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9" r:id="rId1"/>
  </p:sldMasterIdLst>
  <p:notesMasterIdLst>
    <p:notesMasterId r:id="rId33"/>
  </p:notesMasterIdLst>
  <p:handoutMasterIdLst>
    <p:handoutMasterId r:id="rId34"/>
  </p:handoutMasterIdLst>
  <p:sldIdLst>
    <p:sldId id="257" r:id="rId2"/>
    <p:sldId id="258" r:id="rId3"/>
    <p:sldId id="259" r:id="rId4"/>
    <p:sldId id="278" r:id="rId5"/>
    <p:sldId id="286" r:id="rId6"/>
    <p:sldId id="285" r:id="rId7"/>
    <p:sldId id="287" r:id="rId8"/>
    <p:sldId id="261" r:id="rId9"/>
    <p:sldId id="279" r:id="rId10"/>
    <p:sldId id="280" r:id="rId11"/>
    <p:sldId id="281" r:id="rId12"/>
    <p:sldId id="283" r:id="rId13"/>
    <p:sldId id="277" r:id="rId14"/>
    <p:sldId id="282" r:id="rId15"/>
    <p:sldId id="262" r:id="rId16"/>
    <p:sldId id="263" r:id="rId17"/>
    <p:sldId id="264" r:id="rId18"/>
    <p:sldId id="265" r:id="rId19"/>
    <p:sldId id="267" r:id="rId20"/>
    <p:sldId id="276" r:id="rId21"/>
    <p:sldId id="268" r:id="rId22"/>
    <p:sldId id="269" r:id="rId23"/>
    <p:sldId id="274" r:id="rId24"/>
    <p:sldId id="270" r:id="rId25"/>
    <p:sldId id="288" r:id="rId26"/>
    <p:sldId id="289" r:id="rId27"/>
    <p:sldId id="271" r:id="rId28"/>
    <p:sldId id="273" r:id="rId29"/>
    <p:sldId id="272" r:id="rId30"/>
    <p:sldId id="266" r:id="rId31"/>
    <p:sldId id="284" r:id="rId32"/>
  </p:sldIdLst>
  <p:sldSz cx="9372600" cy="6858000"/>
  <p:notesSz cx="6858000" cy="9144000"/>
  <p:defaultTextStyle>
    <a:defPPr>
      <a:defRPr lang="en-US"/>
    </a:defPPr>
    <a:lvl1pPr algn="r" rtl="0" fontAlgn="base">
      <a:spcBef>
        <a:spcPct val="0"/>
      </a:spcBef>
      <a:spcAft>
        <a:spcPct val="0"/>
      </a:spcAft>
      <a:defRPr sz="800" kern="1200">
        <a:solidFill>
          <a:schemeClr val="tx1"/>
        </a:solidFill>
        <a:latin typeface="Verdana" pitchFamily="34" charset="0"/>
        <a:ea typeface="MS PGothic" pitchFamily="34" charset="-128"/>
        <a:cs typeface="+mn-cs"/>
      </a:defRPr>
    </a:lvl1pPr>
    <a:lvl2pPr marL="457200" algn="r" rtl="0" fontAlgn="base">
      <a:spcBef>
        <a:spcPct val="0"/>
      </a:spcBef>
      <a:spcAft>
        <a:spcPct val="0"/>
      </a:spcAft>
      <a:defRPr sz="800" kern="1200">
        <a:solidFill>
          <a:schemeClr val="tx1"/>
        </a:solidFill>
        <a:latin typeface="Verdana" pitchFamily="34" charset="0"/>
        <a:ea typeface="MS PGothic" pitchFamily="34" charset="-128"/>
        <a:cs typeface="+mn-cs"/>
      </a:defRPr>
    </a:lvl2pPr>
    <a:lvl3pPr marL="914400" algn="r" rtl="0" fontAlgn="base">
      <a:spcBef>
        <a:spcPct val="0"/>
      </a:spcBef>
      <a:spcAft>
        <a:spcPct val="0"/>
      </a:spcAft>
      <a:defRPr sz="800" kern="1200">
        <a:solidFill>
          <a:schemeClr val="tx1"/>
        </a:solidFill>
        <a:latin typeface="Verdana" pitchFamily="34" charset="0"/>
        <a:ea typeface="MS PGothic" pitchFamily="34" charset="-128"/>
        <a:cs typeface="+mn-cs"/>
      </a:defRPr>
    </a:lvl3pPr>
    <a:lvl4pPr marL="1371600" algn="r" rtl="0" fontAlgn="base">
      <a:spcBef>
        <a:spcPct val="0"/>
      </a:spcBef>
      <a:spcAft>
        <a:spcPct val="0"/>
      </a:spcAft>
      <a:defRPr sz="800" kern="1200">
        <a:solidFill>
          <a:schemeClr val="tx1"/>
        </a:solidFill>
        <a:latin typeface="Verdana" pitchFamily="34" charset="0"/>
        <a:ea typeface="MS PGothic" pitchFamily="34" charset="-128"/>
        <a:cs typeface="+mn-cs"/>
      </a:defRPr>
    </a:lvl4pPr>
    <a:lvl5pPr marL="1828800" algn="r" rtl="0" fontAlgn="base">
      <a:spcBef>
        <a:spcPct val="0"/>
      </a:spcBef>
      <a:spcAft>
        <a:spcPct val="0"/>
      </a:spcAft>
      <a:defRPr sz="800" kern="1200">
        <a:solidFill>
          <a:schemeClr val="tx1"/>
        </a:solidFill>
        <a:latin typeface="Verdana" pitchFamily="34" charset="0"/>
        <a:ea typeface="MS PGothic" pitchFamily="34" charset="-128"/>
        <a:cs typeface="+mn-cs"/>
      </a:defRPr>
    </a:lvl5pPr>
    <a:lvl6pPr marL="2286000" algn="l" defTabSz="914400" rtl="0" eaLnBrk="1" latinLnBrk="0" hangingPunct="1">
      <a:defRPr sz="800" kern="1200">
        <a:solidFill>
          <a:schemeClr val="tx1"/>
        </a:solidFill>
        <a:latin typeface="Verdana" pitchFamily="34" charset="0"/>
        <a:ea typeface="MS PGothic" pitchFamily="34" charset="-128"/>
        <a:cs typeface="+mn-cs"/>
      </a:defRPr>
    </a:lvl6pPr>
    <a:lvl7pPr marL="2743200" algn="l" defTabSz="914400" rtl="0" eaLnBrk="1" latinLnBrk="0" hangingPunct="1">
      <a:defRPr sz="800" kern="1200">
        <a:solidFill>
          <a:schemeClr val="tx1"/>
        </a:solidFill>
        <a:latin typeface="Verdana" pitchFamily="34" charset="0"/>
        <a:ea typeface="MS PGothic" pitchFamily="34" charset="-128"/>
        <a:cs typeface="+mn-cs"/>
      </a:defRPr>
    </a:lvl7pPr>
    <a:lvl8pPr marL="3200400" algn="l" defTabSz="914400" rtl="0" eaLnBrk="1" latinLnBrk="0" hangingPunct="1">
      <a:defRPr sz="800" kern="1200">
        <a:solidFill>
          <a:schemeClr val="tx1"/>
        </a:solidFill>
        <a:latin typeface="Verdana" pitchFamily="34" charset="0"/>
        <a:ea typeface="MS PGothic" pitchFamily="34" charset="-128"/>
        <a:cs typeface="+mn-cs"/>
      </a:defRPr>
    </a:lvl8pPr>
    <a:lvl9pPr marL="3657600" algn="l" defTabSz="914400" rtl="0" eaLnBrk="1" latinLnBrk="0" hangingPunct="1">
      <a:defRPr sz="800" kern="1200">
        <a:solidFill>
          <a:schemeClr val="tx1"/>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FD0D2"/>
    <a:srgbClr val="333092"/>
    <a:srgbClr val="B32317"/>
    <a:srgbClr val="B2730E"/>
    <a:srgbClr val="BDDEB1"/>
    <a:srgbClr val="E7D8AC"/>
    <a:srgbClr val="80A1B7"/>
    <a:srgbClr val="1945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9092" autoAdjust="0"/>
  </p:normalViewPr>
  <p:slideViewPr>
    <p:cSldViewPr snapToGrid="0">
      <p:cViewPr varScale="1">
        <p:scale>
          <a:sx n="86" d="100"/>
          <a:sy n="86" d="100"/>
        </p:scale>
        <p:origin x="-624" y="-78"/>
      </p:cViewPr>
      <p:guideLst>
        <p:guide orient="horz" pos="2160"/>
        <p:guide pos="295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6CD91B4-1A7B-4E4A-9122-A6697D685A2D}" type="datetimeFigureOut">
              <a:rPr lang="en-US" smtClean="0"/>
              <a:t>10/19/2015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FC73F7F-21E5-40EF-A831-0C17F34E7737}" type="slidenum">
              <a:rPr lang="en-US" smtClean="0"/>
              <a:t>‹#›</a:t>
            </a:fld>
            <a:endParaRPr lang="en-US"/>
          </a:p>
        </p:txBody>
      </p:sp>
    </p:spTree>
    <p:extLst>
      <p:ext uri="{BB962C8B-B14F-4D97-AF65-F5344CB8AC3E}">
        <p14:creationId xmlns:p14="http://schemas.microsoft.com/office/powerpoint/2010/main" val="33856399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lgn="l">
              <a:defRPr sz="1200">
                <a:latin typeface="Verdana" charset="0"/>
                <a:ea typeface="ＭＳ Ｐゴシック" charset="0"/>
                <a:cs typeface="+mn-cs"/>
              </a:defRPr>
            </a:lvl1pPr>
          </a:lstStyle>
          <a:p>
            <a:pPr>
              <a:defRPr/>
            </a:pPr>
            <a:endParaRPr lang="en-US" dirty="0"/>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lvl1pPr>
              <a:defRPr sz="1200">
                <a:latin typeface="Verdana" charset="0"/>
                <a:ea typeface="ＭＳ Ｐゴシック" charset="0"/>
                <a:cs typeface="+mn-cs"/>
              </a:defRPr>
            </a:lvl1pPr>
          </a:lstStyle>
          <a:p>
            <a:pPr>
              <a:defRPr/>
            </a:pPr>
            <a:endParaRPr lang="en-US" dirty="0"/>
          </a:p>
        </p:txBody>
      </p:sp>
      <p:sp>
        <p:nvSpPr>
          <p:cNvPr id="36868" name="Rectangle 4"/>
          <p:cNvSpPr>
            <a:spLocks noGrp="1" noRot="1" noChangeAspect="1" noChangeArrowheads="1" noTextEdit="1"/>
          </p:cNvSpPr>
          <p:nvPr>
            <p:ph type="sldImg" idx="2"/>
          </p:nvPr>
        </p:nvSpPr>
        <p:spPr bwMode="auto">
          <a:xfrm>
            <a:off x="1085850" y="685800"/>
            <a:ext cx="46863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lgn="l">
              <a:defRPr sz="1200">
                <a:latin typeface="Verdana" charset="0"/>
                <a:ea typeface="ＭＳ Ｐゴシック" charset="0"/>
                <a:cs typeface="+mn-cs"/>
              </a:defRPr>
            </a:lvl1pPr>
          </a:lstStyle>
          <a:p>
            <a:pPr>
              <a:defRPr/>
            </a:pPr>
            <a:endParaRPr lang="en-US" dirty="0"/>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91440" tIns="45720" rIns="91440" bIns="45720" numCol="1" anchor="b" anchorCtr="0" compatLnSpc="1">
            <a:prstTxWarp prst="textNoShape">
              <a:avLst/>
            </a:prstTxWarp>
          </a:bodyPr>
          <a:lstStyle>
            <a:lvl1pPr>
              <a:defRPr sz="1200" smtClean="0"/>
            </a:lvl1pPr>
          </a:lstStyle>
          <a:p>
            <a:pPr>
              <a:defRPr/>
            </a:pPr>
            <a:fld id="{19CF1BE5-610C-4EE2-9D25-3099FA1C47D9}" type="slidenum">
              <a:rPr lang="en-US" altLang="en-US"/>
              <a:pPr>
                <a:defRPr/>
              </a:pPr>
              <a:t>‹#›</a:t>
            </a:fld>
            <a:endParaRPr lang="en-US" altLang="en-US" dirty="0"/>
          </a:p>
        </p:txBody>
      </p:sp>
    </p:spTree>
    <p:extLst>
      <p:ext uri="{BB962C8B-B14F-4D97-AF65-F5344CB8AC3E}">
        <p14:creationId xmlns:p14="http://schemas.microsoft.com/office/powerpoint/2010/main" val="220920711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Verdana"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Verdana" charset="0"/>
        <a:ea typeface="MS PGothic"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medicalnewstoday.com/articles/215021.php"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lvl1pPr eaLnBrk="0" hangingPunct="0">
              <a:defRPr sz="800">
                <a:solidFill>
                  <a:schemeClr val="tx1"/>
                </a:solidFill>
                <a:latin typeface="Verdana" pitchFamily="34" charset="0"/>
                <a:ea typeface="MS PGothic" pitchFamily="34" charset="-128"/>
              </a:defRPr>
            </a:lvl1pPr>
            <a:lvl2pPr marL="742950" indent="-285750" eaLnBrk="0" hangingPunct="0">
              <a:defRPr sz="800">
                <a:solidFill>
                  <a:schemeClr val="tx1"/>
                </a:solidFill>
                <a:latin typeface="Verdana" pitchFamily="34" charset="0"/>
                <a:ea typeface="MS PGothic" pitchFamily="34" charset="-128"/>
              </a:defRPr>
            </a:lvl2pPr>
            <a:lvl3pPr marL="1143000" indent="-228600" eaLnBrk="0" hangingPunct="0">
              <a:defRPr sz="800">
                <a:solidFill>
                  <a:schemeClr val="tx1"/>
                </a:solidFill>
                <a:latin typeface="Verdana" pitchFamily="34" charset="0"/>
                <a:ea typeface="MS PGothic" pitchFamily="34" charset="-128"/>
              </a:defRPr>
            </a:lvl3pPr>
            <a:lvl4pPr marL="1600200" indent="-228600" eaLnBrk="0" hangingPunct="0">
              <a:defRPr sz="800">
                <a:solidFill>
                  <a:schemeClr val="tx1"/>
                </a:solidFill>
                <a:latin typeface="Verdana" pitchFamily="34" charset="0"/>
                <a:ea typeface="MS PGothic" pitchFamily="34" charset="-128"/>
              </a:defRPr>
            </a:lvl4pPr>
            <a:lvl5pPr marL="2057400" indent="-228600" eaLnBrk="0" hangingPunct="0">
              <a:defRPr sz="800">
                <a:solidFill>
                  <a:schemeClr val="tx1"/>
                </a:solidFill>
                <a:latin typeface="Verdana" pitchFamily="34" charset="0"/>
                <a:ea typeface="MS PGothic" pitchFamily="34" charset="-128"/>
              </a:defRPr>
            </a:lvl5pPr>
            <a:lvl6pPr marL="2514600" indent="-228600" algn="r" eaLnBrk="0" fontAlgn="base" hangingPunct="0">
              <a:spcBef>
                <a:spcPct val="0"/>
              </a:spcBef>
              <a:spcAft>
                <a:spcPct val="0"/>
              </a:spcAft>
              <a:defRPr sz="800">
                <a:solidFill>
                  <a:schemeClr val="tx1"/>
                </a:solidFill>
                <a:latin typeface="Verdana" pitchFamily="34" charset="0"/>
                <a:ea typeface="MS PGothic" pitchFamily="34" charset="-128"/>
              </a:defRPr>
            </a:lvl6pPr>
            <a:lvl7pPr marL="2971800" indent="-228600" algn="r" eaLnBrk="0" fontAlgn="base" hangingPunct="0">
              <a:spcBef>
                <a:spcPct val="0"/>
              </a:spcBef>
              <a:spcAft>
                <a:spcPct val="0"/>
              </a:spcAft>
              <a:defRPr sz="800">
                <a:solidFill>
                  <a:schemeClr val="tx1"/>
                </a:solidFill>
                <a:latin typeface="Verdana" pitchFamily="34" charset="0"/>
                <a:ea typeface="MS PGothic" pitchFamily="34" charset="-128"/>
              </a:defRPr>
            </a:lvl7pPr>
            <a:lvl8pPr marL="3429000" indent="-228600" algn="r" eaLnBrk="0" fontAlgn="base" hangingPunct="0">
              <a:spcBef>
                <a:spcPct val="0"/>
              </a:spcBef>
              <a:spcAft>
                <a:spcPct val="0"/>
              </a:spcAft>
              <a:defRPr sz="800">
                <a:solidFill>
                  <a:schemeClr val="tx1"/>
                </a:solidFill>
                <a:latin typeface="Verdana" pitchFamily="34" charset="0"/>
                <a:ea typeface="MS PGothic" pitchFamily="34" charset="-128"/>
              </a:defRPr>
            </a:lvl8pPr>
            <a:lvl9pPr marL="3886200" indent="-228600" algn="r" eaLnBrk="0" fontAlgn="base" hangingPunct="0">
              <a:spcBef>
                <a:spcPct val="0"/>
              </a:spcBef>
              <a:spcAft>
                <a:spcPct val="0"/>
              </a:spcAft>
              <a:defRPr sz="800">
                <a:solidFill>
                  <a:schemeClr val="tx1"/>
                </a:solidFill>
                <a:latin typeface="Verdana" pitchFamily="34" charset="0"/>
                <a:ea typeface="MS PGothic" pitchFamily="34" charset="-128"/>
              </a:defRPr>
            </a:lvl9pPr>
          </a:lstStyle>
          <a:p>
            <a:pPr eaLnBrk="1" hangingPunct="1">
              <a:defRPr/>
            </a:pPr>
            <a:fld id="{9818008F-F113-4461-8C97-11EC2E30F34E}" type="slidenum">
              <a:rPr lang="en-US" altLang="en-US" sz="1200" smtClean="0"/>
              <a:pPr eaLnBrk="1" hangingPunct="1">
                <a:defRPr/>
              </a:pPr>
              <a:t>1</a:t>
            </a:fld>
            <a:endParaRPr lang="en-US" altLang="en-US" sz="1200" dirty="0" smtClean="0"/>
          </a:p>
        </p:txBody>
      </p:sp>
      <p:sp>
        <p:nvSpPr>
          <p:cNvPr id="168962" name="Rectangle 2"/>
          <p:cNvSpPr>
            <a:spLocks noGrp="1" noRot="1" noChangeAspect="1" noChangeArrowheads="1" noTextEdit="1"/>
          </p:cNvSpPr>
          <p:nvPr>
            <p:ph type="sldImg"/>
          </p:nvPr>
        </p:nvSpPr>
        <p:spPr>
          <a:ln/>
          <a:extLst>
            <a:ext uri="{FAA26D3D-D897-4be2-8F04-BA451C77F1D7}"/>
          </a:extLst>
        </p:spPr>
      </p:sp>
      <p:sp>
        <p:nvSpPr>
          <p:cNvPr id="168963" name="Rectangle 3"/>
          <p:cNvSpPr>
            <a:spLocks noGrp="1" noChangeArrowheads="1"/>
          </p:cNvSpPr>
          <p:nvPr>
            <p:ph type="body" idx="1"/>
          </p:nvPr>
        </p:nvSpPr>
        <p:spPr/>
        <p:txBody>
          <a:bodyPr/>
          <a:lstStyle/>
          <a:p>
            <a:pPr eaLnBrk="1" hangingPunct="1">
              <a:spcBef>
                <a:spcPct val="50000"/>
              </a:spcBef>
              <a:defRPr/>
            </a:pPr>
            <a:r>
              <a:rPr lang="en-US" altLang="en-US" sz="1800" dirty="0" smtClean="0">
                <a:latin typeface="Verdana" pitchFamily="34" charset="0"/>
              </a:rPr>
              <a:t>This slide has the Slide Design template </a:t>
            </a:r>
            <a:r>
              <a:rPr lang="ja-JP" altLang="en-US" sz="1800" dirty="0" smtClean="0">
                <a:latin typeface="Arial" pitchFamily="34" charset="0"/>
              </a:rPr>
              <a:t>“</a:t>
            </a:r>
            <a:r>
              <a:rPr lang="en-US" altLang="ja-JP" sz="1800" dirty="0" smtClean="0">
                <a:latin typeface="Verdana" pitchFamily="34" charset="0"/>
              </a:rPr>
              <a:t>content</a:t>
            </a:r>
            <a:r>
              <a:rPr lang="ja-JP" altLang="en-US" sz="1800" dirty="0" smtClean="0">
                <a:latin typeface="Arial" pitchFamily="34" charset="0"/>
              </a:rPr>
              <a:t>”</a:t>
            </a:r>
            <a:r>
              <a:rPr lang="en-US" altLang="ja-JP" sz="1800" dirty="0" smtClean="0">
                <a:latin typeface="Verdana" pitchFamily="34" charset="0"/>
              </a:rPr>
              <a:t> applied.</a:t>
            </a:r>
          </a:p>
          <a:p>
            <a:pPr eaLnBrk="1" hangingPunct="1">
              <a:spcBef>
                <a:spcPct val="50000"/>
              </a:spcBef>
              <a:defRPr/>
            </a:pPr>
            <a:r>
              <a:rPr lang="en-US" altLang="en-US" sz="1800" dirty="0" smtClean="0">
                <a:latin typeface="Verdana" pitchFamily="34" charset="0"/>
              </a:rPr>
              <a:t>The first level bullet has been set up with a </a:t>
            </a:r>
            <a:r>
              <a:rPr lang="ja-JP" altLang="en-US" sz="1800" dirty="0" smtClean="0">
                <a:latin typeface="Arial" pitchFamily="34" charset="0"/>
              </a:rPr>
              <a:t>“</a:t>
            </a:r>
            <a:r>
              <a:rPr lang="en-US" altLang="ja-JP" sz="1800" dirty="0" smtClean="0">
                <a:latin typeface="Verdana" pitchFamily="34" charset="0"/>
              </a:rPr>
              <a:t>null</a:t>
            </a:r>
            <a:r>
              <a:rPr lang="ja-JP" altLang="en-US" sz="1800" dirty="0" smtClean="0">
                <a:latin typeface="Arial" pitchFamily="34" charset="0"/>
              </a:rPr>
              <a:t>”</a:t>
            </a:r>
            <a:r>
              <a:rPr lang="en-US" altLang="ja-JP" sz="1800" dirty="0" smtClean="0">
                <a:latin typeface="Verdana" pitchFamily="34" charset="0"/>
              </a:rPr>
              <a:t> character to make it appear unbulleted and still allow automatic bullets for subsequent levels. The second through fifth levels have bullets: from the left margin, tab once (or click the </a:t>
            </a:r>
            <a:r>
              <a:rPr lang="ja-JP" altLang="en-US" sz="1800" dirty="0" smtClean="0">
                <a:latin typeface="Arial" pitchFamily="34" charset="0"/>
              </a:rPr>
              <a:t>“</a:t>
            </a:r>
            <a:r>
              <a:rPr lang="en-US" altLang="ja-JP" sz="1800" dirty="0" smtClean="0">
                <a:latin typeface="Verdana" pitchFamily="34" charset="0"/>
              </a:rPr>
              <a:t>increase indent</a:t>
            </a:r>
            <a:r>
              <a:rPr lang="ja-JP" altLang="en-US" sz="1800" dirty="0" smtClean="0">
                <a:latin typeface="Arial" pitchFamily="34" charset="0"/>
              </a:rPr>
              <a:t>”</a:t>
            </a:r>
            <a:r>
              <a:rPr lang="en-US" altLang="ja-JP" sz="1800" dirty="0" smtClean="0">
                <a:latin typeface="Verdana" pitchFamily="34" charset="0"/>
              </a:rPr>
              <a:t> button) and the second level bullet will appear; further tabbing increases the indent and produces the corresponding bullet.</a:t>
            </a:r>
            <a:endParaRPr lang="en-US" altLang="en-US" sz="1800" dirty="0" smtClean="0">
              <a:latin typeface="Verdana"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 fructose corn syrup-Completely unknown to us before 1980, we know make 17.5 billion pounds of it and consume 66 pounds per person every year. It is a more potent form of sugar, increases appetite, promotes obesity and leads to diabetes and an inflamed brain. It is the main form of sweetener in all processed food</a:t>
            </a:r>
            <a:r>
              <a:rPr lang="en-US" baseline="0" dirty="0" smtClean="0"/>
              <a:t> and junk food, from cola to turkey slices.</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10</a:t>
            </a:fld>
            <a:endParaRPr lang="en-US" altLang="en-US" dirty="0"/>
          </a:p>
        </p:txBody>
      </p:sp>
    </p:spTree>
    <p:extLst>
      <p:ext uri="{BB962C8B-B14F-4D97-AF65-F5344CB8AC3E}">
        <p14:creationId xmlns:p14="http://schemas.microsoft.com/office/powerpoint/2010/main" val="4243394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u="none" strike="noStrike" dirty="0" smtClean="0">
                <a:solidFill>
                  <a:srgbClr val="333333"/>
                </a:solidFill>
                <a:effectLst/>
                <a:latin typeface="Arial"/>
              </a:rPr>
              <a:t>In a </a:t>
            </a:r>
            <a:r>
              <a:rPr lang="en-US" u="none" strike="noStrike" dirty="0" smtClean="0">
                <a:solidFill>
                  <a:srgbClr val="333333"/>
                </a:solidFill>
                <a:effectLst/>
                <a:latin typeface="Arial"/>
                <a:hlinkClick r:id="rId3"/>
              </a:rPr>
              <a:t>recent study</a:t>
            </a:r>
            <a:r>
              <a:rPr lang="en-US" u="none" strike="noStrike" dirty="0" smtClean="0">
                <a:solidFill>
                  <a:srgbClr val="333333"/>
                </a:solidFill>
                <a:effectLst/>
                <a:latin typeface="Arial"/>
              </a:rPr>
              <a:t>, conducted at the University of Las Palmas de Gran </a:t>
            </a:r>
            <a:r>
              <a:rPr lang="en-US" u="none" strike="noStrike" dirty="0" err="1" smtClean="0">
                <a:solidFill>
                  <a:srgbClr val="333333"/>
                </a:solidFill>
                <a:effectLst/>
                <a:latin typeface="Arial"/>
              </a:rPr>
              <a:t>Canaria</a:t>
            </a:r>
            <a:r>
              <a:rPr lang="en-US" u="none" strike="noStrike" dirty="0" smtClean="0">
                <a:solidFill>
                  <a:srgbClr val="333333"/>
                </a:solidFill>
                <a:effectLst/>
                <a:latin typeface="Arial"/>
              </a:rPr>
              <a:t> in Spain has found that trans fatty acids leads to biological changes that are linked not only to heart disease, but also to depression. </a:t>
            </a:r>
            <a:r>
              <a:rPr lang="en-US" sz="1200" u="none" strike="noStrike" kern="1200" dirty="0" smtClean="0">
                <a:solidFill>
                  <a:schemeClr val="tx1"/>
                </a:solidFill>
                <a:effectLst/>
                <a:latin typeface="Verdana" charset="0"/>
                <a:ea typeface="MS PGothic" pitchFamily="34" charset="-128"/>
                <a:cs typeface="ＭＳ Ｐゴシック" charset="0"/>
              </a:rPr>
              <a:t>Among those who consumed the most trans fat (1.5 grams per day), the researchers found a 48% increased risk of depression. </a:t>
            </a:r>
          </a:p>
          <a:p>
            <a:r>
              <a:rPr lang="en-US" u="none" strike="noStrike" dirty="0" smtClean="0">
                <a:solidFill>
                  <a:srgbClr val="333333"/>
                </a:solidFill>
                <a:effectLst/>
                <a:latin typeface="Arial"/>
              </a:rPr>
              <a:t>Conversely, those who consumed mostly unsaturated oils such as olive oil had a 30% lower risk of depression. </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11</a:t>
            </a:fld>
            <a:endParaRPr lang="en-US" altLang="en-US" dirty="0"/>
          </a:p>
        </p:txBody>
      </p:sp>
    </p:spTree>
    <p:extLst>
      <p:ext uri="{BB962C8B-B14F-4D97-AF65-F5344CB8AC3E}">
        <p14:creationId xmlns:p14="http://schemas.microsoft.com/office/powerpoint/2010/main" val="187165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Wheat was introduced into our diet in the Middle Ages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dirty="0" smtClean="0">
                <a:solidFill>
                  <a:srgbClr val="555555"/>
                </a:solidFill>
                <a:effectLst/>
                <a:latin typeface="Droid Sans"/>
              </a:rPr>
              <a:t>American strains of wheat have a much higher gluten content (which is needed to make light, fluffy Wonder Bread and giant bagels) than those traditionally found in Europe. This super-gluten was recently introduced into our agricultural food supply and now has “infected” nearly all wheat strains in America.</a:t>
            </a: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a:t>
            </a:r>
          </a:p>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12</a:t>
            </a:fld>
            <a:endParaRPr lang="en-US" altLang="en-US" dirty="0"/>
          </a:p>
        </p:txBody>
      </p:sp>
    </p:spTree>
    <p:extLst>
      <p:ext uri="{BB962C8B-B14F-4D97-AF65-F5344CB8AC3E}">
        <p14:creationId xmlns:p14="http://schemas.microsoft.com/office/powerpoint/2010/main" val="3843858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rgbClr val="000000"/>
                </a:solidFill>
                <a:effectLst/>
              </a:rPr>
              <a:t>We’ve lost our basic knowledge and intuition when it comes to food.</a:t>
            </a:r>
            <a:r>
              <a:rPr lang="en-US" baseline="0" dirty="0" smtClean="0">
                <a:solidFill>
                  <a:srgbClr val="000000"/>
                </a:solidFill>
                <a:effectLst/>
              </a:rPr>
              <a:t> </a:t>
            </a:r>
            <a:r>
              <a:rPr lang="en-US" b="0" dirty="0" smtClean="0">
                <a:solidFill>
                  <a:srgbClr val="000000"/>
                </a:solidFill>
                <a:effectLst/>
              </a:rPr>
              <a:t>Where else in life do you need so much science to get through the day? When you focus on nutrition you rely on experts to tell you how to eat.</a:t>
            </a:r>
          </a:p>
          <a:p>
            <a:r>
              <a:rPr lang="en-US" sz="1200" b="0" kern="1200" dirty="0" smtClean="0">
                <a:solidFill>
                  <a:schemeClr val="tx1"/>
                </a:solidFill>
                <a:effectLst/>
                <a:latin typeface="Verdana" charset="0"/>
                <a:ea typeface="MS PGothic" pitchFamily="34" charset="-128"/>
                <a:cs typeface="ＭＳ Ｐゴシック" charset="0"/>
              </a:rPr>
              <a:t>For example by demonizing fat in the late ‘70s and early ‘80s we ended up with margarine and a whole lot of low fat processed goods on the supermarket shelves (which are still there, by the way). It gave a ‘free pass’ to eat and drink as much as you want because it was low fat. </a:t>
            </a:r>
            <a:endParaRPr lang="en-US" b="0" dirty="0" smtClean="0"/>
          </a:p>
          <a:p>
            <a:r>
              <a:rPr lang="en-US" sz="1200" b="0" kern="1200" dirty="0" smtClean="0">
                <a:solidFill>
                  <a:schemeClr val="tx1"/>
                </a:solidFill>
                <a:effectLst/>
                <a:latin typeface="Verdana" charset="0"/>
                <a:ea typeface="MS PGothic" pitchFamily="34" charset="-128"/>
                <a:cs typeface="ＭＳ Ｐゴシック" charset="0"/>
              </a:rPr>
              <a:t>But instead we became fat.</a:t>
            </a:r>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13</a:t>
            </a:fld>
            <a:endParaRPr lang="en-US" altLang="en-US" dirty="0"/>
          </a:p>
        </p:txBody>
      </p:sp>
    </p:spTree>
    <p:extLst>
      <p:ext uri="{BB962C8B-B14F-4D97-AF65-F5344CB8AC3E}">
        <p14:creationId xmlns:p14="http://schemas.microsoft.com/office/powerpoint/2010/main" val="1477194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14</a:t>
            </a:fld>
            <a:endParaRPr lang="en-US" altLang="en-US" dirty="0"/>
          </a:p>
        </p:txBody>
      </p:sp>
    </p:spTree>
    <p:extLst>
      <p:ext uri="{BB962C8B-B14F-4D97-AF65-F5344CB8AC3E}">
        <p14:creationId xmlns:p14="http://schemas.microsoft.com/office/powerpoint/2010/main" val="1317082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Less</a:t>
            </a:r>
            <a:r>
              <a:rPr lang="en-US" baseline="0" dirty="0" smtClean="0"/>
              <a:t> that 6% of medical doctors take at least one nutrition course in their training.</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15</a:t>
            </a:fld>
            <a:endParaRPr lang="en-US" altLang="en-US" dirty="0"/>
          </a:p>
        </p:txBody>
      </p:sp>
    </p:spTree>
    <p:extLst>
      <p:ext uri="{BB962C8B-B14F-4D97-AF65-F5344CB8AC3E}">
        <p14:creationId xmlns:p14="http://schemas.microsoft.com/office/powerpoint/2010/main" val="3435325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16</a:t>
            </a:fld>
            <a:endParaRPr lang="en-US" altLang="en-US" dirty="0"/>
          </a:p>
        </p:txBody>
      </p:sp>
    </p:spTree>
    <p:extLst>
      <p:ext uri="{BB962C8B-B14F-4D97-AF65-F5344CB8AC3E}">
        <p14:creationId xmlns:p14="http://schemas.microsoft.com/office/powerpoint/2010/main" val="196510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17</a:t>
            </a:fld>
            <a:endParaRPr lang="en-US" altLang="en-US" dirty="0"/>
          </a:p>
        </p:txBody>
      </p:sp>
    </p:spTree>
    <p:extLst>
      <p:ext uri="{BB962C8B-B14F-4D97-AF65-F5344CB8AC3E}">
        <p14:creationId xmlns:p14="http://schemas.microsoft.com/office/powerpoint/2010/main" val="247880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18</a:t>
            </a:fld>
            <a:endParaRPr lang="en-US" altLang="en-US" dirty="0"/>
          </a:p>
        </p:txBody>
      </p:sp>
    </p:spTree>
    <p:extLst>
      <p:ext uri="{BB962C8B-B14F-4D97-AF65-F5344CB8AC3E}">
        <p14:creationId xmlns:p14="http://schemas.microsoft.com/office/powerpoint/2010/main" val="29938186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19</a:t>
            </a:fld>
            <a:endParaRPr lang="en-US" altLang="en-US" dirty="0"/>
          </a:p>
        </p:txBody>
      </p:sp>
    </p:spTree>
    <p:extLst>
      <p:ext uri="{BB962C8B-B14F-4D97-AF65-F5344CB8AC3E}">
        <p14:creationId xmlns:p14="http://schemas.microsoft.com/office/powerpoint/2010/main" val="17468100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a:t>
            </a:fld>
            <a:endParaRPr lang="en-US" altLang="en-US" dirty="0"/>
          </a:p>
        </p:txBody>
      </p:sp>
    </p:spTree>
    <p:extLst>
      <p:ext uri="{BB962C8B-B14F-4D97-AF65-F5344CB8AC3E}">
        <p14:creationId xmlns:p14="http://schemas.microsoft.com/office/powerpoint/2010/main" val="38929440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Verdana" charset="0"/>
                <a:ea typeface="MS PGothic" pitchFamily="34" charset="-128"/>
                <a:cs typeface="ＭＳ Ｐゴシック" charset="0"/>
              </a:rPr>
              <a:t>Important to remember-Every time we remove a nutrient — so that we can just consume the nutrient — it doesn’t work like it should, as it does in the whole food.</a:t>
            </a:r>
          </a:p>
          <a:p>
            <a:r>
              <a:rPr lang="en-US" sz="1200" b="0" kern="1200" dirty="0" smtClean="0">
                <a:solidFill>
                  <a:schemeClr val="tx1"/>
                </a:solidFill>
                <a:effectLst/>
                <a:latin typeface="Verdana" charset="0"/>
                <a:ea typeface="MS PGothic" pitchFamily="34" charset="-128"/>
              </a:rPr>
              <a:t>Get nutrients</a:t>
            </a:r>
            <a:r>
              <a:rPr lang="en-US" sz="1200" b="0" kern="1200" baseline="0" dirty="0" smtClean="0">
                <a:solidFill>
                  <a:schemeClr val="tx1"/>
                </a:solidFill>
                <a:effectLst/>
                <a:latin typeface="Verdana" charset="0"/>
                <a:ea typeface="MS PGothic" pitchFamily="34" charset="-128"/>
              </a:rPr>
              <a:t> from food first-best option, supplements are just that, to supplement your diet where lacking.</a:t>
            </a:r>
            <a:endParaRPr lang="en-US" b="0"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20</a:t>
            </a:fld>
            <a:endParaRPr lang="en-US" altLang="en-US" dirty="0"/>
          </a:p>
        </p:txBody>
      </p:sp>
    </p:spTree>
    <p:extLst>
      <p:ext uri="{BB962C8B-B14F-4D97-AF65-F5344CB8AC3E}">
        <p14:creationId xmlns:p14="http://schemas.microsoft.com/office/powerpoint/2010/main" val="3746911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21</a:t>
            </a:fld>
            <a:endParaRPr lang="en-US" altLang="en-US" dirty="0"/>
          </a:p>
        </p:txBody>
      </p:sp>
    </p:spTree>
    <p:extLst>
      <p:ext uri="{BB962C8B-B14F-4D97-AF65-F5344CB8AC3E}">
        <p14:creationId xmlns:p14="http://schemas.microsoft.com/office/powerpoint/2010/main" val="3953105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22</a:t>
            </a:fld>
            <a:endParaRPr lang="en-US" altLang="en-US" dirty="0"/>
          </a:p>
        </p:txBody>
      </p:sp>
    </p:spTree>
    <p:extLst>
      <p:ext uri="{BB962C8B-B14F-4D97-AF65-F5344CB8AC3E}">
        <p14:creationId xmlns:p14="http://schemas.microsoft.com/office/powerpoint/2010/main" val="41932763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23</a:t>
            </a:fld>
            <a:endParaRPr lang="en-US" altLang="en-US" dirty="0"/>
          </a:p>
        </p:txBody>
      </p:sp>
    </p:spTree>
    <p:extLst>
      <p:ext uri="{BB962C8B-B14F-4D97-AF65-F5344CB8AC3E}">
        <p14:creationId xmlns:p14="http://schemas.microsoft.com/office/powerpoint/2010/main" val="3805232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24</a:t>
            </a:fld>
            <a:endParaRPr lang="en-US" altLang="en-US" dirty="0"/>
          </a:p>
        </p:txBody>
      </p:sp>
    </p:spTree>
    <p:extLst>
      <p:ext uri="{BB962C8B-B14F-4D97-AF65-F5344CB8AC3E}">
        <p14:creationId xmlns:p14="http://schemas.microsoft.com/office/powerpoint/2010/main" val="10002183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27</a:t>
            </a:fld>
            <a:endParaRPr lang="en-US" altLang="en-US" dirty="0"/>
          </a:p>
        </p:txBody>
      </p:sp>
    </p:spTree>
    <p:extLst>
      <p:ext uri="{BB962C8B-B14F-4D97-AF65-F5344CB8AC3E}">
        <p14:creationId xmlns:p14="http://schemas.microsoft.com/office/powerpoint/2010/main" val="42237245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28</a:t>
            </a:fld>
            <a:endParaRPr lang="en-US" altLang="en-US" dirty="0"/>
          </a:p>
        </p:txBody>
      </p:sp>
    </p:spTree>
    <p:extLst>
      <p:ext uri="{BB962C8B-B14F-4D97-AF65-F5344CB8AC3E}">
        <p14:creationId xmlns:p14="http://schemas.microsoft.com/office/powerpoint/2010/main" val="3759897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29</a:t>
            </a:fld>
            <a:endParaRPr lang="en-US" altLang="en-US" dirty="0"/>
          </a:p>
        </p:txBody>
      </p:sp>
    </p:spTree>
    <p:extLst>
      <p:ext uri="{BB962C8B-B14F-4D97-AF65-F5344CB8AC3E}">
        <p14:creationId xmlns:p14="http://schemas.microsoft.com/office/powerpoint/2010/main" val="4155619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30</a:t>
            </a:fld>
            <a:endParaRPr lang="en-US" altLang="en-US" dirty="0"/>
          </a:p>
        </p:txBody>
      </p:sp>
    </p:spTree>
    <p:extLst>
      <p:ext uri="{BB962C8B-B14F-4D97-AF65-F5344CB8AC3E}">
        <p14:creationId xmlns:p14="http://schemas.microsoft.com/office/powerpoint/2010/main" val="27741468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31</a:t>
            </a:fld>
            <a:endParaRPr lang="en-US" altLang="en-US" dirty="0"/>
          </a:p>
        </p:txBody>
      </p:sp>
    </p:spTree>
    <p:extLst>
      <p:ext uri="{BB962C8B-B14F-4D97-AF65-F5344CB8AC3E}">
        <p14:creationId xmlns:p14="http://schemas.microsoft.com/office/powerpoint/2010/main" val="233205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3</a:t>
            </a:fld>
            <a:endParaRPr lang="en-US" altLang="en-US" dirty="0"/>
          </a:p>
        </p:txBody>
      </p:sp>
    </p:spTree>
    <p:extLst>
      <p:ext uri="{BB962C8B-B14F-4D97-AF65-F5344CB8AC3E}">
        <p14:creationId xmlns:p14="http://schemas.microsoft.com/office/powerpoint/2010/main" val="140068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single biggest</a:t>
            </a:r>
            <a:r>
              <a:rPr lang="en-US" baseline="0" dirty="0" smtClean="0"/>
              <a:t> environmental influence you can control is what you eat. Eating is our most profound engagement with the natural world, we take nature into our bodies and express our values-what we choose to eat, what not to eat embodies what we care about.</a:t>
            </a:r>
          </a:p>
          <a:p>
            <a:r>
              <a:rPr lang="en-US" baseline="0" dirty="0" smtClean="0"/>
              <a:t>Food is not just calories-it is information. It tell our genes what to do. This communication is very clear with the negative impact of SAD on our health.</a:t>
            </a:r>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4</a:t>
            </a:fld>
            <a:endParaRPr lang="en-US" altLang="en-US" dirty="0"/>
          </a:p>
        </p:txBody>
      </p:sp>
    </p:spTree>
    <p:extLst>
      <p:ext uri="{BB962C8B-B14F-4D97-AF65-F5344CB8AC3E}">
        <p14:creationId xmlns:p14="http://schemas.microsoft.com/office/powerpoint/2010/main" val="16451311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5</a:t>
            </a:fld>
            <a:endParaRPr lang="en-US" altLang="en-US" dirty="0"/>
          </a:p>
        </p:txBody>
      </p:sp>
    </p:spTree>
    <p:extLst>
      <p:ext uri="{BB962C8B-B14F-4D97-AF65-F5344CB8AC3E}">
        <p14:creationId xmlns:p14="http://schemas.microsoft.com/office/powerpoint/2010/main" val="19370758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6</a:t>
            </a:fld>
            <a:endParaRPr lang="en-US" altLang="en-US" dirty="0"/>
          </a:p>
        </p:txBody>
      </p:sp>
    </p:spTree>
    <p:extLst>
      <p:ext uri="{BB962C8B-B14F-4D97-AF65-F5344CB8AC3E}">
        <p14:creationId xmlns:p14="http://schemas.microsoft.com/office/powerpoint/2010/main" val="14524759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7</a:t>
            </a:fld>
            <a:endParaRPr lang="en-US" altLang="en-US" dirty="0"/>
          </a:p>
        </p:txBody>
      </p:sp>
    </p:spTree>
    <p:extLst>
      <p:ext uri="{BB962C8B-B14F-4D97-AF65-F5344CB8AC3E}">
        <p14:creationId xmlns:p14="http://schemas.microsoft.com/office/powerpoint/2010/main" val="20617016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8</a:t>
            </a:fld>
            <a:endParaRPr lang="en-US" altLang="en-US" dirty="0"/>
          </a:p>
        </p:txBody>
      </p:sp>
    </p:spTree>
    <p:extLst>
      <p:ext uri="{BB962C8B-B14F-4D97-AF65-F5344CB8AC3E}">
        <p14:creationId xmlns:p14="http://schemas.microsoft.com/office/powerpoint/2010/main" val="21899740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19CF1BE5-610C-4EE2-9D25-3099FA1C47D9}" type="slidenum">
              <a:rPr lang="en-US" altLang="en-US" smtClean="0"/>
              <a:pPr>
                <a:defRPr/>
              </a:pPr>
              <a:t>9</a:t>
            </a:fld>
            <a:endParaRPr lang="en-US" altLang="en-US" dirty="0"/>
          </a:p>
        </p:txBody>
      </p:sp>
    </p:spTree>
    <p:extLst>
      <p:ext uri="{BB962C8B-B14F-4D97-AF65-F5344CB8AC3E}">
        <p14:creationId xmlns:p14="http://schemas.microsoft.com/office/powerpoint/2010/main" val="17834158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6" descr="Title Slide URM_PPT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6" name="Rectangle 2"/>
          <p:cNvSpPr>
            <a:spLocks noGrp="1" noChangeArrowheads="1"/>
          </p:cNvSpPr>
          <p:nvPr>
            <p:ph type="ctrTitle"/>
          </p:nvPr>
        </p:nvSpPr>
        <p:spPr>
          <a:xfrm>
            <a:off x="685800" y="2286000"/>
            <a:ext cx="8001000" cy="1143000"/>
          </a:xfrm>
        </p:spPr>
        <p:txBody>
          <a:bodyPr/>
          <a:lstStyle>
            <a:lvl1pPr algn="ctr">
              <a:defRPr sz="3600" b="0"/>
            </a:lvl1pPr>
          </a:lstStyle>
          <a:p>
            <a:pPr lvl="0"/>
            <a:r>
              <a:rPr lang="en-US" noProof="0" smtClean="0"/>
              <a:t>Click to edit Master title style</a:t>
            </a:r>
          </a:p>
        </p:txBody>
      </p:sp>
      <p:sp>
        <p:nvSpPr>
          <p:cNvPr id="185347" name="Rectangle 3"/>
          <p:cNvSpPr>
            <a:spLocks noGrp="1" noChangeArrowheads="1"/>
          </p:cNvSpPr>
          <p:nvPr>
            <p:ph type="subTitle" idx="1"/>
          </p:nvPr>
        </p:nvSpPr>
        <p:spPr>
          <a:xfrm>
            <a:off x="1371600" y="3886200"/>
            <a:ext cx="6629400" cy="1752600"/>
          </a:xfrm>
        </p:spPr>
        <p:txBody>
          <a:bodyPr/>
          <a:lstStyle>
            <a:lvl1pPr marL="0" indent="0" algn="ctr">
              <a:buFont typeface="Verdana" charset="0"/>
              <a:buNone/>
              <a:defRPr/>
            </a:lvl1pPr>
          </a:lstStyle>
          <a:p>
            <a:pPr lvl="0"/>
            <a:r>
              <a:rPr lang="en-US" noProof="0" smtClean="0"/>
              <a:t>Click to edit Master subtitle style</a:t>
            </a:r>
          </a:p>
        </p:txBody>
      </p:sp>
    </p:spTree>
    <p:extLst>
      <p:ext uri="{BB962C8B-B14F-4D97-AF65-F5344CB8AC3E}">
        <p14:creationId xmlns:p14="http://schemas.microsoft.com/office/powerpoint/2010/main" val="4120404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10842F18-110F-40EC-B2C9-D83B1E278176}"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0767422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2613" y="177800"/>
            <a:ext cx="2046287" cy="50942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93750" y="177800"/>
            <a:ext cx="5986463" cy="50942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AFDE650C-B50E-4E9C-A078-C38FFFD97D8F}"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29351794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BE86187C-533F-40C8-BCE3-CB42DE3E2340}"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651774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9775" y="4406900"/>
            <a:ext cx="7967663"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39775" y="2906713"/>
            <a:ext cx="7967663"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5" name="Rectangle 12"/>
          <p:cNvSpPr>
            <a:spLocks noGrp="1" noChangeArrowheads="1"/>
          </p:cNvSpPr>
          <p:nvPr>
            <p:ph type="sldNum" sz="quarter" idx="11"/>
          </p:nvPr>
        </p:nvSpPr>
        <p:spPr>
          <a:ln/>
        </p:spPr>
        <p:txBody>
          <a:bodyPr/>
          <a:lstStyle>
            <a:lvl1pPr>
              <a:defRPr/>
            </a:lvl1pPr>
          </a:lstStyle>
          <a:p>
            <a:pPr>
              <a:defRPr/>
            </a:pPr>
            <a:fld id="{0C21AE65-284B-428C-84F4-7270FCDB59FB}"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203444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93750" y="1230313"/>
            <a:ext cx="4016375" cy="404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62525" y="1230313"/>
            <a:ext cx="4016375" cy="40417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2"/>
          <p:cNvSpPr>
            <a:spLocks noGrp="1" noChangeArrowheads="1"/>
          </p:cNvSpPr>
          <p:nvPr>
            <p:ph type="sldNum" sz="quarter" idx="11"/>
          </p:nvPr>
        </p:nvSpPr>
        <p:spPr>
          <a:ln/>
        </p:spPr>
        <p:txBody>
          <a:bodyPr/>
          <a:lstStyle>
            <a:lvl1pPr>
              <a:defRPr/>
            </a:lvl1pPr>
          </a:lstStyle>
          <a:p>
            <a:pPr>
              <a:defRPr/>
            </a:pPr>
            <a:fld id="{50DADC4C-E3E6-4A16-882C-A32C422E5282}"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545510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68313" y="274638"/>
            <a:ext cx="8435975"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68313" y="1535113"/>
            <a:ext cx="414178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68313" y="2174875"/>
            <a:ext cx="414178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760913" y="1535113"/>
            <a:ext cx="41433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0913" y="2174875"/>
            <a:ext cx="41433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8" name="Rectangle 12"/>
          <p:cNvSpPr>
            <a:spLocks noGrp="1" noChangeArrowheads="1"/>
          </p:cNvSpPr>
          <p:nvPr>
            <p:ph type="sldNum" sz="quarter" idx="11"/>
          </p:nvPr>
        </p:nvSpPr>
        <p:spPr>
          <a:ln/>
        </p:spPr>
        <p:txBody>
          <a:bodyPr/>
          <a:lstStyle>
            <a:lvl1pPr>
              <a:defRPr/>
            </a:lvl1pPr>
          </a:lstStyle>
          <a:p>
            <a:pPr>
              <a:defRPr/>
            </a:pPr>
            <a:fld id="{9776708B-C8E9-4072-9D2D-ABB0AFADB7F0}"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0256699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4" name="Rectangle 12"/>
          <p:cNvSpPr>
            <a:spLocks noGrp="1" noChangeArrowheads="1"/>
          </p:cNvSpPr>
          <p:nvPr>
            <p:ph type="sldNum" sz="quarter" idx="11"/>
          </p:nvPr>
        </p:nvSpPr>
        <p:spPr>
          <a:ln/>
        </p:spPr>
        <p:txBody>
          <a:bodyPr/>
          <a:lstStyle>
            <a:lvl1pPr>
              <a:defRPr/>
            </a:lvl1pPr>
          </a:lstStyle>
          <a:p>
            <a:pPr>
              <a:defRPr/>
            </a:pPr>
            <a:fld id="{7F5570BE-A78D-4B92-B9AF-3833488EA356}"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8331475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3" name="Rectangle 12"/>
          <p:cNvSpPr>
            <a:spLocks noGrp="1" noChangeArrowheads="1"/>
          </p:cNvSpPr>
          <p:nvPr>
            <p:ph type="sldNum" sz="quarter" idx="11"/>
          </p:nvPr>
        </p:nvSpPr>
        <p:spPr>
          <a:ln/>
        </p:spPr>
        <p:txBody>
          <a:bodyPr/>
          <a:lstStyle>
            <a:lvl1pPr>
              <a:defRPr/>
            </a:lvl1pPr>
          </a:lstStyle>
          <a:p>
            <a:pPr>
              <a:defRPr/>
            </a:pPr>
            <a:fld id="{AE9E4B57-0420-443A-B395-2D66515EBC09}"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15729047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8313" y="273050"/>
            <a:ext cx="3084512"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663950" y="273050"/>
            <a:ext cx="5240338"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8313" y="1435100"/>
            <a:ext cx="308451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2"/>
          <p:cNvSpPr>
            <a:spLocks noGrp="1" noChangeArrowheads="1"/>
          </p:cNvSpPr>
          <p:nvPr>
            <p:ph type="sldNum" sz="quarter" idx="11"/>
          </p:nvPr>
        </p:nvSpPr>
        <p:spPr>
          <a:ln/>
        </p:spPr>
        <p:txBody>
          <a:bodyPr/>
          <a:lstStyle>
            <a:lvl1pPr>
              <a:defRPr/>
            </a:lvl1pPr>
          </a:lstStyle>
          <a:p>
            <a:pPr>
              <a:defRPr/>
            </a:pPr>
            <a:fld id="{C71295D8-FC66-4421-ABF2-D373F745C903}"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407284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36738" y="4800600"/>
            <a:ext cx="5624512"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836738" y="612775"/>
            <a:ext cx="5624512"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836738" y="5367338"/>
            <a:ext cx="5624512"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5"/>
          <p:cNvSpPr>
            <a:spLocks noGrp="1" noChangeArrowheads="1"/>
          </p:cNvSpPr>
          <p:nvPr>
            <p:ph type="ftr" sz="quarter" idx="10"/>
          </p:nvPr>
        </p:nvSpPr>
        <p:spPr>
          <a:ln/>
        </p:spPr>
        <p:txBody>
          <a:bodyPr/>
          <a:lstStyle>
            <a:lvl1pPr>
              <a:defRPr/>
            </a:lvl1pPr>
          </a:lstStyle>
          <a:p>
            <a:pPr>
              <a:defRPr/>
            </a:pPr>
            <a:endParaRPr lang="en-US" dirty="0"/>
          </a:p>
        </p:txBody>
      </p:sp>
      <p:sp>
        <p:nvSpPr>
          <p:cNvPr id="6" name="Rectangle 12"/>
          <p:cNvSpPr>
            <a:spLocks noGrp="1" noChangeArrowheads="1"/>
          </p:cNvSpPr>
          <p:nvPr>
            <p:ph type="sldNum" sz="quarter" idx="11"/>
          </p:nvPr>
        </p:nvSpPr>
        <p:spPr>
          <a:ln/>
        </p:spPr>
        <p:txBody>
          <a:bodyPr/>
          <a:lstStyle>
            <a:lvl1pPr>
              <a:defRPr/>
            </a:lvl1pPr>
          </a:lstStyle>
          <a:p>
            <a:pPr>
              <a:defRPr/>
            </a:pPr>
            <a:fld id="{599FCEF2-45D1-48DC-A404-48F348B79E64}" type="slidenum">
              <a:rPr lang="en-US" altLang="en-US"/>
              <a:pPr>
                <a:defRPr/>
              </a:pPr>
              <a:t>‹#›</a:t>
            </a:fld>
            <a:endParaRPr lang="en-US" altLang="en-US" dirty="0">
              <a:solidFill>
                <a:schemeClr val="tx1"/>
              </a:solidFill>
            </a:endParaRPr>
          </a:p>
        </p:txBody>
      </p:sp>
    </p:spTree>
    <p:extLst>
      <p:ext uri="{BB962C8B-B14F-4D97-AF65-F5344CB8AC3E}">
        <p14:creationId xmlns:p14="http://schemas.microsoft.com/office/powerpoint/2010/main" val="3412388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1" descr="Text 1 URM_PPT1.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372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title"/>
          </p:nvPr>
        </p:nvSpPr>
        <p:spPr bwMode="auto">
          <a:xfrm>
            <a:off x="882650" y="177800"/>
            <a:ext cx="8086725" cy="739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b" anchorCtr="0" compatLnSpc="1">
            <a:prstTxWarp prst="textNoShape">
              <a:avLst/>
            </a:prstTxWarp>
          </a:bodyPr>
          <a:lstStyle/>
          <a:p>
            <a:pPr lvl="0"/>
            <a:r>
              <a:rPr lang="en-US" smtClean="0"/>
              <a:t>Click to edit Master title style</a:t>
            </a:r>
            <a:endParaRPr lang="en-US"/>
          </a:p>
        </p:txBody>
      </p:sp>
      <p:sp>
        <p:nvSpPr>
          <p:cNvPr id="3075" name="Rectangle 3"/>
          <p:cNvSpPr>
            <a:spLocks noGrp="1" noChangeArrowheads="1"/>
          </p:cNvSpPr>
          <p:nvPr>
            <p:ph type="body" idx="1"/>
          </p:nvPr>
        </p:nvSpPr>
        <p:spPr bwMode="auto">
          <a:xfrm>
            <a:off x="793750" y="1230313"/>
            <a:ext cx="8185150" cy="404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077" name="Rectangle 5"/>
          <p:cNvSpPr>
            <a:spLocks noGrp="1" noChangeArrowheads="1"/>
          </p:cNvSpPr>
          <p:nvPr>
            <p:ph type="ftr" sz="quarter" idx="3"/>
          </p:nvPr>
        </p:nvSpPr>
        <p:spPr bwMode="auto">
          <a:xfrm>
            <a:off x="801688" y="5399088"/>
            <a:ext cx="3849687" cy="15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b" anchorCtr="0" compatLnSpc="1">
            <a:prstTxWarp prst="textNoShape">
              <a:avLst/>
            </a:prstTxWarp>
            <a:spAutoFit/>
          </a:bodyPr>
          <a:lstStyle>
            <a:lvl1pPr algn="l" defTabSz="928688">
              <a:lnSpc>
                <a:spcPct val="110000"/>
              </a:lnSpc>
              <a:spcBef>
                <a:spcPct val="20000"/>
              </a:spcBef>
              <a:defRPr sz="900">
                <a:latin typeface="Verdana" charset="0"/>
                <a:ea typeface="ＭＳ Ｐゴシック" charset="0"/>
                <a:cs typeface="+mn-cs"/>
              </a:defRPr>
            </a:lvl1pPr>
          </a:lstStyle>
          <a:p>
            <a:pPr>
              <a:defRPr/>
            </a:pPr>
            <a:endParaRPr lang="en-US" dirty="0"/>
          </a:p>
        </p:txBody>
      </p:sp>
      <p:sp>
        <p:nvSpPr>
          <p:cNvPr id="3084" name="Rectangle 12"/>
          <p:cNvSpPr>
            <a:spLocks noGrp="1" noChangeArrowheads="1"/>
          </p:cNvSpPr>
          <p:nvPr>
            <p:ph type="sldNum" sz="quarter" idx="4"/>
          </p:nvPr>
        </p:nvSpPr>
        <p:spPr bwMode="auto">
          <a:xfrm>
            <a:off x="6805613" y="5367338"/>
            <a:ext cx="2189162" cy="18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b" anchorCtr="0" compatLnSpc="1">
            <a:prstTxWarp prst="textNoShape">
              <a:avLst/>
            </a:prstTxWarp>
            <a:spAutoFit/>
          </a:bodyPr>
          <a:lstStyle>
            <a:lvl1pPr defTabSz="833438">
              <a:lnSpc>
                <a:spcPct val="110000"/>
              </a:lnSpc>
              <a:defRPr sz="1100" smtClean="0">
                <a:solidFill>
                  <a:schemeClr val="bg1"/>
                </a:solidFill>
              </a:defRPr>
            </a:lvl1pPr>
          </a:lstStyle>
          <a:p>
            <a:pPr>
              <a:defRPr/>
            </a:pPr>
            <a:fld id="{8128940B-4069-4E1D-998E-0E6949555CED}" type="slidenum">
              <a:rPr lang="en-US" altLang="en-US"/>
              <a:pPr>
                <a:defRPr/>
              </a:pPr>
              <a:t>‹#›</a:t>
            </a:fld>
            <a:endParaRPr lang="en-US" altLang="en-US" dirty="0">
              <a:solidFill>
                <a:schemeClr val="tx1"/>
              </a:solidFill>
            </a:endParaRPr>
          </a:p>
        </p:txBody>
      </p:sp>
    </p:spTree>
  </p:cSld>
  <p:clrMap bg1="lt1" tx1="dk1" bg2="lt2" tx2="dk2" accent1="accent1" accent2="accent2" accent3="accent3" accent4="accent4" accent5="accent5" accent6="accent6" hlink="hlink" folHlink="folHlink"/>
  <p:sldLayoutIdLst>
    <p:sldLayoutId id="2147483701"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hf hdr="0" ftr="0" dt="0"/>
  <p:txStyles>
    <p:titleStyle>
      <a:lvl1pPr algn="l" defTabSz="833438" rtl="0" eaLnBrk="1" fontAlgn="base" hangingPunct="1">
        <a:lnSpc>
          <a:spcPct val="85000"/>
        </a:lnSpc>
        <a:spcBef>
          <a:spcPct val="0"/>
        </a:spcBef>
        <a:spcAft>
          <a:spcPct val="0"/>
        </a:spcAft>
        <a:defRPr sz="2400" b="1">
          <a:solidFill>
            <a:schemeClr val="bg1"/>
          </a:solidFill>
          <a:latin typeface="+mj-lt"/>
          <a:ea typeface="MS PGothic" pitchFamily="34" charset="-128"/>
          <a:cs typeface="ＭＳ Ｐゴシック" charset="0"/>
        </a:defRPr>
      </a:lvl1pPr>
      <a:lvl2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2pPr>
      <a:lvl3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3pPr>
      <a:lvl4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4pPr>
      <a:lvl5pPr algn="l" defTabSz="833438" rtl="0" eaLnBrk="1" fontAlgn="base" hangingPunct="1">
        <a:lnSpc>
          <a:spcPct val="85000"/>
        </a:lnSpc>
        <a:spcBef>
          <a:spcPct val="0"/>
        </a:spcBef>
        <a:spcAft>
          <a:spcPct val="0"/>
        </a:spcAft>
        <a:defRPr sz="2400" b="1">
          <a:solidFill>
            <a:schemeClr val="bg1"/>
          </a:solidFill>
          <a:latin typeface="Verdana" charset="0"/>
          <a:ea typeface="MS PGothic" pitchFamily="34" charset="-128"/>
          <a:cs typeface="ＭＳ Ｐゴシック" charset="0"/>
        </a:defRPr>
      </a:lvl5pPr>
      <a:lvl6pPr marL="4572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6pPr>
      <a:lvl7pPr marL="9144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7pPr>
      <a:lvl8pPr marL="13716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8pPr>
      <a:lvl9pPr marL="1828800" algn="l" defTabSz="833438" rtl="0" eaLnBrk="1" fontAlgn="base" hangingPunct="1">
        <a:lnSpc>
          <a:spcPct val="85000"/>
        </a:lnSpc>
        <a:spcBef>
          <a:spcPct val="0"/>
        </a:spcBef>
        <a:spcAft>
          <a:spcPct val="0"/>
        </a:spcAft>
        <a:defRPr sz="2400" b="1">
          <a:solidFill>
            <a:schemeClr val="bg1"/>
          </a:solidFill>
          <a:latin typeface="Verdana" charset="0"/>
          <a:ea typeface="ＭＳ Ｐゴシック" charset="0"/>
        </a:defRPr>
      </a:lvl9pPr>
    </p:titleStyle>
    <p:bodyStyle>
      <a:lvl1pPr marL="107950" indent="-107950" algn="l" defTabSz="928688" rtl="0" eaLnBrk="1" fontAlgn="base" hangingPunct="1">
        <a:lnSpc>
          <a:spcPct val="140000"/>
        </a:lnSpc>
        <a:spcBef>
          <a:spcPct val="50000"/>
        </a:spcBef>
        <a:spcAft>
          <a:spcPct val="0"/>
        </a:spcAft>
        <a:buFont typeface="Verdana" pitchFamily="34" charset="0"/>
        <a:buChar char=" "/>
        <a:defRPr sz="1700">
          <a:solidFill>
            <a:schemeClr val="bg1"/>
          </a:solidFill>
          <a:latin typeface="+mn-lt"/>
          <a:ea typeface="MS PGothic" pitchFamily="34" charset="-128"/>
          <a:cs typeface="ＭＳ Ｐゴシック" charset="0"/>
        </a:defRPr>
      </a:lvl1pPr>
      <a:lvl2pPr marL="373063"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2pPr>
      <a:lvl3pPr marL="636588"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3pPr>
      <a:lvl4pPr marL="890588" indent="-149225"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4pPr>
      <a:lvl5pPr marL="11557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S PGothic" pitchFamily="34" charset="-128"/>
        </a:defRPr>
      </a:lvl5pPr>
      <a:lvl6pPr marL="16129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6pPr>
      <a:lvl7pPr marL="20701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7pPr>
      <a:lvl8pPr marL="25273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8pPr>
      <a:lvl9pPr marL="2984500" indent="-158750" algn="l" defTabSz="928688" rtl="0" eaLnBrk="1" fontAlgn="base" hangingPunct="1">
        <a:lnSpc>
          <a:spcPct val="140000"/>
        </a:lnSpc>
        <a:spcBef>
          <a:spcPct val="0"/>
        </a:spcBef>
        <a:spcAft>
          <a:spcPct val="0"/>
        </a:spcAft>
        <a:buSzPct val="85000"/>
        <a:buChar char="•"/>
        <a:defRPr sz="1700">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Strong_EAP@urmc.rochester.edu"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http://www.urmc.rochester.edu/EAP/"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lvl1pPr defTabSz="833438" eaLnBrk="0" hangingPunct="0">
              <a:defRPr sz="800">
                <a:solidFill>
                  <a:schemeClr val="tx1"/>
                </a:solidFill>
                <a:latin typeface="Verdana" pitchFamily="34" charset="0"/>
                <a:ea typeface="MS PGothic" pitchFamily="34" charset="-128"/>
              </a:defRPr>
            </a:lvl1pPr>
            <a:lvl2pPr marL="742950" indent="-285750" defTabSz="833438" eaLnBrk="0" hangingPunct="0">
              <a:defRPr sz="800">
                <a:solidFill>
                  <a:schemeClr val="tx1"/>
                </a:solidFill>
                <a:latin typeface="Verdana" pitchFamily="34" charset="0"/>
                <a:ea typeface="MS PGothic" pitchFamily="34" charset="-128"/>
              </a:defRPr>
            </a:lvl2pPr>
            <a:lvl3pPr marL="1143000" indent="-228600" defTabSz="833438" eaLnBrk="0" hangingPunct="0">
              <a:defRPr sz="800">
                <a:solidFill>
                  <a:schemeClr val="tx1"/>
                </a:solidFill>
                <a:latin typeface="Verdana" pitchFamily="34" charset="0"/>
                <a:ea typeface="MS PGothic" pitchFamily="34" charset="-128"/>
              </a:defRPr>
            </a:lvl3pPr>
            <a:lvl4pPr marL="1600200" indent="-228600" defTabSz="833438" eaLnBrk="0" hangingPunct="0">
              <a:defRPr sz="800">
                <a:solidFill>
                  <a:schemeClr val="tx1"/>
                </a:solidFill>
                <a:latin typeface="Verdana" pitchFamily="34" charset="0"/>
                <a:ea typeface="MS PGothic" pitchFamily="34" charset="-128"/>
              </a:defRPr>
            </a:lvl4pPr>
            <a:lvl5pPr marL="2057400" indent="-228600" defTabSz="833438" eaLnBrk="0" hangingPunct="0">
              <a:defRPr sz="800">
                <a:solidFill>
                  <a:schemeClr val="tx1"/>
                </a:solidFill>
                <a:latin typeface="Verdana" pitchFamily="34" charset="0"/>
                <a:ea typeface="MS PGothic" pitchFamily="34" charset="-128"/>
              </a:defRPr>
            </a:lvl5pPr>
            <a:lvl6pPr marL="25146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6pPr>
            <a:lvl7pPr marL="29718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7pPr>
            <a:lvl8pPr marL="34290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8pPr>
            <a:lvl9pPr marL="3886200" indent="-228600" algn="r" defTabSz="833438" eaLnBrk="0" fontAlgn="base" hangingPunct="0">
              <a:spcBef>
                <a:spcPct val="0"/>
              </a:spcBef>
              <a:spcAft>
                <a:spcPct val="0"/>
              </a:spcAft>
              <a:defRPr sz="800">
                <a:solidFill>
                  <a:schemeClr val="tx1"/>
                </a:solidFill>
                <a:latin typeface="Verdana" pitchFamily="34" charset="0"/>
                <a:ea typeface="MS PGothic" pitchFamily="34" charset="-128"/>
              </a:defRPr>
            </a:lvl9pPr>
          </a:lstStyle>
          <a:p>
            <a:pPr eaLnBrk="1" hangingPunct="1">
              <a:defRPr/>
            </a:pPr>
            <a:fld id="{91B7DB53-B840-4B5E-8889-81364A11CDE0}" type="slidenum">
              <a:rPr lang="en-US" altLang="en-US" sz="1100" smtClean="0">
                <a:solidFill>
                  <a:schemeClr val="bg1"/>
                </a:solidFill>
              </a:rPr>
              <a:pPr eaLnBrk="1" hangingPunct="1">
                <a:defRPr/>
              </a:pPr>
              <a:t>1</a:t>
            </a:fld>
            <a:endParaRPr lang="en-US" altLang="en-US" sz="1100" dirty="0" smtClean="0"/>
          </a:p>
        </p:txBody>
      </p:sp>
      <p:sp>
        <p:nvSpPr>
          <p:cNvPr id="37892" name="Rectangle 4"/>
          <p:cNvSpPr>
            <a:spLocks noGrp="1" noChangeArrowheads="1"/>
          </p:cNvSpPr>
          <p:nvPr>
            <p:ph type="title"/>
          </p:nvPr>
        </p:nvSpPr>
        <p:spPr>
          <a:xfrm>
            <a:off x="-361741" y="1517301"/>
            <a:ext cx="9734341" cy="424952"/>
          </a:xfrm>
        </p:spPr>
        <p:txBody>
          <a:bodyPr/>
          <a:lstStyle/>
          <a:p>
            <a:pPr algn="ctr">
              <a:defRPr/>
            </a:pPr>
            <a:r>
              <a:rPr lang="en-US" altLang="en-US" sz="4800" dirty="0">
                <a:solidFill>
                  <a:schemeClr val="bg2"/>
                </a:solidFill>
                <a:latin typeface="Garamond" panose="02020404030301010803" pitchFamily="18" charset="0"/>
              </a:rPr>
              <a:t>Food and Mood</a:t>
            </a:r>
            <a:endParaRPr lang="en-US" sz="4800" dirty="0" smtClean="0">
              <a:solidFill>
                <a:schemeClr val="bg2"/>
              </a:solidFill>
              <a:latin typeface="Garamond" panose="02020404030301010803" pitchFamily="18" charset="0"/>
              <a:ea typeface="+mj-ea"/>
              <a:cs typeface="+mj-cs"/>
            </a:endParaRPr>
          </a:p>
        </p:txBody>
      </p:sp>
      <p:sp>
        <p:nvSpPr>
          <p:cNvPr id="37893" name="Rectangle 5"/>
          <p:cNvSpPr>
            <a:spLocks noGrp="1" noChangeArrowheads="1"/>
          </p:cNvSpPr>
          <p:nvPr>
            <p:ph type="body" idx="1"/>
          </p:nvPr>
        </p:nvSpPr>
        <p:spPr>
          <a:xfrm>
            <a:off x="0" y="1983036"/>
            <a:ext cx="9372600" cy="3481331"/>
          </a:xfrm>
        </p:spPr>
        <p:txBody>
          <a:bodyPr/>
          <a:lstStyle/>
          <a:p>
            <a:pPr algn="ctr">
              <a:buFont typeface="Verdana" charset="0"/>
              <a:buChar char=" "/>
              <a:defRPr/>
            </a:pPr>
            <a:r>
              <a:rPr lang="en-US" altLang="en-US" dirty="0" smtClean="0"/>
              <a:t>                              </a:t>
            </a:r>
            <a:endParaRPr lang="en-US" dirty="0" smtClean="0">
              <a:ea typeface="+mn-ea"/>
              <a:cs typeface="+mn-cs"/>
            </a:endParaRPr>
          </a:p>
          <a:p>
            <a:pPr algn="ctr" eaLnBrk="1" hangingPunct="1">
              <a:buFont typeface="Verdana" charset="0"/>
              <a:buChar char=" "/>
              <a:defRPr/>
            </a:pPr>
            <a:endParaRPr lang="en-US" dirty="0" smtClean="0">
              <a:ea typeface="+mn-ea"/>
              <a:cs typeface="+mn-cs"/>
            </a:endParaRPr>
          </a:p>
          <a:p>
            <a:pPr algn="ctr" eaLnBrk="1" hangingPunct="1">
              <a:buFont typeface="Verdana" charset="0"/>
              <a:buChar char=" "/>
              <a:defRPr/>
            </a:pPr>
            <a:endParaRPr lang="en-US" dirty="0">
              <a:ea typeface="+mn-ea"/>
              <a:cs typeface="+mn-cs"/>
            </a:endParaRPr>
          </a:p>
          <a:p>
            <a:pPr algn="ctr" eaLnBrk="1" hangingPunct="1">
              <a:buFont typeface="Verdana" charset="0"/>
              <a:buChar char=" "/>
              <a:defRPr/>
            </a:pPr>
            <a:endParaRPr lang="en-US" dirty="0" smtClean="0">
              <a:ea typeface="+mn-ea"/>
              <a:cs typeface="+mn-cs"/>
            </a:endParaRPr>
          </a:p>
          <a:p>
            <a:pPr marL="214313" lvl="1" indent="0" algn="ctr">
              <a:buNone/>
              <a:defRPr/>
            </a:pPr>
            <a:endParaRPr lang="en-US" dirty="0" smtClean="0">
              <a:ea typeface="+mn-ea"/>
              <a:cs typeface="+mn-cs"/>
            </a:endParaRPr>
          </a:p>
          <a:p>
            <a:pPr marL="214313" lvl="1" indent="0" algn="ctr">
              <a:buNone/>
              <a:defRPr/>
            </a:pPr>
            <a:endParaRPr lang="en-US" dirty="0">
              <a:ea typeface="+mn-ea"/>
              <a:cs typeface="+mn-cs"/>
            </a:endParaRPr>
          </a:p>
          <a:p>
            <a:pPr marL="214313" lvl="1" indent="0" algn="ctr">
              <a:buNone/>
              <a:defRPr/>
            </a:pPr>
            <a:endParaRPr lang="en-US" dirty="0">
              <a:ea typeface="+mn-ea"/>
              <a:cs typeface="+mn-cs"/>
            </a:endParaRPr>
          </a:p>
          <a:p>
            <a:pPr marL="214313" lvl="1" indent="0">
              <a:buNone/>
              <a:defRPr/>
            </a:pPr>
            <a:r>
              <a:rPr lang="en-US" sz="2400" dirty="0" smtClean="0">
                <a:solidFill>
                  <a:schemeClr val="bg2"/>
                </a:solidFill>
                <a:ea typeface="+mn-ea"/>
                <a:cs typeface="+mn-cs"/>
              </a:rPr>
              <a:t>                           </a:t>
            </a:r>
            <a:r>
              <a:rPr lang="en-US" sz="2800" dirty="0" smtClean="0">
                <a:solidFill>
                  <a:schemeClr val="bg2"/>
                </a:solidFill>
                <a:latin typeface="Garamond" panose="02020404030301010803" pitchFamily="18" charset="0"/>
                <a:ea typeface="+mn-ea"/>
                <a:cs typeface="+mn-cs"/>
              </a:rPr>
              <a:t>Tracy </a:t>
            </a:r>
            <a:r>
              <a:rPr lang="en-US" sz="2800" dirty="0" err="1" smtClean="0">
                <a:solidFill>
                  <a:schemeClr val="bg2"/>
                </a:solidFill>
                <a:latin typeface="Garamond" panose="02020404030301010803" pitchFamily="18" charset="0"/>
                <a:ea typeface="+mn-ea"/>
                <a:cs typeface="+mn-cs"/>
              </a:rPr>
              <a:t>Bussey</a:t>
            </a:r>
            <a:r>
              <a:rPr lang="en-US" sz="2800" dirty="0" smtClean="0">
                <a:solidFill>
                  <a:schemeClr val="bg2"/>
                </a:solidFill>
                <a:latin typeface="Garamond" panose="02020404030301010803" pitchFamily="18" charset="0"/>
                <a:ea typeface="+mn-ea"/>
                <a:cs typeface="+mn-cs"/>
              </a:rPr>
              <a:t>, LMHC</a:t>
            </a:r>
          </a:p>
          <a:p>
            <a:pPr algn="ctr" eaLnBrk="1" hangingPunct="1">
              <a:buFont typeface="Verdana" charset="0"/>
              <a:buChar char=" "/>
              <a:defRPr/>
            </a:pPr>
            <a:endParaRPr lang="en-US" dirty="0" smtClean="0">
              <a:ea typeface="+mn-ea"/>
              <a:cs typeface="+mn-cs"/>
            </a:endParaRPr>
          </a:p>
        </p:txBody>
      </p:sp>
      <p:sp>
        <p:nvSpPr>
          <p:cNvPr id="2" name="TextBox 1"/>
          <p:cNvSpPr txBox="1"/>
          <p:nvPr/>
        </p:nvSpPr>
        <p:spPr>
          <a:xfrm>
            <a:off x="3818332" y="316991"/>
            <a:ext cx="5001113" cy="400110"/>
          </a:xfrm>
          <a:prstGeom prst="rect">
            <a:avLst/>
          </a:prstGeom>
          <a:noFill/>
        </p:spPr>
        <p:txBody>
          <a:bodyPr wrap="none" rtlCol="0">
            <a:spAutoFit/>
          </a:bodyPr>
          <a:lstStyle/>
          <a:p>
            <a:r>
              <a:rPr lang="en-US" sz="2000" dirty="0" smtClean="0">
                <a:solidFill>
                  <a:schemeClr val="bg2"/>
                </a:solidFill>
                <a:ea typeface="Verdana" panose="020B0604030504040204" pitchFamily="34" charset="0"/>
                <a:cs typeface="Verdana" panose="020B0604030504040204" pitchFamily="34" charset="0"/>
              </a:rPr>
              <a:t>Strong Employee Assistance Program</a:t>
            </a:r>
            <a:endParaRPr lang="en-US" sz="2000" dirty="0">
              <a:solidFill>
                <a:schemeClr val="bg2"/>
              </a:solidFill>
              <a:ea typeface="Verdana" panose="020B0604030504040204" pitchFamily="34" charset="0"/>
              <a:cs typeface="Verdana" panose="020B0604030504040204" pitchFamily="34" charset="0"/>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1222" y="2126580"/>
            <a:ext cx="2211819" cy="273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0"/>
            <a:ext cx="8001000" cy="1242204"/>
          </a:xfrm>
        </p:spPr>
        <p:txBody>
          <a:bodyPr/>
          <a:lstStyle/>
          <a:p>
            <a:r>
              <a:rPr lang="en-US" dirty="0" smtClean="0">
                <a:solidFill>
                  <a:schemeClr val="bg2"/>
                </a:solidFill>
              </a:rPr>
              <a:t>Your Brain on Sugar</a:t>
            </a:r>
            <a:endParaRPr lang="en-US" dirty="0">
              <a:solidFill>
                <a:schemeClr val="bg2"/>
              </a:solidFill>
            </a:endParaRPr>
          </a:p>
        </p:txBody>
      </p:sp>
      <p:sp>
        <p:nvSpPr>
          <p:cNvPr id="3" name="Subtitle 2"/>
          <p:cNvSpPr>
            <a:spLocks noGrp="1"/>
          </p:cNvSpPr>
          <p:nvPr>
            <p:ph type="subTitle" idx="1"/>
          </p:nvPr>
        </p:nvSpPr>
        <p:spPr>
          <a:xfrm>
            <a:off x="1371600" y="1639019"/>
            <a:ext cx="6629400" cy="3999781"/>
          </a:xfrm>
        </p:spPr>
        <p:txBody>
          <a:bodyPr/>
          <a:lstStyle/>
          <a:p>
            <a:pPr marL="285750" indent="-285750" algn="l">
              <a:buFont typeface="Wingdings" panose="05000000000000000000" pitchFamily="2" charset="2"/>
              <a:buChar char="Ø"/>
            </a:pPr>
            <a:r>
              <a:rPr lang="en-US" dirty="0" smtClean="0"/>
              <a:t>According to brain scans-sugar is as addictive as cocaine. Just like cocaine, sugar intake eventually blunts dopamine release.</a:t>
            </a:r>
          </a:p>
          <a:p>
            <a:pPr marL="285750" indent="-285750" algn="l">
              <a:buFont typeface="Wingdings" panose="05000000000000000000" pitchFamily="2" charset="2"/>
              <a:buChar char="Ø"/>
            </a:pPr>
            <a:r>
              <a:rPr lang="en-US" dirty="0" smtClean="0"/>
              <a:t>High sugar consumption is linked to-lower IQ, anxiety, aggressive behavior, hyperactivity, depression, learning difficulty, fatigue , dementia and Alzheimer’s.</a:t>
            </a:r>
          </a:p>
          <a:p>
            <a:pPr marL="285750" indent="-285750" algn="l">
              <a:buFont typeface="Wingdings" panose="05000000000000000000" pitchFamily="2" charset="2"/>
              <a:buChar char="Ø"/>
            </a:pPr>
            <a:endParaRPr lang="en-US" dirty="0"/>
          </a:p>
          <a:p>
            <a:pPr marL="285750" indent="-285750" algn="l">
              <a:buFont typeface="Wingdings" panose="05000000000000000000" pitchFamily="2" charset="2"/>
              <a:buChar char="Ø"/>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6110" y="4112842"/>
            <a:ext cx="3209605" cy="18054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587765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smtClean="0">
                <a:solidFill>
                  <a:schemeClr val="bg2"/>
                </a:solidFill>
              </a:rPr>
              <a:t>Your Brain on Trans Fats (Franken Fats)</a:t>
            </a:r>
            <a:endParaRPr lang="en-US" dirty="0">
              <a:solidFill>
                <a:schemeClr val="bg2"/>
              </a:solidFill>
            </a:endParaRPr>
          </a:p>
        </p:txBody>
      </p:sp>
      <p:sp>
        <p:nvSpPr>
          <p:cNvPr id="3" name="Content Placeholder 2"/>
          <p:cNvSpPr>
            <a:spLocks noGrp="1"/>
          </p:cNvSpPr>
          <p:nvPr>
            <p:ph idx="1"/>
          </p:nvPr>
        </p:nvSpPr>
        <p:spPr/>
        <p:txBody>
          <a:bodyPr/>
          <a:lstStyle/>
          <a:p>
            <a:endParaRPr lang="en-US" dirty="0" smtClean="0"/>
          </a:p>
          <a:p>
            <a:pPr>
              <a:buFont typeface="Wingdings" panose="05000000000000000000" pitchFamily="2" charset="2"/>
              <a:buChar char="v"/>
            </a:pPr>
            <a:r>
              <a:rPr lang="en-US" sz="1800" dirty="0" smtClean="0"/>
              <a:t>2009-WHO declared that trans fats (from hydrogenated vegetable oils) really are toxic. Most sensible countries now ban them.</a:t>
            </a:r>
          </a:p>
          <a:p>
            <a:pPr>
              <a:buFont typeface="Wingdings" panose="05000000000000000000" pitchFamily="2" charset="2"/>
              <a:buChar char="v"/>
            </a:pPr>
            <a:r>
              <a:rPr lang="en-US" sz="1800" dirty="0" smtClean="0"/>
              <a:t>These “fake fats” raise the risk for-Type II diabetes, Cardiovascular disease, Obesity and Inflammation.</a:t>
            </a:r>
          </a:p>
          <a:p>
            <a:pPr>
              <a:buFont typeface="Wingdings" panose="05000000000000000000" pitchFamily="2" charset="2"/>
              <a:buChar char="v"/>
            </a:pPr>
            <a:r>
              <a:rPr lang="en-US" sz="1800" dirty="0" smtClean="0"/>
              <a:t>Trans Fats are associated with-Depression, anxiety, memory problems and irritability and aggression.</a:t>
            </a:r>
          </a:p>
          <a:p>
            <a:pPr>
              <a:buFont typeface="Wingdings" panose="05000000000000000000" pitchFamily="2" charset="2"/>
              <a:buChar char="v"/>
            </a:pPr>
            <a:r>
              <a:rPr lang="en-US" sz="1800" dirty="0" smtClean="0"/>
              <a:t>Trans fats are hidden </a:t>
            </a:r>
            <a:r>
              <a:rPr lang="en-US" sz="1800" dirty="0"/>
              <a:t>in almost all convenience food and </a:t>
            </a:r>
            <a:r>
              <a:rPr lang="en-US" sz="1800" dirty="0" smtClean="0"/>
              <a:t>fried.</a:t>
            </a:r>
            <a:endParaRPr lang="en-US" sz="18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11</a:t>
            </a:fld>
            <a:endParaRPr lang="en-US" altLang="en-US" dirty="0">
              <a:solidFill>
                <a:schemeClr val="tx1"/>
              </a:solidFill>
            </a:endParaRPr>
          </a:p>
        </p:txBody>
      </p:sp>
    </p:spTree>
    <p:extLst>
      <p:ext uri="{BB962C8B-B14F-4D97-AF65-F5344CB8AC3E}">
        <p14:creationId xmlns:p14="http://schemas.microsoft.com/office/powerpoint/2010/main" val="4683917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solidFill>
                  <a:schemeClr val="bg2"/>
                </a:solidFill>
              </a:rPr>
              <a:t>Your Brain on Grain</a:t>
            </a:r>
            <a:endParaRPr lang="en-US" sz="2800" dirty="0">
              <a:solidFill>
                <a:schemeClr val="bg2"/>
              </a:solidFill>
            </a:endParaRPr>
          </a:p>
        </p:txBody>
      </p:sp>
      <p:sp>
        <p:nvSpPr>
          <p:cNvPr id="3" name="Content Placeholder 2"/>
          <p:cNvSpPr>
            <a:spLocks noGrp="1"/>
          </p:cNvSpPr>
          <p:nvPr>
            <p:ph idx="1"/>
          </p:nvPr>
        </p:nvSpPr>
        <p:spPr/>
        <p:txBody>
          <a:bodyPr/>
          <a:lstStyle/>
          <a:p>
            <a:endParaRPr lang="en-US" dirty="0" smtClean="0"/>
          </a:p>
          <a:p>
            <a:pPr>
              <a:buFont typeface="Wingdings" panose="05000000000000000000" pitchFamily="2" charset="2"/>
              <a:buChar char="v"/>
            </a:pPr>
            <a:r>
              <a:rPr lang="en-US" sz="1800" dirty="0" smtClean="0"/>
              <a:t>Gluten </a:t>
            </a:r>
            <a:r>
              <a:rPr lang="en-US" sz="1800" dirty="0"/>
              <a:t>free isn’t new or a fad. It’s the diet that humans have consumed for more than 99.9% of our existence on this planet</a:t>
            </a:r>
            <a:r>
              <a:rPr lang="en-US" sz="1800" dirty="0" smtClean="0"/>
              <a:t>.</a:t>
            </a:r>
          </a:p>
          <a:p>
            <a:pPr>
              <a:buFont typeface="Wingdings" panose="05000000000000000000" pitchFamily="2" charset="2"/>
              <a:buChar char="v"/>
            </a:pPr>
            <a:r>
              <a:rPr lang="en-US" sz="1800" dirty="0"/>
              <a:t>Recent review in </a:t>
            </a:r>
            <a:r>
              <a:rPr lang="en-US" sz="1800" i="1" dirty="0"/>
              <a:t>New England Journal Of Medicine </a:t>
            </a:r>
            <a:r>
              <a:rPr lang="en-US" sz="1800" dirty="0"/>
              <a:t>listed 55 diseases that are related to consuming </a:t>
            </a:r>
            <a:r>
              <a:rPr lang="en-US" sz="1800" dirty="0" smtClean="0"/>
              <a:t>gluten including disease such as anxiety, depression, schizophrenia, dementia and migraines.</a:t>
            </a:r>
          </a:p>
          <a:p>
            <a:pPr>
              <a:buFont typeface="Wingdings" panose="05000000000000000000" pitchFamily="2" charset="2"/>
              <a:buChar char="v"/>
            </a:pPr>
            <a:r>
              <a:rPr lang="en-US" sz="1800" dirty="0" smtClean="0"/>
              <a:t>Gluten contains significant amounts of </a:t>
            </a:r>
            <a:r>
              <a:rPr lang="en-US" sz="1800" i="1" dirty="0" smtClean="0"/>
              <a:t>glutamate</a:t>
            </a:r>
            <a:r>
              <a:rPr lang="en-US" sz="1800" dirty="0" smtClean="0"/>
              <a:t>-an </a:t>
            </a:r>
            <a:r>
              <a:rPr lang="en-US" sz="1800" dirty="0" err="1" smtClean="0"/>
              <a:t>excitotoxin</a:t>
            </a:r>
            <a:r>
              <a:rPr lang="en-US" sz="1800" dirty="0" smtClean="0"/>
              <a:t> (a substance that overexcites and kills or damages brain cells)</a:t>
            </a: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12</a:t>
            </a:fld>
            <a:endParaRPr lang="en-US" altLang="en-US" dirty="0">
              <a:solidFill>
                <a:schemeClr val="tx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7412" y="376198"/>
            <a:ext cx="2027104" cy="123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39747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sz="3200" dirty="0" smtClean="0">
                <a:solidFill>
                  <a:schemeClr val="bg2"/>
                </a:solidFill>
              </a:rPr>
              <a:t>Nutritional Confusion</a:t>
            </a:r>
            <a:endParaRPr lang="en-US" sz="3200" dirty="0">
              <a:solidFill>
                <a:schemeClr val="bg2"/>
              </a:solidFill>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13</a:t>
            </a:fld>
            <a:endParaRPr lang="en-US" altLang="en-US" dirty="0">
              <a:solidFill>
                <a:schemeClr val="tx1"/>
              </a:solidFill>
            </a:endParaRPr>
          </a:p>
        </p:txBody>
      </p:sp>
      <p:pic>
        <p:nvPicPr>
          <p:cNvPr id="3076" name="Picture 4" descr="USDA Food Pyramid is Unhealt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4630" y="1595064"/>
            <a:ext cx="4000500" cy="34385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p:txBody>
          <a:bodyPr/>
          <a:lstStyle/>
          <a:p>
            <a:endParaRPr lang="en-US" dirty="0"/>
          </a:p>
        </p:txBody>
      </p:sp>
    </p:spTree>
    <p:extLst>
      <p:ext uri="{BB962C8B-B14F-4D97-AF65-F5344CB8AC3E}">
        <p14:creationId xmlns:p14="http://schemas.microsoft.com/office/powerpoint/2010/main" val="54659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pPr>
              <a:defRPr/>
            </a:pPr>
            <a:fld id="{AE9E4B57-0420-443A-B395-2D66515EBC09}" type="slidenum">
              <a:rPr lang="en-US" altLang="en-US" smtClean="0"/>
              <a:pPr>
                <a:defRPr/>
              </a:pPr>
              <a:t>14</a:t>
            </a:fld>
            <a:endParaRPr lang="en-US" altLang="en-US"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8760" y="12881610"/>
            <a:ext cx="6812280" cy="68122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8591" y="1012649"/>
            <a:ext cx="6812280" cy="44989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657852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1045901"/>
            <a:ext cx="8086725" cy="739775"/>
          </a:xfrm>
        </p:spPr>
        <p:txBody>
          <a:bodyPr/>
          <a:lstStyle/>
          <a:p>
            <a:r>
              <a:rPr lang="en-US" altLang="en-US" sz="3600" dirty="0">
                <a:solidFill>
                  <a:schemeClr val="bg2"/>
                </a:solidFill>
              </a:rPr>
              <a:t>Nutritional Neuroscience</a:t>
            </a:r>
            <a:endParaRPr lang="en-US" sz="3600" dirty="0">
              <a:solidFill>
                <a:schemeClr val="bg2"/>
              </a:solidFill>
            </a:endParaRPr>
          </a:p>
        </p:txBody>
      </p:sp>
      <p:sp>
        <p:nvSpPr>
          <p:cNvPr id="3" name="Content Placeholder 2"/>
          <p:cNvSpPr>
            <a:spLocks noGrp="1"/>
          </p:cNvSpPr>
          <p:nvPr>
            <p:ph idx="1"/>
          </p:nvPr>
        </p:nvSpPr>
        <p:spPr>
          <a:xfrm>
            <a:off x="180292" y="2109990"/>
            <a:ext cx="8185150" cy="3526881"/>
          </a:xfrm>
        </p:spPr>
        <p:txBody>
          <a:bodyPr/>
          <a:lstStyle/>
          <a:p>
            <a:pPr marL="1066800" indent="-285750">
              <a:buFont typeface="Arial" panose="020B0604020202020204" pitchFamily="34" charset="0"/>
              <a:buChar char="•"/>
            </a:pPr>
            <a:r>
              <a:rPr lang="en-US" altLang="en-US" sz="2000" dirty="0"/>
              <a:t>Definition-The nutritional influences on mental and neurological health.</a:t>
            </a:r>
          </a:p>
          <a:p>
            <a:pPr marL="1066800" indent="-285750">
              <a:buFont typeface="Arial" panose="020B0604020202020204" pitchFamily="34" charset="0"/>
              <a:buChar char="•"/>
            </a:pPr>
            <a:r>
              <a:rPr lang="en-US" altLang="en-US" sz="2000" dirty="0"/>
              <a:t>Nutrition-historically glossed over in medical school and post graduate mental health programs.</a:t>
            </a:r>
          </a:p>
          <a:p>
            <a:pPr marL="1066800" indent="-285750">
              <a:buFont typeface="Arial" panose="020B0604020202020204" pitchFamily="34" charset="0"/>
              <a:buChar char="•"/>
            </a:pPr>
            <a:r>
              <a:rPr lang="en-US" altLang="en-US" sz="2000" dirty="0"/>
              <a:t>While the idea that dietary choices impact health is not a new one, nutritional neuroscience is in it’s infancy.</a:t>
            </a:r>
          </a:p>
          <a:p>
            <a:pPr>
              <a:buFont typeface="Arial" panose="020B0604020202020204" pitchFamily="34" charset="0"/>
              <a:buChar char="•"/>
            </a:pPr>
            <a:endParaRPr lang="en-US" sz="20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15</a:t>
            </a:fld>
            <a:endParaRPr lang="en-US" altLang="en-US" dirty="0">
              <a:solidFill>
                <a:schemeClr val="tx1"/>
              </a:solidFill>
            </a:endParaRPr>
          </a:p>
        </p:txBody>
      </p:sp>
      <p:sp>
        <p:nvSpPr>
          <p:cNvPr id="5" name="TextBox 4"/>
          <p:cNvSpPr txBox="1"/>
          <p:nvPr/>
        </p:nvSpPr>
        <p:spPr>
          <a:xfrm>
            <a:off x="4062250" y="321986"/>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3649683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80" y="1069051"/>
            <a:ext cx="8086725" cy="739775"/>
          </a:xfrm>
        </p:spPr>
        <p:txBody>
          <a:bodyPr/>
          <a:lstStyle/>
          <a:p>
            <a:r>
              <a:rPr lang="en-US" altLang="en-US" sz="3600" dirty="0" smtClean="0"/>
              <a:t>                  Fat </a:t>
            </a:r>
            <a:r>
              <a:rPr lang="en-US" altLang="en-US" sz="3600" dirty="0"/>
              <a:t>heads??</a:t>
            </a:r>
            <a:endParaRPr lang="en-US" sz="3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16</a:t>
            </a:fld>
            <a:endParaRPr lang="en-US" altLang="en-US" dirty="0">
              <a:solidFill>
                <a:schemeClr val="tx1"/>
              </a:solidFill>
            </a:endParaRPr>
          </a:p>
        </p:txBody>
      </p:sp>
      <p:sp>
        <p:nvSpPr>
          <p:cNvPr id="7" name="Content Placeholder 6"/>
          <p:cNvSpPr>
            <a:spLocks noGrp="1"/>
          </p:cNvSpPr>
          <p:nvPr>
            <p:ph idx="1"/>
          </p:nvPr>
        </p:nvSpPr>
        <p:spPr>
          <a:xfrm>
            <a:off x="296039" y="2581155"/>
            <a:ext cx="8185150" cy="4041775"/>
          </a:xfrm>
        </p:spPr>
        <p:txBody>
          <a:bodyPr/>
          <a:lstStyle/>
          <a:p>
            <a:pPr marL="1066800" indent="-285750">
              <a:buFont typeface="Arial" panose="020B0604020202020204" pitchFamily="34" charset="0"/>
              <a:buChar char="•"/>
            </a:pPr>
            <a:r>
              <a:rPr lang="en-US" altLang="en-US" sz="2000" dirty="0"/>
              <a:t>Human beings are literally fat heads with fat(DHA)accounting for 60% of our dry brain weight.</a:t>
            </a:r>
          </a:p>
          <a:p>
            <a:pPr marL="1066800" indent="-285750">
              <a:buFont typeface="Arial" panose="020B0604020202020204" pitchFamily="34" charset="0"/>
              <a:buChar char="•"/>
            </a:pPr>
            <a:r>
              <a:rPr lang="en-US" altLang="en-US" sz="2000" dirty="0"/>
              <a:t>The two most important omega-3 fats are eicosapentonic acid (EPA) and docosahexaenoic acid (DHA).</a:t>
            </a:r>
          </a:p>
          <a:p>
            <a:pPr marL="1066800" indent="-285750">
              <a:buFont typeface="Arial" panose="020B0604020202020204" pitchFamily="34" charset="0"/>
              <a:buChar char="•"/>
            </a:pPr>
            <a:r>
              <a:rPr lang="en-US" altLang="en-US" sz="2000" i="1" dirty="0"/>
              <a:t>Without these, the brain does not work.</a:t>
            </a:r>
          </a:p>
          <a:p>
            <a:pPr>
              <a:buFont typeface="Arial" panose="020B0604020202020204" pitchFamily="34" charset="0"/>
              <a:buChar char="•"/>
            </a:pPr>
            <a:endParaRPr lang="en-US" sz="2000" dirty="0"/>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4984" y="1053295"/>
            <a:ext cx="1954434" cy="12153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4096124" y="216633"/>
            <a:ext cx="5001113" cy="400110"/>
          </a:xfrm>
          <a:prstGeom prst="rect">
            <a:avLst/>
          </a:prstGeom>
          <a:noFill/>
        </p:spPr>
        <p:txBody>
          <a:bodyPr wrap="none" rtlCol="0">
            <a:spAutoFit/>
          </a:bodyPr>
          <a:lstStyle/>
          <a:p>
            <a:r>
              <a:rPr lang="en-US" sz="2000" dirty="0">
                <a:solidFill>
                  <a:schemeClr val="bg1"/>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17166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875" y="1173223"/>
            <a:ext cx="8086725" cy="739775"/>
          </a:xfrm>
        </p:spPr>
        <p:txBody>
          <a:bodyPr/>
          <a:lstStyle/>
          <a:p>
            <a:r>
              <a:rPr lang="en-US" altLang="en-US" sz="3600" dirty="0">
                <a:solidFill>
                  <a:schemeClr val="bg2"/>
                </a:solidFill>
              </a:rPr>
              <a:t>Omega-3 Fats demystified</a:t>
            </a:r>
            <a:endParaRPr lang="en-US" sz="3600" dirty="0">
              <a:solidFill>
                <a:schemeClr val="bg2"/>
              </a:solidFill>
            </a:endParaRPr>
          </a:p>
        </p:txBody>
      </p:sp>
      <p:sp>
        <p:nvSpPr>
          <p:cNvPr id="3" name="Content Placeholder 2"/>
          <p:cNvSpPr>
            <a:spLocks noGrp="1"/>
          </p:cNvSpPr>
          <p:nvPr>
            <p:ph idx="1"/>
          </p:nvPr>
        </p:nvSpPr>
        <p:spPr>
          <a:xfrm>
            <a:off x="249739" y="2144714"/>
            <a:ext cx="8185150" cy="3295388"/>
          </a:xfrm>
        </p:spPr>
        <p:txBody>
          <a:bodyPr/>
          <a:lstStyle/>
          <a:p>
            <a:pPr marL="1066800" indent="-285750">
              <a:buFont typeface="Arial" panose="020B0604020202020204" pitchFamily="34" charset="0"/>
              <a:buChar char="•"/>
            </a:pPr>
            <a:r>
              <a:rPr lang="en-US" altLang="en-US" sz="1600" dirty="0"/>
              <a:t>Omega 3’s build all cell membranes(along with the help of other fats called phospholipids).</a:t>
            </a:r>
          </a:p>
          <a:p>
            <a:pPr marL="1066800" indent="-285750">
              <a:buFont typeface="Arial" panose="020B0604020202020204" pitchFamily="34" charset="0"/>
              <a:buChar char="•"/>
            </a:pPr>
            <a:r>
              <a:rPr lang="en-US" altLang="en-US" sz="1600" dirty="0"/>
              <a:t>They reduce inflammation-which has been linked to autism, ADHD, Alzheimer’s and depression.</a:t>
            </a:r>
          </a:p>
          <a:p>
            <a:pPr marL="1066800" indent="-285750">
              <a:buFont typeface="Arial" panose="020B0604020202020204" pitchFamily="34" charset="0"/>
              <a:buChar char="•"/>
            </a:pPr>
            <a:r>
              <a:rPr lang="en-US" altLang="en-US" sz="1600" dirty="0"/>
              <a:t>They balance blood sugar-which is essential for a healthy brain.</a:t>
            </a:r>
          </a:p>
          <a:p>
            <a:pPr marL="1066800" indent="-285750">
              <a:buFont typeface="Arial" panose="020B0604020202020204" pitchFamily="34" charset="0"/>
              <a:buChar char="•"/>
            </a:pPr>
            <a:r>
              <a:rPr lang="en-US" altLang="en-US" sz="1600" dirty="0"/>
              <a:t>They increase the activity of a key molecule in you brain, (BDNF-brain derived neurotropic factor) which stimulates new cell growth and increased cell connections.</a:t>
            </a:r>
          </a:p>
          <a:p>
            <a:pPr>
              <a:buFont typeface="Arial" panose="020B0604020202020204" pitchFamily="34" charset="0"/>
              <a:buChar char="•"/>
            </a:pPr>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17</a:t>
            </a:fld>
            <a:endParaRPr lang="en-US" altLang="en-US" dirty="0">
              <a:solidFill>
                <a:schemeClr val="tx1"/>
              </a:solidFill>
            </a:endParaRPr>
          </a:p>
        </p:txBody>
      </p:sp>
      <p:sp>
        <p:nvSpPr>
          <p:cNvPr id="5" name="TextBox 4"/>
          <p:cNvSpPr txBox="1"/>
          <p:nvPr/>
        </p:nvSpPr>
        <p:spPr>
          <a:xfrm>
            <a:off x="4119273" y="262932"/>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3795276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4793" y="807792"/>
            <a:ext cx="8086725" cy="739775"/>
          </a:xfrm>
        </p:spPr>
        <p:txBody>
          <a:bodyPr/>
          <a:lstStyle/>
          <a:p>
            <a:r>
              <a:rPr lang="en-US" altLang="en-US" sz="3600" dirty="0">
                <a:solidFill>
                  <a:schemeClr val="bg2"/>
                </a:solidFill>
              </a:rPr>
              <a:t>Sources of Omega 3</a:t>
            </a:r>
            <a:endParaRPr lang="en-US" sz="3600" dirty="0">
              <a:solidFill>
                <a:schemeClr val="bg2"/>
              </a:solidFill>
            </a:endParaRPr>
          </a:p>
        </p:txBody>
      </p:sp>
      <p:sp>
        <p:nvSpPr>
          <p:cNvPr id="3" name="Content Placeholder 2"/>
          <p:cNvSpPr>
            <a:spLocks noGrp="1"/>
          </p:cNvSpPr>
          <p:nvPr>
            <p:ph idx="1"/>
          </p:nvPr>
        </p:nvSpPr>
        <p:spPr>
          <a:xfrm>
            <a:off x="118753" y="1971093"/>
            <a:ext cx="9084623" cy="3584755"/>
          </a:xfrm>
        </p:spPr>
        <p:txBody>
          <a:bodyPr/>
          <a:lstStyle/>
          <a:p>
            <a:endParaRPr lang="en-US" dirty="0" smtClean="0"/>
          </a:p>
          <a:p>
            <a:endParaRPr lang="en-US" dirty="0"/>
          </a:p>
          <a:p>
            <a:endParaRPr lang="en-US" sz="800" dirty="0" smtClean="0"/>
          </a:p>
          <a:p>
            <a:pPr marL="889000"/>
            <a:r>
              <a:rPr lang="en-US" altLang="en-US" sz="1400" dirty="0"/>
              <a:t>Omega 3 fats come in two forms:</a:t>
            </a:r>
          </a:p>
          <a:p>
            <a:pPr marL="889000"/>
            <a:r>
              <a:rPr lang="en-US" altLang="en-US" sz="1400" dirty="0"/>
              <a:t>A ready for brain use form (EPA and DHA) found primarily in wild fish and game. </a:t>
            </a:r>
          </a:p>
          <a:p>
            <a:pPr marL="889000"/>
            <a:r>
              <a:rPr lang="en-US" altLang="en-US" sz="1400" dirty="0"/>
              <a:t>Best sources of EPA and DHA are found in wild salmon, sardines, anchovies and mackerel.</a:t>
            </a:r>
          </a:p>
          <a:p>
            <a:pPr marL="889000"/>
            <a:r>
              <a:rPr lang="en-US" altLang="en-US" sz="1400" dirty="0"/>
              <a:t>A cruder form of Omega 3 fats, alpha linolenic acid (ALA) found in sources such as walnuts, flax seeds, chia and hemps seeds.</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18</a:t>
            </a:fld>
            <a:endParaRPr lang="en-US" altLang="en-US" dirty="0">
              <a:solidFill>
                <a:schemeClr val="tx1"/>
              </a:solidFill>
            </a:endParaRPr>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7204" y="1745672"/>
            <a:ext cx="3896096" cy="1080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7" name="Rectangle 6"/>
          <p:cNvSpPr/>
          <p:nvPr/>
        </p:nvSpPr>
        <p:spPr>
          <a:xfrm>
            <a:off x="4066498" y="221819"/>
            <a:ext cx="5001113" cy="400110"/>
          </a:xfrm>
          <a:prstGeom prst="rect">
            <a:avLst/>
          </a:prstGeom>
        </p:spPr>
        <p:txBody>
          <a:bodyPr wrap="none">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7464771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6823" y="849131"/>
            <a:ext cx="8086725" cy="739775"/>
          </a:xfrm>
        </p:spPr>
        <p:txBody>
          <a:bodyPr/>
          <a:lstStyle/>
          <a:p>
            <a:r>
              <a:rPr lang="en-US" altLang="en-US" sz="3600" dirty="0" smtClean="0"/>
              <a:t>           Omegas </a:t>
            </a:r>
            <a:r>
              <a:rPr lang="en-US" altLang="en-US" sz="3600" dirty="0"/>
              <a:t>and Mood</a:t>
            </a:r>
            <a:endParaRPr lang="en-US" sz="3600" dirty="0"/>
          </a:p>
        </p:txBody>
      </p:sp>
      <p:sp>
        <p:nvSpPr>
          <p:cNvPr id="3" name="Content Placeholder 2"/>
          <p:cNvSpPr>
            <a:spLocks noGrp="1"/>
          </p:cNvSpPr>
          <p:nvPr>
            <p:ph idx="1"/>
          </p:nvPr>
        </p:nvSpPr>
        <p:spPr>
          <a:xfrm>
            <a:off x="219919" y="2465409"/>
            <a:ext cx="8819909" cy="3669174"/>
          </a:xfrm>
        </p:spPr>
        <p:txBody>
          <a:bodyPr/>
          <a:lstStyle/>
          <a:p>
            <a:pPr marL="889000"/>
            <a:r>
              <a:rPr lang="en-US" altLang="en-US" sz="1800" dirty="0"/>
              <a:t>Following the SAD leaves most Americans deficient in Omega 3’s.</a:t>
            </a:r>
          </a:p>
          <a:p>
            <a:pPr marL="889000"/>
            <a:r>
              <a:rPr lang="en-US" altLang="en-US" sz="1800" dirty="0"/>
              <a:t>Mental and emotional conditions that recent research has connected to low tissue levels of Omega 3: Depression, Anxiety, ADHD, Autism, Bipolar Disorder, learning disabilities, Post-partum Depression, Schizophrenia, Multiple Sclerosis and Seasonal Affective Disorder.</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19</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322" y="1076445"/>
            <a:ext cx="1945190" cy="1076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200297" y="324092"/>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40173662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283" y="1103775"/>
            <a:ext cx="8086725" cy="739775"/>
          </a:xfrm>
        </p:spPr>
        <p:txBody>
          <a:bodyPr/>
          <a:lstStyle/>
          <a:p>
            <a:r>
              <a:rPr lang="en-US" altLang="en-US" sz="3600" dirty="0"/>
              <a:t>The Wizard behind the Curtain</a:t>
            </a:r>
            <a:endParaRPr lang="en-US" sz="3600" dirty="0"/>
          </a:p>
        </p:txBody>
      </p:sp>
      <p:sp>
        <p:nvSpPr>
          <p:cNvPr id="3" name="Content Placeholder 2"/>
          <p:cNvSpPr>
            <a:spLocks noGrp="1"/>
          </p:cNvSpPr>
          <p:nvPr>
            <p:ph idx="1"/>
          </p:nvPr>
        </p:nvSpPr>
        <p:spPr>
          <a:xfrm>
            <a:off x="133994" y="1994244"/>
            <a:ext cx="8185150" cy="3469008"/>
          </a:xfrm>
        </p:spPr>
        <p:txBody>
          <a:bodyPr/>
          <a:lstStyle/>
          <a:p>
            <a:pPr marL="1066800" indent="-285750">
              <a:buFont typeface="Arial" panose="020B0604020202020204" pitchFamily="34" charset="0"/>
              <a:buChar char="•"/>
            </a:pPr>
            <a:r>
              <a:rPr lang="en-US" altLang="en-US" sz="1800" dirty="0"/>
              <a:t>The brain regulates activities we rarely give any thought to-heartbeat and respiration, wakefulness and sleep and digestion- just to name a few.</a:t>
            </a:r>
          </a:p>
          <a:p>
            <a:pPr marL="1066800" indent="-285750">
              <a:buFont typeface="Arial" panose="020B0604020202020204" pitchFamily="34" charset="0"/>
              <a:buChar char="•"/>
            </a:pPr>
            <a:r>
              <a:rPr lang="en-US" altLang="en-US" sz="1800" dirty="0"/>
              <a:t>The brain also directs our thoughts, actions, emotions and basic desires. </a:t>
            </a:r>
          </a:p>
          <a:p>
            <a:pPr marL="1066800" indent="-285750">
              <a:buFont typeface="Arial" panose="020B0604020202020204" pitchFamily="34" charset="0"/>
              <a:buChar char="•"/>
            </a:pPr>
            <a:r>
              <a:rPr lang="en-US" altLang="en-US" sz="1800" dirty="0"/>
              <a:t>In support of this tremendous workload, the brain utilizes 20 percent of the entire energy supply from the body.</a:t>
            </a:r>
          </a:p>
          <a:p>
            <a:pPr marL="1066800" indent="-285750">
              <a:buFont typeface="Arial" panose="020B0604020202020204" pitchFamily="34" charset="0"/>
              <a:buChar char="•"/>
            </a:pPr>
            <a:r>
              <a:rPr lang="en-US" altLang="en-US" sz="1800" i="1" dirty="0"/>
              <a:t>Where does this energy supply come from???</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a:t>
            </a:fld>
            <a:endParaRPr lang="en-US" altLang="en-US" dirty="0">
              <a:solidFill>
                <a:schemeClr val="tx1"/>
              </a:solidFill>
            </a:endParaRPr>
          </a:p>
        </p:txBody>
      </p:sp>
      <p:sp>
        <p:nvSpPr>
          <p:cNvPr id="5" name="TextBox 4"/>
          <p:cNvSpPr txBox="1"/>
          <p:nvPr/>
        </p:nvSpPr>
        <p:spPr>
          <a:xfrm>
            <a:off x="3995559" y="284728"/>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1407437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2800" dirty="0" smtClean="0">
                <a:solidFill>
                  <a:schemeClr val="bg2"/>
                </a:solidFill>
              </a:rPr>
              <a:t>Micronutrients-Vitamins &amp; Minerals</a:t>
            </a:r>
            <a:endParaRPr lang="en-US" sz="2800" dirty="0">
              <a:solidFill>
                <a:schemeClr val="bg2"/>
              </a:solidFill>
            </a:endParaRPr>
          </a:p>
        </p:txBody>
      </p:sp>
      <p:sp>
        <p:nvSpPr>
          <p:cNvPr id="3" name="Content Placeholder 2"/>
          <p:cNvSpPr>
            <a:spLocks noGrp="1"/>
          </p:cNvSpPr>
          <p:nvPr>
            <p:ph idx="1"/>
          </p:nvPr>
        </p:nvSpPr>
        <p:spPr>
          <a:xfrm>
            <a:off x="793750" y="1500996"/>
            <a:ext cx="8185150" cy="3771091"/>
          </a:xfrm>
        </p:spPr>
        <p:txBody>
          <a:bodyPr/>
          <a:lstStyle/>
          <a:p>
            <a:pPr>
              <a:lnSpc>
                <a:spcPct val="100000"/>
              </a:lnSpc>
              <a:buFont typeface="Wingdings" panose="05000000000000000000" pitchFamily="2" charset="2"/>
              <a:buChar char="Ø"/>
            </a:pPr>
            <a:r>
              <a:rPr lang="en-US" sz="2000" dirty="0" smtClean="0"/>
              <a:t>Critical for optimal brain function-sadly lacking in the current SAD.</a:t>
            </a:r>
          </a:p>
          <a:p>
            <a:pPr>
              <a:lnSpc>
                <a:spcPct val="100000"/>
              </a:lnSpc>
              <a:buFont typeface="Wingdings" panose="05000000000000000000" pitchFamily="2" charset="2"/>
              <a:buChar char="Ø"/>
            </a:pPr>
            <a:r>
              <a:rPr lang="en-US" sz="2000" dirty="0" smtClean="0"/>
              <a:t>Half of the U.S. populations does not meet the recommended dietary allowance (RDA) for important brain vitamins and minerals, including calcium, magnesium, zinc, vitamin A, and Vitamin B6. These are the </a:t>
            </a:r>
            <a:r>
              <a:rPr lang="en-US" sz="2000" i="1" dirty="0" smtClean="0"/>
              <a:t>minimal</a:t>
            </a:r>
            <a:r>
              <a:rPr lang="en-US" sz="2000" dirty="0" smtClean="0"/>
              <a:t> recommended intakes!</a:t>
            </a:r>
            <a:endParaRPr lang="en-US" sz="20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20</a:t>
            </a:fld>
            <a:endParaRPr lang="en-US" altLang="en-US" dirty="0">
              <a:solidFill>
                <a:schemeClr val="tx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291" y="3683317"/>
            <a:ext cx="3371040" cy="19081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443131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121" y="941729"/>
            <a:ext cx="8086725" cy="739775"/>
          </a:xfrm>
        </p:spPr>
        <p:txBody>
          <a:bodyPr/>
          <a:lstStyle/>
          <a:p>
            <a:r>
              <a:rPr lang="en-US" altLang="en-US" sz="3600" dirty="0" smtClean="0"/>
              <a:t>                  Zinc</a:t>
            </a:r>
            <a:endParaRPr lang="en-US" sz="3600" dirty="0"/>
          </a:p>
        </p:txBody>
      </p:sp>
      <p:sp>
        <p:nvSpPr>
          <p:cNvPr id="3" name="Content Placeholder 2"/>
          <p:cNvSpPr>
            <a:spLocks noGrp="1"/>
          </p:cNvSpPr>
          <p:nvPr>
            <p:ph idx="1"/>
          </p:nvPr>
        </p:nvSpPr>
        <p:spPr>
          <a:xfrm>
            <a:off x="481233" y="2214161"/>
            <a:ext cx="8185150" cy="4041775"/>
          </a:xfrm>
        </p:spPr>
        <p:txBody>
          <a:bodyPr/>
          <a:lstStyle/>
          <a:p>
            <a:pPr marL="889000"/>
            <a:r>
              <a:rPr lang="en-US" altLang="en-US" sz="1600" dirty="0"/>
              <a:t>Zinc is involved in many enzymatic reactions inside of the brain and </a:t>
            </a:r>
            <a:r>
              <a:rPr lang="en-US" altLang="en-US" sz="1600" dirty="0" smtClean="0"/>
              <a:t>it </a:t>
            </a:r>
            <a:r>
              <a:rPr lang="en-US" altLang="en-US" sz="1600" dirty="0"/>
              <a:t>assists with the metabolization of omega 3s.</a:t>
            </a:r>
          </a:p>
          <a:p>
            <a:pPr marL="889000"/>
            <a:r>
              <a:rPr lang="en-US" altLang="en-US" sz="1600" dirty="0"/>
              <a:t>More than one third of the world’s population is zinc deficient.</a:t>
            </a:r>
          </a:p>
          <a:p>
            <a:pPr marL="889000"/>
            <a:r>
              <a:rPr lang="en-US" altLang="en-US" sz="1600" dirty="0"/>
              <a:t>Research has linked low dietary zinc intake to depressive symptoms-the lower the zinc levels, the greater the depression.</a:t>
            </a:r>
          </a:p>
          <a:p>
            <a:pPr marL="889000"/>
            <a:r>
              <a:rPr lang="en-US" altLang="en-US" sz="1600" dirty="0"/>
              <a:t>Zinc levels are 30% lower in individuals with ADHD.</a:t>
            </a:r>
          </a:p>
          <a:p>
            <a:pPr marL="889000"/>
            <a:r>
              <a:rPr lang="en-US" altLang="en-US" sz="1600" i="1" dirty="0"/>
              <a:t>Sources of Zinc: lean meats, beans, nuts, oatmeal, egg yolks, fresh gingerroot and pumpkin seeds.</a:t>
            </a:r>
          </a:p>
          <a:p>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21</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61" y="1076444"/>
            <a:ext cx="2814095" cy="983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30848" y="231494"/>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4166150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948" y="1231096"/>
            <a:ext cx="8086725" cy="739775"/>
          </a:xfrm>
        </p:spPr>
        <p:txBody>
          <a:bodyPr/>
          <a:lstStyle/>
          <a:p>
            <a:r>
              <a:rPr lang="en-US" altLang="en-US" sz="3600" dirty="0"/>
              <a:t>Magnesium-The Relaxation </a:t>
            </a:r>
            <a:r>
              <a:rPr lang="en-US" altLang="en-US" sz="3600" dirty="0" smtClean="0"/>
              <a:t> </a:t>
            </a:r>
            <a:br>
              <a:rPr lang="en-US" altLang="en-US" sz="3600" dirty="0" smtClean="0"/>
            </a:br>
            <a:r>
              <a:rPr lang="en-US" altLang="en-US" sz="3600" dirty="0"/>
              <a:t> </a:t>
            </a:r>
            <a:r>
              <a:rPr lang="en-US" altLang="en-US" sz="3600" dirty="0" smtClean="0"/>
              <a:t>             Mineral</a:t>
            </a:r>
            <a:endParaRPr lang="en-US" sz="3600" dirty="0"/>
          </a:p>
        </p:txBody>
      </p:sp>
      <p:sp>
        <p:nvSpPr>
          <p:cNvPr id="3" name="Content Placeholder 2"/>
          <p:cNvSpPr>
            <a:spLocks noGrp="1"/>
          </p:cNvSpPr>
          <p:nvPr>
            <p:ph idx="1"/>
          </p:nvPr>
        </p:nvSpPr>
        <p:spPr>
          <a:xfrm>
            <a:off x="0" y="1982668"/>
            <a:ext cx="8185150" cy="4041775"/>
          </a:xfrm>
        </p:spPr>
        <p:txBody>
          <a:bodyPr/>
          <a:lstStyle/>
          <a:p>
            <a:pPr marL="889000">
              <a:buClr>
                <a:srgbClr val="000000"/>
              </a:buClr>
            </a:pPr>
            <a:r>
              <a:rPr lang="en-US" altLang="en-US" sz="1400" dirty="0"/>
              <a:t>Like Zinc, magnesium is involved in many enzymatic reactions that take place in the human brain.</a:t>
            </a:r>
          </a:p>
          <a:p>
            <a:pPr marL="889000">
              <a:buClr>
                <a:srgbClr val="000000"/>
              </a:buClr>
            </a:pPr>
            <a:r>
              <a:rPr lang="en-US" altLang="en-US" sz="1400" dirty="0"/>
              <a:t>More than 60% of North Americans are magnesium deficient.</a:t>
            </a:r>
          </a:p>
          <a:p>
            <a:pPr marL="889000">
              <a:buClr>
                <a:srgbClr val="000000"/>
              </a:buClr>
            </a:pPr>
            <a:r>
              <a:rPr lang="en-US" altLang="en-US" sz="1400" dirty="0"/>
              <a:t>Magnesium level are decreased by excess alcohol, salt, coffee, sugar, soda and antibiotics.</a:t>
            </a:r>
          </a:p>
          <a:p>
            <a:pPr marL="889000">
              <a:buClr>
                <a:srgbClr val="000000"/>
              </a:buClr>
            </a:pPr>
            <a:r>
              <a:rPr lang="en-US" altLang="en-US" sz="1400" dirty="0"/>
              <a:t>Low levels of magnesium have been implicated in mood disorders, depression and suicide.</a:t>
            </a:r>
          </a:p>
          <a:p>
            <a:pPr marL="889000">
              <a:buClr>
                <a:srgbClr val="000000"/>
              </a:buClr>
            </a:pPr>
            <a:r>
              <a:rPr lang="en-US" altLang="en-US" sz="1400" i="1" dirty="0"/>
              <a:t>Sources: </a:t>
            </a:r>
            <a:r>
              <a:rPr lang="en-US" altLang="en-US" sz="1400" i="1" dirty="0" smtClean="0"/>
              <a:t>kelp, wheat </a:t>
            </a:r>
            <a:r>
              <a:rPr lang="en-US" altLang="en-US" sz="1400" i="1" dirty="0"/>
              <a:t>and oat bran, brown rice, nuts and dark leafy green vegetables.</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22</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6142" y="4629873"/>
            <a:ext cx="1551008"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66037" y="155475"/>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29145196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595086"/>
            <a:ext cx="8001000" cy="914400"/>
          </a:xfrm>
        </p:spPr>
        <p:txBody>
          <a:bodyPr/>
          <a:lstStyle/>
          <a:p>
            <a:r>
              <a:rPr lang="en-US" dirty="0" smtClean="0">
                <a:solidFill>
                  <a:schemeClr val="bg2"/>
                </a:solidFill>
              </a:rPr>
              <a:t>Vitamin C</a:t>
            </a:r>
            <a:endParaRPr lang="en-US" dirty="0">
              <a:solidFill>
                <a:schemeClr val="bg2"/>
              </a:solidFill>
            </a:endParaRPr>
          </a:p>
        </p:txBody>
      </p:sp>
      <p:sp>
        <p:nvSpPr>
          <p:cNvPr id="3" name="Subtitle 2"/>
          <p:cNvSpPr>
            <a:spLocks noGrp="1"/>
          </p:cNvSpPr>
          <p:nvPr>
            <p:ph type="subTitle" idx="1"/>
          </p:nvPr>
        </p:nvSpPr>
        <p:spPr>
          <a:xfrm>
            <a:off x="1371600" y="1872343"/>
            <a:ext cx="6629400" cy="3766457"/>
          </a:xfrm>
        </p:spPr>
        <p:txBody>
          <a:bodyPr/>
          <a:lstStyle/>
          <a:p>
            <a:pPr marL="342900" indent="-342900" algn="l">
              <a:lnSpc>
                <a:spcPct val="115000"/>
              </a:lnSpc>
              <a:spcBef>
                <a:spcPts val="0"/>
              </a:spcBef>
              <a:spcAft>
                <a:spcPts val="1000"/>
              </a:spcAft>
              <a:buFont typeface="Wingdings" panose="05000000000000000000" pitchFamily="2" charset="2"/>
              <a:buChar char="v"/>
            </a:pPr>
            <a:r>
              <a:rPr lang="en-US" sz="2000" dirty="0">
                <a:latin typeface="Calibri"/>
                <a:ea typeface="Calibri"/>
                <a:cs typeface="Times New Roman"/>
              </a:rPr>
              <a:t>A 2002 German study found that a hefty dose of vitamin C (1000mg a day) helped people bounce back more easily from a stressful situation. Both blood pressure and cortisol levels decreased faster in people given a vitamin C supplement than the study participants given a placebo. </a:t>
            </a:r>
            <a:endParaRPr lang="en-US" sz="2000" dirty="0" smtClean="0">
              <a:latin typeface="Calibri"/>
              <a:ea typeface="Calibri"/>
              <a:cs typeface="Times New Roman"/>
            </a:endParaRPr>
          </a:p>
          <a:p>
            <a:pPr marL="342900" indent="-342900" algn="l">
              <a:lnSpc>
                <a:spcPct val="115000"/>
              </a:lnSpc>
              <a:spcBef>
                <a:spcPts val="0"/>
              </a:spcBef>
              <a:spcAft>
                <a:spcPts val="1000"/>
              </a:spcAft>
              <a:buFont typeface="Wingdings" panose="05000000000000000000" pitchFamily="2" charset="2"/>
              <a:buChar char="v"/>
            </a:pPr>
            <a:r>
              <a:rPr lang="en-US" sz="2000" i="1" dirty="0" smtClean="0">
                <a:latin typeface="Calibri"/>
                <a:ea typeface="Calibri"/>
                <a:cs typeface="Times New Roman"/>
              </a:rPr>
              <a:t>Sources-bell </a:t>
            </a:r>
            <a:r>
              <a:rPr lang="en-US" sz="2000" i="1" dirty="0">
                <a:latin typeface="Calibri"/>
                <a:ea typeface="Calibri"/>
                <a:cs typeface="Times New Roman"/>
              </a:rPr>
              <a:t>peppers, dark leafy greens, kiwis, broccoli, berries, citrus fruits, tomatoes, peas, and papayas.</a:t>
            </a:r>
          </a:p>
          <a:p>
            <a:endParaRPr lang="en-US"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9123" y="4520359"/>
            <a:ext cx="1413370" cy="1413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05511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6001"/>
            <a:ext cx="9372600" cy="847306"/>
          </a:xfrm>
        </p:spPr>
        <p:txBody>
          <a:bodyPr/>
          <a:lstStyle/>
          <a:p>
            <a:pPr algn="ctr"/>
            <a:r>
              <a:rPr lang="en-US" altLang="en-US" sz="3600" dirty="0" smtClean="0">
                <a:solidFill>
                  <a:srgbClr val="FFFF00"/>
                </a:solidFill>
              </a:rPr>
              <a:t>Vitamin </a:t>
            </a:r>
            <a:r>
              <a:rPr lang="en-US" altLang="en-US" sz="3600" dirty="0">
                <a:solidFill>
                  <a:srgbClr val="FFFF00"/>
                </a:solidFill>
              </a:rPr>
              <a:t>D</a:t>
            </a:r>
            <a:endParaRPr lang="en-US" sz="3600" dirty="0">
              <a:solidFill>
                <a:srgbClr val="FFFF00"/>
              </a:solidFill>
            </a:endParaRPr>
          </a:p>
        </p:txBody>
      </p:sp>
      <p:sp>
        <p:nvSpPr>
          <p:cNvPr id="3" name="Content Placeholder 2"/>
          <p:cNvSpPr>
            <a:spLocks noGrp="1"/>
          </p:cNvSpPr>
          <p:nvPr>
            <p:ph idx="1"/>
          </p:nvPr>
        </p:nvSpPr>
        <p:spPr>
          <a:xfrm>
            <a:off x="261315" y="2476983"/>
            <a:ext cx="8185150" cy="3692324"/>
          </a:xfrm>
        </p:spPr>
        <p:txBody>
          <a:bodyPr/>
          <a:lstStyle/>
          <a:p>
            <a:pPr marL="1066800" indent="-285750">
              <a:buFont typeface="Wingdings" panose="05000000000000000000" pitchFamily="2" charset="2"/>
              <a:buChar char="Ø"/>
            </a:pPr>
            <a:r>
              <a:rPr lang="en-US" altLang="en-US" sz="1400" dirty="0" smtClean="0"/>
              <a:t>Vitamin </a:t>
            </a:r>
            <a:r>
              <a:rPr lang="en-US" altLang="en-US" sz="1400" dirty="0"/>
              <a:t>D levels are known to be low in populations residing in the Northern latitudes due to lack of sun and shorter days.</a:t>
            </a:r>
          </a:p>
          <a:p>
            <a:pPr marL="1066800" indent="-285750">
              <a:buFont typeface="Wingdings" panose="05000000000000000000" pitchFamily="2" charset="2"/>
              <a:buChar char="Ø"/>
            </a:pPr>
            <a:r>
              <a:rPr lang="en-US" altLang="en-US" sz="1400" dirty="0"/>
              <a:t>In a double-blind, placebo-controlled study, researchers demonstrated that 400-800 IU of Vitamin D improved mood during the winter months. Vitamin D significantly influenced aspects of positive affect, attention, enthusiasm, motivation, and alertness.</a:t>
            </a:r>
          </a:p>
          <a:p>
            <a:pPr marL="1066800" indent="-285750">
              <a:buFont typeface="Wingdings" panose="05000000000000000000" pitchFamily="2" charset="2"/>
              <a:buChar char="Ø"/>
            </a:pPr>
            <a:r>
              <a:rPr lang="en-US" altLang="en-US" sz="1400" dirty="0"/>
              <a:t>Additional research has demonstrated correlations between cognitive impairment and memory loss and Vitamin D deficiency.</a:t>
            </a:r>
          </a:p>
          <a:p>
            <a:pPr marL="889000"/>
            <a:r>
              <a:rPr lang="en-US" altLang="en-US" sz="1400" i="1" dirty="0" smtClean="0"/>
              <a:t>   Sources</a:t>
            </a:r>
            <a:r>
              <a:rPr lang="en-US" altLang="en-US" sz="1400" i="1" dirty="0"/>
              <a:t>: Cod liver oil, herring, salmon, sardines, shrimp and egg yolk.</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24</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00" y="1045028"/>
            <a:ext cx="2100806" cy="1076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46630" y="196770"/>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7623107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r>
              <a:rPr lang="en-US" sz="2800" dirty="0" smtClean="0">
                <a:latin typeface="Jokerman" panose="04090605060D06020702" pitchFamily="82" charset="0"/>
              </a:rPr>
              <a:t>     </a:t>
            </a:r>
            <a:r>
              <a:rPr lang="en-US" sz="2800" dirty="0" smtClean="0">
                <a:solidFill>
                  <a:schemeClr val="accent2">
                    <a:lumMod val="75000"/>
                  </a:schemeClr>
                </a:solidFill>
                <a:latin typeface="Jokerman" panose="04090605060D06020702" pitchFamily="82" charset="0"/>
              </a:rPr>
              <a:t>Feed Your 100 Trillion Friends</a:t>
            </a:r>
            <a:endParaRPr lang="en-US" sz="2800" dirty="0">
              <a:solidFill>
                <a:schemeClr val="accent2">
                  <a:lumMod val="75000"/>
                </a:schemeClr>
              </a:solidFill>
              <a:latin typeface="Jokerman" panose="04090605060D06020702" pitchFamily="82" charset="0"/>
            </a:endParaRPr>
          </a:p>
        </p:txBody>
      </p:sp>
      <p:sp>
        <p:nvSpPr>
          <p:cNvPr id="3" name="Content Placeholder 2"/>
          <p:cNvSpPr>
            <a:spLocks noGrp="1"/>
          </p:cNvSpPr>
          <p:nvPr>
            <p:ph idx="1"/>
          </p:nvPr>
        </p:nvSpPr>
        <p:spPr>
          <a:xfrm>
            <a:off x="793750" y="2038120"/>
            <a:ext cx="8185150" cy="3613532"/>
          </a:xfrm>
        </p:spPr>
        <p:txBody>
          <a:bodyPr/>
          <a:lstStyle/>
          <a:p>
            <a:pPr>
              <a:buFont typeface="Wingdings" panose="05000000000000000000" pitchFamily="2" charset="2"/>
              <a:buChar char="v"/>
            </a:pPr>
            <a:r>
              <a:rPr lang="en-US" dirty="0"/>
              <a:t>Your body is colonized by a multitude of organisms that outnumber your cells on a 10-1 ratio.</a:t>
            </a:r>
          </a:p>
          <a:p>
            <a:pPr>
              <a:buFont typeface="Wingdings" panose="05000000000000000000" pitchFamily="2" charset="2"/>
              <a:buChar char="v"/>
            </a:pPr>
            <a:r>
              <a:rPr lang="en-US" dirty="0"/>
              <a:t>For each human gene in your body-there are 360 microbial ones!</a:t>
            </a:r>
          </a:p>
          <a:p>
            <a:pPr>
              <a:buFont typeface="Wingdings" panose="05000000000000000000" pitchFamily="2" charset="2"/>
              <a:buChar char="v"/>
            </a:pPr>
            <a:r>
              <a:rPr lang="en-US" dirty="0"/>
              <a:t>Many of these organisms live in your digestive tract and take center stage in every conceivable aspect of your health. </a:t>
            </a:r>
          </a:p>
          <a:p>
            <a:pPr>
              <a:buFont typeface="Wingdings" panose="05000000000000000000" pitchFamily="2" charset="2"/>
              <a:buChar char="v"/>
            </a:pPr>
            <a:r>
              <a:rPr lang="en-US" dirty="0"/>
              <a:t>No other system in the body is more sensitive to changes in gut bacteria than the central nervous system, especially the brain.</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25</a:t>
            </a:fld>
            <a:endParaRPr lang="en-US" altLang="en-US" dirty="0">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69890" y="112633"/>
            <a:ext cx="2598688" cy="17151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833232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latin typeface="Jokerman" panose="04090605060D06020702" pitchFamily="82" charset="0"/>
              </a:rPr>
              <a:t>Feed Your BUGS!</a:t>
            </a:r>
            <a:endParaRPr lang="en-US" sz="2800" dirty="0">
              <a:latin typeface="Jokerman" panose="04090605060D06020702" pitchFamily="82" charset="0"/>
            </a:endParaRPr>
          </a:p>
        </p:txBody>
      </p:sp>
      <p:sp>
        <p:nvSpPr>
          <p:cNvPr id="3" name="Content Placeholder 2"/>
          <p:cNvSpPr>
            <a:spLocks noGrp="1"/>
          </p:cNvSpPr>
          <p:nvPr>
            <p:ph idx="1"/>
          </p:nvPr>
        </p:nvSpPr>
        <p:spPr/>
        <p:txBody>
          <a:bodyPr/>
          <a:lstStyle/>
          <a:p>
            <a:r>
              <a:rPr lang="en-US" dirty="0"/>
              <a:t>Anyone can change the state of their microbiome-and the fate of their health-through dietary choices</a:t>
            </a:r>
            <a:r>
              <a:rPr lang="en-US" dirty="0" smtClean="0"/>
              <a:t>.</a:t>
            </a:r>
          </a:p>
          <a:p>
            <a:r>
              <a:rPr lang="en-US" dirty="0" smtClean="0"/>
              <a:t>Choose </a:t>
            </a:r>
            <a:r>
              <a:rPr lang="en-US" dirty="0"/>
              <a:t>foods rich in probiotics-Yogurt, </a:t>
            </a:r>
            <a:r>
              <a:rPr lang="en-US" dirty="0" err="1"/>
              <a:t>Kombucha</a:t>
            </a:r>
            <a:r>
              <a:rPr lang="en-US" dirty="0"/>
              <a:t>, Kimchi, Sauerkraut, Pickles-anything pickled.</a:t>
            </a:r>
          </a:p>
          <a:p>
            <a:r>
              <a:rPr lang="en-US" dirty="0"/>
              <a:t>Eat vegetables, low-sugar fruits, healthy fats-extra virgin olive oil, coconut oil, pasture fed butter, nut butters, protein-pasture raised eggs, wild fish, grass fed meat, wild game.</a:t>
            </a:r>
          </a:p>
          <a:p>
            <a:r>
              <a:rPr lang="en-US" dirty="0"/>
              <a:t>Enjoy wine, tea and coffee!! Wine, tea, coffee and chocolate contain polyphenols which are powerful antioxidants found in plants that support the health of gut bacteria.</a:t>
            </a:r>
          </a:p>
          <a:p>
            <a:endParaRPr lang="en-US" dirty="0"/>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26</a:t>
            </a:fld>
            <a:endParaRPr lang="en-US" altLang="en-US" dirty="0">
              <a:solidFill>
                <a:schemeClr val="tx1"/>
              </a:solidFill>
            </a:endParaRPr>
          </a:p>
        </p:txBody>
      </p:sp>
    </p:spTree>
    <p:extLst>
      <p:ext uri="{BB962C8B-B14F-4D97-AF65-F5344CB8AC3E}">
        <p14:creationId xmlns:p14="http://schemas.microsoft.com/office/powerpoint/2010/main" val="33657975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95431"/>
            <a:ext cx="9372600" cy="643084"/>
          </a:xfrm>
        </p:spPr>
        <p:txBody>
          <a:bodyPr/>
          <a:lstStyle/>
          <a:p>
            <a:pPr algn="ctr"/>
            <a:r>
              <a:rPr lang="en-US" altLang="en-US" sz="3200" dirty="0"/>
              <a:t>Rules for Eating-Michael Pollan</a:t>
            </a:r>
            <a:endParaRPr lang="en-US" sz="3200" dirty="0"/>
          </a:p>
        </p:txBody>
      </p:sp>
      <p:sp>
        <p:nvSpPr>
          <p:cNvPr id="3" name="Content Placeholder 2"/>
          <p:cNvSpPr>
            <a:spLocks noGrp="1"/>
          </p:cNvSpPr>
          <p:nvPr>
            <p:ph idx="1"/>
          </p:nvPr>
        </p:nvSpPr>
        <p:spPr>
          <a:xfrm>
            <a:off x="254644" y="1785898"/>
            <a:ext cx="8461094" cy="4041775"/>
          </a:xfrm>
        </p:spPr>
        <p:txBody>
          <a:bodyPr/>
          <a:lstStyle/>
          <a:p>
            <a:endParaRPr lang="en-US" dirty="0" smtClean="0"/>
          </a:p>
          <a:p>
            <a:endParaRPr lang="en-US" dirty="0"/>
          </a:p>
          <a:p>
            <a:pPr marL="889000">
              <a:buClr>
                <a:srgbClr val="3E4505"/>
              </a:buClr>
            </a:pPr>
            <a:r>
              <a:rPr lang="en-US" altLang="en-US" sz="1600" dirty="0"/>
              <a:t>“Eat food, not too much, mostly plants” </a:t>
            </a:r>
          </a:p>
          <a:p>
            <a:pPr marL="889000">
              <a:buClr>
                <a:srgbClr val="3E4505"/>
              </a:buClr>
            </a:pPr>
            <a:r>
              <a:rPr lang="en-US" altLang="en-US" sz="1600" dirty="0"/>
              <a:t>“Don’t eat anything your great grandmother wouldn’t recognize as food.”</a:t>
            </a:r>
          </a:p>
          <a:p>
            <a:pPr marL="889000">
              <a:buClr>
                <a:srgbClr val="3E4505"/>
              </a:buClr>
            </a:pPr>
            <a:r>
              <a:rPr lang="en-US" altLang="en-US" sz="1600" dirty="0"/>
              <a:t>“Don’t eat anything with more than five ingredients or ingredients you can’t pronounce.”</a:t>
            </a:r>
          </a:p>
          <a:p>
            <a:pPr marL="889000">
              <a:buClr>
                <a:srgbClr val="3E4505"/>
              </a:buClr>
            </a:pPr>
            <a:r>
              <a:rPr lang="en-US" altLang="en-US" sz="1600" dirty="0"/>
              <a:t>“Don’t eat anything that won’t eventually rot.”</a:t>
            </a:r>
          </a:p>
          <a:p>
            <a:pPr marL="889000">
              <a:buClr>
                <a:srgbClr val="3E4505"/>
              </a:buClr>
            </a:pPr>
            <a:r>
              <a:rPr lang="en-US" altLang="en-US" sz="1600" dirty="0"/>
              <a:t>“Shop the perimeter of the grocery store, stay out of the middle of the store”.</a:t>
            </a:r>
          </a:p>
          <a:p>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27</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1727" y="1642319"/>
            <a:ext cx="1926983" cy="1019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211870" y="297657"/>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136230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522" y="1655179"/>
            <a:ext cx="8086725" cy="1099595"/>
          </a:xfrm>
        </p:spPr>
        <p:txBody>
          <a:bodyPr/>
          <a:lstStyle/>
          <a:p>
            <a:r>
              <a:rPr lang="en-US" altLang="en-US" sz="3600" dirty="0">
                <a:solidFill>
                  <a:schemeClr val="bg2"/>
                </a:solidFill>
                <a:latin typeface="Papyrus" charset="0"/>
                <a:ea typeface="Papyrus" charset="0"/>
                <a:cs typeface="Papyrus" charset="0"/>
                <a:sym typeface="Papyrus" charset="0"/>
              </a:rPr>
              <a:t>Use yourself as a Food &amp;Mood </a:t>
            </a:r>
            <a:r>
              <a:rPr lang="en-US" altLang="en-US" sz="3600" dirty="0">
                <a:solidFill>
                  <a:schemeClr val="bg2"/>
                </a:solidFill>
                <a:latin typeface="Papyrus" charset="0"/>
                <a:ea typeface="Heiti TC Light" charset="0"/>
                <a:cs typeface="Heiti TC Light" charset="0"/>
                <a:sym typeface="Papyrus" charset="0"/>
              </a:rPr>
              <a:t/>
            </a:r>
            <a:br>
              <a:rPr lang="en-US" altLang="en-US" sz="3600" dirty="0">
                <a:solidFill>
                  <a:schemeClr val="bg2"/>
                </a:solidFill>
                <a:latin typeface="Papyrus" charset="0"/>
                <a:ea typeface="Heiti TC Light" charset="0"/>
                <a:cs typeface="Heiti TC Light" charset="0"/>
                <a:sym typeface="Papyrus" charset="0"/>
              </a:rPr>
            </a:br>
            <a:r>
              <a:rPr lang="en-US" altLang="en-US" sz="1000" dirty="0" smtClean="0">
                <a:solidFill>
                  <a:schemeClr val="bg2"/>
                </a:solidFill>
                <a:latin typeface="Papyrus" charset="0"/>
                <a:ea typeface="Heiti TC Light" charset="0"/>
                <a:cs typeface="Heiti TC Light" charset="0"/>
                <a:sym typeface="Papyrus" charset="0"/>
              </a:rPr>
              <a:t/>
            </a:r>
            <a:br>
              <a:rPr lang="en-US" altLang="en-US" sz="1000" dirty="0" smtClean="0">
                <a:solidFill>
                  <a:schemeClr val="bg2"/>
                </a:solidFill>
                <a:latin typeface="Papyrus" charset="0"/>
                <a:ea typeface="Heiti TC Light" charset="0"/>
                <a:cs typeface="Heiti TC Light" charset="0"/>
                <a:sym typeface="Papyrus" charset="0"/>
              </a:rPr>
            </a:br>
            <a:r>
              <a:rPr lang="en-US" altLang="en-US" sz="1000" dirty="0">
                <a:solidFill>
                  <a:schemeClr val="bg2"/>
                </a:solidFill>
                <a:latin typeface="Papyrus" charset="0"/>
                <a:ea typeface="Heiti TC Light" charset="0"/>
                <a:cs typeface="Heiti TC Light" charset="0"/>
                <a:sym typeface="Papyrus" charset="0"/>
              </a:rPr>
              <a:t> </a:t>
            </a:r>
            <a:r>
              <a:rPr lang="en-US" altLang="en-US" sz="1000" dirty="0" smtClean="0">
                <a:solidFill>
                  <a:schemeClr val="bg2"/>
                </a:solidFill>
                <a:latin typeface="Papyrus" charset="0"/>
                <a:ea typeface="Heiti TC Light" charset="0"/>
                <a:cs typeface="Heiti TC Light" charset="0"/>
                <a:sym typeface="Papyrus" charset="0"/>
              </a:rPr>
              <a:t>                    </a:t>
            </a:r>
            <a:r>
              <a:rPr lang="en-US" altLang="en-US" sz="3600" dirty="0" smtClean="0">
                <a:solidFill>
                  <a:schemeClr val="bg2"/>
                </a:solidFill>
                <a:latin typeface="Papyrus" charset="0"/>
                <a:ea typeface="Heiti TC Light" charset="0"/>
                <a:cs typeface="Heiti TC Light" charset="0"/>
                <a:sym typeface="Papyrus" charset="0"/>
              </a:rPr>
              <a:t>                   </a:t>
            </a:r>
            <a:r>
              <a:rPr lang="en-US" altLang="en-US" sz="3600" dirty="0" smtClean="0">
                <a:solidFill>
                  <a:schemeClr val="bg2"/>
                </a:solidFill>
                <a:latin typeface="Papyrus" charset="0"/>
                <a:ea typeface="Papyrus" charset="0"/>
                <a:cs typeface="Papyrus" charset="0"/>
                <a:sym typeface="Papyrus" charset="0"/>
              </a:rPr>
              <a:t>lab rat</a:t>
            </a:r>
            <a:br>
              <a:rPr lang="en-US" altLang="en-US" sz="3600" dirty="0" smtClean="0">
                <a:solidFill>
                  <a:schemeClr val="bg2"/>
                </a:solidFill>
                <a:latin typeface="Papyrus" charset="0"/>
                <a:ea typeface="Papyrus" charset="0"/>
                <a:cs typeface="Papyrus" charset="0"/>
                <a:sym typeface="Papyrus" charset="0"/>
              </a:rPr>
            </a:br>
            <a:endParaRPr lang="en-US" sz="3600" dirty="0">
              <a:solidFill>
                <a:schemeClr val="bg2"/>
              </a:solidFill>
            </a:endParaRPr>
          </a:p>
        </p:txBody>
      </p:sp>
      <p:sp>
        <p:nvSpPr>
          <p:cNvPr id="3" name="Content Placeholder 2"/>
          <p:cNvSpPr>
            <a:spLocks noGrp="1"/>
          </p:cNvSpPr>
          <p:nvPr>
            <p:ph idx="1"/>
          </p:nvPr>
        </p:nvSpPr>
        <p:spPr>
          <a:xfrm>
            <a:off x="277793" y="2191012"/>
            <a:ext cx="6400800" cy="4041775"/>
          </a:xfrm>
        </p:spPr>
        <p:txBody>
          <a:bodyPr/>
          <a:lstStyle/>
          <a:p>
            <a:endParaRPr lang="en-US" dirty="0" smtClean="0"/>
          </a:p>
          <a:p>
            <a:pPr marL="1066800" indent="-285750">
              <a:buFont typeface="Arial" panose="020B0604020202020204" pitchFamily="34" charset="0"/>
              <a:buChar char="•"/>
            </a:pPr>
            <a:r>
              <a:rPr lang="en-US" altLang="en-US" i="1" dirty="0"/>
              <a:t>Ask what AM I eating?</a:t>
            </a:r>
          </a:p>
          <a:p>
            <a:pPr marL="1066800" indent="-285750">
              <a:buFont typeface="Arial" panose="020B0604020202020204" pitchFamily="34" charset="0"/>
              <a:buChar char="•"/>
            </a:pPr>
            <a:r>
              <a:rPr lang="en-US" altLang="en-US" dirty="0"/>
              <a:t>Read nutrition labels and question ingredients. </a:t>
            </a:r>
            <a:r>
              <a:rPr lang="en-US" altLang="en-US" i="1" dirty="0"/>
              <a:t>What the heck is aspartame anyway? What are the side effects of these ingredients?</a:t>
            </a:r>
          </a:p>
          <a:p>
            <a:pPr marL="1066800" indent="-285750">
              <a:buFont typeface="Arial" panose="020B0604020202020204" pitchFamily="34" charset="0"/>
              <a:buChar char="•"/>
            </a:pPr>
            <a:r>
              <a:rPr lang="en-US" altLang="en-US" dirty="0"/>
              <a:t>How does my diet impact my mood?</a:t>
            </a:r>
            <a:r>
              <a:rPr lang="en-US" altLang="en-US" i="1" dirty="0"/>
              <a:t>What are the foods that positively impact my mood and vice versa?</a:t>
            </a: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28</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1318" y="1709634"/>
            <a:ext cx="2588591" cy="1450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77147" y="216634"/>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84126790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849131"/>
            <a:ext cx="9372600" cy="739775"/>
          </a:xfrm>
        </p:spPr>
        <p:txBody>
          <a:bodyPr/>
          <a:lstStyle/>
          <a:p>
            <a:pPr algn="ctr"/>
            <a:r>
              <a:rPr lang="en-US" altLang="en-US" sz="3600" dirty="0" smtClean="0">
                <a:solidFill>
                  <a:schemeClr val="bg2"/>
                </a:solidFill>
              </a:rPr>
              <a:t>Questions</a:t>
            </a:r>
            <a:endParaRPr lang="en-US" sz="3600" dirty="0">
              <a:solidFill>
                <a:schemeClr val="bg2"/>
              </a:solidFill>
            </a:endParaRPr>
          </a:p>
        </p:txBody>
      </p:sp>
      <p:sp>
        <p:nvSpPr>
          <p:cNvPr id="3" name="Content Placeholder 2"/>
          <p:cNvSpPr>
            <a:spLocks noGrp="1"/>
          </p:cNvSpPr>
          <p:nvPr>
            <p:ph idx="1"/>
          </p:nvPr>
        </p:nvSpPr>
        <p:spPr>
          <a:xfrm>
            <a:off x="596981" y="1681725"/>
            <a:ext cx="8185150" cy="3920421"/>
          </a:xfrm>
        </p:spPr>
        <p:txBody>
          <a:bodyPr/>
          <a:lstStyle/>
          <a:p>
            <a:r>
              <a:rPr lang="en-US" altLang="en-US" sz="1800" dirty="0">
                <a:ea typeface="Palatino" charset="0"/>
                <a:cs typeface="Palatino" charset="0"/>
              </a:rPr>
              <a:t>“The most powerful tool you have to change your brain and your health is your fork.” Dr. Mark Hyman, </a:t>
            </a:r>
            <a:r>
              <a:rPr lang="en-US" altLang="en-US" sz="1800" i="1" dirty="0">
                <a:ea typeface="Palatino" charset="0"/>
                <a:cs typeface="Palatino" charset="0"/>
              </a:rPr>
              <a:t>The Ultramind </a:t>
            </a:r>
            <a:r>
              <a:rPr lang="en-US" altLang="en-US" sz="1800" i="1" dirty="0" smtClean="0">
                <a:ea typeface="Palatino" charset="0"/>
                <a:cs typeface="Palatino" charset="0"/>
              </a:rPr>
              <a:t>Solution</a:t>
            </a:r>
          </a:p>
          <a:p>
            <a:endParaRPr lang="en-US" altLang="en-US" sz="1800" i="1" dirty="0">
              <a:solidFill>
                <a:srgbClr val="9B2C01"/>
              </a:solidFill>
              <a:ea typeface="Palatino" charset="0"/>
              <a:cs typeface="Palatino" charset="0"/>
            </a:endParaRPr>
          </a:p>
          <a:p>
            <a:endParaRPr lang="en-US" altLang="en-US" sz="1800" i="1" dirty="0">
              <a:solidFill>
                <a:srgbClr val="9B2C01"/>
              </a:solidFill>
              <a:ea typeface="Palatino" charset="0"/>
              <a:cs typeface="Palatino" charset="0"/>
            </a:endParaRP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29</a:t>
            </a:fld>
            <a:endParaRPr lang="en-US" altLang="en-US" dirty="0">
              <a:solidFill>
                <a:schemeClr val="tx1"/>
              </a:solidFill>
            </a:endParaRPr>
          </a:p>
        </p:txBody>
      </p:sp>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3101" y="2617184"/>
            <a:ext cx="6456136" cy="284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 name="TextBox 5"/>
          <p:cNvSpPr txBox="1"/>
          <p:nvPr/>
        </p:nvSpPr>
        <p:spPr>
          <a:xfrm>
            <a:off x="4154928" y="243068"/>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5329324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2018" y="1312119"/>
            <a:ext cx="8086725" cy="739775"/>
          </a:xfrm>
        </p:spPr>
        <p:txBody>
          <a:bodyPr/>
          <a:lstStyle/>
          <a:p>
            <a:r>
              <a:rPr lang="en-US" altLang="en-US" sz="3600" dirty="0"/>
              <a:t>The</a:t>
            </a:r>
            <a:r>
              <a:rPr lang="en-US" altLang="en-US" sz="3600" dirty="0">
                <a:solidFill>
                  <a:srgbClr val="A40800"/>
                </a:solidFill>
              </a:rPr>
              <a:t> </a:t>
            </a:r>
            <a:r>
              <a:rPr lang="en-US" altLang="en-US" sz="3600" dirty="0">
                <a:solidFill>
                  <a:schemeClr val="bg2"/>
                </a:solidFill>
              </a:rPr>
              <a:t>S</a:t>
            </a:r>
            <a:r>
              <a:rPr lang="en-US" altLang="en-US" sz="3600" dirty="0"/>
              <a:t>tandard </a:t>
            </a:r>
            <a:r>
              <a:rPr lang="en-US" altLang="en-US" sz="3600" dirty="0">
                <a:solidFill>
                  <a:schemeClr val="bg2"/>
                </a:solidFill>
              </a:rPr>
              <a:t>A</a:t>
            </a:r>
            <a:r>
              <a:rPr lang="en-US" altLang="en-US" sz="3600" dirty="0"/>
              <a:t>merican </a:t>
            </a:r>
            <a:r>
              <a:rPr lang="en-US" altLang="en-US" sz="3600" dirty="0">
                <a:solidFill>
                  <a:schemeClr val="bg2"/>
                </a:solidFill>
              </a:rPr>
              <a:t>D</a:t>
            </a:r>
            <a:r>
              <a:rPr lang="en-US" altLang="en-US" sz="3600" dirty="0"/>
              <a:t>iet</a:t>
            </a:r>
            <a:br>
              <a:rPr lang="en-US" altLang="en-US" sz="3600" dirty="0"/>
            </a:br>
            <a:endParaRPr lang="en-US" sz="3600" dirty="0"/>
          </a:p>
        </p:txBody>
      </p:sp>
      <p:sp>
        <p:nvSpPr>
          <p:cNvPr id="3" name="Content Placeholder 2"/>
          <p:cNvSpPr>
            <a:spLocks noGrp="1"/>
          </p:cNvSpPr>
          <p:nvPr>
            <p:ph idx="1"/>
          </p:nvPr>
        </p:nvSpPr>
        <p:spPr>
          <a:xfrm>
            <a:off x="405114" y="1693300"/>
            <a:ext cx="8542116" cy="3827606"/>
          </a:xfrm>
        </p:spPr>
        <p:txBody>
          <a:bodyPr/>
          <a:lstStyle/>
          <a:p>
            <a:pPr algn="ctr"/>
            <a:r>
              <a:rPr lang="en-US" altLang="en-US" sz="1600" dirty="0" smtClean="0">
                <a:solidFill>
                  <a:schemeClr val="bg2"/>
                </a:solidFill>
                <a:ea typeface="Palatino" charset="0"/>
                <a:cs typeface="Palatino" charset="0"/>
              </a:rPr>
              <a:t>“In </a:t>
            </a:r>
            <a:r>
              <a:rPr lang="en-US" altLang="en-US" sz="1600" dirty="0">
                <a:solidFill>
                  <a:schemeClr val="bg2"/>
                </a:solidFill>
                <a:ea typeface="Palatino" charset="0"/>
                <a:cs typeface="Palatino" charset="0"/>
              </a:rPr>
              <a:t>the so-called Western diet, food has been replaced by nutrients, and common sense by confusion.”-Michael Pollan, </a:t>
            </a:r>
            <a:r>
              <a:rPr lang="en-US" altLang="en-US" sz="1600" i="1" dirty="0">
                <a:solidFill>
                  <a:schemeClr val="bg2"/>
                </a:solidFill>
                <a:ea typeface="Palatino" charset="0"/>
                <a:cs typeface="Palatino" charset="0"/>
              </a:rPr>
              <a:t>In Defense of Food</a:t>
            </a:r>
          </a:p>
          <a:p>
            <a:pPr marL="1066800" indent="-285750">
              <a:buFont typeface="Arial" panose="020B0604020202020204" pitchFamily="34" charset="0"/>
              <a:buChar char="•"/>
            </a:pPr>
            <a:r>
              <a:rPr lang="en-US" altLang="en-US" sz="2000" dirty="0"/>
              <a:t>In the last 75 years, we have moved from a primarily whole foods diet to one that is primarily based on processed foods and refined plants.</a:t>
            </a:r>
          </a:p>
          <a:p>
            <a:pPr marL="1066800" indent="-285750">
              <a:buFont typeface="Arial" panose="020B0604020202020204" pitchFamily="34" charset="0"/>
              <a:buChar char="•"/>
            </a:pPr>
            <a:r>
              <a:rPr lang="en-US" altLang="en-US" sz="2000" dirty="0"/>
              <a:t>The main features of the Standard American Diet </a:t>
            </a:r>
            <a:r>
              <a:rPr lang="en-US" altLang="en-US" sz="2000" dirty="0">
                <a:solidFill>
                  <a:schemeClr val="bg2"/>
                </a:solidFill>
              </a:rPr>
              <a:t>(SAD)</a:t>
            </a:r>
            <a:r>
              <a:rPr lang="en-US" altLang="en-US" sz="2000" dirty="0"/>
              <a:t> consist of lots of meat and processed food, lots of added fat and sugar, lots of everything-except fruits, vegetables and whole grains.</a:t>
            </a:r>
          </a:p>
          <a:p>
            <a:pPr>
              <a:buFont typeface="Arial" panose="020B0604020202020204" pitchFamily="34" charset="0"/>
              <a:buChar char="•"/>
            </a:pPr>
            <a:endParaRPr lang="en-US" sz="14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3</a:t>
            </a:fld>
            <a:endParaRPr lang="en-US" altLang="en-US" dirty="0">
              <a:solidFill>
                <a:schemeClr val="tx1"/>
              </a:solidFill>
            </a:endParaRPr>
          </a:p>
        </p:txBody>
      </p:sp>
      <p:sp>
        <p:nvSpPr>
          <p:cNvPr id="5" name="TextBox 4"/>
          <p:cNvSpPr txBox="1"/>
          <p:nvPr/>
        </p:nvSpPr>
        <p:spPr>
          <a:xfrm>
            <a:off x="4200296" y="289367"/>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08083823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030" y="1034327"/>
            <a:ext cx="8086725" cy="739775"/>
          </a:xfrm>
        </p:spPr>
        <p:txBody>
          <a:bodyPr/>
          <a:lstStyle/>
          <a:p>
            <a:r>
              <a:rPr lang="en-US" altLang="en-US" sz="3600" dirty="0" smtClean="0"/>
              <a:t>             </a:t>
            </a:r>
            <a:r>
              <a:rPr lang="en-US" altLang="en-US" sz="3600" dirty="0" smtClean="0">
                <a:solidFill>
                  <a:schemeClr val="bg2"/>
                </a:solidFill>
              </a:rPr>
              <a:t>References</a:t>
            </a:r>
            <a:endParaRPr lang="en-US" sz="3600" dirty="0">
              <a:solidFill>
                <a:schemeClr val="bg2"/>
              </a:solidFill>
            </a:endParaRPr>
          </a:p>
        </p:txBody>
      </p:sp>
      <p:sp>
        <p:nvSpPr>
          <p:cNvPr id="3" name="Content Placeholder 2"/>
          <p:cNvSpPr>
            <a:spLocks noGrp="1"/>
          </p:cNvSpPr>
          <p:nvPr>
            <p:ph idx="1"/>
          </p:nvPr>
        </p:nvSpPr>
        <p:spPr>
          <a:xfrm>
            <a:off x="138897" y="1982669"/>
            <a:ext cx="8947230" cy="3353262"/>
          </a:xfrm>
        </p:spPr>
        <p:txBody>
          <a:bodyPr/>
          <a:lstStyle/>
          <a:p>
            <a:pPr marL="1066800" indent="-285750">
              <a:buFont typeface="Arial" panose="020B0604020202020204" pitchFamily="34" charset="0"/>
              <a:buChar char="•"/>
            </a:pPr>
            <a:r>
              <a:rPr lang="en-US" altLang="en-US" sz="1600" dirty="0"/>
              <a:t>Logan, Alan. 2007. </a:t>
            </a:r>
            <a:r>
              <a:rPr lang="en-US" altLang="en-US" sz="1600" i="1" dirty="0"/>
              <a:t>The Brain Diet.</a:t>
            </a:r>
            <a:r>
              <a:rPr lang="en-US" altLang="en-US" sz="1600" dirty="0"/>
              <a:t> Cumberland House Publishing</a:t>
            </a:r>
          </a:p>
          <a:p>
            <a:pPr marL="1066800" indent="-285750">
              <a:buFont typeface="Arial" panose="020B0604020202020204" pitchFamily="34" charset="0"/>
              <a:buChar char="•"/>
            </a:pPr>
            <a:r>
              <a:rPr lang="en-US" altLang="en-US" sz="1600" dirty="0"/>
              <a:t>Hyman, Mark. 2009. </a:t>
            </a:r>
            <a:r>
              <a:rPr lang="en-US" altLang="en-US" sz="1600" i="1" dirty="0"/>
              <a:t>The Ultramind Solution. </a:t>
            </a:r>
            <a:r>
              <a:rPr lang="en-US" altLang="en-US" sz="1600" dirty="0"/>
              <a:t>Scribner Publishing</a:t>
            </a:r>
          </a:p>
          <a:p>
            <a:pPr marL="1066800" indent="-285750">
              <a:buFont typeface="Arial" panose="020B0604020202020204" pitchFamily="34" charset="0"/>
              <a:buChar char="•"/>
            </a:pPr>
            <a:r>
              <a:rPr lang="en-US" altLang="en-US" sz="1600" dirty="0"/>
              <a:t>Ross, Julia. 2002. </a:t>
            </a:r>
            <a:r>
              <a:rPr lang="en-US" altLang="en-US" sz="1600" i="1" dirty="0"/>
              <a:t>The Mood Cure.</a:t>
            </a:r>
            <a:r>
              <a:rPr lang="en-US" altLang="en-US" sz="1600" dirty="0"/>
              <a:t> Penguin Books.</a:t>
            </a:r>
          </a:p>
          <a:p>
            <a:pPr marL="1066800" indent="-285750">
              <a:buFont typeface="Arial" panose="020B0604020202020204" pitchFamily="34" charset="0"/>
              <a:buChar char="•"/>
            </a:pPr>
            <a:r>
              <a:rPr lang="en-US" altLang="en-US" sz="1600" dirty="0"/>
              <a:t>Weil, Andrew. 2011. </a:t>
            </a:r>
            <a:r>
              <a:rPr lang="en-US" altLang="en-US" sz="1600" i="1" dirty="0"/>
              <a:t>Spontaneous Happiness. </a:t>
            </a:r>
            <a:r>
              <a:rPr lang="en-US" altLang="en-US" sz="1600" dirty="0"/>
              <a:t>Little Brown and Company Publishing.</a:t>
            </a:r>
          </a:p>
          <a:p>
            <a:pPr marL="1066800" indent="-285750">
              <a:buFont typeface="Arial" panose="020B0604020202020204" pitchFamily="34" charset="0"/>
              <a:buChar char="•"/>
            </a:pPr>
            <a:r>
              <a:rPr lang="en-US" altLang="en-US" sz="1600" dirty="0"/>
              <a:t>Pollan, Michael. (2007) </a:t>
            </a:r>
            <a:r>
              <a:rPr lang="en-US" altLang="en-US" sz="1600" i="1" dirty="0"/>
              <a:t>The Omnivore’s Dilemma. A Natural History of Four meals. </a:t>
            </a:r>
            <a:r>
              <a:rPr lang="en-US" altLang="en-US" sz="1600" dirty="0"/>
              <a:t>Penguin.</a:t>
            </a:r>
          </a:p>
          <a:p>
            <a:pPr marL="1066800" indent="-285750">
              <a:buFont typeface="Arial" panose="020B0604020202020204" pitchFamily="34" charset="0"/>
              <a:buChar char="•"/>
            </a:pPr>
            <a:r>
              <a:rPr lang="en-US" altLang="en-US" sz="1600" dirty="0"/>
              <a:t>Pollan, Michael.(2009) </a:t>
            </a:r>
            <a:r>
              <a:rPr lang="en-US" altLang="en-US" sz="1600" i="1" dirty="0"/>
              <a:t>In Defense of Food: An Eater’s Manifesto. </a:t>
            </a:r>
            <a:r>
              <a:rPr lang="en-US" altLang="en-US" sz="1600" dirty="0"/>
              <a:t>Penguin</a:t>
            </a:r>
          </a:p>
          <a:p>
            <a:pPr>
              <a:buFont typeface="Arial" panose="020B0604020202020204" pitchFamily="34" charset="0"/>
              <a:buChar char="•"/>
            </a:pPr>
            <a:endParaRPr lang="en-US" sz="1600"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30</a:t>
            </a:fld>
            <a:endParaRPr lang="en-US" altLang="en-US" dirty="0">
              <a:solidFill>
                <a:schemeClr val="tx1"/>
              </a:solidFill>
            </a:endParaRPr>
          </a:p>
        </p:txBody>
      </p:sp>
      <p:sp>
        <p:nvSpPr>
          <p:cNvPr id="5" name="TextBox 4"/>
          <p:cNvSpPr txBox="1"/>
          <p:nvPr/>
        </p:nvSpPr>
        <p:spPr>
          <a:xfrm>
            <a:off x="3910929" y="277792"/>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189896001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27113"/>
            <a:ext cx="8001000" cy="793215"/>
          </a:xfrm>
        </p:spPr>
        <p:txBody>
          <a:bodyPr/>
          <a:lstStyle/>
          <a:p>
            <a:r>
              <a:rPr lang="en-US" dirty="0" smtClean="0">
                <a:solidFill>
                  <a:schemeClr val="bg2"/>
                </a:solidFill>
              </a:rPr>
              <a:t>Contact US</a:t>
            </a:r>
            <a:endParaRPr lang="en-US" dirty="0">
              <a:solidFill>
                <a:schemeClr val="bg2"/>
              </a:solidFill>
            </a:endParaRPr>
          </a:p>
        </p:txBody>
      </p:sp>
      <p:sp>
        <p:nvSpPr>
          <p:cNvPr id="3" name="Subtitle 2"/>
          <p:cNvSpPr>
            <a:spLocks noGrp="1"/>
          </p:cNvSpPr>
          <p:nvPr>
            <p:ph type="subTitle" idx="1"/>
          </p:nvPr>
        </p:nvSpPr>
        <p:spPr>
          <a:xfrm>
            <a:off x="1371600" y="2082188"/>
            <a:ext cx="6629400" cy="3556612"/>
          </a:xfrm>
        </p:spPr>
        <p:txBody>
          <a:bodyPr/>
          <a:lstStyle/>
          <a:p>
            <a:pPr marL="107950" lvl="0" indent="-107950" algn="l">
              <a:buFont typeface="Verdana" pitchFamily="34" charset="0"/>
              <a:buChar char=" "/>
            </a:pPr>
            <a:r>
              <a:rPr lang="en-US" altLang="en-US" sz="1800" b="1" dirty="0">
                <a:solidFill>
                  <a:srgbClr val="FFDD00"/>
                </a:solidFill>
                <a:latin typeface="Verdana" pitchFamily="34" charset="0"/>
              </a:rPr>
              <a:t>Telephone:  475-0432  or  1-888-764-3456</a:t>
            </a:r>
          </a:p>
          <a:p>
            <a:pPr marL="107950" lvl="0" indent="-107950" algn="l">
              <a:buFont typeface="Verdana" pitchFamily="34" charset="0"/>
              <a:buChar char=" "/>
            </a:pPr>
            <a:r>
              <a:rPr lang="en-US" altLang="en-US" sz="1800" b="1" dirty="0">
                <a:solidFill>
                  <a:srgbClr val="FFDD00"/>
                </a:solidFill>
                <a:latin typeface="Verdana" pitchFamily="34" charset="0"/>
              </a:rPr>
              <a:t>E-mail: </a:t>
            </a:r>
            <a:r>
              <a:rPr lang="en-US" altLang="en-US" sz="1800" b="1" dirty="0">
                <a:solidFill>
                  <a:srgbClr val="FFDD00"/>
                </a:solidFill>
                <a:latin typeface="Verdana" pitchFamily="34" charset="0"/>
                <a:hlinkClick r:id="rId3"/>
              </a:rPr>
              <a:t>Strong_EAP@urmc.rochester.edu</a:t>
            </a:r>
            <a:endParaRPr lang="en-US" altLang="en-US" sz="1800" b="1" dirty="0">
              <a:solidFill>
                <a:srgbClr val="FFDD00"/>
              </a:solidFill>
              <a:latin typeface="Verdana" pitchFamily="34" charset="0"/>
            </a:endParaRPr>
          </a:p>
          <a:p>
            <a:pPr marL="107950" lvl="0" indent="-107950" algn="l">
              <a:buFont typeface="Verdana" pitchFamily="34" charset="0"/>
              <a:buChar char=" "/>
            </a:pPr>
            <a:r>
              <a:rPr lang="en-US" altLang="en-US" sz="1800" b="1" dirty="0">
                <a:solidFill>
                  <a:srgbClr val="FFDD00"/>
                </a:solidFill>
                <a:latin typeface="Verdana" pitchFamily="34" charset="0"/>
              </a:rPr>
              <a:t>Website:  </a:t>
            </a:r>
            <a:r>
              <a:rPr lang="en-US" altLang="en-US" sz="1800" b="1" dirty="0">
                <a:solidFill>
                  <a:srgbClr val="FFDD00"/>
                </a:solidFill>
                <a:latin typeface="Verdana" pitchFamily="34" charset="0"/>
                <a:hlinkClick r:id="rId4"/>
              </a:rPr>
              <a:t>www.urmc.rochester.edu/EAP/</a:t>
            </a:r>
            <a:endParaRPr lang="en-US" altLang="en-US" sz="1800" b="1" dirty="0">
              <a:solidFill>
                <a:srgbClr val="FFDD00"/>
              </a:solidFill>
              <a:latin typeface="Verdana" pitchFamily="34" charset="0"/>
            </a:endParaRPr>
          </a:p>
          <a:p>
            <a:pPr marL="107950" lvl="0" indent="-107950" algn="l">
              <a:buFont typeface="Verdana" pitchFamily="34" charset="0"/>
              <a:buChar char=" "/>
            </a:pPr>
            <a:r>
              <a:rPr lang="en-US" altLang="en-US" sz="1800" b="1" dirty="0">
                <a:solidFill>
                  <a:srgbClr val="FFDD00"/>
                </a:solidFill>
                <a:latin typeface="Verdana" pitchFamily="34" charset="0"/>
              </a:rPr>
              <a:t>Call between 8:00am – 4:30 pm to schedule an appointment</a:t>
            </a:r>
          </a:p>
          <a:p>
            <a:pPr marL="107950" lvl="0" indent="-107950" algn="l">
              <a:buFont typeface="Verdana" pitchFamily="34" charset="0"/>
              <a:buChar char=" "/>
            </a:pPr>
            <a:r>
              <a:rPr lang="en-US" altLang="en-US" sz="1800" b="1" dirty="0">
                <a:solidFill>
                  <a:srgbClr val="FFDD00"/>
                </a:solidFill>
                <a:latin typeface="Verdana" pitchFamily="34" charset="0"/>
              </a:rPr>
              <a:t>Day and evening appointments available</a:t>
            </a:r>
          </a:p>
          <a:p>
            <a:pPr marL="107950" lvl="0" indent="-107950" algn="l">
              <a:buFont typeface="Verdana" pitchFamily="34" charset="0"/>
              <a:buChar char=" "/>
            </a:pPr>
            <a:r>
              <a:rPr lang="en-US" altLang="en-US" sz="1800" b="1" dirty="0">
                <a:solidFill>
                  <a:srgbClr val="FFDD00"/>
                </a:solidFill>
                <a:latin typeface="Verdana" pitchFamily="34" charset="0"/>
              </a:rPr>
              <a:t>Location: 496 White Spruce Blvd.</a:t>
            </a:r>
          </a:p>
          <a:p>
            <a:endParaRPr lang="en-US" dirty="0"/>
          </a:p>
        </p:txBody>
      </p:sp>
    </p:spTree>
    <p:extLst>
      <p:ext uri="{BB962C8B-B14F-4D97-AF65-F5344CB8AC3E}">
        <p14:creationId xmlns:p14="http://schemas.microsoft.com/office/powerpoint/2010/main" val="284113169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r>
              <a:rPr lang="en-US" sz="3200" dirty="0" smtClean="0">
                <a:solidFill>
                  <a:schemeClr val="bg2"/>
                </a:solidFill>
              </a:rPr>
              <a:t>                     S.A.D. Part II</a:t>
            </a:r>
            <a:endParaRPr lang="en-US" sz="3200" dirty="0">
              <a:solidFill>
                <a:schemeClr val="bg2"/>
              </a:solidFill>
            </a:endParaRPr>
          </a:p>
        </p:txBody>
      </p:sp>
      <p:sp>
        <p:nvSpPr>
          <p:cNvPr id="3" name="Content Placeholder 2"/>
          <p:cNvSpPr>
            <a:spLocks noGrp="1"/>
          </p:cNvSpPr>
          <p:nvPr>
            <p:ph idx="1"/>
          </p:nvPr>
        </p:nvSpPr>
        <p:spPr>
          <a:xfrm>
            <a:off x="0" y="1121434"/>
            <a:ext cx="8978900" cy="4468483"/>
          </a:xfrm>
        </p:spPr>
        <p:txBody>
          <a:bodyPr/>
          <a:lstStyle/>
          <a:p>
            <a:pPr marL="1123950" indent="-342900">
              <a:buFont typeface="Wingdings" panose="05000000000000000000" pitchFamily="2" charset="2"/>
              <a:buChar char="Ø"/>
            </a:pPr>
            <a:r>
              <a:rPr lang="en-US" altLang="en-US" sz="2000" dirty="0"/>
              <a:t>Americans suffer with much higher rates </a:t>
            </a:r>
            <a:r>
              <a:rPr lang="en-US" altLang="en-US" sz="2000" dirty="0" smtClean="0"/>
              <a:t>of </a:t>
            </a:r>
            <a:r>
              <a:rPr lang="en-US" altLang="en-US" sz="2000" dirty="0"/>
              <a:t>cancer, heart disease, diabetes and obesity than people eating more traditional diets.</a:t>
            </a:r>
          </a:p>
          <a:p>
            <a:pPr marL="1123950" indent="-342900">
              <a:buFont typeface="Wingdings" panose="05000000000000000000" pitchFamily="2" charset="2"/>
              <a:buChar char="Ø"/>
            </a:pPr>
            <a:r>
              <a:rPr lang="en-US" altLang="en-US" sz="2000" dirty="0"/>
              <a:t>Traditional diets-foods your great grandmother would have eaten(whole, unprocessed, nutrient dense foods)-have been consistently associated with significantly lower risks of mental health issues</a:t>
            </a:r>
            <a:r>
              <a:rPr lang="en-US" altLang="en-US" sz="2000" dirty="0" smtClean="0"/>
              <a:t>.</a:t>
            </a:r>
          </a:p>
          <a:p>
            <a:pPr marL="781050" indent="0">
              <a:buNone/>
            </a:pPr>
            <a:r>
              <a:rPr lang="en-US" altLang="en-US" sz="1800" i="1" dirty="0" smtClean="0">
                <a:solidFill>
                  <a:schemeClr val="bg2"/>
                </a:solidFill>
              </a:rPr>
              <a:t>“The food that you eat can either be the safest &amp; most powerful form of medicine or the slowest form of poison.” –Anne </a:t>
            </a:r>
            <a:r>
              <a:rPr lang="en-US" altLang="en-US" sz="1800" i="1" dirty="0" err="1" smtClean="0">
                <a:solidFill>
                  <a:schemeClr val="bg2"/>
                </a:solidFill>
              </a:rPr>
              <a:t>Wigmore</a:t>
            </a:r>
            <a:endParaRPr lang="en-US" altLang="en-US" sz="1800" i="1" dirty="0">
              <a:solidFill>
                <a:schemeClr val="bg2"/>
              </a:solidFill>
            </a:endParaRPr>
          </a:p>
          <a:p>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4</a:t>
            </a:fld>
            <a:endParaRPr lang="en-US" altLang="en-US" dirty="0">
              <a:solidFill>
                <a:schemeClr val="tx1"/>
              </a:solidFill>
            </a:endParaRPr>
          </a:p>
        </p:txBody>
      </p:sp>
    </p:spTree>
    <p:extLst>
      <p:ext uri="{BB962C8B-B14F-4D97-AF65-F5344CB8AC3E}">
        <p14:creationId xmlns:p14="http://schemas.microsoft.com/office/powerpoint/2010/main" val="3315280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a:solidFill>
                  <a:srgbClr val="FFDD00"/>
                </a:solidFill>
              </a:rPr>
              <a:t>Standard American Diet (SAD)</a:t>
            </a:r>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5</a:t>
            </a:fld>
            <a:endParaRPr lang="en-US" altLang="en-US" dirty="0">
              <a:solidFill>
                <a:schemeClr val="tx1"/>
              </a:solidFill>
            </a:endParaRPr>
          </a:p>
        </p:txBody>
      </p:sp>
      <p:pic>
        <p:nvPicPr>
          <p:cNvPr id="2053" name="Picture 5" descr="C:\Users\tgarofalo\Pictures\Standard-American-Die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1681" y="1140642"/>
            <a:ext cx="5816906" cy="4371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8329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smtClean="0">
                <a:solidFill>
                  <a:schemeClr val="bg2"/>
                </a:solidFill>
              </a:rPr>
              <a:t>Standard American Diet (SAD)</a:t>
            </a:r>
            <a:endParaRPr lang="en-US" dirty="0">
              <a:solidFill>
                <a:schemeClr val="bg2"/>
              </a:solidFill>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6</a:t>
            </a:fld>
            <a:endParaRPr lang="en-US" altLang="en-US" dirty="0">
              <a:solidFill>
                <a:schemeClr val="tx1"/>
              </a:solidFill>
            </a:endParaRPr>
          </a:p>
        </p:txBody>
      </p:sp>
      <p:pic>
        <p:nvPicPr>
          <p:cNvPr id="1027" name="Picture 3" descr="C:\Users\tgarofalo\Pictures\StandardAmericanDietChart-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46544" y="1261776"/>
            <a:ext cx="5478826" cy="4109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5298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dirty="0" smtClean="0"/>
              <a:t>SAD-US Sugar Consumption History</a:t>
            </a:r>
            <a:endParaRPr lang="en-US" dirty="0"/>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7</a:t>
            </a:fld>
            <a:endParaRPr lang="en-US" altLang="en-US" dirty="0">
              <a:solidFill>
                <a:schemeClr val="tx1"/>
              </a:solidFill>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45640" y="1828800"/>
            <a:ext cx="5747562" cy="2766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102070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00664"/>
            <a:ext cx="9372600" cy="1035169"/>
          </a:xfrm>
        </p:spPr>
        <p:txBody>
          <a:bodyPr/>
          <a:lstStyle/>
          <a:p>
            <a:pPr algn="ctr"/>
            <a:r>
              <a:rPr lang="en-US" altLang="en-US" sz="3600" dirty="0">
                <a:solidFill>
                  <a:schemeClr val="bg2"/>
                </a:solidFill>
              </a:rPr>
              <a:t>The Shape of things to </a:t>
            </a:r>
            <a:r>
              <a:rPr lang="en-US" altLang="en-US" sz="3600" dirty="0" smtClean="0">
                <a:solidFill>
                  <a:schemeClr val="bg2"/>
                </a:solidFill>
              </a:rPr>
              <a:t>Come</a:t>
            </a:r>
            <a:r>
              <a:rPr lang="en-US" altLang="en-US" sz="3600" dirty="0">
                <a:solidFill>
                  <a:schemeClr val="bg2"/>
                </a:solidFill>
              </a:rPr>
              <a:t/>
            </a:r>
            <a:br>
              <a:rPr lang="en-US" altLang="en-US" sz="3600" dirty="0">
                <a:solidFill>
                  <a:schemeClr val="bg2"/>
                </a:solidFill>
              </a:rPr>
            </a:br>
            <a:r>
              <a:rPr lang="en-US" altLang="en-US" sz="1400" i="1" dirty="0" smtClean="0">
                <a:solidFill>
                  <a:schemeClr val="bg2"/>
                </a:solidFill>
              </a:rPr>
              <a:t> The </a:t>
            </a:r>
            <a:r>
              <a:rPr lang="en-US" altLang="en-US" sz="1400" i="1" dirty="0">
                <a:solidFill>
                  <a:schemeClr val="bg2"/>
                </a:solidFill>
              </a:rPr>
              <a:t>Economist Dec.11,2003</a:t>
            </a:r>
            <a:br>
              <a:rPr lang="en-US" altLang="en-US" sz="1400" i="1" dirty="0">
                <a:solidFill>
                  <a:schemeClr val="bg2"/>
                </a:solidFill>
              </a:rPr>
            </a:br>
            <a:endParaRPr lang="en-US" sz="1400" i="1" dirty="0">
              <a:solidFill>
                <a:schemeClr val="bg2"/>
              </a:solidFill>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8</a:t>
            </a:fld>
            <a:endParaRPr lang="en-US" altLang="en-US" dirty="0">
              <a:solidFill>
                <a:schemeClr val="tx1"/>
              </a:solidFill>
            </a:endParaRPr>
          </a:p>
        </p:txBody>
      </p:sp>
      <p:pic>
        <p:nvPicPr>
          <p:cNvPr id="5"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8013" y="2108237"/>
            <a:ext cx="8185150" cy="332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 name="TextBox 2"/>
          <p:cNvSpPr txBox="1"/>
          <p:nvPr/>
        </p:nvSpPr>
        <p:spPr>
          <a:xfrm>
            <a:off x="4188721" y="239783"/>
            <a:ext cx="5001113" cy="400110"/>
          </a:xfrm>
          <a:prstGeom prst="rect">
            <a:avLst/>
          </a:prstGeom>
          <a:noFill/>
        </p:spPr>
        <p:txBody>
          <a:bodyPr wrap="none" rtlCol="0">
            <a:spAutoFit/>
          </a:bodyPr>
          <a:lstStyle/>
          <a:p>
            <a:r>
              <a:rPr lang="en-US" sz="2000" dirty="0">
                <a:solidFill>
                  <a:schemeClr val="bg2"/>
                </a:solidFill>
                <a:ea typeface="Verdana" panose="020B0604030504040204" pitchFamily="34" charset="0"/>
                <a:cs typeface="Verdana" panose="020B0604030504040204" pitchFamily="34" charset="0"/>
              </a:rPr>
              <a:t>Strong Employee Assistance Program</a:t>
            </a:r>
          </a:p>
        </p:txBody>
      </p:sp>
    </p:spTree>
    <p:extLst>
      <p:ext uri="{BB962C8B-B14F-4D97-AF65-F5344CB8AC3E}">
        <p14:creationId xmlns:p14="http://schemas.microsoft.com/office/powerpoint/2010/main" val="3988108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77800"/>
            <a:ext cx="9372600" cy="739775"/>
          </a:xfrm>
        </p:spPr>
        <p:txBody>
          <a:bodyPr/>
          <a:lstStyle/>
          <a:p>
            <a:pPr algn="ctr"/>
            <a:r>
              <a:rPr lang="en-US" sz="3200" dirty="0" smtClean="0">
                <a:solidFill>
                  <a:schemeClr val="bg2"/>
                </a:solidFill>
              </a:rPr>
              <a:t>Your Brain on S.A.D.</a:t>
            </a:r>
            <a:endParaRPr lang="en-US" sz="3200" dirty="0">
              <a:solidFill>
                <a:schemeClr val="bg2"/>
              </a:solidFill>
            </a:endParaRPr>
          </a:p>
        </p:txBody>
      </p:sp>
      <p:sp>
        <p:nvSpPr>
          <p:cNvPr id="3" name="Content Placeholder 2"/>
          <p:cNvSpPr>
            <a:spLocks noGrp="1"/>
          </p:cNvSpPr>
          <p:nvPr>
            <p:ph idx="1"/>
          </p:nvPr>
        </p:nvSpPr>
        <p:spPr>
          <a:xfrm>
            <a:off x="638475" y="1630496"/>
            <a:ext cx="8185150" cy="3641591"/>
          </a:xfrm>
        </p:spPr>
        <p:txBody>
          <a:bodyPr/>
          <a:lstStyle/>
          <a:p>
            <a:pPr>
              <a:buFont typeface="Wingdings" panose="05000000000000000000" pitchFamily="2" charset="2"/>
              <a:buChar char="Ø"/>
            </a:pPr>
            <a:r>
              <a:rPr lang="en-US" sz="2000" dirty="0" smtClean="0">
                <a:latin typeface="Arial" panose="020B0604020202020204" pitchFamily="34" charset="0"/>
                <a:ea typeface="Batang" panose="02030600000101010101" pitchFamily="18" charset="-127"/>
                <a:cs typeface="Arial" panose="020B0604020202020204" pitchFamily="34" charset="0"/>
              </a:rPr>
              <a:t>We are experiencing a bad mood epidemic-100 times more likely to have significant mood problems than people born 100 years ago.</a:t>
            </a:r>
          </a:p>
          <a:p>
            <a:pPr>
              <a:buFont typeface="Wingdings" panose="05000000000000000000" pitchFamily="2" charset="2"/>
              <a:buChar char="Ø"/>
            </a:pPr>
            <a:r>
              <a:rPr lang="en-US" sz="2000" dirty="0" smtClean="0">
                <a:latin typeface="Arial" panose="020B0604020202020204" pitchFamily="34" charset="0"/>
                <a:ea typeface="Batang" panose="02030600000101010101" pitchFamily="18" charset="-127"/>
                <a:cs typeface="Arial" panose="020B0604020202020204" pitchFamily="34" charset="0"/>
              </a:rPr>
              <a:t>Your mood is the first casualty of malnutrition-even before your physical health begins to deteriorate.</a:t>
            </a:r>
          </a:p>
          <a:p>
            <a:pPr>
              <a:buFont typeface="Wingdings" panose="05000000000000000000" pitchFamily="2" charset="2"/>
              <a:buChar char="Ø"/>
            </a:pPr>
            <a:r>
              <a:rPr lang="en-US" sz="2000" dirty="0" smtClean="0">
                <a:latin typeface="Arial" panose="020B0604020202020204" pitchFamily="34" charset="0"/>
                <a:ea typeface="Batang" panose="02030600000101010101" pitchFamily="18" charset="-127"/>
                <a:cs typeface="Arial" panose="020B0604020202020204" pitchFamily="34" charset="0"/>
              </a:rPr>
              <a:t>Forty percent of how you feel right now is related to your last meal.</a:t>
            </a:r>
          </a:p>
          <a:p>
            <a:endParaRPr lang="en-US" sz="2000" dirty="0" smtClean="0">
              <a:solidFill>
                <a:schemeClr val="bg2"/>
              </a:solidFill>
              <a:latin typeface="Arial" panose="020B0604020202020204" pitchFamily="34" charset="0"/>
              <a:ea typeface="Batang" panose="02030600000101010101" pitchFamily="18" charset="-127"/>
              <a:cs typeface="Arial" panose="020B0604020202020204" pitchFamily="34" charset="0"/>
            </a:endParaRPr>
          </a:p>
          <a:p>
            <a:pPr marL="0" indent="0" algn="ctr">
              <a:buNone/>
            </a:pPr>
            <a:r>
              <a:rPr lang="en-US" sz="2000" dirty="0" smtClean="0">
                <a:solidFill>
                  <a:schemeClr val="bg2"/>
                </a:solidFill>
                <a:latin typeface="Arial" panose="020B0604020202020204" pitchFamily="34" charset="0"/>
                <a:ea typeface="Batang" panose="02030600000101010101" pitchFamily="18" charset="-127"/>
                <a:cs typeface="Arial" panose="020B0604020202020204" pitchFamily="34" charset="0"/>
              </a:rPr>
              <a:t>“</a:t>
            </a:r>
            <a:r>
              <a:rPr lang="en-US" sz="2000" i="1" dirty="0" smtClean="0">
                <a:solidFill>
                  <a:schemeClr val="bg2"/>
                </a:solidFill>
                <a:latin typeface="Arial" panose="020B0604020202020204" pitchFamily="34" charset="0"/>
                <a:ea typeface="Batang" panose="02030600000101010101" pitchFamily="18" charset="-127"/>
                <a:cs typeface="Arial" panose="020B0604020202020204" pitchFamily="34" charset="0"/>
              </a:rPr>
              <a:t>Junk moods come from junk food”. </a:t>
            </a:r>
            <a:r>
              <a:rPr lang="en-US" sz="2000" dirty="0" smtClean="0">
                <a:solidFill>
                  <a:schemeClr val="bg2"/>
                </a:solidFill>
                <a:latin typeface="Arial" panose="020B0604020202020204" pitchFamily="34" charset="0"/>
                <a:ea typeface="Batang" panose="02030600000101010101" pitchFamily="18" charset="-127"/>
                <a:cs typeface="Arial" panose="020B0604020202020204" pitchFamily="34" charset="0"/>
              </a:rPr>
              <a:t>–</a:t>
            </a:r>
            <a:r>
              <a:rPr lang="en-US" sz="2000" i="1" dirty="0" smtClean="0">
                <a:solidFill>
                  <a:schemeClr val="bg2"/>
                </a:solidFill>
                <a:latin typeface="Arial" panose="020B0604020202020204" pitchFamily="34" charset="0"/>
                <a:ea typeface="Batang" panose="02030600000101010101" pitchFamily="18" charset="-127"/>
                <a:cs typeface="Arial" panose="020B0604020202020204" pitchFamily="34" charset="0"/>
              </a:rPr>
              <a:t>Julia Ross, The Mood Cure</a:t>
            </a:r>
            <a:endParaRPr lang="en-US" sz="2000" i="1" dirty="0">
              <a:solidFill>
                <a:schemeClr val="bg2"/>
              </a:solidFill>
              <a:latin typeface="Arial" panose="020B0604020202020204" pitchFamily="34" charset="0"/>
              <a:ea typeface="Batang" panose="02030600000101010101" pitchFamily="18" charset="-127"/>
              <a:cs typeface="Arial" panose="020B0604020202020204" pitchFamily="34" charset="0"/>
            </a:endParaRPr>
          </a:p>
        </p:txBody>
      </p:sp>
      <p:sp>
        <p:nvSpPr>
          <p:cNvPr id="4" name="Slide Number Placeholder 3"/>
          <p:cNvSpPr>
            <a:spLocks noGrp="1"/>
          </p:cNvSpPr>
          <p:nvPr>
            <p:ph type="sldNum" sz="quarter" idx="11"/>
          </p:nvPr>
        </p:nvSpPr>
        <p:spPr/>
        <p:txBody>
          <a:bodyPr/>
          <a:lstStyle/>
          <a:p>
            <a:pPr>
              <a:defRPr/>
            </a:pPr>
            <a:fld id="{BE86187C-533F-40C8-BCE3-CB42DE3E2340}" type="slidenum">
              <a:rPr lang="en-US" altLang="en-US" smtClean="0"/>
              <a:pPr>
                <a:defRPr/>
              </a:pPr>
              <a:t>9</a:t>
            </a:fld>
            <a:endParaRPr lang="en-US" altLang="en-US" dirty="0">
              <a:solidFill>
                <a:schemeClr val="tx1"/>
              </a:solidFill>
            </a:endParaRPr>
          </a:p>
        </p:txBody>
      </p:sp>
    </p:spTree>
    <p:extLst>
      <p:ext uri="{BB962C8B-B14F-4D97-AF65-F5344CB8AC3E}">
        <p14:creationId xmlns:p14="http://schemas.microsoft.com/office/powerpoint/2010/main" val="4026835779"/>
      </p:ext>
    </p:extLst>
  </p:cSld>
  <p:clrMapOvr>
    <a:masterClrMapping/>
  </p:clrMapOvr>
  <p:timing>
    <p:tnLst>
      <p:par>
        <p:cTn id="1" dur="indefinite" restart="never" nodeType="tmRoot"/>
      </p:par>
    </p:tnLst>
  </p:timing>
</p:sld>
</file>

<file path=ppt/theme/theme1.xml><?xml version="1.0" encoding="utf-8"?>
<a:theme xmlns:a="http://schemas.openxmlformats.org/drawingml/2006/main" name="URM_Template2 slides 2015">
  <a:themeElements>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fontScheme name="Office Them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spDef>
    <a:lnDef>
      <a:spPr bwMode="auto">
        <a:xfrm>
          <a:off x="0" y="0"/>
          <a:ext cx="1" cy="1"/>
        </a:xfrm>
        <a:custGeom>
          <a:avLst/>
          <a:gdLst/>
          <a:ahLst/>
          <a:cxnLst/>
          <a:rect l="0" t="0" r="0" b="0"/>
          <a:pathLst/>
        </a:custGeom>
        <a:solidFill>
          <a:schemeClr val="tx2"/>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r" defTabSz="928688"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Verdana" charset="0"/>
            <a:ea typeface="ＭＳ Ｐゴシック" charset="0"/>
          </a:defRPr>
        </a:defPPr>
      </a:lstStyle>
    </a:lnDef>
  </a:objectDefaults>
  <a:extraClrSchemeLst>
    <a:extraClrScheme>
      <a:clrScheme name="Office Theme 1">
        <a:dk1>
          <a:srgbClr val="000000"/>
        </a:dk1>
        <a:lt1>
          <a:srgbClr val="FFFFFF"/>
        </a:lt1>
        <a:dk2>
          <a:srgbClr val="00467F"/>
        </a:dk2>
        <a:lt2>
          <a:srgbClr val="FFDD00"/>
        </a:lt2>
        <a:accent1>
          <a:srgbClr val="73C167"/>
        </a:accent1>
        <a:accent2>
          <a:srgbClr val="F89828"/>
        </a:accent2>
        <a:accent3>
          <a:srgbClr val="FFFFFF"/>
        </a:accent3>
        <a:accent4>
          <a:srgbClr val="000000"/>
        </a:accent4>
        <a:accent5>
          <a:srgbClr val="BCDDB8"/>
        </a:accent5>
        <a:accent6>
          <a:srgbClr val="E18923"/>
        </a:accent6>
        <a:hlink>
          <a:srgbClr val="EE3224"/>
        </a:hlink>
        <a:folHlink>
          <a:srgbClr val="EC008C"/>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URM_Template2 slides 2015</Template>
  <TotalTime>6142</TotalTime>
  <Words>2425</Words>
  <Application>Microsoft Office PowerPoint</Application>
  <PresentationFormat>Custom</PresentationFormat>
  <Paragraphs>224</Paragraphs>
  <Slides>31</Slides>
  <Notes>29</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URM_Template2 slides 2015</vt:lpstr>
      <vt:lpstr>Food and Mood</vt:lpstr>
      <vt:lpstr>The Wizard behind the Curtain</vt:lpstr>
      <vt:lpstr>The Standard American Diet </vt:lpstr>
      <vt:lpstr>                     S.A.D. Part II</vt:lpstr>
      <vt:lpstr>Standard American Diet (SAD)</vt:lpstr>
      <vt:lpstr>Standard American Diet (SAD)</vt:lpstr>
      <vt:lpstr>SAD-US Sugar Consumption History</vt:lpstr>
      <vt:lpstr>The Shape of things to Come  The Economist Dec.11,2003 </vt:lpstr>
      <vt:lpstr>Your Brain on S.A.D.</vt:lpstr>
      <vt:lpstr>Your Brain on Sugar</vt:lpstr>
      <vt:lpstr>Your Brain on Trans Fats (Franken Fats)</vt:lpstr>
      <vt:lpstr>Your Brain on Grain</vt:lpstr>
      <vt:lpstr>Nutritional Confusion</vt:lpstr>
      <vt:lpstr>PowerPoint Presentation</vt:lpstr>
      <vt:lpstr>Nutritional Neuroscience</vt:lpstr>
      <vt:lpstr>                  Fat heads??</vt:lpstr>
      <vt:lpstr>Omega-3 Fats demystified</vt:lpstr>
      <vt:lpstr>Sources of Omega 3</vt:lpstr>
      <vt:lpstr>           Omegas and Mood</vt:lpstr>
      <vt:lpstr>Micronutrients-Vitamins &amp; Minerals</vt:lpstr>
      <vt:lpstr>                  Zinc</vt:lpstr>
      <vt:lpstr>Magnesium-The Relaxation                 Mineral</vt:lpstr>
      <vt:lpstr>Vitamin C</vt:lpstr>
      <vt:lpstr>Vitamin D</vt:lpstr>
      <vt:lpstr>     Feed Your 100 Trillion Friends</vt:lpstr>
      <vt:lpstr>Feed Your BUGS!</vt:lpstr>
      <vt:lpstr>Rules for Eating-Michael Pollan</vt:lpstr>
      <vt:lpstr>Use yourself as a Food &amp;Mood                                           lab rat </vt:lpstr>
      <vt:lpstr>Questions</vt:lpstr>
      <vt:lpstr>             References</vt:lpstr>
      <vt:lpstr>Contact US</vt:lpstr>
    </vt:vector>
  </TitlesOfParts>
  <Company>URMC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Strong EAP</dc:creator>
  <cp:lastModifiedBy>VanOrden, Heather</cp:lastModifiedBy>
  <cp:revision>70</cp:revision>
  <cp:lastPrinted>2015-10-13T20:36:59Z</cp:lastPrinted>
  <dcterms:created xsi:type="dcterms:W3CDTF">2015-01-09T15:26:47Z</dcterms:created>
  <dcterms:modified xsi:type="dcterms:W3CDTF">2015-10-19T20:14:54Z</dcterms:modified>
</cp:coreProperties>
</file>