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7"/>
  </p:notesMasterIdLst>
  <p:sldIdLst>
    <p:sldId id="279" r:id="rId2"/>
    <p:sldId id="261" r:id="rId3"/>
    <p:sldId id="383" r:id="rId4"/>
    <p:sldId id="384" r:id="rId5"/>
    <p:sldId id="385"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400" r:id="rId21"/>
    <p:sldId id="401" r:id="rId22"/>
    <p:sldId id="402" r:id="rId23"/>
    <p:sldId id="403" r:id="rId24"/>
    <p:sldId id="404" r:id="rId25"/>
    <p:sldId id="405" r:id="rId26"/>
  </p:sldIdLst>
  <p:sldSz cx="9144000" cy="6858000" type="screen4x3"/>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7" autoAdjust="0"/>
    <p:restoredTop sz="70572" autoAdjust="0"/>
  </p:normalViewPr>
  <p:slideViewPr>
    <p:cSldViewPr snapToGrid="0" snapToObjects="1">
      <p:cViewPr varScale="1">
        <p:scale>
          <a:sx n="48" d="100"/>
          <a:sy n="48" d="100"/>
        </p:scale>
        <p:origin x="1720"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12A5E2-C09C-4117-AEFC-E536B0E3B9E0}" type="datetimeFigureOut">
              <a:rPr lang="en-US" smtClean="0"/>
              <a:pPr/>
              <a:t>11/4/2020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4B17EE-D7C1-4DA8-84B0-F66C106083F5}" type="slidenum">
              <a:rPr lang="en-US" smtClean="0"/>
              <a:pPr/>
              <a:t>‹#›</a:t>
            </a:fld>
            <a:endParaRPr lang="en-US"/>
          </a:p>
        </p:txBody>
      </p:sp>
    </p:spTree>
    <p:extLst>
      <p:ext uri="{BB962C8B-B14F-4D97-AF65-F5344CB8AC3E}">
        <p14:creationId xmlns:p14="http://schemas.microsoft.com/office/powerpoint/2010/main" val="3991059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4B17EE-D7C1-4DA8-84B0-F66C106083F5}" type="slidenum">
              <a:rPr lang="en-US" smtClean="0"/>
              <a:pPr/>
              <a:t>1</a:t>
            </a:fld>
            <a:endParaRPr lang="en-US"/>
          </a:p>
        </p:txBody>
      </p:sp>
    </p:spTree>
    <p:extLst>
      <p:ext uri="{BB962C8B-B14F-4D97-AF65-F5344CB8AC3E}">
        <p14:creationId xmlns:p14="http://schemas.microsoft.com/office/powerpoint/2010/main" val="819706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This is the 2</a:t>
            </a:r>
            <a:r>
              <a:rPr lang="en-US" baseline="30000" dirty="0"/>
              <a:t>nd</a:t>
            </a:r>
            <a:r>
              <a:rPr lang="en-US" dirty="0"/>
              <a:t> Still casualty presentation.  </a:t>
            </a:r>
          </a:p>
          <a:p>
            <a:r>
              <a:rPr lang="en-US" b="1" dirty="0"/>
              <a:t>LSI POLL </a:t>
            </a:r>
            <a:r>
              <a:rPr lang="en-US" dirty="0"/>
              <a:t>-  What lifesaving interventions could you apply?</a:t>
            </a:r>
          </a:p>
          <a:p>
            <a:r>
              <a:rPr lang="en-US" dirty="0"/>
              <a:t>Wait 5-10 seconds….CLICK</a:t>
            </a:r>
          </a:p>
          <a:p>
            <a:r>
              <a:rPr lang="en-US" dirty="0"/>
              <a:t>Response:  Improvement seen with needle decompression but breathing remains rapid &amp; shallow.  We expect survival if we can get him further treatment….</a:t>
            </a:r>
          </a:p>
          <a:p>
            <a:r>
              <a:rPr lang="en-US" b="1" dirty="0"/>
              <a:t>IDME POLL </a:t>
            </a:r>
            <a:r>
              <a:rPr lang="en-US" dirty="0"/>
              <a:t>– What is the triage category?</a:t>
            </a:r>
          </a:p>
          <a:p>
            <a:r>
              <a:rPr lang="en-US" dirty="0"/>
              <a:t>Wait 5-10 seconds…..CLICK</a:t>
            </a:r>
          </a:p>
          <a:p>
            <a:pPr eaLnBrk="1" hangingPunct="1">
              <a:spcBef>
                <a:spcPct val="0"/>
              </a:spcBef>
            </a:pPr>
            <a:r>
              <a:rPr lang="en-US" dirty="0"/>
              <a:t>Immediate</a:t>
            </a:r>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1B5127-ACE3-4F7D-8818-CECC19C5CD1B}" type="slidenum">
              <a:rPr lang="en-US"/>
              <a:pPr fontAlgn="base">
                <a:spcBef>
                  <a:spcPct val="0"/>
                </a:spcBef>
                <a:spcAft>
                  <a:spcPct val="0"/>
                </a:spcAft>
                <a:defRPr/>
              </a:pPr>
              <a:t>10</a:t>
            </a:fld>
            <a:endParaRPr lang="en-US" dirty="0"/>
          </a:p>
        </p:txBody>
      </p:sp>
    </p:spTree>
    <p:extLst>
      <p:ext uri="{BB962C8B-B14F-4D97-AF65-F5344CB8AC3E}">
        <p14:creationId xmlns:p14="http://schemas.microsoft.com/office/powerpoint/2010/main" val="2043713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This is the 3</a:t>
            </a:r>
            <a:r>
              <a:rPr lang="en-US" baseline="30000" dirty="0"/>
              <a:t>rd</a:t>
            </a:r>
            <a:r>
              <a:rPr lang="en-US" dirty="0"/>
              <a:t> STILL casualty presentation.  </a:t>
            </a:r>
          </a:p>
          <a:p>
            <a:r>
              <a:rPr lang="en-US" b="1" dirty="0"/>
              <a:t>LSI POLL </a:t>
            </a:r>
            <a:r>
              <a:rPr lang="en-US" dirty="0"/>
              <a:t>-  What lifesaving interventions could you apply?</a:t>
            </a:r>
          </a:p>
          <a:p>
            <a:r>
              <a:rPr lang="en-US" dirty="0"/>
              <a:t>Wait 5-10 seconds….CLICK</a:t>
            </a:r>
          </a:p>
          <a:p>
            <a:r>
              <a:rPr lang="en-US" dirty="0"/>
              <a:t>Response: Bleeding controlled and respirations normalized  </a:t>
            </a:r>
          </a:p>
          <a:p>
            <a:r>
              <a:rPr lang="en-US" b="1" dirty="0"/>
              <a:t>IDME POLL </a:t>
            </a:r>
            <a:r>
              <a:rPr lang="en-US" dirty="0"/>
              <a:t>– What is the triage category?</a:t>
            </a:r>
          </a:p>
          <a:p>
            <a:r>
              <a:rPr lang="en-US" dirty="0"/>
              <a:t>Wait 5-10 seconds…..CLICK</a:t>
            </a:r>
          </a:p>
          <a:p>
            <a:pPr eaLnBrk="1" hangingPunct="1">
              <a:spcBef>
                <a:spcPct val="0"/>
              </a:spcBef>
            </a:pPr>
            <a:r>
              <a:rPr lang="en-US" dirty="0"/>
              <a:t>DELAYED</a:t>
            </a:r>
          </a:p>
          <a:p>
            <a:pPr eaLnBrk="1" hangingPunct="1">
              <a:spcBef>
                <a:spcPct val="0"/>
              </a:spcBef>
            </a:pPr>
            <a:r>
              <a:rPr lang="en-US" dirty="0"/>
              <a:t>   NOTE:  if no improvement with LSI he would be immediate</a:t>
            </a:r>
          </a:p>
          <a:p>
            <a:pPr eaLnBrk="1" hangingPunct="1">
              <a:spcBef>
                <a:spcPct val="0"/>
              </a:spcBef>
            </a:pPr>
            <a:endParaRPr lang="en-US" dirty="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3E95A4-DA06-4C21-9955-C6427E21366D}" type="slidenum">
              <a:rPr lang="en-US"/>
              <a:pPr fontAlgn="base">
                <a:spcBef>
                  <a:spcPct val="0"/>
                </a:spcBef>
                <a:spcAft>
                  <a:spcPct val="0"/>
                </a:spcAft>
                <a:defRPr/>
              </a:pPr>
              <a:t>11</a:t>
            </a:fld>
            <a:endParaRPr lang="en-US" dirty="0"/>
          </a:p>
        </p:txBody>
      </p:sp>
    </p:spTree>
    <p:extLst>
      <p:ext uri="{BB962C8B-B14F-4D97-AF65-F5344CB8AC3E}">
        <p14:creationId xmlns:p14="http://schemas.microsoft.com/office/powerpoint/2010/main" val="1765606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This is the 4</a:t>
            </a:r>
            <a:r>
              <a:rPr lang="en-US" baseline="30000" dirty="0"/>
              <a:t>th</a:t>
            </a:r>
            <a:r>
              <a:rPr lang="en-US" dirty="0"/>
              <a:t>  STILL casualty presentation.  </a:t>
            </a:r>
          </a:p>
          <a:p>
            <a:r>
              <a:rPr lang="en-US" b="1" dirty="0"/>
              <a:t>LSI POLL </a:t>
            </a:r>
            <a:r>
              <a:rPr lang="en-US" dirty="0"/>
              <a:t>-  What lifesaving interventions could you apply?</a:t>
            </a:r>
          </a:p>
          <a:p>
            <a:r>
              <a:rPr lang="en-US" dirty="0"/>
              <a:t>Wait 5-10 seconds….CLICK</a:t>
            </a:r>
          </a:p>
          <a:p>
            <a:r>
              <a:rPr lang="en-US" dirty="0"/>
              <a:t>Response: NO LSI needed </a:t>
            </a:r>
          </a:p>
          <a:p>
            <a:r>
              <a:rPr lang="en-US" b="1" dirty="0"/>
              <a:t>IDME POLL </a:t>
            </a:r>
            <a:r>
              <a:rPr lang="en-US" dirty="0"/>
              <a:t>– What is the triage category?</a:t>
            </a:r>
          </a:p>
          <a:p>
            <a:r>
              <a:rPr lang="en-US" dirty="0"/>
              <a:t>Wait 5-10 seconds…..CLICK</a:t>
            </a:r>
          </a:p>
          <a:p>
            <a:pPr eaLnBrk="1" hangingPunct="1">
              <a:spcBef>
                <a:spcPct val="0"/>
              </a:spcBef>
            </a:pPr>
            <a:r>
              <a:rPr lang="en-US" dirty="0"/>
              <a:t>Immediate – Yes breathing and has pulse but since Unresponsive (doesn’t obey commands) she would be immediate – will likely survive with further intervention</a:t>
            </a:r>
          </a:p>
          <a:p>
            <a:endParaRPr lang="en-US" dirty="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F57448-8916-401F-9137-7482554A8B55}" type="slidenum">
              <a:rPr lang="en-US"/>
              <a:pPr fontAlgn="base">
                <a:spcBef>
                  <a:spcPct val="0"/>
                </a:spcBef>
                <a:spcAft>
                  <a:spcPct val="0"/>
                </a:spcAft>
                <a:defRPr/>
              </a:pPr>
              <a:t>12</a:t>
            </a:fld>
            <a:endParaRPr lang="en-US" dirty="0"/>
          </a:p>
        </p:txBody>
      </p:sp>
    </p:spTree>
    <p:extLst>
      <p:ext uri="{BB962C8B-B14F-4D97-AF65-F5344CB8AC3E}">
        <p14:creationId xmlns:p14="http://schemas.microsoft.com/office/powerpoint/2010/main" val="1808018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This is the 5</a:t>
            </a:r>
            <a:r>
              <a:rPr lang="en-US" baseline="30000" dirty="0"/>
              <a:t>th</a:t>
            </a:r>
            <a:r>
              <a:rPr lang="en-US" dirty="0"/>
              <a:t> STILL casualty presentation.  </a:t>
            </a:r>
          </a:p>
          <a:p>
            <a:r>
              <a:rPr lang="en-US" b="1" dirty="0"/>
              <a:t>LSI POLL </a:t>
            </a:r>
            <a:r>
              <a:rPr lang="en-US" dirty="0"/>
              <a:t>-  What lifesaving interventions could you apply?</a:t>
            </a:r>
          </a:p>
          <a:p>
            <a:r>
              <a:rPr lang="en-US" dirty="0"/>
              <a:t>Wait 5-10 seconds….CLICK</a:t>
            </a:r>
          </a:p>
          <a:p>
            <a:r>
              <a:rPr lang="en-US" dirty="0"/>
              <a:t>Response:  Snoring sounds with breathing improves after opening airway but remains unresponsive </a:t>
            </a:r>
          </a:p>
          <a:p>
            <a:r>
              <a:rPr lang="en-US" b="1" dirty="0"/>
              <a:t>IDME POLL </a:t>
            </a:r>
            <a:r>
              <a:rPr lang="en-US" dirty="0"/>
              <a:t>– What is the triage category?</a:t>
            </a:r>
          </a:p>
          <a:p>
            <a:r>
              <a:rPr lang="en-US" dirty="0"/>
              <a:t>Wait 5-10 seconds…..CLICK</a:t>
            </a:r>
          </a:p>
          <a:p>
            <a:pPr eaLnBrk="1" hangingPunct="1">
              <a:spcBef>
                <a:spcPct val="0"/>
              </a:spcBef>
            </a:pPr>
            <a:r>
              <a:rPr lang="en-US" dirty="0"/>
              <a:t>Immediate – Will likely survive given resources</a:t>
            </a:r>
          </a:p>
          <a:p>
            <a:pPr eaLnBrk="1" hangingPunct="1">
              <a:spcBef>
                <a:spcPct val="0"/>
              </a:spcBef>
            </a:pPr>
            <a:endParaRPr lang="en-US" dirty="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7ED0A7-3664-4122-B90B-DA56D64986FB}" type="slidenum">
              <a:rPr lang="en-US"/>
              <a:pPr fontAlgn="base">
                <a:spcBef>
                  <a:spcPct val="0"/>
                </a:spcBef>
                <a:spcAft>
                  <a:spcPct val="0"/>
                </a:spcAft>
                <a:defRPr/>
              </a:pPr>
              <a:t>13</a:t>
            </a:fld>
            <a:endParaRPr lang="en-US" dirty="0"/>
          </a:p>
        </p:txBody>
      </p:sp>
    </p:spTree>
    <p:extLst>
      <p:ext uri="{BB962C8B-B14F-4D97-AF65-F5344CB8AC3E}">
        <p14:creationId xmlns:p14="http://schemas.microsoft.com/office/powerpoint/2010/main" val="2909282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a:p>
            <a:r>
              <a:rPr lang="en-US" dirty="0"/>
              <a:t>This is the 6</a:t>
            </a:r>
            <a:r>
              <a:rPr lang="en-US" baseline="30000" dirty="0"/>
              <a:t>th</a:t>
            </a:r>
            <a:r>
              <a:rPr lang="en-US" dirty="0"/>
              <a:t> STILL casualty presentation.  </a:t>
            </a:r>
          </a:p>
          <a:p>
            <a:r>
              <a:rPr lang="en-US" b="1" dirty="0"/>
              <a:t>LSI POLL </a:t>
            </a:r>
            <a:r>
              <a:rPr lang="en-US" dirty="0"/>
              <a:t>-  What lifesaving interventions could you apply?</a:t>
            </a:r>
          </a:p>
          <a:p>
            <a:r>
              <a:rPr lang="en-US" dirty="0"/>
              <a:t>Wait 5-10 seconds….CLICK</a:t>
            </a:r>
          </a:p>
          <a:p>
            <a:r>
              <a:rPr lang="en-US" dirty="0"/>
              <a:t>Response: pediatric patient with protruding brain matter.  Slow respirations with no improvement after opening airway and giving 2 rescue breaths.  </a:t>
            </a:r>
          </a:p>
          <a:p>
            <a:r>
              <a:rPr lang="en-US" b="1" dirty="0"/>
              <a:t>IDME POLL </a:t>
            </a:r>
            <a:r>
              <a:rPr lang="en-US" dirty="0"/>
              <a:t>– What is the triage category?</a:t>
            </a:r>
          </a:p>
          <a:p>
            <a:r>
              <a:rPr lang="en-US" dirty="0"/>
              <a:t>Wait 5-10 seconds…..CLICK</a:t>
            </a:r>
          </a:p>
          <a:p>
            <a:pPr eaLnBrk="1" hangingPunct="1">
              <a:spcBef>
                <a:spcPct val="0"/>
              </a:spcBef>
            </a:pPr>
            <a:r>
              <a:rPr lang="en-US" dirty="0"/>
              <a:t>Expectant – not likely to survive.</a:t>
            </a:r>
          </a:p>
          <a:p>
            <a:endParaRPr lang="en-US" dirty="0"/>
          </a:p>
          <a:p>
            <a:r>
              <a:rPr lang="en-US" dirty="0"/>
              <a:t>Will it be a difficult decision to place an Expectant Tag on a 10 year old girl?  </a:t>
            </a:r>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DDA6C8-9746-4ECA-9A4D-CB17259520A5}" type="slidenum">
              <a:rPr lang="en-US"/>
              <a:pPr fontAlgn="base">
                <a:spcBef>
                  <a:spcPct val="0"/>
                </a:spcBef>
                <a:spcAft>
                  <a:spcPct val="0"/>
                </a:spcAft>
                <a:defRPr/>
              </a:pPr>
              <a:t>14</a:t>
            </a:fld>
            <a:endParaRPr lang="en-US" dirty="0"/>
          </a:p>
        </p:txBody>
      </p:sp>
    </p:spTree>
    <p:extLst>
      <p:ext uri="{BB962C8B-B14F-4D97-AF65-F5344CB8AC3E}">
        <p14:creationId xmlns:p14="http://schemas.microsoft.com/office/powerpoint/2010/main" val="166202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This is the 7th STILL casualty presentation.  </a:t>
            </a:r>
          </a:p>
          <a:p>
            <a:r>
              <a:rPr lang="en-US" dirty="0"/>
              <a:t> </a:t>
            </a:r>
            <a:r>
              <a:rPr lang="en-US" b="1" dirty="0"/>
              <a:t>What should you think when you see a ballistic vest?</a:t>
            </a:r>
          </a:p>
          <a:p>
            <a:r>
              <a:rPr lang="en-US" b="1" dirty="0"/>
              <a:t>	- could be policeman or bad guy…doesn’t matter still treat but look for secondary device.</a:t>
            </a:r>
            <a:endParaRPr lang="en-US" dirty="0"/>
          </a:p>
          <a:p>
            <a:r>
              <a:rPr lang="en-US" b="1" dirty="0"/>
              <a:t>LSI POLL </a:t>
            </a:r>
            <a:r>
              <a:rPr lang="en-US" dirty="0"/>
              <a:t>-  What lifesaving interventions could you apply?</a:t>
            </a:r>
          </a:p>
          <a:p>
            <a:r>
              <a:rPr lang="en-US" dirty="0"/>
              <a:t>Wait 5-10 seconds….CLICK</a:t>
            </a:r>
          </a:p>
          <a:p>
            <a:r>
              <a:rPr lang="en-US" dirty="0"/>
              <a:t>Response:  Still not breathing after open airway</a:t>
            </a:r>
          </a:p>
          <a:p>
            <a:r>
              <a:rPr lang="en-US" b="1" dirty="0"/>
              <a:t>IDME POLL </a:t>
            </a:r>
            <a:r>
              <a:rPr lang="en-US" dirty="0"/>
              <a:t>– What is the triage category?</a:t>
            </a:r>
          </a:p>
          <a:p>
            <a:r>
              <a:rPr lang="en-US" dirty="0"/>
              <a:t>Wait 5-10 seconds…..CLICK</a:t>
            </a:r>
          </a:p>
          <a:p>
            <a:pPr eaLnBrk="1" hangingPunct="1">
              <a:spcBef>
                <a:spcPct val="0"/>
              </a:spcBef>
            </a:pPr>
            <a:r>
              <a:rPr lang="en-US" dirty="0"/>
              <a:t>Dead</a:t>
            </a:r>
          </a:p>
          <a:p>
            <a:endParaRPr lang="en-US" dirty="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898184-615F-46A6-A055-A05FA257BB46}" type="slidenum">
              <a:rPr lang="en-US"/>
              <a:pPr fontAlgn="base">
                <a:spcBef>
                  <a:spcPct val="0"/>
                </a:spcBef>
                <a:spcAft>
                  <a:spcPct val="0"/>
                </a:spcAft>
                <a:defRPr/>
              </a:pPr>
              <a:t>15</a:t>
            </a:fld>
            <a:endParaRPr lang="en-US" dirty="0"/>
          </a:p>
        </p:txBody>
      </p:sp>
    </p:spTree>
    <p:extLst>
      <p:ext uri="{BB962C8B-B14F-4D97-AF65-F5344CB8AC3E}">
        <p14:creationId xmlns:p14="http://schemas.microsoft.com/office/powerpoint/2010/main" val="2731893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wave casualties are evaluated second. </a:t>
            </a:r>
          </a:p>
          <a:p>
            <a:r>
              <a:rPr lang="en-US" dirty="0"/>
              <a:t>This is the 1</a:t>
            </a:r>
            <a:r>
              <a:rPr lang="en-US" baseline="30000" dirty="0"/>
              <a:t>st</a:t>
            </a:r>
            <a:r>
              <a:rPr lang="en-US" dirty="0"/>
              <a:t> Wave casualty presentation.  </a:t>
            </a:r>
          </a:p>
          <a:p>
            <a:pPr eaLnBrk="1" hangingPunct="1">
              <a:spcBef>
                <a:spcPct val="0"/>
              </a:spcBef>
            </a:pPr>
            <a:endParaRPr lang="en-US" dirty="0" smtClean="0"/>
          </a:p>
          <a:p>
            <a:r>
              <a:rPr lang="en-US" b="1" dirty="0"/>
              <a:t>LSI POLL </a:t>
            </a:r>
            <a:r>
              <a:rPr lang="en-US" dirty="0"/>
              <a:t>-  What lifesaving interventions could you apply?</a:t>
            </a:r>
          </a:p>
          <a:p>
            <a:r>
              <a:rPr lang="en-US" dirty="0"/>
              <a:t>Wait 5-10 seconds….CLICK</a:t>
            </a:r>
          </a:p>
          <a:p>
            <a:r>
              <a:rPr lang="en-US" dirty="0"/>
              <a:t>Response: Note improved breathing after you decompress the chest but breathing is still labored </a:t>
            </a:r>
          </a:p>
          <a:p>
            <a:r>
              <a:rPr lang="en-US" b="1" dirty="0"/>
              <a:t>IDME POLL </a:t>
            </a:r>
            <a:r>
              <a:rPr lang="en-US" dirty="0"/>
              <a:t>– What is the triage category?</a:t>
            </a:r>
          </a:p>
          <a:p>
            <a:r>
              <a:rPr lang="en-US" dirty="0"/>
              <a:t>Wait 5-10 seconds…..CLICK</a:t>
            </a:r>
          </a:p>
          <a:p>
            <a:pPr eaLnBrk="1" hangingPunct="1">
              <a:spcBef>
                <a:spcPct val="0"/>
              </a:spcBef>
            </a:pPr>
            <a:r>
              <a:rPr lang="en-US" dirty="0"/>
              <a:t>Immediate – will likely survive with further treatment</a:t>
            </a:r>
          </a:p>
          <a:p>
            <a:pPr eaLnBrk="1" hangingPunct="1">
              <a:spcBef>
                <a:spcPct val="0"/>
              </a:spcBef>
            </a:pPr>
            <a:endParaRPr lang="en-US" dirty="0"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F4F8F9-98C5-484A-9F86-3E12650E223E}" type="slidenum">
              <a:rPr lang="en-US"/>
              <a:pPr fontAlgn="base">
                <a:spcBef>
                  <a:spcPct val="0"/>
                </a:spcBef>
                <a:spcAft>
                  <a:spcPct val="0"/>
                </a:spcAft>
                <a:defRPr/>
              </a:pPr>
              <a:t>16</a:t>
            </a:fld>
            <a:endParaRPr lang="en-US" dirty="0"/>
          </a:p>
        </p:txBody>
      </p:sp>
    </p:spTree>
    <p:extLst>
      <p:ext uri="{BB962C8B-B14F-4D97-AF65-F5344CB8AC3E}">
        <p14:creationId xmlns:p14="http://schemas.microsoft.com/office/powerpoint/2010/main" val="2833684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This is the 2nd Wave casualty presentation.  </a:t>
            </a:r>
          </a:p>
          <a:p>
            <a:r>
              <a:rPr lang="en-US" b="1" dirty="0"/>
              <a:t>LSI POLL </a:t>
            </a:r>
            <a:r>
              <a:rPr lang="en-US" dirty="0"/>
              <a:t>-  What lifesaving interventions could you apply?</a:t>
            </a:r>
          </a:p>
          <a:p>
            <a:r>
              <a:rPr lang="en-US" dirty="0"/>
              <a:t>Wait 5-10 seconds….CLICK</a:t>
            </a:r>
          </a:p>
          <a:p>
            <a:r>
              <a:rPr lang="en-US" dirty="0"/>
              <a:t>Response:  This patient is not a typical casualty related to the explosion.  We need to consider severe allergic reaction/anaphylaxis.  The antidote (</a:t>
            </a:r>
            <a:r>
              <a:rPr lang="en-US" dirty="0" err="1"/>
              <a:t>EpiPen</a:t>
            </a:r>
            <a:r>
              <a:rPr lang="en-US" dirty="0"/>
              <a:t>) is serving as a reversal medication for her life threatening condition.  After the </a:t>
            </a:r>
            <a:r>
              <a:rPr lang="en-US" dirty="0" err="1"/>
              <a:t>EpiPen</a:t>
            </a:r>
            <a:r>
              <a:rPr lang="en-US" dirty="0"/>
              <a:t> you note some improvement but breathing is still labored.</a:t>
            </a:r>
          </a:p>
          <a:p>
            <a:r>
              <a:rPr lang="en-US" b="1" dirty="0"/>
              <a:t>IDME POLL </a:t>
            </a:r>
            <a:r>
              <a:rPr lang="en-US" dirty="0"/>
              <a:t>– What is the triage category?</a:t>
            </a:r>
          </a:p>
          <a:p>
            <a:r>
              <a:rPr lang="en-US" dirty="0"/>
              <a:t>Wait 5-10 seconds…..CLICK</a:t>
            </a:r>
          </a:p>
          <a:p>
            <a:pPr eaLnBrk="1" hangingPunct="1">
              <a:spcBef>
                <a:spcPct val="0"/>
              </a:spcBef>
            </a:pPr>
            <a:r>
              <a:rPr lang="en-US" dirty="0"/>
              <a:t>Immediate – survival is likely</a:t>
            </a:r>
          </a:p>
          <a:p>
            <a:endParaRPr lang="en-US" dirty="0"/>
          </a:p>
          <a:p>
            <a:endParaRPr lang="en-US" dirty="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40751C-0F90-4CB6-9FF7-E5EC80297E29}" type="slidenum">
              <a:rPr lang="en-US"/>
              <a:pPr fontAlgn="base">
                <a:spcBef>
                  <a:spcPct val="0"/>
                </a:spcBef>
                <a:spcAft>
                  <a:spcPct val="0"/>
                </a:spcAft>
                <a:defRPr/>
              </a:pPr>
              <a:t>17</a:t>
            </a:fld>
            <a:endParaRPr lang="en-US" dirty="0"/>
          </a:p>
        </p:txBody>
      </p:sp>
    </p:spTree>
    <p:extLst>
      <p:ext uri="{BB962C8B-B14F-4D97-AF65-F5344CB8AC3E}">
        <p14:creationId xmlns:p14="http://schemas.microsoft.com/office/powerpoint/2010/main" val="56791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This is the 3rd Wave casualty presentation.  </a:t>
            </a:r>
          </a:p>
          <a:p>
            <a:r>
              <a:rPr lang="en-US" b="1" dirty="0"/>
              <a:t>LSI POLL </a:t>
            </a:r>
            <a:r>
              <a:rPr lang="en-US" dirty="0"/>
              <a:t>-  What lifesaving interventions could you apply?</a:t>
            </a:r>
          </a:p>
          <a:p>
            <a:r>
              <a:rPr lang="en-US" dirty="0"/>
              <a:t>Wait 5-10 seconds….CLICK</a:t>
            </a:r>
          </a:p>
          <a:p>
            <a:r>
              <a:rPr lang="en-US" dirty="0"/>
              <a:t>Response: No LSI indicated – the woman is breathing, not in distress, obeys commands, has pulse, no bleeding but has a gross deformity to left ankle  </a:t>
            </a:r>
          </a:p>
          <a:p>
            <a:r>
              <a:rPr lang="en-US" b="1" dirty="0"/>
              <a:t>IDME POLL </a:t>
            </a:r>
            <a:r>
              <a:rPr lang="en-US" dirty="0"/>
              <a:t>– What is the triage category?</a:t>
            </a:r>
          </a:p>
          <a:p>
            <a:r>
              <a:rPr lang="en-US" dirty="0"/>
              <a:t>Wait 5-10 seconds…..CLICK</a:t>
            </a:r>
          </a:p>
          <a:p>
            <a:pPr eaLnBrk="1" hangingPunct="1">
              <a:spcBef>
                <a:spcPct val="0"/>
              </a:spcBef>
            </a:pPr>
            <a:r>
              <a:rPr lang="en-US" dirty="0"/>
              <a:t>Delayed</a:t>
            </a:r>
          </a:p>
          <a:p>
            <a:pPr eaLnBrk="1" hangingPunct="1">
              <a:spcBef>
                <a:spcPct val="0"/>
              </a:spcBef>
            </a:pPr>
            <a:endParaRPr lang="en-US" dirty="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D7F1C7-A2D5-4454-9F1B-CDF91EBB3B08}" type="slidenum">
              <a:rPr lang="en-US"/>
              <a:pPr fontAlgn="base">
                <a:spcBef>
                  <a:spcPct val="0"/>
                </a:spcBef>
                <a:spcAft>
                  <a:spcPct val="0"/>
                </a:spcAft>
                <a:defRPr/>
              </a:pPr>
              <a:t>18</a:t>
            </a:fld>
            <a:endParaRPr lang="en-US" dirty="0"/>
          </a:p>
        </p:txBody>
      </p:sp>
    </p:spTree>
    <p:extLst>
      <p:ext uri="{BB962C8B-B14F-4D97-AF65-F5344CB8AC3E}">
        <p14:creationId xmlns:p14="http://schemas.microsoft.com/office/powerpoint/2010/main" val="3605666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walk casualties are evaluated last. </a:t>
            </a:r>
          </a:p>
          <a:p>
            <a:pPr eaLnBrk="1" hangingPunct="1">
              <a:spcBef>
                <a:spcPct val="0"/>
              </a:spcBef>
            </a:pPr>
            <a:endParaRPr lang="en-US" dirty="0" smtClean="0"/>
          </a:p>
          <a:p>
            <a:pPr eaLnBrk="1" hangingPunct="1">
              <a:spcBef>
                <a:spcPct val="0"/>
              </a:spcBef>
            </a:pPr>
            <a:r>
              <a:rPr lang="en-US" dirty="0" smtClean="0"/>
              <a:t>This is the mom of the little girl you triaged as</a:t>
            </a:r>
            <a:r>
              <a:rPr lang="en-US" baseline="0" dirty="0" smtClean="0"/>
              <a:t> expectant</a:t>
            </a:r>
            <a:endParaRPr lang="en-US" dirty="0" smtClean="0"/>
          </a:p>
          <a:p>
            <a:endParaRPr lang="en-US" b="1" dirty="0"/>
          </a:p>
          <a:p>
            <a:r>
              <a:rPr lang="en-US" b="1" dirty="0"/>
              <a:t>LSI POLL </a:t>
            </a:r>
            <a:r>
              <a:rPr lang="en-US" dirty="0"/>
              <a:t>-  What lifesaving interventions could you apply?</a:t>
            </a:r>
          </a:p>
          <a:p>
            <a:r>
              <a:rPr lang="en-US" dirty="0"/>
              <a:t>Wait 5-10 seconds….CLICK</a:t>
            </a:r>
          </a:p>
          <a:p>
            <a:r>
              <a:rPr lang="en-US" dirty="0"/>
              <a:t>Response: She has only minor injuries </a:t>
            </a:r>
          </a:p>
          <a:p>
            <a:r>
              <a:rPr lang="en-US" b="1" dirty="0"/>
              <a:t>IDME POLL </a:t>
            </a:r>
            <a:r>
              <a:rPr lang="en-US" dirty="0"/>
              <a:t>– What is the triage category?</a:t>
            </a:r>
          </a:p>
          <a:p>
            <a:r>
              <a:rPr lang="en-US" dirty="0"/>
              <a:t>Wait 5-10 seconds…..CLICK</a:t>
            </a:r>
          </a:p>
          <a:p>
            <a:pPr eaLnBrk="1" hangingPunct="1">
              <a:spcBef>
                <a:spcPct val="0"/>
              </a:spcBef>
            </a:pPr>
            <a:r>
              <a:rPr lang="en-US" dirty="0"/>
              <a:t>MINIMAL</a:t>
            </a:r>
          </a:p>
          <a:p>
            <a:pPr eaLnBrk="1" hangingPunct="1">
              <a:spcBef>
                <a:spcPct val="0"/>
              </a:spcBef>
            </a:pPr>
            <a:endParaRPr lang="en-US" dirty="0"/>
          </a:p>
          <a:p>
            <a:pPr eaLnBrk="1" hangingPunct="1">
              <a:spcBef>
                <a:spcPct val="0"/>
              </a:spcBef>
            </a:pPr>
            <a:r>
              <a:rPr lang="en-US" dirty="0"/>
              <a:t>** Do you move mom to the minimal area or keep her with her daughter?</a:t>
            </a:r>
          </a:p>
          <a:p>
            <a:pPr eaLnBrk="1" hangingPunct="1">
              <a:spcBef>
                <a:spcPct val="0"/>
              </a:spcBef>
            </a:pPr>
            <a:endParaRPr lang="en-US" dirty="0"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CE11FF-C246-4603-B37C-759283A6E53C}" type="slidenum">
              <a:rPr lang="en-US"/>
              <a:pPr fontAlgn="base">
                <a:spcBef>
                  <a:spcPct val="0"/>
                </a:spcBef>
                <a:spcAft>
                  <a:spcPct val="0"/>
                </a:spcAft>
                <a:defRPr/>
              </a:pPr>
              <a:t>19</a:t>
            </a:fld>
            <a:endParaRPr lang="en-US" dirty="0"/>
          </a:p>
        </p:txBody>
      </p:sp>
    </p:spTree>
    <p:extLst>
      <p:ext uri="{BB962C8B-B14F-4D97-AF65-F5344CB8AC3E}">
        <p14:creationId xmlns:p14="http://schemas.microsoft.com/office/powerpoint/2010/main" val="3409976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buFontTx/>
              <a:buNone/>
            </a:pPr>
            <a:r>
              <a:rPr lang="en-US" dirty="0" smtClean="0"/>
              <a:t>We are about to begin a series of Applied</a:t>
            </a:r>
            <a:r>
              <a:rPr lang="en-US" baseline="0" dirty="0" smtClean="0"/>
              <a:t> learning exercises – to provide an example of how to apply the PRE-DISASTER Paradigm into practice.  </a:t>
            </a:r>
            <a:endParaRPr lang="en-US" dirty="0" smtClean="0"/>
          </a:p>
          <a:p>
            <a:pPr>
              <a:spcBef>
                <a:spcPct val="0"/>
              </a:spcBef>
              <a:buFontTx/>
              <a:buNone/>
            </a:pPr>
            <a:endParaRPr lang="en-US" dirty="0" smtClean="0"/>
          </a:p>
          <a:p>
            <a:pPr>
              <a:spcBef>
                <a:spcPct val="0"/>
              </a:spcBef>
              <a:buFontTx/>
              <a:buNone/>
            </a:pPr>
            <a:r>
              <a:rPr lang="en-US" dirty="0" smtClean="0">
                <a:solidFill>
                  <a:schemeClr val="tx1"/>
                </a:solidFill>
              </a:rPr>
              <a:t>As was explained in the first online module, lesson 1: “Disaster Basics,” the PRE-DISASTER Paradigm™</a:t>
            </a:r>
            <a:r>
              <a:rPr lang="en-US" dirty="0" smtClean="0"/>
              <a:t> is a useful tool to both learn and organize your approach to many of the key areas and topics relevant to being prepared disaster health and medical personnel. </a:t>
            </a:r>
          </a:p>
          <a:p>
            <a:pPr>
              <a:spcBef>
                <a:spcPct val="0"/>
              </a:spcBef>
              <a:buFontTx/>
              <a:buNone/>
            </a:pPr>
            <a:endParaRPr lang="en-US" dirty="0" smtClean="0"/>
          </a:p>
          <a:p>
            <a:pPr>
              <a:spcBef>
                <a:spcPct val="0"/>
              </a:spcBef>
              <a:buFontTx/>
              <a:buNone/>
            </a:pPr>
            <a:r>
              <a:rPr lang="en-US" dirty="0" smtClean="0"/>
              <a:t>Clearly, having excellent health and medical skills is essential to helping meet the needs of the casualties and impacted communities after a disaster; however, it is equally important that each health and medical provider be properly skilled in the basic tenets and practices of a disaster in order to be an effective asset to the situation.</a:t>
            </a:r>
          </a:p>
          <a:p>
            <a:pPr>
              <a:spcBef>
                <a:spcPct val="0"/>
              </a:spcBef>
              <a:buFontTx/>
              <a:buNone/>
            </a:pPr>
            <a:endParaRPr lang="en-US" dirty="0" smtClean="0"/>
          </a:p>
          <a:p>
            <a:pPr>
              <a:spcBef>
                <a:spcPct val="0"/>
              </a:spcBef>
              <a:buFontTx/>
              <a:buNone/>
            </a:pPr>
            <a:r>
              <a:rPr lang="en-US" b="1" u="sng" dirty="0" smtClean="0"/>
              <a:t>CLICK</a:t>
            </a:r>
          </a:p>
          <a:p>
            <a:pPr>
              <a:spcBef>
                <a:spcPct val="0"/>
              </a:spcBef>
              <a:buFontTx/>
              <a:buNone/>
            </a:pPr>
            <a:endParaRPr lang="en-US" dirty="0" smtClean="0"/>
          </a:p>
          <a:p>
            <a:pPr>
              <a:spcBef>
                <a:spcPct val="0"/>
              </a:spcBef>
              <a:buFontTx/>
              <a:buNone/>
            </a:pPr>
            <a:r>
              <a:rPr lang="en-US" dirty="0" smtClean="0"/>
              <a:t>Always be asking yourself with each step or area considered, am I in a needs &gt; resources situation? If so, prioritize the action items and information sharing required to solve and address it.  </a:t>
            </a:r>
          </a:p>
          <a:p>
            <a:pPr>
              <a:spcBef>
                <a:spcPct val="0"/>
              </a:spcBef>
            </a:pPr>
            <a:endParaRPr lang="en-US" dirty="0" smtClean="0"/>
          </a:p>
          <a:p>
            <a:pPr>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CC4845-8008-44C3-9E0B-AA59644D1372}" type="slidenum">
              <a:rPr lang="en-US">
                <a:solidFill>
                  <a:srgbClr val="000000"/>
                </a:solidFill>
                <a:cs typeface="Arial" charset="0"/>
              </a:rPr>
              <a:pPr fontAlgn="base">
                <a:spcBef>
                  <a:spcPct val="0"/>
                </a:spcBef>
                <a:spcAft>
                  <a:spcPct val="0"/>
                </a:spcAft>
              </a:pPr>
              <a:t>2</a:t>
            </a:fld>
            <a:endParaRPr lang="en-US" dirty="0">
              <a:solidFill>
                <a:srgbClr val="000000"/>
              </a:solidFill>
              <a:cs typeface="Arial" charset="0"/>
            </a:endParaRPr>
          </a:p>
        </p:txBody>
      </p:sp>
    </p:spTree>
    <p:extLst>
      <p:ext uri="{BB962C8B-B14F-4D97-AF65-F5344CB8AC3E}">
        <p14:creationId xmlns:p14="http://schemas.microsoft.com/office/powerpoint/2010/main" val="1953674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LAST CASUALTY - This is the 2</a:t>
            </a:r>
            <a:r>
              <a:rPr lang="en-US" baseline="30000" dirty="0"/>
              <a:t>nd</a:t>
            </a:r>
            <a:r>
              <a:rPr lang="en-US" dirty="0"/>
              <a:t> Walk casualty presentation.  </a:t>
            </a:r>
          </a:p>
          <a:p>
            <a:endParaRPr lang="en-US" dirty="0"/>
          </a:p>
          <a:p>
            <a:r>
              <a:rPr lang="en-US" b="1" dirty="0"/>
              <a:t>LSI POLL </a:t>
            </a:r>
            <a:r>
              <a:rPr lang="en-US" dirty="0"/>
              <a:t>-  What lifesaving interventions could you apply?</a:t>
            </a:r>
          </a:p>
          <a:p>
            <a:r>
              <a:rPr lang="en-US" dirty="0"/>
              <a:t>Wait 5-10 seconds….CLICK</a:t>
            </a:r>
          </a:p>
          <a:p>
            <a:r>
              <a:rPr lang="en-US" dirty="0"/>
              <a:t>Response:  Has a significant injury to right hand.  Visible bone and tendon but bleeding controlled.  No other issues</a:t>
            </a:r>
          </a:p>
          <a:p>
            <a:r>
              <a:rPr lang="en-US" b="1" dirty="0"/>
              <a:t>IDME POLL </a:t>
            </a:r>
            <a:r>
              <a:rPr lang="en-US" dirty="0"/>
              <a:t>– What is the triage category?</a:t>
            </a:r>
          </a:p>
          <a:p>
            <a:r>
              <a:rPr lang="en-US" dirty="0"/>
              <a:t>Wait 5-10 seconds…..CLICK</a:t>
            </a:r>
          </a:p>
          <a:p>
            <a:pPr eaLnBrk="1" hangingPunct="1">
              <a:spcBef>
                <a:spcPct val="0"/>
              </a:spcBef>
            </a:pPr>
            <a:r>
              <a:rPr lang="en-US" dirty="0"/>
              <a:t>Delayed</a:t>
            </a:r>
          </a:p>
          <a:p>
            <a:endParaRPr lang="en-US" dirty="0"/>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44221B-A377-4E07-889D-616386703DE5}" type="slidenum">
              <a:rPr lang="en-US"/>
              <a:pPr fontAlgn="base">
                <a:spcBef>
                  <a:spcPct val="0"/>
                </a:spcBef>
                <a:spcAft>
                  <a:spcPct val="0"/>
                </a:spcAft>
                <a:defRPr/>
              </a:pPr>
              <a:t>20</a:t>
            </a:fld>
            <a:endParaRPr lang="en-US" dirty="0"/>
          </a:p>
        </p:txBody>
      </p:sp>
    </p:spTree>
    <p:extLst>
      <p:ext uri="{BB962C8B-B14F-4D97-AF65-F5344CB8AC3E}">
        <p14:creationId xmlns:p14="http://schemas.microsoft.com/office/powerpoint/2010/main" val="1910725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Once you have completed the initial mass casualty triage, it is important to report the findings in a useful manner to the emergency operations center or key emergency management point of contact. </a:t>
            </a:r>
          </a:p>
          <a:p>
            <a:pPr eaLnBrk="1" hangingPunct="1">
              <a:spcBef>
                <a:spcPct val="0"/>
              </a:spcBef>
            </a:pPr>
            <a:endParaRPr lang="en-US" dirty="0" smtClean="0"/>
          </a:p>
          <a:p>
            <a:pPr eaLnBrk="1" hangingPunct="1">
              <a:spcBef>
                <a:spcPct val="0"/>
              </a:spcBef>
            </a:pPr>
            <a:r>
              <a:rPr lang="en-US" dirty="0" smtClean="0"/>
              <a:t>Make the point</a:t>
            </a:r>
            <a:r>
              <a:rPr lang="en-US" baseline="0" dirty="0" smtClean="0"/>
              <a:t> t</a:t>
            </a:r>
            <a:r>
              <a:rPr lang="en-US" dirty="0" smtClean="0"/>
              <a:t>here may be a variable number in immediate vs delayed represents the fact that some variability in triage category assignment is normal and depends on clinical judgment in interpreting response to interventions as well as answering key questions for triage category assignments. For example, the 28-year-old man with the chest injury that was treated with chest decompression may be assigned the triage category immediate (if you feel that the casualty still has ongoing respiratory distress by virtue of having sustained an intrathoracic penetrating injury) or delayed (if you feel that the improvement noted after needle chest decompression has resolved the immediate respiratory distress).</a:t>
            </a:r>
          </a:p>
          <a:p>
            <a:pPr eaLnBrk="1" hangingPunct="1">
              <a:spcBef>
                <a:spcPct val="0"/>
              </a:spcBef>
            </a:pPr>
            <a:endParaRPr lang="en-US" dirty="0" smtClean="0"/>
          </a:p>
          <a:p>
            <a:pPr eaLnBrk="1" hangingPunct="1">
              <a:spcBef>
                <a:spcPct val="0"/>
              </a:spcBef>
            </a:pPr>
            <a:r>
              <a:rPr lang="en-US" dirty="0" smtClean="0"/>
              <a:t>Also remind that the categories may change</a:t>
            </a:r>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C9B20F-4FC0-4E9E-94D8-4846B1C72161}" type="slidenum">
              <a:rPr lang="en-US"/>
              <a:pPr fontAlgn="base">
                <a:spcBef>
                  <a:spcPct val="0"/>
                </a:spcBef>
                <a:spcAft>
                  <a:spcPct val="0"/>
                </a:spcAft>
                <a:defRPr/>
              </a:pPr>
              <a:t>21</a:t>
            </a:fld>
            <a:endParaRPr lang="en-US" dirty="0"/>
          </a:p>
        </p:txBody>
      </p:sp>
    </p:spTree>
    <p:extLst>
      <p:ext uri="{BB962C8B-B14F-4D97-AF65-F5344CB8AC3E}">
        <p14:creationId xmlns:p14="http://schemas.microsoft.com/office/powerpoint/2010/main" val="1589223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After initial SALT triage, these are the casualty groupings. [Engage audience—any surprises?]</a:t>
            </a:r>
          </a:p>
          <a:p>
            <a:pPr eaLnBrk="1" hangingPunct="1">
              <a:spcBef>
                <a:spcPct val="0"/>
              </a:spcBef>
            </a:pPr>
            <a:endParaRPr lang="en-US" dirty="0" smtClean="0"/>
          </a:p>
          <a:p>
            <a:pPr eaLnBrk="1" hangingPunct="1">
              <a:spcBef>
                <a:spcPct val="0"/>
              </a:spcBef>
            </a:pPr>
            <a:r>
              <a:rPr lang="en-US" dirty="0" smtClean="0"/>
              <a:t>These summary tables list the casualties assigned to each triage category after the initial lifesaving interventions. This is important to do after the initial triage prioritization, as you will soon need to determine the transportation order and ongoing scene treatment of the casualties. This will require effective communication as well as effective utilization of available resources. </a:t>
            </a:r>
          </a:p>
          <a:p>
            <a:pPr eaLnBrk="1" hangingPunct="1">
              <a:spcBef>
                <a:spcPct val="0"/>
              </a:spcBef>
            </a:pPr>
            <a:endParaRPr lang="en-US" dirty="0" smtClean="0"/>
          </a:p>
          <a:p>
            <a:pPr defTabSz="931774">
              <a:spcBef>
                <a:spcPct val="0"/>
              </a:spcBef>
              <a:defRPr/>
            </a:pPr>
            <a:r>
              <a:rPr lang="en-US" dirty="0" smtClean="0"/>
              <a:t>Keep in mind - </a:t>
            </a:r>
            <a:r>
              <a:rPr lang="en-US" baseline="0" dirty="0" smtClean="0"/>
              <a:t>this artificial scenario likely does not reflect reality and there would be far more minimal patients</a:t>
            </a:r>
            <a:endParaRPr lang="en-US" dirty="0" smtClean="0"/>
          </a:p>
          <a:p>
            <a:pPr eaLnBrk="1" hangingPunct="1">
              <a:spcBef>
                <a:spcPct val="0"/>
              </a:spcBef>
            </a:pPr>
            <a:endParaRPr lang="en-US" dirty="0" smtClean="0"/>
          </a:p>
          <a:p>
            <a:pPr defTabSz="931774">
              <a:spcBef>
                <a:spcPct val="0"/>
              </a:spcBef>
              <a:defRPr/>
            </a:pPr>
            <a:r>
              <a:rPr lang="en-US" dirty="0" smtClean="0"/>
              <a:t>In terms of the Dead – this is where public</a:t>
            </a:r>
            <a:r>
              <a:rPr lang="en-US" baseline="0" dirty="0" smtClean="0"/>
              <a:t> safety and medical response cross, goal is not to move these casualties to preserve evidence and bring perpetrators to justice.</a:t>
            </a:r>
            <a:endParaRPr lang="en-US" dirty="0" smtClean="0"/>
          </a:p>
          <a:p>
            <a:pPr eaLnBrk="1" hangingPunct="1">
              <a:spcBef>
                <a:spcPct val="0"/>
              </a:spcBef>
            </a:pPr>
            <a:endParaRPr lang="en-US" dirty="0" smtClean="0"/>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E6E8CF-A51F-4E4B-960C-3E1BD4F4BD41}" type="slidenum">
              <a:rPr lang="en-US"/>
              <a:pPr fontAlgn="base">
                <a:spcBef>
                  <a:spcPct val="0"/>
                </a:spcBef>
                <a:spcAft>
                  <a:spcPct val="0"/>
                </a:spcAft>
                <a:defRPr/>
              </a:pPr>
              <a:t>22</a:t>
            </a:fld>
            <a:endParaRPr lang="en-US" dirty="0"/>
          </a:p>
        </p:txBody>
      </p:sp>
    </p:spTree>
    <p:extLst>
      <p:ext uri="{BB962C8B-B14F-4D97-AF65-F5344CB8AC3E}">
        <p14:creationId xmlns:p14="http://schemas.microsoft.com/office/powerpoint/2010/main" val="3763019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Once EMS and law enforcement professionals are on the scene, it is important to listen and follow the directions that they provide you. As they assume control of the scene, they are viewing you as an important source of situational awareness, as you have first-hand information on the scene management that has occurred; however, they also view you as a possible casualty, and they will want to ask you and address any injuries you may have sustained. They will likely, if you are not injured, want you to be placed in a safe but accessible site as noted on the slide.</a:t>
            </a:r>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E9DBB1-B4C6-476E-9EA7-39D6A31C199D}" type="slidenum">
              <a:rPr lang="en-US"/>
              <a:pPr fontAlgn="base">
                <a:spcBef>
                  <a:spcPct val="0"/>
                </a:spcBef>
                <a:spcAft>
                  <a:spcPct val="0"/>
                </a:spcAft>
                <a:defRPr/>
              </a:pPr>
              <a:t>23</a:t>
            </a:fld>
            <a:endParaRPr lang="en-US" dirty="0"/>
          </a:p>
        </p:txBody>
      </p:sp>
    </p:spTree>
    <p:extLst>
      <p:ext uri="{BB962C8B-B14F-4D97-AF65-F5344CB8AC3E}">
        <p14:creationId xmlns:p14="http://schemas.microsoft.com/office/powerpoint/2010/main" val="1749061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defTabSz="465887" eaLnBrk="0" fontAlgn="base" hangingPunct="0">
              <a:spcBef>
                <a:spcPct val="30000"/>
              </a:spcBef>
              <a:spcAft>
                <a:spcPct val="0"/>
              </a:spcAft>
              <a:defRPr/>
            </a:pPr>
            <a:r>
              <a:rPr lang="en-US" dirty="0"/>
              <a:t>Following an event, it is important to complete an after action review. Mass casualty triage is a challenging task requiring simple, effective methods that can be completed very timely. The purpose of SALT triage is to identify those most likely to survive. Global sorting identifies where lifesaving interventions will be most needed. Lifesaving interventions should always be done before triage category assignment. Available resources will influence triage category assignment.  </a:t>
            </a:r>
          </a:p>
          <a:p>
            <a:endParaRPr lang="en-US" dirty="0" smtClean="0"/>
          </a:p>
        </p:txBody>
      </p:sp>
      <p:sp>
        <p:nvSpPr>
          <p:cNvPr id="4" name="Slide Number Placeholder 3"/>
          <p:cNvSpPr>
            <a:spLocks noGrp="1"/>
          </p:cNvSpPr>
          <p:nvPr>
            <p:ph type="sldNum" sz="quarter" idx="5"/>
          </p:nvPr>
        </p:nvSpPr>
        <p:spPr/>
        <p:txBody>
          <a:bodyPr/>
          <a:lstStyle/>
          <a:p>
            <a:pPr>
              <a:defRPr/>
            </a:pPr>
            <a:fld id="{2114E0A7-0FE2-4D99-B116-BF3ED2D80B08}" type="slidenum">
              <a:rPr lang="en-US" smtClean="0"/>
              <a:pPr>
                <a:defRPr/>
              </a:pPr>
              <a:t>24</a:t>
            </a:fld>
            <a:endParaRPr lang="en-US" dirty="0"/>
          </a:p>
        </p:txBody>
      </p:sp>
    </p:spTree>
    <p:extLst>
      <p:ext uri="{BB962C8B-B14F-4D97-AF65-F5344CB8AC3E}">
        <p14:creationId xmlns:p14="http://schemas.microsoft.com/office/powerpoint/2010/main" val="14055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4B17EE-D7C1-4DA8-84B0-F66C106083F5}" type="slidenum">
              <a:rPr lang="en-US" smtClean="0"/>
              <a:pPr/>
              <a:t>25</a:t>
            </a:fld>
            <a:endParaRPr lang="en-US"/>
          </a:p>
        </p:txBody>
      </p:sp>
    </p:spTree>
    <p:extLst>
      <p:ext uri="{BB962C8B-B14F-4D97-AF65-F5344CB8AC3E}">
        <p14:creationId xmlns:p14="http://schemas.microsoft.com/office/powerpoint/2010/main" val="3664979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spcBef>
                <a:spcPct val="0"/>
              </a:spcBef>
            </a:pPr>
            <a:r>
              <a:rPr lang="en-US" sz="1100" dirty="0"/>
              <a:t>Scenario:  </a:t>
            </a:r>
          </a:p>
          <a:p>
            <a:pPr eaLnBrk="1" hangingPunct="1">
              <a:spcBef>
                <a:spcPct val="0"/>
              </a:spcBef>
            </a:pPr>
            <a:endParaRPr lang="en-US" sz="1100" dirty="0"/>
          </a:p>
          <a:p>
            <a:pPr eaLnBrk="1" hangingPunct="1">
              <a:spcBef>
                <a:spcPct val="0"/>
              </a:spcBef>
            </a:pPr>
            <a:r>
              <a:rPr lang="en-US" sz="1100" dirty="0"/>
              <a:t>You are seated in the outdoor patio area of a local restaurant at a popular upscale shopping district; seated a few tables away you recognize an EMT paramedic eating lunch with his family. You hear a couple of car horns blowing and notice that a car has pulled up in front of a theater nearby and is blocking the intersection. The driver of this vehicle is noticed to get out of the car and begins walking toward your restaurant. Traffic jams around it and people gather around the suspicious car. The driver of this suspicious car, who is now standing across the street from you, turns around looking at the crowd gathering and appears to be using his cell phone…</a:t>
            </a:r>
          </a:p>
          <a:p>
            <a:pPr eaLnBrk="1" hangingPunct="1">
              <a:spcBef>
                <a:spcPct val="0"/>
              </a:spcBef>
            </a:pPr>
            <a:endParaRPr lang="en-US" sz="1100" dirty="0"/>
          </a:p>
          <a:p>
            <a:pPr eaLnBrk="1" hangingPunct="1">
              <a:spcBef>
                <a:spcPct val="0"/>
              </a:spcBef>
            </a:pPr>
            <a:r>
              <a:rPr lang="en-US" sz="1100" dirty="0"/>
              <a:t>…moments later, “EXPLOSION”!  The car in the intersection has just exploded. Debris has landed near your location but you are uninjured.  </a:t>
            </a:r>
          </a:p>
          <a:p>
            <a:pPr eaLnBrk="1" hangingPunct="1">
              <a:spcBef>
                <a:spcPct val="0"/>
              </a:spcBef>
            </a:pPr>
            <a:endParaRPr lang="en-US" sz="1100" dirty="0"/>
          </a:p>
          <a:p>
            <a:pPr eaLnBrk="1" hangingPunct="1">
              <a:spcBef>
                <a:spcPct val="0"/>
              </a:spcBef>
            </a:pPr>
            <a:r>
              <a:rPr lang="en-US" sz="1100" dirty="0"/>
              <a:t>As you stare in disbelief at what just happened, you remember the driver… he is seen still standing watching from across the street, while the crowd is frantically attempting to flee from the scene around him… you contemplate whether you should run to help or flee the scene as well.  </a:t>
            </a:r>
          </a:p>
          <a:p>
            <a:pPr eaLnBrk="1" hangingPunct="1">
              <a:spcBef>
                <a:spcPct val="0"/>
              </a:spcBef>
            </a:pPr>
            <a:endParaRPr lang="en-US" sz="1100" dirty="0"/>
          </a:p>
          <a:p>
            <a:pPr eaLnBrk="1" hangingPunct="1">
              <a:spcBef>
                <a:spcPct val="0"/>
              </a:spcBef>
            </a:pPr>
            <a:r>
              <a:rPr lang="en-US" sz="1100" dirty="0"/>
              <a:t>A police car immediately rounds the corner near where the driver is standing. It stops abruptly. As the officer attempts to get out of the car, the suspicious driver pulls out a handgun and fires several times. The officer is down, and the now driver-gunman is running away from the scene. </a:t>
            </a:r>
          </a:p>
          <a:p>
            <a:pPr eaLnBrk="1" hangingPunct="1">
              <a:spcBef>
                <a:spcPct val="0"/>
              </a:spcBef>
            </a:pPr>
            <a:endParaRPr lang="en-US" sz="1100" dirty="0"/>
          </a:p>
          <a:p>
            <a:pPr eaLnBrk="1" hangingPunct="1">
              <a:spcBef>
                <a:spcPct val="0"/>
              </a:spcBef>
            </a:pPr>
            <a:r>
              <a:rPr lang="en-US" sz="1100" dirty="0"/>
              <a:t>As you turn around, you notice that the EMT paramedic, previously also having lunch, is now standing next to you.</a:t>
            </a:r>
          </a:p>
          <a:p>
            <a:pPr eaLnBrk="1" hangingPunct="1">
              <a:spcBef>
                <a:spcPct val="0"/>
              </a:spcBef>
            </a:pPr>
            <a:endParaRPr lang="en-US" sz="1100" dirty="0"/>
          </a:p>
          <a:p>
            <a:pPr eaLnBrk="1" hangingPunct="1">
              <a:spcBef>
                <a:spcPct val="0"/>
              </a:spcBef>
            </a:pPr>
            <a:r>
              <a:rPr lang="en-US" sz="1100" dirty="0"/>
              <a:t>As the dispersing crowd continues to move further away, the scene is now eerily quiet and time appears to be standing still. No other obvious medical personnel or uniformed law enforcement are seen.</a:t>
            </a:r>
          </a:p>
        </p:txBody>
      </p:sp>
      <p:sp>
        <p:nvSpPr>
          <p:cNvPr id="102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2F720D-6C38-4FE1-A420-CD1E0C4AA981}" type="slidenum">
              <a:rPr lang="en-US"/>
              <a:pPr fontAlgn="base">
                <a:spcBef>
                  <a:spcPct val="0"/>
                </a:spcBef>
                <a:spcAft>
                  <a:spcPct val="0"/>
                </a:spcAft>
                <a:defRPr/>
              </a:pPr>
              <a:t>3</a:t>
            </a:fld>
            <a:endParaRPr lang="en-US" dirty="0"/>
          </a:p>
        </p:txBody>
      </p:sp>
    </p:spTree>
    <p:extLst>
      <p:ext uri="{BB962C8B-B14F-4D97-AF65-F5344CB8AC3E}">
        <p14:creationId xmlns:p14="http://schemas.microsoft.com/office/powerpoint/2010/main" val="2393620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Gaining situational awareness involves asking important and timely questions. The “DISAS” portion of the DISASTER Paradigm</a:t>
            </a:r>
            <a:r>
              <a:rPr lang="en-US" dirty="0" smtClean="0">
                <a:solidFill>
                  <a:schemeClr val="tx1"/>
                </a:solidFill>
              </a:rPr>
              <a:t>™ is </a:t>
            </a:r>
            <a:r>
              <a:rPr lang="en-US" dirty="0" smtClean="0"/>
              <a:t>a good method of remembering which issues are important to address promptly and ready you for the delivery of triage, if needed, and treatment of the casualties present.</a:t>
            </a:r>
          </a:p>
          <a:p>
            <a:r>
              <a:rPr lang="en-US" b="1" dirty="0" smtClean="0"/>
              <a:t>Using</a:t>
            </a:r>
            <a:r>
              <a:rPr lang="en-US" b="1" baseline="0" dirty="0" smtClean="0"/>
              <a:t> the Chat Function Respond to the following questions:</a:t>
            </a:r>
            <a:endParaRPr lang="en-US" b="1" dirty="0" smtClean="0"/>
          </a:p>
          <a:p>
            <a:endParaRPr lang="en-US" baseline="0" dirty="0" smtClean="0"/>
          </a:p>
          <a:p>
            <a:r>
              <a:rPr lang="en-US" baseline="0" dirty="0" smtClean="0"/>
              <a:t>1:  Is a disaster present?  Are your needs greater than resources</a:t>
            </a:r>
          </a:p>
          <a:p>
            <a:r>
              <a:rPr lang="en-US" baseline="0" dirty="0" smtClean="0"/>
              <a:t>2:  Who is in charge?</a:t>
            </a:r>
          </a:p>
          <a:p>
            <a:r>
              <a:rPr lang="en-US" baseline="0" dirty="0" smtClean="0"/>
              <a:t>3:  What are your immediate considerations, actions, assessments, hazards?</a:t>
            </a:r>
          </a:p>
          <a:p>
            <a:r>
              <a:rPr lang="en-US" baseline="0" dirty="0" smtClean="0"/>
              <a:t>4: What do you have?  What do you need?</a:t>
            </a:r>
          </a:p>
          <a:p>
            <a:endParaRPr lang="en-US" baseline="0" dirty="0" smtClean="0"/>
          </a:p>
          <a:p>
            <a:r>
              <a:rPr lang="en-US" baseline="0" dirty="0" smtClean="0"/>
              <a:t>5: Can you now perform triage &amp; treatment?</a:t>
            </a:r>
            <a:endParaRPr lang="en-US" dirty="0" smtClean="0"/>
          </a:p>
        </p:txBody>
      </p:sp>
      <p:sp>
        <p:nvSpPr>
          <p:cNvPr id="4" name="Slide Number Placeholder 3"/>
          <p:cNvSpPr>
            <a:spLocks noGrp="1"/>
          </p:cNvSpPr>
          <p:nvPr>
            <p:ph type="sldNum" sz="quarter" idx="5"/>
          </p:nvPr>
        </p:nvSpPr>
        <p:spPr/>
        <p:txBody>
          <a:bodyPr/>
          <a:lstStyle/>
          <a:p>
            <a:pPr>
              <a:defRPr/>
            </a:pPr>
            <a:fld id="{AB176EDC-718F-4940-8978-FC5B160E3452}" type="slidenum">
              <a:rPr lang="en-US" smtClean="0"/>
              <a:pPr>
                <a:defRPr/>
              </a:pPr>
              <a:t>4</a:t>
            </a:fld>
            <a:endParaRPr lang="en-US" dirty="0"/>
          </a:p>
        </p:txBody>
      </p:sp>
    </p:spTree>
    <p:extLst>
      <p:ext uri="{BB962C8B-B14F-4D97-AF65-F5344CB8AC3E}">
        <p14:creationId xmlns:p14="http://schemas.microsoft.com/office/powerpoint/2010/main" val="120719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Scenario:  </a:t>
            </a:r>
          </a:p>
          <a:p>
            <a:pPr eaLnBrk="1" hangingPunct="1">
              <a:spcBef>
                <a:spcPct val="0"/>
              </a:spcBef>
            </a:pPr>
            <a:endParaRPr lang="en-US" dirty="0" smtClean="0"/>
          </a:p>
          <a:p>
            <a:pPr eaLnBrk="1" hangingPunct="1">
              <a:spcBef>
                <a:spcPct val="0"/>
              </a:spcBef>
            </a:pPr>
            <a:r>
              <a:rPr lang="en-US" dirty="0" smtClean="0"/>
              <a:t>You call 911 and the operator gives you the instructions noted on the slide. She also informs you that the police car should have a first aid kit, fire extinguisher, cones/flares, and safety equipment available in the trunk.</a:t>
            </a:r>
          </a:p>
          <a:p>
            <a:pPr eaLnBrk="1" hangingPunct="1">
              <a:spcBef>
                <a:spcPct val="0"/>
              </a:spcBef>
            </a:pPr>
            <a:endParaRPr lang="en-US" dirty="0" smtClean="0"/>
          </a:p>
          <a:p>
            <a:pPr eaLnBrk="1" hangingPunct="1">
              <a:spcBef>
                <a:spcPct val="0"/>
              </a:spcBef>
            </a:pPr>
            <a:r>
              <a:rPr lang="en-US" dirty="0" smtClean="0"/>
              <a:t>After introducing yourself to the paramedic, you ask him, “Do you know SALT triage?” to which he responds “Yes, let’s get to work!”</a:t>
            </a:r>
          </a:p>
          <a:p>
            <a:pPr eaLnBrk="1" hangingPunct="1">
              <a:spcBef>
                <a:spcPct val="0"/>
              </a:spcBef>
            </a:pPr>
            <a:endParaRPr lang="en-US" dirty="0" smtClean="0"/>
          </a:p>
          <a:p>
            <a:pPr eaLnBrk="1" hangingPunct="1">
              <a:spcBef>
                <a:spcPct val="0"/>
              </a:spcBef>
            </a:pPr>
            <a:r>
              <a:rPr lang="en-US" b="1" dirty="0" smtClean="0"/>
              <a:t>Use CHAT to</a:t>
            </a:r>
            <a:r>
              <a:rPr lang="en-US" b="1" baseline="0" dirty="0" smtClean="0"/>
              <a:t> answer the following questions:</a:t>
            </a:r>
            <a:r>
              <a:rPr lang="en-US" dirty="0" smtClean="0"/>
              <a:t>  </a:t>
            </a:r>
          </a:p>
          <a:p>
            <a:pPr eaLnBrk="1" hangingPunct="1">
              <a:spcBef>
                <a:spcPct val="0"/>
              </a:spcBef>
            </a:pPr>
            <a:r>
              <a:rPr lang="en-US" dirty="0" smtClean="0"/>
              <a:t>6.  What is the next</a:t>
            </a:r>
            <a:r>
              <a:rPr lang="en-US" baseline="0" dirty="0" smtClean="0"/>
              <a:t> step (the first step) of Disaster Triage?</a:t>
            </a:r>
            <a:endParaRPr lang="en-US" dirty="0" smtClean="0"/>
          </a:p>
          <a:p>
            <a:pPr eaLnBrk="1" hangingPunct="1">
              <a:spcBef>
                <a:spcPct val="0"/>
              </a:spcBef>
            </a:pPr>
            <a:r>
              <a:rPr lang="en-US" dirty="0" smtClean="0"/>
              <a:t>	Answer: Global Sorting</a:t>
            </a:r>
          </a:p>
          <a:p>
            <a:pPr eaLnBrk="1" hangingPunct="1">
              <a:spcBef>
                <a:spcPct val="0"/>
              </a:spcBef>
            </a:pPr>
            <a:endParaRPr lang="en-US" dirty="0" smtClean="0"/>
          </a:p>
          <a:p>
            <a:pPr marL="232943" indent="-232943">
              <a:spcBef>
                <a:spcPct val="0"/>
              </a:spcBef>
              <a:buAutoNum type="arabicPeriod" startAt="7"/>
            </a:pPr>
            <a:r>
              <a:rPr lang="en-US" dirty="0" smtClean="0"/>
              <a:t>How do you perform Global Sorting</a:t>
            </a:r>
          </a:p>
          <a:p>
            <a:pPr marL="465887" lvl="1">
              <a:spcBef>
                <a:spcPct val="0"/>
              </a:spcBef>
            </a:pPr>
            <a:r>
              <a:rPr lang="en-US" dirty="0" smtClean="0"/>
              <a:t>	Answer:  Voice Commands – if you can hear me and can walk</a:t>
            </a:r>
            <a:r>
              <a:rPr lang="en-US" baseline="0" dirty="0" smtClean="0"/>
              <a:t> over here.  If you can’t walk, wave your hand</a:t>
            </a:r>
            <a:r>
              <a:rPr lang="en-US" dirty="0" smtClean="0"/>
              <a:t/>
            </a:r>
            <a:br>
              <a:rPr lang="en-US" dirty="0" smtClean="0"/>
            </a:br>
            <a:endParaRPr lang="en-US" dirty="0" smtClean="0"/>
          </a:p>
        </p:txBody>
      </p:sp>
      <p:sp>
        <p:nvSpPr>
          <p:cNvPr id="133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D80444-194D-46B0-A145-0E163815B86C}" type="slidenum">
              <a:rPr lang="en-US"/>
              <a:pPr fontAlgn="base">
                <a:spcBef>
                  <a:spcPct val="0"/>
                </a:spcBef>
                <a:spcAft>
                  <a:spcPct val="0"/>
                </a:spcAft>
                <a:defRPr/>
              </a:pPr>
              <a:t>5</a:t>
            </a:fld>
            <a:endParaRPr lang="en-US" dirty="0"/>
          </a:p>
        </p:txBody>
      </p:sp>
    </p:spTree>
    <p:extLst>
      <p:ext uri="{BB962C8B-B14F-4D97-AF65-F5344CB8AC3E}">
        <p14:creationId xmlns:p14="http://schemas.microsoft.com/office/powerpoint/2010/main" val="4078263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dirty="0" smtClean="0"/>
              <a:t>The goal of global sorting is quickly to prioritize casualties for individual assessment. This is accomplished through simple voice commands. Evidence indicates that motor response carries reproducible prognostic validity. This identifies those casualties who are most likely to need immediate lifesaving interventions such as hemorrhage control. </a:t>
            </a:r>
          </a:p>
          <a:p>
            <a:pPr eaLnBrk="1" hangingPunct="1">
              <a:spcBef>
                <a:spcPct val="0"/>
              </a:spcBef>
            </a:pPr>
            <a:endParaRPr lang="en-US" dirty="0" smtClean="0"/>
          </a:p>
          <a:p>
            <a:pPr eaLnBrk="1" hangingPunct="1">
              <a:spcBef>
                <a:spcPct val="0"/>
              </a:spcBef>
            </a:pPr>
            <a:r>
              <a:rPr lang="en-US" dirty="0" smtClean="0"/>
              <a:t>Note that language barriers, disabilities, and hearing loss can be confounders in the global sorting process with voice commands.</a:t>
            </a:r>
          </a:p>
          <a:p>
            <a:pPr defTabSz="931774">
              <a:spcBef>
                <a:spcPct val="0"/>
              </a:spcBef>
              <a:defRPr/>
            </a:pPr>
            <a:r>
              <a:rPr lang="en-US" dirty="0" smtClean="0"/>
              <a:t>Global sorting has identified the following groups with the number listed in each.  </a:t>
            </a:r>
          </a:p>
          <a:p>
            <a:pPr eaLnBrk="1" hangingPunct="1">
              <a:spcBef>
                <a:spcPct val="0"/>
              </a:spcBef>
            </a:pPr>
            <a:r>
              <a:rPr lang="en-US" b="1" dirty="0" smtClean="0"/>
              <a:t/>
            </a:r>
            <a:br>
              <a:rPr lang="en-US" b="1" dirty="0" smtClean="0"/>
            </a:br>
            <a:r>
              <a:rPr lang="en-US" b="1" dirty="0" smtClean="0"/>
              <a:t>Use Chat to answer the following questions</a:t>
            </a:r>
          </a:p>
          <a:p>
            <a:pPr eaLnBrk="1" hangingPunct="1">
              <a:spcBef>
                <a:spcPct val="0"/>
              </a:spcBef>
            </a:pPr>
            <a:r>
              <a:rPr lang="en-US" b="1" dirty="0" smtClean="0"/>
              <a:t>8:</a:t>
            </a:r>
            <a:r>
              <a:rPr lang="en-US" dirty="0" smtClean="0"/>
              <a:t>  </a:t>
            </a:r>
            <a:r>
              <a:rPr lang="en-US" dirty="0"/>
              <a:t>What is the total estimated number of casualties? </a:t>
            </a:r>
          </a:p>
          <a:p>
            <a:pPr eaLnBrk="1" hangingPunct="1">
              <a:spcBef>
                <a:spcPct val="0"/>
              </a:spcBef>
            </a:pPr>
            <a:r>
              <a:rPr lang="en-US" dirty="0"/>
              <a:t>	Answer: 12</a:t>
            </a:r>
            <a:endParaRPr lang="en-US" dirty="0" smtClean="0"/>
          </a:p>
          <a:p>
            <a:pPr eaLnBrk="1" hangingPunct="1">
              <a:spcBef>
                <a:spcPct val="0"/>
              </a:spcBef>
            </a:pPr>
            <a:endParaRPr lang="en-US" dirty="0" smtClean="0"/>
          </a:p>
          <a:p>
            <a:pPr eaLnBrk="1" hangingPunct="1">
              <a:spcBef>
                <a:spcPct val="0"/>
              </a:spcBef>
            </a:pPr>
            <a:r>
              <a:rPr lang="en-US" b="1" dirty="0" smtClean="0"/>
              <a:t>9.</a:t>
            </a:r>
            <a:r>
              <a:rPr lang="en-US" dirty="0" smtClean="0"/>
              <a:t>  Who needs to know this information?</a:t>
            </a:r>
          </a:p>
          <a:p>
            <a:pPr defTabSz="931774">
              <a:spcBef>
                <a:spcPct val="0"/>
              </a:spcBef>
              <a:defRPr/>
            </a:pPr>
            <a:r>
              <a:rPr lang="en-US" dirty="0" smtClean="0"/>
              <a:t>	Answer: The 911 operator as well as any scene leadership that has arrived. </a:t>
            </a:r>
          </a:p>
          <a:p>
            <a:pPr eaLnBrk="1" hangingPunct="1">
              <a:spcBef>
                <a:spcPct val="0"/>
              </a:spcBef>
            </a:pPr>
            <a:endParaRPr lang="en-US" dirty="0" smtClean="0"/>
          </a:p>
          <a:p>
            <a:pPr eaLnBrk="1" hangingPunct="1">
              <a:spcBef>
                <a:spcPct val="0"/>
              </a:spcBef>
            </a:pPr>
            <a:r>
              <a:rPr lang="en-US" b="1" dirty="0" smtClean="0"/>
              <a:t>10</a:t>
            </a:r>
            <a:r>
              <a:rPr lang="en-US" dirty="0" smtClean="0"/>
              <a:t>:  What is the next step in Disaster Triage?</a:t>
            </a:r>
            <a:br>
              <a:rPr lang="en-US" dirty="0" smtClean="0"/>
            </a:br>
            <a:r>
              <a:rPr lang="en-US" dirty="0" smtClean="0"/>
              <a:t>	Answer: Individual</a:t>
            </a:r>
            <a:r>
              <a:rPr lang="en-US" baseline="0" dirty="0" smtClean="0"/>
              <a:t> Assessment</a:t>
            </a:r>
            <a:endParaRPr lang="en-US" dirty="0" smtClean="0"/>
          </a:p>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4B54C6-6C46-4742-AEAC-7DF1C5873660}" type="slidenum">
              <a:rPr lang="en-US"/>
              <a:pPr fontAlgn="base">
                <a:spcBef>
                  <a:spcPct val="0"/>
                </a:spcBef>
                <a:spcAft>
                  <a:spcPct val="0"/>
                </a:spcAft>
                <a:defRPr/>
              </a:pPr>
              <a:t>6</a:t>
            </a:fld>
            <a:endParaRPr lang="en-US" dirty="0"/>
          </a:p>
        </p:txBody>
      </p:sp>
    </p:spTree>
    <p:extLst>
      <p:ext uri="{BB962C8B-B14F-4D97-AF65-F5344CB8AC3E}">
        <p14:creationId xmlns:p14="http://schemas.microsoft.com/office/powerpoint/2010/main" val="1233363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bwMode="auto">
          <a:xfrm>
            <a:off x="1182688" y="698500"/>
            <a:ext cx="4648200" cy="3486150"/>
          </a:xfrm>
          <a:noFill/>
          <a:ln>
            <a:solidFill>
              <a:srgbClr val="000000"/>
            </a:solidFill>
            <a:miter lim="800000"/>
            <a:headEnd/>
            <a:tailEnd/>
          </a:ln>
        </p:spPr>
      </p:sp>
      <p:sp>
        <p:nvSpPr>
          <p:cNvPr id="20482" name="Rectangle 3"/>
          <p:cNvSpPr>
            <a:spLocks noGrp="1" noChangeArrowheads="1"/>
          </p:cNvSpPr>
          <p:nvPr>
            <p:ph type="body" idx="1"/>
          </p:nvPr>
        </p:nvSpPr>
        <p:spPr bwMode="auto">
          <a:xfrm>
            <a:off x="701040" y="4415790"/>
            <a:ext cx="5608320" cy="4181767"/>
          </a:xfrm>
          <a:noFill/>
        </p:spPr>
        <p:txBody>
          <a:bodyPr wrap="square" lIns="93144" tIns="46571" rIns="93144" bIns="46571" numCol="1" anchor="t" anchorCtr="0" compatLnSpc="1">
            <a:prstTxWarp prst="textNoShape">
              <a:avLst/>
            </a:prstTxWarp>
          </a:bodyPr>
          <a:lstStyle/>
          <a:p>
            <a:r>
              <a:rPr lang="en-US" dirty="0"/>
              <a:t>Step 2, individual assessment, purposes to assess individual casualties within the prioritized groups identified in Step 1: global sorting. Step 2 begins with providing immediate lifesaving interventions where needed, and then assigns each casualty a triage category, as outlined in this flow diagram.</a:t>
            </a:r>
          </a:p>
          <a:p>
            <a:r>
              <a:rPr lang="en-US" b="1" dirty="0"/>
              <a:t>Use Chat to Answer the Following Questions</a:t>
            </a:r>
          </a:p>
          <a:p>
            <a:r>
              <a:rPr lang="en-US" dirty="0"/>
              <a:t/>
            </a:r>
            <a:br>
              <a:rPr lang="en-US" dirty="0"/>
            </a:br>
            <a:r>
              <a:rPr lang="en-US" b="1" dirty="0"/>
              <a:t>10:</a:t>
            </a:r>
            <a:r>
              <a:rPr lang="en-US" dirty="0"/>
              <a:t>  Who do you assess first?</a:t>
            </a:r>
          </a:p>
          <a:p>
            <a:r>
              <a:rPr lang="en-US" dirty="0"/>
              <a:t>	Answer:  Remember to assess first those casualties who do not move or have clear evidence of life-threatening, salvageable 	injuries; assess second those casualties who are able to only wave; and assess third those casualties who could walk during 	global sorting.  </a:t>
            </a:r>
          </a:p>
          <a:p>
            <a:r>
              <a:rPr lang="en-US" b="1" dirty="0"/>
              <a:t>11:  </a:t>
            </a:r>
            <a:r>
              <a:rPr lang="en-US" dirty="0"/>
              <a:t>Does walking automatically make a person green?</a:t>
            </a:r>
          </a:p>
          <a:p>
            <a:r>
              <a:rPr lang="en-US" dirty="0"/>
              <a:t>	Answer:  It is important to note that the ability to “walk” or “wave” does NOT determine the individual triage category, as triage 	category assignment is determined once lifesaving intervention need has been completed and a trained health professional has 	evaluated a casualty, as outlined in this diagram.  </a:t>
            </a:r>
          </a:p>
          <a:p>
            <a:endParaRPr lang="en-US" dirty="0"/>
          </a:p>
          <a:p>
            <a:r>
              <a:rPr lang="en-US" dirty="0"/>
              <a:t>.</a:t>
            </a:r>
          </a:p>
          <a:p>
            <a:endParaRPr lang="en-US" dirty="0"/>
          </a:p>
        </p:txBody>
      </p:sp>
    </p:spTree>
    <p:extLst>
      <p:ext uri="{BB962C8B-B14F-4D97-AF65-F5344CB8AC3E}">
        <p14:creationId xmlns:p14="http://schemas.microsoft.com/office/powerpoint/2010/main" val="756284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go through the individual assessment of each casualty, be prepared to use the polling function to identify Life Saving Interventions and triage category.  We will move through each casualty very quickly.</a:t>
            </a:r>
          </a:p>
          <a:p>
            <a:r>
              <a:rPr lang="en-US" dirty="0"/>
              <a:t>Polling will be open for ~10 seconds.  </a:t>
            </a:r>
            <a:r>
              <a:rPr lang="en-US" b="1" dirty="0"/>
              <a:t>Don’t forget to hit the submit button after selecting your response to each poll</a:t>
            </a:r>
          </a:p>
          <a:p>
            <a:endParaRPr lang="en-US" dirty="0"/>
          </a:p>
        </p:txBody>
      </p:sp>
      <p:sp>
        <p:nvSpPr>
          <p:cNvPr id="4" name="Slide Number Placeholder 3"/>
          <p:cNvSpPr>
            <a:spLocks noGrp="1"/>
          </p:cNvSpPr>
          <p:nvPr>
            <p:ph type="sldNum" sz="quarter" idx="10"/>
          </p:nvPr>
        </p:nvSpPr>
        <p:spPr/>
        <p:txBody>
          <a:bodyPr/>
          <a:lstStyle/>
          <a:p>
            <a:fld id="{7A4B17EE-D7C1-4DA8-84B0-F66C106083F5}" type="slidenum">
              <a:rPr lang="en-US" smtClean="0"/>
              <a:pPr/>
              <a:t>8</a:t>
            </a:fld>
            <a:endParaRPr lang="en-US"/>
          </a:p>
        </p:txBody>
      </p:sp>
    </p:spTree>
    <p:extLst>
      <p:ext uri="{BB962C8B-B14F-4D97-AF65-F5344CB8AC3E}">
        <p14:creationId xmlns:p14="http://schemas.microsoft.com/office/powerpoint/2010/main" val="4051137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seven still casualties are evaluated first. </a:t>
            </a:r>
          </a:p>
          <a:p>
            <a:pPr eaLnBrk="1" hangingPunct="1">
              <a:spcBef>
                <a:spcPct val="0"/>
              </a:spcBef>
            </a:pPr>
            <a:endParaRPr lang="en-US" dirty="0" smtClean="0"/>
          </a:p>
          <a:p>
            <a:r>
              <a:rPr lang="en-US" dirty="0"/>
              <a:t>This is the First casualty presentation.  </a:t>
            </a:r>
          </a:p>
          <a:p>
            <a:r>
              <a:rPr lang="en-US" b="1" dirty="0"/>
              <a:t>LSI POLL </a:t>
            </a:r>
            <a:r>
              <a:rPr lang="en-US" dirty="0"/>
              <a:t>-  What lifesaving interventions could you apply?</a:t>
            </a:r>
          </a:p>
          <a:p>
            <a:r>
              <a:rPr lang="en-US" dirty="0"/>
              <a:t>Wait 5-10 seconds…..CLICK</a:t>
            </a:r>
          </a:p>
          <a:p>
            <a:r>
              <a:rPr lang="en-US" dirty="0"/>
              <a:t>Response:  After opening airway and controlling hemorrhage the response is unchanged</a:t>
            </a:r>
          </a:p>
          <a:p>
            <a:r>
              <a:rPr lang="en-US" b="1" dirty="0"/>
              <a:t>IDME POLL </a:t>
            </a:r>
            <a:r>
              <a:rPr lang="en-US" dirty="0"/>
              <a:t>– What is the triage category?</a:t>
            </a:r>
          </a:p>
          <a:p>
            <a:r>
              <a:rPr lang="en-US" dirty="0"/>
              <a:t>Wait 5-10 seconds…..CLICK</a:t>
            </a:r>
          </a:p>
          <a:p>
            <a:r>
              <a:rPr lang="en-US" dirty="0"/>
              <a:t>DEAD</a:t>
            </a: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86E6A6-CA06-4C1E-803E-6510C665114C}" type="slidenum">
              <a:rPr lang="en-US"/>
              <a:pPr fontAlgn="base">
                <a:spcBef>
                  <a:spcPct val="0"/>
                </a:spcBef>
                <a:spcAft>
                  <a:spcPct val="0"/>
                </a:spcAft>
                <a:defRPr/>
              </a:pPr>
              <a:t>9</a:t>
            </a:fld>
            <a:endParaRPr lang="en-US" dirty="0"/>
          </a:p>
        </p:txBody>
      </p:sp>
    </p:spTree>
    <p:extLst>
      <p:ext uri="{BB962C8B-B14F-4D97-AF65-F5344CB8AC3E}">
        <p14:creationId xmlns:p14="http://schemas.microsoft.com/office/powerpoint/2010/main" val="2479134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9BC120-2708-4FD8-A324-B5DFCA1179AC}" type="datetimeFigureOut">
              <a:rPr lang="en-US"/>
              <a:pPr>
                <a:defRPr/>
              </a:pPr>
              <a:t>11/4/2020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6F0336A-29DE-4DAC-900F-DEEA40C0FB9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BBA8625A-FEC5-4338-BAC5-DB672DABB611}" type="datetimeFigureOut">
              <a:rPr lang="en-US"/>
              <a:pPr/>
              <a:t>11/4/2020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itchFamily="34" charset="0"/>
              </a:defRPr>
            </a:lvl1pPr>
          </a:lstStyle>
          <a:p>
            <a:fld id="{812F624D-35EC-4DA6-9575-3D1163EB9135}"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5845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DLSpptBkgrd_noLogo-3.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41996" y="6295152"/>
            <a:ext cx="4077477" cy="215444"/>
          </a:xfrm>
          <a:prstGeom prst="rect">
            <a:avLst/>
          </a:prstGeom>
          <a:noFill/>
        </p:spPr>
        <p:txBody>
          <a:bodyPr wrap="square" rtlCol="0">
            <a:spAutoFit/>
          </a:bodyPr>
          <a:lstStyle/>
          <a:p>
            <a:pPr algn="ctr"/>
            <a:r>
              <a:rPr lang="en-US" sz="800" dirty="0" smtClean="0"/>
              <a:t>© 2015 National Disaster</a:t>
            </a:r>
            <a:r>
              <a:rPr lang="en-US" sz="800" baseline="0" dirty="0" smtClean="0"/>
              <a:t> Life Support Foundation, Inc. All rights reserved.</a:t>
            </a:r>
            <a:endParaRPr lang="en-US" sz="800" dirty="0"/>
          </a:p>
        </p:txBody>
      </p:sp>
      <p:sp>
        <p:nvSpPr>
          <p:cNvPr id="6" name="TextBox 5"/>
          <p:cNvSpPr txBox="1"/>
          <p:nvPr userDrawn="1"/>
        </p:nvSpPr>
        <p:spPr>
          <a:xfrm>
            <a:off x="6022542" y="6220779"/>
            <a:ext cx="2647666" cy="461665"/>
          </a:xfrm>
          <a:prstGeom prst="rect">
            <a:avLst/>
          </a:prstGeom>
          <a:noFill/>
        </p:spPr>
        <p:txBody>
          <a:bodyPr wrap="square" rtlCol="0">
            <a:spAutoFit/>
          </a:bodyPr>
          <a:lstStyle/>
          <a:p>
            <a:pPr algn="ctr"/>
            <a:r>
              <a:rPr lang="en-US" sz="2400" b="1" dirty="0" smtClean="0">
                <a:solidFill>
                  <a:schemeClr val="bg1"/>
                </a:solidFill>
              </a:rPr>
              <a:t>BDLS® v.3.2</a:t>
            </a:r>
            <a:endParaRPr lang="en-US" sz="24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Lst>
  <p:txStyles>
    <p:titleStyle>
      <a:lvl1pPr algn="l" defTabSz="457200" rtl="0" eaLnBrk="1" latinLnBrk="0" hangingPunct="1">
        <a:spcBef>
          <a:spcPct val="0"/>
        </a:spcBef>
        <a:buNone/>
        <a:defRPr sz="44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file://localhost/Users/dfox/Documents/Dan's%20WIP/2012/12-0278%20DLS_ppt/NDLSF_logo_rgb.png" TargetMode="External"/><Relationship Id="rId5" Type="http://schemas.openxmlformats.org/officeDocument/2006/relationships/image" Target="../media/image8.png"/><Relationship Id="rId4" Type="http://schemas.openxmlformats.org/officeDocument/2006/relationships/image" Target="file://localhost/Users/dfox/Documents/Dan's%20WIP/2012/12-0278%20DLS_ppt/BDLS/BDLSpptBkgrd_noLogo-2.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466531" y="4217437"/>
            <a:ext cx="8266921" cy="1938992"/>
          </a:xfrm>
          <a:prstGeom prst="rect">
            <a:avLst/>
          </a:prstGeom>
          <a:noFill/>
        </p:spPr>
        <p:txBody>
          <a:bodyPr wrap="square" rtlCol="0">
            <a:spAutoFit/>
          </a:bodyPr>
          <a:lstStyle/>
          <a:p>
            <a:pPr algn="ctr"/>
            <a:r>
              <a:rPr lang="en-US" sz="4000" b="1" dirty="0" smtClean="0"/>
              <a:t> Interactive Webinar Component</a:t>
            </a:r>
          </a:p>
          <a:p>
            <a:pPr algn="ctr"/>
            <a:r>
              <a:rPr lang="en-US" sz="4000" b="1" dirty="0"/>
              <a:t>Applied Learning </a:t>
            </a:r>
            <a:r>
              <a:rPr lang="en-US" sz="4000" b="1" dirty="0" smtClean="0"/>
              <a:t>Exercise</a:t>
            </a:r>
            <a:br>
              <a:rPr lang="en-US" sz="4000" b="1" dirty="0" smtClean="0"/>
            </a:br>
            <a:r>
              <a:rPr lang="en-US" sz="4000" b="1" dirty="0" smtClean="0"/>
              <a:t>Mass Casualty Triage</a:t>
            </a:r>
            <a:endParaRPr lang="en-US" sz="4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Content Placeholder 4"/>
          <p:cNvGraphicFramePr>
            <a:graphicFrameLocks/>
          </p:cNvGraphicFramePr>
          <p:nvPr/>
        </p:nvGraphicFramePr>
        <p:xfrm>
          <a:off x="469900" y="3022600"/>
          <a:ext cx="5168900" cy="3215640"/>
        </p:xfrm>
        <a:graphic>
          <a:graphicData uri="http://schemas.openxmlformats.org/drawingml/2006/table">
            <a:tbl>
              <a:tblPr firstRow="1" bandRow="1">
                <a:tableStyleId>{85BE263C-DBD7-4A20-BB59-AAB30ACAA65A}</a:tableStyleId>
              </a:tblPr>
              <a:tblGrid>
                <a:gridCol w="5168900">
                  <a:extLst>
                    <a:ext uri="{9D8B030D-6E8A-4147-A177-3AD203B41FA5}">
                      <a16:colId xmlns:a16="http://schemas.microsoft.com/office/drawing/2014/main" val="20000"/>
                    </a:ext>
                  </a:extLst>
                </a:gridCol>
              </a:tblGrid>
              <a:tr h="370840">
                <a:tc>
                  <a:txBody>
                    <a:bodyPr/>
                    <a:lstStyle/>
                    <a:p>
                      <a:pPr algn="ctr"/>
                      <a:r>
                        <a:rPr lang="en-US" sz="2500" dirty="0" smtClean="0"/>
                        <a:t>Lifesaving intervention</a:t>
                      </a:r>
                      <a:endParaRPr lang="en-US" sz="2500" dirty="0"/>
                    </a:p>
                  </a:txBody>
                  <a:tcPr>
                    <a:solidFill>
                      <a:srgbClr val="F79646"/>
                    </a:solidFill>
                  </a:tcPr>
                </a:tc>
                <a:extLst>
                  <a:ext uri="{0D108BD9-81ED-4DB2-BD59-A6C34878D82A}">
                    <a16:rowId xmlns:a16="http://schemas.microsoft.com/office/drawing/2014/main" val="10000"/>
                  </a:ext>
                </a:extLst>
              </a:tr>
              <a:tr h="370840">
                <a:tc>
                  <a:txBody>
                    <a:bodyPr/>
                    <a:lstStyle/>
                    <a:p>
                      <a:r>
                        <a:rPr lang="en-US" sz="2500" strike="sngStrike" dirty="0" smtClean="0"/>
                        <a:t>Control</a:t>
                      </a:r>
                      <a:r>
                        <a:rPr lang="en-US" sz="2500" strike="sngStrike" baseline="0" dirty="0" smtClean="0"/>
                        <a:t> major hemorrhage</a:t>
                      </a:r>
                      <a:endParaRPr lang="en-US" sz="2500" strike="sngStrike" dirty="0">
                        <a:solidFill>
                          <a:schemeClr val="accent6">
                            <a:lumMod val="50000"/>
                          </a:schemeClr>
                        </a:solidFill>
                      </a:endParaRPr>
                    </a:p>
                  </a:txBody>
                  <a:tcPr>
                    <a:solidFill>
                      <a:schemeClr val="bg1">
                        <a:lumMod val="85000"/>
                      </a:schemeClr>
                    </a:solidFill>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dirty="0" smtClean="0"/>
                        <a:t>Open</a:t>
                      </a:r>
                      <a:r>
                        <a:rPr lang="en-US" sz="2500" baseline="0" dirty="0" smtClean="0"/>
                        <a:t> airway </a:t>
                      </a:r>
                      <a:r>
                        <a:rPr lang="en-US" sz="2500" baseline="0" dirty="0" smtClean="0">
                          <a:solidFill>
                            <a:schemeClr val="accent6">
                              <a:lumMod val="50000"/>
                            </a:schemeClr>
                          </a:solidFill>
                          <a:latin typeface="Wingdings"/>
                          <a:ea typeface="Wingdings"/>
                          <a:cs typeface="Wingdings"/>
                          <a:sym typeface="Wingdings"/>
                        </a:rPr>
                        <a:t></a:t>
                      </a:r>
                      <a:endParaRPr lang="en-US" sz="2500" dirty="0" smtClean="0">
                        <a:solidFill>
                          <a:schemeClr val="accent6">
                            <a:lumMod val="50000"/>
                          </a:schemeClr>
                        </a:solidFill>
                      </a:endParaRPr>
                    </a:p>
                  </a:txBody>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strike="noStrike" dirty="0" smtClean="0"/>
                        <a:t>Decompress chest  </a:t>
                      </a:r>
                      <a:r>
                        <a:rPr lang="en-US" sz="2500" strike="noStrike" baseline="0" dirty="0" smtClean="0">
                          <a:solidFill>
                            <a:schemeClr val="accent6">
                              <a:lumMod val="50000"/>
                            </a:schemeClr>
                          </a:solidFill>
                          <a:latin typeface="Wingdings"/>
                          <a:ea typeface="Wingdings"/>
                          <a:cs typeface="Wingdings"/>
                          <a:sym typeface="Wingdings"/>
                        </a:rPr>
                        <a:t></a:t>
                      </a:r>
                      <a:endParaRPr lang="en-US" sz="2500" strike="noStrike" dirty="0" smtClean="0">
                        <a:solidFill>
                          <a:schemeClr val="accent6">
                            <a:lumMod val="50000"/>
                          </a:schemeClr>
                        </a:solidFill>
                      </a:endParaRPr>
                    </a:p>
                  </a:txBody>
                  <a:tcPr/>
                </a:tc>
                <a:extLst>
                  <a:ext uri="{0D108BD9-81ED-4DB2-BD59-A6C34878D82A}">
                    <a16:rowId xmlns:a16="http://schemas.microsoft.com/office/drawing/2014/main" val="10003"/>
                  </a:ext>
                </a:extLst>
              </a:tr>
              <a:tr h="370840">
                <a:tc>
                  <a:txBody>
                    <a:bodyPr/>
                    <a:lstStyle/>
                    <a:p>
                      <a:r>
                        <a:rPr lang="en-US" sz="2500" strike="sngStrike" dirty="0" smtClean="0"/>
                        <a:t>Autoinjec</a:t>
                      </a:r>
                      <a:r>
                        <a:rPr lang="en-US" sz="2500" strike="sngStrike" baseline="0" dirty="0" smtClean="0"/>
                        <a:t>t antidote</a:t>
                      </a:r>
                      <a:endParaRPr lang="en-US" sz="2500" strike="sngStrike" dirty="0"/>
                    </a:p>
                  </a:txBody>
                  <a:tcPr/>
                </a:tc>
                <a:extLst>
                  <a:ext uri="{0D108BD9-81ED-4DB2-BD59-A6C34878D82A}">
                    <a16:rowId xmlns:a16="http://schemas.microsoft.com/office/drawing/2014/main" val="10004"/>
                  </a:ext>
                </a:extLst>
              </a:tr>
              <a:tr h="370840">
                <a:tc>
                  <a:txBody>
                    <a:bodyPr/>
                    <a:lstStyle/>
                    <a:p>
                      <a:pPr algn="r"/>
                      <a:r>
                        <a:rPr lang="en-US" sz="2500" b="1" i="1" dirty="0" smtClean="0"/>
                        <a:t>Response</a:t>
                      </a:r>
                      <a:r>
                        <a:rPr lang="en-US" sz="2500" dirty="0" smtClean="0"/>
                        <a:t>: Left</a:t>
                      </a:r>
                      <a:r>
                        <a:rPr lang="en-US" sz="2500" baseline="0" dirty="0" smtClean="0"/>
                        <a:t> chest moving, </a:t>
                      </a:r>
                    </a:p>
                    <a:p>
                      <a:pPr algn="r"/>
                      <a:r>
                        <a:rPr lang="en-US" sz="2500" baseline="0" dirty="0" smtClean="0"/>
                        <a:t>shallow rapid breathing</a:t>
                      </a:r>
                      <a:endParaRPr lang="en-US" sz="2500" dirty="0"/>
                    </a:p>
                  </a:txBody>
                  <a:tcPr>
                    <a:solidFill>
                      <a:schemeClr val="accent6">
                        <a:lumMod val="40000"/>
                        <a:lumOff val="60000"/>
                      </a:schemeClr>
                    </a:solidFill>
                  </a:tcPr>
                </a:tc>
                <a:extLst>
                  <a:ext uri="{0D108BD9-81ED-4DB2-BD59-A6C34878D82A}">
                    <a16:rowId xmlns:a16="http://schemas.microsoft.com/office/drawing/2014/main" val="10005"/>
                  </a:ext>
                </a:extLst>
              </a:tr>
            </a:tbl>
          </a:graphicData>
        </a:graphic>
      </p:graphicFrame>
      <p:graphicFrame>
        <p:nvGraphicFramePr>
          <p:cNvPr id="29718" name="Group 22"/>
          <p:cNvGraphicFramePr>
            <a:graphicFrameLocks noGrp="1"/>
          </p:cNvGraphicFramePr>
          <p:nvPr/>
        </p:nvGraphicFramePr>
        <p:xfrm>
          <a:off x="457200" y="952500"/>
          <a:ext cx="5956300" cy="1889760"/>
        </p:xfrm>
        <a:graphic>
          <a:graphicData uri="http://schemas.openxmlformats.org/drawingml/2006/table">
            <a:tbl>
              <a:tblPr/>
              <a:tblGrid>
                <a:gridCol w="5956300">
                  <a:extLst>
                    <a:ext uri="{9D8B030D-6E8A-4147-A177-3AD203B41FA5}">
                      <a16:colId xmlns:a16="http://schemas.microsoft.com/office/drawing/2014/main" val="20000"/>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rgbClr val="FFFFFF"/>
                          </a:solidFill>
                          <a:effectLst/>
                          <a:latin typeface="Calibri" pitchFamily="34" charset="0"/>
                          <a:cs typeface="Arial" charset="0"/>
                        </a:rPr>
                        <a:t>40-year-old man</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Calibri" pitchFamily="34" charset="0"/>
                          <a:cs typeface="Arial" charset="0"/>
                        </a:rPr>
                        <a:t>Contusions on head and face</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Calibri" pitchFamily="34" charset="0"/>
                          <a:cs typeface="Arial" charset="0"/>
                        </a:rPr>
                        <a:t>Gasping, rapid, and shallow breathing</a:t>
                      </a:r>
                    </a:p>
                  </a:txBody>
                  <a:tcP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Calibri" pitchFamily="34" charset="0"/>
                          <a:cs typeface="Arial" charset="0"/>
                        </a:rPr>
                        <a:t>Left chest distended and immobile </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3"/>
                  </a:ext>
                </a:extLst>
              </a:tr>
            </a:tbl>
          </a:graphicData>
        </a:graphic>
      </p:graphicFrame>
      <p:sp>
        <p:nvSpPr>
          <p:cNvPr id="6" name="Rectangle 2"/>
          <p:cNvSpPr txBox="1">
            <a:spLocks/>
          </p:cNvSpPr>
          <p:nvPr/>
        </p:nvSpPr>
        <p:spPr>
          <a:xfrm>
            <a:off x="457200" y="274638"/>
            <a:ext cx="8229600" cy="1143000"/>
          </a:xfrm>
          <a:prstGeom prst="rect">
            <a:avLst/>
          </a:prstGeom>
        </p:spPr>
        <p:txBody>
          <a:bodyPr/>
          <a:lstStyle/>
          <a:p>
            <a:pPr algn="r" fontAlgn="auto">
              <a:spcBef>
                <a:spcPts val="0"/>
              </a:spcBef>
              <a:spcAft>
                <a:spcPts val="0"/>
              </a:spcAft>
              <a:defRPr/>
            </a:pPr>
            <a:r>
              <a:rPr lang="en-US" sz="4400" b="1" dirty="0">
                <a:latin typeface="Calibri" pitchFamily="34" charset="0"/>
                <a:ea typeface="+mj-ea"/>
                <a:cs typeface="Helvetica"/>
              </a:rPr>
              <a:t>Still</a:t>
            </a:r>
          </a:p>
        </p:txBody>
      </p:sp>
      <p:graphicFrame>
        <p:nvGraphicFramePr>
          <p:cNvPr id="13" name="Content Placeholder 4"/>
          <p:cNvGraphicFramePr>
            <a:graphicFrameLocks/>
          </p:cNvGraphicFramePr>
          <p:nvPr/>
        </p:nvGraphicFramePr>
        <p:xfrm>
          <a:off x="6680200" y="2066925"/>
          <a:ext cx="2006600" cy="2834640"/>
        </p:xfrm>
        <a:graphic>
          <a:graphicData uri="http://schemas.openxmlformats.org/drawingml/2006/table">
            <a:tbl>
              <a:tblPr firstRow="1" bandRow="1">
                <a:tableStyleId>{85BE263C-DBD7-4A20-BB59-AAB30ACAA65A}</a:tableStyleId>
              </a:tblPr>
              <a:tblGrid>
                <a:gridCol w="2006600">
                  <a:extLst>
                    <a:ext uri="{9D8B030D-6E8A-4147-A177-3AD203B41FA5}">
                      <a16:colId xmlns:a16="http://schemas.microsoft.com/office/drawing/2014/main" val="20000"/>
                    </a:ext>
                  </a:extLst>
                </a:gridCol>
              </a:tblGrid>
              <a:tr h="433977">
                <a:tc>
                  <a:txBody>
                    <a:bodyPr/>
                    <a:lstStyle/>
                    <a:p>
                      <a:pPr algn="ctr"/>
                      <a:r>
                        <a:rPr lang="en-US" sz="2500" dirty="0" smtClean="0"/>
                        <a:t>“ID-ME”</a:t>
                      </a:r>
                      <a:endParaRPr lang="en-US" sz="2500" dirty="0"/>
                    </a:p>
                  </a:txBody>
                  <a:tcPr>
                    <a:solidFill>
                      <a:srgbClr val="F79646"/>
                    </a:solidFill>
                  </a:tcPr>
                </a:tc>
                <a:extLst>
                  <a:ext uri="{0D108BD9-81ED-4DB2-BD59-A6C34878D82A}">
                    <a16:rowId xmlns:a16="http://schemas.microsoft.com/office/drawing/2014/main" val="10000"/>
                  </a:ext>
                </a:extLst>
              </a:tr>
              <a:tr h="433977">
                <a:tc>
                  <a:txBody>
                    <a:bodyPr/>
                    <a:lstStyle/>
                    <a:p>
                      <a:pPr algn="l"/>
                      <a:r>
                        <a:rPr lang="en-US" sz="2500" b="1" dirty="0" smtClean="0"/>
                        <a:t>Immediate </a:t>
                      </a:r>
                      <a:r>
                        <a:rPr lang="en-US" sz="2500" b="1" baseline="0" dirty="0" smtClean="0">
                          <a:solidFill>
                            <a:schemeClr val="tx1"/>
                          </a:solidFill>
                          <a:latin typeface="Wingdings"/>
                          <a:ea typeface="Wingdings"/>
                          <a:cs typeface="Wingdings"/>
                          <a:sym typeface="Wingdings"/>
                        </a:rPr>
                        <a:t></a:t>
                      </a:r>
                      <a:endParaRPr lang="en-US" sz="2500" dirty="0">
                        <a:solidFill>
                          <a:schemeClr val="tx1"/>
                        </a:solidFill>
                      </a:endParaRPr>
                    </a:p>
                  </a:txBody>
                  <a:tcPr>
                    <a:solidFill>
                      <a:srgbClr val="FF0000"/>
                    </a:solidFill>
                  </a:tcPr>
                </a:tc>
                <a:extLst>
                  <a:ext uri="{0D108BD9-81ED-4DB2-BD59-A6C34878D82A}">
                    <a16:rowId xmlns:a16="http://schemas.microsoft.com/office/drawing/2014/main" val="10001"/>
                  </a:ext>
                </a:extLst>
              </a:tr>
              <a:tr h="4339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b="1" dirty="0" smtClean="0"/>
                        <a:t>Delayed </a:t>
                      </a:r>
                      <a:endParaRPr lang="en-US" sz="2500" b="1" dirty="0" smtClean="0">
                        <a:solidFill>
                          <a:srgbClr val="FFFFFF"/>
                        </a:solidFill>
                      </a:endParaRPr>
                    </a:p>
                  </a:txBody>
                  <a:tcPr>
                    <a:solidFill>
                      <a:srgbClr val="FFFF00"/>
                    </a:solidFill>
                  </a:tcPr>
                </a:tc>
                <a:extLst>
                  <a:ext uri="{0D108BD9-81ED-4DB2-BD59-A6C34878D82A}">
                    <a16:rowId xmlns:a16="http://schemas.microsoft.com/office/drawing/2014/main" val="10002"/>
                  </a:ext>
                </a:extLst>
              </a:tr>
              <a:tr h="433977">
                <a:tc>
                  <a:txBody>
                    <a:bodyPr/>
                    <a:lstStyle/>
                    <a:p>
                      <a:pPr algn="l"/>
                      <a:r>
                        <a:rPr lang="en-US" sz="2500" b="1" strike="noStrike" dirty="0" smtClean="0"/>
                        <a:t>Minimal</a:t>
                      </a:r>
                      <a:endParaRPr lang="en-US" sz="2500" b="1" strike="noStrike" dirty="0"/>
                    </a:p>
                  </a:txBody>
                  <a:tcPr>
                    <a:solidFill>
                      <a:srgbClr val="008000"/>
                    </a:solidFill>
                  </a:tcPr>
                </a:tc>
                <a:extLst>
                  <a:ext uri="{0D108BD9-81ED-4DB2-BD59-A6C34878D82A}">
                    <a16:rowId xmlns:a16="http://schemas.microsoft.com/office/drawing/2014/main" val="10003"/>
                  </a:ext>
                </a:extLst>
              </a:tr>
              <a:tr h="433977">
                <a:tc>
                  <a:txBody>
                    <a:bodyPr/>
                    <a:lstStyle/>
                    <a:p>
                      <a:pPr algn="l"/>
                      <a:r>
                        <a:rPr lang="en-US" sz="2500" b="1" strike="noStrike" dirty="0" smtClean="0"/>
                        <a:t>Expectant</a:t>
                      </a:r>
                      <a:endParaRPr lang="en-US" sz="2500" b="1" strike="noStrike" dirty="0"/>
                    </a:p>
                  </a:txBody>
                  <a:tcPr>
                    <a:solidFill>
                      <a:schemeClr val="bg1">
                        <a:lumMod val="65000"/>
                      </a:schemeClr>
                    </a:solidFill>
                  </a:tcPr>
                </a:tc>
                <a:extLst>
                  <a:ext uri="{0D108BD9-81ED-4DB2-BD59-A6C34878D82A}">
                    <a16:rowId xmlns:a16="http://schemas.microsoft.com/office/drawing/2014/main" val="10004"/>
                  </a:ext>
                </a:extLst>
              </a:tr>
              <a:tr h="4339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b="1" i="0" dirty="0" smtClean="0">
                          <a:solidFill>
                            <a:schemeClr val="bg1"/>
                          </a:solidFill>
                        </a:rPr>
                        <a:t>Dead</a:t>
                      </a:r>
                      <a:endParaRPr lang="en-US" sz="2500" b="1" dirty="0" smtClean="0">
                        <a:solidFill>
                          <a:schemeClr val="tx1"/>
                        </a:solidFill>
                      </a:endParaRPr>
                    </a:p>
                  </a:txBody>
                  <a:tcPr>
                    <a:solidFill>
                      <a:schemeClr val="tx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116942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29718"/>
                                        </p:tgtEl>
                                        <p:attrNameLst>
                                          <p:attrName>style.visibility</p:attrName>
                                        </p:attrNameLst>
                                      </p:cBhvr>
                                      <p:to>
                                        <p:strVal val="visible"/>
                                      </p:to>
                                    </p:set>
                                    <p:anim calcmode="lin" valueType="num">
                                      <p:cBhvr additive="base">
                                        <p:cTn id="11" dur="500" fill="hold"/>
                                        <p:tgtEl>
                                          <p:spTgt spid="29718"/>
                                        </p:tgtEl>
                                        <p:attrNameLst>
                                          <p:attrName>ppt_x</p:attrName>
                                        </p:attrNameLst>
                                      </p:cBhvr>
                                      <p:tavLst>
                                        <p:tav tm="0">
                                          <p:val>
                                            <p:strVal val="#ppt_x"/>
                                          </p:val>
                                        </p:tav>
                                        <p:tav tm="100000">
                                          <p:val>
                                            <p:strVal val="#ppt_x"/>
                                          </p:val>
                                        </p:tav>
                                      </p:tavLst>
                                    </p:anim>
                                    <p:anim calcmode="lin" valueType="num">
                                      <p:cBhvr additive="base">
                                        <p:cTn id="12" dur="500" fill="hold"/>
                                        <p:tgtEl>
                                          <p:spTgt spid="297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Content Placeholder 4"/>
          <p:cNvGraphicFramePr>
            <a:graphicFrameLocks/>
          </p:cNvGraphicFramePr>
          <p:nvPr/>
        </p:nvGraphicFramePr>
        <p:xfrm>
          <a:off x="469900" y="3022600"/>
          <a:ext cx="5168900" cy="2834640"/>
        </p:xfrm>
        <a:graphic>
          <a:graphicData uri="http://schemas.openxmlformats.org/drawingml/2006/table">
            <a:tbl>
              <a:tblPr firstRow="1" bandRow="1">
                <a:tableStyleId>{85BE263C-DBD7-4A20-BB59-AAB30ACAA65A}</a:tableStyleId>
              </a:tblPr>
              <a:tblGrid>
                <a:gridCol w="5168900">
                  <a:extLst>
                    <a:ext uri="{9D8B030D-6E8A-4147-A177-3AD203B41FA5}">
                      <a16:colId xmlns:a16="http://schemas.microsoft.com/office/drawing/2014/main" val="20000"/>
                    </a:ext>
                  </a:extLst>
                </a:gridCol>
              </a:tblGrid>
              <a:tr h="370840">
                <a:tc>
                  <a:txBody>
                    <a:bodyPr/>
                    <a:lstStyle/>
                    <a:p>
                      <a:pPr algn="ctr"/>
                      <a:r>
                        <a:rPr lang="en-US" sz="2500" dirty="0" smtClean="0"/>
                        <a:t>Lifesaving intervention</a:t>
                      </a:r>
                      <a:endParaRPr lang="en-US" sz="2500" dirty="0"/>
                    </a:p>
                  </a:txBody>
                  <a:tcPr>
                    <a:solidFill>
                      <a:srgbClr val="F79646"/>
                    </a:solidFill>
                  </a:tcPr>
                </a:tc>
                <a:extLst>
                  <a:ext uri="{0D108BD9-81ED-4DB2-BD59-A6C34878D82A}">
                    <a16:rowId xmlns:a16="http://schemas.microsoft.com/office/drawing/2014/main" val="10000"/>
                  </a:ext>
                </a:extLst>
              </a:tr>
              <a:tr h="370840">
                <a:tc>
                  <a:txBody>
                    <a:bodyPr/>
                    <a:lstStyle/>
                    <a:p>
                      <a:r>
                        <a:rPr lang="en-US" sz="2500" strike="noStrike" dirty="0" smtClean="0"/>
                        <a:t>Control</a:t>
                      </a:r>
                      <a:r>
                        <a:rPr lang="en-US" sz="2500" strike="noStrike" baseline="0" dirty="0" smtClean="0"/>
                        <a:t> major hemorrhage  </a:t>
                      </a:r>
                      <a:r>
                        <a:rPr lang="en-US" sz="2500" strike="noStrike" baseline="0" dirty="0" smtClean="0">
                          <a:solidFill>
                            <a:schemeClr val="accent6">
                              <a:lumMod val="50000"/>
                            </a:schemeClr>
                          </a:solidFill>
                          <a:latin typeface="Wingdings"/>
                          <a:ea typeface="Wingdings"/>
                          <a:cs typeface="Wingdings"/>
                          <a:sym typeface="Wingdings"/>
                        </a:rPr>
                        <a:t></a:t>
                      </a:r>
                      <a:endParaRPr lang="en-US" sz="2500" strike="noStrike" dirty="0">
                        <a:solidFill>
                          <a:schemeClr val="accent6">
                            <a:lumMod val="50000"/>
                          </a:schemeClr>
                        </a:solidFill>
                      </a:endParaRPr>
                    </a:p>
                  </a:txBody>
                  <a:tcPr>
                    <a:solidFill>
                      <a:schemeClr val="bg1">
                        <a:lumMod val="85000"/>
                      </a:schemeClr>
                    </a:solidFill>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strike="sngStrike" dirty="0" smtClean="0"/>
                        <a:t>Open</a:t>
                      </a:r>
                      <a:r>
                        <a:rPr lang="en-US" sz="2500" strike="sngStrike" baseline="0" dirty="0" smtClean="0"/>
                        <a:t> airway </a:t>
                      </a:r>
                      <a:endParaRPr lang="en-US" sz="2500" strike="sngStrike" dirty="0" smtClean="0">
                        <a:solidFill>
                          <a:schemeClr val="accent6">
                            <a:lumMod val="50000"/>
                          </a:schemeClr>
                        </a:solidFill>
                      </a:endParaRPr>
                    </a:p>
                  </a:txBody>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strike="sngStrike" dirty="0" smtClean="0"/>
                        <a:t>Decompress chest</a:t>
                      </a:r>
                      <a:endParaRPr lang="en-US" sz="2500" strike="sngStrike" dirty="0" smtClean="0">
                        <a:solidFill>
                          <a:schemeClr val="accent6">
                            <a:lumMod val="50000"/>
                          </a:schemeClr>
                        </a:solidFill>
                      </a:endParaRPr>
                    </a:p>
                  </a:txBody>
                  <a:tcPr/>
                </a:tc>
                <a:extLst>
                  <a:ext uri="{0D108BD9-81ED-4DB2-BD59-A6C34878D82A}">
                    <a16:rowId xmlns:a16="http://schemas.microsoft.com/office/drawing/2014/main" val="10003"/>
                  </a:ext>
                </a:extLst>
              </a:tr>
              <a:tr h="370840">
                <a:tc>
                  <a:txBody>
                    <a:bodyPr/>
                    <a:lstStyle/>
                    <a:p>
                      <a:r>
                        <a:rPr lang="en-US" sz="2500" strike="sngStrike" dirty="0" smtClean="0"/>
                        <a:t>Autoinjec</a:t>
                      </a:r>
                      <a:r>
                        <a:rPr lang="en-US" sz="2500" strike="sngStrike" baseline="0" dirty="0" smtClean="0"/>
                        <a:t>t antidote</a:t>
                      </a:r>
                      <a:endParaRPr lang="en-US" sz="2500" strike="sngStrike" dirty="0"/>
                    </a:p>
                  </a:txBody>
                  <a:tcPr/>
                </a:tc>
                <a:extLst>
                  <a:ext uri="{0D108BD9-81ED-4DB2-BD59-A6C34878D82A}">
                    <a16:rowId xmlns:a16="http://schemas.microsoft.com/office/drawing/2014/main" val="10004"/>
                  </a:ext>
                </a:extLst>
              </a:tr>
              <a:tr h="370840">
                <a:tc>
                  <a:txBody>
                    <a:bodyPr/>
                    <a:lstStyle/>
                    <a:p>
                      <a:pPr algn="r"/>
                      <a:r>
                        <a:rPr lang="en-US" sz="2500" b="1" i="1" dirty="0" smtClean="0"/>
                        <a:t>Response</a:t>
                      </a:r>
                      <a:r>
                        <a:rPr lang="en-US" sz="2500" dirty="0" smtClean="0"/>
                        <a:t>: Bleeding </a:t>
                      </a:r>
                      <a:r>
                        <a:rPr lang="en-US" sz="2500" baseline="0" dirty="0" smtClean="0"/>
                        <a:t>controlled, RR 20</a:t>
                      </a:r>
                      <a:endParaRPr lang="en-US" sz="2500" dirty="0"/>
                    </a:p>
                  </a:txBody>
                  <a:tcPr>
                    <a:solidFill>
                      <a:schemeClr val="accent6">
                        <a:lumMod val="40000"/>
                        <a:lumOff val="60000"/>
                      </a:schemeClr>
                    </a:solidFill>
                  </a:tcPr>
                </a:tc>
                <a:extLst>
                  <a:ext uri="{0D108BD9-81ED-4DB2-BD59-A6C34878D82A}">
                    <a16:rowId xmlns:a16="http://schemas.microsoft.com/office/drawing/2014/main" val="10005"/>
                  </a:ext>
                </a:extLst>
              </a:tr>
            </a:tbl>
          </a:graphicData>
        </a:graphic>
      </p:graphicFrame>
      <p:graphicFrame>
        <p:nvGraphicFramePr>
          <p:cNvPr id="31766" name="Group 22"/>
          <p:cNvGraphicFramePr>
            <a:graphicFrameLocks noGrp="1"/>
          </p:cNvGraphicFramePr>
          <p:nvPr/>
        </p:nvGraphicFramePr>
        <p:xfrm>
          <a:off x="457200" y="952500"/>
          <a:ext cx="5956300" cy="1889760"/>
        </p:xfrm>
        <a:graphic>
          <a:graphicData uri="http://schemas.openxmlformats.org/drawingml/2006/table">
            <a:tbl>
              <a:tblPr/>
              <a:tblGrid>
                <a:gridCol w="5956300">
                  <a:extLst>
                    <a:ext uri="{9D8B030D-6E8A-4147-A177-3AD203B41FA5}">
                      <a16:colId xmlns:a16="http://schemas.microsoft.com/office/drawing/2014/main" val="20000"/>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rgbClr val="FFFFFF"/>
                          </a:solidFill>
                          <a:effectLst/>
                          <a:latin typeface="Calibri" pitchFamily="34" charset="0"/>
                          <a:cs typeface="Arial" charset="0"/>
                        </a:rPr>
                        <a:t>19-year-old man</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Calibri" pitchFamily="34" charset="0"/>
                          <a:cs typeface="Arial" charset="0"/>
                        </a:rPr>
                        <a:t>Appears in severe pain, cannot hear you</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Calibri" pitchFamily="34" charset="0"/>
                          <a:cs typeface="Arial" charset="0"/>
                        </a:rPr>
                        <a:t>Rapid symmetric breathing</a:t>
                      </a:r>
                    </a:p>
                  </a:txBody>
                  <a:tcP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Calibri" pitchFamily="34" charset="0"/>
                          <a:cs typeface="Arial" charset="0"/>
                        </a:rPr>
                        <a:t>Near amputation above R knee, bleeding</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3"/>
                  </a:ext>
                </a:extLst>
              </a:tr>
            </a:tbl>
          </a:graphicData>
        </a:graphic>
      </p:graphicFrame>
      <p:sp>
        <p:nvSpPr>
          <p:cNvPr id="6" name="Rectangle 2"/>
          <p:cNvSpPr txBox="1">
            <a:spLocks/>
          </p:cNvSpPr>
          <p:nvPr/>
        </p:nvSpPr>
        <p:spPr>
          <a:xfrm>
            <a:off x="457200" y="274638"/>
            <a:ext cx="8229600" cy="1143000"/>
          </a:xfrm>
          <a:prstGeom prst="rect">
            <a:avLst/>
          </a:prstGeom>
        </p:spPr>
        <p:txBody>
          <a:bodyPr/>
          <a:lstStyle/>
          <a:p>
            <a:pPr algn="r" fontAlgn="auto">
              <a:spcBef>
                <a:spcPts val="0"/>
              </a:spcBef>
              <a:spcAft>
                <a:spcPts val="0"/>
              </a:spcAft>
              <a:defRPr/>
            </a:pPr>
            <a:r>
              <a:rPr lang="en-US" sz="4400" b="1" dirty="0">
                <a:latin typeface="Calibri" pitchFamily="34" charset="0"/>
                <a:ea typeface="+mj-ea"/>
                <a:cs typeface="Helvetica"/>
              </a:rPr>
              <a:t>Still</a:t>
            </a:r>
          </a:p>
        </p:txBody>
      </p:sp>
      <p:graphicFrame>
        <p:nvGraphicFramePr>
          <p:cNvPr id="13" name="Content Placeholder 4"/>
          <p:cNvGraphicFramePr>
            <a:graphicFrameLocks/>
          </p:cNvGraphicFramePr>
          <p:nvPr/>
        </p:nvGraphicFramePr>
        <p:xfrm>
          <a:off x="6680200" y="2066925"/>
          <a:ext cx="2006600" cy="2834640"/>
        </p:xfrm>
        <a:graphic>
          <a:graphicData uri="http://schemas.openxmlformats.org/drawingml/2006/table">
            <a:tbl>
              <a:tblPr firstRow="1" bandRow="1">
                <a:tableStyleId>{85BE263C-DBD7-4A20-BB59-AAB30ACAA65A}</a:tableStyleId>
              </a:tblPr>
              <a:tblGrid>
                <a:gridCol w="2006600">
                  <a:extLst>
                    <a:ext uri="{9D8B030D-6E8A-4147-A177-3AD203B41FA5}">
                      <a16:colId xmlns:a16="http://schemas.microsoft.com/office/drawing/2014/main" val="20000"/>
                    </a:ext>
                  </a:extLst>
                </a:gridCol>
              </a:tblGrid>
              <a:tr h="433977">
                <a:tc>
                  <a:txBody>
                    <a:bodyPr/>
                    <a:lstStyle/>
                    <a:p>
                      <a:pPr algn="ctr"/>
                      <a:r>
                        <a:rPr lang="en-US" sz="2500" dirty="0" smtClean="0"/>
                        <a:t>“ID-ME”</a:t>
                      </a:r>
                      <a:endParaRPr lang="en-US" sz="2500" dirty="0"/>
                    </a:p>
                  </a:txBody>
                  <a:tcPr>
                    <a:solidFill>
                      <a:srgbClr val="F79646"/>
                    </a:solidFill>
                  </a:tcPr>
                </a:tc>
                <a:extLst>
                  <a:ext uri="{0D108BD9-81ED-4DB2-BD59-A6C34878D82A}">
                    <a16:rowId xmlns:a16="http://schemas.microsoft.com/office/drawing/2014/main" val="10000"/>
                  </a:ext>
                </a:extLst>
              </a:tr>
              <a:tr h="433977">
                <a:tc>
                  <a:txBody>
                    <a:bodyPr/>
                    <a:lstStyle/>
                    <a:p>
                      <a:pPr algn="l"/>
                      <a:r>
                        <a:rPr lang="en-US" sz="2500" b="1" dirty="0" smtClean="0"/>
                        <a:t>Immediate</a:t>
                      </a:r>
                      <a:endParaRPr lang="en-US" sz="2500" dirty="0">
                        <a:solidFill>
                          <a:schemeClr val="tx1"/>
                        </a:solidFill>
                      </a:endParaRPr>
                    </a:p>
                  </a:txBody>
                  <a:tcPr>
                    <a:solidFill>
                      <a:srgbClr val="FF0000"/>
                    </a:solidFill>
                  </a:tcPr>
                </a:tc>
                <a:extLst>
                  <a:ext uri="{0D108BD9-81ED-4DB2-BD59-A6C34878D82A}">
                    <a16:rowId xmlns:a16="http://schemas.microsoft.com/office/drawing/2014/main" val="10001"/>
                  </a:ext>
                </a:extLst>
              </a:tr>
              <a:tr h="4339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b="1" dirty="0" smtClean="0"/>
                        <a:t>Delayed    </a:t>
                      </a:r>
                      <a:r>
                        <a:rPr lang="en-US" sz="2500" b="1" baseline="0" dirty="0" smtClean="0">
                          <a:solidFill>
                            <a:schemeClr val="tx1"/>
                          </a:solidFill>
                          <a:latin typeface="Wingdings"/>
                          <a:ea typeface="Wingdings"/>
                          <a:cs typeface="Wingdings"/>
                          <a:sym typeface="Wingdings"/>
                        </a:rPr>
                        <a:t></a:t>
                      </a:r>
                      <a:endParaRPr lang="en-US" sz="2500" dirty="0" smtClean="0">
                        <a:solidFill>
                          <a:schemeClr val="tx1"/>
                        </a:solidFill>
                      </a:endParaRPr>
                    </a:p>
                  </a:txBody>
                  <a:tcPr>
                    <a:solidFill>
                      <a:srgbClr val="FFFF00"/>
                    </a:solidFill>
                  </a:tcPr>
                </a:tc>
                <a:extLst>
                  <a:ext uri="{0D108BD9-81ED-4DB2-BD59-A6C34878D82A}">
                    <a16:rowId xmlns:a16="http://schemas.microsoft.com/office/drawing/2014/main" val="10002"/>
                  </a:ext>
                </a:extLst>
              </a:tr>
              <a:tr h="433977">
                <a:tc>
                  <a:txBody>
                    <a:bodyPr/>
                    <a:lstStyle/>
                    <a:p>
                      <a:pPr algn="l"/>
                      <a:r>
                        <a:rPr lang="en-US" sz="2500" b="1" strike="noStrike" dirty="0" smtClean="0"/>
                        <a:t>Minimal</a:t>
                      </a:r>
                      <a:endParaRPr lang="en-US" sz="2500" b="1" strike="noStrike" dirty="0"/>
                    </a:p>
                  </a:txBody>
                  <a:tcPr>
                    <a:solidFill>
                      <a:srgbClr val="008000"/>
                    </a:solidFill>
                  </a:tcPr>
                </a:tc>
                <a:extLst>
                  <a:ext uri="{0D108BD9-81ED-4DB2-BD59-A6C34878D82A}">
                    <a16:rowId xmlns:a16="http://schemas.microsoft.com/office/drawing/2014/main" val="10003"/>
                  </a:ext>
                </a:extLst>
              </a:tr>
              <a:tr h="433977">
                <a:tc>
                  <a:txBody>
                    <a:bodyPr/>
                    <a:lstStyle/>
                    <a:p>
                      <a:pPr algn="l"/>
                      <a:r>
                        <a:rPr lang="en-US" sz="2500" b="1" strike="noStrike" dirty="0" smtClean="0"/>
                        <a:t>Expectant</a:t>
                      </a:r>
                      <a:endParaRPr lang="en-US" sz="2500" b="1" strike="noStrike" dirty="0"/>
                    </a:p>
                  </a:txBody>
                  <a:tcPr>
                    <a:solidFill>
                      <a:schemeClr val="bg1">
                        <a:lumMod val="65000"/>
                      </a:schemeClr>
                    </a:solidFill>
                  </a:tcPr>
                </a:tc>
                <a:extLst>
                  <a:ext uri="{0D108BD9-81ED-4DB2-BD59-A6C34878D82A}">
                    <a16:rowId xmlns:a16="http://schemas.microsoft.com/office/drawing/2014/main" val="10004"/>
                  </a:ext>
                </a:extLst>
              </a:tr>
              <a:tr h="4339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b="1" i="0" dirty="0" smtClean="0">
                          <a:solidFill>
                            <a:schemeClr val="bg1"/>
                          </a:solidFill>
                        </a:rPr>
                        <a:t>Dead</a:t>
                      </a:r>
                      <a:endParaRPr lang="en-US" sz="2500" b="1" dirty="0" smtClean="0">
                        <a:solidFill>
                          <a:schemeClr val="tx1"/>
                        </a:solidFill>
                      </a:endParaRPr>
                    </a:p>
                  </a:txBody>
                  <a:tcPr>
                    <a:solidFill>
                      <a:schemeClr val="tx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187754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31766"/>
                                        </p:tgtEl>
                                        <p:attrNameLst>
                                          <p:attrName>style.visibility</p:attrName>
                                        </p:attrNameLst>
                                      </p:cBhvr>
                                      <p:to>
                                        <p:strVal val="visible"/>
                                      </p:to>
                                    </p:set>
                                    <p:anim calcmode="lin" valueType="num">
                                      <p:cBhvr additive="base">
                                        <p:cTn id="11" dur="500" fill="hold"/>
                                        <p:tgtEl>
                                          <p:spTgt spid="31766"/>
                                        </p:tgtEl>
                                        <p:attrNameLst>
                                          <p:attrName>ppt_x</p:attrName>
                                        </p:attrNameLst>
                                      </p:cBhvr>
                                      <p:tavLst>
                                        <p:tav tm="0">
                                          <p:val>
                                            <p:strVal val="#ppt_x"/>
                                          </p:val>
                                        </p:tav>
                                        <p:tav tm="100000">
                                          <p:val>
                                            <p:strVal val="#ppt_x"/>
                                          </p:val>
                                        </p:tav>
                                      </p:tavLst>
                                    </p:anim>
                                    <p:anim calcmode="lin" valueType="num">
                                      <p:cBhvr additive="base">
                                        <p:cTn id="12" dur="500" fill="hold"/>
                                        <p:tgtEl>
                                          <p:spTgt spid="3176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Content Placeholder 4"/>
          <p:cNvGraphicFramePr>
            <a:graphicFrameLocks/>
          </p:cNvGraphicFramePr>
          <p:nvPr>
            <p:extLst/>
          </p:nvPr>
        </p:nvGraphicFramePr>
        <p:xfrm>
          <a:off x="469900" y="3022600"/>
          <a:ext cx="5168900" cy="2834640"/>
        </p:xfrm>
        <a:graphic>
          <a:graphicData uri="http://schemas.openxmlformats.org/drawingml/2006/table">
            <a:tbl>
              <a:tblPr firstRow="1" bandRow="1">
                <a:tableStyleId>{85BE263C-DBD7-4A20-BB59-AAB30ACAA65A}</a:tableStyleId>
              </a:tblPr>
              <a:tblGrid>
                <a:gridCol w="5168900">
                  <a:extLst>
                    <a:ext uri="{9D8B030D-6E8A-4147-A177-3AD203B41FA5}">
                      <a16:colId xmlns:a16="http://schemas.microsoft.com/office/drawing/2014/main" val="20000"/>
                    </a:ext>
                  </a:extLst>
                </a:gridCol>
              </a:tblGrid>
              <a:tr h="370840">
                <a:tc>
                  <a:txBody>
                    <a:bodyPr/>
                    <a:lstStyle/>
                    <a:p>
                      <a:pPr algn="ctr"/>
                      <a:r>
                        <a:rPr lang="en-US" sz="2500" dirty="0" smtClean="0"/>
                        <a:t>Lifesaving intervention</a:t>
                      </a:r>
                      <a:endParaRPr lang="en-US" sz="2500" dirty="0"/>
                    </a:p>
                  </a:txBody>
                  <a:tcPr>
                    <a:solidFill>
                      <a:srgbClr val="F79646"/>
                    </a:solidFill>
                  </a:tcPr>
                </a:tc>
                <a:extLst>
                  <a:ext uri="{0D108BD9-81ED-4DB2-BD59-A6C34878D82A}">
                    <a16:rowId xmlns:a16="http://schemas.microsoft.com/office/drawing/2014/main" val="10000"/>
                  </a:ext>
                </a:extLst>
              </a:tr>
              <a:tr h="370840">
                <a:tc>
                  <a:txBody>
                    <a:bodyPr/>
                    <a:lstStyle/>
                    <a:p>
                      <a:r>
                        <a:rPr lang="en-US" sz="2500" strike="sngStrike" dirty="0" smtClean="0"/>
                        <a:t>Control</a:t>
                      </a:r>
                      <a:r>
                        <a:rPr lang="en-US" sz="2500" strike="sngStrike" baseline="0" dirty="0" smtClean="0"/>
                        <a:t> major hemorrhage</a:t>
                      </a:r>
                      <a:endParaRPr lang="en-US" sz="2500" strike="sngStrike" dirty="0">
                        <a:solidFill>
                          <a:schemeClr val="accent6">
                            <a:lumMod val="50000"/>
                          </a:schemeClr>
                        </a:solidFill>
                      </a:endParaRPr>
                    </a:p>
                  </a:txBody>
                  <a:tcPr>
                    <a:solidFill>
                      <a:schemeClr val="bg1">
                        <a:lumMod val="85000"/>
                      </a:schemeClr>
                    </a:solidFill>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strike="sngStrike" dirty="0" smtClean="0"/>
                        <a:t>Open</a:t>
                      </a:r>
                      <a:r>
                        <a:rPr lang="en-US" sz="2500" strike="sngStrike" baseline="0" dirty="0" smtClean="0"/>
                        <a:t> airway</a:t>
                      </a:r>
                      <a:endParaRPr lang="en-US" sz="2500" strike="sngStrike" dirty="0" smtClean="0">
                        <a:solidFill>
                          <a:schemeClr val="accent6">
                            <a:lumMod val="50000"/>
                          </a:schemeClr>
                        </a:solidFill>
                      </a:endParaRPr>
                    </a:p>
                  </a:txBody>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strike="sngStrike" dirty="0" smtClean="0"/>
                        <a:t>Decompress chest</a:t>
                      </a:r>
                      <a:endParaRPr lang="en-US" sz="2500" strike="sngStrike" dirty="0" smtClean="0">
                        <a:solidFill>
                          <a:schemeClr val="accent6">
                            <a:lumMod val="50000"/>
                          </a:schemeClr>
                        </a:solidFill>
                      </a:endParaRPr>
                    </a:p>
                  </a:txBody>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strike="sngStrike" dirty="0" smtClean="0"/>
                        <a:t>Autoinjec</a:t>
                      </a:r>
                      <a:r>
                        <a:rPr lang="en-US" sz="2500" strike="sngStrike" baseline="0" dirty="0" smtClean="0"/>
                        <a:t>t antidote </a:t>
                      </a:r>
                      <a:r>
                        <a:rPr lang="en-US" sz="2500" strike="sngStrike" baseline="0" dirty="0" smtClean="0">
                          <a:solidFill>
                            <a:schemeClr val="accent6">
                              <a:lumMod val="50000"/>
                            </a:schemeClr>
                          </a:solidFill>
                          <a:latin typeface="Wingdings"/>
                          <a:ea typeface="Wingdings"/>
                          <a:cs typeface="Wingdings"/>
                          <a:sym typeface="Wingdings"/>
                        </a:rPr>
                        <a:t> </a:t>
                      </a:r>
                      <a:endParaRPr lang="en-US" sz="2500" strike="sngStrike" dirty="0" smtClean="0">
                        <a:solidFill>
                          <a:schemeClr val="accent6">
                            <a:lumMod val="50000"/>
                          </a:schemeClr>
                        </a:solidFill>
                      </a:endParaRPr>
                    </a:p>
                  </a:txBody>
                  <a:tcPr/>
                </a:tc>
                <a:extLst>
                  <a:ext uri="{0D108BD9-81ED-4DB2-BD59-A6C34878D82A}">
                    <a16:rowId xmlns:a16="http://schemas.microsoft.com/office/drawing/2014/main" val="10004"/>
                  </a:ext>
                </a:extLst>
              </a:tr>
              <a:tr h="370840">
                <a:tc>
                  <a:txBody>
                    <a:bodyPr/>
                    <a:lstStyle/>
                    <a:p>
                      <a:pPr algn="l"/>
                      <a:r>
                        <a:rPr lang="en-US" sz="2500" baseline="0" dirty="0" smtClean="0"/>
                        <a:t> </a:t>
                      </a:r>
                      <a:endParaRPr lang="en-US" sz="2500" dirty="0"/>
                    </a:p>
                  </a:txBody>
                  <a:tcPr>
                    <a:solidFill>
                      <a:schemeClr val="accent6">
                        <a:lumMod val="40000"/>
                        <a:lumOff val="60000"/>
                      </a:schemeClr>
                    </a:solidFill>
                  </a:tcPr>
                </a:tc>
                <a:extLst>
                  <a:ext uri="{0D108BD9-81ED-4DB2-BD59-A6C34878D82A}">
                    <a16:rowId xmlns:a16="http://schemas.microsoft.com/office/drawing/2014/main" val="10005"/>
                  </a:ext>
                </a:extLst>
              </a:tr>
            </a:tbl>
          </a:graphicData>
        </a:graphic>
      </p:graphicFrame>
      <p:graphicFrame>
        <p:nvGraphicFramePr>
          <p:cNvPr id="33814" name="Group 22"/>
          <p:cNvGraphicFramePr>
            <a:graphicFrameLocks noGrp="1"/>
          </p:cNvGraphicFramePr>
          <p:nvPr>
            <p:extLst/>
          </p:nvPr>
        </p:nvGraphicFramePr>
        <p:xfrm>
          <a:off x="457200" y="952500"/>
          <a:ext cx="5956300" cy="1889760"/>
        </p:xfrm>
        <a:graphic>
          <a:graphicData uri="http://schemas.openxmlformats.org/drawingml/2006/table">
            <a:tbl>
              <a:tblPr/>
              <a:tblGrid>
                <a:gridCol w="5956300">
                  <a:extLst>
                    <a:ext uri="{9D8B030D-6E8A-4147-A177-3AD203B41FA5}">
                      <a16:colId xmlns:a16="http://schemas.microsoft.com/office/drawing/2014/main" val="20000"/>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rgbClr val="FFFFFF"/>
                          </a:solidFill>
                          <a:effectLst/>
                          <a:latin typeface="Calibri" pitchFamily="34" charset="0"/>
                          <a:cs typeface="Arial" charset="0"/>
                        </a:rPr>
                        <a:t>48-year-old woman</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Calibri" pitchFamily="34" charset="0"/>
                          <a:cs typeface="Arial" charset="0"/>
                        </a:rPr>
                        <a:t>Unresponsive</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Calibri" pitchFamily="34" charset="0"/>
                          <a:cs typeface="Arial" charset="0"/>
                        </a:rPr>
                        <a:t>Normal breathing and radial pulse present</a:t>
                      </a:r>
                    </a:p>
                  </a:txBody>
                  <a:tcP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Calibri" pitchFamily="34" charset="0"/>
                          <a:cs typeface="Arial" charset="0"/>
                        </a:rPr>
                        <a:t>Obvious injury to her head</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3"/>
                  </a:ext>
                </a:extLst>
              </a:tr>
            </a:tbl>
          </a:graphicData>
        </a:graphic>
      </p:graphicFrame>
      <p:sp>
        <p:nvSpPr>
          <p:cNvPr id="6" name="Rectangle 2"/>
          <p:cNvSpPr txBox="1">
            <a:spLocks/>
          </p:cNvSpPr>
          <p:nvPr/>
        </p:nvSpPr>
        <p:spPr>
          <a:xfrm>
            <a:off x="457200" y="274638"/>
            <a:ext cx="8229600" cy="1143000"/>
          </a:xfrm>
          <a:prstGeom prst="rect">
            <a:avLst/>
          </a:prstGeom>
        </p:spPr>
        <p:txBody>
          <a:bodyPr/>
          <a:lstStyle/>
          <a:p>
            <a:pPr algn="r" fontAlgn="auto">
              <a:spcBef>
                <a:spcPts val="0"/>
              </a:spcBef>
              <a:spcAft>
                <a:spcPts val="0"/>
              </a:spcAft>
              <a:defRPr/>
            </a:pPr>
            <a:r>
              <a:rPr lang="en-US" sz="4400" b="1" dirty="0">
                <a:latin typeface="Calibri" pitchFamily="34" charset="0"/>
                <a:ea typeface="+mj-ea"/>
                <a:cs typeface="Helvetica"/>
              </a:rPr>
              <a:t>Still</a:t>
            </a:r>
          </a:p>
        </p:txBody>
      </p:sp>
      <p:graphicFrame>
        <p:nvGraphicFramePr>
          <p:cNvPr id="13" name="Content Placeholder 4"/>
          <p:cNvGraphicFramePr>
            <a:graphicFrameLocks/>
          </p:cNvGraphicFramePr>
          <p:nvPr/>
        </p:nvGraphicFramePr>
        <p:xfrm>
          <a:off x="6680200" y="2066925"/>
          <a:ext cx="2006600" cy="2834640"/>
        </p:xfrm>
        <a:graphic>
          <a:graphicData uri="http://schemas.openxmlformats.org/drawingml/2006/table">
            <a:tbl>
              <a:tblPr firstRow="1" bandRow="1">
                <a:tableStyleId>{85BE263C-DBD7-4A20-BB59-AAB30ACAA65A}</a:tableStyleId>
              </a:tblPr>
              <a:tblGrid>
                <a:gridCol w="2006600">
                  <a:extLst>
                    <a:ext uri="{9D8B030D-6E8A-4147-A177-3AD203B41FA5}">
                      <a16:colId xmlns:a16="http://schemas.microsoft.com/office/drawing/2014/main" val="20000"/>
                    </a:ext>
                  </a:extLst>
                </a:gridCol>
              </a:tblGrid>
              <a:tr h="433977">
                <a:tc>
                  <a:txBody>
                    <a:bodyPr/>
                    <a:lstStyle/>
                    <a:p>
                      <a:pPr algn="ctr"/>
                      <a:r>
                        <a:rPr lang="en-US" sz="2500" dirty="0" smtClean="0"/>
                        <a:t>“ID-ME”</a:t>
                      </a:r>
                      <a:endParaRPr lang="en-US" sz="2500" dirty="0"/>
                    </a:p>
                  </a:txBody>
                  <a:tcPr>
                    <a:solidFill>
                      <a:srgbClr val="F79646"/>
                    </a:solidFill>
                  </a:tcPr>
                </a:tc>
                <a:extLst>
                  <a:ext uri="{0D108BD9-81ED-4DB2-BD59-A6C34878D82A}">
                    <a16:rowId xmlns:a16="http://schemas.microsoft.com/office/drawing/2014/main" val="10000"/>
                  </a:ext>
                </a:extLst>
              </a:tr>
              <a:tr h="4339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b="1" dirty="0" smtClean="0"/>
                        <a:t>Immediate </a:t>
                      </a:r>
                      <a:r>
                        <a:rPr lang="en-US" sz="2500" b="1" baseline="0" dirty="0" smtClean="0">
                          <a:solidFill>
                            <a:schemeClr val="tx1"/>
                          </a:solidFill>
                          <a:latin typeface="Wingdings"/>
                          <a:ea typeface="Wingdings"/>
                          <a:cs typeface="Wingdings"/>
                          <a:sym typeface="Wingdings"/>
                        </a:rPr>
                        <a:t></a:t>
                      </a:r>
                      <a:endParaRPr lang="en-US" sz="2500" dirty="0" smtClean="0">
                        <a:solidFill>
                          <a:schemeClr val="tx1"/>
                        </a:solidFill>
                      </a:endParaRPr>
                    </a:p>
                  </a:txBody>
                  <a:tcPr>
                    <a:solidFill>
                      <a:srgbClr val="FF0000"/>
                    </a:solidFill>
                  </a:tcPr>
                </a:tc>
                <a:extLst>
                  <a:ext uri="{0D108BD9-81ED-4DB2-BD59-A6C34878D82A}">
                    <a16:rowId xmlns:a16="http://schemas.microsoft.com/office/drawing/2014/main" val="10001"/>
                  </a:ext>
                </a:extLst>
              </a:tr>
              <a:tr h="4339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b="1" dirty="0" smtClean="0"/>
                        <a:t>Delayed</a:t>
                      </a:r>
                      <a:endParaRPr lang="en-US" sz="2500" dirty="0" smtClean="0">
                        <a:solidFill>
                          <a:schemeClr val="tx1"/>
                        </a:solidFill>
                      </a:endParaRPr>
                    </a:p>
                  </a:txBody>
                  <a:tcPr>
                    <a:solidFill>
                      <a:srgbClr val="FFFF00"/>
                    </a:solidFill>
                  </a:tcPr>
                </a:tc>
                <a:extLst>
                  <a:ext uri="{0D108BD9-81ED-4DB2-BD59-A6C34878D82A}">
                    <a16:rowId xmlns:a16="http://schemas.microsoft.com/office/drawing/2014/main" val="10002"/>
                  </a:ext>
                </a:extLst>
              </a:tr>
              <a:tr h="433977">
                <a:tc>
                  <a:txBody>
                    <a:bodyPr/>
                    <a:lstStyle/>
                    <a:p>
                      <a:pPr algn="l"/>
                      <a:r>
                        <a:rPr lang="en-US" sz="2500" b="1" strike="noStrike" dirty="0" smtClean="0"/>
                        <a:t>Minimal</a:t>
                      </a:r>
                      <a:endParaRPr lang="en-US" sz="2500" b="1" strike="noStrike" dirty="0"/>
                    </a:p>
                  </a:txBody>
                  <a:tcPr>
                    <a:solidFill>
                      <a:srgbClr val="008000"/>
                    </a:solidFill>
                  </a:tcPr>
                </a:tc>
                <a:extLst>
                  <a:ext uri="{0D108BD9-81ED-4DB2-BD59-A6C34878D82A}">
                    <a16:rowId xmlns:a16="http://schemas.microsoft.com/office/drawing/2014/main" val="10003"/>
                  </a:ext>
                </a:extLst>
              </a:tr>
              <a:tr h="433977">
                <a:tc>
                  <a:txBody>
                    <a:bodyPr/>
                    <a:lstStyle/>
                    <a:p>
                      <a:pPr algn="l"/>
                      <a:r>
                        <a:rPr lang="en-US" sz="2500" b="1" strike="noStrike" dirty="0" smtClean="0"/>
                        <a:t>Expectant</a:t>
                      </a:r>
                      <a:endParaRPr lang="en-US" sz="2500" b="1" strike="noStrike" dirty="0"/>
                    </a:p>
                  </a:txBody>
                  <a:tcPr>
                    <a:solidFill>
                      <a:schemeClr val="bg1">
                        <a:lumMod val="65000"/>
                      </a:schemeClr>
                    </a:solidFill>
                  </a:tcPr>
                </a:tc>
                <a:extLst>
                  <a:ext uri="{0D108BD9-81ED-4DB2-BD59-A6C34878D82A}">
                    <a16:rowId xmlns:a16="http://schemas.microsoft.com/office/drawing/2014/main" val="10004"/>
                  </a:ext>
                </a:extLst>
              </a:tr>
              <a:tr h="4339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b="1" i="0" dirty="0" smtClean="0">
                          <a:solidFill>
                            <a:schemeClr val="bg1"/>
                          </a:solidFill>
                        </a:rPr>
                        <a:t>Dead</a:t>
                      </a:r>
                      <a:endParaRPr lang="en-US" sz="2500" b="1" dirty="0" smtClean="0">
                        <a:solidFill>
                          <a:schemeClr val="tx1"/>
                        </a:solidFill>
                      </a:endParaRPr>
                    </a:p>
                  </a:txBody>
                  <a:tcPr>
                    <a:solidFill>
                      <a:schemeClr val="tx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49902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33814"/>
                                        </p:tgtEl>
                                        <p:attrNameLst>
                                          <p:attrName>style.visibility</p:attrName>
                                        </p:attrNameLst>
                                      </p:cBhvr>
                                      <p:to>
                                        <p:strVal val="visible"/>
                                      </p:to>
                                    </p:set>
                                    <p:anim calcmode="lin" valueType="num">
                                      <p:cBhvr additive="base">
                                        <p:cTn id="11" dur="500" fill="hold"/>
                                        <p:tgtEl>
                                          <p:spTgt spid="33814"/>
                                        </p:tgtEl>
                                        <p:attrNameLst>
                                          <p:attrName>ppt_x</p:attrName>
                                        </p:attrNameLst>
                                      </p:cBhvr>
                                      <p:tavLst>
                                        <p:tav tm="0">
                                          <p:val>
                                            <p:strVal val="#ppt_x"/>
                                          </p:val>
                                        </p:tav>
                                        <p:tav tm="100000">
                                          <p:val>
                                            <p:strVal val="#ppt_x"/>
                                          </p:val>
                                        </p:tav>
                                      </p:tavLst>
                                    </p:anim>
                                    <p:anim calcmode="lin" valueType="num">
                                      <p:cBhvr additive="base">
                                        <p:cTn id="12" dur="500" fill="hold"/>
                                        <p:tgtEl>
                                          <p:spTgt spid="338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Content Placeholder 4"/>
          <p:cNvGraphicFramePr>
            <a:graphicFrameLocks/>
          </p:cNvGraphicFramePr>
          <p:nvPr/>
        </p:nvGraphicFramePr>
        <p:xfrm>
          <a:off x="469900" y="3022600"/>
          <a:ext cx="5168900" cy="3215640"/>
        </p:xfrm>
        <a:graphic>
          <a:graphicData uri="http://schemas.openxmlformats.org/drawingml/2006/table">
            <a:tbl>
              <a:tblPr firstRow="1" bandRow="1">
                <a:tableStyleId>{85BE263C-DBD7-4A20-BB59-AAB30ACAA65A}</a:tableStyleId>
              </a:tblPr>
              <a:tblGrid>
                <a:gridCol w="5168900">
                  <a:extLst>
                    <a:ext uri="{9D8B030D-6E8A-4147-A177-3AD203B41FA5}">
                      <a16:colId xmlns:a16="http://schemas.microsoft.com/office/drawing/2014/main" val="20000"/>
                    </a:ext>
                  </a:extLst>
                </a:gridCol>
              </a:tblGrid>
              <a:tr h="370840">
                <a:tc>
                  <a:txBody>
                    <a:bodyPr/>
                    <a:lstStyle/>
                    <a:p>
                      <a:pPr algn="ctr"/>
                      <a:r>
                        <a:rPr lang="en-US" sz="2500" dirty="0" smtClean="0"/>
                        <a:t>Lifesaving intervention</a:t>
                      </a:r>
                      <a:endParaRPr lang="en-US" sz="2500" dirty="0"/>
                    </a:p>
                  </a:txBody>
                  <a:tcPr>
                    <a:solidFill>
                      <a:srgbClr val="F79646"/>
                    </a:solidFill>
                  </a:tcPr>
                </a:tc>
                <a:extLst>
                  <a:ext uri="{0D108BD9-81ED-4DB2-BD59-A6C34878D82A}">
                    <a16:rowId xmlns:a16="http://schemas.microsoft.com/office/drawing/2014/main" val="10000"/>
                  </a:ext>
                </a:extLst>
              </a:tr>
              <a:tr h="370840">
                <a:tc>
                  <a:txBody>
                    <a:bodyPr/>
                    <a:lstStyle/>
                    <a:p>
                      <a:r>
                        <a:rPr lang="en-US" sz="2500" strike="sngStrike" dirty="0" smtClean="0"/>
                        <a:t>Control</a:t>
                      </a:r>
                      <a:r>
                        <a:rPr lang="en-US" sz="2500" strike="sngStrike" baseline="0" dirty="0" smtClean="0"/>
                        <a:t> major hemorrhage</a:t>
                      </a:r>
                      <a:endParaRPr lang="en-US" sz="2500" strike="sngStrike" dirty="0">
                        <a:solidFill>
                          <a:schemeClr val="accent6">
                            <a:lumMod val="50000"/>
                          </a:schemeClr>
                        </a:solidFill>
                      </a:endParaRPr>
                    </a:p>
                  </a:txBody>
                  <a:tcPr>
                    <a:solidFill>
                      <a:schemeClr val="bg1">
                        <a:lumMod val="85000"/>
                      </a:schemeClr>
                    </a:solidFill>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strike="noStrike" dirty="0" smtClean="0"/>
                        <a:t>Open</a:t>
                      </a:r>
                      <a:r>
                        <a:rPr lang="en-US" sz="2500" strike="noStrike" baseline="0" dirty="0" smtClean="0"/>
                        <a:t> airway  </a:t>
                      </a:r>
                      <a:r>
                        <a:rPr lang="en-US" sz="2500" strike="noStrike" baseline="0" dirty="0" smtClean="0">
                          <a:solidFill>
                            <a:schemeClr val="accent6">
                              <a:lumMod val="50000"/>
                            </a:schemeClr>
                          </a:solidFill>
                          <a:latin typeface="Wingdings"/>
                          <a:ea typeface="Wingdings"/>
                          <a:cs typeface="Wingdings"/>
                          <a:sym typeface="Wingdings"/>
                        </a:rPr>
                        <a:t></a:t>
                      </a:r>
                      <a:endParaRPr lang="en-US" sz="2500" strike="noStrike" dirty="0" smtClean="0">
                        <a:solidFill>
                          <a:schemeClr val="accent6">
                            <a:lumMod val="50000"/>
                          </a:schemeClr>
                        </a:solidFill>
                      </a:endParaRPr>
                    </a:p>
                  </a:txBody>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strike="sngStrike" dirty="0" smtClean="0"/>
                        <a:t>Decompress chest</a:t>
                      </a:r>
                      <a:endParaRPr lang="en-US" sz="2500" strike="sngStrike" dirty="0" smtClean="0">
                        <a:solidFill>
                          <a:schemeClr val="accent6">
                            <a:lumMod val="50000"/>
                          </a:schemeClr>
                        </a:solidFill>
                      </a:endParaRPr>
                    </a:p>
                  </a:txBody>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strike="sngStrike" dirty="0" smtClean="0"/>
                        <a:t>Autoinjec</a:t>
                      </a:r>
                      <a:r>
                        <a:rPr lang="en-US" sz="2500" strike="sngStrike" baseline="0" dirty="0" smtClean="0"/>
                        <a:t>t antidote</a:t>
                      </a:r>
                      <a:endParaRPr lang="en-US" sz="2500" strike="sngStrike" dirty="0" smtClean="0">
                        <a:solidFill>
                          <a:schemeClr val="accent6">
                            <a:lumMod val="50000"/>
                          </a:schemeClr>
                        </a:solidFill>
                      </a:endParaRPr>
                    </a:p>
                  </a:txBody>
                  <a:tcPr/>
                </a:tc>
                <a:extLst>
                  <a:ext uri="{0D108BD9-81ED-4DB2-BD59-A6C34878D82A}">
                    <a16:rowId xmlns:a16="http://schemas.microsoft.com/office/drawing/2014/main" val="10004"/>
                  </a:ext>
                </a:extLst>
              </a:tr>
              <a:tr h="370840">
                <a:tc>
                  <a:txBody>
                    <a:bodyPr/>
                    <a:lstStyle/>
                    <a:p>
                      <a:pPr algn="r"/>
                      <a:r>
                        <a:rPr lang="en-US" sz="2500" b="1" i="1" dirty="0" smtClean="0"/>
                        <a:t>Response</a:t>
                      </a:r>
                      <a:r>
                        <a:rPr lang="en-US" sz="2500" dirty="0" smtClean="0"/>
                        <a:t>: Normal</a:t>
                      </a:r>
                      <a:r>
                        <a:rPr lang="en-US" sz="2500" baseline="0" dirty="0" smtClean="0"/>
                        <a:t> breathing, </a:t>
                      </a:r>
                    </a:p>
                    <a:p>
                      <a:pPr algn="r"/>
                      <a:r>
                        <a:rPr lang="en-US" sz="2500" baseline="0" dirty="0" smtClean="0"/>
                        <a:t>remains unresponsive </a:t>
                      </a:r>
                      <a:endParaRPr lang="en-US" sz="2500" dirty="0"/>
                    </a:p>
                  </a:txBody>
                  <a:tcPr>
                    <a:solidFill>
                      <a:schemeClr val="accent6">
                        <a:lumMod val="40000"/>
                        <a:lumOff val="60000"/>
                      </a:schemeClr>
                    </a:solidFill>
                  </a:tcPr>
                </a:tc>
                <a:extLst>
                  <a:ext uri="{0D108BD9-81ED-4DB2-BD59-A6C34878D82A}">
                    <a16:rowId xmlns:a16="http://schemas.microsoft.com/office/drawing/2014/main" val="10005"/>
                  </a:ext>
                </a:extLst>
              </a:tr>
            </a:tbl>
          </a:graphicData>
        </a:graphic>
      </p:graphicFrame>
      <p:graphicFrame>
        <p:nvGraphicFramePr>
          <p:cNvPr id="35862" name="Group 22"/>
          <p:cNvGraphicFramePr>
            <a:graphicFrameLocks noGrp="1"/>
          </p:cNvGraphicFramePr>
          <p:nvPr/>
        </p:nvGraphicFramePr>
        <p:xfrm>
          <a:off x="457200" y="952500"/>
          <a:ext cx="5956300" cy="1889760"/>
        </p:xfrm>
        <a:graphic>
          <a:graphicData uri="http://schemas.openxmlformats.org/drawingml/2006/table">
            <a:tbl>
              <a:tblPr/>
              <a:tblGrid>
                <a:gridCol w="5956300">
                  <a:extLst>
                    <a:ext uri="{9D8B030D-6E8A-4147-A177-3AD203B41FA5}">
                      <a16:colId xmlns:a16="http://schemas.microsoft.com/office/drawing/2014/main" val="20000"/>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rgbClr val="FFFFFF"/>
                          </a:solidFill>
                          <a:effectLst/>
                          <a:latin typeface="Calibri" pitchFamily="34" charset="0"/>
                          <a:cs typeface="Arial" charset="0"/>
                        </a:rPr>
                        <a:t>55-year-old man</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Calibri" pitchFamily="34" charset="0"/>
                          <a:cs typeface="Arial" charset="0"/>
                        </a:rPr>
                        <a:t>Unresponsive with contusions on head/face</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Calibri" pitchFamily="34" charset="0"/>
                          <a:cs typeface="Arial" charset="0"/>
                        </a:rPr>
                        <a:t>Snoring sounds with breathing</a:t>
                      </a:r>
                    </a:p>
                  </a:txBody>
                  <a:tcP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Calibri" pitchFamily="34" charset="0"/>
                          <a:cs typeface="Arial" charset="0"/>
                        </a:rPr>
                        <a:t>Deformity of left arm noted</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3"/>
                  </a:ext>
                </a:extLst>
              </a:tr>
            </a:tbl>
          </a:graphicData>
        </a:graphic>
      </p:graphicFrame>
      <p:sp>
        <p:nvSpPr>
          <p:cNvPr id="6" name="Rectangle 2"/>
          <p:cNvSpPr txBox="1">
            <a:spLocks/>
          </p:cNvSpPr>
          <p:nvPr/>
        </p:nvSpPr>
        <p:spPr>
          <a:xfrm>
            <a:off x="457200" y="274638"/>
            <a:ext cx="8229600" cy="1143000"/>
          </a:xfrm>
          <a:prstGeom prst="rect">
            <a:avLst/>
          </a:prstGeom>
        </p:spPr>
        <p:txBody>
          <a:bodyPr/>
          <a:lstStyle/>
          <a:p>
            <a:pPr algn="r" fontAlgn="auto">
              <a:spcBef>
                <a:spcPts val="0"/>
              </a:spcBef>
              <a:spcAft>
                <a:spcPts val="0"/>
              </a:spcAft>
              <a:defRPr/>
            </a:pPr>
            <a:r>
              <a:rPr lang="en-US" sz="4400" b="1" dirty="0">
                <a:latin typeface="Calibri" pitchFamily="34" charset="0"/>
                <a:ea typeface="+mj-ea"/>
                <a:cs typeface="Helvetica"/>
              </a:rPr>
              <a:t>Still</a:t>
            </a:r>
          </a:p>
        </p:txBody>
      </p:sp>
      <p:graphicFrame>
        <p:nvGraphicFramePr>
          <p:cNvPr id="13" name="Content Placeholder 4"/>
          <p:cNvGraphicFramePr>
            <a:graphicFrameLocks/>
          </p:cNvGraphicFramePr>
          <p:nvPr/>
        </p:nvGraphicFramePr>
        <p:xfrm>
          <a:off x="6680200" y="2066925"/>
          <a:ext cx="2006600" cy="2834640"/>
        </p:xfrm>
        <a:graphic>
          <a:graphicData uri="http://schemas.openxmlformats.org/drawingml/2006/table">
            <a:tbl>
              <a:tblPr firstRow="1" bandRow="1">
                <a:tableStyleId>{85BE263C-DBD7-4A20-BB59-AAB30ACAA65A}</a:tableStyleId>
              </a:tblPr>
              <a:tblGrid>
                <a:gridCol w="2006600">
                  <a:extLst>
                    <a:ext uri="{9D8B030D-6E8A-4147-A177-3AD203B41FA5}">
                      <a16:colId xmlns:a16="http://schemas.microsoft.com/office/drawing/2014/main" val="20000"/>
                    </a:ext>
                  </a:extLst>
                </a:gridCol>
              </a:tblGrid>
              <a:tr h="433977">
                <a:tc>
                  <a:txBody>
                    <a:bodyPr/>
                    <a:lstStyle/>
                    <a:p>
                      <a:pPr algn="ctr"/>
                      <a:r>
                        <a:rPr lang="en-US" sz="2500" dirty="0" smtClean="0"/>
                        <a:t>“ID-ME”</a:t>
                      </a:r>
                      <a:endParaRPr lang="en-US" sz="2500" dirty="0"/>
                    </a:p>
                  </a:txBody>
                  <a:tcPr>
                    <a:solidFill>
                      <a:srgbClr val="F79646"/>
                    </a:solidFill>
                  </a:tcPr>
                </a:tc>
                <a:extLst>
                  <a:ext uri="{0D108BD9-81ED-4DB2-BD59-A6C34878D82A}">
                    <a16:rowId xmlns:a16="http://schemas.microsoft.com/office/drawing/2014/main" val="10000"/>
                  </a:ext>
                </a:extLst>
              </a:tr>
              <a:tr h="4339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b="1" dirty="0" smtClean="0"/>
                        <a:t>Immediate </a:t>
                      </a:r>
                      <a:r>
                        <a:rPr lang="en-US" sz="2500" b="1" baseline="0" dirty="0" smtClean="0">
                          <a:solidFill>
                            <a:schemeClr val="tx1"/>
                          </a:solidFill>
                          <a:latin typeface="Wingdings"/>
                          <a:ea typeface="Wingdings"/>
                          <a:cs typeface="Wingdings"/>
                          <a:sym typeface="Wingdings"/>
                        </a:rPr>
                        <a:t></a:t>
                      </a:r>
                      <a:endParaRPr lang="en-US" sz="2500" dirty="0" smtClean="0">
                        <a:solidFill>
                          <a:schemeClr val="tx1"/>
                        </a:solidFill>
                      </a:endParaRPr>
                    </a:p>
                  </a:txBody>
                  <a:tcPr>
                    <a:solidFill>
                      <a:srgbClr val="FF0000"/>
                    </a:solidFill>
                  </a:tcPr>
                </a:tc>
                <a:extLst>
                  <a:ext uri="{0D108BD9-81ED-4DB2-BD59-A6C34878D82A}">
                    <a16:rowId xmlns:a16="http://schemas.microsoft.com/office/drawing/2014/main" val="10001"/>
                  </a:ext>
                </a:extLst>
              </a:tr>
              <a:tr h="4339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b="1" dirty="0" smtClean="0"/>
                        <a:t>Delayed</a:t>
                      </a:r>
                      <a:endParaRPr lang="en-US" sz="2500" dirty="0" smtClean="0">
                        <a:solidFill>
                          <a:schemeClr val="tx1"/>
                        </a:solidFill>
                      </a:endParaRPr>
                    </a:p>
                  </a:txBody>
                  <a:tcPr>
                    <a:solidFill>
                      <a:srgbClr val="FFFF00"/>
                    </a:solidFill>
                  </a:tcPr>
                </a:tc>
                <a:extLst>
                  <a:ext uri="{0D108BD9-81ED-4DB2-BD59-A6C34878D82A}">
                    <a16:rowId xmlns:a16="http://schemas.microsoft.com/office/drawing/2014/main" val="10002"/>
                  </a:ext>
                </a:extLst>
              </a:tr>
              <a:tr h="433977">
                <a:tc>
                  <a:txBody>
                    <a:bodyPr/>
                    <a:lstStyle/>
                    <a:p>
                      <a:pPr algn="l"/>
                      <a:r>
                        <a:rPr lang="en-US" sz="2500" b="1" strike="noStrike" dirty="0" smtClean="0"/>
                        <a:t>Minimal</a:t>
                      </a:r>
                      <a:endParaRPr lang="en-US" sz="2500" b="1" strike="noStrike" dirty="0"/>
                    </a:p>
                  </a:txBody>
                  <a:tcPr>
                    <a:solidFill>
                      <a:srgbClr val="008000"/>
                    </a:solidFill>
                  </a:tcPr>
                </a:tc>
                <a:extLst>
                  <a:ext uri="{0D108BD9-81ED-4DB2-BD59-A6C34878D82A}">
                    <a16:rowId xmlns:a16="http://schemas.microsoft.com/office/drawing/2014/main" val="10003"/>
                  </a:ext>
                </a:extLst>
              </a:tr>
              <a:tr h="433977">
                <a:tc>
                  <a:txBody>
                    <a:bodyPr/>
                    <a:lstStyle/>
                    <a:p>
                      <a:pPr algn="l"/>
                      <a:r>
                        <a:rPr lang="en-US" sz="2500" b="1" strike="noStrike" dirty="0" smtClean="0"/>
                        <a:t>Expectant</a:t>
                      </a:r>
                      <a:endParaRPr lang="en-US" sz="2500" b="1" strike="noStrike" dirty="0"/>
                    </a:p>
                  </a:txBody>
                  <a:tcPr>
                    <a:solidFill>
                      <a:schemeClr val="bg1">
                        <a:lumMod val="65000"/>
                      </a:schemeClr>
                    </a:solidFill>
                  </a:tcPr>
                </a:tc>
                <a:extLst>
                  <a:ext uri="{0D108BD9-81ED-4DB2-BD59-A6C34878D82A}">
                    <a16:rowId xmlns:a16="http://schemas.microsoft.com/office/drawing/2014/main" val="10004"/>
                  </a:ext>
                </a:extLst>
              </a:tr>
              <a:tr h="4339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b="1" i="0" dirty="0" smtClean="0">
                          <a:solidFill>
                            <a:schemeClr val="bg1"/>
                          </a:solidFill>
                        </a:rPr>
                        <a:t>Dead</a:t>
                      </a:r>
                      <a:endParaRPr lang="en-US" sz="2500" b="1" dirty="0" smtClean="0">
                        <a:solidFill>
                          <a:schemeClr val="tx1"/>
                        </a:solidFill>
                      </a:endParaRPr>
                    </a:p>
                  </a:txBody>
                  <a:tcPr>
                    <a:solidFill>
                      <a:schemeClr val="tx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021174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35862"/>
                                        </p:tgtEl>
                                        <p:attrNameLst>
                                          <p:attrName>style.visibility</p:attrName>
                                        </p:attrNameLst>
                                      </p:cBhvr>
                                      <p:to>
                                        <p:strVal val="visible"/>
                                      </p:to>
                                    </p:set>
                                    <p:anim calcmode="lin" valueType="num">
                                      <p:cBhvr additive="base">
                                        <p:cTn id="11" dur="500" fill="hold"/>
                                        <p:tgtEl>
                                          <p:spTgt spid="35862"/>
                                        </p:tgtEl>
                                        <p:attrNameLst>
                                          <p:attrName>ppt_x</p:attrName>
                                        </p:attrNameLst>
                                      </p:cBhvr>
                                      <p:tavLst>
                                        <p:tav tm="0">
                                          <p:val>
                                            <p:strVal val="#ppt_x"/>
                                          </p:val>
                                        </p:tav>
                                        <p:tav tm="100000">
                                          <p:val>
                                            <p:strVal val="#ppt_x"/>
                                          </p:val>
                                        </p:tav>
                                      </p:tavLst>
                                    </p:anim>
                                    <p:anim calcmode="lin" valueType="num">
                                      <p:cBhvr additive="base">
                                        <p:cTn id="12" dur="500" fill="hold"/>
                                        <p:tgtEl>
                                          <p:spTgt spid="3586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Content Placeholder 4"/>
          <p:cNvGraphicFramePr>
            <a:graphicFrameLocks/>
          </p:cNvGraphicFramePr>
          <p:nvPr>
            <p:extLst/>
          </p:nvPr>
        </p:nvGraphicFramePr>
        <p:xfrm>
          <a:off x="469900" y="3022600"/>
          <a:ext cx="5168900" cy="3215640"/>
        </p:xfrm>
        <a:graphic>
          <a:graphicData uri="http://schemas.openxmlformats.org/drawingml/2006/table">
            <a:tbl>
              <a:tblPr firstRow="1" bandRow="1">
                <a:tableStyleId>{85BE263C-DBD7-4A20-BB59-AAB30ACAA65A}</a:tableStyleId>
              </a:tblPr>
              <a:tblGrid>
                <a:gridCol w="5168900">
                  <a:extLst>
                    <a:ext uri="{9D8B030D-6E8A-4147-A177-3AD203B41FA5}">
                      <a16:colId xmlns:a16="http://schemas.microsoft.com/office/drawing/2014/main" val="20000"/>
                    </a:ext>
                  </a:extLst>
                </a:gridCol>
              </a:tblGrid>
              <a:tr h="370840">
                <a:tc>
                  <a:txBody>
                    <a:bodyPr/>
                    <a:lstStyle/>
                    <a:p>
                      <a:pPr algn="ctr"/>
                      <a:r>
                        <a:rPr lang="en-US" sz="2500" dirty="0" smtClean="0"/>
                        <a:t>Lifesaving intervention</a:t>
                      </a:r>
                      <a:endParaRPr lang="en-US" sz="2500" dirty="0"/>
                    </a:p>
                  </a:txBody>
                  <a:tcPr>
                    <a:solidFill>
                      <a:srgbClr val="F79646"/>
                    </a:solidFill>
                  </a:tcPr>
                </a:tc>
                <a:extLst>
                  <a:ext uri="{0D108BD9-81ED-4DB2-BD59-A6C34878D82A}">
                    <a16:rowId xmlns:a16="http://schemas.microsoft.com/office/drawing/2014/main" val="10000"/>
                  </a:ext>
                </a:extLst>
              </a:tr>
              <a:tr h="370840">
                <a:tc>
                  <a:txBody>
                    <a:bodyPr/>
                    <a:lstStyle/>
                    <a:p>
                      <a:r>
                        <a:rPr lang="en-US" sz="2500" strike="sngStrike" dirty="0" smtClean="0"/>
                        <a:t>Control</a:t>
                      </a:r>
                      <a:r>
                        <a:rPr lang="en-US" sz="2500" strike="sngStrike" baseline="0" dirty="0" smtClean="0"/>
                        <a:t> major hemorrhage</a:t>
                      </a:r>
                      <a:endParaRPr lang="en-US" sz="2500" strike="sngStrike" dirty="0">
                        <a:solidFill>
                          <a:schemeClr val="accent6">
                            <a:lumMod val="50000"/>
                          </a:schemeClr>
                        </a:solidFill>
                      </a:endParaRPr>
                    </a:p>
                  </a:txBody>
                  <a:tcPr>
                    <a:solidFill>
                      <a:schemeClr val="bg1">
                        <a:lumMod val="85000"/>
                      </a:schemeClr>
                    </a:solidFill>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strike="noStrike" dirty="0" smtClean="0"/>
                        <a:t>Open</a:t>
                      </a:r>
                      <a:r>
                        <a:rPr lang="en-US" sz="2500" strike="noStrike" baseline="0" dirty="0" smtClean="0"/>
                        <a:t> airway and give two rescue breaths   </a:t>
                      </a:r>
                      <a:r>
                        <a:rPr lang="en-US" sz="2500" strike="noStrike" baseline="0" dirty="0" smtClean="0">
                          <a:solidFill>
                            <a:schemeClr val="accent6">
                              <a:lumMod val="50000"/>
                            </a:schemeClr>
                          </a:solidFill>
                          <a:latin typeface="Wingdings"/>
                          <a:ea typeface="Wingdings"/>
                          <a:cs typeface="Wingdings"/>
                          <a:sym typeface="Wingdings"/>
                        </a:rPr>
                        <a:t></a:t>
                      </a:r>
                      <a:endParaRPr lang="en-US" sz="2500" strike="noStrike" dirty="0" smtClean="0">
                        <a:solidFill>
                          <a:schemeClr val="accent6">
                            <a:lumMod val="50000"/>
                          </a:schemeClr>
                        </a:solidFill>
                      </a:endParaRPr>
                    </a:p>
                  </a:txBody>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strike="sngStrike" dirty="0" smtClean="0"/>
                        <a:t>Decompress chest</a:t>
                      </a:r>
                      <a:endParaRPr lang="en-US" sz="2500" strike="sngStrike" dirty="0" smtClean="0">
                        <a:solidFill>
                          <a:schemeClr val="accent6">
                            <a:lumMod val="50000"/>
                          </a:schemeClr>
                        </a:solidFill>
                      </a:endParaRPr>
                    </a:p>
                  </a:txBody>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strike="sngStrike" dirty="0" smtClean="0"/>
                        <a:t>Autoinjec</a:t>
                      </a:r>
                      <a:r>
                        <a:rPr lang="en-US" sz="2500" strike="sngStrike" baseline="0" dirty="0" smtClean="0"/>
                        <a:t>t antidote</a:t>
                      </a:r>
                      <a:endParaRPr lang="en-US" sz="2500" strike="sngStrike" dirty="0" smtClean="0">
                        <a:solidFill>
                          <a:schemeClr val="accent6">
                            <a:lumMod val="50000"/>
                          </a:schemeClr>
                        </a:solidFill>
                      </a:endParaRPr>
                    </a:p>
                  </a:txBody>
                  <a:tcPr/>
                </a:tc>
                <a:extLst>
                  <a:ext uri="{0D108BD9-81ED-4DB2-BD59-A6C34878D82A}">
                    <a16:rowId xmlns:a16="http://schemas.microsoft.com/office/drawing/2014/main" val="10004"/>
                  </a:ext>
                </a:extLst>
              </a:tr>
              <a:tr h="370840">
                <a:tc>
                  <a:txBody>
                    <a:bodyPr/>
                    <a:lstStyle/>
                    <a:p>
                      <a:pPr algn="r"/>
                      <a:r>
                        <a:rPr lang="en-US" sz="2500" b="1" i="1" dirty="0" smtClean="0"/>
                        <a:t>Response</a:t>
                      </a:r>
                      <a:r>
                        <a:rPr lang="en-US" sz="2500" dirty="0" smtClean="0"/>
                        <a:t>: Unchanged</a:t>
                      </a:r>
                      <a:endParaRPr lang="en-US" sz="2500" dirty="0"/>
                    </a:p>
                  </a:txBody>
                  <a:tcPr>
                    <a:solidFill>
                      <a:schemeClr val="accent6">
                        <a:lumMod val="40000"/>
                        <a:lumOff val="60000"/>
                      </a:schemeClr>
                    </a:solidFill>
                  </a:tcPr>
                </a:tc>
                <a:extLst>
                  <a:ext uri="{0D108BD9-81ED-4DB2-BD59-A6C34878D82A}">
                    <a16:rowId xmlns:a16="http://schemas.microsoft.com/office/drawing/2014/main" val="10005"/>
                  </a:ext>
                </a:extLst>
              </a:tr>
            </a:tbl>
          </a:graphicData>
        </a:graphic>
      </p:graphicFrame>
      <p:graphicFrame>
        <p:nvGraphicFramePr>
          <p:cNvPr id="37910" name="Group 22"/>
          <p:cNvGraphicFramePr>
            <a:graphicFrameLocks noGrp="1"/>
          </p:cNvGraphicFramePr>
          <p:nvPr/>
        </p:nvGraphicFramePr>
        <p:xfrm>
          <a:off x="457200" y="952500"/>
          <a:ext cx="6223000" cy="1889760"/>
        </p:xfrm>
        <a:graphic>
          <a:graphicData uri="http://schemas.openxmlformats.org/drawingml/2006/table">
            <a:tbl>
              <a:tblPr/>
              <a:tblGrid>
                <a:gridCol w="6223000">
                  <a:extLst>
                    <a:ext uri="{9D8B030D-6E8A-4147-A177-3AD203B41FA5}">
                      <a16:colId xmlns:a16="http://schemas.microsoft.com/office/drawing/2014/main" val="20000"/>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rgbClr val="FFFFFF"/>
                          </a:solidFill>
                          <a:effectLst/>
                          <a:latin typeface="Calibri" pitchFamily="34" charset="0"/>
                          <a:cs typeface="Arial" charset="0"/>
                        </a:rPr>
                        <a:t>10-year-old girl</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Calibri" pitchFamily="34" charset="0"/>
                          <a:cs typeface="Arial" charset="0"/>
                        </a:rPr>
                        <a:t>Head trauma with protruding brain matter</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Calibri" pitchFamily="34" charset="0"/>
                          <a:cs typeface="Arial" charset="0"/>
                        </a:rPr>
                        <a:t>Slow, deep respirations</a:t>
                      </a:r>
                    </a:p>
                  </a:txBody>
                  <a:tcP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Calibri" pitchFamily="34" charset="0"/>
                          <a:cs typeface="Arial" charset="0"/>
                        </a:rPr>
                        <a:t>Mother holding her on lap in damaged car</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3"/>
                  </a:ext>
                </a:extLst>
              </a:tr>
            </a:tbl>
          </a:graphicData>
        </a:graphic>
      </p:graphicFrame>
      <p:sp>
        <p:nvSpPr>
          <p:cNvPr id="6" name="Rectangle 2"/>
          <p:cNvSpPr txBox="1">
            <a:spLocks/>
          </p:cNvSpPr>
          <p:nvPr/>
        </p:nvSpPr>
        <p:spPr>
          <a:xfrm>
            <a:off x="457200" y="274638"/>
            <a:ext cx="8229600" cy="1143000"/>
          </a:xfrm>
          <a:prstGeom prst="rect">
            <a:avLst/>
          </a:prstGeom>
        </p:spPr>
        <p:txBody>
          <a:bodyPr/>
          <a:lstStyle/>
          <a:p>
            <a:pPr algn="r" fontAlgn="auto">
              <a:spcBef>
                <a:spcPts val="0"/>
              </a:spcBef>
              <a:spcAft>
                <a:spcPts val="0"/>
              </a:spcAft>
              <a:defRPr/>
            </a:pPr>
            <a:r>
              <a:rPr lang="en-US" sz="4400" b="1" dirty="0">
                <a:latin typeface="Calibri" pitchFamily="34" charset="0"/>
                <a:ea typeface="+mj-ea"/>
                <a:cs typeface="Helvetica"/>
              </a:rPr>
              <a:t>Still</a:t>
            </a:r>
          </a:p>
        </p:txBody>
      </p:sp>
      <p:graphicFrame>
        <p:nvGraphicFramePr>
          <p:cNvPr id="13" name="Content Placeholder 4"/>
          <p:cNvGraphicFramePr>
            <a:graphicFrameLocks/>
          </p:cNvGraphicFramePr>
          <p:nvPr/>
        </p:nvGraphicFramePr>
        <p:xfrm>
          <a:off x="6680200" y="2066925"/>
          <a:ext cx="2006600" cy="2834640"/>
        </p:xfrm>
        <a:graphic>
          <a:graphicData uri="http://schemas.openxmlformats.org/drawingml/2006/table">
            <a:tbl>
              <a:tblPr firstRow="1" bandRow="1">
                <a:tableStyleId>{85BE263C-DBD7-4A20-BB59-AAB30ACAA65A}</a:tableStyleId>
              </a:tblPr>
              <a:tblGrid>
                <a:gridCol w="2006600">
                  <a:extLst>
                    <a:ext uri="{9D8B030D-6E8A-4147-A177-3AD203B41FA5}">
                      <a16:colId xmlns:a16="http://schemas.microsoft.com/office/drawing/2014/main" val="20000"/>
                    </a:ext>
                  </a:extLst>
                </a:gridCol>
              </a:tblGrid>
              <a:tr h="433977">
                <a:tc>
                  <a:txBody>
                    <a:bodyPr/>
                    <a:lstStyle/>
                    <a:p>
                      <a:pPr algn="ctr"/>
                      <a:r>
                        <a:rPr lang="en-US" sz="2500" dirty="0" smtClean="0"/>
                        <a:t>“ID-ME”</a:t>
                      </a:r>
                      <a:endParaRPr lang="en-US" sz="2500" dirty="0"/>
                    </a:p>
                  </a:txBody>
                  <a:tcPr>
                    <a:solidFill>
                      <a:srgbClr val="F79646"/>
                    </a:solidFill>
                  </a:tcPr>
                </a:tc>
                <a:extLst>
                  <a:ext uri="{0D108BD9-81ED-4DB2-BD59-A6C34878D82A}">
                    <a16:rowId xmlns:a16="http://schemas.microsoft.com/office/drawing/2014/main" val="10000"/>
                  </a:ext>
                </a:extLst>
              </a:tr>
              <a:tr h="4339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b="1" dirty="0" smtClean="0"/>
                        <a:t>Immediate</a:t>
                      </a:r>
                      <a:endParaRPr lang="en-US" sz="2500" dirty="0" smtClean="0">
                        <a:solidFill>
                          <a:schemeClr val="tx1"/>
                        </a:solidFill>
                      </a:endParaRPr>
                    </a:p>
                  </a:txBody>
                  <a:tcPr>
                    <a:solidFill>
                      <a:srgbClr val="FF0000"/>
                    </a:solidFill>
                  </a:tcPr>
                </a:tc>
                <a:extLst>
                  <a:ext uri="{0D108BD9-81ED-4DB2-BD59-A6C34878D82A}">
                    <a16:rowId xmlns:a16="http://schemas.microsoft.com/office/drawing/2014/main" val="10001"/>
                  </a:ext>
                </a:extLst>
              </a:tr>
              <a:tr h="4339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b="1" dirty="0" smtClean="0"/>
                        <a:t>Delayed</a:t>
                      </a:r>
                      <a:endParaRPr lang="en-US" sz="2500" dirty="0" smtClean="0">
                        <a:solidFill>
                          <a:schemeClr val="tx1"/>
                        </a:solidFill>
                      </a:endParaRPr>
                    </a:p>
                  </a:txBody>
                  <a:tcPr>
                    <a:solidFill>
                      <a:srgbClr val="FFFF00"/>
                    </a:solidFill>
                  </a:tcPr>
                </a:tc>
                <a:extLst>
                  <a:ext uri="{0D108BD9-81ED-4DB2-BD59-A6C34878D82A}">
                    <a16:rowId xmlns:a16="http://schemas.microsoft.com/office/drawing/2014/main" val="10002"/>
                  </a:ext>
                </a:extLst>
              </a:tr>
              <a:tr h="433977">
                <a:tc>
                  <a:txBody>
                    <a:bodyPr/>
                    <a:lstStyle/>
                    <a:p>
                      <a:pPr algn="l"/>
                      <a:r>
                        <a:rPr lang="en-US" sz="2500" b="1" strike="noStrike" dirty="0" smtClean="0"/>
                        <a:t>Minimal</a:t>
                      </a:r>
                      <a:endParaRPr lang="en-US" sz="2500" b="1" strike="noStrike" dirty="0"/>
                    </a:p>
                  </a:txBody>
                  <a:tcPr>
                    <a:solidFill>
                      <a:srgbClr val="008000"/>
                    </a:solidFill>
                  </a:tcPr>
                </a:tc>
                <a:extLst>
                  <a:ext uri="{0D108BD9-81ED-4DB2-BD59-A6C34878D82A}">
                    <a16:rowId xmlns:a16="http://schemas.microsoft.com/office/drawing/2014/main" val="10003"/>
                  </a:ext>
                </a:extLst>
              </a:tr>
              <a:tr h="4339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b="1" strike="noStrike" dirty="0" smtClean="0"/>
                        <a:t>Expectant  </a:t>
                      </a:r>
                      <a:r>
                        <a:rPr lang="en-US" sz="2500" b="1" baseline="0" dirty="0" smtClean="0">
                          <a:solidFill>
                            <a:schemeClr val="tx1"/>
                          </a:solidFill>
                          <a:latin typeface="Wingdings"/>
                          <a:ea typeface="Wingdings"/>
                          <a:cs typeface="Wingdings"/>
                          <a:sym typeface="Wingdings"/>
                        </a:rPr>
                        <a:t></a:t>
                      </a:r>
                      <a:endParaRPr lang="en-US" sz="2500" dirty="0" smtClean="0">
                        <a:solidFill>
                          <a:schemeClr val="tx1"/>
                        </a:solidFill>
                      </a:endParaRPr>
                    </a:p>
                  </a:txBody>
                  <a:tcPr>
                    <a:solidFill>
                      <a:schemeClr val="bg1">
                        <a:lumMod val="65000"/>
                      </a:schemeClr>
                    </a:solidFill>
                  </a:tcPr>
                </a:tc>
                <a:extLst>
                  <a:ext uri="{0D108BD9-81ED-4DB2-BD59-A6C34878D82A}">
                    <a16:rowId xmlns:a16="http://schemas.microsoft.com/office/drawing/2014/main" val="10004"/>
                  </a:ext>
                </a:extLst>
              </a:tr>
              <a:tr h="4339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b="1" i="0" dirty="0" smtClean="0">
                          <a:solidFill>
                            <a:schemeClr val="bg1"/>
                          </a:solidFill>
                        </a:rPr>
                        <a:t>Dead</a:t>
                      </a:r>
                      <a:endParaRPr lang="en-US" sz="2500" b="1" dirty="0" smtClean="0">
                        <a:solidFill>
                          <a:schemeClr val="tx1"/>
                        </a:solidFill>
                      </a:endParaRPr>
                    </a:p>
                  </a:txBody>
                  <a:tcPr>
                    <a:solidFill>
                      <a:schemeClr val="tx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520769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37910"/>
                                        </p:tgtEl>
                                        <p:attrNameLst>
                                          <p:attrName>style.visibility</p:attrName>
                                        </p:attrNameLst>
                                      </p:cBhvr>
                                      <p:to>
                                        <p:strVal val="visible"/>
                                      </p:to>
                                    </p:set>
                                    <p:anim calcmode="lin" valueType="num">
                                      <p:cBhvr additive="base">
                                        <p:cTn id="11" dur="500" fill="hold"/>
                                        <p:tgtEl>
                                          <p:spTgt spid="37910"/>
                                        </p:tgtEl>
                                        <p:attrNameLst>
                                          <p:attrName>ppt_x</p:attrName>
                                        </p:attrNameLst>
                                      </p:cBhvr>
                                      <p:tavLst>
                                        <p:tav tm="0">
                                          <p:val>
                                            <p:strVal val="#ppt_x"/>
                                          </p:val>
                                        </p:tav>
                                        <p:tav tm="100000">
                                          <p:val>
                                            <p:strVal val="#ppt_x"/>
                                          </p:val>
                                        </p:tav>
                                      </p:tavLst>
                                    </p:anim>
                                    <p:anim calcmode="lin" valueType="num">
                                      <p:cBhvr additive="base">
                                        <p:cTn id="12" dur="500" fill="hold"/>
                                        <p:tgtEl>
                                          <p:spTgt spid="379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Content Placeholder 4"/>
          <p:cNvGraphicFramePr>
            <a:graphicFrameLocks/>
          </p:cNvGraphicFramePr>
          <p:nvPr>
            <p:extLst/>
          </p:nvPr>
        </p:nvGraphicFramePr>
        <p:xfrm>
          <a:off x="469900" y="3022600"/>
          <a:ext cx="5168900" cy="2834640"/>
        </p:xfrm>
        <a:graphic>
          <a:graphicData uri="http://schemas.openxmlformats.org/drawingml/2006/table">
            <a:tbl>
              <a:tblPr firstRow="1" bandRow="1">
                <a:tableStyleId>{85BE263C-DBD7-4A20-BB59-AAB30ACAA65A}</a:tableStyleId>
              </a:tblPr>
              <a:tblGrid>
                <a:gridCol w="5168900">
                  <a:extLst>
                    <a:ext uri="{9D8B030D-6E8A-4147-A177-3AD203B41FA5}">
                      <a16:colId xmlns:a16="http://schemas.microsoft.com/office/drawing/2014/main" val="20000"/>
                    </a:ext>
                  </a:extLst>
                </a:gridCol>
              </a:tblGrid>
              <a:tr h="370840">
                <a:tc>
                  <a:txBody>
                    <a:bodyPr/>
                    <a:lstStyle/>
                    <a:p>
                      <a:pPr algn="ctr"/>
                      <a:r>
                        <a:rPr lang="en-US" sz="2500" dirty="0" smtClean="0"/>
                        <a:t>Lifesaving intervention</a:t>
                      </a:r>
                      <a:endParaRPr lang="en-US" sz="2500" dirty="0"/>
                    </a:p>
                  </a:txBody>
                  <a:tcPr>
                    <a:solidFill>
                      <a:srgbClr val="F79646"/>
                    </a:solidFill>
                  </a:tcPr>
                </a:tc>
                <a:extLst>
                  <a:ext uri="{0D108BD9-81ED-4DB2-BD59-A6C34878D82A}">
                    <a16:rowId xmlns:a16="http://schemas.microsoft.com/office/drawing/2014/main" val="10000"/>
                  </a:ext>
                </a:extLst>
              </a:tr>
              <a:tr h="370840">
                <a:tc>
                  <a:txBody>
                    <a:bodyPr/>
                    <a:lstStyle/>
                    <a:p>
                      <a:r>
                        <a:rPr lang="en-US" sz="2500" strike="sngStrike" dirty="0" smtClean="0"/>
                        <a:t>Control</a:t>
                      </a:r>
                      <a:r>
                        <a:rPr lang="en-US" sz="2500" strike="sngStrike" baseline="0" dirty="0" smtClean="0"/>
                        <a:t> major hemorrhage</a:t>
                      </a:r>
                      <a:endParaRPr lang="en-US" sz="2500" strike="sngStrike" dirty="0">
                        <a:solidFill>
                          <a:schemeClr val="accent6">
                            <a:lumMod val="50000"/>
                          </a:schemeClr>
                        </a:solidFill>
                      </a:endParaRPr>
                    </a:p>
                  </a:txBody>
                  <a:tcPr>
                    <a:solidFill>
                      <a:schemeClr val="bg1">
                        <a:lumMod val="85000"/>
                      </a:schemeClr>
                    </a:solidFill>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strike="noStrike" dirty="0" smtClean="0"/>
                        <a:t>Open</a:t>
                      </a:r>
                      <a:r>
                        <a:rPr lang="en-US" sz="2500" strike="noStrike" baseline="0" dirty="0" smtClean="0"/>
                        <a:t> airway  </a:t>
                      </a:r>
                      <a:r>
                        <a:rPr lang="en-US" sz="2500" strike="noStrike" baseline="0" dirty="0" smtClean="0">
                          <a:solidFill>
                            <a:schemeClr val="accent6">
                              <a:lumMod val="50000"/>
                            </a:schemeClr>
                          </a:solidFill>
                          <a:latin typeface="Wingdings"/>
                          <a:ea typeface="Wingdings"/>
                          <a:cs typeface="Wingdings"/>
                          <a:sym typeface="Wingdings"/>
                        </a:rPr>
                        <a:t></a:t>
                      </a:r>
                      <a:endParaRPr lang="en-US" sz="2500" strike="noStrike" dirty="0" smtClean="0">
                        <a:solidFill>
                          <a:schemeClr val="accent6">
                            <a:lumMod val="50000"/>
                          </a:schemeClr>
                        </a:solidFill>
                      </a:endParaRPr>
                    </a:p>
                  </a:txBody>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strike="sngStrike" dirty="0" smtClean="0"/>
                        <a:t>Decompress chest</a:t>
                      </a:r>
                      <a:endParaRPr lang="en-US" sz="2500" strike="sngStrike" dirty="0" smtClean="0">
                        <a:solidFill>
                          <a:schemeClr val="accent6">
                            <a:lumMod val="50000"/>
                          </a:schemeClr>
                        </a:solidFill>
                      </a:endParaRPr>
                    </a:p>
                  </a:txBody>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strike="sngStrike" dirty="0" smtClean="0"/>
                        <a:t>Autoinjec</a:t>
                      </a:r>
                      <a:r>
                        <a:rPr lang="en-US" sz="2500" strike="sngStrike" baseline="0" dirty="0" smtClean="0"/>
                        <a:t>t antidote</a:t>
                      </a:r>
                      <a:endParaRPr lang="en-US" sz="2500" strike="sngStrike" dirty="0" smtClean="0">
                        <a:solidFill>
                          <a:schemeClr val="accent6">
                            <a:lumMod val="50000"/>
                          </a:schemeClr>
                        </a:solidFill>
                      </a:endParaRPr>
                    </a:p>
                  </a:txBody>
                  <a:tcPr/>
                </a:tc>
                <a:extLst>
                  <a:ext uri="{0D108BD9-81ED-4DB2-BD59-A6C34878D82A}">
                    <a16:rowId xmlns:a16="http://schemas.microsoft.com/office/drawing/2014/main" val="10004"/>
                  </a:ext>
                </a:extLst>
              </a:tr>
              <a:tr h="370840">
                <a:tc>
                  <a:txBody>
                    <a:bodyPr/>
                    <a:lstStyle/>
                    <a:p>
                      <a:pPr algn="r"/>
                      <a:r>
                        <a:rPr lang="en-US" sz="2500" b="1" i="1" dirty="0" smtClean="0"/>
                        <a:t>Response</a:t>
                      </a:r>
                      <a:r>
                        <a:rPr lang="en-US" sz="2500" dirty="0" smtClean="0"/>
                        <a:t>: Not</a:t>
                      </a:r>
                      <a:r>
                        <a:rPr lang="en-US" sz="2500" baseline="0" dirty="0" smtClean="0"/>
                        <a:t> breathing</a:t>
                      </a:r>
                    </a:p>
                  </a:txBody>
                  <a:tcPr>
                    <a:solidFill>
                      <a:schemeClr val="accent6">
                        <a:lumMod val="40000"/>
                        <a:lumOff val="60000"/>
                      </a:schemeClr>
                    </a:solidFill>
                  </a:tcPr>
                </a:tc>
                <a:extLst>
                  <a:ext uri="{0D108BD9-81ED-4DB2-BD59-A6C34878D82A}">
                    <a16:rowId xmlns:a16="http://schemas.microsoft.com/office/drawing/2014/main" val="10005"/>
                  </a:ext>
                </a:extLst>
              </a:tr>
            </a:tbl>
          </a:graphicData>
        </a:graphic>
      </p:graphicFrame>
      <p:graphicFrame>
        <p:nvGraphicFramePr>
          <p:cNvPr id="39958" name="Group 22"/>
          <p:cNvGraphicFramePr>
            <a:graphicFrameLocks noGrp="1"/>
          </p:cNvGraphicFramePr>
          <p:nvPr/>
        </p:nvGraphicFramePr>
        <p:xfrm>
          <a:off x="457200" y="952500"/>
          <a:ext cx="5956300" cy="1889760"/>
        </p:xfrm>
        <a:graphic>
          <a:graphicData uri="http://schemas.openxmlformats.org/drawingml/2006/table">
            <a:tbl>
              <a:tblPr/>
              <a:tblGrid>
                <a:gridCol w="5956300">
                  <a:extLst>
                    <a:ext uri="{9D8B030D-6E8A-4147-A177-3AD203B41FA5}">
                      <a16:colId xmlns:a16="http://schemas.microsoft.com/office/drawing/2014/main" val="20000"/>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rgbClr val="FFFFFF"/>
                          </a:solidFill>
                          <a:effectLst/>
                          <a:latin typeface="Calibri" pitchFamily="34" charset="0"/>
                          <a:cs typeface="Arial" charset="0"/>
                        </a:rPr>
                        <a:t>38-year-old man</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Calibri" pitchFamily="34" charset="0"/>
                          <a:cs typeface="Arial" charset="0"/>
                        </a:rPr>
                        <a:t>Unresponsive with GSW to head and neck</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Calibri" pitchFamily="34" charset="0"/>
                          <a:cs typeface="Arial" charset="0"/>
                        </a:rPr>
                        <a:t>Gurgling respiratory sounds</a:t>
                      </a:r>
                    </a:p>
                  </a:txBody>
                  <a:tcP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Calibri" pitchFamily="34" charset="0"/>
                          <a:cs typeface="Arial" charset="0"/>
                        </a:rPr>
                        <a:t>Wearing a ballistic vest</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3"/>
                  </a:ext>
                </a:extLst>
              </a:tr>
            </a:tbl>
          </a:graphicData>
        </a:graphic>
      </p:graphicFrame>
      <p:sp>
        <p:nvSpPr>
          <p:cNvPr id="6" name="Rectangle 2"/>
          <p:cNvSpPr txBox="1">
            <a:spLocks/>
          </p:cNvSpPr>
          <p:nvPr/>
        </p:nvSpPr>
        <p:spPr>
          <a:xfrm>
            <a:off x="457200" y="274638"/>
            <a:ext cx="8229600" cy="1143000"/>
          </a:xfrm>
          <a:prstGeom prst="rect">
            <a:avLst/>
          </a:prstGeom>
        </p:spPr>
        <p:txBody>
          <a:bodyPr/>
          <a:lstStyle/>
          <a:p>
            <a:pPr algn="r" fontAlgn="auto">
              <a:spcBef>
                <a:spcPts val="0"/>
              </a:spcBef>
              <a:spcAft>
                <a:spcPts val="0"/>
              </a:spcAft>
              <a:defRPr/>
            </a:pPr>
            <a:r>
              <a:rPr lang="en-US" sz="4400" b="1" dirty="0">
                <a:latin typeface="Calibri" pitchFamily="34" charset="0"/>
                <a:ea typeface="+mj-ea"/>
                <a:cs typeface="Helvetica"/>
              </a:rPr>
              <a:t>Still</a:t>
            </a:r>
          </a:p>
        </p:txBody>
      </p:sp>
      <p:graphicFrame>
        <p:nvGraphicFramePr>
          <p:cNvPr id="13" name="Content Placeholder 4"/>
          <p:cNvGraphicFramePr>
            <a:graphicFrameLocks/>
          </p:cNvGraphicFramePr>
          <p:nvPr/>
        </p:nvGraphicFramePr>
        <p:xfrm>
          <a:off x="6680200" y="2066925"/>
          <a:ext cx="2006600" cy="2834640"/>
        </p:xfrm>
        <a:graphic>
          <a:graphicData uri="http://schemas.openxmlformats.org/drawingml/2006/table">
            <a:tbl>
              <a:tblPr firstRow="1" bandRow="1">
                <a:tableStyleId>{85BE263C-DBD7-4A20-BB59-AAB30ACAA65A}</a:tableStyleId>
              </a:tblPr>
              <a:tblGrid>
                <a:gridCol w="2006600">
                  <a:extLst>
                    <a:ext uri="{9D8B030D-6E8A-4147-A177-3AD203B41FA5}">
                      <a16:colId xmlns:a16="http://schemas.microsoft.com/office/drawing/2014/main" val="20000"/>
                    </a:ext>
                  </a:extLst>
                </a:gridCol>
              </a:tblGrid>
              <a:tr h="433977">
                <a:tc>
                  <a:txBody>
                    <a:bodyPr/>
                    <a:lstStyle/>
                    <a:p>
                      <a:pPr algn="ctr"/>
                      <a:r>
                        <a:rPr lang="en-US" sz="2500" dirty="0" smtClean="0"/>
                        <a:t>“ID-ME”</a:t>
                      </a:r>
                      <a:endParaRPr lang="en-US" sz="2500" dirty="0"/>
                    </a:p>
                  </a:txBody>
                  <a:tcPr>
                    <a:solidFill>
                      <a:srgbClr val="F79646"/>
                    </a:solidFill>
                  </a:tcPr>
                </a:tc>
                <a:extLst>
                  <a:ext uri="{0D108BD9-81ED-4DB2-BD59-A6C34878D82A}">
                    <a16:rowId xmlns:a16="http://schemas.microsoft.com/office/drawing/2014/main" val="10000"/>
                  </a:ext>
                </a:extLst>
              </a:tr>
              <a:tr h="4339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b="1" dirty="0" smtClean="0"/>
                        <a:t>Immediate</a:t>
                      </a:r>
                      <a:endParaRPr lang="en-US" sz="2500" dirty="0" smtClean="0">
                        <a:solidFill>
                          <a:schemeClr val="tx1"/>
                        </a:solidFill>
                      </a:endParaRPr>
                    </a:p>
                  </a:txBody>
                  <a:tcPr>
                    <a:solidFill>
                      <a:srgbClr val="FF0000"/>
                    </a:solidFill>
                  </a:tcPr>
                </a:tc>
                <a:extLst>
                  <a:ext uri="{0D108BD9-81ED-4DB2-BD59-A6C34878D82A}">
                    <a16:rowId xmlns:a16="http://schemas.microsoft.com/office/drawing/2014/main" val="10001"/>
                  </a:ext>
                </a:extLst>
              </a:tr>
              <a:tr h="4339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b="1" dirty="0" smtClean="0"/>
                        <a:t>Delayed</a:t>
                      </a:r>
                      <a:endParaRPr lang="en-US" sz="2500" dirty="0" smtClean="0">
                        <a:solidFill>
                          <a:schemeClr val="tx1"/>
                        </a:solidFill>
                      </a:endParaRPr>
                    </a:p>
                  </a:txBody>
                  <a:tcPr>
                    <a:solidFill>
                      <a:srgbClr val="FFFF00"/>
                    </a:solidFill>
                  </a:tcPr>
                </a:tc>
                <a:extLst>
                  <a:ext uri="{0D108BD9-81ED-4DB2-BD59-A6C34878D82A}">
                    <a16:rowId xmlns:a16="http://schemas.microsoft.com/office/drawing/2014/main" val="10002"/>
                  </a:ext>
                </a:extLst>
              </a:tr>
              <a:tr h="433977">
                <a:tc>
                  <a:txBody>
                    <a:bodyPr/>
                    <a:lstStyle/>
                    <a:p>
                      <a:pPr algn="l"/>
                      <a:r>
                        <a:rPr lang="en-US" sz="2500" b="1" strike="noStrike" dirty="0" smtClean="0"/>
                        <a:t>Minimal</a:t>
                      </a:r>
                      <a:endParaRPr lang="en-US" sz="2500" b="1" strike="noStrike" dirty="0"/>
                    </a:p>
                  </a:txBody>
                  <a:tcPr>
                    <a:solidFill>
                      <a:srgbClr val="008000"/>
                    </a:solidFill>
                  </a:tcPr>
                </a:tc>
                <a:extLst>
                  <a:ext uri="{0D108BD9-81ED-4DB2-BD59-A6C34878D82A}">
                    <a16:rowId xmlns:a16="http://schemas.microsoft.com/office/drawing/2014/main" val="10003"/>
                  </a:ext>
                </a:extLst>
              </a:tr>
              <a:tr h="4339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b="1" strike="noStrike" dirty="0" smtClean="0"/>
                        <a:t>Expectant</a:t>
                      </a:r>
                      <a:endParaRPr lang="en-US" sz="2500" dirty="0" smtClean="0">
                        <a:solidFill>
                          <a:schemeClr val="tx1"/>
                        </a:solidFill>
                      </a:endParaRPr>
                    </a:p>
                  </a:txBody>
                  <a:tcPr>
                    <a:solidFill>
                      <a:schemeClr val="bg1">
                        <a:lumMod val="65000"/>
                      </a:schemeClr>
                    </a:solidFill>
                  </a:tcPr>
                </a:tc>
                <a:extLst>
                  <a:ext uri="{0D108BD9-81ED-4DB2-BD59-A6C34878D82A}">
                    <a16:rowId xmlns:a16="http://schemas.microsoft.com/office/drawing/2014/main" val="10004"/>
                  </a:ext>
                </a:extLst>
              </a:tr>
              <a:tr h="4339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b="1" i="0" dirty="0" smtClean="0">
                          <a:solidFill>
                            <a:schemeClr val="bg1"/>
                          </a:solidFill>
                        </a:rPr>
                        <a:t>Dead          </a:t>
                      </a:r>
                      <a:r>
                        <a:rPr lang="en-US" sz="2500" b="1" baseline="0" dirty="0" smtClean="0">
                          <a:solidFill>
                            <a:srgbClr val="FFFFFF"/>
                          </a:solidFill>
                          <a:latin typeface="Wingdings"/>
                          <a:ea typeface="Wingdings"/>
                          <a:cs typeface="Wingdings"/>
                          <a:sym typeface="Wingdings"/>
                        </a:rPr>
                        <a:t></a:t>
                      </a:r>
                      <a:endParaRPr lang="en-US" sz="2500" b="1" dirty="0" smtClean="0">
                        <a:solidFill>
                          <a:schemeClr val="tx1"/>
                        </a:solidFill>
                      </a:endParaRPr>
                    </a:p>
                  </a:txBody>
                  <a:tcPr>
                    <a:solidFill>
                      <a:schemeClr val="tx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886311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39958"/>
                                        </p:tgtEl>
                                        <p:attrNameLst>
                                          <p:attrName>style.visibility</p:attrName>
                                        </p:attrNameLst>
                                      </p:cBhvr>
                                      <p:to>
                                        <p:strVal val="visible"/>
                                      </p:to>
                                    </p:set>
                                    <p:anim calcmode="lin" valueType="num">
                                      <p:cBhvr additive="base">
                                        <p:cTn id="11" dur="500" fill="hold"/>
                                        <p:tgtEl>
                                          <p:spTgt spid="39958"/>
                                        </p:tgtEl>
                                        <p:attrNameLst>
                                          <p:attrName>ppt_x</p:attrName>
                                        </p:attrNameLst>
                                      </p:cBhvr>
                                      <p:tavLst>
                                        <p:tav tm="0">
                                          <p:val>
                                            <p:strVal val="#ppt_x"/>
                                          </p:val>
                                        </p:tav>
                                        <p:tav tm="100000">
                                          <p:val>
                                            <p:strVal val="#ppt_x"/>
                                          </p:val>
                                        </p:tav>
                                      </p:tavLst>
                                    </p:anim>
                                    <p:anim calcmode="lin" valueType="num">
                                      <p:cBhvr additive="base">
                                        <p:cTn id="12" dur="500" fill="hold"/>
                                        <p:tgtEl>
                                          <p:spTgt spid="3995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Content Placeholder 4"/>
          <p:cNvGraphicFramePr>
            <a:graphicFrameLocks/>
          </p:cNvGraphicFramePr>
          <p:nvPr>
            <p:extLst/>
          </p:nvPr>
        </p:nvGraphicFramePr>
        <p:xfrm>
          <a:off x="469900" y="3022600"/>
          <a:ext cx="5168900" cy="3215640"/>
        </p:xfrm>
        <a:graphic>
          <a:graphicData uri="http://schemas.openxmlformats.org/drawingml/2006/table">
            <a:tbl>
              <a:tblPr firstRow="1" bandRow="1">
                <a:tableStyleId>{85BE263C-DBD7-4A20-BB59-AAB30ACAA65A}</a:tableStyleId>
              </a:tblPr>
              <a:tblGrid>
                <a:gridCol w="5168900">
                  <a:extLst>
                    <a:ext uri="{9D8B030D-6E8A-4147-A177-3AD203B41FA5}">
                      <a16:colId xmlns:a16="http://schemas.microsoft.com/office/drawing/2014/main" val="20000"/>
                    </a:ext>
                  </a:extLst>
                </a:gridCol>
              </a:tblGrid>
              <a:tr h="370840">
                <a:tc>
                  <a:txBody>
                    <a:bodyPr/>
                    <a:lstStyle/>
                    <a:p>
                      <a:pPr algn="ctr"/>
                      <a:r>
                        <a:rPr lang="en-US" sz="2500" dirty="0" smtClean="0"/>
                        <a:t>Lifesaving intervention</a:t>
                      </a:r>
                      <a:endParaRPr lang="en-US" sz="2500" dirty="0"/>
                    </a:p>
                  </a:txBody>
                  <a:tcPr>
                    <a:solidFill>
                      <a:srgbClr val="F79646"/>
                    </a:solidFill>
                  </a:tcPr>
                </a:tc>
                <a:extLst>
                  <a:ext uri="{0D108BD9-81ED-4DB2-BD59-A6C34878D82A}">
                    <a16:rowId xmlns:a16="http://schemas.microsoft.com/office/drawing/2014/main" val="10000"/>
                  </a:ext>
                </a:extLst>
              </a:tr>
              <a:tr h="370840">
                <a:tc>
                  <a:txBody>
                    <a:bodyPr/>
                    <a:lstStyle/>
                    <a:p>
                      <a:r>
                        <a:rPr lang="en-US" sz="2500" strike="sngStrike" dirty="0" smtClean="0"/>
                        <a:t>Control</a:t>
                      </a:r>
                      <a:r>
                        <a:rPr lang="en-US" sz="2500" strike="sngStrike" baseline="0" dirty="0" smtClean="0"/>
                        <a:t> major hemorrhage</a:t>
                      </a:r>
                      <a:endParaRPr lang="en-US" sz="2500" strike="sngStrike" dirty="0">
                        <a:solidFill>
                          <a:schemeClr val="accent6">
                            <a:lumMod val="50000"/>
                          </a:schemeClr>
                        </a:solidFill>
                      </a:endParaRPr>
                    </a:p>
                  </a:txBody>
                  <a:tcPr>
                    <a:solidFill>
                      <a:schemeClr val="bg1">
                        <a:lumMod val="85000"/>
                      </a:schemeClr>
                    </a:solidFill>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strike="sngStrike" dirty="0" smtClean="0"/>
                        <a:t>Open</a:t>
                      </a:r>
                      <a:r>
                        <a:rPr lang="en-US" sz="2500" strike="sngStrike" baseline="0" dirty="0" smtClean="0"/>
                        <a:t> airway </a:t>
                      </a:r>
                      <a:endParaRPr lang="en-US" sz="2500" strike="sngStrike" dirty="0" smtClean="0">
                        <a:solidFill>
                          <a:schemeClr val="accent6">
                            <a:lumMod val="50000"/>
                          </a:schemeClr>
                        </a:solidFill>
                      </a:endParaRPr>
                    </a:p>
                  </a:txBody>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strike="noStrike" dirty="0" smtClean="0"/>
                        <a:t>Decompress chest  </a:t>
                      </a:r>
                      <a:r>
                        <a:rPr lang="en-US" sz="2500" strike="noStrike" baseline="0" dirty="0" smtClean="0">
                          <a:solidFill>
                            <a:schemeClr val="accent6">
                              <a:lumMod val="50000"/>
                            </a:schemeClr>
                          </a:solidFill>
                          <a:latin typeface="Wingdings"/>
                          <a:ea typeface="Wingdings"/>
                          <a:cs typeface="Wingdings"/>
                          <a:sym typeface="Wingdings"/>
                        </a:rPr>
                        <a:t></a:t>
                      </a:r>
                      <a:endParaRPr lang="en-US" sz="2500" strike="noStrike" dirty="0" smtClean="0">
                        <a:solidFill>
                          <a:schemeClr val="accent6">
                            <a:lumMod val="50000"/>
                          </a:schemeClr>
                        </a:solidFill>
                      </a:endParaRPr>
                    </a:p>
                  </a:txBody>
                  <a:tcPr/>
                </a:tc>
                <a:extLst>
                  <a:ext uri="{0D108BD9-81ED-4DB2-BD59-A6C34878D82A}">
                    <a16:rowId xmlns:a16="http://schemas.microsoft.com/office/drawing/2014/main" val="10003"/>
                  </a:ext>
                </a:extLst>
              </a:tr>
              <a:tr h="370840">
                <a:tc>
                  <a:txBody>
                    <a:bodyPr/>
                    <a:lstStyle/>
                    <a:p>
                      <a:r>
                        <a:rPr lang="en-US" sz="2500" strike="sngStrike" dirty="0" smtClean="0"/>
                        <a:t>Autoinjec</a:t>
                      </a:r>
                      <a:r>
                        <a:rPr lang="en-US" sz="2500" strike="sngStrike" baseline="0" dirty="0" smtClean="0"/>
                        <a:t>t antidote</a:t>
                      </a:r>
                      <a:endParaRPr lang="en-US" sz="2500" strike="sngStrike" dirty="0"/>
                    </a:p>
                  </a:txBody>
                  <a:tcPr/>
                </a:tc>
                <a:extLst>
                  <a:ext uri="{0D108BD9-81ED-4DB2-BD59-A6C34878D82A}">
                    <a16:rowId xmlns:a16="http://schemas.microsoft.com/office/drawing/2014/main" val="10004"/>
                  </a:ext>
                </a:extLst>
              </a:tr>
              <a:tr h="370840">
                <a:tc>
                  <a:txBody>
                    <a:bodyPr/>
                    <a:lstStyle/>
                    <a:p>
                      <a:pPr algn="r"/>
                      <a:r>
                        <a:rPr lang="en-US" sz="2500" b="1" i="1" dirty="0" smtClean="0"/>
                        <a:t>Response</a:t>
                      </a:r>
                      <a:r>
                        <a:rPr lang="en-US" sz="2500" dirty="0" smtClean="0"/>
                        <a:t>: Improved breathing but</a:t>
                      </a:r>
                      <a:r>
                        <a:rPr lang="en-US" sz="2500" baseline="0" dirty="0" smtClean="0"/>
                        <a:t> </a:t>
                      </a:r>
                      <a:r>
                        <a:rPr lang="en-US" sz="2500" dirty="0" smtClean="0"/>
                        <a:t>still labored,</a:t>
                      </a:r>
                      <a:r>
                        <a:rPr lang="en-US" sz="2500" baseline="0" dirty="0" smtClean="0"/>
                        <a:t> symmetric chest movement</a:t>
                      </a:r>
                      <a:endParaRPr lang="en-US" sz="2500" dirty="0"/>
                    </a:p>
                  </a:txBody>
                  <a:tcPr>
                    <a:solidFill>
                      <a:schemeClr val="accent6">
                        <a:lumMod val="40000"/>
                        <a:lumOff val="60000"/>
                      </a:schemeClr>
                    </a:solidFill>
                  </a:tcPr>
                </a:tc>
                <a:extLst>
                  <a:ext uri="{0D108BD9-81ED-4DB2-BD59-A6C34878D82A}">
                    <a16:rowId xmlns:a16="http://schemas.microsoft.com/office/drawing/2014/main" val="10005"/>
                  </a:ext>
                </a:extLst>
              </a:tr>
            </a:tbl>
          </a:graphicData>
        </a:graphic>
      </p:graphicFrame>
      <p:graphicFrame>
        <p:nvGraphicFramePr>
          <p:cNvPr id="42006" name="Group 22"/>
          <p:cNvGraphicFramePr>
            <a:graphicFrameLocks noGrp="1"/>
          </p:cNvGraphicFramePr>
          <p:nvPr/>
        </p:nvGraphicFramePr>
        <p:xfrm>
          <a:off x="457200" y="952500"/>
          <a:ext cx="5956300" cy="1889760"/>
        </p:xfrm>
        <a:graphic>
          <a:graphicData uri="http://schemas.openxmlformats.org/drawingml/2006/table">
            <a:tbl>
              <a:tblPr/>
              <a:tblGrid>
                <a:gridCol w="5956300">
                  <a:extLst>
                    <a:ext uri="{9D8B030D-6E8A-4147-A177-3AD203B41FA5}">
                      <a16:colId xmlns:a16="http://schemas.microsoft.com/office/drawing/2014/main" val="20000"/>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rgbClr val="FFFFFF"/>
                          </a:solidFill>
                          <a:effectLst/>
                          <a:latin typeface="Calibri" pitchFamily="34" charset="0"/>
                          <a:cs typeface="Helvetica" pitchFamily="34" charset="0"/>
                        </a:rPr>
                        <a:t>28-year-old man</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Calibri" pitchFamily="34" charset="0"/>
                          <a:cs typeface="Helvetica" pitchFamily="34" charset="0"/>
                        </a:rPr>
                        <a:t>Grimacing in pain saying “I can’t breathe” </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Calibri" pitchFamily="34" charset="0"/>
                          <a:cs typeface="Helvetica" pitchFamily="34" charset="0"/>
                        </a:rPr>
                        <a:t>Holding R anterior chest near apparent GSW</a:t>
                      </a:r>
                    </a:p>
                  </a:txBody>
                  <a:tcP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Calibri" pitchFamily="34" charset="0"/>
                          <a:cs typeface="Helvetica" pitchFamily="34" charset="0"/>
                        </a:rPr>
                        <a:t>Right chest distended and immobile </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3"/>
                  </a:ext>
                </a:extLst>
              </a:tr>
            </a:tbl>
          </a:graphicData>
        </a:graphic>
      </p:graphicFrame>
      <p:sp>
        <p:nvSpPr>
          <p:cNvPr id="6" name="Rectangle 2"/>
          <p:cNvSpPr txBox="1">
            <a:spLocks/>
          </p:cNvSpPr>
          <p:nvPr/>
        </p:nvSpPr>
        <p:spPr>
          <a:xfrm>
            <a:off x="457200" y="274638"/>
            <a:ext cx="8229600" cy="1143000"/>
          </a:xfrm>
          <a:prstGeom prst="rect">
            <a:avLst/>
          </a:prstGeom>
        </p:spPr>
        <p:txBody>
          <a:bodyPr/>
          <a:lstStyle/>
          <a:p>
            <a:pPr algn="r" fontAlgn="auto">
              <a:spcBef>
                <a:spcPts val="0"/>
              </a:spcBef>
              <a:spcAft>
                <a:spcPts val="0"/>
              </a:spcAft>
              <a:defRPr/>
            </a:pPr>
            <a:r>
              <a:rPr lang="en-US" sz="4400" b="1" dirty="0">
                <a:latin typeface="Calibri" pitchFamily="34" charset="0"/>
                <a:ea typeface="+mj-ea"/>
                <a:cs typeface="Helvetica"/>
              </a:rPr>
              <a:t>Wave</a:t>
            </a:r>
          </a:p>
        </p:txBody>
      </p:sp>
      <p:graphicFrame>
        <p:nvGraphicFramePr>
          <p:cNvPr id="13" name="Content Placeholder 4"/>
          <p:cNvGraphicFramePr>
            <a:graphicFrameLocks/>
          </p:cNvGraphicFramePr>
          <p:nvPr>
            <p:extLst/>
          </p:nvPr>
        </p:nvGraphicFramePr>
        <p:xfrm>
          <a:off x="6680200" y="2066925"/>
          <a:ext cx="2006600" cy="2834640"/>
        </p:xfrm>
        <a:graphic>
          <a:graphicData uri="http://schemas.openxmlformats.org/drawingml/2006/table">
            <a:tbl>
              <a:tblPr firstRow="1" bandRow="1">
                <a:tableStyleId>{85BE263C-DBD7-4A20-BB59-AAB30ACAA65A}</a:tableStyleId>
              </a:tblPr>
              <a:tblGrid>
                <a:gridCol w="2006600">
                  <a:extLst>
                    <a:ext uri="{9D8B030D-6E8A-4147-A177-3AD203B41FA5}">
                      <a16:colId xmlns:a16="http://schemas.microsoft.com/office/drawing/2014/main" val="20000"/>
                    </a:ext>
                  </a:extLst>
                </a:gridCol>
              </a:tblGrid>
              <a:tr h="433977">
                <a:tc>
                  <a:txBody>
                    <a:bodyPr/>
                    <a:lstStyle/>
                    <a:p>
                      <a:pPr algn="ctr"/>
                      <a:r>
                        <a:rPr lang="en-US" sz="2500" dirty="0" smtClean="0"/>
                        <a:t>“ID-ME”</a:t>
                      </a:r>
                      <a:endParaRPr lang="en-US" sz="2500" dirty="0"/>
                    </a:p>
                  </a:txBody>
                  <a:tcPr>
                    <a:solidFill>
                      <a:srgbClr val="F79646"/>
                    </a:solidFill>
                  </a:tcPr>
                </a:tc>
                <a:extLst>
                  <a:ext uri="{0D108BD9-81ED-4DB2-BD59-A6C34878D82A}">
                    <a16:rowId xmlns:a16="http://schemas.microsoft.com/office/drawing/2014/main" val="10000"/>
                  </a:ext>
                </a:extLst>
              </a:tr>
              <a:tr h="433977">
                <a:tc>
                  <a:txBody>
                    <a:bodyPr/>
                    <a:lstStyle/>
                    <a:p>
                      <a:pPr algn="l"/>
                      <a:r>
                        <a:rPr lang="en-US" sz="2500" b="1" dirty="0" smtClean="0"/>
                        <a:t>Immediate </a:t>
                      </a:r>
                      <a:r>
                        <a:rPr lang="en-US" sz="2500" b="1" baseline="0" dirty="0" smtClean="0">
                          <a:solidFill>
                            <a:schemeClr val="tx1"/>
                          </a:solidFill>
                          <a:latin typeface="Wingdings"/>
                          <a:ea typeface="Wingdings"/>
                          <a:cs typeface="Wingdings"/>
                          <a:sym typeface="Wingdings"/>
                        </a:rPr>
                        <a:t></a:t>
                      </a:r>
                      <a:endParaRPr lang="en-US" sz="2500" dirty="0">
                        <a:solidFill>
                          <a:schemeClr val="tx1"/>
                        </a:solidFill>
                      </a:endParaRPr>
                    </a:p>
                  </a:txBody>
                  <a:tcPr>
                    <a:solidFill>
                      <a:srgbClr val="FF0000"/>
                    </a:solidFill>
                  </a:tcPr>
                </a:tc>
                <a:extLst>
                  <a:ext uri="{0D108BD9-81ED-4DB2-BD59-A6C34878D82A}">
                    <a16:rowId xmlns:a16="http://schemas.microsoft.com/office/drawing/2014/main" val="10001"/>
                  </a:ext>
                </a:extLst>
              </a:tr>
              <a:tr h="4339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b="1" dirty="0" smtClean="0"/>
                        <a:t>Delayed      </a:t>
                      </a:r>
                      <a:endParaRPr lang="en-US" sz="2500" dirty="0" smtClean="0">
                        <a:solidFill>
                          <a:schemeClr val="tx1"/>
                        </a:solidFill>
                      </a:endParaRPr>
                    </a:p>
                  </a:txBody>
                  <a:tcPr>
                    <a:solidFill>
                      <a:srgbClr val="FFFF00"/>
                    </a:solidFill>
                  </a:tcPr>
                </a:tc>
                <a:extLst>
                  <a:ext uri="{0D108BD9-81ED-4DB2-BD59-A6C34878D82A}">
                    <a16:rowId xmlns:a16="http://schemas.microsoft.com/office/drawing/2014/main" val="10002"/>
                  </a:ext>
                </a:extLst>
              </a:tr>
              <a:tr h="433977">
                <a:tc>
                  <a:txBody>
                    <a:bodyPr/>
                    <a:lstStyle/>
                    <a:p>
                      <a:pPr algn="l"/>
                      <a:r>
                        <a:rPr lang="en-US" sz="2500" b="1" strike="noStrike" dirty="0" smtClean="0"/>
                        <a:t>Minimal</a:t>
                      </a:r>
                      <a:endParaRPr lang="en-US" sz="2500" b="1" strike="noStrike" dirty="0"/>
                    </a:p>
                  </a:txBody>
                  <a:tcPr>
                    <a:solidFill>
                      <a:srgbClr val="008000"/>
                    </a:solidFill>
                  </a:tcPr>
                </a:tc>
                <a:extLst>
                  <a:ext uri="{0D108BD9-81ED-4DB2-BD59-A6C34878D82A}">
                    <a16:rowId xmlns:a16="http://schemas.microsoft.com/office/drawing/2014/main" val="10003"/>
                  </a:ext>
                </a:extLst>
              </a:tr>
              <a:tr h="433977">
                <a:tc>
                  <a:txBody>
                    <a:bodyPr/>
                    <a:lstStyle/>
                    <a:p>
                      <a:pPr algn="l"/>
                      <a:r>
                        <a:rPr lang="en-US" sz="2500" b="1" strike="noStrike" dirty="0" smtClean="0"/>
                        <a:t>Expectant</a:t>
                      </a:r>
                      <a:endParaRPr lang="en-US" sz="2500" b="1" strike="noStrike" dirty="0"/>
                    </a:p>
                  </a:txBody>
                  <a:tcPr>
                    <a:solidFill>
                      <a:schemeClr val="bg1">
                        <a:lumMod val="65000"/>
                      </a:schemeClr>
                    </a:solidFill>
                  </a:tcPr>
                </a:tc>
                <a:extLst>
                  <a:ext uri="{0D108BD9-81ED-4DB2-BD59-A6C34878D82A}">
                    <a16:rowId xmlns:a16="http://schemas.microsoft.com/office/drawing/2014/main" val="10004"/>
                  </a:ext>
                </a:extLst>
              </a:tr>
              <a:tr h="4339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b="1" i="0" dirty="0" smtClean="0">
                          <a:solidFill>
                            <a:schemeClr val="bg1"/>
                          </a:solidFill>
                        </a:rPr>
                        <a:t>Dead</a:t>
                      </a:r>
                      <a:endParaRPr lang="en-US" sz="2500" b="1" dirty="0" smtClean="0">
                        <a:solidFill>
                          <a:schemeClr val="tx1"/>
                        </a:solidFill>
                      </a:endParaRPr>
                    </a:p>
                  </a:txBody>
                  <a:tcPr>
                    <a:solidFill>
                      <a:schemeClr val="tx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5397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42006"/>
                                        </p:tgtEl>
                                        <p:attrNameLst>
                                          <p:attrName>style.visibility</p:attrName>
                                        </p:attrNameLst>
                                      </p:cBhvr>
                                      <p:to>
                                        <p:strVal val="visible"/>
                                      </p:to>
                                    </p:set>
                                    <p:anim calcmode="lin" valueType="num">
                                      <p:cBhvr additive="base">
                                        <p:cTn id="11" dur="500" fill="hold"/>
                                        <p:tgtEl>
                                          <p:spTgt spid="42006"/>
                                        </p:tgtEl>
                                        <p:attrNameLst>
                                          <p:attrName>ppt_x</p:attrName>
                                        </p:attrNameLst>
                                      </p:cBhvr>
                                      <p:tavLst>
                                        <p:tav tm="0">
                                          <p:val>
                                            <p:strVal val="#ppt_x"/>
                                          </p:val>
                                        </p:tav>
                                        <p:tav tm="100000">
                                          <p:val>
                                            <p:strVal val="#ppt_x"/>
                                          </p:val>
                                        </p:tav>
                                      </p:tavLst>
                                    </p:anim>
                                    <p:anim calcmode="lin" valueType="num">
                                      <p:cBhvr additive="base">
                                        <p:cTn id="12" dur="500" fill="hold"/>
                                        <p:tgtEl>
                                          <p:spTgt spid="4200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Content Placeholder 4"/>
          <p:cNvGraphicFramePr>
            <a:graphicFrameLocks/>
          </p:cNvGraphicFramePr>
          <p:nvPr>
            <p:extLst/>
          </p:nvPr>
        </p:nvGraphicFramePr>
        <p:xfrm>
          <a:off x="469899" y="3022600"/>
          <a:ext cx="5551291" cy="3215640"/>
        </p:xfrm>
        <a:graphic>
          <a:graphicData uri="http://schemas.openxmlformats.org/drawingml/2006/table">
            <a:tbl>
              <a:tblPr firstRow="1" bandRow="1">
                <a:tableStyleId>{85BE263C-DBD7-4A20-BB59-AAB30ACAA65A}</a:tableStyleId>
              </a:tblPr>
              <a:tblGrid>
                <a:gridCol w="5551291">
                  <a:extLst>
                    <a:ext uri="{9D8B030D-6E8A-4147-A177-3AD203B41FA5}">
                      <a16:colId xmlns:a16="http://schemas.microsoft.com/office/drawing/2014/main" val="20000"/>
                    </a:ext>
                  </a:extLst>
                </a:gridCol>
              </a:tblGrid>
              <a:tr h="370840">
                <a:tc>
                  <a:txBody>
                    <a:bodyPr/>
                    <a:lstStyle/>
                    <a:p>
                      <a:pPr algn="ctr"/>
                      <a:r>
                        <a:rPr lang="en-US" sz="2500" dirty="0" smtClean="0"/>
                        <a:t>Lifesaving intervention</a:t>
                      </a:r>
                      <a:endParaRPr lang="en-US" sz="2500" dirty="0"/>
                    </a:p>
                  </a:txBody>
                  <a:tcPr>
                    <a:solidFill>
                      <a:srgbClr val="F79646"/>
                    </a:solidFill>
                  </a:tcPr>
                </a:tc>
                <a:extLst>
                  <a:ext uri="{0D108BD9-81ED-4DB2-BD59-A6C34878D82A}">
                    <a16:rowId xmlns:a16="http://schemas.microsoft.com/office/drawing/2014/main" val="10000"/>
                  </a:ext>
                </a:extLst>
              </a:tr>
              <a:tr h="370840">
                <a:tc>
                  <a:txBody>
                    <a:bodyPr/>
                    <a:lstStyle/>
                    <a:p>
                      <a:r>
                        <a:rPr lang="en-US" sz="2500" strike="sngStrike" dirty="0" smtClean="0"/>
                        <a:t>Control</a:t>
                      </a:r>
                      <a:r>
                        <a:rPr lang="en-US" sz="2500" strike="sngStrike" baseline="0" dirty="0" smtClean="0"/>
                        <a:t> major hemorrhage</a:t>
                      </a:r>
                      <a:endParaRPr lang="en-US" sz="2500" strike="sngStrike" dirty="0">
                        <a:solidFill>
                          <a:schemeClr val="accent6">
                            <a:lumMod val="50000"/>
                          </a:schemeClr>
                        </a:solidFill>
                      </a:endParaRPr>
                    </a:p>
                  </a:txBody>
                  <a:tcPr>
                    <a:solidFill>
                      <a:schemeClr val="bg1">
                        <a:lumMod val="85000"/>
                      </a:schemeClr>
                    </a:solidFill>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strike="sngStrike" dirty="0" smtClean="0"/>
                        <a:t>Open</a:t>
                      </a:r>
                      <a:r>
                        <a:rPr lang="en-US" sz="2500" strike="sngStrike" baseline="0" dirty="0" smtClean="0"/>
                        <a:t> airway </a:t>
                      </a:r>
                      <a:endParaRPr lang="en-US" sz="2500" strike="sngStrike" dirty="0" smtClean="0">
                        <a:solidFill>
                          <a:schemeClr val="accent6">
                            <a:lumMod val="50000"/>
                          </a:schemeClr>
                        </a:solidFill>
                      </a:endParaRPr>
                    </a:p>
                  </a:txBody>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strike="sngStrike" dirty="0" smtClean="0"/>
                        <a:t>Decompress chest  </a:t>
                      </a:r>
                      <a:endParaRPr lang="en-US" sz="2500" strike="sngStrike" dirty="0" smtClean="0">
                        <a:solidFill>
                          <a:schemeClr val="accent6">
                            <a:lumMod val="50000"/>
                          </a:schemeClr>
                        </a:solidFill>
                      </a:endParaRPr>
                    </a:p>
                  </a:txBody>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strike="noStrike" dirty="0" smtClean="0"/>
                        <a:t>Autoinjec</a:t>
                      </a:r>
                      <a:r>
                        <a:rPr lang="en-US" sz="2500" strike="noStrike" baseline="0" dirty="0" smtClean="0"/>
                        <a:t>t antidote  </a:t>
                      </a:r>
                      <a:r>
                        <a:rPr lang="en-US" sz="2500" strike="noStrike" baseline="0" dirty="0" smtClean="0">
                          <a:solidFill>
                            <a:schemeClr val="accent6">
                              <a:lumMod val="50000"/>
                            </a:schemeClr>
                          </a:solidFill>
                          <a:latin typeface="Wingdings"/>
                          <a:ea typeface="Wingdings"/>
                          <a:cs typeface="Wingdings"/>
                          <a:sym typeface="Wingdings"/>
                        </a:rPr>
                        <a:t></a:t>
                      </a:r>
                      <a:endParaRPr lang="en-US" sz="2500" strike="noStrike" dirty="0" smtClean="0">
                        <a:solidFill>
                          <a:schemeClr val="accent6">
                            <a:lumMod val="50000"/>
                          </a:schemeClr>
                        </a:solidFill>
                      </a:endParaRPr>
                    </a:p>
                  </a:txBody>
                  <a:tcPr/>
                </a:tc>
                <a:extLst>
                  <a:ext uri="{0D108BD9-81ED-4DB2-BD59-A6C34878D82A}">
                    <a16:rowId xmlns:a16="http://schemas.microsoft.com/office/drawing/2014/main" val="10004"/>
                  </a:ext>
                </a:extLst>
              </a:tr>
              <a:tr h="370840">
                <a:tc>
                  <a:txBody>
                    <a:bodyPr/>
                    <a:lstStyle/>
                    <a:p>
                      <a:pPr algn="r"/>
                      <a:r>
                        <a:rPr lang="en-US" sz="2500" b="1" i="1" dirty="0" smtClean="0"/>
                        <a:t>Response</a:t>
                      </a:r>
                      <a:r>
                        <a:rPr lang="en-US" sz="2500" dirty="0" smtClean="0"/>
                        <a:t>: Some improvement</a:t>
                      </a:r>
                      <a:r>
                        <a:rPr lang="en-US" sz="2500" baseline="0" dirty="0" smtClean="0"/>
                        <a:t> but still labored</a:t>
                      </a:r>
                      <a:r>
                        <a:rPr lang="en-US" sz="2500" dirty="0" smtClean="0"/>
                        <a:t>, </a:t>
                      </a:r>
                      <a:r>
                        <a:rPr lang="en-US" sz="2500" baseline="0" dirty="0" err="1" smtClean="0"/>
                        <a:t>EpiPen</a:t>
                      </a:r>
                      <a:r>
                        <a:rPr lang="en-US" sz="2500" baseline="0" dirty="0" smtClean="0"/>
                        <a:t> available in first aid kit</a:t>
                      </a:r>
                      <a:endParaRPr lang="en-US" sz="2500" dirty="0"/>
                    </a:p>
                  </a:txBody>
                  <a:tcPr>
                    <a:solidFill>
                      <a:schemeClr val="accent6">
                        <a:lumMod val="40000"/>
                        <a:lumOff val="60000"/>
                      </a:schemeClr>
                    </a:solidFill>
                  </a:tcPr>
                </a:tc>
                <a:extLst>
                  <a:ext uri="{0D108BD9-81ED-4DB2-BD59-A6C34878D82A}">
                    <a16:rowId xmlns:a16="http://schemas.microsoft.com/office/drawing/2014/main" val="10005"/>
                  </a:ext>
                </a:extLst>
              </a:tr>
            </a:tbl>
          </a:graphicData>
        </a:graphic>
      </p:graphicFrame>
      <p:graphicFrame>
        <p:nvGraphicFramePr>
          <p:cNvPr id="44054" name="Group 22"/>
          <p:cNvGraphicFramePr>
            <a:graphicFrameLocks noGrp="1"/>
          </p:cNvGraphicFramePr>
          <p:nvPr/>
        </p:nvGraphicFramePr>
        <p:xfrm>
          <a:off x="457200" y="952500"/>
          <a:ext cx="5956300" cy="1889760"/>
        </p:xfrm>
        <a:graphic>
          <a:graphicData uri="http://schemas.openxmlformats.org/drawingml/2006/table">
            <a:tbl>
              <a:tblPr/>
              <a:tblGrid>
                <a:gridCol w="5956300">
                  <a:extLst>
                    <a:ext uri="{9D8B030D-6E8A-4147-A177-3AD203B41FA5}">
                      <a16:colId xmlns:a16="http://schemas.microsoft.com/office/drawing/2014/main" val="20000"/>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rgbClr val="FFFFFF"/>
                          </a:solidFill>
                          <a:effectLst/>
                          <a:latin typeface="Calibri" pitchFamily="34" charset="0"/>
                          <a:cs typeface="Arial" charset="0"/>
                        </a:rPr>
                        <a:t>17-year-old woman</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Calibri" pitchFamily="34" charset="0"/>
                          <a:cs typeface="Arial" charset="0"/>
                        </a:rPr>
                        <a:t>Sitting on curb, uninjured, hoarse voice</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Calibri" pitchFamily="34" charset="0"/>
                          <a:cs typeface="Arial" charset="0"/>
                        </a:rPr>
                        <a:t>Face is swollen, loud expiratory wheezing</a:t>
                      </a:r>
                    </a:p>
                  </a:txBody>
                  <a:tcP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Calibri" pitchFamily="34" charset="0"/>
                          <a:cs typeface="Arial" charset="0"/>
                        </a:rPr>
                        <a:t>Points to a dead wasp on the ground nearby</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3"/>
                  </a:ext>
                </a:extLst>
              </a:tr>
            </a:tbl>
          </a:graphicData>
        </a:graphic>
      </p:graphicFrame>
      <p:sp>
        <p:nvSpPr>
          <p:cNvPr id="6" name="Rectangle 2"/>
          <p:cNvSpPr txBox="1">
            <a:spLocks/>
          </p:cNvSpPr>
          <p:nvPr/>
        </p:nvSpPr>
        <p:spPr>
          <a:xfrm>
            <a:off x="457200" y="274638"/>
            <a:ext cx="8229600" cy="1143000"/>
          </a:xfrm>
          <a:prstGeom prst="rect">
            <a:avLst/>
          </a:prstGeom>
        </p:spPr>
        <p:txBody>
          <a:bodyPr/>
          <a:lstStyle/>
          <a:p>
            <a:pPr algn="r" fontAlgn="auto">
              <a:spcBef>
                <a:spcPts val="0"/>
              </a:spcBef>
              <a:spcAft>
                <a:spcPts val="0"/>
              </a:spcAft>
              <a:defRPr/>
            </a:pPr>
            <a:r>
              <a:rPr lang="en-US" sz="4400" b="1" dirty="0">
                <a:latin typeface="Calibri" pitchFamily="34" charset="0"/>
                <a:ea typeface="+mj-ea"/>
                <a:cs typeface="Helvetica"/>
              </a:rPr>
              <a:t>Wave</a:t>
            </a:r>
          </a:p>
        </p:txBody>
      </p:sp>
      <p:graphicFrame>
        <p:nvGraphicFramePr>
          <p:cNvPr id="13" name="Content Placeholder 4"/>
          <p:cNvGraphicFramePr>
            <a:graphicFrameLocks/>
          </p:cNvGraphicFramePr>
          <p:nvPr/>
        </p:nvGraphicFramePr>
        <p:xfrm>
          <a:off x="6680200" y="2066925"/>
          <a:ext cx="2006600" cy="2834640"/>
        </p:xfrm>
        <a:graphic>
          <a:graphicData uri="http://schemas.openxmlformats.org/drawingml/2006/table">
            <a:tbl>
              <a:tblPr firstRow="1" bandRow="1">
                <a:tableStyleId>{85BE263C-DBD7-4A20-BB59-AAB30ACAA65A}</a:tableStyleId>
              </a:tblPr>
              <a:tblGrid>
                <a:gridCol w="2006600">
                  <a:extLst>
                    <a:ext uri="{9D8B030D-6E8A-4147-A177-3AD203B41FA5}">
                      <a16:colId xmlns:a16="http://schemas.microsoft.com/office/drawing/2014/main" val="20000"/>
                    </a:ext>
                  </a:extLst>
                </a:gridCol>
              </a:tblGrid>
              <a:tr h="433977">
                <a:tc>
                  <a:txBody>
                    <a:bodyPr/>
                    <a:lstStyle/>
                    <a:p>
                      <a:pPr algn="ctr"/>
                      <a:r>
                        <a:rPr lang="en-US" sz="2500" dirty="0" smtClean="0"/>
                        <a:t>“ID-ME”</a:t>
                      </a:r>
                      <a:endParaRPr lang="en-US" sz="2500" dirty="0"/>
                    </a:p>
                  </a:txBody>
                  <a:tcPr>
                    <a:solidFill>
                      <a:srgbClr val="F79646"/>
                    </a:solidFill>
                  </a:tcPr>
                </a:tc>
                <a:extLst>
                  <a:ext uri="{0D108BD9-81ED-4DB2-BD59-A6C34878D82A}">
                    <a16:rowId xmlns:a16="http://schemas.microsoft.com/office/drawing/2014/main" val="10000"/>
                  </a:ext>
                </a:extLst>
              </a:tr>
              <a:tr h="433977">
                <a:tc>
                  <a:txBody>
                    <a:bodyPr/>
                    <a:lstStyle/>
                    <a:p>
                      <a:pPr algn="l"/>
                      <a:r>
                        <a:rPr lang="en-US" sz="2500" b="1" dirty="0" smtClean="0"/>
                        <a:t>Immediate </a:t>
                      </a:r>
                      <a:r>
                        <a:rPr lang="en-US" sz="2500" b="1" baseline="0" dirty="0" smtClean="0">
                          <a:solidFill>
                            <a:schemeClr val="tx1"/>
                          </a:solidFill>
                          <a:latin typeface="Wingdings"/>
                          <a:ea typeface="Wingdings"/>
                          <a:cs typeface="Wingdings"/>
                          <a:sym typeface="Wingdings"/>
                        </a:rPr>
                        <a:t></a:t>
                      </a:r>
                      <a:endParaRPr lang="en-US" sz="2500" dirty="0">
                        <a:solidFill>
                          <a:schemeClr val="tx1"/>
                        </a:solidFill>
                      </a:endParaRPr>
                    </a:p>
                  </a:txBody>
                  <a:tcPr>
                    <a:solidFill>
                      <a:srgbClr val="FF0000"/>
                    </a:solidFill>
                  </a:tcPr>
                </a:tc>
                <a:extLst>
                  <a:ext uri="{0D108BD9-81ED-4DB2-BD59-A6C34878D82A}">
                    <a16:rowId xmlns:a16="http://schemas.microsoft.com/office/drawing/2014/main" val="10001"/>
                  </a:ext>
                </a:extLst>
              </a:tr>
              <a:tr h="4339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b="1" dirty="0" smtClean="0"/>
                        <a:t>Delayed</a:t>
                      </a:r>
                      <a:endParaRPr lang="en-US" sz="2500" dirty="0" smtClean="0">
                        <a:solidFill>
                          <a:schemeClr val="tx1"/>
                        </a:solidFill>
                      </a:endParaRPr>
                    </a:p>
                  </a:txBody>
                  <a:tcPr>
                    <a:solidFill>
                      <a:srgbClr val="FFFF00"/>
                    </a:solidFill>
                  </a:tcPr>
                </a:tc>
                <a:extLst>
                  <a:ext uri="{0D108BD9-81ED-4DB2-BD59-A6C34878D82A}">
                    <a16:rowId xmlns:a16="http://schemas.microsoft.com/office/drawing/2014/main" val="10002"/>
                  </a:ext>
                </a:extLst>
              </a:tr>
              <a:tr h="433977">
                <a:tc>
                  <a:txBody>
                    <a:bodyPr/>
                    <a:lstStyle/>
                    <a:p>
                      <a:pPr algn="l"/>
                      <a:r>
                        <a:rPr lang="en-US" sz="2500" b="1" strike="noStrike" dirty="0" smtClean="0"/>
                        <a:t>Minimal</a:t>
                      </a:r>
                      <a:endParaRPr lang="en-US" sz="2500" b="1" strike="noStrike" dirty="0"/>
                    </a:p>
                  </a:txBody>
                  <a:tcPr>
                    <a:solidFill>
                      <a:srgbClr val="008000"/>
                    </a:solidFill>
                  </a:tcPr>
                </a:tc>
                <a:extLst>
                  <a:ext uri="{0D108BD9-81ED-4DB2-BD59-A6C34878D82A}">
                    <a16:rowId xmlns:a16="http://schemas.microsoft.com/office/drawing/2014/main" val="10003"/>
                  </a:ext>
                </a:extLst>
              </a:tr>
              <a:tr h="433977">
                <a:tc>
                  <a:txBody>
                    <a:bodyPr/>
                    <a:lstStyle/>
                    <a:p>
                      <a:pPr algn="l"/>
                      <a:r>
                        <a:rPr lang="en-US" sz="2500" b="1" strike="noStrike" dirty="0" smtClean="0"/>
                        <a:t>Expectant</a:t>
                      </a:r>
                      <a:endParaRPr lang="en-US" sz="2500" b="1" strike="noStrike" dirty="0"/>
                    </a:p>
                  </a:txBody>
                  <a:tcPr>
                    <a:solidFill>
                      <a:schemeClr val="bg1">
                        <a:lumMod val="65000"/>
                      </a:schemeClr>
                    </a:solidFill>
                  </a:tcPr>
                </a:tc>
                <a:extLst>
                  <a:ext uri="{0D108BD9-81ED-4DB2-BD59-A6C34878D82A}">
                    <a16:rowId xmlns:a16="http://schemas.microsoft.com/office/drawing/2014/main" val="10004"/>
                  </a:ext>
                </a:extLst>
              </a:tr>
              <a:tr h="4339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b="1" i="0" dirty="0" smtClean="0">
                          <a:solidFill>
                            <a:schemeClr val="bg1"/>
                          </a:solidFill>
                        </a:rPr>
                        <a:t>Dead</a:t>
                      </a:r>
                      <a:endParaRPr lang="en-US" sz="2500" b="1" dirty="0" smtClean="0">
                        <a:solidFill>
                          <a:schemeClr val="tx1"/>
                        </a:solidFill>
                      </a:endParaRPr>
                    </a:p>
                  </a:txBody>
                  <a:tcPr>
                    <a:solidFill>
                      <a:schemeClr val="tx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60933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44054"/>
                                        </p:tgtEl>
                                        <p:attrNameLst>
                                          <p:attrName>style.visibility</p:attrName>
                                        </p:attrNameLst>
                                      </p:cBhvr>
                                      <p:to>
                                        <p:strVal val="visible"/>
                                      </p:to>
                                    </p:set>
                                    <p:anim calcmode="lin" valueType="num">
                                      <p:cBhvr additive="base">
                                        <p:cTn id="11" dur="500" fill="hold"/>
                                        <p:tgtEl>
                                          <p:spTgt spid="44054"/>
                                        </p:tgtEl>
                                        <p:attrNameLst>
                                          <p:attrName>ppt_x</p:attrName>
                                        </p:attrNameLst>
                                      </p:cBhvr>
                                      <p:tavLst>
                                        <p:tav tm="0">
                                          <p:val>
                                            <p:strVal val="#ppt_x"/>
                                          </p:val>
                                        </p:tav>
                                        <p:tav tm="100000">
                                          <p:val>
                                            <p:strVal val="#ppt_x"/>
                                          </p:val>
                                        </p:tav>
                                      </p:tavLst>
                                    </p:anim>
                                    <p:anim calcmode="lin" valueType="num">
                                      <p:cBhvr additive="base">
                                        <p:cTn id="12" dur="500" fill="hold"/>
                                        <p:tgtEl>
                                          <p:spTgt spid="4405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Content Placeholder 4"/>
          <p:cNvGraphicFramePr>
            <a:graphicFrameLocks/>
          </p:cNvGraphicFramePr>
          <p:nvPr/>
        </p:nvGraphicFramePr>
        <p:xfrm>
          <a:off x="469900" y="3022600"/>
          <a:ext cx="5168900" cy="2834640"/>
        </p:xfrm>
        <a:graphic>
          <a:graphicData uri="http://schemas.openxmlformats.org/drawingml/2006/table">
            <a:tbl>
              <a:tblPr firstRow="1" bandRow="1">
                <a:tableStyleId>{85BE263C-DBD7-4A20-BB59-AAB30ACAA65A}</a:tableStyleId>
              </a:tblPr>
              <a:tblGrid>
                <a:gridCol w="5168900">
                  <a:extLst>
                    <a:ext uri="{9D8B030D-6E8A-4147-A177-3AD203B41FA5}">
                      <a16:colId xmlns:a16="http://schemas.microsoft.com/office/drawing/2014/main" val="20000"/>
                    </a:ext>
                  </a:extLst>
                </a:gridCol>
              </a:tblGrid>
              <a:tr h="370840">
                <a:tc>
                  <a:txBody>
                    <a:bodyPr/>
                    <a:lstStyle/>
                    <a:p>
                      <a:pPr algn="ctr"/>
                      <a:r>
                        <a:rPr lang="en-US" sz="2500" dirty="0" smtClean="0"/>
                        <a:t>Lifesaving intervention</a:t>
                      </a:r>
                      <a:endParaRPr lang="en-US" sz="2500" dirty="0"/>
                    </a:p>
                  </a:txBody>
                  <a:tcPr>
                    <a:solidFill>
                      <a:srgbClr val="F79646"/>
                    </a:solidFill>
                  </a:tcPr>
                </a:tc>
                <a:extLst>
                  <a:ext uri="{0D108BD9-81ED-4DB2-BD59-A6C34878D82A}">
                    <a16:rowId xmlns:a16="http://schemas.microsoft.com/office/drawing/2014/main" val="10000"/>
                  </a:ext>
                </a:extLst>
              </a:tr>
              <a:tr h="370840">
                <a:tc>
                  <a:txBody>
                    <a:bodyPr/>
                    <a:lstStyle/>
                    <a:p>
                      <a:r>
                        <a:rPr lang="en-US" sz="2500" strike="sngStrike" dirty="0" smtClean="0"/>
                        <a:t>Control</a:t>
                      </a:r>
                      <a:r>
                        <a:rPr lang="en-US" sz="2500" strike="sngStrike" baseline="0" dirty="0" smtClean="0"/>
                        <a:t> major hemorrhage</a:t>
                      </a:r>
                      <a:endParaRPr lang="en-US" sz="2500" strike="sngStrike" dirty="0">
                        <a:solidFill>
                          <a:schemeClr val="accent6">
                            <a:lumMod val="50000"/>
                          </a:schemeClr>
                        </a:solidFill>
                      </a:endParaRPr>
                    </a:p>
                  </a:txBody>
                  <a:tcPr>
                    <a:solidFill>
                      <a:schemeClr val="bg1">
                        <a:lumMod val="85000"/>
                      </a:schemeClr>
                    </a:solidFill>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strike="sngStrike" dirty="0" smtClean="0"/>
                        <a:t>Open</a:t>
                      </a:r>
                      <a:r>
                        <a:rPr lang="en-US" sz="2500" strike="sngStrike" baseline="0" dirty="0" smtClean="0"/>
                        <a:t> airway </a:t>
                      </a:r>
                      <a:endParaRPr lang="en-US" sz="2500" strike="sngStrike" dirty="0" smtClean="0">
                        <a:solidFill>
                          <a:schemeClr val="accent6">
                            <a:lumMod val="50000"/>
                          </a:schemeClr>
                        </a:solidFill>
                      </a:endParaRPr>
                    </a:p>
                  </a:txBody>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strike="sngStrike" dirty="0" smtClean="0"/>
                        <a:t>Decompress chest</a:t>
                      </a:r>
                      <a:endParaRPr lang="en-US" sz="2500" strike="sngStrike" dirty="0" smtClean="0">
                        <a:solidFill>
                          <a:schemeClr val="accent6">
                            <a:lumMod val="50000"/>
                          </a:schemeClr>
                        </a:solidFill>
                      </a:endParaRPr>
                    </a:p>
                  </a:txBody>
                  <a:tcPr/>
                </a:tc>
                <a:extLst>
                  <a:ext uri="{0D108BD9-81ED-4DB2-BD59-A6C34878D82A}">
                    <a16:rowId xmlns:a16="http://schemas.microsoft.com/office/drawing/2014/main" val="10003"/>
                  </a:ext>
                </a:extLst>
              </a:tr>
              <a:tr h="370840">
                <a:tc>
                  <a:txBody>
                    <a:bodyPr/>
                    <a:lstStyle/>
                    <a:p>
                      <a:r>
                        <a:rPr lang="en-US" sz="2500" strike="sngStrike" dirty="0" smtClean="0"/>
                        <a:t>Autoinjec</a:t>
                      </a:r>
                      <a:r>
                        <a:rPr lang="en-US" sz="2500" strike="sngStrike" baseline="0" dirty="0" smtClean="0"/>
                        <a:t>t antidote</a:t>
                      </a:r>
                      <a:endParaRPr lang="en-US" sz="2500" strike="sngStrike" dirty="0"/>
                    </a:p>
                  </a:txBody>
                  <a:tcPr/>
                </a:tc>
                <a:extLst>
                  <a:ext uri="{0D108BD9-81ED-4DB2-BD59-A6C34878D82A}">
                    <a16:rowId xmlns:a16="http://schemas.microsoft.com/office/drawing/2014/main" val="10004"/>
                  </a:ext>
                </a:extLst>
              </a:tr>
              <a:tr h="370840">
                <a:tc>
                  <a:txBody>
                    <a:bodyPr/>
                    <a:lstStyle/>
                    <a:p>
                      <a:pPr algn="r"/>
                      <a:r>
                        <a:rPr lang="en-US" sz="2500" b="1" i="1" dirty="0" smtClean="0"/>
                        <a:t>Response</a:t>
                      </a:r>
                      <a:r>
                        <a:rPr lang="en-US" sz="2500" dirty="0" smtClean="0"/>
                        <a:t>:</a:t>
                      </a:r>
                      <a:r>
                        <a:rPr lang="en-US" sz="2500" baseline="0" dirty="0" smtClean="0"/>
                        <a:t> Unchanged</a:t>
                      </a:r>
                      <a:endParaRPr lang="en-US" sz="2500" dirty="0"/>
                    </a:p>
                  </a:txBody>
                  <a:tcPr>
                    <a:solidFill>
                      <a:schemeClr val="accent6">
                        <a:lumMod val="40000"/>
                        <a:lumOff val="60000"/>
                      </a:schemeClr>
                    </a:solidFill>
                  </a:tcPr>
                </a:tc>
                <a:extLst>
                  <a:ext uri="{0D108BD9-81ED-4DB2-BD59-A6C34878D82A}">
                    <a16:rowId xmlns:a16="http://schemas.microsoft.com/office/drawing/2014/main" val="10005"/>
                  </a:ext>
                </a:extLst>
              </a:tr>
            </a:tbl>
          </a:graphicData>
        </a:graphic>
      </p:graphicFrame>
      <p:graphicFrame>
        <p:nvGraphicFramePr>
          <p:cNvPr id="46103" name="Group 23"/>
          <p:cNvGraphicFramePr>
            <a:graphicFrameLocks noGrp="1"/>
          </p:cNvGraphicFramePr>
          <p:nvPr>
            <p:extLst/>
          </p:nvPr>
        </p:nvGraphicFramePr>
        <p:xfrm>
          <a:off x="457200" y="952500"/>
          <a:ext cx="5956300" cy="1889760"/>
        </p:xfrm>
        <a:graphic>
          <a:graphicData uri="http://schemas.openxmlformats.org/drawingml/2006/table">
            <a:tbl>
              <a:tblPr/>
              <a:tblGrid>
                <a:gridCol w="5956300">
                  <a:extLst>
                    <a:ext uri="{9D8B030D-6E8A-4147-A177-3AD203B41FA5}">
                      <a16:colId xmlns:a16="http://schemas.microsoft.com/office/drawing/2014/main" val="20000"/>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rgbClr val="FFFFFF"/>
                          </a:solidFill>
                          <a:effectLst/>
                          <a:latin typeface="Calibri" pitchFamily="34" charset="0"/>
                          <a:cs typeface="Arial" charset="0"/>
                        </a:rPr>
                        <a:t>63-year-old woman</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Calibri" pitchFamily="34" charset="0"/>
                          <a:cs typeface="Arial" charset="0"/>
                        </a:rPr>
                        <a:t>Fell while running after explosion </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Calibri" pitchFamily="34" charset="0"/>
                          <a:cs typeface="Arial" charset="0"/>
                        </a:rPr>
                        <a:t>Gross deformity of left ankle </a:t>
                      </a:r>
                    </a:p>
                  </a:txBody>
                  <a:tcP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Calibri" pitchFamily="34" charset="0"/>
                          <a:cs typeface="Arial" charset="0"/>
                        </a:rPr>
                        <a:t>Contusions and bruising on both arms</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3"/>
                  </a:ext>
                </a:extLst>
              </a:tr>
            </a:tbl>
          </a:graphicData>
        </a:graphic>
      </p:graphicFrame>
      <p:sp>
        <p:nvSpPr>
          <p:cNvPr id="6" name="Rectangle 2"/>
          <p:cNvSpPr txBox="1">
            <a:spLocks/>
          </p:cNvSpPr>
          <p:nvPr/>
        </p:nvSpPr>
        <p:spPr>
          <a:xfrm>
            <a:off x="457200" y="274638"/>
            <a:ext cx="8229600" cy="1143000"/>
          </a:xfrm>
          <a:prstGeom prst="rect">
            <a:avLst/>
          </a:prstGeom>
        </p:spPr>
        <p:txBody>
          <a:bodyPr/>
          <a:lstStyle/>
          <a:p>
            <a:pPr algn="r" fontAlgn="auto">
              <a:spcBef>
                <a:spcPts val="0"/>
              </a:spcBef>
              <a:spcAft>
                <a:spcPts val="0"/>
              </a:spcAft>
              <a:defRPr/>
            </a:pPr>
            <a:r>
              <a:rPr lang="en-US" sz="4400" b="1" dirty="0">
                <a:latin typeface="Calibri" pitchFamily="34" charset="0"/>
                <a:ea typeface="+mj-ea"/>
                <a:cs typeface="Helvetica"/>
              </a:rPr>
              <a:t>Wave</a:t>
            </a:r>
          </a:p>
        </p:txBody>
      </p:sp>
      <p:graphicFrame>
        <p:nvGraphicFramePr>
          <p:cNvPr id="13" name="Content Placeholder 4"/>
          <p:cNvGraphicFramePr>
            <a:graphicFrameLocks/>
          </p:cNvGraphicFramePr>
          <p:nvPr/>
        </p:nvGraphicFramePr>
        <p:xfrm>
          <a:off x="6680200" y="2066925"/>
          <a:ext cx="2006600" cy="2834640"/>
        </p:xfrm>
        <a:graphic>
          <a:graphicData uri="http://schemas.openxmlformats.org/drawingml/2006/table">
            <a:tbl>
              <a:tblPr firstRow="1" bandRow="1">
                <a:tableStyleId>{85BE263C-DBD7-4A20-BB59-AAB30ACAA65A}</a:tableStyleId>
              </a:tblPr>
              <a:tblGrid>
                <a:gridCol w="2006600">
                  <a:extLst>
                    <a:ext uri="{9D8B030D-6E8A-4147-A177-3AD203B41FA5}">
                      <a16:colId xmlns:a16="http://schemas.microsoft.com/office/drawing/2014/main" val="20000"/>
                    </a:ext>
                  </a:extLst>
                </a:gridCol>
              </a:tblGrid>
              <a:tr h="433977">
                <a:tc>
                  <a:txBody>
                    <a:bodyPr/>
                    <a:lstStyle/>
                    <a:p>
                      <a:pPr algn="ctr"/>
                      <a:r>
                        <a:rPr lang="en-US" sz="2500" dirty="0" smtClean="0"/>
                        <a:t>“ID-ME”</a:t>
                      </a:r>
                      <a:endParaRPr lang="en-US" sz="2500" dirty="0"/>
                    </a:p>
                  </a:txBody>
                  <a:tcPr>
                    <a:solidFill>
                      <a:srgbClr val="F79646"/>
                    </a:solidFill>
                  </a:tcPr>
                </a:tc>
                <a:extLst>
                  <a:ext uri="{0D108BD9-81ED-4DB2-BD59-A6C34878D82A}">
                    <a16:rowId xmlns:a16="http://schemas.microsoft.com/office/drawing/2014/main" val="10000"/>
                  </a:ext>
                </a:extLst>
              </a:tr>
              <a:tr h="433977">
                <a:tc>
                  <a:txBody>
                    <a:bodyPr/>
                    <a:lstStyle/>
                    <a:p>
                      <a:pPr algn="l"/>
                      <a:r>
                        <a:rPr lang="en-US" sz="2500" b="1" dirty="0" smtClean="0"/>
                        <a:t>Immediate</a:t>
                      </a:r>
                      <a:endParaRPr lang="en-US" sz="2500" dirty="0">
                        <a:solidFill>
                          <a:schemeClr val="tx1"/>
                        </a:solidFill>
                      </a:endParaRPr>
                    </a:p>
                  </a:txBody>
                  <a:tcPr>
                    <a:solidFill>
                      <a:srgbClr val="FF0000"/>
                    </a:solidFill>
                  </a:tcPr>
                </a:tc>
                <a:extLst>
                  <a:ext uri="{0D108BD9-81ED-4DB2-BD59-A6C34878D82A}">
                    <a16:rowId xmlns:a16="http://schemas.microsoft.com/office/drawing/2014/main" val="10001"/>
                  </a:ext>
                </a:extLst>
              </a:tr>
              <a:tr h="4339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b="1" dirty="0" smtClean="0"/>
                        <a:t>Delayed      </a:t>
                      </a:r>
                      <a:r>
                        <a:rPr lang="en-US" sz="2500" b="1" baseline="0" dirty="0" smtClean="0">
                          <a:solidFill>
                            <a:schemeClr val="tx1"/>
                          </a:solidFill>
                          <a:latin typeface="Wingdings"/>
                          <a:ea typeface="Wingdings"/>
                          <a:cs typeface="Wingdings"/>
                          <a:sym typeface="Wingdings"/>
                        </a:rPr>
                        <a:t></a:t>
                      </a:r>
                      <a:endParaRPr lang="en-US" sz="2500" dirty="0" smtClean="0">
                        <a:solidFill>
                          <a:schemeClr val="tx1"/>
                        </a:solidFill>
                      </a:endParaRPr>
                    </a:p>
                  </a:txBody>
                  <a:tcPr>
                    <a:solidFill>
                      <a:srgbClr val="FFFF00"/>
                    </a:solidFill>
                  </a:tcPr>
                </a:tc>
                <a:extLst>
                  <a:ext uri="{0D108BD9-81ED-4DB2-BD59-A6C34878D82A}">
                    <a16:rowId xmlns:a16="http://schemas.microsoft.com/office/drawing/2014/main" val="10002"/>
                  </a:ext>
                </a:extLst>
              </a:tr>
              <a:tr h="433977">
                <a:tc>
                  <a:txBody>
                    <a:bodyPr/>
                    <a:lstStyle/>
                    <a:p>
                      <a:pPr algn="l"/>
                      <a:r>
                        <a:rPr lang="en-US" sz="2500" b="1" strike="noStrike" dirty="0" smtClean="0"/>
                        <a:t>Minimal</a:t>
                      </a:r>
                      <a:endParaRPr lang="en-US" sz="2500" b="1" strike="noStrike" dirty="0"/>
                    </a:p>
                  </a:txBody>
                  <a:tcPr>
                    <a:solidFill>
                      <a:srgbClr val="008000"/>
                    </a:solidFill>
                  </a:tcPr>
                </a:tc>
                <a:extLst>
                  <a:ext uri="{0D108BD9-81ED-4DB2-BD59-A6C34878D82A}">
                    <a16:rowId xmlns:a16="http://schemas.microsoft.com/office/drawing/2014/main" val="10003"/>
                  </a:ext>
                </a:extLst>
              </a:tr>
              <a:tr h="433977">
                <a:tc>
                  <a:txBody>
                    <a:bodyPr/>
                    <a:lstStyle/>
                    <a:p>
                      <a:pPr algn="l"/>
                      <a:r>
                        <a:rPr lang="en-US" sz="2500" b="1" strike="noStrike" dirty="0" smtClean="0"/>
                        <a:t>Expectant</a:t>
                      </a:r>
                      <a:endParaRPr lang="en-US" sz="2500" b="1" strike="noStrike" dirty="0"/>
                    </a:p>
                  </a:txBody>
                  <a:tcPr>
                    <a:solidFill>
                      <a:schemeClr val="bg1">
                        <a:lumMod val="65000"/>
                      </a:schemeClr>
                    </a:solidFill>
                  </a:tcPr>
                </a:tc>
                <a:extLst>
                  <a:ext uri="{0D108BD9-81ED-4DB2-BD59-A6C34878D82A}">
                    <a16:rowId xmlns:a16="http://schemas.microsoft.com/office/drawing/2014/main" val="10004"/>
                  </a:ext>
                </a:extLst>
              </a:tr>
              <a:tr h="4339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b="1" i="0" dirty="0" smtClean="0">
                          <a:solidFill>
                            <a:schemeClr val="bg1"/>
                          </a:solidFill>
                        </a:rPr>
                        <a:t>Dead</a:t>
                      </a:r>
                      <a:endParaRPr lang="en-US" sz="2500" b="1" dirty="0" smtClean="0">
                        <a:solidFill>
                          <a:schemeClr val="tx1"/>
                        </a:solidFill>
                      </a:endParaRPr>
                    </a:p>
                  </a:txBody>
                  <a:tcPr>
                    <a:solidFill>
                      <a:schemeClr val="tx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685650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46103"/>
                                        </p:tgtEl>
                                        <p:attrNameLst>
                                          <p:attrName>style.visibility</p:attrName>
                                        </p:attrNameLst>
                                      </p:cBhvr>
                                      <p:to>
                                        <p:strVal val="visible"/>
                                      </p:to>
                                    </p:set>
                                    <p:anim calcmode="lin" valueType="num">
                                      <p:cBhvr additive="base">
                                        <p:cTn id="11" dur="500" fill="hold"/>
                                        <p:tgtEl>
                                          <p:spTgt spid="46103"/>
                                        </p:tgtEl>
                                        <p:attrNameLst>
                                          <p:attrName>ppt_x</p:attrName>
                                        </p:attrNameLst>
                                      </p:cBhvr>
                                      <p:tavLst>
                                        <p:tav tm="0">
                                          <p:val>
                                            <p:strVal val="#ppt_x"/>
                                          </p:val>
                                        </p:tav>
                                        <p:tav tm="100000">
                                          <p:val>
                                            <p:strVal val="#ppt_x"/>
                                          </p:val>
                                        </p:tav>
                                      </p:tavLst>
                                    </p:anim>
                                    <p:anim calcmode="lin" valueType="num">
                                      <p:cBhvr additive="base">
                                        <p:cTn id="12" dur="500" fill="hold"/>
                                        <p:tgtEl>
                                          <p:spTgt spid="4610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Content Placeholder 4"/>
          <p:cNvGraphicFramePr>
            <a:graphicFrameLocks/>
          </p:cNvGraphicFramePr>
          <p:nvPr/>
        </p:nvGraphicFramePr>
        <p:xfrm>
          <a:off x="469900" y="3022600"/>
          <a:ext cx="5168900" cy="2834640"/>
        </p:xfrm>
        <a:graphic>
          <a:graphicData uri="http://schemas.openxmlformats.org/drawingml/2006/table">
            <a:tbl>
              <a:tblPr firstRow="1" bandRow="1">
                <a:tableStyleId>{85BE263C-DBD7-4A20-BB59-AAB30ACAA65A}</a:tableStyleId>
              </a:tblPr>
              <a:tblGrid>
                <a:gridCol w="5168900">
                  <a:extLst>
                    <a:ext uri="{9D8B030D-6E8A-4147-A177-3AD203B41FA5}">
                      <a16:colId xmlns:a16="http://schemas.microsoft.com/office/drawing/2014/main" val="20000"/>
                    </a:ext>
                  </a:extLst>
                </a:gridCol>
              </a:tblGrid>
              <a:tr h="370840">
                <a:tc>
                  <a:txBody>
                    <a:bodyPr/>
                    <a:lstStyle/>
                    <a:p>
                      <a:pPr algn="ctr"/>
                      <a:r>
                        <a:rPr lang="en-US" sz="2500" dirty="0" smtClean="0"/>
                        <a:t>Lifesaving intervention</a:t>
                      </a:r>
                      <a:endParaRPr lang="en-US" sz="2500" dirty="0"/>
                    </a:p>
                  </a:txBody>
                  <a:tcPr>
                    <a:solidFill>
                      <a:srgbClr val="F79646"/>
                    </a:solidFill>
                  </a:tcPr>
                </a:tc>
                <a:extLst>
                  <a:ext uri="{0D108BD9-81ED-4DB2-BD59-A6C34878D82A}">
                    <a16:rowId xmlns:a16="http://schemas.microsoft.com/office/drawing/2014/main" val="10000"/>
                  </a:ext>
                </a:extLst>
              </a:tr>
              <a:tr h="370840">
                <a:tc>
                  <a:txBody>
                    <a:bodyPr/>
                    <a:lstStyle/>
                    <a:p>
                      <a:r>
                        <a:rPr lang="en-US" sz="2500" strike="sngStrike" dirty="0" smtClean="0"/>
                        <a:t>Control</a:t>
                      </a:r>
                      <a:r>
                        <a:rPr lang="en-US" sz="2500" strike="sngStrike" baseline="0" dirty="0" smtClean="0"/>
                        <a:t> major hemorrhage</a:t>
                      </a:r>
                      <a:endParaRPr lang="en-US" sz="2500" strike="sngStrike" dirty="0">
                        <a:solidFill>
                          <a:schemeClr val="accent6">
                            <a:lumMod val="50000"/>
                          </a:schemeClr>
                        </a:solidFill>
                      </a:endParaRPr>
                    </a:p>
                  </a:txBody>
                  <a:tcPr>
                    <a:solidFill>
                      <a:schemeClr val="bg1">
                        <a:lumMod val="85000"/>
                      </a:schemeClr>
                    </a:solidFill>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strike="sngStrike" dirty="0" smtClean="0"/>
                        <a:t>Open</a:t>
                      </a:r>
                      <a:r>
                        <a:rPr lang="en-US" sz="2500" strike="sngStrike" baseline="0" dirty="0" smtClean="0"/>
                        <a:t> airway </a:t>
                      </a:r>
                      <a:endParaRPr lang="en-US" sz="2500" strike="sngStrike" dirty="0" smtClean="0">
                        <a:solidFill>
                          <a:schemeClr val="accent6">
                            <a:lumMod val="50000"/>
                          </a:schemeClr>
                        </a:solidFill>
                      </a:endParaRPr>
                    </a:p>
                  </a:txBody>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strike="sngStrike" dirty="0" smtClean="0"/>
                        <a:t>Decompress chest</a:t>
                      </a:r>
                      <a:endParaRPr lang="en-US" sz="2500" strike="sngStrike" dirty="0" smtClean="0">
                        <a:solidFill>
                          <a:schemeClr val="accent6">
                            <a:lumMod val="50000"/>
                          </a:schemeClr>
                        </a:solidFill>
                      </a:endParaRPr>
                    </a:p>
                  </a:txBody>
                  <a:tcPr/>
                </a:tc>
                <a:extLst>
                  <a:ext uri="{0D108BD9-81ED-4DB2-BD59-A6C34878D82A}">
                    <a16:rowId xmlns:a16="http://schemas.microsoft.com/office/drawing/2014/main" val="10003"/>
                  </a:ext>
                </a:extLst>
              </a:tr>
              <a:tr h="370840">
                <a:tc>
                  <a:txBody>
                    <a:bodyPr/>
                    <a:lstStyle/>
                    <a:p>
                      <a:r>
                        <a:rPr lang="en-US" sz="2500" strike="sngStrike" dirty="0" smtClean="0"/>
                        <a:t>Autoinjec</a:t>
                      </a:r>
                      <a:r>
                        <a:rPr lang="en-US" sz="2500" strike="sngStrike" baseline="0" dirty="0" smtClean="0"/>
                        <a:t>t antidote</a:t>
                      </a:r>
                      <a:endParaRPr lang="en-US" sz="2500" strike="sngStrike" dirty="0"/>
                    </a:p>
                  </a:txBody>
                  <a:tcPr/>
                </a:tc>
                <a:extLst>
                  <a:ext uri="{0D108BD9-81ED-4DB2-BD59-A6C34878D82A}">
                    <a16:rowId xmlns:a16="http://schemas.microsoft.com/office/drawing/2014/main" val="10004"/>
                  </a:ext>
                </a:extLst>
              </a:tr>
              <a:tr h="370840">
                <a:tc>
                  <a:txBody>
                    <a:bodyPr/>
                    <a:lstStyle/>
                    <a:p>
                      <a:pPr algn="r"/>
                      <a:r>
                        <a:rPr lang="en-US" sz="2500" b="1" i="1" dirty="0" smtClean="0"/>
                        <a:t>Response</a:t>
                      </a:r>
                      <a:r>
                        <a:rPr lang="en-US" sz="2500" dirty="0" smtClean="0"/>
                        <a:t>:</a:t>
                      </a:r>
                      <a:r>
                        <a:rPr lang="en-US" sz="2500" baseline="0" dirty="0" smtClean="0"/>
                        <a:t> Unchanged</a:t>
                      </a:r>
                      <a:endParaRPr lang="en-US" sz="2500" dirty="0"/>
                    </a:p>
                  </a:txBody>
                  <a:tcPr>
                    <a:solidFill>
                      <a:schemeClr val="accent6">
                        <a:lumMod val="40000"/>
                        <a:lumOff val="60000"/>
                      </a:schemeClr>
                    </a:solidFill>
                  </a:tcPr>
                </a:tc>
                <a:extLst>
                  <a:ext uri="{0D108BD9-81ED-4DB2-BD59-A6C34878D82A}">
                    <a16:rowId xmlns:a16="http://schemas.microsoft.com/office/drawing/2014/main" val="10005"/>
                  </a:ext>
                </a:extLst>
              </a:tr>
            </a:tbl>
          </a:graphicData>
        </a:graphic>
      </p:graphicFrame>
      <p:graphicFrame>
        <p:nvGraphicFramePr>
          <p:cNvPr id="48151" name="Group 23"/>
          <p:cNvGraphicFramePr>
            <a:graphicFrameLocks noGrp="1"/>
          </p:cNvGraphicFramePr>
          <p:nvPr/>
        </p:nvGraphicFramePr>
        <p:xfrm>
          <a:off x="457200" y="584200"/>
          <a:ext cx="5956300" cy="2270760"/>
        </p:xfrm>
        <a:graphic>
          <a:graphicData uri="http://schemas.openxmlformats.org/drawingml/2006/table">
            <a:tbl>
              <a:tblPr/>
              <a:tblGrid>
                <a:gridCol w="5956300">
                  <a:extLst>
                    <a:ext uri="{9D8B030D-6E8A-4147-A177-3AD203B41FA5}">
                      <a16:colId xmlns:a16="http://schemas.microsoft.com/office/drawing/2014/main" val="20000"/>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rgbClr val="FFFFFF"/>
                          </a:solidFill>
                          <a:effectLst/>
                          <a:latin typeface="Calibri" pitchFamily="34" charset="0"/>
                          <a:cs typeface="Arial" charset="0"/>
                        </a:rPr>
                        <a:t>33-year-old woman</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Calibri" pitchFamily="34" charset="0"/>
                          <a:cs typeface="Arial" charset="0"/>
                        </a:rPr>
                        <a:t>Crying inconsolably, holding 10-year-old child in car</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Calibri" pitchFamily="34" charset="0"/>
                          <a:cs typeface="Arial" charset="0"/>
                        </a:rPr>
                        <a:t>Superficial abrasions to arm and scalp</a:t>
                      </a:r>
                    </a:p>
                  </a:txBody>
                  <a:tcP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Calibri" pitchFamily="34" charset="0"/>
                          <a:cs typeface="Arial" charset="0"/>
                        </a:rPr>
                        <a:t>Demands you take her daughter to hospital </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3"/>
                  </a:ext>
                </a:extLst>
              </a:tr>
            </a:tbl>
          </a:graphicData>
        </a:graphic>
      </p:graphicFrame>
      <p:sp>
        <p:nvSpPr>
          <p:cNvPr id="6" name="Rectangle 2"/>
          <p:cNvSpPr txBox="1">
            <a:spLocks/>
          </p:cNvSpPr>
          <p:nvPr/>
        </p:nvSpPr>
        <p:spPr>
          <a:xfrm>
            <a:off x="457200" y="274638"/>
            <a:ext cx="8229600" cy="1143000"/>
          </a:xfrm>
          <a:prstGeom prst="rect">
            <a:avLst/>
          </a:prstGeom>
        </p:spPr>
        <p:txBody>
          <a:bodyPr/>
          <a:lstStyle/>
          <a:p>
            <a:pPr algn="r" fontAlgn="auto">
              <a:spcBef>
                <a:spcPts val="0"/>
              </a:spcBef>
              <a:spcAft>
                <a:spcPts val="0"/>
              </a:spcAft>
              <a:defRPr/>
            </a:pPr>
            <a:r>
              <a:rPr lang="en-US" sz="4400" b="1" dirty="0">
                <a:latin typeface="Calibri" pitchFamily="34" charset="0"/>
                <a:ea typeface="+mj-ea"/>
                <a:cs typeface="Helvetica"/>
              </a:rPr>
              <a:t>Walk</a:t>
            </a:r>
          </a:p>
        </p:txBody>
      </p:sp>
      <p:graphicFrame>
        <p:nvGraphicFramePr>
          <p:cNvPr id="13" name="Content Placeholder 4"/>
          <p:cNvGraphicFramePr>
            <a:graphicFrameLocks/>
          </p:cNvGraphicFramePr>
          <p:nvPr/>
        </p:nvGraphicFramePr>
        <p:xfrm>
          <a:off x="6680200" y="2066925"/>
          <a:ext cx="2006600" cy="2834640"/>
        </p:xfrm>
        <a:graphic>
          <a:graphicData uri="http://schemas.openxmlformats.org/drawingml/2006/table">
            <a:tbl>
              <a:tblPr firstRow="1" bandRow="1">
                <a:tableStyleId>{85BE263C-DBD7-4A20-BB59-AAB30ACAA65A}</a:tableStyleId>
              </a:tblPr>
              <a:tblGrid>
                <a:gridCol w="2006600">
                  <a:extLst>
                    <a:ext uri="{9D8B030D-6E8A-4147-A177-3AD203B41FA5}">
                      <a16:colId xmlns:a16="http://schemas.microsoft.com/office/drawing/2014/main" val="20000"/>
                    </a:ext>
                  </a:extLst>
                </a:gridCol>
              </a:tblGrid>
              <a:tr h="433977">
                <a:tc>
                  <a:txBody>
                    <a:bodyPr/>
                    <a:lstStyle/>
                    <a:p>
                      <a:pPr algn="ctr"/>
                      <a:r>
                        <a:rPr lang="en-US" sz="2500" dirty="0" smtClean="0"/>
                        <a:t>“ID-ME”</a:t>
                      </a:r>
                      <a:endParaRPr lang="en-US" sz="2500" dirty="0"/>
                    </a:p>
                  </a:txBody>
                  <a:tcPr>
                    <a:solidFill>
                      <a:srgbClr val="F79646"/>
                    </a:solidFill>
                  </a:tcPr>
                </a:tc>
                <a:extLst>
                  <a:ext uri="{0D108BD9-81ED-4DB2-BD59-A6C34878D82A}">
                    <a16:rowId xmlns:a16="http://schemas.microsoft.com/office/drawing/2014/main" val="10000"/>
                  </a:ext>
                </a:extLst>
              </a:tr>
              <a:tr h="433977">
                <a:tc>
                  <a:txBody>
                    <a:bodyPr/>
                    <a:lstStyle/>
                    <a:p>
                      <a:pPr algn="l"/>
                      <a:r>
                        <a:rPr lang="en-US" sz="2500" b="1" dirty="0" smtClean="0"/>
                        <a:t>Immediate</a:t>
                      </a:r>
                      <a:endParaRPr lang="en-US" sz="2500" dirty="0">
                        <a:solidFill>
                          <a:schemeClr val="tx1"/>
                        </a:solidFill>
                      </a:endParaRPr>
                    </a:p>
                  </a:txBody>
                  <a:tcPr>
                    <a:solidFill>
                      <a:srgbClr val="FF0000"/>
                    </a:solidFill>
                  </a:tcPr>
                </a:tc>
                <a:extLst>
                  <a:ext uri="{0D108BD9-81ED-4DB2-BD59-A6C34878D82A}">
                    <a16:rowId xmlns:a16="http://schemas.microsoft.com/office/drawing/2014/main" val="10001"/>
                  </a:ext>
                </a:extLst>
              </a:tr>
              <a:tr h="4339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b="1" dirty="0" smtClean="0"/>
                        <a:t>Delayed      </a:t>
                      </a:r>
                      <a:endParaRPr lang="en-US" sz="2500" dirty="0" smtClean="0">
                        <a:solidFill>
                          <a:schemeClr val="tx1"/>
                        </a:solidFill>
                      </a:endParaRPr>
                    </a:p>
                  </a:txBody>
                  <a:tcPr>
                    <a:solidFill>
                      <a:srgbClr val="FFFF00"/>
                    </a:solidFill>
                  </a:tcPr>
                </a:tc>
                <a:extLst>
                  <a:ext uri="{0D108BD9-81ED-4DB2-BD59-A6C34878D82A}">
                    <a16:rowId xmlns:a16="http://schemas.microsoft.com/office/drawing/2014/main" val="10002"/>
                  </a:ext>
                </a:extLst>
              </a:tr>
              <a:tr h="4339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b="1" strike="noStrike" dirty="0" smtClean="0"/>
                        <a:t>Minimal   </a:t>
                      </a:r>
                      <a:r>
                        <a:rPr lang="en-US" sz="2500" b="1" dirty="0" smtClean="0"/>
                        <a:t>   </a:t>
                      </a:r>
                      <a:r>
                        <a:rPr lang="en-US" sz="2500" b="1" baseline="0" dirty="0" smtClean="0">
                          <a:solidFill>
                            <a:schemeClr val="tx1"/>
                          </a:solidFill>
                          <a:latin typeface="Wingdings"/>
                          <a:ea typeface="Wingdings"/>
                          <a:cs typeface="Wingdings"/>
                          <a:sym typeface="Wingdings"/>
                        </a:rPr>
                        <a:t></a:t>
                      </a:r>
                      <a:endParaRPr lang="en-US" sz="2500" dirty="0" smtClean="0">
                        <a:solidFill>
                          <a:schemeClr val="tx1"/>
                        </a:solidFill>
                      </a:endParaRPr>
                    </a:p>
                  </a:txBody>
                  <a:tcPr>
                    <a:solidFill>
                      <a:srgbClr val="008000"/>
                    </a:solidFill>
                  </a:tcPr>
                </a:tc>
                <a:extLst>
                  <a:ext uri="{0D108BD9-81ED-4DB2-BD59-A6C34878D82A}">
                    <a16:rowId xmlns:a16="http://schemas.microsoft.com/office/drawing/2014/main" val="10003"/>
                  </a:ext>
                </a:extLst>
              </a:tr>
              <a:tr h="433977">
                <a:tc>
                  <a:txBody>
                    <a:bodyPr/>
                    <a:lstStyle/>
                    <a:p>
                      <a:pPr algn="l"/>
                      <a:r>
                        <a:rPr lang="en-US" sz="2500" b="1" strike="noStrike" dirty="0" smtClean="0"/>
                        <a:t>Expectant</a:t>
                      </a:r>
                      <a:endParaRPr lang="en-US" sz="2500" b="1" strike="noStrike" dirty="0"/>
                    </a:p>
                  </a:txBody>
                  <a:tcPr>
                    <a:solidFill>
                      <a:schemeClr val="bg1">
                        <a:lumMod val="65000"/>
                      </a:schemeClr>
                    </a:solidFill>
                  </a:tcPr>
                </a:tc>
                <a:extLst>
                  <a:ext uri="{0D108BD9-81ED-4DB2-BD59-A6C34878D82A}">
                    <a16:rowId xmlns:a16="http://schemas.microsoft.com/office/drawing/2014/main" val="10004"/>
                  </a:ext>
                </a:extLst>
              </a:tr>
              <a:tr h="4339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b="1" i="0" dirty="0" smtClean="0">
                          <a:solidFill>
                            <a:schemeClr val="bg1"/>
                          </a:solidFill>
                        </a:rPr>
                        <a:t>Dead</a:t>
                      </a:r>
                      <a:endParaRPr lang="en-US" sz="2500" b="1" dirty="0" smtClean="0">
                        <a:solidFill>
                          <a:schemeClr val="tx1"/>
                        </a:solidFill>
                      </a:endParaRPr>
                    </a:p>
                  </a:txBody>
                  <a:tcPr>
                    <a:solidFill>
                      <a:schemeClr val="tx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91583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48151"/>
                                        </p:tgtEl>
                                        <p:attrNameLst>
                                          <p:attrName>style.visibility</p:attrName>
                                        </p:attrNameLst>
                                      </p:cBhvr>
                                      <p:to>
                                        <p:strVal val="visible"/>
                                      </p:to>
                                    </p:set>
                                    <p:anim calcmode="lin" valueType="num">
                                      <p:cBhvr additive="base">
                                        <p:cTn id="11" dur="500" fill="hold"/>
                                        <p:tgtEl>
                                          <p:spTgt spid="48151"/>
                                        </p:tgtEl>
                                        <p:attrNameLst>
                                          <p:attrName>ppt_x</p:attrName>
                                        </p:attrNameLst>
                                      </p:cBhvr>
                                      <p:tavLst>
                                        <p:tav tm="0">
                                          <p:val>
                                            <p:strVal val="#ppt_x"/>
                                          </p:val>
                                        </p:tav>
                                        <p:tav tm="100000">
                                          <p:val>
                                            <p:strVal val="#ppt_x"/>
                                          </p:val>
                                        </p:tav>
                                      </p:tavLst>
                                    </p:anim>
                                    <p:anim calcmode="lin" valueType="num">
                                      <p:cBhvr additive="base">
                                        <p:cTn id="12" dur="500" fill="hold"/>
                                        <p:tgtEl>
                                          <p:spTgt spid="4815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1895226115"/>
              </p:ext>
            </p:extLst>
          </p:nvPr>
        </p:nvGraphicFramePr>
        <p:xfrm>
          <a:off x="378178" y="322623"/>
          <a:ext cx="3609833" cy="5699760"/>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408660">
                  <a:extLst>
                    <a:ext uri="{9D8B030D-6E8A-4147-A177-3AD203B41FA5}">
                      <a16:colId xmlns:a16="http://schemas.microsoft.com/office/drawing/2014/main" val="20000"/>
                    </a:ext>
                  </a:extLst>
                </a:gridCol>
                <a:gridCol w="3201173">
                  <a:extLst>
                    <a:ext uri="{9D8B030D-6E8A-4147-A177-3AD203B41FA5}">
                      <a16:colId xmlns:a16="http://schemas.microsoft.com/office/drawing/2014/main" val="20001"/>
                    </a:ext>
                  </a:extLst>
                </a:gridCol>
              </a:tblGrid>
              <a:tr h="386018">
                <a:tc>
                  <a:txBody>
                    <a:bodyPr/>
                    <a:lstStyle/>
                    <a:p>
                      <a:pPr algn="ctr"/>
                      <a:r>
                        <a:rPr lang="en-US" sz="2800" b="1" dirty="0" smtClean="0">
                          <a:solidFill>
                            <a:schemeClr val="bg1"/>
                          </a:solidFill>
                        </a:rPr>
                        <a:t>P</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lanning and preparation</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6018">
                <a:tc>
                  <a:txBody>
                    <a:bodyPr/>
                    <a:lstStyle/>
                    <a:p>
                      <a:pPr algn="ctr"/>
                      <a:r>
                        <a:rPr lang="en-US" sz="2800" b="1" dirty="0" smtClean="0">
                          <a:solidFill>
                            <a:schemeClr val="bg1"/>
                          </a:solidFill>
                        </a:rPr>
                        <a:t>R</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esilience</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6018">
                <a:tc>
                  <a:txBody>
                    <a:bodyPr/>
                    <a:lstStyle/>
                    <a:p>
                      <a:pPr algn="ctr"/>
                      <a:r>
                        <a:rPr lang="en-US" sz="2800" b="1" dirty="0" smtClean="0">
                          <a:solidFill>
                            <a:schemeClr val="bg1"/>
                          </a:solidFill>
                        </a:rPr>
                        <a:t>E</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ducation</a:t>
                      </a:r>
                      <a:r>
                        <a:rPr lang="en-US" sz="2400" b="0" baseline="0" dirty="0" smtClean="0">
                          <a:solidFill>
                            <a:schemeClr val="tx1"/>
                          </a:solidFill>
                        </a:rPr>
                        <a:t> and Training</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6018">
                <a:tc>
                  <a:txBody>
                    <a:bodyPr/>
                    <a:lstStyle/>
                    <a:p>
                      <a:pPr algn="ctr"/>
                      <a:r>
                        <a:rPr lang="en-US" sz="2800" b="1" dirty="0" smtClean="0">
                          <a:solidFill>
                            <a:schemeClr val="bg1"/>
                          </a:solidFill>
                        </a:rPr>
                        <a:t>D</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etection</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86018">
                <a:tc>
                  <a:txBody>
                    <a:bodyPr/>
                    <a:lstStyle/>
                    <a:p>
                      <a:pPr algn="ctr"/>
                      <a:r>
                        <a:rPr lang="en-US" sz="2800" b="1" dirty="0" smtClean="0">
                          <a:solidFill>
                            <a:schemeClr val="bg1"/>
                          </a:solidFill>
                        </a:rPr>
                        <a:t>I</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err="1" smtClean="0">
                          <a:solidFill>
                            <a:schemeClr val="tx1"/>
                          </a:solidFill>
                        </a:rPr>
                        <a:t>ncident</a:t>
                      </a:r>
                      <a:r>
                        <a:rPr lang="en-US" sz="2400" b="0" dirty="0" smtClean="0">
                          <a:solidFill>
                            <a:schemeClr val="tx1"/>
                          </a:solidFill>
                        </a:rPr>
                        <a:t> Management</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6018">
                <a:tc>
                  <a:txBody>
                    <a:bodyPr/>
                    <a:lstStyle/>
                    <a:p>
                      <a:pPr algn="ctr"/>
                      <a:r>
                        <a:rPr lang="en-US" sz="2800" b="1" dirty="0" smtClean="0">
                          <a:solidFill>
                            <a:schemeClr val="bg1"/>
                          </a:solidFill>
                        </a:rPr>
                        <a:t>S</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afety and Security</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6018">
                <a:tc>
                  <a:txBody>
                    <a:bodyPr/>
                    <a:lstStyle/>
                    <a:p>
                      <a:pPr algn="ctr"/>
                      <a:r>
                        <a:rPr lang="en-US" sz="2800" b="1" dirty="0" smtClean="0">
                          <a:solidFill>
                            <a:schemeClr val="bg1"/>
                          </a:solidFill>
                        </a:rPr>
                        <a:t>A</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err="1" smtClean="0">
                          <a:solidFill>
                            <a:schemeClr val="tx1"/>
                          </a:solidFill>
                        </a:rPr>
                        <a:t>ssess</a:t>
                      </a:r>
                      <a:r>
                        <a:rPr lang="en-US" sz="2400" b="0" baseline="0" dirty="0" smtClean="0">
                          <a:solidFill>
                            <a:schemeClr val="tx1"/>
                          </a:solidFill>
                        </a:rPr>
                        <a:t> Hazards</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86018">
                <a:tc>
                  <a:txBody>
                    <a:bodyPr/>
                    <a:lstStyle/>
                    <a:p>
                      <a:pPr algn="ctr"/>
                      <a:r>
                        <a:rPr lang="en-US" sz="2800" b="1" dirty="0" smtClean="0">
                          <a:solidFill>
                            <a:schemeClr val="bg1"/>
                          </a:solidFill>
                        </a:rPr>
                        <a:t>S</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upport</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86018">
                <a:tc>
                  <a:txBody>
                    <a:bodyPr/>
                    <a:lstStyle/>
                    <a:p>
                      <a:pPr algn="ctr"/>
                      <a:r>
                        <a:rPr lang="en-US" sz="2800" b="1" dirty="0" smtClean="0">
                          <a:solidFill>
                            <a:schemeClr val="bg1"/>
                          </a:solidFill>
                        </a:rPr>
                        <a:t>T</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riage and Treatment</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86018">
                <a:tc>
                  <a:txBody>
                    <a:bodyPr/>
                    <a:lstStyle/>
                    <a:p>
                      <a:pPr algn="ctr"/>
                      <a:r>
                        <a:rPr lang="en-US" sz="2800" b="1" dirty="0" smtClean="0">
                          <a:solidFill>
                            <a:schemeClr val="bg1"/>
                          </a:solidFill>
                        </a:rPr>
                        <a:t>E</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vacuation</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86018">
                <a:tc>
                  <a:txBody>
                    <a:bodyPr/>
                    <a:lstStyle/>
                    <a:p>
                      <a:pPr algn="ctr"/>
                      <a:r>
                        <a:rPr lang="en-US" sz="2800" b="1" dirty="0" smtClean="0">
                          <a:solidFill>
                            <a:schemeClr val="bg1"/>
                          </a:solidFill>
                        </a:rPr>
                        <a:t>R</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smtClean="0">
                          <a:solidFill>
                            <a:schemeClr val="tx1"/>
                          </a:solidFill>
                        </a:rPr>
                        <a:t>ecovery</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graphicFrame>
        <p:nvGraphicFramePr>
          <p:cNvPr id="7" name="Table 6"/>
          <p:cNvGraphicFramePr>
            <a:graphicFrameLocks noGrp="1"/>
          </p:cNvGraphicFramePr>
          <p:nvPr/>
        </p:nvGraphicFramePr>
        <p:xfrm>
          <a:off x="3043451" y="3701522"/>
          <a:ext cx="5887967" cy="870478"/>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5887967">
                  <a:extLst>
                    <a:ext uri="{9D8B030D-6E8A-4147-A177-3AD203B41FA5}">
                      <a16:colId xmlns:a16="http://schemas.microsoft.com/office/drawing/2014/main" val="20000"/>
                    </a:ext>
                  </a:extLst>
                </a:gridCol>
              </a:tblGrid>
              <a:tr h="870478">
                <a:tc>
                  <a:txBody>
                    <a:bodyPr/>
                    <a:lstStyle/>
                    <a:p>
                      <a:pPr algn="ctr"/>
                      <a:r>
                        <a:rPr lang="en-US" sz="2800" b="1" baseline="0" dirty="0" smtClean="0">
                          <a:solidFill>
                            <a:schemeClr val="bg1"/>
                          </a:solidFill>
                        </a:rPr>
                        <a:t>Are my needs &gt; resources?</a:t>
                      </a:r>
                      <a:endParaRPr lang="en-US" sz="2800" b="1" dirty="0">
                        <a:solidFill>
                          <a:schemeClr val="bg1"/>
                        </a:solidFill>
                      </a:endParaRP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0"/>
                  </a:ext>
                </a:extLst>
              </a:tr>
            </a:tbl>
          </a:graphicData>
        </a:graphic>
      </p:graphicFrame>
      <p:sp>
        <p:nvSpPr>
          <p:cNvPr id="17411" name="TextBox 1"/>
          <p:cNvSpPr txBox="1">
            <a:spLocks noChangeArrowheads="1"/>
          </p:cNvSpPr>
          <p:nvPr/>
        </p:nvSpPr>
        <p:spPr bwMode="auto">
          <a:xfrm rot="-652532">
            <a:off x="922882" y="5156009"/>
            <a:ext cx="8031301" cy="523220"/>
          </a:xfrm>
          <a:prstGeom prst="rect">
            <a:avLst/>
          </a:prstGeom>
          <a:noFill/>
          <a:ln w="9525">
            <a:noFill/>
            <a:miter lim="800000"/>
            <a:headEnd/>
            <a:tailEnd/>
          </a:ln>
        </p:spPr>
        <p:txBody>
          <a:bodyPr wrap="none">
            <a:spAutoFit/>
          </a:bodyPr>
          <a:lstStyle/>
          <a:p>
            <a:r>
              <a:rPr lang="en-US" sz="2800" b="1" dirty="0">
                <a:latin typeface="Calibri" pitchFamily="34" charset="0"/>
              </a:rPr>
              <a:t>Putting the PRE-DISASTER </a:t>
            </a:r>
            <a:r>
              <a:rPr lang="en-US" sz="2800" b="1" dirty="0" smtClean="0">
                <a:latin typeface="Calibri" pitchFamily="34" charset="0"/>
              </a:rPr>
              <a:t>Paradigm</a:t>
            </a:r>
            <a:r>
              <a:rPr lang="en-US" sz="2800" dirty="0" smtClean="0"/>
              <a:t>™</a:t>
            </a:r>
            <a:r>
              <a:rPr lang="en-US" sz="2800" b="1" dirty="0" smtClean="0">
                <a:latin typeface="Calibri" pitchFamily="34" charset="0"/>
              </a:rPr>
              <a:t> </a:t>
            </a:r>
            <a:r>
              <a:rPr lang="en-US" sz="2800" b="1" dirty="0">
                <a:latin typeface="Calibri" pitchFamily="34" charset="0"/>
              </a:rPr>
              <a:t>into practice!</a:t>
            </a:r>
          </a:p>
        </p:txBody>
      </p:sp>
      <p:cxnSp>
        <p:nvCxnSpPr>
          <p:cNvPr id="4" name="Straight Connector 3"/>
          <p:cNvCxnSpPr/>
          <p:nvPr/>
        </p:nvCxnSpPr>
        <p:spPr>
          <a:xfrm>
            <a:off x="304800" y="1828800"/>
            <a:ext cx="533400"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10" name="Picture 5"/>
          <p:cNvPicPr>
            <a:picLocks noChangeAspect="1"/>
          </p:cNvPicPr>
          <p:nvPr/>
        </p:nvPicPr>
        <p:blipFill>
          <a:blip r:embed="rId3"/>
          <a:srcRect/>
          <a:stretch>
            <a:fillRect/>
          </a:stretch>
        </p:blipFill>
        <p:spPr bwMode="auto">
          <a:xfrm>
            <a:off x="4343400" y="381000"/>
            <a:ext cx="4267200" cy="3200400"/>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Content Placeholder 4"/>
          <p:cNvGraphicFramePr>
            <a:graphicFrameLocks/>
          </p:cNvGraphicFramePr>
          <p:nvPr/>
        </p:nvGraphicFramePr>
        <p:xfrm>
          <a:off x="469900" y="3022600"/>
          <a:ext cx="5168900" cy="2834640"/>
        </p:xfrm>
        <a:graphic>
          <a:graphicData uri="http://schemas.openxmlformats.org/drawingml/2006/table">
            <a:tbl>
              <a:tblPr firstRow="1" bandRow="1">
                <a:tableStyleId>{85BE263C-DBD7-4A20-BB59-AAB30ACAA65A}</a:tableStyleId>
              </a:tblPr>
              <a:tblGrid>
                <a:gridCol w="5168900">
                  <a:extLst>
                    <a:ext uri="{9D8B030D-6E8A-4147-A177-3AD203B41FA5}">
                      <a16:colId xmlns:a16="http://schemas.microsoft.com/office/drawing/2014/main" val="20000"/>
                    </a:ext>
                  </a:extLst>
                </a:gridCol>
              </a:tblGrid>
              <a:tr h="370840">
                <a:tc>
                  <a:txBody>
                    <a:bodyPr/>
                    <a:lstStyle/>
                    <a:p>
                      <a:pPr algn="ctr"/>
                      <a:r>
                        <a:rPr lang="en-US" sz="2500" dirty="0" smtClean="0"/>
                        <a:t>Lifesaving intervention</a:t>
                      </a:r>
                      <a:endParaRPr lang="en-US" sz="2500" dirty="0"/>
                    </a:p>
                  </a:txBody>
                  <a:tcPr>
                    <a:solidFill>
                      <a:srgbClr val="F79646"/>
                    </a:solidFill>
                  </a:tcPr>
                </a:tc>
                <a:extLst>
                  <a:ext uri="{0D108BD9-81ED-4DB2-BD59-A6C34878D82A}">
                    <a16:rowId xmlns:a16="http://schemas.microsoft.com/office/drawing/2014/main" val="10000"/>
                  </a:ext>
                </a:extLst>
              </a:tr>
              <a:tr h="370840">
                <a:tc>
                  <a:txBody>
                    <a:bodyPr/>
                    <a:lstStyle/>
                    <a:p>
                      <a:r>
                        <a:rPr lang="en-US" sz="2500" strike="sngStrike" dirty="0" smtClean="0"/>
                        <a:t>Control</a:t>
                      </a:r>
                      <a:r>
                        <a:rPr lang="en-US" sz="2500" strike="sngStrike" baseline="0" dirty="0" smtClean="0"/>
                        <a:t> major hemorrhage</a:t>
                      </a:r>
                      <a:endParaRPr lang="en-US" sz="2500" strike="sngStrike" dirty="0">
                        <a:solidFill>
                          <a:schemeClr val="accent6">
                            <a:lumMod val="50000"/>
                          </a:schemeClr>
                        </a:solidFill>
                      </a:endParaRPr>
                    </a:p>
                  </a:txBody>
                  <a:tcPr>
                    <a:solidFill>
                      <a:schemeClr val="bg1">
                        <a:lumMod val="85000"/>
                      </a:schemeClr>
                    </a:solidFill>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strike="sngStrike" dirty="0" smtClean="0"/>
                        <a:t>Open</a:t>
                      </a:r>
                      <a:r>
                        <a:rPr lang="en-US" sz="2500" strike="sngStrike" baseline="0" dirty="0" smtClean="0"/>
                        <a:t> airway </a:t>
                      </a:r>
                      <a:endParaRPr lang="en-US" sz="2500" strike="sngStrike" dirty="0" smtClean="0">
                        <a:solidFill>
                          <a:schemeClr val="accent6">
                            <a:lumMod val="50000"/>
                          </a:schemeClr>
                        </a:solidFill>
                      </a:endParaRPr>
                    </a:p>
                  </a:txBody>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strike="sngStrike" dirty="0" smtClean="0"/>
                        <a:t>Decompress chest</a:t>
                      </a:r>
                      <a:endParaRPr lang="en-US" sz="2500" strike="sngStrike" dirty="0" smtClean="0">
                        <a:solidFill>
                          <a:schemeClr val="accent6">
                            <a:lumMod val="50000"/>
                          </a:schemeClr>
                        </a:solidFill>
                      </a:endParaRPr>
                    </a:p>
                  </a:txBody>
                  <a:tcPr/>
                </a:tc>
                <a:extLst>
                  <a:ext uri="{0D108BD9-81ED-4DB2-BD59-A6C34878D82A}">
                    <a16:rowId xmlns:a16="http://schemas.microsoft.com/office/drawing/2014/main" val="10003"/>
                  </a:ext>
                </a:extLst>
              </a:tr>
              <a:tr h="370840">
                <a:tc>
                  <a:txBody>
                    <a:bodyPr/>
                    <a:lstStyle/>
                    <a:p>
                      <a:r>
                        <a:rPr lang="en-US" sz="2500" strike="sngStrike" dirty="0" smtClean="0"/>
                        <a:t>Autoinjec</a:t>
                      </a:r>
                      <a:r>
                        <a:rPr lang="en-US" sz="2500" strike="sngStrike" baseline="0" dirty="0" smtClean="0"/>
                        <a:t>t antidote</a:t>
                      </a:r>
                      <a:endParaRPr lang="en-US" sz="2500" strike="sngStrike" dirty="0"/>
                    </a:p>
                  </a:txBody>
                  <a:tcPr/>
                </a:tc>
                <a:extLst>
                  <a:ext uri="{0D108BD9-81ED-4DB2-BD59-A6C34878D82A}">
                    <a16:rowId xmlns:a16="http://schemas.microsoft.com/office/drawing/2014/main" val="10004"/>
                  </a:ext>
                </a:extLst>
              </a:tr>
              <a:tr h="370840">
                <a:tc>
                  <a:txBody>
                    <a:bodyPr/>
                    <a:lstStyle/>
                    <a:p>
                      <a:pPr algn="r"/>
                      <a:r>
                        <a:rPr lang="en-US" sz="2500" b="1" i="1" dirty="0" smtClean="0"/>
                        <a:t>Response</a:t>
                      </a:r>
                      <a:r>
                        <a:rPr lang="en-US" sz="2500" dirty="0" smtClean="0"/>
                        <a:t>:</a:t>
                      </a:r>
                      <a:r>
                        <a:rPr lang="en-US" sz="2500" baseline="0" dirty="0" smtClean="0"/>
                        <a:t> Unchanged</a:t>
                      </a:r>
                      <a:endParaRPr lang="en-US" sz="2500" dirty="0"/>
                    </a:p>
                  </a:txBody>
                  <a:tcPr>
                    <a:solidFill>
                      <a:schemeClr val="accent6">
                        <a:lumMod val="40000"/>
                        <a:lumOff val="60000"/>
                      </a:schemeClr>
                    </a:solidFill>
                  </a:tcPr>
                </a:tc>
                <a:extLst>
                  <a:ext uri="{0D108BD9-81ED-4DB2-BD59-A6C34878D82A}">
                    <a16:rowId xmlns:a16="http://schemas.microsoft.com/office/drawing/2014/main" val="10005"/>
                  </a:ext>
                </a:extLst>
              </a:tr>
            </a:tbl>
          </a:graphicData>
        </a:graphic>
      </p:graphicFrame>
      <p:graphicFrame>
        <p:nvGraphicFramePr>
          <p:cNvPr id="50198" name="Group 22"/>
          <p:cNvGraphicFramePr>
            <a:graphicFrameLocks noGrp="1"/>
          </p:cNvGraphicFramePr>
          <p:nvPr>
            <p:extLst/>
          </p:nvPr>
        </p:nvGraphicFramePr>
        <p:xfrm>
          <a:off x="306534" y="456224"/>
          <a:ext cx="5900768" cy="2270760"/>
        </p:xfrm>
        <a:graphic>
          <a:graphicData uri="http://schemas.openxmlformats.org/drawingml/2006/table">
            <a:tbl>
              <a:tblPr/>
              <a:tblGrid>
                <a:gridCol w="5900768">
                  <a:extLst>
                    <a:ext uri="{9D8B030D-6E8A-4147-A177-3AD203B41FA5}">
                      <a16:colId xmlns:a16="http://schemas.microsoft.com/office/drawing/2014/main" val="20000"/>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rgbClr val="FFFFFF"/>
                          </a:solidFill>
                          <a:effectLst/>
                          <a:latin typeface="Calibri" pitchFamily="34" charset="0"/>
                          <a:cs typeface="Arial" charset="0"/>
                        </a:rPr>
                        <a:t>36-year-old man</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Calibri" pitchFamily="34" charset="0"/>
                          <a:cs typeface="Arial" charset="0"/>
                        </a:rPr>
                        <a:t>Laceration to right hand, bone and tendon visible</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Calibri" pitchFamily="34" charset="0"/>
                          <a:cs typeface="Arial" charset="0"/>
                        </a:rPr>
                        <a:t>Bleeding controlled, shirt used as bandage</a:t>
                      </a:r>
                    </a:p>
                  </a:txBody>
                  <a:tcP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Calibri" pitchFamily="34" charset="0"/>
                          <a:cs typeface="Arial" charset="0"/>
                        </a:rPr>
                        <a:t>Wants to stay and help you</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3"/>
                  </a:ext>
                </a:extLst>
              </a:tr>
            </a:tbl>
          </a:graphicData>
        </a:graphic>
      </p:graphicFrame>
      <p:sp>
        <p:nvSpPr>
          <p:cNvPr id="6" name="Rectangle 2"/>
          <p:cNvSpPr txBox="1">
            <a:spLocks/>
          </p:cNvSpPr>
          <p:nvPr/>
        </p:nvSpPr>
        <p:spPr>
          <a:xfrm>
            <a:off x="457200" y="274638"/>
            <a:ext cx="8229600" cy="1143000"/>
          </a:xfrm>
          <a:prstGeom prst="rect">
            <a:avLst/>
          </a:prstGeom>
        </p:spPr>
        <p:txBody>
          <a:bodyPr/>
          <a:lstStyle/>
          <a:p>
            <a:pPr algn="r" fontAlgn="auto">
              <a:spcBef>
                <a:spcPts val="0"/>
              </a:spcBef>
              <a:spcAft>
                <a:spcPts val="0"/>
              </a:spcAft>
              <a:defRPr/>
            </a:pPr>
            <a:r>
              <a:rPr lang="en-US" sz="4400" b="1" dirty="0">
                <a:latin typeface="Calibri" pitchFamily="34" charset="0"/>
                <a:ea typeface="+mj-ea"/>
                <a:cs typeface="Helvetica"/>
              </a:rPr>
              <a:t>Walk</a:t>
            </a:r>
          </a:p>
        </p:txBody>
      </p:sp>
      <p:graphicFrame>
        <p:nvGraphicFramePr>
          <p:cNvPr id="13" name="Content Placeholder 4"/>
          <p:cNvGraphicFramePr>
            <a:graphicFrameLocks/>
          </p:cNvGraphicFramePr>
          <p:nvPr/>
        </p:nvGraphicFramePr>
        <p:xfrm>
          <a:off x="6680200" y="2066925"/>
          <a:ext cx="2006600" cy="2834640"/>
        </p:xfrm>
        <a:graphic>
          <a:graphicData uri="http://schemas.openxmlformats.org/drawingml/2006/table">
            <a:tbl>
              <a:tblPr firstRow="1" bandRow="1">
                <a:tableStyleId>{85BE263C-DBD7-4A20-BB59-AAB30ACAA65A}</a:tableStyleId>
              </a:tblPr>
              <a:tblGrid>
                <a:gridCol w="2006600">
                  <a:extLst>
                    <a:ext uri="{9D8B030D-6E8A-4147-A177-3AD203B41FA5}">
                      <a16:colId xmlns:a16="http://schemas.microsoft.com/office/drawing/2014/main" val="20000"/>
                    </a:ext>
                  </a:extLst>
                </a:gridCol>
              </a:tblGrid>
              <a:tr h="433977">
                <a:tc>
                  <a:txBody>
                    <a:bodyPr/>
                    <a:lstStyle/>
                    <a:p>
                      <a:pPr algn="ctr"/>
                      <a:r>
                        <a:rPr lang="en-US" sz="2500" dirty="0" smtClean="0"/>
                        <a:t>“ID-ME”</a:t>
                      </a:r>
                      <a:endParaRPr lang="en-US" sz="2500" dirty="0"/>
                    </a:p>
                  </a:txBody>
                  <a:tcPr>
                    <a:solidFill>
                      <a:srgbClr val="F79646"/>
                    </a:solidFill>
                  </a:tcPr>
                </a:tc>
                <a:extLst>
                  <a:ext uri="{0D108BD9-81ED-4DB2-BD59-A6C34878D82A}">
                    <a16:rowId xmlns:a16="http://schemas.microsoft.com/office/drawing/2014/main" val="10000"/>
                  </a:ext>
                </a:extLst>
              </a:tr>
              <a:tr h="433977">
                <a:tc>
                  <a:txBody>
                    <a:bodyPr/>
                    <a:lstStyle/>
                    <a:p>
                      <a:pPr algn="l"/>
                      <a:r>
                        <a:rPr lang="en-US" sz="2500" b="1" dirty="0" smtClean="0"/>
                        <a:t>Immediate</a:t>
                      </a:r>
                      <a:endParaRPr lang="en-US" sz="2500" dirty="0">
                        <a:solidFill>
                          <a:schemeClr val="tx1"/>
                        </a:solidFill>
                      </a:endParaRPr>
                    </a:p>
                  </a:txBody>
                  <a:tcPr>
                    <a:solidFill>
                      <a:srgbClr val="FF0000"/>
                    </a:solidFill>
                  </a:tcPr>
                </a:tc>
                <a:extLst>
                  <a:ext uri="{0D108BD9-81ED-4DB2-BD59-A6C34878D82A}">
                    <a16:rowId xmlns:a16="http://schemas.microsoft.com/office/drawing/2014/main" val="10001"/>
                  </a:ext>
                </a:extLst>
              </a:tr>
              <a:tr h="4339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b="1" dirty="0" smtClean="0"/>
                        <a:t>Delayed      </a:t>
                      </a:r>
                      <a:r>
                        <a:rPr lang="en-US" sz="2500" b="1" baseline="0" dirty="0" smtClean="0">
                          <a:solidFill>
                            <a:schemeClr val="tx1"/>
                          </a:solidFill>
                          <a:latin typeface="Wingdings"/>
                          <a:ea typeface="Wingdings"/>
                          <a:cs typeface="Wingdings"/>
                          <a:sym typeface="Wingdings"/>
                        </a:rPr>
                        <a:t></a:t>
                      </a:r>
                      <a:endParaRPr lang="en-US" sz="2500" dirty="0" smtClean="0">
                        <a:solidFill>
                          <a:schemeClr val="tx1"/>
                        </a:solidFill>
                      </a:endParaRPr>
                    </a:p>
                  </a:txBody>
                  <a:tcPr>
                    <a:solidFill>
                      <a:srgbClr val="FFFF00"/>
                    </a:solidFill>
                  </a:tcPr>
                </a:tc>
                <a:extLst>
                  <a:ext uri="{0D108BD9-81ED-4DB2-BD59-A6C34878D82A}">
                    <a16:rowId xmlns:a16="http://schemas.microsoft.com/office/drawing/2014/main" val="10002"/>
                  </a:ext>
                </a:extLst>
              </a:tr>
              <a:tr h="4339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b="1" strike="noStrike" dirty="0" smtClean="0"/>
                        <a:t>Minimal   </a:t>
                      </a:r>
                      <a:r>
                        <a:rPr lang="en-US" sz="2500" b="1" dirty="0" smtClean="0"/>
                        <a:t>   </a:t>
                      </a:r>
                      <a:endParaRPr lang="en-US" sz="2500" dirty="0" smtClean="0">
                        <a:solidFill>
                          <a:schemeClr val="tx1"/>
                        </a:solidFill>
                      </a:endParaRPr>
                    </a:p>
                  </a:txBody>
                  <a:tcPr>
                    <a:solidFill>
                      <a:srgbClr val="008000"/>
                    </a:solidFill>
                  </a:tcPr>
                </a:tc>
                <a:extLst>
                  <a:ext uri="{0D108BD9-81ED-4DB2-BD59-A6C34878D82A}">
                    <a16:rowId xmlns:a16="http://schemas.microsoft.com/office/drawing/2014/main" val="10003"/>
                  </a:ext>
                </a:extLst>
              </a:tr>
              <a:tr h="433977">
                <a:tc>
                  <a:txBody>
                    <a:bodyPr/>
                    <a:lstStyle/>
                    <a:p>
                      <a:pPr algn="l"/>
                      <a:r>
                        <a:rPr lang="en-US" sz="2500" b="1" strike="noStrike" dirty="0" smtClean="0"/>
                        <a:t>Expectant</a:t>
                      </a:r>
                      <a:endParaRPr lang="en-US" sz="2500" b="1" strike="noStrike" dirty="0"/>
                    </a:p>
                  </a:txBody>
                  <a:tcPr>
                    <a:solidFill>
                      <a:schemeClr val="bg1">
                        <a:lumMod val="65000"/>
                      </a:schemeClr>
                    </a:solidFill>
                  </a:tcPr>
                </a:tc>
                <a:extLst>
                  <a:ext uri="{0D108BD9-81ED-4DB2-BD59-A6C34878D82A}">
                    <a16:rowId xmlns:a16="http://schemas.microsoft.com/office/drawing/2014/main" val="10004"/>
                  </a:ext>
                </a:extLst>
              </a:tr>
              <a:tr h="4339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b="1" i="0" dirty="0" smtClean="0">
                          <a:solidFill>
                            <a:schemeClr val="bg1"/>
                          </a:solidFill>
                        </a:rPr>
                        <a:t>Dead</a:t>
                      </a:r>
                      <a:endParaRPr lang="en-US" sz="2500" b="1" dirty="0" smtClean="0">
                        <a:solidFill>
                          <a:schemeClr val="tx1"/>
                        </a:solidFill>
                      </a:endParaRPr>
                    </a:p>
                  </a:txBody>
                  <a:tcPr>
                    <a:solidFill>
                      <a:schemeClr val="tx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96291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50198"/>
                                        </p:tgtEl>
                                        <p:attrNameLst>
                                          <p:attrName>style.visibility</p:attrName>
                                        </p:attrNameLst>
                                      </p:cBhvr>
                                      <p:to>
                                        <p:strVal val="visible"/>
                                      </p:to>
                                    </p:set>
                                    <p:anim calcmode="lin" valueType="num">
                                      <p:cBhvr additive="base">
                                        <p:cTn id="11" dur="500" fill="hold"/>
                                        <p:tgtEl>
                                          <p:spTgt spid="50198"/>
                                        </p:tgtEl>
                                        <p:attrNameLst>
                                          <p:attrName>ppt_x</p:attrName>
                                        </p:attrNameLst>
                                      </p:cBhvr>
                                      <p:tavLst>
                                        <p:tav tm="0">
                                          <p:val>
                                            <p:strVal val="#ppt_x"/>
                                          </p:val>
                                        </p:tav>
                                        <p:tav tm="100000">
                                          <p:val>
                                            <p:strVal val="#ppt_x"/>
                                          </p:val>
                                        </p:tav>
                                      </p:tavLst>
                                    </p:anim>
                                    <p:anim calcmode="lin" valueType="num">
                                      <p:cBhvr additive="base">
                                        <p:cTn id="12" dur="500" fill="hold"/>
                                        <p:tgtEl>
                                          <p:spTgt spid="5019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457200" y="274638"/>
            <a:ext cx="8229600" cy="1143000"/>
          </a:xfrm>
          <a:prstGeom prst="rect">
            <a:avLst/>
          </a:prstGeom>
        </p:spPr>
        <p:txBody>
          <a:bodyPr anchor="ctr">
            <a:normAutofit/>
          </a:bodyPr>
          <a:lstStyle/>
          <a:p>
            <a:pPr algn="ctr" fontAlgn="auto">
              <a:spcBef>
                <a:spcPts val="0"/>
              </a:spcBef>
              <a:spcAft>
                <a:spcPts val="0"/>
              </a:spcAft>
              <a:defRPr/>
            </a:pPr>
            <a:r>
              <a:rPr lang="en-US" sz="2800" b="1" dirty="0">
                <a:solidFill>
                  <a:schemeClr val="accent6">
                    <a:lumMod val="50000"/>
                  </a:schemeClr>
                </a:solidFill>
                <a:latin typeface="+mj-lt"/>
                <a:ea typeface="+mj-ea"/>
                <a:cs typeface="Helvetica"/>
              </a:rPr>
              <a:t>SITREP:</a:t>
            </a:r>
          </a:p>
          <a:p>
            <a:pPr algn="ctr" fontAlgn="auto">
              <a:spcBef>
                <a:spcPts val="0"/>
              </a:spcBef>
              <a:spcAft>
                <a:spcPts val="0"/>
              </a:spcAft>
              <a:defRPr/>
            </a:pPr>
            <a:r>
              <a:rPr lang="en-US" sz="2800" b="1" dirty="0">
                <a:latin typeface="+mj-lt"/>
                <a:ea typeface="+mj-ea"/>
                <a:cs typeface="Helvetica"/>
              </a:rPr>
              <a:t>Triage Status Report</a:t>
            </a:r>
          </a:p>
        </p:txBody>
      </p:sp>
      <p:graphicFrame>
        <p:nvGraphicFramePr>
          <p:cNvPr id="4" name="Group 28"/>
          <p:cNvGraphicFramePr>
            <a:graphicFrameLocks/>
          </p:cNvGraphicFramePr>
          <p:nvPr>
            <p:extLst/>
          </p:nvPr>
        </p:nvGraphicFramePr>
        <p:xfrm>
          <a:off x="1892300" y="1512888"/>
          <a:ext cx="5470635" cy="3941379"/>
        </p:xfrm>
        <a:graphic>
          <a:graphicData uri="http://schemas.openxmlformats.org/drawingml/2006/table">
            <a:tbl>
              <a:tblPr/>
              <a:tblGrid>
                <a:gridCol w="4001093">
                  <a:extLst>
                    <a:ext uri="{9D8B030D-6E8A-4147-A177-3AD203B41FA5}">
                      <a16:colId xmlns:a16="http://schemas.microsoft.com/office/drawing/2014/main" val="20000"/>
                    </a:ext>
                  </a:extLst>
                </a:gridCol>
                <a:gridCol w="1469542">
                  <a:extLst>
                    <a:ext uri="{9D8B030D-6E8A-4147-A177-3AD203B41FA5}">
                      <a16:colId xmlns:a16="http://schemas.microsoft.com/office/drawing/2014/main" val="20001"/>
                    </a:ext>
                  </a:extLst>
                </a:gridCol>
              </a:tblGrid>
              <a:tr h="786946">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dirty="0" smtClean="0">
                          <a:ln>
                            <a:noFill/>
                          </a:ln>
                          <a:solidFill>
                            <a:schemeClr val="tx1"/>
                          </a:solidFill>
                          <a:effectLst/>
                          <a:latin typeface="Calibri" pitchFamily="34" charset="0"/>
                          <a:ea typeface="Helvetica"/>
                          <a:cs typeface="Helvetica"/>
                        </a:rPr>
                        <a:t>Immediate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0202"/>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dirty="0" smtClean="0">
                          <a:ln>
                            <a:noFill/>
                          </a:ln>
                          <a:solidFill>
                            <a:schemeClr val="tx1"/>
                          </a:solidFill>
                          <a:effectLst/>
                          <a:latin typeface="Calibri" pitchFamily="34" charset="0"/>
                          <a:ea typeface="Helvetica"/>
                          <a:cs typeface="Helvetica"/>
                        </a:rPr>
                        <a:t>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0202"/>
                    </a:solidFill>
                  </a:tcPr>
                </a:tc>
                <a:extLst>
                  <a:ext uri="{0D108BD9-81ED-4DB2-BD59-A6C34878D82A}">
                    <a16:rowId xmlns:a16="http://schemas.microsoft.com/office/drawing/2014/main" val="10000"/>
                  </a:ext>
                </a:extLst>
              </a:tr>
              <a:tr h="782512">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dirty="0" smtClean="0">
                          <a:ln>
                            <a:noFill/>
                          </a:ln>
                          <a:solidFill>
                            <a:schemeClr val="tx1"/>
                          </a:solidFill>
                          <a:effectLst/>
                          <a:latin typeface="Calibri" pitchFamily="34" charset="0"/>
                          <a:ea typeface="Helvetica"/>
                          <a:cs typeface="Helvetica"/>
                        </a:rPr>
                        <a:t>Delayed</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dirty="0" smtClean="0">
                          <a:ln>
                            <a:noFill/>
                          </a:ln>
                          <a:solidFill>
                            <a:schemeClr val="tx1"/>
                          </a:solidFill>
                          <a:effectLst/>
                          <a:latin typeface="Calibri" pitchFamily="34" charset="0"/>
                          <a:ea typeface="Helvetica"/>
                          <a:cs typeface="Helvetica"/>
                        </a:rPr>
                        <a:t>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784728">
                <a:tc>
                  <a:txBody>
                    <a:bodyPr/>
                    <a:lstStyle/>
                    <a:p>
                      <a:pPr marL="0" marR="0" lvl="0" indent="0" algn="l" defTabSz="457200" rtl="0" eaLnBrk="1" fontAlgn="base" latinLnBrk="0" hangingPunct="1">
                        <a:lnSpc>
                          <a:spcPct val="100000"/>
                        </a:lnSpc>
                        <a:spcBef>
                          <a:spcPct val="5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ea typeface="Helvetica"/>
                          <a:cs typeface="Helvetica"/>
                        </a:rPr>
                        <a:t>Minimal</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33"/>
                    </a:solidFill>
                  </a:tcPr>
                </a:tc>
                <a:tc>
                  <a:txBody>
                    <a:bodyPr/>
                    <a:lstStyle/>
                    <a:p>
                      <a:pPr marL="0" marR="0" lvl="0" indent="0" algn="ctr" defTabSz="457200" rtl="0" eaLnBrk="1" fontAlgn="base" latinLnBrk="0" hangingPunct="1">
                        <a:lnSpc>
                          <a:spcPct val="100000"/>
                        </a:lnSpc>
                        <a:spcBef>
                          <a:spcPct val="5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ea typeface="Helvetica"/>
                          <a:cs typeface="Helvetica"/>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33"/>
                    </a:solidFill>
                  </a:tcPr>
                </a:tc>
                <a:extLst>
                  <a:ext uri="{0D108BD9-81ED-4DB2-BD59-A6C34878D82A}">
                    <a16:rowId xmlns:a16="http://schemas.microsoft.com/office/drawing/2014/main" val="10002"/>
                  </a:ext>
                </a:extLst>
              </a:tr>
              <a:tr h="804681">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dirty="0" smtClean="0">
                          <a:ln>
                            <a:noFill/>
                          </a:ln>
                          <a:solidFill>
                            <a:schemeClr val="tx1"/>
                          </a:solidFill>
                          <a:effectLst/>
                          <a:latin typeface="Calibri" pitchFamily="34" charset="0"/>
                          <a:ea typeface="Helvetica"/>
                          <a:cs typeface="Helvetica"/>
                        </a:rPr>
                        <a:t>Expectant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dirty="0" smtClean="0">
                          <a:ln>
                            <a:noFill/>
                          </a:ln>
                          <a:solidFill>
                            <a:schemeClr val="tx1"/>
                          </a:solidFill>
                          <a:effectLst/>
                          <a:latin typeface="Calibri" pitchFamily="34" charset="0"/>
                          <a:ea typeface="Helvetica"/>
                          <a:cs typeface="Helvetica"/>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extLst>
                  <a:ext uri="{0D108BD9-81ED-4DB2-BD59-A6C34878D82A}">
                    <a16:rowId xmlns:a16="http://schemas.microsoft.com/office/drawing/2014/main" val="10003"/>
                  </a:ext>
                </a:extLst>
              </a:tr>
              <a:tr h="782512">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dirty="0" smtClean="0">
                          <a:ln>
                            <a:noFill/>
                          </a:ln>
                          <a:solidFill>
                            <a:schemeClr val="bg1"/>
                          </a:solidFill>
                          <a:effectLst/>
                          <a:latin typeface="Calibri" pitchFamily="34" charset="0"/>
                          <a:ea typeface="Helvetica"/>
                          <a:cs typeface="Helvetica"/>
                        </a:rPr>
                        <a:t>Dead</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dirty="0" smtClean="0">
                          <a:ln>
                            <a:noFill/>
                          </a:ln>
                          <a:solidFill>
                            <a:schemeClr val="bg1"/>
                          </a:solidFill>
                          <a:effectLst/>
                          <a:latin typeface="Calibri" pitchFamily="34" charset="0"/>
                          <a:ea typeface="Helvetica"/>
                          <a:cs typeface="Helvetica"/>
                        </a:rPr>
                        <a:t>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7927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457200" y="0"/>
            <a:ext cx="8229600" cy="1143000"/>
          </a:xfrm>
          <a:prstGeom prst="rect">
            <a:avLst/>
          </a:prstGeom>
        </p:spPr>
        <p:txBody>
          <a:bodyPr anchor="ctr">
            <a:normAutofit/>
          </a:bodyPr>
          <a:lstStyle/>
          <a:p>
            <a:pPr algn="ctr" fontAlgn="auto">
              <a:spcBef>
                <a:spcPts val="0"/>
              </a:spcBef>
              <a:spcAft>
                <a:spcPts val="0"/>
              </a:spcAft>
              <a:defRPr/>
            </a:pPr>
            <a:r>
              <a:rPr lang="en-US" sz="2800" b="1" dirty="0">
                <a:solidFill>
                  <a:schemeClr val="accent6">
                    <a:lumMod val="50000"/>
                  </a:schemeClr>
                </a:solidFill>
                <a:latin typeface="+mj-lt"/>
                <a:cs typeface="Helvetica"/>
              </a:rPr>
              <a:t>SITREP:</a:t>
            </a:r>
          </a:p>
          <a:p>
            <a:pPr algn="ctr" fontAlgn="auto">
              <a:spcBef>
                <a:spcPts val="0"/>
              </a:spcBef>
              <a:spcAft>
                <a:spcPts val="0"/>
              </a:spcAft>
              <a:defRPr/>
            </a:pPr>
            <a:r>
              <a:rPr lang="en-US" sz="2800" b="1" dirty="0">
                <a:latin typeface="+mj-lt"/>
                <a:cs typeface="Helvetica"/>
              </a:rPr>
              <a:t>Triage Status Report</a:t>
            </a:r>
          </a:p>
        </p:txBody>
      </p:sp>
      <p:graphicFrame>
        <p:nvGraphicFramePr>
          <p:cNvPr id="54301" name="Group 29"/>
          <p:cNvGraphicFramePr>
            <a:graphicFrameLocks noGrp="1"/>
          </p:cNvGraphicFramePr>
          <p:nvPr>
            <p:extLst/>
          </p:nvPr>
        </p:nvGraphicFramePr>
        <p:xfrm>
          <a:off x="488821" y="1143000"/>
          <a:ext cx="3797559" cy="3328662"/>
        </p:xfrm>
        <a:graphic>
          <a:graphicData uri="http://schemas.openxmlformats.org/drawingml/2006/table">
            <a:tbl>
              <a:tblPr/>
              <a:tblGrid>
                <a:gridCol w="3085183">
                  <a:extLst>
                    <a:ext uri="{9D8B030D-6E8A-4147-A177-3AD203B41FA5}">
                      <a16:colId xmlns:a16="http://schemas.microsoft.com/office/drawing/2014/main" val="20000"/>
                    </a:ext>
                  </a:extLst>
                </a:gridCol>
                <a:gridCol w="712376">
                  <a:extLst>
                    <a:ext uri="{9D8B030D-6E8A-4147-A177-3AD203B41FA5}">
                      <a16:colId xmlns:a16="http://schemas.microsoft.com/office/drawing/2014/main" val="20001"/>
                    </a:ext>
                  </a:extLst>
                </a:gridCol>
              </a:tblGrid>
              <a:tr h="544367">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dirty="0" smtClean="0">
                          <a:ln>
                            <a:noFill/>
                          </a:ln>
                          <a:solidFill>
                            <a:schemeClr val="tx1"/>
                          </a:solidFill>
                          <a:effectLst/>
                          <a:latin typeface="Calibri" pitchFamily="34" charset="0"/>
                          <a:cs typeface="Helvetica" pitchFamily="34" charset="0"/>
                        </a:rPr>
                        <a:t>Immediate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0202"/>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dirty="0" smtClean="0">
                          <a:ln>
                            <a:noFill/>
                          </a:ln>
                          <a:solidFill>
                            <a:schemeClr val="tx1"/>
                          </a:solidFill>
                          <a:effectLst/>
                          <a:latin typeface="Calibri" pitchFamily="34" charset="0"/>
                          <a:cs typeface="Helvetica" pitchFamily="34" charset="0"/>
                        </a:rPr>
                        <a:t>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0202"/>
                    </a:solidFill>
                  </a:tcPr>
                </a:tc>
                <a:extLst>
                  <a:ext uri="{0D108BD9-81ED-4DB2-BD59-A6C34878D82A}">
                    <a16:rowId xmlns:a16="http://schemas.microsoft.com/office/drawing/2014/main" val="10000"/>
                  </a:ext>
                </a:extLst>
              </a:tr>
              <a:tr h="544367">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Calibri" pitchFamily="34" charset="0"/>
                          <a:cs typeface="Helvetica" pitchFamily="34" charset="0"/>
                        </a:rPr>
                        <a:t>40-year-old, M, right chest trauma</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2800" b="1" i="0" u="none" strike="noStrike" cap="none" normalizeH="0" baseline="0" dirty="0" smtClean="0">
                        <a:ln>
                          <a:noFill/>
                        </a:ln>
                        <a:solidFill>
                          <a:schemeClr val="tx1"/>
                        </a:solidFill>
                        <a:effectLst/>
                        <a:latin typeface="Calibri" pitchFamily="34" charset="0"/>
                        <a:cs typeface="Helvetica"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544367">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Calibri" pitchFamily="34" charset="0"/>
                          <a:cs typeface="Helvetica" pitchFamily="34" charset="0"/>
                        </a:rPr>
                        <a:t>48-year-old, F, head injury</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2800" b="1" i="0" u="none" strike="noStrike" cap="none" normalizeH="0" baseline="0" dirty="0" smtClean="0">
                        <a:ln>
                          <a:noFill/>
                        </a:ln>
                        <a:solidFill>
                          <a:schemeClr val="tx1"/>
                        </a:solidFill>
                        <a:effectLst/>
                        <a:latin typeface="Calibri" pitchFamily="34" charset="0"/>
                        <a:cs typeface="Helvetica"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544367">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Calibri" pitchFamily="34" charset="0"/>
                          <a:cs typeface="Helvetica" pitchFamily="34" charset="0"/>
                        </a:rPr>
                        <a:t>55-year-old, M, head injury</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2800" b="1" i="0" u="none" strike="noStrike" cap="none" normalizeH="0" baseline="0" dirty="0" smtClean="0">
                        <a:ln>
                          <a:noFill/>
                        </a:ln>
                        <a:solidFill>
                          <a:schemeClr val="tx1"/>
                        </a:solidFill>
                        <a:effectLst/>
                        <a:latin typeface="Calibri" pitchFamily="34" charset="0"/>
                        <a:cs typeface="Helvetica"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606827">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Calibri" pitchFamily="34" charset="0"/>
                          <a:cs typeface="Helvetica" pitchFamily="34" charset="0"/>
                        </a:rPr>
                        <a:t>17-year-old, severe allergic reaction </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2800" b="1" i="0" u="none" strike="noStrike" cap="none" normalizeH="0" baseline="0" dirty="0" smtClean="0">
                        <a:ln>
                          <a:noFill/>
                        </a:ln>
                        <a:solidFill>
                          <a:schemeClr val="tx1"/>
                        </a:solidFill>
                        <a:effectLst/>
                        <a:latin typeface="Calibri" pitchFamily="34" charset="0"/>
                        <a:cs typeface="Helvetica"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544367">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Calibri" pitchFamily="34" charset="0"/>
                          <a:cs typeface="Helvetica" pitchFamily="34" charset="0"/>
                        </a:rPr>
                        <a:t>28-year-old, M, GSW right chest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2800" b="1" i="0" u="none" strike="noStrike" cap="none" normalizeH="0" baseline="0" dirty="0" smtClean="0">
                        <a:ln>
                          <a:noFill/>
                        </a:ln>
                        <a:solidFill>
                          <a:schemeClr val="tx1"/>
                        </a:solidFill>
                        <a:effectLst/>
                        <a:latin typeface="Calibri" pitchFamily="34" charset="0"/>
                        <a:cs typeface="Helvetica"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bl>
          </a:graphicData>
        </a:graphic>
      </p:graphicFrame>
      <p:graphicFrame>
        <p:nvGraphicFramePr>
          <p:cNvPr id="4" name="Group 25"/>
          <p:cNvGraphicFramePr>
            <a:graphicFrameLocks noGrp="1"/>
          </p:cNvGraphicFramePr>
          <p:nvPr>
            <p:extLst/>
          </p:nvPr>
        </p:nvGraphicFramePr>
        <p:xfrm>
          <a:off x="4932265" y="1143000"/>
          <a:ext cx="3754535" cy="2072640"/>
        </p:xfrm>
        <a:graphic>
          <a:graphicData uri="http://schemas.openxmlformats.org/drawingml/2006/table">
            <a:tbl>
              <a:tblPr/>
              <a:tblGrid>
                <a:gridCol w="3083480">
                  <a:extLst>
                    <a:ext uri="{9D8B030D-6E8A-4147-A177-3AD203B41FA5}">
                      <a16:colId xmlns:a16="http://schemas.microsoft.com/office/drawing/2014/main" val="20000"/>
                    </a:ext>
                  </a:extLst>
                </a:gridCol>
                <a:gridCol w="671055">
                  <a:extLst>
                    <a:ext uri="{9D8B030D-6E8A-4147-A177-3AD203B41FA5}">
                      <a16:colId xmlns:a16="http://schemas.microsoft.com/office/drawing/2014/main" val="20001"/>
                    </a:ext>
                  </a:extLst>
                </a:gridCol>
              </a:tblGrid>
              <a:tr h="392939">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dirty="0" smtClean="0">
                          <a:ln>
                            <a:noFill/>
                          </a:ln>
                          <a:solidFill>
                            <a:schemeClr val="tx1"/>
                          </a:solidFill>
                          <a:effectLst/>
                          <a:latin typeface="Calibri" pitchFamily="34" charset="0"/>
                          <a:cs typeface="Helvetica" pitchFamily="34" charset="0"/>
                        </a:rPr>
                        <a:t>Delayed</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dirty="0" smtClean="0">
                          <a:ln>
                            <a:noFill/>
                          </a:ln>
                          <a:solidFill>
                            <a:schemeClr val="tx1"/>
                          </a:solidFill>
                          <a:effectLst/>
                          <a:latin typeface="Calibri" pitchFamily="34" charset="0"/>
                          <a:cs typeface="Helvetica" pitchFamily="34" charset="0"/>
                        </a:rPr>
                        <a:t>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392939">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Calibri" pitchFamily="34" charset="0"/>
                          <a:cs typeface="Helvetica" pitchFamily="34" charset="0"/>
                        </a:rPr>
                        <a:t>19-year-old, M, leg amputation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2800" b="1" i="0" u="none" strike="noStrike" cap="none" normalizeH="0" baseline="0" dirty="0" smtClean="0">
                        <a:ln>
                          <a:noFill/>
                        </a:ln>
                        <a:solidFill>
                          <a:schemeClr val="tx1"/>
                        </a:solidFill>
                        <a:effectLst/>
                        <a:latin typeface="Calibri" pitchFamily="34" charset="0"/>
                        <a:cs typeface="Helvetica"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392939">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Calibri" pitchFamily="34" charset="0"/>
                          <a:cs typeface="Helvetica" pitchFamily="34" charset="0"/>
                        </a:rPr>
                        <a:t>63-year-old, F, left ankle injury</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2800" b="1" i="0" u="none" strike="noStrike" cap="none" normalizeH="0" baseline="0" dirty="0" smtClean="0">
                        <a:ln>
                          <a:noFill/>
                        </a:ln>
                        <a:solidFill>
                          <a:schemeClr val="tx1"/>
                        </a:solidFill>
                        <a:effectLst/>
                        <a:latin typeface="Calibri" pitchFamily="34" charset="0"/>
                        <a:cs typeface="Helvetica"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392939">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Calibri" pitchFamily="34" charset="0"/>
                          <a:cs typeface="Helvetica" pitchFamily="34" charset="0"/>
                        </a:rPr>
                        <a:t>36-year-old, M, laceration right hand</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2800" b="1" i="0" u="none" strike="noStrike" cap="none" normalizeH="0" baseline="0" dirty="0" smtClean="0">
                        <a:ln>
                          <a:noFill/>
                        </a:ln>
                        <a:solidFill>
                          <a:schemeClr val="tx1"/>
                        </a:solidFill>
                        <a:effectLst/>
                        <a:latin typeface="Calibri" pitchFamily="34" charset="0"/>
                        <a:cs typeface="Helvetica"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bl>
          </a:graphicData>
        </a:graphic>
      </p:graphicFrame>
      <p:graphicFrame>
        <p:nvGraphicFramePr>
          <p:cNvPr id="5" name="Group 16"/>
          <p:cNvGraphicFramePr>
            <a:graphicFrameLocks noGrp="1"/>
          </p:cNvGraphicFramePr>
          <p:nvPr>
            <p:extLst/>
          </p:nvPr>
        </p:nvGraphicFramePr>
        <p:xfrm>
          <a:off x="4932265" y="3435342"/>
          <a:ext cx="3754535" cy="1036320"/>
        </p:xfrm>
        <a:graphic>
          <a:graphicData uri="http://schemas.openxmlformats.org/drawingml/2006/table">
            <a:tbl>
              <a:tblPr/>
              <a:tblGrid>
                <a:gridCol w="3065172">
                  <a:extLst>
                    <a:ext uri="{9D8B030D-6E8A-4147-A177-3AD203B41FA5}">
                      <a16:colId xmlns:a16="http://schemas.microsoft.com/office/drawing/2014/main" val="20000"/>
                    </a:ext>
                  </a:extLst>
                </a:gridCol>
                <a:gridCol w="689363">
                  <a:extLst>
                    <a:ext uri="{9D8B030D-6E8A-4147-A177-3AD203B41FA5}">
                      <a16:colId xmlns:a16="http://schemas.microsoft.com/office/drawing/2014/main" val="20001"/>
                    </a:ext>
                  </a:extLst>
                </a:gridCol>
              </a:tblGrid>
              <a:tr h="387532">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dirty="0" smtClean="0">
                          <a:ln>
                            <a:noFill/>
                          </a:ln>
                          <a:solidFill>
                            <a:schemeClr val="tx1"/>
                          </a:solidFill>
                          <a:effectLst/>
                          <a:latin typeface="Calibri" pitchFamily="34" charset="0"/>
                          <a:cs typeface="Helvetica" pitchFamily="34" charset="0"/>
                        </a:rPr>
                        <a:t>Minimal</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dirty="0" smtClean="0">
                          <a:ln>
                            <a:noFill/>
                          </a:ln>
                          <a:solidFill>
                            <a:schemeClr val="tx1"/>
                          </a:solidFill>
                          <a:effectLst/>
                          <a:latin typeface="Calibri" pitchFamily="34" charset="0"/>
                          <a:cs typeface="Helvetica" pitchFamily="34" charset="0"/>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0"/>
                  </a:ext>
                </a:extLst>
              </a:tr>
              <a:tr h="387532">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Calibri" pitchFamily="34" charset="0"/>
                          <a:cs typeface="Helvetica" pitchFamily="34" charset="0"/>
                        </a:rPr>
                        <a:t>33-year-old, F, superficial abrasions </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2800" b="1" i="0" u="none" strike="noStrike" cap="none" normalizeH="0" baseline="0" dirty="0" smtClean="0">
                        <a:ln>
                          <a:noFill/>
                        </a:ln>
                        <a:solidFill>
                          <a:schemeClr val="tx1"/>
                        </a:solidFill>
                        <a:effectLst/>
                        <a:latin typeface="Calibri" pitchFamily="34" charset="0"/>
                        <a:cs typeface="Helvetica"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bl>
          </a:graphicData>
        </a:graphic>
      </p:graphicFrame>
      <p:graphicFrame>
        <p:nvGraphicFramePr>
          <p:cNvPr id="6" name="Group 15"/>
          <p:cNvGraphicFramePr>
            <a:graphicFrameLocks noGrp="1"/>
          </p:cNvGraphicFramePr>
          <p:nvPr>
            <p:extLst/>
          </p:nvPr>
        </p:nvGraphicFramePr>
        <p:xfrm>
          <a:off x="4932265" y="4786097"/>
          <a:ext cx="3829180" cy="1036320"/>
        </p:xfrm>
        <a:graphic>
          <a:graphicData uri="http://schemas.openxmlformats.org/drawingml/2006/table">
            <a:tbl>
              <a:tblPr/>
              <a:tblGrid>
                <a:gridCol w="3138735">
                  <a:extLst>
                    <a:ext uri="{9D8B030D-6E8A-4147-A177-3AD203B41FA5}">
                      <a16:colId xmlns:a16="http://schemas.microsoft.com/office/drawing/2014/main" val="20000"/>
                    </a:ext>
                  </a:extLst>
                </a:gridCol>
                <a:gridCol w="690445">
                  <a:extLst>
                    <a:ext uri="{9D8B030D-6E8A-4147-A177-3AD203B41FA5}">
                      <a16:colId xmlns:a16="http://schemas.microsoft.com/office/drawing/2014/main" val="20001"/>
                    </a:ext>
                  </a:extLst>
                </a:gridCol>
              </a:tblGrid>
              <a:tr h="283175">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dirty="0" smtClean="0">
                          <a:ln>
                            <a:noFill/>
                          </a:ln>
                          <a:solidFill>
                            <a:schemeClr val="tx1"/>
                          </a:solidFill>
                          <a:effectLst/>
                          <a:latin typeface="Calibri" pitchFamily="34" charset="0"/>
                          <a:cs typeface="Helvetica" pitchFamily="34" charset="0"/>
                        </a:rPr>
                        <a:t>Expectant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A6A6"/>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dirty="0" smtClean="0">
                          <a:ln>
                            <a:noFill/>
                          </a:ln>
                          <a:solidFill>
                            <a:schemeClr val="tx1"/>
                          </a:solidFill>
                          <a:effectLst/>
                          <a:latin typeface="Calibri" pitchFamily="34" charset="0"/>
                          <a:cs typeface="Helvetica" pitchFamily="34" charset="0"/>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A6A6"/>
                    </a:solidFill>
                  </a:tcPr>
                </a:tc>
                <a:extLst>
                  <a:ext uri="{0D108BD9-81ED-4DB2-BD59-A6C34878D82A}">
                    <a16:rowId xmlns:a16="http://schemas.microsoft.com/office/drawing/2014/main" val="10000"/>
                  </a:ext>
                </a:extLst>
              </a:tr>
              <a:tr h="283175">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Calibri" pitchFamily="34" charset="0"/>
                          <a:cs typeface="Helvetica" pitchFamily="34" charset="0"/>
                        </a:rPr>
                        <a:t>10-year-old, F, severe head injury</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2800" b="1" i="0" u="none" strike="noStrike" cap="none" normalizeH="0" baseline="0" dirty="0" smtClean="0">
                        <a:ln>
                          <a:noFill/>
                        </a:ln>
                        <a:solidFill>
                          <a:schemeClr val="tx1"/>
                        </a:solidFill>
                        <a:effectLst/>
                        <a:latin typeface="Calibri" pitchFamily="34" charset="0"/>
                        <a:cs typeface="Helvetica"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bl>
          </a:graphicData>
        </a:graphic>
      </p:graphicFrame>
      <p:graphicFrame>
        <p:nvGraphicFramePr>
          <p:cNvPr id="7" name="Group 20"/>
          <p:cNvGraphicFramePr>
            <a:graphicFrameLocks noGrp="1"/>
          </p:cNvGraphicFramePr>
          <p:nvPr>
            <p:extLst/>
          </p:nvPr>
        </p:nvGraphicFramePr>
        <p:xfrm>
          <a:off x="531845" y="4786097"/>
          <a:ext cx="3754535" cy="1554480"/>
        </p:xfrm>
        <a:graphic>
          <a:graphicData uri="http://schemas.openxmlformats.org/drawingml/2006/table">
            <a:tbl>
              <a:tblPr/>
              <a:tblGrid>
                <a:gridCol w="3144973">
                  <a:extLst>
                    <a:ext uri="{9D8B030D-6E8A-4147-A177-3AD203B41FA5}">
                      <a16:colId xmlns:a16="http://schemas.microsoft.com/office/drawing/2014/main" val="20000"/>
                    </a:ext>
                  </a:extLst>
                </a:gridCol>
                <a:gridCol w="609562">
                  <a:extLst>
                    <a:ext uri="{9D8B030D-6E8A-4147-A177-3AD203B41FA5}">
                      <a16:colId xmlns:a16="http://schemas.microsoft.com/office/drawing/2014/main" val="20001"/>
                    </a:ext>
                  </a:extLst>
                </a:gridCol>
              </a:tblGrid>
              <a:tr h="458814">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dirty="0" smtClean="0">
                          <a:ln>
                            <a:noFill/>
                          </a:ln>
                          <a:solidFill>
                            <a:schemeClr val="bg1"/>
                          </a:solidFill>
                          <a:effectLst/>
                          <a:latin typeface="Calibri" pitchFamily="34" charset="0"/>
                          <a:cs typeface="Helvetica" pitchFamily="34" charset="0"/>
                        </a:rPr>
                        <a:t>Dead</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r>
                        <a:rPr kumimoji="0" lang="en-US" sz="2800" b="1" i="0" u="none" strike="noStrike" cap="none" normalizeH="0" baseline="0" dirty="0" smtClean="0">
                          <a:ln>
                            <a:noFill/>
                          </a:ln>
                          <a:solidFill>
                            <a:schemeClr val="bg1"/>
                          </a:solidFill>
                          <a:effectLst/>
                          <a:latin typeface="Calibri" pitchFamily="34" charset="0"/>
                          <a:cs typeface="Helvetica" pitchFamily="34" charset="0"/>
                        </a:rPr>
                        <a:t>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484638">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smtClean="0">
                          <a:ln>
                            <a:noFill/>
                          </a:ln>
                          <a:solidFill>
                            <a:srgbClr val="000000"/>
                          </a:solidFill>
                          <a:effectLst/>
                          <a:latin typeface="Calibri" pitchFamily="34" charset="0"/>
                          <a:cs typeface="Helvetica" pitchFamily="34" charset="0"/>
                        </a:rPr>
                        <a:t>24</a:t>
                      </a:r>
                      <a:r>
                        <a:rPr kumimoji="0" lang="en-US" sz="1400" b="1" i="0" u="none" strike="noStrike" cap="none" normalizeH="0" baseline="0" dirty="0" smtClean="0">
                          <a:ln>
                            <a:noFill/>
                          </a:ln>
                          <a:solidFill>
                            <a:schemeClr val="tx1"/>
                          </a:solidFill>
                          <a:effectLst/>
                          <a:latin typeface="Calibri" pitchFamily="34" charset="0"/>
                          <a:cs typeface="Helvetica" pitchFamily="34" charset="0"/>
                        </a:rPr>
                        <a:t>-year-old</a:t>
                      </a:r>
                      <a:r>
                        <a:rPr kumimoji="0" lang="en-US" sz="1400" b="1" i="0" u="none" strike="noStrike" cap="none" normalizeH="0" baseline="0" dirty="0" smtClean="0">
                          <a:ln>
                            <a:noFill/>
                          </a:ln>
                          <a:solidFill>
                            <a:srgbClr val="000000"/>
                          </a:solidFill>
                          <a:effectLst/>
                          <a:latin typeface="Calibri" pitchFamily="34" charset="0"/>
                          <a:cs typeface="Helvetica" pitchFamily="34" charset="0"/>
                        </a:rPr>
                        <a:t>, F, severe head injury, RR-0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2800" b="1" i="0" u="none" strike="noStrike" cap="none" normalizeH="0" baseline="0" dirty="0" smtClean="0">
                        <a:ln>
                          <a:noFill/>
                        </a:ln>
                        <a:solidFill>
                          <a:srgbClr val="000000"/>
                        </a:solidFill>
                        <a:effectLst/>
                        <a:latin typeface="Calibri" pitchFamily="34" charset="0"/>
                        <a:cs typeface="Helvetica"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484638">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pPr>
                      <a:r>
                        <a:rPr kumimoji="0" lang="en-US" sz="1400" b="1" i="0" u="none" strike="noStrike" cap="none" normalizeH="0" baseline="0" dirty="0" smtClean="0">
                          <a:ln>
                            <a:noFill/>
                          </a:ln>
                          <a:solidFill>
                            <a:srgbClr val="000000"/>
                          </a:solidFill>
                          <a:effectLst/>
                          <a:latin typeface="Calibri" pitchFamily="34" charset="0"/>
                          <a:cs typeface="Helvetica" pitchFamily="34" charset="0"/>
                        </a:rPr>
                        <a:t>38</a:t>
                      </a:r>
                      <a:r>
                        <a:rPr kumimoji="0" lang="en-US" sz="1400" b="1" i="0" u="none" strike="noStrike" cap="none" normalizeH="0" baseline="0" dirty="0" smtClean="0">
                          <a:ln>
                            <a:noFill/>
                          </a:ln>
                          <a:solidFill>
                            <a:schemeClr val="tx1"/>
                          </a:solidFill>
                          <a:effectLst/>
                          <a:latin typeface="Calibri" pitchFamily="34" charset="0"/>
                          <a:cs typeface="Helvetica" pitchFamily="34" charset="0"/>
                        </a:rPr>
                        <a:t>-year-old</a:t>
                      </a:r>
                      <a:r>
                        <a:rPr kumimoji="0" lang="en-US" sz="1400" b="1" i="0" u="none" strike="noStrike" cap="none" normalizeH="0" baseline="0" dirty="0" smtClean="0">
                          <a:ln>
                            <a:noFill/>
                          </a:ln>
                          <a:solidFill>
                            <a:srgbClr val="000000"/>
                          </a:solidFill>
                          <a:effectLst/>
                          <a:latin typeface="Calibri" pitchFamily="34" charset="0"/>
                          <a:cs typeface="Helvetica" pitchFamily="34" charset="0"/>
                        </a:rPr>
                        <a:t>, M, GSW head and neck, RR-0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0" fontAlgn="base" latinLnBrk="0" hangingPunct="0">
                        <a:lnSpc>
                          <a:spcPct val="100000"/>
                        </a:lnSpc>
                        <a:spcBef>
                          <a:spcPct val="20000"/>
                        </a:spcBef>
                        <a:spcAft>
                          <a:spcPct val="0"/>
                        </a:spcAft>
                        <a:buClrTx/>
                        <a:buSzTx/>
                        <a:buFont typeface="Arial" charset="0"/>
                        <a:buNone/>
                        <a:tabLst/>
                      </a:pPr>
                      <a:endParaRPr kumimoji="0" lang="en-US" sz="2800" b="1" i="0" u="none" strike="noStrike" cap="none" normalizeH="0" baseline="0" dirty="0" smtClean="0">
                        <a:ln>
                          <a:noFill/>
                        </a:ln>
                        <a:solidFill>
                          <a:srgbClr val="000000"/>
                        </a:solidFill>
                        <a:effectLst/>
                        <a:latin typeface="Calibri" pitchFamily="34" charset="0"/>
                        <a:cs typeface="Helvetica"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1848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4301"/>
                                        </p:tgtEl>
                                        <p:attrNameLst>
                                          <p:attrName>style.visibility</p:attrName>
                                        </p:attrNameLst>
                                      </p:cBhvr>
                                      <p:to>
                                        <p:strVal val="visible"/>
                                      </p:to>
                                    </p:set>
                                    <p:animEffect transition="in" filter="fade">
                                      <p:cBhvr>
                                        <p:cTn id="7" dur="1000"/>
                                        <p:tgtEl>
                                          <p:spTgt spid="54301"/>
                                        </p:tgtEl>
                                      </p:cBhvr>
                                    </p:animEffect>
                                    <p:anim calcmode="lin" valueType="num">
                                      <p:cBhvr>
                                        <p:cTn id="8" dur="1000" fill="hold"/>
                                        <p:tgtEl>
                                          <p:spTgt spid="54301"/>
                                        </p:tgtEl>
                                        <p:attrNameLst>
                                          <p:attrName>ppt_x</p:attrName>
                                        </p:attrNameLst>
                                      </p:cBhvr>
                                      <p:tavLst>
                                        <p:tav tm="0">
                                          <p:val>
                                            <p:strVal val="#ppt_x"/>
                                          </p:val>
                                        </p:tav>
                                        <p:tav tm="100000">
                                          <p:val>
                                            <p:strVal val="#ppt_x"/>
                                          </p:val>
                                        </p:tav>
                                      </p:tavLst>
                                    </p:anim>
                                    <p:anim calcmode="lin" valueType="num">
                                      <p:cBhvr>
                                        <p:cTn id="9" dur="900" decel="100000" fill="hold"/>
                                        <p:tgtEl>
                                          <p:spTgt spid="5430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4301"/>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900" decel="100000" fill="hold"/>
                                        <p:tgtEl>
                                          <p:spTgt spid="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900" decel="100000" fill="hold"/>
                                        <p:tgtEl>
                                          <p:spTgt spid="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900" decel="100000" fill="hold"/>
                                        <p:tgtEl>
                                          <p:spTgt spid="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900" decel="100000" fill="hold"/>
                                        <p:tgtEl>
                                          <p:spTgt spid="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txBox="1">
            <a:spLocks/>
          </p:cNvSpPr>
          <p:nvPr/>
        </p:nvSpPr>
        <p:spPr bwMode="auto">
          <a:xfrm>
            <a:off x="3505200" y="1600200"/>
            <a:ext cx="5461000" cy="4525963"/>
          </a:xfrm>
          <a:prstGeom prst="rect">
            <a:avLst/>
          </a:prstGeom>
          <a:noFill/>
          <a:ln w="9525">
            <a:noFill/>
            <a:miter lim="800000"/>
            <a:headEnd/>
            <a:tailEnd/>
          </a:ln>
        </p:spPr>
        <p:txBody>
          <a:bodyPr/>
          <a:lstStyle/>
          <a:p>
            <a:pPr>
              <a:spcBef>
                <a:spcPct val="50000"/>
              </a:spcBef>
              <a:buSzPct val="85000"/>
            </a:pPr>
            <a:r>
              <a:rPr lang="en-US" sz="2500" dirty="0">
                <a:latin typeface="Calibri" pitchFamily="34" charset="0"/>
                <a:cs typeface="Helvetica" pitchFamily="34" charset="0"/>
              </a:rPr>
              <a:t>EMS and law enforcement on scene:</a:t>
            </a:r>
          </a:p>
          <a:p>
            <a:pPr marL="463550" indent="-463550">
              <a:spcBef>
                <a:spcPct val="50000"/>
              </a:spcBef>
              <a:buSzPct val="85000"/>
              <a:buFont typeface="Wingdings" pitchFamily="2" charset="2"/>
              <a:buChar char="§"/>
            </a:pPr>
            <a:r>
              <a:rPr lang="en-US" sz="2500" dirty="0">
                <a:latin typeface="Calibri" pitchFamily="34" charset="0"/>
                <a:cs typeface="Helvetica" pitchFamily="34" charset="0"/>
              </a:rPr>
              <a:t>Ask if you are injured</a:t>
            </a:r>
          </a:p>
          <a:p>
            <a:pPr marL="463550" indent="-463550">
              <a:spcBef>
                <a:spcPct val="50000"/>
              </a:spcBef>
              <a:buSzPct val="85000"/>
              <a:buFont typeface="Wingdings" pitchFamily="2" charset="2"/>
              <a:buChar char="§"/>
            </a:pPr>
            <a:r>
              <a:rPr lang="en-US" sz="2500" dirty="0">
                <a:latin typeface="Calibri" pitchFamily="34" charset="0"/>
                <a:cs typeface="Helvetica" pitchFamily="34" charset="0"/>
              </a:rPr>
              <a:t>Briefly discuss the SITREP findings with you</a:t>
            </a:r>
          </a:p>
          <a:p>
            <a:pPr marL="463550" indent="-463550">
              <a:spcBef>
                <a:spcPct val="50000"/>
              </a:spcBef>
              <a:buSzPct val="85000"/>
              <a:buFont typeface="Wingdings" pitchFamily="2" charset="2"/>
              <a:buChar char="§"/>
            </a:pPr>
            <a:r>
              <a:rPr lang="en-US" sz="2500" dirty="0">
                <a:latin typeface="Calibri" pitchFamily="34" charset="0"/>
                <a:cs typeface="Helvetica" pitchFamily="34" charset="0"/>
              </a:rPr>
              <a:t>Request that you have a seat in a nearby police car </a:t>
            </a:r>
          </a:p>
          <a:p>
            <a:pPr>
              <a:spcBef>
                <a:spcPct val="50000"/>
              </a:spcBef>
              <a:buSzPct val="85000"/>
            </a:pPr>
            <a:r>
              <a:rPr lang="en-US" sz="3200" b="1" dirty="0">
                <a:latin typeface="Calibri" pitchFamily="34" charset="0"/>
                <a:cs typeface="Helvetica" pitchFamily="34" charset="0"/>
              </a:rPr>
              <a:t>What are your thoughts now? </a:t>
            </a:r>
          </a:p>
        </p:txBody>
      </p:sp>
      <p:sp>
        <p:nvSpPr>
          <p:cNvPr id="5" name="Rectangle 11"/>
          <p:cNvSpPr txBox="1">
            <a:spLocks/>
          </p:cNvSpPr>
          <p:nvPr/>
        </p:nvSpPr>
        <p:spPr>
          <a:xfrm>
            <a:off x="457200" y="257175"/>
            <a:ext cx="8229600" cy="1143000"/>
          </a:xfrm>
          <a:prstGeom prst="rect">
            <a:avLst/>
          </a:prstGeom>
        </p:spPr>
        <p:txBody>
          <a:bodyPr/>
          <a:lstStyle/>
          <a:p>
            <a:pPr algn="ctr" fontAlgn="auto">
              <a:spcBef>
                <a:spcPts val="0"/>
              </a:spcBef>
              <a:spcAft>
                <a:spcPts val="0"/>
              </a:spcAft>
              <a:defRPr/>
            </a:pPr>
            <a:r>
              <a:rPr lang="en-US" sz="2800" b="1" dirty="0">
                <a:solidFill>
                  <a:schemeClr val="accent6">
                    <a:lumMod val="50000"/>
                  </a:schemeClr>
                </a:solidFill>
                <a:latin typeface="+mj-lt"/>
                <a:ea typeface="+mj-ea"/>
                <a:cs typeface="Helvetica"/>
              </a:rPr>
              <a:t>Scenario</a:t>
            </a:r>
          </a:p>
          <a:p>
            <a:pPr algn="ctr" fontAlgn="auto">
              <a:spcBef>
                <a:spcPts val="0"/>
              </a:spcBef>
              <a:spcAft>
                <a:spcPts val="0"/>
              </a:spcAft>
              <a:defRPr/>
            </a:pPr>
            <a:r>
              <a:rPr lang="en-US" sz="2800" b="1" dirty="0">
                <a:latin typeface="+mj-lt"/>
                <a:ea typeface="+mj-ea"/>
                <a:cs typeface="Helvetica"/>
              </a:rPr>
              <a:t>Update</a:t>
            </a:r>
          </a:p>
        </p:txBody>
      </p:sp>
      <p:pic>
        <p:nvPicPr>
          <p:cNvPr id="6145" name="Picture 1"/>
          <p:cNvPicPr>
            <a:picLocks noChangeAspect="1" noChangeArrowheads="1"/>
          </p:cNvPicPr>
          <p:nvPr/>
        </p:nvPicPr>
        <p:blipFill>
          <a:blip r:embed="rId3"/>
          <a:srcRect/>
          <a:stretch>
            <a:fillRect/>
          </a:stretch>
        </p:blipFill>
        <p:spPr bwMode="auto">
          <a:xfrm>
            <a:off x="457200" y="1873250"/>
            <a:ext cx="2705100" cy="2809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206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0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10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normAutofit/>
          </a:bodyPr>
          <a:lstStyle/>
          <a:p>
            <a:pPr algn="ctr" eaLnBrk="1" hangingPunct="1"/>
            <a:r>
              <a:rPr lang="en-US" sz="2800" dirty="0" smtClean="0">
                <a:latin typeface="+mj-lt"/>
                <a:cs typeface="Helvetica" pitchFamily="34" charset="0"/>
              </a:rPr>
              <a:t>SALT Triage</a:t>
            </a:r>
            <a:br>
              <a:rPr lang="en-US" sz="2800" dirty="0" smtClean="0">
                <a:latin typeface="+mj-lt"/>
                <a:cs typeface="Helvetica" pitchFamily="34" charset="0"/>
              </a:rPr>
            </a:br>
            <a:r>
              <a:rPr lang="en-US" sz="2800" dirty="0" smtClean="0">
                <a:solidFill>
                  <a:srgbClr val="984807"/>
                </a:solidFill>
                <a:latin typeface="+mj-lt"/>
                <a:cs typeface="Helvetica" pitchFamily="34" charset="0"/>
              </a:rPr>
              <a:t>After-Action Review</a:t>
            </a:r>
            <a:endParaRPr lang="en-US" sz="2800" dirty="0" smtClean="0">
              <a:solidFill>
                <a:schemeClr val="accent2"/>
              </a:solidFill>
              <a:latin typeface="+mj-lt"/>
              <a:cs typeface="Helvetica" pitchFamily="34" charset="0"/>
            </a:endParaRPr>
          </a:p>
        </p:txBody>
      </p:sp>
      <p:sp>
        <p:nvSpPr>
          <p:cNvPr id="66562" name="Content Placeholder 2"/>
          <p:cNvSpPr>
            <a:spLocks noGrp="1"/>
          </p:cNvSpPr>
          <p:nvPr>
            <p:ph idx="1"/>
          </p:nvPr>
        </p:nvSpPr>
        <p:spPr/>
        <p:txBody>
          <a:bodyPr/>
          <a:lstStyle/>
          <a:p>
            <a:pPr marL="463550" indent="-463550" eaLnBrk="1" hangingPunct="1">
              <a:spcBef>
                <a:spcPts val="1400"/>
              </a:spcBef>
              <a:buSzPct val="85000"/>
              <a:buFont typeface="Wingdings" pitchFamily="2" charset="2"/>
              <a:buChar char="§"/>
            </a:pPr>
            <a:r>
              <a:rPr lang="en-US" sz="2800" dirty="0" smtClean="0">
                <a:latin typeface="+mn-lt"/>
                <a:cs typeface="Helvetica" pitchFamily="34" charset="0"/>
              </a:rPr>
              <a:t>The purpose of SALT triage is to identify those most likely to survive</a:t>
            </a:r>
          </a:p>
          <a:p>
            <a:pPr marL="463550" indent="-463550" eaLnBrk="1" hangingPunct="1">
              <a:spcBef>
                <a:spcPts val="1400"/>
              </a:spcBef>
              <a:buSzPct val="85000"/>
              <a:buFont typeface="Wingdings" pitchFamily="2" charset="2"/>
              <a:buChar char="§"/>
            </a:pPr>
            <a:r>
              <a:rPr lang="en-US" sz="2800" dirty="0" smtClean="0">
                <a:latin typeface="+mn-lt"/>
                <a:cs typeface="Helvetica" pitchFamily="34" charset="0"/>
              </a:rPr>
              <a:t>Global sorting identifies where lifesaving interventions will be most needed</a:t>
            </a:r>
          </a:p>
          <a:p>
            <a:pPr marL="463550" indent="-463550" eaLnBrk="1" hangingPunct="1">
              <a:spcBef>
                <a:spcPts val="1400"/>
              </a:spcBef>
              <a:buSzPct val="85000"/>
              <a:buFont typeface="Wingdings" pitchFamily="2" charset="2"/>
              <a:buChar char="§"/>
            </a:pPr>
            <a:r>
              <a:rPr lang="en-US" sz="2800" dirty="0" smtClean="0">
                <a:latin typeface="+mn-lt"/>
                <a:cs typeface="Helvetica" pitchFamily="34" charset="0"/>
              </a:rPr>
              <a:t>Lifesaving interventions (LSI) should always be done before triage category assignment</a:t>
            </a:r>
          </a:p>
          <a:p>
            <a:pPr marL="463550" indent="-463550" eaLnBrk="1" hangingPunct="1">
              <a:spcBef>
                <a:spcPts val="1400"/>
              </a:spcBef>
              <a:buSzPct val="85000"/>
              <a:buFont typeface="Wingdings" pitchFamily="2" charset="2"/>
              <a:buChar char="§"/>
            </a:pPr>
            <a:r>
              <a:rPr lang="en-US" sz="2800" dirty="0" smtClean="0">
                <a:latin typeface="+mn-lt"/>
                <a:cs typeface="Helvetica" pitchFamily="34" charset="0"/>
              </a:rPr>
              <a:t>Available resources will influence triage category assignment</a:t>
            </a:r>
          </a:p>
        </p:txBody>
      </p:sp>
    </p:spTree>
    <p:extLst>
      <p:ext uri="{BB962C8B-B14F-4D97-AF65-F5344CB8AC3E}">
        <p14:creationId xmlns:p14="http://schemas.microsoft.com/office/powerpoint/2010/main" val="2750921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NDLSF_logo_rgb.png" descr="/Users/dfox/Documents/Dan's WIP/2012/12-0278 DLS_ppt/NDLSF_logo_rgb.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3694430" y="794832"/>
            <a:ext cx="1714500" cy="795429"/>
          </a:xfrm>
          <a:prstGeom prst="rect">
            <a:avLst/>
          </a:prstGeom>
        </p:spPr>
      </p:pic>
      <p:sp>
        <p:nvSpPr>
          <p:cNvPr id="8" name="Rectangle 7"/>
          <p:cNvSpPr/>
          <p:nvPr/>
        </p:nvSpPr>
        <p:spPr>
          <a:xfrm>
            <a:off x="2545000" y="2722880"/>
            <a:ext cx="4054573" cy="1092607"/>
          </a:xfrm>
          <a:prstGeom prst="rect">
            <a:avLst/>
          </a:prstGeom>
        </p:spPr>
        <p:txBody>
          <a:bodyPr wrap="none">
            <a:spAutoFit/>
          </a:bodyPr>
          <a:lstStyle/>
          <a:p>
            <a:pPr algn="ctr"/>
            <a:r>
              <a:rPr lang="en-US" sz="6500" b="1" dirty="0" smtClean="0"/>
              <a:t>Questions?</a:t>
            </a:r>
            <a:endParaRPr lang="en-US" sz="6500" b="1" dirty="0"/>
          </a:p>
        </p:txBody>
      </p:sp>
    </p:spTree>
    <p:extLst>
      <p:ext uri="{BB962C8B-B14F-4D97-AF65-F5344CB8AC3E}">
        <p14:creationId xmlns:p14="http://schemas.microsoft.com/office/powerpoint/2010/main" val="451506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txBox="1">
            <a:spLocks/>
          </p:cNvSpPr>
          <p:nvPr/>
        </p:nvSpPr>
        <p:spPr bwMode="auto">
          <a:xfrm>
            <a:off x="4598988" y="1358900"/>
            <a:ext cx="4367212" cy="4525963"/>
          </a:xfrm>
          <a:prstGeom prst="rect">
            <a:avLst/>
          </a:prstGeom>
          <a:noFill/>
          <a:ln w="9525">
            <a:noFill/>
            <a:miter lim="800000"/>
            <a:headEnd/>
            <a:tailEnd/>
          </a:ln>
        </p:spPr>
        <p:txBody>
          <a:bodyPr/>
          <a:lstStyle/>
          <a:p>
            <a:pPr marL="457200" indent="-457200">
              <a:spcBef>
                <a:spcPct val="50000"/>
              </a:spcBef>
              <a:buSzPct val="85000"/>
              <a:buFont typeface="Wingdings" pitchFamily="2" charset="2"/>
              <a:buChar char="§"/>
            </a:pPr>
            <a:r>
              <a:rPr lang="en-US" sz="2500" dirty="0">
                <a:latin typeface="Calibri" pitchFamily="34" charset="0"/>
                <a:cs typeface="Helvetica" pitchFamily="34" charset="0"/>
              </a:rPr>
              <a:t>Upscale shopping center</a:t>
            </a:r>
          </a:p>
          <a:p>
            <a:pPr marL="457200" indent="-457200">
              <a:spcBef>
                <a:spcPct val="50000"/>
              </a:spcBef>
              <a:buSzPct val="85000"/>
              <a:buFont typeface="Wingdings" pitchFamily="2" charset="2"/>
              <a:buChar char="§"/>
            </a:pPr>
            <a:r>
              <a:rPr lang="en-US" sz="2500" dirty="0">
                <a:latin typeface="Calibri" pitchFamily="34" charset="0"/>
                <a:cs typeface="Helvetica" pitchFamily="34" charset="0"/>
              </a:rPr>
              <a:t>Suspicious car </a:t>
            </a:r>
          </a:p>
          <a:p>
            <a:pPr marL="457200" indent="-457200">
              <a:spcBef>
                <a:spcPct val="50000"/>
              </a:spcBef>
              <a:buSzPct val="85000"/>
              <a:buFont typeface="Wingdings" pitchFamily="2" charset="2"/>
              <a:buChar char="§"/>
            </a:pPr>
            <a:r>
              <a:rPr lang="en-US" sz="2500" dirty="0">
                <a:latin typeface="Calibri" pitchFamily="34" charset="0"/>
                <a:cs typeface="Helvetica" pitchFamily="34" charset="0"/>
              </a:rPr>
              <a:t>Explosion and gunfire erupt </a:t>
            </a:r>
          </a:p>
          <a:p>
            <a:pPr marL="457200" indent="-457200">
              <a:spcBef>
                <a:spcPct val="50000"/>
              </a:spcBef>
              <a:buSzPct val="85000"/>
              <a:buFont typeface="Wingdings" pitchFamily="2" charset="2"/>
              <a:buChar char="§"/>
            </a:pPr>
            <a:r>
              <a:rPr lang="en-US" sz="2500" dirty="0">
                <a:latin typeface="Calibri" pitchFamily="34" charset="0"/>
                <a:cs typeface="Helvetica" pitchFamily="34" charset="0"/>
              </a:rPr>
              <a:t>You and local paramedic are nearby and uninjured</a:t>
            </a:r>
          </a:p>
          <a:p>
            <a:pPr marL="457200" indent="-457200" algn="ctr">
              <a:spcBef>
                <a:spcPct val="75000"/>
              </a:spcBef>
              <a:buFont typeface="Arial" charset="0"/>
              <a:buNone/>
            </a:pPr>
            <a:r>
              <a:rPr lang="en-US" sz="3200" b="1" dirty="0">
                <a:latin typeface="Calibri" pitchFamily="34" charset="0"/>
                <a:cs typeface="Helvetica" pitchFamily="34" charset="0"/>
              </a:rPr>
              <a:t>What issues need to</a:t>
            </a:r>
          </a:p>
          <a:p>
            <a:pPr marL="457200" indent="-457200" algn="ctr">
              <a:buFont typeface="Arial" charset="0"/>
              <a:buNone/>
            </a:pPr>
            <a:r>
              <a:rPr lang="en-US" sz="3200" b="1" dirty="0">
                <a:latin typeface="Calibri" pitchFamily="34" charset="0"/>
                <a:cs typeface="Helvetica" pitchFamily="34" charset="0"/>
              </a:rPr>
              <a:t>be addressed?</a:t>
            </a:r>
          </a:p>
        </p:txBody>
      </p:sp>
      <p:sp>
        <p:nvSpPr>
          <p:cNvPr id="5" name="Rectangle 11"/>
          <p:cNvSpPr txBox="1">
            <a:spLocks/>
          </p:cNvSpPr>
          <p:nvPr/>
        </p:nvSpPr>
        <p:spPr>
          <a:xfrm>
            <a:off x="457200" y="369888"/>
            <a:ext cx="8229600" cy="1143000"/>
          </a:xfrm>
          <a:prstGeom prst="rect">
            <a:avLst/>
          </a:prstGeom>
        </p:spPr>
        <p:txBody>
          <a:bodyPr anchor="ctr" anchorCtr="0"/>
          <a:lstStyle/>
          <a:p>
            <a:pPr algn="ctr" fontAlgn="auto">
              <a:spcBef>
                <a:spcPts val="0"/>
              </a:spcBef>
              <a:spcAft>
                <a:spcPts val="0"/>
              </a:spcAft>
              <a:defRPr/>
            </a:pPr>
            <a:r>
              <a:rPr lang="en-US" sz="3600" b="1" dirty="0">
                <a:solidFill>
                  <a:schemeClr val="accent6">
                    <a:lumMod val="50000"/>
                  </a:schemeClr>
                </a:solidFill>
                <a:latin typeface="+mj-lt"/>
                <a:ea typeface="+mj-ea"/>
                <a:cs typeface="Helvetica"/>
              </a:rPr>
              <a:t>Scenario</a:t>
            </a:r>
          </a:p>
        </p:txBody>
      </p:sp>
      <p:pic>
        <p:nvPicPr>
          <p:cNvPr id="58372" name="Picture 4"/>
          <p:cNvPicPr>
            <a:picLocks noChangeAspect="1" noChangeArrowheads="1"/>
          </p:cNvPicPr>
          <p:nvPr/>
        </p:nvPicPr>
        <p:blipFill>
          <a:blip r:embed="rId3"/>
          <a:srcRect/>
          <a:stretch>
            <a:fillRect/>
          </a:stretch>
        </p:blipFill>
        <p:spPr bwMode="auto">
          <a:xfrm>
            <a:off x="1039813" y="1358900"/>
            <a:ext cx="2781300" cy="47672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833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0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10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1000"/>
                                        <p:tgtEl>
                                          <p:spTgt spid="4">
                                            <p:txEl>
                                              <p:pRg st="5" end="5"/>
                                            </p:txEl>
                                          </p:spTgt>
                                        </p:tgtEl>
                                      </p:cBhvr>
                                    </p:animEffect>
                                    <p:anim calcmode="lin" valueType="num">
                                      <p:cBhvr>
                                        <p:cTn id="2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eaLnBrk="1" fontAlgn="auto" hangingPunct="1">
              <a:spcAft>
                <a:spcPts val="0"/>
              </a:spcAft>
              <a:defRPr/>
            </a:pPr>
            <a:r>
              <a:rPr lang="en-US" sz="2800" dirty="0" smtClean="0">
                <a:solidFill>
                  <a:schemeClr val="accent6">
                    <a:lumMod val="50000"/>
                  </a:schemeClr>
                </a:solidFill>
                <a:latin typeface="+mj-lt"/>
                <a:ea typeface="+mj-ea"/>
              </a:rPr>
              <a:t>Situational Awareness</a:t>
            </a:r>
            <a:endParaRPr lang="en-US" sz="2800" dirty="0">
              <a:solidFill>
                <a:schemeClr val="accent6">
                  <a:lumMod val="50000"/>
                </a:schemeClr>
              </a:solidFill>
              <a:latin typeface="+mj-lt"/>
              <a:ea typeface="+mj-ea"/>
            </a:endParaRPr>
          </a:p>
        </p:txBody>
      </p:sp>
      <p:graphicFrame>
        <p:nvGraphicFramePr>
          <p:cNvPr id="11286" name="Group 22"/>
          <p:cNvGraphicFramePr>
            <a:graphicFrameLocks noGrp="1"/>
          </p:cNvGraphicFramePr>
          <p:nvPr>
            <p:ph idx="1"/>
            <p:extLst/>
          </p:nvPr>
        </p:nvGraphicFramePr>
        <p:xfrm>
          <a:off x="635000" y="1143967"/>
          <a:ext cx="7835900" cy="3879215"/>
        </p:xfrm>
        <a:graphic>
          <a:graphicData uri="http://schemas.openxmlformats.org/drawingml/2006/table">
            <a:tbl>
              <a:tblPr/>
              <a:tblGrid>
                <a:gridCol w="5895975">
                  <a:extLst>
                    <a:ext uri="{9D8B030D-6E8A-4147-A177-3AD203B41FA5}">
                      <a16:colId xmlns:a16="http://schemas.microsoft.com/office/drawing/2014/main" val="20000"/>
                    </a:ext>
                  </a:extLst>
                </a:gridCol>
                <a:gridCol w="1939925">
                  <a:extLst>
                    <a:ext uri="{9D8B030D-6E8A-4147-A177-3AD203B41FA5}">
                      <a16:colId xmlns:a16="http://schemas.microsoft.com/office/drawing/2014/main" val="20001"/>
                    </a:ext>
                  </a:extLst>
                </a:gridCol>
              </a:tblGrid>
              <a:tr h="587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Arial" charset="0"/>
                        </a:rPr>
                        <a:t>Needs &gt; resources = ____?  What can I do? </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Arial" charset="0"/>
                        </a:rPr>
                        <a:t>Detection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2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Arial" charset="0"/>
                        </a:rPr>
                        <a:t>Who is in charge? </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Arial" charset="0"/>
                        </a:rPr>
                        <a:t>Incident Management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2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Arial" charset="0"/>
                        </a:rPr>
                        <a:t>Immediate considerations and actions? </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Arial" charset="0"/>
                        </a:rPr>
                        <a:t>Safety and Security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2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Arial" charset="0"/>
                        </a:rPr>
                        <a:t>Explosions? Gunman? Contamination? </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Arial" charset="0"/>
                        </a:rPr>
                        <a:t>Assessing Hazards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2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Arial" charset="0"/>
                        </a:rPr>
                        <a:t>What do I have?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Arial" charset="0"/>
                        </a:rPr>
                        <a:t>What is needed and who has it? </a:t>
                      </a:r>
                    </a:p>
                  </a:txBody>
                  <a:tcPr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Arial" charset="0"/>
                        </a:rPr>
                        <a:t>Support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3" name="TextBox 2"/>
          <p:cNvSpPr txBox="1"/>
          <p:nvPr/>
        </p:nvSpPr>
        <p:spPr>
          <a:xfrm>
            <a:off x="261938" y="5181950"/>
            <a:ext cx="5451475" cy="461962"/>
          </a:xfrm>
          <a:prstGeom prst="rect">
            <a:avLst/>
          </a:prstGeom>
          <a:noFill/>
        </p:spPr>
        <p:txBody>
          <a:bodyPr wrap="none">
            <a:spAutoFit/>
          </a:bodyPr>
          <a:lstStyle/>
          <a:p>
            <a:pPr fontAlgn="auto">
              <a:spcBef>
                <a:spcPts val="0"/>
              </a:spcBef>
              <a:spcAft>
                <a:spcPts val="0"/>
              </a:spcAft>
              <a:defRPr/>
            </a:pPr>
            <a:r>
              <a:rPr lang="en-US" sz="2400" b="1" dirty="0">
                <a:solidFill>
                  <a:schemeClr val="accent6">
                    <a:lumMod val="50000"/>
                  </a:schemeClr>
                </a:solidFill>
                <a:latin typeface="+mn-lt"/>
                <a:cs typeface="+mn-cs"/>
              </a:rPr>
              <a:t>Can I now perform triage and treatment? </a:t>
            </a:r>
          </a:p>
        </p:txBody>
      </p:sp>
    </p:spTree>
    <p:extLst>
      <p:ext uri="{BB962C8B-B14F-4D97-AF65-F5344CB8AC3E}">
        <p14:creationId xmlns:p14="http://schemas.microsoft.com/office/powerpoint/2010/main" val="1352561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txBox="1">
            <a:spLocks/>
          </p:cNvSpPr>
          <p:nvPr/>
        </p:nvSpPr>
        <p:spPr bwMode="auto">
          <a:xfrm>
            <a:off x="4856163" y="1600200"/>
            <a:ext cx="4110037" cy="4525963"/>
          </a:xfrm>
          <a:prstGeom prst="rect">
            <a:avLst/>
          </a:prstGeom>
          <a:noFill/>
          <a:ln w="9525">
            <a:noFill/>
            <a:miter lim="800000"/>
            <a:headEnd/>
            <a:tailEnd/>
          </a:ln>
        </p:spPr>
        <p:txBody>
          <a:bodyPr/>
          <a:lstStyle/>
          <a:p>
            <a:pPr>
              <a:spcBef>
                <a:spcPct val="50000"/>
              </a:spcBef>
              <a:buSzPct val="85000"/>
            </a:pPr>
            <a:r>
              <a:rPr lang="en-US" sz="2500" dirty="0">
                <a:latin typeface="Calibri" pitchFamily="34" charset="0"/>
                <a:cs typeface="Helvetica" pitchFamily="34" charset="0"/>
              </a:rPr>
              <a:t>911 Operator informs you:</a:t>
            </a:r>
          </a:p>
          <a:p>
            <a:pPr marL="463550" indent="-463550">
              <a:spcBef>
                <a:spcPct val="50000"/>
              </a:spcBef>
              <a:buSzPct val="85000"/>
              <a:buFont typeface="Wingdings" pitchFamily="2" charset="2"/>
              <a:buChar char="§"/>
            </a:pPr>
            <a:r>
              <a:rPr lang="en-US" sz="2500" dirty="0">
                <a:latin typeface="Calibri" pitchFamily="34" charset="0"/>
                <a:cs typeface="Helvetica" pitchFamily="34" charset="0"/>
              </a:rPr>
              <a:t>Do NOT hang up phone</a:t>
            </a:r>
          </a:p>
          <a:p>
            <a:pPr marL="463550" indent="-463550">
              <a:spcBef>
                <a:spcPct val="50000"/>
              </a:spcBef>
              <a:buSzPct val="85000"/>
              <a:buFont typeface="Wingdings" pitchFamily="2" charset="2"/>
              <a:buChar char="§"/>
            </a:pPr>
            <a:r>
              <a:rPr lang="en-US" sz="2500" dirty="0">
                <a:latin typeface="Calibri" pitchFamily="34" charset="0"/>
                <a:cs typeface="Helvetica" pitchFamily="34" charset="0"/>
              </a:rPr>
              <a:t>Two ambulances (MICU) are nearby but in traffic</a:t>
            </a:r>
          </a:p>
          <a:p>
            <a:pPr marL="463550" indent="-463550">
              <a:spcBef>
                <a:spcPct val="50000"/>
              </a:spcBef>
              <a:buSzPct val="85000"/>
              <a:buFont typeface="Wingdings" pitchFamily="2" charset="2"/>
              <a:buChar char="§"/>
            </a:pPr>
            <a:r>
              <a:rPr lang="en-US" sz="2500" dirty="0">
                <a:latin typeface="Calibri" pitchFamily="34" charset="0"/>
                <a:cs typeface="Helvetica" pitchFamily="34" charset="0"/>
              </a:rPr>
              <a:t>Police car has first aid and safety equipment in trunk</a:t>
            </a:r>
          </a:p>
          <a:p>
            <a:pPr>
              <a:spcBef>
                <a:spcPct val="50000"/>
              </a:spcBef>
              <a:buSzPct val="85000"/>
            </a:pPr>
            <a:r>
              <a:rPr lang="en-US" sz="3200" b="1" dirty="0">
                <a:latin typeface="Calibri" pitchFamily="34" charset="0"/>
                <a:cs typeface="Helvetica" pitchFamily="34" charset="0"/>
              </a:rPr>
              <a:t>What is the next step?</a:t>
            </a:r>
          </a:p>
        </p:txBody>
      </p:sp>
      <p:sp>
        <p:nvSpPr>
          <p:cNvPr id="5" name="Rectangle 11"/>
          <p:cNvSpPr txBox="1">
            <a:spLocks/>
          </p:cNvSpPr>
          <p:nvPr/>
        </p:nvSpPr>
        <p:spPr>
          <a:xfrm>
            <a:off x="457200" y="257175"/>
            <a:ext cx="8229600" cy="1143000"/>
          </a:xfrm>
          <a:prstGeom prst="rect">
            <a:avLst/>
          </a:prstGeom>
        </p:spPr>
        <p:txBody>
          <a:bodyPr/>
          <a:lstStyle/>
          <a:p>
            <a:pPr algn="ctr" fontAlgn="auto">
              <a:spcBef>
                <a:spcPts val="0"/>
              </a:spcBef>
              <a:spcAft>
                <a:spcPts val="0"/>
              </a:spcAft>
              <a:defRPr/>
            </a:pPr>
            <a:r>
              <a:rPr lang="en-US" sz="2800" b="1" dirty="0">
                <a:solidFill>
                  <a:schemeClr val="accent6">
                    <a:lumMod val="50000"/>
                  </a:schemeClr>
                </a:solidFill>
                <a:latin typeface="+mj-lt"/>
                <a:ea typeface="+mj-ea"/>
                <a:cs typeface="Helvetica"/>
              </a:rPr>
              <a:t>Scenario</a:t>
            </a:r>
          </a:p>
          <a:p>
            <a:pPr algn="ctr" fontAlgn="auto">
              <a:spcBef>
                <a:spcPts val="0"/>
              </a:spcBef>
              <a:spcAft>
                <a:spcPts val="0"/>
              </a:spcAft>
              <a:defRPr/>
            </a:pPr>
            <a:r>
              <a:rPr lang="en-US" sz="2800" b="1" dirty="0">
                <a:latin typeface="+mj-lt"/>
                <a:ea typeface="+mj-ea"/>
                <a:cs typeface="Helvetica"/>
              </a:rPr>
              <a:t>Update</a:t>
            </a:r>
          </a:p>
        </p:txBody>
      </p:sp>
      <p:pic>
        <p:nvPicPr>
          <p:cNvPr id="1027" name="Picture 3"/>
          <p:cNvPicPr>
            <a:picLocks noChangeAspect="1" noChangeArrowheads="1"/>
          </p:cNvPicPr>
          <p:nvPr/>
        </p:nvPicPr>
        <p:blipFill>
          <a:blip r:embed="rId3"/>
          <a:srcRect/>
          <a:stretch>
            <a:fillRect/>
          </a:stretch>
        </p:blipFill>
        <p:spPr bwMode="auto">
          <a:xfrm>
            <a:off x="811213" y="1600200"/>
            <a:ext cx="3565525" cy="41052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6064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0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10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normAutofit/>
          </a:bodyPr>
          <a:lstStyle/>
          <a:p>
            <a:pPr algn="ctr" eaLnBrk="1" hangingPunct="1"/>
            <a:r>
              <a:rPr lang="en-US" sz="2800" dirty="0" smtClean="0">
                <a:solidFill>
                  <a:srgbClr val="984807"/>
                </a:solidFill>
                <a:latin typeface="+mj-lt"/>
                <a:cs typeface="Helvetica" pitchFamily="34" charset="0"/>
              </a:rPr>
              <a:t>Global Sorting</a:t>
            </a:r>
            <a:br>
              <a:rPr lang="en-US" sz="2800" dirty="0" smtClean="0">
                <a:solidFill>
                  <a:srgbClr val="984807"/>
                </a:solidFill>
                <a:latin typeface="+mj-lt"/>
                <a:cs typeface="Helvetica" pitchFamily="34" charset="0"/>
              </a:rPr>
            </a:br>
            <a:r>
              <a:rPr lang="en-US" sz="2800" dirty="0" smtClean="0">
                <a:latin typeface="+mj-lt"/>
                <a:cs typeface="Helvetica" pitchFamily="34" charset="0"/>
              </a:rPr>
              <a:t>Outcomes</a:t>
            </a:r>
          </a:p>
        </p:txBody>
      </p:sp>
      <p:graphicFrame>
        <p:nvGraphicFramePr>
          <p:cNvPr id="79988" name="Group 116"/>
          <p:cNvGraphicFramePr>
            <a:graphicFrameLocks noGrp="1"/>
          </p:cNvGraphicFramePr>
          <p:nvPr>
            <p:ph idx="1"/>
          </p:nvPr>
        </p:nvGraphicFramePr>
        <p:xfrm>
          <a:off x="2006600" y="1892300"/>
          <a:ext cx="3657600" cy="2133600"/>
        </p:xfrm>
        <a:graphic>
          <a:graphicData uri="http://schemas.openxmlformats.org/drawingml/2006/table">
            <a:tbl>
              <a:tblPr/>
              <a:tblGrid>
                <a:gridCol w="12954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tblGrid>
              <a:tr h="698500">
                <a:tc>
                  <a:txBody>
                    <a:bodyPr/>
                    <a:lstStyle/>
                    <a:p>
                      <a:pPr marL="0" marR="0" lvl="0" indent="0" algn="ctr"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en-US" sz="2800" b="1" i="0" u="none" strike="noStrike" cap="none" normalizeH="0" baseline="0" dirty="0" smtClean="0">
                          <a:ln>
                            <a:noFill/>
                          </a:ln>
                          <a:solidFill>
                            <a:srgbClr val="993300"/>
                          </a:solidFill>
                          <a:effectLst/>
                          <a:latin typeface="Calibri" pitchFamily="34" charset="0"/>
                        </a:rPr>
                        <a:t>Walk</a:t>
                      </a:r>
                    </a:p>
                  </a:txBody>
                  <a:tcPr anchor="ctr" horzOverflow="overflow">
                    <a:lnL cap="flat">
                      <a:noFill/>
                    </a:lnL>
                    <a:lnR w="19050" cap="flat" cmpd="sng" algn="ctr">
                      <a:solidFill>
                        <a:schemeClr val="tx1"/>
                      </a:solidFill>
                      <a:prstDash val="solid"/>
                      <a:round/>
                      <a:headEnd type="none" w="med" len="med"/>
                      <a:tailEnd type="none" w="med" len="med"/>
                    </a:lnR>
                    <a:lnT cap="flat">
                      <a:noFill/>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en-US" sz="2800" b="1" i="0" u="none" strike="noStrike" cap="none" normalizeH="0" baseline="0" dirty="0" smtClean="0">
                          <a:ln>
                            <a:noFill/>
                          </a:ln>
                          <a:solidFill>
                            <a:schemeClr val="tx1"/>
                          </a:solidFill>
                          <a:effectLst/>
                          <a:latin typeface="Calibri" pitchFamily="34" charset="0"/>
                        </a:rPr>
                        <a:t>2 patients</a:t>
                      </a:r>
                    </a:p>
                  </a:txBody>
                  <a:tcPr anchor="ctr" anchorCtr="1" horzOverflow="overflow">
                    <a:lnL w="19050" cap="flat" cmpd="sng" algn="ctr">
                      <a:solidFill>
                        <a:schemeClr val="tx1"/>
                      </a:solidFill>
                      <a:prstDash val="solid"/>
                      <a:round/>
                      <a:headEnd type="none" w="med" len="med"/>
                      <a:tailEnd type="none" w="med" len="med"/>
                    </a:lnL>
                    <a:lnR cap="flat">
                      <a:noFill/>
                    </a:lnR>
                    <a:lnT cap="flat">
                      <a:noFill/>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36600">
                <a:tc>
                  <a:txBody>
                    <a:bodyPr/>
                    <a:lstStyle/>
                    <a:p>
                      <a:pPr marL="0" marR="0" lvl="0" indent="0" algn="ctr"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en-US" sz="2800" b="1" i="0" u="none" strike="noStrike" cap="none" normalizeH="0" baseline="0" dirty="0" smtClean="0">
                          <a:ln>
                            <a:noFill/>
                          </a:ln>
                          <a:solidFill>
                            <a:srgbClr val="993300"/>
                          </a:solidFill>
                          <a:effectLst/>
                          <a:latin typeface="Calibri" pitchFamily="34" charset="0"/>
                        </a:rPr>
                        <a:t>Wave </a:t>
                      </a:r>
                    </a:p>
                  </a:txBody>
                  <a:tcPr anchor="ctr" horzOverflow="overflow">
                    <a:lnL cap="flat">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en-US" sz="2800" b="1" i="0" u="none" strike="noStrike" cap="none" normalizeH="0" baseline="0" dirty="0" smtClean="0">
                          <a:ln>
                            <a:noFill/>
                          </a:ln>
                          <a:solidFill>
                            <a:schemeClr val="tx1"/>
                          </a:solidFill>
                          <a:effectLst/>
                          <a:latin typeface="Calibri" pitchFamily="34" charset="0"/>
                        </a:rPr>
                        <a:t>3 patients</a:t>
                      </a:r>
                    </a:p>
                  </a:txBody>
                  <a:tcPr anchor="ctr" anchorCtr="1" horzOverflow="overflow">
                    <a:lnL w="19050" cap="flat" cmpd="sng" algn="ctr">
                      <a:solidFill>
                        <a:schemeClr val="tx1"/>
                      </a:solidFill>
                      <a:prstDash val="solid"/>
                      <a:round/>
                      <a:headEnd type="none" w="med" len="med"/>
                      <a:tailEnd type="none" w="med" len="med"/>
                    </a:lnL>
                    <a:lnR cap="flat">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98500">
                <a:tc>
                  <a:txBody>
                    <a:bodyPr/>
                    <a:lstStyle/>
                    <a:p>
                      <a:pPr marL="0" marR="0" lvl="0" indent="0" algn="ctr"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en-US" sz="2800" b="1" i="0" u="none" strike="noStrike" cap="none" normalizeH="0" baseline="0" dirty="0" smtClean="0">
                          <a:ln>
                            <a:noFill/>
                          </a:ln>
                          <a:solidFill>
                            <a:srgbClr val="993300"/>
                          </a:solidFill>
                          <a:effectLst/>
                          <a:latin typeface="Calibri" pitchFamily="34" charset="0"/>
                        </a:rPr>
                        <a:t>Still</a:t>
                      </a:r>
                    </a:p>
                  </a:txBody>
                  <a:tcPr anchor="ctr" horzOverflow="overflow">
                    <a:lnL cap="flat">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cap="flat">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50000"/>
                        </a:spcBef>
                        <a:spcAft>
                          <a:spcPct val="0"/>
                        </a:spcAft>
                        <a:buClrTx/>
                        <a:buSzPct val="85000"/>
                        <a:buFont typeface="Wingdings" pitchFamily="2" charset="2"/>
                        <a:buNone/>
                        <a:tabLst/>
                      </a:pPr>
                      <a:r>
                        <a:rPr kumimoji="0" lang="en-US" sz="2800" b="1" i="0" u="none" strike="noStrike" cap="none" normalizeH="0" baseline="0" dirty="0" smtClean="0">
                          <a:ln>
                            <a:noFill/>
                          </a:ln>
                          <a:solidFill>
                            <a:schemeClr val="tx1"/>
                          </a:solidFill>
                          <a:effectLst/>
                          <a:latin typeface="Calibri" pitchFamily="34" charset="0"/>
                        </a:rPr>
                        <a:t>7 patients</a:t>
                      </a:r>
                    </a:p>
                  </a:txBody>
                  <a:tcPr anchor="ctr" anchorCtr="1" horzOverflow="overflow">
                    <a:lnL w="19050" cap="flat" cmpd="sng" algn="ctr">
                      <a:solidFill>
                        <a:schemeClr val="tx1"/>
                      </a:solidFill>
                      <a:prstDash val="solid"/>
                      <a:round/>
                      <a:headEnd type="none" w="med" len="med"/>
                      <a:tailEnd type="none" w="med" len="med"/>
                    </a:lnL>
                    <a:lnR cap="flat">
                      <a:noFill/>
                    </a:lnR>
                    <a:lnT w="19050" cap="flat" cmpd="sng" algn="ctr">
                      <a:solidFill>
                        <a:schemeClr val="tx1"/>
                      </a:solidFill>
                      <a:prstDash val="solid"/>
                      <a:round/>
                      <a:headEnd type="none" w="med" len="med"/>
                      <a:tailEnd type="none" w="med" len="med"/>
                    </a:lnT>
                    <a:lnB cap="flat">
                      <a:noFill/>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2" name="TextBox 1"/>
          <p:cNvSpPr txBox="1"/>
          <p:nvPr/>
        </p:nvSpPr>
        <p:spPr>
          <a:xfrm>
            <a:off x="1041400" y="4978400"/>
            <a:ext cx="5024438" cy="461963"/>
          </a:xfrm>
          <a:prstGeom prst="rect">
            <a:avLst/>
          </a:prstGeom>
          <a:solidFill>
            <a:srgbClr val="FFFFFF"/>
          </a:solidFill>
        </p:spPr>
        <p:txBody>
          <a:bodyPr wrap="none">
            <a:spAutoFit/>
          </a:bodyPr>
          <a:lstStyle/>
          <a:p>
            <a:pPr fontAlgn="auto">
              <a:spcBef>
                <a:spcPts val="0"/>
              </a:spcBef>
              <a:spcAft>
                <a:spcPts val="0"/>
              </a:spcAft>
              <a:defRPr/>
            </a:pPr>
            <a:r>
              <a:rPr lang="en-US" sz="2400" b="1" dirty="0">
                <a:solidFill>
                  <a:schemeClr val="accent6">
                    <a:lumMod val="50000"/>
                  </a:schemeClr>
                </a:solidFill>
                <a:latin typeface="+mn-lt"/>
                <a:cs typeface="+mn-cs"/>
              </a:rPr>
              <a:t>Who needs to know this information? </a:t>
            </a:r>
          </a:p>
        </p:txBody>
      </p:sp>
    </p:spTree>
    <p:extLst>
      <p:ext uri="{BB962C8B-B14F-4D97-AF65-F5344CB8AC3E}">
        <p14:creationId xmlns:p14="http://schemas.microsoft.com/office/powerpoint/2010/main" val="846779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utoShape 21"/>
          <p:cNvSpPr>
            <a:spLocks noChangeArrowheads="1"/>
          </p:cNvSpPr>
          <p:nvPr/>
        </p:nvSpPr>
        <p:spPr bwMode="auto">
          <a:xfrm>
            <a:off x="44450" y="1766888"/>
            <a:ext cx="2305050" cy="2046287"/>
          </a:xfrm>
          <a:prstGeom prst="plus">
            <a:avLst>
              <a:gd name="adj" fmla="val 25000"/>
            </a:avLst>
          </a:prstGeom>
          <a:solidFill>
            <a:schemeClr val="bg2"/>
          </a:solidFill>
          <a:ln w="9525">
            <a:solidFill>
              <a:schemeClr val="tx1"/>
            </a:solidFill>
            <a:miter lim="800000"/>
            <a:headEnd/>
            <a:tailEnd/>
          </a:ln>
        </p:spPr>
        <p:txBody>
          <a:bodyPr wrap="none" anchor="ctr"/>
          <a:lstStyle/>
          <a:p>
            <a:endParaRPr lang="en-US" b="1" dirty="0">
              <a:latin typeface="Calibri" pitchFamily="34" charset="0"/>
            </a:endParaRPr>
          </a:p>
        </p:txBody>
      </p:sp>
      <p:sp>
        <p:nvSpPr>
          <p:cNvPr id="19458" name="Text Box 22"/>
          <p:cNvSpPr txBox="1">
            <a:spLocks noChangeArrowheads="1"/>
          </p:cNvSpPr>
          <p:nvPr/>
        </p:nvSpPr>
        <p:spPr bwMode="auto">
          <a:xfrm>
            <a:off x="800100" y="1812925"/>
            <a:ext cx="889000" cy="396875"/>
          </a:xfrm>
          <a:prstGeom prst="rect">
            <a:avLst/>
          </a:prstGeom>
          <a:noFill/>
          <a:ln w="9525">
            <a:noFill/>
            <a:miter lim="800000"/>
            <a:headEnd/>
            <a:tailEnd/>
          </a:ln>
        </p:spPr>
        <p:txBody>
          <a:bodyPr>
            <a:spAutoFit/>
          </a:bodyPr>
          <a:lstStyle/>
          <a:p>
            <a:pPr algn="ctr">
              <a:spcBef>
                <a:spcPct val="50000"/>
              </a:spcBef>
            </a:pPr>
            <a:r>
              <a:rPr lang="en-US" sz="2000" b="1" dirty="0">
                <a:latin typeface="Calibri" pitchFamily="34" charset="0"/>
              </a:rPr>
              <a:t>L S I *</a:t>
            </a:r>
          </a:p>
        </p:txBody>
      </p:sp>
      <p:sp>
        <p:nvSpPr>
          <p:cNvPr id="19459" name="Text Box 23"/>
          <p:cNvSpPr txBox="1">
            <a:spLocks noChangeArrowheads="1"/>
          </p:cNvSpPr>
          <p:nvPr/>
        </p:nvSpPr>
        <p:spPr bwMode="auto">
          <a:xfrm>
            <a:off x="44450" y="2247900"/>
            <a:ext cx="2305050" cy="1114425"/>
          </a:xfrm>
          <a:prstGeom prst="rect">
            <a:avLst/>
          </a:prstGeom>
          <a:noFill/>
          <a:ln w="9525">
            <a:noFill/>
            <a:miter lim="800000"/>
            <a:headEnd/>
            <a:tailEnd/>
          </a:ln>
        </p:spPr>
        <p:txBody>
          <a:bodyPr/>
          <a:lstStyle/>
          <a:p>
            <a:pPr marL="177800" indent="-177800">
              <a:buFont typeface="Calibri" pitchFamily="34" charset="0"/>
              <a:buChar char="–"/>
            </a:pPr>
            <a:r>
              <a:rPr lang="en-US" sz="1300" b="1" dirty="0">
                <a:latin typeface="Calibri" pitchFamily="34" charset="0"/>
              </a:rPr>
              <a:t>Control major hemorrhage</a:t>
            </a:r>
          </a:p>
          <a:p>
            <a:pPr marL="177800" indent="-177800">
              <a:buFont typeface="Calibri" pitchFamily="34" charset="0"/>
              <a:buChar char="–"/>
            </a:pPr>
            <a:r>
              <a:rPr lang="en-US" sz="1300" b="1" dirty="0">
                <a:latin typeface="Calibri" pitchFamily="34" charset="0"/>
              </a:rPr>
              <a:t>Open airway (if child, consider 2 rescue breaths)</a:t>
            </a:r>
          </a:p>
          <a:p>
            <a:pPr marL="177800" indent="-177800">
              <a:buFont typeface="Calibri" pitchFamily="34" charset="0"/>
              <a:buChar char="–"/>
            </a:pPr>
            <a:r>
              <a:rPr lang="en-US" sz="1300" b="1" dirty="0">
                <a:latin typeface="Calibri" pitchFamily="34" charset="0"/>
              </a:rPr>
              <a:t>Chest decompression</a:t>
            </a:r>
          </a:p>
          <a:p>
            <a:pPr marL="177800" indent="-177800">
              <a:buFont typeface="Calibri" pitchFamily="34" charset="0"/>
              <a:buChar char="–"/>
            </a:pPr>
            <a:r>
              <a:rPr lang="en-US" sz="1300" b="1" dirty="0">
                <a:latin typeface="Calibri" pitchFamily="34" charset="0"/>
              </a:rPr>
              <a:t>Autoinjector antidotes</a:t>
            </a:r>
          </a:p>
        </p:txBody>
      </p:sp>
      <p:sp>
        <p:nvSpPr>
          <p:cNvPr id="19460" name="Text Box 25"/>
          <p:cNvSpPr txBox="1">
            <a:spLocks noChangeArrowheads="1"/>
          </p:cNvSpPr>
          <p:nvPr/>
        </p:nvSpPr>
        <p:spPr bwMode="auto">
          <a:xfrm>
            <a:off x="2605088" y="2286000"/>
            <a:ext cx="914400" cy="995363"/>
          </a:xfrm>
          <a:prstGeom prst="rect">
            <a:avLst/>
          </a:prstGeom>
          <a:solidFill>
            <a:schemeClr val="bg2"/>
          </a:solidFill>
          <a:ln w="9525">
            <a:solidFill>
              <a:schemeClr val="tx1"/>
            </a:solidFill>
            <a:miter lim="800000"/>
            <a:headEnd/>
            <a:tailEnd/>
          </a:ln>
        </p:spPr>
        <p:txBody>
          <a:bodyPr lIns="45720" rIns="45720"/>
          <a:lstStyle/>
          <a:p>
            <a:pPr>
              <a:spcBef>
                <a:spcPct val="50000"/>
              </a:spcBef>
            </a:pPr>
            <a:endParaRPr lang="en-US" sz="1400" b="1" dirty="0">
              <a:latin typeface="Calibri" pitchFamily="34" charset="0"/>
            </a:endParaRPr>
          </a:p>
          <a:p>
            <a:pPr>
              <a:spcBef>
                <a:spcPct val="50000"/>
              </a:spcBef>
            </a:pPr>
            <a:endParaRPr lang="en-US" sz="700" b="1" dirty="0">
              <a:latin typeface="Calibri" pitchFamily="34" charset="0"/>
            </a:endParaRPr>
          </a:p>
          <a:p>
            <a:pPr algn="ctr"/>
            <a:r>
              <a:rPr lang="en-US" sz="1400" b="1" dirty="0">
                <a:latin typeface="Calibri" pitchFamily="34" charset="0"/>
              </a:rPr>
              <a:t>Breathing?</a:t>
            </a:r>
          </a:p>
        </p:txBody>
      </p:sp>
      <p:sp>
        <p:nvSpPr>
          <p:cNvPr id="19461" name="Text Box 26"/>
          <p:cNvSpPr txBox="1">
            <a:spLocks noChangeArrowheads="1"/>
          </p:cNvSpPr>
          <p:nvPr/>
        </p:nvSpPr>
        <p:spPr bwMode="auto">
          <a:xfrm>
            <a:off x="3906838" y="2286000"/>
            <a:ext cx="2443162" cy="1004888"/>
          </a:xfrm>
          <a:prstGeom prst="rect">
            <a:avLst/>
          </a:prstGeom>
          <a:solidFill>
            <a:schemeClr val="bg2"/>
          </a:solidFill>
          <a:ln w="9525">
            <a:solidFill>
              <a:schemeClr val="tx1"/>
            </a:solidFill>
            <a:miter lim="800000"/>
            <a:headEnd/>
            <a:tailEnd/>
          </a:ln>
        </p:spPr>
        <p:txBody>
          <a:bodyPr tIns="0" rIns="0" bIns="0"/>
          <a:lstStyle/>
          <a:p>
            <a:pPr marL="177800" indent="-177800">
              <a:buFont typeface="Calibri" pitchFamily="34" charset="0"/>
              <a:buChar char="–"/>
            </a:pPr>
            <a:r>
              <a:rPr lang="en-US" sz="1300" b="1" dirty="0">
                <a:latin typeface="Calibri" pitchFamily="34" charset="0"/>
              </a:rPr>
              <a:t>Obeys commands or makes purposeful movement?</a:t>
            </a:r>
          </a:p>
          <a:p>
            <a:pPr marL="177800" indent="-177800">
              <a:buFont typeface="Calibri" pitchFamily="34" charset="0"/>
              <a:buChar char="–"/>
            </a:pPr>
            <a:r>
              <a:rPr lang="en-US" sz="1300" b="1" dirty="0">
                <a:latin typeface="Calibri" pitchFamily="34" charset="0"/>
              </a:rPr>
              <a:t>Has peripheral pulse?</a:t>
            </a:r>
          </a:p>
          <a:p>
            <a:pPr marL="177800" indent="-177800">
              <a:buFont typeface="Calibri" pitchFamily="34" charset="0"/>
              <a:buChar char="–"/>
            </a:pPr>
            <a:r>
              <a:rPr lang="en-US" sz="1300" b="1" dirty="0">
                <a:latin typeface="Calibri" pitchFamily="34" charset="0"/>
              </a:rPr>
              <a:t>Not in respiratory distress?</a:t>
            </a:r>
          </a:p>
          <a:p>
            <a:pPr marL="177800" indent="-177800">
              <a:buFont typeface="Calibri" pitchFamily="34" charset="0"/>
              <a:buChar char="–"/>
            </a:pPr>
            <a:r>
              <a:rPr lang="en-US" sz="1300" b="1" dirty="0">
                <a:latin typeface="Calibri" pitchFamily="34" charset="0"/>
              </a:rPr>
              <a:t>Major hemorrhage in control</a:t>
            </a:r>
            <a:r>
              <a:rPr lang="en-US" sz="1300" dirty="0">
                <a:latin typeface="Calibri" pitchFamily="34" charset="0"/>
              </a:rPr>
              <a:t>?</a:t>
            </a:r>
          </a:p>
        </p:txBody>
      </p:sp>
      <p:sp>
        <p:nvSpPr>
          <p:cNvPr id="19462" name="Text Box 28"/>
          <p:cNvSpPr txBox="1">
            <a:spLocks noChangeArrowheads="1"/>
          </p:cNvSpPr>
          <p:nvPr/>
        </p:nvSpPr>
        <p:spPr bwMode="auto">
          <a:xfrm>
            <a:off x="6718300" y="2286000"/>
            <a:ext cx="1000125" cy="995363"/>
          </a:xfrm>
          <a:prstGeom prst="rect">
            <a:avLst/>
          </a:prstGeom>
          <a:solidFill>
            <a:schemeClr val="bg2"/>
          </a:solidFill>
          <a:ln w="9525">
            <a:solidFill>
              <a:schemeClr val="tx1"/>
            </a:solidFill>
            <a:miter lim="800000"/>
            <a:headEnd/>
            <a:tailEnd/>
          </a:ln>
        </p:spPr>
        <p:txBody>
          <a:bodyPr lIns="45720" rIns="45720"/>
          <a:lstStyle/>
          <a:p>
            <a:pPr algn="ctr">
              <a:spcBef>
                <a:spcPct val="50000"/>
              </a:spcBef>
            </a:pPr>
            <a:endParaRPr lang="en-US" sz="1000" b="1" dirty="0">
              <a:latin typeface="Calibri" pitchFamily="34" charset="0"/>
            </a:endParaRPr>
          </a:p>
          <a:p>
            <a:pPr algn="ctr"/>
            <a:r>
              <a:rPr lang="en-US" sz="1400" b="1" dirty="0">
                <a:latin typeface="Calibri" pitchFamily="34" charset="0"/>
              </a:rPr>
              <a:t>Minor injuries only?</a:t>
            </a:r>
          </a:p>
        </p:txBody>
      </p:sp>
      <p:cxnSp>
        <p:nvCxnSpPr>
          <p:cNvPr id="19463" name="AutoShape 29"/>
          <p:cNvCxnSpPr>
            <a:cxnSpLocks noChangeShapeType="1"/>
          </p:cNvCxnSpPr>
          <p:nvPr/>
        </p:nvCxnSpPr>
        <p:spPr bwMode="auto">
          <a:xfrm>
            <a:off x="2227263" y="4292600"/>
            <a:ext cx="0" cy="0"/>
          </a:xfrm>
          <a:prstGeom prst="straightConnector1">
            <a:avLst/>
          </a:prstGeom>
          <a:noFill/>
          <a:ln w="9525">
            <a:solidFill>
              <a:schemeClr val="tx1"/>
            </a:solidFill>
            <a:round/>
            <a:headEnd/>
            <a:tailEnd type="triangle" w="med" len="med"/>
          </a:ln>
        </p:spPr>
      </p:cxnSp>
      <p:cxnSp>
        <p:nvCxnSpPr>
          <p:cNvPr id="19464" name="AutoShape 30"/>
          <p:cNvCxnSpPr>
            <a:cxnSpLocks noChangeShapeType="1"/>
            <a:stCxn id="19461" idx="3"/>
            <a:endCxn id="19462" idx="1"/>
          </p:cNvCxnSpPr>
          <p:nvPr/>
        </p:nvCxnSpPr>
        <p:spPr bwMode="auto">
          <a:xfrm flipV="1">
            <a:off x="6350000" y="2784475"/>
            <a:ext cx="368300" cy="4763"/>
          </a:xfrm>
          <a:prstGeom prst="straightConnector1">
            <a:avLst/>
          </a:prstGeom>
          <a:noFill/>
          <a:ln w="9525">
            <a:solidFill>
              <a:schemeClr val="tx1"/>
            </a:solidFill>
            <a:round/>
            <a:headEnd/>
            <a:tailEnd type="triangle" w="med" len="med"/>
          </a:ln>
        </p:spPr>
      </p:cxnSp>
      <p:cxnSp>
        <p:nvCxnSpPr>
          <p:cNvPr id="19465" name="AutoShape 31"/>
          <p:cNvCxnSpPr>
            <a:cxnSpLocks noChangeShapeType="1"/>
            <a:stCxn id="19460" idx="3"/>
            <a:endCxn id="19461" idx="1"/>
          </p:cNvCxnSpPr>
          <p:nvPr/>
        </p:nvCxnSpPr>
        <p:spPr bwMode="auto">
          <a:xfrm>
            <a:off x="3519488" y="2784475"/>
            <a:ext cx="387350" cy="4763"/>
          </a:xfrm>
          <a:prstGeom prst="straightConnector1">
            <a:avLst/>
          </a:prstGeom>
          <a:noFill/>
          <a:ln w="9525">
            <a:solidFill>
              <a:schemeClr val="tx1"/>
            </a:solidFill>
            <a:round/>
            <a:headEnd/>
            <a:tailEnd type="triangle" w="med" len="med"/>
          </a:ln>
        </p:spPr>
      </p:cxnSp>
      <p:cxnSp>
        <p:nvCxnSpPr>
          <p:cNvPr id="19466" name="AutoShape 32"/>
          <p:cNvCxnSpPr>
            <a:cxnSpLocks noChangeShapeType="1"/>
            <a:stCxn id="19457" idx="3"/>
            <a:endCxn id="19460" idx="1"/>
          </p:cNvCxnSpPr>
          <p:nvPr/>
        </p:nvCxnSpPr>
        <p:spPr bwMode="auto">
          <a:xfrm flipV="1">
            <a:off x="2349500" y="2784475"/>
            <a:ext cx="255588" cy="6350"/>
          </a:xfrm>
          <a:prstGeom prst="straightConnector1">
            <a:avLst/>
          </a:prstGeom>
          <a:noFill/>
          <a:ln w="9525">
            <a:solidFill>
              <a:schemeClr val="tx1"/>
            </a:solidFill>
            <a:round/>
            <a:headEnd/>
            <a:tailEnd type="triangle" w="med" len="med"/>
          </a:ln>
        </p:spPr>
      </p:cxnSp>
      <p:sp>
        <p:nvSpPr>
          <p:cNvPr id="76820" name="Text Box 33"/>
          <p:cNvSpPr txBox="1">
            <a:spLocks noChangeArrowheads="1"/>
          </p:cNvSpPr>
          <p:nvPr/>
        </p:nvSpPr>
        <p:spPr bwMode="auto">
          <a:xfrm>
            <a:off x="7988300" y="2597150"/>
            <a:ext cx="1130300" cy="381000"/>
          </a:xfrm>
          <a:prstGeom prst="rect">
            <a:avLst/>
          </a:prstGeom>
          <a:noFill/>
          <a:ln w="9525">
            <a:noFill/>
            <a:miter lim="800000"/>
            <a:headEnd/>
            <a:tailEnd/>
          </a:ln>
        </p:spPr>
        <p:txBody>
          <a:bodyPr lIns="0" tIns="0" rIns="0" bIns="0">
            <a:spAutoFit/>
          </a:bodyPr>
          <a:lstStyle/>
          <a:p>
            <a:pPr algn="ctr" fontAlgn="auto">
              <a:spcBef>
                <a:spcPct val="50000"/>
              </a:spcBef>
              <a:spcAft>
                <a:spcPts val="0"/>
              </a:spcAft>
              <a:defRPr/>
            </a:pPr>
            <a:r>
              <a:rPr lang="en-US" sz="2500" b="1" dirty="0">
                <a:solidFill>
                  <a:srgbClr val="008000"/>
                </a:solidFill>
                <a:effectLst>
                  <a:outerShdw blurRad="38100" dist="38100" dir="2700000" algn="tl">
                    <a:srgbClr val="C0C0C0"/>
                  </a:outerShdw>
                </a:effectLst>
                <a:latin typeface="Calibri" pitchFamily="34" charset="0"/>
                <a:cs typeface="+mn-cs"/>
              </a:rPr>
              <a:t>Minimal</a:t>
            </a:r>
          </a:p>
        </p:txBody>
      </p:sp>
      <p:sp>
        <p:nvSpPr>
          <p:cNvPr id="76821" name="Text Box 34"/>
          <p:cNvSpPr txBox="1">
            <a:spLocks noChangeArrowheads="1"/>
          </p:cNvSpPr>
          <p:nvPr/>
        </p:nvSpPr>
        <p:spPr bwMode="auto">
          <a:xfrm>
            <a:off x="6564313" y="3670300"/>
            <a:ext cx="1296987" cy="436563"/>
          </a:xfrm>
          <a:prstGeom prst="rect">
            <a:avLst/>
          </a:prstGeom>
          <a:noFill/>
          <a:ln w="9525">
            <a:noFill/>
            <a:miter lim="800000"/>
            <a:headEnd/>
            <a:tailEnd/>
          </a:ln>
        </p:spPr>
        <p:txBody>
          <a:bodyPr lIns="45720" tIns="9144" rIns="45720">
            <a:spAutoFit/>
          </a:bodyPr>
          <a:lstStyle/>
          <a:p>
            <a:pPr algn="ctr" fontAlgn="auto">
              <a:spcBef>
                <a:spcPct val="50000"/>
              </a:spcBef>
              <a:spcAft>
                <a:spcPts val="0"/>
              </a:spcAft>
              <a:defRPr/>
            </a:pPr>
            <a:r>
              <a:rPr lang="en-US" sz="2500" b="1" dirty="0">
                <a:solidFill>
                  <a:srgbClr val="FFFF00"/>
                </a:solidFill>
                <a:effectLst>
                  <a:outerShdw blurRad="38100" dist="38100" dir="2700000" algn="tl">
                    <a:srgbClr val="C0C0C0"/>
                  </a:outerShdw>
                </a:effectLst>
                <a:latin typeface="Calibri" pitchFamily="34" charset="0"/>
                <a:cs typeface="+mn-cs"/>
              </a:rPr>
              <a:t>Delayed</a:t>
            </a:r>
          </a:p>
        </p:txBody>
      </p:sp>
      <p:cxnSp>
        <p:nvCxnSpPr>
          <p:cNvPr id="19469" name="AutoShape 35"/>
          <p:cNvCxnSpPr>
            <a:cxnSpLocks noChangeShapeType="1"/>
            <a:stCxn id="19462" idx="3"/>
            <a:endCxn id="76820" idx="1"/>
          </p:cNvCxnSpPr>
          <p:nvPr/>
        </p:nvCxnSpPr>
        <p:spPr bwMode="auto">
          <a:xfrm>
            <a:off x="7718425" y="2784475"/>
            <a:ext cx="269875" cy="3175"/>
          </a:xfrm>
          <a:prstGeom prst="straightConnector1">
            <a:avLst/>
          </a:prstGeom>
          <a:noFill/>
          <a:ln w="9525">
            <a:solidFill>
              <a:schemeClr val="tx1"/>
            </a:solidFill>
            <a:round/>
            <a:headEnd/>
            <a:tailEnd type="triangle" w="med" len="med"/>
          </a:ln>
        </p:spPr>
      </p:cxnSp>
      <p:cxnSp>
        <p:nvCxnSpPr>
          <p:cNvPr id="19470" name="AutoShape 36"/>
          <p:cNvCxnSpPr>
            <a:cxnSpLocks noChangeShapeType="1"/>
            <a:stCxn id="19462" idx="2"/>
            <a:endCxn id="76821" idx="0"/>
          </p:cNvCxnSpPr>
          <p:nvPr/>
        </p:nvCxnSpPr>
        <p:spPr bwMode="auto">
          <a:xfrm flipH="1">
            <a:off x="7213600" y="3281363"/>
            <a:ext cx="4763" cy="388937"/>
          </a:xfrm>
          <a:prstGeom prst="straightConnector1">
            <a:avLst/>
          </a:prstGeom>
          <a:noFill/>
          <a:ln w="9525">
            <a:solidFill>
              <a:schemeClr val="tx1"/>
            </a:solidFill>
            <a:round/>
            <a:headEnd/>
            <a:tailEnd type="triangle" w="med" len="med"/>
          </a:ln>
        </p:spPr>
      </p:cxnSp>
      <p:sp>
        <p:nvSpPr>
          <p:cNvPr id="19471" name="Text Box 37"/>
          <p:cNvSpPr txBox="1">
            <a:spLocks noChangeArrowheads="1"/>
          </p:cNvSpPr>
          <p:nvPr/>
        </p:nvSpPr>
        <p:spPr bwMode="auto">
          <a:xfrm>
            <a:off x="7659688" y="2454275"/>
            <a:ext cx="457200" cy="290513"/>
          </a:xfrm>
          <a:prstGeom prst="rect">
            <a:avLst/>
          </a:prstGeom>
          <a:noFill/>
          <a:ln w="9525">
            <a:noFill/>
            <a:miter lim="800000"/>
            <a:headEnd/>
            <a:tailEnd/>
          </a:ln>
        </p:spPr>
        <p:txBody>
          <a:bodyPr/>
          <a:lstStyle/>
          <a:p>
            <a:pPr>
              <a:spcBef>
                <a:spcPct val="50000"/>
              </a:spcBef>
            </a:pPr>
            <a:r>
              <a:rPr lang="en-US" sz="1500" b="1" dirty="0">
                <a:latin typeface="Calibri" pitchFamily="34" charset="0"/>
              </a:rPr>
              <a:t>Yes</a:t>
            </a:r>
          </a:p>
        </p:txBody>
      </p:sp>
      <p:sp>
        <p:nvSpPr>
          <p:cNvPr id="19472" name="Text Box 38"/>
          <p:cNvSpPr txBox="1">
            <a:spLocks noChangeArrowheads="1"/>
          </p:cNvSpPr>
          <p:nvPr/>
        </p:nvSpPr>
        <p:spPr bwMode="auto">
          <a:xfrm>
            <a:off x="7210425" y="3349625"/>
            <a:ext cx="457200" cy="290513"/>
          </a:xfrm>
          <a:prstGeom prst="rect">
            <a:avLst/>
          </a:prstGeom>
          <a:noFill/>
          <a:ln w="9525">
            <a:noFill/>
            <a:miter lim="800000"/>
            <a:headEnd/>
            <a:tailEnd/>
          </a:ln>
        </p:spPr>
        <p:txBody>
          <a:bodyPr/>
          <a:lstStyle/>
          <a:p>
            <a:pPr>
              <a:spcBef>
                <a:spcPct val="50000"/>
              </a:spcBef>
            </a:pPr>
            <a:r>
              <a:rPr lang="en-US" sz="1500" b="1" dirty="0">
                <a:latin typeface="Calibri" pitchFamily="34" charset="0"/>
              </a:rPr>
              <a:t>No</a:t>
            </a:r>
          </a:p>
        </p:txBody>
      </p:sp>
      <p:sp>
        <p:nvSpPr>
          <p:cNvPr id="19473" name="Text Box 40"/>
          <p:cNvSpPr txBox="1">
            <a:spLocks noChangeArrowheads="1"/>
          </p:cNvSpPr>
          <p:nvPr/>
        </p:nvSpPr>
        <p:spPr bwMode="auto">
          <a:xfrm>
            <a:off x="3475038" y="2454275"/>
            <a:ext cx="457200" cy="290513"/>
          </a:xfrm>
          <a:prstGeom prst="rect">
            <a:avLst/>
          </a:prstGeom>
          <a:noFill/>
          <a:ln w="9525">
            <a:noFill/>
            <a:miter lim="800000"/>
            <a:headEnd/>
            <a:tailEnd/>
          </a:ln>
        </p:spPr>
        <p:txBody>
          <a:bodyPr/>
          <a:lstStyle/>
          <a:p>
            <a:pPr>
              <a:spcBef>
                <a:spcPct val="50000"/>
              </a:spcBef>
            </a:pPr>
            <a:r>
              <a:rPr lang="en-US" sz="1500" b="1" dirty="0">
                <a:latin typeface="Calibri" pitchFamily="34" charset="0"/>
              </a:rPr>
              <a:t>Yes</a:t>
            </a:r>
          </a:p>
        </p:txBody>
      </p:sp>
      <p:sp>
        <p:nvSpPr>
          <p:cNvPr id="76828" name="Text Box 41"/>
          <p:cNvSpPr txBox="1">
            <a:spLocks noChangeArrowheads="1"/>
          </p:cNvSpPr>
          <p:nvPr/>
        </p:nvSpPr>
        <p:spPr bwMode="auto">
          <a:xfrm>
            <a:off x="2660650" y="3641725"/>
            <a:ext cx="801688" cy="473075"/>
          </a:xfrm>
          <a:prstGeom prst="rect">
            <a:avLst/>
          </a:prstGeom>
          <a:noFill/>
          <a:ln w="9525">
            <a:noFill/>
            <a:miter lim="800000"/>
            <a:headEnd/>
            <a:tailEnd/>
          </a:ln>
        </p:spPr>
        <p:txBody>
          <a:bodyPr lIns="45720" rIns="45720">
            <a:spAutoFit/>
          </a:bodyPr>
          <a:lstStyle/>
          <a:p>
            <a:pPr algn="ctr" fontAlgn="auto">
              <a:spcBef>
                <a:spcPct val="50000"/>
              </a:spcBef>
              <a:spcAft>
                <a:spcPts val="0"/>
              </a:spcAft>
              <a:defRPr/>
            </a:pPr>
            <a:r>
              <a:rPr lang="en-US" sz="2500" b="1" dirty="0">
                <a:effectLst>
                  <a:outerShdw blurRad="38100" dist="38100" dir="2700000" algn="tl">
                    <a:srgbClr val="C0C0C0"/>
                  </a:outerShdw>
                </a:effectLst>
                <a:latin typeface="Calibri" pitchFamily="34" charset="0"/>
                <a:cs typeface="+mn-cs"/>
              </a:rPr>
              <a:t>Dead</a:t>
            </a:r>
          </a:p>
        </p:txBody>
      </p:sp>
      <p:cxnSp>
        <p:nvCxnSpPr>
          <p:cNvPr id="19475" name="AutoShape 42"/>
          <p:cNvCxnSpPr>
            <a:cxnSpLocks noChangeShapeType="1"/>
            <a:stCxn id="19460" idx="2"/>
            <a:endCxn id="76828" idx="0"/>
          </p:cNvCxnSpPr>
          <p:nvPr/>
        </p:nvCxnSpPr>
        <p:spPr bwMode="auto">
          <a:xfrm flipH="1">
            <a:off x="3062288" y="3281363"/>
            <a:ext cx="0" cy="360362"/>
          </a:xfrm>
          <a:prstGeom prst="straightConnector1">
            <a:avLst/>
          </a:prstGeom>
          <a:noFill/>
          <a:ln w="9525">
            <a:solidFill>
              <a:schemeClr val="tx1"/>
            </a:solidFill>
            <a:round/>
            <a:headEnd/>
            <a:tailEnd type="triangle" w="med" len="med"/>
          </a:ln>
        </p:spPr>
      </p:cxnSp>
      <p:sp>
        <p:nvSpPr>
          <p:cNvPr id="19476" name="Text Box 43"/>
          <p:cNvSpPr txBox="1">
            <a:spLocks noChangeArrowheads="1"/>
          </p:cNvSpPr>
          <p:nvPr/>
        </p:nvSpPr>
        <p:spPr bwMode="auto">
          <a:xfrm>
            <a:off x="3062288" y="3281363"/>
            <a:ext cx="457200" cy="290512"/>
          </a:xfrm>
          <a:prstGeom prst="rect">
            <a:avLst/>
          </a:prstGeom>
          <a:noFill/>
          <a:ln w="9525">
            <a:noFill/>
            <a:miter lim="800000"/>
            <a:headEnd/>
            <a:tailEnd/>
          </a:ln>
        </p:spPr>
        <p:txBody>
          <a:bodyPr/>
          <a:lstStyle/>
          <a:p>
            <a:pPr>
              <a:spcBef>
                <a:spcPct val="50000"/>
              </a:spcBef>
            </a:pPr>
            <a:r>
              <a:rPr lang="en-US" sz="1500" b="1" dirty="0">
                <a:latin typeface="Calibri" pitchFamily="34" charset="0"/>
              </a:rPr>
              <a:t>No</a:t>
            </a:r>
          </a:p>
        </p:txBody>
      </p:sp>
      <p:sp>
        <p:nvSpPr>
          <p:cNvPr id="19477" name="Text Box 44"/>
          <p:cNvSpPr txBox="1">
            <a:spLocks noChangeArrowheads="1"/>
          </p:cNvSpPr>
          <p:nvPr/>
        </p:nvSpPr>
        <p:spPr bwMode="auto">
          <a:xfrm>
            <a:off x="4270375" y="4106863"/>
            <a:ext cx="1690688" cy="727075"/>
          </a:xfrm>
          <a:prstGeom prst="rect">
            <a:avLst/>
          </a:prstGeom>
          <a:solidFill>
            <a:schemeClr val="bg2"/>
          </a:solidFill>
          <a:ln w="9525">
            <a:solidFill>
              <a:schemeClr val="tx1"/>
            </a:solidFill>
            <a:miter lim="800000"/>
            <a:headEnd/>
            <a:tailEnd/>
          </a:ln>
        </p:spPr>
        <p:txBody>
          <a:bodyPr lIns="45720" rIns="45720"/>
          <a:lstStyle/>
          <a:p>
            <a:pPr algn="ctr"/>
            <a:r>
              <a:rPr lang="en-US" sz="1400" b="1" dirty="0">
                <a:latin typeface="Calibri" pitchFamily="34" charset="0"/>
              </a:rPr>
              <a:t>Likely to survive</a:t>
            </a:r>
          </a:p>
          <a:p>
            <a:pPr algn="ctr"/>
            <a:r>
              <a:rPr lang="en-US" sz="1400" b="1" dirty="0">
                <a:latin typeface="Calibri" pitchFamily="34" charset="0"/>
              </a:rPr>
              <a:t>given current resources?</a:t>
            </a:r>
          </a:p>
        </p:txBody>
      </p:sp>
      <p:cxnSp>
        <p:nvCxnSpPr>
          <p:cNvPr id="19478" name="AutoShape 47"/>
          <p:cNvCxnSpPr>
            <a:cxnSpLocks noChangeShapeType="1"/>
            <a:stCxn id="19461" idx="2"/>
            <a:endCxn id="19477" idx="0"/>
          </p:cNvCxnSpPr>
          <p:nvPr/>
        </p:nvCxnSpPr>
        <p:spPr bwMode="auto">
          <a:xfrm flipH="1">
            <a:off x="5116513" y="3290888"/>
            <a:ext cx="12700" cy="815975"/>
          </a:xfrm>
          <a:prstGeom prst="straightConnector1">
            <a:avLst/>
          </a:prstGeom>
          <a:noFill/>
          <a:ln w="9525">
            <a:solidFill>
              <a:schemeClr val="tx1"/>
            </a:solidFill>
            <a:round/>
            <a:headEnd/>
            <a:tailEnd type="triangle" w="med" len="med"/>
          </a:ln>
        </p:spPr>
      </p:cxnSp>
      <p:sp>
        <p:nvSpPr>
          <p:cNvPr id="19479" name="Text Box 48"/>
          <p:cNvSpPr txBox="1">
            <a:spLocks noChangeArrowheads="1"/>
          </p:cNvSpPr>
          <p:nvPr/>
        </p:nvSpPr>
        <p:spPr bwMode="auto">
          <a:xfrm>
            <a:off x="5105400" y="3524250"/>
            <a:ext cx="457200" cy="290513"/>
          </a:xfrm>
          <a:prstGeom prst="rect">
            <a:avLst/>
          </a:prstGeom>
          <a:noFill/>
          <a:ln w="9525">
            <a:noFill/>
            <a:miter lim="800000"/>
            <a:headEnd/>
            <a:tailEnd/>
          </a:ln>
        </p:spPr>
        <p:txBody>
          <a:bodyPr/>
          <a:lstStyle/>
          <a:p>
            <a:pPr>
              <a:spcBef>
                <a:spcPct val="50000"/>
              </a:spcBef>
            </a:pPr>
            <a:r>
              <a:rPr lang="en-US" sz="1500" b="1" dirty="0">
                <a:latin typeface="Calibri" pitchFamily="34" charset="0"/>
              </a:rPr>
              <a:t>No</a:t>
            </a:r>
          </a:p>
        </p:txBody>
      </p:sp>
      <p:sp>
        <p:nvSpPr>
          <p:cNvPr id="76834" name="Text Box 49"/>
          <p:cNvSpPr txBox="1">
            <a:spLocks noChangeArrowheads="1"/>
          </p:cNvSpPr>
          <p:nvPr/>
        </p:nvSpPr>
        <p:spPr bwMode="auto">
          <a:xfrm>
            <a:off x="4383088" y="5191125"/>
            <a:ext cx="1471612" cy="436563"/>
          </a:xfrm>
          <a:prstGeom prst="rect">
            <a:avLst/>
          </a:prstGeom>
          <a:noFill/>
          <a:ln w="9525">
            <a:noFill/>
            <a:miter lim="800000"/>
            <a:headEnd/>
            <a:tailEnd/>
          </a:ln>
        </p:spPr>
        <p:txBody>
          <a:bodyPr lIns="45720" tIns="9144" rIns="45720">
            <a:spAutoFit/>
          </a:bodyPr>
          <a:lstStyle/>
          <a:p>
            <a:pPr fontAlgn="auto">
              <a:spcBef>
                <a:spcPct val="50000"/>
              </a:spcBef>
              <a:spcAft>
                <a:spcPts val="0"/>
              </a:spcAft>
              <a:defRPr/>
            </a:pPr>
            <a:r>
              <a:rPr lang="en-US" sz="2500" b="1" dirty="0">
                <a:solidFill>
                  <a:srgbClr val="4D4D4D"/>
                </a:solidFill>
                <a:effectLst>
                  <a:outerShdw blurRad="38100" dist="38100" dir="2700000" algn="tl">
                    <a:srgbClr val="C0C0C0"/>
                  </a:outerShdw>
                </a:effectLst>
                <a:latin typeface="Calibri" pitchFamily="34" charset="0"/>
                <a:cs typeface="+mn-cs"/>
              </a:rPr>
              <a:t>Expectant</a:t>
            </a:r>
          </a:p>
        </p:txBody>
      </p:sp>
      <p:sp>
        <p:nvSpPr>
          <p:cNvPr id="76835" name="Text Box 51"/>
          <p:cNvSpPr txBox="1">
            <a:spLocks noChangeArrowheads="1"/>
          </p:cNvSpPr>
          <p:nvPr/>
        </p:nvSpPr>
        <p:spPr bwMode="auto">
          <a:xfrm>
            <a:off x="6210300" y="4229100"/>
            <a:ext cx="1597025" cy="473075"/>
          </a:xfrm>
          <a:prstGeom prst="rect">
            <a:avLst/>
          </a:prstGeom>
          <a:noFill/>
          <a:ln w="9525">
            <a:noFill/>
            <a:miter lim="800000"/>
            <a:headEnd/>
            <a:tailEnd/>
          </a:ln>
        </p:spPr>
        <p:txBody>
          <a:bodyPr lIns="45720" rIns="45720">
            <a:spAutoFit/>
          </a:bodyPr>
          <a:lstStyle/>
          <a:p>
            <a:pPr fontAlgn="auto">
              <a:spcBef>
                <a:spcPct val="50000"/>
              </a:spcBef>
              <a:spcAft>
                <a:spcPts val="0"/>
              </a:spcAft>
              <a:defRPr/>
            </a:pPr>
            <a:r>
              <a:rPr lang="en-US" sz="2500" b="1" dirty="0">
                <a:solidFill>
                  <a:srgbClr val="CC0000"/>
                </a:solidFill>
                <a:effectLst>
                  <a:outerShdw blurRad="38100" dist="38100" dir="2700000" algn="tl">
                    <a:srgbClr val="C0C0C0"/>
                  </a:outerShdw>
                </a:effectLst>
                <a:latin typeface="Calibri" pitchFamily="34" charset="0"/>
                <a:cs typeface="+mn-cs"/>
              </a:rPr>
              <a:t>Immediate</a:t>
            </a:r>
          </a:p>
        </p:txBody>
      </p:sp>
      <p:cxnSp>
        <p:nvCxnSpPr>
          <p:cNvPr id="19482" name="AutoShape 52"/>
          <p:cNvCxnSpPr>
            <a:cxnSpLocks noChangeShapeType="1"/>
            <a:stCxn id="19477" idx="3"/>
            <a:endCxn id="76835" idx="1"/>
          </p:cNvCxnSpPr>
          <p:nvPr/>
        </p:nvCxnSpPr>
        <p:spPr bwMode="auto">
          <a:xfrm flipV="1">
            <a:off x="5961063" y="4465638"/>
            <a:ext cx="249237" cy="4762"/>
          </a:xfrm>
          <a:prstGeom prst="straightConnector1">
            <a:avLst/>
          </a:prstGeom>
          <a:noFill/>
          <a:ln w="9525">
            <a:solidFill>
              <a:schemeClr val="tx1"/>
            </a:solidFill>
            <a:round/>
            <a:headEnd/>
            <a:tailEnd type="triangle" w="med" len="med"/>
          </a:ln>
        </p:spPr>
      </p:cxnSp>
      <p:sp>
        <p:nvSpPr>
          <p:cNvPr id="19483" name="Text Box 53"/>
          <p:cNvSpPr txBox="1">
            <a:spLocks noChangeArrowheads="1"/>
          </p:cNvSpPr>
          <p:nvPr/>
        </p:nvSpPr>
        <p:spPr bwMode="auto">
          <a:xfrm>
            <a:off x="5129213" y="4833938"/>
            <a:ext cx="457200" cy="290512"/>
          </a:xfrm>
          <a:prstGeom prst="rect">
            <a:avLst/>
          </a:prstGeom>
          <a:noFill/>
          <a:ln w="9525">
            <a:noFill/>
            <a:miter lim="800000"/>
            <a:headEnd/>
            <a:tailEnd/>
          </a:ln>
        </p:spPr>
        <p:txBody>
          <a:bodyPr/>
          <a:lstStyle/>
          <a:p>
            <a:pPr>
              <a:spcBef>
                <a:spcPct val="50000"/>
              </a:spcBef>
            </a:pPr>
            <a:r>
              <a:rPr lang="en-US" sz="1500" b="1" dirty="0">
                <a:latin typeface="Calibri" pitchFamily="34" charset="0"/>
              </a:rPr>
              <a:t>No</a:t>
            </a:r>
          </a:p>
        </p:txBody>
      </p:sp>
      <p:cxnSp>
        <p:nvCxnSpPr>
          <p:cNvPr id="19484" name="AutoShape 54"/>
          <p:cNvCxnSpPr>
            <a:cxnSpLocks noChangeShapeType="1"/>
            <a:stCxn id="19477" idx="2"/>
            <a:endCxn id="76834" idx="0"/>
          </p:cNvCxnSpPr>
          <p:nvPr/>
        </p:nvCxnSpPr>
        <p:spPr bwMode="auto">
          <a:xfrm>
            <a:off x="5116513" y="4833938"/>
            <a:ext cx="3175" cy="357187"/>
          </a:xfrm>
          <a:prstGeom prst="straightConnector1">
            <a:avLst/>
          </a:prstGeom>
          <a:noFill/>
          <a:ln w="9525">
            <a:solidFill>
              <a:schemeClr val="tx1"/>
            </a:solidFill>
            <a:round/>
            <a:headEnd/>
            <a:tailEnd type="triangle" w="med" len="med"/>
          </a:ln>
        </p:spPr>
      </p:cxnSp>
      <p:sp>
        <p:nvSpPr>
          <p:cNvPr id="19485" name="Text Box 41"/>
          <p:cNvSpPr txBox="1">
            <a:spLocks noChangeArrowheads="1"/>
          </p:cNvSpPr>
          <p:nvPr/>
        </p:nvSpPr>
        <p:spPr bwMode="auto">
          <a:xfrm>
            <a:off x="457200" y="5492750"/>
            <a:ext cx="3449638" cy="396875"/>
          </a:xfrm>
          <a:prstGeom prst="rect">
            <a:avLst/>
          </a:prstGeom>
          <a:noFill/>
          <a:ln w="9525">
            <a:noFill/>
            <a:miter lim="800000"/>
            <a:headEnd/>
            <a:tailEnd/>
          </a:ln>
        </p:spPr>
        <p:txBody>
          <a:bodyPr>
            <a:spAutoFit/>
          </a:bodyPr>
          <a:lstStyle/>
          <a:p>
            <a:pPr>
              <a:spcBef>
                <a:spcPct val="50000"/>
              </a:spcBef>
            </a:pPr>
            <a:r>
              <a:rPr lang="en-US" sz="2000" dirty="0">
                <a:latin typeface="Calibri" pitchFamily="34" charset="0"/>
              </a:rPr>
              <a:t>*LSI = lifesaving interventions </a:t>
            </a:r>
          </a:p>
        </p:txBody>
      </p:sp>
      <p:sp>
        <p:nvSpPr>
          <p:cNvPr id="19486" name="Text Box 40"/>
          <p:cNvSpPr txBox="1">
            <a:spLocks noChangeArrowheads="1"/>
          </p:cNvSpPr>
          <p:nvPr/>
        </p:nvSpPr>
        <p:spPr bwMode="auto">
          <a:xfrm>
            <a:off x="6294438" y="2233613"/>
            <a:ext cx="457200" cy="290512"/>
          </a:xfrm>
          <a:prstGeom prst="rect">
            <a:avLst/>
          </a:prstGeom>
          <a:noFill/>
          <a:ln w="9525">
            <a:noFill/>
            <a:miter lim="800000"/>
            <a:headEnd/>
            <a:tailEnd/>
          </a:ln>
        </p:spPr>
        <p:txBody>
          <a:bodyPr/>
          <a:lstStyle/>
          <a:p>
            <a:pPr algn="ctr"/>
            <a:r>
              <a:rPr lang="en-US" sz="1500" b="1" dirty="0">
                <a:latin typeface="Calibri" pitchFamily="34" charset="0"/>
              </a:rPr>
              <a:t>All</a:t>
            </a:r>
          </a:p>
          <a:p>
            <a:pPr algn="ctr"/>
            <a:r>
              <a:rPr lang="en-US" sz="1500" b="1" dirty="0">
                <a:latin typeface="Calibri" pitchFamily="34" charset="0"/>
              </a:rPr>
              <a:t>Yes</a:t>
            </a:r>
          </a:p>
        </p:txBody>
      </p:sp>
      <p:sp>
        <p:nvSpPr>
          <p:cNvPr id="19487" name="Rectangle 2"/>
          <p:cNvSpPr>
            <a:spLocks/>
          </p:cNvSpPr>
          <p:nvPr/>
        </p:nvSpPr>
        <p:spPr bwMode="auto">
          <a:xfrm>
            <a:off x="457200" y="274638"/>
            <a:ext cx="8229600" cy="1143000"/>
          </a:xfrm>
          <a:prstGeom prst="rect">
            <a:avLst/>
          </a:prstGeom>
          <a:noFill/>
          <a:ln w="9525">
            <a:noFill/>
            <a:miter lim="800000"/>
            <a:headEnd/>
            <a:tailEnd/>
          </a:ln>
        </p:spPr>
        <p:txBody>
          <a:bodyPr anchor="ctr"/>
          <a:lstStyle/>
          <a:p>
            <a:pPr algn="ctr"/>
            <a:r>
              <a:rPr lang="en-US" sz="2800" b="1" dirty="0">
                <a:solidFill>
                  <a:srgbClr val="984807"/>
                </a:solidFill>
                <a:latin typeface="+mj-lt"/>
                <a:cs typeface="Helvetica" pitchFamily="34" charset="0"/>
              </a:rPr>
              <a:t>SALT Triage</a:t>
            </a:r>
          </a:p>
          <a:p>
            <a:pPr algn="ctr"/>
            <a:r>
              <a:rPr lang="en-US" sz="2800" b="1" dirty="0">
                <a:latin typeface="+mj-lt"/>
                <a:cs typeface="Helvetica" pitchFamily="34" charset="0"/>
              </a:rPr>
              <a:t>Step 2: Individual Assessment</a:t>
            </a:r>
          </a:p>
        </p:txBody>
      </p:sp>
      <p:sp>
        <p:nvSpPr>
          <p:cNvPr id="19488" name="Rectangle 34"/>
          <p:cNvSpPr>
            <a:spLocks noChangeArrowheads="1"/>
          </p:cNvSpPr>
          <p:nvPr/>
        </p:nvSpPr>
        <p:spPr bwMode="auto">
          <a:xfrm>
            <a:off x="5921375" y="4170363"/>
            <a:ext cx="436563" cy="304800"/>
          </a:xfrm>
          <a:prstGeom prst="rect">
            <a:avLst/>
          </a:prstGeom>
          <a:noFill/>
          <a:ln w="9525">
            <a:noFill/>
            <a:miter lim="800000"/>
            <a:headEnd/>
            <a:tailEnd/>
          </a:ln>
        </p:spPr>
        <p:txBody>
          <a:bodyPr wrap="none">
            <a:spAutoFit/>
          </a:bodyPr>
          <a:lstStyle/>
          <a:p>
            <a:pPr defTabSz="914400"/>
            <a:r>
              <a:rPr lang="en-US" sz="1400" b="1" dirty="0">
                <a:latin typeface="Calibri" pitchFamily="34" charset="0"/>
              </a:rPr>
              <a:t>Yes</a:t>
            </a:r>
          </a:p>
        </p:txBody>
      </p:sp>
    </p:spTree>
    <p:custDataLst>
      <p:tags r:id="rId1"/>
    </p:custDataLst>
    <p:extLst>
      <p:ext uri="{BB962C8B-B14F-4D97-AF65-F5344CB8AC3E}">
        <p14:creationId xmlns:p14="http://schemas.microsoft.com/office/powerpoint/2010/main" val="839190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7562" y="1553227"/>
            <a:ext cx="3137770" cy="2918565"/>
          </a:xfrm>
        </p:spPr>
        <p:txBody>
          <a:bodyPr>
            <a:normAutofit/>
          </a:bodyPr>
          <a:lstStyle/>
          <a:p>
            <a:pPr marL="0" indent="0" algn="ctr">
              <a:buNone/>
            </a:pPr>
            <a:r>
              <a:rPr lang="en-US" sz="4000" b="1" dirty="0" smtClean="0"/>
              <a:t>POLLING </a:t>
            </a:r>
          </a:p>
          <a:p>
            <a:pPr marL="0" indent="0" algn="ctr">
              <a:buNone/>
            </a:pPr>
            <a:r>
              <a:rPr lang="en-US" sz="4000" b="1" dirty="0" smtClean="0"/>
              <a:t> STARTS </a:t>
            </a:r>
          </a:p>
          <a:p>
            <a:pPr marL="0" indent="0" algn="ctr">
              <a:buNone/>
            </a:pPr>
            <a:r>
              <a:rPr lang="en-US" sz="4000" b="1" dirty="0" smtClean="0"/>
              <a:t>NOW</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2436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Content Placeholder 4"/>
          <p:cNvGraphicFramePr>
            <a:graphicFrameLocks/>
          </p:cNvGraphicFramePr>
          <p:nvPr/>
        </p:nvGraphicFramePr>
        <p:xfrm>
          <a:off x="469900" y="3022600"/>
          <a:ext cx="5168900" cy="2834640"/>
        </p:xfrm>
        <a:graphic>
          <a:graphicData uri="http://schemas.openxmlformats.org/drawingml/2006/table">
            <a:tbl>
              <a:tblPr firstRow="1" bandRow="1">
                <a:tableStyleId>{85BE263C-DBD7-4A20-BB59-AAB30ACAA65A}</a:tableStyleId>
              </a:tblPr>
              <a:tblGrid>
                <a:gridCol w="5168900">
                  <a:extLst>
                    <a:ext uri="{9D8B030D-6E8A-4147-A177-3AD203B41FA5}">
                      <a16:colId xmlns:a16="http://schemas.microsoft.com/office/drawing/2014/main" val="20000"/>
                    </a:ext>
                  </a:extLst>
                </a:gridCol>
              </a:tblGrid>
              <a:tr h="370840">
                <a:tc>
                  <a:txBody>
                    <a:bodyPr/>
                    <a:lstStyle/>
                    <a:p>
                      <a:pPr algn="ctr"/>
                      <a:r>
                        <a:rPr lang="en-US" sz="2500" dirty="0" smtClean="0"/>
                        <a:t>Lifesaving intervention</a:t>
                      </a:r>
                      <a:endParaRPr lang="en-US" sz="2500" dirty="0"/>
                    </a:p>
                  </a:txBody>
                  <a:tcPr>
                    <a:solidFill>
                      <a:srgbClr val="F79646"/>
                    </a:solidFill>
                  </a:tcPr>
                </a:tc>
                <a:extLst>
                  <a:ext uri="{0D108BD9-81ED-4DB2-BD59-A6C34878D82A}">
                    <a16:rowId xmlns:a16="http://schemas.microsoft.com/office/drawing/2014/main" val="10000"/>
                  </a:ext>
                </a:extLst>
              </a:tr>
              <a:tr h="370840">
                <a:tc>
                  <a:txBody>
                    <a:bodyPr/>
                    <a:lstStyle/>
                    <a:p>
                      <a:r>
                        <a:rPr lang="en-US" sz="2500" dirty="0" smtClean="0"/>
                        <a:t>Control</a:t>
                      </a:r>
                      <a:r>
                        <a:rPr lang="en-US" sz="2500" baseline="0" dirty="0" smtClean="0"/>
                        <a:t> major hemorrhage </a:t>
                      </a:r>
                      <a:r>
                        <a:rPr lang="en-US" sz="2500" baseline="0" dirty="0" smtClean="0">
                          <a:solidFill>
                            <a:schemeClr val="accent6">
                              <a:lumMod val="50000"/>
                            </a:schemeClr>
                          </a:solidFill>
                          <a:latin typeface="Wingdings"/>
                          <a:ea typeface="Wingdings"/>
                          <a:cs typeface="Wingdings"/>
                          <a:sym typeface="Wingdings"/>
                        </a:rPr>
                        <a:t></a:t>
                      </a:r>
                      <a:endParaRPr lang="en-US" sz="2500" dirty="0">
                        <a:solidFill>
                          <a:schemeClr val="accent6">
                            <a:lumMod val="50000"/>
                          </a:schemeClr>
                        </a:solidFill>
                      </a:endParaRPr>
                    </a:p>
                  </a:txBody>
                  <a:tcPr>
                    <a:solidFill>
                      <a:schemeClr val="bg1">
                        <a:lumMod val="85000"/>
                      </a:schemeClr>
                    </a:solidFill>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dirty="0" smtClean="0"/>
                        <a:t>Open</a:t>
                      </a:r>
                      <a:r>
                        <a:rPr lang="en-US" sz="2500" baseline="0" dirty="0" smtClean="0"/>
                        <a:t> airway </a:t>
                      </a:r>
                      <a:r>
                        <a:rPr lang="en-US" sz="2500" baseline="0" dirty="0" smtClean="0">
                          <a:solidFill>
                            <a:schemeClr val="accent6">
                              <a:lumMod val="50000"/>
                            </a:schemeClr>
                          </a:solidFill>
                          <a:latin typeface="Wingdings"/>
                          <a:ea typeface="Wingdings"/>
                          <a:cs typeface="Wingdings"/>
                          <a:sym typeface="Wingdings"/>
                        </a:rPr>
                        <a:t></a:t>
                      </a:r>
                      <a:endParaRPr lang="en-US" sz="2500" dirty="0" smtClean="0">
                        <a:solidFill>
                          <a:schemeClr val="accent6">
                            <a:lumMod val="50000"/>
                          </a:schemeClr>
                        </a:solidFill>
                      </a:endParaRPr>
                    </a:p>
                  </a:txBody>
                  <a:tcPr/>
                </a:tc>
                <a:extLst>
                  <a:ext uri="{0D108BD9-81ED-4DB2-BD59-A6C34878D82A}">
                    <a16:rowId xmlns:a16="http://schemas.microsoft.com/office/drawing/2014/main" val="10002"/>
                  </a:ext>
                </a:extLst>
              </a:tr>
              <a:tr h="370840">
                <a:tc>
                  <a:txBody>
                    <a:bodyPr/>
                    <a:lstStyle/>
                    <a:p>
                      <a:r>
                        <a:rPr lang="en-US" sz="2500" strike="sngStrike" dirty="0" smtClean="0"/>
                        <a:t>Decompress chest</a:t>
                      </a:r>
                      <a:endParaRPr lang="en-US" sz="2500" strike="sngStrike" dirty="0"/>
                    </a:p>
                  </a:txBody>
                  <a:tcPr/>
                </a:tc>
                <a:extLst>
                  <a:ext uri="{0D108BD9-81ED-4DB2-BD59-A6C34878D82A}">
                    <a16:rowId xmlns:a16="http://schemas.microsoft.com/office/drawing/2014/main" val="10003"/>
                  </a:ext>
                </a:extLst>
              </a:tr>
              <a:tr h="370840">
                <a:tc>
                  <a:txBody>
                    <a:bodyPr/>
                    <a:lstStyle/>
                    <a:p>
                      <a:r>
                        <a:rPr lang="en-US" sz="2500" strike="sngStrike" dirty="0" smtClean="0"/>
                        <a:t>Autoinjec</a:t>
                      </a:r>
                      <a:r>
                        <a:rPr lang="en-US" sz="2500" strike="sngStrike" baseline="0" dirty="0" smtClean="0"/>
                        <a:t>t antidote</a:t>
                      </a:r>
                      <a:endParaRPr lang="en-US" sz="2500" strike="sngStrike" dirty="0"/>
                    </a:p>
                  </a:txBody>
                  <a:tcPr/>
                </a:tc>
                <a:extLst>
                  <a:ext uri="{0D108BD9-81ED-4DB2-BD59-A6C34878D82A}">
                    <a16:rowId xmlns:a16="http://schemas.microsoft.com/office/drawing/2014/main" val="10004"/>
                  </a:ext>
                </a:extLst>
              </a:tr>
              <a:tr h="370840">
                <a:tc>
                  <a:txBody>
                    <a:bodyPr/>
                    <a:lstStyle/>
                    <a:p>
                      <a:pPr algn="r"/>
                      <a:r>
                        <a:rPr lang="en-US" sz="2500" b="1" i="1" dirty="0" smtClean="0"/>
                        <a:t>Response</a:t>
                      </a:r>
                      <a:r>
                        <a:rPr lang="en-US" sz="2500" dirty="0" smtClean="0"/>
                        <a:t>: Unchanged</a:t>
                      </a:r>
                      <a:endParaRPr lang="en-US" sz="2500" dirty="0"/>
                    </a:p>
                  </a:txBody>
                  <a:tcPr>
                    <a:solidFill>
                      <a:schemeClr val="accent6">
                        <a:lumMod val="40000"/>
                        <a:lumOff val="60000"/>
                      </a:schemeClr>
                    </a:solidFill>
                  </a:tcPr>
                </a:tc>
                <a:extLst>
                  <a:ext uri="{0D108BD9-81ED-4DB2-BD59-A6C34878D82A}">
                    <a16:rowId xmlns:a16="http://schemas.microsoft.com/office/drawing/2014/main" val="10005"/>
                  </a:ext>
                </a:extLst>
              </a:tr>
            </a:tbl>
          </a:graphicData>
        </a:graphic>
      </p:graphicFrame>
      <p:graphicFrame>
        <p:nvGraphicFramePr>
          <p:cNvPr id="27670" name="Group 22"/>
          <p:cNvGraphicFramePr>
            <a:graphicFrameLocks noGrp="1"/>
          </p:cNvGraphicFramePr>
          <p:nvPr/>
        </p:nvGraphicFramePr>
        <p:xfrm>
          <a:off x="457200" y="952500"/>
          <a:ext cx="5956300" cy="1889760"/>
        </p:xfrm>
        <a:graphic>
          <a:graphicData uri="http://schemas.openxmlformats.org/drawingml/2006/table">
            <a:tbl>
              <a:tblPr/>
              <a:tblGrid>
                <a:gridCol w="5956300">
                  <a:extLst>
                    <a:ext uri="{9D8B030D-6E8A-4147-A177-3AD203B41FA5}">
                      <a16:colId xmlns:a16="http://schemas.microsoft.com/office/drawing/2014/main" val="20000"/>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rgbClr val="FFFFFF"/>
                          </a:solidFill>
                          <a:effectLst/>
                          <a:latin typeface="Calibri" pitchFamily="34" charset="0"/>
                          <a:cs typeface="Arial" charset="0"/>
                        </a:rPr>
                        <a:t>24-year-old woman</a:t>
                      </a:r>
                    </a:p>
                  </a:txBody>
                  <a:tcPr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Calibri" pitchFamily="34" charset="0"/>
                          <a:cs typeface="Arial" charset="0"/>
                        </a:rPr>
                        <a:t>Lying face down in a pool of blood</a:t>
                      </a:r>
                    </a:p>
                  </a:txBody>
                  <a:tcP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solidFill>
                      <a:srgbClr val="E7E7E7"/>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Calibri" pitchFamily="34" charset="0"/>
                          <a:cs typeface="Arial" charset="0"/>
                        </a:rPr>
                        <a:t>RR 0</a:t>
                      </a:r>
                    </a:p>
                  </a:txBody>
                  <a:tcP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000000"/>
                          </a:solidFill>
                          <a:effectLst/>
                          <a:latin typeface="Calibri" pitchFamily="34" charset="0"/>
                          <a:cs typeface="Arial" charset="0"/>
                        </a:rPr>
                        <a:t>Extensive head and face trauma</a:t>
                      </a:r>
                    </a:p>
                  </a:txBody>
                  <a:tcP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3"/>
                  </a:ext>
                </a:extLst>
              </a:tr>
            </a:tbl>
          </a:graphicData>
        </a:graphic>
      </p:graphicFrame>
      <p:sp>
        <p:nvSpPr>
          <p:cNvPr id="6" name="Rectangle 2"/>
          <p:cNvSpPr txBox="1">
            <a:spLocks/>
          </p:cNvSpPr>
          <p:nvPr/>
        </p:nvSpPr>
        <p:spPr>
          <a:xfrm>
            <a:off x="457200" y="274638"/>
            <a:ext cx="8229600" cy="1143000"/>
          </a:xfrm>
          <a:prstGeom prst="rect">
            <a:avLst/>
          </a:prstGeom>
        </p:spPr>
        <p:txBody>
          <a:bodyPr/>
          <a:lstStyle/>
          <a:p>
            <a:pPr algn="r" fontAlgn="auto">
              <a:spcBef>
                <a:spcPts val="0"/>
              </a:spcBef>
              <a:spcAft>
                <a:spcPts val="0"/>
              </a:spcAft>
              <a:defRPr/>
            </a:pPr>
            <a:r>
              <a:rPr lang="en-US" sz="4400" b="1" dirty="0">
                <a:latin typeface="Calibri" pitchFamily="34" charset="0"/>
                <a:ea typeface="+mj-ea"/>
                <a:cs typeface="Helvetica"/>
              </a:rPr>
              <a:t>Still</a:t>
            </a:r>
          </a:p>
        </p:txBody>
      </p:sp>
      <p:graphicFrame>
        <p:nvGraphicFramePr>
          <p:cNvPr id="13" name="Content Placeholder 4"/>
          <p:cNvGraphicFramePr>
            <a:graphicFrameLocks/>
          </p:cNvGraphicFramePr>
          <p:nvPr/>
        </p:nvGraphicFramePr>
        <p:xfrm>
          <a:off x="6680200" y="2066925"/>
          <a:ext cx="2006600" cy="2834640"/>
        </p:xfrm>
        <a:graphic>
          <a:graphicData uri="http://schemas.openxmlformats.org/drawingml/2006/table">
            <a:tbl>
              <a:tblPr firstRow="1" bandRow="1">
                <a:tableStyleId>{85BE263C-DBD7-4A20-BB59-AAB30ACAA65A}</a:tableStyleId>
              </a:tblPr>
              <a:tblGrid>
                <a:gridCol w="2006600">
                  <a:extLst>
                    <a:ext uri="{9D8B030D-6E8A-4147-A177-3AD203B41FA5}">
                      <a16:colId xmlns:a16="http://schemas.microsoft.com/office/drawing/2014/main" val="20000"/>
                    </a:ext>
                  </a:extLst>
                </a:gridCol>
              </a:tblGrid>
              <a:tr h="433977">
                <a:tc>
                  <a:txBody>
                    <a:bodyPr/>
                    <a:lstStyle/>
                    <a:p>
                      <a:pPr algn="ctr"/>
                      <a:r>
                        <a:rPr lang="en-US" sz="2500" dirty="0" smtClean="0"/>
                        <a:t>“ID-ME”</a:t>
                      </a:r>
                      <a:endParaRPr lang="en-US" sz="2500" dirty="0"/>
                    </a:p>
                  </a:txBody>
                  <a:tcPr>
                    <a:solidFill>
                      <a:srgbClr val="F79646"/>
                    </a:solidFill>
                  </a:tcPr>
                </a:tc>
                <a:extLst>
                  <a:ext uri="{0D108BD9-81ED-4DB2-BD59-A6C34878D82A}">
                    <a16:rowId xmlns:a16="http://schemas.microsoft.com/office/drawing/2014/main" val="10000"/>
                  </a:ext>
                </a:extLst>
              </a:tr>
              <a:tr h="433977">
                <a:tc>
                  <a:txBody>
                    <a:bodyPr/>
                    <a:lstStyle/>
                    <a:p>
                      <a:pPr algn="l"/>
                      <a:r>
                        <a:rPr lang="en-US" sz="2500" b="1" dirty="0" smtClean="0"/>
                        <a:t>Immediate</a:t>
                      </a:r>
                      <a:endParaRPr lang="en-US" sz="2500" dirty="0">
                        <a:solidFill>
                          <a:schemeClr val="accent6">
                            <a:lumMod val="50000"/>
                          </a:schemeClr>
                        </a:solidFill>
                      </a:endParaRPr>
                    </a:p>
                  </a:txBody>
                  <a:tcPr>
                    <a:solidFill>
                      <a:srgbClr val="FF0000"/>
                    </a:solidFill>
                  </a:tcPr>
                </a:tc>
                <a:extLst>
                  <a:ext uri="{0D108BD9-81ED-4DB2-BD59-A6C34878D82A}">
                    <a16:rowId xmlns:a16="http://schemas.microsoft.com/office/drawing/2014/main" val="10001"/>
                  </a:ext>
                </a:extLst>
              </a:tr>
              <a:tr h="4339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b="1" dirty="0" smtClean="0"/>
                        <a:t>Delayed </a:t>
                      </a:r>
                      <a:endParaRPr lang="en-US" sz="2500" b="1" dirty="0" smtClean="0">
                        <a:solidFill>
                          <a:srgbClr val="FFFFFF"/>
                        </a:solidFill>
                      </a:endParaRPr>
                    </a:p>
                  </a:txBody>
                  <a:tcPr>
                    <a:solidFill>
                      <a:srgbClr val="FFFF00"/>
                    </a:solidFill>
                  </a:tcPr>
                </a:tc>
                <a:extLst>
                  <a:ext uri="{0D108BD9-81ED-4DB2-BD59-A6C34878D82A}">
                    <a16:rowId xmlns:a16="http://schemas.microsoft.com/office/drawing/2014/main" val="10002"/>
                  </a:ext>
                </a:extLst>
              </a:tr>
              <a:tr h="433977">
                <a:tc>
                  <a:txBody>
                    <a:bodyPr/>
                    <a:lstStyle/>
                    <a:p>
                      <a:pPr algn="l"/>
                      <a:r>
                        <a:rPr lang="en-US" sz="2500" b="1" strike="noStrike" dirty="0" smtClean="0"/>
                        <a:t>Minimal</a:t>
                      </a:r>
                      <a:endParaRPr lang="en-US" sz="2500" b="1" strike="noStrike" dirty="0"/>
                    </a:p>
                  </a:txBody>
                  <a:tcPr>
                    <a:solidFill>
                      <a:srgbClr val="008000"/>
                    </a:solidFill>
                  </a:tcPr>
                </a:tc>
                <a:extLst>
                  <a:ext uri="{0D108BD9-81ED-4DB2-BD59-A6C34878D82A}">
                    <a16:rowId xmlns:a16="http://schemas.microsoft.com/office/drawing/2014/main" val="10003"/>
                  </a:ext>
                </a:extLst>
              </a:tr>
              <a:tr h="433977">
                <a:tc>
                  <a:txBody>
                    <a:bodyPr/>
                    <a:lstStyle/>
                    <a:p>
                      <a:pPr algn="l"/>
                      <a:r>
                        <a:rPr lang="en-US" sz="2500" b="1" strike="noStrike" dirty="0" smtClean="0"/>
                        <a:t>Expectant</a:t>
                      </a:r>
                      <a:endParaRPr lang="en-US" sz="2500" b="1" strike="noStrike" dirty="0"/>
                    </a:p>
                  </a:txBody>
                  <a:tcPr>
                    <a:solidFill>
                      <a:schemeClr val="bg1">
                        <a:lumMod val="65000"/>
                      </a:schemeClr>
                    </a:solidFill>
                  </a:tcPr>
                </a:tc>
                <a:extLst>
                  <a:ext uri="{0D108BD9-81ED-4DB2-BD59-A6C34878D82A}">
                    <a16:rowId xmlns:a16="http://schemas.microsoft.com/office/drawing/2014/main" val="10004"/>
                  </a:ext>
                </a:extLst>
              </a:tr>
              <a:tr h="4339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500" b="1" i="0" dirty="0" smtClean="0">
                          <a:solidFill>
                            <a:schemeClr val="bg1"/>
                          </a:solidFill>
                        </a:rPr>
                        <a:t>Dead           </a:t>
                      </a:r>
                      <a:r>
                        <a:rPr lang="en-US" sz="2500" b="1" baseline="0" dirty="0" smtClean="0">
                          <a:solidFill>
                            <a:srgbClr val="FFFFFF"/>
                          </a:solidFill>
                          <a:latin typeface="Wingdings"/>
                          <a:ea typeface="Wingdings"/>
                          <a:cs typeface="Wingdings"/>
                          <a:sym typeface="Wingdings"/>
                        </a:rPr>
                        <a:t></a:t>
                      </a:r>
                      <a:r>
                        <a:rPr lang="en-US" sz="2500" b="1" i="0" dirty="0" smtClean="0">
                          <a:solidFill>
                            <a:schemeClr val="bg1"/>
                          </a:solidFill>
                        </a:rPr>
                        <a:t> </a:t>
                      </a:r>
                      <a:endParaRPr lang="en-US" sz="2500" b="1" dirty="0" smtClean="0">
                        <a:solidFill>
                          <a:schemeClr val="tx1"/>
                        </a:solidFill>
                      </a:endParaRPr>
                    </a:p>
                  </a:txBody>
                  <a:tcPr>
                    <a:solidFill>
                      <a:schemeClr val="tx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22352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0"/>
                                  </p:stCondLst>
                                  <p:childTnLst>
                                    <p:set>
                                      <p:cBhvr>
                                        <p:cTn id="10" dur="1" fill="hold">
                                          <p:stCondLst>
                                            <p:cond delay="0"/>
                                          </p:stCondLst>
                                        </p:cTn>
                                        <p:tgtEl>
                                          <p:spTgt spid="27670"/>
                                        </p:tgtEl>
                                        <p:attrNameLst>
                                          <p:attrName>style.visibility</p:attrName>
                                        </p:attrNameLst>
                                      </p:cBhvr>
                                      <p:to>
                                        <p:strVal val="visible"/>
                                      </p:to>
                                    </p:set>
                                    <p:anim calcmode="lin" valueType="num">
                                      <p:cBhvr additive="base">
                                        <p:cTn id="11" dur="500" fill="hold"/>
                                        <p:tgtEl>
                                          <p:spTgt spid="27670"/>
                                        </p:tgtEl>
                                        <p:attrNameLst>
                                          <p:attrName>ppt_x</p:attrName>
                                        </p:attrNameLst>
                                      </p:cBhvr>
                                      <p:tavLst>
                                        <p:tav tm="0">
                                          <p:val>
                                            <p:strVal val="#ppt_x"/>
                                          </p:val>
                                        </p:tav>
                                        <p:tav tm="100000">
                                          <p:val>
                                            <p:strVal val="#ppt_x"/>
                                          </p:val>
                                        </p:tav>
                                      </p:tavLst>
                                    </p:anim>
                                    <p:anim calcmode="lin" valueType="num">
                                      <p:cBhvr additive="base">
                                        <p:cTn id="12" dur="500" fill="hold"/>
                                        <p:tgtEl>
                                          <p:spTgt spid="2767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ADLS 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711</TotalTime>
  <Words>3525</Words>
  <Application>Microsoft Office PowerPoint</Application>
  <PresentationFormat>On-screen Show (4:3)</PresentationFormat>
  <Paragraphs>555</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Helvetica</vt:lpstr>
      <vt:lpstr>Wingdings</vt:lpstr>
      <vt:lpstr>ADLS body</vt:lpstr>
      <vt:lpstr>PowerPoint Presentation</vt:lpstr>
      <vt:lpstr>PowerPoint Presentation</vt:lpstr>
      <vt:lpstr>PowerPoint Presentation</vt:lpstr>
      <vt:lpstr>Situational Awareness</vt:lpstr>
      <vt:lpstr>PowerPoint Presentation</vt:lpstr>
      <vt:lpstr>Global Sorting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SALT Triage After-Action Review</vt:lpstr>
      <vt:lpstr>PowerPoint Presentation</vt:lpstr>
    </vt:vector>
  </TitlesOfParts>
  <Company>American Medical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Fox</dc:creator>
  <cp:lastModifiedBy>DAngelo, Anne</cp:lastModifiedBy>
  <cp:revision>77</cp:revision>
  <dcterms:created xsi:type="dcterms:W3CDTF">2010-03-22T20:35:52Z</dcterms:created>
  <dcterms:modified xsi:type="dcterms:W3CDTF">2020-11-04T16:58:44Z</dcterms:modified>
</cp:coreProperties>
</file>