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diagrams/layout5.xml" ContentType="application/vnd.openxmlformats-officedocument.drawingml.diagramLayout+xml"/>
  <Override PartName="/ppt/diagrams/data6.xml" ContentType="application/vnd.openxmlformats-officedocument.drawingml.diagramData+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Default Extension="png" ContentType="image/png"/>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diagrams/layout4.xml" ContentType="application/vnd.openxmlformats-officedocument.drawingml.diagram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diagrams/data5.xml" ContentType="application/vnd.openxmlformats-officedocument.drawingml.diagramData+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3" r:id="rId1"/>
  </p:sldMasterIdLst>
  <p:notesMasterIdLst>
    <p:notesMasterId r:id="rId43"/>
  </p:notesMasterIdLst>
  <p:handoutMasterIdLst>
    <p:handoutMasterId r:id="rId44"/>
  </p:handoutMasterIdLst>
  <p:sldIdLst>
    <p:sldId id="375" r:id="rId2"/>
    <p:sldId id="377" r:id="rId3"/>
    <p:sldId id="378" r:id="rId4"/>
    <p:sldId id="382" r:id="rId5"/>
    <p:sldId id="383" r:id="rId6"/>
    <p:sldId id="384" r:id="rId7"/>
    <p:sldId id="438" r:id="rId8"/>
    <p:sldId id="385" r:id="rId9"/>
    <p:sldId id="427" r:id="rId10"/>
    <p:sldId id="418" r:id="rId11"/>
    <p:sldId id="388" r:id="rId12"/>
    <p:sldId id="393" r:id="rId13"/>
    <p:sldId id="436" r:id="rId14"/>
    <p:sldId id="399" r:id="rId15"/>
    <p:sldId id="437" r:id="rId16"/>
    <p:sldId id="402" r:id="rId17"/>
    <p:sldId id="406" r:id="rId18"/>
    <p:sldId id="407" r:id="rId19"/>
    <p:sldId id="424" r:id="rId20"/>
    <p:sldId id="408" r:id="rId21"/>
    <p:sldId id="409" r:id="rId22"/>
    <p:sldId id="411" r:id="rId23"/>
    <p:sldId id="346" r:id="rId24"/>
    <p:sldId id="345" r:id="rId25"/>
    <p:sldId id="373" r:id="rId26"/>
    <p:sldId id="351" r:id="rId27"/>
    <p:sldId id="353" r:id="rId28"/>
    <p:sldId id="358" r:id="rId29"/>
    <p:sldId id="425" r:id="rId30"/>
    <p:sldId id="360" r:id="rId31"/>
    <p:sldId id="365" r:id="rId32"/>
    <p:sldId id="370" r:id="rId33"/>
    <p:sldId id="416" r:id="rId34"/>
    <p:sldId id="368" r:id="rId35"/>
    <p:sldId id="430" r:id="rId36"/>
    <p:sldId id="435" r:id="rId37"/>
    <p:sldId id="429" r:id="rId38"/>
    <p:sldId id="423" r:id="rId39"/>
    <p:sldId id="432" r:id="rId40"/>
    <p:sldId id="434" r:id="rId41"/>
    <p:sldId id="439" r:id="rId4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9" autoAdjust="0"/>
    <p:restoredTop sz="98007" autoAdjust="0"/>
  </p:normalViewPr>
  <p:slideViewPr>
    <p:cSldViewPr>
      <p:cViewPr varScale="1">
        <p:scale>
          <a:sx n="71" d="100"/>
          <a:sy n="71" d="100"/>
        </p:scale>
        <p:origin x="-858" y="-90"/>
      </p:cViewPr>
      <p:guideLst>
        <p:guide orient="horz" pos="2160"/>
        <p:guide pos="2880"/>
      </p:guideLst>
    </p:cSldViewPr>
  </p:slideViewPr>
  <p:outlineViewPr>
    <p:cViewPr>
      <p:scale>
        <a:sx n="33" d="100"/>
        <a:sy n="33" d="100"/>
      </p:scale>
      <p:origin x="0" y="24222"/>
    </p:cViewPr>
  </p:outlineViewPr>
  <p:notesTextViewPr>
    <p:cViewPr>
      <p:scale>
        <a:sx n="100" d="100"/>
        <a:sy n="100" d="100"/>
      </p:scale>
      <p:origin x="0" y="0"/>
    </p:cViewPr>
  </p:notesTextViewPr>
  <p:sorterViewPr>
    <p:cViewPr>
      <p:scale>
        <a:sx n="66" d="100"/>
        <a:sy n="66" d="100"/>
      </p:scale>
      <p:origin x="0" y="1596"/>
    </p:cViewPr>
  </p:sorterViewPr>
  <p:notesViewPr>
    <p:cSldViewPr>
      <p:cViewPr varScale="1">
        <p:scale>
          <a:sx n="70" d="100"/>
          <a:sy n="70" d="100"/>
        </p:scale>
        <p:origin x="-276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886CDD-1EEC-4EA1-9746-924A10DE071E}" type="doc">
      <dgm:prSet loTypeId="urn:microsoft.com/office/officeart/2005/8/layout/cycle5" loCatId="cycle" qsTypeId="urn:microsoft.com/office/officeart/2005/8/quickstyle/simple1#1" qsCatId="simple" csTypeId="urn:microsoft.com/office/officeart/2005/8/colors/accent1_2#1" csCatId="accent1" phldr="1"/>
      <dgm:spPr/>
      <dgm:t>
        <a:bodyPr/>
        <a:lstStyle/>
        <a:p>
          <a:endParaRPr lang="en-US"/>
        </a:p>
      </dgm:t>
    </dgm:pt>
    <dgm:pt modelId="{B5F56A11-FEA6-4FAA-9BFB-C1DC43F9526A}" type="pres">
      <dgm:prSet presAssocID="{9F886CDD-1EEC-4EA1-9746-924A10DE071E}" presName="cycle" presStyleCnt="0">
        <dgm:presLayoutVars>
          <dgm:dir/>
          <dgm:resizeHandles val="exact"/>
        </dgm:presLayoutVars>
      </dgm:prSet>
      <dgm:spPr/>
      <dgm:t>
        <a:bodyPr/>
        <a:lstStyle/>
        <a:p>
          <a:endParaRPr lang="en-US"/>
        </a:p>
      </dgm:t>
    </dgm:pt>
  </dgm:ptLst>
  <dgm:cxnLst>
    <dgm:cxn modelId="{6F9F690E-3B60-4CC8-B6F0-D5322DB86396}" type="presOf" srcId="{9F886CDD-1EEC-4EA1-9746-924A10DE071E}" destId="{B5F56A11-FEA6-4FAA-9BFB-C1DC43F9526A}" srcOrd="0" destOrd="0" presId="urn:microsoft.com/office/officeart/2005/8/layout/cycle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039F19-C413-4408-B4C9-D21C7FDA5A84}" type="doc">
      <dgm:prSet loTypeId="urn:microsoft.com/office/officeart/2005/8/layout/vProcess5" loCatId="process" qsTypeId="urn:microsoft.com/office/officeart/2005/8/quickstyle/simple1#2" qsCatId="simple" csTypeId="urn:microsoft.com/office/officeart/2005/8/colors/accent1_2#2" csCatId="accent1" phldr="1"/>
      <dgm:spPr/>
      <dgm:t>
        <a:bodyPr/>
        <a:lstStyle/>
        <a:p>
          <a:endParaRPr lang="en-US"/>
        </a:p>
      </dgm:t>
    </dgm:pt>
    <dgm:pt modelId="{C18B9C36-2405-4471-9B5E-7ABC6A13392A}">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EMC Determine List of Essential RA</a:t>
          </a:r>
          <a:endParaRPr lang="en-US" dirty="0"/>
        </a:p>
      </dgm:t>
    </dgm:pt>
    <dgm:pt modelId="{9C23BB75-BB8E-4DE9-93E7-46B0247B6FBB}" type="parTrans" cxnId="{CB5E1643-CA18-4470-BDFC-271E1D2433E9}">
      <dgm:prSet/>
      <dgm:spPr/>
      <dgm:t>
        <a:bodyPr/>
        <a:lstStyle/>
        <a:p>
          <a:endParaRPr lang="en-US"/>
        </a:p>
      </dgm:t>
    </dgm:pt>
    <dgm:pt modelId="{A18AA3DE-C4E0-4C31-927D-5E4AC9A209BD}" type="sibTrans" cxnId="{CB5E1643-CA18-4470-BDFC-271E1D2433E9}">
      <dgm:prSet/>
      <dgm:spPr/>
      <dgm:t>
        <a:bodyPr/>
        <a:lstStyle/>
        <a:p>
          <a:endParaRPr lang="en-US"/>
        </a:p>
      </dgm:t>
    </dgm:pt>
    <dgm:pt modelId="{BE2B44D8-B632-44CB-9689-6BDDD64BEA96}">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Tool = Quantify RA Sustainability</a:t>
          </a:r>
        </a:p>
        <a:p>
          <a:r>
            <a:rPr lang="en-US" dirty="0" smtClean="0"/>
            <a:t>EMC = Reasonable Assumptions</a:t>
          </a:r>
          <a:endParaRPr lang="en-US" dirty="0"/>
        </a:p>
      </dgm:t>
    </dgm:pt>
    <dgm:pt modelId="{D250B5B5-8E3B-4C79-83D7-9E5FCC17DD63}" type="parTrans" cxnId="{FB06C492-A8BD-455E-BAAE-DE82840224BA}">
      <dgm:prSet/>
      <dgm:spPr/>
      <dgm:t>
        <a:bodyPr/>
        <a:lstStyle/>
        <a:p>
          <a:endParaRPr lang="en-US"/>
        </a:p>
      </dgm:t>
    </dgm:pt>
    <dgm:pt modelId="{948FFA7F-6ED8-47B4-8AE3-743D3EB67134}" type="sibTrans" cxnId="{FB06C492-A8BD-455E-BAAE-DE82840224BA}">
      <dgm:prSet/>
      <dgm:spPr/>
      <dgm:t>
        <a:bodyPr/>
        <a:lstStyle/>
        <a:p>
          <a:endParaRPr lang="en-US"/>
        </a:p>
      </dgm:t>
    </dgm:pt>
    <dgm:pt modelId="{8EFA2E05-F13F-4164-AA4D-AD9F84EFF2E3}">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Populate RA List in Chart</a:t>
          </a:r>
        </a:p>
        <a:p>
          <a:r>
            <a:rPr lang="en-US" dirty="0" smtClean="0"/>
            <a:t>Transfer Tool Data &amp; EMC Assumptions </a:t>
          </a:r>
        </a:p>
      </dgm:t>
    </dgm:pt>
    <dgm:pt modelId="{E57483EF-02CC-4EAC-9213-69579D06B338}" type="parTrans" cxnId="{4102FC8F-7312-4A17-8CBA-098D673E60F2}">
      <dgm:prSet/>
      <dgm:spPr/>
      <dgm:t>
        <a:bodyPr/>
        <a:lstStyle/>
        <a:p>
          <a:endParaRPr lang="en-US"/>
        </a:p>
      </dgm:t>
    </dgm:pt>
    <dgm:pt modelId="{F35228D2-7008-4E17-810D-7DB5932AA2F9}" type="sibTrans" cxnId="{4102FC8F-7312-4A17-8CBA-098D673E60F2}">
      <dgm:prSet/>
      <dgm:spPr/>
      <dgm:t>
        <a:bodyPr/>
        <a:lstStyle/>
        <a:p>
          <a:endParaRPr lang="en-US"/>
        </a:p>
      </dgm:t>
    </dgm:pt>
    <dgm:pt modelId="{35161022-380F-4621-A117-7424B829BF72}">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Use Chart to Determine Gaps</a:t>
          </a:r>
          <a:endParaRPr lang="en-US" dirty="0"/>
        </a:p>
      </dgm:t>
    </dgm:pt>
    <dgm:pt modelId="{3E6AC22A-3BD5-4982-B99A-1A275833EAFE}" type="parTrans" cxnId="{7A71045F-6577-42C9-90E5-C3D0F93493AA}">
      <dgm:prSet/>
      <dgm:spPr/>
      <dgm:t>
        <a:bodyPr/>
        <a:lstStyle/>
        <a:p>
          <a:endParaRPr lang="en-US"/>
        </a:p>
      </dgm:t>
    </dgm:pt>
    <dgm:pt modelId="{DE2118B8-D645-4934-BAF6-B1DF5E547399}" type="sibTrans" cxnId="{7A71045F-6577-42C9-90E5-C3D0F93493AA}">
      <dgm:prSet/>
      <dgm:spPr/>
      <dgm:t>
        <a:bodyPr/>
        <a:lstStyle/>
        <a:p>
          <a:endParaRPr lang="en-US"/>
        </a:p>
      </dgm:t>
    </dgm:pt>
    <dgm:pt modelId="{362B7C52-DE82-4064-84BE-946B3A64DF40}">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EMC = Mitigation Strategies &amp;</a:t>
          </a:r>
        </a:p>
        <a:p>
          <a:r>
            <a:rPr lang="en-US" dirty="0" smtClean="0"/>
            <a:t>            Plan Review</a:t>
          </a:r>
          <a:endParaRPr lang="en-US" dirty="0"/>
        </a:p>
      </dgm:t>
    </dgm:pt>
    <dgm:pt modelId="{46143BD4-EE65-4A18-972A-C7CD8AF3CDF6}" type="parTrans" cxnId="{55541B8E-BBAE-4C84-9C53-629794A3D690}">
      <dgm:prSet/>
      <dgm:spPr/>
      <dgm:t>
        <a:bodyPr/>
        <a:lstStyle/>
        <a:p>
          <a:endParaRPr lang="en-US"/>
        </a:p>
      </dgm:t>
    </dgm:pt>
    <dgm:pt modelId="{542492F8-AA6C-4726-90D1-84DC78766B38}" type="sibTrans" cxnId="{55541B8E-BBAE-4C84-9C53-629794A3D690}">
      <dgm:prSet/>
      <dgm:spPr/>
      <dgm:t>
        <a:bodyPr/>
        <a:lstStyle/>
        <a:p>
          <a:endParaRPr lang="en-US"/>
        </a:p>
      </dgm:t>
    </dgm:pt>
    <dgm:pt modelId="{C24E5C80-BD4D-46E8-A839-BA0A45FEC2B8}" type="pres">
      <dgm:prSet presAssocID="{27039F19-C413-4408-B4C9-D21C7FDA5A84}" presName="outerComposite" presStyleCnt="0">
        <dgm:presLayoutVars>
          <dgm:chMax val="5"/>
          <dgm:dir/>
          <dgm:resizeHandles val="exact"/>
        </dgm:presLayoutVars>
      </dgm:prSet>
      <dgm:spPr/>
      <dgm:t>
        <a:bodyPr/>
        <a:lstStyle/>
        <a:p>
          <a:endParaRPr lang="en-US"/>
        </a:p>
      </dgm:t>
    </dgm:pt>
    <dgm:pt modelId="{368215C3-5F2D-4DCD-B72E-D7F716FCD1DB}" type="pres">
      <dgm:prSet presAssocID="{27039F19-C413-4408-B4C9-D21C7FDA5A84}" presName="dummyMaxCanvas" presStyleCnt="0">
        <dgm:presLayoutVars/>
      </dgm:prSet>
      <dgm:spPr/>
    </dgm:pt>
    <dgm:pt modelId="{3A77078E-5DB6-4122-AFC8-299C643A8746}" type="pres">
      <dgm:prSet presAssocID="{27039F19-C413-4408-B4C9-D21C7FDA5A84}" presName="FiveNodes_1" presStyleLbl="node1" presStyleIdx="0" presStyleCnt="5">
        <dgm:presLayoutVars>
          <dgm:bulletEnabled val="1"/>
        </dgm:presLayoutVars>
      </dgm:prSet>
      <dgm:spPr/>
      <dgm:t>
        <a:bodyPr/>
        <a:lstStyle/>
        <a:p>
          <a:endParaRPr lang="en-US"/>
        </a:p>
      </dgm:t>
    </dgm:pt>
    <dgm:pt modelId="{DCB6A3DB-80B9-4D29-9A6A-A6D078A0854A}" type="pres">
      <dgm:prSet presAssocID="{27039F19-C413-4408-B4C9-D21C7FDA5A84}" presName="FiveNodes_2" presStyleLbl="node1" presStyleIdx="1" presStyleCnt="5">
        <dgm:presLayoutVars>
          <dgm:bulletEnabled val="1"/>
        </dgm:presLayoutVars>
      </dgm:prSet>
      <dgm:spPr/>
      <dgm:t>
        <a:bodyPr/>
        <a:lstStyle/>
        <a:p>
          <a:endParaRPr lang="en-US"/>
        </a:p>
      </dgm:t>
    </dgm:pt>
    <dgm:pt modelId="{6E648E95-A479-4AC1-BFFD-FE78D136B59E}" type="pres">
      <dgm:prSet presAssocID="{27039F19-C413-4408-B4C9-D21C7FDA5A84}" presName="FiveNodes_3" presStyleLbl="node1" presStyleIdx="2" presStyleCnt="5">
        <dgm:presLayoutVars>
          <dgm:bulletEnabled val="1"/>
        </dgm:presLayoutVars>
      </dgm:prSet>
      <dgm:spPr/>
      <dgm:t>
        <a:bodyPr/>
        <a:lstStyle/>
        <a:p>
          <a:endParaRPr lang="en-US"/>
        </a:p>
      </dgm:t>
    </dgm:pt>
    <dgm:pt modelId="{0D533634-22B7-4C90-ACCC-588F72CE3A7B}" type="pres">
      <dgm:prSet presAssocID="{27039F19-C413-4408-B4C9-D21C7FDA5A84}" presName="FiveNodes_4" presStyleLbl="node1" presStyleIdx="3" presStyleCnt="5">
        <dgm:presLayoutVars>
          <dgm:bulletEnabled val="1"/>
        </dgm:presLayoutVars>
      </dgm:prSet>
      <dgm:spPr/>
      <dgm:t>
        <a:bodyPr/>
        <a:lstStyle/>
        <a:p>
          <a:endParaRPr lang="en-US"/>
        </a:p>
      </dgm:t>
    </dgm:pt>
    <dgm:pt modelId="{87890676-A77E-4982-AB88-39859324C200}" type="pres">
      <dgm:prSet presAssocID="{27039F19-C413-4408-B4C9-D21C7FDA5A84}" presName="FiveNodes_5" presStyleLbl="node1" presStyleIdx="4" presStyleCnt="5">
        <dgm:presLayoutVars>
          <dgm:bulletEnabled val="1"/>
        </dgm:presLayoutVars>
      </dgm:prSet>
      <dgm:spPr/>
      <dgm:t>
        <a:bodyPr/>
        <a:lstStyle/>
        <a:p>
          <a:endParaRPr lang="en-US"/>
        </a:p>
      </dgm:t>
    </dgm:pt>
    <dgm:pt modelId="{8955848E-C03B-4981-A664-41351CA12058}" type="pres">
      <dgm:prSet presAssocID="{27039F19-C413-4408-B4C9-D21C7FDA5A84}" presName="FiveConn_1-2" presStyleLbl="fgAccFollowNode1" presStyleIdx="0" presStyleCnt="4">
        <dgm:presLayoutVars>
          <dgm:bulletEnabled val="1"/>
        </dgm:presLayoutVars>
      </dgm:prSet>
      <dgm:spPr/>
      <dgm:t>
        <a:bodyPr/>
        <a:lstStyle/>
        <a:p>
          <a:endParaRPr lang="en-US"/>
        </a:p>
      </dgm:t>
    </dgm:pt>
    <dgm:pt modelId="{8A2A263D-C0CE-40CC-85B0-199ADF02A5E2}" type="pres">
      <dgm:prSet presAssocID="{27039F19-C413-4408-B4C9-D21C7FDA5A84}" presName="FiveConn_2-3" presStyleLbl="fgAccFollowNode1" presStyleIdx="1" presStyleCnt="4">
        <dgm:presLayoutVars>
          <dgm:bulletEnabled val="1"/>
        </dgm:presLayoutVars>
      </dgm:prSet>
      <dgm:spPr/>
      <dgm:t>
        <a:bodyPr/>
        <a:lstStyle/>
        <a:p>
          <a:endParaRPr lang="en-US"/>
        </a:p>
      </dgm:t>
    </dgm:pt>
    <dgm:pt modelId="{E1EFE452-B8E5-4451-873F-7FABC90A6928}" type="pres">
      <dgm:prSet presAssocID="{27039F19-C413-4408-B4C9-D21C7FDA5A84}" presName="FiveConn_3-4" presStyleLbl="fgAccFollowNode1" presStyleIdx="2" presStyleCnt="4">
        <dgm:presLayoutVars>
          <dgm:bulletEnabled val="1"/>
        </dgm:presLayoutVars>
      </dgm:prSet>
      <dgm:spPr/>
      <dgm:t>
        <a:bodyPr/>
        <a:lstStyle/>
        <a:p>
          <a:endParaRPr lang="en-US"/>
        </a:p>
      </dgm:t>
    </dgm:pt>
    <dgm:pt modelId="{8031B3F1-6BD8-45D8-BAA7-DFBD8C610B3C}" type="pres">
      <dgm:prSet presAssocID="{27039F19-C413-4408-B4C9-D21C7FDA5A84}" presName="FiveConn_4-5" presStyleLbl="fgAccFollowNode1" presStyleIdx="3" presStyleCnt="4">
        <dgm:presLayoutVars>
          <dgm:bulletEnabled val="1"/>
        </dgm:presLayoutVars>
      </dgm:prSet>
      <dgm:spPr/>
      <dgm:t>
        <a:bodyPr/>
        <a:lstStyle/>
        <a:p>
          <a:endParaRPr lang="en-US"/>
        </a:p>
      </dgm:t>
    </dgm:pt>
    <dgm:pt modelId="{516EFF09-2F58-4251-88F1-7A94081B7BD6}" type="pres">
      <dgm:prSet presAssocID="{27039F19-C413-4408-B4C9-D21C7FDA5A84}" presName="FiveNodes_1_text" presStyleLbl="node1" presStyleIdx="4" presStyleCnt="5">
        <dgm:presLayoutVars>
          <dgm:bulletEnabled val="1"/>
        </dgm:presLayoutVars>
      </dgm:prSet>
      <dgm:spPr/>
      <dgm:t>
        <a:bodyPr/>
        <a:lstStyle/>
        <a:p>
          <a:endParaRPr lang="en-US"/>
        </a:p>
      </dgm:t>
    </dgm:pt>
    <dgm:pt modelId="{9DCDA948-AB1F-4901-96F2-CA074D52981A}" type="pres">
      <dgm:prSet presAssocID="{27039F19-C413-4408-B4C9-D21C7FDA5A84}" presName="FiveNodes_2_text" presStyleLbl="node1" presStyleIdx="4" presStyleCnt="5">
        <dgm:presLayoutVars>
          <dgm:bulletEnabled val="1"/>
        </dgm:presLayoutVars>
      </dgm:prSet>
      <dgm:spPr/>
      <dgm:t>
        <a:bodyPr/>
        <a:lstStyle/>
        <a:p>
          <a:endParaRPr lang="en-US"/>
        </a:p>
      </dgm:t>
    </dgm:pt>
    <dgm:pt modelId="{3E5B8AFA-1A18-400B-AF13-27A3293269D6}" type="pres">
      <dgm:prSet presAssocID="{27039F19-C413-4408-B4C9-D21C7FDA5A84}" presName="FiveNodes_3_text" presStyleLbl="node1" presStyleIdx="4" presStyleCnt="5">
        <dgm:presLayoutVars>
          <dgm:bulletEnabled val="1"/>
        </dgm:presLayoutVars>
      </dgm:prSet>
      <dgm:spPr/>
      <dgm:t>
        <a:bodyPr/>
        <a:lstStyle/>
        <a:p>
          <a:endParaRPr lang="en-US"/>
        </a:p>
      </dgm:t>
    </dgm:pt>
    <dgm:pt modelId="{A57712D9-D551-4B7E-8991-780C42B8B867}" type="pres">
      <dgm:prSet presAssocID="{27039F19-C413-4408-B4C9-D21C7FDA5A84}" presName="FiveNodes_4_text" presStyleLbl="node1" presStyleIdx="4" presStyleCnt="5">
        <dgm:presLayoutVars>
          <dgm:bulletEnabled val="1"/>
        </dgm:presLayoutVars>
      </dgm:prSet>
      <dgm:spPr/>
      <dgm:t>
        <a:bodyPr/>
        <a:lstStyle/>
        <a:p>
          <a:endParaRPr lang="en-US"/>
        </a:p>
      </dgm:t>
    </dgm:pt>
    <dgm:pt modelId="{88A1A252-84E8-4307-9D3F-FC92F569EA4A}" type="pres">
      <dgm:prSet presAssocID="{27039F19-C413-4408-B4C9-D21C7FDA5A84}" presName="FiveNodes_5_text" presStyleLbl="node1" presStyleIdx="4" presStyleCnt="5">
        <dgm:presLayoutVars>
          <dgm:bulletEnabled val="1"/>
        </dgm:presLayoutVars>
      </dgm:prSet>
      <dgm:spPr/>
      <dgm:t>
        <a:bodyPr/>
        <a:lstStyle/>
        <a:p>
          <a:endParaRPr lang="en-US"/>
        </a:p>
      </dgm:t>
    </dgm:pt>
  </dgm:ptLst>
  <dgm:cxnLst>
    <dgm:cxn modelId="{55541B8E-BBAE-4C84-9C53-629794A3D690}" srcId="{27039F19-C413-4408-B4C9-D21C7FDA5A84}" destId="{362B7C52-DE82-4064-84BE-946B3A64DF40}" srcOrd="4" destOrd="0" parTransId="{46143BD4-EE65-4A18-972A-C7CD8AF3CDF6}" sibTransId="{542492F8-AA6C-4726-90D1-84DC78766B38}"/>
    <dgm:cxn modelId="{109F0A6B-895D-4F12-9D24-10BAB2A7A83E}" type="presOf" srcId="{362B7C52-DE82-4064-84BE-946B3A64DF40}" destId="{88A1A252-84E8-4307-9D3F-FC92F569EA4A}" srcOrd="1" destOrd="0" presId="urn:microsoft.com/office/officeart/2005/8/layout/vProcess5"/>
    <dgm:cxn modelId="{A0B1BEBF-55E3-41F7-B0D6-9BFF3DE212DB}" type="presOf" srcId="{27039F19-C413-4408-B4C9-D21C7FDA5A84}" destId="{C24E5C80-BD4D-46E8-A839-BA0A45FEC2B8}" srcOrd="0" destOrd="0" presId="urn:microsoft.com/office/officeart/2005/8/layout/vProcess5"/>
    <dgm:cxn modelId="{4102FC8F-7312-4A17-8CBA-098D673E60F2}" srcId="{27039F19-C413-4408-B4C9-D21C7FDA5A84}" destId="{8EFA2E05-F13F-4164-AA4D-AD9F84EFF2E3}" srcOrd="2" destOrd="0" parTransId="{E57483EF-02CC-4EAC-9213-69579D06B338}" sibTransId="{F35228D2-7008-4E17-810D-7DB5932AA2F9}"/>
    <dgm:cxn modelId="{183336DF-DDA2-4C2C-B801-78114DA00316}" type="presOf" srcId="{F35228D2-7008-4E17-810D-7DB5932AA2F9}" destId="{E1EFE452-B8E5-4451-873F-7FABC90A6928}" srcOrd="0" destOrd="0" presId="urn:microsoft.com/office/officeart/2005/8/layout/vProcess5"/>
    <dgm:cxn modelId="{AB1FE132-DC96-4BD9-9F4C-1608E0341806}" type="presOf" srcId="{8EFA2E05-F13F-4164-AA4D-AD9F84EFF2E3}" destId="{6E648E95-A479-4AC1-BFFD-FE78D136B59E}" srcOrd="0" destOrd="0" presId="urn:microsoft.com/office/officeart/2005/8/layout/vProcess5"/>
    <dgm:cxn modelId="{C2CE8AE8-5DEE-4155-8BED-A26B8861F9CA}" type="presOf" srcId="{A18AA3DE-C4E0-4C31-927D-5E4AC9A209BD}" destId="{8955848E-C03B-4981-A664-41351CA12058}" srcOrd="0" destOrd="0" presId="urn:microsoft.com/office/officeart/2005/8/layout/vProcess5"/>
    <dgm:cxn modelId="{8C8D1F10-5B0F-44C0-8A37-2EAFD3867649}" type="presOf" srcId="{362B7C52-DE82-4064-84BE-946B3A64DF40}" destId="{87890676-A77E-4982-AB88-39859324C200}" srcOrd="0" destOrd="0" presId="urn:microsoft.com/office/officeart/2005/8/layout/vProcess5"/>
    <dgm:cxn modelId="{CB5E1643-CA18-4470-BDFC-271E1D2433E9}" srcId="{27039F19-C413-4408-B4C9-D21C7FDA5A84}" destId="{C18B9C36-2405-4471-9B5E-7ABC6A13392A}" srcOrd="0" destOrd="0" parTransId="{9C23BB75-BB8E-4DE9-93E7-46B0247B6FBB}" sibTransId="{A18AA3DE-C4E0-4C31-927D-5E4AC9A209BD}"/>
    <dgm:cxn modelId="{7A71045F-6577-42C9-90E5-C3D0F93493AA}" srcId="{27039F19-C413-4408-B4C9-D21C7FDA5A84}" destId="{35161022-380F-4621-A117-7424B829BF72}" srcOrd="3" destOrd="0" parTransId="{3E6AC22A-3BD5-4982-B99A-1A275833EAFE}" sibTransId="{DE2118B8-D645-4934-BAF6-B1DF5E547399}"/>
    <dgm:cxn modelId="{CEE866B4-7C3A-4916-BC02-FB5B1D5B40A1}" type="presOf" srcId="{BE2B44D8-B632-44CB-9689-6BDDD64BEA96}" destId="{9DCDA948-AB1F-4901-96F2-CA074D52981A}" srcOrd="1" destOrd="0" presId="urn:microsoft.com/office/officeart/2005/8/layout/vProcess5"/>
    <dgm:cxn modelId="{BB2D0D49-38FE-49F9-A61F-E5A2AFFF0E04}" type="presOf" srcId="{DE2118B8-D645-4934-BAF6-B1DF5E547399}" destId="{8031B3F1-6BD8-45D8-BAA7-DFBD8C610B3C}" srcOrd="0" destOrd="0" presId="urn:microsoft.com/office/officeart/2005/8/layout/vProcess5"/>
    <dgm:cxn modelId="{31C08BDC-F7CA-4E13-A5EF-F229BAA7A50A}" type="presOf" srcId="{948FFA7F-6ED8-47B4-8AE3-743D3EB67134}" destId="{8A2A263D-C0CE-40CC-85B0-199ADF02A5E2}" srcOrd="0" destOrd="0" presId="urn:microsoft.com/office/officeart/2005/8/layout/vProcess5"/>
    <dgm:cxn modelId="{5DB02D06-0E9B-4365-BBDF-283B53FBB87F}" type="presOf" srcId="{C18B9C36-2405-4471-9B5E-7ABC6A13392A}" destId="{516EFF09-2F58-4251-88F1-7A94081B7BD6}" srcOrd="1" destOrd="0" presId="urn:microsoft.com/office/officeart/2005/8/layout/vProcess5"/>
    <dgm:cxn modelId="{3AB5C4EE-F4B2-4FF6-B42E-CD9C9C6C79AD}" type="presOf" srcId="{C18B9C36-2405-4471-9B5E-7ABC6A13392A}" destId="{3A77078E-5DB6-4122-AFC8-299C643A8746}" srcOrd="0" destOrd="0" presId="urn:microsoft.com/office/officeart/2005/8/layout/vProcess5"/>
    <dgm:cxn modelId="{B940C511-E25A-4092-87FD-19D90BEAD873}" type="presOf" srcId="{35161022-380F-4621-A117-7424B829BF72}" destId="{A57712D9-D551-4B7E-8991-780C42B8B867}" srcOrd="1" destOrd="0" presId="urn:microsoft.com/office/officeart/2005/8/layout/vProcess5"/>
    <dgm:cxn modelId="{053BD17C-F20E-4431-B6A3-2084FE5BE7E5}" type="presOf" srcId="{35161022-380F-4621-A117-7424B829BF72}" destId="{0D533634-22B7-4C90-ACCC-588F72CE3A7B}" srcOrd="0" destOrd="0" presId="urn:microsoft.com/office/officeart/2005/8/layout/vProcess5"/>
    <dgm:cxn modelId="{BCA61FA8-2CD8-4C2E-B4E4-791F39D6FADD}" type="presOf" srcId="{BE2B44D8-B632-44CB-9689-6BDDD64BEA96}" destId="{DCB6A3DB-80B9-4D29-9A6A-A6D078A0854A}" srcOrd="0" destOrd="0" presId="urn:microsoft.com/office/officeart/2005/8/layout/vProcess5"/>
    <dgm:cxn modelId="{FB06C492-A8BD-455E-BAAE-DE82840224BA}" srcId="{27039F19-C413-4408-B4C9-D21C7FDA5A84}" destId="{BE2B44D8-B632-44CB-9689-6BDDD64BEA96}" srcOrd="1" destOrd="0" parTransId="{D250B5B5-8E3B-4C79-83D7-9E5FCC17DD63}" sibTransId="{948FFA7F-6ED8-47B4-8AE3-743D3EB67134}"/>
    <dgm:cxn modelId="{E781847B-DC75-41C9-9581-6CF87B20C4D8}" type="presOf" srcId="{8EFA2E05-F13F-4164-AA4D-AD9F84EFF2E3}" destId="{3E5B8AFA-1A18-400B-AF13-27A3293269D6}" srcOrd="1" destOrd="0" presId="urn:microsoft.com/office/officeart/2005/8/layout/vProcess5"/>
    <dgm:cxn modelId="{7BA04BC2-4CBC-444B-9E08-0C5583604FB8}" type="presParOf" srcId="{C24E5C80-BD4D-46E8-A839-BA0A45FEC2B8}" destId="{368215C3-5F2D-4DCD-B72E-D7F716FCD1DB}" srcOrd="0" destOrd="0" presId="urn:microsoft.com/office/officeart/2005/8/layout/vProcess5"/>
    <dgm:cxn modelId="{65DEBBBE-900E-44DE-B436-768A12CCD55B}" type="presParOf" srcId="{C24E5C80-BD4D-46E8-A839-BA0A45FEC2B8}" destId="{3A77078E-5DB6-4122-AFC8-299C643A8746}" srcOrd="1" destOrd="0" presId="urn:microsoft.com/office/officeart/2005/8/layout/vProcess5"/>
    <dgm:cxn modelId="{AA27B081-BE4A-4E62-A9A3-D43C7DBB67D2}" type="presParOf" srcId="{C24E5C80-BD4D-46E8-A839-BA0A45FEC2B8}" destId="{DCB6A3DB-80B9-4D29-9A6A-A6D078A0854A}" srcOrd="2" destOrd="0" presId="urn:microsoft.com/office/officeart/2005/8/layout/vProcess5"/>
    <dgm:cxn modelId="{3688B0E2-FFB0-4C95-841A-16F6988070C7}" type="presParOf" srcId="{C24E5C80-BD4D-46E8-A839-BA0A45FEC2B8}" destId="{6E648E95-A479-4AC1-BFFD-FE78D136B59E}" srcOrd="3" destOrd="0" presId="urn:microsoft.com/office/officeart/2005/8/layout/vProcess5"/>
    <dgm:cxn modelId="{3C449E58-1DEA-41B0-AF0C-94DBFDF13F72}" type="presParOf" srcId="{C24E5C80-BD4D-46E8-A839-BA0A45FEC2B8}" destId="{0D533634-22B7-4C90-ACCC-588F72CE3A7B}" srcOrd="4" destOrd="0" presId="urn:microsoft.com/office/officeart/2005/8/layout/vProcess5"/>
    <dgm:cxn modelId="{7CC69868-654D-4653-9F13-A4107DE159A9}" type="presParOf" srcId="{C24E5C80-BD4D-46E8-A839-BA0A45FEC2B8}" destId="{87890676-A77E-4982-AB88-39859324C200}" srcOrd="5" destOrd="0" presId="urn:microsoft.com/office/officeart/2005/8/layout/vProcess5"/>
    <dgm:cxn modelId="{769F17BE-A1DD-4803-BE9F-5446D87B5F9D}" type="presParOf" srcId="{C24E5C80-BD4D-46E8-A839-BA0A45FEC2B8}" destId="{8955848E-C03B-4981-A664-41351CA12058}" srcOrd="6" destOrd="0" presId="urn:microsoft.com/office/officeart/2005/8/layout/vProcess5"/>
    <dgm:cxn modelId="{91F5ED10-F1F6-437F-ADD9-EF8EB6F15992}" type="presParOf" srcId="{C24E5C80-BD4D-46E8-A839-BA0A45FEC2B8}" destId="{8A2A263D-C0CE-40CC-85B0-199ADF02A5E2}" srcOrd="7" destOrd="0" presId="urn:microsoft.com/office/officeart/2005/8/layout/vProcess5"/>
    <dgm:cxn modelId="{3116EBCC-8C79-4F25-BB8B-1D2331DEC56A}" type="presParOf" srcId="{C24E5C80-BD4D-46E8-A839-BA0A45FEC2B8}" destId="{E1EFE452-B8E5-4451-873F-7FABC90A6928}" srcOrd="8" destOrd="0" presId="urn:microsoft.com/office/officeart/2005/8/layout/vProcess5"/>
    <dgm:cxn modelId="{B87B422C-07D0-4937-A3C5-2E69973482E2}" type="presParOf" srcId="{C24E5C80-BD4D-46E8-A839-BA0A45FEC2B8}" destId="{8031B3F1-6BD8-45D8-BAA7-DFBD8C610B3C}" srcOrd="9" destOrd="0" presId="urn:microsoft.com/office/officeart/2005/8/layout/vProcess5"/>
    <dgm:cxn modelId="{5D29CF80-FEB9-41B8-823F-E969C4B63852}" type="presParOf" srcId="{C24E5C80-BD4D-46E8-A839-BA0A45FEC2B8}" destId="{516EFF09-2F58-4251-88F1-7A94081B7BD6}" srcOrd="10" destOrd="0" presId="urn:microsoft.com/office/officeart/2005/8/layout/vProcess5"/>
    <dgm:cxn modelId="{18BE83E5-9E2B-492C-9153-3AF351E319E2}" type="presParOf" srcId="{C24E5C80-BD4D-46E8-A839-BA0A45FEC2B8}" destId="{9DCDA948-AB1F-4901-96F2-CA074D52981A}" srcOrd="11" destOrd="0" presId="urn:microsoft.com/office/officeart/2005/8/layout/vProcess5"/>
    <dgm:cxn modelId="{9F498429-18E6-47EA-AB7C-71A30D0C0FD7}" type="presParOf" srcId="{C24E5C80-BD4D-46E8-A839-BA0A45FEC2B8}" destId="{3E5B8AFA-1A18-400B-AF13-27A3293269D6}" srcOrd="12" destOrd="0" presId="urn:microsoft.com/office/officeart/2005/8/layout/vProcess5"/>
    <dgm:cxn modelId="{83EEFC33-A33C-47CE-BFCC-C9D8D16D6270}" type="presParOf" srcId="{C24E5C80-BD4D-46E8-A839-BA0A45FEC2B8}" destId="{A57712D9-D551-4B7E-8991-780C42B8B867}" srcOrd="13" destOrd="0" presId="urn:microsoft.com/office/officeart/2005/8/layout/vProcess5"/>
    <dgm:cxn modelId="{8ED8368A-CD38-4D28-9EEC-4ABE610C53CB}" type="presParOf" srcId="{C24E5C80-BD4D-46E8-A839-BA0A45FEC2B8}" destId="{88A1A252-84E8-4307-9D3F-FC92F569EA4A}" srcOrd="14" destOrd="0" presId="urn:microsoft.com/office/officeart/2005/8/layout/vProcess5"/>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F886CDD-1EEC-4EA1-9746-924A10DE071E}" type="doc">
      <dgm:prSet loTypeId="urn:microsoft.com/office/officeart/2005/8/layout/cycle5" loCatId="cycle" qsTypeId="urn:microsoft.com/office/officeart/2005/8/quickstyle/simple1#3" qsCatId="simple" csTypeId="urn:microsoft.com/office/officeart/2005/8/colors/accent1_2#3" csCatId="accent1" phldr="1"/>
      <dgm:spPr/>
      <dgm:t>
        <a:bodyPr/>
        <a:lstStyle/>
        <a:p>
          <a:endParaRPr lang="en-US"/>
        </a:p>
      </dgm:t>
    </dgm:pt>
    <dgm:pt modelId="{B5F56A11-FEA6-4FAA-9BFB-C1DC43F9526A}" type="pres">
      <dgm:prSet presAssocID="{9F886CDD-1EEC-4EA1-9746-924A10DE071E}" presName="cycle" presStyleCnt="0">
        <dgm:presLayoutVars>
          <dgm:dir/>
          <dgm:resizeHandles val="exact"/>
        </dgm:presLayoutVars>
      </dgm:prSet>
      <dgm:spPr/>
      <dgm:t>
        <a:bodyPr/>
        <a:lstStyle/>
        <a:p>
          <a:endParaRPr lang="en-US"/>
        </a:p>
      </dgm:t>
    </dgm:pt>
  </dgm:ptLst>
  <dgm:cxnLst>
    <dgm:cxn modelId="{DC8E28C7-5B4A-4266-9127-610FD757B12C}" type="presOf" srcId="{9F886CDD-1EEC-4EA1-9746-924A10DE071E}" destId="{B5F56A11-FEA6-4FAA-9BFB-C1DC43F9526A}" srcOrd="0" destOrd="0" presId="urn:microsoft.com/office/officeart/2005/8/layout/cycle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039F19-C413-4408-B4C9-D21C7FDA5A84}" type="doc">
      <dgm:prSet loTypeId="urn:microsoft.com/office/officeart/2005/8/layout/vProcess5" loCatId="process" qsTypeId="urn:microsoft.com/office/officeart/2005/8/quickstyle/simple1#4" qsCatId="simple" csTypeId="urn:microsoft.com/office/officeart/2005/8/colors/accent1_2#4" csCatId="accent1" phldr="1"/>
      <dgm:spPr/>
      <dgm:t>
        <a:bodyPr/>
        <a:lstStyle/>
        <a:p>
          <a:endParaRPr lang="en-US"/>
        </a:p>
      </dgm:t>
    </dgm:pt>
    <dgm:pt modelId="{C18B9C36-2405-4471-9B5E-7ABC6A13392A}">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Average Daily Census</a:t>
          </a:r>
          <a:endParaRPr lang="en-US" dirty="0"/>
        </a:p>
      </dgm:t>
    </dgm:pt>
    <dgm:pt modelId="{9C23BB75-BB8E-4DE9-93E7-46B0247B6FBB}" type="parTrans" cxnId="{CB5E1643-CA18-4470-BDFC-271E1D2433E9}">
      <dgm:prSet/>
      <dgm:spPr/>
      <dgm:t>
        <a:bodyPr/>
        <a:lstStyle/>
        <a:p>
          <a:endParaRPr lang="en-US"/>
        </a:p>
      </dgm:t>
    </dgm:pt>
    <dgm:pt modelId="{A18AA3DE-C4E0-4C31-927D-5E4AC9A209BD}" type="sibTrans" cxnId="{CB5E1643-CA18-4470-BDFC-271E1D2433E9}">
      <dgm:prSet/>
      <dgm:spPr/>
      <dgm:t>
        <a:bodyPr/>
        <a:lstStyle/>
        <a:p>
          <a:endParaRPr lang="en-US"/>
        </a:p>
      </dgm:t>
    </dgm:pt>
    <dgm:pt modelId="{8EFA2E05-F13F-4164-AA4D-AD9F84EFF2E3}">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Determine  Annual Consumption Rate</a:t>
          </a:r>
        </a:p>
      </dgm:t>
    </dgm:pt>
    <dgm:pt modelId="{E57483EF-02CC-4EAC-9213-69579D06B338}" type="parTrans" cxnId="{4102FC8F-7312-4A17-8CBA-098D673E60F2}">
      <dgm:prSet/>
      <dgm:spPr/>
      <dgm:t>
        <a:bodyPr/>
        <a:lstStyle/>
        <a:p>
          <a:endParaRPr lang="en-US"/>
        </a:p>
      </dgm:t>
    </dgm:pt>
    <dgm:pt modelId="{F35228D2-7008-4E17-810D-7DB5932AA2F9}" type="sibTrans" cxnId="{4102FC8F-7312-4A17-8CBA-098D673E60F2}">
      <dgm:prSet/>
      <dgm:spPr/>
      <dgm:t>
        <a:bodyPr/>
        <a:lstStyle/>
        <a:p>
          <a:endParaRPr lang="en-US"/>
        </a:p>
      </dgm:t>
    </dgm:pt>
    <dgm:pt modelId="{35161022-380F-4621-A117-7424B829BF72}">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Determine Actual Inventory</a:t>
          </a:r>
          <a:endParaRPr lang="en-US" dirty="0"/>
        </a:p>
      </dgm:t>
    </dgm:pt>
    <dgm:pt modelId="{3E6AC22A-3BD5-4982-B99A-1A275833EAFE}" type="parTrans" cxnId="{7A71045F-6577-42C9-90E5-C3D0F93493AA}">
      <dgm:prSet/>
      <dgm:spPr/>
      <dgm:t>
        <a:bodyPr/>
        <a:lstStyle/>
        <a:p>
          <a:endParaRPr lang="en-US"/>
        </a:p>
      </dgm:t>
    </dgm:pt>
    <dgm:pt modelId="{DE2118B8-D645-4934-BAF6-B1DF5E547399}" type="sibTrans" cxnId="{7A71045F-6577-42C9-90E5-C3D0F93493AA}">
      <dgm:prSet/>
      <dgm:spPr/>
      <dgm:t>
        <a:bodyPr/>
        <a:lstStyle/>
        <a:p>
          <a:endParaRPr lang="en-US"/>
        </a:p>
      </dgm:t>
    </dgm:pt>
    <dgm:pt modelId="{362B7C52-DE82-4064-84BE-946B3A64DF40}">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Calculate/Estimate Sustainability Period</a:t>
          </a:r>
        </a:p>
      </dgm:t>
    </dgm:pt>
    <dgm:pt modelId="{46143BD4-EE65-4A18-972A-C7CD8AF3CDF6}" type="parTrans" cxnId="{55541B8E-BBAE-4C84-9C53-629794A3D690}">
      <dgm:prSet/>
      <dgm:spPr/>
      <dgm:t>
        <a:bodyPr/>
        <a:lstStyle/>
        <a:p>
          <a:endParaRPr lang="en-US"/>
        </a:p>
      </dgm:t>
    </dgm:pt>
    <dgm:pt modelId="{542492F8-AA6C-4726-90D1-84DC78766B38}" type="sibTrans" cxnId="{55541B8E-BBAE-4C84-9C53-629794A3D690}">
      <dgm:prSet/>
      <dgm:spPr/>
      <dgm:t>
        <a:bodyPr/>
        <a:lstStyle/>
        <a:p>
          <a:endParaRPr lang="en-US"/>
        </a:p>
      </dgm:t>
    </dgm:pt>
    <dgm:pt modelId="{BE2B44D8-B632-44CB-9689-6BDDD64BEA96}">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Determine Essential RA</a:t>
          </a:r>
        </a:p>
      </dgm:t>
    </dgm:pt>
    <dgm:pt modelId="{948FFA7F-6ED8-47B4-8AE3-743D3EB67134}" type="sibTrans" cxnId="{FB06C492-A8BD-455E-BAAE-DE82840224BA}">
      <dgm:prSet/>
      <dgm:spPr/>
      <dgm:t>
        <a:bodyPr/>
        <a:lstStyle/>
        <a:p>
          <a:endParaRPr lang="en-US"/>
        </a:p>
      </dgm:t>
    </dgm:pt>
    <dgm:pt modelId="{D250B5B5-8E3B-4C79-83D7-9E5FCC17DD63}" type="parTrans" cxnId="{FB06C492-A8BD-455E-BAAE-DE82840224BA}">
      <dgm:prSet/>
      <dgm:spPr/>
      <dgm:t>
        <a:bodyPr/>
        <a:lstStyle/>
        <a:p>
          <a:endParaRPr lang="en-US"/>
        </a:p>
      </dgm:t>
    </dgm:pt>
    <dgm:pt modelId="{3C7986CE-E083-4B27-A458-D183135E570D}">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endParaRPr lang="en-US"/>
        </a:p>
      </dgm:t>
    </dgm:pt>
    <dgm:pt modelId="{30D6D2DD-E099-4141-AFB1-2AB44FAA3A51}" type="parTrans" cxnId="{6A4310F7-4947-4309-8A96-8670FBFA7A30}">
      <dgm:prSet/>
      <dgm:spPr/>
      <dgm:t>
        <a:bodyPr/>
        <a:lstStyle/>
        <a:p>
          <a:endParaRPr lang="en-US"/>
        </a:p>
      </dgm:t>
    </dgm:pt>
    <dgm:pt modelId="{44EEE8D1-6B24-4C9D-8CA1-404C58A2B5B8}" type="sibTrans" cxnId="{6A4310F7-4947-4309-8A96-8670FBFA7A30}">
      <dgm:prSet/>
      <dgm:spPr/>
      <dgm:t>
        <a:bodyPr/>
        <a:lstStyle/>
        <a:p>
          <a:endParaRPr lang="en-US"/>
        </a:p>
      </dgm:t>
    </dgm:pt>
    <dgm:pt modelId="{C24E5C80-BD4D-46E8-A839-BA0A45FEC2B8}" type="pres">
      <dgm:prSet presAssocID="{27039F19-C413-4408-B4C9-D21C7FDA5A84}" presName="outerComposite" presStyleCnt="0">
        <dgm:presLayoutVars>
          <dgm:chMax val="5"/>
          <dgm:dir/>
          <dgm:resizeHandles val="exact"/>
        </dgm:presLayoutVars>
      </dgm:prSet>
      <dgm:spPr/>
      <dgm:t>
        <a:bodyPr/>
        <a:lstStyle/>
        <a:p>
          <a:endParaRPr lang="en-US"/>
        </a:p>
      </dgm:t>
    </dgm:pt>
    <dgm:pt modelId="{368215C3-5F2D-4DCD-B72E-D7F716FCD1DB}" type="pres">
      <dgm:prSet presAssocID="{27039F19-C413-4408-B4C9-D21C7FDA5A84}" presName="dummyMaxCanvas" presStyleCnt="0">
        <dgm:presLayoutVars/>
      </dgm:prSet>
      <dgm:spPr/>
    </dgm:pt>
    <dgm:pt modelId="{3A77078E-5DB6-4122-AFC8-299C643A8746}" type="pres">
      <dgm:prSet presAssocID="{27039F19-C413-4408-B4C9-D21C7FDA5A84}" presName="FiveNodes_1" presStyleLbl="node1" presStyleIdx="0" presStyleCnt="5">
        <dgm:presLayoutVars>
          <dgm:bulletEnabled val="1"/>
        </dgm:presLayoutVars>
      </dgm:prSet>
      <dgm:spPr/>
      <dgm:t>
        <a:bodyPr/>
        <a:lstStyle/>
        <a:p>
          <a:endParaRPr lang="en-US"/>
        </a:p>
      </dgm:t>
    </dgm:pt>
    <dgm:pt modelId="{DCB6A3DB-80B9-4D29-9A6A-A6D078A0854A}" type="pres">
      <dgm:prSet presAssocID="{27039F19-C413-4408-B4C9-D21C7FDA5A84}" presName="FiveNodes_2" presStyleLbl="node1" presStyleIdx="1" presStyleCnt="5">
        <dgm:presLayoutVars>
          <dgm:bulletEnabled val="1"/>
        </dgm:presLayoutVars>
      </dgm:prSet>
      <dgm:spPr/>
      <dgm:t>
        <a:bodyPr/>
        <a:lstStyle/>
        <a:p>
          <a:endParaRPr lang="en-US"/>
        </a:p>
      </dgm:t>
    </dgm:pt>
    <dgm:pt modelId="{6E648E95-A479-4AC1-BFFD-FE78D136B59E}" type="pres">
      <dgm:prSet presAssocID="{27039F19-C413-4408-B4C9-D21C7FDA5A84}" presName="FiveNodes_3" presStyleLbl="node1" presStyleIdx="2" presStyleCnt="5">
        <dgm:presLayoutVars>
          <dgm:bulletEnabled val="1"/>
        </dgm:presLayoutVars>
      </dgm:prSet>
      <dgm:spPr/>
      <dgm:t>
        <a:bodyPr/>
        <a:lstStyle/>
        <a:p>
          <a:endParaRPr lang="en-US"/>
        </a:p>
      </dgm:t>
    </dgm:pt>
    <dgm:pt modelId="{0D533634-22B7-4C90-ACCC-588F72CE3A7B}" type="pres">
      <dgm:prSet presAssocID="{27039F19-C413-4408-B4C9-D21C7FDA5A84}" presName="FiveNodes_4" presStyleLbl="node1" presStyleIdx="3" presStyleCnt="5">
        <dgm:presLayoutVars>
          <dgm:bulletEnabled val="1"/>
        </dgm:presLayoutVars>
      </dgm:prSet>
      <dgm:spPr/>
      <dgm:t>
        <a:bodyPr/>
        <a:lstStyle/>
        <a:p>
          <a:endParaRPr lang="en-US"/>
        </a:p>
      </dgm:t>
    </dgm:pt>
    <dgm:pt modelId="{87890676-A77E-4982-AB88-39859324C200}" type="pres">
      <dgm:prSet presAssocID="{27039F19-C413-4408-B4C9-D21C7FDA5A84}" presName="FiveNodes_5" presStyleLbl="node1" presStyleIdx="4" presStyleCnt="5">
        <dgm:presLayoutVars>
          <dgm:bulletEnabled val="1"/>
        </dgm:presLayoutVars>
      </dgm:prSet>
      <dgm:spPr/>
      <dgm:t>
        <a:bodyPr/>
        <a:lstStyle/>
        <a:p>
          <a:endParaRPr lang="en-US"/>
        </a:p>
      </dgm:t>
    </dgm:pt>
    <dgm:pt modelId="{8955848E-C03B-4981-A664-41351CA12058}" type="pres">
      <dgm:prSet presAssocID="{27039F19-C413-4408-B4C9-D21C7FDA5A84}" presName="FiveConn_1-2" presStyleLbl="fgAccFollowNode1" presStyleIdx="0" presStyleCnt="4">
        <dgm:presLayoutVars>
          <dgm:bulletEnabled val="1"/>
        </dgm:presLayoutVars>
      </dgm:prSet>
      <dgm:spPr/>
      <dgm:t>
        <a:bodyPr/>
        <a:lstStyle/>
        <a:p>
          <a:endParaRPr lang="en-US"/>
        </a:p>
      </dgm:t>
    </dgm:pt>
    <dgm:pt modelId="{8A2A263D-C0CE-40CC-85B0-199ADF02A5E2}" type="pres">
      <dgm:prSet presAssocID="{27039F19-C413-4408-B4C9-D21C7FDA5A84}" presName="FiveConn_2-3" presStyleLbl="fgAccFollowNode1" presStyleIdx="1" presStyleCnt="4">
        <dgm:presLayoutVars>
          <dgm:bulletEnabled val="1"/>
        </dgm:presLayoutVars>
      </dgm:prSet>
      <dgm:spPr/>
      <dgm:t>
        <a:bodyPr/>
        <a:lstStyle/>
        <a:p>
          <a:endParaRPr lang="en-US"/>
        </a:p>
      </dgm:t>
    </dgm:pt>
    <dgm:pt modelId="{E1EFE452-B8E5-4451-873F-7FABC90A6928}" type="pres">
      <dgm:prSet presAssocID="{27039F19-C413-4408-B4C9-D21C7FDA5A84}" presName="FiveConn_3-4" presStyleLbl="fgAccFollowNode1" presStyleIdx="2" presStyleCnt="4">
        <dgm:presLayoutVars>
          <dgm:bulletEnabled val="1"/>
        </dgm:presLayoutVars>
      </dgm:prSet>
      <dgm:spPr/>
      <dgm:t>
        <a:bodyPr/>
        <a:lstStyle/>
        <a:p>
          <a:endParaRPr lang="en-US"/>
        </a:p>
      </dgm:t>
    </dgm:pt>
    <dgm:pt modelId="{8031B3F1-6BD8-45D8-BAA7-DFBD8C610B3C}" type="pres">
      <dgm:prSet presAssocID="{27039F19-C413-4408-B4C9-D21C7FDA5A84}" presName="FiveConn_4-5" presStyleLbl="fgAccFollowNode1" presStyleIdx="3" presStyleCnt="4">
        <dgm:presLayoutVars>
          <dgm:bulletEnabled val="1"/>
        </dgm:presLayoutVars>
      </dgm:prSet>
      <dgm:spPr/>
      <dgm:t>
        <a:bodyPr/>
        <a:lstStyle/>
        <a:p>
          <a:endParaRPr lang="en-US"/>
        </a:p>
      </dgm:t>
    </dgm:pt>
    <dgm:pt modelId="{516EFF09-2F58-4251-88F1-7A94081B7BD6}" type="pres">
      <dgm:prSet presAssocID="{27039F19-C413-4408-B4C9-D21C7FDA5A84}" presName="FiveNodes_1_text" presStyleLbl="node1" presStyleIdx="4" presStyleCnt="5">
        <dgm:presLayoutVars>
          <dgm:bulletEnabled val="1"/>
        </dgm:presLayoutVars>
      </dgm:prSet>
      <dgm:spPr/>
      <dgm:t>
        <a:bodyPr/>
        <a:lstStyle/>
        <a:p>
          <a:endParaRPr lang="en-US"/>
        </a:p>
      </dgm:t>
    </dgm:pt>
    <dgm:pt modelId="{9DCDA948-AB1F-4901-96F2-CA074D52981A}" type="pres">
      <dgm:prSet presAssocID="{27039F19-C413-4408-B4C9-D21C7FDA5A84}" presName="FiveNodes_2_text" presStyleLbl="node1" presStyleIdx="4" presStyleCnt="5">
        <dgm:presLayoutVars>
          <dgm:bulletEnabled val="1"/>
        </dgm:presLayoutVars>
      </dgm:prSet>
      <dgm:spPr/>
      <dgm:t>
        <a:bodyPr/>
        <a:lstStyle/>
        <a:p>
          <a:endParaRPr lang="en-US"/>
        </a:p>
      </dgm:t>
    </dgm:pt>
    <dgm:pt modelId="{3E5B8AFA-1A18-400B-AF13-27A3293269D6}" type="pres">
      <dgm:prSet presAssocID="{27039F19-C413-4408-B4C9-D21C7FDA5A84}" presName="FiveNodes_3_text" presStyleLbl="node1" presStyleIdx="4" presStyleCnt="5">
        <dgm:presLayoutVars>
          <dgm:bulletEnabled val="1"/>
        </dgm:presLayoutVars>
      </dgm:prSet>
      <dgm:spPr/>
      <dgm:t>
        <a:bodyPr/>
        <a:lstStyle/>
        <a:p>
          <a:endParaRPr lang="en-US"/>
        </a:p>
      </dgm:t>
    </dgm:pt>
    <dgm:pt modelId="{A57712D9-D551-4B7E-8991-780C42B8B867}" type="pres">
      <dgm:prSet presAssocID="{27039F19-C413-4408-B4C9-D21C7FDA5A84}" presName="FiveNodes_4_text" presStyleLbl="node1" presStyleIdx="4" presStyleCnt="5">
        <dgm:presLayoutVars>
          <dgm:bulletEnabled val="1"/>
        </dgm:presLayoutVars>
      </dgm:prSet>
      <dgm:spPr/>
      <dgm:t>
        <a:bodyPr/>
        <a:lstStyle/>
        <a:p>
          <a:endParaRPr lang="en-US"/>
        </a:p>
      </dgm:t>
    </dgm:pt>
    <dgm:pt modelId="{88A1A252-84E8-4307-9D3F-FC92F569EA4A}" type="pres">
      <dgm:prSet presAssocID="{27039F19-C413-4408-B4C9-D21C7FDA5A84}" presName="FiveNodes_5_text" presStyleLbl="node1" presStyleIdx="4" presStyleCnt="5">
        <dgm:presLayoutVars>
          <dgm:bulletEnabled val="1"/>
        </dgm:presLayoutVars>
      </dgm:prSet>
      <dgm:spPr/>
      <dgm:t>
        <a:bodyPr/>
        <a:lstStyle/>
        <a:p>
          <a:endParaRPr lang="en-US"/>
        </a:p>
      </dgm:t>
    </dgm:pt>
  </dgm:ptLst>
  <dgm:cxnLst>
    <dgm:cxn modelId="{28AD33CF-DE42-4053-9EB0-ECD2719E3437}" type="presOf" srcId="{BE2B44D8-B632-44CB-9689-6BDDD64BEA96}" destId="{DCB6A3DB-80B9-4D29-9A6A-A6D078A0854A}" srcOrd="0" destOrd="0" presId="urn:microsoft.com/office/officeart/2005/8/layout/vProcess5"/>
    <dgm:cxn modelId="{55541B8E-BBAE-4C84-9C53-629794A3D690}" srcId="{27039F19-C413-4408-B4C9-D21C7FDA5A84}" destId="{362B7C52-DE82-4064-84BE-946B3A64DF40}" srcOrd="4" destOrd="0" parTransId="{46143BD4-EE65-4A18-972A-C7CD8AF3CDF6}" sibTransId="{542492F8-AA6C-4726-90D1-84DC78766B38}"/>
    <dgm:cxn modelId="{5095B74E-54B2-4D3D-84BB-49C932A48406}" type="presOf" srcId="{27039F19-C413-4408-B4C9-D21C7FDA5A84}" destId="{C24E5C80-BD4D-46E8-A839-BA0A45FEC2B8}" srcOrd="0" destOrd="0" presId="urn:microsoft.com/office/officeart/2005/8/layout/vProcess5"/>
    <dgm:cxn modelId="{4102FC8F-7312-4A17-8CBA-098D673E60F2}" srcId="{27039F19-C413-4408-B4C9-D21C7FDA5A84}" destId="{8EFA2E05-F13F-4164-AA4D-AD9F84EFF2E3}" srcOrd="2" destOrd="0" parTransId="{E57483EF-02CC-4EAC-9213-69579D06B338}" sibTransId="{F35228D2-7008-4E17-810D-7DB5932AA2F9}"/>
    <dgm:cxn modelId="{B2B8ADC4-2D21-4720-AD4D-35938D341627}" type="presOf" srcId="{362B7C52-DE82-4064-84BE-946B3A64DF40}" destId="{87890676-A77E-4982-AB88-39859324C200}" srcOrd="0" destOrd="0" presId="urn:microsoft.com/office/officeart/2005/8/layout/vProcess5"/>
    <dgm:cxn modelId="{42836D67-2434-4F36-BFD4-F5CA8545BDF1}" type="presOf" srcId="{35161022-380F-4621-A117-7424B829BF72}" destId="{A57712D9-D551-4B7E-8991-780C42B8B867}" srcOrd="1" destOrd="0" presId="urn:microsoft.com/office/officeart/2005/8/layout/vProcess5"/>
    <dgm:cxn modelId="{D17B588A-9FC0-4100-8F0F-F2269D38ED22}" type="presOf" srcId="{DE2118B8-D645-4934-BAF6-B1DF5E547399}" destId="{8031B3F1-6BD8-45D8-BAA7-DFBD8C610B3C}" srcOrd="0" destOrd="0" presId="urn:microsoft.com/office/officeart/2005/8/layout/vProcess5"/>
    <dgm:cxn modelId="{5468F987-24B8-4B05-B5D2-4C73CFC3A5F0}" type="presOf" srcId="{A18AA3DE-C4E0-4C31-927D-5E4AC9A209BD}" destId="{8955848E-C03B-4981-A664-41351CA12058}" srcOrd="0" destOrd="0" presId="urn:microsoft.com/office/officeart/2005/8/layout/vProcess5"/>
    <dgm:cxn modelId="{CB5E1643-CA18-4470-BDFC-271E1D2433E9}" srcId="{27039F19-C413-4408-B4C9-D21C7FDA5A84}" destId="{C18B9C36-2405-4471-9B5E-7ABC6A13392A}" srcOrd="0" destOrd="0" parTransId="{9C23BB75-BB8E-4DE9-93E7-46B0247B6FBB}" sibTransId="{A18AA3DE-C4E0-4C31-927D-5E4AC9A209BD}"/>
    <dgm:cxn modelId="{7A71045F-6577-42C9-90E5-C3D0F93493AA}" srcId="{27039F19-C413-4408-B4C9-D21C7FDA5A84}" destId="{35161022-380F-4621-A117-7424B829BF72}" srcOrd="3" destOrd="0" parTransId="{3E6AC22A-3BD5-4982-B99A-1A275833EAFE}" sibTransId="{DE2118B8-D645-4934-BAF6-B1DF5E547399}"/>
    <dgm:cxn modelId="{CCA8F447-2594-4176-9EE0-CB33C7E1CB04}" type="presOf" srcId="{C18B9C36-2405-4471-9B5E-7ABC6A13392A}" destId="{516EFF09-2F58-4251-88F1-7A94081B7BD6}" srcOrd="1" destOrd="0" presId="urn:microsoft.com/office/officeart/2005/8/layout/vProcess5"/>
    <dgm:cxn modelId="{4E7F2045-27C1-4A94-A742-4F882F630A6E}" type="presOf" srcId="{35161022-380F-4621-A117-7424B829BF72}" destId="{0D533634-22B7-4C90-ACCC-588F72CE3A7B}" srcOrd="0" destOrd="0" presId="urn:microsoft.com/office/officeart/2005/8/layout/vProcess5"/>
    <dgm:cxn modelId="{6A4310F7-4947-4309-8A96-8670FBFA7A30}" srcId="{27039F19-C413-4408-B4C9-D21C7FDA5A84}" destId="{3C7986CE-E083-4B27-A458-D183135E570D}" srcOrd="5" destOrd="0" parTransId="{30D6D2DD-E099-4141-AFB1-2AB44FAA3A51}" sibTransId="{44EEE8D1-6B24-4C9D-8CA1-404C58A2B5B8}"/>
    <dgm:cxn modelId="{9117686D-E782-4592-B704-C02057B4C0C0}" type="presOf" srcId="{BE2B44D8-B632-44CB-9689-6BDDD64BEA96}" destId="{9DCDA948-AB1F-4901-96F2-CA074D52981A}" srcOrd="1" destOrd="0" presId="urn:microsoft.com/office/officeart/2005/8/layout/vProcess5"/>
    <dgm:cxn modelId="{C9C6BE2B-2184-4683-8B93-D78F02A9E314}" type="presOf" srcId="{F35228D2-7008-4E17-810D-7DB5932AA2F9}" destId="{E1EFE452-B8E5-4451-873F-7FABC90A6928}" srcOrd="0" destOrd="0" presId="urn:microsoft.com/office/officeart/2005/8/layout/vProcess5"/>
    <dgm:cxn modelId="{742DB1E5-CA43-428D-BFDB-3211EED2D7A2}" type="presOf" srcId="{8EFA2E05-F13F-4164-AA4D-AD9F84EFF2E3}" destId="{3E5B8AFA-1A18-400B-AF13-27A3293269D6}" srcOrd="1" destOrd="0" presId="urn:microsoft.com/office/officeart/2005/8/layout/vProcess5"/>
    <dgm:cxn modelId="{D2F6EDA7-9208-4D78-B6E3-238783C16A69}" type="presOf" srcId="{362B7C52-DE82-4064-84BE-946B3A64DF40}" destId="{88A1A252-84E8-4307-9D3F-FC92F569EA4A}" srcOrd="1" destOrd="0" presId="urn:microsoft.com/office/officeart/2005/8/layout/vProcess5"/>
    <dgm:cxn modelId="{3DF27B23-E08E-4171-8D45-2E9FDB1CF9F8}" type="presOf" srcId="{948FFA7F-6ED8-47B4-8AE3-743D3EB67134}" destId="{8A2A263D-C0CE-40CC-85B0-199ADF02A5E2}" srcOrd="0" destOrd="0" presId="urn:microsoft.com/office/officeart/2005/8/layout/vProcess5"/>
    <dgm:cxn modelId="{D54F8A65-5188-4E6A-87E1-336CA9FFACCB}" type="presOf" srcId="{8EFA2E05-F13F-4164-AA4D-AD9F84EFF2E3}" destId="{6E648E95-A479-4AC1-BFFD-FE78D136B59E}" srcOrd="0" destOrd="0" presId="urn:microsoft.com/office/officeart/2005/8/layout/vProcess5"/>
    <dgm:cxn modelId="{FB06C492-A8BD-455E-BAAE-DE82840224BA}" srcId="{27039F19-C413-4408-B4C9-D21C7FDA5A84}" destId="{BE2B44D8-B632-44CB-9689-6BDDD64BEA96}" srcOrd="1" destOrd="0" parTransId="{D250B5B5-8E3B-4C79-83D7-9E5FCC17DD63}" sibTransId="{948FFA7F-6ED8-47B4-8AE3-743D3EB67134}"/>
    <dgm:cxn modelId="{278C69C0-2B88-41D7-8D18-E91FD74938D5}" type="presOf" srcId="{C18B9C36-2405-4471-9B5E-7ABC6A13392A}" destId="{3A77078E-5DB6-4122-AFC8-299C643A8746}" srcOrd="0" destOrd="0" presId="urn:microsoft.com/office/officeart/2005/8/layout/vProcess5"/>
    <dgm:cxn modelId="{6B0288C8-45AE-42D0-A6AD-0A7069829662}" type="presParOf" srcId="{C24E5C80-BD4D-46E8-A839-BA0A45FEC2B8}" destId="{368215C3-5F2D-4DCD-B72E-D7F716FCD1DB}" srcOrd="0" destOrd="0" presId="urn:microsoft.com/office/officeart/2005/8/layout/vProcess5"/>
    <dgm:cxn modelId="{607B853B-AAAD-45CF-9845-1D31C97DE92F}" type="presParOf" srcId="{C24E5C80-BD4D-46E8-A839-BA0A45FEC2B8}" destId="{3A77078E-5DB6-4122-AFC8-299C643A8746}" srcOrd="1" destOrd="0" presId="urn:microsoft.com/office/officeart/2005/8/layout/vProcess5"/>
    <dgm:cxn modelId="{91DB877F-C849-4E4B-A202-7CCDAD2E188F}" type="presParOf" srcId="{C24E5C80-BD4D-46E8-A839-BA0A45FEC2B8}" destId="{DCB6A3DB-80B9-4D29-9A6A-A6D078A0854A}" srcOrd="2" destOrd="0" presId="urn:microsoft.com/office/officeart/2005/8/layout/vProcess5"/>
    <dgm:cxn modelId="{06D9327E-E184-47EF-97AF-0F31D45BDDB7}" type="presParOf" srcId="{C24E5C80-BD4D-46E8-A839-BA0A45FEC2B8}" destId="{6E648E95-A479-4AC1-BFFD-FE78D136B59E}" srcOrd="3" destOrd="0" presId="urn:microsoft.com/office/officeart/2005/8/layout/vProcess5"/>
    <dgm:cxn modelId="{5B38F7BF-3134-4F26-8716-C12828679A42}" type="presParOf" srcId="{C24E5C80-BD4D-46E8-A839-BA0A45FEC2B8}" destId="{0D533634-22B7-4C90-ACCC-588F72CE3A7B}" srcOrd="4" destOrd="0" presId="urn:microsoft.com/office/officeart/2005/8/layout/vProcess5"/>
    <dgm:cxn modelId="{E17E01DE-1AD9-4B74-9C38-F77B2A05FFAB}" type="presParOf" srcId="{C24E5C80-BD4D-46E8-A839-BA0A45FEC2B8}" destId="{87890676-A77E-4982-AB88-39859324C200}" srcOrd="5" destOrd="0" presId="urn:microsoft.com/office/officeart/2005/8/layout/vProcess5"/>
    <dgm:cxn modelId="{D78E54E0-189A-42C8-9825-957E64E81033}" type="presParOf" srcId="{C24E5C80-BD4D-46E8-A839-BA0A45FEC2B8}" destId="{8955848E-C03B-4981-A664-41351CA12058}" srcOrd="6" destOrd="0" presId="urn:microsoft.com/office/officeart/2005/8/layout/vProcess5"/>
    <dgm:cxn modelId="{1B48B665-EBEA-4D0A-A6DE-05FAC0E18D73}" type="presParOf" srcId="{C24E5C80-BD4D-46E8-A839-BA0A45FEC2B8}" destId="{8A2A263D-C0CE-40CC-85B0-199ADF02A5E2}" srcOrd="7" destOrd="0" presId="urn:microsoft.com/office/officeart/2005/8/layout/vProcess5"/>
    <dgm:cxn modelId="{E4821536-DEF7-4E97-AF20-E65AB47BA029}" type="presParOf" srcId="{C24E5C80-BD4D-46E8-A839-BA0A45FEC2B8}" destId="{E1EFE452-B8E5-4451-873F-7FABC90A6928}" srcOrd="8" destOrd="0" presId="urn:microsoft.com/office/officeart/2005/8/layout/vProcess5"/>
    <dgm:cxn modelId="{453F6E93-F88C-4483-BB16-7AFB49188772}" type="presParOf" srcId="{C24E5C80-BD4D-46E8-A839-BA0A45FEC2B8}" destId="{8031B3F1-6BD8-45D8-BAA7-DFBD8C610B3C}" srcOrd="9" destOrd="0" presId="urn:microsoft.com/office/officeart/2005/8/layout/vProcess5"/>
    <dgm:cxn modelId="{F68F2475-759D-4FBA-B701-B4D7228935F7}" type="presParOf" srcId="{C24E5C80-BD4D-46E8-A839-BA0A45FEC2B8}" destId="{516EFF09-2F58-4251-88F1-7A94081B7BD6}" srcOrd="10" destOrd="0" presId="urn:microsoft.com/office/officeart/2005/8/layout/vProcess5"/>
    <dgm:cxn modelId="{1403F4E3-5BDC-43EC-A3C2-8A572A672976}" type="presParOf" srcId="{C24E5C80-BD4D-46E8-A839-BA0A45FEC2B8}" destId="{9DCDA948-AB1F-4901-96F2-CA074D52981A}" srcOrd="11" destOrd="0" presId="urn:microsoft.com/office/officeart/2005/8/layout/vProcess5"/>
    <dgm:cxn modelId="{8719D3CE-3409-44A7-A80F-45C8BA723C32}" type="presParOf" srcId="{C24E5C80-BD4D-46E8-A839-BA0A45FEC2B8}" destId="{3E5B8AFA-1A18-400B-AF13-27A3293269D6}" srcOrd="12" destOrd="0" presId="urn:microsoft.com/office/officeart/2005/8/layout/vProcess5"/>
    <dgm:cxn modelId="{6985AB1A-18DF-46D7-AC16-8494F0B3C867}" type="presParOf" srcId="{C24E5C80-BD4D-46E8-A839-BA0A45FEC2B8}" destId="{A57712D9-D551-4B7E-8991-780C42B8B867}" srcOrd="13" destOrd="0" presId="urn:microsoft.com/office/officeart/2005/8/layout/vProcess5"/>
    <dgm:cxn modelId="{E52F57D5-6AE5-4F8C-9949-02F25F7D1264}" type="presParOf" srcId="{C24E5C80-BD4D-46E8-A839-BA0A45FEC2B8}" destId="{88A1A252-84E8-4307-9D3F-FC92F569EA4A}" srcOrd="14" destOrd="0" presId="urn:microsoft.com/office/officeart/2005/8/layout/vProcess5"/>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F886CDD-1EEC-4EA1-9746-924A10DE071E}" type="doc">
      <dgm:prSet loTypeId="urn:microsoft.com/office/officeart/2005/8/layout/cycle5" loCatId="cycle" qsTypeId="urn:microsoft.com/office/officeart/2005/8/quickstyle/simple1#5" qsCatId="simple" csTypeId="urn:microsoft.com/office/officeart/2005/8/colors/accent1_2#5" csCatId="accent1" phldr="1"/>
      <dgm:spPr/>
      <dgm:t>
        <a:bodyPr/>
        <a:lstStyle/>
        <a:p>
          <a:endParaRPr lang="en-US"/>
        </a:p>
      </dgm:t>
    </dgm:pt>
    <dgm:pt modelId="{B5F56A11-FEA6-4FAA-9BFB-C1DC43F9526A}" type="pres">
      <dgm:prSet presAssocID="{9F886CDD-1EEC-4EA1-9746-924A10DE071E}" presName="cycle" presStyleCnt="0">
        <dgm:presLayoutVars>
          <dgm:dir/>
          <dgm:resizeHandles val="exact"/>
        </dgm:presLayoutVars>
      </dgm:prSet>
      <dgm:spPr/>
      <dgm:t>
        <a:bodyPr/>
        <a:lstStyle/>
        <a:p>
          <a:endParaRPr lang="en-US"/>
        </a:p>
      </dgm:t>
    </dgm:pt>
  </dgm:ptLst>
  <dgm:cxnLst>
    <dgm:cxn modelId="{E4885E23-D5B0-474A-AE5D-1F06A1E54F3D}" type="presOf" srcId="{9F886CDD-1EEC-4EA1-9746-924A10DE071E}" destId="{B5F56A11-FEA6-4FAA-9BFB-C1DC43F9526A}" srcOrd="0" destOrd="0" presId="urn:microsoft.com/office/officeart/2005/8/layout/cycle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7039F19-C413-4408-B4C9-D21C7FDA5A84}" type="doc">
      <dgm:prSet loTypeId="urn:microsoft.com/office/officeart/2005/8/layout/vProcess5" loCatId="process" qsTypeId="urn:microsoft.com/office/officeart/2005/8/quickstyle/simple1#6" qsCatId="simple" csTypeId="urn:microsoft.com/office/officeart/2005/8/colors/accent1_2#6" csCatId="accent1" phldr="1"/>
      <dgm:spPr/>
      <dgm:t>
        <a:bodyPr/>
        <a:lstStyle/>
        <a:p>
          <a:endParaRPr lang="en-US"/>
        </a:p>
      </dgm:t>
    </dgm:pt>
    <dgm:pt modelId="{C18B9C36-2405-4471-9B5E-7ABC6A13392A}">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EMC Determine List of Essential RA</a:t>
          </a:r>
          <a:endParaRPr lang="en-US" dirty="0"/>
        </a:p>
      </dgm:t>
    </dgm:pt>
    <dgm:pt modelId="{9C23BB75-BB8E-4DE9-93E7-46B0247B6FBB}" type="parTrans" cxnId="{CB5E1643-CA18-4470-BDFC-271E1D2433E9}">
      <dgm:prSet/>
      <dgm:spPr/>
      <dgm:t>
        <a:bodyPr/>
        <a:lstStyle/>
        <a:p>
          <a:endParaRPr lang="en-US"/>
        </a:p>
      </dgm:t>
    </dgm:pt>
    <dgm:pt modelId="{A18AA3DE-C4E0-4C31-927D-5E4AC9A209BD}" type="sibTrans" cxnId="{CB5E1643-CA18-4470-BDFC-271E1D2433E9}">
      <dgm:prSet/>
      <dgm:spPr/>
      <dgm:t>
        <a:bodyPr/>
        <a:lstStyle/>
        <a:p>
          <a:endParaRPr lang="en-US"/>
        </a:p>
      </dgm:t>
    </dgm:pt>
    <dgm:pt modelId="{BE2B44D8-B632-44CB-9689-6BDDD64BEA96}">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Tool = Quantify RA Sustainability</a:t>
          </a:r>
        </a:p>
        <a:p>
          <a:r>
            <a:rPr lang="en-US" dirty="0" smtClean="0"/>
            <a:t>EMC = Reasonable Assumptions</a:t>
          </a:r>
          <a:endParaRPr lang="en-US" dirty="0"/>
        </a:p>
      </dgm:t>
    </dgm:pt>
    <dgm:pt modelId="{D250B5B5-8E3B-4C79-83D7-9E5FCC17DD63}" type="parTrans" cxnId="{FB06C492-A8BD-455E-BAAE-DE82840224BA}">
      <dgm:prSet/>
      <dgm:spPr/>
      <dgm:t>
        <a:bodyPr/>
        <a:lstStyle/>
        <a:p>
          <a:endParaRPr lang="en-US"/>
        </a:p>
      </dgm:t>
    </dgm:pt>
    <dgm:pt modelId="{948FFA7F-6ED8-47B4-8AE3-743D3EB67134}" type="sibTrans" cxnId="{FB06C492-A8BD-455E-BAAE-DE82840224BA}">
      <dgm:prSet/>
      <dgm:spPr/>
      <dgm:t>
        <a:bodyPr/>
        <a:lstStyle/>
        <a:p>
          <a:endParaRPr lang="en-US"/>
        </a:p>
      </dgm:t>
    </dgm:pt>
    <dgm:pt modelId="{8EFA2E05-F13F-4164-AA4D-AD9F84EFF2E3}">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Populate RA List in Chart</a:t>
          </a:r>
        </a:p>
        <a:p>
          <a:r>
            <a:rPr lang="en-US" dirty="0" smtClean="0"/>
            <a:t>Transfer Tool Data &amp; EMC Assumptions </a:t>
          </a:r>
        </a:p>
      </dgm:t>
    </dgm:pt>
    <dgm:pt modelId="{E57483EF-02CC-4EAC-9213-69579D06B338}" type="parTrans" cxnId="{4102FC8F-7312-4A17-8CBA-098D673E60F2}">
      <dgm:prSet/>
      <dgm:spPr/>
      <dgm:t>
        <a:bodyPr/>
        <a:lstStyle/>
        <a:p>
          <a:endParaRPr lang="en-US"/>
        </a:p>
      </dgm:t>
    </dgm:pt>
    <dgm:pt modelId="{F35228D2-7008-4E17-810D-7DB5932AA2F9}" type="sibTrans" cxnId="{4102FC8F-7312-4A17-8CBA-098D673E60F2}">
      <dgm:prSet/>
      <dgm:spPr/>
      <dgm:t>
        <a:bodyPr/>
        <a:lstStyle/>
        <a:p>
          <a:endParaRPr lang="en-US"/>
        </a:p>
      </dgm:t>
    </dgm:pt>
    <dgm:pt modelId="{35161022-380F-4621-A117-7424B829BF72}">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Use Chart to Determine Gaps</a:t>
          </a:r>
          <a:endParaRPr lang="en-US" dirty="0"/>
        </a:p>
      </dgm:t>
    </dgm:pt>
    <dgm:pt modelId="{3E6AC22A-3BD5-4982-B99A-1A275833EAFE}" type="parTrans" cxnId="{7A71045F-6577-42C9-90E5-C3D0F93493AA}">
      <dgm:prSet/>
      <dgm:spPr/>
      <dgm:t>
        <a:bodyPr/>
        <a:lstStyle/>
        <a:p>
          <a:endParaRPr lang="en-US"/>
        </a:p>
      </dgm:t>
    </dgm:pt>
    <dgm:pt modelId="{DE2118B8-D645-4934-BAF6-B1DF5E547399}" type="sibTrans" cxnId="{7A71045F-6577-42C9-90E5-C3D0F93493AA}">
      <dgm:prSet/>
      <dgm:spPr/>
      <dgm:t>
        <a:bodyPr/>
        <a:lstStyle/>
        <a:p>
          <a:endParaRPr lang="en-US"/>
        </a:p>
      </dgm:t>
    </dgm:pt>
    <dgm:pt modelId="{362B7C52-DE82-4064-84BE-946B3A64DF40}">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smtClean="0"/>
            <a:t>EMC = Mitigation Strategies &amp;</a:t>
          </a:r>
        </a:p>
        <a:p>
          <a:r>
            <a:rPr lang="en-US" dirty="0" smtClean="0"/>
            <a:t>            Plan Review</a:t>
          </a:r>
          <a:endParaRPr lang="en-US" dirty="0"/>
        </a:p>
      </dgm:t>
    </dgm:pt>
    <dgm:pt modelId="{46143BD4-EE65-4A18-972A-C7CD8AF3CDF6}" type="parTrans" cxnId="{55541B8E-BBAE-4C84-9C53-629794A3D690}">
      <dgm:prSet/>
      <dgm:spPr/>
      <dgm:t>
        <a:bodyPr/>
        <a:lstStyle/>
        <a:p>
          <a:endParaRPr lang="en-US"/>
        </a:p>
      </dgm:t>
    </dgm:pt>
    <dgm:pt modelId="{542492F8-AA6C-4726-90D1-84DC78766B38}" type="sibTrans" cxnId="{55541B8E-BBAE-4C84-9C53-629794A3D690}">
      <dgm:prSet/>
      <dgm:spPr/>
      <dgm:t>
        <a:bodyPr/>
        <a:lstStyle/>
        <a:p>
          <a:endParaRPr lang="en-US"/>
        </a:p>
      </dgm:t>
    </dgm:pt>
    <dgm:pt modelId="{C24E5C80-BD4D-46E8-A839-BA0A45FEC2B8}" type="pres">
      <dgm:prSet presAssocID="{27039F19-C413-4408-B4C9-D21C7FDA5A84}" presName="outerComposite" presStyleCnt="0">
        <dgm:presLayoutVars>
          <dgm:chMax val="5"/>
          <dgm:dir/>
          <dgm:resizeHandles val="exact"/>
        </dgm:presLayoutVars>
      </dgm:prSet>
      <dgm:spPr/>
      <dgm:t>
        <a:bodyPr/>
        <a:lstStyle/>
        <a:p>
          <a:endParaRPr lang="en-US"/>
        </a:p>
      </dgm:t>
    </dgm:pt>
    <dgm:pt modelId="{368215C3-5F2D-4DCD-B72E-D7F716FCD1DB}" type="pres">
      <dgm:prSet presAssocID="{27039F19-C413-4408-B4C9-D21C7FDA5A84}" presName="dummyMaxCanvas" presStyleCnt="0">
        <dgm:presLayoutVars/>
      </dgm:prSet>
      <dgm:spPr/>
    </dgm:pt>
    <dgm:pt modelId="{3A77078E-5DB6-4122-AFC8-299C643A8746}" type="pres">
      <dgm:prSet presAssocID="{27039F19-C413-4408-B4C9-D21C7FDA5A84}" presName="FiveNodes_1" presStyleLbl="node1" presStyleIdx="0" presStyleCnt="5">
        <dgm:presLayoutVars>
          <dgm:bulletEnabled val="1"/>
        </dgm:presLayoutVars>
      </dgm:prSet>
      <dgm:spPr/>
      <dgm:t>
        <a:bodyPr/>
        <a:lstStyle/>
        <a:p>
          <a:endParaRPr lang="en-US"/>
        </a:p>
      </dgm:t>
    </dgm:pt>
    <dgm:pt modelId="{DCB6A3DB-80B9-4D29-9A6A-A6D078A0854A}" type="pres">
      <dgm:prSet presAssocID="{27039F19-C413-4408-B4C9-D21C7FDA5A84}" presName="FiveNodes_2" presStyleLbl="node1" presStyleIdx="1" presStyleCnt="5">
        <dgm:presLayoutVars>
          <dgm:bulletEnabled val="1"/>
        </dgm:presLayoutVars>
      </dgm:prSet>
      <dgm:spPr/>
      <dgm:t>
        <a:bodyPr/>
        <a:lstStyle/>
        <a:p>
          <a:endParaRPr lang="en-US"/>
        </a:p>
      </dgm:t>
    </dgm:pt>
    <dgm:pt modelId="{6E648E95-A479-4AC1-BFFD-FE78D136B59E}" type="pres">
      <dgm:prSet presAssocID="{27039F19-C413-4408-B4C9-D21C7FDA5A84}" presName="FiveNodes_3" presStyleLbl="node1" presStyleIdx="2" presStyleCnt="5">
        <dgm:presLayoutVars>
          <dgm:bulletEnabled val="1"/>
        </dgm:presLayoutVars>
      </dgm:prSet>
      <dgm:spPr/>
      <dgm:t>
        <a:bodyPr/>
        <a:lstStyle/>
        <a:p>
          <a:endParaRPr lang="en-US"/>
        </a:p>
      </dgm:t>
    </dgm:pt>
    <dgm:pt modelId="{0D533634-22B7-4C90-ACCC-588F72CE3A7B}" type="pres">
      <dgm:prSet presAssocID="{27039F19-C413-4408-B4C9-D21C7FDA5A84}" presName="FiveNodes_4" presStyleLbl="node1" presStyleIdx="3" presStyleCnt="5">
        <dgm:presLayoutVars>
          <dgm:bulletEnabled val="1"/>
        </dgm:presLayoutVars>
      </dgm:prSet>
      <dgm:spPr/>
      <dgm:t>
        <a:bodyPr/>
        <a:lstStyle/>
        <a:p>
          <a:endParaRPr lang="en-US"/>
        </a:p>
      </dgm:t>
    </dgm:pt>
    <dgm:pt modelId="{87890676-A77E-4982-AB88-39859324C200}" type="pres">
      <dgm:prSet presAssocID="{27039F19-C413-4408-B4C9-D21C7FDA5A84}" presName="FiveNodes_5" presStyleLbl="node1" presStyleIdx="4" presStyleCnt="5">
        <dgm:presLayoutVars>
          <dgm:bulletEnabled val="1"/>
        </dgm:presLayoutVars>
      </dgm:prSet>
      <dgm:spPr/>
      <dgm:t>
        <a:bodyPr/>
        <a:lstStyle/>
        <a:p>
          <a:endParaRPr lang="en-US"/>
        </a:p>
      </dgm:t>
    </dgm:pt>
    <dgm:pt modelId="{8955848E-C03B-4981-A664-41351CA12058}" type="pres">
      <dgm:prSet presAssocID="{27039F19-C413-4408-B4C9-D21C7FDA5A84}" presName="FiveConn_1-2" presStyleLbl="fgAccFollowNode1" presStyleIdx="0" presStyleCnt="4">
        <dgm:presLayoutVars>
          <dgm:bulletEnabled val="1"/>
        </dgm:presLayoutVars>
      </dgm:prSet>
      <dgm:spPr/>
      <dgm:t>
        <a:bodyPr/>
        <a:lstStyle/>
        <a:p>
          <a:endParaRPr lang="en-US"/>
        </a:p>
      </dgm:t>
    </dgm:pt>
    <dgm:pt modelId="{8A2A263D-C0CE-40CC-85B0-199ADF02A5E2}" type="pres">
      <dgm:prSet presAssocID="{27039F19-C413-4408-B4C9-D21C7FDA5A84}" presName="FiveConn_2-3" presStyleLbl="fgAccFollowNode1" presStyleIdx="1" presStyleCnt="4">
        <dgm:presLayoutVars>
          <dgm:bulletEnabled val="1"/>
        </dgm:presLayoutVars>
      </dgm:prSet>
      <dgm:spPr/>
      <dgm:t>
        <a:bodyPr/>
        <a:lstStyle/>
        <a:p>
          <a:endParaRPr lang="en-US"/>
        </a:p>
      </dgm:t>
    </dgm:pt>
    <dgm:pt modelId="{E1EFE452-B8E5-4451-873F-7FABC90A6928}" type="pres">
      <dgm:prSet presAssocID="{27039F19-C413-4408-B4C9-D21C7FDA5A84}" presName="FiveConn_3-4" presStyleLbl="fgAccFollowNode1" presStyleIdx="2" presStyleCnt="4">
        <dgm:presLayoutVars>
          <dgm:bulletEnabled val="1"/>
        </dgm:presLayoutVars>
      </dgm:prSet>
      <dgm:spPr/>
      <dgm:t>
        <a:bodyPr/>
        <a:lstStyle/>
        <a:p>
          <a:endParaRPr lang="en-US"/>
        </a:p>
      </dgm:t>
    </dgm:pt>
    <dgm:pt modelId="{8031B3F1-6BD8-45D8-BAA7-DFBD8C610B3C}" type="pres">
      <dgm:prSet presAssocID="{27039F19-C413-4408-B4C9-D21C7FDA5A84}" presName="FiveConn_4-5" presStyleLbl="fgAccFollowNode1" presStyleIdx="3" presStyleCnt="4">
        <dgm:presLayoutVars>
          <dgm:bulletEnabled val="1"/>
        </dgm:presLayoutVars>
      </dgm:prSet>
      <dgm:spPr/>
      <dgm:t>
        <a:bodyPr/>
        <a:lstStyle/>
        <a:p>
          <a:endParaRPr lang="en-US"/>
        </a:p>
      </dgm:t>
    </dgm:pt>
    <dgm:pt modelId="{516EFF09-2F58-4251-88F1-7A94081B7BD6}" type="pres">
      <dgm:prSet presAssocID="{27039F19-C413-4408-B4C9-D21C7FDA5A84}" presName="FiveNodes_1_text" presStyleLbl="node1" presStyleIdx="4" presStyleCnt="5">
        <dgm:presLayoutVars>
          <dgm:bulletEnabled val="1"/>
        </dgm:presLayoutVars>
      </dgm:prSet>
      <dgm:spPr/>
      <dgm:t>
        <a:bodyPr/>
        <a:lstStyle/>
        <a:p>
          <a:endParaRPr lang="en-US"/>
        </a:p>
      </dgm:t>
    </dgm:pt>
    <dgm:pt modelId="{9DCDA948-AB1F-4901-96F2-CA074D52981A}" type="pres">
      <dgm:prSet presAssocID="{27039F19-C413-4408-B4C9-D21C7FDA5A84}" presName="FiveNodes_2_text" presStyleLbl="node1" presStyleIdx="4" presStyleCnt="5">
        <dgm:presLayoutVars>
          <dgm:bulletEnabled val="1"/>
        </dgm:presLayoutVars>
      </dgm:prSet>
      <dgm:spPr/>
      <dgm:t>
        <a:bodyPr/>
        <a:lstStyle/>
        <a:p>
          <a:endParaRPr lang="en-US"/>
        </a:p>
      </dgm:t>
    </dgm:pt>
    <dgm:pt modelId="{3E5B8AFA-1A18-400B-AF13-27A3293269D6}" type="pres">
      <dgm:prSet presAssocID="{27039F19-C413-4408-B4C9-D21C7FDA5A84}" presName="FiveNodes_3_text" presStyleLbl="node1" presStyleIdx="4" presStyleCnt="5">
        <dgm:presLayoutVars>
          <dgm:bulletEnabled val="1"/>
        </dgm:presLayoutVars>
      </dgm:prSet>
      <dgm:spPr/>
      <dgm:t>
        <a:bodyPr/>
        <a:lstStyle/>
        <a:p>
          <a:endParaRPr lang="en-US"/>
        </a:p>
      </dgm:t>
    </dgm:pt>
    <dgm:pt modelId="{A57712D9-D551-4B7E-8991-780C42B8B867}" type="pres">
      <dgm:prSet presAssocID="{27039F19-C413-4408-B4C9-D21C7FDA5A84}" presName="FiveNodes_4_text" presStyleLbl="node1" presStyleIdx="4" presStyleCnt="5">
        <dgm:presLayoutVars>
          <dgm:bulletEnabled val="1"/>
        </dgm:presLayoutVars>
      </dgm:prSet>
      <dgm:spPr/>
      <dgm:t>
        <a:bodyPr/>
        <a:lstStyle/>
        <a:p>
          <a:endParaRPr lang="en-US"/>
        </a:p>
      </dgm:t>
    </dgm:pt>
    <dgm:pt modelId="{88A1A252-84E8-4307-9D3F-FC92F569EA4A}" type="pres">
      <dgm:prSet presAssocID="{27039F19-C413-4408-B4C9-D21C7FDA5A84}" presName="FiveNodes_5_text" presStyleLbl="node1" presStyleIdx="4" presStyleCnt="5">
        <dgm:presLayoutVars>
          <dgm:bulletEnabled val="1"/>
        </dgm:presLayoutVars>
      </dgm:prSet>
      <dgm:spPr/>
      <dgm:t>
        <a:bodyPr/>
        <a:lstStyle/>
        <a:p>
          <a:endParaRPr lang="en-US"/>
        </a:p>
      </dgm:t>
    </dgm:pt>
  </dgm:ptLst>
  <dgm:cxnLst>
    <dgm:cxn modelId="{471A0547-022C-4B0F-93DB-7B9F82A0C556}" type="presOf" srcId="{A18AA3DE-C4E0-4C31-927D-5E4AC9A209BD}" destId="{8955848E-C03B-4981-A664-41351CA12058}" srcOrd="0" destOrd="0" presId="urn:microsoft.com/office/officeart/2005/8/layout/vProcess5"/>
    <dgm:cxn modelId="{55541B8E-BBAE-4C84-9C53-629794A3D690}" srcId="{27039F19-C413-4408-B4C9-D21C7FDA5A84}" destId="{362B7C52-DE82-4064-84BE-946B3A64DF40}" srcOrd="4" destOrd="0" parTransId="{46143BD4-EE65-4A18-972A-C7CD8AF3CDF6}" sibTransId="{542492F8-AA6C-4726-90D1-84DC78766B38}"/>
    <dgm:cxn modelId="{0579BB63-57FA-44C0-A784-49804F5C1993}" type="presOf" srcId="{F35228D2-7008-4E17-810D-7DB5932AA2F9}" destId="{E1EFE452-B8E5-4451-873F-7FABC90A6928}" srcOrd="0" destOrd="0" presId="urn:microsoft.com/office/officeart/2005/8/layout/vProcess5"/>
    <dgm:cxn modelId="{4102FC8F-7312-4A17-8CBA-098D673E60F2}" srcId="{27039F19-C413-4408-B4C9-D21C7FDA5A84}" destId="{8EFA2E05-F13F-4164-AA4D-AD9F84EFF2E3}" srcOrd="2" destOrd="0" parTransId="{E57483EF-02CC-4EAC-9213-69579D06B338}" sibTransId="{F35228D2-7008-4E17-810D-7DB5932AA2F9}"/>
    <dgm:cxn modelId="{5BBB15E1-F433-4C97-A331-3CBF1C1EE8F7}" type="presOf" srcId="{DE2118B8-D645-4934-BAF6-B1DF5E547399}" destId="{8031B3F1-6BD8-45D8-BAA7-DFBD8C610B3C}" srcOrd="0" destOrd="0" presId="urn:microsoft.com/office/officeart/2005/8/layout/vProcess5"/>
    <dgm:cxn modelId="{02C4A467-974D-4220-A1DE-DE8895B5BADF}" type="presOf" srcId="{8EFA2E05-F13F-4164-AA4D-AD9F84EFF2E3}" destId="{6E648E95-A479-4AC1-BFFD-FE78D136B59E}" srcOrd="0" destOrd="0" presId="urn:microsoft.com/office/officeart/2005/8/layout/vProcess5"/>
    <dgm:cxn modelId="{4A3CD8B9-D0DD-4609-9103-BCDC837019E5}" type="presOf" srcId="{BE2B44D8-B632-44CB-9689-6BDDD64BEA96}" destId="{9DCDA948-AB1F-4901-96F2-CA074D52981A}" srcOrd="1" destOrd="0" presId="urn:microsoft.com/office/officeart/2005/8/layout/vProcess5"/>
    <dgm:cxn modelId="{CB5E1643-CA18-4470-BDFC-271E1D2433E9}" srcId="{27039F19-C413-4408-B4C9-D21C7FDA5A84}" destId="{C18B9C36-2405-4471-9B5E-7ABC6A13392A}" srcOrd="0" destOrd="0" parTransId="{9C23BB75-BB8E-4DE9-93E7-46B0247B6FBB}" sibTransId="{A18AA3DE-C4E0-4C31-927D-5E4AC9A209BD}"/>
    <dgm:cxn modelId="{7A71045F-6577-42C9-90E5-C3D0F93493AA}" srcId="{27039F19-C413-4408-B4C9-D21C7FDA5A84}" destId="{35161022-380F-4621-A117-7424B829BF72}" srcOrd="3" destOrd="0" parTransId="{3E6AC22A-3BD5-4982-B99A-1A275833EAFE}" sibTransId="{DE2118B8-D645-4934-BAF6-B1DF5E547399}"/>
    <dgm:cxn modelId="{DCB8F037-2B7C-4C07-A45C-52FAE4EFF4CD}" type="presOf" srcId="{8EFA2E05-F13F-4164-AA4D-AD9F84EFF2E3}" destId="{3E5B8AFA-1A18-400B-AF13-27A3293269D6}" srcOrd="1" destOrd="0" presId="urn:microsoft.com/office/officeart/2005/8/layout/vProcess5"/>
    <dgm:cxn modelId="{1F1A205B-71E1-49F8-B9F5-3AEB9559A5E4}" type="presOf" srcId="{35161022-380F-4621-A117-7424B829BF72}" destId="{0D533634-22B7-4C90-ACCC-588F72CE3A7B}" srcOrd="0" destOrd="0" presId="urn:microsoft.com/office/officeart/2005/8/layout/vProcess5"/>
    <dgm:cxn modelId="{7F1E457B-EA3A-4399-B159-56FC02E6F192}" type="presOf" srcId="{BE2B44D8-B632-44CB-9689-6BDDD64BEA96}" destId="{DCB6A3DB-80B9-4D29-9A6A-A6D078A0854A}" srcOrd="0" destOrd="0" presId="urn:microsoft.com/office/officeart/2005/8/layout/vProcess5"/>
    <dgm:cxn modelId="{B8F2F75D-3F36-4345-A1D3-D5E42B8DBAC8}" type="presOf" srcId="{C18B9C36-2405-4471-9B5E-7ABC6A13392A}" destId="{3A77078E-5DB6-4122-AFC8-299C643A8746}" srcOrd="0" destOrd="0" presId="urn:microsoft.com/office/officeart/2005/8/layout/vProcess5"/>
    <dgm:cxn modelId="{5E3BEECE-C0C0-4ED8-89DF-0FFA4F5B1A8E}" type="presOf" srcId="{27039F19-C413-4408-B4C9-D21C7FDA5A84}" destId="{C24E5C80-BD4D-46E8-A839-BA0A45FEC2B8}" srcOrd="0" destOrd="0" presId="urn:microsoft.com/office/officeart/2005/8/layout/vProcess5"/>
    <dgm:cxn modelId="{22F7329A-3389-477A-859B-2B8B67C65797}" type="presOf" srcId="{948FFA7F-6ED8-47B4-8AE3-743D3EB67134}" destId="{8A2A263D-C0CE-40CC-85B0-199ADF02A5E2}" srcOrd="0" destOrd="0" presId="urn:microsoft.com/office/officeart/2005/8/layout/vProcess5"/>
    <dgm:cxn modelId="{AE761B3A-D2C0-4464-BC47-FE456D31C535}" type="presOf" srcId="{362B7C52-DE82-4064-84BE-946B3A64DF40}" destId="{88A1A252-84E8-4307-9D3F-FC92F569EA4A}" srcOrd="1" destOrd="0" presId="urn:microsoft.com/office/officeart/2005/8/layout/vProcess5"/>
    <dgm:cxn modelId="{977C079C-A92D-4DCA-9B71-00217EF45CE0}" type="presOf" srcId="{362B7C52-DE82-4064-84BE-946B3A64DF40}" destId="{87890676-A77E-4982-AB88-39859324C200}" srcOrd="0" destOrd="0" presId="urn:microsoft.com/office/officeart/2005/8/layout/vProcess5"/>
    <dgm:cxn modelId="{1A380B90-40D1-4BA3-BCDA-78F8406BAC3B}" type="presOf" srcId="{35161022-380F-4621-A117-7424B829BF72}" destId="{A57712D9-D551-4B7E-8991-780C42B8B867}" srcOrd="1" destOrd="0" presId="urn:microsoft.com/office/officeart/2005/8/layout/vProcess5"/>
    <dgm:cxn modelId="{9441F3DC-A043-42D6-BFB0-B5C522F82864}" type="presOf" srcId="{C18B9C36-2405-4471-9B5E-7ABC6A13392A}" destId="{516EFF09-2F58-4251-88F1-7A94081B7BD6}" srcOrd="1" destOrd="0" presId="urn:microsoft.com/office/officeart/2005/8/layout/vProcess5"/>
    <dgm:cxn modelId="{FB06C492-A8BD-455E-BAAE-DE82840224BA}" srcId="{27039F19-C413-4408-B4C9-D21C7FDA5A84}" destId="{BE2B44D8-B632-44CB-9689-6BDDD64BEA96}" srcOrd="1" destOrd="0" parTransId="{D250B5B5-8E3B-4C79-83D7-9E5FCC17DD63}" sibTransId="{948FFA7F-6ED8-47B4-8AE3-743D3EB67134}"/>
    <dgm:cxn modelId="{C0F6F3D4-2C5A-46C7-BED0-850D94E8C79E}" type="presParOf" srcId="{C24E5C80-BD4D-46E8-A839-BA0A45FEC2B8}" destId="{368215C3-5F2D-4DCD-B72E-D7F716FCD1DB}" srcOrd="0" destOrd="0" presId="urn:microsoft.com/office/officeart/2005/8/layout/vProcess5"/>
    <dgm:cxn modelId="{298AFD4D-5293-4179-936E-1B72806AC5DA}" type="presParOf" srcId="{C24E5C80-BD4D-46E8-A839-BA0A45FEC2B8}" destId="{3A77078E-5DB6-4122-AFC8-299C643A8746}" srcOrd="1" destOrd="0" presId="urn:microsoft.com/office/officeart/2005/8/layout/vProcess5"/>
    <dgm:cxn modelId="{38FE44EF-33E2-4B86-81C5-0B74F1D41512}" type="presParOf" srcId="{C24E5C80-BD4D-46E8-A839-BA0A45FEC2B8}" destId="{DCB6A3DB-80B9-4D29-9A6A-A6D078A0854A}" srcOrd="2" destOrd="0" presId="urn:microsoft.com/office/officeart/2005/8/layout/vProcess5"/>
    <dgm:cxn modelId="{95F05209-A647-4103-90F3-8290A37B62E5}" type="presParOf" srcId="{C24E5C80-BD4D-46E8-A839-BA0A45FEC2B8}" destId="{6E648E95-A479-4AC1-BFFD-FE78D136B59E}" srcOrd="3" destOrd="0" presId="urn:microsoft.com/office/officeart/2005/8/layout/vProcess5"/>
    <dgm:cxn modelId="{F4C9B361-9A04-49D7-B9BD-700CEE4BD7E3}" type="presParOf" srcId="{C24E5C80-BD4D-46E8-A839-BA0A45FEC2B8}" destId="{0D533634-22B7-4C90-ACCC-588F72CE3A7B}" srcOrd="4" destOrd="0" presId="urn:microsoft.com/office/officeart/2005/8/layout/vProcess5"/>
    <dgm:cxn modelId="{11159731-6FD0-439F-899E-D970BA2E7557}" type="presParOf" srcId="{C24E5C80-BD4D-46E8-A839-BA0A45FEC2B8}" destId="{87890676-A77E-4982-AB88-39859324C200}" srcOrd="5" destOrd="0" presId="urn:microsoft.com/office/officeart/2005/8/layout/vProcess5"/>
    <dgm:cxn modelId="{1FD168CC-9452-4B76-B947-3ED40ADF9AC1}" type="presParOf" srcId="{C24E5C80-BD4D-46E8-A839-BA0A45FEC2B8}" destId="{8955848E-C03B-4981-A664-41351CA12058}" srcOrd="6" destOrd="0" presId="urn:microsoft.com/office/officeart/2005/8/layout/vProcess5"/>
    <dgm:cxn modelId="{CC3C4D21-596B-46AC-B5D4-96B6B939AD16}" type="presParOf" srcId="{C24E5C80-BD4D-46E8-A839-BA0A45FEC2B8}" destId="{8A2A263D-C0CE-40CC-85B0-199ADF02A5E2}" srcOrd="7" destOrd="0" presId="urn:microsoft.com/office/officeart/2005/8/layout/vProcess5"/>
    <dgm:cxn modelId="{E59524A8-B89A-46A2-9E90-5E9FC624230F}" type="presParOf" srcId="{C24E5C80-BD4D-46E8-A839-BA0A45FEC2B8}" destId="{E1EFE452-B8E5-4451-873F-7FABC90A6928}" srcOrd="8" destOrd="0" presId="urn:microsoft.com/office/officeart/2005/8/layout/vProcess5"/>
    <dgm:cxn modelId="{41BD9C3B-4B0F-45B2-BBB4-502B03B289C1}" type="presParOf" srcId="{C24E5C80-BD4D-46E8-A839-BA0A45FEC2B8}" destId="{8031B3F1-6BD8-45D8-BAA7-DFBD8C610B3C}" srcOrd="9" destOrd="0" presId="urn:microsoft.com/office/officeart/2005/8/layout/vProcess5"/>
    <dgm:cxn modelId="{3695D2F7-63AA-4B68-9478-607184A82FAE}" type="presParOf" srcId="{C24E5C80-BD4D-46E8-A839-BA0A45FEC2B8}" destId="{516EFF09-2F58-4251-88F1-7A94081B7BD6}" srcOrd="10" destOrd="0" presId="urn:microsoft.com/office/officeart/2005/8/layout/vProcess5"/>
    <dgm:cxn modelId="{A50E8EE3-4F05-46D1-95EE-DA811E70EA06}" type="presParOf" srcId="{C24E5C80-BD4D-46E8-A839-BA0A45FEC2B8}" destId="{9DCDA948-AB1F-4901-96F2-CA074D52981A}" srcOrd="11" destOrd="0" presId="urn:microsoft.com/office/officeart/2005/8/layout/vProcess5"/>
    <dgm:cxn modelId="{DB172D57-D3C5-4753-AE18-DFE1EAD422C1}" type="presParOf" srcId="{C24E5C80-BD4D-46E8-A839-BA0A45FEC2B8}" destId="{3E5B8AFA-1A18-400B-AF13-27A3293269D6}" srcOrd="12" destOrd="0" presId="urn:microsoft.com/office/officeart/2005/8/layout/vProcess5"/>
    <dgm:cxn modelId="{88A2F762-C6F1-4E81-9601-74D8A218767D}" type="presParOf" srcId="{C24E5C80-BD4D-46E8-A839-BA0A45FEC2B8}" destId="{A57712D9-D551-4B7E-8991-780C42B8B867}" srcOrd="13" destOrd="0" presId="urn:microsoft.com/office/officeart/2005/8/layout/vProcess5"/>
    <dgm:cxn modelId="{4646804D-59FE-43A5-A87A-4DB7F6EC2CFD}" type="presParOf" srcId="{C24E5C80-BD4D-46E8-A839-BA0A45FEC2B8}" destId="{88A1A252-84E8-4307-9D3F-FC92F569EA4A}" srcOrd="14" destOrd="0" presId="urn:microsoft.com/office/officeart/2005/8/layout/vProcess5"/>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E7BFA65-07D6-40A1-B9A3-677EA928C7B1}" type="datetimeFigureOut">
              <a:rPr lang="en-US"/>
              <a:pPr>
                <a:defRPr/>
              </a:pPr>
              <a:t>11/6/2012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094F2B24-DEF0-4C2A-9D78-502B95F37DD8}"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2E603849-214C-4081-82AD-E88001725E55}" type="datetimeFigureOut">
              <a:rPr lang="en-US"/>
              <a:pPr>
                <a:defRPr/>
              </a:pPr>
              <a:t>11/6/2012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3F707130-C34D-41D4-9C46-FEC288BC5135}"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p:cNvSpPr>
            <a:spLocks noGrp="1" noRot="1" noChangeAspect="1"/>
          </p:cNvSpPr>
          <p:nvPr>
            <p:ph type="sldImg"/>
          </p:nvPr>
        </p:nvSpPr>
        <p:spPr bwMode="auto">
          <a:noFill/>
          <a:ln>
            <a:solidFill>
              <a:srgbClr val="000000"/>
            </a:solidFill>
            <a:miter lim="800000"/>
            <a:headEnd/>
            <a:tailEnd/>
          </a:ln>
        </p:spPr>
      </p:sp>
      <p:sp>
        <p:nvSpPr>
          <p:cNvPr id="92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92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696D08-E45E-4434-BBAD-EA7DA036AC25}"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The tool is designed to look at 3 major areas:</a:t>
            </a:r>
          </a:p>
          <a:p>
            <a:pPr eaLnBrk="1" hangingPunct="1"/>
            <a:r>
              <a:rPr lang="en-US" smtClean="0"/>
              <a:t>Census</a:t>
            </a:r>
          </a:p>
          <a:p>
            <a:pPr eaLnBrk="1" hangingPunct="1"/>
            <a:r>
              <a:rPr lang="en-US" smtClean="0"/>
              <a:t>Consumption Rate</a:t>
            </a:r>
          </a:p>
          <a:p>
            <a:pPr eaLnBrk="1" hangingPunct="1"/>
            <a:r>
              <a:rPr lang="en-US" smtClean="0"/>
              <a:t>Inventory</a:t>
            </a:r>
          </a:p>
          <a:p>
            <a:pPr eaLnBrk="1" hangingPunct="1"/>
            <a:endParaRPr lang="en-US" smtClean="0"/>
          </a:p>
          <a:p>
            <a:pPr eaLnBrk="1" hangingPunct="1"/>
            <a:r>
              <a:rPr lang="en-US" smtClean="0"/>
              <a:t>And based on that data will calculate the length of time – IN HOURS – a resource will last </a:t>
            </a:r>
          </a:p>
          <a:p>
            <a:pPr eaLnBrk="1" hangingPunct="1"/>
            <a:endParaRPr lang="en-US" smtClean="0"/>
          </a:p>
          <a:p>
            <a:pPr eaLnBrk="1" hangingPunct="1"/>
            <a:r>
              <a:rPr lang="en-US" smtClean="0"/>
              <a:t>SO you can identify your points of failure if your supply chain is interrupted.  Understand your inventory plan.</a:t>
            </a:r>
          </a:p>
          <a:p>
            <a:pPr eaLnBrk="1" hangingPunct="1"/>
            <a:endParaRPr lang="en-US" smtClean="0"/>
          </a:p>
          <a:p>
            <a:pPr eaLnBrk="1" hangingPunct="1"/>
            <a:endParaRPr lang="en-US" smtClean="0"/>
          </a:p>
          <a:p>
            <a:pPr eaLnBrk="1" hangingPunct="1"/>
            <a:endParaRPr lang="en-US" smtClean="0"/>
          </a:p>
          <a:p>
            <a:pPr eaLnBrk="1" hangingPunct="1"/>
            <a:endParaRPr lang="en-US"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58730C-B240-45D3-85B6-B53442D22F7B}"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The tool will only calculate resources and assets that can be consumed and quantified.  </a:t>
            </a:r>
          </a:p>
          <a:p>
            <a:pPr eaLnBrk="1" hangingPunct="1"/>
            <a:endParaRPr lang="en-US" smtClean="0"/>
          </a:p>
          <a:p>
            <a:pPr eaLnBrk="1" hangingPunct="1"/>
            <a:r>
              <a:rPr lang="en-US" smtClean="0"/>
              <a:t>For essential resources that can’t be calculated (we use Elevator services as an example) – you will need to determine your sustainability period using planning assumptions, estimates and conclusions based on experiences - if there is a disruption in that service</a:t>
            </a:r>
          </a:p>
          <a:p>
            <a:pPr eaLnBrk="1" hangingPunct="1"/>
            <a:endParaRPr lang="en-US" smtClean="0"/>
          </a:p>
          <a:p>
            <a:pPr eaLnBrk="1" hangingPunct="1"/>
            <a:r>
              <a:rPr lang="en-US" smtClean="0"/>
              <a:t>The pre-planning portion of the tool uses data based on your averages (average census, average consumption, average inventory) – it does not take into consideration seasonal variances, extremes in census which may effect consumption rates.  This is to provide you with a baseline to plan from</a:t>
            </a:r>
          </a:p>
          <a:p>
            <a:pPr eaLnBrk="1" hangingPunct="1"/>
            <a:endParaRPr lang="en-US" smtClean="0"/>
          </a:p>
          <a:p>
            <a:pPr eaLnBrk="1" hangingPunct="1"/>
            <a:endParaRPr lang="en-US" smtClean="0"/>
          </a:p>
          <a:p>
            <a:pPr eaLnBrk="1" hangingPunct="1"/>
            <a:endParaRPr lang="en-US" smtClean="0"/>
          </a:p>
          <a:p>
            <a:pPr eaLnBrk="1" hangingPunct="1"/>
            <a:endParaRPr lang="en-US"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713A60-8A5D-413F-B045-4506397878B7}"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Going through this process will give you a general idea of how long certain critical resources will last if there is a disruption in supply and  identify areas where you don’t meet the goal of 96hr sustainability without adjusting consumption, curtailing services, or employing mitigation strategies.</a:t>
            </a:r>
          </a:p>
          <a:p>
            <a:pPr eaLnBrk="1" hangingPunct="1"/>
            <a:endParaRPr lang="en-US" smtClean="0"/>
          </a:p>
          <a:p>
            <a:pPr eaLnBrk="1" hangingPunct="1"/>
            <a:endParaRPr lang="en-US" smtClean="0"/>
          </a:p>
          <a:p>
            <a:pPr eaLnBrk="1" hangingPunct="1"/>
            <a:r>
              <a:rPr lang="en-US" smtClean="0"/>
              <a:t>  </a:t>
            </a:r>
          </a:p>
          <a:p>
            <a:pPr eaLnBrk="1" hangingPunct="1"/>
            <a:endParaRPr lang="en-US" smtClean="0"/>
          </a:p>
          <a:p>
            <a:pPr eaLnBrk="1" hangingPunct="1"/>
            <a:endParaRPr lang="en-US"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48DD208-B731-4C59-977A-798EDBAA55E4}"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Here is a flow chart to illustrate the progression of this process</a:t>
            </a:r>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27EE0BB-005F-4CE5-BD7C-7244A1FA258F}"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This table lists pre-planning activities that need to be accomplished before you can actually use the tool.</a:t>
            </a:r>
          </a:p>
          <a:p>
            <a:pPr eaLnBrk="1" hangingPunct="1"/>
            <a:endParaRPr lang="en-US" smtClean="0"/>
          </a:p>
          <a:p>
            <a:pPr eaLnBrk="1" hangingPunct="1"/>
            <a:r>
              <a:rPr lang="en-US" smtClean="0"/>
              <a:t>This is the “homework” you were given in preparation for this training.  Hopefully you brought some data with you so when we practice using the tool you are inputting actual numbers.</a:t>
            </a:r>
          </a:p>
          <a:p>
            <a:pPr eaLnBrk="1" hangingPunct="1"/>
            <a:endParaRPr lang="en-US" smtClean="0"/>
          </a:p>
          <a:p>
            <a:pPr eaLnBrk="1" hangingPunct="1"/>
            <a:r>
              <a:rPr lang="en-US" smtClean="0"/>
              <a:t>These pre-planning activities are necessary to do if you intend to use the tool during an actual event to monitor your sustainability because it establishes basic assumptions basic assumptions based census, consumption and inventory</a:t>
            </a:r>
          </a:p>
          <a:p>
            <a:pPr eaLnBrk="1" hangingPunct="1"/>
            <a:endParaRPr lang="en-US" smtClean="0"/>
          </a:p>
          <a:p>
            <a:pPr eaLnBrk="1" hangingPunct="1"/>
            <a:r>
              <a:rPr lang="en-US" smtClean="0"/>
              <a:t>This table can be found in the tool as Tab II</a:t>
            </a:r>
          </a:p>
          <a:p>
            <a:pPr eaLnBrk="1" hangingPunct="1"/>
            <a:endParaRPr lang="en-US" smtClean="0"/>
          </a:p>
          <a:p>
            <a:pPr eaLnBrk="1" hangingPunct="1"/>
            <a:r>
              <a:rPr lang="en-US" smtClean="0"/>
              <a:t>This activity should be done initially and on an annual basis, according to the Joint Commission</a:t>
            </a: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AE2D39A-0191-490C-BBC1-6AD6C3C815F6}"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Another visual of the data needed to use the tool</a:t>
            </a:r>
          </a:p>
          <a:p>
            <a:pPr eaLnBrk="1" hangingPunct="1"/>
            <a:endParaRPr lang="en-US" smtClean="0"/>
          </a:p>
          <a:p>
            <a:pPr eaLnBrk="1" hangingPunct="1"/>
            <a:r>
              <a:rPr lang="en-US" smtClean="0"/>
              <a:t>We are going to first talk through the process…then pull up the tool and work through the process</a:t>
            </a:r>
          </a:p>
          <a:p>
            <a:pPr eaLnBrk="1" hangingPunct="1"/>
            <a:endParaRPr lang="en-US"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506B7E7-228B-4E2C-94AA-658E5E22055D}"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The Patient Census should account for all patients, including those in the emergency, pediatrics, outpatient, nursery, and other departments that received care over a 12-month period.</a:t>
            </a:r>
          </a:p>
          <a:p>
            <a:pPr eaLnBrk="1" hangingPunct="1"/>
            <a:endParaRPr lang="en-US" smtClean="0"/>
          </a:p>
          <a:p>
            <a:pPr eaLnBrk="1" hangingPunct="1"/>
            <a:r>
              <a:rPr lang="en-US" smtClean="0"/>
              <a:t>This number provides us with a planning guideline when/if you start analyzing consumption during an event.   </a:t>
            </a:r>
          </a:p>
          <a:p>
            <a:pPr eaLnBrk="1" hangingPunct="1"/>
            <a:endParaRPr lang="en-US" smtClean="0"/>
          </a:p>
          <a:p>
            <a:pPr eaLnBrk="1" hangingPunct="1"/>
            <a:r>
              <a:rPr lang="en-US" smtClean="0"/>
              <a:t>Overall, the more patients in the facility</a:t>
            </a:r>
            <a:r>
              <a:rPr lang="en-US" b="1" smtClean="0"/>
              <a:t>, </a:t>
            </a:r>
            <a:r>
              <a:rPr lang="en-US" smtClean="0"/>
              <a:t>the more individuals, including staff and visitors, will be consuming the RA.</a:t>
            </a:r>
          </a:p>
          <a:p>
            <a:pPr eaLnBrk="1" hangingPunct="1"/>
            <a:endParaRPr lang="en-US" smtClean="0"/>
          </a:p>
          <a:p>
            <a:pPr eaLnBrk="1" hangingPunct="1"/>
            <a:r>
              <a:rPr lang="en-US" smtClean="0"/>
              <a:t>For example, if an organization determines an Average Daily Census of 749 patients and an emergency occurs with 800 patients in the facility, we can estimate that the inventory will deplete at a higher rate than normal.</a:t>
            </a:r>
          </a:p>
          <a:p>
            <a:pPr eaLnBrk="1" hangingPunct="1"/>
            <a:endParaRPr lang="en-US" smtClean="0"/>
          </a:p>
          <a:p>
            <a:pPr eaLnBrk="1" hangingPunct="1"/>
            <a:r>
              <a:rPr lang="en-US" smtClean="0"/>
              <a:t>For now this gives us a best guess for planning purposes. </a:t>
            </a:r>
          </a:p>
          <a:p>
            <a:pPr eaLnBrk="1" hangingPunct="1"/>
            <a:endParaRPr lang="en-US" smtClean="0"/>
          </a:p>
          <a:p>
            <a:pPr eaLnBrk="1" hangingPunct="1"/>
            <a:r>
              <a:rPr lang="en-US" smtClean="0"/>
              <a:t/>
            </a:r>
            <a:br>
              <a:rPr lang="en-US" smtClean="0"/>
            </a:br>
            <a:endParaRPr lang="en-US" smtClean="0"/>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D0025E9-79DD-4E35-B245-06B205909CE1}"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next step that you either conducted OR will need to conduct is your list of your critical resources and assets</a:t>
            </a:r>
          </a:p>
          <a:p>
            <a:pPr eaLnBrk="1" hangingPunct="1">
              <a:spcBef>
                <a:spcPct val="0"/>
              </a:spcBef>
            </a:pPr>
            <a:endParaRPr lang="en-US" smtClean="0"/>
          </a:p>
          <a:p>
            <a:pPr eaLnBrk="1" hangingPunct="1">
              <a:spcBef>
                <a:spcPct val="0"/>
              </a:spcBef>
            </a:pPr>
            <a:r>
              <a:rPr lang="en-US" smtClean="0"/>
              <a:t>As mentioned before, the tool has been pre-populated with some general items.  Joint Commission recommends, at a minimum, you consider:</a:t>
            </a:r>
          </a:p>
          <a:p>
            <a:pPr eaLnBrk="1" hangingPunct="1">
              <a:spcBef>
                <a:spcPct val="0"/>
              </a:spcBef>
            </a:pPr>
            <a:endParaRPr lang="en-US" smtClean="0"/>
          </a:p>
          <a:p>
            <a:pPr eaLnBrk="1" hangingPunct="1">
              <a:spcBef>
                <a:spcPct val="0"/>
              </a:spcBef>
            </a:pPr>
            <a:r>
              <a:rPr lang="en-US" smtClean="0"/>
              <a:t>PPE	Water		Fuel		Staffing		Medical Supplies		Surgical Supplies		Pharmaceuticals</a:t>
            </a:r>
          </a:p>
          <a:p>
            <a:pPr eaLnBrk="1" hangingPunct="1">
              <a:spcBef>
                <a:spcPct val="0"/>
              </a:spcBef>
            </a:pPr>
            <a:endParaRPr lang="en-US" smtClean="0"/>
          </a:p>
          <a:p>
            <a:pPr eaLnBrk="1" hangingPunct="1">
              <a:spcBef>
                <a:spcPct val="0"/>
              </a:spcBef>
            </a:pPr>
            <a:endParaRPr lang="en-US" smtClean="0"/>
          </a:p>
          <a:p>
            <a:pPr eaLnBrk="1" hangingPunct="1">
              <a:spcBef>
                <a:spcPct val="0"/>
              </a:spcBef>
            </a:pPr>
            <a:endParaRPr lang="en-US" smtClean="0"/>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C0B7E6E-7A97-4FBF-B6F7-6014ABFF72E3}"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For each item you identify, you need to know your annual consumption.</a:t>
            </a:r>
          </a:p>
          <a:p>
            <a:pPr eaLnBrk="1" hangingPunct="1"/>
            <a:endParaRPr lang="en-US" smtClean="0"/>
          </a:p>
          <a:p>
            <a:pPr eaLnBrk="1" hangingPunct="1"/>
            <a:r>
              <a:rPr lang="en-US" smtClean="0"/>
              <a:t>When the annual consumption is entered into the tool, the Average Consumption Rate will auto calculate</a:t>
            </a:r>
          </a:p>
          <a:p>
            <a:pPr eaLnBrk="1" hangingPunct="1"/>
            <a:endParaRPr lang="en-US" smtClean="0"/>
          </a:p>
          <a:p>
            <a:pPr eaLnBrk="1" hangingPunct="1"/>
            <a:r>
              <a:rPr lang="en-US" smtClean="0"/>
              <a:t>We do recognize that there might be seasonal variances in the consumption of certain assets (heat in winter months) – which is why you are asked to provide the annual consumption rate to calculate the average on a given day</a:t>
            </a:r>
          </a:p>
          <a:p>
            <a:pPr eaLnBrk="1" hangingPunct="1"/>
            <a:endParaRPr lang="en-US" smtClean="0"/>
          </a:p>
          <a:p>
            <a:pPr eaLnBrk="1" hangingPunct="1"/>
            <a:r>
              <a:rPr lang="en-US" smtClean="0"/>
              <a:t>How do you determine consumption rate?  This is the quantity of inventory consumed on a daily basis, under normal conditions.  Establish from ordering records or purchase orders for a 12-month period or any other method to estimate quantity consumed</a:t>
            </a:r>
          </a:p>
          <a:p>
            <a:pPr eaLnBrk="1" hangingPunct="1"/>
            <a:endParaRPr lang="en-US" smtClean="0"/>
          </a:p>
          <a:p>
            <a:pPr eaLnBrk="1" hangingPunct="1"/>
            <a:endParaRPr lang="en-US" smtClean="0"/>
          </a:p>
          <a:p>
            <a:pPr eaLnBrk="1" hangingPunct="1"/>
            <a:endParaRPr lang="en-US" smtClean="0"/>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BC01691-7E11-4F5D-8A7A-815527AAF26E}"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You will need to conduct an actual count (inventory) of RA items on a given day.</a:t>
            </a:r>
          </a:p>
          <a:p>
            <a:pPr eaLnBrk="1" hangingPunct="1">
              <a:spcBef>
                <a:spcPct val="0"/>
              </a:spcBef>
            </a:pPr>
            <a:endParaRPr lang="en-US" smtClean="0"/>
          </a:p>
          <a:p>
            <a:pPr eaLnBrk="1" hangingPunct="1">
              <a:spcBef>
                <a:spcPct val="0"/>
              </a:spcBef>
            </a:pPr>
            <a:r>
              <a:rPr lang="en-US" smtClean="0"/>
              <a:t>To determine average, consider conducting the inventory count on a tues, wed or thur</a:t>
            </a:r>
          </a:p>
          <a:p>
            <a:pPr eaLnBrk="1" hangingPunct="1"/>
            <a:endParaRPr lang="en-US" smtClean="0"/>
          </a:p>
          <a:p>
            <a:pPr eaLnBrk="1" hangingPunct="1"/>
            <a:endParaRPr lang="en-US" smtClean="0"/>
          </a:p>
          <a:p>
            <a:pPr eaLnBrk="1" hangingPunct="1"/>
            <a:endParaRPr lang="en-US" smtClean="0"/>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997BA1-D756-4367-BA9C-2DCDB0A62DDE}"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Slide Image Placeholder 1"/>
          <p:cNvSpPr>
            <a:spLocks noGrp="1" noRot="1" noChangeAspect="1"/>
          </p:cNvSpPr>
          <p:nvPr>
            <p:ph type="sldImg"/>
          </p:nvPr>
        </p:nvSpPr>
        <p:spPr bwMode="auto">
          <a:noFill/>
          <a:ln>
            <a:solidFill>
              <a:srgbClr val="000000"/>
            </a:solidFill>
            <a:miter lim="800000"/>
            <a:headEnd/>
            <a:tailEnd/>
          </a:ln>
        </p:spPr>
      </p:sp>
      <p:sp>
        <p:nvSpPr>
          <p:cNvPr id="11266"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r>
              <a:rPr lang="en-US" smtClean="0"/>
              <a:t>Our goal today is:</a:t>
            </a:r>
          </a:p>
          <a:p>
            <a:pPr marL="228600" indent="-228600" eaLnBrk="1" hangingPunct="1"/>
            <a:r>
              <a:rPr lang="en-US" smtClean="0"/>
              <a:t>1.  To provide you with another tool you can use in assessing your resource sustainability for a 96 hour period.</a:t>
            </a:r>
          </a:p>
          <a:p>
            <a:pPr marL="228600" indent="-228600" eaLnBrk="1" hangingPunct="1"/>
            <a:r>
              <a:rPr lang="en-US" smtClean="0"/>
              <a:t>2.  To provide you with the training you need to complete the CHART – which is the element of completion worth $5,000 OHEP dollars</a:t>
            </a:r>
          </a:p>
          <a:p>
            <a:pPr marL="228600" indent="-228600" eaLnBrk="1" hangingPunct="1"/>
            <a:endParaRPr lang="en-US" smtClean="0"/>
          </a:p>
          <a:p>
            <a:pPr marL="228600" indent="-228600" eaLnBrk="1" hangingPunct="1"/>
            <a:r>
              <a:rPr lang="en-US" smtClean="0"/>
              <a:t>We do acknowledge that some of you </a:t>
            </a:r>
          </a:p>
          <a:p>
            <a:pPr marL="228600" indent="-228600" eaLnBrk="1" hangingPunct="1">
              <a:buFontTx/>
              <a:buAutoNum type="arabicPeriod"/>
            </a:pPr>
            <a:r>
              <a:rPr lang="en-US" smtClean="0"/>
              <a:t>May not have a tool – and this will fill a gap in your preparedness</a:t>
            </a:r>
          </a:p>
          <a:p>
            <a:pPr marL="228600" indent="-228600" eaLnBrk="1" hangingPunct="1">
              <a:buFontTx/>
              <a:buAutoNum type="arabicPeriod"/>
            </a:pPr>
            <a:r>
              <a:rPr lang="en-US" smtClean="0"/>
              <a:t>Others already use a tool and/or chart to assess sustainability as part of your 96 hr plan.  You may wish to consider working through this process as another way to validate what you have already determined.    </a:t>
            </a:r>
          </a:p>
          <a:p>
            <a:pPr marL="228600" indent="-228600" eaLnBrk="1" hangingPunct="1"/>
            <a:endParaRPr lang="en-US" smtClean="0"/>
          </a:p>
        </p:txBody>
      </p:sp>
      <p:sp>
        <p:nvSpPr>
          <p:cNvPr id="112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CF4B26-CDA0-45E8-AA51-FF338C089EDA}"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When you enter your actual inventory data into the tool, the inventory sustainability period in HOURS will autocalculate</a:t>
            </a:r>
          </a:p>
          <a:p>
            <a:pPr eaLnBrk="1" hangingPunct="1"/>
            <a:endParaRPr lang="en-US" smtClean="0"/>
          </a:p>
          <a:p>
            <a:pPr eaLnBrk="1" hangingPunct="1"/>
            <a:r>
              <a:rPr lang="en-US" smtClean="0"/>
              <a:t>All of these Pre-Planning assumptions and calculations are based on the Census, which ties consumption to a measurable number.</a:t>
            </a:r>
          </a:p>
          <a:p>
            <a:pPr eaLnBrk="1" hangingPunct="1"/>
            <a:r>
              <a:rPr lang="en-US" smtClean="0"/>
              <a:t>Not perfect, but it provides the organization with an initial estimation to begin planning for an emergency.</a:t>
            </a:r>
          </a:p>
          <a:p>
            <a:pPr eaLnBrk="1" hangingPunct="1"/>
            <a:endParaRPr lang="en-US" smtClean="0"/>
          </a:p>
          <a:p>
            <a:pPr eaLnBrk="1" hangingPunct="1"/>
            <a:r>
              <a:rPr lang="en-US" smtClean="0"/>
              <a:t>And through this process you can identify your 96hr Sustainability Gaps </a:t>
            </a:r>
          </a:p>
          <a:p>
            <a:pPr eaLnBrk="1" hangingPunct="1"/>
            <a:r>
              <a:rPr lang="en-US" smtClean="0"/>
              <a:t>(the difference between the time the organization can sustain on an Average Inventory and 96 hours) </a:t>
            </a:r>
          </a:p>
          <a:p>
            <a:pPr eaLnBrk="1" hangingPunct="1"/>
            <a:endParaRPr lang="en-US" smtClean="0"/>
          </a:p>
          <a:p>
            <a:pPr eaLnBrk="1" hangingPunct="1"/>
            <a:r>
              <a:rPr lang="en-US" smtClean="0"/>
              <a:t>   Actual   Inventory</a:t>
            </a:r>
            <a:r>
              <a:rPr lang="en-US" u="sng" smtClean="0"/>
              <a:t> </a:t>
            </a:r>
          </a:p>
          <a:p>
            <a:pPr eaLnBrk="1" hangingPunct="1"/>
            <a:r>
              <a:rPr lang="en-US" u="sng" smtClean="0"/>
              <a:t>__________________ </a:t>
            </a:r>
            <a:r>
              <a:rPr lang="en-US" smtClean="0"/>
              <a:t> X 24</a:t>
            </a:r>
            <a:endParaRPr lang="en-US" u="sng" smtClean="0"/>
          </a:p>
          <a:p>
            <a:pPr eaLnBrk="1" hangingPunct="1"/>
            <a:r>
              <a:rPr lang="en-US" smtClean="0"/>
              <a:t>Average Consumption</a:t>
            </a:r>
          </a:p>
          <a:p>
            <a:pPr eaLnBrk="1" hangingPunct="1"/>
            <a:endParaRPr lang="en-US" u="sng" smtClean="0"/>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77B60D0-E244-47AE-BDAE-54C479DB2532}"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FINAL STEP OF THIS PROCESS:</a:t>
            </a:r>
          </a:p>
          <a:p>
            <a:pPr eaLnBrk="1" hangingPunct="1"/>
            <a:endParaRPr lang="en-US" smtClean="0"/>
          </a:p>
          <a:p>
            <a:pPr eaLnBrk="1" hangingPunct="1"/>
            <a:r>
              <a:rPr lang="en-US" smtClean="0"/>
              <a:t>Now that you have awareness of your failed points in meeting 96hr sustainability, what are you going to do?</a:t>
            </a:r>
          </a:p>
          <a:p>
            <a:pPr eaLnBrk="1" hangingPunct="1"/>
            <a:r>
              <a:rPr lang="en-US" smtClean="0"/>
              <a:t>How can you increase inventory of those identified assets?</a:t>
            </a:r>
          </a:p>
          <a:p>
            <a:pPr eaLnBrk="1" hangingPunct="1"/>
            <a:r>
              <a:rPr lang="en-US" smtClean="0"/>
              <a:t>-begin stockpiling pre-event?</a:t>
            </a:r>
          </a:p>
          <a:p>
            <a:pPr eaLnBrk="1" hangingPunct="1"/>
            <a:r>
              <a:rPr lang="en-US" smtClean="0"/>
              <a:t>-will you make consumption adjustments or operational changes during an event?</a:t>
            </a:r>
          </a:p>
          <a:p>
            <a:pPr eaLnBrk="1" hangingPunct="1"/>
            <a:endParaRPr lang="en-US" smtClean="0"/>
          </a:p>
          <a:p>
            <a:pPr eaLnBrk="1" hangingPunct="1"/>
            <a:r>
              <a:rPr lang="en-US" smtClean="0"/>
              <a:t>What mitigation strategies will you use?</a:t>
            </a:r>
          </a:p>
          <a:p>
            <a:pPr eaLnBrk="1" hangingPunct="1"/>
            <a:endParaRPr lang="en-US" smtClean="0"/>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780591B-3F80-4113-A6B1-E924E1AC7E9F}"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latin typeface="Arial" charset="0"/>
                <a:cs typeface="Arial" charset="0"/>
              </a:rPr>
              <a:t>Lets pull up the tool</a:t>
            </a:r>
          </a:p>
          <a:p>
            <a:pPr eaLnBrk="1" hangingPunct="1"/>
            <a:endParaRPr lang="en-US" smtClean="0">
              <a:latin typeface="Arial" charset="0"/>
              <a:cs typeface="Arial" charset="0"/>
            </a:endParaRPr>
          </a:p>
          <a:p>
            <a:pPr eaLnBrk="1" hangingPunct="1"/>
            <a:r>
              <a:rPr lang="en-US" smtClean="0">
                <a:latin typeface="Arial" charset="0"/>
                <a:cs typeface="Arial" charset="0"/>
              </a:rPr>
              <a:t>This is a quick snapshot of one of the tabs</a:t>
            </a:r>
          </a:p>
          <a:p>
            <a:pPr eaLnBrk="1" hangingPunct="1"/>
            <a:endParaRPr lang="en-US" smtClean="0">
              <a:latin typeface="Arial" charset="0"/>
              <a:cs typeface="Arial" charset="0"/>
            </a:endParaRPr>
          </a:p>
          <a:p>
            <a:pPr eaLnBrk="1" hangingPunct="1"/>
            <a:r>
              <a:rPr lang="en-US" smtClean="0">
                <a:latin typeface="Arial" charset="0"/>
                <a:cs typeface="Arial" charset="0"/>
              </a:rPr>
              <a:t>As you can see – the table is divided into Planning (purple) and Actual Event (yellow)</a:t>
            </a:r>
          </a:p>
          <a:p>
            <a:pPr eaLnBrk="1" hangingPunct="1"/>
            <a:endParaRPr lang="en-US" smtClean="0">
              <a:latin typeface="Arial" charset="0"/>
              <a:cs typeface="Arial" charset="0"/>
            </a:endParaRPr>
          </a:p>
          <a:p>
            <a:pPr eaLnBrk="1" hangingPunct="1"/>
            <a:r>
              <a:rPr lang="en-US" smtClean="0">
                <a:latin typeface="Arial" charset="0"/>
                <a:cs typeface="Arial" charset="0"/>
              </a:rPr>
              <a:t>We will be concentrating on the PURPLE sections</a:t>
            </a:r>
          </a:p>
          <a:p>
            <a:pPr eaLnBrk="1" hangingPunct="1"/>
            <a:endParaRPr lang="en-US" smtClean="0">
              <a:latin typeface="Arial" charset="0"/>
              <a:cs typeface="Arial" charset="0"/>
            </a:endParaRPr>
          </a:p>
          <a:p>
            <a:pPr eaLnBrk="1" hangingPunct="1"/>
            <a:endParaRPr lang="en-US" smtClean="0">
              <a:latin typeface="Arial" charset="0"/>
              <a:cs typeface="Arial" charset="0"/>
            </a:endParaRPr>
          </a:p>
          <a:p>
            <a:pPr eaLnBrk="1" hangingPunct="1"/>
            <a:endParaRPr lang="en-US" smtClean="0"/>
          </a:p>
        </p:txBody>
      </p:sp>
      <p:sp>
        <p:nvSpPr>
          <p:cNvPr id="522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2687CB-D9E6-4657-A554-F647E00AA681}"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The tool as it has been provided to you - has 11 tabs</a:t>
            </a:r>
          </a:p>
          <a:p>
            <a:pPr eaLnBrk="1" hangingPunct="1"/>
            <a:r>
              <a:rPr lang="en-US" smtClean="0"/>
              <a:t>Tabs I-IV include instructional tables, the table of pre-planning activities, and a table of suggested response activities, and an resource/asset example with data</a:t>
            </a:r>
          </a:p>
          <a:p>
            <a:pPr eaLnBrk="1" hangingPunct="1"/>
            <a:r>
              <a:rPr lang="en-US" smtClean="0"/>
              <a:t>Tab A is where you enter Census which then auto-populates into tabs 1-6</a:t>
            </a:r>
          </a:p>
          <a:p>
            <a:pPr eaLnBrk="1" hangingPunct="1"/>
            <a:r>
              <a:rPr lang="en-US" smtClean="0"/>
              <a:t>Tabs 1-6 are the areas you input consumption and inventory</a:t>
            </a:r>
          </a:p>
          <a:p>
            <a:pPr eaLnBrk="1" hangingPunct="1"/>
            <a:endParaRPr lang="en-US" smtClean="0"/>
          </a:p>
          <a:p>
            <a:pPr eaLnBrk="1" hangingPunct="1"/>
            <a:r>
              <a:rPr lang="en-US" smtClean="0"/>
              <a:t>They are designed to represent resources/assets for each JC critical function.  You can add or eliminate tabs based on your needs and as determined by your facility</a:t>
            </a:r>
          </a:p>
          <a:p>
            <a:pPr eaLnBrk="1" hangingPunct="1"/>
            <a:endParaRPr lang="en-US" smtClean="0"/>
          </a:p>
          <a:p>
            <a:pPr eaLnBrk="1" hangingPunct="1"/>
            <a:r>
              <a:rPr lang="en-US" smtClean="0"/>
              <a:t>Pre-populated with generally applicable RA. </a:t>
            </a:r>
            <a:br>
              <a:rPr lang="en-US" smtClean="0"/>
            </a:br>
            <a:endParaRPr lang="en-US" smtClean="0"/>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1931516-D603-4ED3-BF7B-F954D109416B}"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If you did homework – get out the following data elements</a:t>
            </a:r>
          </a:p>
        </p:txBody>
      </p:sp>
      <p:sp>
        <p:nvSpPr>
          <p:cNvPr id="583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2B3EA4E-7663-4E46-B62C-6832B75AC28D}"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Start with TAB A</a:t>
            </a:r>
          </a:p>
          <a:p>
            <a:pPr eaLnBrk="1" hangingPunct="1"/>
            <a:endParaRPr lang="en-US" smtClean="0"/>
          </a:p>
          <a:p>
            <a:pPr eaLnBrk="1" hangingPunct="1"/>
            <a:r>
              <a:rPr lang="en-US" smtClean="0"/>
              <a:t>A vital baseline for determining sustainability is the </a:t>
            </a:r>
            <a:r>
              <a:rPr lang="en-US" b="1" smtClean="0"/>
              <a:t>Average Daily Census</a:t>
            </a:r>
            <a:r>
              <a:rPr lang="en-US" smtClean="0"/>
              <a:t> of patients.  This includes patients in the patient care area, emergency room, surgery, nursery and pediatrics, outpatient surgery and clinics, etc, over a 12-month period. </a:t>
            </a:r>
          </a:p>
          <a:p>
            <a:pPr eaLnBrk="1" hangingPunct="1"/>
            <a:endParaRPr lang="en-US" smtClean="0"/>
          </a:p>
          <a:p>
            <a:pPr eaLnBrk="1" hangingPunct="1"/>
            <a:r>
              <a:rPr lang="en-US" smtClean="0"/>
              <a:t>Average Daily Census may be entered as a total</a:t>
            </a:r>
          </a:p>
          <a:p>
            <a:pPr eaLnBrk="1" hangingPunct="1"/>
            <a:r>
              <a:rPr lang="en-US" smtClean="0"/>
              <a:t>Or</a:t>
            </a:r>
          </a:p>
          <a:p>
            <a:pPr eaLnBrk="1" hangingPunct="1"/>
            <a:r>
              <a:rPr lang="en-US" smtClean="0"/>
              <a:t>Calculated Annual Census divided by 365</a:t>
            </a:r>
          </a:p>
          <a:p>
            <a:pPr eaLnBrk="1" hangingPunct="1"/>
            <a:endParaRPr lang="en-US" smtClean="0"/>
          </a:p>
          <a:p>
            <a:pPr eaLnBrk="1" hangingPunct="1"/>
            <a:r>
              <a:rPr lang="en-US" u="sng" smtClean="0"/>
              <a:t>All that matters here for using the Tool is the Average Daily Census and entering it in the purple cell</a:t>
            </a:r>
            <a:r>
              <a:rPr lang="en-US" smtClean="0"/>
              <a:t>. Other rows and columns may be used and changed</a:t>
            </a:r>
          </a:p>
          <a:p>
            <a:pPr eaLnBrk="1" hangingPunct="1"/>
            <a:r>
              <a:rPr lang="en-US" smtClean="0"/>
              <a:t>*Categories may be changed to reflect how census data is collected and defined by facility.</a:t>
            </a:r>
            <a:endParaRPr lang="en-US" smtClean="0">
              <a:latin typeface="Corbel" pitchFamily="34" charset="0"/>
            </a:endParaRPr>
          </a:p>
          <a:p>
            <a:pPr eaLnBrk="1" hangingPunct="1"/>
            <a:endParaRPr lang="en-US" smtClean="0"/>
          </a:p>
        </p:txBody>
      </p:sp>
      <p:sp>
        <p:nvSpPr>
          <p:cNvPr id="604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6188658-1CEE-4BA3-A8D3-6EBA158102E9}"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p:cNvSpPr>
          <p:nvPr>
            <p:ph type="sldImg"/>
          </p:nvPr>
        </p:nvSpPr>
        <p:spPr bwMode="auto">
          <a:noFill/>
          <a:ln>
            <a:solidFill>
              <a:srgbClr val="000000"/>
            </a:solidFill>
            <a:miter lim="800000"/>
            <a:headEnd/>
            <a:tailEnd/>
          </a:ln>
        </p:spPr>
      </p:sp>
      <p:sp>
        <p:nvSpPr>
          <p:cNvPr id="624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Annual Consumption = Quantity of RA consumed in a period of 12 months </a:t>
            </a:r>
          </a:p>
          <a:p>
            <a:pPr eaLnBrk="1" hangingPunct="1"/>
            <a:endParaRPr lang="en-US" smtClean="0"/>
          </a:p>
          <a:p>
            <a:pPr eaLnBrk="1" hangingPunct="1"/>
            <a:r>
              <a:rPr lang="en-US" smtClean="0"/>
              <a:t>For example, determine the number of N95 masks purchased Jan, 2011 through Dec, 2011.  This is the </a:t>
            </a:r>
            <a:r>
              <a:rPr lang="en-US" b="1" smtClean="0"/>
              <a:t>Annual Consumption</a:t>
            </a:r>
            <a:r>
              <a:rPr lang="en-US" smtClean="0"/>
              <a:t> of that item. For water, obtain the monthly water bills and determine the quantity consumed. Gather that same data for </a:t>
            </a:r>
            <a:r>
              <a:rPr lang="en-US" i="1" smtClean="0"/>
              <a:t>each</a:t>
            </a:r>
            <a:r>
              <a:rPr lang="en-US" smtClean="0"/>
              <a:t> of those items.  </a:t>
            </a:r>
            <a:endParaRPr lang="en-US" sz="1400" smtClean="0">
              <a:latin typeface="Corbel" pitchFamily="34" charset="0"/>
            </a:endParaRPr>
          </a:p>
          <a:p>
            <a:pPr eaLnBrk="1" hangingPunct="1"/>
            <a:endParaRPr lang="en-US" smtClean="0"/>
          </a:p>
          <a:p>
            <a:pPr eaLnBrk="1" hangingPunct="1"/>
            <a:r>
              <a:rPr lang="en-US" i="1" smtClean="0"/>
              <a:t>See </a:t>
            </a:r>
            <a:r>
              <a:rPr lang="en-US" b="1" smtClean="0"/>
              <a:t>Tab IV. RA Sustainability Examples</a:t>
            </a:r>
            <a:r>
              <a:rPr lang="en-US" i="1" smtClean="0"/>
              <a:t> for examples. </a:t>
            </a:r>
            <a:endParaRPr lang="en-US" smtClean="0"/>
          </a:p>
        </p:txBody>
      </p:sp>
      <p:sp>
        <p:nvSpPr>
          <p:cNvPr id="624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07E3991-D1DA-4A69-BFDE-9AD28E373401}"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For each RA item in </a:t>
            </a:r>
            <a:r>
              <a:rPr lang="en-US" b="1" smtClean="0"/>
              <a:t>Tab 1-6</a:t>
            </a:r>
            <a:r>
              <a:rPr lang="en-US" smtClean="0"/>
              <a:t>, pick a day and do an actual inventory on each RA item. For example, count the amount of IV bags that are in Pyxis machines, in the warehouse, pharmacy, and on the floors. This may be labor intensive, but it is vital in getting a baseline for determining sustainability. </a:t>
            </a:r>
          </a:p>
          <a:p>
            <a:pPr eaLnBrk="1" hangingPunct="1"/>
            <a:endParaRPr lang="en-US" smtClean="0"/>
          </a:p>
          <a:p>
            <a:pPr eaLnBrk="1" hangingPunct="1"/>
            <a:r>
              <a:rPr lang="en-US" i="1" smtClean="0"/>
              <a:t>See </a:t>
            </a:r>
            <a:r>
              <a:rPr lang="en-US" b="1" smtClean="0"/>
              <a:t>Tab IV. RA Sustainability Examples</a:t>
            </a:r>
            <a:r>
              <a:rPr lang="en-US" i="1" smtClean="0"/>
              <a:t> for examples. </a:t>
            </a:r>
            <a:endParaRPr lang="en-US" smtClean="0"/>
          </a:p>
        </p:txBody>
      </p:sp>
      <p:sp>
        <p:nvSpPr>
          <p:cNvPr id="645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FC4F1F1-2980-4F68-B5CC-F5B819A3887C}"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p:cNvSpPr>
          <p:nvPr>
            <p:ph type="sldImg"/>
          </p:nvPr>
        </p:nvSpPr>
        <p:spPr bwMode="auto">
          <a:noFill/>
          <a:ln>
            <a:solidFill>
              <a:srgbClr val="000000"/>
            </a:solidFill>
            <a:miter lim="800000"/>
            <a:headEnd/>
            <a:tailEnd/>
          </a:ln>
        </p:spPr>
      </p:sp>
      <p:sp>
        <p:nvSpPr>
          <p:cNvPr id="665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As I have indicated earlier but important to repeat is that this tool can be used quite effectively during a response.  Using the tool for response becomes easier and more effective if a facility has used it for planning prior to the event.  During a response you may or may not take the time to use the Chart but it is an option and could be projected on a screen or white wall in the EOC.</a:t>
            </a:r>
          </a:p>
          <a:p>
            <a:pPr eaLnBrk="1" hangingPunct="1"/>
            <a:endParaRPr lang="en-US" smtClean="0"/>
          </a:p>
          <a:p>
            <a:pPr eaLnBrk="1" hangingPunct="1"/>
            <a:r>
              <a:rPr lang="en-US" b="1" smtClean="0"/>
              <a:t>Response: </a:t>
            </a:r>
            <a:r>
              <a:rPr lang="en-US" smtClean="0"/>
              <a:t>During response to actual events, populate the</a:t>
            </a:r>
            <a:r>
              <a:rPr lang="en-US" b="1" smtClean="0"/>
              <a:t> </a:t>
            </a:r>
            <a:r>
              <a:rPr lang="en-US" b="1" u="sng" smtClean="0"/>
              <a:t>96 Hour Sustainability Chart</a:t>
            </a:r>
            <a:r>
              <a:rPr lang="en-US" smtClean="0"/>
              <a:t> as described above, using the data from the yellow </a:t>
            </a:r>
            <a:r>
              <a:rPr lang="en-US" b="1" u="sng" smtClean="0"/>
              <a:t>Actual Events Sustainability Period </a:t>
            </a:r>
            <a:r>
              <a:rPr lang="en-US" smtClean="0"/>
              <a:t>and the organization's internal, reasonable assumptions.</a:t>
            </a:r>
            <a:endParaRPr lang="en-US" smtClean="0">
              <a:latin typeface="Corbel" pitchFamily="34" charset="0"/>
            </a:endParaRPr>
          </a:p>
          <a:p>
            <a:pPr eaLnBrk="1" hangingPunct="1"/>
            <a:endParaRPr lang="en-US" smtClean="0"/>
          </a:p>
        </p:txBody>
      </p:sp>
      <p:sp>
        <p:nvSpPr>
          <p:cNvPr id="665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BB57FD3-BF5A-4C87-BEFD-522CA19669F5}"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bwMode="auto">
          <a:noFill/>
          <a:ln>
            <a:solidFill>
              <a:srgbClr val="000000"/>
            </a:solidFill>
            <a:miter lim="800000"/>
            <a:headEnd/>
            <a:tailEnd/>
          </a:ln>
        </p:spPr>
      </p:sp>
      <p:sp>
        <p:nvSpPr>
          <p:cNvPr id="686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This chart, found in Tool TAB III, identifies the suggested Job Action Sheet from the organization HICS structure that could be used to obtain the information or make decisions.</a:t>
            </a:r>
          </a:p>
        </p:txBody>
      </p:sp>
      <p:sp>
        <p:nvSpPr>
          <p:cNvPr id="686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F2F8AB0-3763-49D2-B7A8-A7291E9002E4}"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lide Image Placeholder 1"/>
          <p:cNvSpPr>
            <a:spLocks noGrp="1" noRot="1" noChangeAspect="1"/>
          </p:cNvSpPr>
          <p:nvPr>
            <p:ph type="sldImg"/>
          </p:nvPr>
        </p:nvSpPr>
        <p:spPr bwMode="auto">
          <a:noFill/>
          <a:ln>
            <a:solidFill>
              <a:srgbClr val="000000"/>
            </a:solidFill>
            <a:miter lim="800000"/>
            <a:headEnd/>
            <a:tailEnd/>
          </a:ln>
        </p:spPr>
      </p:sp>
      <p:sp>
        <p:nvSpPr>
          <p:cNvPr id="133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Here is the course overview</a:t>
            </a:r>
          </a:p>
          <a:p>
            <a:pPr eaLnBrk="1" hangingPunct="1"/>
            <a:r>
              <a:rPr lang="en-US" smtClean="0"/>
              <a:t>We will review the first half rather quickly so we can open the tool and begin inputting data</a:t>
            </a:r>
          </a:p>
        </p:txBody>
      </p:sp>
      <p:sp>
        <p:nvSpPr>
          <p:cNvPr id="133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FC49D0-CE8C-4F21-814B-33F37BDDC6EB}"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p:cNvSpPr>
          <p:nvPr>
            <p:ph type="sldImg"/>
          </p:nvPr>
        </p:nvSpPr>
        <p:spPr bwMode="auto">
          <a:noFill/>
          <a:ln>
            <a:solidFill>
              <a:srgbClr val="000000"/>
            </a:solidFill>
            <a:miter lim="800000"/>
            <a:headEnd/>
            <a:tailEnd/>
          </a:ln>
        </p:spPr>
      </p:sp>
      <p:sp>
        <p:nvSpPr>
          <p:cNvPr id="706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Here is what the 96 Hour Sustainability Chart looks like prior to using the tool and completing the chart.  This chart is what needs to be submitted to fulfill the hospital deliverable.  The results from the tool are used to populate the chart.</a:t>
            </a:r>
          </a:p>
        </p:txBody>
      </p:sp>
      <p:sp>
        <p:nvSpPr>
          <p:cNvPr id="706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B9B329-8576-48BA-9401-11089391F676}"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p:cNvSpPr>
          <p:nvPr>
            <p:ph type="sldImg"/>
          </p:nvPr>
        </p:nvSpPr>
        <p:spPr bwMode="auto">
          <a:noFill/>
          <a:ln>
            <a:solidFill>
              <a:srgbClr val="000000"/>
            </a:solidFill>
            <a:miter lim="800000"/>
            <a:headEnd/>
            <a:tailEnd/>
          </a:ln>
        </p:spPr>
      </p:sp>
      <p:sp>
        <p:nvSpPr>
          <p:cNvPr id="727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Determine whether each RA may have its sustainability calculated using the accompanying </a:t>
            </a:r>
            <a:r>
              <a:rPr lang="en-US" b="1" u="sng" smtClean="0"/>
              <a:t>96 Hour Sustainability Tool</a:t>
            </a:r>
            <a:r>
              <a:rPr lang="en-US" smtClean="0"/>
              <a:t>. A general rule is that if the RA can be a) quantified and b) consumed, the </a:t>
            </a:r>
            <a:r>
              <a:rPr lang="en-US" b="1" smtClean="0"/>
              <a:t>Tool</a:t>
            </a:r>
            <a:r>
              <a:rPr lang="en-US" smtClean="0"/>
              <a:t> may be used to determine sustainability. RA which is pre-populated in </a:t>
            </a:r>
            <a:r>
              <a:rPr lang="en-US" b="1" smtClean="0"/>
              <a:t>Bold</a:t>
            </a:r>
            <a:r>
              <a:rPr lang="en-US" smtClean="0"/>
              <a:t> can be calculated using the </a:t>
            </a:r>
            <a:r>
              <a:rPr lang="en-US" b="1" u="sng" smtClean="0"/>
              <a:t>Tool</a:t>
            </a:r>
            <a:r>
              <a:rPr lang="en-US" smtClean="0"/>
              <a:t>. These pre-populated RA are correspondingly pre-populated in the </a:t>
            </a:r>
            <a:r>
              <a:rPr lang="en-US" b="1" u="sng" smtClean="0"/>
              <a:t>Tool</a:t>
            </a:r>
            <a:r>
              <a:rPr lang="en-US" smtClean="0"/>
              <a:t>.  The sustainability of some RA cannot be determined using the </a:t>
            </a:r>
            <a:r>
              <a:rPr lang="en-US" b="1" u="sng" smtClean="0"/>
              <a:t>Tool</a:t>
            </a:r>
            <a:r>
              <a:rPr lang="en-US" smtClean="0"/>
              <a:t> (including pre-populated RA that is not in Bold). A multi-disciplinary approach, applying reasonable assumptions is recommended and described in the Guidance.(This </a:t>
            </a:r>
            <a:r>
              <a:rPr lang="en-US" b="1" u="sng" smtClean="0"/>
              <a:t>Chart</a:t>
            </a:r>
            <a:r>
              <a:rPr lang="en-US" smtClean="0"/>
              <a:t> is pre-populated with RA which may or may not be essential to your facility's operation. Pre-populated RA may be deleted, supplemented, itemized or otherwise changed to best reflect your operational needs, and may also be categorized by different Critical Function than in this </a:t>
            </a:r>
            <a:r>
              <a:rPr lang="en-US" b="1" u="sng" smtClean="0"/>
              <a:t>Char</a:t>
            </a:r>
            <a:r>
              <a:rPr lang="en-US" b="1" smtClean="0"/>
              <a:t>t</a:t>
            </a:r>
            <a:r>
              <a:rPr lang="en-US" smtClean="0"/>
              <a:t> and in the corresponding </a:t>
            </a:r>
            <a:r>
              <a:rPr lang="en-US" b="1" smtClean="0"/>
              <a:t>Tabs </a:t>
            </a:r>
            <a:r>
              <a:rPr lang="en-US" smtClean="0"/>
              <a:t>of the</a:t>
            </a:r>
            <a:r>
              <a:rPr lang="en-US" b="1" smtClean="0"/>
              <a:t> 96 Hour Sustainability Tool</a:t>
            </a:r>
            <a:r>
              <a:rPr lang="en-US" smtClean="0"/>
              <a:t>.) Categorize as facility determines most appropriate and </a:t>
            </a:r>
          </a:p>
          <a:p>
            <a:pPr eaLnBrk="1" hangingPunct="1"/>
            <a:endParaRPr lang="en-US" smtClean="0"/>
          </a:p>
          <a:p>
            <a:pPr eaLnBrk="1" hangingPunct="1"/>
            <a:endParaRPr lang="en-US" smtClean="0"/>
          </a:p>
        </p:txBody>
      </p:sp>
      <p:sp>
        <p:nvSpPr>
          <p:cNvPr id="727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C2C51D-E264-491A-8FD7-34925907526B}" type="slidenum">
              <a:rPr lang="en-US" smtClean="0"/>
              <a:pPr/>
              <a:t>31</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p:cNvSpPr>
          <p:nvPr>
            <p:ph type="sldImg"/>
          </p:nvPr>
        </p:nvSpPr>
        <p:spPr bwMode="auto">
          <a:noFill/>
          <a:ln>
            <a:solidFill>
              <a:srgbClr val="000000"/>
            </a:solidFill>
            <a:miter lim="800000"/>
            <a:headEnd/>
            <a:tailEnd/>
          </a:ln>
        </p:spPr>
      </p:sp>
      <p:sp>
        <p:nvSpPr>
          <p:cNvPr id="747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RA in </a:t>
            </a:r>
            <a:r>
              <a:rPr lang="en-US" b="1" smtClean="0"/>
              <a:t>Bold</a:t>
            </a:r>
            <a:r>
              <a:rPr lang="en-US" smtClean="0"/>
              <a:t> and other quantitative and consumable RA, calculate the </a:t>
            </a:r>
            <a:r>
              <a:rPr lang="en-US" b="1" smtClean="0"/>
              <a:t>Inventory Sustainability</a:t>
            </a:r>
            <a:r>
              <a:rPr lang="en-US" smtClean="0"/>
              <a:t> of each RA using the </a:t>
            </a:r>
            <a:r>
              <a:rPr lang="en-US" b="1" smtClean="0"/>
              <a:t>96 Hour Sustainability Tool</a:t>
            </a:r>
            <a:r>
              <a:rPr lang="en-US" smtClean="0"/>
              <a:t>. </a:t>
            </a:r>
          </a:p>
          <a:p>
            <a:pPr eaLnBrk="1" hangingPunct="1"/>
            <a:r>
              <a:rPr lang="en-US" smtClean="0"/>
              <a:t>Using the results from </a:t>
            </a:r>
            <a:r>
              <a:rPr lang="en-US" b="1" u="sng" smtClean="0"/>
              <a:t>Column F - Inventory Sustainability Period/Hours</a:t>
            </a:r>
            <a:r>
              <a:rPr lang="en-US" smtClean="0"/>
              <a:t> in the </a:t>
            </a:r>
            <a:r>
              <a:rPr lang="en-US" b="1" u="sng" smtClean="0"/>
              <a:t>96 Hour Sustainability Tool</a:t>
            </a:r>
            <a:r>
              <a:rPr lang="en-US" smtClean="0"/>
              <a:t>, populate this </a:t>
            </a:r>
            <a:r>
              <a:rPr lang="en-US" b="1" smtClean="0"/>
              <a:t>Chart</a:t>
            </a:r>
            <a:r>
              <a:rPr lang="en-US" smtClean="0"/>
              <a:t> using Green, Yellow, or Red. </a:t>
            </a:r>
            <a:endParaRPr lang="en-US" smtClean="0">
              <a:latin typeface="Corbel" pitchFamily="34" charset="0"/>
            </a:endParaRPr>
          </a:p>
          <a:p>
            <a:pPr eaLnBrk="1" hangingPunct="1"/>
            <a:r>
              <a:rPr lang="en-US" smtClean="0"/>
              <a:t>  </a:t>
            </a:r>
          </a:p>
          <a:p>
            <a:pPr eaLnBrk="1" hangingPunct="1"/>
            <a:r>
              <a:rPr lang="en-US" smtClean="0"/>
              <a:t>For RA not in Bold, and for RA added by facility which may not be quantitatively calculated using the </a:t>
            </a:r>
            <a:r>
              <a:rPr lang="en-US" b="1" u="sng" smtClean="0"/>
              <a:t>96 Hour Sustainability Tool</a:t>
            </a:r>
            <a:r>
              <a:rPr lang="en-US" smtClean="0"/>
              <a:t>, sustainability should be determined through a multi-disciplinary process using reasonable assumptions to make determinations relating to sustainability periods. </a:t>
            </a:r>
          </a:p>
        </p:txBody>
      </p:sp>
      <p:sp>
        <p:nvSpPr>
          <p:cNvPr id="747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57DD25-4F85-40BE-8EE1-8C33CDB65AF9}"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p:cNvSpPr>
          <p:nvPr>
            <p:ph type="sldImg"/>
          </p:nvPr>
        </p:nvSpPr>
        <p:spPr bwMode="auto">
          <a:noFill/>
          <a:ln>
            <a:solidFill>
              <a:srgbClr val="000000"/>
            </a:solidFill>
            <a:miter lim="800000"/>
            <a:headEnd/>
            <a:tailEnd/>
          </a:ln>
        </p:spPr>
      </p:sp>
      <p:sp>
        <p:nvSpPr>
          <p:cNvPr id="768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b="1" smtClean="0"/>
              <a:t>Step 2A.</a:t>
            </a:r>
            <a:r>
              <a:rPr lang="en-US" smtClean="0"/>
              <a:t> RA in </a:t>
            </a:r>
            <a:r>
              <a:rPr lang="en-US" b="1" smtClean="0"/>
              <a:t>Bold</a:t>
            </a:r>
            <a:r>
              <a:rPr lang="en-US" smtClean="0"/>
              <a:t> and other quantitative and consumable RA, calculate the </a:t>
            </a:r>
            <a:r>
              <a:rPr lang="en-US" b="1" smtClean="0"/>
              <a:t>Inventory Sustainability</a:t>
            </a:r>
            <a:r>
              <a:rPr lang="en-US" smtClean="0"/>
              <a:t> of each RA using the </a:t>
            </a:r>
            <a:r>
              <a:rPr lang="en-US" b="1" smtClean="0"/>
              <a:t>96 Hour Sustainability Tool</a:t>
            </a:r>
            <a:r>
              <a:rPr lang="en-US" smtClean="0"/>
              <a:t>. </a:t>
            </a:r>
          </a:p>
          <a:p>
            <a:pPr eaLnBrk="1" hangingPunct="1"/>
            <a:r>
              <a:rPr lang="en-US" smtClean="0"/>
              <a:t>Using the results from </a:t>
            </a:r>
            <a:r>
              <a:rPr lang="en-US" b="1" u="sng" smtClean="0"/>
              <a:t>Column F - Inventory Sustainability Period/Hours</a:t>
            </a:r>
            <a:r>
              <a:rPr lang="en-US" smtClean="0"/>
              <a:t> in the </a:t>
            </a:r>
            <a:r>
              <a:rPr lang="en-US" b="1" u="sng" smtClean="0"/>
              <a:t>96 Hour Sustainability Tool</a:t>
            </a:r>
            <a:r>
              <a:rPr lang="en-US" smtClean="0"/>
              <a:t>, populate this </a:t>
            </a:r>
            <a:r>
              <a:rPr lang="en-US" b="1" smtClean="0"/>
              <a:t>Chart</a:t>
            </a:r>
            <a:r>
              <a:rPr lang="en-US" smtClean="0"/>
              <a:t> using Green, Yellow, or Red. </a:t>
            </a:r>
            <a:endParaRPr lang="en-US" smtClean="0">
              <a:latin typeface="Corbel" pitchFamily="34" charset="0"/>
            </a:endParaRPr>
          </a:p>
          <a:p>
            <a:pPr eaLnBrk="1" hangingPunct="1"/>
            <a:r>
              <a:rPr lang="en-US" smtClean="0"/>
              <a:t>  </a:t>
            </a:r>
          </a:p>
          <a:p>
            <a:pPr eaLnBrk="1" hangingPunct="1"/>
            <a:r>
              <a:rPr lang="en-US" smtClean="0"/>
              <a:t>For RA not in Bold, and for RA added by facility which may not be quantitatively calculated using the </a:t>
            </a:r>
            <a:r>
              <a:rPr lang="en-US" b="1" u="sng" smtClean="0"/>
              <a:t>96 Hour Sustainability Tool</a:t>
            </a:r>
            <a:r>
              <a:rPr lang="en-US" smtClean="0"/>
              <a:t>, sustainability should be determined through a multi-disciplinary process using reasonable assumptions to make determinations relating to sustainability periods. </a:t>
            </a:r>
          </a:p>
        </p:txBody>
      </p:sp>
      <p:sp>
        <p:nvSpPr>
          <p:cNvPr id="768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3144CD3-775F-490D-9A81-DF2924FC5F20}" type="slidenum">
              <a:rPr lang="en-US" smtClean="0"/>
              <a:pPr/>
              <a:t>33</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Image Placeholder 1"/>
          <p:cNvSpPr>
            <a:spLocks noGrp="1" noRot="1" noChangeAspect="1"/>
          </p:cNvSpPr>
          <p:nvPr>
            <p:ph type="sldImg"/>
          </p:nvPr>
        </p:nvSpPr>
        <p:spPr bwMode="auto">
          <a:noFill/>
          <a:ln>
            <a:solidFill>
              <a:srgbClr val="000000"/>
            </a:solidFill>
            <a:miter lim="800000"/>
            <a:headEnd/>
            <a:tailEnd/>
          </a:ln>
        </p:spPr>
      </p:sp>
      <p:sp>
        <p:nvSpPr>
          <p:cNvPr id="788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Mitigation strategies an decisions can be inserted into the chart so that at a glance one can see what is being done to extend the sustainability of certain RA’s.</a:t>
            </a:r>
          </a:p>
        </p:txBody>
      </p:sp>
      <p:sp>
        <p:nvSpPr>
          <p:cNvPr id="788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8C38F24-FEFA-4B67-A827-635F6A2375B1}" type="slidenum">
              <a:rPr lang="en-US" smtClean="0"/>
              <a:pPr/>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p:cNvSpPr>
          <p:nvPr>
            <p:ph type="sldImg"/>
          </p:nvPr>
        </p:nvSpPr>
        <p:spPr bwMode="auto">
          <a:noFill/>
          <a:ln>
            <a:solidFill>
              <a:srgbClr val="000000"/>
            </a:solidFill>
            <a:miter lim="800000"/>
            <a:headEnd/>
            <a:tailEnd/>
          </a:ln>
        </p:spPr>
      </p:sp>
      <p:sp>
        <p:nvSpPr>
          <p:cNvPr id="808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Identifying the Sustainability Period allows the organization to make a number of decisions:</a:t>
            </a:r>
          </a:p>
          <a:p>
            <a:pPr eaLnBrk="1" hangingPunct="1"/>
            <a:r>
              <a:rPr lang="en-US" smtClean="0"/>
              <a:t>Increasing inventory</a:t>
            </a:r>
          </a:p>
          <a:p>
            <a:pPr eaLnBrk="1" hangingPunct="1"/>
            <a:r>
              <a:rPr lang="en-US" smtClean="0"/>
              <a:t>Consumption adjustment</a:t>
            </a:r>
          </a:p>
          <a:p>
            <a:pPr eaLnBrk="1" hangingPunct="1"/>
            <a:r>
              <a:rPr lang="en-US" smtClean="0"/>
              <a:t>Mitigation strategies</a:t>
            </a:r>
          </a:p>
          <a:p>
            <a:pPr eaLnBrk="1" hangingPunct="1"/>
            <a:r>
              <a:rPr lang="en-US" smtClean="0"/>
              <a:t>Operational changes</a:t>
            </a:r>
          </a:p>
          <a:p>
            <a:pPr eaLnBrk="1" hangingPunct="1"/>
            <a:endParaRPr lang="en-US" smtClean="0"/>
          </a:p>
          <a:p>
            <a:pPr eaLnBrk="1" hangingPunct="1"/>
            <a:r>
              <a:rPr lang="en-US" smtClean="0"/>
              <a:t>See </a:t>
            </a:r>
            <a:r>
              <a:rPr lang="en-US" b="1" smtClean="0"/>
              <a:t>Tab II. Pre-Planning Activities.</a:t>
            </a:r>
            <a:endParaRPr lang="en-US" smtClean="0"/>
          </a:p>
          <a:p>
            <a:pPr eaLnBrk="1" hangingPunct="1"/>
            <a:endParaRPr lang="en-US" smtClean="0"/>
          </a:p>
        </p:txBody>
      </p:sp>
      <p:sp>
        <p:nvSpPr>
          <p:cNvPr id="808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0D6E712-1081-4793-968A-E9E877258C61}" type="slidenum">
              <a:rPr lang="en-US" smtClean="0"/>
              <a:pPr/>
              <a:t>35</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p:cNvSpPr>
          <p:nvPr>
            <p:ph type="sldImg"/>
          </p:nvPr>
        </p:nvSpPr>
        <p:spPr bwMode="auto">
          <a:noFill/>
          <a:ln>
            <a:solidFill>
              <a:srgbClr val="000000"/>
            </a:solidFill>
            <a:miter lim="800000"/>
            <a:headEnd/>
            <a:tailEnd/>
          </a:ln>
        </p:spPr>
      </p:sp>
      <p:sp>
        <p:nvSpPr>
          <p:cNvPr id="829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Here again is a flow chart to illustrate the process.</a:t>
            </a:r>
          </a:p>
        </p:txBody>
      </p:sp>
      <p:sp>
        <p:nvSpPr>
          <p:cNvPr id="829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B9FAA32-CD82-4B8D-B962-EE72521FEE27}" type="slidenum">
              <a:rPr lang="en-US" smtClean="0"/>
              <a:pPr/>
              <a:t>36</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p:cNvSpPr>
          <p:nvPr>
            <p:ph type="sldImg"/>
          </p:nvPr>
        </p:nvSpPr>
        <p:spPr bwMode="auto">
          <a:noFill/>
          <a:ln>
            <a:solidFill>
              <a:srgbClr val="000000"/>
            </a:solidFill>
            <a:miter lim="800000"/>
            <a:headEnd/>
            <a:tailEnd/>
          </a:ln>
        </p:spPr>
      </p:sp>
      <p:sp>
        <p:nvSpPr>
          <p:cNvPr id="849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849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31774F1-BEC8-4817-83CE-680A7A7607AE}" type="slidenum">
              <a:rPr lang="en-US" smtClean="0"/>
              <a:pPr/>
              <a:t>37</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Quick background – Iroquois Healthcare Association and HANYS were the project leads in packaging the program and tools</a:t>
            </a:r>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E88B397-1B19-4CF8-BD07-3115C8887FB1}"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They adapted 2 existing resources – both of which have been piloted and tested by Albany Medical Center</a:t>
            </a:r>
          </a:p>
          <a:p>
            <a:pPr eaLnBrk="1" hangingPunct="1"/>
            <a:endParaRPr lang="en-US"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A41368-2E11-4B93-9408-C7C00C0AFF2D}"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cs typeface="Arial" charset="0"/>
              </a:rPr>
              <a:t>The first resource is the Sustainability Tool which was slightly modified from a tool developed by the American Society of Healthcare Engineers.  </a:t>
            </a:r>
          </a:p>
          <a:p>
            <a:pPr eaLnBrk="1" hangingPunct="1"/>
            <a:endParaRPr lang="en-US" smtClean="0">
              <a:cs typeface="Arial" charset="0"/>
            </a:endParaRPr>
          </a:p>
          <a:p>
            <a:pPr eaLnBrk="1" hangingPunct="1"/>
            <a:r>
              <a:rPr lang="en-US" smtClean="0">
                <a:cs typeface="Arial" charset="0"/>
              </a:rPr>
              <a:t>You may refer to the article that accompanied the handouts – which explains in good detail the methodolgy used in formulating the tool</a:t>
            </a:r>
          </a:p>
          <a:p>
            <a:pPr eaLnBrk="1" hangingPunct="1"/>
            <a:endParaRPr lang="en-US" smtClean="0">
              <a:cs typeface="Arial" charset="0"/>
            </a:endParaRP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1C3A3BB-4DFF-4469-A849-AA5A4691FDD5}"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The other resource is the CHART.  </a:t>
            </a:r>
          </a:p>
          <a:p>
            <a:pPr eaLnBrk="1" hangingPunct="1"/>
            <a:endParaRPr lang="en-US" smtClean="0"/>
          </a:p>
          <a:p>
            <a:pPr eaLnBrk="1" hangingPunct="1"/>
            <a:r>
              <a:rPr lang="en-US" smtClean="0"/>
              <a:t>Hospitals use various versions of the CHART – the one provided in this program has been modified from one developed by Mercy Health Partners.</a:t>
            </a:r>
          </a:p>
          <a:p>
            <a:pPr eaLnBrk="1" hangingPunct="1"/>
            <a:endParaRPr lang="en-US" smtClean="0"/>
          </a:p>
          <a:p>
            <a:pPr eaLnBrk="1" hangingPunct="1"/>
            <a:endParaRPr lang="en-US"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492337E-0A2E-47FB-943D-6934204BC1A0}"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Throughout the training we’ll be referring to the Tool and Chart</a:t>
            </a:r>
          </a:p>
          <a:p>
            <a:pPr eaLnBrk="1" hangingPunct="1"/>
            <a:endParaRPr lang="en-US" smtClean="0"/>
          </a:p>
          <a:p>
            <a:pPr eaLnBrk="1" hangingPunct="1"/>
            <a:r>
              <a:rPr lang="en-US" smtClean="0"/>
              <a:t>Use the Tool to calculate sustainability in hours</a:t>
            </a:r>
          </a:p>
          <a:p>
            <a:pPr eaLnBrk="1" hangingPunct="1"/>
            <a:r>
              <a:rPr lang="en-US" smtClean="0"/>
              <a:t>Use the Chart to document your sustainability period for 96 hr timeframe and identify your potential “failures” or gaps in 96 hr sustainability</a:t>
            </a:r>
          </a:p>
          <a:p>
            <a:pPr eaLnBrk="1" hangingPunct="1"/>
            <a:endParaRPr lang="en-US" smtClean="0"/>
          </a:p>
          <a:p>
            <a:pPr eaLnBrk="1" hangingPunct="1"/>
            <a:r>
              <a:rPr lang="en-US" smtClean="0"/>
              <a:t>The Assessment Chart is the document that hospitals will submit to NYSDOH per deliverable.</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78A2143-F222-458F-9CAB-3AE0FB98C6DC}"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r>
              <a:rPr lang="en-US" smtClean="0">
                <a:latin typeface="Corbel" pitchFamily="34" charset="0"/>
              </a:rPr>
              <a:t>There are several concepts and assumptions you must consider in using these resources:</a:t>
            </a:r>
          </a:p>
          <a:p>
            <a:pPr marL="228600" indent="-228600" eaLnBrk="1" hangingPunct="1"/>
            <a:endParaRPr lang="en-US" smtClean="0">
              <a:latin typeface="Corbel" pitchFamily="34" charset="0"/>
            </a:endParaRPr>
          </a:p>
          <a:p>
            <a:pPr marL="228600" indent="-228600" eaLnBrk="1" hangingPunct="1">
              <a:buFontTx/>
              <a:buAutoNum type="arabicPeriod"/>
            </a:pPr>
            <a:r>
              <a:rPr lang="en-US" smtClean="0">
                <a:latin typeface="Corbel" pitchFamily="34" charset="0"/>
              </a:rPr>
              <a:t>Both the tool and chart can be scaled/modified to reflect what is identified as essential resources and assets</a:t>
            </a:r>
          </a:p>
          <a:p>
            <a:pPr marL="228600" indent="-228600" eaLnBrk="1" hangingPunct="1">
              <a:buFontTx/>
              <a:buAutoNum type="arabicPeriod"/>
            </a:pPr>
            <a:endParaRPr lang="en-US" smtClean="0">
              <a:latin typeface="Corbel" pitchFamily="34" charset="0"/>
            </a:endParaRPr>
          </a:p>
          <a:p>
            <a:pPr marL="228600" indent="-228600" eaLnBrk="1" hangingPunct="1"/>
            <a:r>
              <a:rPr lang="en-US" smtClean="0">
                <a:latin typeface="Corbel" pitchFamily="34" charset="0"/>
              </a:rPr>
              <a:t>What RA loss/depletion would impact </a:t>
            </a:r>
            <a:r>
              <a:rPr lang="en-US" b="1" u="sng" smtClean="0">
                <a:latin typeface="Corbel" pitchFamily="34" charset="0"/>
              </a:rPr>
              <a:t>your</a:t>
            </a:r>
            <a:r>
              <a:rPr lang="en-US" smtClean="0">
                <a:latin typeface="Corbel" pitchFamily="34" charset="0"/>
              </a:rPr>
              <a:t> normal  and emergency operations?</a:t>
            </a:r>
          </a:p>
          <a:p>
            <a:pPr marL="228600" indent="-228600" eaLnBrk="1" hangingPunct="1">
              <a:buFontTx/>
              <a:buAutoNum type="arabicPeriod"/>
            </a:pPr>
            <a:endParaRPr lang="en-US" smtClean="0">
              <a:latin typeface="Corbel" pitchFamily="34" charset="0"/>
            </a:endParaRPr>
          </a:p>
          <a:p>
            <a:pPr marL="228600" indent="-228600" eaLnBrk="1" hangingPunct="1">
              <a:buFontTx/>
              <a:buAutoNum type="arabicPeriod"/>
            </a:pPr>
            <a:r>
              <a:rPr lang="en-US" smtClean="0">
                <a:latin typeface="Corbel" pitchFamily="34" charset="0"/>
              </a:rPr>
              <a:t>The tool and chart has been pre-populated with some general items you may consider – which you can edit, delete, modify, and add </a:t>
            </a:r>
          </a:p>
          <a:p>
            <a:pPr marL="228600" indent="-228600" eaLnBrk="1" hangingPunct="1"/>
            <a:endParaRPr lang="en-US" smtClean="0">
              <a:latin typeface="Corbel" pitchFamily="34" charset="0"/>
            </a:endParaRPr>
          </a:p>
          <a:p>
            <a:pPr marL="228600" indent="-228600" eaLnBrk="1" hangingPunct="1"/>
            <a:r>
              <a:rPr lang="en-US" smtClean="0"/>
              <a:t> </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17781B1-789E-4670-BFCC-3D39EBA9E967}"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5"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7"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8"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9"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0"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1"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3" name="Freeform 1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14" name="Freeform 1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15" name="Freeform 12"/>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25" name="Freeform 24"/>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26" name="Freeform 25"/>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28" name="Rectangle 6"/>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9" name="Rectangle 7"/>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30" name="Rectangle 8"/>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31" name="Rectangle 9"/>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32" name="Rectangle 10"/>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33" name="Rectangle 11"/>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34" name="Date Placeholder 3"/>
          <p:cNvSpPr>
            <a:spLocks noGrp="1"/>
          </p:cNvSpPr>
          <p:nvPr>
            <p:ph type="dt" sz="half" idx="10"/>
          </p:nvPr>
        </p:nvSpPr>
        <p:spPr>
          <a:xfrm>
            <a:off x="6477000" y="6416675"/>
            <a:ext cx="2133600" cy="365125"/>
          </a:xfrm>
        </p:spPr>
        <p:txBody>
          <a:bodyPr/>
          <a:lstStyle>
            <a:lvl1pPr>
              <a:defRPr/>
            </a:lvl1pPr>
            <a:extLst/>
          </a:lstStyle>
          <a:p>
            <a:pPr>
              <a:defRPr/>
            </a:pPr>
            <a:fld id="{A584EA71-E583-4870-8163-28BC4E2F897D}" type="datetime1">
              <a:rPr lang="en-US"/>
              <a:pPr>
                <a:defRPr/>
              </a:pPr>
              <a:t>11/6/2012</a:t>
            </a:fld>
            <a:endParaRPr lang="en-US" dirty="0"/>
          </a:p>
        </p:txBody>
      </p:sp>
      <p:sp>
        <p:nvSpPr>
          <p:cNvPr id="35" name="Footer Placeholder 4"/>
          <p:cNvSpPr>
            <a:spLocks noGrp="1"/>
          </p:cNvSpPr>
          <p:nvPr>
            <p:ph type="ftr" sz="quarter" idx="11"/>
          </p:nvPr>
        </p:nvSpPr>
        <p:spPr>
          <a:xfrm>
            <a:off x="914400" y="6416675"/>
            <a:ext cx="5562600" cy="365125"/>
          </a:xfrm>
        </p:spPr>
        <p:txBody>
          <a:bodyPr/>
          <a:lstStyle>
            <a:lvl1pPr>
              <a:defRPr/>
            </a:lvl1pPr>
            <a:extLst/>
          </a:lstStyle>
          <a:p>
            <a:pPr>
              <a:defRPr/>
            </a:pPr>
            <a:r>
              <a:rPr lang="en-US"/>
              <a:t>96 Hour Sustainability Assessment</a:t>
            </a:r>
          </a:p>
        </p:txBody>
      </p:sp>
      <p:sp>
        <p:nvSpPr>
          <p:cNvPr id="36" name="Slide Number Placeholder 5"/>
          <p:cNvSpPr>
            <a:spLocks noGrp="1"/>
          </p:cNvSpPr>
          <p:nvPr>
            <p:ph type="sldNum" sz="quarter" idx="12"/>
          </p:nvPr>
        </p:nvSpPr>
        <p:spPr>
          <a:xfrm>
            <a:off x="8610600" y="6416675"/>
            <a:ext cx="457200" cy="365125"/>
          </a:xfrm>
        </p:spPr>
        <p:txBody>
          <a:bodyPr/>
          <a:lstStyle>
            <a:lvl1pPr>
              <a:defRPr/>
            </a:lvl1pPr>
            <a:extLst/>
          </a:lstStyle>
          <a:p>
            <a:pPr>
              <a:defRPr/>
            </a:pPr>
            <a:fld id="{F96FF2F4-2D4E-4A7D-8496-F81BCB253C41}"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24"/>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8" name="Rectangle 15"/>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9" name="Rectangle 16"/>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0" name="Rectangle 17"/>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1" name="Rectangle 18"/>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19"/>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3" name="Rectangle 20"/>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4" name="Rectangle 21"/>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5" name="Rectangle 28"/>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6" name="Rectangle 29"/>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a:xfrm>
            <a:off x="6477000" y="6416675"/>
            <a:ext cx="2133600" cy="365125"/>
          </a:xfrm>
        </p:spPr>
        <p:txBody>
          <a:bodyPr/>
          <a:lstStyle>
            <a:lvl1pPr>
              <a:defRPr/>
            </a:lvl1pPr>
            <a:extLst/>
          </a:lstStyle>
          <a:p>
            <a:pPr>
              <a:defRPr/>
            </a:pPr>
            <a:fld id="{566DC10B-7024-4823-99D2-D1C7C0EDC094}" type="datetime1">
              <a:rPr lang="en-US"/>
              <a:pPr>
                <a:defRPr/>
              </a:pPr>
              <a:t>11/6/2012</a:t>
            </a:fld>
            <a:endParaRPr lang="en-US" dirty="0"/>
          </a:p>
        </p:txBody>
      </p:sp>
      <p:sp>
        <p:nvSpPr>
          <p:cNvPr id="18" name="Footer Placeholder 7"/>
          <p:cNvSpPr>
            <a:spLocks noGrp="1"/>
          </p:cNvSpPr>
          <p:nvPr>
            <p:ph type="ftr" sz="quarter" idx="11"/>
          </p:nvPr>
        </p:nvSpPr>
        <p:spPr>
          <a:xfrm>
            <a:off x="914400" y="6416675"/>
            <a:ext cx="5562600" cy="365125"/>
          </a:xfrm>
        </p:spPr>
        <p:txBody>
          <a:bodyPr/>
          <a:lstStyle>
            <a:lvl1pPr>
              <a:defRPr/>
            </a:lvl1pPr>
            <a:extLst/>
          </a:lstStyle>
          <a:p>
            <a:pPr>
              <a:defRPr/>
            </a:pPr>
            <a:r>
              <a:rPr lang="en-US"/>
              <a:t>96 Hour Sustainability Assessment</a:t>
            </a:r>
          </a:p>
        </p:txBody>
      </p:sp>
      <p:sp>
        <p:nvSpPr>
          <p:cNvPr id="19" name="Slide Number Placeholder 8"/>
          <p:cNvSpPr>
            <a:spLocks noGrp="1"/>
          </p:cNvSpPr>
          <p:nvPr>
            <p:ph type="sldNum" sz="quarter" idx="12"/>
          </p:nvPr>
        </p:nvSpPr>
        <p:spPr>
          <a:xfrm>
            <a:off x="8610600" y="6416675"/>
            <a:ext cx="457200" cy="365125"/>
          </a:xfrm>
        </p:spPr>
        <p:txBody>
          <a:bodyPr/>
          <a:lstStyle>
            <a:lvl1pPr>
              <a:defRPr/>
            </a:lvl1pPr>
            <a:extLst/>
          </a:lstStyle>
          <a:p>
            <a:pPr>
              <a:defRPr/>
            </a:pPr>
            <a:fld id="{17058405-71A1-4987-9922-E92ED99653D9}"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477000" y="6416675"/>
            <a:ext cx="2133600" cy="365125"/>
          </a:xfrm>
        </p:spPr>
        <p:txBody>
          <a:bodyPr/>
          <a:lstStyle>
            <a:lvl1pPr>
              <a:defRPr/>
            </a:lvl1pPr>
            <a:extLst/>
          </a:lstStyle>
          <a:p>
            <a:pPr>
              <a:defRPr/>
            </a:pPr>
            <a:fld id="{07089DDD-E3C9-4E54-B5DB-0ED272B6BBCE}" type="datetime1">
              <a:rPr lang="en-US"/>
              <a:pPr>
                <a:defRPr/>
              </a:pPr>
              <a:t>11/6/2012</a:t>
            </a:fld>
            <a:endParaRPr lang="en-US" dirty="0"/>
          </a:p>
        </p:txBody>
      </p:sp>
      <p:sp>
        <p:nvSpPr>
          <p:cNvPr id="3" name="Footer Placeholder 2"/>
          <p:cNvSpPr>
            <a:spLocks noGrp="1"/>
          </p:cNvSpPr>
          <p:nvPr>
            <p:ph type="ftr" sz="quarter" idx="11"/>
          </p:nvPr>
        </p:nvSpPr>
        <p:spPr>
          <a:xfrm>
            <a:off x="914400" y="6416675"/>
            <a:ext cx="5562600" cy="365125"/>
          </a:xfrm>
        </p:spPr>
        <p:txBody>
          <a:bodyPr/>
          <a:lstStyle>
            <a:lvl1pPr>
              <a:defRPr/>
            </a:lvl1pPr>
            <a:extLst/>
          </a:lstStyle>
          <a:p>
            <a:pPr>
              <a:defRPr/>
            </a:pPr>
            <a:r>
              <a:rPr lang="en-US"/>
              <a:t>96 Hour Sustainability Assessment</a:t>
            </a:r>
          </a:p>
        </p:txBody>
      </p:sp>
      <p:sp>
        <p:nvSpPr>
          <p:cNvPr id="4" name="Slide Number Placeholder 3"/>
          <p:cNvSpPr>
            <a:spLocks noGrp="1"/>
          </p:cNvSpPr>
          <p:nvPr>
            <p:ph type="sldNum" sz="quarter" idx="12"/>
          </p:nvPr>
        </p:nvSpPr>
        <p:spPr>
          <a:xfrm>
            <a:off x="8610600" y="6416675"/>
            <a:ext cx="457200" cy="365125"/>
          </a:xfrm>
        </p:spPr>
        <p:txBody>
          <a:bodyPr/>
          <a:lstStyle>
            <a:lvl1pPr>
              <a:defRPr/>
            </a:lvl1pPr>
            <a:extLst/>
          </a:lstStyle>
          <a:p>
            <a:pPr>
              <a:defRPr/>
            </a:pPr>
            <a:fld id="{D336F708-9450-481B-A172-FD9436B7CBA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7"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8"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9"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0"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1"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3"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4" name="Rectangle 7"/>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5" name="Straight Connector 8"/>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6" name="Group 9"/>
          <p:cNvGrpSpPr>
            <a:grpSpLocks/>
          </p:cNvGrpSpPr>
          <p:nvPr/>
        </p:nvGrpSpPr>
        <p:grpSpPr bwMode="auto">
          <a:xfrm rot="5400000">
            <a:off x="8515351" y="1219200"/>
            <a:ext cx="131762" cy="128587"/>
            <a:chOff x="6668087" y="1297746"/>
            <a:chExt cx="161840" cy="156602"/>
          </a:xfrm>
        </p:grpSpPr>
        <p:cxnSp>
          <p:nvCxnSpPr>
            <p:cNvPr id="17" name="Straight Connector 14"/>
            <p:cNvCxnSpPr/>
            <p:nvPr/>
          </p:nvCxnSpPr>
          <p:spPr>
            <a:xfrm rot="16200000">
              <a:off x="6663593" y="1290641"/>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5"/>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9" name="Straight Connector 16"/>
            <p:cNvCxnSpPr/>
            <p:nvPr/>
          </p:nvCxnSpPr>
          <p:spPr>
            <a:xfrm rot="5400000" flipH="1">
              <a:off x="6744513" y="1289666"/>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20" name="Group 13"/>
          <p:cNvGrpSpPr>
            <a:grpSpLocks/>
          </p:cNvGrpSpPr>
          <p:nvPr/>
        </p:nvGrpSpPr>
        <p:grpSpPr bwMode="auto">
          <a:xfrm rot="5400000">
            <a:off x="8667751" y="1371600"/>
            <a:ext cx="131762" cy="128587"/>
            <a:chOff x="6668087" y="1297746"/>
            <a:chExt cx="161840" cy="156602"/>
          </a:xfrm>
        </p:grpSpPr>
        <p:cxnSp>
          <p:nvCxnSpPr>
            <p:cNvPr id="21" name="Straight Connector 10"/>
            <p:cNvCxnSpPr/>
            <p:nvPr/>
          </p:nvCxnSpPr>
          <p:spPr>
            <a:xfrm rot="16200000">
              <a:off x="6663593" y="1290641"/>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2" name="Straight Connector 11"/>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3" name="Straight Connector 12"/>
            <p:cNvCxnSpPr/>
            <p:nvPr/>
          </p:nvCxnSpPr>
          <p:spPr>
            <a:xfrm rot="5400000" flipH="1">
              <a:off x="6744513" y="1289666"/>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24" name="Group 17"/>
          <p:cNvGrpSpPr>
            <a:grpSpLocks/>
          </p:cNvGrpSpPr>
          <p:nvPr/>
        </p:nvGrpSpPr>
        <p:grpSpPr bwMode="auto">
          <a:xfrm rot="5400000">
            <a:off x="8320087" y="1474788"/>
            <a:ext cx="131763" cy="128588"/>
            <a:chOff x="6668087" y="1297746"/>
            <a:chExt cx="161840" cy="156602"/>
          </a:xfrm>
        </p:grpSpPr>
        <p:cxnSp>
          <p:nvCxnSpPr>
            <p:cNvPr id="25" name="Straight Connector 18"/>
            <p:cNvCxnSpPr/>
            <p:nvPr/>
          </p:nvCxnSpPr>
          <p:spPr>
            <a:xfrm rot="16200000">
              <a:off x="6663592" y="1290640"/>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6" name="Straight Connector 19"/>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7" name="Straight Connector 20"/>
            <p:cNvCxnSpPr/>
            <p:nvPr/>
          </p:nvCxnSpPr>
          <p:spPr>
            <a:xfrm rot="5400000" flipH="1">
              <a:off x="6744512" y="1289665"/>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28" name="Date Placeholder 4"/>
          <p:cNvSpPr>
            <a:spLocks noGrp="1"/>
          </p:cNvSpPr>
          <p:nvPr>
            <p:ph type="dt" sz="half" idx="10"/>
          </p:nvPr>
        </p:nvSpPr>
        <p:spPr/>
        <p:txBody>
          <a:bodyPr/>
          <a:lstStyle>
            <a:lvl1pPr>
              <a:defRPr/>
            </a:lvl1pPr>
            <a:extLst/>
          </a:lstStyle>
          <a:p>
            <a:pPr>
              <a:defRPr/>
            </a:pPr>
            <a:fld id="{82CAD93A-F07B-4013-960F-76E66ED08E22}" type="datetime1">
              <a:rPr lang="en-US"/>
              <a:pPr>
                <a:defRPr/>
              </a:pPr>
              <a:t>11/6/2012</a:t>
            </a:fld>
            <a:endParaRPr lang="en-US" dirty="0"/>
          </a:p>
        </p:txBody>
      </p:sp>
      <p:sp>
        <p:nvSpPr>
          <p:cNvPr id="29" name="Footer Placeholder 5"/>
          <p:cNvSpPr>
            <a:spLocks noGrp="1"/>
          </p:cNvSpPr>
          <p:nvPr>
            <p:ph type="ftr" sz="quarter" idx="11"/>
          </p:nvPr>
        </p:nvSpPr>
        <p:spPr/>
        <p:txBody>
          <a:bodyPr/>
          <a:lstStyle>
            <a:lvl1pPr>
              <a:defRPr/>
            </a:lvl1pPr>
            <a:extLst/>
          </a:lstStyle>
          <a:p>
            <a:pPr>
              <a:defRPr/>
            </a:pPr>
            <a:r>
              <a:rPr lang="en-US"/>
              <a:t>96 Hour Sustainability Assessment</a:t>
            </a:r>
          </a:p>
        </p:txBody>
      </p:sp>
      <p:sp>
        <p:nvSpPr>
          <p:cNvPr id="30" name="Slide Number Placeholder 6"/>
          <p:cNvSpPr>
            <a:spLocks noGrp="1"/>
          </p:cNvSpPr>
          <p:nvPr>
            <p:ph type="sldNum" sz="quarter" idx="12"/>
          </p:nvPr>
        </p:nvSpPr>
        <p:spPr/>
        <p:txBody>
          <a:bodyPr/>
          <a:lstStyle>
            <a:lvl1pPr>
              <a:defRPr/>
            </a:lvl1pPr>
            <a:extLst/>
          </a:lstStyle>
          <a:p>
            <a:pPr>
              <a:defRPr/>
            </a:pPr>
            <a:fld id="{D8DDBB7E-E5BE-4C71-8487-561E28C4202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27"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4" name="Date Placeholder 4"/>
          <p:cNvSpPr>
            <a:spLocks noGrp="1"/>
          </p:cNvSpPr>
          <p:nvPr>
            <p:ph type="dt" sz="half" idx="2"/>
          </p:nvPr>
        </p:nvSpPr>
        <p:spPr>
          <a:xfrm>
            <a:off x="6477000" y="55563"/>
            <a:ext cx="2133600" cy="365125"/>
          </a:xfrm>
          <a:prstGeom prst="rect">
            <a:avLst/>
          </a:prstGeom>
        </p:spPr>
        <p:txBody>
          <a:bodyPr vert="horz" anchor="b"/>
          <a:lstStyle>
            <a:lvl1pPr fontAlgn="auto">
              <a:spcBef>
                <a:spcPts val="0"/>
              </a:spcBef>
              <a:spcAft>
                <a:spcPts val="0"/>
              </a:spcAft>
              <a:defRPr sz="1100">
                <a:solidFill>
                  <a:schemeClr val="tx2"/>
                </a:solidFill>
                <a:latin typeface="+mn-lt"/>
              </a:defRPr>
            </a:lvl1pPr>
            <a:extLst/>
          </a:lstStyle>
          <a:p>
            <a:pPr>
              <a:defRPr/>
            </a:pPr>
            <a:fld id="{15C6C657-6D11-410E-9061-617B6A0D9EFB}" type="datetime1">
              <a:rPr lang="en-US"/>
              <a:pPr>
                <a:defRPr/>
              </a:pPr>
              <a:t>11/6/2012</a:t>
            </a:fld>
            <a:endParaRPr lang="en-US" dirty="0"/>
          </a:p>
        </p:txBody>
      </p:sp>
      <p:sp>
        <p:nvSpPr>
          <p:cNvPr id="35" name="Footer Placeholder 5"/>
          <p:cNvSpPr>
            <a:spLocks noGrp="1"/>
          </p:cNvSpPr>
          <p:nvPr>
            <p:ph type="ftr" sz="quarter" idx="3"/>
          </p:nvPr>
        </p:nvSpPr>
        <p:spPr>
          <a:xfrm>
            <a:off x="914400" y="55563"/>
            <a:ext cx="5562600" cy="365125"/>
          </a:xfrm>
          <a:prstGeom prst="rect">
            <a:avLst/>
          </a:prstGeom>
        </p:spPr>
        <p:txBody>
          <a:bodyPr vert="horz" anchor="b"/>
          <a:lstStyle>
            <a:lvl1pPr algn="r" fontAlgn="auto">
              <a:spcBef>
                <a:spcPts val="0"/>
              </a:spcBef>
              <a:spcAft>
                <a:spcPts val="0"/>
              </a:spcAft>
              <a:defRPr sz="1100">
                <a:solidFill>
                  <a:schemeClr val="tx2"/>
                </a:solidFill>
                <a:latin typeface="+mn-lt"/>
              </a:defRPr>
            </a:lvl1pPr>
            <a:extLst/>
          </a:lstStyle>
          <a:p>
            <a:pPr>
              <a:defRPr/>
            </a:pPr>
            <a:r>
              <a:rPr lang="en-US"/>
              <a:t>96 Hour Sustainability Assessment</a:t>
            </a:r>
          </a:p>
        </p:txBody>
      </p:sp>
      <p:sp>
        <p:nvSpPr>
          <p:cNvPr id="36" name="Slide Number Placeholder 6"/>
          <p:cNvSpPr>
            <a:spLocks noGrp="1"/>
          </p:cNvSpPr>
          <p:nvPr>
            <p:ph type="sldNum" sz="quarter" idx="4"/>
          </p:nvPr>
        </p:nvSpPr>
        <p:spPr>
          <a:xfrm>
            <a:off x="8610600" y="55563"/>
            <a:ext cx="457200" cy="365125"/>
          </a:xfrm>
          <a:prstGeom prst="rect">
            <a:avLst/>
          </a:prstGeom>
        </p:spPr>
        <p:txBody>
          <a:bodyPr vert="horz" anchor="b"/>
          <a:lstStyle>
            <a:lvl1pPr fontAlgn="auto">
              <a:spcBef>
                <a:spcPts val="0"/>
              </a:spcBef>
              <a:spcAft>
                <a:spcPts val="0"/>
              </a:spcAft>
              <a:defRPr sz="1200">
                <a:solidFill>
                  <a:schemeClr val="tx2"/>
                </a:solidFill>
                <a:latin typeface="+mn-lt"/>
              </a:defRPr>
            </a:lvl1pPr>
            <a:extLst/>
          </a:lstStyle>
          <a:p>
            <a:pPr>
              <a:defRPr/>
            </a:pPr>
            <a:fld id="{0D5C6619-7CB0-49FB-A3CE-A0F345156E1A}" type="slidenum">
              <a:rPr lang="en-US"/>
              <a:pPr>
                <a:defRPr/>
              </a:pPr>
              <a:t>‹#›</a:t>
            </a:fld>
            <a:endParaRPr lang="en-US" dirty="0"/>
          </a:p>
        </p:txBody>
      </p:sp>
    </p:spTree>
  </p:cSld>
  <p:clrMap bg1="dk1" tx1="lt1" bg2="dk2"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Lst>
  <p:hf sldNum="0" hdr="0" ftr="0" dt="0"/>
  <p:txStyles>
    <p:titleStyle>
      <a:lvl1pPr algn="l" rtl="0" eaLnBrk="0" fontAlgn="base" hangingPunct="0">
        <a:spcBef>
          <a:spcPct val="0"/>
        </a:spcBef>
        <a:spcAft>
          <a:spcPct val="0"/>
        </a:spcAft>
        <a:defRPr sz="4000" kern="1200" spc="-100">
          <a:solidFill>
            <a:srgbClr val="C1EEFF"/>
          </a:solidFill>
          <a:latin typeface="Arial" charset="0"/>
          <a:ea typeface="+mj-ea"/>
          <a:cs typeface="+mj-cs"/>
        </a:defRPr>
      </a:lvl1pPr>
      <a:lvl2pPr algn="l" rtl="0" eaLnBrk="0" fontAlgn="base" hangingPunct="0">
        <a:spcBef>
          <a:spcPct val="0"/>
        </a:spcBef>
        <a:spcAft>
          <a:spcPct val="0"/>
        </a:spcAft>
        <a:defRPr sz="4000">
          <a:solidFill>
            <a:srgbClr val="C1EEFF"/>
          </a:solidFill>
          <a:latin typeface="Arial" charset="0"/>
        </a:defRPr>
      </a:lvl2pPr>
      <a:lvl3pPr algn="l" rtl="0" eaLnBrk="0" fontAlgn="base" hangingPunct="0">
        <a:spcBef>
          <a:spcPct val="0"/>
        </a:spcBef>
        <a:spcAft>
          <a:spcPct val="0"/>
        </a:spcAft>
        <a:defRPr sz="4000">
          <a:solidFill>
            <a:srgbClr val="C1EEFF"/>
          </a:solidFill>
          <a:latin typeface="Arial" charset="0"/>
        </a:defRPr>
      </a:lvl3pPr>
      <a:lvl4pPr algn="l" rtl="0" eaLnBrk="0" fontAlgn="base" hangingPunct="0">
        <a:spcBef>
          <a:spcPct val="0"/>
        </a:spcBef>
        <a:spcAft>
          <a:spcPct val="0"/>
        </a:spcAft>
        <a:defRPr sz="4000">
          <a:solidFill>
            <a:srgbClr val="C1EEFF"/>
          </a:solidFill>
          <a:latin typeface="Arial" charset="0"/>
        </a:defRPr>
      </a:lvl4pPr>
      <a:lvl5pPr algn="l" rtl="0" eaLnBrk="0" fontAlgn="base" hangingPunct="0">
        <a:spcBef>
          <a:spcPct val="0"/>
        </a:spcBef>
        <a:spcAft>
          <a:spcPct val="0"/>
        </a:spcAft>
        <a:defRPr sz="4000">
          <a:solidFill>
            <a:srgbClr val="C1EEFF"/>
          </a:solidFill>
          <a:latin typeface="Arial"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Arial" charset="0"/>
          <a:ea typeface="+mn-ea"/>
          <a:cs typeface="+mn-cs"/>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Arial" charset="0"/>
          <a:ea typeface="+mn-ea"/>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Arial" charset="0"/>
          <a:ea typeface="+mn-ea"/>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Arial" charset="0"/>
          <a:ea typeface="+mn-ea"/>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Arial" charset="0"/>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Data" Target="../diagrams/data5.xml"/><Relationship Id="rId7" Type="http://schemas.microsoft.com/office/2007/relationships/diagramDrawing" Target="../diagrams/drawing5.xml"/><Relationship Id="rId12" Type="http://schemas.microsoft.com/office/2007/relationships/diagramDrawing" Target="../diagrams/drawing6.xml"/><Relationship Id="rId2" Type="http://schemas.openxmlformats.org/officeDocument/2006/relationships/notesSlide" Target="../notesSlides/notesSlide36.xml"/><Relationship Id="rId1" Type="http://schemas.openxmlformats.org/officeDocument/2006/relationships/slideLayout" Target="../slideLayouts/slideLayout3.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0" Type="http://schemas.openxmlformats.org/officeDocument/2006/relationships/diagramQuickStyle" Target="../diagrams/quickStyle6.xml"/><Relationship Id="rId4" Type="http://schemas.openxmlformats.org/officeDocument/2006/relationships/diagramLayout" Target="../diagrams/layout5.xml"/><Relationship Id="rId9" Type="http://schemas.openxmlformats.org/officeDocument/2006/relationships/diagramLayout" Target="../diagrams/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hyperlink" Target="mailto:csmith@hanys.org" TargetMode="External"/><Relationship Id="rId2" Type="http://schemas.openxmlformats.org/officeDocument/2006/relationships/hyperlink" Target="mailto:anne_dangelo@urmc.rochester.edu" TargetMode="External"/><Relationship Id="rId1" Type="http://schemas.openxmlformats.org/officeDocument/2006/relationships/slideLayout" Target="../slideLayouts/slideLayout3.xml"/><Relationship Id="rId4" Type="http://schemas.openxmlformats.org/officeDocument/2006/relationships/hyperlink" Target="mailto:ajewett@iroquois.or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304800" y="762000"/>
            <a:ext cx="8382000" cy="5122863"/>
          </a:xfrm>
          <a:prstGeom prst="rect">
            <a:avLst/>
          </a:prstGeom>
          <a:noFill/>
          <a:ln w="9525">
            <a:noFill/>
            <a:miter lim="800000"/>
            <a:headEnd/>
            <a:tailEnd/>
          </a:ln>
          <a:effectLst/>
        </p:spPr>
        <p:txBody>
          <a:bodyPr>
            <a:spAutoFit/>
          </a:bodyPr>
          <a:lstStyle/>
          <a:p>
            <a:pPr algn="ctr">
              <a:defRPr/>
            </a:pPr>
            <a:r>
              <a:rPr lang="en-US" sz="4800" b="1">
                <a:effectLst>
                  <a:outerShdw blurRad="38100" dist="38100" dir="2700000" algn="tl">
                    <a:srgbClr val="4E5B6F"/>
                  </a:outerShdw>
                </a:effectLst>
              </a:rPr>
              <a:t>96 HOUR </a:t>
            </a:r>
          </a:p>
          <a:p>
            <a:pPr algn="ctr">
              <a:defRPr/>
            </a:pPr>
            <a:r>
              <a:rPr lang="en-US" sz="4800" b="1">
                <a:effectLst>
                  <a:outerShdw blurRad="38100" dist="38100" dir="2700000" algn="tl">
                    <a:srgbClr val="4E5B6F"/>
                  </a:outerShdw>
                </a:effectLst>
              </a:rPr>
              <a:t>SUSTAINABILITY</a:t>
            </a:r>
          </a:p>
          <a:p>
            <a:pPr algn="ctr">
              <a:defRPr/>
            </a:pPr>
            <a:r>
              <a:rPr lang="en-US" sz="4800" b="1">
                <a:effectLst>
                  <a:outerShdw blurRad="38100" dist="38100" dir="2700000" algn="tl">
                    <a:srgbClr val="4E5B6F"/>
                  </a:outerShdw>
                </a:effectLst>
              </a:rPr>
              <a:t>ASSESSMENT TRAINING</a:t>
            </a:r>
          </a:p>
          <a:p>
            <a:pPr algn="ctr">
              <a:defRPr/>
            </a:pPr>
            <a:endParaRPr lang="en-US" sz="4800" b="1">
              <a:effectLst>
                <a:outerShdw blurRad="38100" dist="38100" dir="2700000" algn="tl">
                  <a:srgbClr val="4E5B6F"/>
                </a:outerShdw>
              </a:effectLst>
            </a:endParaRPr>
          </a:p>
          <a:p>
            <a:pPr algn="ctr">
              <a:defRPr/>
            </a:pPr>
            <a:endParaRPr lang="en-US" sz="4800" b="1">
              <a:effectLst>
                <a:outerShdw blurRad="38100" dist="38100" dir="2700000" algn="tl">
                  <a:srgbClr val="4E5B6F"/>
                </a:outerShdw>
              </a:effectLst>
            </a:endParaRPr>
          </a:p>
          <a:p>
            <a:pPr algn="ctr">
              <a:defRPr/>
            </a:pPr>
            <a:r>
              <a:rPr lang="en-US" sz="3000" b="1">
                <a:effectLst>
                  <a:outerShdw blurRad="38100" dist="38100" dir="2700000" algn="tl">
                    <a:srgbClr val="4E5B6F"/>
                  </a:outerShdw>
                </a:effectLst>
              </a:rPr>
              <a:t>NSR  –  November 12, 2012   (9:30 - 11:00am)</a:t>
            </a:r>
          </a:p>
          <a:p>
            <a:pPr algn="ctr">
              <a:defRPr/>
            </a:pPr>
            <a:r>
              <a:rPr lang="en-US" sz="3000" b="1">
                <a:effectLst>
                  <a:outerShdw blurRad="38100" dist="38100" dir="2700000" algn="tl">
                    <a:srgbClr val="4E5B6F"/>
                  </a:outerShdw>
                </a:effectLst>
              </a:rPr>
              <a:t>SSR  –  November 19, 2012   (12:00 - 1:30 pm)</a:t>
            </a:r>
          </a:p>
          <a:p>
            <a:pPr algn="ctr">
              <a:defRPr/>
            </a:pPr>
            <a:r>
              <a:rPr lang="en-US" sz="3000" b="1">
                <a:effectLst>
                  <a:outerShdw blurRad="38100" dist="38100" dir="2700000" algn="tl">
                    <a:srgbClr val="4E5B6F"/>
                  </a:outerShdw>
                </a:effectLst>
              </a:rPr>
              <a:t>ESR –  November 26, 2012    (1:00  -  2:30 pm)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4294967295"/>
          </p:nvPr>
        </p:nvSpPr>
        <p:spPr>
          <a:xfrm>
            <a:off x="685800" y="1676400"/>
            <a:ext cx="7772400" cy="4222750"/>
          </a:xfrm>
        </p:spPr>
        <p:txBody>
          <a:bodyPr/>
          <a:lstStyle/>
          <a:p>
            <a:pPr eaLnBrk="1" hangingPunct="1">
              <a:buFont typeface="Wingdings" pitchFamily="2" charset="2"/>
              <a:buNone/>
              <a:defRPr/>
            </a:pPr>
            <a:r>
              <a:rPr lang="en-US" dirty="0" smtClean="0">
                <a:latin typeface="+mj-lt"/>
              </a:rPr>
              <a:t>	The  Chart and Tool will tell you </a:t>
            </a:r>
            <a:r>
              <a:rPr lang="en-US" u="sng" dirty="0" smtClean="0">
                <a:latin typeface="+mj-lt"/>
              </a:rPr>
              <a:t>how long</a:t>
            </a:r>
            <a:r>
              <a:rPr lang="en-US" dirty="0" smtClean="0">
                <a:latin typeface="+mj-lt"/>
              </a:rPr>
              <a:t> something will last…</a:t>
            </a:r>
          </a:p>
          <a:p>
            <a:pPr eaLnBrk="1" hangingPunct="1">
              <a:defRPr/>
            </a:pPr>
            <a:endParaRPr lang="en-US" dirty="0" smtClean="0">
              <a:latin typeface="+mj-lt"/>
            </a:endParaRPr>
          </a:p>
          <a:p>
            <a:pPr eaLnBrk="1" hangingPunct="1">
              <a:buFont typeface="Wingdings" pitchFamily="2" charset="2"/>
              <a:buNone/>
              <a:defRPr/>
            </a:pPr>
            <a:r>
              <a:rPr lang="en-US" dirty="0" smtClean="0">
                <a:latin typeface="+mj-lt"/>
              </a:rPr>
              <a:t>	…not </a:t>
            </a:r>
            <a:r>
              <a:rPr lang="en-US" u="sng" dirty="0" smtClean="0">
                <a:latin typeface="+mj-lt"/>
              </a:rPr>
              <a:t>what if</a:t>
            </a:r>
            <a:r>
              <a:rPr lang="en-US" dirty="0" smtClean="0">
                <a:latin typeface="+mj-lt"/>
              </a:rPr>
              <a:t> it runs out.  Look to your plan for mitigation strategies.</a:t>
            </a:r>
          </a:p>
          <a:p>
            <a:pPr eaLnBrk="1" hangingPunct="1">
              <a:buFont typeface="Wingdings" pitchFamily="2" charset="2"/>
              <a:buNone/>
              <a:defRPr/>
            </a:pPr>
            <a:endParaRPr lang="en-US" dirty="0" smtClean="0">
              <a:latin typeface="+mj-lt"/>
            </a:endParaRPr>
          </a:p>
        </p:txBody>
      </p:sp>
      <p:sp>
        <p:nvSpPr>
          <p:cNvPr id="3" name="Title 1"/>
          <p:cNvSpPr txBox="1">
            <a:spLocks/>
          </p:cNvSpPr>
          <p:nvPr/>
        </p:nvSpPr>
        <p:spPr>
          <a:xfrm>
            <a:off x="914400" y="457200"/>
            <a:ext cx="7772400" cy="969963"/>
          </a:xfrm>
          <a:prstGeom prst="rect">
            <a:avLst/>
          </a:prstGeom>
        </p:spPr>
        <p:txBody>
          <a:bodyPr/>
          <a:lstStyle/>
          <a:p>
            <a:pPr algn="r" fontAlgn="auto">
              <a:spcAft>
                <a:spcPts val="0"/>
              </a:spcAft>
              <a:defRPr/>
            </a:pPr>
            <a:r>
              <a:rPr lang="en-US" sz="4000" spc="-100" dirty="0">
                <a:latin typeface="+mj-lt"/>
                <a:ea typeface="+mj-ea"/>
                <a:cs typeface="+mj-cs"/>
              </a:rPr>
              <a:t>Concepts and Assumptions</a:t>
            </a:r>
            <a:br>
              <a:rPr lang="en-US" sz="4000" spc="-100" dirty="0">
                <a:latin typeface="+mj-lt"/>
                <a:ea typeface="+mj-ea"/>
                <a:cs typeface="+mj-cs"/>
              </a:rPr>
            </a:br>
            <a:r>
              <a:rPr lang="en-US" sz="4000" spc="-100" dirty="0">
                <a:latin typeface="+mj-lt"/>
                <a:ea typeface="+mj-ea"/>
                <a:cs typeface="+mj-cs"/>
              </a:rPr>
              <a:t/>
            </a:r>
            <a:br>
              <a:rPr lang="en-US" sz="4000" spc="-100" dirty="0">
                <a:latin typeface="+mj-lt"/>
                <a:ea typeface="+mj-ea"/>
                <a:cs typeface="+mj-cs"/>
              </a:rPr>
            </a:br>
            <a:endParaRPr lang="en-US" sz="4000" spc="-100" dirty="0">
              <a:latin typeface="+mj-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1447800"/>
            <a:ext cx="8534400" cy="4572000"/>
          </a:xfrm>
        </p:spPr>
        <p:txBody>
          <a:bodyPr>
            <a:noAutofit/>
          </a:bodyPr>
          <a:lstStyle/>
          <a:p>
            <a:pPr marL="411480" eaLnBrk="1" fontAlgn="auto" hangingPunct="1">
              <a:spcAft>
                <a:spcPts val="0"/>
              </a:spcAft>
              <a:buFont typeface="Wingdings" pitchFamily="2" charset="2"/>
              <a:buNone/>
              <a:defRPr/>
            </a:pPr>
            <a:endParaRPr lang="en-US" dirty="0" smtClean="0">
              <a:latin typeface="+mj-lt"/>
            </a:endParaRPr>
          </a:p>
          <a:p>
            <a:pPr marL="411480" eaLnBrk="1" fontAlgn="auto" hangingPunct="1">
              <a:spcAft>
                <a:spcPts val="0"/>
              </a:spcAft>
              <a:buFont typeface="Wingdings"/>
              <a:buChar char=""/>
              <a:defRPr/>
            </a:pPr>
            <a:r>
              <a:rPr lang="en-US" dirty="0" smtClean="0">
                <a:latin typeface="+mj-lt"/>
              </a:rPr>
              <a:t>A multi-disciplinary process is recommended in determining essential resources, and in making calculations and reasonable assumptions.</a:t>
            </a:r>
          </a:p>
          <a:p>
            <a:pPr marL="411480" eaLnBrk="1" fontAlgn="auto" hangingPunct="1">
              <a:spcAft>
                <a:spcPts val="0"/>
              </a:spcAft>
              <a:buFont typeface="Wingdings"/>
              <a:buChar char=""/>
              <a:defRPr/>
            </a:pPr>
            <a:endParaRPr lang="en-US" dirty="0" smtClean="0">
              <a:latin typeface="+mj-lt"/>
            </a:endParaRPr>
          </a:p>
          <a:p>
            <a:pPr marL="411480" eaLnBrk="1" fontAlgn="auto" hangingPunct="1">
              <a:spcAft>
                <a:spcPts val="0"/>
              </a:spcAft>
              <a:buFont typeface="Wingdings"/>
              <a:buChar char=""/>
              <a:defRPr/>
            </a:pPr>
            <a:r>
              <a:rPr lang="en-US" dirty="0" smtClean="0">
                <a:latin typeface="+mj-lt"/>
              </a:rPr>
              <a:t>This process should be conducted by the organization’s Emergency Management Committee (EMC) or similar venue.</a:t>
            </a:r>
            <a:endParaRPr lang="en-US" dirty="0">
              <a:latin typeface="+mj-lt"/>
            </a:endParaRPr>
          </a:p>
        </p:txBody>
      </p:sp>
      <p:sp>
        <p:nvSpPr>
          <p:cNvPr id="4" name="Title 1"/>
          <p:cNvSpPr txBox="1">
            <a:spLocks/>
          </p:cNvSpPr>
          <p:nvPr/>
        </p:nvSpPr>
        <p:spPr>
          <a:xfrm>
            <a:off x="914400" y="512763"/>
            <a:ext cx="7772400" cy="914400"/>
          </a:xfrm>
          <a:prstGeom prst="rect">
            <a:avLst/>
          </a:prstGeom>
        </p:spPr>
        <p:txBody>
          <a:bodyPr/>
          <a:lstStyle/>
          <a:p>
            <a:pPr algn="r" fontAlgn="auto">
              <a:spcAft>
                <a:spcPts val="0"/>
              </a:spcAft>
              <a:defRPr/>
            </a:pPr>
            <a:endParaRPr lang="en-US" sz="4000" spc="-100" dirty="0">
              <a:latin typeface="+mj-lt"/>
              <a:ea typeface="+mj-ea"/>
              <a:cs typeface="+mj-cs"/>
            </a:endParaRPr>
          </a:p>
        </p:txBody>
      </p:sp>
      <p:sp>
        <p:nvSpPr>
          <p:cNvPr id="5" name="Title 1"/>
          <p:cNvSpPr txBox="1">
            <a:spLocks/>
          </p:cNvSpPr>
          <p:nvPr/>
        </p:nvSpPr>
        <p:spPr>
          <a:xfrm>
            <a:off x="914400" y="457200"/>
            <a:ext cx="7772400" cy="969963"/>
          </a:xfrm>
          <a:prstGeom prst="rect">
            <a:avLst/>
          </a:prstGeom>
        </p:spPr>
        <p:txBody>
          <a:bodyPr/>
          <a:lstStyle/>
          <a:p>
            <a:pPr algn="r" fontAlgn="auto">
              <a:spcAft>
                <a:spcPts val="0"/>
              </a:spcAft>
              <a:defRPr/>
            </a:pPr>
            <a:r>
              <a:rPr lang="en-US" sz="4000" spc="-100" dirty="0">
                <a:latin typeface="+mj-lt"/>
                <a:ea typeface="+mj-ea"/>
                <a:cs typeface="+mj-cs"/>
              </a:rPr>
              <a:t>Concepts and Assumptions</a:t>
            </a:r>
            <a:br>
              <a:rPr lang="en-US" sz="4000" spc="-100" dirty="0">
                <a:latin typeface="+mj-lt"/>
                <a:ea typeface="+mj-ea"/>
                <a:cs typeface="+mj-cs"/>
              </a:rPr>
            </a:br>
            <a:r>
              <a:rPr lang="en-US" sz="4000" spc="-100" dirty="0">
                <a:latin typeface="+mj-lt"/>
                <a:ea typeface="+mj-ea"/>
                <a:cs typeface="+mj-cs"/>
              </a:rPr>
              <a:t/>
            </a:r>
            <a:br>
              <a:rPr lang="en-US" sz="4000" spc="-100" dirty="0">
                <a:latin typeface="+mj-lt"/>
                <a:ea typeface="+mj-ea"/>
                <a:cs typeface="+mj-cs"/>
              </a:rPr>
            </a:br>
            <a:endParaRPr lang="en-US" sz="4000" spc="-100" dirty="0">
              <a:latin typeface="+mj-lt"/>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381000"/>
            <a:ext cx="8458200" cy="914400"/>
          </a:xfrm>
        </p:spPr>
        <p:txBody>
          <a:bodyPr/>
          <a:lstStyle/>
          <a:p>
            <a:pPr algn="ctr" eaLnBrk="1" fontAlgn="auto" hangingPunct="1">
              <a:spcAft>
                <a:spcPts val="0"/>
              </a:spcAft>
              <a:defRPr/>
            </a:pPr>
            <a:r>
              <a:rPr lang="en-US" dirty="0" smtClean="0">
                <a:solidFill>
                  <a:schemeClr val="tx1"/>
                </a:solidFill>
                <a:latin typeface="+mj-lt"/>
              </a:rPr>
              <a:t>Process for Determining Sustainability	</a:t>
            </a:r>
            <a:endParaRPr lang="en-US" dirty="0">
              <a:solidFill>
                <a:schemeClr val="tx1"/>
              </a:solidFill>
              <a:latin typeface="+mj-lt"/>
            </a:endParaRPr>
          </a:p>
        </p:txBody>
      </p:sp>
      <p:sp>
        <p:nvSpPr>
          <p:cNvPr id="38914" name="Content Placeholder 2"/>
          <p:cNvSpPr>
            <a:spLocks noGrp="1"/>
          </p:cNvSpPr>
          <p:nvPr>
            <p:ph idx="4294967295"/>
          </p:nvPr>
        </p:nvSpPr>
        <p:spPr>
          <a:xfrm>
            <a:off x="609600" y="2362200"/>
            <a:ext cx="7924800" cy="3200400"/>
          </a:xfrm>
        </p:spPr>
        <p:txBody>
          <a:bodyPr/>
          <a:lstStyle/>
          <a:p>
            <a:pPr>
              <a:defRPr/>
            </a:pPr>
            <a:r>
              <a:rPr lang="en-US" dirty="0" smtClean="0">
                <a:latin typeface="+mj-lt"/>
              </a:rPr>
              <a:t>For sustaining an emergency response, a healthcare facility needs a process to determine the length of time it can remain in existence by supplying the necessary services, protection, and nourishment to its staff and patients.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533400" y="533400"/>
          <a:ext cx="8001000"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p:cNvGraphicFramePr/>
          <p:nvPr/>
        </p:nvGraphicFramePr>
        <p:xfrm>
          <a:off x="762000" y="609600"/>
          <a:ext cx="7848600" cy="58674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152400"/>
            <a:ext cx="7772400" cy="1274763"/>
          </a:xfrm>
        </p:spPr>
        <p:txBody>
          <a:bodyPr/>
          <a:lstStyle/>
          <a:p>
            <a:pPr eaLnBrk="1" fontAlgn="auto" hangingPunct="1">
              <a:spcAft>
                <a:spcPts val="0"/>
              </a:spcAft>
              <a:defRPr/>
            </a:pPr>
            <a:r>
              <a:rPr lang="en-US" dirty="0" smtClean="0">
                <a:solidFill>
                  <a:schemeClr val="tx2">
                    <a:satMod val="200000"/>
                  </a:schemeClr>
                </a:solidFill>
                <a:latin typeface="+mj-lt"/>
              </a:rPr>
              <a:t>	</a:t>
            </a:r>
            <a:endParaRPr lang="en-US" dirty="0">
              <a:solidFill>
                <a:schemeClr val="tx2">
                  <a:satMod val="200000"/>
                </a:schemeClr>
              </a:solidFill>
              <a:latin typeface="+mj-lt"/>
            </a:endParaRPr>
          </a:p>
        </p:txBody>
      </p:sp>
      <p:sp>
        <p:nvSpPr>
          <p:cNvPr id="40962" name="Content Placeholder 2"/>
          <p:cNvSpPr>
            <a:spLocks noGrp="1"/>
          </p:cNvSpPr>
          <p:nvPr>
            <p:ph idx="4294967295"/>
          </p:nvPr>
        </p:nvSpPr>
        <p:spPr>
          <a:xfrm>
            <a:off x="914400" y="2133600"/>
            <a:ext cx="7772400" cy="554038"/>
          </a:xfrm>
        </p:spPr>
        <p:txBody>
          <a:bodyPr lIns="0">
            <a:spAutoFit/>
          </a:bodyPr>
          <a:lstStyle/>
          <a:p>
            <a:pPr>
              <a:buFont typeface="Wingdings" pitchFamily="2" charset="2"/>
              <a:buNone/>
              <a:defRPr/>
            </a:pPr>
            <a:r>
              <a:rPr lang="en-US" dirty="0" smtClean="0">
                <a:latin typeface="+mj-lt"/>
              </a:rPr>
              <a:t>	</a:t>
            </a:r>
          </a:p>
        </p:txBody>
      </p:sp>
      <p:sp>
        <p:nvSpPr>
          <p:cNvPr id="5" name="Title 1"/>
          <p:cNvSpPr txBox="1">
            <a:spLocks/>
          </p:cNvSpPr>
          <p:nvPr/>
        </p:nvSpPr>
        <p:spPr>
          <a:xfrm>
            <a:off x="914400" y="457200"/>
            <a:ext cx="7772400" cy="969963"/>
          </a:xfrm>
          <a:prstGeom prst="rect">
            <a:avLst/>
          </a:prstGeom>
        </p:spPr>
        <p:txBody>
          <a:bodyPr/>
          <a:lstStyle/>
          <a:p>
            <a:pPr algn="r" fontAlgn="auto">
              <a:spcAft>
                <a:spcPts val="0"/>
              </a:spcAft>
              <a:defRPr/>
            </a:pPr>
            <a:r>
              <a:rPr lang="en-US" sz="4000" spc="-100" dirty="0">
                <a:latin typeface="+mj-lt"/>
                <a:ea typeface="+mj-ea"/>
                <a:cs typeface="+mj-cs"/>
              </a:rPr>
              <a:t>Pre-Planning to use the Tool</a:t>
            </a:r>
            <a:br>
              <a:rPr lang="en-US" sz="4000" spc="-100" dirty="0">
                <a:latin typeface="+mj-lt"/>
                <a:ea typeface="+mj-ea"/>
                <a:cs typeface="+mj-cs"/>
              </a:rPr>
            </a:br>
            <a:r>
              <a:rPr lang="en-US" sz="4000" spc="-100" dirty="0">
                <a:latin typeface="+mj-lt"/>
                <a:ea typeface="+mj-ea"/>
                <a:cs typeface="+mj-cs"/>
              </a:rPr>
              <a:t/>
            </a:r>
            <a:br>
              <a:rPr lang="en-US" sz="4000" spc="-100" dirty="0">
                <a:latin typeface="+mj-lt"/>
                <a:ea typeface="+mj-ea"/>
                <a:cs typeface="+mj-cs"/>
              </a:rPr>
            </a:br>
            <a:endParaRPr lang="en-US" sz="4000" spc="-100" dirty="0">
              <a:latin typeface="+mj-lt"/>
              <a:ea typeface="+mj-ea"/>
              <a:cs typeface="+mj-cs"/>
            </a:endParaRPr>
          </a:p>
        </p:txBody>
      </p:sp>
      <p:pic>
        <p:nvPicPr>
          <p:cNvPr id="34820" name="Picture 2"/>
          <p:cNvPicPr>
            <a:picLocks noChangeAspect="1" noChangeArrowheads="1"/>
          </p:cNvPicPr>
          <p:nvPr/>
        </p:nvPicPr>
        <p:blipFill>
          <a:blip r:embed="rId3"/>
          <a:srcRect/>
          <a:stretch>
            <a:fillRect/>
          </a:stretch>
        </p:blipFill>
        <p:spPr bwMode="auto">
          <a:xfrm>
            <a:off x="685800" y="1257300"/>
            <a:ext cx="7939088" cy="521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533400" y="533400"/>
          <a:ext cx="8001000"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p:cNvGraphicFramePr/>
          <p:nvPr/>
        </p:nvGraphicFramePr>
        <p:xfrm>
          <a:off x="762000" y="609600"/>
          <a:ext cx="7848600" cy="58674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dirty="0" smtClean="0">
                <a:solidFill>
                  <a:schemeClr val="tx1"/>
                </a:solidFill>
                <a:latin typeface="+mj-lt"/>
              </a:rPr>
              <a:t>Patient Census	</a:t>
            </a:r>
            <a:endParaRPr lang="en-US" dirty="0">
              <a:solidFill>
                <a:schemeClr val="tx1"/>
              </a:solidFill>
              <a:latin typeface="+mj-lt"/>
            </a:endParaRPr>
          </a:p>
        </p:txBody>
      </p:sp>
      <p:sp>
        <p:nvSpPr>
          <p:cNvPr id="45058" name="Content Placeholder 2"/>
          <p:cNvSpPr>
            <a:spLocks noGrp="1"/>
          </p:cNvSpPr>
          <p:nvPr>
            <p:ph idx="4294967295"/>
          </p:nvPr>
        </p:nvSpPr>
        <p:spPr>
          <a:xfrm>
            <a:off x="762000" y="1676400"/>
            <a:ext cx="7772400" cy="4222750"/>
          </a:xfrm>
        </p:spPr>
        <p:txBody>
          <a:bodyPr/>
          <a:lstStyle/>
          <a:p>
            <a:pPr>
              <a:buFont typeface="Wingdings" pitchFamily="2" charset="2"/>
              <a:buNone/>
              <a:defRPr/>
            </a:pPr>
            <a:r>
              <a:rPr lang="en-US" dirty="0" smtClean="0">
                <a:latin typeface="+mj-lt"/>
              </a:rPr>
              <a:t>	Patient census provides a vital baseline for determining sustainability.</a:t>
            </a:r>
          </a:p>
          <a:p>
            <a:pPr>
              <a:buFont typeface="Wingdings" pitchFamily="2" charset="2"/>
              <a:buNone/>
              <a:defRPr/>
            </a:pPr>
            <a:endParaRPr lang="en-US" dirty="0" smtClean="0">
              <a:latin typeface="+mj-lt"/>
            </a:endParaRPr>
          </a:p>
          <a:p>
            <a:pPr>
              <a:buFont typeface="Wingdings" pitchFamily="2" charset="2"/>
              <a:buNone/>
              <a:defRPr/>
            </a:pPr>
            <a:r>
              <a:rPr lang="en-US" dirty="0" smtClean="0">
                <a:latin typeface="+mj-lt"/>
              </a:rPr>
              <a:t>	Average Daily Census is needed to use the Tool.</a:t>
            </a:r>
          </a:p>
        </p:txBody>
      </p:sp>
      <p:graphicFrame>
        <p:nvGraphicFramePr>
          <p:cNvPr id="39083" name="Group 171"/>
          <p:cNvGraphicFramePr>
            <a:graphicFrameLocks noGrp="1"/>
          </p:cNvGraphicFramePr>
          <p:nvPr/>
        </p:nvGraphicFramePr>
        <p:xfrm>
          <a:off x="4572000" y="3886200"/>
          <a:ext cx="2363788" cy="2682875"/>
        </p:xfrm>
        <a:graphic>
          <a:graphicData uri="http://schemas.openxmlformats.org/drawingml/2006/table">
            <a:tbl>
              <a:tblPr/>
              <a:tblGrid>
                <a:gridCol w="1027113"/>
                <a:gridCol w="701675"/>
                <a:gridCol w="635000"/>
              </a:tblGrid>
              <a:tr h="200025">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1" u="none" strike="noStrike" cap="none" normalizeH="0" baseline="0" smtClean="0">
                          <a:ln>
                            <a:noFill/>
                          </a:ln>
                          <a:solidFill>
                            <a:schemeClr val="bg1"/>
                          </a:solidFill>
                          <a:effectLst/>
                          <a:latin typeface="Arial" charset="0"/>
                          <a:cs typeface="Arial" charset="0"/>
                        </a:rPr>
                        <a:t>Hospital Name</a:t>
                      </a:r>
                      <a:endParaRPr kumimoji="0" lang="en-US" sz="1000" b="0" i="0" u="none" strike="noStrike" cap="none" normalizeH="0" baseline="0" smtClean="0">
                        <a:ln>
                          <a:noFill/>
                        </a:ln>
                        <a:solidFill>
                          <a:schemeClr val="bg1"/>
                        </a:solidFill>
                        <a:effectLst/>
                        <a:latin typeface="Arial" charset="0"/>
                      </a:endParaRPr>
                    </a:p>
                  </a:txBody>
                  <a:tcPr anchor="b" horzOverflow="overflow">
                    <a:lnL cap="flat">
                      <a:noFill/>
                    </a:lnL>
                    <a:lnR cap="flat">
                      <a:noFill/>
                    </a:lnR>
                    <a:lnT cap="flat">
                      <a:noFill/>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hMerge="1">
                  <a:txBody>
                    <a:bodyPr/>
                    <a:lstStyle/>
                    <a:p>
                      <a:endParaRPr lang="en-US"/>
                    </a:p>
                  </a:txBody>
                  <a:tcPr/>
                </a:tc>
                <a:tc hMerge="1">
                  <a:txBody>
                    <a:bodyPr/>
                    <a:lstStyle/>
                    <a:p>
                      <a:endParaRPr lang="en-US"/>
                    </a:p>
                  </a:txBody>
                  <a:tcPr/>
                </a:tc>
              </a:tr>
              <a:tr h="209550">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bg1"/>
                          </a:solidFill>
                          <a:effectLst/>
                          <a:latin typeface="Arial" charset="0"/>
                          <a:cs typeface="Arial" charset="0"/>
                        </a:rPr>
                        <a:t>Licensed beds = </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hMerge="1">
                  <a:txBody>
                    <a:bodyPr/>
                    <a:lstStyle/>
                    <a:p>
                      <a:endParaRPr lang="en-US"/>
                    </a:p>
                  </a:txBody>
                  <a:tcPr/>
                </a:tc>
                <a:tc hMerge="1">
                  <a:txBody>
                    <a:bodyPr/>
                    <a:lstStyle/>
                    <a:p>
                      <a:endParaRPr lang="en-US"/>
                    </a:p>
                  </a:txBody>
                  <a:tcPr/>
                </a:tc>
              </a:tr>
              <a:tr h="27463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bg1"/>
                          </a:solidFill>
                          <a:effectLst/>
                          <a:latin typeface="Arial" charset="0"/>
                          <a:cs typeface="Arial" charset="0"/>
                        </a:rPr>
                        <a:t>Patients</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bg1"/>
                          </a:solidFill>
                          <a:effectLst/>
                          <a:latin typeface="Arial" charset="0"/>
                          <a:cs typeface="Arial" charset="0"/>
                        </a:rPr>
                        <a:t>Annual</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bg1"/>
                          </a:solidFill>
                          <a:effectLst/>
                          <a:latin typeface="Arial" charset="0"/>
                          <a:cs typeface="Arial" charset="0"/>
                        </a:rPr>
                        <a:t>Daily</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274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1"/>
                          </a:solidFill>
                          <a:effectLst/>
                          <a:latin typeface="Arial" charset="0"/>
                          <a:cs typeface="Arial" charset="0"/>
                        </a:rPr>
                        <a:t>Adults</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1"/>
                          </a:solidFill>
                          <a:effectLst/>
                          <a:latin typeface="Arial" charset="0"/>
                          <a:cs typeface="Arial" charset="0"/>
                        </a:rPr>
                        <a:t> </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274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1"/>
                          </a:solidFill>
                          <a:effectLst/>
                          <a:latin typeface="Arial" charset="0"/>
                          <a:cs typeface="Arial" charset="0"/>
                        </a:rPr>
                        <a:t>Nursery</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274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1"/>
                          </a:solidFill>
                          <a:effectLst/>
                          <a:latin typeface="Arial" charset="0"/>
                          <a:cs typeface="Arial" charset="0"/>
                        </a:rPr>
                        <a:t>Outpatient</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1"/>
                          </a:solidFill>
                          <a:effectLst/>
                          <a:latin typeface="Arial" charset="0"/>
                          <a:cs typeface="Arial" charset="0"/>
                        </a:rPr>
                        <a:t> </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274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1"/>
                          </a:solidFill>
                          <a:effectLst/>
                          <a:latin typeface="Arial" charset="0"/>
                          <a:cs typeface="Arial" charset="0"/>
                        </a:rPr>
                        <a:t>ED</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1"/>
                          </a:solidFill>
                          <a:effectLst/>
                          <a:latin typeface="Arial" charset="0"/>
                          <a:cs typeface="Arial" charset="0"/>
                        </a:rPr>
                        <a:t> </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274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1"/>
                          </a:solidFill>
                          <a:effectLst/>
                          <a:latin typeface="Arial" charset="0"/>
                          <a:cs typeface="Arial" charset="0"/>
                        </a:rPr>
                        <a:t>Surgeries</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1"/>
                          </a:solidFill>
                          <a:effectLst/>
                          <a:latin typeface="Arial" charset="0"/>
                          <a:cs typeface="Arial" charset="0"/>
                        </a:rPr>
                        <a:t> </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274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1"/>
                          </a:solidFill>
                          <a:effectLst/>
                          <a:latin typeface="Arial" charset="0"/>
                          <a:cs typeface="Arial" charset="0"/>
                        </a:rPr>
                        <a:t>Other</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bg1"/>
                          </a:solidFill>
                          <a:effectLst/>
                          <a:latin typeface="Arial" charset="0"/>
                          <a:cs typeface="Arial" charset="0"/>
                        </a:rPr>
                        <a:t> </a:t>
                      </a: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274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bg1"/>
                          </a:solidFill>
                          <a:effectLst/>
                          <a:latin typeface="Arial" charset="0"/>
                          <a:cs typeface="Arial" charset="0"/>
                        </a:rPr>
                        <a:t>Total</a:t>
                      </a:r>
                      <a:endParaRPr kumimoji="0" lang="en-US" sz="1000" b="1"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bg1"/>
                          </a:solidFill>
                          <a:effectLst/>
                          <a:latin typeface="Arial" charset="0"/>
                        </a:rPr>
                        <a:t>XXX</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dirty="0" smtClean="0">
                <a:solidFill>
                  <a:schemeClr val="tx1"/>
                </a:solidFill>
                <a:latin typeface="+mj-lt"/>
              </a:rPr>
              <a:t> Determine List of Critical </a:t>
            </a:r>
            <a:br>
              <a:rPr lang="en-US" dirty="0" smtClean="0">
                <a:solidFill>
                  <a:schemeClr val="tx1"/>
                </a:solidFill>
                <a:latin typeface="+mj-lt"/>
              </a:rPr>
            </a:br>
            <a:r>
              <a:rPr lang="en-US" dirty="0" smtClean="0">
                <a:solidFill>
                  <a:schemeClr val="tx1"/>
                </a:solidFill>
                <a:latin typeface="+mj-lt"/>
              </a:rPr>
              <a:t>Resources &amp; Assets </a:t>
            </a:r>
            <a:r>
              <a:rPr lang="en-US" b="1" dirty="0" smtClean="0">
                <a:solidFill>
                  <a:schemeClr val="tx1"/>
                </a:solidFill>
                <a:latin typeface="+mj-lt"/>
              </a:rPr>
              <a:t/>
            </a:r>
            <a:br>
              <a:rPr lang="en-US" b="1" dirty="0" smtClean="0">
                <a:solidFill>
                  <a:schemeClr val="tx1"/>
                </a:solidFill>
                <a:latin typeface="+mj-lt"/>
              </a:rPr>
            </a:br>
            <a:endParaRPr lang="en-US" dirty="0">
              <a:solidFill>
                <a:schemeClr val="tx1"/>
              </a:solidFill>
              <a:latin typeface="+mj-lt"/>
            </a:endParaRPr>
          </a:p>
        </p:txBody>
      </p:sp>
      <p:sp>
        <p:nvSpPr>
          <p:cNvPr id="3" name="Content Placeholder 2"/>
          <p:cNvSpPr>
            <a:spLocks noGrp="1"/>
          </p:cNvSpPr>
          <p:nvPr>
            <p:ph idx="4294967295"/>
          </p:nvPr>
        </p:nvSpPr>
        <p:spPr>
          <a:xfrm>
            <a:off x="609600" y="1447800"/>
            <a:ext cx="8077200" cy="4756150"/>
          </a:xfrm>
        </p:spPr>
        <p:txBody>
          <a:bodyPr>
            <a:normAutofit/>
          </a:bodyPr>
          <a:lstStyle/>
          <a:p>
            <a:pPr eaLnBrk="1" hangingPunct="1"/>
            <a:endParaRPr lang="en-US" smtClean="0"/>
          </a:p>
          <a:p>
            <a:pPr eaLnBrk="1" hangingPunct="1"/>
            <a:r>
              <a:rPr lang="en-US" sz="2400" smtClean="0"/>
              <a:t>The Emergency Management Committee should identify the items essential to the functions of the organization. </a:t>
            </a:r>
          </a:p>
          <a:p>
            <a:pPr eaLnBrk="1" hangingPunct="1">
              <a:buFont typeface="Wingdings" pitchFamily="2" charset="2"/>
              <a:buNone/>
            </a:pPr>
            <a:endParaRPr lang="en-US" sz="2400" smtClean="0"/>
          </a:p>
          <a:p>
            <a:r>
              <a:rPr lang="en-US" sz="2400" smtClean="0"/>
              <a:t>A general rule is that if the RA can be a) quantified and b) consumed, the </a:t>
            </a:r>
            <a:r>
              <a:rPr lang="en-US" sz="2400" b="1" smtClean="0"/>
              <a:t>Tool</a:t>
            </a:r>
            <a:r>
              <a:rPr lang="en-US" sz="2400" smtClean="0"/>
              <a:t> may be used to determine sustainability. </a:t>
            </a:r>
          </a:p>
          <a:p>
            <a:pPr>
              <a:buFont typeface="Wingdings" pitchFamily="2" charset="2"/>
              <a:buNone/>
            </a:pPr>
            <a:endParaRPr lang="en-US" sz="2400" smtClean="0"/>
          </a:p>
          <a:p>
            <a:r>
              <a:rPr lang="en-US" sz="2400" smtClean="0"/>
              <a:t>The sustainability of RA that cannot be determined using the Tool , should be  estimated using a multi-disciplinary approach, applying reasonable assumptions. </a:t>
            </a:r>
          </a:p>
          <a:p>
            <a:pPr eaLnBrk="1" hangingPunct="1"/>
            <a:endParaRPr lang="en-US" sz="24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dirty="0" smtClean="0">
                <a:solidFill>
                  <a:schemeClr val="tx1"/>
                </a:solidFill>
                <a:latin typeface="+mj-lt"/>
              </a:rPr>
              <a:t>Annual Consumption Rate</a:t>
            </a:r>
            <a:endParaRPr lang="en-US" dirty="0">
              <a:solidFill>
                <a:schemeClr val="tx1"/>
              </a:solidFill>
              <a:latin typeface="+mj-lt"/>
            </a:endParaRPr>
          </a:p>
        </p:txBody>
      </p:sp>
      <p:sp>
        <p:nvSpPr>
          <p:cNvPr id="7170" name="Content Placeholder 2"/>
          <p:cNvSpPr>
            <a:spLocks noGrp="1"/>
          </p:cNvSpPr>
          <p:nvPr>
            <p:ph idx="4294967295"/>
          </p:nvPr>
        </p:nvSpPr>
        <p:spPr>
          <a:xfrm>
            <a:off x="609600" y="1447800"/>
            <a:ext cx="8153400" cy="4572000"/>
          </a:xfrm>
        </p:spPr>
        <p:txBody>
          <a:bodyPr/>
          <a:lstStyle/>
          <a:p>
            <a:pPr>
              <a:defRPr/>
            </a:pPr>
            <a:r>
              <a:rPr lang="en-US" dirty="0" smtClean="0">
                <a:latin typeface="+mj-lt"/>
              </a:rPr>
              <a:t>Once the list of RA is developed, the Annual Consumption of each item can be researched from ordering records, utilization analysis, or any other means.</a:t>
            </a:r>
          </a:p>
          <a:p>
            <a:pPr>
              <a:buFont typeface="Wingdings" pitchFamily="2" charset="2"/>
              <a:buNone/>
              <a:defRPr/>
            </a:pPr>
            <a:endParaRPr lang="en-US" dirty="0" smtClean="0">
              <a:latin typeface="+mj-lt"/>
            </a:endParaRPr>
          </a:p>
          <a:p>
            <a:pPr>
              <a:defRPr/>
            </a:pPr>
            <a:r>
              <a:rPr lang="en-US" dirty="0" smtClean="0">
                <a:latin typeface="+mj-lt"/>
              </a:rPr>
              <a:t>Knowing this quantity, a baseline Average Consumption Rate (units/day) can be calculated for the 12-month period using the Tool.  </a:t>
            </a:r>
          </a:p>
          <a:p>
            <a:pPr marL="411480" eaLnBrk="1" fontAlgn="auto" hangingPunct="1">
              <a:spcAft>
                <a:spcPts val="0"/>
              </a:spcAft>
              <a:buClr>
                <a:schemeClr val="accent3"/>
              </a:buClr>
              <a:buFont typeface="Wingdings" pitchFamily="2" charset="2"/>
              <a:buNone/>
              <a:defRPr/>
            </a:pPr>
            <a:r>
              <a:rPr lang="en-US" dirty="0" smtClean="0">
                <a:latin typeface="+mj-lt"/>
              </a:rPr>
              <a:t/>
            </a:r>
            <a:br>
              <a:rPr lang="en-US" dirty="0" smtClean="0">
                <a:latin typeface="+mj-lt"/>
              </a:rPr>
            </a:br>
            <a:endParaRPr lang="en-US" dirty="0" smtClean="0">
              <a:latin typeface="+mj-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dirty="0" smtClean="0">
                <a:solidFill>
                  <a:schemeClr val="tx1"/>
                </a:solidFill>
                <a:latin typeface="+mj-lt"/>
              </a:rPr>
              <a:t>Actual Inventory</a:t>
            </a:r>
            <a:endParaRPr lang="en-US" dirty="0">
              <a:solidFill>
                <a:schemeClr val="tx1"/>
              </a:solidFill>
              <a:latin typeface="+mj-lt"/>
            </a:endParaRPr>
          </a:p>
        </p:txBody>
      </p:sp>
      <p:sp>
        <p:nvSpPr>
          <p:cNvPr id="51202" name="Content Placeholder 2"/>
          <p:cNvSpPr>
            <a:spLocks noGrp="1"/>
          </p:cNvSpPr>
          <p:nvPr>
            <p:ph idx="4294967295"/>
          </p:nvPr>
        </p:nvSpPr>
        <p:spPr>
          <a:xfrm>
            <a:off x="609600" y="1447800"/>
            <a:ext cx="8153400" cy="4572000"/>
          </a:xfrm>
        </p:spPr>
        <p:txBody>
          <a:bodyPr/>
          <a:lstStyle/>
          <a:p>
            <a:pPr>
              <a:defRPr/>
            </a:pPr>
            <a:r>
              <a:rPr lang="en-US" dirty="0" smtClean="0">
                <a:latin typeface="+mj-lt"/>
              </a:rPr>
              <a:t>Determine the actual count of RA items in the facility on a given day.</a:t>
            </a:r>
            <a:br>
              <a:rPr lang="en-US" dirty="0" smtClean="0">
                <a:latin typeface="+mj-lt"/>
              </a:rPr>
            </a:br>
            <a:endParaRPr lang="en-US" dirty="0" smtClean="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wrap="square" lIns="91440" tIns="45720" rIns="91440" bIns="45720" numCol="1" anchorCtr="0" compatLnSpc="1">
            <a:prstTxWarp prst="textNoShape">
              <a:avLst/>
            </a:prstTxWarp>
          </a:bodyPr>
          <a:lstStyle/>
          <a:p>
            <a:pPr algn="ctr" eaLnBrk="1" hangingPunct="1">
              <a:defRPr/>
            </a:pPr>
            <a:r>
              <a:rPr lang="en-US" smtClean="0">
                <a:solidFill>
                  <a:schemeClr val="tx1"/>
                </a:solidFill>
              </a:rPr>
              <a:t>Hospital Training Objectives</a:t>
            </a:r>
          </a:p>
        </p:txBody>
      </p:sp>
      <p:sp>
        <p:nvSpPr>
          <p:cNvPr id="10242" name="Content Placeholder 2"/>
          <p:cNvSpPr>
            <a:spLocks noGrp="1"/>
          </p:cNvSpPr>
          <p:nvPr>
            <p:ph idx="4294967295"/>
          </p:nvPr>
        </p:nvSpPr>
        <p:spPr/>
        <p:txBody>
          <a:bodyPr/>
          <a:lstStyle/>
          <a:p>
            <a:pPr eaLnBrk="1" hangingPunct="1"/>
            <a:r>
              <a:rPr lang="en-US" smtClean="0">
                <a:cs typeface="Arial" charset="0"/>
              </a:rPr>
              <a:t>Understand how to utilize the 96 Hour Sustainability Assessment Tool </a:t>
            </a:r>
          </a:p>
          <a:p>
            <a:pPr eaLnBrk="1" hangingPunct="1">
              <a:buFont typeface="Wingdings" pitchFamily="2" charset="2"/>
              <a:buNone/>
            </a:pPr>
            <a:endParaRPr lang="en-US" smtClean="0">
              <a:cs typeface="Arial" charset="0"/>
            </a:endParaRPr>
          </a:p>
          <a:p>
            <a:pPr eaLnBrk="1" hangingPunct="1"/>
            <a:r>
              <a:rPr lang="en-US" smtClean="0">
                <a:cs typeface="Arial" charset="0"/>
              </a:rPr>
              <a:t>Complete the 96 Hour Sustainability Assessment Chart in fulfillment of OHEP Deliverable No. 4 ($5,000).</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152400"/>
            <a:ext cx="7772400" cy="914400"/>
          </a:xfrm>
        </p:spPr>
        <p:txBody>
          <a:bodyPr/>
          <a:lstStyle/>
          <a:p>
            <a:pPr algn="ctr" eaLnBrk="1" fontAlgn="auto" hangingPunct="1">
              <a:spcAft>
                <a:spcPts val="0"/>
              </a:spcAft>
              <a:defRPr/>
            </a:pPr>
            <a:r>
              <a:rPr lang="en-US" dirty="0" smtClean="0">
                <a:solidFill>
                  <a:schemeClr val="tx1"/>
                </a:solidFill>
                <a:latin typeface="+mj-lt"/>
              </a:rPr>
              <a:t>Inventory Sustainability Period (Hours)	</a:t>
            </a:r>
            <a:endParaRPr lang="en-US" dirty="0">
              <a:solidFill>
                <a:schemeClr val="tx1"/>
              </a:solidFill>
              <a:latin typeface="+mj-lt"/>
            </a:endParaRPr>
          </a:p>
        </p:txBody>
      </p:sp>
      <p:sp>
        <p:nvSpPr>
          <p:cNvPr id="7170" name="Content Placeholder 2"/>
          <p:cNvSpPr>
            <a:spLocks noGrp="1"/>
          </p:cNvSpPr>
          <p:nvPr>
            <p:ph idx="4294967295"/>
          </p:nvPr>
        </p:nvSpPr>
        <p:spPr>
          <a:xfrm>
            <a:off x="304800" y="1676400"/>
            <a:ext cx="8610600" cy="4832350"/>
          </a:xfrm>
        </p:spPr>
        <p:txBody>
          <a:bodyPr/>
          <a:lstStyle/>
          <a:p>
            <a:pPr>
              <a:defRPr/>
            </a:pPr>
            <a:endParaRPr lang="en-US" sz="2600" dirty="0" smtClean="0">
              <a:latin typeface="+mj-lt"/>
            </a:endParaRPr>
          </a:p>
          <a:p>
            <a:pPr>
              <a:defRPr/>
            </a:pPr>
            <a:r>
              <a:rPr lang="en-US" sz="2600" dirty="0" smtClean="0">
                <a:latin typeface="+mj-lt"/>
              </a:rPr>
              <a:t>By knowing the Actual Inventory and the Average Consumption Rate the Inventory Sustainability Period (hours) can be calculated.</a:t>
            </a:r>
          </a:p>
          <a:p>
            <a:pPr>
              <a:defRPr/>
            </a:pPr>
            <a:endParaRPr lang="en-US" sz="2600" dirty="0" smtClean="0">
              <a:latin typeface="+mj-lt"/>
            </a:endParaRPr>
          </a:p>
          <a:p>
            <a:pPr>
              <a:defRPr/>
            </a:pPr>
            <a:r>
              <a:rPr lang="en-US" sz="2600" dirty="0" smtClean="0">
                <a:latin typeface="+mj-lt"/>
              </a:rPr>
              <a:t>Once the Sustainability Period is determined, the Sustainability Gap can be defined.</a:t>
            </a:r>
          </a:p>
          <a:p>
            <a:pPr marL="411480" eaLnBrk="1" fontAlgn="auto" hangingPunct="1">
              <a:spcAft>
                <a:spcPts val="0"/>
              </a:spcAft>
              <a:buClr>
                <a:schemeClr val="accent3"/>
              </a:buClr>
              <a:buFont typeface="Wingdings" pitchFamily="2" charset="2"/>
              <a:buNone/>
              <a:defRPr/>
            </a:pPr>
            <a:r>
              <a:rPr lang="en-US" sz="2600" dirty="0" smtClean="0">
                <a:latin typeface="+mj-lt"/>
              </a:rPr>
              <a:t/>
            </a:r>
            <a:br>
              <a:rPr lang="en-US" sz="2600" dirty="0" smtClean="0">
                <a:latin typeface="+mj-lt"/>
              </a:rPr>
            </a:br>
            <a:endParaRPr lang="en-US" sz="2600" dirty="0" smtClean="0">
              <a:latin typeface="+mj-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dirty="0" smtClean="0">
                <a:solidFill>
                  <a:schemeClr val="tx1"/>
                </a:solidFill>
                <a:latin typeface="+mj-lt"/>
              </a:rPr>
              <a:t>Decision Process	</a:t>
            </a:r>
            <a:endParaRPr lang="en-US" dirty="0">
              <a:solidFill>
                <a:schemeClr val="tx1"/>
              </a:solidFill>
              <a:latin typeface="+mj-lt"/>
            </a:endParaRPr>
          </a:p>
        </p:txBody>
      </p:sp>
      <p:sp>
        <p:nvSpPr>
          <p:cNvPr id="55298" name="Content Placeholder 2"/>
          <p:cNvSpPr>
            <a:spLocks noGrp="1"/>
          </p:cNvSpPr>
          <p:nvPr>
            <p:ph idx="4294967295"/>
          </p:nvPr>
        </p:nvSpPr>
        <p:spPr>
          <a:xfrm>
            <a:off x="762000" y="1600200"/>
            <a:ext cx="7772400" cy="4222750"/>
          </a:xfrm>
        </p:spPr>
        <p:txBody>
          <a:bodyPr/>
          <a:lstStyle/>
          <a:p>
            <a:pPr>
              <a:defRPr/>
            </a:pPr>
            <a:r>
              <a:rPr lang="en-US" dirty="0" smtClean="0">
                <a:latin typeface="+mj-lt"/>
              </a:rPr>
              <a:t>Identifying the Sustainability Period and Gaps allows the organization to make decisions relating to mitigation and plan review as necessary.</a:t>
            </a:r>
          </a:p>
          <a:p>
            <a:pPr>
              <a:defRPr/>
            </a:pPr>
            <a:endParaRPr lang="en-US" dirty="0" smtClean="0">
              <a:latin typeface="+mj-lt"/>
            </a:endParaRPr>
          </a:p>
          <a:p>
            <a:pPr>
              <a:defRPr/>
            </a:pPr>
            <a:r>
              <a:rPr lang="en-US" dirty="0" smtClean="0">
                <a:latin typeface="+mj-lt"/>
              </a:rPr>
              <a:t>Consumption Adjustments should be developed for each major item on the inventory list by the departments that consume the RA.</a:t>
            </a:r>
          </a:p>
          <a:p>
            <a:pPr>
              <a:defRPr/>
            </a:pPr>
            <a:endParaRPr lang="en-US" dirty="0" smtClean="0">
              <a:latin typeface="+mj-lt"/>
            </a:endParaRPr>
          </a:p>
          <a:p>
            <a:pPr>
              <a:buFont typeface="Wingdings" pitchFamily="2" charset="2"/>
              <a:buNone/>
              <a:defRPr/>
            </a:pPr>
            <a:endParaRPr lang="en-US" dirty="0" smtClean="0">
              <a:latin typeface="+mj-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304800"/>
            <a:ext cx="8305800" cy="914400"/>
          </a:xfrm>
        </p:spPr>
        <p:txBody>
          <a:bodyPr/>
          <a:lstStyle/>
          <a:p>
            <a:pPr algn="ctr" eaLnBrk="1" fontAlgn="auto" hangingPunct="1">
              <a:spcAft>
                <a:spcPts val="0"/>
              </a:spcAft>
              <a:defRPr/>
            </a:pPr>
            <a:r>
              <a:rPr lang="en-US" dirty="0" smtClean="0">
                <a:solidFill>
                  <a:schemeClr val="tx1"/>
                </a:solidFill>
                <a:latin typeface="+mj-lt"/>
              </a:rPr>
              <a:t>Using the 96 Hour Sustainability Tool</a:t>
            </a:r>
            <a:endParaRPr lang="en-US" dirty="0">
              <a:solidFill>
                <a:schemeClr val="tx1"/>
              </a:solidFill>
              <a:latin typeface="+mj-lt"/>
            </a:endParaRPr>
          </a:p>
        </p:txBody>
      </p:sp>
      <p:sp>
        <p:nvSpPr>
          <p:cNvPr id="57346" name="Content Placeholder 2"/>
          <p:cNvSpPr>
            <a:spLocks noGrp="1"/>
          </p:cNvSpPr>
          <p:nvPr>
            <p:ph idx="4294967295"/>
          </p:nvPr>
        </p:nvSpPr>
        <p:spPr/>
        <p:txBody>
          <a:bodyPr/>
          <a:lstStyle/>
          <a:p>
            <a:pPr eaLnBrk="1" hangingPunct="1">
              <a:defRPr/>
            </a:pPr>
            <a:endParaRPr lang="en-US" dirty="0" smtClean="0">
              <a:latin typeface="+mj-lt"/>
            </a:endParaRPr>
          </a:p>
          <a:p>
            <a:pPr eaLnBrk="1" hangingPunct="1">
              <a:defRPr/>
            </a:pPr>
            <a:endParaRPr lang="en-US" dirty="0" smtClean="0">
              <a:latin typeface="+mj-lt"/>
            </a:endParaRPr>
          </a:p>
        </p:txBody>
      </p:sp>
      <p:pic>
        <p:nvPicPr>
          <p:cNvPr id="51203" name="Picture 2"/>
          <p:cNvPicPr>
            <a:picLocks noChangeAspect="1" noChangeArrowheads="1"/>
          </p:cNvPicPr>
          <p:nvPr/>
        </p:nvPicPr>
        <p:blipFill>
          <a:blip r:embed="rId3"/>
          <a:srcRect/>
          <a:stretch>
            <a:fillRect/>
          </a:stretch>
        </p:blipFill>
        <p:spPr bwMode="auto">
          <a:xfrm>
            <a:off x="685800" y="1066800"/>
            <a:ext cx="7893050" cy="5280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228600"/>
            <a:ext cx="7772400" cy="914400"/>
          </a:xfrm>
        </p:spPr>
        <p:txBody>
          <a:bodyPr/>
          <a:lstStyle/>
          <a:p>
            <a:pPr algn="ctr" eaLnBrk="1" fontAlgn="auto" hangingPunct="1">
              <a:spcAft>
                <a:spcPts val="0"/>
              </a:spcAft>
              <a:defRPr/>
            </a:pPr>
            <a:r>
              <a:rPr lang="en-US" sz="3600" dirty="0" smtClean="0">
                <a:solidFill>
                  <a:schemeClr val="tx1"/>
                </a:solidFill>
                <a:latin typeface="+mj-lt"/>
              </a:rPr>
              <a:t>96 </a:t>
            </a:r>
            <a:r>
              <a:rPr lang="en-US" dirty="0" smtClean="0">
                <a:solidFill>
                  <a:schemeClr val="tx1"/>
                </a:solidFill>
                <a:latin typeface="+mj-lt"/>
              </a:rPr>
              <a:t>Hour</a:t>
            </a:r>
            <a:r>
              <a:rPr lang="en-US" sz="3600" dirty="0" smtClean="0">
                <a:solidFill>
                  <a:schemeClr val="tx1"/>
                </a:solidFill>
                <a:latin typeface="+mj-lt"/>
              </a:rPr>
              <a:t> Sustainability Tool</a:t>
            </a:r>
            <a:endParaRPr lang="en-US" sz="3600" dirty="0">
              <a:solidFill>
                <a:schemeClr val="tx1"/>
              </a:solidFill>
              <a:latin typeface="+mj-lt"/>
            </a:endParaRPr>
          </a:p>
        </p:txBody>
      </p:sp>
      <p:sp>
        <p:nvSpPr>
          <p:cNvPr id="59394" name="Content Placeholder 2"/>
          <p:cNvSpPr>
            <a:spLocks noGrp="1"/>
          </p:cNvSpPr>
          <p:nvPr>
            <p:ph idx="4294967295"/>
          </p:nvPr>
        </p:nvSpPr>
        <p:spPr>
          <a:xfrm>
            <a:off x="533400" y="1219200"/>
            <a:ext cx="8305800" cy="5334000"/>
          </a:xfrm>
        </p:spPr>
        <p:txBody>
          <a:bodyPr/>
          <a:lstStyle/>
          <a:p>
            <a:pPr eaLnBrk="1" hangingPunct="1">
              <a:spcBef>
                <a:spcPct val="0"/>
              </a:spcBef>
              <a:buFont typeface="Wingdings" pitchFamily="2" charset="2"/>
              <a:buNone/>
              <a:defRPr/>
            </a:pPr>
            <a:r>
              <a:rPr lang="en-US" dirty="0" smtClean="0">
                <a:latin typeface="+mj-lt"/>
              </a:rPr>
              <a:t>	Includes Tabs for the following Critical Functions:</a:t>
            </a:r>
            <a:br>
              <a:rPr lang="en-US" dirty="0" smtClean="0">
                <a:latin typeface="+mj-lt"/>
              </a:rPr>
            </a:br>
            <a:r>
              <a:rPr lang="en-US" dirty="0" smtClean="0">
                <a:latin typeface="+mj-lt"/>
              </a:rPr>
              <a:t>	Tab 1. Communications </a:t>
            </a:r>
            <a:br>
              <a:rPr lang="en-US" dirty="0" smtClean="0">
                <a:latin typeface="+mj-lt"/>
              </a:rPr>
            </a:br>
            <a:r>
              <a:rPr lang="en-US" dirty="0" smtClean="0">
                <a:latin typeface="+mj-lt"/>
              </a:rPr>
              <a:t>	Tab 2. Resources &amp; Assets </a:t>
            </a:r>
            <a:br>
              <a:rPr lang="en-US" dirty="0" smtClean="0">
                <a:latin typeface="+mj-lt"/>
              </a:rPr>
            </a:br>
            <a:r>
              <a:rPr lang="en-US" dirty="0" smtClean="0">
                <a:latin typeface="+mj-lt"/>
              </a:rPr>
              <a:t>	Tab 3. Safety &amp; Security </a:t>
            </a:r>
            <a:br>
              <a:rPr lang="en-US" dirty="0" smtClean="0">
                <a:latin typeface="+mj-lt"/>
              </a:rPr>
            </a:br>
            <a:r>
              <a:rPr lang="en-US" dirty="0" smtClean="0">
                <a:latin typeface="+mj-lt"/>
              </a:rPr>
              <a:t>	Tab 4. Staffing </a:t>
            </a:r>
            <a:br>
              <a:rPr lang="en-US" dirty="0" smtClean="0">
                <a:latin typeface="+mj-lt"/>
              </a:rPr>
            </a:br>
            <a:r>
              <a:rPr lang="en-US" dirty="0" smtClean="0">
                <a:latin typeface="+mj-lt"/>
              </a:rPr>
              <a:t>	Tab 5. Utilities </a:t>
            </a:r>
            <a:br>
              <a:rPr lang="en-US" dirty="0" smtClean="0">
                <a:latin typeface="+mj-lt"/>
              </a:rPr>
            </a:br>
            <a:r>
              <a:rPr lang="en-US" dirty="0" smtClean="0">
                <a:latin typeface="+mj-lt"/>
              </a:rPr>
              <a:t>	Tab 6. Clinical  </a:t>
            </a:r>
            <a:br>
              <a:rPr lang="en-US" dirty="0" smtClean="0">
                <a:latin typeface="+mj-lt"/>
              </a:rPr>
            </a:br>
            <a:endParaRPr lang="en-US" dirty="0" smtClean="0">
              <a:latin typeface="+mj-lt"/>
            </a:endParaRPr>
          </a:p>
          <a:p>
            <a:pPr eaLnBrk="1" hangingPunct="1">
              <a:spcBef>
                <a:spcPct val="0"/>
              </a:spcBef>
              <a:buFont typeface="Wingdings" pitchFamily="2" charset="2"/>
              <a:buNone/>
              <a:defRPr/>
            </a:pPr>
            <a:r>
              <a:rPr lang="en-US" dirty="0" smtClean="0">
                <a:latin typeface="+mj-lt"/>
              </a:rPr>
              <a:t>	RA listed in each Tab correspond to those in the 96 Hour Sustainability Chart.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90600" y="381000"/>
            <a:ext cx="7772400" cy="914400"/>
          </a:xfrm>
        </p:spPr>
        <p:txBody>
          <a:bodyPr/>
          <a:lstStyle/>
          <a:p>
            <a:pPr algn="ctr" eaLnBrk="1" fontAlgn="auto" hangingPunct="1">
              <a:spcAft>
                <a:spcPts val="0"/>
              </a:spcAft>
              <a:defRPr/>
            </a:pPr>
            <a:r>
              <a:rPr lang="en-US" dirty="0" smtClean="0">
                <a:solidFill>
                  <a:schemeClr val="tx1"/>
                </a:solidFill>
                <a:latin typeface="+mj-lt"/>
              </a:rPr>
              <a:t>96 Hour Sustainability Tool</a:t>
            </a:r>
            <a:endParaRPr lang="en-US" dirty="0">
              <a:solidFill>
                <a:schemeClr val="tx1"/>
              </a:solidFill>
              <a:latin typeface="+mj-lt"/>
            </a:endParaRPr>
          </a:p>
        </p:txBody>
      </p:sp>
      <p:sp>
        <p:nvSpPr>
          <p:cNvPr id="63491" name="Content Placeholder 2"/>
          <p:cNvSpPr>
            <a:spLocks noGrp="1"/>
          </p:cNvSpPr>
          <p:nvPr>
            <p:ph idx="4294967295"/>
          </p:nvPr>
        </p:nvSpPr>
        <p:spPr>
          <a:xfrm>
            <a:off x="914400" y="1295400"/>
            <a:ext cx="7772400" cy="4572000"/>
          </a:xfrm>
        </p:spPr>
        <p:txBody>
          <a:bodyPr/>
          <a:lstStyle/>
          <a:p>
            <a:pPr marL="0" indent="0">
              <a:buFont typeface="Wingdings" pitchFamily="2" charset="2"/>
              <a:buNone/>
              <a:defRPr/>
            </a:pPr>
            <a:r>
              <a:rPr lang="en-US" dirty="0" smtClean="0">
                <a:latin typeface="+mj-lt"/>
              </a:rPr>
              <a:t>To complete the calculations, you will need to input the following data:</a:t>
            </a:r>
            <a:br>
              <a:rPr lang="en-US" dirty="0" smtClean="0">
                <a:latin typeface="+mj-lt"/>
              </a:rPr>
            </a:br>
            <a:endParaRPr lang="en-US" dirty="0" smtClean="0">
              <a:latin typeface="+mj-lt"/>
            </a:endParaRPr>
          </a:p>
          <a:p>
            <a:pPr lvl="1">
              <a:buFont typeface="Wingdings" pitchFamily="2" charset="2"/>
              <a:buChar char="§"/>
              <a:defRPr/>
            </a:pPr>
            <a:r>
              <a:rPr lang="en-US" sz="3000" dirty="0" smtClean="0">
                <a:latin typeface="+mj-lt"/>
              </a:rPr>
              <a:t>Average Daily Census</a:t>
            </a:r>
          </a:p>
          <a:p>
            <a:pPr lvl="1">
              <a:buFont typeface="Wingdings" pitchFamily="2" charset="2"/>
              <a:buChar char="§"/>
              <a:defRPr/>
            </a:pPr>
            <a:r>
              <a:rPr lang="en-US" sz="3000" dirty="0" smtClean="0">
                <a:latin typeface="+mj-lt"/>
              </a:rPr>
              <a:t>List of essential RA/units</a:t>
            </a:r>
          </a:p>
          <a:p>
            <a:pPr lvl="1">
              <a:buFont typeface="Wingdings" pitchFamily="2" charset="2"/>
              <a:buChar char="§"/>
              <a:defRPr/>
            </a:pPr>
            <a:r>
              <a:rPr lang="en-US" sz="3000" dirty="0" smtClean="0">
                <a:latin typeface="+mj-lt"/>
              </a:rPr>
              <a:t>Annual Consumption of RA</a:t>
            </a:r>
          </a:p>
          <a:p>
            <a:pPr lvl="1">
              <a:buFont typeface="Wingdings" pitchFamily="2" charset="2"/>
              <a:buChar char="§"/>
              <a:defRPr/>
            </a:pPr>
            <a:r>
              <a:rPr lang="en-US" sz="3000" dirty="0" smtClean="0">
                <a:latin typeface="+mj-lt"/>
              </a:rPr>
              <a:t>Actual Inventory Quantity of RA</a:t>
            </a:r>
          </a:p>
          <a:p>
            <a:pPr lvl="1">
              <a:buFont typeface="Wingdings" pitchFamily="2" charset="2"/>
              <a:buChar char="§"/>
              <a:defRPr/>
            </a:pPr>
            <a:endParaRPr lang="en-US" dirty="0" smtClean="0">
              <a:latin typeface="+mj-l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dirty="0" smtClean="0">
                <a:solidFill>
                  <a:schemeClr val="tx1"/>
                </a:solidFill>
                <a:latin typeface="+mj-lt"/>
              </a:rPr>
              <a:t>96 Hour Sustainability Tool</a:t>
            </a:r>
            <a:endParaRPr lang="en-US" dirty="0">
              <a:solidFill>
                <a:schemeClr val="tx1"/>
              </a:solidFill>
              <a:latin typeface="+mj-lt"/>
            </a:endParaRPr>
          </a:p>
        </p:txBody>
      </p:sp>
      <p:sp>
        <p:nvSpPr>
          <p:cNvPr id="65538" name="Content Placeholder 2"/>
          <p:cNvSpPr>
            <a:spLocks noGrp="1"/>
          </p:cNvSpPr>
          <p:nvPr>
            <p:ph idx="4294967295"/>
          </p:nvPr>
        </p:nvSpPr>
        <p:spPr/>
        <p:txBody>
          <a:bodyPr/>
          <a:lstStyle/>
          <a:p>
            <a:pPr marL="0" indent="0">
              <a:buFont typeface="Wingdings" pitchFamily="2" charset="2"/>
              <a:buNone/>
              <a:defRPr/>
            </a:pPr>
            <a:r>
              <a:rPr lang="en-US" dirty="0" smtClean="0">
                <a:latin typeface="+mj-lt"/>
              </a:rPr>
              <a:t>On Tab A. Average Daily Census, calculate and enter the Average Daily Census (into purple cell J13).</a:t>
            </a:r>
          </a:p>
          <a:p>
            <a:pPr marL="0" indent="0">
              <a:buFont typeface="Wingdings" pitchFamily="2" charset="2"/>
              <a:buNone/>
              <a:defRPr/>
            </a:pPr>
            <a:endParaRPr lang="en-US" dirty="0" smtClean="0">
              <a:latin typeface="+mj-lt"/>
            </a:endParaRPr>
          </a:p>
          <a:p>
            <a:pPr marL="0" indent="0">
              <a:buFont typeface="Wingdings" pitchFamily="2" charset="2"/>
              <a:buNone/>
              <a:defRPr/>
            </a:pPr>
            <a:r>
              <a:rPr lang="en-US" dirty="0" smtClean="0">
                <a:latin typeface="+mj-lt"/>
              </a:rPr>
              <a:t>Average Daily Census will be automatically populated into Cell 2C in Tabs 1 – 6.</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381000"/>
            <a:ext cx="7772400" cy="914400"/>
          </a:xfrm>
        </p:spPr>
        <p:txBody>
          <a:bodyPr/>
          <a:lstStyle/>
          <a:p>
            <a:pPr algn="ctr" eaLnBrk="1" fontAlgn="auto" hangingPunct="1">
              <a:spcAft>
                <a:spcPts val="0"/>
              </a:spcAft>
              <a:defRPr/>
            </a:pPr>
            <a:r>
              <a:rPr lang="en-US" dirty="0" smtClean="0">
                <a:solidFill>
                  <a:schemeClr val="tx1"/>
                </a:solidFill>
                <a:latin typeface="+mj-lt"/>
              </a:rPr>
              <a:t>96 Hour Sustainability Tool</a:t>
            </a:r>
            <a:endParaRPr lang="en-US" dirty="0">
              <a:solidFill>
                <a:schemeClr val="tx1"/>
              </a:solidFill>
              <a:latin typeface="+mj-lt"/>
            </a:endParaRPr>
          </a:p>
        </p:txBody>
      </p:sp>
      <p:sp>
        <p:nvSpPr>
          <p:cNvPr id="26626" name="Content Placeholder 2"/>
          <p:cNvSpPr>
            <a:spLocks noGrp="1"/>
          </p:cNvSpPr>
          <p:nvPr>
            <p:ph idx="4294967295"/>
          </p:nvPr>
        </p:nvSpPr>
        <p:spPr>
          <a:xfrm>
            <a:off x="381000" y="1447800"/>
            <a:ext cx="8534400" cy="4953000"/>
          </a:xfrm>
        </p:spPr>
        <p:txBody>
          <a:bodyPr/>
          <a:lstStyle/>
          <a:p>
            <a:pPr eaLnBrk="1" hangingPunct="1">
              <a:buFont typeface="Wingdings" pitchFamily="2" charset="2"/>
              <a:buNone/>
              <a:defRPr/>
            </a:pPr>
            <a:r>
              <a:rPr lang="en-US" dirty="0" smtClean="0">
                <a:latin typeface="+mj-lt"/>
              </a:rPr>
              <a:t>  Populate RA into the most appropriate Tab 1-6.</a:t>
            </a:r>
            <a:br>
              <a:rPr lang="en-US" dirty="0" smtClean="0">
                <a:latin typeface="+mj-lt"/>
              </a:rPr>
            </a:br>
            <a:endParaRPr lang="en-US" dirty="0" smtClean="0">
              <a:latin typeface="+mj-lt"/>
            </a:endParaRPr>
          </a:p>
          <a:p>
            <a:pPr marL="328612" lvl="1" indent="0" eaLnBrk="1" hangingPunct="1">
              <a:buFont typeface="Wingdings" pitchFamily="2" charset="2"/>
              <a:buNone/>
              <a:defRPr/>
            </a:pPr>
            <a:r>
              <a:rPr lang="en-US" sz="3000" dirty="0" smtClean="0">
                <a:latin typeface="+mj-lt"/>
              </a:rPr>
              <a:t>Enter Annual Consumption data for each RA in </a:t>
            </a:r>
            <a:r>
              <a:rPr lang="en-US" sz="3000" b="1" u="sng" dirty="0" smtClean="0">
                <a:latin typeface="+mj-lt"/>
              </a:rPr>
              <a:t>Annual Consumption (Column C).</a:t>
            </a:r>
            <a:r>
              <a:rPr lang="en-US" sz="3000" dirty="0" smtClean="0">
                <a:latin typeface="+mj-lt"/>
              </a:rPr>
              <a:t> </a:t>
            </a:r>
          </a:p>
          <a:p>
            <a:pPr marL="328612" lvl="1" indent="0" eaLnBrk="1" hangingPunct="1">
              <a:buFont typeface="Wingdings" pitchFamily="2" charset="2"/>
              <a:buNone/>
              <a:defRPr/>
            </a:pPr>
            <a:endParaRPr lang="en-US" sz="3000" dirty="0" smtClean="0">
              <a:latin typeface="+mj-lt"/>
            </a:endParaRPr>
          </a:p>
          <a:p>
            <a:pPr marL="328612" lvl="1" indent="0" eaLnBrk="1" hangingPunct="1">
              <a:buFont typeface="Wingdings" pitchFamily="2" charset="2"/>
              <a:buNone/>
              <a:defRPr/>
            </a:pPr>
            <a:r>
              <a:rPr lang="en-US" sz="3000" dirty="0" smtClean="0">
                <a:latin typeface="+mj-lt"/>
              </a:rPr>
              <a:t>The </a:t>
            </a:r>
            <a:r>
              <a:rPr lang="en-US" sz="3000" b="1" u="sng" dirty="0" smtClean="0">
                <a:latin typeface="+mj-lt"/>
              </a:rPr>
              <a:t>Average Consumption Rate</a:t>
            </a:r>
            <a:r>
              <a:rPr lang="en-US" sz="3000" dirty="0" smtClean="0">
                <a:latin typeface="+mj-lt"/>
              </a:rPr>
              <a:t> will be automatically calculated and populated in </a:t>
            </a:r>
            <a:r>
              <a:rPr lang="en-US" sz="3000" b="1" u="sng" dirty="0" smtClean="0">
                <a:latin typeface="+mj-lt"/>
              </a:rPr>
              <a:t>Column D</a:t>
            </a:r>
            <a:r>
              <a:rPr lang="en-US" sz="3000" dirty="0" smtClean="0">
                <a:latin typeface="+mj-lt"/>
              </a:rPr>
              <a:t>. </a:t>
            </a:r>
          </a:p>
          <a:p>
            <a:pPr marL="0" indent="0" eaLnBrk="1" hangingPunct="1">
              <a:defRPr/>
            </a:pPr>
            <a:endParaRPr lang="en-US" dirty="0" smtClean="0">
              <a:latin typeface="+mj-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dirty="0" smtClean="0">
                <a:solidFill>
                  <a:schemeClr val="tx1"/>
                </a:solidFill>
                <a:latin typeface="+mj-lt"/>
              </a:rPr>
              <a:t>96 Hour Sustainability Tool</a:t>
            </a:r>
            <a:endParaRPr lang="en-US" dirty="0">
              <a:solidFill>
                <a:schemeClr val="tx1"/>
              </a:solidFill>
              <a:latin typeface="+mj-lt"/>
            </a:endParaRPr>
          </a:p>
        </p:txBody>
      </p:sp>
      <p:sp>
        <p:nvSpPr>
          <p:cNvPr id="69634" name="Content Placeholder 2"/>
          <p:cNvSpPr>
            <a:spLocks noGrp="1"/>
          </p:cNvSpPr>
          <p:nvPr>
            <p:ph idx="4294967295"/>
          </p:nvPr>
        </p:nvSpPr>
        <p:spPr>
          <a:xfrm>
            <a:off x="914400" y="1600200"/>
            <a:ext cx="7772400" cy="4572000"/>
          </a:xfrm>
        </p:spPr>
        <p:txBody>
          <a:bodyPr/>
          <a:lstStyle/>
          <a:p>
            <a:pPr marL="0" indent="0" eaLnBrk="1" hangingPunct="1">
              <a:buFont typeface="Wingdings" pitchFamily="2" charset="2"/>
              <a:buNone/>
              <a:defRPr/>
            </a:pPr>
            <a:r>
              <a:rPr lang="en-US" dirty="0" smtClean="0">
                <a:latin typeface="+mj-lt"/>
              </a:rPr>
              <a:t>Determine actual inventory of each RA. </a:t>
            </a:r>
          </a:p>
          <a:p>
            <a:pPr marL="0" indent="0" eaLnBrk="1" hangingPunct="1">
              <a:buFont typeface="Wingdings" pitchFamily="2" charset="2"/>
              <a:buNone/>
              <a:defRPr/>
            </a:pPr>
            <a:endParaRPr lang="en-US" dirty="0" smtClean="0">
              <a:latin typeface="+mj-lt"/>
            </a:endParaRPr>
          </a:p>
          <a:p>
            <a:pPr marL="0" indent="0" eaLnBrk="1" hangingPunct="1">
              <a:buFont typeface="Wingdings" pitchFamily="2" charset="2"/>
              <a:buNone/>
              <a:defRPr/>
            </a:pPr>
            <a:r>
              <a:rPr lang="en-US" dirty="0" smtClean="0">
                <a:latin typeface="+mj-lt"/>
              </a:rPr>
              <a:t>Enter the inventory data into the </a:t>
            </a:r>
            <a:r>
              <a:rPr lang="en-US" b="1" u="sng" dirty="0" smtClean="0">
                <a:latin typeface="+mj-lt"/>
              </a:rPr>
              <a:t>Actual Inventory Quantity (Column E).</a:t>
            </a:r>
            <a:r>
              <a:rPr lang="en-US" dirty="0" smtClean="0">
                <a:latin typeface="+mj-lt"/>
              </a:rPr>
              <a:t>  </a:t>
            </a:r>
          </a:p>
          <a:p>
            <a:pPr marL="0" indent="0" eaLnBrk="1" hangingPunct="1">
              <a:buFont typeface="Wingdings" pitchFamily="2" charset="2"/>
              <a:buNone/>
              <a:defRPr/>
            </a:pPr>
            <a:endParaRPr lang="en-US" dirty="0" smtClean="0">
              <a:latin typeface="+mj-lt"/>
            </a:endParaRPr>
          </a:p>
          <a:p>
            <a:pPr marL="0" indent="0" eaLnBrk="1" hangingPunct="1">
              <a:buFont typeface="Wingdings" pitchFamily="2" charset="2"/>
              <a:buNone/>
              <a:defRPr/>
            </a:pPr>
            <a:r>
              <a:rPr lang="en-US" dirty="0" smtClean="0">
                <a:latin typeface="+mj-lt"/>
              </a:rPr>
              <a:t>The </a:t>
            </a:r>
            <a:r>
              <a:rPr lang="en-US" b="1" u="sng" dirty="0" smtClean="0">
                <a:latin typeface="+mj-lt"/>
              </a:rPr>
              <a:t>Inventory Sustainability Period/Hours (Column F)</a:t>
            </a:r>
            <a:r>
              <a:rPr lang="en-US" dirty="0" smtClean="0">
                <a:latin typeface="+mj-lt"/>
              </a:rPr>
              <a:t> will be automatically calculated and populated.</a:t>
            </a:r>
          </a:p>
          <a:p>
            <a:pPr marL="0" indent="0" eaLnBrk="1" hangingPunct="1">
              <a:buFont typeface="Wingdings" pitchFamily="2" charset="2"/>
              <a:buNone/>
              <a:defRPr/>
            </a:pPr>
            <a:endParaRPr lang="en-US" dirty="0" smtClean="0">
              <a:latin typeface="+mj-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sz="3200" dirty="0" smtClean="0">
                <a:solidFill>
                  <a:schemeClr val="tx1"/>
                </a:solidFill>
                <a:latin typeface="+mj-lt"/>
              </a:rPr>
              <a:t>96 Hour Sustainability Tool During Response</a:t>
            </a:r>
            <a:endParaRPr lang="en-US" sz="3200" dirty="0">
              <a:solidFill>
                <a:schemeClr val="tx1"/>
              </a:solidFill>
              <a:latin typeface="+mj-lt"/>
            </a:endParaRPr>
          </a:p>
        </p:txBody>
      </p:sp>
      <p:sp>
        <p:nvSpPr>
          <p:cNvPr id="71682" name="Content Placeholder 2"/>
          <p:cNvSpPr>
            <a:spLocks noGrp="1"/>
          </p:cNvSpPr>
          <p:nvPr>
            <p:ph idx="4294967295"/>
          </p:nvPr>
        </p:nvSpPr>
        <p:spPr>
          <a:xfrm>
            <a:off x="762000" y="2286000"/>
            <a:ext cx="7772400" cy="4572000"/>
          </a:xfrm>
        </p:spPr>
        <p:txBody>
          <a:bodyPr/>
          <a:lstStyle/>
          <a:p>
            <a:pPr eaLnBrk="1" hangingPunct="1">
              <a:buFont typeface="Wingdings" pitchFamily="2" charset="2"/>
              <a:buNone/>
              <a:defRPr/>
            </a:pPr>
            <a:r>
              <a:rPr lang="en-US" sz="2800" i="1" dirty="0" smtClean="0">
                <a:latin typeface="+mj-lt"/>
              </a:rPr>
              <a:t>	</a:t>
            </a:r>
            <a:r>
              <a:rPr lang="en-US" sz="2800" dirty="0" smtClean="0">
                <a:latin typeface="+mj-lt"/>
              </a:rPr>
              <a:t>Populate the </a:t>
            </a:r>
            <a:r>
              <a:rPr lang="en-US" sz="2800" b="1" u="sng" dirty="0" smtClean="0">
                <a:latin typeface="+mj-lt"/>
              </a:rPr>
              <a:t>Yellow Columns</a:t>
            </a:r>
            <a:r>
              <a:rPr lang="en-US" sz="2800" dirty="0" smtClean="0">
                <a:latin typeface="+mj-lt"/>
              </a:rPr>
              <a:t> ,entering the Current Daily Census into Tab A time frames.  </a:t>
            </a:r>
            <a:endParaRPr lang="en-US" sz="2800" b="1" u="sng" dirty="0" smtClean="0">
              <a:latin typeface="+mj-lt"/>
            </a:endParaRPr>
          </a:p>
          <a:p>
            <a:pPr eaLnBrk="1" hangingPunct="1">
              <a:buFont typeface="Wingdings" pitchFamily="2" charset="2"/>
              <a:buNone/>
              <a:defRPr/>
            </a:pPr>
            <a:endParaRPr lang="en-US" sz="2800" b="1" u="sng" dirty="0" smtClean="0">
              <a:latin typeface="+mj-lt"/>
            </a:endParaRPr>
          </a:p>
          <a:p>
            <a:pPr eaLnBrk="1" hangingPunct="1">
              <a:buFont typeface="Wingdings" pitchFamily="2" charset="2"/>
              <a:buNone/>
              <a:defRPr/>
            </a:pPr>
            <a:r>
              <a:rPr lang="en-US" sz="2800" b="1" dirty="0" smtClean="0">
                <a:latin typeface="+mj-lt"/>
              </a:rPr>
              <a:t>	</a:t>
            </a:r>
            <a:r>
              <a:rPr lang="en-US" sz="2800" dirty="0" smtClean="0">
                <a:latin typeface="+mj-lt"/>
              </a:rPr>
              <a:t>Tool will automatically determine the sustainable hours for current inventory.</a:t>
            </a:r>
          </a:p>
          <a:p>
            <a:pPr eaLnBrk="1" hangingPunct="1">
              <a:buFont typeface="Wingdings" pitchFamily="2" charset="2"/>
              <a:buNone/>
              <a:defRPr/>
            </a:pPr>
            <a:endParaRPr lang="en-US" sz="2800" dirty="0" smtClean="0">
              <a:latin typeface="+mj-l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4294967295"/>
          </p:nvPr>
        </p:nvSpPr>
        <p:spPr>
          <a:xfrm>
            <a:off x="914400" y="1219200"/>
            <a:ext cx="7772400" cy="5137150"/>
          </a:xfrm>
        </p:spPr>
        <p:txBody>
          <a:bodyPr/>
          <a:lstStyle/>
          <a:p>
            <a:pPr>
              <a:buFont typeface="Wingdings" pitchFamily="2" charset="2"/>
              <a:buNone/>
              <a:defRPr/>
            </a:pPr>
            <a:r>
              <a:rPr lang="en-US" dirty="0" smtClean="0">
                <a:latin typeface="+mj-lt"/>
              </a:rPr>
              <a:t> 	</a:t>
            </a:r>
            <a:br>
              <a:rPr lang="en-US" dirty="0" smtClean="0">
                <a:latin typeface="+mj-lt"/>
              </a:rPr>
            </a:br>
            <a:endParaRPr lang="en-US" dirty="0" smtClean="0">
              <a:latin typeface="+mj-lt"/>
            </a:endParaRPr>
          </a:p>
        </p:txBody>
      </p:sp>
      <p:pic>
        <p:nvPicPr>
          <p:cNvPr id="67586" name="Picture 2"/>
          <p:cNvPicPr>
            <a:picLocks noChangeAspect="1" noChangeArrowheads="1"/>
          </p:cNvPicPr>
          <p:nvPr/>
        </p:nvPicPr>
        <p:blipFill>
          <a:blip r:embed="rId3"/>
          <a:srcRect/>
          <a:stretch>
            <a:fillRect/>
          </a:stretch>
        </p:blipFill>
        <p:spPr bwMode="auto">
          <a:xfrm>
            <a:off x="457200" y="609600"/>
            <a:ext cx="8315325" cy="56467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dirty="0" smtClean="0">
                <a:solidFill>
                  <a:schemeClr val="tx1"/>
                </a:solidFill>
                <a:latin typeface="+mj-lt"/>
              </a:rPr>
              <a:t>Training Contents</a:t>
            </a:r>
            <a:endParaRPr lang="en-US" dirty="0">
              <a:solidFill>
                <a:schemeClr val="tx1"/>
              </a:solidFill>
              <a:latin typeface="+mj-lt"/>
            </a:endParaRPr>
          </a:p>
        </p:txBody>
      </p:sp>
      <p:sp>
        <p:nvSpPr>
          <p:cNvPr id="14338" name="Content Placeholder 2"/>
          <p:cNvSpPr>
            <a:spLocks noGrp="1"/>
          </p:cNvSpPr>
          <p:nvPr>
            <p:ph idx="4294967295"/>
          </p:nvPr>
        </p:nvSpPr>
        <p:spPr>
          <a:xfrm>
            <a:off x="457200" y="1447800"/>
            <a:ext cx="8458200" cy="4832350"/>
          </a:xfrm>
        </p:spPr>
        <p:txBody>
          <a:bodyPr/>
          <a:lstStyle/>
          <a:p>
            <a:pPr marL="582613" indent="-514350" eaLnBrk="1" hangingPunct="1">
              <a:buFont typeface="Wingdings" pitchFamily="2" charset="2"/>
              <a:buNone/>
              <a:defRPr/>
            </a:pPr>
            <a:r>
              <a:rPr lang="en-US" sz="2800" dirty="0" smtClean="0">
                <a:latin typeface="+mj-lt"/>
                <a:cs typeface="Arial" charset="0"/>
              </a:rPr>
              <a:t>96 Hour Sustainability Assessment Overview</a:t>
            </a:r>
          </a:p>
          <a:p>
            <a:pPr lvl="1" eaLnBrk="1" hangingPunct="1">
              <a:buClr>
                <a:srgbClr val="CCECFF"/>
              </a:buClr>
              <a:buFont typeface="Wingdings" pitchFamily="2" charset="2"/>
              <a:buChar char="ü"/>
              <a:defRPr/>
            </a:pPr>
            <a:r>
              <a:rPr lang="en-US" sz="2800" dirty="0" smtClean="0">
                <a:latin typeface="+mj-lt"/>
                <a:cs typeface="Arial" charset="0"/>
              </a:rPr>
              <a:t>  Project History &amp; Resource Development</a:t>
            </a:r>
          </a:p>
          <a:p>
            <a:pPr lvl="1" eaLnBrk="1" hangingPunct="1">
              <a:buClr>
                <a:srgbClr val="CCECFF"/>
              </a:buClr>
              <a:buFont typeface="Wingdings" pitchFamily="2" charset="2"/>
              <a:buChar char="ü"/>
              <a:defRPr/>
            </a:pPr>
            <a:r>
              <a:rPr lang="en-US" sz="2800" dirty="0" smtClean="0">
                <a:latin typeface="+mj-lt"/>
                <a:cs typeface="Arial" charset="0"/>
              </a:rPr>
              <a:t>  Project Resources &amp; Documents </a:t>
            </a:r>
          </a:p>
          <a:p>
            <a:pPr lvl="1" eaLnBrk="1" hangingPunct="1">
              <a:buClr>
                <a:srgbClr val="CCECFF"/>
              </a:buClr>
              <a:buFont typeface="Wingdings" pitchFamily="2" charset="2"/>
              <a:buChar char="ü"/>
              <a:defRPr/>
            </a:pPr>
            <a:r>
              <a:rPr lang="en-US" sz="2800" dirty="0" smtClean="0">
                <a:latin typeface="+mj-lt"/>
                <a:cs typeface="Arial" charset="0"/>
              </a:rPr>
              <a:t>  Concepts &amp; Assumptions</a:t>
            </a:r>
          </a:p>
          <a:p>
            <a:pPr marL="582613" indent="-514350" eaLnBrk="1" hangingPunct="1">
              <a:buFont typeface="Wingdings" pitchFamily="2" charset="2"/>
              <a:buNone/>
              <a:defRPr/>
            </a:pPr>
            <a:r>
              <a:rPr lang="en-US" sz="2800" dirty="0" smtClean="0">
                <a:latin typeface="+mj-lt"/>
                <a:cs typeface="Arial" charset="0"/>
              </a:rPr>
              <a:t>Determining Resource &amp; Asset Sustainability</a:t>
            </a:r>
          </a:p>
          <a:p>
            <a:pPr marL="911225" lvl="1" indent="-514350" eaLnBrk="1" hangingPunct="1">
              <a:buClr>
                <a:srgbClr val="CCECFF"/>
              </a:buClr>
              <a:buFont typeface="Wingdings" pitchFamily="2" charset="2"/>
              <a:buChar char="ü"/>
              <a:defRPr/>
            </a:pPr>
            <a:r>
              <a:rPr lang="en-US" sz="2800" dirty="0" smtClean="0">
                <a:latin typeface="+mj-lt"/>
                <a:cs typeface="Arial" charset="0"/>
              </a:rPr>
              <a:t>Sustainability Process </a:t>
            </a:r>
            <a:r>
              <a:rPr lang="en-US" sz="2400" dirty="0" smtClean="0">
                <a:latin typeface="+mj-lt"/>
                <a:cs typeface="Arial" charset="0"/>
              </a:rPr>
              <a:t>(Pre-Planning to Use Tool)</a:t>
            </a:r>
            <a:endParaRPr lang="en-US" sz="1800" dirty="0" smtClean="0">
              <a:latin typeface="+mj-lt"/>
              <a:cs typeface="Arial" charset="0"/>
            </a:endParaRPr>
          </a:p>
          <a:p>
            <a:pPr marL="911225" lvl="1" indent="-514350" eaLnBrk="1" hangingPunct="1">
              <a:buClr>
                <a:srgbClr val="CCECFF"/>
              </a:buClr>
              <a:buFont typeface="Wingdings" pitchFamily="2" charset="2"/>
              <a:buChar char="ü"/>
              <a:defRPr/>
            </a:pPr>
            <a:r>
              <a:rPr lang="en-US" sz="2800" dirty="0" smtClean="0">
                <a:latin typeface="+mj-lt"/>
                <a:cs typeface="Arial" charset="0"/>
              </a:rPr>
              <a:t>Using the 96 Hour Sustainability Tool</a:t>
            </a:r>
          </a:p>
          <a:p>
            <a:pPr marL="911225" lvl="1" indent="-514350" eaLnBrk="1" hangingPunct="1">
              <a:buClr>
                <a:srgbClr val="CCECFF"/>
              </a:buClr>
              <a:buFont typeface="Wingdings" pitchFamily="2" charset="2"/>
              <a:buChar char="ü"/>
              <a:defRPr/>
            </a:pPr>
            <a:r>
              <a:rPr lang="en-US" sz="2800" dirty="0" smtClean="0">
                <a:latin typeface="+mj-lt"/>
                <a:cs typeface="Arial" charset="0"/>
              </a:rPr>
              <a:t>Using the 96 Hour Sustainability Chart</a:t>
            </a:r>
          </a:p>
          <a:p>
            <a:pPr lvl="2" eaLnBrk="1" hangingPunct="1">
              <a:buFont typeface="Wingdings 2" pitchFamily="18" charset="2"/>
              <a:buNone/>
              <a:defRPr/>
            </a:pPr>
            <a:endParaRPr lang="en-US" sz="3000" dirty="0" smtClean="0">
              <a:latin typeface="+mj-lt"/>
              <a:cs typeface="Arial" charset="0"/>
            </a:endParaRPr>
          </a:p>
          <a:p>
            <a:pPr lvl="1" eaLnBrk="1" hangingPunct="1">
              <a:buFont typeface="Wingdings" pitchFamily="2" charset="2"/>
              <a:buNone/>
              <a:defRPr/>
            </a:pPr>
            <a:endParaRPr lang="en-US" dirty="0" smtClean="0">
              <a:latin typeface="+mj-l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8600" y="228600"/>
            <a:ext cx="8686800" cy="914400"/>
          </a:xfrm>
        </p:spPr>
        <p:txBody>
          <a:bodyPr/>
          <a:lstStyle/>
          <a:p>
            <a:pPr algn="ctr" eaLnBrk="1" fontAlgn="auto" hangingPunct="1">
              <a:spcAft>
                <a:spcPts val="0"/>
              </a:spcAft>
              <a:defRPr/>
            </a:pPr>
            <a:r>
              <a:rPr lang="en-US" sz="3200" b="1" dirty="0" smtClean="0">
                <a:solidFill>
                  <a:schemeClr val="tx1"/>
                </a:solidFill>
                <a:latin typeface="+mj-lt"/>
              </a:rPr>
              <a:t>96 Hour Sustainability Assessment Chart</a:t>
            </a:r>
            <a:endParaRPr lang="en-US" sz="3200" b="1" dirty="0">
              <a:solidFill>
                <a:schemeClr val="tx1"/>
              </a:solidFill>
              <a:latin typeface="+mj-lt"/>
            </a:endParaRPr>
          </a:p>
        </p:txBody>
      </p:sp>
      <p:sp>
        <p:nvSpPr>
          <p:cNvPr id="75778" name="Content Placeholder 2"/>
          <p:cNvSpPr>
            <a:spLocks noGrp="1"/>
          </p:cNvSpPr>
          <p:nvPr>
            <p:ph idx="4294967295"/>
          </p:nvPr>
        </p:nvSpPr>
        <p:spPr/>
        <p:txBody>
          <a:bodyPr/>
          <a:lstStyle/>
          <a:p>
            <a:pPr eaLnBrk="1" hangingPunct="1">
              <a:buFont typeface="Wingdings" pitchFamily="2" charset="2"/>
              <a:buNone/>
              <a:defRPr/>
            </a:pPr>
            <a:endParaRPr lang="en-US" dirty="0" smtClean="0">
              <a:latin typeface="+mj-lt"/>
            </a:endParaRPr>
          </a:p>
          <a:p>
            <a:pPr eaLnBrk="1" hangingPunct="1">
              <a:defRPr/>
            </a:pPr>
            <a:endParaRPr lang="en-US" dirty="0" smtClean="0">
              <a:latin typeface="+mj-lt"/>
            </a:endParaRPr>
          </a:p>
        </p:txBody>
      </p:sp>
      <p:pic>
        <p:nvPicPr>
          <p:cNvPr id="69635" name="Picture 2"/>
          <p:cNvPicPr>
            <a:picLocks noChangeAspect="1" noChangeArrowheads="1"/>
          </p:cNvPicPr>
          <p:nvPr/>
        </p:nvPicPr>
        <p:blipFill>
          <a:blip r:embed="rId3"/>
          <a:srcRect/>
          <a:stretch>
            <a:fillRect/>
          </a:stretch>
        </p:blipFill>
        <p:spPr bwMode="auto">
          <a:xfrm>
            <a:off x="1828800" y="914400"/>
            <a:ext cx="5176838" cy="5603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sz="3200" b="1" dirty="0" smtClean="0">
                <a:solidFill>
                  <a:schemeClr val="tx1"/>
                </a:solidFill>
                <a:latin typeface="+mj-lt"/>
              </a:rPr>
              <a:t>96 Hour Sustainability Assessment Chart</a:t>
            </a:r>
            <a:endParaRPr lang="en-US" sz="3200" b="1" dirty="0">
              <a:solidFill>
                <a:schemeClr val="tx1"/>
              </a:solidFill>
              <a:latin typeface="+mj-lt"/>
            </a:endParaRPr>
          </a:p>
        </p:txBody>
      </p:sp>
      <p:sp>
        <p:nvSpPr>
          <p:cNvPr id="77826" name="Content Placeholder 2"/>
          <p:cNvSpPr>
            <a:spLocks noGrp="1"/>
          </p:cNvSpPr>
          <p:nvPr>
            <p:ph idx="4294967295"/>
          </p:nvPr>
        </p:nvSpPr>
        <p:spPr>
          <a:xfrm>
            <a:off x="838200" y="2133600"/>
            <a:ext cx="7772400" cy="3962400"/>
          </a:xfrm>
        </p:spPr>
        <p:txBody>
          <a:bodyPr/>
          <a:lstStyle/>
          <a:p>
            <a:pPr eaLnBrk="1" hangingPunct="1">
              <a:defRPr/>
            </a:pPr>
            <a:r>
              <a:rPr lang="en-US" dirty="0" smtClean="0">
                <a:latin typeface="+mj-lt"/>
              </a:rPr>
              <a:t>Populate essential RA List into </a:t>
            </a:r>
            <a:r>
              <a:rPr lang="en-US" u="sng" dirty="0" smtClean="0">
                <a:latin typeface="+mj-lt"/>
              </a:rPr>
              <a:t>Column B</a:t>
            </a:r>
            <a:r>
              <a:rPr lang="en-US" dirty="0" smtClean="0">
                <a:latin typeface="+mj-lt"/>
              </a:rPr>
              <a:t> of the 96 Hour Sustainability Assessment Chart. </a:t>
            </a:r>
          </a:p>
          <a:p>
            <a:pPr eaLnBrk="1" hangingPunct="1">
              <a:buFont typeface="Wingdings" pitchFamily="2" charset="2"/>
              <a:buNone/>
              <a:defRPr/>
            </a:pPr>
            <a:endParaRPr lang="en-US" dirty="0" smtClean="0">
              <a:latin typeface="+mj-lt"/>
            </a:endParaRPr>
          </a:p>
          <a:p>
            <a:pPr eaLnBrk="1" hangingPunct="1">
              <a:defRPr/>
            </a:pPr>
            <a:r>
              <a:rPr lang="en-US" dirty="0" smtClean="0">
                <a:latin typeface="+mj-lt"/>
              </a:rPr>
              <a:t>Pre-populated RA should be deleted, supplemented, itemized or otherwise changed to best reflect your operational needs. </a:t>
            </a:r>
            <a:br>
              <a:rPr lang="en-US" dirty="0" smtClean="0">
                <a:latin typeface="+mj-lt"/>
              </a:rPr>
            </a:br>
            <a:endParaRPr lang="en-US" dirty="0" smtClean="0">
              <a:latin typeface="+mj-l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Content Placeholder 2"/>
          <p:cNvSpPr>
            <a:spLocks noGrp="1"/>
          </p:cNvSpPr>
          <p:nvPr>
            <p:ph idx="4294967295"/>
          </p:nvPr>
        </p:nvSpPr>
        <p:spPr>
          <a:xfrm>
            <a:off x="762000" y="1981200"/>
            <a:ext cx="7772400" cy="4114800"/>
          </a:xfrm>
        </p:spPr>
        <p:txBody>
          <a:bodyPr/>
          <a:lstStyle/>
          <a:p>
            <a:pPr eaLnBrk="1" hangingPunct="1">
              <a:buFont typeface="Wingdings" pitchFamily="2" charset="2"/>
              <a:buNone/>
              <a:defRPr/>
            </a:pPr>
            <a:r>
              <a:rPr lang="en-US" b="1" dirty="0" smtClean="0">
                <a:latin typeface="+mj-lt"/>
              </a:rPr>
              <a:t>  </a:t>
            </a:r>
            <a:r>
              <a:rPr lang="en-US" dirty="0" smtClean="0">
                <a:latin typeface="+mj-lt"/>
              </a:rPr>
              <a:t> Using the results from </a:t>
            </a:r>
            <a:r>
              <a:rPr lang="en-US" u="sng" dirty="0" smtClean="0">
                <a:latin typeface="+mj-lt"/>
              </a:rPr>
              <a:t>Inventory Sustainability Period/Hours (Column F)</a:t>
            </a:r>
            <a:r>
              <a:rPr lang="en-US" dirty="0" smtClean="0">
                <a:latin typeface="+mj-lt"/>
              </a:rPr>
              <a:t>  in the Tool, and the organization's internal, reasonable assumptions, populate the 96 Hour Sustainability Assessment Chart rows using Green, Yellow, or Red.</a:t>
            </a:r>
          </a:p>
        </p:txBody>
      </p:sp>
      <p:sp>
        <p:nvSpPr>
          <p:cNvPr id="4" name="Title 1"/>
          <p:cNvSpPr>
            <a:spLocks noGrp="1"/>
          </p:cNvSpPr>
          <p:nvPr>
            <p:ph type="title" idx="4294967295"/>
          </p:nvPr>
        </p:nvSpPr>
        <p:spPr/>
        <p:txBody>
          <a:bodyPr/>
          <a:lstStyle/>
          <a:p>
            <a:pPr algn="ctr" eaLnBrk="1" fontAlgn="auto" hangingPunct="1">
              <a:spcAft>
                <a:spcPts val="0"/>
              </a:spcAft>
              <a:defRPr/>
            </a:pPr>
            <a:r>
              <a:rPr lang="en-US" sz="3200" b="1" dirty="0" smtClean="0">
                <a:solidFill>
                  <a:schemeClr val="tx1"/>
                </a:solidFill>
                <a:latin typeface="+mj-lt"/>
              </a:rPr>
              <a:t>96 Hour Sustainability Assessment Chart</a:t>
            </a:r>
            <a:endParaRPr lang="en-US" sz="3200" b="1" dirty="0">
              <a:solidFill>
                <a:schemeClr val="tx1"/>
              </a:solidFill>
              <a:latin typeface="+mj-l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sz="3200" b="1" dirty="0" smtClean="0">
                <a:solidFill>
                  <a:schemeClr val="tx1"/>
                </a:solidFill>
                <a:latin typeface="+mj-lt"/>
              </a:rPr>
              <a:t>96 Hour Sustainability Assessment Chart</a:t>
            </a:r>
            <a:endParaRPr lang="en-US" sz="3200" b="1" dirty="0">
              <a:solidFill>
                <a:schemeClr val="tx1"/>
              </a:solidFill>
              <a:latin typeface="+mj-lt"/>
            </a:endParaRPr>
          </a:p>
        </p:txBody>
      </p:sp>
      <p:sp>
        <p:nvSpPr>
          <p:cNvPr id="81922" name="Content Placeholder 2"/>
          <p:cNvSpPr>
            <a:spLocks noGrp="1"/>
          </p:cNvSpPr>
          <p:nvPr>
            <p:ph idx="4294967295"/>
          </p:nvPr>
        </p:nvSpPr>
        <p:spPr>
          <a:xfrm>
            <a:off x="762000" y="1447800"/>
            <a:ext cx="7772400" cy="4572000"/>
          </a:xfrm>
        </p:spPr>
        <p:txBody>
          <a:bodyPr/>
          <a:lstStyle/>
          <a:p>
            <a:pPr eaLnBrk="1" hangingPunct="1">
              <a:buFont typeface="Wingdings" pitchFamily="2" charset="2"/>
              <a:buNone/>
              <a:defRPr/>
            </a:pPr>
            <a:r>
              <a:rPr lang="en-US" sz="2700" b="1" dirty="0" smtClean="0">
                <a:solidFill>
                  <a:srgbClr val="00B050"/>
                </a:solidFill>
                <a:latin typeface="+mj-lt"/>
              </a:rPr>
              <a:t>Green </a:t>
            </a:r>
            <a:r>
              <a:rPr lang="en-US" sz="2700" dirty="0" smtClean="0">
                <a:latin typeface="+mj-lt"/>
              </a:rPr>
              <a:t> </a:t>
            </a:r>
            <a:r>
              <a:rPr lang="en-US" sz="2700" b="1" dirty="0" smtClean="0">
                <a:latin typeface="+mj-lt"/>
              </a:rPr>
              <a:t> </a:t>
            </a:r>
            <a:r>
              <a:rPr lang="en-US" sz="2700" dirty="0" smtClean="0">
                <a:latin typeface="+mj-lt"/>
              </a:rPr>
              <a:t>Resources are known or calculated to be available with no impact on normal operations.</a:t>
            </a:r>
          </a:p>
          <a:p>
            <a:pPr eaLnBrk="1" hangingPunct="1">
              <a:buFont typeface="Wingdings" pitchFamily="2" charset="2"/>
              <a:buNone/>
              <a:defRPr/>
            </a:pPr>
            <a:endParaRPr lang="en-US" sz="2700" dirty="0" smtClean="0">
              <a:latin typeface="+mj-lt"/>
            </a:endParaRPr>
          </a:p>
          <a:p>
            <a:pPr eaLnBrk="1" hangingPunct="1">
              <a:buFont typeface="Wingdings" pitchFamily="2" charset="2"/>
              <a:buNone/>
              <a:defRPr/>
            </a:pPr>
            <a:r>
              <a:rPr lang="en-US" sz="2700" dirty="0" smtClean="0">
                <a:latin typeface="+mj-lt"/>
              </a:rPr>
              <a:t> </a:t>
            </a:r>
            <a:r>
              <a:rPr lang="en-US" sz="2700" b="1" dirty="0" smtClean="0">
                <a:solidFill>
                  <a:srgbClr val="FFFF00"/>
                </a:solidFill>
                <a:latin typeface="+mj-lt"/>
              </a:rPr>
              <a:t>Yellow </a:t>
            </a:r>
            <a:r>
              <a:rPr lang="en-US" sz="2700" dirty="0" smtClean="0">
                <a:latin typeface="+mj-lt"/>
              </a:rPr>
              <a:t> Potential exists for impact on normal operations. Implement appropriate Emergency Operations Plans to mitigate the impact of a sustained event. </a:t>
            </a:r>
          </a:p>
          <a:p>
            <a:pPr eaLnBrk="1" hangingPunct="1">
              <a:buFont typeface="Wingdings" pitchFamily="2" charset="2"/>
              <a:buNone/>
              <a:defRPr/>
            </a:pPr>
            <a:endParaRPr lang="en-US" sz="2700" dirty="0" smtClean="0">
              <a:latin typeface="+mj-lt"/>
            </a:endParaRPr>
          </a:p>
          <a:p>
            <a:pPr eaLnBrk="1" hangingPunct="1">
              <a:buFont typeface="Wingdings" pitchFamily="2" charset="2"/>
              <a:buNone/>
              <a:defRPr/>
            </a:pPr>
            <a:r>
              <a:rPr lang="en-US" sz="2700" b="1" dirty="0" smtClean="0">
                <a:solidFill>
                  <a:srgbClr val="FF0000"/>
                </a:solidFill>
                <a:latin typeface="+mj-lt"/>
              </a:rPr>
              <a:t> Red</a:t>
            </a:r>
            <a:r>
              <a:rPr lang="en-US" sz="2700" b="1" dirty="0" smtClean="0">
                <a:latin typeface="+mj-lt"/>
              </a:rPr>
              <a:t>  </a:t>
            </a:r>
            <a:r>
              <a:rPr lang="en-US" sz="2700" dirty="0" smtClean="0">
                <a:latin typeface="+mj-lt"/>
              </a:rPr>
              <a:t> Normal and emergency operations are significantly impacted.  All internal resources/strategies to mitigate the impact have been depleted.</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sz="3200" b="1" dirty="0" smtClean="0">
                <a:solidFill>
                  <a:schemeClr val="tx1"/>
                </a:solidFill>
                <a:latin typeface="+mj-lt"/>
              </a:rPr>
              <a:t>96 Hour Sustainability Assessment Chart</a:t>
            </a:r>
            <a:endParaRPr lang="en-US" sz="3200" b="1" dirty="0">
              <a:solidFill>
                <a:schemeClr val="tx1"/>
              </a:solidFill>
              <a:latin typeface="+mj-lt"/>
            </a:endParaRPr>
          </a:p>
        </p:txBody>
      </p:sp>
      <p:sp>
        <p:nvSpPr>
          <p:cNvPr id="83970" name="Content Placeholder 2"/>
          <p:cNvSpPr>
            <a:spLocks noGrp="1"/>
          </p:cNvSpPr>
          <p:nvPr>
            <p:ph idx="4294967295"/>
          </p:nvPr>
        </p:nvSpPr>
        <p:spPr>
          <a:xfrm>
            <a:off x="990600" y="1981200"/>
            <a:ext cx="7772400" cy="4572000"/>
          </a:xfrm>
        </p:spPr>
        <p:txBody>
          <a:bodyPr/>
          <a:lstStyle/>
          <a:p>
            <a:pPr eaLnBrk="1" hangingPunct="1">
              <a:defRPr/>
            </a:pPr>
            <a:r>
              <a:rPr lang="en-US" b="1" dirty="0" smtClean="0">
                <a:latin typeface="+mj-lt"/>
              </a:rPr>
              <a:t>You may i</a:t>
            </a:r>
            <a:r>
              <a:rPr lang="en-US" dirty="0" smtClean="0">
                <a:latin typeface="+mj-lt"/>
              </a:rPr>
              <a:t>nsert text within color coding to reference applicable plans, describe mitigation strategies, consumption adjustments or helpful notations.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ctr" eaLnBrk="1" fontAlgn="auto" hangingPunct="1">
              <a:spcAft>
                <a:spcPts val="0"/>
              </a:spcAft>
              <a:defRPr/>
            </a:pPr>
            <a:r>
              <a:rPr lang="en-US" dirty="0" smtClean="0">
                <a:solidFill>
                  <a:schemeClr val="tx1"/>
                </a:solidFill>
                <a:latin typeface="+mj-lt"/>
              </a:rPr>
              <a:t>Decision Time</a:t>
            </a:r>
            <a:endParaRPr lang="en-US" dirty="0">
              <a:solidFill>
                <a:schemeClr val="tx1"/>
              </a:solidFill>
              <a:latin typeface="+mj-lt"/>
            </a:endParaRPr>
          </a:p>
        </p:txBody>
      </p:sp>
      <p:sp>
        <p:nvSpPr>
          <p:cNvPr id="86018" name="Content Placeholder 2"/>
          <p:cNvSpPr>
            <a:spLocks noGrp="1"/>
          </p:cNvSpPr>
          <p:nvPr>
            <p:ph idx="4294967295"/>
          </p:nvPr>
        </p:nvSpPr>
        <p:spPr>
          <a:xfrm>
            <a:off x="762000" y="1752600"/>
            <a:ext cx="7772400" cy="4572000"/>
          </a:xfrm>
        </p:spPr>
        <p:txBody>
          <a:bodyPr/>
          <a:lstStyle/>
          <a:p>
            <a:pPr eaLnBrk="1" hangingPunct="1">
              <a:buFont typeface="Wingdings" pitchFamily="2" charset="2"/>
              <a:buNone/>
              <a:defRPr/>
            </a:pPr>
            <a:r>
              <a:rPr lang="en-US" dirty="0" smtClean="0">
                <a:latin typeface="+mj-lt"/>
              </a:rPr>
              <a:t>	Now the organization needs to decide how they will sustain on those items that cannot make it for 96 hours or adjust the Consumption Rate by limiting services, reducing use, etc.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533400" y="533400"/>
          <a:ext cx="8001000"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p:cNvGraphicFramePr/>
          <p:nvPr/>
        </p:nvGraphicFramePr>
        <p:xfrm>
          <a:off x="762000" y="609600"/>
          <a:ext cx="7848600" cy="58674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533400"/>
            <a:ext cx="7772400" cy="914400"/>
          </a:xfrm>
        </p:spPr>
        <p:txBody>
          <a:bodyPr/>
          <a:lstStyle/>
          <a:p>
            <a:pPr algn="r" eaLnBrk="1" fontAlgn="auto" hangingPunct="1">
              <a:spcAft>
                <a:spcPts val="0"/>
              </a:spcAft>
              <a:defRPr/>
            </a:pPr>
            <a:r>
              <a:rPr lang="en-US" dirty="0" smtClean="0">
                <a:solidFill>
                  <a:schemeClr val="tx1"/>
                </a:solidFill>
                <a:latin typeface="+mj-lt"/>
              </a:rPr>
              <a:t>Summary</a:t>
            </a:r>
            <a:endParaRPr lang="en-US" dirty="0">
              <a:solidFill>
                <a:schemeClr val="tx1"/>
              </a:solidFill>
              <a:latin typeface="+mj-lt"/>
            </a:endParaRPr>
          </a:p>
        </p:txBody>
      </p:sp>
      <p:sp>
        <p:nvSpPr>
          <p:cNvPr id="90114" name="Content Placeholder 2"/>
          <p:cNvSpPr>
            <a:spLocks noGrp="1"/>
          </p:cNvSpPr>
          <p:nvPr>
            <p:ph idx="4294967295"/>
          </p:nvPr>
        </p:nvSpPr>
        <p:spPr>
          <a:xfrm>
            <a:off x="914400" y="1828800"/>
            <a:ext cx="7772400" cy="4222750"/>
          </a:xfrm>
        </p:spPr>
        <p:txBody>
          <a:bodyPr/>
          <a:lstStyle/>
          <a:p>
            <a:pPr eaLnBrk="1" hangingPunct="1">
              <a:buFont typeface="Wingdings" pitchFamily="2" charset="2"/>
              <a:buNone/>
              <a:defRPr/>
            </a:pPr>
            <a:r>
              <a:rPr lang="en-US" dirty="0" smtClean="0">
                <a:latin typeface="+mj-lt"/>
                <a:cs typeface="Arial" charset="0"/>
              </a:rPr>
              <a:t>	The 96 Hour Sustainability Assessment Chart  may be used for:</a:t>
            </a:r>
            <a:br>
              <a:rPr lang="en-US" dirty="0" smtClean="0">
                <a:latin typeface="+mj-lt"/>
                <a:cs typeface="Arial" charset="0"/>
              </a:rPr>
            </a:br>
            <a:endParaRPr lang="en-US" dirty="0" smtClean="0">
              <a:latin typeface="+mj-lt"/>
              <a:cs typeface="Arial" charset="0"/>
            </a:endParaRPr>
          </a:p>
          <a:p>
            <a:pPr lvl="1" eaLnBrk="1" hangingPunct="1">
              <a:buFont typeface="Wingdings" pitchFamily="2" charset="2"/>
              <a:buChar char="§"/>
              <a:defRPr/>
            </a:pPr>
            <a:r>
              <a:rPr lang="en-US" sz="3000" dirty="0" smtClean="0">
                <a:latin typeface="+mj-lt"/>
                <a:cs typeface="Arial" charset="0"/>
              </a:rPr>
              <a:t>Deliverable No. 4 ($5,000) – Submit Assessment Chart as itemized and completed by facility to NYSDOH.</a:t>
            </a:r>
          </a:p>
          <a:p>
            <a:pPr lvl="1" eaLnBrk="1" hangingPunct="1">
              <a:buFont typeface="Wingdings" pitchFamily="2" charset="2"/>
              <a:buChar char="§"/>
              <a:defRPr/>
            </a:pPr>
            <a:r>
              <a:rPr lang="en-US" sz="3000" dirty="0" smtClean="0">
                <a:latin typeface="+mj-lt"/>
                <a:cs typeface="Arial" charset="0"/>
              </a:rPr>
              <a:t>Planning including HVA specific</a:t>
            </a:r>
          </a:p>
          <a:p>
            <a:pPr lvl="1" eaLnBrk="1" hangingPunct="1">
              <a:buFont typeface="Wingdings" pitchFamily="2" charset="2"/>
              <a:buChar char="§"/>
              <a:defRPr/>
            </a:pPr>
            <a:r>
              <a:rPr lang="en-US" sz="3000" dirty="0" smtClean="0">
                <a:latin typeface="+mj-lt"/>
                <a:cs typeface="Arial" charset="0"/>
              </a:rPr>
              <a:t>Response</a:t>
            </a:r>
          </a:p>
          <a:p>
            <a:pPr eaLnBrk="1" hangingPunct="1">
              <a:buFont typeface="Wingdings" pitchFamily="2" charset="2"/>
              <a:buNone/>
              <a:defRPr/>
            </a:pPr>
            <a:endParaRPr lang="en-US" dirty="0" smtClean="0">
              <a:latin typeface="+mj-lt"/>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38200" y="304800"/>
            <a:ext cx="7772400" cy="914400"/>
          </a:xfrm>
        </p:spPr>
        <p:txBody>
          <a:bodyPr/>
          <a:lstStyle/>
          <a:p>
            <a:pPr algn="r" eaLnBrk="1" fontAlgn="auto" hangingPunct="1">
              <a:spcAft>
                <a:spcPts val="0"/>
              </a:spcAft>
              <a:defRPr/>
            </a:pPr>
            <a:r>
              <a:rPr lang="en-US" dirty="0" smtClean="0">
                <a:solidFill>
                  <a:schemeClr val="tx1"/>
                </a:solidFill>
                <a:latin typeface="+mj-lt"/>
              </a:rPr>
              <a:t>Summary</a:t>
            </a:r>
            <a:endParaRPr lang="en-US" dirty="0">
              <a:solidFill>
                <a:schemeClr val="tx1"/>
              </a:solidFill>
              <a:latin typeface="+mj-lt"/>
            </a:endParaRPr>
          </a:p>
        </p:txBody>
      </p:sp>
      <p:sp>
        <p:nvSpPr>
          <p:cNvPr id="92162" name="Content Placeholder 2"/>
          <p:cNvSpPr>
            <a:spLocks noGrp="1"/>
          </p:cNvSpPr>
          <p:nvPr>
            <p:ph idx="4294967295"/>
          </p:nvPr>
        </p:nvSpPr>
        <p:spPr>
          <a:xfrm>
            <a:off x="762000" y="1371600"/>
            <a:ext cx="7772400" cy="4572000"/>
          </a:xfrm>
        </p:spPr>
        <p:txBody>
          <a:bodyPr/>
          <a:lstStyle/>
          <a:p>
            <a:pPr eaLnBrk="1" hangingPunct="1">
              <a:defRPr/>
            </a:pPr>
            <a:r>
              <a:rPr lang="en-US" dirty="0" smtClean="0">
                <a:latin typeface="+mj-lt"/>
                <a:cs typeface="Arial" charset="0"/>
              </a:rPr>
              <a:t>Utilizing the basic assumption that inventory consumption can be linked to Average Daily Census allows the organization to develop the fundamentals of a sustainability process.</a:t>
            </a:r>
          </a:p>
          <a:p>
            <a:pPr eaLnBrk="1" hangingPunct="1">
              <a:buFont typeface="Wingdings" pitchFamily="2" charset="2"/>
              <a:buNone/>
              <a:defRPr/>
            </a:pPr>
            <a:endParaRPr lang="en-US" dirty="0" smtClean="0">
              <a:latin typeface="+mj-lt"/>
              <a:cs typeface="Arial" charset="0"/>
            </a:endParaRPr>
          </a:p>
          <a:p>
            <a:pPr eaLnBrk="1" hangingPunct="1">
              <a:defRPr/>
            </a:pPr>
            <a:r>
              <a:rPr lang="en-US" dirty="0" smtClean="0">
                <a:latin typeface="+mj-lt"/>
                <a:cs typeface="Arial" charset="0"/>
              </a:rPr>
              <a:t>This process can be used for planning purposes and for forecasting sustainability during an event.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38200" y="304800"/>
            <a:ext cx="7772400" cy="914400"/>
          </a:xfrm>
        </p:spPr>
        <p:txBody>
          <a:bodyPr/>
          <a:lstStyle/>
          <a:p>
            <a:pPr algn="r" eaLnBrk="1" fontAlgn="auto" hangingPunct="1">
              <a:spcAft>
                <a:spcPts val="0"/>
              </a:spcAft>
              <a:defRPr/>
            </a:pPr>
            <a:r>
              <a:rPr lang="en-US" dirty="0" smtClean="0">
                <a:solidFill>
                  <a:schemeClr val="tx1"/>
                </a:solidFill>
                <a:latin typeface="+mj-lt"/>
              </a:rPr>
              <a:t>Summary</a:t>
            </a:r>
            <a:endParaRPr lang="en-US" dirty="0">
              <a:solidFill>
                <a:schemeClr val="tx1"/>
              </a:solidFill>
              <a:latin typeface="+mj-lt"/>
            </a:endParaRPr>
          </a:p>
        </p:txBody>
      </p:sp>
      <p:sp>
        <p:nvSpPr>
          <p:cNvPr id="93186" name="Content Placeholder 2"/>
          <p:cNvSpPr>
            <a:spLocks noGrp="1"/>
          </p:cNvSpPr>
          <p:nvPr>
            <p:ph idx="4294967295"/>
          </p:nvPr>
        </p:nvSpPr>
        <p:spPr>
          <a:xfrm>
            <a:off x="762000" y="1371600"/>
            <a:ext cx="7772400" cy="4572000"/>
          </a:xfrm>
        </p:spPr>
        <p:txBody>
          <a:bodyPr/>
          <a:lstStyle/>
          <a:p>
            <a:pPr eaLnBrk="1" hangingPunct="1">
              <a:defRPr/>
            </a:pPr>
            <a:r>
              <a:rPr lang="en-US" dirty="0" smtClean="0">
                <a:latin typeface="+mj-lt"/>
                <a:cs typeface="Arial" charset="0"/>
              </a:rPr>
              <a:t> The 96 Hour Sustainability Assessment Chart and Tool are presented as resources to help hospitals identify sustainability periods and gaps and to assist in making calculations to better understand how long resources might last.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r" eaLnBrk="1" fontAlgn="auto" hangingPunct="1">
              <a:spcAft>
                <a:spcPts val="0"/>
              </a:spcAft>
              <a:defRPr/>
            </a:pPr>
            <a:r>
              <a:rPr lang="en-US" dirty="0" smtClean="0">
                <a:solidFill>
                  <a:schemeClr val="tx1"/>
                </a:solidFill>
                <a:latin typeface="+mj-lt"/>
              </a:rPr>
              <a:t>Project History</a:t>
            </a:r>
            <a:endParaRPr lang="en-US" dirty="0">
              <a:solidFill>
                <a:schemeClr val="tx1"/>
              </a:solidFill>
              <a:latin typeface="+mj-lt"/>
            </a:endParaRPr>
          </a:p>
        </p:txBody>
      </p:sp>
      <p:sp>
        <p:nvSpPr>
          <p:cNvPr id="18434" name="Content Placeholder 2"/>
          <p:cNvSpPr>
            <a:spLocks noGrp="1"/>
          </p:cNvSpPr>
          <p:nvPr>
            <p:ph idx="4294967295"/>
          </p:nvPr>
        </p:nvSpPr>
        <p:spPr>
          <a:xfrm>
            <a:off x="533400" y="1447800"/>
            <a:ext cx="8153400" cy="4800600"/>
          </a:xfrm>
        </p:spPr>
        <p:txBody>
          <a:bodyPr/>
          <a:lstStyle/>
          <a:p>
            <a:pPr eaLnBrk="1" hangingPunct="1">
              <a:defRPr/>
            </a:pPr>
            <a:r>
              <a:rPr lang="en-US" dirty="0" smtClean="0">
                <a:latin typeface="+mj-lt"/>
                <a:cs typeface="Arial" charset="0"/>
              </a:rPr>
              <a:t>In 2010, Iroquois Healthcare Association and HANYS assumed leadership of a project from FLRRC to assess existing 96 Hour Sustainability resources, and to recommend, modify or create an assessment tool which could be used by hospitals in NYS. </a:t>
            </a:r>
          </a:p>
          <a:p>
            <a:pPr eaLnBrk="1" hangingPunct="1">
              <a:buFont typeface="Wingdings" pitchFamily="2" charset="2"/>
              <a:buNone/>
              <a:defRPr/>
            </a:pPr>
            <a:endParaRPr lang="en-US" dirty="0" smtClean="0">
              <a:latin typeface="+mj-lt"/>
              <a:cs typeface="Arial" charset="0"/>
            </a:endParaRPr>
          </a:p>
          <a:p>
            <a:pPr eaLnBrk="1" hangingPunct="1">
              <a:defRPr/>
            </a:pPr>
            <a:r>
              <a:rPr lang="en-US" dirty="0" smtClean="0">
                <a:latin typeface="+mj-lt"/>
                <a:cs typeface="Arial" charset="0"/>
              </a:rPr>
              <a:t>Created a workgroup consisting of RRCs, Field Staff, and Associations.</a:t>
            </a:r>
          </a:p>
          <a:p>
            <a:pPr eaLnBrk="1" hangingPunct="1">
              <a:defRPr/>
            </a:pPr>
            <a:endParaRPr lang="en-US" dirty="0" smtClean="0">
              <a:latin typeface="+mj-lt"/>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38200" y="1066800"/>
            <a:ext cx="7772400" cy="4572000"/>
          </a:xfrm>
        </p:spPr>
        <p:txBody>
          <a:bodyPr>
            <a:normAutofit/>
          </a:bodyPr>
          <a:lstStyle/>
          <a:p>
            <a:pPr marL="411480" algn="ctr" eaLnBrk="1" fontAlgn="auto" hangingPunct="1">
              <a:spcAft>
                <a:spcPts val="0"/>
              </a:spcAft>
              <a:buFont typeface="Wingdings" pitchFamily="2" charset="2"/>
              <a:buNone/>
              <a:defRPr/>
            </a:pPr>
            <a:r>
              <a:rPr lang="en-US" sz="4000" dirty="0" smtClean="0">
                <a:latin typeface="+mj-lt"/>
              </a:rPr>
              <a:t>Questions</a:t>
            </a:r>
          </a:p>
          <a:p>
            <a:pPr marL="411480" algn="ctr" eaLnBrk="1" fontAlgn="auto" hangingPunct="1">
              <a:spcAft>
                <a:spcPts val="0"/>
              </a:spcAft>
              <a:buFont typeface="Wingdings" pitchFamily="2" charset="2"/>
              <a:buNone/>
              <a:defRPr/>
            </a:pPr>
            <a:endParaRPr lang="en-US" sz="4000" dirty="0" smtClean="0">
              <a:latin typeface="+mj-lt"/>
            </a:endParaRPr>
          </a:p>
          <a:p>
            <a:pPr marL="411480" algn="ctr" eaLnBrk="1" fontAlgn="auto" hangingPunct="1">
              <a:spcAft>
                <a:spcPts val="0"/>
              </a:spcAft>
              <a:buFont typeface="Wingdings" pitchFamily="2" charset="2"/>
              <a:buNone/>
              <a:defRPr/>
            </a:pPr>
            <a:r>
              <a:rPr lang="en-US" sz="9600" dirty="0" smtClean="0">
                <a:latin typeface="+mj-lt"/>
              </a:rPr>
              <a:t>?</a:t>
            </a:r>
          </a:p>
          <a:p>
            <a:pPr marL="411480" algn="ctr" eaLnBrk="1" fontAlgn="auto" hangingPunct="1">
              <a:spcAft>
                <a:spcPts val="0"/>
              </a:spcAft>
              <a:buFont typeface="Wingdings" pitchFamily="2" charset="2"/>
              <a:buNone/>
              <a:defRPr/>
            </a:pPr>
            <a:endParaRPr lang="en-US" sz="4000" dirty="0" smtClean="0">
              <a:latin typeface="+mj-lt"/>
            </a:endParaRPr>
          </a:p>
          <a:p>
            <a:pPr marL="411480" algn="ctr" eaLnBrk="1" fontAlgn="auto" hangingPunct="1">
              <a:spcAft>
                <a:spcPts val="0"/>
              </a:spcAft>
              <a:buFont typeface="Wingdings" pitchFamily="2" charset="2"/>
              <a:buNone/>
              <a:defRPr/>
            </a:pPr>
            <a:endParaRPr lang="en-US" sz="4000" dirty="0" smtClean="0">
              <a:latin typeface="+mj-lt"/>
            </a:endParaRPr>
          </a:p>
          <a:p>
            <a:pPr marL="411480" algn="ctr" eaLnBrk="1" fontAlgn="auto" hangingPunct="1">
              <a:spcAft>
                <a:spcPts val="0"/>
              </a:spcAft>
              <a:buFont typeface="Wingdings" pitchFamily="2" charset="2"/>
              <a:buNone/>
              <a:defRPr/>
            </a:pPr>
            <a:endParaRPr lang="en-US" sz="4000" dirty="0" smtClean="0">
              <a:latin typeface="+mj-lt"/>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Content Placeholder 2"/>
          <p:cNvSpPr>
            <a:spLocks noGrp="1"/>
          </p:cNvSpPr>
          <p:nvPr>
            <p:ph idx="4294967295"/>
          </p:nvPr>
        </p:nvSpPr>
        <p:spPr>
          <a:xfrm>
            <a:off x="457200" y="533400"/>
            <a:ext cx="8458200" cy="6019800"/>
          </a:xfrm>
        </p:spPr>
        <p:txBody>
          <a:bodyPr/>
          <a:lstStyle/>
          <a:p>
            <a:pPr algn="ctr" eaLnBrk="1" hangingPunct="1">
              <a:buFont typeface="Wingdings" pitchFamily="2" charset="2"/>
              <a:buNone/>
            </a:pPr>
            <a:r>
              <a:rPr lang="en-US" sz="4000" smtClean="0"/>
              <a:t>Contact Info for questions/support re: 96 Hr Sustainability Assessment Tool &amp; Chart</a:t>
            </a:r>
          </a:p>
          <a:p>
            <a:pPr algn="ctr" eaLnBrk="1" hangingPunct="1">
              <a:buFont typeface="Wingdings" pitchFamily="2" charset="2"/>
              <a:buNone/>
            </a:pPr>
            <a:endParaRPr lang="en-US" sz="1800" smtClean="0"/>
          </a:p>
          <a:p>
            <a:pPr algn="ctr" eaLnBrk="1" hangingPunct="1">
              <a:buFont typeface="Wingdings" pitchFamily="2" charset="2"/>
              <a:buNone/>
            </a:pPr>
            <a:endParaRPr lang="en-US" sz="1800" smtClean="0"/>
          </a:p>
          <a:p>
            <a:pPr eaLnBrk="1" hangingPunct="1">
              <a:buFont typeface="Wingdings" pitchFamily="2" charset="2"/>
              <a:buNone/>
            </a:pPr>
            <a:r>
              <a:rPr lang="en-US" sz="2000" smtClean="0"/>
              <a:t>FLRRC – 	Anne D’Angelo (585) 758-7642 	     	 </a:t>
            </a:r>
          </a:p>
          <a:p>
            <a:pPr eaLnBrk="1" hangingPunct="1">
              <a:buFont typeface="Wingdings" pitchFamily="2" charset="2"/>
              <a:buNone/>
            </a:pPr>
            <a:r>
              <a:rPr lang="en-US" sz="2000" smtClean="0"/>
              <a:t> 		  	 </a:t>
            </a:r>
            <a:r>
              <a:rPr lang="en-US" sz="2000" smtClean="0">
                <a:hlinkClick r:id="rId2"/>
              </a:rPr>
              <a:t>anne_dangelo@urmc.rochester.edu</a:t>
            </a:r>
            <a:endParaRPr lang="en-US" sz="2000" smtClean="0"/>
          </a:p>
          <a:p>
            <a:pPr eaLnBrk="1" hangingPunct="1">
              <a:buFont typeface="Wingdings" pitchFamily="2" charset="2"/>
              <a:buNone/>
            </a:pPr>
            <a:r>
              <a:rPr lang="en-US" sz="2000" smtClean="0"/>
              <a:t>HANYS -	Chris Smith (518) 431-7769</a:t>
            </a:r>
          </a:p>
          <a:p>
            <a:pPr eaLnBrk="1" hangingPunct="1">
              <a:buFont typeface="Wingdings" pitchFamily="2" charset="2"/>
              <a:buNone/>
            </a:pPr>
            <a:r>
              <a:rPr lang="en-US" sz="2000" smtClean="0"/>
              <a:t>		 	 </a:t>
            </a:r>
            <a:r>
              <a:rPr lang="en-US" sz="2000" smtClean="0">
                <a:hlinkClick r:id="rId3"/>
              </a:rPr>
              <a:t>csmith@hanys.org</a:t>
            </a:r>
            <a:endParaRPr lang="en-US" sz="2000" smtClean="0"/>
          </a:p>
          <a:p>
            <a:pPr eaLnBrk="1" hangingPunct="1">
              <a:buFont typeface="Wingdings" pitchFamily="2" charset="2"/>
              <a:buNone/>
            </a:pPr>
            <a:r>
              <a:rPr lang="en-US" sz="2000" smtClean="0">
                <a:cs typeface="Arial" charset="0"/>
              </a:rPr>
              <a:t>Iroquois HA - 	</a:t>
            </a:r>
            <a:r>
              <a:rPr lang="en-US" sz="2000" smtClean="0"/>
              <a:t>Andrew Jewett (315) 410-6470</a:t>
            </a:r>
          </a:p>
          <a:p>
            <a:pPr eaLnBrk="1" hangingPunct="1">
              <a:buFont typeface="Wingdings" pitchFamily="2" charset="2"/>
              <a:buNone/>
            </a:pPr>
            <a:r>
              <a:rPr lang="en-US" sz="2000" smtClean="0"/>
              <a:t>		          	</a:t>
            </a:r>
            <a:r>
              <a:rPr lang="en-US" sz="2000" smtClean="0">
                <a:hlinkClick r:id="rId4"/>
              </a:rPr>
              <a:t>ajewett@iroquois.org</a:t>
            </a:r>
            <a:endParaRPr lang="en-US" sz="2000" smtClean="0"/>
          </a:p>
          <a:p>
            <a:pPr eaLnBrk="1" hangingPunct="1">
              <a:buFont typeface="Wingdings" pitchFamily="2" charset="2"/>
              <a:buNone/>
            </a:pPr>
            <a:endParaRPr lang="en-US" sz="2000" smtClean="0"/>
          </a:p>
          <a:p>
            <a:pPr algn="ctr" eaLnBrk="1" hangingPunct="1">
              <a:buFont typeface="Wingdings" pitchFamily="2" charset="2"/>
              <a:buNone/>
            </a:pPr>
            <a:endParaRPr lang="en-US" sz="20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r" eaLnBrk="1" fontAlgn="auto" hangingPunct="1">
              <a:spcAft>
                <a:spcPts val="0"/>
              </a:spcAft>
              <a:defRPr/>
            </a:pPr>
            <a:r>
              <a:rPr lang="en-US" dirty="0" smtClean="0">
                <a:solidFill>
                  <a:schemeClr val="tx1"/>
                </a:solidFill>
                <a:latin typeface="+mj-lt"/>
              </a:rPr>
              <a:t>Resource Development</a:t>
            </a:r>
            <a:endParaRPr lang="en-US" dirty="0">
              <a:solidFill>
                <a:schemeClr val="tx1"/>
              </a:solidFill>
              <a:latin typeface="+mj-lt"/>
            </a:endParaRPr>
          </a:p>
        </p:txBody>
      </p:sp>
      <p:sp>
        <p:nvSpPr>
          <p:cNvPr id="20482" name="Content Placeholder 2"/>
          <p:cNvSpPr>
            <a:spLocks noGrp="1"/>
          </p:cNvSpPr>
          <p:nvPr>
            <p:ph idx="4294967295"/>
          </p:nvPr>
        </p:nvSpPr>
        <p:spPr>
          <a:xfrm>
            <a:off x="533400" y="1600200"/>
            <a:ext cx="8153400" cy="4724400"/>
          </a:xfrm>
        </p:spPr>
        <p:txBody>
          <a:bodyPr/>
          <a:lstStyle/>
          <a:p>
            <a:pPr eaLnBrk="1" hangingPunct="1">
              <a:defRPr/>
            </a:pPr>
            <a:r>
              <a:rPr lang="en-US" dirty="0" smtClean="0">
                <a:latin typeface="+mj-lt"/>
                <a:cs typeface="Arial" charset="0"/>
              </a:rPr>
              <a:t>Workgroup selected two existing resources and adapted them for use in this project.  </a:t>
            </a:r>
          </a:p>
          <a:p>
            <a:pPr eaLnBrk="1" hangingPunct="1">
              <a:buFont typeface="Wingdings" pitchFamily="2" charset="2"/>
              <a:buNone/>
              <a:defRPr/>
            </a:pPr>
            <a:endParaRPr lang="en-US" dirty="0" smtClean="0">
              <a:latin typeface="+mj-lt"/>
              <a:cs typeface="Arial" charset="0"/>
            </a:endParaRPr>
          </a:p>
          <a:p>
            <a:pPr eaLnBrk="1" hangingPunct="1">
              <a:defRPr/>
            </a:pPr>
            <a:r>
              <a:rPr lang="en-US" dirty="0" smtClean="0">
                <a:latin typeface="+mj-lt"/>
                <a:cs typeface="Arial" charset="0"/>
              </a:rPr>
              <a:t>Selected because they were recognized by JC, had been successfully used, and were scalable and user friendly.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lgn="r" eaLnBrk="1" fontAlgn="auto" hangingPunct="1">
              <a:spcAft>
                <a:spcPts val="0"/>
              </a:spcAft>
              <a:defRPr/>
            </a:pPr>
            <a:r>
              <a:rPr lang="en-US" dirty="0" smtClean="0">
                <a:solidFill>
                  <a:schemeClr val="tx1"/>
                </a:solidFill>
                <a:latin typeface="+mj-lt"/>
              </a:rPr>
              <a:t>Resource Development</a:t>
            </a:r>
            <a:br>
              <a:rPr lang="en-US" dirty="0" smtClean="0">
                <a:solidFill>
                  <a:schemeClr val="tx1"/>
                </a:solidFill>
                <a:latin typeface="+mj-lt"/>
              </a:rPr>
            </a:br>
            <a:r>
              <a:rPr lang="en-US" dirty="0" smtClean="0">
                <a:solidFill>
                  <a:schemeClr val="tx1"/>
                </a:solidFill>
                <a:latin typeface="+mj-lt"/>
              </a:rPr>
              <a:t/>
            </a:r>
            <a:br>
              <a:rPr lang="en-US" dirty="0" smtClean="0">
                <a:solidFill>
                  <a:schemeClr val="tx1"/>
                </a:solidFill>
                <a:latin typeface="+mj-lt"/>
              </a:rPr>
            </a:br>
            <a:endParaRPr lang="en-US" dirty="0">
              <a:solidFill>
                <a:schemeClr val="tx1"/>
              </a:solidFill>
              <a:latin typeface="+mj-lt"/>
            </a:endParaRPr>
          </a:p>
        </p:txBody>
      </p:sp>
      <p:sp>
        <p:nvSpPr>
          <p:cNvPr id="22530" name="Content Placeholder 2"/>
          <p:cNvSpPr>
            <a:spLocks noGrp="1"/>
          </p:cNvSpPr>
          <p:nvPr>
            <p:ph idx="4294967295"/>
          </p:nvPr>
        </p:nvSpPr>
        <p:spPr>
          <a:xfrm>
            <a:off x="838200" y="1447800"/>
            <a:ext cx="7772400" cy="5137150"/>
          </a:xfrm>
        </p:spPr>
        <p:txBody>
          <a:bodyPr/>
          <a:lstStyle/>
          <a:p>
            <a:pPr eaLnBrk="1" hangingPunct="1">
              <a:buFont typeface="Wingdings" pitchFamily="2" charset="2"/>
              <a:buNone/>
              <a:defRPr/>
            </a:pPr>
            <a:r>
              <a:rPr lang="en-US" b="1" dirty="0" smtClean="0">
                <a:latin typeface="+mj-lt"/>
              </a:rPr>
              <a:t>	</a:t>
            </a:r>
          </a:p>
          <a:p>
            <a:pPr eaLnBrk="1" hangingPunct="1">
              <a:defRPr/>
            </a:pPr>
            <a:r>
              <a:rPr lang="en-US" dirty="0" smtClean="0">
                <a:latin typeface="+mj-lt"/>
              </a:rPr>
              <a:t>96 Hour Sustainability Tool: Adapted from </a:t>
            </a:r>
            <a:r>
              <a:rPr lang="en-US" i="1" dirty="0" smtClean="0">
                <a:latin typeface="+mj-lt"/>
              </a:rPr>
              <a:t>“A Process for Determining Resource and Asset Sustainability During Emergencies” </a:t>
            </a:r>
          </a:p>
          <a:p>
            <a:pPr eaLnBrk="1" hangingPunct="1">
              <a:buFont typeface="Wingdings" pitchFamily="2" charset="2"/>
              <a:buNone/>
              <a:defRPr/>
            </a:pPr>
            <a:endParaRPr lang="en-US" i="1" dirty="0" smtClean="0">
              <a:latin typeface="+mj-lt"/>
            </a:endParaRPr>
          </a:p>
          <a:p>
            <a:pPr eaLnBrk="1" hangingPunct="1">
              <a:defRPr/>
            </a:pPr>
            <a:r>
              <a:rPr lang="en-US" dirty="0" smtClean="0">
                <a:latin typeface="+mj-lt"/>
              </a:rPr>
              <a:t>Developed by the American Society of Healthcare Engineers (ASHE)</a:t>
            </a:r>
            <a:r>
              <a:rPr lang="en-US" b="1" dirty="0" smtClean="0">
                <a:latin typeface="+mj-lt"/>
              </a:rPr>
              <a:t>	.</a:t>
            </a:r>
          </a:p>
          <a:p>
            <a:pPr eaLnBrk="1" hangingPunct="1">
              <a:buFont typeface="Wingdings" pitchFamily="2" charset="2"/>
              <a:buNone/>
              <a:defRPr/>
            </a:pPr>
            <a:endParaRPr lang="en-US" b="1" dirty="0" smtClean="0">
              <a:latin typeface="+mj-lt"/>
            </a:endParaRPr>
          </a:p>
          <a:p>
            <a:pPr eaLnBrk="1" hangingPunct="1">
              <a:defRPr/>
            </a:pPr>
            <a:r>
              <a:rPr lang="en-US" dirty="0" smtClean="0">
                <a:latin typeface="+mj-lt"/>
                <a:cs typeface="Arial" charset="0"/>
              </a:rPr>
              <a:t>Inside ASHE, September – October 2008</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477838"/>
            <a:ext cx="7772400" cy="969962"/>
          </a:xfrm>
        </p:spPr>
        <p:txBody>
          <a:bodyPr/>
          <a:lstStyle/>
          <a:p>
            <a:pPr algn="r" eaLnBrk="1" fontAlgn="auto" hangingPunct="1">
              <a:spcAft>
                <a:spcPts val="0"/>
              </a:spcAft>
              <a:defRPr/>
            </a:pPr>
            <a:r>
              <a:rPr lang="en-US" dirty="0" smtClean="0">
                <a:solidFill>
                  <a:schemeClr val="tx1"/>
                </a:solidFill>
                <a:latin typeface="+mj-lt"/>
              </a:rPr>
              <a:t>Resource Development</a:t>
            </a:r>
            <a:br>
              <a:rPr lang="en-US" dirty="0" smtClean="0">
                <a:solidFill>
                  <a:schemeClr val="tx1"/>
                </a:solidFill>
                <a:latin typeface="+mj-lt"/>
              </a:rPr>
            </a:br>
            <a:r>
              <a:rPr lang="en-US" dirty="0" smtClean="0">
                <a:solidFill>
                  <a:schemeClr val="tx1"/>
                </a:solidFill>
                <a:latin typeface="+mj-lt"/>
              </a:rPr>
              <a:t/>
            </a:r>
            <a:br>
              <a:rPr lang="en-US" dirty="0" smtClean="0">
                <a:solidFill>
                  <a:schemeClr val="tx1"/>
                </a:solidFill>
                <a:latin typeface="+mj-lt"/>
              </a:rPr>
            </a:br>
            <a:endParaRPr lang="en-US" dirty="0">
              <a:solidFill>
                <a:schemeClr val="tx1"/>
              </a:solidFill>
              <a:latin typeface="+mj-lt"/>
            </a:endParaRPr>
          </a:p>
        </p:txBody>
      </p:sp>
      <p:sp>
        <p:nvSpPr>
          <p:cNvPr id="24578" name="Content Placeholder 2"/>
          <p:cNvSpPr>
            <a:spLocks noGrp="1"/>
          </p:cNvSpPr>
          <p:nvPr>
            <p:ph idx="4294967295"/>
          </p:nvPr>
        </p:nvSpPr>
        <p:spPr>
          <a:xfrm>
            <a:off x="838200" y="1447800"/>
            <a:ext cx="7772400" cy="5137150"/>
          </a:xfrm>
        </p:spPr>
        <p:txBody>
          <a:bodyPr/>
          <a:lstStyle/>
          <a:p>
            <a:pPr eaLnBrk="1" hangingPunct="1">
              <a:defRPr/>
            </a:pPr>
            <a:endParaRPr lang="en-US" dirty="0" smtClean="0">
              <a:latin typeface="+mj-lt"/>
            </a:endParaRPr>
          </a:p>
          <a:p>
            <a:pPr eaLnBrk="1" hangingPunct="1">
              <a:defRPr/>
            </a:pPr>
            <a:r>
              <a:rPr lang="en-US" dirty="0" smtClean="0">
                <a:latin typeface="+mj-lt"/>
              </a:rPr>
              <a:t>96 Hour Sustainability Assessment Chart: Adapted from </a:t>
            </a:r>
            <a:r>
              <a:rPr lang="en-US" i="1" dirty="0" smtClean="0">
                <a:latin typeface="+mj-lt"/>
              </a:rPr>
              <a:t>96 Hour Operational Impact Chart </a:t>
            </a:r>
            <a:r>
              <a:rPr lang="en-US" dirty="0" smtClean="0">
                <a:latin typeface="+mj-lt"/>
              </a:rPr>
              <a:t>developed by Mercy Health Partners in Cincinnati. </a:t>
            </a:r>
            <a:r>
              <a:rPr lang="en-US" b="1" dirty="0" smtClean="0">
                <a:latin typeface="+mj-lt"/>
              </a:rPr>
              <a:t>	</a:t>
            </a:r>
          </a:p>
          <a:p>
            <a:pPr eaLnBrk="1" hangingPunct="1">
              <a:defRPr/>
            </a:pPr>
            <a:endParaRPr lang="en-US" b="1" dirty="0" smtClean="0">
              <a:latin typeface="+mj-lt"/>
            </a:endParaRPr>
          </a:p>
          <a:p>
            <a:pPr eaLnBrk="1" hangingPunct="1">
              <a:buFont typeface="Wingdings" pitchFamily="2" charset="2"/>
              <a:buNone/>
              <a:defRPr/>
            </a:pPr>
            <a:endParaRPr lang="en-US" b="1" dirty="0" smtClean="0">
              <a:latin typeface="+mj-lt"/>
            </a:endParaRPr>
          </a:p>
          <a:p>
            <a:pPr eaLnBrk="1" hangingPunct="1">
              <a:defRPr/>
            </a:pPr>
            <a:endParaRPr lang="en-US" b="1" dirty="0" smtClean="0">
              <a:latin typeface="+mj-lt"/>
            </a:endParaRPr>
          </a:p>
          <a:p>
            <a:pPr eaLnBrk="1" hangingPunct="1">
              <a:defRPr/>
            </a:pPr>
            <a:endParaRPr lang="en-US" dirty="0" smtClean="0">
              <a:latin typeface="+mj-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38200" y="533400"/>
            <a:ext cx="7772400" cy="914400"/>
          </a:xfrm>
        </p:spPr>
        <p:txBody>
          <a:bodyPr/>
          <a:lstStyle/>
          <a:p>
            <a:pPr algn="r" eaLnBrk="1" fontAlgn="auto" hangingPunct="1">
              <a:spcAft>
                <a:spcPts val="0"/>
              </a:spcAft>
              <a:defRPr/>
            </a:pPr>
            <a:r>
              <a:rPr lang="en-US" dirty="0" smtClean="0">
                <a:solidFill>
                  <a:schemeClr val="tx1"/>
                </a:solidFill>
                <a:latin typeface="+mj-lt"/>
              </a:rPr>
              <a:t>Resources &amp; Documents </a:t>
            </a:r>
            <a:br>
              <a:rPr lang="en-US" dirty="0" smtClean="0">
                <a:solidFill>
                  <a:schemeClr val="tx1"/>
                </a:solidFill>
                <a:latin typeface="+mj-lt"/>
              </a:rPr>
            </a:br>
            <a:endParaRPr lang="en-US" dirty="0">
              <a:solidFill>
                <a:schemeClr val="tx1"/>
              </a:solidFill>
              <a:latin typeface="+mj-lt"/>
            </a:endParaRPr>
          </a:p>
        </p:txBody>
      </p:sp>
      <p:sp>
        <p:nvSpPr>
          <p:cNvPr id="7170" name="Content Placeholder 2"/>
          <p:cNvSpPr>
            <a:spLocks noGrp="1"/>
          </p:cNvSpPr>
          <p:nvPr>
            <p:ph idx="4294967295"/>
          </p:nvPr>
        </p:nvSpPr>
        <p:spPr>
          <a:xfrm>
            <a:off x="685800" y="1219200"/>
            <a:ext cx="7772400" cy="5029200"/>
          </a:xfrm>
        </p:spPr>
        <p:txBody>
          <a:bodyPr/>
          <a:lstStyle/>
          <a:p>
            <a:pPr marL="411480" eaLnBrk="1" fontAlgn="auto" hangingPunct="1">
              <a:spcAft>
                <a:spcPts val="0"/>
              </a:spcAft>
              <a:buClr>
                <a:schemeClr val="accent3"/>
              </a:buClr>
              <a:buFont typeface="Wingdings" pitchFamily="2" charset="2"/>
              <a:buChar char="ü"/>
              <a:defRPr/>
            </a:pPr>
            <a:endParaRPr lang="en-US" u="sng" dirty="0" smtClean="0">
              <a:latin typeface="+mj-lt"/>
            </a:endParaRPr>
          </a:p>
          <a:p>
            <a:pPr marL="411480" eaLnBrk="1" fontAlgn="auto" hangingPunct="1">
              <a:spcAft>
                <a:spcPts val="0"/>
              </a:spcAft>
              <a:buClr>
                <a:schemeClr val="accent3"/>
              </a:buClr>
              <a:buFont typeface="Wingdings" pitchFamily="2" charset="2"/>
              <a:buChar char="ü"/>
              <a:defRPr/>
            </a:pPr>
            <a:r>
              <a:rPr lang="en-US" u="sng" dirty="0" smtClean="0">
                <a:latin typeface="+mj-lt"/>
              </a:rPr>
              <a:t>96 Hour Sustainability Assessment Chart</a:t>
            </a:r>
            <a:r>
              <a:rPr lang="en-US" dirty="0" smtClean="0">
                <a:latin typeface="+mj-lt"/>
              </a:rPr>
              <a:t>: Visual representation and analysis of sustainability periods and gaps that may impact on operations. </a:t>
            </a:r>
          </a:p>
          <a:p>
            <a:pPr marL="411480" eaLnBrk="1" fontAlgn="auto" hangingPunct="1">
              <a:spcAft>
                <a:spcPts val="0"/>
              </a:spcAft>
              <a:buClr>
                <a:schemeClr val="accent3"/>
              </a:buClr>
              <a:buFont typeface="Wingdings" pitchFamily="2" charset="2"/>
              <a:buChar char="ü"/>
              <a:defRPr/>
            </a:pPr>
            <a:endParaRPr lang="en-US" u="sng" dirty="0" smtClean="0">
              <a:latin typeface="+mj-lt"/>
            </a:endParaRPr>
          </a:p>
          <a:p>
            <a:pPr marL="411480" eaLnBrk="1" fontAlgn="auto" hangingPunct="1">
              <a:spcAft>
                <a:spcPts val="0"/>
              </a:spcAft>
              <a:buClr>
                <a:schemeClr val="accent3"/>
              </a:buClr>
              <a:buFont typeface="Wingdings" pitchFamily="2" charset="2"/>
              <a:buChar char="ü"/>
              <a:defRPr/>
            </a:pPr>
            <a:r>
              <a:rPr lang="en-US" u="sng" dirty="0" smtClean="0">
                <a:latin typeface="+mj-lt"/>
              </a:rPr>
              <a:t>96 Hour Sustainability Tool</a:t>
            </a:r>
            <a:r>
              <a:rPr lang="en-US" dirty="0" smtClean="0">
                <a:latin typeface="+mj-lt"/>
              </a:rPr>
              <a:t>: Calculates the number of hours resources and assets (RA) may be sustained, based on census and inventory data. </a:t>
            </a:r>
          </a:p>
          <a:p>
            <a:pPr marL="411480" eaLnBrk="1" fontAlgn="auto" hangingPunct="1">
              <a:spcAft>
                <a:spcPts val="0"/>
              </a:spcAft>
              <a:buClr>
                <a:schemeClr val="accent3"/>
              </a:buClr>
              <a:buFont typeface="Wingdings" pitchFamily="2" charset="2"/>
              <a:buNone/>
              <a:defRPr/>
            </a:pPr>
            <a:r>
              <a:rPr lang="en-US" dirty="0" smtClean="0">
                <a:latin typeface="+mj-lt"/>
              </a:rPr>
              <a:t/>
            </a:r>
            <a:br>
              <a:rPr lang="en-US" dirty="0" smtClean="0">
                <a:latin typeface="+mj-lt"/>
              </a:rPr>
            </a:br>
            <a:endParaRPr lang="en-US" dirty="0" smtClean="0">
              <a:latin typeface="+mj-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4294967295"/>
          </p:nvPr>
        </p:nvSpPr>
        <p:spPr>
          <a:xfrm>
            <a:off x="914400" y="1143000"/>
            <a:ext cx="7772400" cy="4572000"/>
          </a:xfrm>
        </p:spPr>
        <p:txBody>
          <a:bodyPr/>
          <a:lstStyle/>
          <a:p>
            <a:pPr eaLnBrk="1" hangingPunct="1">
              <a:defRPr/>
            </a:pPr>
            <a:endParaRPr lang="en-US" dirty="0" smtClean="0">
              <a:latin typeface="+mj-lt"/>
            </a:endParaRPr>
          </a:p>
          <a:p>
            <a:pPr eaLnBrk="1" hangingPunct="1">
              <a:defRPr/>
            </a:pPr>
            <a:r>
              <a:rPr lang="en-US" dirty="0" smtClean="0">
                <a:latin typeface="+mj-lt"/>
              </a:rPr>
              <a:t>The Assessment Chart and Tool are pre-populated with some generally applicable resources and assets (RA). </a:t>
            </a:r>
            <a:endParaRPr lang="en-US" dirty="0" smtClean="0">
              <a:solidFill>
                <a:prstClr val="white"/>
              </a:solidFill>
              <a:latin typeface="+mj-lt"/>
            </a:endParaRPr>
          </a:p>
          <a:p>
            <a:pPr eaLnBrk="1" hangingPunct="1">
              <a:defRPr/>
            </a:pPr>
            <a:endParaRPr lang="en-US" dirty="0" smtClean="0">
              <a:solidFill>
                <a:prstClr val="white"/>
              </a:solidFill>
              <a:latin typeface="+mj-lt"/>
            </a:endParaRPr>
          </a:p>
          <a:p>
            <a:pPr eaLnBrk="1" hangingPunct="1">
              <a:defRPr/>
            </a:pPr>
            <a:r>
              <a:rPr lang="en-US" dirty="0" smtClean="0">
                <a:solidFill>
                  <a:prstClr val="white"/>
                </a:solidFill>
                <a:latin typeface="+mj-lt"/>
              </a:rPr>
              <a:t>The Assessment Chart and Tool are scalable. They should be modified based on your resources and operations.</a:t>
            </a:r>
            <a:endParaRPr lang="en-US" dirty="0" smtClean="0">
              <a:latin typeface="+mj-lt"/>
            </a:endParaRPr>
          </a:p>
          <a:p>
            <a:pPr eaLnBrk="1" hangingPunct="1">
              <a:buFont typeface="Wingdings" pitchFamily="2" charset="2"/>
              <a:buNone/>
              <a:defRPr/>
            </a:pPr>
            <a:endParaRPr lang="en-US" dirty="0" smtClean="0">
              <a:latin typeface="+mj-lt"/>
            </a:endParaRPr>
          </a:p>
          <a:p>
            <a:pPr eaLnBrk="1" hangingPunct="1">
              <a:buFont typeface="Wingdings" pitchFamily="2" charset="2"/>
              <a:buNone/>
              <a:defRPr/>
            </a:pPr>
            <a:endParaRPr lang="en-US" dirty="0" smtClean="0">
              <a:latin typeface="+mj-lt"/>
            </a:endParaRPr>
          </a:p>
          <a:p>
            <a:pPr eaLnBrk="1" hangingPunct="1">
              <a:defRPr/>
            </a:pPr>
            <a:endParaRPr lang="en-US" dirty="0" smtClean="0">
              <a:latin typeface="+mj-lt"/>
            </a:endParaRPr>
          </a:p>
        </p:txBody>
      </p:sp>
      <p:sp>
        <p:nvSpPr>
          <p:cNvPr id="3" name="Title 1"/>
          <p:cNvSpPr txBox="1">
            <a:spLocks/>
          </p:cNvSpPr>
          <p:nvPr/>
        </p:nvSpPr>
        <p:spPr>
          <a:xfrm>
            <a:off x="914400" y="457200"/>
            <a:ext cx="7772400" cy="969963"/>
          </a:xfrm>
          <a:prstGeom prst="rect">
            <a:avLst/>
          </a:prstGeom>
        </p:spPr>
        <p:txBody>
          <a:bodyPr/>
          <a:lstStyle/>
          <a:p>
            <a:pPr algn="r" fontAlgn="auto">
              <a:spcAft>
                <a:spcPts val="0"/>
              </a:spcAft>
              <a:defRPr/>
            </a:pPr>
            <a:r>
              <a:rPr lang="en-US" sz="4000" spc="-100" dirty="0">
                <a:latin typeface="+mj-lt"/>
                <a:ea typeface="+mj-ea"/>
                <a:cs typeface="+mj-cs"/>
              </a:rPr>
              <a:t>Concepts and Assumptions</a:t>
            </a:r>
            <a:br>
              <a:rPr lang="en-US" sz="4000" spc="-100" dirty="0">
                <a:latin typeface="+mj-lt"/>
                <a:ea typeface="+mj-ea"/>
                <a:cs typeface="+mj-cs"/>
              </a:rPr>
            </a:br>
            <a:r>
              <a:rPr lang="en-US" sz="4000" spc="-100" dirty="0">
                <a:latin typeface="+mj-lt"/>
                <a:ea typeface="+mj-ea"/>
                <a:cs typeface="+mj-cs"/>
              </a:rPr>
              <a:t/>
            </a:r>
            <a:br>
              <a:rPr lang="en-US" sz="4000" spc="-100" dirty="0">
                <a:latin typeface="+mj-lt"/>
                <a:ea typeface="+mj-ea"/>
                <a:cs typeface="+mj-cs"/>
              </a:rPr>
            </a:br>
            <a:endParaRPr lang="en-US" sz="4000" spc="-100" dirty="0">
              <a:latin typeface="+mj-lt"/>
              <a:ea typeface="+mj-ea"/>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
        <a:ea typeface=""/>
        <a:cs typeface=""/>
      </a:majorFont>
      <a:minorFont>
        <a:latin typeface=""/>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4070</TotalTime>
  <Words>3303</Words>
  <Application>Microsoft Office PowerPoint</Application>
  <PresentationFormat>On-screen Show (4:3)</PresentationFormat>
  <Paragraphs>393</Paragraphs>
  <Slides>41</Slides>
  <Notes>37</Notes>
  <HiddenSlides>0</HiddenSlides>
  <MMClips>0</MMClips>
  <ScaleCrop>false</ScaleCrop>
  <HeadingPairs>
    <vt:vector size="6" baseType="variant">
      <vt:variant>
        <vt:lpstr>Fonts Used</vt:lpstr>
      </vt:variant>
      <vt:variant>
        <vt:i4>6</vt:i4>
      </vt:variant>
      <vt:variant>
        <vt:lpstr>Design Template</vt:lpstr>
      </vt:variant>
      <vt:variant>
        <vt:i4>5</vt:i4>
      </vt:variant>
      <vt:variant>
        <vt:lpstr>Slide Titles</vt:lpstr>
      </vt:variant>
      <vt:variant>
        <vt:i4>41</vt:i4>
      </vt:variant>
    </vt:vector>
  </HeadingPairs>
  <TitlesOfParts>
    <vt:vector size="52" baseType="lpstr">
      <vt:lpstr>Arial</vt:lpstr>
      <vt:lpstr>Wingdings</vt:lpstr>
      <vt:lpstr>Wingdings 2</vt:lpstr>
      <vt:lpstr>Wingdings 3</vt:lpstr>
      <vt:lpstr>Calibri</vt:lpstr>
      <vt:lpstr>Corbel</vt:lpstr>
      <vt:lpstr>Metro</vt:lpstr>
      <vt:lpstr>Metro</vt:lpstr>
      <vt:lpstr>Metro</vt:lpstr>
      <vt:lpstr>Metro</vt:lpstr>
      <vt:lpstr>Metro</vt:lpstr>
      <vt:lpstr>Slide 1</vt:lpstr>
      <vt:lpstr>Hospital Training Objectives</vt:lpstr>
      <vt:lpstr>Training Contents</vt:lpstr>
      <vt:lpstr>Project History</vt:lpstr>
      <vt:lpstr>Resource Development</vt:lpstr>
      <vt:lpstr>Resource Development  </vt:lpstr>
      <vt:lpstr>Resource Development  </vt:lpstr>
      <vt:lpstr>Resources &amp; Documents  </vt:lpstr>
      <vt:lpstr>Slide 9</vt:lpstr>
      <vt:lpstr>Slide 10</vt:lpstr>
      <vt:lpstr>Slide 11</vt:lpstr>
      <vt:lpstr>Process for Determining Sustainability </vt:lpstr>
      <vt:lpstr>Slide 13</vt:lpstr>
      <vt:lpstr> </vt:lpstr>
      <vt:lpstr>Slide 15</vt:lpstr>
      <vt:lpstr>Patient Census </vt:lpstr>
      <vt:lpstr> Determine List of Critical  Resources &amp; Assets  </vt:lpstr>
      <vt:lpstr>Annual Consumption Rate</vt:lpstr>
      <vt:lpstr>Actual Inventory</vt:lpstr>
      <vt:lpstr>Inventory Sustainability Period (Hours) </vt:lpstr>
      <vt:lpstr>Decision Process </vt:lpstr>
      <vt:lpstr>Using the 96 Hour Sustainability Tool</vt:lpstr>
      <vt:lpstr>96 Hour Sustainability Tool</vt:lpstr>
      <vt:lpstr>96 Hour Sustainability Tool</vt:lpstr>
      <vt:lpstr>96 Hour Sustainability Tool</vt:lpstr>
      <vt:lpstr>96 Hour Sustainability Tool</vt:lpstr>
      <vt:lpstr>96 Hour Sustainability Tool</vt:lpstr>
      <vt:lpstr>96 Hour Sustainability Tool During Response</vt:lpstr>
      <vt:lpstr>Slide 29</vt:lpstr>
      <vt:lpstr>96 Hour Sustainability Assessment Chart</vt:lpstr>
      <vt:lpstr>96 Hour Sustainability Assessment Chart</vt:lpstr>
      <vt:lpstr>96 Hour Sustainability Assessment Chart</vt:lpstr>
      <vt:lpstr>96 Hour Sustainability Assessment Chart</vt:lpstr>
      <vt:lpstr>96 Hour Sustainability Assessment Chart</vt:lpstr>
      <vt:lpstr>Decision Time</vt:lpstr>
      <vt:lpstr>Slide 36</vt:lpstr>
      <vt:lpstr>Summary</vt:lpstr>
      <vt:lpstr>Summary</vt:lpstr>
      <vt:lpstr>Summary</vt:lpstr>
      <vt:lpstr>Slide 40</vt:lpstr>
      <vt:lpstr>Slide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96 Hour Sustainability Assessment Training</dc:title>
  <dc:creator>AJewett</dc:creator>
  <cp:lastModifiedBy>Anne D'Angelo</cp:lastModifiedBy>
  <cp:revision>280</cp:revision>
  <dcterms:created xsi:type="dcterms:W3CDTF">2011-12-13T15:00:19Z</dcterms:created>
  <dcterms:modified xsi:type="dcterms:W3CDTF">2012-11-06T21:51:51Z</dcterms:modified>
</cp:coreProperties>
</file>