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diagrams/colors1.xml" ContentType="application/vnd.openxmlformats-officedocument.drawingml.diagramColor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tags/tag9.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3"/>
  </p:notesMasterIdLst>
  <p:handoutMasterIdLst>
    <p:handoutMasterId r:id="rId34"/>
  </p:handoutMasterIdLst>
  <p:sldIdLst>
    <p:sldId id="384" r:id="rId2"/>
    <p:sldId id="399" r:id="rId3"/>
    <p:sldId id="395" r:id="rId4"/>
    <p:sldId id="387" r:id="rId5"/>
    <p:sldId id="398" r:id="rId6"/>
    <p:sldId id="388" r:id="rId7"/>
    <p:sldId id="390" r:id="rId8"/>
    <p:sldId id="389" r:id="rId9"/>
    <p:sldId id="391" r:id="rId10"/>
    <p:sldId id="392" r:id="rId11"/>
    <p:sldId id="393" r:id="rId12"/>
    <p:sldId id="394" r:id="rId13"/>
    <p:sldId id="257" r:id="rId14"/>
    <p:sldId id="259" r:id="rId15"/>
    <p:sldId id="260" r:id="rId16"/>
    <p:sldId id="261" r:id="rId17"/>
    <p:sldId id="264" r:id="rId18"/>
    <p:sldId id="265" r:id="rId19"/>
    <p:sldId id="300" r:id="rId20"/>
    <p:sldId id="281" r:id="rId21"/>
    <p:sldId id="383" r:id="rId22"/>
    <p:sldId id="302" r:id="rId23"/>
    <p:sldId id="381" r:id="rId24"/>
    <p:sldId id="382" r:id="rId25"/>
    <p:sldId id="304" r:id="rId26"/>
    <p:sldId id="337" r:id="rId27"/>
    <p:sldId id="338" r:id="rId28"/>
    <p:sldId id="340" r:id="rId29"/>
    <p:sldId id="345" r:id="rId30"/>
    <p:sldId id="351" r:id="rId31"/>
    <p:sldId id="397" r:id="rId32"/>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ALICE Intro" id="{3BEC30E7-5AC6-41F3-91CA-BADD3B2F190E}">
          <p14:sldIdLst>
            <p14:sldId id="256"/>
            <p14:sldId id="257"/>
            <p14:sldId id="259"/>
            <p14:sldId id="260"/>
            <p14:sldId id="261"/>
            <p14:sldId id="263"/>
            <p14:sldId id="379"/>
            <p14:sldId id="380"/>
            <p14:sldId id="264"/>
            <p14:sldId id="265"/>
            <p14:sldId id="266"/>
            <p14:sldId id="267"/>
          </p14:sldIdLst>
        </p14:section>
        <p14:section name="The Problem" id="{A99ADF1E-FEA2-41B5-8276-45EC6A91B045}">
          <p14:sldIdLst>
            <p14:sldId id="300"/>
            <p14:sldId id="281"/>
            <p14:sldId id="383"/>
            <p14:sldId id="302"/>
            <p14:sldId id="381"/>
            <p14:sldId id="382"/>
            <p14:sldId id="304"/>
            <p14:sldId id="306"/>
          </p14:sldIdLst>
        </p14:section>
        <p14:section name="New National Standard of Care" id="{0DC8F37F-86D5-4A44-9FC0-2568385316A4}">
          <p14:sldIdLst>
            <p14:sldId id="337"/>
            <p14:sldId id="338"/>
            <p14:sldId id="339"/>
            <p14:sldId id="340"/>
            <p14:sldId id="341"/>
            <p14:sldId id="342"/>
            <p14:sldId id="343"/>
            <p14:sldId id="344"/>
            <p14:sldId id="345"/>
          </p14:sldIdLst>
        </p14:section>
        <p14:section name="Citizen Certification" id="{308CA546-CC51-4CB3-BE72-45F63B219311}">
          <p14:sldIdLst>
            <p14:sldId id="351"/>
            <p14:sldId id="352"/>
          </p14:sldIdLst>
        </p14:section>
        <p14:section name="ARC Services Inserted ATI 800 Training" id="{94D5533A-E976-4BE3-93A6-97E6DC8C959A}">
          <p14:sldIdLst/>
        </p14:section>
        <p14:section name="ALERT" id="{CDC3B0BC-9F1E-4437-A7F3-245AD614BA3E}">
          <p14:sldIdLst/>
        </p14:section>
        <p14:section name="LOCKDOWN" id="{5190C60D-F038-41FE-B655-D118170FDFC1}">
          <p14:sldIdLst/>
        </p14:section>
        <p14:section name="INFORM" id="{A2E1B6A3-B40E-4771-BED5-2E15EEAEE9BF}">
          <p14:sldIdLst/>
        </p14:section>
        <p14:section name="COUNTER" id="{83A25D98-8433-45A4-97BB-72C864A91D1B}">
          <p14:sldIdLst/>
        </p14:section>
        <p14:section name="EVACUATE" id="{CE196061-B6C2-4291-9440-EB1D235B886B}">
          <p14:sldIdLst/>
        </p14:section>
        <p14:section name="Conclusion: A New Standard of Care, A New Status Quo" id="{A85E66A1-7855-498B-BF14-03028AC03AB0}">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ce3" initials="DFM"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B40CB4"/>
    <a:srgbClr val="C5203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99" autoAdjust="0"/>
    <p:restoredTop sz="83284" autoAdjust="0"/>
  </p:normalViewPr>
  <p:slideViewPr>
    <p:cSldViewPr snapToGrid="0">
      <p:cViewPr varScale="1">
        <p:scale>
          <a:sx n="75" d="100"/>
          <a:sy n="75" d="100"/>
        </p:scale>
        <p:origin x="-1230" y="342"/>
      </p:cViewPr>
      <p:guideLst>
        <p:guide orient="horz" pos="2160"/>
        <p:guide pos="2880"/>
      </p:guideLst>
    </p:cSldViewPr>
  </p:slideViewPr>
  <p:outlineViewPr>
    <p:cViewPr>
      <p:scale>
        <a:sx n="33" d="100"/>
        <a:sy n="33" d="100"/>
      </p:scale>
      <p:origin x="0" y="-20556"/>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7" d="100"/>
          <a:sy n="87" d="100"/>
        </p:scale>
        <p:origin x="3804" y="96"/>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image" Target="../media/image38.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image" Target="../media/image3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797B85-C9A1-4799-AB7F-788A409B5E1E}" type="doc">
      <dgm:prSet loTypeId="urn:microsoft.com/office/officeart/2008/layout/CaptionedPictures#1" loCatId="picture" qsTypeId="urn:microsoft.com/office/officeart/2005/8/quickstyle/simple1" qsCatId="simple" csTypeId="urn:microsoft.com/office/officeart/2005/8/colors/accent1_2" csCatId="accent1" phldr="1"/>
      <dgm:spPr/>
      <dgm:t>
        <a:bodyPr numCol="1"/>
        <a:lstStyle/>
        <a:p>
          <a:endParaRPr lang="en-US"/>
        </a:p>
      </dgm:t>
    </dgm:pt>
    <dgm:pt modelId="{ACEE6689-5363-4F3A-8568-8EF97B19F2C5}">
      <dgm:prSet phldrT="[Text]" custT="1"/>
      <dgm:spPr/>
      <dgm:t>
        <a:bodyPr numCol="1"/>
        <a:lstStyle/>
        <a:p>
          <a:r>
            <a:rPr lang="en-US" sz="1300" dirty="0" smtClean="0">
              <a:latin typeface="Cambria" panose="02040503050406030204" pitchFamily="18" charset="0"/>
            </a:rPr>
            <a:t>Greg Crane</a:t>
          </a:r>
          <a:endParaRPr lang="en-US" sz="1300" dirty="0">
            <a:latin typeface="Cambria" panose="02040503050406030204" pitchFamily="18" charset="0"/>
          </a:endParaRPr>
        </a:p>
      </dgm:t>
    </dgm:pt>
    <dgm:pt modelId="{E7C6EC34-977D-4BD9-878D-D080173A64A1}" type="parTrans" cxnId="{FEDF5BA5-470E-4593-A358-5811F493D2A1}">
      <dgm:prSet/>
      <dgm:spPr/>
      <dgm:t>
        <a:bodyPr numCol="1"/>
        <a:lstStyle/>
        <a:p>
          <a:endParaRPr lang="en-US"/>
        </a:p>
      </dgm:t>
    </dgm:pt>
    <dgm:pt modelId="{30307E2D-C7A3-4358-BAA2-5FCB6D484E77}" type="sibTrans" cxnId="{FEDF5BA5-470E-4593-A358-5811F493D2A1}">
      <dgm:prSet/>
      <dgm:spPr/>
      <dgm:t>
        <a:bodyPr numCol="1"/>
        <a:lstStyle/>
        <a:p>
          <a:endParaRPr lang="en-US"/>
        </a:p>
      </dgm:t>
    </dgm:pt>
    <dgm:pt modelId="{34031DA3-94AA-41CB-8557-60A68D4C4EF3}">
      <dgm:prSet custT="1"/>
      <dgm:spPr/>
      <dgm:t>
        <a:bodyPr numCol="1"/>
        <a:lstStyle/>
        <a:p>
          <a:r>
            <a:rPr lang="en-US" sz="1300" dirty="0" smtClean="0"/>
            <a:t>Lisa Crane</a:t>
          </a:r>
          <a:endParaRPr lang="en-US" sz="1300" dirty="0"/>
        </a:p>
      </dgm:t>
    </dgm:pt>
    <dgm:pt modelId="{14FFE952-4F20-4995-A4D0-A0093090ECE9}" type="parTrans" cxnId="{D8247A80-50BB-4E32-B704-9BCF08435FEE}">
      <dgm:prSet/>
      <dgm:spPr/>
      <dgm:t>
        <a:bodyPr numCol="1"/>
        <a:lstStyle/>
        <a:p>
          <a:endParaRPr lang="en-US"/>
        </a:p>
      </dgm:t>
    </dgm:pt>
    <dgm:pt modelId="{0B2022BA-77B3-49A4-9353-64711F6A35E3}" type="sibTrans" cxnId="{D8247A80-50BB-4E32-B704-9BCF08435FEE}">
      <dgm:prSet/>
      <dgm:spPr/>
      <dgm:t>
        <a:bodyPr numCol="1"/>
        <a:lstStyle/>
        <a:p>
          <a:endParaRPr lang="en-US"/>
        </a:p>
      </dgm:t>
    </dgm:pt>
    <dgm:pt modelId="{406CD93D-52F3-4A6C-BA8E-D1CF53EB2F89}" type="pres">
      <dgm:prSet presAssocID="{D7797B85-C9A1-4799-AB7F-788A409B5E1E}" presName="Name0" presStyleCnt="0">
        <dgm:presLayoutVars>
          <dgm:chMax/>
          <dgm:chPref/>
          <dgm:dir/>
        </dgm:presLayoutVars>
      </dgm:prSet>
      <dgm:spPr/>
      <dgm:t>
        <a:bodyPr numCol="1"/>
        <a:lstStyle/>
        <a:p>
          <a:endParaRPr lang="en-US"/>
        </a:p>
      </dgm:t>
    </dgm:pt>
    <dgm:pt modelId="{64047F1F-5CE8-431B-93FA-28377DFA7D92}" type="pres">
      <dgm:prSet presAssocID="{ACEE6689-5363-4F3A-8568-8EF97B19F2C5}" presName="composite" presStyleCnt="0">
        <dgm:presLayoutVars>
          <dgm:chMax val="1"/>
          <dgm:chPref val="1"/>
        </dgm:presLayoutVars>
      </dgm:prSet>
      <dgm:spPr/>
    </dgm:pt>
    <dgm:pt modelId="{C08C6315-5FAB-4F31-AB5B-9E707178635F}" type="pres">
      <dgm:prSet presAssocID="{ACEE6689-5363-4F3A-8568-8EF97B19F2C5}" presName="Accent" presStyleLbl="trAlignAcc1" presStyleIdx="0" presStyleCnt="2" custLinFactNeighborY="-4804">
        <dgm:presLayoutVars>
          <dgm:chMax val="0"/>
          <dgm:chPref val="0"/>
        </dgm:presLayoutVars>
      </dgm:prSet>
      <dgm:spPr/>
    </dgm:pt>
    <dgm:pt modelId="{36EC3E9D-236F-4D11-8BE4-F7DDF78FE94D}" type="pres">
      <dgm:prSet presAssocID="{ACEE6689-5363-4F3A-8568-8EF97B19F2C5}" presName="Image" presStyleLbl="alignImgPlace1" presStyleIdx="0" presStyleCnt="2" custLinFactNeighborY="1237">
        <dgm:presLayoutVars>
          <dgm:chMax val="0"/>
          <dgm:chPref val="0"/>
        </dgm:presLayoutVars>
      </dgm:prSet>
      <dgm:spPr>
        <a:blipFill>
          <a:blip xmlns:r="http://schemas.openxmlformats.org/officeDocument/2006/relationships" r:embed="rId1" cstate="print">
            <a:extLst>
              <a:ext uri="{28A0092B-C50C-407E-A947-70E740481C1C}">
                <a14:useLocalDpi xmlns="" xmlns:a14="http://schemas.microsoft.com/office/drawing/2010/main" val="0"/>
              </a:ext>
            </a:extLst>
          </a:blip>
          <a:srcRect/>
          <a:stretch>
            <a:fillRect t="-9000" b="-9000"/>
          </a:stretch>
        </a:blipFill>
      </dgm:spPr>
      <dgm:t>
        <a:bodyPr numCol="1"/>
        <a:lstStyle/>
        <a:p>
          <a:endParaRPr lang="en-US"/>
        </a:p>
      </dgm:t>
    </dgm:pt>
    <dgm:pt modelId="{C58F8195-F086-444E-AE6E-FE8B24A6F2CF}" type="pres">
      <dgm:prSet presAssocID="{ACEE6689-5363-4F3A-8568-8EF97B19F2C5}" presName="ChildComposite" presStyleCnt="0"/>
      <dgm:spPr/>
    </dgm:pt>
    <dgm:pt modelId="{D013AEA6-FEF4-4E90-B8B2-607EE4BED5E8}" type="pres">
      <dgm:prSet presAssocID="{ACEE6689-5363-4F3A-8568-8EF97B19F2C5}" presName="Child" presStyleLbl="node1" presStyleIdx="0" presStyleCnt="0">
        <dgm:presLayoutVars>
          <dgm:chMax val="0"/>
          <dgm:chPref val="0"/>
          <dgm:bulletEnabled val="1"/>
        </dgm:presLayoutVars>
      </dgm:prSet>
      <dgm:spPr/>
      <dgm:t>
        <a:bodyPr numCol="1"/>
        <a:lstStyle/>
        <a:p>
          <a:endParaRPr lang="en-US"/>
        </a:p>
      </dgm:t>
    </dgm:pt>
    <dgm:pt modelId="{4DA1172A-9E43-41F4-97B5-B8958A43E102}" type="pres">
      <dgm:prSet presAssocID="{ACEE6689-5363-4F3A-8568-8EF97B19F2C5}" presName="Parent" presStyleLbl="revTx" presStyleIdx="0" presStyleCnt="2">
        <dgm:presLayoutVars>
          <dgm:chMax val="1"/>
          <dgm:chPref val="0"/>
          <dgm:bulletEnabled val="1"/>
        </dgm:presLayoutVars>
      </dgm:prSet>
      <dgm:spPr/>
      <dgm:t>
        <a:bodyPr numCol="1"/>
        <a:lstStyle/>
        <a:p>
          <a:endParaRPr lang="en-US"/>
        </a:p>
      </dgm:t>
    </dgm:pt>
    <dgm:pt modelId="{D2C4EE6D-A03F-4C33-B32D-776843467F72}" type="pres">
      <dgm:prSet presAssocID="{30307E2D-C7A3-4358-BAA2-5FCB6D484E77}" presName="sibTrans" presStyleCnt="0"/>
      <dgm:spPr/>
    </dgm:pt>
    <dgm:pt modelId="{5B78E1BC-9FB2-4ED3-965B-649931876F69}" type="pres">
      <dgm:prSet presAssocID="{34031DA3-94AA-41CB-8557-60A68D4C4EF3}" presName="composite" presStyleCnt="0">
        <dgm:presLayoutVars>
          <dgm:chMax val="1"/>
          <dgm:chPref val="1"/>
        </dgm:presLayoutVars>
      </dgm:prSet>
      <dgm:spPr/>
    </dgm:pt>
    <dgm:pt modelId="{A2CD51C0-7CCD-49CB-BCAC-3A3F36A4058E}" type="pres">
      <dgm:prSet presAssocID="{34031DA3-94AA-41CB-8557-60A68D4C4EF3}" presName="Accent" presStyleLbl="trAlignAcc1" presStyleIdx="1" presStyleCnt="2" custLinFactNeighborX="-1884">
        <dgm:presLayoutVars>
          <dgm:chMax val="0"/>
          <dgm:chPref val="0"/>
        </dgm:presLayoutVars>
      </dgm:prSet>
      <dgm:spPr/>
    </dgm:pt>
    <dgm:pt modelId="{90451D1A-317A-46A9-930E-DA49EBE62AA9}" type="pres">
      <dgm:prSet presAssocID="{34031DA3-94AA-41CB-8557-60A68D4C4EF3}" presName="Image" presStyleLbl="alignImgPlace1" presStyleIdx="1" presStyleCnt="2">
        <dgm:presLayoutVars>
          <dgm:chMax val="0"/>
          <dgm:chPref val="0"/>
        </dgm:presLayoutVars>
      </dgm:prSet>
      <dgm:spPr>
        <a:blipFill>
          <a:blip xmlns:r="http://schemas.openxmlformats.org/officeDocument/2006/relationships" r:embed="rId2" cstate="print">
            <a:extLst>
              <a:ext uri="{28A0092B-C50C-407E-A947-70E740481C1C}">
                <a14:useLocalDpi xmlns="" xmlns:a14="http://schemas.microsoft.com/office/drawing/2010/main" val="0"/>
              </a:ext>
            </a:extLst>
          </a:blip>
          <a:srcRect/>
          <a:stretch>
            <a:fillRect t="-9000" b="-9000"/>
          </a:stretch>
        </a:blipFill>
      </dgm:spPr>
      <dgm:t>
        <a:bodyPr numCol="1"/>
        <a:lstStyle/>
        <a:p>
          <a:endParaRPr lang="en-US"/>
        </a:p>
      </dgm:t>
    </dgm:pt>
    <dgm:pt modelId="{F9948159-005F-4D97-89CD-1C2F5A9C1AB1}" type="pres">
      <dgm:prSet presAssocID="{34031DA3-94AA-41CB-8557-60A68D4C4EF3}" presName="ChildComposite" presStyleCnt="0"/>
      <dgm:spPr/>
    </dgm:pt>
    <dgm:pt modelId="{892C0F4D-EED8-4475-AC5F-D01B9C7E32F8}" type="pres">
      <dgm:prSet presAssocID="{34031DA3-94AA-41CB-8557-60A68D4C4EF3}" presName="Child" presStyleLbl="node1" presStyleIdx="0" presStyleCnt="0">
        <dgm:presLayoutVars>
          <dgm:chMax val="0"/>
          <dgm:chPref val="0"/>
          <dgm:bulletEnabled val="1"/>
        </dgm:presLayoutVars>
      </dgm:prSet>
      <dgm:spPr/>
    </dgm:pt>
    <dgm:pt modelId="{5F4A5436-C7B3-48D9-BB35-6525FBF41AD2}" type="pres">
      <dgm:prSet presAssocID="{34031DA3-94AA-41CB-8557-60A68D4C4EF3}" presName="Parent" presStyleLbl="revTx" presStyleIdx="1" presStyleCnt="2">
        <dgm:presLayoutVars>
          <dgm:chMax val="1"/>
          <dgm:chPref val="0"/>
          <dgm:bulletEnabled val="1"/>
        </dgm:presLayoutVars>
      </dgm:prSet>
      <dgm:spPr/>
      <dgm:t>
        <a:bodyPr numCol="1"/>
        <a:lstStyle/>
        <a:p>
          <a:endParaRPr lang="en-US"/>
        </a:p>
      </dgm:t>
    </dgm:pt>
  </dgm:ptLst>
  <dgm:cxnLst>
    <dgm:cxn modelId="{D8247A80-50BB-4E32-B704-9BCF08435FEE}" srcId="{D7797B85-C9A1-4799-AB7F-788A409B5E1E}" destId="{34031DA3-94AA-41CB-8557-60A68D4C4EF3}" srcOrd="1" destOrd="0" parTransId="{14FFE952-4F20-4995-A4D0-A0093090ECE9}" sibTransId="{0B2022BA-77B3-49A4-9353-64711F6A35E3}"/>
    <dgm:cxn modelId="{FC137CE2-8BFE-4696-AAE8-20B84954E67B}" type="presOf" srcId="{34031DA3-94AA-41CB-8557-60A68D4C4EF3}" destId="{5F4A5436-C7B3-48D9-BB35-6525FBF41AD2}" srcOrd="0" destOrd="0" presId="urn:microsoft.com/office/officeart/2008/layout/CaptionedPictures#1"/>
    <dgm:cxn modelId="{FEDF5BA5-470E-4593-A358-5811F493D2A1}" srcId="{D7797B85-C9A1-4799-AB7F-788A409B5E1E}" destId="{ACEE6689-5363-4F3A-8568-8EF97B19F2C5}" srcOrd="0" destOrd="0" parTransId="{E7C6EC34-977D-4BD9-878D-D080173A64A1}" sibTransId="{30307E2D-C7A3-4358-BAA2-5FCB6D484E77}"/>
    <dgm:cxn modelId="{E3245C8A-45CB-41AB-BAB5-A2198F71A057}" type="presOf" srcId="{D7797B85-C9A1-4799-AB7F-788A409B5E1E}" destId="{406CD93D-52F3-4A6C-BA8E-D1CF53EB2F89}" srcOrd="0" destOrd="0" presId="urn:microsoft.com/office/officeart/2008/layout/CaptionedPictures#1"/>
    <dgm:cxn modelId="{3851133E-3EB2-4F60-B3EB-B384DA39BA3D}" type="presOf" srcId="{ACEE6689-5363-4F3A-8568-8EF97B19F2C5}" destId="{4DA1172A-9E43-41F4-97B5-B8958A43E102}" srcOrd="0" destOrd="0" presId="urn:microsoft.com/office/officeart/2008/layout/CaptionedPictures#1"/>
    <dgm:cxn modelId="{4070C708-0241-4FCB-BDFA-693E67460289}" type="presParOf" srcId="{406CD93D-52F3-4A6C-BA8E-D1CF53EB2F89}" destId="{64047F1F-5CE8-431B-93FA-28377DFA7D92}" srcOrd="0" destOrd="0" presId="urn:microsoft.com/office/officeart/2008/layout/CaptionedPictures#1"/>
    <dgm:cxn modelId="{AF4CC93A-5FA7-42A8-94C1-D1FBE50681CE}" type="presParOf" srcId="{64047F1F-5CE8-431B-93FA-28377DFA7D92}" destId="{C08C6315-5FAB-4F31-AB5B-9E707178635F}" srcOrd="0" destOrd="0" presId="urn:microsoft.com/office/officeart/2008/layout/CaptionedPictures#1"/>
    <dgm:cxn modelId="{590DE7A4-69A9-4DB8-9CB8-27144DE30A3C}" type="presParOf" srcId="{64047F1F-5CE8-431B-93FA-28377DFA7D92}" destId="{36EC3E9D-236F-4D11-8BE4-F7DDF78FE94D}" srcOrd="1" destOrd="0" presId="urn:microsoft.com/office/officeart/2008/layout/CaptionedPictures#1"/>
    <dgm:cxn modelId="{38842CA7-5EBC-43B0-A1A2-19E36A5112D5}" type="presParOf" srcId="{64047F1F-5CE8-431B-93FA-28377DFA7D92}" destId="{C58F8195-F086-444E-AE6E-FE8B24A6F2CF}" srcOrd="2" destOrd="0" presId="urn:microsoft.com/office/officeart/2008/layout/CaptionedPictures#1"/>
    <dgm:cxn modelId="{299146E2-A917-422A-9DC1-7F700AE12C38}" type="presParOf" srcId="{C58F8195-F086-444E-AE6E-FE8B24A6F2CF}" destId="{D013AEA6-FEF4-4E90-B8B2-607EE4BED5E8}" srcOrd="0" destOrd="0" presId="urn:microsoft.com/office/officeart/2008/layout/CaptionedPictures#1"/>
    <dgm:cxn modelId="{A9637D4A-44BD-4982-819F-E61E5634FC58}" type="presParOf" srcId="{C58F8195-F086-444E-AE6E-FE8B24A6F2CF}" destId="{4DA1172A-9E43-41F4-97B5-B8958A43E102}" srcOrd="1" destOrd="0" presId="urn:microsoft.com/office/officeart/2008/layout/CaptionedPictures#1"/>
    <dgm:cxn modelId="{3B0F78FA-7860-4473-9E51-4FF98E2775CC}" type="presParOf" srcId="{406CD93D-52F3-4A6C-BA8E-D1CF53EB2F89}" destId="{D2C4EE6D-A03F-4C33-B32D-776843467F72}" srcOrd="1" destOrd="0" presId="urn:microsoft.com/office/officeart/2008/layout/CaptionedPictures#1"/>
    <dgm:cxn modelId="{545BFE19-01B4-4A9F-983D-9480A24B1D07}" type="presParOf" srcId="{406CD93D-52F3-4A6C-BA8E-D1CF53EB2F89}" destId="{5B78E1BC-9FB2-4ED3-965B-649931876F69}" srcOrd="2" destOrd="0" presId="urn:microsoft.com/office/officeart/2008/layout/CaptionedPictures#1"/>
    <dgm:cxn modelId="{26B64464-B42E-45AB-BB9F-C5C4822FA193}" type="presParOf" srcId="{5B78E1BC-9FB2-4ED3-965B-649931876F69}" destId="{A2CD51C0-7CCD-49CB-BCAC-3A3F36A4058E}" srcOrd="0" destOrd="0" presId="urn:microsoft.com/office/officeart/2008/layout/CaptionedPictures#1"/>
    <dgm:cxn modelId="{F1FBD0B3-D6AA-4DD4-8368-FC4072CB84BD}" type="presParOf" srcId="{5B78E1BC-9FB2-4ED3-965B-649931876F69}" destId="{90451D1A-317A-46A9-930E-DA49EBE62AA9}" srcOrd="1" destOrd="0" presId="urn:microsoft.com/office/officeart/2008/layout/CaptionedPictures#1"/>
    <dgm:cxn modelId="{08A332F0-C72B-45AD-9248-2A1ED83A3770}" type="presParOf" srcId="{5B78E1BC-9FB2-4ED3-965B-649931876F69}" destId="{F9948159-005F-4D97-89CD-1C2F5A9C1AB1}" srcOrd="2" destOrd="0" presId="urn:microsoft.com/office/officeart/2008/layout/CaptionedPictures#1"/>
    <dgm:cxn modelId="{9C46550B-DD37-4E84-9CBD-DA6076E1F5A4}" type="presParOf" srcId="{F9948159-005F-4D97-89CD-1C2F5A9C1AB1}" destId="{892C0F4D-EED8-4475-AC5F-D01B9C7E32F8}" srcOrd="0" destOrd="0" presId="urn:microsoft.com/office/officeart/2008/layout/CaptionedPictures#1"/>
    <dgm:cxn modelId="{E7B13A10-F432-42A5-8E88-3BAFD4A1B802}" type="presParOf" srcId="{F9948159-005F-4D97-89CD-1C2F5A9C1AB1}" destId="{5F4A5436-C7B3-48D9-BB35-6525FBF41AD2}" srcOrd="1" destOrd="0" presId="urn:microsoft.com/office/officeart/2008/layout/CaptionedPictures#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8C6315-5FAB-4F31-AB5B-9E707178635F}">
      <dsp:nvSpPr>
        <dsp:cNvPr id="0" name=""/>
        <dsp:cNvSpPr/>
      </dsp:nvSpPr>
      <dsp:spPr>
        <a:xfrm>
          <a:off x="5381" y="0"/>
          <a:ext cx="1348166" cy="158607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6EC3E9D-236F-4D11-8BE4-F7DDF78FE94D}">
      <dsp:nvSpPr>
        <dsp:cNvPr id="0" name=""/>
        <dsp:cNvSpPr/>
      </dsp:nvSpPr>
      <dsp:spPr>
        <a:xfrm>
          <a:off x="72790" y="76195"/>
          <a:ext cx="1213349" cy="1030950"/>
        </a:xfrm>
        <a:prstGeom prst="rect">
          <a:avLst/>
        </a:prstGeom>
        <a:blipFill>
          <a:blip xmlns:r="http://schemas.openxmlformats.org/officeDocument/2006/relationships" r:embed="rId1" cstate="print">
            <a:extLst>
              <a:ext uri="{28A0092B-C50C-407E-A947-70E740481C1C}">
                <a14:useLocalDpi xmlns="" xmlns:a14="http://schemas.microsoft.com/office/drawing/2010/main" val="0"/>
              </a:ext>
            </a:extLst>
          </a:blip>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A1172A-9E43-41F4-97B5-B8958A43E102}">
      <dsp:nvSpPr>
        <dsp:cNvPr id="0" name=""/>
        <dsp:cNvSpPr/>
      </dsp:nvSpPr>
      <dsp:spPr>
        <a:xfrm>
          <a:off x="72790" y="1094393"/>
          <a:ext cx="1213349" cy="428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latin typeface="Cambria" panose="02040503050406030204" pitchFamily="18" charset="0"/>
            </a:rPr>
            <a:t>Greg Crane</a:t>
          </a:r>
          <a:endParaRPr lang="en-US" sz="1300" kern="1200" dirty="0">
            <a:latin typeface="Cambria" panose="02040503050406030204" pitchFamily="18" charset="0"/>
          </a:endParaRPr>
        </a:p>
      </dsp:txBody>
      <dsp:txXfrm>
        <a:off x="72790" y="1094393"/>
        <a:ext cx="1213349" cy="428241"/>
      </dsp:txXfrm>
    </dsp:sp>
    <dsp:sp modelId="{A2CD51C0-7CCD-49CB-BCAC-3A3F36A4058E}">
      <dsp:nvSpPr>
        <dsp:cNvPr id="0" name=""/>
        <dsp:cNvSpPr/>
      </dsp:nvSpPr>
      <dsp:spPr>
        <a:xfrm>
          <a:off x="1628937" y="0"/>
          <a:ext cx="1348166" cy="158607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0451D1A-317A-46A9-930E-DA49EBE62AA9}">
      <dsp:nvSpPr>
        <dsp:cNvPr id="0" name=""/>
        <dsp:cNvSpPr/>
      </dsp:nvSpPr>
      <dsp:spPr>
        <a:xfrm>
          <a:off x="1721745" y="63443"/>
          <a:ext cx="1213349" cy="1030950"/>
        </a:xfrm>
        <a:prstGeom prst="rect">
          <a:avLst/>
        </a:prstGeom>
        <a:blipFill>
          <a:blip xmlns:r="http://schemas.openxmlformats.org/officeDocument/2006/relationships" r:embed="rId2" cstate="print">
            <a:extLst>
              <a:ext uri="{28A0092B-C50C-407E-A947-70E740481C1C}">
                <a14:useLocalDpi xmlns="" xmlns:a14="http://schemas.microsoft.com/office/drawing/2010/main" val="0"/>
              </a:ext>
            </a:extLst>
          </a:blip>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4A5436-C7B3-48D9-BB35-6525FBF41AD2}">
      <dsp:nvSpPr>
        <dsp:cNvPr id="0" name=""/>
        <dsp:cNvSpPr/>
      </dsp:nvSpPr>
      <dsp:spPr>
        <a:xfrm>
          <a:off x="1721745" y="1094393"/>
          <a:ext cx="1213349" cy="428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Lisa Crane</a:t>
          </a:r>
          <a:endParaRPr lang="en-US" sz="1300" kern="1200" dirty="0"/>
        </a:p>
      </dsp:txBody>
      <dsp:txXfrm>
        <a:off x="1721745" y="1094393"/>
        <a:ext cx="1213349" cy="428241"/>
      </dsp:txXfrm>
    </dsp:sp>
  </dsp:spTree>
</dsp:drawing>
</file>

<file path=ppt/diagrams/layout1.xml><?xml version="1.0" encoding="utf-8"?>
<dgm:layoutDef xmlns:dgm="http://schemas.openxmlformats.org/drawingml/2006/diagram" xmlns:a="http://schemas.openxmlformats.org/drawingml/2006/main" uniqueId="urn:microsoft.com/office/officeart/2008/layout/CaptionedPictures#1">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shape xmlns:r="http://schemas.openxmlformats.org/officeDocument/2006/relationships" r:blip="">
      <dgm:adjLst/>
    </dgm:shape>
    <dgm:varLst>
      <dgm:chMax/>
      <dgm:chPref/>
      <dgm:dir/>
    </dgm:varLst>
    <dgm:choose name="Name1">
      <dgm:if name="Name2" func="var" arg="dir" op="equ" val="norm">
        <dgm:alg type="snake">
          <dgm:param type="off" val="ctr"/>
        </dgm:alg>
      </dgm:if>
      <dgm:else name="Name3">
        <dgm:alg type="snake">
          <dgm:param type="grDir" val="tR"/>
          <dgm:param type="off" val="ctr"/>
        </dgm:alg>
      </dgm:else>
    </dgm:choos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0.85"/>
        </dgm:alg>
        <dgm:shape xmlns:r="http://schemas.openxmlformats.org/officeDocument/2006/relationships" r:blip="">
          <dgm:adjLst/>
        </dgm:shape>
        <dgm:layoutNode name="Accent" styleLbl="trAlignAcc1">
          <dgm:alg type="sp"/>
          <dgm:shape xmlns:r="http://schemas.openxmlformats.org/officeDocument/2006/relationships" type="rect" r:blip="">
            <dgm:adjLst/>
          </dgm:shape>
          <dgm:varLst>
            <dgm:chMax val="0"/>
            <dgm:chPref val="0"/>
          </dgm:varLst>
          <dgm:presOf/>
        </dgm:layoutNode>
        <dgm:layoutNode name="Image" styleLbl="alignImgPlace1">
          <dgm:alg type="sp"/>
          <dgm:shape xmlns:r="http://schemas.openxmlformats.org/officeDocument/2006/relationships" type="rect" r:blip="" blipPhldr="1">
            <dgm:adjLst/>
          </dgm:shape>
          <dgm:varLst>
            <dgm:chMax val="0"/>
            <dgm:chPref val="0"/>
          </dgm:varLst>
          <dgm:presOf/>
        </dgm:layoutNode>
        <dgm:layoutNode name="ChildComposite">
          <dgm:alg type="composite"/>
          <dgm:shape xmlns:r="http://schemas.openxmlformats.org/officeDocument/2006/relationships" r:blip="">
            <dgm:adjLst/>
          </dgm:shap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alg type="tx">
              <dgm:param type="shpTxLTRAlignCh" val="ctr"/>
              <dgm:param type="txAnchorVert" val="mid"/>
            </dgm:alg>
            <dgm:shape xmlns:r="http://schemas.openxmlformats.org/officeDocument/2006/relationships" type="rect" r:blip="">
              <dgm:adjLst/>
            </dgm:shape>
            <dgm:varLst>
              <dgm:chMax val="1"/>
              <dgm:chPref val="0"/>
              <dgm:bulletEnabled val="1"/>
            </dgm:varLst>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dgm:varLst>
          <dgm:chMax val="1"/>
          <dgm:chPref val="1"/>
        </dgm:varLst>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7053" cy="467363"/>
          </a:xfrm>
          <a:prstGeom prst="rect">
            <a:avLst/>
          </a:prstGeom>
        </p:spPr>
        <p:txBody>
          <a:bodyPr vert="horz" lIns="91751" tIns="45875" rIns="91751" bIns="45875" numCol="1" rtlCol="0"/>
          <a:lstStyle>
            <a:lvl1pPr algn="l">
              <a:defRPr sz="1200"/>
            </a:lvl1pPr>
          </a:lstStyle>
          <a:p>
            <a:endParaRPr lang="en-US" dirty="0"/>
          </a:p>
        </p:txBody>
      </p:sp>
      <p:sp>
        <p:nvSpPr>
          <p:cNvPr id="3" name="Date Placeholder 2"/>
          <p:cNvSpPr>
            <a:spLocks noGrp="1"/>
          </p:cNvSpPr>
          <p:nvPr>
            <p:ph type="dt" sz="quarter" idx="1"/>
          </p:nvPr>
        </p:nvSpPr>
        <p:spPr>
          <a:xfrm>
            <a:off x="3994614" y="0"/>
            <a:ext cx="3057053" cy="467363"/>
          </a:xfrm>
          <a:prstGeom prst="rect">
            <a:avLst/>
          </a:prstGeom>
        </p:spPr>
        <p:txBody>
          <a:bodyPr vert="horz" lIns="91751" tIns="45875" rIns="91751" bIns="45875" numCol="1" rtlCol="0"/>
          <a:lstStyle>
            <a:lvl1pPr algn="r">
              <a:defRPr sz="1200"/>
            </a:lvl1pPr>
          </a:lstStyle>
          <a:p>
            <a:fld id="{DA1D50BF-DF41-4560-BB4A-CF7F394E2B39}" type="datetimeFigureOut">
              <a:rPr lang="en-US" smtClean="0"/>
              <a:pPr/>
              <a:t>1/22/2016</a:t>
            </a:fld>
            <a:endParaRPr lang="en-US" dirty="0"/>
          </a:p>
        </p:txBody>
      </p:sp>
      <p:sp>
        <p:nvSpPr>
          <p:cNvPr id="4" name="Footer Placeholder 3"/>
          <p:cNvSpPr>
            <a:spLocks noGrp="1"/>
          </p:cNvSpPr>
          <p:nvPr>
            <p:ph type="ftr" sz="quarter" idx="2"/>
          </p:nvPr>
        </p:nvSpPr>
        <p:spPr>
          <a:xfrm>
            <a:off x="0" y="8841738"/>
            <a:ext cx="3057053" cy="467363"/>
          </a:xfrm>
          <a:prstGeom prst="rect">
            <a:avLst/>
          </a:prstGeom>
        </p:spPr>
        <p:txBody>
          <a:bodyPr vert="horz" lIns="91751" tIns="45875" rIns="91751" bIns="45875" numCol="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94614" y="8841738"/>
            <a:ext cx="3057053" cy="467363"/>
          </a:xfrm>
          <a:prstGeom prst="rect">
            <a:avLst/>
          </a:prstGeom>
        </p:spPr>
        <p:txBody>
          <a:bodyPr vert="horz" lIns="91751" tIns="45875" rIns="91751" bIns="45875" numCol="1" rtlCol="0" anchor="b"/>
          <a:lstStyle>
            <a:lvl1pPr algn="r">
              <a:defRPr sz="1200"/>
            </a:lvl1pPr>
          </a:lstStyle>
          <a:p>
            <a:fld id="{66734CE5-B2C3-4968-AAA4-611E5E1AE05B}" type="slidenum">
              <a:rPr lang="en-US" smtClean="0"/>
              <a:pPr/>
              <a:t>‹#›</a:t>
            </a:fld>
            <a:endParaRPr lang="en-US" dirty="0"/>
          </a:p>
        </p:txBody>
      </p:sp>
    </p:spTree>
    <p:extLst>
      <p:ext uri="{BB962C8B-B14F-4D97-AF65-F5344CB8AC3E}">
        <p14:creationId xmlns="" xmlns:p14="http://schemas.microsoft.com/office/powerpoint/2010/main" val="364069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56414" cy="467071"/>
          </a:xfrm>
          <a:prstGeom prst="rect">
            <a:avLst/>
          </a:prstGeom>
        </p:spPr>
        <p:txBody>
          <a:bodyPr vert="horz" lIns="93489" tIns="46744" rIns="93489" bIns="46744" numCol="1" rtlCol="0"/>
          <a:lstStyle>
            <a:lvl1pPr algn="l">
              <a:defRPr sz="1300"/>
            </a:lvl1pPr>
          </a:lstStyle>
          <a:p>
            <a:endParaRPr lang="en-US" dirty="0"/>
          </a:p>
        </p:txBody>
      </p:sp>
      <p:sp>
        <p:nvSpPr>
          <p:cNvPr id="3" name="Date Placeholder 2"/>
          <p:cNvSpPr>
            <a:spLocks noGrp="1"/>
          </p:cNvSpPr>
          <p:nvPr>
            <p:ph type="dt" idx="1"/>
          </p:nvPr>
        </p:nvSpPr>
        <p:spPr>
          <a:xfrm>
            <a:off x="3995217" y="1"/>
            <a:ext cx="3056414" cy="467071"/>
          </a:xfrm>
          <a:prstGeom prst="rect">
            <a:avLst/>
          </a:prstGeom>
        </p:spPr>
        <p:txBody>
          <a:bodyPr vert="horz" lIns="93489" tIns="46744" rIns="93489" bIns="46744" numCol="1" rtlCol="0"/>
          <a:lstStyle>
            <a:lvl1pPr algn="r">
              <a:defRPr sz="1300"/>
            </a:lvl1pPr>
          </a:lstStyle>
          <a:p>
            <a:fld id="{0F127F3E-56CB-4EE4-9154-3B192D719133}" type="datetimeFigureOut">
              <a:rPr lang="en-US" smtClean="0"/>
              <a:pPr/>
              <a:t>1/22/2016</a:t>
            </a:fld>
            <a:endParaRPr lang="en-US" dirty="0"/>
          </a:p>
        </p:txBody>
      </p:sp>
      <p:sp>
        <p:nvSpPr>
          <p:cNvPr id="4" name="Slide Image Placeholder 3"/>
          <p:cNvSpPr>
            <a:spLocks noGrp="1" noRot="1" noChangeAspect="1"/>
          </p:cNvSpPr>
          <p:nvPr>
            <p:ph type="sldImg" idx="2"/>
          </p:nvPr>
        </p:nvSpPr>
        <p:spPr>
          <a:xfrm>
            <a:off x="1431925" y="1163638"/>
            <a:ext cx="4189413" cy="3141662"/>
          </a:xfrm>
          <a:prstGeom prst="rect">
            <a:avLst/>
          </a:prstGeom>
          <a:noFill/>
          <a:ln w="12700">
            <a:solidFill>
              <a:prstClr val="black"/>
            </a:solidFill>
          </a:ln>
        </p:spPr>
        <p:txBody>
          <a:bodyPr vert="horz" lIns="93489" tIns="46744" rIns="93489" bIns="46744" numCol="1" rtlCol="0" anchor="ctr"/>
          <a:lstStyle/>
          <a:p>
            <a:endParaRPr lang="en-US" dirty="0"/>
          </a:p>
        </p:txBody>
      </p:sp>
      <p:sp>
        <p:nvSpPr>
          <p:cNvPr id="5" name="Notes Placeholder 4"/>
          <p:cNvSpPr>
            <a:spLocks noGrp="1"/>
          </p:cNvSpPr>
          <p:nvPr>
            <p:ph type="body" sz="quarter" idx="3"/>
          </p:nvPr>
        </p:nvSpPr>
        <p:spPr>
          <a:xfrm>
            <a:off x="705327" y="4480004"/>
            <a:ext cx="5642610" cy="3665459"/>
          </a:xfrm>
          <a:prstGeom prst="rect">
            <a:avLst/>
          </a:prstGeom>
        </p:spPr>
        <p:txBody>
          <a:bodyPr vert="horz" lIns="93489" tIns="46744" rIns="93489" bIns="46744" numCol="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56414" cy="467070"/>
          </a:xfrm>
          <a:prstGeom prst="rect">
            <a:avLst/>
          </a:prstGeom>
        </p:spPr>
        <p:txBody>
          <a:bodyPr vert="horz" lIns="93489" tIns="46744" rIns="93489" bIns="46744" numCol="1"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95217" y="8842030"/>
            <a:ext cx="3056414" cy="467070"/>
          </a:xfrm>
          <a:prstGeom prst="rect">
            <a:avLst/>
          </a:prstGeom>
        </p:spPr>
        <p:txBody>
          <a:bodyPr vert="horz" lIns="93489" tIns="46744" rIns="93489" bIns="46744" numCol="1" rtlCol="0" anchor="b"/>
          <a:lstStyle>
            <a:lvl1pPr algn="r">
              <a:defRPr sz="1300"/>
            </a:lvl1pPr>
          </a:lstStyle>
          <a:p>
            <a:fld id="{F8BB5691-70DC-4029-A5A0-20740B98400C}" type="slidenum">
              <a:rPr lang="en-US" smtClean="0"/>
              <a:pPr/>
              <a:t>‹#›</a:t>
            </a:fld>
            <a:endParaRPr lang="en-US" dirty="0"/>
          </a:p>
        </p:txBody>
      </p:sp>
    </p:spTree>
    <p:extLst>
      <p:ext uri="{BB962C8B-B14F-4D97-AF65-F5344CB8AC3E}">
        <p14:creationId xmlns="" xmlns:p14="http://schemas.microsoft.com/office/powerpoint/2010/main" val="154247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thenation.com/blog/171774/fifteen-us-mass-shootings-happened-2012-84-dead" TargetMode="External"/><Relationship Id="rId7" Type="http://schemas.openxmlformats.org/officeDocument/2006/relationships/hyperlink" Target="http://en.wikipedia.org/wiki/Wisconsin_Sikh_temple_shooting"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en.wikipedia.org/wiki/Oak_Creek,_Wisconsin" TargetMode="External"/><Relationship Id="rId5" Type="http://schemas.openxmlformats.org/officeDocument/2006/relationships/hyperlink" Target="http://en.wikipedia.org/wiki/Gurdwara" TargetMode="External"/><Relationship Id="rId4" Type="http://schemas.openxmlformats.org/officeDocument/2006/relationships/hyperlink" Target="http://www.cnn.com/2013/09/16/us/20-deadliest-mass-shootings-in-u-s-history-fast-fact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F8BB5691-70DC-4029-A5A0-20740B98400C}" type="slidenum">
              <a:rPr lang="en-US" smtClean="0">
                <a:solidFill>
                  <a:prstClr val="black"/>
                </a:solidFill>
              </a:rPr>
              <a:pPr/>
              <a:t>2</a:t>
            </a:fld>
            <a:endParaRPr lang="en-US" dirty="0">
              <a:solidFill>
                <a:prstClr val="black"/>
              </a:solidFill>
            </a:endParaRPr>
          </a:p>
        </p:txBody>
      </p:sp>
    </p:spTree>
    <p:extLst>
      <p:ext uri="{BB962C8B-B14F-4D97-AF65-F5344CB8AC3E}">
        <p14:creationId xmlns="" xmlns:p14="http://schemas.microsoft.com/office/powerpoint/2010/main" val="759919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a:p>
        </p:txBody>
      </p:sp>
      <p:sp>
        <p:nvSpPr>
          <p:cNvPr id="4" name="Slide Number Placeholder 3"/>
          <p:cNvSpPr>
            <a:spLocks noGrp="1"/>
          </p:cNvSpPr>
          <p:nvPr>
            <p:ph type="sldNum" sz="quarter" idx="10"/>
          </p:nvPr>
        </p:nvSpPr>
        <p:spPr/>
        <p:txBody>
          <a:bodyPr numCol="1"/>
          <a:lstStyle/>
          <a:p>
            <a:fld id="{F8BB5691-70DC-4029-A5A0-20740B98400C}" type="slidenum">
              <a:rPr lang="en-US" smtClean="0"/>
              <a:pPr/>
              <a:t>21</a:t>
            </a:fld>
            <a:endParaRPr lang="en-US" dirty="0"/>
          </a:p>
        </p:txBody>
      </p:sp>
    </p:spTree>
    <p:extLst>
      <p:ext uri="{BB962C8B-B14F-4D97-AF65-F5344CB8AC3E}">
        <p14:creationId xmlns="" xmlns:p14="http://schemas.microsoft.com/office/powerpoint/2010/main" val="2303323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172033" indent="-172033">
              <a:buFont typeface="Arial" panose="020B0604020202020204" pitchFamily="34" charset="0"/>
              <a:buChar char="•"/>
            </a:pPr>
            <a:r>
              <a:rPr lang="en-US" dirty="0" smtClean="0"/>
              <a:t>Chardon –</a:t>
            </a:r>
            <a:r>
              <a:rPr lang="en-US" baseline="0" dirty="0" smtClean="0"/>
              <a:t> shot through book bag</a:t>
            </a:r>
          </a:p>
          <a:p>
            <a:pPr marL="172033" indent="-172033">
              <a:buFont typeface="Arial" panose="020B0604020202020204" pitchFamily="34" charset="0"/>
              <a:buChar char="•"/>
            </a:pPr>
            <a:r>
              <a:rPr lang="en-US" baseline="0" dirty="0" smtClean="0"/>
              <a:t>US Naval Yard – Guard shot first</a:t>
            </a:r>
          </a:p>
          <a:p>
            <a:pPr marL="172033" indent="-172033">
              <a:buFont typeface="Arial" panose="020B0604020202020204" pitchFamily="34" charset="0"/>
              <a:buChar char="•"/>
            </a:pPr>
            <a:r>
              <a:rPr lang="en-US" dirty="0" smtClean="0"/>
              <a:t>Ron Borsch Southeast Area Law Enforcement Regional Training Academy-Bedford OH.</a:t>
            </a:r>
          </a:p>
          <a:p>
            <a:pPr marL="172033" indent="-172033">
              <a:buFont typeface="Arial" panose="020B0604020202020204" pitchFamily="34" charset="0"/>
              <a:buChar char="•"/>
            </a:pPr>
            <a:r>
              <a:rPr lang="en-US" dirty="0" smtClean="0"/>
              <a:t>Researched</a:t>
            </a:r>
            <a:r>
              <a:rPr lang="en-US" baseline="0" dirty="0" smtClean="0"/>
              <a:t>  </a:t>
            </a:r>
            <a:r>
              <a:rPr lang="en-US" dirty="0" smtClean="0"/>
              <a:t>100 “rapid mass murder” episodes</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numCol="1"/>
          <a:lstStyle/>
          <a:p>
            <a:fld id="{F8BB5691-70DC-4029-A5A0-20740B98400C}" type="slidenum">
              <a:rPr lang="en-US" smtClean="0"/>
              <a:pPr/>
              <a:t>22</a:t>
            </a:fld>
            <a:endParaRPr lang="en-US" dirty="0"/>
          </a:p>
        </p:txBody>
      </p:sp>
    </p:spTree>
    <p:extLst>
      <p:ext uri="{BB962C8B-B14F-4D97-AF65-F5344CB8AC3E}">
        <p14:creationId xmlns="" xmlns:p14="http://schemas.microsoft.com/office/powerpoint/2010/main" val="4141916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past several years, there have been many active shooter</a:t>
            </a:r>
            <a:r>
              <a:rPr lang="en-US" baseline="0" dirty="0" smtClean="0"/>
              <a:t> incidents:</a:t>
            </a:r>
          </a:p>
          <a:p>
            <a:endParaRPr lang="en-US" baseline="0" dirty="0" smtClean="0"/>
          </a:p>
          <a:p>
            <a:r>
              <a:rPr lang="en-US" baseline="0" dirty="0" smtClean="0"/>
              <a:t>Stats:  </a:t>
            </a:r>
            <a:r>
              <a:rPr lang="en-US" dirty="0" smtClean="0">
                <a:hlinkClick r:id="rId3"/>
              </a:rPr>
              <a:t>http://www.thenation.com/blog/171774/fifteen-us-mass-shootings-happened-2012-84-dead#</a:t>
            </a:r>
            <a:endParaRPr lang="en-US" dirty="0" smtClean="0"/>
          </a:p>
          <a:p>
            <a:r>
              <a:rPr lang="en-US" dirty="0" smtClean="0">
                <a:hlinkClick r:id="rId4"/>
              </a:rPr>
              <a:t>http://www.cnn.com/2013/09/16/us/20-deadliest-mass-shootings-in-u-s-history-fast-facts/</a:t>
            </a:r>
            <a:endParaRPr lang="en-US" baseline="0" dirty="0" smtClean="0"/>
          </a:p>
          <a:p>
            <a:pPr marL="175239" indent="-175239">
              <a:buFont typeface="Arial" panose="020B0604020202020204" pitchFamily="34" charset="0"/>
              <a:buChar char="•"/>
            </a:pPr>
            <a:endParaRPr lang="en-US" b="1" baseline="0" dirty="0" smtClean="0"/>
          </a:p>
          <a:p>
            <a:pPr marL="175239" indent="-175239">
              <a:buFont typeface="Arial" panose="020B0604020202020204" pitchFamily="34" charset="0"/>
              <a:buChar char="•"/>
            </a:pPr>
            <a:r>
              <a:rPr lang="en-US" b="1" baseline="0" dirty="0" smtClean="0"/>
              <a:t>Work</a:t>
            </a:r>
            <a:r>
              <a:rPr lang="en-US" baseline="0" dirty="0" smtClean="0"/>
              <a:t>:  </a:t>
            </a:r>
          </a:p>
          <a:p>
            <a:pPr marL="175239" indent="-175239">
              <a:buFont typeface="Arial" panose="020B0604020202020204" pitchFamily="34" charset="0"/>
              <a:buChar char="•"/>
            </a:pPr>
            <a:r>
              <a:rPr lang="en-US" b="1" baseline="0" dirty="0" smtClean="0"/>
              <a:t>Learn:  </a:t>
            </a:r>
            <a:r>
              <a:rPr lang="en-US" baseline="0" dirty="0" smtClean="0"/>
              <a:t>Sandy Hook, Columbine, Virginia Tech</a:t>
            </a:r>
          </a:p>
          <a:p>
            <a:pPr marL="175239" indent="-175239">
              <a:buFont typeface="Arial" panose="020B0604020202020204" pitchFamily="34" charset="0"/>
              <a:buChar char="•"/>
            </a:pPr>
            <a:r>
              <a:rPr lang="en-US" b="1" baseline="0" dirty="0" smtClean="0"/>
              <a:t>Shop</a:t>
            </a:r>
            <a:r>
              <a:rPr lang="en-US" baseline="0" dirty="0" smtClean="0"/>
              <a:t>:  </a:t>
            </a:r>
          </a:p>
          <a:p>
            <a:pPr marL="175239" indent="-175239">
              <a:buFont typeface="Arial" panose="020B0604020202020204" pitchFamily="34" charset="0"/>
              <a:buChar char="•"/>
            </a:pPr>
            <a:r>
              <a:rPr lang="en-US" b="1" baseline="0" dirty="0" smtClean="0"/>
              <a:t>Worship</a:t>
            </a:r>
            <a:r>
              <a:rPr lang="en-US" baseline="0" dirty="0" smtClean="0"/>
              <a:t>:</a:t>
            </a:r>
          </a:p>
          <a:p>
            <a:pPr marL="642545" lvl="1" indent="-175239">
              <a:buFont typeface="Arial" panose="020B0604020202020204" pitchFamily="34" charset="0"/>
              <a:buChar char="•"/>
            </a:pPr>
            <a:r>
              <a:rPr lang="en-US" sz="1300" dirty="0"/>
              <a:t>The </a:t>
            </a:r>
            <a:r>
              <a:rPr lang="en-US" sz="1300" b="1" dirty="0"/>
              <a:t>Wisconsin Sikh temple shooting</a:t>
            </a:r>
            <a:r>
              <a:rPr lang="en-US" sz="1300" dirty="0"/>
              <a:t> took place on August 5, 2012. Wade Michael Page fatally shot six people and wounded four others at a </a:t>
            </a:r>
            <a:r>
              <a:rPr lang="en-US" sz="1300" dirty="0">
                <a:hlinkClick r:id="rId5" tooltip="Gurdwara"/>
              </a:rPr>
              <a:t>Sikh temple</a:t>
            </a:r>
            <a:r>
              <a:rPr lang="en-US" sz="1300" dirty="0"/>
              <a:t> in </a:t>
            </a:r>
            <a:r>
              <a:rPr lang="en-US" sz="1300" dirty="0">
                <a:hlinkClick r:id="rId6" tooltip="Oak Creek, Wisconsin"/>
              </a:rPr>
              <a:t>Oak Creek, Wisconsin</a:t>
            </a:r>
            <a:r>
              <a:rPr lang="en-US" sz="1300" dirty="0"/>
              <a:t>.</a:t>
            </a:r>
            <a:r>
              <a:rPr lang="en-US" sz="1300" baseline="30000" dirty="0">
                <a:hlinkClick r:id="rId7"/>
              </a:rPr>
              <a:t>[3][4]</a:t>
            </a:r>
            <a:r>
              <a:rPr lang="en-US" sz="1300" dirty="0"/>
              <a:t> Page took his life by shooting himself in the head after he was shot in the stomach by a responding police officer.</a:t>
            </a:r>
            <a:endParaRPr lang="en-US" baseline="0" dirty="0" smtClean="0"/>
          </a:p>
          <a:p>
            <a:pPr marL="175239" indent="-175239">
              <a:buFont typeface="Arial" panose="020B0604020202020204" pitchFamily="34" charset="0"/>
              <a:buChar char="•"/>
            </a:pPr>
            <a:r>
              <a:rPr lang="en-US" b="1" baseline="0" dirty="0" err="1" smtClean="0"/>
              <a:t>Govt</a:t>
            </a:r>
            <a:r>
              <a:rPr lang="en-US" baseline="0" dirty="0" smtClean="0"/>
              <a:t>:  The phrase, “Going Postal” was coined after </a:t>
            </a:r>
          </a:p>
          <a:p>
            <a:pPr marL="175239" indent="-175239">
              <a:buFont typeface="Arial" panose="020B0604020202020204" pitchFamily="34" charset="0"/>
              <a:buChar char="•"/>
            </a:pPr>
            <a:endParaRPr lang="en-US" baseline="0" dirty="0" smtClean="0"/>
          </a:p>
          <a:p>
            <a:r>
              <a:rPr lang="en-US" baseline="0" dirty="0" smtClean="0"/>
              <a:t>Most active shooter situations are unpredictable and evolve quickly.  Because most incidents are over within minutes, we must be prepared to  deal with the situation until law enforcement personnel arrive.</a:t>
            </a:r>
          </a:p>
          <a:p>
            <a:endParaRPr lang="en-US" baseline="0" dirty="0" smtClean="0"/>
          </a:p>
          <a:p>
            <a:r>
              <a:rPr lang="en-US" baseline="0" dirty="0" smtClean="0"/>
              <a:t>Preparedness and awareness are the keys to helping protect our employees, our customers and ourselves.</a:t>
            </a:r>
          </a:p>
          <a:p>
            <a:endParaRPr lang="en-US" baseline="0" dirty="0" smtClean="0"/>
          </a:p>
          <a:p>
            <a:r>
              <a:rPr lang="en-US" baseline="0" dirty="0" smtClean="0"/>
              <a:t>We tend to frequent areas we feel safe</a:t>
            </a:r>
            <a:endParaRPr lang="en-US" dirty="0"/>
          </a:p>
        </p:txBody>
      </p:sp>
      <p:sp>
        <p:nvSpPr>
          <p:cNvPr id="4" name="Slide Number Placeholder 3"/>
          <p:cNvSpPr>
            <a:spLocks noGrp="1"/>
          </p:cNvSpPr>
          <p:nvPr>
            <p:ph type="sldNum" sz="quarter" idx="10"/>
          </p:nvPr>
        </p:nvSpPr>
        <p:spPr/>
        <p:txBody>
          <a:bodyPr/>
          <a:lstStyle/>
          <a:p>
            <a:fld id="{F8BB5691-70DC-4029-A5A0-20740B98400C}" type="slidenum">
              <a:rPr lang="en-US" smtClean="0"/>
              <a:pPr/>
              <a:t>23</a:t>
            </a:fld>
            <a:endParaRPr lang="en-US"/>
          </a:p>
        </p:txBody>
      </p:sp>
    </p:spTree>
    <p:extLst>
      <p:ext uri="{BB962C8B-B14F-4D97-AF65-F5344CB8AC3E}">
        <p14:creationId xmlns="" xmlns:p14="http://schemas.microsoft.com/office/powerpoint/2010/main" val="2036940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Has 15 years of Lockdown training yielded a mitigation of </a:t>
            </a:r>
            <a:r>
              <a:rPr lang="en-US" dirty="0" err="1" smtClean="0"/>
              <a:t>casualities</a:t>
            </a:r>
            <a:r>
              <a:rPr lang="en-US" dirty="0" smtClean="0"/>
              <a:t>?</a:t>
            </a:r>
          </a:p>
          <a:p>
            <a:endParaRPr lang="en-US" dirty="0" smtClean="0"/>
          </a:p>
          <a:p>
            <a:pPr marL="165799" indent="-165799">
              <a:buFont typeface="Arial" panose="020B0604020202020204" pitchFamily="34" charset="0"/>
              <a:buChar char="•"/>
            </a:pPr>
            <a:r>
              <a:rPr lang="en-US" dirty="0" smtClean="0"/>
              <a:t>Police Tactics have change since Columbine</a:t>
            </a:r>
          </a:p>
          <a:p>
            <a:pPr marL="165799" indent="-165799">
              <a:buFont typeface="Arial" panose="020B0604020202020204" pitchFamily="34" charset="0"/>
              <a:buChar char="•"/>
            </a:pPr>
            <a:r>
              <a:rPr lang="en-US" dirty="0" smtClean="0"/>
              <a:t>Air</a:t>
            </a:r>
            <a:r>
              <a:rPr lang="en-US" baseline="0" dirty="0" smtClean="0"/>
              <a:t> travel has changed since 911</a:t>
            </a:r>
          </a:p>
          <a:p>
            <a:pPr marL="165799" indent="-165799">
              <a:buFont typeface="Arial" panose="020B0604020202020204" pitchFamily="34" charset="0"/>
              <a:buChar char="•"/>
            </a:pPr>
            <a:r>
              <a:rPr lang="en-US" baseline="0" dirty="0" smtClean="0"/>
              <a:t>Civilian response to Active Shooter has NOT Change</a:t>
            </a:r>
            <a:endParaRPr lang="en-US" dirty="0"/>
          </a:p>
        </p:txBody>
      </p:sp>
      <p:sp>
        <p:nvSpPr>
          <p:cNvPr id="4" name="Slide Number Placeholder 3"/>
          <p:cNvSpPr>
            <a:spLocks noGrp="1"/>
          </p:cNvSpPr>
          <p:nvPr>
            <p:ph type="sldNum" sz="quarter" idx="10"/>
          </p:nvPr>
        </p:nvSpPr>
        <p:spPr/>
        <p:txBody>
          <a:bodyPr/>
          <a:lstStyle/>
          <a:p>
            <a:fld id="{F8BB5691-70DC-4029-A5A0-20740B98400C}" type="slidenum">
              <a:rPr lang="en-US" smtClean="0"/>
              <a:pPr/>
              <a:t>24</a:t>
            </a:fld>
            <a:endParaRPr lang="en-US"/>
          </a:p>
        </p:txBody>
      </p:sp>
    </p:spTree>
    <p:extLst>
      <p:ext uri="{BB962C8B-B14F-4D97-AF65-F5344CB8AC3E}">
        <p14:creationId xmlns="" xmlns:p14="http://schemas.microsoft.com/office/powerpoint/2010/main" val="1565606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a:p>
        </p:txBody>
      </p:sp>
      <p:sp>
        <p:nvSpPr>
          <p:cNvPr id="4" name="Slide Number Placeholder 3"/>
          <p:cNvSpPr>
            <a:spLocks noGrp="1"/>
          </p:cNvSpPr>
          <p:nvPr>
            <p:ph type="sldNum" sz="quarter" idx="10"/>
          </p:nvPr>
        </p:nvSpPr>
        <p:spPr/>
        <p:txBody>
          <a:bodyPr numCol="1"/>
          <a:lstStyle/>
          <a:p>
            <a:fld id="{F8BB5691-70DC-4029-A5A0-20740B98400C}" type="slidenum">
              <a:rPr lang="en-US" smtClean="0"/>
              <a:pPr/>
              <a:t>25</a:t>
            </a:fld>
            <a:endParaRPr lang="en-US" dirty="0"/>
          </a:p>
        </p:txBody>
      </p:sp>
    </p:spTree>
    <p:extLst>
      <p:ext uri="{BB962C8B-B14F-4D97-AF65-F5344CB8AC3E}">
        <p14:creationId xmlns="" xmlns:p14="http://schemas.microsoft.com/office/powerpoint/2010/main" val="1628393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F8BB5691-70DC-4029-A5A0-20740B98400C}" type="slidenum">
              <a:rPr lang="en-US" smtClean="0"/>
              <a:pPr/>
              <a:t>26</a:t>
            </a:fld>
            <a:endParaRPr lang="en-US" dirty="0"/>
          </a:p>
        </p:txBody>
      </p:sp>
    </p:spTree>
    <p:extLst>
      <p:ext uri="{BB962C8B-B14F-4D97-AF65-F5344CB8AC3E}">
        <p14:creationId xmlns="" xmlns:p14="http://schemas.microsoft.com/office/powerpoint/2010/main" val="3760618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b="1" dirty="0" smtClean="0"/>
              <a:t>Original</a:t>
            </a:r>
            <a:r>
              <a:rPr lang="en-US" b="1" baseline="0" dirty="0" smtClean="0"/>
              <a:t> Goal – Keep Wife Safe  </a:t>
            </a:r>
            <a:endParaRPr lang="en-US" b="1" dirty="0" smtClean="0"/>
          </a:p>
          <a:p>
            <a:pPr marL="168963" indent="-168963">
              <a:buFont typeface="Arial" panose="020B0604020202020204" pitchFamily="34" charset="0"/>
              <a:buChar char="•"/>
            </a:pPr>
            <a:r>
              <a:rPr lang="en-US" baseline="0" dirty="0" smtClean="0"/>
              <a:t>2001 – First company with proactive responses to active shooter</a:t>
            </a:r>
          </a:p>
          <a:p>
            <a:pPr marL="168963" indent="-168963">
              <a:buFont typeface="Arial" panose="020B0604020202020204" pitchFamily="34" charset="0"/>
              <a:buChar char="•"/>
            </a:pPr>
            <a:r>
              <a:rPr lang="en-US" baseline="0" dirty="0" smtClean="0"/>
              <a:t>Original goal:  Safety for his wife</a:t>
            </a:r>
          </a:p>
          <a:p>
            <a:pPr marL="168963" indent="-168963">
              <a:buFont typeface="Arial" panose="020B0604020202020204" pitchFamily="34" charset="0"/>
              <a:buChar char="•"/>
            </a:pPr>
            <a:r>
              <a:rPr lang="en-US" baseline="0" dirty="0" smtClean="0"/>
              <a:t>Then:  Local schools in Texas</a:t>
            </a:r>
          </a:p>
          <a:p>
            <a:pPr marL="168963" indent="-168963">
              <a:buFont typeface="Arial" panose="020B0604020202020204" pitchFamily="34" charset="0"/>
              <a:buChar char="•"/>
            </a:pPr>
            <a:r>
              <a:rPr lang="en-US" baseline="0" dirty="0" smtClean="0"/>
              <a:t>Then:  drive to the next school…anywhere/anyone who would listen</a:t>
            </a:r>
          </a:p>
          <a:p>
            <a:endParaRPr lang="en-US" baseline="0" dirty="0" smtClean="0"/>
          </a:p>
          <a:p>
            <a:r>
              <a:rPr lang="en-US" sz="1300" b="1" dirty="0"/>
              <a:t>THE ALICE STORY</a:t>
            </a:r>
          </a:p>
          <a:p>
            <a:r>
              <a:rPr lang="en-US" sz="1300" dirty="0"/>
              <a:t>Law enforcement officer who couldn’t believe his wife, a k-12 principal, could not tell him what she and her students would do if an active shooter situation event occurred at their school. – Lockdown and wait. Greg began questioning?</a:t>
            </a:r>
          </a:p>
          <a:p>
            <a:pPr marL="168963" indent="-168963">
              <a:buFont typeface="Arial" panose="020B0604020202020204" pitchFamily="34" charset="0"/>
              <a:buChar char="•"/>
            </a:pPr>
            <a:r>
              <a:rPr lang="en-US" sz="1300" dirty="0"/>
              <a:t>How can a one size strategy/tactic fit all situations; how can a singular strategy address all variable; what are the recommendations when passive measures fail, what do police officers teach their kids, who dictates fire response? … (Alice genesis)</a:t>
            </a:r>
          </a:p>
          <a:p>
            <a:pPr marL="168963" indent="-168963">
              <a:buFont typeface="Arial" panose="020B0604020202020204" pitchFamily="34" charset="0"/>
              <a:buChar char="•"/>
            </a:pPr>
            <a:r>
              <a:rPr lang="en-US" sz="1300" dirty="0"/>
              <a:t>Who are we really trying to protect … (Raider genesis)</a:t>
            </a:r>
          </a:p>
          <a:p>
            <a:pPr marL="168963" indent="-168963">
              <a:buFont typeface="Arial" panose="020B0604020202020204" pitchFamily="34" charset="0"/>
              <a:buChar char="•"/>
            </a:pPr>
            <a:r>
              <a:rPr lang="en-US" sz="1300" dirty="0"/>
              <a:t>What did the event data teach us about these events – what is really happening?</a:t>
            </a:r>
          </a:p>
          <a:p>
            <a:pPr marL="168963" indent="-168963">
              <a:buFont typeface="Arial" panose="020B0604020202020204" pitchFamily="34" charset="0"/>
              <a:buChar char="•"/>
            </a:pPr>
            <a:r>
              <a:rPr lang="en-US" sz="1300" dirty="0"/>
              <a:t>What kind of training, preparation, conditioning did the schools have?</a:t>
            </a:r>
          </a:p>
          <a:p>
            <a:endParaRPr lang="en-US" baseline="0" dirty="0" smtClean="0"/>
          </a:p>
          <a:p>
            <a:pPr marL="168963" indent="-168963">
              <a:buFont typeface="Arial" panose="020B0604020202020204" pitchFamily="34" charset="0"/>
              <a:buChar char="•"/>
            </a:pPr>
            <a:endParaRPr lang="en-US" baseline="0" dirty="0" smtClean="0"/>
          </a:p>
          <a:p>
            <a:endParaRPr lang="en-US" baseline="0" dirty="0" smtClean="0"/>
          </a:p>
          <a:p>
            <a:r>
              <a:rPr lang="en-US" baseline="0" dirty="0" smtClean="0"/>
              <a:t>Alice didn’t start after sandy hook or navy yard</a:t>
            </a:r>
          </a:p>
          <a:p>
            <a:r>
              <a:rPr lang="en-US" baseline="0" dirty="0" smtClean="0"/>
              <a:t>Or after the fbi said start suggesting rhf in 2008</a:t>
            </a:r>
          </a:p>
          <a:p>
            <a:r>
              <a:rPr lang="en-US" baseline="0" dirty="0" smtClean="0"/>
              <a:t>Or fed dept of ed 360% turn in 2013 saying we must move beyond lockdown</a:t>
            </a:r>
          </a:p>
          <a:p>
            <a:endParaRPr lang="en-US" baseline="0" dirty="0" smtClean="0"/>
          </a:p>
          <a:p>
            <a:r>
              <a:rPr lang="en-US" baseline="0" dirty="0" smtClean="0"/>
              <a:t>But we started this in 2001 and now everyone agrees with us</a:t>
            </a:r>
          </a:p>
          <a:p>
            <a:endParaRPr lang="en-US" baseline="0" dirty="0" smtClean="0"/>
          </a:p>
          <a:p>
            <a:endParaRPr lang="en-US" baseline="0" dirty="0" smtClean="0"/>
          </a:p>
          <a:p>
            <a:endParaRPr lang="en-US" baseline="0" dirty="0" smtClean="0"/>
          </a:p>
          <a:p>
            <a:pPr algn="just"/>
            <a:endParaRPr lang="en-US" sz="1300" b="1" u="sng" dirty="0">
              <a:latin typeface="Source Sans Pro Light" panose="020B0403030403020204" pitchFamily="34" charset="0"/>
            </a:endParaRPr>
          </a:p>
          <a:p>
            <a:pPr algn="just"/>
            <a:endParaRPr lang="en-US" sz="1300" b="1" u="sng" dirty="0">
              <a:latin typeface="Source Sans Pro Light" panose="020B0403030403020204" pitchFamily="34" charset="0"/>
            </a:endParaRPr>
          </a:p>
          <a:p>
            <a:pPr algn="just"/>
            <a:endParaRPr lang="en-US" sz="1300" b="1" u="sng" dirty="0">
              <a:latin typeface="Source Sans Pro Light" panose="020B0403030403020204" pitchFamily="34" charset="0"/>
            </a:endParaRPr>
          </a:p>
          <a:p>
            <a:pPr algn="just"/>
            <a:endParaRPr lang="en-US" sz="1300" b="1" u="sng" dirty="0">
              <a:latin typeface="Source Sans Pro Light" panose="020B0403030403020204" pitchFamily="34" charset="0"/>
            </a:endParaRPr>
          </a:p>
          <a:p>
            <a:pPr algn="just"/>
            <a:r>
              <a:rPr lang="en-US" sz="1300" b="1" u="sng" dirty="0">
                <a:latin typeface="Source Sans Pro Light" panose="020B0403030403020204" pitchFamily="34" charset="0"/>
              </a:rPr>
              <a:t>YEAR</a:t>
            </a:r>
            <a:r>
              <a:rPr lang="en-US" sz="1300" b="1" dirty="0">
                <a:latin typeface="Source Sans Pro Light" panose="020B0403030403020204" pitchFamily="34" charset="0"/>
              </a:rPr>
              <a:t>	</a:t>
            </a:r>
            <a:r>
              <a:rPr lang="en-US" sz="1300" b="1" u="sng" dirty="0">
                <a:latin typeface="Source Sans Pro Light" panose="020B0403030403020204" pitchFamily="34" charset="0"/>
              </a:rPr>
              <a:t>ADVISING ENTITY</a:t>
            </a:r>
          </a:p>
          <a:p>
            <a:pPr algn="just"/>
            <a:r>
              <a:rPr lang="en-US" sz="1300" b="1" dirty="0">
                <a:latin typeface="Source Sans Pro Light" panose="020B0403030403020204" pitchFamily="34" charset="0"/>
              </a:rPr>
              <a:t>2001: 	ALICE Training - Response Options</a:t>
            </a:r>
          </a:p>
          <a:p>
            <a:pPr algn="just"/>
            <a:r>
              <a:rPr lang="en-US" sz="1300" i="1" dirty="0">
                <a:latin typeface="Source Sans Pro Light" panose="020B0403030403020204" pitchFamily="34" charset="0"/>
              </a:rPr>
              <a:t>2008:	Department of Homeland Security</a:t>
            </a:r>
          </a:p>
          <a:p>
            <a:pPr algn="just"/>
            <a:r>
              <a:rPr lang="en-US" sz="1300" i="1" dirty="0">
                <a:latin typeface="Source Sans Pro Light" panose="020B0403030403020204" pitchFamily="34" charset="0"/>
              </a:rPr>
              <a:t>2009:	International Association of Chiefs of Police</a:t>
            </a:r>
          </a:p>
          <a:p>
            <a:pPr algn="just"/>
            <a:r>
              <a:rPr lang="en-US" sz="1300" i="1" dirty="0">
                <a:latin typeface="Source Sans Pro Light" panose="020B0403030403020204" pitchFamily="34" charset="0"/>
              </a:rPr>
              <a:t>2010:	New York Police Department</a:t>
            </a:r>
          </a:p>
          <a:p>
            <a:pPr algn="just"/>
            <a:r>
              <a:rPr lang="en-US" sz="1300" i="1" dirty="0">
                <a:latin typeface="Source Sans Pro Light" panose="020B0403030403020204" pitchFamily="34" charset="0"/>
              </a:rPr>
              <a:t>2013:	Ohio Department of Education (Ohio Attorney General)</a:t>
            </a:r>
          </a:p>
          <a:p>
            <a:pPr algn="just"/>
            <a:r>
              <a:rPr lang="en-US" sz="1300" i="1" dirty="0">
                <a:latin typeface="Source Sans Pro Light" panose="020B0403030403020204" pitchFamily="34" charset="0"/>
              </a:rPr>
              <a:t>2013:	US Department of Education (FEMA, FBI, DOJ)</a:t>
            </a:r>
          </a:p>
          <a:p>
            <a:endParaRPr lang="en-US" dirty="0"/>
          </a:p>
        </p:txBody>
      </p:sp>
      <p:sp>
        <p:nvSpPr>
          <p:cNvPr id="4" name="Slide Number Placeholder 3"/>
          <p:cNvSpPr>
            <a:spLocks noGrp="1"/>
          </p:cNvSpPr>
          <p:nvPr>
            <p:ph type="sldNum" sz="quarter" idx="10"/>
          </p:nvPr>
        </p:nvSpPr>
        <p:spPr/>
        <p:txBody>
          <a:bodyPr numCol="1"/>
          <a:lstStyle/>
          <a:p>
            <a:fld id="{F8BB5691-70DC-4029-A5A0-20740B98400C}" type="slidenum">
              <a:rPr lang="en-US" smtClean="0">
                <a:solidFill>
                  <a:prstClr val="black"/>
                </a:solidFill>
              </a:rPr>
              <a:pPr/>
              <a:t>27</a:t>
            </a:fld>
            <a:endParaRPr lang="en-US" dirty="0">
              <a:solidFill>
                <a:prstClr val="black"/>
              </a:solidFill>
            </a:endParaRPr>
          </a:p>
        </p:txBody>
      </p:sp>
    </p:spTree>
    <p:extLst>
      <p:ext uri="{BB962C8B-B14F-4D97-AF65-F5344CB8AC3E}">
        <p14:creationId xmlns="" xmlns:p14="http://schemas.microsoft.com/office/powerpoint/2010/main" val="1001889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a:p>
        </p:txBody>
      </p:sp>
      <p:sp>
        <p:nvSpPr>
          <p:cNvPr id="4" name="Slide Number Placeholder 3"/>
          <p:cNvSpPr>
            <a:spLocks noGrp="1"/>
          </p:cNvSpPr>
          <p:nvPr>
            <p:ph type="sldNum" sz="quarter" idx="10"/>
          </p:nvPr>
        </p:nvSpPr>
        <p:spPr/>
        <p:txBody>
          <a:bodyPr numCol="1"/>
          <a:lstStyle/>
          <a:p>
            <a:fld id="{F8BB5691-70DC-4029-A5A0-20740B98400C}" type="slidenum">
              <a:rPr lang="en-US" smtClean="0"/>
              <a:pPr/>
              <a:t>28</a:t>
            </a:fld>
            <a:endParaRPr lang="en-US" dirty="0"/>
          </a:p>
        </p:txBody>
      </p:sp>
    </p:spTree>
    <p:extLst>
      <p:ext uri="{BB962C8B-B14F-4D97-AF65-F5344CB8AC3E}">
        <p14:creationId xmlns="" xmlns:p14="http://schemas.microsoft.com/office/powerpoint/2010/main" val="3705170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dirty="0"/>
              <a:t>On September 24, 2014, the FBI released a study of 160 active shooter incidents that occurred between 2000 and 2013 throughout the United State. </a:t>
            </a:r>
          </a:p>
          <a:p>
            <a:r>
              <a:rPr lang="en-US" dirty="0"/>
              <a:t> </a:t>
            </a:r>
          </a:p>
          <a:p>
            <a:r>
              <a:rPr lang="en-US" dirty="0"/>
              <a:t>The information contained in this study can benefit anyone who could potentially be in an active shooter situation—like emergency personnel, educators, students, employees of retail corporations and other businesses,  government and military personnel, members of the general public, by giving a better understanding of how these incidents play out.</a:t>
            </a:r>
          </a:p>
          <a:p>
            <a:endParaRPr lang="en-US" dirty="0"/>
          </a:p>
          <a:p>
            <a:r>
              <a:rPr lang="en-US" dirty="0"/>
              <a:t>the FBI identified 160 active shooter incidents that occurred in the United States between 2000 and 2013. Though additional active shooter incidents may have occurred</a:t>
            </a:r>
          </a:p>
          <a:p>
            <a:r>
              <a:rPr lang="en-US" dirty="0"/>
              <a:t>during this time period, the FBI is confident this research captured the vast majority of incidents falling within the search criteria. To gather information for this study, researchers</a:t>
            </a:r>
          </a:p>
          <a:p>
            <a:r>
              <a:rPr lang="en-US" dirty="0"/>
              <a:t>relied on official police records (where available), FBI records, and open sources. The time span researched was intended to provide substantive results to aid in preparedness and</a:t>
            </a:r>
          </a:p>
          <a:p>
            <a:r>
              <a:rPr lang="en-US" dirty="0"/>
              <a:t>response efforts. This study is not intended to explore all facets of active shooter incidents, but rather is intended to provide a baseline to guide federal, state, tribal, and campus law</a:t>
            </a:r>
          </a:p>
          <a:p>
            <a:r>
              <a:rPr lang="en-US" dirty="0"/>
              <a:t>enforcement along with other first responders, corporations, educators, and the general public to a better understanding of active shooter incidents.</a:t>
            </a:r>
          </a:p>
        </p:txBody>
      </p:sp>
      <p:sp>
        <p:nvSpPr>
          <p:cNvPr id="4" name="Slide Number Placeholder 3"/>
          <p:cNvSpPr>
            <a:spLocks noGrp="1"/>
          </p:cNvSpPr>
          <p:nvPr>
            <p:ph type="sldNum" sz="quarter" idx="10"/>
          </p:nvPr>
        </p:nvSpPr>
        <p:spPr/>
        <p:txBody>
          <a:bodyPr numCol="1"/>
          <a:lstStyle/>
          <a:p>
            <a:fld id="{F8BB5691-70DC-4029-A5A0-20740B98400C}" type="slidenum">
              <a:rPr lang="en-US" smtClean="0">
                <a:solidFill>
                  <a:prstClr val="black"/>
                </a:solidFill>
              </a:rPr>
              <a:pPr/>
              <a:t>29</a:t>
            </a:fld>
            <a:endParaRPr lang="en-US" dirty="0">
              <a:solidFill>
                <a:prstClr val="black"/>
              </a:solidFill>
            </a:endParaRPr>
          </a:p>
        </p:txBody>
      </p:sp>
    </p:spTree>
    <p:extLst>
      <p:ext uri="{BB962C8B-B14F-4D97-AF65-F5344CB8AC3E}">
        <p14:creationId xmlns="" xmlns:p14="http://schemas.microsoft.com/office/powerpoint/2010/main" val="2098896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F8BB5691-70DC-4029-A5A0-20740B98400C}" type="slidenum">
              <a:rPr lang="en-US" smtClean="0"/>
              <a:pPr/>
              <a:t>30</a:t>
            </a:fld>
            <a:endParaRPr lang="en-US"/>
          </a:p>
        </p:txBody>
      </p:sp>
    </p:spTree>
    <p:extLst>
      <p:ext uri="{BB962C8B-B14F-4D97-AF65-F5344CB8AC3E}">
        <p14:creationId xmlns="" xmlns:p14="http://schemas.microsoft.com/office/powerpoint/2010/main" val="1132438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smtClean="0"/>
          </a:p>
          <a:p>
            <a:pPr marL="175291" indent="-175291">
              <a:buFont typeface="Arial" panose="020B0604020202020204" pitchFamily="34" charset="0"/>
              <a:buChar char="•"/>
            </a:pPr>
            <a:r>
              <a:rPr lang="en-US" dirty="0" smtClean="0"/>
              <a:t>Proactive</a:t>
            </a:r>
            <a:r>
              <a:rPr lang="en-US" baseline="0" dirty="0" smtClean="0"/>
              <a:t> vs Reactive</a:t>
            </a:r>
          </a:p>
          <a:p>
            <a:pPr marL="175291" indent="-175291">
              <a:buFont typeface="Arial" panose="020B0604020202020204" pitchFamily="34" charset="0"/>
              <a:buChar char="•"/>
            </a:pPr>
            <a:r>
              <a:rPr lang="en-US" baseline="0" dirty="0" smtClean="0"/>
              <a:t>Multiple response options / tactics vs Single tactic</a:t>
            </a:r>
          </a:p>
          <a:p>
            <a:pPr marL="175291" indent="-175291">
              <a:buFont typeface="Arial" panose="020B0604020202020204" pitchFamily="34" charset="0"/>
              <a:buChar char="•"/>
            </a:pPr>
            <a:r>
              <a:rPr lang="en-US" baseline="0" dirty="0" smtClean="0"/>
              <a:t>Dynamic vs Static, Active vs Passive</a:t>
            </a:r>
          </a:p>
          <a:p>
            <a:pPr marL="175291" indent="-175291">
              <a:buFont typeface="Arial" panose="020B0604020202020204" pitchFamily="34" charset="0"/>
              <a:buChar char="•"/>
            </a:pPr>
            <a:r>
              <a:rPr lang="en-US" baseline="0" dirty="0" smtClean="0"/>
              <a:t>Empirically-driven, research based Strategies vs Policies, Dictates, Mandates</a:t>
            </a:r>
          </a:p>
          <a:p>
            <a:pPr marL="175291" indent="-175291">
              <a:buFont typeface="Arial" panose="020B0604020202020204" pitchFamily="34" charset="0"/>
              <a:buChar char="•"/>
            </a:pPr>
            <a:r>
              <a:rPr lang="en-US" baseline="0" dirty="0" smtClean="0"/>
              <a:t>Utilizes building infrastructure, technology and human action</a:t>
            </a:r>
          </a:p>
          <a:p>
            <a:pPr marL="175291" indent="-175291">
              <a:buFont typeface="Arial" panose="020B0604020202020204" pitchFamily="34" charset="0"/>
              <a:buChar char="•"/>
            </a:pPr>
            <a:endParaRPr lang="en-US" dirty="0" smtClean="0"/>
          </a:p>
          <a:p>
            <a:pPr marL="175291" indent="-175291">
              <a:buFont typeface="Arial" panose="020B0604020202020204" pitchFamily="34" charset="0"/>
              <a:buChar char="•"/>
            </a:pPr>
            <a:endParaRPr lang="en-US" dirty="0" smtClean="0"/>
          </a:p>
          <a:p>
            <a:r>
              <a:rPr lang="en-US" dirty="0" smtClean="0"/>
              <a:t>Not</a:t>
            </a:r>
            <a:r>
              <a:rPr lang="en-US" baseline="0" dirty="0" smtClean="0"/>
              <a:t> spend $500 – 1M</a:t>
            </a:r>
          </a:p>
          <a:p>
            <a:endParaRPr lang="en-US" baseline="0" dirty="0" smtClean="0"/>
          </a:p>
          <a:p>
            <a:r>
              <a:rPr lang="en-US" baseline="0" dirty="0" smtClean="0"/>
              <a:t>Concentrate on human reaction</a:t>
            </a:r>
          </a:p>
          <a:p>
            <a:endParaRPr lang="en-US" baseline="0" dirty="0" smtClean="0"/>
          </a:p>
          <a:p>
            <a:r>
              <a:rPr lang="en-US" baseline="0" dirty="0" smtClean="0"/>
              <a:t>All technology can be defeated</a:t>
            </a:r>
          </a:p>
          <a:p>
            <a:endParaRPr lang="en-US" baseline="0" dirty="0" smtClean="0"/>
          </a:p>
          <a:p>
            <a:r>
              <a:rPr lang="en-US" baseline="0" dirty="0" smtClean="0"/>
              <a:t>Everything can be defeated</a:t>
            </a:r>
          </a:p>
          <a:p>
            <a:endParaRPr lang="en-US" baseline="0" dirty="0" smtClean="0"/>
          </a:p>
          <a:p>
            <a:r>
              <a:rPr lang="en-US" baseline="0" dirty="0" smtClean="0"/>
              <a:t>Except human reaction</a:t>
            </a:r>
          </a:p>
          <a:p>
            <a:endParaRPr lang="en-US" baseline="0" dirty="0" smtClean="0"/>
          </a:p>
          <a:p>
            <a:r>
              <a:rPr lang="en-US" baseline="0" dirty="0" smtClean="0"/>
              <a:t>Technology is great</a:t>
            </a:r>
          </a:p>
          <a:p>
            <a:endParaRPr lang="en-US" baseline="0" dirty="0" smtClean="0"/>
          </a:p>
          <a:p>
            <a:r>
              <a:rPr lang="en-US" baseline="0" dirty="0" smtClean="0"/>
              <a:t>Human action is better</a:t>
            </a:r>
          </a:p>
          <a:p>
            <a:endParaRPr lang="en-US" dirty="0" smtClean="0"/>
          </a:p>
          <a:p>
            <a:r>
              <a:rPr lang="en-US" dirty="0" smtClean="0"/>
              <a:t>Technology increases survivability</a:t>
            </a:r>
          </a:p>
          <a:p>
            <a:endParaRPr lang="en-US" dirty="0" smtClean="0"/>
          </a:p>
          <a:p>
            <a:r>
              <a:rPr lang="en-US" dirty="0" smtClean="0"/>
              <a:t>Only bus that doesn’t say you need $1m </a:t>
            </a:r>
          </a:p>
          <a:p>
            <a:endParaRPr lang="en-US" dirty="0" smtClean="0"/>
          </a:p>
          <a:p>
            <a:r>
              <a:rPr lang="en-US" dirty="0" smtClean="0"/>
              <a:t>Court house in Iowa – spet 10, tech failed gun gut in, infrastructure meaningless – human action won</a:t>
            </a:r>
          </a:p>
          <a:p>
            <a:endParaRPr lang="en-US" dirty="0" smtClean="0"/>
          </a:p>
          <a:p>
            <a:r>
              <a:rPr lang="en-US" dirty="0" smtClean="0"/>
              <a:t>That great product barricading door abc but how does it apply in your car, home, mall,</a:t>
            </a:r>
            <a:r>
              <a:rPr lang="en-US" baseline="0" dirty="0" smtClean="0"/>
              <a:t> in the cafeteria of yoru office – this is life long training program, mental prep and training for life – not just about your desk at school and or work </a:t>
            </a:r>
            <a:endParaRPr lang="en-US" dirty="0" smtClean="0"/>
          </a:p>
          <a:p>
            <a:pPr marL="175291" indent="-17529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numCol="1"/>
          <a:lstStyle/>
          <a:p>
            <a:fld id="{F8BB5691-70DC-4029-A5A0-20740B98400C}" type="slidenum">
              <a:rPr lang="en-US" smtClean="0"/>
              <a:pPr/>
              <a:t>13</a:t>
            </a:fld>
            <a:endParaRPr lang="en-US" dirty="0"/>
          </a:p>
        </p:txBody>
      </p:sp>
    </p:spTree>
    <p:extLst>
      <p:ext uri="{BB962C8B-B14F-4D97-AF65-F5344CB8AC3E}">
        <p14:creationId xmlns="" xmlns:p14="http://schemas.microsoft.com/office/powerpoint/2010/main" val="1743582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a:p>
        </p:txBody>
      </p:sp>
      <p:sp>
        <p:nvSpPr>
          <p:cNvPr id="4" name="Slide Number Placeholder 3"/>
          <p:cNvSpPr>
            <a:spLocks noGrp="1"/>
          </p:cNvSpPr>
          <p:nvPr>
            <p:ph type="sldNum" sz="quarter" idx="10"/>
          </p:nvPr>
        </p:nvSpPr>
        <p:spPr/>
        <p:txBody>
          <a:bodyPr numCol="1"/>
          <a:lstStyle/>
          <a:p>
            <a:fld id="{F8BB5691-70DC-4029-A5A0-20740B98400C}" type="slidenum">
              <a:rPr lang="en-US" smtClean="0"/>
              <a:pPr/>
              <a:t>14</a:t>
            </a:fld>
            <a:endParaRPr lang="en-US" dirty="0"/>
          </a:p>
        </p:txBody>
      </p:sp>
    </p:spTree>
    <p:extLst>
      <p:ext uri="{BB962C8B-B14F-4D97-AF65-F5344CB8AC3E}">
        <p14:creationId xmlns="" xmlns:p14="http://schemas.microsoft.com/office/powerpoint/2010/main" val="3382248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a:p>
        </p:txBody>
      </p:sp>
      <p:sp>
        <p:nvSpPr>
          <p:cNvPr id="4" name="Slide Number Placeholder 3"/>
          <p:cNvSpPr>
            <a:spLocks noGrp="1"/>
          </p:cNvSpPr>
          <p:nvPr>
            <p:ph type="sldNum" sz="quarter" idx="10"/>
          </p:nvPr>
        </p:nvSpPr>
        <p:spPr/>
        <p:txBody>
          <a:bodyPr numCol="1"/>
          <a:lstStyle/>
          <a:p>
            <a:fld id="{F8BB5691-70DC-4029-A5A0-20740B98400C}" type="slidenum">
              <a:rPr lang="en-US" smtClean="0"/>
              <a:pPr/>
              <a:t>15</a:t>
            </a:fld>
            <a:endParaRPr lang="en-US" dirty="0"/>
          </a:p>
        </p:txBody>
      </p:sp>
    </p:spTree>
    <p:extLst>
      <p:ext uri="{BB962C8B-B14F-4D97-AF65-F5344CB8AC3E}">
        <p14:creationId xmlns="" xmlns:p14="http://schemas.microsoft.com/office/powerpoint/2010/main" val="4000195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sz="1300" dirty="0"/>
              <a:t>ALICE has organization specific training programs.  Each organization type has their own unique challenges to increase survivability in violent intruder incidents.  Contact ALICE to find out how to bring ALICE to your unique organization.</a:t>
            </a:r>
          </a:p>
          <a:p>
            <a:endParaRPr lang="en-US" sz="1300" dirty="0"/>
          </a:p>
          <a:p>
            <a:r>
              <a:rPr lang="en-US" sz="1300" dirty="0"/>
              <a:t>Example:  </a:t>
            </a:r>
          </a:p>
          <a:p>
            <a:pPr marL="175239" indent="-175239">
              <a:buFont typeface="Arial" panose="020B0604020202020204" pitchFamily="34" charset="0"/>
              <a:buChar char="•"/>
            </a:pPr>
            <a:r>
              <a:rPr lang="en-US" sz="1300" dirty="0"/>
              <a:t>Evacuating long term care patients may not always be as feasible as evacuating a school.  </a:t>
            </a:r>
          </a:p>
          <a:p>
            <a:pPr marL="175239" indent="-175239">
              <a:buFont typeface="Arial" panose="020B0604020202020204" pitchFamily="34" charset="0"/>
              <a:buChar char="•"/>
            </a:pPr>
            <a:r>
              <a:rPr lang="en-US" sz="1300" dirty="0"/>
              <a:t>Places of worship …….</a:t>
            </a:r>
          </a:p>
          <a:p>
            <a:endParaRPr lang="en-US" sz="1300" dirty="0"/>
          </a:p>
          <a:p>
            <a:r>
              <a:rPr lang="en-US" sz="1300" dirty="0"/>
              <a:t>ALICE is an active shooter response protocol that empowers individuals to proactively respond with options to improve their chances of survival during a violent intruder event.</a:t>
            </a:r>
          </a:p>
          <a:p>
            <a:endParaRPr lang="en-US" dirty="0" smtClean="0"/>
          </a:p>
          <a:p>
            <a:r>
              <a:rPr lang="en-US" dirty="0" smtClean="0"/>
              <a:t>Information, pre-authorization, and proactive training</a:t>
            </a:r>
            <a:r>
              <a:rPr lang="en-US" baseline="0" dirty="0" smtClean="0"/>
              <a:t> is what makes </a:t>
            </a:r>
            <a:r>
              <a:rPr lang="en-US" dirty="0" smtClean="0"/>
              <a:t>ALICE work.</a:t>
            </a:r>
          </a:p>
          <a:p>
            <a:endParaRPr lang="en-US" dirty="0" smtClean="0"/>
          </a:p>
          <a:p>
            <a:pPr marL="292066" indent="-292066">
              <a:lnSpc>
                <a:spcPct val="150000"/>
              </a:lnSpc>
              <a:buClr>
                <a:srgbClr val="C00000"/>
              </a:buClr>
              <a:buFont typeface="Wingdings" panose="05000000000000000000" pitchFamily="2" charset="2"/>
              <a:buChar char="§"/>
              <a:defRPr/>
            </a:pPr>
            <a:r>
              <a:rPr lang="en-US" sz="1600" b="1" dirty="0">
                <a:solidFill>
                  <a:srgbClr val="C00000"/>
                </a:solidFill>
                <a:latin typeface="Cambria" panose="02040503050406030204" pitchFamily="18" charset="0"/>
              </a:rPr>
              <a:t>Alert</a:t>
            </a:r>
            <a:r>
              <a:rPr lang="en-US" dirty="0" smtClean="0">
                <a:latin typeface="Cambria" panose="02040503050406030204" pitchFamily="18" charset="0"/>
              </a:rPr>
              <a:t>: all are authorized to announce, no codes are used</a:t>
            </a:r>
          </a:p>
          <a:p>
            <a:pPr marL="292066" indent="-292066">
              <a:lnSpc>
                <a:spcPct val="150000"/>
              </a:lnSpc>
              <a:buClr>
                <a:srgbClr val="C00000"/>
              </a:buClr>
              <a:buFont typeface="Wingdings" panose="05000000000000000000" pitchFamily="2" charset="2"/>
              <a:buChar char="§"/>
              <a:defRPr/>
            </a:pPr>
            <a:r>
              <a:rPr lang="en-US" sz="1400" b="1" dirty="0">
                <a:solidFill>
                  <a:srgbClr val="C00000"/>
                </a:solidFill>
                <a:latin typeface="Cambria" panose="02040503050406030204" pitchFamily="18" charset="0"/>
              </a:rPr>
              <a:t>Lockdown</a:t>
            </a:r>
            <a:r>
              <a:rPr lang="en-US" dirty="0" smtClean="0">
                <a:latin typeface="Cambria" panose="02040503050406030204" pitchFamily="18" charset="0"/>
              </a:rPr>
              <a:t>: must include barricade training</a:t>
            </a:r>
          </a:p>
          <a:p>
            <a:pPr marL="292066" indent="-292066">
              <a:lnSpc>
                <a:spcPct val="150000"/>
              </a:lnSpc>
              <a:buClr>
                <a:srgbClr val="C00000"/>
              </a:buClr>
              <a:buFont typeface="Wingdings" panose="05000000000000000000" pitchFamily="2" charset="2"/>
              <a:buChar char="§"/>
              <a:defRPr/>
            </a:pPr>
            <a:r>
              <a:rPr lang="en-US" sz="1400" b="1" dirty="0">
                <a:solidFill>
                  <a:srgbClr val="C00000"/>
                </a:solidFill>
                <a:latin typeface="Cambria" panose="02040503050406030204" pitchFamily="18" charset="0"/>
              </a:rPr>
              <a:t>Inform</a:t>
            </a:r>
            <a:r>
              <a:rPr lang="en-US" dirty="0" smtClean="0">
                <a:latin typeface="Cambria" panose="02040503050406030204" pitchFamily="18" charset="0"/>
              </a:rPr>
              <a:t>: use technology to provide play-by-play information</a:t>
            </a:r>
          </a:p>
          <a:p>
            <a:pPr marL="292066" indent="-292066">
              <a:lnSpc>
                <a:spcPct val="150000"/>
              </a:lnSpc>
              <a:buClr>
                <a:srgbClr val="C00000"/>
              </a:buClr>
              <a:buFont typeface="Wingdings" panose="05000000000000000000" pitchFamily="2" charset="2"/>
              <a:buChar char="§"/>
              <a:defRPr/>
            </a:pPr>
            <a:r>
              <a:rPr lang="en-US" sz="1400" b="1" dirty="0">
                <a:solidFill>
                  <a:srgbClr val="C00000"/>
                </a:solidFill>
                <a:latin typeface="Cambria" panose="02040503050406030204" pitchFamily="18" charset="0"/>
              </a:rPr>
              <a:t>Counter</a:t>
            </a:r>
            <a:r>
              <a:rPr lang="en-US" dirty="0" smtClean="0">
                <a:latin typeface="Cambria" panose="02040503050406030204" pitchFamily="18" charset="0"/>
              </a:rPr>
              <a:t>: interrupt the skill set needed to shoot accurately</a:t>
            </a:r>
          </a:p>
          <a:p>
            <a:pPr marL="292066" indent="-292066">
              <a:lnSpc>
                <a:spcPct val="150000"/>
              </a:lnSpc>
              <a:buClr>
                <a:srgbClr val="C00000"/>
              </a:buClr>
              <a:buFont typeface="Wingdings" panose="05000000000000000000" pitchFamily="2" charset="2"/>
              <a:buChar char="§"/>
              <a:defRPr/>
            </a:pPr>
            <a:r>
              <a:rPr lang="en-US" sz="1400" b="1" dirty="0">
                <a:solidFill>
                  <a:srgbClr val="C00000"/>
                </a:solidFill>
                <a:latin typeface="Cambria" panose="02040503050406030204" pitchFamily="18" charset="0"/>
              </a:rPr>
              <a:t>Evacuate</a:t>
            </a:r>
            <a:r>
              <a:rPr lang="en-US" dirty="0" smtClean="0">
                <a:latin typeface="Cambria" panose="02040503050406030204" pitchFamily="18" charset="0"/>
              </a:rPr>
              <a:t>: get away from danger if possible </a:t>
            </a:r>
          </a:p>
          <a:p>
            <a:pPr marL="292066" indent="-292066">
              <a:lnSpc>
                <a:spcPct val="150000"/>
              </a:lnSpc>
              <a:buClr>
                <a:srgbClr val="C00000"/>
              </a:buClr>
              <a:buFont typeface="Wingdings" panose="05000000000000000000" pitchFamily="2" charset="2"/>
              <a:buChar char="§"/>
              <a:defRPr/>
            </a:pPr>
            <a:endParaRPr lang="en-US" dirty="0" smtClean="0">
              <a:latin typeface="Cambria" panose="02040503050406030204" pitchFamily="18" charset="0"/>
            </a:endParaRPr>
          </a:p>
          <a:p>
            <a:pPr defTabSz="955608">
              <a:defRPr/>
            </a:pPr>
            <a:r>
              <a:rPr lang="en-US" sz="1300" dirty="0">
                <a:solidFill>
                  <a:prstClr val="black"/>
                </a:solidFill>
              </a:rPr>
              <a:t>ALICE is a comprehensive response plan that maximizes the use of technology to share real-time information, teaches how to fortify infrastructure, and empowers people to be proactive in their own defense when action is necessary before professional assistance can arrive. During an Active Shooter event, those at or in the scene are the real first responders, and as such should have been provided the ability and authority to appropriately respond.</a:t>
            </a:r>
          </a:p>
          <a:p>
            <a:pPr defTabSz="934611">
              <a:defRPr/>
            </a:pPr>
            <a:endParaRPr lang="en-US" sz="1300" dirty="0">
              <a:solidFill>
                <a:prstClr val="black"/>
              </a:solidFill>
            </a:endParaRPr>
          </a:p>
          <a:p>
            <a:pPr defTabSz="934611">
              <a:defRPr/>
            </a:pPr>
            <a:r>
              <a:rPr lang="en-US" sz="1300" b="1" dirty="0">
                <a:solidFill>
                  <a:prstClr val="black"/>
                </a:solidFill>
              </a:rPr>
              <a:t>ALERT</a:t>
            </a:r>
            <a:r>
              <a:rPr lang="en-US" sz="1300" dirty="0">
                <a:solidFill>
                  <a:prstClr val="black"/>
                </a:solidFill>
              </a:rPr>
              <a:t>: The initial ALERT should be informative. Provide information that gives answers to Who, What, Where, When, and How (Why is irrelevant). Plain language should be used as recommended by FEMA. Do not use codes as they can be confusing and non-communicative.</a:t>
            </a:r>
          </a:p>
          <a:p>
            <a:pPr defTabSz="934611">
              <a:defRPr/>
            </a:pPr>
            <a:endParaRPr lang="en-US" sz="1300" dirty="0">
              <a:solidFill>
                <a:prstClr val="black"/>
              </a:solidFill>
            </a:endParaRPr>
          </a:p>
          <a:p>
            <a:pPr defTabSz="934611">
              <a:defRPr/>
            </a:pPr>
            <a:r>
              <a:rPr lang="en-US" sz="1300" b="1" dirty="0">
                <a:solidFill>
                  <a:prstClr val="black"/>
                </a:solidFill>
              </a:rPr>
              <a:t>LOCKDOWN</a:t>
            </a:r>
            <a:r>
              <a:rPr lang="en-US" sz="1300" dirty="0">
                <a:solidFill>
                  <a:prstClr val="black"/>
                </a:solidFill>
              </a:rPr>
              <a:t>: Do not rely on a door lock if securing-in-place is the best initial response option. Training is required for building occupants to understand best methods to barricade doors.</a:t>
            </a:r>
          </a:p>
          <a:p>
            <a:pPr defTabSz="934611">
              <a:defRPr/>
            </a:pPr>
            <a:endParaRPr lang="en-US" sz="1300" dirty="0">
              <a:solidFill>
                <a:prstClr val="black"/>
              </a:solidFill>
            </a:endParaRPr>
          </a:p>
          <a:p>
            <a:pPr defTabSz="934611">
              <a:defRPr/>
            </a:pPr>
            <a:r>
              <a:rPr lang="en-US" sz="1300" b="1" dirty="0">
                <a:solidFill>
                  <a:prstClr val="black"/>
                </a:solidFill>
              </a:rPr>
              <a:t>INFORM</a:t>
            </a:r>
            <a:r>
              <a:rPr lang="en-US" sz="1300" dirty="0">
                <a:solidFill>
                  <a:prstClr val="black"/>
                </a:solidFill>
              </a:rPr>
              <a:t>: Use all forms of technology available to communicate (in as real-time as possible) any and all details about the activities of the gunman to both building occupants and the police.</a:t>
            </a:r>
          </a:p>
          <a:p>
            <a:pPr defTabSz="934611">
              <a:defRPr/>
            </a:pPr>
            <a:endParaRPr lang="en-US" sz="1300" dirty="0">
              <a:solidFill>
                <a:prstClr val="black"/>
              </a:solidFill>
            </a:endParaRPr>
          </a:p>
          <a:p>
            <a:pPr defTabSz="934611">
              <a:defRPr/>
            </a:pPr>
            <a:r>
              <a:rPr lang="en-US" sz="1300" b="1" dirty="0">
                <a:solidFill>
                  <a:prstClr val="black"/>
                </a:solidFill>
              </a:rPr>
              <a:t>COUNTER</a:t>
            </a:r>
            <a:r>
              <a:rPr lang="en-US" sz="1300" dirty="0">
                <a:solidFill>
                  <a:prstClr val="black"/>
                </a:solidFill>
              </a:rPr>
              <a:t>: If contact is made, and shooter is targeting people, the use of counter strategies is warranted in order to harden the targets. The numerical advantage of the building occupants can be utilized in order to SWARM the shooter and take back control.</a:t>
            </a:r>
          </a:p>
          <a:p>
            <a:pPr defTabSz="934611">
              <a:defRPr/>
            </a:pPr>
            <a:endParaRPr lang="en-US" sz="1300" dirty="0">
              <a:solidFill>
                <a:prstClr val="black"/>
              </a:solidFill>
            </a:endParaRPr>
          </a:p>
          <a:p>
            <a:pPr defTabSz="934611">
              <a:defRPr/>
            </a:pPr>
            <a:r>
              <a:rPr lang="en-US" sz="1300" b="1" dirty="0">
                <a:solidFill>
                  <a:prstClr val="black"/>
                </a:solidFill>
              </a:rPr>
              <a:t>EVACUATE</a:t>
            </a:r>
            <a:r>
              <a:rPr lang="en-US" sz="1300" dirty="0">
                <a:solidFill>
                  <a:prstClr val="black"/>
                </a:solidFill>
              </a:rPr>
              <a:t>: If the opportunity exists, removal of as many as possible is the primary survival option.</a:t>
            </a:r>
          </a:p>
          <a:p>
            <a:endParaRPr lang="en-US" dirty="0"/>
          </a:p>
        </p:txBody>
      </p:sp>
      <p:sp>
        <p:nvSpPr>
          <p:cNvPr id="4" name="Slide Number Placeholder 3"/>
          <p:cNvSpPr>
            <a:spLocks noGrp="1"/>
          </p:cNvSpPr>
          <p:nvPr>
            <p:ph type="sldNum" sz="quarter" idx="10"/>
          </p:nvPr>
        </p:nvSpPr>
        <p:spPr/>
        <p:txBody>
          <a:bodyPr numCol="1"/>
          <a:lstStyle/>
          <a:p>
            <a:fld id="{F8BB5691-70DC-4029-A5A0-20740B98400C}" type="slidenum">
              <a:rPr lang="en-US" smtClean="0"/>
              <a:pPr/>
              <a:t>16</a:t>
            </a:fld>
            <a:endParaRPr lang="en-US" dirty="0"/>
          </a:p>
        </p:txBody>
      </p:sp>
    </p:spTree>
    <p:extLst>
      <p:ext uri="{BB962C8B-B14F-4D97-AF65-F5344CB8AC3E}">
        <p14:creationId xmlns="" xmlns:p14="http://schemas.microsoft.com/office/powerpoint/2010/main" val="124382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3DF37ABC-44B2-4A97-A902-4D2408F23FBD}" type="slidenum">
              <a:rPr lang="en-US" smtClean="0">
                <a:solidFill>
                  <a:prstClr val="black"/>
                </a:solidFill>
              </a:rPr>
              <a:pPr/>
              <a:t>17</a:t>
            </a:fld>
            <a:endParaRPr lang="en-US" dirty="0">
              <a:solidFill>
                <a:prstClr val="black"/>
              </a:solidFill>
            </a:endParaRPr>
          </a:p>
        </p:txBody>
      </p:sp>
    </p:spTree>
    <p:extLst>
      <p:ext uri="{BB962C8B-B14F-4D97-AF65-F5344CB8AC3E}">
        <p14:creationId xmlns="" xmlns:p14="http://schemas.microsoft.com/office/powerpoint/2010/main" val="980858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3DF37ABC-44B2-4A97-A902-4D2408F23FBD}" type="slidenum">
              <a:rPr lang="en-US" smtClean="0">
                <a:solidFill>
                  <a:prstClr val="black"/>
                </a:solidFill>
              </a:rPr>
              <a:pPr/>
              <a:t>18</a:t>
            </a:fld>
            <a:endParaRPr lang="en-US" dirty="0">
              <a:solidFill>
                <a:prstClr val="black"/>
              </a:solidFill>
            </a:endParaRPr>
          </a:p>
        </p:txBody>
      </p:sp>
    </p:spTree>
    <p:extLst>
      <p:ext uri="{BB962C8B-B14F-4D97-AF65-F5344CB8AC3E}">
        <p14:creationId xmlns="" xmlns:p14="http://schemas.microsoft.com/office/powerpoint/2010/main" val="3313115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dirty="0" smtClean="0"/>
              <a:t>How fast</a:t>
            </a:r>
            <a:r>
              <a:rPr lang="en-US" baseline="0" dirty="0" smtClean="0"/>
              <a:t> do the police need to respond to save lives?</a:t>
            </a:r>
          </a:p>
          <a:p>
            <a:r>
              <a:rPr lang="en-US" baseline="0" dirty="0" smtClean="0"/>
              <a:t>Quotes, Data, </a:t>
            </a:r>
          </a:p>
          <a:p>
            <a:endParaRPr lang="en-US" dirty="0"/>
          </a:p>
        </p:txBody>
      </p:sp>
      <p:sp>
        <p:nvSpPr>
          <p:cNvPr id="4" name="Slide Number Placeholder 3"/>
          <p:cNvSpPr>
            <a:spLocks noGrp="1"/>
          </p:cNvSpPr>
          <p:nvPr>
            <p:ph type="sldNum" sz="quarter" idx="10"/>
          </p:nvPr>
        </p:nvSpPr>
        <p:spPr/>
        <p:txBody>
          <a:bodyPr numCol="1"/>
          <a:lstStyle/>
          <a:p>
            <a:fld id="{F8BB5691-70DC-4029-A5A0-20740B98400C}" type="slidenum">
              <a:rPr lang="en-US" smtClean="0"/>
              <a:pPr/>
              <a:t>19</a:t>
            </a:fld>
            <a:endParaRPr lang="en-US" dirty="0"/>
          </a:p>
        </p:txBody>
      </p:sp>
    </p:spTree>
    <p:extLst>
      <p:ext uri="{BB962C8B-B14F-4D97-AF65-F5344CB8AC3E}">
        <p14:creationId xmlns="" xmlns:p14="http://schemas.microsoft.com/office/powerpoint/2010/main" val="1941030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normAutofit fontScale="25000" lnSpcReduction="20000"/>
          </a:bodyPr>
          <a:lstStyle/>
          <a:p>
            <a:r>
              <a:rPr lang="en-US" b="0" i="1" dirty="0" smtClean="0"/>
              <a:t>&lt;insert</a:t>
            </a:r>
            <a:r>
              <a:rPr lang="en-US" b="0" i="1" baseline="0" dirty="0" smtClean="0"/>
              <a:t> historical stats, Sandy hook, VT, Colmbine, Chardon, etc.  Insert FBI crime report stats&gt;</a:t>
            </a:r>
            <a:endParaRPr lang="en-US" b="0" i="1" dirty="0" smtClean="0"/>
          </a:p>
          <a:p>
            <a:endParaRPr lang="en-US" b="1" i="0" dirty="0" smtClean="0"/>
          </a:p>
          <a:p>
            <a:endParaRPr lang="en-US" b="1" i="0" dirty="0" smtClean="0"/>
          </a:p>
          <a:p>
            <a:r>
              <a:rPr lang="en-US" b="1" i="0" dirty="0" smtClean="0"/>
              <a:t>Just using average</a:t>
            </a:r>
            <a:r>
              <a:rPr lang="en-US" b="1" i="0" baseline="0" dirty="0" smtClean="0"/>
              <a:t> event times, factual times documented by the event itself, not ALICE, we are at 7 minutes plus before the police even begin to get out of their car and proceed to find, and make contact with shooter, which in an of itself can take 10 minutes to 4 hours….and these events typically end within 5-8 minutes….so police will never get there on time.</a:t>
            </a:r>
            <a:endParaRPr lang="en-US" b="1" i="0" dirty="0" smtClean="0"/>
          </a:p>
          <a:p>
            <a:r>
              <a:rPr lang="en-US" b="1" dirty="0" smtClean="0"/>
              <a:t>Time Line of Violence</a:t>
            </a:r>
          </a:p>
          <a:p>
            <a:r>
              <a:rPr lang="en-US" b="0" dirty="0" smtClean="0"/>
              <a:t>The period of time from the suspects 1</a:t>
            </a:r>
            <a:r>
              <a:rPr lang="en-US" b="0" baseline="30000" dirty="0" smtClean="0"/>
              <a:t>st</a:t>
            </a:r>
            <a:r>
              <a:rPr lang="en-US" b="0" baseline="0" dirty="0" smtClean="0"/>
              <a:t> violent action  until suspects action is stopped .</a:t>
            </a:r>
            <a:endParaRPr lang="en-US" b="0" dirty="0" smtClean="0"/>
          </a:p>
          <a:p>
            <a:endParaRPr lang="en-US" b="1" dirty="0" smtClean="0"/>
          </a:p>
          <a:p>
            <a:r>
              <a:rPr lang="en-US" b="1" dirty="0" smtClean="0"/>
              <a:t>Prior to Dialing 911?  (3-5 minutes)</a:t>
            </a:r>
          </a:p>
          <a:p>
            <a:pPr>
              <a:buFont typeface="Arial" charset="0"/>
              <a:buChar char="•"/>
            </a:pPr>
            <a:r>
              <a:rPr lang="en-US" dirty="0" smtClean="0"/>
              <a:t>ID Threat</a:t>
            </a:r>
          </a:p>
          <a:p>
            <a:pPr>
              <a:buFont typeface="Arial" charset="0"/>
              <a:buChar char="•"/>
            </a:pPr>
            <a:r>
              <a:rPr lang="en-US" dirty="0" smtClean="0"/>
              <a:t>Confirm Threat</a:t>
            </a:r>
          </a:p>
          <a:p>
            <a:pPr>
              <a:buFont typeface="Arial" charset="0"/>
              <a:buChar char="•"/>
            </a:pPr>
            <a:r>
              <a:rPr lang="en-US" dirty="0" smtClean="0"/>
              <a:t>Report to supervisor, administrator, principle?</a:t>
            </a:r>
          </a:p>
          <a:p>
            <a:pPr>
              <a:buFont typeface="Arial" charset="0"/>
              <a:buChar char="•"/>
            </a:pPr>
            <a:r>
              <a:rPr lang="en-US" dirty="0" smtClean="0"/>
              <a:t>“Dial 911 when it is safe”</a:t>
            </a:r>
          </a:p>
          <a:p>
            <a:pPr>
              <a:buFont typeface="Arial" charset="0"/>
              <a:buChar char="•"/>
            </a:pPr>
            <a:r>
              <a:rPr lang="en-US" dirty="0" smtClean="0"/>
              <a:t>  Do you know how to dial</a:t>
            </a:r>
            <a:r>
              <a:rPr lang="en-US" baseline="0" dirty="0" smtClean="0"/>
              <a:t> 911 from building?  Dial 9-911 vs 7-911?</a:t>
            </a:r>
          </a:p>
          <a:p>
            <a:pPr>
              <a:buFont typeface="Arial" charset="0"/>
              <a:buChar char="•"/>
            </a:pPr>
            <a:r>
              <a:rPr lang="en-US" baseline="0" dirty="0" smtClean="0"/>
              <a:t>Examples where 911 was not utilized.</a:t>
            </a:r>
            <a:endParaRPr lang="en-US" dirty="0" smtClean="0"/>
          </a:p>
          <a:p>
            <a:pPr lvl="1"/>
            <a:endParaRPr lang="en-US" dirty="0" smtClean="0"/>
          </a:p>
          <a:p>
            <a:r>
              <a:rPr lang="en-US" b="1" dirty="0" smtClean="0"/>
              <a:t>Dispatch</a:t>
            </a:r>
            <a:r>
              <a:rPr lang="en-US" b="1" baseline="0" dirty="0" smtClean="0"/>
              <a:t> Time (starts when 911 call received until LE dispatch)</a:t>
            </a:r>
            <a:r>
              <a:rPr lang="en-US" b="1" dirty="0" smtClean="0"/>
              <a:t> (1.5</a:t>
            </a:r>
            <a:r>
              <a:rPr lang="en-US" b="1" baseline="0" dirty="0" smtClean="0"/>
              <a:t> mins. nationally)</a:t>
            </a:r>
            <a:endParaRPr lang="en-US" b="1" dirty="0" smtClean="0"/>
          </a:p>
          <a:p>
            <a:pPr>
              <a:buFont typeface="Arial" charset="0"/>
              <a:buChar char="•"/>
            </a:pPr>
            <a:r>
              <a:rPr lang="en-US" dirty="0" smtClean="0"/>
              <a:t>Collecting information.  (who,</a:t>
            </a:r>
            <a:r>
              <a:rPr lang="en-US" baseline="0" dirty="0" smtClean="0"/>
              <a:t> what, where, why, weapons)</a:t>
            </a:r>
          </a:p>
          <a:p>
            <a:pPr>
              <a:buFont typeface="Arial" charset="0"/>
              <a:buNone/>
            </a:pPr>
            <a:endParaRPr lang="en-US" dirty="0" smtClean="0"/>
          </a:p>
          <a:p>
            <a:pPr>
              <a:buFont typeface="Arial" charset="0"/>
              <a:buNone/>
            </a:pPr>
            <a:r>
              <a:rPr lang="en-US" b="1" dirty="0" smtClean="0"/>
              <a:t>Response Time  (from</a:t>
            </a:r>
            <a:r>
              <a:rPr lang="en-US" b="1" baseline="0" dirty="0" smtClean="0"/>
              <a:t> Dispatch to arrival on scene) </a:t>
            </a:r>
            <a:endParaRPr lang="en-US" b="1" dirty="0" smtClean="0"/>
          </a:p>
          <a:p>
            <a:pPr>
              <a:buFont typeface="Arial" charset="0"/>
              <a:buChar char="•"/>
            </a:pPr>
            <a:r>
              <a:rPr lang="en-US" dirty="0" smtClean="0"/>
              <a:t>Proximity of Officer</a:t>
            </a:r>
          </a:p>
          <a:p>
            <a:pPr>
              <a:buFont typeface="Arial" charset="0"/>
              <a:buChar char="•"/>
            </a:pPr>
            <a:r>
              <a:rPr lang="en-US" dirty="0" smtClean="0"/>
              <a:t>Number of patrol units.  </a:t>
            </a:r>
          </a:p>
          <a:p>
            <a:pPr>
              <a:buFont typeface="Arial" charset="0"/>
              <a:buChar char="•"/>
            </a:pPr>
            <a:r>
              <a:rPr lang="en-US" dirty="0" smtClean="0"/>
              <a:t>Time of day. </a:t>
            </a:r>
          </a:p>
          <a:p>
            <a:pPr>
              <a:buFont typeface="Arial" charset="0"/>
              <a:buNone/>
            </a:pPr>
            <a:endParaRPr lang="en-US" dirty="0" smtClean="0"/>
          </a:p>
          <a:p>
            <a:pPr>
              <a:buFont typeface="Arial" charset="0"/>
              <a:buNone/>
            </a:pPr>
            <a:r>
              <a:rPr lang="en-US" b="1" dirty="0" smtClean="0"/>
              <a:t>Locate Threat.  Time</a:t>
            </a:r>
            <a:r>
              <a:rPr lang="en-US" b="1" baseline="0" dirty="0" smtClean="0"/>
              <a:t> for Officer to seek/hunt Aggressor?</a:t>
            </a:r>
          </a:p>
          <a:p>
            <a:pPr>
              <a:buFont typeface="Arial" charset="0"/>
              <a:buChar char="•"/>
            </a:pPr>
            <a:r>
              <a:rPr lang="en-US" dirty="0" smtClean="0"/>
              <a:t> Solo Entry or</a:t>
            </a:r>
            <a:r>
              <a:rPr lang="en-US" baseline="0" dirty="0" smtClean="0"/>
              <a:t> does first officer on scene wait for backup?  4-man team?</a:t>
            </a:r>
          </a:p>
          <a:p>
            <a:pPr>
              <a:buFont typeface="Arial" charset="0"/>
              <a:buChar char="•"/>
            </a:pPr>
            <a:r>
              <a:rPr lang="en-US" dirty="0" smtClean="0"/>
              <a:t> Larger</a:t>
            </a:r>
            <a:r>
              <a:rPr lang="en-US" baseline="0" dirty="0" smtClean="0"/>
              <a:t> building/school may take longer.</a:t>
            </a:r>
          </a:p>
          <a:p>
            <a:pPr>
              <a:buFont typeface="Arial" charset="0"/>
              <a:buChar char="•"/>
            </a:pPr>
            <a:r>
              <a:rPr lang="en-US" b="0" i="0" dirty="0" smtClean="0"/>
              <a:t>Sandy</a:t>
            </a:r>
            <a:r>
              <a:rPr lang="en-US" b="0" i="0" baseline="0" dirty="0" smtClean="0"/>
              <a:t> Hook union chief comments</a:t>
            </a:r>
            <a:endParaRPr lang="en-US" b="0" i="0" dirty="0" smtClean="0"/>
          </a:p>
          <a:p>
            <a:endParaRPr lang="en-US" b="1" i="0" dirty="0" smtClean="0"/>
          </a:p>
          <a:p>
            <a:r>
              <a:rPr lang="en-US" b="1" i="0" dirty="0" smtClean="0"/>
              <a:t>Columbine,</a:t>
            </a:r>
            <a:r>
              <a:rPr lang="en-US" b="1" i="0" baseline="0" dirty="0" smtClean="0"/>
              <a:t> Sandy Hook. Aurora Movie theater</a:t>
            </a:r>
            <a:endParaRPr lang="en-US" b="1" i="0" dirty="0" smtClean="0"/>
          </a:p>
          <a:p>
            <a:endParaRPr lang="en-US" b="1" i="0" dirty="0" smtClean="0"/>
          </a:p>
          <a:p>
            <a:r>
              <a:rPr lang="en-US" b="1" i="0" dirty="0" smtClean="0"/>
              <a:t>TACTICAL Loitering</a:t>
            </a:r>
          </a:p>
          <a:p>
            <a:pPr>
              <a:buFont typeface="Arial" charset="0"/>
              <a:buChar char="•"/>
            </a:pPr>
            <a:r>
              <a:rPr lang="en-US" i="0" dirty="0" smtClean="0"/>
              <a:t>Tactical Loitering</a:t>
            </a:r>
            <a:r>
              <a:rPr lang="en-US" i="0" baseline="0" dirty="0" smtClean="0"/>
              <a:t> concept introduced </a:t>
            </a:r>
            <a:r>
              <a:rPr lang="en-US" i="0" dirty="0" smtClean="0"/>
              <a:t> Policeone.com</a:t>
            </a:r>
            <a:r>
              <a:rPr lang="en-US" i="0" baseline="0" dirty="0" smtClean="0"/>
              <a:t>  “Is tactical loitering costing lives?” August 2013.  </a:t>
            </a:r>
          </a:p>
          <a:p>
            <a:pPr>
              <a:buFont typeface="Arial" charset="0"/>
              <a:buChar char="•"/>
            </a:pPr>
            <a:endParaRPr lang="en-US" sz="1300" dirty="0"/>
          </a:p>
          <a:p>
            <a:pPr>
              <a:buFont typeface="Arial" charset="0"/>
              <a:buChar char="•"/>
            </a:pPr>
            <a:r>
              <a:rPr lang="en-US" sz="1300" dirty="0"/>
              <a:t>The terms refer to first responders who arrive at the scene of a life-threatening crime-in-progress — particularly an active shooting — but instead of taking immediate action, they stall, waiting either for other officers or a supervisor to show up or, in the most extreme cases, waiting for SWAT (a la pre-Columbine). </a:t>
            </a:r>
          </a:p>
          <a:p>
            <a:pPr>
              <a:buFont typeface="Arial" charset="0"/>
              <a:buChar char="•"/>
            </a:pPr>
            <a:endParaRPr lang="en-US" sz="1300" dirty="0"/>
          </a:p>
          <a:p>
            <a:pPr>
              <a:buFont typeface="Arial" charset="0"/>
              <a:buChar char="•"/>
            </a:pPr>
            <a:r>
              <a:rPr lang="en-US" sz="1300" dirty="0"/>
              <a:t>Don Alwes, a nationally recognized tactical trainer who moderated a panel on active-shooter response at the latest ILEETA conference, told me he has it on “good authority” that entry into several mass murder scenes of late was delayed unnecessarily for as long as five minutes after the first officers arrived. At one high-fatality event, Alwes said, a reliable source who was present told him “officers looked for other things to do rather than go inside and try to confront the killer.” The shooting continued until the assassin exited the location and “inadvertently encountered an officer outside.”</a:t>
            </a:r>
          </a:p>
          <a:p>
            <a:pPr>
              <a:buFont typeface="Arial" charset="0"/>
              <a:buChar char="•"/>
            </a:pPr>
            <a:endParaRPr lang="en-US" sz="1300" dirty="0"/>
          </a:p>
          <a:p>
            <a:pPr>
              <a:buFont typeface="Arial" charset="0"/>
              <a:buChar char="•"/>
            </a:pPr>
            <a:r>
              <a:rPr lang="en-US" sz="1300" dirty="0"/>
              <a:t>Borsch, law enforcement’s preeminent phrasemaker, has coined the term “tactical loitering” In Borsch’s mind, it includes waiting for someone else to join in or take charge of the response, employing a “containment strategy,” using “slow and methodical” search tactics, and becoming distracted by wounded innocents.  “These activities can be valuable tools on some calls,” he explains. “But on active-killer calls they assist the murderer in getting what he wants. With active killers, precious manpower is urgently needed inside the facility to stop the bloodshed.”</a:t>
            </a:r>
          </a:p>
          <a:p>
            <a:endParaRPr lang="en-US" sz="1300" dirty="0"/>
          </a:p>
          <a:p>
            <a:r>
              <a:rPr lang="en-US" sz="1300" dirty="0"/>
              <a:t>What’s behind the persistent hesitancy that these trainers perceive? They suspect it’s a blend of several influences.</a:t>
            </a:r>
          </a:p>
          <a:p>
            <a:endParaRPr lang="en-US" sz="1300" b="1" dirty="0"/>
          </a:p>
          <a:p>
            <a:r>
              <a:rPr lang="en-US" sz="1300" b="1" dirty="0"/>
              <a:t>Antiquated Training</a:t>
            </a:r>
            <a:r>
              <a:rPr lang="en-US" sz="1300" dirty="0"/>
              <a:t/>
            </a:r>
            <a:br>
              <a:rPr lang="en-US" sz="1300" dirty="0"/>
            </a:br>
            <a:r>
              <a:rPr lang="en-US" sz="1300" dirty="0"/>
              <a:t>“As I go around the country teaching, I encounter many departments still instructing officers to wait until four or six are present before making entry,” said Alwes. “These departments haven’t yet gotten on board with current thinking.” </a:t>
            </a:r>
          </a:p>
          <a:p>
            <a:r>
              <a:rPr lang="en-US" sz="1300" dirty="0"/>
              <a:t>Borsch, who has researched active killer cases extensively, has been able to document only one instance where a formation of four or more officers successfully interrupted a murder spree — a far poorer record than that of single officers who have initiated fast, aggressive action alone. </a:t>
            </a:r>
          </a:p>
          <a:p>
            <a:r>
              <a:rPr lang="en-US" sz="1300" dirty="0"/>
              <a:t>“It’s key for agencies and officers to understand that stubbornly clinging to a multi-officer response reduces the success potential significantly,” Borsch said. </a:t>
            </a:r>
          </a:p>
          <a:p>
            <a:endParaRPr lang="en-US" sz="1300" b="1" dirty="0"/>
          </a:p>
          <a:p>
            <a:r>
              <a:rPr lang="en-US" sz="1300" b="1" dirty="0"/>
              <a:t>Confusion of Priorities</a:t>
            </a:r>
            <a:r>
              <a:rPr lang="en-US" sz="1300" dirty="0"/>
              <a:t/>
            </a:r>
            <a:br>
              <a:rPr lang="en-US" sz="1300" dirty="0"/>
            </a:br>
            <a:r>
              <a:rPr lang="en-US" sz="1300" dirty="0"/>
              <a:t>Alwes speculated that the current emphasis in training on teaching tactical combat casualty care may unintentionally be causing officers to rearrange their priorities, so that aiding victims is moved ahead of closing on the active killer. </a:t>
            </a:r>
          </a:p>
          <a:p>
            <a:r>
              <a:rPr lang="en-US" sz="1300" dirty="0"/>
              <a:t>“On these calls, first aid is not your first priority,” he says. “It’s something you do after the shooter is no longer a threat. The first goal is always to stop the threat. All other missions are secondary.”</a:t>
            </a:r>
          </a:p>
          <a:p>
            <a:endParaRPr lang="en-US" sz="1300" b="1" dirty="0"/>
          </a:p>
          <a:p>
            <a:r>
              <a:rPr lang="en-US" sz="1300" b="1" dirty="0"/>
              <a:t>Overemphasis on Officer Survival</a:t>
            </a:r>
            <a:r>
              <a:rPr lang="en-US" sz="1300" dirty="0"/>
              <a:t/>
            </a:r>
            <a:br>
              <a:rPr lang="en-US" sz="1300" dirty="0"/>
            </a:br>
            <a:r>
              <a:rPr lang="en-US" sz="1300" dirty="0"/>
              <a:t>“Undoubtedly,” Alwes said, “an overemphasis on officer safety is part of the hesitancy equation. We’ve told officers that their most important job is to go home alive and uninjured at the end of their shift. But how many officers would believe that if their own family was inside a place where shots are going off? I would never ask an officer to throw his life away on a suicide mission. But there are times when it’s important for us to put ourselves at great personal risk to fulfill our sworn duty to protect.”  Borsch added, “For first responders, it’s a forced choice: either place yourself at risk to stop the killer or allow innocents to continue being at risk of being murdered while you play it safe.”  “‘Good tactics’ does not always mean ‘taking no risk’,” Farnam said. “‘Good tactics’ means ‘taking the best risk’ at the critical moment.”</a:t>
            </a:r>
          </a:p>
          <a:p>
            <a:endParaRPr lang="en-US" sz="1300" b="1" dirty="0"/>
          </a:p>
          <a:p>
            <a:r>
              <a:rPr lang="en-US" sz="1300" b="1" dirty="0"/>
              <a:t>Agency Culture</a:t>
            </a:r>
            <a:r>
              <a:rPr lang="en-US" sz="1300" dirty="0"/>
              <a:t/>
            </a:r>
            <a:br>
              <a:rPr lang="en-US" sz="1300" dirty="0"/>
            </a:br>
            <a:r>
              <a:rPr lang="en-US" sz="1300" dirty="0"/>
              <a:t>In some departments “officers are actually discouraged from taking assertive action on their own,” Farnam said. “When dynamic personal initiative is not encouraged, officers arriving at the scene will predictably loiter about ineffectively, waiting for some supervisor to finally arrive rather than step up to the plate without delay and start making decisions.”</a:t>
            </a:r>
          </a:p>
          <a:p>
            <a:endParaRPr lang="en-US" sz="1300" b="1" dirty="0"/>
          </a:p>
          <a:p>
            <a:r>
              <a:rPr lang="en-US" sz="1300" b="1" dirty="0"/>
              <a:t>Cowardice and Fear</a:t>
            </a:r>
            <a:r>
              <a:rPr lang="en-US" sz="1300" dirty="0"/>
              <a:t/>
            </a:r>
            <a:br>
              <a:rPr lang="en-US" sz="1300" dirty="0"/>
            </a:br>
            <a:r>
              <a:rPr lang="en-US" sz="1300" dirty="0"/>
              <a:t>“There are cases of hesitancy where cowardice is an issue,” said Alwes. “Most officers are brave and will do what needs to be done. But a small few are truly cowards. Their fear of personal harm or of making the wrong decision leads to inaction. We must recognize that and have a way to deal with it when it’s encountered.”  “The ‘risk-averse’ cop who won’t step up to the plate regardless of the danger of doing nothing needs to do something else for a living,” said Farnam. “The ever-fearful are fond of saying ‘Don’t be a hero.’ That’s rubbish! We need to be heroes, and we need to train heroes. Others need not apply!”</a:t>
            </a:r>
          </a:p>
          <a:p>
            <a:endParaRPr lang="en-US" sz="1300" dirty="0"/>
          </a:p>
          <a:p>
            <a:endParaRPr lang="en-US" sz="1300" dirty="0"/>
          </a:p>
          <a:p>
            <a:endParaRPr lang="en-US" sz="1300" dirty="0"/>
          </a:p>
          <a:p>
            <a:endParaRPr lang="en-US" sz="1300" dirty="0"/>
          </a:p>
          <a:p>
            <a:endParaRPr lang="en-US" sz="1300" dirty="0"/>
          </a:p>
          <a:p>
            <a:r>
              <a:rPr lang="en-US" dirty="0"/>
              <a:t>Response Times – as soon as dispatch notifies them and clock ends when they arrive on scene</a:t>
            </a:r>
          </a:p>
          <a:p>
            <a:r>
              <a:rPr lang="en-US" dirty="0"/>
              <a:t>Dept of justice</a:t>
            </a:r>
          </a:p>
          <a:p>
            <a:pPr lvl="0"/>
            <a:r>
              <a:rPr lang="en-US" dirty="0"/>
              <a:t>23% of le agency have 7 min or faster response time</a:t>
            </a:r>
          </a:p>
          <a:p>
            <a:pPr lvl="0"/>
            <a:r>
              <a:rPr lang="en-US" dirty="0"/>
              <a:t>St Louis 11.20</a:t>
            </a:r>
          </a:p>
          <a:p>
            <a:r>
              <a:rPr lang="en-US" b="1" dirty="0"/>
              <a:t> </a:t>
            </a:r>
            <a:endParaRPr lang="en-US" dirty="0"/>
          </a:p>
          <a:p>
            <a:r>
              <a:rPr lang="en-US" b="1" u="sng" dirty="0"/>
              <a:t>Response Time Facts vs Lockdown and Wait for Cops to eliminate threat</a:t>
            </a:r>
            <a:endParaRPr lang="en-US" dirty="0"/>
          </a:p>
          <a:p>
            <a:r>
              <a:rPr lang="en-US" dirty="0"/>
              <a:t>911 Call</a:t>
            </a:r>
          </a:p>
          <a:p>
            <a:pPr lvl="0"/>
            <a:r>
              <a:rPr lang="en-US" dirty="0"/>
              <a:t>How long take someone from first sign of danger to place call to 911	3-5 min </a:t>
            </a:r>
          </a:p>
          <a:p>
            <a:r>
              <a:rPr lang="en-US" dirty="0"/>
              <a:t>Landlines in phone, 9911 or 8911, or simply don’t think of calling</a:t>
            </a:r>
          </a:p>
          <a:p>
            <a:r>
              <a:rPr lang="en-US" dirty="0"/>
              <a:t>Dispatch call</a:t>
            </a:r>
          </a:p>
          <a:p>
            <a:pPr lvl="0"/>
            <a:r>
              <a:rPr lang="en-US" dirty="0"/>
              <a:t>How long answer call, collect info, and place call to local police		2+ min</a:t>
            </a:r>
          </a:p>
          <a:p>
            <a:r>
              <a:rPr lang="en-US" dirty="0"/>
              <a:t> </a:t>
            </a:r>
          </a:p>
          <a:p>
            <a:r>
              <a:rPr lang="en-US" dirty="0"/>
              <a:t>Response Time for Local LE to Arrive on Scene (presentation city??)		 </a:t>
            </a:r>
            <a:r>
              <a:rPr lang="en-US" u="sng" dirty="0"/>
              <a:t>8 min</a:t>
            </a:r>
          </a:p>
          <a:p>
            <a:endParaRPr lang="en-US" dirty="0"/>
          </a:p>
          <a:p>
            <a:pPr lvl="0"/>
            <a:r>
              <a:rPr lang="en-US" dirty="0"/>
              <a:t>1 Officer to reach scene					13-15</a:t>
            </a:r>
          </a:p>
          <a:p>
            <a:pPr lvl="0"/>
            <a:r>
              <a:rPr lang="en-US" dirty="0"/>
              <a:t>Local policy (how many till 4 officers arrive to scene before they enter bldg.)	</a:t>
            </a:r>
            <a:r>
              <a:rPr lang="en-US" u="sng" dirty="0"/>
              <a:t>3-5 ????</a:t>
            </a:r>
          </a:p>
          <a:p>
            <a:pPr lvl="0"/>
            <a:endParaRPr lang="en-US" dirty="0"/>
          </a:p>
          <a:p>
            <a:r>
              <a:rPr lang="en-US" dirty="0"/>
              <a:t>		AVERAGE RESPONSE TIMES		</a:t>
            </a:r>
            <a:r>
              <a:rPr lang="en-US" sz="2800" b="1" dirty="0">
                <a:solidFill>
                  <a:srgbClr val="FF0000"/>
                </a:solidFill>
              </a:rPr>
              <a:t>16-20</a:t>
            </a:r>
          </a:p>
          <a:p>
            <a:endParaRPr lang="en-US" dirty="0"/>
          </a:p>
          <a:p>
            <a:r>
              <a:rPr lang="en-US" dirty="0"/>
              <a:t>		</a:t>
            </a:r>
            <a:r>
              <a:rPr lang="en-US" b="1" dirty="0"/>
              <a:t>But still NO ENTERY YET TO LOCATE THREAT</a:t>
            </a:r>
          </a:p>
          <a:p>
            <a:endParaRPr lang="en-US" dirty="0"/>
          </a:p>
          <a:p>
            <a:r>
              <a:rPr lang="en-US" b="1" dirty="0"/>
              <a:t>		Average length of Active Killer Event	7-8 min</a:t>
            </a:r>
          </a:p>
          <a:p>
            <a:endParaRPr lang="en-US" b="1" dirty="0"/>
          </a:p>
          <a:p>
            <a:endParaRPr lang="en-US" dirty="0"/>
          </a:p>
          <a:p>
            <a:r>
              <a:rPr lang="en-US" b="1" dirty="0"/>
              <a:t>	7 min event affects organization for years</a:t>
            </a:r>
          </a:p>
          <a:p>
            <a:endParaRPr lang="en-US" dirty="0"/>
          </a:p>
          <a:p>
            <a:r>
              <a:rPr lang="en-US" b="1" dirty="0"/>
              <a:t>			PLUS</a:t>
            </a:r>
            <a:endParaRPr lang="en-US" dirty="0"/>
          </a:p>
          <a:p>
            <a:endParaRPr lang="en-US" dirty="0"/>
          </a:p>
          <a:p>
            <a:r>
              <a:rPr lang="en-US" dirty="0"/>
              <a:t>Contact Time (time get bldg. to time to locate shooter)		????</a:t>
            </a:r>
          </a:p>
          <a:p>
            <a:endParaRPr lang="en-US" dirty="0"/>
          </a:p>
          <a:p>
            <a:pPr lvl="0"/>
            <a:r>
              <a:rPr lang="en-US" dirty="0"/>
              <a:t>Wash Navy Yard					2+ hrs</a:t>
            </a:r>
          </a:p>
          <a:p>
            <a:pPr lvl="0"/>
            <a:r>
              <a:rPr lang="en-US" dirty="0"/>
              <a:t>Case Western University					7.5 hrs			</a:t>
            </a:r>
          </a:p>
          <a:p>
            <a:pPr lvl="0"/>
            <a:endParaRPr lang="en-US" dirty="0"/>
          </a:p>
          <a:p>
            <a:r>
              <a:rPr lang="en-US" dirty="0"/>
              <a:t>If there was a fire in your building would you hide under a desk and wait for a fireman to come and save u. </a:t>
            </a:r>
          </a:p>
          <a:p>
            <a:endParaRPr lang="en-US" dirty="0"/>
          </a:p>
          <a:p>
            <a:r>
              <a:rPr lang="en-US" dirty="0"/>
              <a:t>There is not a police officer in the country who would recommend you do the same for a man made disaster like active killer event….crawl under your desk and wait.										</a:t>
            </a:r>
          </a:p>
          <a:p>
            <a:endParaRPr lang="en-US" sz="1300" dirty="0"/>
          </a:p>
          <a:p>
            <a:endParaRPr lang="en-US" sz="1300" dirty="0"/>
          </a:p>
          <a:p>
            <a:endParaRPr lang="en-US" sz="1300" dirty="0"/>
          </a:p>
          <a:p>
            <a:endParaRPr lang="en-US" sz="1300" dirty="0"/>
          </a:p>
        </p:txBody>
      </p:sp>
      <p:sp>
        <p:nvSpPr>
          <p:cNvPr id="4" name="Slide Number Placeholder 3"/>
          <p:cNvSpPr>
            <a:spLocks noGrp="1"/>
          </p:cNvSpPr>
          <p:nvPr>
            <p:ph type="sldNum" sz="quarter" idx="10"/>
          </p:nvPr>
        </p:nvSpPr>
        <p:spPr/>
        <p:txBody>
          <a:bodyPr numCol="1"/>
          <a:lstStyle/>
          <a:p>
            <a:fld id="{F8BB5691-70DC-4029-A5A0-20740B98400C}" type="slidenum">
              <a:rPr lang="en-US" smtClean="0"/>
              <a:pPr/>
              <a:t>20</a:t>
            </a:fld>
            <a:endParaRPr lang="en-US" dirty="0"/>
          </a:p>
        </p:txBody>
      </p:sp>
    </p:spTree>
    <p:extLst>
      <p:ext uri="{BB962C8B-B14F-4D97-AF65-F5344CB8AC3E}">
        <p14:creationId xmlns="" xmlns:p14="http://schemas.microsoft.com/office/powerpoint/2010/main" val="1873122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143000" y="2710543"/>
            <a:ext cx="6858000" cy="2547257"/>
          </a:xfrm>
          <a:prstGeom prst="rect">
            <a:avLst/>
          </a:prstGeom>
        </p:spPr>
        <p:txBody>
          <a:bodyPr numCol="1"/>
          <a:lstStyle>
            <a:lvl1pPr marL="457200" indent="-457200" algn="l">
              <a:buClr>
                <a:srgbClr val="C52030"/>
              </a:buClr>
              <a:buFont typeface="Wingdings" panose="05000000000000000000" pitchFamily="2" charset="2"/>
              <a:buChar char="q"/>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p>
          <a:p>
            <a:endParaRPr lang="en-US" dirty="0"/>
          </a:p>
        </p:txBody>
      </p:sp>
      <p:sp>
        <p:nvSpPr>
          <p:cNvPr id="6" name="Slide Number Placeholder 5"/>
          <p:cNvSpPr>
            <a:spLocks noGrp="1"/>
          </p:cNvSpPr>
          <p:nvPr>
            <p:ph type="sldNum" sz="quarter" idx="12"/>
          </p:nvPr>
        </p:nvSpPr>
        <p:spPr>
          <a:xfrm>
            <a:off x="8294917" y="6645728"/>
            <a:ext cx="555171" cy="165613"/>
          </a:xfrm>
          <a:prstGeom prst="rect">
            <a:avLst/>
          </a:prstGeom>
        </p:spPr>
        <p:txBody>
          <a:bodyPr numCol="1"/>
          <a:lstStyle>
            <a:lvl1pPr>
              <a:defRPr sz="1400">
                <a:solidFill>
                  <a:schemeClr val="bg1"/>
                </a:solidFill>
              </a:defRPr>
            </a:lvl1pPr>
          </a:lstStyle>
          <a:p>
            <a:fld id="{011FA5F7-815D-4759-B919-EA5CB6432E4E}" type="slidenum">
              <a:rPr lang="en-US" smtClean="0"/>
              <a:pPr/>
              <a:t>‹#›</a:t>
            </a:fld>
            <a:endParaRPr lang="en-US" dirty="0"/>
          </a:p>
        </p:txBody>
      </p:sp>
      <p:sp>
        <p:nvSpPr>
          <p:cNvPr id="7" name="Title 6"/>
          <p:cNvSpPr>
            <a:spLocks noGrp="1"/>
          </p:cNvSpPr>
          <p:nvPr>
            <p:ph type="title"/>
          </p:nvPr>
        </p:nvSpPr>
        <p:spPr>
          <a:xfrm>
            <a:off x="628650" y="1181555"/>
            <a:ext cx="7886700" cy="1325563"/>
          </a:xfrm>
          <a:prstGeom prst="rect">
            <a:avLst/>
          </a:prstGeom>
        </p:spPr>
        <p:txBody>
          <a:bodyPr numCol="1"/>
          <a:lstStyle>
            <a:lvl1pPr>
              <a:defRPr b="1">
                <a:solidFill>
                  <a:srgbClr val="C52030"/>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55773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3050" y="0"/>
            <a:ext cx="6330950" cy="1325563"/>
          </a:xfrm>
          <a:prstGeom prst="rect">
            <a:avLst/>
          </a:prstGeom>
        </p:spPr>
        <p:txBody>
          <a:bodyPr numCol="1"/>
          <a:lstStyle>
            <a:lvl1pPr>
              <a:defRPr b="1">
                <a:solidFill>
                  <a:srgbClr val="C5203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325563"/>
            <a:ext cx="7886700" cy="5086578"/>
          </a:xfrm>
          <a:prstGeom prst="rect">
            <a:avLst/>
          </a:prstGeo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8294917" y="6645728"/>
            <a:ext cx="555171" cy="165613"/>
          </a:xfrm>
          <a:prstGeom prst="rect">
            <a:avLst/>
          </a:prstGeom>
        </p:spPr>
        <p:txBody>
          <a:bodyPr numCol="1"/>
          <a:lstStyle/>
          <a:p>
            <a:fld id="{011FA5F7-815D-4759-B919-EA5CB6432E4E}" type="slidenum">
              <a:rPr lang="en-US" smtClean="0"/>
              <a:pPr/>
              <a:t>‹#›</a:t>
            </a:fld>
            <a:endParaRPr lang="en-US" dirty="0"/>
          </a:p>
        </p:txBody>
      </p:sp>
    </p:spTree>
    <p:extLst>
      <p:ext uri="{BB962C8B-B14F-4D97-AF65-F5344CB8AC3E}">
        <p14:creationId xmlns="" xmlns:p14="http://schemas.microsoft.com/office/powerpoint/2010/main" val="12526687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numCol="1"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numCol="1"/>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8294917" y="6645728"/>
            <a:ext cx="555171" cy="165613"/>
          </a:xfrm>
          <a:prstGeom prst="rect">
            <a:avLst/>
          </a:prstGeom>
        </p:spPr>
        <p:txBody>
          <a:bodyPr numCol="1"/>
          <a:lstStyle/>
          <a:p>
            <a:fld id="{011FA5F7-815D-4759-B919-EA5CB6432E4E}" type="slidenum">
              <a:rPr lang="en-US" smtClean="0"/>
              <a:pPr/>
              <a:t>‹#›</a:t>
            </a:fld>
            <a:endParaRPr lang="en-US" dirty="0"/>
          </a:p>
        </p:txBody>
      </p:sp>
    </p:spTree>
    <p:extLst>
      <p:ext uri="{BB962C8B-B14F-4D97-AF65-F5344CB8AC3E}">
        <p14:creationId xmlns="" xmlns:p14="http://schemas.microsoft.com/office/powerpoint/2010/main" val="40310230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59529" y="16133"/>
            <a:ext cx="6384471" cy="792131"/>
          </a:xfrm>
          <a:prstGeom prst="rect">
            <a:avLst/>
          </a:prstGeom>
        </p:spPr>
        <p:txBody>
          <a:bodyPr numCol="1"/>
          <a:lstStyle>
            <a:lvl1pPr>
              <a:defRPr>
                <a:solidFill>
                  <a:srgbClr val="C52030"/>
                </a:solidFill>
              </a:defRPr>
            </a:lvl1pPr>
          </a:lstStyle>
          <a:p>
            <a:r>
              <a:rPr lang="en-US" dirty="0" smtClean="0"/>
              <a:t>Click to edit Master title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numCol="1"/>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a:xfrm>
            <a:off x="8294917" y="6645728"/>
            <a:ext cx="555171" cy="165613"/>
          </a:xfrm>
          <a:prstGeom prst="rect">
            <a:avLst/>
          </a:prstGeom>
        </p:spPr>
        <p:txBody>
          <a:bodyPr numCol="1"/>
          <a:lstStyle/>
          <a:p>
            <a:fld id="{011FA5F7-815D-4759-B919-EA5CB6432E4E}" type="slidenum">
              <a:rPr lang="en-US" smtClean="0"/>
              <a:pPr/>
              <a:t>‹#›</a:t>
            </a:fld>
            <a:endParaRPr lang="en-US" dirty="0"/>
          </a:p>
        </p:txBody>
      </p:sp>
    </p:spTree>
    <p:extLst>
      <p:ext uri="{BB962C8B-B14F-4D97-AF65-F5344CB8AC3E}">
        <p14:creationId xmlns="" xmlns:p14="http://schemas.microsoft.com/office/powerpoint/2010/main" val="27619460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52556" y="0"/>
            <a:ext cx="6391444" cy="833439"/>
          </a:xfrm>
          <a:prstGeom prst="rect">
            <a:avLst/>
          </a:prstGeom>
        </p:spPr>
        <p:txBody>
          <a:bodyPr numCol="1"/>
          <a:lstStyle>
            <a:lvl1pPr>
              <a:defRPr>
                <a:solidFill>
                  <a:srgbClr val="C52030"/>
                </a:solidFill>
              </a:defRPr>
            </a:lvl1pPr>
          </a:lstStyle>
          <a:p>
            <a:r>
              <a:rPr lang="en-US" dirty="0" smtClean="0"/>
              <a:t>Click to edit Master title</a:t>
            </a:r>
            <a:endParaRPr lang="en-US" dirty="0"/>
          </a:p>
        </p:txBody>
      </p:sp>
      <p:sp>
        <p:nvSpPr>
          <p:cNvPr id="3" name="Text Placeholder 2"/>
          <p:cNvSpPr>
            <a:spLocks noGrp="1"/>
          </p:cNvSpPr>
          <p:nvPr>
            <p:ph type="body" idx="1"/>
          </p:nvPr>
        </p:nvSpPr>
        <p:spPr>
          <a:xfrm>
            <a:off x="629842" y="1160921"/>
            <a:ext cx="3868340" cy="823912"/>
          </a:xfrm>
          <a:prstGeom prst="rect">
            <a:avLst/>
          </a:prstGeom>
        </p:spPr>
        <p:txBody>
          <a:bodyPr numCol="1" anchor="b"/>
          <a:lstStyle>
            <a:lvl1pPr marL="0" indent="0">
              <a:buNone/>
              <a:defRPr sz="2800" b="1">
                <a:solidFill>
                  <a:srgbClr val="C5203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29842" y="2007056"/>
            <a:ext cx="3868340" cy="4377415"/>
          </a:xfrm>
          <a:prstGeom prst="rect">
            <a:avLst/>
          </a:prstGeom>
        </p:spPr>
        <p:txBody>
          <a:bodyPr numCol="1"/>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49" y="1183144"/>
            <a:ext cx="3887391" cy="823912"/>
          </a:xfrm>
          <a:prstGeom prst="rect">
            <a:avLst/>
          </a:prstGeom>
        </p:spPr>
        <p:txBody>
          <a:bodyPr numCol="1" anchor="b"/>
          <a:lstStyle>
            <a:lvl1pPr marL="0" indent="0">
              <a:buNone/>
              <a:defRPr sz="2800" b="1">
                <a:solidFill>
                  <a:srgbClr val="C5203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29150" y="2007056"/>
            <a:ext cx="3887391" cy="4377415"/>
          </a:xfrm>
          <a:prstGeom prst="rect">
            <a:avLst/>
          </a:prstGeom>
        </p:spPr>
        <p:txBody>
          <a:bodyPr numCol="1"/>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a:xfrm>
            <a:off x="8294917" y="6645728"/>
            <a:ext cx="555171" cy="165613"/>
          </a:xfrm>
          <a:prstGeom prst="rect">
            <a:avLst/>
          </a:prstGeom>
        </p:spPr>
        <p:txBody>
          <a:bodyPr numCol="1"/>
          <a:lstStyle/>
          <a:p>
            <a:fld id="{011FA5F7-815D-4759-B919-EA5CB6432E4E}" type="slidenum">
              <a:rPr lang="en-US" smtClean="0"/>
              <a:pPr/>
              <a:t>‹#›</a:t>
            </a:fld>
            <a:endParaRPr lang="en-US" dirty="0"/>
          </a:p>
        </p:txBody>
      </p:sp>
    </p:spTree>
    <p:extLst>
      <p:ext uri="{BB962C8B-B14F-4D97-AF65-F5344CB8AC3E}">
        <p14:creationId xmlns="" xmlns:p14="http://schemas.microsoft.com/office/powerpoint/2010/main" val="24840064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4157" y="2414362"/>
            <a:ext cx="7886700" cy="1325563"/>
          </a:xfrm>
          <a:prstGeom prst="rect">
            <a:avLst/>
          </a:prstGeom>
        </p:spPr>
        <p:txBody>
          <a:bodyPr numCol="1"/>
          <a:lstStyle/>
          <a:p>
            <a:r>
              <a:rPr lang="en-US" smtClean="0"/>
              <a:t>Click to edit Master title style</a:t>
            </a:r>
            <a:endParaRPr lang="en-US" dirty="0"/>
          </a:p>
        </p:txBody>
      </p:sp>
      <p:sp>
        <p:nvSpPr>
          <p:cNvPr id="5" name="Slide Number Placeholder 4"/>
          <p:cNvSpPr>
            <a:spLocks noGrp="1"/>
          </p:cNvSpPr>
          <p:nvPr>
            <p:ph type="sldNum" sz="quarter" idx="12"/>
          </p:nvPr>
        </p:nvSpPr>
        <p:spPr>
          <a:xfrm>
            <a:off x="8294917" y="6645728"/>
            <a:ext cx="555171" cy="165613"/>
          </a:xfrm>
          <a:prstGeom prst="rect">
            <a:avLst/>
          </a:prstGeom>
        </p:spPr>
        <p:txBody>
          <a:bodyPr numCol="1"/>
          <a:lstStyle/>
          <a:p>
            <a:fld id="{011FA5F7-815D-4759-B919-EA5CB6432E4E}" type="slidenum">
              <a:rPr lang="en-US" smtClean="0"/>
              <a:pPr/>
              <a:t>‹#›</a:t>
            </a:fld>
            <a:endParaRPr lang="en-US" dirty="0"/>
          </a:p>
        </p:txBody>
      </p:sp>
    </p:spTree>
    <p:extLst>
      <p:ext uri="{BB962C8B-B14F-4D97-AF65-F5344CB8AC3E}">
        <p14:creationId xmlns="" xmlns:p14="http://schemas.microsoft.com/office/powerpoint/2010/main" val="3961812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294917" y="6645728"/>
            <a:ext cx="555171" cy="165613"/>
          </a:xfrm>
          <a:prstGeom prst="rect">
            <a:avLst/>
          </a:prstGeom>
        </p:spPr>
        <p:txBody>
          <a:bodyPr numCol="1"/>
          <a:lstStyle/>
          <a:p>
            <a:fld id="{011FA5F7-815D-4759-B919-EA5CB6432E4E}" type="slidenum">
              <a:rPr lang="en-US" smtClean="0"/>
              <a:pPr/>
              <a:t>‹#›</a:t>
            </a:fld>
            <a:endParaRPr lang="en-US" dirty="0"/>
          </a:p>
        </p:txBody>
      </p:sp>
    </p:spTree>
    <p:extLst>
      <p:ext uri="{BB962C8B-B14F-4D97-AF65-F5344CB8AC3E}">
        <p14:creationId xmlns="" xmlns:p14="http://schemas.microsoft.com/office/powerpoint/2010/main" val="4098039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a:prstGeom prst="rect">
            <a:avLst/>
          </a:prstGeom>
        </p:spPr>
        <p:txBody>
          <a:bodyPr numCol="1"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7" name="Slide Number Placeholder 6"/>
          <p:cNvSpPr>
            <a:spLocks noGrp="1"/>
          </p:cNvSpPr>
          <p:nvPr>
            <p:ph type="sldNum" sz="quarter" idx="12"/>
          </p:nvPr>
        </p:nvSpPr>
        <p:spPr>
          <a:xfrm>
            <a:off x="8294917" y="6645728"/>
            <a:ext cx="555171" cy="165613"/>
          </a:xfrm>
          <a:prstGeom prst="rect">
            <a:avLst/>
          </a:prstGeom>
        </p:spPr>
        <p:txBody>
          <a:bodyPr numCol="1"/>
          <a:lstStyle/>
          <a:p>
            <a:fld id="{011FA5F7-815D-4759-B919-EA5CB6432E4E}" type="slidenum">
              <a:rPr lang="en-US" smtClean="0"/>
              <a:pPr/>
              <a:t>‹#›</a:t>
            </a:fld>
            <a:endParaRPr lang="en-US" dirty="0"/>
          </a:p>
        </p:txBody>
      </p:sp>
    </p:spTree>
    <p:extLst>
      <p:ext uri="{BB962C8B-B14F-4D97-AF65-F5344CB8AC3E}">
        <p14:creationId xmlns="" xmlns:p14="http://schemas.microsoft.com/office/powerpoint/2010/main" val="3721062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a:prstGeom prst="rect">
            <a:avLst/>
          </a:prstGeom>
        </p:spPr>
        <p:txBody>
          <a:bodyPr numCol="1"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numCol="1"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a:xfrm>
            <a:off x="8294917" y="6645728"/>
            <a:ext cx="555171" cy="165613"/>
          </a:xfrm>
          <a:prstGeom prst="rect">
            <a:avLst/>
          </a:prstGeom>
        </p:spPr>
        <p:txBody>
          <a:bodyPr numCol="1"/>
          <a:lstStyle/>
          <a:p>
            <a:fld id="{011FA5F7-815D-4759-B919-EA5CB6432E4E}" type="slidenum">
              <a:rPr lang="en-US" smtClean="0"/>
              <a:pPr/>
              <a:t>‹#›</a:t>
            </a:fld>
            <a:endParaRPr lang="en-US" dirty="0"/>
          </a:p>
        </p:txBody>
      </p:sp>
    </p:spTree>
    <p:extLst>
      <p:ext uri="{BB962C8B-B14F-4D97-AF65-F5344CB8AC3E}">
        <p14:creationId xmlns="" xmlns:p14="http://schemas.microsoft.com/office/powerpoint/2010/main" val="2216859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5" name="Rectangle 14"/>
          <p:cNvSpPr/>
          <p:nvPr/>
        </p:nvSpPr>
        <p:spPr>
          <a:xfrm>
            <a:off x="-3" y="6645728"/>
            <a:ext cx="9144000" cy="212271"/>
          </a:xfrm>
          <a:prstGeom prst="rect">
            <a:avLst/>
          </a:prstGeom>
          <a:solidFill>
            <a:srgbClr val="C52030"/>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pic>
        <p:nvPicPr>
          <p:cNvPr id="13" name="Picture 12"/>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0" y="0"/>
            <a:ext cx="2768759" cy="742951"/>
          </a:xfrm>
          <a:prstGeom prst="rect">
            <a:avLst/>
          </a:prstGeom>
        </p:spPr>
      </p:pic>
      <p:sp>
        <p:nvSpPr>
          <p:cNvPr id="18" name="TextBox 17"/>
          <p:cNvSpPr txBox="1"/>
          <p:nvPr/>
        </p:nvSpPr>
        <p:spPr>
          <a:xfrm>
            <a:off x="3477986" y="6585627"/>
            <a:ext cx="3053442" cy="307777"/>
          </a:xfrm>
          <a:prstGeom prst="rect">
            <a:avLst/>
          </a:prstGeom>
          <a:noFill/>
        </p:spPr>
        <p:txBody>
          <a:bodyPr wrap="square" numCol="1" rtlCol="0">
            <a:spAutoFit/>
          </a:bodyPr>
          <a:lstStyle/>
          <a:p>
            <a:r>
              <a:rPr lang="en-US" sz="1400" baseline="0" dirty="0" smtClean="0">
                <a:solidFill>
                  <a:schemeClr val="bg1"/>
                </a:solidFill>
              </a:rPr>
              <a:t>Copyright 2014 – All Rights Reserved</a:t>
            </a:r>
            <a:endParaRPr lang="en-US" sz="1400" baseline="0" dirty="0">
              <a:solidFill>
                <a:schemeClr val="bg1"/>
              </a:solidFill>
            </a:endParaRPr>
          </a:p>
        </p:txBody>
      </p:sp>
      <p:sp>
        <p:nvSpPr>
          <p:cNvPr id="20" name="Slide Number Placeholder 19"/>
          <p:cNvSpPr>
            <a:spLocks noGrp="1"/>
          </p:cNvSpPr>
          <p:nvPr>
            <p:ph type="sldNum" sz="quarter" idx="4"/>
          </p:nvPr>
        </p:nvSpPr>
        <p:spPr>
          <a:xfrm>
            <a:off x="8458199" y="6569299"/>
            <a:ext cx="547001" cy="365125"/>
          </a:xfrm>
          <a:prstGeom prst="rect">
            <a:avLst/>
          </a:prstGeom>
        </p:spPr>
        <p:txBody>
          <a:bodyPr vert="horz" lIns="91440" tIns="45720" rIns="91440" bIns="45720" numCol="1" rtlCol="0" anchor="ctr"/>
          <a:lstStyle>
            <a:lvl1pPr algn="r">
              <a:defRPr sz="1400">
                <a:solidFill>
                  <a:schemeClr val="bg1"/>
                </a:solidFill>
              </a:defRPr>
            </a:lvl1pPr>
          </a:lstStyle>
          <a:p>
            <a:fld id="{5B8F31B1-6C89-4431-90CE-D917D4D2E9EE}" type="slidenum">
              <a:rPr lang="en-US" smtClean="0"/>
              <a:pPr/>
              <a:t>‹#›</a:t>
            </a:fld>
            <a:endParaRPr lang="en-US" dirty="0"/>
          </a:p>
        </p:txBody>
      </p:sp>
    </p:spTree>
    <p:extLst>
      <p:ext uri="{BB962C8B-B14F-4D97-AF65-F5344CB8AC3E}">
        <p14:creationId xmlns="" xmlns:p14="http://schemas.microsoft.com/office/powerpoint/2010/main" val="1494632545"/>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5.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notesSlide" Target="../notesSlides/notesSlide6.xml"/><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slideLayout" Target="../slideLayouts/slideLayout7.xml"/><Relationship Id="rId16" Type="http://schemas.openxmlformats.org/officeDocument/2006/relationships/image" Target="../media/image20.jpeg"/><Relationship Id="rId1" Type="http://schemas.openxmlformats.org/officeDocument/2006/relationships/tags" Target="../tags/tag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jpe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jpe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notesSlide" Target="../notesSlides/notesSlide7.xml"/><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16.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7.jpeg"/><Relationship Id="rId9" Type="http://schemas.microsoft.com/office/2007/relationships/diagramDrawing" Target="../diagrams/drawing1.xml"/></Relationships>
</file>

<file path=ppt/slides/_rels/slide28.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notesSlide" Target="../notesSlides/notesSlide17.xml"/><Relationship Id="rId7" Type="http://schemas.openxmlformats.org/officeDocument/2006/relationships/image" Target="../media/image43.jpe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 Id="rId9" Type="http://schemas.openxmlformats.org/officeDocument/2006/relationships/image" Target="../media/image45.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47.png"/><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2" Type="http://schemas.openxmlformats.org/officeDocument/2006/relationships/hyperlink" Target="http://www.alicetraining.com/active-shooter/"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alicetraining.com/what-we-do/alice-components/hospitals/healthcare-trainin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endParaRPr lang="en-US" dirty="0" smtClean="0"/>
          </a:p>
          <a:p>
            <a:pPr algn="ctr"/>
            <a:endParaRPr lang="en-US" dirty="0" smtClean="0"/>
          </a:p>
          <a:p>
            <a:pPr algn="ctr">
              <a:buNone/>
            </a:pPr>
            <a:r>
              <a:rPr lang="en-US" dirty="0" smtClean="0"/>
              <a:t>WNY Hospital Security Coordinators </a:t>
            </a:r>
          </a:p>
          <a:p>
            <a:pPr algn="ctr">
              <a:buNone/>
            </a:pPr>
            <a:r>
              <a:rPr lang="en-US" dirty="0" smtClean="0"/>
              <a:t>Workgroup Meeting</a:t>
            </a:r>
          </a:p>
          <a:p>
            <a:pPr algn="ctr">
              <a:buNone/>
            </a:pPr>
            <a:endParaRPr lang="en-US" dirty="0" smtClean="0"/>
          </a:p>
          <a:p>
            <a:pPr algn="ctr">
              <a:buNone/>
            </a:pPr>
            <a:r>
              <a:rPr lang="en-US" dirty="0" smtClean="0"/>
              <a:t>Friday January 22, 2016</a:t>
            </a:r>
          </a:p>
          <a:p>
            <a:pPr algn="ctr">
              <a:buNone/>
            </a:pPr>
            <a:r>
              <a:rPr lang="en-US" dirty="0" smtClean="0"/>
              <a:t>1200 – 1500</a:t>
            </a:r>
          </a:p>
          <a:p>
            <a:pPr algn="ctr">
              <a:buNone/>
            </a:pPr>
            <a:r>
              <a:rPr lang="en-US" dirty="0" smtClean="0"/>
              <a:t>at </a:t>
            </a:r>
            <a:r>
              <a:rPr lang="en-US" dirty="0" smtClean="0"/>
              <a:t>the </a:t>
            </a:r>
          </a:p>
          <a:p>
            <a:pPr algn="ctr">
              <a:buNone/>
            </a:pPr>
            <a:r>
              <a:rPr lang="en-US" dirty="0" smtClean="0"/>
              <a:t>WNY Healthcare Association</a:t>
            </a:r>
          </a:p>
          <a:p>
            <a:pPr algn="ctr">
              <a:buNone/>
            </a:pPr>
            <a:endParaRPr lang="en-US" dirty="0"/>
          </a:p>
        </p:txBody>
      </p:sp>
      <p:sp>
        <p:nvSpPr>
          <p:cNvPr id="4" name="Slide Number Placeholder 3"/>
          <p:cNvSpPr>
            <a:spLocks noGrp="1"/>
          </p:cNvSpPr>
          <p:nvPr>
            <p:ph type="sldNum" sz="quarter" idx="12"/>
          </p:nvPr>
        </p:nvSpPr>
        <p:spPr/>
        <p:txBody>
          <a:bodyPr/>
          <a:lstStyle/>
          <a:p>
            <a:fld id="{011FA5F7-815D-4759-B919-EA5CB6432E4E}"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buNone/>
            </a:pPr>
            <a:r>
              <a:rPr lang="en-US" dirty="0" smtClean="0"/>
              <a:t> 6 - The use of healthcare facilities by police and the criminal justice system for the care of acutely disturbed, violent individuals,</a:t>
            </a:r>
          </a:p>
          <a:p>
            <a:pPr lvl="0">
              <a:buNone/>
            </a:pPr>
            <a:r>
              <a:rPr lang="en-US" dirty="0" smtClean="0"/>
              <a:t> 7 - The increasing number of acute and chronically mentally ill patients being released from healthcare facilities without follow-up care,</a:t>
            </a:r>
          </a:p>
          <a:p>
            <a:pPr lvl="0">
              <a:buNone/>
            </a:pPr>
            <a:r>
              <a:rPr lang="en-US" dirty="0" smtClean="0"/>
              <a:t> 8 - The availability of drugs at healthcare facilities and pharmacies,</a:t>
            </a:r>
          </a:p>
          <a:p>
            <a:pPr lvl="0">
              <a:buNone/>
            </a:pPr>
            <a:r>
              <a:rPr lang="en-US" dirty="0" smtClean="0"/>
              <a:t> 9 - Distraught family members and long waits in emergency or clinic areas,</a:t>
            </a:r>
          </a:p>
          <a:p>
            <a:pPr lvl="0">
              <a:buNone/>
            </a:pPr>
            <a:r>
              <a:rPr lang="en-US" dirty="0" smtClean="0"/>
              <a:t> 10 - Lack of resources (funding) for healthcare security departments.</a:t>
            </a:r>
          </a:p>
          <a:p>
            <a:endParaRPr lang="en-US" dirty="0"/>
          </a:p>
        </p:txBody>
      </p:sp>
      <p:sp>
        <p:nvSpPr>
          <p:cNvPr id="4" name="Slide Number Placeholder 3"/>
          <p:cNvSpPr>
            <a:spLocks noGrp="1"/>
          </p:cNvSpPr>
          <p:nvPr>
            <p:ph type="sldNum" sz="quarter" idx="12"/>
          </p:nvPr>
        </p:nvSpPr>
        <p:spPr/>
        <p:txBody>
          <a:bodyPr/>
          <a:lstStyle/>
          <a:p>
            <a:fld id="{011FA5F7-815D-4759-B919-EA5CB6432E4E}"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Workplace Safety &amp; Occupational Safety and Health Act</a:t>
            </a:r>
            <a:endParaRPr lang="en-US" dirty="0" smtClean="0"/>
          </a:p>
          <a:p>
            <a:r>
              <a:rPr lang="en-US" dirty="0" smtClean="0"/>
              <a:t>The failure of an employer to address the threat of an active shooter in the workplace can be an Occupational Safety and Health Act (OSHA) violation under the General Duty Clause (Section 5(a)1). OSHA requires employers to provide their employees a place of employment that is free from recognizable hazards that are causing or likely to cause death or serious harm. OSHA violations can lead to citations, fines, lawsuits and damage to institutional reputation.</a:t>
            </a:r>
          </a:p>
          <a:p>
            <a:endParaRPr lang="en-US" dirty="0"/>
          </a:p>
        </p:txBody>
      </p:sp>
      <p:sp>
        <p:nvSpPr>
          <p:cNvPr id="4" name="Slide Number Placeholder 3"/>
          <p:cNvSpPr>
            <a:spLocks noGrp="1"/>
          </p:cNvSpPr>
          <p:nvPr>
            <p:ph type="sldNum" sz="quarter" idx="12"/>
          </p:nvPr>
        </p:nvSpPr>
        <p:spPr/>
        <p:txBody>
          <a:bodyPr/>
          <a:lstStyle/>
          <a:p>
            <a:fld id="{011FA5F7-815D-4759-B919-EA5CB6432E4E}"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r>
              <a:rPr lang="en-US" dirty="0" smtClean="0"/>
              <a:t>Recent </a:t>
            </a:r>
            <a:r>
              <a:rPr lang="en-US" dirty="0" smtClean="0"/>
              <a:t>court rulings throughout the country have allowed negligence suits filed by victims of Active Shooters to proceed against employers for failing to provide defensive training to their employees. In other words, companies can no longer avoid their corporate responsibility to provide training on both how to spot potential active shooters and on how react if so confronted.</a:t>
            </a:r>
          </a:p>
          <a:p>
            <a:endParaRPr lang="en-US" dirty="0"/>
          </a:p>
        </p:txBody>
      </p:sp>
      <p:sp>
        <p:nvSpPr>
          <p:cNvPr id="4" name="Slide Number Placeholder 3"/>
          <p:cNvSpPr>
            <a:spLocks noGrp="1"/>
          </p:cNvSpPr>
          <p:nvPr>
            <p:ph type="sldNum" sz="quarter" idx="12"/>
          </p:nvPr>
        </p:nvSpPr>
        <p:spPr/>
        <p:txBody>
          <a:bodyPr/>
          <a:lstStyle/>
          <a:p>
            <a:fld id="{011FA5F7-815D-4759-B919-EA5CB6432E4E}"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numCol="1"/>
          <a:lstStyle/>
          <a:p>
            <a:fld id="{011FA5F7-815D-4759-B919-EA5CB6432E4E}" type="slidenum">
              <a:rPr lang="en-US" smtClean="0"/>
              <a:pPr/>
              <a:t>13</a:t>
            </a:fld>
            <a:endParaRPr lang="en-US" dirty="0"/>
          </a:p>
        </p:txBody>
      </p:sp>
      <p:sp>
        <p:nvSpPr>
          <p:cNvPr id="8" name="Subtitle 7"/>
          <p:cNvSpPr>
            <a:spLocks noGrp="1"/>
          </p:cNvSpPr>
          <p:nvPr>
            <p:ph type="subTitle" idx="1"/>
          </p:nvPr>
        </p:nvSpPr>
        <p:spPr>
          <a:xfrm>
            <a:off x="1063487" y="4177109"/>
            <a:ext cx="6858000" cy="1655762"/>
          </a:xfrm>
        </p:spPr>
        <p:txBody>
          <a:bodyPr numCol="1"/>
          <a:lstStyle/>
          <a:p>
            <a:pPr lvl="0" algn="just">
              <a:lnSpc>
                <a:spcPct val="100000"/>
              </a:lnSpc>
              <a:spcBef>
                <a:spcPts val="0"/>
              </a:spcBef>
            </a:pPr>
            <a:r>
              <a:rPr lang="en-US" sz="2000" dirty="0">
                <a:solidFill>
                  <a:prstClr val="black"/>
                </a:solidFill>
                <a:latin typeface="Calibri" panose="020F0502020204030204" pitchFamily="34" charset="0"/>
              </a:rPr>
              <a:t>ALICE is a research-based, proactive approach to responding to an active shooter situation which authorizes and empowers those engaged in such an event  to utilize existing building infrastructure, technology, and human action to increase their chance of survival</a:t>
            </a:r>
          </a:p>
          <a:p>
            <a:endParaRPr lang="en-US" dirty="0"/>
          </a:p>
        </p:txBody>
      </p:sp>
      <p:pic>
        <p:nvPicPr>
          <p:cNvPr id="9"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06324" y="1379055"/>
            <a:ext cx="7172325" cy="2381250"/>
          </a:xfrm>
          <a:prstGeom prst="rect">
            <a:avLst/>
          </a:prstGeom>
        </p:spPr>
      </p:pic>
      <p:sp>
        <p:nvSpPr>
          <p:cNvPr id="2" name="TextBox 1"/>
          <p:cNvSpPr txBox="1"/>
          <p:nvPr/>
        </p:nvSpPr>
        <p:spPr>
          <a:xfrm>
            <a:off x="2532993" y="6060953"/>
            <a:ext cx="4246179" cy="584775"/>
          </a:xfrm>
          <a:prstGeom prst="rect">
            <a:avLst/>
          </a:prstGeom>
          <a:noFill/>
        </p:spPr>
        <p:txBody>
          <a:bodyPr wrap="square" numCol="1" rtlCol="0">
            <a:spAutoFit/>
          </a:bodyPr>
          <a:lstStyle/>
          <a:p>
            <a:r>
              <a:rPr lang="en-US" sz="3200" dirty="0" smtClean="0">
                <a:solidFill>
                  <a:srgbClr val="C52030"/>
                </a:solidFill>
              </a:rPr>
              <a:t>www.AliceTraining.com</a:t>
            </a:r>
            <a:endParaRPr lang="en-US" sz="3200" dirty="0">
              <a:solidFill>
                <a:srgbClr val="C52030"/>
              </a:solidFill>
            </a:endParaRPr>
          </a:p>
        </p:txBody>
      </p:sp>
    </p:spTree>
    <p:extLst>
      <p:ext uri="{BB962C8B-B14F-4D97-AF65-F5344CB8AC3E}">
        <p14:creationId xmlns="" xmlns:p14="http://schemas.microsoft.com/office/powerpoint/2010/main" val="2911168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p:nvPr/>
        </p:nvSpPr>
        <p:spPr>
          <a:xfrm>
            <a:off x="2383633" y="-12737"/>
            <a:ext cx="6772275" cy="748728"/>
          </a:xfrm>
          <a:custGeom>
            <a:avLst/>
            <a:gdLst>
              <a:gd name="connsiteX0" fmla="*/ 0 w 6791325"/>
              <a:gd name="connsiteY0" fmla="*/ 0 h 734440"/>
              <a:gd name="connsiteX1" fmla="*/ 6791325 w 6791325"/>
              <a:gd name="connsiteY1" fmla="*/ 0 h 734440"/>
              <a:gd name="connsiteX2" fmla="*/ 6791325 w 6791325"/>
              <a:gd name="connsiteY2" fmla="*/ 734440 h 734440"/>
              <a:gd name="connsiteX3" fmla="*/ 0 w 6791325"/>
              <a:gd name="connsiteY3" fmla="*/ 734440 h 734440"/>
              <a:gd name="connsiteX4" fmla="*/ 0 w 6791325"/>
              <a:gd name="connsiteY4" fmla="*/ 0 h 734440"/>
              <a:gd name="connsiteX0" fmla="*/ 428625 w 6791325"/>
              <a:gd name="connsiteY0" fmla="*/ 0 h 734440"/>
              <a:gd name="connsiteX1" fmla="*/ 6791325 w 6791325"/>
              <a:gd name="connsiteY1" fmla="*/ 0 h 734440"/>
              <a:gd name="connsiteX2" fmla="*/ 6791325 w 6791325"/>
              <a:gd name="connsiteY2" fmla="*/ 734440 h 734440"/>
              <a:gd name="connsiteX3" fmla="*/ 0 w 6791325"/>
              <a:gd name="connsiteY3" fmla="*/ 734440 h 734440"/>
              <a:gd name="connsiteX4" fmla="*/ 428625 w 6791325"/>
              <a:gd name="connsiteY4" fmla="*/ 0 h 734440"/>
              <a:gd name="connsiteX0" fmla="*/ 419100 w 6781800"/>
              <a:gd name="connsiteY0" fmla="*/ 0 h 748728"/>
              <a:gd name="connsiteX1" fmla="*/ 6781800 w 6781800"/>
              <a:gd name="connsiteY1" fmla="*/ 0 h 748728"/>
              <a:gd name="connsiteX2" fmla="*/ 6781800 w 6781800"/>
              <a:gd name="connsiteY2" fmla="*/ 734440 h 748728"/>
              <a:gd name="connsiteX3" fmla="*/ 0 w 6781800"/>
              <a:gd name="connsiteY3" fmla="*/ 748728 h 748728"/>
              <a:gd name="connsiteX4" fmla="*/ 419100 w 6781800"/>
              <a:gd name="connsiteY4" fmla="*/ 0 h 748728"/>
              <a:gd name="connsiteX0" fmla="*/ 414337 w 6777037"/>
              <a:gd name="connsiteY0" fmla="*/ 0 h 748728"/>
              <a:gd name="connsiteX1" fmla="*/ 6777037 w 6777037"/>
              <a:gd name="connsiteY1" fmla="*/ 0 h 748728"/>
              <a:gd name="connsiteX2" fmla="*/ 6777037 w 6777037"/>
              <a:gd name="connsiteY2" fmla="*/ 734440 h 748728"/>
              <a:gd name="connsiteX3" fmla="*/ 0 w 6777037"/>
              <a:gd name="connsiteY3" fmla="*/ 748728 h 748728"/>
              <a:gd name="connsiteX4" fmla="*/ 414337 w 6777037"/>
              <a:gd name="connsiteY4" fmla="*/ 0 h 748728"/>
              <a:gd name="connsiteX0" fmla="*/ 409575 w 6772275"/>
              <a:gd name="connsiteY0" fmla="*/ 0 h 748728"/>
              <a:gd name="connsiteX1" fmla="*/ 6772275 w 6772275"/>
              <a:gd name="connsiteY1" fmla="*/ 0 h 748728"/>
              <a:gd name="connsiteX2" fmla="*/ 6772275 w 6772275"/>
              <a:gd name="connsiteY2" fmla="*/ 734440 h 748728"/>
              <a:gd name="connsiteX3" fmla="*/ 0 w 6772275"/>
              <a:gd name="connsiteY3" fmla="*/ 748728 h 748728"/>
              <a:gd name="connsiteX4" fmla="*/ 409575 w 6772275"/>
              <a:gd name="connsiteY4" fmla="*/ 0 h 748728"/>
              <a:gd name="connsiteX0" fmla="*/ 409575 w 6772275"/>
              <a:gd name="connsiteY0" fmla="*/ 0 h 748728"/>
              <a:gd name="connsiteX1" fmla="*/ 6772275 w 6772275"/>
              <a:gd name="connsiteY1" fmla="*/ 0 h 748728"/>
              <a:gd name="connsiteX2" fmla="*/ 6772275 w 6772275"/>
              <a:gd name="connsiteY2" fmla="*/ 734440 h 748728"/>
              <a:gd name="connsiteX3" fmla="*/ 0 w 6772275"/>
              <a:gd name="connsiteY3" fmla="*/ 748728 h 748728"/>
              <a:gd name="connsiteX4" fmla="*/ 409575 w 6772275"/>
              <a:gd name="connsiteY4" fmla="*/ 0 h 748728"/>
              <a:gd name="connsiteX0" fmla="*/ 409575 w 6772275"/>
              <a:gd name="connsiteY0" fmla="*/ 0 h 748728"/>
              <a:gd name="connsiteX1" fmla="*/ 6772275 w 6772275"/>
              <a:gd name="connsiteY1" fmla="*/ 0 h 748728"/>
              <a:gd name="connsiteX2" fmla="*/ 6772275 w 6772275"/>
              <a:gd name="connsiteY2" fmla="*/ 734440 h 748728"/>
              <a:gd name="connsiteX3" fmla="*/ 0 w 6772275"/>
              <a:gd name="connsiteY3" fmla="*/ 748728 h 748728"/>
              <a:gd name="connsiteX4" fmla="*/ 409575 w 6772275"/>
              <a:gd name="connsiteY4" fmla="*/ 0 h 748728"/>
              <a:gd name="connsiteX0" fmla="*/ 395288 w 6772275"/>
              <a:gd name="connsiteY0" fmla="*/ 0 h 748728"/>
              <a:gd name="connsiteX1" fmla="*/ 6772275 w 6772275"/>
              <a:gd name="connsiteY1" fmla="*/ 0 h 748728"/>
              <a:gd name="connsiteX2" fmla="*/ 6772275 w 6772275"/>
              <a:gd name="connsiteY2" fmla="*/ 734440 h 748728"/>
              <a:gd name="connsiteX3" fmla="*/ 0 w 6772275"/>
              <a:gd name="connsiteY3" fmla="*/ 748728 h 748728"/>
              <a:gd name="connsiteX4" fmla="*/ 395288 w 6772275"/>
              <a:gd name="connsiteY4" fmla="*/ 0 h 748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2275" h="748728">
                <a:moveTo>
                  <a:pt x="395288" y="0"/>
                </a:moveTo>
                <a:lnTo>
                  <a:pt x="6772275" y="0"/>
                </a:lnTo>
                <a:lnTo>
                  <a:pt x="6772275" y="734440"/>
                </a:lnTo>
                <a:lnTo>
                  <a:pt x="0" y="748728"/>
                </a:lnTo>
                <a:lnTo>
                  <a:pt x="395288" y="0"/>
                </a:lnTo>
                <a:close/>
              </a:path>
            </a:pathLst>
          </a:custGeom>
          <a:solidFill>
            <a:schemeClr val="bg2">
              <a:lumMod val="10000"/>
              <a:alpha val="85000"/>
            </a:schemeClr>
          </a:solidFill>
          <a:ln>
            <a:noFill/>
          </a:ln>
        </p:spPr>
        <p:txBody>
          <a:bodyPr wrap="square" numCol="1" rtlCol="0" anchor="ctr">
            <a:spAutoFit/>
          </a:bodyPr>
          <a:lstStyle/>
          <a:p>
            <a:pPr algn="ctr" eaLnBrk="1" hangingPunct="1">
              <a:spcBef>
                <a:spcPts val="0"/>
              </a:spcBef>
              <a:spcAft>
                <a:spcPts val="0"/>
              </a:spcAft>
            </a:pPr>
            <a:endParaRPr lang="en-US" sz="1800" b="1" dirty="0" smtClean="0">
              <a:solidFill>
                <a:prstClr val="white"/>
              </a:solidFill>
              <a:latin typeface="Calibri"/>
              <a:ea typeface="+mn-ea"/>
            </a:endParaRPr>
          </a:p>
        </p:txBody>
      </p:sp>
      <p:sp>
        <p:nvSpPr>
          <p:cNvPr id="4" name="Title 3"/>
          <p:cNvSpPr>
            <a:spLocks noGrp="1"/>
          </p:cNvSpPr>
          <p:nvPr>
            <p:ph type="title"/>
          </p:nvPr>
        </p:nvSpPr>
        <p:spPr/>
        <p:txBody>
          <a:bodyPr numCol="1"/>
          <a:lstStyle/>
          <a:p>
            <a:r>
              <a:rPr lang="en-US" dirty="0">
                <a:solidFill>
                  <a:schemeClr val="bg1"/>
                </a:solidFill>
              </a:rPr>
              <a:t>ALICE At A Glance:</a:t>
            </a:r>
            <a:br>
              <a:rPr lang="en-US" dirty="0">
                <a:solidFill>
                  <a:schemeClr val="bg1"/>
                </a:solidFill>
              </a:rPr>
            </a:br>
            <a:endParaRPr lang="en-US" dirty="0">
              <a:solidFill>
                <a:schemeClr val="bg1"/>
              </a:solidFill>
            </a:endParaRPr>
          </a:p>
        </p:txBody>
      </p:sp>
      <p:sp>
        <p:nvSpPr>
          <p:cNvPr id="2" name="Subtitle 1"/>
          <p:cNvSpPr>
            <a:spLocks noGrp="1"/>
          </p:cNvSpPr>
          <p:nvPr>
            <p:ph idx="1"/>
          </p:nvPr>
        </p:nvSpPr>
        <p:spPr>
          <a:xfrm>
            <a:off x="685802" y="985594"/>
            <a:ext cx="7886700" cy="5086578"/>
          </a:xfrm>
        </p:spPr>
        <p:txBody>
          <a:bodyPr numCol="1"/>
          <a:lstStyle/>
          <a:p>
            <a:r>
              <a:rPr lang="en-US" sz="2400" dirty="0"/>
              <a:t>First to market with proactive, </a:t>
            </a:r>
            <a:r>
              <a:rPr lang="en-US" sz="2400" dirty="0" smtClean="0"/>
              <a:t>options-based violent </a:t>
            </a:r>
            <a:r>
              <a:rPr lang="en-US" sz="2400" dirty="0"/>
              <a:t>intruder </a:t>
            </a:r>
            <a:r>
              <a:rPr lang="en-US" sz="2400" dirty="0" smtClean="0"/>
              <a:t>workplace training 2001</a:t>
            </a:r>
          </a:p>
          <a:p>
            <a:r>
              <a:rPr lang="en-US" sz="2400" dirty="0"/>
              <a:t>Nationally recognized </a:t>
            </a:r>
            <a:r>
              <a:rPr lang="en-US" sz="2400" dirty="0" smtClean="0"/>
              <a:t>blended certification training</a:t>
            </a:r>
          </a:p>
          <a:p>
            <a:pPr lvl="1">
              <a:buFontTx/>
              <a:buChar char="-"/>
            </a:pPr>
            <a:r>
              <a:rPr lang="en-US" sz="1600" dirty="0" smtClean="0"/>
              <a:t>Instructor-led Train the Trainer Instructor Certification Programs</a:t>
            </a:r>
          </a:p>
          <a:p>
            <a:pPr lvl="1">
              <a:buFontTx/>
              <a:buChar char="-"/>
            </a:pPr>
            <a:r>
              <a:rPr lang="en-US" sz="1600" dirty="0" smtClean="0"/>
              <a:t>eLearning driven Citizen / Staff Certification </a:t>
            </a:r>
            <a:r>
              <a:rPr lang="en-US" sz="1600" dirty="0"/>
              <a:t>P</a:t>
            </a:r>
            <a:r>
              <a:rPr lang="en-US" sz="1600" dirty="0" smtClean="0"/>
              <a:t>rograms</a:t>
            </a:r>
          </a:p>
          <a:p>
            <a:r>
              <a:rPr lang="en-US" sz="2400" dirty="0" smtClean="0"/>
              <a:t>Adopted by over </a:t>
            </a:r>
            <a:r>
              <a:rPr lang="en-US" sz="2400" dirty="0"/>
              <a:t>5</a:t>
            </a:r>
            <a:r>
              <a:rPr lang="en-US" sz="2400" dirty="0" smtClean="0"/>
              <a:t>0,000 K-12 Schools, Universities</a:t>
            </a:r>
            <a:r>
              <a:rPr lang="en-US" sz="2400" dirty="0"/>
              <a:t>, F1000 Companies, </a:t>
            </a:r>
            <a:r>
              <a:rPr lang="en-US" sz="2400" dirty="0" smtClean="0"/>
              <a:t>Government Agencies, and Non-profits</a:t>
            </a:r>
          </a:p>
          <a:p>
            <a:r>
              <a:rPr lang="en-US" sz="2400" dirty="0" smtClean="0"/>
              <a:t>Trained all 50 States, District of Columbia, Canada, Japan</a:t>
            </a:r>
          </a:p>
          <a:p>
            <a:r>
              <a:rPr lang="en-US" sz="2400" dirty="0" smtClean="0"/>
              <a:t>Federal, state </a:t>
            </a:r>
            <a:r>
              <a:rPr lang="en-US" sz="2400" dirty="0"/>
              <a:t>legislators’ </a:t>
            </a:r>
            <a:r>
              <a:rPr lang="en-US" sz="2400" dirty="0" smtClean="0"/>
              <a:t>violent intruder guidelines include </a:t>
            </a:r>
            <a:r>
              <a:rPr lang="en-US" sz="2400" dirty="0"/>
              <a:t>ALICE </a:t>
            </a:r>
            <a:r>
              <a:rPr lang="en-US" sz="2400" dirty="0" smtClean="0"/>
              <a:t>protocols or actually name ALICE as the state standard of care for all public emergency response plans</a:t>
            </a:r>
          </a:p>
          <a:p>
            <a:r>
              <a:rPr lang="en-US" sz="2400" dirty="0" smtClean="0"/>
              <a:t>45 </a:t>
            </a:r>
            <a:r>
              <a:rPr lang="en-US" sz="2400" dirty="0"/>
              <a:t>National </a:t>
            </a:r>
            <a:r>
              <a:rPr lang="en-US" sz="2400" dirty="0" smtClean="0"/>
              <a:t>Trainers</a:t>
            </a:r>
          </a:p>
          <a:p>
            <a:r>
              <a:rPr lang="en-US" sz="2400" dirty="0" smtClean="0"/>
              <a:t>Over 20,000 </a:t>
            </a:r>
            <a:r>
              <a:rPr lang="en-US" sz="2400" dirty="0"/>
              <a:t>Certified </a:t>
            </a:r>
            <a:r>
              <a:rPr lang="en-US" sz="2400" dirty="0" smtClean="0"/>
              <a:t>Instructors; 1,000+ new per month </a:t>
            </a:r>
          </a:p>
          <a:p>
            <a:r>
              <a:rPr lang="en-US" sz="2400" dirty="0" smtClean="0"/>
              <a:t>Distance Learning web-based training for all staff</a:t>
            </a:r>
          </a:p>
        </p:txBody>
      </p:sp>
      <p:sp>
        <p:nvSpPr>
          <p:cNvPr id="3" name="Slide Number Placeholder 2"/>
          <p:cNvSpPr>
            <a:spLocks noGrp="1"/>
          </p:cNvSpPr>
          <p:nvPr>
            <p:ph type="sldNum" sz="quarter" idx="12"/>
          </p:nvPr>
        </p:nvSpPr>
        <p:spPr/>
        <p:txBody>
          <a:bodyPr numCol="1"/>
          <a:lstStyle/>
          <a:p>
            <a:fld id="{011FA5F7-815D-4759-B919-EA5CB6432E4E}" type="slidenum">
              <a:rPr lang="en-US" smtClean="0"/>
              <a:pPr/>
              <a:t>14</a:t>
            </a:fld>
            <a:endParaRPr lang="en-US" dirty="0"/>
          </a:p>
        </p:txBody>
      </p:sp>
    </p:spTree>
    <p:custDataLst>
      <p:tags r:id="rId1"/>
    </p:custDataLst>
    <p:extLst>
      <p:ext uri="{BB962C8B-B14F-4D97-AF65-F5344CB8AC3E}">
        <p14:creationId xmlns="" xmlns:p14="http://schemas.microsoft.com/office/powerpoint/2010/main" val="29752374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smtClean="0"/>
              <a:t>A.L.I.C.E.</a:t>
            </a:r>
            <a:endParaRPr lang="en-US" dirty="0"/>
          </a:p>
        </p:txBody>
      </p:sp>
      <p:sp>
        <p:nvSpPr>
          <p:cNvPr id="3" name="Content Placeholder 2"/>
          <p:cNvSpPr>
            <a:spLocks noGrp="1"/>
          </p:cNvSpPr>
          <p:nvPr>
            <p:ph idx="1"/>
          </p:nvPr>
        </p:nvSpPr>
        <p:spPr>
          <a:xfrm>
            <a:off x="345688" y="3546244"/>
            <a:ext cx="8608741" cy="2943215"/>
          </a:xfrm>
        </p:spPr>
        <p:txBody>
          <a:bodyPr numCol="1"/>
          <a:lstStyle/>
          <a:p>
            <a:r>
              <a:rPr lang="en-US" dirty="0" smtClean="0"/>
              <a:t>Proactive approach</a:t>
            </a:r>
          </a:p>
          <a:p>
            <a:r>
              <a:rPr lang="en-US" dirty="0" smtClean="0"/>
              <a:t>Provides additional options beyond traditional lockdown</a:t>
            </a:r>
          </a:p>
          <a:p>
            <a:r>
              <a:rPr lang="en-US" dirty="0" smtClean="0"/>
              <a:t>Assumes every event is not the same</a:t>
            </a:r>
          </a:p>
          <a:p>
            <a:r>
              <a:rPr lang="en-US" dirty="0" smtClean="0"/>
              <a:t>ALICE is </a:t>
            </a:r>
            <a:r>
              <a:rPr lang="en-US" u="sng" dirty="0" smtClean="0"/>
              <a:t>NOT</a:t>
            </a:r>
            <a:r>
              <a:rPr lang="en-US" dirty="0" smtClean="0"/>
              <a:t> sequential</a:t>
            </a:r>
          </a:p>
          <a:p>
            <a:r>
              <a:rPr lang="en-US" dirty="0" smtClean="0"/>
              <a:t>Increases odds of survival</a:t>
            </a:r>
          </a:p>
          <a:p>
            <a:r>
              <a:rPr lang="en-US" dirty="0" smtClean="0"/>
              <a:t>Research based</a:t>
            </a:r>
          </a:p>
          <a:p>
            <a:endParaRPr lang="en-US" dirty="0"/>
          </a:p>
        </p:txBody>
      </p:sp>
      <p:sp>
        <p:nvSpPr>
          <p:cNvPr id="4" name="Slide Number Placeholder 3"/>
          <p:cNvSpPr>
            <a:spLocks noGrp="1"/>
          </p:cNvSpPr>
          <p:nvPr>
            <p:ph type="sldNum" sz="quarter" idx="12"/>
          </p:nvPr>
        </p:nvSpPr>
        <p:spPr/>
        <p:txBody>
          <a:bodyPr numCol="1"/>
          <a:lstStyle/>
          <a:p>
            <a:fld id="{011FA5F7-815D-4759-B919-EA5CB6432E4E}" type="slidenum">
              <a:rPr lang="en-US" smtClean="0"/>
              <a:pPr/>
              <a:t>15</a:t>
            </a:fld>
            <a:endParaRPr lang="en-US"/>
          </a:p>
        </p:txBody>
      </p:sp>
      <p:pic>
        <p:nvPicPr>
          <p:cNvPr id="11" name="Picture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182028" y="1101931"/>
            <a:ext cx="5950221" cy="1975505"/>
          </a:xfrm>
          <a:prstGeom prst="rect">
            <a:avLst/>
          </a:prstGeom>
        </p:spPr>
      </p:pic>
      <p:cxnSp>
        <p:nvCxnSpPr>
          <p:cNvPr id="13" name="Straight Connector 12"/>
          <p:cNvCxnSpPr/>
          <p:nvPr/>
        </p:nvCxnSpPr>
        <p:spPr>
          <a:xfrm>
            <a:off x="446048" y="3389974"/>
            <a:ext cx="792851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 xmlns:p14="http://schemas.microsoft.com/office/powerpoint/2010/main" val="12995588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93577" y="1255335"/>
            <a:ext cx="8943277" cy="4572000"/>
          </a:xfrm>
          <a:prstGeom prst="rect">
            <a:avLst/>
          </a:prstGeom>
          <a:solidFill>
            <a:schemeClr val="bg2">
              <a:lumMod val="10000"/>
              <a:alpha val="90000"/>
            </a:schemeClr>
          </a:solidFill>
          <a:ln>
            <a:solidFill>
              <a:schemeClr val="tx1"/>
            </a:solidFill>
          </a:ln>
        </p:spPr>
        <p:txBody>
          <a:bodyPr wrap="square" numCol="1" rtlCol="0" anchor="ctr">
            <a:spAutoFit/>
          </a:bodyPr>
          <a:lstStyle/>
          <a:p>
            <a:pPr algn="ctr"/>
            <a:endParaRPr lang="en-US" b="1" dirty="0" smtClean="0">
              <a:solidFill>
                <a:schemeClr val="bg1"/>
              </a:solidFill>
            </a:endParaRPr>
          </a:p>
        </p:txBody>
      </p:sp>
      <p:sp>
        <p:nvSpPr>
          <p:cNvPr id="4" name="Slide Number Placeholder 3"/>
          <p:cNvSpPr>
            <a:spLocks noGrp="1"/>
          </p:cNvSpPr>
          <p:nvPr>
            <p:ph type="sldNum" sz="quarter" idx="12"/>
          </p:nvPr>
        </p:nvSpPr>
        <p:spPr/>
        <p:txBody>
          <a:bodyPr numCol="1"/>
          <a:lstStyle/>
          <a:p>
            <a:fld id="{011FA5F7-815D-4759-B919-EA5CB6432E4E}" type="slidenum">
              <a:rPr lang="en-US" smtClean="0"/>
              <a:pPr/>
              <a:t>16</a:t>
            </a:fld>
            <a:endParaRPr lang="en-US" dirty="0"/>
          </a:p>
        </p:txBody>
      </p:sp>
      <p:grpSp>
        <p:nvGrpSpPr>
          <p:cNvPr id="73" name="Group 72"/>
          <p:cNvGrpSpPr/>
          <p:nvPr/>
        </p:nvGrpSpPr>
        <p:grpSpPr>
          <a:xfrm>
            <a:off x="2256512" y="2789230"/>
            <a:ext cx="1467143" cy="1720128"/>
            <a:chOff x="1749433" y="2789230"/>
            <a:chExt cx="1467143" cy="1720128"/>
          </a:xfrm>
        </p:grpSpPr>
        <p:sp>
          <p:nvSpPr>
            <p:cNvPr id="17" name="TextBox 16"/>
            <p:cNvSpPr txBox="1"/>
            <p:nvPr/>
          </p:nvSpPr>
          <p:spPr>
            <a:xfrm>
              <a:off x="1793489" y="2789230"/>
              <a:ext cx="1380292" cy="707886"/>
            </a:xfrm>
            <a:prstGeom prst="rect">
              <a:avLst/>
            </a:prstGeom>
            <a:noFill/>
          </p:spPr>
          <p:txBody>
            <a:bodyPr wrap="square" numCol="1" rtlCol="0">
              <a:spAutoFit/>
            </a:bodyPr>
            <a:lstStyle/>
            <a:p>
              <a:r>
                <a:rPr lang="en-US" sz="4000" b="1" dirty="0" smtClean="0">
                  <a:solidFill>
                    <a:schemeClr val="bg1"/>
                  </a:solidFill>
                </a:rPr>
                <a:t>3,000</a:t>
              </a:r>
              <a:endParaRPr lang="en-US" sz="4000" b="1" dirty="0">
                <a:solidFill>
                  <a:schemeClr val="bg1"/>
                </a:solidFill>
              </a:endParaRPr>
            </a:p>
          </p:txBody>
        </p:sp>
        <p:pic>
          <p:nvPicPr>
            <p:cNvPr id="27" name="Picture 2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030446" y="3441298"/>
              <a:ext cx="947395" cy="691682"/>
            </a:xfrm>
            <a:prstGeom prst="rect">
              <a:avLst/>
            </a:prstGeom>
          </p:spPr>
        </p:pic>
        <p:sp>
          <p:nvSpPr>
            <p:cNvPr id="32" name="TextBox 31"/>
            <p:cNvSpPr txBox="1"/>
            <p:nvPr/>
          </p:nvSpPr>
          <p:spPr>
            <a:xfrm>
              <a:off x="1749433" y="4140026"/>
              <a:ext cx="1467143" cy="369332"/>
            </a:xfrm>
            <a:prstGeom prst="rect">
              <a:avLst/>
            </a:prstGeom>
            <a:noFill/>
          </p:spPr>
          <p:txBody>
            <a:bodyPr wrap="square" numCol="1" rtlCol="0">
              <a:spAutoFit/>
            </a:bodyPr>
            <a:lstStyle/>
            <a:p>
              <a:r>
                <a:rPr lang="en-US" dirty="0" smtClean="0">
                  <a:solidFill>
                    <a:schemeClr val="bg1"/>
                  </a:solidFill>
                </a:rPr>
                <a:t>K-12 Districts</a:t>
              </a:r>
              <a:endParaRPr lang="en-US" dirty="0">
                <a:solidFill>
                  <a:schemeClr val="bg1"/>
                </a:solidFill>
              </a:endParaRPr>
            </a:p>
          </p:txBody>
        </p:sp>
      </p:grpSp>
      <p:grpSp>
        <p:nvGrpSpPr>
          <p:cNvPr id="65" name="Group 64"/>
          <p:cNvGrpSpPr/>
          <p:nvPr/>
        </p:nvGrpSpPr>
        <p:grpSpPr>
          <a:xfrm>
            <a:off x="3960612" y="2789230"/>
            <a:ext cx="1305152" cy="1726962"/>
            <a:chOff x="4116195" y="2789230"/>
            <a:chExt cx="1305152" cy="1726962"/>
          </a:xfrm>
        </p:grpSpPr>
        <p:pic>
          <p:nvPicPr>
            <p:cNvPr id="18" name="Picture 1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124965" y="3476930"/>
              <a:ext cx="1219876" cy="620418"/>
            </a:xfrm>
            <a:prstGeom prst="rect">
              <a:avLst/>
            </a:prstGeom>
          </p:spPr>
        </p:pic>
        <p:sp>
          <p:nvSpPr>
            <p:cNvPr id="31" name="TextBox 30"/>
            <p:cNvSpPr txBox="1"/>
            <p:nvPr/>
          </p:nvSpPr>
          <p:spPr>
            <a:xfrm>
              <a:off x="4116195" y="4146860"/>
              <a:ext cx="1305152" cy="369332"/>
            </a:xfrm>
            <a:prstGeom prst="rect">
              <a:avLst/>
            </a:prstGeom>
            <a:noFill/>
          </p:spPr>
          <p:txBody>
            <a:bodyPr wrap="square" numCol="1" rtlCol="0">
              <a:spAutoFit/>
            </a:bodyPr>
            <a:lstStyle/>
            <a:p>
              <a:r>
                <a:rPr lang="en-US" dirty="0" smtClean="0">
                  <a:solidFill>
                    <a:schemeClr val="bg1"/>
                  </a:solidFill>
                </a:rPr>
                <a:t>Workplaces</a:t>
              </a:r>
              <a:endParaRPr lang="en-US" dirty="0">
                <a:solidFill>
                  <a:schemeClr val="bg1"/>
                </a:solidFill>
              </a:endParaRPr>
            </a:p>
          </p:txBody>
        </p:sp>
        <p:sp>
          <p:nvSpPr>
            <p:cNvPr id="37" name="TextBox 36"/>
            <p:cNvSpPr txBox="1"/>
            <p:nvPr/>
          </p:nvSpPr>
          <p:spPr>
            <a:xfrm>
              <a:off x="4222104" y="2789230"/>
              <a:ext cx="1045288" cy="707886"/>
            </a:xfrm>
            <a:prstGeom prst="rect">
              <a:avLst/>
            </a:prstGeom>
            <a:noFill/>
          </p:spPr>
          <p:txBody>
            <a:bodyPr wrap="square" numCol="1" rtlCol="0">
              <a:spAutoFit/>
            </a:bodyPr>
            <a:lstStyle/>
            <a:p>
              <a:r>
                <a:rPr lang="en-US" sz="4000" b="1" dirty="0">
                  <a:solidFill>
                    <a:schemeClr val="bg1"/>
                  </a:solidFill>
                </a:rPr>
                <a:t>8</a:t>
              </a:r>
              <a:r>
                <a:rPr lang="en-US" sz="4000" b="1" dirty="0" smtClean="0">
                  <a:solidFill>
                    <a:schemeClr val="bg1"/>
                  </a:solidFill>
                </a:rPr>
                <a:t>00</a:t>
              </a:r>
              <a:endParaRPr lang="en-US" sz="4000" b="1" dirty="0">
                <a:solidFill>
                  <a:schemeClr val="bg1"/>
                </a:solidFill>
              </a:endParaRPr>
            </a:p>
          </p:txBody>
        </p:sp>
      </p:grpSp>
      <p:grpSp>
        <p:nvGrpSpPr>
          <p:cNvPr id="66" name="Group 65"/>
          <p:cNvGrpSpPr/>
          <p:nvPr/>
        </p:nvGrpSpPr>
        <p:grpSpPr>
          <a:xfrm>
            <a:off x="5551568" y="2799063"/>
            <a:ext cx="1384236" cy="1726962"/>
            <a:chOff x="2317277" y="2789230"/>
            <a:chExt cx="1384236" cy="1726962"/>
          </a:xfrm>
        </p:grpSpPr>
        <p:pic>
          <p:nvPicPr>
            <p:cNvPr id="28" name="Picture 2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317277" y="3478226"/>
              <a:ext cx="1278564" cy="578498"/>
            </a:xfrm>
            <a:prstGeom prst="rect">
              <a:avLst/>
            </a:prstGeom>
          </p:spPr>
        </p:pic>
        <p:sp>
          <p:nvSpPr>
            <p:cNvPr id="34" name="TextBox 33"/>
            <p:cNvSpPr txBox="1"/>
            <p:nvPr/>
          </p:nvSpPr>
          <p:spPr>
            <a:xfrm>
              <a:off x="2388762" y="4146860"/>
              <a:ext cx="1312751" cy="369332"/>
            </a:xfrm>
            <a:prstGeom prst="rect">
              <a:avLst/>
            </a:prstGeom>
            <a:noFill/>
          </p:spPr>
          <p:txBody>
            <a:bodyPr wrap="square" numCol="1" rtlCol="0">
              <a:spAutoFit/>
            </a:bodyPr>
            <a:lstStyle/>
            <a:p>
              <a:r>
                <a:rPr lang="en-US" dirty="0" smtClean="0">
                  <a:solidFill>
                    <a:schemeClr val="bg1"/>
                  </a:solidFill>
                </a:rPr>
                <a:t>Universities</a:t>
              </a:r>
              <a:endParaRPr lang="en-US" dirty="0">
                <a:solidFill>
                  <a:schemeClr val="bg1"/>
                </a:solidFill>
              </a:endParaRPr>
            </a:p>
          </p:txBody>
        </p:sp>
        <p:sp>
          <p:nvSpPr>
            <p:cNvPr id="38" name="TextBox 37"/>
            <p:cNvSpPr txBox="1"/>
            <p:nvPr/>
          </p:nvSpPr>
          <p:spPr>
            <a:xfrm>
              <a:off x="2513223" y="2789230"/>
              <a:ext cx="1135543" cy="707886"/>
            </a:xfrm>
            <a:prstGeom prst="rect">
              <a:avLst/>
            </a:prstGeom>
            <a:noFill/>
          </p:spPr>
          <p:txBody>
            <a:bodyPr wrap="square" numCol="1" rtlCol="0">
              <a:spAutoFit/>
            </a:bodyPr>
            <a:lstStyle/>
            <a:p>
              <a:r>
                <a:rPr lang="en-US" sz="4000" b="1" dirty="0">
                  <a:solidFill>
                    <a:schemeClr val="bg1"/>
                  </a:solidFill>
                </a:rPr>
                <a:t>5</a:t>
              </a:r>
              <a:r>
                <a:rPr lang="en-US" sz="4000" b="1" dirty="0" smtClean="0">
                  <a:solidFill>
                    <a:schemeClr val="bg1"/>
                  </a:solidFill>
                </a:rPr>
                <a:t>00</a:t>
              </a:r>
              <a:endParaRPr lang="en-US" sz="4000" b="1" dirty="0">
                <a:solidFill>
                  <a:schemeClr val="bg1"/>
                </a:solidFill>
              </a:endParaRPr>
            </a:p>
          </p:txBody>
        </p:sp>
      </p:grpSp>
      <p:sp>
        <p:nvSpPr>
          <p:cNvPr id="9" name="TextBox 8"/>
          <p:cNvSpPr txBox="1"/>
          <p:nvPr/>
        </p:nvSpPr>
        <p:spPr>
          <a:xfrm>
            <a:off x="2560606" y="2413414"/>
            <a:ext cx="4237266" cy="369332"/>
          </a:xfrm>
          <a:prstGeom prst="rect">
            <a:avLst/>
          </a:prstGeom>
          <a:noFill/>
        </p:spPr>
        <p:txBody>
          <a:bodyPr wrap="square" numCol="1" rtlCol="0">
            <a:spAutoFit/>
          </a:bodyPr>
          <a:lstStyle/>
          <a:p>
            <a:r>
              <a:rPr lang="en-US" dirty="0" smtClean="0">
                <a:solidFill>
                  <a:schemeClr val="bg1">
                    <a:lumMod val="95000"/>
                  </a:schemeClr>
                </a:solidFill>
              </a:rPr>
              <a:t>Organizations who we have already Served</a:t>
            </a:r>
            <a:endParaRPr lang="en-US" dirty="0">
              <a:solidFill>
                <a:schemeClr val="bg1">
                  <a:lumMod val="95000"/>
                </a:schemeClr>
              </a:solidFill>
            </a:endParaRPr>
          </a:p>
        </p:txBody>
      </p:sp>
      <p:sp>
        <p:nvSpPr>
          <p:cNvPr id="39" name="TextBox 38"/>
          <p:cNvSpPr txBox="1"/>
          <p:nvPr/>
        </p:nvSpPr>
        <p:spPr>
          <a:xfrm>
            <a:off x="2300568" y="4552452"/>
            <a:ext cx="4897065" cy="707886"/>
          </a:xfrm>
          <a:prstGeom prst="rect">
            <a:avLst/>
          </a:prstGeom>
          <a:noFill/>
        </p:spPr>
        <p:txBody>
          <a:bodyPr wrap="square" numCol="1" rtlCol="0">
            <a:spAutoFit/>
          </a:bodyPr>
          <a:lstStyle/>
          <a:p>
            <a:r>
              <a:rPr lang="en-US" sz="4000" b="1" dirty="0" smtClean="0">
                <a:solidFill>
                  <a:schemeClr val="bg1"/>
                </a:solidFill>
              </a:rPr>
              <a:t>25+ Millions Educated</a:t>
            </a:r>
            <a:endParaRPr lang="en-US" sz="4000" b="1" dirty="0">
              <a:solidFill>
                <a:schemeClr val="bg1"/>
              </a:solidFill>
            </a:endParaRPr>
          </a:p>
        </p:txBody>
      </p:sp>
      <p:cxnSp>
        <p:nvCxnSpPr>
          <p:cNvPr id="11" name="Straight Connector 10"/>
          <p:cNvCxnSpPr>
            <a:stCxn id="9" idx="1"/>
          </p:cNvCxnSpPr>
          <p:nvPr/>
        </p:nvCxnSpPr>
        <p:spPr>
          <a:xfrm flipH="1">
            <a:off x="452284" y="2598080"/>
            <a:ext cx="2108322" cy="0"/>
          </a:xfrm>
          <a:prstGeom prst="line">
            <a:avLst/>
          </a:prstGeom>
          <a:ln w="127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452284" y="4559498"/>
            <a:ext cx="8197601"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6797872" y="2609003"/>
            <a:ext cx="1852014" cy="0"/>
          </a:xfrm>
          <a:prstGeom prst="line">
            <a:avLst/>
          </a:prstGeom>
          <a:ln w="12700">
            <a:solidFill>
              <a:schemeClr val="bg1"/>
            </a:solidFill>
            <a:headEnd type="oval"/>
          </a:ln>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7327218" y="2789230"/>
            <a:ext cx="1189809" cy="1726962"/>
            <a:chOff x="7356719" y="2789230"/>
            <a:chExt cx="1189809" cy="1726962"/>
          </a:xfrm>
        </p:grpSpPr>
        <p:pic>
          <p:nvPicPr>
            <p:cNvPr id="30" name="Picture 29"/>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7404978" y="3456314"/>
              <a:ext cx="889939" cy="661651"/>
            </a:xfrm>
            <a:prstGeom prst="rect">
              <a:avLst/>
            </a:prstGeom>
          </p:spPr>
        </p:pic>
        <p:sp>
          <p:nvSpPr>
            <p:cNvPr id="36" name="TextBox 35"/>
            <p:cNvSpPr txBox="1"/>
            <p:nvPr/>
          </p:nvSpPr>
          <p:spPr>
            <a:xfrm>
              <a:off x="7356719" y="4146860"/>
              <a:ext cx="1189809" cy="369332"/>
            </a:xfrm>
            <a:prstGeom prst="rect">
              <a:avLst/>
            </a:prstGeom>
            <a:noFill/>
          </p:spPr>
          <p:txBody>
            <a:bodyPr wrap="square" numCol="1" rtlCol="0">
              <a:spAutoFit/>
            </a:bodyPr>
            <a:lstStyle/>
            <a:p>
              <a:r>
                <a:rPr lang="en-US" dirty="0" smtClean="0">
                  <a:solidFill>
                    <a:schemeClr val="bg1"/>
                  </a:solidFill>
                </a:rPr>
                <a:t>Hospitals</a:t>
              </a:r>
              <a:endParaRPr lang="en-US" dirty="0">
                <a:solidFill>
                  <a:schemeClr val="bg1"/>
                </a:solidFill>
              </a:endParaRPr>
            </a:p>
          </p:txBody>
        </p:sp>
        <p:sp>
          <p:nvSpPr>
            <p:cNvPr id="44" name="TextBox 43"/>
            <p:cNvSpPr txBox="1"/>
            <p:nvPr/>
          </p:nvSpPr>
          <p:spPr>
            <a:xfrm>
              <a:off x="7382424" y="2789230"/>
              <a:ext cx="1045288" cy="707886"/>
            </a:xfrm>
            <a:prstGeom prst="rect">
              <a:avLst/>
            </a:prstGeom>
            <a:noFill/>
          </p:spPr>
          <p:txBody>
            <a:bodyPr wrap="square" numCol="1" rtlCol="0">
              <a:spAutoFit/>
            </a:bodyPr>
            <a:lstStyle/>
            <a:p>
              <a:r>
                <a:rPr lang="en-US" sz="4000" b="1" dirty="0">
                  <a:solidFill>
                    <a:schemeClr val="bg1"/>
                  </a:solidFill>
                </a:rPr>
                <a:t>5</a:t>
              </a:r>
              <a:r>
                <a:rPr lang="en-US" sz="4000" b="1" dirty="0" smtClean="0">
                  <a:solidFill>
                    <a:schemeClr val="bg1"/>
                  </a:solidFill>
                </a:rPr>
                <a:t>00</a:t>
              </a:r>
              <a:endParaRPr lang="en-US" sz="4000" b="1" dirty="0">
                <a:solidFill>
                  <a:schemeClr val="bg1"/>
                </a:solidFill>
              </a:endParaRPr>
            </a:p>
          </p:txBody>
        </p:sp>
      </p:grpSp>
      <p:sp>
        <p:nvSpPr>
          <p:cNvPr id="61" name="TextBox 60"/>
          <p:cNvSpPr txBox="1"/>
          <p:nvPr/>
        </p:nvSpPr>
        <p:spPr>
          <a:xfrm>
            <a:off x="3563465" y="1884329"/>
            <a:ext cx="2188844" cy="707886"/>
          </a:xfrm>
          <a:prstGeom prst="rect">
            <a:avLst/>
          </a:prstGeom>
          <a:noFill/>
        </p:spPr>
        <p:txBody>
          <a:bodyPr wrap="square" numCol="1" rtlCol="0">
            <a:spAutoFit/>
          </a:bodyPr>
          <a:lstStyle/>
          <a:p>
            <a:r>
              <a:rPr lang="en-US" sz="4000" b="1" dirty="0" smtClean="0">
                <a:solidFill>
                  <a:schemeClr val="bg1"/>
                </a:solidFill>
              </a:rPr>
              <a:t>50 States</a:t>
            </a:r>
            <a:endParaRPr lang="en-US" sz="4000" b="1" dirty="0">
              <a:solidFill>
                <a:schemeClr val="bg1"/>
              </a:solidFill>
            </a:endParaRPr>
          </a:p>
        </p:txBody>
      </p:sp>
      <p:grpSp>
        <p:nvGrpSpPr>
          <p:cNvPr id="74" name="Group 73"/>
          <p:cNvGrpSpPr/>
          <p:nvPr/>
        </p:nvGrpSpPr>
        <p:grpSpPr>
          <a:xfrm>
            <a:off x="577569" y="2771944"/>
            <a:ext cx="1590522" cy="1731742"/>
            <a:chOff x="203949" y="2771944"/>
            <a:chExt cx="1590522" cy="1731742"/>
          </a:xfrm>
        </p:grpSpPr>
        <p:pic>
          <p:nvPicPr>
            <p:cNvPr id="62" name="Picture 61"/>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532352" y="3370897"/>
              <a:ext cx="775787" cy="767871"/>
            </a:xfrm>
            <a:prstGeom prst="rect">
              <a:avLst/>
            </a:prstGeom>
          </p:spPr>
        </p:pic>
        <p:sp>
          <p:nvSpPr>
            <p:cNvPr id="68" name="TextBox 67"/>
            <p:cNvSpPr txBox="1"/>
            <p:nvPr/>
          </p:nvSpPr>
          <p:spPr>
            <a:xfrm>
              <a:off x="203949" y="2771944"/>
              <a:ext cx="1380292" cy="707886"/>
            </a:xfrm>
            <a:prstGeom prst="rect">
              <a:avLst/>
            </a:prstGeom>
            <a:noFill/>
          </p:spPr>
          <p:txBody>
            <a:bodyPr wrap="square" numCol="1" rtlCol="0">
              <a:spAutoFit/>
            </a:bodyPr>
            <a:lstStyle/>
            <a:p>
              <a:r>
                <a:rPr lang="en-US" sz="4000" b="1" dirty="0">
                  <a:solidFill>
                    <a:schemeClr val="bg1"/>
                  </a:solidFill>
                </a:rPr>
                <a:t>3</a:t>
              </a:r>
              <a:r>
                <a:rPr lang="en-US" sz="4000" b="1" dirty="0" smtClean="0">
                  <a:solidFill>
                    <a:schemeClr val="bg1"/>
                  </a:solidFill>
                </a:rPr>
                <a:t>,500</a:t>
              </a:r>
              <a:endParaRPr lang="en-US" sz="4000" b="1" dirty="0">
                <a:solidFill>
                  <a:schemeClr val="bg1"/>
                </a:solidFill>
              </a:endParaRPr>
            </a:p>
          </p:txBody>
        </p:sp>
        <p:sp>
          <p:nvSpPr>
            <p:cNvPr id="70" name="TextBox 69"/>
            <p:cNvSpPr txBox="1"/>
            <p:nvPr/>
          </p:nvSpPr>
          <p:spPr>
            <a:xfrm>
              <a:off x="327328" y="4134354"/>
              <a:ext cx="1467143" cy="369332"/>
            </a:xfrm>
            <a:prstGeom prst="rect">
              <a:avLst/>
            </a:prstGeom>
            <a:noFill/>
          </p:spPr>
          <p:txBody>
            <a:bodyPr wrap="square" numCol="1" rtlCol="0">
              <a:spAutoFit/>
            </a:bodyPr>
            <a:lstStyle/>
            <a:p>
              <a:r>
                <a:rPr lang="en-US" dirty="0" smtClean="0">
                  <a:solidFill>
                    <a:schemeClr val="bg1"/>
                  </a:solidFill>
                </a:rPr>
                <a:t>LE Agencies</a:t>
              </a:r>
              <a:endParaRPr lang="en-US" dirty="0">
                <a:solidFill>
                  <a:schemeClr val="bg1"/>
                </a:solidFill>
              </a:endParaRPr>
            </a:p>
          </p:txBody>
        </p:sp>
      </p:grpSp>
      <p:sp>
        <p:nvSpPr>
          <p:cNvPr id="75" name="Title 1"/>
          <p:cNvSpPr>
            <a:spLocks noGrp="1"/>
          </p:cNvSpPr>
          <p:nvPr>
            <p:ph type="title"/>
          </p:nvPr>
        </p:nvSpPr>
        <p:spPr>
          <a:xfrm>
            <a:off x="2813050" y="0"/>
            <a:ext cx="6330950" cy="1325563"/>
          </a:xfrm>
        </p:spPr>
        <p:txBody>
          <a:bodyPr numCol="1"/>
          <a:lstStyle/>
          <a:p>
            <a:r>
              <a:rPr lang="en-US" dirty="0" smtClean="0"/>
              <a:t>Organizations we Served</a:t>
            </a:r>
            <a:endParaRPr lang="en-US" dirty="0"/>
          </a:p>
        </p:txBody>
      </p:sp>
    </p:spTree>
    <p:custDataLst>
      <p:tags r:id="rId1"/>
    </p:custDataLst>
    <p:extLst>
      <p:ext uri="{BB962C8B-B14F-4D97-AF65-F5344CB8AC3E}">
        <p14:creationId xmlns="" xmlns:p14="http://schemas.microsoft.com/office/powerpoint/2010/main" val="375301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0"/>
          <p:cNvSpPr/>
          <p:nvPr/>
        </p:nvSpPr>
        <p:spPr>
          <a:xfrm>
            <a:off x="2383633" y="-12737"/>
            <a:ext cx="6772275" cy="748728"/>
          </a:xfrm>
          <a:custGeom>
            <a:avLst/>
            <a:gdLst>
              <a:gd name="connsiteX0" fmla="*/ 0 w 6791325"/>
              <a:gd name="connsiteY0" fmla="*/ 0 h 734440"/>
              <a:gd name="connsiteX1" fmla="*/ 6791325 w 6791325"/>
              <a:gd name="connsiteY1" fmla="*/ 0 h 734440"/>
              <a:gd name="connsiteX2" fmla="*/ 6791325 w 6791325"/>
              <a:gd name="connsiteY2" fmla="*/ 734440 h 734440"/>
              <a:gd name="connsiteX3" fmla="*/ 0 w 6791325"/>
              <a:gd name="connsiteY3" fmla="*/ 734440 h 734440"/>
              <a:gd name="connsiteX4" fmla="*/ 0 w 6791325"/>
              <a:gd name="connsiteY4" fmla="*/ 0 h 734440"/>
              <a:gd name="connsiteX0" fmla="*/ 428625 w 6791325"/>
              <a:gd name="connsiteY0" fmla="*/ 0 h 734440"/>
              <a:gd name="connsiteX1" fmla="*/ 6791325 w 6791325"/>
              <a:gd name="connsiteY1" fmla="*/ 0 h 734440"/>
              <a:gd name="connsiteX2" fmla="*/ 6791325 w 6791325"/>
              <a:gd name="connsiteY2" fmla="*/ 734440 h 734440"/>
              <a:gd name="connsiteX3" fmla="*/ 0 w 6791325"/>
              <a:gd name="connsiteY3" fmla="*/ 734440 h 734440"/>
              <a:gd name="connsiteX4" fmla="*/ 428625 w 6791325"/>
              <a:gd name="connsiteY4" fmla="*/ 0 h 734440"/>
              <a:gd name="connsiteX0" fmla="*/ 419100 w 6781800"/>
              <a:gd name="connsiteY0" fmla="*/ 0 h 748728"/>
              <a:gd name="connsiteX1" fmla="*/ 6781800 w 6781800"/>
              <a:gd name="connsiteY1" fmla="*/ 0 h 748728"/>
              <a:gd name="connsiteX2" fmla="*/ 6781800 w 6781800"/>
              <a:gd name="connsiteY2" fmla="*/ 734440 h 748728"/>
              <a:gd name="connsiteX3" fmla="*/ 0 w 6781800"/>
              <a:gd name="connsiteY3" fmla="*/ 748728 h 748728"/>
              <a:gd name="connsiteX4" fmla="*/ 419100 w 6781800"/>
              <a:gd name="connsiteY4" fmla="*/ 0 h 748728"/>
              <a:gd name="connsiteX0" fmla="*/ 414337 w 6777037"/>
              <a:gd name="connsiteY0" fmla="*/ 0 h 748728"/>
              <a:gd name="connsiteX1" fmla="*/ 6777037 w 6777037"/>
              <a:gd name="connsiteY1" fmla="*/ 0 h 748728"/>
              <a:gd name="connsiteX2" fmla="*/ 6777037 w 6777037"/>
              <a:gd name="connsiteY2" fmla="*/ 734440 h 748728"/>
              <a:gd name="connsiteX3" fmla="*/ 0 w 6777037"/>
              <a:gd name="connsiteY3" fmla="*/ 748728 h 748728"/>
              <a:gd name="connsiteX4" fmla="*/ 414337 w 6777037"/>
              <a:gd name="connsiteY4" fmla="*/ 0 h 748728"/>
              <a:gd name="connsiteX0" fmla="*/ 409575 w 6772275"/>
              <a:gd name="connsiteY0" fmla="*/ 0 h 748728"/>
              <a:gd name="connsiteX1" fmla="*/ 6772275 w 6772275"/>
              <a:gd name="connsiteY1" fmla="*/ 0 h 748728"/>
              <a:gd name="connsiteX2" fmla="*/ 6772275 w 6772275"/>
              <a:gd name="connsiteY2" fmla="*/ 734440 h 748728"/>
              <a:gd name="connsiteX3" fmla="*/ 0 w 6772275"/>
              <a:gd name="connsiteY3" fmla="*/ 748728 h 748728"/>
              <a:gd name="connsiteX4" fmla="*/ 409575 w 6772275"/>
              <a:gd name="connsiteY4" fmla="*/ 0 h 748728"/>
              <a:gd name="connsiteX0" fmla="*/ 409575 w 6772275"/>
              <a:gd name="connsiteY0" fmla="*/ 0 h 748728"/>
              <a:gd name="connsiteX1" fmla="*/ 6772275 w 6772275"/>
              <a:gd name="connsiteY1" fmla="*/ 0 h 748728"/>
              <a:gd name="connsiteX2" fmla="*/ 6772275 w 6772275"/>
              <a:gd name="connsiteY2" fmla="*/ 734440 h 748728"/>
              <a:gd name="connsiteX3" fmla="*/ 0 w 6772275"/>
              <a:gd name="connsiteY3" fmla="*/ 748728 h 748728"/>
              <a:gd name="connsiteX4" fmla="*/ 409575 w 6772275"/>
              <a:gd name="connsiteY4" fmla="*/ 0 h 748728"/>
              <a:gd name="connsiteX0" fmla="*/ 409575 w 6772275"/>
              <a:gd name="connsiteY0" fmla="*/ 0 h 748728"/>
              <a:gd name="connsiteX1" fmla="*/ 6772275 w 6772275"/>
              <a:gd name="connsiteY1" fmla="*/ 0 h 748728"/>
              <a:gd name="connsiteX2" fmla="*/ 6772275 w 6772275"/>
              <a:gd name="connsiteY2" fmla="*/ 734440 h 748728"/>
              <a:gd name="connsiteX3" fmla="*/ 0 w 6772275"/>
              <a:gd name="connsiteY3" fmla="*/ 748728 h 748728"/>
              <a:gd name="connsiteX4" fmla="*/ 409575 w 6772275"/>
              <a:gd name="connsiteY4" fmla="*/ 0 h 748728"/>
              <a:gd name="connsiteX0" fmla="*/ 395288 w 6772275"/>
              <a:gd name="connsiteY0" fmla="*/ 0 h 748728"/>
              <a:gd name="connsiteX1" fmla="*/ 6772275 w 6772275"/>
              <a:gd name="connsiteY1" fmla="*/ 0 h 748728"/>
              <a:gd name="connsiteX2" fmla="*/ 6772275 w 6772275"/>
              <a:gd name="connsiteY2" fmla="*/ 734440 h 748728"/>
              <a:gd name="connsiteX3" fmla="*/ 0 w 6772275"/>
              <a:gd name="connsiteY3" fmla="*/ 748728 h 748728"/>
              <a:gd name="connsiteX4" fmla="*/ 395288 w 6772275"/>
              <a:gd name="connsiteY4" fmla="*/ 0 h 748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2275" h="748728">
                <a:moveTo>
                  <a:pt x="395288" y="0"/>
                </a:moveTo>
                <a:lnTo>
                  <a:pt x="6772275" y="0"/>
                </a:lnTo>
                <a:lnTo>
                  <a:pt x="6772275" y="734440"/>
                </a:lnTo>
                <a:lnTo>
                  <a:pt x="0" y="748728"/>
                </a:lnTo>
                <a:lnTo>
                  <a:pt x="395288" y="0"/>
                </a:lnTo>
                <a:close/>
              </a:path>
            </a:pathLst>
          </a:custGeom>
          <a:solidFill>
            <a:schemeClr val="bg2">
              <a:lumMod val="10000"/>
              <a:alpha val="85000"/>
            </a:schemeClr>
          </a:solidFill>
          <a:ln>
            <a:noFill/>
          </a:ln>
        </p:spPr>
        <p:txBody>
          <a:bodyPr wrap="square" numCol="1" rtlCol="0" anchor="ctr">
            <a:spAutoFit/>
          </a:bodyPr>
          <a:lstStyle/>
          <a:p>
            <a:pPr algn="ctr" eaLnBrk="1" hangingPunct="1">
              <a:spcBef>
                <a:spcPts val="0"/>
              </a:spcBef>
              <a:spcAft>
                <a:spcPts val="0"/>
              </a:spcAft>
            </a:pPr>
            <a:endParaRPr lang="en-US" sz="1800" b="1" dirty="0" smtClean="0">
              <a:solidFill>
                <a:prstClr val="white"/>
              </a:solidFill>
              <a:latin typeface="Calibri"/>
              <a:ea typeface="+mn-ea"/>
            </a:endParaRPr>
          </a:p>
        </p:txBody>
      </p:sp>
      <p:sp>
        <p:nvSpPr>
          <p:cNvPr id="4" name="Rectangle 3"/>
          <p:cNvSpPr/>
          <p:nvPr/>
        </p:nvSpPr>
        <p:spPr>
          <a:xfrm>
            <a:off x="140677" y="1525679"/>
            <a:ext cx="8862646" cy="4853354"/>
          </a:xfrm>
          <a:prstGeom prst="rect">
            <a:avLst/>
          </a:prstGeom>
          <a:solidFill>
            <a:srgbClr val="FFFFFF"/>
          </a:solidFill>
          <a:ln>
            <a:solidFill>
              <a:schemeClr val="tx1"/>
            </a:solidFill>
          </a:ln>
        </p:spPr>
        <p:txBody>
          <a:bodyPr wrap="square" numCol="1" rtlCol="0" anchor="ctr">
            <a:spAutoFit/>
          </a:bodyPr>
          <a:lstStyle/>
          <a:p>
            <a:pPr algn="ctr"/>
            <a:endParaRPr lang="en-US" b="1" dirty="0" smtClean="0">
              <a:solidFill>
                <a:schemeClr val="bg1"/>
              </a:solidFill>
            </a:endParaRPr>
          </a:p>
        </p:txBody>
      </p:sp>
      <p:pic>
        <p:nvPicPr>
          <p:cNvPr id="3" name="Picture 2"/>
          <p:cNvPicPr>
            <a:picLocks noChangeAspect="1"/>
          </p:cNvPicPr>
          <p:nvPr/>
        </p:nvPicPr>
        <p:blipFill>
          <a:blip r:embed="rId4" cstate="print"/>
          <a:stretch>
            <a:fillRect/>
          </a:stretch>
        </p:blipFill>
        <p:spPr>
          <a:xfrm>
            <a:off x="7542796" y="-173185"/>
            <a:ext cx="1761897" cy="1755800"/>
          </a:xfrm>
          <a:prstGeom prst="rect">
            <a:avLst/>
          </a:prstGeom>
        </p:spPr>
      </p:pic>
      <p:pic>
        <p:nvPicPr>
          <p:cNvPr id="32" name="Picture 31"/>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4266" t="18433" r="6079" b="18894"/>
          <a:stretch/>
        </p:blipFill>
        <p:spPr>
          <a:xfrm>
            <a:off x="251995" y="1807699"/>
            <a:ext cx="1817622" cy="118844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3" name="Picture 3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a:xfrm>
            <a:off x="6813300" y="2715825"/>
            <a:ext cx="1846878" cy="129071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4" name="Picture 3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a:xfrm>
            <a:off x="317017" y="4528376"/>
            <a:ext cx="1752600" cy="1752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6" name="Picture 35"/>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a:xfrm>
            <a:off x="5767753" y="4347985"/>
            <a:ext cx="2895600" cy="84425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0" name="Picture 39"/>
          <p:cNvPicPr>
            <a:picLocks noChangeAspect="1" noChangeArrowheads="1"/>
          </p:cNvPicPr>
          <p:nvPr/>
        </p:nvPicPr>
        <p:blipFill rotWithShape="1">
          <a:blip r:embed="rId9" cstate="print">
            <a:extLst>
              <a:ext uri="{28A0092B-C50C-407E-A947-70E740481C1C}">
                <a14:useLocalDpi xmlns="" xmlns:a14="http://schemas.microsoft.com/office/drawing/2010/main" val="0"/>
              </a:ext>
            </a:extLst>
          </a:blip>
          <a:srcRect t="34572" b="29740"/>
          <a:stretch/>
        </p:blipFill>
        <p:spPr>
          <a:xfrm>
            <a:off x="2813050" y="3764974"/>
            <a:ext cx="3052177" cy="5069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1" name="Picture 40"/>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a:xfrm>
            <a:off x="5878461" y="5402542"/>
            <a:ext cx="3081338" cy="94997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5" name="Picture 11"/>
          <p:cNvPicPr>
            <a:picLocks noChangeAspect="1" noChangeArrowheads="1"/>
          </p:cNvPicPr>
          <p:nvPr/>
        </p:nvPicPr>
        <p:blipFill rotWithShape="1">
          <a:blip r:embed="rId11" cstate="print">
            <a:extLst>
              <a:ext uri="{28A0092B-C50C-407E-A947-70E740481C1C}">
                <a14:useLocalDpi xmlns="" xmlns:a14="http://schemas.microsoft.com/office/drawing/2010/main" val="0"/>
              </a:ext>
            </a:extLst>
          </a:blip>
          <a:srcRect r="5411"/>
          <a:stretch/>
        </p:blipFill>
        <p:spPr>
          <a:xfrm>
            <a:off x="6318000" y="1566634"/>
            <a:ext cx="2664075" cy="100154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ctangle 1"/>
          <p:cNvSpPr/>
          <p:nvPr/>
        </p:nvSpPr>
        <p:spPr>
          <a:xfrm>
            <a:off x="2813050" y="1083822"/>
            <a:ext cx="4572000" cy="461665"/>
          </a:xfrm>
          <a:prstGeom prst="rect">
            <a:avLst/>
          </a:prstGeom>
        </p:spPr>
        <p:txBody>
          <a:bodyPr numCol="1">
            <a:spAutoFit/>
          </a:bodyPr>
          <a:lstStyle/>
          <a:p>
            <a:r>
              <a:rPr lang="en-US" b="1" dirty="0" smtClean="0">
                <a:solidFill>
                  <a:srgbClr val="D7303B"/>
                </a:solidFill>
                <a:latin typeface="Arial" panose="020B0604020202020204" pitchFamily="34" charset="0"/>
                <a:cs typeface="Arial" panose="020B0604020202020204" pitchFamily="34" charset="0"/>
              </a:rPr>
              <a:t>Major Health Care Systems</a:t>
            </a:r>
            <a:endParaRPr lang="en-US" b="1" dirty="0">
              <a:solidFill>
                <a:srgbClr val="D7303B"/>
              </a:solidFill>
              <a:latin typeface="Arial" panose="020B0604020202020204" pitchFamily="34" charset="0"/>
              <a:cs typeface="Arial" panose="020B0604020202020204" pitchFamily="34" charset="0"/>
            </a:endParaRPr>
          </a:p>
        </p:txBody>
      </p:sp>
      <p:sp>
        <p:nvSpPr>
          <p:cNvPr id="18" name="Title 1"/>
          <p:cNvSpPr txBox="1">
            <a:spLocks/>
          </p:cNvSpPr>
          <p:nvPr/>
        </p:nvSpPr>
        <p:spPr>
          <a:xfrm>
            <a:off x="2813050" y="0"/>
            <a:ext cx="6330950" cy="1325563"/>
          </a:xfrm>
          <a:prstGeom prst="rect">
            <a:avLst/>
          </a:prstGeom>
        </p:spPr>
        <p:txBody>
          <a:bodyPr numCol="1"/>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chemeClr val="bg1"/>
                </a:solidFill>
              </a:rPr>
              <a:t>Hospitals</a:t>
            </a:r>
            <a:endParaRPr lang="en-US" b="1" dirty="0">
              <a:solidFill>
                <a:schemeClr val="bg1"/>
              </a:solidFill>
            </a:endParaRPr>
          </a:p>
        </p:txBody>
      </p:sp>
      <p:pic>
        <p:nvPicPr>
          <p:cNvPr id="2054" name="Picture 6" descr="https://origin.ih.constantcontact.com/fs192/1102618806763/img/91.jpg"/>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a:xfrm>
            <a:off x="2502476" y="2673325"/>
            <a:ext cx="4109736" cy="770575"/>
          </a:xfrm>
          <a:prstGeom prst="rect">
            <a:avLst/>
          </a:prstGeom>
          <a:noFill/>
          <a:ln>
            <a:noFill/>
          </a:ln>
          <a:extLst>
            <a:ext uri="{909E8E84-426E-40DD-AFC4-6F175D3DCCD1}">
              <a14:hiddenFill xmlns="" xmlns:a14="http://schemas.microsoft.com/office/drawing/2010/main">
                <a:solidFill>
                  <a:srgbClr val="FFFFFF"/>
                </a:solidFill>
              </a14:hiddenFill>
            </a:ext>
          </a:extLst>
        </p:spPr>
      </p:pic>
      <p:pic>
        <p:nvPicPr>
          <p:cNvPr id="1026" name="Picture 2" descr="http://www.thevillagernewspaper.com/wordpress/wp-content/uploads/2013/03/Cleveland-Clinic.jpe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a:xfrm>
            <a:off x="2303493" y="1807699"/>
            <a:ext cx="4110489" cy="727290"/>
          </a:xfrm>
          <a:prstGeom prst="rect">
            <a:avLst/>
          </a:prstGeom>
          <a:noFill/>
          <a:ln>
            <a:noFill/>
          </a:ln>
          <a:extLst>
            <a:ext uri="{909E8E84-426E-40DD-AFC4-6F175D3DCCD1}">
              <a14:hiddenFill xmlns="" xmlns:a14="http://schemas.microsoft.com/office/drawing/2010/main">
                <a:solidFill>
                  <a:srgbClr val="FFFFFF"/>
                </a:solidFill>
              </a14:hiddenFill>
            </a:ext>
          </a:extLst>
        </p:spPr>
      </p:pic>
      <p:pic>
        <p:nvPicPr>
          <p:cNvPr id="3074" name="Picture 2" descr="http://ih.constantcontact.com/fs033/1102700179107/img/264.jpg?a=1115783811842"/>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a:xfrm>
            <a:off x="370100" y="3307542"/>
            <a:ext cx="1885950" cy="1028701"/>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http://www.heywood.org/HH_Logo%20new%202010.JPG"/>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a:xfrm>
            <a:off x="2167100" y="5509910"/>
            <a:ext cx="3499993" cy="735242"/>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2" descr="http://www.noveen.com/images/kindred%20logo.jpg"/>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a:xfrm>
            <a:off x="2750835" y="4437689"/>
            <a:ext cx="2332521" cy="906443"/>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32304772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0"/>
          <p:cNvSpPr/>
          <p:nvPr/>
        </p:nvSpPr>
        <p:spPr>
          <a:xfrm>
            <a:off x="2383633" y="-12737"/>
            <a:ext cx="6772275" cy="748728"/>
          </a:xfrm>
          <a:custGeom>
            <a:avLst/>
            <a:gdLst>
              <a:gd name="connsiteX0" fmla="*/ 0 w 6791325"/>
              <a:gd name="connsiteY0" fmla="*/ 0 h 734440"/>
              <a:gd name="connsiteX1" fmla="*/ 6791325 w 6791325"/>
              <a:gd name="connsiteY1" fmla="*/ 0 h 734440"/>
              <a:gd name="connsiteX2" fmla="*/ 6791325 w 6791325"/>
              <a:gd name="connsiteY2" fmla="*/ 734440 h 734440"/>
              <a:gd name="connsiteX3" fmla="*/ 0 w 6791325"/>
              <a:gd name="connsiteY3" fmla="*/ 734440 h 734440"/>
              <a:gd name="connsiteX4" fmla="*/ 0 w 6791325"/>
              <a:gd name="connsiteY4" fmla="*/ 0 h 734440"/>
              <a:gd name="connsiteX0" fmla="*/ 428625 w 6791325"/>
              <a:gd name="connsiteY0" fmla="*/ 0 h 734440"/>
              <a:gd name="connsiteX1" fmla="*/ 6791325 w 6791325"/>
              <a:gd name="connsiteY1" fmla="*/ 0 h 734440"/>
              <a:gd name="connsiteX2" fmla="*/ 6791325 w 6791325"/>
              <a:gd name="connsiteY2" fmla="*/ 734440 h 734440"/>
              <a:gd name="connsiteX3" fmla="*/ 0 w 6791325"/>
              <a:gd name="connsiteY3" fmla="*/ 734440 h 734440"/>
              <a:gd name="connsiteX4" fmla="*/ 428625 w 6791325"/>
              <a:gd name="connsiteY4" fmla="*/ 0 h 734440"/>
              <a:gd name="connsiteX0" fmla="*/ 419100 w 6781800"/>
              <a:gd name="connsiteY0" fmla="*/ 0 h 748728"/>
              <a:gd name="connsiteX1" fmla="*/ 6781800 w 6781800"/>
              <a:gd name="connsiteY1" fmla="*/ 0 h 748728"/>
              <a:gd name="connsiteX2" fmla="*/ 6781800 w 6781800"/>
              <a:gd name="connsiteY2" fmla="*/ 734440 h 748728"/>
              <a:gd name="connsiteX3" fmla="*/ 0 w 6781800"/>
              <a:gd name="connsiteY3" fmla="*/ 748728 h 748728"/>
              <a:gd name="connsiteX4" fmla="*/ 419100 w 6781800"/>
              <a:gd name="connsiteY4" fmla="*/ 0 h 748728"/>
              <a:gd name="connsiteX0" fmla="*/ 414337 w 6777037"/>
              <a:gd name="connsiteY0" fmla="*/ 0 h 748728"/>
              <a:gd name="connsiteX1" fmla="*/ 6777037 w 6777037"/>
              <a:gd name="connsiteY1" fmla="*/ 0 h 748728"/>
              <a:gd name="connsiteX2" fmla="*/ 6777037 w 6777037"/>
              <a:gd name="connsiteY2" fmla="*/ 734440 h 748728"/>
              <a:gd name="connsiteX3" fmla="*/ 0 w 6777037"/>
              <a:gd name="connsiteY3" fmla="*/ 748728 h 748728"/>
              <a:gd name="connsiteX4" fmla="*/ 414337 w 6777037"/>
              <a:gd name="connsiteY4" fmla="*/ 0 h 748728"/>
              <a:gd name="connsiteX0" fmla="*/ 409575 w 6772275"/>
              <a:gd name="connsiteY0" fmla="*/ 0 h 748728"/>
              <a:gd name="connsiteX1" fmla="*/ 6772275 w 6772275"/>
              <a:gd name="connsiteY1" fmla="*/ 0 h 748728"/>
              <a:gd name="connsiteX2" fmla="*/ 6772275 w 6772275"/>
              <a:gd name="connsiteY2" fmla="*/ 734440 h 748728"/>
              <a:gd name="connsiteX3" fmla="*/ 0 w 6772275"/>
              <a:gd name="connsiteY3" fmla="*/ 748728 h 748728"/>
              <a:gd name="connsiteX4" fmla="*/ 409575 w 6772275"/>
              <a:gd name="connsiteY4" fmla="*/ 0 h 748728"/>
              <a:gd name="connsiteX0" fmla="*/ 409575 w 6772275"/>
              <a:gd name="connsiteY0" fmla="*/ 0 h 748728"/>
              <a:gd name="connsiteX1" fmla="*/ 6772275 w 6772275"/>
              <a:gd name="connsiteY1" fmla="*/ 0 h 748728"/>
              <a:gd name="connsiteX2" fmla="*/ 6772275 w 6772275"/>
              <a:gd name="connsiteY2" fmla="*/ 734440 h 748728"/>
              <a:gd name="connsiteX3" fmla="*/ 0 w 6772275"/>
              <a:gd name="connsiteY3" fmla="*/ 748728 h 748728"/>
              <a:gd name="connsiteX4" fmla="*/ 409575 w 6772275"/>
              <a:gd name="connsiteY4" fmla="*/ 0 h 748728"/>
              <a:gd name="connsiteX0" fmla="*/ 409575 w 6772275"/>
              <a:gd name="connsiteY0" fmla="*/ 0 h 748728"/>
              <a:gd name="connsiteX1" fmla="*/ 6772275 w 6772275"/>
              <a:gd name="connsiteY1" fmla="*/ 0 h 748728"/>
              <a:gd name="connsiteX2" fmla="*/ 6772275 w 6772275"/>
              <a:gd name="connsiteY2" fmla="*/ 734440 h 748728"/>
              <a:gd name="connsiteX3" fmla="*/ 0 w 6772275"/>
              <a:gd name="connsiteY3" fmla="*/ 748728 h 748728"/>
              <a:gd name="connsiteX4" fmla="*/ 409575 w 6772275"/>
              <a:gd name="connsiteY4" fmla="*/ 0 h 748728"/>
              <a:gd name="connsiteX0" fmla="*/ 395288 w 6772275"/>
              <a:gd name="connsiteY0" fmla="*/ 0 h 748728"/>
              <a:gd name="connsiteX1" fmla="*/ 6772275 w 6772275"/>
              <a:gd name="connsiteY1" fmla="*/ 0 h 748728"/>
              <a:gd name="connsiteX2" fmla="*/ 6772275 w 6772275"/>
              <a:gd name="connsiteY2" fmla="*/ 734440 h 748728"/>
              <a:gd name="connsiteX3" fmla="*/ 0 w 6772275"/>
              <a:gd name="connsiteY3" fmla="*/ 748728 h 748728"/>
              <a:gd name="connsiteX4" fmla="*/ 395288 w 6772275"/>
              <a:gd name="connsiteY4" fmla="*/ 0 h 748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2275" h="748728">
                <a:moveTo>
                  <a:pt x="395288" y="0"/>
                </a:moveTo>
                <a:lnTo>
                  <a:pt x="6772275" y="0"/>
                </a:lnTo>
                <a:lnTo>
                  <a:pt x="6772275" y="734440"/>
                </a:lnTo>
                <a:lnTo>
                  <a:pt x="0" y="748728"/>
                </a:lnTo>
                <a:lnTo>
                  <a:pt x="395288" y="0"/>
                </a:lnTo>
                <a:close/>
              </a:path>
            </a:pathLst>
          </a:custGeom>
          <a:solidFill>
            <a:schemeClr val="bg2">
              <a:lumMod val="10000"/>
              <a:alpha val="85000"/>
            </a:schemeClr>
          </a:solidFill>
          <a:ln>
            <a:noFill/>
          </a:ln>
        </p:spPr>
        <p:txBody>
          <a:bodyPr wrap="square" numCol="1" rtlCol="0" anchor="ctr">
            <a:spAutoFit/>
          </a:bodyPr>
          <a:lstStyle/>
          <a:p>
            <a:pPr algn="ctr" eaLnBrk="1" hangingPunct="1">
              <a:spcBef>
                <a:spcPts val="0"/>
              </a:spcBef>
              <a:spcAft>
                <a:spcPts val="0"/>
              </a:spcAft>
            </a:pPr>
            <a:endParaRPr lang="en-US" sz="1800" b="1" dirty="0" smtClean="0">
              <a:solidFill>
                <a:prstClr val="white"/>
              </a:solidFill>
              <a:latin typeface="Calibri"/>
              <a:ea typeface="+mn-ea"/>
            </a:endParaRPr>
          </a:p>
        </p:txBody>
      </p:sp>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680017" y="124875"/>
            <a:ext cx="1053676" cy="10758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3" name="Group 2"/>
          <p:cNvGrpSpPr/>
          <p:nvPr/>
        </p:nvGrpSpPr>
        <p:grpSpPr>
          <a:xfrm>
            <a:off x="114300" y="1409645"/>
            <a:ext cx="8877300" cy="5167238"/>
            <a:chOff x="114300" y="1257246"/>
            <a:chExt cx="8877300" cy="5167238"/>
          </a:xfrm>
          <a:solidFill>
            <a:srgbClr val="FFFFFF"/>
          </a:solidFill>
        </p:grpSpPr>
        <p:sp>
          <p:nvSpPr>
            <p:cNvPr id="2" name="Rectangle 1"/>
            <p:cNvSpPr/>
            <p:nvPr/>
          </p:nvSpPr>
          <p:spPr>
            <a:xfrm>
              <a:off x="114300" y="1257246"/>
              <a:ext cx="8877300" cy="5167238"/>
            </a:xfrm>
            <a:prstGeom prst="rect">
              <a:avLst/>
            </a:prstGeom>
            <a:grpFill/>
            <a:ln>
              <a:solidFill>
                <a:schemeClr val="tx1"/>
              </a:solidFill>
            </a:ln>
          </p:spPr>
          <p:txBody>
            <a:bodyPr wrap="square" numCol="1" rtlCol="0" anchor="ctr">
              <a:spAutoFit/>
            </a:bodyPr>
            <a:lstStyle/>
            <a:p>
              <a:pPr algn="ctr"/>
              <a:endParaRPr lang="en-US" b="1" dirty="0" smtClean="0">
                <a:solidFill>
                  <a:schemeClr val="bg1"/>
                </a:solidFill>
              </a:endParaRPr>
            </a:p>
          </p:txBody>
        </p:sp>
        <p:pic>
          <p:nvPicPr>
            <p:cNvPr id="13" name="Picture 12"/>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191212" y="1282586"/>
              <a:ext cx="5686637" cy="1612364"/>
            </a:xfrm>
            <a:prstGeom prst="rect">
              <a:avLst/>
            </a:prstGeom>
            <a:grpFill/>
          </p:spPr>
        </p:pic>
        <p:pic>
          <p:nvPicPr>
            <p:cNvPr id="14" name="Picture 19"/>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a:xfrm>
              <a:off x="7335877" y="1795590"/>
              <a:ext cx="1524000" cy="1524000"/>
            </a:xfrm>
            <a:prstGeom prst="rect">
              <a:avLst/>
            </a:prstGeom>
            <a:grpFill/>
            <a:ln>
              <a:noFill/>
            </a:ln>
            <a:extLst>
              <a:ext uri="{91240B29-F687-4F45-9708-019B960494DF}">
                <a14:hiddenLine xmlns="" xmlns:a14="http://schemas.microsoft.com/office/drawing/2010/main" w="9525">
                  <a:solidFill>
                    <a:schemeClr val="tx1"/>
                  </a:solidFill>
                  <a:miter lim="800000"/>
                  <a:headEnd/>
                  <a:tailEnd/>
                </a14:hiddenLine>
              </a:ext>
            </a:extLst>
          </p:spPr>
        </p:pic>
        <p:pic>
          <p:nvPicPr>
            <p:cNvPr id="15" name="Picture 2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a:xfrm>
              <a:off x="4944750" y="5178981"/>
              <a:ext cx="3705225" cy="1120215"/>
            </a:xfrm>
            <a:prstGeom prst="rect">
              <a:avLst/>
            </a:prstGeom>
            <a:grpFill/>
            <a:ln>
              <a:noFill/>
            </a:ln>
            <a:extLst>
              <a:ext uri="{91240B29-F687-4F45-9708-019B960494DF}">
                <a14:hiddenLine xmlns="" xmlns:a14="http://schemas.microsoft.com/office/drawing/2010/main" w="9525">
                  <a:solidFill>
                    <a:schemeClr val="tx1"/>
                  </a:solidFill>
                  <a:miter lim="800000"/>
                  <a:headEnd/>
                  <a:tailEnd/>
                </a14:hiddenLine>
              </a:ext>
            </a:extLst>
          </p:spPr>
        </p:pic>
        <p:pic>
          <p:nvPicPr>
            <p:cNvPr id="16" name="Picture 15"/>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a:xfrm>
              <a:off x="5529551" y="2682878"/>
              <a:ext cx="1638300" cy="1369694"/>
            </a:xfrm>
            <a:prstGeom prst="rect">
              <a:avLst/>
            </a:prstGeom>
            <a:grpFill/>
            <a:ln>
              <a:noFill/>
            </a:ln>
            <a:extLst>
              <a:ext uri="{91240B29-F687-4F45-9708-019B960494DF}">
                <a14:hiddenLine xmlns="" xmlns:a14="http://schemas.microsoft.com/office/drawing/2010/main" w="9525">
                  <a:solidFill>
                    <a:schemeClr val="tx1"/>
                  </a:solidFill>
                  <a:miter lim="800000"/>
                  <a:headEnd/>
                  <a:tailEnd/>
                </a14:hiddenLine>
              </a:ext>
            </a:extLst>
          </p:spPr>
        </p:pic>
        <p:pic>
          <p:nvPicPr>
            <p:cNvPr id="19" name="Picture 12"/>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a:xfrm>
              <a:off x="4603126" y="3615418"/>
              <a:ext cx="1600200" cy="1438275"/>
            </a:xfrm>
            <a:prstGeom prst="rect">
              <a:avLst/>
            </a:prstGeom>
            <a:grpFill/>
            <a:ln>
              <a:noFill/>
            </a:ln>
            <a:extLst>
              <a:ext uri="{91240B29-F687-4F45-9708-019B960494DF}">
                <a14:hiddenLine xmlns="" xmlns:a14="http://schemas.microsoft.com/office/drawing/2010/main" w="9525">
                  <a:solidFill>
                    <a:schemeClr val="tx1"/>
                  </a:solidFill>
                  <a:miter lim="800000"/>
                  <a:headEnd/>
                  <a:tailEnd/>
                </a14:hiddenLine>
              </a:ext>
            </a:extLst>
          </p:spPr>
        </p:pic>
        <p:pic>
          <p:nvPicPr>
            <p:cNvPr id="20" name="Picture 8"/>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a:xfrm>
              <a:off x="2012326" y="5029866"/>
              <a:ext cx="2590800" cy="1123950"/>
            </a:xfrm>
            <a:prstGeom prst="rect">
              <a:avLst/>
            </a:prstGeom>
            <a:grpFill/>
            <a:ln>
              <a:noFill/>
            </a:ln>
            <a:extLst>
              <a:ext uri="{91240B29-F687-4F45-9708-019B960494DF}">
                <a14:hiddenLine xmlns="" xmlns:a14="http://schemas.microsoft.com/office/drawing/2010/main" w="9525">
                  <a:solidFill>
                    <a:schemeClr val="tx1"/>
                  </a:solidFill>
                  <a:miter lim="800000"/>
                  <a:headEnd/>
                  <a:tailEnd/>
                </a14:hiddenLine>
              </a:ext>
            </a:extLst>
          </p:spPr>
        </p:pic>
        <p:pic>
          <p:nvPicPr>
            <p:cNvPr id="21" name="Picture 18"/>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a:xfrm>
              <a:off x="7071463" y="3603666"/>
              <a:ext cx="1788414" cy="1426200"/>
            </a:xfrm>
            <a:prstGeom prst="rect">
              <a:avLst/>
            </a:prstGeom>
            <a:grpFill/>
            <a:ln>
              <a:noFill/>
            </a:ln>
            <a:extLst>
              <a:ext uri="{91240B29-F687-4F45-9708-019B960494DF}">
                <a14:hiddenLine xmlns="" xmlns:a14="http://schemas.microsoft.com/office/drawing/2010/main" w="9525">
                  <a:solidFill>
                    <a:schemeClr val="tx1"/>
                  </a:solidFill>
                  <a:miter lim="800000"/>
                  <a:headEnd/>
                  <a:tailEnd/>
                </a14:hiddenLine>
              </a:ext>
            </a:extLst>
          </p:spPr>
        </p:pic>
        <p:pic>
          <p:nvPicPr>
            <p:cNvPr id="22" name="Picture 13"/>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a:xfrm>
              <a:off x="258393" y="4742831"/>
              <a:ext cx="1527941" cy="1533268"/>
            </a:xfrm>
            <a:prstGeom prst="rect">
              <a:avLst/>
            </a:prstGeom>
            <a:grpFill/>
            <a:ln>
              <a:noFill/>
            </a:ln>
            <a:extLst>
              <a:ext uri="{91240B29-F687-4F45-9708-019B960494DF}">
                <a14:hiddenLine xmlns="" xmlns:a14="http://schemas.microsoft.com/office/drawing/2010/main" w="9525">
                  <a:solidFill>
                    <a:schemeClr val="tx1"/>
                  </a:solidFill>
                  <a:miter lim="800000"/>
                  <a:headEnd/>
                  <a:tailEnd/>
                </a14:hiddenLine>
              </a:ext>
            </a:extLst>
          </p:spPr>
        </p:pic>
      </p:grpSp>
      <p:sp>
        <p:nvSpPr>
          <p:cNvPr id="24" name="Title 1"/>
          <p:cNvSpPr txBox="1">
            <a:spLocks/>
          </p:cNvSpPr>
          <p:nvPr/>
        </p:nvSpPr>
        <p:spPr>
          <a:xfrm>
            <a:off x="2813050" y="0"/>
            <a:ext cx="6330950" cy="1325563"/>
          </a:xfrm>
          <a:prstGeom prst="rect">
            <a:avLst/>
          </a:prstGeom>
        </p:spPr>
        <p:txBody>
          <a:bodyPr numCol="1"/>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chemeClr val="bg1"/>
                </a:solidFill>
              </a:rPr>
              <a:t>Government</a:t>
            </a:r>
            <a:endParaRPr lang="en-US" b="1" dirty="0">
              <a:solidFill>
                <a:schemeClr val="bg1"/>
              </a:solidFill>
            </a:endParaRPr>
          </a:p>
        </p:txBody>
      </p:sp>
      <p:pic>
        <p:nvPicPr>
          <p:cNvPr id="1026" name="Picture 2" descr="http://www.va.gov/va_files/2012/images/header-logo.pn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a:xfrm>
            <a:off x="216042" y="3310769"/>
            <a:ext cx="4263302" cy="1467078"/>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www.stlouisco.com/portals/8/images/Police%20Academy/logo_clean_title.jpg"/>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a:xfrm>
            <a:off x="6007076" y="1473983"/>
            <a:ext cx="1220702" cy="1232909"/>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41002622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1512" y="1524000"/>
            <a:ext cx="8932126" cy="3765176"/>
          </a:xfrm>
          <a:prstGeom prst="rect">
            <a:avLst/>
          </a:prstGeom>
          <a:solidFill>
            <a:schemeClr val="bg2">
              <a:lumMod val="10000"/>
              <a:alpha val="90000"/>
            </a:schemeClr>
          </a:solidFill>
          <a:ln>
            <a:solidFill>
              <a:schemeClr val="tx1"/>
            </a:solidFill>
          </a:ln>
        </p:spPr>
        <p:txBody>
          <a:bodyPr wrap="square" numCol="1" rtlCol="0" anchor="ctr">
            <a:spAutoFit/>
          </a:bodyPr>
          <a:lstStyle/>
          <a:p>
            <a:pPr algn="ctr"/>
            <a:endParaRPr lang="en-US" b="1" dirty="0" smtClean="0">
              <a:solidFill>
                <a:schemeClr val="bg1"/>
              </a:solidFill>
            </a:endParaRPr>
          </a:p>
        </p:txBody>
      </p:sp>
      <p:sp>
        <p:nvSpPr>
          <p:cNvPr id="2" name="Title 1"/>
          <p:cNvSpPr>
            <a:spLocks noGrp="1"/>
          </p:cNvSpPr>
          <p:nvPr>
            <p:ph type="title"/>
          </p:nvPr>
        </p:nvSpPr>
        <p:spPr>
          <a:xfrm>
            <a:off x="122662" y="2303930"/>
            <a:ext cx="8932127" cy="1331368"/>
          </a:xfrm>
        </p:spPr>
        <p:txBody>
          <a:bodyPr numCol="1"/>
          <a:lstStyle/>
          <a:p>
            <a:r>
              <a:rPr lang="en-US" sz="8000" dirty="0" smtClean="0">
                <a:solidFill>
                  <a:schemeClr val="bg1"/>
                </a:solidFill>
              </a:rPr>
              <a:t>Police Response</a:t>
            </a:r>
            <a:r>
              <a:rPr lang="en-US" sz="8000" dirty="0" smtClean="0"/>
              <a:t/>
            </a:r>
            <a:br>
              <a:rPr lang="en-US" sz="8000" dirty="0" smtClean="0"/>
            </a:br>
            <a:r>
              <a:rPr lang="en-US" sz="5400" dirty="0" smtClean="0"/>
              <a:t>Can they </a:t>
            </a:r>
            <a:r>
              <a:rPr lang="en-US" sz="5400" u="sng" dirty="0" smtClean="0"/>
              <a:t>Ever</a:t>
            </a:r>
            <a:r>
              <a:rPr lang="en-US" sz="5400" dirty="0" smtClean="0"/>
              <a:t> be quick Enough?</a:t>
            </a:r>
            <a:endParaRPr lang="en-US" sz="5400" dirty="0"/>
          </a:p>
        </p:txBody>
      </p:sp>
      <p:sp>
        <p:nvSpPr>
          <p:cNvPr id="4" name="Slide Number Placeholder 3"/>
          <p:cNvSpPr>
            <a:spLocks noGrp="1"/>
          </p:cNvSpPr>
          <p:nvPr>
            <p:ph type="sldNum" sz="quarter" idx="12"/>
          </p:nvPr>
        </p:nvSpPr>
        <p:spPr/>
        <p:txBody>
          <a:bodyPr numCol="1"/>
          <a:lstStyle/>
          <a:p>
            <a:fld id="{011FA5F7-815D-4759-B919-EA5CB6432E4E}" type="slidenum">
              <a:rPr lang="en-US" smtClean="0"/>
              <a:pPr/>
              <a:t>19</a:t>
            </a:fld>
            <a:endParaRPr lang="en-US" dirty="0"/>
          </a:p>
        </p:txBody>
      </p:sp>
      <p:sp>
        <p:nvSpPr>
          <p:cNvPr id="3" name="TextBox 2"/>
          <p:cNvSpPr txBox="1"/>
          <p:nvPr/>
        </p:nvSpPr>
        <p:spPr>
          <a:xfrm>
            <a:off x="3178669" y="537033"/>
            <a:ext cx="5487721" cy="584775"/>
          </a:xfrm>
          <a:prstGeom prst="rect">
            <a:avLst/>
          </a:prstGeom>
          <a:noFill/>
        </p:spPr>
        <p:txBody>
          <a:bodyPr wrap="none" numCol="1" rtlCol="0">
            <a:spAutoFit/>
          </a:bodyPr>
          <a:lstStyle/>
          <a:p>
            <a:r>
              <a:rPr lang="en-US" sz="3200" b="1" dirty="0">
                <a:solidFill>
                  <a:srgbClr val="C52030"/>
                </a:solidFill>
                <a:latin typeface="+mj-lt"/>
                <a:ea typeface="+mj-ea"/>
                <a:cs typeface="+mj-cs"/>
              </a:rPr>
              <a:t>The</a:t>
            </a:r>
            <a:r>
              <a:rPr lang="en-US" sz="1200" dirty="0" smtClean="0"/>
              <a:t> </a:t>
            </a:r>
            <a:r>
              <a:rPr lang="en-US" sz="3200" b="1" dirty="0">
                <a:solidFill>
                  <a:srgbClr val="C52030"/>
                </a:solidFill>
                <a:latin typeface="+mj-lt"/>
                <a:ea typeface="+mj-ea"/>
                <a:cs typeface="+mj-cs"/>
              </a:rPr>
              <a:t>Problem with the Status Quo</a:t>
            </a:r>
          </a:p>
        </p:txBody>
      </p:sp>
    </p:spTree>
    <p:extLst>
      <p:ext uri="{BB962C8B-B14F-4D97-AF65-F5344CB8AC3E}">
        <p14:creationId xmlns="" xmlns:p14="http://schemas.microsoft.com/office/powerpoint/2010/main" val="4050909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383633" y="-1014"/>
            <a:ext cx="6772275" cy="748728"/>
          </a:xfrm>
          <a:custGeom>
            <a:avLst/>
            <a:gdLst>
              <a:gd name="connsiteX0" fmla="*/ 0 w 6791325"/>
              <a:gd name="connsiteY0" fmla="*/ 0 h 734440"/>
              <a:gd name="connsiteX1" fmla="*/ 6791325 w 6791325"/>
              <a:gd name="connsiteY1" fmla="*/ 0 h 734440"/>
              <a:gd name="connsiteX2" fmla="*/ 6791325 w 6791325"/>
              <a:gd name="connsiteY2" fmla="*/ 734440 h 734440"/>
              <a:gd name="connsiteX3" fmla="*/ 0 w 6791325"/>
              <a:gd name="connsiteY3" fmla="*/ 734440 h 734440"/>
              <a:gd name="connsiteX4" fmla="*/ 0 w 6791325"/>
              <a:gd name="connsiteY4" fmla="*/ 0 h 734440"/>
              <a:gd name="connsiteX0" fmla="*/ 428625 w 6791325"/>
              <a:gd name="connsiteY0" fmla="*/ 0 h 734440"/>
              <a:gd name="connsiteX1" fmla="*/ 6791325 w 6791325"/>
              <a:gd name="connsiteY1" fmla="*/ 0 h 734440"/>
              <a:gd name="connsiteX2" fmla="*/ 6791325 w 6791325"/>
              <a:gd name="connsiteY2" fmla="*/ 734440 h 734440"/>
              <a:gd name="connsiteX3" fmla="*/ 0 w 6791325"/>
              <a:gd name="connsiteY3" fmla="*/ 734440 h 734440"/>
              <a:gd name="connsiteX4" fmla="*/ 428625 w 6791325"/>
              <a:gd name="connsiteY4" fmla="*/ 0 h 734440"/>
              <a:gd name="connsiteX0" fmla="*/ 419100 w 6781800"/>
              <a:gd name="connsiteY0" fmla="*/ 0 h 748728"/>
              <a:gd name="connsiteX1" fmla="*/ 6781800 w 6781800"/>
              <a:gd name="connsiteY1" fmla="*/ 0 h 748728"/>
              <a:gd name="connsiteX2" fmla="*/ 6781800 w 6781800"/>
              <a:gd name="connsiteY2" fmla="*/ 734440 h 748728"/>
              <a:gd name="connsiteX3" fmla="*/ 0 w 6781800"/>
              <a:gd name="connsiteY3" fmla="*/ 748728 h 748728"/>
              <a:gd name="connsiteX4" fmla="*/ 419100 w 6781800"/>
              <a:gd name="connsiteY4" fmla="*/ 0 h 748728"/>
              <a:gd name="connsiteX0" fmla="*/ 414337 w 6777037"/>
              <a:gd name="connsiteY0" fmla="*/ 0 h 748728"/>
              <a:gd name="connsiteX1" fmla="*/ 6777037 w 6777037"/>
              <a:gd name="connsiteY1" fmla="*/ 0 h 748728"/>
              <a:gd name="connsiteX2" fmla="*/ 6777037 w 6777037"/>
              <a:gd name="connsiteY2" fmla="*/ 734440 h 748728"/>
              <a:gd name="connsiteX3" fmla="*/ 0 w 6777037"/>
              <a:gd name="connsiteY3" fmla="*/ 748728 h 748728"/>
              <a:gd name="connsiteX4" fmla="*/ 414337 w 6777037"/>
              <a:gd name="connsiteY4" fmla="*/ 0 h 748728"/>
              <a:gd name="connsiteX0" fmla="*/ 409575 w 6772275"/>
              <a:gd name="connsiteY0" fmla="*/ 0 h 748728"/>
              <a:gd name="connsiteX1" fmla="*/ 6772275 w 6772275"/>
              <a:gd name="connsiteY1" fmla="*/ 0 h 748728"/>
              <a:gd name="connsiteX2" fmla="*/ 6772275 w 6772275"/>
              <a:gd name="connsiteY2" fmla="*/ 734440 h 748728"/>
              <a:gd name="connsiteX3" fmla="*/ 0 w 6772275"/>
              <a:gd name="connsiteY3" fmla="*/ 748728 h 748728"/>
              <a:gd name="connsiteX4" fmla="*/ 409575 w 6772275"/>
              <a:gd name="connsiteY4" fmla="*/ 0 h 748728"/>
              <a:gd name="connsiteX0" fmla="*/ 409575 w 6772275"/>
              <a:gd name="connsiteY0" fmla="*/ 0 h 748728"/>
              <a:gd name="connsiteX1" fmla="*/ 6772275 w 6772275"/>
              <a:gd name="connsiteY1" fmla="*/ 0 h 748728"/>
              <a:gd name="connsiteX2" fmla="*/ 6772275 w 6772275"/>
              <a:gd name="connsiteY2" fmla="*/ 734440 h 748728"/>
              <a:gd name="connsiteX3" fmla="*/ 0 w 6772275"/>
              <a:gd name="connsiteY3" fmla="*/ 748728 h 748728"/>
              <a:gd name="connsiteX4" fmla="*/ 409575 w 6772275"/>
              <a:gd name="connsiteY4" fmla="*/ 0 h 748728"/>
              <a:gd name="connsiteX0" fmla="*/ 409575 w 6772275"/>
              <a:gd name="connsiteY0" fmla="*/ 0 h 748728"/>
              <a:gd name="connsiteX1" fmla="*/ 6772275 w 6772275"/>
              <a:gd name="connsiteY1" fmla="*/ 0 h 748728"/>
              <a:gd name="connsiteX2" fmla="*/ 6772275 w 6772275"/>
              <a:gd name="connsiteY2" fmla="*/ 734440 h 748728"/>
              <a:gd name="connsiteX3" fmla="*/ 0 w 6772275"/>
              <a:gd name="connsiteY3" fmla="*/ 748728 h 748728"/>
              <a:gd name="connsiteX4" fmla="*/ 409575 w 6772275"/>
              <a:gd name="connsiteY4" fmla="*/ 0 h 748728"/>
              <a:gd name="connsiteX0" fmla="*/ 395288 w 6772275"/>
              <a:gd name="connsiteY0" fmla="*/ 0 h 748728"/>
              <a:gd name="connsiteX1" fmla="*/ 6772275 w 6772275"/>
              <a:gd name="connsiteY1" fmla="*/ 0 h 748728"/>
              <a:gd name="connsiteX2" fmla="*/ 6772275 w 6772275"/>
              <a:gd name="connsiteY2" fmla="*/ 734440 h 748728"/>
              <a:gd name="connsiteX3" fmla="*/ 0 w 6772275"/>
              <a:gd name="connsiteY3" fmla="*/ 748728 h 748728"/>
              <a:gd name="connsiteX4" fmla="*/ 395288 w 6772275"/>
              <a:gd name="connsiteY4" fmla="*/ 0 h 748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2275" h="748728">
                <a:moveTo>
                  <a:pt x="395288" y="0"/>
                </a:moveTo>
                <a:lnTo>
                  <a:pt x="6772275" y="0"/>
                </a:lnTo>
                <a:lnTo>
                  <a:pt x="6772275" y="734440"/>
                </a:lnTo>
                <a:lnTo>
                  <a:pt x="0" y="748728"/>
                </a:lnTo>
                <a:lnTo>
                  <a:pt x="395288" y="0"/>
                </a:lnTo>
                <a:close/>
              </a:path>
            </a:pathLst>
          </a:custGeom>
          <a:solidFill>
            <a:schemeClr val="bg2">
              <a:lumMod val="10000"/>
              <a:alpha val="85000"/>
            </a:schemeClr>
          </a:solidFill>
          <a:ln>
            <a:noFill/>
          </a:ln>
        </p:spPr>
        <p:txBody>
          <a:bodyPr wrap="square" numCol="1" rtlCol="0" anchor="ctr">
            <a:spAutoFit/>
          </a:bodyPr>
          <a:lstStyle/>
          <a:p>
            <a:pPr algn="ctr" eaLnBrk="1" hangingPunct="1">
              <a:spcBef>
                <a:spcPts val="0"/>
              </a:spcBef>
              <a:spcAft>
                <a:spcPts val="0"/>
              </a:spcAft>
            </a:pPr>
            <a:endParaRPr lang="en-US" sz="1800" b="1" dirty="0" smtClean="0">
              <a:solidFill>
                <a:prstClr val="white"/>
              </a:solidFill>
              <a:latin typeface="Calibri"/>
              <a:ea typeface="+mn-ea"/>
            </a:endParaRPr>
          </a:p>
        </p:txBody>
      </p:sp>
      <p:sp>
        <p:nvSpPr>
          <p:cNvPr id="7" name="Title 6"/>
          <p:cNvSpPr>
            <a:spLocks noGrp="1"/>
          </p:cNvSpPr>
          <p:nvPr>
            <p:ph type="title"/>
          </p:nvPr>
        </p:nvSpPr>
        <p:spPr>
          <a:xfrm>
            <a:off x="3211634" y="35169"/>
            <a:ext cx="5779966" cy="747714"/>
          </a:xfrm>
        </p:spPr>
        <p:txBody>
          <a:bodyPr numCol="1"/>
          <a:lstStyle/>
          <a:p>
            <a:pPr algn="ctr"/>
            <a:r>
              <a:rPr lang="en-US" dirty="0" smtClean="0">
                <a:solidFill>
                  <a:schemeClr val="bg1"/>
                </a:solidFill>
              </a:rPr>
              <a:t>Agenda</a:t>
            </a:r>
            <a:endParaRPr lang="en-US" dirty="0">
              <a:solidFill>
                <a:schemeClr val="bg1"/>
              </a:solidFill>
            </a:endParaRPr>
          </a:p>
        </p:txBody>
      </p:sp>
      <p:sp>
        <p:nvSpPr>
          <p:cNvPr id="5" name="Slide Number Placeholder 4"/>
          <p:cNvSpPr>
            <a:spLocks noGrp="1"/>
          </p:cNvSpPr>
          <p:nvPr>
            <p:ph type="sldNum" sz="quarter" idx="12"/>
          </p:nvPr>
        </p:nvSpPr>
        <p:spPr/>
        <p:txBody>
          <a:bodyPr numCol="1"/>
          <a:lstStyle/>
          <a:p>
            <a:fld id="{011FA5F7-815D-4759-B919-EA5CB6432E4E}" type="slidenum">
              <a:rPr lang="en-US" smtClean="0">
                <a:solidFill>
                  <a:prstClr val="white"/>
                </a:solidFill>
              </a:rPr>
              <a:pPr/>
              <a:t>2</a:t>
            </a:fld>
            <a:endParaRPr lang="en-US" dirty="0">
              <a:solidFill>
                <a:prstClr val="white"/>
              </a:solidFill>
            </a:endParaRPr>
          </a:p>
        </p:txBody>
      </p:sp>
      <p:sp>
        <p:nvSpPr>
          <p:cNvPr id="8" name="Content Placeholder 7"/>
          <p:cNvSpPr>
            <a:spLocks noGrp="1"/>
          </p:cNvSpPr>
          <p:nvPr>
            <p:ph idx="1"/>
          </p:nvPr>
        </p:nvSpPr>
        <p:spPr>
          <a:xfrm>
            <a:off x="3087165" y="1605845"/>
            <a:ext cx="5365210" cy="1539063"/>
          </a:xfrm>
        </p:spPr>
        <p:txBody>
          <a:bodyPr numCol="1"/>
          <a:lstStyle/>
          <a:p>
            <a:pPr>
              <a:buFont typeface="Wingdings" panose="05000000000000000000" pitchFamily="2" charset="2"/>
              <a:buChar char="Ø"/>
            </a:pPr>
            <a:r>
              <a:rPr lang="en-US" sz="3200" b="1" i="1" dirty="0" smtClean="0"/>
              <a:t> </a:t>
            </a:r>
            <a:r>
              <a:rPr lang="en-US" sz="3200" b="1" i="1" dirty="0" smtClean="0"/>
              <a:t>Healthcare Specific Issues</a:t>
            </a:r>
            <a:r>
              <a:rPr lang="en-US" b="1" i="1" dirty="0" smtClean="0"/>
              <a:t> </a:t>
            </a:r>
          </a:p>
          <a:p>
            <a:pPr>
              <a:buFont typeface="Wingdings" panose="05000000000000000000" pitchFamily="2" charset="2"/>
              <a:buChar char="Ø"/>
            </a:pPr>
            <a:r>
              <a:rPr lang="en-US" b="1" i="1" dirty="0" smtClean="0"/>
              <a:t>ALICE </a:t>
            </a:r>
            <a:r>
              <a:rPr lang="en-US" b="1" i="1" dirty="0" smtClean="0"/>
              <a:t>Overview &amp; Delivery </a:t>
            </a:r>
            <a:r>
              <a:rPr lang="en-US" b="1" i="1" dirty="0"/>
              <a:t>Model</a:t>
            </a:r>
          </a:p>
          <a:p>
            <a:pPr>
              <a:buFont typeface="Wingdings" panose="05000000000000000000" pitchFamily="2" charset="2"/>
              <a:buChar char="Ø"/>
            </a:pPr>
            <a:r>
              <a:rPr lang="en-US" b="1" i="1" dirty="0" smtClean="0"/>
              <a:t>The Problem / The Myth</a:t>
            </a:r>
          </a:p>
          <a:p>
            <a:pPr>
              <a:buFont typeface="Wingdings" panose="05000000000000000000" pitchFamily="2" charset="2"/>
              <a:buChar char="Ø"/>
            </a:pPr>
            <a:r>
              <a:rPr lang="en-US" b="1" i="1" dirty="0"/>
              <a:t> </a:t>
            </a:r>
            <a:r>
              <a:rPr lang="en-US" b="1" i="1" dirty="0" smtClean="0"/>
              <a:t>New National Standard of Care </a:t>
            </a:r>
          </a:p>
          <a:p>
            <a:pPr>
              <a:buFont typeface="Wingdings" panose="05000000000000000000" pitchFamily="2" charset="2"/>
              <a:buChar char="Ø"/>
            </a:pPr>
            <a:r>
              <a:rPr lang="en-US" b="1" i="1" dirty="0" smtClean="0"/>
              <a:t> Citizen Certification</a:t>
            </a:r>
          </a:p>
          <a:p>
            <a:pPr>
              <a:buFont typeface="Wingdings" panose="05000000000000000000" pitchFamily="2" charset="2"/>
              <a:buChar char="Ø"/>
            </a:pPr>
            <a:r>
              <a:rPr lang="en-US" b="1" i="1" dirty="0" smtClean="0"/>
              <a:t> ARC Services Married within ATI Training Decks</a:t>
            </a:r>
          </a:p>
          <a:p>
            <a:pPr>
              <a:buFont typeface="Wingdings" panose="05000000000000000000" pitchFamily="2" charset="2"/>
              <a:buChar char="Ø"/>
            </a:pPr>
            <a:r>
              <a:rPr lang="en-US" b="1" i="1" dirty="0" smtClean="0"/>
              <a:t> Partnership Opportunity</a:t>
            </a:r>
            <a:endParaRPr lang="en-US" dirty="0" smtClean="0"/>
          </a:p>
        </p:txBody>
      </p:sp>
      <p:sp>
        <p:nvSpPr>
          <p:cNvPr id="6" name="TextBox 5"/>
          <p:cNvSpPr txBox="1"/>
          <p:nvPr/>
        </p:nvSpPr>
        <p:spPr>
          <a:xfrm>
            <a:off x="395503" y="3878674"/>
            <a:ext cx="2194560" cy="523220"/>
          </a:xfrm>
          <a:prstGeom prst="rect">
            <a:avLst/>
          </a:prstGeom>
          <a:noFill/>
        </p:spPr>
        <p:txBody>
          <a:bodyPr wrap="square" numCol="1" rtlCol="0">
            <a:spAutoFit/>
          </a:bodyPr>
          <a:lstStyle/>
          <a:p>
            <a:pPr eaLnBrk="1" hangingPunct="1">
              <a:spcBef>
                <a:spcPts val="0"/>
              </a:spcBef>
              <a:spcAft>
                <a:spcPts val="0"/>
              </a:spcAft>
            </a:pPr>
            <a:r>
              <a:rPr lang="en-US" sz="2800" b="1" dirty="0" smtClean="0">
                <a:solidFill>
                  <a:prstClr val="black"/>
                </a:solidFill>
                <a:latin typeface="Calibri"/>
                <a:ea typeface="+mn-ea"/>
              </a:rPr>
              <a:t>Work/Shop</a:t>
            </a:r>
            <a:endParaRPr lang="en-US" sz="2800" b="1" dirty="0">
              <a:solidFill>
                <a:prstClr val="black"/>
              </a:solidFill>
              <a:latin typeface="Calibri"/>
              <a:ea typeface="+mn-ea"/>
            </a:endParaRPr>
          </a:p>
        </p:txBody>
      </p:sp>
      <p:pic>
        <p:nvPicPr>
          <p:cNvPr id="9"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11759" y="2688455"/>
            <a:ext cx="2387601" cy="1214312"/>
          </a:xfrm>
          <a:prstGeom prst="rect">
            <a:avLst/>
          </a:prstGeom>
        </p:spPr>
      </p:pic>
    </p:spTree>
    <p:extLst>
      <p:ext uri="{BB962C8B-B14F-4D97-AF65-F5344CB8AC3E}">
        <p14:creationId xmlns="" xmlns:p14="http://schemas.microsoft.com/office/powerpoint/2010/main" val="40351795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7779" y="-6814"/>
            <a:ext cx="5031068" cy="727714"/>
          </a:xfrm>
        </p:spPr>
        <p:txBody>
          <a:bodyPr numCol="1"/>
          <a:lstStyle/>
          <a:p>
            <a:r>
              <a:rPr lang="en-US" dirty="0" smtClean="0"/>
              <a:t>Critical Steps</a:t>
            </a:r>
            <a:endParaRPr lang="en-US" dirty="0"/>
          </a:p>
        </p:txBody>
      </p:sp>
      <p:sp>
        <p:nvSpPr>
          <p:cNvPr id="4" name="Slide Number Placeholder 3"/>
          <p:cNvSpPr>
            <a:spLocks noGrp="1"/>
          </p:cNvSpPr>
          <p:nvPr>
            <p:ph type="sldNum" sz="quarter" idx="12"/>
          </p:nvPr>
        </p:nvSpPr>
        <p:spPr/>
        <p:txBody>
          <a:bodyPr numCol="1"/>
          <a:lstStyle/>
          <a:p>
            <a:fld id="{011FA5F7-815D-4759-B919-EA5CB6432E4E}" type="slidenum">
              <a:rPr lang="en-US" smtClean="0"/>
              <a:pPr/>
              <a:t>20</a:t>
            </a:fld>
            <a:endParaRPr lang="en-US" dirty="0"/>
          </a:p>
        </p:txBody>
      </p:sp>
      <p:pic>
        <p:nvPicPr>
          <p:cNvPr id="5" name="Picture 4" descr="police-response.jpg"/>
          <p:cNvPicPr>
            <a:picLocks noChangeAspect="1"/>
          </p:cNvPicPr>
          <p:nvPr/>
        </p:nvPicPr>
        <p:blipFill>
          <a:blip r:embed="rId3" cstate="print"/>
          <a:stretch>
            <a:fillRect/>
          </a:stretch>
        </p:blipFill>
        <p:spPr>
          <a:xfrm>
            <a:off x="0" y="724619"/>
            <a:ext cx="9144000" cy="5917389"/>
          </a:xfrm>
          <a:prstGeom prst="rect">
            <a:avLst/>
          </a:prstGeom>
        </p:spPr>
      </p:pic>
      <p:sp>
        <p:nvSpPr>
          <p:cNvPr id="7" name="TextBox 6"/>
          <p:cNvSpPr txBox="1"/>
          <p:nvPr/>
        </p:nvSpPr>
        <p:spPr>
          <a:xfrm>
            <a:off x="0" y="1741739"/>
            <a:ext cx="9144000" cy="3539430"/>
          </a:xfrm>
          <a:prstGeom prst="rect">
            <a:avLst/>
          </a:prstGeom>
          <a:solidFill>
            <a:srgbClr val="C52030">
              <a:alpha val="88000"/>
            </a:srgbClr>
          </a:solidFill>
          <a:ln>
            <a:solidFill>
              <a:schemeClr val="tx1"/>
            </a:solidFill>
          </a:ln>
        </p:spPr>
        <p:txBody>
          <a:bodyPr wrap="square" numCol="1" rtlCol="0">
            <a:spAutoFit/>
          </a:bodyPr>
          <a:lstStyle/>
          <a:p>
            <a:r>
              <a:rPr lang="en-US" dirty="0" smtClean="0"/>
              <a:t>		</a:t>
            </a:r>
            <a:r>
              <a:rPr lang="en-US" sz="3200" b="1" dirty="0" smtClean="0"/>
              <a:t>0:01	</a:t>
            </a:r>
            <a:r>
              <a:rPr lang="en-US" sz="2400" b="1" dirty="0" smtClean="0"/>
              <a:t>Shot’s Fired   </a:t>
            </a:r>
            <a:r>
              <a:rPr lang="en-US" sz="1600" b="1" dirty="0" smtClean="0"/>
              <a:t>1min</a:t>
            </a:r>
          </a:p>
          <a:p>
            <a:r>
              <a:rPr lang="en-US" sz="3200" b="1" dirty="0" smtClean="0"/>
              <a:t>		?.??	</a:t>
            </a:r>
            <a:r>
              <a:rPr lang="en-US" sz="2400" b="1" dirty="0" smtClean="0"/>
              <a:t>Citizen dials 911 </a:t>
            </a:r>
            <a:r>
              <a:rPr lang="en-US" sz="1600" b="1" dirty="0" smtClean="0"/>
              <a:t>2min</a:t>
            </a:r>
            <a:endParaRPr lang="en-US" sz="2000" b="1" dirty="0" smtClean="0"/>
          </a:p>
          <a:p>
            <a:r>
              <a:rPr lang="en-US" sz="3200" dirty="0" smtClean="0">
                <a:solidFill>
                  <a:schemeClr val="bg1"/>
                </a:solidFill>
              </a:rPr>
              <a:t>	+	???	911 Dispatch Call </a:t>
            </a:r>
            <a:r>
              <a:rPr lang="en-US" sz="1600" b="1" dirty="0"/>
              <a:t>1min</a:t>
            </a:r>
          </a:p>
          <a:p>
            <a:r>
              <a:rPr lang="en-US" sz="3200" dirty="0">
                <a:solidFill>
                  <a:schemeClr val="bg1"/>
                </a:solidFill>
              </a:rPr>
              <a:t>	</a:t>
            </a:r>
            <a:r>
              <a:rPr lang="en-US" sz="3200" dirty="0" smtClean="0">
                <a:solidFill>
                  <a:schemeClr val="bg1"/>
                </a:solidFill>
              </a:rPr>
              <a:t>+	???	Officer Response Time </a:t>
            </a:r>
            <a:r>
              <a:rPr lang="en-US" sz="1600" b="1" dirty="0"/>
              <a:t>3-10min+</a:t>
            </a:r>
          </a:p>
          <a:p>
            <a:r>
              <a:rPr lang="en-US" sz="3200" dirty="0" smtClean="0">
                <a:solidFill>
                  <a:schemeClr val="bg1"/>
                </a:solidFill>
              </a:rPr>
              <a:t>	+	?.??	Officer Makes Entry  </a:t>
            </a:r>
          </a:p>
          <a:p>
            <a:r>
              <a:rPr lang="en-US" sz="3200" dirty="0" smtClean="0">
                <a:solidFill>
                  <a:schemeClr val="bg1"/>
                </a:solidFill>
              </a:rPr>
              <a:t>	+	</a:t>
            </a:r>
            <a:r>
              <a:rPr lang="en-US" sz="3200" u="sng" dirty="0" smtClean="0">
                <a:solidFill>
                  <a:schemeClr val="bg1"/>
                </a:solidFill>
              </a:rPr>
              <a:t>?.??	Officer Contact Time - </a:t>
            </a:r>
            <a:r>
              <a:rPr lang="en-US" u="sng" dirty="0" smtClean="0">
                <a:solidFill>
                  <a:schemeClr val="bg1"/>
                </a:solidFill>
              </a:rPr>
              <a:t>locates </a:t>
            </a:r>
            <a:r>
              <a:rPr lang="en-US" u="sng" dirty="0">
                <a:solidFill>
                  <a:schemeClr val="bg1"/>
                </a:solidFill>
              </a:rPr>
              <a:t>a</a:t>
            </a:r>
            <a:r>
              <a:rPr lang="en-US" u="sng" dirty="0" smtClean="0">
                <a:solidFill>
                  <a:schemeClr val="bg1"/>
                </a:solidFill>
              </a:rPr>
              <a:t>ggressor</a:t>
            </a:r>
          </a:p>
          <a:p>
            <a:r>
              <a:rPr lang="en-US" sz="3200" dirty="0" smtClean="0">
                <a:solidFill>
                  <a:schemeClr val="bg1"/>
                </a:solidFill>
              </a:rPr>
              <a:t>		?.??	Total Time </a:t>
            </a:r>
            <a:r>
              <a:rPr lang="en-US" sz="1400" dirty="0" smtClean="0"/>
              <a:t>already at 7minutes and police just in the parking lot</a:t>
            </a:r>
          </a:p>
        </p:txBody>
      </p:sp>
      <p:pic>
        <p:nvPicPr>
          <p:cNvPr id="9" name="Picture 8" descr="download.jpg"/>
          <p:cNvPicPr>
            <a:picLocks noChangeAspect="1"/>
          </p:cNvPicPr>
          <p:nvPr/>
        </p:nvPicPr>
        <p:blipFill>
          <a:blip r:embed="rId4" cstate="print"/>
          <a:stretch>
            <a:fillRect/>
          </a:stretch>
        </p:blipFill>
        <p:spPr>
          <a:xfrm>
            <a:off x="7207495" y="1964749"/>
            <a:ext cx="1475117" cy="1010729"/>
          </a:xfrm>
          <a:prstGeom prst="rect">
            <a:avLst/>
          </a:prstGeom>
        </p:spPr>
      </p:pic>
      <p:sp>
        <p:nvSpPr>
          <p:cNvPr id="3" name="TextBox 2"/>
          <p:cNvSpPr txBox="1"/>
          <p:nvPr/>
        </p:nvSpPr>
        <p:spPr>
          <a:xfrm>
            <a:off x="5433451" y="1528928"/>
            <a:ext cx="519953" cy="1446550"/>
          </a:xfrm>
          <a:prstGeom prst="rect">
            <a:avLst/>
          </a:prstGeom>
          <a:noFill/>
        </p:spPr>
        <p:txBody>
          <a:bodyPr wrap="square" numCol="1" rtlCol="0">
            <a:spAutoFit/>
          </a:bodyPr>
          <a:lstStyle/>
          <a:p>
            <a:r>
              <a:rPr lang="en-US" sz="8800" dirty="0" smtClean="0"/>
              <a:t>}</a:t>
            </a:r>
            <a:endParaRPr lang="en-US" sz="8800" dirty="0"/>
          </a:p>
        </p:txBody>
      </p:sp>
      <p:sp>
        <p:nvSpPr>
          <p:cNvPr id="8" name="TextBox 7"/>
          <p:cNvSpPr txBox="1"/>
          <p:nvPr/>
        </p:nvSpPr>
        <p:spPr>
          <a:xfrm>
            <a:off x="1362634" y="1528928"/>
            <a:ext cx="519953" cy="1446550"/>
          </a:xfrm>
          <a:prstGeom prst="rect">
            <a:avLst/>
          </a:prstGeom>
          <a:noFill/>
        </p:spPr>
        <p:txBody>
          <a:bodyPr wrap="square" numCol="1" rtlCol="0">
            <a:spAutoFit/>
          </a:bodyPr>
          <a:lstStyle/>
          <a:p>
            <a:r>
              <a:rPr lang="en-US" sz="8800" dirty="0" smtClean="0"/>
              <a:t>{</a:t>
            </a:r>
            <a:endParaRPr lang="en-US" sz="8800" dirty="0"/>
          </a:p>
        </p:txBody>
      </p:sp>
    </p:spTree>
    <p:extLst>
      <p:ext uri="{BB962C8B-B14F-4D97-AF65-F5344CB8AC3E}">
        <p14:creationId xmlns="" xmlns:p14="http://schemas.microsoft.com/office/powerpoint/2010/main" val="5766053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a:xfrm>
            <a:off x="762000" y="1066800"/>
            <a:ext cx="68580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numCol="1"/>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ctr" eaLnBrk="1" hangingPunct="1">
              <a:defRPr/>
            </a:pPr>
            <a:r>
              <a:rPr lang="en-US" sz="4000" b="1" dirty="0" smtClean="0">
                <a:solidFill>
                  <a:srgbClr val="D7303B"/>
                </a:solidFill>
                <a:effectLst>
                  <a:outerShdw blurRad="50800" dist="38100" dir="2700000" algn="tl" rotWithShape="0">
                    <a:prstClr val="black">
                      <a:alpha val="40000"/>
                    </a:prstClr>
                  </a:outerShdw>
                </a:effectLst>
                <a:latin typeface="Cambria" panose="02040503050406030204" pitchFamily="18" charset="0"/>
                <a:cs typeface="Arial" panose="020B0604020202020204" pitchFamily="34" charset="0"/>
              </a:rPr>
              <a:t>Why Citizen Preparation is Necessary?</a:t>
            </a:r>
            <a:endParaRPr lang="en-US" sz="4000" b="1" dirty="0">
              <a:solidFill>
                <a:srgbClr val="D7303B"/>
              </a:solidFill>
              <a:latin typeface="Arial" panose="020B0604020202020204" pitchFamily="34" charset="0"/>
              <a:cs typeface="Arial" panose="020B0604020202020204" pitchFamily="34" charset="0"/>
            </a:endParaRPr>
          </a:p>
        </p:txBody>
      </p:sp>
      <p:sp>
        <p:nvSpPr>
          <p:cNvPr id="14340" name="Text Box 8"/>
          <p:cNvSpPr txBox="1">
            <a:spLocks noChangeArrowheads="1"/>
          </p:cNvSpPr>
          <p:nvPr/>
        </p:nvSpPr>
        <p:spPr>
          <a:xfrm>
            <a:off x="723900" y="2743200"/>
            <a:ext cx="6934200" cy="43027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numCol="1">
            <a:spAutoFit/>
          </a:bodyPr>
          <a:lstStyle>
            <a:lvl1pPr marL="115888" indent="-115888">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marL="285750" indent="-285750">
              <a:buClr>
                <a:srgbClr val="C00000"/>
              </a:buClr>
              <a:buFont typeface="Wingdings" panose="05000000000000000000" pitchFamily="2" charset="2"/>
              <a:buChar char="§"/>
              <a:defRPr/>
            </a:pPr>
            <a:r>
              <a:rPr lang="en-US" dirty="0" smtClean="0">
                <a:latin typeface="Cambria" panose="02040503050406030204" pitchFamily="18" charset="0"/>
              </a:rPr>
              <a:t>Most active shooter events are over in </a:t>
            </a:r>
            <a:r>
              <a:rPr lang="en-US" dirty="0" smtClean="0">
                <a:solidFill>
                  <a:srgbClr val="FF0000"/>
                </a:solidFill>
                <a:latin typeface="Cambria" panose="02040503050406030204" pitchFamily="18" charset="0"/>
              </a:rPr>
              <a:t>less than 5 minutes</a:t>
            </a:r>
          </a:p>
          <a:p>
            <a:pPr marL="285750" indent="-285750">
              <a:buClr>
                <a:srgbClr val="C00000"/>
              </a:buClr>
              <a:buFont typeface="Wingdings" panose="05000000000000000000" pitchFamily="2" charset="2"/>
              <a:buChar char="§"/>
              <a:defRPr/>
            </a:pPr>
            <a:r>
              <a:rPr lang="en-US" dirty="0" smtClean="0">
                <a:latin typeface="Cambria" panose="02040503050406030204" pitchFamily="18" charset="0"/>
              </a:rPr>
              <a:t>25 years of mass shooting events have yielded a national average for the </a:t>
            </a:r>
            <a:r>
              <a:rPr lang="en-US" b="1" i="1" u="sng" dirty="0" smtClean="0">
                <a:latin typeface="Cambria" panose="02040503050406030204" pitchFamily="18" charset="0"/>
              </a:rPr>
              <a:t>average</a:t>
            </a:r>
            <a:r>
              <a:rPr lang="en-US" dirty="0" smtClean="0">
                <a:latin typeface="Cambria" panose="02040503050406030204" pitchFamily="18" charset="0"/>
              </a:rPr>
              <a:t> </a:t>
            </a:r>
            <a:r>
              <a:rPr lang="en-US" b="1" i="1" u="sng" dirty="0" smtClean="0">
                <a:latin typeface="Cambria" panose="02040503050406030204" pitchFamily="18" charset="0"/>
              </a:rPr>
              <a:t>arrival</a:t>
            </a:r>
            <a:r>
              <a:rPr lang="en-US" dirty="0" smtClean="0">
                <a:latin typeface="Cambria" panose="02040503050406030204" pitchFamily="18" charset="0"/>
              </a:rPr>
              <a:t> response time of Law Enforcement to an Active Killer scene. </a:t>
            </a:r>
          </a:p>
          <a:p>
            <a:pPr marL="0" indent="0">
              <a:buClr>
                <a:srgbClr val="C00000"/>
              </a:buClr>
              <a:defRPr/>
            </a:pPr>
            <a:endParaRPr lang="en-US" dirty="0" smtClean="0">
              <a:latin typeface="Cambria" panose="02040503050406030204" pitchFamily="18" charset="0"/>
            </a:endParaRPr>
          </a:p>
          <a:p>
            <a:pPr marL="285750" indent="-285750">
              <a:buClr>
                <a:srgbClr val="C00000"/>
              </a:buClr>
              <a:buFont typeface="Wingdings" panose="05000000000000000000" pitchFamily="2" charset="2"/>
              <a:buChar char="§"/>
              <a:defRPr/>
            </a:pPr>
            <a:r>
              <a:rPr lang="en-US" dirty="0" smtClean="0">
                <a:latin typeface="Cambria" panose="02040503050406030204" pitchFamily="18" charset="0"/>
              </a:rPr>
              <a:t>How long:</a:t>
            </a:r>
          </a:p>
          <a:p>
            <a:pPr marL="0" indent="0">
              <a:buClr>
                <a:srgbClr val="C00000"/>
              </a:buClr>
              <a:defRPr/>
            </a:pPr>
            <a:endParaRPr lang="en-US" sz="1600" dirty="0" smtClean="0">
              <a:latin typeface="Cambria" panose="02040503050406030204" pitchFamily="18" charset="0"/>
            </a:endParaRPr>
          </a:p>
          <a:p>
            <a:pPr marL="0" indent="0" algn="ctr">
              <a:buClr>
                <a:srgbClr val="C00000"/>
              </a:buClr>
              <a:defRPr/>
            </a:pPr>
            <a:r>
              <a:rPr lang="en-US" sz="4800" b="1" dirty="0">
                <a:solidFill>
                  <a:srgbClr val="C00000"/>
                </a:solidFill>
                <a:latin typeface="Cambria" panose="02040503050406030204" pitchFamily="18" charset="0"/>
              </a:rPr>
              <a:t>8</a:t>
            </a:r>
            <a:r>
              <a:rPr lang="en-US" sz="4800" b="1" dirty="0" smtClean="0">
                <a:solidFill>
                  <a:srgbClr val="C00000"/>
                </a:solidFill>
                <a:latin typeface="Cambria" panose="02040503050406030204" pitchFamily="18" charset="0"/>
              </a:rPr>
              <a:t> Min, Avg is 10+ Min</a:t>
            </a:r>
          </a:p>
          <a:p>
            <a:pPr eaLnBrk="1" hangingPunct="1">
              <a:lnSpc>
                <a:spcPct val="110000"/>
              </a:lnSpc>
              <a:buClr>
                <a:srgbClr val="D7303B"/>
              </a:buClr>
              <a:buSzPct val="100000"/>
              <a:buFont typeface="Wingdings" panose="05000000000000000000" pitchFamily="2" charset="2"/>
              <a:buChar char="§"/>
              <a:defRPr/>
            </a:pPr>
            <a:endParaRPr lang="en-US" sz="1600" dirty="0" smtClean="0">
              <a:solidFill>
                <a:srgbClr val="474648"/>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901508837"/>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383633" y="-1014"/>
            <a:ext cx="6772275" cy="748728"/>
          </a:xfrm>
          <a:custGeom>
            <a:avLst/>
            <a:gdLst>
              <a:gd name="connsiteX0" fmla="*/ 0 w 6791325"/>
              <a:gd name="connsiteY0" fmla="*/ 0 h 734440"/>
              <a:gd name="connsiteX1" fmla="*/ 6791325 w 6791325"/>
              <a:gd name="connsiteY1" fmla="*/ 0 h 734440"/>
              <a:gd name="connsiteX2" fmla="*/ 6791325 w 6791325"/>
              <a:gd name="connsiteY2" fmla="*/ 734440 h 734440"/>
              <a:gd name="connsiteX3" fmla="*/ 0 w 6791325"/>
              <a:gd name="connsiteY3" fmla="*/ 734440 h 734440"/>
              <a:gd name="connsiteX4" fmla="*/ 0 w 6791325"/>
              <a:gd name="connsiteY4" fmla="*/ 0 h 734440"/>
              <a:gd name="connsiteX0" fmla="*/ 428625 w 6791325"/>
              <a:gd name="connsiteY0" fmla="*/ 0 h 734440"/>
              <a:gd name="connsiteX1" fmla="*/ 6791325 w 6791325"/>
              <a:gd name="connsiteY1" fmla="*/ 0 h 734440"/>
              <a:gd name="connsiteX2" fmla="*/ 6791325 w 6791325"/>
              <a:gd name="connsiteY2" fmla="*/ 734440 h 734440"/>
              <a:gd name="connsiteX3" fmla="*/ 0 w 6791325"/>
              <a:gd name="connsiteY3" fmla="*/ 734440 h 734440"/>
              <a:gd name="connsiteX4" fmla="*/ 428625 w 6791325"/>
              <a:gd name="connsiteY4" fmla="*/ 0 h 734440"/>
              <a:gd name="connsiteX0" fmla="*/ 419100 w 6781800"/>
              <a:gd name="connsiteY0" fmla="*/ 0 h 748728"/>
              <a:gd name="connsiteX1" fmla="*/ 6781800 w 6781800"/>
              <a:gd name="connsiteY1" fmla="*/ 0 h 748728"/>
              <a:gd name="connsiteX2" fmla="*/ 6781800 w 6781800"/>
              <a:gd name="connsiteY2" fmla="*/ 734440 h 748728"/>
              <a:gd name="connsiteX3" fmla="*/ 0 w 6781800"/>
              <a:gd name="connsiteY3" fmla="*/ 748728 h 748728"/>
              <a:gd name="connsiteX4" fmla="*/ 419100 w 6781800"/>
              <a:gd name="connsiteY4" fmla="*/ 0 h 748728"/>
              <a:gd name="connsiteX0" fmla="*/ 414337 w 6777037"/>
              <a:gd name="connsiteY0" fmla="*/ 0 h 748728"/>
              <a:gd name="connsiteX1" fmla="*/ 6777037 w 6777037"/>
              <a:gd name="connsiteY1" fmla="*/ 0 h 748728"/>
              <a:gd name="connsiteX2" fmla="*/ 6777037 w 6777037"/>
              <a:gd name="connsiteY2" fmla="*/ 734440 h 748728"/>
              <a:gd name="connsiteX3" fmla="*/ 0 w 6777037"/>
              <a:gd name="connsiteY3" fmla="*/ 748728 h 748728"/>
              <a:gd name="connsiteX4" fmla="*/ 414337 w 6777037"/>
              <a:gd name="connsiteY4" fmla="*/ 0 h 748728"/>
              <a:gd name="connsiteX0" fmla="*/ 409575 w 6772275"/>
              <a:gd name="connsiteY0" fmla="*/ 0 h 748728"/>
              <a:gd name="connsiteX1" fmla="*/ 6772275 w 6772275"/>
              <a:gd name="connsiteY1" fmla="*/ 0 h 748728"/>
              <a:gd name="connsiteX2" fmla="*/ 6772275 w 6772275"/>
              <a:gd name="connsiteY2" fmla="*/ 734440 h 748728"/>
              <a:gd name="connsiteX3" fmla="*/ 0 w 6772275"/>
              <a:gd name="connsiteY3" fmla="*/ 748728 h 748728"/>
              <a:gd name="connsiteX4" fmla="*/ 409575 w 6772275"/>
              <a:gd name="connsiteY4" fmla="*/ 0 h 748728"/>
              <a:gd name="connsiteX0" fmla="*/ 409575 w 6772275"/>
              <a:gd name="connsiteY0" fmla="*/ 0 h 748728"/>
              <a:gd name="connsiteX1" fmla="*/ 6772275 w 6772275"/>
              <a:gd name="connsiteY1" fmla="*/ 0 h 748728"/>
              <a:gd name="connsiteX2" fmla="*/ 6772275 w 6772275"/>
              <a:gd name="connsiteY2" fmla="*/ 734440 h 748728"/>
              <a:gd name="connsiteX3" fmla="*/ 0 w 6772275"/>
              <a:gd name="connsiteY3" fmla="*/ 748728 h 748728"/>
              <a:gd name="connsiteX4" fmla="*/ 409575 w 6772275"/>
              <a:gd name="connsiteY4" fmla="*/ 0 h 748728"/>
              <a:gd name="connsiteX0" fmla="*/ 409575 w 6772275"/>
              <a:gd name="connsiteY0" fmla="*/ 0 h 748728"/>
              <a:gd name="connsiteX1" fmla="*/ 6772275 w 6772275"/>
              <a:gd name="connsiteY1" fmla="*/ 0 h 748728"/>
              <a:gd name="connsiteX2" fmla="*/ 6772275 w 6772275"/>
              <a:gd name="connsiteY2" fmla="*/ 734440 h 748728"/>
              <a:gd name="connsiteX3" fmla="*/ 0 w 6772275"/>
              <a:gd name="connsiteY3" fmla="*/ 748728 h 748728"/>
              <a:gd name="connsiteX4" fmla="*/ 409575 w 6772275"/>
              <a:gd name="connsiteY4" fmla="*/ 0 h 748728"/>
              <a:gd name="connsiteX0" fmla="*/ 395288 w 6772275"/>
              <a:gd name="connsiteY0" fmla="*/ 0 h 748728"/>
              <a:gd name="connsiteX1" fmla="*/ 6772275 w 6772275"/>
              <a:gd name="connsiteY1" fmla="*/ 0 h 748728"/>
              <a:gd name="connsiteX2" fmla="*/ 6772275 w 6772275"/>
              <a:gd name="connsiteY2" fmla="*/ 734440 h 748728"/>
              <a:gd name="connsiteX3" fmla="*/ 0 w 6772275"/>
              <a:gd name="connsiteY3" fmla="*/ 748728 h 748728"/>
              <a:gd name="connsiteX4" fmla="*/ 395288 w 6772275"/>
              <a:gd name="connsiteY4" fmla="*/ 0 h 748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2275" h="748728">
                <a:moveTo>
                  <a:pt x="395288" y="0"/>
                </a:moveTo>
                <a:lnTo>
                  <a:pt x="6772275" y="0"/>
                </a:lnTo>
                <a:lnTo>
                  <a:pt x="6772275" y="734440"/>
                </a:lnTo>
                <a:lnTo>
                  <a:pt x="0" y="748728"/>
                </a:lnTo>
                <a:lnTo>
                  <a:pt x="395288" y="0"/>
                </a:lnTo>
                <a:close/>
              </a:path>
            </a:pathLst>
          </a:custGeom>
          <a:solidFill>
            <a:schemeClr val="bg2">
              <a:lumMod val="10000"/>
              <a:alpha val="85000"/>
            </a:schemeClr>
          </a:solidFill>
          <a:ln>
            <a:noFill/>
          </a:ln>
        </p:spPr>
        <p:txBody>
          <a:bodyPr wrap="square" numCol="1" rtlCol="0" anchor="ctr">
            <a:spAutoFit/>
          </a:bodyPr>
          <a:lstStyle/>
          <a:p>
            <a:pPr algn="ctr"/>
            <a:endParaRPr lang="en-US" b="1" dirty="0" smtClean="0">
              <a:solidFill>
                <a:schemeClr val="bg1"/>
              </a:solidFill>
            </a:endParaRPr>
          </a:p>
        </p:txBody>
      </p:sp>
      <p:sp>
        <p:nvSpPr>
          <p:cNvPr id="7" name="Title 6"/>
          <p:cNvSpPr>
            <a:spLocks noGrp="1"/>
          </p:cNvSpPr>
          <p:nvPr>
            <p:ph type="title"/>
          </p:nvPr>
        </p:nvSpPr>
        <p:spPr>
          <a:xfrm>
            <a:off x="2998274" y="66673"/>
            <a:ext cx="5779966" cy="747714"/>
          </a:xfrm>
        </p:spPr>
        <p:txBody>
          <a:bodyPr numCol="1"/>
          <a:lstStyle/>
          <a:p>
            <a:r>
              <a:rPr lang="en-US" dirty="0" smtClean="0">
                <a:solidFill>
                  <a:schemeClr val="bg1"/>
                </a:solidFill>
              </a:rPr>
              <a:t>YOU are 1</a:t>
            </a:r>
            <a:r>
              <a:rPr lang="en-US" baseline="30000" dirty="0" smtClean="0">
                <a:solidFill>
                  <a:schemeClr val="bg1"/>
                </a:solidFill>
              </a:rPr>
              <a:t>st</a:t>
            </a:r>
            <a:r>
              <a:rPr lang="en-US" dirty="0" smtClean="0">
                <a:solidFill>
                  <a:schemeClr val="bg1"/>
                </a:solidFill>
              </a:rPr>
              <a:t> Responder</a:t>
            </a:r>
            <a:endParaRPr lang="en-US" dirty="0">
              <a:solidFill>
                <a:schemeClr val="bg1"/>
              </a:solidFill>
            </a:endParaRPr>
          </a:p>
        </p:txBody>
      </p:sp>
      <p:sp>
        <p:nvSpPr>
          <p:cNvPr id="5" name="Slide Number Placeholder 4"/>
          <p:cNvSpPr>
            <a:spLocks noGrp="1"/>
          </p:cNvSpPr>
          <p:nvPr>
            <p:ph type="sldNum" sz="quarter" idx="12"/>
          </p:nvPr>
        </p:nvSpPr>
        <p:spPr/>
        <p:txBody>
          <a:bodyPr numCol="1"/>
          <a:lstStyle/>
          <a:p>
            <a:fld id="{011FA5F7-815D-4759-B919-EA5CB6432E4E}" type="slidenum">
              <a:rPr lang="en-US" smtClean="0"/>
              <a:pPr/>
              <a:t>22</a:t>
            </a:fld>
            <a:endParaRPr lang="en-US" dirty="0"/>
          </a:p>
        </p:txBody>
      </p:sp>
      <p:sp>
        <p:nvSpPr>
          <p:cNvPr id="2" name="Rounded Rectangular Callout 1"/>
          <p:cNvSpPr/>
          <p:nvPr/>
        </p:nvSpPr>
        <p:spPr>
          <a:xfrm>
            <a:off x="518159" y="1452651"/>
            <a:ext cx="8515445" cy="1940957"/>
          </a:xfrm>
          <a:prstGeom prst="wedgeRoundRectCallout">
            <a:avLst>
              <a:gd name="adj1" fmla="val -53369"/>
              <a:gd name="adj2" fmla="val -43279"/>
              <a:gd name="adj3" fmla="val 16667"/>
            </a:avLst>
          </a:prstGeom>
          <a:solidFill>
            <a:schemeClr val="bg2">
              <a:lumMod val="10000"/>
              <a:alpha val="90000"/>
            </a:schemeClr>
          </a:solidFill>
          <a:ln>
            <a:solidFill>
              <a:schemeClr val="tx1"/>
            </a:solidFill>
          </a:ln>
        </p:spPr>
        <p:txBody>
          <a:bodyPr wrap="square" numCol="1" rtlCol="0" anchor="ctr">
            <a:spAutoFit/>
          </a:bodyPr>
          <a:lstStyle/>
          <a:p>
            <a:r>
              <a:rPr lang="en-US" dirty="0" smtClean="0">
                <a:solidFill>
                  <a:schemeClr val="bg1"/>
                </a:solidFill>
              </a:rPr>
              <a:t>“Active Shooter situations </a:t>
            </a:r>
            <a:r>
              <a:rPr lang="en-US" sz="3600" dirty="0" smtClean="0">
                <a:solidFill>
                  <a:schemeClr val="accent2"/>
                </a:solidFill>
              </a:rPr>
              <a:t>evolve quickly</a:t>
            </a:r>
            <a:r>
              <a:rPr lang="en-US" dirty="0" smtClean="0">
                <a:solidFill>
                  <a:schemeClr val="bg1"/>
                </a:solidFill>
              </a:rPr>
              <a:t>. Individuals </a:t>
            </a:r>
            <a:r>
              <a:rPr lang="en-US" dirty="0">
                <a:solidFill>
                  <a:schemeClr val="bg1"/>
                </a:solidFill>
              </a:rPr>
              <a:t>must be prepared to deal with an active shooter situation </a:t>
            </a:r>
            <a:r>
              <a:rPr lang="en-US" sz="3600" dirty="0">
                <a:solidFill>
                  <a:schemeClr val="accent2"/>
                </a:solidFill>
              </a:rPr>
              <a:t>before </a:t>
            </a:r>
            <a:r>
              <a:rPr lang="en-US" dirty="0" smtClean="0">
                <a:solidFill>
                  <a:schemeClr val="bg1"/>
                </a:solidFill>
              </a:rPr>
              <a:t>law enforcement </a:t>
            </a:r>
            <a:r>
              <a:rPr lang="en-US" sz="3600" dirty="0" smtClean="0">
                <a:solidFill>
                  <a:schemeClr val="accent2"/>
                </a:solidFill>
              </a:rPr>
              <a:t>officers arrive</a:t>
            </a:r>
            <a:r>
              <a:rPr lang="en-US" dirty="0" smtClean="0">
                <a:solidFill>
                  <a:schemeClr val="bg1"/>
                </a:solidFill>
              </a:rPr>
              <a:t>. ”     </a:t>
            </a:r>
            <a:r>
              <a:rPr lang="en-US" sz="1600" dirty="0" smtClean="0">
                <a:solidFill>
                  <a:schemeClr val="bg1"/>
                </a:solidFill>
              </a:rPr>
              <a:t>[US Dept. of Education, REMS – page 57, 2013]</a:t>
            </a:r>
            <a:endParaRPr lang="en-US" sz="1600" dirty="0">
              <a:solidFill>
                <a:schemeClr val="bg1"/>
              </a:solidFill>
            </a:endParaRPr>
          </a:p>
        </p:txBody>
      </p:sp>
      <p:sp>
        <p:nvSpPr>
          <p:cNvPr id="3" name="Rounded Rectangular Callout 2"/>
          <p:cNvSpPr/>
          <p:nvPr/>
        </p:nvSpPr>
        <p:spPr>
          <a:xfrm>
            <a:off x="284399" y="4505093"/>
            <a:ext cx="8707201" cy="1574607"/>
          </a:xfrm>
          <a:prstGeom prst="wedgeRoundRectCallout">
            <a:avLst>
              <a:gd name="adj1" fmla="val -53360"/>
              <a:gd name="adj2" fmla="val -37951"/>
              <a:gd name="adj3" fmla="val 16667"/>
            </a:avLst>
          </a:prstGeom>
          <a:solidFill>
            <a:schemeClr val="bg2">
              <a:lumMod val="10000"/>
              <a:alpha val="90000"/>
            </a:schemeClr>
          </a:solidFill>
          <a:ln>
            <a:solidFill>
              <a:schemeClr val="tx1"/>
            </a:solidFill>
          </a:ln>
        </p:spPr>
        <p:txBody>
          <a:bodyPr wrap="square" numCol="1" rtlCol="0" anchor="ctr">
            <a:spAutoFit/>
          </a:bodyPr>
          <a:lstStyle/>
          <a:p>
            <a:r>
              <a:rPr lang="en-US" dirty="0">
                <a:solidFill>
                  <a:schemeClr val="bg1"/>
                </a:solidFill>
              </a:rPr>
              <a:t>Law Enforcement, </a:t>
            </a:r>
            <a:r>
              <a:rPr lang="en-US" sz="3600" dirty="0">
                <a:solidFill>
                  <a:schemeClr val="accent2"/>
                </a:solidFill>
              </a:rPr>
              <a:t>handicapped</a:t>
            </a:r>
            <a:r>
              <a:rPr lang="en-US" dirty="0">
                <a:solidFill>
                  <a:schemeClr val="bg1"/>
                </a:solidFill>
              </a:rPr>
              <a:t> by </a:t>
            </a:r>
            <a:r>
              <a:rPr lang="en-US" sz="3600" dirty="0">
                <a:solidFill>
                  <a:schemeClr val="accent2"/>
                </a:solidFill>
              </a:rPr>
              <a:t>time</a:t>
            </a:r>
            <a:r>
              <a:rPr lang="en-US" dirty="0">
                <a:solidFill>
                  <a:schemeClr val="bg1"/>
                </a:solidFill>
              </a:rPr>
              <a:t>, </a:t>
            </a:r>
            <a:r>
              <a:rPr lang="en-US" sz="3600" dirty="0">
                <a:solidFill>
                  <a:schemeClr val="accent2"/>
                </a:solidFill>
              </a:rPr>
              <a:t>distance</a:t>
            </a:r>
            <a:r>
              <a:rPr lang="en-US" dirty="0">
                <a:solidFill>
                  <a:schemeClr val="bg1"/>
                </a:solidFill>
              </a:rPr>
              <a:t> and </a:t>
            </a:r>
            <a:r>
              <a:rPr lang="en-US" sz="3600" dirty="0">
                <a:solidFill>
                  <a:schemeClr val="accent2"/>
                </a:solidFill>
              </a:rPr>
              <a:t>delayed</a:t>
            </a:r>
            <a:r>
              <a:rPr lang="en-US" dirty="0">
                <a:solidFill>
                  <a:schemeClr val="bg1"/>
                </a:solidFill>
              </a:rPr>
              <a:t> </a:t>
            </a:r>
            <a:r>
              <a:rPr lang="en-US" sz="3600" dirty="0">
                <a:solidFill>
                  <a:schemeClr val="accent2"/>
                </a:solidFill>
              </a:rPr>
              <a:t>notification</a:t>
            </a:r>
            <a:r>
              <a:rPr lang="en-US" dirty="0">
                <a:solidFill>
                  <a:schemeClr val="bg1"/>
                </a:solidFill>
              </a:rPr>
              <a:t>, </a:t>
            </a:r>
            <a:r>
              <a:rPr lang="en-US" dirty="0" smtClean="0">
                <a:solidFill>
                  <a:schemeClr val="bg1"/>
                </a:solidFill>
              </a:rPr>
              <a:t>usually arrives minutes </a:t>
            </a:r>
            <a:r>
              <a:rPr lang="en-US" dirty="0">
                <a:solidFill>
                  <a:schemeClr val="bg1"/>
                </a:solidFill>
              </a:rPr>
              <a:t>AFTER the attack </a:t>
            </a:r>
            <a:r>
              <a:rPr lang="en-US" dirty="0" smtClean="0">
                <a:solidFill>
                  <a:schemeClr val="bg1"/>
                </a:solidFill>
              </a:rPr>
              <a:t>ends.</a:t>
            </a:r>
            <a:r>
              <a:rPr lang="en-US" sz="1200" dirty="0">
                <a:solidFill>
                  <a:schemeClr val="bg1"/>
                </a:solidFill>
              </a:rPr>
              <a:t>	</a:t>
            </a:r>
            <a:r>
              <a:rPr lang="en-US" sz="1200" dirty="0" smtClean="0">
                <a:solidFill>
                  <a:schemeClr val="bg1"/>
                </a:solidFill>
              </a:rPr>
              <a:t>	[Ron Borsch, SEALE Academy, 17 Year SWAT member]</a:t>
            </a:r>
            <a:endParaRPr lang="en-US" sz="1200" dirty="0">
              <a:solidFill>
                <a:schemeClr val="bg1"/>
              </a:solidFill>
            </a:endParaRPr>
          </a:p>
        </p:txBody>
      </p:sp>
    </p:spTree>
    <p:extLst>
      <p:ext uri="{BB962C8B-B14F-4D97-AF65-F5344CB8AC3E}">
        <p14:creationId xmlns="" xmlns:p14="http://schemas.microsoft.com/office/powerpoint/2010/main" val="41757888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93998" y="1283376"/>
            <a:ext cx="8943277" cy="4572000"/>
          </a:xfrm>
          <a:prstGeom prst="rect">
            <a:avLst/>
          </a:prstGeom>
          <a:solidFill>
            <a:schemeClr val="bg2">
              <a:lumMod val="10000"/>
              <a:alpha val="90000"/>
            </a:schemeClr>
          </a:solidFill>
          <a:ln>
            <a:solidFill>
              <a:schemeClr val="tx1"/>
            </a:solidFill>
          </a:ln>
        </p:spPr>
        <p:txBody>
          <a:bodyPr wrap="square" rtlCol="0" anchor="ctr">
            <a:spAutoFit/>
          </a:bodyPr>
          <a:lstStyle/>
          <a:p>
            <a:pPr algn="ctr"/>
            <a:endParaRPr lang="en-US" b="1" dirty="0" smtClean="0">
              <a:solidFill>
                <a:schemeClr val="bg1"/>
              </a:solidFill>
            </a:endParaRPr>
          </a:p>
        </p:txBody>
      </p:sp>
      <p:sp>
        <p:nvSpPr>
          <p:cNvPr id="4" name="Slide Number Placeholder 3"/>
          <p:cNvSpPr>
            <a:spLocks noGrp="1"/>
          </p:cNvSpPr>
          <p:nvPr>
            <p:ph type="sldNum" sz="quarter" idx="12"/>
          </p:nvPr>
        </p:nvSpPr>
        <p:spPr/>
        <p:txBody>
          <a:bodyPr/>
          <a:lstStyle/>
          <a:p>
            <a:fld id="{011FA5F7-815D-4759-B919-EA5CB6432E4E}" type="slidenum">
              <a:rPr lang="en-US" smtClean="0"/>
              <a:pPr/>
              <a:t>23</a:t>
            </a:fld>
            <a:endParaRPr lang="en-US"/>
          </a:p>
        </p:txBody>
      </p:sp>
      <p:pic>
        <p:nvPicPr>
          <p:cNvPr id="16" name="Picture 1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03828" y="2799858"/>
            <a:ext cx="1219876" cy="620418"/>
          </a:xfrm>
          <a:prstGeom prst="rect">
            <a:avLst/>
          </a:prstGeom>
        </p:spPr>
      </p:pic>
      <p:pic>
        <p:nvPicPr>
          <p:cNvPr id="17" name="Picture 1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460842" y="2598642"/>
            <a:ext cx="1001890" cy="821634"/>
          </a:xfrm>
          <a:prstGeom prst="rect">
            <a:avLst/>
          </a:prstGeom>
        </p:spPr>
      </p:pic>
      <p:pic>
        <p:nvPicPr>
          <p:cNvPr id="19" name="Picture 1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866594" y="2728594"/>
            <a:ext cx="947395" cy="691682"/>
          </a:xfrm>
          <a:prstGeom prst="rect">
            <a:avLst/>
          </a:prstGeom>
        </p:spPr>
      </p:pic>
      <p:pic>
        <p:nvPicPr>
          <p:cNvPr id="21" name="Picture 20"/>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739388" y="2841778"/>
            <a:ext cx="1278564" cy="578498"/>
          </a:xfrm>
          <a:prstGeom prst="rect">
            <a:avLst/>
          </a:prstGeom>
        </p:spPr>
      </p:pic>
      <p:pic>
        <p:nvPicPr>
          <p:cNvPr id="22" name="Picture 21"/>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3256879" y="2665714"/>
            <a:ext cx="1039619" cy="754562"/>
          </a:xfrm>
          <a:prstGeom prst="rect">
            <a:avLst/>
          </a:prstGeom>
        </p:spPr>
      </p:pic>
      <p:sp>
        <p:nvSpPr>
          <p:cNvPr id="24" name="Title 1"/>
          <p:cNvSpPr txBox="1">
            <a:spLocks/>
          </p:cNvSpPr>
          <p:nvPr/>
        </p:nvSpPr>
        <p:spPr>
          <a:xfrm>
            <a:off x="93998" y="1417222"/>
            <a:ext cx="8932127" cy="1331368"/>
          </a:xfrm>
          <a:prstGeom prst="rect">
            <a:avLst/>
          </a:prstGeom>
        </p:spPr>
        <p:txBody>
          <a:bodyPr/>
          <a:lstStyle>
            <a:lvl1pPr algn="l" defTabSz="914400" rtl="0" eaLnBrk="1" latinLnBrk="0" hangingPunct="1">
              <a:lnSpc>
                <a:spcPct val="90000"/>
              </a:lnSpc>
              <a:spcBef>
                <a:spcPct val="0"/>
              </a:spcBef>
              <a:buNone/>
              <a:defRPr sz="4400" b="1" kern="1200">
                <a:solidFill>
                  <a:srgbClr val="C52030"/>
                </a:solidFill>
                <a:latin typeface="+mj-lt"/>
                <a:ea typeface="+mj-ea"/>
                <a:cs typeface="+mj-cs"/>
              </a:defRPr>
            </a:lvl1pPr>
          </a:lstStyle>
          <a:p>
            <a:r>
              <a:rPr lang="en-US" sz="8000" dirty="0" smtClean="0">
                <a:solidFill>
                  <a:schemeClr val="bg1"/>
                </a:solidFill>
              </a:rPr>
              <a:t>Happens  Everywhere</a:t>
            </a:r>
            <a:endParaRPr lang="en-US" sz="5400" dirty="0"/>
          </a:p>
        </p:txBody>
      </p:sp>
      <p:pic>
        <p:nvPicPr>
          <p:cNvPr id="2" name="Picture 1"/>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7905622" y="2614835"/>
            <a:ext cx="1083341" cy="805441"/>
          </a:xfrm>
          <a:prstGeom prst="rect">
            <a:avLst/>
          </a:prstGeom>
        </p:spPr>
      </p:pic>
      <p:sp>
        <p:nvSpPr>
          <p:cNvPr id="3" name="TextBox 2"/>
          <p:cNvSpPr txBox="1"/>
          <p:nvPr/>
        </p:nvSpPr>
        <p:spPr>
          <a:xfrm>
            <a:off x="341817" y="3399619"/>
            <a:ext cx="1123104" cy="369332"/>
          </a:xfrm>
          <a:prstGeom prst="rect">
            <a:avLst/>
          </a:prstGeom>
          <a:noFill/>
        </p:spPr>
        <p:txBody>
          <a:bodyPr wrap="square" rtlCol="0">
            <a:spAutoFit/>
          </a:bodyPr>
          <a:lstStyle/>
          <a:p>
            <a:r>
              <a:rPr lang="en-US" dirty="0" smtClean="0">
                <a:solidFill>
                  <a:schemeClr val="bg1"/>
                </a:solidFill>
              </a:rPr>
              <a:t>Business</a:t>
            </a:r>
            <a:endParaRPr lang="en-US" dirty="0">
              <a:solidFill>
                <a:schemeClr val="bg1"/>
              </a:solidFill>
            </a:endParaRPr>
          </a:p>
        </p:txBody>
      </p:sp>
      <p:sp>
        <p:nvSpPr>
          <p:cNvPr id="20" name="TextBox 19"/>
          <p:cNvSpPr txBox="1"/>
          <p:nvPr/>
        </p:nvSpPr>
        <p:spPr>
          <a:xfrm>
            <a:off x="2045271" y="3399619"/>
            <a:ext cx="943897" cy="369332"/>
          </a:xfrm>
          <a:prstGeom prst="rect">
            <a:avLst/>
          </a:prstGeom>
          <a:noFill/>
        </p:spPr>
        <p:txBody>
          <a:bodyPr wrap="square" rtlCol="0">
            <a:spAutoFit/>
          </a:bodyPr>
          <a:lstStyle/>
          <a:p>
            <a:r>
              <a:rPr lang="en-US" dirty="0" smtClean="0">
                <a:solidFill>
                  <a:schemeClr val="bg1"/>
                </a:solidFill>
              </a:rPr>
              <a:t>K-12</a:t>
            </a:r>
            <a:endParaRPr lang="en-US" dirty="0">
              <a:solidFill>
                <a:schemeClr val="bg1"/>
              </a:solidFill>
            </a:endParaRPr>
          </a:p>
        </p:txBody>
      </p:sp>
      <p:sp>
        <p:nvSpPr>
          <p:cNvPr id="25" name="TextBox 24"/>
          <p:cNvSpPr txBox="1"/>
          <p:nvPr/>
        </p:nvSpPr>
        <p:spPr>
          <a:xfrm>
            <a:off x="3298096" y="3399619"/>
            <a:ext cx="998402" cy="369332"/>
          </a:xfrm>
          <a:prstGeom prst="rect">
            <a:avLst/>
          </a:prstGeom>
          <a:noFill/>
        </p:spPr>
        <p:txBody>
          <a:bodyPr wrap="square" rtlCol="0">
            <a:spAutoFit/>
          </a:bodyPr>
          <a:lstStyle/>
          <a:p>
            <a:r>
              <a:rPr lang="en-US" dirty="0" smtClean="0">
                <a:solidFill>
                  <a:schemeClr val="bg1"/>
                </a:solidFill>
              </a:rPr>
              <a:t>Worship</a:t>
            </a:r>
            <a:endParaRPr lang="en-US" dirty="0">
              <a:solidFill>
                <a:schemeClr val="bg1"/>
              </a:solidFill>
            </a:endParaRPr>
          </a:p>
        </p:txBody>
      </p:sp>
      <p:sp>
        <p:nvSpPr>
          <p:cNvPr id="26" name="TextBox 25"/>
          <p:cNvSpPr txBox="1"/>
          <p:nvPr/>
        </p:nvSpPr>
        <p:spPr>
          <a:xfrm>
            <a:off x="4865262" y="3399619"/>
            <a:ext cx="1201850" cy="369332"/>
          </a:xfrm>
          <a:prstGeom prst="rect">
            <a:avLst/>
          </a:prstGeom>
          <a:noFill/>
        </p:spPr>
        <p:txBody>
          <a:bodyPr wrap="square" rtlCol="0">
            <a:spAutoFit/>
          </a:bodyPr>
          <a:lstStyle/>
          <a:p>
            <a:r>
              <a:rPr lang="en-US" dirty="0" smtClean="0">
                <a:solidFill>
                  <a:schemeClr val="bg1"/>
                </a:solidFill>
              </a:rPr>
              <a:t>University</a:t>
            </a:r>
            <a:endParaRPr lang="en-US" dirty="0">
              <a:solidFill>
                <a:schemeClr val="bg1"/>
              </a:solidFill>
            </a:endParaRPr>
          </a:p>
        </p:txBody>
      </p:sp>
      <p:sp>
        <p:nvSpPr>
          <p:cNvPr id="27" name="TextBox 26"/>
          <p:cNvSpPr txBox="1"/>
          <p:nvPr/>
        </p:nvSpPr>
        <p:spPr>
          <a:xfrm>
            <a:off x="6583172" y="3399619"/>
            <a:ext cx="943897" cy="369332"/>
          </a:xfrm>
          <a:prstGeom prst="rect">
            <a:avLst/>
          </a:prstGeom>
          <a:noFill/>
        </p:spPr>
        <p:txBody>
          <a:bodyPr wrap="square" rtlCol="0">
            <a:spAutoFit/>
          </a:bodyPr>
          <a:lstStyle/>
          <a:p>
            <a:r>
              <a:rPr lang="en-US" dirty="0" smtClean="0">
                <a:solidFill>
                  <a:schemeClr val="bg1"/>
                </a:solidFill>
              </a:rPr>
              <a:t>Gov’t</a:t>
            </a:r>
            <a:endParaRPr lang="en-US" dirty="0">
              <a:solidFill>
                <a:schemeClr val="bg1"/>
              </a:solidFill>
            </a:endParaRPr>
          </a:p>
        </p:txBody>
      </p:sp>
      <p:sp>
        <p:nvSpPr>
          <p:cNvPr id="28" name="TextBox 27"/>
          <p:cNvSpPr txBox="1"/>
          <p:nvPr/>
        </p:nvSpPr>
        <p:spPr>
          <a:xfrm>
            <a:off x="7905622" y="3399619"/>
            <a:ext cx="1189809" cy="369332"/>
          </a:xfrm>
          <a:prstGeom prst="rect">
            <a:avLst/>
          </a:prstGeom>
          <a:noFill/>
        </p:spPr>
        <p:txBody>
          <a:bodyPr wrap="square" rtlCol="0">
            <a:spAutoFit/>
          </a:bodyPr>
          <a:lstStyle/>
          <a:p>
            <a:r>
              <a:rPr lang="en-US" dirty="0" smtClean="0">
                <a:solidFill>
                  <a:schemeClr val="bg1"/>
                </a:solidFill>
              </a:rPr>
              <a:t>Hospitals</a:t>
            </a:r>
            <a:endParaRPr lang="en-US" dirty="0">
              <a:solidFill>
                <a:schemeClr val="bg1"/>
              </a:solidFill>
            </a:endParaRPr>
          </a:p>
        </p:txBody>
      </p:sp>
      <p:sp>
        <p:nvSpPr>
          <p:cNvPr id="7" name="Rectangle 6"/>
          <p:cNvSpPr/>
          <p:nvPr/>
        </p:nvSpPr>
        <p:spPr>
          <a:xfrm>
            <a:off x="35842" y="3957460"/>
            <a:ext cx="1830752" cy="1169551"/>
          </a:xfrm>
          <a:prstGeom prst="rect">
            <a:avLst/>
          </a:prstGeom>
        </p:spPr>
        <p:txBody>
          <a:bodyPr wrap="square">
            <a:spAutoFit/>
          </a:bodyPr>
          <a:lstStyle/>
          <a:p>
            <a:pPr marL="285750" lvl="0" indent="-285750">
              <a:buClr>
                <a:srgbClr val="C52030"/>
              </a:buClr>
              <a:buFont typeface="Wingdings" panose="05000000000000000000" pitchFamily="2" charset="2"/>
              <a:buChar char="ü"/>
            </a:pPr>
            <a:r>
              <a:rPr lang="en-US" sz="1400" dirty="0">
                <a:solidFill>
                  <a:schemeClr val="bg1"/>
                </a:solidFill>
              </a:rPr>
              <a:t>Accent </a:t>
            </a:r>
            <a:r>
              <a:rPr lang="en-US" sz="1400" dirty="0" smtClean="0">
                <a:solidFill>
                  <a:schemeClr val="bg1"/>
                </a:solidFill>
              </a:rPr>
              <a:t>Signage</a:t>
            </a:r>
          </a:p>
          <a:p>
            <a:pPr marL="285750" lvl="0" indent="-285750">
              <a:buClr>
                <a:srgbClr val="C52030"/>
              </a:buClr>
              <a:buFont typeface="Wingdings" panose="05000000000000000000" pitchFamily="2" charset="2"/>
              <a:buChar char="ü"/>
            </a:pPr>
            <a:r>
              <a:rPr lang="en-US" sz="1400" dirty="0" smtClean="0">
                <a:solidFill>
                  <a:schemeClr val="bg1"/>
                </a:solidFill>
              </a:rPr>
              <a:t>LA Airport</a:t>
            </a:r>
          </a:p>
          <a:p>
            <a:pPr marL="285750" lvl="0" indent="-285750">
              <a:buClr>
                <a:srgbClr val="C52030"/>
              </a:buClr>
              <a:buFont typeface="Wingdings" panose="05000000000000000000" pitchFamily="2" charset="2"/>
              <a:buChar char="ü"/>
            </a:pPr>
            <a:r>
              <a:rPr lang="en-US" sz="1400" dirty="0" smtClean="0">
                <a:solidFill>
                  <a:schemeClr val="bg1"/>
                </a:solidFill>
              </a:rPr>
              <a:t>Hartford Beer</a:t>
            </a:r>
          </a:p>
          <a:p>
            <a:pPr marL="285750" lvl="0" indent="-285750">
              <a:buClr>
                <a:srgbClr val="C52030"/>
              </a:buClr>
              <a:buFont typeface="Wingdings" panose="05000000000000000000" pitchFamily="2" charset="2"/>
              <a:buChar char="ü"/>
            </a:pPr>
            <a:r>
              <a:rPr lang="en-US" sz="1400" dirty="0" smtClean="0">
                <a:solidFill>
                  <a:schemeClr val="bg1"/>
                </a:solidFill>
              </a:rPr>
              <a:t>Aurora Theater</a:t>
            </a:r>
          </a:p>
          <a:p>
            <a:pPr marL="285750" lvl="0" indent="-285750">
              <a:buClr>
                <a:srgbClr val="C52030"/>
              </a:buClr>
              <a:buFont typeface="Wingdings" panose="05000000000000000000" pitchFamily="2" charset="2"/>
              <a:buChar char="ü"/>
            </a:pPr>
            <a:r>
              <a:rPr lang="en-US" sz="1400" dirty="0" smtClean="0">
                <a:solidFill>
                  <a:schemeClr val="bg1"/>
                </a:solidFill>
              </a:rPr>
              <a:t>Safeway (Gifford)</a:t>
            </a:r>
            <a:endParaRPr lang="en-US" sz="1400" dirty="0">
              <a:solidFill>
                <a:schemeClr val="bg1"/>
              </a:solidFill>
            </a:endParaRPr>
          </a:p>
        </p:txBody>
      </p:sp>
      <p:cxnSp>
        <p:nvCxnSpPr>
          <p:cNvPr id="9" name="Straight Connector 8"/>
          <p:cNvCxnSpPr/>
          <p:nvPr/>
        </p:nvCxnSpPr>
        <p:spPr>
          <a:xfrm>
            <a:off x="182965" y="3831139"/>
            <a:ext cx="8785135"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601843" y="3957460"/>
            <a:ext cx="1830752" cy="1169551"/>
          </a:xfrm>
          <a:prstGeom prst="rect">
            <a:avLst/>
          </a:prstGeom>
        </p:spPr>
        <p:txBody>
          <a:bodyPr wrap="square">
            <a:spAutoFit/>
          </a:bodyPr>
          <a:lstStyle/>
          <a:p>
            <a:pPr marL="285750" lvl="0" indent="-285750">
              <a:buClr>
                <a:srgbClr val="C52030"/>
              </a:buClr>
              <a:buFont typeface="Wingdings" panose="05000000000000000000" pitchFamily="2" charset="2"/>
              <a:buChar char="ü"/>
            </a:pPr>
            <a:r>
              <a:rPr lang="en-US" sz="1400" dirty="0" smtClean="0">
                <a:solidFill>
                  <a:schemeClr val="bg1"/>
                </a:solidFill>
              </a:rPr>
              <a:t>Sandy Hook</a:t>
            </a:r>
          </a:p>
          <a:p>
            <a:pPr marL="285750" lvl="0" indent="-285750">
              <a:buClr>
                <a:srgbClr val="C52030"/>
              </a:buClr>
              <a:buFont typeface="Wingdings" panose="05000000000000000000" pitchFamily="2" charset="2"/>
              <a:buChar char="ü"/>
            </a:pPr>
            <a:r>
              <a:rPr lang="en-US" sz="1400" dirty="0" smtClean="0">
                <a:solidFill>
                  <a:schemeClr val="bg1"/>
                </a:solidFill>
              </a:rPr>
              <a:t>Chardon HS</a:t>
            </a:r>
          </a:p>
          <a:p>
            <a:pPr marL="285750" lvl="0" indent="-285750">
              <a:buClr>
                <a:srgbClr val="C52030"/>
              </a:buClr>
              <a:buFont typeface="Wingdings" panose="05000000000000000000" pitchFamily="2" charset="2"/>
              <a:buChar char="ü"/>
            </a:pPr>
            <a:r>
              <a:rPr lang="en-US" sz="1400" dirty="0" smtClean="0">
                <a:solidFill>
                  <a:schemeClr val="bg1"/>
                </a:solidFill>
              </a:rPr>
              <a:t>Columbine HS</a:t>
            </a:r>
          </a:p>
          <a:p>
            <a:pPr marL="285750" lvl="0" indent="-285750">
              <a:buClr>
                <a:srgbClr val="C52030"/>
              </a:buClr>
              <a:buFont typeface="Wingdings" panose="05000000000000000000" pitchFamily="2" charset="2"/>
              <a:buChar char="ü"/>
            </a:pPr>
            <a:r>
              <a:rPr lang="en-US" sz="1400" dirty="0" smtClean="0">
                <a:solidFill>
                  <a:schemeClr val="bg1"/>
                </a:solidFill>
              </a:rPr>
              <a:t>Sparks MS</a:t>
            </a:r>
          </a:p>
          <a:p>
            <a:pPr marL="285750" lvl="0" indent="-285750">
              <a:buClr>
                <a:srgbClr val="C52030"/>
              </a:buClr>
              <a:buFont typeface="Wingdings" panose="05000000000000000000" pitchFamily="2" charset="2"/>
              <a:buChar char="ü"/>
            </a:pPr>
            <a:r>
              <a:rPr lang="en-US" sz="1400" dirty="0" smtClean="0">
                <a:solidFill>
                  <a:schemeClr val="bg1"/>
                </a:solidFill>
              </a:rPr>
              <a:t>FL school </a:t>
            </a:r>
            <a:r>
              <a:rPr lang="en-US" sz="1400" dirty="0" err="1" smtClean="0">
                <a:solidFill>
                  <a:schemeClr val="bg1"/>
                </a:solidFill>
              </a:rPr>
              <a:t>Brd</a:t>
            </a:r>
            <a:endParaRPr lang="en-US" sz="1400" dirty="0">
              <a:solidFill>
                <a:schemeClr val="bg1"/>
              </a:solidFill>
            </a:endParaRPr>
          </a:p>
        </p:txBody>
      </p:sp>
      <p:sp>
        <p:nvSpPr>
          <p:cNvPr id="30" name="Rectangle 29"/>
          <p:cNvSpPr/>
          <p:nvPr/>
        </p:nvSpPr>
        <p:spPr>
          <a:xfrm>
            <a:off x="2990269" y="3957460"/>
            <a:ext cx="1950171" cy="954107"/>
          </a:xfrm>
          <a:prstGeom prst="rect">
            <a:avLst/>
          </a:prstGeom>
        </p:spPr>
        <p:txBody>
          <a:bodyPr wrap="square">
            <a:spAutoFit/>
          </a:bodyPr>
          <a:lstStyle/>
          <a:p>
            <a:pPr marL="285750" lvl="0" indent="-285750">
              <a:buClr>
                <a:srgbClr val="C52030"/>
              </a:buClr>
              <a:buFont typeface="Wingdings" panose="05000000000000000000" pitchFamily="2" charset="2"/>
              <a:buChar char="ü"/>
            </a:pPr>
            <a:r>
              <a:rPr lang="en-US" sz="1400" dirty="0" smtClean="0">
                <a:solidFill>
                  <a:schemeClr val="bg1"/>
                </a:solidFill>
              </a:rPr>
              <a:t>Sikh Temple</a:t>
            </a:r>
          </a:p>
          <a:p>
            <a:pPr marL="285750" lvl="0" indent="-285750">
              <a:buClr>
                <a:srgbClr val="C52030"/>
              </a:buClr>
              <a:buFont typeface="Wingdings" panose="05000000000000000000" pitchFamily="2" charset="2"/>
              <a:buChar char="ü"/>
            </a:pPr>
            <a:r>
              <a:rPr lang="en-US" sz="1400" dirty="0" smtClean="0">
                <a:solidFill>
                  <a:schemeClr val="bg1"/>
                </a:solidFill>
              </a:rPr>
              <a:t>Illinois First Baptist</a:t>
            </a:r>
          </a:p>
          <a:p>
            <a:pPr marL="285750" lvl="0" indent="-285750">
              <a:buClr>
                <a:srgbClr val="C52030"/>
              </a:buClr>
              <a:buFont typeface="Wingdings" panose="05000000000000000000" pitchFamily="2" charset="2"/>
              <a:buChar char="ü"/>
            </a:pPr>
            <a:r>
              <a:rPr lang="en-US" sz="1400" dirty="0" smtClean="0">
                <a:solidFill>
                  <a:schemeClr val="bg1"/>
                </a:solidFill>
              </a:rPr>
              <a:t>New Life Springs</a:t>
            </a:r>
          </a:p>
          <a:p>
            <a:pPr marL="285750" lvl="0" indent="-285750">
              <a:buClr>
                <a:srgbClr val="C52030"/>
              </a:buClr>
              <a:buFont typeface="Wingdings" panose="05000000000000000000" pitchFamily="2" charset="2"/>
              <a:buChar char="ü"/>
            </a:pPr>
            <a:r>
              <a:rPr lang="en-US" sz="1400" dirty="0" smtClean="0">
                <a:solidFill>
                  <a:schemeClr val="bg1"/>
                </a:solidFill>
              </a:rPr>
              <a:t>Wedgewood Baptist</a:t>
            </a:r>
            <a:endParaRPr lang="en-US" sz="1400" dirty="0">
              <a:solidFill>
                <a:schemeClr val="bg1"/>
              </a:solidFill>
            </a:endParaRPr>
          </a:p>
        </p:txBody>
      </p:sp>
      <p:sp>
        <p:nvSpPr>
          <p:cNvPr id="31" name="Rectangle 30"/>
          <p:cNvSpPr/>
          <p:nvPr/>
        </p:nvSpPr>
        <p:spPr>
          <a:xfrm>
            <a:off x="4739388" y="3957460"/>
            <a:ext cx="1830752" cy="1169551"/>
          </a:xfrm>
          <a:prstGeom prst="rect">
            <a:avLst/>
          </a:prstGeom>
        </p:spPr>
        <p:txBody>
          <a:bodyPr wrap="square">
            <a:spAutoFit/>
          </a:bodyPr>
          <a:lstStyle/>
          <a:p>
            <a:pPr marL="285750" lvl="0" indent="-285750">
              <a:buClr>
                <a:srgbClr val="C52030"/>
              </a:buClr>
              <a:buFont typeface="Wingdings" panose="05000000000000000000" pitchFamily="2" charset="2"/>
              <a:buChar char="ü"/>
            </a:pPr>
            <a:r>
              <a:rPr lang="en-US" sz="1400" dirty="0" smtClean="0">
                <a:solidFill>
                  <a:schemeClr val="bg1"/>
                </a:solidFill>
              </a:rPr>
              <a:t>Virginia Tech</a:t>
            </a:r>
          </a:p>
          <a:p>
            <a:pPr marL="285750" lvl="0" indent="-285750">
              <a:buClr>
                <a:srgbClr val="C52030"/>
              </a:buClr>
              <a:buFont typeface="Wingdings" panose="05000000000000000000" pitchFamily="2" charset="2"/>
              <a:buChar char="ü"/>
            </a:pPr>
            <a:r>
              <a:rPr lang="en-US" sz="1400" dirty="0" err="1" smtClean="0">
                <a:solidFill>
                  <a:schemeClr val="bg1"/>
                </a:solidFill>
              </a:rPr>
              <a:t>Oikos</a:t>
            </a:r>
            <a:r>
              <a:rPr lang="en-US" sz="1400" dirty="0" smtClean="0">
                <a:solidFill>
                  <a:schemeClr val="bg1"/>
                </a:solidFill>
              </a:rPr>
              <a:t> Univ.</a:t>
            </a:r>
          </a:p>
          <a:p>
            <a:pPr marL="285750" lvl="0" indent="-285750">
              <a:buClr>
                <a:srgbClr val="C52030"/>
              </a:buClr>
              <a:buFont typeface="Wingdings" panose="05000000000000000000" pitchFamily="2" charset="2"/>
              <a:buChar char="ü"/>
            </a:pPr>
            <a:r>
              <a:rPr lang="en-US" sz="1400" dirty="0" smtClean="0">
                <a:solidFill>
                  <a:schemeClr val="bg1"/>
                </a:solidFill>
              </a:rPr>
              <a:t>Santa Monica</a:t>
            </a:r>
          </a:p>
          <a:p>
            <a:pPr marL="285750" lvl="0" indent="-285750">
              <a:buClr>
                <a:srgbClr val="C52030"/>
              </a:buClr>
              <a:buFont typeface="Wingdings" panose="05000000000000000000" pitchFamily="2" charset="2"/>
              <a:buChar char="ü"/>
            </a:pPr>
            <a:r>
              <a:rPr lang="en-US" sz="1400" dirty="0" smtClean="0">
                <a:solidFill>
                  <a:schemeClr val="bg1"/>
                </a:solidFill>
              </a:rPr>
              <a:t>Case Western</a:t>
            </a:r>
          </a:p>
          <a:p>
            <a:pPr marL="285750" lvl="0" indent="-285750">
              <a:buClr>
                <a:srgbClr val="C52030"/>
              </a:buClr>
              <a:buFont typeface="Wingdings" panose="05000000000000000000" pitchFamily="2" charset="2"/>
              <a:buChar char="ü"/>
            </a:pPr>
            <a:endParaRPr lang="en-US" sz="1400" dirty="0">
              <a:solidFill>
                <a:schemeClr val="bg1"/>
              </a:solidFill>
            </a:endParaRPr>
          </a:p>
        </p:txBody>
      </p:sp>
      <p:sp>
        <p:nvSpPr>
          <p:cNvPr id="32" name="Rectangle 31"/>
          <p:cNvSpPr/>
          <p:nvPr/>
        </p:nvSpPr>
        <p:spPr>
          <a:xfrm>
            <a:off x="6247233" y="3957460"/>
            <a:ext cx="1830752" cy="954107"/>
          </a:xfrm>
          <a:prstGeom prst="rect">
            <a:avLst/>
          </a:prstGeom>
        </p:spPr>
        <p:txBody>
          <a:bodyPr wrap="square">
            <a:spAutoFit/>
          </a:bodyPr>
          <a:lstStyle/>
          <a:p>
            <a:pPr marL="285750" lvl="0" indent="-285750">
              <a:buClr>
                <a:srgbClr val="C52030"/>
              </a:buClr>
              <a:buFont typeface="Wingdings" panose="05000000000000000000" pitchFamily="2" charset="2"/>
              <a:buChar char="ü"/>
            </a:pPr>
            <a:r>
              <a:rPr lang="en-US" sz="1400" dirty="0" smtClean="0">
                <a:solidFill>
                  <a:schemeClr val="bg1"/>
                </a:solidFill>
              </a:rPr>
              <a:t>Naval Yard</a:t>
            </a:r>
          </a:p>
          <a:p>
            <a:pPr marL="285750" lvl="0" indent="-285750">
              <a:buClr>
                <a:srgbClr val="C52030"/>
              </a:buClr>
              <a:buFont typeface="Wingdings" panose="05000000000000000000" pitchFamily="2" charset="2"/>
              <a:buChar char="ü"/>
            </a:pPr>
            <a:r>
              <a:rPr lang="en-US" sz="1400" dirty="0" smtClean="0">
                <a:solidFill>
                  <a:schemeClr val="bg1"/>
                </a:solidFill>
              </a:rPr>
              <a:t>Fort Hood</a:t>
            </a:r>
          </a:p>
          <a:p>
            <a:pPr marL="285750" lvl="0" indent="-285750">
              <a:buClr>
                <a:srgbClr val="C52030"/>
              </a:buClr>
              <a:buFont typeface="Wingdings" panose="05000000000000000000" pitchFamily="2" charset="2"/>
              <a:buChar char="ü"/>
            </a:pPr>
            <a:r>
              <a:rPr lang="en-US" sz="1400" dirty="0" smtClean="0">
                <a:solidFill>
                  <a:schemeClr val="bg1"/>
                </a:solidFill>
              </a:rPr>
              <a:t>Pentagon</a:t>
            </a:r>
          </a:p>
          <a:p>
            <a:pPr marL="285750" lvl="0" indent="-285750">
              <a:buClr>
                <a:srgbClr val="C52030"/>
              </a:buClr>
              <a:buFont typeface="Wingdings" panose="05000000000000000000" pitchFamily="2" charset="2"/>
              <a:buChar char="ü"/>
            </a:pPr>
            <a:r>
              <a:rPr lang="en-US" sz="1400" dirty="0" smtClean="0">
                <a:solidFill>
                  <a:schemeClr val="bg1"/>
                </a:solidFill>
              </a:rPr>
              <a:t>Holocaust Mem.</a:t>
            </a:r>
            <a:endParaRPr lang="en-US" sz="1400" dirty="0">
              <a:solidFill>
                <a:schemeClr val="bg1"/>
              </a:solidFill>
            </a:endParaRPr>
          </a:p>
        </p:txBody>
      </p:sp>
      <p:sp>
        <p:nvSpPr>
          <p:cNvPr id="34" name="Rectangle 33"/>
          <p:cNvSpPr/>
          <p:nvPr/>
        </p:nvSpPr>
        <p:spPr>
          <a:xfrm>
            <a:off x="7618149" y="3957460"/>
            <a:ext cx="1830752" cy="954107"/>
          </a:xfrm>
          <a:prstGeom prst="rect">
            <a:avLst/>
          </a:prstGeom>
        </p:spPr>
        <p:txBody>
          <a:bodyPr wrap="square">
            <a:spAutoFit/>
          </a:bodyPr>
          <a:lstStyle/>
          <a:p>
            <a:pPr marL="285750" lvl="0" indent="-285750">
              <a:buClr>
                <a:srgbClr val="C52030"/>
              </a:buClr>
              <a:buFont typeface="Wingdings" panose="05000000000000000000" pitchFamily="2" charset="2"/>
              <a:buChar char="ü"/>
            </a:pPr>
            <a:r>
              <a:rPr lang="en-US" sz="1400" dirty="0" smtClean="0">
                <a:solidFill>
                  <a:schemeClr val="bg1"/>
                </a:solidFill>
              </a:rPr>
              <a:t>Pitts Med Ctr.</a:t>
            </a:r>
          </a:p>
          <a:p>
            <a:pPr marL="285750" lvl="0" indent="-285750">
              <a:buClr>
                <a:srgbClr val="C52030"/>
              </a:buClr>
              <a:buFont typeface="Wingdings" panose="05000000000000000000" pitchFamily="2" charset="2"/>
              <a:buChar char="ü"/>
            </a:pPr>
            <a:r>
              <a:rPr lang="en-US" sz="1400" dirty="0" err="1" smtClean="0">
                <a:solidFill>
                  <a:schemeClr val="bg1"/>
                </a:solidFill>
              </a:rPr>
              <a:t>Parkwest</a:t>
            </a:r>
            <a:r>
              <a:rPr lang="en-US" sz="1400" dirty="0" smtClean="0">
                <a:solidFill>
                  <a:schemeClr val="bg1"/>
                </a:solidFill>
              </a:rPr>
              <a:t> Med</a:t>
            </a:r>
          </a:p>
          <a:p>
            <a:pPr marL="285750" lvl="0" indent="-285750">
              <a:buClr>
                <a:srgbClr val="C52030"/>
              </a:buClr>
              <a:buFont typeface="Wingdings" panose="05000000000000000000" pitchFamily="2" charset="2"/>
              <a:buChar char="ü"/>
            </a:pPr>
            <a:r>
              <a:rPr lang="en-US" sz="1400" dirty="0" err="1" smtClean="0">
                <a:solidFill>
                  <a:schemeClr val="bg1"/>
                </a:solidFill>
              </a:rPr>
              <a:t>Pinelake</a:t>
            </a:r>
            <a:r>
              <a:rPr lang="en-US" sz="1400" dirty="0" smtClean="0">
                <a:solidFill>
                  <a:schemeClr val="bg1"/>
                </a:solidFill>
              </a:rPr>
              <a:t> Health</a:t>
            </a:r>
          </a:p>
          <a:p>
            <a:pPr marL="285750" lvl="0" indent="-285750">
              <a:buClr>
                <a:srgbClr val="C52030"/>
              </a:buClr>
              <a:buFont typeface="Wingdings" panose="05000000000000000000" pitchFamily="2" charset="2"/>
              <a:buChar char="ü"/>
            </a:pPr>
            <a:endParaRPr lang="en-US" sz="1400" dirty="0">
              <a:solidFill>
                <a:schemeClr val="bg1"/>
              </a:solidFill>
            </a:endParaRPr>
          </a:p>
        </p:txBody>
      </p:sp>
    </p:spTree>
    <p:extLst>
      <p:ext uri="{BB962C8B-B14F-4D97-AF65-F5344CB8AC3E}">
        <p14:creationId xmlns="" xmlns:p14="http://schemas.microsoft.com/office/powerpoint/2010/main" val="23916308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
          <p:cNvSpPr/>
          <p:nvPr/>
        </p:nvSpPr>
        <p:spPr>
          <a:xfrm>
            <a:off x="2383633" y="-1014"/>
            <a:ext cx="6772275" cy="748728"/>
          </a:xfrm>
          <a:custGeom>
            <a:avLst/>
            <a:gdLst>
              <a:gd name="connsiteX0" fmla="*/ 0 w 6791325"/>
              <a:gd name="connsiteY0" fmla="*/ 0 h 734440"/>
              <a:gd name="connsiteX1" fmla="*/ 6791325 w 6791325"/>
              <a:gd name="connsiteY1" fmla="*/ 0 h 734440"/>
              <a:gd name="connsiteX2" fmla="*/ 6791325 w 6791325"/>
              <a:gd name="connsiteY2" fmla="*/ 734440 h 734440"/>
              <a:gd name="connsiteX3" fmla="*/ 0 w 6791325"/>
              <a:gd name="connsiteY3" fmla="*/ 734440 h 734440"/>
              <a:gd name="connsiteX4" fmla="*/ 0 w 6791325"/>
              <a:gd name="connsiteY4" fmla="*/ 0 h 734440"/>
              <a:gd name="connsiteX0" fmla="*/ 428625 w 6791325"/>
              <a:gd name="connsiteY0" fmla="*/ 0 h 734440"/>
              <a:gd name="connsiteX1" fmla="*/ 6791325 w 6791325"/>
              <a:gd name="connsiteY1" fmla="*/ 0 h 734440"/>
              <a:gd name="connsiteX2" fmla="*/ 6791325 w 6791325"/>
              <a:gd name="connsiteY2" fmla="*/ 734440 h 734440"/>
              <a:gd name="connsiteX3" fmla="*/ 0 w 6791325"/>
              <a:gd name="connsiteY3" fmla="*/ 734440 h 734440"/>
              <a:gd name="connsiteX4" fmla="*/ 428625 w 6791325"/>
              <a:gd name="connsiteY4" fmla="*/ 0 h 734440"/>
              <a:gd name="connsiteX0" fmla="*/ 419100 w 6781800"/>
              <a:gd name="connsiteY0" fmla="*/ 0 h 748728"/>
              <a:gd name="connsiteX1" fmla="*/ 6781800 w 6781800"/>
              <a:gd name="connsiteY1" fmla="*/ 0 h 748728"/>
              <a:gd name="connsiteX2" fmla="*/ 6781800 w 6781800"/>
              <a:gd name="connsiteY2" fmla="*/ 734440 h 748728"/>
              <a:gd name="connsiteX3" fmla="*/ 0 w 6781800"/>
              <a:gd name="connsiteY3" fmla="*/ 748728 h 748728"/>
              <a:gd name="connsiteX4" fmla="*/ 419100 w 6781800"/>
              <a:gd name="connsiteY4" fmla="*/ 0 h 748728"/>
              <a:gd name="connsiteX0" fmla="*/ 414337 w 6777037"/>
              <a:gd name="connsiteY0" fmla="*/ 0 h 748728"/>
              <a:gd name="connsiteX1" fmla="*/ 6777037 w 6777037"/>
              <a:gd name="connsiteY1" fmla="*/ 0 h 748728"/>
              <a:gd name="connsiteX2" fmla="*/ 6777037 w 6777037"/>
              <a:gd name="connsiteY2" fmla="*/ 734440 h 748728"/>
              <a:gd name="connsiteX3" fmla="*/ 0 w 6777037"/>
              <a:gd name="connsiteY3" fmla="*/ 748728 h 748728"/>
              <a:gd name="connsiteX4" fmla="*/ 414337 w 6777037"/>
              <a:gd name="connsiteY4" fmla="*/ 0 h 748728"/>
              <a:gd name="connsiteX0" fmla="*/ 409575 w 6772275"/>
              <a:gd name="connsiteY0" fmla="*/ 0 h 748728"/>
              <a:gd name="connsiteX1" fmla="*/ 6772275 w 6772275"/>
              <a:gd name="connsiteY1" fmla="*/ 0 h 748728"/>
              <a:gd name="connsiteX2" fmla="*/ 6772275 w 6772275"/>
              <a:gd name="connsiteY2" fmla="*/ 734440 h 748728"/>
              <a:gd name="connsiteX3" fmla="*/ 0 w 6772275"/>
              <a:gd name="connsiteY3" fmla="*/ 748728 h 748728"/>
              <a:gd name="connsiteX4" fmla="*/ 409575 w 6772275"/>
              <a:gd name="connsiteY4" fmla="*/ 0 h 748728"/>
              <a:gd name="connsiteX0" fmla="*/ 409575 w 6772275"/>
              <a:gd name="connsiteY0" fmla="*/ 0 h 748728"/>
              <a:gd name="connsiteX1" fmla="*/ 6772275 w 6772275"/>
              <a:gd name="connsiteY1" fmla="*/ 0 h 748728"/>
              <a:gd name="connsiteX2" fmla="*/ 6772275 w 6772275"/>
              <a:gd name="connsiteY2" fmla="*/ 734440 h 748728"/>
              <a:gd name="connsiteX3" fmla="*/ 0 w 6772275"/>
              <a:gd name="connsiteY3" fmla="*/ 748728 h 748728"/>
              <a:gd name="connsiteX4" fmla="*/ 409575 w 6772275"/>
              <a:gd name="connsiteY4" fmla="*/ 0 h 748728"/>
              <a:gd name="connsiteX0" fmla="*/ 409575 w 6772275"/>
              <a:gd name="connsiteY0" fmla="*/ 0 h 748728"/>
              <a:gd name="connsiteX1" fmla="*/ 6772275 w 6772275"/>
              <a:gd name="connsiteY1" fmla="*/ 0 h 748728"/>
              <a:gd name="connsiteX2" fmla="*/ 6772275 w 6772275"/>
              <a:gd name="connsiteY2" fmla="*/ 734440 h 748728"/>
              <a:gd name="connsiteX3" fmla="*/ 0 w 6772275"/>
              <a:gd name="connsiteY3" fmla="*/ 748728 h 748728"/>
              <a:gd name="connsiteX4" fmla="*/ 409575 w 6772275"/>
              <a:gd name="connsiteY4" fmla="*/ 0 h 748728"/>
              <a:gd name="connsiteX0" fmla="*/ 395288 w 6772275"/>
              <a:gd name="connsiteY0" fmla="*/ 0 h 748728"/>
              <a:gd name="connsiteX1" fmla="*/ 6772275 w 6772275"/>
              <a:gd name="connsiteY1" fmla="*/ 0 h 748728"/>
              <a:gd name="connsiteX2" fmla="*/ 6772275 w 6772275"/>
              <a:gd name="connsiteY2" fmla="*/ 734440 h 748728"/>
              <a:gd name="connsiteX3" fmla="*/ 0 w 6772275"/>
              <a:gd name="connsiteY3" fmla="*/ 748728 h 748728"/>
              <a:gd name="connsiteX4" fmla="*/ 395288 w 6772275"/>
              <a:gd name="connsiteY4" fmla="*/ 0 h 748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2275" h="748728">
                <a:moveTo>
                  <a:pt x="395288" y="0"/>
                </a:moveTo>
                <a:lnTo>
                  <a:pt x="6772275" y="0"/>
                </a:lnTo>
                <a:lnTo>
                  <a:pt x="6772275" y="734440"/>
                </a:lnTo>
                <a:lnTo>
                  <a:pt x="0" y="748728"/>
                </a:lnTo>
                <a:lnTo>
                  <a:pt x="395288" y="0"/>
                </a:lnTo>
                <a:close/>
              </a:path>
            </a:pathLst>
          </a:custGeom>
          <a:solidFill>
            <a:schemeClr val="bg2">
              <a:lumMod val="10000"/>
              <a:alpha val="85000"/>
            </a:schemeClr>
          </a:solidFill>
          <a:ln>
            <a:noFill/>
          </a:ln>
        </p:spPr>
        <p:txBody>
          <a:bodyPr wrap="square" rtlCol="0" anchor="ctr">
            <a:spAutoFit/>
          </a:bodyPr>
          <a:lstStyle/>
          <a:p>
            <a:pPr algn="ctr"/>
            <a:endParaRPr lang="en-US" b="1" dirty="0" smtClean="0">
              <a:solidFill>
                <a:schemeClr val="bg1"/>
              </a:solidFill>
            </a:endParaRPr>
          </a:p>
        </p:txBody>
      </p:sp>
      <p:sp>
        <p:nvSpPr>
          <p:cNvPr id="14338" name="Rectangle 2"/>
          <p:cNvSpPr>
            <a:spLocks noChangeArrowheads="1"/>
          </p:cNvSpPr>
          <p:nvPr/>
        </p:nvSpPr>
        <p:spPr bwMode="auto">
          <a:xfrm>
            <a:off x="0" y="902471"/>
            <a:ext cx="91440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ctr" eaLnBrk="1" hangingPunct="1">
              <a:defRPr/>
            </a:pPr>
            <a:r>
              <a:rPr lang="en-US" sz="3600" b="1" dirty="0" smtClean="0">
                <a:solidFill>
                  <a:srgbClr val="D7303B"/>
                </a:solidFill>
                <a:effectLst>
                  <a:outerShdw blurRad="50800" dist="38100" dir="2700000" algn="tl" rotWithShape="0">
                    <a:prstClr val="black">
                      <a:alpha val="40000"/>
                    </a:prstClr>
                  </a:outerShdw>
                </a:effectLst>
                <a:latin typeface="+mj-lt"/>
                <a:cs typeface="Arial" panose="020B0604020202020204" pitchFamily="34" charset="0"/>
              </a:rPr>
              <a:t>Results of </a:t>
            </a:r>
            <a:r>
              <a:rPr lang="en-US" sz="3600" b="1" u="sng" dirty="0" smtClean="0">
                <a:solidFill>
                  <a:srgbClr val="D7303B"/>
                </a:solidFill>
                <a:effectLst>
                  <a:outerShdw blurRad="50800" dist="38100" dir="2700000" algn="tl" rotWithShape="0">
                    <a:prstClr val="black">
                      <a:alpha val="40000"/>
                    </a:prstClr>
                  </a:outerShdw>
                </a:effectLst>
                <a:latin typeface="+mj-lt"/>
                <a:cs typeface="Arial" panose="020B0604020202020204" pitchFamily="34" charset="0"/>
              </a:rPr>
              <a:t>15 Years </a:t>
            </a:r>
            <a:r>
              <a:rPr lang="en-US" sz="3600" b="1" dirty="0" smtClean="0">
                <a:solidFill>
                  <a:srgbClr val="D7303B"/>
                </a:solidFill>
                <a:effectLst>
                  <a:outerShdw blurRad="50800" dist="38100" dir="2700000" algn="tl" rotWithShape="0">
                    <a:prstClr val="black">
                      <a:alpha val="40000"/>
                    </a:prstClr>
                  </a:outerShdw>
                </a:effectLst>
                <a:latin typeface="+mj-lt"/>
                <a:cs typeface="Arial" panose="020B0604020202020204" pitchFamily="34" charset="0"/>
              </a:rPr>
              <a:t>of Passive Response Strategies being taught in Schools:</a:t>
            </a:r>
            <a:endParaRPr lang="en-US" sz="3600" b="1" dirty="0">
              <a:solidFill>
                <a:srgbClr val="D7303B"/>
              </a:solidFill>
              <a:latin typeface="+mj-lt"/>
              <a:cs typeface="Arial" panose="020B0604020202020204" pitchFamily="34" charset="0"/>
            </a:endParaRPr>
          </a:p>
        </p:txBody>
      </p:sp>
      <p:graphicFrame>
        <p:nvGraphicFramePr>
          <p:cNvPr id="4" name="Content Placeholder 3"/>
          <p:cNvGraphicFramePr>
            <a:graphicFrameLocks/>
          </p:cNvGraphicFramePr>
          <p:nvPr>
            <p:extLst>
              <p:ext uri="{D42A27DB-BD31-4B8C-83A1-F6EECF244321}">
                <p14:modId xmlns="" xmlns:p14="http://schemas.microsoft.com/office/powerpoint/2010/main" val="2385066663"/>
              </p:ext>
            </p:extLst>
          </p:nvPr>
        </p:nvGraphicFramePr>
        <p:xfrm>
          <a:off x="173665" y="2234696"/>
          <a:ext cx="6477000" cy="3940581"/>
        </p:xfrm>
        <a:graphic>
          <a:graphicData uri="http://schemas.openxmlformats.org/drawingml/2006/table">
            <a:tbl>
              <a:tblPr firstRow="1" bandRow="1">
                <a:tableStyleId>{073A0DAA-6AF3-43AB-8588-CEC1D06C72B9}</a:tableStyleId>
              </a:tblPr>
              <a:tblGrid>
                <a:gridCol w="2159000"/>
                <a:gridCol w="2159000"/>
                <a:gridCol w="2159000"/>
              </a:tblGrid>
              <a:tr h="604204">
                <a:tc>
                  <a:txBody>
                    <a:bodyPr/>
                    <a:lstStyle/>
                    <a:p>
                      <a:pPr algn="ctr"/>
                      <a:endParaRPr lang="en-US" sz="1800" dirty="0">
                        <a:latin typeface="Calibri" pitchFamily="34" charset="0"/>
                      </a:endParaRPr>
                    </a:p>
                  </a:txBody>
                  <a:tcPr marT="45714" marB="45714"/>
                </a:tc>
                <a:tc>
                  <a:txBody>
                    <a:bodyPr/>
                    <a:lstStyle/>
                    <a:p>
                      <a:pPr algn="ctr"/>
                      <a:r>
                        <a:rPr lang="en-US" sz="1800" dirty="0" smtClean="0">
                          <a:latin typeface="Calibri" pitchFamily="34" charset="0"/>
                        </a:rPr>
                        <a:t>Columbine Library 1999</a:t>
                      </a:r>
                      <a:endParaRPr lang="en-US" sz="1800" dirty="0">
                        <a:latin typeface="Calibri" pitchFamily="34" charset="0"/>
                      </a:endParaRPr>
                    </a:p>
                  </a:txBody>
                  <a:tcPr marT="45714" marB="45714"/>
                </a:tc>
                <a:tc>
                  <a:txBody>
                    <a:bodyPr/>
                    <a:lstStyle/>
                    <a:p>
                      <a:pPr algn="ctr"/>
                      <a:r>
                        <a:rPr lang="en-US" sz="1800" dirty="0" smtClean="0">
                          <a:latin typeface="Calibri" pitchFamily="34" charset="0"/>
                        </a:rPr>
                        <a:t>Virginia Tech</a:t>
                      </a:r>
                    </a:p>
                    <a:p>
                      <a:pPr algn="ctr"/>
                      <a:r>
                        <a:rPr lang="en-US" sz="1800" dirty="0" smtClean="0">
                          <a:latin typeface="Calibri" pitchFamily="34" charset="0"/>
                        </a:rPr>
                        <a:t>2007</a:t>
                      </a:r>
                      <a:endParaRPr lang="en-US" sz="1800" dirty="0">
                        <a:latin typeface="Calibri" pitchFamily="34" charset="0"/>
                      </a:endParaRPr>
                    </a:p>
                  </a:txBody>
                  <a:tcPr marT="45714" marB="45714"/>
                </a:tc>
              </a:tr>
              <a:tr h="465980">
                <a:tc>
                  <a:txBody>
                    <a:bodyPr/>
                    <a:lstStyle/>
                    <a:p>
                      <a:pPr algn="ctr"/>
                      <a:r>
                        <a:rPr lang="en-US" sz="1800" b="1" dirty="0" smtClean="0">
                          <a:latin typeface="Calibri" pitchFamily="34" charset="0"/>
                        </a:rPr>
                        <a:t>Number of Bad</a:t>
                      </a:r>
                      <a:r>
                        <a:rPr lang="en-US" sz="1800" b="1" baseline="0" dirty="0" smtClean="0">
                          <a:latin typeface="Calibri" pitchFamily="34" charset="0"/>
                        </a:rPr>
                        <a:t> Guys</a:t>
                      </a:r>
                      <a:endParaRPr lang="en-US" sz="1800" b="1" dirty="0">
                        <a:latin typeface="Calibri" pitchFamily="34" charset="0"/>
                      </a:endParaRPr>
                    </a:p>
                  </a:txBody>
                  <a:tcPr marT="45714" marB="45714"/>
                </a:tc>
                <a:tc>
                  <a:txBody>
                    <a:bodyPr/>
                    <a:lstStyle/>
                    <a:p>
                      <a:pPr algn="ctr"/>
                      <a:r>
                        <a:rPr lang="en-US" sz="1800" b="1" dirty="0" smtClean="0">
                          <a:solidFill>
                            <a:srgbClr val="C00000"/>
                          </a:solidFill>
                          <a:latin typeface="Calibri" pitchFamily="34" charset="0"/>
                        </a:rPr>
                        <a:t>2</a:t>
                      </a:r>
                      <a:endParaRPr lang="en-US" sz="1800" b="1" dirty="0">
                        <a:solidFill>
                          <a:srgbClr val="C00000"/>
                        </a:solidFill>
                        <a:latin typeface="Calibri" pitchFamily="34" charset="0"/>
                      </a:endParaRPr>
                    </a:p>
                  </a:txBody>
                  <a:tcPr marT="45714" marB="45714"/>
                </a:tc>
                <a:tc>
                  <a:txBody>
                    <a:bodyPr/>
                    <a:lstStyle/>
                    <a:p>
                      <a:pPr algn="ctr"/>
                      <a:r>
                        <a:rPr lang="en-US" sz="1800" b="1" dirty="0" smtClean="0">
                          <a:solidFill>
                            <a:srgbClr val="C00000"/>
                          </a:solidFill>
                          <a:latin typeface="Calibri" pitchFamily="34" charset="0"/>
                        </a:rPr>
                        <a:t>1</a:t>
                      </a:r>
                      <a:endParaRPr lang="en-US" sz="1800" b="1" dirty="0">
                        <a:solidFill>
                          <a:srgbClr val="C00000"/>
                        </a:solidFill>
                        <a:latin typeface="Calibri" pitchFamily="34" charset="0"/>
                      </a:endParaRPr>
                    </a:p>
                  </a:txBody>
                  <a:tcPr marT="45714" marB="45714"/>
                </a:tc>
              </a:tr>
              <a:tr h="548693">
                <a:tc>
                  <a:txBody>
                    <a:bodyPr/>
                    <a:lstStyle/>
                    <a:p>
                      <a:pPr algn="ctr"/>
                      <a:r>
                        <a:rPr lang="en-US" sz="1800" b="1" dirty="0" smtClean="0">
                          <a:latin typeface="Calibri" pitchFamily="34" charset="0"/>
                        </a:rPr>
                        <a:t>Minutes of Shooting</a:t>
                      </a:r>
                      <a:endParaRPr lang="en-US" sz="1800" b="1" dirty="0">
                        <a:latin typeface="Calibri" pitchFamily="34" charset="0"/>
                      </a:endParaRPr>
                    </a:p>
                  </a:txBody>
                  <a:tcPr marT="45714" marB="45714"/>
                </a:tc>
                <a:tc>
                  <a:txBody>
                    <a:bodyPr/>
                    <a:lstStyle/>
                    <a:p>
                      <a:pPr algn="ctr"/>
                      <a:r>
                        <a:rPr lang="en-US" sz="1800" b="1" dirty="0" smtClean="0">
                          <a:solidFill>
                            <a:srgbClr val="C00000"/>
                          </a:solidFill>
                          <a:latin typeface="Calibri" pitchFamily="34" charset="0"/>
                        </a:rPr>
                        <a:t>8.5</a:t>
                      </a:r>
                      <a:endParaRPr lang="en-US" sz="1800" b="1" dirty="0">
                        <a:solidFill>
                          <a:srgbClr val="C00000"/>
                        </a:solidFill>
                        <a:latin typeface="Calibri" pitchFamily="34" charset="0"/>
                      </a:endParaRPr>
                    </a:p>
                  </a:txBody>
                  <a:tcPr marT="45714" marB="45714"/>
                </a:tc>
                <a:tc>
                  <a:txBody>
                    <a:bodyPr/>
                    <a:lstStyle/>
                    <a:p>
                      <a:pPr algn="ctr"/>
                      <a:r>
                        <a:rPr lang="en-US" sz="1800" b="1" dirty="0" smtClean="0">
                          <a:solidFill>
                            <a:srgbClr val="C00000"/>
                          </a:solidFill>
                          <a:latin typeface="Calibri" pitchFamily="34" charset="0"/>
                        </a:rPr>
                        <a:t>8</a:t>
                      </a:r>
                      <a:endParaRPr lang="en-US" sz="1800" b="1" dirty="0">
                        <a:solidFill>
                          <a:srgbClr val="C00000"/>
                        </a:solidFill>
                        <a:latin typeface="Calibri" pitchFamily="34" charset="0"/>
                      </a:endParaRPr>
                    </a:p>
                  </a:txBody>
                  <a:tcPr marT="45714" marB="45714"/>
                </a:tc>
              </a:tr>
              <a:tr h="457168">
                <a:tc>
                  <a:txBody>
                    <a:bodyPr/>
                    <a:lstStyle/>
                    <a:p>
                      <a:pPr algn="ctr"/>
                      <a:r>
                        <a:rPr lang="en-US" sz="1800" b="1" dirty="0" smtClean="0">
                          <a:latin typeface="Calibri" pitchFamily="34" charset="0"/>
                        </a:rPr>
                        <a:t>Numbers Present</a:t>
                      </a:r>
                      <a:endParaRPr lang="en-US" sz="1800" b="1" dirty="0">
                        <a:latin typeface="Calibri" pitchFamily="34" charset="0"/>
                      </a:endParaRPr>
                    </a:p>
                  </a:txBody>
                  <a:tcPr marT="45714" marB="45714"/>
                </a:tc>
                <a:tc>
                  <a:txBody>
                    <a:bodyPr/>
                    <a:lstStyle/>
                    <a:p>
                      <a:pPr algn="ctr"/>
                      <a:r>
                        <a:rPr lang="en-US" sz="1800" b="1" dirty="0" smtClean="0">
                          <a:solidFill>
                            <a:srgbClr val="C00000"/>
                          </a:solidFill>
                          <a:latin typeface="Calibri" pitchFamily="34" charset="0"/>
                        </a:rPr>
                        <a:t>56</a:t>
                      </a:r>
                      <a:endParaRPr lang="en-US" sz="1800" b="1" dirty="0">
                        <a:solidFill>
                          <a:srgbClr val="C00000"/>
                        </a:solidFill>
                        <a:latin typeface="Calibri" pitchFamily="34" charset="0"/>
                      </a:endParaRPr>
                    </a:p>
                  </a:txBody>
                  <a:tcPr marT="45714" marB="45714"/>
                </a:tc>
                <a:tc>
                  <a:txBody>
                    <a:bodyPr/>
                    <a:lstStyle/>
                    <a:p>
                      <a:pPr algn="ctr"/>
                      <a:r>
                        <a:rPr lang="en-US" sz="1800" b="1" dirty="0" smtClean="0">
                          <a:solidFill>
                            <a:srgbClr val="C00000"/>
                          </a:solidFill>
                          <a:latin typeface="Calibri" pitchFamily="34" charset="0"/>
                        </a:rPr>
                        <a:t>Approx. 100</a:t>
                      </a:r>
                      <a:endParaRPr lang="en-US" sz="1800" b="1" dirty="0">
                        <a:solidFill>
                          <a:srgbClr val="C00000"/>
                        </a:solidFill>
                        <a:latin typeface="Calibri" pitchFamily="34" charset="0"/>
                      </a:endParaRPr>
                    </a:p>
                  </a:txBody>
                  <a:tcPr marT="45714" marB="45714"/>
                </a:tc>
              </a:tr>
              <a:tr h="457168">
                <a:tc>
                  <a:txBody>
                    <a:bodyPr/>
                    <a:lstStyle/>
                    <a:p>
                      <a:pPr algn="ctr"/>
                      <a:r>
                        <a:rPr lang="en-US" sz="1800" b="1" dirty="0" smtClean="0">
                          <a:latin typeface="Calibri" pitchFamily="34" charset="0"/>
                        </a:rPr>
                        <a:t>Age of Victims</a:t>
                      </a:r>
                      <a:endParaRPr lang="en-US" sz="1800" b="1" dirty="0">
                        <a:latin typeface="Calibri" pitchFamily="34" charset="0"/>
                      </a:endParaRPr>
                    </a:p>
                  </a:txBody>
                  <a:tcPr marT="45714" marB="45714"/>
                </a:tc>
                <a:tc>
                  <a:txBody>
                    <a:bodyPr/>
                    <a:lstStyle/>
                    <a:p>
                      <a:pPr algn="ctr"/>
                      <a:r>
                        <a:rPr lang="en-US" sz="1800" b="1" dirty="0" smtClean="0">
                          <a:solidFill>
                            <a:srgbClr val="C00000"/>
                          </a:solidFill>
                          <a:latin typeface="Calibri" pitchFamily="34" charset="0"/>
                        </a:rPr>
                        <a:t>Minors</a:t>
                      </a:r>
                      <a:endParaRPr lang="en-US" sz="1800" b="1" dirty="0">
                        <a:solidFill>
                          <a:srgbClr val="C00000"/>
                        </a:solidFill>
                        <a:latin typeface="Calibri" pitchFamily="34" charset="0"/>
                      </a:endParaRPr>
                    </a:p>
                  </a:txBody>
                  <a:tcPr marT="45714" marB="45714"/>
                </a:tc>
                <a:tc>
                  <a:txBody>
                    <a:bodyPr/>
                    <a:lstStyle/>
                    <a:p>
                      <a:pPr algn="ctr"/>
                      <a:r>
                        <a:rPr lang="en-US" sz="1800" b="1" dirty="0" smtClean="0">
                          <a:solidFill>
                            <a:srgbClr val="C00000"/>
                          </a:solidFill>
                          <a:latin typeface="Calibri" pitchFamily="34" charset="0"/>
                        </a:rPr>
                        <a:t>Adults</a:t>
                      </a:r>
                      <a:endParaRPr lang="en-US" sz="1800" b="1" dirty="0">
                        <a:solidFill>
                          <a:srgbClr val="C00000"/>
                        </a:solidFill>
                        <a:latin typeface="Calibri" pitchFamily="34" charset="0"/>
                      </a:endParaRPr>
                    </a:p>
                  </a:txBody>
                  <a:tcPr marT="45714" marB="45714"/>
                </a:tc>
              </a:tr>
              <a:tr h="457168">
                <a:tc>
                  <a:txBody>
                    <a:bodyPr/>
                    <a:lstStyle/>
                    <a:p>
                      <a:pPr algn="ctr"/>
                      <a:r>
                        <a:rPr lang="en-US" sz="1800" b="1" dirty="0" smtClean="0">
                          <a:latin typeface="Calibri" pitchFamily="34" charset="0"/>
                        </a:rPr>
                        <a:t>Casualty</a:t>
                      </a:r>
                      <a:r>
                        <a:rPr lang="en-US" sz="1800" b="1" baseline="0" dirty="0" smtClean="0">
                          <a:latin typeface="Calibri" pitchFamily="34" charset="0"/>
                        </a:rPr>
                        <a:t> Percentage</a:t>
                      </a:r>
                      <a:endParaRPr lang="en-US" sz="1800" b="1" dirty="0">
                        <a:latin typeface="Calibri" pitchFamily="34" charset="0"/>
                      </a:endParaRPr>
                    </a:p>
                  </a:txBody>
                  <a:tcPr marT="45714" marB="45714"/>
                </a:tc>
                <a:tc>
                  <a:txBody>
                    <a:bodyPr/>
                    <a:lstStyle/>
                    <a:p>
                      <a:pPr algn="ctr"/>
                      <a:r>
                        <a:rPr lang="en-US" sz="1800" b="1" dirty="0" smtClean="0">
                          <a:solidFill>
                            <a:srgbClr val="C00000"/>
                          </a:solidFill>
                          <a:latin typeface="Calibri" pitchFamily="34" charset="0"/>
                        </a:rPr>
                        <a:t>About 50%</a:t>
                      </a:r>
                      <a:endParaRPr lang="en-US" sz="1800" b="1" dirty="0">
                        <a:solidFill>
                          <a:srgbClr val="C00000"/>
                        </a:solidFill>
                        <a:latin typeface="Calibri" pitchFamily="34" charset="0"/>
                      </a:endParaRPr>
                    </a:p>
                  </a:txBody>
                  <a:tcPr marT="45714" marB="45714"/>
                </a:tc>
                <a:tc>
                  <a:txBody>
                    <a:bodyPr/>
                    <a:lstStyle/>
                    <a:p>
                      <a:pPr algn="ctr"/>
                      <a:r>
                        <a:rPr lang="en-US" sz="1800" b="1" dirty="0" smtClean="0">
                          <a:solidFill>
                            <a:srgbClr val="C00000"/>
                          </a:solidFill>
                          <a:latin typeface="Calibri" pitchFamily="34" charset="0"/>
                        </a:rPr>
                        <a:t>About</a:t>
                      </a:r>
                      <a:r>
                        <a:rPr lang="en-US" sz="1800" b="1" baseline="0" dirty="0" smtClean="0">
                          <a:solidFill>
                            <a:srgbClr val="C00000"/>
                          </a:solidFill>
                          <a:latin typeface="Calibri" pitchFamily="34" charset="0"/>
                        </a:rPr>
                        <a:t> 50%</a:t>
                      </a:r>
                      <a:endParaRPr lang="en-US" sz="1800" b="1" dirty="0">
                        <a:solidFill>
                          <a:srgbClr val="C00000"/>
                        </a:solidFill>
                        <a:latin typeface="Calibri" pitchFamily="34" charset="0"/>
                      </a:endParaRPr>
                    </a:p>
                  </a:txBody>
                  <a:tcPr marT="45714" marB="45714"/>
                </a:tc>
              </a:tr>
              <a:tr h="457168">
                <a:tc>
                  <a:txBody>
                    <a:bodyPr/>
                    <a:lstStyle/>
                    <a:p>
                      <a:pPr algn="ctr"/>
                      <a:r>
                        <a:rPr lang="en-US" sz="1800" b="1" dirty="0" smtClean="0">
                          <a:latin typeface="Calibri" pitchFamily="34" charset="0"/>
                        </a:rPr>
                        <a:t>Number Wounded</a:t>
                      </a:r>
                      <a:endParaRPr lang="en-US" sz="1800" b="1" dirty="0">
                        <a:latin typeface="Calibri" pitchFamily="34" charset="0"/>
                      </a:endParaRPr>
                    </a:p>
                  </a:txBody>
                  <a:tcPr marT="45714" marB="45714"/>
                </a:tc>
                <a:tc>
                  <a:txBody>
                    <a:bodyPr/>
                    <a:lstStyle/>
                    <a:p>
                      <a:pPr algn="ctr"/>
                      <a:r>
                        <a:rPr lang="en-US" sz="1800" b="1" dirty="0" smtClean="0">
                          <a:solidFill>
                            <a:srgbClr val="C00000"/>
                          </a:solidFill>
                          <a:latin typeface="Calibri" pitchFamily="34" charset="0"/>
                        </a:rPr>
                        <a:t>12</a:t>
                      </a:r>
                      <a:endParaRPr lang="en-US" sz="1800" b="1" dirty="0">
                        <a:solidFill>
                          <a:srgbClr val="C00000"/>
                        </a:solidFill>
                        <a:latin typeface="Calibri" pitchFamily="34" charset="0"/>
                      </a:endParaRPr>
                    </a:p>
                  </a:txBody>
                  <a:tcPr marT="45714" marB="45714"/>
                </a:tc>
                <a:tc>
                  <a:txBody>
                    <a:bodyPr/>
                    <a:lstStyle/>
                    <a:p>
                      <a:pPr algn="ctr"/>
                      <a:r>
                        <a:rPr lang="en-US" sz="1800" b="1" dirty="0" smtClean="0">
                          <a:solidFill>
                            <a:srgbClr val="C00000"/>
                          </a:solidFill>
                          <a:latin typeface="Calibri" pitchFamily="34" charset="0"/>
                        </a:rPr>
                        <a:t>17</a:t>
                      </a:r>
                      <a:endParaRPr lang="en-US" sz="1800" b="1" dirty="0">
                        <a:solidFill>
                          <a:srgbClr val="C00000"/>
                        </a:solidFill>
                        <a:latin typeface="Calibri" pitchFamily="34" charset="0"/>
                      </a:endParaRPr>
                    </a:p>
                  </a:txBody>
                  <a:tcPr marT="45714" marB="45714"/>
                </a:tc>
              </a:tr>
              <a:tr h="457168">
                <a:tc>
                  <a:txBody>
                    <a:bodyPr/>
                    <a:lstStyle/>
                    <a:p>
                      <a:pPr algn="ctr"/>
                      <a:r>
                        <a:rPr lang="en-US" sz="1800" b="1" dirty="0" smtClean="0">
                          <a:latin typeface="Calibri" pitchFamily="34" charset="0"/>
                        </a:rPr>
                        <a:t>Number Killed</a:t>
                      </a:r>
                      <a:endParaRPr lang="en-US" sz="1800" b="1" dirty="0">
                        <a:latin typeface="Calibri" pitchFamily="34" charset="0"/>
                      </a:endParaRPr>
                    </a:p>
                  </a:txBody>
                  <a:tcPr marT="45714" marB="45714"/>
                </a:tc>
                <a:tc>
                  <a:txBody>
                    <a:bodyPr/>
                    <a:lstStyle/>
                    <a:p>
                      <a:pPr algn="ctr"/>
                      <a:r>
                        <a:rPr lang="en-US" sz="1800" b="1" dirty="0" smtClean="0">
                          <a:solidFill>
                            <a:srgbClr val="C00000"/>
                          </a:solidFill>
                          <a:latin typeface="Calibri" pitchFamily="34" charset="0"/>
                        </a:rPr>
                        <a:t>10</a:t>
                      </a:r>
                      <a:endParaRPr lang="en-US" sz="1800" b="1" dirty="0">
                        <a:solidFill>
                          <a:srgbClr val="C00000"/>
                        </a:solidFill>
                        <a:latin typeface="Calibri" pitchFamily="34" charset="0"/>
                      </a:endParaRPr>
                    </a:p>
                  </a:txBody>
                  <a:tcPr marT="45714" marB="45714"/>
                </a:tc>
                <a:tc>
                  <a:txBody>
                    <a:bodyPr/>
                    <a:lstStyle/>
                    <a:p>
                      <a:pPr algn="ctr"/>
                      <a:r>
                        <a:rPr lang="en-US" sz="1800" b="1" dirty="0" smtClean="0">
                          <a:solidFill>
                            <a:srgbClr val="C00000"/>
                          </a:solidFill>
                          <a:latin typeface="Calibri" pitchFamily="34" charset="0"/>
                        </a:rPr>
                        <a:t>30</a:t>
                      </a:r>
                      <a:endParaRPr lang="en-US" sz="1800" b="1" dirty="0">
                        <a:solidFill>
                          <a:srgbClr val="C00000"/>
                        </a:solidFill>
                        <a:latin typeface="Calibri" pitchFamily="34" charset="0"/>
                      </a:endParaRPr>
                    </a:p>
                  </a:txBody>
                  <a:tcPr marT="45714" marB="45714"/>
                </a:tc>
              </a:tr>
            </a:tbl>
          </a:graphicData>
        </a:graphic>
      </p:graphicFrame>
      <p:graphicFrame>
        <p:nvGraphicFramePr>
          <p:cNvPr id="2" name="Table 1"/>
          <p:cNvGraphicFramePr>
            <a:graphicFrameLocks noGrp="1"/>
          </p:cNvGraphicFramePr>
          <p:nvPr>
            <p:extLst>
              <p:ext uri="{D42A27DB-BD31-4B8C-83A1-F6EECF244321}">
                <p14:modId xmlns="" xmlns:p14="http://schemas.microsoft.com/office/powerpoint/2010/main" val="1806111694"/>
              </p:ext>
            </p:extLst>
          </p:nvPr>
        </p:nvGraphicFramePr>
        <p:xfrm>
          <a:off x="6650665" y="2234616"/>
          <a:ext cx="2286000" cy="3925540"/>
        </p:xfrm>
        <a:graphic>
          <a:graphicData uri="http://schemas.openxmlformats.org/drawingml/2006/table">
            <a:tbl>
              <a:tblPr firstRow="1" bandRow="1">
                <a:tableStyleId>{073A0DAA-6AF3-43AB-8588-CEC1D06C72B9}</a:tableStyleId>
              </a:tblPr>
              <a:tblGrid>
                <a:gridCol w="2286000"/>
              </a:tblGrid>
              <a:tr h="593651">
                <a:tc>
                  <a:txBody>
                    <a:bodyPr/>
                    <a:lstStyle/>
                    <a:p>
                      <a:pPr algn="ctr"/>
                      <a:r>
                        <a:rPr lang="en-US" b="1" dirty="0" smtClean="0">
                          <a:latin typeface="Calibri" panose="020F0502020204030204" pitchFamily="34" charset="0"/>
                        </a:rPr>
                        <a:t>Sandy Hook</a:t>
                      </a:r>
                    </a:p>
                    <a:p>
                      <a:pPr algn="ctr"/>
                      <a:r>
                        <a:rPr lang="en-US" b="1" dirty="0" smtClean="0">
                          <a:latin typeface="Calibri" panose="020F0502020204030204" pitchFamily="34" charset="0"/>
                        </a:rPr>
                        <a:t>2013</a:t>
                      </a:r>
                      <a:endParaRPr lang="en-US" b="1" dirty="0">
                        <a:latin typeface="Calibri" panose="020F0502020204030204" pitchFamily="34" charset="0"/>
                      </a:endParaRPr>
                    </a:p>
                  </a:txBody>
                  <a:tcPr/>
                </a:tc>
              </a:tr>
              <a:tr h="466060">
                <a:tc>
                  <a:txBody>
                    <a:bodyPr/>
                    <a:lstStyle/>
                    <a:p>
                      <a:pPr algn="ctr"/>
                      <a:r>
                        <a:rPr lang="en-US" b="1" dirty="0" smtClean="0">
                          <a:solidFill>
                            <a:srgbClr val="C00000"/>
                          </a:solidFill>
                          <a:latin typeface="Calibri" panose="020F0502020204030204" pitchFamily="34" charset="0"/>
                        </a:rPr>
                        <a:t>1</a:t>
                      </a:r>
                      <a:endParaRPr lang="en-US" b="1" dirty="0">
                        <a:solidFill>
                          <a:srgbClr val="C00000"/>
                        </a:solidFill>
                        <a:latin typeface="Calibri" panose="020F0502020204030204" pitchFamily="34" charset="0"/>
                      </a:endParaRPr>
                    </a:p>
                  </a:txBody>
                  <a:tcPr/>
                </a:tc>
              </a:tr>
              <a:tr h="533400">
                <a:tc>
                  <a:txBody>
                    <a:bodyPr/>
                    <a:lstStyle/>
                    <a:p>
                      <a:pPr algn="ctr"/>
                      <a:r>
                        <a:rPr lang="en-US" b="1" dirty="0" smtClean="0">
                          <a:solidFill>
                            <a:srgbClr val="C00000"/>
                          </a:solidFill>
                          <a:latin typeface="Calibri" panose="020F0502020204030204" pitchFamily="34" charset="0"/>
                        </a:rPr>
                        <a:t>5</a:t>
                      </a:r>
                      <a:endParaRPr lang="en-US" b="1" dirty="0">
                        <a:solidFill>
                          <a:srgbClr val="C00000"/>
                        </a:solidFill>
                        <a:latin typeface="Calibri" panose="020F0502020204030204" pitchFamily="34" charset="0"/>
                      </a:endParaRPr>
                    </a:p>
                  </a:txBody>
                  <a:tcPr/>
                </a:tc>
              </a:tr>
              <a:tr h="457200">
                <a:tc>
                  <a:txBody>
                    <a:bodyPr/>
                    <a:lstStyle/>
                    <a:p>
                      <a:pPr algn="ctr"/>
                      <a:r>
                        <a:rPr lang="en-US" b="1" dirty="0" smtClean="0">
                          <a:solidFill>
                            <a:srgbClr val="C00000"/>
                          </a:solidFill>
                          <a:latin typeface="Calibri" panose="020F0502020204030204" pitchFamily="34" charset="0"/>
                        </a:rPr>
                        <a:t>Approx.</a:t>
                      </a:r>
                      <a:r>
                        <a:rPr lang="en-US" b="1" baseline="0" dirty="0" smtClean="0">
                          <a:solidFill>
                            <a:srgbClr val="C00000"/>
                          </a:solidFill>
                          <a:latin typeface="Calibri" panose="020F0502020204030204" pitchFamily="34" charset="0"/>
                        </a:rPr>
                        <a:t> 50</a:t>
                      </a:r>
                      <a:endParaRPr lang="en-US" b="1" dirty="0">
                        <a:solidFill>
                          <a:srgbClr val="C00000"/>
                        </a:solidFill>
                        <a:latin typeface="Calibri" panose="020F0502020204030204" pitchFamily="34" charset="0"/>
                      </a:endParaRPr>
                    </a:p>
                  </a:txBody>
                  <a:tcPr/>
                </a:tc>
              </a:tr>
              <a:tr h="457200">
                <a:tc>
                  <a:txBody>
                    <a:bodyPr/>
                    <a:lstStyle/>
                    <a:p>
                      <a:pPr algn="ctr"/>
                      <a:r>
                        <a:rPr lang="en-US" b="1" dirty="0" smtClean="0">
                          <a:solidFill>
                            <a:srgbClr val="C00000"/>
                          </a:solidFill>
                          <a:latin typeface="Calibri" panose="020F0502020204030204" pitchFamily="34" charset="0"/>
                        </a:rPr>
                        <a:t>Minors and Adults</a:t>
                      </a:r>
                      <a:endParaRPr lang="en-US" b="1" dirty="0">
                        <a:solidFill>
                          <a:srgbClr val="C00000"/>
                        </a:solidFill>
                        <a:latin typeface="Calibri" panose="020F0502020204030204" pitchFamily="34" charset="0"/>
                      </a:endParaRPr>
                    </a:p>
                  </a:txBody>
                  <a:tcPr/>
                </a:tc>
              </a:tr>
              <a:tr h="457200">
                <a:tc>
                  <a:txBody>
                    <a:bodyPr/>
                    <a:lstStyle/>
                    <a:p>
                      <a:pPr algn="ctr"/>
                      <a:r>
                        <a:rPr lang="en-US" b="1" dirty="0" smtClean="0">
                          <a:solidFill>
                            <a:srgbClr val="C00000"/>
                          </a:solidFill>
                          <a:latin typeface="Calibri" panose="020F0502020204030204" pitchFamily="34" charset="0"/>
                        </a:rPr>
                        <a:t>About 50%</a:t>
                      </a:r>
                      <a:endParaRPr lang="en-US" b="1" dirty="0">
                        <a:solidFill>
                          <a:srgbClr val="C00000"/>
                        </a:solidFill>
                        <a:latin typeface="Calibri" panose="020F0502020204030204" pitchFamily="34" charset="0"/>
                      </a:endParaRPr>
                    </a:p>
                  </a:txBody>
                  <a:tcPr/>
                </a:tc>
              </a:tr>
              <a:tr h="457200">
                <a:tc>
                  <a:txBody>
                    <a:bodyPr/>
                    <a:lstStyle/>
                    <a:p>
                      <a:pPr algn="ctr"/>
                      <a:r>
                        <a:rPr lang="en-US" b="1" dirty="0" smtClean="0">
                          <a:solidFill>
                            <a:srgbClr val="C00000"/>
                          </a:solidFill>
                          <a:latin typeface="Calibri" panose="020F0502020204030204" pitchFamily="34" charset="0"/>
                        </a:rPr>
                        <a:t>2</a:t>
                      </a:r>
                      <a:endParaRPr lang="en-US" b="1" dirty="0">
                        <a:solidFill>
                          <a:srgbClr val="C00000"/>
                        </a:solidFill>
                        <a:latin typeface="Calibri" panose="020F0502020204030204" pitchFamily="34" charset="0"/>
                      </a:endParaRPr>
                    </a:p>
                  </a:txBody>
                  <a:tcPr/>
                </a:tc>
              </a:tr>
              <a:tr h="457200">
                <a:tc>
                  <a:txBody>
                    <a:bodyPr/>
                    <a:lstStyle/>
                    <a:p>
                      <a:pPr algn="ctr"/>
                      <a:r>
                        <a:rPr lang="en-US" b="1" dirty="0" smtClean="0">
                          <a:solidFill>
                            <a:srgbClr val="C00000"/>
                          </a:solidFill>
                          <a:latin typeface="Calibri" panose="020F0502020204030204" pitchFamily="34" charset="0"/>
                        </a:rPr>
                        <a:t>26</a:t>
                      </a:r>
                      <a:endParaRPr lang="en-US" b="1" dirty="0">
                        <a:solidFill>
                          <a:srgbClr val="C00000"/>
                        </a:solidFill>
                        <a:latin typeface="Calibri" panose="020F0502020204030204" pitchFamily="34" charset="0"/>
                      </a:endParaRPr>
                    </a:p>
                  </a:txBody>
                  <a:tcPr/>
                </a:tc>
              </a:tr>
            </a:tbl>
          </a:graphicData>
        </a:graphic>
      </p:graphicFrame>
      <p:sp>
        <p:nvSpPr>
          <p:cNvPr id="3" name="Oval 2"/>
          <p:cNvSpPr/>
          <p:nvPr/>
        </p:nvSpPr>
        <p:spPr bwMode="auto">
          <a:xfrm>
            <a:off x="2383633" y="5057554"/>
            <a:ext cx="6483920" cy="1194390"/>
          </a:xfrm>
          <a:prstGeom prst="ellipse">
            <a:avLst/>
          </a:prstGeom>
          <a:solidFill>
            <a:srgbClr val="FFFF00">
              <a:alpha val="33000"/>
            </a:srgbClr>
          </a:solidFill>
          <a:ln w="50800"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7" name="Title 1"/>
          <p:cNvSpPr txBox="1">
            <a:spLocks/>
          </p:cNvSpPr>
          <p:nvPr/>
        </p:nvSpPr>
        <p:spPr>
          <a:xfrm>
            <a:off x="2813050" y="0"/>
            <a:ext cx="633095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bg1"/>
                </a:solidFill>
              </a:rPr>
              <a:t>Inadequate Policies…</a:t>
            </a:r>
            <a:endParaRPr lang="en-US" dirty="0">
              <a:solidFill>
                <a:schemeClr val="bg1"/>
              </a:solidFill>
            </a:endParaRPr>
          </a:p>
        </p:txBody>
      </p:sp>
    </p:spTree>
    <p:extLst>
      <p:ext uri="{BB962C8B-B14F-4D97-AF65-F5344CB8AC3E}">
        <p14:creationId xmlns="" xmlns:p14="http://schemas.microsoft.com/office/powerpoint/2010/main" val="310709082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a:xfrm>
            <a:off x="419100" y="609600"/>
            <a:ext cx="81534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numCol="1"/>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ctr" eaLnBrk="1" hangingPunct="1">
              <a:defRPr/>
            </a:pPr>
            <a:r>
              <a:rPr lang="en-US" sz="4000" b="1" dirty="0" smtClean="0">
                <a:solidFill>
                  <a:srgbClr val="D7303B"/>
                </a:solidFill>
                <a:effectLst>
                  <a:outerShdw blurRad="50800" dist="38100" dir="2700000" algn="tl" rotWithShape="0">
                    <a:prstClr val="black">
                      <a:alpha val="40000"/>
                    </a:prstClr>
                  </a:outerShdw>
                </a:effectLst>
                <a:latin typeface="Cambria" panose="02040503050406030204" pitchFamily="18" charset="0"/>
                <a:cs typeface="Arial" panose="020B0604020202020204" pitchFamily="34" charset="0"/>
              </a:rPr>
              <a:t>Citizen preparation for danger is nothing new. Where do we first learn what to do when…</a:t>
            </a:r>
            <a:endParaRPr lang="en-US" sz="4000" b="1" dirty="0">
              <a:solidFill>
                <a:srgbClr val="D7303B"/>
              </a:solidFill>
              <a:latin typeface="Arial" panose="020B0604020202020204" pitchFamily="34" charset="0"/>
              <a:cs typeface="Arial" panose="020B0604020202020204" pitchFamily="34" charset="0"/>
            </a:endParaRPr>
          </a:p>
        </p:txBody>
      </p:sp>
      <p:sp>
        <p:nvSpPr>
          <p:cNvPr id="14340" name="Text Box 8"/>
          <p:cNvSpPr txBox="1">
            <a:spLocks noChangeArrowheads="1"/>
          </p:cNvSpPr>
          <p:nvPr/>
        </p:nvSpPr>
        <p:spPr>
          <a:xfrm>
            <a:off x="762000" y="2286000"/>
            <a:ext cx="7467600"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numCol="1">
            <a:spAutoFit/>
          </a:bodyPr>
          <a:lstStyle>
            <a:lvl1pPr marL="115888" indent="-115888">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marL="285750" indent="-285750">
              <a:lnSpc>
                <a:spcPct val="200000"/>
              </a:lnSpc>
              <a:buClr>
                <a:srgbClr val="C00000"/>
              </a:buClr>
              <a:buFont typeface="Wingdings" panose="05000000000000000000" pitchFamily="2" charset="2"/>
              <a:buChar char="§"/>
              <a:defRPr/>
            </a:pPr>
            <a:r>
              <a:rPr lang="en-US" dirty="0" smtClean="0">
                <a:latin typeface="Cambria" panose="02040503050406030204" pitchFamily="18" charset="0"/>
              </a:rPr>
              <a:t>There is a </a:t>
            </a:r>
            <a:r>
              <a:rPr lang="en-US" u="sng" dirty="0" smtClean="0">
                <a:latin typeface="Cambria" panose="02040503050406030204" pitchFamily="18" charset="0"/>
              </a:rPr>
              <a:t>fire</a:t>
            </a:r>
            <a:r>
              <a:rPr lang="en-US" dirty="0" smtClean="0">
                <a:latin typeface="Cambria" panose="02040503050406030204" pitchFamily="18" charset="0"/>
              </a:rPr>
              <a:t>?</a:t>
            </a:r>
          </a:p>
          <a:p>
            <a:pPr marL="285750" indent="-285750">
              <a:lnSpc>
                <a:spcPct val="200000"/>
              </a:lnSpc>
              <a:buClr>
                <a:srgbClr val="C00000"/>
              </a:buClr>
              <a:buFont typeface="Wingdings" panose="05000000000000000000" pitchFamily="2" charset="2"/>
              <a:buChar char="§"/>
              <a:defRPr/>
            </a:pPr>
            <a:r>
              <a:rPr lang="en-US" dirty="0" smtClean="0">
                <a:latin typeface="Cambria" panose="02040503050406030204" pitchFamily="18" charset="0"/>
              </a:rPr>
              <a:t>There is a </a:t>
            </a:r>
            <a:r>
              <a:rPr lang="en-US" u="sng" dirty="0" smtClean="0">
                <a:latin typeface="Cambria" panose="02040503050406030204" pitchFamily="18" charset="0"/>
              </a:rPr>
              <a:t>tornado</a:t>
            </a:r>
            <a:r>
              <a:rPr lang="en-US" dirty="0" smtClean="0">
                <a:latin typeface="Cambria" panose="02040503050406030204" pitchFamily="18" charset="0"/>
              </a:rPr>
              <a:t>?</a:t>
            </a:r>
          </a:p>
          <a:p>
            <a:pPr marL="285750" indent="-285750">
              <a:lnSpc>
                <a:spcPct val="200000"/>
              </a:lnSpc>
              <a:buClr>
                <a:srgbClr val="C00000"/>
              </a:buClr>
              <a:buFont typeface="Wingdings" panose="05000000000000000000" pitchFamily="2" charset="2"/>
              <a:buChar char="§"/>
              <a:defRPr/>
            </a:pPr>
            <a:r>
              <a:rPr lang="en-US" dirty="0" smtClean="0">
                <a:latin typeface="Cambria" panose="02040503050406030204" pitchFamily="18" charset="0"/>
              </a:rPr>
              <a:t>There is an </a:t>
            </a:r>
            <a:r>
              <a:rPr lang="en-US" u="sng" dirty="0" smtClean="0">
                <a:latin typeface="Cambria" panose="02040503050406030204" pitchFamily="18" charset="0"/>
              </a:rPr>
              <a:t>active shooter/violent intruder</a:t>
            </a:r>
            <a:r>
              <a:rPr lang="en-US" dirty="0" smtClean="0">
                <a:latin typeface="Cambria" panose="02040503050406030204" pitchFamily="18" charset="0"/>
              </a:rPr>
              <a:t>?</a:t>
            </a:r>
          </a:p>
          <a:p>
            <a:pPr marL="0" indent="0">
              <a:buClr>
                <a:srgbClr val="C00000"/>
              </a:buClr>
              <a:defRPr/>
            </a:pPr>
            <a:endParaRPr lang="en-US" dirty="0" smtClean="0">
              <a:latin typeface="Cambria" panose="02040503050406030204" pitchFamily="18" charset="0"/>
            </a:endParaRPr>
          </a:p>
          <a:p>
            <a:pPr marL="0" indent="0" algn="ctr">
              <a:buClr>
                <a:srgbClr val="C00000"/>
              </a:buClr>
              <a:defRPr/>
            </a:pPr>
            <a:r>
              <a:rPr lang="en-US" sz="2800" b="1" dirty="0" smtClean="0">
                <a:effectLst>
                  <a:outerShdw blurRad="38100" dist="38100" dir="2700000" algn="tl">
                    <a:srgbClr val="000000">
                      <a:alpha val="43137"/>
                    </a:srgbClr>
                  </a:outerShdw>
                </a:effectLst>
                <a:latin typeface="Cambria" panose="02040503050406030204" pitchFamily="18" charset="0"/>
              </a:rPr>
              <a:t>Who and/or what is responsible for developing the information that is taught?</a:t>
            </a:r>
          </a:p>
          <a:p>
            <a:pPr eaLnBrk="1" hangingPunct="1">
              <a:lnSpc>
                <a:spcPct val="110000"/>
              </a:lnSpc>
              <a:buClr>
                <a:srgbClr val="D7303B"/>
              </a:buClr>
              <a:buSzPct val="100000"/>
              <a:buFont typeface="Wingdings" panose="05000000000000000000" pitchFamily="2" charset="2"/>
              <a:buChar char="§"/>
              <a:defRPr/>
            </a:pPr>
            <a:endParaRPr lang="en-US" sz="1600" dirty="0" smtClean="0">
              <a:solidFill>
                <a:srgbClr val="474648"/>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356958862"/>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1512" y="1524000"/>
            <a:ext cx="8932126" cy="3765176"/>
          </a:xfrm>
          <a:prstGeom prst="rect">
            <a:avLst/>
          </a:prstGeom>
          <a:solidFill>
            <a:schemeClr val="bg2">
              <a:lumMod val="10000"/>
              <a:alpha val="90000"/>
            </a:schemeClr>
          </a:solidFill>
          <a:ln>
            <a:solidFill>
              <a:schemeClr val="tx1"/>
            </a:solidFill>
          </a:ln>
        </p:spPr>
        <p:txBody>
          <a:bodyPr wrap="square" numCol="1" rtlCol="0" anchor="ctr">
            <a:spAutoFit/>
          </a:bodyPr>
          <a:lstStyle/>
          <a:p>
            <a:pPr algn="ctr"/>
            <a:endParaRPr lang="en-US" b="1" dirty="0" smtClean="0">
              <a:solidFill>
                <a:schemeClr val="bg1"/>
              </a:solidFill>
            </a:endParaRPr>
          </a:p>
        </p:txBody>
      </p:sp>
      <p:sp>
        <p:nvSpPr>
          <p:cNvPr id="2" name="Title 1"/>
          <p:cNvSpPr>
            <a:spLocks noGrp="1"/>
          </p:cNvSpPr>
          <p:nvPr>
            <p:ph type="title"/>
          </p:nvPr>
        </p:nvSpPr>
        <p:spPr>
          <a:xfrm>
            <a:off x="122662" y="2303930"/>
            <a:ext cx="8932127" cy="1331368"/>
          </a:xfrm>
        </p:spPr>
        <p:txBody>
          <a:bodyPr numCol="1"/>
          <a:lstStyle/>
          <a:p>
            <a:r>
              <a:rPr lang="en-US" sz="8000" dirty="0" smtClean="0">
                <a:solidFill>
                  <a:schemeClr val="bg1"/>
                </a:solidFill>
              </a:rPr>
              <a:t>New Standard of Care</a:t>
            </a:r>
            <a:r>
              <a:rPr lang="en-US" sz="8000" dirty="0" smtClean="0"/>
              <a:t/>
            </a:r>
            <a:br>
              <a:rPr lang="en-US" sz="8000" dirty="0" smtClean="0"/>
            </a:br>
            <a:r>
              <a:rPr lang="en-US" sz="5400" dirty="0" smtClean="0"/>
              <a:t>A concept argued in courtrooms</a:t>
            </a:r>
            <a:endParaRPr lang="en-US" sz="5400" dirty="0"/>
          </a:p>
        </p:txBody>
      </p:sp>
      <p:sp>
        <p:nvSpPr>
          <p:cNvPr id="4" name="Slide Number Placeholder 3"/>
          <p:cNvSpPr>
            <a:spLocks noGrp="1"/>
          </p:cNvSpPr>
          <p:nvPr>
            <p:ph type="sldNum" sz="quarter" idx="12"/>
          </p:nvPr>
        </p:nvSpPr>
        <p:spPr/>
        <p:txBody>
          <a:bodyPr numCol="1"/>
          <a:lstStyle/>
          <a:p>
            <a:fld id="{011FA5F7-815D-4759-B919-EA5CB6432E4E}" type="slidenum">
              <a:rPr lang="en-US" smtClean="0"/>
              <a:pPr/>
              <a:t>26</a:t>
            </a:fld>
            <a:endParaRPr lang="en-US" dirty="0"/>
          </a:p>
        </p:txBody>
      </p:sp>
    </p:spTree>
    <p:extLst>
      <p:ext uri="{BB962C8B-B14F-4D97-AF65-F5344CB8AC3E}">
        <p14:creationId xmlns="" xmlns:p14="http://schemas.microsoft.com/office/powerpoint/2010/main" val="2506916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
          <p:cNvSpPr/>
          <p:nvPr/>
        </p:nvSpPr>
        <p:spPr>
          <a:xfrm>
            <a:off x="2383633" y="-12737"/>
            <a:ext cx="6772275" cy="748728"/>
          </a:xfrm>
          <a:custGeom>
            <a:avLst/>
            <a:gdLst>
              <a:gd name="connsiteX0" fmla="*/ 0 w 6791325"/>
              <a:gd name="connsiteY0" fmla="*/ 0 h 734440"/>
              <a:gd name="connsiteX1" fmla="*/ 6791325 w 6791325"/>
              <a:gd name="connsiteY1" fmla="*/ 0 h 734440"/>
              <a:gd name="connsiteX2" fmla="*/ 6791325 w 6791325"/>
              <a:gd name="connsiteY2" fmla="*/ 734440 h 734440"/>
              <a:gd name="connsiteX3" fmla="*/ 0 w 6791325"/>
              <a:gd name="connsiteY3" fmla="*/ 734440 h 734440"/>
              <a:gd name="connsiteX4" fmla="*/ 0 w 6791325"/>
              <a:gd name="connsiteY4" fmla="*/ 0 h 734440"/>
              <a:gd name="connsiteX0" fmla="*/ 428625 w 6791325"/>
              <a:gd name="connsiteY0" fmla="*/ 0 h 734440"/>
              <a:gd name="connsiteX1" fmla="*/ 6791325 w 6791325"/>
              <a:gd name="connsiteY1" fmla="*/ 0 h 734440"/>
              <a:gd name="connsiteX2" fmla="*/ 6791325 w 6791325"/>
              <a:gd name="connsiteY2" fmla="*/ 734440 h 734440"/>
              <a:gd name="connsiteX3" fmla="*/ 0 w 6791325"/>
              <a:gd name="connsiteY3" fmla="*/ 734440 h 734440"/>
              <a:gd name="connsiteX4" fmla="*/ 428625 w 6791325"/>
              <a:gd name="connsiteY4" fmla="*/ 0 h 734440"/>
              <a:gd name="connsiteX0" fmla="*/ 419100 w 6781800"/>
              <a:gd name="connsiteY0" fmla="*/ 0 h 748728"/>
              <a:gd name="connsiteX1" fmla="*/ 6781800 w 6781800"/>
              <a:gd name="connsiteY1" fmla="*/ 0 h 748728"/>
              <a:gd name="connsiteX2" fmla="*/ 6781800 w 6781800"/>
              <a:gd name="connsiteY2" fmla="*/ 734440 h 748728"/>
              <a:gd name="connsiteX3" fmla="*/ 0 w 6781800"/>
              <a:gd name="connsiteY3" fmla="*/ 748728 h 748728"/>
              <a:gd name="connsiteX4" fmla="*/ 419100 w 6781800"/>
              <a:gd name="connsiteY4" fmla="*/ 0 h 748728"/>
              <a:gd name="connsiteX0" fmla="*/ 414337 w 6777037"/>
              <a:gd name="connsiteY0" fmla="*/ 0 h 748728"/>
              <a:gd name="connsiteX1" fmla="*/ 6777037 w 6777037"/>
              <a:gd name="connsiteY1" fmla="*/ 0 h 748728"/>
              <a:gd name="connsiteX2" fmla="*/ 6777037 w 6777037"/>
              <a:gd name="connsiteY2" fmla="*/ 734440 h 748728"/>
              <a:gd name="connsiteX3" fmla="*/ 0 w 6777037"/>
              <a:gd name="connsiteY3" fmla="*/ 748728 h 748728"/>
              <a:gd name="connsiteX4" fmla="*/ 414337 w 6777037"/>
              <a:gd name="connsiteY4" fmla="*/ 0 h 748728"/>
              <a:gd name="connsiteX0" fmla="*/ 409575 w 6772275"/>
              <a:gd name="connsiteY0" fmla="*/ 0 h 748728"/>
              <a:gd name="connsiteX1" fmla="*/ 6772275 w 6772275"/>
              <a:gd name="connsiteY1" fmla="*/ 0 h 748728"/>
              <a:gd name="connsiteX2" fmla="*/ 6772275 w 6772275"/>
              <a:gd name="connsiteY2" fmla="*/ 734440 h 748728"/>
              <a:gd name="connsiteX3" fmla="*/ 0 w 6772275"/>
              <a:gd name="connsiteY3" fmla="*/ 748728 h 748728"/>
              <a:gd name="connsiteX4" fmla="*/ 409575 w 6772275"/>
              <a:gd name="connsiteY4" fmla="*/ 0 h 748728"/>
              <a:gd name="connsiteX0" fmla="*/ 409575 w 6772275"/>
              <a:gd name="connsiteY0" fmla="*/ 0 h 748728"/>
              <a:gd name="connsiteX1" fmla="*/ 6772275 w 6772275"/>
              <a:gd name="connsiteY1" fmla="*/ 0 h 748728"/>
              <a:gd name="connsiteX2" fmla="*/ 6772275 w 6772275"/>
              <a:gd name="connsiteY2" fmla="*/ 734440 h 748728"/>
              <a:gd name="connsiteX3" fmla="*/ 0 w 6772275"/>
              <a:gd name="connsiteY3" fmla="*/ 748728 h 748728"/>
              <a:gd name="connsiteX4" fmla="*/ 409575 w 6772275"/>
              <a:gd name="connsiteY4" fmla="*/ 0 h 748728"/>
              <a:gd name="connsiteX0" fmla="*/ 409575 w 6772275"/>
              <a:gd name="connsiteY0" fmla="*/ 0 h 748728"/>
              <a:gd name="connsiteX1" fmla="*/ 6772275 w 6772275"/>
              <a:gd name="connsiteY1" fmla="*/ 0 h 748728"/>
              <a:gd name="connsiteX2" fmla="*/ 6772275 w 6772275"/>
              <a:gd name="connsiteY2" fmla="*/ 734440 h 748728"/>
              <a:gd name="connsiteX3" fmla="*/ 0 w 6772275"/>
              <a:gd name="connsiteY3" fmla="*/ 748728 h 748728"/>
              <a:gd name="connsiteX4" fmla="*/ 409575 w 6772275"/>
              <a:gd name="connsiteY4" fmla="*/ 0 h 748728"/>
              <a:gd name="connsiteX0" fmla="*/ 395288 w 6772275"/>
              <a:gd name="connsiteY0" fmla="*/ 0 h 748728"/>
              <a:gd name="connsiteX1" fmla="*/ 6772275 w 6772275"/>
              <a:gd name="connsiteY1" fmla="*/ 0 h 748728"/>
              <a:gd name="connsiteX2" fmla="*/ 6772275 w 6772275"/>
              <a:gd name="connsiteY2" fmla="*/ 734440 h 748728"/>
              <a:gd name="connsiteX3" fmla="*/ 0 w 6772275"/>
              <a:gd name="connsiteY3" fmla="*/ 748728 h 748728"/>
              <a:gd name="connsiteX4" fmla="*/ 395288 w 6772275"/>
              <a:gd name="connsiteY4" fmla="*/ 0 h 748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2275" h="748728">
                <a:moveTo>
                  <a:pt x="395288" y="0"/>
                </a:moveTo>
                <a:lnTo>
                  <a:pt x="6772275" y="0"/>
                </a:lnTo>
                <a:lnTo>
                  <a:pt x="6772275" y="734440"/>
                </a:lnTo>
                <a:lnTo>
                  <a:pt x="0" y="748728"/>
                </a:lnTo>
                <a:lnTo>
                  <a:pt x="395288" y="0"/>
                </a:lnTo>
                <a:close/>
              </a:path>
            </a:pathLst>
          </a:custGeom>
          <a:solidFill>
            <a:schemeClr val="bg2">
              <a:lumMod val="10000"/>
              <a:alpha val="85000"/>
            </a:schemeClr>
          </a:solidFill>
          <a:ln>
            <a:noFill/>
          </a:ln>
        </p:spPr>
        <p:txBody>
          <a:bodyPr wrap="square" numCol="1" rtlCol="0" anchor="ctr">
            <a:spAutoFit/>
          </a:bodyPr>
          <a:lstStyle/>
          <a:p>
            <a:pPr algn="ctr" eaLnBrk="1" hangingPunct="1">
              <a:spcBef>
                <a:spcPts val="0"/>
              </a:spcBef>
              <a:spcAft>
                <a:spcPts val="0"/>
              </a:spcAft>
            </a:pPr>
            <a:endParaRPr lang="en-US" sz="1800" b="1" dirty="0" smtClean="0">
              <a:solidFill>
                <a:prstClr val="white"/>
              </a:solidFill>
              <a:latin typeface="Calibri"/>
              <a:ea typeface="+mn-ea"/>
            </a:endParaRPr>
          </a:p>
        </p:txBody>
      </p:sp>
      <p:sp>
        <p:nvSpPr>
          <p:cNvPr id="2" name="Title 1"/>
          <p:cNvSpPr>
            <a:spLocks noGrp="1"/>
          </p:cNvSpPr>
          <p:nvPr>
            <p:ph type="title"/>
          </p:nvPr>
        </p:nvSpPr>
        <p:spPr/>
        <p:txBody>
          <a:bodyPr numCol="1"/>
          <a:lstStyle/>
          <a:p>
            <a:r>
              <a:rPr lang="en-US" dirty="0" smtClean="0">
                <a:solidFill>
                  <a:schemeClr val="bg1"/>
                </a:solidFill>
              </a:rPr>
              <a:t>ALICE History</a:t>
            </a:r>
            <a:endParaRPr lang="en-US" dirty="0">
              <a:solidFill>
                <a:schemeClr val="bg1"/>
              </a:solidFill>
            </a:endParaRPr>
          </a:p>
        </p:txBody>
      </p:sp>
      <p:sp>
        <p:nvSpPr>
          <p:cNvPr id="4" name="Slide Number Placeholder 3"/>
          <p:cNvSpPr>
            <a:spLocks noGrp="1"/>
          </p:cNvSpPr>
          <p:nvPr>
            <p:ph type="sldNum" sz="quarter" idx="12"/>
          </p:nvPr>
        </p:nvSpPr>
        <p:spPr/>
        <p:txBody>
          <a:bodyPr numCol="1"/>
          <a:lstStyle/>
          <a:p>
            <a:fld id="{011FA5F7-815D-4759-B919-EA5CB6432E4E}" type="slidenum">
              <a:rPr lang="en-US" smtClean="0">
                <a:solidFill>
                  <a:prstClr val="white"/>
                </a:solidFill>
              </a:rPr>
              <a:pPr/>
              <a:t>27</a:t>
            </a:fld>
            <a:endParaRPr lang="en-US" dirty="0">
              <a:solidFill>
                <a:prstClr val="white"/>
              </a:solidFill>
            </a:endParaRPr>
          </a:p>
        </p:txBody>
      </p:sp>
      <p:pic>
        <p:nvPicPr>
          <p:cNvPr id="5" name="Picture 4"/>
          <p:cNvPicPr>
            <a:picLocks noChangeAspect="1"/>
          </p:cNvPicPr>
          <p:nvPr/>
        </p:nvPicPr>
        <p:blipFill rotWithShape="1">
          <a:blip r:embed="rId4" cstate="print">
            <a:extLst>
              <a:ext uri="{28A0092B-C50C-407E-A947-70E740481C1C}">
                <a14:useLocalDpi xmlns="" xmlns:a14="http://schemas.microsoft.com/office/drawing/2010/main" val="0"/>
              </a:ext>
            </a:extLst>
          </a:blip>
          <a:srcRect l="1891"/>
          <a:stretch/>
        </p:blipFill>
        <p:spPr>
          <a:xfrm>
            <a:off x="0" y="3314700"/>
            <a:ext cx="9144000" cy="2692282"/>
          </a:xfrm>
          <a:prstGeom prst="rect">
            <a:avLst/>
          </a:prstGeom>
        </p:spPr>
      </p:pic>
      <p:graphicFrame>
        <p:nvGraphicFramePr>
          <p:cNvPr id="6" name="Diagram 5"/>
          <p:cNvGraphicFramePr/>
          <p:nvPr>
            <p:extLst/>
          </p:nvPr>
        </p:nvGraphicFramePr>
        <p:xfrm>
          <a:off x="2575665" y="1099143"/>
          <a:ext cx="3007885" cy="15860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p:cNvSpPr txBox="1"/>
          <p:nvPr/>
        </p:nvSpPr>
        <p:spPr>
          <a:xfrm>
            <a:off x="5568075" y="1382548"/>
            <a:ext cx="2271019" cy="738664"/>
          </a:xfrm>
          <a:prstGeom prst="rect">
            <a:avLst/>
          </a:prstGeom>
          <a:noFill/>
        </p:spPr>
        <p:txBody>
          <a:bodyPr wrap="square" numCol="1" rtlCol="0">
            <a:spAutoFit/>
          </a:bodyPr>
          <a:lstStyle/>
          <a:p>
            <a:pPr marL="285750" indent="-285750" eaLnBrk="1" hangingPunct="1">
              <a:spcBef>
                <a:spcPts val="0"/>
              </a:spcBef>
              <a:spcAft>
                <a:spcPts val="0"/>
              </a:spcAft>
              <a:buFont typeface="Arial" panose="020B0604020202020204" pitchFamily="34" charset="0"/>
              <a:buChar char="•"/>
            </a:pPr>
            <a:r>
              <a:rPr lang="en-US" sz="1400" dirty="0" smtClean="0">
                <a:solidFill>
                  <a:prstClr val="black"/>
                </a:solidFill>
                <a:latin typeface="Calibri" panose="020F0502020204030204" pitchFamily="34" charset="0"/>
                <a:ea typeface="+mn-ea"/>
              </a:rPr>
              <a:t>Founded 2001</a:t>
            </a:r>
          </a:p>
          <a:p>
            <a:pPr marL="285750" indent="-285750" eaLnBrk="1" hangingPunct="1">
              <a:spcBef>
                <a:spcPts val="0"/>
              </a:spcBef>
              <a:spcAft>
                <a:spcPts val="0"/>
              </a:spcAft>
              <a:buFont typeface="Arial" panose="020B0604020202020204" pitchFamily="34" charset="0"/>
              <a:buChar char="•"/>
            </a:pPr>
            <a:r>
              <a:rPr lang="en-US" sz="1400" dirty="0" smtClean="0">
                <a:solidFill>
                  <a:prstClr val="black"/>
                </a:solidFill>
                <a:latin typeface="Calibri" panose="020F0502020204030204" pitchFamily="34" charset="0"/>
                <a:ea typeface="+mn-ea"/>
              </a:rPr>
              <a:t>Law Enforcement</a:t>
            </a:r>
          </a:p>
          <a:p>
            <a:pPr marL="285750" indent="-285750" eaLnBrk="1" hangingPunct="1">
              <a:spcBef>
                <a:spcPts val="0"/>
              </a:spcBef>
              <a:spcAft>
                <a:spcPts val="0"/>
              </a:spcAft>
              <a:buFont typeface="Arial" panose="020B0604020202020204" pitchFamily="34" charset="0"/>
              <a:buChar char="•"/>
            </a:pPr>
            <a:r>
              <a:rPr lang="en-US" sz="1400" dirty="0" smtClean="0">
                <a:solidFill>
                  <a:prstClr val="black"/>
                </a:solidFill>
                <a:latin typeface="Calibri" panose="020F0502020204030204" pitchFamily="34" charset="0"/>
                <a:ea typeface="+mn-ea"/>
              </a:rPr>
              <a:t>School Admin</a:t>
            </a:r>
            <a:endParaRPr lang="en-US" sz="1400" dirty="0">
              <a:solidFill>
                <a:prstClr val="black"/>
              </a:solidFill>
              <a:latin typeface="Calibri" panose="020F0502020204030204" pitchFamily="34" charset="0"/>
              <a:ea typeface="+mn-ea"/>
            </a:endParaRPr>
          </a:p>
        </p:txBody>
      </p:sp>
      <p:cxnSp>
        <p:nvCxnSpPr>
          <p:cNvPr id="8" name="Straight Connector 7"/>
          <p:cNvCxnSpPr/>
          <p:nvPr/>
        </p:nvCxnSpPr>
        <p:spPr>
          <a:xfrm>
            <a:off x="307747" y="2978020"/>
            <a:ext cx="8380608"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custDataLst>
      <p:tags r:id="rId1"/>
    </p:custDataLst>
    <p:extLst>
      <p:ext uri="{BB962C8B-B14F-4D97-AF65-F5344CB8AC3E}">
        <p14:creationId xmlns="" xmlns:p14="http://schemas.microsoft.com/office/powerpoint/2010/main" val="19013936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050" y="0"/>
            <a:ext cx="6330950" cy="967671"/>
          </a:xfrm>
        </p:spPr>
        <p:txBody>
          <a:bodyPr numCol="1"/>
          <a:lstStyle/>
          <a:p>
            <a:r>
              <a:rPr lang="en-US" dirty="0" smtClean="0"/>
              <a:t>Research Supporting ALICE</a:t>
            </a:r>
            <a:endParaRPr lang="en-US" dirty="0"/>
          </a:p>
        </p:txBody>
      </p:sp>
      <p:sp>
        <p:nvSpPr>
          <p:cNvPr id="4" name="Slide Number Placeholder 3"/>
          <p:cNvSpPr>
            <a:spLocks noGrp="1"/>
          </p:cNvSpPr>
          <p:nvPr>
            <p:ph type="sldNum" sz="quarter" idx="12"/>
          </p:nvPr>
        </p:nvSpPr>
        <p:spPr/>
        <p:txBody>
          <a:bodyPr numCol="1"/>
          <a:lstStyle/>
          <a:p>
            <a:fld id="{011FA5F7-815D-4759-B919-EA5CB6432E4E}" type="slidenum">
              <a:rPr lang="en-US" smtClean="0"/>
              <a:pPr/>
              <a:t>28</a:t>
            </a:fld>
            <a:endParaRPr lang="en-US" dirty="0"/>
          </a:p>
        </p:txBody>
      </p:sp>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531686" y="845371"/>
            <a:ext cx="2078914" cy="2674422"/>
          </a:xfrm>
          <a:prstGeom prst="rect">
            <a:avLst/>
          </a:prstGeom>
          <a:ln w="12700">
            <a:solidFill>
              <a:schemeClr val="accent4"/>
            </a:solidFill>
          </a:ln>
        </p:spPr>
      </p:pic>
      <p:pic>
        <p:nvPicPr>
          <p:cNvPr id="6" name="Picture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75700" y="853376"/>
            <a:ext cx="2064954" cy="2658412"/>
          </a:xfrm>
          <a:prstGeom prst="rect">
            <a:avLst/>
          </a:prstGeom>
          <a:ln w="12700">
            <a:solidFill>
              <a:schemeClr val="accent4"/>
            </a:solidFill>
          </a:ln>
        </p:spPr>
      </p:pic>
      <p:pic>
        <p:nvPicPr>
          <p:cNvPr id="7" name="Picture 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639447" y="851824"/>
            <a:ext cx="2093447" cy="2661517"/>
          </a:xfrm>
          <a:prstGeom prst="rect">
            <a:avLst/>
          </a:prstGeom>
          <a:solidFill>
            <a:schemeClr val="bg1"/>
          </a:solidFill>
          <a:ln w="12700">
            <a:solidFill>
              <a:schemeClr val="accent4"/>
            </a:solidFill>
          </a:ln>
        </p:spPr>
      </p:pic>
      <p:pic>
        <p:nvPicPr>
          <p:cNvPr id="8" name="Picture 7"/>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6531686" y="3933158"/>
            <a:ext cx="2015408" cy="2608777"/>
          </a:xfrm>
          <a:prstGeom prst="rect">
            <a:avLst/>
          </a:prstGeom>
          <a:ln w="12700">
            <a:solidFill>
              <a:schemeClr val="accent4"/>
            </a:solidFill>
          </a:ln>
        </p:spPr>
      </p:pic>
      <p:pic>
        <p:nvPicPr>
          <p:cNvPr id="9" name="Picture 8"/>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3845557" y="3936154"/>
            <a:ext cx="2031368" cy="2626845"/>
          </a:xfrm>
          <a:prstGeom prst="rect">
            <a:avLst/>
          </a:prstGeom>
          <a:ln w="12700">
            <a:solidFill>
              <a:schemeClr val="accent4"/>
            </a:solidFill>
          </a:ln>
        </p:spPr>
      </p:pic>
      <p:sp>
        <p:nvSpPr>
          <p:cNvPr id="10" name="Rectangle 9"/>
          <p:cNvSpPr/>
          <p:nvPr/>
        </p:nvSpPr>
        <p:spPr>
          <a:xfrm>
            <a:off x="533270" y="3565280"/>
            <a:ext cx="8305800" cy="400110"/>
          </a:xfrm>
          <a:prstGeom prst="rect">
            <a:avLst/>
          </a:prstGeom>
        </p:spPr>
        <p:txBody>
          <a:bodyPr wrap="square" numCol="1">
            <a:spAutoFit/>
          </a:bodyPr>
          <a:lstStyle/>
          <a:p>
            <a:r>
              <a:rPr lang="en-US" sz="2000" i="1" dirty="0" smtClean="0">
                <a:solidFill>
                  <a:srgbClr val="D7303B"/>
                </a:solidFill>
                <a:latin typeface="Arial" panose="020B0604020202020204" pitchFamily="34" charset="0"/>
                <a:cs typeface="Arial" panose="020B0604020202020204" pitchFamily="34" charset="0"/>
              </a:rPr>
              <a:t>State &amp; Federal Agencies moving away from Lockdown-Only Response</a:t>
            </a:r>
            <a:endParaRPr lang="en-US" sz="2000" i="1" dirty="0"/>
          </a:p>
        </p:txBody>
      </p:sp>
      <p:pic>
        <p:nvPicPr>
          <p:cNvPr id="11" name="Picture 10"/>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775700" y="3936154"/>
            <a:ext cx="1945673" cy="2553156"/>
          </a:xfrm>
          <a:prstGeom prst="rect">
            <a:avLst/>
          </a:prstGeom>
          <a:ln>
            <a:solidFill>
              <a:schemeClr val="accent4"/>
            </a:solidFill>
          </a:ln>
        </p:spPr>
      </p:pic>
    </p:spTree>
    <p:custDataLst>
      <p:tags r:id="rId1"/>
    </p:custDataLst>
    <p:extLst>
      <p:ext uri="{BB962C8B-B14F-4D97-AF65-F5344CB8AC3E}">
        <p14:creationId xmlns="" xmlns:p14="http://schemas.microsoft.com/office/powerpoint/2010/main" val="19796383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1723" y="735989"/>
            <a:ext cx="9155908" cy="3230012"/>
          </a:xfrm>
          <a:prstGeom prst="rect">
            <a:avLst/>
          </a:prstGeom>
          <a:solidFill>
            <a:srgbClr val="0070C0">
              <a:alpha val="85000"/>
            </a:srgbClr>
          </a:solidFill>
          <a:ln>
            <a:solidFill>
              <a:schemeClr val="tx1"/>
            </a:solidFill>
          </a:ln>
        </p:spPr>
        <p:txBody>
          <a:bodyPr wrap="square" numCol="1" rtlCol="0" anchor="ctr">
            <a:spAutoFit/>
          </a:bodyPr>
          <a:lstStyle/>
          <a:p>
            <a:pPr algn="ctr"/>
            <a:endParaRPr lang="en-US" b="1" dirty="0" smtClean="0">
              <a:solidFill>
                <a:prstClr val="white"/>
              </a:solidFill>
            </a:endParaRPr>
          </a:p>
        </p:txBody>
      </p:sp>
      <p:sp>
        <p:nvSpPr>
          <p:cNvPr id="11" name="Rectangle 10"/>
          <p:cNvSpPr/>
          <p:nvPr/>
        </p:nvSpPr>
        <p:spPr>
          <a:xfrm>
            <a:off x="2383633" y="-1014"/>
            <a:ext cx="6772275" cy="748728"/>
          </a:xfrm>
          <a:custGeom>
            <a:avLst/>
            <a:gdLst>
              <a:gd name="connsiteX0" fmla="*/ 0 w 6791325"/>
              <a:gd name="connsiteY0" fmla="*/ 0 h 734440"/>
              <a:gd name="connsiteX1" fmla="*/ 6791325 w 6791325"/>
              <a:gd name="connsiteY1" fmla="*/ 0 h 734440"/>
              <a:gd name="connsiteX2" fmla="*/ 6791325 w 6791325"/>
              <a:gd name="connsiteY2" fmla="*/ 734440 h 734440"/>
              <a:gd name="connsiteX3" fmla="*/ 0 w 6791325"/>
              <a:gd name="connsiteY3" fmla="*/ 734440 h 734440"/>
              <a:gd name="connsiteX4" fmla="*/ 0 w 6791325"/>
              <a:gd name="connsiteY4" fmla="*/ 0 h 734440"/>
              <a:gd name="connsiteX0" fmla="*/ 428625 w 6791325"/>
              <a:gd name="connsiteY0" fmla="*/ 0 h 734440"/>
              <a:gd name="connsiteX1" fmla="*/ 6791325 w 6791325"/>
              <a:gd name="connsiteY1" fmla="*/ 0 h 734440"/>
              <a:gd name="connsiteX2" fmla="*/ 6791325 w 6791325"/>
              <a:gd name="connsiteY2" fmla="*/ 734440 h 734440"/>
              <a:gd name="connsiteX3" fmla="*/ 0 w 6791325"/>
              <a:gd name="connsiteY3" fmla="*/ 734440 h 734440"/>
              <a:gd name="connsiteX4" fmla="*/ 428625 w 6791325"/>
              <a:gd name="connsiteY4" fmla="*/ 0 h 734440"/>
              <a:gd name="connsiteX0" fmla="*/ 419100 w 6781800"/>
              <a:gd name="connsiteY0" fmla="*/ 0 h 748728"/>
              <a:gd name="connsiteX1" fmla="*/ 6781800 w 6781800"/>
              <a:gd name="connsiteY1" fmla="*/ 0 h 748728"/>
              <a:gd name="connsiteX2" fmla="*/ 6781800 w 6781800"/>
              <a:gd name="connsiteY2" fmla="*/ 734440 h 748728"/>
              <a:gd name="connsiteX3" fmla="*/ 0 w 6781800"/>
              <a:gd name="connsiteY3" fmla="*/ 748728 h 748728"/>
              <a:gd name="connsiteX4" fmla="*/ 419100 w 6781800"/>
              <a:gd name="connsiteY4" fmla="*/ 0 h 748728"/>
              <a:gd name="connsiteX0" fmla="*/ 414337 w 6777037"/>
              <a:gd name="connsiteY0" fmla="*/ 0 h 748728"/>
              <a:gd name="connsiteX1" fmla="*/ 6777037 w 6777037"/>
              <a:gd name="connsiteY1" fmla="*/ 0 h 748728"/>
              <a:gd name="connsiteX2" fmla="*/ 6777037 w 6777037"/>
              <a:gd name="connsiteY2" fmla="*/ 734440 h 748728"/>
              <a:gd name="connsiteX3" fmla="*/ 0 w 6777037"/>
              <a:gd name="connsiteY3" fmla="*/ 748728 h 748728"/>
              <a:gd name="connsiteX4" fmla="*/ 414337 w 6777037"/>
              <a:gd name="connsiteY4" fmla="*/ 0 h 748728"/>
              <a:gd name="connsiteX0" fmla="*/ 409575 w 6772275"/>
              <a:gd name="connsiteY0" fmla="*/ 0 h 748728"/>
              <a:gd name="connsiteX1" fmla="*/ 6772275 w 6772275"/>
              <a:gd name="connsiteY1" fmla="*/ 0 h 748728"/>
              <a:gd name="connsiteX2" fmla="*/ 6772275 w 6772275"/>
              <a:gd name="connsiteY2" fmla="*/ 734440 h 748728"/>
              <a:gd name="connsiteX3" fmla="*/ 0 w 6772275"/>
              <a:gd name="connsiteY3" fmla="*/ 748728 h 748728"/>
              <a:gd name="connsiteX4" fmla="*/ 409575 w 6772275"/>
              <a:gd name="connsiteY4" fmla="*/ 0 h 748728"/>
              <a:gd name="connsiteX0" fmla="*/ 409575 w 6772275"/>
              <a:gd name="connsiteY0" fmla="*/ 0 h 748728"/>
              <a:gd name="connsiteX1" fmla="*/ 6772275 w 6772275"/>
              <a:gd name="connsiteY1" fmla="*/ 0 h 748728"/>
              <a:gd name="connsiteX2" fmla="*/ 6772275 w 6772275"/>
              <a:gd name="connsiteY2" fmla="*/ 734440 h 748728"/>
              <a:gd name="connsiteX3" fmla="*/ 0 w 6772275"/>
              <a:gd name="connsiteY3" fmla="*/ 748728 h 748728"/>
              <a:gd name="connsiteX4" fmla="*/ 409575 w 6772275"/>
              <a:gd name="connsiteY4" fmla="*/ 0 h 748728"/>
              <a:gd name="connsiteX0" fmla="*/ 409575 w 6772275"/>
              <a:gd name="connsiteY0" fmla="*/ 0 h 748728"/>
              <a:gd name="connsiteX1" fmla="*/ 6772275 w 6772275"/>
              <a:gd name="connsiteY1" fmla="*/ 0 h 748728"/>
              <a:gd name="connsiteX2" fmla="*/ 6772275 w 6772275"/>
              <a:gd name="connsiteY2" fmla="*/ 734440 h 748728"/>
              <a:gd name="connsiteX3" fmla="*/ 0 w 6772275"/>
              <a:gd name="connsiteY3" fmla="*/ 748728 h 748728"/>
              <a:gd name="connsiteX4" fmla="*/ 409575 w 6772275"/>
              <a:gd name="connsiteY4" fmla="*/ 0 h 748728"/>
              <a:gd name="connsiteX0" fmla="*/ 395288 w 6772275"/>
              <a:gd name="connsiteY0" fmla="*/ 0 h 748728"/>
              <a:gd name="connsiteX1" fmla="*/ 6772275 w 6772275"/>
              <a:gd name="connsiteY1" fmla="*/ 0 h 748728"/>
              <a:gd name="connsiteX2" fmla="*/ 6772275 w 6772275"/>
              <a:gd name="connsiteY2" fmla="*/ 734440 h 748728"/>
              <a:gd name="connsiteX3" fmla="*/ 0 w 6772275"/>
              <a:gd name="connsiteY3" fmla="*/ 748728 h 748728"/>
              <a:gd name="connsiteX4" fmla="*/ 395288 w 6772275"/>
              <a:gd name="connsiteY4" fmla="*/ 0 h 748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2275" h="748728">
                <a:moveTo>
                  <a:pt x="395288" y="0"/>
                </a:moveTo>
                <a:lnTo>
                  <a:pt x="6772275" y="0"/>
                </a:lnTo>
                <a:lnTo>
                  <a:pt x="6772275" y="734440"/>
                </a:lnTo>
                <a:lnTo>
                  <a:pt x="0" y="748728"/>
                </a:lnTo>
                <a:lnTo>
                  <a:pt x="395288" y="0"/>
                </a:lnTo>
                <a:close/>
              </a:path>
            </a:pathLst>
          </a:custGeom>
          <a:solidFill>
            <a:schemeClr val="bg2">
              <a:lumMod val="10000"/>
              <a:alpha val="85000"/>
            </a:schemeClr>
          </a:solidFill>
          <a:ln>
            <a:noFill/>
          </a:ln>
        </p:spPr>
        <p:txBody>
          <a:bodyPr wrap="square" numCol="1" rtlCol="0" anchor="ctr">
            <a:spAutoFit/>
          </a:bodyPr>
          <a:lstStyle/>
          <a:p>
            <a:pPr algn="ctr"/>
            <a:endParaRPr lang="en-US" b="1" dirty="0" smtClean="0">
              <a:solidFill>
                <a:prstClr val="white"/>
              </a:solidFill>
            </a:endParaRPr>
          </a:p>
        </p:txBody>
      </p:sp>
      <p:sp>
        <p:nvSpPr>
          <p:cNvPr id="7" name="Title 6"/>
          <p:cNvSpPr>
            <a:spLocks noGrp="1"/>
          </p:cNvSpPr>
          <p:nvPr>
            <p:ph type="title"/>
          </p:nvPr>
        </p:nvSpPr>
        <p:spPr>
          <a:xfrm>
            <a:off x="2895600" y="35169"/>
            <a:ext cx="6096000" cy="747714"/>
          </a:xfrm>
        </p:spPr>
        <p:txBody>
          <a:bodyPr numCol="1"/>
          <a:lstStyle/>
          <a:p>
            <a:r>
              <a:rPr lang="en-US" dirty="0" smtClean="0">
                <a:solidFill>
                  <a:schemeClr val="bg1"/>
                </a:solidFill>
              </a:rPr>
              <a:t>FBI</a:t>
            </a:r>
            <a:endParaRPr lang="en-US" dirty="0">
              <a:solidFill>
                <a:schemeClr val="bg1"/>
              </a:solidFill>
            </a:endParaRPr>
          </a:p>
        </p:txBody>
      </p:sp>
      <p:sp>
        <p:nvSpPr>
          <p:cNvPr id="5" name="Slide Number Placeholder 4"/>
          <p:cNvSpPr>
            <a:spLocks noGrp="1"/>
          </p:cNvSpPr>
          <p:nvPr>
            <p:ph type="sldNum" sz="quarter" idx="12"/>
          </p:nvPr>
        </p:nvSpPr>
        <p:spPr/>
        <p:txBody>
          <a:bodyPr numCol="1"/>
          <a:lstStyle/>
          <a:p>
            <a:fld id="{011FA5F7-815D-4759-B919-EA5CB6432E4E}" type="slidenum">
              <a:rPr lang="en-US" smtClean="0">
                <a:solidFill>
                  <a:prstClr val="white"/>
                </a:solidFill>
              </a:rPr>
              <a:pPr/>
              <a:t>29</a:t>
            </a:fld>
            <a:endParaRPr lang="en-US" dirty="0">
              <a:solidFill>
                <a:prstClr val="white"/>
              </a:solidFill>
            </a:endParaRPr>
          </a:p>
        </p:txBody>
      </p:sp>
      <p:sp>
        <p:nvSpPr>
          <p:cNvPr id="12" name="Rectangle 11"/>
          <p:cNvSpPr/>
          <p:nvPr/>
        </p:nvSpPr>
        <p:spPr>
          <a:xfrm>
            <a:off x="0" y="3985846"/>
            <a:ext cx="9144000" cy="2651760"/>
          </a:xfrm>
          <a:prstGeom prst="rect">
            <a:avLst/>
          </a:prstGeom>
          <a:solidFill>
            <a:schemeClr val="bg2">
              <a:lumMod val="10000"/>
              <a:alpha val="85000"/>
            </a:schemeClr>
          </a:solidFill>
          <a:ln>
            <a:solidFill>
              <a:schemeClr val="tx1"/>
            </a:solidFill>
          </a:ln>
        </p:spPr>
        <p:txBody>
          <a:bodyPr wrap="square" numCol="1" rtlCol="0" anchor="ctr">
            <a:spAutoFit/>
          </a:bodyPr>
          <a:lstStyle/>
          <a:p>
            <a:pPr algn="ctr"/>
            <a:endParaRPr lang="en-US" b="1" dirty="0" smtClean="0">
              <a:solidFill>
                <a:prstClr val="white"/>
              </a:solidFill>
            </a:endParaRPr>
          </a:p>
        </p:txBody>
      </p:sp>
      <p:sp>
        <p:nvSpPr>
          <p:cNvPr id="15" name="TextBox 14"/>
          <p:cNvSpPr txBox="1"/>
          <p:nvPr/>
        </p:nvSpPr>
        <p:spPr>
          <a:xfrm>
            <a:off x="2885992" y="1203292"/>
            <a:ext cx="5408925" cy="646331"/>
          </a:xfrm>
          <a:prstGeom prst="rect">
            <a:avLst/>
          </a:prstGeom>
          <a:noFill/>
        </p:spPr>
        <p:txBody>
          <a:bodyPr wrap="square" numCol="1" rtlCol="0">
            <a:spAutoFit/>
          </a:bodyPr>
          <a:lstStyle/>
          <a:p>
            <a:r>
              <a:rPr lang="en-US" b="1" u="sng" dirty="0" smtClean="0">
                <a:solidFill>
                  <a:prstClr val="white"/>
                </a:solidFill>
              </a:rPr>
              <a:t>Document Title</a:t>
            </a:r>
          </a:p>
          <a:p>
            <a:r>
              <a:rPr lang="en-US" dirty="0" smtClean="0">
                <a:solidFill>
                  <a:prstClr val="white"/>
                </a:solidFill>
              </a:rPr>
              <a:t>A Study of Active Shooters Incidents in U.S.  (2014)</a:t>
            </a:r>
            <a:endParaRPr lang="en-US" dirty="0">
              <a:solidFill>
                <a:prstClr val="white"/>
              </a:solidFill>
            </a:endParaRPr>
          </a:p>
        </p:txBody>
      </p:sp>
      <p:sp>
        <p:nvSpPr>
          <p:cNvPr id="8" name="Rectangle 7"/>
          <p:cNvSpPr/>
          <p:nvPr/>
        </p:nvSpPr>
        <p:spPr>
          <a:xfrm>
            <a:off x="2885992" y="2308587"/>
            <a:ext cx="4870917" cy="861774"/>
          </a:xfrm>
          <a:prstGeom prst="rect">
            <a:avLst/>
          </a:prstGeom>
        </p:spPr>
        <p:txBody>
          <a:bodyPr wrap="square" numCol="1">
            <a:spAutoFit/>
          </a:bodyPr>
          <a:lstStyle/>
          <a:p>
            <a:r>
              <a:rPr lang="en-US" b="1" u="sng" dirty="0" smtClean="0">
                <a:solidFill>
                  <a:prstClr val="white"/>
                </a:solidFill>
              </a:rPr>
              <a:t>Agencies Issuing Guidance</a:t>
            </a:r>
          </a:p>
          <a:p>
            <a:r>
              <a:rPr lang="en-US" sz="1600" dirty="0" smtClean="0">
                <a:solidFill>
                  <a:prstClr val="white"/>
                </a:solidFill>
              </a:rPr>
              <a:t>• US Department of Justice</a:t>
            </a:r>
          </a:p>
          <a:p>
            <a:r>
              <a:rPr lang="en-US" sz="1600" dirty="0">
                <a:solidFill>
                  <a:prstClr val="white"/>
                </a:solidFill>
              </a:rPr>
              <a:t>• Federal </a:t>
            </a:r>
            <a:r>
              <a:rPr lang="en-US" sz="1600" dirty="0" smtClean="0">
                <a:solidFill>
                  <a:prstClr val="white"/>
                </a:solidFill>
              </a:rPr>
              <a:t>Bureau </a:t>
            </a:r>
            <a:r>
              <a:rPr lang="en-US" sz="1600" dirty="0">
                <a:solidFill>
                  <a:prstClr val="white"/>
                </a:solidFill>
              </a:rPr>
              <a:t>of </a:t>
            </a:r>
            <a:r>
              <a:rPr lang="en-US" sz="1600" dirty="0" smtClean="0">
                <a:solidFill>
                  <a:prstClr val="white"/>
                </a:solidFill>
              </a:rPr>
              <a:t>Investigation</a:t>
            </a:r>
            <a:endParaRPr lang="en-US" sz="1600" dirty="0">
              <a:solidFill>
                <a:prstClr val="white"/>
              </a:solidFill>
            </a:endParaRPr>
          </a:p>
        </p:txBody>
      </p:sp>
      <p:sp>
        <p:nvSpPr>
          <p:cNvPr id="9" name="Rectangle 8"/>
          <p:cNvSpPr/>
          <p:nvPr/>
        </p:nvSpPr>
        <p:spPr>
          <a:xfrm>
            <a:off x="127059" y="4055440"/>
            <a:ext cx="8723029" cy="3847207"/>
          </a:xfrm>
          <a:prstGeom prst="rect">
            <a:avLst/>
          </a:prstGeom>
        </p:spPr>
        <p:txBody>
          <a:bodyPr wrap="square" numCol="1">
            <a:spAutoFit/>
          </a:bodyPr>
          <a:lstStyle/>
          <a:p>
            <a:pPr marL="285750" indent="-285750" algn="just">
              <a:buFont typeface="Arial" panose="020B0604020202020204" pitchFamily="34" charset="0"/>
              <a:buChar char="•"/>
            </a:pPr>
            <a:r>
              <a:rPr lang="en-US" sz="1600" i="1" dirty="0">
                <a:solidFill>
                  <a:prstClr val="white"/>
                </a:solidFill>
                <a:latin typeface="Melbourne"/>
              </a:rPr>
              <a:t>“In 13.1% of incidents, the situation ended after unarmed citizens safely and successfully restrained the shooter.  In 52% of those incidents, </a:t>
            </a:r>
            <a:r>
              <a:rPr lang="en-US" sz="1600" i="1" u="sng" dirty="0">
                <a:solidFill>
                  <a:prstClr val="white"/>
                </a:solidFill>
                <a:latin typeface="Melbourne"/>
              </a:rPr>
              <a:t>unarmed principals</a:t>
            </a:r>
            <a:r>
              <a:rPr lang="en-US" sz="1600" i="1" dirty="0">
                <a:solidFill>
                  <a:prstClr val="white"/>
                </a:solidFill>
                <a:latin typeface="Melbourne"/>
              </a:rPr>
              <a:t>, </a:t>
            </a:r>
            <a:r>
              <a:rPr lang="en-US" sz="1600" i="1" u="sng" dirty="0">
                <a:solidFill>
                  <a:prstClr val="white"/>
                </a:solidFill>
                <a:latin typeface="Melbourne"/>
              </a:rPr>
              <a:t>teachers</a:t>
            </a:r>
            <a:r>
              <a:rPr lang="en-US" sz="1600" i="1" dirty="0">
                <a:solidFill>
                  <a:prstClr val="white"/>
                </a:solidFill>
                <a:latin typeface="Melbourne"/>
              </a:rPr>
              <a:t>, other school </a:t>
            </a:r>
            <a:r>
              <a:rPr lang="en-US" sz="1600" i="1" u="sng" dirty="0">
                <a:solidFill>
                  <a:prstClr val="white"/>
                </a:solidFill>
                <a:latin typeface="Melbourne"/>
              </a:rPr>
              <a:t>staff and students </a:t>
            </a:r>
            <a:r>
              <a:rPr lang="en-US" sz="1600" i="1" dirty="0">
                <a:solidFill>
                  <a:prstClr val="white"/>
                </a:solidFill>
                <a:latin typeface="Melbourne"/>
              </a:rPr>
              <a:t>confronted the shooters to end the threat. </a:t>
            </a:r>
            <a:r>
              <a:rPr lang="en-US" sz="1600" i="1" dirty="0" smtClean="0">
                <a:solidFill>
                  <a:prstClr val="white"/>
                </a:solidFill>
                <a:latin typeface="Melbourne"/>
              </a:rPr>
              <a:t>[Page 21]</a:t>
            </a:r>
          </a:p>
          <a:p>
            <a:pPr marL="285750" indent="-285750" algn="just">
              <a:buFont typeface="Arial" panose="020B0604020202020204" pitchFamily="34" charset="0"/>
              <a:buChar char="•"/>
            </a:pPr>
            <a:endParaRPr lang="en-US" sz="1600" i="1" dirty="0">
              <a:solidFill>
                <a:prstClr val="white"/>
              </a:solidFill>
              <a:latin typeface="Melbourne"/>
            </a:endParaRPr>
          </a:p>
          <a:p>
            <a:pPr marL="285750" indent="-285750" algn="just">
              <a:buFont typeface="Arial" panose="020B0604020202020204" pitchFamily="34" charset="0"/>
              <a:buChar char="•"/>
            </a:pPr>
            <a:r>
              <a:rPr lang="en-US" sz="1600" i="1" dirty="0">
                <a:solidFill>
                  <a:prstClr val="white"/>
                </a:solidFill>
                <a:latin typeface="Melbourne"/>
              </a:rPr>
              <a:t>“A total of 60% of the incidents ended before police arrived.” [</a:t>
            </a:r>
            <a:r>
              <a:rPr lang="en-US" sz="1600" i="1" dirty="0" smtClean="0">
                <a:solidFill>
                  <a:prstClr val="white"/>
                </a:solidFill>
                <a:latin typeface="Melbourne"/>
              </a:rPr>
              <a:t>Page </a:t>
            </a:r>
            <a:r>
              <a:rPr lang="en-US" sz="1600" i="1" dirty="0">
                <a:solidFill>
                  <a:prstClr val="white"/>
                </a:solidFill>
                <a:latin typeface="Melbourne"/>
              </a:rPr>
              <a:t>6]  “When the duration of the incident could be ascertained, 69% of the incidents lasted 5 minutes or less with 36% of those ending in 2 minutes or less.” [</a:t>
            </a:r>
            <a:r>
              <a:rPr lang="en-US" sz="1600" i="1" dirty="0" smtClean="0">
                <a:solidFill>
                  <a:prstClr val="white"/>
                </a:solidFill>
                <a:latin typeface="Melbourne"/>
              </a:rPr>
              <a:t>Page </a:t>
            </a:r>
            <a:r>
              <a:rPr lang="en-US" sz="1600" i="1" dirty="0">
                <a:solidFill>
                  <a:prstClr val="white"/>
                </a:solidFill>
                <a:latin typeface="Melbourne"/>
              </a:rPr>
              <a:t>8</a:t>
            </a:r>
            <a:r>
              <a:rPr lang="en-US" sz="1600" i="1" dirty="0" smtClean="0">
                <a:solidFill>
                  <a:prstClr val="white"/>
                </a:solidFill>
                <a:latin typeface="Melbourne"/>
              </a:rPr>
              <a:t>]</a:t>
            </a:r>
          </a:p>
          <a:p>
            <a:pPr marL="285750" indent="-285750" algn="just">
              <a:buFont typeface="Arial" panose="020B0604020202020204" pitchFamily="34" charset="0"/>
              <a:buChar char="•"/>
            </a:pPr>
            <a:endParaRPr lang="en-US" sz="1600" i="1" dirty="0">
              <a:solidFill>
                <a:prstClr val="white"/>
              </a:solidFill>
              <a:latin typeface="Melbourne"/>
            </a:endParaRPr>
          </a:p>
          <a:p>
            <a:pPr marL="285750" indent="-285750" algn="just">
              <a:buFont typeface="Arial" panose="020B0604020202020204" pitchFamily="34" charset="0"/>
              <a:buChar char="•"/>
            </a:pPr>
            <a:r>
              <a:rPr lang="en-US" sz="1600" i="1" dirty="0">
                <a:solidFill>
                  <a:prstClr val="white"/>
                </a:solidFill>
                <a:latin typeface="Melbourne"/>
              </a:rPr>
              <a:t>“An average of 6.4 incidents occurred in the first 7 years studied, and an average of 16.4 occurred in the last 7 years studied.”  [</a:t>
            </a:r>
            <a:r>
              <a:rPr lang="en-US" sz="1600" i="1" dirty="0" smtClean="0">
                <a:solidFill>
                  <a:prstClr val="white"/>
                </a:solidFill>
                <a:latin typeface="Melbourne"/>
              </a:rPr>
              <a:t>Page </a:t>
            </a:r>
            <a:r>
              <a:rPr lang="en-US" sz="1600" i="1" dirty="0">
                <a:solidFill>
                  <a:prstClr val="white"/>
                </a:solidFill>
                <a:latin typeface="Melbourne"/>
              </a:rPr>
              <a:t>6] </a:t>
            </a:r>
            <a:endParaRPr lang="en-US" sz="1600" i="1" dirty="0">
              <a:solidFill>
                <a:prstClr val="white"/>
              </a:solidFill>
              <a:latin typeface="Corbel" panose="020B0503020204020204" pitchFamily="34" charset="0"/>
            </a:endParaRPr>
          </a:p>
          <a:p>
            <a:pPr algn="just"/>
            <a:endParaRPr lang="en-US" sz="1400" i="1" dirty="0">
              <a:solidFill>
                <a:prstClr val="white"/>
              </a:solidFill>
              <a:latin typeface="Corbel" panose="020B0503020204020204" pitchFamily="34" charset="0"/>
            </a:endParaRPr>
          </a:p>
          <a:p>
            <a:pPr algn="just"/>
            <a:endParaRPr lang="en-US" sz="1400" i="1" dirty="0">
              <a:solidFill>
                <a:prstClr val="white"/>
              </a:solidFill>
              <a:latin typeface="Corbel" panose="020B0503020204020204" pitchFamily="34" charset="0"/>
            </a:endParaRPr>
          </a:p>
          <a:p>
            <a:pPr algn="just"/>
            <a:endParaRPr lang="en-US" sz="1400" i="1" dirty="0" smtClean="0">
              <a:solidFill>
                <a:prstClr val="white"/>
              </a:solidFill>
              <a:latin typeface="Corbel" panose="020B0503020204020204" pitchFamily="34" charset="0"/>
            </a:endParaRPr>
          </a:p>
          <a:p>
            <a:pPr algn="just"/>
            <a:endParaRPr lang="en-US" sz="1400" i="1" dirty="0">
              <a:solidFill>
                <a:prstClr val="white"/>
              </a:solidFill>
              <a:latin typeface="Corbel" panose="020B0503020204020204" pitchFamily="34" charset="0"/>
            </a:endParaRPr>
          </a:p>
          <a:p>
            <a:pPr algn="just"/>
            <a:endParaRPr lang="en-US" sz="1400" i="1" dirty="0" smtClean="0">
              <a:solidFill>
                <a:prstClr val="white"/>
              </a:solidFill>
              <a:latin typeface="Corbel" panose="020B0503020204020204" pitchFamily="34" charset="0"/>
            </a:endParaRPr>
          </a:p>
          <a:p>
            <a:pPr algn="just"/>
            <a:endParaRPr lang="en-US" sz="1400" dirty="0">
              <a:solidFill>
                <a:prstClr val="white"/>
              </a:solidFill>
            </a:endParaRPr>
          </a:p>
        </p:txBody>
      </p:sp>
      <p:pic>
        <p:nvPicPr>
          <p:cNvPr id="2" name="Picture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11752" y="867938"/>
            <a:ext cx="2260374" cy="2966114"/>
          </a:xfrm>
          <a:prstGeom prst="rect">
            <a:avLst/>
          </a:prstGeom>
        </p:spPr>
      </p:pic>
      <p:sp>
        <p:nvSpPr>
          <p:cNvPr id="4" name="Rectangle 2"/>
          <p:cNvSpPr>
            <a:spLocks noChangeArrowheads="1"/>
          </p:cNvSpPr>
          <p:nvPr/>
        </p:nvSpPr>
        <p:spPr>
          <a:xfrm>
            <a:off x="6435969" y="446406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pic>
        <p:nvPicPr>
          <p:cNvPr id="16" name="Picture 1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678031" y="2027977"/>
            <a:ext cx="1398042" cy="1445004"/>
          </a:xfrm>
          <a:prstGeom prst="rect">
            <a:avLst/>
          </a:prstGeom>
        </p:spPr>
      </p:pic>
    </p:spTree>
    <p:custDataLst>
      <p:tags r:id="rId1"/>
    </p:custDataLst>
    <p:extLst>
      <p:ext uri="{BB962C8B-B14F-4D97-AF65-F5344CB8AC3E}">
        <p14:creationId xmlns="" xmlns:p14="http://schemas.microsoft.com/office/powerpoint/2010/main" val="3084562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smtClean="0"/>
              <a:t>Background to share with our “C” Suite…</a:t>
            </a:r>
          </a:p>
          <a:p>
            <a:endParaRPr lang="en-US" b="1" dirty="0" smtClean="0"/>
          </a:p>
          <a:p>
            <a:r>
              <a:rPr lang="en-US" b="1" dirty="0" smtClean="0"/>
              <a:t>Why Healthcare Facilities have unique Challenges</a:t>
            </a:r>
            <a:endParaRPr lang="en-US" dirty="0" smtClean="0"/>
          </a:p>
          <a:p>
            <a:pPr>
              <a:buNone/>
            </a:pPr>
            <a:r>
              <a:rPr lang="en-US" dirty="0" smtClean="0">
                <a:hlinkClick r:id="rId2"/>
              </a:rPr>
              <a:t>Active shooter</a:t>
            </a:r>
            <a:r>
              <a:rPr lang="en-US" dirty="0" smtClean="0"/>
              <a:t> events at a healthcare facility present unique challenges; healthcare professionals may be faced with a decision about leaving patients; visitors will be present; and patients or staff may not be able to evacuate due to age, </a:t>
            </a:r>
            <a:r>
              <a:rPr lang="en-US" dirty="0" smtClean="0"/>
              <a:t>injury, illness</a:t>
            </a:r>
            <a:r>
              <a:rPr lang="en-US" dirty="0" smtClean="0"/>
              <a:t>, or a medical procedure </a:t>
            </a:r>
            <a:r>
              <a:rPr lang="en-US" dirty="0" smtClean="0"/>
              <a:t>being in </a:t>
            </a:r>
            <a:r>
              <a:rPr lang="en-US" dirty="0" smtClean="0"/>
              <a:t>progress.</a:t>
            </a:r>
          </a:p>
          <a:p>
            <a:endParaRPr lang="en-US" dirty="0"/>
          </a:p>
        </p:txBody>
      </p:sp>
      <p:sp>
        <p:nvSpPr>
          <p:cNvPr id="4" name="Slide Number Placeholder 3"/>
          <p:cNvSpPr>
            <a:spLocks noGrp="1"/>
          </p:cNvSpPr>
          <p:nvPr>
            <p:ph type="sldNum" sz="quarter" idx="12"/>
          </p:nvPr>
        </p:nvSpPr>
        <p:spPr/>
        <p:txBody>
          <a:bodyPr/>
          <a:lstStyle/>
          <a:p>
            <a:fld id="{011FA5F7-815D-4759-B919-EA5CB6432E4E}"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68712" y="4325261"/>
            <a:ext cx="8281376" cy="2327150"/>
          </a:xfrm>
        </p:spPr>
        <p:txBody>
          <a:bodyPr numCol="1"/>
          <a:lstStyle/>
          <a:p>
            <a:r>
              <a:rPr lang="en-US" dirty="0"/>
              <a:t>It can happen </a:t>
            </a:r>
            <a:r>
              <a:rPr lang="en-US" b="1" dirty="0" smtClean="0"/>
              <a:t>Anywhere</a:t>
            </a:r>
          </a:p>
          <a:p>
            <a:r>
              <a:rPr lang="en-US" b="1" dirty="0"/>
              <a:t>Police Response </a:t>
            </a:r>
            <a:r>
              <a:rPr lang="en-US" dirty="0"/>
              <a:t>will </a:t>
            </a:r>
            <a:r>
              <a:rPr lang="en-US" dirty="0" smtClean="0"/>
              <a:t>rarely be </a:t>
            </a:r>
            <a:r>
              <a:rPr lang="en-US" dirty="0"/>
              <a:t>quick </a:t>
            </a:r>
            <a:r>
              <a:rPr lang="en-US" dirty="0" smtClean="0"/>
              <a:t>enough</a:t>
            </a:r>
          </a:p>
          <a:p>
            <a:r>
              <a:rPr lang="en-US" dirty="0"/>
              <a:t>Prepare for </a:t>
            </a:r>
            <a:r>
              <a:rPr lang="en-US" b="1" dirty="0"/>
              <a:t>FIGHT – FLIGHT - </a:t>
            </a:r>
            <a:r>
              <a:rPr lang="en-US" b="1" dirty="0" smtClean="0"/>
              <a:t>FREEZE</a:t>
            </a:r>
            <a:endParaRPr lang="en-US" b="1" dirty="0"/>
          </a:p>
          <a:p>
            <a:r>
              <a:rPr lang="en-US" b="1" dirty="0" smtClean="0"/>
              <a:t>Building </a:t>
            </a:r>
            <a:r>
              <a:rPr lang="en-US" b="1" dirty="0"/>
              <a:t>Occupants</a:t>
            </a:r>
            <a:r>
              <a:rPr lang="en-US" dirty="0"/>
              <a:t> will ALWAYS be </a:t>
            </a:r>
            <a:r>
              <a:rPr lang="en-US" b="1" dirty="0"/>
              <a:t>1</a:t>
            </a:r>
            <a:r>
              <a:rPr lang="en-US" b="1" baseline="30000" dirty="0"/>
              <a:t>st</a:t>
            </a:r>
            <a:r>
              <a:rPr lang="en-US" b="1" dirty="0"/>
              <a:t> </a:t>
            </a:r>
            <a:r>
              <a:rPr lang="en-US" b="1" dirty="0" smtClean="0"/>
              <a:t>– First Responder</a:t>
            </a:r>
            <a:endParaRPr lang="en-US" b="1" dirty="0"/>
          </a:p>
          <a:p>
            <a:pPr marL="0" indent="0">
              <a:buNone/>
            </a:pPr>
            <a:endParaRPr lang="en-US" dirty="0" smtClean="0"/>
          </a:p>
        </p:txBody>
      </p:sp>
      <p:sp>
        <p:nvSpPr>
          <p:cNvPr id="3" name="Slide Number Placeholder 2"/>
          <p:cNvSpPr>
            <a:spLocks noGrp="1"/>
          </p:cNvSpPr>
          <p:nvPr>
            <p:ph type="sldNum" sz="quarter" idx="12"/>
          </p:nvPr>
        </p:nvSpPr>
        <p:spPr/>
        <p:txBody>
          <a:bodyPr numCol="1"/>
          <a:lstStyle/>
          <a:p>
            <a:fld id="{011FA5F7-815D-4759-B919-EA5CB6432E4E}" type="slidenum">
              <a:rPr lang="en-US" smtClean="0"/>
              <a:pPr/>
              <a:t>30</a:t>
            </a:fld>
            <a:endParaRPr lang="en-US" dirty="0"/>
          </a:p>
        </p:txBody>
      </p:sp>
      <p:sp>
        <p:nvSpPr>
          <p:cNvPr id="4" name="Title 3"/>
          <p:cNvSpPr>
            <a:spLocks noGrp="1"/>
          </p:cNvSpPr>
          <p:nvPr>
            <p:ph type="title"/>
          </p:nvPr>
        </p:nvSpPr>
        <p:spPr>
          <a:xfrm>
            <a:off x="2936953" y="17686"/>
            <a:ext cx="5259194" cy="647245"/>
          </a:xfrm>
        </p:spPr>
        <p:txBody>
          <a:bodyPr numCol="1"/>
          <a:lstStyle/>
          <a:p>
            <a:r>
              <a:rPr lang="en-US" dirty="0" smtClean="0"/>
              <a:t>Why ALICE?</a:t>
            </a:r>
            <a:endParaRPr lang="en-US" dirty="0"/>
          </a:p>
        </p:txBody>
      </p:sp>
      <p:sp>
        <p:nvSpPr>
          <p:cNvPr id="5" name="Rectangle 4"/>
          <p:cNvSpPr/>
          <p:nvPr/>
        </p:nvSpPr>
        <p:spPr>
          <a:xfrm>
            <a:off x="0" y="3390350"/>
            <a:ext cx="9144000" cy="731520"/>
          </a:xfrm>
          <a:prstGeom prst="rect">
            <a:avLst/>
          </a:prstGeom>
          <a:solidFill>
            <a:schemeClr val="bg2">
              <a:lumMod val="10000"/>
              <a:alpha val="85000"/>
            </a:schemeClr>
          </a:solidFill>
          <a:ln>
            <a:solidFill>
              <a:schemeClr val="tx1"/>
            </a:solidFill>
          </a:ln>
        </p:spPr>
        <p:txBody>
          <a:bodyPr wrap="square" numCol="1" rtlCol="0" anchor="ctr">
            <a:spAutoFit/>
          </a:bodyPr>
          <a:lstStyle/>
          <a:p>
            <a:pPr algn="ctr"/>
            <a:endParaRPr lang="en-US" b="1" dirty="0" smtClean="0">
              <a:solidFill>
                <a:schemeClr val="bg1"/>
              </a:solidFill>
            </a:endParaRPr>
          </a:p>
        </p:txBody>
      </p:sp>
      <p:sp>
        <p:nvSpPr>
          <p:cNvPr id="6" name="TextBox 5"/>
          <p:cNvSpPr txBox="1"/>
          <p:nvPr/>
        </p:nvSpPr>
        <p:spPr>
          <a:xfrm>
            <a:off x="428733" y="3408964"/>
            <a:ext cx="6544586" cy="646331"/>
          </a:xfrm>
          <a:prstGeom prst="rect">
            <a:avLst/>
          </a:prstGeom>
          <a:noFill/>
        </p:spPr>
        <p:txBody>
          <a:bodyPr wrap="square" numCol="1" rtlCol="0">
            <a:spAutoFit/>
          </a:bodyPr>
          <a:lstStyle/>
          <a:p>
            <a:r>
              <a:rPr lang="en-US" sz="3600" b="1" dirty="0" smtClean="0">
                <a:solidFill>
                  <a:schemeClr val="bg1"/>
                </a:solidFill>
              </a:rPr>
              <a:t> Increase odds of Survival</a:t>
            </a:r>
            <a:endParaRPr lang="en-US" sz="3600" b="1" dirty="0">
              <a:solidFill>
                <a:schemeClr val="bg1"/>
              </a:solidFill>
            </a:endParaRPr>
          </a:p>
        </p:txBody>
      </p:sp>
      <p:sp>
        <p:nvSpPr>
          <p:cNvPr id="10" name="Rectangle 9"/>
          <p:cNvSpPr/>
          <p:nvPr/>
        </p:nvSpPr>
        <p:spPr>
          <a:xfrm>
            <a:off x="568712" y="1721249"/>
            <a:ext cx="7509020" cy="885371"/>
          </a:xfrm>
          <a:prstGeom prst="rect">
            <a:avLst/>
          </a:prstGeom>
        </p:spPr>
        <p:txBody>
          <a:bodyPr wrap="square" numCol="1">
            <a:spAutoFit/>
          </a:bodyPr>
          <a:lstStyle/>
          <a:p>
            <a:pPr marL="457200" lvl="0" indent="-457200">
              <a:lnSpc>
                <a:spcPct val="90000"/>
              </a:lnSpc>
              <a:spcBef>
                <a:spcPts val="1000"/>
              </a:spcBef>
              <a:buClr>
                <a:srgbClr val="C52030"/>
              </a:buClr>
              <a:buFont typeface="Wingdings" panose="05000000000000000000" pitchFamily="2" charset="2"/>
              <a:buChar char="q"/>
            </a:pPr>
            <a:r>
              <a:rPr lang="en-US" sz="2400" dirty="0" smtClean="0">
                <a:solidFill>
                  <a:prstClr val="black"/>
                </a:solidFill>
              </a:rPr>
              <a:t>Workplace Violence &amp; OSHA</a:t>
            </a:r>
          </a:p>
          <a:p>
            <a:pPr marL="457200" lvl="0" indent="-457200">
              <a:lnSpc>
                <a:spcPct val="90000"/>
              </a:lnSpc>
              <a:spcBef>
                <a:spcPts val="1000"/>
              </a:spcBef>
              <a:buClr>
                <a:srgbClr val="C52030"/>
              </a:buClr>
              <a:buFont typeface="Wingdings" panose="05000000000000000000" pitchFamily="2" charset="2"/>
              <a:buChar char="q"/>
            </a:pPr>
            <a:r>
              <a:rPr lang="en-US" sz="2400" dirty="0" smtClean="0">
                <a:solidFill>
                  <a:prstClr val="black"/>
                </a:solidFill>
              </a:rPr>
              <a:t>Legal Liability – Civil </a:t>
            </a:r>
            <a:r>
              <a:rPr lang="en-US" sz="2400" dirty="0" smtClean="0">
                <a:solidFill>
                  <a:prstClr val="black"/>
                </a:solidFill>
              </a:rPr>
              <a:t>Actions</a:t>
            </a:r>
            <a:endParaRPr lang="en-US" sz="2400" dirty="0" smtClean="0">
              <a:solidFill>
                <a:prstClr val="black"/>
              </a:solidFill>
            </a:endParaRPr>
          </a:p>
        </p:txBody>
      </p:sp>
      <p:sp>
        <p:nvSpPr>
          <p:cNvPr id="9" name="Rectangle 8"/>
          <p:cNvSpPr/>
          <p:nvPr/>
        </p:nvSpPr>
        <p:spPr>
          <a:xfrm>
            <a:off x="0" y="959594"/>
            <a:ext cx="9144000" cy="584775"/>
          </a:xfrm>
          <a:prstGeom prst="rect">
            <a:avLst/>
          </a:prstGeom>
          <a:solidFill>
            <a:schemeClr val="bg2">
              <a:lumMod val="10000"/>
              <a:alpha val="85000"/>
            </a:schemeClr>
          </a:solidFill>
          <a:ln>
            <a:solidFill>
              <a:schemeClr val="tx1"/>
            </a:solidFill>
          </a:ln>
        </p:spPr>
        <p:txBody>
          <a:bodyPr wrap="square" numCol="1" rtlCol="0" anchor="ctr">
            <a:spAutoFit/>
          </a:bodyPr>
          <a:lstStyle/>
          <a:p>
            <a:pPr algn="ctr"/>
            <a:r>
              <a:rPr lang="en-US" sz="3200" b="1" dirty="0" smtClean="0">
                <a:solidFill>
                  <a:schemeClr val="bg1"/>
                </a:solidFill>
              </a:rPr>
              <a:t>Mitigate LEGAL Liability – Right Thing to Do</a:t>
            </a:r>
          </a:p>
        </p:txBody>
      </p:sp>
    </p:spTree>
    <p:custDataLst>
      <p:tags r:id="rId1"/>
    </p:custDataLst>
    <p:extLst>
      <p:ext uri="{BB962C8B-B14F-4D97-AF65-F5344CB8AC3E}">
        <p14:creationId xmlns="" xmlns:p14="http://schemas.microsoft.com/office/powerpoint/2010/main" val="13775853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endParaRPr lang="en-US" dirty="0" smtClean="0"/>
          </a:p>
          <a:p>
            <a:pPr algn="ctr"/>
            <a:endParaRPr lang="en-US" dirty="0" smtClean="0"/>
          </a:p>
          <a:p>
            <a:pPr algn="ctr"/>
            <a:r>
              <a:rPr lang="en-US" dirty="0" smtClean="0"/>
              <a:t>Comments</a:t>
            </a:r>
          </a:p>
          <a:p>
            <a:pPr algn="ctr"/>
            <a:endParaRPr lang="en-US" dirty="0" smtClean="0"/>
          </a:p>
          <a:p>
            <a:pPr algn="ctr"/>
            <a:r>
              <a:rPr lang="en-US" dirty="0" smtClean="0"/>
              <a:t>Questions</a:t>
            </a:r>
          </a:p>
          <a:p>
            <a:pPr algn="ctr"/>
            <a:endParaRPr lang="en-US" dirty="0" smtClean="0"/>
          </a:p>
          <a:p>
            <a:pPr algn="ctr"/>
            <a:r>
              <a:rPr lang="en-US" dirty="0" smtClean="0"/>
              <a:t>Concerns</a:t>
            </a:r>
            <a:endParaRPr lang="en-US" dirty="0"/>
          </a:p>
        </p:txBody>
      </p:sp>
      <p:sp>
        <p:nvSpPr>
          <p:cNvPr id="4" name="Slide Number Placeholder 3"/>
          <p:cNvSpPr>
            <a:spLocks noGrp="1"/>
          </p:cNvSpPr>
          <p:nvPr>
            <p:ph type="sldNum" sz="quarter" idx="12"/>
          </p:nvPr>
        </p:nvSpPr>
        <p:spPr/>
        <p:txBody>
          <a:bodyPr/>
          <a:lstStyle/>
          <a:p>
            <a:fld id="{011FA5F7-815D-4759-B919-EA5CB6432E4E}" type="slidenum">
              <a:rPr lang="en-US" smtClean="0"/>
              <a:pPr/>
              <a:t>31</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There is no single method to respond to an active shooter event, but prior planning and ALICE training will allow healthcare professionals to choose the best option during an active shooter situation, with the goal of maximizing lives saved.</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011FA5F7-815D-4759-B919-EA5CB6432E4E}"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ALICE can help answer the following </a:t>
            </a:r>
            <a:r>
              <a:rPr lang="en-US" dirty="0" smtClean="0"/>
              <a:t>questions.</a:t>
            </a:r>
          </a:p>
          <a:p>
            <a:endParaRPr lang="en-US" dirty="0" smtClean="0"/>
          </a:p>
          <a:p>
            <a:r>
              <a:rPr lang="en-US" dirty="0" smtClean="0"/>
              <a:t>What does </a:t>
            </a:r>
            <a:r>
              <a:rPr lang="en-US" dirty="0" smtClean="0"/>
              <a:t>a healthcare facility </a:t>
            </a:r>
            <a:r>
              <a:rPr lang="en-US" dirty="0" smtClean="0"/>
              <a:t>do…</a:t>
            </a:r>
          </a:p>
          <a:p>
            <a:endParaRPr lang="en-US" dirty="0" smtClean="0"/>
          </a:p>
          <a:p>
            <a:pPr lvl="1"/>
            <a:r>
              <a:rPr lang="en-US" dirty="0" smtClean="0"/>
              <a:t>when </a:t>
            </a:r>
            <a:r>
              <a:rPr lang="en-US" dirty="0" smtClean="0"/>
              <a:t>so many people CAN’T evacuate</a:t>
            </a:r>
            <a:r>
              <a:rPr lang="en-US" dirty="0" smtClean="0"/>
              <a:t>?</a:t>
            </a:r>
          </a:p>
          <a:p>
            <a:pPr lvl="1"/>
            <a:r>
              <a:rPr lang="en-US" dirty="0" smtClean="0"/>
              <a:t>when there </a:t>
            </a:r>
            <a:r>
              <a:rPr lang="en-US" dirty="0" smtClean="0"/>
              <a:t>is no way to “Lockdown” every </a:t>
            </a:r>
            <a:r>
              <a:rPr lang="en-US" dirty="0" smtClean="0"/>
              <a:t>room?</a:t>
            </a:r>
          </a:p>
          <a:p>
            <a:pPr lvl="1"/>
            <a:r>
              <a:rPr lang="en-US" dirty="0" smtClean="0"/>
              <a:t>how </a:t>
            </a:r>
            <a:r>
              <a:rPr lang="en-US" dirty="0" smtClean="0"/>
              <a:t>can a hospital “lockdown” or secure in </a:t>
            </a:r>
            <a:r>
              <a:rPr lang="en-US" dirty="0" smtClean="0"/>
              <a:t>place</a:t>
            </a:r>
          </a:p>
          <a:p>
            <a:pPr lvl="1"/>
            <a:r>
              <a:rPr lang="en-US" dirty="0" smtClean="0"/>
              <a:t>hospitals </a:t>
            </a:r>
            <a:r>
              <a:rPr lang="en-US" dirty="0" smtClean="0"/>
              <a:t>are limited on staff until help arrives, how would a limited staff counter?</a:t>
            </a:r>
          </a:p>
          <a:p>
            <a:endParaRPr lang="en-US" dirty="0"/>
          </a:p>
        </p:txBody>
      </p:sp>
      <p:sp>
        <p:nvSpPr>
          <p:cNvPr id="4" name="Slide Number Placeholder 3"/>
          <p:cNvSpPr>
            <a:spLocks noGrp="1"/>
          </p:cNvSpPr>
          <p:nvPr>
            <p:ph type="sldNum" sz="quarter" idx="12"/>
          </p:nvPr>
        </p:nvSpPr>
        <p:spPr/>
        <p:txBody>
          <a:bodyPr/>
          <a:lstStyle/>
          <a:p>
            <a:fld id="{011FA5F7-815D-4759-B919-EA5CB6432E4E}"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r>
              <a:rPr lang="en-US" dirty="0" smtClean="0"/>
              <a:t>Today more than 5 million U.S. healthcare workers from many occupations perform a wide variety of duties. They are exposed to many safety and health hazards, including violence. Recent data indicate that healthcare workers are at high risk for experiencing violence in the workplace. With proper training, even healthcare facilities </a:t>
            </a:r>
            <a:r>
              <a:rPr lang="en-US" dirty="0" smtClean="0">
                <a:hlinkClick r:id="rId2"/>
              </a:rPr>
              <a:t>with limited staff can decrease risk in the rare event of an armed intruder.</a:t>
            </a:r>
            <a:endParaRPr lang="en-US" dirty="0" smtClean="0"/>
          </a:p>
          <a:p>
            <a:endParaRPr lang="en-US" dirty="0"/>
          </a:p>
        </p:txBody>
      </p:sp>
      <p:sp>
        <p:nvSpPr>
          <p:cNvPr id="4" name="Slide Number Placeholder 3"/>
          <p:cNvSpPr>
            <a:spLocks noGrp="1"/>
          </p:cNvSpPr>
          <p:nvPr>
            <p:ph type="sldNum" sz="quarter" idx="12"/>
          </p:nvPr>
        </p:nvSpPr>
        <p:spPr/>
        <p:txBody>
          <a:bodyPr/>
          <a:lstStyle/>
          <a:p>
            <a:fld id="{011FA5F7-815D-4759-B919-EA5CB6432E4E}"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Hospital-Based Shootings in the United States: 2000 to 2011</a:t>
            </a:r>
            <a:endParaRPr lang="en-US" dirty="0" smtClean="0"/>
          </a:p>
          <a:p>
            <a:pPr lvl="0"/>
            <a:r>
              <a:rPr lang="en-US" dirty="0" smtClean="0"/>
              <a:t>59% of all shootings happen inside the hospital.</a:t>
            </a:r>
          </a:p>
          <a:p>
            <a:pPr lvl="0"/>
            <a:r>
              <a:rPr lang="en-US" dirty="0" smtClean="0"/>
              <a:t>Hospital shootings occurred in 40 states.</a:t>
            </a:r>
          </a:p>
          <a:p>
            <a:pPr lvl="0"/>
            <a:r>
              <a:rPr lang="en-US" dirty="0" smtClean="0"/>
              <a:t>235 injured or died in hospital shootings.</a:t>
            </a:r>
          </a:p>
          <a:p>
            <a:pPr lvl="0"/>
            <a:r>
              <a:rPr lang="en-US" dirty="0" smtClean="0"/>
              <a:t>The Emergency Department were the most common location for shootings to occur (29%).</a:t>
            </a:r>
          </a:p>
          <a:p>
            <a:r>
              <a:rPr lang="en-US" dirty="0" smtClean="0"/>
              <a:t>In 23% of shootings with the Emergency Department, the weapon was a security officers gun taken by the perpetrator.</a:t>
            </a:r>
            <a:endParaRPr lang="en-US" dirty="0"/>
          </a:p>
        </p:txBody>
      </p:sp>
      <p:sp>
        <p:nvSpPr>
          <p:cNvPr id="4" name="Slide Number Placeholder 3"/>
          <p:cNvSpPr>
            <a:spLocks noGrp="1"/>
          </p:cNvSpPr>
          <p:nvPr>
            <p:ph type="sldNum" sz="quarter" idx="12"/>
          </p:nvPr>
        </p:nvSpPr>
        <p:spPr/>
        <p:txBody>
          <a:bodyPr/>
          <a:lstStyle/>
          <a:p>
            <a:fld id="{011FA5F7-815D-4759-B919-EA5CB6432E4E}"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10 Reasons Why Violence in Healthcare Facilities is Increasing.</a:t>
            </a:r>
            <a:endParaRPr lang="en-US" dirty="0" smtClean="0"/>
          </a:p>
          <a:p>
            <a:pPr>
              <a:buNone/>
            </a:pPr>
            <a:r>
              <a:rPr lang="en-US" dirty="0" smtClean="0"/>
              <a:t>- </a:t>
            </a:r>
            <a:r>
              <a:rPr lang="en-US" dirty="0" smtClean="0"/>
              <a:t>According </a:t>
            </a:r>
            <a:r>
              <a:rPr lang="en-US" dirty="0" smtClean="0"/>
              <a:t>to both OSHA and the Centers for Disease Control and Prevention (CDC), risk factors vary from healthcare facility to healthcare facility depending on location, size, and type of care. </a:t>
            </a:r>
            <a:endParaRPr lang="en-US" dirty="0" smtClean="0"/>
          </a:p>
          <a:p>
            <a:pPr>
              <a:buNone/>
            </a:pPr>
            <a:r>
              <a:rPr lang="en-US" dirty="0" smtClean="0"/>
              <a:t>- </a:t>
            </a:r>
            <a:r>
              <a:rPr lang="en-US" dirty="0" smtClean="0"/>
              <a:t>Common </a:t>
            </a:r>
            <a:r>
              <a:rPr lang="en-US" dirty="0" smtClean="0"/>
              <a:t>risk factors for healthcare violence including the following:</a:t>
            </a:r>
          </a:p>
          <a:p>
            <a:pPr>
              <a:buNone/>
            </a:pPr>
            <a:r>
              <a:rPr lang="en-US" dirty="0" smtClean="0"/>
              <a:t>	1 - Staff population is approx 80% female,</a:t>
            </a:r>
          </a:p>
          <a:p>
            <a:pPr lvl="0">
              <a:buNone/>
            </a:pPr>
            <a:r>
              <a:rPr lang="en-US" dirty="0" smtClean="0"/>
              <a:t>	2 - 24 hours operations,</a:t>
            </a:r>
          </a:p>
          <a:p>
            <a:endParaRPr lang="en-US" dirty="0"/>
          </a:p>
        </p:txBody>
      </p:sp>
      <p:sp>
        <p:nvSpPr>
          <p:cNvPr id="4" name="Slide Number Placeholder 3"/>
          <p:cNvSpPr>
            <a:spLocks noGrp="1"/>
          </p:cNvSpPr>
          <p:nvPr>
            <p:ph type="sldNum" sz="quarter" idx="12"/>
          </p:nvPr>
        </p:nvSpPr>
        <p:spPr/>
        <p:txBody>
          <a:bodyPr/>
          <a:lstStyle/>
          <a:p>
            <a:fld id="{011FA5F7-815D-4759-B919-EA5CB6432E4E}"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buNone/>
            </a:pPr>
            <a:r>
              <a:rPr lang="en-US" dirty="0" smtClean="0"/>
              <a:t> 3 - Working directly with volatile people, especially if they are under the influence of drugs or alcohol or have a history of violence or certain psychotic diagnoses,</a:t>
            </a:r>
          </a:p>
          <a:p>
            <a:pPr lvl="0">
              <a:buNone/>
            </a:pPr>
            <a:r>
              <a:rPr lang="en-US" dirty="0" smtClean="0"/>
              <a:t> 4 - Numerous points of ingress and egress with unrestricted movement of the public within the healthcare facility,</a:t>
            </a:r>
          </a:p>
          <a:p>
            <a:pPr lvl="0">
              <a:buNone/>
            </a:pPr>
            <a:r>
              <a:rPr lang="en-US" dirty="0" smtClean="0"/>
              <a:t> 5 - The carrying of handguns and other weapons by patients, their families or friends,</a:t>
            </a:r>
          </a:p>
          <a:p>
            <a:endParaRPr lang="en-US" dirty="0"/>
          </a:p>
        </p:txBody>
      </p:sp>
      <p:sp>
        <p:nvSpPr>
          <p:cNvPr id="4" name="Slide Number Placeholder 3"/>
          <p:cNvSpPr>
            <a:spLocks noGrp="1"/>
          </p:cNvSpPr>
          <p:nvPr>
            <p:ph type="sldNum" sz="quarter" idx="12"/>
          </p:nvPr>
        </p:nvSpPr>
        <p:spPr/>
        <p:txBody>
          <a:bodyPr/>
          <a:lstStyle/>
          <a:p>
            <a:fld id="{011FA5F7-815D-4759-B919-EA5CB6432E4E}" type="slidenum">
              <a:rPr lang="en-US" smtClean="0"/>
              <a:pPr/>
              <a:t>9</a:t>
            </a:fld>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10000"/>
            <a:alpha val="90000"/>
          </a:schemeClr>
        </a:solidFill>
        <a:ln>
          <a:solidFill>
            <a:schemeClr val="tx1"/>
          </a:solidFill>
        </a:ln>
      </a:spPr>
      <a:bodyPr wrap="square" numCol="1">
        <a:spAutoFit/>
      </a:bodyPr>
      <a:lstStyle>
        <a:defPPr algn="ctr">
          <a:defRPr b="1" dirty="0" smtClean="0">
            <a:solidFill>
              <a:schemeClr val="bg1"/>
            </a:solidFill>
          </a:defRPr>
        </a:defPPr>
      </a:lst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15383</TotalTime>
  <Words>2770</Words>
  <Application>Microsoft Office PowerPoint</Application>
  <PresentationFormat>On-screen Show (4:3)</PresentationFormat>
  <Paragraphs>497</Paragraphs>
  <Slides>31</Slides>
  <Notes>19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Slide 1</vt:lpstr>
      <vt:lpstr>Agenda</vt:lpstr>
      <vt:lpstr>Slide 3</vt:lpstr>
      <vt:lpstr>Slide 4</vt:lpstr>
      <vt:lpstr>Slide 5</vt:lpstr>
      <vt:lpstr>Slide 6</vt:lpstr>
      <vt:lpstr>Slide 7</vt:lpstr>
      <vt:lpstr>Slide 8</vt:lpstr>
      <vt:lpstr>Slide 9</vt:lpstr>
      <vt:lpstr>Slide 10</vt:lpstr>
      <vt:lpstr>Slide 11</vt:lpstr>
      <vt:lpstr>Slide 12</vt:lpstr>
      <vt:lpstr>Slide 13</vt:lpstr>
      <vt:lpstr>ALICE At A Glance: </vt:lpstr>
      <vt:lpstr>A.L.I.C.E.</vt:lpstr>
      <vt:lpstr>Organizations we Served</vt:lpstr>
      <vt:lpstr>Slide 17</vt:lpstr>
      <vt:lpstr>Slide 18</vt:lpstr>
      <vt:lpstr>Police Response Can they Ever be quick Enough?</vt:lpstr>
      <vt:lpstr>Critical Steps</vt:lpstr>
      <vt:lpstr>Slide 21</vt:lpstr>
      <vt:lpstr>YOU are 1st Responder</vt:lpstr>
      <vt:lpstr>Slide 23</vt:lpstr>
      <vt:lpstr>Slide 24</vt:lpstr>
      <vt:lpstr>Slide 25</vt:lpstr>
      <vt:lpstr>New Standard of Care A concept argued in courtrooms</vt:lpstr>
      <vt:lpstr>ALICE History</vt:lpstr>
      <vt:lpstr>Research Supporting ALICE</vt:lpstr>
      <vt:lpstr>FBI</vt:lpstr>
      <vt:lpstr>Why ALICE?</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Alice3</dc:creator>
  <cp:lastModifiedBy>dmccartan</cp:lastModifiedBy>
  <cp:revision>647</cp:revision>
  <cp:lastPrinted>2015-04-09T12:17:52Z</cp:lastPrinted>
  <dcterms:created xsi:type="dcterms:W3CDTF">2014-01-06T20:58:27Z</dcterms:created>
  <dcterms:modified xsi:type="dcterms:W3CDTF">2016-01-22T14:00:06Z</dcterms:modified>
</cp:coreProperties>
</file>