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2"/>
  </p:notesMasterIdLst>
  <p:handoutMasterIdLst>
    <p:handoutMasterId r:id="rId43"/>
  </p:handoutMasterIdLst>
  <p:sldIdLst>
    <p:sldId id="297" r:id="rId2"/>
    <p:sldId id="29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 id="299" r:id="rId41"/>
  </p:sldIdLst>
  <p:sldSz cx="9144000" cy="6858000" type="screen4x3"/>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6" autoAdjust="0"/>
    <p:restoredTop sz="84278" autoAdjust="0"/>
  </p:normalViewPr>
  <p:slideViewPr>
    <p:cSldViewPr snapToGrid="0" snapToObjects="1">
      <p:cViewPr varScale="1">
        <p:scale>
          <a:sx n="48" d="100"/>
          <a:sy n="48" d="100"/>
        </p:scale>
        <p:origin x="1435" y="2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32"/>
    </p:cViewPr>
  </p:sorterViewPr>
  <p:notesViewPr>
    <p:cSldViewPr snapToGrid="0" snapToObjects="1">
      <p:cViewPr varScale="1">
        <p:scale>
          <a:sx n="75" d="100"/>
          <a:sy n="75" d="100"/>
        </p:scale>
        <p:origin x="-21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D75457-65C0-40A6-B853-724FAEFBA4C4}" type="doc">
      <dgm:prSet loTypeId="urn:microsoft.com/office/officeart/2005/8/layout/hList7#1" loCatId="list" qsTypeId="urn:microsoft.com/office/officeart/2005/8/quickstyle/simple1#1" qsCatId="simple" csTypeId="urn:microsoft.com/office/officeart/2005/8/colors/accent6_3" csCatId="accent6" phldr="1"/>
      <dgm:spPr/>
    </dgm:pt>
    <dgm:pt modelId="{7FC1EB08-C2B2-40F7-B000-D74473357FDD}">
      <dgm:prSet phldrT="[Text]"/>
      <dgm:spPr/>
      <dgm:t>
        <a:bodyPr/>
        <a:lstStyle/>
        <a:p>
          <a:r>
            <a:rPr lang="en-US" dirty="0" smtClean="0"/>
            <a:t>Human Systems Failure</a:t>
          </a:r>
          <a:endParaRPr lang="en-US" dirty="0"/>
        </a:p>
      </dgm:t>
    </dgm:pt>
    <dgm:pt modelId="{16564C83-ED98-4A18-BB93-ECDCB3895551}" type="parTrans" cxnId="{FF2EEC6B-43E9-45C2-A597-F0131D4D3A79}">
      <dgm:prSet/>
      <dgm:spPr/>
      <dgm:t>
        <a:bodyPr/>
        <a:lstStyle/>
        <a:p>
          <a:endParaRPr lang="en-US"/>
        </a:p>
      </dgm:t>
    </dgm:pt>
    <dgm:pt modelId="{83F5DBE0-E215-4A1B-BA9A-890FDD22F13D}" type="sibTrans" cxnId="{FF2EEC6B-43E9-45C2-A597-F0131D4D3A79}">
      <dgm:prSet/>
      <dgm:spPr/>
      <dgm:t>
        <a:bodyPr/>
        <a:lstStyle/>
        <a:p>
          <a:endParaRPr lang="en-US"/>
        </a:p>
      </dgm:t>
    </dgm:pt>
    <dgm:pt modelId="{A7AD5DCB-C8B6-4904-862B-130BBFA855BD}">
      <dgm:prSet phldrT="[Text]"/>
      <dgm:spPr/>
      <dgm:t>
        <a:bodyPr/>
        <a:lstStyle/>
        <a:p>
          <a:r>
            <a:rPr lang="en-US" dirty="0" smtClean="0"/>
            <a:t>War and Conflict</a:t>
          </a:r>
          <a:endParaRPr lang="en-US" dirty="0"/>
        </a:p>
      </dgm:t>
    </dgm:pt>
    <dgm:pt modelId="{44DB6E4F-F40A-48A0-B0E5-8BE7EB018B9D}" type="parTrans" cxnId="{94DBF24A-1EAA-4AEE-A307-5AF11AF9D662}">
      <dgm:prSet/>
      <dgm:spPr/>
      <dgm:t>
        <a:bodyPr/>
        <a:lstStyle/>
        <a:p>
          <a:endParaRPr lang="en-US"/>
        </a:p>
      </dgm:t>
    </dgm:pt>
    <dgm:pt modelId="{A831F643-8A6E-4CC0-B007-B01BF6DE46E9}" type="sibTrans" cxnId="{94DBF24A-1EAA-4AEE-A307-5AF11AF9D662}">
      <dgm:prSet/>
      <dgm:spPr/>
      <dgm:t>
        <a:bodyPr/>
        <a:lstStyle/>
        <a:p>
          <a:endParaRPr lang="en-US"/>
        </a:p>
      </dgm:t>
    </dgm:pt>
    <dgm:pt modelId="{A7D56594-3FE3-4A7A-A313-8CC5AA7EC9A8}">
      <dgm:prSet phldrT="[Text]"/>
      <dgm:spPr/>
      <dgm:t>
        <a:bodyPr/>
        <a:lstStyle/>
        <a:p>
          <a:r>
            <a:rPr lang="en-US" dirty="0" smtClean="0"/>
            <a:t>Natural</a:t>
          </a:r>
          <a:endParaRPr lang="en-US" dirty="0"/>
        </a:p>
      </dgm:t>
    </dgm:pt>
    <dgm:pt modelId="{B310533C-4629-44D2-8CEB-2B1D9396915A}" type="sibTrans" cxnId="{73FBE56B-958E-4345-977F-241611DAA0B9}">
      <dgm:prSet/>
      <dgm:spPr/>
      <dgm:t>
        <a:bodyPr/>
        <a:lstStyle/>
        <a:p>
          <a:endParaRPr lang="en-US"/>
        </a:p>
      </dgm:t>
    </dgm:pt>
    <dgm:pt modelId="{C909E88F-E42F-42D3-9945-814D5A096AEF}" type="parTrans" cxnId="{73FBE56B-958E-4345-977F-241611DAA0B9}">
      <dgm:prSet/>
      <dgm:spPr/>
      <dgm:t>
        <a:bodyPr/>
        <a:lstStyle/>
        <a:p>
          <a:endParaRPr lang="en-US"/>
        </a:p>
      </dgm:t>
    </dgm:pt>
    <dgm:pt modelId="{E37C196E-E39D-4E96-BCEE-946778A65D01}" type="pres">
      <dgm:prSet presAssocID="{5BD75457-65C0-40A6-B853-724FAEFBA4C4}" presName="Name0" presStyleCnt="0">
        <dgm:presLayoutVars>
          <dgm:dir/>
          <dgm:resizeHandles val="exact"/>
        </dgm:presLayoutVars>
      </dgm:prSet>
      <dgm:spPr/>
    </dgm:pt>
    <dgm:pt modelId="{8C3E0F95-DAD2-4C75-A6ED-AC50767301F8}" type="pres">
      <dgm:prSet presAssocID="{5BD75457-65C0-40A6-B853-724FAEFBA4C4}" presName="fgShape" presStyleLbl="fgShp" presStyleIdx="0" presStyleCnt="1"/>
      <dgm:spPr/>
    </dgm:pt>
    <dgm:pt modelId="{652683F0-D87D-41F9-B783-9F84EA1AC842}" type="pres">
      <dgm:prSet presAssocID="{5BD75457-65C0-40A6-B853-724FAEFBA4C4}" presName="linComp" presStyleCnt="0"/>
      <dgm:spPr/>
    </dgm:pt>
    <dgm:pt modelId="{C37683CB-1C7F-4BE3-BC70-3E84B1BBBA5D}" type="pres">
      <dgm:prSet presAssocID="{A7D56594-3FE3-4A7A-A313-8CC5AA7EC9A8}" presName="compNode" presStyleCnt="0"/>
      <dgm:spPr/>
    </dgm:pt>
    <dgm:pt modelId="{0FDF769B-B77D-4236-AF9E-B6BE3830A98E}" type="pres">
      <dgm:prSet presAssocID="{A7D56594-3FE3-4A7A-A313-8CC5AA7EC9A8}" presName="bkgdShape" presStyleLbl="node1" presStyleIdx="0" presStyleCnt="3"/>
      <dgm:spPr/>
      <dgm:t>
        <a:bodyPr/>
        <a:lstStyle/>
        <a:p>
          <a:endParaRPr lang="en-US"/>
        </a:p>
      </dgm:t>
    </dgm:pt>
    <dgm:pt modelId="{7CB1A884-7E9F-4EFF-849F-AE3F2C5CA731}" type="pres">
      <dgm:prSet presAssocID="{A7D56594-3FE3-4A7A-A313-8CC5AA7EC9A8}" presName="nodeTx" presStyleLbl="node1" presStyleIdx="0" presStyleCnt="3">
        <dgm:presLayoutVars>
          <dgm:bulletEnabled val="1"/>
        </dgm:presLayoutVars>
      </dgm:prSet>
      <dgm:spPr/>
      <dgm:t>
        <a:bodyPr/>
        <a:lstStyle/>
        <a:p>
          <a:endParaRPr lang="en-US"/>
        </a:p>
      </dgm:t>
    </dgm:pt>
    <dgm:pt modelId="{D1728C4B-B10F-44ED-942D-FD9147A86927}" type="pres">
      <dgm:prSet presAssocID="{A7D56594-3FE3-4A7A-A313-8CC5AA7EC9A8}" presName="invisiNode" presStyleLbl="node1" presStyleIdx="0" presStyleCnt="3"/>
      <dgm:spPr/>
    </dgm:pt>
    <dgm:pt modelId="{F45F1217-7E1D-4946-9062-66A861D424F0}" type="pres">
      <dgm:prSet presAssocID="{A7D56594-3FE3-4A7A-A313-8CC5AA7EC9A8}" presName="imagNode" presStyleLbl="fgImgPlace1" presStyleIdx="0" presStyleCnt="3"/>
      <dgm:spPr>
        <a:blipFill rotWithShape="0">
          <a:blip xmlns:r="http://schemas.openxmlformats.org/officeDocument/2006/relationships" r:embed="rId1">
            <a:extLst>
              <a:ext uri="{28A0092B-C50C-407E-A947-70E740481C1C}">
                <a14:useLocalDpi xmlns:a14="http://schemas.microsoft.com/office/drawing/2010/main" val="0"/>
              </a:ext>
            </a:extLst>
          </a:blip>
          <a:stretch>
            <a:fillRect/>
          </a:stretch>
        </a:blipFill>
      </dgm:spPr>
    </dgm:pt>
    <dgm:pt modelId="{D3F7EF04-BB33-446C-B5E7-DA0E936889C2}" type="pres">
      <dgm:prSet presAssocID="{B310533C-4629-44D2-8CEB-2B1D9396915A}" presName="sibTrans" presStyleLbl="sibTrans2D1" presStyleIdx="0" presStyleCnt="0"/>
      <dgm:spPr/>
      <dgm:t>
        <a:bodyPr/>
        <a:lstStyle/>
        <a:p>
          <a:endParaRPr lang="en-US"/>
        </a:p>
      </dgm:t>
    </dgm:pt>
    <dgm:pt modelId="{64F458ED-0370-4A4F-B9A5-2FCCBF9BBDDB}" type="pres">
      <dgm:prSet presAssocID="{7FC1EB08-C2B2-40F7-B000-D74473357FDD}" presName="compNode" presStyleCnt="0"/>
      <dgm:spPr/>
    </dgm:pt>
    <dgm:pt modelId="{6A1244E9-4408-4034-BB19-A707474518A6}" type="pres">
      <dgm:prSet presAssocID="{7FC1EB08-C2B2-40F7-B000-D74473357FDD}" presName="bkgdShape" presStyleLbl="node1" presStyleIdx="1" presStyleCnt="3"/>
      <dgm:spPr/>
      <dgm:t>
        <a:bodyPr/>
        <a:lstStyle/>
        <a:p>
          <a:endParaRPr lang="en-US"/>
        </a:p>
      </dgm:t>
    </dgm:pt>
    <dgm:pt modelId="{766D1942-9ED1-4957-87C9-CB6E58FF7CE8}" type="pres">
      <dgm:prSet presAssocID="{7FC1EB08-C2B2-40F7-B000-D74473357FDD}" presName="nodeTx" presStyleLbl="node1" presStyleIdx="1" presStyleCnt="3">
        <dgm:presLayoutVars>
          <dgm:bulletEnabled val="1"/>
        </dgm:presLayoutVars>
      </dgm:prSet>
      <dgm:spPr/>
      <dgm:t>
        <a:bodyPr/>
        <a:lstStyle/>
        <a:p>
          <a:endParaRPr lang="en-US"/>
        </a:p>
      </dgm:t>
    </dgm:pt>
    <dgm:pt modelId="{0067C7D8-37C3-4D43-BBF7-AB99BFFEBC2C}" type="pres">
      <dgm:prSet presAssocID="{7FC1EB08-C2B2-40F7-B000-D74473357FDD}" presName="invisiNode" presStyleLbl="node1" presStyleIdx="1" presStyleCnt="3"/>
      <dgm:spPr/>
    </dgm:pt>
    <dgm:pt modelId="{CFAD0D67-A4C6-4F40-8E1B-F047EB21F44A}" type="pres">
      <dgm:prSet presAssocID="{7FC1EB08-C2B2-40F7-B000-D74473357FDD}" presName="imagNode" presStyleLbl="fgImgPlace1" presStyleIdx="1" presStyleCnt="3"/>
      <dgm:spPr>
        <a:blipFill rotWithShape="0">
          <a:blip xmlns:r="http://schemas.openxmlformats.org/officeDocument/2006/relationships" r:embed="rId2">
            <a:extLst>
              <a:ext uri="{28A0092B-C50C-407E-A947-70E740481C1C}">
                <a14:useLocalDpi xmlns:a14="http://schemas.microsoft.com/office/drawing/2010/main" val="0"/>
              </a:ext>
            </a:extLst>
          </a:blip>
          <a:stretch>
            <a:fillRect/>
          </a:stretch>
        </a:blipFill>
      </dgm:spPr>
    </dgm:pt>
    <dgm:pt modelId="{E20D5674-9253-4B19-9BCB-F22EEAF3210B}" type="pres">
      <dgm:prSet presAssocID="{83F5DBE0-E215-4A1B-BA9A-890FDD22F13D}" presName="sibTrans" presStyleLbl="sibTrans2D1" presStyleIdx="0" presStyleCnt="0"/>
      <dgm:spPr/>
      <dgm:t>
        <a:bodyPr/>
        <a:lstStyle/>
        <a:p>
          <a:endParaRPr lang="en-US"/>
        </a:p>
      </dgm:t>
    </dgm:pt>
    <dgm:pt modelId="{79ADA533-89C1-40C7-A994-3845DF6BCB70}" type="pres">
      <dgm:prSet presAssocID="{A7AD5DCB-C8B6-4904-862B-130BBFA855BD}" presName="compNode" presStyleCnt="0"/>
      <dgm:spPr/>
    </dgm:pt>
    <dgm:pt modelId="{C82D1C08-A888-4F1C-B954-CA3C3A0BD65F}" type="pres">
      <dgm:prSet presAssocID="{A7AD5DCB-C8B6-4904-862B-130BBFA855BD}" presName="bkgdShape" presStyleLbl="node1" presStyleIdx="2" presStyleCnt="3"/>
      <dgm:spPr/>
      <dgm:t>
        <a:bodyPr/>
        <a:lstStyle/>
        <a:p>
          <a:endParaRPr lang="en-US"/>
        </a:p>
      </dgm:t>
    </dgm:pt>
    <dgm:pt modelId="{05FC4F0B-5AC4-4E23-8724-585E1196205D}" type="pres">
      <dgm:prSet presAssocID="{A7AD5DCB-C8B6-4904-862B-130BBFA855BD}" presName="nodeTx" presStyleLbl="node1" presStyleIdx="2" presStyleCnt="3">
        <dgm:presLayoutVars>
          <dgm:bulletEnabled val="1"/>
        </dgm:presLayoutVars>
      </dgm:prSet>
      <dgm:spPr/>
      <dgm:t>
        <a:bodyPr/>
        <a:lstStyle/>
        <a:p>
          <a:endParaRPr lang="en-US"/>
        </a:p>
      </dgm:t>
    </dgm:pt>
    <dgm:pt modelId="{166D91F8-797C-47AD-A1CF-950CB5F87B07}" type="pres">
      <dgm:prSet presAssocID="{A7AD5DCB-C8B6-4904-862B-130BBFA855BD}" presName="invisiNode" presStyleLbl="node1" presStyleIdx="2" presStyleCnt="3"/>
      <dgm:spPr/>
    </dgm:pt>
    <dgm:pt modelId="{3C20DE1B-9113-41D7-B1AF-DD03B4FCEC14}" type="pres">
      <dgm:prSet presAssocID="{A7AD5DCB-C8B6-4904-862B-130BBFA855BD}" presName="imagNode" presStyleLbl="fgImgPlace1" presStyleIdx="2" presStyleCnt="3"/>
      <dgm:spPr>
        <a:blipFill rotWithShape="0">
          <a:blip xmlns:r="http://schemas.openxmlformats.org/officeDocument/2006/relationships" r:embed="rId3">
            <a:extLst>
              <a:ext uri="{28A0092B-C50C-407E-A947-70E740481C1C}">
                <a14:useLocalDpi xmlns:a14="http://schemas.microsoft.com/office/drawing/2010/main" val="0"/>
              </a:ext>
            </a:extLst>
          </a:blip>
          <a:stretch>
            <a:fillRect/>
          </a:stretch>
        </a:blipFill>
      </dgm:spPr>
    </dgm:pt>
  </dgm:ptLst>
  <dgm:cxnLst>
    <dgm:cxn modelId="{A68B3B55-7BEF-481C-8899-57CDE984C879}" type="presOf" srcId="{A7D56594-3FE3-4A7A-A313-8CC5AA7EC9A8}" destId="{7CB1A884-7E9F-4EFF-849F-AE3F2C5CA731}" srcOrd="1" destOrd="0" presId="urn:microsoft.com/office/officeart/2005/8/layout/hList7#1"/>
    <dgm:cxn modelId="{94DBF24A-1EAA-4AEE-A307-5AF11AF9D662}" srcId="{5BD75457-65C0-40A6-B853-724FAEFBA4C4}" destId="{A7AD5DCB-C8B6-4904-862B-130BBFA855BD}" srcOrd="2" destOrd="0" parTransId="{44DB6E4F-F40A-48A0-B0E5-8BE7EB018B9D}" sibTransId="{A831F643-8A6E-4CC0-B007-B01BF6DE46E9}"/>
    <dgm:cxn modelId="{FF2EEC6B-43E9-45C2-A597-F0131D4D3A79}" srcId="{5BD75457-65C0-40A6-B853-724FAEFBA4C4}" destId="{7FC1EB08-C2B2-40F7-B000-D74473357FDD}" srcOrd="1" destOrd="0" parTransId="{16564C83-ED98-4A18-BB93-ECDCB3895551}" sibTransId="{83F5DBE0-E215-4A1B-BA9A-890FDD22F13D}"/>
    <dgm:cxn modelId="{C5CB6D90-937E-4E5A-B308-4A2DC4952036}" type="presOf" srcId="{5BD75457-65C0-40A6-B853-724FAEFBA4C4}" destId="{E37C196E-E39D-4E96-BCEE-946778A65D01}" srcOrd="0" destOrd="0" presId="urn:microsoft.com/office/officeart/2005/8/layout/hList7#1"/>
    <dgm:cxn modelId="{994D3E77-3B0A-4864-9BD8-D99F881654F3}" type="presOf" srcId="{B310533C-4629-44D2-8CEB-2B1D9396915A}" destId="{D3F7EF04-BB33-446C-B5E7-DA0E936889C2}" srcOrd="0" destOrd="0" presId="urn:microsoft.com/office/officeart/2005/8/layout/hList7#1"/>
    <dgm:cxn modelId="{1816216E-3596-4FF7-9D25-2F1B26A4F42B}" type="presOf" srcId="{7FC1EB08-C2B2-40F7-B000-D74473357FDD}" destId="{766D1942-9ED1-4957-87C9-CB6E58FF7CE8}" srcOrd="1" destOrd="0" presId="urn:microsoft.com/office/officeart/2005/8/layout/hList7#1"/>
    <dgm:cxn modelId="{6D561C5E-B69A-48CA-B24B-0226A128E8E4}" type="presOf" srcId="{A7AD5DCB-C8B6-4904-862B-130BBFA855BD}" destId="{C82D1C08-A888-4F1C-B954-CA3C3A0BD65F}" srcOrd="0" destOrd="0" presId="urn:microsoft.com/office/officeart/2005/8/layout/hList7#1"/>
    <dgm:cxn modelId="{D94E3813-DEF1-4E33-9059-E16A67552AE8}" type="presOf" srcId="{7FC1EB08-C2B2-40F7-B000-D74473357FDD}" destId="{6A1244E9-4408-4034-BB19-A707474518A6}" srcOrd="0" destOrd="0" presId="urn:microsoft.com/office/officeart/2005/8/layout/hList7#1"/>
    <dgm:cxn modelId="{73FBE56B-958E-4345-977F-241611DAA0B9}" srcId="{5BD75457-65C0-40A6-B853-724FAEFBA4C4}" destId="{A7D56594-3FE3-4A7A-A313-8CC5AA7EC9A8}" srcOrd="0" destOrd="0" parTransId="{C909E88F-E42F-42D3-9945-814D5A096AEF}" sibTransId="{B310533C-4629-44D2-8CEB-2B1D9396915A}"/>
    <dgm:cxn modelId="{E50DCB1D-6D33-4E9D-BE90-0844385F636F}" type="presOf" srcId="{A7AD5DCB-C8B6-4904-862B-130BBFA855BD}" destId="{05FC4F0B-5AC4-4E23-8724-585E1196205D}" srcOrd="1" destOrd="0" presId="urn:microsoft.com/office/officeart/2005/8/layout/hList7#1"/>
    <dgm:cxn modelId="{FEC559AA-BDBE-4A15-B9B9-CB2A656AA05A}" type="presOf" srcId="{A7D56594-3FE3-4A7A-A313-8CC5AA7EC9A8}" destId="{0FDF769B-B77D-4236-AF9E-B6BE3830A98E}" srcOrd="0" destOrd="0" presId="urn:microsoft.com/office/officeart/2005/8/layout/hList7#1"/>
    <dgm:cxn modelId="{C53E64BF-D593-4A59-9AE1-6DFACA2F8881}" type="presOf" srcId="{83F5DBE0-E215-4A1B-BA9A-890FDD22F13D}" destId="{E20D5674-9253-4B19-9BCB-F22EEAF3210B}" srcOrd="0" destOrd="0" presId="urn:microsoft.com/office/officeart/2005/8/layout/hList7#1"/>
    <dgm:cxn modelId="{A5E23D51-FD8F-44DD-A9BD-CF1A58C317E2}" type="presParOf" srcId="{E37C196E-E39D-4E96-BCEE-946778A65D01}" destId="{8C3E0F95-DAD2-4C75-A6ED-AC50767301F8}" srcOrd="0" destOrd="0" presId="urn:microsoft.com/office/officeart/2005/8/layout/hList7#1"/>
    <dgm:cxn modelId="{8D52DDFA-25B1-4149-9873-5132F8F5205C}" type="presParOf" srcId="{E37C196E-E39D-4E96-BCEE-946778A65D01}" destId="{652683F0-D87D-41F9-B783-9F84EA1AC842}" srcOrd="1" destOrd="0" presId="urn:microsoft.com/office/officeart/2005/8/layout/hList7#1"/>
    <dgm:cxn modelId="{CE04FC1E-E656-41A0-955D-8BDDEC341C9A}" type="presParOf" srcId="{652683F0-D87D-41F9-B783-9F84EA1AC842}" destId="{C37683CB-1C7F-4BE3-BC70-3E84B1BBBA5D}" srcOrd="0" destOrd="0" presId="urn:microsoft.com/office/officeart/2005/8/layout/hList7#1"/>
    <dgm:cxn modelId="{DB3EEFA1-2F10-4E64-94B7-B79E3839C719}" type="presParOf" srcId="{C37683CB-1C7F-4BE3-BC70-3E84B1BBBA5D}" destId="{0FDF769B-B77D-4236-AF9E-B6BE3830A98E}" srcOrd="0" destOrd="0" presId="urn:microsoft.com/office/officeart/2005/8/layout/hList7#1"/>
    <dgm:cxn modelId="{D6CA40D1-0E20-4190-867A-4256696EC1F9}" type="presParOf" srcId="{C37683CB-1C7F-4BE3-BC70-3E84B1BBBA5D}" destId="{7CB1A884-7E9F-4EFF-849F-AE3F2C5CA731}" srcOrd="1" destOrd="0" presId="urn:microsoft.com/office/officeart/2005/8/layout/hList7#1"/>
    <dgm:cxn modelId="{44A725BA-0961-4B79-84A1-4177E870DF6A}" type="presParOf" srcId="{C37683CB-1C7F-4BE3-BC70-3E84B1BBBA5D}" destId="{D1728C4B-B10F-44ED-942D-FD9147A86927}" srcOrd="2" destOrd="0" presId="urn:microsoft.com/office/officeart/2005/8/layout/hList7#1"/>
    <dgm:cxn modelId="{7D187923-08E0-4CDF-BE9B-9652680DD08E}" type="presParOf" srcId="{C37683CB-1C7F-4BE3-BC70-3E84B1BBBA5D}" destId="{F45F1217-7E1D-4946-9062-66A861D424F0}" srcOrd="3" destOrd="0" presId="urn:microsoft.com/office/officeart/2005/8/layout/hList7#1"/>
    <dgm:cxn modelId="{4BE7353A-48FB-4BD9-A2A0-E6E46C81953C}" type="presParOf" srcId="{652683F0-D87D-41F9-B783-9F84EA1AC842}" destId="{D3F7EF04-BB33-446C-B5E7-DA0E936889C2}" srcOrd="1" destOrd="0" presId="urn:microsoft.com/office/officeart/2005/8/layout/hList7#1"/>
    <dgm:cxn modelId="{7F76C9BA-7175-4718-A60F-FE90F02B1ACA}" type="presParOf" srcId="{652683F0-D87D-41F9-B783-9F84EA1AC842}" destId="{64F458ED-0370-4A4F-B9A5-2FCCBF9BBDDB}" srcOrd="2" destOrd="0" presId="urn:microsoft.com/office/officeart/2005/8/layout/hList7#1"/>
    <dgm:cxn modelId="{0B21813B-8B4F-422E-A591-32C372AB21DD}" type="presParOf" srcId="{64F458ED-0370-4A4F-B9A5-2FCCBF9BBDDB}" destId="{6A1244E9-4408-4034-BB19-A707474518A6}" srcOrd="0" destOrd="0" presId="urn:microsoft.com/office/officeart/2005/8/layout/hList7#1"/>
    <dgm:cxn modelId="{B7F5464C-4856-4C9F-9282-2E6DA0C789AB}" type="presParOf" srcId="{64F458ED-0370-4A4F-B9A5-2FCCBF9BBDDB}" destId="{766D1942-9ED1-4957-87C9-CB6E58FF7CE8}" srcOrd="1" destOrd="0" presId="urn:microsoft.com/office/officeart/2005/8/layout/hList7#1"/>
    <dgm:cxn modelId="{0458923E-A9E3-4389-8A56-8EE6CEE255B4}" type="presParOf" srcId="{64F458ED-0370-4A4F-B9A5-2FCCBF9BBDDB}" destId="{0067C7D8-37C3-4D43-BBF7-AB99BFFEBC2C}" srcOrd="2" destOrd="0" presId="urn:microsoft.com/office/officeart/2005/8/layout/hList7#1"/>
    <dgm:cxn modelId="{E591DB46-4DDE-4687-A651-85D7DCAF4381}" type="presParOf" srcId="{64F458ED-0370-4A4F-B9A5-2FCCBF9BBDDB}" destId="{CFAD0D67-A4C6-4F40-8E1B-F047EB21F44A}" srcOrd="3" destOrd="0" presId="urn:microsoft.com/office/officeart/2005/8/layout/hList7#1"/>
    <dgm:cxn modelId="{990DDF7C-4B83-4EB7-80EC-551F0B187462}" type="presParOf" srcId="{652683F0-D87D-41F9-B783-9F84EA1AC842}" destId="{E20D5674-9253-4B19-9BCB-F22EEAF3210B}" srcOrd="3" destOrd="0" presId="urn:microsoft.com/office/officeart/2005/8/layout/hList7#1"/>
    <dgm:cxn modelId="{A936E5C7-811D-458E-B56F-1E11CAEF8E7B}" type="presParOf" srcId="{652683F0-D87D-41F9-B783-9F84EA1AC842}" destId="{79ADA533-89C1-40C7-A994-3845DF6BCB70}" srcOrd="4" destOrd="0" presId="urn:microsoft.com/office/officeart/2005/8/layout/hList7#1"/>
    <dgm:cxn modelId="{F137C98D-ACAE-4E5F-86D7-5418C17AEE40}" type="presParOf" srcId="{79ADA533-89C1-40C7-A994-3845DF6BCB70}" destId="{C82D1C08-A888-4F1C-B954-CA3C3A0BD65F}" srcOrd="0" destOrd="0" presId="urn:microsoft.com/office/officeart/2005/8/layout/hList7#1"/>
    <dgm:cxn modelId="{A3F66E20-E28E-497E-97FB-42F6C627F0AC}" type="presParOf" srcId="{79ADA533-89C1-40C7-A994-3845DF6BCB70}" destId="{05FC4F0B-5AC4-4E23-8724-585E1196205D}" srcOrd="1" destOrd="0" presId="urn:microsoft.com/office/officeart/2005/8/layout/hList7#1"/>
    <dgm:cxn modelId="{3192FBFD-1FDA-4B77-BFA5-05C7C9CA5B18}" type="presParOf" srcId="{79ADA533-89C1-40C7-A994-3845DF6BCB70}" destId="{166D91F8-797C-47AD-A1CF-950CB5F87B07}" srcOrd="2" destOrd="0" presId="urn:microsoft.com/office/officeart/2005/8/layout/hList7#1"/>
    <dgm:cxn modelId="{9BAC0682-C2FB-4CD3-88D2-BC2988E57BFD}" type="presParOf" srcId="{79ADA533-89C1-40C7-A994-3845DF6BCB70}" destId="{3C20DE1B-9113-41D7-B1AF-DD03B4FCEC14}"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EA85FD-B064-4D3A-8954-A47473B7EE77}" type="doc">
      <dgm:prSet loTypeId="urn:microsoft.com/office/officeart/2005/8/layout/process2" loCatId="process" qsTypeId="urn:microsoft.com/office/officeart/2005/8/quickstyle/simple1#2" qsCatId="simple" csTypeId="urn:microsoft.com/office/officeart/2005/8/colors/accent6_3" csCatId="accent6" phldr="1"/>
      <dgm:spPr/>
      <dgm:t>
        <a:bodyPr/>
        <a:lstStyle/>
        <a:p>
          <a:endParaRPr lang="en-US"/>
        </a:p>
      </dgm:t>
    </dgm:pt>
    <dgm:pt modelId="{58EB6B33-F9A4-4ACB-A64A-AF2D67CA99E1}">
      <dgm:prSet phldrT="[Text]" custT="1"/>
      <dgm:spPr/>
      <dgm:t>
        <a:bodyPr/>
        <a:lstStyle/>
        <a:p>
          <a:r>
            <a:rPr lang="en-US" sz="2400" b="1" dirty="0" smtClean="0"/>
            <a:t>Space</a:t>
          </a:r>
          <a:endParaRPr lang="en-US" sz="2400" b="1" dirty="0"/>
        </a:p>
      </dgm:t>
    </dgm:pt>
    <dgm:pt modelId="{B2004B14-7CFE-4B39-8F80-DFC08E9EA3B6}" type="parTrans" cxnId="{E4C9D752-B77C-458F-8AC6-D1B69748AE0A}">
      <dgm:prSet/>
      <dgm:spPr/>
      <dgm:t>
        <a:bodyPr/>
        <a:lstStyle/>
        <a:p>
          <a:endParaRPr lang="en-US"/>
        </a:p>
      </dgm:t>
    </dgm:pt>
    <dgm:pt modelId="{39A98982-B1C5-4580-87BA-9A9F8D77E9CF}" type="sibTrans" cxnId="{E4C9D752-B77C-458F-8AC6-D1B69748AE0A}">
      <dgm:prSet/>
      <dgm:spPr/>
      <dgm:t>
        <a:bodyPr/>
        <a:lstStyle/>
        <a:p>
          <a:endParaRPr lang="en-US" dirty="0"/>
        </a:p>
      </dgm:t>
    </dgm:pt>
    <dgm:pt modelId="{9BD9D1F9-A624-43F0-A061-2EDC5D470F5B}">
      <dgm:prSet phldrT="[Text]" custT="1"/>
      <dgm:spPr/>
      <dgm:t>
        <a:bodyPr/>
        <a:lstStyle/>
        <a:p>
          <a:r>
            <a:rPr lang="en-US" sz="2400" b="1" dirty="0" smtClean="0"/>
            <a:t>Staffing</a:t>
          </a:r>
          <a:endParaRPr lang="en-US" sz="2400" b="1" dirty="0"/>
        </a:p>
      </dgm:t>
    </dgm:pt>
    <dgm:pt modelId="{288132B0-A1D3-4AB9-8CB9-833B9EB39D43}" type="parTrans" cxnId="{355CF25A-5EC0-4256-A537-8844F01D360F}">
      <dgm:prSet/>
      <dgm:spPr/>
      <dgm:t>
        <a:bodyPr/>
        <a:lstStyle/>
        <a:p>
          <a:endParaRPr lang="en-US"/>
        </a:p>
      </dgm:t>
    </dgm:pt>
    <dgm:pt modelId="{27E44A01-7DCF-4506-AC30-F5F223538C12}" type="sibTrans" cxnId="{355CF25A-5EC0-4256-A537-8844F01D360F}">
      <dgm:prSet/>
      <dgm:spPr/>
      <dgm:t>
        <a:bodyPr/>
        <a:lstStyle/>
        <a:p>
          <a:endParaRPr lang="en-US" dirty="0"/>
        </a:p>
      </dgm:t>
    </dgm:pt>
    <dgm:pt modelId="{A6DC91CC-9086-40ED-9FC8-8E11690C7B52}">
      <dgm:prSet phldrT="[Text]" custT="1"/>
      <dgm:spPr/>
      <dgm:t>
        <a:bodyPr/>
        <a:lstStyle/>
        <a:p>
          <a:r>
            <a:rPr lang="en-US" sz="2400" b="1" dirty="0" smtClean="0"/>
            <a:t>Supplies</a:t>
          </a:r>
          <a:endParaRPr lang="en-US" sz="2400" b="1" dirty="0"/>
        </a:p>
      </dgm:t>
    </dgm:pt>
    <dgm:pt modelId="{8D8A2A7E-11C0-4317-B514-D84C7633C48F}" type="parTrans" cxnId="{F649021C-BB2B-4388-A7D9-B2A708D6EA7A}">
      <dgm:prSet/>
      <dgm:spPr/>
      <dgm:t>
        <a:bodyPr/>
        <a:lstStyle/>
        <a:p>
          <a:endParaRPr lang="en-US"/>
        </a:p>
      </dgm:t>
    </dgm:pt>
    <dgm:pt modelId="{7159D861-912C-434E-923C-B956B222BBD3}" type="sibTrans" cxnId="{F649021C-BB2B-4388-A7D9-B2A708D6EA7A}">
      <dgm:prSet/>
      <dgm:spPr/>
      <dgm:t>
        <a:bodyPr/>
        <a:lstStyle/>
        <a:p>
          <a:endParaRPr lang="en-US" dirty="0"/>
        </a:p>
      </dgm:t>
    </dgm:pt>
    <dgm:pt modelId="{F0382E12-402E-4F1E-AC81-EFB19EFD8858}">
      <dgm:prSet custT="1"/>
      <dgm:spPr/>
      <dgm:t>
        <a:bodyPr/>
        <a:lstStyle/>
        <a:p>
          <a:r>
            <a:rPr lang="en-US" sz="2400" b="1" dirty="0" smtClean="0"/>
            <a:t>Systems</a:t>
          </a:r>
          <a:endParaRPr lang="en-US" sz="2400" b="1" dirty="0"/>
        </a:p>
      </dgm:t>
    </dgm:pt>
    <dgm:pt modelId="{87064B3C-8A7D-446E-9EC1-1C14CD04D407}" type="parTrans" cxnId="{BDDE7BD6-BFA8-4361-B5AA-ECE68B812739}">
      <dgm:prSet/>
      <dgm:spPr/>
      <dgm:t>
        <a:bodyPr/>
        <a:lstStyle/>
        <a:p>
          <a:endParaRPr lang="en-US"/>
        </a:p>
      </dgm:t>
    </dgm:pt>
    <dgm:pt modelId="{A2558068-17A9-4F19-8DEA-B34689DB7A8D}" type="sibTrans" cxnId="{BDDE7BD6-BFA8-4361-B5AA-ECE68B812739}">
      <dgm:prSet/>
      <dgm:spPr/>
      <dgm:t>
        <a:bodyPr/>
        <a:lstStyle/>
        <a:p>
          <a:endParaRPr lang="en-US"/>
        </a:p>
      </dgm:t>
    </dgm:pt>
    <dgm:pt modelId="{31B7525C-2221-41E9-AB3A-65649798B785}" type="pres">
      <dgm:prSet presAssocID="{0DEA85FD-B064-4D3A-8954-A47473B7EE77}" presName="linearFlow" presStyleCnt="0">
        <dgm:presLayoutVars>
          <dgm:resizeHandles val="exact"/>
        </dgm:presLayoutVars>
      </dgm:prSet>
      <dgm:spPr/>
      <dgm:t>
        <a:bodyPr/>
        <a:lstStyle/>
        <a:p>
          <a:endParaRPr lang="en-US"/>
        </a:p>
      </dgm:t>
    </dgm:pt>
    <dgm:pt modelId="{2D098636-99CE-4784-8781-273513248C06}" type="pres">
      <dgm:prSet presAssocID="{58EB6B33-F9A4-4ACB-A64A-AF2D67CA99E1}" presName="node" presStyleLbl="node1" presStyleIdx="0" presStyleCnt="4">
        <dgm:presLayoutVars>
          <dgm:bulletEnabled val="1"/>
        </dgm:presLayoutVars>
      </dgm:prSet>
      <dgm:spPr/>
      <dgm:t>
        <a:bodyPr/>
        <a:lstStyle/>
        <a:p>
          <a:endParaRPr lang="en-US"/>
        </a:p>
      </dgm:t>
    </dgm:pt>
    <dgm:pt modelId="{C3D822FD-804D-421D-B4A5-9C38F6491580}" type="pres">
      <dgm:prSet presAssocID="{39A98982-B1C5-4580-87BA-9A9F8D77E9CF}" presName="sibTrans" presStyleLbl="sibTrans2D1" presStyleIdx="0" presStyleCnt="3"/>
      <dgm:spPr/>
      <dgm:t>
        <a:bodyPr/>
        <a:lstStyle/>
        <a:p>
          <a:endParaRPr lang="en-US"/>
        </a:p>
      </dgm:t>
    </dgm:pt>
    <dgm:pt modelId="{12435DD9-EA8B-46D1-B292-253E78E4D5A7}" type="pres">
      <dgm:prSet presAssocID="{39A98982-B1C5-4580-87BA-9A9F8D77E9CF}" presName="connectorText" presStyleLbl="sibTrans2D1" presStyleIdx="0" presStyleCnt="3"/>
      <dgm:spPr/>
      <dgm:t>
        <a:bodyPr/>
        <a:lstStyle/>
        <a:p>
          <a:endParaRPr lang="en-US"/>
        </a:p>
      </dgm:t>
    </dgm:pt>
    <dgm:pt modelId="{B574ED18-977E-4645-9E7A-32843DD5A38A}" type="pres">
      <dgm:prSet presAssocID="{9BD9D1F9-A624-43F0-A061-2EDC5D470F5B}" presName="node" presStyleLbl="node1" presStyleIdx="1" presStyleCnt="4">
        <dgm:presLayoutVars>
          <dgm:bulletEnabled val="1"/>
        </dgm:presLayoutVars>
      </dgm:prSet>
      <dgm:spPr/>
      <dgm:t>
        <a:bodyPr/>
        <a:lstStyle/>
        <a:p>
          <a:endParaRPr lang="en-US"/>
        </a:p>
      </dgm:t>
    </dgm:pt>
    <dgm:pt modelId="{B6CDE002-827B-4EB3-B83D-2B03007BA481}" type="pres">
      <dgm:prSet presAssocID="{27E44A01-7DCF-4506-AC30-F5F223538C12}" presName="sibTrans" presStyleLbl="sibTrans2D1" presStyleIdx="1" presStyleCnt="3"/>
      <dgm:spPr/>
      <dgm:t>
        <a:bodyPr/>
        <a:lstStyle/>
        <a:p>
          <a:endParaRPr lang="en-US"/>
        </a:p>
      </dgm:t>
    </dgm:pt>
    <dgm:pt modelId="{C86A3FFE-1E0B-471D-B595-0AFEBEBC4290}" type="pres">
      <dgm:prSet presAssocID="{27E44A01-7DCF-4506-AC30-F5F223538C12}" presName="connectorText" presStyleLbl="sibTrans2D1" presStyleIdx="1" presStyleCnt="3"/>
      <dgm:spPr/>
      <dgm:t>
        <a:bodyPr/>
        <a:lstStyle/>
        <a:p>
          <a:endParaRPr lang="en-US"/>
        </a:p>
      </dgm:t>
    </dgm:pt>
    <dgm:pt modelId="{05181B9C-388F-4A60-B36A-4BD4AB068D2B}" type="pres">
      <dgm:prSet presAssocID="{A6DC91CC-9086-40ED-9FC8-8E11690C7B52}" presName="node" presStyleLbl="node1" presStyleIdx="2" presStyleCnt="4">
        <dgm:presLayoutVars>
          <dgm:bulletEnabled val="1"/>
        </dgm:presLayoutVars>
      </dgm:prSet>
      <dgm:spPr/>
      <dgm:t>
        <a:bodyPr/>
        <a:lstStyle/>
        <a:p>
          <a:endParaRPr lang="en-US"/>
        </a:p>
      </dgm:t>
    </dgm:pt>
    <dgm:pt modelId="{DDC82882-1DDF-430C-ADDB-77481E491F3F}" type="pres">
      <dgm:prSet presAssocID="{7159D861-912C-434E-923C-B956B222BBD3}" presName="sibTrans" presStyleLbl="sibTrans2D1" presStyleIdx="2" presStyleCnt="3"/>
      <dgm:spPr/>
      <dgm:t>
        <a:bodyPr/>
        <a:lstStyle/>
        <a:p>
          <a:endParaRPr lang="en-US"/>
        </a:p>
      </dgm:t>
    </dgm:pt>
    <dgm:pt modelId="{72216E75-D76B-4BD7-B9FD-D6B80D5DA009}" type="pres">
      <dgm:prSet presAssocID="{7159D861-912C-434E-923C-B956B222BBD3}" presName="connectorText" presStyleLbl="sibTrans2D1" presStyleIdx="2" presStyleCnt="3"/>
      <dgm:spPr/>
      <dgm:t>
        <a:bodyPr/>
        <a:lstStyle/>
        <a:p>
          <a:endParaRPr lang="en-US"/>
        </a:p>
      </dgm:t>
    </dgm:pt>
    <dgm:pt modelId="{80EA965D-64A9-4AD4-938F-3D476EC16259}" type="pres">
      <dgm:prSet presAssocID="{F0382E12-402E-4F1E-AC81-EFB19EFD8858}" presName="node" presStyleLbl="node1" presStyleIdx="3" presStyleCnt="4">
        <dgm:presLayoutVars>
          <dgm:bulletEnabled val="1"/>
        </dgm:presLayoutVars>
      </dgm:prSet>
      <dgm:spPr/>
      <dgm:t>
        <a:bodyPr/>
        <a:lstStyle/>
        <a:p>
          <a:endParaRPr lang="en-US"/>
        </a:p>
      </dgm:t>
    </dgm:pt>
  </dgm:ptLst>
  <dgm:cxnLst>
    <dgm:cxn modelId="{A5E41D50-0772-428D-AAFC-284AF2729713}" type="presOf" srcId="{A6DC91CC-9086-40ED-9FC8-8E11690C7B52}" destId="{05181B9C-388F-4A60-B36A-4BD4AB068D2B}" srcOrd="0" destOrd="0" presId="urn:microsoft.com/office/officeart/2005/8/layout/process2"/>
    <dgm:cxn modelId="{E4C9D752-B77C-458F-8AC6-D1B69748AE0A}" srcId="{0DEA85FD-B064-4D3A-8954-A47473B7EE77}" destId="{58EB6B33-F9A4-4ACB-A64A-AF2D67CA99E1}" srcOrd="0" destOrd="0" parTransId="{B2004B14-7CFE-4B39-8F80-DFC08E9EA3B6}" sibTransId="{39A98982-B1C5-4580-87BA-9A9F8D77E9CF}"/>
    <dgm:cxn modelId="{BF8E0C2E-8BF8-4B05-9C7C-EA4434E2A1C1}" type="presOf" srcId="{39A98982-B1C5-4580-87BA-9A9F8D77E9CF}" destId="{12435DD9-EA8B-46D1-B292-253E78E4D5A7}" srcOrd="1" destOrd="0" presId="urn:microsoft.com/office/officeart/2005/8/layout/process2"/>
    <dgm:cxn modelId="{CCDC0120-D20A-49B6-B429-CBB38A832E50}" type="presOf" srcId="{27E44A01-7DCF-4506-AC30-F5F223538C12}" destId="{B6CDE002-827B-4EB3-B83D-2B03007BA481}" srcOrd="0" destOrd="0" presId="urn:microsoft.com/office/officeart/2005/8/layout/process2"/>
    <dgm:cxn modelId="{277D1ADC-296D-4CB6-865E-83B5087F3C9D}" type="presOf" srcId="{39A98982-B1C5-4580-87BA-9A9F8D77E9CF}" destId="{C3D822FD-804D-421D-B4A5-9C38F6491580}" srcOrd="0" destOrd="0" presId="urn:microsoft.com/office/officeart/2005/8/layout/process2"/>
    <dgm:cxn modelId="{931FBF1E-123C-4F40-A94B-49DA5FE7D5FD}" type="presOf" srcId="{0DEA85FD-B064-4D3A-8954-A47473B7EE77}" destId="{31B7525C-2221-41E9-AB3A-65649798B785}" srcOrd="0" destOrd="0" presId="urn:microsoft.com/office/officeart/2005/8/layout/process2"/>
    <dgm:cxn modelId="{240C0910-F74C-47A5-9D58-69AD1AEF28D7}" type="presOf" srcId="{27E44A01-7DCF-4506-AC30-F5F223538C12}" destId="{C86A3FFE-1E0B-471D-B595-0AFEBEBC4290}" srcOrd="1" destOrd="0" presId="urn:microsoft.com/office/officeart/2005/8/layout/process2"/>
    <dgm:cxn modelId="{74EA5E49-1110-4B98-AAA6-C81719845117}" type="presOf" srcId="{7159D861-912C-434E-923C-B956B222BBD3}" destId="{DDC82882-1DDF-430C-ADDB-77481E491F3F}" srcOrd="0" destOrd="0" presId="urn:microsoft.com/office/officeart/2005/8/layout/process2"/>
    <dgm:cxn modelId="{355CF25A-5EC0-4256-A537-8844F01D360F}" srcId="{0DEA85FD-B064-4D3A-8954-A47473B7EE77}" destId="{9BD9D1F9-A624-43F0-A061-2EDC5D470F5B}" srcOrd="1" destOrd="0" parTransId="{288132B0-A1D3-4AB9-8CB9-833B9EB39D43}" sibTransId="{27E44A01-7DCF-4506-AC30-F5F223538C12}"/>
    <dgm:cxn modelId="{F649021C-BB2B-4388-A7D9-B2A708D6EA7A}" srcId="{0DEA85FD-B064-4D3A-8954-A47473B7EE77}" destId="{A6DC91CC-9086-40ED-9FC8-8E11690C7B52}" srcOrd="2" destOrd="0" parTransId="{8D8A2A7E-11C0-4317-B514-D84C7633C48F}" sibTransId="{7159D861-912C-434E-923C-B956B222BBD3}"/>
    <dgm:cxn modelId="{9BA56E63-43A5-4D7C-9B70-69E2A41F37AF}" type="presOf" srcId="{58EB6B33-F9A4-4ACB-A64A-AF2D67CA99E1}" destId="{2D098636-99CE-4784-8781-273513248C06}" srcOrd="0" destOrd="0" presId="urn:microsoft.com/office/officeart/2005/8/layout/process2"/>
    <dgm:cxn modelId="{BDDE7BD6-BFA8-4361-B5AA-ECE68B812739}" srcId="{0DEA85FD-B064-4D3A-8954-A47473B7EE77}" destId="{F0382E12-402E-4F1E-AC81-EFB19EFD8858}" srcOrd="3" destOrd="0" parTransId="{87064B3C-8A7D-446E-9EC1-1C14CD04D407}" sibTransId="{A2558068-17A9-4F19-8DEA-B34689DB7A8D}"/>
    <dgm:cxn modelId="{0DDB8C93-2A23-49B9-AFC2-1F3EDE356D05}" type="presOf" srcId="{F0382E12-402E-4F1E-AC81-EFB19EFD8858}" destId="{80EA965D-64A9-4AD4-938F-3D476EC16259}" srcOrd="0" destOrd="0" presId="urn:microsoft.com/office/officeart/2005/8/layout/process2"/>
    <dgm:cxn modelId="{70CE82F4-E38D-421C-B89C-022305CDDD6F}" type="presOf" srcId="{7159D861-912C-434E-923C-B956B222BBD3}" destId="{72216E75-D76B-4BD7-B9FD-D6B80D5DA009}" srcOrd="1" destOrd="0" presId="urn:microsoft.com/office/officeart/2005/8/layout/process2"/>
    <dgm:cxn modelId="{67D3AD18-C29E-4BBF-88D2-554C3D3DA438}" type="presOf" srcId="{9BD9D1F9-A624-43F0-A061-2EDC5D470F5B}" destId="{B574ED18-977E-4645-9E7A-32843DD5A38A}" srcOrd="0" destOrd="0" presId="urn:microsoft.com/office/officeart/2005/8/layout/process2"/>
    <dgm:cxn modelId="{75CC5502-FC53-4440-9110-4BE31604DE09}" type="presParOf" srcId="{31B7525C-2221-41E9-AB3A-65649798B785}" destId="{2D098636-99CE-4784-8781-273513248C06}" srcOrd="0" destOrd="0" presId="urn:microsoft.com/office/officeart/2005/8/layout/process2"/>
    <dgm:cxn modelId="{9B204169-C9D1-429D-B310-FFA5AEAB2550}" type="presParOf" srcId="{31B7525C-2221-41E9-AB3A-65649798B785}" destId="{C3D822FD-804D-421D-B4A5-9C38F6491580}" srcOrd="1" destOrd="0" presId="urn:microsoft.com/office/officeart/2005/8/layout/process2"/>
    <dgm:cxn modelId="{85069E92-E8FD-43A8-8CFD-1087F893B1D5}" type="presParOf" srcId="{C3D822FD-804D-421D-B4A5-9C38F6491580}" destId="{12435DD9-EA8B-46D1-B292-253E78E4D5A7}" srcOrd="0" destOrd="0" presId="urn:microsoft.com/office/officeart/2005/8/layout/process2"/>
    <dgm:cxn modelId="{98475BD9-3814-483B-A676-E4BD9EDFA194}" type="presParOf" srcId="{31B7525C-2221-41E9-AB3A-65649798B785}" destId="{B574ED18-977E-4645-9E7A-32843DD5A38A}" srcOrd="2" destOrd="0" presId="urn:microsoft.com/office/officeart/2005/8/layout/process2"/>
    <dgm:cxn modelId="{D96B0621-0445-4114-8366-20F281C45CD9}" type="presParOf" srcId="{31B7525C-2221-41E9-AB3A-65649798B785}" destId="{B6CDE002-827B-4EB3-B83D-2B03007BA481}" srcOrd="3" destOrd="0" presId="urn:microsoft.com/office/officeart/2005/8/layout/process2"/>
    <dgm:cxn modelId="{0D191CDF-2987-44F0-935E-925D26C17032}" type="presParOf" srcId="{B6CDE002-827B-4EB3-B83D-2B03007BA481}" destId="{C86A3FFE-1E0B-471D-B595-0AFEBEBC4290}" srcOrd="0" destOrd="0" presId="urn:microsoft.com/office/officeart/2005/8/layout/process2"/>
    <dgm:cxn modelId="{042D634E-D42A-4D8A-A4BD-906CEEFC38FA}" type="presParOf" srcId="{31B7525C-2221-41E9-AB3A-65649798B785}" destId="{05181B9C-388F-4A60-B36A-4BD4AB068D2B}" srcOrd="4" destOrd="0" presId="urn:microsoft.com/office/officeart/2005/8/layout/process2"/>
    <dgm:cxn modelId="{022CEE3F-B417-405F-AFA2-D455A18FFFC6}" type="presParOf" srcId="{31B7525C-2221-41E9-AB3A-65649798B785}" destId="{DDC82882-1DDF-430C-ADDB-77481E491F3F}" srcOrd="5" destOrd="0" presId="urn:microsoft.com/office/officeart/2005/8/layout/process2"/>
    <dgm:cxn modelId="{B021AFB4-535F-48FB-ADA3-CAC5CBB4A3F0}" type="presParOf" srcId="{DDC82882-1DDF-430C-ADDB-77481E491F3F}" destId="{72216E75-D76B-4BD7-B9FD-D6B80D5DA009}" srcOrd="0" destOrd="0" presId="urn:microsoft.com/office/officeart/2005/8/layout/process2"/>
    <dgm:cxn modelId="{1920CF38-D569-402E-9C8A-C5F9F9044823}" type="presParOf" srcId="{31B7525C-2221-41E9-AB3A-65649798B785}" destId="{80EA965D-64A9-4AD4-938F-3D476EC16259}"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F769B-B77D-4236-AF9E-B6BE3830A98E}">
      <dsp:nvSpPr>
        <dsp:cNvPr id="0" name=""/>
        <dsp:cNvSpPr/>
      </dsp:nvSpPr>
      <dsp:spPr>
        <a:xfrm>
          <a:off x="1727" y="0"/>
          <a:ext cx="2688282" cy="3736075"/>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Natural</a:t>
          </a:r>
          <a:endParaRPr lang="en-US" sz="2800" kern="1200" dirty="0"/>
        </a:p>
      </dsp:txBody>
      <dsp:txXfrm>
        <a:off x="1727" y="1494430"/>
        <a:ext cx="2688282" cy="1494430"/>
      </dsp:txXfrm>
    </dsp:sp>
    <dsp:sp modelId="{F45F1217-7E1D-4946-9062-66A861D424F0}">
      <dsp:nvSpPr>
        <dsp:cNvPr id="0" name=""/>
        <dsp:cNvSpPr/>
      </dsp:nvSpPr>
      <dsp:spPr>
        <a:xfrm>
          <a:off x="723812" y="224164"/>
          <a:ext cx="1244112" cy="1244112"/>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1244E9-4408-4034-BB19-A707474518A6}">
      <dsp:nvSpPr>
        <dsp:cNvPr id="0" name=""/>
        <dsp:cNvSpPr/>
      </dsp:nvSpPr>
      <dsp:spPr>
        <a:xfrm>
          <a:off x="2770658" y="0"/>
          <a:ext cx="2688282" cy="3736075"/>
        </a:xfrm>
        <a:prstGeom prst="roundRect">
          <a:avLst>
            <a:gd name="adj" fmla="val 10000"/>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Human Systems Failure</a:t>
          </a:r>
          <a:endParaRPr lang="en-US" sz="2800" kern="1200" dirty="0"/>
        </a:p>
      </dsp:txBody>
      <dsp:txXfrm>
        <a:off x="2770658" y="1494430"/>
        <a:ext cx="2688282" cy="1494430"/>
      </dsp:txXfrm>
    </dsp:sp>
    <dsp:sp modelId="{CFAD0D67-A4C6-4F40-8E1B-F047EB21F44A}">
      <dsp:nvSpPr>
        <dsp:cNvPr id="0" name=""/>
        <dsp:cNvSpPr/>
      </dsp:nvSpPr>
      <dsp:spPr>
        <a:xfrm>
          <a:off x="3492743" y="224164"/>
          <a:ext cx="1244112" cy="1244112"/>
        </a:xfrm>
        <a:prstGeom prst="ellipse">
          <a:avLst/>
        </a:prstGeom>
        <a:blipFill rotWithShape="0">
          <a:blip xmlns:r="http://schemas.openxmlformats.org/officeDocument/2006/relationships" r:embed="rId2">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2D1C08-A888-4F1C-B954-CA3C3A0BD65F}">
      <dsp:nvSpPr>
        <dsp:cNvPr id="0" name=""/>
        <dsp:cNvSpPr/>
      </dsp:nvSpPr>
      <dsp:spPr>
        <a:xfrm>
          <a:off x="5539589" y="0"/>
          <a:ext cx="2688282" cy="3736075"/>
        </a:xfrm>
        <a:prstGeom prst="roundRect">
          <a:avLst>
            <a:gd name="adj" fmla="val 10000"/>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War and Conflict</a:t>
          </a:r>
          <a:endParaRPr lang="en-US" sz="2800" kern="1200" dirty="0"/>
        </a:p>
      </dsp:txBody>
      <dsp:txXfrm>
        <a:off x="5539589" y="1494430"/>
        <a:ext cx="2688282" cy="1494430"/>
      </dsp:txXfrm>
    </dsp:sp>
    <dsp:sp modelId="{3C20DE1B-9113-41D7-B1AF-DD03B4FCEC14}">
      <dsp:nvSpPr>
        <dsp:cNvPr id="0" name=""/>
        <dsp:cNvSpPr/>
      </dsp:nvSpPr>
      <dsp:spPr>
        <a:xfrm>
          <a:off x="6261674" y="224164"/>
          <a:ext cx="1244112" cy="1244112"/>
        </a:xfrm>
        <a:prstGeom prst="ellipse">
          <a:avLst/>
        </a:prstGeom>
        <a:blipFill rotWithShape="0">
          <a:blip xmlns:r="http://schemas.openxmlformats.org/officeDocument/2006/relationships" r:embed="rId3">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3E0F95-DAD2-4C75-A6ED-AC50767301F8}">
      <dsp:nvSpPr>
        <dsp:cNvPr id="0" name=""/>
        <dsp:cNvSpPr/>
      </dsp:nvSpPr>
      <dsp:spPr>
        <a:xfrm>
          <a:off x="329183" y="2988860"/>
          <a:ext cx="7571232" cy="560411"/>
        </a:xfrm>
        <a:prstGeom prst="leftRightArrow">
          <a:avLst/>
        </a:prstGeom>
        <a:solidFill>
          <a:schemeClr val="accent6">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98636-99CE-4784-8781-273513248C06}">
      <dsp:nvSpPr>
        <dsp:cNvPr id="0" name=""/>
        <dsp:cNvSpPr/>
      </dsp:nvSpPr>
      <dsp:spPr>
        <a:xfrm>
          <a:off x="1279411" y="2209"/>
          <a:ext cx="1479777" cy="822098"/>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Space</a:t>
          </a:r>
          <a:endParaRPr lang="en-US" sz="2400" b="1" kern="1200" dirty="0"/>
        </a:p>
      </dsp:txBody>
      <dsp:txXfrm>
        <a:off x="1303489" y="26287"/>
        <a:ext cx="1431621" cy="773942"/>
      </dsp:txXfrm>
    </dsp:sp>
    <dsp:sp modelId="{C3D822FD-804D-421D-B4A5-9C38F6491580}">
      <dsp:nvSpPr>
        <dsp:cNvPr id="0" name=""/>
        <dsp:cNvSpPr/>
      </dsp:nvSpPr>
      <dsp:spPr>
        <a:xfrm rot="5400000">
          <a:off x="1865156" y="844861"/>
          <a:ext cx="308287" cy="369944"/>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1908317" y="875689"/>
        <a:ext cx="221966" cy="215801"/>
      </dsp:txXfrm>
    </dsp:sp>
    <dsp:sp modelId="{B574ED18-977E-4645-9E7A-32843DD5A38A}">
      <dsp:nvSpPr>
        <dsp:cNvPr id="0" name=""/>
        <dsp:cNvSpPr/>
      </dsp:nvSpPr>
      <dsp:spPr>
        <a:xfrm>
          <a:off x="1279411" y="1235358"/>
          <a:ext cx="1479777" cy="822098"/>
        </a:xfrm>
        <a:prstGeom prst="roundRect">
          <a:avLst>
            <a:gd name="adj" fmla="val 10000"/>
          </a:avLst>
        </a:prstGeom>
        <a:solidFill>
          <a:schemeClr val="accent6">
            <a:shade val="80000"/>
            <a:hueOff val="-127231"/>
            <a:satOff val="5670"/>
            <a:lumOff val="79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Staffing</a:t>
          </a:r>
          <a:endParaRPr lang="en-US" sz="2400" b="1" kern="1200" dirty="0"/>
        </a:p>
      </dsp:txBody>
      <dsp:txXfrm>
        <a:off x="1303489" y="1259436"/>
        <a:ext cx="1431621" cy="773942"/>
      </dsp:txXfrm>
    </dsp:sp>
    <dsp:sp modelId="{B6CDE002-827B-4EB3-B83D-2B03007BA481}">
      <dsp:nvSpPr>
        <dsp:cNvPr id="0" name=""/>
        <dsp:cNvSpPr/>
      </dsp:nvSpPr>
      <dsp:spPr>
        <a:xfrm rot="5400000">
          <a:off x="1865156" y="2078009"/>
          <a:ext cx="308287" cy="369944"/>
        </a:xfrm>
        <a:prstGeom prst="rightArrow">
          <a:avLst>
            <a:gd name="adj1" fmla="val 60000"/>
            <a:gd name="adj2" fmla="val 50000"/>
          </a:avLst>
        </a:prstGeom>
        <a:solidFill>
          <a:schemeClr val="accent6">
            <a:shade val="90000"/>
            <a:hueOff val="-190867"/>
            <a:satOff val="3809"/>
            <a:lumOff val="103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1908317" y="2108837"/>
        <a:ext cx="221966" cy="215801"/>
      </dsp:txXfrm>
    </dsp:sp>
    <dsp:sp modelId="{05181B9C-388F-4A60-B36A-4BD4AB068D2B}">
      <dsp:nvSpPr>
        <dsp:cNvPr id="0" name=""/>
        <dsp:cNvSpPr/>
      </dsp:nvSpPr>
      <dsp:spPr>
        <a:xfrm>
          <a:off x="1279411" y="2468506"/>
          <a:ext cx="1479777" cy="822098"/>
        </a:xfrm>
        <a:prstGeom prst="roundRect">
          <a:avLst>
            <a:gd name="adj" fmla="val 10000"/>
          </a:avLst>
        </a:prstGeom>
        <a:solidFill>
          <a:schemeClr val="accent6">
            <a:shade val="80000"/>
            <a:hueOff val="-254461"/>
            <a:satOff val="11339"/>
            <a:lumOff val="158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Supplies</a:t>
          </a:r>
          <a:endParaRPr lang="en-US" sz="2400" b="1" kern="1200" dirty="0"/>
        </a:p>
      </dsp:txBody>
      <dsp:txXfrm>
        <a:off x="1303489" y="2492584"/>
        <a:ext cx="1431621" cy="773942"/>
      </dsp:txXfrm>
    </dsp:sp>
    <dsp:sp modelId="{DDC82882-1DDF-430C-ADDB-77481E491F3F}">
      <dsp:nvSpPr>
        <dsp:cNvPr id="0" name=""/>
        <dsp:cNvSpPr/>
      </dsp:nvSpPr>
      <dsp:spPr>
        <a:xfrm rot="5400000">
          <a:off x="1865156" y="3311157"/>
          <a:ext cx="308287" cy="369944"/>
        </a:xfrm>
        <a:prstGeom prst="rightArrow">
          <a:avLst>
            <a:gd name="adj1" fmla="val 60000"/>
            <a:gd name="adj2" fmla="val 50000"/>
          </a:avLst>
        </a:prstGeom>
        <a:solidFill>
          <a:schemeClr val="accent6">
            <a:shade val="90000"/>
            <a:hueOff val="-381735"/>
            <a:satOff val="7617"/>
            <a:lumOff val="206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1908317" y="3341985"/>
        <a:ext cx="221966" cy="215801"/>
      </dsp:txXfrm>
    </dsp:sp>
    <dsp:sp modelId="{80EA965D-64A9-4AD4-938F-3D476EC16259}">
      <dsp:nvSpPr>
        <dsp:cNvPr id="0" name=""/>
        <dsp:cNvSpPr/>
      </dsp:nvSpPr>
      <dsp:spPr>
        <a:xfrm>
          <a:off x="1279411" y="3701654"/>
          <a:ext cx="1479777" cy="822098"/>
        </a:xfrm>
        <a:prstGeom prst="roundRect">
          <a:avLst>
            <a:gd name="adj" fmla="val 10000"/>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Systems</a:t>
          </a:r>
          <a:endParaRPr lang="en-US" sz="2400" b="1" kern="1200" dirty="0"/>
        </a:p>
      </dsp:txBody>
      <dsp:txXfrm>
        <a:off x="1303489" y="3725732"/>
        <a:ext cx="1431621" cy="773942"/>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982929-FAAA-44B0-90AE-960D5D28071C}" type="datetimeFigureOut">
              <a:rPr lang="en-US" smtClean="0"/>
              <a:t>4/5/2017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4F03F1-3FBB-4BE4-9F11-34C44C94FDBB}" type="slidenum">
              <a:rPr lang="en-US" smtClean="0"/>
              <a:t>‹#›</a:t>
            </a:fld>
            <a:endParaRPr lang="en-US"/>
          </a:p>
        </p:txBody>
      </p:sp>
    </p:spTree>
    <p:extLst>
      <p:ext uri="{BB962C8B-B14F-4D97-AF65-F5344CB8AC3E}">
        <p14:creationId xmlns:p14="http://schemas.microsoft.com/office/powerpoint/2010/main" val="106621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03179B-6C77-470B-8D2C-414DC0556A43}" type="datetimeFigureOut">
              <a:rPr lang="en-US" smtClean="0"/>
              <a:pPr/>
              <a:t>4/5/2017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B7E46-101F-42DD-B7F1-C6C82F08F191}" type="slidenum">
              <a:rPr lang="en-US" smtClean="0"/>
              <a:pPr/>
              <a:t>‹#›</a:t>
            </a:fld>
            <a:endParaRPr lang="en-US"/>
          </a:p>
        </p:txBody>
      </p:sp>
    </p:spTree>
    <p:extLst>
      <p:ext uri="{BB962C8B-B14F-4D97-AF65-F5344CB8AC3E}">
        <p14:creationId xmlns:p14="http://schemas.microsoft.com/office/powerpoint/2010/main" val="362430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ema.gov/pdf/nims/federal_prep_grant_prog.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nims.infracritical.com/nimsinfo-3.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It is important to point out that these objectives frame two key aspects, all-hazards </a:t>
            </a:r>
            <a:r>
              <a:rPr lang="en-US" i="1" dirty="0" smtClean="0"/>
              <a:t>preparedness</a:t>
            </a:r>
            <a:r>
              <a:rPr lang="en-US" dirty="0" smtClean="0"/>
              <a:t> and all-hazards </a:t>
            </a:r>
            <a:r>
              <a:rPr lang="en-US" i="1" dirty="0" smtClean="0"/>
              <a:t>response/recovery</a:t>
            </a:r>
            <a:r>
              <a:rPr lang="en-US" dirty="0" smtClean="0"/>
              <a:t>.  The PRE-DISASTER Paradigm</a:t>
            </a:r>
            <a:r>
              <a:rPr lang="en-US" sz="1200" dirty="0" smtClean="0">
                <a:cs typeface="Helvetica" pitchFamily="34" charset="0"/>
              </a:rPr>
              <a:t>™</a:t>
            </a:r>
            <a:r>
              <a:rPr lang="en-US" dirty="0" smtClean="0"/>
              <a:t> focuses our attention on preparedness, while the DISASTER Paradigm</a:t>
            </a:r>
            <a:r>
              <a:rPr lang="en-US" sz="1200" dirty="0" smtClean="0">
                <a:cs typeface="Helvetica" pitchFamily="34" charset="0"/>
              </a:rPr>
              <a:t>™</a:t>
            </a:r>
            <a:r>
              <a:rPr lang="en-US" dirty="0" smtClean="0"/>
              <a:t> focuses us on response/recovery.  </a:t>
            </a:r>
          </a:p>
          <a:p>
            <a:pPr>
              <a:spcBef>
                <a:spcPct val="0"/>
              </a:spcBef>
            </a:pPr>
            <a:endParaRPr lang="en-US" dirty="0" smtClean="0"/>
          </a:p>
          <a:p>
            <a:pPr>
              <a:spcBef>
                <a:spcPct val="0"/>
              </a:spcBef>
            </a:pPr>
            <a:r>
              <a:rPr lang="en-US" dirty="0" smtClean="0"/>
              <a:t>Actual objectives</a:t>
            </a:r>
          </a:p>
          <a:p>
            <a:pPr>
              <a:spcBef>
                <a:spcPct val="0"/>
              </a:spcBef>
            </a:pPr>
            <a:endParaRPr lang="en-US" dirty="0" smtClean="0"/>
          </a:p>
          <a:p>
            <a:pPr>
              <a:spcBef>
                <a:spcPct val="0"/>
              </a:spcBef>
            </a:pPr>
            <a:endParaRPr lang="en-US" dirty="0" smtClean="0"/>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CE3D90-A0BA-47FE-AAE0-6ED58A43C520}" type="slidenum">
              <a:rPr lang="en-US">
                <a:cs typeface="Arial" charset="0"/>
              </a:rPr>
              <a:pPr fontAlgn="base">
                <a:spcBef>
                  <a:spcPct val="0"/>
                </a:spcBef>
                <a:spcAft>
                  <a:spcPct val="0"/>
                </a:spcAft>
              </a:pPr>
              <a:t>3</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eaLnBrk="1" hangingPunct="1">
              <a:lnSpc>
                <a:spcPct val="80000"/>
              </a:lnSpc>
              <a:spcBef>
                <a:spcPct val="0"/>
              </a:spcBef>
              <a:buFontTx/>
              <a:buNone/>
            </a:pPr>
            <a:endParaRPr lang="en-US" sz="1000" b="1" dirty="0" smtClean="0"/>
          </a:p>
          <a:p>
            <a:pPr eaLnBrk="1" hangingPunct="1">
              <a:lnSpc>
                <a:spcPct val="80000"/>
              </a:lnSpc>
              <a:spcBef>
                <a:spcPct val="0"/>
              </a:spcBef>
              <a:buFontTx/>
              <a:buNone/>
            </a:pPr>
            <a:r>
              <a:rPr lang="en-US" sz="1000" dirty="0" smtClean="0"/>
              <a:t>Surge capacity: the ability of a system to rapidly expand beyond normal services to meet increased demand for care of patients.</a:t>
            </a:r>
          </a:p>
          <a:p>
            <a:pPr eaLnBrk="1" hangingPunct="1">
              <a:lnSpc>
                <a:spcPct val="80000"/>
              </a:lnSpc>
              <a:spcBef>
                <a:spcPct val="0"/>
              </a:spcBef>
              <a:buFontTx/>
              <a:buNone/>
            </a:pPr>
            <a:endParaRPr lang="en-US" sz="1000" dirty="0" smtClean="0"/>
          </a:p>
          <a:p>
            <a:pPr eaLnBrk="1" hangingPunct="1">
              <a:lnSpc>
                <a:spcPct val="80000"/>
              </a:lnSpc>
              <a:spcBef>
                <a:spcPct val="0"/>
              </a:spcBef>
              <a:buFontTx/>
              <a:buNone/>
            </a:pPr>
            <a:r>
              <a:rPr lang="en-US" sz="1000" dirty="0" smtClean="0"/>
              <a:t>Surge capability: combines capacity with what can actually be done to care for the patients. Surge capability is measured in terms of staff, supplies, and systems truly available to provide services and care.</a:t>
            </a:r>
          </a:p>
          <a:p>
            <a:pPr eaLnBrk="1" hangingPunct="1">
              <a:lnSpc>
                <a:spcPct val="80000"/>
              </a:lnSpc>
              <a:spcBef>
                <a:spcPct val="0"/>
              </a:spcBef>
              <a:buFontTx/>
              <a:buNone/>
            </a:pPr>
            <a:endParaRPr lang="en-US" sz="1000" dirty="0" smtClean="0"/>
          </a:p>
          <a:p>
            <a:pPr eaLnBrk="1" hangingPunct="1">
              <a:lnSpc>
                <a:spcPct val="80000"/>
              </a:lnSpc>
              <a:spcBef>
                <a:spcPct val="0"/>
              </a:spcBef>
              <a:buFontTx/>
              <a:buNone/>
            </a:pPr>
            <a:r>
              <a:rPr lang="en-US" sz="1000" dirty="0" smtClean="0"/>
              <a:t>Planning for a surge of patients presenting to the health system is a must. This situation is a health care disaster – when the number of patients seeking care exceeds your staffing, space, supplies, or systems (needs &gt; resources):</a:t>
            </a:r>
          </a:p>
          <a:p>
            <a:pPr eaLnBrk="1" hangingPunct="1">
              <a:lnSpc>
                <a:spcPct val="80000"/>
              </a:lnSpc>
              <a:spcBef>
                <a:spcPct val="0"/>
              </a:spcBef>
              <a:buFontTx/>
              <a:buNone/>
            </a:pPr>
            <a:endParaRPr lang="en-US" sz="1000" dirty="0" smtClean="0"/>
          </a:p>
          <a:p>
            <a:pPr marL="628650" lvl="1" indent="-171450" eaLnBrk="1" hangingPunct="1">
              <a:lnSpc>
                <a:spcPct val="80000"/>
              </a:lnSpc>
              <a:spcBef>
                <a:spcPct val="0"/>
              </a:spcBef>
              <a:buFontTx/>
              <a:buChar char="•"/>
            </a:pPr>
            <a:r>
              <a:rPr lang="en-US" sz="1000" dirty="0" smtClean="0"/>
              <a:t>Staffing – What personnel do you need, where, and when?</a:t>
            </a:r>
          </a:p>
          <a:p>
            <a:pPr marL="628650" lvl="1" indent="-171450" eaLnBrk="1" hangingPunct="1">
              <a:lnSpc>
                <a:spcPct val="80000"/>
              </a:lnSpc>
              <a:spcBef>
                <a:spcPct val="0"/>
              </a:spcBef>
              <a:buFontTx/>
              <a:buChar char="•"/>
            </a:pPr>
            <a:r>
              <a:rPr lang="en-US" sz="1000" dirty="0" smtClean="0"/>
              <a:t>Space – Consider shuttered wards, unused or underutilized flat spaces, or repurposing existing spaces.</a:t>
            </a:r>
          </a:p>
          <a:p>
            <a:pPr marL="628650" lvl="1" indent="-171450" eaLnBrk="1" hangingPunct="1">
              <a:lnSpc>
                <a:spcPct val="80000"/>
              </a:lnSpc>
              <a:spcBef>
                <a:spcPct val="0"/>
              </a:spcBef>
              <a:buFontTx/>
              <a:buChar char="•"/>
            </a:pPr>
            <a:r>
              <a:rPr lang="en-US" sz="1000" dirty="0" smtClean="0"/>
              <a:t>Supplies – What do you need? Where do you get it? When can it arrive? </a:t>
            </a:r>
          </a:p>
          <a:p>
            <a:pPr marL="628650" lvl="1" indent="-171450" eaLnBrk="1" hangingPunct="1">
              <a:lnSpc>
                <a:spcPct val="80000"/>
              </a:lnSpc>
              <a:spcBef>
                <a:spcPct val="0"/>
              </a:spcBef>
              <a:buFontTx/>
              <a:buChar char="•"/>
            </a:pPr>
            <a:r>
              <a:rPr lang="en-US" sz="1000" dirty="0" smtClean="0"/>
              <a:t>Systems – How do you expand the capacity of existing systems? Can systems capability be added?</a:t>
            </a:r>
          </a:p>
          <a:p>
            <a:pPr eaLnBrk="1" hangingPunct="1">
              <a:lnSpc>
                <a:spcPct val="80000"/>
              </a:lnSpc>
              <a:spcBef>
                <a:spcPct val="0"/>
              </a:spcBef>
              <a:buFontTx/>
              <a:buNone/>
            </a:pPr>
            <a:endParaRPr lang="en-US" sz="1000" dirty="0" smtClean="0"/>
          </a:p>
          <a:p>
            <a:pPr eaLnBrk="1" hangingPunct="1">
              <a:lnSpc>
                <a:spcPct val="80000"/>
              </a:lnSpc>
              <a:spcBef>
                <a:spcPct val="0"/>
              </a:spcBef>
              <a:buFontTx/>
              <a:buNone/>
            </a:pPr>
            <a:r>
              <a:rPr lang="en-US" sz="1000" dirty="0" smtClean="0"/>
              <a:t> Other discussion points regarding surge-based planning are to consider:</a:t>
            </a:r>
          </a:p>
          <a:p>
            <a:pPr eaLnBrk="1" hangingPunct="1">
              <a:lnSpc>
                <a:spcPct val="80000"/>
              </a:lnSpc>
              <a:spcBef>
                <a:spcPct val="0"/>
              </a:spcBef>
              <a:buFontTx/>
              <a:buNone/>
            </a:pPr>
            <a:endParaRPr lang="en-US" sz="1000" dirty="0" smtClean="0"/>
          </a:p>
          <a:p>
            <a:pPr marL="628650" lvl="1" indent="-171450" eaLnBrk="1" hangingPunct="1">
              <a:lnSpc>
                <a:spcPct val="80000"/>
              </a:lnSpc>
              <a:spcBef>
                <a:spcPct val="0"/>
              </a:spcBef>
              <a:buFont typeface="Arial" pitchFamily="34" charset="0"/>
              <a:buChar char="•"/>
            </a:pPr>
            <a:r>
              <a:rPr lang="en-US" sz="1000" dirty="0" smtClean="0"/>
              <a:t>Increasing health care facility capacity</a:t>
            </a:r>
          </a:p>
          <a:p>
            <a:pPr marL="628650" lvl="1" indent="-171450" eaLnBrk="1" hangingPunct="1">
              <a:lnSpc>
                <a:spcPct val="80000"/>
              </a:lnSpc>
              <a:spcBef>
                <a:spcPct val="0"/>
              </a:spcBef>
              <a:buFont typeface="Arial" pitchFamily="34" charset="0"/>
              <a:buChar char="•"/>
            </a:pPr>
            <a:r>
              <a:rPr lang="en-US" sz="1000" dirty="0" smtClean="0"/>
              <a:t>Planning for supporting acute care sites/alternate care site</a:t>
            </a:r>
          </a:p>
          <a:p>
            <a:pPr marL="628650" lvl="1" indent="-171450" eaLnBrk="1" hangingPunct="1">
              <a:lnSpc>
                <a:spcPct val="80000"/>
              </a:lnSpc>
              <a:spcBef>
                <a:spcPct val="0"/>
              </a:spcBef>
              <a:buFont typeface="Arial" pitchFamily="34" charset="0"/>
              <a:buChar char="•"/>
            </a:pPr>
            <a:r>
              <a:rPr lang="en-US" sz="1000" dirty="0" smtClean="0"/>
              <a:t>Developing electronic registries of volunteer health care providers</a:t>
            </a:r>
          </a:p>
          <a:p>
            <a:pPr marL="628650" lvl="1" indent="-171450" eaLnBrk="1" hangingPunct="1">
              <a:lnSpc>
                <a:spcPct val="80000"/>
              </a:lnSpc>
              <a:spcBef>
                <a:spcPct val="0"/>
              </a:spcBef>
              <a:buFont typeface="Arial" pitchFamily="34" charset="0"/>
              <a:buChar char="•"/>
            </a:pPr>
            <a:r>
              <a:rPr lang="en-US" sz="1000" dirty="0" smtClean="0"/>
              <a:t>Planning for altered care delivery (ie, crisis standards of care)</a:t>
            </a:r>
          </a:p>
          <a:p>
            <a:pPr marL="628650" lvl="1" indent="-171450" eaLnBrk="1" hangingPunct="1">
              <a:lnSpc>
                <a:spcPct val="80000"/>
              </a:lnSpc>
              <a:spcBef>
                <a:spcPct val="0"/>
              </a:spcBef>
              <a:buFont typeface="Arial" pitchFamily="34" charset="0"/>
              <a:buChar char="•"/>
            </a:pPr>
            <a:r>
              <a:rPr lang="en-US" sz="1000" dirty="0" smtClean="0"/>
              <a:t>Planning for patients with special needs (ie, children, elders, institutionalized, technology dependent)</a:t>
            </a:r>
          </a:p>
          <a:p>
            <a:pPr marL="628650" lvl="1" indent="-171450" eaLnBrk="1" hangingPunct="1">
              <a:lnSpc>
                <a:spcPct val="80000"/>
              </a:lnSpc>
              <a:spcBef>
                <a:spcPct val="0"/>
              </a:spcBef>
              <a:buFont typeface="Arial" pitchFamily="34" charset="0"/>
              <a:buChar char="•"/>
            </a:pPr>
            <a:r>
              <a:rPr lang="en-US" sz="1000" dirty="0" smtClean="0"/>
              <a:t>Mobilizing general and specialty care resources as necessary (ie, adult and pediatric subspecialists)</a:t>
            </a:r>
          </a:p>
          <a:p>
            <a:pPr eaLnBrk="1" hangingPunct="1">
              <a:lnSpc>
                <a:spcPct val="80000"/>
              </a:lnSpc>
              <a:spcBef>
                <a:spcPct val="0"/>
              </a:spcBef>
            </a:pPr>
            <a:endParaRPr lang="en-US" sz="1000" dirty="0" smtClean="0"/>
          </a:p>
          <a:p>
            <a:pPr eaLnBrk="1" hangingPunct="1">
              <a:lnSpc>
                <a:spcPct val="80000"/>
              </a:lnSpc>
              <a:spcBef>
                <a:spcPct val="0"/>
              </a:spcBef>
              <a:buFontTx/>
              <a:buNone/>
            </a:pPr>
            <a:r>
              <a:rPr lang="en-US" sz="1000" dirty="0" smtClean="0"/>
              <a:t>Surge planning requires a health system to go beyond its door for help. It requires involving outside agencies, suppliers, mutual aid, other health care facilities. These plans demand diverse community and stakeholder involvement. </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D4467E-E1BE-4617-B8B2-2B9A45EF2F3B}" type="slidenum">
              <a:rPr lang="en-US">
                <a:cs typeface="Arial" charset="0"/>
              </a:rPr>
              <a:pPr fontAlgn="base">
                <a:spcBef>
                  <a:spcPct val="0"/>
                </a:spcBef>
                <a:spcAft>
                  <a:spcPct val="0"/>
                </a:spcAft>
              </a:pPr>
              <a:t>12</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nSpc>
                <a:spcPct val="80000"/>
              </a:lnSpc>
              <a:spcBef>
                <a:spcPct val="0"/>
              </a:spcBef>
              <a:buFontTx/>
              <a:buNone/>
            </a:pPr>
            <a:r>
              <a:rPr lang="en-US" sz="1100" dirty="0" smtClean="0"/>
              <a:t>In a crisis, state and local emergency management and public health leaders need a clearly defined set of legal and ethical principles to help them make sound, real-time decisions for managing the consequences of a disaster. </a:t>
            </a:r>
          </a:p>
          <a:p>
            <a:pPr>
              <a:lnSpc>
                <a:spcPct val="80000"/>
              </a:lnSpc>
              <a:spcBef>
                <a:spcPct val="0"/>
              </a:spcBef>
              <a:buFontTx/>
              <a:buNone/>
            </a:pPr>
            <a:endParaRPr lang="en-US" sz="1100" dirty="0" smtClean="0"/>
          </a:p>
          <a:p>
            <a:pPr>
              <a:lnSpc>
                <a:spcPct val="80000"/>
              </a:lnSpc>
              <a:spcBef>
                <a:spcPct val="0"/>
              </a:spcBef>
              <a:buFontTx/>
              <a:buNone/>
            </a:pPr>
            <a:r>
              <a:rPr lang="en-US" sz="1100" dirty="0" smtClean="0"/>
              <a:t>Planning should consider potential moral and ethical challenges, as well as the legal powers available. Considering the health and medical needs of all affected persons without regard to age, race, ethnicity, nationality, religious beliefs, sexual orientation, residency status, or socioeconomic status is important. </a:t>
            </a:r>
          </a:p>
          <a:p>
            <a:pPr>
              <a:lnSpc>
                <a:spcPct val="80000"/>
              </a:lnSpc>
              <a:spcBef>
                <a:spcPct val="0"/>
              </a:spcBef>
              <a:buFontTx/>
              <a:buNone/>
            </a:pPr>
            <a:endParaRPr lang="en-US" sz="1100" dirty="0" smtClean="0"/>
          </a:p>
          <a:p>
            <a:pPr>
              <a:lnSpc>
                <a:spcPct val="80000"/>
              </a:lnSpc>
              <a:spcBef>
                <a:spcPct val="0"/>
              </a:spcBef>
              <a:buFontTx/>
              <a:buNone/>
            </a:pPr>
            <a:r>
              <a:rPr lang="en-US" sz="1100" dirty="0" smtClean="0"/>
              <a:t>Decisions involving the health and lives of individuals must consider areas such as evacuation orders, allocation of scarce resources, quarantine, isolation, distribution of medications, etc.  Scientific principles and acceptable best medical practices should guide planning where possible.  </a:t>
            </a:r>
          </a:p>
          <a:p>
            <a:pPr>
              <a:lnSpc>
                <a:spcPct val="80000"/>
              </a:lnSpc>
              <a:spcBef>
                <a:spcPct val="0"/>
              </a:spcBef>
            </a:pPr>
            <a:endParaRPr lang="en-US" sz="1100" dirty="0" smtClean="0"/>
          </a:p>
          <a:p>
            <a:pPr>
              <a:lnSpc>
                <a:spcPct val="80000"/>
              </a:lnSpc>
              <a:spcBef>
                <a:spcPct val="0"/>
              </a:spcBef>
            </a:pPr>
            <a:r>
              <a:rPr lang="en-US" sz="1100" dirty="0" smtClean="0"/>
              <a:t>IMAGE -- </a:t>
            </a:r>
            <a:r>
              <a:rPr lang="en-US" dirty="0" smtClean="0"/>
              <a:t>©</a:t>
            </a:r>
            <a:r>
              <a:rPr lang="en-US" sz="1200" kern="1200" dirty="0" smtClean="0">
                <a:solidFill>
                  <a:schemeClr val="tx1"/>
                </a:solidFill>
                <a:latin typeface="+mn-lt"/>
                <a:ea typeface="+mn-ea"/>
                <a:cs typeface="+mn-cs"/>
              </a:rPr>
              <a:t>2012 Thinkstock.</a:t>
            </a:r>
            <a:endParaRPr lang="en-US" sz="1100"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8A5CF3-3617-4EBF-A019-4341E5282260}" type="slidenum">
              <a:rPr lang="en-US">
                <a:cs typeface="Arial" charset="0"/>
              </a:rPr>
              <a:pPr fontAlgn="base">
                <a:spcBef>
                  <a:spcPct val="0"/>
                </a:spcBef>
                <a:spcAft>
                  <a:spcPct val="0"/>
                </a:spcAft>
              </a:pPr>
              <a:t>13</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defTabSz="914400">
              <a:lnSpc>
                <a:spcPct val="80000"/>
              </a:lnSpc>
              <a:spcBef>
                <a:spcPct val="0"/>
              </a:spcBef>
              <a:buFontTx/>
              <a:buNone/>
            </a:pPr>
            <a:r>
              <a:rPr lang="en-US" sz="1100" dirty="0" smtClean="0"/>
              <a:t>Resilience is the ability of individuals and a community to rebound to a reasonable state of normalcy after exposure to disasters, serious emergencies, and other traumatic, tragic, and stressful events. Resilience is inherent in many communities and cultures, but it is largely built by planning, preparation, communication, education, and training.  [</a:t>
            </a:r>
            <a:r>
              <a:rPr lang="en-US" sz="1100" i="1" dirty="0" smtClean="0"/>
              <a:t>BDLS 3.0 Course Manual</a:t>
            </a:r>
            <a:r>
              <a:rPr lang="en-US" sz="1100" dirty="0" smtClean="0"/>
              <a:t>, , pp 1-5]</a:t>
            </a:r>
          </a:p>
          <a:p>
            <a:pPr defTabSz="914400">
              <a:lnSpc>
                <a:spcPct val="80000"/>
              </a:lnSpc>
              <a:spcBef>
                <a:spcPct val="0"/>
              </a:spcBef>
            </a:pPr>
            <a:endParaRPr lang="en-US" sz="1100" dirty="0" smtClean="0"/>
          </a:p>
          <a:p>
            <a:pPr defTabSz="914400">
              <a:lnSpc>
                <a:spcPct val="80000"/>
              </a:lnSpc>
              <a:spcBef>
                <a:spcPct val="0"/>
              </a:spcBef>
            </a:pPr>
            <a:r>
              <a:rPr lang="en-US" sz="1100" dirty="0" smtClean="0"/>
              <a:t>IMAGES --  </a:t>
            </a:r>
          </a:p>
          <a:p>
            <a:pPr defTabSz="914400">
              <a:lnSpc>
                <a:spcPct val="80000"/>
              </a:lnSpc>
              <a:spcBef>
                <a:spcPct val="0"/>
              </a:spcBef>
              <a:buFontTx/>
              <a:buNone/>
            </a:pPr>
            <a:endParaRPr lang="en-US" sz="1100" dirty="0" smtClean="0"/>
          </a:p>
          <a:p>
            <a:pPr defTabSz="914400">
              <a:lnSpc>
                <a:spcPct val="80000"/>
              </a:lnSpc>
              <a:spcBef>
                <a:spcPct val="0"/>
              </a:spcBef>
              <a:buFontTx/>
              <a:buNone/>
            </a:pPr>
            <a:r>
              <a:rPr lang="en-US" sz="1100" dirty="0" smtClean="0"/>
              <a:t>Cleveland, TN, March 25, 2012: Mitigation Specialists Joyce Price and Sam Walthour pass out pamphlets and answer questions about how to prepare for and rebuild stronger after a storm or disaster. FEMA sets up the displays in home improvement stores throughout states where a disaster has been declared. Tim Burkitt/FEMA.</a:t>
            </a:r>
          </a:p>
          <a:p>
            <a:pPr defTabSz="914400">
              <a:lnSpc>
                <a:spcPct val="80000"/>
              </a:lnSpc>
              <a:spcBef>
                <a:spcPct val="0"/>
              </a:spcBef>
              <a:buFontTx/>
              <a:buNone/>
            </a:pPr>
            <a:endParaRPr lang="en-US" sz="1100" dirty="0" smtClean="0"/>
          </a:p>
          <a:p>
            <a:pPr defTabSz="914400">
              <a:lnSpc>
                <a:spcPct val="80000"/>
              </a:lnSpc>
              <a:spcBef>
                <a:spcPct val="0"/>
              </a:spcBef>
              <a:buFontTx/>
              <a:buNone/>
            </a:pPr>
            <a:r>
              <a:rPr lang="en-US" sz="1100" dirty="0" smtClean="0"/>
              <a:t>Rainsville, AL, August 22, 2011: Abby Carson of Rainsville works alongside other Rainsville residents in a FEMA ESF#14 group exercise designed to help citizens express their needs for rebuilding their town, during a meeting at the Tom Bevill Enrichment Center in Rainsville. Three tornadoes destroyed a large portion of Rainsville on April 27th. Currently the FEMA ESF#14 team is working closely with Rainsville to rebuild the community to be better and stronger than before. Ruth Kennedy/FEMA.</a:t>
            </a:r>
          </a:p>
          <a:p>
            <a:pPr defTabSz="914400">
              <a:lnSpc>
                <a:spcPct val="80000"/>
              </a:lnSpc>
              <a:spcBef>
                <a:spcPct val="0"/>
              </a:spcBef>
            </a:pPr>
            <a:endParaRPr lang="en-US" sz="1100" b="1" i="1" dirty="0" smtClean="0"/>
          </a:p>
          <a:p>
            <a:pPr defTabSz="914400">
              <a:lnSpc>
                <a:spcPct val="80000"/>
              </a:lnSpc>
              <a:spcBef>
                <a:spcPct val="0"/>
              </a:spcBef>
            </a:pPr>
            <a:endParaRPr lang="en-US" sz="1100" b="1" i="1"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E4DE29-B75B-4C76-AE08-74BA05614448}" type="slidenum">
              <a:rPr lang="en-US">
                <a:cs typeface="Arial" charset="0"/>
              </a:rPr>
              <a:pPr fontAlgn="base">
                <a:spcBef>
                  <a:spcPct val="0"/>
                </a:spcBef>
                <a:spcAft>
                  <a:spcPct val="0"/>
                </a:spcAft>
              </a:pPr>
              <a:t>14</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70000" lnSpcReduction="20000"/>
          </a:bodyPr>
          <a:lstStyle/>
          <a:p>
            <a:pPr defTabSz="914400">
              <a:spcBef>
                <a:spcPct val="0"/>
              </a:spcBef>
              <a:buFontTx/>
              <a:buNone/>
            </a:pPr>
            <a:r>
              <a:rPr lang="en-US" dirty="0" smtClean="0"/>
              <a:t>Education and training are essential to effective disaster mitigation and the community. </a:t>
            </a:r>
          </a:p>
          <a:p>
            <a:pPr defTabSz="914400">
              <a:spcBef>
                <a:spcPct val="0"/>
              </a:spcBef>
              <a:buFontTx/>
              <a:buNone/>
            </a:pPr>
            <a:endParaRPr lang="en-US" dirty="0" smtClean="0"/>
          </a:p>
          <a:p>
            <a:pPr defTabSz="914400">
              <a:spcBef>
                <a:spcPct val="0"/>
              </a:spcBef>
              <a:buFontTx/>
              <a:buNone/>
            </a:pPr>
            <a:r>
              <a:rPr lang="en-US" dirty="0" smtClean="0"/>
              <a:t>It is critical that the training be standardized and competency based to ensure an effective and consistent response. </a:t>
            </a:r>
          </a:p>
          <a:p>
            <a:pPr defTabSz="914400">
              <a:spcBef>
                <a:spcPct val="0"/>
              </a:spcBef>
              <a:buFontTx/>
              <a:buNone/>
            </a:pPr>
            <a:endParaRPr lang="en-US" dirty="0" smtClean="0"/>
          </a:p>
          <a:p>
            <a:pPr defTabSz="914400">
              <a:spcBef>
                <a:spcPct val="0"/>
              </a:spcBef>
              <a:buFontTx/>
              <a:buNone/>
            </a:pPr>
            <a:r>
              <a:rPr lang="en-US" dirty="0" smtClean="0"/>
              <a:t>Standardization leads to improved “performance expectations”! </a:t>
            </a:r>
          </a:p>
          <a:p>
            <a:pPr defTabSz="914400">
              <a:spcBef>
                <a:spcPct val="0"/>
              </a:spcBef>
              <a:buFontTx/>
              <a:buNone/>
            </a:pPr>
            <a:endParaRPr lang="en-US" dirty="0" smtClean="0"/>
          </a:p>
          <a:p>
            <a:pPr defTabSz="914400">
              <a:spcBef>
                <a:spcPct val="0"/>
              </a:spcBef>
              <a:buFontTx/>
              <a:buNone/>
            </a:pPr>
            <a:r>
              <a:rPr lang="en-US" dirty="0" smtClean="0"/>
              <a:t>Like-training establishes uniform expectations, allowing providers to function seamlessly and foster team integration. </a:t>
            </a:r>
          </a:p>
          <a:p>
            <a:pPr defTabSz="914400">
              <a:spcBef>
                <a:spcPct val="0"/>
              </a:spcBef>
              <a:buFontTx/>
              <a:buNone/>
            </a:pPr>
            <a:endParaRPr lang="en-US" dirty="0" smtClean="0"/>
          </a:p>
          <a:p>
            <a:pPr defTabSz="914400">
              <a:spcBef>
                <a:spcPct val="0"/>
              </a:spcBef>
              <a:buFontTx/>
              <a:buNone/>
            </a:pPr>
            <a:r>
              <a:rPr lang="en-US" dirty="0" smtClean="0"/>
              <a:t>NDLS course series provides a foundation for responder and community training.</a:t>
            </a:r>
          </a:p>
          <a:p>
            <a:pPr defTabSz="914400">
              <a:spcBef>
                <a:spcPct val="0"/>
              </a:spcBef>
              <a:buFontTx/>
              <a:buNone/>
            </a:pPr>
            <a:endParaRPr lang="en-US" dirty="0" smtClean="0"/>
          </a:p>
          <a:p>
            <a:pPr defTabSz="914400">
              <a:spcBef>
                <a:spcPct val="0"/>
              </a:spcBef>
              <a:buFontTx/>
              <a:buNone/>
            </a:pPr>
            <a:r>
              <a:rPr lang="en-US" dirty="0" smtClean="0"/>
              <a:t>It is important to train not only your community officials and disaster responders, but also all possible stakeholders (public health, emergency management, EMS, fire, police, charity groups, volunteer responders) and the community at large.</a:t>
            </a:r>
          </a:p>
          <a:p>
            <a:pPr defTabSz="914400">
              <a:spcBef>
                <a:spcPct val="0"/>
              </a:spcBef>
              <a:buFontTx/>
              <a:buNone/>
            </a:pPr>
            <a:endParaRPr lang="en-US" dirty="0" smtClean="0"/>
          </a:p>
          <a:p>
            <a:pPr defTabSz="914400">
              <a:spcBef>
                <a:spcPct val="0"/>
              </a:spcBef>
              <a:buFontTx/>
              <a:buNone/>
            </a:pPr>
            <a:r>
              <a:rPr lang="en-US" dirty="0" smtClean="0"/>
              <a:t>Educate citizens and families, help them prepare for a disaster, understand the community’s plans, and let them know what to expect in the aftermath of a disaster. Individuals and families involved in a disaster need to know several things:</a:t>
            </a:r>
          </a:p>
          <a:p>
            <a:pPr defTabSz="914400">
              <a:spcBef>
                <a:spcPct val="0"/>
              </a:spcBef>
              <a:buFontTx/>
              <a:buChar char="•"/>
            </a:pPr>
            <a:endParaRPr lang="en-US" dirty="0" smtClean="0"/>
          </a:p>
          <a:p>
            <a:pPr marL="685800" lvl="1" indent="-228600" defTabSz="914400">
              <a:spcBef>
                <a:spcPct val="0"/>
              </a:spcBef>
              <a:buFont typeface="Arial" pitchFamily="34" charset="0"/>
              <a:buChar char="•"/>
            </a:pPr>
            <a:r>
              <a:rPr lang="en-US" dirty="0" smtClean="0"/>
              <a:t>How to stay safe</a:t>
            </a:r>
          </a:p>
          <a:p>
            <a:pPr marL="685800" lvl="1" indent="-228600" defTabSz="914400">
              <a:spcBef>
                <a:spcPct val="0"/>
              </a:spcBef>
              <a:buFont typeface="Arial" pitchFamily="34" charset="0"/>
              <a:buChar char="•"/>
            </a:pPr>
            <a:r>
              <a:rPr lang="en-US" dirty="0" smtClean="0"/>
              <a:t>How and when to shelter in place</a:t>
            </a:r>
          </a:p>
          <a:p>
            <a:pPr marL="685800" lvl="1" indent="-228600" defTabSz="914400">
              <a:spcBef>
                <a:spcPct val="0"/>
              </a:spcBef>
              <a:buFont typeface="Arial" pitchFamily="34" charset="0"/>
              <a:buChar char="•"/>
            </a:pPr>
            <a:r>
              <a:rPr lang="en-US" dirty="0" smtClean="0"/>
              <a:t>How and when to safely evacuate</a:t>
            </a:r>
          </a:p>
          <a:p>
            <a:pPr marL="685800" lvl="1" indent="-228600" defTabSz="914400">
              <a:spcBef>
                <a:spcPct val="0"/>
              </a:spcBef>
              <a:buFont typeface="Arial" pitchFamily="34" charset="0"/>
              <a:buChar char="•"/>
            </a:pPr>
            <a:r>
              <a:rPr lang="en-US" dirty="0" smtClean="0"/>
              <a:t>Where and when to seek medical help, supplies, food, and shelter as required</a:t>
            </a:r>
          </a:p>
          <a:p>
            <a:pPr marL="685800" lvl="1" indent="-228600" defTabSz="914400">
              <a:spcBef>
                <a:spcPct val="0"/>
              </a:spcBef>
              <a:buFont typeface="Arial" pitchFamily="34" charset="0"/>
              <a:buChar char="•"/>
            </a:pPr>
            <a:r>
              <a:rPr lang="en-US" dirty="0" smtClean="0"/>
              <a:t>How and when to volunteer services and supplies in an emergency</a:t>
            </a:r>
          </a:p>
          <a:p>
            <a:pPr marL="685800" lvl="1" indent="-228600" defTabSz="914400">
              <a:spcBef>
                <a:spcPct val="0"/>
              </a:spcBef>
              <a:buFont typeface="Arial" pitchFamily="34" charset="0"/>
              <a:buChar char="•"/>
            </a:pPr>
            <a:r>
              <a:rPr lang="en-US" dirty="0" smtClean="0"/>
              <a:t>How to access critical information to enable all of the above</a:t>
            </a:r>
          </a:p>
          <a:p>
            <a:pPr defTabSz="914400">
              <a:spcBef>
                <a:spcPct val="0"/>
              </a:spcBef>
              <a:buFontTx/>
              <a:buAutoNum type="arabicPeriod"/>
            </a:pPr>
            <a:endParaRPr lang="en-US" dirty="0" smtClean="0"/>
          </a:p>
          <a:p>
            <a:pPr defTabSz="914400">
              <a:spcBef>
                <a:spcPct val="0"/>
              </a:spcBef>
              <a:buFontTx/>
              <a:buNone/>
            </a:pPr>
            <a:r>
              <a:rPr lang="en-US" dirty="0" smtClean="0"/>
              <a:t>Such preparation not only decreases the impact of the disaster on the community but also greatly improves the community’s resilience. </a:t>
            </a:r>
          </a:p>
          <a:p>
            <a:pPr defTabSz="914400">
              <a:spcBef>
                <a:spcPct val="0"/>
              </a:spcBef>
              <a:buFontTx/>
              <a:buNone/>
            </a:pPr>
            <a:endParaRPr lang="en-US" dirty="0" smtClean="0"/>
          </a:p>
          <a:p>
            <a:pPr defTabSz="914400">
              <a:spcBef>
                <a:spcPct val="0"/>
              </a:spcBef>
              <a:buFontTx/>
              <a:buNone/>
            </a:pPr>
            <a:r>
              <a:rPr lang="en-US" sz="1200" kern="1200" dirty="0" smtClean="0">
                <a:solidFill>
                  <a:schemeClr val="tx1"/>
                </a:solidFill>
                <a:latin typeface="+mn-lt"/>
                <a:ea typeface="+mn-ea"/>
                <a:cs typeface="+mn-cs"/>
              </a:rPr>
              <a:t>CPR works because there is a single, standardized methodology that allows the performance of CPR to be conducted in a near-identical manner among a wide variety of people who may be called upon to perform such resuscitative measures, ranging from lay-citizens to the most highly trained health professionals.  This expectation of performance is critical to facilitating the best possible outcome for the patient requiring CPR. </a:t>
            </a:r>
            <a:endParaRPr lang="en-US" dirty="0" smtClean="0"/>
          </a:p>
          <a:p>
            <a:pPr defTabSz="914400">
              <a:spcBef>
                <a:spcPct val="0"/>
              </a:spcBef>
              <a:buFontTx/>
              <a:buChar cha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IMAGE -- Troy, AL, September 8, 2011: Robi Mobley, FEMA Patient Simulation Specialist, explains the functions of a simulator, including moving, crying, bleeding and talking at Be Ready Day. In remembrance of September 11, 2001, Be Ready Day, hosted by Troy University and sponsored by the EMA, emphasized teaching students about safety in a number of areas, including tornado preparedness. </a:t>
            </a:r>
            <a:r>
              <a:rPr lang="en-US" sz="1200" b="0" dirty="0" smtClean="0">
                <a:latin typeface="+mn-lt"/>
                <a:cs typeface="+mn-cs"/>
              </a:rPr>
              <a:t>Ruth Kennedy/FEMA.</a:t>
            </a:r>
          </a:p>
          <a:p>
            <a:pPr defTabSz="914400">
              <a:spcBef>
                <a:spcPct val="0"/>
              </a:spcBef>
            </a:pPr>
            <a:endParaRPr lang="en-US"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E59355-5996-4A9E-8610-6F99A57CAF05}" type="slidenum">
              <a:rPr lang="en-US">
                <a:cs typeface="Arial" charset="0"/>
              </a:rPr>
              <a:pPr fontAlgn="base">
                <a:spcBef>
                  <a:spcPct val="0"/>
                </a:spcBef>
                <a:spcAft>
                  <a:spcPct val="0"/>
                </a:spcAft>
              </a:pPr>
              <a:t>15</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buFontTx/>
              <a:buNone/>
            </a:pPr>
            <a:r>
              <a:rPr lang="en-US" dirty="0" smtClean="0"/>
              <a:t>The DISASTER Paradigm</a:t>
            </a:r>
            <a:r>
              <a:rPr lang="en-US" sz="1200" kern="1200" dirty="0" smtClean="0">
                <a:solidFill>
                  <a:schemeClr val="tx1"/>
                </a:solidFill>
                <a:latin typeface="+mn-lt"/>
                <a:ea typeface="+mn-ea"/>
                <a:cs typeface="+mn-cs"/>
              </a:rPr>
              <a:t>™</a:t>
            </a:r>
            <a:r>
              <a:rPr lang="en-US" dirty="0" smtClean="0"/>
              <a:t> is a practical learning and organizational tool. The DISASTER Paradigm</a:t>
            </a:r>
            <a:r>
              <a:rPr lang="en-US" sz="1200" kern="1200" dirty="0" smtClean="0">
                <a:solidFill>
                  <a:schemeClr val="tx1"/>
                </a:solidFill>
                <a:latin typeface="+mn-lt"/>
                <a:ea typeface="+mn-ea"/>
                <a:cs typeface="+mn-cs"/>
              </a:rPr>
              <a:t>™</a:t>
            </a:r>
            <a:r>
              <a:rPr lang="en-US" dirty="0" smtClean="0"/>
              <a:t> is a useful reminder of key operational elements. </a:t>
            </a:r>
          </a:p>
          <a:p>
            <a:pPr>
              <a:spcBef>
                <a:spcPct val="0"/>
              </a:spcBef>
              <a:buFontTx/>
              <a:buNone/>
            </a:pPr>
            <a:endParaRPr lang="en-US" dirty="0" smtClean="0"/>
          </a:p>
          <a:p>
            <a:pPr>
              <a:spcBef>
                <a:spcPct val="0"/>
              </a:spcBef>
              <a:buFontTx/>
              <a:buNone/>
            </a:pPr>
            <a:r>
              <a:rPr lang="en-US" dirty="0" smtClean="0"/>
              <a:t>At each area of the DISASTER Paradigm</a:t>
            </a:r>
            <a:r>
              <a:rPr lang="en-US" sz="1200" kern="1200" dirty="0" smtClean="0">
                <a:solidFill>
                  <a:schemeClr val="tx1"/>
                </a:solidFill>
                <a:latin typeface="+mn-lt"/>
                <a:ea typeface="+mn-ea"/>
                <a:cs typeface="+mn-cs"/>
              </a:rPr>
              <a:t>™</a:t>
            </a:r>
            <a:r>
              <a:rPr lang="en-US" dirty="0" smtClean="0"/>
              <a:t>, you should be asking: “Do my needs exceed my resources?” </a:t>
            </a:r>
          </a:p>
          <a:p>
            <a:pPr>
              <a:spcBef>
                <a:spcPct val="0"/>
              </a:spcBef>
              <a:buFontTx/>
              <a:buNone/>
            </a:pPr>
            <a:endParaRPr lang="en-US" dirty="0" smtClean="0"/>
          </a:p>
          <a:p>
            <a:pPr>
              <a:spcBef>
                <a:spcPct val="0"/>
              </a:spcBef>
              <a:buFontTx/>
              <a:buNone/>
            </a:pPr>
            <a:r>
              <a:rPr lang="en-US" dirty="0" smtClean="0"/>
              <a:t>For example, you may be ready, willing, and able to deliver clinical treatment, but overlooking that you have safety or security needs that are unmet is “a disaster” as any need exceeding resources defines a disaster and identifies an immediate action item or critical task that must be addressed.  </a:t>
            </a:r>
          </a:p>
          <a:p>
            <a:pPr>
              <a:spcBef>
                <a:spcPct val="0"/>
              </a:spcBef>
            </a:pPr>
            <a:endParaRPr lang="en-US" dirty="0" smtClean="0"/>
          </a:p>
          <a:p>
            <a:pPr>
              <a:spcBef>
                <a:spcPct val="0"/>
              </a:spcBef>
            </a:pPr>
            <a:r>
              <a:rPr lang="en-US" dirty="0" smtClean="0"/>
              <a:t>IMAGE -- Cataño, PR, October 25, 2009: Inside the Gulf explosion perimeter. Yuisa Rios/FEMA.</a:t>
            </a:r>
          </a:p>
          <a:p>
            <a:pPr>
              <a:spcBef>
                <a:spcPct val="0"/>
              </a:spcBef>
            </a:pPr>
            <a:endParaRPr lang="en-US" b="1" i="1" dirty="0" smtClean="0"/>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268AF1-0CD9-48A3-A1AF-349FFBCF9112}" type="slidenum">
              <a:rPr lang="en-US">
                <a:cs typeface="Arial" charset="0"/>
              </a:rPr>
              <a:pPr fontAlgn="base">
                <a:spcBef>
                  <a:spcPct val="0"/>
                </a:spcBef>
                <a:spcAft>
                  <a:spcPct val="0"/>
                </a:spcAft>
              </a:pPr>
              <a:t>16</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defTabSz="914400">
              <a:spcBef>
                <a:spcPct val="0"/>
              </a:spcBef>
              <a:buFontTx/>
              <a:buNone/>
            </a:pPr>
            <a:r>
              <a:rPr lang="en-US" i="0" dirty="0" smtClean="0"/>
              <a:t>The first step in any disaster response is to detect that a disaster or mass casualty incident has occurred. Ask yourself, “Do my needs exceed my resources?” If they do, you have a disaster. </a:t>
            </a:r>
          </a:p>
          <a:p>
            <a:pPr defTabSz="914400">
              <a:spcBef>
                <a:spcPct val="0"/>
              </a:spcBef>
              <a:buFontTx/>
              <a:buNone/>
            </a:pPr>
            <a:endParaRPr lang="en-US" i="0" dirty="0" smtClean="0"/>
          </a:p>
          <a:p>
            <a:pPr defTabSz="914400">
              <a:spcBef>
                <a:spcPct val="0"/>
              </a:spcBef>
              <a:buFontTx/>
              <a:buNone/>
            </a:pPr>
            <a:r>
              <a:rPr lang="en-US" i="1" dirty="0" smtClean="0"/>
              <a:t>Situational awareness </a:t>
            </a:r>
            <a:r>
              <a:rPr lang="en-US" i="0" dirty="0" smtClean="0"/>
              <a:t>is a responder’s and community’s constant awareness of the evolving disaster environment. Information may be difficult to obtain, but timely and credible information on hazards, status of infrastructure, and needs of the population is essential to safe and effective operations. Information is potentially available from multiple sources – witnesses, media, internet, social media, public health reporting, and hospital data. Communication between all stakeholders is key. </a:t>
            </a:r>
          </a:p>
          <a:p>
            <a:pPr defTabSz="914400">
              <a:spcBef>
                <a:spcPct val="0"/>
              </a:spcBef>
              <a:buFontTx/>
              <a:buNone/>
            </a:pPr>
            <a:endParaRPr lang="en-US" i="0" dirty="0" smtClean="0"/>
          </a:p>
          <a:p>
            <a:pPr defTabSz="914400">
              <a:spcBef>
                <a:spcPct val="0"/>
              </a:spcBef>
              <a:buFontTx/>
              <a:buNone/>
            </a:pPr>
            <a:r>
              <a:rPr lang="en-US" i="1" dirty="0" smtClean="0"/>
              <a:t>Detection is awareness </a:t>
            </a:r>
            <a:r>
              <a:rPr lang="en-US" i="0" dirty="0" smtClean="0"/>
              <a:t>that something has happened or is evolving, that hazards could exist, and that further action, communication, people, supplies, and/or equipment are necessary.</a:t>
            </a:r>
          </a:p>
          <a:p>
            <a:pPr defTabSz="914400">
              <a:spcBef>
                <a:spcPct val="0"/>
              </a:spcBef>
            </a:pPr>
            <a:endParaRPr lang="en-US" dirty="0" smtClean="0"/>
          </a:p>
          <a:p>
            <a:pPr defTabSz="914400">
              <a:spcBef>
                <a:spcPct val="0"/>
              </a:spcBef>
            </a:pPr>
            <a:r>
              <a:rPr lang="en-US" dirty="0" smtClean="0"/>
              <a:t>IMAGE -- Leone, American Samoa, October 2, 2009: A car sits upside down among other debris that was caused by the earthquake and tsunami in American Samoa. The tsunami spread debris throughout the village of Leone. </a:t>
            </a:r>
            <a:r>
              <a:rPr lang="en-US" sz="1200" b="0" dirty="0" smtClean="0">
                <a:latin typeface="+mn-lt"/>
                <a:cs typeface="+mn-cs"/>
              </a:rPr>
              <a:t>Casey Deshong/FEMA.</a:t>
            </a:r>
            <a:endParaRPr lang="en-US" b="0"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D9E03C-AF73-454F-AA02-63D4E991A3DD}" type="slidenum">
              <a:rPr lang="en-US">
                <a:cs typeface="Arial" charset="0"/>
              </a:rPr>
              <a:pPr fontAlgn="base">
                <a:spcBef>
                  <a:spcPct val="0"/>
                </a:spcBef>
                <a:spcAft>
                  <a:spcPct val="0"/>
                </a:spcAft>
              </a:pPr>
              <a:t>17</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77500" lnSpcReduction="20000"/>
          </a:bodyPr>
          <a:lstStyle/>
          <a:p>
            <a:r>
              <a:rPr lang="en-US" sz="1200" dirty="0" smtClean="0">
                <a:effectLst/>
              </a:rPr>
              <a:t>the key reasons for a defined incident </a:t>
            </a:r>
            <a:r>
              <a:rPr lang="en-US" sz="1200" dirty="0" err="1" smtClean="0">
                <a:effectLst/>
              </a:rPr>
              <a:t>mgmt</a:t>
            </a:r>
            <a:r>
              <a:rPr lang="en-US" sz="1200" dirty="0" smtClean="0">
                <a:effectLst/>
              </a:rPr>
              <a:t> structure – to ensure all necessary functions/roles covered and avoid redundancy and waste</a:t>
            </a:r>
            <a:endParaRPr lang="en-US" dirty="0" smtClean="0">
              <a:effectLst/>
            </a:endParaRPr>
          </a:p>
          <a:p>
            <a:r>
              <a:rPr lang="en-US" sz="1200" dirty="0" smtClean="0">
                <a:effectLst/>
              </a:rPr>
              <a:t> </a:t>
            </a:r>
            <a:endParaRPr lang="en-US" dirty="0" smtClean="0">
              <a:effectLst/>
            </a:endParaRPr>
          </a:p>
          <a:p>
            <a:pPr>
              <a:spcBef>
                <a:spcPct val="0"/>
              </a:spcBef>
              <a:buFontTx/>
              <a:buNone/>
            </a:pPr>
            <a:r>
              <a:rPr lang="en-US" dirty="0" smtClean="0"/>
              <a:t>Born of the Fire Service during the 1970s, the incident command system (ICS) was expanded and adapted for use in all response agencies and hospitals throughout the US. On February 28, 2003, President George W. Bush issued Homeland Security Presidential Directive (HSPD)-5, Management of Domestic Incidents, which directed the Secretary of Homeland Security to develop and administer the National Incident Management System (NIMS). NIMS is now in full use throughout the United States. </a:t>
            </a:r>
          </a:p>
          <a:p>
            <a:pPr>
              <a:spcBef>
                <a:spcPct val="0"/>
              </a:spcBef>
              <a:buFontTx/>
              <a:buNone/>
            </a:pPr>
            <a:endParaRPr lang="en-US" dirty="0" smtClean="0">
              <a:solidFill>
                <a:srgbClr val="000000"/>
              </a:solidFill>
              <a:hlinkClick r:id="rId3"/>
            </a:endParaRPr>
          </a:p>
          <a:p>
            <a:pPr>
              <a:spcBef>
                <a:spcPct val="0"/>
              </a:spcBef>
              <a:buFontTx/>
              <a:buNone/>
            </a:pPr>
            <a:r>
              <a:rPr lang="en-US" dirty="0" smtClean="0"/>
              <a:t>The NIMS is intended to provide a consistent, flexible, and adjustable national framework to enable federal, state, local, and tribal governments and private sector and nongovernmental organizations to work together effectively and efficiently to prepare for, prevent, respond to, and recover from domestic incidents, regardless of cause, size, or complexity, including acts of catastrophic terrorism. On the basis of this goal, the NIMS consists of the following:</a:t>
            </a:r>
          </a:p>
          <a:p>
            <a:pPr>
              <a:spcBef>
                <a:spcPct val="0"/>
              </a:spcBef>
              <a:buFontTx/>
              <a:buChar char="•"/>
            </a:pPr>
            <a:endParaRPr lang="en-US" dirty="0" smtClean="0"/>
          </a:p>
          <a:p>
            <a:pPr marL="685800" lvl="1" indent="-228600">
              <a:spcBef>
                <a:spcPct val="0"/>
              </a:spcBef>
              <a:buFont typeface="Arial" pitchFamily="34" charset="0"/>
              <a:buChar char="•"/>
            </a:pPr>
            <a:r>
              <a:rPr lang="en-US" b="0" u="none" baseline="0" dirty="0" smtClean="0">
                <a:solidFill>
                  <a:schemeClr val="tx1"/>
                </a:solidFill>
                <a:hlinkClick r:id="rId4"/>
              </a:rPr>
              <a:t>Command and management (ICS)</a:t>
            </a:r>
          </a:p>
          <a:p>
            <a:pPr marL="685800" lvl="1" indent="-228600">
              <a:spcBef>
                <a:spcPct val="0"/>
              </a:spcBef>
              <a:buFont typeface="Arial" pitchFamily="34" charset="0"/>
              <a:buChar char="•"/>
            </a:pPr>
            <a:r>
              <a:rPr lang="en-US" b="0" u="none" baseline="0" dirty="0" smtClean="0">
                <a:solidFill>
                  <a:schemeClr val="tx1"/>
                </a:solidFill>
                <a:hlinkClick r:id="rId4"/>
              </a:rPr>
              <a:t>Preparedness</a:t>
            </a:r>
          </a:p>
          <a:p>
            <a:pPr marL="685800" lvl="1" indent="-228600">
              <a:spcBef>
                <a:spcPct val="0"/>
              </a:spcBef>
              <a:buFont typeface="Arial" pitchFamily="34" charset="0"/>
              <a:buChar char="•"/>
            </a:pPr>
            <a:r>
              <a:rPr lang="en-US" b="0" u="none" baseline="0" dirty="0" smtClean="0">
                <a:solidFill>
                  <a:schemeClr val="tx1"/>
                </a:solidFill>
                <a:hlinkClick r:id="rId4"/>
              </a:rPr>
              <a:t>Resource management</a:t>
            </a:r>
          </a:p>
          <a:p>
            <a:pPr marL="685800" lvl="1" indent="-228600">
              <a:spcBef>
                <a:spcPct val="0"/>
              </a:spcBef>
              <a:buFont typeface="Arial" pitchFamily="34" charset="0"/>
              <a:buChar char="•"/>
            </a:pPr>
            <a:r>
              <a:rPr lang="en-US" b="0" u="none" baseline="0" dirty="0" smtClean="0">
                <a:solidFill>
                  <a:schemeClr val="tx1"/>
                </a:solidFill>
                <a:hlinkClick r:id="rId4"/>
              </a:rPr>
              <a:t>Communications and information management</a:t>
            </a:r>
          </a:p>
          <a:p>
            <a:pPr marL="685800" lvl="1" indent="-228600">
              <a:spcBef>
                <a:spcPct val="0"/>
              </a:spcBef>
              <a:buFont typeface="Arial" pitchFamily="34" charset="0"/>
              <a:buChar char="•"/>
            </a:pPr>
            <a:r>
              <a:rPr lang="en-US" b="0" u="none" baseline="0" dirty="0" smtClean="0">
                <a:solidFill>
                  <a:schemeClr val="tx1"/>
                </a:solidFill>
                <a:hlinkClick r:id="rId4"/>
              </a:rPr>
              <a:t>Supporting technologies</a:t>
            </a:r>
          </a:p>
          <a:p>
            <a:pPr marL="685800" lvl="1" indent="-228600">
              <a:spcBef>
                <a:spcPct val="0"/>
              </a:spcBef>
              <a:buFont typeface="Arial" pitchFamily="34" charset="0"/>
              <a:buChar char="•"/>
            </a:pPr>
            <a:r>
              <a:rPr lang="en-US" b="0" u="none" baseline="0" dirty="0" smtClean="0">
                <a:solidFill>
                  <a:schemeClr val="tx1"/>
                </a:solidFill>
                <a:hlinkClick r:id="rId4"/>
              </a:rPr>
              <a:t>Ongoing management and maintenance</a:t>
            </a:r>
          </a:p>
          <a:p>
            <a:pPr>
              <a:spcBef>
                <a:spcPct val="0"/>
              </a:spcBef>
            </a:pPr>
            <a:endParaRPr lang="en-US" dirty="0" smtClean="0"/>
          </a:p>
          <a:p>
            <a:pPr>
              <a:spcBef>
                <a:spcPct val="0"/>
              </a:spcBef>
              <a:buFontTx/>
              <a:buNone/>
            </a:pPr>
            <a:r>
              <a:rPr lang="en-US" dirty="0" smtClean="0"/>
              <a:t>It is very important that everyone involved in disaster response have a working understanding of the incident command system commensurate with their role and experience.</a:t>
            </a:r>
          </a:p>
          <a:p>
            <a:pPr>
              <a:spcBef>
                <a:spcPct val="0"/>
              </a:spcBef>
              <a:buFontTx/>
              <a:buNone/>
            </a:pPr>
            <a:endParaRPr lang="en-US" dirty="0" smtClean="0"/>
          </a:p>
          <a:p>
            <a:pPr>
              <a:spcBef>
                <a:spcPct val="0"/>
              </a:spcBef>
              <a:buFontTx/>
              <a:buNone/>
            </a:pPr>
            <a:r>
              <a:rPr lang="en-US" dirty="0" smtClean="0"/>
              <a:t>ICS includes command, coordination, and communication. An important element of incident management, and disaster response in general, is communication (information flow).</a:t>
            </a:r>
          </a:p>
          <a:p>
            <a:pPr>
              <a:spcBef>
                <a:spcPct val="0"/>
              </a:spcBef>
              <a:buFontTx/>
              <a:buNone/>
            </a:pPr>
            <a:endParaRPr lang="en-US" dirty="0" smtClean="0"/>
          </a:p>
          <a:p>
            <a:pPr>
              <a:spcBef>
                <a:spcPct val="0"/>
              </a:spcBef>
              <a:buFontTx/>
              <a:buNone/>
            </a:pPr>
            <a:r>
              <a:rPr lang="en-US" dirty="0" smtClean="0"/>
              <a:t>ICS principles and practices include such items </a:t>
            </a:r>
            <a:r>
              <a:rPr lang="en-US" i="0" dirty="0" smtClean="0"/>
              <a:t>as </a:t>
            </a:r>
            <a:r>
              <a:rPr lang="en-US" i="1" dirty="0" smtClean="0"/>
              <a:t>scalability</a:t>
            </a:r>
            <a:r>
              <a:rPr lang="en-US" i="0" dirty="0" smtClean="0"/>
              <a:t> (adapting a response to event size and evolution), </a:t>
            </a:r>
            <a:r>
              <a:rPr lang="en-US" i="1" dirty="0" smtClean="0"/>
              <a:t>span of control </a:t>
            </a:r>
            <a:r>
              <a:rPr lang="en-US" i="0" dirty="0" smtClean="0"/>
              <a:t>(a finite number of reporting lines to any command position), and </a:t>
            </a:r>
            <a:r>
              <a:rPr lang="en-US" i="1" dirty="0" smtClean="0"/>
              <a:t>interoperability</a:t>
            </a:r>
            <a:r>
              <a:rPr lang="en-US" i="0" dirty="0" smtClean="0"/>
              <a:t> (allowing for integration between agencies and organizations). </a:t>
            </a:r>
          </a:p>
          <a:p>
            <a:pPr>
              <a:spcBef>
                <a:spcPct val="0"/>
              </a:spcBef>
              <a:buFontTx/>
              <a:buNone/>
            </a:pPr>
            <a:endParaRPr lang="en-US" dirty="0" smtClean="0"/>
          </a:p>
          <a:p>
            <a:pPr>
              <a:spcBef>
                <a:spcPct val="0"/>
              </a:spcBef>
              <a:buFontTx/>
              <a:buNone/>
            </a:pPr>
            <a:r>
              <a:rPr lang="en-US" dirty="0" smtClean="0">
                <a:solidFill>
                  <a:srgbClr val="000000"/>
                </a:solidFill>
              </a:rPr>
              <a:t>A hospital version of ICS is HICS (hospital incident command system), which is part of the Joint Commission standard for use in the hospital environment.</a:t>
            </a:r>
          </a:p>
          <a:p>
            <a:pPr>
              <a:spcBef>
                <a:spcPct val="0"/>
              </a:spcBef>
            </a:pPr>
            <a:endParaRPr lang="en-US" b="1" i="1" dirty="0" smtClean="0"/>
          </a:p>
          <a:p>
            <a:pPr>
              <a:spcBef>
                <a:spcPct val="0"/>
              </a:spcBef>
            </a:pPr>
            <a:endParaRPr lang="en-US" dirty="0"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6C2BFE-320E-4CB6-A132-CE457D00E320}" type="slidenum">
              <a:rPr lang="en-US">
                <a:cs typeface="Arial" charset="0"/>
              </a:rPr>
              <a:pPr fontAlgn="base">
                <a:spcBef>
                  <a:spcPct val="0"/>
                </a:spcBef>
                <a:spcAft>
                  <a:spcPct val="0"/>
                </a:spcAft>
              </a:pPr>
              <a:t>18</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marL="0" indent="0">
              <a:spcBef>
                <a:spcPct val="0"/>
              </a:spcBef>
              <a:buFontTx/>
              <a:buNone/>
            </a:pPr>
            <a:r>
              <a:rPr lang="en-US" dirty="0" smtClean="0"/>
              <a:t>Communication during times of disaster is notoriously problematic. Any disaster response must include a robust communications plan. This is essential because lives can be saved by having accurate and timely information reach your stakeholders and citizens. Many challenges and communication-based items must be addressed. Hardening of your communication methods includes ensuring redundancy, alternate forms of communications, common protocols and language use, and interagency cooperation.  </a:t>
            </a:r>
          </a:p>
          <a:p>
            <a:pPr marL="171450" indent="-171450">
              <a:spcBef>
                <a:spcPct val="0"/>
              </a:spcBef>
            </a:pPr>
            <a:endParaRPr lang="en-US" dirty="0" smtClean="0"/>
          </a:p>
          <a:p>
            <a:pPr marL="171450" indent="-171450">
              <a:spcBef>
                <a:spcPct val="0"/>
              </a:spcBef>
            </a:pPr>
            <a:r>
              <a:rPr lang="en-US" dirty="0" smtClean="0"/>
              <a:t>Animation:  With sequential  clicks, the “</a:t>
            </a:r>
            <a:r>
              <a:rPr lang="en-US" b="0" dirty="0" smtClean="0"/>
              <a:t>Information sharing…” , followed by the “Effective = Timely …” items are displayed.</a:t>
            </a:r>
          </a:p>
          <a:p>
            <a:pPr marL="171450" indent="-171450">
              <a:spcBef>
                <a:spcPct val="0"/>
              </a:spcBef>
            </a:pPr>
            <a:endParaRPr lang="en-US" dirty="0" smtClean="0"/>
          </a:p>
          <a:p>
            <a:pPr marL="171450" indent="-171450">
              <a:spcBef>
                <a:spcPct val="0"/>
              </a:spcBef>
            </a:pPr>
            <a:r>
              <a:rPr lang="en-US" dirty="0" smtClean="0"/>
              <a:t>IMAGE -- Albany, NY, September 2, 2011: New York State Emergency Operations Center is activated in response to Hurricane Irene that passed through New York State in August 28, 2011. The President declared a disaster for the State of New York to supplement state and local recovery efforts in the area affected by Hurricane Irene. Elissa Jun/FEMA.</a:t>
            </a:r>
          </a:p>
          <a:p>
            <a:pPr marL="171450" indent="-171450">
              <a:spcBef>
                <a:spcPct val="0"/>
              </a:spcBef>
            </a:pPr>
            <a:endParaRPr lang="en-US" b="1" i="1" dirty="0" smtClean="0"/>
          </a:p>
          <a:p>
            <a:pPr marL="171450" indent="-171450">
              <a:spcBef>
                <a:spcPct val="0"/>
              </a:spcBef>
            </a:pPr>
            <a:endParaRPr lang="en-US" dirty="0"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CE11AA-7181-417F-9381-29ABEFAC873C}" type="slidenum">
              <a:rPr lang="en-US">
                <a:cs typeface="Arial" charset="0"/>
              </a:rPr>
              <a:pPr fontAlgn="base">
                <a:spcBef>
                  <a:spcPct val="0"/>
                </a:spcBef>
                <a:spcAft>
                  <a:spcPct val="0"/>
                </a:spcAft>
              </a:pPr>
              <a:t>19</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marL="0" indent="-171450">
              <a:spcBef>
                <a:spcPct val="0"/>
              </a:spcBef>
              <a:buFontTx/>
              <a:buNone/>
            </a:pPr>
            <a:r>
              <a:rPr lang="en-US" dirty="0" smtClean="0"/>
              <a:t>Risk communication is information for individuals and communities to support the best possible decisions to protect health, safety, and security. Risk communication is a vital component of any disaster communication strategy. </a:t>
            </a:r>
          </a:p>
          <a:p>
            <a:pPr marL="0" indent="-171450">
              <a:spcBef>
                <a:spcPct val="0"/>
              </a:spcBef>
              <a:buFontTx/>
              <a:buNone/>
            </a:pPr>
            <a:endParaRPr lang="en-US" dirty="0" smtClean="0"/>
          </a:p>
          <a:p>
            <a:pPr marL="0" indent="-171450">
              <a:spcBef>
                <a:spcPct val="0"/>
              </a:spcBef>
              <a:buFontTx/>
              <a:buNone/>
            </a:pPr>
            <a:r>
              <a:rPr lang="en-US" dirty="0" smtClean="0"/>
              <a:t>During emergencies, the public may receive information from a variety of sources. Effective communication of clear, concise, and credible information will help assure the public that the situation is being addressed effectively, while reaching broad audiences to inform regarding health and medical care access, immediate and anticipated hazards, appropriate health and safety precautions, the need for evacuation or sheltering in place, alternative travel routes, etc. </a:t>
            </a:r>
          </a:p>
          <a:p>
            <a:pPr marL="0" indent="-171450">
              <a:spcBef>
                <a:spcPct val="0"/>
              </a:spcBef>
              <a:buFontTx/>
              <a:buNone/>
            </a:pPr>
            <a:endParaRPr lang="en-US" dirty="0" smtClean="0"/>
          </a:p>
          <a:p>
            <a:pPr marL="0" indent="-171450">
              <a:spcBef>
                <a:spcPct val="0"/>
              </a:spcBef>
              <a:buFontTx/>
              <a:buNone/>
            </a:pPr>
            <a:r>
              <a:rPr lang="en-US" dirty="0" smtClean="0"/>
              <a:t>Under NIMS, state and local health authorities must have established procedures for providing the news media with timely and accurate public information. Risk communication is discussed further in Chapter 2, “Public Health Response to Disasters.”</a:t>
            </a:r>
          </a:p>
          <a:p>
            <a:pPr marL="0" indent="-171450">
              <a:spcBef>
                <a:spcPct val="0"/>
              </a:spcBef>
              <a:buFontTx/>
              <a:buNone/>
            </a:pPr>
            <a:endParaRPr lang="en-US" dirty="0" smtClean="0"/>
          </a:p>
          <a:p>
            <a:pPr marL="0" indent="-171450">
              <a:spcBef>
                <a:spcPct val="0"/>
              </a:spcBef>
              <a:buFontTx/>
              <a:buNone/>
            </a:pPr>
            <a:r>
              <a:rPr lang="en-US" dirty="0" smtClean="0"/>
              <a:t>“One voice … one message”:  Speaking with/as a common voice, delivering a consistent message, is the purpose of risk communication. </a:t>
            </a:r>
          </a:p>
          <a:p>
            <a:pPr marL="171450" indent="-171450">
              <a:spcBef>
                <a:spcPct val="0"/>
              </a:spcBef>
            </a:pPr>
            <a:endParaRPr lang="en-US" dirty="0" smtClean="0"/>
          </a:p>
          <a:p>
            <a:pPr marL="171450" indent="-171450">
              <a:spcBef>
                <a:spcPct val="0"/>
              </a:spcBef>
            </a:pPr>
            <a:endParaRPr lang="en-US" dirty="0" smtClean="0"/>
          </a:p>
          <a:p>
            <a:pPr marL="171450" indent="-171450">
              <a:spcBef>
                <a:spcPct val="0"/>
              </a:spcBef>
            </a:pPr>
            <a:endParaRPr lang="en-US" dirty="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8B583A-346B-4876-8C43-E7240316AF67}" type="slidenum">
              <a:rPr lang="en-US">
                <a:cs typeface="Arial" charset="0"/>
              </a:rPr>
              <a:pPr fontAlgn="base">
                <a:spcBef>
                  <a:spcPct val="0"/>
                </a:spcBef>
                <a:spcAft>
                  <a:spcPct val="0"/>
                </a:spcAft>
              </a:pPr>
              <a:t>20</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92500"/>
          </a:bodyPr>
          <a:lstStyle/>
          <a:p>
            <a:pPr>
              <a:spcBef>
                <a:spcPct val="0"/>
              </a:spcBef>
              <a:buFontTx/>
              <a:buNone/>
            </a:pPr>
            <a:r>
              <a:rPr lang="en-US" dirty="0" smtClean="0"/>
              <a:t>Disaster response is inherently dangerous. One of the most important considerations is the safety of the responders.</a:t>
            </a:r>
          </a:p>
          <a:p>
            <a:pPr>
              <a:spcBef>
                <a:spcPct val="0"/>
              </a:spcBef>
              <a:buFontTx/>
              <a:buNone/>
            </a:pPr>
            <a:endParaRPr lang="en-US" dirty="0" smtClean="0"/>
          </a:p>
          <a:p>
            <a:pPr>
              <a:spcBef>
                <a:spcPct val="0"/>
              </a:spcBef>
              <a:buFontTx/>
              <a:buNone/>
            </a:pPr>
            <a:r>
              <a:rPr lang="en-US" dirty="0" smtClean="0"/>
              <a:t>The first priority regarding safety and security is the protection of yourself and your team.  The old adage “don’t become part of the problem” is still valid.  If you or a team member become injured or acutely ill, you or they will not be managing the casualties; even worse, you have now increased the number of casualties and removed the use of your skills.  </a:t>
            </a:r>
          </a:p>
          <a:p>
            <a:pPr>
              <a:spcBef>
                <a:spcPct val="0"/>
              </a:spcBef>
              <a:buFontTx/>
              <a:buNone/>
            </a:pPr>
            <a:endParaRPr lang="en-US" dirty="0" smtClean="0"/>
          </a:p>
          <a:p>
            <a:pPr>
              <a:spcBef>
                <a:spcPct val="0"/>
              </a:spcBef>
              <a:buFontTx/>
              <a:buNone/>
            </a:pPr>
            <a:r>
              <a:rPr lang="en-US" dirty="0" smtClean="0"/>
              <a:t>Identifying possible life threats or hazards should prompt immediate action steps on your part. Utilizing proper barriers to entry, PPE, etc, are some of these important safety and security measures that every responder must adopt.</a:t>
            </a:r>
          </a:p>
          <a:p>
            <a:pPr>
              <a:spcBef>
                <a:spcPct val="0"/>
              </a:spcBef>
              <a:buFontTx/>
              <a:buNone/>
            </a:pPr>
            <a:endParaRPr lang="en-US" dirty="0" smtClean="0"/>
          </a:p>
          <a:p>
            <a:pPr>
              <a:spcBef>
                <a:spcPct val="0"/>
              </a:spcBef>
              <a:buFontTx/>
              <a:buNone/>
            </a:pPr>
            <a:r>
              <a:rPr lang="en-US" dirty="0" smtClean="0"/>
              <a:t>It may be prudent to delay or prevent responders from entering a disaster zone pending hazard identification and mitigation (ie, likelihood of an explosive device that has not yet detonated). Just as important, every responder must constantly reassess the situation and always have an “exit” plan in mind. </a:t>
            </a:r>
          </a:p>
          <a:p>
            <a:pPr>
              <a:spcBef>
                <a:spcPct val="0"/>
              </a:spcBef>
              <a:buFontTx/>
              <a:buNone/>
            </a:pPr>
            <a:endParaRPr lang="en-US" dirty="0" smtClean="0"/>
          </a:p>
          <a:p>
            <a:pPr>
              <a:spcBef>
                <a:spcPct val="0"/>
              </a:spcBef>
              <a:buFontTx/>
              <a:buNone/>
            </a:pPr>
            <a:r>
              <a:rPr lang="en-US" dirty="0" smtClean="0"/>
              <a:t>Considerations pertinent to safety and security may include the following suggestions: </a:t>
            </a:r>
          </a:p>
          <a:p>
            <a:pPr>
              <a:spcBef>
                <a:spcPct val="0"/>
              </a:spcBef>
              <a:buFontTx/>
              <a:buNone/>
            </a:pPr>
            <a:endParaRPr lang="en-US" dirty="0" smtClean="0"/>
          </a:p>
          <a:p>
            <a:pPr marL="685800" lvl="1" indent="-228600">
              <a:spcBef>
                <a:spcPct val="0"/>
              </a:spcBef>
              <a:buFont typeface="Arial" pitchFamily="34" charset="0"/>
              <a:buChar char="•"/>
            </a:pPr>
            <a:r>
              <a:rPr lang="en-US" dirty="0" smtClean="0"/>
              <a:t>Regulating access to a scene (barriers and control)</a:t>
            </a:r>
          </a:p>
          <a:p>
            <a:pPr marL="685800" lvl="1" indent="-228600">
              <a:spcBef>
                <a:spcPct val="0"/>
              </a:spcBef>
              <a:buFont typeface="Arial" pitchFamily="34" charset="0"/>
              <a:buChar char="•"/>
            </a:pPr>
            <a:r>
              <a:rPr lang="en-US" dirty="0" smtClean="0"/>
              <a:t>PPE, shielding, helmets (protective equipment)</a:t>
            </a:r>
          </a:p>
          <a:p>
            <a:pPr marL="685800" lvl="1" indent="-228600">
              <a:spcBef>
                <a:spcPct val="0"/>
              </a:spcBef>
              <a:buFont typeface="Arial" pitchFamily="34" charset="0"/>
              <a:buChar char="•"/>
            </a:pPr>
            <a:r>
              <a:rPr lang="en-US" dirty="0" smtClean="0"/>
              <a:t>Communication (information exchange)</a:t>
            </a:r>
          </a:p>
          <a:p>
            <a:pPr marL="685800" lvl="1" indent="-228600">
              <a:spcBef>
                <a:spcPct val="0"/>
              </a:spcBef>
              <a:buFont typeface="Arial" pitchFamily="34" charset="0"/>
              <a:buChar char="•"/>
            </a:pPr>
            <a:r>
              <a:rPr lang="en-US" dirty="0" smtClean="0"/>
              <a:t>Police protection (situational control)</a:t>
            </a:r>
          </a:p>
          <a:p>
            <a:pPr>
              <a:spcBef>
                <a:spcPct val="0"/>
              </a:spcBef>
            </a:pPr>
            <a:endParaRPr lang="en-US" dirty="0"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D89DB4-35B2-4C29-9BCE-0DB944522735}" type="slidenum">
              <a:rPr lang="en-US">
                <a:cs typeface="Arial" charset="0"/>
              </a:rPr>
              <a:pPr fontAlgn="base">
                <a:spcBef>
                  <a:spcPct val="0"/>
                </a:spcBef>
                <a:spcAft>
                  <a:spcPct val="0"/>
                </a:spcAft>
              </a:pPr>
              <a:t>21</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gn="l">
              <a:lnSpc>
                <a:spcPct val="90000"/>
              </a:lnSpc>
              <a:spcBef>
                <a:spcPct val="0"/>
              </a:spcBef>
              <a:buFontTx/>
              <a:buNone/>
            </a:pPr>
            <a:r>
              <a:rPr lang="en-US" dirty="0" smtClean="0"/>
              <a:t>In the last century, 3.5 million people were killed by natural disasters, and another 200 million were killed by man-made disasters (such as war, genocide, and terrorism). [</a:t>
            </a:r>
            <a:r>
              <a:rPr lang="en-US" i="1" dirty="0" smtClean="0"/>
              <a:t>BDLS 3.0 Course Manual</a:t>
            </a:r>
            <a:r>
              <a:rPr lang="en-US" dirty="0" smtClean="0"/>
              <a:t>, pp 1-2]</a:t>
            </a:r>
          </a:p>
          <a:p>
            <a:pPr>
              <a:lnSpc>
                <a:spcPct val="90000"/>
              </a:lnSpc>
              <a:spcBef>
                <a:spcPct val="0"/>
              </a:spcBef>
              <a:buFontTx/>
              <a:buNone/>
            </a:pPr>
            <a:endParaRPr lang="en-US" dirty="0" smtClean="0"/>
          </a:p>
          <a:p>
            <a:pPr>
              <a:lnSpc>
                <a:spcPct val="90000"/>
              </a:lnSpc>
              <a:spcBef>
                <a:spcPct val="0"/>
              </a:spcBef>
              <a:buFontTx/>
              <a:buNone/>
            </a:pPr>
            <a:r>
              <a:rPr lang="en-US" dirty="0" smtClean="0"/>
              <a:t>As the number of disasters, both natural and man-made, continues to rise, it is more important than ever for our communities and responders to train, educate, and prepare.</a:t>
            </a:r>
          </a:p>
          <a:p>
            <a:pPr>
              <a:lnSpc>
                <a:spcPct val="90000"/>
              </a:lnSpc>
              <a:spcBef>
                <a:spcPct val="0"/>
              </a:spcBef>
              <a:buFontTx/>
              <a:buNone/>
            </a:pPr>
            <a:endParaRPr lang="en-US" dirty="0" smtClean="0"/>
          </a:p>
          <a:p>
            <a:pPr>
              <a:lnSpc>
                <a:spcPct val="90000"/>
              </a:lnSpc>
              <a:spcBef>
                <a:spcPct val="0"/>
              </a:spcBef>
              <a:buFontTx/>
              <a:buNone/>
            </a:pPr>
            <a:r>
              <a:rPr lang="en-US" dirty="0" smtClean="0"/>
              <a:t>In the United States every year, there are hundreds of deaths and thousands of injuries due to disasters.</a:t>
            </a:r>
          </a:p>
          <a:p>
            <a:pPr>
              <a:lnSpc>
                <a:spcPct val="90000"/>
              </a:lnSpc>
              <a:spcBef>
                <a:spcPct val="0"/>
              </a:spcBef>
              <a:buFontTx/>
              <a:buNone/>
            </a:pPr>
            <a:endParaRPr lang="en-US" dirty="0" smtClean="0"/>
          </a:p>
          <a:p>
            <a:pPr>
              <a:lnSpc>
                <a:spcPct val="90000"/>
              </a:lnSpc>
              <a:spcBef>
                <a:spcPct val="0"/>
              </a:spcBef>
              <a:buFontTx/>
              <a:buNone/>
            </a:pPr>
            <a:r>
              <a:rPr lang="en-US" dirty="0" smtClean="0"/>
              <a:t>Disasters disrupt commerce, critical infrastructure, and our everyday lives.</a:t>
            </a:r>
          </a:p>
          <a:p>
            <a:pPr>
              <a:lnSpc>
                <a:spcPct val="90000"/>
              </a:lnSpc>
              <a:spcBef>
                <a:spcPct val="0"/>
              </a:spcBef>
              <a:buFontTx/>
              <a:buNone/>
            </a:pPr>
            <a:endParaRPr lang="en-US" dirty="0" smtClean="0"/>
          </a:p>
          <a:p>
            <a:pPr>
              <a:lnSpc>
                <a:spcPct val="90000"/>
              </a:lnSpc>
              <a:spcBef>
                <a:spcPct val="0"/>
              </a:spcBef>
              <a:buFontTx/>
              <a:buNone/>
            </a:pPr>
            <a:r>
              <a:rPr lang="en-US" dirty="0" smtClean="0"/>
              <a:t>All-hazards preparedness is the principles and practices that facilitate an effective response and recovery to a wide variety of disaster typologies and their resulting casualties. </a:t>
            </a:r>
          </a:p>
          <a:p>
            <a:pPr>
              <a:lnSpc>
                <a:spcPct val="90000"/>
              </a:lnSpc>
              <a:spcBef>
                <a:spcPct val="0"/>
              </a:spcBef>
              <a:buFontTx/>
              <a:buNone/>
            </a:pPr>
            <a:endParaRPr lang="en-US" dirty="0" smtClean="0"/>
          </a:p>
          <a:p>
            <a:pPr>
              <a:lnSpc>
                <a:spcPct val="90000"/>
              </a:lnSpc>
              <a:spcBef>
                <a:spcPct val="0"/>
              </a:spcBef>
              <a:buFontTx/>
              <a:buNone/>
            </a:pPr>
            <a:r>
              <a:rPr lang="en-US" dirty="0" smtClean="0"/>
              <a:t>NOTE:  Use example (such as cardiac arrest management) to emphasize the importance of all-hazards approach.</a:t>
            </a:r>
          </a:p>
          <a:p>
            <a:pPr>
              <a:lnSpc>
                <a:spcPct val="90000"/>
              </a:lnSpc>
              <a:spcBef>
                <a:spcPct val="0"/>
              </a:spcBef>
            </a:pPr>
            <a:endParaRPr lang="en-US" dirty="0" smtClean="0"/>
          </a:p>
          <a:p>
            <a:pPr>
              <a:lnSpc>
                <a:spcPct val="90000"/>
              </a:lnSpc>
              <a:spcBef>
                <a:spcPct val="0"/>
              </a:spcBef>
            </a:pPr>
            <a:r>
              <a:rPr lang="en-US" dirty="0" smtClean="0"/>
              <a:t>IMAGE -- New Orleans, LA, September 8, 2005: FEMA's US&amp;R teams in route by helicopter to conduct a search in St. Bernard Parish, view the flooding in New Orleans. Michael </a:t>
            </a:r>
            <a:r>
              <a:rPr lang="en-US" dirty="0" err="1" smtClean="0"/>
              <a:t>Rieger</a:t>
            </a:r>
            <a:r>
              <a:rPr lang="en-US" dirty="0" smtClean="0"/>
              <a:t>/FEMA.</a:t>
            </a:r>
          </a:p>
          <a:p>
            <a:pPr>
              <a:lnSpc>
                <a:spcPct val="90000"/>
              </a:lnSpc>
              <a:spcBef>
                <a:spcPct val="0"/>
              </a:spcBef>
            </a:pPr>
            <a:endParaRPr lang="en-US" dirty="0" smtClean="0"/>
          </a:p>
          <a:p>
            <a:pPr>
              <a:lnSpc>
                <a:spcPct val="90000"/>
              </a:lnSpc>
              <a:spcBef>
                <a:spcPct val="0"/>
              </a:spcBef>
            </a:pPr>
            <a:endParaRPr lang="en-US" dirty="0" smtClean="0"/>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04BCA-D308-496D-94C9-92B83259AC21}" type="slidenum">
              <a:rPr lang="en-US">
                <a:cs typeface="Arial" charset="0"/>
              </a:rPr>
              <a:pPr fontAlgn="base">
                <a:spcBef>
                  <a:spcPct val="0"/>
                </a:spcBef>
                <a:spcAft>
                  <a:spcPct val="0"/>
                </a:spcAft>
              </a:pPr>
              <a:t>4</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On the previous slide we learned that safety and security involve the action steps to mitigate a dangerous or threatening situation (ie, donning PPE even though the exact chemical or substance is yet unknown); now assessing hazards will work toward the specific identification and management of actual or evolving threats (ie, specific chemical or substance identification is determined).   </a:t>
            </a:r>
          </a:p>
          <a:p>
            <a:pPr>
              <a:spcBef>
                <a:spcPct val="0"/>
              </a:spcBef>
              <a:buFontTx/>
              <a:buNone/>
            </a:pPr>
            <a:endParaRPr lang="en-US" dirty="0" smtClean="0"/>
          </a:p>
          <a:p>
            <a:pPr>
              <a:spcBef>
                <a:spcPct val="0"/>
              </a:spcBef>
              <a:buFontTx/>
              <a:buNone/>
            </a:pPr>
            <a:r>
              <a:rPr lang="en-US" dirty="0" smtClean="0"/>
              <a:t>Multiple hazards can exist on a scene. It is important to remember that hazards may change or new hazards may develop as the situation is ongoing. </a:t>
            </a:r>
          </a:p>
          <a:p>
            <a:pPr>
              <a:spcBef>
                <a:spcPct val="0"/>
              </a:spcBef>
            </a:pPr>
            <a:endParaRPr lang="en-US" dirty="0" smtClean="0"/>
          </a:p>
          <a:p>
            <a:pPr>
              <a:spcBef>
                <a:spcPct val="0"/>
              </a:spcBef>
            </a:pPr>
            <a:r>
              <a:rPr lang="en-US" dirty="0" smtClean="0"/>
              <a:t>IMAGE -- Sean Covant, MD/ Preston Fedor, MD.</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10E2D5-2F38-4905-BF15-AC70A00FD245}" type="slidenum">
              <a:rPr lang="en-US">
                <a:cs typeface="Arial" charset="0"/>
              </a:rPr>
              <a:pPr fontAlgn="base">
                <a:spcBef>
                  <a:spcPct val="0"/>
                </a:spcBef>
                <a:spcAft>
                  <a:spcPct val="0"/>
                </a:spcAft>
              </a:pPr>
              <a:t>22</a:t>
            </a:fld>
            <a:endParaRPr 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 Support is logistics and requires answers to several questions, including:</a:t>
            </a:r>
          </a:p>
          <a:p>
            <a:pPr>
              <a:spcBef>
                <a:spcPct val="0"/>
              </a:spcBef>
            </a:pPr>
            <a:endParaRPr lang="en-US" dirty="0" smtClean="0"/>
          </a:p>
          <a:p>
            <a:pPr lvl="1">
              <a:spcBef>
                <a:spcPct val="0"/>
              </a:spcBef>
              <a:buFont typeface="Arial" pitchFamily="34" charset="0"/>
              <a:buChar char="•"/>
            </a:pPr>
            <a:r>
              <a:rPr lang="en-US" b="1" dirty="0" smtClean="0"/>
              <a:t> What </a:t>
            </a:r>
            <a:r>
              <a:rPr lang="en-US" dirty="0" smtClean="0"/>
              <a:t>do I have? Clear determination of your present capabilities and capacities</a:t>
            </a:r>
          </a:p>
          <a:p>
            <a:pPr lvl="1">
              <a:spcBef>
                <a:spcPct val="0"/>
              </a:spcBef>
              <a:buFont typeface="Arial" pitchFamily="34" charset="0"/>
              <a:buChar char="•"/>
            </a:pPr>
            <a:r>
              <a:rPr lang="en-US" b="1" dirty="0" smtClean="0"/>
              <a:t> What</a:t>
            </a:r>
            <a:r>
              <a:rPr lang="en-US" dirty="0" smtClean="0"/>
              <a:t> is needed? Knowing exactly what to ask for</a:t>
            </a:r>
          </a:p>
          <a:p>
            <a:pPr lvl="1">
              <a:spcBef>
                <a:spcPct val="0"/>
              </a:spcBef>
              <a:buFont typeface="Arial" pitchFamily="34" charset="0"/>
              <a:buChar char="•"/>
            </a:pPr>
            <a:r>
              <a:rPr lang="en-US" b="1" dirty="0" smtClean="0"/>
              <a:t> Where </a:t>
            </a:r>
            <a:r>
              <a:rPr lang="en-US" dirty="0" smtClean="0"/>
              <a:t>is it? The location and access </a:t>
            </a:r>
          </a:p>
          <a:p>
            <a:pPr lvl="1">
              <a:spcBef>
                <a:spcPct val="0"/>
              </a:spcBef>
              <a:buFont typeface="Arial" pitchFamily="34" charset="0"/>
              <a:buChar char="•"/>
            </a:pPr>
            <a:r>
              <a:rPr lang="en-US" b="1" dirty="0" smtClean="0"/>
              <a:t> When </a:t>
            </a:r>
            <a:r>
              <a:rPr lang="en-US" dirty="0" smtClean="0"/>
              <a:t>will it arrive? Timely arrival determined by access, method of transport, and receipt</a:t>
            </a:r>
          </a:p>
          <a:p>
            <a:pPr lvl="1">
              <a:spcBef>
                <a:spcPct val="0"/>
              </a:spcBef>
              <a:buFont typeface="Arial" pitchFamily="34" charset="0"/>
              <a:buChar char="•"/>
            </a:pPr>
            <a:r>
              <a:rPr lang="en-US" b="1" dirty="0" smtClean="0"/>
              <a:t> What </a:t>
            </a:r>
            <a:r>
              <a:rPr lang="en-US" dirty="0" smtClean="0"/>
              <a:t>if it is unavailable? Contingency plans and scarce resource management</a:t>
            </a:r>
          </a:p>
          <a:p>
            <a:pPr lvl="1">
              <a:spcBef>
                <a:spcPct val="0"/>
              </a:spcBef>
            </a:pPr>
            <a:endParaRPr lang="en-US" dirty="0" smtClean="0"/>
          </a:p>
          <a:p>
            <a:pPr>
              <a:spcBef>
                <a:spcPct val="0"/>
              </a:spcBef>
              <a:buFontTx/>
              <a:buNone/>
            </a:pPr>
            <a:r>
              <a:rPr lang="en-US" dirty="0" smtClean="0"/>
              <a:t>Other considerations may be a factor (ie,  readily accessible, cost prohibitive, require special permission, etc). </a:t>
            </a:r>
          </a:p>
          <a:p>
            <a:pPr>
              <a:spcBef>
                <a:spcPct val="0"/>
              </a:spcBef>
              <a:buFontTx/>
              <a:buNone/>
            </a:pPr>
            <a:endParaRPr lang="en-US" dirty="0" smtClean="0"/>
          </a:p>
          <a:p>
            <a:pPr>
              <a:spcBef>
                <a:spcPct val="0"/>
              </a:spcBef>
              <a:buFontTx/>
              <a:buNone/>
            </a:pPr>
            <a:r>
              <a:rPr lang="en-US" dirty="0" smtClean="0"/>
              <a:t>The value of appropriate “local preparedness” should be emphasized. A sufficient quantity of life-sustaining supplies, personnel, and other equipment must be immediately available. Plans should include stockpiles of supplies, ability to obtain extra personnel, fuel caches, surge planning, etc.</a:t>
            </a:r>
          </a:p>
          <a:p>
            <a:pPr>
              <a:spcBef>
                <a:spcPct val="0"/>
              </a:spcBef>
            </a:pPr>
            <a:endParaRPr lang="en-US" dirty="0" smtClean="0"/>
          </a:p>
          <a:p>
            <a:pPr>
              <a:spcBef>
                <a:spcPct val="0"/>
              </a:spcBef>
            </a:pPr>
            <a:r>
              <a:rPr lang="en-US" dirty="0" smtClean="0"/>
              <a:t>IMAGE -- San Antonio, TX, August 21, 2007: Texas Task Force 2, an integral part of our country's search and rescue capability, awaits forward deployment to Texas' Gulf Coast as part of this nation's Hurricane Dean response. Don Jacks/FEMA. </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5CA212-0CE7-4EC9-8B88-2AEB63280582}" type="slidenum">
              <a:rPr lang="en-US">
                <a:cs typeface="Arial" charset="0"/>
              </a:rPr>
              <a:pPr fontAlgn="base">
                <a:spcBef>
                  <a:spcPct val="0"/>
                </a:spcBef>
                <a:spcAft>
                  <a:spcPct val="0"/>
                </a:spcAft>
              </a:pPr>
              <a:t>23</a:t>
            </a:fld>
            <a:endParaRPr lang="en-US"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i="1" dirty="0" smtClean="0"/>
              <a:t>Triage and treatment: </a:t>
            </a:r>
            <a:r>
              <a:rPr lang="en-US" dirty="0" smtClean="0"/>
              <a:t>In a disaster involving multiple casualties, the goal of triage and treatment is to do the greatest good for the greatest number of possible survivors. </a:t>
            </a:r>
          </a:p>
          <a:p>
            <a:pPr>
              <a:spcBef>
                <a:spcPct val="0"/>
              </a:spcBef>
              <a:buFontTx/>
              <a:buNone/>
            </a:pPr>
            <a:endParaRPr lang="en-US" dirty="0" smtClean="0"/>
          </a:p>
          <a:p>
            <a:pPr>
              <a:spcBef>
                <a:spcPct val="0"/>
              </a:spcBef>
              <a:buFontTx/>
              <a:buNone/>
            </a:pPr>
            <a:r>
              <a:rPr lang="en-US" i="0" dirty="0" smtClean="0"/>
              <a:t>Disaster triage must </a:t>
            </a:r>
            <a:r>
              <a:rPr lang="en-US" dirty="0" smtClean="0"/>
              <a:t>work with a large number of casualties, be easily performed, prioritize both treatment and transport and be standardized. </a:t>
            </a:r>
          </a:p>
          <a:p>
            <a:pPr>
              <a:spcBef>
                <a:spcPct val="0"/>
              </a:spcBef>
              <a:buFontTx/>
              <a:buNone/>
            </a:pPr>
            <a:endParaRPr lang="en-US" dirty="0" smtClean="0"/>
          </a:p>
          <a:p>
            <a:pPr>
              <a:spcBef>
                <a:spcPct val="0"/>
              </a:spcBef>
              <a:buFontTx/>
              <a:buNone/>
            </a:pPr>
            <a:r>
              <a:rPr lang="en-US" dirty="0" smtClean="0"/>
              <a:t>Triage involves the removal of possible survivors (ie, ambulatory casualties, bystanders, etc) from likely hazards as an important first consideration.  </a:t>
            </a:r>
          </a:p>
          <a:p>
            <a:pPr>
              <a:spcBef>
                <a:spcPct val="0"/>
              </a:spcBef>
              <a:buFontTx/>
              <a:buNone/>
            </a:pPr>
            <a:endParaRPr lang="en-US" dirty="0" smtClean="0"/>
          </a:p>
          <a:p>
            <a:pPr>
              <a:spcBef>
                <a:spcPct val="0"/>
              </a:spcBef>
              <a:buFontTx/>
              <a:buNone/>
            </a:pPr>
            <a:r>
              <a:rPr lang="en-US" dirty="0" smtClean="0"/>
              <a:t>Identifying casualties in need of lifesaving interventions (LSIs) is a critical early action.  </a:t>
            </a:r>
          </a:p>
          <a:p>
            <a:pPr>
              <a:spcBef>
                <a:spcPct val="0"/>
              </a:spcBef>
              <a:buFontTx/>
              <a:buNone/>
            </a:pPr>
            <a:endParaRPr lang="en-US" dirty="0" smtClean="0"/>
          </a:p>
          <a:p>
            <a:pPr>
              <a:spcBef>
                <a:spcPct val="0"/>
              </a:spcBef>
              <a:buFontTx/>
              <a:buNone/>
            </a:pPr>
            <a:r>
              <a:rPr lang="en-US" dirty="0" smtClean="0"/>
              <a:t>The labeling of casualties in designated categories, once LSIs have been addressed, is the next important action.</a:t>
            </a:r>
          </a:p>
          <a:p>
            <a:pPr>
              <a:spcBef>
                <a:spcPct val="0"/>
              </a:spcBef>
              <a:buFontTx/>
              <a:buNone/>
            </a:pPr>
            <a:endParaRPr lang="en-US" dirty="0" smtClean="0"/>
          </a:p>
          <a:p>
            <a:pPr>
              <a:spcBef>
                <a:spcPct val="0"/>
              </a:spcBef>
              <a:buFontTx/>
              <a:buNone/>
            </a:pPr>
            <a:r>
              <a:rPr lang="en-US" dirty="0" smtClean="0"/>
              <a:t>This prioritization of casualties is important to both treatment and transport decision making. </a:t>
            </a:r>
          </a:p>
          <a:p>
            <a:pPr>
              <a:spcBef>
                <a:spcPct val="0"/>
              </a:spcBef>
              <a:buFontTx/>
              <a:buNone/>
            </a:pPr>
            <a:endParaRPr lang="en-US" dirty="0" smtClean="0"/>
          </a:p>
          <a:p>
            <a:pPr>
              <a:spcBef>
                <a:spcPct val="0"/>
              </a:spcBef>
              <a:buFontTx/>
              <a:buNone/>
            </a:pPr>
            <a:r>
              <a:rPr lang="en-US" dirty="0" smtClean="0"/>
              <a:t>Communicating triage information in a concise and consistent manner from the scene and ultimately to receiving facilities is the next action.</a:t>
            </a:r>
          </a:p>
          <a:p>
            <a:pPr>
              <a:spcBef>
                <a:spcPct val="0"/>
              </a:spcBef>
            </a:pPr>
            <a:endParaRPr lang="en-US" dirty="0" smtClean="0"/>
          </a:p>
          <a:p>
            <a:pPr>
              <a:spcBef>
                <a:spcPct val="0"/>
              </a:spcBef>
            </a:pPr>
            <a:r>
              <a:rPr lang="en-US" dirty="0" smtClean="0"/>
              <a:t>IMAGE -- Tom Lehman, NTC-W.</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D2206D-7B51-4129-B49C-8340670DC544}" type="slidenum">
              <a:rPr lang="en-US">
                <a:cs typeface="Arial" charset="0"/>
              </a:rPr>
              <a:pPr fontAlgn="base">
                <a:spcBef>
                  <a:spcPct val="0"/>
                </a:spcBef>
                <a:spcAft>
                  <a:spcPct val="0"/>
                </a:spcAft>
              </a:pPr>
              <a:t>24</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This is a preview of the SALT triage methodology. SALT triage will be presented in a separate session today. It consists of four stages: sort, assess, lifesaving interventions, and treatment/transport. </a:t>
            </a:r>
          </a:p>
          <a:p>
            <a:pPr>
              <a:spcBef>
                <a:spcPct val="0"/>
              </a:spcBef>
              <a:buFontTx/>
              <a:buNone/>
            </a:pPr>
            <a:endParaRPr lang="en-US" dirty="0" smtClean="0"/>
          </a:p>
          <a:p>
            <a:pPr>
              <a:spcBef>
                <a:spcPct val="0"/>
              </a:spcBef>
              <a:buFontTx/>
              <a:buNone/>
            </a:pPr>
            <a:r>
              <a:rPr lang="en-US" dirty="0" smtClean="0"/>
              <a:t>Global sorting is the initial step, followed by completing individual assessment, which includes identifying and completing lifesaving interventions, determining triage category assignment, and readying for transport. </a:t>
            </a:r>
          </a:p>
          <a:p>
            <a:pPr>
              <a:spcBef>
                <a:spcPct val="0"/>
              </a:spcBef>
            </a:pPr>
            <a:endParaRPr lang="en-US" dirty="0" smtClean="0"/>
          </a:p>
          <a:p>
            <a:pPr>
              <a:spcBef>
                <a:spcPct val="0"/>
              </a:spcBef>
            </a:pPr>
            <a:r>
              <a:rPr lang="en-US" b="0" i="0" dirty="0" smtClean="0"/>
              <a:t>IMAGE --</a:t>
            </a:r>
            <a:r>
              <a:rPr lang="en-US" b="0" i="1" dirty="0" smtClean="0"/>
              <a:t>Disaster Medicine and Public Health Preparedness, </a:t>
            </a:r>
            <a:r>
              <a:rPr lang="en-US" b="0" i="0" dirty="0" smtClean="0"/>
              <a:t>2008 (Suppl 1): S30.</a:t>
            </a:r>
            <a:r>
              <a:rPr lang="en-US" b="0" i="1" dirty="0" smtClean="0"/>
              <a:t>  </a:t>
            </a:r>
            <a:endParaRPr lang="en-US" b="0" i="0" dirty="0" smtClean="0"/>
          </a:p>
          <a:p>
            <a:pPr>
              <a:spcBef>
                <a:spcPct val="0"/>
              </a:spcBef>
            </a:pPr>
            <a:endParaRPr lang="en-US" dirty="0" smtClean="0"/>
          </a:p>
          <a:p>
            <a:pPr algn="r">
              <a:spcBef>
                <a:spcPct val="0"/>
              </a:spcBef>
            </a:pPr>
            <a:endParaRPr lang="en-US" dirty="0" smtClean="0"/>
          </a:p>
          <a:p>
            <a:pPr>
              <a:spcBef>
                <a:spcPct val="0"/>
              </a:spcBef>
            </a:pPr>
            <a:endParaRPr lang="en-US" dirty="0" smtClean="0"/>
          </a:p>
          <a:p>
            <a:pPr>
              <a:spcBef>
                <a:spcPct val="0"/>
              </a:spcBef>
            </a:pPr>
            <a:endParaRPr lang="en-US" dirty="0"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7EE9DB-C7CF-4047-BEAA-A6EB5E90D331}" type="slidenum">
              <a:rPr lang="en-US">
                <a:cs typeface="Arial" charset="0"/>
              </a:rPr>
              <a:pPr fontAlgn="base">
                <a:spcBef>
                  <a:spcPct val="0"/>
                </a:spcBef>
                <a:spcAft>
                  <a:spcPct val="0"/>
                </a:spcAft>
              </a:pPr>
              <a:t>25</a:t>
            </a:fld>
            <a:endParaRPr lang="en-US"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By definition, a disaster overwhelms existing resources in an area. A mass casualty incident is having more casualties than available resources can take care of without additional support. This requires responders to triage patients to decide who needs the most immediate care and the allocation of available limited resources. </a:t>
            </a:r>
          </a:p>
          <a:p>
            <a:pPr>
              <a:spcBef>
                <a:spcPct val="0"/>
              </a:spcBef>
              <a:buFontTx/>
              <a:buNone/>
            </a:pPr>
            <a:endParaRPr lang="en-US" dirty="0" smtClean="0"/>
          </a:p>
          <a:p>
            <a:pPr>
              <a:spcBef>
                <a:spcPct val="0"/>
              </a:spcBef>
              <a:buFontTx/>
              <a:buNone/>
            </a:pPr>
            <a:r>
              <a:rPr lang="en-US" dirty="0" smtClean="0"/>
              <a:t>The goal of triage is to do the greatest good for the greatest number of people. We do that by appropriately utilizing our limited resources and staff.</a:t>
            </a:r>
          </a:p>
          <a:p>
            <a:pPr>
              <a:spcBef>
                <a:spcPct val="0"/>
              </a:spcBef>
              <a:buFontTx/>
              <a:buNone/>
            </a:pPr>
            <a:endParaRPr lang="en-US" dirty="0" smtClean="0"/>
          </a:p>
          <a:p>
            <a:pPr>
              <a:spcBef>
                <a:spcPct val="0"/>
              </a:spcBef>
              <a:buFontTx/>
              <a:buNone/>
            </a:pPr>
            <a:r>
              <a:rPr lang="en-US" dirty="0" smtClean="0"/>
              <a:t>The “ID-ME” acronym refers to the phrase </a:t>
            </a:r>
            <a:r>
              <a:rPr lang="en-US" i="1" dirty="0" smtClean="0"/>
              <a:t>ID (identify) me</a:t>
            </a:r>
            <a:r>
              <a:rPr lang="en-US" dirty="0" smtClean="0"/>
              <a:t> and is used to both remind the triage personnel of the action (to identify the most serious casualties first) and to reinforce memory of the proper order assignment of all the categories for triage of live casualties. </a:t>
            </a:r>
          </a:p>
          <a:p>
            <a:pPr>
              <a:spcBef>
                <a:spcPct val="0"/>
              </a:spcBef>
              <a:buFontTx/>
              <a:buNone/>
            </a:pPr>
            <a:endParaRPr lang="en-US" dirty="0" smtClean="0"/>
          </a:p>
          <a:p>
            <a:pPr>
              <a:spcBef>
                <a:spcPct val="0"/>
              </a:spcBef>
              <a:buFontTx/>
              <a:buNone/>
            </a:pPr>
            <a:r>
              <a:rPr lang="en-US" dirty="0" smtClean="0"/>
              <a:t>It is always best to refer to the triage categories by name (immediate, delayed, etc), rather than by color or letter, as the later can be confusing or even perceived as culturally insensitive if taken out of context by those not familiar with this process.</a:t>
            </a:r>
          </a:p>
          <a:p>
            <a:pPr>
              <a:spcBef>
                <a:spcPct val="0"/>
              </a:spcBef>
            </a:pPr>
            <a:endParaRPr lang="en-US" dirty="0" smtClean="0"/>
          </a:p>
          <a:p>
            <a:pPr>
              <a:spcBef>
                <a:spcPct val="0"/>
              </a:spcBef>
            </a:pPr>
            <a:r>
              <a:rPr lang="en-US" dirty="0" smtClean="0"/>
              <a:t>Animation: With sequential clicks the NDLS triage color bar, followed by the word description, and then followed by the first letter of the “IDME” acronym is presented. Note that the last category “dead” remains spelled out, as once a person has been identified as dead, no further triage category or reassessment component is needed.  </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8DB02A-B565-44EC-B4B4-EB5CE782036C}" type="slidenum">
              <a:rPr lang="en-US">
                <a:cs typeface="Arial" charset="0"/>
              </a:rPr>
              <a:pPr fontAlgn="base">
                <a:spcBef>
                  <a:spcPct val="0"/>
                </a:spcBef>
                <a:spcAft>
                  <a:spcPct val="0"/>
                </a:spcAft>
              </a:pPr>
              <a:t>26</a:t>
            </a:fld>
            <a:endParaRPr lang="en-US"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Treatment is resource dependent. It is impacted not only by available supplies and equipment but also by the skill sets of the responders present on the scene. </a:t>
            </a:r>
          </a:p>
          <a:p>
            <a:pPr>
              <a:spcBef>
                <a:spcPct val="0"/>
              </a:spcBef>
              <a:buFontTx/>
              <a:buNone/>
            </a:pPr>
            <a:endParaRPr lang="en-US" dirty="0" smtClean="0"/>
          </a:p>
          <a:p>
            <a:pPr>
              <a:spcBef>
                <a:spcPct val="0"/>
              </a:spcBef>
              <a:buFontTx/>
              <a:buNone/>
            </a:pPr>
            <a:r>
              <a:rPr lang="en-US" dirty="0" smtClean="0"/>
              <a:t>Treatment on the scene continues until all casualties have been transported from the scene or available resources have been exhausted. </a:t>
            </a:r>
          </a:p>
          <a:p>
            <a:pPr>
              <a:spcBef>
                <a:spcPct val="0"/>
              </a:spcBef>
              <a:buFontTx/>
              <a:buNone/>
            </a:pPr>
            <a:endParaRPr lang="en-US" dirty="0" smtClean="0"/>
          </a:p>
          <a:p>
            <a:pPr>
              <a:spcBef>
                <a:spcPct val="0"/>
              </a:spcBef>
              <a:buFontTx/>
              <a:buNone/>
            </a:pPr>
            <a:r>
              <a:rPr lang="en-US" dirty="0" smtClean="0"/>
              <a:t>Remember: </a:t>
            </a:r>
            <a:r>
              <a:rPr lang="en-US" b="1" dirty="0" smtClean="0"/>
              <a:t>COMFORT IS CARE</a:t>
            </a:r>
            <a:r>
              <a:rPr lang="en-US" dirty="0" smtClean="0"/>
              <a:t>! This simple phrase emphasizes the importance and life-sustaining value of a safe shelter, a comfortable environment, access to water, food, and sanitation, etc. </a:t>
            </a:r>
          </a:p>
          <a:p>
            <a:pPr>
              <a:spcBef>
                <a:spcPct val="0"/>
              </a:spcBef>
            </a:pPr>
            <a:endParaRPr lang="en-US" dirty="0" smtClean="0"/>
          </a:p>
          <a:p>
            <a:pPr>
              <a:spcBef>
                <a:spcPct val="0"/>
              </a:spcBef>
            </a:pPr>
            <a:r>
              <a:rPr lang="en-US" dirty="0" smtClean="0"/>
              <a:t>IMAGE -- March 22, 2011: Simulated victims act out various injuries and symptoms at a triage area as emergency responders provide medical care during a major accident response exercise (MARE) at Joint Base Charleston (JB Charleston), SC, March 22, 2011. The MARE simulated an airplane crash on the flight line to prepare JB Charleston members for the upcoming 2011 Air Expo. Senior Airman Timothy Taylor/US Air Force. </a:t>
            </a:r>
          </a:p>
          <a:p>
            <a:pPr>
              <a:spcBef>
                <a:spcPct val="0"/>
              </a:spcBef>
            </a:pPr>
            <a:endParaRPr lang="en-US" dirty="0"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31EC4F-F884-4A56-9BA2-83D092541566}" type="slidenum">
              <a:rPr lang="en-US">
                <a:cs typeface="Arial" charset="0"/>
              </a:rPr>
              <a:pPr fontAlgn="base">
                <a:spcBef>
                  <a:spcPct val="0"/>
                </a:spcBef>
                <a:spcAft>
                  <a:spcPct val="0"/>
                </a:spcAft>
              </a:pPr>
              <a:t>27</a:t>
            </a:fld>
            <a:endParaRPr lang="en-US"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800" dirty="0" smtClean="0"/>
              <a:t>The following elements must be considered when caring for vulnerable populations:</a:t>
            </a:r>
          </a:p>
          <a:p>
            <a:pPr>
              <a:lnSpc>
                <a:spcPct val="80000"/>
              </a:lnSpc>
            </a:pPr>
            <a:endParaRPr lang="en-US" sz="800" dirty="0" smtClean="0"/>
          </a:p>
          <a:p>
            <a:pPr>
              <a:lnSpc>
                <a:spcPct val="80000"/>
              </a:lnSpc>
            </a:pPr>
            <a:r>
              <a:rPr lang="en-US" sz="800" dirty="0" smtClean="0"/>
              <a:t>Unique or special medical</a:t>
            </a:r>
            <a:r>
              <a:rPr lang="en-US" sz="800" baseline="0" dirty="0" smtClean="0"/>
              <a:t> needs may be encountered among several groups in any population. Formerly referred to “special needs” or “disabled” populations, these terms although commonly used did not communicate effectively an understanding of these populations who are “able” but may require assistance based on their functional limitations and related challenges that may be faced during the triage, treatment and evacuation phases of disaster management.  </a:t>
            </a:r>
            <a:endParaRPr lang="en-US" sz="800" dirty="0" smtClean="0"/>
          </a:p>
          <a:p>
            <a:pPr>
              <a:lnSpc>
                <a:spcPct val="80000"/>
              </a:lnSpc>
            </a:pPr>
            <a:endParaRPr lang="en-US" sz="800" dirty="0" smtClean="0"/>
          </a:p>
          <a:p>
            <a:pPr>
              <a:lnSpc>
                <a:spcPct val="80000"/>
              </a:lnSpc>
            </a:pPr>
            <a:r>
              <a:rPr lang="en-US" sz="800" dirty="0" smtClean="0"/>
              <a:t>Age: The very young: </a:t>
            </a:r>
          </a:p>
          <a:p>
            <a:pPr>
              <a:lnSpc>
                <a:spcPct val="80000"/>
              </a:lnSpc>
            </a:pPr>
            <a:endParaRPr lang="en-US" sz="800" dirty="0" smtClean="0"/>
          </a:p>
          <a:p>
            <a:pPr lvl="1">
              <a:lnSpc>
                <a:spcPct val="80000"/>
              </a:lnSpc>
              <a:buFontTx/>
              <a:buChar char="•"/>
            </a:pPr>
            <a:r>
              <a:rPr lang="en-US" sz="800" dirty="0" smtClean="0"/>
              <a:t> Need for pediatric drug dosages and delivery systems, including use of length based resuscitation tapes</a:t>
            </a:r>
          </a:p>
          <a:p>
            <a:pPr lvl="1">
              <a:lnSpc>
                <a:spcPct val="80000"/>
              </a:lnSpc>
              <a:buFontTx/>
              <a:buChar char="•"/>
            </a:pPr>
            <a:r>
              <a:rPr lang="en-US" sz="800" dirty="0" smtClean="0"/>
              <a:t> Enhanced focus on airway opening and breathing support during the Assessment phase of SALT triage</a:t>
            </a:r>
          </a:p>
          <a:p>
            <a:pPr lvl="1">
              <a:lnSpc>
                <a:spcPct val="80000"/>
              </a:lnSpc>
              <a:buFontTx/>
              <a:buChar char="•"/>
            </a:pPr>
            <a:r>
              <a:rPr lang="en-US" sz="800" dirty="0" smtClean="0"/>
              <a:t> Pre-identification and prenotification of health care facilities and alternate care sites staffed and equipped for disasters involving pediatric patients</a:t>
            </a:r>
          </a:p>
          <a:p>
            <a:pPr lvl="1">
              <a:lnSpc>
                <a:spcPct val="80000"/>
              </a:lnSpc>
              <a:buFontTx/>
              <a:buChar char="•"/>
            </a:pPr>
            <a:r>
              <a:rPr lang="en-US" sz="800" dirty="0" smtClean="0"/>
              <a:t> Nonseparation and reunification of families with young children, particularly if decontamination is needed</a:t>
            </a:r>
          </a:p>
          <a:p>
            <a:pPr lvl="1">
              <a:lnSpc>
                <a:spcPct val="80000"/>
              </a:lnSpc>
              <a:buFontTx/>
              <a:buChar char="•"/>
            </a:pPr>
            <a:r>
              <a:rPr lang="en-US" sz="800" dirty="0" smtClean="0"/>
              <a:t> Identification and tracking system for children who become separated from their families, especially preverbal and nonverbal children</a:t>
            </a:r>
          </a:p>
          <a:p>
            <a:pPr lvl="1">
              <a:lnSpc>
                <a:spcPct val="80000"/>
              </a:lnSpc>
              <a:buFontTx/>
              <a:buChar char="•"/>
            </a:pPr>
            <a:r>
              <a:rPr lang="en-US" sz="800" dirty="0" smtClean="0"/>
              <a:t> Potential need for family support and information center, especially for relatives of unidentified or missing children</a:t>
            </a:r>
          </a:p>
          <a:p>
            <a:pPr lvl="1">
              <a:lnSpc>
                <a:spcPct val="80000"/>
              </a:lnSpc>
            </a:pPr>
            <a:endParaRPr lang="en-US" sz="800" dirty="0" smtClean="0"/>
          </a:p>
          <a:p>
            <a:pPr>
              <a:lnSpc>
                <a:spcPct val="80000"/>
              </a:lnSpc>
            </a:pPr>
            <a:r>
              <a:rPr lang="en-US" sz="800" dirty="0" smtClean="0"/>
              <a:t>Age: The very old:</a:t>
            </a:r>
          </a:p>
          <a:p>
            <a:pPr lvl="1">
              <a:lnSpc>
                <a:spcPct val="80000"/>
              </a:lnSpc>
              <a:buFontTx/>
              <a:buChar char="•"/>
            </a:pPr>
            <a:r>
              <a:rPr lang="en-US" sz="800" dirty="0" smtClean="0"/>
              <a:t> Recognition of and reliance on advance directives</a:t>
            </a:r>
          </a:p>
          <a:p>
            <a:pPr lvl="1">
              <a:lnSpc>
                <a:spcPct val="80000"/>
              </a:lnSpc>
              <a:buFontTx/>
              <a:buChar char="•"/>
            </a:pPr>
            <a:r>
              <a:rPr lang="en-US" sz="800" dirty="0" smtClean="0"/>
              <a:t> Enhanced focus on chronic disease management during the impact and emergency relief phases of the response and recovery periods</a:t>
            </a:r>
          </a:p>
          <a:p>
            <a:pPr lvl="1">
              <a:lnSpc>
                <a:spcPct val="80000"/>
              </a:lnSpc>
              <a:buFontTx/>
              <a:buChar char="•"/>
            </a:pPr>
            <a:r>
              <a:rPr lang="en-US" sz="800" dirty="0" smtClean="0"/>
              <a:t> Preidentification and prenotification of health care facilities and alternate care sites staffed and equipped for disasters involving geriatric patients</a:t>
            </a:r>
          </a:p>
          <a:p>
            <a:pPr lvl="1">
              <a:lnSpc>
                <a:spcPct val="80000"/>
              </a:lnSpc>
              <a:buFontTx/>
              <a:buChar char="•"/>
            </a:pPr>
            <a:r>
              <a:rPr lang="en-US" sz="800" dirty="0" smtClean="0"/>
              <a:t> Potential need for nonambulance transport capabilities, particularly to alternate care sites</a:t>
            </a:r>
          </a:p>
          <a:p>
            <a:pPr marL="0" marR="0" lvl="1" indent="0" algn="l" defTabSz="457200" rtl="0" eaLnBrk="0" fontAlgn="base" latinLnBrk="0" hangingPunct="0">
              <a:lnSpc>
                <a:spcPct val="80000"/>
              </a:lnSpc>
              <a:spcBef>
                <a:spcPct val="30000"/>
              </a:spcBef>
              <a:spcAft>
                <a:spcPct val="0"/>
              </a:spcAft>
              <a:buClrTx/>
              <a:buSzTx/>
              <a:buFontTx/>
              <a:buNone/>
              <a:tabLst/>
              <a:defRPr/>
            </a:pPr>
            <a:endParaRPr lang="en-US" sz="800" dirty="0" smtClean="0"/>
          </a:p>
          <a:p>
            <a:pPr marL="0" marR="0" lvl="1" indent="0" algn="l" defTabSz="457200" rtl="0" eaLnBrk="0" fontAlgn="base" latinLnBrk="0" hangingPunct="0">
              <a:lnSpc>
                <a:spcPct val="80000"/>
              </a:lnSpc>
              <a:spcBef>
                <a:spcPct val="30000"/>
              </a:spcBef>
              <a:spcAft>
                <a:spcPct val="0"/>
              </a:spcAft>
              <a:buClrTx/>
              <a:buSzTx/>
              <a:buFontTx/>
              <a:buNone/>
              <a:tabLst/>
              <a:defRPr/>
            </a:pPr>
            <a:r>
              <a:rPr lang="en-US" sz="800" dirty="0" smtClean="0"/>
              <a:t>Function or access needs </a:t>
            </a:r>
            <a:r>
              <a:rPr lang="en-US" sz="800" baseline="0" dirty="0" smtClean="0"/>
              <a:t>imposed by </a:t>
            </a:r>
            <a:r>
              <a:rPr lang="en-US" sz="1200" baseline="0" dirty="0" smtClean="0"/>
              <a:t>motor</a:t>
            </a:r>
            <a:r>
              <a:rPr lang="en-US" dirty="0" smtClean="0"/>
              <a:t>, sensory and cognitive limitations:</a:t>
            </a:r>
          </a:p>
          <a:p>
            <a:pPr marL="0" marR="0" lvl="1" indent="0" algn="l" defTabSz="457200" rtl="0" eaLnBrk="0" fontAlgn="base" latinLnBrk="0" hangingPunct="0">
              <a:lnSpc>
                <a:spcPct val="80000"/>
              </a:lnSpc>
              <a:spcBef>
                <a:spcPct val="30000"/>
              </a:spcBef>
              <a:spcAft>
                <a:spcPct val="0"/>
              </a:spcAft>
              <a:buClrTx/>
              <a:buSzTx/>
              <a:buFontTx/>
              <a:buNone/>
              <a:tabLst/>
              <a:defRPr/>
            </a:pPr>
            <a:r>
              <a:rPr lang="en-US" dirty="0" smtClean="0"/>
              <a:t> </a:t>
            </a:r>
          </a:p>
          <a:p>
            <a:pPr lvl="1">
              <a:lnSpc>
                <a:spcPct val="80000"/>
              </a:lnSpc>
              <a:buFontTx/>
              <a:buChar char="•"/>
            </a:pPr>
            <a:r>
              <a:rPr lang="en-US" sz="800" dirty="0" smtClean="0"/>
              <a:t> Specific knowledge of where such patients are located within each community</a:t>
            </a:r>
          </a:p>
          <a:p>
            <a:pPr lvl="1">
              <a:lnSpc>
                <a:spcPct val="80000"/>
              </a:lnSpc>
              <a:buFontTx/>
              <a:buChar char="•"/>
            </a:pPr>
            <a:r>
              <a:rPr lang="en-US" sz="800" dirty="0" smtClean="0"/>
              <a:t> Need for additional specialized equipment, personnel, and transport resources</a:t>
            </a:r>
          </a:p>
          <a:p>
            <a:pPr lvl="1">
              <a:lnSpc>
                <a:spcPct val="80000"/>
              </a:lnSpc>
            </a:pPr>
            <a:endParaRPr lang="en-US" sz="800" dirty="0" smtClean="0"/>
          </a:p>
          <a:p>
            <a:pPr>
              <a:lnSpc>
                <a:spcPct val="80000"/>
              </a:lnSpc>
            </a:pPr>
            <a:r>
              <a:rPr lang="en-US" sz="800" dirty="0" smtClean="0"/>
              <a:t>Unique social situations:</a:t>
            </a:r>
          </a:p>
          <a:p>
            <a:pPr>
              <a:lnSpc>
                <a:spcPct val="80000"/>
              </a:lnSpc>
            </a:pPr>
            <a:endParaRPr lang="en-US" sz="800" dirty="0" smtClean="0"/>
          </a:p>
          <a:p>
            <a:pPr lvl="1">
              <a:lnSpc>
                <a:spcPct val="80000"/>
              </a:lnSpc>
              <a:buFontTx/>
              <a:buChar char="•"/>
            </a:pPr>
            <a:r>
              <a:rPr lang="en-US" sz="800" dirty="0" smtClean="0"/>
              <a:t> Need for culturally appropriate and sensitive risk communication strategies</a:t>
            </a:r>
          </a:p>
          <a:p>
            <a:pPr lvl="1">
              <a:lnSpc>
                <a:spcPct val="80000"/>
              </a:lnSpc>
              <a:buFontTx/>
              <a:buChar char="•"/>
            </a:pPr>
            <a:r>
              <a:rPr lang="en-US" sz="800" dirty="0" smtClean="0"/>
              <a:t> Early notification of potential risks and early provision of adequate shelter</a:t>
            </a:r>
          </a:p>
          <a:p>
            <a:pPr lvl="1">
              <a:lnSpc>
                <a:spcPct val="80000"/>
              </a:lnSpc>
              <a:buFontTx/>
              <a:buChar char="•"/>
            </a:pPr>
            <a:r>
              <a:rPr lang="en-US" sz="800" dirty="0" smtClean="0"/>
              <a:t> Tribal nations,</a:t>
            </a:r>
            <a:r>
              <a:rPr lang="en-US" sz="800" baseline="0" dirty="0" smtClean="0"/>
              <a:t> aboriginal peoples</a:t>
            </a:r>
            <a:endParaRPr lang="en-US" sz="8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92500"/>
          </a:bodyPr>
          <a:lstStyle/>
          <a:p>
            <a:pPr eaLnBrk="1" hangingPunct="1">
              <a:spcBef>
                <a:spcPct val="0"/>
              </a:spcBef>
              <a:buFontTx/>
              <a:buChar char="•"/>
            </a:pPr>
            <a:r>
              <a:rPr lang="en-US" dirty="0" smtClean="0"/>
              <a:t> Evacuation is the </a:t>
            </a:r>
            <a:r>
              <a:rPr lang="en-US" i="1" dirty="0" smtClean="0"/>
              <a:t>relocation of an affected population or workforce personnel</a:t>
            </a:r>
            <a:r>
              <a:rPr lang="en-US" dirty="0" smtClean="0"/>
              <a:t> in response to a threatening situation (eg, pre-event evacuation from a hurricane threatening landfall), an actual threat (eg, rescue of flood-trapped persons), or a newly developing threat (rising flood waters, chemical containers leaking, etc).</a:t>
            </a:r>
          </a:p>
          <a:p>
            <a:pPr eaLnBrk="1" hangingPunct="1">
              <a:spcBef>
                <a:spcPct val="0"/>
              </a:spcBef>
              <a:buFontTx/>
              <a:buChar char="•"/>
            </a:pPr>
            <a:endParaRPr lang="en-US" dirty="0" smtClean="0"/>
          </a:p>
          <a:p>
            <a:pPr eaLnBrk="1" hangingPunct="1">
              <a:spcBef>
                <a:spcPct val="0"/>
              </a:spcBef>
              <a:buFontTx/>
              <a:buChar char="•"/>
            </a:pPr>
            <a:r>
              <a:rPr lang="en-US" dirty="0" smtClean="0"/>
              <a:t> Evacuation involves challenging decision making. Determination of the need and timing to evacuate a group or area should consider the following: threat analysis and impact timetable, identification of at-risk populations and destinations able to care for them, planning of routes and transport methods, destination shelters and supplies, health and medical care throughout transport and sheltering, safety and security throughout, etc.</a:t>
            </a:r>
          </a:p>
          <a:p>
            <a:pPr eaLnBrk="1" hangingPunct="1">
              <a:spcBef>
                <a:spcPct val="0"/>
              </a:spcBef>
              <a:buFontTx/>
              <a:buChar char="•"/>
            </a:pPr>
            <a:endParaRPr lang="en-US" dirty="0" smtClean="0"/>
          </a:p>
          <a:p>
            <a:pPr eaLnBrk="1" hangingPunct="1">
              <a:spcBef>
                <a:spcPct val="0"/>
              </a:spcBef>
              <a:buFontTx/>
              <a:buChar char="•"/>
            </a:pPr>
            <a:r>
              <a:rPr lang="en-US" dirty="0" smtClean="0"/>
              <a:t> An evacuation may result in a human systems failure disaster (eg, a bus fire accident outside of Dallas in 2005 during Hurricane Rita that killed more than 20 people). Any evacuation has associated and inherent risks and must be carefully considered and planned accordingly.</a:t>
            </a:r>
          </a:p>
          <a:p>
            <a:pPr eaLnBrk="1" hangingPunct="1">
              <a:spcBef>
                <a:spcPct val="0"/>
              </a:spcBef>
              <a:buFontTx/>
              <a:buChar char="•"/>
            </a:pPr>
            <a:endParaRPr lang="en-US" dirty="0" smtClean="0"/>
          </a:p>
          <a:p>
            <a:pPr eaLnBrk="1" hangingPunct="1">
              <a:spcBef>
                <a:spcPct val="0"/>
              </a:spcBef>
              <a:buFontTx/>
              <a:buChar char="•"/>
            </a:pPr>
            <a:r>
              <a:rPr lang="en-US" dirty="0" smtClean="0"/>
              <a:t> Every workforce member must have a personal evacuation plan; simply, what is your “exit strategy” going to be and what conditions or changes will activate it?  </a:t>
            </a:r>
          </a:p>
          <a:p>
            <a:pPr>
              <a:spcBef>
                <a:spcPct val="0"/>
              </a:spcBef>
            </a:pPr>
            <a:endParaRPr lang="en-US" dirty="0" smtClean="0"/>
          </a:p>
          <a:p>
            <a:pPr>
              <a:spcBef>
                <a:spcPct val="0"/>
              </a:spcBef>
            </a:pPr>
            <a:r>
              <a:rPr lang="en-US" dirty="0" smtClean="0"/>
              <a:t>IMAGE -- New Orleans, September 3, 2005: One of the thousands of elderly residents evacuated from the city is being wheeled from the evacuation helicopter to the triage area set up inside the New Orleans Airport. Helicopter rescue missions continued nonstop, ferrying those left homeless and injured out of the city to the airport. Win Henderson/FEMA.</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8136A8-1C1C-4EC4-833A-2BD71314F868}" type="slidenum">
              <a:rPr lang="en-US">
                <a:cs typeface="Arial" charset="0"/>
              </a:rPr>
              <a:pPr fontAlgn="base">
                <a:spcBef>
                  <a:spcPct val="0"/>
                </a:spcBef>
                <a:spcAft>
                  <a:spcPct val="0"/>
                </a:spcAft>
              </a:pPr>
              <a:t>29</a:t>
            </a:fld>
            <a:endParaRPr lang="en-US" dirty="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Recovery planning begins now! </a:t>
            </a:r>
          </a:p>
          <a:p>
            <a:pPr>
              <a:spcBef>
                <a:spcPct val="0"/>
              </a:spcBef>
              <a:buFontTx/>
              <a:buNone/>
            </a:pPr>
            <a:endParaRPr lang="en-US" dirty="0" smtClean="0"/>
          </a:p>
          <a:p>
            <a:pPr>
              <a:spcBef>
                <a:spcPct val="0"/>
              </a:spcBef>
              <a:buFontTx/>
              <a:buNone/>
            </a:pPr>
            <a:r>
              <a:rPr lang="en-US" dirty="0" smtClean="0"/>
              <a:t>Recovery actions commence immediately after a disaster occurs. </a:t>
            </a:r>
          </a:p>
          <a:p>
            <a:pPr>
              <a:spcBef>
                <a:spcPct val="0"/>
              </a:spcBef>
              <a:buFontTx/>
              <a:buNone/>
            </a:pPr>
            <a:endParaRPr lang="en-US" dirty="0" smtClean="0"/>
          </a:p>
          <a:p>
            <a:pPr>
              <a:spcBef>
                <a:spcPct val="0"/>
              </a:spcBef>
              <a:buFontTx/>
              <a:buNone/>
            </a:pPr>
            <a:r>
              <a:rPr lang="en-US" dirty="0" smtClean="0"/>
              <a:t>Recovery can be considered in three areas: relief, rehabilitation, and restoration. </a:t>
            </a:r>
          </a:p>
          <a:p>
            <a:pPr>
              <a:spcBef>
                <a:spcPct val="0"/>
              </a:spcBef>
              <a:buFontTx/>
              <a:buNone/>
            </a:pPr>
            <a:endParaRPr lang="en-US" dirty="0" smtClean="0"/>
          </a:p>
          <a:p>
            <a:pPr>
              <a:spcBef>
                <a:spcPct val="0"/>
              </a:spcBef>
              <a:buFontTx/>
              <a:buNone/>
            </a:pPr>
            <a:r>
              <a:rPr lang="en-US" dirty="0" smtClean="0"/>
              <a:t>The recovery phase of a disaster is the longest phase. It can take months to years to complete the infrastructure repair and restoration of physical and economic damages.</a:t>
            </a:r>
          </a:p>
          <a:p>
            <a:pPr>
              <a:spcBef>
                <a:spcPct val="0"/>
              </a:spcBef>
              <a:buFontTx/>
              <a:buNone/>
            </a:pPr>
            <a:endParaRPr lang="en-US" dirty="0" smtClean="0"/>
          </a:p>
          <a:p>
            <a:pPr>
              <a:spcBef>
                <a:spcPct val="0"/>
              </a:spcBef>
              <a:buFontTx/>
              <a:buNone/>
            </a:pPr>
            <a:r>
              <a:rPr lang="en-US" dirty="0" smtClean="0"/>
              <a:t>The impact of a disaster may last a lifetime for the resulting casualties with serious </a:t>
            </a:r>
            <a:r>
              <a:rPr lang="en-US" smtClean="0"/>
              <a:t>and chronic medical </a:t>
            </a:r>
            <a:r>
              <a:rPr lang="en-US" dirty="0" smtClean="0"/>
              <a:t>or mental health implications.  </a:t>
            </a:r>
          </a:p>
          <a:p>
            <a:pPr>
              <a:spcBef>
                <a:spcPct val="0"/>
              </a:spcBef>
              <a:buFontTx/>
              <a:buNone/>
            </a:pPr>
            <a:endParaRPr lang="en-US" dirty="0" smtClean="0"/>
          </a:p>
          <a:p>
            <a:pPr>
              <a:spcBef>
                <a:spcPct val="0"/>
              </a:spcBef>
              <a:buFontTx/>
              <a:buNone/>
            </a:pPr>
            <a:r>
              <a:rPr lang="en-US" dirty="0" smtClean="0"/>
              <a:t>The implementation of good recovery efforts helps decrease the impact of future disasters. </a:t>
            </a:r>
          </a:p>
          <a:p>
            <a:pPr>
              <a:spcBef>
                <a:spcPct val="0"/>
              </a:spcBef>
            </a:pPr>
            <a:endParaRPr lang="en-US" dirty="0" smtClean="0"/>
          </a:p>
          <a:p>
            <a:pPr>
              <a:spcBef>
                <a:spcPct val="0"/>
              </a:spcBef>
            </a:pPr>
            <a:r>
              <a:rPr lang="en-US" dirty="0" smtClean="0"/>
              <a:t>IMAGES -- Joplin, MO, November 9, 2011: A home was leveled by an EF-5 tornado in May 2011. FEMA began coordinating debris removal so that neighborhoods and homes could start rebuilding. Leo 'Jace' Anderson and Steve Zumwalt/FEMA. </a:t>
            </a: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6AE0B5-DADC-47BD-80D1-6577FAEA745C}" type="slidenum">
              <a:rPr lang="en-US">
                <a:cs typeface="Arial" charset="0"/>
              </a:rPr>
              <a:pPr fontAlgn="base">
                <a:spcBef>
                  <a:spcPct val="0"/>
                </a:spcBef>
                <a:spcAft>
                  <a:spcPct val="0"/>
                </a:spcAft>
              </a:pPr>
              <a:t>30</a:t>
            </a:fld>
            <a:endParaRPr lang="en-US" dirty="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marL="0" indent="-171450">
              <a:lnSpc>
                <a:spcPct val="80000"/>
              </a:lnSpc>
              <a:spcBef>
                <a:spcPct val="0"/>
              </a:spcBef>
              <a:buFontTx/>
              <a:buNone/>
            </a:pPr>
            <a:r>
              <a:rPr lang="en-US" sz="1100" dirty="0" smtClean="0"/>
              <a:t>An after-action review is a structured analysis of a disaster response. It must be done as soon as possible after response with all stakeholders, responders, and community leaders to ensure the integrity of the information reviewed.</a:t>
            </a:r>
          </a:p>
          <a:p>
            <a:pPr marL="0" indent="-171450">
              <a:lnSpc>
                <a:spcPct val="80000"/>
              </a:lnSpc>
              <a:spcBef>
                <a:spcPct val="0"/>
              </a:spcBef>
              <a:buFontTx/>
              <a:buNone/>
            </a:pPr>
            <a:endParaRPr lang="en-US" sz="1100" dirty="0" smtClean="0"/>
          </a:p>
          <a:p>
            <a:pPr marL="0" indent="-171450">
              <a:lnSpc>
                <a:spcPct val="80000"/>
              </a:lnSpc>
              <a:spcBef>
                <a:spcPct val="0"/>
              </a:spcBef>
              <a:buFontTx/>
              <a:buNone/>
            </a:pPr>
            <a:r>
              <a:rPr lang="en-US" sz="1100" dirty="0" smtClean="0"/>
              <a:t>Continued after-action review processes continue throughout the recovery phase as well, noting that the recovery phase (see previous slide) is a long-term (possibly years) initiative.</a:t>
            </a:r>
          </a:p>
          <a:p>
            <a:pPr marL="0" indent="-171450">
              <a:lnSpc>
                <a:spcPct val="80000"/>
              </a:lnSpc>
              <a:spcBef>
                <a:spcPct val="0"/>
              </a:spcBef>
              <a:buFontTx/>
              <a:buNone/>
            </a:pPr>
            <a:endParaRPr lang="en-US" sz="1100" dirty="0" smtClean="0"/>
          </a:p>
          <a:p>
            <a:pPr marL="0" indent="-171450">
              <a:lnSpc>
                <a:spcPct val="80000"/>
              </a:lnSpc>
              <a:spcBef>
                <a:spcPct val="0"/>
              </a:spcBef>
              <a:buFontTx/>
              <a:buNone/>
            </a:pPr>
            <a:r>
              <a:rPr lang="en-US" sz="1100" dirty="0" smtClean="0"/>
              <a:t>Identify gaps, weaknesses, and fixes and incorporate them into the next set of plans.</a:t>
            </a:r>
          </a:p>
          <a:p>
            <a:pPr marL="0" indent="-171450">
              <a:lnSpc>
                <a:spcPct val="80000"/>
              </a:lnSpc>
              <a:spcBef>
                <a:spcPct val="0"/>
              </a:spcBef>
              <a:buFontTx/>
              <a:buNone/>
            </a:pPr>
            <a:endParaRPr lang="en-US" sz="1100" dirty="0" smtClean="0"/>
          </a:p>
          <a:p>
            <a:pPr marL="0" indent="-171450">
              <a:lnSpc>
                <a:spcPct val="80000"/>
              </a:lnSpc>
              <a:spcBef>
                <a:spcPct val="0"/>
              </a:spcBef>
              <a:buFontTx/>
              <a:buNone/>
            </a:pPr>
            <a:r>
              <a:rPr lang="en-US" sz="1100" dirty="0" smtClean="0"/>
              <a:t>Emphasize that </a:t>
            </a:r>
            <a:r>
              <a:rPr lang="en-US" sz="1100" i="1" dirty="0" smtClean="0"/>
              <a:t>an AAR is a duty … not an option!</a:t>
            </a:r>
            <a:r>
              <a:rPr lang="en-US" sz="1100" dirty="0" smtClean="0"/>
              <a:t> This reminds the learners of the importance of “learning from our mistakes”; this step cannot be forgotten or avoided. </a:t>
            </a:r>
          </a:p>
          <a:p>
            <a:pPr marL="171450" indent="-171450">
              <a:lnSpc>
                <a:spcPct val="80000"/>
              </a:lnSpc>
              <a:spcBef>
                <a:spcPct val="0"/>
              </a:spcBef>
            </a:pPr>
            <a:endParaRPr lang="en-US" sz="1100" b="1" i="1" dirty="0" smtClean="0"/>
          </a:p>
          <a:p>
            <a:pPr marL="171450" indent="-171450">
              <a:lnSpc>
                <a:spcPct val="80000"/>
              </a:lnSpc>
              <a:spcBef>
                <a:spcPct val="0"/>
              </a:spcBef>
            </a:pPr>
            <a:r>
              <a:rPr lang="en-US" sz="1100" dirty="0" smtClean="0"/>
              <a:t>IMAGE -- Prattsville, NY, April 30, 2012: Congressman Chris Gibson, R-NY, speaks with representatives from FEMA along with state and local officials during a Prattsville Recovery Executive Meeting on the town’s recovery efforts. FEMA plays a vital role supporting state, tribal, and local governments as they respond with recovery efforts. Hans Pennink/FEMA.</a:t>
            </a:r>
          </a:p>
          <a:p>
            <a:pPr marL="171450" indent="-171450">
              <a:lnSpc>
                <a:spcPct val="80000"/>
              </a:lnSpc>
              <a:spcBef>
                <a:spcPct val="0"/>
              </a:spcBef>
            </a:pPr>
            <a:endParaRPr lang="en-US" sz="1100"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D3CF62-23CD-4967-A747-4DDEC5A53BAF}" type="slidenum">
              <a:rPr lang="en-US">
                <a:cs typeface="Arial" charset="0"/>
              </a:rPr>
              <a:pPr fontAlgn="base">
                <a:spcBef>
                  <a:spcPct val="0"/>
                </a:spcBef>
                <a:spcAft>
                  <a:spcPct val="0"/>
                </a:spcAft>
              </a:pPr>
              <a:t>31</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buFontTx/>
              <a:buNone/>
            </a:pPr>
            <a:r>
              <a:rPr lang="en-US" dirty="0" smtClean="0"/>
              <a:t>There are many definitions of what a disaster is. This is the definition promoted by the National Disaster Life Support program, in accordance with the all-hazards framework. [</a:t>
            </a:r>
            <a:r>
              <a:rPr lang="en-US" i="1" dirty="0" smtClean="0"/>
              <a:t>BDLS 3.0 Course Manual</a:t>
            </a:r>
            <a:r>
              <a:rPr lang="en-US" dirty="0" smtClean="0"/>
              <a:t>, pp 1-4]</a:t>
            </a:r>
          </a:p>
          <a:p>
            <a:pPr>
              <a:spcBef>
                <a:spcPct val="0"/>
              </a:spcBef>
              <a:buFontTx/>
              <a:buNone/>
            </a:pPr>
            <a:endParaRPr lang="en-US" dirty="0" smtClean="0"/>
          </a:p>
          <a:p>
            <a:pPr>
              <a:spcBef>
                <a:spcPct val="0"/>
              </a:spcBef>
              <a:buFontTx/>
              <a:buNone/>
            </a:pPr>
            <a:r>
              <a:rPr lang="en-US" dirty="0" smtClean="0"/>
              <a:t>Simply, do you know when YOU are in a disaster?  Answer, any time your “needs exceed your resources”! That is the operational application of the definition of a disaster.  </a:t>
            </a:r>
          </a:p>
          <a:p>
            <a:pPr>
              <a:spcBef>
                <a:spcPct val="0"/>
              </a:spcBef>
            </a:pPr>
            <a:endParaRPr lang="en-US" dirty="0" smtClean="0"/>
          </a:p>
          <a:p>
            <a:pPr>
              <a:spcBef>
                <a:spcPct val="0"/>
              </a:spcBef>
            </a:pPr>
            <a:r>
              <a:rPr lang="en-US" dirty="0" smtClean="0"/>
              <a:t>Animation: The phrase “</a:t>
            </a:r>
            <a:r>
              <a:rPr lang="en-US" b="1" dirty="0" smtClean="0"/>
              <a:t>Operational Definition: Disaster = Needs &gt; Resources” </a:t>
            </a:r>
            <a:r>
              <a:rPr lang="en-US" dirty="0" smtClean="0"/>
              <a:t>will fade in on next click.  </a:t>
            </a:r>
          </a:p>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B78CB6-0BC9-41A1-A686-5D5E1132CEFA}" type="slidenum">
              <a:rPr lang="en-US">
                <a:cs typeface="Arial" charset="0"/>
              </a:rPr>
              <a:pPr fontAlgn="base">
                <a:spcBef>
                  <a:spcPct val="0"/>
                </a:spcBef>
                <a:spcAft>
                  <a:spcPct val="0"/>
                </a:spcAft>
              </a:pPr>
              <a:t>5</a:t>
            </a:fld>
            <a:endParaRPr lang="en-US" dirty="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buFontTx/>
              <a:buNone/>
            </a:pPr>
            <a:r>
              <a:rPr lang="en-US" dirty="0" smtClean="0"/>
              <a:t>In summary, the PRE-DISASTER Paradigm</a:t>
            </a:r>
            <a:r>
              <a:rPr lang="en-US" sz="1200" kern="1200" dirty="0" smtClean="0">
                <a:solidFill>
                  <a:schemeClr val="tx1"/>
                </a:solidFill>
                <a:latin typeface="+mn-lt"/>
                <a:ea typeface="+mn-ea"/>
                <a:cs typeface="+mn-cs"/>
              </a:rPr>
              <a:t>™</a:t>
            </a:r>
            <a:r>
              <a:rPr lang="en-US" dirty="0" smtClean="0"/>
              <a:t> is a useful tool to both learn and organize your approach to many of the key areas and topics relevant to being prepared disaster health and medical personnel.  </a:t>
            </a:r>
          </a:p>
          <a:p>
            <a:pPr>
              <a:spcBef>
                <a:spcPct val="0"/>
              </a:spcBef>
              <a:buFontTx/>
              <a:buNone/>
            </a:pPr>
            <a:endParaRPr lang="en-US" dirty="0" smtClean="0"/>
          </a:p>
          <a:p>
            <a:pPr>
              <a:spcBef>
                <a:spcPct val="0"/>
              </a:spcBef>
              <a:buFontTx/>
              <a:buNone/>
            </a:pPr>
            <a:r>
              <a:rPr lang="en-US" dirty="0" smtClean="0"/>
              <a:t>Clearly, having excellent health and medical skills is essential to helping meet the needs of the casualties and impacted communities after a disaster; however, it is equally important that each health and medical provider be properly skilled in the basic tenets and practices of a disaster in order to be an effective asset to the situation.  </a:t>
            </a:r>
          </a:p>
          <a:p>
            <a:pPr>
              <a:spcBef>
                <a:spcPct val="0"/>
              </a:spcBef>
              <a:buFontTx/>
              <a:buNone/>
            </a:pPr>
            <a:endParaRPr lang="en-US" dirty="0" smtClean="0"/>
          </a:p>
          <a:p>
            <a:pPr>
              <a:spcBef>
                <a:spcPct val="0"/>
              </a:spcBef>
              <a:buFontTx/>
              <a:buNone/>
            </a:pPr>
            <a:r>
              <a:rPr lang="en-US" dirty="0" smtClean="0"/>
              <a:t>Always be asking yourself with each step or area considered, am I in a needs &gt; resources situation? If so, prioritize the action items and information sharing required to solve and address it.  </a:t>
            </a:r>
          </a:p>
          <a:p>
            <a:pPr>
              <a:spcBef>
                <a:spcPct val="0"/>
              </a:spcBef>
            </a:pPr>
            <a:endParaRPr lang="en-US" dirty="0"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50F4CF-8DF6-488F-B7AF-F481ADCD6C23}" type="slidenum">
              <a:rPr lang="en-US">
                <a:cs typeface="Arial" charset="0"/>
              </a:rPr>
              <a:pPr fontAlgn="base">
                <a:spcBef>
                  <a:spcPct val="0"/>
                </a:spcBef>
                <a:spcAft>
                  <a:spcPct val="0"/>
                </a:spcAft>
              </a:pPr>
              <a:t>32</a:t>
            </a:fld>
            <a:endParaRPr lang="en-US" dirty="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Question:</a:t>
            </a:r>
          </a:p>
          <a:p>
            <a:r>
              <a:rPr lang="en-US" sz="1200" kern="1200" dirty="0" smtClean="0">
                <a:solidFill>
                  <a:schemeClr val="tx1"/>
                </a:solidFill>
                <a:latin typeface="+mn-lt"/>
                <a:ea typeface="+mn-ea"/>
                <a:cs typeface="+mn-cs"/>
              </a:rPr>
              <a:t>Approximately how many disaster-related deaths occurred in the last century?</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39166F9-7BBD-44B2-8F1A-E62EF8DD5F8D}"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Answer:</a:t>
            </a:r>
          </a:p>
          <a:p>
            <a:r>
              <a:rPr lang="en-US" sz="1200" kern="1200" dirty="0" smtClean="0">
                <a:solidFill>
                  <a:schemeClr val="tx1"/>
                </a:solidFill>
                <a:latin typeface="+mn-lt"/>
                <a:ea typeface="+mn-ea"/>
                <a:cs typeface="+mn-cs"/>
              </a:rPr>
              <a:t>200,000,000 </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39166F9-7BBD-44B2-8F1A-E62EF8DD5F8D}" type="slidenum">
              <a:rPr lang="en-US" smtClean="0"/>
              <a:pPr>
                <a:defRPr/>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Question:</a:t>
            </a:r>
          </a:p>
          <a:p>
            <a:r>
              <a:rPr lang="en-US" sz="1200" kern="1200" dirty="0" smtClean="0">
                <a:solidFill>
                  <a:schemeClr val="tx1"/>
                </a:solidFill>
                <a:latin typeface="+mn-lt"/>
                <a:ea typeface="+mn-ea"/>
                <a:cs typeface="+mn-cs"/>
              </a:rPr>
              <a:t>Which of the following is NOT a category of disasters ?</a:t>
            </a:r>
          </a:p>
          <a:p>
            <a:endParaRPr lang="en-US" dirty="0"/>
          </a:p>
        </p:txBody>
      </p:sp>
      <p:sp>
        <p:nvSpPr>
          <p:cNvPr id="4" name="Slide Number Placeholder 3"/>
          <p:cNvSpPr>
            <a:spLocks noGrp="1"/>
          </p:cNvSpPr>
          <p:nvPr>
            <p:ph type="sldNum" sz="quarter" idx="10"/>
          </p:nvPr>
        </p:nvSpPr>
        <p:spPr/>
        <p:txBody>
          <a:bodyPr/>
          <a:lstStyle/>
          <a:p>
            <a:pPr>
              <a:defRPr/>
            </a:pPr>
            <a:fld id="{B39166F9-7BBD-44B2-8F1A-E62EF8DD5F8D}" type="slidenum">
              <a:rPr lang="en-US" smtClean="0"/>
              <a:pPr>
                <a:defRPr/>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Answer:</a:t>
            </a:r>
          </a:p>
          <a:p>
            <a:r>
              <a:rPr lang="en-US" sz="1200" kern="1200" dirty="0" smtClean="0">
                <a:solidFill>
                  <a:schemeClr val="tx1"/>
                </a:solidFill>
                <a:latin typeface="+mn-lt"/>
                <a:ea typeface="+mn-ea"/>
                <a:cs typeface="+mn-cs"/>
              </a:rPr>
              <a:t>Drowning</a:t>
            </a:r>
          </a:p>
          <a:p>
            <a:endParaRPr lang="en-US" dirty="0"/>
          </a:p>
        </p:txBody>
      </p:sp>
      <p:sp>
        <p:nvSpPr>
          <p:cNvPr id="4" name="Slide Number Placeholder 3"/>
          <p:cNvSpPr>
            <a:spLocks noGrp="1"/>
          </p:cNvSpPr>
          <p:nvPr>
            <p:ph type="sldNum" sz="quarter" idx="10"/>
          </p:nvPr>
        </p:nvSpPr>
        <p:spPr/>
        <p:txBody>
          <a:bodyPr/>
          <a:lstStyle/>
          <a:p>
            <a:pPr>
              <a:defRPr/>
            </a:pPr>
            <a:fld id="{B39166F9-7BBD-44B2-8F1A-E62EF8DD5F8D}" type="slidenum">
              <a:rPr lang="en-US" smtClean="0"/>
              <a:pPr>
                <a:defRPr/>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Question:</a:t>
            </a:r>
          </a:p>
          <a:p>
            <a:r>
              <a:rPr lang="en-US" sz="1200" kern="1200" dirty="0" smtClean="0">
                <a:solidFill>
                  <a:schemeClr val="tx1"/>
                </a:solidFill>
                <a:latin typeface="+mn-lt"/>
                <a:ea typeface="+mn-ea"/>
                <a:cs typeface="+mn-cs"/>
              </a:rPr>
              <a:t>Which of these four does the “P” in the PRE-DISASTER Paradigm</a:t>
            </a:r>
            <a:r>
              <a:rPr lang="en-US" sz="1200" dirty="0" smtClean="0">
                <a:solidFill>
                  <a:schemeClr val="tx1"/>
                </a:solidFill>
                <a:cs typeface="Helvetica" pitchFamily="34" charset="0"/>
              </a:rPr>
              <a:t>™</a:t>
            </a:r>
            <a:r>
              <a:rPr lang="en-US" sz="1200" kern="1200" dirty="0" smtClean="0">
                <a:solidFill>
                  <a:schemeClr val="tx1"/>
                </a:solidFill>
                <a:latin typeface="+mn-lt"/>
                <a:ea typeface="+mn-ea"/>
                <a:cs typeface="+mn-cs"/>
              </a:rPr>
              <a:t> represent?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39166F9-7BBD-44B2-8F1A-E62EF8DD5F8D}" type="slidenum">
              <a:rPr lang="en-US" smtClean="0"/>
              <a:pPr>
                <a:defRPr/>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Network television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Planning and Preparation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B39166F9-7BBD-44B2-8F1A-E62EF8DD5F8D}" type="slidenum">
              <a:rPr lang="en-US" smtClean="0"/>
              <a:pPr>
                <a:defRPr/>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summary, a standardized, competency-based approach to disaster training and education is important. Utilizing an all-hazards disaster approach is important to planning and preparation. The PRE-DISASTER and DISASTER Paradigm</a:t>
            </a:r>
            <a:r>
              <a:rPr lang="en-US" sz="1200" dirty="0" smtClean="0">
                <a:solidFill>
                  <a:schemeClr val="tx1"/>
                </a:solidFill>
                <a:cs typeface="Helvetica" pitchFamily="34" charset="0"/>
              </a:rPr>
              <a:t>™</a:t>
            </a:r>
            <a:r>
              <a:rPr lang="en-US" sz="1200" kern="1200" dirty="0" smtClean="0">
                <a:solidFill>
                  <a:schemeClr val="tx1"/>
                </a:solidFill>
                <a:latin typeface="+mn-lt"/>
                <a:ea typeface="+mn-ea"/>
                <a:cs typeface="+mn-cs"/>
              </a:rPr>
              <a:t> are helpful learning and organizational tools. </a:t>
            </a:r>
            <a:endParaRPr lang="en-US" dirty="0"/>
          </a:p>
        </p:txBody>
      </p:sp>
      <p:sp>
        <p:nvSpPr>
          <p:cNvPr id="4" name="Slide Number Placeholder 3"/>
          <p:cNvSpPr>
            <a:spLocks noGrp="1"/>
          </p:cNvSpPr>
          <p:nvPr>
            <p:ph type="sldNum" sz="quarter" idx="10"/>
          </p:nvPr>
        </p:nvSpPr>
        <p:spPr/>
        <p:txBody>
          <a:bodyPr/>
          <a:lstStyle/>
          <a:p>
            <a:pPr>
              <a:defRPr/>
            </a:pPr>
            <a:fld id="{B39166F9-7BBD-44B2-8F1A-E62EF8DD5F8D}"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pPr>
            <a:r>
              <a:rPr lang="en-US" dirty="0" smtClean="0"/>
              <a:t>There are many different classifications of disasters. The most inclusive is this three-category classification: </a:t>
            </a:r>
          </a:p>
          <a:p>
            <a:pPr>
              <a:spcBef>
                <a:spcPct val="0"/>
              </a:spcBef>
            </a:pPr>
            <a:endParaRPr lang="en-US" dirty="0" smtClean="0"/>
          </a:p>
          <a:p>
            <a:pPr>
              <a:spcBef>
                <a:spcPct val="0"/>
              </a:spcBef>
              <a:buFontTx/>
              <a:buChar char="•"/>
            </a:pPr>
            <a:r>
              <a:rPr lang="en-US" dirty="0" smtClean="0"/>
              <a:t>Natural disasters (such as hurricanes, tornadoes, wildfires, or floods) </a:t>
            </a:r>
          </a:p>
          <a:p>
            <a:pPr>
              <a:spcBef>
                <a:spcPct val="0"/>
              </a:spcBef>
              <a:buFontTx/>
              <a:buChar char="•"/>
            </a:pPr>
            <a:r>
              <a:rPr lang="en-US" dirty="0" smtClean="0"/>
              <a:t>Human systems failures, which are failures in human technology (such as the Chernobyl nuclear reactor meltdown in Russia; the Fukushima, Japan, nuclear power plant destruction during the tsunami of 2011; and other examples such as levee or dam breaks, structural collapse after hurricanes, and regional flooding)</a:t>
            </a:r>
          </a:p>
          <a:p>
            <a:pPr>
              <a:spcBef>
                <a:spcPct val="0"/>
              </a:spcBef>
              <a:buFontTx/>
              <a:buChar char="•"/>
            </a:pPr>
            <a:r>
              <a:rPr lang="en-US" dirty="0" smtClean="0"/>
              <a:t>War and conflict, including the effects of war, terrorism, genocide, etc. Many other related topics, definitions, and acronyms could be introduced here at the presenter’s discretion (bioterrorism, WMD, WME, asymmetric warfare, CBRNE).</a:t>
            </a:r>
          </a:p>
          <a:p>
            <a:pPr>
              <a:spcBef>
                <a:spcPct val="0"/>
              </a:spcBef>
            </a:pPr>
            <a:endParaRPr lang="en-US" dirty="0" smtClean="0"/>
          </a:p>
          <a:p>
            <a:pPr>
              <a:spcBef>
                <a:spcPct val="0"/>
              </a:spcBef>
            </a:pPr>
            <a:r>
              <a:rPr lang="en-US" dirty="0" smtClean="0"/>
              <a:t>A disaster is NEVER “just one thing”! Any given disaster can overlap multiple categories. Consider the example of the 2011 tsunami in Japan, which began as a natural disaster with earthquakes, causing a tsunami, resulting in flooding, leading to multiple human systems failure-based disasters (including seawall failures, structural collapse of buildings, nuclear power plant reactor failures, etc).</a:t>
            </a:r>
          </a:p>
          <a:p>
            <a:pPr>
              <a:spcBef>
                <a:spcPct val="0"/>
              </a:spcBef>
            </a:pPr>
            <a:endParaRPr lang="en-US" b="1" i="1" dirty="0" smtClean="0"/>
          </a:p>
          <a:p>
            <a:pPr>
              <a:spcBef>
                <a:spcPct val="0"/>
              </a:spcBef>
            </a:pPr>
            <a:endParaRPr lang="en-US" dirty="0" smtClean="0"/>
          </a:p>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2CCF5D-5447-41B3-BDE3-408364533258}" type="slidenum">
              <a:rPr lang="en-US">
                <a:cs typeface="Arial" charset="0"/>
              </a:rPr>
              <a:pPr fontAlgn="base">
                <a:spcBef>
                  <a:spcPct val="0"/>
                </a:spcBef>
                <a:spcAft>
                  <a:spcPct val="0"/>
                </a:spcAft>
              </a:pPr>
              <a:t>6</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defTabSz="914400">
              <a:spcBef>
                <a:spcPct val="0"/>
              </a:spcBef>
              <a:buFontTx/>
              <a:buNone/>
            </a:pPr>
            <a:r>
              <a:rPr lang="en-US" dirty="0" smtClean="0"/>
              <a:t>All-hazards preparedness is an important concept and is reinforced throughout all the NDLS courses. </a:t>
            </a:r>
          </a:p>
          <a:p>
            <a:pPr defTabSz="914400">
              <a:spcBef>
                <a:spcPct val="0"/>
              </a:spcBef>
              <a:buFontTx/>
              <a:buNone/>
            </a:pPr>
            <a:endParaRPr lang="en-US" dirty="0" smtClean="0"/>
          </a:p>
          <a:p>
            <a:pPr defTabSz="914400">
              <a:spcBef>
                <a:spcPct val="0"/>
              </a:spcBef>
              <a:buFontTx/>
              <a:buNone/>
            </a:pPr>
            <a:r>
              <a:rPr lang="en-US" dirty="0" smtClean="0"/>
              <a:t>All-hazards preparedness is the principles and practices that facilitate an effective response and recovery to a wide variety of disaster typologies and their resulting casualties (as was introduced on a previous slide).  It is a uniform approach to prepare and respond to any given hazard or event that may affect the community, regardless of cause. </a:t>
            </a:r>
          </a:p>
          <a:p>
            <a:pPr defTabSz="914400">
              <a:spcBef>
                <a:spcPct val="0"/>
              </a:spcBef>
              <a:buFontTx/>
              <a:buNone/>
            </a:pPr>
            <a:endParaRPr lang="en-US" dirty="0" smtClean="0"/>
          </a:p>
          <a:p>
            <a:pPr defTabSz="914400">
              <a:spcBef>
                <a:spcPct val="0"/>
              </a:spcBef>
              <a:buFontTx/>
              <a:buNone/>
            </a:pPr>
            <a:r>
              <a:rPr lang="en-US" dirty="0" smtClean="0"/>
              <a:t>The overarching purpose of all-hazards preparedness regarding the health and medical response and recovery is…. </a:t>
            </a:r>
            <a:r>
              <a:rPr lang="en-US" b="1" i="1" dirty="0" smtClean="0"/>
              <a:t>To do the greatest good for the greatest number of potential survivors</a:t>
            </a:r>
            <a:r>
              <a:rPr lang="en-US" dirty="0" smtClean="0"/>
              <a:t>!</a:t>
            </a:r>
          </a:p>
          <a:p>
            <a:pPr defTabSz="914400">
              <a:spcBef>
                <a:spcPct val="0"/>
              </a:spcBef>
            </a:pPr>
            <a:endParaRPr lang="en-US" dirty="0" smtClean="0"/>
          </a:p>
          <a:p>
            <a:pPr defTabSz="914400">
              <a:spcBef>
                <a:spcPct val="0"/>
              </a:spcBef>
            </a:pPr>
            <a:r>
              <a:rPr lang="en-US" dirty="0" smtClean="0"/>
              <a:t>Animation:  The “purpose” (bottom line of text) as described above will appear on the next click. </a:t>
            </a:r>
          </a:p>
          <a:p>
            <a:pPr defTabSz="914400">
              <a:spcBef>
                <a:spcPct val="0"/>
              </a:spcBef>
            </a:pPr>
            <a:endParaRPr lang="en-US" dirty="0" smtClean="0"/>
          </a:p>
          <a:p>
            <a:pPr defTabSz="914400">
              <a:spcBef>
                <a:spcPct val="0"/>
              </a:spcBef>
            </a:pPr>
            <a:r>
              <a:rPr lang="en-US" dirty="0" smtClean="0"/>
              <a:t>IMAGE -- ©2012 Thinkstock.</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48E4A5-1FA3-4DDD-8E2E-7E5EAC12848F}" type="slidenum">
              <a:rPr lang="en-US">
                <a:cs typeface="Arial" charset="0"/>
              </a:rPr>
              <a:pPr fontAlgn="base">
                <a:spcBef>
                  <a:spcPct val="0"/>
                </a:spcBef>
                <a:spcAft>
                  <a:spcPct val="0"/>
                </a:spcAft>
              </a:pPr>
              <a:t>7</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buFontTx/>
              <a:buNone/>
            </a:pPr>
            <a:r>
              <a:rPr lang="en-US" dirty="0" smtClean="0"/>
              <a:t>The PRE-DISASTER Paradigm</a:t>
            </a:r>
            <a:r>
              <a:rPr lang="en-US" sz="1200" kern="1200" dirty="0" smtClean="0">
                <a:solidFill>
                  <a:schemeClr val="tx1"/>
                </a:solidFill>
                <a:latin typeface="+mn-lt"/>
                <a:ea typeface="+mn-ea"/>
                <a:cs typeface="+mn-cs"/>
              </a:rPr>
              <a:t>™</a:t>
            </a:r>
            <a:r>
              <a:rPr lang="en-US" dirty="0" smtClean="0"/>
              <a:t> was developed by the NDLS Program to reinforce key elements for enhancing personal, organizational, and community preparedness. The “PRE” mnemonic includes: planning and practice, resilience, and education and training. </a:t>
            </a:r>
          </a:p>
          <a:p>
            <a:pPr>
              <a:spcBef>
                <a:spcPct val="0"/>
              </a:spcBef>
              <a:buFontTx/>
              <a:buNone/>
            </a:pPr>
            <a:endParaRPr lang="en-US" dirty="0" smtClean="0"/>
          </a:p>
          <a:p>
            <a:pPr>
              <a:spcBef>
                <a:spcPct val="0"/>
              </a:spcBef>
              <a:buFontTx/>
              <a:buNone/>
            </a:pPr>
            <a:r>
              <a:rPr lang="en-US" dirty="0" smtClean="0"/>
              <a:t>As the prefix suggests, the PRE portion really is geared toward planning and the preparation needed before an event occurs. </a:t>
            </a:r>
          </a:p>
          <a:p>
            <a:pPr>
              <a:spcBef>
                <a:spcPct val="0"/>
              </a:spcBef>
            </a:pPr>
            <a:endParaRPr lang="en-US" dirty="0" smtClean="0"/>
          </a:p>
          <a:p>
            <a:pPr>
              <a:spcBef>
                <a:spcPct val="0"/>
              </a:spcBef>
            </a:pPr>
            <a:r>
              <a:rPr lang="en-US" dirty="0" smtClean="0"/>
              <a:t>Animation:  The words of the “PRE” acronym will appear automatically in sequence on the next single click. </a:t>
            </a:r>
          </a:p>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E3094-669B-49F3-976A-1057E797AE2D}" type="slidenum">
              <a:rPr lang="en-US">
                <a:cs typeface="Arial" charset="0"/>
              </a:rPr>
              <a:pPr fontAlgn="base">
                <a:spcBef>
                  <a:spcPct val="0"/>
                </a:spcBef>
                <a:spcAft>
                  <a:spcPct val="0"/>
                </a:spcAft>
              </a:pPr>
              <a:t>8</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nSpc>
                <a:spcPct val="80000"/>
              </a:lnSpc>
              <a:spcBef>
                <a:spcPct val="0"/>
              </a:spcBef>
              <a:buFontTx/>
              <a:buNone/>
            </a:pPr>
            <a:r>
              <a:rPr lang="en-US" sz="1100" dirty="0" smtClean="0"/>
              <a:t>The P in the PRE-DISASTER Paradigm</a:t>
            </a:r>
            <a:r>
              <a:rPr lang="en-US" sz="1100" kern="1200" dirty="0" smtClean="0">
                <a:solidFill>
                  <a:schemeClr val="tx1"/>
                </a:solidFill>
                <a:latin typeface="+mn-lt"/>
                <a:ea typeface="+mn-ea"/>
                <a:cs typeface="+mn-cs"/>
              </a:rPr>
              <a:t>™</a:t>
            </a:r>
            <a:r>
              <a:rPr lang="en-US" sz="1100" dirty="0" smtClean="0"/>
              <a:t> is planning and practice. </a:t>
            </a:r>
          </a:p>
          <a:p>
            <a:pPr>
              <a:lnSpc>
                <a:spcPct val="80000"/>
              </a:lnSpc>
              <a:spcBef>
                <a:spcPct val="0"/>
              </a:spcBef>
              <a:buFontTx/>
              <a:buNone/>
            </a:pPr>
            <a:endParaRPr lang="en-US" sz="1100" dirty="0" smtClean="0"/>
          </a:p>
          <a:p>
            <a:pPr>
              <a:lnSpc>
                <a:spcPct val="80000"/>
              </a:lnSpc>
              <a:spcBef>
                <a:spcPct val="0"/>
              </a:spcBef>
              <a:buFontTx/>
              <a:buNone/>
            </a:pPr>
            <a:r>
              <a:rPr lang="en-US" sz="1100" dirty="0" smtClean="0"/>
              <a:t>To initialize the planning phase, the community must:</a:t>
            </a:r>
          </a:p>
          <a:p>
            <a:pPr>
              <a:lnSpc>
                <a:spcPct val="80000"/>
              </a:lnSpc>
              <a:spcBef>
                <a:spcPct val="0"/>
              </a:spcBef>
              <a:buFontTx/>
              <a:buChar char="•"/>
            </a:pPr>
            <a:endParaRPr lang="en-US" sz="1100" dirty="0" smtClean="0"/>
          </a:p>
          <a:p>
            <a:pPr marL="685800" lvl="1" indent="-228600">
              <a:lnSpc>
                <a:spcPct val="80000"/>
              </a:lnSpc>
              <a:spcBef>
                <a:spcPct val="0"/>
              </a:spcBef>
              <a:buFont typeface="+mj-lt"/>
              <a:buAutoNum type="arabicPeriod"/>
            </a:pPr>
            <a:r>
              <a:rPr lang="en-US" sz="1100" i="1" dirty="0" smtClean="0"/>
              <a:t>Identify the at-risk populations</a:t>
            </a:r>
            <a:r>
              <a:rPr lang="en-US" sz="1100" i="0" dirty="0" smtClean="0"/>
              <a:t>, which include the workforce; people at the extremes of age; those with chronic disease; those with cognitive, functional, and sensory limitations; and people in threatening environments such as poorly ventilated buildings or those lacking air-conditioning, heating, or proper shelter site access</a:t>
            </a:r>
            <a:r>
              <a:rPr lang="en-US" sz="1100" i="0" dirty="0" smtClean="0">
                <a:solidFill>
                  <a:srgbClr val="FF0000"/>
                </a:solidFill>
              </a:rPr>
              <a:t>. Certain populations within our communities are disproportionately affected by disasters. The particular needs of this part of the community must be considered early on. Items to consider are staffing, access, transport, evacuation, medications and supplies, treatments, special housing considerations, communications, etc.</a:t>
            </a:r>
          </a:p>
          <a:p>
            <a:pPr marL="685800" lvl="1" indent="-228600">
              <a:lnSpc>
                <a:spcPct val="80000"/>
              </a:lnSpc>
              <a:spcBef>
                <a:spcPct val="0"/>
              </a:spcBef>
              <a:buFont typeface="+mj-lt"/>
              <a:buAutoNum type="arabicPeriod"/>
            </a:pPr>
            <a:r>
              <a:rPr lang="en-US" sz="1100" i="1" dirty="0" smtClean="0"/>
              <a:t>Identify the stakeholders </a:t>
            </a:r>
            <a:r>
              <a:rPr lang="en-US" sz="1100" i="0" dirty="0" smtClean="0"/>
              <a:t>and bring them to the table. Identify and involve in the planning process all agencies, </a:t>
            </a:r>
            <a:r>
              <a:rPr lang="en-US" sz="1100" b="0" i="0" dirty="0" smtClean="0">
                <a:solidFill>
                  <a:srgbClr val="FF0000"/>
                </a:solidFill>
              </a:rPr>
              <a:t>nongovernment organizations (NGOs)</a:t>
            </a:r>
            <a:r>
              <a:rPr lang="en-US" sz="1100" b="1" i="0" dirty="0" smtClean="0">
                <a:solidFill>
                  <a:srgbClr val="FF0000"/>
                </a:solidFill>
              </a:rPr>
              <a:t>,</a:t>
            </a:r>
            <a:r>
              <a:rPr lang="en-US" sz="1100" i="0" dirty="0" smtClean="0"/>
              <a:t> businesses, and individuals who will be responding to a disaster on any level. The adage “you never want to meet a stranger in a disaster” reinforces the importance of meeting and bringing key people/organizations together early. Suggested stakeholders  include hospitals, EMS agencies, fire, police, public health, government, community groups, and relevant private businesses. </a:t>
            </a:r>
          </a:p>
          <a:p>
            <a:pPr marL="685800" lvl="1" indent="-228600">
              <a:lnSpc>
                <a:spcPct val="80000"/>
              </a:lnSpc>
              <a:spcBef>
                <a:spcPct val="0"/>
              </a:spcBef>
              <a:buFont typeface="+mj-lt"/>
              <a:buAutoNum type="arabicPeriod"/>
            </a:pPr>
            <a:r>
              <a:rPr lang="en-US" sz="1100" i="1" dirty="0" smtClean="0"/>
              <a:t>Develop the plan </a:t>
            </a:r>
            <a:r>
              <a:rPr lang="en-US" sz="1100" i="0" dirty="0" smtClean="0"/>
              <a:t>using input from all stakeholders. Use historical data as a starting point, adding a hazard vulnerability analysis and other valid data as needed.</a:t>
            </a:r>
          </a:p>
          <a:p>
            <a:pPr marL="685800" lvl="1" indent="-228600">
              <a:lnSpc>
                <a:spcPct val="80000"/>
              </a:lnSpc>
              <a:spcBef>
                <a:spcPct val="0"/>
              </a:spcBef>
              <a:buFont typeface="+mj-lt"/>
              <a:buAutoNum type="arabicPeriod"/>
            </a:pPr>
            <a:r>
              <a:rPr lang="en-US" sz="1100" i="1" dirty="0" smtClean="0"/>
              <a:t>Drill and exercise</a:t>
            </a:r>
            <a:r>
              <a:rPr lang="en-US" sz="1100" i="0" dirty="0" smtClean="0"/>
              <a:t> the plan</a:t>
            </a:r>
          </a:p>
          <a:p>
            <a:pPr marL="685800" lvl="1" indent="-228600">
              <a:lnSpc>
                <a:spcPct val="80000"/>
              </a:lnSpc>
              <a:spcBef>
                <a:spcPct val="0"/>
              </a:spcBef>
              <a:buFont typeface="+mj-lt"/>
              <a:buAutoNum type="arabicPeriod"/>
            </a:pPr>
            <a:r>
              <a:rPr lang="en-US" sz="1100" i="1" dirty="0" smtClean="0"/>
              <a:t>Review the results </a:t>
            </a:r>
            <a:r>
              <a:rPr lang="en-US" sz="1100" i="0" dirty="0" smtClean="0"/>
              <a:t>of the drills and exercises, and the data from actual disasters and emergencies, to review and revise plans</a:t>
            </a:r>
          </a:p>
          <a:p>
            <a:pPr>
              <a:lnSpc>
                <a:spcPct val="80000"/>
              </a:lnSpc>
              <a:spcBef>
                <a:spcPct val="0"/>
              </a:spcBef>
            </a:pPr>
            <a:endParaRPr lang="en-US" sz="1100" dirty="0" smtClean="0"/>
          </a:p>
          <a:p>
            <a:pPr>
              <a:lnSpc>
                <a:spcPct val="80000"/>
              </a:lnSpc>
              <a:spcBef>
                <a:spcPct val="0"/>
              </a:spcBef>
            </a:pPr>
            <a:r>
              <a:rPr lang="en-US" sz="1100" dirty="0" smtClean="0"/>
              <a:t>IMAGE -- Bill Read, director of NOAA's National Hurricane Center (on-screen, center), provides a briefing to federal and state partners on Hurricane Irene via teleconference. Aaron Skolnik/FEMA.</a:t>
            </a:r>
          </a:p>
          <a:p>
            <a:pPr>
              <a:lnSpc>
                <a:spcPct val="80000"/>
              </a:lnSpc>
              <a:spcBef>
                <a:spcPct val="0"/>
              </a:spcBef>
            </a:pPr>
            <a:endParaRPr lang="en-US" sz="1100" dirty="0" smtClean="0"/>
          </a:p>
          <a:p>
            <a:pPr>
              <a:lnSpc>
                <a:spcPct val="80000"/>
              </a:lnSpc>
              <a:spcBef>
                <a:spcPct val="0"/>
              </a:spcBef>
            </a:pPr>
            <a:endParaRPr lang="en-US" sz="1100"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A774DB-9AC1-4D9C-A6F3-C239EB15C572}" type="slidenum">
              <a:rPr lang="en-US">
                <a:cs typeface="Arial" charset="0"/>
              </a:rPr>
              <a:pPr fontAlgn="base">
                <a:spcBef>
                  <a:spcPct val="0"/>
                </a:spcBef>
                <a:spcAft>
                  <a:spcPct val="0"/>
                </a:spcAft>
              </a:pPr>
              <a:t>9</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nSpc>
                <a:spcPct val="80000"/>
              </a:lnSpc>
              <a:spcBef>
                <a:spcPct val="0"/>
              </a:spcBef>
              <a:buFontTx/>
              <a:buNone/>
            </a:pPr>
            <a:r>
              <a:rPr lang="en-US" sz="1100" dirty="0" smtClean="0"/>
              <a:t>Effective disaster planning begins with an assessment of potential hazards, followed by an attempt to understand and anticipate the effects of those hazards. </a:t>
            </a:r>
          </a:p>
          <a:p>
            <a:pPr>
              <a:lnSpc>
                <a:spcPct val="80000"/>
              </a:lnSpc>
              <a:spcBef>
                <a:spcPct val="0"/>
              </a:spcBef>
              <a:buFontTx/>
              <a:buNone/>
            </a:pPr>
            <a:endParaRPr lang="en-US" sz="1100" dirty="0" smtClean="0"/>
          </a:p>
          <a:p>
            <a:pPr>
              <a:lnSpc>
                <a:spcPct val="80000"/>
              </a:lnSpc>
              <a:spcBef>
                <a:spcPct val="0"/>
              </a:spcBef>
              <a:buFontTx/>
              <a:buNone/>
            </a:pPr>
            <a:r>
              <a:rPr lang="en-US" sz="1100" dirty="0" smtClean="0"/>
              <a:t>Risk analyses are relevant to local hazards, geography, population, and resources. They can be done at the micro to macro level – from the individual and family level and expanding to the hospital/health facilities and to community, state, and federal levels.</a:t>
            </a:r>
          </a:p>
          <a:p>
            <a:pPr>
              <a:lnSpc>
                <a:spcPct val="80000"/>
              </a:lnSpc>
              <a:spcBef>
                <a:spcPct val="0"/>
              </a:spcBef>
              <a:buFontTx/>
              <a:buNone/>
            </a:pPr>
            <a:endParaRPr lang="en-US" sz="1100" dirty="0" smtClean="0"/>
          </a:p>
          <a:p>
            <a:pPr>
              <a:lnSpc>
                <a:spcPct val="80000"/>
              </a:lnSpc>
              <a:spcBef>
                <a:spcPct val="0"/>
              </a:spcBef>
              <a:buFontTx/>
              <a:buNone/>
            </a:pPr>
            <a:r>
              <a:rPr lang="en-US" sz="1100" dirty="0" smtClean="0"/>
              <a:t>When we understand our vulnerabilities, we can mitigate and plan for them.</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8111C3-8D95-4CE2-8C31-03D74DD5E9A8}" type="slidenum">
              <a:rPr lang="en-US">
                <a:cs typeface="Arial" charset="0"/>
              </a:rPr>
              <a:pPr fontAlgn="base">
                <a:spcBef>
                  <a:spcPct val="0"/>
                </a:spcBef>
                <a:spcAft>
                  <a:spcPct val="0"/>
                </a:spcAft>
              </a:pPr>
              <a:t>10</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buFontTx/>
              <a:buNone/>
            </a:pPr>
            <a:r>
              <a:rPr lang="en-US" dirty="0" smtClean="0"/>
              <a:t>Facilities and agencies must have plans that maintain or return essential functional services during and after a disaster.  </a:t>
            </a:r>
          </a:p>
          <a:p>
            <a:pPr>
              <a:spcBef>
                <a:spcPct val="0"/>
              </a:spcBef>
              <a:buFontTx/>
              <a:buNone/>
            </a:pPr>
            <a:endParaRPr lang="en-US" dirty="0" smtClean="0"/>
          </a:p>
          <a:p>
            <a:pPr>
              <a:spcBef>
                <a:spcPct val="0"/>
              </a:spcBef>
              <a:buFontTx/>
              <a:buNone/>
            </a:pPr>
            <a:r>
              <a:rPr lang="en-US" dirty="0" smtClean="0"/>
              <a:t>The planning phase should identify mission-critical functions, supplies, and staff, and contingencies for each must be developed.</a:t>
            </a:r>
          </a:p>
          <a:p>
            <a:pPr>
              <a:spcBef>
                <a:spcPct val="0"/>
              </a:spcBef>
              <a:buFontTx/>
              <a:buNone/>
            </a:pPr>
            <a:endParaRPr lang="en-US" dirty="0" smtClean="0"/>
          </a:p>
          <a:p>
            <a:pPr>
              <a:spcBef>
                <a:spcPct val="0"/>
              </a:spcBef>
              <a:buFontTx/>
              <a:buNone/>
            </a:pPr>
            <a:r>
              <a:rPr lang="en-US" dirty="0" smtClean="0"/>
              <a:t>This involves asking and answering many questions, such as: Where will electricity come from after a power outage? How about extra diesel fuel, fresh food, clean linens? Where will the extra staff you need come from and how will they get there? How will you document without an electronic medical record?</a:t>
            </a:r>
          </a:p>
          <a:p>
            <a:pPr>
              <a:spcBef>
                <a:spcPct val="0"/>
              </a:spcBef>
              <a:buFontTx/>
              <a:buNone/>
            </a:pPr>
            <a:endParaRPr lang="en-US" dirty="0" smtClean="0"/>
          </a:p>
          <a:p>
            <a:pPr>
              <a:spcBef>
                <a:spcPct val="0"/>
              </a:spcBef>
              <a:buFontTx/>
              <a:buNone/>
            </a:pPr>
            <a:r>
              <a:rPr lang="en-US" dirty="0" smtClean="0"/>
              <a:t>The graphic illustration of the chain represents a broken link in the figurative chain of continuity of operations and obviously is to be avoided.</a:t>
            </a:r>
          </a:p>
          <a:p>
            <a:pPr>
              <a:spcBef>
                <a:spcPct val="0"/>
              </a:spcBef>
            </a:pP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IMAGE -- ©2012 Thinkstock.</a:t>
            </a:r>
          </a:p>
          <a:p>
            <a:pPr>
              <a:spcBef>
                <a:spcPct val="0"/>
              </a:spcBef>
            </a:pPr>
            <a:endParaRPr lang="en-US" dirty="0" smtClean="0"/>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F07A0B-175D-497B-B3EA-BD022126E2EA}" type="slidenum">
              <a:rPr lang="en-US">
                <a:cs typeface="Arial" charset="0"/>
              </a:rPr>
              <a:pPr fontAlgn="base">
                <a:spcBef>
                  <a:spcPct val="0"/>
                </a:spcBef>
                <a:spcAft>
                  <a:spcPct val="0"/>
                </a:spcAft>
              </a:pPr>
              <a:t>11</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4051786-A249-4BB8-B3F7-DD7C8C3D60FE}" type="datetimeFigureOut">
              <a:rPr lang="en-US"/>
              <a:pPr>
                <a:defRPr/>
              </a:pPr>
              <a:t>4/5/2017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F98806C-043A-4F2B-8F7C-56DA7BBA3A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EFD4760-1181-480E-9E96-D31851D9BB5E}" type="datetimeFigureOut">
              <a:rPr lang="en-US"/>
              <a:pPr>
                <a:defRPr/>
              </a:pPr>
              <a:t>4/5/2017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22E5ACC-1F38-4466-B7A8-98C40FCE91B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BDLSpptBkgrd_noLogo-3.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userDrawn="1"/>
        </p:nvSpPr>
        <p:spPr>
          <a:xfrm>
            <a:off x="-41996" y="6295152"/>
            <a:ext cx="4077477" cy="215444"/>
          </a:xfrm>
          <a:prstGeom prst="rect">
            <a:avLst/>
          </a:prstGeom>
          <a:noFill/>
        </p:spPr>
        <p:txBody>
          <a:bodyPr wrap="square" rtlCol="0">
            <a:spAutoFit/>
          </a:bodyPr>
          <a:lstStyle/>
          <a:p>
            <a:pPr algn="ctr"/>
            <a:r>
              <a:rPr lang="en-US" sz="800" dirty="0" smtClean="0"/>
              <a:t>© 2015 National Disaster</a:t>
            </a:r>
            <a:r>
              <a:rPr lang="en-US" sz="800" baseline="0" dirty="0" smtClean="0"/>
              <a:t> Life Support Foundation, Inc. All rights reserved.</a:t>
            </a:r>
            <a:endParaRPr lang="en-US" sz="800" dirty="0"/>
          </a:p>
        </p:txBody>
      </p:sp>
      <p:sp>
        <p:nvSpPr>
          <p:cNvPr id="6" name="TextBox 5"/>
          <p:cNvSpPr txBox="1"/>
          <p:nvPr userDrawn="1"/>
        </p:nvSpPr>
        <p:spPr>
          <a:xfrm>
            <a:off x="6022542" y="6220779"/>
            <a:ext cx="2647666" cy="461665"/>
          </a:xfrm>
          <a:prstGeom prst="rect">
            <a:avLst/>
          </a:prstGeom>
          <a:noFill/>
        </p:spPr>
        <p:txBody>
          <a:bodyPr wrap="square" rtlCol="0">
            <a:spAutoFit/>
          </a:bodyPr>
          <a:lstStyle/>
          <a:p>
            <a:pPr algn="ctr"/>
            <a:r>
              <a:rPr lang="en-US" sz="2400" b="1" dirty="0" smtClean="0">
                <a:solidFill>
                  <a:schemeClr val="bg1"/>
                </a:solidFill>
              </a:rPr>
              <a:t>BDLS® v.3.2</a:t>
            </a:r>
            <a:endParaRPr lang="en-US" sz="2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defTabSz="457200" rtl="0" eaLnBrk="1" latinLnBrk="0" hangingPunct="1">
        <a:spcBef>
          <a:spcPct val="0"/>
        </a:spcBef>
        <a:buNone/>
        <a:defRPr sz="44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file://localhost/Users/dfox/Documents/Dan's%20WIP/2012/12-0278%20DLS_ppt/BDLS/BDLSpptBkgrd_noLogo-2.png"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file://localhost/Users/dfox/Documents/Dan's%20WIP/2012/12-0278%20DLS_ppt/NDLSF_logo_rgb.pn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file://localhost/Users/dfox/Documents/Dan's%20WIP/2012/12-0278%20DLS_ppt/BDLS/BDLSpptBkgrd_noLogo-2.png"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file://localhost/Users/dfox/Documents/Dan's%20WIP/2012/12-0278%20DLS_ppt/NDLSF_logo_rgb.png"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 y="0"/>
            <a:ext cx="9313333" cy="6985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t>PRE-DISASTER Paradigm</a:t>
            </a:r>
            <a:r>
              <a:rPr lang="en-US" sz="2800" dirty="0" smtClean="0">
                <a:cs typeface="Helvetica" pitchFamily="34" charset="0"/>
              </a:rPr>
              <a:t>™ </a:t>
            </a:r>
            <a:r>
              <a:rPr lang="en-US" sz="2800" dirty="0" smtClean="0"/>
              <a:t/>
            </a:r>
            <a:br>
              <a:rPr lang="en-US" sz="2800" dirty="0" smtClean="0"/>
            </a:br>
            <a:r>
              <a:rPr lang="en-US" sz="2800" dirty="0" smtClean="0">
                <a:solidFill>
                  <a:schemeClr val="accent6">
                    <a:lumMod val="50000"/>
                  </a:schemeClr>
                </a:solidFill>
              </a:rPr>
              <a:t>P</a:t>
            </a:r>
            <a:r>
              <a:rPr lang="en-US" sz="2800" dirty="0" smtClean="0"/>
              <a:t>lanning and Practice</a:t>
            </a:r>
            <a:endParaRPr lang="en-US" sz="2800" dirty="0"/>
          </a:p>
        </p:txBody>
      </p:sp>
      <p:sp>
        <p:nvSpPr>
          <p:cNvPr id="5" name="Content Placeholder 4"/>
          <p:cNvSpPr>
            <a:spLocks noGrp="1"/>
          </p:cNvSpPr>
          <p:nvPr>
            <p:ph idx="1"/>
          </p:nvPr>
        </p:nvSpPr>
        <p:spPr>
          <a:xfrm>
            <a:off x="457200" y="1600200"/>
            <a:ext cx="8229600" cy="611188"/>
          </a:xfrm>
        </p:spPr>
        <p:txBody>
          <a:bodyPr rtlCol="0">
            <a:normAutofit/>
          </a:bodyPr>
          <a:lstStyle/>
          <a:p>
            <a:pPr algn="ctr" fontAlgn="auto">
              <a:spcAft>
                <a:spcPts val="0"/>
              </a:spcAft>
              <a:buFont typeface="Arial"/>
              <a:buNone/>
              <a:defRPr/>
            </a:pPr>
            <a:r>
              <a:rPr lang="en-US" sz="2800" b="1" dirty="0" smtClean="0">
                <a:latin typeface="+mn-lt"/>
              </a:rPr>
              <a:t>Risk Analysis</a:t>
            </a:r>
            <a:endParaRPr lang="en-US" sz="2800" b="1" dirty="0">
              <a:latin typeface="+mn-lt"/>
            </a:endParaRPr>
          </a:p>
        </p:txBody>
      </p:sp>
      <p:sp>
        <p:nvSpPr>
          <p:cNvPr id="24579" name="Content Placeholder 4"/>
          <p:cNvSpPr txBox="1">
            <a:spLocks/>
          </p:cNvSpPr>
          <p:nvPr/>
        </p:nvSpPr>
        <p:spPr bwMode="auto">
          <a:xfrm>
            <a:off x="173038" y="2811463"/>
            <a:ext cx="4111625" cy="1160462"/>
          </a:xfrm>
          <a:prstGeom prst="rect">
            <a:avLst/>
          </a:prstGeom>
          <a:noFill/>
          <a:ln w="9525">
            <a:noFill/>
            <a:miter lim="800000"/>
            <a:headEnd/>
            <a:tailEnd/>
          </a:ln>
        </p:spPr>
        <p:txBody>
          <a:bodyPr/>
          <a:lstStyle/>
          <a:p>
            <a:pPr algn="ctr">
              <a:spcBef>
                <a:spcPct val="20000"/>
              </a:spcBef>
              <a:buFont typeface="Arial" charset="0"/>
              <a:buNone/>
            </a:pPr>
            <a:r>
              <a:rPr lang="en-US" sz="2800" b="1" dirty="0">
                <a:latin typeface="Calibri" pitchFamily="34" charset="0"/>
                <a:cs typeface="Helvetica" pitchFamily="34" charset="0"/>
              </a:rPr>
              <a:t>Assess potential vulnerabilities</a:t>
            </a:r>
          </a:p>
        </p:txBody>
      </p:sp>
      <p:sp>
        <p:nvSpPr>
          <p:cNvPr id="24580" name="Content Placeholder 4"/>
          <p:cNvSpPr txBox="1">
            <a:spLocks/>
          </p:cNvSpPr>
          <p:nvPr/>
        </p:nvSpPr>
        <p:spPr bwMode="auto">
          <a:xfrm>
            <a:off x="4792663" y="2811463"/>
            <a:ext cx="4113212" cy="1160462"/>
          </a:xfrm>
          <a:prstGeom prst="rect">
            <a:avLst/>
          </a:prstGeom>
          <a:noFill/>
          <a:ln w="9525">
            <a:noFill/>
            <a:miter lim="800000"/>
            <a:headEnd/>
            <a:tailEnd/>
          </a:ln>
        </p:spPr>
        <p:txBody>
          <a:bodyPr/>
          <a:lstStyle/>
          <a:p>
            <a:pPr algn="ctr">
              <a:spcBef>
                <a:spcPct val="20000"/>
              </a:spcBef>
              <a:buFont typeface="Arial" charset="0"/>
              <a:buNone/>
            </a:pPr>
            <a:r>
              <a:rPr lang="en-US" sz="2800" b="1" dirty="0">
                <a:latin typeface="Calibri" pitchFamily="34" charset="0"/>
                <a:cs typeface="Helvetica" pitchFamily="34" charset="0"/>
              </a:rPr>
              <a:t>Understand the consequences</a:t>
            </a:r>
          </a:p>
        </p:txBody>
      </p:sp>
      <p:sp>
        <p:nvSpPr>
          <p:cNvPr id="8" name="Oval 7"/>
          <p:cNvSpPr/>
          <p:nvPr/>
        </p:nvSpPr>
        <p:spPr>
          <a:xfrm>
            <a:off x="457200" y="2347913"/>
            <a:ext cx="3500438" cy="1897062"/>
          </a:xfrm>
          <a:prstGeom prst="ellipse">
            <a:avLst/>
          </a:prstGeom>
          <a:no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8"/>
          <p:cNvSpPr/>
          <p:nvPr/>
        </p:nvSpPr>
        <p:spPr>
          <a:xfrm>
            <a:off x="5086350" y="2336800"/>
            <a:ext cx="3500438" cy="1897063"/>
          </a:xfrm>
          <a:prstGeom prst="ellipse">
            <a:avLst/>
          </a:prstGeom>
          <a:no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9"/>
          <p:cNvSpPr/>
          <p:nvPr/>
        </p:nvSpPr>
        <p:spPr>
          <a:xfrm>
            <a:off x="3752850" y="2832100"/>
            <a:ext cx="1597025" cy="935038"/>
          </a:xfrm>
          <a:prstGeom prst="rightArrow">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a:spLocks noChangeArrowheads="1"/>
          </p:cNvSpPr>
          <p:nvPr/>
        </p:nvSpPr>
        <p:spPr bwMode="auto">
          <a:xfrm>
            <a:off x="1296988" y="4573588"/>
            <a:ext cx="6454775" cy="1354137"/>
          </a:xfrm>
          <a:prstGeom prst="rect">
            <a:avLst/>
          </a:prstGeom>
          <a:noFill/>
          <a:ln w="9525">
            <a:noFill/>
            <a:miter lim="800000"/>
            <a:headEnd/>
            <a:tailEnd/>
          </a:ln>
        </p:spPr>
        <p:txBody>
          <a:bodyPr>
            <a:spAutoFit/>
          </a:bodyPr>
          <a:lstStyle/>
          <a:p>
            <a:pPr algn="ctr"/>
            <a:r>
              <a:rPr lang="en-US" sz="2800" b="1" dirty="0">
                <a:latin typeface="Calibri" pitchFamily="34" charset="0"/>
              </a:rPr>
              <a:t>When we understand our vulnerabilities, we can mitigate and plan for them</a:t>
            </a:r>
          </a:p>
          <a:p>
            <a:pPr algn="ctr"/>
            <a:endParaRPr lang="en-US" sz="2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 calcmode="lin" valueType="num">
                                      <p:cBhvr>
                                        <p:cTn id="13" dur="500" fill="hold"/>
                                        <p:tgtEl>
                                          <p:spTgt spid="10"/>
                                        </p:tgtEl>
                                        <p:attrNameLst>
                                          <p:attrName>style.rotation</p:attrName>
                                        </p:attrNameLst>
                                      </p:cBhvr>
                                      <p:tavLst>
                                        <p:tav tm="0">
                                          <p:val>
                                            <p:fltVal val="360"/>
                                          </p:val>
                                        </p:tav>
                                        <p:tav tm="100000">
                                          <p:val>
                                            <p:fltVal val="0"/>
                                          </p:val>
                                        </p:tav>
                                      </p:tavLst>
                                    </p:anim>
                                    <p:animEffect transition="in" filter="fade">
                                      <p:cBhvr>
                                        <p:cTn id="14" dur="500"/>
                                        <p:tgtEl>
                                          <p:spTgt spid="10"/>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1000"/>
                                        <p:tgtEl>
                                          <p:spTgt spid="11">
                                            <p:txEl>
                                              <p:pRg st="0" end="0"/>
                                            </p:txEl>
                                          </p:spTgt>
                                        </p:tgtEl>
                                      </p:cBhvr>
                                    </p:animEffect>
                                    <p:anim calcmode="lin" valueType="num">
                                      <p:cBhvr>
                                        <p:cTn id="2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4071670Hghosted.jpg"/>
          <p:cNvPicPr>
            <a:picLocks noChangeAspect="1"/>
          </p:cNvPicPr>
          <p:nvPr/>
        </p:nvPicPr>
        <p:blipFill>
          <a:blip r:embed="rId3">
            <a:clrChange>
              <a:clrFrom>
                <a:srgbClr val="CCCCCC"/>
              </a:clrFrom>
              <a:clrTo>
                <a:srgbClr val="CCCCCC">
                  <a:alpha val="0"/>
                </a:srgbClr>
              </a:clrTo>
            </a:clrChange>
            <a:extLst>
              <a:ext uri="{28A0092B-C50C-407E-A947-70E740481C1C}">
                <a14:useLocalDpi xmlns:a14="http://schemas.microsoft.com/office/drawing/2010/main" val="0"/>
              </a:ext>
            </a:extLst>
          </a:blip>
          <a:stretch>
            <a:fillRect/>
          </a:stretch>
        </p:blipFill>
        <p:spPr>
          <a:xfrm>
            <a:off x="1" y="0"/>
            <a:ext cx="9144000" cy="5994847"/>
          </a:xfrm>
          <a:prstGeom prst="rect">
            <a:avLst/>
          </a:prstGeom>
          <a:ln>
            <a:noFill/>
          </a:ln>
          <a:effectLst>
            <a:outerShdw blurRad="292100" dist="139700" dir="2700000" algn="tl" rotWithShape="0">
              <a:srgbClr val="333333">
                <a:alpha val="65000"/>
              </a:srgbClr>
            </a:outerShdw>
          </a:effectLst>
        </p:spPr>
      </p:pic>
      <p:sp>
        <p:nvSpPr>
          <p:cNvPr id="11" name="Title 10"/>
          <p:cNvSpPr>
            <a:spLocks noGrp="1"/>
          </p:cNvSpPr>
          <p:nvPr>
            <p:ph type="title"/>
          </p:nvPr>
        </p:nvSpPr>
        <p:spPr/>
        <p:txBody>
          <a:bodyPr rtlCol="0">
            <a:normAutofit/>
          </a:bodyPr>
          <a:lstStyle/>
          <a:p>
            <a:pPr fontAlgn="auto">
              <a:spcAft>
                <a:spcPts val="0"/>
              </a:spcAft>
              <a:defRPr/>
            </a:pPr>
            <a:r>
              <a:rPr lang="en-US" sz="2800" dirty="0" smtClean="0"/>
              <a:t>PRE-DISASTER Paradigm</a:t>
            </a:r>
            <a:r>
              <a:rPr lang="en-US" sz="2800" dirty="0" smtClean="0">
                <a:cs typeface="Helvetica" pitchFamily="34" charset="0"/>
              </a:rPr>
              <a:t>™ </a:t>
            </a:r>
            <a:r>
              <a:rPr lang="en-US" sz="2800" dirty="0" smtClean="0"/>
              <a:t/>
            </a:r>
            <a:br>
              <a:rPr lang="en-US" sz="2800" dirty="0" smtClean="0"/>
            </a:br>
            <a:r>
              <a:rPr lang="en-US" sz="2800" dirty="0" smtClean="0">
                <a:solidFill>
                  <a:schemeClr val="accent6">
                    <a:lumMod val="50000"/>
                  </a:schemeClr>
                </a:solidFill>
              </a:rPr>
              <a:t>P</a:t>
            </a:r>
            <a:r>
              <a:rPr lang="en-US" sz="2800" dirty="0" smtClean="0"/>
              <a:t>lanning and Practice</a:t>
            </a:r>
            <a:endParaRPr lang="en-US" sz="2800" dirty="0"/>
          </a:p>
        </p:txBody>
      </p:sp>
      <p:sp>
        <p:nvSpPr>
          <p:cNvPr id="3" name="Content Placeholder 2"/>
          <p:cNvSpPr>
            <a:spLocks noGrp="1"/>
          </p:cNvSpPr>
          <p:nvPr>
            <p:ph idx="1"/>
          </p:nvPr>
        </p:nvSpPr>
        <p:spPr>
          <a:xfrm>
            <a:off x="577548" y="1417638"/>
            <a:ext cx="8229600" cy="3508745"/>
          </a:xfrm>
        </p:spPr>
        <p:txBody>
          <a:bodyPr>
            <a:normAutofit fontScale="92500" lnSpcReduction="20000"/>
          </a:bodyPr>
          <a:lstStyle/>
          <a:p>
            <a:pPr>
              <a:buFont typeface="Arial" charset="0"/>
              <a:buNone/>
            </a:pPr>
            <a:endParaRPr lang="en-US" b="1" dirty="0" smtClean="0">
              <a:solidFill>
                <a:srgbClr val="984807"/>
              </a:solidFill>
              <a:cs typeface="Helvetica" pitchFamily="34" charset="0"/>
            </a:endParaRPr>
          </a:p>
          <a:p>
            <a:pPr>
              <a:buFont typeface="Arial" charset="0"/>
              <a:buNone/>
            </a:pPr>
            <a:endParaRPr lang="en-US" b="1" dirty="0" smtClean="0">
              <a:solidFill>
                <a:srgbClr val="984807"/>
              </a:solidFill>
              <a:cs typeface="Helvetica" pitchFamily="34" charset="0"/>
            </a:endParaRPr>
          </a:p>
          <a:p>
            <a:pPr>
              <a:buFont typeface="Arial" charset="0"/>
              <a:buNone/>
            </a:pPr>
            <a:r>
              <a:rPr lang="en-US" b="1" dirty="0" smtClean="0">
                <a:solidFill>
                  <a:srgbClr val="984807"/>
                </a:solidFill>
                <a:cs typeface="Helvetica" pitchFamily="34" charset="0"/>
              </a:rPr>
              <a:t>Continuity of Operations </a:t>
            </a:r>
          </a:p>
          <a:p>
            <a:pPr>
              <a:lnSpc>
                <a:spcPct val="114000"/>
              </a:lnSpc>
              <a:spcBef>
                <a:spcPts val="1400"/>
              </a:spcBef>
            </a:pPr>
            <a:r>
              <a:rPr lang="en-US" sz="2800" b="1" dirty="0" smtClean="0">
                <a:latin typeface="+mn-lt"/>
                <a:cs typeface="Helvetica" pitchFamily="34" charset="0"/>
              </a:rPr>
              <a:t>Each stakeholder must identify mission-critical functions to meet the demands</a:t>
            </a:r>
          </a:p>
          <a:p>
            <a:pPr>
              <a:lnSpc>
                <a:spcPct val="114000"/>
              </a:lnSpc>
              <a:spcBef>
                <a:spcPts val="1400"/>
              </a:spcBef>
            </a:pPr>
            <a:r>
              <a:rPr lang="en-US" sz="2800" b="1" dirty="0" smtClean="0">
                <a:latin typeface="+mn-lt"/>
                <a:cs typeface="Helvetica" pitchFamily="34" charset="0"/>
              </a:rPr>
              <a:t>Contingency planning must support these mission-critical functions</a:t>
            </a:r>
          </a:p>
          <a:p>
            <a:pPr>
              <a:buFont typeface="Arial" charset="0"/>
              <a:buNone/>
            </a:pPr>
            <a:endParaRPr lang="en-US" dirty="0" smtClean="0">
              <a:cs typeface="Helvetica" pitchFamily="34" charset="0"/>
            </a:endParaRPr>
          </a:p>
        </p:txBody>
      </p:sp>
      <p:sp>
        <p:nvSpPr>
          <p:cNvPr id="6" name="TextBox 5"/>
          <p:cNvSpPr txBox="1"/>
          <p:nvPr/>
        </p:nvSpPr>
        <p:spPr>
          <a:xfrm>
            <a:off x="8024190" y="1862236"/>
            <a:ext cx="868019" cy="261610"/>
          </a:xfrm>
          <a:prstGeom prst="rect">
            <a:avLst/>
          </a:prstGeom>
          <a:noFill/>
        </p:spPr>
        <p:txBody>
          <a:bodyPr wrap="square" rtlCol="0">
            <a:spAutoFit/>
          </a:bodyPr>
          <a:lstStyle/>
          <a:p>
            <a:r>
              <a:rPr lang="en-US" sz="1100" b="1" dirty="0" smtClean="0"/>
              <a:t>Thinkstock</a:t>
            </a:r>
            <a:endParaRPr lang="en-US" sz="11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800" dirty="0" smtClean="0">
                <a:latin typeface="+mj-lt"/>
              </a:rPr>
              <a:t>PRE-DISASTER Paradigm</a:t>
            </a:r>
            <a:r>
              <a:rPr lang="en-US" sz="2800" dirty="0" smtClean="0">
                <a:latin typeface="+mj-lt"/>
                <a:cs typeface="Helvetica" pitchFamily="34" charset="0"/>
              </a:rPr>
              <a:t>™ </a:t>
            </a:r>
            <a:r>
              <a:rPr lang="en-US" sz="2800" dirty="0" smtClean="0">
                <a:latin typeface="+mj-lt"/>
              </a:rPr>
              <a:t/>
            </a:r>
            <a:br>
              <a:rPr lang="en-US" sz="2800" dirty="0" smtClean="0">
                <a:latin typeface="+mj-lt"/>
              </a:rPr>
            </a:br>
            <a:r>
              <a:rPr lang="en-US" sz="2800" dirty="0" smtClean="0">
                <a:solidFill>
                  <a:schemeClr val="accent6">
                    <a:lumMod val="50000"/>
                  </a:schemeClr>
                </a:solidFill>
                <a:latin typeface="+mj-lt"/>
              </a:rPr>
              <a:t>P</a:t>
            </a:r>
            <a:r>
              <a:rPr lang="en-US" sz="2800" dirty="0" smtClean="0">
                <a:latin typeface="+mj-lt"/>
              </a:rPr>
              <a:t>lanning and Practice</a:t>
            </a:r>
            <a:endParaRPr lang="en-US" sz="2800" dirty="0">
              <a:latin typeface="+mj-lt"/>
            </a:endParaRPr>
          </a:p>
        </p:txBody>
      </p:sp>
      <p:sp>
        <p:nvSpPr>
          <p:cNvPr id="3" name="Content Placeholder 2"/>
          <p:cNvSpPr>
            <a:spLocks noGrp="1"/>
          </p:cNvSpPr>
          <p:nvPr>
            <p:ph sz="half" idx="1"/>
          </p:nvPr>
        </p:nvSpPr>
        <p:spPr/>
        <p:txBody>
          <a:bodyPr rtlCol="0">
            <a:normAutofit/>
          </a:bodyPr>
          <a:lstStyle/>
          <a:p>
            <a:pPr fontAlgn="auto">
              <a:lnSpc>
                <a:spcPct val="114000"/>
              </a:lnSpc>
              <a:spcBef>
                <a:spcPts val="1400"/>
              </a:spcBef>
              <a:spcAft>
                <a:spcPts val="0"/>
              </a:spcAft>
              <a:buFont typeface="Arial"/>
              <a:buNone/>
              <a:defRPr/>
            </a:pPr>
            <a:r>
              <a:rPr lang="en-US" b="1" dirty="0" smtClean="0">
                <a:latin typeface="+mj-lt"/>
              </a:rPr>
              <a:t>Health System Surge</a:t>
            </a:r>
          </a:p>
          <a:p>
            <a:pPr fontAlgn="auto">
              <a:lnSpc>
                <a:spcPct val="114000"/>
              </a:lnSpc>
              <a:spcBef>
                <a:spcPts val="1400"/>
              </a:spcBef>
              <a:spcAft>
                <a:spcPts val="0"/>
              </a:spcAft>
              <a:buClr>
                <a:schemeClr val="tx1"/>
              </a:buClr>
              <a:buSzPct val="85000"/>
              <a:buFont typeface="Wingdings" pitchFamily="2" charset="2"/>
              <a:buChar char="§"/>
              <a:defRPr/>
            </a:pPr>
            <a:r>
              <a:rPr lang="en-US" b="1" dirty="0" smtClean="0">
                <a:latin typeface="+mn-lt"/>
              </a:rPr>
              <a:t>Surge capacity</a:t>
            </a:r>
          </a:p>
          <a:p>
            <a:pPr fontAlgn="auto">
              <a:lnSpc>
                <a:spcPct val="114000"/>
              </a:lnSpc>
              <a:spcBef>
                <a:spcPts val="1400"/>
              </a:spcBef>
              <a:spcAft>
                <a:spcPts val="0"/>
              </a:spcAft>
              <a:buClr>
                <a:schemeClr val="tx1"/>
              </a:buClr>
              <a:buSzPct val="85000"/>
              <a:buFont typeface="Arial"/>
              <a:buNone/>
              <a:defRPr/>
            </a:pPr>
            <a:r>
              <a:rPr lang="en-US" dirty="0" smtClean="0">
                <a:latin typeface="+mn-lt"/>
              </a:rPr>
              <a:t>	Where do you put the extra patients?</a:t>
            </a:r>
          </a:p>
          <a:p>
            <a:pPr fontAlgn="auto">
              <a:lnSpc>
                <a:spcPct val="114000"/>
              </a:lnSpc>
              <a:spcBef>
                <a:spcPts val="1400"/>
              </a:spcBef>
              <a:spcAft>
                <a:spcPts val="0"/>
              </a:spcAft>
              <a:buClr>
                <a:schemeClr val="tx1"/>
              </a:buClr>
              <a:buSzPct val="85000"/>
              <a:buFont typeface="Wingdings" pitchFamily="2" charset="2"/>
              <a:buChar char="§"/>
              <a:defRPr/>
            </a:pPr>
            <a:r>
              <a:rPr lang="en-US" b="1" dirty="0" smtClean="0">
                <a:latin typeface="+mn-lt"/>
              </a:rPr>
              <a:t>Surge capability </a:t>
            </a:r>
          </a:p>
          <a:p>
            <a:pPr fontAlgn="auto">
              <a:lnSpc>
                <a:spcPct val="114000"/>
              </a:lnSpc>
              <a:spcBef>
                <a:spcPts val="1400"/>
              </a:spcBef>
              <a:spcAft>
                <a:spcPts val="0"/>
              </a:spcAft>
              <a:buClr>
                <a:schemeClr val="tx1"/>
              </a:buClr>
              <a:buSzPct val="85000"/>
              <a:buFont typeface="Arial"/>
              <a:buNone/>
              <a:defRPr/>
            </a:pPr>
            <a:r>
              <a:rPr lang="en-US" dirty="0" smtClean="0">
                <a:latin typeface="+mn-lt"/>
              </a:rPr>
              <a:t>	How do you take care of them?</a:t>
            </a:r>
            <a:endParaRPr lang="en-US" dirty="0">
              <a:latin typeface="+mn-lt"/>
            </a:endParaRPr>
          </a:p>
        </p:txBody>
      </p:sp>
      <p:graphicFrame>
        <p:nvGraphicFramePr>
          <p:cNvPr id="10" name="Content Placeholder 9"/>
          <p:cNvGraphicFramePr>
            <a:graphicFrameLocks noGrp="1"/>
          </p:cNvGraphicFramePr>
          <p:nvPr>
            <p:ph sz="half" idx="2"/>
          </p:nvPr>
        </p:nvGraphicFramePr>
        <p:xfrm>
          <a:off x="4648200" y="84328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latin typeface="+mj-lt"/>
              </a:rPr>
              <a:t>PRE-DISASTER Paradigm</a:t>
            </a:r>
            <a:r>
              <a:rPr lang="en-US" sz="2800" dirty="0" smtClean="0">
                <a:latin typeface="+mj-lt"/>
                <a:cs typeface="Helvetica" pitchFamily="34" charset="0"/>
              </a:rPr>
              <a:t>™ </a:t>
            </a:r>
            <a:r>
              <a:rPr lang="en-US" sz="2800" dirty="0" smtClean="0">
                <a:latin typeface="+mj-lt"/>
              </a:rPr>
              <a:t/>
            </a:r>
            <a:br>
              <a:rPr lang="en-US" sz="2800" dirty="0" smtClean="0">
                <a:latin typeface="+mj-lt"/>
              </a:rPr>
            </a:br>
            <a:r>
              <a:rPr lang="en-US" sz="2800" dirty="0" smtClean="0">
                <a:solidFill>
                  <a:schemeClr val="accent6">
                    <a:lumMod val="50000"/>
                  </a:schemeClr>
                </a:solidFill>
                <a:latin typeface="+mj-lt"/>
              </a:rPr>
              <a:t>P</a:t>
            </a:r>
            <a:r>
              <a:rPr lang="en-US" sz="2800" dirty="0" smtClean="0">
                <a:latin typeface="+mj-lt"/>
              </a:rPr>
              <a:t>lanning and Practice</a:t>
            </a:r>
            <a:endParaRPr lang="en-US" sz="2800" dirty="0">
              <a:latin typeface="+mj-lt"/>
            </a:endParaRPr>
          </a:p>
        </p:txBody>
      </p:sp>
      <p:sp>
        <p:nvSpPr>
          <p:cNvPr id="30722" name="Content Placeholder 2"/>
          <p:cNvSpPr>
            <a:spLocks noGrp="1"/>
          </p:cNvSpPr>
          <p:nvPr>
            <p:ph sz="half" idx="1"/>
          </p:nvPr>
        </p:nvSpPr>
        <p:spPr>
          <a:xfrm>
            <a:off x="457200" y="1600200"/>
            <a:ext cx="4538663" cy="4525963"/>
          </a:xfrm>
        </p:spPr>
        <p:txBody>
          <a:bodyPr/>
          <a:lstStyle/>
          <a:p>
            <a:pPr marL="463550" indent="-463550">
              <a:lnSpc>
                <a:spcPct val="114000"/>
              </a:lnSpc>
              <a:spcBef>
                <a:spcPts val="1400"/>
              </a:spcBef>
              <a:buSzPct val="85000"/>
              <a:buFont typeface="Wingdings" pitchFamily="2" charset="2"/>
              <a:buChar char="§"/>
            </a:pPr>
            <a:r>
              <a:rPr lang="en-US" dirty="0" smtClean="0">
                <a:latin typeface="+mj-lt"/>
                <a:cs typeface="Helvetica" pitchFamily="34" charset="0"/>
              </a:rPr>
              <a:t>Plans must follow legal and ethical principles</a:t>
            </a:r>
          </a:p>
          <a:p>
            <a:pPr marL="463550" indent="-463550">
              <a:lnSpc>
                <a:spcPct val="114000"/>
              </a:lnSpc>
              <a:spcBef>
                <a:spcPts val="1400"/>
              </a:spcBef>
              <a:buSzPct val="85000"/>
              <a:buFont typeface="Wingdings" pitchFamily="2" charset="2"/>
              <a:buChar char="§"/>
            </a:pPr>
            <a:r>
              <a:rPr lang="en-US" dirty="0" smtClean="0">
                <a:latin typeface="+mj-lt"/>
                <a:cs typeface="Helvetica" pitchFamily="34" charset="0"/>
              </a:rPr>
              <a:t>Plans are guided by acceptable scientific and medical practice</a:t>
            </a:r>
          </a:p>
          <a:p>
            <a:pPr marL="463550" indent="-463550">
              <a:lnSpc>
                <a:spcPct val="114000"/>
              </a:lnSpc>
              <a:spcBef>
                <a:spcPts val="1400"/>
              </a:spcBef>
              <a:buSzPct val="85000"/>
              <a:buFont typeface="Wingdings" pitchFamily="2" charset="2"/>
              <a:buChar char="§"/>
            </a:pPr>
            <a:r>
              <a:rPr lang="en-US" dirty="0" smtClean="0">
                <a:latin typeface="+mj-lt"/>
                <a:cs typeface="Helvetica" pitchFamily="34" charset="0"/>
              </a:rPr>
              <a:t>Plans must aid decision making</a:t>
            </a:r>
          </a:p>
        </p:txBody>
      </p:sp>
      <p:pic>
        <p:nvPicPr>
          <p:cNvPr id="6" name="Content Placeholder 5" descr="1_13_Scale.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95863" y="1601178"/>
            <a:ext cx="4038600" cy="316960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552122" y="5837583"/>
            <a:ext cx="2557669" cy="369332"/>
          </a:xfrm>
          <a:prstGeom prst="rect">
            <a:avLst/>
          </a:prstGeom>
          <a:noFill/>
        </p:spPr>
        <p:txBody>
          <a:bodyPr wrap="square" rtlCol="0">
            <a:spAutoFit/>
          </a:bodyPr>
          <a:lstStyle/>
          <a:p>
            <a:endParaRPr lang="en-US" dirty="0"/>
          </a:p>
        </p:txBody>
      </p:sp>
      <p:sp>
        <p:nvSpPr>
          <p:cNvPr id="9" name="TextBox 8"/>
          <p:cNvSpPr txBox="1"/>
          <p:nvPr/>
        </p:nvSpPr>
        <p:spPr>
          <a:xfrm>
            <a:off x="7977934" y="4770783"/>
            <a:ext cx="2113058" cy="261610"/>
          </a:xfrm>
          <a:prstGeom prst="rect">
            <a:avLst/>
          </a:prstGeom>
          <a:noFill/>
        </p:spPr>
        <p:txBody>
          <a:bodyPr wrap="square" rtlCol="0">
            <a:spAutoFit/>
          </a:bodyPr>
          <a:lstStyle/>
          <a:p>
            <a:r>
              <a:rPr lang="en-US" sz="1100" b="1" dirty="0" smtClean="0"/>
              <a:t>Thinkstock</a:t>
            </a:r>
            <a:endParaRPr lang="en-US" sz="11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latin typeface="+mj-lt"/>
              </a:rPr>
              <a:t>PRE-DISASTER Paradigm</a:t>
            </a:r>
            <a:r>
              <a:rPr lang="en-US" sz="2800" dirty="0" smtClean="0">
                <a:latin typeface="+mj-lt"/>
                <a:cs typeface="Helvetica" pitchFamily="34" charset="0"/>
              </a:rPr>
              <a:t>™ </a:t>
            </a:r>
            <a:r>
              <a:rPr lang="en-US" sz="2800" dirty="0" smtClean="0">
                <a:latin typeface="+mj-lt"/>
              </a:rPr>
              <a:t/>
            </a:r>
            <a:br>
              <a:rPr lang="en-US" sz="2800" dirty="0" smtClean="0">
                <a:latin typeface="+mj-lt"/>
              </a:rPr>
            </a:br>
            <a:r>
              <a:rPr lang="en-US" sz="2800" dirty="0" smtClean="0">
                <a:solidFill>
                  <a:schemeClr val="accent6">
                    <a:lumMod val="50000"/>
                  </a:schemeClr>
                </a:solidFill>
                <a:latin typeface="+mj-lt"/>
              </a:rPr>
              <a:t>R</a:t>
            </a:r>
            <a:r>
              <a:rPr lang="en-US" sz="2800" dirty="0" smtClean="0">
                <a:latin typeface="+mj-lt"/>
              </a:rPr>
              <a:t>esilience</a:t>
            </a:r>
            <a:endParaRPr lang="en-US" sz="2800" dirty="0">
              <a:latin typeface="+mj-lt"/>
            </a:endParaRPr>
          </a:p>
        </p:txBody>
      </p:sp>
      <p:sp>
        <p:nvSpPr>
          <p:cNvPr id="32770" name="Content Placeholder 4"/>
          <p:cNvSpPr>
            <a:spLocks noGrp="1"/>
          </p:cNvSpPr>
          <p:nvPr>
            <p:ph sz="half" idx="2"/>
          </p:nvPr>
        </p:nvSpPr>
        <p:spPr>
          <a:xfrm>
            <a:off x="3984625" y="1600200"/>
            <a:ext cx="4518025" cy="4525963"/>
          </a:xfrm>
        </p:spPr>
        <p:txBody>
          <a:bodyPr/>
          <a:lstStyle/>
          <a:p>
            <a:pPr marL="0" indent="0">
              <a:buFont typeface="Arial" charset="0"/>
              <a:buNone/>
            </a:pPr>
            <a:endParaRPr lang="en-US" i="1" dirty="0" smtClean="0">
              <a:cs typeface="Helvetica" pitchFamily="34" charset="0"/>
            </a:endParaRPr>
          </a:p>
          <a:p>
            <a:pPr marL="0" indent="0">
              <a:buFont typeface="Arial" charset="0"/>
              <a:buNone/>
            </a:pPr>
            <a:endParaRPr lang="en-US" i="1" dirty="0" smtClean="0">
              <a:cs typeface="Helvetica" pitchFamily="34" charset="0"/>
            </a:endParaRPr>
          </a:p>
          <a:p>
            <a:pPr marL="0" indent="0">
              <a:lnSpc>
                <a:spcPct val="114000"/>
              </a:lnSpc>
              <a:buFont typeface="Arial" charset="0"/>
              <a:buNone/>
            </a:pPr>
            <a:r>
              <a:rPr lang="en-US" i="1" dirty="0" smtClean="0">
                <a:latin typeface="+mn-lt"/>
                <a:cs typeface="Helvetica" pitchFamily="34" charset="0"/>
              </a:rPr>
              <a:t>Ability of individuals and communities to adapt and overcome adversity due to  disaster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784350"/>
            <a:ext cx="2828925" cy="188595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3929063"/>
            <a:ext cx="2828925" cy="180975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857375" y="3675063"/>
            <a:ext cx="3200400"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Tim Burkitt/FEMA</a:t>
            </a:r>
          </a:p>
        </p:txBody>
      </p:sp>
      <p:sp>
        <p:nvSpPr>
          <p:cNvPr id="7" name="TextBox 6"/>
          <p:cNvSpPr txBox="1"/>
          <p:nvPr/>
        </p:nvSpPr>
        <p:spPr>
          <a:xfrm>
            <a:off x="1857375" y="5738813"/>
            <a:ext cx="3825875"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Ruth Kennedy/FEMA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1"/>
          <p:cNvSpPr>
            <a:spLocks noGrp="1"/>
          </p:cNvSpPr>
          <p:nvPr>
            <p:ph sz="half" idx="1"/>
          </p:nvPr>
        </p:nvSpPr>
        <p:spPr>
          <a:xfrm>
            <a:off x="457200" y="1600200"/>
            <a:ext cx="4456113" cy="4525963"/>
          </a:xfrm>
        </p:spPr>
        <p:txBody>
          <a:bodyPr/>
          <a:lstStyle/>
          <a:p>
            <a:pPr>
              <a:lnSpc>
                <a:spcPct val="114000"/>
              </a:lnSpc>
              <a:spcBef>
                <a:spcPts val="1400"/>
              </a:spcBef>
              <a:buSzPct val="85000"/>
              <a:buFont typeface="Wingdings" pitchFamily="2" charset="2"/>
              <a:buChar char="§"/>
            </a:pPr>
            <a:r>
              <a:rPr lang="en-US" dirty="0" smtClean="0">
                <a:latin typeface="+mn-lt"/>
                <a:cs typeface="Helvetica" pitchFamily="34" charset="0"/>
              </a:rPr>
              <a:t>Essential to the workforce and </a:t>
            </a:r>
            <a:r>
              <a:rPr lang="en-US" b="1" dirty="0" smtClean="0">
                <a:latin typeface="+mn-lt"/>
                <a:cs typeface="Helvetica" pitchFamily="34" charset="0"/>
              </a:rPr>
              <a:t>community</a:t>
            </a:r>
          </a:p>
          <a:p>
            <a:pPr>
              <a:lnSpc>
                <a:spcPct val="114000"/>
              </a:lnSpc>
              <a:spcBef>
                <a:spcPts val="1400"/>
              </a:spcBef>
              <a:buSzPct val="85000"/>
              <a:buFont typeface="Wingdings" pitchFamily="2" charset="2"/>
              <a:buChar char="§"/>
            </a:pPr>
            <a:r>
              <a:rPr lang="en-US" dirty="0" smtClean="0">
                <a:latin typeface="+mn-lt"/>
                <a:cs typeface="Helvetica" pitchFamily="34" charset="0"/>
              </a:rPr>
              <a:t>Competency based</a:t>
            </a:r>
          </a:p>
          <a:p>
            <a:pPr>
              <a:lnSpc>
                <a:spcPct val="114000"/>
              </a:lnSpc>
              <a:spcBef>
                <a:spcPts val="1400"/>
              </a:spcBef>
              <a:buSzPct val="85000"/>
              <a:buFont typeface="Wingdings" pitchFamily="2" charset="2"/>
              <a:buChar char="§"/>
            </a:pPr>
            <a:r>
              <a:rPr lang="en-US" dirty="0" smtClean="0">
                <a:latin typeface="+mn-lt"/>
                <a:cs typeface="Helvetica" pitchFamily="34" charset="0"/>
              </a:rPr>
              <a:t>Standardized </a:t>
            </a:r>
          </a:p>
          <a:p>
            <a:pPr>
              <a:lnSpc>
                <a:spcPct val="114000"/>
              </a:lnSpc>
              <a:spcBef>
                <a:spcPts val="1400"/>
              </a:spcBef>
              <a:buSzPct val="85000"/>
              <a:buFont typeface="Wingdings" pitchFamily="2" charset="2"/>
              <a:buChar char="§"/>
            </a:pPr>
            <a:r>
              <a:rPr lang="en-US" dirty="0" smtClean="0">
                <a:latin typeface="+mn-lt"/>
                <a:cs typeface="Helvetica" pitchFamily="34" charset="0"/>
              </a:rPr>
              <a:t>Setting performance expectations</a:t>
            </a:r>
          </a:p>
          <a:p>
            <a:endParaRPr lang="en-US" dirty="0" smtClean="0">
              <a:cs typeface="Helvetica" pitchFamily="34" charset="0"/>
            </a:endParaRPr>
          </a:p>
        </p:txBody>
      </p:sp>
      <p:sp>
        <p:nvSpPr>
          <p:cNvPr id="14" name="Title 1"/>
          <p:cNvSpPr>
            <a:spLocks noGrp="1"/>
          </p:cNvSpPr>
          <p:nvPr>
            <p:ph type="title"/>
          </p:nvPr>
        </p:nvSpPr>
        <p:spPr/>
        <p:txBody>
          <a:bodyPr rtlCol="0">
            <a:normAutofit/>
          </a:bodyPr>
          <a:lstStyle/>
          <a:p>
            <a:pPr algn="ctr" fontAlgn="auto">
              <a:spcAft>
                <a:spcPts val="0"/>
              </a:spcAft>
              <a:defRPr/>
            </a:pPr>
            <a:r>
              <a:rPr lang="en-US" sz="2800" dirty="0" smtClean="0">
                <a:latin typeface="+mj-lt"/>
              </a:rPr>
              <a:t>PRE-DISASTER Paradigm</a:t>
            </a:r>
            <a:r>
              <a:rPr lang="en-US" sz="2800" dirty="0" smtClean="0">
                <a:latin typeface="+mj-lt"/>
                <a:cs typeface="Helvetica" pitchFamily="34" charset="0"/>
              </a:rPr>
              <a:t>™ </a:t>
            </a:r>
            <a:r>
              <a:rPr lang="en-US" sz="2800" dirty="0" smtClean="0">
                <a:latin typeface="+mj-lt"/>
              </a:rPr>
              <a:t/>
            </a:r>
            <a:br>
              <a:rPr lang="en-US" sz="2800" dirty="0" smtClean="0">
                <a:latin typeface="+mj-lt"/>
              </a:rPr>
            </a:br>
            <a:r>
              <a:rPr lang="en-US" sz="2800" dirty="0" smtClean="0">
                <a:solidFill>
                  <a:schemeClr val="accent6">
                    <a:lumMod val="50000"/>
                  </a:schemeClr>
                </a:solidFill>
                <a:latin typeface="+mj-lt"/>
              </a:rPr>
              <a:t>E</a:t>
            </a:r>
            <a:r>
              <a:rPr lang="en-US" sz="2800" dirty="0" smtClean="0">
                <a:latin typeface="+mj-lt"/>
              </a:rPr>
              <a:t>ducation and Training</a:t>
            </a:r>
            <a:endParaRPr lang="en-US" sz="2800" dirty="0">
              <a:latin typeface="+mj-lt"/>
            </a:endParaRPr>
          </a:p>
        </p:txBody>
      </p:sp>
      <p:pic>
        <p:nvPicPr>
          <p:cNvPr id="6" name="Picture 5" descr="Lesson 1 - Slide 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275" y="2209800"/>
            <a:ext cx="4511675" cy="277812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359275" y="4987925"/>
            <a:ext cx="3419475"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Ruth Kennedy/FEMA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normAutofit/>
          </a:bodyPr>
          <a:lstStyle/>
          <a:p>
            <a:pPr algn="ctr"/>
            <a:r>
              <a:rPr lang="en-US" sz="2800" dirty="0" smtClean="0">
                <a:solidFill>
                  <a:schemeClr val="accent6">
                    <a:lumMod val="50000"/>
                  </a:schemeClr>
                </a:solidFill>
                <a:latin typeface="+mj-lt"/>
                <a:cs typeface="Helvetica" pitchFamily="34" charset="0"/>
              </a:rPr>
              <a:t>The DISASTER Paradigm™</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108219832"/>
              </p:ext>
            </p:extLst>
          </p:nvPr>
        </p:nvGraphicFramePr>
        <p:xfrm>
          <a:off x="457200" y="1158875"/>
          <a:ext cx="3609833" cy="4145279"/>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408660">
                  <a:extLst>
                    <a:ext uri="{9D8B030D-6E8A-4147-A177-3AD203B41FA5}">
                      <a16:colId xmlns:a16="http://schemas.microsoft.com/office/drawing/2014/main" val="20000"/>
                    </a:ext>
                  </a:extLst>
                </a:gridCol>
                <a:gridCol w="3201173">
                  <a:extLst>
                    <a:ext uri="{9D8B030D-6E8A-4147-A177-3AD203B41FA5}">
                      <a16:colId xmlns:a16="http://schemas.microsoft.com/office/drawing/2014/main" val="20001"/>
                    </a:ext>
                  </a:extLst>
                </a:gridCol>
              </a:tblGrid>
              <a:tr h="435239">
                <a:tc>
                  <a:txBody>
                    <a:bodyPr/>
                    <a:lstStyle/>
                    <a:p>
                      <a:pPr algn="ctr"/>
                      <a:r>
                        <a:rPr lang="en-US" sz="2800" b="1" dirty="0" smtClean="0">
                          <a:solidFill>
                            <a:schemeClr val="bg1"/>
                          </a:solidFill>
                        </a:rPr>
                        <a:t>D</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etection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5239">
                <a:tc>
                  <a:txBody>
                    <a:bodyPr/>
                    <a:lstStyle/>
                    <a:p>
                      <a:pPr algn="ctr"/>
                      <a:r>
                        <a:rPr lang="en-US" sz="2800" b="1" dirty="0" smtClean="0">
                          <a:solidFill>
                            <a:schemeClr val="bg1"/>
                          </a:solidFill>
                        </a:rPr>
                        <a:t>I</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ncident</a:t>
                      </a:r>
                      <a:r>
                        <a:rPr lang="en-US" sz="2400" b="0" dirty="0" smtClean="0">
                          <a:solidFill>
                            <a:schemeClr val="tx1"/>
                          </a:solidFill>
                        </a:rPr>
                        <a:t> Management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5239">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afety and Security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5239">
                <a:tc>
                  <a:txBody>
                    <a:bodyPr/>
                    <a:lstStyle/>
                    <a:p>
                      <a:pPr algn="ctr"/>
                      <a:r>
                        <a:rPr lang="en-US" sz="2800" b="1" dirty="0" smtClean="0">
                          <a:solidFill>
                            <a:schemeClr val="bg1"/>
                          </a:solidFill>
                        </a:rPr>
                        <a:t>A</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ssess</a:t>
                      </a:r>
                      <a:r>
                        <a:rPr lang="en-US" sz="2400" b="0" baseline="0" dirty="0" smtClean="0">
                          <a:solidFill>
                            <a:schemeClr val="tx1"/>
                          </a:solidFill>
                        </a:rPr>
                        <a:t> Hazards</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5239">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upport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5239">
                <a:tc>
                  <a:txBody>
                    <a:bodyPr/>
                    <a:lstStyle/>
                    <a:p>
                      <a:pPr algn="ctr"/>
                      <a:r>
                        <a:rPr lang="en-US" sz="2800" b="1" dirty="0" smtClean="0">
                          <a:solidFill>
                            <a:schemeClr val="bg1"/>
                          </a:solidFill>
                        </a:rPr>
                        <a:t>T</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riage and Treatment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5239">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vacuation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5239">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ecovery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nvGraphicFramePr>
        <p:xfrm>
          <a:off x="135081" y="5413664"/>
          <a:ext cx="5887967" cy="870478"/>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5887967">
                  <a:extLst>
                    <a:ext uri="{9D8B030D-6E8A-4147-A177-3AD203B41FA5}">
                      <a16:colId xmlns:a16="http://schemas.microsoft.com/office/drawing/2014/main" val="20000"/>
                    </a:ext>
                  </a:extLst>
                </a:gridCol>
              </a:tblGrid>
              <a:tr h="870478">
                <a:tc>
                  <a:txBody>
                    <a:bodyPr/>
                    <a:lstStyle/>
                    <a:p>
                      <a:pPr algn="ctr"/>
                      <a:r>
                        <a:rPr lang="en-US" sz="1800" b="1" dirty="0" smtClean="0">
                          <a:solidFill>
                            <a:schemeClr val="bg1"/>
                          </a:solidFill>
                        </a:rPr>
                        <a:t>Always</a:t>
                      </a:r>
                      <a:r>
                        <a:rPr lang="en-US" sz="1800" b="1" baseline="0" dirty="0" smtClean="0">
                          <a:solidFill>
                            <a:schemeClr val="bg1"/>
                          </a:solidFill>
                        </a:rPr>
                        <a:t> ask</a:t>
                      </a:r>
                    </a:p>
                    <a:p>
                      <a:pPr algn="ctr"/>
                      <a:r>
                        <a:rPr lang="en-US" sz="2800" b="1" baseline="0" dirty="0" smtClean="0">
                          <a:solidFill>
                            <a:schemeClr val="bg1"/>
                          </a:solidFill>
                        </a:rPr>
                        <a:t>Are my needs &gt; resources?</a:t>
                      </a:r>
                      <a:endParaRPr lang="en-US" sz="2800" b="1" dirty="0">
                        <a:solidFill>
                          <a:schemeClr val="bg1"/>
                        </a:solidFill>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bl>
          </a:graphicData>
        </a:graphic>
      </p:graphicFrame>
      <p:pic>
        <p:nvPicPr>
          <p:cNvPr id="36868" name="Picture 6" descr="Lesson 1 - Slide 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1158875"/>
            <a:ext cx="4322762" cy="3078163"/>
          </a:xfrm>
          <a:prstGeom prst="rect">
            <a:avLst/>
          </a:prstGeom>
          <a:noFill/>
          <a:ln w="9525">
            <a:noFill/>
            <a:miter lim="800000"/>
            <a:headEnd/>
            <a:tailEnd/>
          </a:ln>
        </p:spPr>
      </p:pic>
      <p:sp>
        <p:nvSpPr>
          <p:cNvPr id="8" name="TextBox 7"/>
          <p:cNvSpPr txBox="1"/>
          <p:nvPr/>
        </p:nvSpPr>
        <p:spPr>
          <a:xfrm>
            <a:off x="7154862" y="3975428"/>
            <a:ext cx="3978275"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Yuisa Rios/FEMA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800" dirty="0" smtClean="0"/>
              <a:t>The DISASTER Paradigm</a:t>
            </a:r>
            <a:r>
              <a:rPr lang="en-US" sz="2800" dirty="0" smtClean="0">
                <a:cs typeface="Helvetica" pitchFamily="34" charset="0"/>
              </a:rPr>
              <a:t>™ </a:t>
            </a:r>
            <a:r>
              <a:rPr lang="en-US" sz="2800" dirty="0" smtClean="0"/>
              <a:t/>
            </a:r>
            <a:br>
              <a:rPr lang="en-US" sz="2800" dirty="0" smtClean="0"/>
            </a:br>
            <a:r>
              <a:rPr lang="en-US" sz="2800" dirty="0" smtClean="0">
                <a:solidFill>
                  <a:schemeClr val="accent6">
                    <a:lumMod val="50000"/>
                  </a:schemeClr>
                </a:solidFill>
              </a:rPr>
              <a:t>D</a:t>
            </a:r>
            <a:r>
              <a:rPr lang="en-US" sz="2800" dirty="0" smtClean="0"/>
              <a:t>etection</a:t>
            </a:r>
            <a:endParaRPr lang="en-US" sz="2800" dirty="0"/>
          </a:p>
        </p:txBody>
      </p:sp>
      <p:sp>
        <p:nvSpPr>
          <p:cNvPr id="5" name="Content Placeholder 4"/>
          <p:cNvSpPr>
            <a:spLocks noGrp="1"/>
          </p:cNvSpPr>
          <p:nvPr>
            <p:ph idx="1"/>
          </p:nvPr>
        </p:nvSpPr>
        <p:spPr/>
        <p:txBody>
          <a:bodyPr>
            <a:normAutofit/>
          </a:bodyPr>
          <a:lstStyle/>
          <a:p>
            <a:pPr marL="514350" indent="-514350">
              <a:lnSpc>
                <a:spcPct val="114000"/>
              </a:lnSpc>
              <a:spcBef>
                <a:spcPts val="1400"/>
              </a:spcBef>
              <a:buSzPct val="85000"/>
              <a:buFont typeface="Wingdings" pitchFamily="2" charset="2"/>
              <a:buChar char="§"/>
            </a:pPr>
            <a:r>
              <a:rPr lang="en-US" sz="2800" dirty="0" smtClean="0">
                <a:latin typeface="+mn-lt"/>
                <a:cs typeface="Helvetica" pitchFamily="34" charset="0"/>
              </a:rPr>
              <a:t>Situational awareness:</a:t>
            </a:r>
          </a:p>
          <a:p>
            <a:pPr marL="914400" lvl="1" indent="-457200">
              <a:lnSpc>
                <a:spcPct val="114000"/>
              </a:lnSpc>
              <a:spcBef>
                <a:spcPts val="1400"/>
              </a:spcBef>
              <a:buSzPct val="85000"/>
            </a:pPr>
            <a:r>
              <a:rPr lang="en-US" dirty="0" smtClean="0">
                <a:latin typeface="+mn-lt"/>
                <a:cs typeface="Helvetica" pitchFamily="34" charset="0"/>
              </a:rPr>
              <a:t>Is a disaster present?</a:t>
            </a:r>
          </a:p>
          <a:p>
            <a:pPr marL="914400" lvl="1" indent="-457200">
              <a:lnSpc>
                <a:spcPct val="114000"/>
              </a:lnSpc>
              <a:spcBef>
                <a:spcPts val="1400"/>
              </a:spcBef>
              <a:buSzPct val="85000"/>
            </a:pPr>
            <a:r>
              <a:rPr lang="en-US" dirty="0" smtClean="0">
                <a:latin typeface="+mn-lt"/>
                <a:cs typeface="Helvetica" pitchFamily="34" charset="0"/>
              </a:rPr>
              <a:t>What has happened?</a:t>
            </a:r>
          </a:p>
          <a:p>
            <a:pPr marL="914400" lvl="1" indent="-457200">
              <a:lnSpc>
                <a:spcPct val="114000"/>
              </a:lnSpc>
              <a:spcBef>
                <a:spcPts val="1400"/>
              </a:spcBef>
              <a:buSzPct val="85000"/>
            </a:pPr>
            <a:r>
              <a:rPr lang="en-US" dirty="0" smtClean="0">
                <a:latin typeface="+mn-lt"/>
                <a:cs typeface="Helvetica" pitchFamily="34" charset="0"/>
              </a:rPr>
              <a:t>What is needed now?</a:t>
            </a:r>
          </a:p>
          <a:p>
            <a:pPr marL="914400" lvl="1" indent="-457200">
              <a:lnSpc>
                <a:spcPct val="114000"/>
              </a:lnSpc>
              <a:spcBef>
                <a:spcPts val="1400"/>
              </a:spcBef>
              <a:buSzPct val="85000"/>
            </a:pPr>
            <a:r>
              <a:rPr lang="en-US" dirty="0" smtClean="0">
                <a:latin typeface="+mn-lt"/>
                <a:cs typeface="Helvetica" pitchFamily="34" charset="0"/>
              </a:rPr>
              <a:t>Whom should I call?</a:t>
            </a:r>
          </a:p>
          <a:p>
            <a:pPr marL="514350" indent="-514350"/>
            <a:endParaRPr lang="en-US" dirty="0" smtClean="0">
              <a:cs typeface="Helvetic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74736101"/>
              </p:ext>
            </p:extLst>
          </p:nvPr>
        </p:nvGraphicFramePr>
        <p:xfrm>
          <a:off x="5179621" y="4603663"/>
          <a:ext cx="3324299" cy="714787"/>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3324299">
                  <a:extLst>
                    <a:ext uri="{9D8B030D-6E8A-4147-A177-3AD203B41FA5}">
                      <a16:colId xmlns:a16="http://schemas.microsoft.com/office/drawing/2014/main" val="20000"/>
                    </a:ext>
                  </a:extLst>
                </a:gridCol>
              </a:tblGrid>
              <a:tr h="714787">
                <a:tc>
                  <a:txBody>
                    <a:bodyPr/>
                    <a:lstStyle/>
                    <a:p>
                      <a:pPr algn="ctr"/>
                      <a:r>
                        <a:rPr lang="en-US" sz="2100" b="1" dirty="0" smtClean="0">
                          <a:solidFill>
                            <a:schemeClr val="bg1"/>
                          </a:solidFill>
                        </a:rPr>
                        <a:t>Detection is awareness!</a:t>
                      </a:r>
                      <a:endParaRPr lang="en-US" sz="2100" b="1" dirty="0">
                        <a:solidFill>
                          <a:schemeClr val="bg1"/>
                        </a:solidFill>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bl>
          </a:graphicData>
        </a:graphic>
      </p:graphicFrame>
      <p:pic>
        <p:nvPicPr>
          <p:cNvPr id="38916" name="Picture 7" descr="Lesson 1 - Slide 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0938" y="274638"/>
            <a:ext cx="3859212" cy="4203700"/>
          </a:xfrm>
          <a:prstGeom prst="rect">
            <a:avLst/>
          </a:prstGeom>
          <a:noFill/>
          <a:ln w="9525">
            <a:noFill/>
            <a:miter lim="800000"/>
            <a:headEnd/>
            <a:tailEnd/>
          </a:ln>
        </p:spPr>
      </p:pic>
      <p:sp>
        <p:nvSpPr>
          <p:cNvPr id="9" name="TextBox 8"/>
          <p:cNvSpPr txBox="1"/>
          <p:nvPr/>
        </p:nvSpPr>
        <p:spPr>
          <a:xfrm>
            <a:off x="6827492" y="4155440"/>
            <a:ext cx="2925763"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Casey Deshong/FEMA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800" dirty="0" smtClean="0"/>
              <a:t>The DISASTER Paradigm</a:t>
            </a:r>
            <a:r>
              <a:rPr lang="en-US" sz="2800" dirty="0" smtClean="0">
                <a:cs typeface="Helvetica" pitchFamily="34" charset="0"/>
              </a:rPr>
              <a:t>™ </a:t>
            </a:r>
            <a:r>
              <a:rPr lang="en-US" sz="2800" dirty="0" smtClean="0"/>
              <a:t/>
            </a:r>
            <a:br>
              <a:rPr lang="en-US" sz="2800" dirty="0" smtClean="0"/>
            </a:br>
            <a:r>
              <a:rPr lang="en-US" sz="2800" dirty="0" smtClean="0">
                <a:solidFill>
                  <a:schemeClr val="accent6">
                    <a:lumMod val="50000"/>
                  </a:schemeClr>
                </a:solidFill>
              </a:rPr>
              <a:t>I</a:t>
            </a:r>
            <a:r>
              <a:rPr lang="en-US" sz="2800" dirty="0" smtClean="0"/>
              <a:t>ncident Management</a:t>
            </a:r>
            <a:endParaRPr lang="en-US" sz="2800" dirty="0"/>
          </a:p>
        </p:txBody>
      </p:sp>
      <p:grpSp>
        <p:nvGrpSpPr>
          <p:cNvPr id="3" name="Organization Chart 19"/>
          <p:cNvGrpSpPr>
            <a:grpSpLocks/>
          </p:cNvGrpSpPr>
          <p:nvPr/>
        </p:nvGrpSpPr>
        <p:grpSpPr bwMode="auto">
          <a:xfrm>
            <a:off x="3098800" y="857250"/>
            <a:ext cx="5892800" cy="3479800"/>
            <a:chOff x="288" y="1833"/>
            <a:chExt cx="3801" cy="1560"/>
          </a:xfrm>
        </p:grpSpPr>
        <p:cxnSp>
          <p:nvCxnSpPr>
            <p:cNvPr id="40966" name="_s1045"/>
            <p:cNvCxnSpPr>
              <a:cxnSpLocks noChangeShapeType="1"/>
              <a:stCxn id="40980" idx="0"/>
              <a:endCxn id="40973" idx="2"/>
            </p:cNvCxnSpPr>
            <p:nvPr/>
          </p:nvCxnSpPr>
          <p:spPr bwMode="auto">
            <a:xfrm rot="5400000" flipH="1">
              <a:off x="2431" y="1879"/>
              <a:ext cx="984" cy="1468"/>
            </a:xfrm>
            <a:prstGeom prst="bentConnector3">
              <a:avLst>
                <a:gd name="adj1" fmla="val 6370"/>
              </a:avLst>
            </a:prstGeom>
            <a:noFill/>
            <a:ln w="28575">
              <a:solidFill>
                <a:schemeClr val="tx1"/>
              </a:solidFill>
              <a:miter lim="800000"/>
              <a:headEnd/>
              <a:tailEnd/>
            </a:ln>
          </p:spPr>
        </p:cxnSp>
        <p:cxnSp>
          <p:nvCxnSpPr>
            <p:cNvPr id="40967" name="_s1046"/>
            <p:cNvCxnSpPr>
              <a:cxnSpLocks noChangeShapeType="1"/>
              <a:stCxn id="40979" idx="3"/>
              <a:endCxn id="40973" idx="2"/>
            </p:cNvCxnSpPr>
            <p:nvPr/>
          </p:nvCxnSpPr>
          <p:spPr bwMode="auto">
            <a:xfrm flipV="1">
              <a:off x="2073" y="2121"/>
              <a:ext cx="116" cy="704"/>
            </a:xfrm>
            <a:prstGeom prst="bentConnector2">
              <a:avLst/>
            </a:prstGeom>
            <a:noFill/>
            <a:ln w="28575">
              <a:solidFill>
                <a:schemeClr val="tx1"/>
              </a:solidFill>
              <a:miter lim="800000"/>
              <a:headEnd/>
              <a:tailEnd/>
            </a:ln>
          </p:spPr>
        </p:cxnSp>
        <p:cxnSp>
          <p:nvCxnSpPr>
            <p:cNvPr id="40968" name="_s1047"/>
            <p:cNvCxnSpPr>
              <a:cxnSpLocks noChangeShapeType="1"/>
              <a:stCxn id="40978" idx="1"/>
              <a:endCxn id="40973" idx="2"/>
            </p:cNvCxnSpPr>
            <p:nvPr/>
          </p:nvCxnSpPr>
          <p:spPr bwMode="auto">
            <a:xfrm rot="10800000">
              <a:off x="2189" y="2121"/>
              <a:ext cx="114" cy="280"/>
            </a:xfrm>
            <a:prstGeom prst="bentConnector2">
              <a:avLst/>
            </a:prstGeom>
            <a:noFill/>
            <a:ln w="28575">
              <a:solidFill>
                <a:schemeClr val="tx1"/>
              </a:solidFill>
              <a:miter lim="800000"/>
              <a:headEnd/>
              <a:tailEnd/>
            </a:ln>
          </p:spPr>
        </p:cxnSp>
        <p:cxnSp>
          <p:nvCxnSpPr>
            <p:cNvPr id="40969" name="_s1048"/>
            <p:cNvCxnSpPr>
              <a:cxnSpLocks noChangeShapeType="1"/>
              <a:stCxn id="40977" idx="3"/>
              <a:endCxn id="40973" idx="2"/>
            </p:cNvCxnSpPr>
            <p:nvPr/>
          </p:nvCxnSpPr>
          <p:spPr bwMode="auto">
            <a:xfrm flipV="1">
              <a:off x="2073" y="2121"/>
              <a:ext cx="116" cy="280"/>
            </a:xfrm>
            <a:prstGeom prst="bentConnector2">
              <a:avLst/>
            </a:prstGeom>
            <a:noFill/>
            <a:ln w="28575">
              <a:solidFill>
                <a:schemeClr val="tx1"/>
              </a:solidFill>
              <a:miter lim="800000"/>
              <a:headEnd/>
              <a:tailEnd/>
            </a:ln>
          </p:spPr>
        </p:cxnSp>
        <p:cxnSp>
          <p:nvCxnSpPr>
            <p:cNvPr id="40970" name="_s1049"/>
            <p:cNvCxnSpPr>
              <a:cxnSpLocks noChangeShapeType="1"/>
              <a:stCxn id="40976" idx="0"/>
              <a:endCxn id="40973" idx="2"/>
            </p:cNvCxnSpPr>
            <p:nvPr/>
          </p:nvCxnSpPr>
          <p:spPr bwMode="auto">
            <a:xfrm rot="5400000" flipH="1">
              <a:off x="1942" y="2368"/>
              <a:ext cx="984" cy="490"/>
            </a:xfrm>
            <a:prstGeom prst="bentConnector3">
              <a:avLst>
                <a:gd name="adj1" fmla="val 6370"/>
              </a:avLst>
            </a:prstGeom>
            <a:noFill/>
            <a:ln w="28575">
              <a:solidFill>
                <a:schemeClr val="tx1"/>
              </a:solidFill>
              <a:miter lim="800000"/>
              <a:headEnd/>
              <a:tailEnd/>
            </a:ln>
          </p:spPr>
        </p:cxnSp>
        <p:cxnSp>
          <p:nvCxnSpPr>
            <p:cNvPr id="40971" name="_s1050"/>
            <p:cNvCxnSpPr>
              <a:cxnSpLocks noChangeShapeType="1"/>
              <a:stCxn id="40975" idx="0"/>
              <a:endCxn id="40973" idx="2"/>
            </p:cNvCxnSpPr>
            <p:nvPr/>
          </p:nvCxnSpPr>
          <p:spPr bwMode="auto">
            <a:xfrm rot="-5400000">
              <a:off x="1452" y="2368"/>
              <a:ext cx="984" cy="490"/>
            </a:xfrm>
            <a:prstGeom prst="bentConnector3">
              <a:avLst>
                <a:gd name="adj1" fmla="val 6370"/>
              </a:avLst>
            </a:prstGeom>
            <a:noFill/>
            <a:ln w="28575">
              <a:solidFill>
                <a:schemeClr val="tx1"/>
              </a:solidFill>
              <a:miter lim="800000"/>
              <a:headEnd/>
              <a:tailEnd/>
            </a:ln>
          </p:spPr>
        </p:cxnSp>
        <p:cxnSp>
          <p:nvCxnSpPr>
            <p:cNvPr id="40972" name="_s1051"/>
            <p:cNvCxnSpPr>
              <a:cxnSpLocks noChangeShapeType="1"/>
              <a:stCxn id="40974" idx="0"/>
              <a:endCxn id="40973" idx="2"/>
            </p:cNvCxnSpPr>
            <p:nvPr/>
          </p:nvCxnSpPr>
          <p:spPr bwMode="auto">
            <a:xfrm rot="-5400000">
              <a:off x="963" y="1879"/>
              <a:ext cx="984" cy="1468"/>
            </a:xfrm>
            <a:prstGeom prst="bentConnector3">
              <a:avLst>
                <a:gd name="adj1" fmla="val 6370"/>
              </a:avLst>
            </a:prstGeom>
            <a:noFill/>
            <a:ln w="28575">
              <a:solidFill>
                <a:schemeClr val="tx1"/>
              </a:solidFill>
              <a:miter lim="800000"/>
              <a:headEnd/>
              <a:tailEnd/>
            </a:ln>
          </p:spPr>
        </p:cxnSp>
        <p:sp>
          <p:nvSpPr>
            <p:cNvPr id="40973" name="_s1052"/>
            <p:cNvSpPr>
              <a:spLocks noChangeArrowheads="1"/>
            </p:cNvSpPr>
            <p:nvPr/>
          </p:nvSpPr>
          <p:spPr bwMode="auto">
            <a:xfrm>
              <a:off x="1756" y="1833"/>
              <a:ext cx="864" cy="288"/>
            </a:xfrm>
            <a:prstGeom prst="roundRect">
              <a:avLst>
                <a:gd name="adj" fmla="val 16667"/>
              </a:avLst>
            </a:prstGeom>
            <a:solidFill>
              <a:srgbClr val="DDAE9B"/>
            </a:solidFill>
            <a:ln w="9525">
              <a:solidFill>
                <a:schemeClr val="tx1"/>
              </a:solidFill>
              <a:round/>
              <a:headEnd/>
              <a:tailEnd/>
            </a:ln>
          </p:spPr>
          <p:txBody>
            <a:bodyPr wrap="none" lIns="0" tIns="0" rIns="0" bIns="0" anchor="ctr"/>
            <a:lstStyle/>
            <a:p>
              <a:pPr algn="ctr" defTabSz="914400"/>
              <a:r>
                <a:rPr lang="en-US" sz="1500" b="1" dirty="0">
                  <a:latin typeface="Calibri" pitchFamily="34" charset="0"/>
                </a:rPr>
                <a:t>Incident</a:t>
              </a:r>
            </a:p>
            <a:p>
              <a:pPr algn="ctr" defTabSz="914400"/>
              <a:r>
                <a:rPr lang="en-US" sz="1500" b="1" dirty="0">
                  <a:latin typeface="Calibri" pitchFamily="34" charset="0"/>
                </a:rPr>
                <a:t>Commander</a:t>
              </a:r>
            </a:p>
          </p:txBody>
        </p:sp>
        <p:sp>
          <p:nvSpPr>
            <p:cNvPr id="40974" name="_s1053"/>
            <p:cNvSpPr>
              <a:spLocks noChangeArrowheads="1"/>
            </p:cNvSpPr>
            <p:nvPr/>
          </p:nvSpPr>
          <p:spPr bwMode="auto">
            <a:xfrm>
              <a:off x="288" y="3105"/>
              <a:ext cx="864" cy="288"/>
            </a:xfrm>
            <a:prstGeom prst="roundRect">
              <a:avLst>
                <a:gd name="adj" fmla="val 16667"/>
              </a:avLst>
            </a:prstGeom>
            <a:solidFill>
              <a:srgbClr val="DDAE9B"/>
            </a:solidFill>
            <a:ln w="9525">
              <a:solidFill>
                <a:schemeClr val="tx1"/>
              </a:solidFill>
              <a:round/>
              <a:headEnd/>
              <a:tailEnd/>
            </a:ln>
          </p:spPr>
          <p:txBody>
            <a:bodyPr wrap="none" lIns="0" tIns="0" rIns="0" bIns="0" anchor="ctr"/>
            <a:lstStyle/>
            <a:p>
              <a:pPr algn="ctr" defTabSz="914400"/>
              <a:r>
                <a:rPr lang="en-US" sz="1500" b="1" dirty="0">
                  <a:latin typeface="Calibri" pitchFamily="34" charset="0"/>
                </a:rPr>
                <a:t>Planning</a:t>
              </a:r>
            </a:p>
            <a:p>
              <a:pPr algn="ctr" defTabSz="914400"/>
              <a:r>
                <a:rPr lang="en-US" sz="1500" b="1" dirty="0">
                  <a:latin typeface="Calibri" pitchFamily="34" charset="0"/>
                </a:rPr>
                <a:t>(“Thinkers”)</a:t>
              </a:r>
            </a:p>
          </p:txBody>
        </p:sp>
        <p:sp>
          <p:nvSpPr>
            <p:cNvPr id="40975" name="_s1054"/>
            <p:cNvSpPr>
              <a:spLocks noChangeArrowheads="1"/>
            </p:cNvSpPr>
            <p:nvPr/>
          </p:nvSpPr>
          <p:spPr bwMode="auto">
            <a:xfrm>
              <a:off x="1267" y="3105"/>
              <a:ext cx="864" cy="288"/>
            </a:xfrm>
            <a:prstGeom prst="roundRect">
              <a:avLst>
                <a:gd name="adj" fmla="val 16667"/>
              </a:avLst>
            </a:prstGeom>
            <a:solidFill>
              <a:srgbClr val="DDAE9B"/>
            </a:solidFill>
            <a:ln w="9525">
              <a:solidFill>
                <a:schemeClr val="tx1"/>
              </a:solidFill>
              <a:round/>
              <a:headEnd/>
              <a:tailEnd/>
            </a:ln>
          </p:spPr>
          <p:txBody>
            <a:bodyPr wrap="none" lIns="0" tIns="0" rIns="0" bIns="0" anchor="ctr"/>
            <a:lstStyle/>
            <a:p>
              <a:pPr algn="ctr" defTabSz="914400"/>
              <a:r>
                <a:rPr lang="en-US" sz="1500" b="1" dirty="0">
                  <a:latin typeface="Calibri" pitchFamily="34" charset="0"/>
                </a:rPr>
                <a:t>Logistics</a:t>
              </a:r>
            </a:p>
            <a:p>
              <a:pPr algn="ctr" defTabSz="914400"/>
              <a:r>
                <a:rPr lang="en-US" sz="1500" b="1" dirty="0">
                  <a:latin typeface="Calibri" pitchFamily="34" charset="0"/>
                </a:rPr>
                <a:t>(“Getters”)</a:t>
              </a:r>
            </a:p>
          </p:txBody>
        </p:sp>
        <p:sp>
          <p:nvSpPr>
            <p:cNvPr id="40976" name="_s1055"/>
            <p:cNvSpPr>
              <a:spLocks noChangeArrowheads="1"/>
            </p:cNvSpPr>
            <p:nvPr/>
          </p:nvSpPr>
          <p:spPr bwMode="auto">
            <a:xfrm>
              <a:off x="2246" y="3105"/>
              <a:ext cx="864" cy="288"/>
            </a:xfrm>
            <a:prstGeom prst="roundRect">
              <a:avLst>
                <a:gd name="adj" fmla="val 16667"/>
              </a:avLst>
            </a:prstGeom>
            <a:solidFill>
              <a:srgbClr val="DDAE9B"/>
            </a:solidFill>
            <a:ln w="9525">
              <a:solidFill>
                <a:schemeClr val="tx1"/>
              </a:solidFill>
              <a:round/>
              <a:headEnd/>
              <a:tailEnd/>
            </a:ln>
          </p:spPr>
          <p:txBody>
            <a:bodyPr wrap="none" lIns="0" tIns="0" rIns="0" bIns="0" anchor="ctr"/>
            <a:lstStyle/>
            <a:p>
              <a:pPr algn="ctr" defTabSz="914400"/>
              <a:r>
                <a:rPr lang="en-US" sz="1500" b="1" dirty="0">
                  <a:latin typeface="Calibri" pitchFamily="34" charset="0"/>
                </a:rPr>
                <a:t>Operations</a:t>
              </a:r>
            </a:p>
            <a:p>
              <a:pPr algn="ctr" defTabSz="914400"/>
              <a:r>
                <a:rPr lang="en-US" sz="1500" b="1" dirty="0">
                  <a:latin typeface="Calibri" pitchFamily="34" charset="0"/>
                </a:rPr>
                <a:t>(“Doers”)</a:t>
              </a:r>
            </a:p>
          </p:txBody>
        </p:sp>
        <p:sp>
          <p:nvSpPr>
            <p:cNvPr id="40977" name="_s1056"/>
            <p:cNvSpPr>
              <a:spLocks noChangeArrowheads="1"/>
            </p:cNvSpPr>
            <p:nvPr/>
          </p:nvSpPr>
          <p:spPr bwMode="auto">
            <a:xfrm>
              <a:off x="1209" y="2257"/>
              <a:ext cx="864" cy="288"/>
            </a:xfrm>
            <a:prstGeom prst="roundRect">
              <a:avLst>
                <a:gd name="adj" fmla="val 16667"/>
              </a:avLst>
            </a:prstGeom>
            <a:solidFill>
              <a:srgbClr val="DDAE9B"/>
            </a:solidFill>
            <a:ln w="9525">
              <a:solidFill>
                <a:schemeClr val="tx1"/>
              </a:solidFill>
              <a:round/>
              <a:headEnd/>
              <a:tailEnd/>
            </a:ln>
          </p:spPr>
          <p:txBody>
            <a:bodyPr wrap="none" lIns="0" tIns="0" rIns="0" bIns="0" anchor="ctr"/>
            <a:lstStyle/>
            <a:p>
              <a:pPr algn="ctr" defTabSz="914400"/>
              <a:r>
                <a:rPr lang="en-US" sz="1500" b="1" dirty="0">
                  <a:latin typeface="Calibri" pitchFamily="34" charset="0"/>
                </a:rPr>
                <a:t>Public</a:t>
              </a:r>
            </a:p>
            <a:p>
              <a:pPr algn="ctr" defTabSz="914400"/>
              <a:r>
                <a:rPr lang="en-US" sz="1500" b="1" dirty="0">
                  <a:latin typeface="Calibri" pitchFamily="34" charset="0"/>
                </a:rPr>
                <a:t>Info Officer</a:t>
              </a:r>
            </a:p>
          </p:txBody>
        </p:sp>
        <p:sp>
          <p:nvSpPr>
            <p:cNvPr id="40978" name="_s1057"/>
            <p:cNvSpPr>
              <a:spLocks noChangeArrowheads="1"/>
            </p:cNvSpPr>
            <p:nvPr/>
          </p:nvSpPr>
          <p:spPr bwMode="auto">
            <a:xfrm>
              <a:off x="2303" y="2257"/>
              <a:ext cx="864" cy="288"/>
            </a:xfrm>
            <a:prstGeom prst="roundRect">
              <a:avLst>
                <a:gd name="adj" fmla="val 16667"/>
              </a:avLst>
            </a:prstGeom>
            <a:solidFill>
              <a:srgbClr val="DDAE9B"/>
            </a:solidFill>
            <a:ln w="9525">
              <a:solidFill>
                <a:schemeClr val="tx1"/>
              </a:solidFill>
              <a:round/>
              <a:headEnd/>
              <a:tailEnd/>
            </a:ln>
          </p:spPr>
          <p:txBody>
            <a:bodyPr wrap="none" lIns="0" tIns="0" rIns="0" bIns="0" anchor="ctr"/>
            <a:lstStyle/>
            <a:p>
              <a:pPr algn="ctr" defTabSz="914400"/>
              <a:r>
                <a:rPr lang="en-US" sz="1500" b="1" dirty="0">
                  <a:latin typeface="Calibri" pitchFamily="34" charset="0"/>
                </a:rPr>
                <a:t>Safety Officer</a:t>
              </a:r>
            </a:p>
          </p:txBody>
        </p:sp>
        <p:sp>
          <p:nvSpPr>
            <p:cNvPr id="40979" name="_s1058"/>
            <p:cNvSpPr>
              <a:spLocks noChangeArrowheads="1"/>
            </p:cNvSpPr>
            <p:nvPr/>
          </p:nvSpPr>
          <p:spPr bwMode="auto">
            <a:xfrm>
              <a:off x="1209" y="2681"/>
              <a:ext cx="864" cy="288"/>
            </a:xfrm>
            <a:prstGeom prst="roundRect">
              <a:avLst>
                <a:gd name="adj" fmla="val 16667"/>
              </a:avLst>
            </a:prstGeom>
            <a:solidFill>
              <a:srgbClr val="DDAE9B"/>
            </a:solidFill>
            <a:ln w="9525">
              <a:solidFill>
                <a:schemeClr val="tx1"/>
              </a:solidFill>
              <a:round/>
              <a:headEnd/>
              <a:tailEnd/>
            </a:ln>
          </p:spPr>
          <p:txBody>
            <a:bodyPr wrap="none" lIns="0" tIns="0" rIns="0" bIns="0" anchor="ctr"/>
            <a:lstStyle/>
            <a:p>
              <a:pPr algn="ctr" defTabSz="914400"/>
              <a:r>
                <a:rPr lang="en-US" sz="1500" b="1" dirty="0">
                  <a:latin typeface="Calibri" pitchFamily="34" charset="0"/>
                </a:rPr>
                <a:t>Liaison Officer</a:t>
              </a:r>
            </a:p>
          </p:txBody>
        </p:sp>
        <p:sp>
          <p:nvSpPr>
            <p:cNvPr id="40980" name="_s1059"/>
            <p:cNvSpPr>
              <a:spLocks noChangeArrowheads="1"/>
            </p:cNvSpPr>
            <p:nvPr/>
          </p:nvSpPr>
          <p:spPr bwMode="auto">
            <a:xfrm>
              <a:off x="3225" y="3105"/>
              <a:ext cx="864" cy="288"/>
            </a:xfrm>
            <a:prstGeom prst="roundRect">
              <a:avLst>
                <a:gd name="adj" fmla="val 16667"/>
              </a:avLst>
            </a:prstGeom>
            <a:solidFill>
              <a:srgbClr val="DDAE9B"/>
            </a:solidFill>
            <a:ln w="9525">
              <a:solidFill>
                <a:schemeClr val="tx1"/>
              </a:solidFill>
              <a:round/>
              <a:headEnd/>
              <a:tailEnd/>
            </a:ln>
          </p:spPr>
          <p:txBody>
            <a:bodyPr wrap="none" lIns="0" tIns="0" rIns="0" bIns="0" anchor="ctr"/>
            <a:lstStyle/>
            <a:p>
              <a:pPr algn="ctr" defTabSz="914400"/>
              <a:r>
                <a:rPr lang="en-US" sz="1500" b="1" dirty="0">
                  <a:latin typeface="Calibri" pitchFamily="34" charset="0"/>
                </a:rPr>
                <a:t>Finance</a:t>
              </a:r>
            </a:p>
            <a:p>
              <a:pPr algn="ctr" defTabSz="914400"/>
              <a:r>
                <a:rPr lang="en-US" sz="1500" b="1" dirty="0">
                  <a:latin typeface="Calibri" pitchFamily="34" charset="0"/>
                </a:rPr>
                <a:t>(“Payers”)</a:t>
              </a:r>
            </a:p>
          </p:txBody>
        </p:sp>
      </p:grpSp>
      <p:sp>
        <p:nvSpPr>
          <p:cNvPr id="26" name="TextBox 25"/>
          <p:cNvSpPr txBox="1">
            <a:spLocks noChangeArrowheads="1"/>
          </p:cNvSpPr>
          <p:nvPr/>
        </p:nvSpPr>
        <p:spPr bwMode="auto">
          <a:xfrm>
            <a:off x="457200" y="4694238"/>
            <a:ext cx="5111750" cy="369887"/>
          </a:xfrm>
          <a:prstGeom prst="rect">
            <a:avLst/>
          </a:prstGeom>
          <a:noFill/>
          <a:ln w="9525">
            <a:solidFill>
              <a:schemeClr val="tx1"/>
            </a:solidFill>
            <a:miter lim="800000"/>
            <a:headEnd/>
            <a:tailEnd/>
          </a:ln>
        </p:spPr>
        <p:txBody>
          <a:bodyPr>
            <a:spAutoFit/>
          </a:bodyPr>
          <a:lstStyle/>
          <a:p>
            <a:pPr algn="ctr"/>
            <a:r>
              <a:rPr lang="en-US" b="1" dirty="0">
                <a:latin typeface="Calibri" pitchFamily="34" charset="0"/>
              </a:rPr>
              <a:t>National Incident Management System</a:t>
            </a:r>
          </a:p>
        </p:txBody>
      </p:sp>
      <p:sp>
        <p:nvSpPr>
          <p:cNvPr id="27" name="TextBox 26"/>
          <p:cNvSpPr txBox="1">
            <a:spLocks noChangeArrowheads="1"/>
          </p:cNvSpPr>
          <p:nvPr/>
        </p:nvSpPr>
        <p:spPr bwMode="auto">
          <a:xfrm>
            <a:off x="473075" y="5148263"/>
            <a:ext cx="5111750" cy="368300"/>
          </a:xfrm>
          <a:prstGeom prst="rect">
            <a:avLst/>
          </a:prstGeom>
          <a:noFill/>
          <a:ln w="9525">
            <a:solidFill>
              <a:schemeClr val="tx1"/>
            </a:solidFill>
            <a:miter lim="800000"/>
            <a:headEnd/>
            <a:tailEnd/>
          </a:ln>
        </p:spPr>
        <p:txBody>
          <a:bodyPr>
            <a:spAutoFit/>
          </a:bodyPr>
          <a:lstStyle/>
          <a:p>
            <a:pPr algn="ctr"/>
            <a:r>
              <a:rPr lang="en-US" b="1" dirty="0">
                <a:latin typeface="Calibri" pitchFamily="34" charset="0"/>
              </a:rPr>
              <a:t>Emergency Management Command and Control</a:t>
            </a:r>
          </a:p>
        </p:txBody>
      </p:sp>
      <p:sp>
        <p:nvSpPr>
          <p:cNvPr id="28" name="TextBox 27"/>
          <p:cNvSpPr txBox="1">
            <a:spLocks noChangeArrowheads="1"/>
          </p:cNvSpPr>
          <p:nvPr/>
        </p:nvSpPr>
        <p:spPr bwMode="auto">
          <a:xfrm>
            <a:off x="474663" y="5627688"/>
            <a:ext cx="5111750" cy="646331"/>
          </a:xfrm>
          <a:prstGeom prst="rect">
            <a:avLst/>
          </a:prstGeom>
          <a:noFill/>
          <a:ln w="9525">
            <a:solidFill>
              <a:schemeClr val="tx1"/>
            </a:solidFill>
            <a:miter lim="800000"/>
            <a:headEnd/>
            <a:tailEnd/>
          </a:ln>
        </p:spPr>
        <p:txBody>
          <a:bodyPr>
            <a:spAutoFit/>
          </a:bodyPr>
          <a:lstStyle/>
          <a:p>
            <a:pPr algn="ctr"/>
            <a:r>
              <a:rPr lang="en-US" b="1" dirty="0">
                <a:latin typeface="Calibri" pitchFamily="34" charset="0"/>
              </a:rPr>
              <a:t>Improves </a:t>
            </a:r>
            <a:r>
              <a:rPr lang="en-US" b="1" dirty="0" smtClean="0">
                <a:latin typeface="Calibri" pitchFamily="34" charset="0"/>
              </a:rPr>
              <a:t>Coordination and Communication and Reduces Redundancy</a:t>
            </a:r>
            <a:endParaRPr lang="en-US"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800" dirty="0" smtClean="0"/>
              <a:t>The DISASTER Paradigm</a:t>
            </a:r>
            <a:r>
              <a:rPr lang="en-US" sz="2800" dirty="0" smtClean="0">
                <a:cs typeface="Helvetica" pitchFamily="34" charset="0"/>
              </a:rPr>
              <a:t>™ </a:t>
            </a:r>
            <a:r>
              <a:rPr lang="en-US" sz="2800" dirty="0" smtClean="0"/>
              <a:t/>
            </a:r>
            <a:br>
              <a:rPr lang="en-US" sz="2800" dirty="0" smtClean="0"/>
            </a:br>
            <a:r>
              <a:rPr lang="en-US" sz="2800" dirty="0" smtClean="0">
                <a:solidFill>
                  <a:schemeClr val="accent6">
                    <a:lumMod val="50000"/>
                  </a:schemeClr>
                </a:solidFill>
              </a:rPr>
              <a:t>I</a:t>
            </a:r>
            <a:r>
              <a:rPr lang="en-US" sz="2800" dirty="0" smtClean="0"/>
              <a:t>ncident Management</a:t>
            </a:r>
            <a:endParaRPr lang="en-US" sz="2800" dirty="0"/>
          </a:p>
        </p:txBody>
      </p:sp>
      <p:sp>
        <p:nvSpPr>
          <p:cNvPr id="5" name="Content Placeholder 4"/>
          <p:cNvSpPr>
            <a:spLocks noGrp="1"/>
          </p:cNvSpPr>
          <p:nvPr>
            <p:ph idx="1"/>
          </p:nvPr>
        </p:nvSpPr>
        <p:spPr>
          <a:xfrm>
            <a:off x="4973638" y="1485900"/>
            <a:ext cx="4006850" cy="3381375"/>
          </a:xfrm>
        </p:spPr>
        <p:txBody>
          <a:bodyPr rtlCol="0">
            <a:normAutofit/>
          </a:bodyPr>
          <a:lstStyle/>
          <a:p>
            <a:pPr marL="914400" lvl="1" indent="-914400" fontAlgn="auto">
              <a:lnSpc>
                <a:spcPct val="114000"/>
              </a:lnSpc>
              <a:spcBef>
                <a:spcPts val="1400"/>
              </a:spcBef>
              <a:spcAft>
                <a:spcPts val="0"/>
              </a:spcAft>
              <a:buSzPct val="85000"/>
              <a:buFont typeface="Arial"/>
              <a:buNone/>
              <a:defRPr/>
            </a:pPr>
            <a:r>
              <a:rPr lang="en-US" sz="2400" dirty="0" smtClean="0">
                <a:latin typeface="+mn-lt"/>
              </a:rPr>
              <a:t>Communication is challenging:</a:t>
            </a:r>
          </a:p>
          <a:p>
            <a:pPr marL="287338" lvl="1" indent="-287338" fontAlgn="auto">
              <a:lnSpc>
                <a:spcPct val="114000"/>
              </a:lnSpc>
              <a:spcBef>
                <a:spcPts val="1400"/>
              </a:spcBef>
              <a:spcAft>
                <a:spcPts val="0"/>
              </a:spcAft>
              <a:buSzPct val="85000"/>
              <a:buFont typeface="Arial"/>
              <a:buChar char="–"/>
              <a:defRPr/>
            </a:pPr>
            <a:r>
              <a:rPr lang="en-US" sz="2400" dirty="0" smtClean="0">
                <a:latin typeface="+mn-lt"/>
              </a:rPr>
              <a:t>Establish plans and protocols</a:t>
            </a:r>
          </a:p>
          <a:p>
            <a:pPr marL="287338" lvl="1" indent="-287338" fontAlgn="auto">
              <a:lnSpc>
                <a:spcPct val="114000"/>
              </a:lnSpc>
              <a:spcBef>
                <a:spcPts val="1400"/>
              </a:spcBef>
              <a:spcAft>
                <a:spcPts val="0"/>
              </a:spcAft>
              <a:buSzPct val="85000"/>
              <a:buFont typeface="Arial"/>
              <a:buChar char="–"/>
              <a:defRPr/>
            </a:pPr>
            <a:r>
              <a:rPr lang="en-US" sz="2400" dirty="0" smtClean="0">
                <a:latin typeface="+mn-lt"/>
              </a:rPr>
              <a:t>Establish key relationships</a:t>
            </a:r>
          </a:p>
          <a:p>
            <a:pPr marL="287338" lvl="1" indent="-287338" fontAlgn="auto">
              <a:lnSpc>
                <a:spcPct val="114000"/>
              </a:lnSpc>
              <a:spcBef>
                <a:spcPts val="1400"/>
              </a:spcBef>
              <a:spcAft>
                <a:spcPts val="0"/>
              </a:spcAft>
              <a:buSzPct val="85000"/>
              <a:buFont typeface="Arial"/>
              <a:buChar char="–"/>
              <a:defRPr/>
            </a:pPr>
            <a:r>
              <a:rPr lang="en-US" sz="2400" dirty="0" smtClean="0">
                <a:latin typeface="+mn-lt"/>
              </a:rPr>
              <a:t>Understand the equipment</a:t>
            </a:r>
          </a:p>
          <a:p>
            <a:pPr marL="287338" lvl="1" indent="-287338" fontAlgn="auto">
              <a:lnSpc>
                <a:spcPct val="114000"/>
              </a:lnSpc>
              <a:spcBef>
                <a:spcPts val="1400"/>
              </a:spcBef>
              <a:spcAft>
                <a:spcPts val="0"/>
              </a:spcAft>
              <a:buSzPct val="85000"/>
              <a:buFont typeface="Arial"/>
              <a:buChar char="–"/>
              <a:defRPr/>
            </a:pPr>
            <a:r>
              <a:rPr lang="en-US" sz="2400" dirty="0" smtClean="0">
                <a:latin typeface="+mn-lt"/>
              </a:rPr>
              <a:t>Drill and exercise</a:t>
            </a:r>
          </a:p>
          <a:p>
            <a:pPr fontAlgn="auto">
              <a:spcAft>
                <a:spcPts val="0"/>
              </a:spcAft>
              <a:buFont typeface="Arial"/>
              <a:buChar char="•"/>
              <a:defRPr/>
            </a:pPr>
            <a:endParaRPr lang="en-US" dirty="0"/>
          </a:p>
        </p:txBody>
      </p:sp>
      <p:sp>
        <p:nvSpPr>
          <p:cNvPr id="9" name="Rectangle 8"/>
          <p:cNvSpPr/>
          <p:nvPr/>
        </p:nvSpPr>
        <p:spPr>
          <a:xfrm>
            <a:off x="457200" y="4553712"/>
            <a:ext cx="3924300" cy="36849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dirty="0"/>
              <a:t>Make effective use of technology</a:t>
            </a:r>
          </a:p>
        </p:txBody>
      </p:sp>
      <p:sp>
        <p:nvSpPr>
          <p:cNvPr id="10" name="TextBox 9"/>
          <p:cNvSpPr txBox="1">
            <a:spLocks noChangeArrowheads="1"/>
          </p:cNvSpPr>
          <p:nvPr/>
        </p:nvSpPr>
        <p:spPr bwMode="auto">
          <a:xfrm>
            <a:off x="457200" y="4981575"/>
            <a:ext cx="4006850" cy="1169551"/>
          </a:xfrm>
          <a:prstGeom prst="rect">
            <a:avLst/>
          </a:prstGeom>
          <a:noFill/>
          <a:ln w="9525">
            <a:noFill/>
            <a:miter lim="800000"/>
            <a:headEnd/>
            <a:tailEnd/>
          </a:ln>
        </p:spPr>
        <p:txBody>
          <a:bodyPr>
            <a:spAutoFit/>
          </a:bodyPr>
          <a:lstStyle/>
          <a:p>
            <a:pPr>
              <a:lnSpc>
                <a:spcPct val="150000"/>
              </a:lnSpc>
            </a:pPr>
            <a:r>
              <a:rPr lang="en-US" sz="2400" b="1" dirty="0">
                <a:latin typeface="Calibri" pitchFamily="34" charset="0"/>
              </a:rPr>
              <a:t>Information </a:t>
            </a:r>
            <a:r>
              <a:rPr lang="en-US" sz="2400" b="1" dirty="0" smtClean="0">
                <a:latin typeface="Calibri" pitchFamily="34" charset="0"/>
              </a:rPr>
              <a:t>Sharing</a:t>
            </a:r>
            <a:endParaRPr lang="en-US" sz="2400" b="1" dirty="0">
              <a:latin typeface="Calibri" pitchFamily="34" charset="0"/>
            </a:endParaRPr>
          </a:p>
          <a:p>
            <a:pPr>
              <a:lnSpc>
                <a:spcPct val="150000"/>
              </a:lnSpc>
            </a:pPr>
            <a:r>
              <a:rPr lang="en-US" sz="2400" b="1" dirty="0">
                <a:latin typeface="Calibri" pitchFamily="34" charset="0"/>
              </a:rPr>
              <a:t>Effective = Timely + Accurate</a:t>
            </a:r>
          </a:p>
        </p:txBody>
      </p:sp>
      <p:pic>
        <p:nvPicPr>
          <p:cNvPr id="43015" name="Picture 6" descr="Lesson 1 - Slide 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1295400"/>
            <a:ext cx="4718050" cy="3333750"/>
          </a:xfrm>
          <a:prstGeom prst="rect">
            <a:avLst/>
          </a:prstGeom>
          <a:noFill/>
          <a:ln w="9525">
            <a:noFill/>
            <a:miter lim="800000"/>
            <a:headEnd/>
            <a:tailEnd/>
          </a:ln>
        </p:spPr>
      </p:pic>
      <p:sp>
        <p:nvSpPr>
          <p:cNvPr id="11" name="TextBox 10"/>
          <p:cNvSpPr txBox="1"/>
          <p:nvPr/>
        </p:nvSpPr>
        <p:spPr>
          <a:xfrm>
            <a:off x="2824370" y="4299712"/>
            <a:ext cx="2743200"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Elissa Jun/FEMA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NDLSF_logo_rgb.png" descr="/Users/dfox/Documents/Dan's WIP/2012/12-0278 DLS_ppt/NDLSF_logo_rg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694430" y="794832"/>
            <a:ext cx="1714500" cy="795429"/>
          </a:xfrm>
          <a:prstGeom prst="rect">
            <a:avLst/>
          </a:prstGeom>
        </p:spPr>
      </p:pic>
      <p:cxnSp>
        <p:nvCxnSpPr>
          <p:cNvPr id="7" name="Straight Connector 6"/>
          <p:cNvCxnSpPr/>
          <p:nvPr/>
        </p:nvCxnSpPr>
        <p:spPr>
          <a:xfrm>
            <a:off x="2825063" y="2915478"/>
            <a:ext cx="3725700" cy="0"/>
          </a:xfrm>
          <a:prstGeom prst="line">
            <a:avLst/>
          </a:prstGeom>
        </p:spPr>
        <p:style>
          <a:lnRef idx="2">
            <a:schemeClr val="dk1"/>
          </a:lnRef>
          <a:fillRef idx="0">
            <a:schemeClr val="dk1"/>
          </a:fillRef>
          <a:effectRef idx="1">
            <a:schemeClr val="dk1"/>
          </a:effectRef>
          <a:fontRef idx="minor">
            <a:schemeClr val="tx1"/>
          </a:fontRef>
        </p:style>
      </p:cxnSp>
      <p:sp>
        <p:nvSpPr>
          <p:cNvPr id="8" name="Rectangle 7"/>
          <p:cNvSpPr/>
          <p:nvPr/>
        </p:nvSpPr>
        <p:spPr>
          <a:xfrm>
            <a:off x="3152935" y="3244334"/>
            <a:ext cx="2998321" cy="646331"/>
          </a:xfrm>
          <a:prstGeom prst="rect">
            <a:avLst/>
          </a:prstGeom>
        </p:spPr>
        <p:txBody>
          <a:bodyPr wrap="none">
            <a:spAutoFit/>
          </a:bodyPr>
          <a:lstStyle/>
          <a:p>
            <a:pPr algn="ctr"/>
            <a:r>
              <a:rPr lang="en-US" sz="3600" b="1" dirty="0" smtClean="0">
                <a:latin typeface="+mn-lt"/>
                <a:cs typeface="Helvetica" pitchFamily="34" charset="0"/>
              </a:rPr>
              <a:t>Disaster Basics</a:t>
            </a:r>
            <a:endParaRPr lang="en-US" sz="3600" b="1" dirty="0">
              <a:latin typeface="+mn-lt"/>
            </a:endParaRPr>
          </a:p>
        </p:txBody>
      </p:sp>
      <p:sp>
        <p:nvSpPr>
          <p:cNvPr id="6" name="Rectangle 5"/>
          <p:cNvSpPr/>
          <p:nvPr/>
        </p:nvSpPr>
        <p:spPr>
          <a:xfrm>
            <a:off x="2825063" y="2076330"/>
            <a:ext cx="3725700" cy="538609"/>
          </a:xfrm>
          <a:prstGeom prst="rect">
            <a:avLst/>
          </a:prstGeom>
        </p:spPr>
        <p:txBody>
          <a:bodyPr wrap="none">
            <a:spAutoFit/>
          </a:bodyPr>
          <a:lstStyle/>
          <a:p>
            <a:r>
              <a:rPr lang="en-US" sz="2900" b="1" dirty="0" smtClean="0">
                <a:latin typeface="+mj-lt"/>
                <a:cs typeface="Helvetica" pitchFamily="34" charset="0"/>
              </a:rPr>
              <a:t>Session 1 – Lesson One</a:t>
            </a:r>
            <a:endParaRPr lang="en-US" sz="2900" b="1"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t>The DISASTER Paradigm</a:t>
            </a:r>
            <a:r>
              <a:rPr lang="en-US" sz="2800" dirty="0" smtClean="0">
                <a:cs typeface="Helvetica" pitchFamily="34" charset="0"/>
              </a:rPr>
              <a:t>™</a:t>
            </a:r>
            <a:r>
              <a:rPr lang="en-US" sz="2800" dirty="0" smtClean="0"/>
              <a:t/>
            </a:r>
            <a:br>
              <a:rPr lang="en-US" sz="2800" dirty="0" smtClean="0"/>
            </a:br>
            <a:r>
              <a:rPr lang="en-US" sz="2800" dirty="0" smtClean="0">
                <a:solidFill>
                  <a:schemeClr val="accent6">
                    <a:lumMod val="50000"/>
                  </a:schemeClr>
                </a:solidFill>
              </a:rPr>
              <a:t>I</a:t>
            </a:r>
            <a:r>
              <a:rPr lang="en-US" sz="2800" dirty="0" smtClean="0"/>
              <a:t>ncident Management</a:t>
            </a:r>
            <a:endParaRPr lang="en-US" sz="2800" dirty="0"/>
          </a:p>
        </p:txBody>
      </p:sp>
      <p:sp>
        <p:nvSpPr>
          <p:cNvPr id="5" name="Content Placeholder 4"/>
          <p:cNvSpPr>
            <a:spLocks noGrp="1"/>
          </p:cNvSpPr>
          <p:nvPr>
            <p:ph idx="1"/>
          </p:nvPr>
        </p:nvSpPr>
        <p:spPr/>
        <p:txBody>
          <a:bodyPr rtlCol="0">
            <a:normAutofit/>
          </a:bodyPr>
          <a:lstStyle/>
          <a:p>
            <a:pPr marL="287338" lvl="1" indent="-287338" fontAlgn="auto">
              <a:lnSpc>
                <a:spcPct val="114000"/>
              </a:lnSpc>
              <a:spcBef>
                <a:spcPts val="1400"/>
              </a:spcBef>
              <a:spcAft>
                <a:spcPts val="0"/>
              </a:spcAft>
              <a:buSzPct val="85000"/>
              <a:buFont typeface="Arial" pitchFamily="34" charset="0"/>
              <a:buChar char="•"/>
              <a:defRPr/>
            </a:pPr>
            <a:r>
              <a:rPr lang="en-US" sz="2400" dirty="0" smtClean="0">
                <a:latin typeface="+mn-lt"/>
              </a:rPr>
              <a:t>Educate and inform the community</a:t>
            </a:r>
          </a:p>
          <a:p>
            <a:pPr marL="287338" lvl="1" indent="-287338" fontAlgn="auto">
              <a:lnSpc>
                <a:spcPct val="114000"/>
              </a:lnSpc>
              <a:spcBef>
                <a:spcPts val="1400"/>
              </a:spcBef>
              <a:spcAft>
                <a:spcPts val="0"/>
              </a:spcAft>
              <a:buSzPct val="85000"/>
              <a:buFont typeface="Arial" pitchFamily="34" charset="0"/>
              <a:buChar char="•"/>
              <a:defRPr/>
            </a:pPr>
            <a:r>
              <a:rPr lang="en-US" sz="2400" dirty="0" smtClean="0">
                <a:latin typeface="+mn-lt"/>
              </a:rPr>
              <a:t>Reduce fear and panic</a:t>
            </a:r>
          </a:p>
          <a:p>
            <a:pPr marL="287338" lvl="1" indent="-287338" fontAlgn="auto">
              <a:lnSpc>
                <a:spcPct val="114000"/>
              </a:lnSpc>
              <a:spcBef>
                <a:spcPts val="1400"/>
              </a:spcBef>
              <a:spcAft>
                <a:spcPts val="0"/>
              </a:spcAft>
              <a:buSzPct val="85000"/>
              <a:buFont typeface="Arial" pitchFamily="34" charset="0"/>
              <a:buChar char="•"/>
              <a:defRPr/>
            </a:pPr>
            <a:r>
              <a:rPr lang="en-US" sz="2400" dirty="0" smtClean="0">
                <a:latin typeface="+mn-lt"/>
              </a:rPr>
              <a:t>Guide and direct</a:t>
            </a:r>
          </a:p>
          <a:p>
            <a:pPr marL="287338" lvl="1" indent="-287338" fontAlgn="auto">
              <a:lnSpc>
                <a:spcPct val="114000"/>
              </a:lnSpc>
              <a:spcBef>
                <a:spcPts val="1400"/>
              </a:spcBef>
              <a:spcAft>
                <a:spcPts val="0"/>
              </a:spcAft>
              <a:buSzPct val="85000"/>
              <a:buFont typeface="Arial" pitchFamily="34" charset="0"/>
              <a:buChar char="•"/>
              <a:defRPr/>
            </a:pPr>
            <a:r>
              <a:rPr lang="en-US" sz="2400" dirty="0" smtClean="0">
                <a:latin typeface="+mn-lt"/>
              </a:rPr>
              <a:t>Controlled message</a:t>
            </a:r>
          </a:p>
          <a:p>
            <a:pPr fontAlgn="auto">
              <a:spcAft>
                <a:spcPts val="0"/>
              </a:spcAft>
              <a:buFont typeface="Arial"/>
              <a:buChar char="•"/>
              <a:defRPr/>
            </a:pPr>
            <a:endParaRPr lang="en-US" dirty="0"/>
          </a:p>
        </p:txBody>
      </p:sp>
      <p:sp>
        <p:nvSpPr>
          <p:cNvPr id="10" name="TextBox 9"/>
          <p:cNvSpPr txBox="1">
            <a:spLocks noChangeArrowheads="1"/>
          </p:cNvSpPr>
          <p:nvPr/>
        </p:nvSpPr>
        <p:spPr bwMode="auto">
          <a:xfrm>
            <a:off x="1150143" y="5109207"/>
            <a:ext cx="4006850" cy="588963"/>
          </a:xfrm>
          <a:prstGeom prst="rect">
            <a:avLst/>
          </a:prstGeom>
          <a:noFill/>
          <a:ln w="9525">
            <a:noFill/>
            <a:miter lim="800000"/>
            <a:headEnd/>
            <a:tailEnd/>
          </a:ln>
        </p:spPr>
        <p:txBody>
          <a:bodyPr>
            <a:spAutoFit/>
          </a:bodyPr>
          <a:lstStyle/>
          <a:p>
            <a:pPr algn="ctr">
              <a:lnSpc>
                <a:spcPct val="150000"/>
              </a:lnSpc>
            </a:pPr>
            <a:r>
              <a:rPr lang="en-US" sz="2400" b="1" dirty="0">
                <a:latin typeface="Calibri" pitchFamily="34" charset="0"/>
              </a:rPr>
              <a:t>One </a:t>
            </a:r>
            <a:r>
              <a:rPr lang="en-US" sz="2400" b="1" dirty="0" smtClean="0">
                <a:latin typeface="Calibri" pitchFamily="34" charset="0"/>
              </a:rPr>
              <a:t>voice … one </a:t>
            </a:r>
            <a:r>
              <a:rPr lang="en-US" sz="2400" b="1" dirty="0">
                <a:latin typeface="Calibri" pitchFamily="34" charset="0"/>
              </a:rPr>
              <a:t>message.</a:t>
            </a:r>
          </a:p>
        </p:txBody>
      </p:sp>
      <p:sp>
        <p:nvSpPr>
          <p:cNvPr id="7" name="TextBox 6"/>
          <p:cNvSpPr txBox="1"/>
          <p:nvPr/>
        </p:nvSpPr>
        <p:spPr>
          <a:xfrm>
            <a:off x="4208106" y="2995127"/>
            <a:ext cx="4478694" cy="934358"/>
          </a:xfrm>
          <a:prstGeom prst="rect">
            <a:avLst/>
          </a:prstGeom>
          <a:noFill/>
        </p:spPr>
        <p:txBody>
          <a:bodyPr wrap="square" rtlCol="0">
            <a:spAutoFit/>
          </a:bodyPr>
          <a:lstStyle/>
          <a:p>
            <a:pPr marL="0" lvl="1" indent="0" algn="ctr" fontAlgn="auto">
              <a:lnSpc>
                <a:spcPct val="114000"/>
              </a:lnSpc>
              <a:spcBef>
                <a:spcPts val="1400"/>
              </a:spcBef>
              <a:spcAft>
                <a:spcPts val="0"/>
              </a:spcAft>
              <a:buSzPct val="85000"/>
              <a:buFont typeface="Arial"/>
              <a:buNone/>
              <a:defRPr/>
            </a:pPr>
            <a:r>
              <a:rPr lang="en-US" sz="2400" b="1" dirty="0" smtClean="0"/>
              <a:t>Risk communication                                is important and vital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9"/>
          <p:cNvSpPr>
            <a:spLocks noGrp="1"/>
          </p:cNvSpPr>
          <p:nvPr>
            <p:ph idx="1"/>
          </p:nvPr>
        </p:nvSpPr>
        <p:spPr/>
        <p:txBody>
          <a:bodyPr/>
          <a:lstStyle/>
          <a:p>
            <a:pPr marL="0" indent="0">
              <a:lnSpc>
                <a:spcPct val="114000"/>
              </a:lnSpc>
              <a:spcBef>
                <a:spcPts val="1400"/>
              </a:spcBef>
              <a:buFont typeface="Arial" charset="0"/>
              <a:buNone/>
            </a:pPr>
            <a:r>
              <a:rPr lang="en-US" sz="2800" dirty="0" smtClean="0">
                <a:latin typeface="+mn-lt"/>
                <a:cs typeface="Helvetica" pitchFamily="34" charset="0"/>
              </a:rPr>
              <a:t>Priorities:</a:t>
            </a:r>
          </a:p>
          <a:p>
            <a:pPr marL="0" indent="0">
              <a:lnSpc>
                <a:spcPct val="114000"/>
              </a:lnSpc>
              <a:spcBef>
                <a:spcPts val="1400"/>
              </a:spcBef>
              <a:buFont typeface="Arial" charset="0"/>
              <a:buNone/>
            </a:pPr>
            <a:r>
              <a:rPr lang="en-US" sz="2800" dirty="0" smtClean="0">
                <a:latin typeface="+mn-lt"/>
                <a:cs typeface="Helvetica" pitchFamily="34" charset="0"/>
              </a:rPr>
              <a:t>1</a:t>
            </a:r>
            <a:r>
              <a:rPr lang="en-US" sz="2800" baseline="30000" dirty="0" smtClean="0">
                <a:latin typeface="+mn-lt"/>
                <a:cs typeface="Helvetica" pitchFamily="34" charset="0"/>
              </a:rPr>
              <a:t>st</a:t>
            </a:r>
            <a:r>
              <a:rPr lang="en-US" sz="2800" dirty="0" smtClean="0">
                <a:latin typeface="+mn-lt"/>
                <a:cs typeface="Helvetica" pitchFamily="34" charset="0"/>
              </a:rPr>
              <a:t> – Self and team</a:t>
            </a:r>
          </a:p>
          <a:p>
            <a:pPr marL="0" indent="0">
              <a:lnSpc>
                <a:spcPct val="114000"/>
              </a:lnSpc>
              <a:spcBef>
                <a:spcPts val="1400"/>
              </a:spcBef>
              <a:buFont typeface="Arial" charset="0"/>
              <a:buNone/>
            </a:pPr>
            <a:r>
              <a:rPr lang="en-US" sz="2800" dirty="0" smtClean="0">
                <a:latin typeface="+mn-lt"/>
                <a:cs typeface="Helvetica" pitchFamily="34" charset="0"/>
              </a:rPr>
              <a:t>2</a:t>
            </a:r>
            <a:r>
              <a:rPr lang="en-US" sz="2800" baseline="30000" dirty="0" smtClean="0">
                <a:latin typeface="+mn-lt"/>
                <a:cs typeface="Helvetica" pitchFamily="34" charset="0"/>
              </a:rPr>
              <a:t>nd</a:t>
            </a:r>
            <a:r>
              <a:rPr lang="en-US" sz="2800" dirty="0" smtClean="0">
                <a:latin typeface="+mn-lt"/>
                <a:cs typeface="Helvetica" pitchFamily="34" charset="0"/>
              </a:rPr>
              <a:t> – Uninjured public</a:t>
            </a:r>
          </a:p>
          <a:p>
            <a:pPr marL="0" indent="0">
              <a:lnSpc>
                <a:spcPct val="114000"/>
              </a:lnSpc>
              <a:spcBef>
                <a:spcPts val="1400"/>
              </a:spcBef>
              <a:buFont typeface="Arial" charset="0"/>
              <a:buNone/>
            </a:pPr>
            <a:r>
              <a:rPr lang="en-US" sz="2800" dirty="0" smtClean="0">
                <a:latin typeface="+mn-lt"/>
                <a:cs typeface="Helvetica" pitchFamily="34" charset="0"/>
              </a:rPr>
              <a:t>3</a:t>
            </a:r>
            <a:r>
              <a:rPr lang="en-US" sz="2800" baseline="30000" dirty="0" smtClean="0">
                <a:latin typeface="+mn-lt"/>
                <a:cs typeface="Helvetica" pitchFamily="34" charset="0"/>
              </a:rPr>
              <a:t>rd</a:t>
            </a:r>
            <a:r>
              <a:rPr lang="en-US" sz="2800" dirty="0" smtClean="0">
                <a:latin typeface="+mn-lt"/>
                <a:cs typeface="Helvetica" pitchFamily="34" charset="0"/>
              </a:rPr>
              <a:t> – Casualties</a:t>
            </a:r>
          </a:p>
          <a:p>
            <a:pPr marL="0" indent="0">
              <a:lnSpc>
                <a:spcPct val="114000"/>
              </a:lnSpc>
              <a:spcBef>
                <a:spcPts val="1400"/>
              </a:spcBef>
              <a:buFont typeface="Arial" charset="0"/>
              <a:buNone/>
            </a:pPr>
            <a:r>
              <a:rPr lang="en-US" sz="2800" dirty="0" smtClean="0">
                <a:latin typeface="+mn-lt"/>
                <a:cs typeface="Helvetica" pitchFamily="34" charset="0"/>
              </a:rPr>
              <a:t>4</a:t>
            </a:r>
            <a:r>
              <a:rPr lang="en-US" sz="2800" baseline="30000" dirty="0" smtClean="0">
                <a:latin typeface="+mn-lt"/>
                <a:cs typeface="Helvetica" pitchFamily="34" charset="0"/>
              </a:rPr>
              <a:t>th</a:t>
            </a:r>
            <a:r>
              <a:rPr lang="en-US" sz="2800" dirty="0" smtClean="0">
                <a:latin typeface="+mn-lt"/>
                <a:cs typeface="Helvetica" pitchFamily="34" charset="0"/>
              </a:rPr>
              <a:t> – Environment</a:t>
            </a:r>
          </a:p>
          <a:p>
            <a:pPr marL="0" indent="0">
              <a:lnSpc>
                <a:spcPct val="114000"/>
              </a:lnSpc>
              <a:spcBef>
                <a:spcPts val="1400"/>
              </a:spcBef>
              <a:buFont typeface="Arial" charset="0"/>
              <a:buNone/>
            </a:pPr>
            <a:r>
              <a:rPr lang="en-US" sz="2800" dirty="0" smtClean="0">
                <a:latin typeface="+mn-lt"/>
                <a:cs typeface="Helvetica" pitchFamily="34" charset="0"/>
              </a:rPr>
              <a:t>Action steps: mitigate a dangerous or threatening situation</a:t>
            </a:r>
          </a:p>
        </p:txBody>
      </p:sp>
      <p:sp>
        <p:nvSpPr>
          <p:cNvPr id="7" name="Title 1"/>
          <p:cNvSpPr txBox="1">
            <a:spLocks/>
          </p:cNvSpPr>
          <p:nvPr/>
        </p:nvSpPr>
        <p:spPr>
          <a:xfrm>
            <a:off x="457200" y="274638"/>
            <a:ext cx="8229600" cy="1143000"/>
          </a:xfrm>
          <a:prstGeom prst="rect">
            <a:avLst/>
          </a:prstGeom>
        </p:spPr>
        <p:txBody>
          <a:bodyPr>
            <a:normAutofit/>
          </a:bodyPr>
          <a:lstStyle/>
          <a:p>
            <a:pPr algn="ctr" fontAlgn="auto">
              <a:spcAft>
                <a:spcPts val="0"/>
              </a:spcAft>
              <a:defRPr/>
            </a:pPr>
            <a:r>
              <a:rPr lang="en-US" sz="2800" b="1" dirty="0">
                <a:ea typeface="+mj-ea"/>
                <a:cs typeface="Helvetica"/>
              </a:rPr>
              <a:t>The DISASTER </a:t>
            </a:r>
            <a:r>
              <a:rPr lang="en-US" sz="2800" b="1" dirty="0" smtClean="0">
                <a:ea typeface="+mj-ea"/>
                <a:cs typeface="Helvetica"/>
              </a:rPr>
              <a:t>Paradigm</a:t>
            </a:r>
            <a:r>
              <a:rPr lang="en-US" sz="2800" dirty="0" smtClean="0">
                <a:cs typeface="Helvetica" pitchFamily="34" charset="0"/>
              </a:rPr>
              <a:t>™ </a:t>
            </a:r>
            <a:r>
              <a:rPr lang="en-US" sz="2800" b="1" dirty="0">
                <a:ea typeface="+mj-ea"/>
                <a:cs typeface="Helvetica"/>
              </a:rPr>
              <a:t/>
            </a:r>
            <a:br>
              <a:rPr lang="en-US" sz="2800" b="1" dirty="0">
                <a:ea typeface="+mj-ea"/>
                <a:cs typeface="Helvetica"/>
              </a:rPr>
            </a:br>
            <a:r>
              <a:rPr lang="en-US" sz="2800" b="1" dirty="0">
                <a:solidFill>
                  <a:schemeClr val="accent6">
                    <a:lumMod val="50000"/>
                  </a:schemeClr>
                </a:solidFill>
                <a:ea typeface="+mj-ea"/>
                <a:cs typeface="Helvetica"/>
              </a:rPr>
              <a:t>S</a:t>
            </a:r>
            <a:r>
              <a:rPr lang="en-US" sz="2800" b="1" dirty="0">
                <a:ea typeface="+mj-ea"/>
                <a:cs typeface="Helvetica"/>
              </a:rPr>
              <a:t>afety and Security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Word 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63" y="1428750"/>
            <a:ext cx="3810000" cy="4605338"/>
          </a:xfrm>
          <a:prstGeom prst="rect">
            <a:avLst/>
          </a:prstGeom>
          <a:ln>
            <a:noFill/>
          </a:ln>
          <a:effectLst>
            <a:outerShdw blurRad="292100" dist="139700" dir="2700000" algn="tl" rotWithShape="0">
              <a:srgbClr val="333333">
                <a:alpha val="65000"/>
              </a:srgbClr>
            </a:outerShdw>
          </a:effectLst>
        </p:spPr>
      </p:pic>
      <p:sp>
        <p:nvSpPr>
          <p:cNvPr id="49154" name="Content Placeholder 2"/>
          <p:cNvSpPr txBox="1">
            <a:spLocks/>
          </p:cNvSpPr>
          <p:nvPr/>
        </p:nvSpPr>
        <p:spPr bwMode="auto">
          <a:xfrm>
            <a:off x="4572000" y="2138363"/>
            <a:ext cx="4267200" cy="3384550"/>
          </a:xfrm>
          <a:prstGeom prst="rect">
            <a:avLst/>
          </a:prstGeom>
          <a:noFill/>
          <a:ln w="9525">
            <a:noFill/>
            <a:miter lim="800000"/>
            <a:headEnd/>
            <a:tailEnd/>
          </a:ln>
        </p:spPr>
        <p:txBody>
          <a:bodyPr/>
          <a:lstStyle/>
          <a:p>
            <a:pPr>
              <a:lnSpc>
                <a:spcPct val="114000"/>
              </a:lnSpc>
              <a:spcBef>
                <a:spcPts val="1200"/>
              </a:spcBef>
              <a:buFont typeface="Arial" charset="0"/>
              <a:buNone/>
            </a:pPr>
            <a:r>
              <a:rPr lang="en-US" sz="2800" b="1" dirty="0">
                <a:solidFill>
                  <a:srgbClr val="800000"/>
                </a:solidFill>
                <a:latin typeface="Calibri" pitchFamily="34" charset="0"/>
                <a:cs typeface="Helvetica" pitchFamily="34" charset="0"/>
              </a:rPr>
              <a:t>Recognition</a:t>
            </a:r>
            <a:r>
              <a:rPr lang="en-US" sz="2800" dirty="0">
                <a:latin typeface="Calibri" pitchFamily="34" charset="0"/>
                <a:cs typeface="Helvetica" pitchFamily="34" charset="0"/>
              </a:rPr>
              <a:t> of likely causes of safety and security concerns</a:t>
            </a:r>
          </a:p>
          <a:p>
            <a:pPr>
              <a:lnSpc>
                <a:spcPct val="114000"/>
              </a:lnSpc>
              <a:spcBef>
                <a:spcPts val="1200"/>
              </a:spcBef>
              <a:buFont typeface="Arial" charset="0"/>
              <a:buNone/>
            </a:pPr>
            <a:r>
              <a:rPr lang="en-US" sz="2800" b="1" dirty="0">
                <a:solidFill>
                  <a:srgbClr val="800000"/>
                </a:solidFill>
                <a:latin typeface="Calibri" pitchFamily="34" charset="0"/>
                <a:cs typeface="Helvetica" pitchFamily="34" charset="0"/>
              </a:rPr>
              <a:t>Risk </a:t>
            </a:r>
            <a:r>
              <a:rPr lang="en-US" sz="2800" dirty="0">
                <a:latin typeface="Calibri" pitchFamily="34" charset="0"/>
                <a:cs typeface="Helvetica" pitchFamily="34" charset="0"/>
              </a:rPr>
              <a:t>of causing additional casualties</a:t>
            </a:r>
          </a:p>
        </p:txBody>
      </p:sp>
      <p:sp>
        <p:nvSpPr>
          <p:cNvPr id="6" name="Title 1"/>
          <p:cNvSpPr txBox="1">
            <a:spLocks/>
          </p:cNvSpPr>
          <p:nvPr/>
        </p:nvSpPr>
        <p:spPr>
          <a:xfrm>
            <a:off x="457200" y="274638"/>
            <a:ext cx="8229600" cy="1143000"/>
          </a:xfrm>
          <a:prstGeom prst="rect">
            <a:avLst/>
          </a:prstGeom>
        </p:spPr>
        <p:txBody>
          <a:bodyPr>
            <a:normAutofit/>
          </a:bodyPr>
          <a:lstStyle/>
          <a:p>
            <a:pPr algn="ctr" fontAlgn="auto">
              <a:spcAft>
                <a:spcPts val="0"/>
              </a:spcAft>
              <a:defRPr/>
            </a:pPr>
            <a:r>
              <a:rPr lang="en-US" sz="2800" b="1" dirty="0">
                <a:latin typeface="+mj-lt"/>
                <a:ea typeface="+mj-ea"/>
                <a:cs typeface="Helvetica"/>
              </a:rPr>
              <a:t>The DISASTER </a:t>
            </a:r>
            <a:r>
              <a:rPr lang="en-US" sz="2800" b="1" dirty="0" smtClean="0">
                <a:latin typeface="+mj-lt"/>
                <a:ea typeface="+mj-ea"/>
                <a:cs typeface="Helvetica"/>
              </a:rPr>
              <a:t>Paradigm</a:t>
            </a:r>
            <a:r>
              <a:rPr lang="en-US" sz="2800" dirty="0" smtClean="0">
                <a:latin typeface="+mj-lt"/>
                <a:cs typeface="Helvetica" pitchFamily="34" charset="0"/>
              </a:rPr>
              <a:t>™ </a:t>
            </a:r>
            <a:r>
              <a:rPr lang="en-US" sz="2800" b="1" dirty="0">
                <a:latin typeface="+mj-lt"/>
                <a:ea typeface="+mj-ea"/>
                <a:cs typeface="Helvetica"/>
              </a:rPr>
              <a:t/>
            </a:r>
            <a:br>
              <a:rPr lang="en-US" sz="2800" b="1" dirty="0">
                <a:latin typeface="+mj-lt"/>
                <a:ea typeface="+mj-ea"/>
                <a:cs typeface="Helvetica"/>
              </a:rPr>
            </a:br>
            <a:r>
              <a:rPr lang="en-US" sz="2800" b="1" dirty="0">
                <a:solidFill>
                  <a:schemeClr val="accent6">
                    <a:lumMod val="50000"/>
                  </a:schemeClr>
                </a:solidFill>
                <a:latin typeface="+mj-lt"/>
                <a:ea typeface="+mj-ea"/>
                <a:cs typeface="Helvetica"/>
              </a:rPr>
              <a:t>A</a:t>
            </a:r>
            <a:r>
              <a:rPr lang="en-US" sz="2800" b="1" dirty="0">
                <a:latin typeface="+mj-lt"/>
                <a:ea typeface="+mj-ea"/>
                <a:cs typeface="Helvetica"/>
              </a:rPr>
              <a:t>ssess Hazards</a:t>
            </a:r>
          </a:p>
        </p:txBody>
      </p:sp>
      <p:sp>
        <p:nvSpPr>
          <p:cNvPr id="7" name="TextBox 6"/>
          <p:cNvSpPr txBox="1"/>
          <p:nvPr/>
        </p:nvSpPr>
        <p:spPr>
          <a:xfrm>
            <a:off x="360363" y="6034088"/>
            <a:ext cx="2835965" cy="261610"/>
          </a:xfrm>
          <a:prstGeom prst="rect">
            <a:avLst/>
          </a:prstGeom>
          <a:noFill/>
        </p:spPr>
        <p:txBody>
          <a:bodyPr wrap="square" rtlCol="0">
            <a:spAutoFit/>
          </a:bodyPr>
          <a:lstStyle/>
          <a:p>
            <a:r>
              <a:rPr lang="en-US" sz="1100" b="1" dirty="0" smtClean="0"/>
              <a:t>Sean Covant, MD/ Preston Fedor, MD</a:t>
            </a:r>
            <a:endParaRPr lang="en-US" sz="11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81000" y="1563688"/>
            <a:ext cx="4545013" cy="3770312"/>
          </a:xfrm>
          <a:prstGeom prst="rect">
            <a:avLst/>
          </a:prstGeom>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114000"/>
              </a:lnSpc>
              <a:spcBef>
                <a:spcPts val="1400"/>
              </a:spcBef>
              <a:spcAft>
                <a:spcPts val="0"/>
              </a:spcAft>
              <a:buFont typeface="Arial"/>
              <a:buNone/>
              <a:defRPr/>
            </a:pPr>
            <a:r>
              <a:rPr lang="en-US" sz="2800" b="1" dirty="0" smtClean="0"/>
              <a:t>Support is logistics:</a:t>
            </a:r>
          </a:p>
          <a:p>
            <a:pPr marL="463550" indent="-463550" fontAlgn="auto">
              <a:lnSpc>
                <a:spcPct val="114000"/>
              </a:lnSpc>
              <a:spcBef>
                <a:spcPts val="1400"/>
              </a:spcBef>
              <a:spcAft>
                <a:spcPts val="0"/>
              </a:spcAft>
              <a:buSzPct val="85000"/>
              <a:buFont typeface="Wingdings" pitchFamily="2" charset="2"/>
              <a:buChar char="§"/>
              <a:defRPr/>
            </a:pPr>
            <a:r>
              <a:rPr lang="en-US" sz="2800" b="1" dirty="0" smtClean="0"/>
              <a:t>What </a:t>
            </a:r>
            <a:r>
              <a:rPr lang="en-US" sz="2800" dirty="0" smtClean="0"/>
              <a:t>do I have?</a:t>
            </a:r>
          </a:p>
          <a:p>
            <a:pPr marL="463550" indent="-463550" fontAlgn="auto">
              <a:lnSpc>
                <a:spcPct val="114000"/>
              </a:lnSpc>
              <a:spcBef>
                <a:spcPts val="1400"/>
              </a:spcBef>
              <a:spcAft>
                <a:spcPts val="0"/>
              </a:spcAft>
              <a:buSzPct val="85000"/>
              <a:buFont typeface="Wingdings" pitchFamily="2" charset="2"/>
              <a:buChar char="§"/>
              <a:defRPr/>
            </a:pPr>
            <a:r>
              <a:rPr lang="en-US" sz="2800" b="1" dirty="0" smtClean="0"/>
              <a:t>What</a:t>
            </a:r>
            <a:r>
              <a:rPr lang="en-US" sz="2800" dirty="0" smtClean="0"/>
              <a:t> is needed?</a:t>
            </a:r>
          </a:p>
          <a:p>
            <a:pPr marL="463550" indent="-463550" fontAlgn="auto">
              <a:lnSpc>
                <a:spcPct val="114000"/>
              </a:lnSpc>
              <a:spcBef>
                <a:spcPts val="1400"/>
              </a:spcBef>
              <a:spcAft>
                <a:spcPts val="0"/>
              </a:spcAft>
              <a:buSzPct val="85000"/>
              <a:buFont typeface="Wingdings" pitchFamily="2" charset="2"/>
              <a:buChar char="§"/>
              <a:defRPr/>
            </a:pPr>
            <a:r>
              <a:rPr lang="en-US" sz="2800" b="1" dirty="0" smtClean="0"/>
              <a:t>Where </a:t>
            </a:r>
            <a:r>
              <a:rPr lang="en-US" sz="2800" dirty="0" smtClean="0"/>
              <a:t>is it?</a:t>
            </a:r>
          </a:p>
          <a:p>
            <a:pPr marL="463550" indent="-463550" fontAlgn="auto">
              <a:lnSpc>
                <a:spcPct val="114000"/>
              </a:lnSpc>
              <a:spcBef>
                <a:spcPts val="1400"/>
              </a:spcBef>
              <a:spcAft>
                <a:spcPts val="0"/>
              </a:spcAft>
              <a:buSzPct val="85000"/>
              <a:buFont typeface="Wingdings" pitchFamily="2" charset="2"/>
              <a:buChar char="§"/>
              <a:defRPr/>
            </a:pPr>
            <a:r>
              <a:rPr lang="en-US" sz="2800" b="1" dirty="0" smtClean="0"/>
              <a:t>When </a:t>
            </a:r>
            <a:r>
              <a:rPr lang="en-US" sz="2800" dirty="0" smtClean="0"/>
              <a:t>will it arrive?</a:t>
            </a:r>
          </a:p>
          <a:p>
            <a:pPr marL="463550" indent="-463550" fontAlgn="auto">
              <a:lnSpc>
                <a:spcPct val="114000"/>
              </a:lnSpc>
              <a:spcBef>
                <a:spcPts val="1400"/>
              </a:spcBef>
              <a:spcAft>
                <a:spcPts val="0"/>
              </a:spcAft>
              <a:buSzPct val="85000"/>
              <a:buFont typeface="Wingdings" pitchFamily="2" charset="2"/>
              <a:buChar char="§"/>
              <a:defRPr/>
            </a:pPr>
            <a:r>
              <a:rPr lang="en-US" sz="2800" b="1" dirty="0" smtClean="0"/>
              <a:t>What </a:t>
            </a:r>
            <a:r>
              <a:rPr lang="en-US" sz="2800" dirty="0" smtClean="0"/>
              <a:t>if it is unavailable?</a:t>
            </a:r>
          </a:p>
          <a:p>
            <a:pPr fontAlgn="auto">
              <a:spcAft>
                <a:spcPts val="0"/>
              </a:spcAft>
              <a:defRPr/>
            </a:pPr>
            <a:endParaRPr lang="en-US" dirty="0"/>
          </a:p>
        </p:txBody>
      </p:sp>
      <p:sp>
        <p:nvSpPr>
          <p:cNvPr id="6" name="Rectangle 5"/>
          <p:cNvSpPr/>
          <p:nvPr/>
        </p:nvSpPr>
        <p:spPr>
          <a:xfrm>
            <a:off x="381000" y="1663700"/>
            <a:ext cx="8382000" cy="685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650" y="1663700"/>
            <a:ext cx="3994150" cy="2936875"/>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a:xfrm>
            <a:off x="457200" y="274638"/>
            <a:ext cx="8229600" cy="1143000"/>
          </a:xfrm>
          <a:prstGeom prst="rect">
            <a:avLst/>
          </a:prstGeom>
        </p:spPr>
        <p:txBody>
          <a:bodyPr>
            <a:normAutofit/>
          </a:bodyPr>
          <a:lstStyle/>
          <a:p>
            <a:pPr algn="ctr" fontAlgn="auto">
              <a:spcAft>
                <a:spcPts val="0"/>
              </a:spcAft>
              <a:defRPr/>
            </a:pPr>
            <a:r>
              <a:rPr lang="en-US" sz="2800" b="1" dirty="0">
                <a:latin typeface="+mj-lt"/>
                <a:ea typeface="+mj-ea"/>
                <a:cs typeface="Helvetica"/>
              </a:rPr>
              <a:t>The DISASTER </a:t>
            </a:r>
            <a:r>
              <a:rPr lang="en-US" sz="2800" b="1" dirty="0" smtClean="0">
                <a:latin typeface="+mj-lt"/>
                <a:ea typeface="+mj-ea"/>
                <a:cs typeface="Helvetica"/>
              </a:rPr>
              <a:t>Paradigm</a:t>
            </a:r>
            <a:r>
              <a:rPr lang="en-US" sz="2800" b="1" dirty="0" smtClean="0">
                <a:latin typeface="+mj-lt"/>
                <a:cs typeface="Helvetica" pitchFamily="34" charset="0"/>
              </a:rPr>
              <a:t>™</a:t>
            </a:r>
            <a:r>
              <a:rPr lang="en-US" sz="2800" dirty="0" smtClean="0">
                <a:latin typeface="+mj-lt"/>
                <a:cs typeface="Helvetica" pitchFamily="34" charset="0"/>
              </a:rPr>
              <a:t> </a:t>
            </a:r>
            <a:r>
              <a:rPr lang="en-US" sz="2800" b="1" dirty="0">
                <a:latin typeface="+mj-lt"/>
                <a:ea typeface="+mj-ea"/>
                <a:cs typeface="Helvetica"/>
              </a:rPr>
              <a:t/>
            </a:r>
            <a:br>
              <a:rPr lang="en-US" sz="2800" b="1" dirty="0">
                <a:latin typeface="+mj-lt"/>
                <a:ea typeface="+mj-ea"/>
                <a:cs typeface="Helvetica"/>
              </a:rPr>
            </a:br>
            <a:r>
              <a:rPr lang="en-US" sz="2800" b="1" dirty="0">
                <a:solidFill>
                  <a:schemeClr val="accent6">
                    <a:lumMod val="50000"/>
                  </a:schemeClr>
                </a:solidFill>
                <a:latin typeface="+mj-lt"/>
                <a:ea typeface="+mj-ea"/>
                <a:cs typeface="Helvetica"/>
              </a:rPr>
              <a:t>S</a:t>
            </a:r>
            <a:r>
              <a:rPr lang="en-US" sz="2800" b="1" dirty="0">
                <a:latin typeface="+mj-lt"/>
                <a:ea typeface="+mj-ea"/>
                <a:cs typeface="Helvetica"/>
              </a:rPr>
              <a:t>upport</a:t>
            </a:r>
          </a:p>
        </p:txBody>
      </p:sp>
      <p:sp>
        <p:nvSpPr>
          <p:cNvPr id="8" name="TextBox 7"/>
          <p:cNvSpPr txBox="1"/>
          <p:nvPr/>
        </p:nvSpPr>
        <p:spPr>
          <a:xfrm>
            <a:off x="7429500" y="4600575"/>
            <a:ext cx="3429000"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Don Jacks/FEMA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5049838"/>
            <a:ext cx="9144000" cy="46037"/>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Box 2"/>
          <p:cNvSpPr txBox="1"/>
          <p:nvPr/>
        </p:nvSpPr>
        <p:spPr>
          <a:xfrm>
            <a:off x="558800" y="1609725"/>
            <a:ext cx="5745163" cy="4197350"/>
          </a:xfrm>
          <a:prstGeom prst="rect">
            <a:avLst/>
          </a:prstGeom>
          <a:noFill/>
          <a:ln>
            <a:noFill/>
          </a:ln>
        </p:spPr>
        <p:txBody>
          <a:bodyPr>
            <a:normAutofit/>
          </a:bodyPr>
          <a:lstStyle/>
          <a:p>
            <a:pPr fontAlgn="auto">
              <a:lnSpc>
                <a:spcPct val="114000"/>
              </a:lnSpc>
              <a:spcBef>
                <a:spcPts val="1400"/>
              </a:spcBef>
              <a:spcAft>
                <a:spcPts val="0"/>
              </a:spcAft>
              <a:defRPr/>
            </a:pPr>
            <a:r>
              <a:rPr lang="en-US" sz="2400" b="1" dirty="0">
                <a:latin typeface="+mn-lt"/>
                <a:cs typeface="+mn-cs"/>
              </a:rPr>
              <a:t>Disaster triage must…</a:t>
            </a:r>
          </a:p>
          <a:p>
            <a:pPr marL="463550" indent="-463550" fontAlgn="auto">
              <a:lnSpc>
                <a:spcPct val="114000"/>
              </a:lnSpc>
              <a:spcBef>
                <a:spcPts val="1400"/>
              </a:spcBef>
              <a:spcAft>
                <a:spcPts val="0"/>
              </a:spcAft>
              <a:buSzPct val="85000"/>
              <a:buFont typeface="Wingdings" pitchFamily="2" charset="2"/>
              <a:buChar char="§"/>
              <a:defRPr/>
            </a:pPr>
            <a:r>
              <a:rPr lang="en-US" sz="2400" dirty="0">
                <a:latin typeface="+mn-lt"/>
                <a:cs typeface="+mn-cs"/>
              </a:rPr>
              <a:t>Work with a large number of casualties</a:t>
            </a:r>
          </a:p>
          <a:p>
            <a:pPr marL="463550" indent="-463550" fontAlgn="auto">
              <a:lnSpc>
                <a:spcPct val="114000"/>
              </a:lnSpc>
              <a:spcBef>
                <a:spcPts val="1400"/>
              </a:spcBef>
              <a:spcAft>
                <a:spcPts val="0"/>
              </a:spcAft>
              <a:buSzPct val="85000"/>
              <a:buFont typeface="Wingdings" pitchFamily="2" charset="2"/>
              <a:buChar char="§"/>
              <a:defRPr/>
            </a:pPr>
            <a:r>
              <a:rPr lang="en-US" sz="2400" dirty="0">
                <a:latin typeface="+mn-lt"/>
                <a:cs typeface="+mn-cs"/>
              </a:rPr>
              <a:t>Be easily performed</a:t>
            </a:r>
          </a:p>
          <a:p>
            <a:pPr marL="463550" indent="-463550" fontAlgn="auto">
              <a:lnSpc>
                <a:spcPct val="114000"/>
              </a:lnSpc>
              <a:spcBef>
                <a:spcPts val="1400"/>
              </a:spcBef>
              <a:spcAft>
                <a:spcPts val="0"/>
              </a:spcAft>
              <a:buSzPct val="85000"/>
              <a:buFont typeface="Wingdings" pitchFamily="2" charset="2"/>
              <a:buChar char="§"/>
              <a:defRPr/>
            </a:pPr>
            <a:r>
              <a:rPr lang="en-US" sz="2400" dirty="0">
                <a:latin typeface="+mn-lt"/>
                <a:cs typeface="+mn-cs"/>
              </a:rPr>
              <a:t>Prioritize both treatment and transport</a:t>
            </a:r>
          </a:p>
          <a:p>
            <a:pPr marL="463550" indent="-463550" fontAlgn="auto">
              <a:lnSpc>
                <a:spcPct val="114000"/>
              </a:lnSpc>
              <a:spcBef>
                <a:spcPts val="1400"/>
              </a:spcBef>
              <a:spcAft>
                <a:spcPts val="0"/>
              </a:spcAft>
              <a:buSzPct val="85000"/>
              <a:buFont typeface="Wingdings" pitchFamily="2" charset="2"/>
              <a:buChar char="§"/>
              <a:defRPr/>
            </a:pPr>
            <a:r>
              <a:rPr lang="en-US" sz="2400" dirty="0">
                <a:latin typeface="+mn-lt"/>
                <a:cs typeface="+mn-cs"/>
              </a:rPr>
              <a:t>Be standardized </a:t>
            </a: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dirty="0">
              <a:latin typeface="+mn-lt"/>
              <a:cs typeface="+mn-cs"/>
            </a:endParaRPr>
          </a:p>
        </p:txBody>
      </p:sp>
      <p:sp>
        <p:nvSpPr>
          <p:cNvPr id="5" name="Title 1"/>
          <p:cNvSpPr txBox="1">
            <a:spLocks/>
          </p:cNvSpPr>
          <p:nvPr/>
        </p:nvSpPr>
        <p:spPr>
          <a:xfrm>
            <a:off x="457200" y="274638"/>
            <a:ext cx="8229600" cy="1143000"/>
          </a:xfrm>
          <a:prstGeom prst="rect">
            <a:avLst/>
          </a:prstGeom>
        </p:spPr>
        <p:txBody>
          <a:bodyPr>
            <a:normAutofit/>
          </a:bodyPr>
          <a:lstStyle/>
          <a:p>
            <a:pPr algn="ctr" fontAlgn="auto">
              <a:spcAft>
                <a:spcPts val="0"/>
              </a:spcAft>
              <a:defRPr/>
            </a:pPr>
            <a:r>
              <a:rPr lang="en-US" sz="2800" b="1" dirty="0">
                <a:latin typeface="+mj-lt"/>
                <a:ea typeface="+mj-ea"/>
                <a:cs typeface="Helvetica"/>
              </a:rPr>
              <a:t>The DISASTER </a:t>
            </a:r>
            <a:r>
              <a:rPr lang="en-US" sz="2800" b="1" dirty="0" smtClean="0">
                <a:latin typeface="+mj-lt"/>
                <a:ea typeface="+mj-ea"/>
                <a:cs typeface="Helvetica"/>
              </a:rPr>
              <a:t>Paradigm</a:t>
            </a:r>
            <a:r>
              <a:rPr lang="en-US" sz="2800" dirty="0" smtClean="0">
                <a:latin typeface="+mj-lt"/>
                <a:cs typeface="Helvetica" pitchFamily="34" charset="0"/>
              </a:rPr>
              <a:t>™ </a:t>
            </a:r>
            <a:r>
              <a:rPr lang="en-US" sz="2800" b="1" dirty="0">
                <a:latin typeface="+mj-lt"/>
                <a:ea typeface="+mj-ea"/>
                <a:cs typeface="Helvetica"/>
              </a:rPr>
              <a:t/>
            </a:r>
            <a:br>
              <a:rPr lang="en-US" sz="2800" b="1" dirty="0">
                <a:latin typeface="+mj-lt"/>
                <a:ea typeface="+mj-ea"/>
                <a:cs typeface="Helvetica"/>
              </a:rPr>
            </a:br>
            <a:r>
              <a:rPr lang="en-US" sz="2800" b="1" dirty="0">
                <a:solidFill>
                  <a:schemeClr val="accent6">
                    <a:lumMod val="50000"/>
                  </a:schemeClr>
                </a:solidFill>
                <a:latin typeface="+mj-lt"/>
                <a:ea typeface="+mj-ea"/>
                <a:cs typeface="Helvetica"/>
              </a:rPr>
              <a:t>T</a:t>
            </a:r>
            <a:r>
              <a:rPr lang="en-US" sz="2800" b="1" dirty="0">
                <a:latin typeface="+mj-lt"/>
                <a:ea typeface="+mj-ea"/>
                <a:cs typeface="Helvetica"/>
              </a:rPr>
              <a:t>riage and </a:t>
            </a:r>
            <a:r>
              <a:rPr lang="en-US" sz="2800" b="1" dirty="0">
                <a:solidFill>
                  <a:schemeClr val="accent6">
                    <a:lumMod val="50000"/>
                  </a:schemeClr>
                </a:solidFill>
                <a:latin typeface="+mj-lt"/>
                <a:ea typeface="+mj-ea"/>
                <a:cs typeface="Helvetica"/>
              </a:rPr>
              <a:t>T</a:t>
            </a:r>
            <a:r>
              <a:rPr lang="en-US" sz="2800" b="1" dirty="0">
                <a:latin typeface="+mj-lt"/>
                <a:ea typeface="+mj-ea"/>
                <a:cs typeface="Helvetica"/>
              </a:rPr>
              <a:t>reatment</a:t>
            </a:r>
          </a:p>
        </p:txBody>
      </p:sp>
      <p:pic>
        <p:nvPicPr>
          <p:cNvPr id="532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7896" y="501650"/>
            <a:ext cx="1911834" cy="4392468"/>
          </a:xfrm>
          <a:prstGeom prst="rect">
            <a:avLst/>
          </a:prstGeom>
          <a:noFill/>
          <a:ln w="9525">
            <a:solidFill>
              <a:schemeClr val="tx1"/>
            </a:solidFill>
            <a:miter lim="800000"/>
            <a:headEnd/>
            <a:tailEnd/>
          </a:ln>
        </p:spPr>
      </p:pic>
      <p:sp>
        <p:nvSpPr>
          <p:cNvPr id="6" name="TextBox 5"/>
          <p:cNvSpPr txBox="1"/>
          <p:nvPr/>
        </p:nvSpPr>
        <p:spPr>
          <a:xfrm>
            <a:off x="7598917" y="5095875"/>
            <a:ext cx="2425148" cy="261610"/>
          </a:xfrm>
          <a:prstGeom prst="rect">
            <a:avLst/>
          </a:prstGeom>
          <a:noFill/>
        </p:spPr>
        <p:txBody>
          <a:bodyPr wrap="square" rtlCol="0">
            <a:spAutoFit/>
          </a:bodyPr>
          <a:lstStyle/>
          <a:p>
            <a:r>
              <a:rPr lang="en-US" sz="1100" b="1" dirty="0" smtClean="0"/>
              <a:t>Tom Lehman, NTC-W</a:t>
            </a:r>
            <a:endParaRPr lang="en-US" sz="11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txBox="1">
            <a:spLocks/>
          </p:cNvSpPr>
          <p:nvPr/>
        </p:nvSpPr>
        <p:spPr bwMode="auto">
          <a:xfrm>
            <a:off x="4794250" y="261938"/>
            <a:ext cx="4178300" cy="588962"/>
          </a:xfrm>
          <a:prstGeom prst="rect">
            <a:avLst/>
          </a:prstGeom>
          <a:noFill/>
          <a:ln w="9525">
            <a:noFill/>
            <a:miter lim="800000"/>
            <a:headEnd/>
            <a:tailEnd/>
          </a:ln>
        </p:spPr>
        <p:txBody>
          <a:bodyPr anchor="ctr"/>
          <a:lstStyle/>
          <a:p>
            <a:pPr algn="r"/>
            <a:r>
              <a:rPr lang="en-US" sz="2400" b="1" u="sng" dirty="0">
                <a:latin typeface="Calibri" pitchFamily="34" charset="0"/>
                <a:cs typeface="Helvetica" pitchFamily="34" charset="0"/>
              </a:rPr>
              <a:t>SALT Mass Casualty Triage </a:t>
            </a:r>
          </a:p>
        </p:txBody>
      </p:sp>
      <p:sp>
        <p:nvSpPr>
          <p:cNvPr id="55298" name="Text Box 12"/>
          <p:cNvSpPr txBox="1">
            <a:spLocks noChangeArrowheads="1"/>
          </p:cNvSpPr>
          <p:nvPr/>
        </p:nvSpPr>
        <p:spPr bwMode="auto">
          <a:xfrm>
            <a:off x="215900" y="989013"/>
            <a:ext cx="1965325" cy="557212"/>
          </a:xfrm>
          <a:prstGeom prst="rect">
            <a:avLst/>
          </a:prstGeom>
          <a:solidFill>
            <a:schemeClr val="bg2"/>
          </a:solidFill>
          <a:ln w="9525">
            <a:solidFill>
              <a:schemeClr val="tx1"/>
            </a:solidFill>
            <a:miter lim="800000"/>
            <a:headEnd/>
            <a:tailEnd/>
          </a:ln>
        </p:spPr>
        <p:txBody>
          <a:bodyPr/>
          <a:lstStyle/>
          <a:p>
            <a:r>
              <a:rPr lang="en-US" sz="1500" dirty="0">
                <a:latin typeface="Calibri" pitchFamily="34" charset="0"/>
              </a:rPr>
              <a:t>Step 1 – Sort:</a:t>
            </a:r>
          </a:p>
          <a:p>
            <a:r>
              <a:rPr lang="en-US" sz="1500" dirty="0">
                <a:latin typeface="Calibri" pitchFamily="34" charset="0"/>
              </a:rPr>
              <a:t>Global Sorting</a:t>
            </a:r>
          </a:p>
        </p:txBody>
      </p:sp>
      <p:sp>
        <p:nvSpPr>
          <p:cNvPr id="55299" name="Text Box 13"/>
          <p:cNvSpPr txBox="1">
            <a:spLocks noChangeArrowheads="1"/>
          </p:cNvSpPr>
          <p:nvPr/>
        </p:nvSpPr>
        <p:spPr bwMode="auto">
          <a:xfrm>
            <a:off x="2603500" y="303213"/>
            <a:ext cx="2247900" cy="503237"/>
          </a:xfrm>
          <a:prstGeom prst="rect">
            <a:avLst/>
          </a:prstGeom>
          <a:solidFill>
            <a:schemeClr val="bg2"/>
          </a:solidFill>
          <a:ln w="9525">
            <a:solidFill>
              <a:schemeClr val="tx1"/>
            </a:solidFill>
            <a:miter lim="800000"/>
            <a:headEnd/>
            <a:tailEnd/>
          </a:ln>
        </p:spPr>
        <p:txBody>
          <a:bodyPr/>
          <a:lstStyle/>
          <a:p>
            <a:r>
              <a:rPr lang="en-US" sz="1300" dirty="0">
                <a:latin typeface="Calibri" pitchFamily="34" charset="0"/>
              </a:rPr>
              <a:t>Walk</a:t>
            </a:r>
          </a:p>
          <a:p>
            <a:r>
              <a:rPr lang="en-US" sz="1300" dirty="0">
                <a:latin typeface="Calibri" pitchFamily="34" charset="0"/>
              </a:rPr>
              <a:t>Assess 3</a:t>
            </a:r>
            <a:r>
              <a:rPr lang="en-US" sz="1300" baseline="30000" dirty="0">
                <a:latin typeface="Calibri" pitchFamily="34" charset="0"/>
              </a:rPr>
              <a:t>rd</a:t>
            </a:r>
            <a:r>
              <a:rPr lang="en-US" sz="1300" dirty="0">
                <a:latin typeface="Calibri" pitchFamily="34" charset="0"/>
              </a:rPr>
              <a:t> </a:t>
            </a:r>
            <a:endParaRPr lang="en-US" sz="1500" dirty="0">
              <a:latin typeface="Calibri" pitchFamily="34" charset="0"/>
            </a:endParaRPr>
          </a:p>
        </p:txBody>
      </p:sp>
      <p:sp>
        <p:nvSpPr>
          <p:cNvPr id="55300" name="Text Box 14"/>
          <p:cNvSpPr txBox="1">
            <a:spLocks noChangeArrowheads="1"/>
          </p:cNvSpPr>
          <p:nvPr/>
        </p:nvSpPr>
        <p:spPr bwMode="auto">
          <a:xfrm>
            <a:off x="2616200" y="1000125"/>
            <a:ext cx="2235200" cy="503238"/>
          </a:xfrm>
          <a:prstGeom prst="rect">
            <a:avLst/>
          </a:prstGeom>
          <a:solidFill>
            <a:schemeClr val="bg2"/>
          </a:solidFill>
          <a:ln w="9525">
            <a:solidFill>
              <a:schemeClr val="tx1"/>
            </a:solidFill>
            <a:miter lim="800000"/>
            <a:headEnd/>
            <a:tailEnd/>
          </a:ln>
        </p:spPr>
        <p:txBody>
          <a:bodyPr/>
          <a:lstStyle/>
          <a:p>
            <a:r>
              <a:rPr lang="en-US" sz="1300" dirty="0">
                <a:latin typeface="Calibri" pitchFamily="34" charset="0"/>
              </a:rPr>
              <a:t>Wave/Purposeful Movement</a:t>
            </a:r>
          </a:p>
          <a:p>
            <a:r>
              <a:rPr lang="en-US" sz="1300" dirty="0">
                <a:latin typeface="Calibri" pitchFamily="34" charset="0"/>
              </a:rPr>
              <a:t>Assess 2</a:t>
            </a:r>
            <a:r>
              <a:rPr lang="en-US" sz="1300" baseline="30000" dirty="0">
                <a:latin typeface="Calibri" pitchFamily="34" charset="0"/>
              </a:rPr>
              <a:t>nd</a:t>
            </a:r>
            <a:r>
              <a:rPr lang="en-US" sz="1300" dirty="0">
                <a:latin typeface="Calibri" pitchFamily="34" charset="0"/>
              </a:rPr>
              <a:t> </a:t>
            </a:r>
          </a:p>
        </p:txBody>
      </p:sp>
      <p:sp>
        <p:nvSpPr>
          <p:cNvPr id="55301" name="Text Box 15"/>
          <p:cNvSpPr txBox="1">
            <a:spLocks noChangeArrowheads="1"/>
          </p:cNvSpPr>
          <p:nvPr/>
        </p:nvSpPr>
        <p:spPr bwMode="auto">
          <a:xfrm>
            <a:off x="2616200" y="1671638"/>
            <a:ext cx="2235200" cy="503237"/>
          </a:xfrm>
          <a:prstGeom prst="rect">
            <a:avLst/>
          </a:prstGeom>
          <a:solidFill>
            <a:schemeClr val="bg2"/>
          </a:solidFill>
          <a:ln w="9525">
            <a:solidFill>
              <a:schemeClr val="tx1"/>
            </a:solidFill>
            <a:miter lim="800000"/>
            <a:headEnd/>
            <a:tailEnd/>
          </a:ln>
        </p:spPr>
        <p:txBody>
          <a:bodyPr/>
          <a:lstStyle/>
          <a:p>
            <a:r>
              <a:rPr lang="en-US" sz="1300" dirty="0">
                <a:latin typeface="Calibri" pitchFamily="34" charset="0"/>
              </a:rPr>
              <a:t>Still/Obvious Life Threat</a:t>
            </a:r>
          </a:p>
          <a:p>
            <a:r>
              <a:rPr lang="en-US" sz="1300" dirty="0">
                <a:latin typeface="Calibri" pitchFamily="34" charset="0"/>
              </a:rPr>
              <a:t>Assess 1</a:t>
            </a:r>
            <a:r>
              <a:rPr lang="en-US" sz="1300" baseline="30000" dirty="0">
                <a:latin typeface="Calibri" pitchFamily="34" charset="0"/>
              </a:rPr>
              <a:t>st</a:t>
            </a:r>
            <a:r>
              <a:rPr lang="en-US" sz="1300" dirty="0">
                <a:latin typeface="Calibri" pitchFamily="34" charset="0"/>
              </a:rPr>
              <a:t> </a:t>
            </a:r>
          </a:p>
        </p:txBody>
      </p:sp>
      <p:cxnSp>
        <p:nvCxnSpPr>
          <p:cNvPr id="55302" name="AutoShape 16"/>
          <p:cNvCxnSpPr>
            <a:cxnSpLocks noChangeShapeType="1"/>
            <a:stCxn id="55298" idx="3"/>
            <a:endCxn id="55299" idx="1"/>
          </p:cNvCxnSpPr>
          <p:nvPr/>
        </p:nvCxnSpPr>
        <p:spPr bwMode="auto">
          <a:xfrm flipV="1">
            <a:off x="2181225" y="555625"/>
            <a:ext cx="422275" cy="712788"/>
          </a:xfrm>
          <a:prstGeom prst="straightConnector1">
            <a:avLst/>
          </a:prstGeom>
          <a:noFill/>
          <a:ln w="9525">
            <a:solidFill>
              <a:schemeClr val="tx1"/>
            </a:solidFill>
            <a:round/>
            <a:headEnd/>
            <a:tailEnd type="triangle" w="med" len="med"/>
          </a:ln>
        </p:spPr>
      </p:cxnSp>
      <p:cxnSp>
        <p:nvCxnSpPr>
          <p:cNvPr id="55303" name="AutoShape 17"/>
          <p:cNvCxnSpPr>
            <a:cxnSpLocks noChangeShapeType="1"/>
            <a:stCxn id="55298" idx="3"/>
            <a:endCxn id="55300" idx="1"/>
          </p:cNvCxnSpPr>
          <p:nvPr/>
        </p:nvCxnSpPr>
        <p:spPr bwMode="auto">
          <a:xfrm flipV="1">
            <a:off x="2181225" y="1252538"/>
            <a:ext cx="434975" cy="15875"/>
          </a:xfrm>
          <a:prstGeom prst="straightConnector1">
            <a:avLst/>
          </a:prstGeom>
          <a:noFill/>
          <a:ln w="9525">
            <a:solidFill>
              <a:schemeClr val="tx1"/>
            </a:solidFill>
            <a:round/>
            <a:headEnd/>
            <a:tailEnd type="triangle" w="med" len="med"/>
          </a:ln>
        </p:spPr>
      </p:cxnSp>
      <p:cxnSp>
        <p:nvCxnSpPr>
          <p:cNvPr id="55304" name="AutoShape 18"/>
          <p:cNvCxnSpPr>
            <a:cxnSpLocks noChangeShapeType="1"/>
            <a:stCxn id="55298" idx="3"/>
            <a:endCxn id="55301" idx="1"/>
          </p:cNvCxnSpPr>
          <p:nvPr/>
        </p:nvCxnSpPr>
        <p:spPr bwMode="auto">
          <a:xfrm>
            <a:off x="2181225" y="1268413"/>
            <a:ext cx="434975" cy="655637"/>
          </a:xfrm>
          <a:prstGeom prst="straightConnector1">
            <a:avLst/>
          </a:prstGeom>
          <a:noFill/>
          <a:ln w="9525">
            <a:solidFill>
              <a:schemeClr val="tx1"/>
            </a:solidFill>
            <a:round/>
            <a:headEnd/>
            <a:tailEnd type="triangle" w="med" len="med"/>
          </a:ln>
        </p:spPr>
      </p:cxnSp>
      <p:sp>
        <p:nvSpPr>
          <p:cNvPr id="55305" name="Text Box 19"/>
          <p:cNvSpPr txBox="1">
            <a:spLocks noChangeArrowheads="1"/>
          </p:cNvSpPr>
          <p:nvPr/>
        </p:nvSpPr>
        <p:spPr bwMode="auto">
          <a:xfrm>
            <a:off x="241300" y="2273300"/>
            <a:ext cx="1965325" cy="557213"/>
          </a:xfrm>
          <a:prstGeom prst="rect">
            <a:avLst/>
          </a:prstGeom>
          <a:solidFill>
            <a:schemeClr val="bg2"/>
          </a:solidFill>
          <a:ln w="9525">
            <a:solidFill>
              <a:schemeClr val="tx1"/>
            </a:solidFill>
            <a:miter lim="800000"/>
            <a:headEnd/>
            <a:tailEnd/>
          </a:ln>
        </p:spPr>
        <p:txBody>
          <a:bodyPr/>
          <a:lstStyle/>
          <a:p>
            <a:r>
              <a:rPr lang="en-US" sz="1500" dirty="0">
                <a:latin typeface="Calibri" pitchFamily="34" charset="0"/>
              </a:rPr>
              <a:t>Step T2– Assess:</a:t>
            </a:r>
          </a:p>
          <a:p>
            <a:r>
              <a:rPr lang="en-US" sz="1500" dirty="0">
                <a:latin typeface="Calibri" pitchFamily="34" charset="0"/>
              </a:rPr>
              <a:t>Individual Assessment </a:t>
            </a:r>
          </a:p>
        </p:txBody>
      </p:sp>
      <p:sp>
        <p:nvSpPr>
          <p:cNvPr id="55306" name="AutoShape 21"/>
          <p:cNvSpPr>
            <a:spLocks noChangeArrowheads="1"/>
          </p:cNvSpPr>
          <p:nvPr/>
        </p:nvSpPr>
        <p:spPr bwMode="auto">
          <a:xfrm>
            <a:off x="215900" y="3097213"/>
            <a:ext cx="2011363" cy="2011362"/>
          </a:xfrm>
          <a:prstGeom prst="plus">
            <a:avLst>
              <a:gd name="adj" fmla="val 25000"/>
            </a:avLst>
          </a:prstGeom>
          <a:solidFill>
            <a:schemeClr val="bg2"/>
          </a:solidFill>
          <a:ln w="9525">
            <a:solidFill>
              <a:schemeClr val="tx1"/>
            </a:solidFill>
            <a:miter lim="800000"/>
            <a:headEnd/>
            <a:tailEnd/>
          </a:ln>
        </p:spPr>
        <p:txBody>
          <a:bodyPr wrap="none" anchor="ctr"/>
          <a:lstStyle/>
          <a:p>
            <a:endParaRPr lang="en-US" dirty="0">
              <a:latin typeface="Calibri" pitchFamily="34" charset="0"/>
            </a:endParaRPr>
          </a:p>
        </p:txBody>
      </p:sp>
      <p:sp>
        <p:nvSpPr>
          <p:cNvPr id="55307" name="Text Box 22"/>
          <p:cNvSpPr txBox="1">
            <a:spLocks noChangeArrowheads="1"/>
          </p:cNvSpPr>
          <p:nvPr/>
        </p:nvSpPr>
        <p:spPr bwMode="auto">
          <a:xfrm>
            <a:off x="774700" y="3230563"/>
            <a:ext cx="889000" cy="366712"/>
          </a:xfrm>
          <a:prstGeom prst="rect">
            <a:avLst/>
          </a:prstGeom>
          <a:noFill/>
          <a:ln w="9525">
            <a:noFill/>
            <a:miter lim="800000"/>
            <a:headEnd/>
            <a:tailEnd/>
          </a:ln>
        </p:spPr>
        <p:txBody>
          <a:bodyPr>
            <a:spAutoFit/>
          </a:bodyPr>
          <a:lstStyle/>
          <a:p>
            <a:pPr algn="ctr">
              <a:spcBef>
                <a:spcPct val="50000"/>
              </a:spcBef>
            </a:pPr>
            <a:r>
              <a:rPr lang="en-US" dirty="0">
                <a:latin typeface="Calibri" pitchFamily="34" charset="0"/>
              </a:rPr>
              <a:t>LSIs*</a:t>
            </a:r>
          </a:p>
        </p:txBody>
      </p:sp>
      <p:sp>
        <p:nvSpPr>
          <p:cNvPr id="55308" name="Text Box 23"/>
          <p:cNvSpPr txBox="1">
            <a:spLocks noChangeArrowheads="1"/>
          </p:cNvSpPr>
          <p:nvPr/>
        </p:nvSpPr>
        <p:spPr bwMode="auto">
          <a:xfrm>
            <a:off x="182563" y="3609975"/>
            <a:ext cx="2028825" cy="1004888"/>
          </a:xfrm>
          <a:prstGeom prst="rect">
            <a:avLst/>
          </a:prstGeom>
          <a:noFill/>
          <a:ln w="9525">
            <a:noFill/>
            <a:miter lim="800000"/>
            <a:headEnd/>
            <a:tailEnd/>
          </a:ln>
        </p:spPr>
        <p:txBody>
          <a:bodyPr/>
          <a:lstStyle/>
          <a:p>
            <a:pPr marL="114300" indent="-114300">
              <a:buFont typeface="Calibri" pitchFamily="34" charset="0"/>
              <a:buChar char="–"/>
            </a:pPr>
            <a:r>
              <a:rPr lang="en-US" sz="1200" dirty="0">
                <a:latin typeface="Calibri" pitchFamily="34" charset="0"/>
              </a:rPr>
              <a:t>Control major hemorrhage</a:t>
            </a:r>
          </a:p>
          <a:p>
            <a:pPr marL="114300" indent="-114300">
              <a:buFont typeface="Calibri" pitchFamily="34" charset="0"/>
              <a:buChar char="–"/>
            </a:pPr>
            <a:r>
              <a:rPr lang="en-US" sz="1200" dirty="0">
                <a:latin typeface="Calibri" pitchFamily="34" charset="0"/>
              </a:rPr>
              <a:t>Open airway (if child, consider 2 rescue breaths)</a:t>
            </a:r>
          </a:p>
          <a:p>
            <a:pPr marL="114300" indent="-114300">
              <a:buFont typeface="Calibri" pitchFamily="34" charset="0"/>
              <a:buChar char="–"/>
            </a:pPr>
            <a:r>
              <a:rPr lang="en-US" sz="1200" dirty="0">
                <a:latin typeface="Calibri" pitchFamily="34" charset="0"/>
              </a:rPr>
              <a:t>Chest decompression</a:t>
            </a:r>
          </a:p>
          <a:p>
            <a:pPr marL="114300" indent="-114300">
              <a:buFont typeface="Calibri" pitchFamily="34" charset="0"/>
              <a:buChar char="–"/>
            </a:pPr>
            <a:r>
              <a:rPr lang="en-US" sz="1200" dirty="0">
                <a:latin typeface="Calibri" pitchFamily="34" charset="0"/>
              </a:rPr>
              <a:t>Autoinjector antidotes</a:t>
            </a:r>
          </a:p>
        </p:txBody>
      </p:sp>
      <p:sp>
        <p:nvSpPr>
          <p:cNvPr id="55309" name="Text Box 25"/>
          <p:cNvSpPr txBox="1">
            <a:spLocks noChangeArrowheads="1"/>
          </p:cNvSpPr>
          <p:nvPr/>
        </p:nvSpPr>
        <p:spPr bwMode="auto">
          <a:xfrm>
            <a:off x="2527300" y="3702050"/>
            <a:ext cx="822325" cy="822325"/>
          </a:xfrm>
          <a:prstGeom prst="rect">
            <a:avLst/>
          </a:prstGeom>
          <a:solidFill>
            <a:schemeClr val="bg2"/>
          </a:solidFill>
          <a:ln w="9525">
            <a:solidFill>
              <a:schemeClr val="tx1"/>
            </a:solidFill>
            <a:miter lim="800000"/>
            <a:headEnd/>
            <a:tailEnd/>
          </a:ln>
        </p:spPr>
        <p:txBody>
          <a:bodyPr lIns="45720" rIns="45720"/>
          <a:lstStyle/>
          <a:p>
            <a:pPr>
              <a:spcBef>
                <a:spcPct val="50000"/>
              </a:spcBef>
            </a:pPr>
            <a:endParaRPr lang="en-US" sz="900" dirty="0">
              <a:latin typeface="Calibri" pitchFamily="34" charset="0"/>
            </a:endParaRPr>
          </a:p>
          <a:p>
            <a:pPr algn="ctr">
              <a:spcBef>
                <a:spcPct val="50000"/>
              </a:spcBef>
            </a:pPr>
            <a:r>
              <a:rPr lang="en-US" sz="1300" dirty="0">
                <a:latin typeface="Calibri" pitchFamily="34" charset="0"/>
              </a:rPr>
              <a:t>Breathing</a:t>
            </a:r>
          </a:p>
        </p:txBody>
      </p:sp>
      <p:sp>
        <p:nvSpPr>
          <p:cNvPr id="55310" name="Text Box 26"/>
          <p:cNvSpPr txBox="1">
            <a:spLocks noChangeArrowheads="1"/>
          </p:cNvSpPr>
          <p:nvPr/>
        </p:nvSpPr>
        <p:spPr bwMode="auto">
          <a:xfrm>
            <a:off x="3848100" y="3609975"/>
            <a:ext cx="2349500" cy="1004888"/>
          </a:xfrm>
          <a:prstGeom prst="rect">
            <a:avLst/>
          </a:prstGeom>
          <a:solidFill>
            <a:schemeClr val="bg2"/>
          </a:solidFill>
          <a:ln w="9525">
            <a:solidFill>
              <a:schemeClr val="tx1"/>
            </a:solidFill>
            <a:miter lim="800000"/>
            <a:headEnd/>
            <a:tailEnd/>
          </a:ln>
        </p:spPr>
        <p:txBody>
          <a:bodyPr/>
          <a:lstStyle/>
          <a:p>
            <a:pPr marL="114300" indent="-114300">
              <a:buFont typeface="Calibri" pitchFamily="34" charset="0"/>
              <a:buChar char="–"/>
            </a:pPr>
            <a:r>
              <a:rPr lang="en-US" sz="1200" dirty="0">
                <a:latin typeface="Calibri" pitchFamily="34" charset="0"/>
              </a:rPr>
              <a:t>Obeys commands or makes purposeful movement?</a:t>
            </a:r>
          </a:p>
          <a:p>
            <a:pPr marL="114300" indent="-114300">
              <a:buFont typeface="Calibri" pitchFamily="34" charset="0"/>
              <a:buChar char="–"/>
            </a:pPr>
            <a:r>
              <a:rPr lang="en-US" sz="1200" dirty="0">
                <a:latin typeface="Calibri" pitchFamily="34" charset="0"/>
              </a:rPr>
              <a:t>Has peripheral pulse?</a:t>
            </a:r>
          </a:p>
          <a:p>
            <a:pPr marL="114300" indent="-114300">
              <a:buFont typeface="Calibri" pitchFamily="34" charset="0"/>
              <a:buChar char="–"/>
            </a:pPr>
            <a:r>
              <a:rPr lang="en-US" sz="1200" dirty="0">
                <a:latin typeface="Calibri" pitchFamily="34" charset="0"/>
              </a:rPr>
              <a:t>Not in respiratory distress?</a:t>
            </a:r>
          </a:p>
          <a:p>
            <a:pPr marL="114300" indent="-114300">
              <a:buFont typeface="Calibri" pitchFamily="34" charset="0"/>
              <a:buChar char="–"/>
            </a:pPr>
            <a:r>
              <a:rPr lang="en-US" sz="1200" dirty="0">
                <a:latin typeface="Calibri" pitchFamily="34" charset="0"/>
              </a:rPr>
              <a:t>Major hemorrhage in control?</a:t>
            </a:r>
          </a:p>
        </p:txBody>
      </p:sp>
      <p:sp>
        <p:nvSpPr>
          <p:cNvPr id="55311" name="Text Box 28"/>
          <p:cNvSpPr txBox="1">
            <a:spLocks noChangeArrowheads="1"/>
          </p:cNvSpPr>
          <p:nvPr/>
        </p:nvSpPr>
        <p:spPr bwMode="auto">
          <a:xfrm>
            <a:off x="6883400" y="3702050"/>
            <a:ext cx="822325" cy="822325"/>
          </a:xfrm>
          <a:prstGeom prst="rect">
            <a:avLst/>
          </a:prstGeom>
          <a:solidFill>
            <a:schemeClr val="bg2"/>
          </a:solidFill>
          <a:ln w="9525">
            <a:solidFill>
              <a:schemeClr val="tx1"/>
            </a:solidFill>
            <a:miter lim="800000"/>
            <a:headEnd/>
            <a:tailEnd/>
          </a:ln>
        </p:spPr>
        <p:txBody>
          <a:bodyPr lIns="45720" rIns="45720"/>
          <a:lstStyle/>
          <a:p>
            <a:pPr algn="ctr">
              <a:spcBef>
                <a:spcPct val="50000"/>
              </a:spcBef>
            </a:pPr>
            <a:endParaRPr lang="en-US" sz="400" dirty="0">
              <a:latin typeface="Calibri" pitchFamily="34" charset="0"/>
            </a:endParaRPr>
          </a:p>
          <a:p>
            <a:pPr algn="ctr"/>
            <a:r>
              <a:rPr lang="en-US" sz="1300" dirty="0">
                <a:latin typeface="Calibri" pitchFamily="34" charset="0"/>
              </a:rPr>
              <a:t>Minor injuries only?</a:t>
            </a:r>
          </a:p>
        </p:txBody>
      </p:sp>
      <p:cxnSp>
        <p:nvCxnSpPr>
          <p:cNvPr id="55312" name="AutoShape 29"/>
          <p:cNvCxnSpPr>
            <a:cxnSpLocks noChangeShapeType="1"/>
          </p:cNvCxnSpPr>
          <p:nvPr/>
        </p:nvCxnSpPr>
        <p:spPr bwMode="auto">
          <a:xfrm>
            <a:off x="2227263" y="4227513"/>
            <a:ext cx="0" cy="0"/>
          </a:xfrm>
          <a:prstGeom prst="straightConnector1">
            <a:avLst/>
          </a:prstGeom>
          <a:noFill/>
          <a:ln w="9525">
            <a:solidFill>
              <a:schemeClr val="tx1"/>
            </a:solidFill>
            <a:round/>
            <a:headEnd/>
            <a:tailEnd type="triangle" w="med" len="med"/>
          </a:ln>
        </p:spPr>
      </p:cxnSp>
      <p:cxnSp>
        <p:nvCxnSpPr>
          <p:cNvPr id="55313" name="AutoShape 30"/>
          <p:cNvCxnSpPr>
            <a:cxnSpLocks noChangeShapeType="1"/>
            <a:stCxn id="55310" idx="3"/>
            <a:endCxn id="55311" idx="1"/>
          </p:cNvCxnSpPr>
          <p:nvPr/>
        </p:nvCxnSpPr>
        <p:spPr bwMode="auto">
          <a:xfrm>
            <a:off x="6197600" y="4113213"/>
            <a:ext cx="685800" cy="0"/>
          </a:xfrm>
          <a:prstGeom prst="straightConnector1">
            <a:avLst/>
          </a:prstGeom>
          <a:noFill/>
          <a:ln w="9525">
            <a:solidFill>
              <a:schemeClr val="tx1"/>
            </a:solidFill>
            <a:round/>
            <a:headEnd/>
            <a:tailEnd type="triangle" w="med" len="med"/>
          </a:ln>
        </p:spPr>
      </p:cxnSp>
      <p:cxnSp>
        <p:nvCxnSpPr>
          <p:cNvPr id="55314" name="AutoShape 31"/>
          <p:cNvCxnSpPr>
            <a:cxnSpLocks noChangeShapeType="1"/>
            <a:stCxn id="55309" idx="3"/>
            <a:endCxn id="55310" idx="1"/>
          </p:cNvCxnSpPr>
          <p:nvPr/>
        </p:nvCxnSpPr>
        <p:spPr bwMode="auto">
          <a:xfrm>
            <a:off x="3349625" y="4113213"/>
            <a:ext cx="498475" cy="0"/>
          </a:xfrm>
          <a:prstGeom prst="straightConnector1">
            <a:avLst/>
          </a:prstGeom>
          <a:noFill/>
          <a:ln w="9525">
            <a:solidFill>
              <a:schemeClr val="tx1"/>
            </a:solidFill>
            <a:round/>
            <a:headEnd/>
            <a:tailEnd type="triangle" w="med" len="med"/>
          </a:ln>
        </p:spPr>
      </p:cxnSp>
      <p:cxnSp>
        <p:nvCxnSpPr>
          <p:cNvPr id="55315" name="AutoShape 32"/>
          <p:cNvCxnSpPr>
            <a:cxnSpLocks noChangeShapeType="1"/>
            <a:stCxn id="55308" idx="3"/>
            <a:endCxn id="55309" idx="1"/>
          </p:cNvCxnSpPr>
          <p:nvPr/>
        </p:nvCxnSpPr>
        <p:spPr bwMode="auto">
          <a:xfrm>
            <a:off x="2211388" y="4113213"/>
            <a:ext cx="315912" cy="0"/>
          </a:xfrm>
          <a:prstGeom prst="straightConnector1">
            <a:avLst/>
          </a:prstGeom>
          <a:noFill/>
          <a:ln w="9525">
            <a:solidFill>
              <a:schemeClr val="tx1"/>
            </a:solidFill>
            <a:round/>
            <a:headEnd/>
            <a:tailEnd type="triangle" w="med" len="med"/>
          </a:ln>
        </p:spPr>
      </p:cxnSp>
      <p:sp>
        <p:nvSpPr>
          <p:cNvPr id="21" name="Text Box 33"/>
          <p:cNvSpPr txBox="1">
            <a:spLocks noChangeArrowheads="1"/>
          </p:cNvSpPr>
          <p:nvPr/>
        </p:nvSpPr>
        <p:spPr bwMode="auto">
          <a:xfrm>
            <a:off x="8129588" y="3986213"/>
            <a:ext cx="952500" cy="257122"/>
          </a:xfrm>
          <a:prstGeom prst="rect">
            <a:avLst/>
          </a:prstGeom>
          <a:noFill/>
          <a:ln w="9525">
            <a:noFill/>
            <a:miter lim="800000"/>
            <a:headEnd/>
            <a:tailEnd/>
          </a:ln>
        </p:spPr>
        <p:txBody>
          <a:bodyPr lIns="45720" rIns="45720">
            <a:spAutoFit/>
          </a:bodyPr>
          <a:lstStyle/>
          <a:p>
            <a:pPr algn="ctr" fontAlgn="auto">
              <a:lnSpc>
                <a:spcPct val="50000"/>
              </a:lnSpc>
              <a:spcBef>
                <a:spcPct val="50000"/>
              </a:spcBef>
              <a:spcAft>
                <a:spcPts val="0"/>
              </a:spcAft>
              <a:defRPr/>
            </a:pPr>
            <a:r>
              <a:rPr lang="en-US" b="1" dirty="0">
                <a:solidFill>
                  <a:srgbClr val="008000"/>
                </a:solidFill>
                <a:effectLst>
                  <a:outerShdw blurRad="38100" dist="38100" dir="2700000" algn="tl">
                    <a:srgbClr val="C0C0C0"/>
                  </a:outerShdw>
                </a:effectLst>
                <a:latin typeface="Calibri" pitchFamily="34" charset="0"/>
                <a:cs typeface="+mn-cs"/>
              </a:rPr>
              <a:t>Minimal</a:t>
            </a:r>
          </a:p>
        </p:txBody>
      </p:sp>
      <p:sp>
        <p:nvSpPr>
          <p:cNvPr id="22" name="Text Box 34"/>
          <p:cNvSpPr txBox="1">
            <a:spLocks noChangeArrowheads="1"/>
          </p:cNvSpPr>
          <p:nvPr/>
        </p:nvSpPr>
        <p:spPr bwMode="auto">
          <a:xfrm>
            <a:off x="6794500" y="4689475"/>
            <a:ext cx="1000125" cy="330200"/>
          </a:xfrm>
          <a:prstGeom prst="rect">
            <a:avLst/>
          </a:prstGeom>
          <a:noFill/>
          <a:ln w="9525">
            <a:noFill/>
            <a:miter lim="800000"/>
            <a:headEnd/>
            <a:tailEnd/>
          </a:ln>
        </p:spPr>
        <p:txBody>
          <a:bodyPr lIns="45720" tIns="9144" rIns="45720">
            <a:spAutoFit/>
          </a:bodyPr>
          <a:lstStyle/>
          <a:p>
            <a:pPr algn="ctr" fontAlgn="auto">
              <a:spcBef>
                <a:spcPct val="50000"/>
              </a:spcBef>
              <a:spcAft>
                <a:spcPts val="0"/>
              </a:spcAft>
              <a:defRPr/>
            </a:pPr>
            <a:r>
              <a:rPr lang="en-US" b="1" dirty="0">
                <a:solidFill>
                  <a:srgbClr val="FFFF00"/>
                </a:solidFill>
                <a:effectLst>
                  <a:outerShdw blurRad="38100" dist="38100" dir="2700000" algn="tl">
                    <a:srgbClr val="C0C0C0"/>
                  </a:outerShdw>
                </a:effectLst>
                <a:latin typeface="Calibri" pitchFamily="34" charset="0"/>
                <a:cs typeface="+mn-cs"/>
              </a:rPr>
              <a:t>Delayed</a:t>
            </a:r>
          </a:p>
        </p:txBody>
      </p:sp>
      <p:cxnSp>
        <p:nvCxnSpPr>
          <p:cNvPr id="55318" name="AutoShape 35"/>
          <p:cNvCxnSpPr>
            <a:cxnSpLocks noChangeShapeType="1"/>
            <a:stCxn id="55311" idx="3"/>
            <a:endCxn id="21" idx="1"/>
          </p:cNvCxnSpPr>
          <p:nvPr/>
        </p:nvCxnSpPr>
        <p:spPr bwMode="auto">
          <a:xfrm>
            <a:off x="7705725" y="4113213"/>
            <a:ext cx="423863" cy="1561"/>
          </a:xfrm>
          <a:prstGeom prst="straightConnector1">
            <a:avLst/>
          </a:prstGeom>
          <a:noFill/>
          <a:ln w="9525">
            <a:solidFill>
              <a:schemeClr val="tx1"/>
            </a:solidFill>
            <a:round/>
            <a:headEnd/>
            <a:tailEnd type="triangle" w="med" len="med"/>
          </a:ln>
        </p:spPr>
      </p:cxnSp>
      <p:cxnSp>
        <p:nvCxnSpPr>
          <p:cNvPr id="55319" name="AutoShape 36"/>
          <p:cNvCxnSpPr>
            <a:cxnSpLocks noChangeShapeType="1"/>
            <a:stCxn id="55311" idx="2"/>
            <a:endCxn id="22" idx="0"/>
          </p:cNvCxnSpPr>
          <p:nvPr/>
        </p:nvCxnSpPr>
        <p:spPr bwMode="auto">
          <a:xfrm>
            <a:off x="7294563" y="4524375"/>
            <a:ext cx="0" cy="165100"/>
          </a:xfrm>
          <a:prstGeom prst="straightConnector1">
            <a:avLst/>
          </a:prstGeom>
          <a:noFill/>
          <a:ln w="9525">
            <a:solidFill>
              <a:schemeClr val="tx1"/>
            </a:solidFill>
            <a:round/>
            <a:headEnd/>
            <a:tailEnd type="triangle" w="med" len="med"/>
          </a:ln>
        </p:spPr>
      </p:cxnSp>
      <p:sp>
        <p:nvSpPr>
          <p:cNvPr id="55320" name="Text Box 37"/>
          <p:cNvSpPr txBox="1">
            <a:spLocks noChangeArrowheads="1"/>
          </p:cNvSpPr>
          <p:nvPr/>
        </p:nvSpPr>
        <p:spPr bwMode="auto">
          <a:xfrm>
            <a:off x="7672388" y="3841750"/>
            <a:ext cx="457200" cy="290513"/>
          </a:xfrm>
          <a:prstGeom prst="rect">
            <a:avLst/>
          </a:prstGeom>
          <a:noFill/>
          <a:ln w="9525">
            <a:noFill/>
            <a:miter lim="800000"/>
            <a:headEnd/>
            <a:tailEnd/>
          </a:ln>
        </p:spPr>
        <p:txBody>
          <a:bodyPr/>
          <a:lstStyle/>
          <a:p>
            <a:pPr>
              <a:spcBef>
                <a:spcPct val="50000"/>
              </a:spcBef>
            </a:pPr>
            <a:r>
              <a:rPr lang="en-US" sz="1300" dirty="0">
                <a:latin typeface="Calibri" pitchFamily="34" charset="0"/>
              </a:rPr>
              <a:t>Yes</a:t>
            </a:r>
          </a:p>
        </p:txBody>
      </p:sp>
      <p:sp>
        <p:nvSpPr>
          <p:cNvPr id="55321" name="Text Box 38"/>
          <p:cNvSpPr txBox="1">
            <a:spLocks noChangeArrowheads="1"/>
          </p:cNvSpPr>
          <p:nvPr/>
        </p:nvSpPr>
        <p:spPr bwMode="auto">
          <a:xfrm>
            <a:off x="7269163" y="4473575"/>
            <a:ext cx="457200" cy="290513"/>
          </a:xfrm>
          <a:prstGeom prst="rect">
            <a:avLst/>
          </a:prstGeom>
          <a:noFill/>
          <a:ln w="9525">
            <a:noFill/>
            <a:miter lim="800000"/>
            <a:headEnd/>
            <a:tailEnd/>
          </a:ln>
        </p:spPr>
        <p:txBody>
          <a:bodyPr/>
          <a:lstStyle/>
          <a:p>
            <a:pPr>
              <a:spcBef>
                <a:spcPct val="50000"/>
              </a:spcBef>
            </a:pPr>
            <a:r>
              <a:rPr lang="en-US" sz="1300" dirty="0">
                <a:latin typeface="Calibri" pitchFamily="34" charset="0"/>
              </a:rPr>
              <a:t>No</a:t>
            </a:r>
          </a:p>
        </p:txBody>
      </p:sp>
      <p:sp>
        <p:nvSpPr>
          <p:cNvPr id="55322" name="Text Box 39"/>
          <p:cNvSpPr txBox="1">
            <a:spLocks noChangeArrowheads="1"/>
          </p:cNvSpPr>
          <p:nvPr/>
        </p:nvSpPr>
        <p:spPr bwMode="auto">
          <a:xfrm>
            <a:off x="6007100" y="3859213"/>
            <a:ext cx="1020763" cy="290512"/>
          </a:xfrm>
          <a:prstGeom prst="rect">
            <a:avLst/>
          </a:prstGeom>
          <a:noFill/>
          <a:ln w="9525">
            <a:noFill/>
            <a:miter lim="800000"/>
            <a:headEnd/>
            <a:tailEnd/>
          </a:ln>
        </p:spPr>
        <p:txBody>
          <a:bodyPr/>
          <a:lstStyle/>
          <a:p>
            <a:pPr algn="ctr">
              <a:spcBef>
                <a:spcPct val="35000"/>
              </a:spcBef>
            </a:pPr>
            <a:r>
              <a:rPr lang="en-US" sz="1300" dirty="0">
                <a:latin typeface="Calibri" pitchFamily="34" charset="0"/>
              </a:rPr>
              <a:t>All Yes</a:t>
            </a:r>
          </a:p>
        </p:txBody>
      </p:sp>
      <p:sp>
        <p:nvSpPr>
          <p:cNvPr id="55323" name="Text Box 40"/>
          <p:cNvSpPr txBox="1">
            <a:spLocks noChangeArrowheads="1"/>
          </p:cNvSpPr>
          <p:nvPr/>
        </p:nvSpPr>
        <p:spPr bwMode="auto">
          <a:xfrm>
            <a:off x="3367088" y="3859213"/>
            <a:ext cx="457200" cy="290512"/>
          </a:xfrm>
          <a:prstGeom prst="rect">
            <a:avLst/>
          </a:prstGeom>
          <a:noFill/>
          <a:ln w="9525">
            <a:noFill/>
            <a:miter lim="800000"/>
            <a:headEnd/>
            <a:tailEnd/>
          </a:ln>
        </p:spPr>
        <p:txBody>
          <a:bodyPr/>
          <a:lstStyle/>
          <a:p>
            <a:pPr>
              <a:spcBef>
                <a:spcPct val="50000"/>
              </a:spcBef>
            </a:pPr>
            <a:r>
              <a:rPr lang="en-US" sz="1300" dirty="0">
                <a:latin typeface="Calibri" pitchFamily="34" charset="0"/>
              </a:rPr>
              <a:t>Yes</a:t>
            </a:r>
          </a:p>
        </p:txBody>
      </p:sp>
      <p:sp>
        <p:nvSpPr>
          <p:cNvPr id="29" name="Text Box 41"/>
          <p:cNvSpPr txBox="1">
            <a:spLocks noChangeArrowheads="1"/>
          </p:cNvSpPr>
          <p:nvPr/>
        </p:nvSpPr>
        <p:spPr bwMode="auto">
          <a:xfrm>
            <a:off x="2527300" y="4732338"/>
            <a:ext cx="801688" cy="366712"/>
          </a:xfrm>
          <a:prstGeom prst="rect">
            <a:avLst/>
          </a:prstGeom>
          <a:noFill/>
          <a:ln w="9525">
            <a:noFill/>
            <a:miter lim="800000"/>
            <a:headEnd/>
            <a:tailEnd/>
          </a:ln>
        </p:spPr>
        <p:txBody>
          <a:bodyPr lIns="45720" rIns="45720">
            <a:spAutoFit/>
          </a:bodyPr>
          <a:lstStyle/>
          <a:p>
            <a:pPr algn="ctr" fontAlgn="auto">
              <a:spcBef>
                <a:spcPct val="50000"/>
              </a:spcBef>
              <a:spcAft>
                <a:spcPts val="0"/>
              </a:spcAft>
              <a:defRPr/>
            </a:pPr>
            <a:r>
              <a:rPr lang="en-US" dirty="0">
                <a:effectLst>
                  <a:outerShdw blurRad="38100" dist="38100" dir="2700000" algn="tl">
                    <a:srgbClr val="C0C0C0"/>
                  </a:outerShdw>
                </a:effectLst>
                <a:latin typeface="Calibri" pitchFamily="34" charset="0"/>
                <a:cs typeface="+mn-cs"/>
              </a:rPr>
              <a:t>Dead</a:t>
            </a:r>
          </a:p>
        </p:txBody>
      </p:sp>
      <p:cxnSp>
        <p:nvCxnSpPr>
          <p:cNvPr id="55325" name="AutoShape 42"/>
          <p:cNvCxnSpPr>
            <a:cxnSpLocks noChangeShapeType="1"/>
            <a:stCxn id="55309" idx="2"/>
            <a:endCxn id="29" idx="0"/>
          </p:cNvCxnSpPr>
          <p:nvPr/>
        </p:nvCxnSpPr>
        <p:spPr bwMode="auto">
          <a:xfrm flipH="1">
            <a:off x="2928938" y="4524375"/>
            <a:ext cx="9525" cy="207963"/>
          </a:xfrm>
          <a:prstGeom prst="straightConnector1">
            <a:avLst/>
          </a:prstGeom>
          <a:noFill/>
          <a:ln w="9525">
            <a:solidFill>
              <a:schemeClr val="tx1"/>
            </a:solidFill>
            <a:round/>
            <a:headEnd/>
            <a:tailEnd type="triangle" w="med" len="med"/>
          </a:ln>
        </p:spPr>
      </p:cxnSp>
      <p:sp>
        <p:nvSpPr>
          <p:cNvPr id="55326" name="Text Box 43"/>
          <p:cNvSpPr txBox="1">
            <a:spLocks noChangeArrowheads="1"/>
          </p:cNvSpPr>
          <p:nvPr/>
        </p:nvSpPr>
        <p:spPr bwMode="auto">
          <a:xfrm>
            <a:off x="2922588" y="4473575"/>
            <a:ext cx="457200" cy="290513"/>
          </a:xfrm>
          <a:prstGeom prst="rect">
            <a:avLst/>
          </a:prstGeom>
          <a:noFill/>
          <a:ln w="9525">
            <a:noFill/>
            <a:miter lim="800000"/>
            <a:headEnd/>
            <a:tailEnd/>
          </a:ln>
        </p:spPr>
        <p:txBody>
          <a:bodyPr/>
          <a:lstStyle/>
          <a:p>
            <a:pPr>
              <a:spcBef>
                <a:spcPct val="50000"/>
              </a:spcBef>
            </a:pPr>
            <a:r>
              <a:rPr lang="en-US" sz="1300" dirty="0">
                <a:latin typeface="Calibri" pitchFamily="34" charset="0"/>
              </a:rPr>
              <a:t>No</a:t>
            </a:r>
          </a:p>
        </p:txBody>
      </p:sp>
      <p:sp>
        <p:nvSpPr>
          <p:cNvPr id="55327" name="Text Box 44"/>
          <p:cNvSpPr txBox="1">
            <a:spLocks noChangeArrowheads="1"/>
          </p:cNvSpPr>
          <p:nvPr/>
        </p:nvSpPr>
        <p:spPr bwMode="auto">
          <a:xfrm>
            <a:off x="4176713" y="4870450"/>
            <a:ext cx="1690687" cy="474663"/>
          </a:xfrm>
          <a:prstGeom prst="rect">
            <a:avLst/>
          </a:prstGeom>
          <a:solidFill>
            <a:schemeClr val="bg2"/>
          </a:solidFill>
          <a:ln w="9525">
            <a:solidFill>
              <a:schemeClr val="tx1"/>
            </a:solidFill>
            <a:miter lim="800000"/>
            <a:headEnd/>
            <a:tailEnd/>
          </a:ln>
        </p:spPr>
        <p:txBody>
          <a:bodyPr lIns="45720" rIns="45720"/>
          <a:lstStyle/>
          <a:p>
            <a:pPr algn="ctr"/>
            <a:r>
              <a:rPr lang="en-US" sz="1200" dirty="0">
                <a:latin typeface="Calibri" pitchFamily="34" charset="0"/>
              </a:rPr>
              <a:t>Likely to survive</a:t>
            </a:r>
          </a:p>
          <a:p>
            <a:pPr algn="ctr"/>
            <a:r>
              <a:rPr lang="en-US" sz="1200" dirty="0">
                <a:latin typeface="Calibri" pitchFamily="34" charset="0"/>
              </a:rPr>
              <a:t>given current resources</a:t>
            </a:r>
          </a:p>
        </p:txBody>
      </p:sp>
      <p:cxnSp>
        <p:nvCxnSpPr>
          <p:cNvPr id="55328" name="AutoShape 47"/>
          <p:cNvCxnSpPr>
            <a:cxnSpLocks noChangeShapeType="1"/>
            <a:stCxn id="55310" idx="2"/>
            <a:endCxn id="55327" idx="0"/>
          </p:cNvCxnSpPr>
          <p:nvPr/>
        </p:nvCxnSpPr>
        <p:spPr bwMode="auto">
          <a:xfrm>
            <a:off x="5022850" y="4614863"/>
            <a:ext cx="0" cy="255587"/>
          </a:xfrm>
          <a:prstGeom prst="straightConnector1">
            <a:avLst/>
          </a:prstGeom>
          <a:noFill/>
          <a:ln w="9525">
            <a:solidFill>
              <a:schemeClr val="tx1"/>
            </a:solidFill>
            <a:round/>
            <a:headEnd/>
            <a:tailEnd type="triangle" w="med" len="med"/>
          </a:ln>
        </p:spPr>
      </p:cxnSp>
      <p:sp>
        <p:nvSpPr>
          <p:cNvPr id="55329" name="Text Box 48"/>
          <p:cNvSpPr txBox="1">
            <a:spLocks noChangeArrowheads="1"/>
          </p:cNvSpPr>
          <p:nvPr/>
        </p:nvSpPr>
        <p:spPr bwMode="auto">
          <a:xfrm>
            <a:off x="4984750" y="4564063"/>
            <a:ext cx="457200" cy="290512"/>
          </a:xfrm>
          <a:prstGeom prst="rect">
            <a:avLst/>
          </a:prstGeom>
          <a:noFill/>
          <a:ln w="9525">
            <a:noFill/>
            <a:miter lim="800000"/>
            <a:headEnd/>
            <a:tailEnd/>
          </a:ln>
        </p:spPr>
        <p:txBody>
          <a:bodyPr/>
          <a:lstStyle/>
          <a:p>
            <a:pPr>
              <a:spcBef>
                <a:spcPct val="50000"/>
              </a:spcBef>
            </a:pPr>
            <a:r>
              <a:rPr lang="en-US" sz="1300" dirty="0">
                <a:latin typeface="Calibri" pitchFamily="34" charset="0"/>
              </a:rPr>
              <a:t>No</a:t>
            </a:r>
          </a:p>
        </p:txBody>
      </p:sp>
      <p:sp>
        <p:nvSpPr>
          <p:cNvPr id="35" name="Text Box 49"/>
          <p:cNvSpPr txBox="1">
            <a:spLocks noChangeArrowheads="1"/>
          </p:cNvSpPr>
          <p:nvPr/>
        </p:nvSpPr>
        <p:spPr bwMode="auto">
          <a:xfrm>
            <a:off x="4464050" y="5567363"/>
            <a:ext cx="1117600" cy="330200"/>
          </a:xfrm>
          <a:prstGeom prst="rect">
            <a:avLst/>
          </a:prstGeom>
          <a:noFill/>
          <a:ln w="9525">
            <a:noFill/>
            <a:miter lim="800000"/>
            <a:headEnd/>
            <a:tailEnd/>
          </a:ln>
        </p:spPr>
        <p:txBody>
          <a:bodyPr lIns="45720" tIns="9144" rIns="45720">
            <a:spAutoFit/>
          </a:bodyPr>
          <a:lstStyle/>
          <a:p>
            <a:pPr fontAlgn="auto">
              <a:spcBef>
                <a:spcPct val="50000"/>
              </a:spcBef>
              <a:spcAft>
                <a:spcPts val="0"/>
              </a:spcAft>
              <a:defRPr/>
            </a:pPr>
            <a:r>
              <a:rPr lang="en-US" dirty="0">
                <a:solidFill>
                  <a:srgbClr val="4D4D4D"/>
                </a:solidFill>
                <a:effectLst>
                  <a:outerShdw blurRad="38100" dist="38100" dir="2700000" algn="tl">
                    <a:srgbClr val="C0C0C0"/>
                  </a:outerShdw>
                </a:effectLst>
                <a:latin typeface="Calibri" pitchFamily="34" charset="0"/>
                <a:cs typeface="+mn-cs"/>
              </a:rPr>
              <a:t>Expectant</a:t>
            </a:r>
          </a:p>
        </p:txBody>
      </p:sp>
      <p:sp>
        <p:nvSpPr>
          <p:cNvPr id="36" name="Text Box 51"/>
          <p:cNvSpPr txBox="1">
            <a:spLocks noChangeArrowheads="1"/>
          </p:cNvSpPr>
          <p:nvPr/>
        </p:nvSpPr>
        <p:spPr bwMode="auto">
          <a:xfrm>
            <a:off x="6154738" y="4930775"/>
            <a:ext cx="1139825" cy="366713"/>
          </a:xfrm>
          <a:prstGeom prst="rect">
            <a:avLst/>
          </a:prstGeom>
          <a:noFill/>
          <a:ln w="9525">
            <a:noFill/>
            <a:miter lim="800000"/>
            <a:headEnd/>
            <a:tailEnd/>
          </a:ln>
        </p:spPr>
        <p:txBody>
          <a:bodyPr lIns="45720" rIns="45720">
            <a:spAutoFit/>
          </a:bodyPr>
          <a:lstStyle/>
          <a:p>
            <a:pPr fontAlgn="auto">
              <a:spcBef>
                <a:spcPct val="50000"/>
              </a:spcBef>
              <a:spcAft>
                <a:spcPts val="0"/>
              </a:spcAft>
              <a:defRPr/>
            </a:pPr>
            <a:r>
              <a:rPr lang="en-US" b="1" dirty="0">
                <a:solidFill>
                  <a:srgbClr val="CC0000"/>
                </a:solidFill>
                <a:effectLst>
                  <a:outerShdw blurRad="38100" dist="38100" dir="2700000" algn="tl">
                    <a:srgbClr val="C0C0C0"/>
                  </a:outerShdw>
                </a:effectLst>
                <a:latin typeface="Calibri" pitchFamily="34" charset="0"/>
                <a:cs typeface="+mn-cs"/>
              </a:rPr>
              <a:t>Immediate</a:t>
            </a:r>
          </a:p>
        </p:txBody>
      </p:sp>
      <p:cxnSp>
        <p:nvCxnSpPr>
          <p:cNvPr id="55332" name="AutoShape 52"/>
          <p:cNvCxnSpPr>
            <a:cxnSpLocks noChangeShapeType="1"/>
            <a:stCxn id="55327" idx="3"/>
            <a:endCxn id="36" idx="1"/>
          </p:cNvCxnSpPr>
          <p:nvPr/>
        </p:nvCxnSpPr>
        <p:spPr bwMode="auto">
          <a:xfrm>
            <a:off x="5867400" y="5108575"/>
            <a:ext cx="287338" cy="6350"/>
          </a:xfrm>
          <a:prstGeom prst="straightConnector1">
            <a:avLst/>
          </a:prstGeom>
          <a:noFill/>
          <a:ln w="9525">
            <a:solidFill>
              <a:schemeClr val="tx1"/>
            </a:solidFill>
            <a:round/>
            <a:headEnd/>
            <a:tailEnd type="triangle" w="med" len="med"/>
          </a:ln>
        </p:spPr>
      </p:cxnSp>
      <p:sp>
        <p:nvSpPr>
          <p:cNvPr id="55333" name="Text Box 53"/>
          <p:cNvSpPr txBox="1">
            <a:spLocks noChangeArrowheads="1"/>
          </p:cNvSpPr>
          <p:nvPr/>
        </p:nvSpPr>
        <p:spPr bwMode="auto">
          <a:xfrm>
            <a:off x="5803900" y="4845050"/>
            <a:ext cx="457200" cy="290513"/>
          </a:xfrm>
          <a:prstGeom prst="rect">
            <a:avLst/>
          </a:prstGeom>
          <a:noFill/>
          <a:ln w="9525">
            <a:noFill/>
            <a:miter lim="800000"/>
            <a:headEnd/>
            <a:tailEnd/>
          </a:ln>
        </p:spPr>
        <p:txBody>
          <a:bodyPr/>
          <a:lstStyle/>
          <a:p>
            <a:pPr>
              <a:spcBef>
                <a:spcPct val="50000"/>
              </a:spcBef>
            </a:pPr>
            <a:r>
              <a:rPr lang="en-US" sz="1300" dirty="0">
                <a:latin typeface="Calibri" pitchFamily="34" charset="0"/>
              </a:rPr>
              <a:t>Yes</a:t>
            </a:r>
          </a:p>
        </p:txBody>
      </p:sp>
      <p:cxnSp>
        <p:nvCxnSpPr>
          <p:cNvPr id="55334" name="AutoShape 54"/>
          <p:cNvCxnSpPr>
            <a:cxnSpLocks noChangeShapeType="1"/>
            <a:stCxn id="55327" idx="2"/>
            <a:endCxn id="35" idx="0"/>
          </p:cNvCxnSpPr>
          <p:nvPr/>
        </p:nvCxnSpPr>
        <p:spPr bwMode="auto">
          <a:xfrm>
            <a:off x="5022850" y="5345113"/>
            <a:ext cx="0" cy="222250"/>
          </a:xfrm>
          <a:prstGeom prst="straightConnector1">
            <a:avLst/>
          </a:prstGeom>
          <a:noFill/>
          <a:ln w="9525">
            <a:solidFill>
              <a:schemeClr val="tx1"/>
            </a:solidFill>
            <a:round/>
            <a:headEnd/>
            <a:tailEnd type="triangle" w="med" len="med"/>
          </a:ln>
        </p:spPr>
      </p:cxnSp>
      <p:sp>
        <p:nvSpPr>
          <p:cNvPr id="55335" name="Text Box 55"/>
          <p:cNvSpPr txBox="1">
            <a:spLocks noChangeArrowheads="1"/>
          </p:cNvSpPr>
          <p:nvPr/>
        </p:nvSpPr>
        <p:spPr bwMode="auto">
          <a:xfrm>
            <a:off x="5010150" y="5302250"/>
            <a:ext cx="457200" cy="290513"/>
          </a:xfrm>
          <a:prstGeom prst="rect">
            <a:avLst/>
          </a:prstGeom>
          <a:noFill/>
          <a:ln w="9525">
            <a:noFill/>
            <a:miter lim="800000"/>
            <a:headEnd/>
            <a:tailEnd/>
          </a:ln>
        </p:spPr>
        <p:txBody>
          <a:bodyPr/>
          <a:lstStyle/>
          <a:p>
            <a:pPr>
              <a:spcBef>
                <a:spcPct val="50000"/>
              </a:spcBef>
            </a:pPr>
            <a:r>
              <a:rPr lang="en-US" sz="1300" dirty="0">
                <a:latin typeface="Calibri" pitchFamily="34" charset="0"/>
              </a:rPr>
              <a:t>No</a:t>
            </a:r>
          </a:p>
        </p:txBody>
      </p:sp>
      <p:sp>
        <p:nvSpPr>
          <p:cNvPr id="55336" name="Text Box 41"/>
          <p:cNvSpPr txBox="1">
            <a:spLocks noChangeArrowheads="1"/>
          </p:cNvSpPr>
          <p:nvPr/>
        </p:nvSpPr>
        <p:spPr bwMode="auto">
          <a:xfrm>
            <a:off x="609600" y="5427663"/>
            <a:ext cx="2312988" cy="366712"/>
          </a:xfrm>
          <a:prstGeom prst="rect">
            <a:avLst/>
          </a:prstGeom>
          <a:noFill/>
          <a:ln w="9525">
            <a:noFill/>
            <a:miter lim="800000"/>
            <a:headEnd/>
            <a:tailEnd/>
          </a:ln>
        </p:spPr>
        <p:txBody>
          <a:bodyPr>
            <a:spAutoFit/>
          </a:bodyPr>
          <a:lstStyle/>
          <a:p>
            <a:pPr>
              <a:spcBef>
                <a:spcPct val="50000"/>
              </a:spcBef>
            </a:pPr>
            <a:r>
              <a:rPr lang="en-US" sz="1300" dirty="0">
                <a:latin typeface="Calibri" pitchFamily="34" charset="0"/>
              </a:rPr>
              <a:t>*LSIs: Lifesaving interventions</a:t>
            </a:r>
            <a:r>
              <a:rPr lang="en-US" dirty="0">
                <a:latin typeface="Calibri" pitchFamily="34" charset="0"/>
              </a:rPr>
              <a:t> </a:t>
            </a:r>
          </a:p>
        </p:txBody>
      </p:sp>
      <p:sp>
        <p:nvSpPr>
          <p:cNvPr id="55337" name="TextBox 41"/>
          <p:cNvSpPr txBox="1">
            <a:spLocks noChangeArrowheads="1"/>
          </p:cNvSpPr>
          <p:nvPr/>
        </p:nvSpPr>
        <p:spPr bwMode="auto">
          <a:xfrm>
            <a:off x="5581650" y="850900"/>
            <a:ext cx="3248025" cy="1800225"/>
          </a:xfrm>
          <a:prstGeom prst="rect">
            <a:avLst/>
          </a:prstGeom>
          <a:noFill/>
          <a:ln w="9525">
            <a:noFill/>
            <a:miter lim="800000"/>
            <a:headEnd/>
            <a:tailEnd/>
          </a:ln>
        </p:spPr>
        <p:txBody>
          <a:bodyPr>
            <a:spAutoFit/>
          </a:bodyPr>
          <a:lstStyle/>
          <a:p>
            <a:r>
              <a:rPr lang="en-US" sz="2800" b="1" dirty="0">
                <a:latin typeface="Calibri" pitchFamily="34" charset="0"/>
              </a:rPr>
              <a:t>S</a:t>
            </a:r>
            <a:r>
              <a:rPr lang="en-US" sz="2400" dirty="0">
                <a:latin typeface="Calibri" pitchFamily="34" charset="0"/>
              </a:rPr>
              <a:t>ort</a:t>
            </a:r>
          </a:p>
          <a:p>
            <a:r>
              <a:rPr lang="en-US" sz="2800" b="1" dirty="0">
                <a:latin typeface="Calibri" pitchFamily="34" charset="0"/>
              </a:rPr>
              <a:t>A</a:t>
            </a:r>
            <a:r>
              <a:rPr lang="en-US" sz="2400" dirty="0">
                <a:latin typeface="Calibri" pitchFamily="34" charset="0"/>
              </a:rPr>
              <a:t>ssess</a:t>
            </a:r>
          </a:p>
          <a:p>
            <a:r>
              <a:rPr lang="en-US" sz="2800" b="1" dirty="0">
                <a:latin typeface="Calibri" pitchFamily="34" charset="0"/>
              </a:rPr>
              <a:t>L</a:t>
            </a:r>
            <a:r>
              <a:rPr lang="en-US" sz="2400" dirty="0">
                <a:latin typeface="Calibri" pitchFamily="34" charset="0"/>
              </a:rPr>
              <a:t>ifesaving interventions</a:t>
            </a:r>
          </a:p>
          <a:p>
            <a:r>
              <a:rPr lang="en-US" sz="2800" b="1" dirty="0">
                <a:latin typeface="Calibri" pitchFamily="34" charset="0"/>
              </a:rPr>
              <a:t>T</a:t>
            </a:r>
            <a:r>
              <a:rPr lang="en-US" sz="2400" dirty="0">
                <a:latin typeface="Calibri" pitchFamily="34" charset="0"/>
              </a:rPr>
              <a:t>reatment/transport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txBox="1">
            <a:spLocks/>
          </p:cNvSpPr>
          <p:nvPr/>
        </p:nvSpPr>
        <p:spPr>
          <a:xfrm>
            <a:off x="533400" y="1828800"/>
            <a:ext cx="8077200" cy="43735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buFont typeface="Arial"/>
              <a:buNone/>
              <a:defRPr/>
            </a:pPr>
            <a:r>
              <a:rPr lang="en-US" sz="3000" dirty="0" smtClean="0"/>
              <a:t>Casualties overwhelm available resources</a:t>
            </a:r>
          </a:p>
          <a:p>
            <a:pPr algn="ctr" fontAlgn="auto">
              <a:spcAft>
                <a:spcPts val="0"/>
              </a:spcAft>
              <a:buFont typeface="Arial"/>
              <a:buNone/>
              <a:defRPr/>
            </a:pPr>
            <a:endParaRPr lang="en-US" dirty="0" smtClean="0"/>
          </a:p>
          <a:p>
            <a:pPr algn="ctr" fontAlgn="auto">
              <a:spcAft>
                <a:spcPts val="0"/>
              </a:spcAft>
              <a:buFont typeface="Arial"/>
              <a:buNone/>
              <a:defRPr/>
            </a:pPr>
            <a:endParaRPr lang="en-US" b="1" dirty="0" smtClean="0"/>
          </a:p>
          <a:p>
            <a:pPr algn="ctr" fontAlgn="auto">
              <a:spcAft>
                <a:spcPts val="0"/>
              </a:spcAft>
              <a:buFont typeface="Arial"/>
              <a:buNone/>
              <a:defRPr/>
            </a:pPr>
            <a:endParaRPr lang="en-US" b="1" dirty="0" smtClean="0"/>
          </a:p>
          <a:p>
            <a:pPr marL="0" indent="0" algn="ctr" fontAlgn="auto">
              <a:spcAft>
                <a:spcPts val="0"/>
              </a:spcAft>
              <a:buFont typeface="Arial"/>
              <a:buNone/>
              <a:defRPr/>
            </a:pPr>
            <a:r>
              <a:rPr lang="en-US" sz="3000" b="1" dirty="0" smtClean="0"/>
              <a:t>Goal of disaster triage</a:t>
            </a:r>
            <a:r>
              <a:rPr lang="en-US" sz="3000" dirty="0" smtClean="0"/>
              <a:t>: </a:t>
            </a:r>
          </a:p>
          <a:p>
            <a:pPr marL="0" indent="0" algn="ctr" fontAlgn="auto">
              <a:spcAft>
                <a:spcPts val="0"/>
              </a:spcAft>
              <a:buFont typeface="Arial"/>
              <a:buNone/>
              <a:defRPr/>
            </a:pPr>
            <a:r>
              <a:rPr lang="en-US" sz="3000" dirty="0" smtClean="0"/>
              <a:t>Do the greatest good for the greatest number of potential survivors</a:t>
            </a:r>
          </a:p>
          <a:p>
            <a:pPr algn="ctr" fontAlgn="auto">
              <a:spcAft>
                <a:spcPts val="0"/>
              </a:spcAft>
              <a:buFont typeface="Arial"/>
              <a:buNone/>
              <a:defRPr/>
            </a:pPr>
            <a:r>
              <a:rPr lang="en-US" dirty="0" smtClean="0"/>
              <a:t>	</a:t>
            </a:r>
          </a:p>
          <a:p>
            <a:pPr fontAlgn="auto">
              <a:spcAft>
                <a:spcPts val="0"/>
              </a:spcAft>
              <a:buFont typeface="Arial"/>
              <a:buNone/>
              <a:defRPr/>
            </a:pPr>
            <a:endParaRPr lang="en-US" dirty="0" smtClean="0"/>
          </a:p>
          <a:p>
            <a:pPr fontAlgn="auto">
              <a:spcAft>
                <a:spcPts val="0"/>
              </a:spcAft>
              <a:buFont typeface="Arial"/>
              <a:buNone/>
              <a:defRPr/>
            </a:pPr>
            <a:endParaRPr lang="en-US" dirty="0"/>
          </a:p>
        </p:txBody>
      </p:sp>
      <p:sp>
        <p:nvSpPr>
          <p:cNvPr id="5" name="Rectangle 4"/>
          <p:cNvSpPr/>
          <p:nvPr/>
        </p:nvSpPr>
        <p:spPr>
          <a:xfrm>
            <a:off x="381000" y="2933700"/>
            <a:ext cx="1676400" cy="838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057400" y="2933700"/>
            <a:ext cx="1676400" cy="838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3733800" y="2933700"/>
            <a:ext cx="1795463" cy="838200"/>
          </a:xfrm>
          <a:prstGeom prst="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5410200" y="2933700"/>
            <a:ext cx="1676400" cy="8382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7086600" y="2933700"/>
            <a:ext cx="16764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Box 2"/>
          <p:cNvSpPr txBox="1">
            <a:spLocks noChangeArrowheads="1"/>
          </p:cNvSpPr>
          <p:nvPr/>
        </p:nvSpPr>
        <p:spPr bwMode="auto">
          <a:xfrm>
            <a:off x="533400" y="3132138"/>
            <a:ext cx="1379538" cy="369887"/>
          </a:xfrm>
          <a:prstGeom prst="rect">
            <a:avLst/>
          </a:prstGeom>
          <a:noFill/>
          <a:ln w="9525">
            <a:noFill/>
            <a:miter lim="800000"/>
            <a:headEnd/>
            <a:tailEnd/>
          </a:ln>
        </p:spPr>
        <p:txBody>
          <a:bodyPr>
            <a:spAutoFit/>
          </a:bodyPr>
          <a:lstStyle/>
          <a:p>
            <a:pPr algn="ctr"/>
            <a:r>
              <a:rPr lang="en-US" b="1" dirty="0">
                <a:latin typeface="Calibri" pitchFamily="34" charset="0"/>
              </a:rPr>
              <a:t>IMMEDIATE</a:t>
            </a:r>
          </a:p>
        </p:txBody>
      </p:sp>
      <p:sp>
        <p:nvSpPr>
          <p:cNvPr id="10" name="TextBox 9"/>
          <p:cNvSpPr txBox="1">
            <a:spLocks noChangeArrowheads="1"/>
          </p:cNvSpPr>
          <p:nvPr/>
        </p:nvSpPr>
        <p:spPr bwMode="auto">
          <a:xfrm>
            <a:off x="2192338" y="3149600"/>
            <a:ext cx="1381125" cy="369888"/>
          </a:xfrm>
          <a:prstGeom prst="rect">
            <a:avLst/>
          </a:prstGeom>
          <a:noFill/>
          <a:ln w="9525">
            <a:noFill/>
            <a:miter lim="800000"/>
            <a:headEnd/>
            <a:tailEnd/>
          </a:ln>
        </p:spPr>
        <p:txBody>
          <a:bodyPr>
            <a:spAutoFit/>
          </a:bodyPr>
          <a:lstStyle/>
          <a:p>
            <a:pPr algn="ctr"/>
            <a:r>
              <a:rPr lang="en-US" b="1" dirty="0">
                <a:latin typeface="Calibri" pitchFamily="34" charset="0"/>
              </a:rPr>
              <a:t>DELAYED</a:t>
            </a:r>
          </a:p>
        </p:txBody>
      </p:sp>
      <p:sp>
        <p:nvSpPr>
          <p:cNvPr id="11" name="TextBox 10"/>
          <p:cNvSpPr txBox="1">
            <a:spLocks noChangeArrowheads="1"/>
          </p:cNvSpPr>
          <p:nvPr/>
        </p:nvSpPr>
        <p:spPr bwMode="auto">
          <a:xfrm>
            <a:off x="3911600" y="3149600"/>
            <a:ext cx="1379538" cy="369888"/>
          </a:xfrm>
          <a:prstGeom prst="rect">
            <a:avLst/>
          </a:prstGeom>
          <a:noFill/>
          <a:ln w="9525">
            <a:noFill/>
            <a:miter lim="800000"/>
            <a:headEnd/>
            <a:tailEnd/>
          </a:ln>
        </p:spPr>
        <p:txBody>
          <a:bodyPr>
            <a:spAutoFit/>
          </a:bodyPr>
          <a:lstStyle/>
          <a:p>
            <a:pPr algn="ctr"/>
            <a:r>
              <a:rPr lang="en-US" b="1" dirty="0">
                <a:latin typeface="Calibri" pitchFamily="34" charset="0"/>
              </a:rPr>
              <a:t>MINIMAL</a:t>
            </a:r>
          </a:p>
        </p:txBody>
      </p:sp>
      <p:sp>
        <p:nvSpPr>
          <p:cNvPr id="12" name="TextBox 11"/>
          <p:cNvSpPr txBox="1">
            <a:spLocks noChangeArrowheads="1"/>
          </p:cNvSpPr>
          <p:nvPr/>
        </p:nvSpPr>
        <p:spPr bwMode="auto">
          <a:xfrm>
            <a:off x="7231063" y="3149600"/>
            <a:ext cx="1379537" cy="369888"/>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DEAD</a:t>
            </a:r>
          </a:p>
        </p:txBody>
      </p:sp>
      <p:sp>
        <p:nvSpPr>
          <p:cNvPr id="13" name="TextBox 12"/>
          <p:cNvSpPr txBox="1">
            <a:spLocks noChangeArrowheads="1"/>
          </p:cNvSpPr>
          <p:nvPr/>
        </p:nvSpPr>
        <p:spPr bwMode="auto">
          <a:xfrm>
            <a:off x="5529263" y="3149600"/>
            <a:ext cx="1379537" cy="369888"/>
          </a:xfrm>
          <a:prstGeom prst="rect">
            <a:avLst/>
          </a:prstGeom>
          <a:noFill/>
          <a:ln w="9525">
            <a:noFill/>
            <a:miter lim="800000"/>
            <a:headEnd/>
            <a:tailEnd/>
          </a:ln>
        </p:spPr>
        <p:txBody>
          <a:bodyPr>
            <a:spAutoFit/>
          </a:bodyPr>
          <a:lstStyle/>
          <a:p>
            <a:pPr algn="ctr"/>
            <a:r>
              <a:rPr lang="en-US" b="1" dirty="0">
                <a:latin typeface="Calibri" pitchFamily="34" charset="0"/>
              </a:rPr>
              <a:t>EXPECTANT</a:t>
            </a:r>
          </a:p>
        </p:txBody>
      </p:sp>
      <p:sp>
        <p:nvSpPr>
          <p:cNvPr id="14" name="TextBox 13"/>
          <p:cNvSpPr txBox="1">
            <a:spLocks noChangeArrowheads="1"/>
          </p:cNvSpPr>
          <p:nvPr/>
        </p:nvSpPr>
        <p:spPr bwMode="auto">
          <a:xfrm>
            <a:off x="685800" y="2794000"/>
            <a:ext cx="1008063" cy="1016000"/>
          </a:xfrm>
          <a:prstGeom prst="rect">
            <a:avLst/>
          </a:prstGeom>
          <a:noFill/>
          <a:ln w="9525">
            <a:noFill/>
            <a:miter lim="800000"/>
            <a:headEnd/>
            <a:tailEnd/>
          </a:ln>
        </p:spPr>
        <p:txBody>
          <a:bodyPr>
            <a:spAutoFit/>
          </a:bodyPr>
          <a:lstStyle/>
          <a:p>
            <a:pPr algn="ctr"/>
            <a:r>
              <a:rPr lang="en-US" sz="6000" b="1" dirty="0">
                <a:latin typeface="Calibri" pitchFamily="34" charset="0"/>
              </a:rPr>
              <a:t>I</a:t>
            </a:r>
          </a:p>
        </p:txBody>
      </p:sp>
      <p:sp>
        <p:nvSpPr>
          <p:cNvPr id="15" name="TextBox 14"/>
          <p:cNvSpPr txBox="1">
            <a:spLocks noChangeArrowheads="1"/>
          </p:cNvSpPr>
          <p:nvPr/>
        </p:nvSpPr>
        <p:spPr bwMode="auto">
          <a:xfrm>
            <a:off x="2395538" y="2797175"/>
            <a:ext cx="1008062" cy="1016000"/>
          </a:xfrm>
          <a:prstGeom prst="rect">
            <a:avLst/>
          </a:prstGeom>
          <a:noFill/>
          <a:ln w="9525">
            <a:noFill/>
            <a:miter lim="800000"/>
            <a:headEnd/>
            <a:tailEnd/>
          </a:ln>
        </p:spPr>
        <p:txBody>
          <a:bodyPr>
            <a:spAutoFit/>
          </a:bodyPr>
          <a:lstStyle/>
          <a:p>
            <a:pPr algn="ctr"/>
            <a:r>
              <a:rPr lang="en-US" sz="6000" b="1" dirty="0">
                <a:latin typeface="Calibri" pitchFamily="34" charset="0"/>
              </a:rPr>
              <a:t>D</a:t>
            </a:r>
          </a:p>
        </p:txBody>
      </p:sp>
      <p:sp>
        <p:nvSpPr>
          <p:cNvPr id="16" name="TextBox 15"/>
          <p:cNvSpPr txBox="1">
            <a:spLocks noChangeArrowheads="1"/>
          </p:cNvSpPr>
          <p:nvPr/>
        </p:nvSpPr>
        <p:spPr bwMode="auto">
          <a:xfrm>
            <a:off x="4132263" y="2794000"/>
            <a:ext cx="1006475" cy="1016000"/>
          </a:xfrm>
          <a:prstGeom prst="rect">
            <a:avLst/>
          </a:prstGeom>
          <a:noFill/>
          <a:ln w="9525">
            <a:noFill/>
            <a:miter lim="800000"/>
            <a:headEnd/>
            <a:tailEnd/>
          </a:ln>
        </p:spPr>
        <p:txBody>
          <a:bodyPr>
            <a:spAutoFit/>
          </a:bodyPr>
          <a:lstStyle/>
          <a:p>
            <a:pPr algn="ctr"/>
            <a:r>
              <a:rPr lang="en-US" sz="6000" b="1" dirty="0">
                <a:latin typeface="Calibri" pitchFamily="34" charset="0"/>
              </a:rPr>
              <a:t>M</a:t>
            </a:r>
          </a:p>
        </p:txBody>
      </p:sp>
      <p:sp>
        <p:nvSpPr>
          <p:cNvPr id="17" name="TextBox 16"/>
          <p:cNvSpPr txBox="1">
            <a:spLocks noChangeArrowheads="1"/>
          </p:cNvSpPr>
          <p:nvPr/>
        </p:nvSpPr>
        <p:spPr bwMode="auto">
          <a:xfrm>
            <a:off x="5722938" y="2794000"/>
            <a:ext cx="1008062" cy="1016000"/>
          </a:xfrm>
          <a:prstGeom prst="rect">
            <a:avLst/>
          </a:prstGeom>
          <a:noFill/>
          <a:ln w="9525">
            <a:noFill/>
            <a:miter lim="800000"/>
            <a:headEnd/>
            <a:tailEnd/>
          </a:ln>
        </p:spPr>
        <p:txBody>
          <a:bodyPr>
            <a:spAutoFit/>
          </a:bodyPr>
          <a:lstStyle/>
          <a:p>
            <a:pPr algn="ctr"/>
            <a:r>
              <a:rPr lang="en-US" sz="6000" b="1" dirty="0">
                <a:latin typeface="Calibri" pitchFamily="34" charset="0"/>
              </a:rPr>
              <a:t>E</a:t>
            </a:r>
          </a:p>
        </p:txBody>
      </p:sp>
      <p:sp>
        <p:nvSpPr>
          <p:cNvPr id="18" name="Title 1"/>
          <p:cNvSpPr txBox="1">
            <a:spLocks/>
          </p:cNvSpPr>
          <p:nvPr/>
        </p:nvSpPr>
        <p:spPr>
          <a:xfrm>
            <a:off x="457200" y="274638"/>
            <a:ext cx="8229600" cy="1143000"/>
          </a:xfrm>
          <a:prstGeom prst="rect">
            <a:avLst/>
          </a:prstGeom>
        </p:spPr>
        <p:txBody>
          <a:bodyPr>
            <a:normAutofit/>
          </a:bodyPr>
          <a:lstStyle/>
          <a:p>
            <a:pPr algn="ctr" fontAlgn="auto">
              <a:spcAft>
                <a:spcPts val="0"/>
              </a:spcAft>
              <a:defRPr/>
            </a:pPr>
            <a:r>
              <a:rPr lang="en-US" sz="2800" b="1" dirty="0">
                <a:ea typeface="+mj-ea"/>
                <a:cs typeface="Helvetica"/>
              </a:rPr>
              <a:t>The DISASTER </a:t>
            </a:r>
            <a:r>
              <a:rPr lang="en-US" sz="2800" b="1" dirty="0" smtClean="0">
                <a:ea typeface="+mj-ea"/>
                <a:cs typeface="Helvetica"/>
              </a:rPr>
              <a:t>Paradigm</a:t>
            </a:r>
            <a:r>
              <a:rPr lang="en-US" sz="2800" dirty="0" smtClean="0">
                <a:cs typeface="Helvetica" pitchFamily="34" charset="0"/>
              </a:rPr>
              <a:t>™ </a:t>
            </a:r>
            <a:r>
              <a:rPr lang="en-US" sz="2800" b="1" dirty="0">
                <a:ea typeface="+mj-ea"/>
                <a:cs typeface="Helvetica"/>
              </a:rPr>
              <a:t/>
            </a:r>
            <a:br>
              <a:rPr lang="en-US" sz="2800" b="1" dirty="0">
                <a:ea typeface="+mj-ea"/>
                <a:cs typeface="Helvetica"/>
              </a:rPr>
            </a:br>
            <a:r>
              <a:rPr lang="en-US" sz="2800" b="1" dirty="0">
                <a:solidFill>
                  <a:schemeClr val="accent6">
                    <a:lumMod val="50000"/>
                  </a:schemeClr>
                </a:solidFill>
                <a:ea typeface="+mj-ea"/>
                <a:cs typeface="Helvetica"/>
              </a:rPr>
              <a:t>T</a:t>
            </a:r>
            <a:r>
              <a:rPr lang="en-US" sz="2800" b="1" dirty="0">
                <a:ea typeface="+mj-ea"/>
                <a:cs typeface="Helvetica"/>
              </a:rPr>
              <a:t>riage and Treatment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Effect transition="in" filter="fade">
                                      <p:cBhvr>
                                        <p:cTn id="54" dur="1000"/>
                                        <p:tgtEl>
                                          <p:spTgt spid="4">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fade">
                                      <p:cBhvr>
                                        <p:cTn id="59"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P spid="10" grpId="1"/>
      <p:bldP spid="11" grpId="0"/>
      <p:bldP spid="11" grpId="1"/>
      <p:bldP spid="12" grpId="0"/>
      <p:bldP spid="13" grpId="0"/>
      <p:bldP spid="13" grpId="1"/>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sz="half" idx="2"/>
          </p:nvPr>
        </p:nvSpPr>
        <p:spPr>
          <a:xfrm>
            <a:off x="4648200" y="1751013"/>
            <a:ext cx="4038600" cy="3733800"/>
          </a:xfrm>
        </p:spPr>
        <p:txBody>
          <a:bodyPr rtlCol="0">
            <a:noAutofit/>
          </a:bodyPr>
          <a:lstStyle/>
          <a:p>
            <a:pPr marL="0" indent="0" fontAlgn="auto">
              <a:lnSpc>
                <a:spcPct val="114000"/>
              </a:lnSpc>
              <a:spcBef>
                <a:spcPts val="1400"/>
              </a:spcBef>
              <a:spcAft>
                <a:spcPts val="0"/>
              </a:spcAft>
              <a:buFont typeface="Arial"/>
              <a:buNone/>
              <a:defRPr/>
            </a:pPr>
            <a:r>
              <a:rPr lang="en-US" sz="2400" b="1" dirty="0" smtClean="0">
                <a:latin typeface="+mn-lt"/>
              </a:rPr>
              <a:t>Treatment continues until:</a:t>
            </a:r>
          </a:p>
          <a:p>
            <a:pPr fontAlgn="auto">
              <a:lnSpc>
                <a:spcPct val="114000"/>
              </a:lnSpc>
              <a:spcBef>
                <a:spcPts val="1400"/>
              </a:spcBef>
              <a:spcAft>
                <a:spcPts val="0"/>
              </a:spcAft>
              <a:buSzPct val="85000"/>
              <a:buFont typeface="Wingdings" pitchFamily="2" charset="2"/>
              <a:buChar char="§"/>
              <a:defRPr/>
            </a:pPr>
            <a:r>
              <a:rPr lang="en-US" sz="2400" dirty="0" smtClean="0">
                <a:latin typeface="+mn-lt"/>
              </a:rPr>
              <a:t>All casualties have been transported from scene</a:t>
            </a:r>
          </a:p>
          <a:p>
            <a:pPr fontAlgn="auto">
              <a:lnSpc>
                <a:spcPct val="114000"/>
              </a:lnSpc>
              <a:spcBef>
                <a:spcPts val="1400"/>
              </a:spcBef>
              <a:spcAft>
                <a:spcPts val="0"/>
              </a:spcAft>
              <a:buSzPct val="85000"/>
              <a:buFont typeface="Wingdings" pitchFamily="2" charset="2"/>
              <a:buChar char="§"/>
              <a:defRPr/>
            </a:pPr>
            <a:r>
              <a:rPr lang="en-US" sz="2400" dirty="0" smtClean="0">
                <a:latin typeface="+mn-lt"/>
              </a:rPr>
              <a:t>Available resources have been exhausted</a:t>
            </a:r>
          </a:p>
          <a:p>
            <a:pPr marL="0" indent="0" algn="ctr" fontAlgn="auto">
              <a:lnSpc>
                <a:spcPct val="114000"/>
              </a:lnSpc>
              <a:spcBef>
                <a:spcPts val="1400"/>
              </a:spcBef>
              <a:spcAft>
                <a:spcPts val="0"/>
              </a:spcAft>
              <a:buFont typeface="Arial"/>
              <a:buNone/>
              <a:defRPr/>
            </a:pPr>
            <a:r>
              <a:rPr lang="en-US" sz="2400" b="1" dirty="0" smtClean="0">
                <a:latin typeface="+mn-lt"/>
              </a:rPr>
              <a:t>Comfort care is treatment!</a:t>
            </a:r>
            <a:endParaRPr lang="en-US" sz="2400" b="1" dirty="0">
              <a:latin typeface="+mn-lt"/>
            </a:endParaRPr>
          </a:p>
        </p:txBody>
      </p:sp>
      <p:sp>
        <p:nvSpPr>
          <p:cNvPr id="11" name="Title 1"/>
          <p:cNvSpPr txBox="1">
            <a:spLocks/>
          </p:cNvSpPr>
          <p:nvPr/>
        </p:nvSpPr>
        <p:spPr>
          <a:xfrm>
            <a:off x="457200" y="274638"/>
            <a:ext cx="8229600" cy="1143000"/>
          </a:xfrm>
          <a:prstGeom prst="rect">
            <a:avLst/>
          </a:prstGeom>
        </p:spPr>
        <p:txBody>
          <a:bodyPr>
            <a:normAutofit/>
          </a:bodyPr>
          <a:lstStyle/>
          <a:p>
            <a:pPr algn="ctr" fontAlgn="auto">
              <a:spcAft>
                <a:spcPts val="0"/>
              </a:spcAft>
              <a:defRPr/>
            </a:pPr>
            <a:r>
              <a:rPr lang="en-US" sz="2800" b="1" dirty="0">
                <a:latin typeface="+mj-lt"/>
                <a:ea typeface="+mj-ea"/>
                <a:cs typeface="Helvetica"/>
              </a:rPr>
              <a:t>The DISASTER </a:t>
            </a:r>
            <a:r>
              <a:rPr lang="en-US" sz="2800" b="1" dirty="0" smtClean="0">
                <a:latin typeface="+mj-lt"/>
                <a:ea typeface="+mj-ea"/>
                <a:cs typeface="Helvetica"/>
              </a:rPr>
              <a:t>Paradigm</a:t>
            </a:r>
            <a:r>
              <a:rPr lang="en-US" sz="2800" dirty="0" smtClean="0">
                <a:latin typeface="+mj-lt"/>
                <a:cs typeface="Helvetica" pitchFamily="34" charset="0"/>
              </a:rPr>
              <a:t>™ </a:t>
            </a:r>
            <a:r>
              <a:rPr lang="en-US" sz="2800" b="1" dirty="0">
                <a:latin typeface="+mj-lt"/>
                <a:ea typeface="+mj-ea"/>
                <a:cs typeface="Helvetica"/>
              </a:rPr>
              <a:t/>
            </a:r>
            <a:br>
              <a:rPr lang="en-US" sz="2800" b="1" dirty="0">
                <a:latin typeface="+mj-lt"/>
                <a:ea typeface="+mj-ea"/>
                <a:cs typeface="Helvetica"/>
              </a:rPr>
            </a:br>
            <a:r>
              <a:rPr lang="en-US" sz="2800" b="1" dirty="0">
                <a:solidFill>
                  <a:schemeClr val="accent6">
                    <a:lumMod val="50000"/>
                  </a:schemeClr>
                </a:solidFill>
                <a:latin typeface="+mj-lt"/>
                <a:ea typeface="+mj-ea"/>
                <a:cs typeface="Helvetica"/>
              </a:rPr>
              <a:t>T</a:t>
            </a:r>
            <a:r>
              <a:rPr lang="en-US" sz="2800" b="1" dirty="0">
                <a:latin typeface="+mj-lt"/>
                <a:ea typeface="+mj-ea"/>
                <a:cs typeface="Helvetica"/>
              </a:rPr>
              <a:t>riage and Treatment</a:t>
            </a:r>
          </a:p>
        </p:txBody>
      </p:sp>
      <p:pic>
        <p:nvPicPr>
          <p:cNvPr id="59395" name="Content Placeholder 7" descr="Lesson 1 - Slide 27.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397125"/>
            <a:ext cx="4038600" cy="2932113"/>
          </a:xfrm>
        </p:spPr>
      </p:pic>
      <p:sp>
        <p:nvSpPr>
          <p:cNvPr id="9" name="TextBox 8"/>
          <p:cNvSpPr txBox="1"/>
          <p:nvPr/>
        </p:nvSpPr>
        <p:spPr>
          <a:xfrm>
            <a:off x="1447800" y="4978400"/>
            <a:ext cx="4648200"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 Senior Airman Timothy Taylor/U.S. Air 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p:txBody>
          <a:bodyPr>
            <a:normAutofit/>
          </a:bodyPr>
          <a:lstStyle/>
          <a:p>
            <a:pPr algn="ctr"/>
            <a:r>
              <a:rPr lang="en-US" sz="2800" dirty="0" smtClean="0">
                <a:latin typeface="+mj-lt"/>
              </a:rPr>
              <a:t>Special Considerations</a:t>
            </a:r>
            <a:br>
              <a:rPr lang="en-US" sz="2800" dirty="0" smtClean="0">
                <a:latin typeface="+mj-lt"/>
              </a:rPr>
            </a:br>
            <a:endParaRPr lang="en-US" sz="2800" dirty="0" smtClean="0">
              <a:solidFill>
                <a:srgbClr val="984807"/>
              </a:solidFill>
              <a:latin typeface="+mj-lt"/>
            </a:endParaRPr>
          </a:p>
        </p:txBody>
      </p:sp>
      <p:sp>
        <p:nvSpPr>
          <p:cNvPr id="67586" name="Rectangle 3"/>
          <p:cNvSpPr>
            <a:spLocks noGrp="1"/>
          </p:cNvSpPr>
          <p:nvPr>
            <p:ph type="body" idx="4294967295"/>
          </p:nvPr>
        </p:nvSpPr>
        <p:spPr>
          <a:xfrm>
            <a:off x="457200" y="1332460"/>
            <a:ext cx="8229600" cy="4525963"/>
          </a:xfrm>
        </p:spPr>
        <p:txBody>
          <a:bodyPr/>
          <a:lstStyle/>
          <a:p>
            <a:pPr marL="457200" indent="-457200">
              <a:lnSpc>
                <a:spcPct val="114000"/>
              </a:lnSpc>
              <a:spcBef>
                <a:spcPts val="1000"/>
              </a:spcBef>
              <a:buSzPct val="85000"/>
              <a:buFont typeface="Wingdings" pitchFamily="2" charset="2"/>
              <a:buChar char="§"/>
            </a:pPr>
            <a:r>
              <a:rPr lang="en-US" sz="2600" dirty="0" smtClean="0">
                <a:latin typeface="+mn-lt"/>
              </a:rPr>
              <a:t>Unique or special medical needs populations</a:t>
            </a:r>
          </a:p>
          <a:p>
            <a:pPr marL="914400" lvl="1" indent="-457200">
              <a:lnSpc>
                <a:spcPct val="114000"/>
              </a:lnSpc>
              <a:spcBef>
                <a:spcPts val="1000"/>
              </a:spcBef>
            </a:pPr>
            <a:r>
              <a:rPr lang="en-US" sz="2600" dirty="0" smtClean="0">
                <a:latin typeface="+mn-lt"/>
              </a:rPr>
              <a:t>Age: Including the very young and the very old</a:t>
            </a:r>
          </a:p>
          <a:p>
            <a:pPr marL="914400" lvl="1" indent="-457200">
              <a:lnSpc>
                <a:spcPct val="114000"/>
              </a:lnSpc>
              <a:spcBef>
                <a:spcPts val="1000"/>
              </a:spcBef>
            </a:pPr>
            <a:r>
              <a:rPr lang="en-US" sz="2600" dirty="0" smtClean="0">
                <a:latin typeface="+mn-lt"/>
              </a:rPr>
              <a:t>Functional or access needs secondary to motor, sensory and cognitive limitations</a:t>
            </a:r>
          </a:p>
          <a:p>
            <a:pPr>
              <a:lnSpc>
                <a:spcPct val="114000"/>
              </a:lnSpc>
              <a:spcBef>
                <a:spcPts val="1000"/>
              </a:spcBef>
              <a:buSzPct val="85000"/>
              <a:buFont typeface="Wingdings" pitchFamily="2" charset="2"/>
              <a:buChar char="§"/>
            </a:pPr>
            <a:r>
              <a:rPr lang="en-US" sz="2600" dirty="0" smtClean="0">
                <a:latin typeface="+mn-lt"/>
              </a:rPr>
              <a:t>Unique social situations</a:t>
            </a:r>
          </a:p>
          <a:p>
            <a:pPr marL="914400" lvl="1" indent="-457200">
              <a:lnSpc>
                <a:spcPct val="114000"/>
              </a:lnSpc>
              <a:spcBef>
                <a:spcPts val="1000"/>
              </a:spcBef>
            </a:pPr>
            <a:r>
              <a:rPr lang="en-US" sz="2600" dirty="0" smtClean="0">
                <a:latin typeface="+mn-lt"/>
              </a:rPr>
              <a:t>Cultural, religious, or ethnic communities</a:t>
            </a:r>
          </a:p>
          <a:p>
            <a:pPr marL="914400" lvl="1" indent="-457200">
              <a:lnSpc>
                <a:spcPct val="114000"/>
              </a:lnSpc>
              <a:spcBef>
                <a:spcPts val="1000"/>
              </a:spcBef>
            </a:pPr>
            <a:r>
              <a:rPr lang="en-US" sz="2600" dirty="0" smtClean="0">
                <a:latin typeface="+mn-lt"/>
              </a:rPr>
              <a:t>Language usage</a:t>
            </a:r>
          </a:p>
          <a:p>
            <a:pPr marL="914400" lvl="1" indent="-457200">
              <a:lnSpc>
                <a:spcPct val="114000"/>
              </a:lnSpc>
              <a:spcBef>
                <a:spcPts val="1000"/>
              </a:spcBef>
            </a:pPr>
            <a:r>
              <a:rPr lang="en-US" sz="2600" dirty="0" smtClean="0">
                <a:latin typeface="+mn-lt"/>
              </a:rPr>
              <a:t>Rural or isolated communities</a:t>
            </a:r>
          </a:p>
        </p:txBody>
      </p:sp>
    </p:spTree>
    <p:extLst>
      <p:ext uri="{BB962C8B-B14F-4D97-AF65-F5344CB8AC3E}">
        <p14:creationId xmlns:p14="http://schemas.microsoft.com/office/powerpoint/2010/main" val="462484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14288" y="2179638"/>
            <a:ext cx="9144000" cy="4445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42" name="Content Placeholder 3"/>
          <p:cNvSpPr txBox="1">
            <a:spLocks/>
          </p:cNvSpPr>
          <p:nvPr/>
        </p:nvSpPr>
        <p:spPr bwMode="auto">
          <a:xfrm>
            <a:off x="4586288" y="2728913"/>
            <a:ext cx="4379912" cy="2386012"/>
          </a:xfrm>
          <a:prstGeom prst="rect">
            <a:avLst/>
          </a:prstGeom>
          <a:noFill/>
          <a:ln w="34925" cmpd="thinThick">
            <a:noFill/>
            <a:miter lim="800000"/>
            <a:headEnd/>
            <a:tailEnd/>
          </a:ln>
        </p:spPr>
        <p:txBody>
          <a:bodyPr/>
          <a:lstStyle/>
          <a:p>
            <a:pPr marL="463550" indent="-463550">
              <a:lnSpc>
                <a:spcPct val="114000"/>
              </a:lnSpc>
              <a:spcBef>
                <a:spcPts val="1400"/>
              </a:spcBef>
              <a:buSzPct val="85000"/>
              <a:buFont typeface="Wingdings" pitchFamily="2" charset="2"/>
              <a:buChar char="§"/>
            </a:pPr>
            <a:r>
              <a:rPr lang="en-US" sz="2600" dirty="0">
                <a:latin typeface="Calibri" pitchFamily="34" charset="0"/>
                <a:cs typeface="Helvetica" pitchFamily="34" charset="0"/>
              </a:rPr>
              <a:t>Relocation due to disaster </a:t>
            </a:r>
          </a:p>
          <a:p>
            <a:pPr marL="463550" indent="-463550">
              <a:lnSpc>
                <a:spcPct val="114000"/>
              </a:lnSpc>
              <a:spcBef>
                <a:spcPts val="1400"/>
              </a:spcBef>
              <a:buSzPct val="85000"/>
              <a:buFont typeface="Wingdings" pitchFamily="2" charset="2"/>
              <a:buChar char="§"/>
            </a:pPr>
            <a:r>
              <a:rPr lang="en-US" sz="2600" dirty="0">
                <a:latin typeface="Calibri" pitchFamily="34" charset="0"/>
                <a:cs typeface="Helvetica" pitchFamily="34" charset="0"/>
              </a:rPr>
              <a:t>Getting affected to safety</a:t>
            </a:r>
          </a:p>
          <a:p>
            <a:pPr marL="463550" indent="-463550">
              <a:lnSpc>
                <a:spcPct val="114000"/>
              </a:lnSpc>
              <a:spcBef>
                <a:spcPts val="1400"/>
              </a:spcBef>
              <a:buSzPct val="85000"/>
              <a:buFont typeface="Wingdings" pitchFamily="2" charset="2"/>
              <a:buChar char="§"/>
            </a:pPr>
            <a:r>
              <a:rPr lang="en-US" sz="2600" dirty="0">
                <a:latin typeface="Calibri" pitchFamily="34" charset="0"/>
                <a:cs typeface="Helvetica" pitchFamily="34" charset="0"/>
              </a:rPr>
              <a:t>Transportation methods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1743075"/>
            <a:ext cx="3937000" cy="3484563"/>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a:xfrm>
            <a:off x="457200" y="274638"/>
            <a:ext cx="8229600" cy="1143000"/>
          </a:xfrm>
          <a:prstGeom prst="rect">
            <a:avLst/>
          </a:prstGeom>
        </p:spPr>
        <p:txBody>
          <a:bodyPr>
            <a:normAutofit/>
          </a:bodyPr>
          <a:lstStyle/>
          <a:p>
            <a:pPr algn="ctr" fontAlgn="auto">
              <a:spcAft>
                <a:spcPts val="0"/>
              </a:spcAft>
              <a:defRPr/>
            </a:pPr>
            <a:r>
              <a:rPr lang="en-US" sz="2800" b="1" dirty="0">
                <a:ea typeface="+mj-ea"/>
                <a:cs typeface="Helvetica"/>
              </a:rPr>
              <a:t>The DISASTER </a:t>
            </a:r>
            <a:r>
              <a:rPr lang="en-US" sz="2800" b="1" dirty="0" smtClean="0">
                <a:ea typeface="+mj-ea"/>
                <a:cs typeface="Helvetica"/>
              </a:rPr>
              <a:t>Paradigm</a:t>
            </a:r>
            <a:r>
              <a:rPr lang="en-US" sz="2800" dirty="0" smtClean="0">
                <a:cs typeface="Helvetica" pitchFamily="34" charset="0"/>
              </a:rPr>
              <a:t>™ </a:t>
            </a:r>
            <a:r>
              <a:rPr lang="en-US" sz="2800" b="1" dirty="0">
                <a:ea typeface="+mj-ea"/>
                <a:cs typeface="Helvetica"/>
              </a:rPr>
              <a:t/>
            </a:r>
            <a:br>
              <a:rPr lang="en-US" sz="2800" b="1" dirty="0">
                <a:ea typeface="+mj-ea"/>
                <a:cs typeface="Helvetica"/>
              </a:rPr>
            </a:br>
            <a:r>
              <a:rPr lang="en-US" sz="2800" b="1" dirty="0">
                <a:solidFill>
                  <a:schemeClr val="accent6">
                    <a:lumMod val="50000"/>
                  </a:schemeClr>
                </a:solidFill>
                <a:ea typeface="+mj-ea"/>
                <a:cs typeface="Helvetica"/>
              </a:rPr>
              <a:t>E</a:t>
            </a:r>
            <a:r>
              <a:rPr lang="en-US" sz="2800" b="1" dirty="0">
                <a:ea typeface="+mj-ea"/>
                <a:cs typeface="Helvetica"/>
              </a:rPr>
              <a:t>vacuation</a:t>
            </a:r>
          </a:p>
        </p:txBody>
      </p:sp>
      <p:sp>
        <p:nvSpPr>
          <p:cNvPr id="10" name="TextBox 9"/>
          <p:cNvSpPr txBox="1"/>
          <p:nvPr/>
        </p:nvSpPr>
        <p:spPr>
          <a:xfrm>
            <a:off x="355600" y="5227638"/>
            <a:ext cx="3627438"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Win Henderson/FEMA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Learning Objectives</a:t>
            </a:r>
            <a:endParaRPr lang="en-US" sz="2800" dirty="0">
              <a:solidFill>
                <a:schemeClr val="accent6">
                  <a:lumMod val="50000"/>
                </a:schemeClr>
              </a:solidFill>
            </a:endParaRPr>
          </a:p>
        </p:txBody>
      </p:sp>
      <p:sp>
        <p:nvSpPr>
          <p:cNvPr id="3" name="Content Placeholder 2"/>
          <p:cNvSpPr>
            <a:spLocks noGrp="1"/>
          </p:cNvSpPr>
          <p:nvPr>
            <p:ph idx="1"/>
          </p:nvPr>
        </p:nvSpPr>
        <p:spPr>
          <a:xfrm>
            <a:off x="457200" y="1533525"/>
            <a:ext cx="8229600" cy="4525963"/>
          </a:xfrm>
        </p:spPr>
        <p:txBody>
          <a:bodyPr>
            <a:normAutofit/>
          </a:bodyPr>
          <a:lstStyle/>
          <a:p>
            <a:pPr marL="457200" indent="-457200">
              <a:lnSpc>
                <a:spcPct val="114000"/>
              </a:lnSpc>
              <a:spcBef>
                <a:spcPts val="1000"/>
              </a:spcBef>
              <a:buSzPct val="85000"/>
              <a:buFont typeface="Wingdings" pitchFamily="2" charset="2"/>
              <a:buChar char="§"/>
            </a:pPr>
            <a:r>
              <a:rPr lang="en-US" sz="2100" dirty="0" smtClean="0">
                <a:latin typeface="+mn-lt"/>
                <a:cs typeface="Helvetica" pitchFamily="34" charset="0"/>
              </a:rPr>
              <a:t>Discuss each component of the PRE-DISASTER Paradigm™ as it pertains to all-hazards disaster </a:t>
            </a:r>
            <a:r>
              <a:rPr lang="en-US" sz="2100" i="1" dirty="0" smtClean="0">
                <a:latin typeface="+mn-lt"/>
                <a:cs typeface="Helvetica" pitchFamily="34" charset="0"/>
              </a:rPr>
              <a:t>preparedness</a:t>
            </a:r>
            <a:r>
              <a:rPr lang="en-US" sz="2100" dirty="0" smtClean="0">
                <a:latin typeface="+mn-lt"/>
                <a:cs typeface="Helvetica" pitchFamily="34" charset="0"/>
              </a:rPr>
              <a:t>.</a:t>
            </a:r>
          </a:p>
          <a:p>
            <a:pPr marL="457200" indent="-457200">
              <a:lnSpc>
                <a:spcPct val="114000"/>
              </a:lnSpc>
              <a:spcBef>
                <a:spcPts val="1000"/>
              </a:spcBef>
              <a:buSzPct val="85000"/>
              <a:buFont typeface="Wingdings" pitchFamily="2" charset="2"/>
              <a:buChar char="§"/>
            </a:pPr>
            <a:r>
              <a:rPr lang="en-US" sz="2100" dirty="0" smtClean="0">
                <a:latin typeface="+mn-lt"/>
                <a:cs typeface="Helvetica" pitchFamily="34" charset="0"/>
              </a:rPr>
              <a:t>Discuss each component of the DISASTER Paradigm™ as it pertains to all-hazards disaster </a:t>
            </a:r>
            <a:r>
              <a:rPr lang="en-US" sz="2100" i="1" dirty="0" smtClean="0">
                <a:latin typeface="+mn-lt"/>
                <a:cs typeface="Helvetica" pitchFamily="34" charset="0"/>
              </a:rPr>
              <a:t>response and recovery</a:t>
            </a:r>
            <a:r>
              <a:rPr lang="en-US" sz="2100" dirty="0" smtClean="0">
                <a:latin typeface="+mn-lt"/>
                <a:cs typeface="Helvetica" pitchFamily="34" charset="0"/>
              </a:rPr>
              <a:t>.</a:t>
            </a:r>
          </a:p>
          <a:p>
            <a:pPr marL="457200" indent="-457200">
              <a:lnSpc>
                <a:spcPct val="114000"/>
              </a:lnSpc>
              <a:spcBef>
                <a:spcPts val="1000"/>
              </a:spcBef>
              <a:buSzPct val="85000"/>
              <a:buFont typeface="Wingdings" pitchFamily="2" charset="2"/>
              <a:buChar char="§"/>
            </a:pPr>
            <a:r>
              <a:rPr lang="en-US" sz="2100" dirty="0" smtClean="0">
                <a:latin typeface="+mn-lt"/>
                <a:cs typeface="Helvetica" pitchFamily="34" charset="0"/>
              </a:rPr>
              <a:t>Discuss health-related aspects of all-hazards disaster </a:t>
            </a:r>
            <a:r>
              <a:rPr lang="en-US" sz="2100" i="1" dirty="0" smtClean="0">
                <a:latin typeface="+mn-lt"/>
                <a:cs typeface="Helvetica" pitchFamily="34" charset="0"/>
              </a:rPr>
              <a:t>preparedness</a:t>
            </a:r>
            <a:r>
              <a:rPr lang="en-US" sz="2100" dirty="0" smtClean="0">
                <a:latin typeface="+mn-lt"/>
                <a:cs typeface="Helvetica" pitchFamily="34" charset="0"/>
              </a:rPr>
              <a:t>, including risk analysis, population vulnerability assessment, health system surge planning, and legal and ethical considerations.</a:t>
            </a:r>
          </a:p>
          <a:p>
            <a:pPr marL="457200" indent="-457200">
              <a:lnSpc>
                <a:spcPct val="114000"/>
              </a:lnSpc>
              <a:spcBef>
                <a:spcPts val="1000"/>
              </a:spcBef>
              <a:buSzPct val="85000"/>
              <a:buFont typeface="Wingdings" pitchFamily="2" charset="2"/>
              <a:buChar char="§"/>
            </a:pPr>
            <a:r>
              <a:rPr lang="en-US" sz="2100" dirty="0" smtClean="0">
                <a:latin typeface="+mn-lt"/>
                <a:cs typeface="Helvetica" pitchFamily="34" charset="0"/>
              </a:rPr>
              <a:t>Describe principles for all-hazards disaster </a:t>
            </a:r>
            <a:r>
              <a:rPr lang="en-US" sz="2100" i="1" dirty="0" smtClean="0">
                <a:latin typeface="+mn-lt"/>
                <a:cs typeface="Helvetica" pitchFamily="34" charset="0"/>
              </a:rPr>
              <a:t>response and recovery </a:t>
            </a:r>
            <a:r>
              <a:rPr lang="en-US" sz="2100" dirty="0" smtClean="0">
                <a:latin typeface="+mn-lt"/>
                <a:cs typeface="Helvetica" pitchFamily="34" charset="0"/>
              </a:rPr>
              <a:t>with attention to situational awareness, incident management, health care facility surge management, continuity of                                  operations, and after-action review.</a:t>
            </a:r>
          </a:p>
          <a:p>
            <a:pPr marL="457200" indent="-457200"/>
            <a:endParaRPr lang="en-US" dirty="0" smtClean="0">
              <a:cs typeface="Helvetic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34963" y="1979613"/>
            <a:ext cx="5200650" cy="3357562"/>
          </a:xfrm>
          <a:prstGeom prst="rect">
            <a:avLst/>
          </a:prstGeom>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lnSpc>
                <a:spcPct val="114000"/>
              </a:lnSpc>
              <a:spcBef>
                <a:spcPts val="1400"/>
              </a:spcBef>
              <a:spcAft>
                <a:spcPts val="0"/>
              </a:spcAft>
              <a:buFont typeface="Arial"/>
              <a:buNone/>
              <a:defRPr/>
            </a:pPr>
            <a:r>
              <a:rPr lang="en-US" sz="2800" b="1" dirty="0" smtClean="0"/>
              <a:t>Following disaster, community needs:</a:t>
            </a:r>
            <a:endParaRPr lang="en-US" sz="2800" dirty="0" smtClean="0"/>
          </a:p>
          <a:p>
            <a:pPr marL="514350" indent="-514350" fontAlgn="auto">
              <a:lnSpc>
                <a:spcPct val="114000"/>
              </a:lnSpc>
              <a:spcBef>
                <a:spcPts val="1400"/>
              </a:spcBef>
              <a:spcAft>
                <a:spcPts val="0"/>
              </a:spcAft>
              <a:buFont typeface="+mj-lt"/>
              <a:buAutoNum type="arabicPeriod"/>
              <a:defRPr/>
            </a:pPr>
            <a:r>
              <a:rPr lang="en-US" sz="2800" dirty="0" smtClean="0"/>
              <a:t>Relief</a:t>
            </a:r>
          </a:p>
          <a:p>
            <a:pPr marL="514350" indent="-514350" fontAlgn="auto">
              <a:lnSpc>
                <a:spcPct val="114000"/>
              </a:lnSpc>
              <a:spcBef>
                <a:spcPts val="1400"/>
              </a:spcBef>
              <a:spcAft>
                <a:spcPts val="0"/>
              </a:spcAft>
              <a:buFont typeface="+mj-lt"/>
              <a:buAutoNum type="arabicPeriod"/>
              <a:defRPr/>
            </a:pPr>
            <a:r>
              <a:rPr lang="en-US" sz="2800" dirty="0" smtClean="0"/>
              <a:t>Rehabilitation </a:t>
            </a:r>
          </a:p>
          <a:p>
            <a:pPr marL="514350" indent="-514350" fontAlgn="auto">
              <a:lnSpc>
                <a:spcPct val="114000"/>
              </a:lnSpc>
              <a:spcBef>
                <a:spcPts val="1400"/>
              </a:spcBef>
              <a:spcAft>
                <a:spcPts val="0"/>
              </a:spcAft>
              <a:buFont typeface="+mj-lt"/>
              <a:buAutoNum type="arabicPeriod"/>
              <a:defRPr/>
            </a:pPr>
            <a:r>
              <a:rPr lang="en-US" sz="2800" dirty="0" smtClean="0"/>
              <a:t>Restoration</a:t>
            </a:r>
          </a:p>
        </p:txBody>
      </p:sp>
      <p:pic>
        <p:nvPicPr>
          <p:cNvPr id="634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0088" y="750888"/>
            <a:ext cx="3363912" cy="4459287"/>
          </a:xfrm>
          <a:prstGeom prst="rect">
            <a:avLst/>
          </a:prstGeom>
          <a:noFill/>
          <a:ln w="9525">
            <a:noFill/>
            <a:miter lim="800000"/>
            <a:headEnd/>
            <a:tailEnd/>
          </a:ln>
        </p:spPr>
      </p:pic>
      <p:sp>
        <p:nvSpPr>
          <p:cNvPr id="5" name="Title 1"/>
          <p:cNvSpPr txBox="1">
            <a:spLocks/>
          </p:cNvSpPr>
          <p:nvPr/>
        </p:nvSpPr>
        <p:spPr>
          <a:xfrm>
            <a:off x="457200" y="274638"/>
            <a:ext cx="8229600" cy="1143000"/>
          </a:xfrm>
          <a:prstGeom prst="rect">
            <a:avLst/>
          </a:prstGeom>
        </p:spPr>
        <p:txBody>
          <a:bodyPr>
            <a:normAutofit/>
          </a:bodyPr>
          <a:lstStyle/>
          <a:p>
            <a:pPr algn="ctr" fontAlgn="auto">
              <a:spcAft>
                <a:spcPts val="0"/>
              </a:spcAft>
              <a:defRPr/>
            </a:pPr>
            <a:r>
              <a:rPr lang="en-US" sz="2800" b="1" dirty="0">
                <a:latin typeface="+mj-lt"/>
                <a:ea typeface="+mj-ea"/>
                <a:cs typeface="Helvetica"/>
              </a:rPr>
              <a:t>PRE-DISASTER </a:t>
            </a:r>
            <a:r>
              <a:rPr lang="en-US" sz="2800" b="1" dirty="0" smtClean="0">
                <a:latin typeface="+mj-lt"/>
                <a:ea typeface="+mj-ea"/>
                <a:cs typeface="Helvetica"/>
              </a:rPr>
              <a:t>Paradigm</a:t>
            </a:r>
            <a:r>
              <a:rPr lang="en-US" sz="2800" b="1" dirty="0" smtClean="0">
                <a:latin typeface="+mj-lt"/>
                <a:cs typeface="Helvetica" pitchFamily="34" charset="0"/>
              </a:rPr>
              <a:t>™</a:t>
            </a:r>
            <a:r>
              <a:rPr lang="en-US" sz="2800" dirty="0" smtClean="0">
                <a:latin typeface="+mj-lt"/>
                <a:cs typeface="Helvetica" pitchFamily="34" charset="0"/>
              </a:rPr>
              <a:t> </a:t>
            </a:r>
            <a:r>
              <a:rPr lang="en-US" sz="2800" b="1" dirty="0">
                <a:latin typeface="+mj-lt"/>
                <a:ea typeface="+mj-ea"/>
                <a:cs typeface="Helvetica"/>
              </a:rPr>
              <a:t/>
            </a:r>
            <a:br>
              <a:rPr lang="en-US" sz="2800" b="1" dirty="0">
                <a:latin typeface="+mj-lt"/>
                <a:ea typeface="+mj-ea"/>
                <a:cs typeface="Helvetica"/>
              </a:rPr>
            </a:br>
            <a:r>
              <a:rPr lang="en-US" sz="2800" b="1" dirty="0">
                <a:solidFill>
                  <a:schemeClr val="accent6">
                    <a:lumMod val="50000"/>
                  </a:schemeClr>
                </a:solidFill>
                <a:latin typeface="+mj-lt"/>
                <a:ea typeface="+mj-ea"/>
                <a:cs typeface="Helvetica"/>
              </a:rPr>
              <a:t>R</a:t>
            </a:r>
            <a:r>
              <a:rPr lang="en-US" sz="2800" b="1" dirty="0">
                <a:latin typeface="+mj-lt"/>
                <a:ea typeface="+mj-ea"/>
                <a:cs typeface="Helvetica"/>
              </a:rPr>
              <a:t>ecovery</a:t>
            </a:r>
          </a:p>
        </p:txBody>
      </p:sp>
      <p:sp>
        <p:nvSpPr>
          <p:cNvPr id="6" name="TextBox 5"/>
          <p:cNvSpPr txBox="1"/>
          <p:nvPr/>
        </p:nvSpPr>
        <p:spPr>
          <a:xfrm>
            <a:off x="6682581" y="5210175"/>
            <a:ext cx="4922838" cy="254000"/>
          </a:xfrm>
          <a:prstGeom prst="rect">
            <a:avLst/>
          </a:prstGeom>
          <a:noFill/>
        </p:spPr>
        <p:txBody>
          <a:bodyPr>
            <a:spAutoFit/>
          </a:bodyPr>
          <a:lstStyle/>
          <a:p>
            <a:pPr fontAlgn="auto">
              <a:spcBef>
                <a:spcPts val="0"/>
              </a:spcBef>
              <a:spcAft>
                <a:spcPts val="0"/>
              </a:spcAft>
              <a:defRPr/>
            </a:pPr>
            <a:r>
              <a:rPr lang="en-US" sz="1050" b="1" dirty="0">
                <a:latin typeface="+mn-lt"/>
                <a:cs typeface="+mn-cs"/>
              </a:rPr>
              <a:t>Leo Anderson and Steve Sumwat/FEMA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800" dirty="0" smtClean="0"/>
              <a:t>PRE-DISASTER Paradigm</a:t>
            </a:r>
            <a:r>
              <a:rPr lang="en-US" sz="2800" dirty="0" smtClean="0">
                <a:cs typeface="Helvetica" pitchFamily="34" charset="0"/>
              </a:rPr>
              <a:t>™ </a:t>
            </a:r>
            <a:r>
              <a:rPr lang="en-US" sz="2800" dirty="0" smtClean="0"/>
              <a:t/>
            </a:r>
            <a:br>
              <a:rPr lang="en-US" sz="2800" dirty="0" smtClean="0"/>
            </a:br>
            <a:r>
              <a:rPr lang="en-US" sz="2800" dirty="0" smtClean="0">
                <a:solidFill>
                  <a:schemeClr val="accent6">
                    <a:lumMod val="50000"/>
                  </a:schemeClr>
                </a:solidFill>
              </a:rPr>
              <a:t>R</a:t>
            </a:r>
            <a:r>
              <a:rPr lang="en-US" sz="2800" dirty="0" smtClean="0"/>
              <a:t>ecovery</a:t>
            </a:r>
            <a:endParaRPr lang="en-US" sz="2800" dirty="0"/>
          </a:p>
        </p:txBody>
      </p:sp>
      <p:sp>
        <p:nvSpPr>
          <p:cNvPr id="3" name="Content Placeholder 2"/>
          <p:cNvSpPr>
            <a:spLocks noGrp="1"/>
          </p:cNvSpPr>
          <p:nvPr>
            <p:ph idx="1"/>
          </p:nvPr>
        </p:nvSpPr>
        <p:spPr>
          <a:xfrm>
            <a:off x="457200" y="1600200"/>
            <a:ext cx="4987925" cy="4525963"/>
          </a:xfrm>
        </p:spPr>
        <p:txBody>
          <a:bodyPr>
            <a:normAutofit/>
          </a:bodyPr>
          <a:lstStyle/>
          <a:p>
            <a:pPr marL="463550" indent="-463550">
              <a:lnSpc>
                <a:spcPct val="114000"/>
              </a:lnSpc>
              <a:spcBef>
                <a:spcPts val="1400"/>
              </a:spcBef>
              <a:buSzPct val="85000"/>
              <a:buFont typeface="Arial" charset="0"/>
              <a:buNone/>
            </a:pPr>
            <a:r>
              <a:rPr lang="en-US" sz="2800" b="1" dirty="0" smtClean="0">
                <a:latin typeface="+mn-lt"/>
                <a:cs typeface="Helvetica" pitchFamily="34" charset="0"/>
              </a:rPr>
              <a:t>After-Action Review (AAR)</a:t>
            </a:r>
          </a:p>
          <a:p>
            <a:pPr marL="463550" indent="-463550">
              <a:lnSpc>
                <a:spcPct val="114000"/>
              </a:lnSpc>
              <a:spcBef>
                <a:spcPts val="1400"/>
              </a:spcBef>
              <a:buSzPct val="85000"/>
              <a:buFont typeface="Wingdings" pitchFamily="2" charset="2"/>
              <a:buChar char="§"/>
            </a:pPr>
            <a:r>
              <a:rPr lang="en-US" sz="2800" dirty="0" smtClean="0">
                <a:latin typeface="+mn-lt"/>
                <a:cs typeface="Helvetica" pitchFamily="34" charset="0"/>
              </a:rPr>
              <a:t>Structured analysis of             disaster response</a:t>
            </a:r>
          </a:p>
          <a:p>
            <a:pPr marL="463550" indent="-463550">
              <a:lnSpc>
                <a:spcPct val="114000"/>
              </a:lnSpc>
              <a:spcBef>
                <a:spcPts val="1400"/>
              </a:spcBef>
              <a:buSzPct val="85000"/>
              <a:buFont typeface="Wingdings" pitchFamily="2" charset="2"/>
              <a:buChar char="§"/>
            </a:pPr>
            <a:r>
              <a:rPr lang="en-US" sz="2800" dirty="0" smtClean="0">
                <a:latin typeface="+mn-lt"/>
                <a:cs typeface="Helvetica" pitchFamily="34" charset="0"/>
              </a:rPr>
              <a:t>Done as soon as possible</a:t>
            </a:r>
          </a:p>
          <a:p>
            <a:pPr marL="463550" indent="-463550">
              <a:lnSpc>
                <a:spcPct val="114000"/>
              </a:lnSpc>
              <a:spcBef>
                <a:spcPts val="1400"/>
              </a:spcBef>
              <a:buSzPct val="85000"/>
              <a:buFont typeface="Wingdings" pitchFamily="2" charset="2"/>
              <a:buChar char="§"/>
            </a:pPr>
            <a:r>
              <a:rPr lang="en-US" sz="2800" dirty="0" smtClean="0">
                <a:latin typeface="+mn-lt"/>
                <a:cs typeface="Helvetica" pitchFamily="34" charset="0"/>
              </a:rPr>
              <a:t>Identify gaps and weaknesses</a:t>
            </a:r>
          </a:p>
          <a:p>
            <a:pPr marL="463550" indent="-463550"/>
            <a:endParaRPr lang="en-US" dirty="0" smtClean="0">
              <a:cs typeface="Helvetica" pitchFamily="34" charset="0"/>
            </a:endParaRPr>
          </a:p>
        </p:txBody>
      </p:sp>
      <p:sp>
        <p:nvSpPr>
          <p:cNvPr id="7" name="Pentagon 6"/>
          <p:cNvSpPr/>
          <p:nvPr/>
        </p:nvSpPr>
        <p:spPr>
          <a:xfrm flipH="1">
            <a:off x="5691113" y="3785616"/>
            <a:ext cx="3022980" cy="1069763"/>
          </a:xfrm>
          <a:prstGeom prst="homePlate">
            <a:avLst/>
          </a:prstGeom>
          <a:solidFill>
            <a:schemeClr val="accent6">
              <a:lumMod val="50000"/>
            </a:schemeClr>
          </a:solidFill>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AAR is a duty           not an option!</a:t>
            </a:r>
          </a:p>
        </p:txBody>
      </p:sp>
      <p:pic>
        <p:nvPicPr>
          <p:cNvPr id="65540" name="Picture 5" descr="Slide 3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81013"/>
            <a:ext cx="4224337" cy="3305175"/>
          </a:xfrm>
          <a:prstGeom prst="rect">
            <a:avLst/>
          </a:prstGeom>
          <a:noFill/>
          <a:ln w="9525">
            <a:noFill/>
            <a:miter lim="800000"/>
            <a:headEnd/>
            <a:tailEnd/>
          </a:ln>
        </p:spPr>
      </p:pic>
      <p:sp>
        <p:nvSpPr>
          <p:cNvPr id="8" name="TextBox 7"/>
          <p:cNvSpPr txBox="1"/>
          <p:nvPr/>
        </p:nvSpPr>
        <p:spPr>
          <a:xfrm>
            <a:off x="2582863" y="5303838"/>
            <a:ext cx="3816350" cy="254000"/>
          </a:xfrm>
          <a:prstGeom prst="rect">
            <a:avLst/>
          </a:prstGeom>
          <a:noFill/>
        </p:spPr>
        <p:txBody>
          <a:bodyPr>
            <a:spAutoFit/>
          </a:bodyPr>
          <a:lstStyle/>
          <a:p>
            <a:pPr fontAlgn="auto">
              <a:spcBef>
                <a:spcPts val="0"/>
              </a:spcBef>
              <a:spcAft>
                <a:spcPts val="0"/>
              </a:spcAft>
              <a:defRPr/>
            </a:pPr>
            <a:endParaRPr lang="en-US" sz="1050" b="1" dirty="0">
              <a:solidFill>
                <a:schemeClr val="bg1"/>
              </a:solidFill>
              <a:latin typeface="+mn-lt"/>
              <a:cs typeface="+mn-cs"/>
            </a:endParaRPr>
          </a:p>
        </p:txBody>
      </p:sp>
      <p:sp>
        <p:nvSpPr>
          <p:cNvPr id="9" name="TextBox 8"/>
          <p:cNvSpPr txBox="1"/>
          <p:nvPr/>
        </p:nvSpPr>
        <p:spPr>
          <a:xfrm>
            <a:off x="7410864" y="3393201"/>
            <a:ext cx="3028950"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Hans Pennink/FEMA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53999404"/>
              </p:ext>
            </p:extLst>
          </p:nvPr>
        </p:nvGraphicFramePr>
        <p:xfrm>
          <a:off x="348016" y="325798"/>
          <a:ext cx="3609833" cy="5699759"/>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408660">
                  <a:extLst>
                    <a:ext uri="{9D8B030D-6E8A-4147-A177-3AD203B41FA5}">
                      <a16:colId xmlns:a16="http://schemas.microsoft.com/office/drawing/2014/main" val="20000"/>
                    </a:ext>
                  </a:extLst>
                </a:gridCol>
                <a:gridCol w="3201173">
                  <a:extLst>
                    <a:ext uri="{9D8B030D-6E8A-4147-A177-3AD203B41FA5}">
                      <a16:colId xmlns:a16="http://schemas.microsoft.com/office/drawing/2014/main" val="20001"/>
                    </a:ext>
                  </a:extLst>
                </a:gridCol>
              </a:tblGrid>
              <a:tr h="386018">
                <a:tc>
                  <a:txBody>
                    <a:bodyPr/>
                    <a:lstStyle/>
                    <a:p>
                      <a:pPr algn="ctr"/>
                      <a:r>
                        <a:rPr lang="en-US" sz="2800" b="1" dirty="0" smtClean="0">
                          <a:solidFill>
                            <a:schemeClr val="bg1"/>
                          </a:solidFill>
                        </a:rPr>
                        <a:t>P</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lanning and Practice</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esilience</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ducation</a:t>
                      </a:r>
                      <a:r>
                        <a:rPr lang="en-US" sz="2400" b="0" baseline="0" dirty="0" smtClean="0">
                          <a:solidFill>
                            <a:schemeClr val="tx1"/>
                          </a:solidFill>
                        </a:rPr>
                        <a:t> and Training</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6018">
                <a:tc>
                  <a:txBody>
                    <a:bodyPr/>
                    <a:lstStyle/>
                    <a:p>
                      <a:pPr algn="ctr"/>
                      <a:r>
                        <a:rPr lang="en-US" sz="2800" b="1" dirty="0" smtClean="0">
                          <a:solidFill>
                            <a:schemeClr val="bg1"/>
                          </a:solidFill>
                        </a:rPr>
                        <a:t>D</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etection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6018">
                <a:tc>
                  <a:txBody>
                    <a:bodyPr/>
                    <a:lstStyle/>
                    <a:p>
                      <a:pPr algn="ctr"/>
                      <a:r>
                        <a:rPr lang="en-US" sz="2800" b="1" dirty="0" smtClean="0">
                          <a:solidFill>
                            <a:schemeClr val="bg1"/>
                          </a:solidFill>
                        </a:rPr>
                        <a:t>I</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ncident</a:t>
                      </a:r>
                      <a:r>
                        <a:rPr lang="en-US" sz="2400" b="0" dirty="0" smtClean="0">
                          <a:solidFill>
                            <a:schemeClr val="tx1"/>
                          </a:solidFill>
                        </a:rPr>
                        <a:t> Management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afety and Security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6018">
                <a:tc>
                  <a:txBody>
                    <a:bodyPr/>
                    <a:lstStyle/>
                    <a:p>
                      <a:pPr algn="ctr"/>
                      <a:r>
                        <a:rPr lang="en-US" sz="2800" b="1" dirty="0" smtClean="0">
                          <a:solidFill>
                            <a:schemeClr val="bg1"/>
                          </a:solidFill>
                        </a:rPr>
                        <a:t>A</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ssess</a:t>
                      </a:r>
                      <a:r>
                        <a:rPr lang="en-US" sz="2400" b="0" baseline="0" dirty="0" smtClean="0">
                          <a:solidFill>
                            <a:schemeClr val="tx1"/>
                          </a:solidFill>
                        </a:rPr>
                        <a:t> Hazards</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upport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6018">
                <a:tc>
                  <a:txBody>
                    <a:bodyPr/>
                    <a:lstStyle/>
                    <a:p>
                      <a:pPr algn="ctr"/>
                      <a:r>
                        <a:rPr lang="en-US" sz="2800" b="1" dirty="0" smtClean="0">
                          <a:solidFill>
                            <a:schemeClr val="bg1"/>
                          </a:solidFill>
                        </a:rPr>
                        <a:t>T</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riage and Treatment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vacuation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ecovery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nvGraphicFramePr>
        <p:xfrm>
          <a:off x="3043451" y="3534770"/>
          <a:ext cx="5887967" cy="870478"/>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5887967">
                  <a:extLst>
                    <a:ext uri="{9D8B030D-6E8A-4147-A177-3AD203B41FA5}">
                      <a16:colId xmlns:a16="http://schemas.microsoft.com/office/drawing/2014/main" val="20000"/>
                    </a:ext>
                  </a:extLst>
                </a:gridCol>
              </a:tblGrid>
              <a:tr h="870478">
                <a:tc>
                  <a:txBody>
                    <a:bodyPr/>
                    <a:lstStyle/>
                    <a:p>
                      <a:pPr algn="ctr"/>
                      <a:r>
                        <a:rPr lang="en-US" sz="2800" b="1" baseline="0" dirty="0" smtClean="0">
                          <a:solidFill>
                            <a:schemeClr val="bg1"/>
                          </a:solidFill>
                        </a:rPr>
                        <a:t>Are my needs &gt; resources?</a:t>
                      </a:r>
                      <a:endParaRPr lang="en-US" sz="2800" b="1" dirty="0">
                        <a:solidFill>
                          <a:schemeClr val="bg1"/>
                        </a:solidFill>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bl>
          </a:graphicData>
        </a:graphic>
      </p:graphicFrame>
      <p:pic>
        <p:nvPicPr>
          <p:cNvPr id="2051" name="Picture 3" descr="C:\Documents and Settings\jsempek\Local Settings\Temporary Internet Files\Content.IE5\P9RXWJBF\MP9003169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325438"/>
            <a:ext cx="4359275" cy="2921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49450"/>
          </a:xfrm>
        </p:spPr>
        <p:txBody>
          <a:bodyPr>
            <a:normAutofit/>
          </a:bodyPr>
          <a:lstStyle/>
          <a:p>
            <a:pPr algn="ctr"/>
            <a:r>
              <a:rPr lang="en-US" sz="2800" dirty="0" smtClean="0">
                <a:cs typeface="Helvetica" pitchFamily="34" charset="0"/>
              </a:rPr>
              <a:t>Question 1</a:t>
            </a:r>
            <a:r>
              <a:rPr lang="en-US" sz="2800" dirty="0" smtClean="0">
                <a:solidFill>
                  <a:schemeClr val="accent6">
                    <a:lumMod val="50000"/>
                  </a:schemeClr>
                </a:solidFill>
                <a:cs typeface="Helvetica" pitchFamily="34" charset="0"/>
              </a:rPr>
              <a:t/>
            </a:r>
            <a:br>
              <a:rPr lang="en-US" sz="2800" dirty="0" smtClean="0">
                <a:solidFill>
                  <a:schemeClr val="accent6">
                    <a:lumMod val="50000"/>
                  </a:schemeClr>
                </a:solidFill>
                <a:cs typeface="Helvetica" pitchFamily="34" charset="0"/>
              </a:rPr>
            </a:br>
            <a:r>
              <a:rPr lang="en-US" sz="2800" dirty="0" smtClean="0">
                <a:solidFill>
                  <a:schemeClr val="accent6">
                    <a:lumMod val="50000"/>
                  </a:schemeClr>
                </a:solidFill>
                <a:cs typeface="Helvetica" pitchFamily="34" charset="0"/>
              </a:rPr>
              <a:t>Approximately how many disaster-related</a:t>
            </a:r>
            <a:br>
              <a:rPr lang="en-US" sz="2800" dirty="0" smtClean="0">
                <a:solidFill>
                  <a:schemeClr val="accent6">
                    <a:lumMod val="50000"/>
                  </a:schemeClr>
                </a:solidFill>
                <a:cs typeface="Helvetica" pitchFamily="34" charset="0"/>
              </a:rPr>
            </a:br>
            <a:r>
              <a:rPr lang="en-US" sz="2800" dirty="0" smtClean="0">
                <a:solidFill>
                  <a:schemeClr val="accent6">
                    <a:lumMod val="50000"/>
                  </a:schemeClr>
                </a:solidFill>
                <a:cs typeface="Helvetica" pitchFamily="34" charset="0"/>
              </a:rPr>
              <a:t>deaths occurred in the last century?</a:t>
            </a:r>
          </a:p>
        </p:txBody>
      </p:sp>
      <p:sp>
        <p:nvSpPr>
          <p:cNvPr id="69634" name="Content Placeholder 2"/>
          <p:cNvSpPr>
            <a:spLocks noGrp="1"/>
          </p:cNvSpPr>
          <p:nvPr>
            <p:ph idx="1"/>
          </p:nvPr>
        </p:nvSpPr>
        <p:spPr>
          <a:xfrm>
            <a:off x="457200" y="2484438"/>
            <a:ext cx="8229600" cy="3641725"/>
          </a:xfrm>
        </p:spPr>
        <p:txBody>
          <a:bodyPr>
            <a:normAutofit/>
          </a:bodyPr>
          <a:lstStyle/>
          <a:p>
            <a:pPr marL="514350" indent="-514350">
              <a:lnSpc>
                <a:spcPct val="114000"/>
              </a:lnSpc>
              <a:spcBef>
                <a:spcPts val="1600"/>
              </a:spcBef>
              <a:buFont typeface="Arial" charset="0"/>
              <a:buAutoNum type="alphaLcPeriod"/>
            </a:pPr>
            <a:r>
              <a:rPr lang="en-US" sz="2800" dirty="0" smtClean="0">
                <a:latin typeface="+mn-lt"/>
                <a:cs typeface="Helvetica" pitchFamily="34" charset="0"/>
              </a:rPr>
              <a:t>100,000</a:t>
            </a:r>
          </a:p>
          <a:p>
            <a:pPr marL="514350" indent="-514350">
              <a:lnSpc>
                <a:spcPct val="114000"/>
              </a:lnSpc>
              <a:spcBef>
                <a:spcPts val="1600"/>
              </a:spcBef>
              <a:buFont typeface="Arial" charset="0"/>
              <a:buAutoNum type="alphaLcPeriod"/>
            </a:pPr>
            <a:r>
              <a:rPr lang="en-US" sz="2800" dirty="0" smtClean="0">
                <a:latin typeface="+mn-lt"/>
                <a:cs typeface="Helvetica" pitchFamily="34" charset="0"/>
              </a:rPr>
              <a:t>200,000</a:t>
            </a:r>
          </a:p>
          <a:p>
            <a:pPr marL="514350" indent="-514350">
              <a:lnSpc>
                <a:spcPct val="114000"/>
              </a:lnSpc>
              <a:spcBef>
                <a:spcPts val="1600"/>
              </a:spcBef>
              <a:buFont typeface="Arial" charset="0"/>
              <a:buAutoNum type="alphaLcPeriod"/>
            </a:pPr>
            <a:r>
              <a:rPr lang="en-US" sz="2800" dirty="0" smtClean="0">
                <a:latin typeface="+mn-lt"/>
                <a:cs typeface="Helvetica" pitchFamily="34" charset="0"/>
              </a:rPr>
              <a:t>120,000,000</a:t>
            </a:r>
          </a:p>
          <a:p>
            <a:pPr marL="514350" indent="-514350">
              <a:lnSpc>
                <a:spcPct val="114000"/>
              </a:lnSpc>
              <a:spcBef>
                <a:spcPts val="1600"/>
              </a:spcBef>
              <a:buFont typeface="Arial" charset="0"/>
              <a:buAutoNum type="alphaLcPeriod"/>
            </a:pPr>
            <a:r>
              <a:rPr lang="en-US" sz="2800" dirty="0" smtClean="0">
                <a:latin typeface="+mn-lt"/>
                <a:cs typeface="Helvetica" pitchFamily="34" charset="0"/>
              </a:rPr>
              <a:t>200,000,000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49450"/>
          </a:xfrm>
        </p:spPr>
        <p:txBody>
          <a:bodyPr>
            <a:normAutofit/>
          </a:bodyPr>
          <a:lstStyle/>
          <a:p>
            <a:pPr algn="ctr"/>
            <a:r>
              <a:rPr lang="en-US" sz="2800" dirty="0" smtClean="0">
                <a:cs typeface="Helvetica" pitchFamily="34" charset="0"/>
              </a:rPr>
              <a:t>Question 1</a:t>
            </a:r>
            <a:r>
              <a:rPr lang="en-US" sz="2800" dirty="0" smtClean="0">
                <a:solidFill>
                  <a:schemeClr val="accent6">
                    <a:lumMod val="50000"/>
                  </a:schemeClr>
                </a:solidFill>
                <a:cs typeface="Helvetica" pitchFamily="34" charset="0"/>
              </a:rPr>
              <a:t/>
            </a:r>
            <a:br>
              <a:rPr lang="en-US" sz="2800" dirty="0" smtClean="0">
                <a:solidFill>
                  <a:schemeClr val="accent6">
                    <a:lumMod val="50000"/>
                  </a:schemeClr>
                </a:solidFill>
                <a:cs typeface="Helvetica" pitchFamily="34" charset="0"/>
              </a:rPr>
            </a:br>
            <a:r>
              <a:rPr lang="en-US" sz="2800" dirty="0" smtClean="0">
                <a:solidFill>
                  <a:schemeClr val="accent6">
                    <a:lumMod val="50000"/>
                  </a:schemeClr>
                </a:solidFill>
                <a:cs typeface="Helvetica" pitchFamily="34" charset="0"/>
              </a:rPr>
              <a:t>Approximately how many disaster-related </a:t>
            </a:r>
            <a:br>
              <a:rPr lang="en-US" sz="2800" dirty="0" smtClean="0">
                <a:solidFill>
                  <a:schemeClr val="accent6">
                    <a:lumMod val="50000"/>
                  </a:schemeClr>
                </a:solidFill>
                <a:cs typeface="Helvetica" pitchFamily="34" charset="0"/>
              </a:rPr>
            </a:br>
            <a:r>
              <a:rPr lang="en-US" sz="2800" dirty="0" smtClean="0">
                <a:solidFill>
                  <a:schemeClr val="accent6">
                    <a:lumMod val="50000"/>
                  </a:schemeClr>
                </a:solidFill>
                <a:cs typeface="Helvetica" pitchFamily="34" charset="0"/>
              </a:rPr>
              <a:t>deaths occurred in the last century?</a:t>
            </a:r>
          </a:p>
        </p:txBody>
      </p:sp>
      <p:sp>
        <p:nvSpPr>
          <p:cNvPr id="70658" name="Content Placeholder 2"/>
          <p:cNvSpPr>
            <a:spLocks noGrp="1"/>
          </p:cNvSpPr>
          <p:nvPr>
            <p:ph idx="1"/>
          </p:nvPr>
        </p:nvSpPr>
        <p:spPr>
          <a:xfrm>
            <a:off x="457200" y="2484438"/>
            <a:ext cx="8229600" cy="3641725"/>
          </a:xfrm>
        </p:spPr>
        <p:txBody>
          <a:bodyPr>
            <a:normAutofit/>
          </a:bodyPr>
          <a:lstStyle/>
          <a:p>
            <a:pPr marL="514350" indent="-514350">
              <a:lnSpc>
                <a:spcPct val="114000"/>
              </a:lnSpc>
              <a:spcBef>
                <a:spcPts val="1600"/>
              </a:spcBef>
              <a:buFont typeface="Arial" charset="0"/>
              <a:buAutoNum type="alphaLcPeriod"/>
            </a:pPr>
            <a:r>
              <a:rPr lang="en-US" sz="2800" dirty="0" smtClean="0">
                <a:latin typeface="+mn-lt"/>
                <a:cs typeface="Helvetica" pitchFamily="34" charset="0"/>
              </a:rPr>
              <a:t>100,000</a:t>
            </a:r>
          </a:p>
          <a:p>
            <a:pPr marL="514350" indent="-514350">
              <a:lnSpc>
                <a:spcPct val="114000"/>
              </a:lnSpc>
              <a:spcBef>
                <a:spcPts val="1600"/>
              </a:spcBef>
              <a:buFont typeface="Arial" charset="0"/>
              <a:buAutoNum type="alphaLcPeriod"/>
            </a:pPr>
            <a:r>
              <a:rPr lang="en-US" sz="2800" dirty="0" smtClean="0">
                <a:latin typeface="+mn-lt"/>
                <a:cs typeface="Helvetica" pitchFamily="34" charset="0"/>
              </a:rPr>
              <a:t>200,000</a:t>
            </a:r>
          </a:p>
          <a:p>
            <a:pPr marL="514350" indent="-514350">
              <a:lnSpc>
                <a:spcPct val="114000"/>
              </a:lnSpc>
              <a:spcBef>
                <a:spcPts val="1600"/>
              </a:spcBef>
              <a:buFont typeface="Arial" charset="0"/>
              <a:buAutoNum type="alphaLcPeriod"/>
            </a:pPr>
            <a:r>
              <a:rPr lang="en-US" sz="2800" dirty="0" smtClean="0">
                <a:latin typeface="+mn-lt"/>
                <a:cs typeface="Helvetica" pitchFamily="34" charset="0"/>
              </a:rPr>
              <a:t>120,000,000</a:t>
            </a:r>
          </a:p>
          <a:p>
            <a:pPr marL="514350" indent="-514350">
              <a:lnSpc>
                <a:spcPct val="114000"/>
              </a:lnSpc>
              <a:spcBef>
                <a:spcPts val="1600"/>
              </a:spcBef>
              <a:buFont typeface="Arial" charset="0"/>
              <a:buAutoNum type="alphaLcPeriod"/>
            </a:pPr>
            <a:r>
              <a:rPr lang="en-US" sz="2800" b="1" dirty="0" smtClean="0">
                <a:latin typeface="+mn-lt"/>
                <a:cs typeface="Helvetica" pitchFamily="34" charset="0"/>
              </a:rPr>
              <a:t>200,000,000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49450"/>
          </a:xfrm>
        </p:spPr>
        <p:txBody>
          <a:bodyPr>
            <a:normAutofit/>
          </a:bodyPr>
          <a:lstStyle/>
          <a:p>
            <a:pPr algn="ctr"/>
            <a:r>
              <a:rPr lang="en-US" sz="2800" dirty="0" smtClean="0">
                <a:cs typeface="Helvetica" pitchFamily="34" charset="0"/>
              </a:rPr>
              <a:t>Question 2</a:t>
            </a:r>
            <a:r>
              <a:rPr lang="en-US" sz="2800" dirty="0" smtClean="0">
                <a:solidFill>
                  <a:schemeClr val="accent6">
                    <a:lumMod val="50000"/>
                  </a:schemeClr>
                </a:solidFill>
                <a:cs typeface="Helvetica" pitchFamily="34" charset="0"/>
              </a:rPr>
              <a:t/>
            </a:r>
            <a:br>
              <a:rPr lang="en-US" sz="2800" dirty="0" smtClean="0">
                <a:solidFill>
                  <a:schemeClr val="accent6">
                    <a:lumMod val="50000"/>
                  </a:schemeClr>
                </a:solidFill>
                <a:cs typeface="Helvetica" pitchFamily="34" charset="0"/>
              </a:rPr>
            </a:br>
            <a:r>
              <a:rPr lang="en-US" sz="2800" dirty="0" smtClean="0">
                <a:solidFill>
                  <a:schemeClr val="accent6">
                    <a:lumMod val="50000"/>
                  </a:schemeClr>
                </a:solidFill>
                <a:cs typeface="Helvetica" pitchFamily="34" charset="0"/>
              </a:rPr>
              <a:t>Which of the following is NOT </a:t>
            </a:r>
            <a:br>
              <a:rPr lang="en-US" sz="2800" dirty="0" smtClean="0">
                <a:solidFill>
                  <a:schemeClr val="accent6">
                    <a:lumMod val="50000"/>
                  </a:schemeClr>
                </a:solidFill>
                <a:cs typeface="Helvetica" pitchFamily="34" charset="0"/>
              </a:rPr>
            </a:br>
            <a:r>
              <a:rPr lang="en-US" sz="2800" dirty="0" smtClean="0">
                <a:solidFill>
                  <a:schemeClr val="accent6">
                    <a:lumMod val="50000"/>
                  </a:schemeClr>
                </a:solidFill>
                <a:cs typeface="Helvetica" pitchFamily="34" charset="0"/>
              </a:rPr>
              <a:t>a category of disasters?</a:t>
            </a:r>
          </a:p>
        </p:txBody>
      </p:sp>
      <p:sp>
        <p:nvSpPr>
          <p:cNvPr id="3" name="Content Placeholder 2"/>
          <p:cNvSpPr>
            <a:spLocks noGrp="1"/>
          </p:cNvSpPr>
          <p:nvPr>
            <p:ph idx="1"/>
          </p:nvPr>
        </p:nvSpPr>
        <p:spPr>
          <a:xfrm>
            <a:off x="457200" y="2209800"/>
            <a:ext cx="8229600" cy="3641725"/>
          </a:xfrm>
        </p:spPr>
        <p:txBody>
          <a:bodyPr rtlCol="0">
            <a:normAutofit/>
          </a:bodyPr>
          <a:lstStyle/>
          <a:p>
            <a:pPr marL="514350" indent="-514350" fontAlgn="auto">
              <a:lnSpc>
                <a:spcPct val="114000"/>
              </a:lnSpc>
              <a:spcBef>
                <a:spcPts val="1600"/>
              </a:spcBef>
              <a:spcAft>
                <a:spcPts val="0"/>
              </a:spcAft>
              <a:buFont typeface="Arial"/>
              <a:buAutoNum type="alphaLcPeriod"/>
              <a:defRPr/>
            </a:pPr>
            <a:r>
              <a:rPr lang="en-US" sz="2800" dirty="0" smtClean="0">
                <a:latin typeface="+mn-lt"/>
              </a:rPr>
              <a:t>Human systems failure</a:t>
            </a:r>
          </a:p>
          <a:p>
            <a:pPr marL="514350" indent="-514350" fontAlgn="auto">
              <a:lnSpc>
                <a:spcPct val="114000"/>
              </a:lnSpc>
              <a:spcBef>
                <a:spcPts val="1600"/>
              </a:spcBef>
              <a:spcAft>
                <a:spcPts val="0"/>
              </a:spcAft>
              <a:buFont typeface="Arial"/>
              <a:buAutoNum type="alphaLcPeriod"/>
              <a:defRPr/>
            </a:pPr>
            <a:r>
              <a:rPr lang="en-US" sz="2800" dirty="0" smtClean="0">
                <a:latin typeface="+mn-lt"/>
              </a:rPr>
              <a:t>Natural </a:t>
            </a:r>
          </a:p>
          <a:p>
            <a:pPr marL="514350" indent="-514350" fontAlgn="auto">
              <a:lnSpc>
                <a:spcPct val="114000"/>
              </a:lnSpc>
              <a:spcBef>
                <a:spcPts val="1600"/>
              </a:spcBef>
              <a:spcAft>
                <a:spcPts val="0"/>
              </a:spcAft>
              <a:buFont typeface="Arial"/>
              <a:buAutoNum type="alphaLcPeriod"/>
              <a:defRPr/>
            </a:pPr>
            <a:r>
              <a:rPr lang="en-US" sz="2800" dirty="0" smtClean="0">
                <a:latin typeface="+mn-lt"/>
              </a:rPr>
              <a:t>War and conflict</a:t>
            </a:r>
          </a:p>
          <a:p>
            <a:pPr marL="514350" indent="-514350" fontAlgn="auto">
              <a:lnSpc>
                <a:spcPct val="114000"/>
              </a:lnSpc>
              <a:spcBef>
                <a:spcPts val="1600"/>
              </a:spcBef>
              <a:spcAft>
                <a:spcPts val="0"/>
              </a:spcAft>
              <a:buFont typeface="Arial"/>
              <a:buAutoNum type="alphaLcPeriod"/>
              <a:defRPr/>
            </a:pPr>
            <a:r>
              <a:rPr lang="en-US" sz="2800" dirty="0" smtClean="0">
                <a:latin typeface="+mn-lt"/>
              </a:rPr>
              <a:t>Drowning</a:t>
            </a:r>
          </a:p>
          <a:p>
            <a:pPr marL="514350" indent="-514350" fontAlgn="auto">
              <a:lnSpc>
                <a:spcPct val="114000"/>
              </a:lnSpc>
              <a:spcBef>
                <a:spcPts val="1600"/>
              </a:spcBef>
              <a:spcAft>
                <a:spcPts val="0"/>
              </a:spcAft>
              <a:buFont typeface="Arial"/>
              <a:buAutoNum type="alphaLcPeriod"/>
              <a:defRPr/>
            </a:pPr>
            <a:r>
              <a:rPr lang="en-US" sz="2800" dirty="0" smtClean="0">
                <a:latin typeface="+mn-lt"/>
              </a:rPr>
              <a:t>All are disaster categories</a:t>
            </a:r>
            <a:endParaRPr lang="en-US" sz="2800" dirty="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49450"/>
          </a:xfrm>
        </p:spPr>
        <p:txBody>
          <a:bodyPr>
            <a:normAutofit/>
          </a:bodyPr>
          <a:lstStyle/>
          <a:p>
            <a:pPr algn="ctr"/>
            <a:r>
              <a:rPr lang="en-US" sz="2800" dirty="0" smtClean="0">
                <a:cs typeface="Helvetica" pitchFamily="34" charset="0"/>
              </a:rPr>
              <a:t>Question 2</a:t>
            </a:r>
            <a:r>
              <a:rPr lang="en-US" sz="2800" dirty="0" smtClean="0">
                <a:solidFill>
                  <a:schemeClr val="accent6">
                    <a:lumMod val="50000"/>
                  </a:schemeClr>
                </a:solidFill>
                <a:cs typeface="Helvetica" pitchFamily="34" charset="0"/>
              </a:rPr>
              <a:t/>
            </a:r>
            <a:br>
              <a:rPr lang="en-US" sz="2800" dirty="0" smtClean="0">
                <a:solidFill>
                  <a:schemeClr val="accent6">
                    <a:lumMod val="50000"/>
                  </a:schemeClr>
                </a:solidFill>
                <a:cs typeface="Helvetica" pitchFamily="34" charset="0"/>
              </a:rPr>
            </a:br>
            <a:r>
              <a:rPr lang="en-US" sz="2800" dirty="0" smtClean="0">
                <a:solidFill>
                  <a:schemeClr val="accent6">
                    <a:lumMod val="50000"/>
                  </a:schemeClr>
                </a:solidFill>
                <a:cs typeface="Helvetica" pitchFamily="34" charset="0"/>
              </a:rPr>
              <a:t>Which of the following is NOT</a:t>
            </a:r>
            <a:br>
              <a:rPr lang="en-US" sz="2800" dirty="0" smtClean="0">
                <a:solidFill>
                  <a:schemeClr val="accent6">
                    <a:lumMod val="50000"/>
                  </a:schemeClr>
                </a:solidFill>
                <a:cs typeface="Helvetica" pitchFamily="34" charset="0"/>
              </a:rPr>
            </a:br>
            <a:r>
              <a:rPr lang="en-US" sz="2800" dirty="0" smtClean="0">
                <a:solidFill>
                  <a:schemeClr val="accent6">
                    <a:lumMod val="50000"/>
                  </a:schemeClr>
                </a:solidFill>
                <a:cs typeface="Helvetica" pitchFamily="34" charset="0"/>
              </a:rPr>
              <a:t>a category of disasters?</a:t>
            </a:r>
          </a:p>
        </p:txBody>
      </p:sp>
      <p:sp>
        <p:nvSpPr>
          <p:cNvPr id="3" name="Content Placeholder 2"/>
          <p:cNvSpPr>
            <a:spLocks noGrp="1"/>
          </p:cNvSpPr>
          <p:nvPr>
            <p:ph idx="1"/>
          </p:nvPr>
        </p:nvSpPr>
        <p:spPr>
          <a:xfrm>
            <a:off x="457200" y="2209800"/>
            <a:ext cx="8229600" cy="3641725"/>
          </a:xfrm>
        </p:spPr>
        <p:txBody>
          <a:bodyPr rtlCol="0">
            <a:normAutofit/>
          </a:bodyPr>
          <a:lstStyle/>
          <a:p>
            <a:pPr marL="514350" indent="-514350" fontAlgn="auto">
              <a:lnSpc>
                <a:spcPct val="114000"/>
              </a:lnSpc>
              <a:spcBef>
                <a:spcPts val="1600"/>
              </a:spcBef>
              <a:spcAft>
                <a:spcPts val="0"/>
              </a:spcAft>
              <a:buFont typeface="Arial"/>
              <a:buAutoNum type="alphaLcPeriod"/>
              <a:defRPr/>
            </a:pPr>
            <a:r>
              <a:rPr lang="en-US" sz="2800" dirty="0" smtClean="0">
                <a:latin typeface="+mn-lt"/>
              </a:rPr>
              <a:t>Human systems failure</a:t>
            </a:r>
          </a:p>
          <a:p>
            <a:pPr marL="514350" indent="-514350" fontAlgn="auto">
              <a:lnSpc>
                <a:spcPct val="114000"/>
              </a:lnSpc>
              <a:spcBef>
                <a:spcPts val="1600"/>
              </a:spcBef>
              <a:spcAft>
                <a:spcPts val="0"/>
              </a:spcAft>
              <a:buFont typeface="Arial"/>
              <a:buAutoNum type="alphaLcPeriod"/>
              <a:defRPr/>
            </a:pPr>
            <a:r>
              <a:rPr lang="en-US" sz="2800" dirty="0" smtClean="0">
                <a:latin typeface="+mn-lt"/>
              </a:rPr>
              <a:t>Natural </a:t>
            </a:r>
          </a:p>
          <a:p>
            <a:pPr marL="514350" indent="-514350" fontAlgn="auto">
              <a:lnSpc>
                <a:spcPct val="114000"/>
              </a:lnSpc>
              <a:spcBef>
                <a:spcPts val="1600"/>
              </a:spcBef>
              <a:spcAft>
                <a:spcPts val="0"/>
              </a:spcAft>
              <a:buFont typeface="Arial"/>
              <a:buAutoNum type="alphaLcPeriod"/>
              <a:defRPr/>
            </a:pPr>
            <a:r>
              <a:rPr lang="en-US" sz="2800" dirty="0" smtClean="0">
                <a:latin typeface="+mn-lt"/>
              </a:rPr>
              <a:t>War and conflict</a:t>
            </a:r>
          </a:p>
          <a:p>
            <a:pPr marL="514350" indent="-514350" fontAlgn="auto">
              <a:lnSpc>
                <a:spcPct val="114000"/>
              </a:lnSpc>
              <a:spcBef>
                <a:spcPts val="1600"/>
              </a:spcBef>
              <a:spcAft>
                <a:spcPts val="0"/>
              </a:spcAft>
              <a:buFont typeface="Arial"/>
              <a:buAutoNum type="alphaLcPeriod"/>
              <a:defRPr/>
            </a:pPr>
            <a:r>
              <a:rPr lang="en-US" sz="2800" b="1" dirty="0" smtClean="0">
                <a:latin typeface="+mn-lt"/>
              </a:rPr>
              <a:t>Drowning</a:t>
            </a:r>
          </a:p>
          <a:p>
            <a:pPr marL="514350" indent="-514350" fontAlgn="auto">
              <a:lnSpc>
                <a:spcPct val="114000"/>
              </a:lnSpc>
              <a:spcBef>
                <a:spcPts val="1600"/>
              </a:spcBef>
              <a:spcAft>
                <a:spcPts val="0"/>
              </a:spcAft>
              <a:buFont typeface="Arial"/>
              <a:buAutoNum type="alphaLcPeriod"/>
              <a:defRPr/>
            </a:pPr>
            <a:r>
              <a:rPr lang="en-US" sz="2800" dirty="0" smtClean="0">
                <a:latin typeface="+mn-lt"/>
              </a:rPr>
              <a:t>All are disaster categories</a:t>
            </a:r>
            <a:endParaRPr lang="en-US" sz="2800" dirty="0">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49450"/>
          </a:xfrm>
        </p:spPr>
        <p:txBody>
          <a:bodyPr>
            <a:normAutofit/>
          </a:bodyPr>
          <a:lstStyle/>
          <a:p>
            <a:pPr algn="ctr"/>
            <a:r>
              <a:rPr lang="en-US" sz="2800" dirty="0" smtClean="0">
                <a:cs typeface="Helvetica" pitchFamily="34" charset="0"/>
              </a:rPr>
              <a:t>Question 3</a:t>
            </a:r>
            <a:r>
              <a:rPr lang="en-US" sz="2800" dirty="0" smtClean="0">
                <a:solidFill>
                  <a:schemeClr val="accent6">
                    <a:lumMod val="50000"/>
                  </a:schemeClr>
                </a:solidFill>
                <a:cs typeface="Helvetica" pitchFamily="34" charset="0"/>
              </a:rPr>
              <a:t/>
            </a:r>
            <a:br>
              <a:rPr lang="en-US" sz="2800" dirty="0" smtClean="0">
                <a:solidFill>
                  <a:schemeClr val="accent6">
                    <a:lumMod val="50000"/>
                  </a:schemeClr>
                </a:solidFill>
                <a:cs typeface="Helvetica" pitchFamily="34" charset="0"/>
              </a:rPr>
            </a:br>
            <a:r>
              <a:rPr lang="en-US" sz="2800" dirty="0" smtClean="0">
                <a:solidFill>
                  <a:schemeClr val="accent6">
                    <a:lumMod val="50000"/>
                  </a:schemeClr>
                </a:solidFill>
                <a:cs typeface="Helvetica" pitchFamily="34" charset="0"/>
              </a:rPr>
              <a:t>Which of the following does the “P” in the PRE-DISASTER Paradigm™ represent? </a:t>
            </a:r>
          </a:p>
        </p:txBody>
      </p:sp>
      <p:sp>
        <p:nvSpPr>
          <p:cNvPr id="73730" name="Content Placeholder 2"/>
          <p:cNvSpPr>
            <a:spLocks noGrp="1"/>
          </p:cNvSpPr>
          <p:nvPr>
            <p:ph idx="1"/>
          </p:nvPr>
        </p:nvSpPr>
        <p:spPr>
          <a:xfrm>
            <a:off x="457200" y="2484438"/>
            <a:ext cx="8229600" cy="3641725"/>
          </a:xfrm>
        </p:spPr>
        <p:txBody>
          <a:bodyPr>
            <a:normAutofit/>
          </a:bodyPr>
          <a:lstStyle/>
          <a:p>
            <a:pPr marL="514350" indent="-514350">
              <a:lnSpc>
                <a:spcPct val="114000"/>
              </a:lnSpc>
              <a:spcBef>
                <a:spcPts val="1600"/>
              </a:spcBef>
              <a:buFont typeface="Arial" charset="0"/>
              <a:buAutoNum type="alphaLcPeriod"/>
            </a:pPr>
            <a:r>
              <a:rPr lang="en-US" sz="2800" dirty="0" smtClean="0">
                <a:latin typeface="+mn-lt"/>
                <a:cs typeface="Helvetica" pitchFamily="34" charset="0"/>
              </a:rPr>
              <a:t>Planning and preparation</a:t>
            </a:r>
          </a:p>
          <a:p>
            <a:pPr marL="514350" indent="-514350">
              <a:lnSpc>
                <a:spcPct val="114000"/>
              </a:lnSpc>
              <a:spcBef>
                <a:spcPts val="1600"/>
              </a:spcBef>
              <a:buFont typeface="Arial" charset="0"/>
              <a:buAutoNum type="alphaLcPeriod"/>
            </a:pPr>
            <a:r>
              <a:rPr lang="en-US" sz="2800" dirty="0" smtClean="0">
                <a:latin typeface="+mn-lt"/>
                <a:cs typeface="Helvetica" pitchFamily="34" charset="0"/>
              </a:rPr>
              <a:t>Planning and priorities</a:t>
            </a:r>
          </a:p>
          <a:p>
            <a:pPr marL="514350" indent="-514350">
              <a:lnSpc>
                <a:spcPct val="114000"/>
              </a:lnSpc>
              <a:spcBef>
                <a:spcPts val="1600"/>
              </a:spcBef>
              <a:buFont typeface="Arial" charset="0"/>
              <a:buAutoNum type="alphaLcPeriod"/>
            </a:pPr>
            <a:r>
              <a:rPr lang="en-US" sz="2800" dirty="0" smtClean="0">
                <a:latin typeface="+mn-lt"/>
                <a:cs typeface="Helvetica" pitchFamily="34" charset="0"/>
              </a:rPr>
              <a:t>Planning and practice</a:t>
            </a:r>
          </a:p>
          <a:p>
            <a:pPr marL="514350" indent="-514350">
              <a:lnSpc>
                <a:spcPct val="114000"/>
              </a:lnSpc>
              <a:spcBef>
                <a:spcPts val="1600"/>
              </a:spcBef>
              <a:buFont typeface="Arial" charset="0"/>
              <a:buAutoNum type="alphaLcPeriod"/>
            </a:pPr>
            <a:r>
              <a:rPr lang="en-US" sz="2800" dirty="0" smtClean="0">
                <a:latin typeface="+mn-lt"/>
                <a:cs typeface="Helvetica" pitchFamily="34" charset="0"/>
              </a:rPr>
              <a:t>Planning and participation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49450"/>
          </a:xfrm>
        </p:spPr>
        <p:txBody>
          <a:bodyPr>
            <a:normAutofit/>
          </a:bodyPr>
          <a:lstStyle/>
          <a:p>
            <a:pPr algn="ctr"/>
            <a:r>
              <a:rPr lang="en-US" sz="2800" dirty="0" smtClean="0">
                <a:cs typeface="Helvetica" pitchFamily="34" charset="0"/>
              </a:rPr>
              <a:t>Question 3</a:t>
            </a:r>
            <a:r>
              <a:rPr lang="en-US" sz="2800" dirty="0" smtClean="0">
                <a:solidFill>
                  <a:schemeClr val="accent6">
                    <a:lumMod val="50000"/>
                  </a:schemeClr>
                </a:solidFill>
                <a:cs typeface="Helvetica" pitchFamily="34" charset="0"/>
              </a:rPr>
              <a:t/>
            </a:r>
            <a:br>
              <a:rPr lang="en-US" sz="2800" dirty="0" smtClean="0">
                <a:solidFill>
                  <a:schemeClr val="accent6">
                    <a:lumMod val="50000"/>
                  </a:schemeClr>
                </a:solidFill>
                <a:cs typeface="Helvetica" pitchFamily="34" charset="0"/>
              </a:rPr>
            </a:br>
            <a:r>
              <a:rPr lang="en-US" sz="2800" dirty="0" smtClean="0">
                <a:solidFill>
                  <a:schemeClr val="accent6">
                    <a:lumMod val="50000"/>
                  </a:schemeClr>
                </a:solidFill>
                <a:cs typeface="Helvetica" pitchFamily="34" charset="0"/>
              </a:rPr>
              <a:t>Which of the following does the “P” in the PRE-DISASTER Paradigm™ represent? </a:t>
            </a:r>
          </a:p>
        </p:txBody>
      </p:sp>
      <p:sp>
        <p:nvSpPr>
          <p:cNvPr id="74754" name="Content Placeholder 2"/>
          <p:cNvSpPr>
            <a:spLocks noGrp="1"/>
          </p:cNvSpPr>
          <p:nvPr>
            <p:ph idx="1"/>
          </p:nvPr>
        </p:nvSpPr>
        <p:spPr>
          <a:xfrm>
            <a:off x="457200" y="2484438"/>
            <a:ext cx="8229600" cy="3641725"/>
          </a:xfrm>
        </p:spPr>
        <p:txBody>
          <a:bodyPr>
            <a:normAutofit/>
          </a:bodyPr>
          <a:lstStyle/>
          <a:p>
            <a:pPr marL="514350" indent="-514350">
              <a:lnSpc>
                <a:spcPct val="114000"/>
              </a:lnSpc>
              <a:spcBef>
                <a:spcPts val="1600"/>
              </a:spcBef>
              <a:buFont typeface="Arial" charset="0"/>
              <a:buAutoNum type="alphaLcPeriod"/>
            </a:pPr>
            <a:r>
              <a:rPr lang="en-US" sz="2800" dirty="0" smtClean="0">
                <a:latin typeface="+mn-lt"/>
                <a:cs typeface="Helvetica" pitchFamily="34" charset="0"/>
              </a:rPr>
              <a:t>Planning and preparation</a:t>
            </a:r>
          </a:p>
          <a:p>
            <a:pPr marL="514350" indent="-514350">
              <a:lnSpc>
                <a:spcPct val="114000"/>
              </a:lnSpc>
              <a:spcBef>
                <a:spcPts val="1600"/>
              </a:spcBef>
              <a:buFont typeface="Arial" charset="0"/>
              <a:buAutoNum type="alphaLcPeriod"/>
            </a:pPr>
            <a:r>
              <a:rPr lang="en-US" sz="2800" dirty="0" smtClean="0">
                <a:latin typeface="+mn-lt"/>
                <a:cs typeface="Helvetica" pitchFamily="34" charset="0"/>
              </a:rPr>
              <a:t>Planning and priorities</a:t>
            </a:r>
          </a:p>
          <a:p>
            <a:pPr marL="514350" indent="-514350">
              <a:lnSpc>
                <a:spcPct val="114000"/>
              </a:lnSpc>
              <a:spcBef>
                <a:spcPts val="1600"/>
              </a:spcBef>
              <a:buFont typeface="Arial" charset="0"/>
              <a:buAutoNum type="alphaLcPeriod"/>
            </a:pPr>
            <a:r>
              <a:rPr lang="en-US" sz="2800" b="1" dirty="0" smtClean="0">
                <a:latin typeface="+mn-lt"/>
                <a:cs typeface="Helvetica" pitchFamily="34" charset="0"/>
              </a:rPr>
              <a:t>Planning and practice</a:t>
            </a:r>
          </a:p>
          <a:p>
            <a:pPr marL="514350" indent="-514350">
              <a:lnSpc>
                <a:spcPct val="114000"/>
              </a:lnSpc>
              <a:spcBef>
                <a:spcPts val="1600"/>
              </a:spcBef>
              <a:buFont typeface="Arial" charset="0"/>
              <a:buAutoNum type="alphaLcPeriod"/>
            </a:pPr>
            <a:r>
              <a:rPr lang="en-US" sz="2800" dirty="0" smtClean="0">
                <a:latin typeface="+mn-lt"/>
                <a:cs typeface="Helvetica" pitchFamily="34" charset="0"/>
              </a:rPr>
              <a:t>Planning and participation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lgn="ctr" fontAlgn="auto">
              <a:spcAft>
                <a:spcPts val="0"/>
              </a:spcAft>
              <a:defRPr/>
            </a:pPr>
            <a:r>
              <a:rPr lang="en-US" sz="3600" dirty="0" smtClean="0">
                <a:solidFill>
                  <a:schemeClr val="accent6">
                    <a:lumMod val="50000"/>
                  </a:schemeClr>
                </a:solidFill>
              </a:rPr>
              <a:t>Lesson Summary</a:t>
            </a:r>
            <a:endParaRPr lang="en-US" sz="3600" dirty="0">
              <a:solidFill>
                <a:schemeClr val="accent6">
                  <a:lumMod val="50000"/>
                </a:schemeClr>
              </a:solidFill>
            </a:endParaRPr>
          </a:p>
        </p:txBody>
      </p:sp>
      <p:sp>
        <p:nvSpPr>
          <p:cNvPr id="5" name="Content Placeholder 4"/>
          <p:cNvSpPr>
            <a:spLocks noGrp="1"/>
          </p:cNvSpPr>
          <p:nvPr>
            <p:ph idx="1"/>
          </p:nvPr>
        </p:nvSpPr>
        <p:spPr/>
        <p:txBody>
          <a:bodyPr>
            <a:normAutofit/>
          </a:bodyPr>
          <a:lstStyle/>
          <a:p>
            <a:pPr marL="463550" indent="-463550">
              <a:lnSpc>
                <a:spcPct val="114000"/>
              </a:lnSpc>
              <a:spcBef>
                <a:spcPts val="1400"/>
              </a:spcBef>
              <a:buSzPct val="85000"/>
              <a:buFont typeface="Wingdings" pitchFamily="2" charset="2"/>
              <a:buChar char="§"/>
            </a:pPr>
            <a:r>
              <a:rPr lang="en-US" sz="2800" dirty="0" smtClean="0">
                <a:latin typeface="+mn-lt"/>
                <a:cs typeface="Helvetica" pitchFamily="34" charset="0"/>
              </a:rPr>
              <a:t>A standardized, competency-based approach to disaster training and education is important</a:t>
            </a:r>
          </a:p>
          <a:p>
            <a:pPr marL="463550" indent="-463550">
              <a:lnSpc>
                <a:spcPct val="114000"/>
              </a:lnSpc>
              <a:spcBef>
                <a:spcPts val="1400"/>
              </a:spcBef>
              <a:buSzPct val="85000"/>
              <a:buFont typeface="Wingdings" pitchFamily="2" charset="2"/>
              <a:buChar char="§"/>
            </a:pPr>
            <a:r>
              <a:rPr lang="en-US" sz="2800" dirty="0" smtClean="0">
                <a:latin typeface="+mn-lt"/>
                <a:cs typeface="Helvetica" pitchFamily="34" charset="0"/>
              </a:rPr>
              <a:t>Utilizing an all-hazards disaster approach is important to planning and preparation</a:t>
            </a:r>
          </a:p>
          <a:p>
            <a:pPr marL="463550" indent="-463550">
              <a:lnSpc>
                <a:spcPct val="114000"/>
              </a:lnSpc>
              <a:spcBef>
                <a:spcPts val="1400"/>
              </a:spcBef>
              <a:buSzPct val="85000"/>
              <a:buFont typeface="Wingdings" pitchFamily="2" charset="2"/>
              <a:buChar char="§"/>
            </a:pPr>
            <a:r>
              <a:rPr lang="en-US" sz="2800" dirty="0" smtClean="0">
                <a:latin typeface="+mn-lt"/>
                <a:cs typeface="Helvetica" pitchFamily="34" charset="0"/>
              </a:rPr>
              <a:t>The PRE-DISASTER Paradigm™ and DISASTER Paradigm™</a:t>
            </a:r>
            <a:r>
              <a:rPr lang="en-US" sz="2800" dirty="0" smtClean="0">
                <a:latin typeface="+mn-lt"/>
                <a:cs typeface="Helvetica" pitchFamily="34" charset="0"/>
                <a:sym typeface="Symbol" pitchFamily="18" charset="2"/>
              </a:rPr>
              <a:t> are helpful learning and organizational tools</a:t>
            </a:r>
            <a:r>
              <a:rPr lang="en-US" sz="2800" dirty="0" smtClean="0">
                <a:latin typeface="+mn-lt"/>
                <a:cs typeface="Helvetica" pitchFamily="34" charset="0"/>
              </a:rPr>
              <a:t> </a:t>
            </a:r>
          </a:p>
          <a:p>
            <a:pPr marL="463550" indent="-463550"/>
            <a:endParaRPr lang="en-US" b="1" dirty="0" smtClean="0">
              <a:cs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Background</a:t>
            </a:r>
            <a:endParaRPr lang="en-US" sz="2800" dirty="0">
              <a:solidFill>
                <a:schemeClr val="accent6">
                  <a:lumMod val="50000"/>
                </a:schemeClr>
              </a:solidFill>
            </a:endParaRPr>
          </a:p>
        </p:txBody>
      </p:sp>
      <p:sp>
        <p:nvSpPr>
          <p:cNvPr id="3" name="Content Placeholder 2"/>
          <p:cNvSpPr>
            <a:spLocks noGrp="1"/>
          </p:cNvSpPr>
          <p:nvPr>
            <p:ph idx="1"/>
          </p:nvPr>
        </p:nvSpPr>
        <p:spPr>
          <a:xfrm>
            <a:off x="457200" y="1600200"/>
            <a:ext cx="4838700" cy="4525963"/>
          </a:xfrm>
        </p:spPr>
        <p:txBody>
          <a:bodyPr>
            <a:normAutofit/>
          </a:bodyPr>
          <a:lstStyle/>
          <a:p>
            <a:pPr marL="463550" indent="-463550">
              <a:lnSpc>
                <a:spcPct val="114000"/>
              </a:lnSpc>
              <a:spcBef>
                <a:spcPts val="1400"/>
              </a:spcBef>
              <a:buSzPct val="85000"/>
              <a:buFont typeface="Wingdings" pitchFamily="2" charset="2"/>
              <a:buChar char="§"/>
            </a:pPr>
            <a:r>
              <a:rPr lang="en-US" sz="2800" dirty="0" smtClean="0">
                <a:latin typeface="+mn-lt"/>
                <a:cs typeface="Helvetica" pitchFamily="34" charset="0"/>
              </a:rPr>
              <a:t>Over </a:t>
            </a:r>
            <a:r>
              <a:rPr lang="en-US" sz="2800" b="1" dirty="0" smtClean="0">
                <a:latin typeface="+mn-lt"/>
                <a:cs typeface="Helvetica" pitchFamily="34" charset="0"/>
              </a:rPr>
              <a:t>200 million disaster </a:t>
            </a:r>
            <a:r>
              <a:rPr lang="en-US" sz="2800" dirty="0" smtClean="0">
                <a:latin typeface="+mn-lt"/>
                <a:cs typeface="Helvetica" pitchFamily="34" charset="0"/>
              </a:rPr>
              <a:t>deaths occurred worldwide in the last century</a:t>
            </a:r>
          </a:p>
          <a:p>
            <a:pPr marL="463550" indent="-463550">
              <a:lnSpc>
                <a:spcPct val="114000"/>
              </a:lnSpc>
              <a:spcBef>
                <a:spcPts val="1400"/>
              </a:spcBef>
              <a:buSzPct val="85000"/>
              <a:buFont typeface="Wingdings" pitchFamily="2" charset="2"/>
              <a:buChar char="§"/>
            </a:pPr>
            <a:r>
              <a:rPr lang="en-US" sz="2800" dirty="0" smtClean="0">
                <a:latin typeface="+mn-lt"/>
                <a:cs typeface="Helvetica" pitchFamily="34" charset="0"/>
              </a:rPr>
              <a:t>Health professionals play a critical role in disasters</a:t>
            </a:r>
          </a:p>
          <a:p>
            <a:pPr marL="463550" indent="-463550">
              <a:lnSpc>
                <a:spcPct val="114000"/>
              </a:lnSpc>
              <a:spcBef>
                <a:spcPts val="1400"/>
              </a:spcBef>
              <a:buSzPct val="85000"/>
              <a:buFont typeface="Wingdings" pitchFamily="2" charset="2"/>
              <a:buChar char="§"/>
            </a:pPr>
            <a:r>
              <a:rPr lang="en-US" sz="2800" dirty="0" smtClean="0">
                <a:latin typeface="+mn-lt"/>
                <a:cs typeface="Helvetica" pitchFamily="34" charset="0"/>
              </a:rPr>
              <a:t>All-hazards principles and practices are important</a:t>
            </a:r>
          </a:p>
          <a:p>
            <a:pPr marL="463550" indent="-463550"/>
            <a:endParaRPr lang="en-US" dirty="0" smtClean="0">
              <a:cs typeface="Helvetica"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063" y="1833563"/>
            <a:ext cx="3603625" cy="334962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281862" y="5183188"/>
            <a:ext cx="2809875"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Michael Rieger/FEMA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NDLSF_logo_rgb.png" descr="/Users/dfox/Documents/Dan's WIP/2012/12-0278 DLS_ppt/NDLSF_logo_rg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694430" y="794832"/>
            <a:ext cx="1714500" cy="795429"/>
          </a:xfrm>
          <a:prstGeom prst="rect">
            <a:avLst/>
          </a:prstGeom>
        </p:spPr>
      </p:pic>
      <p:sp>
        <p:nvSpPr>
          <p:cNvPr id="8" name="Rectangle 7"/>
          <p:cNvSpPr/>
          <p:nvPr/>
        </p:nvSpPr>
        <p:spPr>
          <a:xfrm>
            <a:off x="2840851" y="2753360"/>
            <a:ext cx="3462872" cy="938719"/>
          </a:xfrm>
          <a:prstGeom prst="rect">
            <a:avLst/>
          </a:prstGeom>
        </p:spPr>
        <p:txBody>
          <a:bodyPr wrap="none">
            <a:spAutoFit/>
          </a:bodyPr>
          <a:lstStyle/>
          <a:p>
            <a:pPr algn="ctr"/>
            <a:r>
              <a:rPr lang="en-US" sz="5500" b="1" dirty="0" smtClean="0"/>
              <a:t>Questions?</a:t>
            </a:r>
            <a:endParaRPr lang="en-US" sz="55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What is a disaster?</a:t>
            </a:r>
            <a:endParaRPr lang="en-US" sz="2800" dirty="0">
              <a:solidFill>
                <a:schemeClr val="accent6">
                  <a:lumMod val="50000"/>
                </a:schemeClr>
              </a:solidFill>
            </a:endParaRPr>
          </a:p>
        </p:txBody>
      </p:sp>
      <p:sp>
        <p:nvSpPr>
          <p:cNvPr id="3" name="Content Placeholder 2"/>
          <p:cNvSpPr>
            <a:spLocks noGrp="1"/>
          </p:cNvSpPr>
          <p:nvPr>
            <p:ph idx="1"/>
          </p:nvPr>
        </p:nvSpPr>
        <p:spPr/>
        <p:txBody>
          <a:bodyPr rtlCol="0">
            <a:normAutofit/>
          </a:bodyPr>
          <a:lstStyle/>
          <a:p>
            <a:pPr marL="0" indent="0" fontAlgn="auto">
              <a:lnSpc>
                <a:spcPct val="114000"/>
              </a:lnSpc>
              <a:spcBef>
                <a:spcPts val="1400"/>
              </a:spcBef>
              <a:spcAft>
                <a:spcPts val="0"/>
              </a:spcAft>
              <a:buFont typeface="Arial"/>
              <a:buNone/>
              <a:defRPr/>
            </a:pPr>
            <a:r>
              <a:rPr lang="en-US" sz="2800" dirty="0" smtClean="0">
                <a:latin typeface="+mn-lt"/>
              </a:rPr>
              <a:t>“An event and its consequences that result in a serious disruption of the functioning of a community and cause widespread human, material, economic, or environmental losses that exceed the capacity of the affected area to respond without external assistance to save lives, preserve property, and maintain the stability and integrity of the affected area.”</a:t>
            </a:r>
          </a:p>
          <a:p>
            <a:pPr marL="0" indent="0" fontAlgn="auto">
              <a:lnSpc>
                <a:spcPct val="114000"/>
              </a:lnSpc>
              <a:spcBef>
                <a:spcPts val="1400"/>
              </a:spcBef>
              <a:spcAft>
                <a:spcPts val="0"/>
              </a:spcAft>
              <a:buFont typeface="Arial"/>
              <a:buNone/>
              <a:defRPr/>
            </a:pPr>
            <a:endParaRPr lang="en-US" sz="2800" dirty="0" smtClean="0">
              <a:latin typeface="+mn-lt"/>
            </a:endParaRPr>
          </a:p>
          <a:p>
            <a:pPr fontAlgn="auto">
              <a:spcAft>
                <a:spcPts val="0"/>
              </a:spcAft>
              <a:buFont typeface="Arial"/>
              <a:buChar char="•"/>
              <a:defRPr/>
            </a:pPr>
            <a:endParaRPr lang="en-US" dirty="0"/>
          </a:p>
        </p:txBody>
      </p:sp>
      <p:sp>
        <p:nvSpPr>
          <p:cNvPr id="4" name="Content Placeholder 2"/>
          <p:cNvSpPr txBox="1">
            <a:spLocks/>
          </p:cNvSpPr>
          <p:nvPr/>
        </p:nvSpPr>
        <p:spPr>
          <a:xfrm rot="19857693">
            <a:off x="19050" y="2693988"/>
            <a:ext cx="8769350" cy="1911350"/>
          </a:xfrm>
          <a:prstGeom prst="rect">
            <a:avLst/>
          </a:prstGeom>
          <a:solidFill>
            <a:schemeClr val="bg1">
              <a:alpha val="58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buFont typeface="Arial"/>
              <a:buNone/>
              <a:defRPr/>
            </a:pPr>
            <a:r>
              <a:rPr lang="en-US" sz="4400" b="1" dirty="0">
                <a:solidFill>
                  <a:schemeClr val="accent6">
                    <a:lumMod val="50000"/>
                  </a:schemeClr>
                </a:solidFill>
                <a:latin typeface="+mn-lt"/>
              </a:rPr>
              <a:t>Operational Definition</a:t>
            </a:r>
          </a:p>
          <a:p>
            <a:pPr algn="ctr" fontAlgn="auto">
              <a:spcAft>
                <a:spcPts val="0"/>
              </a:spcAft>
              <a:buFont typeface="Arial"/>
              <a:buNone/>
              <a:defRPr/>
            </a:pPr>
            <a:r>
              <a:rPr lang="en-US" sz="5400" b="1" dirty="0" smtClean="0">
                <a:solidFill>
                  <a:schemeClr val="accent6">
                    <a:lumMod val="50000"/>
                  </a:schemeClr>
                </a:solidFill>
                <a:latin typeface="+mn-lt"/>
              </a:rPr>
              <a:t>Disaster = Needs &gt; Resources</a:t>
            </a:r>
            <a:endParaRPr lang="en-US" sz="5400" b="1" dirty="0">
              <a:solidFill>
                <a:schemeClr val="accent6">
                  <a:lumMod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pPr algn="ctr"/>
            <a:r>
              <a:rPr lang="en-US" sz="2800" dirty="0" smtClean="0">
                <a:solidFill>
                  <a:schemeClr val="accent6">
                    <a:lumMod val="50000"/>
                  </a:schemeClr>
                </a:solidFill>
                <a:cs typeface="Helvetica" pitchFamily="34" charset="0"/>
              </a:rPr>
              <a:t>Categories of Disaster</a:t>
            </a:r>
          </a:p>
        </p:txBody>
      </p:sp>
      <p:graphicFrame>
        <p:nvGraphicFramePr>
          <p:cNvPr id="4" name="Content Placeholder 3"/>
          <p:cNvGraphicFramePr>
            <a:graphicFrameLocks noGrp="1"/>
          </p:cNvGraphicFramePr>
          <p:nvPr>
            <p:ph idx="1"/>
          </p:nvPr>
        </p:nvGraphicFramePr>
        <p:xfrm>
          <a:off x="457200" y="1600200"/>
          <a:ext cx="8229600" cy="3736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a:bodyPr>
          <a:lstStyle/>
          <a:p>
            <a:pPr algn="ctr"/>
            <a:r>
              <a:rPr lang="en-US" sz="2800" dirty="0" smtClean="0">
                <a:solidFill>
                  <a:schemeClr val="accent6">
                    <a:lumMod val="50000"/>
                  </a:schemeClr>
                </a:solidFill>
                <a:cs typeface="Helvetica" pitchFamily="34" charset="0"/>
              </a:rPr>
              <a:t>All-Hazards Preparedness </a:t>
            </a:r>
          </a:p>
        </p:txBody>
      </p:sp>
      <p:sp>
        <p:nvSpPr>
          <p:cNvPr id="18434" name="Content Placeholder 2"/>
          <p:cNvSpPr>
            <a:spLocks noGrp="1"/>
          </p:cNvSpPr>
          <p:nvPr>
            <p:ph idx="1"/>
          </p:nvPr>
        </p:nvSpPr>
        <p:spPr>
          <a:xfrm>
            <a:off x="457200" y="1504950"/>
            <a:ext cx="8229600" cy="4525963"/>
          </a:xfrm>
        </p:spPr>
        <p:txBody>
          <a:bodyPr/>
          <a:lstStyle/>
          <a:p>
            <a:pPr marL="0" indent="0">
              <a:lnSpc>
                <a:spcPct val="114000"/>
              </a:lnSpc>
              <a:spcBef>
                <a:spcPct val="0"/>
              </a:spcBef>
              <a:buFont typeface="Arial" charset="0"/>
              <a:buNone/>
            </a:pPr>
            <a:r>
              <a:rPr lang="en-US" sz="2800" dirty="0" smtClean="0">
                <a:latin typeface="+mn-lt"/>
                <a:cs typeface="Helvetica" pitchFamily="34" charset="0"/>
              </a:rPr>
              <a:t>A uniform approach to prepare and respond</a:t>
            </a:r>
          </a:p>
          <a:p>
            <a:pPr marL="0" indent="0">
              <a:lnSpc>
                <a:spcPct val="114000"/>
              </a:lnSpc>
              <a:spcBef>
                <a:spcPct val="0"/>
              </a:spcBef>
              <a:buFont typeface="Arial" charset="0"/>
              <a:buNone/>
            </a:pPr>
            <a:r>
              <a:rPr lang="en-US" sz="2800" dirty="0" smtClean="0">
                <a:latin typeface="+mn-lt"/>
                <a:cs typeface="Helvetica" pitchFamily="34" charset="0"/>
              </a:rPr>
              <a:t>to any given hazard or event that may </a:t>
            </a:r>
          </a:p>
          <a:p>
            <a:pPr marL="0" indent="0">
              <a:lnSpc>
                <a:spcPct val="114000"/>
              </a:lnSpc>
              <a:spcBef>
                <a:spcPct val="0"/>
              </a:spcBef>
              <a:buFont typeface="Arial" charset="0"/>
              <a:buNone/>
            </a:pPr>
            <a:r>
              <a:rPr lang="en-US" sz="2800" dirty="0" smtClean="0">
                <a:latin typeface="+mn-lt"/>
                <a:cs typeface="Helvetica" pitchFamily="34" charset="0"/>
              </a:rPr>
              <a:t>affect the community regardless</a:t>
            </a:r>
          </a:p>
          <a:p>
            <a:pPr marL="0" indent="0">
              <a:lnSpc>
                <a:spcPct val="114000"/>
              </a:lnSpc>
              <a:spcBef>
                <a:spcPct val="0"/>
              </a:spcBef>
              <a:buFont typeface="Arial" charset="0"/>
              <a:buNone/>
            </a:pPr>
            <a:r>
              <a:rPr lang="en-US" sz="2800" dirty="0" smtClean="0">
                <a:latin typeface="+mn-lt"/>
                <a:cs typeface="Helvetica" pitchFamily="34" charset="0"/>
              </a:rPr>
              <a:t> of cause…</a:t>
            </a:r>
          </a:p>
        </p:txBody>
      </p:sp>
      <p:sp>
        <p:nvSpPr>
          <p:cNvPr id="6" name="TextBox 5"/>
          <p:cNvSpPr txBox="1"/>
          <p:nvPr/>
        </p:nvSpPr>
        <p:spPr>
          <a:xfrm>
            <a:off x="391886" y="3832851"/>
            <a:ext cx="4851918" cy="1384995"/>
          </a:xfrm>
          <a:prstGeom prst="rect">
            <a:avLst/>
          </a:prstGeom>
          <a:noFill/>
        </p:spPr>
        <p:txBody>
          <a:bodyPr wrap="square">
            <a:spAutoFit/>
          </a:bodyPr>
          <a:lstStyle/>
          <a:p>
            <a:pPr algn="ctr" fontAlgn="auto">
              <a:spcBef>
                <a:spcPts val="0"/>
              </a:spcBef>
              <a:spcAft>
                <a:spcPts val="0"/>
              </a:spcAft>
              <a:defRPr/>
            </a:pPr>
            <a:r>
              <a:rPr lang="en-US" sz="2800" b="1" dirty="0">
                <a:solidFill>
                  <a:schemeClr val="accent6">
                    <a:lumMod val="50000"/>
                  </a:schemeClr>
                </a:solidFill>
                <a:latin typeface="+mn-lt"/>
                <a:cs typeface="+mn-cs"/>
              </a:rPr>
              <a:t>… to do the greatest good for the greatest number of potential </a:t>
            </a:r>
            <a:r>
              <a:rPr lang="en-US" sz="2800" b="1" dirty="0" smtClean="0">
                <a:solidFill>
                  <a:schemeClr val="accent6">
                    <a:lumMod val="50000"/>
                  </a:schemeClr>
                </a:solidFill>
                <a:latin typeface="+mn-lt"/>
                <a:cs typeface="+mn-cs"/>
              </a:rPr>
              <a:t>survivors</a:t>
            </a:r>
            <a:endParaRPr lang="en-US" sz="2800" b="1" dirty="0">
              <a:solidFill>
                <a:schemeClr val="accent6">
                  <a:lumMod val="50000"/>
                </a:schemeClr>
              </a:solidFill>
              <a:latin typeface="+mn-lt"/>
              <a:cs typeface="+mn-cs"/>
            </a:endParaRPr>
          </a:p>
        </p:txBody>
      </p:sp>
      <p:pic>
        <p:nvPicPr>
          <p:cNvPr id="8" name="Picture 7" descr="1_7_FirstAidBa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646" y="2666100"/>
            <a:ext cx="3160154" cy="238767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flipH="1">
            <a:off x="7709365" y="5095245"/>
            <a:ext cx="1954870" cy="261610"/>
          </a:xfrm>
          <a:prstGeom prst="rect">
            <a:avLst/>
          </a:prstGeom>
          <a:noFill/>
        </p:spPr>
        <p:txBody>
          <a:bodyPr wrap="square" rtlCol="0">
            <a:spAutoFit/>
          </a:bodyPr>
          <a:lstStyle/>
          <a:p>
            <a:r>
              <a:rPr lang="en-US" sz="1100" b="1" dirty="0" smtClean="0"/>
              <a:t>Thinkstock</a:t>
            </a:r>
            <a:endParaRPr lang="en-US" sz="11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dirty="0" smtClean="0"/>
              <a:t>The </a:t>
            </a:r>
            <a:r>
              <a:rPr lang="en-US" dirty="0" smtClean="0">
                <a:solidFill>
                  <a:schemeClr val="accent6">
                    <a:lumMod val="50000"/>
                  </a:schemeClr>
                </a:solidFill>
              </a:rPr>
              <a:t>PRE</a:t>
            </a:r>
            <a:r>
              <a:rPr lang="en-US" dirty="0" smtClean="0"/>
              <a:t>-DISASTER Paradigm™</a:t>
            </a:r>
            <a:endParaRPr lang="en-US" dirty="0"/>
          </a:p>
        </p:txBody>
      </p:sp>
      <p:sp>
        <p:nvSpPr>
          <p:cNvPr id="6" name="Content Placeholder 2"/>
          <p:cNvSpPr txBox="1">
            <a:spLocks/>
          </p:cNvSpPr>
          <p:nvPr/>
        </p:nvSpPr>
        <p:spPr>
          <a:xfrm>
            <a:off x="1733285" y="1555837"/>
            <a:ext cx="5786631" cy="3780439"/>
          </a:xfrm>
          <a:prstGeom prst="rect">
            <a:avLst/>
          </a:prstGeom>
          <a:noFill/>
          <a:ln/>
          <a:effectLst/>
        </p:spPr>
        <p:style>
          <a:lnRef idx="0">
            <a:schemeClr val="accent6"/>
          </a:lnRef>
          <a:fillRef idx="3">
            <a:schemeClr val="accent6"/>
          </a:fillRef>
          <a:effectRef idx="3">
            <a:schemeClr val="accent6"/>
          </a:effectRef>
          <a:fontRef idx="minor">
            <a:schemeClr val="lt1"/>
          </a:fontRef>
        </p:style>
        <p:txBody>
          <a:bodyPr/>
          <a:lstStyle/>
          <a:p>
            <a:pPr marL="342900" indent="-342900">
              <a:spcBef>
                <a:spcPts val="1000"/>
              </a:spcBef>
              <a:buFont typeface="Arial" charset="0"/>
              <a:buNone/>
            </a:pPr>
            <a:r>
              <a:rPr lang="en-US" sz="7000" b="1" dirty="0">
                <a:solidFill>
                  <a:schemeClr val="tx1"/>
                </a:solidFill>
                <a:latin typeface="Helvetica" pitchFamily="34" charset="0"/>
                <a:cs typeface="Helvetica" pitchFamily="34" charset="0"/>
              </a:rPr>
              <a:t>	</a:t>
            </a:r>
            <a:r>
              <a:rPr lang="en-US" sz="6500" b="1" dirty="0">
                <a:solidFill>
                  <a:srgbClr val="984807"/>
                </a:solidFill>
                <a:latin typeface="Helvetica" pitchFamily="34" charset="0"/>
                <a:cs typeface="Helvetica" pitchFamily="34" charset="0"/>
              </a:rPr>
              <a:t>	</a:t>
            </a:r>
            <a:r>
              <a:rPr lang="en-US" sz="6500" b="1" dirty="0">
                <a:solidFill>
                  <a:srgbClr val="984807"/>
                </a:solidFill>
                <a:cs typeface="Helvetica" pitchFamily="34" charset="0"/>
              </a:rPr>
              <a:t>P</a:t>
            </a:r>
            <a:r>
              <a:rPr lang="en-US" sz="3600" dirty="0">
                <a:solidFill>
                  <a:schemeClr val="tx1"/>
                </a:solidFill>
                <a:cs typeface="Helvetica" pitchFamily="34" charset="0"/>
              </a:rPr>
              <a:t>lanning and </a:t>
            </a:r>
            <a:r>
              <a:rPr lang="en-US" sz="3600" dirty="0" smtClean="0">
                <a:solidFill>
                  <a:schemeClr val="tx1"/>
                </a:solidFill>
                <a:cs typeface="Helvetica" pitchFamily="34" charset="0"/>
              </a:rPr>
              <a:t>Practice</a:t>
            </a:r>
            <a:endParaRPr lang="en-US" sz="3600" dirty="0">
              <a:solidFill>
                <a:schemeClr val="tx1"/>
              </a:solidFill>
              <a:cs typeface="Helvetica" pitchFamily="34" charset="0"/>
            </a:endParaRPr>
          </a:p>
          <a:p>
            <a:pPr marL="342900" indent="-342900">
              <a:spcBef>
                <a:spcPts val="1000"/>
              </a:spcBef>
              <a:buFont typeface="Arial" charset="0"/>
              <a:buNone/>
            </a:pPr>
            <a:r>
              <a:rPr lang="en-US" sz="4400" b="1" dirty="0">
                <a:solidFill>
                  <a:schemeClr val="tx1"/>
                </a:solidFill>
                <a:cs typeface="Helvetica" pitchFamily="34" charset="0"/>
              </a:rPr>
              <a:t>		</a:t>
            </a:r>
            <a:r>
              <a:rPr lang="en-US" sz="6500" b="1" dirty="0">
                <a:solidFill>
                  <a:srgbClr val="984807"/>
                </a:solidFill>
                <a:cs typeface="Helvetica" pitchFamily="34" charset="0"/>
              </a:rPr>
              <a:t>R</a:t>
            </a:r>
            <a:r>
              <a:rPr lang="en-US" sz="3600" dirty="0">
                <a:solidFill>
                  <a:schemeClr val="tx1"/>
                </a:solidFill>
                <a:cs typeface="Helvetica" pitchFamily="34" charset="0"/>
              </a:rPr>
              <a:t>esilience</a:t>
            </a:r>
          </a:p>
          <a:p>
            <a:pPr marL="342900" indent="-342900">
              <a:spcBef>
                <a:spcPts val="1000"/>
              </a:spcBef>
              <a:buFont typeface="Arial" charset="0"/>
              <a:buNone/>
            </a:pPr>
            <a:r>
              <a:rPr lang="en-US" sz="4400" b="1" dirty="0">
                <a:solidFill>
                  <a:schemeClr val="tx1"/>
                </a:solidFill>
                <a:cs typeface="Helvetica" pitchFamily="34" charset="0"/>
              </a:rPr>
              <a:t>		</a:t>
            </a:r>
            <a:r>
              <a:rPr lang="en-US" sz="6500" b="1" dirty="0">
                <a:solidFill>
                  <a:srgbClr val="984807"/>
                </a:solidFill>
                <a:cs typeface="Helvetica" pitchFamily="34" charset="0"/>
              </a:rPr>
              <a:t>E</a:t>
            </a:r>
            <a:r>
              <a:rPr lang="en-US" sz="3600" dirty="0">
                <a:solidFill>
                  <a:schemeClr val="tx1"/>
                </a:solidFill>
                <a:cs typeface="Helvetica" pitchFamily="34" charset="0"/>
              </a:rPr>
              <a:t>ducation and </a:t>
            </a:r>
            <a:r>
              <a:rPr lang="en-US" sz="3600" dirty="0" smtClean="0">
                <a:solidFill>
                  <a:schemeClr val="tx1"/>
                </a:solidFill>
                <a:cs typeface="Helvetica" pitchFamily="34" charset="0"/>
              </a:rPr>
              <a:t>Training</a:t>
            </a:r>
            <a:endParaRPr lang="en-US" sz="3600" dirty="0">
              <a:solidFill>
                <a:schemeClr val="tx1"/>
              </a:solidFill>
              <a:cs typeface="Helvetic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t>PRE-DISASTER Paradigm™ </a:t>
            </a:r>
            <a:br>
              <a:rPr lang="en-US" sz="2800" dirty="0" smtClean="0"/>
            </a:br>
            <a:r>
              <a:rPr lang="en-US" sz="2800" dirty="0" smtClean="0">
                <a:solidFill>
                  <a:schemeClr val="accent6">
                    <a:lumMod val="50000"/>
                  </a:schemeClr>
                </a:solidFill>
              </a:rPr>
              <a:t>P</a:t>
            </a:r>
            <a:r>
              <a:rPr lang="en-US" sz="2800" dirty="0" smtClean="0"/>
              <a:t>lanning and Practice</a:t>
            </a:r>
            <a:endParaRPr lang="en-US" sz="2800" dirty="0"/>
          </a:p>
        </p:txBody>
      </p:sp>
      <p:sp>
        <p:nvSpPr>
          <p:cNvPr id="3" name="Content Placeholder 2"/>
          <p:cNvSpPr>
            <a:spLocks noGrp="1"/>
          </p:cNvSpPr>
          <p:nvPr>
            <p:ph idx="1"/>
          </p:nvPr>
        </p:nvSpPr>
        <p:spPr>
          <a:xfrm>
            <a:off x="457200" y="1600200"/>
            <a:ext cx="4318000" cy="4525963"/>
          </a:xfrm>
        </p:spPr>
        <p:txBody>
          <a:bodyPr rtlCol="0">
            <a:normAutofit/>
          </a:bodyPr>
          <a:lstStyle/>
          <a:p>
            <a:pPr marL="463550" indent="-463550" fontAlgn="auto">
              <a:lnSpc>
                <a:spcPct val="114000"/>
              </a:lnSpc>
              <a:spcBef>
                <a:spcPts val="1400"/>
              </a:spcBef>
              <a:spcAft>
                <a:spcPts val="0"/>
              </a:spcAft>
              <a:buSzPct val="85000"/>
              <a:buFont typeface="Wingdings" pitchFamily="2" charset="2"/>
              <a:buChar char="§"/>
              <a:defRPr/>
            </a:pPr>
            <a:r>
              <a:rPr lang="en-US" sz="2800" dirty="0" smtClean="0">
                <a:latin typeface="+mn-lt"/>
              </a:rPr>
              <a:t>At-risk populations</a:t>
            </a:r>
          </a:p>
          <a:p>
            <a:pPr marL="463550" indent="-463550" fontAlgn="auto">
              <a:lnSpc>
                <a:spcPct val="114000"/>
              </a:lnSpc>
              <a:spcBef>
                <a:spcPts val="1400"/>
              </a:spcBef>
              <a:spcAft>
                <a:spcPts val="0"/>
              </a:spcAft>
              <a:buSzPct val="85000"/>
              <a:buFont typeface="Wingdings" pitchFamily="2" charset="2"/>
              <a:buChar char="§"/>
              <a:defRPr/>
            </a:pPr>
            <a:r>
              <a:rPr lang="en-US" sz="2800" dirty="0" smtClean="0">
                <a:latin typeface="+mn-lt"/>
              </a:rPr>
              <a:t>Identify stakeholders</a:t>
            </a:r>
          </a:p>
          <a:p>
            <a:pPr marL="463550" indent="-463550" fontAlgn="auto">
              <a:lnSpc>
                <a:spcPct val="114000"/>
              </a:lnSpc>
              <a:spcBef>
                <a:spcPts val="1400"/>
              </a:spcBef>
              <a:spcAft>
                <a:spcPts val="0"/>
              </a:spcAft>
              <a:buSzPct val="85000"/>
              <a:buFont typeface="Wingdings" pitchFamily="2" charset="2"/>
              <a:buChar char="§"/>
              <a:defRPr/>
            </a:pPr>
            <a:r>
              <a:rPr lang="en-US" sz="2800" dirty="0" smtClean="0">
                <a:latin typeface="+mn-lt"/>
              </a:rPr>
              <a:t>Develop a valid plan</a:t>
            </a:r>
          </a:p>
          <a:p>
            <a:pPr marL="463550" indent="-463550" fontAlgn="auto">
              <a:lnSpc>
                <a:spcPct val="114000"/>
              </a:lnSpc>
              <a:spcBef>
                <a:spcPts val="1400"/>
              </a:spcBef>
              <a:spcAft>
                <a:spcPts val="0"/>
              </a:spcAft>
              <a:buSzPct val="85000"/>
              <a:buFont typeface="Wingdings" pitchFamily="2" charset="2"/>
              <a:buChar char="§"/>
              <a:defRPr/>
            </a:pPr>
            <a:r>
              <a:rPr lang="en-US" sz="2800" dirty="0" smtClean="0">
                <a:latin typeface="+mn-lt"/>
              </a:rPr>
              <a:t>Training and education/ exercise and drills</a:t>
            </a:r>
          </a:p>
          <a:p>
            <a:pPr marL="463550" indent="-463550" fontAlgn="auto">
              <a:lnSpc>
                <a:spcPct val="114000"/>
              </a:lnSpc>
              <a:spcBef>
                <a:spcPts val="1400"/>
              </a:spcBef>
              <a:spcAft>
                <a:spcPts val="0"/>
              </a:spcAft>
              <a:buSzPct val="85000"/>
              <a:buFont typeface="Wingdings" pitchFamily="2" charset="2"/>
              <a:buChar char="§"/>
              <a:defRPr/>
            </a:pPr>
            <a:r>
              <a:rPr lang="en-US" sz="2800" dirty="0" smtClean="0">
                <a:latin typeface="+mn-lt"/>
              </a:rPr>
              <a:t>Plan review and revision</a:t>
            </a:r>
          </a:p>
          <a:p>
            <a:pPr fontAlgn="auto">
              <a:spcAft>
                <a:spcPts val="0"/>
              </a:spcAft>
              <a:buFont typeface="Arial"/>
              <a:buChar char="•"/>
              <a:defRPr/>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1790700"/>
            <a:ext cx="3951288" cy="263048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285037" y="4421188"/>
            <a:ext cx="3717925"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Aaron Skolnik/FEMA</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DLS 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TotalTime>
  <Words>6480</Words>
  <Application>Microsoft Office PowerPoint</Application>
  <PresentationFormat>On-screen Show (4:3)</PresentationFormat>
  <Paragraphs>685</Paragraphs>
  <Slides>40</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Helvetica</vt:lpstr>
      <vt:lpstr>Symbol</vt:lpstr>
      <vt:lpstr>Wingdings</vt:lpstr>
      <vt:lpstr>ADLS body</vt:lpstr>
      <vt:lpstr>PowerPoint Presentation</vt:lpstr>
      <vt:lpstr>PowerPoint Presentation</vt:lpstr>
      <vt:lpstr>Learning Objectives</vt:lpstr>
      <vt:lpstr>Background</vt:lpstr>
      <vt:lpstr>What is a disaster?</vt:lpstr>
      <vt:lpstr>Categories of Disaster</vt:lpstr>
      <vt:lpstr>All-Hazards Preparedness </vt:lpstr>
      <vt:lpstr>The PRE-DISASTER Paradigm™</vt:lpstr>
      <vt:lpstr>PRE-DISASTER Paradigm™  Planning and Practice</vt:lpstr>
      <vt:lpstr>PRE-DISASTER Paradigm™  Planning and Practice</vt:lpstr>
      <vt:lpstr>PRE-DISASTER Paradigm™  Planning and Practice</vt:lpstr>
      <vt:lpstr>PRE-DISASTER Paradigm™  Planning and Practice</vt:lpstr>
      <vt:lpstr>PRE-DISASTER Paradigm™  Planning and Practice</vt:lpstr>
      <vt:lpstr>PRE-DISASTER Paradigm™  Resilience</vt:lpstr>
      <vt:lpstr>PRE-DISASTER Paradigm™  Education and Training</vt:lpstr>
      <vt:lpstr>The DISASTER Paradigm™</vt:lpstr>
      <vt:lpstr>The DISASTER Paradigm™  Detection</vt:lpstr>
      <vt:lpstr>The DISASTER Paradigm™  Incident Management</vt:lpstr>
      <vt:lpstr>The DISASTER Paradigm™  Incident Management</vt:lpstr>
      <vt:lpstr>The DISASTER Paradigm™ Incident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Considerations </vt:lpstr>
      <vt:lpstr>PowerPoint Presentation</vt:lpstr>
      <vt:lpstr>PowerPoint Presentation</vt:lpstr>
      <vt:lpstr>PRE-DISASTER Paradigm™  Recovery</vt:lpstr>
      <vt:lpstr>PowerPoint Presentation</vt:lpstr>
      <vt:lpstr>Question 1 Approximately how many disaster-related deaths occurred in the last century?</vt:lpstr>
      <vt:lpstr>Question 1 Approximately how many disaster-related  deaths occurred in the last century?</vt:lpstr>
      <vt:lpstr>Question 2 Which of the following is NOT  a category of disasters?</vt:lpstr>
      <vt:lpstr>Question 2 Which of the following is NOT a category of disasters?</vt:lpstr>
      <vt:lpstr>Question 3 Which of the following does the “P” in the PRE-DISASTER Paradigm™ represent? </vt:lpstr>
      <vt:lpstr>Question 3 Which of the following does the “P” in the PRE-DISASTER Paradigm™ represent? </vt:lpstr>
      <vt:lpstr>Lesson Summary</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Fox</dc:creator>
  <cp:lastModifiedBy>Hunt, Christine  C.</cp:lastModifiedBy>
  <cp:revision>56</cp:revision>
  <dcterms:created xsi:type="dcterms:W3CDTF">2010-03-22T20:35:52Z</dcterms:created>
  <dcterms:modified xsi:type="dcterms:W3CDTF">2017-04-05T16:23:20Z</dcterms:modified>
</cp:coreProperties>
</file>