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Lst>
  <p:notesMasterIdLst>
    <p:notesMasterId r:id="rId36"/>
  </p:notesMasterIdLst>
  <p:sldIdLst>
    <p:sldId id="290" r:id="rId2"/>
    <p:sldId id="291"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94" r:id="rId33"/>
    <p:sldId id="289" r:id="rId34"/>
    <p:sldId id="293"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66" autoAdjust="0"/>
    <p:restoredTop sz="78272" autoAdjust="0"/>
  </p:normalViewPr>
  <p:slideViewPr>
    <p:cSldViewPr snapToGrid="0" snapToObjects="1">
      <p:cViewPr varScale="1">
        <p:scale>
          <a:sx n="44" d="100"/>
          <a:sy n="44" d="100"/>
        </p:scale>
        <p:origin x="1555"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5F4A4E-E6C6-4F14-AAA6-EBCE4E3A91AC}" type="doc">
      <dgm:prSet loTypeId="urn:microsoft.com/office/officeart/2005/8/layout/cycle6" loCatId="cycle" qsTypeId="urn:microsoft.com/office/officeart/2005/8/quickstyle/simple1#3" qsCatId="simple" csTypeId="urn:microsoft.com/office/officeart/2005/8/colors/accent6_5" csCatId="accent6" phldr="1"/>
      <dgm:spPr/>
      <dgm:t>
        <a:bodyPr/>
        <a:lstStyle/>
        <a:p>
          <a:endParaRPr lang="en-US"/>
        </a:p>
      </dgm:t>
    </dgm:pt>
    <dgm:pt modelId="{62D3F12D-BD18-4C22-A0E3-A7BADF22ECA1}">
      <dgm:prSet phldrT="[Text]"/>
      <dgm:spPr/>
      <dgm:t>
        <a:bodyPr/>
        <a:lstStyle/>
        <a:p>
          <a:r>
            <a:rPr lang="en-US" dirty="0" smtClean="0">
              <a:solidFill>
                <a:schemeClr val="tx1"/>
              </a:solidFill>
            </a:rPr>
            <a:t>Infectious agent</a:t>
          </a:r>
          <a:endParaRPr lang="en-US" dirty="0">
            <a:solidFill>
              <a:schemeClr val="tx1"/>
            </a:solidFill>
          </a:endParaRPr>
        </a:p>
      </dgm:t>
    </dgm:pt>
    <dgm:pt modelId="{793768D2-39F9-4842-98BB-BCEA4BEB39C7}" type="parTrans" cxnId="{78733515-3F12-4E03-BE7E-1C130BA3290A}">
      <dgm:prSet/>
      <dgm:spPr/>
      <dgm:t>
        <a:bodyPr/>
        <a:lstStyle/>
        <a:p>
          <a:endParaRPr lang="en-US">
            <a:solidFill>
              <a:schemeClr val="tx1"/>
            </a:solidFill>
          </a:endParaRPr>
        </a:p>
      </dgm:t>
    </dgm:pt>
    <dgm:pt modelId="{D41583D1-FB14-4C95-9ABC-87D9550BF65F}" type="sibTrans" cxnId="{78733515-3F12-4E03-BE7E-1C130BA3290A}">
      <dgm:prSet/>
      <dgm:spPr/>
      <dgm:t>
        <a:bodyPr/>
        <a:lstStyle/>
        <a:p>
          <a:endParaRPr lang="en-US" dirty="0">
            <a:solidFill>
              <a:schemeClr val="tx1"/>
            </a:solidFill>
          </a:endParaRPr>
        </a:p>
      </dgm:t>
    </dgm:pt>
    <dgm:pt modelId="{F891BB3B-EA0A-407E-BE70-0F98C58AD4A3}">
      <dgm:prSet phldrT="[Text]"/>
      <dgm:spPr/>
      <dgm:t>
        <a:bodyPr/>
        <a:lstStyle/>
        <a:p>
          <a:r>
            <a:rPr lang="en-US" dirty="0" smtClean="0">
              <a:solidFill>
                <a:schemeClr val="tx1"/>
              </a:solidFill>
            </a:rPr>
            <a:t>Reservoirs </a:t>
          </a:r>
          <a:endParaRPr lang="en-US" dirty="0">
            <a:solidFill>
              <a:schemeClr val="tx1"/>
            </a:solidFill>
          </a:endParaRPr>
        </a:p>
      </dgm:t>
    </dgm:pt>
    <dgm:pt modelId="{83DA3348-C0E9-4E9E-9FCC-202165C1AD78}" type="parTrans" cxnId="{82B2F00A-04DC-4455-B10A-B2B36CCCEA8A}">
      <dgm:prSet/>
      <dgm:spPr/>
      <dgm:t>
        <a:bodyPr/>
        <a:lstStyle/>
        <a:p>
          <a:endParaRPr lang="en-US">
            <a:solidFill>
              <a:schemeClr val="tx1"/>
            </a:solidFill>
          </a:endParaRPr>
        </a:p>
      </dgm:t>
    </dgm:pt>
    <dgm:pt modelId="{15AA6AF5-19AB-43CD-9415-48CA3589FDD2}" type="sibTrans" cxnId="{82B2F00A-04DC-4455-B10A-B2B36CCCEA8A}">
      <dgm:prSet/>
      <dgm:spPr/>
      <dgm:t>
        <a:bodyPr/>
        <a:lstStyle/>
        <a:p>
          <a:endParaRPr lang="en-US" dirty="0">
            <a:solidFill>
              <a:schemeClr val="tx1"/>
            </a:solidFill>
          </a:endParaRPr>
        </a:p>
      </dgm:t>
    </dgm:pt>
    <dgm:pt modelId="{6F125E4C-E5D3-4EC2-BC52-BCA7C6F7F87D}">
      <dgm:prSet phldrT="[Text]"/>
      <dgm:spPr/>
      <dgm:t>
        <a:bodyPr/>
        <a:lstStyle/>
        <a:p>
          <a:r>
            <a:rPr lang="en-US" dirty="0" smtClean="0">
              <a:solidFill>
                <a:schemeClr val="tx1"/>
              </a:solidFill>
            </a:rPr>
            <a:t>Portal of exit</a:t>
          </a:r>
          <a:endParaRPr lang="en-US" dirty="0">
            <a:solidFill>
              <a:schemeClr val="tx1"/>
            </a:solidFill>
          </a:endParaRPr>
        </a:p>
      </dgm:t>
    </dgm:pt>
    <dgm:pt modelId="{16A20298-C39A-4C6E-BF82-6588BB664C6D}" type="parTrans" cxnId="{6676FD5F-7782-4EA0-93C0-00F2344F08DA}">
      <dgm:prSet/>
      <dgm:spPr/>
      <dgm:t>
        <a:bodyPr/>
        <a:lstStyle/>
        <a:p>
          <a:endParaRPr lang="en-US">
            <a:solidFill>
              <a:schemeClr val="tx1"/>
            </a:solidFill>
          </a:endParaRPr>
        </a:p>
      </dgm:t>
    </dgm:pt>
    <dgm:pt modelId="{FB71B914-C7BA-4B80-B23F-0C335FCA4D6C}" type="sibTrans" cxnId="{6676FD5F-7782-4EA0-93C0-00F2344F08DA}">
      <dgm:prSet/>
      <dgm:spPr/>
      <dgm:t>
        <a:bodyPr/>
        <a:lstStyle/>
        <a:p>
          <a:endParaRPr lang="en-US" dirty="0">
            <a:solidFill>
              <a:schemeClr val="tx1"/>
            </a:solidFill>
          </a:endParaRPr>
        </a:p>
      </dgm:t>
    </dgm:pt>
    <dgm:pt modelId="{E7A11132-E224-4E51-8245-6BCE78178CB8}">
      <dgm:prSet phldrT="[Text]"/>
      <dgm:spPr/>
      <dgm:t>
        <a:bodyPr/>
        <a:lstStyle/>
        <a:p>
          <a:r>
            <a:rPr lang="en-US" dirty="0" smtClean="0">
              <a:solidFill>
                <a:schemeClr val="tx1"/>
              </a:solidFill>
            </a:rPr>
            <a:t>Mode of transmission</a:t>
          </a:r>
          <a:endParaRPr lang="en-US" dirty="0">
            <a:solidFill>
              <a:schemeClr val="tx1"/>
            </a:solidFill>
          </a:endParaRPr>
        </a:p>
      </dgm:t>
    </dgm:pt>
    <dgm:pt modelId="{3EABFB60-ABD1-40D5-A9C1-1D62FA1DCD02}" type="parTrans" cxnId="{4A82262F-ACA0-4EB0-8C82-E1791BBDA27B}">
      <dgm:prSet/>
      <dgm:spPr/>
      <dgm:t>
        <a:bodyPr/>
        <a:lstStyle/>
        <a:p>
          <a:endParaRPr lang="en-US">
            <a:solidFill>
              <a:schemeClr val="tx1"/>
            </a:solidFill>
          </a:endParaRPr>
        </a:p>
      </dgm:t>
    </dgm:pt>
    <dgm:pt modelId="{0B2E195B-D8CA-4EE4-9C37-B671FDB87955}" type="sibTrans" cxnId="{4A82262F-ACA0-4EB0-8C82-E1791BBDA27B}">
      <dgm:prSet/>
      <dgm:spPr/>
      <dgm:t>
        <a:bodyPr/>
        <a:lstStyle/>
        <a:p>
          <a:endParaRPr lang="en-US" dirty="0">
            <a:solidFill>
              <a:schemeClr val="tx1"/>
            </a:solidFill>
          </a:endParaRPr>
        </a:p>
      </dgm:t>
    </dgm:pt>
    <dgm:pt modelId="{F5FE1264-BB02-43D5-B307-995E0CFC8A89}">
      <dgm:prSet phldrT="[Text]"/>
      <dgm:spPr/>
      <dgm:t>
        <a:bodyPr/>
        <a:lstStyle/>
        <a:p>
          <a:r>
            <a:rPr lang="en-US" dirty="0" smtClean="0">
              <a:solidFill>
                <a:schemeClr val="tx1"/>
              </a:solidFill>
            </a:rPr>
            <a:t>Portal of entry</a:t>
          </a:r>
          <a:endParaRPr lang="en-US" dirty="0">
            <a:solidFill>
              <a:schemeClr val="tx1"/>
            </a:solidFill>
          </a:endParaRPr>
        </a:p>
      </dgm:t>
    </dgm:pt>
    <dgm:pt modelId="{E46B5861-B47E-4240-AA02-7C1655836E15}" type="parTrans" cxnId="{0FCAB40A-91AF-403E-9F72-74657DDFA709}">
      <dgm:prSet/>
      <dgm:spPr/>
      <dgm:t>
        <a:bodyPr/>
        <a:lstStyle/>
        <a:p>
          <a:endParaRPr lang="en-US">
            <a:solidFill>
              <a:schemeClr val="tx1"/>
            </a:solidFill>
          </a:endParaRPr>
        </a:p>
      </dgm:t>
    </dgm:pt>
    <dgm:pt modelId="{E92D7C27-898B-4BDE-979B-41F7F22B5808}" type="sibTrans" cxnId="{0FCAB40A-91AF-403E-9F72-74657DDFA709}">
      <dgm:prSet/>
      <dgm:spPr/>
      <dgm:t>
        <a:bodyPr/>
        <a:lstStyle/>
        <a:p>
          <a:endParaRPr lang="en-US" dirty="0">
            <a:solidFill>
              <a:schemeClr val="tx1"/>
            </a:solidFill>
          </a:endParaRPr>
        </a:p>
      </dgm:t>
    </dgm:pt>
    <dgm:pt modelId="{FE7CA0A4-39D8-4052-9FE2-2743A57DF36B}">
      <dgm:prSet phldrT="[Text]"/>
      <dgm:spPr/>
      <dgm:t>
        <a:bodyPr/>
        <a:lstStyle/>
        <a:p>
          <a:r>
            <a:rPr lang="en-US" dirty="0" smtClean="0">
              <a:solidFill>
                <a:schemeClr val="tx1"/>
              </a:solidFill>
            </a:rPr>
            <a:t>Susceptible host</a:t>
          </a:r>
          <a:endParaRPr lang="en-US" dirty="0">
            <a:solidFill>
              <a:schemeClr val="tx1"/>
            </a:solidFill>
          </a:endParaRPr>
        </a:p>
      </dgm:t>
    </dgm:pt>
    <dgm:pt modelId="{1D4ABDCB-6730-4377-9952-61E8355ADD88}" type="parTrans" cxnId="{5FA31DDE-00D2-4302-A2DE-AE7467A09CDD}">
      <dgm:prSet/>
      <dgm:spPr/>
      <dgm:t>
        <a:bodyPr/>
        <a:lstStyle/>
        <a:p>
          <a:endParaRPr lang="en-US">
            <a:solidFill>
              <a:schemeClr val="tx1"/>
            </a:solidFill>
          </a:endParaRPr>
        </a:p>
      </dgm:t>
    </dgm:pt>
    <dgm:pt modelId="{4998B31A-C936-4518-AE6F-A75FD3E3DBE4}" type="sibTrans" cxnId="{5FA31DDE-00D2-4302-A2DE-AE7467A09CDD}">
      <dgm:prSet/>
      <dgm:spPr/>
      <dgm:t>
        <a:bodyPr/>
        <a:lstStyle/>
        <a:p>
          <a:endParaRPr lang="en-US" dirty="0">
            <a:solidFill>
              <a:schemeClr val="tx1"/>
            </a:solidFill>
          </a:endParaRPr>
        </a:p>
      </dgm:t>
    </dgm:pt>
    <dgm:pt modelId="{839F71A2-D302-491A-AD13-2C838869CC7F}" type="pres">
      <dgm:prSet presAssocID="{E05F4A4E-E6C6-4F14-AAA6-EBCE4E3A91AC}" presName="cycle" presStyleCnt="0">
        <dgm:presLayoutVars>
          <dgm:dir/>
          <dgm:resizeHandles val="exact"/>
        </dgm:presLayoutVars>
      </dgm:prSet>
      <dgm:spPr/>
      <dgm:t>
        <a:bodyPr/>
        <a:lstStyle/>
        <a:p>
          <a:endParaRPr lang="en-US"/>
        </a:p>
      </dgm:t>
    </dgm:pt>
    <dgm:pt modelId="{92BB5C1A-300F-45FC-917C-8FCE778FA217}" type="pres">
      <dgm:prSet presAssocID="{62D3F12D-BD18-4C22-A0E3-A7BADF22ECA1}" presName="node" presStyleLbl="node1" presStyleIdx="0" presStyleCnt="6">
        <dgm:presLayoutVars>
          <dgm:bulletEnabled val="1"/>
        </dgm:presLayoutVars>
      </dgm:prSet>
      <dgm:spPr>
        <a:prstGeom prst="rect">
          <a:avLst/>
        </a:prstGeom>
      </dgm:spPr>
      <dgm:t>
        <a:bodyPr/>
        <a:lstStyle/>
        <a:p>
          <a:endParaRPr lang="en-US"/>
        </a:p>
      </dgm:t>
    </dgm:pt>
    <dgm:pt modelId="{86C11D7D-0348-4B50-BD25-E0B2E4664F4E}" type="pres">
      <dgm:prSet presAssocID="{62D3F12D-BD18-4C22-A0E3-A7BADF22ECA1}" presName="spNode" presStyleCnt="0"/>
      <dgm:spPr/>
    </dgm:pt>
    <dgm:pt modelId="{514BAB53-944E-4DBB-9DA6-86C0F9A87DBA}" type="pres">
      <dgm:prSet presAssocID="{D41583D1-FB14-4C95-9ABC-87D9550BF65F}" presName="sibTrans" presStyleLbl="sibTrans1D1" presStyleIdx="0" presStyleCnt="6"/>
      <dgm:spPr/>
      <dgm:t>
        <a:bodyPr/>
        <a:lstStyle/>
        <a:p>
          <a:endParaRPr lang="en-US"/>
        </a:p>
      </dgm:t>
    </dgm:pt>
    <dgm:pt modelId="{C6AB2AD1-B991-45EC-8A9F-9696CAEC5113}" type="pres">
      <dgm:prSet presAssocID="{F891BB3B-EA0A-407E-BE70-0F98C58AD4A3}" presName="node" presStyleLbl="node1" presStyleIdx="1" presStyleCnt="6">
        <dgm:presLayoutVars>
          <dgm:bulletEnabled val="1"/>
        </dgm:presLayoutVars>
      </dgm:prSet>
      <dgm:spPr>
        <a:prstGeom prst="rect">
          <a:avLst/>
        </a:prstGeom>
      </dgm:spPr>
      <dgm:t>
        <a:bodyPr/>
        <a:lstStyle/>
        <a:p>
          <a:endParaRPr lang="en-US"/>
        </a:p>
      </dgm:t>
    </dgm:pt>
    <dgm:pt modelId="{5DC6AB3C-CCDE-493C-9C6C-B39B1F8A7FF7}" type="pres">
      <dgm:prSet presAssocID="{F891BB3B-EA0A-407E-BE70-0F98C58AD4A3}" presName="spNode" presStyleCnt="0"/>
      <dgm:spPr/>
    </dgm:pt>
    <dgm:pt modelId="{58A6B1D5-ED2C-4646-8819-3DC1BA3D4854}" type="pres">
      <dgm:prSet presAssocID="{15AA6AF5-19AB-43CD-9415-48CA3589FDD2}" presName="sibTrans" presStyleLbl="sibTrans1D1" presStyleIdx="1" presStyleCnt="6"/>
      <dgm:spPr/>
      <dgm:t>
        <a:bodyPr/>
        <a:lstStyle/>
        <a:p>
          <a:endParaRPr lang="en-US"/>
        </a:p>
      </dgm:t>
    </dgm:pt>
    <dgm:pt modelId="{2D471A5C-F83A-4A7B-BE3E-6E16D7C2DE23}" type="pres">
      <dgm:prSet presAssocID="{6F125E4C-E5D3-4EC2-BC52-BCA7C6F7F87D}" presName="node" presStyleLbl="node1" presStyleIdx="2" presStyleCnt="6">
        <dgm:presLayoutVars>
          <dgm:bulletEnabled val="1"/>
        </dgm:presLayoutVars>
      </dgm:prSet>
      <dgm:spPr>
        <a:prstGeom prst="rect">
          <a:avLst/>
        </a:prstGeom>
      </dgm:spPr>
      <dgm:t>
        <a:bodyPr/>
        <a:lstStyle/>
        <a:p>
          <a:endParaRPr lang="en-US"/>
        </a:p>
      </dgm:t>
    </dgm:pt>
    <dgm:pt modelId="{1287AF52-0AD7-4EC9-AEA3-9FFBC5C3256C}" type="pres">
      <dgm:prSet presAssocID="{6F125E4C-E5D3-4EC2-BC52-BCA7C6F7F87D}" presName="spNode" presStyleCnt="0"/>
      <dgm:spPr/>
    </dgm:pt>
    <dgm:pt modelId="{73E3E998-B243-47E1-8280-DF8F1D174355}" type="pres">
      <dgm:prSet presAssocID="{FB71B914-C7BA-4B80-B23F-0C335FCA4D6C}" presName="sibTrans" presStyleLbl="sibTrans1D1" presStyleIdx="2" presStyleCnt="6"/>
      <dgm:spPr/>
      <dgm:t>
        <a:bodyPr/>
        <a:lstStyle/>
        <a:p>
          <a:endParaRPr lang="en-US"/>
        </a:p>
      </dgm:t>
    </dgm:pt>
    <dgm:pt modelId="{27F66428-1F89-47ED-9FED-7E8F2DC24EE3}" type="pres">
      <dgm:prSet presAssocID="{E7A11132-E224-4E51-8245-6BCE78178CB8}" presName="node" presStyleLbl="node1" presStyleIdx="3" presStyleCnt="6">
        <dgm:presLayoutVars>
          <dgm:bulletEnabled val="1"/>
        </dgm:presLayoutVars>
      </dgm:prSet>
      <dgm:spPr>
        <a:prstGeom prst="rect">
          <a:avLst/>
        </a:prstGeom>
      </dgm:spPr>
      <dgm:t>
        <a:bodyPr/>
        <a:lstStyle/>
        <a:p>
          <a:endParaRPr lang="en-US"/>
        </a:p>
      </dgm:t>
    </dgm:pt>
    <dgm:pt modelId="{1FF4779B-E7F6-4C10-BEE6-6565323390E4}" type="pres">
      <dgm:prSet presAssocID="{E7A11132-E224-4E51-8245-6BCE78178CB8}" presName="spNode" presStyleCnt="0"/>
      <dgm:spPr/>
    </dgm:pt>
    <dgm:pt modelId="{6E36312E-B23D-45B6-8F84-A611EA7629EA}" type="pres">
      <dgm:prSet presAssocID="{0B2E195B-D8CA-4EE4-9C37-B671FDB87955}" presName="sibTrans" presStyleLbl="sibTrans1D1" presStyleIdx="3" presStyleCnt="6"/>
      <dgm:spPr/>
      <dgm:t>
        <a:bodyPr/>
        <a:lstStyle/>
        <a:p>
          <a:endParaRPr lang="en-US"/>
        </a:p>
      </dgm:t>
    </dgm:pt>
    <dgm:pt modelId="{3356D335-F915-4BEF-89A6-7022549A8813}" type="pres">
      <dgm:prSet presAssocID="{F5FE1264-BB02-43D5-B307-995E0CFC8A89}" presName="node" presStyleLbl="node1" presStyleIdx="4" presStyleCnt="6">
        <dgm:presLayoutVars>
          <dgm:bulletEnabled val="1"/>
        </dgm:presLayoutVars>
      </dgm:prSet>
      <dgm:spPr>
        <a:prstGeom prst="rect">
          <a:avLst/>
        </a:prstGeom>
      </dgm:spPr>
      <dgm:t>
        <a:bodyPr/>
        <a:lstStyle/>
        <a:p>
          <a:endParaRPr lang="en-US"/>
        </a:p>
      </dgm:t>
    </dgm:pt>
    <dgm:pt modelId="{EC7C532E-540A-4A0C-ADC7-FBBFF3789171}" type="pres">
      <dgm:prSet presAssocID="{F5FE1264-BB02-43D5-B307-995E0CFC8A89}" presName="spNode" presStyleCnt="0"/>
      <dgm:spPr/>
    </dgm:pt>
    <dgm:pt modelId="{E1CA2C96-CEE5-4005-9EEE-6E0EDF09E58C}" type="pres">
      <dgm:prSet presAssocID="{E92D7C27-898B-4BDE-979B-41F7F22B5808}" presName="sibTrans" presStyleLbl="sibTrans1D1" presStyleIdx="4" presStyleCnt="6"/>
      <dgm:spPr/>
      <dgm:t>
        <a:bodyPr/>
        <a:lstStyle/>
        <a:p>
          <a:endParaRPr lang="en-US"/>
        </a:p>
      </dgm:t>
    </dgm:pt>
    <dgm:pt modelId="{9A0F1C3F-E047-4C4B-9D64-3A97F94715C1}" type="pres">
      <dgm:prSet presAssocID="{FE7CA0A4-39D8-4052-9FE2-2743A57DF36B}" presName="node" presStyleLbl="node1" presStyleIdx="5" presStyleCnt="6">
        <dgm:presLayoutVars>
          <dgm:bulletEnabled val="1"/>
        </dgm:presLayoutVars>
      </dgm:prSet>
      <dgm:spPr>
        <a:prstGeom prst="rect">
          <a:avLst/>
        </a:prstGeom>
      </dgm:spPr>
      <dgm:t>
        <a:bodyPr/>
        <a:lstStyle/>
        <a:p>
          <a:endParaRPr lang="en-US"/>
        </a:p>
      </dgm:t>
    </dgm:pt>
    <dgm:pt modelId="{329BD12F-75C7-41C2-A904-4216F56CA3ED}" type="pres">
      <dgm:prSet presAssocID="{FE7CA0A4-39D8-4052-9FE2-2743A57DF36B}" presName="spNode" presStyleCnt="0"/>
      <dgm:spPr/>
    </dgm:pt>
    <dgm:pt modelId="{D62C28E9-52E4-495B-85C7-EAF674E7EAE5}" type="pres">
      <dgm:prSet presAssocID="{4998B31A-C936-4518-AE6F-A75FD3E3DBE4}" presName="sibTrans" presStyleLbl="sibTrans1D1" presStyleIdx="5" presStyleCnt="6"/>
      <dgm:spPr/>
      <dgm:t>
        <a:bodyPr/>
        <a:lstStyle/>
        <a:p>
          <a:endParaRPr lang="en-US"/>
        </a:p>
      </dgm:t>
    </dgm:pt>
  </dgm:ptLst>
  <dgm:cxnLst>
    <dgm:cxn modelId="{1FDCDA94-E54C-40D4-957C-740194266504}" type="presOf" srcId="{E7A11132-E224-4E51-8245-6BCE78178CB8}" destId="{27F66428-1F89-47ED-9FED-7E8F2DC24EE3}" srcOrd="0" destOrd="0" presId="urn:microsoft.com/office/officeart/2005/8/layout/cycle6"/>
    <dgm:cxn modelId="{DE1D477F-C200-4EC7-AE8C-FD7A7213DC8B}" type="presOf" srcId="{62D3F12D-BD18-4C22-A0E3-A7BADF22ECA1}" destId="{92BB5C1A-300F-45FC-917C-8FCE778FA217}" srcOrd="0" destOrd="0" presId="urn:microsoft.com/office/officeart/2005/8/layout/cycle6"/>
    <dgm:cxn modelId="{1A5784D7-8B98-497B-A80E-A22E2CC3A0B8}" type="presOf" srcId="{15AA6AF5-19AB-43CD-9415-48CA3589FDD2}" destId="{58A6B1D5-ED2C-4646-8819-3DC1BA3D4854}" srcOrd="0" destOrd="0" presId="urn:microsoft.com/office/officeart/2005/8/layout/cycle6"/>
    <dgm:cxn modelId="{33CBEDF7-D7BC-450B-8A6E-A6EE77938713}" type="presOf" srcId="{F891BB3B-EA0A-407E-BE70-0F98C58AD4A3}" destId="{C6AB2AD1-B991-45EC-8A9F-9696CAEC5113}" srcOrd="0" destOrd="0" presId="urn:microsoft.com/office/officeart/2005/8/layout/cycle6"/>
    <dgm:cxn modelId="{31C52EB2-CD85-4EC4-8836-C351F397926B}" type="presOf" srcId="{FE7CA0A4-39D8-4052-9FE2-2743A57DF36B}" destId="{9A0F1C3F-E047-4C4B-9D64-3A97F94715C1}" srcOrd="0" destOrd="0" presId="urn:microsoft.com/office/officeart/2005/8/layout/cycle6"/>
    <dgm:cxn modelId="{21199D90-A622-4A63-BE1A-763C88233E23}" type="presOf" srcId="{D41583D1-FB14-4C95-9ABC-87D9550BF65F}" destId="{514BAB53-944E-4DBB-9DA6-86C0F9A87DBA}" srcOrd="0" destOrd="0" presId="urn:microsoft.com/office/officeart/2005/8/layout/cycle6"/>
    <dgm:cxn modelId="{5FA31DDE-00D2-4302-A2DE-AE7467A09CDD}" srcId="{E05F4A4E-E6C6-4F14-AAA6-EBCE4E3A91AC}" destId="{FE7CA0A4-39D8-4052-9FE2-2743A57DF36B}" srcOrd="5" destOrd="0" parTransId="{1D4ABDCB-6730-4377-9952-61E8355ADD88}" sibTransId="{4998B31A-C936-4518-AE6F-A75FD3E3DBE4}"/>
    <dgm:cxn modelId="{9577B30D-37CB-4713-B1AA-DC977ACA8767}" type="presOf" srcId="{4998B31A-C936-4518-AE6F-A75FD3E3DBE4}" destId="{D62C28E9-52E4-495B-85C7-EAF674E7EAE5}" srcOrd="0" destOrd="0" presId="urn:microsoft.com/office/officeart/2005/8/layout/cycle6"/>
    <dgm:cxn modelId="{78733515-3F12-4E03-BE7E-1C130BA3290A}" srcId="{E05F4A4E-E6C6-4F14-AAA6-EBCE4E3A91AC}" destId="{62D3F12D-BD18-4C22-A0E3-A7BADF22ECA1}" srcOrd="0" destOrd="0" parTransId="{793768D2-39F9-4842-98BB-BCEA4BEB39C7}" sibTransId="{D41583D1-FB14-4C95-9ABC-87D9550BF65F}"/>
    <dgm:cxn modelId="{1F0F3E72-C624-44B0-B6A4-64F95C2F815A}" type="presOf" srcId="{F5FE1264-BB02-43D5-B307-995E0CFC8A89}" destId="{3356D335-F915-4BEF-89A6-7022549A8813}" srcOrd="0" destOrd="0" presId="urn:microsoft.com/office/officeart/2005/8/layout/cycle6"/>
    <dgm:cxn modelId="{82B2F00A-04DC-4455-B10A-B2B36CCCEA8A}" srcId="{E05F4A4E-E6C6-4F14-AAA6-EBCE4E3A91AC}" destId="{F891BB3B-EA0A-407E-BE70-0F98C58AD4A3}" srcOrd="1" destOrd="0" parTransId="{83DA3348-C0E9-4E9E-9FCC-202165C1AD78}" sibTransId="{15AA6AF5-19AB-43CD-9415-48CA3589FDD2}"/>
    <dgm:cxn modelId="{6676FD5F-7782-4EA0-93C0-00F2344F08DA}" srcId="{E05F4A4E-E6C6-4F14-AAA6-EBCE4E3A91AC}" destId="{6F125E4C-E5D3-4EC2-BC52-BCA7C6F7F87D}" srcOrd="2" destOrd="0" parTransId="{16A20298-C39A-4C6E-BF82-6588BB664C6D}" sibTransId="{FB71B914-C7BA-4B80-B23F-0C335FCA4D6C}"/>
    <dgm:cxn modelId="{2FB9C6DF-58D1-4CF3-B006-1BDD4F686461}" type="presOf" srcId="{0B2E195B-D8CA-4EE4-9C37-B671FDB87955}" destId="{6E36312E-B23D-45B6-8F84-A611EA7629EA}" srcOrd="0" destOrd="0" presId="urn:microsoft.com/office/officeart/2005/8/layout/cycle6"/>
    <dgm:cxn modelId="{79D75781-C04E-4367-A082-FABD69677D22}" type="presOf" srcId="{FB71B914-C7BA-4B80-B23F-0C335FCA4D6C}" destId="{73E3E998-B243-47E1-8280-DF8F1D174355}" srcOrd="0" destOrd="0" presId="urn:microsoft.com/office/officeart/2005/8/layout/cycle6"/>
    <dgm:cxn modelId="{E49B83F1-4BC5-48D7-8BCF-1A9558B973D7}" type="presOf" srcId="{6F125E4C-E5D3-4EC2-BC52-BCA7C6F7F87D}" destId="{2D471A5C-F83A-4A7B-BE3E-6E16D7C2DE23}" srcOrd="0" destOrd="0" presId="urn:microsoft.com/office/officeart/2005/8/layout/cycle6"/>
    <dgm:cxn modelId="{71C6F71D-D50A-48CF-8EDE-CE6EC0D9F36E}" type="presOf" srcId="{E92D7C27-898B-4BDE-979B-41F7F22B5808}" destId="{E1CA2C96-CEE5-4005-9EEE-6E0EDF09E58C}" srcOrd="0" destOrd="0" presId="urn:microsoft.com/office/officeart/2005/8/layout/cycle6"/>
    <dgm:cxn modelId="{4A82262F-ACA0-4EB0-8C82-E1791BBDA27B}" srcId="{E05F4A4E-E6C6-4F14-AAA6-EBCE4E3A91AC}" destId="{E7A11132-E224-4E51-8245-6BCE78178CB8}" srcOrd="3" destOrd="0" parTransId="{3EABFB60-ABD1-40D5-A9C1-1D62FA1DCD02}" sibTransId="{0B2E195B-D8CA-4EE4-9C37-B671FDB87955}"/>
    <dgm:cxn modelId="{0FCAB40A-91AF-403E-9F72-74657DDFA709}" srcId="{E05F4A4E-E6C6-4F14-AAA6-EBCE4E3A91AC}" destId="{F5FE1264-BB02-43D5-B307-995E0CFC8A89}" srcOrd="4" destOrd="0" parTransId="{E46B5861-B47E-4240-AA02-7C1655836E15}" sibTransId="{E92D7C27-898B-4BDE-979B-41F7F22B5808}"/>
    <dgm:cxn modelId="{754EBEE4-A368-4480-AAF9-99543DEE5DDB}" type="presOf" srcId="{E05F4A4E-E6C6-4F14-AAA6-EBCE4E3A91AC}" destId="{839F71A2-D302-491A-AD13-2C838869CC7F}" srcOrd="0" destOrd="0" presId="urn:microsoft.com/office/officeart/2005/8/layout/cycle6"/>
    <dgm:cxn modelId="{6EFA8059-C05C-4C04-AC70-6C8C78BEA0B8}" type="presParOf" srcId="{839F71A2-D302-491A-AD13-2C838869CC7F}" destId="{92BB5C1A-300F-45FC-917C-8FCE778FA217}" srcOrd="0" destOrd="0" presId="urn:microsoft.com/office/officeart/2005/8/layout/cycle6"/>
    <dgm:cxn modelId="{AB193631-0BC7-41C4-9186-FF58BF5FB0A6}" type="presParOf" srcId="{839F71A2-D302-491A-AD13-2C838869CC7F}" destId="{86C11D7D-0348-4B50-BD25-E0B2E4664F4E}" srcOrd="1" destOrd="0" presId="urn:microsoft.com/office/officeart/2005/8/layout/cycle6"/>
    <dgm:cxn modelId="{8AD27DCA-C3AE-4DF3-8839-DC4059E8D316}" type="presParOf" srcId="{839F71A2-D302-491A-AD13-2C838869CC7F}" destId="{514BAB53-944E-4DBB-9DA6-86C0F9A87DBA}" srcOrd="2" destOrd="0" presId="urn:microsoft.com/office/officeart/2005/8/layout/cycle6"/>
    <dgm:cxn modelId="{78041849-89EB-4300-9B21-00473D972B2F}" type="presParOf" srcId="{839F71A2-D302-491A-AD13-2C838869CC7F}" destId="{C6AB2AD1-B991-45EC-8A9F-9696CAEC5113}" srcOrd="3" destOrd="0" presId="urn:microsoft.com/office/officeart/2005/8/layout/cycle6"/>
    <dgm:cxn modelId="{8B448DB4-1E3D-4160-A6EB-74D96EA3E6EA}" type="presParOf" srcId="{839F71A2-D302-491A-AD13-2C838869CC7F}" destId="{5DC6AB3C-CCDE-493C-9C6C-B39B1F8A7FF7}" srcOrd="4" destOrd="0" presId="urn:microsoft.com/office/officeart/2005/8/layout/cycle6"/>
    <dgm:cxn modelId="{C69D4073-2A2F-435E-8DB6-294B401C9FDC}" type="presParOf" srcId="{839F71A2-D302-491A-AD13-2C838869CC7F}" destId="{58A6B1D5-ED2C-4646-8819-3DC1BA3D4854}" srcOrd="5" destOrd="0" presId="urn:microsoft.com/office/officeart/2005/8/layout/cycle6"/>
    <dgm:cxn modelId="{578F96AE-FAE2-4E9F-9EEA-CF124190A4D2}" type="presParOf" srcId="{839F71A2-D302-491A-AD13-2C838869CC7F}" destId="{2D471A5C-F83A-4A7B-BE3E-6E16D7C2DE23}" srcOrd="6" destOrd="0" presId="urn:microsoft.com/office/officeart/2005/8/layout/cycle6"/>
    <dgm:cxn modelId="{B6CF723C-D568-4DE8-B0B9-9FD113263E7E}" type="presParOf" srcId="{839F71A2-D302-491A-AD13-2C838869CC7F}" destId="{1287AF52-0AD7-4EC9-AEA3-9FFBC5C3256C}" srcOrd="7" destOrd="0" presId="urn:microsoft.com/office/officeart/2005/8/layout/cycle6"/>
    <dgm:cxn modelId="{18A5B894-CF66-4C68-900B-200F65A922DD}" type="presParOf" srcId="{839F71A2-D302-491A-AD13-2C838869CC7F}" destId="{73E3E998-B243-47E1-8280-DF8F1D174355}" srcOrd="8" destOrd="0" presId="urn:microsoft.com/office/officeart/2005/8/layout/cycle6"/>
    <dgm:cxn modelId="{B7104A0C-3408-43EB-9E03-67D52F79EDEC}" type="presParOf" srcId="{839F71A2-D302-491A-AD13-2C838869CC7F}" destId="{27F66428-1F89-47ED-9FED-7E8F2DC24EE3}" srcOrd="9" destOrd="0" presId="urn:microsoft.com/office/officeart/2005/8/layout/cycle6"/>
    <dgm:cxn modelId="{A75C8EB3-810A-465F-AD48-3838D6C57E7D}" type="presParOf" srcId="{839F71A2-D302-491A-AD13-2C838869CC7F}" destId="{1FF4779B-E7F6-4C10-BEE6-6565323390E4}" srcOrd="10" destOrd="0" presId="urn:microsoft.com/office/officeart/2005/8/layout/cycle6"/>
    <dgm:cxn modelId="{B531256B-6236-4915-962D-A3B4E51E706C}" type="presParOf" srcId="{839F71A2-D302-491A-AD13-2C838869CC7F}" destId="{6E36312E-B23D-45B6-8F84-A611EA7629EA}" srcOrd="11" destOrd="0" presId="urn:microsoft.com/office/officeart/2005/8/layout/cycle6"/>
    <dgm:cxn modelId="{068EF8EB-BF0B-4F8A-907F-436FF30B1D4D}" type="presParOf" srcId="{839F71A2-D302-491A-AD13-2C838869CC7F}" destId="{3356D335-F915-4BEF-89A6-7022549A8813}" srcOrd="12" destOrd="0" presId="urn:microsoft.com/office/officeart/2005/8/layout/cycle6"/>
    <dgm:cxn modelId="{B4056227-851F-44AE-8721-15745113A473}" type="presParOf" srcId="{839F71A2-D302-491A-AD13-2C838869CC7F}" destId="{EC7C532E-540A-4A0C-ADC7-FBBFF3789171}" srcOrd="13" destOrd="0" presId="urn:microsoft.com/office/officeart/2005/8/layout/cycle6"/>
    <dgm:cxn modelId="{865CFF08-C75F-4A5E-88C5-35CEB12F7F7F}" type="presParOf" srcId="{839F71A2-D302-491A-AD13-2C838869CC7F}" destId="{E1CA2C96-CEE5-4005-9EEE-6E0EDF09E58C}" srcOrd="14" destOrd="0" presId="urn:microsoft.com/office/officeart/2005/8/layout/cycle6"/>
    <dgm:cxn modelId="{FB8936F8-431A-48A3-86B9-D91365288BE6}" type="presParOf" srcId="{839F71A2-D302-491A-AD13-2C838869CC7F}" destId="{9A0F1C3F-E047-4C4B-9D64-3A97F94715C1}" srcOrd="15" destOrd="0" presId="urn:microsoft.com/office/officeart/2005/8/layout/cycle6"/>
    <dgm:cxn modelId="{738AE1D1-411F-4BC6-B7FF-CE9B6A4DD9CE}" type="presParOf" srcId="{839F71A2-D302-491A-AD13-2C838869CC7F}" destId="{329BD12F-75C7-41C2-A904-4216F56CA3ED}" srcOrd="16" destOrd="0" presId="urn:microsoft.com/office/officeart/2005/8/layout/cycle6"/>
    <dgm:cxn modelId="{C543EC58-7E2C-4D72-B6A9-E86487C637C7}" type="presParOf" srcId="{839F71A2-D302-491A-AD13-2C838869CC7F}" destId="{D62C28E9-52E4-495B-85C7-EAF674E7EAE5}" srcOrd="17"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6AA5872-6E3B-45BC-8BE1-87F6096BCEAF}" type="doc">
      <dgm:prSet loTypeId="urn:microsoft.com/office/officeart/2005/8/layout/matrix3" loCatId="matrix" qsTypeId="urn:microsoft.com/office/officeart/2005/8/quickstyle/simple1#4" qsCatId="simple" csTypeId="urn:microsoft.com/office/officeart/2005/8/colors/accent6_5" csCatId="accent6" phldr="1"/>
      <dgm:spPr/>
      <dgm:t>
        <a:bodyPr/>
        <a:lstStyle/>
        <a:p>
          <a:endParaRPr lang="en-US"/>
        </a:p>
      </dgm:t>
    </dgm:pt>
    <dgm:pt modelId="{0F09BF89-597F-4BA4-B24C-2A9F6EFB4000}">
      <dgm:prSet phldrT="[Text]" custT="1"/>
      <dgm:spPr/>
      <dgm:t>
        <a:bodyPr/>
        <a:lstStyle/>
        <a:p>
          <a:r>
            <a:rPr lang="en-US" sz="2100" b="0" dirty="0" smtClean="0">
              <a:solidFill>
                <a:schemeClr val="tx1"/>
              </a:solidFill>
              <a:effectLst/>
            </a:rPr>
            <a:t>Increase in number of  unexplained deaths</a:t>
          </a:r>
          <a:endParaRPr lang="en-US" sz="2100" b="0" dirty="0">
            <a:solidFill>
              <a:schemeClr val="tx1"/>
            </a:solidFill>
            <a:effectLst/>
          </a:endParaRPr>
        </a:p>
      </dgm:t>
    </dgm:pt>
    <dgm:pt modelId="{E1CDAE60-9B57-49F6-BF42-6F4CEB22235B}" type="parTrans" cxnId="{C87989C4-E4A3-4127-B173-18EAB1C079BA}">
      <dgm:prSet/>
      <dgm:spPr/>
      <dgm:t>
        <a:bodyPr/>
        <a:lstStyle/>
        <a:p>
          <a:endParaRPr lang="en-US" sz="2100" b="0">
            <a:solidFill>
              <a:schemeClr val="tx1"/>
            </a:solidFill>
            <a:effectLst/>
          </a:endParaRPr>
        </a:p>
      </dgm:t>
    </dgm:pt>
    <dgm:pt modelId="{274EB8B2-4B6B-4BC9-869C-E3C25EE6C9B5}" type="sibTrans" cxnId="{C87989C4-E4A3-4127-B173-18EAB1C079BA}">
      <dgm:prSet/>
      <dgm:spPr/>
      <dgm:t>
        <a:bodyPr/>
        <a:lstStyle/>
        <a:p>
          <a:endParaRPr lang="en-US" sz="2100" b="0">
            <a:solidFill>
              <a:schemeClr val="tx1"/>
            </a:solidFill>
            <a:effectLst/>
          </a:endParaRPr>
        </a:p>
      </dgm:t>
    </dgm:pt>
    <dgm:pt modelId="{D7502C3A-8F87-46FA-9B75-840F7442C907}">
      <dgm:prSet phldrT="[Text]" custT="1"/>
      <dgm:spPr/>
      <dgm:t>
        <a:bodyPr/>
        <a:lstStyle/>
        <a:p>
          <a:r>
            <a:rPr lang="en-US" sz="2100" b="0" dirty="0" smtClean="0">
              <a:solidFill>
                <a:schemeClr val="tx1"/>
              </a:solidFill>
              <a:effectLst/>
            </a:rPr>
            <a:t>Atypical age</a:t>
          </a:r>
        </a:p>
        <a:p>
          <a:r>
            <a:rPr lang="en-US" sz="2100" b="0" dirty="0" smtClean="0">
              <a:solidFill>
                <a:schemeClr val="tx1"/>
              </a:solidFill>
              <a:effectLst/>
            </a:rPr>
            <a:t> distribution </a:t>
          </a:r>
          <a:endParaRPr lang="en-US" sz="2100" b="0" dirty="0">
            <a:solidFill>
              <a:schemeClr val="tx1"/>
            </a:solidFill>
            <a:effectLst/>
          </a:endParaRPr>
        </a:p>
      </dgm:t>
    </dgm:pt>
    <dgm:pt modelId="{1E42AF90-167F-40A1-BC8F-3B5568494784}" type="parTrans" cxnId="{3BF0A03F-278D-4E7D-93D0-0E1B746DDF87}">
      <dgm:prSet/>
      <dgm:spPr/>
      <dgm:t>
        <a:bodyPr/>
        <a:lstStyle/>
        <a:p>
          <a:endParaRPr lang="en-US" sz="2100" b="0">
            <a:solidFill>
              <a:schemeClr val="tx1"/>
            </a:solidFill>
            <a:effectLst/>
          </a:endParaRPr>
        </a:p>
      </dgm:t>
    </dgm:pt>
    <dgm:pt modelId="{A4161477-7F76-42B8-8A00-23C01BAB8C62}" type="sibTrans" cxnId="{3BF0A03F-278D-4E7D-93D0-0E1B746DDF87}">
      <dgm:prSet/>
      <dgm:spPr/>
      <dgm:t>
        <a:bodyPr/>
        <a:lstStyle/>
        <a:p>
          <a:endParaRPr lang="en-US" sz="2100" b="0">
            <a:solidFill>
              <a:schemeClr val="tx1"/>
            </a:solidFill>
            <a:effectLst/>
          </a:endParaRPr>
        </a:p>
      </dgm:t>
    </dgm:pt>
    <dgm:pt modelId="{49D720D1-93D1-47F7-95C8-B61D1BCA4ED6}">
      <dgm:prSet phldrT="[Text]" custT="1"/>
      <dgm:spPr/>
      <dgm:t>
        <a:bodyPr/>
        <a:lstStyle/>
        <a:p>
          <a:r>
            <a:rPr lang="en-US" sz="2100" b="0" dirty="0" smtClean="0">
              <a:solidFill>
                <a:schemeClr val="tx1"/>
              </a:solidFill>
              <a:effectLst/>
            </a:rPr>
            <a:t>Unusual seasonality</a:t>
          </a:r>
          <a:endParaRPr lang="en-US" sz="2100" b="0" dirty="0">
            <a:solidFill>
              <a:schemeClr val="tx1"/>
            </a:solidFill>
            <a:effectLst/>
          </a:endParaRPr>
        </a:p>
      </dgm:t>
    </dgm:pt>
    <dgm:pt modelId="{7DEDF5D2-1C55-4BBC-AEF2-55F7782102E8}" type="parTrans" cxnId="{1558C996-A833-4A88-BE3B-B2BA44617B5F}">
      <dgm:prSet/>
      <dgm:spPr/>
      <dgm:t>
        <a:bodyPr/>
        <a:lstStyle/>
        <a:p>
          <a:endParaRPr lang="en-US" sz="2100" b="0">
            <a:solidFill>
              <a:schemeClr val="tx1"/>
            </a:solidFill>
            <a:effectLst/>
          </a:endParaRPr>
        </a:p>
      </dgm:t>
    </dgm:pt>
    <dgm:pt modelId="{43041D4E-63A2-402B-A6DB-C981168D1129}" type="sibTrans" cxnId="{1558C996-A833-4A88-BE3B-B2BA44617B5F}">
      <dgm:prSet/>
      <dgm:spPr/>
      <dgm:t>
        <a:bodyPr/>
        <a:lstStyle/>
        <a:p>
          <a:endParaRPr lang="en-US" sz="2100" b="0">
            <a:solidFill>
              <a:schemeClr val="tx1"/>
            </a:solidFill>
            <a:effectLst/>
          </a:endParaRPr>
        </a:p>
      </dgm:t>
    </dgm:pt>
    <dgm:pt modelId="{30148C60-A989-40AD-8291-7ECB13048891}">
      <dgm:prSet phldrT="[Text]" custT="1"/>
      <dgm:spPr/>
      <dgm:t>
        <a:bodyPr/>
        <a:lstStyle/>
        <a:p>
          <a:r>
            <a:rPr lang="en-US" sz="2100" b="0" dirty="0" smtClean="0">
              <a:solidFill>
                <a:schemeClr val="tx1"/>
              </a:solidFill>
              <a:effectLst/>
            </a:rPr>
            <a:t>Uncommon manifestation of disease or new cluster of symptoms</a:t>
          </a:r>
          <a:endParaRPr lang="en-US" sz="2100" b="0" dirty="0">
            <a:solidFill>
              <a:schemeClr val="tx1"/>
            </a:solidFill>
            <a:effectLst/>
          </a:endParaRPr>
        </a:p>
      </dgm:t>
    </dgm:pt>
    <dgm:pt modelId="{17BCEAC5-F6A8-4179-9DA9-A742228A90A8}" type="parTrans" cxnId="{9EBC54EC-77D1-44E1-9D6F-941F349B8D57}">
      <dgm:prSet/>
      <dgm:spPr/>
      <dgm:t>
        <a:bodyPr/>
        <a:lstStyle/>
        <a:p>
          <a:endParaRPr lang="en-US" sz="2100" b="0">
            <a:solidFill>
              <a:schemeClr val="tx1"/>
            </a:solidFill>
            <a:effectLst/>
          </a:endParaRPr>
        </a:p>
      </dgm:t>
    </dgm:pt>
    <dgm:pt modelId="{EF042CA0-D314-4BE5-A026-74BE06A1C77D}" type="sibTrans" cxnId="{9EBC54EC-77D1-44E1-9D6F-941F349B8D57}">
      <dgm:prSet/>
      <dgm:spPr/>
      <dgm:t>
        <a:bodyPr/>
        <a:lstStyle/>
        <a:p>
          <a:endParaRPr lang="en-US" sz="2100" b="0">
            <a:solidFill>
              <a:schemeClr val="tx1"/>
            </a:solidFill>
            <a:effectLst/>
          </a:endParaRPr>
        </a:p>
      </dgm:t>
    </dgm:pt>
    <dgm:pt modelId="{4E8B06B0-A0CA-4947-9979-71E24EB1528F}" type="pres">
      <dgm:prSet presAssocID="{46AA5872-6E3B-45BC-8BE1-87F6096BCEAF}" presName="matrix" presStyleCnt="0">
        <dgm:presLayoutVars>
          <dgm:chMax val="1"/>
          <dgm:dir/>
          <dgm:resizeHandles val="exact"/>
        </dgm:presLayoutVars>
      </dgm:prSet>
      <dgm:spPr/>
      <dgm:t>
        <a:bodyPr/>
        <a:lstStyle/>
        <a:p>
          <a:endParaRPr lang="en-US"/>
        </a:p>
      </dgm:t>
    </dgm:pt>
    <dgm:pt modelId="{FF1DEB19-FAC8-49AA-8A46-0E57A5373085}" type="pres">
      <dgm:prSet presAssocID="{46AA5872-6E3B-45BC-8BE1-87F6096BCEAF}" presName="diamond" presStyleLbl="bgShp" presStyleIdx="0" presStyleCnt="1"/>
      <dgm:spPr/>
      <dgm:t>
        <a:bodyPr/>
        <a:lstStyle/>
        <a:p>
          <a:endParaRPr lang="en-US"/>
        </a:p>
      </dgm:t>
    </dgm:pt>
    <dgm:pt modelId="{EB1C54D5-D733-4E87-9A44-729728D3DB90}" type="pres">
      <dgm:prSet presAssocID="{46AA5872-6E3B-45BC-8BE1-87F6096BCEAF}" presName="quad1" presStyleLbl="node1" presStyleIdx="0" presStyleCnt="4" custScaleX="97155" custScaleY="92518">
        <dgm:presLayoutVars>
          <dgm:chMax val="0"/>
          <dgm:chPref val="0"/>
          <dgm:bulletEnabled val="1"/>
        </dgm:presLayoutVars>
      </dgm:prSet>
      <dgm:spPr>
        <a:prstGeom prst="rect">
          <a:avLst/>
        </a:prstGeom>
      </dgm:spPr>
      <dgm:t>
        <a:bodyPr/>
        <a:lstStyle/>
        <a:p>
          <a:endParaRPr lang="en-US"/>
        </a:p>
      </dgm:t>
    </dgm:pt>
    <dgm:pt modelId="{D74F814C-8425-4389-8205-547863E2F3DA}" type="pres">
      <dgm:prSet presAssocID="{46AA5872-6E3B-45BC-8BE1-87F6096BCEAF}" presName="quad2" presStyleLbl="node1" presStyleIdx="1" presStyleCnt="4" custScaleX="97155" custScaleY="92518">
        <dgm:presLayoutVars>
          <dgm:chMax val="0"/>
          <dgm:chPref val="0"/>
          <dgm:bulletEnabled val="1"/>
        </dgm:presLayoutVars>
      </dgm:prSet>
      <dgm:spPr>
        <a:prstGeom prst="rect">
          <a:avLst/>
        </a:prstGeom>
      </dgm:spPr>
      <dgm:t>
        <a:bodyPr/>
        <a:lstStyle/>
        <a:p>
          <a:endParaRPr lang="en-US"/>
        </a:p>
      </dgm:t>
    </dgm:pt>
    <dgm:pt modelId="{D2C75521-11F7-4B40-B9FB-3B9761B6B1BC}" type="pres">
      <dgm:prSet presAssocID="{46AA5872-6E3B-45BC-8BE1-87F6096BCEAF}" presName="quad3" presStyleLbl="node1" presStyleIdx="2" presStyleCnt="4" custScaleX="97155" custScaleY="92518">
        <dgm:presLayoutVars>
          <dgm:chMax val="0"/>
          <dgm:chPref val="0"/>
          <dgm:bulletEnabled val="1"/>
        </dgm:presLayoutVars>
      </dgm:prSet>
      <dgm:spPr>
        <a:prstGeom prst="rect">
          <a:avLst/>
        </a:prstGeom>
      </dgm:spPr>
      <dgm:t>
        <a:bodyPr/>
        <a:lstStyle/>
        <a:p>
          <a:endParaRPr lang="en-US"/>
        </a:p>
      </dgm:t>
    </dgm:pt>
    <dgm:pt modelId="{613B2152-337C-49E1-A765-D4019EC67E76}" type="pres">
      <dgm:prSet presAssocID="{46AA5872-6E3B-45BC-8BE1-87F6096BCEAF}" presName="quad4" presStyleLbl="node1" presStyleIdx="3" presStyleCnt="4" custScaleX="97155" custScaleY="92518">
        <dgm:presLayoutVars>
          <dgm:chMax val="0"/>
          <dgm:chPref val="0"/>
          <dgm:bulletEnabled val="1"/>
        </dgm:presLayoutVars>
      </dgm:prSet>
      <dgm:spPr>
        <a:prstGeom prst="rect">
          <a:avLst/>
        </a:prstGeom>
      </dgm:spPr>
      <dgm:t>
        <a:bodyPr/>
        <a:lstStyle/>
        <a:p>
          <a:endParaRPr lang="en-US"/>
        </a:p>
      </dgm:t>
    </dgm:pt>
  </dgm:ptLst>
  <dgm:cxnLst>
    <dgm:cxn modelId="{5018B17C-88B2-410A-8E8F-36C30F186AA9}" type="presOf" srcId="{0F09BF89-597F-4BA4-B24C-2A9F6EFB4000}" destId="{EB1C54D5-D733-4E87-9A44-729728D3DB90}" srcOrd="0" destOrd="0" presId="urn:microsoft.com/office/officeart/2005/8/layout/matrix3"/>
    <dgm:cxn modelId="{2C2EAB27-AA87-4A3B-8CAA-82E330864DEB}" type="presOf" srcId="{D7502C3A-8F87-46FA-9B75-840F7442C907}" destId="{D74F814C-8425-4389-8205-547863E2F3DA}" srcOrd="0" destOrd="0" presId="urn:microsoft.com/office/officeart/2005/8/layout/matrix3"/>
    <dgm:cxn modelId="{4BA1C664-8267-4BF9-941B-DD389FE7F962}" type="presOf" srcId="{49D720D1-93D1-47F7-95C8-B61D1BCA4ED6}" destId="{D2C75521-11F7-4B40-B9FB-3B9761B6B1BC}" srcOrd="0" destOrd="0" presId="urn:microsoft.com/office/officeart/2005/8/layout/matrix3"/>
    <dgm:cxn modelId="{C87989C4-E4A3-4127-B173-18EAB1C079BA}" srcId="{46AA5872-6E3B-45BC-8BE1-87F6096BCEAF}" destId="{0F09BF89-597F-4BA4-B24C-2A9F6EFB4000}" srcOrd="0" destOrd="0" parTransId="{E1CDAE60-9B57-49F6-BF42-6F4CEB22235B}" sibTransId="{274EB8B2-4B6B-4BC9-869C-E3C25EE6C9B5}"/>
    <dgm:cxn modelId="{0D825BA6-9162-496C-99B8-D1F4159EB871}" type="presOf" srcId="{46AA5872-6E3B-45BC-8BE1-87F6096BCEAF}" destId="{4E8B06B0-A0CA-4947-9979-71E24EB1528F}" srcOrd="0" destOrd="0" presId="urn:microsoft.com/office/officeart/2005/8/layout/matrix3"/>
    <dgm:cxn modelId="{3BF0A03F-278D-4E7D-93D0-0E1B746DDF87}" srcId="{46AA5872-6E3B-45BC-8BE1-87F6096BCEAF}" destId="{D7502C3A-8F87-46FA-9B75-840F7442C907}" srcOrd="1" destOrd="0" parTransId="{1E42AF90-167F-40A1-BC8F-3B5568494784}" sibTransId="{A4161477-7F76-42B8-8A00-23C01BAB8C62}"/>
    <dgm:cxn modelId="{1558C996-A833-4A88-BE3B-B2BA44617B5F}" srcId="{46AA5872-6E3B-45BC-8BE1-87F6096BCEAF}" destId="{49D720D1-93D1-47F7-95C8-B61D1BCA4ED6}" srcOrd="2" destOrd="0" parTransId="{7DEDF5D2-1C55-4BBC-AEF2-55F7782102E8}" sibTransId="{43041D4E-63A2-402B-A6DB-C981168D1129}"/>
    <dgm:cxn modelId="{9EBC54EC-77D1-44E1-9D6F-941F349B8D57}" srcId="{46AA5872-6E3B-45BC-8BE1-87F6096BCEAF}" destId="{30148C60-A989-40AD-8291-7ECB13048891}" srcOrd="3" destOrd="0" parTransId="{17BCEAC5-F6A8-4179-9DA9-A742228A90A8}" sibTransId="{EF042CA0-D314-4BE5-A026-74BE06A1C77D}"/>
    <dgm:cxn modelId="{4874F144-7040-472F-B7C5-FBB1D53C1CF6}" type="presOf" srcId="{30148C60-A989-40AD-8291-7ECB13048891}" destId="{613B2152-337C-49E1-A765-D4019EC67E76}" srcOrd="0" destOrd="0" presId="urn:microsoft.com/office/officeart/2005/8/layout/matrix3"/>
    <dgm:cxn modelId="{97AEA80E-F965-442E-814C-F257340F3481}" type="presParOf" srcId="{4E8B06B0-A0CA-4947-9979-71E24EB1528F}" destId="{FF1DEB19-FAC8-49AA-8A46-0E57A5373085}" srcOrd="0" destOrd="0" presId="urn:microsoft.com/office/officeart/2005/8/layout/matrix3"/>
    <dgm:cxn modelId="{1A6221FD-42BE-48A7-9FD3-A0625ECDDF2D}" type="presParOf" srcId="{4E8B06B0-A0CA-4947-9979-71E24EB1528F}" destId="{EB1C54D5-D733-4E87-9A44-729728D3DB90}" srcOrd="1" destOrd="0" presId="urn:microsoft.com/office/officeart/2005/8/layout/matrix3"/>
    <dgm:cxn modelId="{EFFDB89F-EA00-4EE5-8D6D-E3134B3E243E}" type="presParOf" srcId="{4E8B06B0-A0CA-4947-9979-71E24EB1528F}" destId="{D74F814C-8425-4389-8205-547863E2F3DA}" srcOrd="2" destOrd="0" presId="urn:microsoft.com/office/officeart/2005/8/layout/matrix3"/>
    <dgm:cxn modelId="{539FEF8B-04C9-464D-9388-4F07506A7E7D}" type="presParOf" srcId="{4E8B06B0-A0CA-4947-9979-71E24EB1528F}" destId="{D2C75521-11F7-4B40-B9FB-3B9761B6B1BC}" srcOrd="3" destOrd="0" presId="urn:microsoft.com/office/officeart/2005/8/layout/matrix3"/>
    <dgm:cxn modelId="{B04EE3BA-39E3-43F1-8CA5-9AA4B41B5FD8}" type="presParOf" srcId="{4E8B06B0-A0CA-4947-9979-71E24EB1528F}" destId="{613B2152-337C-49E1-A765-D4019EC67E76}"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BB5C1A-300F-45FC-917C-8FCE778FA217}">
      <dsp:nvSpPr>
        <dsp:cNvPr id="0" name=""/>
        <dsp:cNvSpPr/>
      </dsp:nvSpPr>
      <dsp:spPr>
        <a:xfrm>
          <a:off x="4031753" y="1255"/>
          <a:ext cx="1537692" cy="999499"/>
        </a:xfrm>
        <a:prstGeom prst="rect">
          <a:avLst/>
        </a:prstGeom>
        <a:solidFill>
          <a:schemeClr val="accent6">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solidFill>
                <a:schemeClr val="tx1"/>
              </a:solidFill>
            </a:rPr>
            <a:t>Infectious agent</a:t>
          </a:r>
          <a:endParaRPr lang="en-US" sz="2100" kern="1200" dirty="0">
            <a:solidFill>
              <a:schemeClr val="tx1"/>
            </a:solidFill>
          </a:endParaRPr>
        </a:p>
      </dsp:txBody>
      <dsp:txXfrm>
        <a:off x="4031753" y="1255"/>
        <a:ext cx="1537692" cy="999499"/>
      </dsp:txXfrm>
    </dsp:sp>
    <dsp:sp modelId="{514BAB53-944E-4DBB-9DA6-86C0F9A87DBA}">
      <dsp:nvSpPr>
        <dsp:cNvPr id="0" name=""/>
        <dsp:cNvSpPr/>
      </dsp:nvSpPr>
      <dsp:spPr>
        <a:xfrm>
          <a:off x="2444106" y="501005"/>
          <a:ext cx="4712987" cy="4712987"/>
        </a:xfrm>
        <a:custGeom>
          <a:avLst/>
          <a:gdLst/>
          <a:ahLst/>
          <a:cxnLst/>
          <a:rect l="0" t="0" r="0" b="0"/>
          <a:pathLst>
            <a:path>
              <a:moveTo>
                <a:pt x="3135184" y="132375"/>
              </a:moveTo>
              <a:arcTo wR="2356493" hR="2356493" stAng="17357747" swAng="1502815"/>
            </a:path>
          </a:pathLst>
        </a:custGeom>
        <a:noFill/>
        <a:ln w="9525" cap="flat" cmpd="sng" algn="ctr">
          <a:solidFill>
            <a:schemeClr val="accent6">
              <a:shade val="9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6AB2AD1-B991-45EC-8A9F-9696CAEC5113}">
      <dsp:nvSpPr>
        <dsp:cNvPr id="0" name=""/>
        <dsp:cNvSpPr/>
      </dsp:nvSpPr>
      <dsp:spPr>
        <a:xfrm>
          <a:off x="6072537" y="1179502"/>
          <a:ext cx="1537692" cy="999499"/>
        </a:xfrm>
        <a:prstGeom prst="rect">
          <a:avLst/>
        </a:prstGeom>
        <a:solidFill>
          <a:schemeClr val="accent6">
            <a:alpha val="90000"/>
            <a:hueOff val="0"/>
            <a:satOff val="0"/>
            <a:lumOff val="0"/>
            <a:alphaOff val="-8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solidFill>
                <a:schemeClr val="tx1"/>
              </a:solidFill>
            </a:rPr>
            <a:t>Reservoirs </a:t>
          </a:r>
          <a:endParaRPr lang="en-US" sz="2100" kern="1200" dirty="0">
            <a:solidFill>
              <a:schemeClr val="tx1"/>
            </a:solidFill>
          </a:endParaRPr>
        </a:p>
      </dsp:txBody>
      <dsp:txXfrm>
        <a:off x="6072537" y="1179502"/>
        <a:ext cx="1537692" cy="999499"/>
      </dsp:txXfrm>
    </dsp:sp>
    <dsp:sp modelId="{58A6B1D5-ED2C-4646-8819-3DC1BA3D4854}">
      <dsp:nvSpPr>
        <dsp:cNvPr id="0" name=""/>
        <dsp:cNvSpPr/>
      </dsp:nvSpPr>
      <dsp:spPr>
        <a:xfrm>
          <a:off x="2444106" y="501005"/>
          <a:ext cx="4712987" cy="4712987"/>
        </a:xfrm>
        <a:custGeom>
          <a:avLst/>
          <a:gdLst/>
          <a:ahLst/>
          <a:cxnLst/>
          <a:rect l="0" t="0" r="0" b="0"/>
          <a:pathLst>
            <a:path>
              <a:moveTo>
                <a:pt x="4617065" y="1691003"/>
              </a:moveTo>
              <a:arcTo wR="2356493" hR="2356493" stAng="20615765" swAng="1968470"/>
            </a:path>
          </a:pathLst>
        </a:custGeom>
        <a:noFill/>
        <a:ln w="9525" cap="flat" cmpd="sng" algn="ctr">
          <a:solidFill>
            <a:schemeClr val="accent6">
              <a:shade val="90000"/>
              <a:hueOff val="-96545"/>
              <a:satOff val="1313"/>
              <a:lumOff val="5546"/>
              <a:alphaOff val="0"/>
            </a:schemeClr>
          </a:solidFill>
          <a:prstDash val="solid"/>
        </a:ln>
        <a:effectLst/>
      </dsp:spPr>
      <dsp:style>
        <a:lnRef idx="1">
          <a:scrgbClr r="0" g="0" b="0"/>
        </a:lnRef>
        <a:fillRef idx="0">
          <a:scrgbClr r="0" g="0" b="0"/>
        </a:fillRef>
        <a:effectRef idx="0">
          <a:scrgbClr r="0" g="0" b="0"/>
        </a:effectRef>
        <a:fontRef idx="minor"/>
      </dsp:style>
    </dsp:sp>
    <dsp:sp modelId="{2D471A5C-F83A-4A7B-BE3E-6E16D7C2DE23}">
      <dsp:nvSpPr>
        <dsp:cNvPr id="0" name=""/>
        <dsp:cNvSpPr/>
      </dsp:nvSpPr>
      <dsp:spPr>
        <a:xfrm>
          <a:off x="6072537" y="3535996"/>
          <a:ext cx="1537692" cy="999499"/>
        </a:xfrm>
        <a:prstGeom prst="rect">
          <a:avLst/>
        </a:prstGeom>
        <a:solidFill>
          <a:schemeClr val="accent6">
            <a:alpha val="90000"/>
            <a:hueOff val="0"/>
            <a:satOff val="0"/>
            <a:lumOff val="0"/>
            <a:alphaOff val="-16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solidFill>
                <a:schemeClr val="tx1"/>
              </a:solidFill>
            </a:rPr>
            <a:t>Portal of exit</a:t>
          </a:r>
          <a:endParaRPr lang="en-US" sz="2100" kern="1200" dirty="0">
            <a:solidFill>
              <a:schemeClr val="tx1"/>
            </a:solidFill>
          </a:endParaRPr>
        </a:p>
      </dsp:txBody>
      <dsp:txXfrm>
        <a:off x="6072537" y="3535996"/>
        <a:ext cx="1537692" cy="999499"/>
      </dsp:txXfrm>
    </dsp:sp>
    <dsp:sp modelId="{73E3E998-B243-47E1-8280-DF8F1D174355}">
      <dsp:nvSpPr>
        <dsp:cNvPr id="0" name=""/>
        <dsp:cNvSpPr/>
      </dsp:nvSpPr>
      <dsp:spPr>
        <a:xfrm>
          <a:off x="2444106" y="501005"/>
          <a:ext cx="4712987" cy="4712987"/>
        </a:xfrm>
        <a:custGeom>
          <a:avLst/>
          <a:gdLst/>
          <a:ahLst/>
          <a:cxnLst/>
          <a:rect l="0" t="0" r="0" b="0"/>
          <a:pathLst>
            <a:path>
              <a:moveTo>
                <a:pt x="4003561" y="4041791"/>
              </a:moveTo>
              <a:arcTo wR="2356493" hR="2356493" stAng="2739438" swAng="1502815"/>
            </a:path>
          </a:pathLst>
        </a:custGeom>
        <a:noFill/>
        <a:ln w="9525" cap="flat" cmpd="sng" algn="ctr">
          <a:solidFill>
            <a:schemeClr val="accent6">
              <a:shade val="90000"/>
              <a:hueOff val="-193090"/>
              <a:satOff val="2625"/>
              <a:lumOff val="11093"/>
              <a:alphaOff val="0"/>
            </a:schemeClr>
          </a:solidFill>
          <a:prstDash val="solid"/>
        </a:ln>
        <a:effectLst/>
      </dsp:spPr>
      <dsp:style>
        <a:lnRef idx="1">
          <a:scrgbClr r="0" g="0" b="0"/>
        </a:lnRef>
        <a:fillRef idx="0">
          <a:scrgbClr r="0" g="0" b="0"/>
        </a:fillRef>
        <a:effectRef idx="0">
          <a:scrgbClr r="0" g="0" b="0"/>
        </a:effectRef>
        <a:fontRef idx="minor"/>
      </dsp:style>
    </dsp:sp>
    <dsp:sp modelId="{27F66428-1F89-47ED-9FED-7E8F2DC24EE3}">
      <dsp:nvSpPr>
        <dsp:cNvPr id="0" name=""/>
        <dsp:cNvSpPr/>
      </dsp:nvSpPr>
      <dsp:spPr>
        <a:xfrm>
          <a:off x="4031753" y="4714243"/>
          <a:ext cx="1537692" cy="999499"/>
        </a:xfrm>
        <a:prstGeom prst="rect">
          <a:avLst/>
        </a:prstGeom>
        <a:solidFill>
          <a:schemeClr val="accent6">
            <a:alpha val="90000"/>
            <a:hueOff val="0"/>
            <a:satOff val="0"/>
            <a:lumOff val="0"/>
            <a:alphaOff val="-24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solidFill>
                <a:schemeClr val="tx1"/>
              </a:solidFill>
            </a:rPr>
            <a:t>Mode of transmission</a:t>
          </a:r>
          <a:endParaRPr lang="en-US" sz="2100" kern="1200" dirty="0">
            <a:solidFill>
              <a:schemeClr val="tx1"/>
            </a:solidFill>
          </a:endParaRPr>
        </a:p>
      </dsp:txBody>
      <dsp:txXfrm>
        <a:off x="4031753" y="4714243"/>
        <a:ext cx="1537692" cy="999499"/>
      </dsp:txXfrm>
    </dsp:sp>
    <dsp:sp modelId="{6E36312E-B23D-45B6-8F84-A611EA7629EA}">
      <dsp:nvSpPr>
        <dsp:cNvPr id="0" name=""/>
        <dsp:cNvSpPr/>
      </dsp:nvSpPr>
      <dsp:spPr>
        <a:xfrm>
          <a:off x="2444106" y="501005"/>
          <a:ext cx="4712987" cy="4712987"/>
        </a:xfrm>
        <a:custGeom>
          <a:avLst/>
          <a:gdLst/>
          <a:ahLst/>
          <a:cxnLst/>
          <a:rect l="0" t="0" r="0" b="0"/>
          <a:pathLst>
            <a:path>
              <a:moveTo>
                <a:pt x="1577802" y="4580611"/>
              </a:moveTo>
              <a:arcTo wR="2356493" hR="2356493" stAng="6557747" swAng="1502815"/>
            </a:path>
          </a:pathLst>
        </a:custGeom>
        <a:noFill/>
        <a:ln w="9525" cap="flat" cmpd="sng" algn="ctr">
          <a:solidFill>
            <a:schemeClr val="accent6">
              <a:shade val="90000"/>
              <a:hueOff val="-289634"/>
              <a:satOff val="3938"/>
              <a:lumOff val="16639"/>
              <a:alphaOff val="0"/>
            </a:schemeClr>
          </a:solidFill>
          <a:prstDash val="solid"/>
        </a:ln>
        <a:effectLst/>
      </dsp:spPr>
      <dsp:style>
        <a:lnRef idx="1">
          <a:scrgbClr r="0" g="0" b="0"/>
        </a:lnRef>
        <a:fillRef idx="0">
          <a:scrgbClr r="0" g="0" b="0"/>
        </a:fillRef>
        <a:effectRef idx="0">
          <a:scrgbClr r="0" g="0" b="0"/>
        </a:effectRef>
        <a:fontRef idx="minor"/>
      </dsp:style>
    </dsp:sp>
    <dsp:sp modelId="{3356D335-F915-4BEF-89A6-7022549A8813}">
      <dsp:nvSpPr>
        <dsp:cNvPr id="0" name=""/>
        <dsp:cNvSpPr/>
      </dsp:nvSpPr>
      <dsp:spPr>
        <a:xfrm>
          <a:off x="1990970" y="3535996"/>
          <a:ext cx="1537692" cy="999499"/>
        </a:xfrm>
        <a:prstGeom prst="rect">
          <a:avLst/>
        </a:prstGeom>
        <a:solidFill>
          <a:schemeClr val="accent6">
            <a:alpha val="90000"/>
            <a:hueOff val="0"/>
            <a:satOff val="0"/>
            <a:lumOff val="0"/>
            <a:alphaOff val="-32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solidFill>
                <a:schemeClr val="tx1"/>
              </a:solidFill>
            </a:rPr>
            <a:t>Portal of entry</a:t>
          </a:r>
          <a:endParaRPr lang="en-US" sz="2100" kern="1200" dirty="0">
            <a:solidFill>
              <a:schemeClr val="tx1"/>
            </a:solidFill>
          </a:endParaRPr>
        </a:p>
      </dsp:txBody>
      <dsp:txXfrm>
        <a:off x="1990970" y="3535996"/>
        <a:ext cx="1537692" cy="999499"/>
      </dsp:txXfrm>
    </dsp:sp>
    <dsp:sp modelId="{E1CA2C96-CEE5-4005-9EEE-6E0EDF09E58C}">
      <dsp:nvSpPr>
        <dsp:cNvPr id="0" name=""/>
        <dsp:cNvSpPr/>
      </dsp:nvSpPr>
      <dsp:spPr>
        <a:xfrm>
          <a:off x="2444106" y="501005"/>
          <a:ext cx="4712987" cy="4712987"/>
        </a:xfrm>
        <a:custGeom>
          <a:avLst/>
          <a:gdLst/>
          <a:ahLst/>
          <a:cxnLst/>
          <a:rect l="0" t="0" r="0" b="0"/>
          <a:pathLst>
            <a:path>
              <a:moveTo>
                <a:pt x="95921" y="3021983"/>
              </a:moveTo>
              <a:arcTo wR="2356493" hR="2356493" stAng="9815765" swAng="1968470"/>
            </a:path>
          </a:pathLst>
        </a:custGeom>
        <a:noFill/>
        <a:ln w="9525" cap="flat" cmpd="sng" algn="ctr">
          <a:solidFill>
            <a:schemeClr val="accent6">
              <a:shade val="90000"/>
              <a:hueOff val="-386179"/>
              <a:satOff val="5250"/>
              <a:lumOff val="22186"/>
              <a:alphaOff val="0"/>
            </a:schemeClr>
          </a:solidFill>
          <a:prstDash val="solid"/>
        </a:ln>
        <a:effectLst/>
      </dsp:spPr>
      <dsp:style>
        <a:lnRef idx="1">
          <a:scrgbClr r="0" g="0" b="0"/>
        </a:lnRef>
        <a:fillRef idx="0">
          <a:scrgbClr r="0" g="0" b="0"/>
        </a:fillRef>
        <a:effectRef idx="0">
          <a:scrgbClr r="0" g="0" b="0"/>
        </a:effectRef>
        <a:fontRef idx="minor"/>
      </dsp:style>
    </dsp:sp>
    <dsp:sp modelId="{9A0F1C3F-E047-4C4B-9D64-3A97F94715C1}">
      <dsp:nvSpPr>
        <dsp:cNvPr id="0" name=""/>
        <dsp:cNvSpPr/>
      </dsp:nvSpPr>
      <dsp:spPr>
        <a:xfrm>
          <a:off x="1990970" y="1179502"/>
          <a:ext cx="1537692" cy="999499"/>
        </a:xfrm>
        <a:prstGeom prst="rect">
          <a:avLst/>
        </a:prstGeom>
        <a:solidFill>
          <a:schemeClr val="accent6">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solidFill>
                <a:schemeClr val="tx1"/>
              </a:solidFill>
            </a:rPr>
            <a:t>Susceptible host</a:t>
          </a:r>
          <a:endParaRPr lang="en-US" sz="2100" kern="1200" dirty="0">
            <a:solidFill>
              <a:schemeClr val="tx1"/>
            </a:solidFill>
          </a:endParaRPr>
        </a:p>
      </dsp:txBody>
      <dsp:txXfrm>
        <a:off x="1990970" y="1179502"/>
        <a:ext cx="1537692" cy="999499"/>
      </dsp:txXfrm>
    </dsp:sp>
    <dsp:sp modelId="{D62C28E9-52E4-495B-85C7-EAF674E7EAE5}">
      <dsp:nvSpPr>
        <dsp:cNvPr id="0" name=""/>
        <dsp:cNvSpPr/>
      </dsp:nvSpPr>
      <dsp:spPr>
        <a:xfrm>
          <a:off x="2444106" y="501005"/>
          <a:ext cx="4712987" cy="4712987"/>
        </a:xfrm>
        <a:custGeom>
          <a:avLst/>
          <a:gdLst/>
          <a:ahLst/>
          <a:cxnLst/>
          <a:rect l="0" t="0" r="0" b="0"/>
          <a:pathLst>
            <a:path>
              <a:moveTo>
                <a:pt x="709426" y="671195"/>
              </a:moveTo>
              <a:arcTo wR="2356493" hR="2356493" stAng="13539438" swAng="1502815"/>
            </a:path>
          </a:pathLst>
        </a:custGeom>
        <a:noFill/>
        <a:ln w="9525" cap="flat" cmpd="sng" algn="ctr">
          <a:solidFill>
            <a:schemeClr val="accent6">
              <a:shade val="90000"/>
              <a:hueOff val="-482724"/>
              <a:satOff val="6563"/>
              <a:lumOff val="27732"/>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1DEB19-FAC8-49AA-8A46-0E57A5373085}">
      <dsp:nvSpPr>
        <dsp:cNvPr id="0" name=""/>
        <dsp:cNvSpPr/>
      </dsp:nvSpPr>
      <dsp:spPr>
        <a:xfrm>
          <a:off x="1676399" y="0"/>
          <a:ext cx="5562600" cy="5562600"/>
        </a:xfrm>
        <a:prstGeom prst="diamond">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B1C54D5-D733-4E87-9A44-729728D3DB90}">
      <dsp:nvSpPr>
        <dsp:cNvPr id="0" name=""/>
        <dsp:cNvSpPr/>
      </dsp:nvSpPr>
      <dsp:spPr>
        <a:xfrm>
          <a:off x="2235706" y="609604"/>
          <a:ext cx="2107694" cy="2007098"/>
        </a:xfrm>
        <a:prstGeom prst="rect">
          <a:avLst/>
        </a:prstGeom>
        <a:solidFill>
          <a:schemeClr val="accent6">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0" kern="1200" dirty="0" smtClean="0">
              <a:solidFill>
                <a:schemeClr val="tx1"/>
              </a:solidFill>
              <a:effectLst/>
            </a:rPr>
            <a:t>Increase in number of  unexplained deaths</a:t>
          </a:r>
          <a:endParaRPr lang="en-US" sz="2100" b="0" kern="1200" dirty="0">
            <a:solidFill>
              <a:schemeClr val="tx1"/>
            </a:solidFill>
            <a:effectLst/>
          </a:endParaRPr>
        </a:p>
      </dsp:txBody>
      <dsp:txXfrm>
        <a:off x="2235706" y="609604"/>
        <a:ext cx="2107694" cy="2007098"/>
      </dsp:txXfrm>
    </dsp:sp>
    <dsp:sp modelId="{D74F814C-8425-4389-8205-547863E2F3DA}">
      <dsp:nvSpPr>
        <dsp:cNvPr id="0" name=""/>
        <dsp:cNvSpPr/>
      </dsp:nvSpPr>
      <dsp:spPr>
        <a:xfrm>
          <a:off x="4571998" y="609604"/>
          <a:ext cx="2107694" cy="2007098"/>
        </a:xfrm>
        <a:prstGeom prst="rect">
          <a:avLst/>
        </a:prstGeom>
        <a:solidFill>
          <a:schemeClr val="accent6">
            <a:alpha val="90000"/>
            <a:hueOff val="0"/>
            <a:satOff val="0"/>
            <a:lumOff val="0"/>
            <a:alphaOff val="-13333"/>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0" kern="1200" dirty="0" smtClean="0">
              <a:solidFill>
                <a:schemeClr val="tx1"/>
              </a:solidFill>
              <a:effectLst/>
            </a:rPr>
            <a:t>Atypical age</a:t>
          </a:r>
        </a:p>
        <a:p>
          <a:pPr lvl="0" algn="ctr" defTabSz="933450">
            <a:lnSpc>
              <a:spcPct val="90000"/>
            </a:lnSpc>
            <a:spcBef>
              <a:spcPct val="0"/>
            </a:spcBef>
            <a:spcAft>
              <a:spcPct val="35000"/>
            </a:spcAft>
          </a:pPr>
          <a:r>
            <a:rPr lang="en-US" sz="2100" b="0" kern="1200" dirty="0" smtClean="0">
              <a:solidFill>
                <a:schemeClr val="tx1"/>
              </a:solidFill>
              <a:effectLst/>
            </a:rPr>
            <a:t> distribution </a:t>
          </a:r>
          <a:endParaRPr lang="en-US" sz="2100" b="0" kern="1200" dirty="0">
            <a:solidFill>
              <a:schemeClr val="tx1"/>
            </a:solidFill>
            <a:effectLst/>
          </a:endParaRPr>
        </a:p>
      </dsp:txBody>
      <dsp:txXfrm>
        <a:off x="4571998" y="609604"/>
        <a:ext cx="2107694" cy="2007098"/>
      </dsp:txXfrm>
    </dsp:sp>
    <dsp:sp modelId="{D2C75521-11F7-4B40-B9FB-3B9761B6B1BC}">
      <dsp:nvSpPr>
        <dsp:cNvPr id="0" name=""/>
        <dsp:cNvSpPr/>
      </dsp:nvSpPr>
      <dsp:spPr>
        <a:xfrm>
          <a:off x="2235706" y="2945896"/>
          <a:ext cx="2107694" cy="2007098"/>
        </a:xfrm>
        <a:prstGeom prst="rect">
          <a:avLst/>
        </a:prstGeom>
        <a:solidFill>
          <a:schemeClr val="accent6">
            <a:alpha val="90000"/>
            <a:hueOff val="0"/>
            <a:satOff val="0"/>
            <a:lumOff val="0"/>
            <a:alphaOff val="-26667"/>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0" kern="1200" dirty="0" smtClean="0">
              <a:solidFill>
                <a:schemeClr val="tx1"/>
              </a:solidFill>
              <a:effectLst/>
            </a:rPr>
            <a:t>Unusual seasonality</a:t>
          </a:r>
          <a:endParaRPr lang="en-US" sz="2100" b="0" kern="1200" dirty="0">
            <a:solidFill>
              <a:schemeClr val="tx1"/>
            </a:solidFill>
            <a:effectLst/>
          </a:endParaRPr>
        </a:p>
      </dsp:txBody>
      <dsp:txXfrm>
        <a:off x="2235706" y="2945896"/>
        <a:ext cx="2107694" cy="2007098"/>
      </dsp:txXfrm>
    </dsp:sp>
    <dsp:sp modelId="{613B2152-337C-49E1-A765-D4019EC67E76}">
      <dsp:nvSpPr>
        <dsp:cNvPr id="0" name=""/>
        <dsp:cNvSpPr/>
      </dsp:nvSpPr>
      <dsp:spPr>
        <a:xfrm>
          <a:off x="4571998" y="2945896"/>
          <a:ext cx="2107694" cy="2007098"/>
        </a:xfrm>
        <a:prstGeom prst="rect">
          <a:avLst/>
        </a:prstGeom>
        <a:solidFill>
          <a:schemeClr val="accent6">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0" kern="1200" dirty="0" smtClean="0">
              <a:solidFill>
                <a:schemeClr val="tx1"/>
              </a:solidFill>
              <a:effectLst/>
            </a:rPr>
            <a:t>Uncommon manifestation of disease or new cluster of symptoms</a:t>
          </a:r>
          <a:endParaRPr lang="en-US" sz="2100" b="0" kern="1200" dirty="0">
            <a:solidFill>
              <a:schemeClr val="tx1"/>
            </a:solidFill>
            <a:effectLst/>
          </a:endParaRPr>
        </a:p>
      </dsp:txBody>
      <dsp:txXfrm>
        <a:off x="4571998" y="2945896"/>
        <a:ext cx="2107694" cy="2007098"/>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E97999-A8B5-4729-9B1B-128430166030}" type="datetimeFigureOut">
              <a:rPr lang="en-US" smtClean="0"/>
              <a:pPr/>
              <a:t>4/5/2017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0AC6AF-6571-4E4E-A1D0-48FA70EFDB0E}" type="slidenum">
              <a:rPr lang="en-US" smtClean="0"/>
              <a:pPr/>
              <a:t>‹#›</a:t>
            </a:fld>
            <a:endParaRPr lang="en-US"/>
          </a:p>
        </p:txBody>
      </p:sp>
    </p:spTree>
    <p:extLst>
      <p:ext uri="{BB962C8B-B14F-4D97-AF65-F5344CB8AC3E}">
        <p14:creationId xmlns:p14="http://schemas.microsoft.com/office/powerpoint/2010/main" val="1242317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spcBef>
                <a:spcPts val="1000"/>
              </a:spcBef>
            </a:pPr>
            <a:r>
              <a:rPr lang="en-US" sz="1200" dirty="0" smtClean="0">
                <a:cs typeface="Helvetica" pitchFamily="34" charset="0"/>
              </a:rPr>
              <a:t>Describe six key factors that compose the “chain of infection.”</a:t>
            </a:r>
          </a:p>
          <a:p>
            <a:pPr eaLnBrk="1" hangingPunct="1">
              <a:spcBef>
                <a:spcPts val="1000"/>
              </a:spcBef>
            </a:pPr>
            <a:endParaRPr lang="en-US" sz="1200" dirty="0" smtClean="0">
              <a:cs typeface="Helvetica" pitchFamily="34" charset="0"/>
            </a:endParaRPr>
          </a:p>
          <a:p>
            <a:pPr eaLnBrk="1" hangingPunct="1">
              <a:spcBef>
                <a:spcPts val="1000"/>
              </a:spcBef>
            </a:pPr>
            <a:r>
              <a:rPr lang="en-US" sz="1200" dirty="0" smtClean="0">
                <a:cs typeface="Helvetica" pitchFamily="34" charset="0"/>
              </a:rPr>
              <a:t>Identify clinical and epidemiologic clues suggestive of a biologic disaster.</a:t>
            </a:r>
          </a:p>
          <a:p>
            <a:pPr eaLnBrk="1" hangingPunct="1">
              <a:spcBef>
                <a:spcPts val="1000"/>
              </a:spcBef>
            </a:pPr>
            <a:endParaRPr lang="en-US" sz="1200" dirty="0" smtClean="0">
              <a:cs typeface="Helvetica" pitchFamily="34" charset="0"/>
            </a:endParaRPr>
          </a:p>
          <a:p>
            <a:pPr eaLnBrk="1" hangingPunct="1">
              <a:spcBef>
                <a:spcPts val="1000"/>
              </a:spcBef>
            </a:pPr>
            <a:r>
              <a:rPr lang="en-US" sz="1200" dirty="0" smtClean="0">
                <a:cs typeface="Helvetica" pitchFamily="34" charset="0"/>
              </a:rPr>
              <a:t>Discuss actions that can be taken to protect the health, safety, and security of responders and affected populations in a biologic disaster.</a:t>
            </a:r>
          </a:p>
          <a:p>
            <a:pPr eaLnBrk="1" hangingPunct="1">
              <a:spcBef>
                <a:spcPts val="1000"/>
              </a:spcBef>
            </a:pPr>
            <a:endParaRPr lang="en-US" sz="1200" dirty="0" smtClean="0">
              <a:cs typeface="Helvetica" pitchFamily="34" charset="0"/>
            </a:endParaRPr>
          </a:p>
          <a:p>
            <a:pPr eaLnBrk="1" hangingPunct="1">
              <a:spcBef>
                <a:spcPts val="1000"/>
              </a:spcBef>
            </a:pPr>
            <a:r>
              <a:rPr lang="en-US" sz="1200" dirty="0" smtClean="0">
                <a:cs typeface="Helvetica" pitchFamily="34" charset="0"/>
              </a:rPr>
              <a:t>Describe essential infection control strategies to prevent the spread of biologic agents.</a:t>
            </a:r>
          </a:p>
          <a:p>
            <a:pPr eaLnBrk="1" hangingPunct="1">
              <a:spcBef>
                <a:spcPts val="1000"/>
              </a:spcBef>
            </a:pPr>
            <a:endParaRPr lang="en-US" sz="1200" dirty="0" smtClean="0">
              <a:cs typeface="Helvetica" pitchFamily="34" charset="0"/>
            </a:endParaRPr>
          </a:p>
          <a:p>
            <a:pPr eaLnBrk="1" hangingPunct="1">
              <a:spcBef>
                <a:spcPts val="1000"/>
              </a:spcBef>
            </a:pPr>
            <a:r>
              <a:rPr lang="en-US" sz="1200" dirty="0" smtClean="0">
                <a:cs typeface="Helvetica" pitchFamily="34" charset="0"/>
              </a:rPr>
              <a:t>Discuss appropriate clinical management guidance for CDC category A biologic agents.</a:t>
            </a:r>
          </a:p>
        </p:txBody>
      </p:sp>
      <p:sp>
        <p:nvSpPr>
          <p:cNvPr id="4" name="Slide Number Placeholder 3"/>
          <p:cNvSpPr>
            <a:spLocks noGrp="1"/>
          </p:cNvSpPr>
          <p:nvPr>
            <p:ph type="sldNum" sz="quarter" idx="10"/>
          </p:nvPr>
        </p:nvSpPr>
        <p:spPr/>
        <p:txBody>
          <a:bodyPr/>
          <a:lstStyle/>
          <a:p>
            <a:pPr>
              <a:defRPr/>
            </a:pPr>
            <a:fld id="{A3B792B3-18F5-4300-B9FF-BA865C2C9A51}" type="slidenum">
              <a:rPr lang="en-US" smtClean="0"/>
              <a:pPr>
                <a:defRPr/>
              </a:pPr>
              <a:t>3</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Before we continue, it is important to mention a couple caveats when dealing with bioterror threats. The assessment and diagnosis of many of these conditions are complicated by the fact that (1) most diseases present initially with generic, nonspecific flu-like symptoms – fever, malaise, body aches, shortness of breath, etc; and (2) few to no specific diagnostic tests are available for the frontline provider in the emergency department, outpatient clinic, or prehospital.</a:t>
            </a:r>
          </a:p>
          <a:p>
            <a:pPr eaLnBrk="1" hangingPunct="1">
              <a:spcBef>
                <a:spcPct val="0"/>
              </a:spcBef>
            </a:pPr>
            <a:endParaRPr lang="en-US" dirty="0" smtClean="0"/>
          </a:p>
          <a:p>
            <a:pPr eaLnBrk="1" hangingPunct="1">
              <a:spcBef>
                <a:spcPct val="0"/>
              </a:spcBef>
            </a:pPr>
            <a:r>
              <a:rPr lang="en-US" dirty="0" smtClean="0"/>
              <a:t>As mentioned, you need to have a high index of suspicion, and consider bioterrorism to make the presumptive diagnosis. By the time a definitive diagnosis formally confirms your suspicions, many more people may have become infected.</a:t>
            </a:r>
          </a:p>
        </p:txBody>
      </p:sp>
      <p:sp>
        <p:nvSpPr>
          <p:cNvPr id="296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AAC4D46-BDCC-4C53-B2CB-EAEA753A7B6C}" type="slidenum">
              <a:rPr lang="en-US">
                <a:cs typeface="Arial" charset="0"/>
              </a:rPr>
              <a:pPr fontAlgn="base">
                <a:spcBef>
                  <a:spcPct val="0"/>
                </a:spcBef>
                <a:spcAft>
                  <a:spcPct val="0"/>
                </a:spcAft>
                <a:defRPr/>
              </a:pPr>
              <a:t>12</a:t>
            </a:fld>
            <a:endParaRPr lang="en-US" dirty="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To add a layer of complexity – let me show you how tricky this process can be. Many natural diseases can present very similarly to bioterror agents. This table shows just a handful of such instances.</a:t>
            </a:r>
          </a:p>
        </p:txBody>
      </p:sp>
      <p:sp>
        <p:nvSpPr>
          <p:cNvPr id="317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0B0DEBD-CB18-4645-9A5C-9447F4C21F78}" type="slidenum">
              <a:rPr lang="en-US">
                <a:cs typeface="Arial" charset="0"/>
              </a:rPr>
              <a:pPr fontAlgn="base">
                <a:spcBef>
                  <a:spcPct val="0"/>
                </a:spcBef>
                <a:spcAft>
                  <a:spcPct val="0"/>
                </a:spcAft>
                <a:defRPr/>
              </a:pPr>
              <a:t>13</a:t>
            </a:fld>
            <a:endParaRPr lang="en-US" dirty="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As soon as suspicion of potential bioterrorism arises, the proper public health authorities must be notified immediately. This will set in motion many essential activities, including investigation into the case and source of infection, confirmatory tests of the patients, public notifications, measures to control the outbreak (such as quarantine/isolation, mass vaccination), early treatment of known exposures, and identification of other potentially exposed victims.</a:t>
            </a:r>
          </a:p>
        </p:txBody>
      </p:sp>
      <p:sp>
        <p:nvSpPr>
          <p:cNvPr id="337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F87EC26-4EFE-4F92-87D7-F7D1FEBDDE30}" type="slidenum">
              <a:rPr lang="en-US">
                <a:cs typeface="Arial" charset="0"/>
              </a:rPr>
              <a:pPr fontAlgn="base">
                <a:spcBef>
                  <a:spcPct val="0"/>
                </a:spcBef>
                <a:spcAft>
                  <a:spcPct val="0"/>
                </a:spcAft>
                <a:defRPr/>
              </a:pPr>
              <a:t>14</a:t>
            </a:fld>
            <a:endParaRPr lang="en-US" dirty="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Infectious diseases, even bioterror agents, can be prevented and controlled by basic infection control, such as hand washing, PPE wearing, and equipment and surface cleaning.</a:t>
            </a:r>
          </a:p>
          <a:p>
            <a:pPr eaLnBrk="1" hangingPunct="1">
              <a:spcBef>
                <a:spcPct val="0"/>
              </a:spcBef>
            </a:pPr>
            <a:endParaRPr lang="en-US" dirty="0" smtClean="0"/>
          </a:p>
          <a:p>
            <a:pPr eaLnBrk="1" hangingPunct="1">
              <a:spcBef>
                <a:spcPct val="0"/>
              </a:spcBef>
            </a:pPr>
            <a:r>
              <a:rPr lang="en-US" dirty="0" smtClean="0"/>
              <a:t>Infection control precautions required for any disease are based on the mode of transmission, whether that is direct contact, airborne, droplet, or vector borne.</a:t>
            </a:r>
          </a:p>
          <a:p>
            <a:pPr eaLnBrk="1" hangingPunct="1">
              <a:spcBef>
                <a:spcPct val="0"/>
              </a:spcBef>
            </a:pPr>
            <a:endParaRPr lang="en-US" dirty="0" smtClean="0"/>
          </a:p>
          <a:p>
            <a:pPr eaLnBrk="1" hangingPunct="1">
              <a:spcBef>
                <a:spcPct val="0"/>
              </a:spcBef>
            </a:pPr>
            <a:r>
              <a:rPr lang="en-US" dirty="0" smtClean="0"/>
              <a:t>If you are unsure what to wear (and you likely will be, early on), wear the most protective available PPE. You may need the assistance of your local infectious disease specialist or public health office to determine the appropriate level of protection.</a:t>
            </a:r>
          </a:p>
        </p:txBody>
      </p:sp>
      <p:sp>
        <p:nvSpPr>
          <p:cNvPr id="358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CC9B8BF-25D5-40F8-9D7C-0A64EF9388A7}" type="slidenum">
              <a:rPr lang="en-US">
                <a:cs typeface="Arial" charset="0"/>
              </a:rPr>
              <a:pPr fontAlgn="base">
                <a:spcBef>
                  <a:spcPct val="0"/>
                </a:spcBef>
                <a:spcAft>
                  <a:spcPct val="0"/>
                </a:spcAft>
                <a:defRPr/>
              </a:pPr>
              <a:t>15</a:t>
            </a:fld>
            <a:endParaRPr lang="en-US" dirty="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Disease spread requires many actions on the part of public health and the medical community. These </a:t>
            </a:r>
            <a:r>
              <a:rPr lang="en-US" smtClean="0"/>
              <a:t>can be divided </a:t>
            </a:r>
            <a:r>
              <a:rPr lang="en-US" dirty="0" smtClean="0"/>
              <a:t>into medical and public health interventions. </a:t>
            </a:r>
            <a:r>
              <a:rPr lang="en-US" i="1" dirty="0" smtClean="0"/>
              <a:t>Medical interventions</a:t>
            </a:r>
            <a:r>
              <a:rPr lang="en-US" dirty="0" smtClean="0"/>
              <a:t> include immunizations (if available); chemoprophylaxis (medications to treat or provide prophylaxis); and infection control, such as provider infection control steps and patient actions such as respiratory protection (ie, patients wearing masks). </a:t>
            </a:r>
            <a:r>
              <a:rPr lang="en-US" i="1" dirty="0" smtClean="0"/>
              <a:t>Public health interventions</a:t>
            </a:r>
            <a:r>
              <a:rPr lang="en-US" dirty="0" smtClean="0"/>
              <a:t> are arguably the most important to preventing secondary spread and also include infection control (as just mentioned), sheltering in place, social distancing, risk communication, and isolation and quarantine.</a:t>
            </a:r>
          </a:p>
          <a:p>
            <a:pPr eaLnBrk="1" hangingPunct="1">
              <a:spcBef>
                <a:spcPct val="0"/>
              </a:spcBef>
            </a:pPr>
            <a:endParaRPr lang="en-US" dirty="0" smtClean="0"/>
          </a:p>
        </p:txBody>
      </p:sp>
      <p:sp>
        <p:nvSpPr>
          <p:cNvPr id="378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219D62B-D04A-4278-A2BD-B31C47249840}" type="slidenum">
              <a:rPr lang="en-US">
                <a:cs typeface="Arial" charset="0"/>
              </a:rPr>
              <a:pPr fontAlgn="base">
                <a:spcBef>
                  <a:spcPct val="0"/>
                </a:spcBef>
                <a:spcAft>
                  <a:spcPct val="0"/>
                </a:spcAft>
                <a:defRPr/>
              </a:pPr>
              <a:t>16</a:t>
            </a:fld>
            <a:endParaRPr lang="en-US" dirty="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Now we will transition and discuss individual bioterror threats. The entire list of threats is lengthy and is beyond the scope of the BDLS course. However, we will touch on the highlights and the interesting aspects of the major threats, those in CDC’s Category A. These, as mentioned, are smallpox, plague, anthrax, tularemia, botulism, and the viral hemorrhagic fevers.</a:t>
            </a:r>
          </a:p>
          <a:p>
            <a:pPr eaLnBrk="1" hangingPunct="1">
              <a:spcBef>
                <a:spcPct val="0"/>
              </a:spcBef>
            </a:pPr>
            <a:endParaRPr lang="en-US" dirty="0" smtClean="0"/>
          </a:p>
          <a:p>
            <a:pPr eaLnBrk="1" hangingPunct="1">
              <a:spcBef>
                <a:spcPct val="0"/>
              </a:spcBef>
            </a:pPr>
            <a:r>
              <a:rPr lang="en-US" dirty="0" smtClean="0"/>
              <a:t>IMAGE -- This 2007 image shows a Centers for Disease Control and Prevention microbiologist peering out from inside the BSL-4 laboratory autoclave room into the outer corridor. Scott Smith/CDC.</a:t>
            </a:r>
          </a:p>
        </p:txBody>
      </p:sp>
      <p:sp>
        <p:nvSpPr>
          <p:cNvPr id="3993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717F841-1AC6-45D9-9AB6-965244EBD534}" type="slidenum">
              <a:rPr lang="en-US">
                <a:cs typeface="Arial" charset="0"/>
              </a:rPr>
              <a:pPr fontAlgn="base">
                <a:spcBef>
                  <a:spcPct val="0"/>
                </a:spcBef>
                <a:spcAft>
                  <a:spcPct val="0"/>
                </a:spcAft>
                <a:defRPr/>
              </a:pPr>
              <a:t>17</a:t>
            </a:fld>
            <a:endParaRPr lang="en-US" dirty="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normAutofit fontScale="92500" lnSpcReduction="10000"/>
          </a:bodyPr>
          <a:lstStyle/>
          <a:p>
            <a:pPr eaLnBrk="1" hangingPunct="1">
              <a:lnSpc>
                <a:spcPct val="90000"/>
              </a:lnSpc>
              <a:spcBef>
                <a:spcPct val="0"/>
              </a:spcBef>
            </a:pPr>
            <a:r>
              <a:rPr lang="en-US" dirty="0" smtClean="0"/>
              <a:t>Smallpox is one of the deadliest diseases known to man. Smallpox was declared eradicated in 1980; however, stocks of smallpox virus continue to be stored in government facilities in the United States and Russia (and likely other unknown sites).</a:t>
            </a:r>
          </a:p>
          <a:p>
            <a:pPr eaLnBrk="1" hangingPunct="1">
              <a:lnSpc>
                <a:spcPct val="90000"/>
              </a:lnSpc>
              <a:spcBef>
                <a:spcPct val="0"/>
              </a:spcBef>
            </a:pPr>
            <a:endParaRPr lang="en-US" dirty="0" smtClean="0"/>
          </a:p>
          <a:p>
            <a:pPr eaLnBrk="1" hangingPunct="1">
              <a:lnSpc>
                <a:spcPct val="90000"/>
              </a:lnSpc>
              <a:spcBef>
                <a:spcPct val="0"/>
              </a:spcBef>
            </a:pPr>
            <a:r>
              <a:rPr lang="en-US" dirty="0" smtClean="0"/>
              <a:t>Historically, the mortality rate for this virus is over 30%. Today, due to large numbers of immune-compromised and naïve populations, the mortality rate could be much higher.</a:t>
            </a:r>
          </a:p>
          <a:p>
            <a:pPr eaLnBrk="1" hangingPunct="1">
              <a:lnSpc>
                <a:spcPct val="90000"/>
              </a:lnSpc>
              <a:spcBef>
                <a:spcPct val="0"/>
              </a:spcBef>
            </a:pPr>
            <a:endParaRPr lang="en-US" dirty="0" smtClean="0"/>
          </a:p>
          <a:p>
            <a:pPr eaLnBrk="1" hangingPunct="1">
              <a:lnSpc>
                <a:spcPct val="90000"/>
              </a:lnSpc>
              <a:spcBef>
                <a:spcPct val="0"/>
              </a:spcBef>
            </a:pPr>
            <a:r>
              <a:rPr lang="en-US" dirty="0" smtClean="0"/>
              <a:t>Smallpox is characterized by severe symptoms that occur before the development of a rash. These symptoms include a high fever, generalized severe muscle aches, prostration (total exhaustion/inability to function), and delirium.</a:t>
            </a:r>
          </a:p>
          <a:p>
            <a:pPr eaLnBrk="1" hangingPunct="1">
              <a:lnSpc>
                <a:spcPct val="90000"/>
              </a:lnSpc>
              <a:spcBef>
                <a:spcPct val="0"/>
              </a:spcBef>
            </a:pPr>
            <a:endParaRPr lang="en-US" dirty="0" smtClean="0"/>
          </a:p>
          <a:p>
            <a:pPr eaLnBrk="1" hangingPunct="1">
              <a:lnSpc>
                <a:spcPct val="90000"/>
              </a:lnSpc>
              <a:spcBef>
                <a:spcPct val="0"/>
              </a:spcBef>
            </a:pPr>
            <a:r>
              <a:rPr lang="en-US" dirty="0" smtClean="0"/>
              <a:t>About 2 to 3 days after symptoms begin, a rash begins to develop. Classically, the rash begins on the face, palms, and soles (which few other rashes do). It then spreads toward the trunk and the rest of the body. The rash starts as small red dots, then becomes little fluid-filled sacs (vesicles), which eventually grow together. The lesions look similar to chickenpox; however, smallpox lesions will all be in the same stage of healing and tend to be smaller than chickenpox lesions.</a:t>
            </a:r>
          </a:p>
          <a:p>
            <a:pPr eaLnBrk="1" hangingPunct="1">
              <a:lnSpc>
                <a:spcPct val="90000"/>
              </a:lnSpc>
              <a:spcBef>
                <a:spcPct val="0"/>
              </a:spcBef>
            </a:pPr>
            <a:endParaRPr lang="en-US" dirty="0" smtClean="0"/>
          </a:p>
          <a:p>
            <a:pPr eaLnBrk="1" hangingPunct="1">
              <a:lnSpc>
                <a:spcPct val="90000"/>
              </a:lnSpc>
              <a:spcBef>
                <a:spcPct val="0"/>
              </a:spcBef>
            </a:pPr>
            <a:r>
              <a:rPr lang="en-US" dirty="0" smtClean="0"/>
              <a:t>The rash will scab over in 1 to 2 weeks. The scabs actually contain live smallpox virus and can be a reservoir for additional infections. </a:t>
            </a:r>
          </a:p>
          <a:p>
            <a:pPr eaLnBrk="1" hangingPunct="1">
              <a:lnSpc>
                <a:spcPct val="90000"/>
              </a:lnSpc>
              <a:spcBef>
                <a:spcPct val="0"/>
              </a:spcBef>
            </a:pPr>
            <a:endParaRPr lang="en-US" dirty="0" smtClean="0"/>
          </a:p>
          <a:p>
            <a:pPr eaLnBrk="1" hangingPunct="1">
              <a:lnSpc>
                <a:spcPct val="90000"/>
              </a:lnSpc>
              <a:spcBef>
                <a:spcPct val="0"/>
              </a:spcBef>
            </a:pPr>
            <a:r>
              <a:rPr lang="en-US" dirty="0" smtClean="0"/>
              <a:t>It is important to differentiate from other pus-producing lesions such as chickenpox and monkeypox.</a:t>
            </a:r>
          </a:p>
          <a:p>
            <a:pPr eaLnBrk="1" hangingPunct="1">
              <a:lnSpc>
                <a:spcPct val="90000"/>
              </a:lnSpc>
              <a:spcBef>
                <a:spcPct val="0"/>
              </a:spcBef>
            </a:pPr>
            <a:endParaRPr lang="en-US" dirty="0" smtClean="0"/>
          </a:p>
          <a:p>
            <a:pPr marL="0" marR="0" indent="0" algn="l" defTabSz="914400" rtl="0" eaLnBrk="1" fontAlgn="base" latinLnBrk="0" hangingPunct="1">
              <a:lnSpc>
                <a:spcPct val="90000"/>
              </a:lnSpc>
              <a:spcBef>
                <a:spcPct val="0"/>
              </a:spcBef>
              <a:spcAft>
                <a:spcPct val="0"/>
              </a:spcAft>
              <a:buClrTx/>
              <a:buSzTx/>
              <a:buFontTx/>
              <a:buNone/>
              <a:tabLst/>
              <a:defRPr/>
            </a:pPr>
            <a:r>
              <a:rPr lang="en-US" dirty="0" smtClean="0"/>
              <a:t>IMAGE -- This 1975 image shows a young child in Dhaka, Bangladesh, who was suffering from the ravages of smallpox, displaying the maculopapular skin rash, which was distributed over his face, arms, and torso in a manner classically representing smallpox. </a:t>
            </a:r>
            <a:r>
              <a:rPr lang="en-US" sz="1200" b="0" dirty="0" smtClean="0">
                <a:latin typeface="+mn-lt"/>
                <a:cs typeface="+mn-cs"/>
              </a:rPr>
              <a:t>Michael Schwartz/CDC.</a:t>
            </a:r>
          </a:p>
          <a:p>
            <a:pPr eaLnBrk="1" hangingPunct="1">
              <a:lnSpc>
                <a:spcPct val="90000"/>
              </a:lnSpc>
              <a:spcBef>
                <a:spcPct val="0"/>
              </a:spcBef>
            </a:pPr>
            <a:endParaRPr lang="en-US" dirty="0" smtClean="0"/>
          </a:p>
        </p:txBody>
      </p:sp>
      <p:sp>
        <p:nvSpPr>
          <p:cNvPr id="419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2B20B54-85EF-4B95-A9DF-D6049D00C456}" type="slidenum">
              <a:rPr lang="en-US">
                <a:cs typeface="Arial" charset="0"/>
              </a:rPr>
              <a:pPr fontAlgn="base">
                <a:spcBef>
                  <a:spcPct val="0"/>
                </a:spcBef>
                <a:spcAft>
                  <a:spcPct val="0"/>
                </a:spcAft>
                <a:defRPr/>
              </a:pPr>
              <a:t>18</a:t>
            </a:fld>
            <a:endParaRPr lang="en-US" dirty="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The diagnosis of smallpox is largely a clinical one. Especially early on in the course (before the classic rash appears), a provider must have a high index of suspicion to make the diagnosis. The patient is contagious even before exhibiting the rash, so it is important to identify smallpox as soon as possible.</a:t>
            </a:r>
          </a:p>
          <a:p>
            <a:pPr eaLnBrk="1" hangingPunct="1">
              <a:spcBef>
                <a:spcPct val="0"/>
              </a:spcBef>
            </a:pPr>
            <a:endParaRPr lang="en-US" dirty="0" smtClean="0"/>
          </a:p>
          <a:p>
            <a:pPr eaLnBrk="1" hangingPunct="1">
              <a:spcBef>
                <a:spcPct val="0"/>
              </a:spcBef>
            </a:pPr>
            <a:r>
              <a:rPr lang="en-US" dirty="0" smtClean="0"/>
              <a:t>Treatment involves giving the smallpox vaccine, which is effective if given within 3 days of exposure. Additional treatment is largely supportive with IV fluids, pain control, and eye irrigation. Animal studies have suggested that antivirals, such as cidofovir, may be effective in treating smallpox.</a:t>
            </a:r>
          </a:p>
          <a:p>
            <a:pPr eaLnBrk="1" hangingPunct="1">
              <a:spcBef>
                <a:spcPct val="0"/>
              </a:spcBef>
            </a:pPr>
            <a:endParaRPr lang="en-US" dirty="0" smtClean="0"/>
          </a:p>
          <a:p>
            <a:pPr eaLnBrk="1" hangingPunct="1">
              <a:spcBef>
                <a:spcPct val="0"/>
              </a:spcBef>
            </a:pPr>
            <a:r>
              <a:rPr lang="en-US" dirty="0" smtClean="0"/>
              <a:t>Prophylaxis for exposed citizens and responders is the smallpox vaccine, again if given within 3 days of exposure.</a:t>
            </a:r>
          </a:p>
          <a:p>
            <a:pPr eaLnBrk="1" hangingPunct="1">
              <a:spcBef>
                <a:spcPct val="0"/>
              </a:spcBef>
            </a:pPr>
            <a:endParaRPr lang="en-US" dirty="0" smtClean="0"/>
          </a:p>
          <a:p>
            <a:pPr eaLnBrk="1" hangingPunct="1">
              <a:spcBef>
                <a:spcPct val="0"/>
              </a:spcBef>
            </a:pPr>
            <a:r>
              <a:rPr lang="en-US" dirty="0" smtClean="0"/>
              <a:t>Infection control requires airborne (N95) and contact (gloves, gown, mask, eye protection) precautions, and the patient should be in a negative-pressure room.</a:t>
            </a:r>
          </a:p>
          <a:p>
            <a:pPr eaLnBrk="1" hangingPunct="1">
              <a:spcBef>
                <a:spcPct val="0"/>
              </a:spcBef>
            </a:pPr>
            <a:endParaRPr lang="en-US"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t>IMAGE -- A close-up of the tip of a bifurcated needle used to vaccinate individuals, containing some vaccine solution. Vaccinia (smallpox) vaccine, derived from calf lymph, and currently licensed in the United States, is a lyophilized, live-virus preparation of infectious vaccinia virus. It does not contain smallpox (variola) virus. </a:t>
            </a:r>
            <a:r>
              <a:rPr lang="en-US" sz="1200" b="0" dirty="0" smtClean="0">
                <a:latin typeface="+mn-lt"/>
                <a:cs typeface="+mn-cs"/>
              </a:rPr>
              <a:t>James Gathany/CDC.</a:t>
            </a:r>
          </a:p>
          <a:p>
            <a:pPr eaLnBrk="1" hangingPunct="1">
              <a:spcBef>
                <a:spcPct val="0"/>
              </a:spcBef>
            </a:pPr>
            <a:endParaRPr lang="en-US" dirty="0" smtClean="0"/>
          </a:p>
        </p:txBody>
      </p:sp>
      <p:sp>
        <p:nvSpPr>
          <p:cNvPr id="440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905B46D-2BF1-41B7-A238-1A3371A36764}" type="slidenum">
              <a:rPr lang="en-US">
                <a:cs typeface="Arial" charset="0"/>
              </a:rPr>
              <a:pPr fontAlgn="base">
                <a:spcBef>
                  <a:spcPct val="0"/>
                </a:spcBef>
                <a:spcAft>
                  <a:spcPct val="0"/>
                </a:spcAft>
                <a:defRPr/>
              </a:pPr>
              <a:t>19</a:t>
            </a:fld>
            <a:endParaRPr lang="en-US" dirty="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normAutofit lnSpcReduction="10000"/>
          </a:bodyPr>
          <a:lstStyle/>
          <a:p>
            <a:pPr eaLnBrk="1" hangingPunct="1">
              <a:lnSpc>
                <a:spcPct val="90000"/>
              </a:lnSpc>
              <a:spcBef>
                <a:spcPct val="0"/>
              </a:spcBef>
            </a:pPr>
            <a:r>
              <a:rPr lang="en-US" dirty="0" smtClean="0"/>
              <a:t>Anthrax is caused by the bacterium </a:t>
            </a:r>
            <a:r>
              <a:rPr lang="en-US" i="1" dirty="0" smtClean="0"/>
              <a:t>Bacillus anthracis</a:t>
            </a:r>
            <a:r>
              <a:rPr lang="en-US" dirty="0" smtClean="0"/>
              <a:t>. Anthrax illnesses exist in three forms – cutaneous, inhalational, and GI. The cutaneous and inhalational forms are the most common and the ones most likely to be the result of a bioterror attack.</a:t>
            </a:r>
          </a:p>
          <a:p>
            <a:pPr eaLnBrk="1" hangingPunct="1">
              <a:lnSpc>
                <a:spcPct val="90000"/>
              </a:lnSpc>
              <a:spcBef>
                <a:spcPct val="0"/>
              </a:spcBef>
            </a:pPr>
            <a:endParaRPr lang="en-US" dirty="0" smtClean="0"/>
          </a:p>
          <a:p>
            <a:pPr eaLnBrk="1" hangingPunct="1">
              <a:lnSpc>
                <a:spcPct val="90000"/>
              </a:lnSpc>
              <a:spcBef>
                <a:spcPct val="0"/>
              </a:spcBef>
            </a:pPr>
            <a:r>
              <a:rPr lang="en-US" dirty="0" smtClean="0"/>
              <a:t>Inhalational anthrax is by far the worst. It has an exceptionally high mortality rate. The symptoms begin very vaguely, with nonspecific flu-like symptoms, cough, shortness of breath, chest pain, fever, and fatigue. They then rapidly progress to severe respiratory distress, profuse sweating, and shock.</a:t>
            </a:r>
          </a:p>
          <a:p>
            <a:pPr eaLnBrk="1" hangingPunct="1">
              <a:lnSpc>
                <a:spcPct val="90000"/>
              </a:lnSpc>
              <a:spcBef>
                <a:spcPct val="0"/>
              </a:spcBef>
            </a:pPr>
            <a:endParaRPr lang="en-US" dirty="0" smtClean="0"/>
          </a:p>
          <a:p>
            <a:pPr eaLnBrk="1" hangingPunct="1">
              <a:lnSpc>
                <a:spcPct val="90000"/>
              </a:lnSpc>
              <a:spcBef>
                <a:spcPct val="0"/>
              </a:spcBef>
            </a:pPr>
            <a:r>
              <a:rPr lang="en-US" dirty="0" smtClean="0"/>
              <a:t>Cutaneous anthrax is isolated to lesions on the skin. This typically begins with nonspecific small itchy red bumps, but then progresses and grows into deep black ulcers. There is often surrounding swelling and swollen lymph nodes.</a:t>
            </a:r>
          </a:p>
          <a:p>
            <a:pPr eaLnBrk="1" hangingPunct="1">
              <a:lnSpc>
                <a:spcPct val="90000"/>
              </a:lnSpc>
              <a:spcBef>
                <a:spcPct val="0"/>
              </a:spcBef>
            </a:pPr>
            <a:endParaRPr lang="en-US" dirty="0" smtClean="0"/>
          </a:p>
          <a:p>
            <a:pPr eaLnBrk="1" hangingPunct="1">
              <a:lnSpc>
                <a:spcPct val="90000"/>
              </a:lnSpc>
              <a:spcBef>
                <a:spcPct val="0"/>
              </a:spcBef>
            </a:pPr>
            <a:r>
              <a:rPr lang="en-US" i="1" dirty="0" smtClean="0"/>
              <a:t>Bacillus anthracis</a:t>
            </a:r>
            <a:r>
              <a:rPr lang="en-US" dirty="0" smtClean="0"/>
              <a:t> gets its name from the blackness of the ulcers – anthracis is Greek for coal.</a:t>
            </a:r>
          </a:p>
          <a:p>
            <a:pPr eaLnBrk="1" hangingPunct="1">
              <a:lnSpc>
                <a:spcPct val="90000"/>
              </a:lnSpc>
              <a:spcBef>
                <a:spcPct val="0"/>
              </a:spcBef>
            </a:pPr>
            <a:endParaRPr lang="en-US" dirty="0" smtClean="0"/>
          </a:p>
          <a:p>
            <a:pPr eaLnBrk="1" hangingPunct="1">
              <a:lnSpc>
                <a:spcPct val="90000"/>
              </a:lnSpc>
              <a:spcBef>
                <a:spcPct val="0"/>
              </a:spcBef>
            </a:pPr>
            <a:r>
              <a:rPr lang="en-US" dirty="0" smtClean="0"/>
              <a:t>Anthrax is one of the agents that can affect people naturally, as well as from a bioterror attack. Natural avenues of infection include cutaneous (handling infected animal products), inhalation (breathing in anthrax spores from animals, such as wool products), and GI (consuming undercooked infected animal meat). However, if you see multiple patients with the same symptoms, you should immediately assume a bioterror attack until proven otherwise.</a:t>
            </a:r>
          </a:p>
          <a:p>
            <a:pPr marL="0" lvl="1" eaLnBrk="1" hangingPunct="1">
              <a:lnSpc>
                <a:spcPct val="90000"/>
              </a:lnSpc>
              <a:spcBef>
                <a:spcPct val="0"/>
              </a:spcBef>
            </a:pPr>
            <a:endParaRPr lang="en-US" dirty="0" smtClean="0"/>
          </a:p>
          <a:p>
            <a:pPr marL="0" marR="0" indent="0" algn="l" defTabSz="914400" rtl="0" eaLnBrk="1" fontAlgn="base" latinLnBrk="0" hangingPunct="1">
              <a:lnSpc>
                <a:spcPct val="90000"/>
              </a:lnSpc>
              <a:spcBef>
                <a:spcPct val="0"/>
              </a:spcBef>
              <a:spcAft>
                <a:spcPct val="0"/>
              </a:spcAft>
              <a:buClrTx/>
              <a:buSzTx/>
              <a:buFontTx/>
              <a:buNone/>
              <a:tabLst/>
              <a:defRPr/>
            </a:pPr>
            <a:r>
              <a:rPr lang="en-US" dirty="0" smtClean="0"/>
              <a:t>IMAGE -- Anthrax lesion on the skin of the forearm caused by the bacterium </a:t>
            </a:r>
            <a:r>
              <a:rPr lang="en-US" i="1" dirty="0" smtClean="0"/>
              <a:t>Bacillus anthracis</a:t>
            </a:r>
            <a:r>
              <a:rPr lang="en-US" dirty="0" smtClean="0"/>
              <a:t>. Here the disease has manifested itself as a cutaneous ulceration that has begun to turn black, hence the origin of the name </a:t>
            </a:r>
            <a:r>
              <a:rPr lang="en-US" i="1" dirty="0" smtClean="0"/>
              <a:t>anthrax</a:t>
            </a:r>
            <a:r>
              <a:rPr lang="en-US" dirty="0" smtClean="0"/>
              <a:t>, after the Greek word for coal. </a:t>
            </a:r>
            <a:r>
              <a:rPr lang="en-US" sz="1200" b="0" dirty="0" smtClean="0">
                <a:latin typeface="+mn-lt"/>
                <a:cs typeface="+mn-cs"/>
              </a:rPr>
              <a:t>James Steele/CDC.</a:t>
            </a:r>
          </a:p>
          <a:p>
            <a:pPr eaLnBrk="1" hangingPunct="1">
              <a:lnSpc>
                <a:spcPct val="90000"/>
              </a:lnSpc>
              <a:spcBef>
                <a:spcPct val="0"/>
              </a:spcBef>
            </a:pPr>
            <a:endParaRPr lang="en-US" dirty="0" smtClean="0"/>
          </a:p>
          <a:p>
            <a:pPr eaLnBrk="1" hangingPunct="1">
              <a:lnSpc>
                <a:spcPct val="90000"/>
              </a:lnSpc>
              <a:spcBef>
                <a:spcPct val="0"/>
              </a:spcBef>
            </a:pPr>
            <a:endParaRPr lang="en-US" dirty="0" smtClean="0"/>
          </a:p>
        </p:txBody>
      </p:sp>
      <p:sp>
        <p:nvSpPr>
          <p:cNvPr id="460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2B7FE83-F645-43E6-8FB0-F91BA502C17A}" type="slidenum">
              <a:rPr lang="en-US">
                <a:cs typeface="Arial" charset="0"/>
              </a:rPr>
              <a:pPr fontAlgn="base">
                <a:spcBef>
                  <a:spcPct val="0"/>
                </a:spcBef>
                <a:spcAft>
                  <a:spcPct val="0"/>
                </a:spcAft>
                <a:defRPr/>
              </a:pPr>
              <a:t>20</a:t>
            </a:fld>
            <a:endParaRPr lang="en-US" dirty="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normAutofit fontScale="92500"/>
          </a:bodyPr>
          <a:lstStyle/>
          <a:p>
            <a:pPr eaLnBrk="1" hangingPunct="1">
              <a:spcBef>
                <a:spcPct val="0"/>
              </a:spcBef>
            </a:pPr>
            <a:r>
              <a:rPr lang="en-US" dirty="0" smtClean="0"/>
              <a:t>The diagnosis of anthrax is initially clinical, and again requires a high index of suspicion. The inhalational form especially is a very quickly progressing, severe respiratory illness. Multiple cases with similar symptoms that are unexplained should be presumed to represent a biologic attack.</a:t>
            </a:r>
          </a:p>
          <a:p>
            <a:pPr eaLnBrk="1" hangingPunct="1">
              <a:spcBef>
                <a:spcPct val="0"/>
              </a:spcBef>
            </a:pPr>
            <a:endParaRPr lang="en-US" dirty="0" smtClean="0"/>
          </a:p>
          <a:p>
            <a:pPr eaLnBrk="1" hangingPunct="1">
              <a:spcBef>
                <a:spcPct val="0"/>
              </a:spcBef>
            </a:pPr>
            <a:r>
              <a:rPr lang="en-US" dirty="0" smtClean="0"/>
              <a:t>A chest x-ray may demonstrate a wide mediastinum (from enlarged mediastinal lymph nodes) in 70% of cases, bilateral infiltrates, and pleural effusions. These are not diagnostic, as many other processes may have these XR findings, but they certainly aid in your diagnosis.</a:t>
            </a:r>
          </a:p>
          <a:p>
            <a:pPr eaLnBrk="1" hangingPunct="1">
              <a:spcBef>
                <a:spcPct val="0"/>
              </a:spcBef>
            </a:pPr>
            <a:endParaRPr lang="en-US" dirty="0" smtClean="0"/>
          </a:p>
          <a:p>
            <a:pPr eaLnBrk="1" hangingPunct="1">
              <a:spcBef>
                <a:spcPct val="0"/>
              </a:spcBef>
            </a:pPr>
            <a:r>
              <a:rPr lang="en-US" dirty="0" smtClean="0"/>
              <a:t>Early antibiotics are the treatment of choice. IV ciprofloxacin and doxycycline are the standard treatments, but many other antibiotics in combination may be recommended. </a:t>
            </a:r>
          </a:p>
          <a:p>
            <a:pPr eaLnBrk="1" hangingPunct="1">
              <a:spcBef>
                <a:spcPct val="0"/>
              </a:spcBef>
            </a:pPr>
            <a:endParaRPr lang="en-US" dirty="0" smtClean="0"/>
          </a:p>
          <a:p>
            <a:pPr eaLnBrk="1" hangingPunct="1">
              <a:spcBef>
                <a:spcPct val="0"/>
              </a:spcBef>
            </a:pPr>
            <a:r>
              <a:rPr lang="en-US" dirty="0" smtClean="0"/>
              <a:t>Prophylaxis for potentially exposed individuals includes a 100-day course of oral ciprofloxacin.</a:t>
            </a:r>
          </a:p>
          <a:p>
            <a:pPr eaLnBrk="1" hangingPunct="1">
              <a:spcBef>
                <a:spcPct val="0"/>
              </a:spcBef>
            </a:pPr>
            <a:endParaRPr lang="en-US" dirty="0" smtClean="0"/>
          </a:p>
          <a:p>
            <a:pPr eaLnBrk="1" hangingPunct="1">
              <a:spcBef>
                <a:spcPct val="0"/>
              </a:spcBef>
            </a:pPr>
            <a:r>
              <a:rPr lang="en-US" dirty="0" smtClean="0"/>
              <a:t>Anthrax is not known to spread from person to person, so standard precautions are recommended. </a:t>
            </a:r>
          </a:p>
          <a:p>
            <a:pPr eaLnBrk="1" hangingPunct="1">
              <a:spcBef>
                <a:spcPct val="0"/>
              </a:spcBef>
            </a:pPr>
            <a:endParaRPr lang="en-US"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t>IMAGE – This posteroanterior (PA) chest x-ray was taken 4 mo. after the onset of anthrax in a 46 yr. old male. This patient, who’d worked for 2 yrs. as a card tender in a goat hair processing mill contracted anthrax, and after having been x-rayed, revealed bilateral pulmonary effusion, and a widened mediastinum, which are hallmarks of the disease process. </a:t>
            </a:r>
            <a:r>
              <a:rPr lang="en-US" sz="1200" b="0" dirty="0" smtClean="0">
                <a:latin typeface="+mn-lt"/>
                <a:cs typeface="+mn-cs"/>
              </a:rPr>
              <a:t>Arthur Kaye/CDC.</a:t>
            </a:r>
          </a:p>
          <a:p>
            <a:pPr eaLnBrk="1" hangingPunct="1">
              <a:spcBef>
                <a:spcPct val="0"/>
              </a:spcBef>
            </a:pPr>
            <a:endParaRPr lang="en-US" dirty="0" smtClean="0"/>
          </a:p>
          <a:p>
            <a:pPr eaLnBrk="1" hangingPunct="1">
              <a:spcBef>
                <a:spcPct val="0"/>
              </a:spcBef>
            </a:pPr>
            <a:endParaRPr lang="en-US" dirty="0" smtClean="0"/>
          </a:p>
        </p:txBody>
      </p:sp>
      <p:sp>
        <p:nvSpPr>
          <p:cNvPr id="481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98AA65-DEB5-4CA3-8693-491761CDD0E1}" type="slidenum">
              <a:rPr lang="en-US">
                <a:cs typeface="Arial" charset="0"/>
              </a:rPr>
              <a:pPr fontAlgn="base">
                <a:spcBef>
                  <a:spcPct val="0"/>
                </a:spcBef>
                <a:spcAft>
                  <a:spcPct val="0"/>
                </a:spcAft>
                <a:defRPr/>
              </a:pPr>
              <a:t>21</a:t>
            </a:fld>
            <a:endParaRPr lang="en-US" dirty="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Image Placeholder 1"/>
          <p:cNvSpPr>
            <a:spLocks noGrp="1" noRot="1" noChangeAspect="1"/>
          </p:cNvSpPr>
          <p:nvPr>
            <p:ph type="sldImg"/>
          </p:nvPr>
        </p:nvSpPr>
        <p:spPr bwMode="auto">
          <a:noFill/>
          <a:ln>
            <a:solidFill>
              <a:srgbClr val="000000"/>
            </a:solidFill>
            <a:miter lim="800000"/>
            <a:headEnd/>
            <a:tailEnd/>
          </a:ln>
        </p:spPr>
      </p:sp>
      <p:sp>
        <p:nvSpPr>
          <p:cNvPr id="133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Infectious diseases are a continuing threat to all persons, regardless of age, gender, lifestyle, ethnic background, and socioeconomic status.</a:t>
            </a:r>
          </a:p>
          <a:p>
            <a:pPr eaLnBrk="1" hangingPunct="1">
              <a:spcBef>
                <a:spcPct val="0"/>
              </a:spcBef>
            </a:pPr>
            <a:endParaRPr lang="en-US" dirty="0" smtClean="0"/>
          </a:p>
          <a:p>
            <a:pPr eaLnBrk="1" hangingPunct="1">
              <a:spcBef>
                <a:spcPct val="0"/>
              </a:spcBef>
            </a:pPr>
            <a:r>
              <a:rPr lang="en-US" dirty="0" smtClean="0"/>
              <a:t>In recent years, global concern has increased about epidemics/pandemics (an epidemic is when new cases of a certain disease, in a given human population, and during a given period, substantially exceed what is expected based on recent experience; a pandemic is an epidemic that has spread through human populations across a large region) such as influenza, emerging infections (infections that are newly recognized as occurring in humans [although they can also affect animals and plants], newly appearing in a different population than previously affected though previously recognized, newly affecting many more individuals, or having evolved new attributes such as resistance or virulence features), and bioterrorism (the deliberate use of certain pathogens or biologic products by terrorists to influence the conduct of government or to intimidate or coerce a civilian population).</a:t>
            </a:r>
          </a:p>
          <a:p>
            <a:pPr eaLnBrk="1" hangingPunct="1">
              <a:spcBef>
                <a:spcPct val="0"/>
              </a:spcBef>
            </a:pPr>
            <a:endParaRPr lang="en-US" dirty="0" smtClean="0"/>
          </a:p>
          <a:p>
            <a:pPr eaLnBrk="1" hangingPunct="1">
              <a:spcBef>
                <a:spcPct val="0"/>
              </a:spcBef>
            </a:pPr>
            <a:r>
              <a:rPr lang="en-US" dirty="0" smtClean="0"/>
              <a:t>Health professionals need to be prepared to detect, diagnose, characterize, and respond appropriately to use of biologic weapons and to the threat of new and reemerging infections.</a:t>
            </a:r>
          </a:p>
          <a:p>
            <a:pPr eaLnBrk="1" hangingPunct="1">
              <a:spcBef>
                <a:spcPct val="0"/>
              </a:spcBef>
            </a:pPr>
            <a:endParaRPr lang="en-US" dirty="0" smtClean="0"/>
          </a:p>
        </p:txBody>
      </p:sp>
      <p:sp>
        <p:nvSpPr>
          <p:cNvPr id="133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F7F5B19-987E-4B05-AB22-E06072C56109}" type="slidenum">
              <a:rPr lang="en-US">
                <a:cs typeface="Arial" charset="0"/>
              </a:rPr>
              <a:pPr fontAlgn="base">
                <a:spcBef>
                  <a:spcPct val="0"/>
                </a:spcBef>
                <a:spcAft>
                  <a:spcPct val="0"/>
                </a:spcAft>
                <a:defRPr/>
              </a:pPr>
              <a:t>4</a:t>
            </a:fld>
            <a:endParaRPr lang="en-US" dirty="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Pneumonic plague is caused by the bacterium </a:t>
            </a:r>
            <a:r>
              <a:rPr lang="en-US" i="1" dirty="0" smtClean="0"/>
              <a:t>Yersinia pestis</a:t>
            </a:r>
            <a:r>
              <a:rPr lang="en-US" dirty="0" smtClean="0"/>
              <a:t>. Plague is endemic throughout the world, with multiple animal reservoirs. Did you know that the major reservoir for plague in the United States is the prairie dog? Natural outbreaks occur occasionally, particularly in the southwestern United States. Natural outbreaks typically occur by transmission of the bacterium by fleas or biting flies. This results in bubonic plague, involving skin lesions and large swollen lymph nodes, which is distinct from pneumonic plague.</a:t>
            </a:r>
          </a:p>
          <a:p>
            <a:pPr eaLnBrk="1" hangingPunct="1">
              <a:spcBef>
                <a:spcPct val="0"/>
              </a:spcBef>
            </a:pPr>
            <a:endParaRPr lang="en-US" dirty="0" smtClean="0"/>
          </a:p>
          <a:p>
            <a:pPr eaLnBrk="1" hangingPunct="1">
              <a:spcBef>
                <a:spcPct val="0"/>
              </a:spcBef>
            </a:pPr>
            <a:r>
              <a:rPr lang="en-US" dirty="0" smtClean="0"/>
              <a:t>Plague is thought to be a disease at high probability for use as a bioweapon. The bacterium is easy to grow in large quantities and relatively easy to disseminate, especially as an aerosol. Plague spreads from person to person and has a high mortality rate. </a:t>
            </a:r>
          </a:p>
          <a:p>
            <a:pPr eaLnBrk="1" hangingPunct="1">
              <a:spcBef>
                <a:spcPct val="0"/>
              </a:spcBef>
            </a:pPr>
            <a:endParaRPr lang="en-US" dirty="0" smtClean="0"/>
          </a:p>
          <a:p>
            <a:pPr eaLnBrk="1" hangingPunct="1">
              <a:spcBef>
                <a:spcPct val="0"/>
              </a:spcBef>
            </a:pPr>
            <a:r>
              <a:rPr lang="en-US" dirty="0" smtClean="0"/>
              <a:t>Symptoms include the abrupt onset of flu-like symptoms, including high fever, chills, cough, shortness of breath, chest pain, nausea, and vomiting. This evolves into a rapidly progressive pneumonia, respiratory failure, and overwhelming sepsis.</a:t>
            </a:r>
          </a:p>
          <a:p>
            <a:pPr eaLnBrk="1" hangingPunct="1">
              <a:spcBef>
                <a:spcPct val="0"/>
              </a:spcBef>
            </a:pPr>
            <a:endParaRPr lang="en-US"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t>IMAGE -- Under a high magnification of 1200x, this Brown and Brenn-stained lung tissue sample revealed the histopathologic changes indicative of what was diagnosed as a case of fatal human plague from Nepal. </a:t>
            </a:r>
            <a:r>
              <a:rPr lang="en-US" sz="1200" b="0" dirty="0" smtClean="0">
                <a:latin typeface="+mn-lt"/>
                <a:cs typeface="+mn-cs"/>
              </a:rPr>
              <a:t>Brachman/CDC.</a:t>
            </a:r>
          </a:p>
          <a:p>
            <a:pPr eaLnBrk="1" hangingPunct="1">
              <a:spcBef>
                <a:spcPct val="0"/>
              </a:spcBef>
            </a:pPr>
            <a:endParaRPr lang="en-US" dirty="0" smtClean="0"/>
          </a:p>
          <a:p>
            <a:pPr eaLnBrk="1" hangingPunct="1">
              <a:spcBef>
                <a:spcPct val="0"/>
              </a:spcBef>
            </a:pPr>
            <a:endParaRPr lang="en-US" dirty="0" smtClean="0"/>
          </a:p>
          <a:p>
            <a:pPr eaLnBrk="1" hangingPunct="1">
              <a:spcBef>
                <a:spcPct val="0"/>
              </a:spcBef>
            </a:pPr>
            <a:endParaRPr lang="en-US" dirty="0" smtClean="0"/>
          </a:p>
        </p:txBody>
      </p:sp>
      <p:sp>
        <p:nvSpPr>
          <p:cNvPr id="501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5C4E39D-C4DD-42DB-B5D2-1C803E4CDBFF}" type="slidenum">
              <a:rPr lang="en-US">
                <a:cs typeface="Arial" charset="0"/>
              </a:rPr>
              <a:pPr fontAlgn="base">
                <a:spcBef>
                  <a:spcPct val="0"/>
                </a:spcBef>
                <a:spcAft>
                  <a:spcPct val="0"/>
                </a:spcAft>
                <a:defRPr/>
              </a:pPr>
              <a:t>22</a:t>
            </a:fld>
            <a:endParaRPr lang="en-US" dirty="0">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The diagnosis of pneumonic plague is clinical. Your high suspicion can be aided by a chest x-ray with patchy fluffy infiltrates, and positive blood and sputum cultures (remember that cultures may take days to weeks to get a result).</a:t>
            </a:r>
          </a:p>
          <a:p>
            <a:pPr eaLnBrk="1" hangingPunct="1">
              <a:spcBef>
                <a:spcPct val="0"/>
              </a:spcBef>
            </a:pPr>
            <a:endParaRPr lang="en-US" dirty="0" smtClean="0"/>
          </a:p>
          <a:p>
            <a:pPr eaLnBrk="1" hangingPunct="1">
              <a:spcBef>
                <a:spcPct val="0"/>
              </a:spcBef>
            </a:pPr>
            <a:r>
              <a:rPr lang="en-US" dirty="0" smtClean="0"/>
              <a:t>Treatment and prophylaxis for exposed individuals are antibiotics. Patients with pneumonic plague may need to be on a ventilator for a prolonged period and will need multiple IV antibiotics. Prophylaxis is with oral ciprofloxacin or doxycycline. </a:t>
            </a:r>
          </a:p>
          <a:p>
            <a:pPr eaLnBrk="1" hangingPunct="1">
              <a:spcBef>
                <a:spcPct val="0"/>
              </a:spcBef>
            </a:pPr>
            <a:endParaRPr lang="en-US" dirty="0" smtClean="0"/>
          </a:p>
          <a:p>
            <a:pPr eaLnBrk="1" hangingPunct="1">
              <a:spcBef>
                <a:spcPct val="0"/>
              </a:spcBef>
            </a:pPr>
            <a:r>
              <a:rPr lang="en-US" dirty="0" smtClean="0"/>
              <a:t>This disease is highly contagious. Droplet precautions must be strictly adhered to. </a:t>
            </a:r>
          </a:p>
          <a:p>
            <a:pPr eaLnBrk="1" hangingPunct="1">
              <a:spcBef>
                <a:spcPct val="0"/>
              </a:spcBef>
            </a:pPr>
            <a:endParaRPr lang="en-US" dirty="0" smtClean="0"/>
          </a:p>
          <a:p>
            <a:pPr eaLnBrk="1" hangingPunct="1">
              <a:spcBef>
                <a:spcPct val="0"/>
              </a:spcBef>
            </a:pPr>
            <a:r>
              <a:rPr lang="en-US" dirty="0" smtClean="0"/>
              <a:t>Common practice for prevention of plague outbreaks in the 1700s rings true today as well – most people, when confronted by the plague, followed the collective wisdom to "flee immediately" (</a:t>
            </a:r>
            <a:r>
              <a:rPr lang="en-US" i="1" dirty="0" smtClean="0"/>
              <a:t>cede mox</a:t>
            </a:r>
            <a:r>
              <a:rPr lang="en-US" dirty="0" smtClean="0"/>
              <a:t>), "stay far away" (</a:t>
            </a:r>
            <a:r>
              <a:rPr lang="en-US" i="1" dirty="0" smtClean="0"/>
              <a:t>recede longe</a:t>
            </a:r>
            <a:r>
              <a:rPr lang="en-US" dirty="0" smtClean="0"/>
              <a:t>), and "be late in returning" (</a:t>
            </a:r>
            <a:r>
              <a:rPr lang="en-US" i="1" dirty="0" smtClean="0"/>
              <a:t>redi tarde</a:t>
            </a:r>
            <a:r>
              <a:rPr lang="en-US" dirty="0" smtClean="0"/>
              <a:t>).</a:t>
            </a:r>
          </a:p>
          <a:p>
            <a:pPr eaLnBrk="1" hangingPunct="1">
              <a:spcBef>
                <a:spcPct val="0"/>
              </a:spcBef>
            </a:pPr>
            <a:endParaRPr lang="en-US" dirty="0" smtClean="0"/>
          </a:p>
          <a:p>
            <a:pPr eaLnBrk="1" hangingPunct="1">
              <a:spcBef>
                <a:spcPct val="0"/>
              </a:spcBef>
            </a:pPr>
            <a:r>
              <a:rPr lang="en-US" dirty="0" smtClean="0"/>
              <a:t>IMAGE -- The protective clothing worn by a 17th-century plague physician. Etching by Paulus Furst of Nuremberg, Germany, 1656. Illustration from Bettmann/Corbis.</a:t>
            </a:r>
            <a:endParaRPr lang="en-US" i="1" dirty="0" smtClean="0"/>
          </a:p>
        </p:txBody>
      </p:sp>
      <p:sp>
        <p:nvSpPr>
          <p:cNvPr id="522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9B0DF69-CFDE-43BA-AC7C-71B58B4088D5}" type="slidenum">
              <a:rPr lang="en-US">
                <a:cs typeface="Arial" charset="0"/>
              </a:rPr>
              <a:pPr fontAlgn="base">
                <a:spcBef>
                  <a:spcPct val="0"/>
                </a:spcBef>
                <a:spcAft>
                  <a:spcPct val="0"/>
                </a:spcAft>
                <a:defRPr/>
              </a:pPr>
              <a:t>23</a:t>
            </a:fld>
            <a:endParaRPr lang="en-US" dirty="0">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bodyPr>
          <a:lstStyle/>
          <a:p>
            <a:pPr eaLnBrk="1" hangingPunct="1">
              <a:lnSpc>
                <a:spcPct val="90000"/>
              </a:lnSpc>
              <a:spcBef>
                <a:spcPct val="0"/>
              </a:spcBef>
            </a:pPr>
            <a:r>
              <a:rPr lang="en-US" dirty="0" smtClean="0"/>
              <a:t>Botulism is caused by the toxin of the bacterium</a:t>
            </a:r>
            <a:r>
              <a:rPr lang="en-US" b="1" dirty="0" smtClean="0"/>
              <a:t> </a:t>
            </a:r>
            <a:r>
              <a:rPr lang="en-US" i="1" dirty="0" smtClean="0"/>
              <a:t>Clostridium botulinum</a:t>
            </a:r>
            <a:r>
              <a:rPr lang="en-US" dirty="0" smtClean="0"/>
              <a:t>. In that sense the process is more like a chemical exposure than an infectious disease. Natural outbreaks occur occasionally. The most common presentation would be an infant who was fed honey that was tainted. </a:t>
            </a:r>
          </a:p>
          <a:p>
            <a:pPr eaLnBrk="1" hangingPunct="1">
              <a:lnSpc>
                <a:spcPct val="90000"/>
              </a:lnSpc>
              <a:spcBef>
                <a:spcPct val="0"/>
              </a:spcBef>
            </a:pPr>
            <a:endParaRPr lang="en-US" dirty="0" smtClean="0"/>
          </a:p>
          <a:p>
            <a:pPr eaLnBrk="1" hangingPunct="1">
              <a:lnSpc>
                <a:spcPct val="90000"/>
              </a:lnSpc>
              <a:spcBef>
                <a:spcPct val="0"/>
              </a:spcBef>
            </a:pPr>
            <a:r>
              <a:rPr lang="en-US" dirty="0" smtClean="0"/>
              <a:t>The toxin of botulism is one of most poisonous substances known to man. In a biologic attack, botulism would be spread via the aerosolized route as a toxic contaminant of food or water. </a:t>
            </a:r>
          </a:p>
          <a:p>
            <a:pPr eaLnBrk="1" hangingPunct="1">
              <a:lnSpc>
                <a:spcPct val="90000"/>
              </a:lnSpc>
              <a:spcBef>
                <a:spcPct val="0"/>
              </a:spcBef>
            </a:pPr>
            <a:endParaRPr lang="en-US" dirty="0" smtClean="0"/>
          </a:p>
          <a:p>
            <a:pPr eaLnBrk="1" hangingPunct="1">
              <a:lnSpc>
                <a:spcPct val="90000"/>
              </a:lnSpc>
              <a:spcBef>
                <a:spcPct val="0"/>
              </a:spcBef>
            </a:pPr>
            <a:r>
              <a:rPr lang="en-US" dirty="0" smtClean="0"/>
              <a:t>Symptoms include the gradual onset of bulbar palsies – facial and eyelid drooping, difficulty speak and swallowing, trouble handling secretions, and dry mouth. Multiple cranial nerves must be involved for botulism to be the cause.</a:t>
            </a:r>
          </a:p>
          <a:p>
            <a:pPr eaLnBrk="1" hangingPunct="1">
              <a:lnSpc>
                <a:spcPct val="90000"/>
              </a:lnSpc>
              <a:spcBef>
                <a:spcPct val="0"/>
              </a:spcBef>
            </a:pPr>
            <a:endParaRPr lang="en-US" dirty="0" smtClean="0"/>
          </a:p>
          <a:p>
            <a:pPr eaLnBrk="1" hangingPunct="1">
              <a:lnSpc>
                <a:spcPct val="90000"/>
              </a:lnSpc>
              <a:spcBef>
                <a:spcPct val="0"/>
              </a:spcBef>
            </a:pPr>
            <a:r>
              <a:rPr lang="en-US" dirty="0" smtClean="0"/>
              <a:t>Symptoms progress to weakness and paralysis of skeletal muscles, and eventually complete paralysis of the diaphragm, which causes respiratory failure. </a:t>
            </a:r>
          </a:p>
          <a:p>
            <a:pPr eaLnBrk="1" hangingPunct="1">
              <a:lnSpc>
                <a:spcPct val="90000"/>
              </a:lnSpc>
              <a:spcBef>
                <a:spcPct val="0"/>
              </a:spcBef>
            </a:pPr>
            <a:endParaRPr lang="en-US" dirty="0" smtClean="0"/>
          </a:p>
          <a:p>
            <a:pPr eaLnBrk="1" hangingPunct="1">
              <a:lnSpc>
                <a:spcPct val="90000"/>
              </a:lnSpc>
              <a:spcBef>
                <a:spcPct val="0"/>
              </a:spcBef>
            </a:pPr>
            <a:r>
              <a:rPr lang="en-US" dirty="0" smtClean="0"/>
              <a:t>The effects of botulisms occur with </a:t>
            </a:r>
            <a:r>
              <a:rPr lang="en-US" i="1" dirty="0" smtClean="0"/>
              <a:t>no</a:t>
            </a:r>
            <a:r>
              <a:rPr lang="en-US" dirty="0" smtClean="0"/>
              <a:t> fevers or mental status changes. </a:t>
            </a:r>
          </a:p>
          <a:p>
            <a:pPr eaLnBrk="1" hangingPunct="1">
              <a:lnSpc>
                <a:spcPct val="90000"/>
              </a:lnSpc>
              <a:spcBef>
                <a:spcPct val="0"/>
              </a:spcBef>
            </a:pPr>
            <a:endParaRPr lang="en-US" dirty="0" smtClean="0"/>
          </a:p>
        </p:txBody>
      </p:sp>
      <p:sp>
        <p:nvSpPr>
          <p:cNvPr id="542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3093E24-751B-48F6-B0AB-C0E85642513F}" type="slidenum">
              <a:rPr lang="en-US">
                <a:cs typeface="Arial" charset="0"/>
              </a:rPr>
              <a:pPr fontAlgn="base">
                <a:spcBef>
                  <a:spcPct val="0"/>
                </a:spcBef>
                <a:spcAft>
                  <a:spcPct val="0"/>
                </a:spcAft>
                <a:defRPr/>
              </a:pPr>
              <a:t>24</a:t>
            </a:fld>
            <a:endParaRPr lang="en-US" dirty="0">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The diagnosis of botulism is clinical. The features of the condition are distinct; however, mild cases can easily be confused with other medical problems. The diagnosis can be confirmed by a toxin assay performed by the CDC or some state laboratories.</a:t>
            </a:r>
          </a:p>
          <a:p>
            <a:pPr eaLnBrk="1" hangingPunct="1">
              <a:spcBef>
                <a:spcPct val="0"/>
              </a:spcBef>
            </a:pPr>
            <a:endParaRPr lang="en-US" dirty="0" smtClean="0"/>
          </a:p>
          <a:p>
            <a:pPr eaLnBrk="1" hangingPunct="1">
              <a:spcBef>
                <a:spcPct val="0"/>
              </a:spcBef>
            </a:pPr>
            <a:r>
              <a:rPr lang="en-US" dirty="0" smtClean="0"/>
              <a:t>The treatment is largely supportive. Since the diaphragm is paralyzed, the patient will need to be on a ventilator for a prolonged period, until the toxin wears off. This could take anywhere from weeks to months. An antitoxin is available and can be obtained from state health departments or the CDC. However, the supply of antitoxin is severely limited and is designed for single episodic cases.</a:t>
            </a:r>
          </a:p>
          <a:p>
            <a:pPr eaLnBrk="1" hangingPunct="1">
              <a:spcBef>
                <a:spcPct val="0"/>
              </a:spcBef>
            </a:pPr>
            <a:endParaRPr lang="en-US" dirty="0" smtClean="0"/>
          </a:p>
          <a:p>
            <a:pPr eaLnBrk="1" hangingPunct="1">
              <a:spcBef>
                <a:spcPct val="0"/>
              </a:spcBef>
            </a:pPr>
            <a:r>
              <a:rPr lang="en-US" dirty="0" smtClean="0"/>
              <a:t>As botulism is not contagious, only standard PPE is recommended during evaluation and treatment of these patients.</a:t>
            </a:r>
          </a:p>
        </p:txBody>
      </p:sp>
      <p:sp>
        <p:nvSpPr>
          <p:cNvPr id="563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9F44DF-50EC-4A24-A658-956649BB36AA}" type="slidenum">
              <a:rPr lang="en-US">
                <a:cs typeface="Arial" charset="0"/>
              </a:rPr>
              <a:pPr fontAlgn="base">
                <a:spcBef>
                  <a:spcPct val="0"/>
                </a:spcBef>
                <a:spcAft>
                  <a:spcPct val="0"/>
                </a:spcAft>
                <a:defRPr/>
              </a:pPr>
              <a:t>25</a:t>
            </a:fld>
            <a:endParaRPr lang="en-US" dirty="0">
              <a:cs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val="000000"/>
            </a:solidFill>
            <a:miter lim="800000"/>
            <a:headEnd/>
            <a:tailEnd/>
          </a:ln>
        </p:spPr>
      </p:sp>
      <p:sp>
        <p:nvSpPr>
          <p:cNvPr id="583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Tularemia is a bacterial infection caused by </a:t>
            </a:r>
            <a:r>
              <a:rPr lang="en-US" i="1" dirty="0" smtClean="0"/>
              <a:t>Francisella tularensis</a:t>
            </a:r>
            <a:r>
              <a:rPr lang="en-US" dirty="0" smtClean="0"/>
              <a:t>. It is endemic in animals in North America, Europe, and Asia. Sporadic natural cases occur from ticks, biting flies, and infected rabbits.</a:t>
            </a:r>
          </a:p>
          <a:p>
            <a:pPr eaLnBrk="1" hangingPunct="1">
              <a:spcBef>
                <a:spcPct val="0"/>
              </a:spcBef>
            </a:pPr>
            <a:endParaRPr lang="en-US" dirty="0" smtClean="0"/>
          </a:p>
          <a:p>
            <a:pPr eaLnBrk="1" hangingPunct="1">
              <a:spcBef>
                <a:spcPct val="0"/>
              </a:spcBef>
            </a:pPr>
            <a:r>
              <a:rPr lang="en-US" dirty="0" smtClean="0"/>
              <a:t>Multiple countries have a history of weaponizing tularemia for biologic warfare. The most likely route would be via an aerosol. </a:t>
            </a:r>
          </a:p>
          <a:p>
            <a:pPr eaLnBrk="1" hangingPunct="1">
              <a:spcBef>
                <a:spcPct val="0"/>
              </a:spcBef>
            </a:pPr>
            <a:endParaRPr lang="en-US" dirty="0" smtClean="0"/>
          </a:p>
          <a:p>
            <a:pPr eaLnBrk="1" hangingPunct="1">
              <a:spcBef>
                <a:spcPct val="0"/>
              </a:spcBef>
            </a:pPr>
            <a:r>
              <a:rPr lang="en-US" dirty="0" smtClean="0"/>
              <a:t>Symptoms include acute febrile illness with prostration (complete utter exhaustion), conjunctivitis, and regional swelling of lymph nodes. Pneumonia occurs in 80% of cases.</a:t>
            </a:r>
          </a:p>
          <a:p>
            <a:pPr eaLnBrk="1" hangingPunct="1">
              <a:spcBef>
                <a:spcPct val="0"/>
              </a:spcBef>
            </a:pPr>
            <a:endParaRPr lang="en-US"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t>IMAGE -- A tularemia lesion (the site where the infection infiltrated</a:t>
            </a:r>
            <a:r>
              <a:rPr lang="en-US" baseline="0" dirty="0" smtClean="0"/>
              <a:t> the body)</a:t>
            </a:r>
            <a:r>
              <a:rPr lang="en-US" dirty="0" smtClean="0"/>
              <a:t> on the dorsal skin of the right hand. Tularemia is caused by the bacterium </a:t>
            </a:r>
            <a:r>
              <a:rPr lang="en-US" i="1" dirty="0" smtClean="0"/>
              <a:t>Francisella tularensis</a:t>
            </a:r>
            <a:r>
              <a:rPr lang="en-US" dirty="0" smtClean="0"/>
              <a:t>. Symptoms vary depending on how the person was exposed to the disease and, as is shown here, can include skin ulcers. </a:t>
            </a:r>
            <a:r>
              <a:rPr lang="en-US" sz="1200" b="0" dirty="0" smtClean="0">
                <a:latin typeface="+mn-lt"/>
                <a:cs typeface="+mn-cs"/>
              </a:rPr>
              <a:t>Brachman/CDC.</a:t>
            </a:r>
          </a:p>
          <a:p>
            <a:pPr eaLnBrk="1" hangingPunct="1">
              <a:spcBef>
                <a:spcPct val="0"/>
              </a:spcBef>
            </a:pPr>
            <a:endParaRPr lang="en-US" dirty="0" smtClean="0"/>
          </a:p>
          <a:p>
            <a:pPr eaLnBrk="1" hangingPunct="1">
              <a:spcBef>
                <a:spcPct val="0"/>
              </a:spcBef>
            </a:pPr>
            <a:endParaRPr lang="en-US" dirty="0" smtClean="0"/>
          </a:p>
        </p:txBody>
      </p:sp>
      <p:sp>
        <p:nvSpPr>
          <p:cNvPr id="583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2BF88DE-6EE9-48A7-A175-D6EE9CB4B84B}" type="slidenum">
              <a:rPr lang="en-US">
                <a:cs typeface="Arial" charset="0"/>
              </a:rPr>
              <a:pPr fontAlgn="base">
                <a:spcBef>
                  <a:spcPct val="0"/>
                </a:spcBef>
                <a:spcAft>
                  <a:spcPct val="0"/>
                </a:spcAft>
                <a:defRPr/>
              </a:pPr>
              <a:t>26</a:t>
            </a:fld>
            <a:endParaRPr lang="en-US" dirty="0">
              <a:cs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The diagnosis of tularemia is clinical. It does not have any symptoms that are pathognomonic by themselves, but the constellation of fever, prostration, conjunctivitis, lymph node swelling, and pneumonia is highly suggestive.</a:t>
            </a:r>
          </a:p>
          <a:p>
            <a:pPr eaLnBrk="1" hangingPunct="1">
              <a:spcBef>
                <a:spcPct val="0"/>
              </a:spcBef>
            </a:pPr>
            <a:endParaRPr lang="en-US" dirty="0" smtClean="0"/>
          </a:p>
          <a:p>
            <a:pPr eaLnBrk="1" hangingPunct="1">
              <a:spcBef>
                <a:spcPct val="0"/>
              </a:spcBef>
            </a:pPr>
            <a:r>
              <a:rPr lang="en-US" dirty="0" smtClean="0"/>
              <a:t>Multiple lab tests can be sent for to aid in diagnosis. A Gram stain may show Gram-negative coccobacillus. Blood and sputum cultures are diagnostic but may take days to weeks. Additionally, labs can do antibody testing or PCR.</a:t>
            </a:r>
          </a:p>
          <a:p>
            <a:pPr eaLnBrk="1" hangingPunct="1">
              <a:spcBef>
                <a:spcPct val="0"/>
              </a:spcBef>
            </a:pPr>
            <a:endParaRPr lang="en-US" dirty="0" smtClean="0"/>
          </a:p>
          <a:p>
            <a:pPr eaLnBrk="1" hangingPunct="1">
              <a:spcBef>
                <a:spcPct val="0"/>
              </a:spcBef>
            </a:pPr>
            <a:r>
              <a:rPr lang="en-US" dirty="0" smtClean="0"/>
              <a:t>Treatment is with IV antibiotics – streptomycin and gentamicin. Prophylaxis for exposed individuals is with ciprofloxacin or doxycycline.</a:t>
            </a:r>
          </a:p>
        </p:txBody>
      </p:sp>
      <p:sp>
        <p:nvSpPr>
          <p:cNvPr id="604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51C596-EBEF-4469-9FDB-39EA141E13F3}" type="slidenum">
              <a:rPr lang="en-US">
                <a:cs typeface="Arial" charset="0"/>
              </a:rPr>
              <a:pPr fontAlgn="base">
                <a:spcBef>
                  <a:spcPct val="0"/>
                </a:spcBef>
                <a:spcAft>
                  <a:spcPct val="0"/>
                </a:spcAft>
                <a:defRPr/>
              </a:pPr>
              <a:t>27</a:t>
            </a:fld>
            <a:endParaRPr lang="en-US" dirty="0">
              <a:cs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Viral hemorrhagic fevers are the diseases in bioterrorism that strike fear into the hearts of everyone. This is largely caused by urban legend and popular books and movies (like </a:t>
            </a:r>
            <a:r>
              <a:rPr lang="en-US" i="1" dirty="0" smtClean="0"/>
              <a:t>Contagion</a:t>
            </a:r>
            <a:r>
              <a:rPr lang="en-US" dirty="0" smtClean="0"/>
              <a:t> and </a:t>
            </a:r>
            <a:r>
              <a:rPr lang="en-US" i="1" dirty="0" smtClean="0"/>
              <a:t>Andromeda Strain</a:t>
            </a:r>
            <a:r>
              <a:rPr lang="en-US" dirty="0" smtClean="0"/>
              <a:t>). This class of diseases encompasses multiple strains of RNA viruses, most commonly the arenaviruses and filoviruses. They are typically named by the area in which they were first discovered, hence the names such as Marburg, Lassa, Omsk, and Machupo fevers.</a:t>
            </a:r>
          </a:p>
          <a:p>
            <a:pPr eaLnBrk="1" hangingPunct="1">
              <a:spcBef>
                <a:spcPct val="0"/>
              </a:spcBef>
            </a:pPr>
            <a:endParaRPr lang="en-US" dirty="0" smtClean="0"/>
          </a:p>
          <a:p>
            <a:pPr eaLnBrk="1" hangingPunct="1">
              <a:spcBef>
                <a:spcPct val="0"/>
              </a:spcBef>
            </a:pPr>
            <a:r>
              <a:rPr lang="en-US" dirty="0" smtClean="0"/>
              <a:t>These have been weaponized by several countries. The fatality rate is dependent on the virus but may be as high as 90%.</a:t>
            </a:r>
          </a:p>
          <a:p>
            <a:pPr eaLnBrk="1" hangingPunct="1">
              <a:spcBef>
                <a:spcPct val="0"/>
              </a:spcBef>
            </a:pPr>
            <a:endParaRPr lang="en-US" dirty="0" smtClean="0"/>
          </a:p>
          <a:p>
            <a:pPr eaLnBrk="1" hangingPunct="1">
              <a:spcBef>
                <a:spcPct val="0"/>
              </a:spcBef>
            </a:pPr>
            <a:r>
              <a:rPr lang="en-US" dirty="0" smtClean="0"/>
              <a:t>Symptoms also depend highly on the specific virus. Symptoms range from flulike symptoms, joint pains, and small rashes to progressive diffuse bleeding (blood in vomit, stool, sputum, mucous membranes, and urine) and hemorrhagic shock and death. </a:t>
            </a:r>
          </a:p>
          <a:p>
            <a:pPr eaLnBrk="1" hangingPunct="1">
              <a:spcBef>
                <a:spcPct val="0"/>
              </a:spcBef>
            </a:pPr>
            <a:endParaRPr lang="en-US" dirty="0" smtClean="0"/>
          </a:p>
          <a:p>
            <a:pPr eaLnBrk="1" hangingPunct="1">
              <a:spcBef>
                <a:spcPct val="0"/>
              </a:spcBef>
            </a:pPr>
            <a:r>
              <a:rPr lang="en-US" dirty="0" smtClean="0"/>
              <a:t>IMAGE --</a:t>
            </a:r>
            <a:r>
              <a:rPr lang="en-US" i="1" dirty="0" smtClean="0"/>
              <a:t>Bioterrorism</a:t>
            </a:r>
            <a:r>
              <a:rPr lang="en-US" dirty="0" smtClean="0"/>
              <a:t>. Chicago: American Medical Association, 2003.</a:t>
            </a:r>
            <a:br>
              <a:rPr lang="en-US" dirty="0" smtClean="0"/>
            </a:br>
            <a:endParaRPr lang="en-US" dirty="0" smtClean="0"/>
          </a:p>
          <a:p>
            <a:pPr eaLnBrk="1" hangingPunct="1">
              <a:spcBef>
                <a:spcPct val="0"/>
              </a:spcBef>
            </a:pPr>
            <a:endParaRPr lang="en-US" dirty="0" smtClean="0"/>
          </a:p>
        </p:txBody>
      </p:sp>
      <p:sp>
        <p:nvSpPr>
          <p:cNvPr id="624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B3ED31-3FB8-44EC-B77A-8F610B657AE6}" type="slidenum">
              <a:rPr lang="en-US">
                <a:cs typeface="Arial" charset="0"/>
              </a:rPr>
              <a:pPr fontAlgn="base">
                <a:spcBef>
                  <a:spcPct val="0"/>
                </a:spcBef>
                <a:spcAft>
                  <a:spcPct val="0"/>
                </a:spcAft>
                <a:defRPr/>
              </a:pPr>
              <a:t>28</a:t>
            </a:fld>
            <a:endParaRPr lang="en-US" dirty="0">
              <a:cs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20000"/>
          </a:bodyPr>
          <a:lstStyle/>
          <a:p>
            <a:pPr eaLnBrk="1" hangingPunct="1">
              <a:spcBef>
                <a:spcPct val="0"/>
              </a:spcBef>
            </a:pPr>
            <a:r>
              <a:rPr lang="en-US" dirty="0" smtClean="0"/>
              <a:t>The diagnosis of VHF is largely clinical. There are special labs available at the CDC to assist in diagnosis. The recommendation is that a clinician presume VHF in the right clinical circumstances in a patient who is severely ill, has a fever, and is bleeding from two different sites.</a:t>
            </a:r>
          </a:p>
          <a:p>
            <a:pPr eaLnBrk="1" hangingPunct="1">
              <a:spcBef>
                <a:spcPct val="0"/>
              </a:spcBef>
            </a:pPr>
            <a:endParaRPr lang="en-US" dirty="0" smtClean="0"/>
          </a:p>
          <a:p>
            <a:pPr eaLnBrk="1" hangingPunct="1">
              <a:spcBef>
                <a:spcPct val="0"/>
              </a:spcBef>
            </a:pPr>
            <a:r>
              <a:rPr lang="en-US" dirty="0" smtClean="0"/>
              <a:t>Treatment is largely supportive, though ribavirin may be a therapeutic option. </a:t>
            </a:r>
          </a:p>
          <a:p>
            <a:pPr eaLnBrk="1" hangingPunct="1">
              <a:spcBef>
                <a:spcPct val="0"/>
              </a:spcBef>
            </a:pPr>
            <a:endParaRPr lang="en-US" dirty="0" smtClean="0"/>
          </a:p>
          <a:p>
            <a:pPr eaLnBrk="1" hangingPunct="1">
              <a:spcBef>
                <a:spcPct val="0"/>
              </a:spcBef>
            </a:pPr>
            <a:r>
              <a:rPr lang="en-US" dirty="0" smtClean="0"/>
              <a:t>There is no prophylaxis for exposed persons at this time. Vaccines are in development.</a:t>
            </a:r>
          </a:p>
          <a:p>
            <a:pPr eaLnBrk="1" hangingPunct="1">
              <a:spcBef>
                <a:spcPct val="0"/>
              </a:spcBef>
            </a:pPr>
            <a:endParaRPr lang="en-US" dirty="0" smtClean="0"/>
          </a:p>
          <a:p>
            <a:pPr eaLnBrk="1" hangingPunct="1">
              <a:spcBef>
                <a:spcPct val="0"/>
              </a:spcBef>
            </a:pPr>
            <a:r>
              <a:rPr lang="en-US" dirty="0" smtClean="0"/>
              <a:t>VHFs are extremely contagious. Patients must be in strict isolation in negative-pressure rooms. </a:t>
            </a:r>
          </a:p>
          <a:p>
            <a:r>
              <a:rPr lang="en-US" sz="1200" b="1" kern="1200" dirty="0" smtClean="0">
                <a:solidFill>
                  <a:schemeClr val="tx1"/>
                </a:solidFill>
                <a:latin typeface="+mn-lt"/>
                <a:ea typeface="+mn-ea"/>
                <a:cs typeface="+mn-cs"/>
              </a:rPr>
              <a:t>Recommended PPE for Suspected Ebola</a:t>
            </a:r>
          </a:p>
          <a:p>
            <a:r>
              <a:rPr lang="en-US" sz="1200" b="0" kern="1200" dirty="0" smtClean="0">
                <a:solidFill>
                  <a:schemeClr val="tx1"/>
                </a:solidFill>
                <a:latin typeface="+mn-lt"/>
                <a:ea typeface="+mn-ea"/>
                <a:cs typeface="+mn-cs"/>
              </a:rPr>
              <a:t>PAPR </a:t>
            </a:r>
            <a:r>
              <a:rPr lang="en-US" sz="1200" b="1" kern="1200" dirty="0" smtClean="0">
                <a:solidFill>
                  <a:schemeClr val="tx1"/>
                </a:solidFill>
                <a:latin typeface="+mn-lt"/>
                <a:ea typeface="+mn-ea"/>
                <a:cs typeface="+mn-cs"/>
              </a:rPr>
              <a:t>or</a:t>
            </a:r>
            <a:r>
              <a:rPr lang="en-US" sz="1200" b="0" kern="1200" dirty="0" smtClean="0">
                <a:solidFill>
                  <a:schemeClr val="tx1"/>
                </a:solidFill>
                <a:latin typeface="+mn-lt"/>
                <a:ea typeface="+mn-ea"/>
                <a:cs typeface="+mn-cs"/>
              </a:rPr>
              <a:t> N95 Respirator</a:t>
            </a:r>
          </a:p>
          <a:p>
            <a:r>
              <a:rPr lang="en-US" sz="1200" b="1" kern="1200" dirty="0" smtClean="0">
                <a:solidFill>
                  <a:schemeClr val="tx1"/>
                </a:solidFill>
                <a:latin typeface="+mn-lt"/>
                <a:ea typeface="+mn-ea"/>
                <a:cs typeface="+mn-cs"/>
              </a:rPr>
              <a:t>PAPR</a:t>
            </a:r>
            <a:r>
              <a:rPr lang="en-US" sz="1200" b="0" kern="1200" dirty="0" smtClean="0">
                <a:solidFill>
                  <a:schemeClr val="tx1"/>
                </a:solidFill>
                <a:latin typeface="+mn-lt"/>
                <a:ea typeface="+mn-ea"/>
                <a:cs typeface="+mn-cs"/>
              </a:rPr>
              <a:t>: A PAPR with a full face shield, helmet, or headpiece</a:t>
            </a:r>
          </a:p>
          <a:p>
            <a:pPr lvl="1"/>
            <a:r>
              <a:rPr lang="en-US" sz="1200" b="0" kern="1200" dirty="0" smtClean="0">
                <a:solidFill>
                  <a:schemeClr val="tx1"/>
                </a:solidFill>
                <a:latin typeface="+mn-lt"/>
                <a:ea typeface="+mn-ea"/>
                <a:cs typeface="+mn-cs"/>
              </a:rPr>
              <a:t>A PAPR with a self-contained filter and blower unit integrated inside the helmet is preferred.</a:t>
            </a:r>
          </a:p>
          <a:p>
            <a:r>
              <a:rPr lang="en-US" sz="1200" b="1" kern="1200" dirty="0" smtClean="0">
                <a:solidFill>
                  <a:schemeClr val="tx1"/>
                </a:solidFill>
                <a:latin typeface="+mn-lt"/>
                <a:ea typeface="+mn-ea"/>
                <a:cs typeface="+mn-cs"/>
              </a:rPr>
              <a:t>N95 Respirator</a:t>
            </a:r>
            <a:r>
              <a:rPr lang="en-US" sz="1200" b="0" kern="1200" dirty="0" smtClean="0">
                <a:solidFill>
                  <a:schemeClr val="tx1"/>
                </a:solidFill>
                <a:latin typeface="+mn-lt"/>
                <a:ea typeface="+mn-ea"/>
                <a:cs typeface="+mn-cs"/>
              </a:rPr>
              <a:t>: Single-use (disposable) N95 respirator in combination with single-use (disposable) surgical hood extending to shoulders and single-use (disposable) full face shield</a:t>
            </a:r>
          </a:p>
          <a:p>
            <a:r>
              <a:rPr lang="en-US" sz="1200" b="0" kern="1200" dirty="0" smtClean="0">
                <a:solidFill>
                  <a:schemeClr val="tx1"/>
                </a:solidFill>
                <a:latin typeface="+mn-lt"/>
                <a:ea typeface="+mn-ea"/>
                <a:cs typeface="+mn-cs"/>
              </a:rPr>
              <a:t>Single-use (disposable) fluid-resistant or impermeable gown that extends to at least mid-calf or coverall without integrated hood. </a:t>
            </a:r>
          </a:p>
          <a:p>
            <a:r>
              <a:rPr lang="en-US" sz="1200" b="0" kern="1200" dirty="0" smtClean="0">
                <a:solidFill>
                  <a:schemeClr val="tx1"/>
                </a:solidFill>
                <a:latin typeface="+mn-lt"/>
                <a:ea typeface="+mn-ea"/>
                <a:cs typeface="+mn-cs"/>
              </a:rPr>
              <a:t>Single-use (disposable) nitrile examination gloves with extended cuffs. Two pairs of gloves should be worn. At a minimum, outer gloves should have extended cuffs.</a:t>
            </a:r>
          </a:p>
          <a:p>
            <a:r>
              <a:rPr lang="en-US" sz="1200" b="0" kern="1200" dirty="0" smtClean="0">
                <a:solidFill>
                  <a:schemeClr val="tx1"/>
                </a:solidFill>
                <a:latin typeface="+mn-lt"/>
                <a:ea typeface="+mn-ea"/>
                <a:cs typeface="+mn-cs"/>
              </a:rPr>
              <a:t>Single-use (disposable), fluid-resistant or impermeable boot covers that extend to at least mid-calf or single-use (disposable) shoe covers. </a:t>
            </a:r>
          </a:p>
          <a:p>
            <a:r>
              <a:rPr lang="en-US" sz="1200" b="0" kern="1200" dirty="0" smtClean="0">
                <a:solidFill>
                  <a:schemeClr val="tx1"/>
                </a:solidFill>
                <a:latin typeface="+mn-lt"/>
                <a:ea typeface="+mn-ea"/>
                <a:cs typeface="+mn-cs"/>
              </a:rPr>
              <a:t>Single-use (disposable), fluid-resistant or impermeable apron that covers the torso to the level of the mid-calf should be used if patients with EVD have vomiting or diarrhea.</a:t>
            </a:r>
            <a:endParaRPr lang="en-US" dirty="0" smtClean="0"/>
          </a:p>
          <a:p>
            <a:pPr eaLnBrk="1" hangingPunct="1">
              <a:spcBef>
                <a:spcPct val="0"/>
              </a:spcBef>
            </a:pPr>
            <a:endParaRPr lang="en-US" dirty="0" smtClean="0"/>
          </a:p>
          <a:p>
            <a:pPr eaLnBrk="1" hangingPunct="1">
              <a:spcBef>
                <a:spcPct val="0"/>
              </a:spcBef>
            </a:pPr>
            <a:r>
              <a:rPr lang="en-US" dirty="0" smtClean="0"/>
              <a:t>IMAGE – This photograph shows a health official (right), dressed in protective garments, standing next to a Zairian during a 1976 Ebola investigation. The 1976 outbreak in Zaire started in the town of Yambuku and spread to surrounding areas. In Kinshasa, Zaire’s capital city, an area hospital was sealed off during the outbreak, and the situation came under control. The total number of cases in Zaire, which is now called the Democratic Republic of Congo, was 318, with a mortality rate of 88%. </a:t>
            </a:r>
            <a:r>
              <a:rPr lang="en-US" sz="1200" b="0" dirty="0" smtClean="0">
                <a:latin typeface="+mn-lt"/>
                <a:cs typeface="+mn-cs"/>
              </a:rPr>
              <a:t>Lyle Conrad/CDC.</a:t>
            </a:r>
          </a:p>
          <a:p>
            <a:pPr eaLnBrk="1" hangingPunct="1">
              <a:spcBef>
                <a:spcPct val="0"/>
              </a:spcBef>
            </a:pPr>
            <a:endParaRPr lang="en-US" dirty="0" smtClean="0"/>
          </a:p>
          <a:p>
            <a:pPr eaLnBrk="1" hangingPunct="1">
              <a:spcBef>
                <a:spcPct val="0"/>
              </a:spcBef>
            </a:pPr>
            <a:endParaRPr lang="en-US" dirty="0" smtClean="0"/>
          </a:p>
        </p:txBody>
      </p:sp>
      <p:sp>
        <p:nvSpPr>
          <p:cNvPr id="645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FF51AF8-2FE6-4703-8D84-FE7C76BA30A9}" type="slidenum">
              <a:rPr lang="en-US">
                <a:cs typeface="Arial" charset="0"/>
              </a:rPr>
              <a:pPr fontAlgn="base">
                <a:spcBef>
                  <a:spcPct val="0"/>
                </a:spcBef>
                <a:spcAft>
                  <a:spcPct val="0"/>
                </a:spcAft>
                <a:defRPr/>
              </a:pPr>
              <a:t>29</a:t>
            </a:fld>
            <a:endParaRPr lang="en-US" dirty="0">
              <a:cs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bwMode="auto">
          <a:noFill/>
          <a:ln>
            <a:solidFill>
              <a:srgbClr val="000000"/>
            </a:solidFill>
            <a:miter lim="800000"/>
            <a:headEnd/>
            <a:tailEnd/>
          </a:ln>
        </p:spPr>
      </p:sp>
      <p:sp>
        <p:nvSpPr>
          <p:cNvPr id="665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The key point is recognition.  This is based on any pattern outside the norm triggering a reaction in all health care providers. Depending on the situation, as a minimum this is followed by discussion with local public health officials.</a:t>
            </a:r>
          </a:p>
          <a:p>
            <a:pPr eaLnBrk="1" hangingPunct="1">
              <a:spcBef>
                <a:spcPct val="0"/>
              </a:spcBef>
            </a:pPr>
            <a:endParaRPr lang="en-US" dirty="0" smtClean="0"/>
          </a:p>
          <a:p>
            <a:pPr eaLnBrk="1" hangingPunct="1">
              <a:spcBef>
                <a:spcPct val="0"/>
              </a:spcBef>
            </a:pPr>
            <a:r>
              <a:rPr lang="en-US" dirty="0" smtClean="0"/>
              <a:t>You will undoubtedly have noticed some common themes among these diseases. Nearly all of them present early on with nonspecific flu-like illness. The diagnoses are largely clinical, with the assistance of specialized confirmatory blood tests that will not be available in the first couple of days.</a:t>
            </a:r>
          </a:p>
          <a:p>
            <a:pPr eaLnBrk="1" hangingPunct="1">
              <a:spcBef>
                <a:spcPct val="0"/>
              </a:spcBef>
            </a:pPr>
            <a:endParaRPr lang="en-US" dirty="0" smtClean="0"/>
          </a:p>
          <a:p>
            <a:pPr eaLnBrk="1" hangingPunct="1">
              <a:spcBef>
                <a:spcPct val="0"/>
              </a:spcBef>
            </a:pPr>
            <a:r>
              <a:rPr lang="en-US" dirty="0" smtClean="0"/>
              <a:t>Most of these diseases have no silver bullet for treatment. Many require broad-spectrum antibiotics and supportive care. Vaccines are available as an option for some if given early enough in the course. </a:t>
            </a:r>
          </a:p>
          <a:p>
            <a:pPr eaLnBrk="1" hangingPunct="1">
              <a:spcBef>
                <a:spcPct val="0"/>
              </a:spcBef>
            </a:pPr>
            <a:endParaRPr lang="en-US" dirty="0" smtClean="0"/>
          </a:p>
          <a:p>
            <a:pPr eaLnBrk="1" hangingPunct="1">
              <a:spcBef>
                <a:spcPct val="0"/>
              </a:spcBef>
            </a:pPr>
            <a:r>
              <a:rPr lang="en-US" dirty="0" smtClean="0"/>
              <a:t>When a patient has symptoms from a potential bioterror source, responder safety and the prevention of spread of infection are paramount concerns. Appropriate PPE is mandatory and will vary by disease process.</a:t>
            </a:r>
          </a:p>
        </p:txBody>
      </p:sp>
      <p:sp>
        <p:nvSpPr>
          <p:cNvPr id="665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D84954B-615E-46E5-A1BE-F498840D2A7F}" type="slidenum">
              <a:rPr lang="en-US">
                <a:cs typeface="Arial" charset="0"/>
              </a:rPr>
              <a:pPr fontAlgn="base">
                <a:spcBef>
                  <a:spcPct val="0"/>
                </a:spcBef>
                <a:spcAft>
                  <a:spcPct val="0"/>
                </a:spcAft>
                <a:defRPr/>
              </a:pPr>
              <a:t>30</a:t>
            </a:fld>
            <a:endParaRPr lang="en-US" dirty="0">
              <a:cs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val="000000"/>
            </a:solidFill>
            <a:miter lim="800000"/>
            <a:headEnd/>
            <a:tailEnd/>
          </a:ln>
        </p:spPr>
      </p:sp>
      <p:sp>
        <p:nvSpPr>
          <p:cNvPr id="68610" name="Notes Placeholder 2"/>
          <p:cNvSpPr>
            <a:spLocks noGrp="1"/>
          </p:cNvSpPr>
          <p:nvPr>
            <p:ph type="body" idx="1"/>
          </p:nvPr>
        </p:nvSpPr>
        <p:spPr bwMode="auto">
          <a:noFill/>
        </p:spPr>
        <p:txBody>
          <a:bodyPr wrap="square" numCol="1" anchor="t" anchorCtr="0" compatLnSpc="1">
            <a:prstTxWarp prst="textNoShape">
              <a:avLst/>
            </a:prstTxWarp>
          </a:bodyPr>
          <a:lstStyle/>
          <a:p>
            <a:pPr lvl="0"/>
            <a:r>
              <a:rPr lang="en-US" sz="1200" kern="1200" dirty="0" smtClean="0">
                <a:solidFill>
                  <a:schemeClr val="tx1"/>
                </a:solidFill>
                <a:latin typeface="+mn-lt"/>
                <a:ea typeface="+mn-ea"/>
                <a:cs typeface="+mn-cs"/>
              </a:rPr>
              <a:t>Having a specific vaccination for a biologic agent is complicated by the availability of it in a timely fashion, initial effective dose administration and subsequent dose requirements to be effective, as well as the many logistical challenges and operational challenges with a successful mass vaccination event.  This is why that even though some category A agents have a vaccine, these complicating delivery and distribution issues still cause it to be a significant national biologic threat.  On a broader note, having sufficient quantities of PPE, compliance with their use, etc. make PPE an ever-important provider safety issue of concern.  Prophylaxis, should it need to be administered to an at-risk provider group, presents may challenges as well.  For example, ensuring compliance is extremely difficult, especially when prolonged medication courses are required, as well when side-effects even if mild are anticipated (nausea, diarrhea, limitations in sun exposure, etc.).   </a:t>
            </a:r>
            <a:endParaRPr lang="en-US" sz="1200" kern="1200" dirty="0">
              <a:solidFill>
                <a:schemeClr val="tx1"/>
              </a:solidFill>
              <a:latin typeface="+mn-lt"/>
              <a:ea typeface="+mn-ea"/>
              <a:cs typeface="+mn-cs"/>
            </a:endParaRPr>
          </a:p>
        </p:txBody>
      </p:sp>
      <p:sp>
        <p:nvSpPr>
          <p:cNvPr id="686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0BA707A-8AEC-4858-AD81-CF559C163F42}" type="slidenum">
              <a:rPr lang="en-US">
                <a:cs typeface="Arial" charset="0"/>
              </a:rPr>
              <a:pPr fontAlgn="base">
                <a:spcBef>
                  <a:spcPct val="0"/>
                </a:spcBef>
                <a:spcAft>
                  <a:spcPct val="0"/>
                </a:spcAft>
                <a:defRPr/>
              </a:pPr>
              <a:t>31</a:t>
            </a:fld>
            <a:endParaRPr lang="en-US" dirty="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It is important to understand the difference between an epidemic and a pandemic. An epidemic is defined by an illness or other health-related issue that occurs in higher numbers than would be expected normally within a country or region. A pandemic is an epidemic that has spread through human populations across a large region.</a:t>
            </a:r>
          </a:p>
          <a:p>
            <a:pPr eaLnBrk="1" hangingPunct="1">
              <a:spcBef>
                <a:spcPct val="0"/>
              </a:spcBef>
            </a:pPr>
            <a:endParaRPr lang="en-US" dirty="0" smtClean="0"/>
          </a:p>
          <a:p>
            <a:pPr eaLnBrk="1" hangingPunct="1">
              <a:spcBef>
                <a:spcPct val="0"/>
              </a:spcBef>
            </a:pPr>
            <a:r>
              <a:rPr lang="en-US" dirty="0" smtClean="0"/>
              <a:t>Three conditions must be met for a pandemic to occur: (1) a new disease emerges to which a population has little or no immunity; (2) the disease is infectious for humans; and (3) the disease spreads easily among humans.</a:t>
            </a:r>
          </a:p>
          <a:p>
            <a:pPr eaLnBrk="1" hangingPunct="1">
              <a:spcBef>
                <a:spcPct val="0"/>
              </a:spcBef>
            </a:pPr>
            <a:endParaRPr lang="en-US" dirty="0" smtClean="0"/>
          </a:p>
          <a:p>
            <a:pPr eaLnBrk="1" hangingPunct="1">
              <a:spcBef>
                <a:spcPct val="0"/>
              </a:spcBef>
            </a:pPr>
            <a:r>
              <a:rPr lang="en-US" dirty="0" smtClean="0"/>
              <a:t>In today’s world, where anyone with any disease can travel around the world in less than 24 hours, an outbreak of a communicable disease in one country should be a concern for everyone in the world.</a:t>
            </a:r>
          </a:p>
          <a:p>
            <a:pPr eaLnBrk="1" hangingPunct="1">
              <a:spcBef>
                <a:spcPct val="0"/>
              </a:spcBef>
            </a:pPr>
            <a:endParaRPr lang="en-US" dirty="0"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20EAB00-6D3F-4057-B776-0E3EC7088DCE}" type="slidenum">
              <a:rPr lang="en-US">
                <a:cs typeface="Arial" charset="0"/>
              </a:rPr>
              <a:pPr fontAlgn="base">
                <a:spcBef>
                  <a:spcPct val="0"/>
                </a:spcBef>
                <a:spcAft>
                  <a:spcPct val="0"/>
                </a:spcAft>
                <a:defRPr/>
              </a:pPr>
              <a:t>5</a:t>
            </a:fld>
            <a:endParaRPr lang="en-US" dirty="0">
              <a:cs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cs typeface="Helvetica" pitchFamily="34" charset="0"/>
              </a:rPr>
              <a:t>Biologic disasters require observation for both clinical and epidemiologic clues.</a:t>
            </a:r>
          </a:p>
          <a:p>
            <a:pPr eaLnBrk="1" hangingPunct="1"/>
            <a:endParaRPr lang="en-US" dirty="0" smtClean="0">
              <a:cs typeface="Helvetica" pitchFamily="34" charset="0"/>
            </a:endParaRPr>
          </a:p>
          <a:p>
            <a:pPr eaLnBrk="1" hangingPunct="1"/>
            <a:r>
              <a:rPr lang="en-US" dirty="0" smtClean="0">
                <a:cs typeface="Helvetica" pitchFamily="34" charset="0"/>
              </a:rPr>
              <a:t>There is increasing global concern about the possibility of bioterrorism.</a:t>
            </a:r>
          </a:p>
          <a:p>
            <a:pPr eaLnBrk="1" hangingPunct="1"/>
            <a:endParaRPr lang="en-US" dirty="0" smtClean="0">
              <a:cs typeface="Helvetica" pitchFamily="34" charset="0"/>
            </a:endParaRPr>
          </a:p>
          <a:p>
            <a:pPr eaLnBrk="1" hangingPunct="1"/>
            <a:r>
              <a:rPr lang="en-US" dirty="0" smtClean="0">
                <a:cs typeface="Helvetica" pitchFamily="34" charset="0"/>
              </a:rPr>
              <a:t>Medical and public health professionals play a key role in preparedness, early identification, and intervention.</a:t>
            </a:r>
          </a:p>
          <a:p>
            <a:endParaRPr lang="en-US" dirty="0"/>
          </a:p>
        </p:txBody>
      </p:sp>
      <p:sp>
        <p:nvSpPr>
          <p:cNvPr id="4" name="Slide Number Placeholder 3"/>
          <p:cNvSpPr>
            <a:spLocks noGrp="1"/>
          </p:cNvSpPr>
          <p:nvPr>
            <p:ph type="sldNum" sz="quarter" idx="10"/>
          </p:nvPr>
        </p:nvSpPr>
        <p:spPr/>
        <p:txBody>
          <a:bodyPr/>
          <a:lstStyle/>
          <a:p>
            <a:pPr>
              <a:defRPr/>
            </a:pPr>
            <a:fld id="{A3B792B3-18F5-4300-B9FF-BA865C2C9A51}" type="slidenum">
              <a:rPr lang="en-US" smtClean="0"/>
              <a:pPr>
                <a:defRPr/>
              </a:pPr>
              <a:t>33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i="0" dirty="0" smtClean="0"/>
              <a:t>Portal of exit: How does the organism leave the reservoir? In emesis, a sneeze, diarrhea?</a:t>
            </a:r>
          </a:p>
          <a:p>
            <a:pPr eaLnBrk="1" hangingPunct="1">
              <a:spcBef>
                <a:spcPct val="0"/>
              </a:spcBef>
            </a:pPr>
            <a:endParaRPr lang="en-US" i="0" dirty="0" smtClean="0"/>
          </a:p>
          <a:p>
            <a:pPr eaLnBrk="1" hangingPunct="1">
              <a:spcBef>
                <a:spcPct val="0"/>
              </a:spcBef>
            </a:pPr>
            <a:r>
              <a:rPr lang="en-US" i="0" dirty="0" smtClean="0"/>
              <a:t>Mode of transmission: How is the infection spread: airborne, droplet, contact, vector-mediated, fecal-oral?</a:t>
            </a:r>
          </a:p>
          <a:p>
            <a:pPr eaLnBrk="1" hangingPunct="1">
              <a:spcBef>
                <a:spcPct val="0"/>
              </a:spcBef>
            </a:pPr>
            <a:endParaRPr lang="en-US" i="0" dirty="0" smtClean="0"/>
          </a:p>
          <a:p>
            <a:pPr eaLnBrk="1" hangingPunct="1">
              <a:spcBef>
                <a:spcPct val="0"/>
              </a:spcBef>
            </a:pPr>
            <a:r>
              <a:rPr lang="en-US" i="0" dirty="0" smtClean="0"/>
              <a:t>Portal of entry: Infectious agents may enter the host through the skin, mucous membranes, lungs, gastrointestinal tract, or genitourinary tract. They may also enter through foreign bodies such as medical devices, eg, Foley catheters, IVs, or feeding tubes.</a:t>
            </a:r>
          </a:p>
          <a:p>
            <a:pPr eaLnBrk="1" hangingPunct="1">
              <a:spcBef>
                <a:spcPct val="0"/>
              </a:spcBef>
            </a:pPr>
            <a:endParaRPr lang="en-US" i="0" dirty="0" smtClean="0"/>
          </a:p>
          <a:p>
            <a:pPr eaLnBrk="1" hangingPunct="1">
              <a:spcBef>
                <a:spcPct val="0"/>
              </a:spcBef>
            </a:pPr>
            <a:r>
              <a:rPr lang="en-US" i="0" dirty="0" smtClean="0"/>
              <a:t>Susceptible host: The characteristics of the host that make him or her susceptible to a particular infection may include genetic factors, immunity, </a:t>
            </a:r>
            <a:r>
              <a:rPr lang="en-US" dirty="0" smtClean="0"/>
              <a:t>vaccinations, age, nutrition status, or underlying medical conditions (pregnancy, HIV infection, etc).</a:t>
            </a:r>
            <a:endParaRPr lang="en-US" u="sng" dirty="0" smtClean="0"/>
          </a:p>
          <a:p>
            <a:pPr eaLnBrk="1" hangingPunct="1">
              <a:spcBef>
                <a:spcPct val="0"/>
              </a:spcBef>
            </a:pPr>
            <a:endParaRPr lang="en-US" dirty="0"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0E93A95-294F-4680-81D9-A3D985118F27}" type="slidenum">
              <a:rPr lang="en-US">
                <a:cs typeface="Arial" charset="0"/>
              </a:rPr>
              <a:pPr fontAlgn="base">
                <a:spcBef>
                  <a:spcPct val="0"/>
                </a:spcBef>
                <a:spcAft>
                  <a:spcPct val="0"/>
                </a:spcAft>
                <a:defRPr/>
              </a:pPr>
              <a:t>6</a:t>
            </a:fld>
            <a:endParaRPr lang="en-US" dirty="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Bioterrorism (BT) and biologic warfare involve the intentional use of a biologic agent or biologic product to cause harm to humans and other living organisms. The distinction between these two is blurry and may be only a matter of scale.</a:t>
            </a:r>
          </a:p>
          <a:p>
            <a:pPr eaLnBrk="1" hangingPunct="1">
              <a:spcBef>
                <a:spcPct val="0"/>
              </a:spcBef>
            </a:pPr>
            <a:endParaRPr lang="en-US" dirty="0" smtClean="0"/>
          </a:p>
          <a:p>
            <a:pPr eaLnBrk="1" hangingPunct="1">
              <a:spcBef>
                <a:spcPct val="0"/>
              </a:spcBef>
            </a:pPr>
            <a:r>
              <a:rPr lang="en-US" dirty="0" smtClean="0"/>
              <a:t>It is very difficult, if not impossible, for an intelligence service to detect the research, production, or transportation of these agents. It is equally difficult to defend against these agents once they have been released.</a:t>
            </a:r>
          </a:p>
          <a:p>
            <a:pPr eaLnBrk="1" hangingPunct="1">
              <a:spcBef>
                <a:spcPct val="0"/>
              </a:spcBef>
            </a:pPr>
            <a:endParaRPr lang="en-US" dirty="0" smtClean="0"/>
          </a:p>
          <a:p>
            <a:pPr eaLnBrk="1" hangingPunct="1">
              <a:spcBef>
                <a:spcPct val="0"/>
              </a:spcBef>
            </a:pPr>
            <a:r>
              <a:rPr lang="en-US" dirty="0" smtClean="0"/>
              <a:t>Because BT, by definition, is a criminal act that causes illness, both law enforcement and public health authorities have responsibilities for responding to the event.</a:t>
            </a:r>
          </a:p>
          <a:p>
            <a:pPr eaLnBrk="1" hangingPunct="1">
              <a:spcBef>
                <a:spcPct val="0"/>
              </a:spcBef>
            </a:pPr>
            <a:endParaRPr lang="en-US" dirty="0" smtClean="0"/>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1D41CE4-BD69-4EC6-9A95-BDEAF6157A31}" type="slidenum">
              <a:rPr lang="en-US">
                <a:cs typeface="Arial" charset="0"/>
              </a:rPr>
              <a:pPr fontAlgn="base">
                <a:spcBef>
                  <a:spcPct val="0"/>
                </a:spcBef>
                <a:spcAft>
                  <a:spcPct val="0"/>
                </a:spcAft>
                <a:defRPr/>
              </a:pPr>
              <a:t>7</a:t>
            </a:fld>
            <a:endParaRPr lang="en-US" dirty="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The CDC categorizes potential bioterror threats into three distinct categories, in decreasing severity and priority. Category A is the highest category and the one we will touch on here. </a:t>
            </a:r>
          </a:p>
          <a:p>
            <a:pPr eaLnBrk="1" hangingPunct="1">
              <a:spcBef>
                <a:spcPct val="0"/>
              </a:spcBef>
            </a:pPr>
            <a:endParaRPr lang="en-US" dirty="0" smtClean="0"/>
          </a:p>
          <a:p>
            <a:pPr eaLnBrk="1" hangingPunct="1">
              <a:spcBef>
                <a:spcPct val="0"/>
              </a:spcBef>
            </a:pPr>
            <a:r>
              <a:rPr lang="en-US" dirty="0" smtClean="0"/>
              <a:t>Category A is the highest national priority. The bioterror agents listed in this category have the following characteristics:</a:t>
            </a:r>
          </a:p>
          <a:p>
            <a:pPr eaLnBrk="1" hangingPunct="1">
              <a:spcBef>
                <a:spcPct val="0"/>
              </a:spcBef>
            </a:pPr>
            <a:r>
              <a:rPr lang="en-US" dirty="0" smtClean="0"/>
              <a:t> </a:t>
            </a:r>
          </a:p>
          <a:p>
            <a:pPr eaLnBrk="1" hangingPunct="1">
              <a:spcBef>
                <a:spcPct val="0"/>
              </a:spcBef>
              <a:buFont typeface="Arial" pitchFamily="34" charset="0"/>
              <a:buChar char="•"/>
            </a:pPr>
            <a:r>
              <a:rPr lang="en-US" dirty="0" smtClean="0"/>
              <a:t> Can be easily disseminated or transmitted from person to person</a:t>
            </a:r>
          </a:p>
          <a:p>
            <a:pPr eaLnBrk="1" hangingPunct="1">
              <a:spcBef>
                <a:spcPct val="0"/>
              </a:spcBef>
              <a:buFont typeface="Arial" pitchFamily="34" charset="0"/>
              <a:buChar char="•"/>
            </a:pPr>
            <a:r>
              <a:rPr lang="en-US" dirty="0" smtClean="0"/>
              <a:t> Cause high mortality with potential for a major impact on public health</a:t>
            </a:r>
          </a:p>
          <a:p>
            <a:pPr eaLnBrk="1" hangingPunct="1">
              <a:spcBef>
                <a:spcPct val="0"/>
              </a:spcBef>
              <a:buFont typeface="Arial" pitchFamily="34" charset="0"/>
              <a:buChar char="•"/>
            </a:pPr>
            <a:r>
              <a:rPr lang="en-US" dirty="0" smtClean="0"/>
              <a:t> May cause public panic and social disruption</a:t>
            </a:r>
          </a:p>
          <a:p>
            <a:pPr eaLnBrk="1" hangingPunct="1">
              <a:spcBef>
                <a:spcPct val="0"/>
              </a:spcBef>
              <a:buFont typeface="Arial" pitchFamily="34" charset="0"/>
              <a:buChar char="•"/>
            </a:pPr>
            <a:r>
              <a:rPr lang="en-US" dirty="0" smtClean="0"/>
              <a:t> Require special action for public health preparedness</a:t>
            </a:r>
          </a:p>
          <a:p>
            <a:pPr eaLnBrk="1" hangingPunct="1">
              <a:spcBef>
                <a:spcPct val="0"/>
              </a:spcBef>
            </a:pPr>
            <a:endParaRPr lang="en-US" dirty="0" smtClean="0"/>
          </a:p>
          <a:p>
            <a:pPr eaLnBrk="1" hangingPunct="1">
              <a:spcBef>
                <a:spcPct val="0"/>
              </a:spcBef>
            </a:pPr>
            <a:endParaRPr lang="en-US" dirty="0" smtClean="0"/>
          </a:p>
          <a:p>
            <a:pPr eaLnBrk="1" hangingPunct="1">
              <a:spcBef>
                <a:spcPct val="0"/>
              </a:spcBef>
            </a:pPr>
            <a:r>
              <a:rPr lang="en-US" dirty="0" smtClean="0"/>
              <a:t>Categories B and C are still important, but they pose less of a threat and are believed to be less devastating or likely a threat than category A. A complete list is available in your textbook or on the CDC website.</a:t>
            </a:r>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1167F99-405C-477A-A567-7589D04099C7}" type="slidenum">
              <a:rPr lang="en-US">
                <a:cs typeface="Arial" charset="0"/>
              </a:rPr>
              <a:pPr fontAlgn="base">
                <a:spcBef>
                  <a:spcPct val="0"/>
                </a:spcBef>
                <a:spcAft>
                  <a:spcPct val="0"/>
                </a:spcAft>
                <a:defRPr/>
              </a:pPr>
              <a:t>8</a:t>
            </a:fld>
            <a:endParaRPr lang="en-US" dirty="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A clinician who notes that something unusual is happening and seeks assistance for an explanation is likely to be first to detect a covert release of a biologic agent or (re)emerging infectious disease outbreak.</a:t>
            </a:r>
          </a:p>
          <a:p>
            <a:pPr eaLnBrk="1" hangingPunct="1">
              <a:spcBef>
                <a:spcPct val="0"/>
              </a:spcBef>
            </a:pPr>
            <a:endParaRPr lang="en-US" dirty="0" smtClean="0"/>
          </a:p>
          <a:p>
            <a:pPr eaLnBrk="1" hangingPunct="1">
              <a:spcBef>
                <a:spcPct val="0"/>
              </a:spcBef>
            </a:pPr>
            <a:r>
              <a:rPr lang="en-US" dirty="0" smtClean="0"/>
              <a:t>The most important aspect is for all health care providers to have a high index of suspicion for biologic events and to avail themselves of public health reporting.</a:t>
            </a:r>
          </a:p>
          <a:p>
            <a:pPr eaLnBrk="1" hangingPunct="1">
              <a:spcBef>
                <a:spcPct val="0"/>
              </a:spcBef>
            </a:pPr>
            <a:endParaRPr lang="en-US" dirty="0" smtClean="0"/>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B6FEA5-6951-4E62-ABEA-8DBA27259370}" type="slidenum">
              <a:rPr lang="en-US">
                <a:cs typeface="Arial" charset="0"/>
              </a:rPr>
              <a:pPr fontAlgn="base">
                <a:spcBef>
                  <a:spcPct val="0"/>
                </a:spcBef>
                <a:spcAft>
                  <a:spcPct val="0"/>
                </a:spcAft>
                <a:defRPr/>
              </a:pPr>
              <a:t>9</a:t>
            </a:fld>
            <a:endParaRPr lang="en-US" dirty="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normAutofit fontScale="92500"/>
          </a:bodyPr>
          <a:lstStyle/>
          <a:p>
            <a:pPr eaLnBrk="1" hangingPunct="1">
              <a:spcBef>
                <a:spcPct val="0"/>
              </a:spcBef>
            </a:pPr>
            <a:r>
              <a:rPr lang="en-US" dirty="0" smtClean="0"/>
              <a:t>Each component of the public safety and public health framework can make its own unique observation that may contribute to the identification of a possible biologic event in the community. Sometimes it takes a combination of these to make the identification. </a:t>
            </a:r>
          </a:p>
          <a:p>
            <a:pPr eaLnBrk="1" hangingPunct="1">
              <a:spcBef>
                <a:spcPct val="0"/>
              </a:spcBef>
            </a:pPr>
            <a:endParaRPr lang="en-US" dirty="0" smtClean="0"/>
          </a:p>
          <a:p>
            <a:pPr eaLnBrk="1" hangingPunct="1">
              <a:spcBef>
                <a:spcPct val="0"/>
              </a:spcBef>
            </a:pPr>
            <a:r>
              <a:rPr lang="en-US" dirty="0" smtClean="0"/>
              <a:t>EMS, along with dispatchers, may note an unusual increase in the number of calls to a specific geographic area, or note multiple reports of the same type of complaints. </a:t>
            </a:r>
          </a:p>
          <a:p>
            <a:pPr eaLnBrk="1" hangingPunct="1">
              <a:spcBef>
                <a:spcPct val="0"/>
              </a:spcBef>
            </a:pPr>
            <a:endParaRPr lang="en-US" dirty="0" smtClean="0"/>
          </a:p>
          <a:p>
            <a:pPr eaLnBrk="1" hangingPunct="1">
              <a:spcBef>
                <a:spcPct val="0"/>
              </a:spcBef>
            </a:pPr>
            <a:r>
              <a:rPr lang="en-US" dirty="0" smtClean="0"/>
              <a:t>Primary providers are key and have to recognize different patterns such as new constellations of symptoms, increased numbers of common diseases or common diseases out of season, diseases affecting different populations, etc.</a:t>
            </a:r>
          </a:p>
          <a:p>
            <a:pPr eaLnBrk="1" hangingPunct="1">
              <a:spcBef>
                <a:spcPct val="0"/>
              </a:spcBef>
            </a:pPr>
            <a:endParaRPr lang="en-US" dirty="0" smtClean="0"/>
          </a:p>
          <a:p>
            <a:pPr eaLnBrk="1" hangingPunct="1">
              <a:spcBef>
                <a:spcPct val="0"/>
              </a:spcBef>
            </a:pPr>
            <a:r>
              <a:rPr lang="en-US" dirty="0" smtClean="0"/>
              <a:t>Public health professionals have the unique ability to monitor multiple hospitals, clinics, and laboratories simultaneously, and thus be able to appreciate patterns across multiple facilities.</a:t>
            </a:r>
          </a:p>
          <a:p>
            <a:pPr eaLnBrk="1" hangingPunct="1">
              <a:spcBef>
                <a:spcPct val="0"/>
              </a:spcBef>
            </a:pPr>
            <a:endParaRPr lang="en-US" dirty="0" smtClean="0"/>
          </a:p>
          <a:p>
            <a:pPr eaLnBrk="1" hangingPunct="1">
              <a:spcBef>
                <a:spcPct val="0"/>
              </a:spcBef>
            </a:pPr>
            <a:r>
              <a:rPr lang="en-US" dirty="0" smtClean="0"/>
              <a:t>Medical examiner’s offices may note an unexpected rise in mortality rate that is unexplained, which may be a clue of an attack.</a:t>
            </a:r>
          </a:p>
          <a:p>
            <a:pPr eaLnBrk="1" hangingPunct="1">
              <a:spcBef>
                <a:spcPct val="0"/>
              </a:spcBef>
            </a:pPr>
            <a:endParaRPr lang="en-US" dirty="0" smtClean="0"/>
          </a:p>
          <a:p>
            <a:pPr eaLnBrk="1" hangingPunct="1">
              <a:spcBef>
                <a:spcPct val="0"/>
              </a:spcBef>
            </a:pPr>
            <a:r>
              <a:rPr lang="en-US" dirty="0" smtClean="0"/>
              <a:t>Other potential resources for detection are clinical laboratories, which may detect an increase in ordering of certain tests, or unexpectedly identify a BT agent in a culture or specimen.</a:t>
            </a:r>
          </a:p>
          <a:p>
            <a:pPr eaLnBrk="1" hangingPunct="1">
              <a:spcBef>
                <a:spcPct val="0"/>
              </a:spcBef>
            </a:pPr>
            <a:endParaRPr lang="en-US" dirty="0" smtClean="0"/>
          </a:p>
          <a:p>
            <a:pPr eaLnBrk="1" hangingPunct="1">
              <a:spcBef>
                <a:spcPct val="0"/>
              </a:spcBef>
            </a:pPr>
            <a:r>
              <a:rPr lang="en-US" dirty="0" smtClean="0"/>
              <a:t>BioWatch program is a system of sensors in major cities throughout the country that monitor for intentional release of biologic agents into the air.</a:t>
            </a:r>
          </a:p>
        </p:txBody>
      </p:sp>
      <p:sp>
        <p:nvSpPr>
          <p:cNvPr id="256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70E0119-6005-4F87-A43D-C6DB0714FB23}" type="slidenum">
              <a:rPr lang="en-US">
                <a:cs typeface="Arial" charset="0"/>
              </a:rPr>
              <a:pPr fontAlgn="base">
                <a:spcBef>
                  <a:spcPct val="0"/>
                </a:spcBef>
                <a:spcAft>
                  <a:spcPct val="0"/>
                </a:spcAft>
                <a:defRPr/>
              </a:pPr>
              <a:t>10</a:t>
            </a:fld>
            <a:endParaRPr lang="en-US" dirty="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i="0" dirty="0" smtClean="0"/>
              <a:t>Epidemiologic  cues of a bioterrorist attack</a:t>
            </a:r>
            <a:r>
              <a:rPr lang="en-US" b="1" i="0" dirty="0" smtClean="0"/>
              <a:t> </a:t>
            </a:r>
          </a:p>
          <a:p>
            <a:pPr eaLnBrk="1" hangingPunct="1">
              <a:spcBef>
                <a:spcPct val="0"/>
              </a:spcBef>
            </a:pPr>
            <a:endParaRPr lang="en-US" b="1" dirty="0" smtClean="0"/>
          </a:p>
          <a:p>
            <a:pPr eaLnBrk="1" hangingPunct="1">
              <a:spcBef>
                <a:spcPct val="0"/>
              </a:spcBef>
            </a:pPr>
            <a:r>
              <a:rPr lang="en-US" dirty="0" smtClean="0"/>
              <a:t>In addition to an increased number of patients, other clues that may signal a biologic disaster include:   </a:t>
            </a:r>
          </a:p>
          <a:p>
            <a:pPr eaLnBrk="1" hangingPunct="1">
              <a:spcBef>
                <a:spcPct val="0"/>
              </a:spcBef>
            </a:pPr>
            <a:endParaRPr lang="en-US" dirty="0" smtClean="0"/>
          </a:p>
          <a:p>
            <a:pPr eaLnBrk="1" hangingPunct="1">
              <a:spcBef>
                <a:spcPct val="0"/>
              </a:spcBef>
              <a:buFontTx/>
              <a:buChar char="•"/>
            </a:pPr>
            <a:r>
              <a:rPr lang="en-US" dirty="0" smtClean="0"/>
              <a:t> An increase in unexplained deaths</a:t>
            </a:r>
          </a:p>
          <a:p>
            <a:pPr eaLnBrk="1" hangingPunct="1">
              <a:spcBef>
                <a:spcPct val="0"/>
              </a:spcBef>
              <a:buFontTx/>
              <a:buChar char="•"/>
            </a:pPr>
            <a:r>
              <a:rPr lang="en-US" dirty="0" smtClean="0"/>
              <a:t> Unusual age distribution of the patients (eg, occurrence in healthy patient, severe illness among persons 20 to 50 years old) </a:t>
            </a:r>
          </a:p>
          <a:p>
            <a:pPr eaLnBrk="1" hangingPunct="1">
              <a:spcBef>
                <a:spcPct val="0"/>
              </a:spcBef>
              <a:buFontTx/>
              <a:buChar char="•"/>
            </a:pPr>
            <a:r>
              <a:rPr lang="en-US" dirty="0" smtClean="0"/>
              <a:t> Unusual seasonality (eg, severe widespread respiratory illness during the summer months)</a:t>
            </a:r>
          </a:p>
          <a:p>
            <a:pPr eaLnBrk="1" hangingPunct="1">
              <a:spcBef>
                <a:spcPct val="0"/>
              </a:spcBef>
              <a:buFontTx/>
              <a:buChar char="•"/>
            </a:pPr>
            <a:r>
              <a:rPr lang="en-US" dirty="0" smtClean="0"/>
              <a:t> An unusual manifestation of disease (eg, new cluster of symptoms, inhalational anthrax) or the occurrence of animal die-off</a:t>
            </a:r>
          </a:p>
          <a:p>
            <a:pPr eaLnBrk="1" hangingPunct="1">
              <a:spcBef>
                <a:spcPct val="0"/>
              </a:spcBef>
            </a:pPr>
            <a:endParaRPr lang="en-US" dirty="0" smtClean="0"/>
          </a:p>
        </p:txBody>
      </p:sp>
      <p:sp>
        <p:nvSpPr>
          <p:cNvPr id="276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7EECAD-E8D1-42C0-A941-A595084219A8}" type="slidenum">
              <a:rPr lang="en-US">
                <a:cs typeface="Arial" charset="0"/>
              </a:rPr>
              <a:pPr fontAlgn="base">
                <a:spcBef>
                  <a:spcPct val="0"/>
                </a:spcBef>
                <a:spcAft>
                  <a:spcPct val="0"/>
                </a:spcAft>
                <a:defRPr/>
              </a:pPr>
              <a:t>11</a:t>
            </a:fld>
            <a:endParaRPr lang="en-US" dirty="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463550" indent="-463550">
              <a:lnSpc>
                <a:spcPct val="114000"/>
              </a:lnSpc>
              <a:spcBef>
                <a:spcPts val="1200"/>
              </a:spcBef>
              <a:buSzPct val="85000"/>
              <a:buFont typeface="Wingdings" pitchFamily="2" charset="2"/>
              <a:buChar char="§"/>
              <a:defRPr sz="2800">
                <a:latin typeface="+mj-lt"/>
              </a:defRPr>
            </a:lvl1pPr>
            <a:lvl2pPr marL="914400" indent="-457200">
              <a:lnSpc>
                <a:spcPct val="114000"/>
              </a:lnSpc>
              <a:spcBef>
                <a:spcPts val="1200"/>
              </a:spcBef>
              <a:buSzPct val="85000"/>
              <a:defRPr sz="2800">
                <a:latin typeface="+mj-lt"/>
              </a:defRPr>
            </a:lvl2pPr>
          </a:lstStyle>
          <a:p>
            <a:pPr lvl="0"/>
            <a:r>
              <a:rPr lang="en-US" dirty="0" smtClean="0"/>
              <a:t>Click to edit Master text styles</a:t>
            </a:r>
          </a:p>
          <a:p>
            <a:pPr lvl="1"/>
            <a:r>
              <a:rPr lang="en-US" dirty="0" smtClean="0"/>
              <a:t>Second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FD3717E-6709-4F94-87AA-BC8A845B2197}" type="datetimeFigureOut">
              <a:rPr lang="en-US"/>
              <a:pPr>
                <a:defRPr/>
              </a:pPr>
              <a:t>4/5/2017</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7B66EAF0-B3A7-480F-8FC1-D927E18D5DC9}"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79348399-D5F3-483D-89E4-E7CB53BA272F}" type="datetimeFigureOut">
              <a:rPr lang="en-US"/>
              <a:pPr>
                <a:defRPr/>
              </a:pPr>
              <a:t>4/5/2017</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DE4F779-ABBA-44A1-9A74-0FFC3B8E4B6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BDLSpptBkgrd_noLogo-3.png"/>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6" name="TextBox 5"/>
          <p:cNvSpPr txBox="1"/>
          <p:nvPr userDrawn="1"/>
        </p:nvSpPr>
        <p:spPr>
          <a:xfrm>
            <a:off x="-41996" y="6295152"/>
            <a:ext cx="4077477" cy="215444"/>
          </a:xfrm>
          <a:prstGeom prst="rect">
            <a:avLst/>
          </a:prstGeom>
          <a:noFill/>
        </p:spPr>
        <p:txBody>
          <a:bodyPr wrap="square" rtlCol="0">
            <a:spAutoFit/>
          </a:bodyPr>
          <a:lstStyle/>
          <a:p>
            <a:pPr algn="ctr"/>
            <a:r>
              <a:rPr lang="en-US" sz="800" dirty="0" smtClean="0"/>
              <a:t>© 2015 National Disaster</a:t>
            </a:r>
            <a:r>
              <a:rPr lang="en-US" sz="800" baseline="0" dirty="0" smtClean="0"/>
              <a:t> Life Support Foundation, Inc. All rights reserved.</a:t>
            </a:r>
            <a:endParaRPr lang="en-US" sz="800" dirty="0"/>
          </a:p>
        </p:txBody>
      </p:sp>
      <p:sp>
        <p:nvSpPr>
          <p:cNvPr id="7" name="TextBox 6"/>
          <p:cNvSpPr txBox="1"/>
          <p:nvPr userDrawn="1"/>
        </p:nvSpPr>
        <p:spPr>
          <a:xfrm>
            <a:off x="6022542" y="6220779"/>
            <a:ext cx="2647666" cy="461665"/>
          </a:xfrm>
          <a:prstGeom prst="rect">
            <a:avLst/>
          </a:prstGeom>
          <a:noFill/>
        </p:spPr>
        <p:txBody>
          <a:bodyPr wrap="square" rtlCol="0">
            <a:spAutoFit/>
          </a:bodyPr>
          <a:lstStyle/>
          <a:p>
            <a:pPr algn="ctr"/>
            <a:r>
              <a:rPr lang="en-US" sz="2400" b="1" dirty="0" smtClean="0">
                <a:solidFill>
                  <a:schemeClr val="bg1"/>
                </a:solidFill>
              </a:rPr>
              <a:t>BDLS® v.3.2</a:t>
            </a:r>
            <a:endParaRPr lang="en-US" sz="2400" b="1"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Lst>
  <p:txStyles>
    <p:titleStyle>
      <a:lvl1pPr algn="l" defTabSz="457200" rtl="0" eaLnBrk="1" latinLnBrk="0" hangingPunct="1">
        <a:spcBef>
          <a:spcPct val="0"/>
        </a:spcBef>
        <a:buNone/>
        <a:defRPr sz="4400" b="1" i="0" kern="1200">
          <a:solidFill>
            <a:schemeClr val="tx1"/>
          </a:solidFill>
          <a:latin typeface="Helvetica"/>
          <a:ea typeface="+mj-ea"/>
          <a:cs typeface="Helvetica"/>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Helvetica"/>
          <a:ea typeface="+mn-ea"/>
          <a:cs typeface="Helvetica"/>
        </a:defRPr>
      </a:lvl1pPr>
      <a:lvl2pPr marL="742950" indent="-285750" algn="l" defTabSz="457200" rtl="0" eaLnBrk="1" latinLnBrk="0" hangingPunct="1">
        <a:spcBef>
          <a:spcPct val="20000"/>
        </a:spcBef>
        <a:buFont typeface="Arial"/>
        <a:buChar char="–"/>
        <a:defRPr sz="2800" kern="1200">
          <a:solidFill>
            <a:schemeClr val="tx1"/>
          </a:solidFill>
          <a:latin typeface="Helvetica"/>
          <a:ea typeface="+mn-ea"/>
          <a:cs typeface="Helvetica"/>
        </a:defRPr>
      </a:lvl2pPr>
      <a:lvl3pPr marL="1143000" indent="-228600" algn="l" defTabSz="457200" rtl="0" eaLnBrk="1" latinLnBrk="0" hangingPunct="1">
        <a:spcBef>
          <a:spcPct val="20000"/>
        </a:spcBef>
        <a:buFont typeface="Arial"/>
        <a:buChar char="•"/>
        <a:defRPr sz="2400" kern="1200">
          <a:solidFill>
            <a:schemeClr val="tx1"/>
          </a:solidFill>
          <a:latin typeface="Helvetica"/>
          <a:ea typeface="+mn-ea"/>
          <a:cs typeface="Helvetica"/>
        </a:defRPr>
      </a:lvl3pPr>
      <a:lvl4pPr marL="1600200" indent="-228600" algn="l" defTabSz="457200" rtl="0" eaLnBrk="1" latinLnBrk="0" hangingPunct="1">
        <a:spcBef>
          <a:spcPct val="20000"/>
        </a:spcBef>
        <a:buFont typeface="Arial"/>
        <a:buChar char="–"/>
        <a:defRPr sz="2000" kern="1200">
          <a:solidFill>
            <a:schemeClr val="tx1"/>
          </a:solidFill>
          <a:latin typeface="Helvetica"/>
          <a:ea typeface="+mn-ea"/>
          <a:cs typeface="Helvetica"/>
        </a:defRPr>
      </a:lvl4pPr>
      <a:lvl5pPr marL="2057400" indent="-228600" algn="l" defTabSz="457200" rtl="0" eaLnBrk="1" latinLnBrk="0" hangingPunct="1">
        <a:spcBef>
          <a:spcPct val="20000"/>
        </a:spcBef>
        <a:buFont typeface="Arial"/>
        <a:buChar char="»"/>
        <a:defRPr sz="2000" kern="1200">
          <a:solidFill>
            <a:schemeClr val="tx1"/>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file://localhost/Users/dfox/Documents/Dan's%20WIP/2012/12-0278%20DLS_ppt/BDLS/BDLSpptBkgrd_noLogo-2.png" TargetMode="External"/><Relationship Id="rId2" Type="http://schemas.openxmlformats.org/officeDocument/2006/relationships/image" Target="../media/image3.png"/><Relationship Id="rId1" Type="http://schemas.openxmlformats.org/officeDocument/2006/relationships/slideLayout" Target="../slideLayouts/slideLayout3.xml"/><Relationship Id="rId5" Type="http://schemas.openxmlformats.org/officeDocument/2006/relationships/image" Target="file://localhost/Users/dfox/Documents/Dan's%20WIP/2012/12-0278%20DLS_ppt/NDLSF_logo_rgb.png" TargetMode="Externa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file://localhost/Users/dfox/Documents/Dan's%20WIP/2012/12-0278%20DLS_ppt/BDLS/BDLSpptBkgrd_noLogo-2.png" TargetMode="External"/><Relationship Id="rId2" Type="http://schemas.openxmlformats.org/officeDocument/2006/relationships/image" Target="../media/image3.png"/><Relationship Id="rId1" Type="http://schemas.openxmlformats.org/officeDocument/2006/relationships/slideLayout" Target="../slideLayouts/slideLayout3.xml"/><Relationship Id="rId5" Type="http://schemas.openxmlformats.org/officeDocument/2006/relationships/image" Target="file://localhost/Users/dfox/Documents/Dan's%20WIP/2012/12-0278%20DLS_ppt/NDLSF_logo_rgb.png" TargetMode="Externa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normAutofit fontScale="90000"/>
          </a:bodyPr>
          <a:lstStyle/>
          <a:p>
            <a:pPr algn="ctr" eaLnBrk="1" hangingPunct="1"/>
            <a:r>
              <a:rPr lang="en-US" dirty="0" smtClean="0">
                <a:solidFill>
                  <a:schemeClr val="accent6">
                    <a:lumMod val="50000"/>
                  </a:schemeClr>
                </a:solidFill>
                <a:cs typeface="Helvetica" pitchFamily="34" charset="0"/>
              </a:rPr>
              <a:t>Detection</a:t>
            </a:r>
            <a:br>
              <a:rPr lang="en-US" dirty="0" smtClean="0">
                <a:solidFill>
                  <a:schemeClr val="accent6">
                    <a:lumMod val="50000"/>
                  </a:schemeClr>
                </a:solidFill>
                <a:cs typeface="Helvetica" pitchFamily="34" charset="0"/>
              </a:rPr>
            </a:br>
            <a:r>
              <a:rPr lang="en-US" dirty="0" smtClean="0">
                <a:solidFill>
                  <a:schemeClr val="accent6">
                    <a:lumMod val="50000"/>
                  </a:schemeClr>
                </a:solidFill>
                <a:cs typeface="Helvetica" pitchFamily="34" charset="0"/>
              </a:rPr>
              <a:t>Situational Awareness</a:t>
            </a:r>
          </a:p>
        </p:txBody>
      </p:sp>
      <p:graphicFrame>
        <p:nvGraphicFramePr>
          <p:cNvPr id="8" name="Content Placeholder 7"/>
          <p:cNvGraphicFramePr>
            <a:graphicFrameLocks noGrp="1"/>
          </p:cNvGraphicFramePr>
          <p:nvPr>
            <p:ph idx="1"/>
          </p:nvPr>
        </p:nvGraphicFramePr>
        <p:xfrm>
          <a:off x="457200" y="1600200"/>
          <a:ext cx="8229600" cy="3851910"/>
        </p:xfrm>
        <a:graphic>
          <a:graphicData uri="http://schemas.openxmlformats.org/drawingml/2006/table">
            <a:tbl>
              <a:tblPr firstRow="1" bandRow="1">
                <a:tableStyleId>{5C22544A-7EE6-4342-B048-85BDC9FD1C3A}</a:tableStyleId>
              </a:tblPr>
              <a:tblGrid>
                <a:gridCol w="21336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933450">
                <a:tc>
                  <a:txBody>
                    <a:bodyPr/>
                    <a:lstStyle/>
                    <a:p>
                      <a:r>
                        <a:rPr lang="en-US" sz="2100" b="1" dirty="0" smtClean="0">
                          <a:solidFill>
                            <a:schemeClr val="accent6">
                              <a:lumMod val="50000"/>
                            </a:schemeClr>
                          </a:solidFill>
                        </a:rPr>
                        <a:t>EMS</a:t>
                      </a:r>
                      <a:endParaRPr lang="en-US" sz="2100" b="1" dirty="0">
                        <a:solidFill>
                          <a:schemeClr val="accent6">
                            <a:lumMod val="50000"/>
                          </a:schemeClr>
                        </a:solidFill>
                      </a:endParaRPr>
                    </a:p>
                  </a:txBody>
                  <a:tcPr marL="88969" marR="88969"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r>
                        <a:rPr lang="en-US" sz="2100" b="0" dirty="0" smtClean="0">
                          <a:solidFill>
                            <a:schemeClr val="tx1"/>
                          </a:solidFill>
                        </a:rPr>
                        <a:t>Multiple calls in same area, same complaints</a:t>
                      </a:r>
                      <a:endParaRPr lang="en-US" sz="2100" b="0" dirty="0">
                        <a:solidFill>
                          <a:schemeClr val="tx1"/>
                        </a:solidFill>
                      </a:endParaRPr>
                    </a:p>
                  </a:txBody>
                  <a:tcPr marL="88969" marR="88969"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933450">
                <a:tc>
                  <a:txBody>
                    <a:bodyPr/>
                    <a:lstStyle/>
                    <a:p>
                      <a:r>
                        <a:rPr lang="en-US" sz="2100" b="1" dirty="0" smtClean="0">
                          <a:solidFill>
                            <a:schemeClr val="accent6">
                              <a:lumMod val="50000"/>
                            </a:schemeClr>
                          </a:solidFill>
                        </a:rPr>
                        <a:t>Primary                     Care Provider</a:t>
                      </a:r>
                      <a:endParaRPr lang="en-US" sz="2100" b="1" dirty="0">
                        <a:solidFill>
                          <a:schemeClr val="accent6">
                            <a:lumMod val="50000"/>
                          </a:schemeClr>
                        </a:solidFill>
                      </a:endParaRPr>
                    </a:p>
                  </a:txBody>
                  <a:tcPr marL="88969" marR="88969"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100" b="0" dirty="0" smtClean="0">
                          <a:solidFill>
                            <a:schemeClr val="tx1"/>
                          </a:solidFill>
                        </a:rPr>
                        <a:t>Unusual patterns of disease, increased numbers of patients</a:t>
                      </a:r>
                      <a:r>
                        <a:rPr lang="en-US" sz="2100" b="0" baseline="0" dirty="0" smtClean="0">
                          <a:solidFill>
                            <a:schemeClr val="tx1"/>
                          </a:solidFill>
                        </a:rPr>
                        <a:t> with unusual disease, disease affecting different ages or healthy patients</a:t>
                      </a:r>
                      <a:endParaRPr lang="en-US" sz="2100" b="0" dirty="0">
                        <a:solidFill>
                          <a:schemeClr val="tx1"/>
                        </a:solidFill>
                      </a:endParaRPr>
                    </a:p>
                  </a:txBody>
                  <a:tcPr marL="88969" marR="88969"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933450">
                <a:tc>
                  <a:txBody>
                    <a:bodyPr/>
                    <a:lstStyle/>
                    <a:p>
                      <a:r>
                        <a:rPr lang="en-US" sz="2100" b="1" dirty="0" smtClean="0">
                          <a:solidFill>
                            <a:schemeClr val="accent6">
                              <a:lumMod val="50000"/>
                            </a:schemeClr>
                          </a:solidFill>
                        </a:rPr>
                        <a:t>Public Health</a:t>
                      </a:r>
                      <a:endParaRPr lang="en-US" sz="2100" b="1" dirty="0">
                        <a:solidFill>
                          <a:schemeClr val="accent6">
                            <a:lumMod val="50000"/>
                          </a:schemeClr>
                        </a:solidFill>
                      </a:endParaRPr>
                    </a:p>
                  </a:txBody>
                  <a:tcPr marL="88969" marR="88969"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100" b="0" dirty="0" smtClean="0">
                          <a:solidFill>
                            <a:schemeClr val="tx1"/>
                          </a:solidFill>
                        </a:rPr>
                        <a:t>Patterns at multiple facilities, atypical season for</a:t>
                      </a:r>
                      <a:r>
                        <a:rPr lang="en-US" sz="2100" b="0" baseline="0" dirty="0" smtClean="0">
                          <a:solidFill>
                            <a:schemeClr val="tx1"/>
                          </a:solidFill>
                        </a:rPr>
                        <a:t> event</a:t>
                      </a:r>
                      <a:endParaRPr lang="en-US" sz="2100" b="0" dirty="0">
                        <a:solidFill>
                          <a:schemeClr val="tx1"/>
                        </a:solidFill>
                      </a:endParaRPr>
                    </a:p>
                  </a:txBody>
                  <a:tcPr marL="88969" marR="88969"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33450">
                <a:tc>
                  <a:txBody>
                    <a:bodyPr/>
                    <a:lstStyle/>
                    <a:p>
                      <a:r>
                        <a:rPr lang="en-US" sz="2100" b="1" dirty="0" smtClean="0">
                          <a:solidFill>
                            <a:schemeClr val="accent6">
                              <a:lumMod val="50000"/>
                            </a:schemeClr>
                          </a:solidFill>
                        </a:rPr>
                        <a:t>Medical Examiner</a:t>
                      </a:r>
                      <a:endParaRPr lang="en-US" sz="2100" b="1" dirty="0">
                        <a:solidFill>
                          <a:schemeClr val="accent6">
                            <a:lumMod val="50000"/>
                          </a:schemeClr>
                        </a:solidFill>
                      </a:endParaRPr>
                    </a:p>
                  </a:txBody>
                  <a:tcPr marL="88969" marR="88969"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r>
                        <a:rPr lang="en-US" sz="2100" b="0" dirty="0" smtClean="0">
                          <a:solidFill>
                            <a:schemeClr val="tx1"/>
                          </a:solidFill>
                        </a:rPr>
                        <a:t>Rapid rise in mortality rate</a:t>
                      </a:r>
                      <a:endParaRPr lang="en-US" sz="2100" b="0" dirty="0">
                        <a:solidFill>
                          <a:schemeClr val="tx1"/>
                        </a:solidFill>
                      </a:endParaRPr>
                    </a:p>
                  </a:txBody>
                  <a:tcPr marL="88969" marR="88969"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2554031" y="394125"/>
            <a:ext cx="8229600" cy="1143000"/>
          </a:xfrm>
        </p:spPr>
        <p:txBody>
          <a:bodyPr>
            <a:normAutofit/>
          </a:bodyPr>
          <a:lstStyle/>
          <a:p>
            <a:pPr algn="ctr" eaLnBrk="1" hangingPunct="1"/>
            <a:r>
              <a:rPr lang="en-US" dirty="0" smtClean="0">
                <a:solidFill>
                  <a:schemeClr val="accent6">
                    <a:lumMod val="50000"/>
                  </a:schemeClr>
                </a:solidFill>
                <a:cs typeface="Helvetica" pitchFamily="34" charset="0"/>
              </a:rPr>
              <a:t>Epidemiologic Clues</a:t>
            </a:r>
          </a:p>
        </p:txBody>
      </p:sp>
      <p:graphicFrame>
        <p:nvGraphicFramePr>
          <p:cNvPr id="4" name="Content Placeholder 3"/>
          <p:cNvGraphicFramePr>
            <a:graphicFrameLocks noGrp="1"/>
          </p:cNvGraphicFramePr>
          <p:nvPr>
            <p:ph idx="1"/>
          </p:nvPr>
        </p:nvGraphicFramePr>
        <p:xfrm>
          <a:off x="-1517650" y="935182"/>
          <a:ext cx="8915400" cy="5562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normAutofit fontScale="90000"/>
          </a:bodyPr>
          <a:lstStyle/>
          <a:p>
            <a:pPr algn="ctr" eaLnBrk="1" hangingPunct="1"/>
            <a:r>
              <a:rPr lang="en-US" dirty="0" smtClean="0">
                <a:solidFill>
                  <a:schemeClr val="accent6">
                    <a:lumMod val="50000"/>
                  </a:schemeClr>
                </a:solidFill>
                <a:cs typeface="Helvetica" pitchFamily="34" charset="0"/>
              </a:rPr>
              <a:t>Detection</a:t>
            </a:r>
            <a:br>
              <a:rPr lang="en-US" dirty="0" smtClean="0">
                <a:solidFill>
                  <a:schemeClr val="accent6">
                    <a:lumMod val="50000"/>
                  </a:schemeClr>
                </a:solidFill>
                <a:cs typeface="Helvetica" pitchFamily="34" charset="0"/>
              </a:rPr>
            </a:br>
            <a:r>
              <a:rPr lang="en-US" dirty="0" smtClean="0">
                <a:solidFill>
                  <a:schemeClr val="accent6">
                    <a:lumMod val="50000"/>
                  </a:schemeClr>
                </a:solidFill>
                <a:cs typeface="Helvetica" pitchFamily="34" charset="0"/>
              </a:rPr>
              <a:t>Bioterrorism Agents</a:t>
            </a:r>
          </a:p>
        </p:txBody>
      </p:sp>
      <p:sp>
        <p:nvSpPr>
          <p:cNvPr id="28674" name="Content Placeholder 5"/>
          <p:cNvSpPr>
            <a:spLocks noGrp="1"/>
          </p:cNvSpPr>
          <p:nvPr>
            <p:ph idx="1"/>
          </p:nvPr>
        </p:nvSpPr>
        <p:spPr/>
        <p:txBody>
          <a:bodyPr>
            <a:normAutofit/>
          </a:bodyPr>
          <a:lstStyle/>
          <a:p>
            <a:pPr eaLnBrk="1" hangingPunct="1"/>
            <a:r>
              <a:rPr lang="en-US" sz="2400" dirty="0" smtClean="0">
                <a:latin typeface="+mn-lt"/>
                <a:cs typeface="Helvetica" pitchFamily="34" charset="0"/>
              </a:rPr>
              <a:t>Victims initially may present with subtle symptoms or those resembling normal disease, such as flu-like symptoms</a:t>
            </a:r>
          </a:p>
          <a:p>
            <a:r>
              <a:rPr lang="en-US" sz="2400" dirty="0" smtClean="0">
                <a:latin typeface="+mn-lt"/>
                <a:cs typeface="Helvetica" pitchFamily="34" charset="0"/>
              </a:rPr>
              <a:t>Few tests available for quick </a:t>
            </a:r>
            <a:r>
              <a:rPr lang="en-US" sz="2400" dirty="0">
                <a:latin typeface="+mn-lt"/>
                <a:cs typeface="Helvetica" pitchFamily="34" charset="0"/>
              </a:rPr>
              <a:t>diagnosis</a:t>
            </a:r>
            <a:endParaRPr lang="en-US" sz="2400" dirty="0" smtClean="0">
              <a:latin typeface="+mn-lt"/>
              <a:cs typeface="Helvetica" pitchFamily="34" charset="0"/>
            </a:endParaRPr>
          </a:p>
        </p:txBody>
      </p:sp>
      <p:pic>
        <p:nvPicPr>
          <p:cNvPr id="7" name="Picture 3"/>
          <p:cNvPicPr>
            <a:picLocks noChangeAspect="1" noChangeArrowheads="1"/>
          </p:cNvPicPr>
          <p:nvPr/>
        </p:nvPicPr>
        <p:blipFill>
          <a:blip r:embed="rId3" cstate="screen">
            <a:extLst>
              <a:ext uri="{28A0092B-C50C-407E-A947-70E740481C1C}">
                <a14:useLocalDpi xmlns:a14="http://schemas.microsoft.com/office/drawing/2010/main"/>
              </a:ext>
            </a:extLst>
          </a:blip>
          <a:stretch>
            <a:fillRect/>
          </a:stretch>
        </p:blipFill>
        <p:spPr bwMode="auto">
          <a:xfrm>
            <a:off x="1408289" y="3286125"/>
            <a:ext cx="3333044" cy="250022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3" name="Group 23"/>
          <p:cNvGraphicFramePr>
            <a:graphicFrameLocks noGrp="1"/>
          </p:cNvGraphicFramePr>
          <p:nvPr>
            <p:ph idx="1"/>
          </p:nvPr>
        </p:nvGraphicFramePr>
        <p:xfrm>
          <a:off x="228600" y="457200"/>
          <a:ext cx="8686800" cy="4916488"/>
        </p:xfrm>
        <a:graphic>
          <a:graphicData uri="http://schemas.openxmlformats.org/drawingml/2006/table">
            <a:tbl>
              <a:tblPr/>
              <a:tblGrid>
                <a:gridCol w="2895600">
                  <a:extLst>
                    <a:ext uri="{9D8B030D-6E8A-4147-A177-3AD203B41FA5}">
                      <a16:colId xmlns:a16="http://schemas.microsoft.com/office/drawing/2014/main" val="20000"/>
                    </a:ext>
                  </a:extLst>
                </a:gridCol>
                <a:gridCol w="2895600">
                  <a:extLst>
                    <a:ext uri="{9D8B030D-6E8A-4147-A177-3AD203B41FA5}">
                      <a16:colId xmlns:a16="http://schemas.microsoft.com/office/drawing/2014/main" val="20001"/>
                    </a:ext>
                  </a:extLst>
                </a:gridCol>
                <a:gridCol w="2895600">
                  <a:extLst>
                    <a:ext uri="{9D8B030D-6E8A-4147-A177-3AD203B41FA5}">
                      <a16:colId xmlns:a16="http://schemas.microsoft.com/office/drawing/2014/main" val="20002"/>
                    </a:ext>
                  </a:extLst>
                </a:gridCol>
              </a:tblGrid>
              <a:tr h="609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solidFill>
                            <a:schemeClr val="tx1"/>
                          </a:solidFill>
                          <a:effectLst/>
                          <a:latin typeface="Calibri" pitchFamily="34" charset="0"/>
                          <a:cs typeface="Arial" charset="0"/>
                        </a:rPr>
                        <a:t>Symptom / Finding</a:t>
                      </a:r>
                      <a:endParaRPr kumimoji="0" lang="en-US" sz="1900" b="1" i="0" u="none" strike="noStrike" cap="none" normalizeH="0" baseline="0" dirty="0" smtClean="0">
                        <a:ln>
                          <a:noFill/>
                        </a:ln>
                        <a:solidFill>
                          <a:schemeClr val="tx1"/>
                        </a:solidFill>
                        <a:effectLst/>
                        <a:latin typeface="Helvetica" pitchFamily="34" charset="0"/>
                        <a:cs typeface="Helvetica" pitchFamily="34" charset="0"/>
                      </a:endParaRP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solidFill>
                            <a:schemeClr val="tx1"/>
                          </a:solidFill>
                          <a:effectLst/>
                          <a:latin typeface="Calibri" pitchFamily="34" charset="0"/>
                          <a:cs typeface="Arial" charset="0"/>
                        </a:rPr>
                        <a:t>Potential BT Disease</a:t>
                      </a:r>
                      <a:endParaRPr kumimoji="0" lang="en-US" sz="1900" b="1" i="0" u="none" strike="noStrike" cap="none" normalizeH="0" baseline="0" dirty="0" smtClean="0">
                        <a:ln>
                          <a:noFill/>
                        </a:ln>
                        <a:solidFill>
                          <a:schemeClr val="tx1"/>
                        </a:solidFill>
                        <a:effectLst/>
                        <a:latin typeface="Helvetica" pitchFamily="34" charset="0"/>
                        <a:cs typeface="Helvetica" pitchFamily="34" charset="0"/>
                      </a:endParaRP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solidFill>
                            <a:schemeClr val="tx1"/>
                          </a:solidFill>
                          <a:effectLst/>
                          <a:latin typeface="Calibri" pitchFamily="34" charset="0"/>
                          <a:cs typeface="Arial" charset="0"/>
                        </a:rPr>
                        <a:t>Differential Diagnoses</a:t>
                      </a:r>
                      <a:endParaRPr kumimoji="0" lang="en-US" sz="1900" b="1" i="0" u="none" strike="noStrike" cap="none" normalizeH="0" baseline="0" dirty="0" smtClean="0">
                        <a:ln>
                          <a:noFill/>
                        </a:ln>
                        <a:solidFill>
                          <a:schemeClr val="tx1"/>
                        </a:solidFill>
                        <a:effectLst/>
                        <a:latin typeface="Helvetica" pitchFamily="34" charset="0"/>
                        <a:cs typeface="Helvetica" pitchFamily="34" charset="0"/>
                      </a:endParaRP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09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Calibri" pitchFamily="34" charset="0"/>
                          <a:cs typeface="Arial" charset="0"/>
                        </a:rPr>
                        <a:t>Chest x-ray with wide mediastinum</a:t>
                      </a:r>
                      <a:endParaRPr kumimoji="0" lang="en-US" sz="1900" b="0" i="1" u="none" strike="noStrike" cap="none" normalizeH="0" baseline="0" dirty="0" smtClean="0">
                        <a:ln>
                          <a:noFill/>
                        </a:ln>
                        <a:solidFill>
                          <a:schemeClr val="tx1"/>
                        </a:solidFill>
                        <a:effectLst/>
                        <a:latin typeface="Helvetica" pitchFamily="34" charset="0"/>
                        <a:cs typeface="Helvetica" pitchFamily="34" charset="0"/>
                      </a:endParaRP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FDEA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Calibri" pitchFamily="34" charset="0"/>
                          <a:cs typeface="Arial" charset="0"/>
                        </a:rPr>
                        <a:t>Anthrax</a:t>
                      </a:r>
                      <a:endParaRPr kumimoji="0" lang="en-US" sz="1900" b="0" i="0" u="none" strike="noStrike" cap="none" normalizeH="0" baseline="0" dirty="0" smtClean="0">
                        <a:ln>
                          <a:noFill/>
                        </a:ln>
                        <a:solidFill>
                          <a:schemeClr val="tx1"/>
                        </a:solidFill>
                        <a:effectLst/>
                        <a:latin typeface="Helvetica" pitchFamily="34" charset="0"/>
                        <a:cs typeface="Helvetica" pitchFamily="34" charset="0"/>
                      </a:endParaRP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FDEA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Calibri" pitchFamily="34" charset="0"/>
                          <a:cs typeface="Arial" charset="0"/>
                        </a:rPr>
                        <a:t>Trauma, cancer, postoperative</a:t>
                      </a:r>
                      <a:endParaRPr kumimoji="0" lang="en-US" sz="1900" b="0" i="0" u="none" strike="noStrike" cap="none" normalizeH="0" baseline="0" dirty="0" smtClean="0">
                        <a:ln>
                          <a:noFill/>
                        </a:ln>
                        <a:solidFill>
                          <a:schemeClr val="tx1"/>
                        </a:solidFill>
                        <a:effectLst/>
                        <a:latin typeface="Helvetica" pitchFamily="34" charset="0"/>
                        <a:cs typeface="Helvetica" pitchFamily="34" charset="0"/>
                      </a:endParaRP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FDEADA"/>
                    </a:solidFill>
                  </a:tcPr>
                </a:tc>
                <a:extLst>
                  <a:ext uri="{0D108BD9-81ED-4DB2-BD59-A6C34878D82A}">
                    <a16:rowId xmlns:a16="http://schemas.microsoft.com/office/drawing/2014/main" val="10001"/>
                  </a:ext>
                </a:extLst>
              </a:tr>
              <a:tr h="809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Calibri" pitchFamily="34" charset="0"/>
                          <a:cs typeface="Arial" charset="0"/>
                        </a:rPr>
                        <a:t>Symmetric/flaccid paralysis</a:t>
                      </a:r>
                      <a:endParaRPr kumimoji="0" lang="en-US" sz="1900" b="0" i="1" u="none" strike="noStrike" cap="none" normalizeH="0" baseline="0" dirty="0" smtClean="0">
                        <a:ln>
                          <a:noFill/>
                        </a:ln>
                        <a:solidFill>
                          <a:schemeClr val="tx1"/>
                        </a:solidFill>
                        <a:effectLst/>
                        <a:latin typeface="Helvetica" pitchFamily="34" charset="0"/>
                        <a:cs typeface="Helvetica"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Calibri" pitchFamily="34" charset="0"/>
                          <a:cs typeface="Arial" charset="0"/>
                        </a:rPr>
                        <a:t>Botulism</a:t>
                      </a:r>
                      <a:endParaRPr kumimoji="0" lang="en-US" sz="1900" b="0" i="0" u="none" strike="noStrike" cap="none" normalizeH="0" baseline="0" dirty="0" smtClean="0">
                        <a:ln>
                          <a:noFill/>
                        </a:ln>
                        <a:solidFill>
                          <a:schemeClr val="tx1"/>
                        </a:solidFill>
                        <a:effectLst/>
                        <a:latin typeface="Helvetica" pitchFamily="34" charset="0"/>
                        <a:cs typeface="Helvetica"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Calibri" pitchFamily="34" charset="0"/>
                          <a:cs typeface="Arial" charset="0"/>
                        </a:rPr>
                        <a:t>Guillain-Barre syndrome</a:t>
                      </a:r>
                      <a:endParaRPr kumimoji="0" lang="en-US" sz="1900" b="0" i="0" u="none" strike="noStrike" cap="none" normalizeH="0" baseline="0" dirty="0" smtClean="0">
                        <a:ln>
                          <a:noFill/>
                        </a:ln>
                        <a:solidFill>
                          <a:schemeClr val="tx1"/>
                        </a:solidFill>
                        <a:effectLst/>
                        <a:latin typeface="Helvetica" pitchFamily="34" charset="0"/>
                        <a:cs typeface="Helvetica" pitchFamily="34" charset="0"/>
                      </a:endParaRPr>
                    </a:p>
                  </a:txBody>
                  <a:tcPr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1163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900" b="0" i="0" u="none" strike="noStrike" cap="none" normalizeH="0" baseline="0" dirty="0" smtClean="0">
                        <a:ln>
                          <a:noFill/>
                        </a:ln>
                        <a:solidFill>
                          <a:schemeClr val="tx1"/>
                        </a:solidFill>
                        <a:effectLst/>
                        <a:latin typeface="Calibri"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Calibri" pitchFamily="34" charset="0"/>
                          <a:cs typeface="Arial" charset="0"/>
                        </a:rPr>
                        <a:t>Hemoptysis</a:t>
                      </a:r>
                      <a:endParaRPr kumimoji="0" lang="en-US" sz="1900" b="0" i="1" u="none" strike="noStrike" cap="none" normalizeH="0" baseline="0" dirty="0" smtClean="0">
                        <a:ln>
                          <a:noFill/>
                        </a:ln>
                        <a:solidFill>
                          <a:schemeClr val="tx1"/>
                        </a:solidFill>
                        <a:effectLst/>
                        <a:latin typeface="Helvetica" pitchFamily="34" charset="0"/>
                        <a:cs typeface="Helvetica" pitchFamily="34" charset="0"/>
                      </a:endParaRPr>
                    </a:p>
                  </a:txBody>
                  <a:tcPr anchor="ctr" horzOverflow="overflow">
                    <a:lnL>
                      <a:noFill/>
                    </a:lnL>
                    <a:lnR>
                      <a:noFill/>
                    </a:lnR>
                    <a:lnT>
                      <a:noFill/>
                    </a:lnT>
                    <a:lnB>
                      <a:noFill/>
                    </a:lnB>
                    <a:lnTlToBr>
                      <a:noFill/>
                    </a:lnTlToBr>
                    <a:lnBlToTr>
                      <a:noFill/>
                    </a:lnBlToTr>
                    <a:solidFill>
                      <a:srgbClr val="FDEA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Calibri" pitchFamily="34" charset="0"/>
                          <a:cs typeface="Arial" charset="0"/>
                        </a:rPr>
                        <a:t>Pneumonic plague, inhalational anthrax</a:t>
                      </a:r>
                      <a:endParaRPr kumimoji="0" lang="en-US" sz="1900" b="0" i="0" u="none" strike="noStrike" cap="none" normalizeH="0" baseline="0" dirty="0" smtClean="0">
                        <a:ln>
                          <a:noFill/>
                        </a:ln>
                        <a:solidFill>
                          <a:schemeClr val="tx1"/>
                        </a:solidFill>
                        <a:effectLst/>
                        <a:latin typeface="Helvetica" pitchFamily="34" charset="0"/>
                        <a:cs typeface="Helvetica" pitchFamily="34" charset="0"/>
                      </a:endParaRPr>
                    </a:p>
                  </a:txBody>
                  <a:tcPr anchor="ctr" horzOverflow="overflow">
                    <a:lnL>
                      <a:noFill/>
                    </a:lnL>
                    <a:lnR>
                      <a:noFill/>
                    </a:lnR>
                    <a:lnT>
                      <a:noFill/>
                    </a:lnT>
                    <a:lnB>
                      <a:noFill/>
                    </a:lnB>
                    <a:lnTlToBr>
                      <a:noFill/>
                    </a:lnTlToBr>
                    <a:lnBlToTr>
                      <a:noFill/>
                    </a:lnBlToTr>
                    <a:solidFill>
                      <a:srgbClr val="FDEA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Calibri" pitchFamily="34" charset="0"/>
                          <a:cs typeface="Arial" charset="0"/>
                        </a:rPr>
                        <a:t>TB, pneumonia, carcinoma, PE, cancer, trauma</a:t>
                      </a:r>
                      <a:endParaRPr kumimoji="0" lang="en-US" sz="1900" b="0" i="0" u="none" strike="noStrike" cap="none" normalizeH="0" baseline="0" dirty="0" smtClean="0">
                        <a:ln>
                          <a:noFill/>
                        </a:ln>
                        <a:solidFill>
                          <a:schemeClr val="tx1"/>
                        </a:solidFill>
                        <a:effectLst/>
                        <a:latin typeface="Helvetica" pitchFamily="34" charset="0"/>
                        <a:cs typeface="Helvetica" pitchFamily="34" charset="0"/>
                      </a:endParaRPr>
                    </a:p>
                  </a:txBody>
                  <a:tcPr anchor="ctr" horzOverflow="overflow">
                    <a:lnL>
                      <a:noFill/>
                    </a:lnL>
                    <a:lnR>
                      <a:noFill/>
                    </a:lnR>
                    <a:lnT>
                      <a:noFill/>
                    </a:lnT>
                    <a:lnB>
                      <a:noFill/>
                    </a:lnB>
                    <a:lnTlToBr>
                      <a:noFill/>
                    </a:lnTlToBr>
                    <a:lnBlToTr>
                      <a:noFill/>
                    </a:lnBlToTr>
                    <a:solidFill>
                      <a:srgbClr val="FDEADA"/>
                    </a:solidFill>
                  </a:tcPr>
                </a:tc>
                <a:extLst>
                  <a:ext uri="{0D108BD9-81ED-4DB2-BD59-A6C34878D82A}">
                    <a16:rowId xmlns:a16="http://schemas.microsoft.com/office/drawing/2014/main" val="10003"/>
                  </a:ext>
                </a:extLst>
              </a:tr>
              <a:tr h="809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Calibri" pitchFamily="34" charset="0"/>
                          <a:cs typeface="Arial" charset="0"/>
                        </a:rPr>
                        <a:t>Pox-like rash</a:t>
                      </a:r>
                      <a:endParaRPr kumimoji="0" lang="en-US" sz="1900" b="0" i="1" u="none" strike="noStrike" cap="none" normalizeH="0" baseline="0" dirty="0" smtClean="0">
                        <a:ln>
                          <a:noFill/>
                        </a:ln>
                        <a:solidFill>
                          <a:schemeClr val="tx1"/>
                        </a:solidFill>
                        <a:effectLst/>
                        <a:latin typeface="Helvetica" pitchFamily="34" charset="0"/>
                        <a:cs typeface="Helvetica"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Calibri" pitchFamily="34" charset="0"/>
                          <a:cs typeface="Arial" charset="0"/>
                        </a:rPr>
                        <a:t>Smallpox</a:t>
                      </a:r>
                      <a:endParaRPr kumimoji="0" lang="en-US" sz="1900" b="0" i="0" u="none" strike="noStrike" cap="none" normalizeH="0" baseline="0" dirty="0" smtClean="0">
                        <a:ln>
                          <a:noFill/>
                        </a:ln>
                        <a:solidFill>
                          <a:schemeClr val="tx1"/>
                        </a:solidFill>
                        <a:effectLst/>
                        <a:latin typeface="Helvetica" pitchFamily="34" charset="0"/>
                        <a:cs typeface="Helvetica"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Calibri" pitchFamily="34" charset="0"/>
                          <a:cs typeface="Arial" charset="0"/>
                        </a:rPr>
                        <a:t>Chickenpox, monkeypox, cowpox</a:t>
                      </a:r>
                      <a:endParaRPr kumimoji="0" lang="en-US" sz="1900" b="0" i="0" u="none" strike="noStrike" cap="none" normalizeH="0" baseline="0" dirty="0" smtClean="0">
                        <a:ln>
                          <a:noFill/>
                        </a:ln>
                        <a:solidFill>
                          <a:schemeClr val="tx1"/>
                        </a:solidFill>
                        <a:effectLst/>
                        <a:latin typeface="Helvetica" pitchFamily="34" charset="0"/>
                        <a:cs typeface="Helvetica" pitchFamily="34" charset="0"/>
                      </a:endParaRPr>
                    </a:p>
                  </a:txBody>
                  <a:tcPr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7143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Calibri" pitchFamily="34" charset="0"/>
                          <a:cs typeface="Arial" charset="0"/>
                        </a:rPr>
                        <a:t>Diarrhea (maybe bloody)</a:t>
                      </a:r>
                      <a:endParaRPr kumimoji="0" lang="en-US" sz="1900" b="0" i="1" u="none" strike="noStrike" cap="none" normalizeH="0" baseline="0" dirty="0" smtClean="0">
                        <a:ln>
                          <a:noFill/>
                        </a:ln>
                        <a:solidFill>
                          <a:schemeClr val="tx1"/>
                        </a:solidFill>
                        <a:effectLst/>
                        <a:latin typeface="Helvetica" pitchFamily="34" charset="0"/>
                        <a:cs typeface="Helvetica" pitchFamily="34" charset="0"/>
                      </a:endParaRPr>
                    </a:p>
                  </a:txBody>
                  <a:tcPr anchor="ctr" horzOverflow="overflow">
                    <a:lnL>
                      <a:noFill/>
                    </a:lnL>
                    <a:lnR>
                      <a:noFill/>
                    </a:lnR>
                    <a:lnT>
                      <a:noFill/>
                    </a:lnT>
                    <a:lnB>
                      <a:noFill/>
                    </a:lnB>
                    <a:lnTlToBr>
                      <a:noFill/>
                    </a:lnTlToBr>
                    <a:lnBlToTr>
                      <a:noFill/>
                    </a:lnBlToTr>
                    <a:solidFill>
                      <a:srgbClr val="FDEA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Calibri" pitchFamily="34" charset="0"/>
                          <a:cs typeface="Arial" charset="0"/>
                        </a:rPr>
                        <a:t>Cholera, shigellosis</a:t>
                      </a:r>
                      <a:endParaRPr kumimoji="0" lang="en-US" sz="1900" b="0" i="0" u="none" strike="noStrike" cap="none" normalizeH="0" baseline="0" dirty="0" smtClean="0">
                        <a:ln>
                          <a:noFill/>
                        </a:ln>
                        <a:solidFill>
                          <a:schemeClr val="tx1"/>
                        </a:solidFill>
                        <a:effectLst/>
                        <a:latin typeface="Helvetica" pitchFamily="34" charset="0"/>
                        <a:cs typeface="Helvetica" pitchFamily="34" charset="0"/>
                      </a:endParaRPr>
                    </a:p>
                  </a:txBody>
                  <a:tcPr anchor="ctr" horzOverflow="overflow">
                    <a:lnL>
                      <a:noFill/>
                    </a:lnL>
                    <a:lnR>
                      <a:noFill/>
                    </a:lnR>
                    <a:lnT>
                      <a:noFill/>
                    </a:lnT>
                    <a:lnB>
                      <a:noFill/>
                    </a:lnB>
                    <a:lnTlToBr>
                      <a:noFill/>
                    </a:lnTlToBr>
                    <a:lnBlToTr>
                      <a:noFill/>
                    </a:lnBlToTr>
                    <a:solidFill>
                      <a:srgbClr val="FDEA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Calibri" pitchFamily="34" charset="0"/>
                          <a:cs typeface="Arial" charset="0"/>
                        </a:rPr>
                        <a:t>Multiple diseases</a:t>
                      </a:r>
                      <a:endParaRPr kumimoji="0" lang="en-US" sz="1900" b="0" i="0" u="none" strike="noStrike" cap="none" normalizeH="0" baseline="0" dirty="0" smtClean="0">
                        <a:ln>
                          <a:noFill/>
                        </a:ln>
                        <a:solidFill>
                          <a:schemeClr val="tx1"/>
                        </a:solidFill>
                        <a:effectLst/>
                        <a:latin typeface="Helvetica" pitchFamily="34" charset="0"/>
                        <a:cs typeface="Helvetica" pitchFamily="34" charset="0"/>
                      </a:endParaRPr>
                    </a:p>
                  </a:txBody>
                  <a:tcPr anchor="ctr" horzOverflow="overflow">
                    <a:lnL>
                      <a:noFill/>
                    </a:lnL>
                    <a:lnR>
                      <a:noFill/>
                    </a:lnR>
                    <a:lnT>
                      <a:noFill/>
                    </a:lnT>
                    <a:lnB>
                      <a:noFill/>
                    </a:lnB>
                    <a:lnTlToBr>
                      <a:noFill/>
                    </a:lnTlToBr>
                    <a:lnBlToTr>
                      <a:noFill/>
                    </a:lnBlToTr>
                    <a:solidFill>
                      <a:srgbClr val="FDEADA"/>
                    </a:solidFill>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normAutofit fontScale="90000"/>
          </a:bodyPr>
          <a:lstStyle/>
          <a:p>
            <a:pPr algn="ctr" eaLnBrk="1" hangingPunct="1"/>
            <a:r>
              <a:rPr lang="en-US" dirty="0" smtClean="0">
                <a:solidFill>
                  <a:schemeClr val="accent6">
                    <a:lumMod val="50000"/>
                  </a:schemeClr>
                </a:solidFill>
                <a:cs typeface="Helvetica" pitchFamily="34" charset="0"/>
              </a:rPr>
              <a:t>Incident Management</a:t>
            </a:r>
            <a:br>
              <a:rPr lang="en-US" dirty="0" smtClean="0">
                <a:solidFill>
                  <a:schemeClr val="accent6">
                    <a:lumMod val="50000"/>
                  </a:schemeClr>
                </a:solidFill>
                <a:cs typeface="Helvetica" pitchFamily="34" charset="0"/>
              </a:rPr>
            </a:br>
            <a:r>
              <a:rPr lang="en-US" dirty="0" smtClean="0">
                <a:solidFill>
                  <a:schemeClr val="accent6">
                    <a:lumMod val="50000"/>
                  </a:schemeClr>
                </a:solidFill>
                <a:cs typeface="Helvetica" pitchFamily="34" charset="0"/>
              </a:rPr>
              <a:t>Public Health Notification</a:t>
            </a:r>
          </a:p>
        </p:txBody>
      </p:sp>
      <p:sp>
        <p:nvSpPr>
          <p:cNvPr id="3" name="Content Placeholder 2"/>
          <p:cNvSpPr>
            <a:spLocks noGrp="1"/>
          </p:cNvSpPr>
          <p:nvPr>
            <p:ph idx="1"/>
          </p:nvPr>
        </p:nvSpPr>
        <p:spPr>
          <a:xfrm>
            <a:off x="0" y="4159005"/>
            <a:ext cx="9144000" cy="1569554"/>
          </a:xfrm>
          <a:solidFill>
            <a:schemeClr val="accent6">
              <a:lumMod val="50000"/>
            </a:schemeClr>
          </a:solidFill>
        </p:spPr>
        <p:txBody>
          <a:bodyPr anchor="ctr">
            <a:normAutofit/>
          </a:bodyPr>
          <a:lstStyle/>
          <a:p>
            <a:pPr marL="0" indent="0" algn="ctr" eaLnBrk="1" hangingPunct="1">
              <a:buFont typeface="Wingdings" pitchFamily="2" charset="2"/>
              <a:buNone/>
              <a:defRPr/>
            </a:pPr>
            <a:r>
              <a:rPr lang="en-US" sz="2800" dirty="0" smtClean="0">
                <a:solidFill>
                  <a:schemeClr val="bg1"/>
                </a:solidFill>
                <a:latin typeface="+mn-lt"/>
                <a:cs typeface="Helvetica" pitchFamily="34" charset="0"/>
              </a:rPr>
              <a:t>   Public health authorities MUST be alerted as soon as any biologic event is suspected (emerging infection, unusual disease incident or patterns, or bioterrorism)</a:t>
            </a:r>
          </a:p>
        </p:txBody>
      </p:sp>
      <p:sp>
        <p:nvSpPr>
          <p:cNvPr id="4" name="Content Placeholder 5"/>
          <p:cNvSpPr txBox="1">
            <a:spLocks/>
          </p:cNvSpPr>
          <p:nvPr/>
        </p:nvSpPr>
        <p:spPr>
          <a:xfrm>
            <a:off x="457200" y="1600200"/>
            <a:ext cx="8229600" cy="4525963"/>
          </a:xfrm>
          <a:prstGeom prst="rect">
            <a:avLst/>
          </a:prstGeom>
        </p:spPr>
        <p:txBody>
          <a:bodyPr vert="horz" lIns="91440" tIns="45720" rIns="91440" bIns="45720" rtlCol="0">
            <a:normAutofit/>
          </a:bodyPr>
          <a:lstStyle>
            <a:lvl1pPr marL="463550" indent="-463550" algn="l" defTabSz="457200" rtl="0" eaLnBrk="1" latinLnBrk="0" hangingPunct="1">
              <a:lnSpc>
                <a:spcPct val="114000"/>
              </a:lnSpc>
              <a:spcBef>
                <a:spcPts val="1200"/>
              </a:spcBef>
              <a:buSzPct val="85000"/>
              <a:buFont typeface="Wingdings" pitchFamily="2" charset="2"/>
              <a:buChar char="§"/>
              <a:defRPr sz="2800" kern="1200">
                <a:solidFill>
                  <a:schemeClr val="tx1"/>
                </a:solidFill>
                <a:latin typeface="+mj-lt"/>
                <a:ea typeface="+mn-ea"/>
                <a:cs typeface="Helvetica"/>
              </a:defRPr>
            </a:lvl1pPr>
            <a:lvl2pPr marL="914400" indent="-457200" algn="l" defTabSz="457200" rtl="0" eaLnBrk="1" latinLnBrk="0" hangingPunct="1">
              <a:lnSpc>
                <a:spcPct val="114000"/>
              </a:lnSpc>
              <a:spcBef>
                <a:spcPts val="1200"/>
              </a:spcBef>
              <a:buSzPct val="85000"/>
              <a:buFont typeface="Arial"/>
              <a:buChar char="–"/>
              <a:defRPr sz="2800" kern="1200">
                <a:solidFill>
                  <a:schemeClr val="tx1"/>
                </a:solidFill>
                <a:latin typeface="+mj-lt"/>
                <a:ea typeface="+mn-ea"/>
                <a:cs typeface="Helvetica"/>
              </a:defRPr>
            </a:lvl2pPr>
            <a:lvl3pPr marL="1143000" indent="-228600" algn="l" defTabSz="457200" rtl="0" eaLnBrk="1" latinLnBrk="0" hangingPunct="1">
              <a:spcBef>
                <a:spcPct val="20000"/>
              </a:spcBef>
              <a:buFont typeface="Arial"/>
              <a:buChar char="•"/>
              <a:defRPr sz="2400" kern="1200">
                <a:solidFill>
                  <a:schemeClr val="tx1"/>
                </a:solidFill>
                <a:latin typeface="Helvetica"/>
                <a:ea typeface="+mn-ea"/>
                <a:cs typeface="Helvetica"/>
              </a:defRPr>
            </a:lvl3pPr>
            <a:lvl4pPr marL="1600200" indent="-228600" algn="l" defTabSz="457200" rtl="0" eaLnBrk="1" latinLnBrk="0" hangingPunct="1">
              <a:spcBef>
                <a:spcPct val="20000"/>
              </a:spcBef>
              <a:buFont typeface="Arial"/>
              <a:buChar char="–"/>
              <a:defRPr sz="2000" kern="1200">
                <a:solidFill>
                  <a:schemeClr val="tx1"/>
                </a:solidFill>
                <a:latin typeface="Helvetica"/>
                <a:ea typeface="+mn-ea"/>
                <a:cs typeface="Helvetica"/>
              </a:defRPr>
            </a:lvl4pPr>
            <a:lvl5pPr marL="2057400" indent="-228600" algn="l" defTabSz="457200" rtl="0" eaLnBrk="1" latinLnBrk="0" hangingPunct="1">
              <a:spcBef>
                <a:spcPct val="20000"/>
              </a:spcBef>
              <a:buFont typeface="Arial"/>
              <a:buChar char="»"/>
              <a:defRPr sz="2000" kern="1200">
                <a:solidFill>
                  <a:schemeClr val="tx1"/>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dirty="0" smtClean="0">
                <a:latin typeface="+mn-lt"/>
                <a:cs typeface="Helvetica" pitchFamily="34" charset="0"/>
              </a:rPr>
              <a:t>Likely no “scene” as in other events but more diffuse</a:t>
            </a:r>
          </a:p>
          <a:p>
            <a:r>
              <a:rPr lang="en-US" sz="2400" dirty="0" smtClean="0">
                <a:latin typeface="+mn-lt"/>
                <a:cs typeface="Helvetica" pitchFamily="34" charset="0"/>
              </a:rPr>
              <a:t>Lead agency will be public health</a:t>
            </a:r>
          </a:p>
          <a:p>
            <a:pPr lvl="1"/>
            <a:r>
              <a:rPr lang="en-US" sz="2400" dirty="0" smtClean="0">
                <a:latin typeface="+mn-lt"/>
                <a:cs typeface="Helvetica" pitchFamily="34" charset="0"/>
              </a:rPr>
              <a:t>Conduct epidemiologic investigation</a:t>
            </a:r>
          </a:p>
          <a:p>
            <a:pPr lvl="1"/>
            <a:r>
              <a:rPr lang="en-US" sz="2400" dirty="0" smtClean="0">
                <a:latin typeface="+mn-lt"/>
                <a:cs typeface="Helvetica" pitchFamily="34" charset="0"/>
              </a:rPr>
              <a:t>Identify those who need prophylaxis, treatment, and quarantine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normAutofit fontScale="90000"/>
          </a:bodyPr>
          <a:lstStyle/>
          <a:p>
            <a:pPr algn="ctr" eaLnBrk="1" hangingPunct="1"/>
            <a:r>
              <a:rPr lang="en-US" dirty="0" smtClean="0">
                <a:solidFill>
                  <a:schemeClr val="accent6">
                    <a:lumMod val="50000"/>
                  </a:schemeClr>
                </a:solidFill>
                <a:cs typeface="Helvetica" pitchFamily="34" charset="0"/>
              </a:rPr>
              <a:t>Safety and Security</a:t>
            </a:r>
            <a:br>
              <a:rPr lang="en-US" dirty="0" smtClean="0">
                <a:solidFill>
                  <a:schemeClr val="accent6">
                    <a:lumMod val="50000"/>
                  </a:schemeClr>
                </a:solidFill>
                <a:cs typeface="Helvetica" pitchFamily="34" charset="0"/>
              </a:rPr>
            </a:br>
            <a:r>
              <a:rPr lang="en-US" dirty="0" smtClean="0">
                <a:solidFill>
                  <a:schemeClr val="accent6">
                    <a:lumMod val="50000"/>
                  </a:schemeClr>
                </a:solidFill>
                <a:cs typeface="Helvetica" pitchFamily="34" charset="0"/>
              </a:rPr>
              <a:t>Infection Control</a:t>
            </a:r>
          </a:p>
        </p:txBody>
      </p:sp>
      <p:sp>
        <p:nvSpPr>
          <p:cNvPr id="34818" name="Content Placeholder 2"/>
          <p:cNvSpPr>
            <a:spLocks noGrp="1"/>
          </p:cNvSpPr>
          <p:nvPr>
            <p:ph idx="1"/>
          </p:nvPr>
        </p:nvSpPr>
        <p:spPr>
          <a:xfrm>
            <a:off x="304800" y="1600200"/>
            <a:ext cx="8610600" cy="4525963"/>
          </a:xfrm>
        </p:spPr>
        <p:txBody>
          <a:bodyPr/>
          <a:lstStyle/>
          <a:p>
            <a:pPr eaLnBrk="1" hangingPunct="1"/>
            <a:r>
              <a:rPr lang="en-US" sz="2400" dirty="0" smtClean="0">
                <a:latin typeface="+mn-lt"/>
                <a:cs typeface="Helvetica" pitchFamily="34" charset="0"/>
              </a:rPr>
              <a:t>With all biologic events, cornerstone of management and limitation of effects is infection control</a:t>
            </a:r>
          </a:p>
          <a:p>
            <a:pPr eaLnBrk="1" hangingPunct="1"/>
            <a:r>
              <a:rPr lang="en-US" sz="2400" dirty="0" smtClean="0">
                <a:latin typeface="+mn-lt"/>
                <a:cs typeface="Helvetica" pitchFamily="34" charset="0"/>
              </a:rPr>
              <a:t>Even bioterrorism agents can be prevented and controlled by basic infection control</a:t>
            </a:r>
          </a:p>
          <a:p>
            <a:pPr eaLnBrk="1" hangingPunct="1"/>
            <a:r>
              <a:rPr lang="en-US" sz="2400" dirty="0" smtClean="0">
                <a:latin typeface="+mn-lt"/>
                <a:cs typeface="Helvetica" pitchFamily="34" charset="0"/>
              </a:rPr>
              <a:t>Precautions based on mode of transmission</a:t>
            </a:r>
          </a:p>
          <a:p>
            <a:pPr eaLnBrk="1" hangingPunct="1"/>
            <a:r>
              <a:rPr lang="en-US" sz="2400" dirty="0" smtClean="0">
                <a:latin typeface="+mn-lt"/>
                <a:cs typeface="Helvetica" pitchFamily="34" charset="0"/>
              </a:rPr>
              <a:t>If unsure, wear most protective gear</a:t>
            </a:r>
          </a:p>
          <a:p>
            <a:pPr lvl="1" eaLnBrk="1" hangingPunct="1"/>
            <a:r>
              <a:rPr lang="en-US" sz="2400" dirty="0" smtClean="0">
                <a:latin typeface="+mn-lt"/>
                <a:cs typeface="Helvetica" pitchFamily="34" charset="0"/>
              </a:rPr>
              <a:t>Consult infectious disease specialist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normAutofit fontScale="90000"/>
          </a:bodyPr>
          <a:lstStyle/>
          <a:p>
            <a:pPr algn="ctr" eaLnBrk="1" hangingPunct="1"/>
            <a:r>
              <a:rPr lang="en-US" dirty="0" smtClean="0">
                <a:solidFill>
                  <a:schemeClr val="accent6">
                    <a:lumMod val="50000"/>
                  </a:schemeClr>
                </a:solidFill>
                <a:cs typeface="Helvetica" pitchFamily="34" charset="0"/>
              </a:rPr>
              <a:t>Assess the Hazard</a:t>
            </a:r>
            <a:br>
              <a:rPr lang="en-US" dirty="0" smtClean="0">
                <a:solidFill>
                  <a:schemeClr val="accent6">
                    <a:lumMod val="50000"/>
                  </a:schemeClr>
                </a:solidFill>
                <a:cs typeface="Helvetica" pitchFamily="34" charset="0"/>
              </a:rPr>
            </a:br>
            <a:r>
              <a:rPr lang="en-US" dirty="0" smtClean="0">
                <a:solidFill>
                  <a:schemeClr val="accent6">
                    <a:lumMod val="50000"/>
                  </a:schemeClr>
                </a:solidFill>
                <a:cs typeface="Helvetica" pitchFamily="34" charset="0"/>
              </a:rPr>
              <a:t>Preventing Disease Spread</a:t>
            </a:r>
          </a:p>
        </p:txBody>
      </p:sp>
      <p:graphicFrame>
        <p:nvGraphicFramePr>
          <p:cNvPr id="6" name="Content Placeholder 5"/>
          <p:cNvGraphicFramePr>
            <a:graphicFrameLocks noGrp="1"/>
          </p:cNvGraphicFramePr>
          <p:nvPr>
            <p:ph idx="1"/>
          </p:nvPr>
        </p:nvGraphicFramePr>
        <p:xfrm>
          <a:off x="457200" y="1600200"/>
          <a:ext cx="8229600" cy="36576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739625">
                <a:tc>
                  <a:txBody>
                    <a:bodyPr/>
                    <a:lstStyle/>
                    <a:p>
                      <a:pPr algn="ctr">
                        <a:lnSpc>
                          <a:spcPct val="114000"/>
                        </a:lnSpc>
                        <a:spcAft>
                          <a:spcPts val="1000"/>
                        </a:spcAft>
                      </a:pPr>
                      <a:r>
                        <a:rPr lang="en-US" sz="2400" dirty="0" smtClean="0">
                          <a:solidFill>
                            <a:schemeClr val="accent6">
                              <a:lumMod val="50000"/>
                            </a:schemeClr>
                          </a:solidFill>
                        </a:rPr>
                        <a:t>Medical</a:t>
                      </a:r>
                      <a:endParaRPr lang="en-US" sz="2400" dirty="0">
                        <a:solidFill>
                          <a:schemeClr val="accent6">
                            <a:lumMod val="50000"/>
                          </a:schemeClr>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lnSpc>
                          <a:spcPct val="114000"/>
                        </a:lnSpc>
                        <a:spcAft>
                          <a:spcPts val="1000"/>
                        </a:spcAft>
                      </a:pPr>
                      <a:r>
                        <a:rPr lang="en-US" sz="2400" dirty="0" smtClean="0">
                          <a:solidFill>
                            <a:schemeClr val="accent6">
                              <a:lumMod val="50000"/>
                            </a:schemeClr>
                          </a:solidFill>
                        </a:rPr>
                        <a:t>Public Health</a:t>
                      </a:r>
                      <a:endParaRPr lang="en-US" sz="2400" dirty="0">
                        <a:solidFill>
                          <a:schemeClr val="accent6">
                            <a:lumMod val="50000"/>
                          </a:schemeClr>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17975">
                <a:tc>
                  <a:txBody>
                    <a:bodyPr/>
                    <a:lstStyle/>
                    <a:p>
                      <a:pPr marL="571500" indent="-392113">
                        <a:lnSpc>
                          <a:spcPct val="114000"/>
                        </a:lnSpc>
                        <a:spcAft>
                          <a:spcPts val="1000"/>
                        </a:spcAft>
                        <a:buFont typeface="Wingdings" pitchFamily="2" charset="2"/>
                        <a:buChar char="ü"/>
                      </a:pPr>
                      <a:r>
                        <a:rPr lang="en-US" sz="2100" dirty="0" smtClean="0"/>
                        <a:t>Immunizations</a:t>
                      </a:r>
                    </a:p>
                    <a:p>
                      <a:pPr marL="571500" indent="-392113">
                        <a:lnSpc>
                          <a:spcPct val="114000"/>
                        </a:lnSpc>
                        <a:spcAft>
                          <a:spcPts val="1000"/>
                        </a:spcAft>
                        <a:buFont typeface="Wingdings" pitchFamily="2" charset="2"/>
                        <a:buChar char="ü"/>
                      </a:pPr>
                      <a:r>
                        <a:rPr lang="en-US" sz="2100" dirty="0" smtClean="0"/>
                        <a:t>Chemoprophylaxis</a:t>
                      </a:r>
                    </a:p>
                    <a:p>
                      <a:pPr marL="571500" indent="-392113">
                        <a:lnSpc>
                          <a:spcPct val="114000"/>
                        </a:lnSpc>
                        <a:spcAft>
                          <a:spcPts val="1000"/>
                        </a:spcAft>
                        <a:buFont typeface="Wingdings" pitchFamily="2" charset="2"/>
                        <a:buChar char="ü"/>
                      </a:pPr>
                      <a:r>
                        <a:rPr lang="en-US" sz="2100" dirty="0" smtClean="0"/>
                        <a:t>Infection control</a:t>
                      </a:r>
                      <a:endParaRPr lang="en-US" sz="21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571500" indent="-392113">
                        <a:lnSpc>
                          <a:spcPct val="114000"/>
                        </a:lnSpc>
                        <a:spcAft>
                          <a:spcPts val="1000"/>
                        </a:spcAft>
                        <a:buFont typeface="Wingdings" pitchFamily="2" charset="2"/>
                        <a:buChar char="ü"/>
                      </a:pPr>
                      <a:r>
                        <a:rPr lang="en-US" sz="2100" dirty="0" smtClean="0"/>
                        <a:t>Infection control</a:t>
                      </a:r>
                    </a:p>
                    <a:p>
                      <a:pPr marL="571500" indent="-392113">
                        <a:lnSpc>
                          <a:spcPct val="114000"/>
                        </a:lnSpc>
                        <a:spcAft>
                          <a:spcPts val="1000"/>
                        </a:spcAft>
                        <a:buFont typeface="Wingdings" pitchFamily="2" charset="2"/>
                        <a:buChar char="ü"/>
                      </a:pPr>
                      <a:r>
                        <a:rPr lang="en-US" sz="2100" dirty="0" smtClean="0"/>
                        <a:t>Sheltering in place</a:t>
                      </a:r>
                    </a:p>
                    <a:p>
                      <a:pPr marL="571500" indent="-392113">
                        <a:lnSpc>
                          <a:spcPct val="114000"/>
                        </a:lnSpc>
                        <a:spcAft>
                          <a:spcPts val="1000"/>
                        </a:spcAft>
                        <a:buFont typeface="Wingdings" pitchFamily="2" charset="2"/>
                        <a:buChar char="ü"/>
                      </a:pPr>
                      <a:r>
                        <a:rPr lang="en-US" sz="2100" dirty="0" smtClean="0"/>
                        <a:t>Social distancing</a:t>
                      </a:r>
                    </a:p>
                    <a:p>
                      <a:pPr marL="571500" indent="-392113">
                        <a:lnSpc>
                          <a:spcPct val="114000"/>
                        </a:lnSpc>
                        <a:spcAft>
                          <a:spcPts val="1000"/>
                        </a:spcAft>
                        <a:buFont typeface="Wingdings" pitchFamily="2" charset="2"/>
                        <a:buChar char="ü"/>
                      </a:pPr>
                      <a:r>
                        <a:rPr lang="en-US" sz="2100" dirty="0" smtClean="0"/>
                        <a:t>Risk communication</a:t>
                      </a:r>
                    </a:p>
                    <a:p>
                      <a:pPr marL="571500" indent="-392113">
                        <a:lnSpc>
                          <a:spcPct val="114000"/>
                        </a:lnSpc>
                        <a:spcAft>
                          <a:spcPts val="1000"/>
                        </a:spcAft>
                        <a:buFont typeface="Wingdings" pitchFamily="2" charset="2"/>
                        <a:buChar char="ü"/>
                      </a:pPr>
                      <a:r>
                        <a:rPr lang="en-US" sz="2100" dirty="0" smtClean="0"/>
                        <a:t>Isolation/quarantine</a:t>
                      </a:r>
                      <a:endParaRPr lang="en-US" sz="21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normAutofit fontScale="90000"/>
          </a:bodyPr>
          <a:lstStyle/>
          <a:p>
            <a:pPr algn="ctr" eaLnBrk="1" hangingPunct="1"/>
            <a:r>
              <a:rPr lang="en-US" dirty="0" smtClean="0">
                <a:solidFill>
                  <a:schemeClr val="accent6">
                    <a:lumMod val="50000"/>
                  </a:schemeClr>
                </a:solidFill>
                <a:cs typeface="Helvetica" pitchFamily="34" charset="0"/>
              </a:rPr>
              <a:t>Triage and Treatment</a:t>
            </a:r>
            <a:br>
              <a:rPr lang="en-US" dirty="0" smtClean="0">
                <a:solidFill>
                  <a:schemeClr val="accent6">
                    <a:lumMod val="50000"/>
                  </a:schemeClr>
                </a:solidFill>
                <a:cs typeface="Helvetica" pitchFamily="34" charset="0"/>
              </a:rPr>
            </a:br>
            <a:r>
              <a:rPr lang="en-US" dirty="0" smtClean="0">
                <a:solidFill>
                  <a:schemeClr val="accent6">
                    <a:lumMod val="50000"/>
                  </a:schemeClr>
                </a:solidFill>
                <a:cs typeface="Helvetica" pitchFamily="34" charset="0"/>
              </a:rPr>
              <a:t>Bioterrorism Threats</a:t>
            </a:r>
          </a:p>
        </p:txBody>
      </p:sp>
      <p:sp>
        <p:nvSpPr>
          <p:cNvPr id="4" name="TextBox 3"/>
          <p:cNvSpPr txBox="1"/>
          <p:nvPr/>
        </p:nvSpPr>
        <p:spPr>
          <a:xfrm>
            <a:off x="5562600" y="5029200"/>
            <a:ext cx="2819400" cy="254000"/>
          </a:xfrm>
          <a:prstGeom prst="rect">
            <a:avLst/>
          </a:prstGeom>
          <a:noFill/>
        </p:spPr>
        <p:txBody>
          <a:bodyPr>
            <a:spAutoFit/>
          </a:bodyPr>
          <a:lstStyle/>
          <a:p>
            <a:pPr fontAlgn="auto">
              <a:spcBef>
                <a:spcPts val="0"/>
              </a:spcBef>
              <a:spcAft>
                <a:spcPts val="0"/>
              </a:spcAft>
              <a:defRPr/>
            </a:pPr>
            <a:r>
              <a:rPr lang="en-US" sz="1050" b="1" dirty="0">
                <a:solidFill>
                  <a:schemeClr val="bg1"/>
                </a:solidFill>
                <a:latin typeface="+mn-lt"/>
                <a:cs typeface="+mn-cs"/>
              </a:rPr>
              <a:t>Scott Smith/CDC</a:t>
            </a:r>
          </a:p>
        </p:txBody>
      </p:sp>
      <p:pic>
        <p:nvPicPr>
          <p:cNvPr id="6" name="Content Placeholder 5" descr="8 - Slide 17.jpg"/>
          <p:cNvPicPr>
            <a:picLocks noGrp="1" noChangeAspect="1"/>
          </p:cNvPicPr>
          <p:nvPr>
            <p:ph idx="1"/>
          </p:nvPr>
        </p:nvPicPr>
        <p:blipFill>
          <a:blip r:embed="rId3" cstate="screen">
            <a:extLst>
              <a:ext uri="{28A0092B-C50C-407E-A947-70E740481C1C}">
                <a14:useLocalDpi xmlns:a14="http://schemas.microsoft.com/office/drawing/2010/main"/>
              </a:ext>
            </a:extLst>
          </a:blip>
          <a:stretch>
            <a:fillRect/>
          </a:stretch>
        </p:blipFill>
        <p:spPr>
          <a:xfrm>
            <a:off x="2819400" y="1371600"/>
            <a:ext cx="3733800" cy="3879850"/>
          </a:xfrm>
          <a:effectLst>
            <a:outerShdw blurRad="292100" dist="139700" dir="2700000" algn="tl" rotWithShape="0">
              <a:srgbClr val="333333">
                <a:alpha val="65000"/>
              </a:srgbClr>
            </a:outerShdw>
          </a:effectLst>
        </p:spPr>
      </p:pic>
      <p:sp>
        <p:nvSpPr>
          <p:cNvPr id="5" name="TextBox 4"/>
          <p:cNvSpPr txBox="1"/>
          <p:nvPr/>
        </p:nvSpPr>
        <p:spPr>
          <a:xfrm>
            <a:off x="5181600" y="5334000"/>
            <a:ext cx="2057400" cy="261610"/>
          </a:xfrm>
          <a:prstGeom prst="rect">
            <a:avLst/>
          </a:prstGeom>
          <a:noFill/>
        </p:spPr>
        <p:txBody>
          <a:bodyPr wrap="square" rtlCol="0">
            <a:spAutoFit/>
          </a:bodyPr>
          <a:lstStyle/>
          <a:p>
            <a:r>
              <a:rPr lang="en-US" sz="1100" b="1" dirty="0" smtClean="0"/>
              <a:t>Scott Smith/CDC</a:t>
            </a:r>
            <a:endParaRPr lang="en-US" sz="11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normAutofit/>
          </a:bodyPr>
          <a:lstStyle/>
          <a:p>
            <a:pPr eaLnBrk="1" hangingPunct="1"/>
            <a:r>
              <a:rPr lang="en-US" dirty="0" smtClean="0">
                <a:solidFill>
                  <a:schemeClr val="accent6">
                    <a:lumMod val="50000"/>
                  </a:schemeClr>
                </a:solidFill>
                <a:cs typeface="Helvetica" pitchFamily="34" charset="0"/>
              </a:rPr>
              <a:t>Smallpox</a:t>
            </a:r>
          </a:p>
        </p:txBody>
      </p:sp>
      <p:sp>
        <p:nvSpPr>
          <p:cNvPr id="40962" name="Content Placeholder 2"/>
          <p:cNvSpPr>
            <a:spLocks noGrp="1"/>
          </p:cNvSpPr>
          <p:nvPr>
            <p:ph idx="1"/>
          </p:nvPr>
        </p:nvSpPr>
        <p:spPr>
          <a:xfrm>
            <a:off x="457200" y="1414816"/>
            <a:ext cx="4038600" cy="5257800"/>
          </a:xfrm>
        </p:spPr>
        <p:txBody>
          <a:bodyPr>
            <a:normAutofit/>
          </a:bodyPr>
          <a:lstStyle/>
          <a:p>
            <a:pPr eaLnBrk="1" hangingPunct="1">
              <a:spcBef>
                <a:spcPts val="800"/>
              </a:spcBef>
            </a:pPr>
            <a:r>
              <a:rPr lang="en-US" sz="2400" dirty="0" smtClean="0">
                <a:latin typeface="+mn-lt"/>
                <a:cs typeface="Helvetica" pitchFamily="34" charset="0"/>
              </a:rPr>
              <a:t>Severe prodrome</a:t>
            </a:r>
          </a:p>
          <a:p>
            <a:pPr lvl="1" eaLnBrk="1" hangingPunct="1">
              <a:spcBef>
                <a:spcPts val="800"/>
              </a:spcBef>
              <a:buSzPct val="85000"/>
            </a:pPr>
            <a:r>
              <a:rPr lang="en-US" sz="2400" dirty="0" smtClean="0">
                <a:latin typeface="+mn-lt"/>
                <a:cs typeface="Helvetica" pitchFamily="34" charset="0"/>
              </a:rPr>
              <a:t>Fever, body aches</a:t>
            </a:r>
          </a:p>
          <a:p>
            <a:pPr lvl="1" eaLnBrk="1" hangingPunct="1">
              <a:spcBef>
                <a:spcPts val="800"/>
              </a:spcBef>
              <a:buSzPct val="85000"/>
            </a:pPr>
            <a:r>
              <a:rPr lang="en-US" sz="2400" dirty="0" smtClean="0">
                <a:latin typeface="+mn-lt"/>
                <a:cs typeface="Helvetica" pitchFamily="34" charset="0"/>
              </a:rPr>
              <a:t>Prostration, delirium</a:t>
            </a:r>
          </a:p>
          <a:p>
            <a:pPr eaLnBrk="1" hangingPunct="1">
              <a:spcBef>
                <a:spcPts val="800"/>
              </a:spcBef>
            </a:pPr>
            <a:r>
              <a:rPr lang="en-US" sz="2400" dirty="0" smtClean="0">
                <a:latin typeface="+mn-lt"/>
                <a:cs typeface="Helvetica" pitchFamily="34" charset="0"/>
              </a:rPr>
              <a:t>Rash: 2-3 days later</a:t>
            </a:r>
          </a:p>
          <a:p>
            <a:pPr lvl="1" eaLnBrk="1" hangingPunct="1">
              <a:spcBef>
                <a:spcPts val="800"/>
              </a:spcBef>
              <a:buSzPct val="85000"/>
            </a:pPr>
            <a:r>
              <a:rPr lang="en-US" sz="2400" dirty="0" smtClean="0">
                <a:latin typeface="+mn-lt"/>
                <a:cs typeface="Helvetica" pitchFamily="34" charset="0"/>
              </a:rPr>
              <a:t>Palms, soles, face </a:t>
            </a:r>
          </a:p>
          <a:p>
            <a:pPr lvl="1" eaLnBrk="1" hangingPunct="1">
              <a:spcBef>
                <a:spcPts val="800"/>
              </a:spcBef>
              <a:buSzPct val="85000"/>
            </a:pPr>
            <a:r>
              <a:rPr lang="en-US" sz="2400" dirty="0" smtClean="0">
                <a:latin typeface="+mn-lt"/>
                <a:cs typeface="Helvetica" pitchFamily="34" charset="0"/>
              </a:rPr>
              <a:t>Crops of vesicles</a:t>
            </a:r>
          </a:p>
          <a:p>
            <a:pPr lvl="1" eaLnBrk="1" hangingPunct="1">
              <a:spcBef>
                <a:spcPts val="800"/>
              </a:spcBef>
              <a:buSzPct val="85000"/>
            </a:pPr>
            <a:r>
              <a:rPr lang="en-US" sz="2400" dirty="0" smtClean="0">
                <a:latin typeface="+mn-lt"/>
                <a:cs typeface="Helvetica" pitchFamily="34" charset="0"/>
              </a:rPr>
              <a:t>All in same stage</a:t>
            </a:r>
          </a:p>
          <a:p>
            <a:pPr eaLnBrk="1" hangingPunct="1">
              <a:spcBef>
                <a:spcPts val="800"/>
              </a:spcBef>
            </a:pPr>
            <a:r>
              <a:rPr lang="en-US" sz="2400" dirty="0" smtClean="0">
                <a:latin typeface="+mn-lt"/>
                <a:cs typeface="Helvetica" pitchFamily="34" charset="0"/>
              </a:rPr>
              <a:t>Very contagious</a:t>
            </a:r>
          </a:p>
        </p:txBody>
      </p:sp>
      <p:sp>
        <p:nvSpPr>
          <p:cNvPr id="40963" name="TextBox 4"/>
          <p:cNvSpPr txBox="1">
            <a:spLocks noChangeArrowheads="1"/>
          </p:cNvSpPr>
          <p:nvPr/>
        </p:nvSpPr>
        <p:spPr bwMode="auto">
          <a:xfrm>
            <a:off x="457200" y="5673436"/>
            <a:ext cx="4572000" cy="412750"/>
          </a:xfrm>
          <a:prstGeom prst="rect">
            <a:avLst/>
          </a:prstGeom>
          <a:noFill/>
          <a:ln w="9525">
            <a:noFill/>
            <a:miter lim="800000"/>
            <a:headEnd/>
            <a:tailEnd/>
          </a:ln>
        </p:spPr>
        <p:txBody>
          <a:bodyPr>
            <a:spAutoFit/>
          </a:bodyPr>
          <a:lstStyle/>
          <a:p>
            <a:r>
              <a:rPr lang="en-US" sz="2100" dirty="0">
                <a:latin typeface="Calibri" pitchFamily="34" charset="0"/>
              </a:rPr>
              <a:t>Differentiate: monkeypox, chickenpox </a:t>
            </a:r>
          </a:p>
        </p:txBody>
      </p:sp>
      <p:pic>
        <p:nvPicPr>
          <p:cNvPr id="6" name="Picture 5" descr="8 - Slide 18.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040437" y="816932"/>
            <a:ext cx="2646363" cy="4037013"/>
          </a:xfrm>
          <a:prstGeom prst="rect">
            <a:avLst/>
          </a:prstGeom>
          <a:ln>
            <a:noFill/>
          </a:ln>
          <a:effectLst>
            <a:outerShdw blurRad="292100" dist="139700" dir="2700000" algn="tl" rotWithShape="0">
              <a:srgbClr val="333333">
                <a:alpha val="65000"/>
              </a:srgbClr>
            </a:outerShdw>
          </a:effectLst>
        </p:spPr>
      </p:pic>
      <p:sp>
        <p:nvSpPr>
          <p:cNvPr id="8" name="TextBox 7"/>
          <p:cNvSpPr txBox="1"/>
          <p:nvPr/>
        </p:nvSpPr>
        <p:spPr>
          <a:xfrm>
            <a:off x="7112000" y="4853945"/>
            <a:ext cx="2590800" cy="261610"/>
          </a:xfrm>
          <a:prstGeom prst="rect">
            <a:avLst/>
          </a:prstGeom>
          <a:noFill/>
        </p:spPr>
        <p:txBody>
          <a:bodyPr>
            <a:spAutoFit/>
          </a:bodyPr>
          <a:lstStyle/>
          <a:p>
            <a:pPr fontAlgn="auto">
              <a:spcBef>
                <a:spcPts val="0"/>
              </a:spcBef>
              <a:spcAft>
                <a:spcPts val="0"/>
              </a:spcAft>
              <a:defRPr/>
            </a:pPr>
            <a:r>
              <a:rPr lang="en-US" sz="1100" b="1" dirty="0">
                <a:latin typeface="+mn-lt"/>
                <a:cs typeface="+mn-cs"/>
              </a:rPr>
              <a:t>Michael Schwartz/CDC</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normAutofit/>
          </a:bodyPr>
          <a:lstStyle/>
          <a:p>
            <a:pPr algn="ctr" eaLnBrk="1" hangingPunct="1"/>
            <a:r>
              <a:rPr lang="en-US" dirty="0" smtClean="0">
                <a:solidFill>
                  <a:schemeClr val="accent6">
                    <a:lumMod val="50000"/>
                  </a:schemeClr>
                </a:solidFill>
                <a:cs typeface="Helvetica" pitchFamily="34" charset="0"/>
              </a:rPr>
              <a:t>Smallpox</a:t>
            </a:r>
          </a:p>
        </p:txBody>
      </p:sp>
      <p:sp>
        <p:nvSpPr>
          <p:cNvPr id="3" name="Content Placeholder 2"/>
          <p:cNvSpPr>
            <a:spLocks noGrp="1"/>
          </p:cNvSpPr>
          <p:nvPr>
            <p:ph idx="1"/>
          </p:nvPr>
        </p:nvSpPr>
        <p:spPr>
          <a:xfrm>
            <a:off x="457200" y="1646238"/>
            <a:ext cx="8229600" cy="4525962"/>
          </a:xfrm>
        </p:spPr>
        <p:txBody>
          <a:bodyPr>
            <a:normAutofit/>
          </a:bodyPr>
          <a:lstStyle/>
          <a:p>
            <a:pPr eaLnBrk="1" hangingPunct="1">
              <a:defRPr/>
            </a:pPr>
            <a:r>
              <a:rPr lang="en-US" sz="2600" dirty="0" smtClean="0">
                <a:latin typeface="+mn-lt"/>
                <a:cs typeface="Helvetica" pitchFamily="34" charset="0"/>
              </a:rPr>
              <a:t>Diagnosis: </a:t>
            </a:r>
            <a:r>
              <a:rPr lang="en-US" sz="2600" dirty="0" smtClean="0">
                <a:effectLst>
                  <a:outerShdw blurRad="38100" dist="38100" dir="2700000" algn="tl">
                    <a:srgbClr val="C0C0C0"/>
                  </a:outerShdw>
                </a:effectLst>
                <a:latin typeface="+mn-lt"/>
                <a:cs typeface="Helvetica" pitchFamily="34" charset="0"/>
              </a:rPr>
              <a:t>clinical</a:t>
            </a:r>
          </a:p>
          <a:p>
            <a:pPr lvl="1" eaLnBrk="1" hangingPunct="1">
              <a:spcBef>
                <a:spcPts val="700"/>
              </a:spcBef>
              <a:buSzPct val="85000"/>
              <a:defRPr/>
            </a:pPr>
            <a:r>
              <a:rPr lang="en-US" sz="2600" dirty="0" smtClean="0">
                <a:latin typeface="+mn-lt"/>
                <a:cs typeface="Helvetica" pitchFamily="34" charset="0"/>
              </a:rPr>
              <a:t>Special tests at CDC and                                                                              some state labs</a:t>
            </a:r>
          </a:p>
          <a:p>
            <a:pPr eaLnBrk="1" hangingPunct="1">
              <a:defRPr/>
            </a:pPr>
            <a:r>
              <a:rPr lang="en-US" sz="2600" dirty="0" smtClean="0">
                <a:latin typeface="+mn-lt"/>
                <a:cs typeface="Helvetica" pitchFamily="34" charset="0"/>
              </a:rPr>
              <a:t>Treatment: vaccination                                                                                  (if &lt;3 days)</a:t>
            </a:r>
          </a:p>
          <a:p>
            <a:pPr lvl="1" eaLnBrk="1" hangingPunct="1">
              <a:spcBef>
                <a:spcPts val="700"/>
              </a:spcBef>
              <a:buSzPct val="85000"/>
              <a:defRPr/>
            </a:pPr>
            <a:r>
              <a:rPr lang="en-US" sz="2600" dirty="0" smtClean="0">
                <a:latin typeface="+mn-lt"/>
                <a:cs typeface="Helvetica" pitchFamily="34" charset="0"/>
              </a:rPr>
              <a:t>Supportive care, +/- antivirals</a:t>
            </a:r>
          </a:p>
          <a:p>
            <a:pPr eaLnBrk="1" hangingPunct="1">
              <a:defRPr/>
            </a:pPr>
            <a:r>
              <a:rPr lang="en-US" sz="2600" dirty="0" smtClean="0">
                <a:latin typeface="+mn-lt"/>
                <a:cs typeface="Helvetica" pitchFamily="34" charset="0"/>
              </a:rPr>
              <a:t>Airborne and contact precautions</a:t>
            </a:r>
          </a:p>
          <a:p>
            <a:pPr lvl="1" eaLnBrk="1" hangingPunct="1">
              <a:spcBef>
                <a:spcPts val="700"/>
              </a:spcBef>
              <a:buSzPct val="85000"/>
              <a:defRPr/>
            </a:pPr>
            <a:r>
              <a:rPr lang="en-US" sz="2600" dirty="0" smtClean="0">
                <a:latin typeface="+mn-lt"/>
                <a:cs typeface="Helvetica" pitchFamily="34" charset="0"/>
              </a:rPr>
              <a:t>Negative-pressure room</a:t>
            </a:r>
          </a:p>
        </p:txBody>
      </p:sp>
      <p:pic>
        <p:nvPicPr>
          <p:cNvPr id="4" name="Picture 3" descr="smallpox-vaccination-cdc.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302250" y="1676400"/>
            <a:ext cx="3424238" cy="2286000"/>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7162800" y="4038600"/>
            <a:ext cx="2286000" cy="261938"/>
          </a:xfrm>
          <a:prstGeom prst="rect">
            <a:avLst/>
          </a:prstGeom>
          <a:noFill/>
        </p:spPr>
        <p:txBody>
          <a:bodyPr>
            <a:spAutoFit/>
          </a:bodyPr>
          <a:lstStyle/>
          <a:p>
            <a:pPr fontAlgn="auto">
              <a:spcBef>
                <a:spcPts val="0"/>
              </a:spcBef>
              <a:spcAft>
                <a:spcPts val="0"/>
              </a:spcAft>
              <a:defRPr/>
            </a:pPr>
            <a:r>
              <a:rPr lang="en-US" sz="1100" b="1" dirty="0">
                <a:latin typeface="+mn-lt"/>
                <a:cs typeface="+mn-cs"/>
              </a:rPr>
              <a:t>James Gathany/CDC</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r:link="rId3">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5" name="NDLSF_logo_rgb.png" descr="/Users/dfox/Documents/Dan's WIP/2012/12-0278 DLS_ppt/NDLSF_logo_rgb.png"/>
          <p:cNvPicPr>
            <a:picLocks noChangeAspect="1"/>
          </p:cNvPicPr>
          <p:nvPr/>
        </p:nvPicPr>
        <p:blipFill>
          <a:blip r:embed="rId4" r:link="rId5" cstate="screen">
            <a:extLst>
              <a:ext uri="{28A0092B-C50C-407E-A947-70E740481C1C}">
                <a14:useLocalDpi xmlns:a14="http://schemas.microsoft.com/office/drawing/2010/main"/>
              </a:ext>
            </a:extLst>
          </a:blip>
          <a:stretch>
            <a:fillRect/>
          </a:stretch>
        </p:blipFill>
        <p:spPr>
          <a:xfrm>
            <a:off x="3566160" y="794832"/>
            <a:ext cx="1842770" cy="854939"/>
          </a:xfrm>
          <a:prstGeom prst="rect">
            <a:avLst/>
          </a:prstGeom>
        </p:spPr>
      </p:pic>
      <p:cxnSp>
        <p:nvCxnSpPr>
          <p:cNvPr id="10" name="Straight Connector 9"/>
          <p:cNvCxnSpPr/>
          <p:nvPr/>
        </p:nvCxnSpPr>
        <p:spPr>
          <a:xfrm>
            <a:off x="2362200" y="2847975"/>
            <a:ext cx="4319588" cy="0"/>
          </a:xfrm>
          <a:prstGeom prst="line">
            <a:avLst/>
          </a:prstGeom>
        </p:spPr>
        <p:style>
          <a:lnRef idx="2">
            <a:schemeClr val="dk1"/>
          </a:lnRef>
          <a:fillRef idx="0">
            <a:schemeClr val="dk1"/>
          </a:fillRef>
          <a:effectRef idx="1">
            <a:schemeClr val="dk1"/>
          </a:effectRef>
          <a:fontRef idx="minor">
            <a:schemeClr val="tx1"/>
          </a:fontRef>
        </p:style>
      </p:cxnSp>
      <p:sp>
        <p:nvSpPr>
          <p:cNvPr id="8" name="Subtitle 2"/>
          <p:cNvSpPr txBox="1">
            <a:spLocks/>
          </p:cNvSpPr>
          <p:nvPr/>
        </p:nvSpPr>
        <p:spPr>
          <a:xfrm>
            <a:off x="1289390" y="3095625"/>
            <a:ext cx="6400800" cy="17526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Helvetica"/>
                <a:ea typeface="+mn-ea"/>
                <a:cs typeface="Helvetica"/>
              </a:defRPr>
            </a:lvl1pPr>
            <a:lvl2pPr marL="742950" indent="-285750" algn="l" defTabSz="457200" rtl="0" eaLnBrk="1" latinLnBrk="0" hangingPunct="1">
              <a:spcBef>
                <a:spcPct val="20000"/>
              </a:spcBef>
              <a:buFont typeface="Arial"/>
              <a:buChar char="–"/>
              <a:defRPr sz="2800" kern="1200">
                <a:solidFill>
                  <a:schemeClr val="tx1"/>
                </a:solidFill>
                <a:latin typeface="Helvetica"/>
                <a:ea typeface="+mn-ea"/>
                <a:cs typeface="Helvetica"/>
              </a:defRPr>
            </a:lvl2pPr>
            <a:lvl3pPr marL="1143000" indent="-228600" algn="l" defTabSz="457200" rtl="0" eaLnBrk="1" latinLnBrk="0" hangingPunct="1">
              <a:spcBef>
                <a:spcPct val="20000"/>
              </a:spcBef>
              <a:buFont typeface="Arial"/>
              <a:buChar char="•"/>
              <a:defRPr sz="2400" kern="1200">
                <a:solidFill>
                  <a:schemeClr val="tx1"/>
                </a:solidFill>
                <a:latin typeface="Helvetica"/>
                <a:ea typeface="+mn-ea"/>
                <a:cs typeface="Helvetica"/>
              </a:defRPr>
            </a:lvl3pPr>
            <a:lvl4pPr marL="1600200" indent="-228600" algn="l" defTabSz="457200" rtl="0" eaLnBrk="1" latinLnBrk="0" hangingPunct="1">
              <a:spcBef>
                <a:spcPct val="20000"/>
              </a:spcBef>
              <a:buFont typeface="Arial"/>
              <a:buChar char="–"/>
              <a:defRPr sz="2000" kern="1200">
                <a:solidFill>
                  <a:schemeClr val="tx1"/>
                </a:solidFill>
                <a:latin typeface="Helvetica"/>
                <a:ea typeface="+mn-ea"/>
                <a:cs typeface="Helvetica"/>
              </a:defRPr>
            </a:lvl4pPr>
            <a:lvl5pPr marL="2057400" indent="-228600" algn="l" defTabSz="457200" rtl="0" eaLnBrk="1" latinLnBrk="0" hangingPunct="1">
              <a:spcBef>
                <a:spcPct val="20000"/>
              </a:spcBef>
              <a:buFont typeface="Arial"/>
              <a:buChar char="»"/>
              <a:defRPr sz="2000" kern="1200">
                <a:solidFill>
                  <a:schemeClr val="tx1"/>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defRPr/>
            </a:pPr>
            <a:r>
              <a:rPr lang="en-US" sz="3600" b="1" dirty="0" smtClean="0">
                <a:latin typeface="+mj-lt"/>
                <a:cs typeface="Helvetica" pitchFamily="34" charset="0"/>
              </a:rPr>
              <a:t>Biologic Disasters</a:t>
            </a:r>
            <a:endParaRPr lang="en-US" sz="3600" b="1" dirty="0">
              <a:latin typeface="+mj-lt"/>
            </a:endParaRPr>
          </a:p>
        </p:txBody>
      </p:sp>
      <p:sp>
        <p:nvSpPr>
          <p:cNvPr id="12" name="TextBox 11"/>
          <p:cNvSpPr txBox="1"/>
          <p:nvPr/>
        </p:nvSpPr>
        <p:spPr>
          <a:xfrm>
            <a:off x="2476500" y="2109311"/>
            <a:ext cx="3860096" cy="1031051"/>
          </a:xfrm>
          <a:prstGeom prst="rect">
            <a:avLst/>
          </a:prstGeom>
          <a:noFill/>
        </p:spPr>
        <p:txBody>
          <a:bodyPr wrap="none" rtlCol="0">
            <a:spAutoFit/>
          </a:bodyPr>
          <a:lstStyle/>
          <a:p>
            <a:pPr algn="ctr"/>
            <a:r>
              <a:rPr lang="en-US" sz="2900" b="1" dirty="0" smtClean="0">
                <a:latin typeface="+mj-lt"/>
                <a:cs typeface="Helvetica" pitchFamily="34" charset="0"/>
              </a:rPr>
              <a:t>Session 4 – Lesson Eight</a:t>
            </a:r>
          </a:p>
          <a:p>
            <a:pPr algn="ctr" defTabSz="457200"/>
            <a:endParaRPr lang="en-US" sz="3200" b="1" dirty="0">
              <a:latin typeface="Calibri" pitchFamily="34" charset="0"/>
              <a:cs typeface="Helvetica"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normAutofit/>
          </a:bodyPr>
          <a:lstStyle/>
          <a:p>
            <a:pPr algn="ctr" eaLnBrk="1" hangingPunct="1"/>
            <a:r>
              <a:rPr lang="en-US" dirty="0" smtClean="0">
                <a:solidFill>
                  <a:schemeClr val="accent6">
                    <a:lumMod val="50000"/>
                  </a:schemeClr>
                </a:solidFill>
                <a:cs typeface="Helvetica" pitchFamily="34" charset="0"/>
              </a:rPr>
              <a:t>Anthrax</a:t>
            </a:r>
          </a:p>
        </p:txBody>
      </p:sp>
      <p:sp>
        <p:nvSpPr>
          <p:cNvPr id="45058" name="Content Placeholder 2"/>
          <p:cNvSpPr>
            <a:spLocks noGrp="1"/>
          </p:cNvSpPr>
          <p:nvPr>
            <p:ph idx="1"/>
          </p:nvPr>
        </p:nvSpPr>
        <p:spPr>
          <a:xfrm>
            <a:off x="304800" y="1371600"/>
            <a:ext cx="5791200" cy="5029200"/>
          </a:xfrm>
        </p:spPr>
        <p:txBody>
          <a:bodyPr/>
          <a:lstStyle/>
          <a:p>
            <a:pPr eaLnBrk="1" hangingPunct="1"/>
            <a:r>
              <a:rPr lang="en-US" sz="2400" dirty="0" smtClean="0">
                <a:latin typeface="+mn-lt"/>
                <a:cs typeface="Helvetica" pitchFamily="34" charset="0"/>
              </a:rPr>
              <a:t>Inhalational: </a:t>
            </a:r>
            <a:r>
              <a:rPr lang="en-US" sz="2400" b="1" dirty="0" smtClean="0">
                <a:latin typeface="+mn-lt"/>
                <a:cs typeface="Helvetica" pitchFamily="34" charset="0"/>
              </a:rPr>
              <a:t>Flu-like symptoms</a:t>
            </a:r>
            <a:r>
              <a:rPr lang="en-US" sz="2400" dirty="0" smtClean="0">
                <a:latin typeface="+mn-lt"/>
                <a:cs typeface="Helvetica" pitchFamily="34" charset="0"/>
              </a:rPr>
              <a:t>, SOB, CP</a:t>
            </a:r>
          </a:p>
          <a:p>
            <a:pPr lvl="1" eaLnBrk="1" hangingPunct="1"/>
            <a:r>
              <a:rPr lang="en-US" sz="2400" dirty="0" smtClean="0">
                <a:latin typeface="+mn-lt"/>
                <a:cs typeface="Helvetica" pitchFamily="34" charset="0"/>
              </a:rPr>
              <a:t>Evolves to severe respiratory distress, shock</a:t>
            </a:r>
          </a:p>
          <a:p>
            <a:pPr lvl="1" eaLnBrk="1" hangingPunct="1"/>
            <a:r>
              <a:rPr lang="en-US" sz="2400" dirty="0" smtClean="0">
                <a:latin typeface="+mn-lt"/>
                <a:cs typeface="Helvetica" pitchFamily="34" charset="0"/>
              </a:rPr>
              <a:t>High fatality rate</a:t>
            </a:r>
          </a:p>
          <a:p>
            <a:pPr eaLnBrk="1" hangingPunct="1"/>
            <a:r>
              <a:rPr lang="en-US" sz="2400" dirty="0" smtClean="0">
                <a:latin typeface="+mn-lt"/>
                <a:cs typeface="Helvetica" pitchFamily="34" charset="0"/>
              </a:rPr>
              <a:t>Cutaneous: small itchy bumps turn into deep </a:t>
            </a:r>
            <a:r>
              <a:rPr lang="en-US" sz="2400" i="1" dirty="0" smtClean="0">
                <a:latin typeface="+mn-lt"/>
                <a:cs typeface="Helvetica" pitchFamily="34" charset="0"/>
              </a:rPr>
              <a:t>black</a:t>
            </a:r>
            <a:r>
              <a:rPr lang="en-US" sz="2400" dirty="0" smtClean="0">
                <a:latin typeface="+mn-lt"/>
                <a:cs typeface="Helvetica" pitchFamily="34" charset="0"/>
              </a:rPr>
              <a:t> ulcers, swollen lymph nodes</a:t>
            </a:r>
          </a:p>
          <a:p>
            <a:pPr eaLnBrk="1" hangingPunct="1"/>
            <a:r>
              <a:rPr lang="en-US" sz="2400" dirty="0" smtClean="0">
                <a:latin typeface="+mn-lt"/>
                <a:cs typeface="Helvetica" pitchFamily="34" charset="0"/>
              </a:rPr>
              <a:t>Can be natural or bioterrorism</a:t>
            </a:r>
          </a:p>
        </p:txBody>
      </p:sp>
      <p:sp>
        <p:nvSpPr>
          <p:cNvPr id="5" name="TextBox 4"/>
          <p:cNvSpPr txBox="1"/>
          <p:nvPr/>
        </p:nvSpPr>
        <p:spPr>
          <a:xfrm>
            <a:off x="7086600" y="4800600"/>
            <a:ext cx="2057400" cy="254000"/>
          </a:xfrm>
          <a:prstGeom prst="rect">
            <a:avLst/>
          </a:prstGeom>
          <a:noFill/>
        </p:spPr>
        <p:txBody>
          <a:bodyPr>
            <a:spAutoFit/>
          </a:bodyPr>
          <a:lstStyle/>
          <a:p>
            <a:pPr fontAlgn="auto">
              <a:spcBef>
                <a:spcPts val="0"/>
              </a:spcBef>
              <a:spcAft>
                <a:spcPts val="0"/>
              </a:spcAft>
              <a:defRPr/>
            </a:pPr>
            <a:r>
              <a:rPr lang="en-US" sz="1050" b="1" dirty="0">
                <a:solidFill>
                  <a:schemeClr val="bg1"/>
                </a:solidFill>
                <a:latin typeface="+mn-lt"/>
                <a:cs typeface="+mn-cs"/>
              </a:rPr>
              <a:t>James Steele/CDC</a:t>
            </a:r>
          </a:p>
        </p:txBody>
      </p:sp>
      <p:pic>
        <p:nvPicPr>
          <p:cNvPr id="6" name="Picture 5" descr="8 - Slide 20.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324600" y="2057400"/>
            <a:ext cx="2632075" cy="1752600"/>
          </a:xfrm>
          <a:prstGeom prst="rect">
            <a:avLst/>
          </a:prstGeom>
          <a:ln>
            <a:noFill/>
          </a:ln>
          <a:effectLst>
            <a:outerShdw blurRad="292100" dist="139700" dir="2700000" algn="tl" rotWithShape="0">
              <a:srgbClr val="333333">
                <a:alpha val="65000"/>
              </a:srgbClr>
            </a:outerShdw>
          </a:effectLst>
        </p:spPr>
      </p:pic>
      <p:sp>
        <p:nvSpPr>
          <p:cNvPr id="7" name="TextBox 6"/>
          <p:cNvSpPr txBox="1"/>
          <p:nvPr/>
        </p:nvSpPr>
        <p:spPr>
          <a:xfrm>
            <a:off x="7543800" y="3962400"/>
            <a:ext cx="2438400" cy="261938"/>
          </a:xfrm>
          <a:prstGeom prst="rect">
            <a:avLst/>
          </a:prstGeom>
          <a:noFill/>
        </p:spPr>
        <p:txBody>
          <a:bodyPr>
            <a:spAutoFit/>
          </a:bodyPr>
          <a:lstStyle/>
          <a:p>
            <a:pPr fontAlgn="auto">
              <a:spcBef>
                <a:spcPts val="0"/>
              </a:spcBef>
              <a:spcAft>
                <a:spcPts val="0"/>
              </a:spcAft>
              <a:defRPr/>
            </a:pPr>
            <a:r>
              <a:rPr lang="en-US" sz="1100" b="1" dirty="0">
                <a:latin typeface="+mn-lt"/>
                <a:cs typeface="+mn-cs"/>
              </a:rPr>
              <a:t>James Steele/CDC</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pPr algn="ctr" eaLnBrk="1" hangingPunct="1"/>
            <a:r>
              <a:rPr lang="en-US" sz="2800" dirty="0" smtClean="0">
                <a:solidFill>
                  <a:schemeClr val="accent6">
                    <a:lumMod val="50000"/>
                  </a:schemeClr>
                </a:solidFill>
                <a:cs typeface="Helvetica" pitchFamily="34" charset="0"/>
              </a:rPr>
              <a:t>Anthrax</a:t>
            </a:r>
          </a:p>
        </p:txBody>
      </p:sp>
      <p:sp>
        <p:nvSpPr>
          <p:cNvPr id="3" name="Content Placeholder 2"/>
          <p:cNvSpPr>
            <a:spLocks noGrp="1"/>
          </p:cNvSpPr>
          <p:nvPr>
            <p:ph idx="1"/>
          </p:nvPr>
        </p:nvSpPr>
        <p:spPr>
          <a:xfrm>
            <a:off x="457200" y="1600200"/>
            <a:ext cx="5562600" cy="4525963"/>
          </a:xfrm>
        </p:spPr>
        <p:txBody>
          <a:bodyPr>
            <a:noAutofit/>
          </a:bodyPr>
          <a:lstStyle/>
          <a:p>
            <a:pPr eaLnBrk="1" hangingPunct="1">
              <a:defRPr/>
            </a:pPr>
            <a:r>
              <a:rPr lang="en-US" sz="2400" dirty="0" smtClean="0">
                <a:latin typeface="+mn-lt"/>
                <a:cs typeface="Helvetica" pitchFamily="34" charset="0"/>
              </a:rPr>
              <a:t>Diagnosis: </a:t>
            </a:r>
            <a:r>
              <a:rPr lang="en-US" sz="2400" dirty="0" smtClean="0">
                <a:effectLst>
                  <a:outerShdw blurRad="38100" dist="38100" dir="2700000" algn="tl">
                    <a:srgbClr val="C0C0C0"/>
                  </a:outerShdw>
                </a:effectLst>
                <a:latin typeface="+mn-lt"/>
                <a:cs typeface="Helvetica" pitchFamily="34" charset="0"/>
              </a:rPr>
              <a:t>clinical</a:t>
            </a:r>
          </a:p>
          <a:p>
            <a:pPr lvl="1" eaLnBrk="1" hangingPunct="1">
              <a:defRPr/>
            </a:pPr>
            <a:r>
              <a:rPr lang="en-US" sz="2400" dirty="0" smtClean="0">
                <a:latin typeface="+mn-lt"/>
                <a:cs typeface="Helvetica" pitchFamily="34" charset="0"/>
              </a:rPr>
              <a:t>CXR: wide mediastinum, effusions, infiltrates</a:t>
            </a:r>
          </a:p>
          <a:p>
            <a:pPr lvl="1" eaLnBrk="1" hangingPunct="1">
              <a:defRPr/>
            </a:pPr>
            <a:r>
              <a:rPr lang="en-US" sz="2400" dirty="0" smtClean="0">
                <a:latin typeface="+mn-lt"/>
                <a:cs typeface="Helvetica" pitchFamily="34" charset="0"/>
              </a:rPr>
              <a:t>Blood/sputum cultures</a:t>
            </a:r>
          </a:p>
          <a:p>
            <a:pPr eaLnBrk="1" hangingPunct="1">
              <a:defRPr/>
            </a:pPr>
            <a:r>
              <a:rPr lang="en-US" sz="2400" dirty="0" smtClean="0">
                <a:latin typeface="+mn-lt"/>
                <a:cs typeface="Helvetica" pitchFamily="34" charset="0"/>
              </a:rPr>
              <a:t>Early antibiotics for treatment and prophylaxis</a:t>
            </a:r>
          </a:p>
          <a:p>
            <a:pPr eaLnBrk="1" hangingPunct="1">
              <a:defRPr/>
            </a:pPr>
            <a:r>
              <a:rPr lang="en-US" sz="2400" dirty="0" smtClean="0">
                <a:latin typeface="+mn-lt"/>
                <a:cs typeface="Helvetica" pitchFamily="34" charset="0"/>
              </a:rPr>
              <a:t>Standard PPE</a:t>
            </a:r>
          </a:p>
          <a:p>
            <a:pPr lvl="1" eaLnBrk="1" hangingPunct="1">
              <a:defRPr/>
            </a:pPr>
            <a:r>
              <a:rPr lang="en-US" sz="2400" dirty="0" smtClean="0">
                <a:latin typeface="+mn-lt"/>
                <a:cs typeface="Helvetica" pitchFamily="34" charset="0"/>
              </a:rPr>
              <a:t>No person-to-person spread</a:t>
            </a:r>
          </a:p>
        </p:txBody>
      </p:sp>
      <p:pic>
        <p:nvPicPr>
          <p:cNvPr id="6" name="Picture 5" descr="8 - Slide 21.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flipH="1">
            <a:off x="6019800" y="950913"/>
            <a:ext cx="2940050" cy="4264025"/>
          </a:xfrm>
          <a:prstGeom prst="rect">
            <a:avLst/>
          </a:prstGeom>
          <a:ln>
            <a:noFill/>
          </a:ln>
          <a:effectLst>
            <a:outerShdw blurRad="292100" dist="139700" dir="2700000" algn="tl" rotWithShape="0">
              <a:srgbClr val="333333">
                <a:alpha val="65000"/>
              </a:srgbClr>
            </a:outerShdw>
          </a:effectLst>
        </p:spPr>
      </p:pic>
      <p:sp>
        <p:nvSpPr>
          <p:cNvPr id="7" name="TextBox 6"/>
          <p:cNvSpPr txBox="1"/>
          <p:nvPr/>
        </p:nvSpPr>
        <p:spPr>
          <a:xfrm>
            <a:off x="7772400" y="5214938"/>
            <a:ext cx="2286000" cy="261938"/>
          </a:xfrm>
          <a:prstGeom prst="rect">
            <a:avLst/>
          </a:prstGeom>
          <a:noFill/>
        </p:spPr>
        <p:txBody>
          <a:bodyPr>
            <a:spAutoFit/>
          </a:bodyPr>
          <a:lstStyle/>
          <a:p>
            <a:pPr fontAlgn="auto">
              <a:spcBef>
                <a:spcPts val="0"/>
              </a:spcBef>
              <a:spcAft>
                <a:spcPts val="0"/>
              </a:spcAft>
              <a:defRPr/>
            </a:pPr>
            <a:r>
              <a:rPr lang="en-US" sz="1100" b="1" dirty="0">
                <a:latin typeface="+mn-lt"/>
                <a:cs typeface="+mn-cs"/>
              </a:rPr>
              <a:t>Arthur Kaye/CDC</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normAutofit/>
          </a:bodyPr>
          <a:lstStyle/>
          <a:p>
            <a:pPr algn="ctr" eaLnBrk="1" hangingPunct="1"/>
            <a:r>
              <a:rPr lang="en-US" dirty="0" smtClean="0">
                <a:solidFill>
                  <a:schemeClr val="accent6">
                    <a:lumMod val="50000"/>
                  </a:schemeClr>
                </a:solidFill>
                <a:cs typeface="Helvetica" pitchFamily="34" charset="0"/>
              </a:rPr>
              <a:t>Pneumonic Plague</a:t>
            </a:r>
          </a:p>
        </p:txBody>
      </p:sp>
      <p:sp>
        <p:nvSpPr>
          <p:cNvPr id="49154" name="Content Placeholder 2"/>
          <p:cNvSpPr>
            <a:spLocks noGrp="1"/>
          </p:cNvSpPr>
          <p:nvPr>
            <p:ph idx="1"/>
          </p:nvPr>
        </p:nvSpPr>
        <p:spPr>
          <a:xfrm>
            <a:off x="304800" y="1371600"/>
            <a:ext cx="4495800" cy="4525963"/>
          </a:xfrm>
        </p:spPr>
        <p:txBody>
          <a:bodyPr>
            <a:normAutofit lnSpcReduction="10000"/>
          </a:bodyPr>
          <a:lstStyle/>
          <a:p>
            <a:pPr eaLnBrk="1" hangingPunct="1"/>
            <a:r>
              <a:rPr lang="en-US" sz="2400" dirty="0" smtClean="0">
                <a:latin typeface="+mn-lt"/>
                <a:cs typeface="Helvetica" pitchFamily="34" charset="0"/>
              </a:rPr>
              <a:t>High potential for use as bioweapon</a:t>
            </a:r>
          </a:p>
          <a:p>
            <a:pPr lvl="1" eaLnBrk="1" hangingPunct="1">
              <a:buSzPct val="85000"/>
            </a:pPr>
            <a:r>
              <a:rPr lang="en-US" sz="2400" dirty="0" smtClean="0">
                <a:latin typeface="+mn-lt"/>
                <a:cs typeface="Helvetica" pitchFamily="34" charset="0"/>
              </a:rPr>
              <a:t>Easy to grow and aerosolize</a:t>
            </a:r>
          </a:p>
          <a:p>
            <a:pPr lvl="1" eaLnBrk="1" hangingPunct="1">
              <a:buSzPct val="85000"/>
            </a:pPr>
            <a:r>
              <a:rPr lang="en-US" sz="2400" dirty="0" smtClean="0">
                <a:latin typeface="+mn-lt"/>
                <a:cs typeface="Helvetica" pitchFamily="34" charset="0"/>
              </a:rPr>
              <a:t>Person-to-person spread, high mortality rate</a:t>
            </a:r>
          </a:p>
          <a:p>
            <a:pPr eaLnBrk="1" hangingPunct="1"/>
            <a:r>
              <a:rPr lang="en-US" sz="2400" dirty="0" smtClean="0">
                <a:latin typeface="+mn-lt"/>
                <a:cs typeface="Helvetica" pitchFamily="34" charset="0"/>
              </a:rPr>
              <a:t>Abrupt onset of flu-like symptoms</a:t>
            </a:r>
          </a:p>
          <a:p>
            <a:pPr eaLnBrk="1" hangingPunct="1"/>
            <a:r>
              <a:rPr lang="en-US" sz="2400" dirty="0" smtClean="0">
                <a:latin typeface="+mn-lt"/>
                <a:cs typeface="Helvetica" pitchFamily="34" charset="0"/>
              </a:rPr>
              <a:t>Progresses to severe pneumonia, sepsis</a:t>
            </a:r>
          </a:p>
        </p:txBody>
      </p:sp>
      <p:pic>
        <p:nvPicPr>
          <p:cNvPr id="5" name="Picture 4" descr="8 - Slide 22.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864100" y="1709738"/>
            <a:ext cx="4111625" cy="2743200"/>
          </a:xfrm>
          <a:prstGeom prst="rect">
            <a:avLst/>
          </a:prstGeom>
          <a:ln>
            <a:noFill/>
          </a:ln>
          <a:effectLst>
            <a:outerShdw blurRad="292100" dist="139700" dir="2700000" algn="tl" rotWithShape="0">
              <a:srgbClr val="333333">
                <a:alpha val="65000"/>
              </a:srgbClr>
            </a:outerShdw>
          </a:effectLst>
        </p:spPr>
      </p:pic>
      <p:sp>
        <p:nvSpPr>
          <p:cNvPr id="6" name="TextBox 5"/>
          <p:cNvSpPr txBox="1"/>
          <p:nvPr/>
        </p:nvSpPr>
        <p:spPr>
          <a:xfrm>
            <a:off x="7772400" y="4452938"/>
            <a:ext cx="2286000" cy="261938"/>
          </a:xfrm>
          <a:prstGeom prst="rect">
            <a:avLst/>
          </a:prstGeom>
          <a:noFill/>
        </p:spPr>
        <p:txBody>
          <a:bodyPr>
            <a:spAutoFit/>
          </a:bodyPr>
          <a:lstStyle/>
          <a:p>
            <a:pPr fontAlgn="auto">
              <a:spcBef>
                <a:spcPts val="0"/>
              </a:spcBef>
              <a:spcAft>
                <a:spcPts val="0"/>
              </a:spcAft>
              <a:defRPr/>
            </a:pPr>
            <a:r>
              <a:rPr lang="en-US" sz="1100" b="1" dirty="0">
                <a:latin typeface="+mn-lt"/>
                <a:cs typeface="+mn-cs"/>
              </a:rPr>
              <a:t>Brachman/CDC</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normAutofit/>
          </a:bodyPr>
          <a:lstStyle/>
          <a:p>
            <a:pPr algn="ctr" eaLnBrk="1" hangingPunct="1"/>
            <a:r>
              <a:rPr lang="en-US" sz="3600" dirty="0" smtClean="0">
                <a:solidFill>
                  <a:schemeClr val="accent6">
                    <a:lumMod val="50000"/>
                  </a:schemeClr>
                </a:solidFill>
                <a:latin typeface="+mj-lt"/>
                <a:cs typeface="Helvetica" pitchFamily="34" charset="0"/>
              </a:rPr>
              <a:t>Pneumonic Plague</a:t>
            </a:r>
          </a:p>
        </p:txBody>
      </p:sp>
      <p:pic>
        <p:nvPicPr>
          <p:cNvPr id="5" name="Content Placeholder 4" descr="PLague precautions.jpg"/>
          <p:cNvPicPr>
            <a:picLocks noGrp="1" noChangeAspect="1"/>
          </p:cNvPicPr>
          <p:nvPr>
            <p:ph sz="half" idx="1"/>
          </p:nvPr>
        </p:nvPicPr>
        <p:blipFill>
          <a:blip r:embed="rId3"/>
          <a:stretch>
            <a:fillRect/>
          </a:stretch>
        </p:blipFill>
        <p:spPr>
          <a:xfrm>
            <a:off x="533400" y="1524000"/>
            <a:ext cx="3489325" cy="4114800"/>
          </a:xfrm>
          <a:effectLst>
            <a:outerShdw blurRad="292100" dist="139700" dir="2700000" algn="tl" rotWithShape="0">
              <a:srgbClr val="333333">
                <a:alpha val="65000"/>
              </a:srgbClr>
            </a:outerShdw>
          </a:effectLst>
        </p:spPr>
      </p:pic>
      <p:sp>
        <p:nvSpPr>
          <p:cNvPr id="4" name="Content Placeholder 3"/>
          <p:cNvSpPr>
            <a:spLocks noGrp="1"/>
          </p:cNvSpPr>
          <p:nvPr>
            <p:ph sz="half" idx="2"/>
          </p:nvPr>
        </p:nvSpPr>
        <p:spPr>
          <a:xfrm>
            <a:off x="4267200" y="1448682"/>
            <a:ext cx="4648200" cy="4525963"/>
          </a:xfrm>
        </p:spPr>
        <p:txBody>
          <a:bodyPr>
            <a:normAutofit/>
          </a:bodyPr>
          <a:lstStyle/>
          <a:p>
            <a:pPr marL="457200" indent="-457200" eaLnBrk="1" hangingPunct="1">
              <a:lnSpc>
                <a:spcPct val="114000"/>
              </a:lnSpc>
              <a:spcBef>
                <a:spcPts val="1200"/>
              </a:spcBef>
              <a:buSzPct val="85000"/>
              <a:buFont typeface="Wingdings" pitchFamily="2" charset="2"/>
              <a:buChar char="§"/>
              <a:defRPr/>
            </a:pPr>
            <a:r>
              <a:rPr lang="en-US" sz="2600" dirty="0" smtClean="0">
                <a:latin typeface="+mn-lt"/>
                <a:cs typeface="Helvetica" pitchFamily="34" charset="0"/>
              </a:rPr>
              <a:t>Clinical diagnosis</a:t>
            </a:r>
            <a:endParaRPr lang="en-US" sz="2600" dirty="0" smtClean="0">
              <a:effectLst>
                <a:outerShdw blurRad="38100" dist="38100" dir="2700000" algn="tl">
                  <a:srgbClr val="C0C0C0"/>
                </a:outerShdw>
              </a:effectLst>
              <a:latin typeface="+mn-lt"/>
              <a:cs typeface="Helvetica" pitchFamily="34" charset="0"/>
            </a:endParaRPr>
          </a:p>
          <a:p>
            <a:pPr marL="914400" lvl="1" indent="-457200" eaLnBrk="1" hangingPunct="1">
              <a:lnSpc>
                <a:spcPct val="114000"/>
              </a:lnSpc>
              <a:spcBef>
                <a:spcPts val="1200"/>
              </a:spcBef>
              <a:buSzPct val="85000"/>
              <a:defRPr/>
            </a:pPr>
            <a:r>
              <a:rPr lang="en-US" sz="2600" dirty="0" smtClean="0">
                <a:latin typeface="+mn-lt"/>
                <a:cs typeface="Helvetica" pitchFamily="34" charset="0"/>
              </a:rPr>
              <a:t>CXR: patchy infiltrates</a:t>
            </a:r>
          </a:p>
          <a:p>
            <a:pPr marL="914400" lvl="1" indent="-457200" eaLnBrk="1" hangingPunct="1">
              <a:lnSpc>
                <a:spcPct val="114000"/>
              </a:lnSpc>
              <a:spcBef>
                <a:spcPts val="1200"/>
              </a:spcBef>
              <a:buSzPct val="85000"/>
              <a:defRPr/>
            </a:pPr>
            <a:r>
              <a:rPr lang="en-US" sz="2600" dirty="0" smtClean="0">
                <a:latin typeface="+mn-lt"/>
                <a:cs typeface="Helvetica" pitchFamily="34" charset="0"/>
              </a:rPr>
              <a:t>Blood/sputum cultures</a:t>
            </a:r>
          </a:p>
          <a:p>
            <a:pPr marL="457200" indent="-457200" eaLnBrk="1" hangingPunct="1">
              <a:lnSpc>
                <a:spcPct val="114000"/>
              </a:lnSpc>
              <a:spcBef>
                <a:spcPts val="1200"/>
              </a:spcBef>
              <a:buSzPct val="85000"/>
              <a:buFont typeface="Wingdings" pitchFamily="2" charset="2"/>
              <a:buChar char="§"/>
              <a:defRPr/>
            </a:pPr>
            <a:r>
              <a:rPr lang="en-US" sz="2600" dirty="0" smtClean="0">
                <a:latin typeface="+mn-lt"/>
                <a:cs typeface="Helvetica" pitchFamily="34" charset="0"/>
              </a:rPr>
              <a:t>Early antibiotics for treatment/prophylaxis</a:t>
            </a:r>
          </a:p>
          <a:p>
            <a:pPr marL="457200" indent="-457200" eaLnBrk="1" hangingPunct="1">
              <a:lnSpc>
                <a:spcPct val="114000"/>
              </a:lnSpc>
              <a:spcBef>
                <a:spcPts val="1200"/>
              </a:spcBef>
              <a:buSzPct val="85000"/>
              <a:buFont typeface="Wingdings" pitchFamily="2" charset="2"/>
              <a:buChar char="§"/>
              <a:defRPr/>
            </a:pPr>
            <a:r>
              <a:rPr lang="en-US" sz="2600" dirty="0" smtClean="0">
                <a:latin typeface="+mn-lt"/>
                <a:cs typeface="Helvetica" pitchFamily="34" charset="0"/>
              </a:rPr>
              <a:t>Highly contagious </a:t>
            </a:r>
          </a:p>
          <a:p>
            <a:pPr marL="914400" lvl="1" indent="-457200" eaLnBrk="1" hangingPunct="1">
              <a:lnSpc>
                <a:spcPct val="114000"/>
              </a:lnSpc>
              <a:spcBef>
                <a:spcPts val="1200"/>
              </a:spcBef>
              <a:buSzPct val="85000"/>
              <a:defRPr/>
            </a:pPr>
            <a:r>
              <a:rPr lang="en-US" sz="2600" dirty="0" smtClean="0">
                <a:latin typeface="+mn-lt"/>
                <a:cs typeface="Helvetica" pitchFamily="34" charset="0"/>
              </a:rPr>
              <a:t>Droplet precautions</a:t>
            </a:r>
          </a:p>
          <a:p>
            <a:pPr eaLnBrk="1" hangingPunct="1">
              <a:defRPr/>
            </a:pPr>
            <a:endParaRPr lang="en-US" dirty="0" smtClean="0">
              <a:cs typeface="Helvetica" pitchFamily="34" charset="0"/>
            </a:endParaRPr>
          </a:p>
        </p:txBody>
      </p:sp>
      <p:sp>
        <p:nvSpPr>
          <p:cNvPr id="6" name="TextBox 5"/>
          <p:cNvSpPr txBox="1"/>
          <p:nvPr/>
        </p:nvSpPr>
        <p:spPr>
          <a:xfrm>
            <a:off x="609600" y="5638800"/>
            <a:ext cx="2209800" cy="261938"/>
          </a:xfrm>
          <a:prstGeom prst="rect">
            <a:avLst/>
          </a:prstGeom>
          <a:noFill/>
        </p:spPr>
        <p:txBody>
          <a:bodyPr>
            <a:spAutoFit/>
          </a:bodyPr>
          <a:lstStyle/>
          <a:p>
            <a:pPr fontAlgn="auto">
              <a:spcBef>
                <a:spcPts val="0"/>
              </a:spcBef>
              <a:spcAft>
                <a:spcPts val="0"/>
              </a:spcAft>
              <a:defRPr/>
            </a:pPr>
            <a:r>
              <a:rPr lang="en-US" sz="1100" b="1" dirty="0">
                <a:latin typeface="+mn-lt"/>
                <a:cs typeface="+mn-cs"/>
              </a:rPr>
              <a:t>Bettmann/Corbis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normAutofit/>
          </a:bodyPr>
          <a:lstStyle/>
          <a:p>
            <a:pPr algn="ctr" eaLnBrk="1" hangingPunct="1"/>
            <a:r>
              <a:rPr lang="en-US" dirty="0" smtClean="0">
                <a:solidFill>
                  <a:schemeClr val="accent6">
                    <a:lumMod val="50000"/>
                  </a:schemeClr>
                </a:solidFill>
                <a:cs typeface="Helvetica" pitchFamily="34" charset="0"/>
              </a:rPr>
              <a:t>Botulism</a:t>
            </a:r>
          </a:p>
        </p:txBody>
      </p:sp>
      <p:sp>
        <p:nvSpPr>
          <p:cNvPr id="53250" name="Content Placeholder 2"/>
          <p:cNvSpPr>
            <a:spLocks noGrp="1"/>
          </p:cNvSpPr>
          <p:nvPr>
            <p:ph idx="1"/>
          </p:nvPr>
        </p:nvSpPr>
        <p:spPr/>
        <p:txBody>
          <a:bodyPr/>
          <a:lstStyle/>
          <a:p>
            <a:pPr marL="457200" indent="-457200" eaLnBrk="1" hangingPunct="1"/>
            <a:r>
              <a:rPr lang="en-US" sz="2600" dirty="0" smtClean="0">
                <a:latin typeface="+mn-lt"/>
                <a:cs typeface="Helvetica" pitchFamily="34" charset="0"/>
              </a:rPr>
              <a:t>Gradual onset of symptoms </a:t>
            </a:r>
          </a:p>
          <a:p>
            <a:pPr lvl="1" eaLnBrk="1" hangingPunct="1">
              <a:buSzPct val="85000"/>
            </a:pPr>
            <a:r>
              <a:rPr lang="en-US" sz="2600" dirty="0" smtClean="0">
                <a:latin typeface="+mn-lt"/>
                <a:cs typeface="Helvetica" pitchFamily="34" charset="0"/>
              </a:rPr>
              <a:t>Facial paralysis</a:t>
            </a:r>
          </a:p>
          <a:p>
            <a:pPr lvl="1" eaLnBrk="1" hangingPunct="1">
              <a:buSzPct val="85000"/>
            </a:pPr>
            <a:r>
              <a:rPr lang="en-US" sz="2600" dirty="0" smtClean="0">
                <a:latin typeface="+mn-lt"/>
                <a:cs typeface="Helvetica" pitchFamily="34" charset="0"/>
              </a:rPr>
              <a:t>Difficulty speaking and swallowing</a:t>
            </a:r>
          </a:p>
          <a:p>
            <a:pPr lvl="1" eaLnBrk="1" hangingPunct="1">
              <a:buSzPct val="85000"/>
            </a:pPr>
            <a:r>
              <a:rPr lang="en-US" sz="2600" dirty="0" smtClean="0">
                <a:latin typeface="+mn-lt"/>
                <a:cs typeface="Helvetica" pitchFamily="34" charset="0"/>
              </a:rPr>
              <a:t>Blurry vision</a:t>
            </a:r>
          </a:p>
          <a:p>
            <a:pPr marL="457200" indent="-457200" eaLnBrk="1" hangingPunct="1"/>
            <a:r>
              <a:rPr lang="en-US" sz="2600" dirty="0" smtClean="0">
                <a:latin typeface="+mn-lt"/>
                <a:cs typeface="Helvetica" pitchFamily="34" charset="0"/>
              </a:rPr>
              <a:t>Progresses to muscle weakness, </a:t>
            </a:r>
            <a:r>
              <a:rPr lang="en-US" sz="2600" i="1" dirty="0" smtClean="0">
                <a:latin typeface="+mn-lt"/>
                <a:cs typeface="Helvetica" pitchFamily="34" charset="0"/>
              </a:rPr>
              <a:t>diaphragm paralysis</a:t>
            </a:r>
          </a:p>
          <a:p>
            <a:pPr marL="1377950" lvl="1" indent="-463550" eaLnBrk="1" hangingPunct="1"/>
            <a:endParaRPr lang="en-US" dirty="0" smtClean="0">
              <a:cs typeface="Helvetica"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normAutofit/>
          </a:bodyPr>
          <a:lstStyle/>
          <a:p>
            <a:pPr algn="ctr" eaLnBrk="1" hangingPunct="1"/>
            <a:r>
              <a:rPr lang="en-US" dirty="0" smtClean="0">
                <a:solidFill>
                  <a:schemeClr val="accent6">
                    <a:lumMod val="50000"/>
                  </a:schemeClr>
                </a:solidFill>
                <a:cs typeface="Helvetica" pitchFamily="34" charset="0"/>
              </a:rPr>
              <a:t>Botulism</a:t>
            </a:r>
          </a:p>
        </p:txBody>
      </p:sp>
      <p:sp>
        <p:nvSpPr>
          <p:cNvPr id="3" name="Content Placeholder 2"/>
          <p:cNvSpPr>
            <a:spLocks noGrp="1"/>
          </p:cNvSpPr>
          <p:nvPr>
            <p:ph idx="1"/>
          </p:nvPr>
        </p:nvSpPr>
        <p:spPr/>
        <p:txBody>
          <a:bodyPr>
            <a:normAutofit lnSpcReduction="10000"/>
          </a:bodyPr>
          <a:lstStyle/>
          <a:p>
            <a:pPr eaLnBrk="1" hangingPunct="1">
              <a:defRPr/>
            </a:pPr>
            <a:r>
              <a:rPr lang="en-US" sz="2600" dirty="0" smtClean="0">
                <a:latin typeface="+mn-lt"/>
                <a:cs typeface="Helvetica" pitchFamily="34" charset="0"/>
              </a:rPr>
              <a:t>Diagnosis: </a:t>
            </a:r>
            <a:r>
              <a:rPr lang="en-US" sz="2600" dirty="0" smtClean="0">
                <a:effectLst>
                  <a:outerShdw blurRad="38100" dist="38100" dir="2700000" algn="tl">
                    <a:srgbClr val="C0C0C0"/>
                  </a:outerShdw>
                </a:effectLst>
                <a:latin typeface="+mn-lt"/>
                <a:cs typeface="Helvetica" pitchFamily="34" charset="0"/>
              </a:rPr>
              <a:t>clinical</a:t>
            </a:r>
          </a:p>
          <a:p>
            <a:pPr lvl="1" eaLnBrk="1" hangingPunct="1">
              <a:buSzPct val="85000"/>
              <a:defRPr/>
            </a:pPr>
            <a:r>
              <a:rPr lang="en-US" sz="2600" dirty="0" smtClean="0">
                <a:latin typeface="+mn-lt"/>
                <a:cs typeface="Helvetica" pitchFamily="34" charset="0"/>
              </a:rPr>
              <a:t>Confirmed by toxin assay</a:t>
            </a:r>
          </a:p>
          <a:p>
            <a:pPr eaLnBrk="1" hangingPunct="1">
              <a:defRPr/>
            </a:pPr>
            <a:r>
              <a:rPr lang="en-US" sz="2600" dirty="0" smtClean="0">
                <a:latin typeface="+mn-lt"/>
                <a:cs typeface="Helvetica" pitchFamily="34" charset="0"/>
              </a:rPr>
              <a:t>Must stay on ventilator until toxin wears off</a:t>
            </a:r>
          </a:p>
          <a:p>
            <a:pPr lvl="1" eaLnBrk="1" hangingPunct="1">
              <a:buSzPct val="85000"/>
              <a:defRPr/>
            </a:pPr>
            <a:r>
              <a:rPr lang="en-US" sz="2600" dirty="0" smtClean="0">
                <a:latin typeface="+mn-lt"/>
                <a:cs typeface="Helvetica" pitchFamily="34" charset="0"/>
              </a:rPr>
              <a:t>Weeks to months</a:t>
            </a:r>
          </a:p>
          <a:p>
            <a:pPr eaLnBrk="1" hangingPunct="1">
              <a:defRPr/>
            </a:pPr>
            <a:r>
              <a:rPr lang="en-US" sz="2600" dirty="0" smtClean="0">
                <a:latin typeface="+mn-lt"/>
                <a:cs typeface="Helvetica" pitchFamily="34" charset="0"/>
              </a:rPr>
              <a:t>Antitoxin available</a:t>
            </a:r>
          </a:p>
          <a:p>
            <a:pPr lvl="1" eaLnBrk="1" hangingPunct="1">
              <a:buSzPct val="85000"/>
              <a:defRPr/>
            </a:pPr>
            <a:r>
              <a:rPr lang="en-US" sz="2600" dirty="0" smtClean="0">
                <a:latin typeface="+mn-lt"/>
                <a:cs typeface="Helvetica" pitchFamily="34" charset="0"/>
              </a:rPr>
              <a:t>Limited supply for episodic single cases</a:t>
            </a:r>
          </a:p>
          <a:p>
            <a:pPr eaLnBrk="1" hangingPunct="1">
              <a:defRPr/>
            </a:pPr>
            <a:r>
              <a:rPr lang="en-US" sz="2600" dirty="0" smtClean="0">
                <a:latin typeface="+mn-lt"/>
                <a:cs typeface="Helvetica" pitchFamily="34" charset="0"/>
              </a:rPr>
              <a:t>Standard PPE</a:t>
            </a:r>
          </a:p>
          <a:p>
            <a:pPr lvl="1" eaLnBrk="1" hangingPunct="1">
              <a:defRPr/>
            </a:pPr>
            <a:r>
              <a:rPr lang="en-US" sz="2600" dirty="0" smtClean="0">
                <a:latin typeface="+mn-lt"/>
                <a:cs typeface="Helvetica" pitchFamily="34" charset="0"/>
              </a:rPr>
              <a:t>Not contagious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normAutofit/>
          </a:bodyPr>
          <a:lstStyle/>
          <a:p>
            <a:pPr algn="ctr" eaLnBrk="1" hangingPunct="1"/>
            <a:r>
              <a:rPr lang="en-US" dirty="0" smtClean="0">
                <a:solidFill>
                  <a:schemeClr val="accent6">
                    <a:lumMod val="50000"/>
                  </a:schemeClr>
                </a:solidFill>
                <a:cs typeface="Helvetica" pitchFamily="34" charset="0"/>
              </a:rPr>
              <a:t>Tularemia</a:t>
            </a:r>
          </a:p>
        </p:txBody>
      </p:sp>
      <p:sp>
        <p:nvSpPr>
          <p:cNvPr id="57346" name="Content Placeholder 2"/>
          <p:cNvSpPr>
            <a:spLocks noGrp="1"/>
          </p:cNvSpPr>
          <p:nvPr>
            <p:ph idx="1"/>
          </p:nvPr>
        </p:nvSpPr>
        <p:spPr/>
        <p:txBody>
          <a:bodyPr/>
          <a:lstStyle/>
          <a:p>
            <a:pPr eaLnBrk="1" hangingPunct="1"/>
            <a:r>
              <a:rPr lang="en-US" sz="2600" dirty="0" smtClean="0">
                <a:latin typeface="+mn-lt"/>
                <a:cs typeface="Helvetica" pitchFamily="34" charset="0"/>
              </a:rPr>
              <a:t>High potential to be </a:t>
            </a:r>
            <a:r>
              <a:rPr lang="en-US" sz="2600" dirty="0" err="1" smtClean="0">
                <a:latin typeface="+mn-lt"/>
                <a:cs typeface="Helvetica" pitchFamily="34" charset="0"/>
              </a:rPr>
              <a:t>weaponized</a:t>
            </a:r>
            <a:r>
              <a:rPr lang="en-US" sz="2600" dirty="0" smtClean="0">
                <a:latin typeface="+mn-lt"/>
                <a:cs typeface="Helvetica" pitchFamily="34" charset="0"/>
              </a:rPr>
              <a:t>	</a:t>
            </a:r>
          </a:p>
          <a:p>
            <a:pPr lvl="1" eaLnBrk="1" hangingPunct="1">
              <a:buSzPct val="85000"/>
            </a:pPr>
            <a:r>
              <a:rPr lang="en-US" sz="2600" dirty="0" smtClean="0">
                <a:latin typeface="+mn-lt"/>
                <a:cs typeface="Helvetica" pitchFamily="34" charset="0"/>
              </a:rPr>
              <a:t>Likely attack via aerosol</a:t>
            </a:r>
          </a:p>
          <a:p>
            <a:pPr eaLnBrk="1" hangingPunct="1"/>
            <a:r>
              <a:rPr lang="en-US" sz="2600" dirty="0" smtClean="0">
                <a:latin typeface="+mn-lt"/>
                <a:cs typeface="Helvetica" pitchFamily="34" charset="0"/>
              </a:rPr>
              <a:t>Symptoms: acute febrile illness</a:t>
            </a:r>
          </a:p>
          <a:p>
            <a:pPr lvl="1" eaLnBrk="1" hangingPunct="1">
              <a:buSzPct val="85000"/>
            </a:pPr>
            <a:r>
              <a:rPr lang="en-US" sz="2600" dirty="0" smtClean="0">
                <a:latin typeface="+mn-lt"/>
                <a:cs typeface="Helvetica" pitchFamily="34" charset="0"/>
              </a:rPr>
              <a:t>Prostration</a:t>
            </a:r>
          </a:p>
          <a:p>
            <a:pPr lvl="1" eaLnBrk="1" hangingPunct="1">
              <a:buSzPct val="85000"/>
            </a:pPr>
            <a:r>
              <a:rPr lang="en-US" sz="2600" dirty="0" smtClean="0">
                <a:latin typeface="+mn-lt"/>
                <a:cs typeface="Helvetica" pitchFamily="34" charset="0"/>
              </a:rPr>
              <a:t>Conjunctivitis</a:t>
            </a:r>
          </a:p>
          <a:p>
            <a:pPr lvl="1" eaLnBrk="1" hangingPunct="1">
              <a:buSzPct val="85000"/>
            </a:pPr>
            <a:r>
              <a:rPr lang="en-US" sz="2600" dirty="0" smtClean="0">
                <a:latin typeface="+mn-lt"/>
                <a:cs typeface="Helvetica" pitchFamily="34" charset="0"/>
              </a:rPr>
              <a:t>Lymph node swelling</a:t>
            </a:r>
          </a:p>
          <a:p>
            <a:pPr eaLnBrk="1" hangingPunct="1"/>
            <a:r>
              <a:rPr lang="en-US" sz="2600" dirty="0" smtClean="0">
                <a:latin typeface="+mn-lt"/>
                <a:cs typeface="Helvetica" pitchFamily="34" charset="0"/>
              </a:rPr>
              <a:t>With/without pneumonia</a:t>
            </a:r>
          </a:p>
          <a:p>
            <a:pPr lvl="1" eaLnBrk="1" hangingPunct="1"/>
            <a:endParaRPr lang="en-US" dirty="0" smtClean="0">
              <a:cs typeface="Helvetica" pitchFamily="34" charset="0"/>
            </a:endParaRPr>
          </a:p>
        </p:txBody>
      </p:sp>
      <p:pic>
        <p:nvPicPr>
          <p:cNvPr id="5" name="Picture 4" descr="8 - Slide 26.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562600" y="2667000"/>
            <a:ext cx="2895600" cy="1981200"/>
          </a:xfrm>
          <a:prstGeom prst="rect">
            <a:avLst/>
          </a:prstGeom>
          <a:ln>
            <a:noFill/>
          </a:ln>
          <a:effectLst>
            <a:outerShdw blurRad="292100" dist="139700" dir="2700000" algn="tl" rotWithShape="0">
              <a:srgbClr val="333333">
                <a:alpha val="65000"/>
              </a:srgbClr>
            </a:outerShdw>
          </a:effectLst>
        </p:spPr>
      </p:pic>
      <p:sp>
        <p:nvSpPr>
          <p:cNvPr id="6" name="TextBox 5"/>
          <p:cNvSpPr txBox="1"/>
          <p:nvPr/>
        </p:nvSpPr>
        <p:spPr>
          <a:xfrm>
            <a:off x="7505700" y="4669631"/>
            <a:ext cx="2362200" cy="261938"/>
          </a:xfrm>
          <a:prstGeom prst="rect">
            <a:avLst/>
          </a:prstGeom>
          <a:noFill/>
        </p:spPr>
        <p:txBody>
          <a:bodyPr>
            <a:spAutoFit/>
          </a:bodyPr>
          <a:lstStyle/>
          <a:p>
            <a:pPr fontAlgn="auto">
              <a:spcBef>
                <a:spcPts val="0"/>
              </a:spcBef>
              <a:spcAft>
                <a:spcPts val="0"/>
              </a:spcAft>
              <a:defRPr/>
            </a:pPr>
            <a:r>
              <a:rPr lang="en-US" sz="1100" b="1" dirty="0">
                <a:latin typeface="+mn-lt"/>
                <a:cs typeface="+mn-cs"/>
              </a:rPr>
              <a:t>Brachman/CDC</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normAutofit/>
          </a:bodyPr>
          <a:lstStyle/>
          <a:p>
            <a:pPr algn="ctr" eaLnBrk="1" hangingPunct="1"/>
            <a:r>
              <a:rPr lang="en-US" dirty="0" smtClean="0">
                <a:solidFill>
                  <a:schemeClr val="accent6">
                    <a:lumMod val="50000"/>
                  </a:schemeClr>
                </a:solidFill>
                <a:cs typeface="Helvetica" pitchFamily="34" charset="0"/>
              </a:rPr>
              <a:t>Tularemia</a:t>
            </a:r>
          </a:p>
        </p:txBody>
      </p:sp>
      <p:sp>
        <p:nvSpPr>
          <p:cNvPr id="3" name="Content Placeholder 2"/>
          <p:cNvSpPr>
            <a:spLocks noGrp="1"/>
          </p:cNvSpPr>
          <p:nvPr>
            <p:ph idx="1"/>
          </p:nvPr>
        </p:nvSpPr>
        <p:spPr/>
        <p:txBody>
          <a:bodyPr>
            <a:normAutofit/>
          </a:bodyPr>
          <a:lstStyle/>
          <a:p>
            <a:pPr eaLnBrk="1" hangingPunct="1">
              <a:defRPr/>
            </a:pPr>
            <a:r>
              <a:rPr lang="en-US" sz="2600" dirty="0" smtClean="0">
                <a:latin typeface="+mn-lt"/>
                <a:cs typeface="Helvetica" pitchFamily="34" charset="0"/>
              </a:rPr>
              <a:t>Diagnosis: </a:t>
            </a:r>
            <a:r>
              <a:rPr lang="en-US" sz="2600" dirty="0" smtClean="0">
                <a:effectLst>
                  <a:outerShdw blurRad="38100" dist="38100" dir="2700000" algn="tl">
                    <a:srgbClr val="C0C0C0"/>
                  </a:outerShdw>
                </a:effectLst>
                <a:latin typeface="+mn-lt"/>
                <a:cs typeface="Helvetica" pitchFamily="34" charset="0"/>
              </a:rPr>
              <a:t>CLINICAL</a:t>
            </a:r>
          </a:p>
          <a:p>
            <a:pPr lvl="1" eaLnBrk="1" hangingPunct="1">
              <a:buSzPct val="85000"/>
              <a:defRPr/>
            </a:pPr>
            <a:r>
              <a:rPr lang="en-US" sz="2600" dirty="0" smtClean="0">
                <a:latin typeface="+mn-lt"/>
                <a:cs typeface="Helvetica" pitchFamily="34" charset="0"/>
              </a:rPr>
              <a:t>Gram stain, cultures, antibody tests</a:t>
            </a:r>
          </a:p>
          <a:p>
            <a:pPr lvl="1" eaLnBrk="1" hangingPunct="1">
              <a:buSzPct val="85000"/>
              <a:defRPr/>
            </a:pPr>
            <a:r>
              <a:rPr lang="en-US" sz="2600" dirty="0" smtClean="0">
                <a:latin typeface="+mn-lt"/>
                <a:cs typeface="Helvetica" pitchFamily="34" charset="0"/>
              </a:rPr>
              <a:t>80% CXR with pneumonia</a:t>
            </a:r>
          </a:p>
          <a:p>
            <a:pPr eaLnBrk="1" hangingPunct="1">
              <a:defRPr/>
            </a:pPr>
            <a:r>
              <a:rPr lang="en-US" sz="2600" dirty="0" smtClean="0">
                <a:latin typeface="+mn-lt"/>
                <a:cs typeface="Helvetica" pitchFamily="34" charset="0"/>
              </a:rPr>
              <a:t>Treatment/prophylaxis with antibiotics</a:t>
            </a:r>
          </a:p>
          <a:p>
            <a:pPr eaLnBrk="1" hangingPunct="1">
              <a:defRPr/>
            </a:pPr>
            <a:r>
              <a:rPr lang="en-US" sz="2600" dirty="0" smtClean="0">
                <a:latin typeface="+mn-lt"/>
                <a:cs typeface="Helvetica" pitchFamily="34" charset="0"/>
              </a:rPr>
              <a:t>Standard PPE</a:t>
            </a:r>
          </a:p>
          <a:p>
            <a:pPr lvl="1" eaLnBrk="1" hangingPunct="1">
              <a:defRPr/>
            </a:pPr>
            <a:r>
              <a:rPr lang="en-US" sz="2600" dirty="0" smtClean="0">
                <a:latin typeface="+mn-lt"/>
                <a:cs typeface="Helvetica" pitchFamily="34" charset="0"/>
              </a:rPr>
              <a:t>Not contagious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normAutofit/>
          </a:bodyPr>
          <a:lstStyle/>
          <a:p>
            <a:pPr algn="ctr" eaLnBrk="1" hangingPunct="1"/>
            <a:r>
              <a:rPr lang="en-US" dirty="0" smtClean="0">
                <a:solidFill>
                  <a:schemeClr val="accent6">
                    <a:lumMod val="50000"/>
                  </a:schemeClr>
                </a:solidFill>
                <a:cs typeface="Helvetica" pitchFamily="34" charset="0"/>
              </a:rPr>
              <a:t>Viral Hemorrhagic Fevers</a:t>
            </a:r>
          </a:p>
        </p:txBody>
      </p:sp>
      <p:sp>
        <p:nvSpPr>
          <p:cNvPr id="61442" name="Content Placeholder 2"/>
          <p:cNvSpPr>
            <a:spLocks noGrp="1"/>
          </p:cNvSpPr>
          <p:nvPr>
            <p:ph idx="1"/>
          </p:nvPr>
        </p:nvSpPr>
        <p:spPr>
          <a:xfrm>
            <a:off x="228600" y="1371600"/>
            <a:ext cx="8229600" cy="4525963"/>
          </a:xfrm>
        </p:spPr>
        <p:txBody>
          <a:bodyPr/>
          <a:lstStyle/>
          <a:p>
            <a:pPr eaLnBrk="1" hangingPunct="1"/>
            <a:r>
              <a:rPr lang="en-US" sz="2400" dirty="0" smtClean="0">
                <a:latin typeface="+mn-lt"/>
                <a:cs typeface="Helvetica" pitchFamily="34" charset="0"/>
              </a:rPr>
              <a:t>Examples: Ebola, Marburg, Lassa, </a:t>
            </a:r>
          </a:p>
          <a:p>
            <a:pPr eaLnBrk="1" hangingPunct="1">
              <a:buNone/>
            </a:pPr>
            <a:r>
              <a:rPr lang="en-US" sz="2400" dirty="0" smtClean="0">
                <a:latin typeface="+mn-lt"/>
                <a:cs typeface="Helvetica" pitchFamily="34" charset="0"/>
              </a:rPr>
              <a:t>       Omsk</a:t>
            </a:r>
          </a:p>
          <a:p>
            <a:pPr eaLnBrk="1" hangingPunct="1"/>
            <a:r>
              <a:rPr lang="en-US" sz="2400" dirty="0" smtClean="0">
                <a:latin typeface="+mn-lt"/>
                <a:cs typeface="Helvetica" pitchFamily="34" charset="0"/>
              </a:rPr>
              <a:t>Potential to be </a:t>
            </a:r>
            <a:r>
              <a:rPr lang="en-US" sz="2400" dirty="0" err="1">
                <a:latin typeface="+mn-lt"/>
                <a:cs typeface="Helvetica" pitchFamily="34" charset="0"/>
              </a:rPr>
              <a:t>w</a:t>
            </a:r>
            <a:r>
              <a:rPr lang="en-US" sz="2400" dirty="0" err="1" smtClean="0">
                <a:latin typeface="+mn-lt"/>
                <a:cs typeface="Helvetica" pitchFamily="34" charset="0"/>
              </a:rPr>
              <a:t>eaponized</a:t>
            </a:r>
            <a:endParaRPr lang="en-US" sz="2400" dirty="0" smtClean="0">
              <a:latin typeface="+mn-lt"/>
              <a:cs typeface="Helvetica" pitchFamily="34" charset="0"/>
            </a:endParaRPr>
          </a:p>
          <a:p>
            <a:pPr lvl="1" eaLnBrk="1" hangingPunct="1">
              <a:buSzPct val="85000"/>
            </a:pPr>
            <a:r>
              <a:rPr lang="en-US" sz="2400" dirty="0" smtClean="0">
                <a:latin typeface="+mn-lt"/>
                <a:cs typeface="Helvetica" pitchFamily="34" charset="0"/>
              </a:rPr>
              <a:t>Fatality rate has been up to 90%</a:t>
            </a:r>
          </a:p>
          <a:p>
            <a:pPr eaLnBrk="1" hangingPunct="1"/>
            <a:r>
              <a:rPr lang="en-US" sz="2400" dirty="0" smtClean="0">
                <a:latin typeface="+mn-lt"/>
                <a:cs typeface="Helvetica" pitchFamily="34" charset="0"/>
              </a:rPr>
              <a:t>Symptoms depend on virus</a:t>
            </a:r>
          </a:p>
          <a:p>
            <a:pPr lvl="1" eaLnBrk="1" hangingPunct="1">
              <a:buSzPct val="85000"/>
            </a:pPr>
            <a:r>
              <a:rPr lang="en-US" sz="2400" dirty="0" smtClean="0">
                <a:latin typeface="+mn-lt"/>
                <a:cs typeface="Helvetica" pitchFamily="34" charset="0"/>
              </a:rPr>
              <a:t>Flu-like symptoms, rash, joint pains, vomiting, diarrhea</a:t>
            </a:r>
          </a:p>
          <a:p>
            <a:pPr lvl="1" eaLnBrk="1" hangingPunct="1">
              <a:buSzPct val="85000"/>
            </a:pPr>
            <a:r>
              <a:rPr lang="en-US" sz="2400" dirty="0" smtClean="0">
                <a:latin typeface="+mn-lt"/>
                <a:cs typeface="Helvetica" pitchFamily="34" charset="0"/>
              </a:rPr>
              <a:t>Bleeding from everywhere, shock</a:t>
            </a:r>
          </a:p>
        </p:txBody>
      </p:sp>
      <p:pic>
        <p:nvPicPr>
          <p:cNvPr id="4" name="Picture 3" descr="Ocular.jpg"/>
          <p:cNvPicPr>
            <a:picLocks noChangeAspect="1"/>
          </p:cNvPicPr>
          <p:nvPr/>
        </p:nvPicPr>
        <p:blipFill>
          <a:blip r:embed="rId3"/>
          <a:stretch>
            <a:fillRect/>
          </a:stretch>
        </p:blipFill>
        <p:spPr>
          <a:xfrm>
            <a:off x="5105400" y="1586345"/>
            <a:ext cx="4038600" cy="1542836"/>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normAutofit/>
          </a:bodyPr>
          <a:lstStyle/>
          <a:p>
            <a:pPr algn="ctr" eaLnBrk="1" hangingPunct="1"/>
            <a:r>
              <a:rPr lang="en-US" dirty="0" smtClean="0">
                <a:solidFill>
                  <a:schemeClr val="accent6">
                    <a:lumMod val="50000"/>
                  </a:schemeClr>
                </a:solidFill>
                <a:cs typeface="Helvetica" pitchFamily="34" charset="0"/>
              </a:rPr>
              <a:t>Viral Hemorrhagic Fevers</a:t>
            </a:r>
          </a:p>
        </p:txBody>
      </p:sp>
      <p:sp>
        <p:nvSpPr>
          <p:cNvPr id="3" name="Content Placeholder 2"/>
          <p:cNvSpPr>
            <a:spLocks noGrp="1"/>
          </p:cNvSpPr>
          <p:nvPr>
            <p:ph idx="1"/>
          </p:nvPr>
        </p:nvSpPr>
        <p:spPr>
          <a:xfrm>
            <a:off x="3272547" y="1155889"/>
            <a:ext cx="5617057" cy="4939256"/>
          </a:xfrm>
        </p:spPr>
        <p:txBody>
          <a:bodyPr>
            <a:normAutofit fontScale="77500" lnSpcReduction="20000"/>
          </a:bodyPr>
          <a:lstStyle/>
          <a:p>
            <a:pPr eaLnBrk="1" hangingPunct="1">
              <a:defRPr/>
            </a:pPr>
            <a:r>
              <a:rPr lang="en-US" sz="2600" dirty="0" smtClean="0">
                <a:latin typeface="+mn-lt"/>
                <a:cs typeface="Helvetica" pitchFamily="34" charset="0"/>
              </a:rPr>
              <a:t>Diagnosis: </a:t>
            </a:r>
            <a:r>
              <a:rPr lang="en-US" sz="2600" dirty="0" smtClean="0">
                <a:effectLst>
                  <a:outerShdw blurRad="38100" dist="38100" dir="2700000" algn="tl">
                    <a:srgbClr val="C0C0C0"/>
                  </a:outerShdw>
                </a:effectLst>
                <a:latin typeface="+mn-lt"/>
                <a:cs typeface="Helvetica" pitchFamily="34" charset="0"/>
              </a:rPr>
              <a:t>clinical</a:t>
            </a:r>
          </a:p>
          <a:p>
            <a:pPr lvl="1">
              <a:spcBef>
                <a:spcPts val="700"/>
              </a:spcBef>
              <a:defRPr/>
            </a:pPr>
            <a:r>
              <a:rPr lang="en-US" sz="2600" dirty="0" smtClean="0">
                <a:cs typeface="Helvetica" pitchFamily="34" charset="0"/>
              </a:rPr>
              <a:t>Multiple tests available depending on stage</a:t>
            </a:r>
            <a:endParaRPr lang="en-US" sz="2600" dirty="0">
              <a:cs typeface="Helvetica" pitchFamily="34" charset="0"/>
            </a:endParaRPr>
          </a:p>
          <a:p>
            <a:pPr eaLnBrk="1" hangingPunct="1">
              <a:defRPr/>
            </a:pPr>
            <a:r>
              <a:rPr lang="en-US" sz="2600" dirty="0" smtClean="0">
                <a:latin typeface="+mn-lt"/>
                <a:cs typeface="Helvetica" pitchFamily="34" charset="0"/>
              </a:rPr>
              <a:t>Presume VHF if:</a:t>
            </a:r>
          </a:p>
          <a:p>
            <a:pPr lvl="1" eaLnBrk="1" hangingPunct="1">
              <a:spcBef>
                <a:spcPts val="700"/>
              </a:spcBef>
              <a:buSzPct val="85000"/>
              <a:defRPr/>
            </a:pPr>
            <a:r>
              <a:rPr lang="en-US" sz="2600" dirty="0" smtClean="0">
                <a:latin typeface="+mn-lt"/>
                <a:cs typeface="Helvetica" pitchFamily="34" charset="0"/>
              </a:rPr>
              <a:t>Severely ill, fever +</a:t>
            </a:r>
          </a:p>
          <a:p>
            <a:pPr lvl="1" eaLnBrk="1" hangingPunct="1">
              <a:spcBef>
                <a:spcPts val="700"/>
              </a:spcBef>
              <a:buSzPct val="85000"/>
              <a:buFont typeface="Arial" charset="0"/>
              <a:buNone/>
              <a:defRPr/>
            </a:pPr>
            <a:r>
              <a:rPr lang="en-US" sz="2600" dirty="0" smtClean="0">
                <a:latin typeface="+mn-lt"/>
                <a:cs typeface="Helvetica" pitchFamily="34" charset="0"/>
              </a:rPr>
              <a:t>	bleeding from 2 sites</a:t>
            </a:r>
          </a:p>
          <a:p>
            <a:pPr lvl="1">
              <a:spcBef>
                <a:spcPts val="700"/>
              </a:spcBef>
              <a:defRPr/>
            </a:pPr>
            <a:r>
              <a:rPr lang="en-US" sz="2600" dirty="0" smtClean="0">
                <a:latin typeface="+mn-lt"/>
                <a:cs typeface="Helvetica" pitchFamily="34" charset="0"/>
              </a:rPr>
              <a:t>High index of suspicion with travel to area with outbreak or close contact</a:t>
            </a:r>
          </a:p>
          <a:p>
            <a:pPr eaLnBrk="1" hangingPunct="1">
              <a:defRPr/>
            </a:pPr>
            <a:r>
              <a:rPr lang="en-US" sz="2600" dirty="0" smtClean="0">
                <a:latin typeface="+mn-lt"/>
                <a:cs typeface="Helvetica" pitchFamily="34" charset="0"/>
              </a:rPr>
              <a:t>Treatment: supportive</a:t>
            </a:r>
          </a:p>
          <a:p>
            <a:pPr eaLnBrk="1" hangingPunct="1">
              <a:defRPr/>
            </a:pPr>
            <a:r>
              <a:rPr lang="en-US" sz="2600" dirty="0" smtClean="0">
                <a:latin typeface="+mn-lt"/>
                <a:cs typeface="Helvetica" pitchFamily="34" charset="0"/>
              </a:rPr>
              <a:t>No prophylaxis</a:t>
            </a:r>
          </a:p>
          <a:p>
            <a:pPr eaLnBrk="1" hangingPunct="1">
              <a:defRPr/>
            </a:pPr>
            <a:r>
              <a:rPr lang="en-US" sz="2600" i="1" dirty="0" smtClean="0">
                <a:latin typeface="+mn-lt"/>
                <a:cs typeface="Helvetica" pitchFamily="34" charset="0"/>
              </a:rPr>
              <a:t>Extremely contagious</a:t>
            </a:r>
          </a:p>
          <a:p>
            <a:pPr lvl="1">
              <a:defRPr/>
            </a:pPr>
            <a:r>
              <a:rPr lang="en-US" sz="2600" i="1" dirty="0">
                <a:latin typeface="+mn-lt"/>
                <a:cs typeface="Helvetica" pitchFamily="34" charset="0"/>
              </a:rPr>
              <a:t>B</a:t>
            </a:r>
            <a:r>
              <a:rPr lang="en-US" sz="2600" i="1" dirty="0" smtClean="0">
                <a:latin typeface="+mn-lt"/>
                <a:cs typeface="Helvetica" pitchFamily="34" charset="0"/>
              </a:rPr>
              <a:t>lood and body fluids</a:t>
            </a:r>
          </a:p>
          <a:p>
            <a:pPr lvl="1">
              <a:defRPr/>
            </a:pPr>
            <a:r>
              <a:rPr lang="en-US" sz="2600" i="1" dirty="0" smtClean="0">
                <a:latin typeface="+mn-lt"/>
                <a:cs typeface="Helvetica" pitchFamily="34" charset="0"/>
              </a:rPr>
              <a:t>PPE more than universal precautions</a:t>
            </a:r>
          </a:p>
        </p:txBody>
      </p:sp>
      <p:pic>
        <p:nvPicPr>
          <p:cNvPr id="5" name="Picture 4" descr="8 - Slide 29.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21160" y="1417638"/>
            <a:ext cx="2811517" cy="4180497"/>
          </a:xfrm>
          <a:prstGeom prst="rect">
            <a:avLst/>
          </a:prstGeom>
          <a:ln>
            <a:noFill/>
          </a:ln>
          <a:effectLst>
            <a:outerShdw blurRad="292100" dist="139700" dir="2700000" algn="tl" rotWithShape="0">
              <a:srgbClr val="333333">
                <a:alpha val="65000"/>
              </a:srgbClr>
            </a:outerShdw>
          </a:effectLst>
        </p:spPr>
      </p:pic>
      <p:sp>
        <p:nvSpPr>
          <p:cNvPr id="6" name="TextBox 5"/>
          <p:cNvSpPr txBox="1"/>
          <p:nvPr/>
        </p:nvSpPr>
        <p:spPr>
          <a:xfrm>
            <a:off x="530770" y="5816927"/>
            <a:ext cx="1828800" cy="261938"/>
          </a:xfrm>
          <a:prstGeom prst="rect">
            <a:avLst/>
          </a:prstGeom>
          <a:noFill/>
        </p:spPr>
        <p:txBody>
          <a:bodyPr>
            <a:spAutoFit/>
          </a:bodyPr>
          <a:lstStyle/>
          <a:p>
            <a:pPr fontAlgn="auto">
              <a:spcBef>
                <a:spcPts val="0"/>
              </a:spcBef>
              <a:spcAft>
                <a:spcPts val="0"/>
              </a:spcAft>
              <a:defRPr/>
            </a:pPr>
            <a:r>
              <a:rPr lang="en-US" sz="1100" b="1" dirty="0">
                <a:latin typeface="+mn-lt"/>
                <a:cs typeface="+mn-cs"/>
              </a:rPr>
              <a:t>Lyle Conrad/CDC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title"/>
          </p:nvPr>
        </p:nvSpPr>
        <p:spPr/>
        <p:txBody>
          <a:bodyPr>
            <a:normAutofit/>
          </a:bodyPr>
          <a:lstStyle/>
          <a:p>
            <a:pPr algn="ctr" eaLnBrk="1" hangingPunct="1"/>
            <a:r>
              <a:rPr lang="en-US" dirty="0" smtClean="0">
                <a:solidFill>
                  <a:schemeClr val="accent6">
                    <a:lumMod val="50000"/>
                  </a:schemeClr>
                </a:solidFill>
                <a:cs typeface="Helvetica" pitchFamily="34" charset="0"/>
              </a:rPr>
              <a:t>Objectives</a:t>
            </a:r>
          </a:p>
        </p:txBody>
      </p:sp>
      <p:sp>
        <p:nvSpPr>
          <p:cNvPr id="11266" name="Content Placeholder 2"/>
          <p:cNvSpPr>
            <a:spLocks noGrp="1"/>
          </p:cNvSpPr>
          <p:nvPr>
            <p:ph idx="1"/>
          </p:nvPr>
        </p:nvSpPr>
        <p:spPr/>
        <p:txBody>
          <a:bodyPr/>
          <a:lstStyle/>
          <a:p>
            <a:pPr eaLnBrk="1" hangingPunct="1">
              <a:spcBef>
                <a:spcPts val="1000"/>
              </a:spcBef>
            </a:pPr>
            <a:r>
              <a:rPr lang="en-US" sz="2100" dirty="0" smtClean="0">
                <a:latin typeface="+mn-lt"/>
                <a:cs typeface="Helvetica" pitchFamily="34" charset="0"/>
              </a:rPr>
              <a:t>Describe six key factors that compose the “chain of infection”</a:t>
            </a:r>
          </a:p>
          <a:p>
            <a:pPr eaLnBrk="1" hangingPunct="1">
              <a:spcBef>
                <a:spcPts val="1000"/>
              </a:spcBef>
            </a:pPr>
            <a:r>
              <a:rPr lang="en-US" sz="2100" dirty="0" smtClean="0">
                <a:latin typeface="+mn-lt"/>
                <a:cs typeface="Helvetica" pitchFamily="34" charset="0"/>
              </a:rPr>
              <a:t>Identify clinical and epidemiologic clues suggestive of a biologic disaster</a:t>
            </a:r>
          </a:p>
          <a:p>
            <a:pPr eaLnBrk="1" hangingPunct="1">
              <a:spcBef>
                <a:spcPts val="1000"/>
              </a:spcBef>
            </a:pPr>
            <a:r>
              <a:rPr lang="en-US" sz="2100" dirty="0" smtClean="0">
                <a:latin typeface="+mn-lt"/>
                <a:cs typeface="Helvetica" pitchFamily="34" charset="0"/>
              </a:rPr>
              <a:t>Discuss actions that can be taken to protect the health, safety, and security of responders and affected populations in a biologic disaster</a:t>
            </a:r>
          </a:p>
          <a:p>
            <a:pPr eaLnBrk="1" hangingPunct="1">
              <a:spcBef>
                <a:spcPts val="1000"/>
              </a:spcBef>
            </a:pPr>
            <a:r>
              <a:rPr lang="en-US" sz="2100" dirty="0" smtClean="0">
                <a:latin typeface="+mn-lt"/>
                <a:cs typeface="Helvetica" pitchFamily="34" charset="0"/>
              </a:rPr>
              <a:t>Describe essential infection control strategies to prevent the spread of biologic agents</a:t>
            </a:r>
          </a:p>
          <a:p>
            <a:pPr eaLnBrk="1" hangingPunct="1">
              <a:spcBef>
                <a:spcPts val="1000"/>
              </a:spcBef>
            </a:pPr>
            <a:r>
              <a:rPr lang="en-US" sz="2100" dirty="0" smtClean="0">
                <a:latin typeface="+mn-lt"/>
                <a:cs typeface="Helvetica" pitchFamily="34" charset="0"/>
              </a:rPr>
              <a:t>Discuss appropriate clinical management guidance for CDC category A biologic agents</a:t>
            </a:r>
          </a:p>
          <a:p>
            <a:pPr eaLnBrk="1" hangingPunct="1"/>
            <a:endParaRPr lang="en-US" dirty="0" smtClean="0">
              <a:cs typeface="Helvetica"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normAutofit/>
          </a:bodyPr>
          <a:lstStyle/>
          <a:p>
            <a:pPr algn="ctr" eaLnBrk="1" hangingPunct="1"/>
            <a:r>
              <a:rPr lang="en-US" sz="2800" dirty="0" smtClean="0">
                <a:solidFill>
                  <a:schemeClr val="accent6">
                    <a:lumMod val="50000"/>
                  </a:schemeClr>
                </a:solidFill>
                <a:cs typeface="Helvetica" pitchFamily="34" charset="0"/>
              </a:rPr>
              <a:t>Triage and Treatment </a:t>
            </a:r>
            <a:r>
              <a:rPr lang="en-US" sz="2800" dirty="0">
                <a:solidFill>
                  <a:schemeClr val="accent6">
                    <a:lumMod val="50000"/>
                  </a:schemeClr>
                </a:solidFill>
                <a:cs typeface="Helvetica" pitchFamily="34" charset="0"/>
              </a:rPr>
              <a:t/>
            </a:r>
            <a:br>
              <a:rPr lang="en-US" sz="2800" dirty="0">
                <a:solidFill>
                  <a:schemeClr val="accent6">
                    <a:lumMod val="50000"/>
                  </a:schemeClr>
                </a:solidFill>
                <a:cs typeface="Helvetica" pitchFamily="34" charset="0"/>
              </a:rPr>
            </a:br>
            <a:r>
              <a:rPr lang="en-US" sz="2800" dirty="0" smtClean="0">
                <a:solidFill>
                  <a:schemeClr val="accent6">
                    <a:lumMod val="50000"/>
                  </a:schemeClr>
                </a:solidFill>
                <a:cs typeface="Helvetica" pitchFamily="34" charset="0"/>
              </a:rPr>
              <a:t>Summary</a:t>
            </a:r>
            <a:endParaRPr lang="en-US" sz="2800" dirty="0" smtClean="0">
              <a:solidFill>
                <a:schemeClr val="tx1"/>
              </a:solidFill>
              <a:cs typeface="Helvetica" pitchFamily="34" charset="0"/>
            </a:endParaRPr>
          </a:p>
        </p:txBody>
      </p:sp>
      <p:sp>
        <p:nvSpPr>
          <p:cNvPr id="65538" name="Content Placeholder 2"/>
          <p:cNvSpPr>
            <a:spLocks noGrp="1"/>
          </p:cNvSpPr>
          <p:nvPr>
            <p:ph idx="1"/>
          </p:nvPr>
        </p:nvSpPr>
        <p:spPr>
          <a:xfrm>
            <a:off x="457200" y="1600200"/>
            <a:ext cx="8458200" cy="5257800"/>
          </a:xfrm>
        </p:spPr>
        <p:txBody>
          <a:bodyPr/>
          <a:lstStyle/>
          <a:p>
            <a:pPr eaLnBrk="1" hangingPunct="1"/>
            <a:r>
              <a:rPr lang="en-US" sz="2400" dirty="0" smtClean="0">
                <a:latin typeface="+mn-lt"/>
                <a:cs typeface="Helvetica" pitchFamily="34" charset="0"/>
              </a:rPr>
              <a:t>Recognition is key – any pattern outside norm</a:t>
            </a:r>
          </a:p>
          <a:p>
            <a:pPr eaLnBrk="1" hangingPunct="1"/>
            <a:r>
              <a:rPr lang="en-US" sz="2400" dirty="0" smtClean="0">
                <a:latin typeface="+mn-lt"/>
                <a:cs typeface="Helvetica" pitchFamily="34" charset="0"/>
              </a:rPr>
              <a:t>Different ages, severity, populations, symptoms, etc</a:t>
            </a:r>
          </a:p>
          <a:p>
            <a:pPr eaLnBrk="1" hangingPunct="1"/>
            <a:r>
              <a:rPr lang="en-US" sz="2400" dirty="0" smtClean="0">
                <a:latin typeface="+mn-lt"/>
                <a:cs typeface="Helvetica" pitchFamily="34" charset="0"/>
              </a:rPr>
              <a:t>Early on, most have flulike symptoms</a:t>
            </a:r>
          </a:p>
          <a:p>
            <a:pPr eaLnBrk="1" hangingPunct="1"/>
            <a:r>
              <a:rPr lang="en-US" sz="2400" dirty="0" smtClean="0">
                <a:latin typeface="+mn-lt"/>
                <a:cs typeface="Helvetica" pitchFamily="34" charset="0"/>
              </a:rPr>
              <a:t>Diagnosis clinical – requires high index of suspicion</a:t>
            </a:r>
          </a:p>
          <a:p>
            <a:pPr eaLnBrk="1" hangingPunct="1"/>
            <a:r>
              <a:rPr lang="en-US" sz="2400" dirty="0" smtClean="0">
                <a:latin typeface="+mn-lt"/>
                <a:cs typeface="Helvetica" pitchFamily="34" charset="0"/>
              </a:rPr>
              <a:t>Largely supportive treatment, some respond to antibiotics or vaccines</a:t>
            </a:r>
          </a:p>
          <a:p>
            <a:pPr eaLnBrk="1" hangingPunct="1"/>
            <a:r>
              <a:rPr lang="en-US" sz="2400" dirty="0" smtClean="0">
                <a:latin typeface="+mn-lt"/>
                <a:cs typeface="Helvetica" pitchFamily="34" charset="0"/>
              </a:rPr>
              <a:t>Responder safety and infection control paramount</a:t>
            </a:r>
          </a:p>
          <a:p>
            <a:pPr eaLnBrk="1" hangingPunct="1"/>
            <a:endParaRPr lang="en-US" dirty="0" smtClean="0">
              <a:cs typeface="Helvetica" pitchFamily="34" charset="0"/>
            </a:endParaRPr>
          </a:p>
          <a:p>
            <a:pPr eaLnBrk="1" hangingPunct="1"/>
            <a:endParaRPr lang="en-US" dirty="0" smtClean="0">
              <a:cs typeface="Helvetica"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normAutofit/>
          </a:bodyPr>
          <a:lstStyle/>
          <a:p>
            <a:pPr algn="ctr" eaLnBrk="1" hangingPunct="1"/>
            <a:r>
              <a:rPr lang="en-US" dirty="0" smtClean="0">
                <a:solidFill>
                  <a:schemeClr val="accent6">
                    <a:lumMod val="50000"/>
                  </a:schemeClr>
                </a:solidFill>
                <a:cs typeface="Helvetica" pitchFamily="34" charset="0"/>
              </a:rPr>
              <a:t>Issues to Consider</a:t>
            </a:r>
          </a:p>
        </p:txBody>
      </p:sp>
      <p:sp>
        <p:nvSpPr>
          <p:cNvPr id="3" name="Content Placeholder 2"/>
          <p:cNvSpPr>
            <a:spLocks noGrp="1"/>
          </p:cNvSpPr>
          <p:nvPr>
            <p:ph idx="1"/>
          </p:nvPr>
        </p:nvSpPr>
        <p:spPr/>
        <p:txBody>
          <a:bodyPr rtlCol="0">
            <a:normAutofit lnSpcReduction="10000"/>
          </a:bodyPr>
          <a:lstStyle/>
          <a:p>
            <a:pPr eaLnBrk="1" fontAlgn="auto" hangingPunct="1">
              <a:spcBef>
                <a:spcPts val="700"/>
              </a:spcBef>
              <a:spcAft>
                <a:spcPts val="0"/>
              </a:spcAft>
              <a:defRPr/>
            </a:pPr>
            <a:r>
              <a:rPr lang="en-US" sz="2400" dirty="0" smtClean="0">
                <a:latin typeface="+mn-lt"/>
              </a:rPr>
              <a:t>Vaccination, Chemoprophylaxis, and Treatment Medications</a:t>
            </a:r>
          </a:p>
          <a:p>
            <a:pPr lvl="1" eaLnBrk="1" fontAlgn="auto" hangingPunct="1">
              <a:spcBef>
                <a:spcPts val="700"/>
              </a:spcBef>
              <a:spcAft>
                <a:spcPts val="0"/>
              </a:spcAft>
              <a:buSzPct val="85000"/>
              <a:buFont typeface="Arial"/>
              <a:buChar char="–"/>
              <a:defRPr/>
            </a:pPr>
            <a:r>
              <a:rPr lang="en-US" sz="2400" dirty="0" smtClean="0">
                <a:latin typeface="+mn-lt"/>
              </a:rPr>
              <a:t>How many doses are available?</a:t>
            </a:r>
          </a:p>
          <a:p>
            <a:pPr lvl="1" eaLnBrk="1" fontAlgn="auto" hangingPunct="1">
              <a:spcBef>
                <a:spcPts val="700"/>
              </a:spcBef>
              <a:spcAft>
                <a:spcPts val="0"/>
              </a:spcAft>
              <a:buSzPct val="85000"/>
              <a:buFont typeface="Arial"/>
              <a:buChar char="–"/>
              <a:defRPr/>
            </a:pPr>
            <a:r>
              <a:rPr lang="en-US" sz="2400" dirty="0" smtClean="0">
                <a:latin typeface="+mn-lt"/>
              </a:rPr>
              <a:t>How easy is it to mass vaccinate?</a:t>
            </a:r>
          </a:p>
          <a:p>
            <a:pPr lvl="1" eaLnBrk="1" fontAlgn="auto" hangingPunct="1">
              <a:spcBef>
                <a:spcPts val="700"/>
              </a:spcBef>
              <a:spcAft>
                <a:spcPts val="0"/>
              </a:spcAft>
              <a:buSzPct val="85000"/>
              <a:buFont typeface="Arial"/>
              <a:buChar char="–"/>
              <a:defRPr/>
            </a:pPr>
            <a:r>
              <a:rPr lang="en-US" sz="2400" dirty="0" smtClean="0">
                <a:latin typeface="+mn-lt"/>
              </a:rPr>
              <a:t>Can you accomplish vaccination in time?</a:t>
            </a:r>
          </a:p>
          <a:p>
            <a:pPr eaLnBrk="1" fontAlgn="auto" hangingPunct="1">
              <a:spcAft>
                <a:spcPts val="0"/>
              </a:spcAft>
              <a:defRPr/>
            </a:pPr>
            <a:r>
              <a:rPr lang="en-US" sz="2400" dirty="0" smtClean="0">
                <a:latin typeface="+mn-lt"/>
              </a:rPr>
              <a:t>Provider safety/infection control</a:t>
            </a:r>
          </a:p>
          <a:p>
            <a:pPr lvl="1" eaLnBrk="1" fontAlgn="auto" hangingPunct="1">
              <a:spcBef>
                <a:spcPts val="700"/>
              </a:spcBef>
              <a:spcAft>
                <a:spcPts val="0"/>
              </a:spcAft>
              <a:buSzPct val="85000"/>
              <a:buFont typeface="Arial"/>
              <a:buChar char="–"/>
              <a:defRPr/>
            </a:pPr>
            <a:r>
              <a:rPr lang="en-US" sz="2400" dirty="0" smtClean="0">
                <a:latin typeface="+mn-lt"/>
              </a:rPr>
              <a:t>Do you have enough PPE for multiple patients?</a:t>
            </a:r>
          </a:p>
          <a:p>
            <a:pPr lvl="1" eaLnBrk="1" fontAlgn="auto" hangingPunct="1">
              <a:spcBef>
                <a:spcPts val="700"/>
              </a:spcBef>
              <a:spcAft>
                <a:spcPts val="0"/>
              </a:spcAft>
              <a:buSzPct val="85000"/>
              <a:buFont typeface="Arial"/>
              <a:buChar char="–"/>
              <a:defRPr/>
            </a:pPr>
            <a:r>
              <a:rPr lang="en-US" sz="2400" dirty="0" smtClean="0">
                <a:latin typeface="+mn-lt"/>
              </a:rPr>
              <a:t>Is PPE worn 100% of the time?</a:t>
            </a:r>
          </a:p>
          <a:p>
            <a:pPr lvl="1" eaLnBrk="1" fontAlgn="auto" hangingPunct="1">
              <a:spcBef>
                <a:spcPts val="700"/>
              </a:spcBef>
              <a:spcAft>
                <a:spcPts val="0"/>
              </a:spcAft>
              <a:buSzPct val="85000"/>
              <a:buFont typeface="Arial"/>
              <a:buChar char="–"/>
              <a:defRPr/>
            </a:pPr>
            <a:r>
              <a:rPr lang="en-US" sz="2400" dirty="0" smtClean="0">
                <a:latin typeface="+mn-lt"/>
              </a:rPr>
              <a:t>How will you ensure compliance with prophylaxis?</a:t>
            </a:r>
            <a:r>
              <a:rPr lang="en-US" dirty="0" smtClean="0"/>
              <a:t/>
            </a:r>
            <a:br>
              <a:rPr lang="en-US" dirty="0" smtClean="0"/>
            </a:br>
            <a:r>
              <a:rPr lang="en-US" dirty="0" smtClean="0"/>
              <a:t>	</a:t>
            </a:r>
          </a:p>
          <a:p>
            <a:pPr lvl="1" eaLnBrk="1" fontAlgn="auto" hangingPunct="1">
              <a:spcAft>
                <a:spcPts val="0"/>
              </a:spcAft>
              <a:buFont typeface="Arial"/>
              <a:buChar char="–"/>
              <a:defRPr/>
            </a:pPr>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Evacuation and Recovery</a:t>
            </a:r>
            <a:endParaRPr lang="en-US" dirty="0"/>
          </a:p>
        </p:txBody>
      </p:sp>
      <p:sp>
        <p:nvSpPr>
          <p:cNvPr id="3" name="Content Placeholder 2"/>
          <p:cNvSpPr>
            <a:spLocks noGrp="1"/>
          </p:cNvSpPr>
          <p:nvPr>
            <p:ph sz="half" idx="1"/>
          </p:nvPr>
        </p:nvSpPr>
        <p:spPr/>
        <p:txBody>
          <a:bodyPr/>
          <a:lstStyle/>
          <a:p>
            <a:r>
              <a:rPr lang="en-US" dirty="0" smtClean="0"/>
              <a:t>Evacuation</a:t>
            </a:r>
          </a:p>
          <a:p>
            <a:pPr lvl="1"/>
            <a:r>
              <a:rPr lang="en-US" dirty="0" smtClean="0"/>
              <a:t>Issues with moving patients and protecting transporting staff</a:t>
            </a:r>
          </a:p>
          <a:p>
            <a:pPr lvl="1"/>
            <a:r>
              <a:rPr lang="en-US" dirty="0" smtClean="0"/>
              <a:t>Issues with using public transportation to seek medical care</a:t>
            </a:r>
          </a:p>
          <a:p>
            <a:pPr lvl="1"/>
            <a:r>
              <a:rPr lang="en-US" dirty="0" smtClean="0"/>
              <a:t>Issues with identifying receiving facilities capable and willing to accept patients</a:t>
            </a:r>
          </a:p>
          <a:p>
            <a:pPr lvl="1"/>
            <a:endParaRPr lang="en-US" dirty="0"/>
          </a:p>
        </p:txBody>
      </p:sp>
      <p:sp>
        <p:nvSpPr>
          <p:cNvPr id="4" name="Content Placeholder 3"/>
          <p:cNvSpPr>
            <a:spLocks noGrp="1"/>
          </p:cNvSpPr>
          <p:nvPr>
            <p:ph sz="half" idx="2"/>
          </p:nvPr>
        </p:nvSpPr>
        <p:spPr/>
        <p:txBody>
          <a:bodyPr/>
          <a:lstStyle/>
          <a:p>
            <a:r>
              <a:rPr lang="en-US" dirty="0" smtClean="0"/>
              <a:t>Recovery</a:t>
            </a:r>
          </a:p>
          <a:p>
            <a:pPr lvl="1"/>
            <a:r>
              <a:rPr lang="en-US" dirty="0" smtClean="0"/>
              <a:t>Stop </a:t>
            </a:r>
            <a:r>
              <a:rPr lang="en-US" smtClean="0"/>
              <a:t>the reemergence </a:t>
            </a:r>
            <a:r>
              <a:rPr lang="en-US" dirty="0" smtClean="0"/>
              <a:t>of disease</a:t>
            </a:r>
          </a:p>
          <a:p>
            <a:pPr lvl="1"/>
            <a:r>
              <a:rPr lang="en-US" dirty="0" smtClean="0"/>
              <a:t>Address stigma for both survivors and treatment facilities</a:t>
            </a:r>
          </a:p>
          <a:p>
            <a:pPr lvl="1"/>
            <a:r>
              <a:rPr lang="en-US" dirty="0" smtClean="0"/>
              <a:t>Healthcare can be hardest hit sector for casualties</a:t>
            </a:r>
            <a:endParaRPr lang="en-US" dirty="0"/>
          </a:p>
        </p:txBody>
      </p:sp>
    </p:spTree>
    <p:extLst>
      <p:ext uri="{BB962C8B-B14F-4D97-AF65-F5344CB8AC3E}">
        <p14:creationId xmlns:p14="http://schemas.microsoft.com/office/powerpoint/2010/main" val="42903292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p:txBody>
          <a:bodyPr>
            <a:normAutofit/>
          </a:bodyPr>
          <a:lstStyle/>
          <a:p>
            <a:pPr algn="ctr" eaLnBrk="1" hangingPunct="1"/>
            <a:r>
              <a:rPr lang="en-US" dirty="0" smtClean="0">
                <a:solidFill>
                  <a:schemeClr val="accent6">
                    <a:lumMod val="50000"/>
                  </a:schemeClr>
                </a:solidFill>
                <a:cs typeface="Helvetica" pitchFamily="34" charset="0"/>
              </a:rPr>
              <a:t>Lesson Summary</a:t>
            </a:r>
          </a:p>
        </p:txBody>
      </p:sp>
      <p:sp>
        <p:nvSpPr>
          <p:cNvPr id="71682" name="Content Placeholder 2"/>
          <p:cNvSpPr>
            <a:spLocks noGrp="1"/>
          </p:cNvSpPr>
          <p:nvPr>
            <p:ph idx="1"/>
          </p:nvPr>
        </p:nvSpPr>
        <p:spPr>
          <a:xfrm>
            <a:off x="457200" y="1600200"/>
            <a:ext cx="8229600" cy="4114800"/>
          </a:xfrm>
        </p:spPr>
        <p:txBody>
          <a:bodyPr>
            <a:normAutofit/>
          </a:bodyPr>
          <a:lstStyle/>
          <a:p>
            <a:pPr eaLnBrk="1" hangingPunct="1"/>
            <a:r>
              <a:rPr lang="en-US" sz="2600" dirty="0" smtClean="0">
                <a:latin typeface="+mn-lt"/>
                <a:cs typeface="Helvetica" pitchFamily="34" charset="0"/>
              </a:rPr>
              <a:t>Biologic disasters require observation for both clinical and epidemiologic clues</a:t>
            </a:r>
          </a:p>
          <a:p>
            <a:pPr eaLnBrk="1" hangingPunct="1"/>
            <a:r>
              <a:rPr lang="en-US" sz="2600" dirty="0" smtClean="0">
                <a:latin typeface="+mn-lt"/>
                <a:cs typeface="Helvetica" pitchFamily="34" charset="0"/>
              </a:rPr>
              <a:t>There is increasing global concern about the possibility of bioterrorism</a:t>
            </a:r>
          </a:p>
          <a:p>
            <a:pPr eaLnBrk="1" hangingPunct="1"/>
            <a:r>
              <a:rPr lang="en-US" sz="2600" dirty="0" smtClean="0">
                <a:latin typeface="+mn-lt"/>
                <a:cs typeface="Helvetica" pitchFamily="34" charset="0"/>
              </a:rPr>
              <a:t>Medical and public health professionals play a key role in preparedness, early identification, and intervention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r:link="rId3">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5" name="NDLSF_logo_rgb.png" descr="/Users/dfox/Documents/Dan's WIP/2012/12-0278 DLS_ppt/NDLSF_logo_rgb.png"/>
          <p:cNvPicPr>
            <a:picLocks noChangeAspect="1"/>
          </p:cNvPicPr>
          <p:nvPr/>
        </p:nvPicPr>
        <p:blipFill>
          <a:blip r:embed="rId4" r:link="rId5" cstate="screen">
            <a:extLst>
              <a:ext uri="{28A0092B-C50C-407E-A947-70E740481C1C}">
                <a14:useLocalDpi xmlns:a14="http://schemas.microsoft.com/office/drawing/2010/main"/>
              </a:ext>
            </a:extLst>
          </a:blip>
          <a:stretch>
            <a:fillRect/>
          </a:stretch>
        </p:blipFill>
        <p:spPr>
          <a:xfrm>
            <a:off x="3694430" y="794832"/>
            <a:ext cx="1714500" cy="795429"/>
          </a:xfrm>
          <a:prstGeom prst="rect">
            <a:avLst/>
          </a:prstGeom>
        </p:spPr>
      </p:pic>
      <p:sp>
        <p:nvSpPr>
          <p:cNvPr id="8" name="Rectangle 7"/>
          <p:cNvSpPr/>
          <p:nvPr/>
        </p:nvSpPr>
        <p:spPr>
          <a:xfrm>
            <a:off x="2545000" y="2722880"/>
            <a:ext cx="4054573" cy="1092607"/>
          </a:xfrm>
          <a:prstGeom prst="rect">
            <a:avLst/>
          </a:prstGeom>
        </p:spPr>
        <p:txBody>
          <a:bodyPr wrap="none">
            <a:spAutoFit/>
          </a:bodyPr>
          <a:lstStyle/>
          <a:p>
            <a:pPr algn="ctr"/>
            <a:r>
              <a:rPr lang="en-US" sz="6500" b="1" dirty="0" smtClean="0"/>
              <a:t>Questions?</a:t>
            </a:r>
            <a:endParaRPr lang="en-US" sz="65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p:txBody>
          <a:bodyPr>
            <a:normAutofit/>
          </a:bodyPr>
          <a:lstStyle/>
          <a:p>
            <a:pPr algn="ctr" eaLnBrk="1" hangingPunct="1"/>
            <a:r>
              <a:rPr lang="en-US" dirty="0" smtClean="0">
                <a:solidFill>
                  <a:schemeClr val="accent6">
                    <a:lumMod val="50000"/>
                  </a:schemeClr>
                </a:solidFill>
                <a:cs typeface="Helvetica" pitchFamily="34" charset="0"/>
              </a:rPr>
              <a:t>Background</a:t>
            </a:r>
          </a:p>
        </p:txBody>
      </p:sp>
      <p:sp>
        <p:nvSpPr>
          <p:cNvPr id="12290" name="Content Placeholder 2"/>
          <p:cNvSpPr>
            <a:spLocks noGrp="1"/>
          </p:cNvSpPr>
          <p:nvPr>
            <p:ph idx="1"/>
          </p:nvPr>
        </p:nvSpPr>
        <p:spPr>
          <a:xfrm>
            <a:off x="3733800" y="1600200"/>
            <a:ext cx="5181600" cy="4525963"/>
          </a:xfrm>
        </p:spPr>
        <p:txBody>
          <a:bodyPr>
            <a:normAutofit/>
          </a:bodyPr>
          <a:lstStyle/>
          <a:p>
            <a:pPr eaLnBrk="1" hangingPunct="1"/>
            <a:r>
              <a:rPr lang="en-US" sz="2400" dirty="0" smtClean="0">
                <a:latin typeface="+mn-lt"/>
                <a:cs typeface="Helvetica" pitchFamily="34" charset="0"/>
              </a:rPr>
              <a:t>Infectious diseases are a threat to everyone</a:t>
            </a:r>
          </a:p>
          <a:p>
            <a:pPr eaLnBrk="1" hangingPunct="1"/>
            <a:r>
              <a:rPr lang="en-US" sz="2400" dirty="0" smtClean="0">
                <a:latin typeface="+mn-lt"/>
                <a:cs typeface="Helvetica" pitchFamily="34" charset="0"/>
              </a:rPr>
              <a:t>Rising global concern about epidemics/pandemics, emerging infections, bioterrorism</a:t>
            </a:r>
          </a:p>
          <a:p>
            <a:pPr eaLnBrk="1" hangingPunct="1"/>
            <a:r>
              <a:rPr lang="en-US" sz="2400" dirty="0" smtClean="0">
                <a:latin typeface="+mn-lt"/>
                <a:cs typeface="Helvetica" pitchFamily="34" charset="0"/>
              </a:rPr>
              <a:t>Public health and medical professionals are at the front lines of detection, diagnosis, treatment, and response</a:t>
            </a:r>
          </a:p>
        </p:txBody>
      </p:sp>
      <p:pic>
        <p:nvPicPr>
          <p:cNvPr id="1026" name="Picture 2" descr="C:\Documents and Settings\jsempek\Local Settings\Temporary Internet Files\Content.IE5\NWIRFZFD\MP910221099[1].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33400" y="1600200"/>
            <a:ext cx="3048000" cy="456723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normAutofit/>
          </a:bodyPr>
          <a:lstStyle/>
          <a:p>
            <a:pPr algn="ctr" eaLnBrk="1" hangingPunct="1"/>
            <a:r>
              <a:rPr lang="en-US" sz="3600" dirty="0" smtClean="0">
                <a:solidFill>
                  <a:schemeClr val="accent6">
                    <a:lumMod val="50000"/>
                  </a:schemeClr>
                </a:solidFill>
                <a:latin typeface="+mj-lt"/>
                <a:cs typeface="Helvetica" pitchFamily="34" charset="0"/>
              </a:rPr>
              <a:t>Key Terms</a:t>
            </a:r>
          </a:p>
        </p:txBody>
      </p:sp>
      <p:sp>
        <p:nvSpPr>
          <p:cNvPr id="14338" name="Content Placeholder 2"/>
          <p:cNvSpPr>
            <a:spLocks noGrp="1"/>
          </p:cNvSpPr>
          <p:nvPr>
            <p:ph sz="half" idx="1"/>
          </p:nvPr>
        </p:nvSpPr>
        <p:spPr>
          <a:xfrm>
            <a:off x="457200" y="1295400"/>
            <a:ext cx="5105400" cy="4525963"/>
          </a:xfrm>
        </p:spPr>
        <p:txBody>
          <a:bodyPr/>
          <a:lstStyle/>
          <a:p>
            <a:pPr marL="457200" indent="-457200" eaLnBrk="1" hangingPunct="1">
              <a:lnSpc>
                <a:spcPct val="114000"/>
              </a:lnSpc>
              <a:spcBef>
                <a:spcPts val="1200"/>
              </a:spcBef>
              <a:buSzPct val="85000"/>
              <a:buFont typeface="Wingdings" pitchFamily="2" charset="2"/>
              <a:buChar char="§"/>
            </a:pPr>
            <a:r>
              <a:rPr lang="en-US" sz="2400" b="1" dirty="0" smtClean="0">
                <a:latin typeface="+mn-lt"/>
                <a:cs typeface="Helvetica" pitchFamily="34" charset="0"/>
              </a:rPr>
              <a:t>Emerging infection </a:t>
            </a:r>
            <a:r>
              <a:rPr lang="en-US" sz="2400" dirty="0" smtClean="0">
                <a:latin typeface="+mn-lt"/>
                <a:cs typeface="Helvetica" pitchFamily="34" charset="0"/>
              </a:rPr>
              <a:t>– Newly                                   recognized, new population, new                                                      virulence or resistance</a:t>
            </a:r>
          </a:p>
          <a:p>
            <a:pPr marL="457200" indent="-457200" eaLnBrk="1" hangingPunct="1">
              <a:lnSpc>
                <a:spcPct val="114000"/>
              </a:lnSpc>
              <a:spcBef>
                <a:spcPts val="1200"/>
              </a:spcBef>
              <a:buSzPct val="85000"/>
              <a:buFont typeface="Wingdings" pitchFamily="2" charset="2"/>
              <a:buChar char="§"/>
            </a:pPr>
            <a:r>
              <a:rPr lang="en-US" sz="2400" b="1" dirty="0" smtClean="0">
                <a:latin typeface="+mn-lt"/>
                <a:cs typeface="Helvetica" pitchFamily="34" charset="0"/>
              </a:rPr>
              <a:t>Epidemic</a:t>
            </a:r>
            <a:r>
              <a:rPr lang="en-US" sz="2400" dirty="0" smtClean="0">
                <a:latin typeface="+mn-lt"/>
                <a:cs typeface="Helvetica" pitchFamily="34" charset="0"/>
              </a:rPr>
              <a:t> – An illness in higher than expected numbers</a:t>
            </a:r>
          </a:p>
          <a:p>
            <a:pPr marL="457200" indent="-457200" eaLnBrk="1" hangingPunct="1">
              <a:lnSpc>
                <a:spcPct val="114000"/>
              </a:lnSpc>
              <a:spcBef>
                <a:spcPts val="1200"/>
              </a:spcBef>
              <a:buSzPct val="85000"/>
              <a:buFont typeface="Wingdings" pitchFamily="2" charset="2"/>
              <a:buChar char="§"/>
            </a:pPr>
            <a:r>
              <a:rPr lang="en-US" sz="2400" b="1" dirty="0" smtClean="0">
                <a:latin typeface="+mn-lt"/>
                <a:cs typeface="Helvetica" pitchFamily="34" charset="0"/>
              </a:rPr>
              <a:t>Pandemic</a:t>
            </a:r>
            <a:r>
              <a:rPr lang="en-US" sz="2400" dirty="0" smtClean="0">
                <a:latin typeface="+mn-lt"/>
                <a:cs typeface="Helvetica" pitchFamily="34" charset="0"/>
              </a:rPr>
              <a:t> – Epidemic across large geographic region</a:t>
            </a:r>
          </a:p>
          <a:p>
            <a:pPr algn="ctr" eaLnBrk="1" hangingPunct="1">
              <a:buFont typeface="Wingdings" pitchFamily="2" charset="2"/>
              <a:buNone/>
            </a:pPr>
            <a:r>
              <a:rPr lang="en-US" sz="2400" b="1" dirty="0" smtClean="0">
                <a:solidFill>
                  <a:srgbClr val="984807"/>
                </a:solidFill>
                <a:cs typeface="Helvetica" pitchFamily="34" charset="0"/>
              </a:rPr>
              <a:t> </a:t>
            </a:r>
          </a:p>
        </p:txBody>
      </p:sp>
      <p:pic>
        <p:nvPicPr>
          <p:cNvPr id="12290" name="Picture 2"/>
          <p:cNvPicPr>
            <a:picLocks noGrp="1" noChangeAspect="1" noChangeArrowheads="1"/>
          </p:cNvPicPr>
          <p:nvPr>
            <p:ph sz="half" idx="2"/>
          </p:nvPr>
        </p:nvPicPr>
        <p:blipFill>
          <a:blip r:embed="rId3"/>
          <a:srcRect/>
          <a:stretch>
            <a:fillRect/>
          </a:stretch>
        </p:blipFill>
        <p:spPr>
          <a:xfrm>
            <a:off x="5562600" y="1295400"/>
            <a:ext cx="3252788" cy="2743200"/>
          </a:xfrm>
          <a:effectLst>
            <a:outerShdw blurRad="292100" dist="139700" dir="2700000" algn="tl" rotWithShape="0">
              <a:srgbClr val="333333">
                <a:alpha val="65000"/>
              </a:srgbClr>
            </a:outerShdw>
          </a:effectLst>
        </p:spPr>
      </p:pic>
      <p:sp>
        <p:nvSpPr>
          <p:cNvPr id="4" name="Rectangle 3"/>
          <p:cNvSpPr>
            <a:spLocks noChangeArrowheads="1"/>
          </p:cNvSpPr>
          <p:nvPr/>
        </p:nvSpPr>
        <p:spPr bwMode="auto">
          <a:xfrm>
            <a:off x="457200" y="4800600"/>
            <a:ext cx="7415213" cy="512763"/>
          </a:xfrm>
          <a:prstGeom prst="rect">
            <a:avLst/>
          </a:prstGeom>
          <a:noFill/>
          <a:ln w="9525">
            <a:solidFill>
              <a:schemeClr val="tx1"/>
            </a:solidFill>
            <a:miter lim="800000"/>
            <a:headEnd/>
            <a:tailEnd/>
          </a:ln>
        </p:spPr>
        <p:txBody>
          <a:bodyPr>
            <a:spAutoFit/>
          </a:bodyPr>
          <a:lstStyle/>
          <a:p>
            <a:pPr marL="457200" indent="-457200" algn="ctr" defTabSz="457200">
              <a:lnSpc>
                <a:spcPct val="114000"/>
              </a:lnSpc>
              <a:spcBef>
                <a:spcPts val="1400"/>
              </a:spcBef>
              <a:buSzPct val="85000"/>
            </a:pPr>
            <a:r>
              <a:rPr lang="en-US" sz="2400" b="1" dirty="0">
                <a:solidFill>
                  <a:srgbClr val="984807"/>
                </a:solidFill>
                <a:latin typeface="Calibri" pitchFamily="34" charset="0"/>
                <a:cs typeface="Helvetica" pitchFamily="34" charset="0"/>
              </a:rPr>
              <a:t>A disease outbreak in one country = A CONCERN FOR ALL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4"/>
          <p:cNvSpPr>
            <a:spLocks noGrp="1"/>
          </p:cNvSpPr>
          <p:nvPr>
            <p:ph type="title"/>
          </p:nvPr>
        </p:nvSpPr>
        <p:spPr>
          <a:xfrm>
            <a:off x="661555" y="135082"/>
            <a:ext cx="8229600" cy="1143000"/>
          </a:xfrm>
        </p:spPr>
        <p:txBody>
          <a:bodyPr>
            <a:normAutofit/>
          </a:bodyPr>
          <a:lstStyle/>
          <a:p>
            <a:pPr algn="r" eaLnBrk="1" hangingPunct="1"/>
            <a:r>
              <a:rPr lang="en-US" sz="2800" dirty="0" smtClean="0">
                <a:solidFill>
                  <a:schemeClr val="accent6">
                    <a:lumMod val="50000"/>
                  </a:schemeClr>
                </a:solidFill>
                <a:cs typeface="Helvetica" pitchFamily="34" charset="0"/>
              </a:rPr>
              <a:t>Chain of Infection</a:t>
            </a:r>
          </a:p>
        </p:txBody>
      </p:sp>
      <p:graphicFrame>
        <p:nvGraphicFramePr>
          <p:cNvPr id="7" name="Content Placeholder 6"/>
          <p:cNvGraphicFramePr>
            <a:graphicFrameLocks noGrp="1"/>
          </p:cNvGraphicFramePr>
          <p:nvPr>
            <p:ph idx="1"/>
          </p:nvPr>
        </p:nvGraphicFramePr>
        <p:xfrm>
          <a:off x="-1752600" y="304800"/>
          <a:ext cx="9601200" cy="5714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3"/>
          <p:cNvSpPr>
            <a:spLocks noGrp="1"/>
          </p:cNvSpPr>
          <p:nvPr>
            <p:ph type="title"/>
          </p:nvPr>
        </p:nvSpPr>
        <p:spPr/>
        <p:txBody>
          <a:bodyPr>
            <a:normAutofit/>
          </a:bodyPr>
          <a:lstStyle/>
          <a:p>
            <a:pPr algn="ctr" eaLnBrk="1" hangingPunct="1"/>
            <a:r>
              <a:rPr lang="en-US" sz="2800" dirty="0" smtClean="0">
                <a:solidFill>
                  <a:schemeClr val="accent6">
                    <a:lumMod val="50000"/>
                  </a:schemeClr>
                </a:solidFill>
                <a:cs typeface="Helvetica" pitchFamily="34" charset="0"/>
              </a:rPr>
              <a:t>Bioterrorism/Biowarfare</a:t>
            </a:r>
          </a:p>
        </p:txBody>
      </p:sp>
      <p:sp>
        <p:nvSpPr>
          <p:cNvPr id="5" name="Content Placeholder 4"/>
          <p:cNvSpPr>
            <a:spLocks noGrp="1"/>
          </p:cNvSpPr>
          <p:nvPr>
            <p:ph idx="1"/>
          </p:nvPr>
        </p:nvSpPr>
        <p:spPr>
          <a:xfrm>
            <a:off x="354087" y="1156144"/>
            <a:ext cx="8458200" cy="4525963"/>
          </a:xfrm>
        </p:spPr>
        <p:txBody>
          <a:bodyPr rtlCol="0">
            <a:normAutofit/>
          </a:bodyPr>
          <a:lstStyle/>
          <a:p>
            <a:pPr eaLnBrk="1" fontAlgn="auto" hangingPunct="1">
              <a:spcAft>
                <a:spcPts val="0"/>
              </a:spcAft>
              <a:defRPr/>
            </a:pPr>
            <a:r>
              <a:rPr lang="en-US" sz="2400" dirty="0" smtClean="0">
                <a:latin typeface="+mn-lt"/>
              </a:rPr>
              <a:t>Both involve use of a biologic agent or product to cause harm</a:t>
            </a:r>
          </a:p>
          <a:p>
            <a:pPr lvl="1" eaLnBrk="1" fontAlgn="auto" hangingPunct="1">
              <a:spcBef>
                <a:spcPts val="700"/>
              </a:spcBef>
              <a:spcAft>
                <a:spcPts val="0"/>
              </a:spcAft>
              <a:buFont typeface="Arial"/>
              <a:buChar char="–"/>
              <a:defRPr/>
            </a:pPr>
            <a:r>
              <a:rPr lang="en-US" sz="2400" dirty="0" smtClean="0">
                <a:latin typeface="+mn-lt"/>
              </a:rPr>
              <a:t>A matter of scale</a:t>
            </a:r>
          </a:p>
          <a:p>
            <a:pPr eaLnBrk="1" fontAlgn="auto" hangingPunct="1">
              <a:spcAft>
                <a:spcPts val="0"/>
              </a:spcAft>
              <a:defRPr/>
            </a:pPr>
            <a:r>
              <a:rPr lang="en-US" sz="2400" dirty="0" smtClean="0">
                <a:latin typeface="+mn-lt"/>
              </a:rPr>
              <a:t>Difficult to detect research, production, transportation of BT agents</a:t>
            </a:r>
          </a:p>
          <a:p>
            <a:pPr algn="ctr" eaLnBrk="1" fontAlgn="auto" hangingPunct="1">
              <a:spcAft>
                <a:spcPts val="0"/>
              </a:spcAft>
              <a:buFont typeface="Wingdings" pitchFamily="2" charset="2"/>
              <a:buNone/>
              <a:defRPr/>
            </a:pPr>
            <a:endParaRPr lang="en-US" sz="2400" b="1" dirty="0" smtClean="0"/>
          </a:p>
          <a:p>
            <a:pPr eaLnBrk="1" fontAlgn="auto" hangingPunct="1">
              <a:spcAft>
                <a:spcPts val="0"/>
              </a:spcAft>
              <a:defRPr/>
            </a:pPr>
            <a:endParaRPr lang="en-US" dirty="0" smtClean="0"/>
          </a:p>
          <a:p>
            <a:pPr eaLnBrk="1" fontAlgn="auto" hangingPunct="1">
              <a:spcAft>
                <a:spcPts val="0"/>
              </a:spcAft>
              <a:defRPr/>
            </a:pPr>
            <a:endParaRPr lang="en-US" dirty="0" smtClean="0"/>
          </a:p>
        </p:txBody>
      </p:sp>
      <p:sp>
        <p:nvSpPr>
          <p:cNvPr id="2" name="Rectangle 1"/>
          <p:cNvSpPr/>
          <p:nvPr/>
        </p:nvSpPr>
        <p:spPr>
          <a:xfrm>
            <a:off x="186771" y="4345787"/>
            <a:ext cx="8728629" cy="734674"/>
          </a:xfrm>
          <a:prstGeom prst="rect">
            <a:avLst/>
          </a:prstGeom>
          <a:noFill/>
          <a:ln w="19050" cmpd="sng">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TextBox 2"/>
          <p:cNvSpPr txBox="1"/>
          <p:nvPr/>
        </p:nvSpPr>
        <p:spPr>
          <a:xfrm>
            <a:off x="186771" y="4495212"/>
            <a:ext cx="8728629" cy="430887"/>
          </a:xfrm>
          <a:prstGeom prst="rect">
            <a:avLst/>
          </a:prstGeom>
          <a:noFill/>
        </p:spPr>
        <p:txBody>
          <a:bodyPr wrap="square" rtlCol="0">
            <a:spAutoFit/>
          </a:bodyPr>
          <a:lstStyle/>
          <a:p>
            <a:r>
              <a:rPr lang="en-US" sz="2200" b="1" dirty="0">
                <a:solidFill>
                  <a:schemeClr val="accent6">
                    <a:lumMod val="50000"/>
                  </a:schemeClr>
                </a:solidFill>
              </a:rPr>
              <a:t>A criminal act that requires </a:t>
            </a:r>
            <a:r>
              <a:rPr lang="en-US" sz="2200" b="1" dirty="0">
                <a:solidFill>
                  <a:schemeClr val="accent6">
                    <a:lumMod val="50000"/>
                  </a:schemeClr>
                </a:solidFill>
                <a:latin typeface="Wingdings"/>
                <a:ea typeface="Wingdings"/>
                <a:cs typeface="Wingdings"/>
                <a:sym typeface="Wingdings"/>
              </a:rPr>
              <a:t></a:t>
            </a:r>
            <a:r>
              <a:rPr lang="en-US" sz="2200" b="1" dirty="0">
                <a:solidFill>
                  <a:schemeClr val="accent6">
                    <a:lumMod val="50000"/>
                  </a:schemeClr>
                </a:solidFill>
              </a:rPr>
              <a:t> Public Health + Law Enforcement/</a:t>
            </a:r>
            <a:r>
              <a:rPr lang="en-US" sz="2200" b="1" dirty="0" smtClean="0">
                <a:solidFill>
                  <a:schemeClr val="accent6">
                    <a:lumMod val="50000"/>
                  </a:schemeClr>
                </a:solidFill>
              </a:rPr>
              <a:t>military</a:t>
            </a:r>
            <a:endParaRPr lang="en-US" sz="2200" b="1"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PRRRES~1\AppData\Local\Temp\enhtmlclip\ScreenClip(1).png"/>
          <p:cNvPicPr>
            <a:picLocks noChangeAspect="1" noChangeArrowheads="1"/>
          </p:cNvPicPr>
          <p:nvPr/>
        </p:nvPicPr>
        <p:blipFill>
          <a:blip r:embed="rId3"/>
          <a:srcRect/>
          <a:stretch>
            <a:fillRect/>
          </a:stretch>
        </p:blipFill>
        <p:spPr bwMode="auto">
          <a:xfrm>
            <a:off x="1839191" y="930275"/>
            <a:ext cx="5562600" cy="2879725"/>
          </a:xfrm>
          <a:prstGeom prst="rect">
            <a:avLst/>
          </a:prstGeom>
          <a:noFill/>
          <a:ln w="9525">
            <a:noFill/>
            <a:miter lim="800000"/>
            <a:headEnd/>
            <a:tailEnd/>
          </a:ln>
        </p:spPr>
      </p:pic>
      <p:sp>
        <p:nvSpPr>
          <p:cNvPr id="6" name="Oval 5"/>
          <p:cNvSpPr/>
          <p:nvPr/>
        </p:nvSpPr>
        <p:spPr>
          <a:xfrm>
            <a:off x="838200" y="3962400"/>
            <a:ext cx="1219200" cy="1219200"/>
          </a:xfrm>
          <a:prstGeom prst="ellipse">
            <a:avLst/>
          </a:prstGeom>
          <a:solidFill>
            <a:schemeClr val="accent6">
              <a:lumMod val="40000"/>
              <a:lumOff val="60000"/>
            </a:schemeClr>
          </a:solidFill>
          <a:ln>
            <a:solidFill>
              <a:schemeClr val="accent6">
                <a:lumMod val="50000"/>
              </a:schemeClr>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dirty="0">
              <a:solidFill>
                <a:schemeClr val="accent6">
                  <a:lumMod val="50000"/>
                </a:schemeClr>
              </a:solidFill>
            </a:endParaRPr>
          </a:p>
        </p:txBody>
      </p:sp>
      <p:sp>
        <p:nvSpPr>
          <p:cNvPr id="20483" name="Title 1"/>
          <p:cNvSpPr>
            <a:spLocks noGrp="1"/>
          </p:cNvSpPr>
          <p:nvPr>
            <p:ph type="title"/>
          </p:nvPr>
        </p:nvSpPr>
        <p:spPr>
          <a:xfrm>
            <a:off x="457200" y="145473"/>
            <a:ext cx="8229600" cy="1143000"/>
          </a:xfrm>
        </p:spPr>
        <p:txBody>
          <a:bodyPr>
            <a:normAutofit/>
          </a:bodyPr>
          <a:lstStyle/>
          <a:p>
            <a:pPr algn="ctr" eaLnBrk="1" hangingPunct="1"/>
            <a:r>
              <a:rPr lang="en-US" sz="2800" dirty="0" smtClean="0">
                <a:solidFill>
                  <a:schemeClr val="accent6">
                    <a:lumMod val="50000"/>
                  </a:schemeClr>
                </a:solidFill>
                <a:cs typeface="Helvetica" pitchFamily="34" charset="0"/>
              </a:rPr>
              <a:t>CDC Categories</a:t>
            </a:r>
          </a:p>
        </p:txBody>
      </p:sp>
      <p:sp>
        <p:nvSpPr>
          <p:cNvPr id="20484" name="Content Placeholder 2"/>
          <p:cNvSpPr>
            <a:spLocks noGrp="1"/>
          </p:cNvSpPr>
          <p:nvPr>
            <p:ph idx="1"/>
          </p:nvPr>
        </p:nvSpPr>
        <p:spPr>
          <a:xfrm>
            <a:off x="381000" y="3810000"/>
            <a:ext cx="8229600" cy="1828800"/>
          </a:xfrm>
        </p:spPr>
        <p:txBody>
          <a:bodyPr/>
          <a:lstStyle/>
          <a:p>
            <a:pPr algn="ctr" eaLnBrk="1" hangingPunct="1">
              <a:buFont typeface="Wingdings" pitchFamily="2" charset="2"/>
              <a:buNone/>
            </a:pPr>
            <a:r>
              <a:rPr lang="en-US" sz="5000" dirty="0" smtClean="0">
                <a:cs typeface="Helvetica" pitchFamily="34" charset="0"/>
              </a:rPr>
              <a:t> </a:t>
            </a:r>
            <a:r>
              <a:rPr lang="en-US" sz="7500" b="1" dirty="0" smtClean="0">
                <a:cs typeface="Helvetica" pitchFamily="34" charset="0"/>
              </a:rPr>
              <a:t>A						B						C</a:t>
            </a:r>
          </a:p>
        </p:txBody>
      </p:sp>
      <p:sp>
        <p:nvSpPr>
          <p:cNvPr id="20485" name="TextBox 3"/>
          <p:cNvSpPr txBox="1">
            <a:spLocks noChangeArrowheads="1"/>
          </p:cNvSpPr>
          <p:nvPr/>
        </p:nvSpPr>
        <p:spPr bwMode="auto">
          <a:xfrm>
            <a:off x="457200" y="2743200"/>
            <a:ext cx="8229600" cy="584200"/>
          </a:xfrm>
          <a:prstGeom prst="rect">
            <a:avLst/>
          </a:prstGeom>
          <a:noFill/>
          <a:ln w="9525">
            <a:noFill/>
            <a:miter lim="800000"/>
            <a:headEnd/>
            <a:tailEnd/>
          </a:ln>
        </p:spPr>
        <p:txBody>
          <a:bodyPr>
            <a:spAutoFit/>
          </a:bodyPr>
          <a:lstStyle/>
          <a:p>
            <a:r>
              <a:rPr lang="en-US" sz="3200" dirty="0">
                <a:latin typeface="Helvetica" pitchFamily="34" charset="0"/>
                <a:cs typeface="Helvetica"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10" presetClass="entr" presetSubtype="0" fill="hold" nodeType="withEffect">
                                  <p:stCondLst>
                                    <p:cond delay="0"/>
                                  </p:stCondLst>
                                  <p:childTnLst>
                                    <p:set>
                                      <p:cBhvr>
                                        <p:cTn id="11" dur="1" fill="hold">
                                          <p:stCondLst>
                                            <p:cond delay="0"/>
                                          </p:stCondLst>
                                        </p:cTn>
                                        <p:tgtEl>
                                          <p:spTgt spid="3074"/>
                                        </p:tgtEl>
                                        <p:attrNameLst>
                                          <p:attrName>style.visibility</p:attrName>
                                        </p:attrNameLst>
                                      </p:cBhvr>
                                      <p:to>
                                        <p:strVal val="visible"/>
                                      </p:to>
                                    </p:set>
                                    <p:animEffect transition="in" filter="fade">
                                      <p:cBhvr>
                                        <p:cTn id="12"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normAutofit fontScale="90000"/>
          </a:bodyPr>
          <a:lstStyle/>
          <a:p>
            <a:pPr algn="ctr" eaLnBrk="1" hangingPunct="1"/>
            <a:r>
              <a:rPr lang="en-US" dirty="0" smtClean="0">
                <a:solidFill>
                  <a:schemeClr val="accent6">
                    <a:lumMod val="50000"/>
                  </a:schemeClr>
                </a:solidFill>
                <a:cs typeface="Helvetica" pitchFamily="34" charset="0"/>
              </a:rPr>
              <a:t>Detection</a:t>
            </a:r>
            <a:br>
              <a:rPr lang="en-US" dirty="0" smtClean="0">
                <a:solidFill>
                  <a:schemeClr val="accent6">
                    <a:lumMod val="50000"/>
                  </a:schemeClr>
                </a:solidFill>
                <a:cs typeface="Helvetica" pitchFamily="34" charset="0"/>
              </a:rPr>
            </a:br>
            <a:r>
              <a:rPr lang="en-US" dirty="0" smtClean="0">
                <a:solidFill>
                  <a:schemeClr val="accent6">
                    <a:lumMod val="50000"/>
                  </a:schemeClr>
                </a:solidFill>
                <a:cs typeface="Helvetica" pitchFamily="34" charset="0"/>
              </a:rPr>
              <a:t>Situational Awareness</a:t>
            </a:r>
          </a:p>
        </p:txBody>
      </p:sp>
      <p:sp>
        <p:nvSpPr>
          <p:cNvPr id="22530" name="Content Placeholder 2"/>
          <p:cNvSpPr>
            <a:spLocks noGrp="1"/>
          </p:cNvSpPr>
          <p:nvPr>
            <p:ph idx="1"/>
          </p:nvPr>
        </p:nvSpPr>
        <p:spPr/>
        <p:txBody>
          <a:bodyPr/>
          <a:lstStyle/>
          <a:p>
            <a:pPr marL="0" indent="0" eaLnBrk="1" hangingPunct="1">
              <a:buFont typeface="Wingdings" pitchFamily="2" charset="2"/>
              <a:buNone/>
            </a:pPr>
            <a:r>
              <a:rPr lang="en-US" sz="2400" dirty="0" smtClean="0">
                <a:latin typeface="+mn-lt"/>
                <a:cs typeface="Helvetica" pitchFamily="34" charset="0"/>
              </a:rPr>
              <a:t>The first to detect a biologic event incident will be a healthcare provider (primary care, school nurse, prehospital personnel, etc.) who:</a:t>
            </a:r>
          </a:p>
          <a:p>
            <a:pPr lvl="1" eaLnBrk="1" hangingPunct="1"/>
            <a:r>
              <a:rPr lang="en-US" sz="2400" dirty="0" smtClean="0">
                <a:latin typeface="+mn-lt"/>
                <a:cs typeface="Helvetica" pitchFamily="34" charset="0"/>
              </a:rPr>
              <a:t>Has a high index of suspicion</a:t>
            </a:r>
          </a:p>
          <a:p>
            <a:pPr lvl="1" eaLnBrk="1" hangingPunct="1"/>
            <a:r>
              <a:rPr lang="en-US" sz="2400" dirty="0" smtClean="0">
                <a:latin typeface="+mn-lt"/>
                <a:cs typeface="Helvetica" pitchFamily="34" charset="0"/>
              </a:rPr>
              <a:t>Notes something unusual happening</a:t>
            </a:r>
          </a:p>
          <a:p>
            <a:pPr lvl="1" eaLnBrk="1" hangingPunct="1"/>
            <a:r>
              <a:rPr lang="en-US" sz="2400" dirty="0" smtClean="0">
                <a:latin typeface="+mn-lt"/>
                <a:cs typeface="Helvetica" pitchFamily="34" charset="0"/>
              </a:rPr>
              <a:t>Seeks the answer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DLS bod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348</TotalTime>
  <Words>5587</Words>
  <Application>Microsoft Office PowerPoint</Application>
  <PresentationFormat>On-screen Show (4:3)</PresentationFormat>
  <Paragraphs>469</Paragraphs>
  <Slides>34</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Helvetica</vt:lpstr>
      <vt:lpstr>Wingdings</vt:lpstr>
      <vt:lpstr>ADLS body</vt:lpstr>
      <vt:lpstr>PowerPoint Presentation</vt:lpstr>
      <vt:lpstr>PowerPoint Presentation</vt:lpstr>
      <vt:lpstr>Objectives</vt:lpstr>
      <vt:lpstr>Background</vt:lpstr>
      <vt:lpstr>Key Terms</vt:lpstr>
      <vt:lpstr>Chain of Infection</vt:lpstr>
      <vt:lpstr>Bioterrorism/Biowarfare</vt:lpstr>
      <vt:lpstr>CDC Categories</vt:lpstr>
      <vt:lpstr>Detection Situational Awareness</vt:lpstr>
      <vt:lpstr>Detection Situational Awareness</vt:lpstr>
      <vt:lpstr>Epidemiologic Clues</vt:lpstr>
      <vt:lpstr>Detection Bioterrorism Agents</vt:lpstr>
      <vt:lpstr>PowerPoint Presentation</vt:lpstr>
      <vt:lpstr>Incident Management Public Health Notification</vt:lpstr>
      <vt:lpstr>Safety and Security Infection Control</vt:lpstr>
      <vt:lpstr>Assess the Hazard Preventing Disease Spread</vt:lpstr>
      <vt:lpstr>Triage and Treatment Bioterrorism Threats</vt:lpstr>
      <vt:lpstr>Smallpox</vt:lpstr>
      <vt:lpstr>Smallpox</vt:lpstr>
      <vt:lpstr>Anthrax</vt:lpstr>
      <vt:lpstr>Anthrax</vt:lpstr>
      <vt:lpstr>Pneumonic Plague</vt:lpstr>
      <vt:lpstr>Pneumonic Plague</vt:lpstr>
      <vt:lpstr>Botulism</vt:lpstr>
      <vt:lpstr>Botulism</vt:lpstr>
      <vt:lpstr>Tularemia</vt:lpstr>
      <vt:lpstr>Tularemia</vt:lpstr>
      <vt:lpstr>Viral Hemorrhagic Fevers</vt:lpstr>
      <vt:lpstr>Viral Hemorrhagic Fevers</vt:lpstr>
      <vt:lpstr>Triage and Treatment  Summary</vt:lpstr>
      <vt:lpstr>Issues to Consider</vt:lpstr>
      <vt:lpstr>Evacuation and Recovery</vt:lpstr>
      <vt:lpstr>Lesson Summary</vt:lpstr>
      <vt:lpstr>PowerPoint Presentation</vt:lpstr>
    </vt:vector>
  </TitlesOfParts>
  <Company>American Medical Association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  Fox</dc:creator>
  <cp:lastModifiedBy>Hunt, Christine  C.</cp:lastModifiedBy>
  <cp:revision>55</cp:revision>
  <dcterms:created xsi:type="dcterms:W3CDTF">2010-03-22T20:35:52Z</dcterms:created>
  <dcterms:modified xsi:type="dcterms:W3CDTF">2017-04-05T16:34:09Z</dcterms:modified>
</cp:coreProperties>
</file>