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1" r:id="rId4"/>
  </p:sldMasterIdLst>
  <p:notesMasterIdLst>
    <p:notesMasterId r:id="rId38"/>
  </p:notesMasterIdLst>
  <p:handoutMasterIdLst>
    <p:handoutMasterId r:id="rId39"/>
  </p:handoutMasterIdLst>
  <p:sldIdLst>
    <p:sldId id="369" r:id="rId5"/>
    <p:sldId id="364" r:id="rId6"/>
    <p:sldId id="393" r:id="rId7"/>
    <p:sldId id="259" r:id="rId8"/>
    <p:sldId id="371" r:id="rId9"/>
    <p:sldId id="391" r:id="rId10"/>
    <p:sldId id="367" r:id="rId11"/>
    <p:sldId id="392" r:id="rId12"/>
    <p:sldId id="342" r:id="rId13"/>
    <p:sldId id="358" r:id="rId14"/>
    <p:sldId id="314" r:id="rId15"/>
    <p:sldId id="366" r:id="rId16"/>
    <p:sldId id="365" r:id="rId17"/>
    <p:sldId id="384" r:id="rId18"/>
    <p:sldId id="383" r:id="rId19"/>
    <p:sldId id="382" r:id="rId20"/>
    <p:sldId id="315" r:id="rId21"/>
    <p:sldId id="385" r:id="rId22"/>
    <p:sldId id="386" r:id="rId23"/>
    <p:sldId id="353" r:id="rId24"/>
    <p:sldId id="334" r:id="rId25"/>
    <p:sldId id="335" r:id="rId26"/>
    <p:sldId id="379" r:id="rId27"/>
    <p:sldId id="381" r:id="rId28"/>
    <p:sldId id="338" r:id="rId29"/>
    <p:sldId id="340" r:id="rId30"/>
    <p:sldId id="388" r:id="rId31"/>
    <p:sldId id="339" r:id="rId32"/>
    <p:sldId id="389" r:id="rId33"/>
    <p:sldId id="390" r:id="rId34"/>
    <p:sldId id="387" r:id="rId35"/>
    <p:sldId id="354" r:id="rId36"/>
    <p:sldId id="356" r:id="rId37"/>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F80"/>
    <a:srgbClr val="333333"/>
    <a:srgbClr val="898989"/>
    <a:srgbClr val="003366"/>
    <a:srgbClr val="000063"/>
    <a:srgbClr val="F6B403"/>
    <a:srgbClr val="003399"/>
    <a:srgbClr val="FFFF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56" autoAdjust="0"/>
    <p:restoredTop sz="90152" autoAdjust="0"/>
  </p:normalViewPr>
  <p:slideViewPr>
    <p:cSldViewPr>
      <p:cViewPr varScale="1">
        <p:scale>
          <a:sx n="69" d="100"/>
          <a:sy n="69" d="100"/>
        </p:scale>
        <p:origin x="-78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2472" y="-90"/>
      </p:cViewPr>
      <p:guideLst>
        <p:guide orient="horz" pos="2924"/>
        <p:guide pos="22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162819" name="Rectangle 3"/>
          <p:cNvSpPr>
            <a:spLocks noGrp="1" noChangeArrowheads="1"/>
          </p:cNvSpPr>
          <p:nvPr>
            <p:ph type="dt" sz="quarter"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162820" name="Rectangle 4"/>
          <p:cNvSpPr>
            <a:spLocks noGrp="1" noChangeArrowheads="1"/>
          </p:cNvSpPr>
          <p:nvPr>
            <p:ph type="ftr" sz="quarter" idx="2"/>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162821" name="Rectangle 5"/>
          <p:cNvSpPr>
            <a:spLocks noGrp="1" noChangeArrowheads="1"/>
          </p:cNvSpPr>
          <p:nvPr>
            <p:ph type="sldNum" sz="quarter" idx="3"/>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85346C89-D363-4AE5-9E80-87755B95542C}"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35843" name="Rectangle 3"/>
          <p:cNvSpPr>
            <a:spLocks noGrp="1" noChangeArrowheads="1"/>
          </p:cNvSpPr>
          <p:nvPr>
            <p:ph type="dt"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41988"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35847" name="Rectangle 7"/>
          <p:cNvSpPr>
            <a:spLocks noGrp="1" noChangeArrowheads="1"/>
          </p:cNvSpPr>
          <p:nvPr>
            <p:ph type="sldNum" sz="quarter" idx="5"/>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9702DEA0-4654-442B-8103-A73042D22AA8}"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r>
              <a:rPr lang="en-US" b="1" dirty="0" smtClean="0"/>
              <a:t>Jurisdictions can modify and augment this briefing as needed.</a:t>
            </a:r>
          </a:p>
          <a:p>
            <a:endParaRPr lang="en-US" dirty="0" smtClean="0"/>
          </a:p>
        </p:txBody>
      </p:sp>
      <p:sp>
        <p:nvSpPr>
          <p:cNvPr id="43012" name="Slide Number Placeholder 3"/>
          <p:cNvSpPr>
            <a:spLocks noGrp="1"/>
          </p:cNvSpPr>
          <p:nvPr>
            <p:ph type="sldNum" sz="quarter" idx="5"/>
          </p:nvPr>
        </p:nvSpPr>
        <p:spPr>
          <a:noFill/>
        </p:spPr>
        <p:txBody>
          <a:bodyPr/>
          <a:lstStyle/>
          <a:p>
            <a:fld id="{528BECFD-D219-4A1F-A4CA-F5B47BB96347}" type="slidenum">
              <a:rPr lang="en-US" smtClean="0"/>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Page one</a:t>
            </a:r>
            <a:r>
              <a:rPr lang="en-US" baseline="0" dirty="0" smtClean="0"/>
              <a:t> of the EEG shows the exercise objective, core capability, capability targets, and associated critical tasks. The exercise design team develops this information for use by the evaluators during the exercise.</a:t>
            </a:r>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29</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Page two </a:t>
            </a:r>
            <a:r>
              <a:rPr lang="en-US" baseline="0" dirty="0" smtClean="0"/>
              <a:t>of the EEG shows the capability targets and critical tasks. On this page, evaluators assign a target rating and fill in the observation notes and explanation of the target rating.  This page also includes a ratings key.  </a:t>
            </a:r>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30</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31</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pPr eaLnBrk="1" hangingPunct="1"/>
            <a:endParaRPr lang="en-US" dirty="0" smtClean="0"/>
          </a:p>
        </p:txBody>
      </p:sp>
      <p:sp>
        <p:nvSpPr>
          <p:cNvPr id="54276" name="Slide Number Placeholder 3"/>
          <p:cNvSpPr>
            <a:spLocks noGrp="1"/>
          </p:cNvSpPr>
          <p:nvPr>
            <p:ph type="sldNum" sz="quarter" idx="5"/>
          </p:nvPr>
        </p:nvSpPr>
        <p:spPr>
          <a:noFill/>
        </p:spPr>
        <p:txBody>
          <a:bodyPr/>
          <a:lstStyle/>
          <a:p>
            <a:fld id="{26D14BC3-43A2-4A41-977B-E48A1A24DF78}" type="slidenum">
              <a:rPr lang="en-US" smtClean="0"/>
              <a:pPr/>
              <a:t>32</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B0EAED1F-F7B5-4572-9FC7-3CD568C70DA5}" type="slidenum">
              <a:rPr lang="en-US" smtClean="0"/>
              <a:pPr/>
              <a:t>4</a:t>
            </a:fld>
            <a:endParaRPr lang="en-US" dirty="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Core capabilities are the distinct critical elements necessary to achieve the National Preparedness Goal. During the exercise design process, the Elected Officials and the Exercise Planning Team selected exercise objectives, and aligned each objective to core capabilities, as shown here.</a:t>
            </a:r>
            <a:r>
              <a:rPr lang="en-US" baseline="0" dirty="0" smtClean="0"/>
              <a:t> Evaluators will observe and document how exercise objectives and capabilities are met through capability targets and critical tasks based on the participating organizations plans, procedures, and corrective actions from past exercises and real-world events.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6</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pPr eaLnBrk="1" hangingPunct="1"/>
            <a:endParaRPr lang="en-US" dirty="0" smtClean="0"/>
          </a:p>
        </p:txBody>
      </p:sp>
      <p:sp>
        <p:nvSpPr>
          <p:cNvPr id="48132" name="Slide Number Placeholder 3"/>
          <p:cNvSpPr>
            <a:spLocks noGrp="1"/>
          </p:cNvSpPr>
          <p:nvPr>
            <p:ph type="sldNum" sz="quarter" idx="5"/>
          </p:nvPr>
        </p:nvSpPr>
        <p:spPr>
          <a:noFill/>
        </p:spPr>
        <p:txBody>
          <a:bodyPr/>
          <a:lstStyle/>
          <a:p>
            <a:fld id="{9AC9E79E-8A0F-4257-9D2D-776F2F8ADE69}" type="slidenum">
              <a:rPr lang="en-US" smtClean="0"/>
              <a:pPr/>
              <a:t>11</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p:spPr>
        <p:txBody>
          <a:bodyPr/>
          <a:lstStyle/>
          <a:p>
            <a:r>
              <a:rPr lang="en-US" dirty="0" smtClean="0"/>
              <a:t>Some jurisdictions use vests and hats, in addition to or in lieu of badges. Modify this slide accordingly.</a:t>
            </a:r>
          </a:p>
          <a:p>
            <a:endParaRPr lang="en-US" dirty="0" smtClean="0"/>
          </a:p>
        </p:txBody>
      </p:sp>
      <p:sp>
        <p:nvSpPr>
          <p:cNvPr id="50180" name="Slide Number Placeholder 3"/>
          <p:cNvSpPr>
            <a:spLocks noGrp="1"/>
          </p:cNvSpPr>
          <p:nvPr>
            <p:ph type="sldNum" sz="quarter" idx="5"/>
          </p:nvPr>
        </p:nvSpPr>
        <p:spPr>
          <a:noFill/>
        </p:spPr>
        <p:txBody>
          <a:bodyPr/>
          <a:lstStyle/>
          <a:p>
            <a:fld id="{F29E33EE-F063-4D3D-A914-BA8AE3F229D9}" type="slidenum">
              <a:rPr lang="en-US" smtClean="0"/>
              <a:pPr/>
              <a:t>14</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pPr eaLnBrk="1" hangingPunct="1"/>
            <a:r>
              <a:rPr lang="en-US" dirty="0" smtClean="0"/>
              <a:t>Add a note about: For real emergencies, clearly state, “This is a real-world emergency.”</a:t>
            </a:r>
          </a:p>
        </p:txBody>
      </p:sp>
      <p:sp>
        <p:nvSpPr>
          <p:cNvPr id="49156" name="Slide Number Placeholder 3"/>
          <p:cNvSpPr>
            <a:spLocks noGrp="1"/>
          </p:cNvSpPr>
          <p:nvPr>
            <p:ph type="sldNum" sz="quarter" idx="5"/>
          </p:nvPr>
        </p:nvSpPr>
        <p:spPr>
          <a:noFill/>
        </p:spPr>
        <p:txBody>
          <a:bodyPr/>
          <a:lstStyle/>
          <a:p>
            <a:fld id="{BAE168A4-044D-44FE-8F95-7D672F63769C}" type="slidenum">
              <a:rPr lang="en-US" smtClean="0"/>
              <a:pPr/>
              <a:t>15</a:t>
            </a:fld>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pPr eaLnBrk="1" hangingPunct="1"/>
            <a:endParaRPr lang="en-US" dirty="0" smtClean="0"/>
          </a:p>
        </p:txBody>
      </p:sp>
      <p:sp>
        <p:nvSpPr>
          <p:cNvPr id="51204" name="Slide Number Placeholder 3"/>
          <p:cNvSpPr>
            <a:spLocks noGrp="1"/>
          </p:cNvSpPr>
          <p:nvPr>
            <p:ph type="sldNum" sz="quarter" idx="5"/>
          </p:nvPr>
        </p:nvSpPr>
        <p:spPr>
          <a:noFill/>
        </p:spPr>
        <p:txBody>
          <a:bodyPr/>
          <a:lstStyle/>
          <a:p>
            <a:fld id="{A5400B2A-C847-4D9B-AE95-7CA3EE94E18A}" type="slidenum">
              <a:rPr lang="en-US" smtClean="0"/>
              <a:pPr/>
              <a:t>20</a:t>
            </a:fld>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pPr eaLnBrk="1" hangingPunct="1"/>
            <a:endParaRPr lang="en-US" dirty="0" smtClean="0"/>
          </a:p>
        </p:txBody>
      </p:sp>
      <p:sp>
        <p:nvSpPr>
          <p:cNvPr id="53252" name="Slide Number Placeholder 3"/>
          <p:cNvSpPr>
            <a:spLocks noGrp="1"/>
          </p:cNvSpPr>
          <p:nvPr>
            <p:ph type="sldNum" sz="quarter" idx="5"/>
          </p:nvPr>
        </p:nvSpPr>
        <p:spPr>
          <a:noFill/>
        </p:spPr>
        <p:txBody>
          <a:bodyPr/>
          <a:lstStyle/>
          <a:p>
            <a:fld id="{99D7A3A3-76B7-4C8F-A766-460EE21E0142}" type="slidenum">
              <a:rPr lang="en-US" smtClean="0"/>
              <a:pPr/>
              <a:t>25</a:t>
            </a:fld>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Arial" charset="0"/>
                <a:ea typeface="+mn-ea"/>
                <a:cs typeface="+mn-cs"/>
              </a:rPr>
              <a:t>Core capabilities</a:t>
            </a:r>
            <a:r>
              <a:rPr lang="en-US" sz="1200" b="1" i="1" kern="120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are distinct critical elements necessary for success and describe the efforts needed to achieve the mission (e.g. response) activities.  To assess both capacity and gaps, each core capability includes capability targets. </a:t>
            </a:r>
          </a:p>
          <a:p>
            <a:r>
              <a:rPr lang="en-US" sz="1200" kern="1200" dirty="0" smtClean="0">
                <a:solidFill>
                  <a:schemeClr val="tx1"/>
                </a:solidFill>
                <a:latin typeface="Arial" charset="0"/>
                <a:ea typeface="+mn-ea"/>
                <a:cs typeface="+mn-cs"/>
              </a:rPr>
              <a:t> </a:t>
            </a:r>
          </a:p>
          <a:p>
            <a:r>
              <a:rPr lang="en-US" sz="1200" b="1" kern="1200" dirty="0" smtClean="0">
                <a:solidFill>
                  <a:schemeClr val="tx1"/>
                </a:solidFill>
                <a:latin typeface="Arial" charset="0"/>
                <a:ea typeface="+mn-ea"/>
                <a:cs typeface="+mn-cs"/>
              </a:rPr>
              <a:t>Capability target(s)</a:t>
            </a:r>
            <a:r>
              <a:rPr lang="en-US" sz="1200" kern="1200" dirty="0" smtClean="0">
                <a:solidFill>
                  <a:schemeClr val="tx1"/>
                </a:solidFill>
                <a:latin typeface="Arial" charset="0"/>
                <a:ea typeface="+mn-ea"/>
                <a:cs typeface="+mn-cs"/>
              </a:rPr>
              <a:t> serves as the strategic target(s) for the performance and is typically written as a quantitative or qualitative statement.  </a:t>
            </a:r>
          </a:p>
          <a:p>
            <a:r>
              <a:rPr lang="en-US" sz="1200" kern="1200" dirty="0" smtClean="0">
                <a:solidFill>
                  <a:schemeClr val="tx1"/>
                </a:solidFill>
                <a:latin typeface="Arial" charset="0"/>
                <a:ea typeface="+mn-ea"/>
                <a:cs typeface="+mn-cs"/>
              </a:rPr>
              <a:t> </a:t>
            </a:r>
          </a:p>
          <a:p>
            <a:r>
              <a:rPr lang="en-US" sz="1200" b="1" kern="1200" dirty="0" smtClean="0">
                <a:solidFill>
                  <a:schemeClr val="tx1"/>
                </a:solidFill>
                <a:latin typeface="Arial" charset="0"/>
                <a:ea typeface="+mn-ea"/>
                <a:cs typeface="+mn-cs"/>
              </a:rPr>
              <a:t>Critical tasks</a:t>
            </a:r>
            <a:r>
              <a:rPr lang="en-US" sz="1200" kern="1200" dirty="0" smtClean="0">
                <a:solidFill>
                  <a:schemeClr val="tx1"/>
                </a:solidFill>
                <a:latin typeface="Arial" charset="0"/>
                <a:ea typeface="+mn-ea"/>
                <a:cs typeface="+mn-cs"/>
              </a:rPr>
              <a:t> identify the activities, resources, and responsibilities required to fulfill capability targets; in other words, “how” the capability target will be met.  Capability targets and critical tasks are based on operational plans, policies, and procedures to be exercised and tested during the exercise. </a:t>
            </a:r>
          </a:p>
          <a:p>
            <a:r>
              <a:rPr lang="en-US" sz="1200" kern="1200" dirty="0" smtClean="0">
                <a:solidFill>
                  <a:schemeClr val="tx1"/>
                </a:solidFill>
                <a:latin typeface="Arial" charset="0"/>
                <a:ea typeface="+mn-ea"/>
                <a:cs typeface="+mn-cs"/>
              </a:rPr>
              <a:t> </a:t>
            </a:r>
          </a:p>
          <a:p>
            <a:r>
              <a:rPr lang="en-US" sz="1200" b="1" kern="1200" dirty="0" smtClean="0">
                <a:solidFill>
                  <a:schemeClr val="tx1"/>
                </a:solidFill>
                <a:latin typeface="Arial" charset="0"/>
                <a:ea typeface="+mn-ea"/>
                <a:cs typeface="+mn-cs"/>
              </a:rPr>
              <a:t>Performance ratings </a:t>
            </a:r>
            <a:r>
              <a:rPr lang="en-US" sz="1200" kern="1200" dirty="0" smtClean="0">
                <a:solidFill>
                  <a:schemeClr val="tx1"/>
                </a:solidFill>
                <a:latin typeface="Arial" charset="0"/>
                <a:ea typeface="+mn-ea"/>
                <a:cs typeface="+mn-cs"/>
              </a:rPr>
              <a:t>are quantifiable and provide a clear measure how end-state expectations (capability targets) were met.  </a:t>
            </a:r>
          </a:p>
          <a:p>
            <a:endParaRPr lang="en-US" dirty="0"/>
          </a:p>
        </p:txBody>
      </p:sp>
      <p:sp>
        <p:nvSpPr>
          <p:cNvPr id="4" name="Slide Number Placeholder 3"/>
          <p:cNvSpPr>
            <a:spLocks noGrp="1"/>
          </p:cNvSpPr>
          <p:nvPr>
            <p:ph type="sldNum" sz="quarter" idx="10"/>
          </p:nvPr>
        </p:nvSpPr>
        <p:spPr/>
        <p:txBody>
          <a:bodyPr/>
          <a:lstStyle/>
          <a:p>
            <a:pPr>
              <a:defRPr/>
            </a:pPr>
            <a:fld id="{9702DEA0-4654-442B-8103-A73042D22AA8}" type="slidenum">
              <a:rPr lang="en-US" smtClean="0"/>
              <a:pPr>
                <a:defRPr/>
              </a:pPr>
              <a:t>27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pic>
        <p:nvPicPr>
          <p:cNvPr id="4" name="Picture 5" descr="Your-Org-Logo"/>
          <p:cNvPicPr>
            <a:picLocks noChangeAspect="1" noChangeArrowheads="1"/>
          </p:cNvPicPr>
          <p:nvPr userDrawn="1"/>
        </p:nvPicPr>
        <p:blipFill>
          <a:blip r:embed="rId2" cstate="print"/>
          <a:srcRect/>
          <a:stretch>
            <a:fillRect/>
          </a:stretch>
        </p:blipFill>
        <p:spPr bwMode="auto">
          <a:xfrm>
            <a:off x="457200" y="5867400"/>
            <a:ext cx="2362200" cy="885825"/>
          </a:xfrm>
          <a:prstGeom prst="rect">
            <a:avLst/>
          </a:prstGeom>
          <a:noFill/>
          <a:ln w="9525">
            <a:noFill/>
            <a:miter lim="800000"/>
            <a:headEnd/>
            <a:tailEnd/>
          </a:ln>
        </p:spPr>
      </p:pic>
      <p:sp>
        <p:nvSpPr>
          <p:cNvPr id="13" name="Title 12"/>
          <p:cNvSpPr>
            <a:spLocks noGrp="1"/>
          </p:cNvSpPr>
          <p:nvPr>
            <p:ph type="title"/>
          </p:nvPr>
        </p:nvSpPr>
        <p:spPr>
          <a:xfrm>
            <a:off x="320040" y="356616"/>
            <a:ext cx="8229600" cy="704088"/>
          </a:xfrm>
        </p:spPr>
        <p:txBody>
          <a:bodyPr/>
          <a:lstStyle/>
          <a:p>
            <a:r>
              <a:rPr lang="en-US" dirty="0" smtClean="0"/>
              <a:t>Click to edit Master title style</a:t>
            </a:r>
            <a:endParaRPr lang="en-US" dirty="0"/>
          </a:p>
        </p:txBody>
      </p:sp>
      <p:sp>
        <p:nvSpPr>
          <p:cNvPr id="16" name="Text Placeholder 15"/>
          <p:cNvSpPr>
            <a:spLocks noGrp="1"/>
          </p:cNvSpPr>
          <p:nvPr>
            <p:ph type="body" sz="quarter" idx="11"/>
          </p:nvPr>
        </p:nvSpPr>
        <p:spPr>
          <a:xfrm>
            <a:off x="347472" y="1143000"/>
            <a:ext cx="8186928" cy="914400"/>
          </a:xfrm>
        </p:spPr>
        <p:txBody>
          <a:bodyPr/>
          <a:lstStyle>
            <a:lvl1pPr>
              <a:buNone/>
              <a:defRPr/>
            </a:lvl1pPr>
          </a:lstStyle>
          <a:p>
            <a:pPr lvl="0"/>
            <a:r>
              <a:rPr lang="en-US" dirty="0" smtClean="0"/>
              <a:t>Click to edit Master text styles</a:t>
            </a:r>
          </a:p>
        </p:txBody>
      </p:sp>
      <p:sp>
        <p:nvSpPr>
          <p:cNvPr id="5" name="Rectangle 4"/>
          <p:cNvSpPr>
            <a:spLocks noGrp="1" noChangeArrowheads="1"/>
          </p:cNvSpPr>
          <p:nvPr>
            <p:ph type="sldNum" sz="quarter" idx="12"/>
          </p:nvPr>
        </p:nvSpPr>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smtClean="0"/>
              <a:t>Click to edit Master title style</a:t>
            </a:r>
            <a:endParaRPr lang="en-US"/>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pic>
        <p:nvPicPr>
          <p:cNvPr id="5" name="Picture 5" descr="Your-Org-Logo"/>
          <p:cNvPicPr>
            <a:picLocks noChangeAspect="1" noChangeArrowheads="1"/>
          </p:cNvPicPr>
          <p:nvPr userDrawn="1"/>
        </p:nvPicPr>
        <p:blipFill>
          <a:blip r:embed="rId19" cstate="print">
            <a:extLst>
              <a:ext uri="{28A0092B-C50C-407E-A947-70E740481C1C}">
                <a14:useLocalDpi xmlns="" xmlns:a14="http://schemas.microsoft.com/office/drawing/2010/main" val="0"/>
              </a:ext>
            </a:extLst>
          </a:blip>
          <a:srcRect/>
          <a:stretch>
            <a:fillRect/>
          </a:stretch>
        </p:blipFill>
        <p:spPr bwMode="auto">
          <a:xfrm>
            <a:off x="457200" y="5867400"/>
            <a:ext cx="2362200" cy="885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 id="2147483740" r:id="rId17"/>
  </p:sldLayoutIdLst>
  <p:hf hdr="0" ftr="0" dt="0"/>
  <p:txStyles>
    <p:titleStyle>
      <a:lvl1pPr algn="l" defTabSz="914400" rtl="0" eaLnBrk="1" latinLnBrk="0" hangingPunct="1">
        <a:spcBef>
          <a:spcPct val="0"/>
        </a:spcBef>
        <a:buNone/>
        <a:defRPr sz="4200" kern="1200">
          <a:solidFill>
            <a:srgbClr val="002F80"/>
          </a:solidFill>
          <a:latin typeface="Times New Roman" pitchFamily="18"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0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0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F80"/>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solidFill>
                  <a:schemeClr val="bg1"/>
                </a:solidFill>
              </a:rPr>
              <a:t>Directions for this Template</a:t>
            </a:r>
          </a:p>
        </p:txBody>
      </p:sp>
      <p:sp>
        <p:nvSpPr>
          <p:cNvPr id="3075" name="Content Placeholder 2"/>
          <p:cNvSpPr>
            <a:spLocks noGrp="1"/>
          </p:cNvSpPr>
          <p:nvPr>
            <p:ph idx="1"/>
          </p:nvPr>
        </p:nvSpPr>
        <p:spPr>
          <a:xfrm>
            <a:off x="457200" y="1600200"/>
            <a:ext cx="8229600" cy="4038600"/>
          </a:xfrm>
        </p:spPr>
        <p:txBody>
          <a:bodyPr/>
          <a:lstStyle/>
          <a:p>
            <a:pPr>
              <a:buClr>
                <a:schemeClr val="bg1"/>
              </a:buClr>
            </a:pPr>
            <a:r>
              <a:rPr lang="en-US" dirty="0" smtClean="0">
                <a:solidFill>
                  <a:schemeClr val="bg1"/>
                </a:solidFill>
              </a:rPr>
              <a:t>Use the Slide Master to make universal changes to the presentation, including inserting your organization’s logo</a:t>
            </a:r>
          </a:p>
          <a:p>
            <a:pPr lvl="1">
              <a:buClr>
                <a:schemeClr val="bg1"/>
              </a:buClr>
              <a:buFont typeface="Arial" charset="0"/>
              <a:buChar char="‒"/>
            </a:pPr>
            <a:r>
              <a:rPr lang="en-US" dirty="0" smtClean="0">
                <a:solidFill>
                  <a:schemeClr val="bg1"/>
                </a:solidFill>
              </a:rPr>
              <a:t>“View” tab &gt; “Slide Master”</a:t>
            </a:r>
          </a:p>
          <a:p>
            <a:pPr>
              <a:buClr>
                <a:schemeClr val="bg1"/>
              </a:buClr>
            </a:pPr>
            <a:r>
              <a:rPr lang="en-US" dirty="0" smtClean="0">
                <a:solidFill>
                  <a:schemeClr val="bg1"/>
                </a:solidFill>
              </a:rPr>
              <a:t>Replace placeholders (indicated by brackets [ ]) with information specific to your exercise</a:t>
            </a:r>
          </a:p>
          <a:p>
            <a:pPr>
              <a:buClr>
                <a:schemeClr val="bg1"/>
              </a:buClr>
            </a:pPr>
            <a:r>
              <a:rPr lang="en-US" dirty="0" smtClean="0">
                <a:solidFill>
                  <a:schemeClr val="bg1"/>
                </a:solidFill>
              </a:rPr>
              <a:t>Delete any slides that are not relevant for your exercise</a:t>
            </a:r>
          </a:p>
          <a:p>
            <a:pPr>
              <a:buClr>
                <a:schemeClr val="bg1"/>
              </a:buClr>
            </a:pPr>
            <a:r>
              <a:rPr lang="en-US" dirty="0" smtClean="0">
                <a:solidFill>
                  <a:schemeClr val="bg1"/>
                </a:solidFill>
              </a:rPr>
              <a:t>Font size should not be smaller than 22pt</a:t>
            </a:r>
          </a:p>
          <a:p>
            <a:pPr algn="r">
              <a:buClr>
                <a:schemeClr val="bg1"/>
              </a:buClr>
              <a:buNone/>
            </a:pPr>
            <a:endParaRPr lang="en-US" dirty="0" smtClean="0">
              <a:solidFill>
                <a:schemeClr val="bg1"/>
              </a:solidFill>
            </a:endParaRPr>
          </a:p>
          <a:p>
            <a:pPr>
              <a:buNone/>
            </a:pPr>
            <a:r>
              <a:rPr lang="en-US" dirty="0" smtClean="0">
                <a:solidFill>
                  <a:schemeClr val="bg1"/>
                </a:solidFill>
              </a:rPr>
              <a:t>Rev. April 2013</a:t>
            </a:r>
          </a:p>
          <a:p>
            <a:pPr>
              <a:buNone/>
            </a:pPr>
            <a:r>
              <a:rPr lang="en-US" smtClean="0">
                <a:solidFill>
                  <a:schemeClr val="bg1"/>
                </a:solidFill>
              </a:rPr>
              <a:t>HSEEP-C01</a:t>
            </a:r>
          </a:p>
          <a:p>
            <a:endParaRPr lang="en-US" dirty="0" smtClean="0"/>
          </a:p>
          <a:p>
            <a:pPr>
              <a:buClr>
                <a:schemeClr val="bg1"/>
              </a:buClr>
            </a:pPr>
            <a:endParaRPr lang="en-US" dirty="0" smtClean="0">
              <a:solidFill>
                <a:srgbClr val="999999"/>
              </a:solidFill>
            </a:endParaRPr>
          </a:p>
        </p:txBody>
      </p:sp>
      <p:sp>
        <p:nvSpPr>
          <p:cNvPr id="3076" name="Slide Number Placeholder 3"/>
          <p:cNvSpPr>
            <a:spLocks noGrp="1"/>
          </p:cNvSpPr>
          <p:nvPr>
            <p:ph type="sldNum" sz="quarter" idx="12"/>
          </p:nvPr>
        </p:nvSpPr>
        <p:spPr>
          <a:noFill/>
        </p:spPr>
        <p:txBody>
          <a:bodyPr/>
          <a:lstStyle/>
          <a:p>
            <a:fld id="{EA7B90F9-7C9C-48A8-A508-4C5EE73F8EE6}" type="slidenum">
              <a:rPr lang="en-US" smtClean="0"/>
              <a:pPr/>
              <a:t>1</a:t>
            </a:fld>
            <a:endParaRPr lang="en-US" dirty="0" smtClean="0"/>
          </a:p>
        </p:txBody>
      </p:sp>
    </p:spTree>
  </p:cSld>
  <p:clrMapOvr>
    <a:masterClrMapping/>
  </p:clrMapOvr>
  <p:transition advTm="8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7"/>
          <p:cNvSpPr>
            <a:spLocks noGrp="1" noChangeArrowheads="1"/>
          </p:cNvSpPr>
          <p:nvPr>
            <p:ph type="title"/>
          </p:nvPr>
        </p:nvSpPr>
        <p:spPr/>
        <p:txBody>
          <a:bodyPr/>
          <a:lstStyle/>
          <a:p>
            <a:pPr eaLnBrk="1" hangingPunct="1"/>
            <a:r>
              <a:rPr lang="en-US" dirty="0" smtClean="0"/>
              <a:t>Exercise Play</a:t>
            </a:r>
          </a:p>
        </p:txBody>
      </p:sp>
      <p:sp>
        <p:nvSpPr>
          <p:cNvPr id="15364" name="Content Placeholder 4"/>
          <p:cNvSpPr>
            <a:spLocks noGrp="1"/>
          </p:cNvSpPr>
          <p:nvPr>
            <p:ph idx="1"/>
          </p:nvPr>
        </p:nvSpPr>
        <p:spPr/>
        <p:txBody>
          <a:bodyPr/>
          <a:lstStyle/>
          <a:p>
            <a:pPr>
              <a:spcBef>
                <a:spcPts val="675"/>
              </a:spcBef>
            </a:pPr>
            <a:r>
              <a:rPr lang="en-US" dirty="0" smtClean="0"/>
              <a:t>[Start and anticipated end timelines]</a:t>
            </a:r>
          </a:p>
          <a:p>
            <a:pPr>
              <a:spcBef>
                <a:spcPts val="675"/>
              </a:spcBef>
            </a:pPr>
            <a:r>
              <a:rPr lang="en-US" dirty="0" smtClean="0"/>
              <a:t>[Venue sites]</a:t>
            </a:r>
          </a:p>
          <a:p>
            <a:pPr>
              <a:spcBef>
                <a:spcPts val="675"/>
              </a:spcBef>
            </a:pPr>
            <a:r>
              <a:rPr lang="en-US" dirty="0" smtClean="0"/>
              <a:t>[Play will be restricted to the delineated areas surrounding exercise site]</a:t>
            </a:r>
          </a:p>
          <a:p>
            <a:endParaRPr lang="en-US" dirty="0" smtClean="0"/>
          </a:p>
        </p:txBody>
      </p:sp>
      <p:sp>
        <p:nvSpPr>
          <p:cNvPr id="15362" name="Rectangle 4"/>
          <p:cNvSpPr>
            <a:spLocks noGrp="1" noChangeArrowheads="1"/>
          </p:cNvSpPr>
          <p:nvPr>
            <p:ph type="sldNum" sz="quarter" idx="12"/>
          </p:nvPr>
        </p:nvSpPr>
        <p:spPr>
          <a:noFill/>
        </p:spPr>
        <p:txBody>
          <a:bodyPr/>
          <a:lstStyle/>
          <a:p>
            <a:fld id="{FE345297-4E8E-4131-A004-283E14212AB9}" type="slidenum">
              <a:rPr lang="en-US" smtClean="0"/>
              <a:pPr/>
              <a:t>10</a:t>
            </a:fld>
            <a:endParaRPr lang="en-US"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7"/>
          <p:cNvSpPr>
            <a:spLocks noGrp="1" noChangeArrowheads="1"/>
          </p:cNvSpPr>
          <p:nvPr>
            <p:ph type="title"/>
          </p:nvPr>
        </p:nvSpPr>
        <p:spPr/>
        <p:txBody>
          <a:bodyPr/>
          <a:lstStyle/>
          <a:p>
            <a:pPr eaLnBrk="1" hangingPunct="1"/>
            <a:r>
              <a:rPr lang="en-US" dirty="0" smtClean="0"/>
              <a:t>Safety</a:t>
            </a:r>
          </a:p>
        </p:txBody>
      </p:sp>
      <p:sp>
        <p:nvSpPr>
          <p:cNvPr id="17412" name="Content Placeholder 4"/>
          <p:cNvSpPr>
            <a:spLocks noGrp="1"/>
          </p:cNvSpPr>
          <p:nvPr>
            <p:ph idx="1"/>
          </p:nvPr>
        </p:nvSpPr>
        <p:spPr/>
        <p:txBody>
          <a:bodyPr/>
          <a:lstStyle/>
          <a:p>
            <a:pPr eaLnBrk="1" hangingPunct="1"/>
            <a:r>
              <a:rPr lang="en-US" dirty="0" smtClean="0"/>
              <a:t>Safety is EVERYONE’S concern</a:t>
            </a:r>
          </a:p>
          <a:p>
            <a:pPr eaLnBrk="1" hangingPunct="1"/>
            <a:r>
              <a:rPr lang="en-US" dirty="0" smtClean="0"/>
              <a:t>Safety concerns override exercise execution</a:t>
            </a:r>
          </a:p>
          <a:p>
            <a:pPr eaLnBrk="1" hangingPunct="1"/>
            <a:r>
              <a:rPr lang="en-US" dirty="0" smtClean="0"/>
              <a:t>Be aware of your environment and the responders’ activities</a:t>
            </a:r>
          </a:p>
          <a:p>
            <a:pPr eaLnBrk="1" hangingPunct="1"/>
            <a:r>
              <a:rPr lang="en-US" dirty="0" smtClean="0"/>
              <a:t>Controllers and evaluators must immediately inform the Safety Controller or Senior Controller of safety concerns</a:t>
            </a:r>
          </a:p>
          <a:p>
            <a:pPr eaLnBrk="1" hangingPunct="1"/>
            <a:r>
              <a:rPr lang="en-US" dirty="0" smtClean="0"/>
              <a:t>Actual emergencies will be identified by the phrase [</a:t>
            </a:r>
            <a:r>
              <a:rPr lang="en-US" b="1" dirty="0" smtClean="0"/>
              <a:t>“real-world emergency”</a:t>
            </a:r>
            <a:r>
              <a:rPr lang="en-US" dirty="0" smtClean="0"/>
              <a:t>]</a:t>
            </a:r>
          </a:p>
          <a:p>
            <a:endParaRPr lang="en-US" dirty="0" smtClean="0"/>
          </a:p>
        </p:txBody>
      </p:sp>
      <p:sp>
        <p:nvSpPr>
          <p:cNvPr id="17410" name="Rectangle 4"/>
          <p:cNvSpPr>
            <a:spLocks noGrp="1" noChangeArrowheads="1"/>
          </p:cNvSpPr>
          <p:nvPr>
            <p:ph type="sldNum" sz="quarter" idx="12"/>
          </p:nvPr>
        </p:nvSpPr>
        <p:spPr>
          <a:noFill/>
        </p:spPr>
        <p:txBody>
          <a:bodyPr/>
          <a:lstStyle/>
          <a:p>
            <a:fld id="{3D1744C9-7A76-4151-9986-E1DAD1F53B5E}" type="slidenum">
              <a:rPr lang="en-US" smtClean="0"/>
              <a:pPr/>
              <a:t>11</a:t>
            </a:fld>
            <a:endParaRPr lang="en-US" dirty="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smtClean="0"/>
              <a:t>Exercise Schedule</a:t>
            </a:r>
          </a:p>
        </p:txBody>
      </p:sp>
      <p:sp>
        <p:nvSpPr>
          <p:cNvPr id="18436" name="Content Placeholder 4"/>
          <p:cNvSpPr>
            <a:spLocks noGrp="1"/>
          </p:cNvSpPr>
          <p:nvPr>
            <p:ph idx="1"/>
          </p:nvPr>
        </p:nvSpPr>
        <p:spPr/>
        <p:txBody>
          <a:bodyPr/>
          <a:lstStyle/>
          <a:p>
            <a:r>
              <a:rPr lang="en-US" dirty="0" smtClean="0"/>
              <a:t>Controller/Evaluator briefing: [Date/time]</a:t>
            </a:r>
          </a:p>
          <a:p>
            <a:r>
              <a:rPr lang="en-US" dirty="0" smtClean="0"/>
              <a:t>[Date]</a:t>
            </a:r>
          </a:p>
          <a:p>
            <a:pPr lvl="1"/>
            <a:r>
              <a:rPr lang="en-US" dirty="0" smtClean="0"/>
              <a:t>Participant registration: [Time]</a:t>
            </a:r>
          </a:p>
          <a:p>
            <a:pPr lvl="1"/>
            <a:r>
              <a:rPr lang="en-US" dirty="0" smtClean="0"/>
              <a:t>Player briefing: [Time]</a:t>
            </a:r>
          </a:p>
          <a:p>
            <a:pPr lvl="1"/>
            <a:r>
              <a:rPr lang="en-US" dirty="0" smtClean="0"/>
              <a:t>Start of exercise (StartEx): [Time]</a:t>
            </a:r>
          </a:p>
          <a:p>
            <a:pPr lvl="1"/>
            <a:r>
              <a:rPr lang="en-US" dirty="0" smtClean="0"/>
              <a:t>End of exercise (EndEx): [Time]</a:t>
            </a:r>
          </a:p>
          <a:p>
            <a:pPr lvl="1"/>
            <a:r>
              <a:rPr lang="en-US" dirty="0" smtClean="0"/>
              <a:t>Hot Wash: Immediately after EndEx</a:t>
            </a:r>
          </a:p>
          <a:p>
            <a:r>
              <a:rPr lang="en-US" dirty="0" smtClean="0"/>
              <a:t>[Date]</a:t>
            </a:r>
          </a:p>
          <a:p>
            <a:pPr lvl="1"/>
            <a:r>
              <a:rPr lang="en-US" dirty="0" smtClean="0"/>
              <a:t>Controller/Evaluator debriefing: [Time]</a:t>
            </a:r>
          </a:p>
          <a:p>
            <a:endParaRPr lang="en-US" dirty="0" smtClean="0"/>
          </a:p>
        </p:txBody>
      </p:sp>
      <p:sp>
        <p:nvSpPr>
          <p:cNvPr id="18435" name="Slide Number Placeholder 3"/>
          <p:cNvSpPr>
            <a:spLocks noGrp="1"/>
          </p:cNvSpPr>
          <p:nvPr>
            <p:ph type="sldNum" sz="quarter" idx="12"/>
          </p:nvPr>
        </p:nvSpPr>
        <p:spPr>
          <a:noFill/>
        </p:spPr>
        <p:txBody>
          <a:bodyPr/>
          <a:lstStyle/>
          <a:p>
            <a:fld id="{4F6E46A7-0074-4773-A322-75660C87EDDA}" type="slidenum">
              <a:rPr lang="en-US" smtClean="0"/>
              <a:pPr/>
              <a:t>12</a:t>
            </a:fld>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Exercise Location and Area</a:t>
            </a:r>
          </a:p>
        </p:txBody>
      </p:sp>
      <p:sp>
        <p:nvSpPr>
          <p:cNvPr id="19460" name="Content Placeholder 4"/>
          <p:cNvSpPr>
            <a:spLocks noGrp="1"/>
          </p:cNvSpPr>
          <p:nvPr>
            <p:ph idx="1"/>
          </p:nvPr>
        </p:nvSpPr>
        <p:spPr/>
        <p:txBody>
          <a:bodyPr/>
          <a:lstStyle/>
          <a:p>
            <a:r>
              <a:rPr lang="en-US" dirty="0" smtClean="0"/>
              <a:t>[Maps]</a:t>
            </a:r>
          </a:p>
          <a:p>
            <a:endParaRPr lang="en-US" dirty="0" smtClean="0"/>
          </a:p>
        </p:txBody>
      </p:sp>
      <p:sp>
        <p:nvSpPr>
          <p:cNvPr id="19459" name="Slide Number Placeholder 3"/>
          <p:cNvSpPr>
            <a:spLocks noGrp="1"/>
          </p:cNvSpPr>
          <p:nvPr>
            <p:ph type="sldNum" sz="quarter" idx="12"/>
          </p:nvPr>
        </p:nvSpPr>
        <p:spPr>
          <a:noFill/>
        </p:spPr>
        <p:txBody>
          <a:bodyPr/>
          <a:lstStyle/>
          <a:p>
            <a:fld id="{79E6AC54-EEA7-47BE-A043-444EF313E7AE}" type="slidenum">
              <a:rPr lang="en-US" smtClean="0"/>
              <a:pPr/>
              <a:t>13</a:t>
            </a:fld>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t>Exercise Identification</a:t>
            </a:r>
          </a:p>
        </p:txBody>
      </p:sp>
      <p:sp>
        <p:nvSpPr>
          <p:cNvPr id="21507" name="Content Placeholder 2"/>
          <p:cNvSpPr>
            <a:spLocks noGrp="1"/>
          </p:cNvSpPr>
          <p:nvPr>
            <p:ph idx="1"/>
          </p:nvPr>
        </p:nvSpPr>
        <p:spPr/>
        <p:txBody>
          <a:bodyPr/>
          <a:lstStyle/>
          <a:p>
            <a:pPr eaLnBrk="1" hangingPunct="1">
              <a:buFont typeface="Wingdings" pitchFamily="2" charset="2"/>
              <a:buNone/>
              <a:tabLst>
                <a:tab pos="3316288" algn="l"/>
              </a:tabLst>
            </a:pPr>
            <a:r>
              <a:rPr lang="en-US" dirty="0" smtClean="0"/>
              <a:t>Controllers	[color] badges</a:t>
            </a:r>
          </a:p>
          <a:p>
            <a:pPr eaLnBrk="1" hangingPunct="1">
              <a:buFont typeface="Wingdings" pitchFamily="2" charset="2"/>
              <a:buNone/>
              <a:tabLst>
                <a:tab pos="3316288" algn="l"/>
              </a:tabLst>
            </a:pPr>
            <a:r>
              <a:rPr lang="en-US" dirty="0" smtClean="0"/>
              <a:t>Evaluators	[color] badges</a:t>
            </a:r>
          </a:p>
          <a:p>
            <a:pPr eaLnBrk="1" hangingPunct="1">
              <a:buFont typeface="Wingdings" pitchFamily="2" charset="2"/>
              <a:buNone/>
              <a:tabLst>
                <a:tab pos="3316288" algn="l"/>
              </a:tabLst>
            </a:pPr>
            <a:r>
              <a:rPr lang="en-US" dirty="0" smtClean="0"/>
              <a:t>Support staff	[color] badges</a:t>
            </a:r>
          </a:p>
          <a:p>
            <a:pPr eaLnBrk="1" hangingPunct="1">
              <a:buFont typeface="Wingdings" pitchFamily="2" charset="2"/>
              <a:buNone/>
              <a:tabLst>
                <a:tab pos="3316288" algn="l"/>
              </a:tabLst>
            </a:pPr>
            <a:r>
              <a:rPr lang="en-US" dirty="0" smtClean="0"/>
              <a:t>Players	[color] badges</a:t>
            </a:r>
          </a:p>
          <a:p>
            <a:pPr eaLnBrk="1" hangingPunct="1">
              <a:buFont typeface="Wingdings" pitchFamily="2" charset="2"/>
              <a:buNone/>
              <a:tabLst>
                <a:tab pos="3316288" algn="l"/>
              </a:tabLst>
            </a:pPr>
            <a:r>
              <a:rPr lang="en-US" dirty="0" smtClean="0"/>
              <a:t>Observers	[color] badges</a:t>
            </a:r>
          </a:p>
          <a:p>
            <a:pPr eaLnBrk="1" hangingPunct="1">
              <a:buFont typeface="Wingdings" pitchFamily="2" charset="2"/>
              <a:buNone/>
              <a:tabLst>
                <a:tab pos="3316288" algn="l"/>
              </a:tabLst>
            </a:pPr>
            <a:r>
              <a:rPr lang="en-US" dirty="0" smtClean="0"/>
              <a:t>Media	[color] badges</a:t>
            </a:r>
          </a:p>
          <a:p>
            <a:pPr eaLnBrk="1" hangingPunct="1">
              <a:buFont typeface="Wingdings" pitchFamily="2" charset="2"/>
              <a:buNone/>
              <a:tabLst>
                <a:tab pos="3316288" algn="l"/>
              </a:tabLst>
            </a:pPr>
            <a:r>
              <a:rPr lang="en-US" dirty="0" smtClean="0"/>
              <a:t>Actors	[color] badges</a:t>
            </a:r>
          </a:p>
          <a:p>
            <a:pPr>
              <a:buFont typeface="Wingdings" pitchFamily="2" charset="2"/>
              <a:buNone/>
              <a:tabLst>
                <a:tab pos="3316288" algn="l"/>
              </a:tabLst>
            </a:pPr>
            <a:endParaRPr lang="en-US" dirty="0" smtClean="0"/>
          </a:p>
        </p:txBody>
      </p:sp>
      <p:sp>
        <p:nvSpPr>
          <p:cNvPr id="21508" name="Slide Number Placeholder 3"/>
          <p:cNvSpPr>
            <a:spLocks noGrp="1"/>
          </p:cNvSpPr>
          <p:nvPr>
            <p:ph type="sldNum" sz="quarter" idx="12"/>
          </p:nvPr>
        </p:nvSpPr>
        <p:spPr>
          <a:noFill/>
        </p:spPr>
        <p:txBody>
          <a:bodyPr/>
          <a:lstStyle/>
          <a:p>
            <a:fld id="{3C124AC5-9F3B-470E-A793-4A612C01E82E}" type="slidenum">
              <a:rPr lang="en-US" smtClean="0"/>
              <a:pPr/>
              <a:t>14</a:t>
            </a:fld>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12"/>
          <p:cNvSpPr>
            <a:spLocks noGrp="1" noChangeArrowheads="1"/>
          </p:cNvSpPr>
          <p:nvPr>
            <p:ph type="title"/>
          </p:nvPr>
        </p:nvSpPr>
        <p:spPr/>
        <p:txBody>
          <a:bodyPr/>
          <a:lstStyle/>
          <a:p>
            <a:pPr eaLnBrk="1" hangingPunct="1"/>
            <a:r>
              <a:rPr lang="en-US" dirty="0" smtClean="0"/>
              <a:t>Exercise Communications</a:t>
            </a:r>
          </a:p>
        </p:txBody>
      </p:sp>
      <p:sp>
        <p:nvSpPr>
          <p:cNvPr id="20484" name="Content Placeholder 4"/>
          <p:cNvSpPr>
            <a:spLocks noGrp="1"/>
          </p:cNvSpPr>
          <p:nvPr>
            <p:ph idx="1"/>
          </p:nvPr>
        </p:nvSpPr>
        <p:spPr/>
        <p:txBody>
          <a:bodyPr/>
          <a:lstStyle/>
          <a:p>
            <a:pPr eaLnBrk="1" hangingPunct="1"/>
            <a:r>
              <a:rPr lang="en-US" dirty="0" smtClean="0"/>
              <a:t>The controller/evaluator communications network enables controllers and evaluators to: </a:t>
            </a:r>
          </a:p>
          <a:p>
            <a:pPr lvl="1" eaLnBrk="1" hangingPunct="1">
              <a:buFont typeface="Arial" charset="0"/>
              <a:buChar char="‒"/>
            </a:pPr>
            <a:r>
              <a:rPr lang="en-US" dirty="0" smtClean="0"/>
              <a:t>Report emergencies or safety issues</a:t>
            </a:r>
          </a:p>
          <a:p>
            <a:pPr lvl="1" eaLnBrk="1" hangingPunct="1">
              <a:buFont typeface="Arial" charset="0"/>
              <a:buChar char="‒"/>
            </a:pPr>
            <a:r>
              <a:rPr lang="en-US" dirty="0" smtClean="0"/>
              <a:t>Report major timeline events</a:t>
            </a:r>
          </a:p>
          <a:p>
            <a:pPr lvl="1" eaLnBrk="1" hangingPunct="1">
              <a:buFont typeface="Arial" charset="0"/>
              <a:buChar char="‒"/>
            </a:pPr>
            <a:r>
              <a:rPr lang="en-US" dirty="0" smtClean="0"/>
              <a:t>Acknowledge communication checks for timeline status</a:t>
            </a:r>
          </a:p>
          <a:p>
            <a:pPr eaLnBrk="1" hangingPunct="1"/>
            <a:r>
              <a:rPr lang="en-US" dirty="0" smtClean="0"/>
              <a:t>The primary means of communications will be [communications methods, e.g. radio, cellular phone, etc.]</a:t>
            </a:r>
          </a:p>
          <a:p>
            <a:pPr eaLnBrk="1" hangingPunct="1"/>
            <a:r>
              <a:rPr lang="en-US" dirty="0" smtClean="0"/>
              <a:t>A list of [phone numbers or radio call signs] can be found in the C/E Handbook</a:t>
            </a:r>
          </a:p>
          <a:p>
            <a:endParaRPr lang="en-US" dirty="0" smtClean="0"/>
          </a:p>
        </p:txBody>
      </p:sp>
      <p:sp>
        <p:nvSpPr>
          <p:cNvPr id="20482" name="Rectangle 4"/>
          <p:cNvSpPr>
            <a:spLocks noGrp="1" noChangeArrowheads="1"/>
          </p:cNvSpPr>
          <p:nvPr>
            <p:ph type="sldNum" sz="quarter" idx="12"/>
          </p:nvPr>
        </p:nvSpPr>
        <p:spPr>
          <a:noFill/>
        </p:spPr>
        <p:txBody>
          <a:bodyPr/>
          <a:lstStyle/>
          <a:p>
            <a:fld id="{410104EF-2240-47D2-BB7E-58BB00A2F3A2}" type="slidenum">
              <a:rPr lang="en-US" smtClean="0"/>
              <a:pPr/>
              <a:t>15</a:t>
            </a:fld>
            <a:endParaRPr lang="en-US"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10"/>
          <p:cNvSpPr>
            <a:spLocks noGrp="1" noChangeArrowheads="1"/>
          </p:cNvSpPr>
          <p:nvPr>
            <p:ph type="title"/>
          </p:nvPr>
        </p:nvSpPr>
        <p:spPr/>
        <p:txBody>
          <a:bodyPr/>
          <a:lstStyle/>
          <a:p>
            <a:pPr eaLnBrk="1" hangingPunct="1"/>
            <a:r>
              <a:rPr lang="en-US" dirty="0" smtClean="0"/>
              <a:t>Player Deployment</a:t>
            </a:r>
          </a:p>
        </p:txBody>
      </p:sp>
      <p:sp>
        <p:nvSpPr>
          <p:cNvPr id="22533" name="Content Placeholder 5"/>
          <p:cNvSpPr>
            <a:spLocks noGrp="1"/>
          </p:cNvSpPr>
          <p:nvPr>
            <p:ph idx="1"/>
          </p:nvPr>
        </p:nvSpPr>
        <p:spPr/>
        <p:txBody>
          <a:bodyPr/>
          <a:lstStyle/>
          <a:p>
            <a:pPr eaLnBrk="1" hangingPunct="1"/>
            <a:r>
              <a:rPr lang="en-US" dirty="0" smtClean="0"/>
              <a:t>[For a drill or full-scale exercise, insert deployment information, as appropriate]</a:t>
            </a:r>
          </a:p>
          <a:p>
            <a:pPr eaLnBrk="1" hangingPunct="1"/>
            <a:r>
              <a:rPr lang="en-US" dirty="0" smtClean="0"/>
              <a:t>Emergency equipment located in and dispatched from the exercise assembly area will be released according to Incident Command</a:t>
            </a:r>
          </a:p>
          <a:p>
            <a:pPr eaLnBrk="1" hangingPunct="1"/>
            <a:r>
              <a:rPr lang="en-US" dirty="0" smtClean="0"/>
              <a:t>The deployment timetable is an estimate based on a real-time response to [incident site]</a:t>
            </a:r>
          </a:p>
          <a:p>
            <a:pPr eaLnBrk="1" hangingPunct="1"/>
            <a:r>
              <a:rPr lang="en-US" dirty="0" smtClean="0"/>
              <a:t>The deployment timetable can be found in the C/E Handbook</a:t>
            </a:r>
          </a:p>
          <a:p>
            <a:endParaRPr lang="en-US" dirty="0" smtClean="0"/>
          </a:p>
          <a:p>
            <a:endParaRPr lang="en-US" dirty="0" smtClean="0"/>
          </a:p>
        </p:txBody>
      </p:sp>
      <p:sp>
        <p:nvSpPr>
          <p:cNvPr id="22530" name="Rectangle 4"/>
          <p:cNvSpPr>
            <a:spLocks noGrp="1" noChangeArrowheads="1"/>
          </p:cNvSpPr>
          <p:nvPr>
            <p:ph type="sldNum" sz="quarter" idx="12"/>
          </p:nvPr>
        </p:nvSpPr>
        <p:spPr>
          <a:noFill/>
        </p:spPr>
        <p:txBody>
          <a:bodyPr/>
          <a:lstStyle/>
          <a:p>
            <a:fld id="{1036089B-AC8A-49FB-944F-2CA419BF2B3E}" type="slidenum">
              <a:rPr lang="en-US" smtClean="0"/>
              <a:pPr/>
              <a:t>16</a:t>
            </a:fld>
            <a:endParaRPr lang="en-US" dirty="0" smtClean="0"/>
          </a:p>
        </p:txBody>
      </p:sp>
      <p:sp>
        <p:nvSpPr>
          <p:cNvPr id="28675" name="Rectangle 2"/>
          <p:cNvSpPr>
            <a:spLocks noChangeArrowheads="1"/>
          </p:cNvSpPr>
          <p:nvPr/>
        </p:nvSpPr>
        <p:spPr bwMode="auto">
          <a:xfrm>
            <a:off x="5726113" y="2159000"/>
            <a:ext cx="4762" cy="6350"/>
          </a:xfrm>
          <a:prstGeom prst="rect">
            <a:avLst/>
          </a:prstGeom>
          <a:solidFill>
            <a:srgbClr val="FFFFFF"/>
          </a:solidFill>
          <a:ln w="9525">
            <a:noFill/>
            <a:miter lim="800000"/>
            <a:headEnd/>
            <a:tailEnd/>
          </a:ln>
          <a:effectLst>
            <a:outerShdw dist="35921" dir="2700000" algn="ctr" rotWithShape="0">
              <a:schemeClr val="tx1"/>
            </a:outerShdw>
          </a:effectLst>
        </p:spPr>
        <p:txBody>
          <a:bodyPr/>
          <a:lstStyle/>
          <a:p>
            <a:pPr>
              <a:defRPr/>
            </a:pPr>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6"/>
          <p:cNvSpPr>
            <a:spLocks noGrp="1" noChangeArrowheads="1"/>
          </p:cNvSpPr>
          <p:nvPr>
            <p:ph type="title"/>
          </p:nvPr>
        </p:nvSpPr>
        <p:spPr/>
        <p:txBody>
          <a:bodyPr/>
          <a:lstStyle/>
          <a:p>
            <a:pPr eaLnBrk="1" hangingPunct="1"/>
            <a:r>
              <a:rPr lang="en-US" dirty="0" smtClean="0"/>
              <a:t>Weapons Policy</a:t>
            </a:r>
          </a:p>
        </p:txBody>
      </p:sp>
      <p:sp>
        <p:nvSpPr>
          <p:cNvPr id="23557" name="Content Placeholder 5"/>
          <p:cNvSpPr>
            <a:spLocks noGrp="1"/>
          </p:cNvSpPr>
          <p:nvPr>
            <p:ph idx="1"/>
          </p:nvPr>
        </p:nvSpPr>
        <p:spPr/>
        <p:txBody>
          <a:bodyPr/>
          <a:lstStyle/>
          <a:p>
            <a:r>
              <a:rPr lang="en-US" dirty="0" smtClean="0"/>
              <a:t>[Description of weapons policy as needed]</a:t>
            </a:r>
          </a:p>
          <a:p>
            <a:endParaRPr lang="en-US" dirty="0" smtClean="0"/>
          </a:p>
        </p:txBody>
      </p:sp>
      <p:sp>
        <p:nvSpPr>
          <p:cNvPr id="23554" name="Rectangle 4"/>
          <p:cNvSpPr>
            <a:spLocks noGrp="1" noChangeArrowheads="1"/>
          </p:cNvSpPr>
          <p:nvPr>
            <p:ph type="sldNum" sz="quarter" idx="12"/>
          </p:nvPr>
        </p:nvSpPr>
        <p:spPr>
          <a:noFill/>
        </p:spPr>
        <p:txBody>
          <a:bodyPr/>
          <a:lstStyle/>
          <a:p>
            <a:fld id="{0042D0B0-2837-42E6-A80C-3D9CE4E80A20}" type="slidenum">
              <a:rPr lang="en-US" smtClean="0"/>
              <a:pPr/>
              <a:t>17</a:t>
            </a:fld>
            <a:endParaRPr lang="en-US" dirty="0" smtClean="0"/>
          </a:p>
        </p:txBody>
      </p:sp>
      <p:sp>
        <p:nvSpPr>
          <p:cNvPr id="9219" name="Rectangle 3"/>
          <p:cNvSpPr>
            <a:spLocks noChangeArrowheads="1"/>
          </p:cNvSpPr>
          <p:nvPr/>
        </p:nvSpPr>
        <p:spPr bwMode="auto">
          <a:xfrm>
            <a:off x="457200" y="1536700"/>
            <a:ext cx="8305800" cy="4025900"/>
          </a:xfrm>
          <a:prstGeom prst="rect">
            <a:avLst/>
          </a:prstGeom>
          <a:noFill/>
          <a:ln w="9525">
            <a:noFill/>
            <a:miter lim="800000"/>
            <a:headEnd/>
            <a:tailEnd/>
          </a:ln>
          <a:effectLst>
            <a:outerShdw dist="35921" dir="2700000" algn="ctr" rotWithShape="0">
              <a:schemeClr val="tx1"/>
            </a:outerShdw>
          </a:effectLst>
        </p:spPr>
        <p:txBody>
          <a:bodyPr lIns="92075" tIns="46038" rIns="92075" bIns="46038"/>
          <a:lstStyle/>
          <a:p>
            <a:pPr marL="457200" indent="-457200" eaLnBrk="0" hangingPunct="0">
              <a:lnSpc>
                <a:spcPct val="75000"/>
              </a:lnSpc>
              <a:spcBef>
                <a:spcPct val="80000"/>
              </a:spcBef>
              <a:buClr>
                <a:srgbClr val="FFFF00"/>
              </a:buClr>
              <a:buSzPct val="75000"/>
              <a:buFont typeface="Wingdings" pitchFamily="2" charset="2"/>
              <a:buChar char="Ø"/>
              <a:defRPr/>
            </a:pPr>
            <a:endParaRPr lang="en-US" sz="4000" b="1" dirty="0">
              <a:solidFill>
                <a:srgbClr val="FFFF00"/>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7"/>
          <p:cNvSpPr>
            <a:spLocks noGrp="1" noChangeArrowheads="1"/>
          </p:cNvSpPr>
          <p:nvPr>
            <p:ph type="title"/>
          </p:nvPr>
        </p:nvSpPr>
        <p:spPr/>
        <p:txBody>
          <a:bodyPr/>
          <a:lstStyle/>
          <a:p>
            <a:pPr eaLnBrk="1" hangingPunct="1"/>
            <a:r>
              <a:rPr lang="en-US" dirty="0" smtClean="0"/>
              <a:t>Documentation</a:t>
            </a:r>
          </a:p>
        </p:txBody>
      </p:sp>
      <p:sp>
        <p:nvSpPr>
          <p:cNvPr id="31748" name="Content Placeholder 4"/>
          <p:cNvSpPr>
            <a:spLocks noGrp="1"/>
          </p:cNvSpPr>
          <p:nvPr>
            <p:ph idx="1"/>
          </p:nvPr>
        </p:nvSpPr>
        <p:spPr/>
        <p:txBody>
          <a:bodyPr/>
          <a:lstStyle/>
          <a:p>
            <a:pPr eaLnBrk="1" hangingPunct="1">
              <a:spcBef>
                <a:spcPts val="675"/>
              </a:spcBef>
            </a:pPr>
            <a:r>
              <a:rPr lang="en-US" dirty="0" smtClean="0"/>
              <a:t>C/E Handbook</a:t>
            </a:r>
          </a:p>
          <a:p>
            <a:pPr lvl="1" eaLnBrk="1" hangingPunct="1">
              <a:spcBef>
                <a:spcPts val="675"/>
              </a:spcBef>
              <a:buFont typeface="Arial" charset="0"/>
              <a:buChar char="‒"/>
            </a:pPr>
            <a:r>
              <a:rPr lang="en-US" dirty="0" smtClean="0"/>
              <a:t>Exercise Evaluation Guides (EEGs)</a:t>
            </a:r>
          </a:p>
          <a:p>
            <a:pPr lvl="1" eaLnBrk="1" hangingPunct="1">
              <a:spcBef>
                <a:spcPts val="675"/>
              </a:spcBef>
              <a:buFont typeface="Arial" charset="0"/>
              <a:buChar char="‒"/>
            </a:pPr>
            <a:r>
              <a:rPr lang="en-US" dirty="0" smtClean="0"/>
              <a:t>Communications Plan</a:t>
            </a:r>
          </a:p>
          <a:p>
            <a:pPr eaLnBrk="1" hangingPunct="1">
              <a:spcBef>
                <a:spcPts val="675"/>
              </a:spcBef>
            </a:pPr>
            <a:r>
              <a:rPr lang="en-US" dirty="0" smtClean="0"/>
              <a:t>MSEL</a:t>
            </a:r>
          </a:p>
          <a:p>
            <a:pPr lvl="1" eaLnBrk="1" hangingPunct="1">
              <a:spcBef>
                <a:spcPts val="675"/>
              </a:spcBef>
              <a:buFont typeface="Arial" charset="0"/>
              <a:buChar char="‒"/>
            </a:pPr>
            <a:r>
              <a:rPr lang="en-US" dirty="0" smtClean="0"/>
              <a:t> Timeline</a:t>
            </a:r>
          </a:p>
          <a:p>
            <a:pPr lvl="1" eaLnBrk="1" hangingPunct="1">
              <a:spcBef>
                <a:spcPts val="675"/>
              </a:spcBef>
              <a:buFont typeface="Arial" charset="0"/>
              <a:buChar char="‒"/>
            </a:pPr>
            <a:r>
              <a:rPr lang="en-US" dirty="0" smtClean="0"/>
              <a:t> Injects</a:t>
            </a:r>
          </a:p>
        </p:txBody>
      </p:sp>
      <p:sp>
        <p:nvSpPr>
          <p:cNvPr id="31746" name="Rectangle 4"/>
          <p:cNvSpPr>
            <a:spLocks noGrp="1" noChangeArrowheads="1"/>
          </p:cNvSpPr>
          <p:nvPr>
            <p:ph type="sldNum" sz="quarter" idx="12"/>
          </p:nvPr>
        </p:nvSpPr>
        <p:spPr>
          <a:noFill/>
        </p:spPr>
        <p:txBody>
          <a:bodyPr/>
          <a:lstStyle/>
          <a:p>
            <a:fld id="{93966CAF-0FEB-48B4-AD14-2A4294D79DFE}" type="slidenum">
              <a:rPr lang="en-US" smtClean="0"/>
              <a:pPr/>
              <a:t>18</a:t>
            </a:fld>
            <a:endParaRPr lang="en-US"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5"/>
          <p:cNvSpPr>
            <a:spLocks noGrp="1" noChangeArrowheads="1"/>
          </p:cNvSpPr>
          <p:nvPr>
            <p:ph type="title"/>
          </p:nvPr>
        </p:nvSpPr>
        <p:spPr>
          <a:xfrm>
            <a:off x="320675" y="244475"/>
            <a:ext cx="8229600" cy="1050925"/>
          </a:xfrm>
        </p:spPr>
        <p:txBody>
          <a:bodyPr>
            <a:normAutofit fontScale="90000"/>
          </a:bodyPr>
          <a:lstStyle/>
          <a:p>
            <a:pPr eaLnBrk="1" hangingPunct="1">
              <a:lnSpc>
                <a:spcPct val="90000"/>
              </a:lnSpc>
            </a:pPr>
            <a:r>
              <a:rPr lang="en-US" dirty="0" smtClean="0"/>
              <a:t>Master Scenario Events List (MSEL) Timeline</a:t>
            </a:r>
          </a:p>
        </p:txBody>
      </p:sp>
      <p:sp>
        <p:nvSpPr>
          <p:cNvPr id="32772" name="Content Placeholder 4"/>
          <p:cNvSpPr>
            <a:spLocks noGrp="1"/>
          </p:cNvSpPr>
          <p:nvPr>
            <p:ph idx="1"/>
          </p:nvPr>
        </p:nvSpPr>
        <p:spPr/>
        <p:txBody>
          <a:bodyPr/>
          <a:lstStyle/>
          <a:p>
            <a:r>
              <a:rPr lang="en-US" dirty="0" smtClean="0"/>
              <a:t>[High-level MSEL timeline information]</a:t>
            </a:r>
          </a:p>
          <a:p>
            <a:endParaRPr lang="en-US" dirty="0" smtClean="0"/>
          </a:p>
        </p:txBody>
      </p:sp>
      <p:sp>
        <p:nvSpPr>
          <p:cNvPr id="32770" name="Rectangle 4"/>
          <p:cNvSpPr>
            <a:spLocks noGrp="1" noChangeArrowheads="1"/>
          </p:cNvSpPr>
          <p:nvPr>
            <p:ph type="sldNum" sz="quarter" idx="12"/>
          </p:nvPr>
        </p:nvSpPr>
        <p:spPr>
          <a:noFill/>
        </p:spPr>
        <p:txBody>
          <a:bodyPr/>
          <a:lstStyle/>
          <a:p>
            <a:fld id="{3E29330B-AB4B-4844-9127-CC395B21E44B}" type="slidenum">
              <a:rPr lang="en-US" smtClean="0"/>
              <a:pPr/>
              <a:t>19</a:t>
            </a:fld>
            <a:endParaRPr lang="en-US"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p:txBody>
          <a:bodyPr/>
          <a:lstStyle/>
          <a:p>
            <a:r>
              <a:rPr lang="en-US" dirty="0" smtClean="0"/>
              <a:t>[Exercise Name]</a:t>
            </a:r>
            <a:endParaRPr lang="en-US" dirty="0" smtClean="0"/>
          </a:p>
        </p:txBody>
      </p:sp>
      <p:sp>
        <p:nvSpPr>
          <p:cNvPr id="4" name="Text Placeholder 3"/>
          <p:cNvSpPr>
            <a:spLocks noGrp="1"/>
          </p:cNvSpPr>
          <p:nvPr>
            <p:ph type="subTitle" idx="1"/>
          </p:nvPr>
        </p:nvSpPr>
        <p:spPr/>
        <p:txBody>
          <a:bodyPr>
            <a:normAutofit/>
          </a:bodyPr>
          <a:lstStyle/>
          <a:p>
            <a:r>
              <a:rPr lang="en-US" smtClean="0"/>
              <a:t>Controller/Evaluator Briefing</a:t>
            </a:r>
            <a:endParaRPr lang="en-US" dirty="0" smtClean="0"/>
          </a:p>
          <a:p>
            <a:r>
              <a:rPr lang="en-US" dirty="0" smtClean="0"/>
              <a:t>[Date]</a:t>
            </a:r>
          </a:p>
          <a:p>
            <a:endParaRPr lang="en-US" dirty="0"/>
          </a:p>
        </p:txBody>
      </p:sp>
      <p:cxnSp>
        <p:nvCxnSpPr>
          <p:cNvPr id="7" name="Straight Connector 6"/>
          <p:cNvCxnSpPr/>
          <p:nvPr/>
        </p:nvCxnSpPr>
        <p:spPr>
          <a:xfrm>
            <a:off x="381000" y="1143000"/>
            <a:ext cx="8229600" cy="0"/>
          </a:xfrm>
          <a:prstGeom prst="line">
            <a:avLst/>
          </a:prstGeom>
          <a:ln w="12700">
            <a:solidFill>
              <a:srgbClr val="002F8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7"/>
          <p:cNvSpPr>
            <a:spLocks noGrp="1" noChangeArrowheads="1"/>
          </p:cNvSpPr>
          <p:nvPr>
            <p:ph type="title"/>
          </p:nvPr>
        </p:nvSpPr>
        <p:spPr/>
        <p:txBody>
          <a:bodyPr/>
          <a:lstStyle/>
          <a:p>
            <a:pPr eaLnBrk="1" hangingPunct="1"/>
            <a:r>
              <a:rPr lang="en-US" dirty="0" smtClean="0"/>
              <a:t>Administrative Details</a:t>
            </a:r>
          </a:p>
        </p:txBody>
      </p:sp>
      <p:sp>
        <p:nvSpPr>
          <p:cNvPr id="24580" name="Content Placeholder 4"/>
          <p:cNvSpPr>
            <a:spLocks noGrp="1"/>
          </p:cNvSpPr>
          <p:nvPr>
            <p:ph idx="1"/>
          </p:nvPr>
        </p:nvSpPr>
        <p:spPr/>
        <p:txBody>
          <a:bodyPr/>
          <a:lstStyle/>
          <a:p>
            <a:pPr eaLnBrk="1" hangingPunct="1"/>
            <a:r>
              <a:rPr lang="en-US" dirty="0" smtClean="0"/>
              <a:t>[Restroom locations] </a:t>
            </a:r>
          </a:p>
          <a:p>
            <a:pPr eaLnBrk="1" hangingPunct="1"/>
            <a:r>
              <a:rPr lang="en-US" dirty="0" smtClean="0"/>
              <a:t>[Food and water]</a:t>
            </a:r>
          </a:p>
          <a:p>
            <a:pPr eaLnBrk="1" hangingPunct="1">
              <a:lnSpc>
                <a:spcPct val="90000"/>
              </a:lnSpc>
            </a:pPr>
            <a:r>
              <a:rPr lang="en-US" dirty="0" smtClean="0"/>
              <a:t>[Others as necessary]</a:t>
            </a:r>
          </a:p>
          <a:p>
            <a:pPr eaLnBrk="1" hangingPunct="1"/>
            <a:r>
              <a:rPr lang="en-US" dirty="0" smtClean="0"/>
              <a:t>After the Hot Wash, please return:</a:t>
            </a:r>
          </a:p>
          <a:p>
            <a:pPr lvl="1" eaLnBrk="1" hangingPunct="1">
              <a:buFont typeface="Arial" charset="0"/>
              <a:buChar char="‒"/>
            </a:pPr>
            <a:r>
              <a:rPr lang="en-US" dirty="0" smtClean="0"/>
              <a:t>All badges </a:t>
            </a:r>
          </a:p>
          <a:p>
            <a:pPr lvl="1" eaLnBrk="1" hangingPunct="1">
              <a:buFont typeface="Arial" charset="0"/>
              <a:buChar char="‒"/>
            </a:pPr>
            <a:r>
              <a:rPr lang="en-US" dirty="0" smtClean="0"/>
              <a:t>All documentation (EEGs and any notes/logs)</a:t>
            </a:r>
          </a:p>
          <a:p>
            <a:pPr lvl="1" eaLnBrk="1" hangingPunct="1">
              <a:buFont typeface="Arial" charset="0"/>
              <a:buChar char="‒"/>
            </a:pPr>
            <a:r>
              <a:rPr lang="en-US" dirty="0" smtClean="0"/>
              <a:t>Participant feedback form</a:t>
            </a:r>
          </a:p>
          <a:p>
            <a:endParaRPr lang="en-US" dirty="0" smtClean="0"/>
          </a:p>
        </p:txBody>
      </p:sp>
      <p:sp>
        <p:nvSpPr>
          <p:cNvPr id="24578" name="Rectangle 4"/>
          <p:cNvSpPr>
            <a:spLocks noGrp="1" noChangeArrowheads="1"/>
          </p:cNvSpPr>
          <p:nvPr>
            <p:ph type="sldNum" sz="quarter" idx="12"/>
          </p:nvPr>
        </p:nvSpPr>
        <p:spPr>
          <a:noFill/>
        </p:spPr>
        <p:txBody>
          <a:bodyPr/>
          <a:lstStyle/>
          <a:p>
            <a:fld id="{DED372A8-01A2-4416-80DF-59BC3F50A5C9}" type="slidenum">
              <a:rPr lang="en-US" smtClean="0"/>
              <a:pPr/>
              <a:t>20</a:t>
            </a:fld>
            <a:endParaRPr lang="en-US"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7"/>
          <p:cNvSpPr>
            <a:spLocks noGrp="1" noChangeArrowheads="1"/>
          </p:cNvSpPr>
          <p:nvPr>
            <p:ph type="title"/>
          </p:nvPr>
        </p:nvSpPr>
        <p:spPr/>
        <p:txBody>
          <a:bodyPr/>
          <a:lstStyle/>
          <a:p>
            <a:pPr eaLnBrk="1" hangingPunct="1"/>
            <a:r>
              <a:rPr lang="en-US" dirty="0" smtClean="0"/>
              <a:t>Controller Responsibilities</a:t>
            </a:r>
          </a:p>
        </p:txBody>
      </p:sp>
      <p:sp>
        <p:nvSpPr>
          <p:cNvPr id="28676" name="Content Placeholder 4"/>
          <p:cNvSpPr>
            <a:spLocks noGrp="1"/>
          </p:cNvSpPr>
          <p:nvPr>
            <p:ph idx="1"/>
          </p:nvPr>
        </p:nvSpPr>
        <p:spPr>
          <a:xfrm>
            <a:off x="457200" y="1524000"/>
            <a:ext cx="8229600" cy="4525963"/>
          </a:xfrm>
        </p:spPr>
        <p:txBody>
          <a:bodyPr/>
          <a:lstStyle/>
          <a:p>
            <a:pPr eaLnBrk="1" hangingPunct="1">
              <a:spcBef>
                <a:spcPts val="600"/>
              </a:spcBef>
            </a:pPr>
            <a:r>
              <a:rPr lang="en-US" dirty="0" smtClean="0"/>
              <a:t>Senior Controller</a:t>
            </a:r>
          </a:p>
          <a:p>
            <a:pPr lvl="1" eaLnBrk="1" hangingPunct="1">
              <a:spcBef>
                <a:spcPts val="600"/>
              </a:spcBef>
              <a:buFont typeface="Arial" charset="0"/>
              <a:buChar char="‒"/>
            </a:pPr>
            <a:r>
              <a:rPr lang="en-US" dirty="0" smtClean="0"/>
              <a:t>Monitor exercise progress and make decisions regarding any deviations or changes</a:t>
            </a:r>
          </a:p>
          <a:p>
            <a:pPr lvl="1" eaLnBrk="1" hangingPunct="1">
              <a:spcBef>
                <a:spcPts val="600"/>
              </a:spcBef>
              <a:buFont typeface="Arial" charset="0"/>
              <a:buChar char="‒"/>
            </a:pPr>
            <a:r>
              <a:rPr lang="en-US" dirty="0" smtClean="0"/>
              <a:t>Coordinate any required modifications</a:t>
            </a:r>
          </a:p>
          <a:p>
            <a:pPr eaLnBrk="1" hangingPunct="1">
              <a:spcBef>
                <a:spcPts val="600"/>
              </a:spcBef>
            </a:pPr>
            <a:r>
              <a:rPr lang="en-US" dirty="0" smtClean="0"/>
              <a:t>Controller </a:t>
            </a:r>
          </a:p>
          <a:p>
            <a:pPr lvl="1" eaLnBrk="1" hangingPunct="1">
              <a:spcBef>
                <a:spcPts val="600"/>
              </a:spcBef>
              <a:buFont typeface="Arial" charset="0"/>
              <a:buChar char="‒"/>
            </a:pPr>
            <a:r>
              <a:rPr lang="en-US" dirty="0" smtClean="0"/>
              <a:t>Introduce, maintain, and coordinate exercise events in accordance with the MSEL</a:t>
            </a:r>
          </a:p>
          <a:p>
            <a:pPr lvl="1" eaLnBrk="1" hangingPunct="1">
              <a:spcBef>
                <a:spcPts val="600"/>
              </a:spcBef>
              <a:buFont typeface="Arial" charset="0"/>
              <a:buChar char="‒"/>
            </a:pPr>
            <a:r>
              <a:rPr lang="en-US" dirty="0" smtClean="0"/>
              <a:t>Observe and report exercise artificialities that interfere with realism</a:t>
            </a:r>
          </a:p>
          <a:p>
            <a:pPr eaLnBrk="1" hangingPunct="1">
              <a:spcBef>
                <a:spcPts val="600"/>
              </a:spcBef>
            </a:pPr>
            <a:r>
              <a:rPr lang="en-US" dirty="0" smtClean="0"/>
              <a:t>Additional information is listed in the Controller and Evaluator (C/E) Handbook</a:t>
            </a:r>
          </a:p>
          <a:p>
            <a:endParaRPr lang="en-US" dirty="0" smtClean="0"/>
          </a:p>
        </p:txBody>
      </p:sp>
      <p:sp>
        <p:nvSpPr>
          <p:cNvPr id="28674" name="Rectangle 4"/>
          <p:cNvSpPr>
            <a:spLocks noGrp="1" noChangeArrowheads="1"/>
          </p:cNvSpPr>
          <p:nvPr>
            <p:ph type="sldNum" sz="quarter" idx="12"/>
          </p:nvPr>
        </p:nvSpPr>
        <p:spPr>
          <a:noFill/>
        </p:spPr>
        <p:txBody>
          <a:bodyPr/>
          <a:lstStyle/>
          <a:p>
            <a:fld id="{47DB384A-9B39-4337-BEA6-8B3FA928102B}" type="slidenum">
              <a:rPr lang="en-US" smtClean="0"/>
              <a:pPr/>
              <a:t>21</a:t>
            </a:fld>
            <a:endParaRPr lang="en-US" dirty="0" smtClean="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9"/>
          <p:cNvSpPr>
            <a:spLocks noGrp="1" noChangeArrowheads="1"/>
          </p:cNvSpPr>
          <p:nvPr>
            <p:ph type="title"/>
          </p:nvPr>
        </p:nvSpPr>
        <p:spPr/>
        <p:txBody>
          <a:bodyPr/>
          <a:lstStyle/>
          <a:p>
            <a:pPr eaLnBrk="1" hangingPunct="1"/>
            <a:r>
              <a:rPr lang="en-US" dirty="0" smtClean="0"/>
              <a:t>Controller Guidelines</a:t>
            </a:r>
          </a:p>
        </p:txBody>
      </p:sp>
      <p:sp>
        <p:nvSpPr>
          <p:cNvPr id="29700" name="Rectangle 10"/>
          <p:cNvSpPr>
            <a:spLocks noGrp="1" noChangeArrowheads="1"/>
          </p:cNvSpPr>
          <p:nvPr>
            <p:ph idx="1"/>
          </p:nvPr>
        </p:nvSpPr>
        <p:spPr/>
        <p:txBody>
          <a:bodyPr/>
          <a:lstStyle/>
          <a:p>
            <a:pPr eaLnBrk="1" hangingPunct="1"/>
            <a:r>
              <a:rPr lang="en-US" dirty="0" smtClean="0"/>
              <a:t>DO:</a:t>
            </a:r>
          </a:p>
          <a:p>
            <a:pPr lvl="1" eaLnBrk="1" hangingPunct="1">
              <a:buFont typeface="Arial" charset="0"/>
              <a:buChar char="‒"/>
            </a:pPr>
            <a:r>
              <a:rPr lang="en-US" dirty="0" smtClean="0"/>
              <a:t>Deliver injects promptly as listed in the MSEL or directed by the Senior Controller or Exercise Director</a:t>
            </a:r>
          </a:p>
          <a:p>
            <a:pPr lvl="1" eaLnBrk="1" hangingPunct="1">
              <a:buFont typeface="Arial" charset="0"/>
              <a:buChar char="‒"/>
            </a:pPr>
            <a:r>
              <a:rPr lang="en-US" dirty="0" smtClean="0"/>
              <a:t>Coordinate activities with the Exercise Director, Senior Controller, SimCell, and other controllers in your area</a:t>
            </a:r>
          </a:p>
          <a:p>
            <a:pPr lvl="1" eaLnBrk="1" hangingPunct="1">
              <a:buFont typeface="Arial" charset="0"/>
              <a:buChar char="‒"/>
            </a:pPr>
            <a:r>
              <a:rPr lang="en-US" dirty="0" smtClean="0"/>
              <a:t>Notify the Senior Controller of events or need for changes</a:t>
            </a:r>
          </a:p>
          <a:p>
            <a:pPr lvl="1" eaLnBrk="1" hangingPunct="1">
              <a:buFont typeface="Arial" charset="0"/>
              <a:buChar char="‒"/>
            </a:pPr>
            <a:r>
              <a:rPr lang="en-US" dirty="0" smtClean="0"/>
              <a:t>Notify the Exercise Director and/or Senior Controller of ANY problems related to safety or scenario play</a:t>
            </a:r>
          </a:p>
          <a:p>
            <a:pPr lvl="1" eaLnBrk="1" hangingPunct="1">
              <a:buFont typeface="Arial" charset="0"/>
              <a:buChar char="‒"/>
            </a:pPr>
            <a:r>
              <a:rPr lang="en-US" dirty="0" smtClean="0"/>
              <a:t>Begin and end all exercise communications with the statement, [</a:t>
            </a:r>
            <a:r>
              <a:rPr lang="en-US" b="1" dirty="0" smtClean="0"/>
              <a:t>“This is an exercise”</a:t>
            </a:r>
            <a:r>
              <a:rPr lang="en-US" dirty="0" smtClean="0"/>
              <a:t>]</a:t>
            </a:r>
          </a:p>
          <a:p>
            <a:pPr lvl="1" eaLnBrk="1" hangingPunct="1">
              <a:spcBef>
                <a:spcPts val="675"/>
              </a:spcBef>
              <a:buFont typeface="Arial" charset="0"/>
              <a:buChar char="‒"/>
            </a:pPr>
            <a:endParaRPr lang="en-US" dirty="0" smtClean="0"/>
          </a:p>
        </p:txBody>
      </p:sp>
      <p:sp>
        <p:nvSpPr>
          <p:cNvPr id="29698" name="Rectangle 4"/>
          <p:cNvSpPr>
            <a:spLocks noGrp="1" noChangeArrowheads="1"/>
          </p:cNvSpPr>
          <p:nvPr>
            <p:ph type="sldNum" sz="quarter" idx="12"/>
          </p:nvPr>
        </p:nvSpPr>
        <p:spPr>
          <a:noFill/>
        </p:spPr>
        <p:txBody>
          <a:bodyPr/>
          <a:lstStyle/>
          <a:p>
            <a:fld id="{447FDD5C-E833-4309-A0FD-D942B678D150}" type="slidenum">
              <a:rPr lang="en-US" smtClean="0"/>
              <a:pPr/>
              <a:t>22</a:t>
            </a:fld>
            <a:endParaRPr lang="en-US" dirty="0"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9"/>
          <p:cNvSpPr>
            <a:spLocks noGrp="1" noChangeArrowheads="1"/>
          </p:cNvSpPr>
          <p:nvPr>
            <p:ph type="title"/>
          </p:nvPr>
        </p:nvSpPr>
        <p:spPr/>
        <p:txBody>
          <a:bodyPr/>
          <a:lstStyle/>
          <a:p>
            <a:pPr eaLnBrk="1" hangingPunct="1"/>
            <a:r>
              <a:rPr lang="en-US" dirty="0" smtClean="0"/>
              <a:t>Controller Guidelines (cont’d)</a:t>
            </a:r>
          </a:p>
        </p:txBody>
      </p:sp>
      <p:sp>
        <p:nvSpPr>
          <p:cNvPr id="30722" name="Rectangle 4"/>
          <p:cNvSpPr>
            <a:spLocks noGrp="1" noChangeArrowheads="1"/>
          </p:cNvSpPr>
          <p:nvPr>
            <p:ph type="sldNum" sz="quarter" idx="12"/>
          </p:nvPr>
        </p:nvSpPr>
        <p:spPr>
          <a:noFill/>
        </p:spPr>
        <p:txBody>
          <a:bodyPr/>
          <a:lstStyle/>
          <a:p>
            <a:fld id="{CCD50897-4ECD-41CE-AD53-40F99CE6C354}" type="slidenum">
              <a:rPr lang="en-US" smtClean="0"/>
              <a:pPr/>
              <a:t>23</a:t>
            </a:fld>
            <a:endParaRPr lang="en-US" dirty="0" smtClean="0"/>
          </a:p>
        </p:txBody>
      </p:sp>
      <p:sp>
        <p:nvSpPr>
          <p:cNvPr id="5" name="Content Placeholder 4"/>
          <p:cNvSpPr>
            <a:spLocks noGrp="1"/>
          </p:cNvSpPr>
          <p:nvPr>
            <p:ph idx="1"/>
          </p:nvPr>
        </p:nvSpPr>
        <p:spPr/>
        <p:txBody>
          <a:bodyPr/>
          <a:lstStyle/>
          <a:p>
            <a:r>
              <a:rPr lang="en-US" dirty="0" smtClean="0"/>
              <a:t>DO NOT:</a:t>
            </a:r>
          </a:p>
          <a:p>
            <a:pPr lvl="1">
              <a:buFont typeface="Arial" charset="0"/>
              <a:buChar char="‒"/>
            </a:pPr>
            <a:r>
              <a:rPr lang="en-US" dirty="0" smtClean="0"/>
              <a:t>Hold personal conversations with players</a:t>
            </a:r>
          </a:p>
          <a:p>
            <a:pPr lvl="1">
              <a:buFont typeface="Arial" charset="0"/>
              <a:buChar char="‒"/>
            </a:pPr>
            <a:r>
              <a:rPr lang="en-US" dirty="0" smtClean="0"/>
              <a:t>Provide extra or advance information to players</a:t>
            </a:r>
          </a:p>
          <a:p>
            <a:pPr lvl="1">
              <a:buFont typeface="Arial" charset="0"/>
              <a:buChar char="‒"/>
            </a:pPr>
            <a:r>
              <a:rPr lang="en-US" dirty="0" smtClean="0"/>
              <a:t>Prompt players (unless directed by the Exercise Director or Senior Controller)</a:t>
            </a:r>
          </a:p>
          <a:p>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smtClean="0"/>
              <a:t>Evaluation Overview</a:t>
            </a:r>
          </a:p>
        </p:txBody>
      </p:sp>
      <p:sp>
        <p:nvSpPr>
          <p:cNvPr id="34820" name="Content Placeholder 4"/>
          <p:cNvSpPr>
            <a:spLocks noGrp="1"/>
          </p:cNvSpPr>
          <p:nvPr>
            <p:ph idx="1"/>
          </p:nvPr>
        </p:nvSpPr>
        <p:spPr/>
        <p:txBody>
          <a:bodyPr/>
          <a:lstStyle/>
          <a:p>
            <a:r>
              <a:rPr lang="en-US" dirty="0" smtClean="0"/>
              <a:t>The goal of exercise evaluation is to assess an organization’s capabilities to accomplish a mission, function, or objective</a:t>
            </a:r>
          </a:p>
          <a:p>
            <a:r>
              <a:rPr lang="en-US" dirty="0" smtClean="0"/>
              <a:t>Evaluation is accomplished by: </a:t>
            </a:r>
          </a:p>
          <a:p>
            <a:pPr lvl="1">
              <a:buFont typeface="Arial" charset="0"/>
              <a:buChar char="‒"/>
            </a:pPr>
            <a:r>
              <a:rPr lang="en-US" dirty="0" smtClean="0"/>
              <a:t>Observing the event and collecting supporting data</a:t>
            </a:r>
          </a:p>
          <a:p>
            <a:pPr lvl="1">
              <a:buFont typeface="Arial" charset="0"/>
              <a:buChar char="‒"/>
            </a:pPr>
            <a:r>
              <a:rPr lang="en-US" dirty="0" smtClean="0"/>
              <a:t>Analyzing the data to compare performance against expected outcomes</a:t>
            </a:r>
          </a:p>
          <a:p>
            <a:pPr lvl="1">
              <a:buFont typeface="Arial" charset="0"/>
              <a:buChar char="‒"/>
            </a:pPr>
            <a:r>
              <a:rPr lang="en-US" dirty="0" smtClean="0"/>
              <a:t>Reporting exercise outcomes in the AAR</a:t>
            </a:r>
          </a:p>
          <a:p>
            <a:endParaRPr lang="en-US" dirty="0" smtClean="0"/>
          </a:p>
        </p:txBody>
      </p:sp>
      <p:sp>
        <p:nvSpPr>
          <p:cNvPr id="34819" name="Slide Number Placeholder 3"/>
          <p:cNvSpPr>
            <a:spLocks noGrp="1"/>
          </p:cNvSpPr>
          <p:nvPr>
            <p:ph type="sldNum" sz="quarter" idx="12"/>
          </p:nvPr>
        </p:nvSpPr>
        <p:spPr>
          <a:noFill/>
        </p:spPr>
        <p:txBody>
          <a:bodyPr/>
          <a:lstStyle/>
          <a:p>
            <a:fld id="{38995042-23BF-49F5-80CE-93C8F90FAB53}" type="slidenum">
              <a:rPr lang="en-US" smtClean="0"/>
              <a:pPr/>
              <a:t>24</a:t>
            </a:fld>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9"/>
          <p:cNvSpPr>
            <a:spLocks noGrp="1" noChangeArrowheads="1"/>
          </p:cNvSpPr>
          <p:nvPr>
            <p:ph type="title"/>
          </p:nvPr>
        </p:nvSpPr>
        <p:spPr/>
        <p:txBody>
          <a:bodyPr/>
          <a:lstStyle/>
          <a:p>
            <a:pPr eaLnBrk="1" hangingPunct="1"/>
            <a:r>
              <a:rPr lang="en-US" dirty="0" smtClean="0"/>
              <a:t>Evaluator Responsibilities</a:t>
            </a:r>
          </a:p>
        </p:txBody>
      </p:sp>
      <p:sp>
        <p:nvSpPr>
          <p:cNvPr id="36868" name="Content Placeholder 4"/>
          <p:cNvSpPr>
            <a:spLocks noGrp="1"/>
          </p:cNvSpPr>
          <p:nvPr>
            <p:ph idx="1"/>
          </p:nvPr>
        </p:nvSpPr>
        <p:spPr>
          <a:xfrm>
            <a:off x="457200" y="1371600"/>
            <a:ext cx="8305800" cy="4389438"/>
          </a:xfrm>
        </p:spPr>
        <p:txBody>
          <a:bodyPr/>
          <a:lstStyle/>
          <a:p>
            <a:pPr eaLnBrk="1" hangingPunct="1">
              <a:spcBef>
                <a:spcPts val="675"/>
              </a:spcBef>
            </a:pPr>
            <a:r>
              <a:rPr lang="en-US" dirty="0" smtClean="0"/>
              <a:t>Understand the exercise objectives, core capabilities, concept, and scenario</a:t>
            </a:r>
          </a:p>
          <a:p>
            <a:pPr eaLnBrk="1" hangingPunct="1">
              <a:spcBef>
                <a:spcPts val="675"/>
              </a:spcBef>
            </a:pPr>
            <a:r>
              <a:rPr lang="en-US" dirty="0" smtClean="0"/>
              <a:t>Be familiar with the plans, policies, and procedures for the function or organization being evaluated</a:t>
            </a:r>
          </a:p>
          <a:p>
            <a:pPr eaLnBrk="1" hangingPunct="1">
              <a:spcBef>
                <a:spcPts val="675"/>
              </a:spcBef>
            </a:pPr>
            <a:r>
              <a:rPr lang="en-US" dirty="0" smtClean="0"/>
              <a:t>Use EEGs to document performance relative to exercise objectives, core capabilities, capability targets, and critical tasks</a:t>
            </a:r>
          </a:p>
          <a:p>
            <a:pPr eaLnBrk="1" hangingPunct="1">
              <a:spcBef>
                <a:spcPts val="675"/>
              </a:spcBef>
            </a:pPr>
            <a:r>
              <a:rPr lang="en-US" dirty="0" smtClean="0"/>
              <a:t>Inform the Senior Controller of problems related to exercise design</a:t>
            </a:r>
          </a:p>
          <a:p>
            <a:pPr eaLnBrk="1" hangingPunct="1">
              <a:spcBef>
                <a:spcPts val="675"/>
              </a:spcBef>
            </a:pPr>
            <a:r>
              <a:rPr lang="en-US" dirty="0" smtClean="0"/>
              <a:t>Collect and submit all evaluation data, EEGs, and materials to the Lead Evaluator after the exercise</a:t>
            </a:r>
          </a:p>
          <a:p>
            <a:pPr eaLnBrk="1" hangingPunct="1">
              <a:spcBef>
                <a:spcPts val="675"/>
              </a:spcBef>
            </a:pPr>
            <a:r>
              <a:rPr lang="en-US" dirty="0" smtClean="0"/>
              <a:t>Additional information is listed in the C/E Handbook</a:t>
            </a:r>
          </a:p>
        </p:txBody>
      </p:sp>
      <p:sp>
        <p:nvSpPr>
          <p:cNvPr id="36866" name="Rectangle 4"/>
          <p:cNvSpPr>
            <a:spLocks noGrp="1" noChangeArrowheads="1"/>
          </p:cNvSpPr>
          <p:nvPr>
            <p:ph type="sldNum" sz="quarter" idx="12"/>
          </p:nvPr>
        </p:nvSpPr>
        <p:spPr>
          <a:noFill/>
        </p:spPr>
        <p:txBody>
          <a:bodyPr/>
          <a:lstStyle/>
          <a:p>
            <a:fld id="{FD115123-6E87-4307-841F-4A7A52FBBA06}" type="slidenum">
              <a:rPr lang="en-US" smtClean="0"/>
              <a:pPr/>
              <a:t>25</a:t>
            </a:fld>
            <a:endParaRPr lang="en-US" dirty="0" smtClean="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8"/>
          <p:cNvSpPr>
            <a:spLocks noGrp="1" noChangeArrowheads="1"/>
          </p:cNvSpPr>
          <p:nvPr>
            <p:ph type="title"/>
          </p:nvPr>
        </p:nvSpPr>
        <p:spPr/>
        <p:txBody>
          <a:bodyPr/>
          <a:lstStyle/>
          <a:p>
            <a:pPr eaLnBrk="1" hangingPunct="1"/>
            <a:r>
              <a:rPr lang="en-US" dirty="0" smtClean="0"/>
              <a:t>Evaluator Guidelines</a:t>
            </a:r>
          </a:p>
        </p:txBody>
      </p:sp>
      <p:sp>
        <p:nvSpPr>
          <p:cNvPr id="37890" name="Rectangle 4"/>
          <p:cNvSpPr>
            <a:spLocks noGrp="1" noChangeArrowheads="1"/>
          </p:cNvSpPr>
          <p:nvPr>
            <p:ph type="sldNum" sz="quarter" idx="12"/>
          </p:nvPr>
        </p:nvSpPr>
        <p:spPr>
          <a:noFill/>
        </p:spPr>
        <p:txBody>
          <a:bodyPr/>
          <a:lstStyle/>
          <a:p>
            <a:fld id="{E810911A-F29A-44D9-9D70-AE94D5145D50}" type="slidenum">
              <a:rPr lang="en-US" smtClean="0"/>
              <a:pPr/>
              <a:t>26</a:t>
            </a:fld>
            <a:endParaRPr lang="en-US" dirty="0" smtClean="0"/>
          </a:p>
        </p:txBody>
      </p:sp>
      <p:sp>
        <p:nvSpPr>
          <p:cNvPr id="5" name="Content Placeholder 4"/>
          <p:cNvSpPr>
            <a:spLocks noGrp="1"/>
          </p:cNvSpPr>
          <p:nvPr>
            <p:ph idx="1"/>
          </p:nvPr>
        </p:nvSpPr>
        <p:spPr>
          <a:xfrm>
            <a:off x="457200" y="1371600"/>
            <a:ext cx="8229600" cy="4525963"/>
          </a:xfrm>
        </p:spPr>
        <p:txBody>
          <a:bodyPr>
            <a:normAutofit lnSpcReduction="10000"/>
          </a:bodyPr>
          <a:lstStyle/>
          <a:p>
            <a:r>
              <a:rPr lang="en-US" dirty="0" smtClean="0"/>
              <a:t>DO:</a:t>
            </a:r>
          </a:p>
          <a:p>
            <a:pPr lvl="1">
              <a:buFont typeface="Arial" charset="0"/>
              <a:buChar char="‒"/>
            </a:pPr>
            <a:r>
              <a:rPr lang="en-US" dirty="0" smtClean="0"/>
              <a:t>Observe and record player activities</a:t>
            </a:r>
          </a:p>
          <a:p>
            <a:pPr lvl="1">
              <a:buFont typeface="Arial" charset="0"/>
              <a:buChar char="‒"/>
            </a:pPr>
            <a:r>
              <a:rPr lang="en-US" dirty="0" smtClean="0"/>
              <a:t>Focus on critical tasks and capability targets</a:t>
            </a:r>
          </a:p>
          <a:p>
            <a:pPr lvl="1">
              <a:buFont typeface="Arial" charset="0"/>
              <a:buChar char="‒"/>
            </a:pPr>
            <a:r>
              <a:rPr lang="en-US" dirty="0" smtClean="0"/>
              <a:t>Assign EEG capability target ratings</a:t>
            </a:r>
          </a:p>
          <a:p>
            <a:pPr lvl="1">
              <a:buFont typeface="Arial" charset="0"/>
              <a:buChar char="‒"/>
            </a:pPr>
            <a:r>
              <a:rPr lang="en-US" dirty="0" smtClean="0"/>
              <a:t>Document strengths and areas for improvement</a:t>
            </a:r>
          </a:p>
          <a:p>
            <a:pPr lvl="1">
              <a:buFont typeface="Arial" charset="0"/>
              <a:buChar char="‒"/>
            </a:pPr>
            <a:r>
              <a:rPr lang="en-US" dirty="0" smtClean="0"/>
              <a:t>Complete your EEGs either during or immediately after the exercise</a:t>
            </a:r>
          </a:p>
          <a:p>
            <a:r>
              <a:rPr lang="en-US" dirty="0" smtClean="0"/>
              <a:t>DO NOT:</a:t>
            </a:r>
          </a:p>
          <a:p>
            <a:pPr lvl="1">
              <a:buFont typeface="Arial" charset="0"/>
              <a:buChar char="‒"/>
            </a:pPr>
            <a:r>
              <a:rPr lang="en-US" dirty="0" smtClean="0"/>
              <a:t>Leave your post at key times</a:t>
            </a:r>
          </a:p>
          <a:p>
            <a:pPr lvl="1">
              <a:buFont typeface="Arial" charset="0"/>
              <a:buChar char="‒"/>
            </a:pPr>
            <a:r>
              <a:rPr lang="en-US" dirty="0" smtClean="0"/>
              <a:t>Prompt players</a:t>
            </a:r>
          </a:p>
          <a:p>
            <a:pPr lvl="1">
              <a:buFont typeface="Arial" charset="0"/>
              <a:buChar char="‒"/>
            </a:pPr>
            <a:r>
              <a:rPr lang="en-US" dirty="0" smtClean="0"/>
              <a:t>Answer questions for players</a:t>
            </a:r>
          </a:p>
          <a:p>
            <a:pPr lvl="1">
              <a:buFont typeface="Arial" charset="0"/>
              <a:buChar char="‒"/>
            </a:pPr>
            <a:r>
              <a:rPr lang="en-US" dirty="0" smtClean="0"/>
              <a:t>Interfere with player actions</a:t>
            </a:r>
          </a:p>
          <a:p>
            <a:endParaRPr 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Requirements</a:t>
            </a:r>
            <a:endParaRPr lang="en-US" dirty="0"/>
          </a:p>
        </p:txBody>
      </p:sp>
      <p:sp>
        <p:nvSpPr>
          <p:cNvPr id="3" name="Content Placeholder 2"/>
          <p:cNvSpPr>
            <a:spLocks noGrp="1"/>
          </p:cNvSpPr>
          <p:nvPr>
            <p:ph idx="1"/>
          </p:nvPr>
        </p:nvSpPr>
        <p:spPr/>
        <p:txBody>
          <a:bodyPr/>
          <a:lstStyle/>
          <a:p>
            <a:pPr>
              <a:spcBef>
                <a:spcPts val="600"/>
              </a:spcBef>
            </a:pPr>
            <a:r>
              <a:rPr lang="en-US" dirty="0" smtClean="0"/>
              <a:t>Evaluation requirements specify what will be evaluated during the exercise and how exercise play will be assessed</a:t>
            </a:r>
          </a:p>
          <a:p>
            <a:pPr>
              <a:spcBef>
                <a:spcPts val="600"/>
              </a:spcBef>
            </a:pPr>
            <a:r>
              <a:rPr lang="en-US" dirty="0" smtClean="0"/>
              <a:t>Evaluation requirements are documented in the EEGs</a:t>
            </a:r>
          </a:p>
          <a:p>
            <a:pPr lvl="1">
              <a:spcBef>
                <a:spcPts val="600"/>
              </a:spcBef>
            </a:pPr>
            <a:r>
              <a:rPr lang="en-US" dirty="0" smtClean="0"/>
              <a:t>Core capabilities</a:t>
            </a:r>
          </a:p>
          <a:p>
            <a:pPr lvl="1">
              <a:spcBef>
                <a:spcPts val="600"/>
              </a:spcBef>
            </a:pPr>
            <a:r>
              <a:rPr lang="en-US" dirty="0" smtClean="0"/>
              <a:t>Capability targets</a:t>
            </a:r>
          </a:p>
          <a:p>
            <a:pPr lvl="1">
              <a:spcBef>
                <a:spcPts val="600"/>
              </a:spcBef>
            </a:pPr>
            <a:r>
              <a:rPr lang="en-US" dirty="0" smtClean="0"/>
              <a:t>Critical tasks</a:t>
            </a:r>
          </a:p>
          <a:p>
            <a:pPr>
              <a:spcBef>
                <a:spcPts val="600"/>
              </a:spcBef>
            </a:pPr>
            <a:r>
              <a:rPr lang="en-US" dirty="0" smtClean="0"/>
              <a:t>Performance ratings</a:t>
            </a:r>
          </a:p>
          <a:p>
            <a:pPr lvl="1">
              <a:spcBef>
                <a:spcPts val="600"/>
              </a:spcBef>
              <a:buNone/>
            </a:pPr>
            <a:endParaRPr lang="en-US" dirty="0" smtClean="0"/>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Exercise Evaluation Guides</a:t>
            </a:r>
            <a:endParaRPr lang="en-US" dirty="0"/>
          </a:p>
        </p:txBody>
      </p:sp>
      <p:sp>
        <p:nvSpPr>
          <p:cNvPr id="38916" name="Rectangle 10"/>
          <p:cNvSpPr>
            <a:spLocks noGrp="1" noChangeArrowheads="1"/>
          </p:cNvSpPr>
          <p:nvPr>
            <p:ph idx="1"/>
          </p:nvPr>
        </p:nvSpPr>
        <p:spPr>
          <a:xfrm>
            <a:off x="457200" y="1371600"/>
            <a:ext cx="8229600" cy="3962400"/>
          </a:xfrm>
        </p:spPr>
        <p:txBody>
          <a:bodyPr/>
          <a:lstStyle/>
          <a:p>
            <a:pPr eaLnBrk="1" hangingPunct="1"/>
            <a:r>
              <a:rPr lang="en-US" dirty="0" smtClean="0"/>
              <a:t>EEGs will be used to track evaluation of the objectives</a:t>
            </a:r>
          </a:p>
          <a:p>
            <a:pPr eaLnBrk="1" hangingPunct="1"/>
            <a:r>
              <a:rPr lang="en-US" dirty="0" smtClean="0"/>
              <a:t>The following evaluation requirements have been selected for this exercise:</a:t>
            </a:r>
          </a:p>
        </p:txBody>
      </p:sp>
      <p:sp>
        <p:nvSpPr>
          <p:cNvPr id="38914" name="Rectangle 4"/>
          <p:cNvSpPr>
            <a:spLocks noGrp="1" noChangeArrowheads="1"/>
          </p:cNvSpPr>
          <p:nvPr>
            <p:ph type="sldNum" sz="quarter" idx="12"/>
          </p:nvPr>
        </p:nvSpPr>
        <p:spPr>
          <a:noFill/>
        </p:spPr>
        <p:txBody>
          <a:bodyPr/>
          <a:lstStyle/>
          <a:p>
            <a:fld id="{7E28E522-4DCA-4834-AE5B-7FB436058C72}" type="slidenum">
              <a:rPr lang="en-US" smtClean="0"/>
              <a:pPr/>
              <a:t>28</a:t>
            </a:fld>
            <a:endParaRPr lang="en-US" dirty="0" smtClean="0"/>
          </a:p>
        </p:txBody>
      </p:sp>
      <p:graphicFrame>
        <p:nvGraphicFramePr>
          <p:cNvPr id="5" name="Content Placeholder 6"/>
          <p:cNvGraphicFramePr>
            <a:graphicFrameLocks/>
          </p:cNvGraphicFramePr>
          <p:nvPr/>
        </p:nvGraphicFramePr>
        <p:xfrm>
          <a:off x="342900" y="2667000"/>
          <a:ext cx="8420100" cy="3048032"/>
        </p:xfrm>
        <a:graphic>
          <a:graphicData uri="http://schemas.openxmlformats.org/drawingml/2006/table">
            <a:tbl>
              <a:tblPr firstRow="1" bandRow="1">
                <a:tableStyleId>{93296810-A885-4BE3-A3E7-6D5BEEA58F35}</a:tableStyleId>
              </a:tblPr>
              <a:tblGrid>
                <a:gridCol w="2105025"/>
                <a:gridCol w="2105025"/>
                <a:gridCol w="2105025"/>
                <a:gridCol w="2105025"/>
              </a:tblGrid>
              <a:tr h="430915">
                <a:tc>
                  <a:txBody>
                    <a:bodyPr/>
                    <a:lstStyle/>
                    <a:p>
                      <a:pPr algn="ctr"/>
                      <a:r>
                        <a:rPr lang="en-US" sz="2200" b="1" dirty="0" smtClean="0">
                          <a:latin typeface="Arial" pitchFamily="34" charset="0"/>
                          <a:cs typeface="Arial" pitchFamily="34" charset="0"/>
                        </a:rPr>
                        <a:t>Objective</a:t>
                      </a:r>
                      <a:endParaRPr lang="en-US" sz="2200" b="1" dirty="0">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rgbClr val="000080"/>
                    </a:solidFill>
                  </a:tcPr>
                </a:tc>
                <a:tc>
                  <a:txBody>
                    <a:bodyPr/>
                    <a:lstStyle/>
                    <a:p>
                      <a:pPr algn="ctr"/>
                      <a:r>
                        <a:rPr lang="en-US" sz="2200" b="1" dirty="0" smtClean="0">
                          <a:latin typeface="Arial" pitchFamily="34" charset="0"/>
                          <a:cs typeface="Arial" pitchFamily="34" charset="0"/>
                        </a:rPr>
                        <a:t>Core Capability</a:t>
                      </a:r>
                      <a:endParaRPr lang="en-US" sz="2200" b="1" dirty="0">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rgbClr val="000080"/>
                    </a:solidFill>
                  </a:tcPr>
                </a:tc>
                <a:tc>
                  <a:txBody>
                    <a:bodyPr/>
                    <a:lstStyle/>
                    <a:p>
                      <a:pPr algn="ctr"/>
                      <a:r>
                        <a:rPr lang="en-US" sz="2200" b="1" dirty="0" smtClean="0">
                          <a:latin typeface="Arial" pitchFamily="34" charset="0"/>
                          <a:cs typeface="Arial" pitchFamily="34" charset="0"/>
                        </a:rPr>
                        <a:t>Capability</a:t>
                      </a:r>
                      <a:r>
                        <a:rPr lang="en-US" sz="2200" b="1" baseline="0" dirty="0" smtClean="0">
                          <a:latin typeface="Arial" pitchFamily="34" charset="0"/>
                          <a:cs typeface="Arial" pitchFamily="34" charset="0"/>
                        </a:rPr>
                        <a:t> Target(s)</a:t>
                      </a:r>
                      <a:endParaRPr lang="en-US" sz="2200" b="1" dirty="0">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rgbClr val="000080"/>
                    </a:solidFill>
                  </a:tcPr>
                </a:tc>
                <a:tc>
                  <a:txBody>
                    <a:bodyPr/>
                    <a:lstStyle/>
                    <a:p>
                      <a:pPr algn="ctr"/>
                      <a:r>
                        <a:rPr lang="en-US" sz="2200" b="1" dirty="0" smtClean="0">
                          <a:latin typeface="Arial" pitchFamily="34" charset="0"/>
                          <a:cs typeface="Arial" pitchFamily="34" charset="0"/>
                        </a:rPr>
                        <a:t>Critical Task(s)</a:t>
                      </a:r>
                      <a:endParaRPr lang="en-US" sz="2200" b="1" dirty="0">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rgbClr val="000080"/>
                    </a:solidFill>
                  </a:tcPr>
                </a:tc>
              </a:tr>
              <a:tr h="672925">
                <a:tc>
                  <a:txBody>
                    <a:bodyPr/>
                    <a:lstStyle/>
                    <a:p>
                      <a:r>
                        <a:rPr lang="en-US" sz="2200" b="0" dirty="0" smtClean="0">
                          <a:solidFill>
                            <a:srgbClr val="333333"/>
                          </a:solidFill>
                          <a:latin typeface="Arial" pitchFamily="34" charset="0"/>
                          <a:cs typeface="Arial" pitchFamily="34" charset="0"/>
                        </a:rPr>
                        <a:t>[Insert</a:t>
                      </a:r>
                      <a:r>
                        <a:rPr lang="en-US" sz="2200" b="0" baseline="0" dirty="0" smtClean="0">
                          <a:solidFill>
                            <a:srgbClr val="333333"/>
                          </a:solidFill>
                          <a:latin typeface="Arial" pitchFamily="34" charset="0"/>
                          <a:cs typeface="Arial" pitchFamily="34" charset="0"/>
                        </a:rPr>
                        <a:t> exercise objective]</a:t>
                      </a:r>
                      <a:endParaRPr lang="en-US" sz="2200" b="0" dirty="0">
                        <a:solidFill>
                          <a:srgbClr val="333333"/>
                        </a:solidFill>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2200" b="0" dirty="0" smtClean="0">
                          <a:solidFill>
                            <a:srgbClr val="333333"/>
                          </a:solidFill>
                          <a:latin typeface="Arial" pitchFamily="34" charset="0"/>
                          <a:cs typeface="Arial" pitchFamily="34" charset="0"/>
                        </a:rPr>
                        <a:t>[Insert core capability]</a:t>
                      </a:r>
                      <a:endParaRPr lang="en-US" sz="2200" b="0" dirty="0">
                        <a:solidFill>
                          <a:srgbClr val="333333"/>
                        </a:solidFill>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2200" b="0" dirty="0" smtClean="0">
                          <a:solidFill>
                            <a:srgbClr val="333333"/>
                          </a:solidFill>
                          <a:latin typeface="Arial" pitchFamily="34" charset="0"/>
                          <a:cs typeface="Arial" pitchFamily="34" charset="0"/>
                        </a:rPr>
                        <a:t>[Insert target(s)]</a:t>
                      </a:r>
                      <a:endParaRPr lang="en-US" sz="2200" b="0" dirty="0">
                        <a:solidFill>
                          <a:srgbClr val="333333"/>
                        </a:solidFill>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b="0" dirty="0" smtClean="0">
                          <a:solidFill>
                            <a:srgbClr val="333333"/>
                          </a:solidFill>
                          <a:latin typeface="Arial" pitchFamily="34" charset="0"/>
                          <a:cs typeface="Arial" pitchFamily="34" charset="0"/>
                        </a:rPr>
                        <a:t>[Insert critical task(s)]</a:t>
                      </a: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672925">
                <a:tc>
                  <a:txBody>
                    <a:bodyPr/>
                    <a:lstStyle/>
                    <a:p>
                      <a:r>
                        <a:rPr lang="en-US" sz="2200" b="0" dirty="0" smtClean="0">
                          <a:solidFill>
                            <a:srgbClr val="333333"/>
                          </a:solidFill>
                          <a:latin typeface="Arial" pitchFamily="34" charset="0"/>
                          <a:cs typeface="Arial" pitchFamily="34" charset="0"/>
                        </a:rPr>
                        <a:t>[Insert</a:t>
                      </a:r>
                      <a:r>
                        <a:rPr lang="en-US" sz="2200" b="0" baseline="0" dirty="0" smtClean="0">
                          <a:solidFill>
                            <a:srgbClr val="333333"/>
                          </a:solidFill>
                          <a:latin typeface="Arial" pitchFamily="34" charset="0"/>
                          <a:cs typeface="Arial" pitchFamily="34" charset="0"/>
                        </a:rPr>
                        <a:t> exercise objective]</a:t>
                      </a:r>
                      <a:endParaRPr lang="en-US" sz="2200" b="0" dirty="0">
                        <a:solidFill>
                          <a:srgbClr val="333333"/>
                        </a:solidFill>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2200" b="0" dirty="0" smtClean="0">
                          <a:solidFill>
                            <a:srgbClr val="333333"/>
                          </a:solidFill>
                          <a:latin typeface="Arial" pitchFamily="34" charset="0"/>
                          <a:cs typeface="Arial" pitchFamily="34" charset="0"/>
                        </a:rPr>
                        <a:t>[Insert core capability]</a:t>
                      </a:r>
                      <a:endParaRPr lang="en-US" sz="2200" b="0" dirty="0">
                        <a:solidFill>
                          <a:srgbClr val="333333"/>
                        </a:solidFill>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2200" b="0" dirty="0" smtClean="0">
                          <a:solidFill>
                            <a:srgbClr val="333333"/>
                          </a:solidFill>
                          <a:latin typeface="Arial" pitchFamily="34" charset="0"/>
                          <a:cs typeface="Arial" pitchFamily="34" charset="0"/>
                        </a:rPr>
                        <a:t>[Insert target(s)]</a:t>
                      </a:r>
                      <a:endParaRPr lang="en-US" sz="2200" b="0" dirty="0">
                        <a:solidFill>
                          <a:srgbClr val="333333"/>
                        </a:solidFill>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b="0" dirty="0" smtClean="0">
                          <a:solidFill>
                            <a:srgbClr val="333333"/>
                          </a:solidFill>
                          <a:latin typeface="Arial" pitchFamily="34" charset="0"/>
                          <a:cs typeface="Arial" pitchFamily="34" charset="0"/>
                        </a:rPr>
                        <a:t>[Insert critical task(s)]</a:t>
                      </a: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r>
              <a:tr h="672925">
                <a:tc>
                  <a:txBody>
                    <a:bodyPr/>
                    <a:lstStyle/>
                    <a:p>
                      <a:r>
                        <a:rPr lang="en-US" sz="2200" b="0" dirty="0" smtClean="0">
                          <a:solidFill>
                            <a:srgbClr val="333333"/>
                          </a:solidFill>
                          <a:latin typeface="Arial" pitchFamily="34" charset="0"/>
                          <a:cs typeface="Arial" pitchFamily="34" charset="0"/>
                        </a:rPr>
                        <a:t>[Insert</a:t>
                      </a:r>
                      <a:r>
                        <a:rPr lang="en-US" sz="2200" b="0" baseline="0" dirty="0" smtClean="0">
                          <a:solidFill>
                            <a:srgbClr val="333333"/>
                          </a:solidFill>
                          <a:latin typeface="Arial" pitchFamily="34" charset="0"/>
                          <a:cs typeface="Arial" pitchFamily="34" charset="0"/>
                        </a:rPr>
                        <a:t> exercise objective]</a:t>
                      </a:r>
                      <a:endParaRPr lang="en-US" sz="2200" b="0" dirty="0">
                        <a:solidFill>
                          <a:srgbClr val="333333"/>
                        </a:solidFill>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2200" b="0" dirty="0" smtClean="0">
                          <a:solidFill>
                            <a:srgbClr val="333333"/>
                          </a:solidFill>
                          <a:latin typeface="Arial" pitchFamily="34" charset="0"/>
                          <a:cs typeface="Arial" pitchFamily="34" charset="0"/>
                        </a:rPr>
                        <a:t>[Insert core capability]</a:t>
                      </a:r>
                      <a:endParaRPr lang="en-US" sz="2200" b="0" dirty="0">
                        <a:solidFill>
                          <a:srgbClr val="333333"/>
                        </a:solidFill>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2200" b="0" dirty="0" smtClean="0">
                          <a:solidFill>
                            <a:srgbClr val="333333"/>
                          </a:solidFill>
                          <a:latin typeface="Arial" pitchFamily="34" charset="0"/>
                          <a:cs typeface="Arial" pitchFamily="34" charset="0"/>
                        </a:rPr>
                        <a:t>[Insert target(s)]</a:t>
                      </a:r>
                      <a:endParaRPr lang="en-US" sz="2200" b="0" dirty="0">
                        <a:solidFill>
                          <a:srgbClr val="333333"/>
                        </a:solidFill>
                        <a:latin typeface="Arial" pitchFamily="34" charset="0"/>
                        <a:cs typeface="Arial" pitchFamily="34" charset="0"/>
                      </a:endParaRP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b="0" dirty="0" smtClean="0">
                          <a:solidFill>
                            <a:srgbClr val="333333"/>
                          </a:solidFill>
                          <a:latin typeface="Arial" pitchFamily="34" charset="0"/>
                          <a:cs typeface="Arial" pitchFamily="34" charset="0"/>
                        </a:rPr>
                        <a:t>[Insert critical task(s)]</a:t>
                      </a:r>
                    </a:p>
                  </a:txBody>
                  <a:tcPr marT="45724" marB="45724">
                    <a:lnL w="6350" cap="flat" cmpd="sng" algn="ctr">
                      <a:solidFill>
                        <a:srgbClr val="000063"/>
                      </a:solidFill>
                      <a:prstDash val="solid"/>
                      <a:round/>
                      <a:headEnd type="none" w="med" len="med"/>
                      <a:tailEnd type="none" w="med" len="med"/>
                    </a:lnL>
                    <a:lnR w="6350" cap="flat" cmpd="sng" algn="ctr">
                      <a:solidFill>
                        <a:srgbClr val="000063"/>
                      </a:solidFill>
                      <a:prstDash val="solid"/>
                      <a:round/>
                      <a:headEnd type="none" w="med" len="med"/>
                      <a:tailEnd type="none" w="med" len="med"/>
                    </a:lnR>
                    <a:lnT w="6350" cap="flat" cmpd="sng" algn="ctr">
                      <a:solidFill>
                        <a:srgbClr val="000063"/>
                      </a:solidFill>
                      <a:prstDash val="solid"/>
                      <a:round/>
                      <a:headEnd type="none" w="med" len="med"/>
                      <a:tailEnd type="none" w="med" len="med"/>
                    </a:lnT>
                    <a:lnB w="6350" cap="flat" cmpd="sng" algn="ctr">
                      <a:solidFill>
                        <a:srgbClr val="000063"/>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EEGs (cont’d)</a:t>
            </a:r>
            <a:endParaRPr lang="en-US" dirty="0"/>
          </a:p>
        </p:txBody>
      </p:sp>
      <p:pic>
        <p:nvPicPr>
          <p:cNvPr id="1026" name="Picture 2" descr="EEG page one shows the exercise objective, core capability, capability targets, and associated critical tasks."/>
          <p:cNvPicPr>
            <a:picLocks noGrp="1" noChangeAspect="1" noChangeArrowheads="1"/>
          </p:cNvPicPr>
          <p:nvPr>
            <p:ph idx="1"/>
          </p:nvPr>
        </p:nvPicPr>
        <p:blipFill>
          <a:blip r:embed="rId3" cstate="print"/>
          <a:srcRect/>
          <a:stretch>
            <a:fillRect/>
          </a:stretch>
        </p:blipFill>
        <p:spPr bwMode="auto">
          <a:xfrm>
            <a:off x="1050039" y="1249362"/>
            <a:ext cx="7065261" cy="4618038"/>
          </a:xfrm>
          <a:prstGeom prst="rect">
            <a:avLst/>
          </a:prstGeom>
          <a:noFill/>
          <a:ln w="9525">
            <a:solidFill>
              <a:schemeClr val="tx1"/>
            </a:solidFill>
            <a:miter lim="800000"/>
            <a:headEnd/>
            <a:tailEnd/>
          </a:ln>
        </p:spPr>
      </p:pic>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and Introductions</a:t>
            </a:r>
            <a:endParaRPr lang="en-US" dirty="0"/>
          </a:p>
        </p:txBody>
      </p:sp>
      <p:sp>
        <p:nvSpPr>
          <p:cNvPr id="3" name="Content Placeholder 2"/>
          <p:cNvSpPr>
            <a:spLocks noGrp="1"/>
          </p:cNvSpPr>
          <p:nvPr>
            <p:ph idx="1"/>
          </p:nvPr>
        </p:nvSpPr>
        <p:spPr/>
        <p:txBody>
          <a:bodyPr/>
          <a:lstStyle/>
          <a:p>
            <a:r>
              <a:rPr lang="en-US" dirty="0" smtClean="0"/>
              <a:t>Name</a:t>
            </a:r>
          </a:p>
          <a:p>
            <a:r>
              <a:rPr lang="en-US" dirty="0" smtClean="0"/>
              <a:t>Organization</a:t>
            </a:r>
          </a:p>
          <a:p>
            <a:endParaRPr lang="en-US" dirty="0"/>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EEGs (cont’d)</a:t>
            </a:r>
            <a:endParaRPr lang="en-US" dirty="0"/>
          </a:p>
        </p:txBody>
      </p:sp>
      <p:pic>
        <p:nvPicPr>
          <p:cNvPr id="2050" name="Picture 2" descr="Page two of the EEG shows the capability targets and critical tasks. On this page, evaluators assign a target rating and fill in the observation notes and explanation of the target rating.  This page also includes a ratings key.  &#10;"/>
          <p:cNvPicPr>
            <a:picLocks noGrp="1" noChangeAspect="1" noChangeArrowheads="1"/>
          </p:cNvPicPr>
          <p:nvPr>
            <p:ph idx="1"/>
          </p:nvPr>
        </p:nvPicPr>
        <p:blipFill>
          <a:blip r:embed="rId3" cstate="print"/>
          <a:srcRect/>
          <a:stretch>
            <a:fillRect/>
          </a:stretch>
        </p:blipFill>
        <p:spPr bwMode="auto">
          <a:xfrm>
            <a:off x="1199080" y="1249680"/>
            <a:ext cx="6749470" cy="4617720"/>
          </a:xfrm>
          <a:prstGeom prst="rect">
            <a:avLst/>
          </a:prstGeom>
          <a:noFill/>
          <a:ln w="9525">
            <a:solidFill>
              <a:schemeClr val="tx1"/>
            </a:solidFill>
            <a:miter lim="800000"/>
            <a:headEnd/>
            <a:tailEnd/>
          </a:ln>
        </p:spPr>
      </p:pic>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Capability Target Ratings</a:t>
            </a:r>
            <a:endParaRPr lang="en-US" dirty="0"/>
          </a:p>
        </p:txBody>
      </p:sp>
      <p:sp>
        <p:nvSpPr>
          <p:cNvPr id="3" name="Content Placeholder 2"/>
          <p:cNvSpPr>
            <a:spLocks noGrp="1"/>
          </p:cNvSpPr>
          <p:nvPr>
            <p:ph idx="1"/>
          </p:nvPr>
        </p:nvSpPr>
        <p:spPr/>
        <p:txBody>
          <a:bodyPr/>
          <a:lstStyle/>
          <a:p>
            <a:r>
              <a:rPr lang="en-US" dirty="0" smtClean="0"/>
              <a:t>Evaluators assign ratings for each capability target listed on the EEG</a:t>
            </a:r>
          </a:p>
          <a:p>
            <a:r>
              <a:rPr lang="en-US" dirty="0" smtClean="0"/>
              <a:t>Review notes and observations relating to EEG critical tasks, and assign one of four ratings for the capability target:</a:t>
            </a:r>
          </a:p>
          <a:p>
            <a:pPr lvl="1">
              <a:buFont typeface="Arial" charset="0"/>
              <a:buChar char="‒"/>
            </a:pPr>
            <a:r>
              <a:rPr lang="en-US" dirty="0" smtClean="0"/>
              <a:t>Performed without Challenges (P)</a:t>
            </a:r>
          </a:p>
          <a:p>
            <a:pPr lvl="1">
              <a:buFont typeface="Arial" charset="0"/>
              <a:buChar char="‒"/>
            </a:pPr>
            <a:r>
              <a:rPr lang="en-US" dirty="0" smtClean="0"/>
              <a:t>Performed with some Challenges (S)</a:t>
            </a:r>
          </a:p>
          <a:p>
            <a:pPr lvl="1">
              <a:buFont typeface="Arial" charset="0"/>
              <a:buChar char="‒"/>
            </a:pPr>
            <a:r>
              <a:rPr lang="en-US" dirty="0" smtClean="0"/>
              <a:t>Performed with Major Challenges (M)</a:t>
            </a:r>
          </a:p>
          <a:p>
            <a:pPr lvl="1">
              <a:buFont typeface="Arial" charset="0"/>
              <a:buChar char="‒"/>
            </a:pPr>
            <a:r>
              <a:rPr lang="en-US" dirty="0" smtClean="0"/>
              <a:t>Unable to be Performed (U)</a:t>
            </a:r>
          </a:p>
          <a:p>
            <a:r>
              <a:rPr lang="en-US" dirty="0" smtClean="0"/>
              <a:t>Consult the ratings definitions page in the EEG to determine the correct rating for the capability target</a:t>
            </a:r>
          </a:p>
          <a:p>
            <a:pPr lvl="1">
              <a:buFont typeface="Arial" charset="0"/>
              <a:buChar char="‒"/>
            </a:pPr>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31</a:t>
            </a:fld>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7"/>
          <p:cNvSpPr>
            <a:spLocks noGrp="1" noChangeArrowheads="1"/>
          </p:cNvSpPr>
          <p:nvPr>
            <p:ph type="title"/>
          </p:nvPr>
        </p:nvSpPr>
        <p:spPr/>
        <p:txBody>
          <a:bodyPr/>
          <a:lstStyle/>
          <a:p>
            <a:pPr eaLnBrk="1" hangingPunct="1"/>
            <a:r>
              <a:rPr lang="en-US" dirty="0" smtClean="0"/>
              <a:t>Final Reminders</a:t>
            </a:r>
          </a:p>
        </p:txBody>
      </p:sp>
      <p:sp>
        <p:nvSpPr>
          <p:cNvPr id="39940" name="Content Placeholder 4"/>
          <p:cNvSpPr>
            <a:spLocks noGrp="1"/>
          </p:cNvSpPr>
          <p:nvPr>
            <p:ph idx="1"/>
          </p:nvPr>
        </p:nvSpPr>
        <p:spPr/>
        <p:txBody>
          <a:bodyPr/>
          <a:lstStyle/>
          <a:p>
            <a:pPr eaLnBrk="1" hangingPunct="1"/>
            <a:r>
              <a:rPr lang="en-US" dirty="0" smtClean="0"/>
              <a:t>Safety comes first. Use the phrase [</a:t>
            </a:r>
            <a:r>
              <a:rPr lang="en-US" b="1" dirty="0" smtClean="0"/>
              <a:t>“real-world emergency”</a:t>
            </a:r>
            <a:r>
              <a:rPr lang="en-US" dirty="0" smtClean="0"/>
              <a:t>]</a:t>
            </a:r>
            <a:r>
              <a:rPr lang="en-US" b="1" dirty="0" smtClean="0"/>
              <a:t> </a:t>
            </a:r>
            <a:r>
              <a:rPr lang="en-US" dirty="0" smtClean="0"/>
              <a:t>when an emergency occurs</a:t>
            </a:r>
          </a:p>
          <a:p>
            <a:pPr eaLnBrk="1" hangingPunct="1"/>
            <a:r>
              <a:rPr lang="en-US" dirty="0" smtClean="0"/>
              <a:t>Know your role and responsibilities</a:t>
            </a:r>
          </a:p>
          <a:p>
            <a:pPr eaLnBrk="1" hangingPunct="1"/>
            <a:r>
              <a:rPr lang="en-US" dirty="0" smtClean="0"/>
              <a:t>Understand the scenario</a:t>
            </a:r>
          </a:p>
          <a:p>
            <a:pPr eaLnBrk="1" hangingPunct="1"/>
            <a:r>
              <a:rPr lang="en-US" dirty="0" smtClean="0"/>
              <a:t>Do not prompt or get in the way of players</a:t>
            </a:r>
          </a:p>
          <a:p>
            <a:pPr eaLnBrk="1" hangingPunct="1"/>
            <a:r>
              <a:rPr lang="en-US" dirty="0" smtClean="0"/>
              <a:t>Contact the Exercise Director and/or Senior Controller with any problems or questions</a:t>
            </a:r>
          </a:p>
          <a:p>
            <a:endParaRPr lang="en-US" dirty="0" smtClean="0"/>
          </a:p>
        </p:txBody>
      </p:sp>
      <p:sp>
        <p:nvSpPr>
          <p:cNvPr id="39938" name="Rectangle 4"/>
          <p:cNvSpPr>
            <a:spLocks noGrp="1" noChangeArrowheads="1"/>
          </p:cNvSpPr>
          <p:nvPr>
            <p:ph type="sldNum" sz="quarter" idx="12"/>
          </p:nvPr>
        </p:nvSpPr>
        <p:spPr>
          <a:noFill/>
        </p:spPr>
        <p:txBody>
          <a:bodyPr/>
          <a:lstStyle/>
          <a:p>
            <a:fld id="{A3B49EFF-FF28-4724-9F58-F6DF59335DB9}" type="slidenum">
              <a:rPr lang="en-US" smtClean="0"/>
              <a:pPr/>
              <a:t>32</a:t>
            </a:fld>
            <a:endParaRPr lang="en-US" dirty="0" smtClean="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Title 3"/>
          <p:cNvSpPr>
            <a:spLocks noGrp="1"/>
          </p:cNvSpPr>
          <p:nvPr>
            <p:ph type="title"/>
          </p:nvPr>
        </p:nvSpPr>
        <p:spPr/>
        <p:txBody>
          <a:bodyPr/>
          <a:lstStyle/>
          <a:p>
            <a:r>
              <a:rPr lang="en-US" dirty="0" smtClean="0"/>
              <a:t>Questions?</a:t>
            </a:r>
          </a:p>
        </p:txBody>
      </p:sp>
      <p:sp>
        <p:nvSpPr>
          <p:cNvPr id="40962" name="Rectangle 4"/>
          <p:cNvSpPr>
            <a:spLocks noGrp="1" noChangeArrowheads="1"/>
          </p:cNvSpPr>
          <p:nvPr>
            <p:ph type="sldNum" sz="quarter" idx="12"/>
          </p:nvPr>
        </p:nvSpPr>
        <p:spPr>
          <a:noFill/>
        </p:spPr>
        <p:txBody>
          <a:bodyPr/>
          <a:lstStyle/>
          <a:p>
            <a:fld id="{7F9170BD-ADA9-4F5F-A647-5B76F68F177C}" type="slidenum">
              <a:rPr lang="en-US" smtClean="0"/>
              <a:pPr/>
              <a:t>33</a:t>
            </a:fld>
            <a:endParaRPr lang="en-US" dirty="0"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4"/>
          <p:cNvSpPr>
            <a:spLocks noGrp="1" noChangeArrowheads="1"/>
          </p:cNvSpPr>
          <p:nvPr>
            <p:ph type="title"/>
          </p:nvPr>
        </p:nvSpPr>
        <p:spPr/>
        <p:txBody>
          <a:bodyPr/>
          <a:lstStyle/>
          <a:p>
            <a:pPr eaLnBrk="1" hangingPunct="1"/>
            <a:r>
              <a:rPr lang="en-US" dirty="0" smtClean="0"/>
              <a:t>Meeting Agenda</a:t>
            </a:r>
          </a:p>
        </p:txBody>
      </p:sp>
      <p:sp>
        <p:nvSpPr>
          <p:cNvPr id="6148" name="Content Placeholder 4"/>
          <p:cNvSpPr>
            <a:spLocks noGrp="1"/>
          </p:cNvSpPr>
          <p:nvPr>
            <p:ph idx="1"/>
          </p:nvPr>
        </p:nvSpPr>
        <p:spPr/>
        <p:txBody>
          <a:bodyPr/>
          <a:lstStyle/>
          <a:p>
            <a:r>
              <a:rPr lang="en-US" dirty="0" smtClean="0"/>
              <a:t>[Time] [Meeting agenda item]</a:t>
            </a:r>
          </a:p>
          <a:p>
            <a:endParaRPr lang="en-US" dirty="0" smtClean="0"/>
          </a:p>
        </p:txBody>
      </p:sp>
      <p:sp>
        <p:nvSpPr>
          <p:cNvPr id="6146" name="Rectangle 4"/>
          <p:cNvSpPr>
            <a:spLocks noGrp="1" noChangeArrowheads="1"/>
          </p:cNvSpPr>
          <p:nvPr>
            <p:ph type="sldNum" sz="quarter" idx="12"/>
          </p:nvPr>
        </p:nvSpPr>
        <p:spPr>
          <a:noFill/>
        </p:spPr>
        <p:txBody>
          <a:bodyPr/>
          <a:lstStyle/>
          <a:p>
            <a:fld id="{C81023DB-D54D-4436-8D02-FF10FB6AAE1D}" type="slidenum">
              <a:rPr lang="en-US" smtClean="0"/>
              <a:pPr/>
              <a:t>4</a:t>
            </a:fld>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Exercise Overview</a:t>
            </a:r>
          </a:p>
        </p:txBody>
      </p:sp>
      <p:sp>
        <p:nvSpPr>
          <p:cNvPr id="9219" name="Content Placeholder 3"/>
          <p:cNvSpPr>
            <a:spLocks noGrp="1"/>
          </p:cNvSpPr>
          <p:nvPr>
            <p:ph idx="1"/>
          </p:nvPr>
        </p:nvSpPr>
        <p:spPr/>
        <p:txBody>
          <a:bodyPr/>
          <a:lstStyle/>
          <a:p>
            <a:r>
              <a:rPr lang="en-US" dirty="0" smtClean="0"/>
              <a:t>[General description]</a:t>
            </a:r>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and Core Capabilities</a:t>
            </a:r>
            <a:endParaRPr lang="en-US" dirty="0"/>
          </a:p>
        </p:txBody>
      </p:sp>
      <p:sp>
        <p:nvSpPr>
          <p:cNvPr id="3" name="Content Placeholder 2"/>
          <p:cNvSpPr>
            <a:spLocks noGrp="1"/>
          </p:cNvSpPr>
          <p:nvPr>
            <p:ph idx="1"/>
          </p:nvPr>
        </p:nvSpPr>
        <p:spPr/>
        <p:txBody>
          <a:bodyPr/>
          <a:lstStyle/>
          <a:p>
            <a:r>
              <a:rPr lang="en-US" dirty="0" smtClean="0"/>
              <a:t>[Exercise objective]</a:t>
            </a:r>
          </a:p>
          <a:p>
            <a:pPr lvl="1"/>
            <a:r>
              <a:rPr lang="en-US" dirty="0" smtClean="0"/>
              <a:t>[Linked core capabilities]</a:t>
            </a:r>
          </a:p>
          <a:p>
            <a:r>
              <a:rPr lang="en-US" dirty="0" smtClean="0"/>
              <a:t>[Exercise objective]</a:t>
            </a:r>
          </a:p>
          <a:p>
            <a:pPr lvl="1"/>
            <a:r>
              <a:rPr lang="en-US" dirty="0" smtClean="0"/>
              <a:t>[Linked core capabilities]</a:t>
            </a:r>
          </a:p>
          <a:p>
            <a:r>
              <a:rPr lang="en-US" dirty="0" smtClean="0"/>
              <a:t>[Exercise objective]</a:t>
            </a:r>
          </a:p>
          <a:p>
            <a:pPr lvl="1"/>
            <a:r>
              <a:rPr lang="en-US" dirty="0" smtClean="0"/>
              <a:t>[Linked core capabilities]</a:t>
            </a:r>
          </a:p>
          <a:p>
            <a:pPr lvl="1"/>
            <a:endParaRPr lang="en-US" dirty="0" smtClean="0"/>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smtClean="0"/>
              <a:t>Scenario</a:t>
            </a:r>
          </a:p>
        </p:txBody>
      </p:sp>
      <p:sp>
        <p:nvSpPr>
          <p:cNvPr id="12292" name="Content Placeholder 4"/>
          <p:cNvSpPr>
            <a:spLocks noGrp="1"/>
          </p:cNvSpPr>
          <p:nvPr>
            <p:ph idx="1"/>
          </p:nvPr>
        </p:nvSpPr>
        <p:spPr/>
        <p:txBody>
          <a:bodyPr/>
          <a:lstStyle/>
          <a:p>
            <a:r>
              <a:rPr lang="en-US" dirty="0" smtClean="0"/>
              <a:t>[Scenario description]</a:t>
            </a:r>
          </a:p>
          <a:p>
            <a:endParaRPr lang="en-US" dirty="0" smtClean="0"/>
          </a:p>
        </p:txBody>
      </p:sp>
      <p:sp>
        <p:nvSpPr>
          <p:cNvPr id="12291" name="Slide Number Placeholder 3"/>
          <p:cNvSpPr>
            <a:spLocks noGrp="1"/>
          </p:cNvSpPr>
          <p:nvPr>
            <p:ph type="sldNum" sz="quarter" idx="12"/>
          </p:nvPr>
        </p:nvSpPr>
        <p:spPr>
          <a:noFill/>
        </p:spPr>
        <p:txBody>
          <a:bodyPr/>
          <a:lstStyle/>
          <a:p>
            <a:fld id="{3C18E34B-F34D-4B79-8D66-F52CAD7C4643}" type="slidenum">
              <a:rPr lang="en-US" smtClean="0"/>
              <a:pPr/>
              <a:t>7</a:t>
            </a:fld>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Participants</a:t>
            </a:r>
            <a:endParaRPr lang="en-US" dirty="0"/>
          </a:p>
        </p:txBody>
      </p:sp>
      <p:sp>
        <p:nvSpPr>
          <p:cNvPr id="3" name="Content Placeholder 2"/>
          <p:cNvSpPr>
            <a:spLocks noGrp="1"/>
          </p:cNvSpPr>
          <p:nvPr>
            <p:ph idx="1"/>
          </p:nvPr>
        </p:nvSpPr>
        <p:spPr/>
        <p:txBody>
          <a:bodyPr/>
          <a:lstStyle/>
          <a:p>
            <a:r>
              <a:rPr lang="en-US" dirty="0" smtClean="0"/>
              <a:t>[Exercise participants; identify those with limited extent of play (e.g. XXX hospital extent of play is 8 AM to 12 noon)]</a:t>
            </a:r>
            <a:endParaRPr lang="en-US" dirty="0"/>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8"/>
          <p:cNvSpPr>
            <a:spLocks noGrp="1" noChangeArrowheads="1"/>
          </p:cNvSpPr>
          <p:nvPr>
            <p:ph type="title"/>
          </p:nvPr>
        </p:nvSpPr>
        <p:spPr/>
        <p:txBody>
          <a:bodyPr/>
          <a:lstStyle/>
          <a:p>
            <a:pPr eaLnBrk="1" hangingPunct="1"/>
            <a:r>
              <a:rPr lang="en-US" dirty="0" smtClean="0"/>
              <a:t>Exercise Artificialities</a:t>
            </a:r>
          </a:p>
        </p:txBody>
      </p:sp>
      <p:sp>
        <p:nvSpPr>
          <p:cNvPr id="14340" name="Content Placeholder 4"/>
          <p:cNvSpPr>
            <a:spLocks noGrp="1"/>
          </p:cNvSpPr>
          <p:nvPr>
            <p:ph idx="1"/>
          </p:nvPr>
        </p:nvSpPr>
        <p:spPr>
          <a:xfrm>
            <a:off x="457200" y="1371600"/>
            <a:ext cx="8382000" cy="4389438"/>
          </a:xfrm>
        </p:spPr>
        <p:txBody>
          <a:bodyPr/>
          <a:lstStyle/>
          <a:p>
            <a:pPr>
              <a:spcBef>
                <a:spcPts val="675"/>
              </a:spcBef>
            </a:pPr>
            <a:r>
              <a:rPr lang="en-US" dirty="0" smtClean="0"/>
              <a:t>Artificialities and constraints, such as the exercise assembly area, may detract from realism. Some other artificialities include the following: </a:t>
            </a:r>
          </a:p>
          <a:p>
            <a:pPr lvl="1">
              <a:buFont typeface="Arial" charset="0"/>
              <a:buChar char="‒"/>
            </a:pPr>
            <a:r>
              <a:rPr lang="en-US" dirty="0" smtClean="0"/>
              <a:t>Exercise communication and coordination will be limited to participating exercise organizations, venues, and the SimCell</a:t>
            </a:r>
          </a:p>
          <a:p>
            <a:pPr lvl="1">
              <a:buFont typeface="Arial" charset="0"/>
              <a:buChar char="‒"/>
            </a:pPr>
            <a:r>
              <a:rPr lang="en-US" dirty="0" smtClean="0"/>
              <a:t>Only communication methods listed in the Communications Plan will be available for players to use during the exercise</a:t>
            </a:r>
          </a:p>
          <a:p>
            <a:pPr lvl="1">
              <a:buFont typeface="Arial" charset="0"/>
              <a:buChar char="‒"/>
            </a:pPr>
            <a:r>
              <a:rPr lang="en-US" dirty="0" smtClean="0"/>
              <a:t>Participating agencies may need to balance exercise play with real-world emergencies.  Real-world emergencies will take priority</a:t>
            </a:r>
          </a:p>
          <a:p>
            <a:pPr lvl="1">
              <a:buFont typeface="Arial" charset="0"/>
              <a:buChar char="‒"/>
            </a:pPr>
            <a:r>
              <a:rPr lang="en-US" dirty="0" smtClean="0"/>
              <a:t>[List others, as appropriate]</a:t>
            </a:r>
          </a:p>
        </p:txBody>
      </p:sp>
      <p:sp>
        <p:nvSpPr>
          <p:cNvPr id="14338" name="Rectangle 4"/>
          <p:cNvSpPr>
            <a:spLocks noGrp="1" noChangeArrowheads="1"/>
          </p:cNvSpPr>
          <p:nvPr>
            <p:ph type="sldNum" sz="quarter" idx="12"/>
          </p:nvPr>
        </p:nvSpPr>
        <p:spPr>
          <a:noFill/>
        </p:spPr>
        <p:txBody>
          <a:bodyPr/>
          <a:lstStyle/>
          <a:p>
            <a:fld id="{057BFCBE-B235-4AB7-A1E4-E939162A3F85}" type="slidenum">
              <a:rPr lang="en-US" smtClean="0"/>
              <a:pPr/>
              <a:t>9</a:t>
            </a:fld>
            <a:endParaRPr lang="en-US"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134846B34AE7F479F149FA167C949BE" ma:contentTypeVersion="0" ma:contentTypeDescription="Create a new document." ma:contentTypeScope="" ma:versionID="bed22beb008dccb59db764c9d24dbdf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F153BE4-FD06-44C2-8781-F63DFDA2219D}">
  <ds:schemaRefs>
    <ds:schemaRef ds:uri="http://schemas.microsoft.com/sharepoint/v3/contenttype/forms"/>
  </ds:schemaRefs>
</ds:datastoreItem>
</file>

<file path=customXml/itemProps2.xml><?xml version="1.0" encoding="utf-8"?>
<ds:datastoreItem xmlns:ds="http://schemas.openxmlformats.org/officeDocument/2006/customXml" ds:itemID="{C6F85DCF-467B-468C-BA1D-0F3CBEF1A4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85DA8553-C5C1-48D2-93A1-EDD4DB45EC00}">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3476</TotalTime>
  <Words>1502</Words>
  <Application>Microsoft Office PowerPoint</Application>
  <PresentationFormat>On-screen Show (4:3)</PresentationFormat>
  <Paragraphs>242</Paragraphs>
  <Slides>33</Slides>
  <Notes>13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Directions for this Template</vt:lpstr>
      <vt:lpstr>[Exercise Name]</vt:lpstr>
      <vt:lpstr>Welcome and Introductions</vt:lpstr>
      <vt:lpstr>Meeting Agenda</vt:lpstr>
      <vt:lpstr>Exercise Overview</vt:lpstr>
      <vt:lpstr>Objectives and Core Capabilities</vt:lpstr>
      <vt:lpstr>Scenario</vt:lpstr>
      <vt:lpstr>Exercise Participants</vt:lpstr>
      <vt:lpstr>Exercise Artificialities</vt:lpstr>
      <vt:lpstr>Exercise Play</vt:lpstr>
      <vt:lpstr>Safety</vt:lpstr>
      <vt:lpstr>Exercise Schedule</vt:lpstr>
      <vt:lpstr>Exercise Location and Area</vt:lpstr>
      <vt:lpstr>Exercise Identification</vt:lpstr>
      <vt:lpstr>Exercise Communications</vt:lpstr>
      <vt:lpstr>Player Deployment</vt:lpstr>
      <vt:lpstr>Weapons Policy</vt:lpstr>
      <vt:lpstr>Documentation</vt:lpstr>
      <vt:lpstr>Master Scenario Events List (MSEL) Timeline</vt:lpstr>
      <vt:lpstr>Administrative Details</vt:lpstr>
      <vt:lpstr>Controller Responsibilities</vt:lpstr>
      <vt:lpstr>Controller Guidelines</vt:lpstr>
      <vt:lpstr>Controller Guidelines (cont’d)</vt:lpstr>
      <vt:lpstr>Evaluation Overview</vt:lpstr>
      <vt:lpstr>Evaluator Responsibilities</vt:lpstr>
      <vt:lpstr>Evaluator Guidelines</vt:lpstr>
      <vt:lpstr>Evaluation Requirements</vt:lpstr>
      <vt:lpstr>Exercise Evaluation Guides</vt:lpstr>
      <vt:lpstr>EEGs (cont’d)</vt:lpstr>
      <vt:lpstr>EEGs (cont’d)</vt:lpstr>
      <vt:lpstr>Capability Target Ratings</vt:lpstr>
      <vt:lpstr>Final Reminders</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Controller/Evaluator Briefing Template</dc:title>
  <dc:creator>HSEEP Support Team</dc:creator>
  <cp:keywords>HSEEP, Template, Controller/Evaluator, C/E, Briefing, Conduct</cp:keywords>
  <cp:lastModifiedBy>Melinda Rubinstein</cp:lastModifiedBy>
  <cp:revision>158</cp:revision>
  <dcterms:created xsi:type="dcterms:W3CDTF">2006-03-08T14:18:27Z</dcterms:created>
  <dcterms:modified xsi:type="dcterms:W3CDTF">2013-04-08T15:55:13Z</dcterms:modified>
  <cp:category>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0x0101002134846B34AE7F479F149FA167C949BE</vt:lpwstr>
  </property>
</Properties>
</file>