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3" r:id="rId4"/>
  </p:sldMasterIdLst>
  <p:notesMasterIdLst>
    <p:notesMasterId r:id="rId16"/>
  </p:notesMasterIdLst>
  <p:handoutMasterIdLst>
    <p:handoutMasterId r:id="rId17"/>
  </p:handoutMasterIdLst>
  <p:sldIdLst>
    <p:sldId id="319" r:id="rId5"/>
    <p:sldId id="329" r:id="rId6"/>
    <p:sldId id="326" r:id="rId7"/>
    <p:sldId id="321" r:id="rId8"/>
    <p:sldId id="325" r:id="rId9"/>
    <p:sldId id="314" r:id="rId10"/>
    <p:sldId id="327" r:id="rId11"/>
    <p:sldId id="328" r:id="rId12"/>
    <p:sldId id="315" r:id="rId13"/>
    <p:sldId id="316" r:id="rId14"/>
    <p:sldId id="301" r:id="rId15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80"/>
    <a:srgbClr val="003366"/>
    <a:srgbClr val="898989"/>
    <a:srgbClr val="333333"/>
    <a:srgbClr val="000063"/>
    <a:srgbClr val="F6B403"/>
    <a:srgbClr val="003399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79" autoAdjust="0"/>
    <p:restoredTop sz="79735" autoAdjust="0"/>
  </p:normalViewPr>
  <p:slideViewPr>
    <p:cSldViewPr>
      <p:cViewPr varScale="1">
        <p:scale>
          <a:sx n="61" d="100"/>
          <a:sy n="61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C64F32CA-A1DF-47F3-9C56-F5B0B1AEE2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6C101932-4B5E-490A-B028-762B1254C3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/>
              <a:t>Organizations can modify and augment this briefing as needed.</a:t>
            </a:r>
          </a:p>
          <a:p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67ACB5-2D9B-417A-A44B-56221137B6F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42308-E242-4328-9573-D20D29ABF31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1675"/>
            <a:ext cx="4624387" cy="3468688"/>
          </a:xfrm>
          <a:ln w="12700" cap="flat">
            <a:solidFill>
              <a:schemeClr val="tx1"/>
            </a:solidFill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 lIns="91724" tIns="46667" rIns="91724" bIns="46667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Each functional area controller and evaluator discusses the </a:t>
            </a:r>
            <a:r>
              <a:rPr lang="en-US" baseline="0" dirty="0" smtClean="0"/>
              <a:t>strengths and areas for improvement observed </a:t>
            </a:r>
            <a:r>
              <a:rPr lang="en-US" dirty="0" smtClean="0"/>
              <a:t>in their respective areas, and if exercise</a:t>
            </a:r>
            <a:r>
              <a:rPr lang="en-US" baseline="0" dirty="0" smtClean="0"/>
              <a:t> </a:t>
            </a:r>
            <a:r>
              <a:rPr lang="en-US" dirty="0" smtClean="0"/>
              <a:t>objectives were met.</a:t>
            </a:r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42308-E242-4328-9573-D20D29ABF31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1675"/>
            <a:ext cx="4624387" cy="3468688"/>
          </a:xfrm>
          <a:ln w="12700" cap="flat">
            <a:solidFill>
              <a:schemeClr val="tx1"/>
            </a:solidFill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 lIns="91724" tIns="46667" rIns="91724" bIns="46667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Each functional area controller and evaluator discusses the </a:t>
            </a:r>
            <a:r>
              <a:rPr lang="en-US" baseline="0" dirty="0" smtClean="0"/>
              <a:t>strengths and areas for improvement observed </a:t>
            </a:r>
            <a:r>
              <a:rPr lang="en-US" dirty="0" smtClean="0"/>
              <a:t>in their respective areas, and if exercise</a:t>
            </a:r>
            <a:r>
              <a:rPr lang="en-US" baseline="0" dirty="0" smtClean="0"/>
              <a:t> </a:t>
            </a:r>
            <a:r>
              <a:rPr lang="en-US" dirty="0" smtClean="0"/>
              <a:t>objectives were met.</a:t>
            </a:r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942308-E242-4328-9573-D20D29ABF31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701675"/>
            <a:ext cx="4624387" cy="3468688"/>
          </a:xfrm>
          <a:ln w="12700" cap="flat">
            <a:solidFill>
              <a:schemeClr val="tx1"/>
            </a:solidFill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 lIns="91724" tIns="46667" rIns="91724" bIns="46667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Each functional area controller and evaluator discusses the </a:t>
            </a:r>
            <a:r>
              <a:rPr lang="en-US" baseline="0" dirty="0" smtClean="0"/>
              <a:t>strengths and areas for improvement observed </a:t>
            </a:r>
            <a:r>
              <a:rPr lang="en-US" dirty="0" smtClean="0"/>
              <a:t>in their respective areas, and if exercise</a:t>
            </a:r>
            <a:r>
              <a:rPr lang="en-US" baseline="0" dirty="0" smtClean="0"/>
              <a:t> </a:t>
            </a:r>
            <a:r>
              <a:rPr lang="en-US" dirty="0" smtClean="0"/>
              <a:t>objectives were met.</a:t>
            </a:r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21C7FE-2862-43E7-838E-1EFE51BD457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A380CF-993B-42B1-944B-1F473DC3BD0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3962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Use the Slide Master to make universal changes to the presentation, including inserting your organization’s logo</a:t>
            </a:r>
          </a:p>
          <a:p>
            <a:pPr lvl="1">
              <a:buClr>
                <a:schemeClr val="bg1"/>
              </a:buClr>
              <a:buFont typeface="Arial" charset="0"/>
              <a:buChar char="‒"/>
            </a:pPr>
            <a:r>
              <a:rPr lang="en-US" dirty="0" smtClean="0">
                <a:solidFill>
                  <a:schemeClr val="bg1"/>
                </a:solidFill>
              </a:rPr>
              <a:t>“View” tab &gt; “Slide Master”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Replace placeholders (indicated by brackets [ ]) with information specific to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Delete any slides that are not relevant for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Font size should not be smaller than 22pt</a:t>
            </a:r>
          </a:p>
          <a:p>
            <a:pPr>
              <a:buClr>
                <a:schemeClr val="bg1"/>
              </a:buClr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Rev. April 2013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HSEEP-C02</a:t>
            </a:r>
            <a:endParaRPr lang="en-US" dirty="0" smtClean="0"/>
          </a:p>
          <a:p>
            <a:pPr>
              <a:buClr>
                <a:schemeClr val="bg1"/>
              </a:buClr>
              <a:buNone/>
            </a:pPr>
            <a:endParaRPr lang="en-US" dirty="0" smtClean="0">
              <a:solidFill>
                <a:srgbClr val="999999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800A63-CD17-401A-833D-72ACE2AF557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Administrative</a:t>
            </a:r>
          </a:p>
        </p:txBody>
      </p:sp>
      <p:sp>
        <p:nvSpPr>
          <p:cNvPr id="13316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Return: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dirty="0" smtClean="0"/>
              <a:t>Badges [and/or vests]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dirty="0" smtClean="0"/>
              <a:t>Documentation</a:t>
            </a:r>
          </a:p>
          <a:p>
            <a:pPr lvl="2" eaLnBrk="1" hangingPunct="1"/>
            <a:r>
              <a:rPr lang="en-US" dirty="0" smtClean="0"/>
              <a:t>Exercise Evaluation Guides (EEGs)</a:t>
            </a:r>
          </a:p>
          <a:p>
            <a:pPr lvl="2" eaLnBrk="1" hangingPunct="1"/>
            <a:r>
              <a:rPr lang="en-US" dirty="0" smtClean="0"/>
              <a:t>Participant Feedback Forms</a:t>
            </a:r>
          </a:p>
          <a:p>
            <a:pPr eaLnBrk="1" hangingPunct="1"/>
            <a:r>
              <a:rPr lang="en-US" dirty="0" smtClean="0"/>
              <a:t>[Other as needed]</a:t>
            </a:r>
          </a:p>
          <a:p>
            <a:endParaRPr lang="en-US" dirty="0" smtClean="0"/>
          </a:p>
        </p:txBody>
      </p:sp>
      <p:sp>
        <p:nvSpPr>
          <p:cNvPr id="1331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609530-FC9D-49C1-9FC9-9F7BE0F0830B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Questions</a:t>
            </a:r>
            <a:r>
              <a:rPr lang="en-US" dirty="0" smtClean="0"/>
              <a:t>?</a:t>
            </a:r>
          </a:p>
        </p:txBody>
      </p:sp>
      <p:sp>
        <p:nvSpPr>
          <p:cNvPr id="1433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651D59-6AB0-4B57-8FDD-9BF108DEB66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[Exercise Name]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Controller/Evaluator Debriefing</a:t>
            </a:r>
            <a:endParaRPr lang="en-US" dirty="0" smtClean="0"/>
          </a:p>
          <a:p>
            <a:r>
              <a:rPr lang="en-US" dirty="0" smtClean="0"/>
              <a:t>[Date]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1143000"/>
            <a:ext cx="8229600" cy="0"/>
          </a:xfrm>
          <a:prstGeom prst="line">
            <a:avLst/>
          </a:prstGeom>
          <a:ln w="12700">
            <a:solidFill>
              <a:srgbClr val="002F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Organization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8C39F8-DDFE-422F-BD4E-10076E724E3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The purpose of the C/E Debriefing is to review exercise conduct and discuss strengths, areas for improvement, and progress in completing exercise objectives.</a:t>
            </a:r>
            <a:endParaRPr lang="en-US" dirty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770C3F-AE54-473D-B6FF-1388F62E41E3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and Core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[Exercise objective]</a:t>
            </a:r>
          </a:p>
          <a:p>
            <a:pPr lvl="1"/>
            <a:r>
              <a:rPr lang="en-US" dirty="0" smtClean="0"/>
              <a:t>[Linked core capabilities]</a:t>
            </a:r>
          </a:p>
          <a:p>
            <a:r>
              <a:rPr lang="en-US" dirty="0" smtClean="0"/>
              <a:t>[Exercise objective]</a:t>
            </a:r>
          </a:p>
          <a:p>
            <a:pPr lvl="1"/>
            <a:r>
              <a:rPr lang="en-US" dirty="0" smtClean="0"/>
              <a:t>[Linked core capabilities]</a:t>
            </a:r>
          </a:p>
          <a:p>
            <a:r>
              <a:rPr lang="en-US" dirty="0" smtClean="0"/>
              <a:t>[Exercise objective]</a:t>
            </a:r>
          </a:p>
          <a:p>
            <a:pPr lvl="1"/>
            <a:r>
              <a:rPr lang="en-US" dirty="0" smtClean="0"/>
              <a:t>[Linked core capabilities]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B77A89-949C-4A7D-8C45-06520A19F1C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Functional Area Report</a:t>
            </a: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126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962B37-C514-4258-B93B-D47AFD3521C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Functional Area Report (cont’d)</a:t>
            </a: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126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962B37-C514-4258-B93B-D47AFD3521CA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Report (cont’d)</a:t>
            </a: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126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962B37-C514-4258-B93B-D47AFD3521CA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Steps</a:t>
            </a:r>
          </a:p>
        </p:txBody>
      </p:sp>
      <p:sp>
        <p:nvSpPr>
          <p:cNvPr id="12292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[Sponsor Organization] will: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dirty="0" smtClean="0"/>
              <a:t>Draft the After Action Report (AAR)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dirty="0" smtClean="0"/>
              <a:t>Distribute the draft AAR to elected and appointed officials, who validate observations and identify corrective actions</a:t>
            </a:r>
          </a:p>
          <a:p>
            <a:pPr lvl="1" eaLnBrk="1" hangingPunct="1">
              <a:buFont typeface="Arial" charset="0"/>
              <a:buChar char="‒"/>
            </a:pPr>
            <a:r>
              <a:rPr lang="en-US" dirty="0" smtClean="0"/>
              <a:t>Schedule After-Action Meeting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229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2693D4-5E58-4932-8FEC-431AAF315449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C094EE3-FBA3-46FD-9935-DA5BC4AF52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06B631-C894-48C0-86D2-5B01734FDC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D0E602D-FF52-4F27-906F-168889C16F00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2822</TotalTime>
  <Words>319</Words>
  <Application>Microsoft Office PowerPoint</Application>
  <PresentationFormat>On-screen Show (4:3)</PresentationFormat>
  <Paragraphs>60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Directions for this Template</vt:lpstr>
      <vt:lpstr>[Exercise Name]</vt:lpstr>
      <vt:lpstr>Welcome and Introductions</vt:lpstr>
      <vt:lpstr>Purpose</vt:lpstr>
      <vt:lpstr>Objectives and Core Capabilities</vt:lpstr>
      <vt:lpstr>Functional Area Report</vt:lpstr>
      <vt:lpstr>Functional Area Report (cont’d)</vt:lpstr>
      <vt:lpstr>Functional Area Report (cont’d)</vt:lpstr>
      <vt:lpstr>Next Steps</vt:lpstr>
      <vt:lpstr>Administrative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Controller/Evaluator Debriefing (operations-based exercises)</dc:title>
  <dc:subject>HSEEP</dc:subject>
  <dc:creator>HSEEP Support Team</dc:creator>
  <cp:lastModifiedBy>Melinda Rubinstein</cp:lastModifiedBy>
  <cp:revision>86</cp:revision>
  <dcterms:created xsi:type="dcterms:W3CDTF">2006-03-08T14:18:27Z</dcterms:created>
  <dcterms:modified xsi:type="dcterms:W3CDTF">2013-04-08T15:57:21Z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