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60" r:id="rId7"/>
    <p:sldId id="262" r:id="rId8"/>
    <p:sldId id="274" r:id="rId9"/>
    <p:sldId id="264" r:id="rId10"/>
    <p:sldId id="265" r:id="rId11"/>
    <p:sldId id="266" r:id="rId12"/>
    <p:sldId id="268" r:id="rId13"/>
    <p:sldId id="270" r:id="rId14"/>
    <p:sldId id="272" r:id="rId15"/>
    <p:sldId id="275" r:id="rId16"/>
    <p:sldId id="27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383" autoAdjust="0"/>
  </p:normalViewPr>
  <p:slideViewPr>
    <p:cSldViewPr snapToGrid="0" snapToObjects="1">
      <p:cViewPr>
        <p:scale>
          <a:sx n="116" d="100"/>
          <a:sy n="116" d="100"/>
        </p:scale>
        <p:origin x="-72" y="-39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DRIVE01\Dis-Med\2014-2015%20RTC\CNY%20Training%20Needs%20Survey\CNYHEPC%20Training%20Need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DRIVE01\Dis-Med\2014-2015%20RTC\CNY%20Training%20Needs%20Survey\CNYHEPC%20Training%20Need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Where in the Central New York Region is your agency located?</a:t>
            </a:r>
          </a:p>
        </c:rich>
      </c:tx>
      <c:layout>
        <c:manualLayout>
          <c:xMode val="edge"/>
          <c:yMode val="edge"/>
          <c:x val="0.12152796004666083"/>
          <c:y val="3.52941176470588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20855409165122"/>
          <c:y val="0.20000028722467719"/>
          <c:w val="0.41840348714783926"/>
          <c:h val="0.7088245473698118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cat>
            <c:strRef>
              <c:f>'Question 1'!$A$4:$A$7</c:f>
              <c:strCache>
                <c:ptCount val="4"/>
                <c:pt idx="0">
                  <c:v>North (Jefferson, Lewis, St. Lawrence)</c:v>
                </c:pt>
                <c:pt idx="1">
                  <c:v>East (Herkimer, Madison, Oneida)</c:v>
                </c:pt>
                <c:pt idx="2">
                  <c:v>West (Cayuga, Cortland, Onondaga, Oswego)</c:v>
                </c:pt>
                <c:pt idx="3">
                  <c:v>South (Broome, Chenango, Tioga, Tompkins)</c:v>
                </c:pt>
              </c:strCache>
            </c:strRef>
          </c:cat>
          <c:val>
            <c:numRef>
              <c:f>'Question 1'!$C$4:$C$7</c:f>
              <c:numCache>
                <c:formatCode>0.0%</c:formatCode>
                <c:ptCount val="4"/>
                <c:pt idx="0">
                  <c:v>0.2</c:v>
                </c:pt>
                <c:pt idx="1">
                  <c:v>0.28899999999999998</c:v>
                </c:pt>
                <c:pt idx="2">
                  <c:v>0.26700000000000002</c:v>
                </c:pt>
                <c:pt idx="3">
                  <c:v>0.24399999999999999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7361220472440941"/>
          <c:y val="0.33529473521692138"/>
          <c:w val="0.31250054680664918"/>
          <c:h val="0.43823591168750958"/>
        </c:manualLayout>
      </c:layout>
      <c:overlay val="0"/>
      <c:spPr>
        <a:solidFill>
          <a:srgbClr val="FFFFFF"/>
        </a:solidFill>
        <a:ln w="3175">
          <a:solidFill>
            <a:srgbClr val="333333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What is your agency type?  (Please select all that apply)</a:t>
            </a:r>
          </a:p>
        </c:rich>
      </c:tx>
      <c:layout>
        <c:manualLayout>
          <c:xMode val="edge"/>
          <c:yMode val="edge"/>
          <c:x val="0.15972240449110528"/>
          <c:y val="3.52941176470588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51415085542611"/>
          <c:y val="0.1823532030577939"/>
          <c:w val="0.82118194780468035"/>
          <c:h val="0.464706549727926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2'!$A$4:$A$14</c:f>
              <c:strCache>
                <c:ptCount val="11"/>
                <c:pt idx="0">
                  <c:v>Adult Care Facility</c:v>
                </c:pt>
                <c:pt idx="1">
                  <c:v>American Red Cross</c:v>
                </c:pt>
                <c:pt idx="2">
                  <c:v>Community Health Center</c:v>
                </c:pt>
                <c:pt idx="3">
                  <c:v>Emergency Management</c:v>
                </c:pt>
                <c:pt idx="4">
                  <c:v>EMS</c:v>
                </c:pt>
                <c:pt idx="5">
                  <c:v>Home Care</c:v>
                </c:pt>
                <c:pt idx="6">
                  <c:v>Hospital</c:v>
                </c:pt>
                <c:pt idx="7">
                  <c:v>Local Health Department</c:v>
                </c:pt>
                <c:pt idx="8">
                  <c:v>Nursing Home</c:v>
                </c:pt>
                <c:pt idx="9">
                  <c:v>Office of Mental Health</c:v>
                </c:pt>
                <c:pt idx="10">
                  <c:v>Public Safety</c:v>
                </c:pt>
              </c:strCache>
            </c:strRef>
          </c:cat>
          <c:val>
            <c:numRef>
              <c:f>'Question 2'!$C$4:$C$14</c:f>
              <c:numCache>
                <c:formatCode>0.0%</c:formatCode>
                <c:ptCount val="11"/>
                <c:pt idx="0">
                  <c:v>7.0999999999999994E-2</c:v>
                </c:pt>
                <c:pt idx="1">
                  <c:v>0</c:v>
                </c:pt>
                <c:pt idx="2">
                  <c:v>2.4E-2</c:v>
                </c:pt>
                <c:pt idx="3">
                  <c:v>2.4E-2</c:v>
                </c:pt>
                <c:pt idx="4">
                  <c:v>0</c:v>
                </c:pt>
                <c:pt idx="5">
                  <c:v>0.11900000000000001</c:v>
                </c:pt>
                <c:pt idx="6">
                  <c:v>0.54799999999999993</c:v>
                </c:pt>
                <c:pt idx="7">
                  <c:v>0.28600000000000003</c:v>
                </c:pt>
                <c:pt idx="8">
                  <c:v>0.16699999999999998</c:v>
                </c:pt>
                <c:pt idx="9">
                  <c:v>2.4E-2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136"/>
        <c:axId val="34062336"/>
      </c:barChart>
      <c:catAx>
        <c:axId val="18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3406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62336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899136"/>
        <c:crossesAt val="1"/>
        <c:crossBetween val="between"/>
      </c:valAx>
      <c:spPr>
        <a:solidFill>
          <a:srgbClr val="EEEEEE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What is the best time to schedule webinar based courses?</a:t>
            </a:r>
          </a:p>
        </c:rich>
      </c:tx>
      <c:layout>
        <c:manualLayout>
          <c:xMode val="edge"/>
          <c:yMode val="edge"/>
          <c:x val="0.14930573782443859"/>
          <c:y val="3.52941176470588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37518543698703"/>
          <c:y val="0.1823532030577939"/>
          <c:w val="0.86632091322311944"/>
          <c:h val="0.685295101813967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7'!$A$4:$A$6</c:f>
              <c:strCache>
                <c:ptCount val="3"/>
                <c:pt idx="0">
                  <c:v>Morning (9am)</c:v>
                </c:pt>
                <c:pt idx="1">
                  <c:v>Lunch (12pm)</c:v>
                </c:pt>
                <c:pt idx="2">
                  <c:v>Afternoon (2pm)</c:v>
                </c:pt>
              </c:strCache>
            </c:strRef>
          </c:cat>
          <c:val>
            <c:numRef>
              <c:f>'Question 7'!$C$4:$C$6</c:f>
              <c:numCache>
                <c:formatCode>0.0%</c:formatCode>
                <c:ptCount val="3"/>
                <c:pt idx="0">
                  <c:v>0.56799999999999995</c:v>
                </c:pt>
                <c:pt idx="1">
                  <c:v>0.20499999999999999</c:v>
                </c:pt>
                <c:pt idx="2">
                  <c:v>0.47700000000000004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13856"/>
        <c:axId val="50733824"/>
      </c:barChart>
      <c:catAx>
        <c:axId val="5031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50733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733824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50313856"/>
        <c:crossesAt val="1"/>
        <c:crossBetween val="between"/>
      </c:valAx>
      <c:spPr>
        <a:solidFill>
          <a:srgbClr val="EEEEEE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Would you be willing and able to host NYSDOH and/or RTC sponsored training at your facility?  Typically we need rooms ranging in capacity of 30 (minimum) to 100 (maximum).  Please select all that apply</a:t>
            </a:r>
          </a:p>
        </c:rich>
      </c:tx>
      <c:layout>
        <c:manualLayout>
          <c:xMode val="edge"/>
          <c:yMode val="edge"/>
          <c:x val="0.12673629337999415"/>
          <c:y val="3.52941176470588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881974761920102"/>
          <c:y val="0.34117696055974345"/>
          <c:w val="0.34027835469284851"/>
          <c:h val="0.576471416118187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cat>
            <c:strRef>
              <c:f>'Question 9'!$A$4:$A$8</c:f>
              <c:strCache>
                <c:ptCount val="5"/>
                <c:pt idx="0">
                  <c:v>YES - we have room(s) to accommodate 30-40</c:v>
                </c:pt>
                <c:pt idx="1">
                  <c:v>YES - we have room(s) to accommodate 50-70</c:v>
                </c:pt>
                <c:pt idx="2">
                  <c:v>YES - we have room(s) to accommodate 80-100</c:v>
                </c:pt>
                <c:pt idx="3">
                  <c:v>YES - we have room(s) to accommodate 100+</c:v>
                </c:pt>
                <c:pt idx="4">
                  <c:v>NO - room space is not available for trainings</c:v>
                </c:pt>
              </c:strCache>
            </c:strRef>
          </c:cat>
          <c:val>
            <c:numRef>
              <c:f>'Question 9'!$C$4:$C$8</c:f>
              <c:numCache>
                <c:formatCode>0.0%</c:formatCode>
                <c:ptCount val="5"/>
                <c:pt idx="0">
                  <c:v>0.39500000000000002</c:v>
                </c:pt>
                <c:pt idx="1">
                  <c:v>0.11599999999999999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0.34899999999999998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9097331583552046"/>
          <c:y val="0.35588297051103901"/>
          <c:w val="0.29513943569553802"/>
          <c:h val="0.54705974988420558"/>
        </c:manualLayout>
      </c:layout>
      <c:overlay val="0"/>
      <c:spPr>
        <a:solidFill>
          <a:srgbClr val="FFFFFF"/>
        </a:solidFill>
        <a:ln w="3175">
          <a:solidFill>
            <a:srgbClr val="333333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14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2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7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0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6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5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0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4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August 25,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3.x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chart" Target="../charts/chart4.x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Excel_97-2003_Worksheet19.xls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mc.rochester.edu/emergency-preparedness.aspx?redir=wrhepc.urmc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istserv@lists.rochester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3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6.xls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5.xls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Microsoft_Excel_97-2003_Worksheet4.xls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8.xls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1.xls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10.xls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Microsoft_Excel_97-2003_Worksheet9.xls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Excel_97-2003_Worksheet14.xls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68412" y="1053461"/>
            <a:ext cx="7570572" cy="123473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CNY </a:t>
            </a:r>
            <a:r>
              <a:rPr dirty="0" smtClean="0"/>
              <a:t>Training Needs</a:t>
            </a:r>
            <a:r>
              <a:rPr lang="en-US" dirty="0" smtClean="0"/>
              <a:t> Survey </a:t>
            </a:r>
          </a:p>
          <a:p>
            <a:pPr algn="ctr"/>
            <a:r>
              <a:rPr lang="en-US" dirty="0" smtClean="0"/>
              <a:t>THE RESULTS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7" y="3481901"/>
            <a:ext cx="5697229" cy="1139525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Presented by: The Finger Lakes Regional Training Center</a:t>
            </a:r>
          </a:p>
          <a:p>
            <a:pPr lvl="0">
              <a:defRPr/>
            </a:pPr>
            <a:r>
              <a:rPr lang="en-US" dirty="0">
                <a:solidFill>
                  <a:srgbClr val="C00000"/>
                </a:solidFill>
              </a:rPr>
              <a:t>September 12, 2014 – CNY West Subregion Meeting (Syracuse, NY)</a:t>
            </a:r>
          </a:p>
          <a:p>
            <a:pPr lvl="0">
              <a:defRPr/>
            </a:pPr>
            <a:r>
              <a:rPr lang="en-US" dirty="0">
                <a:solidFill>
                  <a:srgbClr val="C00000"/>
                </a:solidFill>
              </a:rPr>
              <a:t>September 16, 2014 – CNY South Subregion Meeting (Binghamton, NY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0"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Presented by: Albany Medical Center Regional Training Center</a:t>
            </a:r>
            <a:endParaRPr lang="en-US" b="1" u="sng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September 09, 2014 – CNY North Subregion Meeting (Watertown, NY)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September 19, 2014 – CNY East Subregion Meeting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519"/>
            <a:ext cx="9144000" cy="1194486"/>
          </a:xfrm>
        </p:spPr>
        <p:txBody>
          <a:bodyPr>
            <a:noAutofit/>
          </a:bodyPr>
          <a:lstStyle/>
          <a:p>
            <a:r>
              <a:rPr lang="en-US" sz="1600" dirty="0" smtClean="0"/>
              <a:t>Q6. What </a:t>
            </a:r>
            <a:r>
              <a:rPr sz="1600" dirty="0" smtClean="0"/>
              <a:t>non-traditional </a:t>
            </a:r>
            <a:r>
              <a:rPr sz="1600" dirty="0"/>
              <a:t>training formats </a:t>
            </a:r>
            <a:r>
              <a:rPr sz="1600" dirty="0" smtClean="0"/>
              <a:t>will </a:t>
            </a:r>
            <a:r>
              <a:rPr sz="1600" dirty="0"/>
              <a:t>best serve your facility for the </a:t>
            </a:r>
            <a:r>
              <a:rPr sz="1600" dirty="0" smtClean="0"/>
              <a:t>listed </a:t>
            </a:r>
            <a:r>
              <a:rPr sz="1600" dirty="0"/>
              <a:t>courses</a:t>
            </a:r>
            <a:r>
              <a:rPr sz="16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           </a:t>
            </a:r>
            <a:r>
              <a:rPr sz="1600" dirty="0" smtClean="0"/>
              <a:t>Webinar </a:t>
            </a:r>
            <a:r>
              <a:rPr sz="1600" dirty="0"/>
              <a:t>= live online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</a:t>
            </a:r>
            <a:r>
              <a:rPr sz="1600" dirty="0" smtClean="0"/>
              <a:t>Independent </a:t>
            </a:r>
            <a:r>
              <a:rPr sz="1600" dirty="0"/>
              <a:t>Study = an archived webinar OR a pre-taped self-paced online course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096980"/>
              </p:ext>
            </p:extLst>
          </p:nvPr>
        </p:nvGraphicFramePr>
        <p:xfrm>
          <a:off x="103144" y="1475259"/>
          <a:ext cx="8712200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Worksheet" r:id="rId4" imgW="7934241" imgH="2495679" progId="Excel.Sheet.8">
                  <p:embed/>
                </p:oleObj>
              </mc:Choice>
              <mc:Fallback>
                <p:oleObj name="Worksheet" r:id="rId4" imgW="7934241" imgH="249567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44" y="1475259"/>
                        <a:ext cx="8712200" cy="274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What is the best time to schedule webinar based courses?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501"/>
              </p:ext>
            </p:extLst>
          </p:nvPr>
        </p:nvGraphicFramePr>
        <p:xfrm>
          <a:off x="235036" y="1028443"/>
          <a:ext cx="493395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Worksheet" r:id="rId4" imgW="4933984" imgH="1361992" progId="Excel.Sheet.8">
                  <p:embed/>
                </p:oleObj>
              </mc:Choice>
              <mc:Fallback>
                <p:oleObj name="Worksheet" r:id="rId4" imgW="4933984" imgH="136199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036" y="1028443"/>
                        <a:ext cx="4933950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18683"/>
              </p:ext>
            </p:extLst>
          </p:nvPr>
        </p:nvGraphicFramePr>
        <p:xfrm>
          <a:off x="3748023" y="2669059"/>
          <a:ext cx="4802659" cy="209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609599"/>
            <a:ext cx="8229600" cy="115053"/>
          </a:xfrm>
        </p:spPr>
        <p:txBody>
          <a:bodyPr>
            <a:normAutofit fontScale="90000"/>
          </a:bodyPr>
          <a:lstStyle/>
          <a:p>
            <a:r>
              <a:rPr dirty="0"/>
              <a:t>Q9: Would you be willing and able to host NYSDOH and/or RTC sponsored training at your facility?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67252"/>
              </p:ext>
            </p:extLst>
          </p:nvPr>
        </p:nvGraphicFramePr>
        <p:xfrm>
          <a:off x="2352503" y="3326671"/>
          <a:ext cx="44672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Worksheet" r:id="rId4" imgW="4467343" imgH="1685941" progId="Excel.Sheet.8">
                  <p:embed/>
                </p:oleObj>
              </mc:Choice>
              <mc:Fallback>
                <p:oleObj name="Worksheet" r:id="rId4" imgW="4467343" imgH="16859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503" y="3326671"/>
                        <a:ext cx="446722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670841"/>
              </p:ext>
            </p:extLst>
          </p:nvPr>
        </p:nvGraphicFramePr>
        <p:xfrm>
          <a:off x="1894704" y="724652"/>
          <a:ext cx="5305166" cy="250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37745"/>
            <a:ext cx="8229600" cy="391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Ended Questions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251" y="1829468"/>
            <a:ext cx="4019549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 person ICS-300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Bio </a:t>
            </a:r>
            <a:r>
              <a:rPr lang="en-US" sz="1200" dirty="0"/>
              <a:t>terrorism: Mass </a:t>
            </a:r>
            <a:r>
              <a:rPr lang="en-US" sz="1200" dirty="0" err="1"/>
              <a:t>Prophylazis</a:t>
            </a:r>
            <a:r>
              <a:rPr lang="en-US" sz="1200" dirty="0"/>
              <a:t> Preparedness &amp; Planning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Closed </a:t>
            </a:r>
            <a:r>
              <a:rPr lang="en-US" sz="1200" dirty="0"/>
              <a:t>POD recruitment and coordination Tactical communications for local health departments and partners Coordination of special medical needs shelters among local health departments, American Red Cross, emergency managers, and healthcare providers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Independant</a:t>
            </a:r>
            <a:r>
              <a:rPr lang="en-US" sz="1200" dirty="0" smtClean="0"/>
              <a:t> </a:t>
            </a:r>
            <a:r>
              <a:rPr lang="en-US" sz="1200" dirty="0"/>
              <a:t>study will not work for us for any course.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.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Role </a:t>
            </a:r>
            <a:r>
              <a:rPr lang="en-US" sz="1200" dirty="0"/>
              <a:t>specific training for Incident Command roles. Operations, Logistics, Planning, Admin/Finance, PIO, Safety Officer, </a:t>
            </a:r>
            <a:r>
              <a:rPr lang="en-US" sz="1200" dirty="0" err="1"/>
              <a:t>Liasion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none </a:t>
            </a:r>
            <a:r>
              <a:rPr lang="en-US" sz="1200" dirty="0"/>
              <a:t>at this 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Oswego </a:t>
            </a:r>
            <a:r>
              <a:rPr lang="en-US" sz="1200" dirty="0"/>
              <a:t>Co EMO can assist with ICS 100,200 ,700 800 classroom training if needed.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Patient </a:t>
            </a:r>
            <a:r>
              <a:rPr lang="en-US" sz="1200" dirty="0"/>
              <a:t>Surge events or Decompression training in preparation of an alert.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9708" y="1663697"/>
            <a:ext cx="4011827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about training on working with </a:t>
            </a:r>
            <a:r>
              <a:rPr lang="en-US" sz="1200" dirty="0" smtClean="0"/>
              <a:t>Hospital </a:t>
            </a:r>
            <a:r>
              <a:rPr lang="en-US" sz="1200" dirty="0"/>
              <a:t>labs-particularly when LHD dealing with outbreak--how hospitals and LHDs can better improve coordinated outbreak response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Compile </a:t>
            </a:r>
            <a:r>
              <a:rPr lang="en-US" sz="1200" dirty="0"/>
              <a:t>&amp; send out electronic newsletter to keep us informed of various initiatives &amp; regional training that is taking place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Offer </a:t>
            </a:r>
            <a:r>
              <a:rPr lang="en-US" sz="1200" dirty="0"/>
              <a:t>more hands on training. Less death by </a:t>
            </a:r>
            <a:r>
              <a:rPr lang="en-US" sz="1200" dirty="0" err="1"/>
              <a:t>powerpoint</a:t>
            </a:r>
            <a:r>
              <a:rPr lang="en-US" sz="12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Offer </a:t>
            </a:r>
            <a:r>
              <a:rPr lang="en-US" sz="1200" dirty="0"/>
              <a:t>more opportunities for high priority training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.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Provide </a:t>
            </a:r>
            <a:r>
              <a:rPr lang="en-US" sz="1200" dirty="0"/>
              <a:t>training materials for hosted trainings.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n/a </a:t>
            </a:r>
            <a:r>
              <a:rPr lang="en-US" sz="1200" dirty="0"/>
              <a:t>at this 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FYI</a:t>
            </a:r>
            <a:r>
              <a:rPr lang="en-US" sz="1200" dirty="0"/>
              <a:t>: unsure of definition of quest. 5. Able to support space. Have staff who are trainers for TNCC, ENPC and DMH.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training needs to be as flexible as possible, its not always easy to gather 6 people from the mid -top level and send them half way down the state for a 2-4 hour seminar.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5177"/>
              </p:ext>
            </p:extLst>
          </p:nvPr>
        </p:nvGraphicFramePr>
        <p:xfrm>
          <a:off x="356327" y="650512"/>
          <a:ext cx="3653396" cy="108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Worksheet" r:id="rId4" imgW="4019584" imgH="1190696" progId="Excel.Sheet.8">
                  <p:embed/>
                </p:oleObj>
              </mc:Choice>
              <mc:Fallback>
                <p:oleObj name="Worksheet" r:id="rId4" imgW="4019584" imgH="119069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327" y="650512"/>
                        <a:ext cx="3653396" cy="108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842504"/>
              </p:ext>
            </p:extLst>
          </p:nvPr>
        </p:nvGraphicFramePr>
        <p:xfrm>
          <a:off x="4761985" y="303469"/>
          <a:ext cx="40195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Worksheet" r:id="rId6" imgW="4019584" imgH="1190696" progId="Excel.Sheet.8">
                  <p:embed/>
                </p:oleObj>
              </mc:Choice>
              <mc:Fallback>
                <p:oleObj name="Worksheet" r:id="rId6" imgW="4019584" imgH="119069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1985" y="303469"/>
                        <a:ext cx="40195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2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00" y="102721"/>
            <a:ext cx="8773491" cy="556305"/>
          </a:xfrm>
        </p:spPr>
        <p:txBody>
          <a:bodyPr>
            <a:noAutofit/>
          </a:bodyPr>
          <a:lstStyle/>
          <a:p>
            <a:r>
              <a:rPr lang="en-US" sz="4000" dirty="0" smtClean="0"/>
              <a:t>Questions/Comments/Discussion?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72800" y="683739"/>
            <a:ext cx="8880584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FontTx/>
              <a:buNone/>
            </a:pP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 Lakes Regional Training Center</a:t>
            </a:r>
            <a:endParaRPr 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endParaRPr lang="en-US" sz="800" dirty="0" smtClean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dirty="0" smtClean="0"/>
              <a:t>Anne D’Angelo (Program Director) - anne_dangelo@urmc.rochester.edu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dirty="0" smtClean="0"/>
              <a:t>Eileen Spezio (Administrative Assistant) - eileen_spezio@urmc.rochester.edu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dirty="0" smtClean="0"/>
              <a:t>Kathee Tyo (Lead Instructor) </a:t>
            </a:r>
            <a:r>
              <a:rPr lang="en-US" smtClean="0"/>
              <a:t>- kathee_tyo@urmc.rochester.edu</a:t>
            </a:r>
            <a:endParaRPr lang="en-US" sz="800" dirty="0"/>
          </a:p>
          <a:p>
            <a:pPr lvl="1" algn="ctr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dirty="0" smtClean="0"/>
              <a:t>585-758-7640 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dirty="0" smtClean="0"/>
              <a:t>Mondays, Tuesdays, Thursdays</a:t>
            </a:r>
          </a:p>
          <a:p>
            <a:pPr lvl="1" algn="ctr">
              <a:lnSpc>
                <a:spcPct val="80000"/>
              </a:lnSpc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chemeClr val="accent2"/>
                </a:solidFill>
                <a:hlinkClick r:id="rId3"/>
              </a:rPr>
              <a:t>wrhepc.urmc.edu</a:t>
            </a:r>
            <a:endParaRPr lang="en-US" sz="4000" b="1" dirty="0" smtClean="0">
              <a:solidFill>
                <a:schemeClr val="accent2"/>
              </a:solidFill>
            </a:endParaRPr>
          </a:p>
          <a:p>
            <a:pPr lvl="1" algn="ctr">
              <a:lnSpc>
                <a:spcPct val="80000"/>
              </a:lnSpc>
            </a:pPr>
            <a:endParaRPr lang="en-US" dirty="0" smtClean="0"/>
          </a:p>
          <a:p>
            <a:pPr lvl="1" algn="ctr">
              <a:lnSpc>
                <a:spcPct val="80000"/>
              </a:lnSpc>
            </a:pPr>
            <a:r>
              <a:rPr lang="en-US" dirty="0" smtClean="0"/>
              <a:t>please </a:t>
            </a:r>
            <a:r>
              <a:rPr lang="en-US" dirty="0"/>
              <a:t>subscribe to the FLRTC-HPP </a:t>
            </a:r>
            <a:r>
              <a:rPr lang="en-US" dirty="0" smtClean="0"/>
              <a:t>listserv </a:t>
            </a:r>
          </a:p>
          <a:p>
            <a:pPr lvl="1" algn="ctr">
              <a:lnSpc>
                <a:spcPct val="80000"/>
              </a:lnSpc>
            </a:pPr>
            <a:r>
              <a:rPr lang="en-US" dirty="0" smtClean="0"/>
              <a:t>send an email to: </a:t>
            </a:r>
            <a:r>
              <a:rPr lang="en-US" u="sng" dirty="0" smtClean="0">
                <a:hlinkClick r:id="rId4"/>
              </a:rPr>
              <a:t>listserv@lists.rochester.edu</a:t>
            </a:r>
            <a:endParaRPr lang="en-US" dirty="0"/>
          </a:p>
          <a:p>
            <a:pPr lvl="1" algn="ctr"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/>
              <a:t>the email </a:t>
            </a:r>
            <a:r>
              <a:rPr lang="en-US" b="1" u="sng" dirty="0" smtClean="0"/>
              <a:t>BODY</a:t>
            </a:r>
            <a:r>
              <a:rPr lang="en-US" dirty="0" smtClean="0"/>
              <a:t> write</a:t>
            </a:r>
            <a:r>
              <a:rPr lang="en-US" b="1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Subscribe FLRTC-HPP </a:t>
            </a:r>
            <a:r>
              <a:rPr lang="en-US" dirty="0" err="1">
                <a:solidFill>
                  <a:srgbClr val="FF0000"/>
                </a:solidFill>
              </a:rPr>
              <a:t>firstname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lastname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 algn="ctr">
              <a:lnSpc>
                <a:spcPct val="80000"/>
              </a:lnSpc>
            </a:pPr>
            <a:endParaRPr lang="en-US" b="1" dirty="0" smtClean="0"/>
          </a:p>
          <a:p>
            <a:pPr lvl="1" algn="ctr">
              <a:lnSpc>
                <a:spcPct val="80000"/>
              </a:lnSpc>
            </a:pPr>
            <a:r>
              <a:rPr lang="en-US" b="1" dirty="0" smtClean="0"/>
              <a:t>Note: subject line can be blank  </a:t>
            </a:r>
          </a:p>
          <a:p>
            <a:pPr lvl="1" algn="ctr">
              <a:lnSpc>
                <a:spcPct val="80000"/>
              </a:lnSpc>
            </a:pPr>
            <a:r>
              <a:rPr lang="en-US" b="1" dirty="0" smtClean="0"/>
              <a:t>substitute </a:t>
            </a:r>
            <a:r>
              <a:rPr lang="en-US" b="1" dirty="0" err="1"/>
              <a:t>firstname</a:t>
            </a:r>
            <a:r>
              <a:rPr lang="en-US" b="1" dirty="0"/>
              <a:t> </a:t>
            </a:r>
            <a:r>
              <a:rPr lang="en-US" b="1" dirty="0" err="1"/>
              <a:t>lastname</a:t>
            </a:r>
            <a:r>
              <a:rPr lang="en-US" b="1" dirty="0"/>
              <a:t> with your first and last </a:t>
            </a:r>
            <a:r>
              <a:rPr lang="en-US" b="1" dirty="0" smtClean="0"/>
              <a:t>name</a:t>
            </a:r>
            <a:endParaRPr lang="en-US" dirty="0"/>
          </a:p>
          <a:p>
            <a:pPr lvl="1" algn="ctr">
              <a:lnSpc>
                <a:spcPct val="80000"/>
              </a:lnSpc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2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4788" y="3392258"/>
            <a:ext cx="4576388" cy="350837"/>
          </a:xfrm>
        </p:spPr>
        <p:txBody>
          <a:bodyPr/>
          <a:lstStyle/>
          <a:p>
            <a:r>
              <a:rPr lang="en-US" dirty="0" smtClean="0"/>
              <a:t>Survey Opened</a:t>
            </a:r>
            <a:r>
              <a:rPr dirty="0" smtClean="0"/>
              <a:t>: </a:t>
            </a:r>
            <a:r>
              <a:rPr lang="en-US" dirty="0" smtClean="0"/>
              <a:t> August  01</a:t>
            </a:r>
            <a:r>
              <a:rPr dirty="0" smtClean="0"/>
              <a:t>, 2014</a:t>
            </a:r>
            <a:endParaRPr lang="en-US" dirty="0"/>
          </a:p>
          <a:p>
            <a:r>
              <a:rPr lang="en-US" dirty="0" smtClean="0"/>
              <a:t>Survey Closed:   August  14, 2014</a:t>
            </a:r>
          </a:p>
          <a:p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dirty="0"/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dirty="0"/>
              <a:t>Complete Responses: </a:t>
            </a:r>
            <a:r>
              <a:rPr lang="en-US" dirty="0" smtClean="0"/>
              <a:t>45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Q1: Where in the </a:t>
            </a:r>
            <a:r>
              <a:rPr lang="en-US" dirty="0" smtClean="0"/>
              <a:t>Central New York</a:t>
            </a:r>
            <a:r>
              <a:rPr dirty="0" smtClean="0"/>
              <a:t> </a:t>
            </a:r>
            <a:r>
              <a:rPr dirty="0"/>
              <a:t>Region is your agency located?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54582"/>
              </p:ext>
            </p:extLst>
          </p:nvPr>
        </p:nvGraphicFramePr>
        <p:xfrm>
          <a:off x="375079" y="870379"/>
          <a:ext cx="493395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4" imgW="4933984" imgH="1361992" progId="Excel.Sheet.8">
                  <p:embed/>
                </p:oleObj>
              </mc:Choice>
              <mc:Fallback>
                <p:oleObj name="Worksheet" r:id="rId4" imgW="4933984" imgH="136199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079" y="870379"/>
                        <a:ext cx="4933950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701992"/>
              </p:ext>
            </p:extLst>
          </p:nvPr>
        </p:nvGraphicFramePr>
        <p:xfrm>
          <a:off x="4308390" y="2413687"/>
          <a:ext cx="4563762" cy="235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What is your agency type?  (Please select all that apply)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51836"/>
              </p:ext>
            </p:extLst>
          </p:nvPr>
        </p:nvGraphicFramePr>
        <p:xfrm>
          <a:off x="333890" y="815544"/>
          <a:ext cx="4542910" cy="244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4" imgW="4933984" imgH="2657518" progId="Excel.Sheet.8">
                  <p:embed/>
                </p:oleObj>
              </mc:Choice>
              <mc:Fallback>
                <p:oleObj name="Worksheet" r:id="rId4" imgW="4933984" imgH="265751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890" y="815544"/>
                        <a:ext cx="4542910" cy="2446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383934"/>
              </p:ext>
            </p:extLst>
          </p:nvPr>
        </p:nvGraphicFramePr>
        <p:xfrm>
          <a:off x="4983890" y="947350"/>
          <a:ext cx="3929449" cy="202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24895" y="3305966"/>
            <a:ext cx="4917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COMMENTS: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disaster </a:t>
            </a:r>
            <a:r>
              <a:rPr lang="en-US" sz="1200" dirty="0"/>
              <a:t>long term recovery organization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Facility </a:t>
            </a:r>
            <a:r>
              <a:rPr lang="en-US" sz="1200" dirty="0"/>
              <a:t>also has 78 bed LTC facility and 8 outpatient clinics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Hospice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Central </a:t>
            </a:r>
            <a:r>
              <a:rPr lang="en-US" sz="1200" dirty="0"/>
              <a:t>New York Medical Reserve Corps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OMH </a:t>
            </a:r>
            <a:r>
              <a:rPr lang="en-US" sz="1200" dirty="0"/>
              <a:t>Long term care residence, Emergency Shelter, OASAS Crisis Center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EMS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hospice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575"/>
            <a:ext cx="8616778" cy="391272"/>
          </a:xfrm>
        </p:spPr>
        <p:txBody>
          <a:bodyPr>
            <a:noAutofit/>
          </a:bodyPr>
          <a:lstStyle/>
          <a:p>
            <a:r>
              <a:rPr sz="1600" dirty="0"/>
              <a:t>Q3: Please prioritize the following "MAINTENANCE" emergency preparedness courses based upon the need for your agency.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76835"/>
              </p:ext>
            </p:extLst>
          </p:nvPr>
        </p:nvGraphicFramePr>
        <p:xfrm>
          <a:off x="683739" y="592847"/>
          <a:ext cx="7672001" cy="397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4" imgW="8572433" imgH="4438563" progId="Excel.Sheet.8">
                  <p:embed/>
                </p:oleObj>
              </mc:Choice>
              <mc:Fallback>
                <p:oleObj name="Worksheet" r:id="rId4" imgW="8572433" imgH="44385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739" y="592847"/>
                        <a:ext cx="7672001" cy="3972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0960" y="4302585"/>
            <a:ext cx="15981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Evacuation </a:t>
            </a:r>
            <a:r>
              <a:rPr lang="en-US" sz="1200" dirty="0" smtClean="0"/>
              <a:t>Plan 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IS </a:t>
            </a:r>
            <a:r>
              <a:rPr lang="en-US" sz="1200" dirty="0"/>
              <a:t>906 and IS 907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71" y="1570"/>
            <a:ext cx="8229600" cy="391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HOSPITAL Priority </a:t>
            </a:r>
            <a:r>
              <a:rPr lang="en-US" dirty="0"/>
              <a:t>"</a:t>
            </a:r>
            <a:r>
              <a:rPr lang="en-US" dirty="0" smtClean="0"/>
              <a:t>Maintenance" Emergency Preparedness </a:t>
            </a:r>
            <a:r>
              <a:rPr lang="en-US" dirty="0"/>
              <a:t>C</a:t>
            </a:r>
            <a:r>
              <a:rPr lang="en-US" dirty="0" smtClean="0"/>
              <a:t>ourses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806335"/>
              </p:ext>
            </p:extLst>
          </p:nvPr>
        </p:nvGraphicFramePr>
        <p:xfrm>
          <a:off x="361950" y="2797750"/>
          <a:ext cx="3741738" cy="226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Worksheet" r:id="rId4" imgW="7334351" imgH="4438563" progId="Excel.Sheet.8">
                  <p:embed/>
                </p:oleObj>
              </mc:Choice>
              <mc:Fallback>
                <p:oleObj name="Worksheet" r:id="rId4" imgW="7334351" imgH="44385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2797750"/>
                        <a:ext cx="3741738" cy="226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27840"/>
              </p:ext>
            </p:extLst>
          </p:nvPr>
        </p:nvGraphicFramePr>
        <p:xfrm>
          <a:off x="361950" y="392842"/>
          <a:ext cx="3741738" cy="228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Worksheet" r:id="rId6" imgW="6934335" imgH="4438563" progId="Excel.Sheet.8">
                  <p:embed/>
                </p:oleObj>
              </mc:Choice>
              <mc:Fallback>
                <p:oleObj name="Worksheet" r:id="rId6" imgW="6934335" imgH="44385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950" y="392842"/>
                        <a:ext cx="3741738" cy="228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23261"/>
              </p:ext>
            </p:extLst>
          </p:nvPr>
        </p:nvGraphicFramePr>
        <p:xfrm>
          <a:off x="4777109" y="392842"/>
          <a:ext cx="3575202" cy="228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Worksheet" r:id="rId8" imgW="6943776" imgH="4438563" progId="Excel.Sheet.8">
                  <p:embed/>
                </p:oleObj>
              </mc:Choice>
              <mc:Fallback>
                <p:oleObj name="Worksheet" r:id="rId8" imgW="6943776" imgH="44385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7109" y="392842"/>
                        <a:ext cx="3575202" cy="2288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175189"/>
              </p:ext>
            </p:extLst>
          </p:nvPr>
        </p:nvGraphicFramePr>
        <p:xfrm>
          <a:off x="4728820" y="2800513"/>
          <a:ext cx="3623491" cy="22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Worksheet" r:id="rId10" imgW="7115057" imgH="4438563" progId="Excel.Sheet.8">
                  <p:embed/>
                </p:oleObj>
              </mc:Choice>
              <mc:Fallback>
                <p:oleObj name="Worksheet" r:id="rId10" imgW="7115057" imgH="44385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8820" y="2800513"/>
                        <a:ext cx="3623491" cy="22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3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Please prioritize the following emergency preparedness courses based upon the need for your agency.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764043"/>
              </p:ext>
            </p:extLst>
          </p:nvPr>
        </p:nvGraphicFramePr>
        <p:xfrm>
          <a:off x="341778" y="1013254"/>
          <a:ext cx="8164898" cy="294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Worksheet" r:id="rId4" imgW="9601200" imgH="3466986" progId="Excel.Sheet.8">
                  <p:embed/>
                </p:oleObj>
              </mc:Choice>
              <mc:Fallback>
                <p:oleObj name="Worksheet" r:id="rId4" imgW="9601200" imgH="34669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778" y="1013254"/>
                        <a:ext cx="8164898" cy="294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33383" y="3635449"/>
            <a:ext cx="329513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LHD Command Center Course if such exists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37745"/>
            <a:ext cx="8229600" cy="391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HOSPITAL </a:t>
            </a:r>
            <a:r>
              <a:rPr lang="en-US" dirty="0"/>
              <a:t>Priority </a:t>
            </a:r>
            <a:r>
              <a:rPr lang="en-US" dirty="0" smtClean="0"/>
              <a:t>Emergency </a:t>
            </a:r>
            <a:r>
              <a:rPr lang="en-US" dirty="0"/>
              <a:t>Preparedness Courses</a:t>
            </a:r>
            <a:endParaRPr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54914"/>
              </p:ext>
            </p:extLst>
          </p:nvPr>
        </p:nvGraphicFramePr>
        <p:xfrm>
          <a:off x="263611" y="662957"/>
          <a:ext cx="4259734" cy="215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Worksheet" r:id="rId4" imgW="6838849" imgH="3466986" progId="Excel.Sheet.8">
                  <p:embed/>
                </p:oleObj>
              </mc:Choice>
              <mc:Fallback>
                <p:oleObj name="Worksheet" r:id="rId4" imgW="6838849" imgH="34669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611" y="662957"/>
                        <a:ext cx="4259734" cy="2159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05223"/>
              </p:ext>
            </p:extLst>
          </p:nvPr>
        </p:nvGraphicFramePr>
        <p:xfrm>
          <a:off x="4662616" y="654213"/>
          <a:ext cx="4276982" cy="2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Worksheet" r:id="rId6" imgW="6838849" imgH="3466986" progId="Excel.Sheet.8">
                  <p:embed/>
                </p:oleObj>
              </mc:Choice>
              <mc:Fallback>
                <p:oleObj name="Worksheet" r:id="rId6" imgW="6838849" imgH="34669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2616" y="654213"/>
                        <a:ext cx="4276982" cy="216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18425"/>
              </p:ext>
            </p:extLst>
          </p:nvPr>
        </p:nvGraphicFramePr>
        <p:xfrm>
          <a:off x="263611" y="2916194"/>
          <a:ext cx="4259734" cy="21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Worksheet" r:id="rId8" imgW="6819967" imgH="3466986" progId="Excel.Sheet.8">
                  <p:embed/>
                </p:oleObj>
              </mc:Choice>
              <mc:Fallback>
                <p:oleObj name="Worksheet" r:id="rId8" imgW="6819967" imgH="34669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3611" y="2916194"/>
                        <a:ext cx="4259734" cy="216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59231"/>
              </p:ext>
            </p:extLst>
          </p:nvPr>
        </p:nvGraphicFramePr>
        <p:xfrm>
          <a:off x="4662616" y="2914820"/>
          <a:ext cx="4316413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Worksheet" r:id="rId10" imgW="6905743" imgH="3466986" progId="Excel.Sheet.8">
                  <p:embed/>
                </p:oleObj>
              </mc:Choice>
              <mc:Fallback>
                <p:oleObj name="Worksheet" r:id="rId10" imgW="6905743" imgH="34669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62616" y="2914820"/>
                        <a:ext cx="4316413" cy="216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Q5: </a:t>
            </a:r>
            <a:r>
              <a:rPr lang="en-US" dirty="0"/>
              <a:t>S</a:t>
            </a:r>
            <a:r>
              <a:rPr dirty="0" smtClean="0"/>
              <a:t>upport </a:t>
            </a:r>
            <a:r>
              <a:rPr lang="en-US" dirty="0" smtClean="0"/>
              <a:t> for </a:t>
            </a:r>
            <a:r>
              <a:rPr dirty="0" smtClean="0"/>
              <a:t>Train-the-Trainer </a:t>
            </a:r>
            <a:r>
              <a:rPr dirty="0"/>
              <a:t>initiatives?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002564"/>
              </p:ext>
            </p:extLst>
          </p:nvPr>
        </p:nvGraphicFramePr>
        <p:xfrm>
          <a:off x="214440" y="823507"/>
          <a:ext cx="58483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Worksheet" r:id="rId4" imgW="5848384" imgH="1847780" progId="Excel.Sheet.8">
                  <p:embed/>
                </p:oleObj>
              </mc:Choice>
              <mc:Fallback>
                <p:oleObj name="Worksheet" r:id="rId4" imgW="5848384" imgH="18477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440" y="823507"/>
                        <a:ext cx="58483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673320"/>
              </p:ext>
            </p:extLst>
          </p:nvPr>
        </p:nvGraphicFramePr>
        <p:xfrm>
          <a:off x="2924690" y="2801122"/>
          <a:ext cx="58483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Worksheet" r:id="rId6" imgW="5848384" imgH="1847780" progId="Excel.Sheet.8">
                  <p:embed/>
                </p:oleObj>
              </mc:Choice>
              <mc:Fallback>
                <p:oleObj name="Worksheet" r:id="rId6" imgW="5848384" imgH="18477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24690" y="2801122"/>
                        <a:ext cx="58483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1880</TotalTime>
  <Words>702</Words>
  <Application>Microsoft Office PowerPoint</Application>
  <PresentationFormat>On-screen Show (16:9)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SM-template-20140529</vt:lpstr>
      <vt:lpstr>Data slides</vt:lpstr>
      <vt:lpstr>Response Summary</vt:lpstr>
      <vt:lpstr>Microsoft Excel 97-2003 Worksheet</vt:lpstr>
      <vt:lpstr>PowerPoint Presentation</vt:lpstr>
      <vt:lpstr>45</vt:lpstr>
      <vt:lpstr>Q1: Where in the Central New York Region is your agency located?</vt:lpstr>
      <vt:lpstr>Q2: What is your agency type?  (Please select all that apply)</vt:lpstr>
      <vt:lpstr>Q3: Please prioritize the following "MAINTENANCE" emergency preparedness courses based upon the need for your agency.</vt:lpstr>
      <vt:lpstr>HOSPITAL Priority "Maintenance" Emergency Preparedness Courses</vt:lpstr>
      <vt:lpstr>Q4: Please prioritize the following emergency preparedness courses based upon the need for your agency.</vt:lpstr>
      <vt:lpstr>HOSPITAL Priority Emergency Preparedness Courses</vt:lpstr>
      <vt:lpstr>Q5: Support  for Train-the-Trainer initiatives?</vt:lpstr>
      <vt:lpstr>Q6. What non-traditional training formats will best serve your facility for the listed courses.               Webinar = live online              Independent Study = an archived webinar OR a pre-taped self-paced online course</vt:lpstr>
      <vt:lpstr>Q7: What is the best time to schedule webinar based courses?</vt:lpstr>
      <vt:lpstr>Q9: Would you be willing and able to host NYSDOH and/or RTC sponsored training at your facility?  </vt:lpstr>
      <vt:lpstr>Open Ended Questions</vt:lpstr>
      <vt:lpstr>Questions/Comments/Discussion?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DAngelo, Anne</cp:lastModifiedBy>
  <cp:revision>69</cp:revision>
  <cp:lastPrinted>2014-08-26T17:36:28Z</cp:lastPrinted>
  <dcterms:created xsi:type="dcterms:W3CDTF">2014-01-30T23:18:11Z</dcterms:created>
  <dcterms:modified xsi:type="dcterms:W3CDTF">2014-08-26T19:06:52Z</dcterms:modified>
</cp:coreProperties>
</file>