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77" r:id="rId3"/>
    <p:sldId id="258" r:id="rId4"/>
    <p:sldId id="257" r:id="rId5"/>
    <p:sldId id="283" r:id="rId6"/>
    <p:sldId id="279" r:id="rId7"/>
    <p:sldId id="282" r:id="rId8"/>
    <p:sldId id="285" r:id="rId9"/>
    <p:sldId id="284" r:id="rId10"/>
    <p:sldId id="281" r:id="rId11"/>
    <p:sldId id="286" r:id="rId12"/>
    <p:sldId id="268" r:id="rId13"/>
    <p:sldId id="288" r:id="rId14"/>
    <p:sldId id="287" r:id="rId15"/>
    <p:sldId id="290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 autoAdjust="0"/>
    <p:restoredTop sz="88921" autoAdjust="0"/>
  </p:normalViewPr>
  <p:slideViewPr>
    <p:cSldViewPr>
      <p:cViewPr>
        <p:scale>
          <a:sx n="77" d="100"/>
          <a:sy n="77" d="100"/>
        </p:scale>
        <p:origin x="-1404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31FD0-1CD3-4CC5-A238-3F06B6543C12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C91B5-C488-4FA8-B63B-FD488CC12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C91B5-C488-4FA8-B63B-FD488CC12B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34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C91B5-C488-4FA8-B63B-FD488CC12B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50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C91B5-C488-4FA8-B63B-FD488CC12B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0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C91B5-C488-4FA8-B63B-FD488CC12B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9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C91B5-C488-4FA8-B63B-FD488CC12B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6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C91B5-C488-4FA8-B63B-FD488CC12B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6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</a:t>
            </a:r>
            <a:r>
              <a:rPr lang="en-US" baseline="0" dirty="0" smtClean="0"/>
              <a:t> to this grant cycle, FLRTC served </a:t>
            </a:r>
          </a:p>
          <a:p>
            <a:r>
              <a:rPr lang="en-US" baseline="0" dirty="0" smtClean="0"/>
              <a:t>-9 counties</a:t>
            </a:r>
          </a:p>
          <a:p>
            <a:r>
              <a:rPr lang="en-US" baseline="0" dirty="0" smtClean="0"/>
              <a:t>-17 hospitals</a:t>
            </a:r>
          </a:p>
          <a:p>
            <a:r>
              <a:rPr lang="en-US" baseline="0" dirty="0" smtClean="0"/>
              <a:t>-1 HEPC</a:t>
            </a:r>
          </a:p>
          <a:p>
            <a:r>
              <a:rPr lang="en-US" baseline="0" dirty="0" smtClean="0"/>
              <a:t>-1 Subregion</a:t>
            </a:r>
          </a:p>
          <a:p>
            <a:r>
              <a:rPr lang="en-US" baseline="0" dirty="0" smtClean="0"/>
              <a:t>-3 local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C91B5-C488-4FA8-B63B-FD488CC12B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38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C91B5-C488-4FA8-B63B-FD488CC12B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8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 1: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Identify, coordinate, deliver and evaluate maintenance training that will continue to maintain and sustain the required expertise, knowledge, skills and abilities needed to prepare and respond to disaster(s).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 2: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Identify healthcare and HEPC training gaps based upon assessments, corrective actions, after action report improvement plans and on-going evaluation methods and deliver training to address gaps.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 3: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 regional training calendar that is accessible to healthcare and HEPC members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 4: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Evaluate training conducted and examine the impact of training on healthcare skills in the jurisdiction and the ability to prepare and respond to a disaster.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 5: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and implement a variety of delivery modalities that includes in-person and technology based formats (e.g., webinars, on line)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 6: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Participate in regional HEPC activities including regional and sub-regional meetings.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 7: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 and host OHEP sponsored training as appropriate and needed.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 8: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updates and progress reports: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 updates with OHEP Training Manager; progress reports based on work plan and timeline; monthly milestone progress reports via conference call; detailed quarterly written progress reports; final report submitted 30 calendar days after the end of the project period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C91B5-C488-4FA8-B63B-FD488CC12B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0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 Needs</a:t>
            </a:r>
            <a:r>
              <a:rPr lang="en-US" baseline="0" dirty="0" smtClean="0"/>
              <a:t> Survey</a:t>
            </a:r>
          </a:p>
          <a:p>
            <a:r>
              <a:rPr lang="en-US" baseline="0" dirty="0" smtClean="0"/>
              <a:t>-Requesting input from all HEPC partners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-Requesting One submission/agency (completed with input from EP committee)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-Will be utilized to assess the following:</a:t>
            </a:r>
          </a:p>
          <a:p>
            <a:r>
              <a:rPr lang="en-US" baseline="0" dirty="0" smtClean="0"/>
              <a:t>	Priority Maintenance Training: (High, Medium, Low)</a:t>
            </a:r>
          </a:p>
          <a:p>
            <a:r>
              <a:rPr lang="en-US" baseline="0" dirty="0" smtClean="0"/>
              <a:t>	Other Priority EP Training Needs</a:t>
            </a:r>
          </a:p>
          <a:p>
            <a:r>
              <a:rPr lang="en-US" baseline="0" dirty="0" smtClean="0"/>
              <a:t>	Preferred alternate training modalities for maintenance courses</a:t>
            </a:r>
          </a:p>
          <a:p>
            <a:r>
              <a:rPr lang="en-US" baseline="0" dirty="0" smtClean="0"/>
              <a:t>	Support to </a:t>
            </a:r>
            <a:r>
              <a:rPr lang="en-US" baseline="0" dirty="0" err="1" smtClean="0"/>
              <a:t>TtT</a:t>
            </a:r>
            <a:r>
              <a:rPr lang="en-US" baseline="0" dirty="0" smtClean="0"/>
              <a:t> initiatives (to build/increase agency sustainability)</a:t>
            </a:r>
          </a:p>
          <a:p>
            <a:r>
              <a:rPr lang="en-US" baseline="0" dirty="0" smtClean="0"/>
              <a:t>	Capability/Capacity to host courses</a:t>
            </a:r>
          </a:p>
          <a:p>
            <a:r>
              <a:rPr lang="en-US" baseline="0" dirty="0" smtClean="0"/>
              <a:t>	Other suggestions for RTC to assist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C91B5-C488-4FA8-B63B-FD488CC12B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66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Website: wrhepc.urmc.edu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Training, Calendars, Workgroup Products, EP Training/Planning/Response Resources, Links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C91B5-C488-4FA8-B63B-FD488CC12B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7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C91B5-C488-4FA8-B63B-FD488CC12B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2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085B-6E76-479F-B468-081C1F843967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4E13-0310-4261-AC51-CCEE458F3B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085B-6E76-479F-B468-081C1F843967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4E13-0310-4261-AC51-CCEE458F3B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085B-6E76-479F-B468-081C1F843967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4E13-0310-4261-AC51-CCEE458F3B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965200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74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085B-6E76-479F-B468-081C1F843967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4E13-0310-4261-AC51-CCEE458F3B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085B-6E76-479F-B468-081C1F843967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4E13-0310-4261-AC51-CCEE458F3B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085B-6E76-479F-B468-081C1F843967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4E13-0310-4261-AC51-CCEE458F3B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085B-6E76-479F-B468-081C1F843967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4E13-0310-4261-AC51-CCEE458F3B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085B-6E76-479F-B468-081C1F843967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4E13-0310-4261-AC51-CCEE458F3B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085B-6E76-479F-B468-081C1F843967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4E13-0310-4261-AC51-CCEE458F3B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085B-6E76-479F-B468-081C1F843967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4E13-0310-4261-AC51-CCEE458F3B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085B-6E76-479F-B468-081C1F843967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B74E13-0310-4261-AC51-CCEE458F3B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8B74E13-0310-4261-AC51-CCEE458F3B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4C4085B-6E76-479F-B468-081C1F843967}" type="datetimeFigureOut">
              <a:rPr lang="en-US" smtClean="0"/>
              <a:t>8/25/2014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mc.rochester.edu/emergency-preparedness/Calendar/Central-New-York-Region-HEPC-Calendar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istserv@lists.rochester.edu" TargetMode="External"/><Relationship Id="rId2" Type="http://schemas.openxmlformats.org/officeDocument/2006/relationships/hyperlink" Target="http://www.urmc.rochester.edu/emergency-preparedness.aspx?redir=wrhepc.urmc.edu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nnie.Cincotta-Kraft@stonybrookmedicine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llerS@mail.amc.edu" TargetMode="External"/><Relationship Id="rId4" Type="http://schemas.openxmlformats.org/officeDocument/2006/relationships/hyperlink" Target="mailto:SmithC12@mail.am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s/WRHEPC-TrainingNeed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86800" cy="17716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 Lakes Regional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Center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BP3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646176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July </a:t>
            </a:r>
            <a:r>
              <a:rPr lang="en-US" dirty="0" smtClean="0"/>
              <a:t>1, 2014 – June 30, 2015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1000" y="4399713"/>
            <a:ext cx="7772400" cy="177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Arial"/>
              </a:rPr>
              <a:t>Presented by: The Finger Lakes Regional Training Center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Arial"/>
              </a:rPr>
              <a:t>September 05, 2014 – WNY All-Partners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Arial"/>
              </a:rPr>
              <a:t> Subregion Meeting (Cheektowaga, NY)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dirty="0" smtClean="0">
                <a:solidFill>
                  <a:schemeClr val="accent1"/>
                </a:solidFill>
              </a:rPr>
              <a:t>September 12, 2014 – CNY West Subregion Meeting (Syracuse, NY)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Arial"/>
              </a:rPr>
              <a:t>September 16, 2014 – CNY South Subregion Meeting (Binghamton, NY)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dirty="0" smtClean="0">
                <a:solidFill>
                  <a:schemeClr val="accent1"/>
                </a:solidFill>
              </a:rPr>
              <a:t>September 22, 2014 – FL Regional Meeting (Rochester, NY)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3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9067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HEPC </a:t>
            </a:r>
            <a:r>
              <a:rPr lang="en-US" sz="4800" dirty="0" smtClean="0">
                <a:solidFill>
                  <a:schemeClr val="tx2"/>
                </a:solidFill>
              </a:rPr>
              <a:t>Calendars</a:t>
            </a:r>
            <a:endParaRPr lang="en-US" sz="48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 smtClean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 smtClean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 smtClean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 smtClean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 smtClean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chemeClr val="accent1"/>
                </a:solidFill>
              </a:rPr>
              <a:t>Western Region Health Emergency Preparedness Coalition Calendar </a:t>
            </a:r>
            <a:r>
              <a:rPr lang="en-US" sz="1400" u="sng" dirty="0" smtClean="0">
                <a:solidFill>
                  <a:schemeClr val="accent1"/>
                </a:solidFill>
              </a:rPr>
              <a:t>(wrhepc@gmail.com)</a:t>
            </a:r>
            <a:endParaRPr lang="en-US" sz="1400" u="sng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chemeClr val="accent1"/>
                </a:solidFill>
              </a:rPr>
              <a:t>Central </a:t>
            </a:r>
            <a:r>
              <a:rPr lang="en-US" sz="1400" b="1" u="sng" dirty="0">
                <a:solidFill>
                  <a:schemeClr val="accent1"/>
                </a:solidFill>
              </a:rPr>
              <a:t>New York Health Emergency Preparedness Coalition </a:t>
            </a:r>
            <a:r>
              <a:rPr lang="en-US" sz="1400" b="1" u="sng" dirty="0" smtClean="0">
                <a:solidFill>
                  <a:schemeClr val="accent1"/>
                </a:solidFill>
              </a:rPr>
              <a:t>Calendar</a:t>
            </a:r>
            <a:r>
              <a:rPr lang="en-US" sz="1400" dirty="0" smtClean="0">
                <a:solidFill>
                  <a:schemeClr val="accent1"/>
                </a:solidFill>
              </a:rPr>
              <a:t> (cnyhepc@gmail.com)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chemeClr val="accent1"/>
                </a:solidFill>
              </a:rPr>
              <a:t>Capital </a:t>
            </a:r>
            <a:r>
              <a:rPr lang="en-US" sz="1400" b="1" u="sng" dirty="0">
                <a:solidFill>
                  <a:schemeClr val="accent1"/>
                </a:solidFill>
              </a:rPr>
              <a:t>District Region Health Emergency Preparedness Coalition Calendar</a:t>
            </a:r>
            <a:r>
              <a:rPr lang="en-US" sz="1400" dirty="0">
                <a:solidFill>
                  <a:schemeClr val="accent1"/>
                </a:solidFill>
              </a:rPr>
              <a:t> (</a:t>
            </a:r>
            <a:r>
              <a:rPr lang="en-US" sz="1400" dirty="0" smtClean="0">
                <a:solidFill>
                  <a:schemeClr val="accent1"/>
                </a:solidFill>
              </a:rPr>
              <a:t>cdrhepc@gmail.com)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chemeClr val="accent1"/>
                </a:solidFill>
              </a:rPr>
              <a:t>Metropolitan </a:t>
            </a:r>
            <a:r>
              <a:rPr lang="en-US" sz="1400" b="1" u="sng" dirty="0">
                <a:solidFill>
                  <a:schemeClr val="accent1"/>
                </a:solidFill>
              </a:rPr>
              <a:t>Area Regional Office Health Emergency Preparedness Coalition Calendar</a:t>
            </a:r>
            <a:r>
              <a:rPr lang="en-US" sz="1400" dirty="0">
                <a:solidFill>
                  <a:schemeClr val="accent1"/>
                </a:solidFill>
              </a:rPr>
              <a:t> (marohepc@gmail.com)</a:t>
            </a:r>
          </a:p>
        </p:txBody>
      </p:sp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114800" y="609600"/>
            <a:ext cx="4817110" cy="3853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4" y="1600200"/>
            <a:ext cx="4071166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4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3292"/>
            <a:ext cx="7620000" cy="1143000"/>
          </a:xfrm>
        </p:spPr>
        <p:txBody>
          <a:bodyPr/>
          <a:lstStyle/>
          <a:p>
            <a:r>
              <a:rPr lang="en-US" dirty="0" smtClean="0"/>
              <a:t>Trainings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-304800" y="1828800"/>
            <a:ext cx="7620000" cy="850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Conducted/Scheduling</a:t>
            </a:r>
          </a:p>
          <a:p>
            <a:pPr marL="1108710" lvl="2" indent="-285750"/>
            <a:r>
              <a:rPr lang="en-US" sz="1800" dirty="0" smtClean="0"/>
              <a:t>eFINDS (CNY)</a:t>
            </a:r>
          </a:p>
          <a:p>
            <a:pPr marL="1108710" lvl="2" indent="-285750"/>
            <a:r>
              <a:rPr lang="en-US" dirty="0" smtClean="0"/>
              <a:t>ABLS (CNY, FLR)</a:t>
            </a:r>
          </a:p>
          <a:p>
            <a:pPr marL="1108710" lvl="2" indent="-285750"/>
            <a:r>
              <a:rPr lang="en-US" dirty="0" smtClean="0"/>
              <a:t>MGT-431 (WNY, FLR) </a:t>
            </a:r>
          </a:p>
          <a:p>
            <a:pPr marL="1108710" lvl="2" indent="-285750"/>
            <a:r>
              <a:rPr lang="en-US" dirty="0" smtClean="0"/>
              <a:t>Radiation (WNY, FLR, CNY)</a:t>
            </a:r>
          </a:p>
          <a:p>
            <a:pPr marL="1108710" lvl="2" indent="-285750"/>
            <a:r>
              <a:rPr lang="en-US" sz="1800" dirty="0" smtClean="0"/>
              <a:t>ENPC </a:t>
            </a:r>
          </a:p>
          <a:p>
            <a:pPr marL="1108710" lvl="2" indent="-285750"/>
            <a:r>
              <a:rPr lang="en-US" dirty="0" smtClean="0"/>
              <a:t>TNCC </a:t>
            </a:r>
          </a:p>
          <a:p>
            <a:pPr marL="1108710" lvl="2" indent="-285750"/>
            <a:r>
              <a:rPr lang="en-US" sz="1800" dirty="0" smtClean="0"/>
              <a:t>BDLS/ADLS (CNY, FLR, WNY)</a:t>
            </a:r>
            <a:endParaRPr lang="en-US" sz="1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Future Scheduling - based on survey </a:t>
            </a:r>
            <a:r>
              <a:rPr lang="en-US" sz="2000" dirty="0" smtClean="0"/>
              <a:t>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Posted on website/calendar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Notifications via FLRTC Listserv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LMS Registration </a:t>
            </a:r>
            <a:r>
              <a:rPr lang="en-US" sz="2000" dirty="0" smtClean="0"/>
              <a:t>(when </a:t>
            </a:r>
            <a:r>
              <a:rPr lang="en-US" sz="2000" dirty="0"/>
              <a:t>applicable</a:t>
            </a:r>
            <a:r>
              <a:rPr lang="en-US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Self Paced (online) availab</a:t>
            </a:r>
            <a:r>
              <a:rPr lang="en-US" dirty="0" smtClean="0"/>
              <a:t>le via LMS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Webinars to be scheduled</a:t>
            </a:r>
            <a:endParaRPr lang="en-US" sz="2000" dirty="0"/>
          </a:p>
          <a:p>
            <a:pPr marL="411480" lvl="1" indent="0" algn="ctr">
              <a:lnSpc>
                <a:spcPct val="80000"/>
              </a:lnSpc>
              <a:buNone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74" y="30892"/>
            <a:ext cx="4986263" cy="438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1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-76200"/>
            <a:ext cx="8608621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91336" y="457200"/>
            <a:ext cx="3772890" cy="914400"/>
          </a:xfrm>
        </p:spPr>
        <p:txBody>
          <a:bodyPr/>
          <a:lstStyle/>
          <a:p>
            <a:r>
              <a:rPr lang="en-US" dirty="0" smtClean="0"/>
              <a:t>Workgroup </a:t>
            </a:r>
            <a:br>
              <a:rPr lang="en-US" dirty="0" smtClean="0"/>
            </a:br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1681"/>
            <a:ext cx="4285775" cy="341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64" y="2743199"/>
            <a:ext cx="3967163" cy="39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9" y="152400"/>
            <a:ext cx="5238878" cy="1143000"/>
          </a:xfrm>
        </p:spPr>
        <p:txBody>
          <a:bodyPr/>
          <a:lstStyle/>
          <a:p>
            <a:r>
              <a:rPr lang="en-US" dirty="0" smtClean="0"/>
              <a:t>Other EP Tools </a:t>
            </a:r>
            <a:br>
              <a:rPr lang="en-US" dirty="0" smtClean="0"/>
            </a:br>
            <a:r>
              <a:rPr lang="en-US" dirty="0" smtClean="0"/>
              <a:t>&amp; Resources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4" y="1429897"/>
            <a:ext cx="2457450" cy="547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6476"/>
            <a:ext cx="3657600" cy="3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30" y="3419448"/>
            <a:ext cx="3332205" cy="34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974249" y="1715832"/>
            <a:ext cx="1911951" cy="570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4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FLRTC-HPP listserv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 For </a:t>
            </a:r>
            <a:r>
              <a:rPr lang="en-US" dirty="0"/>
              <a:t>email notifications regarding educational </a:t>
            </a:r>
            <a:r>
              <a:rPr lang="en-US" dirty="0" smtClean="0"/>
              <a:t>opportunities</a:t>
            </a:r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67" y="4800600"/>
            <a:ext cx="268906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77689"/>
            <a:ext cx="2819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191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00" y="136962"/>
            <a:ext cx="8773491" cy="74174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FLRTC Contact Information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48049" y="990600"/>
            <a:ext cx="8499584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sz="2000" b="1" dirty="0" smtClean="0"/>
              <a:t>Anne D’Angelo (Program Director)</a:t>
            </a: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sz="2000" dirty="0" smtClean="0"/>
              <a:t> anne_dangelo@urmc.rochester.edu</a:t>
            </a:r>
          </a:p>
          <a:p>
            <a:pPr lvl="1" algn="ctr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sz="2000" b="1" dirty="0" smtClean="0"/>
              <a:t>Eileen Spezio (Administrative Assistant) </a:t>
            </a: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sz="2000" dirty="0" smtClean="0"/>
              <a:t>eileen_spezio@urmc.rochester.edu</a:t>
            </a:r>
          </a:p>
          <a:p>
            <a:pPr lvl="1" algn="ctr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sz="2000" b="1" dirty="0" smtClean="0"/>
              <a:t>Kathee Tyo (Lead Instructor)</a:t>
            </a: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sz="2000" dirty="0"/>
              <a:t>k</a:t>
            </a:r>
            <a:r>
              <a:rPr lang="en-US" sz="2000" dirty="0" smtClean="0"/>
              <a:t>athee_tyo@urmc.rochester.edu</a:t>
            </a:r>
            <a:endParaRPr lang="en-US" sz="2000" dirty="0"/>
          </a:p>
          <a:p>
            <a:pPr lvl="1" algn="ctr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sz="3200" dirty="0" smtClean="0"/>
              <a:t>585-758-7640</a:t>
            </a:r>
            <a:r>
              <a:rPr lang="en-US" sz="2000" dirty="0" smtClean="0"/>
              <a:t> </a:t>
            </a: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sz="2000" dirty="0" smtClean="0"/>
              <a:t>Mondays, Tuesdays, Thursdays</a:t>
            </a:r>
          </a:p>
          <a:p>
            <a:pPr lvl="1" algn="ctr">
              <a:lnSpc>
                <a:spcPct val="80000"/>
              </a:lnSpc>
              <a:buFontTx/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sz="4400" b="1" dirty="0" smtClean="0">
                <a:solidFill>
                  <a:schemeClr val="accent2"/>
                </a:solidFill>
                <a:hlinkClick r:id="rId2"/>
              </a:rPr>
              <a:t>wrhepc.urmc.edu</a:t>
            </a:r>
            <a:endParaRPr lang="en-US" sz="4400" b="1" dirty="0" smtClean="0">
              <a:solidFill>
                <a:schemeClr val="accent2"/>
              </a:solidFill>
            </a:endParaRPr>
          </a:p>
          <a:p>
            <a:pPr lvl="1" algn="ctr">
              <a:lnSpc>
                <a:spcPct val="80000"/>
              </a:lnSpc>
            </a:pPr>
            <a:endParaRPr lang="en-US" sz="2000" dirty="0" smtClean="0"/>
          </a:p>
          <a:p>
            <a:pPr lvl="1" algn="ctr">
              <a:lnSpc>
                <a:spcPct val="80000"/>
              </a:lnSpc>
            </a:pPr>
            <a:endParaRPr lang="en-US" sz="2000" dirty="0" smtClean="0"/>
          </a:p>
          <a:p>
            <a:pPr lvl="1" algn="ctr">
              <a:lnSpc>
                <a:spcPct val="80000"/>
              </a:lnSpc>
            </a:pPr>
            <a:r>
              <a:rPr lang="en-US" sz="2000" dirty="0" smtClean="0"/>
              <a:t>please </a:t>
            </a:r>
            <a:r>
              <a:rPr lang="en-US" sz="2000" dirty="0"/>
              <a:t>subscribe to the FLRTC-HPP </a:t>
            </a:r>
            <a:r>
              <a:rPr lang="en-US" sz="2000" dirty="0" smtClean="0"/>
              <a:t>listserv </a:t>
            </a:r>
          </a:p>
          <a:p>
            <a:pPr lvl="1" algn="ctr">
              <a:lnSpc>
                <a:spcPct val="80000"/>
              </a:lnSpc>
            </a:pPr>
            <a:r>
              <a:rPr lang="en-US" sz="2000" dirty="0" smtClean="0"/>
              <a:t>send an email to: </a:t>
            </a:r>
            <a:r>
              <a:rPr lang="en-US" sz="2000" u="sng" dirty="0" smtClean="0">
                <a:hlinkClick r:id="rId3"/>
              </a:rPr>
              <a:t>listserv@lists.rochester.edu</a:t>
            </a:r>
            <a:endParaRPr lang="en-US" sz="2000" dirty="0"/>
          </a:p>
          <a:p>
            <a:pPr lvl="1" algn="ctr">
              <a:lnSpc>
                <a:spcPct val="8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the email </a:t>
            </a:r>
            <a:r>
              <a:rPr lang="en-US" sz="2000" b="1" u="sng" dirty="0" smtClean="0"/>
              <a:t>BODY</a:t>
            </a:r>
            <a:r>
              <a:rPr lang="en-US" sz="2000" dirty="0" smtClean="0"/>
              <a:t> write</a:t>
            </a:r>
            <a:r>
              <a:rPr lang="en-US" sz="2000" b="1" dirty="0" smtClean="0"/>
              <a:t>: </a:t>
            </a:r>
            <a:r>
              <a:rPr lang="en-US" sz="2000" dirty="0">
                <a:solidFill>
                  <a:srgbClr val="FF0000"/>
                </a:solidFill>
              </a:rPr>
              <a:t>Subscribe FLRTC-HPP </a:t>
            </a:r>
            <a:r>
              <a:rPr lang="en-US" sz="2000" dirty="0" err="1">
                <a:solidFill>
                  <a:srgbClr val="FF0000"/>
                </a:solidFill>
              </a:rPr>
              <a:t>firstname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lastname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lvl="1" algn="ctr">
              <a:lnSpc>
                <a:spcPct val="80000"/>
              </a:lnSpc>
            </a:pPr>
            <a:endParaRPr lang="en-US" sz="2000" b="1" dirty="0" smtClean="0"/>
          </a:p>
          <a:p>
            <a:pPr lvl="1" algn="ctr">
              <a:lnSpc>
                <a:spcPct val="80000"/>
              </a:lnSpc>
              <a:buFontTx/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lvl="1" algn="ctr">
              <a:lnSpc>
                <a:spcPct val="80000"/>
              </a:lnSpc>
              <a:buFontTx/>
              <a:buNone/>
            </a:pP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RTC </a:t>
            </a: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129" y="1524000"/>
            <a:ext cx="4304271" cy="489702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Stony Brook University - RTC</a:t>
            </a:r>
            <a:endParaRPr lang="en-US" sz="2400" b="1" u="sng" dirty="0" smtClean="0"/>
          </a:p>
          <a:p>
            <a:pPr marL="0" indent="0">
              <a:buNone/>
            </a:pPr>
            <a:endParaRPr lang="en-US" sz="1200" dirty="0" smtClean="0"/>
          </a:p>
          <a:p>
            <a:pPr marL="114300" indent="0">
              <a:buNone/>
            </a:pPr>
            <a:r>
              <a:rPr lang="en-US" sz="1800" dirty="0" smtClean="0"/>
              <a:t>Connie </a:t>
            </a:r>
            <a:r>
              <a:rPr lang="en-US" sz="1800" dirty="0"/>
              <a:t>Kraft, </a:t>
            </a:r>
            <a:r>
              <a:rPr lang="en-US" sz="1800" dirty="0" smtClean="0"/>
              <a:t>RN,MSN,CEN</a:t>
            </a:r>
          </a:p>
          <a:p>
            <a:pPr marL="114300" indent="0">
              <a:buNone/>
            </a:pPr>
            <a:r>
              <a:rPr lang="en-US" sz="1800" dirty="0" smtClean="0"/>
              <a:t>Emergency Management Department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US" sz="1700" dirty="0" smtClean="0"/>
              <a:t>Clinical Assistant Professor</a:t>
            </a:r>
            <a:endParaRPr lang="en-US" sz="1700" dirty="0"/>
          </a:p>
          <a:p>
            <a:pPr marL="742950" lvl="1" indent="-285750">
              <a:buFont typeface="Calibri" panose="020F0502020204030204" pitchFamily="34" charset="0"/>
              <a:buChar char="⁻"/>
            </a:pPr>
            <a:r>
              <a:rPr lang="en-US" sz="1700" dirty="0" smtClean="0"/>
              <a:t>Regional Resource Center Coordinator</a:t>
            </a:r>
            <a:endParaRPr lang="en-US" sz="1700" dirty="0"/>
          </a:p>
          <a:p>
            <a:pPr marL="114300" indent="0">
              <a:buNone/>
            </a:pPr>
            <a:r>
              <a:rPr lang="en-US" sz="1800" dirty="0" smtClean="0"/>
              <a:t>Phone: (631) 444-9074</a:t>
            </a:r>
            <a:r>
              <a:rPr lang="en-US" sz="1800" dirty="0"/>
              <a:t>     </a:t>
            </a:r>
            <a:endParaRPr lang="en-US" sz="1800" dirty="0" smtClean="0"/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Connie.Cincotta-Kraft@stonybrookmedicine.edu</a:t>
            </a:r>
            <a:endParaRPr lang="en-US" sz="1600" dirty="0" smtClean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>       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10" y="1524000"/>
            <a:ext cx="4191000" cy="489702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u="sng" dirty="0" smtClean="0"/>
              <a:t>Albany Medical Center– </a:t>
            </a:r>
            <a:r>
              <a:rPr lang="en-US" sz="2400" b="1" u="sng" dirty="0" smtClean="0"/>
              <a:t>RTC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200" b="1" u="sng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Christopher Smith, BS, EMT-P</a:t>
            </a:r>
            <a:br>
              <a:rPr lang="en-US" sz="1800" dirty="0" smtClean="0"/>
            </a:br>
            <a:r>
              <a:rPr lang="en-US" sz="1800" dirty="0" smtClean="0"/>
              <a:t>Program Coordinator</a:t>
            </a:r>
          </a:p>
          <a:p>
            <a:pPr marL="685800" lvl="1"/>
            <a:r>
              <a:rPr lang="en-US" sz="1700" dirty="0" smtClean="0"/>
              <a:t>Regional Training Center</a:t>
            </a:r>
          </a:p>
          <a:p>
            <a:pPr marL="685800" lvl="1"/>
            <a:r>
              <a:rPr lang="en-US" sz="1700" dirty="0" smtClean="0"/>
              <a:t>Trauma Outreach &amp; Injury Prevention</a:t>
            </a:r>
          </a:p>
          <a:p>
            <a:pPr marL="0" indent="0">
              <a:buNone/>
            </a:pPr>
            <a:r>
              <a:rPr lang="en-US" sz="1800" dirty="0" smtClean="0"/>
              <a:t>Phone:  (518) 262-1070</a:t>
            </a:r>
            <a:br>
              <a:rPr lang="en-US" sz="1800" dirty="0" smtClean="0"/>
            </a:br>
            <a:r>
              <a:rPr lang="en-US" sz="1800" u="sng" dirty="0" smtClean="0">
                <a:hlinkClick r:id="rId4"/>
              </a:rPr>
              <a:t>SmithC12@mail.amc.edu</a:t>
            </a:r>
            <a:endParaRPr lang="en-US" sz="1800" u="sng" dirty="0" smtClean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r>
              <a:rPr lang="en-US" sz="1800" dirty="0"/>
              <a:t>Scott Heller, MBA, CHEP</a:t>
            </a:r>
          </a:p>
          <a:p>
            <a:pPr marL="0" indent="0">
              <a:buNone/>
            </a:pPr>
            <a:r>
              <a:rPr lang="en-US" sz="1800" dirty="0"/>
              <a:t>Director of Emergency Management</a:t>
            </a:r>
          </a:p>
          <a:p>
            <a:pPr marL="0" indent="0">
              <a:buNone/>
            </a:pPr>
            <a:r>
              <a:rPr lang="en-US" sz="1800" dirty="0" smtClean="0"/>
              <a:t>Phone</a:t>
            </a:r>
            <a:r>
              <a:rPr lang="en-US" sz="1800" dirty="0"/>
              <a:t>:  (518)262-1071      </a:t>
            </a:r>
          </a:p>
          <a:p>
            <a:pPr marL="0" indent="0">
              <a:buNone/>
            </a:pPr>
            <a:r>
              <a:rPr lang="en-US" sz="1800" u="sng" dirty="0" smtClean="0">
                <a:hlinkClick r:id="rId5"/>
              </a:rPr>
              <a:t>HellerS@mail.amc.edu</a:t>
            </a:r>
            <a:endParaRPr lang="en-US" sz="1800" dirty="0"/>
          </a:p>
          <a:p>
            <a:pPr marL="0" indent="0">
              <a:buNone/>
            </a:pPr>
            <a:endParaRPr lang="en-US" sz="1800" u="sng" dirty="0" smtClean="0"/>
          </a:p>
          <a:p>
            <a:pPr marL="0" indent="0">
              <a:buNone/>
            </a:pPr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36371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RRC/RTC Structure: 2002-2014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75489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4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0" y="685800"/>
            <a:ext cx="831126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508364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Current RTC Structure </a:t>
            </a:r>
            <a:r>
              <a:rPr lang="en-US" sz="3600" dirty="0" smtClean="0">
                <a:solidFill>
                  <a:schemeClr val="tx2"/>
                </a:solidFill>
              </a:rPr>
              <a:t>(as of 7/1/14)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705600" cy="1143000"/>
          </a:xfrm>
        </p:spPr>
        <p:txBody>
          <a:bodyPr/>
          <a:lstStyle/>
          <a:p>
            <a:r>
              <a:rPr lang="en-US" dirty="0" smtClean="0"/>
              <a:t>BP3 RTC Catchment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12312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University of Rochester  “Finger Lakes”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23 counties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47 HPP funded hospitals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HEPCs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4 Subregions (and 6 local areas)</a:t>
            </a:r>
          </a:p>
          <a:p>
            <a:pPr lvl="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Albany Medical Center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25 counties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44 HPP funded hospitals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 HEPCs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Subregions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Stony Brook University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Hospital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9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counties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49 HPP funded hospitals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HPECs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 Subregions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228009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Total funding to RTCs in BP3 has been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by 50%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compared to BP2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543800" cy="2593975"/>
          </a:xfrm>
        </p:spPr>
        <p:txBody>
          <a:bodyPr/>
          <a:lstStyle/>
          <a:p>
            <a:r>
              <a:rPr lang="en-US" dirty="0" smtClean="0"/>
              <a:t>RTC WORKPLAN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3276600"/>
            <a:ext cx="48768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 Collaborative Approach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09213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Identify, coordinate, 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deliver, evaluate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</a:rPr>
              <a:t>maintenance 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training</a:t>
            </a:r>
            <a:endParaRPr lang="en-US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Identify 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healthcare and HEPC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</a:rPr>
              <a:t>training gaps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Develop 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</a:rPr>
              <a:t>regional training calendar </a:t>
            </a:r>
            <a:endParaRPr lang="en-US" sz="3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Evaluate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</a:rPr>
              <a:t>training </a:t>
            </a:r>
            <a:endParaRPr lang="en-US" sz="3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Identify 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and implement a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</a:rPr>
              <a:t>variety of delivery modalities </a:t>
            </a:r>
            <a:endParaRPr lang="en-US" sz="3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Participate 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in regional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</a:rPr>
              <a:t>HEPC activities </a:t>
            </a:r>
            <a:endParaRPr lang="en-US" sz="3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Coordinate 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and host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</a:rPr>
              <a:t>OHEP sponsored 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Provide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</a:rPr>
              <a:t>updates and progress 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reports 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to OHEP Training Manager</a:t>
            </a:r>
          </a:p>
          <a:p>
            <a:endParaRPr lang="en-US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5221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chemeClr val="tx2"/>
                </a:solidFill>
              </a:rPr>
              <a:t>OBJECTIVES</a:t>
            </a:r>
            <a:endParaRPr lang="en-US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543800" cy="2593975"/>
          </a:xfrm>
        </p:spPr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6461760" cy="1066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Current &amp; Proposed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77200" cy="1143000"/>
          </a:xfrm>
        </p:spPr>
        <p:txBody>
          <a:bodyPr/>
          <a:lstStyle/>
          <a:p>
            <a:r>
              <a:rPr lang="en-US" dirty="0" smtClean="0"/>
              <a:t>WRHEPC Training Needs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>
                <a:hlinkClick r:id="rId3"/>
              </a:rPr>
              <a:t>https</a:t>
            </a:r>
            <a:r>
              <a:rPr lang="en-US" sz="2400" u="sng" dirty="0">
                <a:hlinkClick r:id="rId3"/>
              </a:rPr>
              <a:t>://www.surveymonkey.com/s/WRHEPC-TrainingNeeds</a:t>
            </a:r>
            <a:endParaRPr lang="en-US" sz="2400" u="sng" dirty="0"/>
          </a:p>
          <a:p>
            <a:pPr marL="800100" lvl="1" indent="-342900"/>
            <a:r>
              <a:rPr lang="en-US" dirty="0"/>
              <a:t>Released 7/31/14</a:t>
            </a:r>
          </a:p>
          <a:p>
            <a:pPr marL="800100" lvl="1" indent="-342900"/>
            <a:r>
              <a:rPr lang="en-US" dirty="0"/>
              <a:t>Closed 8/15/14</a:t>
            </a:r>
          </a:p>
          <a:p>
            <a:pPr marL="800100" lvl="1" indent="-342900"/>
            <a:r>
              <a:rPr lang="en-US" dirty="0"/>
              <a:t>Results - September HEPC sub-regional meetings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28" y="2595742"/>
            <a:ext cx="5118272" cy="409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0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5"/>
            <a:ext cx="7620000" cy="1143000"/>
          </a:xfrm>
        </p:spPr>
        <p:txBody>
          <a:bodyPr/>
          <a:lstStyle/>
          <a:p>
            <a:r>
              <a:rPr lang="en-US" dirty="0" smtClean="0"/>
              <a:t>WRHEPC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4864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6000" dirty="0" smtClean="0">
                <a:solidFill>
                  <a:schemeClr val="accent1"/>
                </a:solidFill>
              </a:rPr>
              <a:t>wrhepc.urmc.edu</a:t>
            </a:r>
            <a:endParaRPr lang="en-US" sz="60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35480"/>
            <a:ext cx="5867400" cy="469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8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3307</TotalTime>
  <Words>761</Words>
  <Application>Microsoft Office PowerPoint</Application>
  <PresentationFormat>On-screen Show (4:3)</PresentationFormat>
  <Paragraphs>189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Finger Lakes Regional Training Center  Introduction to BP3</vt:lpstr>
      <vt:lpstr>RRC/RTC Structure: 2002-2014</vt:lpstr>
      <vt:lpstr>PowerPoint Presentation</vt:lpstr>
      <vt:lpstr>BP3 RTC Catchment Area</vt:lpstr>
      <vt:lpstr>RTC WORKPLAN</vt:lpstr>
      <vt:lpstr>PowerPoint Presentation</vt:lpstr>
      <vt:lpstr>ACTIVITIES</vt:lpstr>
      <vt:lpstr>WRHEPC Training Needs Survey</vt:lpstr>
      <vt:lpstr>WRHEPC Website</vt:lpstr>
      <vt:lpstr>PowerPoint Presentation</vt:lpstr>
      <vt:lpstr>Trainings</vt:lpstr>
      <vt:lpstr>Workgroup  Products</vt:lpstr>
      <vt:lpstr>Other EP Tools  &amp; Resources</vt:lpstr>
      <vt:lpstr>Join FLRTC-HPP listserv</vt:lpstr>
      <vt:lpstr>FLRTC Contact Information</vt:lpstr>
      <vt:lpstr>RTC Contact Information</vt:lpstr>
    </vt:vector>
  </TitlesOfParts>
  <Company>New York State 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RTC Planning Meeting</dc:title>
  <dc:creator>Judith LeComb</dc:creator>
  <cp:lastModifiedBy>DAngelo, Anne</cp:lastModifiedBy>
  <cp:revision>67</cp:revision>
  <dcterms:created xsi:type="dcterms:W3CDTF">2014-07-08T14:08:54Z</dcterms:created>
  <dcterms:modified xsi:type="dcterms:W3CDTF">2014-08-26T19:08:00Z</dcterms:modified>
</cp:coreProperties>
</file>