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Lst>
  <p:notesMasterIdLst>
    <p:notesMasterId r:id="rId78"/>
  </p:notesMasterIdLst>
  <p:handoutMasterIdLst>
    <p:handoutMasterId r:id="rId79"/>
  </p:handoutMasterIdLst>
  <p:sldIdLst>
    <p:sldId id="318" r:id="rId7"/>
    <p:sldId id="319" r:id="rId8"/>
    <p:sldId id="387" r:id="rId9"/>
    <p:sldId id="388" r:id="rId10"/>
    <p:sldId id="320" r:id="rId11"/>
    <p:sldId id="321" r:id="rId12"/>
    <p:sldId id="322" r:id="rId13"/>
    <p:sldId id="375" r:id="rId14"/>
    <p:sldId id="324" r:id="rId15"/>
    <p:sldId id="376" r:id="rId16"/>
    <p:sldId id="325" r:id="rId17"/>
    <p:sldId id="401" r:id="rId18"/>
    <p:sldId id="360" r:id="rId19"/>
    <p:sldId id="458" r:id="rId20"/>
    <p:sldId id="457" r:id="rId21"/>
    <p:sldId id="326" r:id="rId22"/>
    <p:sldId id="405" r:id="rId23"/>
    <p:sldId id="404" r:id="rId24"/>
    <p:sldId id="406" r:id="rId25"/>
    <p:sldId id="329" r:id="rId26"/>
    <p:sldId id="366" r:id="rId27"/>
    <p:sldId id="386" r:id="rId28"/>
    <p:sldId id="403" r:id="rId29"/>
    <p:sldId id="459" r:id="rId30"/>
    <p:sldId id="451" r:id="rId31"/>
    <p:sldId id="452" r:id="rId32"/>
    <p:sldId id="390" r:id="rId33"/>
    <p:sldId id="460"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6" r:id="rId50"/>
    <p:sldId id="427" r:id="rId51"/>
    <p:sldId id="428" r:id="rId52"/>
    <p:sldId id="429" r:id="rId53"/>
    <p:sldId id="430" r:id="rId54"/>
    <p:sldId id="431" r:id="rId55"/>
    <p:sldId id="453" r:id="rId56"/>
    <p:sldId id="433" r:id="rId57"/>
    <p:sldId id="454" r:id="rId58"/>
    <p:sldId id="434" r:id="rId59"/>
    <p:sldId id="455"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374" r:id="rId77"/>
  </p:sldIdLst>
  <p:sldSz cx="9144000" cy="5143500" type="screen16x9"/>
  <p:notesSz cx="7010400" cy="92964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L Sottolano" initials="DLS"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002D73"/>
    <a:srgbClr val="FFFFCC"/>
    <a:srgbClr val="1F3261"/>
    <a:srgbClr val="553278"/>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04" autoAdjust="0"/>
    <p:restoredTop sz="94434" autoAdjust="0"/>
  </p:normalViewPr>
  <p:slideViewPr>
    <p:cSldViewPr snapToGrid="0">
      <p:cViewPr varScale="1">
        <p:scale>
          <a:sx n="136" d="100"/>
          <a:sy n="136" d="100"/>
        </p:scale>
        <p:origin x="-78" y="-102"/>
      </p:cViewPr>
      <p:guideLst>
        <p:guide orient="horz" pos="1620"/>
        <p:guide pos="2880"/>
      </p:guideLst>
    </p:cSldViewPr>
  </p:slideViewPr>
  <p:outlineViewPr>
    <p:cViewPr>
      <p:scale>
        <a:sx n="33" d="100"/>
        <a:sy n="33" d="100"/>
      </p:scale>
      <p:origin x="0" y="-30258"/>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2520"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4E98F3-5064-CE44-BCC0-70998B4A9475}" type="datetimeFigureOut">
              <a:rPr lang="en-US" smtClean="0"/>
              <a:t>6/22/2016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36969D2-6A59-5943-AD3C-208596B09743}" type="slidenum">
              <a:rPr lang="en-US" smtClean="0"/>
              <a:t>‹#›</a:t>
            </a:fld>
            <a:endParaRPr lang="en-US"/>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6/22/2016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mailto:hinhpn@health.state.ny.us"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mailto:hinweb@health.state.ny.us"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urmc.rochester.edu/emergency-preparedness/Preparedness-and-Response-Tools-Resources/eFINDS.aspx"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xfrm>
            <a:off x="748454" y="4637247"/>
            <a:ext cx="5980854" cy="4392217"/>
          </a:xfrm>
          <a:prstGeom prst="rect">
            <a:avLst/>
          </a:prstGeom>
          <a:noFill/>
        </p:spPr>
        <p:txBody>
          <a:bodyPr wrap="square" lIns="93177" tIns="46589" rIns="93177" bIns="46589" numCol="1" anchor="t" anchorCtr="0" compatLnSpc="1">
            <a:prstTxWarp prst="textNoShape">
              <a:avLst/>
            </a:prstTxWarp>
          </a:bodyPr>
          <a:lstStyle/>
          <a:p>
            <a:endParaRPr lang="en-US" sz="800" dirty="0"/>
          </a:p>
        </p:txBody>
      </p:sp>
    </p:spTree>
    <p:extLst>
      <p:ext uri="{BB962C8B-B14F-4D97-AF65-F5344CB8AC3E}">
        <p14:creationId xmlns:p14="http://schemas.microsoft.com/office/powerpoint/2010/main" val="422406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pPr defTabSz="984893">
              <a:defRPr/>
            </a:pPr>
            <a:r>
              <a:rPr lang="en-US" altLang="en-US" dirty="0" smtClean="0"/>
              <a:t> </a:t>
            </a:r>
          </a:p>
          <a:p>
            <a:pPr defTabSz="984893">
              <a:defRPr/>
            </a:pPr>
            <a:r>
              <a:rPr lang="en-US" altLang="en-US" dirty="0" smtClean="0"/>
              <a:t>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13</a:t>
            </a:fld>
            <a:endParaRPr lang="en-US"/>
          </a:p>
        </p:txBody>
      </p:sp>
    </p:spTree>
    <p:extLst>
      <p:ext uri="{BB962C8B-B14F-4D97-AF65-F5344CB8AC3E}">
        <p14:creationId xmlns:p14="http://schemas.microsoft.com/office/powerpoint/2010/main" val="267303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44BE4AE-3253-492E-A337-C7D8A572F3E5}" type="slidenum">
              <a:rPr lang="en-US" altLang="en-US" smtClean="0"/>
              <a:pPr/>
              <a:t>14</a:t>
            </a:fld>
            <a:endParaRPr lang="en-US" altLang="en-US" dirty="0"/>
          </a:p>
        </p:txBody>
      </p:sp>
    </p:spTree>
    <p:extLst>
      <p:ext uri="{BB962C8B-B14F-4D97-AF65-F5344CB8AC3E}">
        <p14:creationId xmlns:p14="http://schemas.microsoft.com/office/powerpoint/2010/main" val="275158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48454" y="4637247"/>
            <a:ext cx="5980854" cy="4392217"/>
          </a:xfrm>
          <a:prstGeom prst="rect">
            <a:avLst/>
          </a:prstGeom>
          <a:noFill/>
        </p:spPr>
        <p:txBody>
          <a:bodyPr wrap="square" lIns="93177" tIns="46589" rIns="93177" bIns="46589" numCol="1" anchor="t" anchorCtr="0" compatLnSpc="1">
            <a:prstTxWarp prst="textNoShape">
              <a:avLst/>
            </a:prstTxWarp>
          </a:bodyPr>
          <a:lstStyle/>
          <a:p>
            <a:r>
              <a:rPr lang="en-US" sz="1000" dirty="0"/>
              <a:t>Because e-FINDS is a role based application, once you are added to an e-FINDS role, the application will appear in your My Applications list in the left side panel. </a:t>
            </a:r>
          </a:p>
          <a:p>
            <a:r>
              <a:rPr lang="en-US" sz="1000" dirty="0"/>
              <a:t>e-FINDS can also be access from the main list of applications. </a:t>
            </a:r>
          </a:p>
          <a:p>
            <a:endParaRPr lang="en-US" sz="1000" dirty="0"/>
          </a:p>
          <a:p>
            <a:r>
              <a:rPr lang="en-US" sz="1000" dirty="0"/>
              <a:t>To verify your role assignment, go to the My Account link and click </a:t>
            </a:r>
            <a:r>
              <a:rPr lang="en-US" sz="1000" u="sng" dirty="0"/>
              <a:t>See what roles I hold</a:t>
            </a:r>
            <a:r>
              <a:rPr lang="en-US" sz="1000" dirty="0"/>
              <a:t>. If you are not in an e-FINDS and would like to be, then click on the </a:t>
            </a:r>
            <a:r>
              <a:rPr lang="en-US" sz="1000" u="sng" dirty="0"/>
              <a:t>Look up my coordinators</a:t>
            </a:r>
            <a:r>
              <a:rPr lang="en-US" sz="1000" dirty="0"/>
              <a:t>. They are the ones who will add you to the role.</a:t>
            </a:r>
          </a:p>
          <a:p>
            <a:endParaRPr lang="en-US" sz="1000" dirty="0"/>
          </a:p>
          <a:p>
            <a:r>
              <a:rPr lang="en-US" sz="1000" b="1" dirty="0"/>
              <a:t>FRIENDLY REMINDER:  </a:t>
            </a:r>
            <a:r>
              <a:rPr lang="en-US" sz="1000" dirty="0"/>
              <a:t>To ensure that you receive timely communications from your county health department and/or the state, please make sure your business and emergency contact information is correct and updated. To do so, click on the Update or verify my contact information. </a:t>
            </a:r>
          </a:p>
          <a:p>
            <a:endParaRPr lang="en-US" sz="1000" dirty="0"/>
          </a:p>
          <a:p>
            <a:endParaRPr lang="en-US" sz="1000" dirty="0"/>
          </a:p>
        </p:txBody>
      </p:sp>
      <p:sp>
        <p:nvSpPr>
          <p:cNvPr id="4" name="Slide Number Placeholder 3"/>
          <p:cNvSpPr>
            <a:spLocks noGrp="1"/>
          </p:cNvSpPr>
          <p:nvPr>
            <p:ph type="sldNum" sz="quarter" idx="5"/>
          </p:nvPr>
        </p:nvSpPr>
        <p:spPr/>
        <p:txBody>
          <a:bodyPr/>
          <a:lstStyle/>
          <a:p>
            <a:pPr>
              <a:defRPr/>
            </a:pPr>
            <a:fld id="{61501CAA-987C-46E1-B482-E779983079E5}" type="slidenum">
              <a:rPr lang="en-US" smtClean="0"/>
              <a:pPr>
                <a:defRPr/>
              </a:pPr>
              <a:t>16</a:t>
            </a:fld>
            <a:endParaRPr lang="en-US" dirty="0"/>
          </a:p>
        </p:txBody>
      </p:sp>
    </p:spTree>
    <p:extLst>
      <p:ext uri="{BB962C8B-B14F-4D97-AF65-F5344CB8AC3E}">
        <p14:creationId xmlns:p14="http://schemas.microsoft.com/office/powerpoint/2010/main" val="89600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defTabSz="966529">
              <a:spcBef>
                <a:spcPct val="0"/>
              </a:spcBef>
              <a:defRPr/>
            </a:pPr>
            <a:r>
              <a:rPr lang="en-US" dirty="0" smtClean="0"/>
              <a:t>eFINDS is</a:t>
            </a:r>
            <a:r>
              <a:rPr lang="en-US" baseline="0" dirty="0" smtClean="0"/>
              <a:t> a commerce based-application and relies on Communications Directory role assignments to access the system. There are two roles for healthcare facility employees that provide access (facility permission assignments)</a:t>
            </a:r>
            <a:endParaRPr lang="en-US" b="1" dirty="0" smtClean="0"/>
          </a:p>
          <a:p>
            <a:pPr eaLnBrk="1" hangingPunct="1">
              <a:spcBef>
                <a:spcPct val="0"/>
              </a:spcBef>
            </a:pPr>
            <a:endParaRPr lang="en-US" dirty="0" smtClean="0"/>
          </a:p>
          <a:p>
            <a:pPr eaLnBrk="1" hangingPunct="1">
              <a:spcBef>
                <a:spcPct val="0"/>
              </a:spcBef>
            </a:pPr>
            <a:r>
              <a:rPr lang="en-US" dirty="0" smtClean="0"/>
              <a:t>1. The e-FINDS Data Reporter can register patients/residents in the system with or without a scanner, one at a time or multiples by using the e-FINDS spreadsheet provided by the e-FINDS Admin. They can also update with or without a scanner, one at a time or more than one.</a:t>
            </a:r>
          </a:p>
          <a:p>
            <a:pPr eaLnBrk="1" hangingPunct="1"/>
            <a:endParaRPr lang="en-US" dirty="0" smtClean="0"/>
          </a:p>
          <a:p>
            <a:pPr eaLnBrk="1" hangingPunct="1"/>
            <a:r>
              <a:rPr lang="en-US" dirty="0" smtClean="0"/>
              <a:t>2.</a:t>
            </a:r>
            <a:r>
              <a:rPr lang="en-US" baseline="0" dirty="0" smtClean="0"/>
              <a:t> T</a:t>
            </a:r>
            <a:r>
              <a:rPr lang="en-US" dirty="0" smtClean="0"/>
              <a:t>he e-FINDS Reporting Administrator role can accomplish more tasks such as: generate a PDF of used and unused barcodes, generate a spreadsheet that can be populated with patient/resident information and uploaded by the e-FINDS Data Reporter. The Admin also has the ability to register multiple patient/residents, at a time, without scanning the barcodes. </a:t>
            </a:r>
          </a:p>
          <a:p>
            <a:pPr eaLnBrk="1" hangingPunct="1"/>
            <a:endParaRPr lang="en-US" dirty="0" smtClean="0"/>
          </a:p>
          <a:p>
            <a:pPr eaLnBrk="1" hangingPunct="1"/>
            <a:r>
              <a:rPr lang="en-US" b="1" dirty="0" smtClean="0"/>
              <a:t>**Because the Admin can do everything that a data reporter can, </a:t>
            </a:r>
            <a:r>
              <a:rPr lang="en-US" b="1" u="sng" dirty="0" smtClean="0"/>
              <a:t>you only need to be added to the admin role</a:t>
            </a:r>
            <a:r>
              <a:rPr lang="en-US" b="1" dirty="0" smtClean="0"/>
              <a:t>; both roles are not needed. Also, a facility can have more than one person assigned to either role.</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17</a:t>
            </a:fld>
            <a:endParaRPr lang="en-US" dirty="0"/>
          </a:p>
        </p:txBody>
      </p:sp>
    </p:spTree>
    <p:extLst>
      <p:ext uri="{BB962C8B-B14F-4D97-AF65-F5344CB8AC3E}">
        <p14:creationId xmlns:p14="http://schemas.microsoft.com/office/powerpoint/2010/main" val="6016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a:spcBef>
                <a:spcPct val="0"/>
              </a:spcBef>
            </a:pPr>
            <a:r>
              <a:rPr lang="en-US" b="1" dirty="0"/>
              <a:t>KNOW where these supplies are kept!!!! </a:t>
            </a:r>
            <a:r>
              <a:rPr lang="en-US" dirty="0" smtClean="0"/>
              <a:t>Each facility received a number of wristbands, </a:t>
            </a:r>
            <a:r>
              <a:rPr lang="en-US" u="sng" dirty="0" smtClean="0"/>
              <a:t>based on the licensed bed</a:t>
            </a:r>
            <a:r>
              <a:rPr lang="en-US" dirty="0" smtClean="0"/>
              <a:t>, and the corresponding log sheets. </a:t>
            </a:r>
          </a:p>
          <a:p>
            <a:pPr eaLnBrk="1" hangingPunct="1">
              <a:spcBef>
                <a:spcPct val="0"/>
              </a:spcBef>
            </a:pPr>
            <a:endParaRPr lang="en-US" dirty="0" smtClean="0"/>
          </a:p>
          <a:p>
            <a:pPr eaLnBrk="1" hangingPunct="1">
              <a:spcBef>
                <a:spcPct val="0"/>
              </a:spcBef>
            </a:pPr>
            <a:r>
              <a:rPr lang="en-US" sz="1000" dirty="0"/>
              <a:t>The barcodes provided will have a special sequence number used solely for your facility to allow for better patient and resident relocation management. Each wristband will contain the facility name, a </a:t>
            </a:r>
            <a:r>
              <a:rPr lang="en-US" sz="1000" dirty="0" err="1"/>
              <a:t>scannable</a:t>
            </a:r>
            <a:r>
              <a:rPr lang="en-US" sz="1000" dirty="0"/>
              <a:t> barcode, and the barcode number. If needed, you can even write on them.  </a:t>
            </a:r>
            <a:r>
              <a:rPr lang="en-US" sz="1000" b="1" dirty="0"/>
              <a:t>The barcodes on the wristband have a prefix that corresponds to the type of facility (HO, NH, ACF) followed by your agency’s unique identifier code, followed by a changing number sequence</a:t>
            </a:r>
          </a:p>
          <a:p>
            <a:pPr eaLnBrk="1" hangingPunct="1">
              <a:spcBef>
                <a:spcPct val="0"/>
              </a:spcBef>
            </a:pPr>
            <a:endParaRPr lang="en-US" sz="1000" dirty="0"/>
          </a:p>
          <a:p>
            <a:pPr eaLnBrk="1" hangingPunct="1">
              <a:spcBef>
                <a:spcPct val="0"/>
              </a:spcBef>
            </a:pPr>
            <a:r>
              <a:rPr lang="en-US" sz="1000" dirty="0"/>
              <a:t>Facilities also received a small set of training bands (16). You will clearly know that they are for training, because they are marked for training in two places, and the barcode number ends in a D for demo. Training wristbands can only be used in the e-FINDS Demo application and the production bands are only recognized in the production e-FINDS. The bands cannot be used in the wrong application by mistake.   </a:t>
            </a:r>
          </a:p>
          <a:p>
            <a:pPr eaLnBrk="1" hangingPunct="1">
              <a:spcBef>
                <a:spcPct val="0"/>
              </a:spcBef>
            </a:pPr>
            <a:r>
              <a:rPr lang="en-US" sz="1000" b="1" dirty="0"/>
              <a:t>NOTE: barcodes are one time use.  If a facility has used demo barcodes in a training (demo) it may be necessary to request additional barcodes be added to the facility e-cache.  NYSDOH will not issue additional barcode wristbands unless a specific request is made.  </a:t>
            </a:r>
          </a:p>
          <a:p>
            <a:pPr eaLnBrk="1" hangingPunct="1">
              <a:spcBef>
                <a:spcPct val="0"/>
              </a:spcBef>
            </a:pPr>
            <a:endParaRPr lang="en-US" sz="1000" dirty="0"/>
          </a:p>
          <a:p>
            <a:pPr eaLnBrk="1" hangingPunct="1">
              <a:spcBef>
                <a:spcPct val="0"/>
              </a:spcBef>
            </a:pPr>
            <a:r>
              <a:rPr lang="en-US" sz="1000" dirty="0"/>
              <a:t>Each facility also received one bar code scanner select to work with the e-FINDS application. The budget only provides for one scanner per facility. </a:t>
            </a:r>
            <a:br>
              <a:rPr lang="en-US" sz="1000" dirty="0"/>
            </a:br>
            <a:r>
              <a:rPr lang="en-US" sz="1000" dirty="0">
                <a:solidFill>
                  <a:srgbClr val="FF0000"/>
                </a:solidFill>
              </a:rPr>
              <a:t>Information regarding the purchase of replacement scanners at a discounted price is listed on the “Vendor resources” slide at the end of the presentation.</a:t>
            </a:r>
          </a:p>
          <a:p>
            <a:pPr eaLnBrk="1" hangingPunct="1">
              <a:spcBef>
                <a:spcPct val="0"/>
              </a:spcBef>
            </a:pPr>
            <a:r>
              <a:rPr lang="en-US" sz="1000" dirty="0"/>
              <a:t>Other hospital scanners do work with the eFINDS program but because they are not “programmed” use of non-DOH scanners may require a manual “enter” with the keyboard .. </a:t>
            </a:r>
          </a:p>
          <a:p>
            <a:pPr eaLnBrk="1" hangingPunct="1">
              <a:spcBef>
                <a:spcPct val="0"/>
              </a:spcBef>
            </a:pPr>
            <a:endParaRPr lang="en-US" sz="1000" dirty="0"/>
          </a:p>
          <a:p>
            <a:pPr eaLnBrk="1" hangingPunct="1">
              <a:spcBef>
                <a:spcPct val="0"/>
              </a:spcBef>
            </a:pPr>
            <a:r>
              <a:rPr lang="en-US" sz="1000" dirty="0"/>
              <a:t>Finally, each facility received a copy of their facility paper log </a:t>
            </a:r>
            <a:r>
              <a:rPr lang="en-US" sz="1000" b="1" dirty="0"/>
              <a:t>(PDF) </a:t>
            </a:r>
            <a:r>
              <a:rPr lang="en-US" sz="1000" dirty="0"/>
              <a:t>– which contains facility name, a space for a patient/resident’s first name, last name, date of birth and gender. These logs can be used if a facility has no power or not internet.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18</a:t>
            </a:fld>
            <a:endParaRPr lang="en-US" dirty="0"/>
          </a:p>
        </p:txBody>
      </p:sp>
    </p:spTree>
    <p:extLst>
      <p:ext uri="{BB962C8B-B14F-4D97-AF65-F5344CB8AC3E}">
        <p14:creationId xmlns:p14="http://schemas.microsoft.com/office/powerpoint/2010/main" val="39132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b="1" dirty="0" smtClean="0"/>
              <a:t>Click</a:t>
            </a:r>
            <a:r>
              <a:rPr lang="en-US" b="1" baseline="0" dirty="0" smtClean="0"/>
              <a:t> on the eFINDS or eFINDS Training (Demo) info icon (blue circle with I in it) also known as the application profile button.</a:t>
            </a:r>
          </a:p>
          <a:p>
            <a:r>
              <a:rPr lang="en-US" b="1" baseline="0" dirty="0" smtClean="0"/>
              <a:t>Find other quick reference material in the profile.</a:t>
            </a:r>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19</a:t>
            </a:fld>
            <a:endParaRPr lang="en-US" dirty="0"/>
          </a:p>
        </p:txBody>
      </p:sp>
    </p:spTree>
    <p:extLst>
      <p:ext uri="{BB962C8B-B14F-4D97-AF65-F5344CB8AC3E}">
        <p14:creationId xmlns:p14="http://schemas.microsoft.com/office/powerpoint/2010/main" val="385416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dirty="0" smtClean="0"/>
              <a:t>Facilitator/ trainer should review the procedures and locations where the equipment can be accessed. Is it a 24/7 process, or differences day and off shifts.</a:t>
            </a:r>
          </a:p>
          <a:p>
            <a:pPr defTabSz="931774" eaLnBrk="0" fontAlgn="base" hangingPunct="0">
              <a:spcBef>
                <a:spcPct val="30000"/>
              </a:spcBef>
              <a:spcAft>
                <a:spcPct val="0"/>
              </a:spcAft>
              <a:defRPr/>
            </a:pPr>
            <a:r>
              <a:rPr lang="en-US" dirty="0" err="1" smtClean="0"/>
              <a:t>eFINDS</a:t>
            </a:r>
            <a:r>
              <a:rPr lang="en-US" baseline="0" dirty="0" smtClean="0"/>
              <a:t> merely tracks patients and in no way is meant to be an electronic medical record.</a:t>
            </a:r>
            <a:endParaRPr lang="en-US" dirty="0" smtClean="0"/>
          </a:p>
          <a:p>
            <a:endParaRPr lang="en-US" dirty="0" smtClean="0"/>
          </a:p>
          <a:p>
            <a:r>
              <a:rPr lang="en-US" dirty="0" err="1" smtClean="0"/>
              <a:t>eFINDs</a:t>
            </a:r>
            <a:r>
              <a:rPr lang="en-US" dirty="0" smtClean="0"/>
              <a:t> should be used in conjunction with internal methods to track and document the patient and  associated equipment, such as the Patient Evacuation Tag, and hospital identification wrist </a:t>
            </a:r>
            <a:r>
              <a:rPr lang="en-US" dirty="0" err="1" smtClean="0"/>
              <a:t>band.The</a:t>
            </a:r>
            <a:r>
              <a:rPr lang="en-US" dirty="0" smtClean="0"/>
              <a:t> patient’s wrist identification band verifies initial identity. </a:t>
            </a:r>
          </a:p>
          <a:p>
            <a:endParaRPr lang="en-US" dirty="0" smtClean="0"/>
          </a:p>
          <a:p>
            <a:r>
              <a:rPr lang="en-US" b="1" dirty="0" smtClean="0"/>
              <a:t>A GO Pouch with chart and clinical information may be used/ affixed to the patient. Basic clinical information such as medications and treatments may also be entered into the </a:t>
            </a:r>
            <a:r>
              <a:rPr lang="en-US" b="1" dirty="0" err="1" smtClean="0"/>
              <a:t>eFINDS</a:t>
            </a:r>
            <a:r>
              <a:rPr lang="en-US" b="1" dirty="0" smtClean="0"/>
              <a:t> patient record.</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20</a:t>
            </a:fld>
            <a:endParaRPr lang="en-US" dirty="0"/>
          </a:p>
        </p:txBody>
      </p:sp>
    </p:spTree>
    <p:extLst>
      <p:ext uri="{BB962C8B-B14F-4D97-AF65-F5344CB8AC3E}">
        <p14:creationId xmlns:p14="http://schemas.microsoft.com/office/powerpoint/2010/main" val="181094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r>
              <a:rPr lang="en-US" dirty="0" smtClean="0"/>
              <a:t>Examples of how some facilities have planned</a:t>
            </a:r>
            <a:r>
              <a:rPr lang="en-US" baseline="0" dirty="0" smtClean="0"/>
              <a:t> and prepared </a:t>
            </a:r>
            <a:r>
              <a:rPr lang="en-US" dirty="0" smtClean="0"/>
              <a:t>for</a:t>
            </a:r>
            <a:r>
              <a:rPr lang="en-US" baseline="0" dirty="0" smtClean="0"/>
              <a:t> </a:t>
            </a:r>
            <a:r>
              <a:rPr lang="en-US" dirty="0" smtClean="0"/>
              <a:t>the</a:t>
            </a:r>
            <a:r>
              <a:rPr lang="en-US" baseline="0" dirty="0" smtClean="0"/>
              <a:t> implementation of</a:t>
            </a:r>
            <a:r>
              <a:rPr lang="en-US" dirty="0" smtClean="0"/>
              <a:t> </a:t>
            </a:r>
            <a:r>
              <a:rPr lang="en-US" dirty="0" err="1" smtClean="0"/>
              <a:t>eFINDS</a:t>
            </a:r>
            <a:endParaRPr lang="en-US" dirty="0" smtClean="0"/>
          </a:p>
          <a:p>
            <a:r>
              <a:rPr lang="en-US" dirty="0" smtClean="0"/>
              <a:t>Examples of best practices</a:t>
            </a:r>
          </a:p>
          <a:p>
            <a:r>
              <a:rPr lang="en-US" dirty="0" smtClean="0"/>
              <a:t>Just in time training should focus on the functions that the facility needs to perform during that emergency, e.g., if they are an evacuating facility, JIT should only train the staff on only those methods of registering their patient/residents that they will use during the circumstances they are under.  Example:  Facility has lost power, and can only use the printed bar code sheets to register their patients/residents.    </a:t>
            </a:r>
          </a:p>
          <a:p>
            <a:pPr defTabSz="984893">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191643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66"/>
                </a:solidFill>
              </a:rPr>
              <a:t>(Instructions:  the following Facility’s Plan Template Slides</a:t>
            </a:r>
            <a:r>
              <a:rPr lang="en-US" b="1" baseline="0" dirty="0" smtClean="0">
                <a:solidFill>
                  <a:srgbClr val="000066"/>
                </a:solidFill>
              </a:rPr>
              <a:t> provide headers for which the</a:t>
            </a:r>
            <a:r>
              <a:rPr lang="en-US" b="1" dirty="0" smtClean="0">
                <a:solidFill>
                  <a:srgbClr val="000066"/>
                </a:solidFill>
              </a:rPr>
              <a:t> Trainer is to fill in details describing their facility)</a:t>
            </a:r>
            <a:endParaRPr lang="en-US" b="1" dirty="0" smtClean="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a:p>
        </p:txBody>
      </p:sp>
    </p:spTree>
    <p:extLst>
      <p:ext uri="{BB962C8B-B14F-4D97-AF65-F5344CB8AC3E}">
        <p14:creationId xmlns:p14="http://schemas.microsoft.com/office/powerpoint/2010/main" val="257503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123130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748454" y="4637247"/>
            <a:ext cx="5980854" cy="4392217"/>
          </a:xfrm>
          <a:prstGeom prst="rect">
            <a:avLst/>
          </a:prstGeom>
          <a:noFill/>
        </p:spPr>
        <p:txBody>
          <a:bodyPr wrap="square" lIns="93177" tIns="46589" rIns="93177" bIns="46589" numCol="1" anchor="t" anchorCtr="0" compatLnSpc="1">
            <a:prstTxWarp prst="textNoShape">
              <a:avLst/>
            </a:prstTxWarp>
          </a:bodyPr>
          <a:lstStyle/>
          <a:p>
            <a:pPr eaLnBrk="1" hangingPunct="1"/>
            <a:r>
              <a:rPr lang="en-US" dirty="0" smtClean="0"/>
              <a:t>This is what we hope to accomplish during</a:t>
            </a:r>
            <a:r>
              <a:rPr lang="en-US" baseline="0" dirty="0" smtClean="0"/>
              <a:t> today’s session:</a:t>
            </a:r>
          </a:p>
          <a:p>
            <a:pPr eaLnBrk="1" hangingPunct="1"/>
            <a:endParaRPr lang="en-US" baseline="0" dirty="0" smtClean="0"/>
          </a:p>
          <a:p>
            <a:pPr eaLnBrk="1" hangingPunct="1"/>
            <a:r>
              <a:rPr lang="en-US" baseline="0" dirty="0" smtClean="0"/>
              <a:t>BRIEF Overview of eFINDS (more in-depth review was covered during the NYSDOH Webinar roll-out) followed by several hands-on training exercises</a:t>
            </a:r>
          </a:p>
          <a:p>
            <a:pPr eaLnBrk="1" hangingPunct="1"/>
            <a:endParaRPr lang="en-US" baseline="0" dirty="0" smtClean="0"/>
          </a:p>
          <a:p>
            <a:pPr eaLnBrk="1" hangingPunct="1"/>
            <a:r>
              <a:rPr lang="en-US" baseline="0" dirty="0" smtClean="0"/>
              <a:t>Hands-on Exercises are divided into 4 sections – Admin, Evacuate, Receive, Search.  This will allow sites the ability to focus on a particular aspect of eFINDS when doing training (perhaps JIT) at their facility.</a:t>
            </a:r>
          </a:p>
          <a:p>
            <a:pPr eaLnBrk="1" hangingPunct="1"/>
            <a:endParaRPr lang="en-US" baseline="0" dirty="0" smtClean="0"/>
          </a:p>
          <a:p>
            <a:pPr eaLnBrk="1" hangingPunct="1"/>
            <a:r>
              <a:rPr lang="en-US" baseline="0" dirty="0" smtClean="0"/>
              <a:t>The “OPTIONAL” component is a True/False test to help summarize important aspects covered in the training.</a:t>
            </a:r>
          </a:p>
          <a:p>
            <a:pPr eaLnBrk="1" hangingPunct="1"/>
            <a:r>
              <a:rPr lang="en-US" baseline="0" dirty="0" smtClean="0"/>
              <a:t>WNY workgroup developed some scenarios to help EP committees discuss various ways they might consider implementing eFINDS in their facility based on an emergent, urgent or planned evacuation.</a:t>
            </a:r>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242179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27</a:t>
            </a:fld>
            <a:endParaRPr lang="en-US"/>
          </a:p>
        </p:txBody>
      </p:sp>
    </p:spTree>
    <p:extLst>
      <p:ext uri="{BB962C8B-B14F-4D97-AF65-F5344CB8AC3E}">
        <p14:creationId xmlns:p14="http://schemas.microsoft.com/office/powerpoint/2010/main" val="138329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a:defRPr/>
            </a:pPr>
            <a:r>
              <a:rPr lang="en-US" dirty="0"/>
              <a:t>We will complete the following exercises during the Hands-on portion of this training: </a:t>
            </a:r>
          </a:p>
          <a:p>
            <a:pPr algn="ctr">
              <a:defRPr/>
            </a:pPr>
            <a:r>
              <a:rPr lang="en-US" dirty="0"/>
              <a:t/>
            </a:r>
            <a:br>
              <a:rPr lang="en-US" dirty="0"/>
            </a:br>
            <a:r>
              <a:rPr lang="en-US" b="1" kern="0" dirty="0">
                <a:solidFill>
                  <a:srgbClr val="FF0000"/>
                </a:solidFill>
              </a:rPr>
              <a:t>Facility trainers should edit this slide to only list those exercises they will use in their training, based on their facility’s plan and choice </a:t>
            </a:r>
            <a:br>
              <a:rPr lang="en-US" b="1" kern="0" dirty="0">
                <a:solidFill>
                  <a:srgbClr val="FF0000"/>
                </a:solidFill>
              </a:rPr>
            </a:br>
            <a:r>
              <a:rPr lang="en-US" b="1" kern="0" dirty="0">
                <a:solidFill>
                  <a:srgbClr val="FF0000"/>
                </a:solidFill>
              </a:rPr>
              <a:t>of the eFINDS functions it will use. </a:t>
            </a:r>
          </a:p>
          <a:p>
            <a:pPr algn="ctr">
              <a:defRPr/>
            </a:pPr>
            <a:r>
              <a:rPr lang="en-US" b="1" kern="0" dirty="0">
                <a:solidFill>
                  <a:srgbClr val="FF0000"/>
                </a:solidFill>
              </a:rPr>
              <a:t>Remove Or Hide Exercise Slides For Those eFINDS functions </a:t>
            </a:r>
            <a:br>
              <a:rPr lang="en-US" b="1" kern="0" dirty="0">
                <a:solidFill>
                  <a:srgbClr val="FF0000"/>
                </a:solidFill>
              </a:rPr>
            </a:br>
            <a:r>
              <a:rPr lang="en-US" b="1" kern="0" dirty="0">
                <a:solidFill>
                  <a:srgbClr val="FF0000"/>
                </a:solidFill>
              </a:rPr>
              <a:t>their facility WILL NOT use.</a:t>
            </a:r>
          </a:p>
          <a:p>
            <a:endParaRPr lang="en-US" dirty="0"/>
          </a:p>
          <a:p>
            <a:r>
              <a:rPr lang="en-US" dirty="0"/>
              <a:t>The Administrative “Housekeeping” Exercise will be the last Hands-On component we will do today</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28</a:t>
            </a:fld>
            <a:endParaRPr lang="en-US"/>
          </a:p>
        </p:txBody>
      </p:sp>
    </p:spTree>
    <p:extLst>
      <p:ext uri="{BB962C8B-B14F-4D97-AF65-F5344CB8AC3E}">
        <p14:creationId xmlns:p14="http://schemas.microsoft.com/office/powerpoint/2010/main" val="109454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29</a:t>
            </a:fld>
            <a:endParaRPr lang="en-US" dirty="0"/>
          </a:p>
        </p:txBody>
      </p:sp>
    </p:spTree>
    <p:extLst>
      <p:ext uri="{BB962C8B-B14F-4D97-AF65-F5344CB8AC3E}">
        <p14:creationId xmlns:p14="http://schemas.microsoft.com/office/powerpoint/2010/main" val="1377732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eaLnBrk="1" hangingPunct="1"/>
            <a:r>
              <a:rPr lang="en-US" dirty="0" smtClean="0"/>
              <a:t>Let’s go out to </a:t>
            </a:r>
            <a:r>
              <a:rPr lang="en-US" dirty="0" err="1" smtClean="0"/>
              <a:t>eFINDS</a:t>
            </a:r>
            <a:r>
              <a:rPr lang="en-US" dirty="0" smtClean="0"/>
              <a:t> </a:t>
            </a:r>
            <a:r>
              <a:rPr lang="en-US" b="1" u="sng" dirty="0" smtClean="0"/>
              <a:t>DEMO</a:t>
            </a:r>
            <a:r>
              <a:rPr lang="en-US" dirty="0" smtClean="0"/>
              <a:t> application on the Health Commerce System, and walk through some practice scenarios. For demonstration purposes, we will act as both an evacuating and receiving facility.</a:t>
            </a:r>
          </a:p>
          <a:p>
            <a:pPr eaLnBrk="1" hangingPunct="1"/>
            <a:endParaRPr lang="en-US" dirty="0" smtClean="0"/>
          </a:p>
          <a:p>
            <a:pPr eaLnBrk="1" hangingPunct="1"/>
            <a:r>
              <a:rPr lang="en-US" dirty="0" smtClean="0"/>
              <a:t>If you have more than one </a:t>
            </a:r>
            <a:r>
              <a:rPr lang="en-US" dirty="0" err="1" smtClean="0"/>
              <a:t>eFINDS</a:t>
            </a:r>
            <a:r>
              <a:rPr lang="en-US" dirty="0" smtClean="0"/>
              <a:t> role assigned (data reporter and reporting administrator) select </a:t>
            </a:r>
            <a:r>
              <a:rPr lang="en-US" b="1" dirty="0" smtClean="0"/>
              <a:t>@admin </a:t>
            </a:r>
            <a:r>
              <a:rPr lang="en-US" dirty="0" smtClean="0"/>
              <a:t>(not @user) from the drop-down when you select your current location.</a:t>
            </a:r>
          </a:p>
          <a:p>
            <a:pPr eaLnBrk="1" hangingPunct="1"/>
            <a:endParaRPr lang="en-US" dirty="0" smtClean="0"/>
          </a:p>
          <a:p>
            <a:r>
              <a:rPr lang="en-US" b="1" dirty="0" smtClean="0"/>
              <a:t>***Demonstration Begins  - Please refer to participant handouts if dual presentation (slides and web demo) is not available***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30</a:t>
            </a:fld>
            <a:endParaRPr lang="en-US" dirty="0"/>
          </a:p>
        </p:txBody>
      </p:sp>
    </p:spTree>
    <p:extLst>
      <p:ext uri="{BB962C8B-B14F-4D97-AF65-F5344CB8AC3E}">
        <p14:creationId xmlns:p14="http://schemas.microsoft.com/office/powerpoint/2010/main" val="2724480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r>
              <a:rPr lang="en-US" b="1" dirty="0" smtClean="0"/>
              <a:t>Both the eFINDS</a:t>
            </a:r>
            <a:r>
              <a:rPr lang="en-US" b="1" baseline="0" dirty="0" smtClean="0"/>
              <a:t> Data Reporter </a:t>
            </a:r>
            <a:r>
              <a:rPr lang="en-US" baseline="0" dirty="0" smtClean="0"/>
              <a:t>and the</a:t>
            </a:r>
            <a:r>
              <a:rPr lang="en-US" dirty="0" smtClean="0"/>
              <a:t> </a:t>
            </a:r>
            <a:r>
              <a:rPr lang="en-US" dirty="0"/>
              <a:t>eFINDS Reporting Administrator </a:t>
            </a:r>
            <a:r>
              <a:rPr lang="en-US" dirty="0" smtClean="0"/>
              <a:t>have </a:t>
            </a:r>
            <a:r>
              <a:rPr lang="en-US" dirty="0"/>
              <a:t>the option of using the mobile application in lieu of a scanner</a:t>
            </a:r>
            <a:endParaRPr lang="en-US" dirty="0" smtClean="0"/>
          </a:p>
          <a:p>
            <a:endParaRPr lang="en-US" dirty="0" smtClean="0"/>
          </a:p>
          <a:p>
            <a:r>
              <a:rPr lang="en-US" dirty="0" smtClean="0"/>
              <a:t>Mobile is available</a:t>
            </a:r>
            <a:r>
              <a:rPr lang="en-US" baseline="0" dirty="0" smtClean="0"/>
              <a:t> by logging into the HCS from your mobile device.</a:t>
            </a:r>
          </a:p>
          <a:p>
            <a:r>
              <a:rPr lang="en-US" baseline="0" dirty="0" smtClean="0"/>
              <a:t>If you are not using the most current version, the app will display a message and you will need to uninstall and then reinstall.</a:t>
            </a:r>
          </a:p>
          <a:p>
            <a:r>
              <a:rPr lang="en-US" baseline="0" dirty="0" smtClean="0"/>
              <a:t>See </a:t>
            </a:r>
            <a:r>
              <a:rPr lang="en-US" baseline="0" dirty="0" err="1" smtClean="0"/>
              <a:t>eFINDS</a:t>
            </a:r>
            <a:r>
              <a:rPr lang="en-US" baseline="0" dirty="0" smtClean="0"/>
              <a:t> QRC – Mobile for details.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31</a:t>
            </a:fld>
            <a:endParaRPr lang="en-US"/>
          </a:p>
        </p:txBody>
      </p:sp>
    </p:spTree>
    <p:extLst>
      <p:ext uri="{BB962C8B-B14F-4D97-AF65-F5344CB8AC3E}">
        <p14:creationId xmlns:p14="http://schemas.microsoft.com/office/powerpoint/2010/main" val="146598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dirty="0" smtClean="0"/>
              <a:t>Your current</a:t>
            </a:r>
            <a:r>
              <a:rPr lang="en-US" baseline="0" dirty="0" smtClean="0"/>
              <a:t> location is the facility you are entering data for. If you have access to multiple facilities then make sure you are entering data for correct location. </a:t>
            </a:r>
            <a:endParaRPr lang="en-US" dirty="0" smtClean="0"/>
          </a:p>
          <a:p>
            <a:endParaRPr lang="en-US" dirty="0" smtClean="0"/>
          </a:p>
          <a:p>
            <a:r>
              <a:rPr lang="en-US" dirty="0" err="1" smtClean="0"/>
              <a:t>eFINDS</a:t>
            </a:r>
            <a:r>
              <a:rPr lang="en-US" dirty="0" smtClean="0"/>
              <a:t> </a:t>
            </a:r>
            <a:r>
              <a:rPr lang="en-US" dirty="0"/>
              <a:t>also allows you to download and print a paper log that can be used to track patients if you don’t have power or internet. You get one copy of the paper log with your kit from NYSDOH, which can be useful just to see what your barcode numbers are.  If lost or misplaced you can create additional copies of the paper log.</a:t>
            </a:r>
          </a:p>
          <a:p>
            <a:endParaRPr lang="en-US" dirty="0"/>
          </a:p>
          <a:p>
            <a:r>
              <a:rPr lang="en-US" dirty="0"/>
              <a:t>Follow Steps 1-6</a:t>
            </a:r>
          </a:p>
          <a:p>
            <a:pPr lvl="0"/>
            <a:endParaRPr lang="en-US" dirty="0"/>
          </a:p>
          <a:p>
            <a:pPr lvl="0"/>
            <a:r>
              <a:rPr lang="en-US" dirty="0"/>
              <a:t>Please note the differences between the PDF and Excel options:</a:t>
            </a:r>
          </a:p>
          <a:p>
            <a:pPr lvl="0"/>
            <a:r>
              <a:rPr lang="en-US" dirty="0"/>
              <a:t>PDF FILES:</a:t>
            </a:r>
          </a:p>
          <a:p>
            <a:pPr lvl="0"/>
            <a:r>
              <a:rPr lang="en-US" dirty="0"/>
              <a:t>- cannot be electronically updated or uploaded, but could be data can be hand written and sent with transport</a:t>
            </a:r>
          </a:p>
          <a:p>
            <a:pPr marL="181224" indent="-181224">
              <a:buFontTx/>
              <a:buChar char="-"/>
            </a:pPr>
            <a:r>
              <a:rPr lang="en-US" dirty="0"/>
              <a:t>contains a </a:t>
            </a:r>
            <a:r>
              <a:rPr lang="en-US" dirty="0" err="1"/>
              <a:t>scannable</a:t>
            </a:r>
            <a:r>
              <a:rPr lang="en-US" dirty="0"/>
              <a:t> barcode. </a:t>
            </a:r>
          </a:p>
          <a:p>
            <a:pPr marL="181224" indent="-181224">
              <a:buFontTx/>
              <a:buChar char="-"/>
            </a:pPr>
            <a:r>
              <a:rPr lang="en-US" dirty="0"/>
              <a:t>provides a list of ALL barcodes allotted to your facility but notes which barcodes have been used.  (without inputting patient data)</a:t>
            </a:r>
          </a:p>
          <a:p>
            <a:endParaRPr lang="en-US" dirty="0" smtClean="0"/>
          </a:p>
          <a:p>
            <a:r>
              <a:rPr lang="en-US" dirty="0" smtClean="0"/>
              <a:t>EXCEL </a:t>
            </a:r>
            <a:r>
              <a:rPr lang="en-US" dirty="0"/>
              <a:t>FILES:</a:t>
            </a:r>
          </a:p>
          <a:p>
            <a:pPr marL="181224" indent="-181224">
              <a:buFontTx/>
              <a:buChar char="-"/>
            </a:pPr>
            <a:r>
              <a:rPr lang="en-US" dirty="0"/>
              <a:t>Can be electronically updated and uploaded to eFINDS </a:t>
            </a:r>
            <a:r>
              <a:rPr lang="en-US" dirty="0" smtClean="0"/>
              <a:t>system </a:t>
            </a:r>
            <a:endParaRPr lang="en-US" dirty="0"/>
          </a:p>
          <a:p>
            <a:pPr marL="181224" indent="-181224">
              <a:buFontTx/>
              <a:buChar char="-"/>
            </a:pPr>
            <a:r>
              <a:rPr lang="en-US" dirty="0"/>
              <a:t>Does not contain </a:t>
            </a:r>
            <a:r>
              <a:rPr lang="en-US" dirty="0" err="1"/>
              <a:t>scannable</a:t>
            </a:r>
            <a:r>
              <a:rPr lang="en-US" dirty="0"/>
              <a:t> barcodes</a:t>
            </a:r>
          </a:p>
          <a:p>
            <a:pPr marL="181224" indent="-181224">
              <a:buFontTx/>
              <a:buChar char="-"/>
            </a:pPr>
            <a:r>
              <a:rPr lang="en-US" dirty="0"/>
              <a:t>Defaults to the first available/unused barcode in your sequence</a:t>
            </a:r>
          </a:p>
          <a:p>
            <a:pPr marL="181224" indent="-181224">
              <a:buFontTx/>
              <a:buChar char="-"/>
            </a:pPr>
            <a:endParaRPr lang="en-US" dirty="0"/>
          </a:p>
          <a:p>
            <a:pPr marL="181224" indent="-181224">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32</a:t>
            </a:fld>
            <a:endParaRPr lang="en-US" dirty="0"/>
          </a:p>
        </p:txBody>
      </p:sp>
    </p:spTree>
    <p:extLst>
      <p:ext uri="{BB962C8B-B14F-4D97-AF65-F5344CB8AC3E}">
        <p14:creationId xmlns:p14="http://schemas.microsoft.com/office/powerpoint/2010/main" val="55969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eaLnBrk="1" hangingPunct="1">
              <a:spcBef>
                <a:spcPct val="0"/>
              </a:spcBef>
            </a:pPr>
            <a:r>
              <a:rPr lang="en-US" b="1" u="sng" dirty="0" smtClean="0"/>
              <a:t>An</a:t>
            </a:r>
            <a:r>
              <a:rPr lang="en-US" b="1" u="sng" baseline="0" dirty="0" smtClean="0"/>
              <a:t> </a:t>
            </a:r>
            <a:r>
              <a:rPr lang="en-US" b="1" u="sng" dirty="0" smtClean="0"/>
              <a:t>operation is the reason for the evacuation</a:t>
            </a:r>
            <a:r>
              <a:rPr lang="en-US" b="1" dirty="0" smtClean="0"/>
              <a:t>.  It simply refers to the event, incident or drill. Please keep in mind that multiple operations can happen concurrently or simultaneously, so be sure to make the correct operation selection.  The determined eFINDS operation can be added to the application by an</a:t>
            </a:r>
            <a:r>
              <a:rPr lang="en-US" b="1" baseline="0" dirty="0" smtClean="0"/>
              <a:t> eFINDS Reporting Administrator OR your</a:t>
            </a:r>
            <a:r>
              <a:rPr lang="en-US" b="1" dirty="0" smtClean="0"/>
              <a:t> state or state agency eFINDS administrator. </a:t>
            </a:r>
            <a:br>
              <a:rPr lang="en-US" b="1" dirty="0" smtClean="0"/>
            </a:br>
            <a:endParaRPr lang="en-US" b="1" dirty="0" smtClean="0"/>
          </a:p>
          <a:p>
            <a:pPr eaLnBrk="1" hangingPunct="1">
              <a:spcBef>
                <a:spcPct val="0"/>
              </a:spcBef>
            </a:pPr>
            <a:r>
              <a:rPr lang="en-US" b="1" dirty="0" smtClean="0"/>
              <a:t>Important </a:t>
            </a:r>
            <a:r>
              <a:rPr lang="en-US" b="1" dirty="0"/>
              <a:t>Reminder!  </a:t>
            </a:r>
            <a:r>
              <a:rPr lang="en-US" dirty="0"/>
              <a:t>Inform the participants that in the event of a large scale emergency involving multiple facilities the NYSDOH will create the Operation and inform all facilities, using the HCS Integrated Alerting and Notification System (IHANS) which Operation will be used for that emergency. A facility will only create an Operation when it is an emergency involving only their facility</a:t>
            </a:r>
            <a:endParaRPr lang="en-US" b="1" dirty="0" smtClean="0"/>
          </a:p>
          <a:p>
            <a:endParaRPr lang="en-US" dirty="0"/>
          </a:p>
          <a:p>
            <a:pPr lvl="0"/>
            <a:r>
              <a:rPr lang="en-US" dirty="0" smtClean="0"/>
              <a:t>Please</a:t>
            </a:r>
            <a:r>
              <a:rPr lang="en-US" baseline="0" dirty="0" smtClean="0"/>
              <a:t> Note: </a:t>
            </a:r>
            <a:r>
              <a:rPr lang="en-US" dirty="0"/>
              <a:t>Operation names must be unique. Check list of existing operations </a:t>
            </a:r>
            <a:r>
              <a:rPr lang="en-US" dirty="0" smtClean="0"/>
              <a:t>first, and use naming convention for training operation.</a:t>
            </a:r>
            <a:endParaRPr lang="en-US" dirty="0"/>
          </a:p>
          <a:p>
            <a:pPr lvl="0"/>
            <a:endParaRPr lang="en-US" dirty="0"/>
          </a:p>
          <a:p>
            <a:r>
              <a:rPr lang="en-US" dirty="0"/>
              <a:t>The Naming Convention for a Training Operation is:</a:t>
            </a:r>
          </a:p>
          <a:p>
            <a:pPr lvl="0"/>
            <a:r>
              <a:rPr lang="en-US" dirty="0"/>
              <a:t>The date of the Operation in the following format: mm/</a:t>
            </a:r>
            <a:r>
              <a:rPr lang="en-US" dirty="0" err="1"/>
              <a:t>dd</a:t>
            </a:r>
            <a:r>
              <a:rPr lang="en-US" dirty="0"/>
              <a:t>/</a:t>
            </a:r>
            <a:r>
              <a:rPr lang="en-US" dirty="0" err="1"/>
              <a:t>yyyy</a:t>
            </a:r>
            <a:r>
              <a:rPr lang="en-US" dirty="0"/>
              <a:t> (In other words, one operation per training session)</a:t>
            </a:r>
          </a:p>
          <a:p>
            <a:pPr lvl="0"/>
            <a:r>
              <a:rPr lang="en-US" dirty="0"/>
              <a:t>Following the date give a brief description of the nature of the emergency, e.g., “facility flooding”, “extended power loss”, etc.</a:t>
            </a:r>
          </a:p>
          <a:p>
            <a:pPr lvl="0"/>
            <a:r>
              <a:rPr lang="en-US" dirty="0"/>
              <a:t>Hospital name should be facility (facilities) involved e.g. “all nursing homes in county X”. If just one facility then use facility name. </a:t>
            </a:r>
            <a:endParaRPr lang="en-US" dirty="0" smtClean="0"/>
          </a:p>
          <a:p>
            <a:pPr lvl="0"/>
            <a:endParaRPr lang="en-US" dirty="0" smtClean="0"/>
          </a:p>
          <a:p>
            <a:pPr lvl="0"/>
            <a:r>
              <a:rPr lang="en-US" dirty="0" smtClean="0"/>
              <a:t>When</a:t>
            </a:r>
            <a:r>
              <a:rPr lang="en-US" baseline="0" dirty="0" smtClean="0"/>
              <a:t> an regional operation is created, an IHANS Alert will be sent to let facilities know which operation to select. Updating operation name for multiple p/r can be accomplished using the Multi P/R Update and Update Type “Change Operation”</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33</a:t>
            </a:fld>
            <a:endParaRPr lang="en-US" dirty="0"/>
          </a:p>
        </p:txBody>
      </p:sp>
    </p:spTree>
    <p:extLst>
      <p:ext uri="{BB962C8B-B14F-4D97-AF65-F5344CB8AC3E}">
        <p14:creationId xmlns:p14="http://schemas.microsoft.com/office/powerpoint/2010/main" val="26594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eaLnBrk="1" hangingPunct="1">
              <a:spcBef>
                <a:spcPct val="0"/>
              </a:spcBef>
            </a:pPr>
            <a:r>
              <a:rPr lang="en-US" b="1" u="sng" dirty="0" smtClean="0"/>
              <a:t>A temporary</a:t>
            </a:r>
            <a:r>
              <a:rPr lang="en-US" b="1" u="sng" baseline="0" dirty="0" smtClean="0"/>
              <a:t> location </a:t>
            </a:r>
            <a:r>
              <a:rPr lang="en-US" b="1" u="none" baseline="0" dirty="0" smtClean="0"/>
              <a:t> (</a:t>
            </a:r>
            <a:r>
              <a:rPr lang="en-US" b="1" u="none" baseline="0" dirty="0" err="1" smtClean="0"/>
              <a:t>ie</a:t>
            </a:r>
            <a:r>
              <a:rPr lang="en-US" b="1" u="none" baseline="0" dirty="0" smtClean="0"/>
              <a:t>: stopover point used before a patient/resident can arrive at final destination) can be added to the eFINDS</a:t>
            </a:r>
            <a:r>
              <a:rPr lang="en-US" b="1" dirty="0" smtClean="0"/>
              <a:t> application by an</a:t>
            </a:r>
            <a:r>
              <a:rPr lang="en-US" b="1" baseline="0" dirty="0" smtClean="0"/>
              <a:t> eFINDS Reporting Administrator OR your</a:t>
            </a:r>
            <a:r>
              <a:rPr lang="en-US" b="1" dirty="0" smtClean="0"/>
              <a:t> state or state agency eFINDS administrator. </a:t>
            </a:r>
          </a:p>
          <a:p>
            <a:pPr eaLnBrk="1" hangingPunct="1">
              <a:spcBef>
                <a:spcPct val="0"/>
              </a:spcBef>
            </a:pPr>
            <a:endParaRPr lang="en-US" b="1" dirty="0" smtClean="0"/>
          </a:p>
          <a:p>
            <a:pPr eaLnBrk="1" hangingPunct="1">
              <a:spcBef>
                <a:spcPct val="0"/>
              </a:spcBef>
            </a:pPr>
            <a:r>
              <a:rPr lang="en-US" b="1" dirty="0" smtClean="0"/>
              <a:t>NOTE:</a:t>
            </a:r>
            <a:r>
              <a:rPr lang="en-US" b="1" baseline="0" dirty="0" smtClean="0"/>
              <a:t>  </a:t>
            </a:r>
            <a:r>
              <a:rPr lang="en-US" b="0" baseline="0" dirty="0" smtClean="0"/>
              <a:t>If your evacuation plan includes the use of a stop-over point, these TMP locations can be pre-identified/created in the eFINDS application so they are available to you before an event/exercise/etc.</a:t>
            </a:r>
            <a:endParaRPr lang="en-US" b="1" dirty="0" smtClean="0"/>
          </a:p>
          <a:p>
            <a:endParaRPr lang="en-US" dirty="0"/>
          </a:p>
          <a:p>
            <a:r>
              <a:rPr lang="en-US" dirty="0"/>
              <a:t>For Facility Based Training: This location is specific to your training session, i.e., one receiving location per training. This will allow participants to play both the sending and the receiving facility </a:t>
            </a:r>
            <a:r>
              <a:rPr lang="en-US" dirty="0" smtClean="0"/>
              <a:t>roles.</a:t>
            </a:r>
            <a:endParaRPr lang="en-US" dirty="0"/>
          </a:p>
          <a:p>
            <a:r>
              <a:rPr lang="en-US" dirty="0"/>
              <a:t> </a:t>
            </a:r>
            <a:endParaRPr lang="en-US" dirty="0" smtClean="0"/>
          </a:p>
          <a:p>
            <a:r>
              <a:rPr lang="en-US" dirty="0" smtClean="0"/>
              <a:t>Follow Steps 1-</a:t>
            </a:r>
            <a:r>
              <a:rPr lang="en-US" b="1" dirty="0" smtClean="0"/>
              <a:t>5</a:t>
            </a:r>
          </a:p>
          <a:p>
            <a:pPr lvl="0"/>
            <a:endParaRPr lang="en-US" dirty="0" smtClean="0"/>
          </a:p>
          <a:p>
            <a:pPr lvl="0"/>
            <a:r>
              <a:rPr lang="en-US" dirty="0" smtClean="0"/>
              <a:t>Please</a:t>
            </a:r>
            <a:r>
              <a:rPr lang="en-US" baseline="0" dirty="0" smtClean="0"/>
              <a:t> Note: </a:t>
            </a:r>
            <a:r>
              <a:rPr lang="en-US" dirty="0"/>
              <a:t>Operation names must be unique. Check list of existing operations first</a:t>
            </a:r>
            <a:r>
              <a:rPr lang="en-US" dirty="0" smtClean="0"/>
              <a:t>. </a:t>
            </a:r>
            <a:r>
              <a:rPr lang="en-US" b="1" dirty="0" smtClean="0"/>
              <a:t>Adding the training date or trainer’s </a:t>
            </a:r>
            <a:r>
              <a:rPr lang="en-US" b="1" dirty="0" err="1" smtClean="0"/>
              <a:t>userID</a:t>
            </a:r>
            <a:r>
              <a:rPr lang="en-US" b="1" dirty="0" smtClean="0"/>
              <a:t> can make location</a:t>
            </a:r>
            <a:r>
              <a:rPr lang="en-US" b="1" baseline="0" dirty="0" smtClean="0"/>
              <a:t> unique if necessary</a:t>
            </a:r>
            <a:r>
              <a:rPr lang="en-US" baseline="0" dirty="0" smtClean="0"/>
              <a:t>.</a:t>
            </a:r>
            <a:endParaRPr lang="en-US" dirty="0"/>
          </a:p>
          <a:p>
            <a:pPr defTabSz="931774" eaLnBrk="0" fontAlgn="base" hangingPunct="0">
              <a:spcBef>
                <a:spcPct val="30000"/>
              </a:spcBef>
              <a:spcAft>
                <a:spcPct val="0"/>
              </a:spcAft>
              <a:defRPr/>
            </a:pPr>
            <a:r>
              <a:rPr lang="en-US" dirty="0"/>
              <a:t>Search for location prior to entering a new one by sorting column heading by name, address, description, etc. Be sure to view all pages.</a:t>
            </a:r>
          </a:p>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34</a:t>
            </a:fld>
            <a:endParaRPr lang="en-US" dirty="0"/>
          </a:p>
        </p:txBody>
      </p:sp>
    </p:spTree>
    <p:extLst>
      <p:ext uri="{BB962C8B-B14F-4D97-AF65-F5344CB8AC3E}">
        <p14:creationId xmlns:p14="http://schemas.microsoft.com/office/powerpoint/2010/main" val="956680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35</a:t>
            </a:fld>
            <a:endParaRPr lang="en-US"/>
          </a:p>
        </p:txBody>
      </p:sp>
    </p:spTree>
    <p:extLst>
      <p:ext uri="{BB962C8B-B14F-4D97-AF65-F5344CB8AC3E}">
        <p14:creationId xmlns:p14="http://schemas.microsoft.com/office/powerpoint/2010/main" val="604017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sz="1100" dirty="0"/>
              <a:t>Our first evacuation exercise is to register a single patient into eFINDS.  At this point in the scenario there is sufficient lead time to place wristbands on the patients and scan them into eFINDS for registration. Again if you do not have wrist bands with your today, work from your paper log.</a:t>
            </a:r>
          </a:p>
          <a:p>
            <a:endParaRPr lang="en-US" sz="1100" dirty="0"/>
          </a:p>
          <a:p>
            <a:r>
              <a:rPr lang="en-US" sz="1100" dirty="0"/>
              <a:t>Steps 1-10</a:t>
            </a:r>
          </a:p>
          <a:p>
            <a:endParaRPr lang="en-US" sz="1100" dirty="0"/>
          </a:p>
          <a:p>
            <a:pPr defTabSz="966529">
              <a:defRPr/>
            </a:pPr>
            <a:r>
              <a:rPr lang="en-US" sz="1100" b="1" dirty="0"/>
              <a:t>REMEMBER:</a:t>
            </a:r>
            <a:r>
              <a:rPr lang="en-US" sz="1100" dirty="0"/>
              <a:t> </a:t>
            </a:r>
            <a:r>
              <a:rPr lang="en-US" sz="1100" dirty="0">
                <a:solidFill>
                  <a:srgbClr val="FF0000"/>
                </a:solidFill>
              </a:rPr>
              <a:t>At the very minimum, the evacuating facilities will only need place the barcoded wristbands on their patient/residents and send them to a safe location. The receiving locations can scan wristbands, and update the location information when they arrive. </a:t>
            </a:r>
          </a:p>
          <a:p>
            <a:pPr defTabSz="966529">
              <a:defRPr/>
            </a:pPr>
            <a:endParaRPr lang="en-US" sz="1100" dirty="0"/>
          </a:p>
          <a:p>
            <a:pPr defTabSz="966529">
              <a:defRPr/>
            </a:pPr>
            <a:r>
              <a:rPr lang="en-US" sz="1100" dirty="0"/>
              <a:t>However, if the evacuation facility is able to scan a patient, </a:t>
            </a:r>
            <a:r>
              <a:rPr lang="en-US" sz="1100" b="1" dirty="0"/>
              <a:t>the minimum field input </a:t>
            </a:r>
            <a:r>
              <a:rPr lang="en-US" sz="1100" dirty="0"/>
              <a:t>must be the </a:t>
            </a:r>
            <a:r>
              <a:rPr lang="en-US" sz="1100" b="1" dirty="0"/>
              <a:t>EVACUATION OPERATION </a:t>
            </a:r>
            <a:r>
              <a:rPr lang="en-US" sz="1100" dirty="0"/>
              <a:t>(select the operation you created for the training session)</a:t>
            </a:r>
          </a:p>
          <a:p>
            <a:pPr defTabSz="966529">
              <a:defRPr/>
            </a:pPr>
            <a:r>
              <a:rPr lang="en-US" sz="1100" dirty="0"/>
              <a:t>You can OVER-RIDE name, birthdate, gender, etc….but can not override evacuation operation.</a:t>
            </a:r>
          </a:p>
          <a:p>
            <a:pPr defTabSz="966529">
              <a:defRPr/>
            </a:pPr>
            <a:endParaRPr lang="en-US" sz="1100" dirty="0"/>
          </a:p>
          <a:p>
            <a:pPr defTabSz="966529" eaLnBrk="0" fontAlgn="base" hangingPunct="0">
              <a:spcBef>
                <a:spcPct val="30000"/>
              </a:spcBef>
              <a:spcAft>
                <a:spcPct val="0"/>
              </a:spcAft>
              <a:defRPr/>
            </a:pPr>
            <a:r>
              <a:rPr lang="en-US" sz="1100" dirty="0"/>
              <a:t>Note:  when sending patients home or to a shelter there is no way to verify “arrival” through eFINDS.  One best practice suggestion is to develop ground rules or policy that once the patient/resident physically leaves the facility a note is added to the “bulk group” section of the patient/resident file.  The change will be reflected in the updated time stamp of the patient/resident file</a:t>
            </a:r>
          </a:p>
          <a:p>
            <a:pPr defTabSz="966529">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36</a:t>
            </a:fld>
            <a:endParaRPr lang="en-US" dirty="0"/>
          </a:p>
        </p:txBody>
      </p:sp>
    </p:spTree>
    <p:extLst>
      <p:ext uri="{BB962C8B-B14F-4D97-AF65-F5344CB8AC3E}">
        <p14:creationId xmlns:p14="http://schemas.microsoft.com/office/powerpoint/2010/main" val="239767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000" b="1" dirty="0"/>
              <a:t>W</a:t>
            </a:r>
            <a:r>
              <a:rPr lang="en-US" sz="1000" dirty="0"/>
              <a:t>hat is e-FINDS?  </a:t>
            </a:r>
            <a:r>
              <a:rPr lang="en-US" sz="1000" b="1" dirty="0"/>
              <a:t>E</a:t>
            </a:r>
            <a:r>
              <a:rPr lang="en-US" sz="1000" dirty="0"/>
              <a:t>vacuation of </a:t>
            </a:r>
            <a:r>
              <a:rPr lang="en-US" sz="1000" b="1" dirty="0"/>
              <a:t>F</a:t>
            </a:r>
            <a:r>
              <a:rPr lang="en-US" sz="1000" dirty="0"/>
              <a:t>acilities </a:t>
            </a:r>
            <a:r>
              <a:rPr lang="en-US" sz="1000" b="1" dirty="0"/>
              <a:t>IN D</a:t>
            </a:r>
            <a:r>
              <a:rPr lang="en-US" sz="1000" dirty="0"/>
              <a:t>isasters </a:t>
            </a:r>
            <a:r>
              <a:rPr lang="en-US" sz="1000" b="1" dirty="0"/>
              <a:t>S</a:t>
            </a:r>
            <a:r>
              <a:rPr lang="en-US" sz="1000" dirty="0"/>
              <a:t>ystem</a:t>
            </a:r>
            <a:br>
              <a:rPr lang="en-US" sz="1000" dirty="0"/>
            </a:br>
            <a:r>
              <a:rPr lang="en-US" sz="1000" dirty="0"/>
              <a:t>NYSDOH mechanism for Patient Tracking, Repatriation, Reunification during an Hospital, LHD, ACF evacuation.</a:t>
            </a:r>
          </a:p>
          <a:p>
            <a:endParaRPr lang="en-US" sz="1000" dirty="0"/>
          </a:p>
          <a:p>
            <a:pPr defTabSz="966529">
              <a:defRPr/>
            </a:pPr>
            <a:r>
              <a:rPr lang="en-US" sz="1000" dirty="0"/>
              <a:t>Secure, real time &amp; easy to use common platform for sharing patient and resident location information - Used for incidents, events or practice exercises when facilities need to relocate their patients or residents</a:t>
            </a:r>
          </a:p>
          <a:p>
            <a:pPr>
              <a:defRPr/>
            </a:pPr>
            <a:endParaRPr lang="en-US" sz="1000" dirty="0"/>
          </a:p>
          <a:p>
            <a:r>
              <a:rPr lang="en-US" sz="1000" dirty="0"/>
              <a:t>The system captures minimal amounts of data, can accommodate multiple updates and allow facilities to track their patient’s and resident’s movement to other facilities, including temporary shelters. More importantly, where ever the patient/resident resides, the system has hard coded the original location, that is, the location they will return to.</a:t>
            </a:r>
          </a:p>
          <a:p>
            <a:endParaRPr lang="en-US" sz="1000" dirty="0"/>
          </a:p>
          <a:p>
            <a:pPr defTabSz="966529">
              <a:defRPr/>
            </a:pPr>
            <a:r>
              <a:rPr lang="en-US" sz="1000" dirty="0"/>
              <a:t>** The application is time saving, especially for the evacuating facilities. At the very minimum, the evacuating facilities will only need place the barcoded wristbands on their patient/residents and send them to a safe location. The receiving locations can scan wristbands, and update the location information when they arrive. </a:t>
            </a:r>
          </a:p>
          <a:p>
            <a:endParaRPr lang="en-US" sz="1000" dirty="0"/>
          </a:p>
          <a:p>
            <a:endParaRPr lang="en-US" sz="1000" dirty="0"/>
          </a:p>
          <a:p>
            <a:pPr defTabSz="931774" fontAlgn="base">
              <a:spcBef>
                <a:spcPct val="30000"/>
              </a:spcBef>
              <a:spcAft>
                <a:spcPct val="0"/>
              </a:spcAft>
              <a:defRPr/>
            </a:pPr>
            <a:r>
              <a:rPr lang="en-US" sz="1000" dirty="0"/>
              <a:t>e-FINDS continues to be enhanced and with new features.  Currently on eFINDS 2.7 (released 11/30/14) </a:t>
            </a:r>
          </a:p>
          <a:p>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a:t>
            </a:fld>
            <a:endParaRPr lang="en-US"/>
          </a:p>
        </p:txBody>
      </p:sp>
    </p:spTree>
    <p:extLst>
      <p:ext uri="{BB962C8B-B14F-4D97-AF65-F5344CB8AC3E}">
        <p14:creationId xmlns:p14="http://schemas.microsoft.com/office/powerpoint/2010/main" val="4232799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dirty="0"/>
              <a:t>As facility registers evacuees there are not enough scanners so patients/residents are registered by typing the wristband number rather than scanning the barcode</a:t>
            </a:r>
            <a:endParaRPr lang="en-US" sz="1100" dirty="0"/>
          </a:p>
          <a:p>
            <a:endParaRPr lang="en-US" sz="1100" dirty="0"/>
          </a:p>
          <a:p>
            <a:r>
              <a:rPr lang="en-US" sz="1100" dirty="0" smtClean="0"/>
              <a:t>Steps </a:t>
            </a:r>
            <a:r>
              <a:rPr lang="en-US" sz="1100" dirty="0"/>
              <a:t>1-10</a:t>
            </a:r>
          </a:p>
          <a:p>
            <a:endParaRPr lang="en-US" sz="1100" dirty="0"/>
          </a:p>
          <a:p>
            <a:pPr defTabSz="966529">
              <a:defRPr/>
            </a:pPr>
            <a:r>
              <a:rPr lang="en-US" sz="1100" b="1" dirty="0"/>
              <a:t>REMEMBER:</a:t>
            </a:r>
            <a:r>
              <a:rPr lang="en-US" sz="1100" dirty="0"/>
              <a:t> </a:t>
            </a:r>
            <a:r>
              <a:rPr lang="en-US" sz="1100" dirty="0">
                <a:solidFill>
                  <a:srgbClr val="FF0000"/>
                </a:solidFill>
              </a:rPr>
              <a:t>At the very minimum, the evacuating facilities will only need place the barcoded wristbands on their patient/residents and send them to a safe location. The receiving locations can scan wristbands, and update the location information when they arrive. </a:t>
            </a:r>
          </a:p>
          <a:p>
            <a:pPr defTabSz="966529">
              <a:defRPr/>
            </a:pPr>
            <a:endParaRPr lang="en-US" sz="1100" dirty="0"/>
          </a:p>
          <a:p>
            <a:pPr defTabSz="966529">
              <a:defRPr/>
            </a:pPr>
            <a:r>
              <a:rPr lang="en-US" sz="1100" dirty="0"/>
              <a:t>However, if the evacuation facility is able to scan a patient, </a:t>
            </a:r>
            <a:r>
              <a:rPr lang="en-US" sz="1100" b="1" dirty="0"/>
              <a:t>the minimum field input </a:t>
            </a:r>
            <a:r>
              <a:rPr lang="en-US" sz="1100" dirty="0"/>
              <a:t>must be the </a:t>
            </a:r>
            <a:r>
              <a:rPr lang="en-US" sz="1100" b="1" dirty="0"/>
              <a:t>EVACUATION OPERATION </a:t>
            </a:r>
            <a:r>
              <a:rPr lang="en-US" sz="1100" dirty="0"/>
              <a:t>(select the operation you created for the training session)</a:t>
            </a:r>
          </a:p>
          <a:p>
            <a:pPr defTabSz="966529">
              <a:defRPr/>
            </a:pPr>
            <a:r>
              <a:rPr lang="en-US" sz="1100" dirty="0"/>
              <a:t>You can OVER-RIDE name, birthdate, gender, etc….but can not override evacuation operation.</a:t>
            </a:r>
          </a:p>
          <a:p>
            <a:pPr defTabSz="966529">
              <a:defRPr/>
            </a:pPr>
            <a:endParaRPr lang="en-US" sz="1100" dirty="0"/>
          </a:p>
          <a:p>
            <a:pPr defTabSz="966529" eaLnBrk="0" fontAlgn="base" hangingPunct="0">
              <a:spcBef>
                <a:spcPct val="30000"/>
              </a:spcBef>
              <a:spcAft>
                <a:spcPct val="0"/>
              </a:spcAft>
              <a:defRPr/>
            </a:pPr>
            <a:r>
              <a:rPr lang="en-US" sz="1100" dirty="0"/>
              <a:t>Note:  when sending patients home or to a shelter there is no way to verify “arrival” through eFINDS.  One best practice suggestion is to develop ground rules or policy that once the patient/resident physically leaves the facility a note is added to the “bulk group” section of the patient/resident file.  The change will be reflected in the updated time stamp of the patient/resident file</a:t>
            </a:r>
          </a:p>
          <a:p>
            <a:pPr defTabSz="966529">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37</a:t>
            </a:fld>
            <a:endParaRPr lang="en-US" dirty="0"/>
          </a:p>
        </p:txBody>
      </p:sp>
    </p:spTree>
    <p:extLst>
      <p:ext uri="{BB962C8B-B14F-4D97-AF65-F5344CB8AC3E}">
        <p14:creationId xmlns:p14="http://schemas.microsoft.com/office/powerpoint/2010/main" val="601859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sz="1200" b="1" kern="1200" dirty="0" smtClean="0">
                <a:solidFill>
                  <a:schemeClr val="tx1"/>
                </a:solidFill>
                <a:effectLst/>
                <a:latin typeface="+mn-lt"/>
                <a:ea typeface="+mn-ea"/>
                <a:cs typeface="+mn-cs"/>
              </a:rPr>
              <a:t>Description of Scenario: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Wristbands are not available to be scanned and </a:t>
            </a:r>
            <a:r>
              <a:rPr lang="en-US" sz="1200" kern="1200" dirty="0" err="1" smtClean="0">
                <a:solidFill>
                  <a:schemeClr val="tx1"/>
                </a:solidFill>
                <a:effectLst/>
                <a:latin typeface="+mn-lt"/>
                <a:ea typeface="+mn-ea"/>
                <a:cs typeface="+mn-cs"/>
              </a:rPr>
              <a:t>eFINDS</a:t>
            </a:r>
            <a:r>
              <a:rPr lang="en-US" sz="1200" kern="1200" dirty="0" smtClean="0">
                <a:solidFill>
                  <a:schemeClr val="tx1"/>
                </a:solidFill>
                <a:effectLst/>
                <a:latin typeface="+mn-lt"/>
                <a:ea typeface="+mn-ea"/>
                <a:cs typeface="+mn-cs"/>
              </a:rPr>
              <a:t> Data Reporter does not know which barcodes have already been used and which are available</a:t>
            </a:r>
          </a:p>
          <a:p>
            <a:r>
              <a:rPr lang="en-US" sz="1200" kern="1200" dirty="0" err="1" smtClean="0">
                <a:solidFill>
                  <a:schemeClr val="tx1"/>
                </a:solidFill>
                <a:effectLst/>
                <a:latin typeface="+mn-lt"/>
                <a:ea typeface="+mn-ea"/>
                <a:cs typeface="+mn-cs"/>
              </a:rPr>
              <a:t>eFINDS</a:t>
            </a:r>
            <a:r>
              <a:rPr lang="en-US" sz="1200" kern="1200" dirty="0" smtClean="0">
                <a:solidFill>
                  <a:schemeClr val="tx1"/>
                </a:solidFill>
                <a:effectLst/>
                <a:latin typeface="+mn-lt"/>
                <a:ea typeface="+mn-ea"/>
                <a:cs typeface="+mn-cs"/>
              </a:rPr>
              <a:t> Data Reporter will register one, or any number of patients/residents , without having wristbands or barcode log to scan using the “Register Patient/Resident without Scanner” function</a:t>
            </a:r>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38</a:t>
            </a:fld>
            <a:endParaRPr lang="en-US" dirty="0"/>
          </a:p>
        </p:txBody>
      </p:sp>
    </p:spTree>
    <p:extLst>
      <p:ext uri="{BB962C8B-B14F-4D97-AF65-F5344CB8AC3E}">
        <p14:creationId xmlns:p14="http://schemas.microsoft.com/office/powerpoint/2010/main" val="3548401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dirty="0" smtClean="0"/>
              <a:t>This feature works best for registering P/R with a known intended location. Unlike FINDS spreadsheet upload it does not allow you to indicate intended destination.</a:t>
            </a:r>
          </a:p>
          <a:p>
            <a:endParaRPr lang="en-US" dirty="0" smtClean="0"/>
          </a:p>
          <a:p>
            <a:r>
              <a:rPr lang="en-US" dirty="0" smtClean="0"/>
              <a:t>If</a:t>
            </a:r>
            <a:r>
              <a:rPr lang="en-US" baseline="0" dirty="0" smtClean="0"/>
              <a:t> </a:t>
            </a:r>
            <a:r>
              <a:rPr lang="en-US" dirty="0" smtClean="0"/>
              <a:t>you </a:t>
            </a:r>
            <a:r>
              <a:rPr lang="en-US" dirty="0"/>
              <a:t>are running short on </a:t>
            </a:r>
            <a:r>
              <a:rPr lang="en-US" dirty="0" smtClean="0"/>
              <a:t>time</a:t>
            </a:r>
            <a:r>
              <a:rPr lang="en-US" baseline="0" dirty="0" smtClean="0"/>
              <a:t> you have the option to register multiple patients without the need to scan wristbands or barcodes log.  This is especially useful for a group of patients going to the </a:t>
            </a:r>
            <a:r>
              <a:rPr lang="en-US" dirty="0" smtClean="0"/>
              <a:t>SAME </a:t>
            </a:r>
            <a:r>
              <a:rPr lang="en-US" dirty="0"/>
              <a:t>destination and perhaps on the SAME transportation </a:t>
            </a:r>
            <a:r>
              <a:rPr lang="en-US" dirty="0" smtClean="0"/>
              <a:t>vehicle.</a:t>
            </a:r>
            <a:r>
              <a:rPr lang="en-US" baseline="0" dirty="0" smtClean="0"/>
              <a:t>  The </a:t>
            </a:r>
            <a:r>
              <a:rPr lang="en-US" dirty="0" smtClean="0"/>
              <a:t>eFINDS administrator has the option of </a:t>
            </a:r>
            <a:r>
              <a:rPr lang="en-US" dirty="0"/>
              <a:t>registering patients en masse through the web interface. </a:t>
            </a:r>
          </a:p>
          <a:p>
            <a:endParaRPr lang="en-US" dirty="0"/>
          </a:p>
          <a:p>
            <a:r>
              <a:rPr lang="en-US" b="1" dirty="0"/>
              <a:t>NOTE:  system defaults to the FIRST available unused barcode in your sequence.  Before you enter patient information on the web-interface, verify that the barcode listed matches up with the barcode number on your patients/residents </a:t>
            </a:r>
            <a:r>
              <a:rPr lang="en-US" b="1" dirty="0" smtClean="0"/>
              <a:t>wristband.  If</a:t>
            </a:r>
            <a:r>
              <a:rPr lang="en-US" b="1" baseline="0" dirty="0" smtClean="0"/>
              <a:t> you want a list of all available barcodes (if you do not see your barcode in the list) enter the total number of barcodes you have available in the “barcodes to be assigned” field (step 4) and search through the list.</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39</a:t>
            </a:fld>
            <a:endParaRPr lang="en-US" dirty="0"/>
          </a:p>
        </p:txBody>
      </p:sp>
    </p:spTree>
    <p:extLst>
      <p:ext uri="{BB962C8B-B14F-4D97-AF65-F5344CB8AC3E}">
        <p14:creationId xmlns:p14="http://schemas.microsoft.com/office/powerpoint/2010/main" val="2447101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b="1" dirty="0"/>
              <a:t>Description of Scenario:</a:t>
            </a:r>
            <a:endParaRPr lang="en-US" dirty="0"/>
          </a:p>
          <a:p>
            <a:r>
              <a:rPr lang="en-US" dirty="0"/>
              <a:t>Your facility is in an evacuation zone and you want to be ready to register all of your patients/residents for evacuation with one file upload</a:t>
            </a:r>
            <a:endParaRPr lang="en-US" dirty="0" smtClean="0"/>
          </a:p>
          <a:p>
            <a:endParaRPr lang="en-US" dirty="0" smtClean="0"/>
          </a:p>
          <a:p>
            <a:r>
              <a:rPr lang="en-US" dirty="0" smtClean="0"/>
              <a:t>For </a:t>
            </a:r>
            <a:r>
              <a:rPr lang="en-US" dirty="0"/>
              <a:t>this exercise we will learn how to download, </a:t>
            </a:r>
            <a:r>
              <a:rPr lang="en-US" dirty="0" smtClean="0"/>
              <a:t>populate/maintain </a:t>
            </a:r>
            <a:r>
              <a:rPr lang="en-US" dirty="0"/>
              <a:t>and upload the “Fillable Spreadsheet.”  Only the eFINDS administrator can generate (download) the spreadsheet.  Anyone can fill-in the spreadsheet offline.  You may consider using this if you have a stable/static population and want to maintain the spreadsheet off line to be ready if and when an evacuation is called for.  This process also allows clerical, non-commerce users to enter the patient data electronically (offline) – for later upload into the eFINDS system. </a:t>
            </a:r>
            <a:endParaRPr lang="en-US" dirty="0" smtClean="0"/>
          </a:p>
          <a:p>
            <a:endParaRPr lang="en-US" dirty="0" smtClean="0"/>
          </a:p>
          <a:p>
            <a:pPr defTabSz="931774" eaLnBrk="0" fontAlgn="base" hangingPunct="0">
              <a:spcBef>
                <a:spcPct val="30000"/>
              </a:spcBef>
              <a:spcAft>
                <a:spcPct val="0"/>
              </a:spcAft>
              <a:defRPr/>
            </a:pPr>
            <a:r>
              <a:rPr lang="en-US" dirty="0"/>
              <a:t>A facility can prepare and maintain this spreadsheet incrementally when not in the midst of an emergency</a:t>
            </a:r>
          </a:p>
          <a:p>
            <a:endParaRPr lang="en-US" dirty="0"/>
          </a:p>
          <a:p>
            <a:r>
              <a:rPr lang="en-US" dirty="0"/>
              <a:t>The First step is for the eFINDS admin to generate the spreadsheet</a:t>
            </a:r>
          </a:p>
          <a:p>
            <a:r>
              <a:rPr lang="en-US" dirty="0"/>
              <a:t>Steps 1-6</a:t>
            </a:r>
          </a:p>
          <a:p>
            <a:endParaRPr lang="en-US" dirty="0"/>
          </a:p>
          <a:p>
            <a:r>
              <a:rPr lang="en-US" b="1" dirty="0"/>
              <a:t>NOTE: The spreadsheet can be opened in Microsoft Excel or Open Office and can be transmitted electronically around your facility. Do not change the file name however as the filename designates the spreadsheet as a valid, </a:t>
            </a:r>
            <a:r>
              <a:rPr lang="en-US" b="1" dirty="0" err="1"/>
              <a:t>uploadable</a:t>
            </a:r>
            <a:r>
              <a:rPr lang="en-US" b="1" dirty="0"/>
              <a:t> file. If you change the file name the file upload will fail.</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40</a:t>
            </a:fld>
            <a:endParaRPr lang="en-US" dirty="0"/>
          </a:p>
        </p:txBody>
      </p:sp>
    </p:spTree>
    <p:extLst>
      <p:ext uri="{BB962C8B-B14F-4D97-AF65-F5344CB8AC3E}">
        <p14:creationId xmlns:p14="http://schemas.microsoft.com/office/powerpoint/2010/main" val="803095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dirty="0"/>
              <a:t>Now you are the user who received the Excel file</a:t>
            </a:r>
          </a:p>
          <a:p>
            <a:pPr lvl="0"/>
            <a:endParaRPr lang="en-US" dirty="0"/>
          </a:p>
          <a:p>
            <a:pPr lvl="0"/>
            <a:r>
              <a:rPr lang="en-US" dirty="0"/>
              <a:t>Steps 1-4 </a:t>
            </a:r>
          </a:p>
          <a:p>
            <a:pPr lvl="0"/>
            <a:endParaRPr lang="en-US" dirty="0"/>
          </a:p>
          <a:p>
            <a:pPr defTabSz="948507">
              <a:defRPr/>
            </a:pPr>
            <a:r>
              <a:rPr lang="en-US" b="1" dirty="0"/>
              <a:t>NOTE:  system defaults to the FIRST available unused barcode in your sequence.  If you use this process you need to ensure that the wristbands placed on the patients match the barcode numbers on the spreadsheet!! </a:t>
            </a:r>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41</a:t>
            </a:fld>
            <a:endParaRPr lang="en-US" dirty="0"/>
          </a:p>
        </p:txBody>
      </p:sp>
    </p:spTree>
    <p:extLst>
      <p:ext uri="{BB962C8B-B14F-4D97-AF65-F5344CB8AC3E}">
        <p14:creationId xmlns:p14="http://schemas.microsoft.com/office/powerpoint/2010/main" val="3897450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dirty="0" smtClean="0"/>
              <a:t>The next step is to </a:t>
            </a:r>
            <a:r>
              <a:rPr lang="en-US" dirty="0"/>
              <a:t>upload the fillable spreadsheet to eFINDS.  While it takes an administrator to create the file any eFINDS user – administrator or data reporter – can upload the file.</a:t>
            </a:r>
          </a:p>
          <a:p>
            <a:pPr lvl="0"/>
            <a:endParaRPr lang="en-US" dirty="0"/>
          </a:p>
          <a:p>
            <a:pPr lvl="0"/>
            <a:r>
              <a:rPr lang="en-US" dirty="0"/>
              <a:t>Return to eFINDS</a:t>
            </a:r>
          </a:p>
          <a:p>
            <a:pPr lvl="0"/>
            <a:endParaRPr lang="en-US" dirty="0"/>
          </a:p>
          <a:p>
            <a:pPr lvl="0"/>
            <a:r>
              <a:rPr lang="en-US" dirty="0"/>
              <a:t>Follow STEPS </a:t>
            </a:r>
            <a:r>
              <a:rPr lang="en-US" dirty="0" smtClean="0"/>
              <a:t>1-9</a:t>
            </a:r>
          </a:p>
          <a:p>
            <a:pPr lvl="0"/>
            <a:r>
              <a:rPr lang="en-US" b="1" dirty="0" smtClean="0"/>
              <a:t>**Make sure to click SAVE ALL PATIENTS/RESIDENTS!!</a:t>
            </a:r>
            <a:endParaRPr lang="en-US" b="1" dirty="0"/>
          </a:p>
          <a:p>
            <a:pPr lvl="0"/>
            <a:endParaRPr lang="en-US" b="1" dirty="0"/>
          </a:p>
          <a:p>
            <a:pPr lvl="0"/>
            <a:r>
              <a:rPr lang="en-US" b="1" dirty="0">
                <a:solidFill>
                  <a:srgbClr val="FF0000"/>
                </a:solidFill>
              </a:rPr>
              <a:t>NOTE: </a:t>
            </a:r>
            <a:r>
              <a:rPr lang="en-US" dirty="0">
                <a:solidFill>
                  <a:srgbClr val="FF0000"/>
                </a:solidFill>
              </a:rPr>
              <a:t>If the Excel file has no patient or resident information, then the file cannot be uploaded</a:t>
            </a:r>
            <a:endParaRPr lang="en-US" dirty="0"/>
          </a:p>
          <a:p>
            <a:endParaRPr lang="en-US" dirty="0"/>
          </a:p>
          <a:p>
            <a:r>
              <a:rPr lang="en-US" b="1" dirty="0"/>
              <a:t>NOTE:  This process does not allow you to select the intended destination – so you will need to use the multi-patient update to set the intended destination</a:t>
            </a:r>
            <a:r>
              <a:rPr lang="en-US" b="1" dirty="0" smtClean="0"/>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Important Reminder</a:t>
            </a:r>
            <a:r>
              <a:rPr lang="en-US" sz="1200" kern="1200" dirty="0" smtClean="0">
                <a:solidFill>
                  <a:schemeClr val="tx1"/>
                </a:solidFill>
                <a:effectLst/>
                <a:latin typeface="+mn-lt"/>
                <a:ea typeface="+mn-ea"/>
                <a:cs typeface="+mn-cs"/>
              </a:rPr>
              <a:t>: Do NOT change the name of the file generated. Do NOT upload file unless you are planning to evacuate. This file may be stored on your local</a:t>
            </a:r>
          </a:p>
          <a:p>
            <a:r>
              <a:rPr lang="en-US" sz="1200" kern="1200" dirty="0" smtClean="0">
                <a:solidFill>
                  <a:schemeClr val="tx1"/>
                </a:solidFill>
                <a:effectLst/>
                <a:latin typeface="+mn-lt"/>
                <a:ea typeface="+mn-ea"/>
                <a:cs typeface="+mn-cs"/>
              </a:rPr>
              <a:t>or network and updated on a regular basis. If there is no information associated with a given barcode on the Excel spreadsheet then that barcode will remain available</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42</a:t>
            </a:fld>
            <a:endParaRPr lang="en-US" dirty="0"/>
          </a:p>
        </p:txBody>
      </p:sp>
    </p:spTree>
    <p:extLst>
      <p:ext uri="{BB962C8B-B14F-4D97-AF65-F5344CB8AC3E}">
        <p14:creationId xmlns:p14="http://schemas.microsoft.com/office/powerpoint/2010/main" val="2660715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dirty="0" smtClean="0"/>
              <a:t>In order to set</a:t>
            </a:r>
            <a:r>
              <a:rPr lang="en-US" baseline="0" dirty="0" smtClean="0"/>
              <a:t> the intended destination for the residents/patients that you uploaded, you will utilize the UPDATE function on eFINDS.  </a:t>
            </a:r>
          </a:p>
          <a:p>
            <a:endParaRPr lang="en-US" baseline="0" dirty="0" smtClean="0"/>
          </a:p>
          <a:p>
            <a:r>
              <a:rPr lang="en-US" baseline="0" dirty="0" smtClean="0"/>
              <a:t>When you choose “release patient from this location” you can select the destination.</a:t>
            </a:r>
          </a:p>
          <a:p>
            <a:endParaRPr lang="en-US" baseline="0" dirty="0" smtClean="0"/>
          </a:p>
          <a:p>
            <a:r>
              <a:rPr lang="en-US" baseline="0" dirty="0" smtClean="0"/>
              <a:t>NOTE:  the default MIGHT be “select all”….make sure to un-check that button.</a:t>
            </a:r>
            <a:endParaRPr lang="en-US" dirty="0" smtClean="0"/>
          </a:p>
          <a:p>
            <a:endParaRPr lang="en-US" dirty="0" smtClean="0"/>
          </a:p>
          <a:p>
            <a:r>
              <a:rPr lang="en-US" dirty="0" smtClean="0"/>
              <a:t>Follow </a:t>
            </a:r>
            <a:r>
              <a:rPr lang="en-US" dirty="0"/>
              <a:t>steps </a:t>
            </a:r>
            <a:r>
              <a:rPr lang="en-US" b="1" dirty="0" smtClean="0"/>
              <a:t>1-10</a:t>
            </a:r>
            <a:r>
              <a:rPr lang="en-US" dirty="0" smtClean="0"/>
              <a:t> </a:t>
            </a:r>
            <a:r>
              <a:rPr lang="en-US" dirty="0"/>
              <a:t>to set the Intended </a:t>
            </a:r>
            <a:r>
              <a:rPr lang="en-US" dirty="0" smtClean="0"/>
              <a:t>destination</a:t>
            </a:r>
          </a:p>
          <a:p>
            <a:endParaRPr lang="en-US" dirty="0" smtClean="0"/>
          </a:p>
          <a:p>
            <a:r>
              <a:rPr lang="en-US" dirty="0" smtClean="0"/>
              <a:t>If a sending facility wants to see all of the patients that have not yet been received in (location updated) by the receiving facility then select Update Type “Release patient/resident from this location” and click. In the report display focus on the Patient/Resident Location column. This will display all of the people that have not been “checked in” by the receiving facility.  It will also display any individuals that went home to be with their families. The reason for this is because the family cannot check individual into their home-they are not a facility in the </a:t>
            </a:r>
            <a:r>
              <a:rPr lang="en-US" dirty="0" err="1" smtClean="0"/>
              <a:t>eFINDS</a:t>
            </a:r>
            <a:r>
              <a:rPr lang="en-US" dirty="0" smtClean="0"/>
              <a:t> system. Select all records or individual records and click  .</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43</a:t>
            </a:fld>
            <a:endParaRPr lang="en-US" dirty="0"/>
          </a:p>
        </p:txBody>
      </p:sp>
    </p:spTree>
    <p:extLst>
      <p:ext uri="{BB962C8B-B14F-4D97-AF65-F5344CB8AC3E}">
        <p14:creationId xmlns:p14="http://schemas.microsoft.com/office/powerpoint/2010/main" val="3044286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dirty="0"/>
              <a:t>Switching gears - now you are the receiving facility. A patient has just arrived from an evacuating facility. All patients/residents have barcoded wristbands, and need to be checked in. remember if you have the scanner you can use it – it will be faster, but you can always type the numbers in as well.</a:t>
            </a:r>
          </a:p>
          <a:p>
            <a:pPr lvl="0"/>
            <a:endParaRPr lang="en-US" dirty="0"/>
          </a:p>
          <a:p>
            <a:r>
              <a:rPr lang="en-US" dirty="0"/>
              <a:t>Steps 1-5</a:t>
            </a:r>
          </a:p>
          <a:p>
            <a:endParaRPr lang="en-US" dirty="0"/>
          </a:p>
          <a:p>
            <a:r>
              <a:rPr lang="en-US" dirty="0"/>
              <a:t>And that’s it/ Receiving a patient in eFINDS is nothing more than updating the current location to your facility.</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44</a:t>
            </a:fld>
            <a:endParaRPr lang="en-US" dirty="0"/>
          </a:p>
        </p:txBody>
      </p:sp>
    </p:spTree>
    <p:extLst>
      <p:ext uri="{BB962C8B-B14F-4D97-AF65-F5344CB8AC3E}">
        <p14:creationId xmlns:p14="http://schemas.microsoft.com/office/powerpoint/2010/main" val="1725755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b="1" dirty="0"/>
              <a:t>Description of Scenario:</a:t>
            </a:r>
            <a:endParaRPr lang="en-US" dirty="0"/>
          </a:p>
          <a:p>
            <a:pPr lvl="0"/>
            <a:r>
              <a:rPr lang="en-US" dirty="0"/>
              <a:t>A transportation vehicle just arrived and the patients/residents needs to be checked in at receiving facility (temporary location)</a:t>
            </a:r>
          </a:p>
          <a:p>
            <a:r>
              <a:rPr lang="en-US" dirty="0"/>
              <a:t> You have the name of the person and DOB to search for their record and update their location</a:t>
            </a:r>
          </a:p>
          <a:p>
            <a:r>
              <a:rPr lang="en-US" dirty="0"/>
              <a:t>NOTE: This search feature will only work if the patient/resident was intended to come to your facility, otherwise you will need to scan or type the barcode into Quick Search</a:t>
            </a:r>
          </a:p>
          <a:p>
            <a:pPr lvl="0"/>
            <a:endParaRPr lang="en-US" dirty="0"/>
          </a:p>
          <a:p>
            <a:r>
              <a:rPr lang="en-US" dirty="0"/>
              <a:t>Steps </a:t>
            </a:r>
            <a:r>
              <a:rPr lang="en-US" dirty="0" smtClean="0"/>
              <a:t>1-9</a:t>
            </a:r>
            <a:endParaRPr lang="en-US" dirty="0"/>
          </a:p>
          <a:p>
            <a:endParaRPr lang="en-US" dirty="0"/>
          </a:p>
          <a:p>
            <a:r>
              <a:rPr lang="en-US" dirty="0"/>
              <a:t>And that’s it/ Receiving a patient in eFINDS is nothing more than updating the current location to your facility.</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45</a:t>
            </a:fld>
            <a:endParaRPr lang="en-US" dirty="0"/>
          </a:p>
        </p:txBody>
      </p:sp>
    </p:spTree>
    <p:extLst>
      <p:ext uri="{BB962C8B-B14F-4D97-AF65-F5344CB8AC3E}">
        <p14:creationId xmlns:p14="http://schemas.microsoft.com/office/powerpoint/2010/main" val="2967185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r>
              <a:rPr lang="en-US" b="1" dirty="0"/>
              <a:t>Description of Scenario:</a:t>
            </a:r>
            <a:endParaRPr lang="en-US" dirty="0"/>
          </a:p>
          <a:p>
            <a:r>
              <a:rPr lang="en-US" dirty="0"/>
              <a:t>A transportation vehicle just arrived with multiple patients/residents who need to be checked in at the temporary location</a:t>
            </a:r>
          </a:p>
          <a:p>
            <a:r>
              <a:rPr lang="en-US" dirty="0"/>
              <a:t>Follow steps 1-7</a:t>
            </a:r>
          </a:p>
          <a:p>
            <a:endParaRPr lang="en-US" dirty="0"/>
          </a:p>
          <a:p>
            <a:r>
              <a:rPr lang="en-US" dirty="0"/>
              <a:t>NOTE:  This procedure can be used to view any/all “registered patients” </a:t>
            </a:r>
            <a:r>
              <a:rPr lang="en-US" b="1" u="sng" dirty="0"/>
              <a:t>intended</a:t>
            </a:r>
            <a:r>
              <a:rPr lang="en-US" dirty="0"/>
              <a:t> to come to your facility.  Make sure you only “check in” patients that have actually arrived.</a:t>
            </a:r>
          </a:p>
          <a:p>
            <a:pPr lvl="0"/>
            <a:endParaRPr lang="en-US" dirty="0" smtClean="0"/>
          </a:p>
          <a:p>
            <a:pPr lvl="0"/>
            <a:r>
              <a:rPr lang="en-US" dirty="0" smtClean="0"/>
              <a:t>If a receiving facility wants to see all of the patients that are intended to come to their facility they will select the Update Type “Checking in Patient/Resident into this location and click. In the report that displays look in the Intended </a:t>
            </a:r>
            <a:r>
              <a:rPr lang="en-US" dirty="0" err="1" smtClean="0"/>
              <a:t>Dest</a:t>
            </a:r>
            <a:r>
              <a:rPr lang="en-US" dirty="0" smtClean="0"/>
              <a:t> column. This shows all of the patients/residents with their facility as the intended location that have not been received in or location updated yet. Select all records or individual records and click.</a:t>
            </a: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46</a:t>
            </a:fld>
            <a:endParaRPr lang="en-US" dirty="0"/>
          </a:p>
        </p:txBody>
      </p:sp>
    </p:spTree>
    <p:extLst>
      <p:ext uri="{BB962C8B-B14F-4D97-AF65-F5344CB8AC3E}">
        <p14:creationId xmlns:p14="http://schemas.microsoft.com/office/powerpoint/2010/main" val="73993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r>
              <a:rPr lang="en-US" altLang="en-US" dirty="0" smtClean="0"/>
              <a:t>Module 2.</a:t>
            </a:r>
          </a:p>
          <a:p>
            <a:r>
              <a:rPr lang="en-US" altLang="en-US" dirty="0" smtClean="0"/>
              <a:t>Your are</a:t>
            </a:r>
            <a:r>
              <a:rPr lang="en-US" altLang="en-US" baseline="0" dirty="0" smtClean="0"/>
              <a:t> building a case for why </a:t>
            </a:r>
            <a:r>
              <a:rPr lang="en-US" altLang="en-US" baseline="0" dirty="0" err="1" smtClean="0"/>
              <a:t>eFINDS</a:t>
            </a:r>
            <a:r>
              <a:rPr lang="en-US" altLang="en-US" baseline="0" dirty="0" smtClean="0"/>
              <a:t> was needed and developed:</a:t>
            </a:r>
          </a:p>
          <a:p>
            <a:r>
              <a:rPr lang="en-US" altLang="en-US" dirty="0" smtClean="0"/>
              <a:t>NH patients particularly sent out without meds, complete patient records.</a:t>
            </a:r>
          </a:p>
          <a:p>
            <a:r>
              <a:rPr lang="en-US" altLang="en-US" dirty="0" smtClean="0"/>
              <a:t>Not sent to original expected areas or even traditional facilities; on the fly creation of shelter sites, including hotels must be something system can handle.</a:t>
            </a:r>
          </a:p>
          <a:p>
            <a:endParaRPr lang="en-US" altLang="en-US" dirty="0" smtClean="0"/>
          </a:p>
          <a:p>
            <a:endParaRPr lang="en-US" altLang="en-US" dirty="0" smtClean="0"/>
          </a:p>
          <a:p>
            <a:r>
              <a:rPr lang="en-US" altLang="en-US" dirty="0" smtClean="0"/>
              <a:t>ACFs – 2550 evacuated</a:t>
            </a:r>
          </a:p>
          <a:p>
            <a:r>
              <a:rPr lang="en-US" altLang="en-US" dirty="0" smtClean="0"/>
              <a:t>NHs – 3683 from NHs</a:t>
            </a:r>
          </a:p>
          <a:p>
            <a:r>
              <a:rPr lang="en-US" altLang="en-US" dirty="0" smtClean="0"/>
              <a:t>Hospitals --  1587</a:t>
            </a:r>
          </a:p>
          <a:p>
            <a:endParaRPr lang="en-US" altLang="en-US" dirty="0" smtClean="0"/>
          </a:p>
          <a:p>
            <a:pPr marL="582359" indent="-582359">
              <a:buFont typeface="Wingdings" panose="05000000000000000000" pitchFamily="2" charset="2"/>
              <a:buChar char="v"/>
            </a:pPr>
            <a:r>
              <a:rPr lang="en-US" sz="2400" b="1" dirty="0">
                <a:solidFill>
                  <a:srgbClr val="002D73"/>
                </a:solidFill>
                <a:latin typeface="Arial" panose="020B0604020202020204" pitchFamily="34" charset="0"/>
                <a:cs typeface="Arial" panose="020B0604020202020204" pitchFamily="34" charset="0"/>
              </a:rPr>
              <a:t>Regarding their evacuated patients/residents, facilities</a:t>
            </a:r>
          </a:p>
          <a:p>
            <a:pPr marL="1514132" lvl="2" indent="-582359">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Often didn’t know their location, condition; unable to provide ongoing guidance to receiving facility</a:t>
            </a:r>
          </a:p>
          <a:p>
            <a:pPr marL="1514132" lvl="2" indent="-582359">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Had difficulty in repatriating or discharge to other facilities</a:t>
            </a:r>
          </a:p>
          <a:p>
            <a:pPr marL="1514132" lvl="2" indent="-582359">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Families did not know where loved ones were located; some still searching weeks after the storm </a:t>
            </a:r>
          </a:p>
          <a:p>
            <a:pPr marL="1514132" lvl="2" indent="-582359">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Residents sent without basic health records; medication information  </a:t>
            </a:r>
          </a:p>
          <a:p>
            <a:pPr defTabSz="931774" eaLnBrk="0" fontAlgn="base" hangingPunct="0">
              <a:spcBef>
                <a:spcPct val="30000"/>
              </a:spcBef>
              <a:spcAft>
                <a:spcPct val="0"/>
              </a:spcAft>
              <a:defRPr/>
            </a:pPr>
            <a:r>
              <a:rPr lang="en-US" altLang="en-US" dirty="0" smtClean="0"/>
              <a:t>Much of this data had to be manually tracked and verified by phone calls to facilities for several months after the storm.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a:p>
        </p:txBody>
      </p:sp>
    </p:spTree>
    <p:extLst>
      <p:ext uri="{BB962C8B-B14F-4D97-AF65-F5344CB8AC3E}">
        <p14:creationId xmlns:p14="http://schemas.microsoft.com/office/powerpoint/2010/main" val="2847921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sz="1200" kern="1200" dirty="0" smtClean="0">
                <a:solidFill>
                  <a:schemeClr val="tx1"/>
                </a:solidFill>
                <a:effectLst/>
                <a:latin typeface="+mn-lt"/>
                <a:ea typeface="+mn-ea"/>
                <a:cs typeface="+mn-cs"/>
              </a:rPr>
              <a:t>Successfully update patient/resident location to which they are repatriating or being sent for longer term care</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47</a:t>
            </a:fld>
            <a:endParaRPr lang="en-US" dirty="0"/>
          </a:p>
        </p:txBody>
      </p:sp>
    </p:spTree>
    <p:extLst>
      <p:ext uri="{BB962C8B-B14F-4D97-AF65-F5344CB8AC3E}">
        <p14:creationId xmlns:p14="http://schemas.microsoft.com/office/powerpoint/2010/main" val="3206238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Arial" panose="020B0604020202020204" pitchFamily="34" charset="0"/>
                <a:cs typeface="Arial" panose="020B0604020202020204" pitchFamily="34" charset="0"/>
              </a:rPr>
              <a:t>If</a:t>
            </a:r>
            <a:r>
              <a:rPr lang="en-US" b="1" baseline="0" dirty="0" smtClean="0">
                <a:solidFill>
                  <a:srgbClr val="FF0000"/>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patients/residents cannot return to original facility, then it is up</a:t>
            </a:r>
            <a:r>
              <a:rPr lang="en-US" b="1" baseline="0" dirty="0" smtClean="0">
                <a:solidFill>
                  <a:srgbClr val="FF0000"/>
                </a:solidFill>
                <a:latin typeface="Arial" panose="020B0604020202020204" pitchFamily="34" charset="0"/>
                <a:cs typeface="Arial" panose="020B0604020202020204" pitchFamily="34" charset="0"/>
              </a:rPr>
              <a:t> to the Sending Facility’s (Evacuated Facility)</a:t>
            </a:r>
            <a:r>
              <a:rPr lang="en-US" b="1" dirty="0" smtClean="0">
                <a:solidFill>
                  <a:srgbClr val="FF0000"/>
                </a:solidFill>
                <a:latin typeface="Arial" panose="020B0604020202020204" pitchFamily="34" charset="0"/>
                <a:cs typeface="Arial" panose="020B0604020202020204" pitchFamily="34" charset="0"/>
              </a:rPr>
              <a:t> management to ensure the new permanent location is set up, and the receiving facility will use this location as the new</a:t>
            </a:r>
            <a:r>
              <a:rPr lang="en-US" b="1" baseline="0" dirty="0" smtClean="0">
                <a:solidFill>
                  <a:srgbClr val="FF0000"/>
                </a:solidFill>
                <a:latin typeface="Arial" panose="020B0604020202020204" pitchFamily="34" charset="0"/>
                <a:cs typeface="Arial" panose="020B0604020202020204" pitchFamily="34" charset="0"/>
              </a:rPr>
              <a:t> intended location. </a:t>
            </a:r>
            <a:endParaRPr lang="en-US" b="1" dirty="0" smtClean="0">
              <a:solidFill>
                <a:srgbClr val="FF0000"/>
              </a:solidFill>
              <a:latin typeface="Arial" panose="020B0604020202020204" pitchFamily="34" charset="0"/>
              <a:cs typeface="Arial" panose="020B0604020202020204" pitchFamily="34" charset="0"/>
            </a:endParaRPr>
          </a:p>
          <a:p>
            <a:endParaRPr lang="en-US" dirty="0" smtClean="0"/>
          </a:p>
          <a:p>
            <a:r>
              <a:rPr lang="en-US" dirty="0" smtClean="0"/>
              <a:t>The eFINDS function selected to update patient/resident location is determined by facility </a:t>
            </a:r>
            <a:r>
              <a:rPr lang="en-US" b="1" dirty="0" smtClean="0"/>
              <a:t>(pick</a:t>
            </a:r>
            <a:r>
              <a:rPr lang="en-US" b="1" baseline="0" dirty="0" smtClean="0"/>
              <a:t> the best option to send the evacuate back to their original location or a new permanent location)</a:t>
            </a:r>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48</a:t>
            </a:fld>
            <a:endParaRPr lang="en-US" dirty="0"/>
          </a:p>
        </p:txBody>
      </p:sp>
    </p:spTree>
    <p:extLst>
      <p:ext uri="{BB962C8B-B14F-4D97-AF65-F5344CB8AC3E}">
        <p14:creationId xmlns:p14="http://schemas.microsoft.com/office/powerpoint/2010/main" val="3587792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4" y="4637247"/>
            <a:ext cx="5980854" cy="4392217"/>
          </a:xfrm>
          <a:prstGeom prst="rect">
            <a:avLst/>
          </a:prstGeom>
        </p:spPr>
        <p:txBody>
          <a:bodyPr lIns="93177" tIns="46589" rIns="93177" bIns="46589"/>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Arial" panose="020B0604020202020204" pitchFamily="34" charset="0"/>
                <a:cs typeface="Arial" panose="020B0604020202020204" pitchFamily="34" charset="0"/>
              </a:rPr>
              <a:t>If patients/residents cannot return to original facility its management should ensure the new permanent location for all their evacuees is updated by their new facility in the final eFINDS record for that event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Arial" panose="020B0604020202020204" pitchFamily="34" charset="0"/>
                <a:cs typeface="Arial" panose="020B0604020202020204" pitchFamily="34" charset="0"/>
              </a:rPr>
              <a:t> </a:t>
            </a:r>
          </a:p>
          <a:p>
            <a:r>
              <a:rPr lang="en-US" dirty="0" smtClean="0"/>
              <a:t>Evacuated </a:t>
            </a:r>
            <a:r>
              <a:rPr lang="en-US" dirty="0"/>
              <a:t>facility receives patients/residents and updates their location</a:t>
            </a:r>
          </a:p>
          <a:p>
            <a:r>
              <a:rPr lang="en-US" dirty="0"/>
              <a:t>Update their patient/resident location when patient/resident arrives at their facility of origin or other facility if the origin facility is not capable of reopening at all</a:t>
            </a:r>
          </a:p>
          <a:p>
            <a:endParaRPr lang="en-US" dirty="0"/>
          </a:p>
          <a:p>
            <a:r>
              <a:rPr lang="en-US" dirty="0"/>
              <a:t>The feature selected to update patient/resident location is determined by facility</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49</a:t>
            </a:fld>
            <a:endParaRPr lang="en-US" dirty="0"/>
          </a:p>
        </p:txBody>
      </p:sp>
    </p:spTree>
    <p:extLst>
      <p:ext uri="{BB962C8B-B14F-4D97-AF65-F5344CB8AC3E}">
        <p14:creationId xmlns:p14="http://schemas.microsoft.com/office/powerpoint/2010/main" val="2620903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50</a:t>
            </a:fld>
            <a:endParaRPr lang="en-US"/>
          </a:p>
        </p:txBody>
      </p:sp>
    </p:spTree>
    <p:extLst>
      <p:ext uri="{BB962C8B-B14F-4D97-AF65-F5344CB8AC3E}">
        <p14:creationId xmlns:p14="http://schemas.microsoft.com/office/powerpoint/2010/main" val="3386919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dirty="0" smtClean="0"/>
              <a:t>If a person has never been to your facility, you will NOT be able to search for them.</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51</a:t>
            </a:fld>
            <a:endParaRPr lang="en-US"/>
          </a:p>
        </p:txBody>
      </p:sp>
    </p:spTree>
    <p:extLst>
      <p:ext uri="{BB962C8B-B14F-4D97-AF65-F5344CB8AC3E}">
        <p14:creationId xmlns:p14="http://schemas.microsoft.com/office/powerpoint/2010/main" val="3505789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52</a:t>
            </a:fld>
            <a:endParaRPr lang="en-US"/>
          </a:p>
        </p:txBody>
      </p:sp>
    </p:spTree>
    <p:extLst>
      <p:ext uri="{BB962C8B-B14F-4D97-AF65-F5344CB8AC3E}">
        <p14:creationId xmlns:p14="http://schemas.microsoft.com/office/powerpoint/2010/main" val="3357027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dirty="0"/>
              <a:t>You can use the Quick Search find and Update information. You can search by LAST name or by barcode. You would search by name if you were looking for the current location of a patient or resident you evacuated or if your receive someone and the person is not wearing a wristband, or otherwise has a visible barcode. </a:t>
            </a:r>
            <a:r>
              <a:rPr lang="en-US" sz="1200" kern="1200" dirty="0" smtClean="0">
                <a:solidFill>
                  <a:schemeClr val="tx1"/>
                </a:solidFill>
                <a:effectLst/>
                <a:latin typeface="+mn-lt"/>
                <a:ea typeface="+mn-ea"/>
                <a:cs typeface="+mn-cs"/>
              </a:rPr>
              <a:t>You can also search by notes, all of which can be found in the detail section</a:t>
            </a:r>
            <a:endParaRPr lang="en-US" dirty="0"/>
          </a:p>
          <a:p>
            <a:endParaRPr lang="en-US" dirty="0"/>
          </a:p>
          <a:p>
            <a:r>
              <a:rPr lang="en-US" dirty="0"/>
              <a:t>Note that there is some privacy built in and if a person was never at your facility, or intended to come to your facility, you will not be able to find them in </a:t>
            </a:r>
            <a:r>
              <a:rPr lang="en-US" dirty="0" err="1" smtClean="0"/>
              <a:t>eFIND</a:t>
            </a:r>
            <a:r>
              <a:rPr lang="en-US" baseline="0" dirty="0" err="1" smtClean="0"/>
              <a:t>s</a:t>
            </a:r>
            <a:r>
              <a:rPr lang="en-US" baseline="0" dirty="0" smtClean="0"/>
              <a:t> through Quick Search or Locate Patient functions.  </a:t>
            </a:r>
            <a:r>
              <a:rPr lang="en-US" sz="1200" kern="1200" dirty="0" smtClean="0">
                <a:solidFill>
                  <a:schemeClr val="tx1"/>
                </a:solidFill>
                <a:effectLst/>
                <a:latin typeface="+mn-lt"/>
                <a:ea typeface="+mn-ea"/>
                <a:cs typeface="+mn-cs"/>
              </a:rPr>
              <a:t>However, as long as you have the wristband (to scan</a:t>
            </a:r>
            <a:r>
              <a:rPr lang="en-US" sz="1200" kern="1200" baseline="0" dirty="0" smtClean="0">
                <a:solidFill>
                  <a:schemeClr val="tx1"/>
                </a:solidFill>
                <a:effectLst/>
                <a:latin typeface="+mn-lt"/>
                <a:ea typeface="+mn-ea"/>
                <a:cs typeface="+mn-cs"/>
              </a:rPr>
              <a:t> or manually enter barcode)</a:t>
            </a:r>
            <a:r>
              <a:rPr lang="en-US" sz="1200" kern="1200" dirty="0" smtClean="0">
                <a:solidFill>
                  <a:schemeClr val="tx1"/>
                </a:solidFill>
                <a:effectLst/>
                <a:latin typeface="+mn-lt"/>
                <a:ea typeface="+mn-ea"/>
                <a:cs typeface="+mn-cs"/>
              </a:rPr>
              <a:t> you can update a patient/resident record in tracking system</a:t>
            </a:r>
          </a:p>
          <a:p>
            <a:r>
              <a:rPr lang="en-US" sz="1200" kern="1200" dirty="0" smtClean="0">
                <a:solidFill>
                  <a:schemeClr val="tx1"/>
                </a:solidFill>
                <a:effectLst/>
                <a:latin typeface="+mn-lt"/>
                <a:ea typeface="+mn-ea"/>
                <a:cs typeface="+mn-cs"/>
              </a:rPr>
              <a:t> </a:t>
            </a:r>
          </a:p>
          <a:p>
            <a:r>
              <a:rPr lang="en-US" dirty="0" smtClean="0"/>
              <a:t>Updating </a:t>
            </a:r>
            <a:r>
              <a:rPr lang="en-US" dirty="0"/>
              <a:t>a record would be used to add more information or change info. such as correct spelling, DOB, location, notes, etc. </a:t>
            </a:r>
          </a:p>
          <a:p>
            <a:pPr lvl="0"/>
            <a:endParaRPr lang="en-US" dirty="0" smtClean="0"/>
          </a:p>
          <a:p>
            <a:pPr lvl="0"/>
            <a:r>
              <a:rPr lang="en-US" dirty="0" smtClean="0"/>
              <a:t>Steps </a:t>
            </a:r>
            <a:r>
              <a:rPr lang="en-US" dirty="0"/>
              <a:t>1-7</a:t>
            </a:r>
          </a:p>
          <a:p>
            <a:pPr lvl="0"/>
            <a:endParaRPr lang="en-US" dirty="0"/>
          </a:p>
          <a:p>
            <a:r>
              <a:rPr lang="en-US" dirty="0"/>
              <a:t>Note: the Patient/Resident Tracking History has been updated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53</a:t>
            </a:fld>
            <a:endParaRPr lang="en-US" dirty="0"/>
          </a:p>
        </p:txBody>
      </p:sp>
    </p:spTree>
    <p:extLst>
      <p:ext uri="{BB962C8B-B14F-4D97-AF65-F5344CB8AC3E}">
        <p14:creationId xmlns:p14="http://schemas.microsoft.com/office/powerpoint/2010/main" val="4210139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54</a:t>
            </a:fld>
            <a:endParaRPr lang="en-US"/>
          </a:p>
        </p:txBody>
      </p:sp>
    </p:spTree>
    <p:extLst>
      <p:ext uri="{BB962C8B-B14F-4D97-AF65-F5344CB8AC3E}">
        <p14:creationId xmlns:p14="http://schemas.microsoft.com/office/powerpoint/2010/main" val="1097744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sz="1200" kern="1200" dirty="0" smtClean="0">
                <a:solidFill>
                  <a:schemeClr val="tx1"/>
                </a:solidFill>
                <a:effectLst/>
                <a:latin typeface="+mn-lt"/>
                <a:ea typeface="+mn-ea"/>
                <a:cs typeface="+mn-cs"/>
              </a:rPr>
              <a:t>Successfully search for patients/resident using the Locate Patient feature in </a:t>
            </a:r>
            <a:r>
              <a:rPr lang="en-US" sz="1200" kern="1200" dirty="0" err="1" smtClean="0">
                <a:solidFill>
                  <a:schemeClr val="tx1"/>
                </a:solidFill>
                <a:effectLst/>
                <a:latin typeface="+mn-lt"/>
                <a:ea typeface="+mn-ea"/>
                <a:cs typeface="+mn-cs"/>
              </a:rPr>
              <a:t>eFINDS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must enter</a:t>
            </a:r>
            <a:r>
              <a:rPr lang="en-US" sz="1200" kern="1200" baseline="0" dirty="0" smtClean="0">
                <a:solidFill>
                  <a:schemeClr val="tx1"/>
                </a:solidFill>
                <a:effectLst/>
                <a:latin typeface="+mn-lt"/>
                <a:ea typeface="+mn-ea"/>
                <a:cs typeface="+mn-cs"/>
              </a:rPr>
              <a:t> at least 2 search criteria….possibly more if the data base is too large (error message)</a:t>
            </a:r>
          </a:p>
          <a:p>
            <a:r>
              <a:rPr lang="en-US" sz="1200" kern="1200" dirty="0" smtClean="0">
                <a:solidFill>
                  <a:schemeClr val="tx1"/>
                </a:solidFill>
                <a:effectLst/>
                <a:latin typeface="+mn-lt"/>
                <a:ea typeface="+mn-ea"/>
                <a:cs typeface="+mn-cs"/>
              </a:rPr>
              <a:t>No reporting feature is available at this time to export the results</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55</a:t>
            </a:fld>
            <a:endParaRPr lang="en-US" dirty="0"/>
          </a:p>
        </p:txBody>
      </p:sp>
    </p:spTree>
    <p:extLst>
      <p:ext uri="{BB962C8B-B14F-4D97-AF65-F5344CB8AC3E}">
        <p14:creationId xmlns:p14="http://schemas.microsoft.com/office/powerpoint/2010/main" val="162573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Note: Reports are available for facilities in your jurisdiction. Jurisdictions are your facility(s), or facilities in your county, region, or agency, such as NYS OASAS, OCFS, OMH, OPWDD, OTDA or DOH. Your role assignment for </a:t>
            </a:r>
            <a:r>
              <a:rPr lang="en-US" dirty="0" err="1" smtClean="0"/>
              <a:t>eFINDS</a:t>
            </a:r>
            <a:r>
              <a:rPr lang="en-US" dirty="0" smtClean="0"/>
              <a:t> determines what you have the ability to view.</a:t>
            </a:r>
          </a:p>
          <a:p>
            <a:endParaRPr lang="en-US" dirty="0" smtClean="0"/>
          </a:p>
          <a:p>
            <a:r>
              <a:rPr lang="en-US" dirty="0" smtClean="0"/>
              <a:t>Currently, the Dashboard is designed to provide information for DOH management, LHD management, DOH regional offices and healthcare networks. Additional reports are being built that will be accessible to the facilities and useful during an event to track their evacuees.  This scenario is simply to give trainees an awareness of Dashboard functionality, access rules and upcoming types of reports they will be able to access. Trainee feedback and suggestions for reports they anticipate needing will be very useful to gather during this scenario.</a:t>
            </a:r>
          </a:p>
          <a:p>
            <a:endParaRPr lang="en-US" dirty="0" smtClean="0"/>
          </a:p>
          <a:p>
            <a:endParaRPr lang="en-US" dirty="0" smtClean="0"/>
          </a:p>
          <a:p>
            <a:r>
              <a:rPr lang="en-US" dirty="0" smtClean="0"/>
              <a:t>Three dashboard reports to support any Evacuation Operation:</a:t>
            </a:r>
          </a:p>
          <a:p>
            <a:r>
              <a:rPr lang="en-US" dirty="0" smtClean="0"/>
              <a:t>1. Evacuees by County  2. Evacuees by Gender and  3. Evacuees by Age.</a:t>
            </a:r>
          </a:p>
          <a:p>
            <a:r>
              <a:rPr lang="en-US" dirty="0" smtClean="0"/>
              <a:t> </a:t>
            </a:r>
          </a:p>
          <a:p>
            <a:r>
              <a:rPr lang="en-US" dirty="0" smtClean="0"/>
              <a:t>The data for these reports are grouped by number of Patients/Residents that have been: Evacuated, Received, Shelter-in-Place and Repatriated for any Region, County, and Organization Type.</a:t>
            </a:r>
          </a:p>
          <a:p>
            <a:r>
              <a:rPr lang="en-US" dirty="0" smtClean="0"/>
              <a:t>· By default, the reports are set to display the data as a Bar Chart.</a:t>
            </a:r>
          </a:p>
          <a:p>
            <a:endParaRPr lang="en-US" dirty="0" smtClean="0"/>
          </a:p>
          <a:p>
            <a:r>
              <a:rPr lang="en-US" dirty="0" smtClean="0"/>
              <a:t>Users can change the report setting to show the aggregated count for the number of Patients/Residents that have been: Evacuated, Received, Shelter-in-Place and Repatriated as a table.</a:t>
            </a:r>
          </a:p>
          <a:p>
            <a:r>
              <a:rPr lang="en-US" dirty="0" smtClean="0"/>
              <a:t>User can filter the data to meet their local need.</a:t>
            </a:r>
          </a:p>
          <a:p>
            <a:endParaRPr lang="en-US" dirty="0" smtClean="0"/>
          </a:p>
          <a:p>
            <a:r>
              <a:rPr lang="en-US" dirty="0" smtClean="0"/>
              <a:t>Depending on the role assigned, you may not need to select a Region or a County. The system will do that for you. However, if you are in a Regional Role, you may want to select one or all the counties.</a:t>
            </a:r>
          </a:p>
          <a:p>
            <a:r>
              <a:rPr lang="en-US" dirty="0" smtClean="0"/>
              <a:t>If you are a facility user, the system will display the message “Option Not available” for the Region and County.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56</a:t>
            </a:fld>
            <a:endParaRPr lang="en-US"/>
          </a:p>
        </p:txBody>
      </p:sp>
    </p:spTree>
    <p:extLst>
      <p:ext uri="{BB962C8B-B14F-4D97-AF65-F5344CB8AC3E}">
        <p14:creationId xmlns:p14="http://schemas.microsoft.com/office/powerpoint/2010/main" val="42886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pPr defTabSz="984893">
              <a:defRPr/>
            </a:pPr>
            <a:r>
              <a:rPr lang="en-US" altLang="en-US" dirty="0" smtClean="0"/>
              <a:t> </a:t>
            </a:r>
          </a:p>
          <a:p>
            <a:pPr defTabSz="984893">
              <a:defRPr/>
            </a:pPr>
            <a:r>
              <a:rPr lang="en-US" altLang="en-US" dirty="0" smtClean="0"/>
              <a:t>This initiative</a:t>
            </a:r>
            <a:r>
              <a:rPr lang="en-US" altLang="en-US" baseline="0" dirty="0" smtClean="0"/>
              <a:t> was directed by the Governor’s office; </a:t>
            </a:r>
            <a:r>
              <a:rPr lang="en-US" altLang="en-US" baseline="0" dirty="0" err="1" smtClean="0"/>
              <a:t>eFINDS</a:t>
            </a:r>
            <a:r>
              <a:rPr lang="en-US" altLang="en-US" baseline="0" dirty="0" smtClean="0"/>
              <a:t> addresses the two areas of data that are in red text on this slide.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3681797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This is a dashboard image from a facility’s perspective, based on their one </a:t>
            </a:r>
            <a:r>
              <a:rPr lang="en-US" dirty="0" err="1" smtClean="0"/>
              <a:t>eFINDS</a:t>
            </a:r>
            <a:r>
              <a:rPr lang="en-US" dirty="0" smtClean="0"/>
              <a:t> role assignment.  They only see Evacuated and </a:t>
            </a:r>
            <a:r>
              <a:rPr lang="en-US" dirty="0" err="1" smtClean="0"/>
              <a:t>SiP</a:t>
            </a:r>
            <a:r>
              <a:rPr lang="en-US" dirty="0" smtClean="0"/>
              <a:t>. This display may change in the future.</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57</a:t>
            </a:fld>
            <a:endParaRPr lang="en-US"/>
          </a:p>
        </p:txBody>
      </p:sp>
    </p:spTree>
    <p:extLst>
      <p:ext uri="{BB962C8B-B14F-4D97-AF65-F5344CB8AC3E}">
        <p14:creationId xmlns:p14="http://schemas.microsoft.com/office/powerpoint/2010/main" val="3282352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From the State Level you can drag the facility name over to customize what you see. </a:t>
            </a:r>
          </a:p>
          <a:p>
            <a:r>
              <a:rPr lang="en-US" dirty="0" smtClean="0"/>
              <a:t>Then you can hover over a bar and reveal the facility name and totals.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58</a:t>
            </a:fld>
            <a:endParaRPr lang="en-US"/>
          </a:p>
        </p:txBody>
      </p:sp>
    </p:spTree>
    <p:extLst>
      <p:ext uri="{BB962C8B-B14F-4D97-AF65-F5344CB8AC3E}">
        <p14:creationId xmlns:p14="http://schemas.microsoft.com/office/powerpoint/2010/main" val="308402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From the State Level you can drag the facility name over to customize what you see. Then you can hover over a bar and reveal the facility name and totals.</a:t>
            </a:r>
          </a:p>
          <a:p>
            <a:endParaRPr lang="en-US" dirty="0" smtClean="0"/>
          </a:p>
          <a:p>
            <a:r>
              <a:rPr lang="en-US" dirty="0" smtClean="0"/>
              <a:t>The next slide shows more detail when you change Bar Chart to Table View</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59</a:t>
            </a:fld>
            <a:endParaRPr lang="en-US"/>
          </a:p>
        </p:txBody>
      </p:sp>
    </p:spTree>
    <p:extLst>
      <p:ext uri="{BB962C8B-B14F-4D97-AF65-F5344CB8AC3E}">
        <p14:creationId xmlns:p14="http://schemas.microsoft.com/office/powerpoint/2010/main" val="119750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smtClean="0"/>
              <a:t>Then you can customize further by changing the display type from Bar Chart to Table and view more details. From this display, it looks like patients are still in transit.</a:t>
            </a:r>
          </a:p>
          <a:p>
            <a:endParaRPr lang="en-US" dirty="0" smtClean="0"/>
          </a:p>
          <a:p>
            <a:r>
              <a:rPr lang="en-US" dirty="0" smtClean="0"/>
              <a:t>See errors in Facility #7, this facility received 7 patients/residents and then changed their status to Shelter in Place.</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60</a:t>
            </a:fld>
            <a:endParaRPr lang="en-US"/>
          </a:p>
        </p:txBody>
      </p:sp>
    </p:spTree>
    <p:extLst>
      <p:ext uri="{BB962C8B-B14F-4D97-AF65-F5344CB8AC3E}">
        <p14:creationId xmlns:p14="http://schemas.microsoft.com/office/powerpoint/2010/main" val="2126713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620577"/>
            <a:ext cx="5852160" cy="3780473"/>
          </a:xfrm>
          <a:prstGeom prst="rect">
            <a:avLst/>
          </a:prstGeom>
        </p:spPr>
        <p:txBody>
          <a:bodyPr lIns="96653" tIns="48327" rIns="96653" bIns="48327"/>
          <a:lstStyle/>
          <a:p>
            <a:r>
              <a:rPr lang="en-US" dirty="0" smtClean="0"/>
              <a:t>At</a:t>
            </a:r>
            <a:r>
              <a:rPr lang="en-US" baseline="0" dirty="0" smtClean="0"/>
              <a:t> the conclusion of a drill/exercise/training please consider inactivating your operation and/or temporary location.  This will help clean-up the drop-down list when individuals search for TMPs and Operations.  If the location and/or operation is needed again, you can always re-activate it.</a:t>
            </a:r>
          </a:p>
          <a:p>
            <a:endParaRPr lang="en-US" baseline="0" dirty="0" smtClean="0"/>
          </a:p>
          <a:p>
            <a:r>
              <a:rPr lang="en-US" baseline="0" dirty="0" smtClean="0"/>
              <a:t>You can only inactivate operations/locations that YOU created.  You can filter through operations by clicking on “created by” and search for your name </a:t>
            </a:r>
            <a:r>
              <a:rPr lang="en-US" baseline="0" dirty="0" err="1" smtClean="0"/>
              <a:t>alphebetically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61</a:t>
            </a:fld>
            <a:endParaRPr lang="en-US"/>
          </a:p>
        </p:txBody>
      </p:sp>
    </p:spTree>
    <p:extLst>
      <p:ext uri="{BB962C8B-B14F-4D97-AF65-F5344CB8AC3E}">
        <p14:creationId xmlns:p14="http://schemas.microsoft.com/office/powerpoint/2010/main" val="3293884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620577"/>
            <a:ext cx="5852160" cy="3780473"/>
          </a:xfrm>
          <a:prstGeom prst="rect">
            <a:avLst/>
          </a:prstGeom>
        </p:spPr>
        <p:txBody>
          <a:bodyPr lIns="96653" tIns="48327" rIns="96653" bIns="48327"/>
          <a:lstStyle/>
          <a:p>
            <a:r>
              <a:rPr lang="en-US" dirty="0" smtClean="0"/>
              <a:t>Module 4</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63</a:t>
            </a:fld>
            <a:endParaRPr lang="en-US"/>
          </a:p>
        </p:txBody>
      </p:sp>
    </p:spTree>
    <p:extLst>
      <p:ext uri="{BB962C8B-B14F-4D97-AF65-F5344CB8AC3E}">
        <p14:creationId xmlns:p14="http://schemas.microsoft.com/office/powerpoint/2010/main" val="776430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620577"/>
            <a:ext cx="5852160" cy="3780473"/>
          </a:xfrm>
          <a:prstGeom prst="rect">
            <a:avLst/>
          </a:prstGeom>
        </p:spPr>
        <p:txBody>
          <a:bodyPr lIns="96653" tIns="48327" rIns="96653" bIns="48327"/>
          <a:lstStyle/>
          <a:p>
            <a:r>
              <a:rPr lang="en-US" dirty="0" smtClean="0"/>
              <a:t>Module 4</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64</a:t>
            </a:fld>
            <a:endParaRPr lang="en-US"/>
          </a:p>
        </p:txBody>
      </p:sp>
    </p:spTree>
    <p:extLst>
      <p:ext uri="{BB962C8B-B14F-4D97-AF65-F5344CB8AC3E}">
        <p14:creationId xmlns:p14="http://schemas.microsoft.com/office/powerpoint/2010/main" val="2417075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620577"/>
            <a:ext cx="5852160" cy="3780473"/>
          </a:xfrm>
          <a:prstGeom prst="rect">
            <a:avLst/>
          </a:prstGeom>
        </p:spPr>
        <p:txBody>
          <a:bodyPr lIns="96653" tIns="48327" rIns="96653" bIns="48327"/>
          <a:lstStyle/>
          <a:p>
            <a:r>
              <a:rPr lang="en-US" dirty="0" smtClean="0"/>
              <a:t>Module 4</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65</a:t>
            </a:fld>
            <a:endParaRPr lang="en-US"/>
          </a:p>
        </p:txBody>
      </p:sp>
    </p:spTree>
    <p:extLst>
      <p:ext uri="{BB962C8B-B14F-4D97-AF65-F5344CB8AC3E}">
        <p14:creationId xmlns:p14="http://schemas.microsoft.com/office/powerpoint/2010/main" val="3386167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620577"/>
            <a:ext cx="5852160" cy="3780473"/>
          </a:xfrm>
          <a:prstGeom prst="rect">
            <a:avLst/>
          </a:prstGeom>
        </p:spPr>
        <p:txBody>
          <a:bodyPr lIns="96653" tIns="48327" rIns="96653" bIns="48327"/>
          <a:lstStyle/>
          <a:p>
            <a:r>
              <a:rPr lang="en-US" dirty="0" smtClean="0"/>
              <a:t>Module 4</a:t>
            </a:r>
          </a:p>
          <a:p>
            <a:pPr defTabSz="966529">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66</a:t>
            </a:fld>
            <a:endParaRPr lang="en-US"/>
          </a:p>
        </p:txBody>
      </p:sp>
    </p:spTree>
    <p:extLst>
      <p:ext uri="{BB962C8B-B14F-4D97-AF65-F5344CB8AC3E}">
        <p14:creationId xmlns:p14="http://schemas.microsoft.com/office/powerpoint/2010/main" val="2297819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67</a:t>
            </a:fld>
            <a:endParaRPr lang="en-US" dirty="0"/>
          </a:p>
        </p:txBody>
      </p:sp>
    </p:spTree>
    <p:extLst>
      <p:ext uri="{BB962C8B-B14F-4D97-AF65-F5344CB8AC3E}">
        <p14:creationId xmlns:p14="http://schemas.microsoft.com/office/powerpoint/2010/main" val="217676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pPr defTabSz="984893">
              <a:defRPr/>
            </a:pPr>
            <a:r>
              <a:rPr lang="en-US" altLang="en-US" dirty="0" smtClean="0"/>
              <a:t> </a:t>
            </a:r>
            <a:r>
              <a:rPr lang="en-US" dirty="0" smtClean="0"/>
              <a:t>This slide lists the critical</a:t>
            </a:r>
            <a:r>
              <a:rPr lang="en-US" baseline="0" dirty="0" smtClean="0"/>
              <a:t> data and functional elements that the system had to provide.</a:t>
            </a:r>
            <a:endParaRPr lang="en-US" dirty="0" smtClean="0"/>
          </a:p>
          <a:p>
            <a:pPr defTabSz="984893">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12172224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xfrm>
            <a:off x="748454" y="4637247"/>
            <a:ext cx="5980854" cy="4392217"/>
          </a:xfrm>
          <a:prstGeom prst="rect">
            <a:avLst/>
          </a:prstGeom>
          <a:noFill/>
        </p:spPr>
        <p:txBody>
          <a:bodyPr wrap="square" lIns="93177" tIns="46589" rIns="93177" bIns="46589" numCol="1" anchor="t" anchorCtr="0" compatLnSpc="1">
            <a:prstTxWarp prst="textNoShape">
              <a:avLst/>
            </a:prstTxWarp>
          </a:bodyPr>
          <a:lstStyle/>
          <a:p>
            <a:pPr eaLnBrk="1" hangingPunct="1"/>
            <a:r>
              <a:rPr lang="en-US" b="0" baseline="0" dirty="0" smtClean="0"/>
              <a:t>The Health Commerce System trainers are the team responsible for providing technical assistance with eFINDS, so if you find that you are having a technical issue with eFINDS or the Health Commerce System in general you should contact the Health Commerce System Trainers at the number or email listed on the screen. </a:t>
            </a:r>
          </a:p>
          <a:p>
            <a:r>
              <a:rPr lang="en-US" dirty="0"/>
              <a:t>Contact the </a:t>
            </a:r>
            <a:r>
              <a:rPr lang="en-US" dirty="0">
                <a:hlinkClick r:id="rId3"/>
              </a:rPr>
              <a:t>CAMU help desk</a:t>
            </a:r>
            <a:r>
              <a:rPr lang="en-US" dirty="0"/>
              <a:t> For password and account questions.</a:t>
            </a:r>
          </a:p>
          <a:p>
            <a:r>
              <a:rPr lang="en-US" dirty="0"/>
              <a:t>Contact </a:t>
            </a:r>
            <a:r>
              <a:rPr lang="en-US" dirty="0">
                <a:hlinkClick r:id="rId4"/>
              </a:rPr>
              <a:t>hinweb@health.state.ny.us</a:t>
            </a:r>
            <a:r>
              <a:rPr lang="en-US" dirty="0"/>
              <a:t> if you are experiencing technical problems with the site.</a:t>
            </a:r>
          </a:p>
          <a:p>
            <a:endParaRPr lang="en-US" dirty="0"/>
          </a:p>
          <a:p>
            <a:pPr defTabSz="966529" eaLnBrk="0" fontAlgn="base" hangingPunct="0">
              <a:spcBef>
                <a:spcPct val="30000"/>
              </a:spcBef>
              <a:spcAft>
                <a:spcPct val="0"/>
              </a:spcAft>
              <a:defRPr/>
            </a:pPr>
            <a:r>
              <a:rPr lang="en-US" b="0" baseline="0" dirty="0" smtClean="0"/>
              <a:t>For non-technical issues that lean more towards implementation, operations and regulatory concerns, please address those to the </a:t>
            </a:r>
            <a:r>
              <a:rPr lang="en-US" dirty="0"/>
              <a:t>Office of Primary </a:t>
            </a:r>
            <a:r>
              <a:rPr lang="en-US" dirty="0" err="1"/>
              <a:t>Care&amp;Health</a:t>
            </a:r>
            <a:r>
              <a:rPr lang="en-US" dirty="0"/>
              <a:t> a Systems Management, Director of Preparedness</a:t>
            </a:r>
          </a:p>
          <a:p>
            <a:pPr defTabSz="966529">
              <a:defRPr/>
            </a:pPr>
            <a:r>
              <a:rPr lang="en-US" b="1" dirty="0">
                <a:solidFill>
                  <a:schemeClr val="tx2"/>
                </a:solidFill>
              </a:rPr>
              <a:t>Programmatic Questions about </a:t>
            </a:r>
            <a:r>
              <a:rPr lang="en-US" b="1" dirty="0" err="1">
                <a:solidFill>
                  <a:schemeClr val="tx2"/>
                </a:solidFill>
              </a:rPr>
              <a:t>eFINDS</a:t>
            </a:r>
            <a:r>
              <a:rPr lang="en-US" b="1" dirty="0">
                <a:solidFill>
                  <a:schemeClr val="tx2"/>
                </a:solidFill>
              </a:rPr>
              <a:t> Implementation/requirements Contacts</a:t>
            </a:r>
            <a:endParaRPr lang="en-US" b="0" baseline="0" dirty="0" smtClean="0"/>
          </a:p>
          <a:p>
            <a:pPr defTabSz="966529">
              <a:defRPr/>
            </a:pPr>
            <a:endParaRPr lang="en-US" b="0" baseline="0" dirty="0" smtClean="0"/>
          </a:p>
          <a:p>
            <a:pPr defTabSz="966529">
              <a:defRPr/>
            </a:pPr>
            <a:r>
              <a:rPr lang="en-US" b="0" baseline="0" dirty="0" smtClean="0"/>
              <a:t>As of 3/3/14 – NYSDOH implementation guide has not been released</a:t>
            </a:r>
            <a:endParaRPr lang="en-US" dirty="0" smtClean="0"/>
          </a:p>
          <a:p>
            <a:endParaRPr lang="en-US" baseline="0" dirty="0" smtClean="0"/>
          </a:p>
          <a:p>
            <a:endParaRPr lang="en-US" baseline="0" dirty="0" smtClean="0"/>
          </a:p>
          <a:p>
            <a:endParaRPr lang="en-US" dirty="0"/>
          </a:p>
          <a:p>
            <a:pPr lvl="1" algn="ctr">
              <a:lnSpc>
                <a:spcPct val="80000"/>
              </a:lnSpc>
              <a:buFontTx/>
              <a:buNone/>
            </a:pPr>
            <a:endParaRPr lang="en-US" dirty="0" smtClean="0">
              <a:solidFill>
                <a:srgbClr val="A50021"/>
              </a:solidFill>
            </a:endParaRPr>
          </a:p>
          <a:p>
            <a:pPr algn="ctr">
              <a:lnSpc>
                <a:spcPct val="80000"/>
              </a:lnSpc>
              <a:buFontTx/>
              <a:buNone/>
            </a:pPr>
            <a:endParaRPr lang="en-US" sz="1800" dirty="0">
              <a:solidFill>
                <a:srgbClr val="A50021"/>
              </a:solidFill>
            </a:endParaRPr>
          </a:p>
          <a:p>
            <a:pPr eaLnBrk="1" hangingPunct="1"/>
            <a:endParaRPr lang="en-US" dirty="0" smtClean="0"/>
          </a:p>
        </p:txBody>
      </p:sp>
    </p:spTree>
    <p:extLst>
      <p:ext uri="{BB962C8B-B14F-4D97-AF65-F5344CB8AC3E}">
        <p14:creationId xmlns:p14="http://schemas.microsoft.com/office/powerpoint/2010/main" val="27152815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r>
              <a:rPr lang="en-US" dirty="0" smtClean="0"/>
              <a:t>Documents that can be used to incorporate eFINDS into your Evacuation and/ or Disaster Plan can be found:</a:t>
            </a:r>
          </a:p>
          <a:p>
            <a:r>
              <a:rPr lang="en-US" dirty="0" smtClean="0"/>
              <a:t>WRHEPC.URMC.edu</a:t>
            </a:r>
          </a:p>
          <a:p>
            <a:r>
              <a:rPr lang="en-US" dirty="0" smtClean="0">
                <a:hlinkClick r:id="rId3"/>
              </a:rPr>
              <a:t>http://www.urmc.rochester.edu/emergency-preparedness/Preparedness-and-Response-Tools-Resources/eFINDS.aspx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70</a:t>
            </a:fld>
            <a:endParaRPr lang="en-US" dirty="0"/>
          </a:p>
        </p:txBody>
      </p:sp>
    </p:spTree>
    <p:extLst>
      <p:ext uri="{BB962C8B-B14F-4D97-AF65-F5344CB8AC3E}">
        <p14:creationId xmlns:p14="http://schemas.microsoft.com/office/powerpoint/2010/main" val="12795294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71</a:t>
            </a:fld>
            <a:endParaRPr lang="en-US"/>
          </a:p>
        </p:txBody>
      </p:sp>
    </p:spTree>
    <p:extLst>
      <p:ext uri="{BB962C8B-B14F-4D97-AF65-F5344CB8AC3E}">
        <p14:creationId xmlns:p14="http://schemas.microsoft.com/office/powerpoint/2010/main" val="410623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smtClean="0"/>
              <a:t>This slide is regarding the patients evacuated during Sandy and justifies the need for a patient</a:t>
            </a:r>
            <a:r>
              <a:rPr lang="en-US" baseline="0" dirty="0" smtClean="0"/>
              <a:t> tracking system</a:t>
            </a:r>
            <a:r>
              <a:rPr lang="en-US" dirty="0" smtClean="0"/>
              <a:t>. Much of this data had to be manually tracked and verified by phone calls to facilities for several months after the storm.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320364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pPr defTabSz="984893">
              <a:defRPr/>
            </a:pPr>
            <a:r>
              <a:rPr lang="en-US" altLang="en-US" dirty="0" smtClean="0"/>
              <a:t> </a:t>
            </a:r>
            <a:r>
              <a:rPr lang="en-US" dirty="0" smtClean="0"/>
              <a:t>This</a:t>
            </a:r>
            <a:r>
              <a:rPr lang="en-US" baseline="0" dirty="0" smtClean="0"/>
              <a:t> slide lists the big picture for role out  and includes all the “O” agencies that are currently using </a:t>
            </a:r>
            <a:r>
              <a:rPr lang="en-US" baseline="0" dirty="0" err="1" smtClean="0"/>
              <a:t>eFINDS</a:t>
            </a:r>
            <a:r>
              <a:rPr lang="en-US" baseline="0" dirty="0" smtClean="0"/>
              <a:t>.</a:t>
            </a:r>
            <a:endParaRPr lang="en-US" dirty="0" smtClean="0"/>
          </a:p>
          <a:p>
            <a:pPr defTabSz="984893">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a:p>
        </p:txBody>
      </p:sp>
    </p:spTree>
    <p:extLst>
      <p:ext uri="{BB962C8B-B14F-4D97-AF65-F5344CB8AC3E}">
        <p14:creationId xmlns:p14="http://schemas.microsoft.com/office/powerpoint/2010/main" val="144425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7"/>
            <a:ext cx="5982208" cy="3843481"/>
          </a:xfrm>
          <a:prstGeom prst="rect">
            <a:avLst/>
          </a:prstGeom>
        </p:spPr>
        <p:txBody>
          <a:bodyPr lIns="98489" tIns="49245" rIns="98489" bIns="49245"/>
          <a:lstStyle/>
          <a:p>
            <a:r>
              <a:rPr lang="en-US" dirty="0" smtClean="0"/>
              <a:t>This slide identifies the regulations</a:t>
            </a:r>
            <a:r>
              <a:rPr lang="en-US" baseline="0" dirty="0" smtClean="0"/>
              <a:t> that require facilities to use eFINDS.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199717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3"/>
          <p:cNvSpPr/>
          <p:nvPr/>
        </p:nvSpPr>
        <p:spPr>
          <a:xfrm>
            <a:off x="0" y="0"/>
            <a:ext cx="9144000" cy="51435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2" descr="blue.png"/>
          <p:cNvPicPr>
            <a:picLocks noChangeAspect="1"/>
          </p:cNvPicPr>
          <p:nvPr/>
        </p:nvPicPr>
        <p:blipFill>
          <a:blip r:embed="rId3" cstate="print">
            <a:duotone>
              <a:prstClr val="black"/>
              <a:schemeClr val="accent4">
                <a:tint val="45000"/>
                <a:satMod val="400000"/>
              </a:schemeClr>
            </a:duotone>
            <a:lum contrast="57000"/>
          </a:blip>
          <a:stretch>
            <a:fillRect/>
          </a:stretch>
        </p:blipFill>
        <p:spPr>
          <a:xfrm flipH="1">
            <a:off x="8679336" y="4462001"/>
            <a:ext cx="232933" cy="505916"/>
          </a:xfrm>
          <a:prstGeom prst="rect">
            <a:avLst/>
          </a:prstGeom>
          <a:effectLst>
            <a:reflection blurRad="6350" stA="50000" endA="300" endPos="55000" dir="5400000" sy="-100000" algn="bl" rotWithShape="0"/>
          </a:effectLst>
        </p:spPr>
      </p:pic>
      <p:pic>
        <p:nvPicPr>
          <p:cNvPr id="6" name="Picture 13" descr="blue.png"/>
          <p:cNvPicPr>
            <a:picLocks noChangeAspect="1"/>
          </p:cNvPicPr>
          <p:nvPr/>
        </p:nvPicPr>
        <p:blipFill>
          <a:blip r:embed="rId4" cstate="print">
            <a:duotone>
              <a:prstClr val="black"/>
              <a:schemeClr val="accent6">
                <a:tint val="45000"/>
                <a:satMod val="400000"/>
              </a:schemeClr>
            </a:duotone>
            <a:lum contrast="69000"/>
          </a:blip>
          <a:stretch>
            <a:fillRect/>
          </a:stretch>
        </p:blipFill>
        <p:spPr>
          <a:xfrm flipH="1">
            <a:off x="8415053" y="4377303"/>
            <a:ext cx="273159" cy="593284"/>
          </a:xfrm>
          <a:prstGeom prst="rect">
            <a:avLst/>
          </a:prstGeom>
          <a:effectLst>
            <a:reflection blurRad="6350" stA="50000" endA="300" endPos="55000" dir="5400000" sy="-100000" algn="bl" rotWithShape="0"/>
          </a:effectLst>
        </p:spPr>
      </p:pic>
      <p:pic>
        <p:nvPicPr>
          <p:cNvPr id="7" name="Picture 14" descr="blue.png"/>
          <p:cNvPicPr>
            <a:picLocks noChangeAspect="1"/>
          </p:cNvPicPr>
          <p:nvPr/>
        </p:nvPicPr>
        <p:blipFill>
          <a:blip r:embed="rId5" cstate="print">
            <a:duotone>
              <a:prstClr val="black"/>
              <a:schemeClr val="accent5">
                <a:tint val="45000"/>
                <a:satMod val="400000"/>
              </a:schemeClr>
            </a:duotone>
            <a:lum contrast="57000"/>
          </a:blip>
          <a:stretch>
            <a:fillRect/>
          </a:stretch>
        </p:blipFill>
        <p:spPr>
          <a:xfrm flipH="1">
            <a:off x="8102242" y="4272411"/>
            <a:ext cx="322396" cy="700223"/>
          </a:xfrm>
          <a:prstGeom prst="rect">
            <a:avLst/>
          </a:prstGeom>
          <a:effectLst>
            <a:reflection blurRad="6350" stA="50000" endA="300" endPos="55000" dir="5400000" sy="-100000" algn="bl" rotWithShape="0"/>
          </a:effectLst>
        </p:spPr>
      </p:pic>
      <p:pic>
        <p:nvPicPr>
          <p:cNvPr id="8" name="Picture 15" descr="blue.png"/>
          <p:cNvPicPr>
            <a:picLocks noChangeAspect="1"/>
          </p:cNvPicPr>
          <p:nvPr/>
        </p:nvPicPr>
        <p:blipFill>
          <a:blip r:embed="rId6" cstate="print">
            <a:duotone>
              <a:prstClr val="black"/>
              <a:schemeClr val="accent3">
                <a:tint val="45000"/>
                <a:satMod val="400000"/>
              </a:schemeClr>
            </a:duotone>
            <a:lum contrast="73000"/>
          </a:blip>
          <a:stretch>
            <a:fillRect/>
          </a:stretch>
        </p:blipFill>
        <p:spPr>
          <a:xfrm flipH="1">
            <a:off x="7736167" y="4157272"/>
            <a:ext cx="377109" cy="819056"/>
          </a:xfrm>
          <a:prstGeom prst="rect">
            <a:avLst/>
          </a:prstGeom>
          <a:effectLst>
            <a:reflection blurRad="6350" stA="50000" endA="300" endPos="55000" dir="5400000" sy="-100000" algn="bl" rotWithShape="0"/>
          </a:effectLst>
        </p:spPr>
      </p:pic>
      <p:pic>
        <p:nvPicPr>
          <p:cNvPr id="9" name="Picture 16" descr="blue.png"/>
          <p:cNvPicPr>
            <a:picLocks noChangeAspect="1"/>
          </p:cNvPicPr>
          <p:nvPr/>
        </p:nvPicPr>
        <p:blipFill>
          <a:blip r:embed="rId7" cstate="print">
            <a:duotone>
              <a:prstClr val="black"/>
              <a:schemeClr val="accent2">
                <a:tint val="45000"/>
                <a:satMod val="400000"/>
              </a:schemeClr>
            </a:duotone>
            <a:lum contrast="71000"/>
          </a:blip>
          <a:stretch>
            <a:fillRect/>
          </a:stretch>
        </p:blipFill>
        <p:spPr>
          <a:xfrm flipH="1">
            <a:off x="7331344" y="4059705"/>
            <a:ext cx="421370" cy="915189"/>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BFA7E6EC-B324-42B1-A279-F16BFBD22D3D}" type="datetimeFigureOut">
              <a:rPr lang="en-US"/>
              <a:pPr>
                <a:defRPr/>
              </a:pPr>
              <a:t>6/22/2016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B7F17FE5-56D6-4455-90CF-FCB3E6711D07}" type="slidenum">
              <a:rPr lang="en-US"/>
              <a:pPr>
                <a:defRPr/>
              </a:pPr>
              <a:t>‹#›</a:t>
            </a:fld>
            <a:endParaRPr lang="en-US"/>
          </a:p>
        </p:txBody>
      </p:sp>
    </p:spTree>
    <p:extLst>
      <p:ext uri="{BB962C8B-B14F-4D97-AF65-F5344CB8AC3E}">
        <p14:creationId xmlns:p14="http://schemas.microsoft.com/office/powerpoint/2010/main" val="324118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171450"/>
            <a:ext cx="6705600" cy="1102519"/>
          </a:xfrm>
          <a:prstGeom prst="rect">
            <a:avLst/>
          </a:prstGeom>
        </p:spPr>
        <p:txBody>
          <a:bodyPr/>
          <a:lstStyle>
            <a:lvl1pPr>
              <a:defRPr sz="2100"/>
            </a:lvl1pPr>
          </a:lstStyle>
          <a:p>
            <a:r>
              <a:rPr lang="en-US" smtClean="0"/>
              <a:t>Click to edit Master title style</a:t>
            </a:r>
            <a:endParaRPr lang="en-US"/>
          </a:p>
        </p:txBody>
      </p:sp>
      <p:sp>
        <p:nvSpPr>
          <p:cNvPr id="89091" name="Rectangle 3"/>
          <p:cNvSpPr>
            <a:spLocks noGrp="1" noChangeArrowheads="1"/>
          </p:cNvSpPr>
          <p:nvPr>
            <p:ph type="subTitle" idx="1"/>
          </p:nvPr>
        </p:nvSpPr>
        <p:spPr>
          <a:xfrm>
            <a:off x="1371600" y="2286000"/>
            <a:ext cx="6400800" cy="1314450"/>
          </a:xfrm>
          <a:prstGeom prst="rect">
            <a:avLst/>
          </a:prstGeom>
        </p:spPr>
        <p:txBody>
          <a:bodyPr/>
          <a:lstStyle>
            <a:lvl1pPr marL="0" indent="0" algn="ctr">
              <a:buFontTx/>
              <a:buNone/>
              <a:defRPr/>
            </a:lvl1pPr>
          </a:lstStyle>
          <a:p>
            <a:r>
              <a:rPr lang="en-US" smtClean="0"/>
              <a:t>Click to edit Master subtitle style</a:t>
            </a:r>
            <a:endParaRPr lang="en-US"/>
          </a:p>
        </p:txBody>
      </p:sp>
      <p:sp>
        <p:nvSpPr>
          <p:cNvPr id="8909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a:solidFill>
                <a:srgbClr val="000000"/>
              </a:solidFill>
            </a:endParaRPr>
          </a:p>
        </p:txBody>
      </p:sp>
      <p:sp>
        <p:nvSpPr>
          <p:cNvPr id="89097" name="Line 9"/>
          <p:cNvSpPr>
            <a:spLocks noChangeShapeType="1"/>
          </p:cNvSpPr>
          <p:nvPr/>
        </p:nvSpPr>
        <p:spPr bwMode="auto">
          <a:xfrm flipH="1">
            <a:off x="0" y="1381125"/>
            <a:ext cx="9144000" cy="0"/>
          </a:xfrm>
          <a:prstGeom prst="line">
            <a:avLst/>
          </a:prstGeom>
          <a:noFill/>
          <a:ln w="76200">
            <a:solidFill>
              <a:srgbClr val="006699"/>
            </a:solidFill>
            <a:round/>
            <a:headEnd/>
            <a:tailEnd/>
          </a:ln>
          <a:effectLst/>
        </p:spPr>
        <p:txBody>
          <a:bodyPr/>
          <a:lstStyle/>
          <a:p>
            <a:endParaRPr lang="en-US" sz="1350">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6" y="0"/>
            <a:ext cx="1819275" cy="1409700"/>
          </a:xfrm>
          <a:prstGeom prst="rect">
            <a:avLst/>
          </a:prstGeom>
          <a:noFill/>
        </p:spPr>
      </p:pic>
      <p:sp>
        <p:nvSpPr>
          <p:cNvPr id="89096" name="Line 8"/>
          <p:cNvSpPr>
            <a:spLocks noChangeShapeType="1"/>
          </p:cNvSpPr>
          <p:nvPr/>
        </p:nvSpPr>
        <p:spPr bwMode="auto">
          <a:xfrm flipH="1">
            <a:off x="0" y="1419225"/>
            <a:ext cx="9144000" cy="0"/>
          </a:xfrm>
          <a:prstGeom prst="line">
            <a:avLst/>
          </a:prstGeom>
          <a:noFill/>
          <a:ln w="38100">
            <a:solidFill>
              <a:srgbClr val="3DD8F2"/>
            </a:solidFill>
            <a:round/>
            <a:headEnd/>
            <a:tailEnd/>
          </a:ln>
          <a:effectLst/>
        </p:spPr>
        <p:txBody>
          <a:bodyPr/>
          <a:lstStyle/>
          <a:p>
            <a:endParaRPr lang="en-US" sz="1350">
              <a:solidFill>
                <a:srgbClr val="000000"/>
              </a:solidFill>
            </a:endParaRPr>
          </a:p>
        </p:txBody>
      </p:sp>
    </p:spTree>
    <p:extLst>
      <p:ext uri="{BB962C8B-B14F-4D97-AF65-F5344CB8AC3E}">
        <p14:creationId xmlns:p14="http://schemas.microsoft.com/office/powerpoint/2010/main" val="4426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086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474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
        <p:nvSpPr>
          <p:cNvPr id="3" name="Title Placeholder 2"/>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commerce.health.state.ny.us/" TargetMode="External"/><Relationship Id="rId4" Type="http://schemas.openxmlformats.org/officeDocument/2006/relationships/hyperlink" Target="https://apps.health.ny.gov/pub/ctrldocs/e-finds.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efinds@health.state.ny.us"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www.urmc.rochester.edu/MediaLibraries/URMCMedia/flrtc/documents/e-FINDS-non-emergency-request-process.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debra.sottolano@health.ny.gov" TargetMode="External"/><Relationship Id="rId7"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hyperlink" Target="mailto:Gregory.sweet@health.ny.gov" TargetMode="External"/><Relationship Id="rId5" Type="http://schemas.openxmlformats.org/officeDocument/2006/relationships/hyperlink" Target="mailto:valerie.shuba@health.ny.gov" TargetMode="External"/><Relationship Id="rId4" Type="http://schemas.openxmlformats.org/officeDocument/2006/relationships/hyperlink" Target="mailto:Shannon.ethier@health.ny.gov"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hyperlink" Target="mailto:anne_dangelo@urmc.rochester.edu" TargetMode="External"/><Relationship Id="rId13"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hyperlink" Target="http://www.urmc.rochester.edu/emergency-preparedness/Preparedness-and-Response-Tools-Resources/eFINDS.aspx" TargetMode="External"/><Relationship Id="rId12" Type="http://schemas.openxmlformats.org/officeDocument/2006/relationships/image" Target="../media/image48.emf"/><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hyperlink" Target="http://www.urmc.rochester.edu/emergency-preparedness/Preparedness-and-Response-Tools-Resources.aspx" TargetMode="External"/><Relationship Id="rId11" Type="http://schemas.openxmlformats.org/officeDocument/2006/relationships/image" Target="../media/image47.emf"/><Relationship Id="rId5" Type="http://schemas.openxmlformats.org/officeDocument/2006/relationships/hyperlink" Target="wrhepc.urmc.edu" TargetMode="External"/><Relationship Id="rId10" Type="http://schemas.openxmlformats.org/officeDocument/2006/relationships/hyperlink" Target="mailto:Connie.Cincotta-Kraft@stonybrookmedicine.edu" TargetMode="External"/><Relationship Id="rId4" Type="http://schemas.openxmlformats.org/officeDocument/2006/relationships/image" Target="../media/image12.png"/><Relationship Id="rId9" Type="http://schemas.openxmlformats.org/officeDocument/2006/relationships/hyperlink" Target="mailto:SmithC12@mail.amc.edu"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8939" y="57112"/>
            <a:ext cx="6507351" cy="4886334"/>
            <a:chOff x="-426524" y="-150466"/>
            <a:chExt cx="6757988" cy="51435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24" y="-150466"/>
              <a:ext cx="6757988" cy="5143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50" y="719666"/>
              <a:ext cx="5535393" cy="2789085"/>
            </a:xfrm>
            <a:prstGeom prst="rect">
              <a:avLst/>
            </a:prstGeom>
          </p:spPr>
        </p:pic>
      </p:grpSp>
      <p:sp>
        <p:nvSpPr>
          <p:cNvPr id="2" name="TextBox 1"/>
          <p:cNvSpPr txBox="1"/>
          <p:nvPr/>
        </p:nvSpPr>
        <p:spPr>
          <a:xfrm>
            <a:off x="3885357" y="3533375"/>
            <a:ext cx="2659446" cy="553998"/>
          </a:xfrm>
          <a:prstGeom prst="rect">
            <a:avLst/>
          </a:prstGeom>
          <a:noFill/>
        </p:spPr>
        <p:txBody>
          <a:bodyPr wrap="none" rtlCol="0">
            <a:spAutoFit/>
          </a:bodyPr>
          <a:lstStyle/>
          <a:p>
            <a:r>
              <a:rPr lang="en-US" sz="3000" b="1" dirty="0" smtClean="0">
                <a:solidFill>
                  <a:srgbClr val="00B050"/>
                </a:solidFill>
                <a:effectLst>
                  <a:outerShdw blurRad="38100" dist="38100" dir="2700000" algn="tl">
                    <a:srgbClr val="000000">
                      <a:alpha val="43137"/>
                    </a:srgbClr>
                  </a:outerShdw>
                </a:effectLst>
              </a:rPr>
              <a:t>Facility Training</a:t>
            </a:r>
            <a:endParaRPr lang="en-US" sz="30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106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81000"/>
            <a:ext cx="1341236" cy="819150"/>
          </a:xfrm>
          <a:prstGeom prst="rect">
            <a:avLst/>
          </a:prstGeom>
        </p:spPr>
      </p:pic>
      <p:sp>
        <p:nvSpPr>
          <p:cNvPr id="2" name="Title 1"/>
          <p:cNvSpPr>
            <a:spLocks noGrp="1"/>
          </p:cNvSpPr>
          <p:nvPr>
            <p:ph type="title"/>
          </p:nvPr>
        </p:nvSpPr>
        <p:spPr>
          <a:xfrm>
            <a:off x="1127818" y="446616"/>
            <a:ext cx="8229600" cy="524934"/>
          </a:xfrm>
        </p:spPr>
        <p:txBody>
          <a:bodyPr>
            <a:noAutofit/>
          </a:bodyPr>
          <a:lstStyle/>
          <a:p>
            <a:r>
              <a:rPr lang="en-US" sz="3400" b="1" dirty="0" smtClean="0">
                <a:solidFill>
                  <a:srgbClr val="1F3261"/>
                </a:solidFill>
              </a:rPr>
              <a:t/>
            </a:r>
            <a:br>
              <a:rPr lang="en-US" sz="3400" b="1" dirty="0" smtClean="0">
                <a:solidFill>
                  <a:srgbClr val="1F3261"/>
                </a:solidFill>
              </a:rPr>
            </a:br>
            <a:r>
              <a:rPr lang="en-US" sz="3400" b="1" dirty="0" smtClean="0">
                <a:solidFill>
                  <a:srgbClr val="1F3261"/>
                </a:solidFill>
              </a:rPr>
              <a:t>Current </a:t>
            </a:r>
            <a:r>
              <a:rPr lang="en-US" sz="3400" b="1" dirty="0">
                <a:solidFill>
                  <a:srgbClr val="1F3261"/>
                </a:solidFill>
              </a:rPr>
              <a:t>eFINDS Deployment </a:t>
            </a:r>
            <a:r>
              <a:rPr lang="en-US" sz="2400" b="1" i="1" dirty="0" smtClean="0">
                <a:solidFill>
                  <a:srgbClr val="1F3261"/>
                </a:solidFill>
              </a:rPr>
              <a:t>(cont’d) </a:t>
            </a:r>
            <a:r>
              <a:rPr lang="en-US" sz="3400" b="1" dirty="0">
                <a:solidFill>
                  <a:srgbClr val="1F3261"/>
                </a:solidFill>
              </a:rPr>
              <a:t/>
            </a:r>
            <a:br>
              <a:rPr lang="en-US" sz="3400" b="1" dirty="0">
                <a:solidFill>
                  <a:srgbClr val="1F3261"/>
                </a:solidFill>
              </a:rPr>
            </a:br>
            <a:endParaRPr lang="en-US" sz="3400" dirty="0">
              <a:solidFill>
                <a:srgbClr val="1F3261"/>
              </a:solidFill>
            </a:endParaRPr>
          </a:p>
        </p:txBody>
      </p:sp>
      <p:sp>
        <p:nvSpPr>
          <p:cNvPr id="3" name="Content Placeholder 2"/>
          <p:cNvSpPr>
            <a:spLocks noGrp="1"/>
          </p:cNvSpPr>
          <p:nvPr>
            <p:ph idx="1"/>
          </p:nvPr>
        </p:nvSpPr>
        <p:spPr>
          <a:xfrm>
            <a:off x="1127818" y="1265766"/>
            <a:ext cx="8016182" cy="3328459"/>
          </a:xfrm>
        </p:spPr>
        <p:txBody>
          <a:bodyPr>
            <a:normAutofit/>
          </a:bodyPr>
          <a:lstStyle/>
          <a:p>
            <a:r>
              <a:rPr lang="en-US" b="1" dirty="0" smtClean="0">
                <a:solidFill>
                  <a:srgbClr val="1F3261"/>
                </a:solidFill>
              </a:rPr>
              <a:t>DOH </a:t>
            </a:r>
            <a:r>
              <a:rPr lang="en-US" b="1" dirty="0">
                <a:solidFill>
                  <a:srgbClr val="1F3261"/>
                </a:solidFill>
              </a:rPr>
              <a:t>Facilities </a:t>
            </a:r>
          </a:p>
          <a:p>
            <a:pPr lvl="1">
              <a:buFont typeface="Wingdings" panose="05000000000000000000" pitchFamily="2" charset="2"/>
              <a:buChar char="ü"/>
            </a:pPr>
            <a:r>
              <a:rPr lang="en-US" dirty="0">
                <a:solidFill>
                  <a:srgbClr val="1F3261"/>
                </a:solidFill>
              </a:rPr>
              <a:t>H</a:t>
            </a:r>
            <a:r>
              <a:rPr lang="en-US" dirty="0" smtClean="0">
                <a:solidFill>
                  <a:srgbClr val="1F3261"/>
                </a:solidFill>
              </a:rPr>
              <a:t>ospitals</a:t>
            </a:r>
            <a:r>
              <a:rPr lang="en-US" dirty="0">
                <a:solidFill>
                  <a:srgbClr val="1F3261"/>
                </a:solidFill>
              </a:rPr>
              <a:t>, nursing homes, adult care facilities </a:t>
            </a:r>
          </a:p>
          <a:p>
            <a:pPr lvl="1">
              <a:buFont typeface="Wingdings" panose="05000000000000000000" pitchFamily="2" charset="2"/>
              <a:buChar char="ü"/>
            </a:pPr>
            <a:r>
              <a:rPr lang="en-US" dirty="0">
                <a:solidFill>
                  <a:srgbClr val="1F3261"/>
                </a:solidFill>
              </a:rPr>
              <a:t>NYCDOHMH and upstate Local Health Departments </a:t>
            </a:r>
          </a:p>
          <a:p>
            <a:pPr lvl="1">
              <a:buFont typeface="Wingdings" panose="05000000000000000000" pitchFamily="2" charset="2"/>
              <a:buChar char="ü"/>
            </a:pPr>
            <a:r>
              <a:rPr lang="en-US" dirty="0">
                <a:solidFill>
                  <a:srgbClr val="1F3261"/>
                </a:solidFill>
              </a:rPr>
              <a:t>NYSDOH Regional Offices </a:t>
            </a:r>
          </a:p>
          <a:p>
            <a:endParaRPr lang="en-US" dirty="0"/>
          </a:p>
        </p:txBody>
      </p:sp>
    </p:spTree>
    <p:extLst>
      <p:ext uri="{BB962C8B-B14F-4D97-AF65-F5344CB8AC3E}">
        <p14:creationId xmlns:p14="http://schemas.microsoft.com/office/powerpoint/2010/main" val="150049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1867" y="1369484"/>
            <a:ext cx="8229600" cy="3021763"/>
          </a:xfrm>
          <a:solidFill>
            <a:srgbClr val="002060"/>
          </a:solidFill>
        </p:spPr>
        <p:txBody>
          <a:bodyPr anchor="t">
            <a:normAutofit/>
          </a:bodyPr>
          <a:lstStyle/>
          <a:p>
            <a:pPr marL="25718" indent="0" algn="ctr">
              <a:spcAft>
                <a:spcPts val="450"/>
              </a:spcAft>
              <a:buNone/>
            </a:pPr>
            <a:r>
              <a:rPr lang="en-US" sz="1575" b="1" dirty="0">
                <a:solidFill>
                  <a:srgbClr val="FFFF00"/>
                </a:solidFill>
              </a:rPr>
              <a:t>eFINDS use by all NYS Hospitals, Nursing Homes and Adult Care Facilities (ACF)</a:t>
            </a:r>
            <a:br>
              <a:rPr lang="en-US" sz="1575" b="1" dirty="0">
                <a:solidFill>
                  <a:srgbClr val="FFFF00"/>
                </a:solidFill>
              </a:rPr>
            </a:br>
            <a:r>
              <a:rPr lang="en-US" sz="1575" b="1" u="sng" dirty="0">
                <a:solidFill>
                  <a:srgbClr val="FFFF00"/>
                </a:solidFill>
              </a:rPr>
              <a:t>is Required for </a:t>
            </a:r>
            <a:r>
              <a:rPr lang="en-US" sz="1575" b="1" i="1" u="sng" dirty="0">
                <a:solidFill>
                  <a:srgbClr val="FFFF00"/>
                </a:solidFill>
              </a:rPr>
              <a:t>all</a:t>
            </a:r>
            <a:r>
              <a:rPr lang="en-US" sz="1575" b="1" u="sng" dirty="0">
                <a:solidFill>
                  <a:srgbClr val="FFFF00"/>
                </a:solidFill>
              </a:rPr>
              <a:t> Evacuations</a:t>
            </a:r>
          </a:p>
          <a:p>
            <a:pPr marL="282893"/>
            <a:r>
              <a:rPr lang="en-US" sz="1425" dirty="0">
                <a:solidFill>
                  <a:schemeClr val="bg1"/>
                </a:solidFill>
              </a:rPr>
              <a:t>Health facility electronic data exchange with NYSDOH Health Commerce System (HCS):</a:t>
            </a:r>
          </a:p>
          <a:p>
            <a:pPr marL="368618" lvl="1" indent="0">
              <a:buNone/>
            </a:pPr>
            <a:r>
              <a:rPr lang="en-US" sz="1275" dirty="0">
                <a:solidFill>
                  <a:schemeClr val="bg1"/>
                </a:solidFill>
              </a:rPr>
              <a:t>Title 10:  Section 400.10 9 -- Nursing Homes and Hospitals</a:t>
            </a:r>
            <a:br>
              <a:rPr lang="en-US" sz="1275" dirty="0">
                <a:solidFill>
                  <a:schemeClr val="bg1"/>
                </a:solidFill>
              </a:rPr>
            </a:br>
            <a:r>
              <a:rPr lang="en-US" sz="1275" dirty="0">
                <a:solidFill>
                  <a:schemeClr val="bg1"/>
                </a:solidFill>
              </a:rPr>
              <a:t>Title 18: Section 487.12/488.12 -- ACFs </a:t>
            </a:r>
            <a:r>
              <a:rPr lang="en-US" sz="1200" b="1" dirty="0">
                <a:solidFill>
                  <a:schemeClr val="bg1"/>
                </a:solidFill>
              </a:rPr>
              <a:t/>
            </a:r>
            <a:br>
              <a:rPr lang="en-US" sz="1200" b="1" dirty="0">
                <a:solidFill>
                  <a:schemeClr val="bg1"/>
                </a:solidFill>
              </a:rPr>
            </a:br>
            <a:endParaRPr lang="en-US" sz="675" b="1" dirty="0">
              <a:solidFill>
                <a:schemeClr val="bg1"/>
              </a:solidFill>
            </a:endParaRPr>
          </a:p>
          <a:p>
            <a:pPr marL="240030" indent="-214313"/>
            <a:r>
              <a:rPr lang="en-US" sz="1425" dirty="0">
                <a:solidFill>
                  <a:schemeClr val="bg1"/>
                </a:solidFill>
              </a:rPr>
              <a:t>Active HCS Accounts; Up to date, HCS Communications Directory role assignment and business </a:t>
            </a:r>
            <a:r>
              <a:rPr lang="en-US" sz="1425" i="1" u="sng" dirty="0">
                <a:solidFill>
                  <a:schemeClr val="bg1"/>
                </a:solidFill>
              </a:rPr>
              <a:t>AND</a:t>
            </a:r>
            <a:r>
              <a:rPr lang="en-US" sz="1425" dirty="0">
                <a:solidFill>
                  <a:schemeClr val="bg1"/>
                </a:solidFill>
              </a:rPr>
              <a:t> </a:t>
            </a:r>
            <a:r>
              <a:rPr lang="en-US" sz="1425" i="1" u="sng" dirty="0">
                <a:solidFill>
                  <a:schemeClr val="bg1"/>
                </a:solidFill>
              </a:rPr>
              <a:t>emergency</a:t>
            </a:r>
            <a:r>
              <a:rPr lang="en-US" sz="1425" dirty="0">
                <a:solidFill>
                  <a:schemeClr val="bg1"/>
                </a:solidFill>
              </a:rPr>
              <a:t> contact information</a:t>
            </a:r>
          </a:p>
          <a:p>
            <a:pPr marL="25718" indent="0" algn="ctr">
              <a:buNone/>
            </a:pPr>
            <a:r>
              <a:rPr lang="en-US" sz="750" b="1" dirty="0">
                <a:solidFill>
                  <a:srgbClr val="FFFF00"/>
                </a:solidFill>
              </a:rPr>
              <a:t/>
            </a:r>
            <a:br>
              <a:rPr lang="en-US" sz="750" b="1" dirty="0">
                <a:solidFill>
                  <a:srgbClr val="FFFF00"/>
                </a:solidFill>
              </a:rPr>
            </a:br>
            <a:r>
              <a:rPr lang="en-US" sz="1575" b="1" dirty="0">
                <a:solidFill>
                  <a:srgbClr val="FFFF00"/>
                </a:solidFill>
              </a:rPr>
              <a:t>HIPAA Privacy/disclosure of data during emergencies:  </a:t>
            </a:r>
          </a:p>
          <a:p>
            <a:pPr marL="0" indent="0">
              <a:buNone/>
              <a:defRPr/>
            </a:pPr>
            <a:r>
              <a:rPr lang="en-US" sz="1425" dirty="0">
                <a:solidFill>
                  <a:schemeClr val="bg1"/>
                </a:solidFill>
              </a:rPr>
              <a:t>Providers/health plans covered by the HIPAA Privacy Rule may share patient information if to provide treatment, inform families; and if in imminent danger situations</a:t>
            </a:r>
            <a:endParaRPr lang="en-US" sz="1425"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2" y="219739"/>
            <a:ext cx="1147346" cy="711233"/>
          </a:xfrm>
          <a:prstGeom prst="rect">
            <a:avLst/>
          </a:prstGeom>
        </p:spPr>
      </p:pic>
      <p:sp>
        <p:nvSpPr>
          <p:cNvPr id="5" name="Rectangle 4"/>
          <p:cNvSpPr/>
          <p:nvPr/>
        </p:nvSpPr>
        <p:spPr>
          <a:xfrm>
            <a:off x="2034117" y="407655"/>
            <a:ext cx="4602527"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The Regulations </a:t>
            </a:r>
          </a:p>
        </p:txBody>
      </p:sp>
    </p:spTree>
    <p:extLst>
      <p:ext uri="{BB962C8B-B14F-4D97-AF65-F5344CB8AC3E}">
        <p14:creationId xmlns:p14="http://schemas.microsoft.com/office/powerpoint/2010/main" val="3773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D73"/>
                </a:solidFill>
              </a:rPr>
              <a:t>Planning Considerations</a:t>
            </a:r>
            <a:endParaRPr lang="en-US" b="1" dirty="0">
              <a:solidFill>
                <a:srgbClr val="002D7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109"/>
            <a:ext cx="1335729" cy="751022"/>
          </a:xfrm>
          <a:prstGeom prst="rect">
            <a:avLst/>
          </a:prstGeom>
        </p:spPr>
      </p:pic>
    </p:spTree>
    <p:extLst>
      <p:ext uri="{BB962C8B-B14F-4D97-AF65-F5344CB8AC3E}">
        <p14:creationId xmlns:p14="http://schemas.microsoft.com/office/powerpoint/2010/main" val="39273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5730" y="1203218"/>
            <a:ext cx="9144000" cy="3539430"/>
          </a:xfrm>
          <a:prstGeom prst="rect">
            <a:avLst/>
          </a:prstGeom>
          <a:noFill/>
          <a:ln>
            <a:noFill/>
          </a:ln>
        </p:spPr>
        <p:txBody>
          <a:bodyPr wrap="square" rtlCol="0">
            <a:spAutoFit/>
          </a:bodyPr>
          <a:lstStyle/>
          <a:p>
            <a:r>
              <a:rPr lang="en-US" sz="1600" b="1" dirty="0" smtClean="0">
                <a:solidFill>
                  <a:srgbClr val="002D73"/>
                </a:solidFill>
                <a:latin typeface="Arial" panose="020B0604020202020204" pitchFamily="34" charset="0"/>
                <a:cs typeface="Arial" panose="020B0604020202020204" pitchFamily="34" charset="0"/>
              </a:rPr>
              <a:t>Flooding </a:t>
            </a:r>
            <a:r>
              <a:rPr lang="en-US" sz="1600" b="1" dirty="0">
                <a:solidFill>
                  <a:srgbClr val="002D73"/>
                </a:solidFill>
                <a:latin typeface="Arial" panose="020B0604020202020204" pitchFamily="34" charset="0"/>
                <a:cs typeface="Arial" panose="020B0604020202020204" pitchFamily="34" charset="0"/>
              </a:rPr>
              <a:t>damage, winter storms, facility relocation </a:t>
            </a:r>
          </a:p>
          <a:p>
            <a:pPr marL="428625" indent="-428625">
              <a:buFont typeface="Wingdings" panose="05000000000000000000" pitchFamily="2" charset="2"/>
              <a:buChar char="v"/>
            </a:pPr>
            <a:r>
              <a:rPr lang="en-US" sz="1600" b="1" dirty="0" smtClean="0">
                <a:solidFill>
                  <a:srgbClr val="002D73"/>
                </a:solidFill>
                <a:latin typeface="Arial" panose="020B0604020202020204" pitchFamily="34" charset="0"/>
                <a:cs typeface="Arial" panose="020B0604020202020204" pitchFamily="34" charset="0"/>
              </a:rPr>
              <a:t>Issues seen in practice:</a:t>
            </a:r>
            <a:endParaRPr lang="en-US" sz="1600" b="1" dirty="0">
              <a:solidFill>
                <a:srgbClr val="002D73"/>
              </a:solidFill>
              <a:latin typeface="Arial" panose="020B0604020202020204" pitchFamily="34" charset="0"/>
              <a:cs typeface="Arial" panose="020B0604020202020204" pitchFamily="34" charset="0"/>
            </a:endParaRP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Didn’t know how to use system; no protocol in place</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Didn’t know where supplies are stored or lost them</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Not enough people in eFINDS roles; none present onsite at time of emergency</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Removed wristbands from evacuee; couldn’t register</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Didn’t know difference between “real” and “training” applications and/or wristbands</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Didn’t understand concept of  the “operation” as where to record data for event at hand</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Confusion regarding data entry process if receiving a facility must register patient</a:t>
            </a:r>
            <a:endParaRPr lang="en-US" sz="1600" b="1" dirty="0">
              <a:solidFill>
                <a:srgbClr val="000066"/>
              </a:solidFill>
              <a:latin typeface="Arial" panose="020B0604020202020204" pitchFamily="34" charset="0"/>
              <a:cs typeface="Arial" panose="020B0604020202020204" pitchFamily="34" charset="0"/>
            </a:endParaRPr>
          </a:p>
          <a:p>
            <a:pPr marL="442913" lvl="1" indent="-214313">
              <a:buFont typeface="Arial" panose="020B0604020202020204" pitchFamily="34" charset="0"/>
              <a:buChar char="•"/>
            </a:pPr>
            <a:r>
              <a:rPr lang="en-US" sz="1600" b="1" dirty="0">
                <a:solidFill>
                  <a:srgbClr val="000066"/>
                </a:solidFill>
                <a:latin typeface="Arial" panose="020B0604020202020204" pitchFamily="34" charset="0"/>
                <a:cs typeface="Arial" panose="020B0604020202020204" pitchFamily="34" charset="0"/>
              </a:rPr>
              <a:t>Didn’t realize need to repatriate returning patients/residents in system/sending facility </a:t>
            </a:r>
          </a:p>
          <a:p>
            <a:pPr marL="900113" lvl="2" indent="-214313">
              <a:buFont typeface="Arial" panose="020B0604020202020204" pitchFamily="34" charset="0"/>
              <a:buChar char="•"/>
            </a:pPr>
            <a:r>
              <a:rPr lang="en-US" sz="1600" b="1" dirty="0">
                <a:solidFill>
                  <a:srgbClr val="000066"/>
                </a:solidFill>
                <a:latin typeface="Arial" panose="020B0604020202020204" pitchFamily="34" charset="0"/>
                <a:cs typeface="Arial" panose="020B0604020202020204" pitchFamily="34" charset="0"/>
              </a:rPr>
              <a:t>Didn’t understand concept of “shelter in place”</a:t>
            </a:r>
          </a:p>
          <a:p>
            <a:pPr marL="900113" lvl="2" indent="-214313">
              <a:buFont typeface="Arial" panose="020B0604020202020204" pitchFamily="34" charset="0"/>
              <a:buChar char="•"/>
            </a:pPr>
            <a:r>
              <a:rPr lang="en-US" sz="1600" b="1" dirty="0">
                <a:solidFill>
                  <a:srgbClr val="000066"/>
                </a:solidFill>
                <a:latin typeface="Arial" panose="020B0604020202020204" pitchFamily="34" charset="0"/>
                <a:cs typeface="Arial" panose="020B0604020202020204" pitchFamily="34" charset="0"/>
              </a:rPr>
              <a:t>Didn’t know how to find/track their evacuees in system </a:t>
            </a:r>
            <a:endParaRPr lang="en-US" sz="1350" b="1" i="1" dirty="0">
              <a:solidFill>
                <a:srgbClr val="000066"/>
              </a:solidFill>
              <a:latin typeface="Arial" panose="020B0604020202020204" pitchFamily="34" charset="0"/>
              <a:cs typeface="Arial" panose="020B0604020202020204" pitchFamily="34" charset="0"/>
            </a:endParaRPr>
          </a:p>
        </p:txBody>
      </p:sp>
      <p:sp>
        <p:nvSpPr>
          <p:cNvPr id="4" name="Rectangle 3"/>
          <p:cNvSpPr/>
          <p:nvPr/>
        </p:nvSpPr>
        <p:spPr>
          <a:xfrm>
            <a:off x="1104672" y="343717"/>
            <a:ext cx="7973598" cy="800219"/>
          </a:xfrm>
          <a:prstGeom prst="rect">
            <a:avLst/>
          </a:prstGeom>
        </p:spPr>
        <p:txBody>
          <a:bodyPr wrap="square">
            <a:spAutoFit/>
          </a:bodyPr>
          <a:lstStyle/>
          <a:p>
            <a:pPr algn="ctr"/>
            <a:r>
              <a:rPr lang="en-US" sz="2200" b="1" dirty="0" smtClean="0">
                <a:solidFill>
                  <a:srgbClr val="002D73"/>
                </a:solidFill>
                <a:latin typeface="Arial" panose="020B0604020202020204" pitchFamily="34" charset="0"/>
                <a:cs typeface="Arial" panose="020B0604020202020204" pitchFamily="34" charset="0"/>
              </a:rPr>
              <a:t>Why Plan</a:t>
            </a:r>
            <a:r>
              <a:rPr lang="en-US" sz="2200" b="1" dirty="0">
                <a:solidFill>
                  <a:srgbClr val="002D73"/>
                </a:solidFill>
                <a:latin typeface="Arial" panose="020B0604020202020204" pitchFamily="34" charset="0"/>
                <a:cs typeface="Arial" panose="020B0604020202020204" pitchFamily="34" charset="0"/>
              </a:rPr>
              <a:t>?? </a:t>
            </a:r>
            <a:r>
              <a:rPr lang="en-US" sz="2200" b="1" dirty="0" smtClean="0">
                <a:solidFill>
                  <a:srgbClr val="002D73"/>
                </a:solidFill>
                <a:latin typeface="Arial" panose="020B0604020202020204" pitchFamily="34" charset="0"/>
                <a:cs typeface="Arial" panose="020B0604020202020204" pitchFamily="34" charset="0"/>
              </a:rPr>
              <a:t/>
            </a:r>
            <a:br>
              <a:rPr lang="en-US" sz="2200" b="1" dirty="0" smtClean="0">
                <a:solidFill>
                  <a:srgbClr val="002D73"/>
                </a:solidFill>
                <a:latin typeface="Arial" panose="020B0604020202020204" pitchFamily="34" charset="0"/>
                <a:cs typeface="Arial" panose="020B0604020202020204" pitchFamily="34" charset="0"/>
              </a:rPr>
            </a:br>
            <a:r>
              <a:rPr lang="en-US" sz="2200" b="1" dirty="0" smtClean="0">
                <a:solidFill>
                  <a:srgbClr val="002D73"/>
                </a:solidFill>
                <a:latin typeface="Arial" panose="020B0604020202020204" pitchFamily="34" charset="0"/>
                <a:cs typeface="Arial" panose="020B0604020202020204" pitchFamily="34" charset="0"/>
              </a:rPr>
              <a:t>Lessons </a:t>
            </a:r>
            <a:r>
              <a:rPr lang="en-US" sz="2200" b="1" dirty="0">
                <a:solidFill>
                  <a:srgbClr val="002D73"/>
                </a:solidFill>
                <a:latin typeface="Arial" panose="020B0604020202020204" pitchFamily="34" charset="0"/>
                <a:cs typeface="Arial" panose="020B0604020202020204" pitchFamily="34" charset="0"/>
              </a:rPr>
              <a:t>Learned from </a:t>
            </a:r>
            <a:r>
              <a:rPr lang="en-US" sz="2200" b="1" u="sng" dirty="0" smtClean="0">
                <a:solidFill>
                  <a:srgbClr val="002D73"/>
                </a:solidFill>
                <a:latin typeface="Arial" panose="020B0604020202020204" pitchFamily="34" charset="0"/>
                <a:cs typeface="Arial" panose="020B0604020202020204" pitchFamily="34" charset="0"/>
              </a:rPr>
              <a:t>Twenty-one</a:t>
            </a:r>
            <a:r>
              <a:rPr lang="en-US" sz="2200" b="1" dirty="0" smtClean="0">
                <a:solidFill>
                  <a:srgbClr val="002D73"/>
                </a:solidFill>
                <a:latin typeface="Arial" panose="020B0604020202020204" pitchFamily="34" charset="0"/>
                <a:cs typeface="Arial" panose="020B0604020202020204" pitchFamily="34" charset="0"/>
              </a:rPr>
              <a:t> (21) Actual Events</a:t>
            </a:r>
            <a:r>
              <a:rPr lang="en-US" sz="2400" b="1" dirty="0" smtClean="0">
                <a:solidFill>
                  <a:srgbClr val="002D73"/>
                </a:solidFill>
                <a:latin typeface="Arial" panose="020B0604020202020204" pitchFamily="34" charset="0"/>
                <a:cs typeface="Arial" panose="020B0604020202020204" pitchFamily="34" charset="0"/>
              </a:rPr>
              <a:t> </a:t>
            </a:r>
            <a:endParaRPr lang="en-US" sz="2400" b="1"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0" y="129941"/>
            <a:ext cx="1335729" cy="712382"/>
          </a:xfrm>
          <a:prstGeom prst="rect">
            <a:avLst/>
          </a:prstGeom>
        </p:spPr>
      </p:pic>
    </p:spTree>
    <p:extLst>
      <p:ext uri="{BB962C8B-B14F-4D97-AF65-F5344CB8AC3E}">
        <p14:creationId xmlns:p14="http://schemas.microsoft.com/office/powerpoint/2010/main" val="335632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093" y="267505"/>
            <a:ext cx="8229600" cy="857250"/>
          </a:xfrm>
        </p:spPr>
        <p:txBody>
          <a:bodyPr>
            <a:normAutofit fontScale="90000"/>
          </a:bodyPr>
          <a:lstStyle/>
          <a:p>
            <a:r>
              <a:rPr lang="en-US" sz="3000" b="1" dirty="0" smtClean="0">
                <a:solidFill>
                  <a:srgbClr val="002D73"/>
                </a:solidFill>
              </a:rPr>
              <a:t>Planning Considerations - Activating eFINDS  </a:t>
            </a:r>
            <a:r>
              <a:rPr lang="en-US" sz="2700" b="1" dirty="0">
                <a:solidFill>
                  <a:srgbClr val="002D73"/>
                </a:solidFill>
              </a:rPr>
              <a:t>Large-scale event that affects multiple facilities</a:t>
            </a:r>
          </a:p>
        </p:txBody>
      </p:sp>
      <p:sp>
        <p:nvSpPr>
          <p:cNvPr id="3" name="Content Placeholder 2"/>
          <p:cNvSpPr>
            <a:spLocks noGrp="1"/>
          </p:cNvSpPr>
          <p:nvPr>
            <p:ph sz="half" idx="1"/>
          </p:nvPr>
        </p:nvSpPr>
        <p:spPr>
          <a:xfrm>
            <a:off x="105722" y="1081028"/>
            <a:ext cx="4402483" cy="4049404"/>
          </a:xfrm>
        </p:spPr>
        <p:txBody>
          <a:bodyPr>
            <a:noAutofit/>
          </a:bodyPr>
          <a:lstStyle/>
          <a:p>
            <a:r>
              <a:rPr lang="en-US" sz="1600" dirty="0" smtClean="0">
                <a:solidFill>
                  <a:srgbClr val="002D73"/>
                </a:solidFill>
              </a:rPr>
              <a:t>NYSDOH </a:t>
            </a:r>
            <a:r>
              <a:rPr lang="en-US" sz="1600" dirty="0">
                <a:solidFill>
                  <a:srgbClr val="002D73"/>
                </a:solidFill>
              </a:rPr>
              <a:t>will create the operation and notify HCFs that they must use eFINDS</a:t>
            </a:r>
            <a:br>
              <a:rPr lang="en-US" sz="1600" dirty="0">
                <a:solidFill>
                  <a:srgbClr val="002D73"/>
                </a:solidFill>
              </a:rPr>
            </a:br>
            <a:endParaRPr lang="en-US" sz="800" dirty="0">
              <a:solidFill>
                <a:srgbClr val="002D73"/>
              </a:solidFill>
            </a:endParaRPr>
          </a:p>
          <a:p>
            <a:r>
              <a:rPr lang="en-US" sz="1600" dirty="0">
                <a:solidFill>
                  <a:srgbClr val="002D73"/>
                </a:solidFill>
              </a:rPr>
              <a:t>The Health Commerce System (HCS), Integrated Health Alerting and Notification System (IHANS) </a:t>
            </a:r>
            <a:r>
              <a:rPr lang="en-US" sz="1600" dirty="0" smtClean="0">
                <a:solidFill>
                  <a:srgbClr val="002D73"/>
                </a:solidFill>
              </a:rPr>
              <a:t>will </a:t>
            </a:r>
            <a:r>
              <a:rPr lang="en-US" sz="1600" dirty="0">
                <a:solidFill>
                  <a:srgbClr val="002D73"/>
                </a:solidFill>
              </a:rPr>
              <a:t>be used to send the notification</a:t>
            </a:r>
            <a:br>
              <a:rPr lang="en-US" sz="1600" dirty="0">
                <a:solidFill>
                  <a:srgbClr val="002D73"/>
                </a:solidFill>
              </a:rPr>
            </a:br>
            <a:endParaRPr lang="en-US" sz="900" dirty="0">
              <a:solidFill>
                <a:srgbClr val="002D73"/>
              </a:solidFill>
            </a:endParaRPr>
          </a:p>
          <a:p>
            <a:pPr lvl="1"/>
            <a:r>
              <a:rPr lang="en-US" sz="1500" dirty="0">
                <a:solidFill>
                  <a:srgbClr val="002D73"/>
                </a:solidFill>
              </a:rPr>
              <a:t>HCS Communications Directory business hours and emergency contact information will be </a:t>
            </a:r>
            <a:r>
              <a:rPr lang="en-US" sz="1500" dirty="0" smtClean="0">
                <a:solidFill>
                  <a:srgbClr val="002D73"/>
                </a:solidFill>
              </a:rPr>
              <a:t>used</a:t>
            </a:r>
            <a:r>
              <a:rPr lang="en-US" sz="1500" dirty="0">
                <a:solidFill>
                  <a:srgbClr val="002D73"/>
                </a:solidFill>
              </a:rPr>
              <a:t> </a:t>
            </a:r>
            <a:r>
              <a:rPr lang="en-US" sz="1500" dirty="0" smtClean="0">
                <a:solidFill>
                  <a:srgbClr val="002D73"/>
                </a:solidFill>
              </a:rPr>
              <a:t>for this notification </a:t>
            </a:r>
            <a:br>
              <a:rPr lang="en-US" sz="1500" dirty="0" smtClean="0">
                <a:solidFill>
                  <a:srgbClr val="002D73"/>
                </a:solidFill>
              </a:rPr>
            </a:br>
            <a:r>
              <a:rPr lang="en-US" sz="1500" i="1" u="sng" dirty="0" smtClean="0">
                <a:solidFill>
                  <a:srgbClr val="FF0000"/>
                </a:solidFill>
              </a:rPr>
              <a:t>PLAN </a:t>
            </a:r>
            <a:r>
              <a:rPr lang="en-US" sz="1500" i="1" u="sng" dirty="0">
                <a:solidFill>
                  <a:srgbClr val="FF0000"/>
                </a:solidFill>
              </a:rPr>
              <a:t>TO HAVE THIS INFORMATION MAINTAINED</a:t>
            </a:r>
            <a:r>
              <a:rPr lang="en-US" sz="1500" dirty="0">
                <a:solidFill>
                  <a:srgbClr val="002D73"/>
                </a:solidFill>
              </a:rPr>
              <a:t>: </a:t>
            </a:r>
          </a:p>
          <a:p>
            <a:pPr lvl="2"/>
            <a:r>
              <a:rPr lang="en-US" sz="1500" dirty="0" smtClean="0">
                <a:solidFill>
                  <a:srgbClr val="002D73"/>
                </a:solidFill>
              </a:rPr>
              <a:t>Phone/e-mail</a:t>
            </a:r>
          </a:p>
          <a:p>
            <a:pPr lvl="2"/>
            <a:r>
              <a:rPr lang="en-US" sz="1500" dirty="0" smtClean="0">
                <a:solidFill>
                  <a:srgbClr val="002D73"/>
                </a:solidFill>
              </a:rPr>
              <a:t>During business hours vs after-hours notifications</a:t>
            </a:r>
            <a:endParaRPr lang="en-US"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2" y="219739"/>
            <a:ext cx="1147346" cy="711233"/>
          </a:xfrm>
          <a:prstGeom prst="rect">
            <a:avLst/>
          </a:prstGeom>
        </p:spPr>
      </p:pic>
      <p:pic>
        <p:nvPicPr>
          <p:cNvPr id="5"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t="6482" b="25183"/>
          <a:stretch/>
        </p:blipFill>
        <p:spPr>
          <a:xfrm>
            <a:off x="4731186" y="1081028"/>
            <a:ext cx="4285525" cy="4049404"/>
          </a:xfrm>
          <a:prstGeom prst="rect">
            <a:avLst/>
          </a:prstGeom>
          <a:ln>
            <a:solidFill>
              <a:schemeClr val="tx1"/>
            </a:solidFill>
          </a:ln>
        </p:spPr>
      </p:pic>
    </p:spTree>
    <p:extLst>
      <p:ext uri="{BB962C8B-B14F-4D97-AF65-F5344CB8AC3E}">
        <p14:creationId xmlns:p14="http://schemas.microsoft.com/office/powerpoint/2010/main" val="2300130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347"/>
            <a:ext cx="8229600" cy="857250"/>
          </a:xfrm>
        </p:spPr>
        <p:txBody>
          <a:bodyPr>
            <a:normAutofit/>
          </a:bodyPr>
          <a:lstStyle/>
          <a:p>
            <a:r>
              <a:rPr lang="en-US" sz="2400" b="1" dirty="0" smtClean="0">
                <a:solidFill>
                  <a:srgbClr val="002D73"/>
                </a:solidFill>
              </a:rPr>
              <a:t>Planning Considerations - Activating eFINDS </a:t>
            </a:r>
            <a:br>
              <a:rPr lang="en-US" sz="2400" b="1" dirty="0" smtClean="0">
                <a:solidFill>
                  <a:srgbClr val="002D73"/>
                </a:solidFill>
              </a:rPr>
            </a:br>
            <a:r>
              <a:rPr lang="en-US" sz="2400" b="1" dirty="0" smtClean="0">
                <a:solidFill>
                  <a:srgbClr val="002D73"/>
                </a:solidFill>
              </a:rPr>
              <a:t>Individual Facility Event </a:t>
            </a:r>
            <a:endParaRPr lang="en-US" sz="2400" b="1" dirty="0">
              <a:solidFill>
                <a:srgbClr val="002D73"/>
              </a:solidFill>
            </a:endParaRPr>
          </a:p>
        </p:txBody>
      </p:sp>
      <p:sp>
        <p:nvSpPr>
          <p:cNvPr id="3" name="Content Placeholder 2"/>
          <p:cNvSpPr>
            <a:spLocks noGrp="1"/>
          </p:cNvSpPr>
          <p:nvPr>
            <p:ph idx="1"/>
          </p:nvPr>
        </p:nvSpPr>
        <p:spPr>
          <a:xfrm>
            <a:off x="105722" y="1593554"/>
            <a:ext cx="8878790" cy="3276157"/>
          </a:xfrm>
        </p:spPr>
        <p:txBody>
          <a:bodyPr>
            <a:normAutofit/>
          </a:bodyPr>
          <a:lstStyle/>
          <a:p>
            <a:r>
              <a:rPr lang="en-US" sz="2200" dirty="0" smtClean="0">
                <a:solidFill>
                  <a:srgbClr val="002D73"/>
                </a:solidFill>
              </a:rPr>
              <a:t>Facility staff assigned to the eFINDS Administrator Role, can create the Operation themselves as soon as they need to use eFINDS; </a:t>
            </a:r>
          </a:p>
          <a:p>
            <a:pPr lvl="1"/>
            <a:r>
              <a:rPr lang="en-US" sz="2200" dirty="0" smtClean="0">
                <a:solidFill>
                  <a:srgbClr val="002D73"/>
                </a:solidFill>
              </a:rPr>
              <a:t>inform any receiving facilities of the Operation name to use in eFINDS when the sending facility’s evacuees arrive at their location</a:t>
            </a:r>
          </a:p>
          <a:p>
            <a:r>
              <a:rPr lang="en-US" sz="2200" dirty="0" smtClean="0">
                <a:solidFill>
                  <a:srgbClr val="002D73"/>
                </a:solidFill>
              </a:rPr>
              <a:t>Facility staff should also always contact their NYSDOH Regional Office Program Representatives to inform them of the emergency and gain assistance as needed</a:t>
            </a:r>
            <a:endParaRPr lang="en-US" sz="2200" dirty="0">
              <a:solidFill>
                <a:srgbClr val="002D7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2" y="219739"/>
            <a:ext cx="1147346" cy="711233"/>
          </a:xfrm>
          <a:prstGeom prst="rect">
            <a:avLst/>
          </a:prstGeom>
        </p:spPr>
      </p:pic>
    </p:spTree>
    <p:extLst>
      <p:ext uri="{BB962C8B-B14F-4D97-AF65-F5344CB8AC3E}">
        <p14:creationId xmlns:p14="http://schemas.microsoft.com/office/powerpoint/2010/main" val="394206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175852"/>
            <a:ext cx="1335729" cy="787231"/>
          </a:xfrm>
          <a:prstGeom prst="rect">
            <a:avLst/>
          </a:prstGeom>
        </p:spPr>
      </p:pic>
      <p:sp>
        <p:nvSpPr>
          <p:cNvPr id="6" name="Title 3"/>
          <p:cNvSpPr txBox="1">
            <a:spLocks noGrp="1"/>
          </p:cNvSpPr>
          <p:nvPr>
            <p:ph type="title" idx="4294967295"/>
          </p:nvPr>
        </p:nvSpPr>
        <p:spPr>
          <a:xfrm>
            <a:off x="436638" y="424445"/>
            <a:ext cx="8229600" cy="584775"/>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smtClean="0">
                <a:solidFill>
                  <a:srgbClr val="002D73"/>
                </a:solidFill>
                <a:latin typeface="Arial" panose="020B0604020202020204" pitchFamily="34" charset="0"/>
                <a:cs typeface="Arial" panose="020B0604020202020204" pitchFamily="34" charset="0"/>
              </a:rPr>
              <a:t>Planning Considerations</a:t>
            </a:r>
            <a:endParaRPr lang="en-US" sz="3200" b="1" kern="0"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135467" y="1124665"/>
            <a:ext cx="6416114" cy="3623538"/>
          </a:xfrm>
          <a:prstGeom prst="rect">
            <a:avLst/>
          </a:prstGeom>
        </p:spPr>
      </p:pic>
      <p:pic>
        <p:nvPicPr>
          <p:cNvPr id="7" name="Picture 6"/>
          <p:cNvPicPr>
            <a:picLocks noChangeAspect="1"/>
          </p:cNvPicPr>
          <p:nvPr/>
        </p:nvPicPr>
        <p:blipFill>
          <a:blip r:embed="rId5"/>
          <a:stretch>
            <a:fillRect/>
          </a:stretch>
        </p:blipFill>
        <p:spPr>
          <a:xfrm>
            <a:off x="5708774" y="2937933"/>
            <a:ext cx="3337816" cy="1420569"/>
          </a:xfrm>
          <a:prstGeom prst="rect">
            <a:avLst/>
          </a:prstGeom>
        </p:spPr>
      </p:pic>
    </p:spTree>
    <p:extLst>
      <p:ext uri="{BB962C8B-B14F-4D97-AF65-F5344CB8AC3E}">
        <p14:creationId xmlns:p14="http://schemas.microsoft.com/office/powerpoint/2010/main" val="191647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88788" y="1199640"/>
          <a:ext cx="8881041" cy="3989567"/>
        </p:xfrm>
        <a:graphic>
          <a:graphicData uri="http://schemas.openxmlformats.org/drawingml/2006/table">
            <a:tbl>
              <a:tblPr firstRow="1" bandRow="1">
                <a:tableStyleId>{5C22544A-7EE6-4342-B048-85BDC9FD1C3A}</a:tableStyleId>
              </a:tblPr>
              <a:tblGrid>
                <a:gridCol w="4133661"/>
                <a:gridCol w="4747380"/>
              </a:tblGrid>
              <a:tr h="674544">
                <a:tc>
                  <a:txBody>
                    <a:bodyPr/>
                    <a:lstStyle/>
                    <a:p>
                      <a:pPr algn="ctr"/>
                      <a:r>
                        <a:rPr lang="en-US" sz="2400" dirty="0" err="1" smtClean="0">
                          <a:solidFill>
                            <a:srgbClr val="002060"/>
                          </a:solidFill>
                        </a:rPr>
                        <a:t>eFINDS</a:t>
                      </a:r>
                      <a:r>
                        <a:rPr lang="en-US" sz="2400" dirty="0" smtClean="0">
                          <a:solidFill>
                            <a:srgbClr val="002060"/>
                          </a:solidFill>
                        </a:rPr>
                        <a:t> Data Reporter </a:t>
                      </a:r>
                    </a:p>
                    <a:p>
                      <a:pPr algn="ctr"/>
                      <a:r>
                        <a:rPr lang="en-US" sz="2400" dirty="0" smtClean="0">
                          <a:solidFill>
                            <a:srgbClr val="002060"/>
                          </a:solidFill>
                        </a:rPr>
                        <a:t>(@user)</a:t>
                      </a:r>
                      <a:endParaRPr lang="en-US" sz="2400" dirty="0">
                        <a:solidFill>
                          <a:srgbClr val="002060"/>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rgbClr val="FF0000"/>
                          </a:solidFill>
                        </a:rPr>
                        <a:t>eFINDS Reporting Administrator</a:t>
                      </a:r>
                    </a:p>
                    <a:p>
                      <a:pPr algn="ctr"/>
                      <a:r>
                        <a:rPr lang="en-US" sz="2400" dirty="0" smtClean="0">
                          <a:solidFill>
                            <a:srgbClr val="FF0000"/>
                          </a:solidFill>
                        </a:rPr>
                        <a:t>(@admin)</a:t>
                      </a:r>
                      <a:endParaRPr lang="en-US" sz="2400" dirty="0">
                        <a:solidFill>
                          <a:srgbClr val="FF0000"/>
                        </a:solidFill>
                      </a:endParaRPr>
                    </a:p>
                  </a:txBody>
                  <a:tcPr anchor="ctr">
                    <a:lnB w="12700" cap="flat" cmpd="sng" algn="ctr">
                      <a:solidFill>
                        <a:schemeClr val="tx1"/>
                      </a:solidFill>
                      <a:prstDash val="solid"/>
                      <a:round/>
                      <a:headEnd type="none" w="med" len="med"/>
                      <a:tailEnd type="none" w="med" len="med"/>
                    </a:lnB>
                    <a:noFill/>
                  </a:tcPr>
                </a:tc>
              </a:tr>
              <a:tr h="3166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Register patient/resident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with or without a scanner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one patient/resident at a time, or upload spreadsheet provided by </a:t>
                      </a:r>
                      <a:r>
                        <a:rPr kumimoji="0" lang="en-US" sz="1800" b="0" i="0" u="none" strike="noStrike" kern="1200" cap="none" spc="0" normalizeH="0" baseline="0" noProof="0" dirty="0" err="1" smtClean="0">
                          <a:ln>
                            <a:noFill/>
                          </a:ln>
                          <a:solidFill>
                            <a:srgbClr val="000000"/>
                          </a:solidFill>
                          <a:effectLst/>
                          <a:uLnTx/>
                          <a:uFillTx/>
                          <a:latin typeface="Arial"/>
                          <a:ea typeface="+mn-ea"/>
                          <a:cs typeface="+mn-cs"/>
                        </a:rPr>
                        <a:t>eFINDS</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 Reporting Admin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Update patient/resident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with or without a scanner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one patient/resident at a time or multiples</a:t>
                      </a:r>
                    </a:p>
                    <a:p>
                      <a:endParaRPr lang="en-US" sz="14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Same as data reporter (user) plus: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Generate patient/resident barcode PDF log or spreadsheet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Register multiple patients/residents without pre-printed  barcode wristbands to scan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Create, activate and inactivate an Evacuation Operation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Create, activate and inactivate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     Temporary Locations</a:t>
                      </a:r>
                    </a:p>
                    <a:p>
                      <a:endParaRPr lang="en-US" sz="14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 name="Title 3"/>
          <p:cNvSpPr txBox="1">
            <a:spLocks noGrp="1"/>
          </p:cNvSpPr>
          <p:nvPr>
            <p:ph type="title" idx="4294967295"/>
          </p:nvPr>
        </p:nvSpPr>
        <p:spPr>
          <a:xfrm>
            <a:off x="414508" y="245533"/>
            <a:ext cx="8229600" cy="954107"/>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002D73"/>
                </a:solidFill>
                <a:latin typeface="Arial" panose="020B0604020202020204" pitchFamily="34" charset="0"/>
                <a:cs typeface="Arial" panose="020B0604020202020204" pitchFamily="34" charset="0"/>
              </a:rPr>
              <a:t>Planning </a:t>
            </a:r>
            <a:r>
              <a:rPr lang="en-US" sz="3200" b="1" kern="0" dirty="0" smtClean="0">
                <a:solidFill>
                  <a:srgbClr val="002D73"/>
                </a:solidFill>
                <a:latin typeface="Arial" panose="020B0604020202020204" pitchFamily="34" charset="0"/>
                <a:cs typeface="Arial" panose="020B0604020202020204" pitchFamily="34" charset="0"/>
              </a:rPr>
              <a:t>Considerations</a:t>
            </a:r>
            <a:br>
              <a:rPr lang="en-US" sz="3200" b="1" kern="0" dirty="0" smtClean="0">
                <a:solidFill>
                  <a:srgbClr val="002D73"/>
                </a:solidFill>
                <a:latin typeface="Arial" panose="020B0604020202020204" pitchFamily="34" charset="0"/>
                <a:cs typeface="Arial" panose="020B0604020202020204" pitchFamily="34" charset="0"/>
              </a:rPr>
            </a:br>
            <a:r>
              <a:rPr lang="en-US" sz="2400" b="1" kern="0" dirty="0" err="1" smtClean="0">
                <a:solidFill>
                  <a:srgbClr val="002D73"/>
                </a:solidFill>
                <a:latin typeface="Arial" panose="020B0604020202020204" pitchFamily="34" charset="0"/>
                <a:cs typeface="Arial" panose="020B0604020202020204" pitchFamily="34" charset="0"/>
              </a:rPr>
              <a:t>eFINDS</a:t>
            </a:r>
            <a:r>
              <a:rPr lang="en-US" sz="2400" b="1" kern="0" dirty="0" smtClean="0">
                <a:solidFill>
                  <a:srgbClr val="002D73"/>
                </a:solidFill>
                <a:latin typeface="Arial" panose="020B0604020202020204" pitchFamily="34" charset="0"/>
                <a:cs typeface="Arial" panose="020B0604020202020204" pitchFamily="34" charset="0"/>
              </a:rPr>
              <a:t> Roles</a:t>
            </a:r>
            <a:endParaRPr lang="en-US" sz="2400" b="1" kern="0" dirty="0">
              <a:solidFill>
                <a:srgbClr val="002D73"/>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8" y="245533"/>
            <a:ext cx="1335729" cy="736105"/>
          </a:xfrm>
          <a:prstGeom prst="rect">
            <a:avLst/>
          </a:prstGeom>
        </p:spPr>
      </p:pic>
    </p:spTree>
    <p:extLst>
      <p:ext uri="{BB962C8B-B14F-4D97-AF65-F5344CB8AC3E}">
        <p14:creationId xmlns:p14="http://schemas.microsoft.com/office/powerpoint/2010/main" val="2101912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667864" y="306363"/>
            <a:ext cx="8229600" cy="1138773"/>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400" b="1" kern="0" dirty="0" err="1" smtClean="0">
                <a:solidFill>
                  <a:srgbClr val="002D73"/>
                </a:solidFill>
                <a:latin typeface="Arial" panose="020B0604020202020204" pitchFamily="34" charset="0"/>
                <a:cs typeface="Arial" panose="020B0604020202020204" pitchFamily="34" charset="0"/>
              </a:rPr>
              <a:t>eFINDS</a:t>
            </a:r>
            <a:r>
              <a:rPr lang="en-US" sz="3400" b="1" kern="0" dirty="0" smtClean="0">
                <a:solidFill>
                  <a:srgbClr val="002D73"/>
                </a:solidFill>
                <a:latin typeface="Arial" panose="020B0604020202020204" pitchFamily="34" charset="0"/>
                <a:cs typeface="Arial" panose="020B0604020202020204" pitchFamily="34" charset="0"/>
              </a:rPr>
              <a:t> </a:t>
            </a:r>
            <a:r>
              <a:rPr lang="en-US" sz="3400" b="1" dirty="0" smtClean="0">
                <a:solidFill>
                  <a:srgbClr val="002D73"/>
                </a:solidFill>
                <a:latin typeface="Arial" panose="020B0604020202020204" pitchFamily="34" charset="0"/>
                <a:cs typeface="Arial" panose="020B0604020202020204" pitchFamily="34" charset="0"/>
              </a:rPr>
              <a:t>Supplies/Equipment</a:t>
            </a:r>
            <a:br>
              <a:rPr lang="en-US" sz="3400" b="1" dirty="0" smtClean="0">
                <a:solidFill>
                  <a:srgbClr val="002D73"/>
                </a:solidFill>
                <a:latin typeface="Arial" panose="020B0604020202020204" pitchFamily="34" charset="0"/>
                <a:cs typeface="Arial" panose="020B0604020202020204" pitchFamily="34" charset="0"/>
              </a:rPr>
            </a:br>
            <a:r>
              <a:rPr lang="en-US" sz="3400" b="1" dirty="0" smtClean="0">
                <a:solidFill>
                  <a:srgbClr val="002D73"/>
                </a:solidFill>
                <a:latin typeface="Arial" panose="020B0604020202020204" pitchFamily="34" charset="0"/>
                <a:cs typeface="Arial" panose="020B0604020202020204" pitchFamily="34" charset="0"/>
              </a:rPr>
              <a:t>(from DOH)</a:t>
            </a:r>
            <a:endParaRPr lang="en-US" sz="3400" b="1" kern="0" dirty="0">
              <a:solidFill>
                <a:srgbClr val="002D73"/>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346"/>
            <a:ext cx="1335729" cy="746403"/>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1977">
            <a:off x="445846" y="1574369"/>
            <a:ext cx="4884756" cy="317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4881" y="1579690"/>
            <a:ext cx="2400189" cy="1581847"/>
          </a:xfrm>
          <a:prstGeom prst="rect">
            <a:avLst/>
          </a:prstGeom>
          <a:ln>
            <a:solidFill>
              <a:schemeClr val="accent1"/>
            </a:solidFill>
          </a:ln>
        </p:spPr>
      </p:pic>
      <p:pic>
        <p:nvPicPr>
          <p:cNvPr id="11" name="Pictur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89">
            <a:off x="4583339" y="2606878"/>
            <a:ext cx="2267462" cy="2114771"/>
          </a:xfrm>
          <a:prstGeom prst="rect">
            <a:avLst/>
          </a:prstGeom>
        </p:spPr>
      </p:pic>
    </p:spTree>
    <p:extLst>
      <p:ext uri="{BB962C8B-B14F-4D97-AF65-F5344CB8AC3E}">
        <p14:creationId xmlns:p14="http://schemas.microsoft.com/office/powerpoint/2010/main" val="32177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 y="150465"/>
            <a:ext cx="1335729" cy="786809"/>
          </a:xfrm>
          <a:prstGeom prst="rect">
            <a:avLst/>
          </a:prstGeom>
        </p:spPr>
      </p:pic>
      <p:sp>
        <p:nvSpPr>
          <p:cNvPr id="6" name="Title 3"/>
          <p:cNvSpPr txBox="1">
            <a:spLocks noGrp="1"/>
          </p:cNvSpPr>
          <p:nvPr>
            <p:ph type="title" idx="4294967295"/>
          </p:nvPr>
        </p:nvSpPr>
        <p:spPr>
          <a:xfrm>
            <a:off x="1428862" y="255924"/>
            <a:ext cx="7232538"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dirty="0" smtClean="0">
                <a:solidFill>
                  <a:srgbClr val="002D73"/>
                </a:solidFill>
                <a:latin typeface="Arial" panose="020B0604020202020204" pitchFamily="34" charset="0"/>
                <a:cs typeface="Arial" panose="020B0604020202020204" pitchFamily="34" charset="0"/>
              </a:rPr>
              <a:t>eFINDS Quick Reference Cards</a:t>
            </a:r>
            <a:endParaRPr lang="en-US" b="1" kern="0" dirty="0">
              <a:solidFill>
                <a:srgbClr val="002D73"/>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tretch>
            <a:fillRect/>
          </a:stretch>
        </p:blipFill>
        <p:spPr bwMode="auto">
          <a:xfrm>
            <a:off x="300775" y="1004786"/>
            <a:ext cx="3507372" cy="34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4241" y="1341671"/>
            <a:ext cx="3598325" cy="34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6609084" y="807714"/>
            <a:ext cx="2342857" cy="400000"/>
          </a:xfrm>
          <a:prstGeom prst="rect">
            <a:avLst/>
          </a:prstGeom>
        </p:spPr>
      </p:pic>
    </p:spTree>
    <p:extLst>
      <p:ext uri="{BB962C8B-B14F-4D97-AF65-F5344CB8AC3E}">
        <p14:creationId xmlns:p14="http://schemas.microsoft.com/office/powerpoint/2010/main" val="351434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145" y="1158368"/>
            <a:ext cx="7283282" cy="3477875"/>
          </a:xfrm>
          <a:prstGeom prst="rect">
            <a:avLst/>
          </a:prstGeom>
          <a:noFill/>
        </p:spPr>
        <p:txBody>
          <a:bodyPr wrap="square" rtlCol="0">
            <a:spAutoFit/>
          </a:bodyPr>
          <a:lstStyle/>
          <a:p>
            <a:pPr marL="257175" indent="-257175">
              <a:buFont typeface="Arial" panose="020B0604020202020204" pitchFamily="34" charset="0"/>
              <a:buChar char="•"/>
              <a:defRPr/>
            </a:pPr>
            <a:r>
              <a:rPr lang="en-US" sz="2200" dirty="0" err="1">
                <a:solidFill>
                  <a:srgbClr val="000066"/>
                </a:solidFill>
              </a:rPr>
              <a:t>eFINDS</a:t>
            </a:r>
            <a:r>
              <a:rPr lang="en-US" sz="2200" dirty="0">
                <a:solidFill>
                  <a:srgbClr val="000066"/>
                </a:solidFill>
              </a:rPr>
              <a:t> INTRODUCTION</a:t>
            </a:r>
          </a:p>
          <a:p>
            <a:pPr marL="257175" indent="-257175">
              <a:buFont typeface="Arial" panose="020B0604020202020204" pitchFamily="34" charset="0"/>
              <a:buChar char="•"/>
              <a:defRPr/>
            </a:pPr>
            <a:r>
              <a:rPr lang="en-US" sz="2200" dirty="0" smtClean="0">
                <a:solidFill>
                  <a:srgbClr val="000066"/>
                </a:solidFill>
              </a:rPr>
              <a:t>Planning </a:t>
            </a:r>
            <a:r>
              <a:rPr lang="en-US" sz="2200" dirty="0">
                <a:solidFill>
                  <a:srgbClr val="000066"/>
                </a:solidFill>
              </a:rPr>
              <a:t>Considerations </a:t>
            </a:r>
            <a:r>
              <a:rPr lang="en-US" sz="2200" dirty="0" smtClean="0">
                <a:solidFill>
                  <a:srgbClr val="000066"/>
                </a:solidFill>
              </a:rPr>
              <a:t>&amp; Implementation</a:t>
            </a:r>
            <a:endParaRPr lang="en-US" sz="2200" dirty="0">
              <a:solidFill>
                <a:srgbClr val="000066"/>
              </a:solidFill>
            </a:endParaRPr>
          </a:p>
          <a:p>
            <a:pPr marL="257175" indent="-257175">
              <a:buFont typeface="Arial" panose="020B0604020202020204" pitchFamily="34" charset="0"/>
              <a:buChar char="•"/>
              <a:defRPr/>
            </a:pPr>
            <a:r>
              <a:rPr lang="en-US" sz="2200" dirty="0">
                <a:solidFill>
                  <a:srgbClr val="000066"/>
                </a:solidFill>
              </a:rPr>
              <a:t>Tailor Your Facility Training </a:t>
            </a:r>
            <a:r>
              <a:rPr lang="en-US" sz="2200" dirty="0" smtClean="0">
                <a:solidFill>
                  <a:srgbClr val="000066"/>
                </a:solidFill>
              </a:rPr>
              <a:t>Session </a:t>
            </a:r>
          </a:p>
          <a:p>
            <a:pPr marL="257175" indent="-257175">
              <a:buFont typeface="Arial" panose="020B0604020202020204" pitchFamily="34" charset="0"/>
              <a:buChar char="•"/>
              <a:defRPr/>
            </a:pPr>
            <a:r>
              <a:rPr lang="en-US" sz="2200" dirty="0" smtClean="0">
                <a:solidFill>
                  <a:srgbClr val="000066"/>
                </a:solidFill>
              </a:rPr>
              <a:t>HANDS-ON </a:t>
            </a:r>
            <a:r>
              <a:rPr lang="en-US" sz="2200" dirty="0">
                <a:solidFill>
                  <a:srgbClr val="000066"/>
                </a:solidFill>
              </a:rPr>
              <a:t>EXERCISES</a:t>
            </a:r>
          </a:p>
          <a:p>
            <a:pPr marL="600075" lvl="1" indent="-257175">
              <a:buFont typeface="Arial" panose="020B0604020202020204" pitchFamily="34" charset="0"/>
              <a:buChar char="•"/>
              <a:defRPr/>
            </a:pPr>
            <a:r>
              <a:rPr lang="en-US" sz="2200" dirty="0">
                <a:solidFill>
                  <a:srgbClr val="000066"/>
                </a:solidFill>
              </a:rPr>
              <a:t>Administrative</a:t>
            </a:r>
          </a:p>
          <a:p>
            <a:pPr marL="600075" lvl="1" indent="-257175">
              <a:buFont typeface="Arial" panose="020B0604020202020204" pitchFamily="34" charset="0"/>
              <a:buChar char="•"/>
              <a:defRPr/>
            </a:pPr>
            <a:r>
              <a:rPr lang="en-US" sz="2200" dirty="0" smtClean="0">
                <a:solidFill>
                  <a:srgbClr val="000066"/>
                </a:solidFill>
              </a:rPr>
              <a:t>Register</a:t>
            </a:r>
            <a:r>
              <a:rPr lang="en-US" sz="2200" dirty="0">
                <a:solidFill>
                  <a:srgbClr val="7030A0"/>
                </a:solidFill>
              </a:rPr>
              <a:t>	</a:t>
            </a:r>
          </a:p>
          <a:p>
            <a:pPr marL="600075" lvl="1" indent="-257175">
              <a:buFont typeface="Arial" panose="020B0604020202020204" pitchFamily="34" charset="0"/>
              <a:buChar char="•"/>
              <a:defRPr/>
            </a:pPr>
            <a:r>
              <a:rPr lang="en-US" sz="2200" dirty="0" smtClean="0">
                <a:solidFill>
                  <a:srgbClr val="000066"/>
                </a:solidFill>
              </a:rPr>
              <a:t>Update/Receive</a:t>
            </a:r>
            <a:endParaRPr lang="en-US" sz="2200" dirty="0">
              <a:solidFill>
                <a:srgbClr val="000066"/>
              </a:solidFill>
            </a:endParaRPr>
          </a:p>
          <a:p>
            <a:pPr marL="600075" lvl="1" indent="-257175">
              <a:buFont typeface="Arial" panose="020B0604020202020204" pitchFamily="34" charset="0"/>
              <a:buChar char="•"/>
              <a:defRPr/>
            </a:pPr>
            <a:r>
              <a:rPr lang="en-US" sz="2200" dirty="0">
                <a:solidFill>
                  <a:srgbClr val="000066"/>
                </a:solidFill>
              </a:rPr>
              <a:t>Repatriate</a:t>
            </a:r>
          </a:p>
          <a:p>
            <a:pPr marL="600075" lvl="1" indent="-257175">
              <a:buFont typeface="Arial" panose="020B0604020202020204" pitchFamily="34" charset="0"/>
              <a:buChar char="•"/>
              <a:defRPr/>
            </a:pPr>
            <a:r>
              <a:rPr lang="en-US" sz="2200" dirty="0">
                <a:solidFill>
                  <a:srgbClr val="000066"/>
                </a:solidFill>
              </a:rPr>
              <a:t>Search/Reports</a:t>
            </a:r>
          </a:p>
          <a:p>
            <a:pPr marL="257175" indent="-257175">
              <a:buFont typeface="Arial" panose="020B0604020202020204" pitchFamily="34" charset="0"/>
              <a:buChar char="•"/>
              <a:defRPr/>
            </a:pPr>
            <a:r>
              <a:rPr lang="en-US" sz="2200" dirty="0" smtClean="0">
                <a:solidFill>
                  <a:srgbClr val="000066"/>
                </a:solidFill>
              </a:rPr>
              <a:t>Frequently </a:t>
            </a:r>
            <a:r>
              <a:rPr lang="en-US" sz="2200" dirty="0">
                <a:solidFill>
                  <a:srgbClr val="000066"/>
                </a:solidFill>
              </a:rPr>
              <a:t>Asked </a:t>
            </a:r>
            <a:r>
              <a:rPr lang="en-US" sz="2200" dirty="0" smtClean="0">
                <a:solidFill>
                  <a:srgbClr val="000066"/>
                </a:solidFill>
              </a:rPr>
              <a:t>Questions</a:t>
            </a:r>
            <a:endParaRPr lang="en-US" sz="2200" dirty="0">
              <a:solidFill>
                <a:srgbClr val="000066"/>
              </a:solidFill>
            </a:endParaRPr>
          </a:p>
        </p:txBody>
      </p:sp>
      <p:sp>
        <p:nvSpPr>
          <p:cNvPr id="4" name="Title 3"/>
          <p:cNvSpPr>
            <a:spLocks noGrp="1"/>
          </p:cNvSpPr>
          <p:nvPr>
            <p:ph type="title"/>
          </p:nvPr>
        </p:nvSpPr>
        <p:spPr>
          <a:xfrm>
            <a:off x="457200" y="342612"/>
            <a:ext cx="8229600"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AGENDA</a:t>
            </a: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07243" y="116372"/>
            <a:ext cx="1315158" cy="739777"/>
          </a:xfrm>
          <a:prstGeom prst="rect">
            <a:avLst/>
          </a:prstGeom>
          <a:ln>
            <a:solidFill>
              <a:srgbClr val="92D050"/>
            </a:solidFill>
          </a:ln>
        </p:spPr>
      </p:pic>
    </p:spTree>
    <p:extLst>
      <p:ext uri="{BB962C8B-B14F-4D97-AF65-F5344CB8AC3E}">
        <p14:creationId xmlns:p14="http://schemas.microsoft.com/office/powerpoint/2010/main" val="323476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592666" y="282300"/>
            <a:ext cx="8229600" cy="954107"/>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smtClean="0">
                <a:solidFill>
                  <a:srgbClr val="002D73"/>
                </a:solidFill>
                <a:latin typeface="Arial" panose="020B0604020202020204" pitchFamily="34" charset="0"/>
                <a:cs typeface="Arial" panose="020B0604020202020204" pitchFamily="34" charset="0"/>
              </a:rPr>
              <a:t>Facility </a:t>
            </a:r>
            <a:r>
              <a:rPr lang="en-US" sz="2800" b="1" dirty="0" smtClean="0">
                <a:solidFill>
                  <a:srgbClr val="002D73"/>
                </a:solidFill>
                <a:latin typeface="Arial" panose="020B0604020202020204" pitchFamily="34" charset="0"/>
                <a:cs typeface="Arial" panose="020B0604020202020204" pitchFamily="34" charset="0"/>
              </a:rPr>
              <a:t>Supplies/Procedures</a:t>
            </a:r>
            <a:br>
              <a:rPr lang="en-US" sz="2800" b="1" dirty="0" smtClean="0">
                <a:solidFill>
                  <a:srgbClr val="002D73"/>
                </a:solidFill>
                <a:latin typeface="Arial" panose="020B0604020202020204" pitchFamily="34" charset="0"/>
                <a:cs typeface="Arial" panose="020B0604020202020204" pitchFamily="34" charset="0"/>
              </a:rPr>
            </a:br>
            <a:r>
              <a:rPr lang="en-US" sz="2800" b="1" dirty="0" smtClean="0">
                <a:solidFill>
                  <a:srgbClr val="002D73"/>
                </a:solidFill>
                <a:latin typeface="Arial" panose="020B0604020202020204" pitchFamily="34" charset="0"/>
                <a:cs typeface="Arial" panose="020B0604020202020204" pitchFamily="34" charset="0"/>
              </a:rPr>
              <a:t>(facility provided)</a:t>
            </a:r>
            <a:endParaRPr lang="en-US" sz="2800" b="1" kern="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03199" y="1236407"/>
            <a:ext cx="8830733" cy="3688904"/>
          </a:xfrm>
        </p:spPr>
        <p:txBody>
          <a:bodyPr>
            <a:noAutofit/>
          </a:bodyPr>
          <a:lstStyle/>
          <a:p>
            <a:pPr lvl="1">
              <a:buFont typeface="Wingdings" panose="05000000000000000000" pitchFamily="2" charset="2"/>
              <a:buChar char="ü"/>
            </a:pPr>
            <a:r>
              <a:rPr lang="en-US" sz="1800" dirty="0" smtClean="0"/>
              <a:t>Additional Handheld Scanner(s) </a:t>
            </a:r>
          </a:p>
          <a:p>
            <a:pPr lvl="1">
              <a:buFont typeface="Wingdings" panose="05000000000000000000" pitchFamily="2" charset="2"/>
              <a:buChar char="ü"/>
            </a:pPr>
            <a:r>
              <a:rPr lang="en-US" sz="1800" dirty="0" smtClean="0"/>
              <a:t>Mobile Application</a:t>
            </a:r>
          </a:p>
          <a:p>
            <a:pPr lvl="1">
              <a:buFont typeface="Wingdings" panose="05000000000000000000" pitchFamily="2" charset="2"/>
              <a:buChar char="ü"/>
            </a:pPr>
            <a:r>
              <a:rPr lang="en-US" sz="1800" dirty="0" smtClean="0"/>
              <a:t>Computer (laptop/WOWs) with internet Health Commerce System access</a:t>
            </a:r>
          </a:p>
          <a:p>
            <a:pPr lvl="1">
              <a:buFont typeface="Wingdings" panose="05000000000000000000" pitchFamily="2" charset="2"/>
              <a:buChar char="ü"/>
            </a:pPr>
            <a:r>
              <a:rPr lang="en-US" sz="1800" dirty="0" smtClean="0"/>
              <a:t>Evacuation Annex (eFINDS Policy and Procedures)</a:t>
            </a:r>
          </a:p>
          <a:p>
            <a:pPr lvl="1">
              <a:buFont typeface="Wingdings" panose="05000000000000000000" pitchFamily="2" charset="2"/>
              <a:buChar char="ü"/>
            </a:pPr>
            <a:r>
              <a:rPr lang="en-US" sz="1800" dirty="0"/>
              <a:t>Patient/ Resident wristband used for identification</a:t>
            </a:r>
          </a:p>
          <a:p>
            <a:pPr lvl="1">
              <a:buFont typeface="Wingdings" panose="05000000000000000000" pitchFamily="2" charset="2"/>
              <a:buChar char="ü"/>
            </a:pPr>
            <a:r>
              <a:rPr lang="en-US" sz="1800" dirty="0" smtClean="0"/>
              <a:t>“</a:t>
            </a:r>
            <a:r>
              <a:rPr lang="en-US" sz="1800" dirty="0"/>
              <a:t>Go Pouch”</a:t>
            </a:r>
          </a:p>
          <a:p>
            <a:pPr lvl="1">
              <a:buFont typeface="Wingdings" panose="05000000000000000000" pitchFamily="2" charset="2"/>
              <a:buChar char="ü"/>
            </a:pPr>
            <a:r>
              <a:rPr lang="en-US" sz="1800" dirty="0"/>
              <a:t>Internal tracking (Unit to staging area to portal?)</a:t>
            </a:r>
          </a:p>
          <a:p>
            <a:pPr lvl="2"/>
            <a:r>
              <a:rPr lang="en-US" sz="1800" dirty="0"/>
              <a:t>HICS Tracking </a:t>
            </a:r>
            <a:r>
              <a:rPr lang="en-US" sz="1800" dirty="0" smtClean="0"/>
              <a:t>Log</a:t>
            </a:r>
          </a:p>
          <a:p>
            <a:pPr lvl="2"/>
            <a:r>
              <a:rPr lang="en-US" sz="1800" dirty="0" smtClean="0"/>
              <a:t>Patient/Resident “Evacuation Tag”</a:t>
            </a:r>
          </a:p>
          <a:p>
            <a:r>
              <a:rPr lang="en-US" sz="1800" b="1" i="1" dirty="0" smtClean="0">
                <a:solidFill>
                  <a:srgbClr val="00B0F0"/>
                </a:solidFill>
              </a:rPr>
              <a:t>Where are supplies located in your facility?</a:t>
            </a:r>
          </a:p>
          <a:p>
            <a:r>
              <a:rPr lang="en-US" sz="1800" b="1" i="1" dirty="0" smtClean="0">
                <a:solidFill>
                  <a:srgbClr val="00B0F0"/>
                </a:solidFill>
              </a:rPr>
              <a:t>What is the access procedure? Who, when?</a:t>
            </a:r>
            <a:endParaRPr lang="en-US" sz="1800" b="1" i="1" dirty="0">
              <a:solidFill>
                <a:srgbClr val="00B0F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1" y="186070"/>
            <a:ext cx="1335729" cy="717218"/>
          </a:xfrm>
          <a:prstGeom prst="rect">
            <a:avLst/>
          </a:prstGeom>
        </p:spPr>
      </p:pic>
    </p:spTree>
    <p:extLst>
      <p:ext uri="{BB962C8B-B14F-4D97-AF65-F5344CB8AC3E}">
        <p14:creationId xmlns:p14="http://schemas.microsoft.com/office/powerpoint/2010/main" val="872309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400207"/>
            <a:ext cx="9144000" cy="3631763"/>
          </a:xfrm>
          <a:prstGeom prst="rect">
            <a:avLst/>
          </a:prstGeom>
          <a:noFill/>
          <a:ln>
            <a:noFill/>
          </a:ln>
        </p:spPr>
        <p:txBody>
          <a:bodyPr wrap="square" rtlCol="0">
            <a:spAutoFit/>
          </a:bodyPr>
          <a:lstStyle/>
          <a:p>
            <a:pPr algn="ctr"/>
            <a:endParaRPr lang="en-US" sz="1200" b="1" dirty="0" smtClean="0">
              <a:solidFill>
                <a:srgbClr val="002D73"/>
              </a:solidFill>
              <a:latin typeface="Arial" panose="020B0604020202020204" pitchFamily="34" charset="0"/>
              <a:cs typeface="Arial" panose="020B0604020202020204" pitchFamily="34" charset="0"/>
            </a:endParaRPr>
          </a:p>
          <a:p>
            <a:pPr algn="ctr"/>
            <a:r>
              <a:rPr lang="en-US" b="1" dirty="0" smtClean="0">
                <a:solidFill>
                  <a:srgbClr val="002D73"/>
                </a:solidFill>
                <a:latin typeface="Arial" panose="020B0604020202020204" pitchFamily="34" charset="0"/>
                <a:cs typeface="Arial" panose="020B0604020202020204" pitchFamily="34" charset="0"/>
              </a:rPr>
              <a:t>One hundred seventy-five (175) </a:t>
            </a:r>
            <a:r>
              <a:rPr lang="en-US" b="1" dirty="0">
                <a:solidFill>
                  <a:srgbClr val="002D73"/>
                </a:solidFill>
                <a:latin typeface="Arial" panose="020B0604020202020204" pitchFamily="34" charset="0"/>
                <a:cs typeface="Arial" panose="020B0604020202020204" pitchFamily="34" charset="0"/>
              </a:rPr>
              <a:t>Drill/Exercises </a:t>
            </a:r>
            <a:r>
              <a:rPr lang="en-US" b="1" dirty="0" smtClean="0">
                <a:solidFill>
                  <a:srgbClr val="002D73"/>
                </a:solidFill>
                <a:latin typeface="Arial" panose="020B0604020202020204" pitchFamily="34" charset="0"/>
                <a:cs typeface="Arial" panose="020B0604020202020204" pitchFamily="34" charset="0"/>
              </a:rPr>
              <a:t>have been </a:t>
            </a:r>
            <a:br>
              <a:rPr lang="en-US" b="1" dirty="0" smtClean="0">
                <a:solidFill>
                  <a:srgbClr val="002D73"/>
                </a:solidFill>
                <a:latin typeface="Arial" panose="020B0604020202020204" pitchFamily="34" charset="0"/>
                <a:cs typeface="Arial" panose="020B0604020202020204" pitchFamily="34" charset="0"/>
              </a:rPr>
            </a:br>
            <a:r>
              <a:rPr lang="en-US" b="1" dirty="0" smtClean="0">
                <a:solidFill>
                  <a:srgbClr val="002D73"/>
                </a:solidFill>
                <a:latin typeface="Arial" panose="020B0604020202020204" pitchFamily="34" charset="0"/>
                <a:cs typeface="Arial" panose="020B0604020202020204" pitchFamily="34" charset="0"/>
              </a:rPr>
              <a:t>conducted </a:t>
            </a:r>
            <a:r>
              <a:rPr lang="en-US" b="1" dirty="0">
                <a:solidFill>
                  <a:srgbClr val="002D73"/>
                </a:solidFill>
                <a:latin typeface="Arial" panose="020B0604020202020204" pitchFamily="34" charset="0"/>
                <a:cs typeface="Arial" panose="020B0604020202020204" pitchFamily="34" charset="0"/>
              </a:rPr>
              <a:t>since eFINDS deployed </a:t>
            </a:r>
            <a:r>
              <a:rPr lang="en-US" sz="1600" b="1" dirty="0" smtClean="0">
                <a:solidFill>
                  <a:srgbClr val="002D73"/>
                </a:solidFill>
                <a:latin typeface="Arial" panose="020B0604020202020204" pitchFamily="34" charset="0"/>
                <a:cs typeface="Arial" panose="020B0604020202020204" pitchFamily="34" charset="0"/>
              </a:rPr>
              <a:t/>
            </a:r>
            <a:br>
              <a:rPr lang="en-US" sz="1600" b="1" dirty="0" smtClean="0">
                <a:solidFill>
                  <a:srgbClr val="002D73"/>
                </a:solidFill>
                <a:latin typeface="Arial" panose="020B0604020202020204" pitchFamily="34" charset="0"/>
                <a:cs typeface="Arial" panose="020B0604020202020204" pitchFamily="34" charset="0"/>
              </a:rPr>
            </a:br>
            <a:endParaRPr lang="en-US" sz="1600" b="1" dirty="0">
              <a:solidFill>
                <a:srgbClr val="002D73"/>
              </a:solidFill>
              <a:latin typeface="Arial" panose="020B0604020202020204" pitchFamily="34" charset="0"/>
              <a:cs typeface="Arial" panose="020B0604020202020204" pitchFamily="34" charset="0"/>
            </a:endParaRP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Just in Time or pre-exercise training </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Movement of mannequins, actors with scanning of bracelets; “paper patients/residents” faxing, emailing of paper logs </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Quick reference card helpful to have at each drill station </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Benchmark to strive for: ~30 seconds to register each person </a:t>
            </a:r>
          </a:p>
          <a:p>
            <a:pPr marL="900113" lvl="2" indent="-214313">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Paper logs – practice as primary or backup registration and validation tool </a:t>
            </a:r>
            <a:endParaRPr lang="en-US" sz="1600" b="1" dirty="0" smtClean="0">
              <a:solidFill>
                <a:srgbClr val="002D73"/>
              </a:solidFill>
              <a:latin typeface="Arial" panose="020B0604020202020204" pitchFamily="34" charset="0"/>
              <a:cs typeface="Arial" panose="020B0604020202020204" pitchFamily="34" charset="0"/>
            </a:endParaRPr>
          </a:p>
          <a:p>
            <a:pPr marL="900113" lvl="2" indent="-214313">
              <a:buFont typeface="Arial" panose="020B0604020202020204" pitchFamily="34" charset="0"/>
              <a:buChar char="•"/>
            </a:pPr>
            <a:endParaRPr lang="en-US" sz="1600" b="1" dirty="0">
              <a:solidFill>
                <a:srgbClr val="002D73"/>
              </a:solidFill>
              <a:latin typeface="Arial" panose="020B0604020202020204" pitchFamily="34" charset="0"/>
              <a:cs typeface="Arial" panose="020B0604020202020204" pitchFamily="34" charset="0"/>
            </a:endParaRPr>
          </a:p>
          <a:p>
            <a:pPr lvl="1"/>
            <a:r>
              <a:rPr lang="en-US" sz="1600" b="1" dirty="0">
                <a:solidFill>
                  <a:srgbClr val="002D73"/>
                </a:solidFill>
                <a:latin typeface="Arial" panose="020B0604020202020204" pitchFamily="34" charset="0"/>
                <a:cs typeface="Arial" panose="020B0604020202020204" pitchFamily="34" charset="0"/>
              </a:rPr>
              <a:t>One major system uses quarterly, unannounced eFINDS </a:t>
            </a:r>
            <a:r>
              <a:rPr lang="en-US" sz="1600" b="1" dirty="0" smtClean="0">
                <a:solidFill>
                  <a:srgbClr val="002D73"/>
                </a:solidFill>
                <a:latin typeface="Arial" panose="020B0604020202020204" pitchFamily="34" charset="0"/>
                <a:cs typeface="Arial" panose="020B0604020202020204" pitchFamily="34" charset="0"/>
              </a:rPr>
              <a:t>drills:</a:t>
            </a:r>
          </a:p>
          <a:p>
            <a:pPr marL="742950" lvl="1" indent="-285750">
              <a:buFont typeface="Arial" panose="020B0604020202020204" pitchFamily="34" charset="0"/>
              <a:buChar char="•"/>
            </a:pPr>
            <a:r>
              <a:rPr lang="en-US" sz="1600" b="1" dirty="0" smtClean="0">
                <a:solidFill>
                  <a:srgbClr val="002D73"/>
                </a:solidFill>
                <a:latin typeface="Arial" panose="020B0604020202020204" pitchFamily="34" charset="0"/>
                <a:cs typeface="Arial" panose="020B0604020202020204" pitchFamily="34" charset="0"/>
              </a:rPr>
              <a:t>has </a:t>
            </a:r>
            <a:r>
              <a:rPr lang="en-US" sz="1600" b="1" dirty="0">
                <a:solidFill>
                  <a:srgbClr val="002D73"/>
                </a:solidFill>
                <a:latin typeface="Arial" panose="020B0604020202020204" pitchFamily="34" charset="0"/>
                <a:cs typeface="Arial" panose="020B0604020202020204" pitchFamily="34" charset="0"/>
              </a:rPr>
              <a:t>greatly increased user proficiency; </a:t>
            </a:r>
            <a:endParaRPr lang="en-US" sz="1600" b="1" dirty="0" smtClean="0">
              <a:solidFill>
                <a:srgbClr val="002D73"/>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solidFill>
                  <a:srgbClr val="002D73"/>
                </a:solidFill>
                <a:latin typeface="Arial" panose="020B0604020202020204" pitchFamily="34" charset="0"/>
                <a:cs typeface="Arial" panose="020B0604020202020204" pitchFamily="34" charset="0"/>
              </a:rPr>
              <a:t>almost no coaching to users has been </a:t>
            </a:r>
            <a:r>
              <a:rPr lang="en-US" sz="1600" b="1" dirty="0" smtClean="0">
                <a:solidFill>
                  <a:srgbClr val="002D73"/>
                </a:solidFill>
                <a:latin typeface="Arial" panose="020B0604020202020204" pitchFamily="34" charset="0"/>
                <a:cs typeface="Arial" panose="020B0604020202020204" pitchFamily="34" charset="0"/>
              </a:rPr>
              <a:t>needed</a:t>
            </a:r>
            <a:endParaRPr lang="en-US" sz="1600" b="1" i="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473000" y="293017"/>
            <a:ext cx="5990743" cy="1200329"/>
          </a:xfrm>
          <a:prstGeom prst="rect">
            <a:avLst/>
          </a:prstGeom>
        </p:spPr>
        <p:txBody>
          <a:bodyPr wrap="none">
            <a:spAutoFit/>
          </a:bodyPr>
          <a:lstStyle/>
          <a:p>
            <a:pPr algn="ctr"/>
            <a:r>
              <a:rPr lang="en-US" sz="2400" b="1" dirty="0" smtClean="0">
                <a:solidFill>
                  <a:srgbClr val="002D73"/>
                </a:solidFill>
                <a:latin typeface="Arial" panose="020B0604020202020204" pitchFamily="34" charset="0"/>
                <a:cs typeface="Arial" panose="020B0604020202020204" pitchFamily="34" charset="0"/>
              </a:rPr>
              <a:t>Planning Considerations</a:t>
            </a:r>
          </a:p>
          <a:p>
            <a:pPr algn="ctr"/>
            <a:r>
              <a:rPr lang="en-US" sz="2400" b="1" dirty="0" smtClean="0">
                <a:solidFill>
                  <a:srgbClr val="002D73"/>
                </a:solidFill>
                <a:latin typeface="Arial" panose="020B0604020202020204" pitchFamily="34" charset="0"/>
                <a:cs typeface="Arial" panose="020B0604020202020204" pitchFamily="34" charset="0"/>
              </a:rPr>
              <a:t>DRILLS </a:t>
            </a:r>
            <a:r>
              <a:rPr lang="en-US" sz="2400" b="1" dirty="0">
                <a:solidFill>
                  <a:srgbClr val="002D73"/>
                </a:solidFill>
                <a:latin typeface="Arial" panose="020B0604020202020204" pitchFamily="34" charset="0"/>
                <a:cs typeface="Arial" panose="020B0604020202020204" pitchFamily="34" charset="0"/>
              </a:rPr>
              <a:t>and </a:t>
            </a:r>
            <a:r>
              <a:rPr lang="en-US" sz="2400" b="1" dirty="0" smtClean="0">
                <a:solidFill>
                  <a:srgbClr val="002D73"/>
                </a:solidFill>
                <a:latin typeface="Arial" panose="020B0604020202020204" pitchFamily="34" charset="0"/>
                <a:cs typeface="Arial" panose="020B0604020202020204" pitchFamily="34" charset="0"/>
              </a:rPr>
              <a:t>EXERCISEs </a:t>
            </a:r>
            <a:br>
              <a:rPr lang="en-US" sz="2400" b="1" dirty="0" smtClean="0">
                <a:solidFill>
                  <a:srgbClr val="002D73"/>
                </a:solidFill>
                <a:latin typeface="Arial" panose="020B0604020202020204" pitchFamily="34" charset="0"/>
                <a:cs typeface="Arial" panose="020B0604020202020204" pitchFamily="34" charset="0"/>
              </a:rPr>
            </a:br>
            <a:r>
              <a:rPr lang="en-US" sz="2400" b="1" i="1" dirty="0" smtClean="0">
                <a:solidFill>
                  <a:srgbClr val="FF0000"/>
                </a:solidFill>
                <a:latin typeface="Arial" panose="020B0604020202020204" pitchFamily="34" charset="0"/>
                <a:cs typeface="Arial" panose="020B0604020202020204" pitchFamily="34" charset="0"/>
              </a:rPr>
              <a:t>Indispensable for validating your plan! </a:t>
            </a:r>
            <a:endParaRPr lang="en-US" sz="2400" b="1" i="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0" y="176411"/>
            <a:ext cx="1371600" cy="716770"/>
          </a:xfrm>
          <a:prstGeom prst="rect">
            <a:avLst/>
          </a:prstGeom>
        </p:spPr>
      </p:pic>
    </p:spTree>
    <p:extLst>
      <p:ext uri="{BB962C8B-B14F-4D97-AF65-F5344CB8AC3E}">
        <p14:creationId xmlns:p14="http://schemas.microsoft.com/office/powerpoint/2010/main" val="2838953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0749"/>
            <a:ext cx="7772400" cy="3270574"/>
          </a:xfrm>
        </p:spPr>
        <p:txBody>
          <a:bodyPr>
            <a:normAutofit/>
          </a:bodyPr>
          <a:lstStyle/>
          <a:p>
            <a:r>
              <a:rPr lang="en-US" sz="3200" i="1" dirty="0">
                <a:solidFill>
                  <a:srgbClr val="FF0000"/>
                </a:solidFill>
              </a:rPr>
              <a:t>(Facility’s Plan Template Slide #</a:t>
            </a:r>
            <a:r>
              <a:rPr lang="en-US" sz="3200" i="1" dirty="0" smtClean="0">
                <a:solidFill>
                  <a:srgbClr val="FF0000"/>
                </a:solidFill>
              </a:rPr>
              <a:t>1)</a:t>
            </a:r>
            <a:br>
              <a:rPr lang="en-US" sz="3200" i="1" dirty="0" smtClean="0">
                <a:solidFill>
                  <a:srgbClr val="FF0000"/>
                </a:solidFill>
              </a:rPr>
            </a:br>
            <a:r>
              <a:rPr lang="en-US" b="1" dirty="0" smtClean="0">
                <a:solidFill>
                  <a:srgbClr val="000066"/>
                </a:solidFill>
              </a:rPr>
              <a:t>Our Facility’s </a:t>
            </a:r>
            <a:r>
              <a:rPr lang="en-US" b="1" dirty="0" err="1" smtClean="0">
                <a:solidFill>
                  <a:srgbClr val="000066"/>
                </a:solidFill>
              </a:rPr>
              <a:t>eFINDS</a:t>
            </a:r>
            <a:r>
              <a:rPr lang="en-US" b="1" dirty="0" smtClean="0">
                <a:solidFill>
                  <a:srgbClr val="000066"/>
                </a:solidFill>
              </a:rPr>
              <a:t> Plan:</a:t>
            </a:r>
            <a:br>
              <a:rPr lang="en-US" b="1" dirty="0" smtClean="0">
                <a:solidFill>
                  <a:srgbClr val="000066"/>
                </a:solidFill>
              </a:rPr>
            </a:br>
            <a:endParaRPr lang="en-US" b="1" dirty="0"/>
          </a:p>
        </p:txBody>
      </p:sp>
      <p:pic>
        <p:nvPicPr>
          <p:cNvPr id="5" name="Picture 4"/>
          <p:cNvPicPr>
            <a:picLocks noChangeAspect="1"/>
          </p:cNvPicPr>
          <p:nvPr/>
        </p:nvPicPr>
        <p:blipFill>
          <a:blip r:embed="rId3"/>
          <a:stretch>
            <a:fillRect/>
          </a:stretch>
        </p:blipFill>
        <p:spPr>
          <a:xfrm>
            <a:off x="109678" y="157703"/>
            <a:ext cx="1152244" cy="713294"/>
          </a:xfrm>
          <a:prstGeom prst="rect">
            <a:avLst/>
          </a:prstGeom>
        </p:spPr>
      </p:pic>
    </p:spTree>
    <p:extLst>
      <p:ext uri="{BB962C8B-B14F-4D97-AF65-F5344CB8AC3E}">
        <p14:creationId xmlns:p14="http://schemas.microsoft.com/office/powerpoint/2010/main" val="336856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71" y="304663"/>
            <a:ext cx="8229600" cy="726831"/>
          </a:xfrm>
        </p:spPr>
        <p:txBody>
          <a:bodyPr>
            <a:normAutofit fontScale="90000"/>
          </a:bodyPr>
          <a:lstStyle/>
          <a:p>
            <a:r>
              <a:rPr lang="en-US" sz="1800" i="1" dirty="0">
                <a:solidFill>
                  <a:srgbClr val="FF0000"/>
                </a:solidFill>
              </a:rPr>
              <a:t>(</a:t>
            </a:r>
            <a:r>
              <a:rPr lang="en-US" sz="1800" i="1" dirty="0" smtClean="0">
                <a:solidFill>
                  <a:srgbClr val="FF0000"/>
                </a:solidFill>
              </a:rPr>
              <a:t>Facility’s Plan Template Slide #2)  </a:t>
            </a:r>
            <a:br>
              <a:rPr lang="en-US" sz="1800" i="1" dirty="0" smtClean="0">
                <a:solidFill>
                  <a:srgbClr val="FF0000"/>
                </a:solidFill>
              </a:rPr>
            </a:br>
            <a:r>
              <a:rPr lang="en-US" sz="2700" dirty="0" smtClean="0"/>
              <a:t>Our Facility’s </a:t>
            </a:r>
            <a:r>
              <a:rPr lang="en-US" sz="2700" dirty="0" err="1" smtClean="0"/>
              <a:t>eFINDS</a:t>
            </a:r>
            <a:r>
              <a:rPr lang="en-US" sz="2700" dirty="0" smtClean="0"/>
              <a:t> Plan:</a:t>
            </a:r>
            <a:endParaRPr lang="en-US" sz="2700" dirty="0"/>
          </a:p>
        </p:txBody>
      </p:sp>
      <p:sp>
        <p:nvSpPr>
          <p:cNvPr id="3" name="Content Placeholder 2"/>
          <p:cNvSpPr>
            <a:spLocks noGrp="1"/>
          </p:cNvSpPr>
          <p:nvPr>
            <p:ph idx="1"/>
          </p:nvPr>
        </p:nvSpPr>
        <p:spPr>
          <a:xfrm>
            <a:off x="176226" y="1248979"/>
            <a:ext cx="8897464" cy="3620733"/>
          </a:xfrm>
        </p:spPr>
        <p:txBody>
          <a:bodyPr>
            <a:normAutofit fontScale="55000" lnSpcReduction="20000"/>
          </a:bodyPr>
          <a:lstStyle/>
          <a:p>
            <a:r>
              <a:rPr lang="en-US" sz="4000" dirty="0" smtClean="0"/>
              <a:t>Our Facility’s Evacuation Plan: patients will be brought to the following staging areas for evacuation transport:</a:t>
            </a:r>
          </a:p>
          <a:p>
            <a:pPr lvl="1"/>
            <a:r>
              <a:rPr lang="en-US" sz="4000" dirty="0" smtClean="0"/>
              <a:t>(</a:t>
            </a:r>
            <a:r>
              <a:rPr lang="en-US" sz="4000" i="1" dirty="0" smtClean="0">
                <a:solidFill>
                  <a:srgbClr val="FF0000"/>
                </a:solidFill>
              </a:rPr>
              <a:t>List staging areas here)</a:t>
            </a:r>
          </a:p>
          <a:p>
            <a:pPr marL="342900" lvl="1" indent="-342900">
              <a:buFont typeface="Arial" panose="020B0604020202020204" pitchFamily="34" charset="0"/>
              <a:buChar char="•"/>
            </a:pPr>
            <a:r>
              <a:rPr lang="en-US" sz="4000" dirty="0" smtClean="0"/>
              <a:t>During a Planned Evacuation we will incorporate eFINDS at this point in the process: _______</a:t>
            </a:r>
          </a:p>
          <a:p>
            <a:pPr marL="342900" lvl="1" indent="-342900">
              <a:buFont typeface="Arial" panose="020B0604020202020204" pitchFamily="34" charset="0"/>
              <a:buChar char="•"/>
            </a:pPr>
            <a:r>
              <a:rPr lang="en-US" sz="4000" dirty="0" smtClean="0"/>
              <a:t>During an Emergency Evacuation we will incorporate eFINDS at this point in the process: _____</a:t>
            </a:r>
          </a:p>
          <a:p>
            <a:pPr marL="342900" lvl="1" indent="-342900">
              <a:buFont typeface="Arial" panose="020B0604020202020204" pitchFamily="34" charset="0"/>
              <a:buChar char="•"/>
            </a:pPr>
            <a:r>
              <a:rPr lang="en-US" sz="4000" dirty="0" smtClean="0"/>
              <a:t>As </a:t>
            </a:r>
            <a:r>
              <a:rPr lang="en-US" sz="4000" dirty="0"/>
              <a:t>a receiving </a:t>
            </a:r>
            <a:r>
              <a:rPr lang="en-US" sz="4000" dirty="0" smtClean="0"/>
              <a:t>facility we will </a:t>
            </a:r>
            <a:r>
              <a:rPr lang="en-US" sz="4000" dirty="0"/>
              <a:t>incorporate the eFINDS </a:t>
            </a:r>
            <a:r>
              <a:rPr lang="en-US" sz="4000" dirty="0" smtClean="0"/>
              <a:t>process at this point in our reception plan:______</a:t>
            </a:r>
          </a:p>
          <a:p>
            <a:pPr marL="342900" lvl="1" indent="-342900">
              <a:buFont typeface="Arial" panose="020B0604020202020204" pitchFamily="34" charset="0"/>
              <a:buChar char="•"/>
            </a:pPr>
            <a:r>
              <a:rPr lang="en-US" sz="4000" dirty="0" smtClean="0"/>
              <a:t>The pre-populated patient spreadsheet (if being used) is maintained by: ______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 y="87178"/>
            <a:ext cx="1335729" cy="751022"/>
          </a:xfrm>
          <a:prstGeom prst="rect">
            <a:avLst/>
          </a:prstGeom>
        </p:spPr>
      </p:pic>
    </p:spTree>
    <p:extLst>
      <p:ext uri="{BB962C8B-B14F-4D97-AF65-F5344CB8AC3E}">
        <p14:creationId xmlns:p14="http://schemas.microsoft.com/office/powerpoint/2010/main" val="325343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normAutofit/>
          </a:bodyPr>
          <a:lstStyle/>
          <a:p>
            <a:r>
              <a:rPr lang="en-US" sz="1800" i="1" dirty="0">
                <a:solidFill>
                  <a:srgbClr val="FF0000"/>
                </a:solidFill>
              </a:rPr>
              <a:t>(Facility’s Plan Template Slide </a:t>
            </a:r>
            <a:r>
              <a:rPr lang="en-US" sz="1800" i="1" dirty="0" smtClean="0">
                <a:solidFill>
                  <a:srgbClr val="FF0000"/>
                </a:solidFill>
              </a:rPr>
              <a:t>#3)  </a:t>
            </a:r>
            <a:r>
              <a:rPr lang="en-US" sz="2400" i="1" dirty="0">
                <a:solidFill>
                  <a:srgbClr val="FF0000"/>
                </a:solidFill>
              </a:rPr>
              <a:t/>
            </a:r>
            <a:br>
              <a:rPr lang="en-US" sz="2400" i="1" dirty="0">
                <a:solidFill>
                  <a:srgbClr val="FF0000"/>
                </a:solidFill>
              </a:rPr>
            </a:br>
            <a:r>
              <a:rPr lang="en-US" sz="2400" dirty="0"/>
              <a:t>Our Facility’s </a:t>
            </a:r>
            <a:r>
              <a:rPr lang="en-US" sz="2400" dirty="0" err="1" smtClean="0"/>
              <a:t>eFINDS</a:t>
            </a:r>
            <a:r>
              <a:rPr lang="en-US" sz="2400" dirty="0" smtClean="0"/>
              <a:t> Plan (cont’d):</a:t>
            </a:r>
            <a:endParaRPr lang="en-US" sz="2400" dirty="0"/>
          </a:p>
        </p:txBody>
      </p:sp>
      <p:sp>
        <p:nvSpPr>
          <p:cNvPr id="3" name="Content Placeholder 2"/>
          <p:cNvSpPr>
            <a:spLocks noGrp="1"/>
          </p:cNvSpPr>
          <p:nvPr>
            <p:ph idx="1"/>
          </p:nvPr>
        </p:nvSpPr>
        <p:spPr>
          <a:xfrm>
            <a:off x="59266" y="1200150"/>
            <a:ext cx="8776389" cy="3678962"/>
          </a:xfrm>
        </p:spPr>
        <p:txBody>
          <a:bodyPr>
            <a:normAutofit fontScale="40000" lnSpcReduction="20000"/>
          </a:bodyPr>
          <a:lstStyle/>
          <a:p>
            <a:pPr marL="342900" lvl="1" indent="-342900">
              <a:buFont typeface="Arial" panose="020B0604020202020204" pitchFamily="34" charset="0"/>
              <a:buChar char="•"/>
            </a:pPr>
            <a:r>
              <a:rPr lang="en-US" sz="4600" dirty="0"/>
              <a:t>Describe other aspects of </a:t>
            </a:r>
            <a:r>
              <a:rPr lang="en-US" sz="4600" dirty="0" smtClean="0"/>
              <a:t>the </a:t>
            </a:r>
            <a:r>
              <a:rPr lang="en-US" sz="4600" dirty="0" err="1" smtClean="0"/>
              <a:t>eFINDS</a:t>
            </a:r>
            <a:r>
              <a:rPr lang="en-US" sz="4600" dirty="0" smtClean="0"/>
              <a:t> Plan</a:t>
            </a:r>
            <a:r>
              <a:rPr lang="en-US" sz="4600" dirty="0"/>
              <a:t>: </a:t>
            </a:r>
          </a:p>
          <a:p>
            <a:pPr lvl="1"/>
            <a:r>
              <a:rPr lang="en-US" sz="4600" dirty="0"/>
              <a:t>The following individuals will manage eFINDS coordination during the evacuation</a:t>
            </a:r>
            <a:r>
              <a:rPr lang="en-US" sz="4600" dirty="0" smtClean="0"/>
              <a:t>: ______________</a:t>
            </a:r>
            <a:endParaRPr lang="en-US" sz="4600" dirty="0"/>
          </a:p>
          <a:p>
            <a:pPr lvl="1"/>
            <a:r>
              <a:rPr lang="en-US" sz="4600" dirty="0"/>
              <a:t>The following individuals will be responsible </a:t>
            </a:r>
            <a:r>
              <a:rPr lang="en-US" sz="4600" dirty="0" smtClean="0"/>
              <a:t>for and </a:t>
            </a:r>
            <a:r>
              <a:rPr lang="en-US" sz="4600" dirty="0"/>
              <a:t>have access to these supplies when </a:t>
            </a:r>
            <a:r>
              <a:rPr lang="en-US" sz="4600" dirty="0" smtClean="0"/>
              <a:t>needed: _______________________ </a:t>
            </a:r>
            <a:endParaRPr lang="en-US" sz="4600" dirty="0"/>
          </a:p>
          <a:p>
            <a:pPr lvl="1"/>
            <a:r>
              <a:rPr lang="en-US" sz="4600" dirty="0"/>
              <a:t>We will announce activation of eFINDS protocol to eFINDS team members in the following way</a:t>
            </a:r>
            <a:r>
              <a:rPr lang="en-US" sz="4600" dirty="0" smtClean="0"/>
              <a:t>: ____________________________</a:t>
            </a:r>
          </a:p>
          <a:p>
            <a:pPr lvl="1"/>
            <a:r>
              <a:rPr lang="en-US" sz="4600" dirty="0" smtClean="0"/>
              <a:t>We will evacuate by: patient? by unit? By floor? ________________</a:t>
            </a:r>
            <a:endParaRPr lang="en-US" sz="4600" dirty="0"/>
          </a:p>
          <a:p>
            <a:pPr lvl="1"/>
            <a:r>
              <a:rPr lang="en-US" sz="4600" dirty="0"/>
              <a:t>Explain where eFINDS equipment and supplies will be found at time of emergency: </a:t>
            </a:r>
            <a:r>
              <a:rPr lang="en-US" sz="4600" i="1" dirty="0">
                <a:solidFill>
                  <a:srgbClr val="FF0000"/>
                </a:solidFill>
              </a:rPr>
              <a:t>(For example:  each patient care unit will have a set of enough wrist bands to cover its number of beds, stored at nurses stations</a:t>
            </a:r>
            <a:r>
              <a:rPr lang="en-US" sz="4600" i="1" dirty="0" smtClean="0">
                <a:solidFill>
                  <a:srgbClr val="FF0000"/>
                </a:solidFill>
              </a:rPr>
              <a:t>)</a:t>
            </a:r>
            <a:r>
              <a:rPr lang="en-US" sz="4600" dirty="0" smtClean="0"/>
              <a:t>: ___________________________</a:t>
            </a:r>
            <a:endParaRPr lang="en-US" sz="4600" dirty="0"/>
          </a:p>
          <a:p>
            <a:pPr lvl="1"/>
            <a:r>
              <a:rPr lang="en-US" sz="4600" dirty="0"/>
              <a:t>Describe how decisions of where each patient is to be sent will be relayed to people registering patients in </a:t>
            </a:r>
            <a:r>
              <a:rPr lang="en-US" sz="4600" dirty="0" smtClean="0"/>
              <a:t>eFINDS: ________________</a:t>
            </a:r>
            <a:r>
              <a:rPr lang="en-US" sz="2400" dirty="0"/>
              <a:t/>
            </a:r>
            <a:br>
              <a:rPr lang="en-US" sz="2400" dirty="0"/>
            </a:br>
            <a:endParaRPr lang="en-US" sz="24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7" y="87178"/>
            <a:ext cx="1335729" cy="751022"/>
          </a:xfrm>
          <a:prstGeom prst="rect">
            <a:avLst/>
          </a:prstGeom>
        </p:spPr>
      </p:pic>
    </p:spTree>
    <p:extLst>
      <p:ext uri="{BB962C8B-B14F-4D97-AF65-F5344CB8AC3E}">
        <p14:creationId xmlns:p14="http://schemas.microsoft.com/office/powerpoint/2010/main" val="318813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944"/>
            <a:ext cx="8229600" cy="857250"/>
          </a:xfrm>
        </p:spPr>
        <p:txBody>
          <a:bodyPr>
            <a:normAutofit/>
          </a:bodyPr>
          <a:lstStyle/>
          <a:p>
            <a:r>
              <a:rPr lang="en-US" sz="2200" i="1" dirty="0">
                <a:solidFill>
                  <a:srgbClr val="FF0000"/>
                </a:solidFill>
              </a:rPr>
              <a:t>(Facility’s Plan Template Slide </a:t>
            </a:r>
            <a:r>
              <a:rPr lang="en-US" sz="2200" i="1" dirty="0" smtClean="0">
                <a:solidFill>
                  <a:srgbClr val="FF0000"/>
                </a:solidFill>
              </a:rPr>
              <a:t>#4)</a:t>
            </a:r>
            <a:r>
              <a:rPr lang="en-US" i="1" dirty="0">
                <a:solidFill>
                  <a:srgbClr val="FF0000"/>
                </a:solidFill>
              </a:rPr>
              <a:t/>
            </a:r>
            <a:br>
              <a:rPr lang="en-US" i="1" dirty="0">
                <a:solidFill>
                  <a:srgbClr val="FF0000"/>
                </a:solidFill>
              </a:rPr>
            </a:br>
            <a:r>
              <a:rPr lang="en-US" sz="2400" dirty="0" smtClean="0"/>
              <a:t>Our </a:t>
            </a:r>
            <a:r>
              <a:rPr lang="en-US" sz="2400" dirty="0" err="1" smtClean="0"/>
              <a:t>Facilty</a:t>
            </a:r>
            <a:r>
              <a:rPr lang="en-US" sz="2400" dirty="0" smtClean="0"/>
              <a:t> </a:t>
            </a:r>
            <a:r>
              <a:rPr lang="en-US" sz="2400" dirty="0" err="1" smtClean="0"/>
              <a:t>eFINDS</a:t>
            </a:r>
            <a:r>
              <a:rPr lang="en-US" sz="2400" dirty="0" smtClean="0"/>
              <a:t> Plan </a:t>
            </a:r>
            <a:r>
              <a:rPr lang="en-US" sz="2400" i="1" dirty="0" smtClean="0"/>
              <a:t>(cont’d)</a:t>
            </a:r>
            <a:endParaRPr lang="en-US" sz="2400" i="1" dirty="0"/>
          </a:p>
        </p:txBody>
      </p:sp>
      <p:sp>
        <p:nvSpPr>
          <p:cNvPr id="3" name="Content Placeholder 2"/>
          <p:cNvSpPr>
            <a:spLocks noGrp="1"/>
          </p:cNvSpPr>
          <p:nvPr>
            <p:ph idx="1"/>
          </p:nvPr>
        </p:nvSpPr>
        <p:spPr>
          <a:xfrm>
            <a:off x="0" y="1251194"/>
            <a:ext cx="9061938" cy="3892306"/>
          </a:xfrm>
        </p:spPr>
        <p:txBody>
          <a:bodyPr>
            <a:normAutofit/>
          </a:bodyPr>
          <a:lstStyle/>
          <a:p>
            <a:pPr marL="342900" lvl="1" indent="-342900">
              <a:buFont typeface="Arial" panose="020B0604020202020204" pitchFamily="34" charset="0"/>
              <a:buChar char="•"/>
            </a:pPr>
            <a:r>
              <a:rPr lang="en-US" sz="2000" dirty="0" smtClean="0"/>
              <a:t>eFINDS data will be recorded for patients at the following locations </a:t>
            </a:r>
            <a:r>
              <a:rPr lang="en-US" sz="2000" dirty="0"/>
              <a:t>within the </a:t>
            </a:r>
            <a:r>
              <a:rPr lang="en-US" sz="2000" dirty="0" smtClean="0"/>
              <a:t>facility:____________</a:t>
            </a:r>
          </a:p>
          <a:p>
            <a:pPr marL="342900" lvl="1" indent="-342900">
              <a:buFont typeface="Arial" panose="020B0604020202020204" pitchFamily="34" charset="0"/>
              <a:buChar char="•"/>
            </a:pPr>
            <a:r>
              <a:rPr lang="en-US" sz="2000" dirty="0"/>
              <a:t>Explain </a:t>
            </a:r>
            <a:r>
              <a:rPr lang="en-US" sz="2000" dirty="0" smtClean="0"/>
              <a:t>what elements of data </a:t>
            </a:r>
            <a:r>
              <a:rPr lang="en-US" sz="2000" dirty="0"/>
              <a:t>will be entered in </a:t>
            </a:r>
            <a:r>
              <a:rPr lang="en-US" sz="2000" dirty="0" smtClean="0"/>
              <a:t>eFINDS: __________  </a:t>
            </a:r>
            <a:endParaRPr lang="en-US" sz="2000" dirty="0"/>
          </a:p>
          <a:p>
            <a:pPr marL="342900" lvl="1" indent="-342900">
              <a:buFont typeface="Arial" panose="020B0604020202020204" pitchFamily="34" charset="0"/>
              <a:buChar char="•"/>
            </a:pPr>
            <a:r>
              <a:rPr lang="en-US" sz="2000" dirty="0" smtClean="0"/>
              <a:t>Bracelets/barcode numbers </a:t>
            </a:r>
            <a:r>
              <a:rPr lang="en-US" sz="2000" dirty="0"/>
              <a:t>will be </a:t>
            </a:r>
            <a:r>
              <a:rPr lang="en-US" sz="2000" dirty="0" smtClean="0"/>
              <a:t>assigned to patient care units in the following way:___________________</a:t>
            </a:r>
          </a:p>
          <a:p>
            <a:pPr marL="342900" lvl="1" indent="-342900">
              <a:buFont typeface="Arial" panose="020B0604020202020204" pitchFamily="34" charset="0"/>
              <a:buChar char="•"/>
            </a:pPr>
            <a:r>
              <a:rPr lang="en-US" sz="2000" dirty="0" smtClean="0"/>
              <a:t>Barcode bracelets will be distributed </a:t>
            </a:r>
            <a:r>
              <a:rPr lang="en-US" sz="2000" dirty="0"/>
              <a:t>to </a:t>
            </a:r>
            <a:r>
              <a:rPr lang="en-US" sz="2000" dirty="0" smtClean="0"/>
              <a:t>patients in the following way: _____</a:t>
            </a:r>
          </a:p>
          <a:p>
            <a:pPr marL="342900" lvl="1" indent="-342900">
              <a:buFont typeface="Arial" panose="020B0604020202020204" pitchFamily="34" charset="0"/>
              <a:buChar char="•"/>
            </a:pPr>
            <a:r>
              <a:rPr lang="en-US" sz="2000" dirty="0" smtClean="0"/>
              <a:t>We will use the following devices for scanning barcodes: __________ </a:t>
            </a:r>
          </a:p>
          <a:p>
            <a:pPr marL="342900" lvl="1" indent="-342900">
              <a:buFont typeface="Arial" panose="020B0604020202020204" pitchFamily="34" charset="0"/>
              <a:buChar char="•"/>
            </a:pPr>
            <a:r>
              <a:rPr lang="en-US" sz="2000" dirty="0" smtClean="0"/>
              <a:t>Scanning devices will be distributed in the following way; __________</a:t>
            </a:r>
            <a:endParaRPr lang="en-US" sz="2000" dirty="0"/>
          </a:p>
          <a:p>
            <a:r>
              <a:rPr lang="en-US" sz="2000" dirty="0" smtClean="0"/>
              <a:t>We will use barcode logs in the following way </a:t>
            </a:r>
            <a:r>
              <a:rPr lang="en-US" sz="2000" i="1" dirty="0" smtClean="0">
                <a:solidFill>
                  <a:srgbClr val="FF0000"/>
                </a:solidFill>
              </a:rPr>
              <a:t>(e.g., copies will be distributed to each receiving facility for the patients they </a:t>
            </a:r>
            <a:br>
              <a:rPr lang="en-US" sz="2000" i="1" dirty="0" smtClean="0">
                <a:solidFill>
                  <a:srgbClr val="FF0000"/>
                </a:solidFill>
              </a:rPr>
            </a:br>
            <a:r>
              <a:rPr lang="en-US" sz="2000" i="1" dirty="0" smtClean="0">
                <a:solidFill>
                  <a:srgbClr val="FF0000"/>
                </a:solidFill>
              </a:rPr>
              <a:t>will receive)</a:t>
            </a:r>
            <a:r>
              <a:rPr lang="en-US" sz="2000" dirty="0" smtClean="0"/>
              <a:t>: __________________</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7" y="87178"/>
            <a:ext cx="1335729" cy="751022"/>
          </a:xfrm>
          <a:prstGeom prst="rect">
            <a:avLst/>
          </a:prstGeom>
        </p:spPr>
      </p:pic>
    </p:spTree>
    <p:extLst>
      <p:ext uri="{BB962C8B-B14F-4D97-AF65-F5344CB8AC3E}">
        <p14:creationId xmlns:p14="http://schemas.microsoft.com/office/powerpoint/2010/main" val="366105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899"/>
            <a:ext cx="9144000" cy="720357"/>
          </a:xfrm>
        </p:spPr>
        <p:txBody>
          <a:bodyPr>
            <a:normAutofit fontScale="90000"/>
          </a:bodyPr>
          <a:lstStyle/>
          <a:p>
            <a:r>
              <a:rPr lang="en-US" sz="2000" i="1" dirty="0">
                <a:solidFill>
                  <a:srgbClr val="FF0000"/>
                </a:solidFill>
              </a:rPr>
              <a:t>(Facility’s Plan Template Slide </a:t>
            </a:r>
            <a:r>
              <a:rPr lang="en-US" sz="2000" i="1" dirty="0" smtClean="0">
                <a:solidFill>
                  <a:srgbClr val="FF0000"/>
                </a:solidFill>
              </a:rPr>
              <a:t>#5)</a:t>
            </a:r>
            <a:r>
              <a:rPr lang="en-US" sz="2400" i="1" dirty="0" smtClean="0">
                <a:solidFill>
                  <a:srgbClr val="FF0000"/>
                </a:solidFill>
              </a:rPr>
              <a:t/>
            </a:r>
            <a:br>
              <a:rPr lang="en-US" sz="2400" i="1" dirty="0" smtClean="0">
                <a:solidFill>
                  <a:srgbClr val="FF0000"/>
                </a:solidFill>
              </a:rPr>
            </a:br>
            <a:r>
              <a:rPr lang="en-US" sz="2700" dirty="0" smtClean="0"/>
              <a:t>Our Facilty Plan</a:t>
            </a:r>
            <a:endParaRPr lang="en-US" sz="2700" dirty="0"/>
          </a:p>
        </p:txBody>
      </p:sp>
      <p:sp>
        <p:nvSpPr>
          <p:cNvPr id="3" name="Content Placeholder 2"/>
          <p:cNvSpPr>
            <a:spLocks noGrp="1"/>
          </p:cNvSpPr>
          <p:nvPr>
            <p:ph idx="1"/>
          </p:nvPr>
        </p:nvSpPr>
        <p:spPr>
          <a:xfrm>
            <a:off x="240323" y="1244009"/>
            <a:ext cx="8663354" cy="3359889"/>
          </a:xfrm>
        </p:spPr>
        <p:txBody>
          <a:bodyPr>
            <a:noAutofit/>
          </a:bodyPr>
          <a:lstStyle/>
          <a:p>
            <a:r>
              <a:rPr lang="en-US" sz="2300" dirty="0" smtClean="0"/>
              <a:t>We will record the patient’s eFINDS barcode number on the following types of patient </a:t>
            </a:r>
            <a:r>
              <a:rPr lang="en-US" sz="2300" dirty="0"/>
              <a:t>documents and personal </a:t>
            </a:r>
            <a:r>
              <a:rPr lang="en-US" sz="2300" dirty="0" smtClean="0"/>
              <a:t>belongings:  ____________</a:t>
            </a:r>
          </a:p>
          <a:p>
            <a:r>
              <a:rPr lang="en-US" sz="2300" dirty="0" smtClean="0"/>
              <a:t>Describe patient and family education regarding eFINDS: ______</a:t>
            </a:r>
          </a:p>
          <a:p>
            <a:r>
              <a:rPr lang="en-US" sz="2300" dirty="0" smtClean="0"/>
              <a:t>Describe </a:t>
            </a:r>
            <a:r>
              <a:rPr lang="en-US" sz="2300" dirty="0"/>
              <a:t>how the facility will drill and practice use of </a:t>
            </a:r>
            <a:r>
              <a:rPr lang="en-US" sz="2300" dirty="0" smtClean="0"/>
              <a:t>eFINDS:</a:t>
            </a:r>
            <a:endParaRPr lang="en-US" sz="2300" dirty="0"/>
          </a:p>
          <a:p>
            <a:pPr marL="0" indent="0" algn="ctr">
              <a:buNone/>
            </a:pPr>
            <a:r>
              <a:rPr lang="en-US" sz="2300" i="1" dirty="0" smtClean="0">
                <a:solidFill>
                  <a:srgbClr val="FF0000"/>
                </a:solidFill>
              </a:rPr>
              <a:t>(List only the eFINDS functions your facility will use on the Hands-On Training </a:t>
            </a:r>
            <a:r>
              <a:rPr lang="en-US" sz="2300" i="1" dirty="0">
                <a:solidFill>
                  <a:srgbClr val="FF0000"/>
                </a:solidFill>
              </a:rPr>
              <a:t>Modules </a:t>
            </a:r>
            <a:r>
              <a:rPr lang="en-US" sz="2300" i="1" dirty="0" smtClean="0">
                <a:solidFill>
                  <a:srgbClr val="FF0000"/>
                </a:solidFill>
              </a:rPr>
              <a:t>agenda - slide #28)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7" y="87178"/>
            <a:ext cx="1335729" cy="751022"/>
          </a:xfrm>
          <a:prstGeom prst="rect">
            <a:avLst/>
          </a:prstGeom>
        </p:spPr>
      </p:pic>
    </p:spTree>
    <p:extLst>
      <p:ext uri="{BB962C8B-B14F-4D97-AF65-F5344CB8AC3E}">
        <p14:creationId xmlns:p14="http://schemas.microsoft.com/office/powerpoint/2010/main" val="363883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1F3261"/>
                </a:solidFill>
              </a:rPr>
              <a:t>Hands-On Exercises</a:t>
            </a:r>
            <a:endParaRPr lang="en-US" b="1" dirty="0">
              <a:solidFill>
                <a:srgbClr val="1F326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1508276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6974"/>
            <a:ext cx="8229600" cy="542260"/>
          </a:xfrm>
        </p:spPr>
        <p:txBody>
          <a:bodyPr>
            <a:normAutofit/>
          </a:bodyPr>
          <a:lstStyle/>
          <a:p>
            <a:r>
              <a:rPr lang="en-US" sz="2700" b="1" kern="0" dirty="0">
                <a:solidFill>
                  <a:srgbClr val="002D73"/>
                </a:solidFill>
              </a:rPr>
              <a:t>Hands-On </a:t>
            </a:r>
            <a:r>
              <a:rPr lang="en-US" sz="2700" b="1" kern="0" dirty="0" smtClean="0">
                <a:solidFill>
                  <a:srgbClr val="002D73"/>
                </a:solidFill>
              </a:rPr>
              <a:t>Training Modules</a:t>
            </a:r>
            <a:endParaRPr lang="en-US" dirty="0"/>
          </a:p>
        </p:txBody>
      </p:sp>
      <p:sp>
        <p:nvSpPr>
          <p:cNvPr id="3" name="Content Placeholder 2"/>
          <p:cNvSpPr>
            <a:spLocks noGrp="1"/>
          </p:cNvSpPr>
          <p:nvPr>
            <p:ph sz="half" idx="1"/>
          </p:nvPr>
        </p:nvSpPr>
        <p:spPr>
          <a:xfrm>
            <a:off x="0" y="1073888"/>
            <a:ext cx="4648200" cy="4069612"/>
          </a:xfrm>
        </p:spPr>
        <p:txBody>
          <a:bodyPr>
            <a:normAutofit fontScale="47500" lnSpcReduction="20000"/>
          </a:bodyPr>
          <a:lstStyle/>
          <a:p>
            <a:r>
              <a:rPr lang="en-US" sz="2700" b="1" u="sng" dirty="0">
                <a:solidFill>
                  <a:srgbClr val="FFC000"/>
                </a:solidFill>
              </a:rPr>
              <a:t>Administrative</a:t>
            </a:r>
          </a:p>
          <a:p>
            <a:pPr>
              <a:tabLst>
                <a:tab pos="171450" algn="l"/>
              </a:tabLst>
              <a:defRPr/>
            </a:pPr>
            <a:r>
              <a:rPr lang="en-US" sz="2700" b="1" dirty="0">
                <a:solidFill>
                  <a:srgbClr val="FFC000"/>
                </a:solidFill>
              </a:rPr>
              <a:t>A-1: Install eFINDS Mobile Application  (optional)</a:t>
            </a:r>
          </a:p>
          <a:p>
            <a:pPr>
              <a:tabLst>
                <a:tab pos="171450" algn="l"/>
              </a:tabLst>
              <a:defRPr/>
            </a:pPr>
            <a:r>
              <a:rPr lang="en-US" sz="2700" b="1" dirty="0" smtClean="0">
                <a:solidFill>
                  <a:srgbClr val="FFC000"/>
                </a:solidFill>
              </a:rPr>
              <a:t>A-2</a:t>
            </a:r>
            <a:r>
              <a:rPr lang="en-US" sz="2700" b="1" dirty="0">
                <a:solidFill>
                  <a:srgbClr val="FFC000"/>
                </a:solidFill>
              </a:rPr>
              <a:t>: Download Patient/Resident Tracking Sheet (PDF barcode sheet/paper log) </a:t>
            </a:r>
          </a:p>
          <a:p>
            <a:pPr>
              <a:tabLst>
                <a:tab pos="171450" algn="l"/>
              </a:tabLst>
              <a:defRPr/>
            </a:pPr>
            <a:r>
              <a:rPr lang="en-US" sz="2700" b="1" dirty="0" smtClean="0">
                <a:solidFill>
                  <a:srgbClr val="FFC000"/>
                </a:solidFill>
              </a:rPr>
              <a:t>A-3</a:t>
            </a:r>
            <a:r>
              <a:rPr lang="en-US" sz="2700" b="1" dirty="0">
                <a:solidFill>
                  <a:srgbClr val="FFC000"/>
                </a:solidFill>
              </a:rPr>
              <a:t>: Create an Operation for a training, exercise, event</a:t>
            </a:r>
          </a:p>
          <a:p>
            <a:pPr>
              <a:tabLst>
                <a:tab pos="171450" algn="l"/>
              </a:tabLst>
              <a:defRPr/>
            </a:pPr>
            <a:r>
              <a:rPr lang="en-US" sz="2700" b="1" dirty="0" smtClean="0">
                <a:solidFill>
                  <a:srgbClr val="FFC000"/>
                </a:solidFill>
              </a:rPr>
              <a:t>A-4</a:t>
            </a:r>
            <a:r>
              <a:rPr lang="en-US" sz="2700" b="1" dirty="0">
                <a:solidFill>
                  <a:srgbClr val="FFC000"/>
                </a:solidFill>
              </a:rPr>
              <a:t>: Create a Temporary (TMP) Location for a training, exercise, event</a:t>
            </a:r>
          </a:p>
          <a:p>
            <a:pPr>
              <a:tabLst>
                <a:tab pos="171450" algn="l"/>
              </a:tabLst>
              <a:defRPr/>
            </a:pPr>
            <a:r>
              <a:rPr lang="en-US" sz="2700" b="1" dirty="0" smtClean="0">
                <a:solidFill>
                  <a:srgbClr val="FFC000"/>
                </a:solidFill>
              </a:rPr>
              <a:t>A-5</a:t>
            </a:r>
            <a:r>
              <a:rPr lang="en-US" sz="2700" b="1" dirty="0">
                <a:solidFill>
                  <a:srgbClr val="FFC000"/>
                </a:solidFill>
              </a:rPr>
              <a:t>:  Housekeeping (FINAL STEP in Training/Exercise</a:t>
            </a:r>
            <a:r>
              <a:rPr lang="en-US" sz="2700" b="1" dirty="0" smtClean="0">
                <a:solidFill>
                  <a:srgbClr val="FFC000"/>
                </a:solidFill>
              </a:rPr>
              <a:t>)</a:t>
            </a:r>
            <a:br>
              <a:rPr lang="en-US" sz="2700" b="1" dirty="0" smtClean="0">
                <a:solidFill>
                  <a:srgbClr val="FFC000"/>
                </a:solidFill>
              </a:rPr>
            </a:br>
            <a:endParaRPr lang="en-US" sz="2700" b="1" dirty="0">
              <a:solidFill>
                <a:srgbClr val="FFC000"/>
              </a:solidFill>
            </a:endParaRPr>
          </a:p>
          <a:p>
            <a:pPr>
              <a:tabLst>
                <a:tab pos="171450" algn="l"/>
              </a:tabLst>
              <a:defRPr/>
            </a:pPr>
            <a:r>
              <a:rPr lang="en-US" sz="2700" b="1" u="sng" dirty="0">
                <a:solidFill>
                  <a:srgbClr val="FF0000"/>
                </a:solidFill>
              </a:rPr>
              <a:t>Register</a:t>
            </a:r>
            <a:r>
              <a:rPr lang="en-US" sz="2700" b="1" dirty="0">
                <a:solidFill>
                  <a:srgbClr val="FF0000"/>
                </a:solidFill>
              </a:rPr>
              <a:t>	</a:t>
            </a:r>
          </a:p>
          <a:p>
            <a:pPr>
              <a:tabLst>
                <a:tab pos="171450" algn="l"/>
              </a:tabLst>
              <a:defRPr/>
            </a:pPr>
            <a:r>
              <a:rPr lang="en-US" sz="2700" b="1" dirty="0" smtClean="0">
                <a:solidFill>
                  <a:srgbClr val="FF0000"/>
                </a:solidFill>
              </a:rPr>
              <a:t>R-1</a:t>
            </a:r>
            <a:r>
              <a:rPr lang="en-US" sz="2700" b="1" dirty="0">
                <a:solidFill>
                  <a:srgbClr val="FF0000"/>
                </a:solidFill>
              </a:rPr>
              <a:t>: Register a single patient/resident with Scanner </a:t>
            </a:r>
          </a:p>
          <a:p>
            <a:pPr>
              <a:tabLst>
                <a:tab pos="171450" algn="l"/>
              </a:tabLst>
              <a:defRPr/>
            </a:pPr>
            <a:r>
              <a:rPr lang="en-US" sz="2700" b="1" dirty="0" smtClean="0">
                <a:solidFill>
                  <a:srgbClr val="FF0000"/>
                </a:solidFill>
              </a:rPr>
              <a:t>R-2</a:t>
            </a:r>
            <a:r>
              <a:rPr lang="en-US" sz="2700" b="1" dirty="0">
                <a:solidFill>
                  <a:srgbClr val="FF0000"/>
                </a:solidFill>
              </a:rPr>
              <a:t>: Register a single patient/resident without Scanner </a:t>
            </a:r>
          </a:p>
          <a:p>
            <a:pPr>
              <a:tabLst>
                <a:tab pos="171450" algn="l"/>
              </a:tabLst>
              <a:defRPr/>
            </a:pPr>
            <a:r>
              <a:rPr lang="en-US" sz="2700" b="1" dirty="0" smtClean="0">
                <a:solidFill>
                  <a:srgbClr val="FF0000"/>
                </a:solidFill>
              </a:rPr>
              <a:t>R-3</a:t>
            </a:r>
            <a:r>
              <a:rPr lang="en-US" sz="2700" b="1" dirty="0">
                <a:solidFill>
                  <a:srgbClr val="FF0000"/>
                </a:solidFill>
              </a:rPr>
              <a:t>: Register a single patient/resident without wristband or barcode</a:t>
            </a:r>
          </a:p>
          <a:p>
            <a:pPr>
              <a:tabLst>
                <a:tab pos="171450" algn="l"/>
              </a:tabLst>
              <a:defRPr/>
            </a:pPr>
            <a:r>
              <a:rPr lang="en-US" sz="2700" b="1" dirty="0" smtClean="0">
                <a:solidFill>
                  <a:srgbClr val="FF0000"/>
                </a:solidFill>
              </a:rPr>
              <a:t>R-4</a:t>
            </a:r>
            <a:r>
              <a:rPr lang="en-US" sz="2700" b="1" dirty="0">
                <a:solidFill>
                  <a:srgbClr val="FF0000"/>
                </a:solidFill>
              </a:rPr>
              <a:t>: Register multiple patients/residents (admins only)</a:t>
            </a:r>
          </a:p>
          <a:p>
            <a:pPr>
              <a:tabLst>
                <a:tab pos="171450" algn="l"/>
              </a:tabLst>
              <a:defRPr/>
            </a:pPr>
            <a:r>
              <a:rPr lang="en-US" sz="2700" b="1" dirty="0" smtClean="0">
                <a:solidFill>
                  <a:srgbClr val="FF0000"/>
                </a:solidFill>
              </a:rPr>
              <a:t>R-5a-d</a:t>
            </a:r>
            <a:r>
              <a:rPr lang="en-US" sz="2700" b="1" dirty="0">
                <a:solidFill>
                  <a:srgbClr val="FF0000"/>
                </a:solidFill>
              </a:rPr>
              <a:t>: Generate/Update/Upload a fillable spreadsheet (admins only</a:t>
            </a:r>
            <a:r>
              <a:rPr lang="en-US" sz="2700" b="1" dirty="0" smtClean="0">
                <a:solidFill>
                  <a:srgbClr val="FF0000"/>
                </a:solidFill>
              </a:rPr>
              <a:t>)</a:t>
            </a:r>
            <a:endParaRPr lang="en-US" sz="2700" b="1" dirty="0">
              <a:solidFill>
                <a:srgbClr val="FF0000"/>
              </a:solidFill>
            </a:endParaRPr>
          </a:p>
        </p:txBody>
      </p:sp>
      <p:sp>
        <p:nvSpPr>
          <p:cNvPr id="4" name="Content Placeholder 3"/>
          <p:cNvSpPr>
            <a:spLocks noGrp="1"/>
          </p:cNvSpPr>
          <p:nvPr>
            <p:ph sz="half" idx="2"/>
          </p:nvPr>
        </p:nvSpPr>
        <p:spPr>
          <a:xfrm>
            <a:off x="4648200" y="1073888"/>
            <a:ext cx="4495800" cy="3965944"/>
          </a:xfrm>
        </p:spPr>
        <p:txBody>
          <a:bodyPr>
            <a:normAutofit fontScale="47500" lnSpcReduction="20000"/>
          </a:bodyPr>
          <a:lstStyle/>
          <a:p>
            <a:pPr>
              <a:tabLst>
                <a:tab pos="171450" algn="l"/>
              </a:tabLst>
              <a:defRPr/>
            </a:pPr>
            <a:r>
              <a:rPr lang="en-US" b="1" u="sng" dirty="0">
                <a:solidFill>
                  <a:srgbClr val="7030A0"/>
                </a:solidFill>
              </a:rPr>
              <a:t>Update/Receive</a:t>
            </a:r>
          </a:p>
          <a:p>
            <a:pPr>
              <a:tabLst>
                <a:tab pos="171450" algn="l"/>
              </a:tabLst>
              <a:defRPr/>
            </a:pPr>
            <a:r>
              <a:rPr lang="en-US" b="1" dirty="0" smtClean="0">
                <a:solidFill>
                  <a:srgbClr val="7030A0"/>
                </a:solidFill>
              </a:rPr>
              <a:t>U-1</a:t>
            </a:r>
            <a:r>
              <a:rPr lang="en-US" b="1" dirty="0">
                <a:solidFill>
                  <a:srgbClr val="7030A0"/>
                </a:solidFill>
              </a:rPr>
              <a:t>: Check in (Update) a single patient/resident with scanner</a:t>
            </a:r>
          </a:p>
          <a:p>
            <a:pPr>
              <a:tabLst>
                <a:tab pos="171450" algn="l"/>
              </a:tabLst>
              <a:defRPr/>
            </a:pPr>
            <a:r>
              <a:rPr lang="en-US" b="1" dirty="0" smtClean="0">
                <a:solidFill>
                  <a:srgbClr val="7030A0"/>
                </a:solidFill>
              </a:rPr>
              <a:t>U-2</a:t>
            </a:r>
            <a:r>
              <a:rPr lang="en-US" b="1" dirty="0">
                <a:solidFill>
                  <a:srgbClr val="7030A0"/>
                </a:solidFill>
              </a:rPr>
              <a:t>: Check in (Update) a single patient/resident without scanner</a:t>
            </a:r>
          </a:p>
          <a:p>
            <a:pPr>
              <a:tabLst>
                <a:tab pos="171450" algn="l"/>
              </a:tabLst>
              <a:defRPr/>
            </a:pPr>
            <a:r>
              <a:rPr lang="en-US" b="1" dirty="0" smtClean="0">
                <a:solidFill>
                  <a:srgbClr val="7030A0"/>
                </a:solidFill>
              </a:rPr>
              <a:t>U-3</a:t>
            </a:r>
            <a:r>
              <a:rPr lang="en-US" b="1" dirty="0">
                <a:solidFill>
                  <a:srgbClr val="7030A0"/>
                </a:solidFill>
              </a:rPr>
              <a:t>: Check in (Receive) a group of patients/residents </a:t>
            </a:r>
            <a:r>
              <a:rPr lang="en-US" b="1" dirty="0" smtClean="0">
                <a:solidFill>
                  <a:srgbClr val="7030A0"/>
                </a:solidFill>
              </a:rPr>
              <a:t/>
            </a:r>
            <a:br>
              <a:rPr lang="en-US" b="1" dirty="0" smtClean="0">
                <a:solidFill>
                  <a:srgbClr val="7030A0"/>
                </a:solidFill>
              </a:rPr>
            </a:br>
            <a:endParaRPr lang="en-US" b="1" dirty="0">
              <a:solidFill>
                <a:srgbClr val="7030A0"/>
              </a:solidFill>
            </a:endParaRPr>
          </a:p>
          <a:p>
            <a:pPr>
              <a:tabLst>
                <a:tab pos="171450" algn="l"/>
              </a:tabLst>
              <a:defRPr/>
            </a:pPr>
            <a:r>
              <a:rPr lang="en-US" b="1" u="sng" dirty="0">
                <a:solidFill>
                  <a:srgbClr val="646569"/>
                </a:solidFill>
              </a:rPr>
              <a:t>Repatriate</a:t>
            </a:r>
          </a:p>
          <a:p>
            <a:pPr>
              <a:tabLst>
                <a:tab pos="171450" algn="l"/>
              </a:tabLst>
              <a:defRPr/>
            </a:pPr>
            <a:r>
              <a:rPr lang="en-US" b="1" dirty="0" smtClean="0">
                <a:solidFill>
                  <a:srgbClr val="646569"/>
                </a:solidFill>
              </a:rPr>
              <a:t>Z-1</a:t>
            </a:r>
            <a:r>
              <a:rPr lang="en-US" b="1" dirty="0">
                <a:solidFill>
                  <a:srgbClr val="646569"/>
                </a:solidFill>
              </a:rPr>
              <a:t>:  Receiving Facility repatriates</a:t>
            </a:r>
          </a:p>
          <a:p>
            <a:pPr>
              <a:tabLst>
                <a:tab pos="171450" algn="l"/>
              </a:tabLst>
              <a:defRPr/>
            </a:pPr>
            <a:r>
              <a:rPr lang="en-US" b="1" dirty="0" smtClean="0">
                <a:solidFill>
                  <a:srgbClr val="646569"/>
                </a:solidFill>
              </a:rPr>
              <a:t>Z-2</a:t>
            </a:r>
            <a:r>
              <a:rPr lang="en-US" b="1" dirty="0">
                <a:solidFill>
                  <a:srgbClr val="646569"/>
                </a:solidFill>
              </a:rPr>
              <a:t>:  Originating Facility </a:t>
            </a:r>
            <a:r>
              <a:rPr lang="en-US" b="1" dirty="0" smtClean="0">
                <a:solidFill>
                  <a:srgbClr val="646569"/>
                </a:solidFill>
              </a:rPr>
              <a:t>repatriates</a:t>
            </a:r>
            <a:br>
              <a:rPr lang="en-US" b="1" dirty="0" smtClean="0">
                <a:solidFill>
                  <a:srgbClr val="646569"/>
                </a:solidFill>
              </a:rPr>
            </a:br>
            <a:endParaRPr lang="en-US" b="1" dirty="0">
              <a:solidFill>
                <a:srgbClr val="646569"/>
              </a:solidFill>
            </a:endParaRPr>
          </a:p>
          <a:p>
            <a:pPr>
              <a:tabLst>
                <a:tab pos="171450" algn="l"/>
              </a:tabLst>
              <a:defRPr/>
            </a:pPr>
            <a:r>
              <a:rPr lang="en-US" b="1" u="sng" dirty="0">
                <a:solidFill>
                  <a:srgbClr val="00B0F0"/>
                </a:solidFill>
              </a:rPr>
              <a:t>Search/Reports</a:t>
            </a:r>
          </a:p>
          <a:p>
            <a:pPr>
              <a:tabLst>
                <a:tab pos="171450" algn="l"/>
              </a:tabLst>
              <a:defRPr/>
            </a:pPr>
            <a:r>
              <a:rPr lang="en-US" b="1" dirty="0" smtClean="0">
                <a:solidFill>
                  <a:srgbClr val="00B0F0"/>
                </a:solidFill>
              </a:rPr>
              <a:t>S-1</a:t>
            </a:r>
            <a:r>
              <a:rPr lang="en-US" b="1" dirty="0">
                <a:solidFill>
                  <a:srgbClr val="00B0F0"/>
                </a:solidFill>
              </a:rPr>
              <a:t>:  View patients/residents by original location</a:t>
            </a:r>
          </a:p>
          <a:p>
            <a:pPr>
              <a:tabLst>
                <a:tab pos="171450" algn="l"/>
              </a:tabLst>
              <a:defRPr/>
            </a:pPr>
            <a:r>
              <a:rPr lang="en-US" b="1" dirty="0" smtClean="0">
                <a:solidFill>
                  <a:srgbClr val="00B0F0"/>
                </a:solidFill>
              </a:rPr>
              <a:t>S-2</a:t>
            </a:r>
            <a:r>
              <a:rPr lang="en-US" b="1" dirty="0">
                <a:solidFill>
                  <a:srgbClr val="00B0F0"/>
                </a:solidFill>
              </a:rPr>
              <a:t>:  Quick Search</a:t>
            </a:r>
          </a:p>
          <a:p>
            <a:pPr>
              <a:tabLst>
                <a:tab pos="171450" algn="l"/>
              </a:tabLst>
              <a:defRPr/>
            </a:pPr>
            <a:r>
              <a:rPr lang="en-US" b="1" dirty="0" smtClean="0">
                <a:solidFill>
                  <a:srgbClr val="00B0F0"/>
                </a:solidFill>
              </a:rPr>
              <a:t>S-3</a:t>
            </a:r>
            <a:r>
              <a:rPr lang="en-US" b="1" dirty="0">
                <a:solidFill>
                  <a:srgbClr val="00B0F0"/>
                </a:solidFill>
              </a:rPr>
              <a:t>:  Locate Patient/Resident</a:t>
            </a:r>
          </a:p>
          <a:p>
            <a:pPr>
              <a:tabLst>
                <a:tab pos="171450" algn="l"/>
              </a:tabLst>
              <a:defRPr/>
            </a:pPr>
            <a:r>
              <a:rPr lang="en-US" b="1" dirty="0" smtClean="0">
                <a:solidFill>
                  <a:srgbClr val="00B0F0"/>
                </a:solidFill>
              </a:rPr>
              <a:t>S-4</a:t>
            </a:r>
            <a:r>
              <a:rPr lang="en-US" b="1" dirty="0">
                <a:solidFill>
                  <a:srgbClr val="00B0F0"/>
                </a:solidFill>
              </a:rPr>
              <a:t>:  Dashboard</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165805" cy="642307"/>
          </a:xfrm>
          <a:prstGeom prst="rect">
            <a:avLst/>
          </a:prstGeom>
        </p:spPr>
      </p:pic>
    </p:spTree>
    <p:extLst>
      <p:ext uri="{BB962C8B-B14F-4D97-AF65-F5344CB8AC3E}">
        <p14:creationId xmlns:p14="http://schemas.microsoft.com/office/powerpoint/2010/main" val="2439943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1" y="868180"/>
            <a:ext cx="8729132" cy="4031873"/>
          </a:xfrm>
          <a:prstGeom prst="rect">
            <a:avLst/>
          </a:prstGeom>
        </p:spPr>
        <p:txBody>
          <a:bodyPr wrap="square">
            <a:spAutoFit/>
          </a:bodyPr>
          <a:lstStyle/>
          <a:p>
            <a:pPr lvl="0"/>
            <a:r>
              <a:rPr lang="en-US" sz="1600" dirty="0">
                <a:solidFill>
                  <a:srgbClr val="1F3261"/>
                </a:solidFill>
              </a:rPr>
              <a:t>A potentially dangerous problem with your facility’s (Sending Facility) electrical wiring has been found and the fire department has ordered repairs that will require you to </a:t>
            </a:r>
            <a:r>
              <a:rPr lang="en-US" sz="1600" b="1" dirty="0">
                <a:solidFill>
                  <a:srgbClr val="1F3261"/>
                </a:solidFill>
              </a:rPr>
              <a:t>evacuate</a:t>
            </a:r>
            <a:r>
              <a:rPr lang="en-US" sz="1600" dirty="0">
                <a:solidFill>
                  <a:srgbClr val="1F3261"/>
                </a:solidFill>
              </a:rPr>
              <a:t> your patients/residents within the next two days.</a:t>
            </a:r>
          </a:p>
          <a:p>
            <a:r>
              <a:rPr lang="en-US" sz="1600" dirty="0"/>
              <a:t> </a:t>
            </a:r>
          </a:p>
          <a:p>
            <a:pPr lvl="0"/>
            <a:r>
              <a:rPr lang="en-US" sz="1600" dirty="0">
                <a:solidFill>
                  <a:srgbClr val="1F3261"/>
                </a:solidFill>
              </a:rPr>
              <a:t>You need to begin use of </a:t>
            </a:r>
            <a:r>
              <a:rPr lang="en-US" sz="1600" b="1" dirty="0" err="1">
                <a:solidFill>
                  <a:srgbClr val="336600"/>
                </a:solidFill>
              </a:rPr>
              <a:t>eFINDS</a:t>
            </a:r>
            <a:r>
              <a:rPr lang="en-US" sz="1600" dirty="0">
                <a:solidFill>
                  <a:srgbClr val="336600"/>
                </a:solidFill>
              </a:rPr>
              <a:t> </a:t>
            </a:r>
            <a:r>
              <a:rPr lang="en-US" sz="1600" dirty="0">
                <a:solidFill>
                  <a:srgbClr val="1F3261"/>
                </a:solidFill>
              </a:rPr>
              <a:t>to track your evacuees for this emergency.</a:t>
            </a:r>
          </a:p>
          <a:p>
            <a:r>
              <a:rPr lang="en-US" sz="1600" dirty="0"/>
              <a:t> </a:t>
            </a:r>
          </a:p>
          <a:p>
            <a:pPr lvl="0"/>
            <a:r>
              <a:rPr lang="en-US" sz="1600" b="1" dirty="0">
                <a:solidFill>
                  <a:srgbClr val="336600"/>
                </a:solidFill>
              </a:rPr>
              <a:t>Wristbands</a:t>
            </a:r>
            <a:r>
              <a:rPr lang="en-US" sz="1600" dirty="0"/>
              <a:t> </a:t>
            </a:r>
            <a:r>
              <a:rPr lang="en-US" sz="1600" dirty="0">
                <a:solidFill>
                  <a:srgbClr val="1F3261"/>
                </a:solidFill>
              </a:rPr>
              <a:t>and</a:t>
            </a:r>
            <a:r>
              <a:rPr lang="en-US" sz="1600" dirty="0"/>
              <a:t> </a:t>
            </a:r>
            <a:r>
              <a:rPr lang="en-US" sz="1600" b="1" dirty="0">
                <a:solidFill>
                  <a:srgbClr val="336600"/>
                </a:solidFill>
              </a:rPr>
              <a:t>scanner</a:t>
            </a:r>
            <a:r>
              <a:rPr lang="en-US" sz="1600" dirty="0"/>
              <a:t> </a:t>
            </a:r>
            <a:r>
              <a:rPr lang="en-US" sz="1600" dirty="0">
                <a:solidFill>
                  <a:srgbClr val="1F3261"/>
                </a:solidFill>
              </a:rPr>
              <a:t>are </a:t>
            </a:r>
            <a:r>
              <a:rPr lang="en-US" sz="1600" dirty="0" smtClean="0">
                <a:solidFill>
                  <a:srgbClr val="1F3261"/>
                </a:solidFill>
              </a:rPr>
              <a:t>brought to planned evacuation stations. </a:t>
            </a:r>
            <a:r>
              <a:rPr lang="en-US" sz="1600" b="1" dirty="0">
                <a:solidFill>
                  <a:srgbClr val="336600"/>
                </a:solidFill>
              </a:rPr>
              <a:t>Mobile devices </a:t>
            </a:r>
            <a:r>
              <a:rPr lang="en-US" sz="1600" dirty="0">
                <a:solidFill>
                  <a:srgbClr val="1F3261"/>
                </a:solidFill>
              </a:rPr>
              <a:t>may be used if available.  Incident Commander requesting use of </a:t>
            </a:r>
            <a:r>
              <a:rPr lang="en-US" sz="1600" b="1" dirty="0">
                <a:solidFill>
                  <a:srgbClr val="336600"/>
                </a:solidFill>
              </a:rPr>
              <a:t>paper log</a:t>
            </a:r>
            <a:r>
              <a:rPr lang="en-US" sz="1600" dirty="0"/>
              <a:t> </a:t>
            </a:r>
            <a:r>
              <a:rPr lang="en-US" sz="1600" dirty="0">
                <a:solidFill>
                  <a:srgbClr val="1F3261"/>
                </a:solidFill>
              </a:rPr>
              <a:t>for internal tracking purposes.</a:t>
            </a:r>
          </a:p>
          <a:p>
            <a:r>
              <a:rPr lang="en-US" sz="1600" dirty="0"/>
              <a:t> </a:t>
            </a:r>
          </a:p>
          <a:p>
            <a:r>
              <a:rPr lang="en-US" sz="1600" dirty="0">
                <a:solidFill>
                  <a:srgbClr val="1F3261"/>
                </a:solidFill>
              </a:rPr>
              <a:t>Since this emergency only affects your facility you do not need to wait for DOH to create an operation for this event. Your </a:t>
            </a:r>
            <a:r>
              <a:rPr lang="en-US" sz="1600" dirty="0" err="1">
                <a:solidFill>
                  <a:srgbClr val="1F3261"/>
                </a:solidFill>
              </a:rPr>
              <a:t>eFINDS</a:t>
            </a:r>
            <a:r>
              <a:rPr lang="en-US" sz="1600" dirty="0">
                <a:solidFill>
                  <a:srgbClr val="1F3261"/>
                </a:solidFill>
              </a:rPr>
              <a:t> Reporting Administrator should</a:t>
            </a:r>
            <a:r>
              <a:rPr lang="en-US" sz="1600" dirty="0"/>
              <a:t> </a:t>
            </a:r>
            <a:r>
              <a:rPr lang="en-US" sz="1600" b="1" dirty="0">
                <a:solidFill>
                  <a:srgbClr val="336600"/>
                </a:solidFill>
              </a:rPr>
              <a:t>create the </a:t>
            </a:r>
            <a:r>
              <a:rPr lang="en-US" sz="1600" b="1" dirty="0" err="1">
                <a:solidFill>
                  <a:srgbClr val="336600"/>
                </a:solidFill>
              </a:rPr>
              <a:t>eFINDS</a:t>
            </a:r>
            <a:r>
              <a:rPr lang="en-US" sz="1600" b="1" dirty="0">
                <a:solidFill>
                  <a:srgbClr val="336600"/>
                </a:solidFill>
              </a:rPr>
              <a:t> operation </a:t>
            </a:r>
            <a:r>
              <a:rPr lang="en-US" sz="1600" dirty="0">
                <a:solidFill>
                  <a:srgbClr val="1F3261"/>
                </a:solidFill>
              </a:rPr>
              <a:t>immediately.</a:t>
            </a:r>
          </a:p>
          <a:p>
            <a:endParaRPr lang="en-US" sz="1600" dirty="0"/>
          </a:p>
          <a:p>
            <a:r>
              <a:rPr lang="en-US" sz="1600" dirty="0">
                <a:solidFill>
                  <a:srgbClr val="1F3261"/>
                </a:solidFill>
              </a:rPr>
              <a:t>Your facility (Sending Facility) will be evacuating to a </a:t>
            </a:r>
            <a:r>
              <a:rPr lang="en-US" sz="1600" b="1" dirty="0">
                <a:solidFill>
                  <a:srgbClr val="336600"/>
                </a:solidFill>
              </a:rPr>
              <a:t>Temporary Location </a:t>
            </a:r>
            <a:r>
              <a:rPr lang="en-US" sz="1600" dirty="0">
                <a:solidFill>
                  <a:srgbClr val="1F3261"/>
                </a:solidFill>
              </a:rPr>
              <a:t>while you wait to move your patients/residents to another facility.  You are not certain that this temporary location is currently listed in the </a:t>
            </a:r>
            <a:r>
              <a:rPr lang="en-US" sz="1600" dirty="0" err="1">
                <a:solidFill>
                  <a:srgbClr val="1F3261"/>
                </a:solidFill>
              </a:rPr>
              <a:t>eFINDS</a:t>
            </a:r>
            <a:r>
              <a:rPr lang="en-US" sz="1600" dirty="0">
                <a:solidFill>
                  <a:srgbClr val="1F3261"/>
                </a:solidFill>
              </a:rPr>
              <a:t> Demo System so you must first search for it and if it is not listed, add it.</a:t>
            </a:r>
          </a:p>
          <a:p>
            <a:endParaRPr lang="en-US" sz="1600" dirty="0">
              <a:solidFill>
                <a:srgbClr val="1F3261"/>
              </a:solidFill>
            </a:endParaRPr>
          </a:p>
        </p:txBody>
      </p:sp>
      <p:sp>
        <p:nvSpPr>
          <p:cNvPr id="6" name="Title 3"/>
          <p:cNvSpPr>
            <a:spLocks noGrp="1"/>
          </p:cNvSpPr>
          <p:nvPr>
            <p:ph type="title" idx="4294967295"/>
          </p:nvPr>
        </p:nvSpPr>
        <p:spPr>
          <a:xfrm>
            <a:off x="143934" y="109869"/>
            <a:ext cx="8229600" cy="857250"/>
          </a:xfrm>
        </p:spPr>
        <p:txBody>
          <a:bodyPr>
            <a:normAutofit/>
          </a:bodyPr>
          <a:lstStyle/>
          <a:p>
            <a:pPr algn="ctr"/>
            <a:r>
              <a:rPr lang="en-US" sz="3200" b="1" dirty="0">
                <a:solidFill>
                  <a:srgbClr val="1F3261"/>
                </a:solidFill>
              </a:rPr>
              <a:t>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563130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D73"/>
                </a:solidFill>
              </a:rPr>
              <a:t>Introduction to eFINDS</a:t>
            </a:r>
            <a:endParaRPr lang="en-US" b="1" dirty="0">
              <a:solidFill>
                <a:srgbClr val="002D73"/>
              </a:solidFill>
            </a:endParaRPr>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rcRect l="4649" r="4649"/>
          <a:stretch>
            <a:fillRect/>
          </a:stretch>
        </p:blipFill>
        <p:spPr>
          <a:xfrm>
            <a:off x="145376" y="115322"/>
            <a:ext cx="1345324" cy="756745"/>
          </a:xfrm>
          <a:prstGeom prst="rect">
            <a:avLst/>
          </a:prstGeom>
          <a:ln>
            <a:solidFill>
              <a:srgbClr val="92D050"/>
            </a:solidFill>
          </a:ln>
        </p:spPr>
      </p:pic>
    </p:spTree>
    <p:extLst>
      <p:ext uri="{BB962C8B-B14F-4D97-AF65-F5344CB8AC3E}">
        <p14:creationId xmlns:p14="http://schemas.microsoft.com/office/powerpoint/2010/main" val="2156167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46667" y="395159"/>
            <a:ext cx="8195733" cy="739374"/>
          </a:xfrm>
        </p:spPr>
        <p:txBody>
          <a:bodyPr>
            <a:noAutofit/>
          </a:bodyPr>
          <a:lstStyle/>
          <a:p>
            <a:pPr algn="ctr"/>
            <a:r>
              <a:rPr lang="en-US" sz="3200" b="1" dirty="0" smtClean="0">
                <a:solidFill>
                  <a:srgbClr val="FFC000"/>
                </a:solidFill>
              </a:rPr>
              <a:t>ADMINISTRATIVE EXERCISES</a:t>
            </a:r>
            <a:endParaRPr lang="en-US" sz="3200" b="1" dirty="0">
              <a:solidFill>
                <a:srgbClr val="FFC000"/>
              </a:solidFill>
            </a:endParaRPr>
          </a:p>
        </p:txBody>
      </p:sp>
      <p:sp>
        <p:nvSpPr>
          <p:cNvPr id="2" name="Rectangle 1"/>
          <p:cNvSpPr/>
          <p:nvPr/>
        </p:nvSpPr>
        <p:spPr>
          <a:xfrm>
            <a:off x="0" y="1167084"/>
            <a:ext cx="9144000" cy="3477875"/>
          </a:xfrm>
          <a:prstGeom prst="rect">
            <a:avLst/>
          </a:prstGeom>
        </p:spPr>
        <p:txBody>
          <a:bodyPr wrap="square">
            <a:spAutoFit/>
          </a:bodyPr>
          <a:lstStyle/>
          <a:p>
            <a:r>
              <a:rPr lang="en-US" sz="2000" dirty="0">
                <a:solidFill>
                  <a:srgbClr val="1F3261"/>
                </a:solidFill>
              </a:rPr>
              <a:t>Log into </a:t>
            </a:r>
            <a:r>
              <a:rPr lang="en-US" sz="2000" dirty="0" smtClean="0">
                <a:solidFill>
                  <a:srgbClr val="1F3261"/>
                </a:solidFill>
              </a:rPr>
              <a:t>HCS</a:t>
            </a:r>
            <a:r>
              <a:rPr lang="en-US" sz="2000" dirty="0" smtClean="0"/>
              <a:t>:  </a:t>
            </a:r>
            <a:r>
              <a:rPr lang="en-US" sz="2000" b="1" dirty="0" smtClean="0">
                <a:solidFill>
                  <a:schemeClr val="accent2"/>
                </a:solidFill>
              </a:rPr>
              <a:t>https</a:t>
            </a:r>
            <a:r>
              <a:rPr lang="en-US" sz="2000" b="1" dirty="0">
                <a:solidFill>
                  <a:schemeClr val="accent2"/>
                </a:solidFill>
              </a:rPr>
              <a:t>://commerce.health.state.ny.us</a:t>
            </a:r>
            <a:r>
              <a:rPr lang="en-US" sz="2000" dirty="0"/>
              <a:t/>
            </a:r>
            <a:br>
              <a:rPr lang="en-US" sz="2000" dirty="0"/>
            </a:br>
            <a:endParaRPr lang="en-US" sz="2000" dirty="0"/>
          </a:p>
          <a:p>
            <a:r>
              <a:rPr lang="en-US" sz="2000" dirty="0" smtClean="0">
                <a:solidFill>
                  <a:srgbClr val="1F3261"/>
                </a:solidFill>
              </a:rPr>
              <a:t>Open</a:t>
            </a:r>
            <a:r>
              <a:rPr lang="en-US" sz="2000" i="1" dirty="0" smtClean="0">
                <a:solidFill>
                  <a:srgbClr val="1F3261"/>
                </a:solidFill>
              </a:rPr>
              <a:t>:</a:t>
            </a:r>
            <a:r>
              <a:rPr lang="en-US" sz="2000" dirty="0" smtClean="0">
                <a:solidFill>
                  <a:srgbClr val="1F3261"/>
                </a:solidFill>
              </a:rPr>
              <a:t> </a:t>
            </a:r>
            <a:r>
              <a:rPr lang="en-US" sz="2000" b="1" dirty="0"/>
              <a:t>Evacuation of Facilities in Disasters System </a:t>
            </a:r>
            <a:r>
              <a:rPr lang="en-US" sz="2000" b="1" dirty="0" smtClean="0"/>
              <a:t>Demo from your “My Applications” list on the HCS homepage</a:t>
            </a:r>
            <a:r>
              <a:rPr lang="en-US" sz="2000" dirty="0"/>
              <a:t/>
            </a:r>
            <a:br>
              <a:rPr lang="en-US" sz="2000" dirty="0"/>
            </a:br>
            <a:endParaRPr lang="en-US" sz="2000" dirty="0"/>
          </a:p>
          <a:p>
            <a:r>
              <a:rPr lang="en-US" sz="2000" dirty="0" smtClean="0">
                <a:solidFill>
                  <a:srgbClr val="1F3261"/>
                </a:solidFill>
              </a:rPr>
              <a:t>Select</a:t>
            </a:r>
            <a:r>
              <a:rPr lang="en-US" sz="2000" i="1" dirty="0" smtClean="0">
                <a:solidFill>
                  <a:srgbClr val="1F3261"/>
                </a:solidFill>
              </a:rPr>
              <a:t>:</a:t>
            </a:r>
            <a:r>
              <a:rPr lang="en-US" sz="2000" dirty="0" smtClean="0">
                <a:solidFill>
                  <a:srgbClr val="1F3261"/>
                </a:solidFill>
              </a:rPr>
              <a:t>  </a:t>
            </a:r>
            <a:r>
              <a:rPr lang="en-US" sz="2000" dirty="0" smtClean="0"/>
              <a:t>the appropriate </a:t>
            </a:r>
            <a:r>
              <a:rPr lang="en-US" sz="2000" b="1" dirty="0" smtClean="0"/>
              <a:t>Current</a:t>
            </a:r>
            <a:r>
              <a:rPr lang="en-US" sz="2000" dirty="0" smtClean="0"/>
              <a:t> </a:t>
            </a:r>
            <a:r>
              <a:rPr lang="en-US" sz="2000" b="1" dirty="0" smtClean="0"/>
              <a:t>location</a:t>
            </a:r>
            <a:r>
              <a:rPr lang="en-US" sz="2000" dirty="0" smtClean="0"/>
              <a:t> </a:t>
            </a:r>
            <a:br>
              <a:rPr lang="en-US" sz="2000" dirty="0" smtClean="0"/>
            </a:br>
            <a:r>
              <a:rPr lang="en-US" sz="2000" i="1" dirty="0" smtClean="0"/>
              <a:t>(facility for which you are currently registering </a:t>
            </a:r>
          </a:p>
          <a:p>
            <a:r>
              <a:rPr lang="en-US" sz="2000" i="1" dirty="0" smtClean="0"/>
              <a:t>patients) </a:t>
            </a:r>
            <a:r>
              <a:rPr lang="en-US" sz="2000" dirty="0" smtClean="0"/>
              <a:t>and </a:t>
            </a:r>
            <a:r>
              <a:rPr lang="en-US" sz="2000" b="1" dirty="0" smtClean="0"/>
              <a:t>Role</a:t>
            </a:r>
            <a:r>
              <a:rPr lang="en-US" sz="2000" dirty="0" smtClean="0"/>
              <a:t>  from drop </a:t>
            </a:r>
            <a:r>
              <a:rPr lang="en-US" sz="2000" dirty="0"/>
              <a:t>down </a:t>
            </a:r>
            <a:r>
              <a:rPr lang="en-US" sz="2000" dirty="0" smtClean="0"/>
              <a:t>list if you </a:t>
            </a:r>
            <a:br>
              <a:rPr lang="en-US" sz="2000" dirty="0" smtClean="0"/>
            </a:br>
            <a:r>
              <a:rPr lang="en-US" sz="2000" dirty="0" smtClean="0"/>
              <a:t>are affiliated with more than one facility, or have more than one role at a given facility</a:t>
            </a:r>
            <a:r>
              <a:rPr lang="en-US" sz="2000" dirty="0"/>
              <a:t/>
            </a:r>
            <a:br>
              <a:rPr lang="en-US" sz="2000" dirty="0"/>
            </a:br>
            <a:endParaRPr lang="en-US" sz="2000" b="1" dirty="0">
              <a:solidFill>
                <a:srgbClr val="1F3261"/>
              </a:solidFill>
            </a:endParaRPr>
          </a:p>
          <a:p>
            <a:r>
              <a:rPr lang="en-US" sz="2000" dirty="0" smtClean="0">
                <a:solidFill>
                  <a:srgbClr val="1F3261"/>
                </a:solidFill>
              </a:rPr>
              <a:t>Click </a:t>
            </a:r>
            <a:r>
              <a:rPr lang="en-US" sz="2000" dirty="0">
                <a:solidFill>
                  <a:srgbClr val="1F3261"/>
                </a:solidFill>
              </a:rPr>
              <a:t>SUBMIT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pic>
        <p:nvPicPr>
          <p:cNvPr id="7" name="Picture 6"/>
          <p:cNvPicPr>
            <a:picLocks noChangeAspect="1"/>
          </p:cNvPicPr>
          <p:nvPr/>
        </p:nvPicPr>
        <p:blipFill>
          <a:blip r:embed="rId4"/>
          <a:stretch>
            <a:fillRect/>
          </a:stretch>
        </p:blipFill>
        <p:spPr>
          <a:xfrm>
            <a:off x="1648617" y="4085509"/>
            <a:ext cx="2923383" cy="901295"/>
          </a:xfrm>
          <a:prstGeom prst="rect">
            <a:avLst/>
          </a:prstGeom>
          <a:ln>
            <a:solidFill>
              <a:schemeClr val="tx1"/>
            </a:solidFill>
          </a:ln>
        </p:spPr>
      </p:pic>
      <p:pic>
        <p:nvPicPr>
          <p:cNvPr id="1026" name="Picture 2" descr="C:\Users\vas06\AppData\Local\Temp\SNAGHTML6181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073" y="2187775"/>
            <a:ext cx="31242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88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28850" y="3294963"/>
            <a:ext cx="1030850" cy="1791387"/>
          </a:xfrm>
          <a:prstGeom prst="rect">
            <a:avLst/>
          </a:prstGeom>
        </p:spPr>
      </p:pic>
      <p:pic>
        <p:nvPicPr>
          <p:cNvPr id="5" name="Picture 4"/>
          <p:cNvPicPr>
            <a:picLocks noChangeAspect="1"/>
          </p:cNvPicPr>
          <p:nvPr/>
        </p:nvPicPr>
        <p:blipFill>
          <a:blip r:embed="rId4"/>
          <a:stretch>
            <a:fillRect/>
          </a:stretch>
        </p:blipFill>
        <p:spPr>
          <a:xfrm>
            <a:off x="5886450" y="3259860"/>
            <a:ext cx="1050036" cy="1826490"/>
          </a:xfrm>
          <a:prstGeom prst="rect">
            <a:avLst/>
          </a:prstGeom>
          <a:ln w="12700">
            <a:solidFill>
              <a:schemeClr val="bg1">
                <a:lumMod val="50000"/>
              </a:schemeClr>
            </a:solidFill>
          </a:ln>
        </p:spPr>
      </p:pic>
      <p:sp>
        <p:nvSpPr>
          <p:cNvPr id="7" name="Title 3"/>
          <p:cNvSpPr txBox="1">
            <a:spLocks/>
          </p:cNvSpPr>
          <p:nvPr/>
        </p:nvSpPr>
        <p:spPr>
          <a:xfrm>
            <a:off x="1710852" y="293703"/>
            <a:ext cx="7111415" cy="85725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A-1: Mobile </a:t>
            </a:r>
            <a:r>
              <a:rPr lang="en-US" sz="3200" b="1" kern="0" dirty="0" smtClean="0">
                <a:solidFill>
                  <a:srgbClr val="FFC000"/>
                </a:solidFill>
              </a:rPr>
              <a:t>Application (</a:t>
            </a:r>
            <a:r>
              <a:rPr lang="en-US" sz="3200" b="1" kern="0" dirty="0">
                <a:solidFill>
                  <a:srgbClr val="FFC000"/>
                </a:solidFill>
              </a:rPr>
              <a:t>Optional)</a:t>
            </a:r>
          </a:p>
        </p:txBody>
      </p:sp>
      <p:sp>
        <p:nvSpPr>
          <p:cNvPr id="3" name="Rectangle 2"/>
          <p:cNvSpPr/>
          <p:nvPr/>
        </p:nvSpPr>
        <p:spPr>
          <a:xfrm>
            <a:off x="1299633" y="961646"/>
            <a:ext cx="6743700" cy="3647152"/>
          </a:xfrm>
          <a:prstGeom prst="rect">
            <a:avLst/>
          </a:prstGeom>
        </p:spPr>
        <p:txBody>
          <a:bodyPr wrap="square">
            <a:spAutoFit/>
          </a:bodyPr>
          <a:lstStyle/>
          <a:p>
            <a:pPr marL="257175" indent="-257175">
              <a:buFont typeface="+mj-lt"/>
              <a:buAutoNum type="arabicPeriod"/>
            </a:pPr>
            <a:r>
              <a:rPr lang="en-US" sz="1500" dirty="0"/>
              <a:t>Log on to the HCS from your </a:t>
            </a:r>
            <a:r>
              <a:rPr lang="en-US" sz="1500" b="1" dirty="0"/>
              <a:t>MOBILE</a:t>
            </a:r>
            <a:r>
              <a:rPr lang="en-US" sz="1500" dirty="0"/>
              <a:t> device       (</a:t>
            </a:r>
            <a:r>
              <a:rPr lang="en-US" sz="1500" b="1" dirty="0">
                <a:solidFill>
                  <a:schemeClr val="accent2"/>
                </a:solidFill>
              </a:rPr>
              <a:t>https://commerce.health.state.ny.us</a:t>
            </a:r>
            <a:r>
              <a:rPr lang="en-US" sz="1500" dirty="0"/>
              <a:t>)</a:t>
            </a:r>
          </a:p>
          <a:p>
            <a:pPr marL="257175" indent="-257175">
              <a:buFont typeface="+mj-lt"/>
              <a:buAutoNum type="arabicPeriod"/>
            </a:pPr>
            <a:r>
              <a:rPr lang="en-US" sz="1500" dirty="0"/>
              <a:t>Click </a:t>
            </a:r>
            <a:r>
              <a:rPr lang="en-US" sz="1500" b="1" dirty="0"/>
              <a:t>+Show My Applications </a:t>
            </a:r>
            <a:r>
              <a:rPr lang="en-US" sz="1500" dirty="0"/>
              <a:t>&gt; Click </a:t>
            </a:r>
            <a:r>
              <a:rPr lang="en-US" sz="1500" b="1" dirty="0" smtClean="0"/>
              <a:t>e-FINDS (Demo)</a:t>
            </a:r>
            <a:endParaRPr lang="en-US" sz="1500" dirty="0"/>
          </a:p>
          <a:p>
            <a:pPr marL="257175" indent="-257175">
              <a:buFont typeface="+mj-lt"/>
              <a:buAutoNum type="arabicPeriod"/>
            </a:pPr>
            <a:r>
              <a:rPr lang="en-US" sz="1500" dirty="0"/>
              <a:t>Select your location</a:t>
            </a:r>
          </a:p>
          <a:p>
            <a:pPr marL="257175" indent="-257175">
              <a:buFont typeface="+mj-lt"/>
              <a:buAutoNum type="arabicPeriod"/>
            </a:pPr>
            <a:r>
              <a:rPr lang="en-US" sz="1500" dirty="0"/>
              <a:t>Click </a:t>
            </a:r>
            <a:r>
              <a:rPr lang="en-US" sz="1500" b="1" dirty="0"/>
              <a:t>Submit</a:t>
            </a:r>
            <a:endParaRPr lang="en-US" sz="1500" dirty="0"/>
          </a:p>
          <a:p>
            <a:pPr marL="257175" indent="-257175">
              <a:buFont typeface="+mj-lt"/>
              <a:buAutoNum type="arabicPeriod"/>
            </a:pPr>
            <a:r>
              <a:rPr lang="en-US" sz="1500" dirty="0"/>
              <a:t>Click </a:t>
            </a:r>
            <a:r>
              <a:rPr lang="en-US" sz="1500" b="1" dirty="0"/>
              <a:t>Mobile Download </a:t>
            </a:r>
            <a:r>
              <a:rPr lang="en-US" sz="1500" dirty="0"/>
              <a:t>from the menu bar</a:t>
            </a:r>
          </a:p>
          <a:p>
            <a:pPr marL="257175" indent="-257175">
              <a:buFont typeface="+mj-lt"/>
              <a:buAutoNum type="arabicPeriod"/>
            </a:pPr>
            <a:r>
              <a:rPr lang="en-US" sz="1500" dirty="0"/>
              <a:t>Select </a:t>
            </a:r>
            <a:r>
              <a:rPr lang="en-US" sz="1500" b="1" dirty="0"/>
              <a:t>Android </a:t>
            </a:r>
            <a:r>
              <a:rPr lang="en-US" sz="1500" dirty="0"/>
              <a:t>or </a:t>
            </a:r>
            <a:r>
              <a:rPr lang="en-US" sz="1500" b="1" dirty="0"/>
              <a:t>iOS</a:t>
            </a:r>
            <a:endParaRPr lang="en-US" sz="1500" dirty="0"/>
          </a:p>
          <a:p>
            <a:pPr marL="257175" indent="-257175">
              <a:buFont typeface="+mj-lt"/>
              <a:buAutoNum type="arabicPeriod"/>
            </a:pPr>
            <a:r>
              <a:rPr lang="en-US" sz="1500" dirty="0"/>
              <a:t>Confirm </a:t>
            </a:r>
            <a:r>
              <a:rPr lang="en-US" sz="1500" b="1" dirty="0"/>
              <a:t>Install</a:t>
            </a:r>
            <a:endParaRPr lang="en-US" sz="1500" dirty="0"/>
          </a:p>
          <a:p>
            <a:pPr marL="257175" indent="-257175">
              <a:buFont typeface="+mj-lt"/>
              <a:buAutoNum type="arabicPeriod"/>
            </a:pPr>
            <a:r>
              <a:rPr lang="en-US" sz="1500" dirty="0"/>
              <a:t>Wait for application to install on mobile device; progress </a:t>
            </a:r>
            <a:r>
              <a:rPr lang="en-US" sz="1500" dirty="0" smtClean="0"/>
              <a:t>may not </a:t>
            </a:r>
            <a:r>
              <a:rPr lang="en-US" sz="1500" dirty="0"/>
              <a:t>displayed on screen</a:t>
            </a:r>
          </a:p>
          <a:p>
            <a:pPr marL="257175" indent="-257175">
              <a:buFont typeface="+mj-lt"/>
              <a:buAutoNum type="arabicPeriod"/>
            </a:pPr>
            <a:endParaRPr lang="en-US" sz="1350" dirty="0"/>
          </a:p>
          <a:p>
            <a:pPr marL="257175" indent="-257175">
              <a:buFont typeface="+mj-lt"/>
              <a:buAutoNum type="arabicPeriod"/>
            </a:pPr>
            <a:endParaRPr lang="en-US" sz="1350" dirty="0"/>
          </a:p>
          <a:p>
            <a:endParaRPr lang="en-US" sz="1350" dirty="0"/>
          </a:p>
          <a:p>
            <a:pPr marL="257175" indent="-257175">
              <a:buFont typeface="+mj-lt"/>
              <a:buAutoNum type="arabicPeriod"/>
            </a:pPr>
            <a:endParaRPr lang="en-US" sz="1350" dirty="0"/>
          </a:p>
          <a:p>
            <a:pPr marL="257175" indent="-257175">
              <a:buFont typeface="+mj-lt"/>
              <a:buAutoNum type="arabicPeriod"/>
            </a:pPr>
            <a:endParaRPr lang="en-US" sz="1350" dirty="0"/>
          </a:p>
          <a:p>
            <a:pPr marL="257175" indent="-257175">
              <a:buFont typeface="+mj-lt"/>
              <a:buAutoNum type="arabicPeriod"/>
            </a:pPr>
            <a:endParaRPr lang="en-US" sz="1350" dirty="0"/>
          </a:p>
        </p:txBody>
      </p:sp>
      <p:sp>
        <p:nvSpPr>
          <p:cNvPr id="8" name="TextBox 7"/>
          <p:cNvSpPr txBox="1"/>
          <p:nvPr/>
        </p:nvSpPr>
        <p:spPr>
          <a:xfrm>
            <a:off x="3414183" y="3625116"/>
            <a:ext cx="2514600" cy="1131079"/>
          </a:xfrm>
          <a:prstGeom prst="rect">
            <a:avLst/>
          </a:prstGeom>
          <a:noFill/>
        </p:spPr>
        <p:txBody>
          <a:bodyPr wrap="square" rtlCol="0">
            <a:spAutoFit/>
          </a:bodyPr>
          <a:lstStyle/>
          <a:p>
            <a:r>
              <a:rPr lang="en-US" sz="1350" dirty="0">
                <a:solidFill>
                  <a:srgbClr val="FF0000"/>
                </a:solidFill>
              </a:rPr>
              <a:t>NOTE:</a:t>
            </a:r>
            <a:r>
              <a:rPr lang="en-US" sz="1350" dirty="0"/>
              <a:t> If you are not using the most current version, the app will display a message and you will need to uninstall and then reinstall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107771"/>
            <a:ext cx="1335729" cy="746916"/>
          </a:xfrm>
          <a:prstGeom prst="rect">
            <a:avLst/>
          </a:prstGeom>
        </p:spPr>
      </p:pic>
      <p:sp>
        <p:nvSpPr>
          <p:cNvPr id="11" name="Right Arrow 10"/>
          <p:cNvSpPr/>
          <p:nvPr/>
        </p:nvSpPr>
        <p:spPr>
          <a:xfrm>
            <a:off x="4950375" y="4535099"/>
            <a:ext cx="978408" cy="14739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69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5600" y="1049868"/>
            <a:ext cx="8695267" cy="3936999"/>
          </a:xfrm>
        </p:spPr>
        <p:txBody>
          <a:bodyPr/>
          <a:lstStyle/>
          <a:p>
            <a:pPr marL="0" indent="0" algn="ctr">
              <a:buNone/>
            </a:pPr>
            <a:r>
              <a:rPr lang="en-US" sz="2100" b="1" dirty="0">
                <a:solidFill>
                  <a:srgbClr val="FF0000"/>
                </a:solidFill>
              </a:rPr>
              <a:t>e-FINDS Administrator Role Only</a:t>
            </a:r>
            <a:endParaRPr lang="en-US" sz="2100" b="1" u="sng" dirty="0"/>
          </a:p>
          <a:p>
            <a:pPr marL="0" indent="0">
              <a:buNone/>
            </a:pPr>
            <a:endParaRPr lang="en-US" sz="1500" dirty="0"/>
          </a:p>
          <a:p>
            <a:pPr marL="0" indent="0">
              <a:buNone/>
            </a:pPr>
            <a:r>
              <a:rPr lang="en-US" sz="1500" dirty="0"/>
              <a:t>1</a:t>
            </a:r>
            <a:r>
              <a:rPr lang="en-US" sz="1800" dirty="0"/>
              <a:t>.  </a:t>
            </a:r>
            <a:r>
              <a:rPr lang="en-US" sz="1800" dirty="0" smtClean="0"/>
              <a:t>Click </a:t>
            </a:r>
            <a:r>
              <a:rPr lang="en-US" sz="1800" b="1" dirty="0"/>
              <a:t>Manage Barcodes &gt; Generate Barcodes Spreadsheet</a:t>
            </a:r>
            <a:r>
              <a:rPr lang="en-US" sz="1800" dirty="0"/>
              <a:t>.</a:t>
            </a:r>
          </a:p>
          <a:p>
            <a:pPr marL="0" indent="0">
              <a:buNone/>
            </a:pPr>
            <a:r>
              <a:rPr lang="en-US" sz="1800" dirty="0"/>
              <a:t>2.  </a:t>
            </a:r>
            <a:r>
              <a:rPr lang="en-US" sz="1800" dirty="0" smtClean="0"/>
              <a:t>Verify your </a:t>
            </a:r>
            <a:r>
              <a:rPr lang="en-US" sz="1800" dirty="0"/>
              <a:t>current </a:t>
            </a:r>
            <a:r>
              <a:rPr lang="en-US" sz="1800" dirty="0" smtClean="0"/>
              <a:t>location</a:t>
            </a:r>
            <a:endParaRPr lang="en-US" sz="1800" dirty="0"/>
          </a:p>
          <a:p>
            <a:pPr>
              <a:buAutoNum type="arabicPeriod" startAt="3"/>
            </a:pPr>
            <a:r>
              <a:rPr lang="en-US" sz="1800" dirty="0"/>
              <a:t>Enter Start and End barcode numbers, e.g., 4—13 for ten</a:t>
            </a:r>
          </a:p>
          <a:p>
            <a:pPr marL="0" indent="0">
              <a:buNone/>
            </a:pPr>
            <a:r>
              <a:rPr lang="en-US" sz="1800" dirty="0"/>
              <a:t>      patient/residents to be relocated OR leave blank for all assigned   </a:t>
            </a:r>
          </a:p>
          <a:p>
            <a:pPr marL="0" indent="0">
              <a:buNone/>
            </a:pPr>
            <a:r>
              <a:rPr lang="en-US" sz="1800" dirty="0"/>
              <a:t>      barcodes</a:t>
            </a:r>
          </a:p>
          <a:p>
            <a:pPr>
              <a:buAutoNum type="arabicPeriod" startAt="4"/>
            </a:pPr>
            <a:r>
              <a:rPr lang="en-US" sz="1800" dirty="0"/>
              <a:t>Select the PDF </a:t>
            </a:r>
            <a:r>
              <a:rPr lang="en-US" sz="1800" dirty="0" smtClean="0"/>
              <a:t>option</a:t>
            </a:r>
            <a:endParaRPr lang="en-US" sz="1800" dirty="0"/>
          </a:p>
          <a:p>
            <a:pPr marL="0" indent="0">
              <a:buNone/>
            </a:pPr>
            <a:r>
              <a:rPr lang="en-US" sz="1800" dirty="0"/>
              <a:t>5.  </a:t>
            </a:r>
            <a:r>
              <a:rPr lang="en-US" sz="1800" dirty="0" smtClean="0"/>
              <a:t>Click </a:t>
            </a:r>
            <a:r>
              <a:rPr lang="en-US" sz="1800" b="1" dirty="0" smtClean="0"/>
              <a:t>Generate</a:t>
            </a:r>
            <a:endParaRPr lang="en-US" sz="1800" dirty="0"/>
          </a:p>
          <a:p>
            <a:pPr marL="0" indent="0">
              <a:buNone/>
            </a:pPr>
            <a:r>
              <a:rPr lang="en-US" sz="1800" dirty="0"/>
              <a:t>6.  </a:t>
            </a:r>
            <a:r>
              <a:rPr lang="en-US" sz="1800" dirty="0" smtClean="0"/>
              <a:t>Print </a:t>
            </a:r>
            <a:r>
              <a:rPr lang="en-US" sz="1800" dirty="0"/>
              <a:t>the PDF.</a:t>
            </a:r>
          </a:p>
          <a:p>
            <a:pPr marL="0" indent="0">
              <a:buNone/>
            </a:pPr>
            <a:endParaRPr lang="en-US" sz="1500" dirty="0"/>
          </a:p>
        </p:txBody>
      </p:sp>
      <p:sp>
        <p:nvSpPr>
          <p:cNvPr id="4" name="Title 3"/>
          <p:cNvSpPr txBox="1">
            <a:spLocks/>
          </p:cNvSpPr>
          <p:nvPr/>
        </p:nvSpPr>
        <p:spPr>
          <a:xfrm>
            <a:off x="1566335" y="309032"/>
            <a:ext cx="6570132" cy="1121833"/>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kern="0" dirty="0">
                <a:solidFill>
                  <a:srgbClr val="FFC000"/>
                </a:solidFill>
              </a:rPr>
              <a:t>A-2: Generate a Paper </a:t>
            </a:r>
            <a:r>
              <a:rPr lang="en-US" b="1" kern="0" dirty="0" smtClean="0">
                <a:solidFill>
                  <a:srgbClr val="FFC000"/>
                </a:solidFill>
              </a:rPr>
              <a:t>Log (</a:t>
            </a:r>
            <a:r>
              <a:rPr lang="en-US" b="1" kern="0" dirty="0">
                <a:solidFill>
                  <a:srgbClr val="FFC000"/>
                </a:solidFill>
              </a:rPr>
              <a:t>PDF)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88800"/>
            <a:ext cx="1335729" cy="649915"/>
          </a:xfrm>
          <a:prstGeom prst="rect">
            <a:avLst/>
          </a:prstGeom>
        </p:spPr>
      </p:pic>
    </p:spTree>
    <p:extLst>
      <p:ext uri="{BB962C8B-B14F-4D97-AF65-F5344CB8AC3E}">
        <p14:creationId xmlns:p14="http://schemas.microsoft.com/office/powerpoint/2010/main" val="2480321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2925" y="1023251"/>
            <a:ext cx="8143875" cy="3394075"/>
          </a:xfrm>
        </p:spPr>
        <p:txBody>
          <a:bodyPr/>
          <a:lstStyle/>
          <a:p>
            <a:pPr marL="0" indent="0" algn="ctr">
              <a:buNone/>
            </a:pPr>
            <a:r>
              <a:rPr lang="en-US" sz="2100" b="1" dirty="0">
                <a:solidFill>
                  <a:srgbClr val="FF0000"/>
                </a:solidFill>
              </a:rPr>
              <a:t>e-FINDS Administrator Role Only</a:t>
            </a:r>
          </a:p>
          <a:p>
            <a:pPr marL="0" indent="0">
              <a:buNone/>
            </a:pPr>
            <a:endParaRPr lang="en-US" sz="800" dirty="0"/>
          </a:p>
          <a:p>
            <a:pPr>
              <a:buAutoNum type="arabicPeriod"/>
            </a:pPr>
            <a:r>
              <a:rPr lang="en-US" sz="1100" dirty="0" smtClean="0"/>
              <a:t>Click </a:t>
            </a:r>
            <a:r>
              <a:rPr lang="en-US" sz="1100" b="1" dirty="0" smtClean="0"/>
              <a:t>Admin </a:t>
            </a:r>
            <a:r>
              <a:rPr lang="en-US" sz="1100" dirty="0" smtClean="0"/>
              <a:t>from the menu bar</a:t>
            </a:r>
          </a:p>
          <a:p>
            <a:pPr>
              <a:buAutoNum type="arabicPeriod"/>
            </a:pPr>
            <a:r>
              <a:rPr lang="en-US" sz="1100" dirty="0" smtClean="0"/>
              <a:t>Click </a:t>
            </a:r>
            <a:r>
              <a:rPr lang="en-US" sz="1100" b="1" dirty="0" smtClean="0"/>
              <a:t>Manage Operations</a:t>
            </a:r>
            <a:endParaRPr lang="en-US" sz="1100" dirty="0" smtClean="0"/>
          </a:p>
          <a:p>
            <a:pPr>
              <a:buAutoNum type="arabicPeriod"/>
            </a:pPr>
            <a:r>
              <a:rPr lang="en-US" sz="1100" dirty="0" smtClean="0"/>
              <a:t>Review the list of existing operations to avoid creating a duplicate</a:t>
            </a:r>
          </a:p>
          <a:p>
            <a:pPr>
              <a:buAutoNum type="arabicPeriod"/>
            </a:pPr>
            <a:r>
              <a:rPr lang="en-US" sz="1100" dirty="0" smtClean="0"/>
              <a:t>If needed add a new Operation</a:t>
            </a:r>
          </a:p>
          <a:p>
            <a:pPr>
              <a:buAutoNum type="arabicPeriod"/>
            </a:pPr>
            <a:r>
              <a:rPr lang="en-US" sz="1100" dirty="0" smtClean="0"/>
              <a:t>Enter </a:t>
            </a:r>
            <a:r>
              <a:rPr lang="en-US" sz="1100" dirty="0"/>
              <a:t>Operation </a:t>
            </a:r>
            <a:r>
              <a:rPr lang="en-US" sz="1100" dirty="0" smtClean="0"/>
              <a:t>Name and Description</a:t>
            </a:r>
          </a:p>
          <a:p>
            <a:pPr marL="0" indent="0">
              <a:buNone/>
            </a:pPr>
            <a:r>
              <a:rPr lang="en-US" sz="1100" b="1" i="1" dirty="0" smtClean="0"/>
              <a:t>	Naming </a:t>
            </a:r>
            <a:r>
              <a:rPr lang="en-US" sz="1100" b="1" i="1" dirty="0"/>
              <a:t>Convention: Date (mm/dd/yyyy), type of event/emergency, (e.g. flood), </a:t>
            </a:r>
            <a:endParaRPr lang="en-US" sz="1100" b="1" i="1" dirty="0" smtClean="0"/>
          </a:p>
          <a:p>
            <a:pPr marL="0" indent="0">
              <a:buNone/>
            </a:pPr>
            <a:r>
              <a:rPr lang="en-US" sz="1100" b="1" i="1" dirty="0"/>
              <a:t>	</a:t>
            </a:r>
            <a:r>
              <a:rPr lang="en-US" sz="1100" b="1" i="1" dirty="0" smtClean="0"/>
              <a:t>and </a:t>
            </a:r>
            <a:r>
              <a:rPr lang="en-US" sz="1100" b="1" i="1" dirty="0"/>
              <a:t>hospital (facility) </a:t>
            </a:r>
            <a:r>
              <a:rPr lang="en-US" sz="1100" b="1" i="1" dirty="0" smtClean="0"/>
              <a:t>name</a:t>
            </a:r>
            <a:endParaRPr lang="en-US" sz="1100" dirty="0" smtClean="0"/>
          </a:p>
          <a:p>
            <a:pPr>
              <a:buFont typeface="+mj-lt"/>
              <a:buAutoNum type="arabicPeriod" startAt="6"/>
            </a:pPr>
            <a:r>
              <a:rPr lang="en-US" sz="1100" dirty="0"/>
              <a:t>Select</a:t>
            </a:r>
            <a:r>
              <a:rPr lang="en-US" sz="1100" b="1" dirty="0"/>
              <a:t> Active </a:t>
            </a:r>
            <a:r>
              <a:rPr lang="en-US" sz="1100" dirty="0" smtClean="0"/>
              <a:t>Status from drop down list</a:t>
            </a:r>
          </a:p>
          <a:p>
            <a:pPr>
              <a:buFont typeface="+mj-lt"/>
              <a:buAutoNum type="arabicPeriod" startAt="6"/>
            </a:pPr>
            <a:r>
              <a:rPr lang="en-US" sz="1100" dirty="0" smtClean="0"/>
              <a:t>Enter Begin and End Date if other than current date</a:t>
            </a:r>
            <a:endParaRPr lang="en-US" sz="1100" dirty="0"/>
          </a:p>
          <a:p>
            <a:pPr>
              <a:buFont typeface="+mj-lt"/>
              <a:buAutoNum type="arabicPeriod" startAt="6"/>
            </a:pPr>
            <a:r>
              <a:rPr lang="en-US" sz="1100" dirty="0" smtClean="0"/>
              <a:t>Click </a:t>
            </a:r>
            <a:r>
              <a:rPr lang="en-US" sz="1100" b="1" dirty="0"/>
              <a:t>Add Operation</a:t>
            </a:r>
            <a:endParaRPr lang="en-US" sz="1100" dirty="0"/>
          </a:p>
          <a:p>
            <a:pPr>
              <a:buFont typeface="+mj-lt"/>
              <a:buAutoNum type="arabicPeriod" startAt="6"/>
            </a:pPr>
            <a:r>
              <a:rPr lang="en-US" sz="1100" dirty="0"/>
              <a:t>Verify Saved </a:t>
            </a:r>
            <a:r>
              <a:rPr lang="en-US" sz="1100" dirty="0" smtClean="0"/>
              <a:t>operation</a:t>
            </a:r>
            <a:endParaRPr lang="en-US" sz="1100" dirty="0"/>
          </a:p>
          <a:p>
            <a:pPr marL="0" indent="0">
              <a:buNone/>
            </a:pPr>
            <a:r>
              <a:rPr lang="en-US" sz="1500" dirty="0"/>
              <a:t> </a:t>
            </a:r>
          </a:p>
          <a:p>
            <a:pPr>
              <a:buAutoNum type="arabicPeriod" startAt="3"/>
            </a:pPr>
            <a:endParaRPr lang="en-US" sz="1500" dirty="0"/>
          </a:p>
          <a:p>
            <a:pPr marL="0" indent="0">
              <a:buNone/>
            </a:pPr>
            <a:endParaRPr lang="en-US" sz="1500" dirty="0"/>
          </a:p>
          <a:p>
            <a:pPr marL="0" indent="0">
              <a:buNone/>
            </a:pPr>
            <a:endParaRPr lang="en-US" sz="1500" dirty="0"/>
          </a:p>
        </p:txBody>
      </p:sp>
      <p:sp>
        <p:nvSpPr>
          <p:cNvPr id="4" name="Rectangle 3"/>
          <p:cNvSpPr/>
          <p:nvPr/>
        </p:nvSpPr>
        <p:spPr>
          <a:xfrm>
            <a:off x="1461558" y="3689004"/>
            <a:ext cx="6115050" cy="646331"/>
          </a:xfrm>
          <a:prstGeom prst="rect">
            <a:avLst/>
          </a:prstGeom>
        </p:spPr>
        <p:txBody>
          <a:bodyPr wrap="square">
            <a:spAutoFit/>
          </a:bodyPr>
          <a:lstStyle/>
          <a:p>
            <a:pPr lvl="0" algn="ctr"/>
            <a:r>
              <a:rPr lang="en-US" b="1" dirty="0">
                <a:solidFill>
                  <a:srgbClr val="FF0000"/>
                </a:solidFill>
              </a:rPr>
              <a:t>Please Note: Operation names must be unique </a:t>
            </a:r>
          </a:p>
          <a:p>
            <a:pPr lvl="0" algn="ctr"/>
            <a:r>
              <a:rPr lang="en-US" b="1" dirty="0">
                <a:solidFill>
                  <a:srgbClr val="FF0000"/>
                </a:solidFill>
              </a:rPr>
              <a:t>Check list of existing operations first</a:t>
            </a:r>
          </a:p>
        </p:txBody>
      </p:sp>
      <p:sp>
        <p:nvSpPr>
          <p:cNvPr id="5" name="Rectangle 4"/>
          <p:cNvSpPr/>
          <p:nvPr/>
        </p:nvSpPr>
        <p:spPr>
          <a:xfrm>
            <a:off x="453580" y="4352872"/>
            <a:ext cx="6343650" cy="646331"/>
          </a:xfrm>
          <a:prstGeom prst="rect">
            <a:avLst/>
          </a:prstGeom>
        </p:spPr>
        <p:txBody>
          <a:bodyPr wrap="square">
            <a:spAutoFit/>
          </a:bodyPr>
          <a:lstStyle/>
          <a:p>
            <a:r>
              <a:rPr lang="en-US" dirty="0"/>
              <a:t>NOTE: Email confirmation is sent to all </a:t>
            </a:r>
            <a:r>
              <a:rPr lang="en-US" b="1" dirty="0">
                <a:solidFill>
                  <a:srgbClr val="336600"/>
                </a:solidFill>
              </a:rPr>
              <a:t>NYSDOH eFINDS Application Administrators</a:t>
            </a:r>
            <a:r>
              <a:rPr lang="en-US" dirty="0">
                <a:solidFill>
                  <a:srgbClr val="336600"/>
                </a:solidFill>
              </a:rPr>
              <a:t>: </a:t>
            </a:r>
            <a:r>
              <a:rPr lang="en-US" dirty="0" smtClean="0">
                <a:solidFill>
                  <a:srgbClr val="336600"/>
                </a:solidFill>
              </a:rPr>
              <a:t>“</a:t>
            </a:r>
            <a:r>
              <a:rPr lang="en-US" dirty="0" smtClean="0"/>
              <a:t>eFINDS </a:t>
            </a:r>
            <a:r>
              <a:rPr lang="en-US" dirty="0"/>
              <a:t>Operation has been </a:t>
            </a:r>
            <a:r>
              <a:rPr lang="en-US" dirty="0" smtClean="0"/>
              <a:t>added”.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9" y="398117"/>
            <a:ext cx="1335729" cy="793581"/>
          </a:xfrm>
          <a:prstGeom prst="rect">
            <a:avLst/>
          </a:prstGeom>
        </p:spPr>
      </p:pic>
      <p:sp>
        <p:nvSpPr>
          <p:cNvPr id="8" name="Title 3"/>
          <p:cNvSpPr txBox="1">
            <a:spLocks/>
          </p:cNvSpPr>
          <p:nvPr/>
        </p:nvSpPr>
        <p:spPr>
          <a:xfrm>
            <a:off x="2289619" y="398118"/>
            <a:ext cx="4507611" cy="5715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A-3: Create Operation</a:t>
            </a:r>
          </a:p>
        </p:txBody>
      </p:sp>
    </p:spTree>
    <p:extLst>
      <p:ext uri="{BB962C8B-B14F-4D97-AF65-F5344CB8AC3E}">
        <p14:creationId xmlns:p14="http://schemas.microsoft.com/office/powerpoint/2010/main" val="3354187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27874" y="1216024"/>
            <a:ext cx="8229600" cy="3394075"/>
          </a:xfrm>
        </p:spPr>
        <p:txBody>
          <a:bodyPr/>
          <a:lstStyle/>
          <a:p>
            <a:pPr marL="0" indent="0" algn="ctr">
              <a:buNone/>
            </a:pPr>
            <a:r>
              <a:rPr lang="en-US" sz="2100" b="1" dirty="0">
                <a:solidFill>
                  <a:srgbClr val="FF0000"/>
                </a:solidFill>
              </a:rPr>
              <a:t>e-FINDS Administrator Role Only</a:t>
            </a:r>
          </a:p>
          <a:p>
            <a:pPr marL="0" indent="0">
              <a:buNone/>
            </a:pPr>
            <a:endParaRPr lang="en-US" sz="1500" dirty="0"/>
          </a:p>
          <a:p>
            <a:pPr marL="0" indent="0">
              <a:buNone/>
            </a:pPr>
            <a:r>
              <a:rPr lang="en-US" sz="1500" dirty="0"/>
              <a:t>1.   Click </a:t>
            </a:r>
            <a:r>
              <a:rPr lang="en-US" sz="1500" b="1" dirty="0"/>
              <a:t>Admin &gt; Manage </a:t>
            </a:r>
            <a:r>
              <a:rPr lang="en-US" sz="1500" b="1" dirty="0" smtClean="0"/>
              <a:t>Locations</a:t>
            </a:r>
            <a:endParaRPr lang="en-US" sz="1500" dirty="0"/>
          </a:p>
          <a:p>
            <a:pPr>
              <a:buAutoNum type="arabicPeriod" startAt="2"/>
            </a:pPr>
            <a:r>
              <a:rPr lang="en-US" sz="1500" dirty="0"/>
              <a:t>Enter Location </a:t>
            </a:r>
            <a:r>
              <a:rPr lang="en-US" sz="1500" dirty="0" smtClean="0"/>
              <a:t>Name (e.g. St Anthony’s), Description (e.g. Church), town or city (e.g. Albany) </a:t>
            </a:r>
            <a:r>
              <a:rPr lang="en-US" sz="1500" b="1" dirty="0" smtClean="0"/>
              <a:t>Note:</a:t>
            </a:r>
            <a:r>
              <a:rPr lang="en-US" sz="1500" dirty="0" smtClean="0"/>
              <a:t> this will display in Operation drop down list when registering a P/R</a:t>
            </a:r>
            <a:endParaRPr lang="en-US" sz="1500" dirty="0"/>
          </a:p>
          <a:p>
            <a:pPr>
              <a:buAutoNum type="arabicPeriod" startAt="3"/>
            </a:pPr>
            <a:r>
              <a:rPr lang="en-US" sz="1500" dirty="0" smtClean="0"/>
              <a:t>Enter Description, Address, City, State, Zip, Phone and County</a:t>
            </a:r>
            <a:endParaRPr lang="en-US" sz="1500" dirty="0"/>
          </a:p>
          <a:p>
            <a:pPr>
              <a:buAutoNum type="arabicPeriod" startAt="3"/>
            </a:pPr>
            <a:r>
              <a:rPr lang="en-US" sz="1500" dirty="0" smtClean="0"/>
              <a:t>Click</a:t>
            </a:r>
          </a:p>
          <a:p>
            <a:pPr>
              <a:buAutoNum type="arabicPeriod" startAt="3"/>
            </a:pPr>
            <a:r>
              <a:rPr lang="en-US" sz="1500" dirty="0" smtClean="0"/>
              <a:t>Verify your temporary training location has been saved.</a:t>
            </a:r>
          </a:p>
          <a:p>
            <a:pPr>
              <a:buAutoNum type="arabicPeriod" startAt="3"/>
            </a:pPr>
            <a:endParaRPr lang="en-US" sz="1500" dirty="0"/>
          </a:p>
          <a:p>
            <a:pPr marL="0" indent="0" algn="ctr">
              <a:buNone/>
            </a:pPr>
            <a:r>
              <a:rPr lang="en-US" sz="1500" b="1" dirty="0">
                <a:solidFill>
                  <a:srgbClr val="FF0000"/>
                </a:solidFill>
              </a:rPr>
              <a:t>Please Note: New TMP location names must be unique </a:t>
            </a:r>
          </a:p>
          <a:p>
            <a:pPr marL="0" indent="0" algn="ctr">
              <a:buNone/>
            </a:pPr>
            <a:r>
              <a:rPr lang="en-US" sz="1500" b="1" dirty="0">
                <a:solidFill>
                  <a:srgbClr val="FF0000"/>
                </a:solidFill>
              </a:rPr>
              <a:t>Check list of existing TMP locations first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25" y="2961189"/>
            <a:ext cx="1484601" cy="2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 y="439464"/>
            <a:ext cx="1335729" cy="776559"/>
          </a:xfrm>
          <a:prstGeom prst="rect">
            <a:avLst/>
          </a:prstGeom>
        </p:spPr>
      </p:pic>
      <p:sp>
        <p:nvSpPr>
          <p:cNvPr id="10" name="Title 3"/>
          <p:cNvSpPr txBox="1">
            <a:spLocks/>
          </p:cNvSpPr>
          <p:nvPr/>
        </p:nvSpPr>
        <p:spPr>
          <a:xfrm>
            <a:off x="1791477" y="439465"/>
            <a:ext cx="5102394" cy="8509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700" b="1" kern="0" dirty="0" smtClean="0">
                <a:solidFill>
                  <a:srgbClr val="FFC000"/>
                </a:solidFill>
              </a:rPr>
              <a:t>A-4: </a:t>
            </a:r>
            <a:r>
              <a:rPr lang="en-US" sz="2700" b="1" kern="0" dirty="0">
                <a:solidFill>
                  <a:srgbClr val="FFC000"/>
                </a:solidFill>
              </a:rPr>
              <a:t>Create Temporary Location</a:t>
            </a:r>
          </a:p>
        </p:txBody>
      </p:sp>
    </p:spTree>
    <p:extLst>
      <p:ext uri="{BB962C8B-B14F-4D97-AF65-F5344CB8AC3E}">
        <p14:creationId xmlns:p14="http://schemas.microsoft.com/office/powerpoint/2010/main" val="3924551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8229600" cy="857250"/>
          </a:xfrm>
        </p:spPr>
        <p:txBody>
          <a:bodyPr>
            <a:normAutofit/>
          </a:bodyPr>
          <a:lstStyle/>
          <a:p>
            <a:pPr algn="ctr"/>
            <a:r>
              <a:rPr lang="en-US" sz="3200" b="1" dirty="0" smtClean="0">
                <a:solidFill>
                  <a:srgbClr val="FF0000"/>
                </a:solidFill>
              </a:rPr>
              <a:t>Register Scenario</a:t>
            </a:r>
            <a:endParaRPr lang="en-US" sz="3200" b="1" dirty="0">
              <a:solidFill>
                <a:srgbClr val="FF0000"/>
              </a:solidFill>
            </a:endParaRPr>
          </a:p>
        </p:txBody>
      </p:sp>
      <p:sp>
        <p:nvSpPr>
          <p:cNvPr id="5" name="Text Placeholder 4"/>
          <p:cNvSpPr>
            <a:spLocks noGrp="1"/>
          </p:cNvSpPr>
          <p:nvPr>
            <p:ph idx="4294967295"/>
          </p:nvPr>
        </p:nvSpPr>
        <p:spPr>
          <a:xfrm>
            <a:off x="465666" y="1722421"/>
            <a:ext cx="8229600" cy="2262717"/>
          </a:xfrm>
        </p:spPr>
        <p:txBody>
          <a:bodyPr>
            <a:normAutofit/>
          </a:bodyPr>
          <a:lstStyle/>
          <a:p>
            <a:r>
              <a:rPr lang="en-US" sz="2400" dirty="0" smtClean="0"/>
              <a:t>Your facility </a:t>
            </a:r>
            <a:r>
              <a:rPr lang="en-US" sz="2400" dirty="0"/>
              <a:t>begins preparing for </a:t>
            </a:r>
            <a:r>
              <a:rPr lang="en-US" sz="2400" b="1" dirty="0">
                <a:solidFill>
                  <a:srgbClr val="336600"/>
                </a:solidFill>
              </a:rPr>
              <a:t>evacuation</a:t>
            </a:r>
            <a:r>
              <a:rPr lang="en-US" sz="2400" dirty="0"/>
              <a:t> by placing wristbands on </a:t>
            </a:r>
            <a:r>
              <a:rPr lang="en-US" sz="2400" b="1" u="sng" dirty="0" smtClean="0">
                <a:solidFill>
                  <a:srgbClr val="00B0F0"/>
                </a:solidFill>
                <a:effectLst>
                  <a:outerShdw blurRad="38100" dist="38100" dir="2700000" algn="tl">
                    <a:srgbClr val="000000">
                      <a:alpha val="43137"/>
                    </a:srgbClr>
                  </a:outerShdw>
                </a:effectLst>
              </a:rPr>
              <a:t>7</a:t>
            </a:r>
            <a:r>
              <a:rPr lang="en-US" sz="2400" dirty="0" smtClean="0"/>
              <a:t> patients/residents </a:t>
            </a:r>
            <a:r>
              <a:rPr lang="en-US" sz="2400" dirty="0"/>
              <a:t>and registers patient/resident in eFINDS Demo using the newly created operation and the newly created temporary </a:t>
            </a:r>
            <a:r>
              <a:rPr lang="en-US" sz="2400" dirty="0" smtClean="0"/>
              <a:t>location </a:t>
            </a:r>
            <a:r>
              <a:rPr lang="en-US" sz="2400" b="1" dirty="0" smtClean="0">
                <a:solidFill>
                  <a:srgbClr val="336600"/>
                </a:solidFill>
              </a:rPr>
              <a:t>(TMP) </a:t>
            </a:r>
            <a:r>
              <a:rPr lang="en-US" sz="2400" dirty="0"/>
              <a:t>as the </a:t>
            </a:r>
            <a:r>
              <a:rPr lang="en-US" sz="2400" b="1" dirty="0">
                <a:solidFill>
                  <a:srgbClr val="336600"/>
                </a:solidFill>
              </a:rPr>
              <a:t>intended receiving destination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55686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667864" y="27463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a:solidFill>
                  <a:srgbClr val="FF0000"/>
                </a:solidFill>
              </a:rPr>
              <a:t>R</a:t>
            </a:r>
            <a:r>
              <a:rPr lang="en-US" sz="2800" b="1" kern="0" dirty="0" smtClean="0">
                <a:solidFill>
                  <a:srgbClr val="FF0000"/>
                </a:solidFill>
              </a:rPr>
              <a:t>-1: Register Single P/R with Scanner</a:t>
            </a:r>
          </a:p>
        </p:txBody>
      </p:sp>
      <p:sp>
        <p:nvSpPr>
          <p:cNvPr id="3" name="Content Placeholder 2"/>
          <p:cNvSpPr>
            <a:spLocks noGrp="1"/>
          </p:cNvSpPr>
          <p:nvPr>
            <p:ph idx="4294967295"/>
          </p:nvPr>
        </p:nvSpPr>
        <p:spPr>
          <a:xfrm>
            <a:off x="0" y="1131888"/>
            <a:ext cx="8897464" cy="3829579"/>
          </a:xfrm>
        </p:spPr>
        <p:txBody>
          <a:bodyPr>
            <a:normAutofit lnSpcReduction="10000"/>
          </a:bodyPr>
          <a:lstStyle/>
          <a:p>
            <a:pPr marL="0" indent="0" algn="ctr">
              <a:buNone/>
            </a:pPr>
            <a:r>
              <a:rPr lang="en-US" sz="1950" b="1" u="sng" dirty="0" smtClean="0"/>
              <a:t>Sending Facility</a:t>
            </a:r>
            <a:endParaRPr lang="en-US" sz="1950" b="1" u="sng" dirty="0"/>
          </a:p>
          <a:p>
            <a:pPr marL="0" indent="0">
              <a:buNone/>
            </a:pPr>
            <a:endParaRPr lang="en-US" sz="600" b="1" dirty="0"/>
          </a:p>
          <a:p>
            <a:pPr marL="0" indent="0">
              <a:buNone/>
            </a:pPr>
            <a:r>
              <a:rPr lang="en-US" sz="1200" dirty="0"/>
              <a:t>1. Scan a barcode OR click </a:t>
            </a:r>
            <a:r>
              <a:rPr lang="en-US" sz="1200" b="1" dirty="0"/>
              <a:t>Register Patient/Resident </a:t>
            </a:r>
            <a:r>
              <a:rPr lang="en-US" sz="1200" dirty="0"/>
              <a:t>&gt; </a:t>
            </a:r>
            <a:r>
              <a:rPr lang="en-US" sz="1200" b="1" dirty="0"/>
              <a:t>With Scanner </a:t>
            </a:r>
            <a:r>
              <a:rPr lang="en-US" sz="1200" dirty="0"/>
              <a:t>and scan </a:t>
            </a:r>
            <a:r>
              <a:rPr lang="en-US" sz="1200" dirty="0" smtClean="0"/>
              <a:t>barcode.</a:t>
            </a:r>
            <a:endParaRPr lang="en-US" sz="1200" dirty="0"/>
          </a:p>
          <a:p>
            <a:pPr marL="0" indent="0">
              <a:buNone/>
            </a:pPr>
            <a:r>
              <a:rPr lang="en-US" sz="1200" dirty="0"/>
              <a:t>2. Confirm message: </a:t>
            </a:r>
            <a:r>
              <a:rPr lang="en-US" sz="1200" b="1" dirty="0">
                <a:solidFill>
                  <a:srgbClr val="00B050"/>
                </a:solidFill>
              </a:rPr>
              <a:t>Barcode is located. You can register a new Patient/Resident with it.</a:t>
            </a:r>
          </a:p>
          <a:p>
            <a:pPr marL="0" indent="0">
              <a:buNone/>
            </a:pPr>
            <a:r>
              <a:rPr lang="en-US" sz="1200" dirty="0" smtClean="0"/>
              <a:t>3</a:t>
            </a:r>
            <a:r>
              <a:rPr lang="en-US" sz="1200" dirty="0"/>
              <a:t>. </a:t>
            </a:r>
            <a:r>
              <a:rPr lang="en-US" sz="1200" b="1" dirty="0"/>
              <a:t>If time allows</a:t>
            </a:r>
            <a:r>
              <a:rPr lang="en-US" sz="1200" dirty="0"/>
              <a:t>, enter first name, last name, date of birth (mm/</a:t>
            </a:r>
            <a:r>
              <a:rPr lang="en-US" sz="1200" dirty="0" err="1"/>
              <a:t>dd</a:t>
            </a:r>
            <a:r>
              <a:rPr lang="en-US" sz="1200" dirty="0"/>
              <a:t>/</a:t>
            </a:r>
            <a:r>
              <a:rPr lang="en-US" sz="1200" dirty="0" err="1"/>
              <a:t>yyyy</a:t>
            </a:r>
            <a:r>
              <a:rPr lang="en-US" sz="1200" dirty="0"/>
              <a:t>), gender, etc.</a:t>
            </a:r>
          </a:p>
          <a:p>
            <a:pPr marL="0" indent="0">
              <a:buNone/>
            </a:pPr>
            <a:r>
              <a:rPr lang="en-US" sz="1200" dirty="0"/>
              <a:t>4. Verify or Select the Evacuation Operation </a:t>
            </a:r>
            <a:r>
              <a:rPr lang="en-US" sz="1200" b="1" dirty="0"/>
              <a:t>(required field input</a:t>
            </a:r>
            <a:r>
              <a:rPr lang="en-US" sz="1200" b="1" dirty="0" smtClean="0"/>
              <a:t>).</a:t>
            </a:r>
            <a:endParaRPr lang="en-US" sz="1200" b="1" dirty="0"/>
          </a:p>
          <a:p>
            <a:pPr marL="0" indent="0">
              <a:buNone/>
            </a:pPr>
            <a:r>
              <a:rPr lang="en-US" sz="1200" dirty="0"/>
              <a:t>5. Verify the patient/resident current location is correct.</a:t>
            </a:r>
          </a:p>
          <a:p>
            <a:pPr marL="0" indent="0">
              <a:buNone/>
            </a:pPr>
            <a:r>
              <a:rPr lang="en-US" sz="1200" dirty="0"/>
              <a:t>6. Select the Intended Destination Organization type (Home, </a:t>
            </a:r>
            <a:r>
              <a:rPr lang="en-US" sz="1200" b="1" dirty="0">
                <a:solidFill>
                  <a:srgbClr val="FF0000"/>
                </a:solidFill>
                <a:effectLst>
                  <a:outerShdw blurRad="38100" dist="38100" dir="2700000" algn="tl">
                    <a:srgbClr val="000000">
                      <a:alpha val="43137"/>
                    </a:srgbClr>
                  </a:outerShdw>
                </a:effectLst>
              </a:rPr>
              <a:t>TMP</a:t>
            </a:r>
            <a:r>
              <a:rPr lang="en-US" sz="1200" dirty="0"/>
              <a:t>, HO, NH, ACF</a:t>
            </a:r>
            <a:r>
              <a:rPr lang="en-US" sz="1200" dirty="0" smtClean="0"/>
              <a:t>).</a:t>
            </a:r>
            <a:endParaRPr lang="en-US" sz="1200" dirty="0"/>
          </a:p>
          <a:p>
            <a:pPr marL="0" indent="0">
              <a:buNone/>
            </a:pPr>
            <a:r>
              <a:rPr lang="en-US" sz="1200" dirty="0"/>
              <a:t>7. Select the Intended Destination </a:t>
            </a:r>
            <a:r>
              <a:rPr lang="en-US" sz="1200" b="1" dirty="0"/>
              <a:t>(</a:t>
            </a:r>
            <a:r>
              <a:rPr lang="en-US" sz="1200" b="1" dirty="0" err="1">
                <a:solidFill>
                  <a:srgbClr val="FF0000"/>
                </a:solidFill>
              </a:rPr>
              <a:t>ie</a:t>
            </a:r>
            <a:r>
              <a:rPr lang="en-US" sz="1200" b="1" dirty="0">
                <a:solidFill>
                  <a:srgbClr val="FF0000"/>
                </a:solidFill>
              </a:rPr>
              <a:t>: temporary location or partner facility</a:t>
            </a:r>
            <a:r>
              <a:rPr lang="en-US" sz="1200" b="1" dirty="0"/>
              <a:t>)</a:t>
            </a:r>
            <a:r>
              <a:rPr lang="en-US" sz="1200" dirty="0"/>
              <a:t>.</a:t>
            </a:r>
          </a:p>
          <a:p>
            <a:pPr marL="0" indent="0">
              <a:buNone/>
            </a:pPr>
            <a:r>
              <a:rPr lang="en-US" sz="1200" dirty="0"/>
              <a:t>8. Enter the Bulk Group; such as bus no. or transportation description.</a:t>
            </a:r>
          </a:p>
          <a:p>
            <a:pPr marL="0" indent="0">
              <a:buNone/>
            </a:pPr>
            <a:r>
              <a:rPr lang="en-US" sz="1200" dirty="0"/>
              <a:t>9. Click </a:t>
            </a:r>
            <a:r>
              <a:rPr lang="en-US" sz="1200" b="1" dirty="0"/>
              <a:t>Register</a:t>
            </a:r>
            <a:r>
              <a:rPr lang="en-US" sz="1200" dirty="0"/>
              <a:t>. If the required fields are not complete, you will receive an error </a:t>
            </a:r>
            <a:r>
              <a:rPr lang="en-US" sz="1200" dirty="0" smtClean="0"/>
              <a:t>message OR </a:t>
            </a:r>
            <a:endParaRPr lang="en-US" sz="1200" dirty="0"/>
          </a:p>
          <a:p>
            <a:pPr marL="0" indent="0">
              <a:buNone/>
            </a:pPr>
            <a:r>
              <a:rPr lang="en-US" sz="1200" dirty="0"/>
              <a:t>          Click </a:t>
            </a:r>
            <a:r>
              <a:rPr lang="en-US" sz="1200" b="1" dirty="0"/>
              <a:t>Override </a:t>
            </a:r>
            <a:r>
              <a:rPr lang="en-US" sz="1200" dirty="0"/>
              <a:t>to bypass the </a:t>
            </a:r>
            <a:r>
              <a:rPr lang="en-US" sz="1200" dirty="0" smtClean="0"/>
              <a:t>error..</a:t>
            </a:r>
            <a:endParaRPr lang="en-US" sz="1200" dirty="0"/>
          </a:p>
          <a:p>
            <a:pPr marL="0" indent="0">
              <a:buNone/>
            </a:pPr>
            <a:r>
              <a:rPr lang="en-US" sz="1200" dirty="0"/>
              <a:t>10. Confirm message: </a:t>
            </a:r>
            <a:r>
              <a:rPr lang="en-US" sz="1200" b="1" dirty="0">
                <a:solidFill>
                  <a:srgbClr val="00B050"/>
                </a:solidFill>
              </a:rPr>
              <a:t>Patient/Resident info is updated</a:t>
            </a:r>
            <a:r>
              <a:rPr lang="en-US" sz="1200" dirty="0"/>
              <a:t>.</a:t>
            </a:r>
          </a:p>
          <a:p>
            <a:pPr marL="0" indent="0" algn="ctr">
              <a:buNone/>
            </a:pPr>
            <a:endParaRPr lang="en-US" sz="600" dirty="0">
              <a:solidFill>
                <a:srgbClr val="FF0000"/>
              </a:solidFill>
            </a:endParaRPr>
          </a:p>
          <a:p>
            <a:pPr marL="0" indent="0" algn="ctr">
              <a:buNone/>
            </a:pPr>
            <a:r>
              <a:rPr lang="en-US" sz="1200" dirty="0">
                <a:solidFill>
                  <a:srgbClr val="FF0000"/>
                </a:solidFill>
              </a:rPr>
              <a:t>At the very minimum, the evacuating facilities will only need to place the barcoded wristbands on their patient/residents and send them to a safe location. The receiving locations can scan wristbands, and update the location information when they arrive. </a:t>
            </a:r>
          </a:p>
          <a:p>
            <a:pPr marL="0" indent="0">
              <a:buNone/>
            </a:pPr>
            <a:endParaRPr lang="en-US" sz="1200" b="1" dirty="0">
              <a:solidFill>
                <a:srgbClr val="0070C0"/>
              </a:solidFill>
            </a:endParaRPr>
          </a:p>
          <a:p>
            <a:pPr marL="0" indent="0" algn="ctr">
              <a:buNone/>
            </a:pPr>
            <a:r>
              <a:rPr lang="en-US" sz="1200" b="1" dirty="0">
                <a:solidFill>
                  <a:srgbClr val="0070C0"/>
                </a:solidFill>
              </a:rPr>
              <a:t>Register </a:t>
            </a:r>
            <a:r>
              <a:rPr lang="en-US" sz="1200" b="1" u="sng" dirty="0">
                <a:solidFill>
                  <a:srgbClr val="0070C0"/>
                </a:solidFill>
              </a:rPr>
              <a:t>1</a:t>
            </a:r>
            <a:r>
              <a:rPr lang="en-US" sz="1200" b="1" dirty="0">
                <a:solidFill>
                  <a:srgbClr val="0070C0"/>
                </a:solidFill>
              </a:rPr>
              <a:t> patient/resident using this process</a:t>
            </a:r>
          </a:p>
          <a:p>
            <a:pPr marL="0" indent="0">
              <a:buNone/>
            </a:pP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Tree>
    <p:extLst>
      <p:ext uri="{BB962C8B-B14F-4D97-AF65-F5344CB8AC3E}">
        <p14:creationId xmlns:p14="http://schemas.microsoft.com/office/powerpoint/2010/main" val="2268477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734747" y="196453"/>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a:solidFill>
                  <a:srgbClr val="FF0000"/>
                </a:solidFill>
              </a:rPr>
              <a:t>R</a:t>
            </a:r>
            <a:r>
              <a:rPr lang="en-US" sz="2800" b="1" kern="0" dirty="0" smtClean="0">
                <a:solidFill>
                  <a:srgbClr val="FF0000"/>
                </a:solidFill>
              </a:rPr>
              <a:t>-2: Register Single P/R without Scanner</a:t>
            </a:r>
          </a:p>
        </p:txBody>
      </p:sp>
      <p:sp>
        <p:nvSpPr>
          <p:cNvPr id="3" name="Content Placeholder 2"/>
          <p:cNvSpPr>
            <a:spLocks noGrp="1"/>
          </p:cNvSpPr>
          <p:nvPr>
            <p:ph idx="4294967295"/>
          </p:nvPr>
        </p:nvSpPr>
        <p:spPr>
          <a:xfrm>
            <a:off x="558800" y="931333"/>
            <a:ext cx="8229600" cy="4106333"/>
          </a:xfrm>
        </p:spPr>
        <p:txBody>
          <a:bodyPr>
            <a:normAutofit lnSpcReduction="10000"/>
          </a:bodyPr>
          <a:lstStyle/>
          <a:p>
            <a:pPr marL="0" indent="0" algn="ctr">
              <a:buNone/>
            </a:pPr>
            <a:r>
              <a:rPr lang="en-US" sz="1950" b="1" u="sng" dirty="0" smtClean="0"/>
              <a:t>Sending </a:t>
            </a:r>
            <a:r>
              <a:rPr lang="en-US" sz="1950" b="1" u="sng" dirty="0"/>
              <a:t>Facility</a:t>
            </a:r>
            <a:endParaRPr lang="en-US" sz="600" b="1"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smtClean="0"/>
              <a:t>1</a:t>
            </a:r>
            <a:r>
              <a:rPr lang="en-US" sz="1200" dirty="0"/>
              <a:t>. </a:t>
            </a:r>
            <a:r>
              <a:rPr lang="en-US" sz="1200" dirty="0" smtClean="0"/>
              <a:t>Click </a:t>
            </a:r>
            <a:r>
              <a:rPr lang="en-US" sz="1200" b="1" dirty="0"/>
              <a:t>Register Patient/Resident </a:t>
            </a:r>
            <a:r>
              <a:rPr lang="en-US" sz="1200" dirty="0"/>
              <a:t>&gt; </a:t>
            </a:r>
            <a:r>
              <a:rPr lang="en-US" sz="1200" b="1" dirty="0"/>
              <a:t>With Scanner</a:t>
            </a:r>
            <a:r>
              <a:rPr lang="en-US" sz="1200" dirty="0"/>
              <a:t> </a:t>
            </a:r>
            <a:r>
              <a:rPr lang="en-US" sz="1200" dirty="0" smtClean="0"/>
              <a:t>&gt; Type </a:t>
            </a:r>
            <a:r>
              <a:rPr lang="en-US" sz="1200" dirty="0"/>
              <a:t>the barcode number into the </a:t>
            </a:r>
            <a:r>
              <a:rPr lang="en-US" sz="1200" dirty="0" smtClean="0"/>
              <a:t>field.</a:t>
            </a:r>
            <a:endParaRPr lang="en-US" sz="1200" dirty="0"/>
          </a:p>
          <a:p>
            <a:pPr marL="0" indent="0">
              <a:buNone/>
            </a:pPr>
            <a:r>
              <a:rPr lang="en-US" sz="1200" dirty="0"/>
              <a:t>2. Confirm message: </a:t>
            </a:r>
            <a:r>
              <a:rPr lang="en-US" sz="1200" b="1" dirty="0">
                <a:solidFill>
                  <a:srgbClr val="00B050"/>
                </a:solidFill>
              </a:rPr>
              <a:t>Barcode is located. You can register a new Patient/Resident with it.</a:t>
            </a:r>
          </a:p>
          <a:p>
            <a:pPr marL="0" indent="0">
              <a:buNone/>
            </a:pPr>
            <a:r>
              <a:rPr lang="en-US" sz="1200" dirty="0" smtClean="0"/>
              <a:t>3</a:t>
            </a:r>
            <a:r>
              <a:rPr lang="en-US" sz="1200" dirty="0"/>
              <a:t>. </a:t>
            </a:r>
            <a:r>
              <a:rPr lang="en-US" sz="1200" b="1" dirty="0"/>
              <a:t>If time allows</a:t>
            </a:r>
            <a:r>
              <a:rPr lang="en-US" sz="1200" dirty="0"/>
              <a:t>, enter first name, last name, date of birth (mm/</a:t>
            </a:r>
            <a:r>
              <a:rPr lang="en-US" sz="1200" dirty="0" err="1"/>
              <a:t>dd</a:t>
            </a:r>
            <a:r>
              <a:rPr lang="en-US" sz="1200" dirty="0"/>
              <a:t>/</a:t>
            </a:r>
            <a:r>
              <a:rPr lang="en-US" sz="1200" dirty="0" err="1"/>
              <a:t>yyyy</a:t>
            </a:r>
            <a:r>
              <a:rPr lang="en-US" sz="1200" dirty="0"/>
              <a:t>), gender, etc.</a:t>
            </a:r>
          </a:p>
          <a:p>
            <a:pPr marL="0" indent="0">
              <a:buNone/>
            </a:pPr>
            <a:r>
              <a:rPr lang="en-US" sz="1200" dirty="0"/>
              <a:t>4. Verify or Select the Evacuation Operation </a:t>
            </a:r>
            <a:r>
              <a:rPr lang="en-US" sz="1200" b="1" dirty="0"/>
              <a:t>(required field input</a:t>
            </a:r>
            <a:r>
              <a:rPr lang="en-US" sz="1200" b="1" dirty="0" smtClean="0"/>
              <a:t>)</a:t>
            </a:r>
            <a:r>
              <a:rPr lang="en-US" sz="1200" dirty="0" smtClean="0"/>
              <a:t>.</a:t>
            </a:r>
            <a:endParaRPr lang="en-US" sz="1200" dirty="0"/>
          </a:p>
          <a:p>
            <a:pPr marL="0" indent="0">
              <a:buNone/>
            </a:pPr>
            <a:r>
              <a:rPr lang="en-US" sz="1200" dirty="0"/>
              <a:t>5. Verify the patient/resident current location is correct.</a:t>
            </a:r>
          </a:p>
          <a:p>
            <a:pPr marL="0" indent="0">
              <a:buNone/>
            </a:pPr>
            <a:r>
              <a:rPr lang="en-US" sz="1200" dirty="0"/>
              <a:t>6. Select the Intended Destination Organization type (Home, </a:t>
            </a:r>
            <a:r>
              <a:rPr lang="en-US" sz="1200" b="1" dirty="0">
                <a:solidFill>
                  <a:srgbClr val="FF0000"/>
                </a:solidFill>
                <a:effectLst>
                  <a:outerShdw blurRad="38100" dist="38100" dir="2700000" algn="tl">
                    <a:srgbClr val="000000">
                      <a:alpha val="43137"/>
                    </a:srgbClr>
                  </a:outerShdw>
                </a:effectLst>
              </a:rPr>
              <a:t>TMP</a:t>
            </a:r>
            <a:r>
              <a:rPr lang="en-US" sz="1200" dirty="0"/>
              <a:t>, HO, NH, ACF</a:t>
            </a:r>
            <a:r>
              <a:rPr lang="en-US" sz="1200" dirty="0" smtClean="0"/>
              <a:t>).</a:t>
            </a:r>
            <a:endParaRPr lang="en-US" sz="1200" dirty="0"/>
          </a:p>
          <a:p>
            <a:pPr marL="0" indent="0">
              <a:buNone/>
            </a:pPr>
            <a:r>
              <a:rPr lang="en-US" sz="1200" dirty="0"/>
              <a:t>7. Select the Intended Destination </a:t>
            </a:r>
            <a:r>
              <a:rPr lang="en-US" sz="1200" b="1" dirty="0"/>
              <a:t>(</a:t>
            </a:r>
            <a:r>
              <a:rPr lang="en-US" sz="1200" b="1" dirty="0" err="1">
                <a:solidFill>
                  <a:srgbClr val="FF0000"/>
                </a:solidFill>
              </a:rPr>
              <a:t>ie</a:t>
            </a:r>
            <a:r>
              <a:rPr lang="en-US" sz="1200" b="1" dirty="0">
                <a:solidFill>
                  <a:srgbClr val="FF0000"/>
                </a:solidFill>
              </a:rPr>
              <a:t>: temporary location or partner facility</a:t>
            </a:r>
            <a:r>
              <a:rPr lang="en-US" sz="1200" b="1" dirty="0"/>
              <a:t>).</a:t>
            </a:r>
          </a:p>
          <a:p>
            <a:pPr marL="0" indent="0">
              <a:buNone/>
            </a:pPr>
            <a:r>
              <a:rPr lang="en-US" sz="1200" dirty="0"/>
              <a:t>8. Enter the Bulk Group; such as bus no. or transportation description.</a:t>
            </a:r>
          </a:p>
          <a:p>
            <a:pPr marL="0" indent="0">
              <a:buNone/>
            </a:pPr>
            <a:r>
              <a:rPr lang="en-US" sz="1200" dirty="0"/>
              <a:t>9. Click </a:t>
            </a:r>
            <a:r>
              <a:rPr lang="en-US" sz="1200" b="1" dirty="0"/>
              <a:t>Register</a:t>
            </a:r>
            <a:r>
              <a:rPr lang="en-US" sz="1200" dirty="0"/>
              <a:t>. If the required fields are not complete, you will receive an error </a:t>
            </a:r>
            <a:r>
              <a:rPr lang="en-US" sz="1200" dirty="0" smtClean="0"/>
              <a:t>message OR </a:t>
            </a:r>
            <a:endParaRPr lang="en-US" sz="1200" dirty="0"/>
          </a:p>
          <a:p>
            <a:pPr marL="0" indent="0">
              <a:buNone/>
            </a:pPr>
            <a:r>
              <a:rPr lang="en-US" sz="1200" dirty="0"/>
              <a:t>          Click </a:t>
            </a:r>
            <a:r>
              <a:rPr lang="en-US" sz="1200" b="1" dirty="0"/>
              <a:t>Override </a:t>
            </a:r>
            <a:r>
              <a:rPr lang="en-US" sz="1200" dirty="0"/>
              <a:t>to bypass the error.</a:t>
            </a:r>
          </a:p>
          <a:p>
            <a:pPr marL="0" indent="0">
              <a:buNone/>
            </a:pPr>
            <a:r>
              <a:rPr lang="en-US" sz="1200" dirty="0"/>
              <a:t>10. Confirm message: </a:t>
            </a:r>
            <a:r>
              <a:rPr lang="en-US" sz="1200" b="1" dirty="0">
                <a:solidFill>
                  <a:srgbClr val="00B050"/>
                </a:solidFill>
              </a:rPr>
              <a:t>Patient/Resident info is </a:t>
            </a:r>
            <a:r>
              <a:rPr lang="en-US" sz="1200" b="1" dirty="0" smtClean="0">
                <a:solidFill>
                  <a:srgbClr val="00B050"/>
                </a:solidFill>
              </a:rPr>
              <a:t>updated.</a:t>
            </a:r>
            <a:r>
              <a:rPr lang="en-US" sz="1200" dirty="0" smtClean="0"/>
              <a:t>.</a:t>
            </a:r>
            <a:endParaRPr lang="en-US" sz="1200" dirty="0"/>
          </a:p>
          <a:p>
            <a:pPr marL="0" indent="0" algn="ctr">
              <a:buNone/>
            </a:pPr>
            <a:endParaRPr lang="en-US" sz="600" dirty="0">
              <a:solidFill>
                <a:srgbClr val="FF0000"/>
              </a:solidFill>
            </a:endParaRPr>
          </a:p>
          <a:p>
            <a:pPr marL="0" indent="0" algn="ctr">
              <a:buNone/>
            </a:pPr>
            <a:r>
              <a:rPr lang="en-US" sz="1200" b="1" dirty="0">
                <a:solidFill>
                  <a:srgbClr val="0070C0"/>
                </a:solidFill>
              </a:rPr>
              <a:t>Register </a:t>
            </a:r>
            <a:r>
              <a:rPr lang="en-US" sz="1200" b="1" u="sng" dirty="0">
                <a:solidFill>
                  <a:srgbClr val="0070C0"/>
                </a:solidFill>
              </a:rPr>
              <a:t>1</a:t>
            </a:r>
            <a:r>
              <a:rPr lang="en-US" sz="1200" b="1" dirty="0">
                <a:solidFill>
                  <a:srgbClr val="0070C0"/>
                </a:solidFill>
              </a:rPr>
              <a:t> patient/resident using this process</a:t>
            </a:r>
          </a:p>
          <a:p>
            <a:pPr marL="0" indent="0" algn="ctr">
              <a:buNone/>
            </a:pPr>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034" y="1306381"/>
            <a:ext cx="4729163"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934"/>
            <a:ext cx="1335729" cy="628235"/>
          </a:xfrm>
          <a:prstGeom prst="rect">
            <a:avLst/>
          </a:prstGeom>
        </p:spPr>
      </p:pic>
    </p:spTree>
    <p:extLst>
      <p:ext uri="{BB962C8B-B14F-4D97-AF65-F5344CB8AC3E}">
        <p14:creationId xmlns:p14="http://schemas.microsoft.com/office/powerpoint/2010/main" val="2509560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575733" y="457056"/>
            <a:ext cx="8356600" cy="640292"/>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dirty="0">
                <a:solidFill>
                  <a:srgbClr val="FF0000"/>
                </a:solidFill>
              </a:rPr>
              <a:t>R</a:t>
            </a:r>
            <a:r>
              <a:rPr lang="en-US" b="1" kern="0" dirty="0" smtClean="0">
                <a:solidFill>
                  <a:srgbClr val="FF0000"/>
                </a:solidFill>
              </a:rPr>
              <a:t>-3: Register Single P/R without </a:t>
            </a:r>
            <a:r>
              <a:rPr lang="en-US" sz="3100" b="1" kern="0" dirty="0" smtClean="0">
                <a:solidFill>
                  <a:srgbClr val="FF0000"/>
                </a:solidFill>
              </a:rPr>
              <a:t>Wristband/Barcode</a:t>
            </a:r>
          </a:p>
        </p:txBody>
      </p:sp>
      <p:sp>
        <p:nvSpPr>
          <p:cNvPr id="3" name="Content Placeholder 2"/>
          <p:cNvSpPr>
            <a:spLocks noGrp="1"/>
          </p:cNvSpPr>
          <p:nvPr>
            <p:ph idx="4294967295"/>
          </p:nvPr>
        </p:nvSpPr>
        <p:spPr>
          <a:xfrm>
            <a:off x="279401" y="1342671"/>
            <a:ext cx="8652932" cy="3416187"/>
          </a:xfrm>
        </p:spPr>
        <p:txBody>
          <a:bodyPr>
            <a:normAutofit lnSpcReduction="10000"/>
          </a:bodyPr>
          <a:lstStyle/>
          <a:p>
            <a:pPr marL="0" indent="0" algn="ctr">
              <a:buNone/>
            </a:pPr>
            <a:r>
              <a:rPr lang="en-US" sz="1950" b="1" u="sng" dirty="0"/>
              <a:t>Evacuating Facility</a:t>
            </a:r>
            <a:endParaRPr lang="en-US" sz="600" b="1" dirty="0"/>
          </a:p>
          <a:p>
            <a:pPr marL="0" indent="0">
              <a:buNone/>
            </a:pPr>
            <a:endParaRPr lang="en-US" sz="1200" dirty="0"/>
          </a:p>
          <a:p>
            <a:pPr marL="0" indent="0">
              <a:buNone/>
            </a:pPr>
            <a:r>
              <a:rPr lang="en-US" sz="1200" dirty="0"/>
              <a:t>1. click </a:t>
            </a:r>
            <a:r>
              <a:rPr lang="en-US" sz="1200" b="1" dirty="0"/>
              <a:t>Register Patient/Resident </a:t>
            </a:r>
            <a:r>
              <a:rPr lang="en-US" sz="1200" dirty="0"/>
              <a:t>&gt; </a:t>
            </a:r>
            <a:r>
              <a:rPr lang="en-US" sz="1200" b="1" dirty="0"/>
              <a:t>Without Scanner</a:t>
            </a:r>
            <a:r>
              <a:rPr lang="en-US" sz="1200" dirty="0"/>
              <a:t> </a:t>
            </a:r>
          </a:p>
          <a:p>
            <a:pPr marL="0" indent="0">
              <a:buNone/>
            </a:pPr>
            <a:r>
              <a:rPr lang="en-US" sz="1200" dirty="0"/>
              <a:t>2. Verify Location Org Type/Facility Type</a:t>
            </a:r>
          </a:p>
          <a:p>
            <a:pPr marL="0" indent="0">
              <a:buNone/>
            </a:pPr>
            <a:r>
              <a:rPr lang="en-US" sz="1200" dirty="0"/>
              <a:t>3. Verify Facility Name</a:t>
            </a:r>
          </a:p>
          <a:p>
            <a:pPr marL="0" indent="0">
              <a:buNone/>
            </a:pPr>
            <a:r>
              <a:rPr lang="en-US" sz="1200" dirty="0"/>
              <a:t>4. Click  </a:t>
            </a:r>
          </a:p>
          <a:p>
            <a:pPr marL="0" indent="0">
              <a:buNone/>
            </a:pPr>
            <a:r>
              <a:rPr lang="en-US" sz="1200" dirty="0"/>
              <a:t>5. Locate and click on barcode number link</a:t>
            </a:r>
          </a:p>
          <a:p>
            <a:pPr marL="0" indent="0">
              <a:buNone/>
            </a:pPr>
            <a:r>
              <a:rPr lang="en-US" sz="1200" dirty="0"/>
              <a:t>6. Enter known patient/resident information (name, DOB, gender)</a:t>
            </a:r>
          </a:p>
          <a:p>
            <a:pPr marL="0" indent="0">
              <a:buNone/>
            </a:pPr>
            <a:r>
              <a:rPr lang="en-US" sz="1200" dirty="0"/>
              <a:t>7. Select the Evacuation Operation </a:t>
            </a:r>
            <a:r>
              <a:rPr lang="en-US" sz="1200" b="1" dirty="0"/>
              <a:t>(required field input)</a:t>
            </a:r>
          </a:p>
          <a:p>
            <a:pPr marL="0" indent="0">
              <a:buNone/>
            </a:pPr>
            <a:r>
              <a:rPr lang="en-US" sz="1200" dirty="0"/>
              <a:t>8. Select the Intended Destination Organization type (Home, </a:t>
            </a:r>
            <a:r>
              <a:rPr lang="en-US" sz="1200" b="1" dirty="0">
                <a:solidFill>
                  <a:srgbClr val="FF0000"/>
                </a:solidFill>
                <a:effectLst>
                  <a:outerShdw blurRad="38100" dist="38100" dir="2700000" algn="tl">
                    <a:srgbClr val="000000">
                      <a:alpha val="43137"/>
                    </a:srgbClr>
                  </a:outerShdw>
                </a:effectLst>
              </a:rPr>
              <a:t>TMP</a:t>
            </a:r>
            <a:r>
              <a:rPr lang="en-US" sz="1200" dirty="0"/>
              <a:t>, HO, NH, ACF)</a:t>
            </a:r>
          </a:p>
          <a:p>
            <a:pPr marL="0" indent="0">
              <a:buNone/>
            </a:pPr>
            <a:r>
              <a:rPr lang="en-US" sz="1200" dirty="0"/>
              <a:t>7. Select the Intended Destination </a:t>
            </a:r>
            <a:r>
              <a:rPr lang="en-US" sz="1200" b="1" dirty="0"/>
              <a:t>(</a:t>
            </a:r>
            <a:r>
              <a:rPr lang="en-US" sz="1200" b="1" dirty="0" err="1">
                <a:solidFill>
                  <a:srgbClr val="FF0000"/>
                </a:solidFill>
              </a:rPr>
              <a:t>ie</a:t>
            </a:r>
            <a:r>
              <a:rPr lang="en-US" sz="1200" b="1" dirty="0">
                <a:solidFill>
                  <a:srgbClr val="FF0000"/>
                </a:solidFill>
              </a:rPr>
              <a:t>: temporary location or partner facility</a:t>
            </a:r>
            <a:r>
              <a:rPr lang="en-US" sz="1200" b="1" dirty="0"/>
              <a:t>).</a:t>
            </a:r>
          </a:p>
          <a:p>
            <a:pPr marL="0" indent="0">
              <a:buNone/>
            </a:pPr>
            <a:r>
              <a:rPr lang="en-US" sz="1200" dirty="0"/>
              <a:t>9. Enter the Bulk Group; such as bus no. or transportation description.</a:t>
            </a:r>
          </a:p>
          <a:p>
            <a:pPr marL="0" indent="0">
              <a:buNone/>
            </a:pPr>
            <a:r>
              <a:rPr lang="en-US" sz="1200" dirty="0"/>
              <a:t>10. Click </a:t>
            </a:r>
            <a:r>
              <a:rPr lang="en-US" sz="1200" b="1" dirty="0"/>
              <a:t>Register</a:t>
            </a:r>
            <a:r>
              <a:rPr lang="en-US" sz="1200" dirty="0"/>
              <a:t>. If the required fields are not complete, you will receive an error </a:t>
            </a:r>
            <a:r>
              <a:rPr lang="en-US" sz="1200" dirty="0" smtClean="0"/>
              <a:t>message OR </a:t>
            </a:r>
            <a:endParaRPr lang="en-US" sz="1200" dirty="0"/>
          </a:p>
          <a:p>
            <a:pPr marL="0" indent="0">
              <a:buNone/>
            </a:pPr>
            <a:r>
              <a:rPr lang="en-US" sz="1200" dirty="0"/>
              <a:t>          Click </a:t>
            </a:r>
            <a:r>
              <a:rPr lang="en-US" sz="1200" b="1" dirty="0"/>
              <a:t>Override </a:t>
            </a:r>
            <a:r>
              <a:rPr lang="en-US" sz="1200" dirty="0"/>
              <a:t>to bypass the error.</a:t>
            </a:r>
          </a:p>
          <a:p>
            <a:pPr marL="0" indent="0">
              <a:buNone/>
            </a:pPr>
            <a:r>
              <a:rPr lang="en-US" sz="1200" dirty="0"/>
              <a:t>11. Confirm message: </a:t>
            </a:r>
            <a:r>
              <a:rPr lang="en-US" sz="1200" b="1" dirty="0">
                <a:solidFill>
                  <a:srgbClr val="00B050"/>
                </a:solidFill>
              </a:rPr>
              <a:t>Patient/Resident info is updated</a:t>
            </a:r>
            <a:r>
              <a:rPr lang="en-US" sz="1200" dirty="0"/>
              <a:t>.</a:t>
            </a:r>
          </a:p>
          <a:p>
            <a:pPr marL="0" indent="0" algn="ctr">
              <a:buNone/>
            </a:pPr>
            <a:endParaRPr lang="en-US" sz="600" dirty="0">
              <a:solidFill>
                <a:srgbClr val="FF0000"/>
              </a:solidFill>
            </a:endParaRPr>
          </a:p>
          <a:p>
            <a:pPr marL="0" indent="0">
              <a:buNone/>
            </a:pPr>
            <a:endParaRPr lang="en-US" sz="1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52" y="2518012"/>
            <a:ext cx="1764506" cy="15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055"/>
            <a:ext cx="1335729" cy="733792"/>
          </a:xfrm>
          <a:prstGeom prst="rect">
            <a:avLst/>
          </a:prstGeom>
        </p:spPr>
      </p:pic>
      <p:sp>
        <p:nvSpPr>
          <p:cNvPr id="6" name="Rectangle 5"/>
          <p:cNvSpPr/>
          <p:nvPr/>
        </p:nvSpPr>
        <p:spPr>
          <a:xfrm>
            <a:off x="2402503" y="4665627"/>
            <a:ext cx="4013471" cy="338554"/>
          </a:xfrm>
          <a:prstGeom prst="rect">
            <a:avLst/>
          </a:prstGeom>
        </p:spPr>
        <p:txBody>
          <a:bodyPr wrap="none">
            <a:spAutoFit/>
          </a:bodyPr>
          <a:lstStyle/>
          <a:p>
            <a:pPr algn="ctr"/>
            <a:r>
              <a:rPr lang="en-US" sz="1600" b="1" dirty="0">
                <a:solidFill>
                  <a:srgbClr val="0070C0"/>
                </a:solidFill>
              </a:rPr>
              <a:t>Register </a:t>
            </a:r>
            <a:r>
              <a:rPr lang="en-US" sz="1600" b="1" u="sng" dirty="0">
                <a:solidFill>
                  <a:srgbClr val="0070C0"/>
                </a:solidFill>
              </a:rPr>
              <a:t>1</a:t>
            </a:r>
            <a:r>
              <a:rPr lang="en-US" sz="1600" b="1" dirty="0">
                <a:solidFill>
                  <a:srgbClr val="0070C0"/>
                </a:solidFill>
              </a:rPr>
              <a:t> patient/resident using this process</a:t>
            </a:r>
          </a:p>
        </p:txBody>
      </p:sp>
    </p:spTree>
    <p:extLst>
      <p:ext uri="{BB962C8B-B14F-4D97-AF65-F5344CB8AC3E}">
        <p14:creationId xmlns:p14="http://schemas.microsoft.com/office/powerpoint/2010/main" val="636660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a:solidFill>
                  <a:srgbClr val="FF0000"/>
                </a:solidFill>
              </a:rPr>
              <a:t>R</a:t>
            </a:r>
            <a:r>
              <a:rPr lang="en-US" sz="2800" b="1" kern="0" dirty="0" smtClean="0">
                <a:solidFill>
                  <a:srgbClr val="FF0000"/>
                </a:solidFill>
              </a:rPr>
              <a:t>-4: Register Multiple Patients/Residents </a:t>
            </a:r>
            <a:br>
              <a:rPr lang="en-US" sz="2800" b="1" kern="0" dirty="0" smtClean="0">
                <a:solidFill>
                  <a:srgbClr val="FF0000"/>
                </a:solidFill>
              </a:rPr>
            </a:br>
            <a:r>
              <a:rPr lang="en-US" sz="2800" b="1" kern="0" dirty="0" smtClean="0">
                <a:solidFill>
                  <a:srgbClr val="FF0000"/>
                </a:solidFill>
              </a:rPr>
              <a:t>Using On-Screen Table</a:t>
            </a:r>
          </a:p>
        </p:txBody>
      </p:sp>
      <p:sp>
        <p:nvSpPr>
          <p:cNvPr id="3" name="Content Placeholder 2"/>
          <p:cNvSpPr>
            <a:spLocks noGrp="1"/>
          </p:cNvSpPr>
          <p:nvPr>
            <p:ph idx="4294967295"/>
          </p:nvPr>
        </p:nvSpPr>
        <p:spPr>
          <a:xfrm>
            <a:off x="362100" y="1173179"/>
            <a:ext cx="8419800" cy="3662892"/>
          </a:xfrm>
        </p:spPr>
        <p:txBody>
          <a:bodyPr>
            <a:normAutofit lnSpcReduction="10000"/>
          </a:bodyPr>
          <a:lstStyle/>
          <a:p>
            <a:pPr marL="0" indent="0" algn="ctr">
              <a:buNone/>
            </a:pPr>
            <a:r>
              <a:rPr lang="en-US" sz="1900" b="1" u="sng" dirty="0" smtClean="0"/>
              <a:t>Sending </a:t>
            </a:r>
            <a:r>
              <a:rPr lang="en-US" sz="1900" b="1" u="sng" dirty="0"/>
              <a:t>Facility: </a:t>
            </a:r>
            <a:r>
              <a:rPr lang="en-US" sz="1900" b="1" u="sng" dirty="0" smtClean="0"/>
              <a:t>Register Multiples</a:t>
            </a:r>
            <a:r>
              <a:rPr lang="en-US" b="1" u="sng" dirty="0" smtClean="0"/>
              <a:t> </a:t>
            </a:r>
          </a:p>
          <a:p>
            <a:pPr marL="0" indent="0" algn="ctr">
              <a:buNone/>
            </a:pPr>
            <a:r>
              <a:rPr lang="en-US" sz="1500" b="1" dirty="0">
                <a:solidFill>
                  <a:srgbClr val="FF0000"/>
                </a:solidFill>
              </a:rPr>
              <a:t>e-FINDS Administrator Role Only</a:t>
            </a:r>
          </a:p>
          <a:p>
            <a:pPr marL="0" indent="0" algn="ctr">
              <a:buNone/>
            </a:pPr>
            <a:endParaRPr lang="en-US" sz="600" b="1" dirty="0">
              <a:solidFill>
                <a:srgbClr val="FF0000"/>
              </a:solidFill>
            </a:endParaRPr>
          </a:p>
          <a:p>
            <a:pPr marL="0" indent="0">
              <a:buNone/>
            </a:pPr>
            <a:r>
              <a:rPr lang="en-US" sz="1350" dirty="0"/>
              <a:t>1. Click </a:t>
            </a:r>
            <a:r>
              <a:rPr lang="en-US" sz="1350" b="1" dirty="0"/>
              <a:t>Register Patient/Resident </a:t>
            </a:r>
            <a:r>
              <a:rPr lang="en-US" sz="1350" dirty="0"/>
              <a:t>&gt; </a:t>
            </a:r>
            <a:r>
              <a:rPr lang="en-US" sz="1350" b="1" dirty="0"/>
              <a:t>Multi Patient/Resident Input.</a:t>
            </a:r>
          </a:p>
          <a:p>
            <a:pPr marL="0" indent="0">
              <a:buNone/>
            </a:pPr>
            <a:r>
              <a:rPr lang="en-US" sz="1350" dirty="0"/>
              <a:t>2. </a:t>
            </a:r>
            <a:r>
              <a:rPr lang="en-US" sz="1350" dirty="0" smtClean="0"/>
              <a:t>Select </a:t>
            </a:r>
            <a:r>
              <a:rPr lang="en-US" sz="1350" dirty="0"/>
              <a:t>Evacuation Operation and </a:t>
            </a:r>
            <a:r>
              <a:rPr lang="en-US" sz="1350" dirty="0" smtClean="0"/>
              <a:t>Verify Current </a:t>
            </a:r>
            <a:r>
              <a:rPr lang="en-US" sz="1350" dirty="0"/>
              <a:t>Location.</a:t>
            </a:r>
          </a:p>
          <a:p>
            <a:pPr marL="0" indent="0">
              <a:buNone/>
            </a:pPr>
            <a:r>
              <a:rPr lang="en-US" sz="1350" dirty="0"/>
              <a:t>3. Select Intended </a:t>
            </a:r>
            <a:r>
              <a:rPr lang="en-US" sz="1350" dirty="0" smtClean="0"/>
              <a:t>Destination.</a:t>
            </a:r>
            <a:endParaRPr lang="en-US" sz="1350" dirty="0"/>
          </a:p>
          <a:p>
            <a:pPr marL="0" indent="0">
              <a:buNone/>
            </a:pPr>
            <a:r>
              <a:rPr lang="en-US" sz="1350" dirty="0"/>
              <a:t>4. Enter the number of barcodes to be assigned.</a:t>
            </a:r>
          </a:p>
          <a:p>
            <a:pPr marL="0" indent="0">
              <a:buNone/>
            </a:pPr>
            <a:r>
              <a:rPr lang="en-US" sz="1350" dirty="0"/>
              <a:t>5. </a:t>
            </a:r>
            <a:r>
              <a:rPr lang="en-US" sz="1350" dirty="0" smtClean="0"/>
              <a:t>Click                                             </a:t>
            </a:r>
            <a:r>
              <a:rPr lang="en-US" sz="1350" b="1" dirty="0" smtClean="0"/>
              <a:t>(Table).</a:t>
            </a:r>
            <a:endParaRPr lang="en-US" sz="1350" b="1" dirty="0"/>
          </a:p>
          <a:p>
            <a:pPr marL="0" indent="0">
              <a:buNone/>
            </a:pPr>
            <a:r>
              <a:rPr lang="en-US" sz="1350" dirty="0"/>
              <a:t>6. Enter known information, such as first name, last name, date of birth (mm/dd/yyyy</a:t>
            </a:r>
            <a:r>
              <a:rPr lang="en-US" sz="1350" dirty="0" smtClean="0"/>
              <a:t>), and </a:t>
            </a:r>
            <a:r>
              <a:rPr lang="en-US" sz="1350" dirty="0"/>
              <a:t>gender.</a:t>
            </a:r>
          </a:p>
          <a:p>
            <a:pPr marL="0" indent="0">
              <a:buNone/>
            </a:pPr>
            <a:r>
              <a:rPr lang="en-US" sz="1350" dirty="0"/>
              <a:t>7. </a:t>
            </a:r>
            <a:r>
              <a:rPr lang="en-US" sz="1350" dirty="0" smtClean="0"/>
              <a:t>Click                                      </a:t>
            </a:r>
            <a:r>
              <a:rPr lang="en-US" sz="1350" b="1" dirty="0" smtClean="0"/>
              <a:t>.</a:t>
            </a:r>
            <a:endParaRPr lang="en-US" sz="1350" b="1" dirty="0"/>
          </a:p>
          <a:p>
            <a:pPr marL="0" indent="0">
              <a:buNone/>
            </a:pPr>
            <a:r>
              <a:rPr lang="en-US" sz="1350" dirty="0"/>
              <a:t>8. Verify message: </a:t>
            </a:r>
            <a:r>
              <a:rPr lang="en-US" sz="1350" b="1" dirty="0">
                <a:solidFill>
                  <a:srgbClr val="00B050"/>
                </a:solidFill>
              </a:rPr>
              <a:t>Successfully saved </a:t>
            </a:r>
            <a:r>
              <a:rPr lang="en-US" sz="1200" b="1" dirty="0">
                <a:solidFill>
                  <a:srgbClr val="00B050"/>
                </a:solidFill>
              </a:rPr>
              <a:t>{correct # being evacuated} </a:t>
            </a:r>
            <a:r>
              <a:rPr lang="en-US" sz="1350" b="1" dirty="0" smtClean="0">
                <a:solidFill>
                  <a:srgbClr val="00B050"/>
                </a:solidFill>
              </a:rPr>
              <a:t>Patient/Resident</a:t>
            </a:r>
            <a:r>
              <a:rPr lang="en-US" sz="1350" dirty="0" smtClean="0"/>
              <a:t> </a:t>
            </a:r>
          </a:p>
          <a:p>
            <a:pPr marL="0" indent="0">
              <a:buNone/>
            </a:pPr>
            <a:r>
              <a:rPr lang="en-US" sz="1350" dirty="0" smtClean="0"/>
              <a:t>9. Click the </a:t>
            </a:r>
            <a:r>
              <a:rPr lang="en-US" sz="1350" b="1" dirty="0"/>
              <a:t>barcode </a:t>
            </a:r>
            <a:r>
              <a:rPr lang="en-US" sz="1350" dirty="0"/>
              <a:t>to view or update the patient or resident information.</a:t>
            </a:r>
          </a:p>
          <a:p>
            <a:pPr marL="0" indent="0">
              <a:buNone/>
            </a:pPr>
            <a:endParaRPr lang="en-US" sz="1350" b="1" dirty="0">
              <a:solidFill>
                <a:srgbClr val="0070C0"/>
              </a:solidFill>
            </a:endParaRPr>
          </a:p>
          <a:p>
            <a:pPr marL="0" indent="0" algn="ctr">
              <a:buNone/>
            </a:pPr>
            <a:r>
              <a:rPr lang="en-US" sz="1350" b="1" dirty="0">
                <a:solidFill>
                  <a:srgbClr val="0070C0"/>
                </a:solidFill>
              </a:rPr>
              <a:t>Register </a:t>
            </a:r>
            <a:r>
              <a:rPr lang="en-US" sz="1350" b="1" u="sng" dirty="0">
                <a:solidFill>
                  <a:srgbClr val="0070C0"/>
                </a:solidFill>
              </a:rPr>
              <a:t>2</a:t>
            </a:r>
            <a:r>
              <a:rPr lang="en-US" sz="1350" b="1" dirty="0">
                <a:solidFill>
                  <a:srgbClr val="0070C0"/>
                </a:solidFill>
              </a:rPr>
              <a:t> patients/residents using this process</a:t>
            </a:r>
          </a:p>
          <a:p>
            <a:pPr marL="0" indent="0">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pic>
        <p:nvPicPr>
          <p:cNvPr id="2" name="Picture 1"/>
          <p:cNvPicPr>
            <a:picLocks noChangeAspect="1"/>
          </p:cNvPicPr>
          <p:nvPr/>
        </p:nvPicPr>
        <p:blipFill>
          <a:blip r:embed="rId4"/>
          <a:stretch>
            <a:fillRect/>
          </a:stretch>
        </p:blipFill>
        <p:spPr>
          <a:xfrm>
            <a:off x="1045077" y="2979509"/>
            <a:ext cx="2082491" cy="158450"/>
          </a:xfrm>
          <a:prstGeom prst="rect">
            <a:avLst/>
          </a:prstGeom>
        </p:spPr>
      </p:pic>
      <p:pic>
        <p:nvPicPr>
          <p:cNvPr id="5" name="Picture 4"/>
          <p:cNvPicPr>
            <a:picLocks noChangeAspect="1"/>
          </p:cNvPicPr>
          <p:nvPr/>
        </p:nvPicPr>
        <p:blipFill>
          <a:blip r:embed="rId5"/>
          <a:stretch>
            <a:fillRect/>
          </a:stretch>
        </p:blipFill>
        <p:spPr>
          <a:xfrm>
            <a:off x="1057109" y="3396425"/>
            <a:ext cx="1774600" cy="197178"/>
          </a:xfrm>
          <a:prstGeom prst="rect">
            <a:avLst/>
          </a:prstGeom>
        </p:spPr>
      </p:pic>
    </p:spTree>
    <p:extLst>
      <p:ext uri="{BB962C8B-B14F-4D97-AF65-F5344CB8AC3E}">
        <p14:creationId xmlns:p14="http://schemas.microsoft.com/office/powerpoint/2010/main" val="160453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033" y="566703"/>
            <a:ext cx="5486400" cy="425450"/>
          </a:xfrm>
        </p:spPr>
        <p:txBody>
          <a:bodyPr>
            <a:noAutofit/>
          </a:bodyPr>
          <a:lstStyle/>
          <a:p>
            <a:r>
              <a:rPr lang="en-US" sz="2700" dirty="0" smtClean="0">
                <a:solidFill>
                  <a:srgbClr val="1F3261"/>
                </a:solidFill>
              </a:rPr>
              <a:t>eFINDS is …</a:t>
            </a:r>
            <a:endParaRPr lang="en-US" sz="2700" dirty="0">
              <a:solidFill>
                <a:srgbClr val="1F3261"/>
              </a:solidFill>
            </a:endParaRPr>
          </a:p>
        </p:txBody>
      </p:sp>
      <p:sp>
        <p:nvSpPr>
          <p:cNvPr id="4" name="Text Placeholder 3"/>
          <p:cNvSpPr>
            <a:spLocks noGrp="1"/>
          </p:cNvSpPr>
          <p:nvPr>
            <p:ph type="body" sz="half" idx="2"/>
          </p:nvPr>
        </p:nvSpPr>
        <p:spPr>
          <a:xfrm>
            <a:off x="204643" y="1146796"/>
            <a:ext cx="8762999" cy="3421116"/>
          </a:xfrm>
        </p:spPr>
        <p:txBody>
          <a:bodyPr>
            <a:noAutofit/>
          </a:bodyPr>
          <a:lstStyle/>
          <a:p>
            <a:r>
              <a:rPr lang="en-US" sz="2000" dirty="0" smtClean="0">
                <a:solidFill>
                  <a:srgbClr val="1F3261"/>
                </a:solidFill>
              </a:rPr>
              <a:t>… a statewide, patient/resident (P/R), tracking system, mandated </a:t>
            </a:r>
            <a:r>
              <a:rPr lang="en-US" sz="2000" dirty="0">
                <a:solidFill>
                  <a:srgbClr val="1F3261"/>
                </a:solidFill>
              </a:rPr>
              <a:t>by Governor Andrew </a:t>
            </a:r>
            <a:r>
              <a:rPr lang="en-US" sz="2000" dirty="0" smtClean="0">
                <a:solidFill>
                  <a:srgbClr val="1F3261"/>
                </a:solidFill>
              </a:rPr>
              <a:t>Cuomo for use by </a:t>
            </a:r>
            <a:r>
              <a:rPr lang="en-US" sz="2000" dirty="0">
                <a:solidFill>
                  <a:srgbClr val="1F3261"/>
                </a:solidFill>
              </a:rPr>
              <a:t>healthcare and human services </a:t>
            </a:r>
            <a:r>
              <a:rPr lang="en-US" sz="2000" dirty="0" smtClean="0">
                <a:solidFill>
                  <a:srgbClr val="1F3261"/>
                </a:solidFill>
              </a:rPr>
              <a:t>facilities, and designed </a:t>
            </a:r>
            <a:r>
              <a:rPr lang="en-US" sz="2000" dirty="0">
                <a:solidFill>
                  <a:srgbClr val="1F3261"/>
                </a:solidFill>
              </a:rPr>
              <a:t>to ensure the </a:t>
            </a:r>
            <a:r>
              <a:rPr lang="en-US" sz="2000" dirty="0" smtClean="0">
                <a:solidFill>
                  <a:srgbClr val="1F3261"/>
                </a:solidFill>
              </a:rPr>
              <a:t>safety </a:t>
            </a:r>
            <a:r>
              <a:rPr lang="en-US" sz="2000" dirty="0">
                <a:solidFill>
                  <a:srgbClr val="1F3261"/>
                </a:solidFill>
              </a:rPr>
              <a:t>of </a:t>
            </a:r>
            <a:r>
              <a:rPr lang="en-US" sz="2000" dirty="0" smtClean="0">
                <a:solidFill>
                  <a:srgbClr val="1F3261"/>
                </a:solidFill>
              </a:rPr>
              <a:t>patients, residents and staff during a forced evacuation of their location, that is the result of a </a:t>
            </a:r>
            <a:r>
              <a:rPr lang="en-US" sz="2000" dirty="0">
                <a:solidFill>
                  <a:srgbClr val="1F3261"/>
                </a:solidFill>
              </a:rPr>
              <a:t>natural </a:t>
            </a:r>
            <a:r>
              <a:rPr lang="en-US" sz="2000" dirty="0" smtClean="0">
                <a:solidFill>
                  <a:srgbClr val="1F3261"/>
                </a:solidFill>
              </a:rPr>
              <a:t>disaster or other physical damage to their location that jeopardizes their </a:t>
            </a:r>
            <a:br>
              <a:rPr lang="en-US" sz="2000" dirty="0" smtClean="0">
                <a:solidFill>
                  <a:srgbClr val="1F3261"/>
                </a:solidFill>
              </a:rPr>
            </a:br>
            <a:r>
              <a:rPr lang="en-US" sz="2000" dirty="0" smtClean="0">
                <a:solidFill>
                  <a:srgbClr val="1F3261"/>
                </a:solidFill>
              </a:rPr>
              <a:t>life-safety.</a:t>
            </a:r>
            <a:br>
              <a:rPr lang="en-US" sz="2000" dirty="0" smtClean="0">
                <a:solidFill>
                  <a:srgbClr val="1F3261"/>
                </a:solidFill>
              </a:rPr>
            </a:br>
            <a:r>
              <a:rPr lang="en-US" sz="2000" dirty="0" smtClean="0">
                <a:solidFill>
                  <a:srgbClr val="1F3261"/>
                </a:solidFill>
              </a:rPr>
              <a:t/>
            </a:r>
            <a:br>
              <a:rPr lang="en-US" sz="2000" dirty="0" smtClean="0">
                <a:solidFill>
                  <a:srgbClr val="1F3261"/>
                </a:solidFill>
              </a:rPr>
            </a:br>
            <a:r>
              <a:rPr lang="en-US" sz="2000" dirty="0" smtClean="0">
                <a:solidFill>
                  <a:srgbClr val="1F3261"/>
                </a:solidFill>
              </a:rPr>
              <a:t>eFINDS provides ongoing awareness of the current location of each evacuated P/R, across any and all relocations during the emergency, captures information about essential care needs of the P/R, as well as key contact information for loved ones and care givers of the P/R.  </a:t>
            </a:r>
            <a:endParaRPr lang="en-US" sz="2000" dirty="0">
              <a:solidFill>
                <a:srgbClr val="1F3261"/>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4649" r="4649"/>
          <a:stretch>
            <a:fillRect/>
          </a:stretch>
        </p:blipFill>
        <p:spPr>
          <a:xfrm>
            <a:off x="69176" y="124282"/>
            <a:ext cx="1234690" cy="694513"/>
          </a:xfrm>
          <a:prstGeom prst="rect">
            <a:avLst/>
          </a:prstGeom>
          <a:ln>
            <a:solidFill>
              <a:srgbClr val="92D050"/>
            </a:solidFill>
          </a:ln>
        </p:spPr>
      </p:pic>
    </p:spTree>
    <p:extLst>
      <p:ext uri="{BB962C8B-B14F-4D97-AF65-F5344CB8AC3E}">
        <p14:creationId xmlns:p14="http://schemas.microsoft.com/office/powerpoint/2010/main" val="144027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335729" y="294218"/>
            <a:ext cx="7629099"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a:solidFill>
                  <a:srgbClr val="FF0000"/>
                </a:solidFill>
              </a:rPr>
              <a:t>R</a:t>
            </a:r>
            <a:r>
              <a:rPr lang="en-US" sz="2800" b="1" kern="0" dirty="0" smtClean="0">
                <a:solidFill>
                  <a:srgbClr val="FF0000"/>
                </a:solidFill>
              </a:rPr>
              <a:t>-5a: Generate Fillable Spreadsheet for Upload</a:t>
            </a:r>
          </a:p>
        </p:txBody>
      </p:sp>
      <p:sp>
        <p:nvSpPr>
          <p:cNvPr id="3" name="Content Placeholder 2"/>
          <p:cNvSpPr>
            <a:spLocks noGrp="1"/>
          </p:cNvSpPr>
          <p:nvPr>
            <p:ph idx="4294967295"/>
          </p:nvPr>
        </p:nvSpPr>
        <p:spPr>
          <a:xfrm>
            <a:off x="0" y="1151468"/>
            <a:ext cx="8915400" cy="3442758"/>
          </a:xfrm>
        </p:spPr>
        <p:txBody>
          <a:bodyPr/>
          <a:lstStyle/>
          <a:p>
            <a:pPr marL="0" indent="0" algn="ctr">
              <a:buNone/>
            </a:pPr>
            <a:r>
              <a:rPr lang="en-US" sz="1650" b="1" u="sng" dirty="0" smtClean="0"/>
              <a:t>Sending </a:t>
            </a:r>
            <a:r>
              <a:rPr lang="en-US" sz="1650" b="1" u="sng" dirty="0"/>
              <a:t>Facility</a:t>
            </a:r>
          </a:p>
          <a:p>
            <a:pPr marL="0" indent="0" algn="ctr">
              <a:buNone/>
            </a:pPr>
            <a:r>
              <a:rPr lang="en-US" sz="1500" b="1" dirty="0">
                <a:solidFill>
                  <a:srgbClr val="FF0000"/>
                </a:solidFill>
              </a:rPr>
              <a:t>e-FINDS Administrator Role Only</a:t>
            </a:r>
          </a:p>
          <a:p>
            <a:pPr marL="0" indent="0" algn="ctr">
              <a:buNone/>
            </a:pPr>
            <a:endParaRPr lang="en-US" sz="600" b="1" dirty="0">
              <a:solidFill>
                <a:srgbClr val="FF0000"/>
              </a:solidFill>
            </a:endParaRPr>
          </a:p>
          <a:p>
            <a:pPr marL="0" indent="0">
              <a:buNone/>
            </a:pPr>
            <a:r>
              <a:rPr lang="en-US" sz="1350" dirty="0"/>
              <a:t>1. Click </a:t>
            </a:r>
            <a:r>
              <a:rPr lang="en-US" sz="1350" b="1" dirty="0"/>
              <a:t>Manage Barcodes </a:t>
            </a:r>
            <a:r>
              <a:rPr lang="en-US" sz="1350" dirty="0"/>
              <a:t>&gt; </a:t>
            </a:r>
            <a:r>
              <a:rPr lang="en-US" sz="1350" b="1" dirty="0"/>
              <a:t>Generate Barcodes Spreadsheet.</a:t>
            </a:r>
          </a:p>
          <a:p>
            <a:pPr marL="0" indent="0">
              <a:buNone/>
            </a:pPr>
            <a:r>
              <a:rPr lang="en-US" sz="1350" dirty="0"/>
              <a:t>2. Verify (or Select) the current location.</a:t>
            </a:r>
          </a:p>
          <a:p>
            <a:pPr marL="0" indent="0">
              <a:buNone/>
            </a:pPr>
            <a:r>
              <a:rPr lang="en-US" sz="1350" dirty="0"/>
              <a:t>3. Enter the Number of Barcodes (optional</a:t>
            </a:r>
            <a:r>
              <a:rPr lang="en-US" sz="1350" dirty="0" smtClean="0"/>
              <a:t>).</a:t>
            </a:r>
            <a:endParaRPr lang="en-US" sz="1350" dirty="0"/>
          </a:p>
          <a:p>
            <a:pPr marL="0" indent="0">
              <a:buNone/>
            </a:pPr>
            <a:r>
              <a:rPr lang="en-US" sz="1350" dirty="0"/>
              <a:t>4. </a:t>
            </a:r>
            <a:r>
              <a:rPr lang="en-US" sz="1350" dirty="0" smtClean="0"/>
              <a:t>Select </a:t>
            </a:r>
            <a:r>
              <a:rPr lang="en-US" sz="1350" b="1" dirty="0"/>
              <a:t>EXCEL</a:t>
            </a:r>
            <a:r>
              <a:rPr lang="en-US" sz="1350" dirty="0"/>
              <a:t> option button.</a:t>
            </a:r>
          </a:p>
          <a:p>
            <a:pPr marL="0" indent="0">
              <a:buNone/>
            </a:pPr>
            <a:r>
              <a:rPr lang="en-US" sz="1350" dirty="0"/>
              <a:t>5. Click </a:t>
            </a:r>
            <a:r>
              <a:rPr lang="en-US" sz="1350" b="1" dirty="0"/>
              <a:t>Generate.</a:t>
            </a:r>
          </a:p>
          <a:p>
            <a:pPr marL="0" indent="0">
              <a:buNone/>
            </a:pPr>
            <a:r>
              <a:rPr lang="en-US" sz="1350" dirty="0"/>
              <a:t>6. Save the Excel spreadsheet to your network or desktop </a:t>
            </a:r>
            <a:r>
              <a:rPr lang="en-US" sz="1350" dirty="0" smtClean="0"/>
              <a:t>location.</a:t>
            </a:r>
            <a:endParaRPr lang="en-US" sz="1350" dirty="0"/>
          </a:p>
          <a:p>
            <a:pPr marL="0" indent="0">
              <a:buNone/>
            </a:pPr>
            <a:endParaRPr lang="en-US" sz="1350" dirty="0"/>
          </a:p>
          <a:p>
            <a:pPr marL="0" indent="0" algn="ctr">
              <a:buNone/>
            </a:pPr>
            <a:r>
              <a:rPr lang="en-US" sz="1350" b="1" u="sng" dirty="0">
                <a:solidFill>
                  <a:srgbClr val="FF0000"/>
                </a:solidFill>
                <a:effectLst>
                  <a:outerShdw blurRad="38100" dist="38100" dir="2700000" algn="tl">
                    <a:srgbClr val="000000">
                      <a:alpha val="43137"/>
                    </a:srgbClr>
                  </a:outerShdw>
                </a:effectLst>
              </a:rPr>
              <a:t>DO NOT Change File Name</a:t>
            </a:r>
          </a:p>
          <a:p>
            <a:pPr marL="0" indent="0">
              <a:buNone/>
            </a:pPr>
            <a:endParaRPr lang="en-US" sz="600" b="1" dirty="0"/>
          </a:p>
          <a:p>
            <a:pPr marL="0" indent="0" algn="ctr">
              <a:buNone/>
            </a:pPr>
            <a:r>
              <a:rPr lang="en-US" sz="1350" dirty="0">
                <a:solidFill>
                  <a:srgbClr val="FF0000"/>
                </a:solidFill>
              </a:rPr>
              <a:t>The Excel file can be updated with patient/resident information and uploaded to e-FINDS. </a:t>
            </a:r>
            <a:r>
              <a:rPr lang="en-US" sz="1350" dirty="0" smtClean="0">
                <a:solidFill>
                  <a:srgbClr val="FF0000"/>
                </a:solidFill>
              </a:rPr>
              <a:t/>
            </a:r>
            <a:br>
              <a:rPr lang="en-US" sz="1350" dirty="0" smtClean="0">
                <a:solidFill>
                  <a:srgbClr val="FF0000"/>
                </a:solidFill>
              </a:rPr>
            </a:br>
            <a:r>
              <a:rPr lang="en-US" sz="1350" dirty="0" smtClean="0">
                <a:solidFill>
                  <a:srgbClr val="FF0000"/>
                </a:solidFill>
              </a:rPr>
              <a:t>See </a:t>
            </a:r>
            <a:r>
              <a:rPr lang="en-US" sz="1350" dirty="0">
                <a:solidFill>
                  <a:srgbClr val="FF0000"/>
                </a:solidFill>
              </a:rPr>
              <a:t>upload instructions on next slide.</a:t>
            </a:r>
          </a:p>
          <a:p>
            <a:pPr marL="0" indent="0" algn="ctr">
              <a:buNone/>
            </a:pPr>
            <a:endParaRPr lang="en-US" sz="1350" dirty="0">
              <a:solidFill>
                <a:srgbClr val="FF0000"/>
              </a:solidFill>
            </a:endParaRPr>
          </a:p>
          <a:p>
            <a:pPr marL="0" indent="0" algn="ctr">
              <a:buNone/>
            </a:pPr>
            <a:endParaRPr lang="en-US" sz="135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404"/>
            <a:ext cx="1335729" cy="758064"/>
          </a:xfrm>
          <a:prstGeom prst="rect">
            <a:avLst/>
          </a:prstGeom>
        </p:spPr>
      </p:pic>
    </p:spTree>
    <p:extLst>
      <p:ext uri="{BB962C8B-B14F-4D97-AF65-F5344CB8AC3E}">
        <p14:creationId xmlns:p14="http://schemas.microsoft.com/office/powerpoint/2010/main" val="1596819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14400" y="140759"/>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a:solidFill>
                  <a:srgbClr val="FF0000"/>
                </a:solidFill>
              </a:rPr>
              <a:t>R</a:t>
            </a:r>
            <a:r>
              <a:rPr lang="en-US" sz="2800" b="1" kern="0" dirty="0" smtClean="0">
                <a:solidFill>
                  <a:srgbClr val="FF0000"/>
                </a:solidFill>
              </a:rPr>
              <a:t>-5b: Update/Maintain Spreadsheet</a:t>
            </a:r>
          </a:p>
        </p:txBody>
      </p:sp>
      <p:sp>
        <p:nvSpPr>
          <p:cNvPr id="3" name="Content Placeholder 2"/>
          <p:cNvSpPr>
            <a:spLocks noGrp="1"/>
          </p:cNvSpPr>
          <p:nvPr>
            <p:ph idx="4294967295"/>
          </p:nvPr>
        </p:nvSpPr>
        <p:spPr>
          <a:xfrm>
            <a:off x="914400" y="1197520"/>
            <a:ext cx="8093123" cy="3264958"/>
          </a:xfrm>
        </p:spPr>
        <p:txBody>
          <a:bodyPr/>
          <a:lstStyle/>
          <a:p>
            <a:pPr marL="0" indent="0" algn="ctr">
              <a:buNone/>
            </a:pPr>
            <a:r>
              <a:rPr lang="en-US" sz="1800" b="1" u="sng" dirty="0" smtClean="0"/>
              <a:t>Sending </a:t>
            </a:r>
            <a:r>
              <a:rPr lang="en-US" sz="1800" b="1" u="sng" dirty="0"/>
              <a:t>Facility</a:t>
            </a:r>
          </a:p>
          <a:p>
            <a:pPr marL="0" indent="0" algn="ctr">
              <a:buNone/>
            </a:pPr>
            <a:endParaRPr lang="en-US" sz="1800" dirty="0"/>
          </a:p>
          <a:p>
            <a:pPr marL="0" indent="0">
              <a:buNone/>
            </a:pPr>
            <a:r>
              <a:rPr lang="en-US" sz="1800" dirty="0" smtClean="0"/>
              <a:t>1. Locate/Open </a:t>
            </a:r>
            <a:r>
              <a:rPr lang="en-US" sz="1800" dirty="0"/>
              <a:t>the spreadsheet from your </a:t>
            </a:r>
            <a:r>
              <a:rPr lang="en-US" sz="1800" dirty="0" smtClean="0"/>
              <a:t>desktop.</a:t>
            </a:r>
            <a:endParaRPr lang="en-US" sz="1800" dirty="0"/>
          </a:p>
          <a:p>
            <a:pPr marL="0" indent="0">
              <a:buNone/>
            </a:pPr>
            <a:r>
              <a:rPr lang="en-US" sz="1800" dirty="0"/>
              <a:t>	(</a:t>
            </a:r>
            <a:r>
              <a:rPr lang="en-US" sz="1800" dirty="0" err="1"/>
              <a:t>nys_eFINDS</a:t>
            </a:r>
            <a:r>
              <a:rPr lang="en-US" sz="1800" dirty="0"/>
              <a:t> file name with facility id, date and time) </a:t>
            </a:r>
          </a:p>
          <a:p>
            <a:pPr marL="0" indent="0">
              <a:buNone/>
            </a:pPr>
            <a:r>
              <a:rPr lang="en-US" sz="1800" dirty="0"/>
              <a:t>2. Enable </a:t>
            </a:r>
            <a:r>
              <a:rPr lang="en-US" sz="1800" dirty="0" smtClean="0"/>
              <a:t>editing.</a:t>
            </a:r>
            <a:endParaRPr lang="en-US" sz="1800" dirty="0"/>
          </a:p>
          <a:p>
            <a:pPr marL="0" indent="0">
              <a:buNone/>
            </a:pPr>
            <a:r>
              <a:rPr lang="en-US" sz="1800" dirty="0"/>
              <a:t>3. </a:t>
            </a:r>
            <a:r>
              <a:rPr lang="en-US" sz="1800" b="1" dirty="0">
                <a:solidFill>
                  <a:srgbClr val="0070C0"/>
                </a:solidFill>
              </a:rPr>
              <a:t>Register </a:t>
            </a:r>
            <a:r>
              <a:rPr lang="en-US" sz="1800" b="1" u="sng" dirty="0">
                <a:solidFill>
                  <a:srgbClr val="0070C0"/>
                </a:solidFill>
              </a:rPr>
              <a:t>2</a:t>
            </a:r>
            <a:r>
              <a:rPr lang="en-US" sz="1800" b="1" dirty="0">
                <a:solidFill>
                  <a:srgbClr val="0070C0"/>
                </a:solidFill>
              </a:rPr>
              <a:t> patients/residents by entering data onto spreadsheet.</a:t>
            </a:r>
          </a:p>
          <a:p>
            <a:pPr marL="0" indent="0">
              <a:buNone/>
            </a:pPr>
            <a:r>
              <a:rPr lang="en-US" sz="1800" dirty="0"/>
              <a:t>4. Click </a:t>
            </a:r>
            <a:r>
              <a:rPr lang="en-US" sz="1800" dirty="0" smtClean="0"/>
              <a:t>Save.</a:t>
            </a:r>
            <a:endParaRPr lang="en-US" sz="1800" b="1" u="sng" dirty="0">
              <a:solidFill>
                <a:srgbClr val="FF0000"/>
              </a:solidFill>
              <a:effectLst>
                <a:outerShdw blurRad="38100" dist="38100" dir="2700000" algn="tl">
                  <a:srgbClr val="000000">
                    <a:alpha val="43137"/>
                  </a:srgbClr>
                </a:outerShdw>
              </a:effectLst>
            </a:endParaRPr>
          </a:p>
          <a:p>
            <a:pPr marL="0" indent="0" algn="ctr">
              <a:buNone/>
            </a:pPr>
            <a:endParaRPr lang="en-US" sz="1800" b="1" u="sng" dirty="0">
              <a:solidFill>
                <a:srgbClr val="FF0000"/>
              </a:solidFill>
              <a:effectLst>
                <a:outerShdw blurRad="38100" dist="38100" dir="2700000" algn="tl">
                  <a:srgbClr val="000000">
                    <a:alpha val="43137"/>
                  </a:srgbClr>
                </a:outerShdw>
              </a:effectLst>
            </a:endParaRPr>
          </a:p>
          <a:p>
            <a:pPr marL="0" indent="0" algn="ctr">
              <a:buNone/>
            </a:pPr>
            <a:r>
              <a:rPr lang="en-US" sz="1800" b="1" u="sng" dirty="0">
                <a:solidFill>
                  <a:srgbClr val="FF0000"/>
                </a:solidFill>
                <a:effectLst>
                  <a:outerShdw blurRad="38100" dist="38100" dir="2700000" algn="tl">
                    <a:srgbClr val="000000">
                      <a:alpha val="43137"/>
                    </a:srgbClr>
                  </a:outerShdw>
                </a:effectLst>
              </a:rPr>
              <a:t>DO NOT Change File Name</a:t>
            </a:r>
          </a:p>
          <a:p>
            <a:pPr marL="0" indent="0" algn="ctr">
              <a:buNone/>
            </a:pPr>
            <a:endParaRPr lang="en-US" sz="1650" b="1" u="sng" dirty="0"/>
          </a:p>
          <a:p>
            <a:pPr marL="0" indent="0" algn="ctr">
              <a:buNone/>
            </a:pPr>
            <a:endParaRPr lang="en-US" sz="16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8" y="382772"/>
            <a:ext cx="1335729" cy="814748"/>
          </a:xfrm>
          <a:prstGeom prst="rect">
            <a:avLst/>
          </a:prstGeom>
        </p:spPr>
      </p:pic>
    </p:spTree>
    <p:extLst>
      <p:ext uri="{BB962C8B-B14F-4D97-AF65-F5344CB8AC3E}">
        <p14:creationId xmlns:p14="http://schemas.microsoft.com/office/powerpoint/2010/main" val="2193408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513236" y="30430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a:solidFill>
                  <a:srgbClr val="FF0000"/>
                </a:solidFill>
              </a:rPr>
              <a:t>R</a:t>
            </a:r>
            <a:r>
              <a:rPr lang="en-US" sz="2800" b="1" kern="0" dirty="0" smtClean="0">
                <a:solidFill>
                  <a:srgbClr val="FF0000"/>
                </a:solidFill>
              </a:rPr>
              <a:t>-5c: Upload Spreadsheet</a:t>
            </a:r>
          </a:p>
        </p:txBody>
      </p:sp>
      <p:sp>
        <p:nvSpPr>
          <p:cNvPr id="3" name="Content Placeholder 2"/>
          <p:cNvSpPr>
            <a:spLocks noGrp="1"/>
          </p:cNvSpPr>
          <p:nvPr>
            <p:ph idx="4294967295"/>
          </p:nvPr>
        </p:nvSpPr>
        <p:spPr>
          <a:xfrm>
            <a:off x="0" y="1063626"/>
            <a:ext cx="9017000" cy="3530600"/>
          </a:xfrm>
        </p:spPr>
        <p:txBody>
          <a:bodyPr/>
          <a:lstStyle/>
          <a:p>
            <a:pPr marL="0" indent="0" algn="ctr">
              <a:buNone/>
            </a:pPr>
            <a:r>
              <a:rPr lang="en-US" sz="1800" b="1" u="sng" dirty="0" smtClean="0"/>
              <a:t>Sending </a:t>
            </a:r>
            <a:r>
              <a:rPr lang="en-US" sz="1800" b="1" u="sng" dirty="0"/>
              <a:t>Facility</a:t>
            </a:r>
          </a:p>
          <a:p>
            <a:pPr marL="0" indent="0" algn="ctr">
              <a:buNone/>
            </a:pPr>
            <a:endParaRPr lang="en-US" sz="1800" b="1" u="sng" dirty="0"/>
          </a:p>
          <a:p>
            <a:pPr marL="0" indent="0">
              <a:buNone/>
            </a:pPr>
            <a:r>
              <a:rPr lang="en-US" sz="1350" dirty="0"/>
              <a:t>1.  Select or verify </a:t>
            </a:r>
            <a:r>
              <a:rPr lang="en-US" sz="1350" dirty="0" smtClean="0"/>
              <a:t>location.</a:t>
            </a:r>
            <a:endParaRPr lang="en-US" sz="1350" dirty="0"/>
          </a:p>
          <a:p>
            <a:pPr marL="0" indent="0">
              <a:buNone/>
            </a:pPr>
            <a:r>
              <a:rPr lang="en-US" sz="1350" dirty="0"/>
              <a:t>2.  Click </a:t>
            </a:r>
            <a:r>
              <a:rPr lang="en-US" sz="1350" b="1" dirty="0"/>
              <a:t>Register Patient/Resident &gt; Patient Resident </a:t>
            </a:r>
            <a:r>
              <a:rPr lang="en-US" sz="1350" b="1" dirty="0" smtClean="0"/>
              <a:t>File Upload.</a:t>
            </a:r>
            <a:endParaRPr lang="en-US" sz="1350" dirty="0"/>
          </a:p>
          <a:p>
            <a:pPr marL="0" indent="0">
              <a:buNone/>
            </a:pPr>
            <a:r>
              <a:rPr lang="en-US" sz="1350" dirty="0"/>
              <a:t>3.  </a:t>
            </a:r>
            <a:r>
              <a:rPr lang="en-US" sz="1350" dirty="0" smtClean="0"/>
              <a:t>Select </a:t>
            </a:r>
            <a:r>
              <a:rPr lang="en-US" sz="1350" dirty="0"/>
              <a:t>Evacuation Operation and </a:t>
            </a:r>
            <a:r>
              <a:rPr lang="en-US" sz="1350" dirty="0" smtClean="0"/>
              <a:t>verify current location.</a:t>
            </a:r>
            <a:endParaRPr lang="en-US" sz="1350" dirty="0"/>
          </a:p>
          <a:p>
            <a:pPr marL="0" indent="0">
              <a:buNone/>
            </a:pPr>
            <a:r>
              <a:rPr lang="en-US" sz="1350" dirty="0"/>
              <a:t>4.  Click </a:t>
            </a:r>
            <a:r>
              <a:rPr lang="en-US" sz="1350" b="1" dirty="0"/>
              <a:t>Browse</a:t>
            </a:r>
            <a:r>
              <a:rPr lang="en-US" sz="1350" dirty="0"/>
              <a:t> </a:t>
            </a:r>
            <a:r>
              <a:rPr lang="en-US" sz="1350" dirty="0" smtClean="0"/>
              <a:t>button.</a:t>
            </a:r>
            <a:endParaRPr lang="en-US" sz="1350" dirty="0"/>
          </a:p>
          <a:p>
            <a:pPr lvl="0">
              <a:buAutoNum type="arabicPeriod" startAt="5"/>
            </a:pPr>
            <a:r>
              <a:rPr lang="en-US" sz="1350" dirty="0"/>
              <a:t>Locate Excel file with saved patient/resident </a:t>
            </a:r>
            <a:r>
              <a:rPr lang="en-US" sz="1350" dirty="0" smtClean="0"/>
              <a:t>information. </a:t>
            </a:r>
            <a:endParaRPr lang="en-US" sz="1350" dirty="0"/>
          </a:p>
          <a:p>
            <a:pPr marL="0" indent="0">
              <a:buNone/>
            </a:pPr>
            <a:r>
              <a:rPr lang="en-US" sz="1350" dirty="0"/>
              <a:t>           (</a:t>
            </a:r>
            <a:r>
              <a:rPr lang="en-US" sz="1350" dirty="0" err="1"/>
              <a:t>nys_eFINDS</a:t>
            </a:r>
            <a:r>
              <a:rPr lang="en-US" sz="1350" dirty="0"/>
              <a:t> file name with facility id, date and time)</a:t>
            </a:r>
          </a:p>
          <a:p>
            <a:pPr marL="0" indent="0">
              <a:buNone/>
            </a:pPr>
            <a:r>
              <a:rPr lang="en-US" sz="1350" dirty="0"/>
              <a:t>6.  Click </a:t>
            </a:r>
            <a:r>
              <a:rPr lang="en-US" sz="1350" b="1" dirty="0"/>
              <a:t>Open</a:t>
            </a:r>
            <a:r>
              <a:rPr lang="en-US" sz="1350" dirty="0"/>
              <a:t> to add </a:t>
            </a:r>
            <a:r>
              <a:rPr lang="en-US" sz="1350" dirty="0" smtClean="0"/>
              <a:t>file.</a:t>
            </a:r>
            <a:endParaRPr lang="en-US" sz="1350" dirty="0"/>
          </a:p>
          <a:p>
            <a:pPr marL="0" indent="0">
              <a:buNone/>
            </a:pPr>
            <a:r>
              <a:rPr lang="en-US" sz="1350" dirty="0"/>
              <a:t>7.  Click </a:t>
            </a:r>
            <a:r>
              <a:rPr lang="en-US" sz="1350" b="1" dirty="0"/>
              <a:t>Upload</a:t>
            </a:r>
            <a:r>
              <a:rPr lang="en-US" sz="1350" dirty="0"/>
              <a:t> </a:t>
            </a:r>
            <a:r>
              <a:rPr lang="en-US" sz="1350" dirty="0" smtClean="0"/>
              <a:t>button.</a:t>
            </a:r>
            <a:endParaRPr lang="en-US" sz="1350" dirty="0"/>
          </a:p>
          <a:p>
            <a:pPr marL="0" indent="0">
              <a:buNone/>
            </a:pPr>
            <a:r>
              <a:rPr lang="en-US" sz="1350" dirty="0"/>
              <a:t>8.  Verify Patient/Resident Info is updated, and Edit </a:t>
            </a:r>
            <a:r>
              <a:rPr lang="en-US" sz="1350" dirty="0" smtClean="0"/>
              <a:t>information, </a:t>
            </a:r>
            <a:r>
              <a:rPr lang="en-US" sz="1350" dirty="0"/>
              <a:t>if </a:t>
            </a:r>
            <a:r>
              <a:rPr lang="en-US" sz="1350" dirty="0" smtClean="0"/>
              <a:t>needed.</a:t>
            </a:r>
            <a:endParaRPr lang="en-US" sz="1350" dirty="0"/>
          </a:p>
          <a:p>
            <a:pPr marL="0" indent="0">
              <a:buNone/>
            </a:pPr>
            <a:r>
              <a:rPr lang="en-US" sz="1350" dirty="0"/>
              <a:t>9. Click </a:t>
            </a:r>
            <a:r>
              <a:rPr lang="en-US" sz="1350" b="1" dirty="0"/>
              <a:t>Save All </a:t>
            </a:r>
            <a:r>
              <a:rPr lang="en-US" sz="1350" b="1" dirty="0" smtClean="0"/>
              <a:t>Patients/Residents.</a:t>
            </a:r>
            <a:endParaRPr lang="en-US" sz="1350" b="1" dirty="0"/>
          </a:p>
          <a:p>
            <a:endParaRPr lang="en-US" sz="135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7"/>
            <a:ext cx="1335729" cy="763048"/>
          </a:xfrm>
          <a:prstGeom prst="rect">
            <a:avLst/>
          </a:prstGeom>
        </p:spPr>
      </p:pic>
    </p:spTree>
    <p:extLst>
      <p:ext uri="{BB962C8B-B14F-4D97-AF65-F5344CB8AC3E}">
        <p14:creationId xmlns:p14="http://schemas.microsoft.com/office/powerpoint/2010/main" val="2164424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558800" y="372140"/>
            <a:ext cx="8229600" cy="692030"/>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smtClean="0">
                <a:solidFill>
                  <a:srgbClr val="FF0000"/>
                </a:solidFill>
              </a:rPr>
              <a:t>R</a:t>
            </a:r>
            <a:r>
              <a:rPr lang="en-US" sz="2800" b="1" kern="0" dirty="0" smtClean="0">
                <a:solidFill>
                  <a:srgbClr val="FF0000"/>
                </a:solidFill>
              </a:rPr>
              <a:t>-5d: Update Multiple Patients/Residents </a:t>
            </a:r>
            <a:br>
              <a:rPr lang="en-US" sz="2800" b="1" kern="0" dirty="0" smtClean="0">
                <a:solidFill>
                  <a:srgbClr val="FF0000"/>
                </a:solidFill>
              </a:rPr>
            </a:br>
            <a:r>
              <a:rPr lang="en-US" sz="2800" b="1" kern="0" dirty="0" smtClean="0">
                <a:solidFill>
                  <a:srgbClr val="FF0000"/>
                </a:solidFill>
              </a:rPr>
              <a:t>Spreadsheet with Intended Location</a:t>
            </a:r>
          </a:p>
        </p:txBody>
      </p:sp>
      <p:sp>
        <p:nvSpPr>
          <p:cNvPr id="3" name="Content Placeholder 2"/>
          <p:cNvSpPr>
            <a:spLocks noGrp="1"/>
          </p:cNvSpPr>
          <p:nvPr>
            <p:ph idx="4294967295"/>
          </p:nvPr>
        </p:nvSpPr>
        <p:spPr>
          <a:xfrm>
            <a:off x="0" y="1212112"/>
            <a:ext cx="9067800" cy="3382113"/>
          </a:xfrm>
        </p:spPr>
        <p:txBody>
          <a:bodyPr>
            <a:normAutofit fontScale="92500" lnSpcReduction="10000"/>
          </a:bodyPr>
          <a:lstStyle/>
          <a:p>
            <a:pPr marL="0" indent="0" algn="ctr">
              <a:buNone/>
            </a:pPr>
            <a:endParaRPr lang="en-US" sz="1800" b="1" u="sng" dirty="0" smtClean="0"/>
          </a:p>
          <a:p>
            <a:pPr marL="0" indent="0" algn="ctr">
              <a:buNone/>
            </a:pPr>
            <a:r>
              <a:rPr lang="en-US" sz="1800" b="1" u="sng" dirty="0" smtClean="0"/>
              <a:t>Sending </a:t>
            </a:r>
            <a:r>
              <a:rPr lang="en-US" sz="1800" b="1" u="sng" dirty="0"/>
              <a:t>Facility</a:t>
            </a:r>
          </a:p>
          <a:p>
            <a:pPr marL="0" indent="0">
              <a:buNone/>
            </a:pPr>
            <a:endParaRPr lang="en-US" sz="1200" dirty="0"/>
          </a:p>
          <a:p>
            <a:pPr marL="0" indent="0">
              <a:buNone/>
            </a:pPr>
            <a:r>
              <a:rPr lang="en-US" sz="1350" dirty="0"/>
              <a:t>1. Click </a:t>
            </a:r>
            <a:r>
              <a:rPr lang="en-US" sz="1350" b="1" dirty="0"/>
              <a:t>Update Patient/Resident &gt; Multi Patient/Resident Update.</a:t>
            </a:r>
          </a:p>
          <a:p>
            <a:pPr marL="0" indent="0">
              <a:buNone/>
            </a:pPr>
            <a:r>
              <a:rPr lang="en-US" sz="1350" dirty="0"/>
              <a:t>2. Verify your location.</a:t>
            </a:r>
          </a:p>
          <a:p>
            <a:pPr marL="0" indent="0">
              <a:buNone/>
            </a:pPr>
            <a:r>
              <a:rPr lang="en-US" sz="1350" dirty="0"/>
              <a:t>3. Select the Action Type: </a:t>
            </a:r>
            <a:r>
              <a:rPr lang="en-US" sz="1350" b="1" dirty="0"/>
              <a:t>Releasing Patient/Resident From this </a:t>
            </a:r>
            <a:r>
              <a:rPr lang="en-US" sz="1350" b="1" dirty="0" smtClean="0"/>
              <a:t>Location.</a:t>
            </a:r>
            <a:endParaRPr lang="en-US" sz="1350" dirty="0"/>
          </a:p>
          <a:p>
            <a:pPr marL="0" indent="0">
              <a:buNone/>
            </a:pPr>
            <a:r>
              <a:rPr lang="en-US" sz="1350" dirty="0"/>
              <a:t>4. Select the Intended </a:t>
            </a:r>
            <a:r>
              <a:rPr lang="en-US" sz="1350" dirty="0" smtClean="0"/>
              <a:t>Destination Org. Type(</a:t>
            </a:r>
            <a:r>
              <a:rPr lang="en-US" sz="1350" b="1" dirty="0" smtClean="0">
                <a:solidFill>
                  <a:srgbClr val="FF0000"/>
                </a:solidFill>
              </a:rPr>
              <a:t>TMP</a:t>
            </a:r>
            <a:r>
              <a:rPr lang="en-US" sz="1350" dirty="0" smtClean="0"/>
              <a:t>) Temporary.</a:t>
            </a:r>
          </a:p>
          <a:p>
            <a:pPr marL="0" indent="0">
              <a:buNone/>
            </a:pPr>
            <a:r>
              <a:rPr lang="en-US" sz="1350" dirty="0" smtClean="0"/>
              <a:t>5. Select Intended Destination.</a:t>
            </a:r>
            <a:endParaRPr lang="en-US" sz="1350" dirty="0"/>
          </a:p>
          <a:p>
            <a:pPr marL="0" indent="0">
              <a:buNone/>
            </a:pPr>
            <a:r>
              <a:rPr lang="en-US" sz="1350" dirty="0" smtClean="0"/>
              <a:t>6. </a:t>
            </a:r>
            <a:r>
              <a:rPr lang="en-US" sz="1350" dirty="0"/>
              <a:t>Enter the Bulk Group, for example transport via bus.</a:t>
            </a:r>
          </a:p>
          <a:p>
            <a:pPr marL="0" indent="0">
              <a:buNone/>
            </a:pPr>
            <a:r>
              <a:rPr lang="en-US" sz="1350" dirty="0"/>
              <a:t>7</a:t>
            </a:r>
            <a:r>
              <a:rPr lang="en-US" sz="1350" dirty="0" smtClean="0"/>
              <a:t>. Click                                 </a:t>
            </a:r>
            <a:r>
              <a:rPr lang="en-US" sz="1350" b="1" dirty="0" smtClean="0"/>
              <a:t>.     .</a:t>
            </a:r>
            <a:endParaRPr lang="en-US" sz="1350" b="1" dirty="0"/>
          </a:p>
          <a:p>
            <a:pPr marL="0" indent="0">
              <a:buNone/>
            </a:pPr>
            <a:r>
              <a:rPr lang="en-US" sz="1350" dirty="0"/>
              <a:t>8</a:t>
            </a:r>
            <a:r>
              <a:rPr lang="en-US" sz="1350" dirty="0" smtClean="0"/>
              <a:t>. </a:t>
            </a:r>
            <a:r>
              <a:rPr lang="en-US" sz="1350" dirty="0"/>
              <a:t>Select All OR select Update for each </a:t>
            </a:r>
            <a:r>
              <a:rPr lang="en-US" sz="1350" dirty="0" smtClean="0"/>
              <a:t>patient/resident.</a:t>
            </a:r>
            <a:endParaRPr lang="en-US" sz="1350" dirty="0"/>
          </a:p>
          <a:p>
            <a:pPr marL="0" indent="0">
              <a:buNone/>
            </a:pPr>
            <a:r>
              <a:rPr lang="en-US" sz="1350" dirty="0"/>
              <a:t>9</a:t>
            </a:r>
            <a:r>
              <a:rPr lang="en-US" sz="1350" dirty="0" smtClean="0"/>
              <a:t>. </a:t>
            </a:r>
            <a:r>
              <a:rPr lang="en-US" sz="1350" dirty="0"/>
              <a:t>Click </a:t>
            </a:r>
            <a:r>
              <a:rPr lang="en-US" sz="1350" b="1" dirty="0"/>
              <a:t>Release Selected Patient/Residents.</a:t>
            </a:r>
            <a:endParaRPr lang="en-US" sz="1350" dirty="0"/>
          </a:p>
          <a:p>
            <a:pPr marL="0" indent="0">
              <a:buNone/>
            </a:pPr>
            <a:r>
              <a:rPr lang="en-US" sz="1350" dirty="0" smtClean="0"/>
              <a:t>10. </a:t>
            </a:r>
            <a:r>
              <a:rPr lang="en-US" sz="1350" dirty="0"/>
              <a:t>Verify Successfully updated {#} Patient/Resident.</a:t>
            </a:r>
          </a:p>
          <a:p>
            <a:pPr marL="0" indent="0" algn="ctr">
              <a:buNone/>
            </a:pPr>
            <a:endParaRPr lang="en-US" sz="1350" b="1" dirty="0">
              <a:solidFill>
                <a:srgbClr val="0070C0"/>
              </a:solidFill>
            </a:endParaRPr>
          </a:p>
          <a:p>
            <a:pPr marL="0" indent="0" algn="ctr">
              <a:buNone/>
            </a:pPr>
            <a:r>
              <a:rPr lang="en-US" sz="1350" b="1" dirty="0">
                <a:solidFill>
                  <a:srgbClr val="0070C0"/>
                </a:solidFill>
              </a:rPr>
              <a:t>UPDATE the </a:t>
            </a:r>
            <a:r>
              <a:rPr lang="en-US" sz="1350" b="1" u="sng" dirty="0">
                <a:solidFill>
                  <a:srgbClr val="0070C0"/>
                </a:solidFill>
              </a:rPr>
              <a:t>2</a:t>
            </a:r>
            <a:r>
              <a:rPr lang="en-US" sz="1350" b="1" dirty="0">
                <a:solidFill>
                  <a:srgbClr val="0070C0"/>
                </a:solidFill>
              </a:rPr>
              <a:t> PATIENTS/RESIDENT</a:t>
            </a:r>
            <a:endParaRPr lang="en-US" sz="1350" dirty="0"/>
          </a:p>
          <a:p>
            <a:pPr marL="0" indent="0" algn="ctr">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40"/>
            <a:ext cx="1335729" cy="839972"/>
          </a:xfrm>
          <a:prstGeom prst="rect">
            <a:avLst/>
          </a:prstGeom>
        </p:spPr>
      </p:pic>
      <p:pic>
        <p:nvPicPr>
          <p:cNvPr id="2" name="Picture 1"/>
          <p:cNvPicPr>
            <a:picLocks noChangeAspect="1"/>
          </p:cNvPicPr>
          <p:nvPr/>
        </p:nvPicPr>
        <p:blipFill>
          <a:blip r:embed="rId4"/>
          <a:stretch>
            <a:fillRect/>
          </a:stretch>
        </p:blipFill>
        <p:spPr>
          <a:xfrm>
            <a:off x="688412" y="3174403"/>
            <a:ext cx="1552381" cy="171429"/>
          </a:xfrm>
          <a:prstGeom prst="rect">
            <a:avLst/>
          </a:prstGeom>
        </p:spPr>
      </p:pic>
    </p:spTree>
    <p:extLst>
      <p:ext uri="{BB962C8B-B14F-4D97-AF65-F5344CB8AC3E}">
        <p14:creationId xmlns:p14="http://schemas.microsoft.com/office/powerpoint/2010/main" val="1963169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21267" y="206375"/>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CB1FB7"/>
                </a:solidFill>
              </a:rPr>
              <a:t>U</a:t>
            </a:r>
            <a:r>
              <a:rPr lang="en-US" sz="2800" b="1" kern="0" dirty="0" smtClean="0">
                <a:solidFill>
                  <a:srgbClr val="CB1FB7"/>
                </a:solidFill>
              </a:rPr>
              <a:t>1: Updating Single P/R with Scanner</a:t>
            </a:r>
          </a:p>
        </p:txBody>
      </p:sp>
      <p:sp>
        <p:nvSpPr>
          <p:cNvPr id="3" name="Content Placeholder 2"/>
          <p:cNvSpPr>
            <a:spLocks noGrp="1"/>
          </p:cNvSpPr>
          <p:nvPr>
            <p:ph idx="4294967295"/>
          </p:nvPr>
        </p:nvSpPr>
        <p:spPr>
          <a:xfrm>
            <a:off x="-1" y="973668"/>
            <a:ext cx="8949267" cy="3620558"/>
          </a:xfrm>
        </p:spPr>
        <p:txBody>
          <a:bodyPr>
            <a:normAutofit fontScale="92500" lnSpcReduction="10000"/>
          </a:bodyPr>
          <a:lstStyle/>
          <a:p>
            <a:pPr marL="0" indent="0" algn="ctr">
              <a:buNone/>
            </a:pPr>
            <a:r>
              <a:rPr lang="en-US" sz="2100" b="1" u="sng" dirty="0"/>
              <a:t>Receiving Facility</a:t>
            </a:r>
          </a:p>
          <a:p>
            <a:pPr marL="0" indent="0">
              <a:buNone/>
            </a:pPr>
            <a:r>
              <a:rPr lang="en-US" sz="1600" dirty="0"/>
              <a:t>Scenario You are located at the Temporary Location (TMP) previously created by </a:t>
            </a:r>
            <a:r>
              <a:rPr lang="en-US" sz="1600" dirty="0" err="1"/>
              <a:t>eFINDS</a:t>
            </a:r>
            <a:r>
              <a:rPr lang="en-US" sz="1600" dirty="0"/>
              <a:t> Reporting </a:t>
            </a:r>
            <a:r>
              <a:rPr lang="en-US" sz="1600" dirty="0" smtClean="0"/>
              <a:t>Administrator</a:t>
            </a:r>
          </a:p>
          <a:p>
            <a:pPr marL="0" indent="0">
              <a:buNone/>
            </a:pPr>
            <a:endParaRPr lang="en-US" sz="1600" dirty="0"/>
          </a:p>
          <a:p>
            <a:pPr>
              <a:buFont typeface="+mj-lt"/>
              <a:buAutoNum type="arabicPeriod"/>
            </a:pPr>
            <a:r>
              <a:rPr lang="en-US" sz="1600" dirty="0" smtClean="0"/>
              <a:t>Click </a:t>
            </a:r>
            <a:r>
              <a:rPr lang="en-US" sz="1600" b="1" dirty="0"/>
              <a:t>Update Patient/Resident &gt; With </a:t>
            </a:r>
            <a:r>
              <a:rPr lang="en-US" sz="1600" b="1" dirty="0" smtClean="0"/>
              <a:t>Scanner.</a:t>
            </a:r>
            <a:endParaRPr lang="en-US" sz="1600" b="1" dirty="0"/>
          </a:p>
          <a:p>
            <a:pPr>
              <a:buFont typeface="+mj-lt"/>
              <a:buAutoNum type="arabicPeriod"/>
            </a:pPr>
            <a:r>
              <a:rPr lang="en-US" sz="1600" dirty="0" smtClean="0"/>
              <a:t>Scan </a:t>
            </a:r>
            <a:r>
              <a:rPr lang="en-US" sz="1600" dirty="0"/>
              <a:t>barcode and click Submit, if necessary.</a:t>
            </a:r>
          </a:p>
          <a:p>
            <a:pPr>
              <a:buFont typeface="+mj-lt"/>
              <a:buAutoNum type="arabicPeriod"/>
            </a:pPr>
            <a:r>
              <a:rPr lang="en-US" sz="1600" dirty="0"/>
              <a:t>Confirm message: </a:t>
            </a:r>
            <a:r>
              <a:rPr lang="en-US" sz="1600" b="1" dirty="0">
                <a:solidFill>
                  <a:srgbClr val="336600"/>
                </a:solidFill>
              </a:rPr>
              <a:t>Patient/Resident is found. You can update the </a:t>
            </a:r>
            <a:r>
              <a:rPr lang="en-US" sz="1600" b="1" dirty="0" smtClean="0">
                <a:solidFill>
                  <a:srgbClr val="336600"/>
                </a:solidFill>
              </a:rPr>
              <a:t>information.</a:t>
            </a:r>
            <a:endParaRPr lang="en-US" sz="1600" b="1" dirty="0">
              <a:solidFill>
                <a:srgbClr val="336600"/>
              </a:solidFill>
            </a:endParaRPr>
          </a:p>
          <a:p>
            <a:pPr>
              <a:buFont typeface="+mj-lt"/>
              <a:buAutoNum type="arabicPeriod"/>
            </a:pPr>
            <a:r>
              <a:rPr lang="en-US" sz="1600" dirty="0"/>
              <a:t>Enter or confirm information, including Evacuation Operation and Patient/Resident location (</a:t>
            </a:r>
            <a:r>
              <a:rPr lang="en-US" sz="1600" b="1" dirty="0">
                <a:solidFill>
                  <a:srgbClr val="FF0000"/>
                </a:solidFill>
                <a:effectLst>
                  <a:outerShdw blurRad="38100" dist="38100" dir="2700000" algn="tl">
                    <a:srgbClr val="000000">
                      <a:alpha val="43137"/>
                    </a:srgbClr>
                  </a:outerShdw>
                </a:effectLst>
              </a:rPr>
              <a:t>TMP</a:t>
            </a:r>
            <a:r>
              <a:rPr lang="en-US" sz="1600" dirty="0" smtClean="0"/>
              <a:t>).</a:t>
            </a:r>
            <a:endParaRPr lang="en-US" sz="1600" dirty="0"/>
          </a:p>
          <a:p>
            <a:pPr>
              <a:buFont typeface="+mj-lt"/>
              <a:buAutoNum type="arabicPeriod"/>
            </a:pPr>
            <a:r>
              <a:rPr lang="en-US" sz="1600" dirty="0"/>
              <a:t>Click Update or Override.</a:t>
            </a:r>
          </a:p>
          <a:p>
            <a:pPr>
              <a:buFont typeface="+mj-lt"/>
              <a:buAutoNum type="arabicPeriod"/>
            </a:pPr>
            <a:r>
              <a:rPr lang="en-US" sz="1600" dirty="0"/>
              <a:t>Confirm message:  </a:t>
            </a:r>
            <a:r>
              <a:rPr lang="en-US" sz="1600" b="1" dirty="0">
                <a:solidFill>
                  <a:srgbClr val="336600"/>
                </a:solidFill>
              </a:rPr>
              <a:t>Patient/Resident info is </a:t>
            </a:r>
            <a:r>
              <a:rPr lang="en-US" sz="1600" b="1" dirty="0" smtClean="0">
                <a:solidFill>
                  <a:srgbClr val="336600"/>
                </a:solidFill>
              </a:rPr>
              <a:t>updated.</a:t>
            </a:r>
            <a:endParaRPr lang="en-US" sz="1600" b="1" dirty="0">
              <a:solidFill>
                <a:srgbClr val="336600"/>
              </a:solidFill>
            </a:endParaRPr>
          </a:p>
          <a:p>
            <a:pPr>
              <a:buAutoNum type="arabicPeriod"/>
            </a:pPr>
            <a:endParaRPr lang="en-US" sz="1600" dirty="0"/>
          </a:p>
          <a:p>
            <a:pPr marL="0" indent="0">
              <a:buNone/>
            </a:pPr>
            <a:endParaRPr lang="en-US" sz="1600" dirty="0"/>
          </a:p>
          <a:p>
            <a:pPr marL="0" indent="0" algn="ctr">
              <a:buNone/>
            </a:pPr>
            <a:r>
              <a:rPr lang="en-US" sz="1600" b="1" dirty="0">
                <a:solidFill>
                  <a:srgbClr val="0070C0"/>
                </a:solidFill>
              </a:rPr>
              <a:t>RECEIVE/UPDATE </a:t>
            </a:r>
            <a:r>
              <a:rPr lang="en-US" sz="1600" b="1" u="sng" dirty="0">
                <a:solidFill>
                  <a:srgbClr val="0070C0"/>
                </a:solidFill>
              </a:rPr>
              <a:t>1</a:t>
            </a:r>
            <a:r>
              <a:rPr lang="en-US" sz="1600" b="1" dirty="0">
                <a:solidFill>
                  <a:srgbClr val="0070C0"/>
                </a:solidFill>
              </a:rPr>
              <a:t> PATIENT/RESIDENT USING THIS PROCESS</a:t>
            </a:r>
            <a:endParaRPr lang="en-US" sz="1600" dirty="0"/>
          </a:p>
          <a:p>
            <a:pPr marL="0" indent="0">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39"/>
            <a:ext cx="1335729" cy="786810"/>
          </a:xfrm>
          <a:prstGeom prst="rect">
            <a:avLst/>
          </a:prstGeom>
        </p:spPr>
      </p:pic>
    </p:spTree>
    <p:extLst>
      <p:ext uri="{BB962C8B-B14F-4D97-AF65-F5344CB8AC3E}">
        <p14:creationId xmlns:p14="http://schemas.microsoft.com/office/powerpoint/2010/main" val="1266639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noGrp="1"/>
          </p:cNvSpPr>
          <p:nvPr>
            <p:ph type="title" idx="4294967295"/>
          </p:nvPr>
        </p:nvSpPr>
        <p:spPr>
          <a:xfrm>
            <a:off x="1124063" y="139186"/>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CB1FB7"/>
                </a:solidFill>
              </a:rPr>
              <a:t>U</a:t>
            </a:r>
            <a:r>
              <a:rPr lang="en-US" sz="2800" b="1" kern="0" dirty="0" smtClean="0">
                <a:solidFill>
                  <a:srgbClr val="CB1FB7"/>
                </a:solidFill>
              </a:rPr>
              <a:t>2: Update Single P/R without Scanner</a:t>
            </a:r>
          </a:p>
        </p:txBody>
      </p:sp>
      <p:sp>
        <p:nvSpPr>
          <p:cNvPr id="3" name="Content Placeholder 2"/>
          <p:cNvSpPr>
            <a:spLocks noGrp="1"/>
          </p:cNvSpPr>
          <p:nvPr>
            <p:ph idx="4294967295"/>
          </p:nvPr>
        </p:nvSpPr>
        <p:spPr>
          <a:xfrm>
            <a:off x="-1" y="996436"/>
            <a:ext cx="9050867" cy="3597789"/>
          </a:xfrm>
        </p:spPr>
        <p:txBody>
          <a:bodyPr>
            <a:normAutofit fontScale="92500" lnSpcReduction="10000"/>
          </a:bodyPr>
          <a:lstStyle/>
          <a:p>
            <a:pPr marL="0" indent="0" algn="ctr">
              <a:buNone/>
            </a:pPr>
            <a:r>
              <a:rPr lang="en-US" sz="2100" b="1" u="sng" dirty="0"/>
              <a:t>Receiving </a:t>
            </a:r>
            <a:r>
              <a:rPr lang="en-US" sz="2100" b="1" u="sng" dirty="0" smtClean="0"/>
              <a:t>Facility</a:t>
            </a:r>
          </a:p>
          <a:p>
            <a:pPr marL="0" indent="0">
              <a:buNone/>
            </a:pPr>
            <a:r>
              <a:rPr lang="en-US" sz="2100" dirty="0"/>
              <a:t>Scenario: Patients/Residents begin arriving at this temporary location.</a:t>
            </a:r>
          </a:p>
          <a:p>
            <a:pPr marL="0" indent="0">
              <a:buNone/>
            </a:pPr>
            <a:endParaRPr lang="en-US" sz="1350" b="1" u="sng" dirty="0"/>
          </a:p>
          <a:p>
            <a:pPr>
              <a:buAutoNum type="arabicPeriod"/>
            </a:pPr>
            <a:r>
              <a:rPr lang="en-US" sz="1600" dirty="0"/>
              <a:t>Click </a:t>
            </a:r>
            <a:r>
              <a:rPr lang="en-US" sz="1600" b="1" dirty="0"/>
              <a:t>Update Patient/Resident &gt; Without </a:t>
            </a:r>
            <a:r>
              <a:rPr lang="en-US" sz="1600" b="1" dirty="0" smtClean="0"/>
              <a:t>Scanner.</a:t>
            </a:r>
            <a:endParaRPr lang="en-US" sz="1600" b="1" dirty="0"/>
          </a:p>
          <a:p>
            <a:pPr>
              <a:buAutoNum type="arabicPeriod"/>
            </a:pPr>
            <a:r>
              <a:rPr lang="en-US" sz="1600" dirty="0"/>
              <a:t>Enter search criteria, such as last name, into Keyword search </a:t>
            </a:r>
            <a:r>
              <a:rPr lang="en-US" sz="1600" dirty="0" smtClean="0"/>
              <a:t>box.</a:t>
            </a:r>
            <a:endParaRPr lang="en-US" sz="1600" dirty="0"/>
          </a:p>
          <a:p>
            <a:pPr>
              <a:buAutoNum type="arabicPeriod"/>
            </a:pPr>
            <a:r>
              <a:rPr lang="en-US" sz="1600" dirty="0"/>
              <a:t>Click </a:t>
            </a:r>
          </a:p>
          <a:p>
            <a:pPr>
              <a:buAutoNum type="arabicPeriod"/>
            </a:pPr>
            <a:r>
              <a:rPr lang="en-US" sz="1600" dirty="0" smtClean="0"/>
              <a:t>Identify the correct record </a:t>
            </a:r>
            <a:r>
              <a:rPr lang="en-US" sz="1600" dirty="0"/>
              <a:t>to be </a:t>
            </a:r>
            <a:r>
              <a:rPr lang="en-US" sz="1600" dirty="0" smtClean="0"/>
              <a:t>updated.</a:t>
            </a:r>
            <a:endParaRPr lang="en-US" sz="1600" dirty="0"/>
          </a:p>
          <a:p>
            <a:pPr>
              <a:buAutoNum type="arabicPeriod"/>
            </a:pPr>
            <a:r>
              <a:rPr lang="en-US" sz="1600" dirty="0"/>
              <a:t>Click on Barcode </a:t>
            </a:r>
            <a:r>
              <a:rPr lang="en-US" sz="1600" dirty="0" smtClean="0"/>
              <a:t>link.</a:t>
            </a:r>
            <a:endParaRPr lang="en-US" sz="1600" dirty="0"/>
          </a:p>
          <a:p>
            <a:pPr>
              <a:buAutoNum type="arabicPeriod"/>
            </a:pPr>
            <a:r>
              <a:rPr lang="en-US" sz="1600" dirty="0"/>
              <a:t>Select facility in Patient/Resident Location </a:t>
            </a:r>
            <a:r>
              <a:rPr lang="en-US" sz="1600" dirty="0" smtClean="0"/>
              <a:t>list.</a:t>
            </a:r>
            <a:endParaRPr lang="en-US" sz="1600" dirty="0"/>
          </a:p>
          <a:p>
            <a:pPr>
              <a:buAutoNum type="arabicPeriod"/>
            </a:pPr>
            <a:r>
              <a:rPr lang="en-US" sz="1600" dirty="0"/>
              <a:t>Enter other info if </a:t>
            </a:r>
            <a:r>
              <a:rPr lang="en-US" sz="1600" dirty="0" smtClean="0"/>
              <a:t>needed.</a:t>
            </a:r>
          </a:p>
          <a:p>
            <a:pPr>
              <a:buAutoNum type="arabicPeriod"/>
            </a:pPr>
            <a:r>
              <a:rPr lang="en-US" sz="1600" dirty="0" smtClean="0"/>
              <a:t>Click </a:t>
            </a:r>
          </a:p>
          <a:p>
            <a:pPr>
              <a:buAutoNum type="arabicPeriod"/>
            </a:pPr>
            <a:r>
              <a:rPr lang="en-US" sz="1600" dirty="0" smtClean="0"/>
              <a:t>Verify</a:t>
            </a:r>
            <a:r>
              <a:rPr lang="en-US" sz="1600" b="1" dirty="0" smtClean="0"/>
              <a:t> </a:t>
            </a:r>
            <a:r>
              <a:rPr lang="en-US" sz="1600" b="1" dirty="0">
                <a:solidFill>
                  <a:srgbClr val="336600"/>
                </a:solidFill>
              </a:rPr>
              <a:t>Patient/Resident information is updated</a:t>
            </a:r>
            <a:r>
              <a:rPr lang="en-US" sz="1600" b="1" dirty="0"/>
              <a:t>.</a:t>
            </a:r>
            <a:endParaRPr lang="en-US" sz="1600" dirty="0"/>
          </a:p>
          <a:p>
            <a:pPr marL="0" indent="0">
              <a:buNone/>
            </a:pPr>
            <a:endParaRPr lang="en-US" sz="1350" dirty="0"/>
          </a:p>
          <a:p>
            <a:pPr marL="0" indent="0" algn="ctr">
              <a:buNone/>
            </a:pPr>
            <a:r>
              <a:rPr lang="en-US" sz="1350" b="1" dirty="0">
                <a:solidFill>
                  <a:srgbClr val="0070C0"/>
                </a:solidFill>
              </a:rPr>
              <a:t>RECEIVE/UPDATE </a:t>
            </a:r>
            <a:r>
              <a:rPr lang="en-US" sz="1350" b="1" u="sng" dirty="0">
                <a:solidFill>
                  <a:srgbClr val="0070C0"/>
                </a:solidFill>
              </a:rPr>
              <a:t>1</a:t>
            </a:r>
            <a:r>
              <a:rPr lang="en-US" sz="1350" b="1" dirty="0">
                <a:solidFill>
                  <a:srgbClr val="0070C0"/>
                </a:solidFill>
              </a:rPr>
              <a:t> PATIENT/RESIDENT USING THIS PROCESS</a:t>
            </a:r>
            <a:endParaRPr lang="en-US" sz="1350" dirty="0"/>
          </a:p>
          <a:p>
            <a:pPr marL="0" indent="0">
              <a:buNone/>
            </a:pPr>
            <a:endParaRPr lang="en-US" sz="135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48" y="2278039"/>
            <a:ext cx="3380273" cy="30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944597" y="3601471"/>
            <a:ext cx="2429971" cy="2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3404"/>
            <a:ext cx="1335729" cy="701749"/>
          </a:xfrm>
          <a:prstGeom prst="rect">
            <a:avLst/>
          </a:prstGeom>
        </p:spPr>
      </p:pic>
    </p:spTree>
    <p:extLst>
      <p:ext uri="{BB962C8B-B14F-4D97-AF65-F5344CB8AC3E}">
        <p14:creationId xmlns:p14="http://schemas.microsoft.com/office/powerpoint/2010/main" val="3378964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914400" y="27463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CB1FB7"/>
                </a:solidFill>
              </a:rPr>
              <a:t>U</a:t>
            </a:r>
            <a:r>
              <a:rPr lang="en-US" sz="2800" b="1" kern="0" dirty="0" smtClean="0">
                <a:solidFill>
                  <a:srgbClr val="CB1FB7"/>
                </a:solidFill>
              </a:rPr>
              <a:t>3: Update Group of Patients/Residents</a:t>
            </a:r>
          </a:p>
        </p:txBody>
      </p:sp>
      <p:sp>
        <p:nvSpPr>
          <p:cNvPr id="3" name="Content Placeholder 2"/>
          <p:cNvSpPr>
            <a:spLocks noGrp="1"/>
          </p:cNvSpPr>
          <p:nvPr>
            <p:ph idx="4294967295"/>
          </p:nvPr>
        </p:nvSpPr>
        <p:spPr>
          <a:xfrm>
            <a:off x="102740" y="1200148"/>
            <a:ext cx="8383713" cy="3786717"/>
          </a:xfrm>
        </p:spPr>
        <p:txBody>
          <a:bodyPr>
            <a:normAutofit lnSpcReduction="10000"/>
          </a:bodyPr>
          <a:lstStyle/>
          <a:p>
            <a:pPr marL="0" indent="0" algn="ctr">
              <a:buNone/>
            </a:pPr>
            <a:r>
              <a:rPr lang="en-US" sz="1800" b="1" u="sng" dirty="0"/>
              <a:t>Receiving Facility</a:t>
            </a:r>
          </a:p>
          <a:p>
            <a:pPr marL="0" indent="0">
              <a:buNone/>
            </a:pPr>
            <a:r>
              <a:rPr lang="en-US" sz="1600" dirty="0"/>
              <a:t>Scenario: You have scanner to scan wristbands to check-in and update patient/resident location.</a:t>
            </a:r>
          </a:p>
          <a:p>
            <a:pPr marL="0" indent="0">
              <a:buNone/>
            </a:pPr>
            <a:endParaRPr lang="en-US" sz="1350" dirty="0"/>
          </a:p>
          <a:p>
            <a:pPr marL="0" indent="0">
              <a:buNone/>
            </a:pPr>
            <a:r>
              <a:rPr lang="en-US" sz="1350" dirty="0" smtClean="0"/>
              <a:t>1.  Click </a:t>
            </a:r>
            <a:r>
              <a:rPr lang="en-US" sz="1350" b="1" dirty="0"/>
              <a:t>Update Patient/Resident &gt; Multi Patient/Resident Update</a:t>
            </a:r>
            <a:r>
              <a:rPr lang="en-US" sz="1350" dirty="0"/>
              <a:t>.</a:t>
            </a:r>
          </a:p>
          <a:p>
            <a:pPr marL="0" indent="0">
              <a:buNone/>
            </a:pPr>
            <a:r>
              <a:rPr lang="en-US" sz="1350" dirty="0" smtClean="0"/>
              <a:t>2.  Verify </a:t>
            </a:r>
            <a:r>
              <a:rPr lang="en-US" sz="1350" dirty="0"/>
              <a:t>your location </a:t>
            </a:r>
            <a:r>
              <a:rPr lang="en-US" sz="1350" b="1" dirty="0">
                <a:solidFill>
                  <a:srgbClr val="FF0000"/>
                </a:solidFill>
              </a:rPr>
              <a:t>(TMP</a:t>
            </a:r>
            <a:r>
              <a:rPr lang="en-US" sz="1350" b="1" dirty="0" smtClean="0">
                <a:solidFill>
                  <a:srgbClr val="FF0000"/>
                </a:solidFill>
              </a:rPr>
              <a:t>).</a:t>
            </a:r>
            <a:endParaRPr lang="en-US" sz="1350" b="1" dirty="0">
              <a:solidFill>
                <a:srgbClr val="FF0000"/>
              </a:solidFill>
            </a:endParaRPr>
          </a:p>
          <a:p>
            <a:pPr marL="0" lvl="0" indent="0">
              <a:buNone/>
            </a:pPr>
            <a:r>
              <a:rPr lang="en-US" sz="1350" dirty="0" smtClean="0"/>
              <a:t>3.  Select </a:t>
            </a:r>
            <a:r>
              <a:rPr lang="en-US" sz="1350" dirty="0"/>
              <a:t>Action Type: </a:t>
            </a:r>
            <a:r>
              <a:rPr lang="en-US" sz="1350" b="1" dirty="0"/>
              <a:t>Checking in Patients/Residents into this location</a:t>
            </a:r>
            <a:r>
              <a:rPr lang="en-US" sz="1350" dirty="0"/>
              <a:t>.</a:t>
            </a:r>
          </a:p>
          <a:p>
            <a:pPr marL="0" lvl="0" indent="0">
              <a:buNone/>
            </a:pPr>
            <a:endParaRPr lang="en-US" sz="1350" dirty="0"/>
          </a:p>
          <a:p>
            <a:pPr marL="0" lvl="0" indent="0">
              <a:buNone/>
            </a:pPr>
            <a:endParaRPr lang="en-US" sz="1350" dirty="0"/>
          </a:p>
          <a:p>
            <a:pPr marL="0" lvl="0" indent="0">
              <a:buNone/>
            </a:pPr>
            <a:endParaRPr lang="en-US" sz="1350" dirty="0"/>
          </a:p>
          <a:p>
            <a:pPr marL="0" indent="0">
              <a:buNone/>
            </a:pPr>
            <a:r>
              <a:rPr lang="en-US" sz="1350" dirty="0"/>
              <a:t>4.  Click </a:t>
            </a:r>
            <a:r>
              <a:rPr lang="en-US" sz="1350" b="1" dirty="0"/>
              <a:t>Load All </a:t>
            </a:r>
            <a:r>
              <a:rPr lang="en-US" sz="1350" b="1" dirty="0" smtClean="0"/>
              <a:t>Patient/Resident.</a:t>
            </a:r>
            <a:endParaRPr lang="en-US" sz="1350" b="1" dirty="0"/>
          </a:p>
          <a:p>
            <a:pPr marL="0" indent="0">
              <a:buNone/>
            </a:pPr>
            <a:r>
              <a:rPr lang="en-US" sz="1350" dirty="0"/>
              <a:t>5.  Click </a:t>
            </a:r>
            <a:r>
              <a:rPr lang="en-US" sz="1350" b="1" dirty="0"/>
              <a:t>Select All OR Update for each patient or resident being received</a:t>
            </a:r>
            <a:r>
              <a:rPr lang="en-US" sz="1350" dirty="0"/>
              <a:t>.</a:t>
            </a:r>
          </a:p>
          <a:p>
            <a:pPr marL="0" indent="0">
              <a:buNone/>
            </a:pPr>
            <a:r>
              <a:rPr lang="en-US" sz="1350" dirty="0" smtClean="0"/>
              <a:t>6.  Click </a:t>
            </a:r>
            <a:r>
              <a:rPr lang="en-US" sz="1350" b="1" dirty="0"/>
              <a:t>Check in Selected </a:t>
            </a:r>
            <a:r>
              <a:rPr lang="en-US" sz="1350" b="1" dirty="0" smtClean="0"/>
              <a:t>Patient/Resident</a:t>
            </a:r>
            <a:r>
              <a:rPr lang="en-US" sz="1350" dirty="0" smtClean="0"/>
              <a:t>.</a:t>
            </a:r>
          </a:p>
          <a:p>
            <a:pPr marL="0" indent="0">
              <a:buNone/>
            </a:pPr>
            <a:r>
              <a:rPr lang="en-US" sz="1350" dirty="0" smtClean="0"/>
              <a:t>7.  Confirm </a:t>
            </a:r>
            <a:r>
              <a:rPr lang="en-US" sz="1350" dirty="0"/>
              <a:t>Message: </a:t>
            </a:r>
            <a:r>
              <a:rPr lang="en-US" sz="1350" b="1" dirty="0">
                <a:solidFill>
                  <a:srgbClr val="336600"/>
                </a:solidFill>
              </a:rPr>
              <a:t>Successfully updated {correct #} of </a:t>
            </a:r>
            <a:r>
              <a:rPr lang="en-US" sz="1350" b="1" dirty="0" smtClean="0">
                <a:solidFill>
                  <a:srgbClr val="336600"/>
                </a:solidFill>
              </a:rPr>
              <a:t>Patient/Resident.</a:t>
            </a:r>
            <a:r>
              <a:rPr lang="en-US" sz="1350" dirty="0" smtClean="0"/>
              <a:t>.</a:t>
            </a:r>
            <a:endParaRPr lang="en-US" sz="1350" dirty="0"/>
          </a:p>
          <a:p>
            <a:pPr>
              <a:buAutoNum type="arabicPeriod" startAt="7"/>
            </a:pPr>
            <a:endParaRPr lang="en-US" sz="1350" dirty="0"/>
          </a:p>
          <a:p>
            <a:pPr marL="0" indent="0" algn="ctr">
              <a:buNone/>
            </a:pPr>
            <a:r>
              <a:rPr lang="en-US" sz="1350" b="1" dirty="0">
                <a:solidFill>
                  <a:srgbClr val="0070C0"/>
                </a:solidFill>
              </a:rPr>
              <a:t>RECEIVE/CHECK-IN 5 PATIENTS/RESIDENTS USING THIS PROCESS</a:t>
            </a:r>
            <a:endParaRPr lang="en-US" sz="1350" dirty="0"/>
          </a:p>
          <a:p>
            <a:pPr marL="0" indent="0">
              <a:buNone/>
            </a:pPr>
            <a:endParaRPr lang="en-US" sz="1350" dirty="0"/>
          </a:p>
          <a:p>
            <a:pPr marL="0" indent="0">
              <a:buNone/>
            </a:pPr>
            <a:endParaRPr lang="en-US" sz="135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166" y="2879927"/>
            <a:ext cx="2514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2771"/>
            <a:ext cx="1335729" cy="749117"/>
          </a:xfrm>
          <a:prstGeom prst="rect">
            <a:avLst/>
          </a:prstGeom>
        </p:spPr>
      </p:pic>
    </p:spTree>
    <p:extLst>
      <p:ext uri="{BB962C8B-B14F-4D97-AF65-F5344CB8AC3E}">
        <p14:creationId xmlns:p14="http://schemas.microsoft.com/office/powerpoint/2010/main" val="2914572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8229600" cy="857250"/>
          </a:xfrm>
        </p:spPr>
        <p:txBody>
          <a:bodyPr>
            <a:normAutofit/>
          </a:bodyPr>
          <a:lstStyle/>
          <a:p>
            <a:r>
              <a:rPr lang="en-US" sz="2800" b="1" dirty="0" smtClean="0">
                <a:solidFill>
                  <a:srgbClr val="646569"/>
                </a:solidFill>
              </a:rPr>
              <a:t>Repatriation Scenario</a:t>
            </a:r>
            <a:endParaRPr lang="en-US" sz="2800" b="1" dirty="0">
              <a:solidFill>
                <a:srgbClr val="646569"/>
              </a:solidFill>
            </a:endParaRPr>
          </a:p>
        </p:txBody>
      </p:sp>
      <p:sp>
        <p:nvSpPr>
          <p:cNvPr id="3" name="Content Placeholder 2"/>
          <p:cNvSpPr>
            <a:spLocks noGrp="1"/>
          </p:cNvSpPr>
          <p:nvPr>
            <p:ph idx="4294967295"/>
          </p:nvPr>
        </p:nvSpPr>
        <p:spPr>
          <a:xfrm>
            <a:off x="431800" y="1278269"/>
            <a:ext cx="8229600" cy="3598531"/>
          </a:xfrm>
        </p:spPr>
        <p:txBody>
          <a:bodyPr>
            <a:noAutofit/>
          </a:bodyPr>
          <a:lstStyle/>
          <a:p>
            <a:pPr marL="0" indent="0">
              <a:buNone/>
            </a:pPr>
            <a:r>
              <a:rPr lang="en-US" sz="2400" dirty="0" smtClean="0">
                <a:latin typeface="+mn-lt"/>
              </a:rPr>
              <a:t>The emergency event </a:t>
            </a:r>
            <a:r>
              <a:rPr lang="en-US" sz="2400" dirty="0">
                <a:latin typeface="+mn-lt"/>
              </a:rPr>
              <a:t>is over and the evacuated facility has been inspected and approved to </a:t>
            </a:r>
            <a:r>
              <a:rPr lang="en-US" sz="2400" b="1" dirty="0">
                <a:solidFill>
                  <a:srgbClr val="336600"/>
                </a:solidFill>
                <a:latin typeface="+mn-lt"/>
              </a:rPr>
              <a:t>repatriate</a:t>
            </a:r>
            <a:r>
              <a:rPr lang="en-US" sz="2400" dirty="0">
                <a:latin typeface="+mn-lt"/>
              </a:rPr>
              <a:t> their patients/residents</a:t>
            </a:r>
          </a:p>
          <a:p>
            <a:pPr marL="0" indent="0">
              <a:buNone/>
            </a:pPr>
            <a:r>
              <a:rPr lang="en-US" sz="2400" dirty="0">
                <a:latin typeface="+mn-lt"/>
              </a:rPr>
              <a:t>NOTE: another facility can be identified as the longer term location if the evacuated facility cannot reopen (mainly applies to nursing homes and adult care facilities)</a:t>
            </a:r>
          </a:p>
          <a:p>
            <a:pPr marL="0" indent="0">
              <a:buNone/>
            </a:pPr>
            <a:endParaRPr lang="en-US" sz="2400" dirty="0">
              <a:latin typeface="+mn-lt"/>
            </a:endParaRPr>
          </a:p>
          <a:p>
            <a:pPr marL="0" indent="0">
              <a:buNone/>
            </a:pPr>
            <a:r>
              <a:rPr lang="en-US" sz="2400" dirty="0">
                <a:latin typeface="+mn-lt"/>
              </a:rPr>
              <a:t>Receiving facility (TMP) will update the intended location (originating facility or other) in the </a:t>
            </a:r>
            <a:r>
              <a:rPr lang="en-US" sz="2400" dirty="0" err="1">
                <a:latin typeface="+mn-lt"/>
              </a:rPr>
              <a:t>eFINDS</a:t>
            </a:r>
            <a:r>
              <a:rPr lang="en-US" sz="2400" dirty="0">
                <a:latin typeface="+mn-lt"/>
              </a:rPr>
              <a:t> record of each patient/resident from this operation.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69"/>
            <a:ext cx="1335729" cy="785481"/>
          </a:xfrm>
          <a:prstGeom prst="rect">
            <a:avLst/>
          </a:prstGeom>
        </p:spPr>
      </p:pic>
    </p:spTree>
    <p:extLst>
      <p:ext uri="{BB962C8B-B14F-4D97-AF65-F5344CB8AC3E}">
        <p14:creationId xmlns:p14="http://schemas.microsoft.com/office/powerpoint/2010/main" val="3832235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0324" y="2133808"/>
            <a:ext cx="3429000" cy="1569660"/>
          </a:xfrm>
          <a:prstGeom prst="rect">
            <a:avLst/>
          </a:prstGeom>
        </p:spPr>
        <p:txBody>
          <a:bodyPr wrap="square">
            <a:spAutoFit/>
          </a:bodyPr>
          <a:lstStyle/>
          <a:p>
            <a:pPr marL="214313" indent="-214313">
              <a:buFont typeface="Arial" panose="020B0604020202020204" pitchFamily="34" charset="0"/>
              <a:buChar char="•"/>
            </a:pPr>
            <a:r>
              <a:rPr lang="en-US" sz="2400" dirty="0"/>
              <a:t>W</a:t>
            </a:r>
            <a:r>
              <a:rPr lang="en-US" sz="2400" dirty="0" smtClean="0"/>
              <a:t>ith </a:t>
            </a:r>
            <a:r>
              <a:rPr lang="en-US" sz="2400" dirty="0"/>
              <a:t>scanner, or</a:t>
            </a:r>
          </a:p>
          <a:p>
            <a:pPr marL="214313" indent="-214313">
              <a:buFont typeface="Arial" panose="020B0604020202020204" pitchFamily="34" charset="0"/>
              <a:buChar char="•"/>
            </a:pPr>
            <a:r>
              <a:rPr lang="en-US" sz="2400" dirty="0"/>
              <a:t>W</a:t>
            </a:r>
            <a:r>
              <a:rPr lang="en-US" sz="2400" dirty="0" smtClean="0"/>
              <a:t>ithout </a:t>
            </a:r>
            <a:r>
              <a:rPr lang="en-US" sz="2400" dirty="0"/>
              <a:t>scanner, or</a:t>
            </a:r>
          </a:p>
          <a:p>
            <a:pPr marL="214313" indent="-214313">
              <a:buFont typeface="Arial" panose="020B0604020202020204" pitchFamily="34" charset="0"/>
              <a:buChar char="•"/>
            </a:pPr>
            <a:r>
              <a:rPr lang="en-US" sz="2400" dirty="0"/>
              <a:t>Multi Patient/Resident Update (Release)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934"/>
            <a:ext cx="1335729" cy="782161"/>
          </a:xfrm>
          <a:prstGeom prst="rect">
            <a:avLst/>
          </a:prstGeom>
        </p:spPr>
      </p:pic>
      <p:sp>
        <p:nvSpPr>
          <p:cNvPr id="8" name="Title 3"/>
          <p:cNvSpPr txBox="1">
            <a:spLocks noGrp="1"/>
          </p:cNvSpPr>
          <p:nvPr>
            <p:ph type="title" idx="4294967295"/>
          </p:nvPr>
        </p:nvSpPr>
        <p:spPr>
          <a:xfrm>
            <a:off x="389466" y="360846"/>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smtClean="0">
                <a:solidFill>
                  <a:srgbClr val="646569"/>
                </a:solidFill>
              </a:rPr>
              <a:t>Z1</a:t>
            </a:r>
            <a:r>
              <a:rPr lang="en-US" sz="2800" b="1" kern="0" dirty="0" smtClean="0">
                <a:solidFill>
                  <a:srgbClr val="646569"/>
                </a:solidFill>
              </a:rPr>
              <a:t>: Receiving Facility Repatriates</a:t>
            </a:r>
          </a:p>
        </p:txBody>
      </p:sp>
      <p:sp>
        <p:nvSpPr>
          <p:cNvPr id="9" name="Rectangle 8"/>
          <p:cNvSpPr/>
          <p:nvPr/>
        </p:nvSpPr>
        <p:spPr>
          <a:xfrm>
            <a:off x="1780617" y="3945751"/>
            <a:ext cx="5068415" cy="707886"/>
          </a:xfrm>
          <a:prstGeom prst="rect">
            <a:avLst/>
          </a:prstGeom>
        </p:spPr>
        <p:txBody>
          <a:bodyPr wrap="square">
            <a:spAutoFit/>
          </a:bodyPr>
          <a:lstStyle/>
          <a:p>
            <a:pPr algn="ctr"/>
            <a:r>
              <a:rPr lang="en-US" sz="2000" b="1" dirty="0">
                <a:solidFill>
                  <a:srgbClr val="0070C0"/>
                </a:solidFill>
              </a:rPr>
              <a:t>Update/Release </a:t>
            </a:r>
            <a:r>
              <a:rPr lang="en-US" sz="2000" b="1" u="sng" dirty="0">
                <a:solidFill>
                  <a:srgbClr val="0070C0"/>
                </a:solidFill>
              </a:rPr>
              <a:t>7</a:t>
            </a:r>
            <a:r>
              <a:rPr lang="en-US" sz="2000" b="1" dirty="0">
                <a:solidFill>
                  <a:srgbClr val="0070C0"/>
                </a:solidFill>
              </a:rPr>
              <a:t> patients/residents using this process</a:t>
            </a:r>
          </a:p>
        </p:txBody>
      </p:sp>
      <p:sp>
        <p:nvSpPr>
          <p:cNvPr id="11" name="Rectangle 10"/>
          <p:cNvSpPr/>
          <p:nvPr/>
        </p:nvSpPr>
        <p:spPr>
          <a:xfrm>
            <a:off x="1371599" y="1218095"/>
            <a:ext cx="5886450" cy="830997"/>
          </a:xfrm>
          <a:prstGeom prst="rect">
            <a:avLst/>
          </a:prstGeom>
        </p:spPr>
        <p:txBody>
          <a:bodyPr wrap="square">
            <a:spAutoFit/>
          </a:bodyPr>
          <a:lstStyle/>
          <a:p>
            <a:pPr lvl="0" algn="ctr"/>
            <a:r>
              <a:rPr lang="en-US" sz="2400" dirty="0" smtClean="0"/>
              <a:t>Receiving Facility Should Change Intended Destination to Original Sending Facility Name</a:t>
            </a:r>
            <a:endParaRPr lang="en-US" sz="2400" dirty="0"/>
          </a:p>
        </p:txBody>
      </p:sp>
    </p:spTree>
    <p:extLst>
      <p:ext uri="{BB962C8B-B14F-4D97-AF65-F5344CB8AC3E}">
        <p14:creationId xmlns:p14="http://schemas.microsoft.com/office/powerpoint/2010/main" val="862317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7"/>
            <a:ext cx="1335729" cy="763048"/>
          </a:xfrm>
          <a:prstGeom prst="rect">
            <a:avLst/>
          </a:prstGeom>
        </p:spPr>
      </p:pic>
      <p:sp>
        <p:nvSpPr>
          <p:cNvPr id="7" name="Title 3"/>
          <p:cNvSpPr txBox="1">
            <a:spLocks noGrp="1"/>
          </p:cNvSpPr>
          <p:nvPr>
            <p:ph type="title" idx="4294967295"/>
          </p:nvPr>
        </p:nvSpPr>
        <p:spPr>
          <a:xfrm>
            <a:off x="787400" y="223894"/>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dirty="0" smtClean="0">
                <a:solidFill>
                  <a:srgbClr val="646569"/>
                </a:solidFill>
              </a:rPr>
              <a:t>Z2</a:t>
            </a:r>
            <a:r>
              <a:rPr lang="en-US" sz="2800" b="1" kern="0" dirty="0" smtClean="0">
                <a:solidFill>
                  <a:srgbClr val="646569"/>
                </a:solidFill>
              </a:rPr>
              <a:t>: Sending Facility Repatriates</a:t>
            </a:r>
          </a:p>
        </p:txBody>
      </p:sp>
      <p:sp>
        <p:nvSpPr>
          <p:cNvPr id="9" name="Rectangle 8"/>
          <p:cNvSpPr/>
          <p:nvPr/>
        </p:nvSpPr>
        <p:spPr>
          <a:xfrm>
            <a:off x="1536700" y="1167085"/>
            <a:ext cx="5886450" cy="1200329"/>
          </a:xfrm>
          <a:prstGeom prst="rect">
            <a:avLst/>
          </a:prstGeom>
        </p:spPr>
        <p:txBody>
          <a:bodyPr wrap="square">
            <a:spAutoFit/>
          </a:bodyPr>
          <a:lstStyle/>
          <a:p>
            <a:pPr lvl="0" algn="ctr"/>
            <a:r>
              <a:rPr lang="en-US" sz="2400" dirty="0" smtClean="0"/>
              <a:t>Original Sending Facility Should Update Record by Changing Current Location to Their Facility Name</a:t>
            </a:r>
            <a:endParaRPr lang="en-US" sz="2400" dirty="0"/>
          </a:p>
        </p:txBody>
      </p:sp>
      <p:sp>
        <p:nvSpPr>
          <p:cNvPr id="10" name="Rectangle 9"/>
          <p:cNvSpPr/>
          <p:nvPr/>
        </p:nvSpPr>
        <p:spPr>
          <a:xfrm>
            <a:off x="2476072" y="2038137"/>
            <a:ext cx="4096178" cy="1938992"/>
          </a:xfrm>
          <a:prstGeom prst="rect">
            <a:avLst/>
          </a:prstGeom>
        </p:spPr>
        <p:txBody>
          <a:bodyPr wrap="square">
            <a:spAutoFit/>
          </a:bodyPr>
          <a:lstStyle/>
          <a:p>
            <a:pPr marL="214313" indent="-214313">
              <a:buFont typeface="Arial" panose="020B0604020202020204" pitchFamily="34" charset="0"/>
              <a:buChar char="•"/>
            </a:pPr>
            <a:endParaRPr lang="en-US" sz="2400" dirty="0" smtClean="0"/>
          </a:p>
          <a:p>
            <a:pPr marL="214313" indent="-214313">
              <a:buFont typeface="Arial" panose="020B0604020202020204" pitchFamily="34" charset="0"/>
              <a:buChar char="•"/>
            </a:pPr>
            <a:r>
              <a:rPr lang="en-US" sz="2400" dirty="0" smtClean="0"/>
              <a:t>With </a:t>
            </a:r>
            <a:r>
              <a:rPr lang="en-US" sz="2400" dirty="0"/>
              <a:t>scanner, or</a:t>
            </a:r>
          </a:p>
          <a:p>
            <a:pPr marL="214313" indent="-214313">
              <a:buFont typeface="Arial" panose="020B0604020202020204" pitchFamily="34" charset="0"/>
              <a:buChar char="•"/>
            </a:pPr>
            <a:r>
              <a:rPr lang="en-US" sz="2400" dirty="0" smtClean="0"/>
              <a:t>Without </a:t>
            </a:r>
            <a:r>
              <a:rPr lang="en-US" sz="2400" dirty="0"/>
              <a:t>scanner, or</a:t>
            </a:r>
          </a:p>
          <a:p>
            <a:pPr marL="214313" indent="-214313">
              <a:buFont typeface="Arial" panose="020B0604020202020204" pitchFamily="34" charset="0"/>
              <a:buChar char="•"/>
            </a:pPr>
            <a:r>
              <a:rPr lang="en-US" sz="2400" dirty="0"/>
              <a:t>Multi Patient/Resident Update (Check-In)</a:t>
            </a:r>
          </a:p>
        </p:txBody>
      </p:sp>
      <p:sp>
        <p:nvSpPr>
          <p:cNvPr id="11" name="Rectangle 10"/>
          <p:cNvSpPr/>
          <p:nvPr/>
        </p:nvSpPr>
        <p:spPr>
          <a:xfrm>
            <a:off x="1602817" y="4058814"/>
            <a:ext cx="5754215" cy="707886"/>
          </a:xfrm>
          <a:prstGeom prst="rect">
            <a:avLst/>
          </a:prstGeom>
        </p:spPr>
        <p:txBody>
          <a:bodyPr wrap="square">
            <a:spAutoFit/>
          </a:bodyPr>
          <a:lstStyle/>
          <a:p>
            <a:pPr algn="ctr"/>
            <a:r>
              <a:rPr lang="en-US" sz="2000" b="1" dirty="0">
                <a:solidFill>
                  <a:srgbClr val="0070C0"/>
                </a:solidFill>
              </a:rPr>
              <a:t>Receive/Check-In 7 patients/residents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using </a:t>
            </a:r>
            <a:r>
              <a:rPr lang="en-US" sz="2000" b="1" dirty="0">
                <a:solidFill>
                  <a:srgbClr val="0070C0"/>
                </a:solidFill>
              </a:rPr>
              <a:t>this process</a:t>
            </a:r>
            <a:endParaRPr lang="en-US" sz="2000" dirty="0"/>
          </a:p>
        </p:txBody>
      </p:sp>
    </p:spTree>
    <p:extLst>
      <p:ext uri="{BB962C8B-B14F-4D97-AF65-F5344CB8AC3E}">
        <p14:creationId xmlns:p14="http://schemas.microsoft.com/office/powerpoint/2010/main" val="374251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5832" y="507604"/>
            <a:ext cx="6585438" cy="1962076"/>
          </a:xfrm>
          <a:prstGeom prst="rect">
            <a:avLst/>
          </a:prstGeom>
          <a:noFill/>
          <a:ln>
            <a:noFill/>
          </a:ln>
        </p:spPr>
        <p:txBody>
          <a:bodyPr wrap="square" rtlCol="0">
            <a:spAutoFit/>
          </a:bodyPr>
          <a:lstStyle/>
          <a:p>
            <a:endParaRPr lang="en-US" b="1" dirty="0">
              <a:solidFill>
                <a:srgbClr val="002D73"/>
              </a:solidFill>
              <a:latin typeface="Arial" panose="020B0604020202020204" pitchFamily="34" charset="0"/>
              <a:cs typeface="Arial" panose="020B0604020202020204" pitchFamily="34" charset="0"/>
            </a:endParaRPr>
          </a:p>
          <a:p>
            <a:pPr marL="1114425" lvl="2" indent="-428625">
              <a:buFont typeface="Wingdings" panose="05000000000000000000" pitchFamily="2" charset="2"/>
              <a:buChar char="ü"/>
            </a:pPr>
            <a:r>
              <a:rPr lang="en-US" b="1" dirty="0">
                <a:solidFill>
                  <a:srgbClr val="002D73"/>
                </a:solidFill>
                <a:latin typeface="Arial" panose="020B0604020202020204" pitchFamily="34" charset="0"/>
                <a:cs typeface="Arial" panose="020B0604020202020204" pitchFamily="34" charset="0"/>
              </a:rPr>
              <a:t>56 Facilities evacuated in NYC, Nassau, Westchester and Suffolk Counties </a:t>
            </a:r>
          </a:p>
          <a:p>
            <a:pPr marL="1114425" lvl="2" indent="-428625">
              <a:buFont typeface="Wingdings" panose="05000000000000000000" pitchFamily="2" charset="2"/>
              <a:buChar char="ü"/>
            </a:pPr>
            <a:r>
              <a:rPr lang="en-US" b="1" dirty="0">
                <a:solidFill>
                  <a:srgbClr val="002D73"/>
                </a:solidFill>
                <a:latin typeface="Arial" panose="020B0604020202020204" pitchFamily="34" charset="0"/>
                <a:cs typeface="Arial" panose="020B0604020202020204" pitchFamily="34" charset="0"/>
              </a:rPr>
              <a:t>7,820 HCF Patients/Residents evacuated from NYC, LI and Lower Hudson Valley</a:t>
            </a:r>
          </a:p>
          <a:p>
            <a:pPr lvl="2"/>
            <a:endParaRPr lang="en-US" b="1" dirty="0">
              <a:solidFill>
                <a:srgbClr val="002D73"/>
              </a:solidFill>
              <a:latin typeface="Arial" panose="020B0604020202020204" pitchFamily="34" charset="0"/>
              <a:cs typeface="Arial" panose="020B0604020202020204" pitchFamily="34" charset="0"/>
            </a:endParaRPr>
          </a:p>
          <a:p>
            <a:endParaRPr lang="en-US" sz="1350" b="1" i="1" dirty="0">
              <a:solidFill>
                <a:srgbClr val="C0000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46866" y="2084171"/>
            <a:ext cx="4275667" cy="16500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51202" y="341719"/>
            <a:ext cx="6172200" cy="507831"/>
          </a:xfrm>
          <a:prstGeom prst="rect">
            <a:avLst/>
          </a:prstGeom>
        </p:spPr>
        <p:txBody>
          <a:bodyPr wrap="square">
            <a:spAutoFit/>
          </a:bodyPr>
          <a:lstStyle/>
          <a:p>
            <a:r>
              <a:rPr lang="en-US" sz="2700" b="1" dirty="0">
                <a:solidFill>
                  <a:srgbClr val="002D73"/>
                </a:solidFill>
                <a:latin typeface="Arial" panose="020B0604020202020204" pitchFamily="34" charset="0"/>
                <a:cs typeface="Arial" panose="020B0604020202020204" pitchFamily="34" charset="0"/>
              </a:rPr>
              <a:t>2012-Hurricane Sandy Evacuations </a:t>
            </a:r>
          </a:p>
        </p:txBody>
      </p:sp>
      <p:sp>
        <p:nvSpPr>
          <p:cNvPr id="6" name="TextBox 5"/>
          <p:cNvSpPr txBox="1"/>
          <p:nvPr/>
        </p:nvSpPr>
        <p:spPr>
          <a:xfrm>
            <a:off x="2076148" y="4089810"/>
            <a:ext cx="4888475" cy="923330"/>
          </a:xfrm>
          <a:prstGeom prst="rect">
            <a:avLst/>
          </a:prstGeom>
          <a:solidFill>
            <a:srgbClr val="000066"/>
          </a:solidFill>
        </p:spPr>
        <p:txBody>
          <a:bodyPr wrap="square" rtlCol="0">
            <a:spAutoFit/>
          </a:bodyPr>
          <a:lstStyle/>
          <a:p>
            <a:pPr algn="ctr"/>
            <a:r>
              <a:rPr lang="en-US" b="1" u="sng" dirty="0">
                <a:solidFill>
                  <a:schemeClr val="bg1"/>
                </a:solidFill>
                <a:latin typeface="Arial" panose="020B0604020202020204" pitchFamily="34" charset="0"/>
                <a:cs typeface="Arial" panose="020B0604020202020204" pitchFamily="34" charset="0"/>
              </a:rPr>
              <a:t>Patient Tracking Imperative</a:t>
            </a:r>
          </a:p>
          <a:p>
            <a:pPr algn="ctr"/>
            <a:r>
              <a:rPr lang="en-US" dirty="0">
                <a:solidFill>
                  <a:schemeClr val="bg1"/>
                </a:solidFill>
                <a:latin typeface="Arial" panose="020B0604020202020204" pitchFamily="34" charset="0"/>
                <a:cs typeface="Arial" panose="020B0604020202020204" pitchFamily="34" charset="0"/>
              </a:rPr>
              <a:t>Previously NO formal mechanism for tracking evacuees statewide was available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5" y="92737"/>
            <a:ext cx="1143219" cy="756813"/>
          </a:xfrm>
          <a:prstGeom prst="rect">
            <a:avLst/>
          </a:prstGeom>
        </p:spPr>
      </p:pic>
    </p:spTree>
    <p:extLst>
      <p:ext uri="{BB962C8B-B14F-4D97-AF65-F5344CB8AC3E}">
        <p14:creationId xmlns:p14="http://schemas.microsoft.com/office/powerpoint/2010/main" val="16038808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30374"/>
            <a:ext cx="8091487" cy="2206625"/>
          </a:xfrm>
        </p:spPr>
        <p:txBody>
          <a:bodyPr>
            <a:noAutofit/>
          </a:bodyPr>
          <a:lstStyle/>
          <a:p>
            <a:pPr algn="ctr"/>
            <a:r>
              <a:rPr lang="en-US" sz="3000" b="0" cap="none" dirty="0" smtClean="0">
                <a:solidFill>
                  <a:srgbClr val="002D73"/>
                </a:solidFill>
              </a:rPr>
              <a:t>The sending facility has sent evacuees to the receiving facility and would like to determine if the patients/residents have been checked in using the eFINDS </a:t>
            </a:r>
            <a:r>
              <a:rPr lang="en-US" sz="3000" i="1" cap="none" dirty="0" smtClean="0">
                <a:solidFill>
                  <a:srgbClr val="002D73"/>
                </a:solidFill>
              </a:rPr>
              <a:t>Patient </a:t>
            </a:r>
            <a:r>
              <a:rPr lang="en-US" sz="3000" i="1" cap="none" dirty="0">
                <a:solidFill>
                  <a:srgbClr val="002D73"/>
                </a:solidFill>
              </a:rPr>
              <a:t>L</a:t>
            </a:r>
            <a:r>
              <a:rPr lang="en-US" sz="3000" i="1" cap="none" dirty="0" smtClean="0">
                <a:solidFill>
                  <a:srgbClr val="002D73"/>
                </a:solidFill>
              </a:rPr>
              <a:t>ocator </a:t>
            </a:r>
            <a:r>
              <a:rPr lang="en-US" sz="3000" b="0" cap="none" dirty="0" smtClean="0">
                <a:solidFill>
                  <a:srgbClr val="002D73"/>
                </a:solidFill>
              </a:rPr>
              <a:t>function.</a:t>
            </a:r>
            <a:endParaRPr lang="en-US" sz="3000" b="0" dirty="0"/>
          </a:p>
        </p:txBody>
      </p:sp>
      <p:sp>
        <p:nvSpPr>
          <p:cNvPr id="3" name="Text Placeholder 2"/>
          <p:cNvSpPr>
            <a:spLocks noGrp="1"/>
          </p:cNvSpPr>
          <p:nvPr>
            <p:ph type="body" idx="1"/>
          </p:nvPr>
        </p:nvSpPr>
        <p:spPr>
          <a:xfrm>
            <a:off x="722313" y="206376"/>
            <a:ext cx="7772400" cy="1270000"/>
          </a:xfrm>
        </p:spPr>
        <p:txBody>
          <a:bodyPr>
            <a:noAutofit/>
          </a:bodyPr>
          <a:lstStyle/>
          <a:p>
            <a:pPr algn="ctr"/>
            <a:r>
              <a:rPr lang="en-US" sz="3200" b="1" dirty="0">
                <a:solidFill>
                  <a:srgbClr val="00B0F0"/>
                </a:solidFill>
              </a:rPr>
              <a:t>Search/Reports </a:t>
            </a:r>
            <a:r>
              <a:rPr lang="en-US" sz="3200" b="1" dirty="0" smtClean="0">
                <a:solidFill>
                  <a:srgbClr val="00B0F0"/>
                </a:solidFill>
              </a:rPr>
              <a:t/>
            </a:r>
            <a:br>
              <a:rPr lang="en-US" sz="3200" b="1" dirty="0" smtClean="0">
                <a:solidFill>
                  <a:srgbClr val="00B0F0"/>
                </a:solidFill>
              </a:rPr>
            </a:br>
            <a:r>
              <a:rPr lang="en-US" sz="3200" b="1" dirty="0" smtClean="0">
                <a:solidFill>
                  <a:srgbClr val="00B0F0"/>
                </a:solidFill>
              </a:rPr>
              <a:t>Scenario One</a:t>
            </a:r>
            <a:endParaRPr lang="en-US" sz="3200" b="1" dirty="0">
              <a:solidFill>
                <a:srgbClr val="00B0F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6" y="206375"/>
            <a:ext cx="1335729" cy="797442"/>
          </a:xfrm>
          <a:prstGeom prst="rect">
            <a:avLst/>
          </a:prstGeom>
        </p:spPr>
      </p:pic>
    </p:spTree>
    <p:extLst>
      <p:ext uri="{BB962C8B-B14F-4D97-AF65-F5344CB8AC3E}">
        <p14:creationId xmlns:p14="http://schemas.microsoft.com/office/powerpoint/2010/main" val="3580715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371" y="382771"/>
            <a:ext cx="7772400" cy="953223"/>
          </a:xfrm>
        </p:spPr>
        <p:txBody>
          <a:bodyPr/>
          <a:lstStyle/>
          <a:p>
            <a:r>
              <a:rPr lang="en-US" sz="2800" b="1" dirty="0">
                <a:solidFill>
                  <a:srgbClr val="00B0F0"/>
                </a:solidFill>
              </a:rPr>
              <a:t>S1</a:t>
            </a:r>
            <a:r>
              <a:rPr lang="en-US" sz="2800" b="1" kern="0" dirty="0">
                <a:solidFill>
                  <a:srgbClr val="00B0F0"/>
                </a:solidFill>
              </a:rPr>
              <a:t>:View Patients/Residents by </a:t>
            </a:r>
            <a:r>
              <a:rPr lang="en-US" sz="2800" b="1" kern="0" dirty="0" smtClean="0">
                <a:solidFill>
                  <a:srgbClr val="00B0F0"/>
                </a:solidFill>
              </a:rPr>
              <a:t/>
            </a:r>
            <a:br>
              <a:rPr lang="en-US" sz="2800" b="1" kern="0" dirty="0" smtClean="0">
                <a:solidFill>
                  <a:srgbClr val="00B0F0"/>
                </a:solidFill>
              </a:rPr>
            </a:br>
            <a:r>
              <a:rPr lang="en-US" sz="2800" b="1" kern="0" dirty="0" smtClean="0">
                <a:solidFill>
                  <a:srgbClr val="00B0F0"/>
                </a:solidFill>
              </a:rPr>
              <a:t>Sending Location</a:t>
            </a:r>
            <a:endParaRPr lang="en-US" b="1" dirty="0"/>
          </a:p>
        </p:txBody>
      </p:sp>
      <p:pic>
        <p:nvPicPr>
          <p:cNvPr id="5" name="Picture 4"/>
          <p:cNvPicPr>
            <a:picLocks noChangeAspect="1"/>
          </p:cNvPicPr>
          <p:nvPr/>
        </p:nvPicPr>
        <p:blipFill>
          <a:blip r:embed="rId3"/>
          <a:stretch>
            <a:fillRect/>
          </a:stretch>
        </p:blipFill>
        <p:spPr>
          <a:xfrm>
            <a:off x="1335728" y="3019472"/>
            <a:ext cx="5433673" cy="1867837"/>
          </a:xfrm>
          <a:prstGeom prst="rect">
            <a:avLst/>
          </a:prstGeom>
        </p:spPr>
      </p:pic>
      <p:sp>
        <p:nvSpPr>
          <p:cNvPr id="3" name="Subtitle 2"/>
          <p:cNvSpPr>
            <a:spLocks noGrp="1"/>
          </p:cNvSpPr>
          <p:nvPr>
            <p:ph type="subTitle" idx="1"/>
          </p:nvPr>
        </p:nvSpPr>
        <p:spPr>
          <a:xfrm>
            <a:off x="293915" y="1608084"/>
            <a:ext cx="8490856" cy="1263868"/>
          </a:xfrm>
        </p:spPr>
        <p:txBody>
          <a:bodyPr/>
          <a:lstStyle/>
          <a:p>
            <a:pPr marL="342900" lvl="0" indent="-342900" algn="l">
              <a:buFont typeface="+mj-lt"/>
              <a:buAutoNum type="arabicPeriod"/>
            </a:pPr>
            <a:r>
              <a:rPr lang="en-US" sz="2000" dirty="0">
                <a:solidFill>
                  <a:prstClr val="black"/>
                </a:solidFill>
              </a:rPr>
              <a:t>Click </a:t>
            </a:r>
            <a:r>
              <a:rPr lang="en-US" sz="2000" b="1" dirty="0">
                <a:solidFill>
                  <a:prstClr val="black"/>
                </a:solidFill>
              </a:rPr>
              <a:t>Locate Patient/Resident </a:t>
            </a:r>
            <a:r>
              <a:rPr lang="en-US" sz="2000" dirty="0">
                <a:solidFill>
                  <a:prstClr val="black"/>
                </a:solidFill>
              </a:rPr>
              <a:t>from the menu bar</a:t>
            </a:r>
          </a:p>
          <a:p>
            <a:pPr marL="342900" lvl="0" indent="-342900" algn="l">
              <a:buFont typeface="+mj-lt"/>
              <a:buAutoNum type="arabicPeriod"/>
            </a:pPr>
            <a:r>
              <a:rPr lang="en-US" sz="2000" dirty="0">
                <a:solidFill>
                  <a:prstClr val="black"/>
                </a:solidFill>
              </a:rPr>
              <a:t>Enter at least </a:t>
            </a:r>
            <a:r>
              <a:rPr lang="en-US" sz="2000" b="1" dirty="0">
                <a:solidFill>
                  <a:srgbClr val="FF0000"/>
                </a:solidFill>
              </a:rPr>
              <a:t>two</a:t>
            </a:r>
            <a:r>
              <a:rPr lang="en-US" sz="2000" b="1" dirty="0">
                <a:solidFill>
                  <a:prstClr val="black"/>
                </a:solidFill>
              </a:rPr>
              <a:t> </a:t>
            </a:r>
            <a:r>
              <a:rPr lang="en-US" sz="2000" dirty="0">
                <a:solidFill>
                  <a:prstClr val="black"/>
                </a:solidFill>
              </a:rPr>
              <a:t>search criteria</a:t>
            </a:r>
          </a:p>
          <a:p>
            <a:pPr marL="342900" lvl="0" indent="-342900" algn="l">
              <a:buFont typeface="+mj-lt"/>
              <a:buAutoNum type="arabicPeriod"/>
            </a:pPr>
            <a:r>
              <a:rPr lang="en-US" sz="2000" dirty="0">
                <a:solidFill>
                  <a:prstClr val="black"/>
                </a:solidFill>
              </a:rPr>
              <a:t>Click </a:t>
            </a:r>
            <a:r>
              <a:rPr lang="en-US" sz="2000" b="1" dirty="0">
                <a:solidFill>
                  <a:prstClr val="black"/>
                </a:solidFill>
              </a:rPr>
              <a:t>Locate </a:t>
            </a:r>
            <a:r>
              <a:rPr lang="en-US" sz="2000" b="1" dirty="0" smtClean="0">
                <a:solidFill>
                  <a:prstClr val="black"/>
                </a:solidFill>
              </a:rPr>
              <a:t>Patient/Resident</a:t>
            </a:r>
          </a:p>
          <a:p>
            <a:pPr marL="342900" lvl="0" indent="-342900" algn="l">
              <a:buFont typeface="+mj-lt"/>
              <a:buAutoNum type="arabicPeriod"/>
            </a:pP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2771"/>
            <a:ext cx="1335729" cy="786720"/>
          </a:xfrm>
          <a:prstGeom prst="rect">
            <a:avLst/>
          </a:prstGeom>
        </p:spPr>
      </p:pic>
    </p:spTree>
    <p:extLst>
      <p:ext uri="{BB962C8B-B14F-4D97-AF65-F5344CB8AC3E}">
        <p14:creationId xmlns:p14="http://schemas.microsoft.com/office/powerpoint/2010/main" val="3488369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30374"/>
            <a:ext cx="8091487" cy="2206625"/>
          </a:xfrm>
        </p:spPr>
        <p:txBody>
          <a:bodyPr>
            <a:noAutofit/>
          </a:bodyPr>
          <a:lstStyle/>
          <a:p>
            <a:pPr algn="ctr"/>
            <a:r>
              <a:rPr lang="en-US" sz="3200" b="0" cap="none" dirty="0" smtClean="0">
                <a:solidFill>
                  <a:srgbClr val="002D73"/>
                </a:solidFill>
              </a:rPr>
              <a:t>An individual with a wristband just arrived at the </a:t>
            </a:r>
            <a:r>
              <a:rPr lang="en-US" sz="3200" b="0" cap="none" dirty="0" err="1" smtClean="0">
                <a:solidFill>
                  <a:srgbClr val="002D73"/>
                </a:solidFill>
              </a:rPr>
              <a:t>tmp</a:t>
            </a:r>
            <a:r>
              <a:rPr lang="en-US" sz="3200" b="0" cap="none" dirty="0" smtClean="0">
                <a:solidFill>
                  <a:srgbClr val="002D73"/>
                </a:solidFill>
              </a:rPr>
              <a:t> location but was not destined for this location using the eFINDS </a:t>
            </a:r>
            <a:br>
              <a:rPr lang="en-US" sz="3200" b="0" cap="none" dirty="0" smtClean="0">
                <a:solidFill>
                  <a:srgbClr val="002D73"/>
                </a:solidFill>
              </a:rPr>
            </a:br>
            <a:r>
              <a:rPr lang="en-US" sz="3200" i="1" cap="none" dirty="0" smtClean="0">
                <a:solidFill>
                  <a:srgbClr val="002D73"/>
                </a:solidFill>
              </a:rPr>
              <a:t>Quick Search</a:t>
            </a:r>
            <a:r>
              <a:rPr lang="en-US" sz="3200" b="0" cap="none" dirty="0" smtClean="0">
                <a:solidFill>
                  <a:srgbClr val="002D73"/>
                </a:solidFill>
              </a:rPr>
              <a:t> function. </a:t>
            </a:r>
            <a:r>
              <a:rPr lang="en-US" sz="3200" b="0" cap="none" dirty="0" smtClean="0"/>
              <a:t/>
            </a:r>
            <a:br>
              <a:rPr lang="en-US" sz="3200" b="0" cap="none" dirty="0" smtClean="0"/>
            </a:br>
            <a:r>
              <a:rPr lang="en-US" sz="3000" b="0" cap="none" dirty="0" smtClean="0"/>
              <a:t/>
            </a:r>
            <a:br>
              <a:rPr lang="en-US" sz="3000" b="0" cap="none" dirty="0" smtClean="0"/>
            </a:br>
            <a:endParaRPr lang="en-US" sz="3000" b="0" dirty="0"/>
          </a:p>
        </p:txBody>
      </p:sp>
      <p:sp>
        <p:nvSpPr>
          <p:cNvPr id="3" name="Text Placeholder 2"/>
          <p:cNvSpPr>
            <a:spLocks noGrp="1"/>
          </p:cNvSpPr>
          <p:nvPr>
            <p:ph type="body" idx="1"/>
          </p:nvPr>
        </p:nvSpPr>
        <p:spPr>
          <a:xfrm>
            <a:off x="722313" y="206376"/>
            <a:ext cx="7772400" cy="1270000"/>
          </a:xfrm>
        </p:spPr>
        <p:txBody>
          <a:bodyPr>
            <a:noAutofit/>
          </a:bodyPr>
          <a:lstStyle/>
          <a:p>
            <a:pPr algn="ctr"/>
            <a:r>
              <a:rPr lang="en-US" sz="3200" b="1" dirty="0">
                <a:solidFill>
                  <a:srgbClr val="00B0F0"/>
                </a:solidFill>
              </a:rPr>
              <a:t>Search/Reports </a:t>
            </a:r>
            <a:r>
              <a:rPr lang="en-US" sz="3200" b="1" dirty="0" smtClean="0">
                <a:solidFill>
                  <a:srgbClr val="00B0F0"/>
                </a:solidFill>
              </a:rPr>
              <a:t/>
            </a:r>
            <a:br>
              <a:rPr lang="en-US" sz="3200" b="1" dirty="0" smtClean="0">
                <a:solidFill>
                  <a:srgbClr val="00B0F0"/>
                </a:solidFill>
              </a:rPr>
            </a:br>
            <a:r>
              <a:rPr lang="en-US" sz="3200" b="1" dirty="0" smtClean="0">
                <a:solidFill>
                  <a:srgbClr val="00B0F0"/>
                </a:solidFill>
              </a:rPr>
              <a:t>Scenario Two</a:t>
            </a:r>
            <a:endParaRPr lang="en-US" sz="3200" b="1" dirty="0">
              <a:solidFill>
                <a:srgbClr val="00B0F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6" y="206375"/>
            <a:ext cx="1335729" cy="797442"/>
          </a:xfrm>
          <a:prstGeom prst="rect">
            <a:avLst/>
          </a:prstGeom>
        </p:spPr>
      </p:pic>
    </p:spTree>
    <p:extLst>
      <p:ext uri="{BB962C8B-B14F-4D97-AF65-F5344CB8AC3E}">
        <p14:creationId xmlns:p14="http://schemas.microsoft.com/office/powerpoint/2010/main" val="1382990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745067" y="362525"/>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dirty="0" smtClean="0">
                <a:solidFill>
                  <a:srgbClr val="00B0F0"/>
                </a:solidFill>
              </a:rPr>
              <a:t>S2</a:t>
            </a:r>
            <a:r>
              <a:rPr lang="en-US" sz="3200" b="1" kern="0" dirty="0" smtClean="0">
                <a:solidFill>
                  <a:srgbClr val="00B0F0"/>
                </a:solidFill>
              </a:rPr>
              <a:t>: Quick Search</a:t>
            </a:r>
          </a:p>
        </p:txBody>
      </p:sp>
      <p:sp>
        <p:nvSpPr>
          <p:cNvPr id="3" name="Content Placeholder 2"/>
          <p:cNvSpPr>
            <a:spLocks noGrp="1"/>
          </p:cNvSpPr>
          <p:nvPr>
            <p:ph idx="4294967295"/>
          </p:nvPr>
        </p:nvSpPr>
        <p:spPr>
          <a:xfrm>
            <a:off x="0" y="1167630"/>
            <a:ext cx="8974667" cy="3975870"/>
          </a:xfrm>
        </p:spPr>
        <p:txBody>
          <a:bodyPr>
            <a:normAutofit/>
          </a:bodyPr>
          <a:lstStyle/>
          <a:p>
            <a:pPr marL="0" indent="0" algn="ctr">
              <a:buNone/>
            </a:pPr>
            <a:endParaRPr lang="en-US" sz="600" b="1" u="sng" dirty="0"/>
          </a:p>
          <a:p>
            <a:pPr>
              <a:buFont typeface="+mj-lt"/>
              <a:buAutoNum type="arabicPeriod"/>
            </a:pPr>
            <a:r>
              <a:rPr lang="en-US" sz="1800" dirty="0" smtClean="0"/>
              <a:t>See </a:t>
            </a:r>
            <a:r>
              <a:rPr lang="en-US" sz="1800" b="1" dirty="0"/>
              <a:t>Quick </a:t>
            </a:r>
            <a:r>
              <a:rPr lang="en-US" sz="1800" b="1" dirty="0" smtClean="0"/>
              <a:t>Search text box</a:t>
            </a:r>
            <a:r>
              <a:rPr lang="en-US" sz="1800" dirty="0" smtClean="0"/>
              <a:t> (located top right).</a:t>
            </a:r>
            <a:endParaRPr lang="en-US" sz="1800" dirty="0"/>
          </a:p>
          <a:p>
            <a:pPr lvl="0">
              <a:buFont typeface="+mj-lt"/>
              <a:buAutoNum type="arabicPeriod"/>
            </a:pPr>
            <a:r>
              <a:rPr lang="en-US" sz="1800" dirty="0"/>
              <a:t>Type in search criteria, such as name, barcode, content from the notes section, etc</a:t>
            </a:r>
            <a:r>
              <a:rPr lang="en-US" sz="1800" dirty="0" smtClean="0"/>
              <a:t>.</a:t>
            </a:r>
          </a:p>
          <a:p>
            <a:pPr lvl="0">
              <a:buFont typeface="+mj-lt"/>
              <a:buAutoNum type="arabicPeriod"/>
            </a:pPr>
            <a:r>
              <a:rPr lang="en-US" sz="1800" dirty="0" smtClean="0"/>
              <a:t>Click                      if needed</a:t>
            </a:r>
            <a:endParaRPr lang="en-US" sz="1800" dirty="0"/>
          </a:p>
          <a:p>
            <a:pPr lvl="0">
              <a:buFont typeface="+mj-lt"/>
              <a:buAutoNum type="arabicPeriod"/>
            </a:pPr>
            <a:r>
              <a:rPr lang="en-US" sz="1800" dirty="0"/>
              <a:t>Locate record and click the Barcode (Serial ID) link.</a:t>
            </a:r>
          </a:p>
          <a:p>
            <a:pPr>
              <a:buFont typeface="+mj-lt"/>
              <a:buAutoNum type="arabicPeriod"/>
            </a:pPr>
            <a:r>
              <a:rPr lang="en-US" sz="1800" dirty="0" smtClean="0"/>
              <a:t>Verify</a:t>
            </a:r>
            <a:r>
              <a:rPr lang="en-US" sz="1800" dirty="0"/>
              <a:t>: </a:t>
            </a:r>
            <a:r>
              <a:rPr lang="en-US" sz="1800" b="1" dirty="0">
                <a:solidFill>
                  <a:srgbClr val="336600"/>
                </a:solidFill>
              </a:rPr>
              <a:t>Patient/Resident is found. You can update the information</a:t>
            </a:r>
            <a:r>
              <a:rPr lang="en-US" sz="1800" dirty="0"/>
              <a:t>.</a:t>
            </a:r>
          </a:p>
          <a:p>
            <a:pPr>
              <a:buFont typeface="+mj-lt"/>
              <a:buAutoNum type="arabicPeriod"/>
            </a:pPr>
            <a:r>
              <a:rPr lang="en-US" sz="1800" dirty="0" smtClean="0"/>
              <a:t>View</a:t>
            </a:r>
            <a:r>
              <a:rPr lang="en-US" sz="1800" dirty="0"/>
              <a:t>, Add, or change the necessary information.</a:t>
            </a:r>
          </a:p>
          <a:p>
            <a:pPr>
              <a:buFont typeface="+mj-lt"/>
              <a:buAutoNum type="arabicPeriod"/>
            </a:pPr>
            <a:r>
              <a:rPr lang="en-US" sz="1800" dirty="0" smtClean="0"/>
              <a:t>Click </a:t>
            </a:r>
            <a:r>
              <a:rPr lang="en-US" sz="1800" b="1" dirty="0"/>
              <a:t>Update Patient/Resident.</a:t>
            </a:r>
          </a:p>
          <a:p>
            <a:pPr marL="0" indent="0" algn="ctr">
              <a:buNone/>
            </a:pPr>
            <a:endParaRPr lang="en-US" sz="1500" b="1" dirty="0" smtClean="0">
              <a:solidFill>
                <a:srgbClr val="FF0000"/>
              </a:solidFill>
            </a:endParaRPr>
          </a:p>
          <a:p>
            <a:pPr marL="0" indent="0" algn="ctr">
              <a:buNone/>
            </a:pPr>
            <a:r>
              <a:rPr lang="en-US" sz="1600" b="1" dirty="0" smtClean="0">
                <a:solidFill>
                  <a:srgbClr val="FF0000"/>
                </a:solidFill>
              </a:rPr>
              <a:t>If </a:t>
            </a:r>
            <a:r>
              <a:rPr lang="en-US" sz="1600" b="1" dirty="0">
                <a:solidFill>
                  <a:srgbClr val="FF0000"/>
                </a:solidFill>
              </a:rPr>
              <a:t>a person has never been to your facility, </a:t>
            </a:r>
          </a:p>
          <a:p>
            <a:pPr marL="0" indent="0" algn="ctr">
              <a:buNone/>
            </a:pPr>
            <a:r>
              <a:rPr lang="en-US" sz="1600" b="1" dirty="0">
                <a:solidFill>
                  <a:srgbClr val="FF0000"/>
                </a:solidFill>
              </a:rPr>
              <a:t>you will NOT be able to search for them.</a:t>
            </a:r>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70"/>
            <a:ext cx="1335729" cy="752960"/>
          </a:xfrm>
          <a:prstGeom prst="rect">
            <a:avLst/>
          </a:prstGeom>
        </p:spPr>
      </p:pic>
      <p:pic>
        <p:nvPicPr>
          <p:cNvPr id="2" name="Picture 1"/>
          <p:cNvPicPr>
            <a:picLocks noChangeAspect="1"/>
          </p:cNvPicPr>
          <p:nvPr/>
        </p:nvPicPr>
        <p:blipFill>
          <a:blip r:embed="rId4"/>
          <a:stretch>
            <a:fillRect/>
          </a:stretch>
        </p:blipFill>
        <p:spPr>
          <a:xfrm>
            <a:off x="1046043" y="2024880"/>
            <a:ext cx="1229182" cy="273152"/>
          </a:xfrm>
          <a:prstGeom prst="rect">
            <a:avLst/>
          </a:prstGeom>
        </p:spPr>
      </p:pic>
    </p:spTree>
    <p:extLst>
      <p:ext uri="{BB962C8B-B14F-4D97-AF65-F5344CB8AC3E}">
        <p14:creationId xmlns:p14="http://schemas.microsoft.com/office/powerpoint/2010/main" val="3081514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1730374"/>
            <a:ext cx="8331200" cy="2206625"/>
          </a:xfrm>
        </p:spPr>
        <p:txBody>
          <a:bodyPr>
            <a:noAutofit/>
          </a:bodyPr>
          <a:lstStyle/>
          <a:p>
            <a:pPr algn="ctr"/>
            <a:r>
              <a:rPr lang="en-US" sz="3200" b="0" cap="none" dirty="0" smtClean="0">
                <a:solidFill>
                  <a:srgbClr val="002D73"/>
                </a:solidFill>
              </a:rPr>
              <a:t>The sending facility wants to locate all male patient/residents that were evacuated during this operation using the eFINDS </a:t>
            </a:r>
            <a:br>
              <a:rPr lang="en-US" sz="3200" b="0" cap="none" dirty="0" smtClean="0">
                <a:solidFill>
                  <a:srgbClr val="002D73"/>
                </a:solidFill>
              </a:rPr>
            </a:br>
            <a:r>
              <a:rPr lang="en-US" sz="3200" i="1" cap="none" dirty="0" smtClean="0">
                <a:solidFill>
                  <a:srgbClr val="002D73"/>
                </a:solidFill>
              </a:rPr>
              <a:t>Patient Locator</a:t>
            </a:r>
            <a:r>
              <a:rPr lang="en-US" sz="3200" b="0" cap="none" dirty="0" smtClean="0">
                <a:solidFill>
                  <a:srgbClr val="002D73"/>
                </a:solidFill>
              </a:rPr>
              <a:t> function.</a:t>
            </a:r>
            <a:br>
              <a:rPr lang="en-US" sz="3200" b="0" cap="none" dirty="0" smtClean="0">
                <a:solidFill>
                  <a:srgbClr val="002D73"/>
                </a:solidFill>
              </a:rPr>
            </a:br>
            <a:r>
              <a:rPr lang="en-US" sz="3000" b="0" cap="none" dirty="0" smtClean="0"/>
              <a:t/>
            </a:r>
            <a:br>
              <a:rPr lang="en-US" sz="3000" b="0" cap="none" dirty="0" smtClean="0"/>
            </a:br>
            <a:endParaRPr lang="en-US" sz="3000" b="0" dirty="0"/>
          </a:p>
        </p:txBody>
      </p:sp>
      <p:sp>
        <p:nvSpPr>
          <p:cNvPr id="3" name="Text Placeholder 2"/>
          <p:cNvSpPr>
            <a:spLocks noGrp="1"/>
          </p:cNvSpPr>
          <p:nvPr>
            <p:ph type="body" idx="1"/>
          </p:nvPr>
        </p:nvSpPr>
        <p:spPr>
          <a:xfrm>
            <a:off x="722313" y="206376"/>
            <a:ext cx="7772400" cy="1270000"/>
          </a:xfrm>
        </p:spPr>
        <p:txBody>
          <a:bodyPr>
            <a:noAutofit/>
          </a:bodyPr>
          <a:lstStyle/>
          <a:p>
            <a:pPr algn="ctr"/>
            <a:r>
              <a:rPr lang="en-US" sz="3200" b="1" dirty="0">
                <a:solidFill>
                  <a:srgbClr val="00B0F0"/>
                </a:solidFill>
              </a:rPr>
              <a:t>Search/Reports </a:t>
            </a:r>
            <a:r>
              <a:rPr lang="en-US" sz="3200" b="1" dirty="0" smtClean="0">
                <a:solidFill>
                  <a:srgbClr val="00B0F0"/>
                </a:solidFill>
              </a:rPr>
              <a:t/>
            </a:r>
            <a:br>
              <a:rPr lang="en-US" sz="3200" b="1" dirty="0" smtClean="0">
                <a:solidFill>
                  <a:srgbClr val="00B0F0"/>
                </a:solidFill>
              </a:rPr>
            </a:br>
            <a:r>
              <a:rPr lang="en-US" sz="3200" b="1" dirty="0" smtClean="0">
                <a:solidFill>
                  <a:srgbClr val="00B0F0"/>
                </a:solidFill>
              </a:rPr>
              <a:t>Scenario Three</a:t>
            </a:r>
            <a:endParaRPr lang="en-US" sz="3200" b="1" dirty="0">
              <a:solidFill>
                <a:srgbClr val="00B0F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6" y="206375"/>
            <a:ext cx="1335729" cy="797442"/>
          </a:xfrm>
          <a:prstGeom prst="rect">
            <a:avLst/>
          </a:prstGeom>
        </p:spPr>
      </p:pic>
    </p:spTree>
    <p:extLst>
      <p:ext uri="{BB962C8B-B14F-4D97-AF65-F5344CB8AC3E}">
        <p14:creationId xmlns:p14="http://schemas.microsoft.com/office/powerpoint/2010/main" val="4024512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667864" y="268817"/>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dirty="0" smtClean="0">
                <a:solidFill>
                  <a:srgbClr val="00B0F0"/>
                </a:solidFill>
              </a:rPr>
              <a:t>S3</a:t>
            </a:r>
            <a:r>
              <a:rPr lang="en-US" sz="3200" b="1" kern="0" dirty="0" smtClean="0">
                <a:solidFill>
                  <a:srgbClr val="00B0F0"/>
                </a:solidFill>
              </a:rPr>
              <a:t>: Locate Patient</a:t>
            </a:r>
          </a:p>
        </p:txBody>
      </p:sp>
      <p:sp>
        <p:nvSpPr>
          <p:cNvPr id="3" name="Content Placeholder 2"/>
          <p:cNvSpPr>
            <a:spLocks noGrp="1"/>
          </p:cNvSpPr>
          <p:nvPr>
            <p:ph idx="4294967295"/>
          </p:nvPr>
        </p:nvSpPr>
        <p:spPr>
          <a:xfrm>
            <a:off x="-1" y="1418897"/>
            <a:ext cx="8949267" cy="3515710"/>
          </a:xfrm>
        </p:spPr>
        <p:txBody>
          <a:bodyPr>
            <a:normAutofit/>
          </a:bodyPr>
          <a:lstStyle/>
          <a:p>
            <a:pPr lvl="0">
              <a:buFont typeface="+mj-lt"/>
              <a:buAutoNum type="arabicPeriod"/>
            </a:pPr>
            <a:r>
              <a:rPr lang="en-US" sz="1800" dirty="0" smtClean="0"/>
              <a:t>Click </a:t>
            </a:r>
            <a:r>
              <a:rPr lang="en-US" sz="1800" b="1" dirty="0"/>
              <a:t>Locate Patient/Resident </a:t>
            </a:r>
            <a:r>
              <a:rPr lang="en-US" sz="1800" dirty="0"/>
              <a:t>from the menu bar</a:t>
            </a:r>
          </a:p>
          <a:p>
            <a:pPr lvl="0">
              <a:buFont typeface="+mj-lt"/>
              <a:buAutoNum type="arabicPeriod"/>
            </a:pPr>
            <a:r>
              <a:rPr lang="en-US" sz="1800" dirty="0"/>
              <a:t>Enter at least </a:t>
            </a:r>
            <a:r>
              <a:rPr lang="en-US" sz="1800" b="1" dirty="0">
                <a:solidFill>
                  <a:srgbClr val="FF0000"/>
                </a:solidFill>
              </a:rPr>
              <a:t>two</a:t>
            </a:r>
            <a:r>
              <a:rPr lang="en-US" sz="1800" b="1" dirty="0"/>
              <a:t> </a:t>
            </a:r>
            <a:r>
              <a:rPr lang="en-US" sz="1800" dirty="0"/>
              <a:t>search criteria</a:t>
            </a:r>
          </a:p>
          <a:p>
            <a:pPr lvl="0">
              <a:buFont typeface="+mj-lt"/>
              <a:buAutoNum type="arabicPeriod"/>
            </a:pPr>
            <a:r>
              <a:rPr lang="en-US" sz="1800" dirty="0" smtClean="0"/>
              <a:t>Click </a:t>
            </a:r>
            <a:r>
              <a:rPr lang="en-US" sz="1800" b="1" dirty="0"/>
              <a:t>Locate </a:t>
            </a:r>
            <a:r>
              <a:rPr lang="en-US" sz="1800" b="1" dirty="0" smtClean="0"/>
              <a:t>Patient/Resident</a:t>
            </a:r>
            <a:r>
              <a:rPr lang="en-US" sz="1600" b="1" dirty="0" smtClean="0"/>
              <a:t>:</a:t>
            </a:r>
            <a:endParaRPr lang="en-US" sz="1600" b="1" dirty="0"/>
          </a:p>
          <a:p>
            <a:pPr marL="0" indent="0">
              <a:buNone/>
            </a:pPr>
            <a:endParaRPr lang="en-US" sz="1350" b="1" dirty="0">
              <a:solidFill>
                <a:srgbClr val="FF0000"/>
              </a:solidFill>
            </a:endParaRPr>
          </a:p>
          <a:p>
            <a:pPr marL="0" indent="0">
              <a:buNone/>
            </a:pPr>
            <a:endParaRPr lang="en-US" sz="1350" b="1" dirty="0">
              <a:solidFill>
                <a:srgbClr val="FF0000"/>
              </a:solidFill>
            </a:endParaRPr>
          </a:p>
          <a:p>
            <a:pPr marL="0" indent="0">
              <a:buNone/>
            </a:pPr>
            <a:endParaRPr lang="en-US" sz="1350" b="1" dirty="0">
              <a:solidFill>
                <a:srgbClr val="FF0000"/>
              </a:solidFill>
            </a:endParaRPr>
          </a:p>
          <a:p>
            <a:pPr marL="0" indent="0">
              <a:buNone/>
            </a:pPr>
            <a:endParaRPr lang="en-US" sz="1350" b="1" dirty="0">
              <a:solidFill>
                <a:srgbClr val="FF0000"/>
              </a:solidFill>
            </a:endParaRPr>
          </a:p>
          <a:p>
            <a:pPr marL="0" indent="0">
              <a:buNone/>
            </a:pPr>
            <a:endParaRPr lang="en-US" sz="1350" b="1" dirty="0">
              <a:solidFill>
                <a:srgbClr val="FF0000"/>
              </a:solidFill>
            </a:endParaRPr>
          </a:p>
          <a:p>
            <a:pPr marL="0" indent="0">
              <a:buNone/>
            </a:pPr>
            <a:endParaRPr lang="en-US" sz="1350" b="1" dirty="0">
              <a:solidFill>
                <a:srgbClr val="FF0000"/>
              </a:solidFill>
            </a:endParaRPr>
          </a:p>
          <a:p>
            <a:pPr marL="0" indent="0" algn="ctr">
              <a:buNone/>
            </a:pPr>
            <a:endParaRPr lang="en-US" sz="1600" b="1" dirty="0" smtClean="0">
              <a:solidFill>
                <a:srgbClr val="FF0000"/>
              </a:solidFill>
            </a:endParaRPr>
          </a:p>
          <a:p>
            <a:pPr marL="0" indent="0" algn="ctr">
              <a:buNone/>
            </a:pPr>
            <a:r>
              <a:rPr lang="en-US" sz="1600" b="1" dirty="0" smtClean="0">
                <a:solidFill>
                  <a:srgbClr val="FF0000"/>
                </a:solidFill>
              </a:rPr>
              <a:t>If </a:t>
            </a:r>
            <a:r>
              <a:rPr lang="en-US" sz="1600" b="1" dirty="0">
                <a:solidFill>
                  <a:srgbClr val="FF0000"/>
                </a:solidFill>
              </a:rPr>
              <a:t>a person has never been to your facility, </a:t>
            </a:r>
            <a:r>
              <a:rPr lang="en-US" sz="1600" b="1" dirty="0" smtClean="0">
                <a:solidFill>
                  <a:srgbClr val="FF0000"/>
                </a:solidFill>
              </a:rPr>
              <a:t>you </a:t>
            </a:r>
            <a:r>
              <a:rPr lang="en-US" sz="1600" b="1" dirty="0">
                <a:solidFill>
                  <a:srgbClr val="FF0000"/>
                </a:solidFill>
              </a:rPr>
              <a:t>will NOT </a:t>
            </a: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be </a:t>
            </a:r>
            <a:r>
              <a:rPr lang="en-US" sz="1600" b="1" dirty="0">
                <a:solidFill>
                  <a:srgbClr val="FF0000"/>
                </a:solidFill>
              </a:rPr>
              <a:t>able to search for them.</a:t>
            </a:r>
            <a:endParaRPr lang="en-US" sz="1600"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284" y="2550175"/>
            <a:ext cx="6549378" cy="14892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036"/>
            <a:ext cx="1335729" cy="722031"/>
          </a:xfrm>
          <a:prstGeom prst="rect">
            <a:avLst/>
          </a:prstGeom>
        </p:spPr>
      </p:pic>
    </p:spTree>
    <p:extLst>
      <p:ext uri="{BB962C8B-B14F-4D97-AF65-F5344CB8AC3E}">
        <p14:creationId xmlns:p14="http://schemas.microsoft.com/office/powerpoint/2010/main" val="21020091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D73"/>
                </a:solidFill>
              </a:rPr>
              <a:t>Dashboard</a:t>
            </a:r>
          </a:p>
        </p:txBody>
      </p:sp>
      <p:sp>
        <p:nvSpPr>
          <p:cNvPr id="3" name="Content Placeholder 2"/>
          <p:cNvSpPr>
            <a:spLocks noGrp="1"/>
          </p:cNvSpPr>
          <p:nvPr>
            <p:ph idx="1"/>
          </p:nvPr>
        </p:nvSpPr>
        <p:spPr>
          <a:xfrm>
            <a:off x="1" y="1200150"/>
            <a:ext cx="9033640" cy="3394075"/>
          </a:xfrm>
        </p:spPr>
        <p:txBody>
          <a:bodyPr>
            <a:normAutofit/>
          </a:bodyPr>
          <a:lstStyle/>
          <a:p>
            <a:pPr marL="514350" indent="-514350">
              <a:buFont typeface="+mj-lt"/>
              <a:buAutoNum type="arabicPeriod"/>
            </a:pPr>
            <a:r>
              <a:rPr lang="en-US" sz="2800" dirty="0">
                <a:solidFill>
                  <a:srgbClr val="002D73"/>
                </a:solidFill>
              </a:rPr>
              <a:t>Click Dashboard from the menu bar</a:t>
            </a:r>
          </a:p>
          <a:p>
            <a:pPr marL="514350" indent="-514350">
              <a:buFont typeface="+mj-lt"/>
              <a:buAutoNum type="arabicPeriod"/>
            </a:pPr>
            <a:r>
              <a:rPr lang="en-US" sz="2800" dirty="0" smtClean="0">
                <a:solidFill>
                  <a:srgbClr val="002D73"/>
                </a:solidFill>
              </a:rPr>
              <a:t>Select </a:t>
            </a:r>
            <a:r>
              <a:rPr lang="en-US" sz="2800" dirty="0">
                <a:solidFill>
                  <a:srgbClr val="002D73"/>
                </a:solidFill>
              </a:rPr>
              <a:t>Evacuate Operation</a:t>
            </a:r>
          </a:p>
          <a:p>
            <a:pPr marL="514350" indent="-514350">
              <a:buFont typeface="+mj-lt"/>
              <a:buAutoNum type="arabicPeriod"/>
            </a:pPr>
            <a:r>
              <a:rPr lang="en-US" sz="2800" dirty="0" smtClean="0">
                <a:solidFill>
                  <a:srgbClr val="002D73"/>
                </a:solidFill>
              </a:rPr>
              <a:t>Select </a:t>
            </a:r>
            <a:r>
              <a:rPr lang="en-US" sz="2800" dirty="0">
                <a:solidFill>
                  <a:srgbClr val="002D73"/>
                </a:solidFill>
              </a:rPr>
              <a:t>Region, Organization </a:t>
            </a:r>
            <a:r>
              <a:rPr lang="en-US" sz="2800" dirty="0" smtClean="0">
                <a:solidFill>
                  <a:srgbClr val="002D73"/>
                </a:solidFill>
              </a:rPr>
              <a:t>Type </a:t>
            </a:r>
            <a:r>
              <a:rPr lang="en-US" sz="2800" dirty="0">
                <a:solidFill>
                  <a:srgbClr val="002D73"/>
                </a:solidFill>
              </a:rPr>
              <a:t>and County if available.</a:t>
            </a:r>
          </a:p>
          <a:p>
            <a:pPr marL="514350" indent="-514350">
              <a:buFont typeface="+mj-lt"/>
              <a:buAutoNum type="arabicPeriod"/>
            </a:pPr>
            <a:r>
              <a:rPr lang="en-US" sz="2800" dirty="0" smtClean="0">
                <a:solidFill>
                  <a:srgbClr val="002D73"/>
                </a:solidFill>
              </a:rPr>
              <a:t>Select </a:t>
            </a:r>
            <a:r>
              <a:rPr lang="en-US" sz="2800" dirty="0">
                <a:solidFill>
                  <a:srgbClr val="002D73"/>
                </a:solidFill>
              </a:rPr>
              <a:t>Group by Evacuees (County, Gender or Age)</a:t>
            </a:r>
          </a:p>
          <a:p>
            <a:pPr marL="514350" indent="-514350">
              <a:buFont typeface="+mj-lt"/>
              <a:buAutoNum type="arabicPeriod"/>
            </a:pPr>
            <a:r>
              <a:rPr lang="en-US" sz="2800" dirty="0" smtClean="0">
                <a:solidFill>
                  <a:srgbClr val="002D73"/>
                </a:solidFill>
              </a:rPr>
              <a:t>Click </a:t>
            </a:r>
            <a:r>
              <a:rPr lang="en-US" sz="2800" dirty="0">
                <a:solidFill>
                  <a:srgbClr val="002D73"/>
                </a:solidFill>
              </a:rPr>
              <a:t>Display Report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3774420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D73"/>
                </a:solidFill>
              </a:rPr>
              <a:t>Dashboard</a:t>
            </a:r>
          </a:p>
        </p:txBody>
      </p:sp>
      <p:pic>
        <p:nvPicPr>
          <p:cNvPr id="5" name="Content Placeholder 4"/>
          <p:cNvPicPr>
            <a:picLocks noGrp="1" noChangeAspect="1"/>
          </p:cNvPicPr>
          <p:nvPr>
            <p:ph idx="1"/>
          </p:nvPr>
        </p:nvPicPr>
        <p:blipFill>
          <a:blip r:embed="rId3"/>
          <a:stretch>
            <a:fillRect/>
          </a:stretch>
        </p:blipFill>
        <p:spPr>
          <a:xfrm>
            <a:off x="1273629" y="1063626"/>
            <a:ext cx="6444342" cy="353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2071425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D73"/>
                </a:solidFill>
              </a:rPr>
              <a:t>Dashboard</a:t>
            </a:r>
          </a:p>
        </p:txBody>
      </p:sp>
      <p:pic>
        <p:nvPicPr>
          <p:cNvPr id="5" name="Content Placeholder 4"/>
          <p:cNvPicPr>
            <a:picLocks noGrp="1" noChangeAspect="1"/>
          </p:cNvPicPr>
          <p:nvPr>
            <p:ph idx="1"/>
          </p:nvPr>
        </p:nvPicPr>
        <p:blipFill>
          <a:blip r:embed="rId3"/>
          <a:stretch>
            <a:fillRect/>
          </a:stretch>
        </p:blipFill>
        <p:spPr>
          <a:xfrm>
            <a:off x="1012371" y="1063626"/>
            <a:ext cx="7010399" cy="33886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270348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D73"/>
                </a:solidFill>
              </a:rPr>
              <a:t>Dashboard</a:t>
            </a:r>
          </a:p>
        </p:txBody>
      </p:sp>
      <p:pic>
        <p:nvPicPr>
          <p:cNvPr id="5" name="Content Placeholder 4"/>
          <p:cNvPicPr>
            <a:picLocks noGrp="1" noChangeAspect="1"/>
          </p:cNvPicPr>
          <p:nvPr>
            <p:ph idx="1"/>
          </p:nvPr>
        </p:nvPicPr>
        <p:blipFill>
          <a:blip r:embed="rId3"/>
          <a:stretch>
            <a:fillRect/>
          </a:stretch>
        </p:blipFill>
        <p:spPr>
          <a:xfrm>
            <a:off x="1055914" y="1063625"/>
            <a:ext cx="7043057" cy="3394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182648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43050" y="1485900"/>
            <a:ext cx="5829300" cy="3393237"/>
          </a:xfrm>
          <a:prstGeom prst="rect">
            <a:avLst/>
          </a:prstGeom>
          <a:noFill/>
          <a:ln>
            <a:noFill/>
          </a:ln>
        </p:spPr>
        <p:txBody>
          <a:bodyPr wrap="square" rtlCol="0">
            <a:spAutoFit/>
          </a:bodyPr>
          <a:lstStyle/>
          <a:p>
            <a:pPr algn="ctr"/>
            <a:r>
              <a:rPr lang="en-US" sz="2100" b="1" dirty="0">
                <a:solidFill>
                  <a:srgbClr val="002D73"/>
                </a:solidFill>
                <a:latin typeface="Arial" panose="020B0604020202020204" pitchFamily="34" charset="0"/>
                <a:cs typeface="Arial" panose="020B0604020202020204" pitchFamily="34" charset="0"/>
              </a:rPr>
              <a:t>Following Sandy, the Governor’s office identified three essential types of data that must be collected in emergencies</a:t>
            </a:r>
          </a:p>
          <a:p>
            <a:endParaRPr lang="en-US" sz="1500" b="1" dirty="0">
              <a:solidFill>
                <a:srgbClr val="002D73"/>
              </a:solidFill>
              <a:latin typeface="Arial" panose="020B0604020202020204" pitchFamily="34" charset="0"/>
              <a:cs typeface="Arial" panose="020B0604020202020204" pitchFamily="34" charset="0"/>
            </a:endParaRP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Vulnerable Populations Database</a:t>
            </a:r>
          </a:p>
          <a:p>
            <a:pPr marL="1114425" lvl="2" indent="-428625">
              <a:buFont typeface="Wingdings" panose="05000000000000000000" pitchFamily="2" charset="2"/>
              <a:buChar char="ü"/>
            </a:pPr>
            <a:endParaRPr lang="en-US" sz="1500" b="1" dirty="0">
              <a:solidFill>
                <a:srgbClr val="002D73"/>
              </a:solidFill>
              <a:latin typeface="Arial" panose="020B0604020202020204" pitchFamily="34" charset="0"/>
              <a:cs typeface="Arial" panose="020B0604020202020204" pitchFamily="34" charset="0"/>
            </a:endParaRPr>
          </a:p>
          <a:p>
            <a:pPr marL="1114425" lvl="2" indent="-428625">
              <a:buFont typeface="Wingdings" panose="05000000000000000000" pitchFamily="2" charset="2"/>
              <a:buChar char="ü"/>
            </a:pPr>
            <a:r>
              <a:rPr lang="en-US" sz="1500" b="1" dirty="0">
                <a:solidFill>
                  <a:srgbClr val="FF0000"/>
                </a:solidFill>
                <a:latin typeface="Arial" panose="020B0604020202020204" pitchFamily="34" charset="0"/>
                <a:cs typeface="Arial" panose="020B0604020202020204" pitchFamily="34" charset="0"/>
              </a:rPr>
              <a:t>Tracking of Patient and Resident locations</a:t>
            </a:r>
          </a:p>
          <a:p>
            <a:pPr marL="1114425" lvl="2" indent="-428625">
              <a:buFont typeface="Wingdings" panose="05000000000000000000" pitchFamily="2" charset="2"/>
              <a:buChar char="ü"/>
            </a:pPr>
            <a:endParaRPr lang="en-US" sz="1500" b="1" dirty="0">
              <a:solidFill>
                <a:srgbClr val="FF0000"/>
              </a:solidFill>
              <a:latin typeface="Arial" panose="020B0604020202020204" pitchFamily="34" charset="0"/>
              <a:cs typeface="Arial" panose="020B0604020202020204" pitchFamily="34" charset="0"/>
            </a:endParaRPr>
          </a:p>
          <a:p>
            <a:pPr marL="1114425" lvl="2" indent="-428625">
              <a:buFont typeface="Wingdings" panose="05000000000000000000" pitchFamily="2" charset="2"/>
              <a:buChar char="ü"/>
            </a:pPr>
            <a:r>
              <a:rPr lang="en-US" sz="1500" b="1" dirty="0">
                <a:solidFill>
                  <a:srgbClr val="FF0000"/>
                </a:solidFill>
                <a:latin typeface="Arial" panose="020B0604020202020204" pitchFamily="34" charset="0"/>
                <a:cs typeface="Arial" panose="020B0604020202020204" pitchFamily="34" charset="0"/>
              </a:rPr>
              <a:t>Assure essential medical, other vital info accompanies evacuees or is electronically available to receiving locations  </a:t>
            </a:r>
          </a:p>
          <a:p>
            <a:pPr lvl="2"/>
            <a:endParaRPr lang="en-US" b="1" dirty="0">
              <a:solidFill>
                <a:srgbClr val="002D73"/>
              </a:solidFill>
              <a:latin typeface="Arial" panose="020B0604020202020204" pitchFamily="34" charset="0"/>
              <a:cs typeface="Arial" panose="020B0604020202020204" pitchFamily="34" charset="0"/>
            </a:endParaRPr>
          </a:p>
          <a:p>
            <a:endParaRPr lang="en-US" sz="1350" b="1" i="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8" y="94992"/>
            <a:ext cx="1185332" cy="755740"/>
          </a:xfrm>
          <a:prstGeom prst="rect">
            <a:avLst/>
          </a:prstGeom>
        </p:spPr>
      </p:pic>
      <p:sp>
        <p:nvSpPr>
          <p:cNvPr id="5" name="Rectangle 4"/>
          <p:cNvSpPr/>
          <p:nvPr/>
        </p:nvSpPr>
        <p:spPr>
          <a:xfrm>
            <a:off x="2514695" y="342901"/>
            <a:ext cx="4457606" cy="507831"/>
          </a:xfrm>
          <a:prstGeom prst="rect">
            <a:avLst/>
          </a:prstGeom>
        </p:spPr>
        <p:txBody>
          <a:bodyPr wrap="square">
            <a:spAutoFit/>
          </a:bodyPr>
          <a:lstStyle/>
          <a:p>
            <a:r>
              <a:rPr lang="en-US" sz="2700" b="1" dirty="0">
                <a:solidFill>
                  <a:srgbClr val="002D73"/>
                </a:solidFill>
                <a:latin typeface="Arial" panose="020B0604020202020204" pitchFamily="34" charset="0"/>
                <a:cs typeface="Arial" panose="020B0604020202020204" pitchFamily="34" charset="0"/>
              </a:rPr>
              <a:t> </a:t>
            </a:r>
          </a:p>
        </p:txBody>
      </p:sp>
      <p:sp>
        <p:nvSpPr>
          <p:cNvPr id="6" name="Title 3"/>
          <p:cNvSpPr txBox="1">
            <a:spLocks/>
          </p:cNvSpPr>
          <p:nvPr/>
        </p:nvSpPr>
        <p:spPr>
          <a:xfrm>
            <a:off x="2343150" y="342901"/>
            <a:ext cx="4629150" cy="584775"/>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002D73"/>
                </a:solidFill>
                <a:latin typeface="Arial" panose="020B0604020202020204" pitchFamily="34" charset="0"/>
                <a:cs typeface="Arial" panose="020B0604020202020204" pitchFamily="34" charset="0"/>
              </a:rPr>
              <a:t>The Directive</a:t>
            </a:r>
          </a:p>
        </p:txBody>
      </p:sp>
    </p:spTree>
    <p:extLst>
      <p:ext uri="{BB962C8B-B14F-4D97-AF65-F5344CB8AC3E}">
        <p14:creationId xmlns:p14="http://schemas.microsoft.com/office/powerpoint/2010/main" val="598569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30"/>
            <a:ext cx="8229600" cy="857250"/>
          </a:xfrm>
        </p:spPr>
        <p:txBody>
          <a:bodyPr>
            <a:normAutofit/>
          </a:bodyPr>
          <a:lstStyle/>
          <a:p>
            <a:r>
              <a:rPr lang="en-US" sz="4000" dirty="0">
                <a:solidFill>
                  <a:srgbClr val="002D73"/>
                </a:solidFill>
              </a:rPr>
              <a:t>Dashboard</a:t>
            </a:r>
          </a:p>
        </p:txBody>
      </p:sp>
      <p:pic>
        <p:nvPicPr>
          <p:cNvPr id="5" name="Content Placeholder 4"/>
          <p:cNvPicPr>
            <a:picLocks noGrp="1" noChangeAspect="1"/>
          </p:cNvPicPr>
          <p:nvPr>
            <p:ph idx="1"/>
          </p:nvPr>
        </p:nvPicPr>
        <p:blipFill>
          <a:blip r:embed="rId3"/>
          <a:stretch>
            <a:fillRect/>
          </a:stretch>
        </p:blipFill>
        <p:spPr>
          <a:xfrm>
            <a:off x="761670" y="1434020"/>
            <a:ext cx="7620660" cy="29263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
        <p:nvSpPr>
          <p:cNvPr id="3" name="Rectangle 2"/>
          <p:cNvSpPr/>
          <p:nvPr/>
        </p:nvSpPr>
        <p:spPr>
          <a:xfrm>
            <a:off x="3344780" y="3982454"/>
            <a:ext cx="5037550" cy="192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758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
        <p:nvSpPr>
          <p:cNvPr id="6" name="Title 3"/>
          <p:cNvSpPr txBox="1">
            <a:spLocks/>
          </p:cNvSpPr>
          <p:nvPr/>
        </p:nvSpPr>
        <p:spPr>
          <a:xfrm>
            <a:off x="1485900" y="331918"/>
            <a:ext cx="6367992" cy="85725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FFC000"/>
                </a:solidFill>
              </a:rPr>
              <a:t>A-5: </a:t>
            </a:r>
            <a:r>
              <a:rPr lang="en-US" sz="2800" b="1" kern="0" dirty="0" smtClean="0">
                <a:solidFill>
                  <a:srgbClr val="FFC000"/>
                </a:solidFill>
              </a:rPr>
              <a:t>HOUSEKEEPING Inactivate </a:t>
            </a:r>
            <a:r>
              <a:rPr lang="en-US" sz="2800" b="1" kern="0" dirty="0">
                <a:solidFill>
                  <a:srgbClr val="FFC000"/>
                </a:solidFill>
              </a:rPr>
              <a:t>TMP &amp; </a:t>
            </a:r>
            <a:r>
              <a:rPr lang="en-US" sz="2800" b="1" kern="0" dirty="0" smtClean="0">
                <a:solidFill>
                  <a:srgbClr val="FFC000"/>
                </a:solidFill>
              </a:rPr>
              <a:t>Training Operation</a:t>
            </a:r>
            <a:endParaRPr lang="en-US" sz="2800" b="1" kern="0" dirty="0">
              <a:solidFill>
                <a:srgbClr val="FFC000"/>
              </a:solidFill>
            </a:endParaRPr>
          </a:p>
        </p:txBody>
      </p:sp>
      <p:sp>
        <p:nvSpPr>
          <p:cNvPr id="3" name="Rectangle 2"/>
          <p:cNvSpPr/>
          <p:nvPr/>
        </p:nvSpPr>
        <p:spPr>
          <a:xfrm>
            <a:off x="1422400" y="1363369"/>
            <a:ext cx="5943600" cy="1631216"/>
          </a:xfrm>
          <a:prstGeom prst="rect">
            <a:avLst/>
          </a:prstGeom>
        </p:spPr>
        <p:txBody>
          <a:bodyPr wrap="square">
            <a:spAutoFit/>
          </a:bodyPr>
          <a:lstStyle/>
          <a:p>
            <a:r>
              <a:rPr lang="en-US" sz="2000" b="1" u="sng" dirty="0"/>
              <a:t>OPERATIONS</a:t>
            </a:r>
          </a:p>
          <a:p>
            <a:r>
              <a:rPr lang="en-US" sz="2000" dirty="0"/>
              <a:t>1.   Click </a:t>
            </a:r>
            <a:r>
              <a:rPr lang="en-US" sz="2000" b="1" dirty="0"/>
              <a:t>Admin &gt; Manage Operations</a:t>
            </a:r>
            <a:endParaRPr lang="en-US" sz="2000" dirty="0"/>
          </a:p>
          <a:p>
            <a:pPr marL="342900" indent="-342900">
              <a:buAutoNum type="arabicPeriod" startAt="2"/>
            </a:pPr>
            <a:r>
              <a:rPr lang="en-US" sz="2000" dirty="0"/>
              <a:t>Locate/Select Operation</a:t>
            </a:r>
          </a:p>
          <a:p>
            <a:pPr marL="342900" indent="-342900">
              <a:buAutoNum type="arabicPeriod" startAt="2"/>
            </a:pPr>
            <a:r>
              <a:rPr lang="en-US" sz="2000" dirty="0"/>
              <a:t>Change Status to </a:t>
            </a:r>
            <a:r>
              <a:rPr lang="en-US" sz="2000" b="1" dirty="0">
                <a:solidFill>
                  <a:srgbClr val="FF0000"/>
                </a:solidFill>
              </a:rPr>
              <a:t>Inactive</a:t>
            </a:r>
          </a:p>
          <a:p>
            <a:pPr marL="342900" indent="-342900">
              <a:buAutoNum type="arabicPeriod" startAt="2"/>
            </a:pPr>
            <a:r>
              <a:rPr lang="en-US" sz="2000" dirty="0"/>
              <a:t>Click </a:t>
            </a:r>
            <a:r>
              <a:rPr lang="en-US" sz="2000" b="1" dirty="0"/>
              <a:t>Save Operation</a:t>
            </a:r>
            <a:endParaRPr lang="en-US" sz="2000" dirty="0"/>
          </a:p>
        </p:txBody>
      </p:sp>
      <p:sp>
        <p:nvSpPr>
          <p:cNvPr id="8" name="Rectangle 7"/>
          <p:cNvSpPr/>
          <p:nvPr/>
        </p:nvSpPr>
        <p:spPr>
          <a:xfrm>
            <a:off x="1422400" y="3168787"/>
            <a:ext cx="6007100" cy="1631216"/>
          </a:xfrm>
          <a:prstGeom prst="rect">
            <a:avLst/>
          </a:prstGeom>
        </p:spPr>
        <p:txBody>
          <a:bodyPr wrap="square">
            <a:spAutoFit/>
          </a:bodyPr>
          <a:lstStyle/>
          <a:p>
            <a:r>
              <a:rPr lang="en-US" sz="2000" b="1" u="sng" dirty="0"/>
              <a:t>TMP LOCATIONS</a:t>
            </a:r>
          </a:p>
          <a:p>
            <a:r>
              <a:rPr lang="en-US" sz="2000" dirty="0"/>
              <a:t>1.   Click </a:t>
            </a:r>
            <a:r>
              <a:rPr lang="en-US" sz="2000" b="1" dirty="0"/>
              <a:t>Admin &gt; Manage Locations</a:t>
            </a:r>
            <a:endParaRPr lang="en-US" sz="2000" dirty="0"/>
          </a:p>
          <a:p>
            <a:pPr marL="342900" indent="-342900">
              <a:buAutoNum type="arabicPeriod" startAt="2"/>
            </a:pPr>
            <a:r>
              <a:rPr lang="en-US" sz="2000" dirty="0"/>
              <a:t>Locate/Select TMP Locations</a:t>
            </a:r>
          </a:p>
          <a:p>
            <a:pPr marL="342900" indent="-342900">
              <a:buAutoNum type="arabicPeriod" startAt="2"/>
            </a:pPr>
            <a:r>
              <a:rPr lang="en-US" sz="2000" dirty="0"/>
              <a:t>Change Status to </a:t>
            </a:r>
            <a:r>
              <a:rPr lang="en-US" sz="2000" b="1" dirty="0">
                <a:solidFill>
                  <a:srgbClr val="FF0000"/>
                </a:solidFill>
              </a:rPr>
              <a:t>Inactive</a:t>
            </a:r>
          </a:p>
          <a:p>
            <a:pPr marL="342900" indent="-342900">
              <a:buAutoNum type="arabicPeriod" startAt="2"/>
            </a:pPr>
            <a:r>
              <a:rPr lang="en-US" sz="2000" dirty="0"/>
              <a:t>Click </a:t>
            </a:r>
            <a:r>
              <a:rPr lang="en-US" sz="2000" b="1" dirty="0"/>
              <a:t>Save Location</a:t>
            </a:r>
            <a:endParaRPr lang="en-US" sz="2000" dirty="0"/>
          </a:p>
        </p:txBody>
      </p:sp>
    </p:spTree>
    <p:extLst>
      <p:ext uri="{BB962C8B-B14F-4D97-AF65-F5344CB8AC3E}">
        <p14:creationId xmlns:p14="http://schemas.microsoft.com/office/powerpoint/2010/main" val="24809487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b="1" dirty="0" smtClean="0">
                <a:solidFill>
                  <a:srgbClr val="002D73"/>
                </a:solidFill>
              </a:rPr>
              <a:t>Frequently Asked Questions</a:t>
            </a:r>
            <a:endParaRPr lang="en-US" sz="4000" b="1" dirty="0">
              <a:solidFill>
                <a:srgbClr val="002D7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3991449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0359" y="1312333"/>
            <a:ext cx="9033641" cy="3622274"/>
          </a:xfrm>
          <a:prstGeom prst="rect">
            <a:avLst/>
          </a:prstGeom>
        </p:spPr>
        <p:txBody>
          <a:bodyPr>
            <a:normAutofit fontScale="55000" lnSpcReduction="20000"/>
          </a:bodyPr>
          <a:lstStyle/>
          <a:p>
            <a:pPr marL="0" indent="0">
              <a:buNone/>
            </a:pPr>
            <a:r>
              <a:rPr lang="en-US" sz="2500" b="1" dirty="0">
                <a:solidFill>
                  <a:srgbClr val="000066"/>
                </a:solidFill>
                <a:latin typeface="Arial" panose="020B0604020202020204" pitchFamily="34" charset="0"/>
                <a:cs typeface="Arial" panose="020B0604020202020204" pitchFamily="34" charset="0"/>
              </a:rPr>
              <a:t>Q: </a:t>
            </a:r>
            <a:r>
              <a:rPr lang="en-US" sz="2200" b="1" dirty="0">
                <a:solidFill>
                  <a:srgbClr val="000066"/>
                </a:solidFill>
                <a:latin typeface="Arial" panose="020B0604020202020204" pitchFamily="34" charset="0"/>
                <a:cs typeface="Arial" panose="020B0604020202020204" pitchFamily="34" charset="0"/>
              </a:rPr>
              <a:t>What if a patient/resident refuses to wear a wristband?</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NYSDOH A</a:t>
            </a:r>
            <a:r>
              <a:rPr lang="en-US" sz="2200" dirty="0">
                <a:latin typeface="Arial" panose="020B0604020202020204" pitchFamily="34" charset="0"/>
                <a:cs typeface="Arial" panose="020B0604020202020204" pitchFamily="34" charset="0"/>
              </a:rPr>
              <a:t>: Create a person record in eFINDS with associated barcode number. Make sure that a barcode number is written on that persons paper record that is transported with them.  Send bracelet along with person paper record.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solidFill>
                  <a:srgbClr val="000066"/>
                </a:solidFill>
                <a:latin typeface="Arial" panose="020B0604020202020204" pitchFamily="34" charset="0"/>
                <a:cs typeface="Arial" panose="020B0604020202020204" pitchFamily="34" charset="0"/>
              </a:rPr>
              <a:t>Q:  What if one of my patients/residents is pediatric or just too slim for the bracelet? </a:t>
            </a:r>
          </a:p>
          <a:p>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NYSDOH A: </a:t>
            </a:r>
            <a:r>
              <a:rPr lang="en-US" sz="2200" dirty="0">
                <a:latin typeface="Arial" panose="020B0604020202020204" pitchFamily="34" charset="0"/>
                <a:cs typeface="Arial" panose="020B0604020202020204" pitchFamily="34" charset="0"/>
              </a:rPr>
              <a:t>Carefully wrap the wristband to a size that fits the </a:t>
            </a:r>
            <a:r>
              <a:rPr lang="en-US" sz="2200" dirty="0" err="1">
                <a:latin typeface="Arial" panose="020B0604020202020204" pitchFamily="34" charset="0"/>
                <a:cs typeface="Arial" panose="020B0604020202020204" pitchFamily="34" charset="0"/>
              </a:rPr>
              <a:t>pt</a:t>
            </a:r>
            <a:r>
              <a:rPr lang="en-US" sz="2200" dirty="0">
                <a:latin typeface="Arial" panose="020B0604020202020204" pitchFamily="34" charset="0"/>
                <a:cs typeface="Arial" panose="020B0604020202020204" pitchFamily="34" charset="0"/>
              </a:rPr>
              <a:t>/resident; allow the excess to hang off, but be careful not to cover the barcode number underneath the barcode;  if the number is readable, it can be manually entered; if barcode itself must be covered, then assure barcode number is written in accompanying patient record. If an infant just include the barcode number and bracelet as part of the record accompanying the infant so that the receiving facility can enter the barcode and record the receipt of infant. Also can try putting bracelet on the infant’s ankle.</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solidFill>
                  <a:srgbClr val="000066"/>
                </a:solidFill>
                <a:latin typeface="Arial" panose="020B0604020202020204" pitchFamily="34" charset="0"/>
                <a:cs typeface="Arial" panose="020B0604020202020204" pitchFamily="34" charset="0"/>
              </a:rPr>
              <a:t>Q: What if some of my patients/residents are sheltering in place? </a:t>
            </a:r>
          </a:p>
          <a:p>
            <a:pPr marL="42863"/>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NYSDOH A: </a:t>
            </a:r>
            <a:r>
              <a:rPr lang="en-US" sz="2200" dirty="0">
                <a:latin typeface="Arial" panose="020B0604020202020204" pitchFamily="34" charset="0"/>
                <a:cs typeface="Arial" panose="020B0604020202020204" pitchFamily="34" charset="0"/>
              </a:rPr>
              <a:t>Apply one of your facility wrist bands to that resident as you would for those evacuating to another facility and do not remove for duration of the event.   Enter individual’s info in e-FINDS and click to check the “</a:t>
            </a:r>
            <a:r>
              <a:rPr lang="en-US" sz="2200" dirty="0" err="1">
                <a:latin typeface="Arial" panose="020B0604020202020204" pitchFamily="34" charset="0"/>
                <a:cs typeface="Arial" panose="020B0604020202020204" pitchFamily="34" charset="0"/>
              </a:rPr>
              <a:t>SiP</a:t>
            </a:r>
            <a:r>
              <a:rPr lang="en-US" sz="2200" dirty="0">
                <a:latin typeface="Arial" panose="020B0604020202020204" pitchFamily="34" charset="0"/>
                <a:cs typeface="Arial" panose="020B0604020202020204" pitchFamily="34" charset="0"/>
              </a:rPr>
              <a:t>” checkbox</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0" indent="0">
              <a:buNone/>
            </a:pPr>
            <a:endParaRPr lang="en-US" sz="1350" dirty="0">
              <a:latin typeface="Arial" panose="020B0604020202020204" pitchFamily="34" charset="0"/>
              <a:cs typeface="Arial" panose="020B0604020202020204" pitchFamily="34" charset="0"/>
            </a:endParaRPr>
          </a:p>
          <a:p>
            <a:pPr marL="0" indent="0">
              <a:buNone/>
            </a:pPr>
            <a:endParaRPr lang="en-US" sz="1350" dirty="0">
              <a:latin typeface="Arial" panose="020B0604020202020204" pitchFamily="34" charset="0"/>
              <a:cs typeface="Arial" panose="020B0604020202020204" pitchFamily="34" charset="0"/>
            </a:endParaRPr>
          </a:p>
          <a:p>
            <a:pPr marL="0" indent="0">
              <a:buNone/>
            </a:pPr>
            <a:endParaRPr lang="en-US" sz="1350" dirty="0">
              <a:latin typeface="Arial" panose="020B0604020202020204" pitchFamily="34" charset="0"/>
              <a:cs typeface="Arial" panose="020B0604020202020204" pitchFamily="34" charset="0"/>
            </a:endParaRPr>
          </a:p>
        </p:txBody>
      </p:sp>
      <p:sp>
        <p:nvSpPr>
          <p:cNvPr id="4" name="Rectangle 3"/>
          <p:cNvSpPr/>
          <p:nvPr/>
        </p:nvSpPr>
        <p:spPr>
          <a:xfrm>
            <a:off x="1598348" y="270475"/>
            <a:ext cx="6301051"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FREQUENTLY ASKED QUESTIONS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302"/>
            <a:ext cx="1335729" cy="723014"/>
          </a:xfrm>
          <a:prstGeom prst="rect">
            <a:avLst/>
          </a:prstGeom>
        </p:spPr>
      </p:pic>
    </p:spTree>
    <p:extLst>
      <p:ext uri="{BB962C8B-B14F-4D97-AF65-F5344CB8AC3E}">
        <p14:creationId xmlns:p14="http://schemas.microsoft.com/office/powerpoint/2010/main" val="4028540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9" y="96268"/>
            <a:ext cx="1335729" cy="628235"/>
          </a:xfrm>
          <a:prstGeom prst="rect">
            <a:avLst/>
          </a:prstGeom>
        </p:spPr>
      </p:pic>
      <p:sp>
        <p:nvSpPr>
          <p:cNvPr id="5" name="Rectangle 4"/>
          <p:cNvSpPr/>
          <p:nvPr/>
        </p:nvSpPr>
        <p:spPr>
          <a:xfrm>
            <a:off x="1335729" y="357717"/>
            <a:ext cx="7362694"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FREQUENTLY ASKED QUESTIONS </a:t>
            </a:r>
          </a:p>
        </p:txBody>
      </p:sp>
      <p:sp>
        <p:nvSpPr>
          <p:cNvPr id="6" name="Rectangle 5"/>
          <p:cNvSpPr/>
          <p:nvPr/>
        </p:nvSpPr>
        <p:spPr>
          <a:xfrm>
            <a:off x="96290" y="985952"/>
            <a:ext cx="9047710" cy="3685624"/>
          </a:xfrm>
          <a:prstGeom prst="rect">
            <a:avLst/>
          </a:prstGeom>
        </p:spPr>
        <p:txBody>
          <a:bodyPr wrap="square">
            <a:spAutoFit/>
          </a:bodyPr>
          <a:lstStyle/>
          <a:p>
            <a:r>
              <a:rPr lang="en-US" sz="1600" b="1" dirty="0">
                <a:solidFill>
                  <a:srgbClr val="000066"/>
                </a:solidFill>
                <a:latin typeface="Arial" panose="020B0604020202020204" pitchFamily="34" charset="0"/>
                <a:cs typeface="Arial" panose="020B0604020202020204" pitchFamily="34" charset="0"/>
              </a:rPr>
              <a:t>Q</a:t>
            </a:r>
            <a:r>
              <a:rPr lang="en-US" sz="1600" b="1" dirty="0" smtClean="0">
                <a:solidFill>
                  <a:srgbClr val="000066"/>
                </a:solidFill>
                <a:latin typeface="Arial" panose="020B0604020202020204" pitchFamily="34" charset="0"/>
                <a:cs typeface="Arial" panose="020B0604020202020204" pitchFamily="34" charset="0"/>
              </a:rPr>
              <a:t>: </a:t>
            </a:r>
            <a:r>
              <a:rPr lang="en-US" sz="1400" b="1" dirty="0" smtClean="0">
                <a:solidFill>
                  <a:srgbClr val="000066"/>
                </a:solidFill>
                <a:latin typeface="Arial" panose="020B0604020202020204" pitchFamily="34" charset="0"/>
                <a:cs typeface="Arial" panose="020B0604020202020204" pitchFamily="34" charset="0"/>
              </a:rPr>
              <a:t>Can </a:t>
            </a:r>
            <a:r>
              <a:rPr lang="en-US" sz="1400" b="1" dirty="0">
                <a:solidFill>
                  <a:srgbClr val="000066"/>
                </a:solidFill>
                <a:latin typeface="Arial" panose="020B0604020202020204" pitchFamily="34" charset="0"/>
                <a:cs typeface="Arial" panose="020B0604020202020204" pitchFamily="34" charset="0"/>
              </a:rPr>
              <a:t>other locations be entered into the system?</a:t>
            </a:r>
          </a:p>
          <a:p>
            <a:endParaRPr lang="en-US" sz="1400" b="1" dirty="0">
              <a:solidFill>
                <a:srgbClr val="000066"/>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Yes. Incident specific temporary locations (such as shelters or other locations) can be loaded into eFINDS by NYSDOH or by an eFINDS Reporting Administrator at the facility</a:t>
            </a:r>
            <a:r>
              <a:rPr lang="en-US" sz="1400" dirty="0" smtClean="0">
                <a:latin typeface="Arial" panose="020B0604020202020204" pitchFamily="34" charset="0"/>
                <a:cs typeface="Arial" panose="020B0604020202020204" pitchFamily="34" charset="0"/>
              </a:rPr>
              <a:t>.</a:t>
            </a:r>
            <a:br>
              <a:rPr lang="en-US" sz="1400" dirty="0" smtClean="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r>
              <a:rPr lang="en-US" sz="1400" b="1" dirty="0" smtClean="0">
                <a:solidFill>
                  <a:srgbClr val="000066"/>
                </a:solidFill>
                <a:latin typeface="Arial" panose="020B0604020202020204" pitchFamily="34" charset="0"/>
                <a:cs typeface="Arial" panose="020B0604020202020204" pitchFamily="34" charset="0"/>
              </a:rPr>
              <a:t>Q</a:t>
            </a:r>
            <a:r>
              <a:rPr lang="en-US" sz="1400" b="1" dirty="0">
                <a:solidFill>
                  <a:srgbClr val="000066"/>
                </a:solidFill>
                <a:latin typeface="Arial" panose="020B0604020202020204" pitchFamily="34" charset="0"/>
                <a:cs typeface="Arial" panose="020B0604020202020204" pitchFamily="34" charset="0"/>
              </a:rPr>
              <a:t>: What if I need to send an evacuee to a facility or location that is not available in the “dropdown” destination choices in e-FINDS?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b="1" dirty="0" smtClean="0">
                <a:latin typeface="Arial" panose="020B0604020202020204" pitchFamily="34" charset="0"/>
                <a:cs typeface="Arial" panose="020B0604020202020204" pitchFamily="34" charset="0"/>
              </a:rPr>
              <a:t>Ensure that </a:t>
            </a:r>
            <a:r>
              <a:rPr lang="en-US" sz="1400" dirty="0" smtClean="0">
                <a:latin typeface="Arial" panose="020B0604020202020204" pitchFamily="34" charset="0"/>
                <a:cs typeface="Arial" panose="020B0604020202020204" pitchFamily="34" charset="0"/>
              </a:rPr>
              <a:t>a “Temporary Location” has been created by your facility’s eFINDS Reporting Administrator, as described above and select that location under the “TMP” location type.</a:t>
            </a:r>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1400" b="1" dirty="0" smtClean="0">
                <a:solidFill>
                  <a:srgbClr val="000066"/>
                </a:solidFill>
                <a:latin typeface="Arial" panose="020B0604020202020204" pitchFamily="34" charset="0"/>
                <a:cs typeface="Arial" panose="020B0604020202020204" pitchFamily="34" charset="0"/>
              </a:rPr>
              <a:t>Q</a:t>
            </a:r>
            <a:r>
              <a:rPr lang="en-US" sz="1400" b="1" dirty="0">
                <a:solidFill>
                  <a:srgbClr val="000066"/>
                </a:solidFill>
                <a:latin typeface="Arial" panose="020B0604020202020204" pitchFamily="34" charset="0"/>
                <a:cs typeface="Arial" panose="020B0604020202020204" pitchFamily="34" charset="0"/>
              </a:rPr>
              <a:t>:  What if one of my residents is going to a family member’s home for the duration of the evacuation?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Apply one of your facility wrist bands to that resident as you would for those evacuating to another facility and instruct the family to keep the wristband on until the resident returns to their original facility or is admitted to a new facility.  Identify the resident as “Home” in the “Intended Destination” field.</a:t>
            </a:r>
          </a:p>
          <a:p>
            <a:endParaRPr lang="en-US" sz="7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7915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351368"/>
            <a:ext cx="6750050"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FREQUENTLY ASKED 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118"/>
            <a:ext cx="1335729" cy="637953"/>
          </a:xfrm>
          <a:prstGeom prst="rect">
            <a:avLst/>
          </a:prstGeom>
        </p:spPr>
      </p:pic>
      <p:sp>
        <p:nvSpPr>
          <p:cNvPr id="3" name="Rectangle 2"/>
          <p:cNvSpPr/>
          <p:nvPr/>
        </p:nvSpPr>
        <p:spPr>
          <a:xfrm>
            <a:off x="256336" y="957739"/>
            <a:ext cx="8669866" cy="3970318"/>
          </a:xfrm>
          <a:prstGeom prst="rect">
            <a:avLst/>
          </a:prstGeom>
        </p:spPr>
        <p:txBody>
          <a:bodyPr wrap="square">
            <a:spAutoFit/>
          </a:bodyPr>
          <a:lstStyle/>
          <a:p>
            <a:r>
              <a:rPr lang="en-US" sz="1400" b="1" dirty="0">
                <a:solidFill>
                  <a:srgbClr val="000066"/>
                </a:solidFill>
                <a:latin typeface="Arial" panose="020B0604020202020204" pitchFamily="34" charset="0"/>
                <a:cs typeface="Arial" panose="020B0604020202020204" pitchFamily="34" charset="0"/>
              </a:rPr>
              <a:t>Q: If I receive a call from a family member searching for a loved one and I am not able to access e-FINDS to provide their location, who should family members contact to get the information? </a:t>
            </a:r>
            <a:r>
              <a:rPr lang="en-US" sz="1400" b="1" dirty="0" smtClean="0">
                <a:solidFill>
                  <a:srgbClr val="000066"/>
                </a:solidFill>
                <a:latin typeface="Arial" panose="020B0604020202020204" pitchFamily="34" charset="0"/>
                <a:cs typeface="Arial" panose="020B0604020202020204" pitchFamily="34" charset="0"/>
              </a:rPr>
              <a:t/>
            </a:r>
            <a:br>
              <a:rPr lang="en-US" sz="1400" b="1" dirty="0" smtClean="0">
                <a:solidFill>
                  <a:srgbClr val="000066"/>
                </a:solidFill>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The NYSDOH will provide the number for a call center as it had done following Super Storm Sandy that will assist with this type of phone call.</a:t>
            </a:r>
          </a:p>
          <a:p>
            <a:endParaRPr lang="en-US" sz="1400" dirty="0">
              <a:latin typeface="Arial" panose="020B0604020202020204" pitchFamily="34" charset="0"/>
              <a:cs typeface="Arial" panose="020B0604020202020204" pitchFamily="34" charset="0"/>
            </a:endParaRPr>
          </a:p>
          <a:p>
            <a:r>
              <a:rPr lang="en-US" sz="1400" b="1" dirty="0">
                <a:solidFill>
                  <a:srgbClr val="000066"/>
                </a:solidFill>
                <a:latin typeface="Arial" panose="020B0604020202020204" pitchFamily="34" charset="0"/>
                <a:cs typeface="Arial" panose="020B0604020202020204" pitchFamily="34" charset="0"/>
              </a:rPr>
              <a:t>Q: Does a declaration of emergency need to be in effect for eFINDS to be utilized</a:t>
            </a:r>
            <a:r>
              <a:rPr lang="en-US" sz="1400" b="1" dirty="0" smtClean="0">
                <a:solidFill>
                  <a:srgbClr val="000066"/>
                </a:solidFill>
                <a:latin typeface="Arial" panose="020B0604020202020204" pitchFamily="34" charset="0"/>
                <a:cs typeface="Arial" panose="020B0604020202020204" pitchFamily="34" charset="0"/>
              </a:rPr>
              <a:t>?</a:t>
            </a:r>
            <a:br>
              <a:rPr lang="en-US" sz="1400" b="1" dirty="0" smtClean="0">
                <a:solidFill>
                  <a:srgbClr val="000066"/>
                </a:solidFill>
                <a:latin typeface="Arial" panose="020B0604020202020204" pitchFamily="34" charset="0"/>
                <a:cs typeface="Arial" panose="020B0604020202020204" pitchFamily="34" charset="0"/>
              </a:rPr>
            </a:br>
            <a:endParaRPr lang="en-US" sz="1400" b="1" dirty="0">
              <a:solidFill>
                <a:srgbClr val="000066"/>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No, there does not need to be a declaration of emergency in order for </a:t>
            </a:r>
            <a:r>
              <a:rPr lang="en-US" sz="1400" dirty="0" err="1">
                <a:latin typeface="Arial" panose="020B0604020202020204" pitchFamily="34" charset="0"/>
                <a:cs typeface="Arial" panose="020B0604020202020204" pitchFamily="34" charset="0"/>
              </a:rPr>
              <a:t>eFINDS</a:t>
            </a:r>
            <a:r>
              <a:rPr lang="en-US" sz="1400" dirty="0">
                <a:latin typeface="Arial" panose="020B0604020202020204" pitchFamily="34" charset="0"/>
                <a:cs typeface="Arial" panose="020B0604020202020204" pitchFamily="34" charset="0"/>
              </a:rPr>
              <a:t> to be utilized. </a:t>
            </a:r>
            <a:r>
              <a:rPr lang="en-US" sz="1400" dirty="0" err="1">
                <a:latin typeface="Arial" panose="020B0604020202020204" pitchFamily="34" charset="0"/>
                <a:cs typeface="Arial" panose="020B0604020202020204" pitchFamily="34" charset="0"/>
              </a:rPr>
              <a:t>eFINDS</a:t>
            </a:r>
            <a:r>
              <a:rPr lang="en-US" sz="1400" dirty="0">
                <a:latin typeface="Arial" panose="020B0604020202020204" pitchFamily="34" charset="0"/>
                <a:cs typeface="Arial" panose="020B0604020202020204" pitchFamily="34" charset="0"/>
              </a:rPr>
              <a:t> can be and in the past has been used for very localized emergencies at a facility that did not involve a state declaration of emergency.</a:t>
            </a:r>
          </a:p>
          <a:p>
            <a:pPr lvl="1"/>
            <a:endParaRPr lang="en-US" sz="1400" dirty="0">
              <a:latin typeface="Arial" panose="020B0604020202020204" pitchFamily="34" charset="0"/>
              <a:cs typeface="Arial" panose="020B0604020202020204" pitchFamily="34" charset="0"/>
            </a:endParaRPr>
          </a:p>
          <a:p>
            <a:r>
              <a:rPr lang="en-US" sz="1400" b="1" dirty="0">
                <a:solidFill>
                  <a:srgbClr val="000066"/>
                </a:solidFill>
                <a:latin typeface="Arial" panose="020B0604020202020204" pitchFamily="34" charset="0"/>
                <a:cs typeface="Arial" panose="020B0604020202020204" pitchFamily="34" charset="0"/>
              </a:rPr>
              <a:t>Q: If a facility is doing an internal evacuation (horizontal or vertical) but staying within </a:t>
            </a:r>
            <a:r>
              <a:rPr lang="en-US" sz="1400" b="1" dirty="0" smtClean="0">
                <a:solidFill>
                  <a:srgbClr val="000066"/>
                </a:solidFill>
                <a:latin typeface="Arial" panose="020B0604020202020204" pitchFamily="34" charset="0"/>
                <a:cs typeface="Arial" panose="020B0604020202020204" pitchFamily="34" charset="0"/>
              </a:rPr>
              <a:t>the same </a:t>
            </a:r>
            <a:r>
              <a:rPr lang="en-US" sz="1400" b="1" dirty="0">
                <a:solidFill>
                  <a:srgbClr val="000066"/>
                </a:solidFill>
                <a:latin typeface="Arial" panose="020B0604020202020204" pitchFamily="34" charset="0"/>
                <a:cs typeface="Arial" panose="020B0604020202020204" pitchFamily="34" charset="0"/>
              </a:rPr>
              <a:t>facility </a:t>
            </a:r>
            <a:r>
              <a:rPr lang="en-US" sz="1400" b="1" dirty="0" smtClean="0">
                <a:solidFill>
                  <a:srgbClr val="000066"/>
                </a:solidFill>
                <a:latin typeface="Arial" panose="020B0604020202020204" pitchFamily="34" charset="0"/>
                <a:cs typeface="Arial" panose="020B0604020202020204" pitchFamily="34" charset="0"/>
              </a:rPr>
              <a:t>building, do </a:t>
            </a:r>
            <a:r>
              <a:rPr lang="en-US" sz="1400" b="1" dirty="0">
                <a:solidFill>
                  <a:srgbClr val="000066"/>
                </a:solidFill>
                <a:latin typeface="Arial" panose="020B0604020202020204" pitchFamily="34" charset="0"/>
                <a:cs typeface="Arial" panose="020B0604020202020204" pitchFamily="34" charset="0"/>
              </a:rPr>
              <a:t>they need to use eFINDS?  If yes, how would that work since they are not being accepted into a different facility?  </a:t>
            </a:r>
          </a:p>
          <a:p>
            <a:endParaRPr lang="en-US" sz="1400" b="1" dirty="0">
              <a:solidFill>
                <a:srgbClr val="000066"/>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No – eFINDS is not required for an internal facility evacuation (horizontal </a:t>
            </a: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or vertical </a:t>
            </a:r>
            <a:r>
              <a:rPr lang="en-US" sz="1400" dirty="0">
                <a:latin typeface="Arial" panose="020B0604020202020204" pitchFamily="34" charset="0"/>
                <a:cs typeface="Arial" panose="020B0604020202020204" pitchFamily="34" charset="0"/>
              </a:rPr>
              <a:t>within </a:t>
            </a:r>
            <a:r>
              <a:rPr lang="en-US" sz="1400" dirty="0" smtClean="0">
                <a:latin typeface="Arial" panose="020B0604020202020204" pitchFamily="34" charset="0"/>
                <a:cs typeface="Arial" panose="020B0604020202020204" pitchFamily="34" charset="0"/>
              </a:rPr>
              <a:t>the same building </a:t>
            </a:r>
            <a:r>
              <a:rPr lang="en-US" sz="1400" dirty="0">
                <a:latin typeface="Arial" panose="020B0604020202020204" pitchFamily="34" charset="0"/>
                <a:cs typeface="Arial" panose="020B0604020202020204" pitchFamily="34" charset="0"/>
              </a:rPr>
              <a:t>facility.</a:t>
            </a:r>
          </a:p>
        </p:txBody>
      </p:sp>
    </p:spTree>
    <p:extLst>
      <p:ext uri="{BB962C8B-B14F-4D97-AF65-F5344CB8AC3E}">
        <p14:creationId xmlns:p14="http://schemas.microsoft.com/office/powerpoint/2010/main" val="28627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297" r="73229" b="35370"/>
          <a:stretch/>
        </p:blipFill>
        <p:spPr bwMode="auto">
          <a:xfrm>
            <a:off x="6176433" y="1797149"/>
            <a:ext cx="2343151" cy="2625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335421" y="1145117"/>
            <a:ext cx="6633307" cy="3277820"/>
          </a:xfrm>
          <a:prstGeom prst="rect">
            <a:avLst/>
          </a:prstGeom>
          <a:noFill/>
          <a:ln>
            <a:noFill/>
          </a:ln>
        </p:spPr>
        <p:txBody>
          <a:bodyPr wrap="square" rtlCol="0">
            <a:spAutoFit/>
          </a:bodyPr>
          <a:lstStyle/>
          <a:p>
            <a:endParaRPr lang="en-US" sz="900" b="1" dirty="0">
              <a:solidFill>
                <a:srgbClr val="002D73"/>
              </a:solidFill>
              <a:latin typeface="Arial" panose="020B0604020202020204" pitchFamily="34" charset="0"/>
              <a:cs typeface="Arial" panose="020B0604020202020204" pitchFamily="34" charset="0"/>
            </a:endParaRPr>
          </a:p>
          <a:p>
            <a:pPr marL="257175" indent="-257175">
              <a:buFont typeface="Wingdings" panose="05000000000000000000" pitchFamily="2" charset="2"/>
              <a:buChar char="v"/>
            </a:pPr>
            <a:r>
              <a:rPr lang="en-US" b="1" dirty="0">
                <a:solidFill>
                  <a:srgbClr val="002D73"/>
                </a:solidFill>
                <a:latin typeface="Arial" panose="020B0604020202020204" pitchFamily="34" charset="0"/>
                <a:cs typeface="Arial" panose="020B0604020202020204" pitchFamily="34" charset="0"/>
              </a:rPr>
              <a:t>Self-Guided Walkthrough:</a:t>
            </a:r>
          </a:p>
          <a:p>
            <a:r>
              <a:rPr lang="en-US" i="1" dirty="0">
                <a:hlinkClick r:id="rId4"/>
              </a:rPr>
              <a:t>https://apps.health.ny.gov/pub/ctrldocs/e-finds.html</a:t>
            </a:r>
            <a:endParaRPr lang="en-US" i="1" dirty="0"/>
          </a:p>
          <a:p>
            <a:pPr marL="257175" indent="-257175">
              <a:buFont typeface="Wingdings" panose="05000000000000000000" pitchFamily="2" charset="2"/>
              <a:buChar char="v"/>
            </a:pPr>
            <a:endParaRPr lang="en-US" sz="900" b="1" dirty="0">
              <a:solidFill>
                <a:srgbClr val="002D73"/>
              </a:solidFill>
              <a:latin typeface="Arial" panose="020B0604020202020204" pitchFamily="34" charset="0"/>
              <a:cs typeface="Arial" panose="020B0604020202020204" pitchFamily="34" charset="0"/>
            </a:endParaRPr>
          </a:p>
          <a:p>
            <a:endParaRPr lang="en-US" sz="900" b="1" dirty="0">
              <a:solidFill>
                <a:srgbClr val="002D73"/>
              </a:solidFill>
              <a:latin typeface="Arial" panose="020B0604020202020204" pitchFamily="34" charset="0"/>
              <a:cs typeface="Arial" panose="020B0604020202020204" pitchFamily="34" charset="0"/>
            </a:endParaRPr>
          </a:p>
          <a:p>
            <a:pPr marL="257175" indent="-257175">
              <a:buFont typeface="Wingdings" panose="05000000000000000000" pitchFamily="2" charset="2"/>
              <a:buChar char="v"/>
            </a:pPr>
            <a:r>
              <a:rPr lang="en-US" b="1" dirty="0">
                <a:solidFill>
                  <a:srgbClr val="002D73"/>
                </a:solidFill>
                <a:latin typeface="Arial" panose="020B0604020202020204" pitchFamily="34" charset="0"/>
                <a:cs typeface="Arial" panose="020B0604020202020204" pitchFamily="34" charset="0"/>
              </a:rPr>
              <a:t>Support Documents on HCS</a:t>
            </a:r>
          </a:p>
          <a:p>
            <a:r>
              <a:rPr lang="en-US" i="1" dirty="0">
                <a:hlinkClick r:id="rId5"/>
              </a:rPr>
              <a:t>https://commerce.health.state.ny.us</a:t>
            </a:r>
            <a:endParaRPr lang="en-US" b="1" dirty="0">
              <a:solidFill>
                <a:srgbClr val="002D73"/>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Implementation Procedure and Job Action Sheet Templates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Application Use Training Guides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Recorded webinar – step by step on </a:t>
            </a:r>
            <a:r>
              <a:rPr lang="en-US" sz="1350" b="1" dirty="0" err="1">
                <a:solidFill>
                  <a:schemeClr val="tx2"/>
                </a:solidFill>
                <a:latin typeface="Arial" panose="020B0604020202020204" pitchFamily="34" charset="0"/>
                <a:cs typeface="Arial" panose="020B0604020202020204" pitchFamily="34" charset="0"/>
              </a:rPr>
              <a:t>eFINDS</a:t>
            </a:r>
            <a:r>
              <a:rPr lang="en-US" sz="1350" b="1" dirty="0">
                <a:solidFill>
                  <a:schemeClr val="tx2"/>
                </a:solidFill>
                <a:latin typeface="Arial" panose="020B0604020202020204" pitchFamily="34" charset="0"/>
                <a:cs typeface="Arial" panose="020B0604020202020204" pitchFamily="34" charset="0"/>
              </a:rPr>
              <a:t> functions</a:t>
            </a:r>
          </a:p>
          <a:p>
            <a:pPr marL="214313" indent="-214313">
              <a:buFont typeface="Arial" panose="020B0604020202020204" pitchFamily="34" charset="0"/>
              <a:buChar char="•"/>
            </a:pPr>
            <a:r>
              <a:rPr lang="en-US" sz="1350" b="1" dirty="0" err="1">
                <a:solidFill>
                  <a:schemeClr val="tx2"/>
                </a:solidFill>
                <a:latin typeface="Arial" panose="020B0604020202020204" pitchFamily="34" charset="0"/>
                <a:cs typeface="Arial" panose="020B0604020202020204" pitchFamily="34" charset="0"/>
              </a:rPr>
              <a:t>eFINDS</a:t>
            </a:r>
            <a:r>
              <a:rPr lang="en-US" sz="1350" b="1" dirty="0">
                <a:solidFill>
                  <a:schemeClr val="tx2"/>
                </a:solidFill>
                <a:latin typeface="Arial" panose="020B0604020202020204" pitchFamily="34" charset="0"/>
                <a:cs typeface="Arial" panose="020B0604020202020204" pitchFamily="34" charset="0"/>
              </a:rPr>
              <a:t> process flow diagram</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Scanner specs and pricing</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Power point presentations</a:t>
            </a:r>
          </a:p>
          <a:p>
            <a:pPr marL="214313" indent="-214313">
              <a:buFont typeface="Arial" panose="020B0604020202020204" pitchFamily="34" charset="0"/>
              <a:buChar char="•"/>
            </a:pPr>
            <a:r>
              <a:rPr lang="en-US" sz="1350" b="1" dirty="0" err="1">
                <a:solidFill>
                  <a:schemeClr val="tx2"/>
                </a:solidFill>
                <a:latin typeface="Arial" panose="020B0604020202020204" pitchFamily="34" charset="0"/>
                <a:cs typeface="Arial" panose="020B0604020202020204" pitchFamily="34" charset="0"/>
              </a:rPr>
              <a:t>eFINDS</a:t>
            </a:r>
            <a:r>
              <a:rPr lang="en-US" sz="1350" b="1" dirty="0">
                <a:solidFill>
                  <a:schemeClr val="tx2"/>
                </a:solidFill>
                <a:latin typeface="Arial" panose="020B0604020202020204" pitchFamily="34" charset="0"/>
                <a:cs typeface="Arial" panose="020B0604020202020204" pitchFamily="34" charset="0"/>
              </a:rPr>
              <a:t> quick reference cards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Current </a:t>
            </a:r>
            <a:r>
              <a:rPr lang="en-US" sz="1350" b="1" dirty="0" err="1">
                <a:solidFill>
                  <a:schemeClr val="tx2"/>
                </a:solidFill>
                <a:latin typeface="Arial" panose="020B0604020202020204" pitchFamily="34" charset="0"/>
                <a:cs typeface="Arial" panose="020B0604020202020204" pitchFamily="34" charset="0"/>
              </a:rPr>
              <a:t>eFINDS</a:t>
            </a:r>
            <a:r>
              <a:rPr lang="en-US" sz="1350" b="1" dirty="0">
                <a:solidFill>
                  <a:schemeClr val="tx2"/>
                </a:solidFill>
                <a:latin typeface="Arial" panose="020B0604020202020204" pitchFamily="34" charset="0"/>
                <a:cs typeface="Arial" panose="020B0604020202020204" pitchFamily="34" charset="0"/>
              </a:rPr>
              <a:t> training webinar schedules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186" y="81101"/>
            <a:ext cx="1335729" cy="642067"/>
          </a:xfrm>
          <a:prstGeom prst="rect">
            <a:avLst/>
          </a:prstGeom>
        </p:spPr>
      </p:pic>
      <p:sp>
        <p:nvSpPr>
          <p:cNvPr id="5" name="Rectangle 4"/>
          <p:cNvSpPr/>
          <p:nvPr/>
        </p:nvSpPr>
        <p:spPr>
          <a:xfrm>
            <a:off x="2278856" y="402135"/>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cxnSp>
        <p:nvCxnSpPr>
          <p:cNvPr id="7" name="Straight Arrow Connector 6"/>
          <p:cNvCxnSpPr/>
          <p:nvPr/>
        </p:nvCxnSpPr>
        <p:spPr>
          <a:xfrm>
            <a:off x="7451328" y="3649134"/>
            <a:ext cx="689372" cy="0"/>
          </a:xfrm>
          <a:prstGeom prst="straightConnector1">
            <a:avLst/>
          </a:prstGeom>
          <a:ln>
            <a:solidFill>
              <a:srgbClr val="FF0000"/>
            </a:solidFill>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27820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13266" y="274638"/>
            <a:ext cx="8229600" cy="85725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sp>
        <p:nvSpPr>
          <p:cNvPr id="3" name="Content Placeholder 2"/>
          <p:cNvSpPr>
            <a:spLocks noGrp="1"/>
          </p:cNvSpPr>
          <p:nvPr>
            <p:ph idx="4294967295"/>
          </p:nvPr>
        </p:nvSpPr>
        <p:spPr>
          <a:xfrm>
            <a:off x="601133" y="1270545"/>
            <a:ext cx="8229600" cy="3394075"/>
          </a:xfrm>
        </p:spPr>
        <p:txBody>
          <a:bodyPr>
            <a:normAutofit lnSpcReduction="10000"/>
          </a:bodyPr>
          <a:lstStyle/>
          <a:p>
            <a:r>
              <a:rPr lang="en-US" sz="1800" dirty="0">
                <a:solidFill>
                  <a:srgbClr val="000066"/>
                </a:solidFill>
              </a:rPr>
              <a:t>training</a:t>
            </a:r>
          </a:p>
          <a:p>
            <a:r>
              <a:rPr lang="en-US" sz="1800" dirty="0">
                <a:solidFill>
                  <a:srgbClr val="000066"/>
                </a:solidFill>
              </a:rPr>
              <a:t>r</a:t>
            </a:r>
            <a:r>
              <a:rPr lang="en-US" sz="1800" dirty="0" smtClean="0">
                <a:solidFill>
                  <a:srgbClr val="000066"/>
                </a:solidFill>
              </a:rPr>
              <a:t>equest additional barcode numbers be provisioned to facilities conducting training and exercises </a:t>
            </a:r>
            <a:endParaRPr lang="en-US" sz="1800" dirty="0">
              <a:solidFill>
                <a:srgbClr val="000066"/>
              </a:solidFill>
            </a:endParaRPr>
          </a:p>
          <a:p>
            <a:r>
              <a:rPr lang="en-US" sz="1800" dirty="0">
                <a:solidFill>
                  <a:srgbClr val="000066"/>
                </a:solidFill>
              </a:rPr>
              <a:t>exercise support</a:t>
            </a:r>
          </a:p>
          <a:p>
            <a:r>
              <a:rPr lang="en-US" sz="1800" dirty="0" smtClean="0">
                <a:solidFill>
                  <a:srgbClr val="000066"/>
                </a:solidFill>
              </a:rPr>
              <a:t>non-training </a:t>
            </a:r>
            <a:r>
              <a:rPr lang="en-US" sz="1800" dirty="0">
                <a:solidFill>
                  <a:srgbClr val="000066"/>
                </a:solidFill>
              </a:rPr>
              <a:t>wristbands (if </a:t>
            </a:r>
            <a:r>
              <a:rPr lang="en-US" sz="1800" dirty="0" smtClean="0">
                <a:solidFill>
                  <a:srgbClr val="000066"/>
                </a:solidFill>
              </a:rPr>
              <a:t>expended in real event or if there has been an increase in </a:t>
            </a:r>
            <a:r>
              <a:rPr lang="en-US" sz="1800" dirty="0">
                <a:solidFill>
                  <a:srgbClr val="000066"/>
                </a:solidFill>
              </a:rPr>
              <a:t>certified bed </a:t>
            </a:r>
            <a:r>
              <a:rPr lang="en-US" sz="1800" dirty="0" smtClean="0">
                <a:solidFill>
                  <a:srgbClr val="000066"/>
                </a:solidFill>
              </a:rPr>
              <a:t>count, facility name)</a:t>
            </a:r>
            <a:endParaRPr lang="en-US" sz="1800" dirty="0">
              <a:solidFill>
                <a:srgbClr val="000066"/>
              </a:solidFill>
            </a:endParaRPr>
          </a:p>
          <a:p>
            <a:endParaRPr lang="en-US" sz="750" dirty="0"/>
          </a:p>
          <a:p>
            <a:pPr marL="0" indent="0">
              <a:buNone/>
            </a:pPr>
            <a:r>
              <a:rPr lang="en-US" sz="1800" dirty="0"/>
              <a:t>send an e-mail to </a:t>
            </a:r>
            <a:r>
              <a:rPr lang="en-US" sz="1800" dirty="0">
                <a:hlinkClick r:id="rId3"/>
              </a:rPr>
              <a:t>efinds@health.state.ny.us</a:t>
            </a:r>
            <a:r>
              <a:rPr lang="en-US" sz="1800" dirty="0"/>
              <a:t> and copy the appropriate NYSDOH RO Representative</a:t>
            </a:r>
          </a:p>
          <a:p>
            <a:pPr marL="0" indent="0">
              <a:buNone/>
            </a:pPr>
            <a:endParaRPr lang="en-US" sz="825" dirty="0"/>
          </a:p>
          <a:p>
            <a:pPr marL="0" indent="0">
              <a:buNone/>
            </a:pPr>
            <a:r>
              <a:rPr lang="en-US" sz="1800" dirty="0"/>
              <a:t>Refer to </a:t>
            </a:r>
            <a:r>
              <a:rPr lang="en-US" sz="1800" dirty="0">
                <a:hlinkClick r:id="rId4"/>
              </a:rPr>
              <a:t>NYSDOH Non-Emergency eFINDS Request Process </a:t>
            </a:r>
            <a:r>
              <a:rPr lang="en-US" sz="1800" dirty="0"/>
              <a:t>for further details/instructions</a:t>
            </a:r>
          </a:p>
          <a:p>
            <a:pPr marL="0" indent="0">
              <a:buNone/>
            </a:pPr>
            <a:endParaRPr lang="en-US" sz="1800" dirty="0"/>
          </a:p>
          <a:p>
            <a:endParaRPr lang="en-US" sz="1800"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90" y="135981"/>
            <a:ext cx="1335729" cy="695953"/>
          </a:xfrm>
          <a:prstGeom prst="rect">
            <a:avLst/>
          </a:prstGeom>
        </p:spPr>
      </p:pic>
    </p:spTree>
    <p:extLst>
      <p:ext uri="{BB962C8B-B14F-4D97-AF65-F5344CB8AC3E}">
        <p14:creationId xmlns:p14="http://schemas.microsoft.com/office/powerpoint/2010/main" val="2371613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4294967295"/>
          </p:nvPr>
        </p:nvSpPr>
        <p:spPr>
          <a:xfrm>
            <a:off x="4474632" y="1200150"/>
            <a:ext cx="3611035" cy="3125270"/>
          </a:xfrm>
          <a:ln>
            <a:solidFill>
              <a:schemeClr val="tx1"/>
            </a:solidFill>
          </a:ln>
        </p:spPr>
        <p:txBody>
          <a:bodyPr/>
          <a:lstStyle/>
          <a:p>
            <a:pPr marL="0" indent="0" algn="ctr">
              <a:buNone/>
            </a:pPr>
            <a:r>
              <a:rPr lang="en-US" sz="1500" b="1" u="sng" dirty="0">
                <a:solidFill>
                  <a:srgbClr val="000066"/>
                </a:solidFill>
                <a:effectLst>
                  <a:outerShdw blurRad="38100" dist="38100" dir="2700000" algn="tl">
                    <a:srgbClr val="000000">
                      <a:alpha val="43137"/>
                    </a:srgbClr>
                  </a:outerShdw>
                </a:effectLst>
              </a:rPr>
              <a:t>PROGRAMMATIC</a:t>
            </a:r>
          </a:p>
          <a:p>
            <a:pPr marL="0" indent="0">
              <a:lnSpc>
                <a:spcPts val="1650"/>
              </a:lnSpc>
              <a:spcBef>
                <a:spcPts val="0"/>
              </a:spcBef>
              <a:buNone/>
              <a:defRPr/>
            </a:pPr>
            <a:r>
              <a:rPr lang="en-US" sz="1200" dirty="0" smtClean="0">
                <a:solidFill>
                  <a:srgbClr val="000066"/>
                </a:solidFill>
              </a:rPr>
              <a:t/>
            </a:r>
            <a:br>
              <a:rPr lang="en-US" sz="1200" dirty="0" smtClean="0">
                <a:solidFill>
                  <a:srgbClr val="000066"/>
                </a:solidFill>
              </a:rPr>
            </a:br>
            <a:r>
              <a:rPr lang="en-US" sz="1200" dirty="0" smtClean="0">
                <a:solidFill>
                  <a:srgbClr val="000066"/>
                </a:solidFill>
              </a:rPr>
              <a:t>Example </a:t>
            </a:r>
            <a:r>
              <a:rPr lang="en-US" sz="1200" dirty="0">
                <a:solidFill>
                  <a:srgbClr val="000066"/>
                </a:solidFill>
              </a:rPr>
              <a:t>Issues</a:t>
            </a:r>
            <a:r>
              <a:rPr lang="en-US" sz="1200" dirty="0" smtClean="0">
                <a:solidFill>
                  <a:srgbClr val="000066"/>
                </a:solidFill>
              </a:rPr>
              <a:t>:</a:t>
            </a:r>
            <a:endParaRPr lang="en-US" sz="1200" dirty="0">
              <a:solidFill>
                <a:srgbClr val="000066"/>
              </a:solidFill>
            </a:endParaRPr>
          </a:p>
          <a:p>
            <a:pPr>
              <a:lnSpc>
                <a:spcPts val="1650"/>
              </a:lnSpc>
              <a:spcBef>
                <a:spcPts val="0"/>
              </a:spcBef>
              <a:defRPr/>
            </a:pPr>
            <a:r>
              <a:rPr lang="en-US" sz="1200" dirty="0">
                <a:solidFill>
                  <a:srgbClr val="000066"/>
                </a:solidFill>
              </a:rPr>
              <a:t>Implementation Questions</a:t>
            </a:r>
          </a:p>
          <a:p>
            <a:pPr>
              <a:lnSpc>
                <a:spcPts val="1650"/>
              </a:lnSpc>
              <a:spcBef>
                <a:spcPts val="0"/>
              </a:spcBef>
              <a:defRPr/>
            </a:pPr>
            <a:r>
              <a:rPr lang="en-US" sz="1200" dirty="0">
                <a:solidFill>
                  <a:srgbClr val="000066"/>
                </a:solidFill>
              </a:rPr>
              <a:t>Regulatory or policy issues/concerns</a:t>
            </a:r>
          </a:p>
          <a:p>
            <a:pPr marL="0" indent="0">
              <a:buNone/>
            </a:pPr>
            <a:endParaRPr lang="en-US" sz="1050" dirty="0"/>
          </a:p>
          <a:p>
            <a:pPr marL="0" indent="0">
              <a:buNone/>
            </a:pPr>
            <a:r>
              <a:rPr lang="en-US" sz="1050" b="1" i="1" dirty="0">
                <a:solidFill>
                  <a:srgbClr val="C00000"/>
                </a:solidFill>
              </a:rPr>
              <a:t>Debra </a:t>
            </a:r>
            <a:r>
              <a:rPr lang="en-US" sz="1050" b="1" i="1" dirty="0" err="1">
                <a:solidFill>
                  <a:srgbClr val="C00000"/>
                </a:solidFill>
              </a:rPr>
              <a:t>Sottolano</a:t>
            </a:r>
            <a:endParaRPr lang="en-US" sz="1050" dirty="0"/>
          </a:p>
          <a:p>
            <a:pPr marL="0" indent="0">
              <a:buNone/>
            </a:pPr>
            <a:r>
              <a:rPr lang="en-US" sz="1050" dirty="0"/>
              <a:t>Office of Primary Care &amp; Health Systems Management, </a:t>
            </a:r>
          </a:p>
          <a:p>
            <a:pPr marL="0" indent="0">
              <a:buNone/>
            </a:pPr>
            <a:r>
              <a:rPr lang="en-US" sz="1050" dirty="0">
                <a:solidFill>
                  <a:schemeClr val="tx2"/>
                </a:solidFill>
              </a:rPr>
              <a:t>518.485.9914</a:t>
            </a:r>
            <a:endParaRPr lang="en-US" sz="1050" dirty="0"/>
          </a:p>
          <a:p>
            <a:pPr marL="0" indent="0">
              <a:buNone/>
            </a:pPr>
            <a:r>
              <a:rPr lang="en-US" sz="1050" b="1" dirty="0">
                <a:solidFill>
                  <a:schemeClr val="tx2"/>
                </a:solidFill>
                <a:hlinkClick r:id="rId3"/>
              </a:rPr>
              <a:t>debra.sottolano@health.ny.gov</a:t>
            </a:r>
            <a:endParaRPr lang="en-US" sz="1050" b="1" dirty="0">
              <a:solidFill>
                <a:schemeClr val="tx2"/>
              </a:solidFill>
            </a:endParaRPr>
          </a:p>
          <a:p>
            <a:pPr marL="0" indent="0">
              <a:buNone/>
            </a:pPr>
            <a:endParaRPr lang="en-US" sz="1050" b="1" dirty="0">
              <a:solidFill>
                <a:schemeClr val="tx2"/>
              </a:solidFill>
            </a:endParaRPr>
          </a:p>
          <a:p>
            <a:pPr marL="0" indent="0">
              <a:buNone/>
            </a:pPr>
            <a:r>
              <a:rPr lang="en-US" sz="1050" b="1" i="1" dirty="0" smtClean="0">
                <a:solidFill>
                  <a:srgbClr val="C00000"/>
                </a:solidFill>
              </a:rPr>
              <a:t>Shannon Ethier</a:t>
            </a:r>
            <a:endParaRPr lang="en-US" sz="1050" b="1" i="1" dirty="0">
              <a:solidFill>
                <a:srgbClr val="C00000"/>
              </a:solidFill>
            </a:endParaRPr>
          </a:p>
          <a:p>
            <a:pPr marL="0" indent="0">
              <a:buNone/>
            </a:pPr>
            <a:r>
              <a:rPr lang="en-US" sz="1050" dirty="0">
                <a:solidFill>
                  <a:schemeClr val="tx2"/>
                </a:solidFill>
              </a:rPr>
              <a:t>Office of Health Emergency Preparedness</a:t>
            </a:r>
            <a:r>
              <a:rPr lang="en-US" sz="1050" b="1" dirty="0">
                <a:solidFill>
                  <a:schemeClr val="tx2"/>
                </a:solidFill>
              </a:rPr>
              <a:t>	</a:t>
            </a:r>
            <a:br>
              <a:rPr lang="en-US" sz="1050" b="1" dirty="0">
                <a:solidFill>
                  <a:schemeClr val="tx2"/>
                </a:solidFill>
              </a:rPr>
            </a:br>
            <a:r>
              <a:rPr lang="en-US" sz="1050" dirty="0">
                <a:solidFill>
                  <a:schemeClr val="tx2"/>
                </a:solidFill>
              </a:rPr>
              <a:t>518.474.2893</a:t>
            </a:r>
          </a:p>
          <a:p>
            <a:pPr marL="0" indent="0">
              <a:buNone/>
            </a:pPr>
            <a:r>
              <a:rPr lang="en-US" sz="1050" b="1" dirty="0" smtClean="0">
                <a:solidFill>
                  <a:schemeClr val="tx2"/>
                </a:solidFill>
                <a:hlinkClick r:id="rId4"/>
              </a:rPr>
              <a:t>Shannon.ethier@health.ny.gov</a:t>
            </a:r>
            <a:endParaRPr lang="en-US" sz="1050" b="1" dirty="0">
              <a:solidFill>
                <a:schemeClr val="tx2"/>
              </a:solidFill>
            </a:endParaRPr>
          </a:p>
          <a:p>
            <a:pPr marL="0" indent="0">
              <a:buNone/>
            </a:pPr>
            <a:endParaRPr lang="en-US" sz="1050" dirty="0">
              <a:solidFill>
                <a:srgbClr val="000066"/>
              </a:solidFill>
            </a:endParaRPr>
          </a:p>
        </p:txBody>
      </p:sp>
      <p:sp>
        <p:nvSpPr>
          <p:cNvPr id="6" name="Title 4"/>
          <p:cNvSpPr>
            <a:spLocks noGrp="1"/>
          </p:cNvSpPr>
          <p:nvPr>
            <p:ph type="title" idx="4294967295"/>
          </p:nvPr>
        </p:nvSpPr>
        <p:spPr>
          <a:xfrm>
            <a:off x="0" y="206375"/>
            <a:ext cx="8229600" cy="85725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sp>
        <p:nvSpPr>
          <p:cNvPr id="4" name="Rectangle 3"/>
          <p:cNvSpPr>
            <a:spLocks noGrp="1" noRot="1" noChangeArrowheads="1"/>
          </p:cNvSpPr>
          <p:nvPr>
            <p:ph idx="4294967295"/>
          </p:nvPr>
        </p:nvSpPr>
        <p:spPr>
          <a:xfrm>
            <a:off x="482600" y="1200150"/>
            <a:ext cx="3538064" cy="3125270"/>
          </a:xfrm>
          <a:ln>
            <a:solidFill>
              <a:schemeClr val="tx1"/>
            </a:solidFill>
          </a:ln>
        </p:spPr>
        <p:txBody>
          <a:bodyPr/>
          <a:lstStyle/>
          <a:p>
            <a:pPr marL="0" indent="0" algn="ctr">
              <a:spcBef>
                <a:spcPts val="0"/>
              </a:spcBef>
              <a:buNone/>
              <a:defRPr/>
            </a:pPr>
            <a:r>
              <a:rPr lang="en-US" sz="1500" b="1" u="sng" dirty="0">
                <a:solidFill>
                  <a:srgbClr val="000066"/>
                </a:solidFill>
                <a:effectLst>
                  <a:outerShdw blurRad="38100" dist="38100" dir="2700000" algn="tl">
                    <a:srgbClr val="000000">
                      <a:alpha val="43137"/>
                    </a:srgbClr>
                  </a:outerShdw>
                </a:effectLst>
              </a:rPr>
              <a:t>TECHNICAL</a:t>
            </a:r>
            <a:endParaRPr lang="en-US" sz="1200" dirty="0">
              <a:solidFill>
                <a:srgbClr val="000066"/>
              </a:solidFill>
            </a:endParaRPr>
          </a:p>
          <a:p>
            <a:pPr marL="0" indent="0">
              <a:spcBef>
                <a:spcPts val="0"/>
              </a:spcBef>
              <a:buNone/>
              <a:defRPr/>
            </a:pPr>
            <a:r>
              <a:rPr lang="en-US" sz="1200" dirty="0" smtClean="0">
                <a:solidFill>
                  <a:srgbClr val="000066"/>
                </a:solidFill>
              </a:rPr>
              <a:t/>
            </a:r>
            <a:br>
              <a:rPr lang="en-US" sz="1200" dirty="0" smtClean="0">
                <a:solidFill>
                  <a:srgbClr val="000066"/>
                </a:solidFill>
              </a:rPr>
            </a:br>
            <a:r>
              <a:rPr lang="en-US" sz="1200" dirty="0" smtClean="0">
                <a:solidFill>
                  <a:srgbClr val="000066"/>
                </a:solidFill>
              </a:rPr>
              <a:t>Example Issues:</a:t>
            </a:r>
            <a:endParaRPr lang="en-US" sz="1200" dirty="0">
              <a:solidFill>
                <a:srgbClr val="000066"/>
              </a:solidFill>
            </a:endParaRPr>
          </a:p>
          <a:p>
            <a:pPr>
              <a:spcBef>
                <a:spcPts val="0"/>
              </a:spcBef>
              <a:buFontTx/>
              <a:buChar char="•"/>
              <a:defRPr/>
            </a:pPr>
            <a:r>
              <a:rPr lang="en-US" sz="1200" dirty="0">
                <a:solidFill>
                  <a:srgbClr val="000066"/>
                </a:solidFill>
              </a:rPr>
              <a:t>I cannot find or open eFINDS.</a:t>
            </a:r>
          </a:p>
          <a:p>
            <a:pPr>
              <a:spcBef>
                <a:spcPts val="0"/>
              </a:spcBef>
              <a:buFontTx/>
              <a:buChar char="•"/>
              <a:defRPr/>
            </a:pPr>
            <a:r>
              <a:rPr lang="en-US" sz="1200" dirty="0">
                <a:solidFill>
                  <a:srgbClr val="000066"/>
                </a:solidFill>
              </a:rPr>
              <a:t>I do not see my facility listed in eFINDS. </a:t>
            </a:r>
          </a:p>
          <a:p>
            <a:pPr marL="0" indent="0">
              <a:spcBef>
                <a:spcPts val="0"/>
              </a:spcBef>
              <a:buNone/>
            </a:pPr>
            <a:endParaRPr lang="en-US" sz="600" dirty="0"/>
          </a:p>
          <a:p>
            <a:pPr marL="0" indent="0">
              <a:spcBef>
                <a:spcPts val="0"/>
              </a:spcBef>
              <a:buNone/>
            </a:pPr>
            <a:r>
              <a:rPr lang="en-US" sz="1050" b="1" i="1" dirty="0" smtClean="0">
                <a:solidFill>
                  <a:srgbClr val="C00000"/>
                </a:solidFill>
              </a:rPr>
              <a:t>Valerie </a:t>
            </a:r>
            <a:r>
              <a:rPr lang="en-US" sz="1050" b="1" i="1" dirty="0">
                <a:solidFill>
                  <a:srgbClr val="C00000"/>
                </a:solidFill>
              </a:rPr>
              <a:t>Shuba</a:t>
            </a:r>
            <a:endParaRPr lang="en-US" sz="1050" dirty="0">
              <a:solidFill>
                <a:srgbClr val="000066"/>
              </a:solidFill>
            </a:endParaRPr>
          </a:p>
          <a:p>
            <a:pPr marL="0" indent="0">
              <a:spcBef>
                <a:spcPts val="0"/>
              </a:spcBef>
              <a:buNone/>
            </a:pPr>
            <a:r>
              <a:rPr lang="en-US" sz="1050" dirty="0">
                <a:solidFill>
                  <a:schemeClr val="tx2"/>
                </a:solidFill>
              </a:rPr>
              <a:t>DOH ITS</a:t>
            </a:r>
            <a:endParaRPr lang="en-US" sz="1050" dirty="0"/>
          </a:p>
          <a:p>
            <a:pPr marL="0" indent="0">
              <a:spcBef>
                <a:spcPts val="0"/>
              </a:spcBef>
              <a:buNone/>
            </a:pPr>
            <a:r>
              <a:rPr lang="en-US" sz="1050" dirty="0"/>
              <a:t>518-473-1809 </a:t>
            </a:r>
            <a:endParaRPr lang="en-US" sz="1050" dirty="0" smtClean="0"/>
          </a:p>
          <a:p>
            <a:pPr marL="0" indent="0">
              <a:spcBef>
                <a:spcPts val="0"/>
              </a:spcBef>
              <a:buNone/>
            </a:pPr>
            <a:r>
              <a:rPr lang="en-US" sz="1050" b="1" dirty="0" smtClean="0">
                <a:solidFill>
                  <a:schemeClr val="tx2"/>
                </a:solidFill>
                <a:hlinkClick r:id="rId5"/>
              </a:rPr>
              <a:t>valerie.shuba@health.ny.gov</a:t>
            </a:r>
            <a:endParaRPr lang="en-US" sz="1050" dirty="0"/>
          </a:p>
          <a:p>
            <a:pPr marL="0" indent="0">
              <a:spcBef>
                <a:spcPts val="0"/>
              </a:spcBef>
              <a:buNone/>
            </a:pPr>
            <a:endParaRPr lang="en-US" sz="1050" dirty="0"/>
          </a:p>
          <a:p>
            <a:pPr marL="0" indent="0">
              <a:spcBef>
                <a:spcPts val="0"/>
              </a:spcBef>
              <a:buNone/>
              <a:defRPr/>
            </a:pPr>
            <a:r>
              <a:rPr lang="en-US" sz="1050" b="1" i="1" dirty="0">
                <a:solidFill>
                  <a:srgbClr val="C00000"/>
                </a:solidFill>
              </a:rPr>
              <a:t>Gregory Sweet</a:t>
            </a:r>
            <a:endParaRPr lang="en-US" sz="1050" dirty="0">
              <a:solidFill>
                <a:srgbClr val="000066"/>
              </a:solidFill>
            </a:endParaRPr>
          </a:p>
          <a:p>
            <a:pPr marL="0" indent="0">
              <a:spcBef>
                <a:spcPts val="0"/>
              </a:spcBef>
              <a:buNone/>
            </a:pPr>
            <a:r>
              <a:rPr lang="en-US" sz="1050" dirty="0">
                <a:solidFill>
                  <a:schemeClr val="tx2"/>
                </a:solidFill>
              </a:rPr>
              <a:t>DOH ITS</a:t>
            </a:r>
            <a:endParaRPr lang="en-US" sz="1050" dirty="0"/>
          </a:p>
          <a:p>
            <a:pPr marL="0" indent="0">
              <a:spcBef>
                <a:spcPts val="0"/>
              </a:spcBef>
              <a:buNone/>
            </a:pPr>
            <a:r>
              <a:rPr lang="en-US" sz="1050" dirty="0" smtClean="0"/>
              <a:t>518-473-1809</a:t>
            </a:r>
            <a:endParaRPr lang="en-US" sz="1050" dirty="0"/>
          </a:p>
          <a:p>
            <a:pPr marL="0" indent="0">
              <a:spcBef>
                <a:spcPts val="0"/>
              </a:spcBef>
              <a:buNone/>
              <a:defRPr/>
            </a:pPr>
            <a:r>
              <a:rPr lang="en-US" sz="1050" b="1" dirty="0">
                <a:solidFill>
                  <a:schemeClr val="tx2"/>
                </a:solidFill>
                <a:hlinkClick r:id="rId6"/>
              </a:rPr>
              <a:t>Gregory.sweet@health.ny.gov</a:t>
            </a:r>
            <a:endParaRPr lang="en-US" sz="1050" b="1" dirty="0">
              <a:solidFill>
                <a:schemeClr val="tx2"/>
              </a:solidFill>
            </a:endParaRPr>
          </a:p>
          <a:p>
            <a:pPr marL="0" indent="0">
              <a:spcBef>
                <a:spcPts val="0"/>
              </a:spcBef>
              <a:buNone/>
              <a:defRPr/>
            </a:pPr>
            <a:endParaRPr lang="en-US" sz="1200" b="1" dirty="0">
              <a:solidFill>
                <a:schemeClr val="tx2"/>
              </a:solidFill>
            </a:endParaRPr>
          </a:p>
          <a:p>
            <a:pPr>
              <a:spcBef>
                <a:spcPts val="0"/>
              </a:spcBef>
              <a:defRPr/>
            </a:pPr>
            <a:r>
              <a:rPr lang="en-US" sz="1200" dirty="0" smtClean="0">
                <a:solidFill>
                  <a:srgbClr val="000066"/>
                </a:solidFill>
              </a:rPr>
              <a:t>I </a:t>
            </a:r>
            <a:r>
              <a:rPr lang="en-US" sz="1200" dirty="0">
                <a:solidFill>
                  <a:srgbClr val="000066"/>
                </a:solidFill>
              </a:rPr>
              <a:t>cannot log into the HCS.</a:t>
            </a:r>
          </a:p>
          <a:p>
            <a:pPr marL="0" lvl="1" indent="0">
              <a:spcBef>
                <a:spcPts val="0"/>
              </a:spcBef>
              <a:buNone/>
              <a:defRPr/>
            </a:pPr>
            <a:r>
              <a:rPr lang="en-US" sz="1050" dirty="0"/>
              <a:t>Contact </a:t>
            </a:r>
            <a:r>
              <a:rPr lang="en-US" sz="1050" u="sng" dirty="0"/>
              <a:t>CAMU help desk</a:t>
            </a:r>
            <a:r>
              <a:rPr lang="en-US" sz="1050" dirty="0"/>
              <a:t>: 1-866-529-1890</a:t>
            </a:r>
          </a:p>
          <a:p>
            <a:pPr marL="0" indent="0">
              <a:spcBef>
                <a:spcPts val="0"/>
              </a:spcBef>
              <a:buNone/>
              <a:defRPr/>
            </a:pPr>
            <a:endParaRPr lang="en-US" sz="1200" dirty="0">
              <a:solidFill>
                <a:srgbClr val="000066"/>
              </a:solidFill>
            </a:endParaRPr>
          </a:p>
          <a:p>
            <a:pPr marL="0" indent="0">
              <a:spcBef>
                <a:spcPts val="0"/>
              </a:spcBef>
              <a:buNone/>
              <a:defRPr/>
            </a:pPr>
            <a:endParaRPr lang="en-US" sz="1200" dirty="0">
              <a:solidFill>
                <a:srgbClr val="000066"/>
              </a:solidFill>
            </a:endParaRPr>
          </a:p>
          <a:p>
            <a:pPr marL="0" indent="0">
              <a:spcBef>
                <a:spcPts val="0"/>
              </a:spcBef>
              <a:buNone/>
              <a:defRPr/>
            </a:pPr>
            <a:endParaRPr lang="en-US" sz="1200" dirty="0">
              <a:solidFill>
                <a:srgbClr val="000066"/>
              </a:solidFill>
            </a:endParaRPr>
          </a:p>
          <a:p>
            <a:pPr>
              <a:lnSpc>
                <a:spcPts val="1650"/>
              </a:lnSpc>
              <a:spcBef>
                <a:spcPts val="0"/>
              </a:spcBef>
              <a:buFontTx/>
              <a:buChar char="•"/>
              <a:defRPr/>
            </a:pPr>
            <a:endParaRPr lang="en-US" sz="1800" dirty="0">
              <a:solidFill>
                <a:srgbClr val="002060"/>
              </a:solidFill>
            </a:endParaRPr>
          </a:p>
          <a:p>
            <a:pPr>
              <a:spcBef>
                <a:spcPts val="0"/>
              </a:spcBef>
              <a:buFontTx/>
              <a:buChar char="•"/>
              <a:defRPr/>
            </a:pPr>
            <a:endParaRPr lang="en-US" sz="1800" dirty="0">
              <a:solidFill>
                <a:schemeClr val="accent5">
                  <a:lumMod val="40000"/>
                  <a:lumOff val="60000"/>
                </a:schemeClr>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 y="69850"/>
            <a:ext cx="1335729" cy="648955"/>
          </a:xfrm>
          <a:prstGeom prst="rect">
            <a:avLst/>
          </a:prstGeom>
        </p:spPr>
      </p:pic>
    </p:spTree>
    <p:extLst>
      <p:ext uri="{BB962C8B-B14F-4D97-AF65-F5344CB8AC3E}">
        <p14:creationId xmlns:p14="http://schemas.microsoft.com/office/powerpoint/2010/main" val="12264337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664063"/>
          </a:xfrm>
        </p:spPr>
        <p:txBody>
          <a:bodyPr>
            <a:normAutofit/>
          </a:bodyPr>
          <a:lstStyle/>
          <a:p>
            <a:r>
              <a:rPr lang="en-US" sz="3200" b="1" dirty="0" smtClean="0">
                <a:solidFill>
                  <a:srgbClr val="1F3261"/>
                </a:solidFill>
              </a:rPr>
              <a:t>Vendor Resources</a:t>
            </a:r>
            <a:endParaRPr lang="en-US" sz="3200" b="1" dirty="0">
              <a:solidFill>
                <a:srgbClr val="1F326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24"/>
            <a:ext cx="1335729" cy="638340"/>
          </a:xfrm>
          <a:prstGeom prst="rect">
            <a:avLst/>
          </a:prstGeom>
        </p:spPr>
      </p:pic>
      <p:sp>
        <p:nvSpPr>
          <p:cNvPr id="13" name="TextBox 12"/>
          <p:cNvSpPr txBox="1"/>
          <p:nvPr/>
        </p:nvSpPr>
        <p:spPr>
          <a:xfrm>
            <a:off x="188576" y="1028589"/>
            <a:ext cx="8498224" cy="1569660"/>
          </a:xfrm>
          <a:prstGeom prst="rect">
            <a:avLst/>
          </a:prstGeom>
          <a:noFill/>
        </p:spPr>
        <p:txBody>
          <a:bodyPr wrap="none" rtlCol="0">
            <a:spAutoFit/>
          </a:bodyPr>
          <a:lstStyle/>
          <a:p>
            <a:pPr algn="ctr"/>
            <a:r>
              <a:rPr lang="en-US" sz="2400" b="1" dirty="0" smtClean="0">
                <a:solidFill>
                  <a:srgbClr val="1F3261"/>
                </a:solidFill>
              </a:rPr>
              <a:t>Contact for Purchase of Additional Scanners</a:t>
            </a:r>
          </a:p>
          <a:p>
            <a:pPr algn="ctr"/>
            <a:endParaRPr lang="en-US" sz="2400" b="1" dirty="0" smtClean="0">
              <a:solidFill>
                <a:srgbClr val="1F3261"/>
              </a:solidFill>
            </a:endParaRPr>
          </a:p>
          <a:p>
            <a:pPr algn="ctr"/>
            <a:r>
              <a:rPr lang="en-US" sz="2400" b="1" dirty="0" smtClean="0">
                <a:solidFill>
                  <a:srgbClr val="FF0000"/>
                </a:solidFill>
              </a:rPr>
              <a:t>To receive the discounted price at the time of purchase,</a:t>
            </a:r>
          </a:p>
          <a:p>
            <a:pPr algn="ctr"/>
            <a:r>
              <a:rPr lang="en-US" sz="2400" b="1" dirty="0" smtClean="0">
                <a:solidFill>
                  <a:srgbClr val="FF0000"/>
                </a:solidFill>
              </a:rPr>
              <a:t> indicate the scanner is being purchased for the “eFINDS Project” </a:t>
            </a:r>
            <a:endParaRPr lang="en-US" sz="2400" b="1" dirty="0">
              <a:solidFill>
                <a:srgbClr val="FF0000"/>
              </a:solidFill>
            </a:endParaRPr>
          </a:p>
        </p:txBody>
      </p:sp>
      <p:sp>
        <p:nvSpPr>
          <p:cNvPr id="14" name="Rectangle 13"/>
          <p:cNvSpPr/>
          <p:nvPr/>
        </p:nvSpPr>
        <p:spPr>
          <a:xfrm>
            <a:off x="1890346" y="2930281"/>
            <a:ext cx="5574323" cy="1015663"/>
          </a:xfrm>
          <a:prstGeom prst="rect">
            <a:avLst/>
          </a:prstGeom>
        </p:spPr>
        <p:txBody>
          <a:bodyPr wrap="square">
            <a:spAutoFit/>
          </a:bodyPr>
          <a:lstStyle/>
          <a:p>
            <a:r>
              <a:rPr lang="en-US" sz="2000" b="1" dirty="0">
                <a:solidFill>
                  <a:srgbClr val="1F3864"/>
                </a:solidFill>
                <a:latin typeface="Arial" panose="020B0604020202020204" pitchFamily="34" charset="0"/>
                <a:ea typeface="Calibri" panose="020F0502020204030204" pitchFamily="34" charset="0"/>
              </a:rPr>
              <a:t>Charlie Waldman</a:t>
            </a:r>
            <a:r>
              <a:rPr lang="en-US" sz="2000" dirty="0">
                <a:solidFill>
                  <a:srgbClr val="1F3864"/>
                </a:solidFill>
                <a:latin typeface="Arial" panose="020B0604020202020204" pitchFamily="34" charset="0"/>
                <a:ea typeface="Calibri" panose="020F0502020204030204" pitchFamily="34" charset="0"/>
              </a:rPr>
              <a:t> | L-Tron Corporation</a:t>
            </a:r>
            <a:r>
              <a:rPr lang="en-US" sz="2000" dirty="0">
                <a:solidFill>
                  <a:srgbClr val="1F497D"/>
                </a:solidFill>
                <a:latin typeface="Times New Roman" panose="02020603050405020304" pitchFamily="18" charset="0"/>
                <a:ea typeface="Calibri" panose="020F0502020204030204" pitchFamily="34" charset="0"/>
              </a:rPr>
              <a:t/>
            </a:r>
            <a:br>
              <a:rPr lang="en-US" sz="2000" dirty="0">
                <a:solidFill>
                  <a:srgbClr val="1F497D"/>
                </a:solidFill>
                <a:latin typeface="Times New Roman" panose="02020603050405020304" pitchFamily="18" charset="0"/>
                <a:ea typeface="Calibri" panose="020F0502020204030204" pitchFamily="34" charset="0"/>
              </a:rPr>
            </a:br>
            <a:r>
              <a:rPr lang="en-US" sz="2000" dirty="0">
                <a:solidFill>
                  <a:srgbClr val="1F497D"/>
                </a:solidFill>
                <a:latin typeface="Times New Roman" panose="02020603050405020304" pitchFamily="18" charset="0"/>
                <a:ea typeface="Calibri" panose="020F0502020204030204" pitchFamily="34" charset="0"/>
              </a:rPr>
              <a:t>P (585) 383-0050 </a:t>
            </a:r>
            <a:r>
              <a:rPr lang="en-US" sz="2000" dirty="0" smtClean="0">
                <a:solidFill>
                  <a:srgbClr val="1F497D"/>
                </a:solidFill>
                <a:latin typeface="Times New Roman" panose="02020603050405020304" pitchFamily="18" charset="0"/>
                <a:ea typeface="Calibri" panose="020F0502020204030204" pitchFamily="34" charset="0"/>
              </a:rPr>
              <a:t>ext. </a:t>
            </a:r>
            <a:r>
              <a:rPr lang="en-US" sz="2000" dirty="0">
                <a:solidFill>
                  <a:srgbClr val="1F497D"/>
                </a:solidFill>
                <a:latin typeface="Times New Roman" panose="02020603050405020304" pitchFamily="18" charset="0"/>
                <a:ea typeface="Calibri" panose="020F0502020204030204" pitchFamily="34" charset="0"/>
              </a:rPr>
              <a:t>111  </a:t>
            </a:r>
            <a:r>
              <a:rPr lang="en-US" sz="2000" dirty="0">
                <a:solidFill>
                  <a:srgbClr val="1F3864"/>
                </a:solidFill>
                <a:latin typeface="Arial" panose="020B0604020202020204" pitchFamily="34" charset="0"/>
                <a:ea typeface="Calibri" panose="020F0502020204030204" pitchFamily="34" charset="0"/>
              </a:rPr>
              <a:t> | </a:t>
            </a:r>
            <a:r>
              <a:rPr lang="en-US" sz="2000" dirty="0">
                <a:solidFill>
                  <a:srgbClr val="1F497D"/>
                </a:solidFill>
                <a:latin typeface="Times New Roman" panose="02020603050405020304" pitchFamily="18" charset="0"/>
                <a:ea typeface="Calibri" panose="020F0502020204030204" pitchFamily="34" charset="0"/>
              </a:rPr>
              <a:t>  F (585) 383-0701</a:t>
            </a:r>
            <a:endParaRPr lang="en-US" sz="2000" dirty="0">
              <a:latin typeface="Times New Roman" panose="02020603050405020304" pitchFamily="18" charset="0"/>
              <a:ea typeface="Calibri" panose="020F0502020204030204" pitchFamily="34" charset="0"/>
            </a:endParaRPr>
          </a:p>
          <a:p>
            <a:r>
              <a:rPr lang="en-US" sz="2000" dirty="0">
                <a:solidFill>
                  <a:srgbClr val="1F497D"/>
                </a:solidFill>
                <a:latin typeface="Times New Roman" panose="02020603050405020304" pitchFamily="18" charset="0"/>
                <a:ea typeface="Calibri" panose="020F0502020204030204" pitchFamily="34" charset="0"/>
              </a:rPr>
              <a:t>596 Fishers Station Dr.,  Victor, NY 14564</a:t>
            </a:r>
            <a:endParaRPr lang="en-US" sz="2000" dirty="0"/>
          </a:p>
        </p:txBody>
      </p:sp>
    </p:spTree>
    <p:extLst>
      <p:ext uri="{BB962C8B-B14F-4D97-AF65-F5344CB8AC3E}">
        <p14:creationId xmlns:p14="http://schemas.microsoft.com/office/powerpoint/2010/main" val="276536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00937" y="1036744"/>
            <a:ext cx="6585438" cy="4501232"/>
          </a:xfrm>
          <a:prstGeom prst="rect">
            <a:avLst/>
          </a:prstGeom>
          <a:noFill/>
          <a:ln>
            <a:noFill/>
          </a:ln>
        </p:spPr>
        <p:txBody>
          <a:bodyPr wrap="square" rtlCol="0">
            <a:spAutoFit/>
          </a:bodyPr>
          <a:lstStyle/>
          <a:p>
            <a:pPr marL="428625" indent="-428625">
              <a:buFont typeface="Wingdings" panose="05000000000000000000" pitchFamily="2" charset="2"/>
              <a:buChar char="v"/>
            </a:pPr>
            <a:r>
              <a:rPr lang="en-US" sz="1500" b="1" dirty="0">
                <a:solidFill>
                  <a:srgbClr val="002D73"/>
                </a:solidFill>
                <a:latin typeface="Arial" panose="020B0604020202020204" pitchFamily="34" charset="0"/>
                <a:cs typeface="Arial" panose="020B0604020202020204" pitchFamily="34" charset="0"/>
              </a:rPr>
              <a:t>Key </a:t>
            </a:r>
            <a:r>
              <a:rPr lang="en-US" sz="1500" b="1" u="sng" dirty="0">
                <a:solidFill>
                  <a:srgbClr val="002D73"/>
                </a:solidFill>
                <a:latin typeface="Arial" panose="020B0604020202020204" pitchFamily="34" charset="0"/>
                <a:cs typeface="Arial" panose="020B0604020202020204" pitchFamily="34" charset="0"/>
              </a:rPr>
              <a:t>Data</a:t>
            </a:r>
            <a:r>
              <a:rPr lang="en-US" sz="1500" b="1" dirty="0">
                <a:solidFill>
                  <a:srgbClr val="002D73"/>
                </a:solidFill>
                <a:latin typeface="Arial" panose="020B0604020202020204" pitchFamily="34" charset="0"/>
                <a:cs typeface="Arial" panose="020B0604020202020204" pitchFamily="34" charset="0"/>
              </a:rPr>
              <a:t> Requirements – System must:</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Track current location of all evacuees </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Track non-traditional/temp locations like hotels/shelters</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Provide summary stats/status of all individuals evacuated</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Enable quick recognition of missing individuals</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Minimize data collected to only essential fields</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Enable capture of basic medical and additional care requirements </a:t>
            </a:r>
          </a:p>
          <a:p>
            <a:pPr marL="1114425" lvl="2" indent="-428625">
              <a:buFont typeface="Wingdings" panose="05000000000000000000" pitchFamily="2" charset="2"/>
              <a:buChar char="ü"/>
            </a:pPr>
            <a:endParaRPr lang="en-US" sz="1500" b="1" dirty="0">
              <a:solidFill>
                <a:srgbClr val="002D73"/>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v"/>
            </a:pPr>
            <a:r>
              <a:rPr lang="en-US" sz="1500" b="1" dirty="0">
                <a:solidFill>
                  <a:srgbClr val="002D73"/>
                </a:solidFill>
                <a:latin typeface="Arial" panose="020B0604020202020204" pitchFamily="34" charset="0"/>
                <a:cs typeface="Arial" panose="020B0604020202020204" pitchFamily="34" charset="0"/>
              </a:rPr>
              <a:t>Key </a:t>
            </a:r>
            <a:r>
              <a:rPr lang="en-US" sz="1500" b="1" u="sng" dirty="0">
                <a:solidFill>
                  <a:srgbClr val="002D73"/>
                </a:solidFill>
                <a:latin typeface="Arial" panose="020B0604020202020204" pitchFamily="34" charset="0"/>
                <a:cs typeface="Arial" panose="020B0604020202020204" pitchFamily="34" charset="0"/>
              </a:rPr>
              <a:t>Functional</a:t>
            </a:r>
            <a:r>
              <a:rPr lang="en-US" sz="1500" b="1" dirty="0">
                <a:solidFill>
                  <a:srgbClr val="002D73"/>
                </a:solidFill>
                <a:latin typeface="Arial" panose="020B0604020202020204" pitchFamily="34" charset="0"/>
                <a:cs typeface="Arial" panose="020B0604020202020204" pitchFamily="34" charset="0"/>
              </a:rPr>
              <a:t> Requirements</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Must be quick, easy to use; user friendly</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Must protect sensitive data from those not authorized </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Enable key data tracking even if HCFs have lost power</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Enable data exchange with other tracking systems (HEC) </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Required to be built within 3 weeks</a:t>
            </a:r>
          </a:p>
          <a:p>
            <a:pPr marL="1114425" lvl="2" indent="-428625">
              <a:buFont typeface="Wingdings" panose="05000000000000000000" pitchFamily="2" charset="2"/>
              <a:buChar char="ü"/>
            </a:pPr>
            <a:r>
              <a:rPr lang="en-US" sz="1500" b="1" dirty="0">
                <a:solidFill>
                  <a:srgbClr val="002D73"/>
                </a:solidFill>
                <a:latin typeface="Arial" panose="020B0604020202020204" pitchFamily="34" charset="0"/>
                <a:cs typeface="Arial" panose="020B0604020202020204" pitchFamily="34" charset="0"/>
              </a:rPr>
              <a:t>Equipment disbursed and all facilities trained </a:t>
            </a:r>
            <a:endParaRPr lang="en-US" sz="1500" b="1" dirty="0" smtClean="0">
              <a:solidFill>
                <a:srgbClr val="002D73"/>
              </a:solidFill>
              <a:latin typeface="Arial" panose="020B0604020202020204" pitchFamily="34" charset="0"/>
              <a:cs typeface="Arial" panose="020B0604020202020204" pitchFamily="34" charset="0"/>
            </a:endParaRPr>
          </a:p>
          <a:p>
            <a:pPr marL="685800" lvl="2"/>
            <a:r>
              <a:rPr lang="en-US" sz="1500" b="1" dirty="0">
                <a:solidFill>
                  <a:srgbClr val="002D73"/>
                </a:solidFill>
                <a:latin typeface="Arial" panose="020B0604020202020204" pitchFamily="34" charset="0"/>
                <a:cs typeface="Arial" panose="020B0604020202020204" pitchFamily="34" charset="0"/>
              </a:rPr>
              <a:t> </a:t>
            </a:r>
            <a:r>
              <a:rPr lang="en-US" sz="1500" b="1" dirty="0" smtClean="0">
                <a:solidFill>
                  <a:srgbClr val="002D73"/>
                </a:solidFill>
                <a:latin typeface="Arial" panose="020B0604020202020204" pitchFamily="34" charset="0"/>
                <a:cs typeface="Arial" panose="020B0604020202020204" pitchFamily="34" charset="0"/>
              </a:rPr>
              <a:t>       within </a:t>
            </a:r>
            <a:r>
              <a:rPr lang="en-US" sz="1500" b="1" dirty="0">
                <a:solidFill>
                  <a:srgbClr val="002D73"/>
                </a:solidFill>
                <a:latin typeface="Arial" panose="020B0604020202020204" pitchFamily="34" charset="0"/>
                <a:cs typeface="Arial" panose="020B0604020202020204" pitchFamily="34" charset="0"/>
              </a:rPr>
              <a:t>2 months </a:t>
            </a:r>
          </a:p>
          <a:p>
            <a:pPr lvl="2"/>
            <a:endParaRPr lang="en-US" b="1" dirty="0">
              <a:solidFill>
                <a:srgbClr val="002D73"/>
              </a:solidFill>
              <a:latin typeface="Arial" panose="020B0604020202020204" pitchFamily="34" charset="0"/>
              <a:cs typeface="Arial" panose="020B0604020202020204" pitchFamily="34" charset="0"/>
            </a:endParaRPr>
          </a:p>
          <a:p>
            <a:endParaRPr lang="en-US" sz="1350" b="1" i="1" dirty="0">
              <a:solidFill>
                <a:srgbClr val="C00000"/>
              </a:solidFill>
              <a:latin typeface="Arial" panose="020B0604020202020204" pitchFamily="34" charset="0"/>
              <a:cs typeface="Arial" panose="020B0604020202020204" pitchFamily="34" charset="0"/>
            </a:endParaRPr>
          </a:p>
        </p:txBody>
      </p:sp>
      <p:sp>
        <p:nvSpPr>
          <p:cNvPr id="4" name="Title 3"/>
          <p:cNvSpPr txBox="1">
            <a:spLocks/>
          </p:cNvSpPr>
          <p:nvPr/>
        </p:nvSpPr>
        <p:spPr>
          <a:xfrm>
            <a:off x="2343150" y="342901"/>
            <a:ext cx="4629150" cy="584775"/>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002D73"/>
                </a:solidFill>
                <a:latin typeface="Arial" panose="020B0604020202020204" pitchFamily="34" charset="0"/>
                <a:cs typeface="Arial" panose="020B0604020202020204" pitchFamily="34" charset="0"/>
              </a:rPr>
              <a:t>The Requirements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33525"/>
            <a:ext cx="1335729" cy="794151"/>
          </a:xfrm>
          <a:prstGeom prst="rect">
            <a:avLst/>
          </a:prstGeom>
        </p:spPr>
      </p:pic>
    </p:spTree>
    <p:extLst>
      <p:ext uri="{BB962C8B-B14F-4D97-AF65-F5344CB8AC3E}">
        <p14:creationId xmlns:p14="http://schemas.microsoft.com/office/powerpoint/2010/main" val="20535051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442" y="1702271"/>
            <a:ext cx="3708930" cy="29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84289" y="334605"/>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RTC RESOURCES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83" y="145158"/>
            <a:ext cx="1335729" cy="638340"/>
          </a:xfrm>
          <a:prstGeom prst="rect">
            <a:avLst/>
          </a:prstGeom>
        </p:spPr>
      </p:pic>
      <p:sp>
        <p:nvSpPr>
          <p:cNvPr id="10" name="Content Placeholder 2"/>
          <p:cNvSpPr>
            <a:spLocks noGrp="1"/>
          </p:cNvSpPr>
          <p:nvPr>
            <p:ph idx="4294967295"/>
          </p:nvPr>
        </p:nvSpPr>
        <p:spPr>
          <a:xfrm>
            <a:off x="1953949" y="783498"/>
            <a:ext cx="5953918" cy="3386431"/>
          </a:xfrm>
        </p:spPr>
        <p:txBody>
          <a:bodyPr/>
          <a:lstStyle/>
          <a:p>
            <a:pPr marL="0" indent="0" algn="ctr">
              <a:buNone/>
            </a:pPr>
            <a:r>
              <a:rPr lang="en-US" sz="2000" dirty="0" smtClean="0">
                <a:hlinkClick r:id="rId5" action="ppaction://hlinkfile"/>
              </a:rPr>
              <a:t>WRHEPC.URMC.EDU</a:t>
            </a:r>
            <a:endParaRPr lang="en-US" sz="2000" dirty="0" smtClean="0"/>
          </a:p>
          <a:p>
            <a:pPr lvl="1" algn="ctr">
              <a:lnSpc>
                <a:spcPct val="80000"/>
              </a:lnSpc>
              <a:buFontTx/>
              <a:buNone/>
            </a:pPr>
            <a:r>
              <a:rPr lang="en-US" sz="1500" dirty="0">
                <a:solidFill>
                  <a:schemeClr val="accent2"/>
                </a:solidFill>
                <a:hlinkClick r:id="rId6"/>
              </a:rPr>
              <a:t>preparedness and response tools/resources</a:t>
            </a:r>
            <a:endParaRPr lang="en-US" sz="1500" dirty="0">
              <a:solidFill>
                <a:schemeClr val="accent2"/>
              </a:solidFill>
            </a:endParaRPr>
          </a:p>
          <a:p>
            <a:pPr lvl="1" algn="ctr">
              <a:lnSpc>
                <a:spcPct val="80000"/>
              </a:lnSpc>
              <a:buFontTx/>
              <a:buNone/>
            </a:pPr>
            <a:r>
              <a:rPr lang="en-US" sz="1500" dirty="0">
                <a:solidFill>
                  <a:schemeClr val="accent2"/>
                </a:solidFill>
                <a:hlinkClick r:id="rId7"/>
              </a:rPr>
              <a:t>eFINDS</a:t>
            </a:r>
            <a:endParaRPr lang="en-US" sz="1500" dirty="0">
              <a:solidFill>
                <a:schemeClr val="accent2"/>
              </a:solidFill>
            </a:endParaRPr>
          </a:p>
          <a:p>
            <a:pPr lvl="8"/>
            <a:endParaRPr lang="en-US" dirty="0" smtClean="0"/>
          </a:p>
          <a:p>
            <a:endParaRPr lang="en-US" dirty="0"/>
          </a:p>
        </p:txBody>
      </p:sp>
      <p:sp>
        <p:nvSpPr>
          <p:cNvPr id="11" name="Rectangle 10"/>
          <p:cNvSpPr/>
          <p:nvPr/>
        </p:nvSpPr>
        <p:spPr>
          <a:xfrm>
            <a:off x="261938" y="1544194"/>
            <a:ext cx="3100388" cy="3485570"/>
          </a:xfrm>
          <a:prstGeom prst="rect">
            <a:avLst/>
          </a:prstGeom>
        </p:spPr>
        <p:txBody>
          <a:bodyPr wrap="square">
            <a:spAutoFit/>
          </a:bodyPr>
          <a:lstStyle/>
          <a:p>
            <a:endParaRPr lang="en-US" sz="1050" dirty="0"/>
          </a:p>
          <a:p>
            <a:r>
              <a:rPr lang="en-US" sz="1050" dirty="0"/>
              <a:t>Finger Lakes Regional Training Center </a:t>
            </a:r>
          </a:p>
          <a:p>
            <a:r>
              <a:rPr lang="en-US" sz="1050" dirty="0"/>
              <a:t>   Anne D’Angelo</a:t>
            </a:r>
          </a:p>
          <a:p>
            <a:r>
              <a:rPr lang="en-US" sz="1050" dirty="0"/>
              <a:t>   Phone: (585) 758-7640</a:t>
            </a:r>
          </a:p>
          <a:p>
            <a:r>
              <a:rPr lang="en-US" sz="1050" dirty="0"/>
              <a:t>   </a:t>
            </a:r>
            <a:r>
              <a:rPr lang="en-US" sz="1050" dirty="0">
                <a:hlinkClick r:id="rId8"/>
              </a:rPr>
              <a:t>anne_dangelo@urmc.rochester.edu</a:t>
            </a:r>
            <a:r>
              <a:rPr lang="en-US" sz="1050" dirty="0"/>
              <a:t> 	 </a:t>
            </a:r>
          </a:p>
          <a:p>
            <a:endParaRPr lang="en-US" sz="1050" dirty="0"/>
          </a:p>
          <a:p>
            <a:endParaRPr lang="en-US" sz="1050" dirty="0"/>
          </a:p>
          <a:p>
            <a:endParaRPr lang="en-US" sz="1050" dirty="0"/>
          </a:p>
          <a:p>
            <a:endParaRPr lang="en-US" sz="1050" dirty="0"/>
          </a:p>
          <a:p>
            <a:r>
              <a:rPr lang="en-US" sz="1050" dirty="0"/>
              <a:t>AMC Regional Training Center </a:t>
            </a:r>
          </a:p>
          <a:p>
            <a:r>
              <a:rPr lang="en-US" sz="1050" dirty="0"/>
              <a:t>  Chris Smith</a:t>
            </a:r>
          </a:p>
          <a:p>
            <a:r>
              <a:rPr lang="en-US" sz="1050" dirty="0"/>
              <a:t>  Phone: (518) 262-1070</a:t>
            </a:r>
          </a:p>
          <a:p>
            <a:r>
              <a:rPr lang="en-US" sz="1050" dirty="0"/>
              <a:t>  </a:t>
            </a:r>
            <a:r>
              <a:rPr lang="en-US" sz="1050" dirty="0">
                <a:hlinkClick r:id="rId9"/>
              </a:rPr>
              <a:t>SmithC12@mail.amc.edu</a:t>
            </a:r>
            <a:endParaRPr lang="en-US" sz="1050" dirty="0"/>
          </a:p>
          <a:p>
            <a:endParaRPr lang="en-US" sz="1050" dirty="0"/>
          </a:p>
          <a:p>
            <a:endParaRPr lang="en-US" sz="1050" dirty="0"/>
          </a:p>
          <a:p>
            <a:endParaRPr lang="en-US" sz="1050" dirty="0"/>
          </a:p>
          <a:p>
            <a:endParaRPr lang="en-US" sz="1050" dirty="0"/>
          </a:p>
          <a:p>
            <a:r>
              <a:rPr lang="en-US" sz="1050" dirty="0"/>
              <a:t>MARO Regional Training Center </a:t>
            </a:r>
          </a:p>
          <a:p>
            <a:r>
              <a:rPr lang="en-US" sz="1050" dirty="0"/>
              <a:t>  Connie Kraft</a:t>
            </a:r>
          </a:p>
          <a:p>
            <a:r>
              <a:rPr lang="en-US" sz="1050" dirty="0"/>
              <a:t>  Phone: (631) 444-9074</a:t>
            </a:r>
          </a:p>
          <a:p>
            <a:r>
              <a:rPr lang="en-US" sz="1050" dirty="0"/>
              <a:t>  </a:t>
            </a:r>
            <a:r>
              <a:rPr lang="en-US" sz="1050" dirty="0">
                <a:hlinkClick r:id="rId10"/>
              </a:rPr>
              <a:t>Connie.Cincotta-Kraft@stonybrookmedicine.edu</a:t>
            </a:r>
            <a:endParaRPr lang="en-US" sz="1050" dirty="0"/>
          </a:p>
        </p:txBody>
      </p:sp>
      <p:pic>
        <p:nvPicPr>
          <p:cNvPr id="409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t="50000"/>
          <a:stretch/>
        </p:blipFill>
        <p:spPr bwMode="auto">
          <a:xfrm>
            <a:off x="312683" y="4025268"/>
            <a:ext cx="1421606" cy="28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t="44286"/>
          <a:stretch/>
        </p:blipFill>
        <p:spPr bwMode="auto">
          <a:xfrm>
            <a:off x="312683" y="2636717"/>
            <a:ext cx="1421606" cy="33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744" y="1141004"/>
            <a:ext cx="1421606"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2563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5682" y="676019"/>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70"/>
            <a:ext cx="1335729" cy="793434"/>
          </a:xfrm>
          <a:prstGeom prst="rect">
            <a:avLst/>
          </a:prstGeom>
        </p:spPr>
      </p:pic>
      <p:sp>
        <p:nvSpPr>
          <p:cNvPr id="3" name="TextBox 2"/>
          <p:cNvSpPr txBox="1"/>
          <p:nvPr/>
        </p:nvSpPr>
        <p:spPr>
          <a:xfrm>
            <a:off x="3175000" y="1727200"/>
            <a:ext cx="2443909" cy="1708160"/>
          </a:xfrm>
          <a:prstGeom prst="rect">
            <a:avLst/>
          </a:prstGeom>
          <a:noFill/>
        </p:spPr>
        <p:txBody>
          <a:bodyPr wrap="square" rtlCol="0">
            <a:spAutoFit/>
          </a:bodyPr>
          <a:lstStyle/>
          <a:p>
            <a:pPr algn="ctr"/>
            <a:r>
              <a:rPr lang="en-US" sz="2100" dirty="0" smtClean="0">
                <a:solidFill>
                  <a:srgbClr val="002D73"/>
                </a:solidFill>
              </a:rPr>
              <a:t>FEEDBACK</a:t>
            </a:r>
            <a:endParaRPr lang="en-US" sz="2100" dirty="0">
              <a:solidFill>
                <a:srgbClr val="002D73"/>
              </a:solidFill>
            </a:endParaRPr>
          </a:p>
          <a:p>
            <a:pPr algn="ctr"/>
            <a:r>
              <a:rPr lang="en-US" sz="2100" dirty="0">
                <a:solidFill>
                  <a:srgbClr val="002D73"/>
                </a:solidFill>
              </a:rPr>
              <a:t>EXPECTATIONS</a:t>
            </a:r>
          </a:p>
          <a:p>
            <a:pPr algn="ctr"/>
            <a:r>
              <a:rPr lang="en-US" sz="2100" dirty="0">
                <a:solidFill>
                  <a:srgbClr val="002D73"/>
                </a:solidFill>
              </a:rPr>
              <a:t>NEXT STEPS</a:t>
            </a:r>
          </a:p>
          <a:p>
            <a:pPr algn="ctr"/>
            <a:r>
              <a:rPr lang="en-US" sz="2100" dirty="0">
                <a:solidFill>
                  <a:srgbClr val="002D73"/>
                </a:solidFill>
              </a:rPr>
              <a:t>EVALUATION</a:t>
            </a:r>
          </a:p>
          <a:p>
            <a:pPr algn="ctr"/>
            <a:r>
              <a:rPr lang="en-US" sz="2100" dirty="0">
                <a:solidFill>
                  <a:srgbClr val="002D73"/>
                </a:solidFill>
              </a:rPr>
              <a:t>CERTIFICATE</a:t>
            </a:r>
          </a:p>
        </p:txBody>
      </p:sp>
    </p:spTree>
    <p:extLst>
      <p:ext uri="{BB962C8B-B14F-4D97-AF65-F5344CB8AC3E}">
        <p14:creationId xmlns:p14="http://schemas.microsoft.com/office/powerpoint/2010/main" val="428345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
            <a:ext cx="8229600" cy="571500"/>
          </a:xfrm>
        </p:spPr>
        <p:txBody>
          <a:bodyPr>
            <a:normAutofit fontScale="90000"/>
          </a:bodyPr>
          <a:lstStyle/>
          <a:p>
            <a:r>
              <a:rPr lang="en-US" sz="3200" b="1" dirty="0" smtClean="0">
                <a:solidFill>
                  <a:srgbClr val="1F3261"/>
                </a:solidFill>
              </a:rPr>
              <a:t>Evacuated Patients/Residents</a:t>
            </a:r>
            <a:endParaRPr lang="en-US" sz="3200" b="1" dirty="0">
              <a:solidFill>
                <a:srgbClr val="1F3261"/>
              </a:solidFill>
            </a:endParaRPr>
          </a:p>
        </p:txBody>
      </p:sp>
      <p:sp>
        <p:nvSpPr>
          <p:cNvPr id="3" name="Content Placeholder 2"/>
          <p:cNvSpPr>
            <a:spLocks noGrp="1"/>
          </p:cNvSpPr>
          <p:nvPr>
            <p:ph idx="1"/>
          </p:nvPr>
        </p:nvSpPr>
        <p:spPr>
          <a:xfrm>
            <a:off x="457200" y="1061596"/>
            <a:ext cx="8229600" cy="3645872"/>
          </a:xfrm>
        </p:spPr>
        <p:txBody>
          <a:bodyPr>
            <a:normAutofit lnSpcReduction="10000"/>
          </a:bodyPr>
          <a:lstStyle/>
          <a:p>
            <a:r>
              <a:rPr lang="en-US" sz="2600" b="1" dirty="0" smtClean="0">
                <a:solidFill>
                  <a:srgbClr val="1F3261"/>
                </a:solidFill>
              </a:rPr>
              <a:t>Facilities:</a:t>
            </a:r>
          </a:p>
          <a:p>
            <a:pPr marL="1485900" lvl="2" indent="-571500">
              <a:spcBef>
                <a:spcPts val="0"/>
              </a:spcBef>
              <a:buFont typeface="Wingdings" panose="05000000000000000000" pitchFamily="2" charset="2"/>
              <a:buChar char="ü"/>
            </a:pPr>
            <a:r>
              <a:rPr lang="en-US" sz="2000" b="1" dirty="0">
                <a:solidFill>
                  <a:srgbClr val="1F3261"/>
                </a:solidFill>
              </a:rPr>
              <a:t>Often didn’t know their location, condition; unable to provide ongoing guidance to receiving facility</a:t>
            </a:r>
          </a:p>
          <a:p>
            <a:pPr marL="1485900" lvl="2" indent="-571500">
              <a:spcBef>
                <a:spcPts val="0"/>
              </a:spcBef>
              <a:buFont typeface="Wingdings" panose="05000000000000000000" pitchFamily="2" charset="2"/>
              <a:buChar char="ü"/>
            </a:pPr>
            <a:r>
              <a:rPr lang="en-US" sz="2000" b="1" dirty="0">
                <a:solidFill>
                  <a:srgbClr val="1F3261"/>
                </a:solidFill>
              </a:rPr>
              <a:t>Had difficulty in repatriating or discharge to other facilities</a:t>
            </a:r>
          </a:p>
          <a:p>
            <a:pPr marL="1485900" lvl="2" indent="-571500">
              <a:spcBef>
                <a:spcPts val="0"/>
              </a:spcBef>
              <a:buFont typeface="Wingdings" panose="05000000000000000000" pitchFamily="2" charset="2"/>
              <a:buChar char="ü"/>
            </a:pPr>
            <a:r>
              <a:rPr lang="en-US" sz="2000" b="1" dirty="0">
                <a:solidFill>
                  <a:srgbClr val="1F3261"/>
                </a:solidFill>
              </a:rPr>
              <a:t>Families did not know where loved ones were located; some still searching weeks after the storm </a:t>
            </a:r>
          </a:p>
          <a:p>
            <a:pPr marL="1485900" lvl="2" indent="-571500">
              <a:spcBef>
                <a:spcPts val="0"/>
              </a:spcBef>
              <a:buFont typeface="Wingdings" panose="05000000000000000000" pitchFamily="2" charset="2"/>
              <a:buChar char="ü"/>
            </a:pPr>
            <a:r>
              <a:rPr lang="en-US" sz="2000" b="1" dirty="0">
                <a:solidFill>
                  <a:srgbClr val="1F3261"/>
                </a:solidFill>
              </a:rPr>
              <a:t>Residents sent without basic health records; medication information  </a:t>
            </a:r>
            <a:endParaRPr lang="en-US" sz="2000" b="1" dirty="0" smtClean="0">
              <a:solidFill>
                <a:srgbClr val="1F3261"/>
              </a:solidFill>
            </a:endParaRPr>
          </a:p>
          <a:p>
            <a:pPr marL="914400" lvl="2" indent="0">
              <a:spcBef>
                <a:spcPts val="0"/>
              </a:spcBef>
              <a:buNone/>
            </a:pPr>
            <a:endParaRPr lang="en-US" sz="2000" b="1" dirty="0">
              <a:solidFill>
                <a:srgbClr val="1F3261"/>
              </a:solidFill>
            </a:endParaRPr>
          </a:p>
          <a:p>
            <a:pPr marL="914400" lvl="2" indent="0" algn="ctr">
              <a:spcBef>
                <a:spcPts val="0"/>
              </a:spcBef>
              <a:buNone/>
            </a:pPr>
            <a:r>
              <a:rPr lang="en-US" sz="2000" b="1" dirty="0" smtClean="0">
                <a:solidFill>
                  <a:srgbClr val="1F3261"/>
                </a:solidFill>
              </a:rPr>
              <a:t>Patient Tracking Imperative - Previously NO formal mechanism for tracking evacuees statewide </a:t>
            </a:r>
            <a:endParaRPr lang="en-US" sz="2000" b="1" dirty="0">
              <a:solidFill>
                <a:srgbClr val="1F3261"/>
              </a:solidFill>
            </a:endParaRP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413895"/>
            <a:ext cx="1263650" cy="576705"/>
          </a:xfrm>
          <a:prstGeom prst="rect">
            <a:avLst/>
          </a:prstGeom>
        </p:spPr>
      </p:pic>
    </p:spTree>
    <p:extLst>
      <p:ext uri="{BB962C8B-B14F-4D97-AF65-F5344CB8AC3E}">
        <p14:creationId xmlns:p14="http://schemas.microsoft.com/office/powerpoint/2010/main" val="8551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012" y="1325082"/>
            <a:ext cx="8583490" cy="3747180"/>
          </a:xfrm>
          <a:prstGeom prst="rect">
            <a:avLst/>
          </a:prstGeom>
          <a:noFill/>
          <a:ln>
            <a:noFill/>
          </a:ln>
        </p:spPr>
        <p:txBody>
          <a:bodyPr wrap="square" rtlCol="0">
            <a:spAutoFit/>
          </a:bodyPr>
          <a:lstStyle/>
          <a:p>
            <a:pPr marL="800100" lvl="1" indent="-342900">
              <a:buFont typeface="Arial" panose="020B0604020202020204" pitchFamily="34" charset="0"/>
              <a:buChar char="•"/>
            </a:pPr>
            <a:r>
              <a:rPr lang="en-US" sz="2800" b="1" dirty="0" smtClean="0">
                <a:solidFill>
                  <a:srgbClr val="1F3261"/>
                </a:solidFill>
                <a:latin typeface="Arial" panose="020B0604020202020204" pitchFamily="34" charset="0"/>
                <a:cs typeface="Arial" panose="020B0604020202020204" pitchFamily="34" charset="0"/>
              </a:rPr>
              <a:t>“</a:t>
            </a:r>
            <a:r>
              <a:rPr lang="en-US" sz="2800" b="1" dirty="0">
                <a:solidFill>
                  <a:srgbClr val="1F3261"/>
                </a:solidFill>
                <a:latin typeface="Arial" panose="020B0604020202020204" pitchFamily="34" charset="0"/>
                <a:cs typeface="Arial" panose="020B0604020202020204" pitchFamily="34" charset="0"/>
              </a:rPr>
              <a:t>O” Agencies and their facilities </a:t>
            </a:r>
            <a:r>
              <a:rPr lang="en-US" sz="2800" b="1" dirty="0" smtClean="0">
                <a:solidFill>
                  <a:srgbClr val="1F3261"/>
                </a:solidFill>
                <a:latin typeface="Arial" panose="020B0604020202020204" pitchFamily="34" charset="0"/>
                <a:cs typeface="Arial" panose="020B0604020202020204" pitchFamily="34" charset="0"/>
              </a:rPr>
              <a:t/>
            </a:r>
            <a:br>
              <a:rPr lang="en-US" sz="2800" b="1" dirty="0" smtClean="0">
                <a:solidFill>
                  <a:srgbClr val="1F3261"/>
                </a:solidFill>
                <a:latin typeface="Arial" panose="020B0604020202020204" pitchFamily="34" charset="0"/>
                <a:cs typeface="Arial" panose="020B0604020202020204" pitchFamily="34" charset="0"/>
              </a:rPr>
            </a:br>
            <a:endParaRPr lang="en-US" sz="2800" b="1" dirty="0">
              <a:solidFill>
                <a:srgbClr val="1F3261"/>
              </a:solidFill>
              <a:latin typeface="Arial" panose="020B0604020202020204" pitchFamily="34" charset="0"/>
              <a:cs typeface="Arial" panose="020B0604020202020204" pitchFamily="34" charset="0"/>
            </a:endParaRP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OASAS – Clinics</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OMH – Psychiatric Centers and Licensed Housing </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OPWDD – Residential Homes &amp; Developmental Centers</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OCFS – Juvenile Facilities</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OTDA – Supportive Housing</a:t>
            </a:r>
            <a:r>
              <a:rPr lang="en-US" sz="2400" dirty="0">
                <a:latin typeface="Arial" panose="020B0604020202020204" pitchFamily="34" charset="0"/>
                <a:cs typeface="Arial" panose="020B0604020202020204" pitchFamily="34" charset="0"/>
              </a:rPr>
              <a:t> </a:t>
            </a:r>
          </a:p>
          <a:p>
            <a:endParaRPr lang="en-US" sz="135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467832"/>
            <a:ext cx="1335729" cy="740482"/>
          </a:xfrm>
          <a:prstGeom prst="rect">
            <a:avLst/>
          </a:prstGeom>
        </p:spPr>
      </p:pic>
      <p:sp>
        <p:nvSpPr>
          <p:cNvPr id="2" name="Title 1"/>
          <p:cNvSpPr>
            <a:spLocks noGrp="1"/>
          </p:cNvSpPr>
          <p:nvPr>
            <p:ph type="title"/>
          </p:nvPr>
        </p:nvSpPr>
        <p:spPr>
          <a:xfrm>
            <a:off x="874184" y="351064"/>
            <a:ext cx="8229600" cy="857250"/>
          </a:xfrm>
        </p:spPr>
        <p:txBody>
          <a:bodyPr>
            <a:normAutofit fontScale="90000"/>
          </a:bodyPr>
          <a:lstStyle/>
          <a:p>
            <a:pPr lvl="1" algn="ctr" rtl="0">
              <a:spcBef>
                <a:spcPct val="0"/>
              </a:spcBef>
            </a:pPr>
            <a:r>
              <a:rPr lang="en-US" sz="4000" b="1" dirty="0" smtClean="0">
                <a:solidFill>
                  <a:srgbClr val="1F3261"/>
                </a:solidFill>
                <a:latin typeface="Arial" panose="020B0604020202020204" pitchFamily="34" charset="0"/>
                <a:cs typeface="Arial" panose="020B0604020202020204" pitchFamily="34" charset="0"/>
              </a:rPr>
              <a:t/>
            </a:r>
            <a:br>
              <a:rPr lang="en-US" sz="4000" b="1" dirty="0" smtClean="0">
                <a:solidFill>
                  <a:srgbClr val="1F3261"/>
                </a:solidFill>
                <a:latin typeface="Arial" panose="020B0604020202020204" pitchFamily="34" charset="0"/>
                <a:cs typeface="Arial" panose="020B0604020202020204" pitchFamily="34" charset="0"/>
              </a:rPr>
            </a:br>
            <a:r>
              <a:rPr lang="en-US" sz="4000" b="1" dirty="0" smtClean="0">
                <a:solidFill>
                  <a:srgbClr val="1F3261"/>
                </a:solidFill>
                <a:latin typeface="Arial" panose="020B0604020202020204" pitchFamily="34" charset="0"/>
                <a:cs typeface="Arial" panose="020B0604020202020204" pitchFamily="34" charset="0"/>
              </a:rPr>
              <a:t>Current eFINDS Deployment</a:t>
            </a:r>
            <a:br>
              <a:rPr lang="en-US" sz="4000" b="1" dirty="0" smtClean="0">
                <a:solidFill>
                  <a:srgbClr val="1F3261"/>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209441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8&quot;/&gt;&lt;/object&gt;&lt;object type=&quot;3&quot; unique_id=&quot;10005&quot;&gt;&lt;property id=&quot;20148&quot; value=&quot;5&quot;/&gt;&lt;property id=&quot;20300&quot; value=&quot;Slide 2 - &amp;quot;AGENDA&amp;quot;&quot;/&gt;&lt;property id=&quot;20307&quot; value=&quot;319&quot;/&gt;&lt;/object&gt;&lt;object type=&quot;3&quot; unique_id=&quot;10006&quot;&gt;&lt;property id=&quot;20148&quot; value=&quot;5&quot;/&gt;&lt;property id=&quot;20300&quot; value=&quot;Slide 3 - &amp;quot;Introduction to eFINDS&amp;quot;&quot;/&gt;&lt;property id=&quot;20307&quot; value=&quot;387&quot;/&gt;&lt;/object&gt;&lt;object type=&quot;3&quot; unique_id=&quot;10007&quot;&gt;&lt;property id=&quot;20148&quot; value=&quot;5&quot;/&gt;&lt;property id=&quot;20300&quot; value=&quot;Slide 4 - &amp;quot;eFINDS is …&amp;quot;&quot;/&gt;&lt;property id=&quot;20307&quot; value=&quot;388&quot;/&gt;&lt;/object&gt;&lt;object type=&quot;3&quot; unique_id=&quot;10008&quot;&gt;&lt;property id=&quot;20148&quot; value=&quot;5&quot;/&gt;&lt;property id=&quot;20300&quot; value=&quot;Slide 5&quot;/&gt;&lt;property id=&quot;20307&quot; value=&quot;320&quot;/&gt;&lt;/object&gt;&lt;object type=&quot;3&quot; unique_id=&quot;10009&quot;&gt;&lt;property id=&quot;20148&quot; value=&quot;5&quot;/&gt;&lt;property id=&quot;20300&quot; value=&quot;Slide 6&quot;/&gt;&lt;property id=&quot;20307&quot; value=&quot;321&quot;/&gt;&lt;/object&gt;&lt;object type=&quot;3&quot; unique_id=&quot;10010&quot;&gt;&lt;property id=&quot;20148&quot; value=&quot;5&quot;/&gt;&lt;property id=&quot;20300&quot; value=&quot;Slide 7&quot;/&gt;&lt;property id=&quot;20307&quot; value=&quot;322&quot;/&gt;&lt;/object&gt;&lt;object type=&quot;3&quot; unique_id=&quot;10011&quot;&gt;&lt;property id=&quot;20148&quot; value=&quot;5&quot;/&gt;&lt;property id=&quot;20300&quot; value=&quot;Slide 8 - &amp;quot;Evacuated Patients/Residents&amp;quot;&quot;/&gt;&lt;property id=&quot;20307&quot; value=&quot;375&quot;/&gt;&lt;/object&gt;&lt;object type=&quot;3&quot; unique_id=&quot;10012&quot;&gt;&lt;property id=&quot;20148&quot; value=&quot;5&quot;/&gt;&lt;property id=&quot;20300&quot; value=&quot;Slide 9 - &amp;quot;&amp;#x0D;&amp;#x0A;Current eFINDS Deployment&amp;#x0D;&amp;#x0A;&amp;quot;&quot;/&gt;&lt;property id=&quot;20307&quot; value=&quot;324&quot;/&gt;&lt;/object&gt;&lt;object type=&quot;3&quot; unique_id=&quot;10013&quot;&gt;&lt;property id=&quot;20148&quot; value=&quot;5&quot;/&gt;&lt;property id=&quot;20300&quot; value=&quot;Slide 10 - &amp;quot;&amp;#x0D;&amp;#x0A;Current eFINDS Deployment (cont’d) &amp;#x0D;&amp;#x0A;&amp;quot;&quot;/&gt;&lt;property id=&quot;20307&quot; value=&quot;376&quot;/&gt;&lt;/object&gt;&lt;object type=&quot;3&quot; unique_id=&quot;10014&quot;&gt;&lt;property id=&quot;20148&quot; value=&quot;5&quot;/&gt;&lt;property id=&quot;20300&quot; value=&quot;Slide 11&quot;/&gt;&lt;property id=&quot;20307&quot; value=&quot;325&quot;/&gt;&lt;/object&gt;&lt;object type=&quot;3&quot; unique_id=&quot;10015&quot;&gt;&lt;property id=&quot;20148&quot; value=&quot;5&quot;/&gt;&lt;property id=&quot;20300&quot; value=&quot;Slide 12 - &amp;quot;Planning Considerations&amp;quot;&quot;/&gt;&lt;property id=&quot;20307&quot; value=&quot;401&quot;/&gt;&lt;/object&gt;&lt;object type=&quot;3&quot; unique_id=&quot;10016&quot;&gt;&lt;property id=&quot;20148&quot; value=&quot;5&quot;/&gt;&lt;property id=&quot;20300&quot; value=&quot;Slide 13&quot;/&gt;&lt;property id=&quot;20307&quot; value=&quot;360&quot;/&gt;&lt;/object&gt;&lt;object type=&quot;3&quot; unique_id=&quot;10017&quot;&gt;&lt;property id=&quot;20148&quot; value=&quot;5&quot;/&gt;&lt;property id=&quot;20300&quot; value=&quot;Slide 14 - &amp;quot;Planning Considerations - Activating eFINDS  Large-scale event that affects multiple facilities&amp;quot;&quot;/&gt;&lt;property id=&quot;20307&quot; value=&quot;458&quot;/&gt;&lt;/object&gt;&lt;object type=&quot;3&quot; unique_id=&quot;10018&quot;&gt;&lt;property id=&quot;20148&quot; value=&quot;5&quot;/&gt;&lt;property id=&quot;20300&quot; value=&quot;Slide 15 - &amp;quot;Planning Considerations - Activating eFINDS &amp;#x0D;&amp;#x0A;Individual Facility Event &amp;quot;&quot;/&gt;&lt;property id=&quot;20307&quot; value=&quot;457&quot;/&gt;&lt;/object&gt;&lt;object type=&quot;3&quot; unique_id=&quot;10019&quot;&gt;&lt;property id=&quot;20148&quot; value=&quot;5&quot;/&gt;&lt;property id=&quot;20300&quot; value=&quot;Slide 16 - &amp;quot;Planning Considerations&amp;quot;&quot;/&gt;&lt;property id=&quot;20307&quot; value=&quot;326&quot;/&gt;&lt;/object&gt;&lt;object type=&quot;3&quot; unique_id=&quot;10020&quot;&gt;&lt;property id=&quot;20148&quot; value=&quot;5&quot;/&gt;&lt;property id=&quot;20300&quot; value=&quot;Slide 17 - &amp;quot;Planning Considerations&amp;#x0D;&amp;#x0A;eFINDS Roles&amp;quot;&quot;/&gt;&lt;property id=&quot;20307&quot; value=&quot;405&quot;/&gt;&lt;/object&gt;&lt;object type=&quot;3&quot; unique_id=&quot;10021&quot;&gt;&lt;property id=&quot;20148&quot; value=&quot;5&quot;/&gt;&lt;property id=&quot;20300&quot; value=&quot;Slide 18 - &amp;quot;eFINDS Supplies/Equipment&amp;#x0D;&amp;#x0A;(from DOH)&amp;quot;&quot;/&gt;&lt;property id=&quot;20307&quot; value=&quot;404&quot;/&gt;&lt;/object&gt;&lt;object type=&quot;3&quot; unique_id=&quot;10022&quot;&gt;&lt;property id=&quot;20148&quot; value=&quot;5&quot;/&gt;&lt;property id=&quot;20300&quot; value=&quot;Slide 19 - &amp;quot;eFINDS Quick Reference Cards&amp;quot;&quot;/&gt;&lt;property id=&quot;20307&quot; value=&quot;406&quot;/&gt;&lt;/object&gt;&lt;object type=&quot;3&quot; unique_id=&quot;10023&quot;&gt;&lt;property id=&quot;20148&quot; value=&quot;5&quot;/&gt;&lt;property id=&quot;20300&quot; value=&quot;Slide 20 - &amp;quot;Facility Supplies/Procedures&amp;#x0D;&amp;#x0A;(facility provided)&amp;quot;&quot;/&gt;&lt;property id=&quot;20307&quot; value=&quot;329&quot;/&gt;&lt;/object&gt;&lt;object type=&quot;3&quot; unique_id=&quot;10024&quot;&gt;&lt;property id=&quot;20148&quot; value=&quot;5&quot;/&gt;&lt;property id=&quot;20300&quot; value=&quot;Slide 21&quot;/&gt;&lt;property id=&quot;20307&quot; value=&quot;366&quot;/&gt;&lt;/object&gt;&lt;object type=&quot;3&quot; unique_id=&quot;10025&quot;&gt;&lt;property id=&quot;20148&quot; value=&quot;5&quot;/&gt;&lt;property id=&quot;20300&quot; value=&quot;Slide 22 - &amp;quot;(Facility’s Plan Template Slide #1)&amp;#x0D;&amp;#x0A;Our Facility’s eFINDS Plan:&amp;#x0D;&amp;#x0A;&amp;quot;&quot;/&gt;&lt;property id=&quot;20307&quot; value=&quot;386&quot;/&gt;&lt;/object&gt;&lt;object type=&quot;3&quot; unique_id=&quot;10026&quot;&gt;&lt;property id=&quot;20148&quot; value=&quot;5&quot;/&gt;&lt;property id=&quot;20300&quot; value=&quot;Slide 23 - &amp;quot;(Facility’s Plan Template Slide #2)  &amp;#x0D;&amp;#x0A;Our Facility’s eFINDS Plan:&amp;quot;&quot;/&gt;&lt;property id=&quot;20307&quot; value=&quot;403&quot;/&gt;&lt;/object&gt;&lt;object type=&quot;3&quot; unique_id=&quot;10027&quot;&gt;&lt;property id=&quot;20148&quot; value=&quot;5&quot;/&gt;&lt;property id=&quot;20300&quot; value=&quot;Slide 24 - &amp;quot;(Facility’s Plan Template Slide #3)  &amp;#x0D;&amp;#x0A;Our Facility’s eFINDS Plan (cont’d):&amp;quot;&quot;/&gt;&lt;property id=&quot;20307&quot; value=&quot;459&quot;/&gt;&lt;/object&gt;&lt;object type=&quot;3&quot; unique_id=&quot;10028&quot;&gt;&lt;property id=&quot;20148&quot; value=&quot;5&quot;/&gt;&lt;property id=&quot;20300&quot; value=&quot;Slide 25 - &amp;quot;(Facility’s Plan Template Slide #4)&amp;#x0D;&amp;#x0A;Our Facilty eFINDS Plan (cont’d)&amp;quot;&quot;/&gt;&lt;property id=&quot;20307&quot; value=&quot;451&quot;/&gt;&lt;/object&gt;&lt;object type=&quot;3&quot; unique_id=&quot;10029&quot;&gt;&lt;property id=&quot;20148&quot; value=&quot;5&quot;/&gt;&lt;property id=&quot;20300&quot; value=&quot;Slide 26 - &amp;quot;(Facility’s Plan Template Slide #5)&amp;#x0D;&amp;#x0A;Our Facilty Plan&amp;quot;&quot;/&gt;&lt;property id=&quot;20307&quot; value=&quot;452&quot;/&gt;&lt;/object&gt;&lt;object type=&quot;3&quot; unique_id=&quot;10030&quot;&gt;&lt;property id=&quot;20148&quot; value=&quot;5&quot;/&gt;&lt;property id=&quot;20300&quot; value=&quot;Slide 27 - &amp;quot;Hands-On Exercises&amp;quot;&quot;/&gt;&lt;property id=&quot;20307&quot; value=&quot;390&quot;/&gt;&lt;/object&gt;&lt;object type=&quot;3&quot; unique_id=&quot;10031&quot;&gt;&lt;property id=&quot;20148&quot; value=&quot;5&quot;/&gt;&lt;property id=&quot;20300&quot; value=&quot;Slide 28 - &amp;quot;Hands-On Training Modules&amp;quot;&quot;/&gt;&lt;property id=&quot;20307&quot; value=&quot;460&quot;/&gt;&lt;/object&gt;&lt;object type=&quot;3&quot; unique_id=&quot;10032&quot;&gt;&lt;property id=&quot;20148&quot; value=&quot;5&quot;/&gt;&lt;property id=&quot;20300&quot; value=&quot;Slide 29 - &amp;quot;SCENARIO&amp;quot;&quot;/&gt;&lt;property id=&quot;20307&quot; value=&quot;410&quot;/&gt;&lt;/object&gt;&lt;object type=&quot;3&quot; unique_id=&quot;10033&quot;&gt;&lt;property id=&quot;20148&quot; value=&quot;5&quot;/&gt;&lt;property id=&quot;20300&quot; value=&quot;Slide 30 - &amp;quot;ADMINISTRATIVE EXERCISES&amp;quot;&quot;/&gt;&lt;property id=&quot;20307&quot; value=&quot;411&quot;/&gt;&lt;/object&gt;&lt;object type=&quot;3&quot; unique_id=&quot;10034&quot;&gt;&lt;property id=&quot;20148&quot; value=&quot;5&quot;/&gt;&lt;property id=&quot;20300&quot; value=&quot;Slide 31&quot;/&gt;&lt;property id=&quot;20307&quot; value=&quot;412&quot;/&gt;&lt;/object&gt;&lt;object type=&quot;3&quot; unique_id=&quot;10035&quot;&gt;&lt;property id=&quot;20148&quot; value=&quot;5&quot;/&gt;&lt;property id=&quot;20300&quot; value=&quot;Slide 32&quot;/&gt;&lt;property id=&quot;20307&quot; value=&quot;413&quot;/&gt;&lt;/object&gt;&lt;object type=&quot;3&quot; unique_id=&quot;10036&quot;&gt;&lt;property id=&quot;20148&quot; value=&quot;5&quot;/&gt;&lt;property id=&quot;20300&quot; value=&quot;Slide 33&quot;/&gt;&lt;property id=&quot;20307&quot; value=&quot;414&quot;/&gt;&lt;/object&gt;&lt;object type=&quot;3&quot; unique_id=&quot;10037&quot;&gt;&lt;property id=&quot;20148&quot; value=&quot;5&quot;/&gt;&lt;property id=&quot;20300&quot; value=&quot;Slide 34&quot;/&gt;&lt;property id=&quot;20307&quot; value=&quot;415&quot;/&gt;&lt;/object&gt;&lt;object type=&quot;3&quot; unique_id=&quot;10038&quot;&gt;&lt;property id=&quot;20148&quot; value=&quot;5&quot;/&gt;&lt;property id=&quot;20300&quot; value=&quot;Slide 35 - &amp;quot;Register Scenario&amp;quot;&quot;/&gt;&lt;property id=&quot;20307&quot; value=&quot;416&quot;/&gt;&lt;/object&gt;&lt;object type=&quot;3&quot; unique_id=&quot;10039&quot;&gt;&lt;property id=&quot;20148&quot; value=&quot;5&quot;/&gt;&lt;property id=&quot;20300&quot; value=&quot;Slide 36 - &amp;quot;R-1: Register Single P/R with Scanner&amp;quot;&quot;/&gt;&lt;property id=&quot;20307&quot; value=&quot;417&quot;/&gt;&lt;/object&gt;&lt;object type=&quot;3&quot; unique_id=&quot;10040&quot;&gt;&lt;property id=&quot;20148&quot; value=&quot;5&quot;/&gt;&lt;property id=&quot;20300&quot; value=&quot;Slide 37 - &amp;quot;R-2: Register Single P/R without Scanner&amp;quot;&quot;/&gt;&lt;property id=&quot;20307&quot; value=&quot;418&quot;/&gt;&lt;/object&gt;&lt;object type=&quot;3&quot; unique_id=&quot;10041&quot;&gt;&lt;property id=&quot;20148&quot; value=&quot;5&quot;/&gt;&lt;property id=&quot;20300&quot; value=&quot;Slide 38 - &amp;quot;R-3: Register Single P/R without Wristband/Barcode&amp;quot;&quot;/&gt;&lt;property id=&quot;20307&quot; value=&quot;419&quot;/&gt;&lt;/object&gt;&lt;object type=&quot;3&quot; unique_id=&quot;10042&quot;&gt;&lt;property id=&quot;20148&quot; value=&quot;5&quot;/&gt;&lt;property id=&quot;20300&quot; value=&quot;Slide 39 - &amp;quot;R-4: Register Multiple Patients/Residents &amp;#x0D;&amp;#x0A;Using On-Screen Table&amp;quot;&quot;/&gt;&lt;property id=&quot;20307&quot; value=&quot;420&quot;/&gt;&lt;/object&gt;&lt;object type=&quot;3&quot; unique_id=&quot;10043&quot;&gt;&lt;property id=&quot;20148&quot; value=&quot;5&quot;/&gt;&lt;property id=&quot;20300&quot; value=&quot;Slide 40 - &amp;quot;R-5a: Generate Fillable Spreadsheet for Upload&amp;quot;&quot;/&gt;&lt;property id=&quot;20307&quot; value=&quot;421&quot;/&gt;&lt;/object&gt;&lt;object type=&quot;3&quot; unique_id=&quot;10044&quot;&gt;&lt;property id=&quot;20148&quot; value=&quot;5&quot;/&gt;&lt;property id=&quot;20300&quot; value=&quot;Slide 41 - &amp;quot;R-5b: Update/Maintain Spreadsheet&amp;quot;&quot;/&gt;&lt;property id=&quot;20307&quot; value=&quot;422&quot;/&gt;&lt;/object&gt;&lt;object type=&quot;3&quot; unique_id=&quot;10045&quot;&gt;&lt;property id=&quot;20148&quot; value=&quot;5&quot;/&gt;&lt;property id=&quot;20300&quot; value=&quot;Slide 42 - &amp;quot;R-5c: Upload Spreadsheet&amp;quot;&quot;/&gt;&lt;property id=&quot;20307&quot; value=&quot;423&quot;/&gt;&lt;/object&gt;&lt;object type=&quot;3&quot; unique_id=&quot;10046&quot;&gt;&lt;property id=&quot;20148&quot; value=&quot;5&quot;/&gt;&lt;property id=&quot;20300&quot; value=&quot;Slide 43 - &amp;quot;R-5d: Update Multiple Patients/Residents &amp;#x0D;&amp;#x0A;Spreadsheet with Intended Location&amp;quot;&quot;/&gt;&lt;property id=&quot;20307&quot; value=&quot;424&quot;/&gt;&lt;/object&gt;&lt;object type=&quot;3&quot; unique_id=&quot;10047&quot;&gt;&lt;property id=&quot;20148&quot; value=&quot;5&quot;/&gt;&lt;property id=&quot;20300&quot; value=&quot;Slide 44 - &amp;quot;U1: Updating Single P/R with Scanner&amp;quot;&quot;/&gt;&lt;property id=&quot;20307&quot; value=&quot;426&quot;/&gt;&lt;/object&gt;&lt;object type=&quot;3&quot; unique_id=&quot;10048&quot;&gt;&lt;property id=&quot;20148&quot; value=&quot;5&quot;/&gt;&lt;property id=&quot;20300&quot; value=&quot;Slide 45 - &amp;quot;U2: Update Single P/R without Scanner&amp;quot;&quot;/&gt;&lt;property id=&quot;20307&quot; value=&quot;427&quot;/&gt;&lt;/object&gt;&lt;object type=&quot;3&quot; unique_id=&quot;10049&quot;&gt;&lt;property id=&quot;20148&quot; value=&quot;5&quot;/&gt;&lt;property id=&quot;20300&quot; value=&quot;Slide 46 - &amp;quot;U3: Update Group of Patients/Residents&amp;quot;&quot;/&gt;&lt;property id=&quot;20307&quot; value=&quot;428&quot;/&gt;&lt;/object&gt;&lt;object type=&quot;3&quot; unique_id=&quot;10050&quot;&gt;&lt;property id=&quot;20148&quot; value=&quot;5&quot;/&gt;&lt;property id=&quot;20300&quot; value=&quot;Slide 47 - &amp;quot;Repatriation Scenario&amp;quot;&quot;/&gt;&lt;property id=&quot;20307&quot; value=&quot;429&quot;/&gt;&lt;/object&gt;&lt;object type=&quot;3&quot; unique_id=&quot;10051&quot;&gt;&lt;property id=&quot;20148&quot; value=&quot;5&quot;/&gt;&lt;property id=&quot;20300&quot; value=&quot;Slide 48 - &amp;quot;Z1: Receiving Facility Repatriates&amp;quot;&quot;/&gt;&lt;property id=&quot;20307&quot; value=&quot;430&quot;/&gt;&lt;/object&gt;&lt;object type=&quot;3&quot; unique_id=&quot;10052&quot;&gt;&lt;property id=&quot;20148&quot; value=&quot;5&quot;/&gt;&lt;property id=&quot;20300&quot; value=&quot;Slide 49 - &amp;quot;Z2: Sending Facility Repatriates&amp;quot;&quot;/&gt;&lt;property id=&quot;20307&quot; value=&quot;431&quot;/&gt;&lt;/object&gt;&lt;object type=&quot;3&quot; unique_id=&quot;10053&quot;&gt;&lt;property id=&quot;20148&quot; value=&quot;5&quot;/&gt;&lt;property id=&quot;20300&quot; value=&quot;Slide 50 - &amp;quot;The sending facility has sent evacuees to the receiving facility and would like to determine if the patients/resid&quot;/&gt;&lt;property id=&quot;20307&quot; value=&quot;453&quot;/&gt;&lt;/object&gt;&lt;object type=&quot;3&quot; unique_id=&quot;10054&quot;&gt;&lt;property id=&quot;20148&quot; value=&quot;5&quot;/&gt;&lt;property id=&quot;20300&quot; value=&quot;Slide 51 - &amp;quot;S1:View Patients/Residents by &amp;#x0D;&amp;#x0A;Sending Location&amp;quot;&quot;/&gt;&lt;property id=&quot;20307&quot; value=&quot;433&quot;/&gt;&lt;/object&gt;&lt;object type=&quot;3&quot; unique_id=&quot;10055&quot;&gt;&lt;property id=&quot;20148&quot; value=&quot;5&quot;/&gt;&lt;property id=&quot;20300&quot; value=&quot;Slide 52 - &amp;quot;An individual with a wristband just arrived at the tmp location but was not destined for this location using the e&quot;/&gt;&lt;property id=&quot;20307&quot; value=&quot;454&quot;/&gt;&lt;/object&gt;&lt;object type=&quot;3&quot; unique_id=&quot;10056&quot;&gt;&lt;property id=&quot;20148&quot; value=&quot;5&quot;/&gt;&lt;property id=&quot;20300&quot; value=&quot;Slide 53 - &amp;quot;S2: Quick Search&amp;quot;&quot;/&gt;&lt;property id=&quot;20307&quot; value=&quot;434&quot;/&gt;&lt;/object&gt;&lt;object type=&quot;3&quot; unique_id=&quot;10057&quot;&gt;&lt;property id=&quot;20148&quot; value=&quot;5&quot;/&gt;&lt;property id=&quot;20300&quot; value=&quot;Slide 54 - &amp;quot;The sending facility wants to locate all male patient/residents that were evacuated during this operation using th&quot;/&gt;&lt;property id=&quot;20307&quot; value=&quot;455&quot;/&gt;&lt;/object&gt;&lt;object type=&quot;3&quot; unique_id=&quot;10058&quot;&gt;&lt;property id=&quot;20148&quot; value=&quot;5&quot;/&gt;&lt;property id=&quot;20300&quot; value=&quot;Slide 55 - &amp;quot;S3: Locate Patient&amp;quot;&quot;/&gt;&lt;property id=&quot;20307&quot; value=&quot;435&quot;/&gt;&lt;/object&gt;&lt;object type=&quot;3&quot; unique_id=&quot;10059&quot;&gt;&lt;property id=&quot;20148&quot; value=&quot;5&quot;/&gt;&lt;property id=&quot;20300&quot; value=&quot;Slide 56 - &amp;quot;Dashboard&amp;quot;&quot;/&gt;&lt;property id=&quot;20307&quot; value=&quot;436&quot;/&gt;&lt;/object&gt;&lt;object type=&quot;3&quot; unique_id=&quot;10060&quot;&gt;&lt;property id=&quot;20148&quot; value=&quot;5&quot;/&gt;&lt;property id=&quot;20300&quot; value=&quot;Slide 57 - &amp;quot;Dashboard&amp;quot;&quot;/&gt;&lt;property id=&quot;20307&quot; value=&quot;437&quot;/&gt;&lt;/object&gt;&lt;object type=&quot;3&quot; unique_id=&quot;10061&quot;&gt;&lt;property id=&quot;20148&quot; value=&quot;5&quot;/&gt;&lt;property id=&quot;20300&quot; value=&quot;Slide 58 - &amp;quot;Dashboard&amp;quot;&quot;/&gt;&lt;property id=&quot;20307&quot; value=&quot;438&quot;/&gt;&lt;/object&gt;&lt;object type=&quot;3&quot; unique_id=&quot;10062&quot;&gt;&lt;property id=&quot;20148&quot; value=&quot;5&quot;/&gt;&lt;property id=&quot;20300&quot; value=&quot;Slide 59 - &amp;quot;Dashboard&amp;quot;&quot;/&gt;&lt;property id=&quot;20307&quot; value=&quot;439&quot;/&gt;&lt;/object&gt;&lt;object type=&quot;3&quot; unique_id=&quot;10063&quot;&gt;&lt;property id=&quot;20148&quot; value=&quot;5&quot;/&gt;&lt;property id=&quot;20300&quot; value=&quot;Slide 60 - &amp;quot;Dashboard&amp;quot;&quot;/&gt;&lt;property id=&quot;20307&quot; value=&quot;440&quot;/&gt;&lt;/object&gt;&lt;object type=&quot;3&quot; unique_id=&quot;10064&quot;&gt;&lt;property id=&quot;20148&quot; value=&quot;5&quot;/&gt;&lt;property id=&quot;20300&quot; value=&quot;Slide 61&quot;/&gt;&lt;property id=&quot;20307&quot; value=&quot;441&quot;/&gt;&lt;/object&gt;&lt;object type=&quot;3&quot; unique_id=&quot;10065&quot;&gt;&lt;property id=&quot;20148&quot; value=&quot;5&quot;/&gt;&lt;property id=&quot;20300&quot; value=&quot;Slide 62 - &amp;quot;Frequently Asked Questions&amp;quot;&quot;/&gt;&lt;property id=&quot;20307&quot; value=&quot;442&quot;/&gt;&lt;/object&gt;&lt;object type=&quot;3&quot; unique_id=&quot;10066&quot;&gt;&lt;property id=&quot;20148&quot; value=&quot;5&quot;/&gt;&lt;property id=&quot;20300&quot; value=&quot;Slide 63&quot;/&gt;&lt;property id=&quot;20307&quot; value=&quot;443&quot;/&gt;&lt;/object&gt;&lt;object type=&quot;3&quot; unique_id=&quot;10067&quot;&gt;&lt;property id=&quot;20148&quot; value=&quot;5&quot;/&gt;&lt;property id=&quot;20300&quot; value=&quot;Slide 64&quot;/&gt;&lt;property id=&quot;20307&quot; value=&quot;444&quot;/&gt;&lt;/object&gt;&lt;object type=&quot;3&quot; unique_id=&quot;10068&quot;&gt;&lt;property id=&quot;20148&quot; value=&quot;5&quot;/&gt;&lt;property id=&quot;20300&quot; value=&quot;Slide 65&quot;/&gt;&lt;property id=&quot;20307&quot; value=&quot;445&quot;/&gt;&lt;/object&gt;&lt;object type=&quot;3&quot; unique_id=&quot;10069&quot;&gt;&lt;property id=&quot;20148&quot; value=&quot;5&quot;/&gt;&lt;property id=&quot;20300&quot; value=&quot;Slide 66&quot;/&gt;&lt;property id=&quot;20307&quot; value=&quot;446&quot;/&gt;&lt;/object&gt;&lt;object type=&quot;3&quot; unique_id=&quot;10070&quot;&gt;&lt;property id=&quot;20148&quot; value=&quot;5&quot;/&gt;&lt;property id=&quot;20300&quot; value=&quot;Slide 67 - &amp;quot;NYSDOH RESOURCES &amp;quot;&quot;/&gt;&lt;property id=&quot;20307&quot; value=&quot;447&quot;/&gt;&lt;/object&gt;&lt;object type=&quot;3&quot; unique_id=&quot;10071&quot;&gt;&lt;property id=&quot;20148&quot; value=&quot;5&quot;/&gt;&lt;property id=&quot;20300&quot; value=&quot;Slide 68 - &amp;quot;NYSDOH RESOURCES &amp;quot;&quot;/&gt;&lt;property id=&quot;20307&quot; value=&quot;448&quot;/&gt;&lt;/object&gt;&lt;object type=&quot;3&quot; unique_id=&quot;10072&quot;&gt;&lt;property id=&quot;20148&quot; value=&quot;5&quot;/&gt;&lt;property id=&quot;20300&quot; value=&quot;Slide 69 - &amp;quot;Vendor Resources&amp;quot;&quot;/&gt;&lt;property id=&quot;20307&quot; value=&quot;449&quot;/&gt;&lt;/object&gt;&lt;object type=&quot;3&quot; unique_id=&quot;10073&quot;&gt;&lt;property id=&quot;20148&quot; value=&quot;5&quot;/&gt;&lt;property id=&quot;20300&quot; value=&quot;Slide 70&quot;/&gt;&lt;property id=&quot;20307&quot; value=&quot;450&quot;/&gt;&lt;/object&gt;&lt;object type=&quot;3&quot; unique_id=&quot;10074&quot;&gt;&lt;property id=&quot;20148&quot; value=&quot;5&quot;/&gt;&lt;property id=&quot;20300&quot; value=&quot;Slide 71&quot;/&gt;&lt;property id=&quot;20307&quot; value=&quot;374&quot;/&gt;&lt;/object&gt;&lt;/object&gt;&lt;/object&gt;&lt;/database&gt;"/>
  <p:tag name="SECTOMILLISECCONVERTED"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2.xml><?xml version="1.0" encoding="utf-8"?>
<ds:datastoreItem xmlns:ds="http://schemas.openxmlformats.org/officeDocument/2006/customXml" ds:itemID="{B3F86441-E60D-4495-9820-50FFC7B27329}">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7ba0638-ee3c-42f0-be76-41efb289a28a"/>
    <ds:schemaRef ds:uri="http://www.w3.org/XML/1998/namespace"/>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11348</TotalTime>
  <Words>8403</Words>
  <Application>Microsoft Office PowerPoint</Application>
  <PresentationFormat>On-screen Show (16:9)</PresentationFormat>
  <Paragraphs>992</Paragraphs>
  <Slides>71</Slides>
  <Notes>62</Notes>
  <HiddenSlides>0</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Cover Master</vt:lpstr>
      <vt:lpstr>Section Master</vt:lpstr>
      <vt:lpstr>2_Custom Design</vt:lpstr>
      <vt:lpstr>PowerPoint Presentation</vt:lpstr>
      <vt:lpstr>AGENDA</vt:lpstr>
      <vt:lpstr>Introduction to eFINDS</vt:lpstr>
      <vt:lpstr>eFINDS is …</vt:lpstr>
      <vt:lpstr>PowerPoint Presentation</vt:lpstr>
      <vt:lpstr>PowerPoint Presentation</vt:lpstr>
      <vt:lpstr>PowerPoint Presentation</vt:lpstr>
      <vt:lpstr>Evacuated Patients/Residents</vt:lpstr>
      <vt:lpstr> Current eFINDS Deployment </vt:lpstr>
      <vt:lpstr> Current eFINDS Deployment (cont’d)  </vt:lpstr>
      <vt:lpstr>PowerPoint Presentation</vt:lpstr>
      <vt:lpstr>Planning Considerations</vt:lpstr>
      <vt:lpstr>PowerPoint Presentation</vt:lpstr>
      <vt:lpstr>Planning Considerations - Activating eFINDS  Large-scale event that affects multiple facilities</vt:lpstr>
      <vt:lpstr>Planning Considerations - Activating eFINDS  Individual Facility Event </vt:lpstr>
      <vt:lpstr>Planning Considerations</vt:lpstr>
      <vt:lpstr>Planning Considerations eFINDS Roles</vt:lpstr>
      <vt:lpstr>eFINDS Supplies/Equipment (from DOH)</vt:lpstr>
      <vt:lpstr>eFINDS Quick Reference Cards</vt:lpstr>
      <vt:lpstr>Facility Supplies/Procedures (facility provided)</vt:lpstr>
      <vt:lpstr>PowerPoint Presentation</vt:lpstr>
      <vt:lpstr>(Facility’s Plan Template Slide #1) Our Facility’s eFINDS Plan: </vt:lpstr>
      <vt:lpstr>(Facility’s Plan Template Slide #2)   Our Facility’s eFINDS Plan:</vt:lpstr>
      <vt:lpstr>(Facility’s Plan Template Slide #3)   Our Facility’s eFINDS Plan (cont’d):</vt:lpstr>
      <vt:lpstr>(Facility’s Plan Template Slide #4) Our Facilty eFINDS Plan (cont’d)</vt:lpstr>
      <vt:lpstr>(Facility’s Plan Template Slide #5) Our Facilty Plan</vt:lpstr>
      <vt:lpstr>Hands-On Exercises</vt:lpstr>
      <vt:lpstr>Hands-On Training Modules</vt:lpstr>
      <vt:lpstr>SCENARIO</vt:lpstr>
      <vt:lpstr>ADMINISTRATIVE EXERCISES</vt:lpstr>
      <vt:lpstr>PowerPoint Presentation</vt:lpstr>
      <vt:lpstr>PowerPoint Presentation</vt:lpstr>
      <vt:lpstr>PowerPoint Presentation</vt:lpstr>
      <vt:lpstr>PowerPoint Presentation</vt:lpstr>
      <vt:lpstr>Register Scenario</vt:lpstr>
      <vt:lpstr>R-1: Register Single P/R with Scanner</vt:lpstr>
      <vt:lpstr>R-2: Register Single P/R without Scanner</vt:lpstr>
      <vt:lpstr>R-3: Register Single P/R without Wristband/Barcode</vt:lpstr>
      <vt:lpstr>R-4: Register Multiple Patients/Residents  Using On-Screen Table</vt:lpstr>
      <vt:lpstr>R-5a: Generate Fillable Spreadsheet for Upload</vt:lpstr>
      <vt:lpstr>R-5b: Update/Maintain Spreadsheet</vt:lpstr>
      <vt:lpstr>R-5c: Upload Spreadsheet</vt:lpstr>
      <vt:lpstr>R-5d: Update Multiple Patients/Residents  Spreadsheet with Intended Location</vt:lpstr>
      <vt:lpstr>U1: Updating Single P/R with Scanner</vt:lpstr>
      <vt:lpstr>U2: Update Single P/R without Scanner</vt:lpstr>
      <vt:lpstr>U3: Update Group of Patients/Residents</vt:lpstr>
      <vt:lpstr>Repatriation Scenario</vt:lpstr>
      <vt:lpstr>Z1: Receiving Facility Repatriates</vt:lpstr>
      <vt:lpstr>Z2: Sending Facility Repatriates</vt:lpstr>
      <vt:lpstr>The sending facility has sent evacuees to the receiving facility and would like to determine if the patients/residents have been checked in using the eFINDS Patient Locator function.</vt:lpstr>
      <vt:lpstr>S1:View Patients/Residents by  Sending Location</vt:lpstr>
      <vt:lpstr>An individual with a wristband just arrived at the tmp location but was not destined for this location using the eFINDS  Quick Search function.   </vt:lpstr>
      <vt:lpstr>S2: Quick Search</vt:lpstr>
      <vt:lpstr>The sending facility wants to locate all male patient/residents that were evacuated during this operation using the eFINDS  Patient Locator function.  </vt:lpstr>
      <vt:lpstr>S3: Locate Patient</vt:lpstr>
      <vt:lpstr>Dashboard</vt:lpstr>
      <vt:lpstr>Dashboard</vt:lpstr>
      <vt:lpstr>Dashboard</vt:lpstr>
      <vt:lpstr>Dashboard</vt:lpstr>
      <vt:lpstr>Dashboard</vt:lpstr>
      <vt:lpstr>PowerPoint Presentation</vt:lpstr>
      <vt:lpstr>Frequently Asked Questions</vt:lpstr>
      <vt:lpstr>PowerPoint Presentation</vt:lpstr>
      <vt:lpstr>PowerPoint Presentation</vt:lpstr>
      <vt:lpstr>PowerPoint Presentation</vt:lpstr>
      <vt:lpstr>PowerPoint Presentation</vt:lpstr>
      <vt:lpstr>NYSDOH RESOURCES </vt:lpstr>
      <vt:lpstr>NYSDOH RESOURCES </vt:lpstr>
      <vt:lpstr>Vendor Resources</vt:lpstr>
      <vt:lpstr>PowerPoint Presentation</vt:lpstr>
      <vt:lpstr>PowerPoint Presentation</vt:lpstr>
    </vt:vector>
  </TitlesOfParts>
  <Company>NYSDOH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eFINDS Facility Train the Trainer rev.12/2015</dc:title>
  <dc:subject>Training Modules 1 - 6</dc:subject>
  <dc:creator>NYSDOH/ITS OHSM and OHEP</dc:creator>
  <cp:keywords>Training Modules 1 -6, goals, objectives, methodologies and tips, "e-find, efind, efinds, receiving, evacuating, update, scanner, barcode, wristbands, Evacuation of Facilities in Disasters Systems, evacuating facility, receiving facility, shelter in place, access, register patient or resident, update patient or resident"</cp:keywords>
  <cp:lastModifiedBy>Spezio, Eileen</cp:lastModifiedBy>
  <cp:revision>389</cp:revision>
  <cp:lastPrinted>2015-11-06T16:28:26Z</cp:lastPrinted>
  <dcterms:created xsi:type="dcterms:W3CDTF">2014-12-09T18:34:34Z</dcterms:created>
  <dcterms:modified xsi:type="dcterms:W3CDTF">2016-06-22T14:55:16Z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