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74" r:id="rId6"/>
    <p:sldMasterId id="2147483691" r:id="rId7"/>
  </p:sldMasterIdLst>
  <p:notesMasterIdLst>
    <p:notesMasterId r:id="rId120"/>
  </p:notesMasterIdLst>
  <p:handoutMasterIdLst>
    <p:handoutMasterId r:id="rId121"/>
  </p:handoutMasterIdLst>
  <p:sldIdLst>
    <p:sldId id="318" r:id="rId8"/>
    <p:sldId id="319" r:id="rId9"/>
    <p:sldId id="530" r:id="rId10"/>
    <p:sldId id="262" r:id="rId11"/>
    <p:sldId id="424" r:id="rId12"/>
    <p:sldId id="531" r:id="rId13"/>
    <p:sldId id="285" r:id="rId14"/>
    <p:sldId id="456" r:id="rId15"/>
    <p:sldId id="324" r:id="rId16"/>
    <p:sldId id="289" r:id="rId17"/>
    <p:sldId id="268" r:id="rId18"/>
    <p:sldId id="261" r:id="rId19"/>
    <p:sldId id="420" r:id="rId20"/>
    <p:sldId id="421" r:id="rId21"/>
    <p:sldId id="400" r:id="rId22"/>
    <p:sldId id="444" r:id="rId23"/>
    <p:sldId id="266" r:id="rId24"/>
    <p:sldId id="390" r:id="rId25"/>
    <p:sldId id="446" r:id="rId26"/>
    <p:sldId id="449" r:id="rId27"/>
    <p:sldId id="448" r:id="rId28"/>
    <p:sldId id="402" r:id="rId29"/>
    <p:sldId id="496" r:id="rId30"/>
    <p:sldId id="462" r:id="rId31"/>
    <p:sldId id="332" r:id="rId32"/>
    <p:sldId id="405" r:id="rId33"/>
    <p:sldId id="450" r:id="rId34"/>
    <p:sldId id="451" r:id="rId35"/>
    <p:sldId id="441" r:id="rId36"/>
    <p:sldId id="406" r:id="rId37"/>
    <p:sldId id="442" r:id="rId38"/>
    <p:sldId id="407" r:id="rId39"/>
    <p:sldId id="338" r:id="rId40"/>
    <p:sldId id="460" r:id="rId41"/>
    <p:sldId id="461" r:id="rId42"/>
    <p:sldId id="497" r:id="rId43"/>
    <p:sldId id="443" r:id="rId44"/>
    <p:sldId id="498" r:id="rId45"/>
    <p:sldId id="455" r:id="rId46"/>
    <p:sldId id="499" r:id="rId47"/>
    <p:sldId id="464" r:id="rId48"/>
    <p:sldId id="500" r:id="rId49"/>
    <p:sldId id="463" r:id="rId50"/>
    <p:sldId id="501" r:id="rId51"/>
    <p:sldId id="466" r:id="rId52"/>
    <p:sldId id="502" r:id="rId53"/>
    <p:sldId id="457" r:id="rId54"/>
    <p:sldId id="504" r:id="rId55"/>
    <p:sldId id="532" r:id="rId56"/>
    <p:sldId id="459" r:id="rId57"/>
    <p:sldId id="503" r:id="rId58"/>
    <p:sldId id="467" r:id="rId59"/>
    <p:sldId id="505" r:id="rId60"/>
    <p:sldId id="469" r:id="rId61"/>
    <p:sldId id="506" r:id="rId62"/>
    <p:sldId id="470" r:id="rId63"/>
    <p:sldId id="507" r:id="rId64"/>
    <p:sldId id="471" r:id="rId65"/>
    <p:sldId id="508" r:id="rId66"/>
    <p:sldId id="472" r:id="rId67"/>
    <p:sldId id="509" r:id="rId68"/>
    <p:sldId id="447" r:id="rId69"/>
    <p:sldId id="473" r:id="rId70"/>
    <p:sldId id="535" r:id="rId71"/>
    <p:sldId id="534" r:id="rId72"/>
    <p:sldId id="510" r:id="rId73"/>
    <p:sldId id="474" r:id="rId74"/>
    <p:sldId id="511" r:id="rId75"/>
    <p:sldId id="475" r:id="rId76"/>
    <p:sldId id="512" r:id="rId77"/>
    <p:sldId id="477" r:id="rId78"/>
    <p:sldId id="513" r:id="rId79"/>
    <p:sldId id="476" r:id="rId80"/>
    <p:sldId id="514" r:id="rId81"/>
    <p:sldId id="478" r:id="rId82"/>
    <p:sldId id="515" r:id="rId83"/>
    <p:sldId id="479" r:id="rId84"/>
    <p:sldId id="516" r:id="rId85"/>
    <p:sldId id="480" r:id="rId86"/>
    <p:sldId id="517" r:id="rId87"/>
    <p:sldId id="481" r:id="rId88"/>
    <p:sldId id="518" r:id="rId89"/>
    <p:sldId id="482" r:id="rId90"/>
    <p:sldId id="519" r:id="rId91"/>
    <p:sldId id="483" r:id="rId92"/>
    <p:sldId id="520" r:id="rId93"/>
    <p:sldId id="485" r:id="rId94"/>
    <p:sldId id="521" r:id="rId95"/>
    <p:sldId id="486" r:id="rId96"/>
    <p:sldId id="522" r:id="rId97"/>
    <p:sldId id="488" r:id="rId98"/>
    <p:sldId id="523" r:id="rId99"/>
    <p:sldId id="489" r:id="rId100"/>
    <p:sldId id="524" r:id="rId101"/>
    <p:sldId id="490" r:id="rId102"/>
    <p:sldId id="525" r:id="rId103"/>
    <p:sldId id="491" r:id="rId104"/>
    <p:sldId id="526" r:id="rId105"/>
    <p:sldId id="492" r:id="rId106"/>
    <p:sldId id="527" r:id="rId107"/>
    <p:sldId id="536" r:id="rId108"/>
    <p:sldId id="537" r:id="rId109"/>
    <p:sldId id="493" r:id="rId110"/>
    <p:sldId id="528" r:id="rId111"/>
    <p:sldId id="495" r:id="rId112"/>
    <p:sldId id="529" r:id="rId113"/>
    <p:sldId id="494" r:id="rId114"/>
    <p:sldId id="533" r:id="rId115"/>
    <p:sldId id="370" r:id="rId116"/>
    <p:sldId id="418" r:id="rId117"/>
    <p:sldId id="394" r:id="rId118"/>
    <p:sldId id="374" r:id="rId119"/>
  </p:sldIdLst>
  <p:sldSz cx="9144000" cy="5143500" type="screen16x9"/>
  <p:notesSz cx="6881813" cy="9296400"/>
  <p:custDataLst>
    <p:tags r:id="rId1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ra L Sottolano" initials="DLS" lastIdx="10" clrIdx="0">
    <p:extLst>
      <p:ext uri="{19B8F6BF-5375-455C-9EA6-DF929625EA0E}">
        <p15:presenceInfo xmlns:p15="http://schemas.microsoft.com/office/powerpoint/2012/main" userId="S-1-5-21-218105429-2715934002-73406468-36864" providerId="AD"/>
      </p:ext>
    </p:extLst>
  </p:cmAuthor>
  <p:cmAuthor id="2" name="Valerie A. Shuba" initials="VAS" lastIdx="5" clrIdx="1">
    <p:extLst>
      <p:ext uri="{19B8F6BF-5375-455C-9EA6-DF929625EA0E}">
        <p15:presenceInfo xmlns:p15="http://schemas.microsoft.com/office/powerpoint/2012/main" userId="S-1-5-21-218105429-2715934002-73406468-197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646569"/>
    <a:srgbClr val="FFFFCC"/>
    <a:srgbClr val="002D73"/>
    <a:srgbClr val="1F3261"/>
    <a:srgbClr val="00768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59802" autoAdjust="0"/>
  </p:normalViewPr>
  <p:slideViewPr>
    <p:cSldViewPr snapToGrid="0">
      <p:cViewPr varScale="1">
        <p:scale>
          <a:sx n="59" d="100"/>
          <a:sy n="59" d="100"/>
        </p:scale>
        <p:origin x="1152"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06" y="-264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presProps" Target="presProps.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notesMaster" Target="notesMasters/notesMaster1.xml"/><Relationship Id="rId125"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494E98F3-5064-CE44-BCC0-70998B4A9475}" type="datetimeFigureOut">
              <a:rPr lang="en-US" smtClean="0"/>
              <a:t>3/29/2023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36969D2-6A59-5943-AD3C-208596B09743}" type="slidenum">
              <a:rPr lang="en-US" smtClean="0"/>
              <a:t>‹#›</a:t>
            </a:fld>
            <a:endParaRPr lang="en-US" dirty="0"/>
          </a:p>
        </p:txBody>
      </p:sp>
    </p:spTree>
    <p:extLst>
      <p:ext uri="{BB962C8B-B14F-4D97-AF65-F5344CB8AC3E}">
        <p14:creationId xmlns:p14="http://schemas.microsoft.com/office/powerpoint/2010/main" val="7110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F2C164A-7038-42D0-953C-2EB4816D4C81}" type="datetimeFigureOut">
              <a:rPr lang="en-US" smtClean="0"/>
              <a:t>3/29/2023</a:t>
            </a:fld>
            <a:endParaRPr lang="en-US" dirty="0"/>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6DA9C80-B631-4EC4-8253-F63CFD0157DF}" type="slidenum">
              <a:rPr lang="en-US" smtClean="0"/>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mailto:hinhpn@health.state.ny.us"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xfrm>
            <a:off x="734726" y="4637247"/>
            <a:ext cx="5871151" cy="4392217"/>
          </a:xfrm>
          <a:prstGeom prst="rect">
            <a:avLst/>
          </a:prstGeom>
          <a:noFill/>
        </p:spPr>
        <p:txBody>
          <a:bodyPr wrap="square" lIns="92446" tIns="46223" rIns="92446" bIns="46223" numCol="1" anchor="t" anchorCtr="0" compatLnSpc="1">
            <a:prstTxWarp prst="textNoShape">
              <a:avLst/>
            </a:prstTxWarp>
          </a:bodyPr>
          <a:lstStyle/>
          <a:p>
            <a:r>
              <a:rPr lang="en-US" sz="1200" kern="1200" dirty="0">
                <a:solidFill>
                  <a:schemeClr val="tx1"/>
                </a:solidFill>
                <a:effectLst/>
                <a:latin typeface="+mn-lt"/>
                <a:ea typeface="+mn-ea"/>
                <a:cs typeface="+mn-cs"/>
              </a:rPr>
              <a:t>Updated October 2019 – Have slide 1 displaying as participants arrive to course.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Introduce yourself &lt;insert your biography here&gt;, share contact info, and your experiences with eFINDS. Make yourself available for questions during and after the session.</a:t>
            </a:r>
          </a:p>
        </p:txBody>
      </p:sp>
    </p:spTree>
    <p:extLst>
      <p:ext uri="{BB962C8B-B14F-4D97-AF65-F5344CB8AC3E}">
        <p14:creationId xmlns:p14="http://schemas.microsoft.com/office/powerpoint/2010/main" val="422406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These are the supplies you need.</a:t>
            </a:r>
          </a:p>
          <a:p>
            <a:r>
              <a:rPr lang="en-US" sz="1200" kern="1200" dirty="0">
                <a:solidFill>
                  <a:schemeClr val="tx1"/>
                </a:solidFill>
                <a:effectLst/>
                <a:latin typeface="+mn-lt"/>
                <a:ea typeface="+mn-ea"/>
                <a:cs typeface="+mn-cs"/>
              </a:rPr>
              <a:t>Don’t get hung up by the </a:t>
            </a:r>
            <a:r>
              <a:rPr lang="en-US" sz="1200" i="1" kern="1200" dirty="0">
                <a:solidFill>
                  <a:schemeClr val="tx1"/>
                </a:solidFill>
                <a:effectLst/>
                <a:latin typeface="+mn-lt"/>
                <a:ea typeface="+mn-ea"/>
                <a:cs typeface="+mn-cs"/>
              </a:rPr>
              <a:t>electronic</a:t>
            </a:r>
            <a:r>
              <a:rPr lang="en-US" sz="1200" kern="1200" dirty="0">
                <a:solidFill>
                  <a:schemeClr val="tx1"/>
                </a:solidFill>
                <a:effectLst/>
                <a:latin typeface="+mn-lt"/>
                <a:ea typeface="+mn-ea"/>
                <a:cs typeface="+mn-cs"/>
              </a:rPr>
              <a:t> process!!</a:t>
            </a:r>
          </a:p>
          <a:p>
            <a:r>
              <a:rPr lang="en-US" sz="1200" kern="1200" dirty="0">
                <a:solidFill>
                  <a:schemeClr val="tx1"/>
                </a:solidFill>
                <a:effectLst/>
                <a:latin typeface="+mn-lt"/>
                <a:ea typeface="+mn-ea"/>
                <a:cs typeface="+mn-cs"/>
              </a:rPr>
              <a:t>If all else fails….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wristband your evacuees and get them to a safe location.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Appendix K for instructions on how to order evacuation supplies.</a:t>
            </a:r>
          </a:p>
          <a:p>
            <a:r>
              <a:rPr lang="en-US" sz="1200" kern="1200" dirty="0">
                <a:solidFill>
                  <a:schemeClr val="tx1"/>
                </a:solidFill>
                <a:effectLst/>
                <a:latin typeface="+mn-lt"/>
                <a:ea typeface="+mn-ea"/>
                <a:cs typeface="+mn-cs"/>
              </a:rPr>
              <a:t>Also included in Appendix L are scanner specs and Appendix E is Scanner Set Up.</a:t>
            </a:r>
          </a:p>
          <a:p>
            <a:endParaRPr lang="en-US" dirty="0"/>
          </a:p>
          <a:p>
            <a:r>
              <a:rPr lang="en-US" sz="1200" kern="1200" dirty="0">
                <a:solidFill>
                  <a:schemeClr val="tx1"/>
                </a:solidFill>
                <a:effectLst/>
                <a:latin typeface="+mn-lt"/>
                <a:ea typeface="+mn-ea"/>
                <a:cs typeface="+mn-cs"/>
              </a:rPr>
              <a:t>Remember that if you only have time to get a wristband on the person, and get them to a safe location, then registration can occur later. With a wristband, you can always determine the facility that a person originated from. This could be very important especially during large-scale events with people ending up in temporary shelters or not where they were intended to go.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facility received a specified number of wristbands, </a:t>
            </a:r>
            <a:r>
              <a:rPr lang="en-US" sz="1200" u="sng" kern="1200" dirty="0">
                <a:solidFill>
                  <a:schemeClr val="tx1"/>
                </a:solidFill>
                <a:effectLst/>
                <a:latin typeface="+mn-lt"/>
                <a:ea typeface="+mn-ea"/>
                <a:cs typeface="+mn-cs"/>
              </a:rPr>
              <a:t>based on their licensed beds</a:t>
            </a:r>
            <a:r>
              <a:rPr lang="en-US" sz="1200" kern="1200" dirty="0">
                <a:solidFill>
                  <a:schemeClr val="tx1"/>
                </a:solidFill>
                <a:effectLst/>
                <a:latin typeface="+mn-lt"/>
                <a:ea typeface="+mn-ea"/>
                <a:cs typeface="+mn-cs"/>
              </a:rPr>
              <a:t>, and corresponding scannable barcode log sheets.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barcodes/wristbands provided will have a special sequence number used solely for your facility. Each wristband will contain the facility name, a scannable barcode, and the barcode number. If needed, you can write on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barcodes on the wristbands have a prefix that corresponds to the type of facility (HO, NH, ACF) followed by your agency’s unique identifier code (pfi or license #), followed by a changing sequential number or evacuee number.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Facilities also received a small set of training bands (15). You will clearly know that they are for training, because “Training” can be found in three places, and the barcode number ends in a D for demo. </a:t>
            </a:r>
          </a:p>
          <a:p>
            <a:r>
              <a:rPr lang="en-US" sz="1200" kern="1200" dirty="0">
                <a:solidFill>
                  <a:schemeClr val="tx1"/>
                </a:solidFill>
                <a:effectLst/>
                <a:latin typeface="+mn-lt"/>
                <a:ea typeface="+mn-ea"/>
                <a:cs typeface="+mn-cs"/>
              </a:rPr>
              <a:t>Training wristbands can only be used in the eFINDS Demo/Practice application. Production or “Real” barcodes numbers are only recognized in the “Real” or Evacuate side of eFINDS.  Barcodes cannot be used in the wrong application by mistake. Usually when a barcode number is not recognized, it is a training barcode being scanned in the “real” or Evacuate side of eFINDS.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Barcodes are one-time use. If a facility has used all their training barcodes it may be necessary to generate additional barcodes.  NYSDOH will not issue additional training wristbands unless a specific request is made, such as a drill with multiple facilities involved.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facility also received one bar code scanner programmed to work with the eFINDS application. The budget only allowed one scanner per facility. Information regarding the purchase of replacement scanners can be found in Appendix L Scanner Specifications.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 other facility scanners may also work with the eFINDS program but may require a manual “enter” with the keyboard or extra characters to be removed from the scan.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Facilities also received a copy of their facility’s scannable barcode log (PDF)</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which contains your facility name, a space for a patient/resident’s first name, last name, date of birth and gender. These logs can be used if a facility has no power or no internet or just to document who received which wristband.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dirty="0"/>
          </a:p>
        </p:txBody>
      </p:sp>
    </p:spTree>
    <p:extLst>
      <p:ext uri="{BB962C8B-B14F-4D97-AF65-F5344CB8AC3E}">
        <p14:creationId xmlns:p14="http://schemas.microsoft.com/office/powerpoint/2010/main" val="4284694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You should see all seven evacuees listed, because they are under the same operation.</a:t>
            </a:r>
          </a:p>
          <a:p>
            <a:endParaRPr lang="en-US" sz="1100" dirty="0"/>
          </a:p>
          <a:p>
            <a:r>
              <a:rPr lang="en-US" sz="1100" dirty="0"/>
              <a:t>Are your statuses for evacuee 6 and 7 correct? What about their current locations?</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100</a:t>
            </a:fld>
            <a:endParaRPr lang="en-US" dirty="0"/>
          </a:p>
        </p:txBody>
      </p:sp>
    </p:spTree>
    <p:extLst>
      <p:ext uri="{BB962C8B-B14F-4D97-AF65-F5344CB8AC3E}">
        <p14:creationId xmlns:p14="http://schemas.microsoft.com/office/powerpoint/2010/main" val="28891534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check the report again.</a:t>
            </a:r>
          </a:p>
        </p:txBody>
      </p:sp>
      <p:sp>
        <p:nvSpPr>
          <p:cNvPr id="4" name="Slide Number Placeholder 3"/>
          <p:cNvSpPr>
            <a:spLocks noGrp="1"/>
          </p:cNvSpPr>
          <p:nvPr>
            <p:ph type="sldNum" sz="quarter" idx="10"/>
          </p:nvPr>
        </p:nvSpPr>
        <p:spPr/>
        <p:txBody>
          <a:bodyPr/>
          <a:lstStyle/>
          <a:p>
            <a:fld id="{F6DA9C80-B631-4EC4-8253-F63CFD0157DF}" type="slidenum">
              <a:rPr lang="en-US" smtClean="0"/>
              <a:t>101</a:t>
            </a:fld>
            <a:endParaRPr lang="en-US" dirty="0"/>
          </a:p>
        </p:txBody>
      </p:sp>
    </p:spTree>
    <p:extLst>
      <p:ext uri="{BB962C8B-B14F-4D97-AF65-F5344CB8AC3E}">
        <p14:creationId xmlns:p14="http://schemas.microsoft.com/office/powerpoint/2010/main" val="286161836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This is just another method of searching for evacuees, but allows you to perform a more advance search, such a DOB or All Males/Females.</a:t>
            </a:r>
          </a:p>
          <a:p>
            <a:endParaRPr lang="en-US" sz="1100" dirty="0"/>
          </a:p>
          <a:p>
            <a:r>
              <a:rPr lang="en-US" sz="1100" dirty="0"/>
              <a:t>Here you should see the same seven evacuees listed as you did in the Facility Report, because they are under the same operation.</a:t>
            </a:r>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102</a:t>
            </a:fld>
            <a:endParaRPr lang="en-US" dirty="0"/>
          </a:p>
        </p:txBody>
      </p:sp>
    </p:spTree>
    <p:extLst>
      <p:ext uri="{BB962C8B-B14F-4D97-AF65-F5344CB8AC3E}">
        <p14:creationId xmlns:p14="http://schemas.microsoft.com/office/powerpoint/2010/main" val="165163898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Generally speaking, you would inactive an operation if all statuses were either Registered, Repatriated or Will Not Repatriate.</a:t>
            </a:r>
          </a:p>
        </p:txBody>
      </p:sp>
      <p:sp>
        <p:nvSpPr>
          <p:cNvPr id="4" name="Slide Number Placeholder 3"/>
          <p:cNvSpPr>
            <a:spLocks noGrp="1"/>
          </p:cNvSpPr>
          <p:nvPr>
            <p:ph type="sldNum" sz="quarter" idx="10"/>
          </p:nvPr>
        </p:nvSpPr>
        <p:spPr/>
        <p:txBody>
          <a:bodyPr/>
          <a:lstStyle/>
          <a:p>
            <a:fld id="{F6DA9C80-B631-4EC4-8253-F63CFD0157DF}" type="slidenum">
              <a:rPr lang="en-US" smtClean="0"/>
              <a:t>103</a:t>
            </a:fld>
            <a:endParaRPr lang="en-US" dirty="0"/>
          </a:p>
        </p:txBody>
      </p:sp>
    </p:spTree>
    <p:extLst>
      <p:ext uri="{BB962C8B-B14F-4D97-AF65-F5344CB8AC3E}">
        <p14:creationId xmlns:p14="http://schemas.microsoft.com/office/powerpoint/2010/main" val="35088074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Search by Operation Name if needed.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104</a:t>
            </a:fld>
            <a:endParaRPr lang="en-US" dirty="0"/>
          </a:p>
        </p:txBody>
      </p:sp>
    </p:spTree>
    <p:extLst>
      <p:ext uri="{BB962C8B-B14F-4D97-AF65-F5344CB8AC3E}">
        <p14:creationId xmlns:p14="http://schemas.microsoft.com/office/powerpoint/2010/main" val="38514354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You can always re-activate if needed.</a:t>
            </a:r>
          </a:p>
        </p:txBody>
      </p:sp>
      <p:sp>
        <p:nvSpPr>
          <p:cNvPr id="4" name="Slide Number Placeholder 3"/>
          <p:cNvSpPr>
            <a:spLocks noGrp="1"/>
          </p:cNvSpPr>
          <p:nvPr>
            <p:ph type="sldNum" sz="quarter" idx="10"/>
          </p:nvPr>
        </p:nvSpPr>
        <p:spPr/>
        <p:txBody>
          <a:bodyPr/>
          <a:lstStyle/>
          <a:p>
            <a:fld id="{F6DA9C80-B631-4EC4-8253-F63CFD0157DF}" type="slidenum">
              <a:rPr lang="en-US" smtClean="0"/>
              <a:t>105</a:t>
            </a:fld>
            <a:endParaRPr lang="en-US" dirty="0"/>
          </a:p>
        </p:txBody>
      </p:sp>
    </p:spTree>
    <p:extLst>
      <p:ext uri="{BB962C8B-B14F-4D97-AF65-F5344CB8AC3E}">
        <p14:creationId xmlns:p14="http://schemas.microsoft.com/office/powerpoint/2010/main" val="21962083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Search by TMP location name if needed.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106</a:t>
            </a:fld>
            <a:endParaRPr lang="en-US" dirty="0"/>
          </a:p>
        </p:txBody>
      </p:sp>
    </p:spTree>
    <p:extLst>
      <p:ext uri="{BB962C8B-B14F-4D97-AF65-F5344CB8AC3E}">
        <p14:creationId xmlns:p14="http://schemas.microsoft.com/office/powerpoint/2010/main" val="8324341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More detailed instructions on how to use the eFINDS Mobile are in the Web version of eFINDS. Select Mobile Download from the eFINDS menu.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eFINDS Mobile Quick Reference card.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107</a:t>
            </a:fld>
            <a:endParaRPr lang="en-US" dirty="0"/>
          </a:p>
        </p:txBody>
      </p:sp>
    </p:spTree>
    <p:extLst>
      <p:ext uri="{BB962C8B-B14F-4D97-AF65-F5344CB8AC3E}">
        <p14:creationId xmlns:p14="http://schemas.microsoft.com/office/powerpoint/2010/main" val="27341810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highlight>
                  <a:srgbClr val="FFFF00"/>
                </a:highlight>
              </a:rPr>
              <a:t>Start countdown clock</a:t>
            </a:r>
          </a:p>
        </p:txBody>
      </p:sp>
      <p:sp>
        <p:nvSpPr>
          <p:cNvPr id="4" name="Slide Number Placeholder 3"/>
          <p:cNvSpPr>
            <a:spLocks noGrp="1"/>
          </p:cNvSpPr>
          <p:nvPr>
            <p:ph type="sldNum" sz="quarter" idx="10"/>
          </p:nvPr>
        </p:nvSpPr>
        <p:spPr/>
        <p:txBody>
          <a:bodyPr/>
          <a:lstStyle/>
          <a:p>
            <a:fld id="{F6DA9C80-B631-4EC4-8253-F63CFD0157DF}" type="slidenum">
              <a:rPr lang="en-US" smtClean="0"/>
              <a:t>108</a:t>
            </a:fld>
            <a:endParaRPr lang="en-US" dirty="0"/>
          </a:p>
        </p:txBody>
      </p:sp>
    </p:spTree>
    <p:extLst>
      <p:ext uri="{BB962C8B-B14F-4D97-AF65-F5344CB8AC3E}">
        <p14:creationId xmlns:p14="http://schemas.microsoft.com/office/powerpoint/2010/main" val="34092735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dirty="0"/>
              <a:t>Don’t’ forget to check for updated training materials and eFINDS Release Notes.</a:t>
            </a:r>
          </a:p>
          <a:p>
            <a:endParaRPr lang="en-US" dirty="0"/>
          </a:p>
          <a:p>
            <a:r>
              <a:rPr lang="en-US" dirty="0"/>
              <a:t>Scroll down to Application Assistance after you click the blue info icon and click the eFINDS document folder.</a:t>
            </a:r>
          </a:p>
          <a:p>
            <a:r>
              <a:rPr lang="en-US" dirty="0"/>
              <a:t>When a document is updated, the Date Posted will be updated also, so you will know if something has changed since your last training or download</a:t>
            </a:r>
          </a:p>
          <a:p>
            <a:pPr defTabSz="977161">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109</a:t>
            </a:fld>
            <a:endParaRPr lang="en-US" dirty="0"/>
          </a:p>
        </p:txBody>
      </p:sp>
    </p:spTree>
    <p:extLst>
      <p:ext uri="{BB962C8B-B14F-4D97-AF65-F5344CB8AC3E}">
        <p14:creationId xmlns:p14="http://schemas.microsoft.com/office/powerpoint/2010/main" val="302190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dirty="0"/>
              <a:t>If you check</a:t>
            </a:r>
            <a:r>
              <a:rPr lang="en-US" baseline="0" dirty="0"/>
              <a:t> your eFINDS supplies and determined you are in a deficit, then submit a Supplies Request. </a:t>
            </a:r>
          </a:p>
          <a:p>
            <a:r>
              <a:rPr lang="en-US" baseline="0" dirty="0"/>
              <a:t>You can only request “real” evacuation supplies.</a:t>
            </a:r>
          </a:p>
          <a:p>
            <a:r>
              <a:rPr lang="en-US" baseline="0" dirty="0"/>
              <a:t>When your request is updated with a question or your supplies are shipping, then you will receive an email with the status.</a:t>
            </a:r>
          </a:p>
          <a:p>
            <a:r>
              <a:rPr lang="en-US" baseline="0" dirty="0"/>
              <a:t>Check your supplies request at any time for updates.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Generally speaking, eFINDS Training wristbands are not printed or shipped, as the facility can utilize the PDF logs for training and exercises.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explore this in the Hands-on modules.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69281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xfrm>
            <a:off x="751053" y="4714535"/>
            <a:ext cx="6001621" cy="4465421"/>
          </a:xfrm>
          <a:prstGeom prst="rect">
            <a:avLst/>
          </a:prstGeom>
          <a:noFill/>
        </p:spPr>
        <p:txBody>
          <a:bodyPr wrap="square" lIns="94202" tIns="47101" rIns="94202" bIns="47101" numCol="1" anchor="t" anchorCtr="0" compatLnSpc="1">
            <a:prstTxWarp prst="textNoShape">
              <a:avLst/>
            </a:prstTxWarp>
          </a:bodyPr>
          <a:lstStyle/>
          <a:p>
            <a:pPr eaLnBrk="1" hangingPunct="1"/>
            <a:r>
              <a:rPr lang="en-US" b="0" baseline="0" dirty="0"/>
              <a:t>The Health Commerce System trainers are the team responsible for providing technical assistance with eFINDS, so if you find that you are having a technical issue with eFINDS or the Health Commerce System in general you should contact the Health Commerce System Trainers at the number or email listed on the screen. </a:t>
            </a:r>
          </a:p>
          <a:p>
            <a:pPr eaLnBrk="1" hangingPunct="1"/>
            <a:endParaRPr lang="en-US" b="0" baseline="0" dirty="0"/>
          </a:p>
          <a:p>
            <a:r>
              <a:rPr lang="en-US" dirty="0"/>
              <a:t>Contact the </a:t>
            </a:r>
            <a:r>
              <a:rPr lang="en-US" dirty="0">
                <a:hlinkClick r:id="rId3"/>
              </a:rPr>
              <a:t>CAMU help desk</a:t>
            </a:r>
            <a:r>
              <a:rPr lang="en-US" dirty="0"/>
              <a:t> for password and account questions, if results from the sign in page’s Forgot your password or Forgot your User ID are not successful.</a:t>
            </a:r>
          </a:p>
          <a:p>
            <a:endParaRPr lang="en-US" dirty="0"/>
          </a:p>
          <a:p>
            <a:pPr defTabSz="977161" eaLnBrk="0" fontAlgn="base" hangingPunct="0">
              <a:spcBef>
                <a:spcPct val="30000"/>
              </a:spcBef>
              <a:spcAft>
                <a:spcPct val="0"/>
              </a:spcAft>
              <a:defRPr/>
            </a:pPr>
            <a:r>
              <a:rPr lang="en-US" b="0" baseline="0" dirty="0"/>
              <a:t>For non-technical issues that lean more towards implementation, operations and regulatory concerns, please address those to the </a:t>
            </a:r>
            <a:r>
              <a:rPr lang="en-US" dirty="0"/>
              <a:t>Office of Primary a Systems Management, Director of Preparedness Care &amp; Health</a:t>
            </a:r>
          </a:p>
          <a:p>
            <a:endParaRPr lang="en-US" baseline="0" dirty="0"/>
          </a:p>
          <a:p>
            <a:endParaRPr lang="en-US" baseline="0" dirty="0"/>
          </a:p>
          <a:p>
            <a:endParaRPr lang="en-US" dirty="0"/>
          </a:p>
          <a:p>
            <a:pPr lvl="1" algn="ctr">
              <a:lnSpc>
                <a:spcPct val="80000"/>
              </a:lnSpc>
              <a:buFontTx/>
              <a:buNone/>
            </a:pPr>
            <a:endParaRPr lang="en-US" dirty="0">
              <a:solidFill>
                <a:srgbClr val="A50021"/>
              </a:solidFill>
            </a:endParaRPr>
          </a:p>
          <a:p>
            <a:pPr algn="ctr">
              <a:lnSpc>
                <a:spcPct val="80000"/>
              </a:lnSpc>
              <a:buFontTx/>
              <a:buNone/>
            </a:pPr>
            <a:endParaRPr lang="en-US" sz="1800" dirty="0">
              <a:solidFill>
                <a:srgbClr val="A50021"/>
              </a:solidFill>
            </a:endParaRPr>
          </a:p>
          <a:p>
            <a:pPr eaLnBrk="1" hangingPunct="1"/>
            <a:endParaRPr lang="en-US" dirty="0"/>
          </a:p>
        </p:txBody>
      </p:sp>
    </p:spTree>
    <p:extLst>
      <p:ext uri="{BB962C8B-B14F-4D97-AF65-F5344CB8AC3E}">
        <p14:creationId xmlns:p14="http://schemas.microsoft.com/office/powerpoint/2010/main" val="39028227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111</a:t>
            </a:fld>
            <a:endParaRPr lang="en-US" dirty="0"/>
          </a:p>
        </p:txBody>
      </p:sp>
    </p:spTree>
    <p:extLst>
      <p:ext uri="{BB962C8B-B14F-4D97-AF65-F5344CB8AC3E}">
        <p14:creationId xmlns:p14="http://schemas.microsoft.com/office/powerpoint/2010/main" val="23285311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112</a:t>
            </a:fld>
            <a:endParaRPr lang="en-US" dirty="0"/>
          </a:p>
        </p:txBody>
      </p:sp>
    </p:spTree>
    <p:extLst>
      <p:ext uri="{BB962C8B-B14F-4D97-AF65-F5344CB8AC3E}">
        <p14:creationId xmlns:p14="http://schemas.microsoft.com/office/powerpoint/2010/main" val="4106230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lvl="0"/>
            <a:r>
              <a:rPr lang="en-US" sz="1200" b="1" kern="1200" dirty="0">
                <a:solidFill>
                  <a:schemeClr val="tx1"/>
                </a:solidFill>
                <a:effectLst/>
                <a:latin typeface="+mn-lt"/>
                <a:ea typeface="+mn-ea"/>
                <a:cs typeface="+mn-cs"/>
              </a:rPr>
              <a:t>In a cluttered room or Administrator’s Office?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In a locked cabinet or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Someplace where EVERY Staff member has access.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KNOW where eFINDS supplies are kept!!!!  </a:t>
            </a:r>
            <a:r>
              <a:rPr lang="en-US" sz="1200" kern="1200" dirty="0">
                <a:solidFill>
                  <a:schemeClr val="tx1"/>
                </a:solidFill>
                <a:effectLst/>
                <a:latin typeface="+mn-lt"/>
                <a:ea typeface="+mn-ea"/>
                <a:cs typeface="+mn-cs"/>
              </a:rPr>
              <a:t>That is NOT in a locked storage closet, but in a safe place where your staff can access them whenever needed. Try labeling supplies as EVACUATION SUPPLIES, and not eFINDS. Who knows what eFINDS means?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dirty="0"/>
          </a:p>
        </p:txBody>
      </p:sp>
    </p:spTree>
    <p:extLst>
      <p:ext uri="{BB962C8B-B14F-4D97-AF65-F5344CB8AC3E}">
        <p14:creationId xmlns:p14="http://schemas.microsoft.com/office/powerpoint/2010/main" val="3537106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751053" y="4714535"/>
            <a:ext cx="6001621" cy="4465421"/>
          </a:xfrm>
          <a:prstGeom prst="rect">
            <a:avLst/>
          </a:prstGeom>
          <a:noFill/>
        </p:spPr>
        <p:txBody>
          <a:bodyPr wrap="square" lIns="94202" tIns="47101" rIns="94202" bIns="47101" numCol="1" anchor="t" anchorCtr="0" compatLnSpc="1">
            <a:prstTxWarp prst="textNoShape">
              <a:avLst/>
            </a:prstTxWarp>
          </a:bodyPr>
          <a:lstStyle/>
          <a:p>
            <a:r>
              <a:rPr lang="en-US" sz="1200" kern="1200" dirty="0">
                <a:solidFill>
                  <a:schemeClr val="tx1"/>
                </a:solidFill>
                <a:effectLst/>
                <a:latin typeface="+mn-lt"/>
                <a:ea typeface="+mn-ea"/>
                <a:cs typeface="+mn-cs"/>
              </a:rPr>
              <a:t>eFINDS is a role-based application - once you are added to an eFINDS role, the application will appear in your My Applications list on the HCS Home page. If you confirmed that you are assigned an eFINDS role and do not see eFINDS in your My Apps list, then click Refresh My Applications located at the bottom of the list if necessary.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verify your role assignments, go to My Content &gt; click </a:t>
            </a:r>
            <a:r>
              <a:rPr lang="en-US" sz="1200" u="sng" kern="1200" dirty="0">
                <a:solidFill>
                  <a:schemeClr val="tx1"/>
                </a:solidFill>
                <a:effectLst/>
                <a:latin typeface="+mn-lt"/>
                <a:ea typeface="+mn-ea"/>
                <a:cs typeface="+mn-cs"/>
              </a:rPr>
              <a:t>See what roles I hold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not in an eFINDS role, then click </a:t>
            </a:r>
            <a:r>
              <a:rPr lang="en-US" sz="1200" u="sng" kern="1200" dirty="0">
                <a:solidFill>
                  <a:schemeClr val="tx1"/>
                </a:solidFill>
                <a:effectLst/>
                <a:latin typeface="+mn-lt"/>
                <a:ea typeface="+mn-ea"/>
                <a:cs typeface="+mn-cs"/>
              </a:rPr>
              <a:t>Look up my coordinators</a:t>
            </a:r>
            <a:r>
              <a:rPr lang="en-US" sz="1200" kern="1200" dirty="0">
                <a:solidFill>
                  <a:schemeClr val="tx1"/>
                </a:solidFill>
                <a:effectLst/>
                <a:latin typeface="+mn-lt"/>
                <a:ea typeface="+mn-ea"/>
                <a:cs typeface="+mn-cs"/>
              </a:rPr>
              <a:t>. They are the ones who will assign you to the role.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FRIENDLY REMINDER:  </a:t>
            </a:r>
            <a:r>
              <a:rPr lang="en-US" sz="1200" kern="1200" dirty="0">
                <a:solidFill>
                  <a:schemeClr val="tx1"/>
                </a:solidFill>
                <a:effectLst/>
                <a:latin typeface="+mn-lt"/>
                <a:ea typeface="+mn-ea"/>
                <a:cs typeface="+mn-cs"/>
              </a:rPr>
              <a:t>To ensure that you receive timely communications from your county health department and/or the state, please make sure your business and emergency contact information is correct;</a:t>
            </a:r>
          </a:p>
          <a:p>
            <a:r>
              <a:rPr lang="en-US" sz="1200" kern="1200" dirty="0">
                <a:solidFill>
                  <a:schemeClr val="tx1"/>
                </a:solidFill>
                <a:effectLst/>
                <a:latin typeface="+mn-lt"/>
                <a:ea typeface="+mn-ea"/>
                <a:cs typeface="+mn-cs"/>
              </a:rPr>
              <a:t>Click My Content &gt; Change my contact information. </a:t>
            </a:r>
          </a:p>
          <a:p>
            <a:endParaRPr lang="en-US" sz="1000" dirty="0"/>
          </a:p>
          <a:p>
            <a:endParaRPr lang="en-US" sz="1000" dirty="0"/>
          </a:p>
        </p:txBody>
      </p:sp>
      <p:sp>
        <p:nvSpPr>
          <p:cNvPr id="4" name="Slide Number Placeholder 3"/>
          <p:cNvSpPr>
            <a:spLocks noGrp="1"/>
          </p:cNvSpPr>
          <p:nvPr>
            <p:ph type="sldNum" sz="quarter" idx="5"/>
          </p:nvPr>
        </p:nvSpPr>
        <p:spPr/>
        <p:txBody>
          <a:bodyPr/>
          <a:lstStyle/>
          <a:p>
            <a:pPr>
              <a:defRPr/>
            </a:pPr>
            <a:fld id="{61501CAA-987C-46E1-B482-E779983079E5}" type="slidenum">
              <a:rPr lang="en-US" smtClean="0"/>
              <a:pPr>
                <a:defRPr/>
              </a:pPr>
              <a:t>13</a:t>
            </a:fld>
            <a:endParaRPr lang="en-US" dirty="0"/>
          </a:p>
        </p:txBody>
      </p:sp>
    </p:spTree>
    <p:extLst>
      <p:ext uri="{BB962C8B-B14F-4D97-AF65-F5344CB8AC3E}">
        <p14:creationId xmlns:p14="http://schemas.microsoft.com/office/powerpoint/2010/main" val="212534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There are two roles for facility employees: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(1) </a:t>
            </a:r>
            <a:r>
              <a:rPr lang="en-US" sz="1200" b="1" kern="1200" dirty="0">
                <a:solidFill>
                  <a:schemeClr val="tx1"/>
                </a:solidFill>
                <a:effectLst/>
                <a:latin typeface="+mn-lt"/>
                <a:ea typeface="+mn-ea"/>
                <a:cs typeface="+mn-cs"/>
              </a:rPr>
              <a:t>eFINDS Data Reporter </a:t>
            </a:r>
            <a:r>
              <a:rPr lang="en-US" sz="1200" kern="1200" dirty="0">
                <a:solidFill>
                  <a:schemeClr val="tx1"/>
                </a:solidFill>
                <a:effectLst/>
                <a:latin typeface="+mn-lt"/>
                <a:ea typeface="+mn-ea"/>
                <a:cs typeface="+mn-cs"/>
              </a:rPr>
              <a:t>can do everything needed to register and update evacuee information. They can do this with or without a scanner; one at a time or multiples. </a:t>
            </a:r>
          </a:p>
          <a:p>
            <a:r>
              <a:rPr lang="en-US" sz="1200" kern="1200" dirty="0">
                <a:solidFill>
                  <a:schemeClr val="tx1"/>
                </a:solidFill>
                <a:effectLst/>
                <a:latin typeface="+mn-lt"/>
                <a:ea typeface="+mn-ea"/>
                <a:cs typeface="+mn-cs"/>
              </a:rPr>
              <a:t>If they need to register multiple evacuees at one time, then they can upload an eFINDS spreadsheet generated by the eFINDS Reporting Admin.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(2) </a:t>
            </a:r>
            <a:r>
              <a:rPr lang="en-US" sz="1200" b="1" kern="1200" dirty="0">
                <a:solidFill>
                  <a:schemeClr val="tx1"/>
                </a:solidFill>
                <a:effectLst/>
                <a:latin typeface="+mn-lt"/>
                <a:ea typeface="+mn-ea"/>
                <a:cs typeface="+mn-cs"/>
              </a:rPr>
              <a:t>eFINDS Reporting Administrator </a:t>
            </a:r>
            <a:r>
              <a:rPr lang="en-US" sz="1200" kern="1200" dirty="0">
                <a:solidFill>
                  <a:schemeClr val="tx1"/>
                </a:solidFill>
                <a:effectLst/>
                <a:latin typeface="+mn-lt"/>
                <a:ea typeface="+mn-ea"/>
                <a:cs typeface="+mn-cs"/>
              </a:rPr>
              <a:t>can do everything the eFINDS Data Reporter can do, PLUS generate a PDF scannable log or an eFINDS spreadsheet. They can also register multiple evacuees at one time without having the barcodes to scan. They can add operations and temporary locations, request supplies and generate more training barcodes.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eFINDS Reporting Admin does NOT need to be management. Administrator is a technical reference for having higher permissions but does not need to be the facility administrator.</a:t>
            </a:r>
            <a:endParaRPr lang="en-US" b="1" dirty="0"/>
          </a:p>
          <a:p>
            <a:pPr eaLnBrk="1" hangingPunct="1"/>
            <a:endParaRPr lang="en-US" b="1" dirty="0"/>
          </a:p>
          <a:p>
            <a:pPr eaLnBrk="1" hangingPunct="1"/>
            <a:endParaRPr lang="en-US" dirty="0"/>
          </a:p>
          <a:p>
            <a:pPr eaLnBrk="1" hangingPunct="1"/>
            <a:endParaRPr lang="en-US" dirty="0"/>
          </a:p>
          <a:p>
            <a:pPr eaLnBrk="1" hangingPunct="1"/>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14</a:t>
            </a:fld>
            <a:endParaRPr lang="en-US" dirty="0"/>
          </a:p>
        </p:txBody>
      </p:sp>
    </p:spTree>
    <p:extLst>
      <p:ext uri="{BB962C8B-B14F-4D97-AF65-F5344CB8AC3E}">
        <p14:creationId xmlns:p14="http://schemas.microsoft.com/office/powerpoint/2010/main" val="276397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Click on the eFINDS application profile (blue circle with an I inside) to go to the folder with the most up-to-date quick cards and other materials. Please keep the Scannable log and quick cards with your eFINDS Supplies.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training supplies separate from the real supplies. An un-trained person may not know the difference.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15</a:t>
            </a:fld>
            <a:endParaRPr lang="en-US" dirty="0"/>
          </a:p>
        </p:txBody>
      </p:sp>
    </p:spTree>
    <p:extLst>
      <p:ext uri="{BB962C8B-B14F-4D97-AF65-F5344CB8AC3E}">
        <p14:creationId xmlns:p14="http://schemas.microsoft.com/office/powerpoint/2010/main" val="657588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Know what these statuses mean? These statuses tell you where an evacuee is or isn’t during an event.</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16</a:t>
            </a:fld>
            <a:endParaRPr lang="en-US" dirty="0"/>
          </a:p>
        </p:txBody>
      </p:sp>
    </p:spTree>
    <p:extLst>
      <p:ext uri="{BB962C8B-B14F-4D97-AF65-F5344CB8AC3E}">
        <p14:creationId xmlns:p14="http://schemas.microsoft.com/office/powerpoint/2010/main" val="1844966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baseline="0" dirty="0"/>
              <a:t>These statuses define the state of the person during an event and when the event is over.</a:t>
            </a:r>
          </a:p>
          <a:p>
            <a:endParaRPr lang="en-US" baseline="0" dirty="0"/>
          </a:p>
          <a:p>
            <a:r>
              <a:rPr lang="en-US" sz="1200" kern="1200" dirty="0">
                <a:solidFill>
                  <a:schemeClr val="tx1"/>
                </a:solidFill>
                <a:effectLst/>
                <a:latin typeface="+mn-lt"/>
                <a:ea typeface="+mn-ea"/>
                <a:cs typeface="+mn-cs"/>
              </a:rPr>
              <a:t>The slide describes the path of an evacuee in eFINDS and how it translates into the evacuee’s status. </a:t>
            </a:r>
          </a:p>
          <a:p>
            <a:r>
              <a:rPr lang="en-US" sz="1200" kern="1200" dirty="0">
                <a:solidFill>
                  <a:schemeClr val="tx1"/>
                </a:solidFill>
                <a:effectLst/>
                <a:latin typeface="+mn-lt"/>
                <a:ea typeface="+mn-ea"/>
                <a:cs typeface="+mn-cs"/>
              </a:rPr>
              <a:t>It also describes the responsibilities of the evacuating facility vs the receiving facility.</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17</a:t>
            </a:fld>
            <a:endParaRPr lang="en-US" dirty="0"/>
          </a:p>
        </p:txBody>
      </p:sp>
    </p:spTree>
    <p:extLst>
      <p:ext uri="{BB962C8B-B14F-4D97-AF65-F5344CB8AC3E}">
        <p14:creationId xmlns:p14="http://schemas.microsoft.com/office/powerpoint/2010/main" val="2502398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dirty="0"/>
          </a:p>
        </p:txBody>
      </p:sp>
    </p:spTree>
    <p:extLst>
      <p:ext uri="{BB962C8B-B14F-4D97-AF65-F5344CB8AC3E}">
        <p14:creationId xmlns:p14="http://schemas.microsoft.com/office/powerpoint/2010/main" val="162921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you completed the most basic transaction in eFINDS, we will now work through the first 18 training scenarios and then take our lunch break.</a:t>
            </a:r>
          </a:p>
          <a:p>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dirty="0"/>
          </a:p>
        </p:txBody>
      </p:sp>
    </p:spTree>
    <p:extLst>
      <p:ext uri="{BB962C8B-B14F-4D97-AF65-F5344CB8AC3E}">
        <p14:creationId xmlns:p14="http://schemas.microsoft.com/office/powerpoint/2010/main" val="70421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xfrm>
            <a:off x="734726" y="4637247"/>
            <a:ext cx="5871151" cy="4392217"/>
          </a:xfrm>
          <a:prstGeom prst="rect">
            <a:avLst/>
          </a:prstGeom>
          <a:noFill/>
        </p:spPr>
        <p:txBody>
          <a:bodyPr wrap="square" lIns="92446" tIns="46223" rIns="92446" bIns="46223" numCol="1" anchor="t" anchorCtr="0" compatLnSpc="1">
            <a:prstTxWarp prst="textNoShape">
              <a:avLst/>
            </a:prstTxWarp>
          </a:bodyPr>
          <a:lstStyle/>
          <a:p>
            <a:r>
              <a:rPr lang="en-US" sz="1200" kern="1200" dirty="0">
                <a:solidFill>
                  <a:schemeClr val="tx1"/>
                </a:solidFill>
                <a:effectLst/>
                <a:latin typeface="+mn-lt"/>
                <a:ea typeface="+mn-ea"/>
                <a:cs typeface="+mn-cs"/>
              </a:rPr>
              <a:t>Upon completion of this training, we do expect a higher level of expertise in eFINDS. You &lt;the participant&gt; will be prepared to train other facility staff in the use of eFINDS, and should also be able to support your colleagues in eFINDS during a real or practice evacuation.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just because you know a system does not mean that you can teach it.</a:t>
            </a:r>
          </a:p>
        </p:txBody>
      </p:sp>
    </p:spTree>
    <p:extLst>
      <p:ext uri="{BB962C8B-B14F-4D97-AF65-F5344CB8AC3E}">
        <p14:creationId xmlns:p14="http://schemas.microsoft.com/office/powerpoint/2010/main" val="242179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sz="1200" kern="1200" dirty="0">
                <a:solidFill>
                  <a:schemeClr val="tx1"/>
                </a:solidFill>
                <a:effectLst/>
                <a:highlight>
                  <a:srgbClr val="FFFF00"/>
                </a:highlight>
                <a:latin typeface="+mn-lt"/>
                <a:ea typeface="+mn-ea"/>
                <a:cs typeface="+mn-cs"/>
              </a:rPr>
              <a:t>Let’s all sign into our Health Commerce System (HCS) accounts. HCS User IDs and Password are for individuals, not facilities, and passwords should never be shared. </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If you forgot your User ID or Password, then use the Forgot your password? Or Forgot your User ID? links on the HCS Sign In page (bottom left).</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Is everyone logged in?</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Do you see eFINDS in your My Apps List? If not, then click Refresh My Applications.</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Everyone should open the eFINDS Info/help link to see where the resource materials are.</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Please update or verify your business and emergency contact info.</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&lt; Please make sure everyone completes these three steps before moving on &gt;</a:t>
            </a:r>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dirty="0"/>
          </a:p>
        </p:txBody>
      </p:sp>
    </p:spTree>
    <p:extLst>
      <p:ext uri="{BB962C8B-B14F-4D97-AF65-F5344CB8AC3E}">
        <p14:creationId xmlns:p14="http://schemas.microsoft.com/office/powerpoint/2010/main" val="1837366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sz="1200" kern="1200" dirty="0">
                <a:solidFill>
                  <a:schemeClr val="tx1"/>
                </a:solidFill>
                <a:effectLst/>
                <a:highlight>
                  <a:srgbClr val="FFFF00"/>
                </a:highlight>
                <a:latin typeface="+mn-lt"/>
                <a:ea typeface="+mn-ea"/>
                <a:cs typeface="+mn-cs"/>
              </a:rPr>
              <a:t>Any HCS user can verify/confirm they are properly assigned an eFINDS role. If a user is not assigned a role, then Coordinator will need to be contacted. All course participants needed the eFINDS Reporting Admin role prior to registering for this course.</a:t>
            </a:r>
          </a:p>
          <a:p>
            <a:r>
              <a:rPr lang="en-US" sz="1200" kern="1200" dirty="0">
                <a:solidFill>
                  <a:schemeClr val="tx1"/>
                </a:solidFill>
                <a:effectLst/>
                <a:highlight>
                  <a:srgbClr val="FFFF00"/>
                </a:highlight>
                <a:latin typeface="+mn-lt"/>
                <a:ea typeface="+mn-ea"/>
                <a:cs typeface="+mn-cs"/>
              </a:rPr>
              <a:t> </a:t>
            </a:r>
          </a:p>
          <a:p>
            <a:r>
              <a:rPr lang="en-US" sz="1200" kern="1200" dirty="0">
                <a:solidFill>
                  <a:schemeClr val="tx1"/>
                </a:solidFill>
                <a:effectLst/>
                <a:highlight>
                  <a:srgbClr val="FFFF00"/>
                </a:highlight>
                <a:latin typeface="+mn-lt"/>
                <a:ea typeface="+mn-ea"/>
                <a:cs typeface="+mn-cs"/>
              </a:rPr>
              <a:t>HCS Account Questions can be answered later by calling 866-529-1890. Ask for App Support if needed.</a:t>
            </a:r>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dirty="0"/>
          </a:p>
        </p:txBody>
      </p:sp>
    </p:spTree>
    <p:extLst>
      <p:ext uri="{BB962C8B-B14F-4D97-AF65-F5344CB8AC3E}">
        <p14:creationId xmlns:p14="http://schemas.microsoft.com/office/powerpoint/2010/main" val="187256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22</a:t>
            </a:fld>
            <a:endParaRPr lang="en-US" dirty="0"/>
          </a:p>
        </p:txBody>
      </p:sp>
    </p:spTree>
    <p:extLst>
      <p:ext uri="{BB962C8B-B14F-4D97-AF65-F5344CB8AC3E}">
        <p14:creationId xmlns:p14="http://schemas.microsoft.com/office/powerpoint/2010/main" val="285909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eaLnBrk="1" hangingPunct="1"/>
            <a:r>
              <a:rPr lang="en-US" dirty="0"/>
              <a:t>If you affiliated via an eFINDS role with more than one facility, then you need to tell the system where you are evacuating from or receiving evacuees at.</a:t>
            </a:r>
          </a:p>
          <a:p>
            <a:pPr eaLnBrk="1" hangingPunct="1"/>
            <a:r>
              <a:rPr lang="en-US" dirty="0"/>
              <a:t>If you are receiving evacuees at a Temporary Location, then your Set Location </a:t>
            </a:r>
            <a:r>
              <a:rPr lang="en-US" u="sng" dirty="0"/>
              <a:t>does not matter</a:t>
            </a:r>
            <a:r>
              <a:rPr lang="en-US" dirty="0"/>
              <a:t>.</a:t>
            </a:r>
          </a:p>
          <a:p>
            <a:pPr eaLnBrk="1" hangingPunct="1"/>
            <a:endParaRPr lang="en-US" dirty="0"/>
          </a:p>
          <a:p>
            <a:pPr eaLnBrk="1" hangingPunct="1"/>
            <a:r>
              <a:rPr lang="en-US" sz="1200" kern="1200" dirty="0">
                <a:solidFill>
                  <a:schemeClr val="tx1"/>
                </a:solidFill>
                <a:effectLst/>
                <a:latin typeface="+mn-lt"/>
                <a:ea typeface="+mn-ea"/>
                <a:cs typeface="+mn-cs"/>
              </a:rPr>
              <a:t>For hands-on module, this portion of the training will be instructor-led with demonstration. Students will follow along with scenarios from their computers. </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It is important that all participants stay together as me move through the scenarios. If you feel that you are falling behind, please let the instructor know immediately!</a:t>
            </a:r>
            <a:endParaRPr lang="en-US" dirty="0"/>
          </a:p>
          <a:p>
            <a:pPr eaLnBrk="1" hangingPunct="1"/>
            <a:endParaRPr lang="en-US" dirty="0"/>
          </a:p>
          <a:p>
            <a:pPr eaLnBrk="1" hangingPunct="1"/>
            <a:r>
              <a:rPr lang="en-US" dirty="0"/>
              <a:t>We will evacuate from your facility. Remember you can see what eFINDS roles you have by going to My Content &gt; See what roles I have. </a:t>
            </a:r>
          </a:p>
          <a:p>
            <a:pPr eaLnBrk="1" hangingPunct="1"/>
            <a:r>
              <a:rPr lang="en-US" dirty="0"/>
              <a:t>If you only have eFINDS roles for one facility, you still need to Set Your Location.</a:t>
            </a:r>
          </a:p>
          <a:p>
            <a:pPr eaLnBrk="1" hangingPunct="1"/>
            <a:endParaRPr lang="en-US" dirty="0"/>
          </a:p>
          <a:p>
            <a:pPr eaLnBrk="1" hangingPunct="1"/>
            <a:r>
              <a:rPr lang="en-US" dirty="0"/>
              <a:t>See your facility name and identifier/license number. @user means you are an eFINDS Data Reporter / @admin is eFINDS Reporting Administrator.</a:t>
            </a:r>
          </a:p>
          <a:p>
            <a:pPr eaLnBrk="1" hangingPunct="1"/>
            <a:r>
              <a:rPr lang="en-US" dirty="0"/>
              <a:t> </a:t>
            </a:r>
          </a:p>
          <a:p>
            <a:r>
              <a:rPr lang="en-US" b="1" dirty="0"/>
              <a:t>***Demonstration Begins  - Please refer to participant handouts if dual presentation (slides and web demo) is not available***</a:t>
            </a:r>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23</a:t>
            </a:fld>
            <a:endParaRPr lang="en-US" dirty="0"/>
          </a:p>
        </p:txBody>
      </p:sp>
    </p:spTree>
    <p:extLst>
      <p:ext uri="{BB962C8B-B14F-4D97-AF65-F5344CB8AC3E}">
        <p14:creationId xmlns:p14="http://schemas.microsoft.com/office/powerpoint/2010/main" val="1881161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Let’s prepare to work through the scenarios together.</a:t>
            </a:r>
          </a:p>
          <a:p>
            <a:r>
              <a:rPr lang="en-US" sz="1200" kern="1200" dirty="0">
                <a:solidFill>
                  <a:schemeClr val="tx1"/>
                </a:solidFill>
                <a:effectLst/>
                <a:latin typeface="+mn-lt"/>
                <a:ea typeface="+mn-ea"/>
                <a:cs typeface="+mn-cs"/>
              </a:rPr>
              <a:t>On your note pad or Scannable PDF Log, write down seven fake names. These people will be your evacuees. You can give them a made-up DOB when entering the patient info. It just needs to be a real date from the past.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need help thinking of names, use actor names or the Behind the Name website for assistance.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24</a:t>
            </a:fld>
            <a:endParaRPr lang="en-US" dirty="0"/>
          </a:p>
        </p:txBody>
      </p:sp>
    </p:spTree>
    <p:extLst>
      <p:ext uri="{BB962C8B-B14F-4D97-AF65-F5344CB8AC3E}">
        <p14:creationId xmlns:p14="http://schemas.microsoft.com/office/powerpoint/2010/main" val="2887342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Scannable Logs should be stored with your eFINDS supplies. These logs can be used when there is no internet or no power – just document the wristband number/barcode that an evacuee received by writing the person’s name, DOB and gender on the log. No other info is needed.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Options for Use:</a:t>
            </a:r>
          </a:p>
          <a:p>
            <a:r>
              <a:rPr lang="en-US" sz="1200" kern="1200" dirty="0">
                <a:solidFill>
                  <a:schemeClr val="tx1"/>
                </a:solidFill>
                <a:effectLst/>
                <a:latin typeface="+mn-lt"/>
                <a:ea typeface="+mn-ea"/>
                <a:cs typeface="+mn-cs"/>
              </a:rPr>
              <a:t>The Scannable Log can be filled-in as wristbands are being distributed. Any staff member can document who received a wristband. They do not need an HCS account.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eFINDS Data Reporter can register evacuees in eFINDS by scanning the barcode on the PDF log and entering the evacuee info.</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Copies of the log can be sent to the receiving facility and the receiving facility can register and receive the evacuees at the same time, if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instructor did not go over this scenario in the practical, then instructor should demonstrate by scanning any facility’s barcode and receive them. Show Tracking History displays:  Registered, Evacuated and Received at one time.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25</a:t>
            </a:fld>
            <a:endParaRPr lang="en-US" dirty="0"/>
          </a:p>
        </p:txBody>
      </p:sp>
    </p:spTree>
    <p:extLst>
      <p:ext uri="{BB962C8B-B14F-4D97-AF65-F5344CB8AC3E}">
        <p14:creationId xmlns:p14="http://schemas.microsoft.com/office/powerpoint/2010/main" val="3336878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IMPORTANT:  </a:t>
            </a:r>
            <a:r>
              <a:rPr lang="en-US" sz="1200" kern="1200" dirty="0">
                <a:solidFill>
                  <a:schemeClr val="tx1"/>
                </a:solidFill>
                <a:effectLst/>
                <a:latin typeface="+mn-lt"/>
                <a:ea typeface="+mn-ea"/>
                <a:cs typeface="+mn-cs"/>
              </a:rPr>
              <a:t>If a facility has more than one training participant, then each participant should print and use different sets of barcode numbers. Barcode are unique to each facility and evacuee. </a:t>
            </a:r>
            <a:r>
              <a:rPr lang="en-US" sz="1200" b="1" kern="1200" dirty="0">
                <a:solidFill>
                  <a:schemeClr val="tx1"/>
                </a:solidFill>
                <a:effectLst/>
                <a:latin typeface="+mn-lt"/>
                <a:ea typeface="+mn-ea"/>
                <a:cs typeface="+mn-cs"/>
              </a:rPr>
              <a:t>Talk to your co-worker(s) to determine which barcodes are available to use.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downloading the PDF log, you can exclude used barcodes. The “Confidential (exclude facility name)” option is not for DOH managed facilities.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“Confidential (exclude facility name)” feature was developed with OASAS Programs (drug treatment) and OHM clinics in mind specifically. This feature is also available for the Avery Label Document (Product No. 5262) PDF.</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 Steps 1-7 on the slide.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 the differences between the PDF and Excel options:</a:t>
            </a:r>
          </a:p>
          <a:p>
            <a:r>
              <a:rPr lang="en-US" sz="1200" kern="1200" dirty="0">
                <a:solidFill>
                  <a:schemeClr val="tx1"/>
                </a:solidFill>
                <a:effectLst/>
                <a:latin typeface="+mn-lt"/>
                <a:ea typeface="+mn-ea"/>
                <a:cs typeface="+mn-cs"/>
              </a:rPr>
              <a:t>PDF LOGS:</a:t>
            </a:r>
          </a:p>
          <a:p>
            <a:pPr lvl="0"/>
            <a:r>
              <a:rPr lang="en-US" sz="1200" kern="1200" dirty="0">
                <a:solidFill>
                  <a:schemeClr val="tx1"/>
                </a:solidFill>
                <a:effectLst/>
                <a:latin typeface="+mn-lt"/>
                <a:ea typeface="+mn-ea"/>
                <a:cs typeface="+mn-cs"/>
              </a:rPr>
              <a:t>cannot be electronically updated or uploaded, but evacuee info can be hand written and log sent with transportation.</a:t>
            </a:r>
          </a:p>
          <a:p>
            <a:pPr lvl="0"/>
            <a:r>
              <a:rPr lang="en-US" sz="1200" kern="1200" dirty="0">
                <a:solidFill>
                  <a:schemeClr val="tx1"/>
                </a:solidFill>
                <a:effectLst/>
                <a:latin typeface="+mn-lt"/>
                <a:ea typeface="+mn-ea"/>
                <a:cs typeface="+mn-cs"/>
              </a:rPr>
              <a:t>contains a scannable barcode that matches the wristband.</a:t>
            </a:r>
          </a:p>
          <a:p>
            <a:pPr lvl="0"/>
            <a:r>
              <a:rPr lang="en-US" sz="1200" kern="1200" dirty="0">
                <a:solidFill>
                  <a:schemeClr val="tx1"/>
                </a:solidFill>
                <a:effectLst/>
                <a:latin typeface="+mn-lt"/>
                <a:ea typeface="+mn-ea"/>
                <a:cs typeface="+mn-cs"/>
              </a:rPr>
              <a:t>provides a PDF for ALL barcodes allotted to your facility. Note which barcodes have already been used.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EXCEL FILES:</a:t>
            </a:r>
          </a:p>
          <a:p>
            <a:pPr lvl="0"/>
            <a:r>
              <a:rPr lang="en-US" sz="1200" kern="1200" dirty="0">
                <a:solidFill>
                  <a:schemeClr val="tx1"/>
                </a:solidFill>
                <a:effectLst/>
                <a:latin typeface="+mn-lt"/>
                <a:ea typeface="+mn-ea"/>
                <a:cs typeface="+mn-cs"/>
              </a:rPr>
              <a:t>Can be electronically updated and uploaded to eFINDS system. </a:t>
            </a:r>
          </a:p>
          <a:p>
            <a:pPr lvl="0"/>
            <a:r>
              <a:rPr lang="en-US" sz="1200" kern="1200" dirty="0">
                <a:solidFill>
                  <a:schemeClr val="tx1"/>
                </a:solidFill>
                <a:effectLst/>
                <a:latin typeface="+mn-lt"/>
                <a:ea typeface="+mn-ea"/>
                <a:cs typeface="+mn-cs"/>
              </a:rPr>
              <a:t>Does not contain scannable barcodes.</a:t>
            </a:r>
          </a:p>
          <a:p>
            <a:pPr lvl="0"/>
            <a:r>
              <a:rPr lang="en-US" sz="1200" kern="1200" dirty="0">
                <a:solidFill>
                  <a:schemeClr val="tx1"/>
                </a:solidFill>
                <a:effectLst/>
                <a:latin typeface="+mn-lt"/>
                <a:ea typeface="+mn-ea"/>
                <a:cs typeface="+mn-cs"/>
              </a:rPr>
              <a:t>Defaults to the first available/unused barcode numbers in your sequence.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marL="183217" indent="-183217">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26</a:t>
            </a:fld>
            <a:endParaRPr lang="en-US" dirty="0"/>
          </a:p>
        </p:txBody>
      </p:sp>
    </p:spTree>
    <p:extLst>
      <p:ext uri="{BB962C8B-B14F-4D97-AF65-F5344CB8AC3E}">
        <p14:creationId xmlns:p14="http://schemas.microsoft.com/office/powerpoint/2010/main" val="27002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Generally speaking, eFINDS Training wristbands are not printed or shipped, as the facility can utilize the PDF logs for training and exercises.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 Instructor Action&gt; Go around room and ask each person how many training barcodes they have. If necessary, more training barcodes should be generated and printed.</a:t>
            </a: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27</a:t>
            </a:fld>
            <a:endParaRPr lang="en-US" dirty="0"/>
          </a:p>
        </p:txBody>
      </p:sp>
    </p:spTree>
    <p:extLst>
      <p:ext uri="{BB962C8B-B14F-4D97-AF65-F5344CB8AC3E}">
        <p14:creationId xmlns:p14="http://schemas.microsoft.com/office/powerpoint/2010/main" val="3436445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IMPORTANT </a:t>
            </a:r>
            <a:r>
              <a:rPr lang="en-US" sz="1200" kern="1200" dirty="0">
                <a:solidFill>
                  <a:schemeClr val="tx1"/>
                </a:solidFill>
                <a:effectLst/>
                <a:latin typeface="+mn-lt"/>
                <a:ea typeface="+mn-ea"/>
                <a:cs typeface="+mn-cs"/>
              </a:rPr>
              <a:t>You cannot generate REAL Evacuation wristbands/barcodes for your facility. For Evacuation Supplies, please complete a Supply Request in eFINDS Evacuate.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you successfully generated more training barcodes, return to Manage Barcodes &gt; Download Barcode Documents and select Barcode Assignment: Scannable Log (pdf) as you did in the previous scenario (#1).</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Training</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Barcodes cannot be reused. Once you register a person to a barcode, they cannot be removed.  </a:t>
            </a:r>
            <a:r>
              <a:rPr lang="en-US" dirty="0">
                <a:effectLst/>
              </a:rPr>
              <a:t> </a:t>
            </a:r>
            <a:r>
              <a:rPr lang="en-US" sz="1200" kern="1200" dirty="0">
                <a:solidFill>
                  <a:schemeClr val="tx1"/>
                </a:solidFill>
                <a:effectLst/>
                <a:latin typeface="+mn-lt"/>
                <a:ea typeface="+mn-ea"/>
                <a:cs typeface="+mn-cs"/>
              </a:rPr>
              <a:t>  </a:t>
            </a:r>
            <a:endParaRPr lang="en-US" dirty="0"/>
          </a:p>
          <a:p>
            <a:pPr marL="183217" indent="-183217">
              <a:buFontTx/>
              <a:buChar char="-"/>
            </a:pPr>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28</a:t>
            </a:fld>
            <a:endParaRPr lang="en-US" dirty="0"/>
          </a:p>
        </p:txBody>
      </p:sp>
    </p:spTree>
    <p:extLst>
      <p:ext uri="{BB962C8B-B14F-4D97-AF65-F5344CB8AC3E}">
        <p14:creationId xmlns:p14="http://schemas.microsoft.com/office/powerpoint/2010/main" val="284693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The power outage only affected your facility, therefore the facility’s eFINDS Reporting Admin. will need to add the operation – also known as the reason for the evacuation.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Large scale events, such as Hurricanes, affect multiple facilities and facility types. When this type of event is predicted, the State adds the operation and all facilities will use the operation the State created.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IMPORTANT:  </a:t>
            </a:r>
            <a:r>
              <a:rPr lang="en-US" sz="1200" kern="1200" dirty="0">
                <a:solidFill>
                  <a:schemeClr val="tx1"/>
                </a:solidFill>
                <a:effectLst/>
                <a:latin typeface="+mn-lt"/>
                <a:ea typeface="+mn-ea"/>
                <a:cs typeface="+mn-cs"/>
              </a:rPr>
              <a:t>If there is more than one training participant from a facility, then each participant needs to add a </a:t>
            </a:r>
            <a:r>
              <a:rPr lang="en-US" sz="1200" i="1" kern="1200" dirty="0">
                <a:solidFill>
                  <a:schemeClr val="tx1"/>
                </a:solidFill>
                <a:effectLst/>
                <a:latin typeface="+mn-lt"/>
                <a:ea typeface="+mn-ea"/>
                <a:cs typeface="+mn-cs"/>
              </a:rPr>
              <a:t>unique operation</a:t>
            </a:r>
            <a:r>
              <a:rPr lang="en-US" sz="1200" kern="1200" dirty="0">
                <a:solidFill>
                  <a:schemeClr val="tx1"/>
                </a:solidFill>
                <a:effectLst/>
                <a:latin typeface="+mn-lt"/>
                <a:ea typeface="+mn-ea"/>
                <a:cs typeface="+mn-cs"/>
              </a:rPr>
              <a:t>. Do so by adding your HCS User ID or initials to the Operation Location.</a:t>
            </a:r>
          </a:p>
          <a:p>
            <a:r>
              <a:rPr lang="en-US" sz="1200" b="1" kern="1200" dirty="0">
                <a:solidFill>
                  <a:schemeClr val="tx1"/>
                </a:solidFill>
                <a:effectLst/>
                <a:latin typeface="+mn-lt"/>
                <a:ea typeface="+mn-ea"/>
                <a:cs typeface="+mn-cs"/>
              </a:rPr>
              <a:t>Talk to your co-worker(s) in the training to be certain the operation names are unique.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29</a:t>
            </a:fld>
            <a:endParaRPr lang="en-US" dirty="0"/>
          </a:p>
        </p:txBody>
      </p:sp>
    </p:spTree>
    <p:extLst>
      <p:ext uri="{BB962C8B-B14F-4D97-AF65-F5344CB8AC3E}">
        <p14:creationId xmlns:p14="http://schemas.microsoft.com/office/powerpoint/2010/main" val="370839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xfrm>
            <a:off x="734726" y="4637247"/>
            <a:ext cx="5871151" cy="4392217"/>
          </a:xfrm>
          <a:prstGeom prst="rect">
            <a:avLst/>
          </a:prstGeom>
          <a:noFill/>
        </p:spPr>
        <p:txBody>
          <a:bodyPr wrap="square" lIns="92446" tIns="46223" rIns="92446" bIns="46223" numCol="1" anchor="t" anchorCtr="0" compatLnSpc="1">
            <a:prstTxWarp prst="textNoShape">
              <a:avLst/>
            </a:prstTxWarp>
          </a:bodyPr>
          <a:lstStyle/>
          <a:p>
            <a:r>
              <a:rPr lang="en-US" sz="1200" kern="1200" dirty="0">
                <a:solidFill>
                  <a:schemeClr val="tx1"/>
                </a:solidFill>
                <a:effectLst/>
                <a:latin typeface="+mn-lt"/>
                <a:ea typeface="+mn-ea"/>
                <a:cs typeface="+mn-cs"/>
              </a:rPr>
              <a:t>This is what we plan to accomplish during today’s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TtT course is NOT to introduce you to eFINDS. We are presenting this in-person session for you to take back what you have learned about eFINDS and be able to train other staff. This session may also give you ideas on how to update your facility’s evacuation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complete this course, you are expected to go back to your facility and train other staff on eFINDS.*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begin with a BRIEF Overview of eFINDS (this will be a review of what you learned by completing the CTI-502 course on-line).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Then we will move to the practical exercise where every participant will register an evacuee and receive an evacuee at a pre-determined location. This portion of the training is for participants to get a feel for the movement of evacuees during an evacuation and get their hands on the basic eFINDS transaction.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we will move to the Hands-on Exercises where I will walk you through the scenarios, and you will follow along on your computer. During these facilitated exercises, we expect you (the participant) to ask questions, and if you fall behind then you must let the trainer know immediately!!</a:t>
            </a:r>
          </a:p>
          <a:p>
            <a:pPr eaLnBrk="1" hangingPunct="1"/>
            <a:endParaRPr lang="en-US" baseline="0" dirty="0"/>
          </a:p>
          <a:p>
            <a:r>
              <a:rPr lang="en-US" sz="1200" b="1" kern="1200" dirty="0">
                <a:solidFill>
                  <a:schemeClr val="tx1"/>
                </a:solidFill>
                <a:effectLst/>
                <a:latin typeface="+mn-lt"/>
                <a:ea typeface="+mn-ea"/>
                <a:cs typeface="+mn-cs"/>
              </a:rPr>
              <a:t>TtT ONLY </a:t>
            </a:r>
            <a:r>
              <a:rPr lang="en-US" sz="1200" kern="1200" dirty="0">
                <a:solidFill>
                  <a:schemeClr val="tx1"/>
                </a:solidFill>
                <a:effectLst/>
                <a:latin typeface="+mn-lt"/>
                <a:ea typeface="+mn-ea"/>
                <a:cs typeface="+mn-cs"/>
              </a:rPr>
              <a:t>Finally, because we expect you to go back to your facility and train your staff,  participants will be given a training scenario (or two) and is expected to present the training back to your fellow trainees for their critique. This portion of the class is called the Teach Back.</a:t>
            </a:r>
          </a:p>
          <a:p>
            <a:r>
              <a:rPr lang="en-US" sz="1200" kern="1200" dirty="0">
                <a:solidFill>
                  <a:schemeClr val="tx1"/>
                </a:solidFill>
                <a:effectLst/>
                <a:latin typeface="+mn-lt"/>
                <a:ea typeface="+mn-ea"/>
                <a:cs typeface="+mn-cs"/>
              </a:rPr>
              <a:t> </a:t>
            </a:r>
            <a:endParaRPr lang="en-US" baseline="0" dirty="0"/>
          </a:p>
        </p:txBody>
      </p:sp>
    </p:spTree>
    <p:extLst>
      <p:ext uri="{BB962C8B-B14F-4D97-AF65-F5344CB8AC3E}">
        <p14:creationId xmlns:p14="http://schemas.microsoft.com/office/powerpoint/2010/main" val="3807791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See eFINDS_QuickReferenceCard_Operation_3.0</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An operation is the reason for the evacuation</a:t>
            </a:r>
            <a:r>
              <a:rPr lang="en-US" sz="1200" b="1" kern="1200" dirty="0">
                <a:solidFill>
                  <a:schemeClr val="tx1"/>
                </a:solidFill>
                <a:effectLst/>
                <a:latin typeface="+mn-lt"/>
                <a:ea typeface="+mn-ea"/>
                <a:cs typeface="+mn-cs"/>
              </a:rPr>
              <a:t>.  It simply refers to an event, incident or drill. Please keep in mind that multiple operations can happen concurrently, so be sure to select the right operation when registering your evacuees.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In Manage Operations the sort order default is by date – the newest are at the top (year, month, day).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Operations created in eFINDS Practice/Training Demo do NOT appear in the eFINDS “real” evacuation list or vice versa.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will receive an email in two days asking you to review an operation that remains active. You can either make it inactive or check the box to Extend it. This is why we will inactive the operations at the end of the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eFINDS Practice sends email notice after 2 days and another reminder every 2 days until extension is saved or operation is inactive.</a:t>
            </a:r>
          </a:p>
          <a:p>
            <a:r>
              <a:rPr lang="en-US" sz="1200" kern="1200" dirty="0">
                <a:solidFill>
                  <a:schemeClr val="tx1"/>
                </a:solidFill>
                <a:effectLst/>
                <a:latin typeface="+mn-lt"/>
                <a:ea typeface="+mn-ea"/>
                <a:cs typeface="+mn-cs"/>
              </a:rPr>
              <a:t>eFINDS Real Evacuation sends notice to creator after first 90 days and then reminders every 30 days.</a:t>
            </a:r>
          </a:p>
          <a:p>
            <a:pPr lvl="0"/>
            <a:endParaRPr lang="en-US"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30</a:t>
            </a:fld>
            <a:endParaRPr lang="en-US" dirty="0"/>
          </a:p>
        </p:txBody>
      </p:sp>
    </p:spTree>
    <p:extLst>
      <p:ext uri="{BB962C8B-B14F-4D97-AF65-F5344CB8AC3E}">
        <p14:creationId xmlns:p14="http://schemas.microsoft.com/office/powerpoint/2010/main" val="2222111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726" y="4637247"/>
            <a:ext cx="5871151" cy="4392217"/>
          </a:xfrm>
          <a:prstGeom prst="rect">
            <a:avLst/>
          </a:prstGeom>
        </p:spPr>
        <p:txBody>
          <a:bodyPr lIns="92446" tIns="46223" rIns="92446" bIns="46223"/>
          <a:lstStyle/>
          <a:p>
            <a:r>
              <a:rPr lang="en-US" sz="1200" kern="1200" dirty="0">
                <a:solidFill>
                  <a:schemeClr val="tx1"/>
                </a:solidFill>
                <a:effectLst/>
                <a:latin typeface="+mn-lt"/>
                <a:ea typeface="+mn-ea"/>
                <a:cs typeface="+mn-cs"/>
              </a:rPr>
              <a:t>If you would prefer to use a church or other location as your TMP location, you can.  It just needs to be unique.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Hotels, churches, schools, are not managed by NYSDOH, so they are examples of Temporary Locations [TMP].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550+ Adult Care Facilities in NYS are list in eFINDS, 600 Nursing Homes and 238 Hospitals.</a:t>
            </a:r>
          </a:p>
          <a:p>
            <a:r>
              <a:rPr lang="en-US" sz="1200" kern="1200" dirty="0">
                <a:solidFill>
                  <a:schemeClr val="tx1"/>
                </a:solidFill>
                <a:effectLst/>
                <a:latin typeface="+mn-lt"/>
                <a:ea typeface="+mn-ea"/>
                <a:cs typeface="+mn-cs"/>
              </a:rPr>
              <a:t>Hospitals outside of NYS are considered Temporary Locations [TMP], because they are not overseen by NYS and are not available from the dropdown list.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 Instructor Action&gt; Show Intended Destination Type Drop Down.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updating an evacuee in eFINDS, the reason you need to select the facility type first (Intended Destination Org. Type) is because some nursing homes have the same name as a hospital, but the level of care is different. By breaking them out, the drop-down lists are shorter, and you have a lesser chance of selecting the wrong facility.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31</a:t>
            </a:fld>
            <a:endParaRPr lang="en-US" dirty="0"/>
          </a:p>
        </p:txBody>
      </p:sp>
    </p:spTree>
    <p:extLst>
      <p:ext uri="{BB962C8B-B14F-4D97-AF65-F5344CB8AC3E}">
        <p14:creationId xmlns:p14="http://schemas.microsoft.com/office/powerpoint/2010/main" val="2848116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u="sng" kern="1200" dirty="0">
                <a:solidFill>
                  <a:schemeClr val="tx1"/>
                </a:solidFill>
                <a:effectLst/>
                <a:latin typeface="+mn-lt"/>
                <a:ea typeface="+mn-ea"/>
                <a:cs typeface="+mn-cs"/>
              </a:rPr>
              <a:t>A temporary [TMP] location </a:t>
            </a:r>
            <a:r>
              <a:rPr lang="en-US" sz="1200" b="1" kern="1200" dirty="0">
                <a:solidFill>
                  <a:schemeClr val="tx1"/>
                </a:solidFill>
                <a:effectLst/>
                <a:latin typeface="+mn-lt"/>
                <a:ea typeface="+mn-ea"/>
                <a:cs typeface="+mn-cs"/>
              </a:rPr>
              <a:t>can also be a stopover point used before evacuees arrive at their final receiving destination.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TMP Location can only be added by an eFINDS Reporting Administrator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your evacuation plan includes the use of a stop-over point, these </a:t>
            </a:r>
            <a:r>
              <a:rPr lang="en-US" sz="1200" u="sng" kern="1200" dirty="0">
                <a:solidFill>
                  <a:schemeClr val="tx1"/>
                </a:solidFill>
                <a:effectLst/>
                <a:latin typeface="+mn-lt"/>
                <a:ea typeface="+mn-ea"/>
                <a:cs typeface="+mn-cs"/>
              </a:rPr>
              <a:t>TMP locations can be pre-identified/added</a:t>
            </a:r>
            <a:r>
              <a:rPr lang="en-US" sz="1200" kern="1200" dirty="0">
                <a:solidFill>
                  <a:schemeClr val="tx1"/>
                </a:solidFill>
                <a:effectLst/>
                <a:latin typeface="+mn-lt"/>
                <a:ea typeface="+mn-ea"/>
                <a:cs typeface="+mn-cs"/>
              </a:rPr>
              <a:t> to the eFINDS “Evacuation” application so they are available to you when you need to evacuate and register your evacuees.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 Check list of existing TMP locations first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Adding your user ID or initial can make location unique if necessary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To search list of locations prior to entering a new one sort column heading by name, address, description, etc. Be sure to view all pages.</a:t>
            </a:r>
          </a:p>
          <a:p>
            <a:r>
              <a:rPr lang="en-US" sz="1200" kern="1200" dirty="0">
                <a:solidFill>
                  <a:schemeClr val="tx1"/>
                </a:solidFill>
                <a:effectLst/>
                <a:latin typeface="+mn-lt"/>
                <a:ea typeface="+mn-ea"/>
                <a:cs typeface="+mn-cs"/>
              </a:rPr>
              <a:t>Check the Exclude Inactive Locations, because they will not appear in the drop down lists anyway.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See eFINDS_QuickReferenceCard_TempLocation_3.0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32</a:t>
            </a:fld>
            <a:endParaRPr lang="en-US" dirty="0"/>
          </a:p>
        </p:txBody>
      </p:sp>
    </p:spTree>
    <p:extLst>
      <p:ext uri="{BB962C8B-B14F-4D97-AF65-F5344CB8AC3E}">
        <p14:creationId xmlns:p14="http://schemas.microsoft.com/office/powerpoint/2010/main" val="909775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Two Basic Methods for registering a person: With scanner and without a scanner (i.e., Scan or Type Barcode).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the first evacuee, we will register without an Intended Destination.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that without an Intended Destination, there is no Evacuate button.</a:t>
            </a:r>
          </a:p>
        </p:txBody>
      </p:sp>
      <p:sp>
        <p:nvSpPr>
          <p:cNvPr id="4" name="Slide Number Placeholder 3"/>
          <p:cNvSpPr>
            <a:spLocks noGrp="1"/>
          </p:cNvSpPr>
          <p:nvPr>
            <p:ph type="sldNum" sz="quarter" idx="10"/>
          </p:nvPr>
        </p:nvSpPr>
        <p:spPr/>
        <p:txBody>
          <a:bodyPr/>
          <a:lstStyle/>
          <a:p>
            <a:fld id="{F6DA9C80-B631-4EC4-8253-F63CFD0157DF}" type="slidenum">
              <a:rPr lang="en-US" smtClean="0"/>
              <a:t>33</a:t>
            </a:fld>
            <a:endParaRPr lang="en-US" dirty="0"/>
          </a:p>
        </p:txBody>
      </p:sp>
    </p:spTree>
    <p:extLst>
      <p:ext uri="{BB962C8B-B14F-4D97-AF65-F5344CB8AC3E}">
        <p14:creationId xmlns:p14="http://schemas.microsoft.com/office/powerpoint/2010/main" val="3309572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will use the Operation you just created BUT leave Intended Destination Blank.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this point in the scenario there is enough lead time to place wristbands on the evacuees and register them in eFINDS.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if you do not have wristbands with you today, work from your Scannable PDF log.</a:t>
            </a:r>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34</a:t>
            </a:fld>
            <a:endParaRPr lang="en-US" dirty="0"/>
          </a:p>
        </p:txBody>
      </p:sp>
    </p:spTree>
    <p:extLst>
      <p:ext uri="{BB962C8B-B14F-4D97-AF65-F5344CB8AC3E}">
        <p14:creationId xmlns:p14="http://schemas.microsoft.com/office/powerpoint/2010/main" val="2913423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If you don’t have a scanner, you can always type in the barcode and bring up a record.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Upon scanning a barcode be sure the status is available. This means you are not overwriting anyone else’s info.</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35</a:t>
            </a:fld>
            <a:endParaRPr lang="en-US" dirty="0"/>
          </a:p>
        </p:txBody>
      </p:sp>
    </p:spTree>
    <p:extLst>
      <p:ext uri="{BB962C8B-B14F-4D97-AF65-F5344CB8AC3E}">
        <p14:creationId xmlns:p14="http://schemas.microsoft.com/office/powerpoint/2010/main" val="2994546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Remember:</a:t>
            </a:r>
            <a:r>
              <a:rPr lang="en-US" sz="1200" kern="1200" dirty="0">
                <a:solidFill>
                  <a:schemeClr val="tx1"/>
                </a:solidFill>
                <a:effectLst/>
                <a:latin typeface="+mn-lt"/>
                <a:ea typeface="+mn-ea"/>
                <a:cs typeface="+mn-cs"/>
              </a:rPr>
              <a:t> If time does not allow evacuees to be registered, then the Evacuating facilities only need to place the wristbands on their evacuees and send them to a safe location. </a:t>
            </a:r>
          </a:p>
          <a:p>
            <a:r>
              <a:rPr lang="en-US" sz="1200" kern="1200" dirty="0">
                <a:solidFill>
                  <a:schemeClr val="tx1"/>
                </a:solidFill>
                <a:effectLst/>
                <a:latin typeface="+mn-lt"/>
                <a:ea typeface="+mn-ea"/>
                <a:cs typeface="+mn-cs"/>
              </a:rPr>
              <a:t>The receiving location can scan the wristbands, update the current location, and change status to received when the evacuee arrives.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By design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EVACUATION OPERATION is truly the only required field to register an evacuee. </a:t>
            </a:r>
            <a:r>
              <a:rPr lang="en-US" sz="1200" kern="1200" dirty="0">
                <a:solidFill>
                  <a:schemeClr val="tx1"/>
                </a:solidFill>
                <a:effectLst/>
                <a:latin typeface="+mn-lt"/>
                <a:ea typeface="+mn-ea"/>
                <a:cs typeface="+mn-cs"/>
              </a:rPr>
              <a:t>You can OVER-RIDE lack of name, birthdate, etc…but you cannot override evacuation operation.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When sending patients home there is no way to verify “arrival” through eFINDS.  One best practice suggestion is to enter Home Address Info into the eFINDS records and include date and time of departure in the notes field. For Intended Destination Org. Type select [Home] Person’s Own Home and for Intended Destination select Person’s Own Home [Home] again.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36</a:t>
            </a:fld>
            <a:endParaRPr lang="en-US" dirty="0"/>
          </a:p>
        </p:txBody>
      </p:sp>
    </p:spTree>
    <p:extLst>
      <p:ext uri="{BB962C8B-B14F-4D97-AF65-F5344CB8AC3E}">
        <p14:creationId xmlns:p14="http://schemas.microsoft.com/office/powerpoint/2010/main" val="4046543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b="1" kern="1200" dirty="0">
                <a:solidFill>
                  <a:schemeClr val="tx1"/>
                </a:solidFill>
                <a:effectLst/>
                <a:latin typeface="+mn-lt"/>
                <a:ea typeface="+mn-ea"/>
                <a:cs typeface="+mn-cs"/>
              </a:rPr>
              <a:t>&lt;Guidelines for SIP are below – we teach technical content and not policy. Have participants read below&gt;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Shelter-In-Place Consideration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purpose of NYSDOH evacuation planning and incident management, SIP policy and process (2016) the potential to SIP is defined as: The ability of a NYSDOH regulated health care facilities (HCF)(hospitals, nursing homes, ACF, etc.) to retain for at least 96 hours a small number of residents that are too critical to be moved or where moving them may have a negative health outcome, while the remainder of the facility is evacuated, in accordance with a mandatory evacuation order by a local chief elected official that includes an option to SIP.</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HCFs and agencies should appreciate that as defined, SIP represents an unusual incident related action which permits the HCF to remain in an active hazard zone. This action can place the facility’s patients/residents and staff at considerable risk. As such SIP does not represent business as usual and should be differentiated from defending in place or “hunkering down” during a storm. SIP must also be differentiated from staying put simply because an HCF ran out of time to conduct necessary evacuation procedures during the appropriate pre-storm period.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NYSDOH reviews all materials in the Facility Evacuation Planning Application (FEPA), and any other information deemed appropriate, and may conduct outreach to health care as part of the review to determine a facility’s pre-storm season potential eligibility to SIP during the current Atlantic Hurricane Season. If authorized, the SIP option would be in place for those patients/residents, as described above and in FEPA, that facility leadership judge to be at greater risk if transferred/transported then if they SIP. Phase specific details are outlined below.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questions about SIP, send email to </a:t>
            </a:r>
            <a:r>
              <a:rPr lang="en-US" sz="1200" b="1" kern="1200" dirty="0">
                <a:solidFill>
                  <a:schemeClr val="tx1"/>
                </a:solidFill>
                <a:effectLst/>
                <a:latin typeface="+mn-lt"/>
                <a:ea typeface="+mn-ea"/>
                <a:cs typeface="+mn-cs"/>
              </a:rPr>
              <a:t>efinds@health.ny.gov.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37</a:t>
            </a:fld>
            <a:endParaRPr lang="en-US" dirty="0"/>
          </a:p>
        </p:txBody>
      </p:sp>
    </p:spTree>
    <p:extLst>
      <p:ext uri="{BB962C8B-B14F-4D97-AF65-F5344CB8AC3E}">
        <p14:creationId xmlns:p14="http://schemas.microsoft.com/office/powerpoint/2010/main" val="4174818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 SIP action button only displays if Intended Destination equals facility on the wristband. In other words, if the Original Location (Evacuating Facility) is the same as the Intended Destination, then the evacuee is not intending to go anywhere-they will SiP.</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38</a:t>
            </a:fld>
            <a:endParaRPr lang="en-US" dirty="0"/>
          </a:p>
        </p:txBody>
      </p:sp>
    </p:spTree>
    <p:extLst>
      <p:ext uri="{BB962C8B-B14F-4D97-AF65-F5344CB8AC3E}">
        <p14:creationId xmlns:p14="http://schemas.microsoft.com/office/powerpoint/2010/main" val="3187050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Hover over the question mark icon to the right of the Evacuation Group field. This is the definition of the field.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multiple people are being evacuated together, this may be considered the group. For example, a group of patients or resident being evacuated from a specific unit at your facility or a group of evacuees being transported in the same ambulette, bus or other means of transportation.”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Think about Evacuation Group based on your evacuation plans, and how will you evacuate?  By floor, by unit, condition, wing, or transportation method etc. </a:t>
            </a:r>
          </a:p>
          <a:p>
            <a:r>
              <a:rPr lang="en-US" sz="1200" kern="1200" dirty="0">
                <a:solidFill>
                  <a:schemeClr val="tx1"/>
                </a:solidFill>
                <a:effectLst/>
                <a:latin typeface="+mn-lt"/>
                <a:ea typeface="+mn-ea"/>
                <a:cs typeface="+mn-cs"/>
              </a:rPr>
              <a:t>Most facilities do not evacuate in alphabetical order.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39</a:t>
            </a:fld>
            <a:endParaRPr lang="en-US" dirty="0"/>
          </a:p>
        </p:txBody>
      </p:sp>
    </p:spTree>
    <p:extLst>
      <p:ext uri="{BB962C8B-B14F-4D97-AF65-F5344CB8AC3E}">
        <p14:creationId xmlns:p14="http://schemas.microsoft.com/office/powerpoint/2010/main" val="192635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appreciate the time you are taking to be in this training today. You are here to learn more about eFINDS, and then take what you learned back to your facility and deliver a training to other facility staff.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know it will take tremendous effort to stay focused on just this training for the whole day, but we ask for your </a:t>
            </a:r>
            <a:r>
              <a:rPr lang="en-US" sz="1200" b="1" kern="1200" dirty="0">
                <a:solidFill>
                  <a:schemeClr val="tx1"/>
                </a:solidFill>
                <a:effectLst/>
                <a:latin typeface="+mn-lt"/>
                <a:ea typeface="+mn-ea"/>
                <a:cs typeface="+mn-cs"/>
              </a:rPr>
              <a:t>undivided attention </a:t>
            </a:r>
            <a:r>
              <a:rPr lang="en-US" sz="1200" kern="1200" dirty="0">
                <a:solidFill>
                  <a:schemeClr val="tx1"/>
                </a:solidFill>
                <a:effectLst/>
                <a:latin typeface="+mn-lt"/>
                <a:ea typeface="+mn-ea"/>
                <a:cs typeface="+mn-cs"/>
              </a:rPr>
              <a:t>during the entire program. If you get lost, please let me (the instructor) or my assistant know immediately.</a:t>
            </a:r>
          </a:p>
        </p:txBody>
      </p:sp>
      <p:sp>
        <p:nvSpPr>
          <p:cNvPr id="4" name="Slide Number Placeholder 3"/>
          <p:cNvSpPr>
            <a:spLocks noGrp="1"/>
          </p:cNvSpPr>
          <p:nvPr>
            <p:ph type="sldNum" sz="quarter" idx="10"/>
          </p:nvPr>
        </p:nvSpPr>
        <p:spPr/>
        <p:txBody>
          <a:bodyPr/>
          <a:lstStyle/>
          <a:p>
            <a:fld id="{F6DA9C80-B631-4EC4-8253-F63CFD0157DF}" type="slidenum">
              <a:rPr lang="en-US" smtClean="0"/>
              <a:t>4</a:t>
            </a:fld>
            <a:endParaRPr lang="en-US" dirty="0"/>
          </a:p>
        </p:txBody>
      </p:sp>
    </p:spTree>
    <p:extLst>
      <p:ext uri="{BB962C8B-B14F-4D97-AF65-F5344CB8AC3E}">
        <p14:creationId xmlns:p14="http://schemas.microsoft.com/office/powerpoint/2010/main" val="2297152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40</a:t>
            </a:fld>
            <a:endParaRPr lang="en-US" dirty="0"/>
          </a:p>
        </p:txBody>
      </p:sp>
    </p:spTree>
    <p:extLst>
      <p:ext uri="{BB962C8B-B14F-4D97-AF65-F5344CB8AC3E}">
        <p14:creationId xmlns:p14="http://schemas.microsoft.com/office/powerpoint/2010/main" val="12017972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An evacuee record can be updated at any time.  In this scenario, we will update the record for Evacuee #2 by adding the DOB, Evacuation Method, add a medication to the Medical Info or Notes field and change status to Evacuated</a:t>
            </a:r>
          </a:p>
        </p:txBody>
      </p:sp>
      <p:sp>
        <p:nvSpPr>
          <p:cNvPr id="4" name="Slide Number Placeholder 3"/>
          <p:cNvSpPr>
            <a:spLocks noGrp="1"/>
          </p:cNvSpPr>
          <p:nvPr>
            <p:ph type="sldNum" sz="quarter" idx="10"/>
          </p:nvPr>
        </p:nvSpPr>
        <p:spPr/>
        <p:txBody>
          <a:bodyPr/>
          <a:lstStyle/>
          <a:p>
            <a:fld id="{F6DA9C80-B631-4EC4-8253-F63CFD0157DF}" type="slidenum">
              <a:rPr lang="en-US" smtClean="0"/>
              <a:t>41</a:t>
            </a:fld>
            <a:endParaRPr lang="en-US" dirty="0"/>
          </a:p>
        </p:txBody>
      </p:sp>
    </p:spTree>
    <p:extLst>
      <p:ext uri="{BB962C8B-B14F-4D97-AF65-F5344CB8AC3E}">
        <p14:creationId xmlns:p14="http://schemas.microsoft.com/office/powerpoint/2010/main" val="24700051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 first step is to select Manage People because you are updating a record.</a:t>
            </a:r>
          </a:p>
          <a:p>
            <a:r>
              <a:rPr lang="en-US" sz="1200" kern="1200" dirty="0">
                <a:solidFill>
                  <a:schemeClr val="tx1"/>
                </a:solidFill>
                <a:effectLst/>
                <a:latin typeface="+mn-lt"/>
                <a:ea typeface="+mn-ea"/>
                <a:cs typeface="+mn-cs"/>
              </a:rPr>
              <a:t>If you selected Register People, you would be brought to the same screen.</a:t>
            </a:r>
          </a:p>
          <a:p>
            <a:r>
              <a:rPr lang="en-US" sz="1200" kern="1200" dirty="0">
                <a:solidFill>
                  <a:schemeClr val="tx1"/>
                </a:solidFill>
                <a:effectLst/>
                <a:latin typeface="+mn-lt"/>
                <a:ea typeface="+mn-ea"/>
                <a:cs typeface="+mn-cs"/>
              </a:rPr>
              <a:t>If you just scan a barcode (when in the eFINDS app with location set) you do not have to select a menu item. eFINDS will bring up the record.</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42</a:t>
            </a:fld>
            <a:endParaRPr lang="en-US" dirty="0"/>
          </a:p>
        </p:txBody>
      </p:sp>
    </p:spTree>
    <p:extLst>
      <p:ext uri="{BB962C8B-B14F-4D97-AF65-F5344CB8AC3E}">
        <p14:creationId xmlns:p14="http://schemas.microsoft.com/office/powerpoint/2010/main" val="2557792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All actions can be cancelled, and status will revert to previous.</a:t>
            </a:r>
          </a:p>
        </p:txBody>
      </p:sp>
      <p:sp>
        <p:nvSpPr>
          <p:cNvPr id="4" name="Slide Number Placeholder 3"/>
          <p:cNvSpPr>
            <a:spLocks noGrp="1"/>
          </p:cNvSpPr>
          <p:nvPr>
            <p:ph type="sldNum" sz="quarter" idx="10"/>
          </p:nvPr>
        </p:nvSpPr>
        <p:spPr/>
        <p:txBody>
          <a:bodyPr/>
          <a:lstStyle/>
          <a:p>
            <a:fld id="{F6DA9C80-B631-4EC4-8253-F63CFD0157DF}" type="slidenum">
              <a:rPr lang="en-US" smtClean="0"/>
              <a:t>43</a:t>
            </a:fld>
            <a:endParaRPr lang="en-US" dirty="0"/>
          </a:p>
        </p:txBody>
      </p:sp>
    </p:spTree>
    <p:extLst>
      <p:ext uri="{BB962C8B-B14F-4D97-AF65-F5344CB8AC3E}">
        <p14:creationId xmlns:p14="http://schemas.microsoft.com/office/powerpoint/2010/main" val="3273499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Every action is tracked in the evacuees Tracking History – even cancelled actions.</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44</a:t>
            </a:fld>
            <a:endParaRPr lang="en-US" dirty="0"/>
          </a:p>
        </p:txBody>
      </p:sp>
    </p:spTree>
    <p:extLst>
      <p:ext uri="{BB962C8B-B14F-4D97-AF65-F5344CB8AC3E}">
        <p14:creationId xmlns:p14="http://schemas.microsoft.com/office/powerpoint/2010/main" val="14556409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Upon cancelling the SIP status, the evacuee will be transported to the TMP location and marked as Evacuated like the other two evacuees.</a:t>
            </a:r>
          </a:p>
        </p:txBody>
      </p:sp>
      <p:sp>
        <p:nvSpPr>
          <p:cNvPr id="4" name="Slide Number Placeholder 3"/>
          <p:cNvSpPr>
            <a:spLocks noGrp="1"/>
          </p:cNvSpPr>
          <p:nvPr>
            <p:ph type="sldNum" sz="quarter" idx="10"/>
          </p:nvPr>
        </p:nvSpPr>
        <p:spPr/>
        <p:txBody>
          <a:bodyPr/>
          <a:lstStyle/>
          <a:p>
            <a:fld id="{F6DA9C80-B631-4EC4-8253-F63CFD0157DF}" type="slidenum">
              <a:rPr lang="en-US" smtClean="0"/>
              <a:t>45</a:t>
            </a:fld>
            <a:endParaRPr lang="en-US" dirty="0"/>
          </a:p>
        </p:txBody>
      </p:sp>
    </p:spTree>
    <p:extLst>
      <p:ext uri="{BB962C8B-B14F-4D97-AF65-F5344CB8AC3E}">
        <p14:creationId xmlns:p14="http://schemas.microsoft.com/office/powerpoint/2010/main" val="30073293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Always verify that action is complete, and status of the evacuee is correct.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46</a:t>
            </a:fld>
            <a:endParaRPr lang="en-US" dirty="0"/>
          </a:p>
        </p:txBody>
      </p:sp>
    </p:spTree>
    <p:extLst>
      <p:ext uri="{BB962C8B-B14F-4D97-AF65-F5344CB8AC3E}">
        <p14:creationId xmlns:p14="http://schemas.microsoft.com/office/powerpoint/2010/main" val="28273677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Reports are very helpful to know where all the evacuees are and what their status is.</a:t>
            </a:r>
          </a:p>
          <a:p>
            <a:r>
              <a:rPr lang="en-US" sz="1200" kern="1200" dirty="0">
                <a:solidFill>
                  <a:schemeClr val="tx1"/>
                </a:solidFill>
                <a:effectLst/>
                <a:latin typeface="+mn-lt"/>
                <a:ea typeface="+mn-ea"/>
                <a:cs typeface="+mn-cs"/>
              </a:rPr>
              <a:t>Facilities are responsible for correcting statuses and current location info. If a location or status is not correct, then contact the facility as needed.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current location for your three evacuees should be your facility. The status should be Evacuated, and the Intended Destination is the TMP facility you added in scenario 4.</a:t>
            </a:r>
          </a:p>
          <a:p>
            <a:r>
              <a:rPr lang="en-US" sz="1200" kern="1200" dirty="0">
                <a:solidFill>
                  <a:schemeClr val="tx1"/>
                </a:solidFill>
                <a:effectLst/>
                <a:latin typeface="+mn-lt"/>
                <a:ea typeface="+mn-ea"/>
                <a:cs typeface="+mn-cs"/>
              </a:rPr>
              <a:t>Please be sure the report is correct before moving on to the next scenario.</a:t>
            </a:r>
          </a:p>
        </p:txBody>
      </p:sp>
      <p:sp>
        <p:nvSpPr>
          <p:cNvPr id="4" name="Slide Number Placeholder 3"/>
          <p:cNvSpPr>
            <a:spLocks noGrp="1"/>
          </p:cNvSpPr>
          <p:nvPr>
            <p:ph type="sldNum" sz="quarter" idx="10"/>
          </p:nvPr>
        </p:nvSpPr>
        <p:spPr/>
        <p:txBody>
          <a:bodyPr/>
          <a:lstStyle/>
          <a:p>
            <a:fld id="{F6DA9C80-B631-4EC4-8253-F63CFD0157DF}" type="slidenum">
              <a:rPr lang="en-US" smtClean="0"/>
              <a:t>47</a:t>
            </a:fld>
            <a:endParaRPr lang="en-US" dirty="0"/>
          </a:p>
        </p:txBody>
      </p:sp>
    </p:spTree>
    <p:extLst>
      <p:ext uri="{BB962C8B-B14F-4D97-AF65-F5344CB8AC3E}">
        <p14:creationId xmlns:p14="http://schemas.microsoft.com/office/powerpoint/2010/main" val="415566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48</a:t>
            </a:fld>
            <a:endParaRPr lang="en-US" dirty="0"/>
          </a:p>
        </p:txBody>
      </p:sp>
    </p:spTree>
    <p:extLst>
      <p:ext uri="{BB962C8B-B14F-4D97-AF65-F5344CB8AC3E}">
        <p14:creationId xmlns:p14="http://schemas.microsoft.com/office/powerpoint/2010/main" val="3517102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highlight>
                  <a:srgbClr val="FFFF00"/>
                </a:highlight>
              </a:rPr>
              <a:t>Start countdown clock</a:t>
            </a:r>
          </a:p>
        </p:txBody>
      </p:sp>
      <p:sp>
        <p:nvSpPr>
          <p:cNvPr id="4" name="Slide Number Placeholder 3"/>
          <p:cNvSpPr>
            <a:spLocks noGrp="1"/>
          </p:cNvSpPr>
          <p:nvPr>
            <p:ph type="sldNum" sz="quarter" idx="10"/>
          </p:nvPr>
        </p:nvSpPr>
        <p:spPr/>
        <p:txBody>
          <a:bodyPr/>
          <a:lstStyle/>
          <a:p>
            <a:fld id="{F6DA9C80-B631-4EC4-8253-F63CFD0157DF}" type="slidenum">
              <a:rPr lang="en-US" smtClean="0"/>
              <a:t>49</a:t>
            </a:fld>
            <a:endParaRPr lang="en-US" dirty="0"/>
          </a:p>
        </p:txBody>
      </p:sp>
    </p:spTree>
    <p:extLst>
      <p:ext uri="{BB962C8B-B14F-4D97-AF65-F5344CB8AC3E}">
        <p14:creationId xmlns:p14="http://schemas.microsoft.com/office/powerpoint/2010/main" val="272053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44538"/>
            <a:ext cx="6610350" cy="3719512"/>
          </a:xfrm>
        </p:spPr>
      </p:sp>
      <p:sp>
        <p:nvSpPr>
          <p:cNvPr id="3" name="Notes Placeholder 2"/>
          <p:cNvSpPr>
            <a:spLocks noGrp="1"/>
          </p:cNvSpPr>
          <p:nvPr>
            <p:ph type="body" idx="1"/>
          </p:nvPr>
        </p:nvSpPr>
        <p:spPr>
          <a:xfrm>
            <a:off x="750372" y="4775881"/>
            <a:ext cx="6002980" cy="3907539"/>
          </a:xfrm>
          <a:prstGeom prst="rect">
            <a:avLst/>
          </a:prstGeom>
        </p:spPr>
        <p:txBody>
          <a:bodyPr lIns="99572" tIns="49787" rIns="99572" bIns="49787"/>
          <a:lstStyle/>
          <a:p>
            <a:r>
              <a:rPr lang="en-US" sz="1200" b="1" kern="1200" dirty="0">
                <a:solidFill>
                  <a:schemeClr val="tx1"/>
                </a:solidFill>
                <a:effectLst/>
                <a:latin typeface="+mn-lt"/>
                <a:ea typeface="+mn-ea"/>
                <a:cs typeface="+mn-cs"/>
              </a:rPr>
              <a:t>TtT ONLY: </a:t>
            </a:r>
            <a:r>
              <a:rPr lang="en-US" sz="1200" kern="1200" dirty="0">
                <a:solidFill>
                  <a:schemeClr val="tx1"/>
                </a:solidFill>
                <a:effectLst/>
                <a:latin typeface="+mn-lt"/>
                <a:ea typeface="+mn-ea"/>
                <a:cs typeface="+mn-cs"/>
              </a:rPr>
              <a:t>Who has a census of less than 100? 100 - 200? 200 – 300? 300 – 400? Over 400?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you thought what you would need to do if a full facility evacuation was warranted?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&lt;Go to the HCS and open eFINDS Evacuation site and show list of “Real” Evacuations.</a:t>
            </a:r>
          </a:p>
          <a:p>
            <a:r>
              <a:rPr lang="en-US" sz="1200" kern="1200" dirty="0">
                <a:solidFill>
                  <a:schemeClr val="tx1"/>
                </a:solidFill>
                <a:effectLst/>
                <a:latin typeface="+mn-lt"/>
                <a:ea typeface="+mn-ea"/>
                <a:cs typeface="+mn-cs"/>
              </a:rPr>
              <a:t>View active and inactive Operations by clicking box to Exclude Inactive Operations to see just current ones.&gt;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eFINDS was used six times in 2018 due to heating problems, a move, power outages, a fire, and two water main breaks?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See Appendix J for Planning Considerations Checklist.</a:t>
            </a:r>
          </a:p>
          <a:p>
            <a:endParaRPr lang="en-US" sz="1200" kern="1200" dirty="0">
              <a:solidFill>
                <a:schemeClr val="tx1"/>
              </a:solidFill>
              <a:effectLst/>
              <a:latin typeface="+mn-lt"/>
              <a:ea typeface="+mn-ea"/>
              <a:cs typeface="+mn-cs"/>
            </a:endParaRPr>
          </a:p>
          <a:p>
            <a:pPr defTabSz="995727">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dirty="0"/>
          </a:p>
        </p:txBody>
      </p:sp>
    </p:spTree>
    <p:extLst>
      <p:ext uri="{BB962C8B-B14F-4D97-AF65-F5344CB8AC3E}">
        <p14:creationId xmlns:p14="http://schemas.microsoft.com/office/powerpoint/2010/main" val="2087977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When transportation took the three evacuees to the TMP location, you went with them and brought your laptop.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you need to update the current location and mark the evacuees as received.</a:t>
            </a:r>
          </a:p>
        </p:txBody>
      </p:sp>
      <p:sp>
        <p:nvSpPr>
          <p:cNvPr id="4" name="Slide Number Placeholder 3"/>
          <p:cNvSpPr>
            <a:spLocks noGrp="1"/>
          </p:cNvSpPr>
          <p:nvPr>
            <p:ph type="sldNum" sz="quarter" idx="10"/>
          </p:nvPr>
        </p:nvSpPr>
        <p:spPr/>
        <p:txBody>
          <a:bodyPr/>
          <a:lstStyle/>
          <a:p>
            <a:fld id="{F6DA9C80-B631-4EC4-8253-F63CFD0157DF}" type="slidenum">
              <a:rPr lang="en-US" smtClean="0"/>
              <a:t>50</a:t>
            </a:fld>
            <a:endParaRPr lang="en-US" dirty="0"/>
          </a:p>
        </p:txBody>
      </p:sp>
    </p:spTree>
    <p:extLst>
      <p:ext uri="{BB962C8B-B14F-4D97-AF65-F5344CB8AC3E}">
        <p14:creationId xmlns:p14="http://schemas.microsoft.com/office/powerpoint/2010/main" val="2486761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By </a:t>
            </a:r>
            <a:r>
              <a:rPr lang="en-US" sz="1200" kern="1200" dirty="0">
                <a:solidFill>
                  <a:schemeClr val="tx1"/>
                </a:solidFill>
                <a:effectLst/>
                <a:latin typeface="+mn-lt"/>
                <a:ea typeface="+mn-ea"/>
                <a:cs typeface="+mn-cs"/>
              </a:rPr>
              <a:t>changing the Current Location and the status to received you know where the evacuee is.</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51</a:t>
            </a:fld>
            <a:endParaRPr lang="en-US" dirty="0"/>
          </a:p>
        </p:txBody>
      </p:sp>
    </p:spTree>
    <p:extLst>
      <p:ext uri="{BB962C8B-B14F-4D97-AF65-F5344CB8AC3E}">
        <p14:creationId xmlns:p14="http://schemas.microsoft.com/office/powerpoint/2010/main" val="33815342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check the report to verify that the three evacuees have the correct TMP location and their status is received.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52</a:t>
            </a:fld>
            <a:endParaRPr lang="en-US" dirty="0"/>
          </a:p>
        </p:txBody>
      </p:sp>
    </p:spTree>
    <p:extLst>
      <p:ext uri="{BB962C8B-B14F-4D97-AF65-F5344CB8AC3E}">
        <p14:creationId xmlns:p14="http://schemas.microsoft.com/office/powerpoint/2010/main" val="36654641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If any evacuee’s current location is NOT your TMP Location or status is not Received, you will need to return to scenario 13 and make edits.</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53</a:t>
            </a:fld>
            <a:endParaRPr lang="en-US" dirty="0"/>
          </a:p>
        </p:txBody>
      </p:sp>
    </p:spTree>
    <p:extLst>
      <p:ext uri="{BB962C8B-B14F-4D97-AF65-F5344CB8AC3E}">
        <p14:creationId xmlns:p14="http://schemas.microsoft.com/office/powerpoint/2010/main" val="1115362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Event is over, and time for the three evacuees to be sent back to your facility.</a:t>
            </a:r>
          </a:p>
          <a:p>
            <a:r>
              <a:rPr lang="en-US" sz="1200" kern="1200" dirty="0">
                <a:solidFill>
                  <a:schemeClr val="tx1"/>
                </a:solidFill>
                <a:effectLst/>
                <a:latin typeface="+mn-lt"/>
                <a:ea typeface="+mn-ea"/>
                <a:cs typeface="+mn-cs"/>
              </a:rPr>
              <a:t>We could do this by scanning the wristbands and doing one at a time, but why not try a Multi Person Update.</a:t>
            </a:r>
          </a:p>
          <a:p>
            <a:r>
              <a:rPr lang="en-US" sz="1200" kern="1200" dirty="0">
                <a:solidFill>
                  <a:schemeClr val="tx1"/>
                </a:solidFill>
                <a:effectLst/>
                <a:latin typeface="+mn-lt"/>
                <a:ea typeface="+mn-ea"/>
                <a:cs typeface="+mn-cs"/>
              </a:rPr>
              <a:t>You will see that the end results will be the same.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54</a:t>
            </a:fld>
            <a:endParaRPr lang="en-US" dirty="0"/>
          </a:p>
        </p:txBody>
      </p:sp>
    </p:spTree>
    <p:extLst>
      <p:ext uri="{BB962C8B-B14F-4D97-AF65-F5344CB8AC3E}">
        <p14:creationId xmlns:p14="http://schemas.microsoft.com/office/powerpoint/2010/main" val="287283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You can only use the Multi Person Update to Initiate Repatriation, if the evacuees have already been received.</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55</a:t>
            </a:fld>
            <a:endParaRPr lang="en-US" dirty="0"/>
          </a:p>
        </p:txBody>
      </p:sp>
    </p:spTree>
    <p:extLst>
      <p:ext uri="{BB962C8B-B14F-4D97-AF65-F5344CB8AC3E}">
        <p14:creationId xmlns:p14="http://schemas.microsoft.com/office/powerpoint/2010/main" val="2528888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 see if we are still on the right path. The statues of the three evacuees should be Repatriation Initiated.</a:t>
            </a:r>
          </a:p>
        </p:txBody>
      </p:sp>
      <p:sp>
        <p:nvSpPr>
          <p:cNvPr id="4" name="Slide Number Placeholder 3"/>
          <p:cNvSpPr>
            <a:spLocks noGrp="1"/>
          </p:cNvSpPr>
          <p:nvPr>
            <p:ph type="sldNum" sz="quarter" idx="10"/>
          </p:nvPr>
        </p:nvSpPr>
        <p:spPr/>
        <p:txBody>
          <a:bodyPr/>
          <a:lstStyle/>
          <a:p>
            <a:fld id="{F6DA9C80-B631-4EC4-8253-F63CFD0157DF}" type="slidenum">
              <a:rPr lang="en-US" smtClean="0"/>
              <a:t>56</a:t>
            </a:fld>
            <a:endParaRPr lang="en-US" dirty="0"/>
          </a:p>
        </p:txBody>
      </p:sp>
    </p:spTree>
    <p:extLst>
      <p:ext uri="{BB962C8B-B14F-4D97-AF65-F5344CB8AC3E}">
        <p14:creationId xmlns:p14="http://schemas.microsoft.com/office/powerpoint/2010/main" val="3563917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Confirm your three evacuees are listed, the Intended Destination is your facility, and status for all three is Repatriation Initiated.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your report is not correct, please let me know and we will make necessary edits to get it right.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57</a:t>
            </a:fld>
            <a:endParaRPr lang="en-US" dirty="0"/>
          </a:p>
        </p:txBody>
      </p:sp>
    </p:spTree>
    <p:extLst>
      <p:ext uri="{BB962C8B-B14F-4D97-AF65-F5344CB8AC3E}">
        <p14:creationId xmlns:p14="http://schemas.microsoft.com/office/powerpoint/2010/main" val="24243066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The evacuation cycle is complete and eFINDS needs to indicate that.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Only when evacuees return to their original location can they be repatriated.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Refer to the status definition if necessary.</a:t>
            </a:r>
          </a:p>
        </p:txBody>
      </p:sp>
      <p:sp>
        <p:nvSpPr>
          <p:cNvPr id="4" name="Slide Number Placeholder 3"/>
          <p:cNvSpPr>
            <a:spLocks noGrp="1"/>
          </p:cNvSpPr>
          <p:nvPr>
            <p:ph type="sldNum" sz="quarter" idx="10"/>
          </p:nvPr>
        </p:nvSpPr>
        <p:spPr/>
        <p:txBody>
          <a:bodyPr/>
          <a:lstStyle/>
          <a:p>
            <a:fld id="{F6DA9C80-B631-4EC4-8253-F63CFD0157DF}" type="slidenum">
              <a:rPr lang="en-US" smtClean="0"/>
              <a:t>58</a:t>
            </a:fld>
            <a:endParaRPr lang="en-US" dirty="0"/>
          </a:p>
        </p:txBody>
      </p:sp>
    </p:spTree>
    <p:extLst>
      <p:ext uri="{BB962C8B-B14F-4D97-AF65-F5344CB8AC3E}">
        <p14:creationId xmlns:p14="http://schemas.microsoft.com/office/powerpoint/2010/main" val="3184550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Note: You can only use the Multi Person Update to Repatriate, if Repatriation has been Initiated.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alternative it to scan or type in the barcode and update them individually.</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59</a:t>
            </a:fld>
            <a:endParaRPr lang="en-US" dirty="0"/>
          </a:p>
        </p:txBody>
      </p:sp>
    </p:spTree>
    <p:extLst>
      <p:ext uri="{BB962C8B-B14F-4D97-AF65-F5344CB8AC3E}">
        <p14:creationId xmlns:p14="http://schemas.microsoft.com/office/powerpoint/2010/main" val="17179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744538"/>
            <a:ext cx="6610350" cy="3719512"/>
          </a:xfrm>
        </p:spPr>
      </p:sp>
      <p:sp>
        <p:nvSpPr>
          <p:cNvPr id="3" name="Notes Placeholder 2"/>
          <p:cNvSpPr>
            <a:spLocks noGrp="1"/>
          </p:cNvSpPr>
          <p:nvPr>
            <p:ph type="body" idx="1"/>
          </p:nvPr>
        </p:nvSpPr>
        <p:spPr>
          <a:xfrm>
            <a:off x="750372" y="4775881"/>
            <a:ext cx="6002980" cy="3907539"/>
          </a:xfrm>
          <a:prstGeom prst="rect">
            <a:avLst/>
          </a:prstGeom>
        </p:spPr>
        <p:txBody>
          <a:bodyPr lIns="99572" tIns="49787" rIns="99572" bIns="49787"/>
          <a:lstStyle/>
          <a:p>
            <a:r>
              <a:rPr lang="en-US" sz="1200" b="1" kern="1200" dirty="0">
                <a:solidFill>
                  <a:schemeClr val="tx1"/>
                </a:solidFill>
                <a:effectLst/>
                <a:latin typeface="+mn-lt"/>
                <a:ea typeface="+mn-ea"/>
                <a:cs typeface="+mn-cs"/>
              </a:rPr>
              <a:t>For TtT session Only: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will now review what you may have learned during the one-hour instructor-led Webinar:  CTI-502.</a:t>
            </a:r>
          </a:p>
          <a:p>
            <a:r>
              <a:rPr lang="en-US" sz="1200" kern="1200" dirty="0">
                <a:solidFill>
                  <a:schemeClr val="tx1"/>
                </a:solidFill>
                <a:effectLst/>
                <a:latin typeface="+mn-lt"/>
                <a:ea typeface="+mn-ea"/>
                <a:cs typeface="+mn-cs"/>
              </a:rPr>
              <a:t>This webinar was the prerequisite for this in-person training. It was only a demonstration, went very fast, and unless you completed the review questions or the hand-on exercises on your own, there were no hands-on.</a:t>
            </a:r>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dirty="0"/>
          </a:p>
        </p:txBody>
      </p:sp>
    </p:spTree>
    <p:extLst>
      <p:ext uri="{BB962C8B-B14F-4D97-AF65-F5344CB8AC3E}">
        <p14:creationId xmlns:p14="http://schemas.microsoft.com/office/powerpoint/2010/main" val="3619062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During a real event, more time will pass, and it is important to know where all your evacuees are and what their statuses 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send an evacuee home, you select [Home] Person’s Own Home from Intended Destination Org Type, Person’s Own Home [HOME] for Intended Destination and Evacuate them when they leave. Put a note in the record of when they left and who transported them. </a:t>
            </a:r>
          </a:p>
          <a:p>
            <a:r>
              <a:rPr lang="en-US" sz="1200" kern="1200" dirty="0">
                <a:solidFill>
                  <a:schemeClr val="tx1"/>
                </a:solidFill>
                <a:effectLst/>
                <a:latin typeface="+mn-lt"/>
                <a:ea typeface="+mn-ea"/>
                <a:cs typeface="+mn-cs"/>
              </a:rPr>
              <a:t>In the facility reports you will see Home as intended destination and status of Evacuated. The status indicates that they left your facility.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they return to the Sending/Evacuated Facility the only option is to cancel their evacuation status, and they will be Registered –Not Repatriated.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60</a:t>
            </a:fld>
            <a:endParaRPr lang="en-US" dirty="0"/>
          </a:p>
        </p:txBody>
      </p:sp>
    </p:spTree>
    <p:extLst>
      <p:ext uri="{BB962C8B-B14F-4D97-AF65-F5344CB8AC3E}">
        <p14:creationId xmlns:p14="http://schemas.microsoft.com/office/powerpoint/2010/main" val="4133505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Are all your evacuees back with a Repatriated Status??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indicates that the event is over and all evacuees that were supposed to come back have.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61</a:t>
            </a:fld>
            <a:endParaRPr lang="en-US" dirty="0"/>
          </a:p>
        </p:txBody>
      </p:sp>
    </p:spTree>
    <p:extLst>
      <p:ext uri="{BB962C8B-B14F-4D97-AF65-F5344CB8AC3E}">
        <p14:creationId xmlns:p14="http://schemas.microsoft.com/office/powerpoint/2010/main" val="8640694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73575"/>
            <a:ext cx="5505450" cy="3660775"/>
          </a:xfrm>
          <a:prstGeom prst="rect">
            <a:avLst/>
          </a:prstGeom>
        </p:spPr>
        <p:txBody>
          <a:bodyPr/>
          <a:lstStyle/>
          <a:p>
            <a:r>
              <a:rPr lang="en-US" dirty="0">
                <a:highlight>
                  <a:srgbClr val="FFFF00"/>
                </a:highlight>
              </a:rPr>
              <a:t>Start countdown clock</a:t>
            </a:r>
          </a:p>
        </p:txBody>
      </p:sp>
      <p:sp>
        <p:nvSpPr>
          <p:cNvPr id="4" name="Slide Number Placeholder 3"/>
          <p:cNvSpPr>
            <a:spLocks noGrp="1"/>
          </p:cNvSpPr>
          <p:nvPr>
            <p:ph type="sldNum" sz="quarter" idx="10"/>
          </p:nvPr>
        </p:nvSpPr>
        <p:spPr/>
        <p:txBody>
          <a:bodyPr/>
          <a:lstStyle/>
          <a:p>
            <a:fld id="{F6DA9C80-B631-4EC4-8253-F63CFD0157DF}" type="slidenum">
              <a:rPr lang="en-US" smtClean="0"/>
              <a:t>62</a:t>
            </a:fld>
            <a:endParaRPr lang="en-US" dirty="0"/>
          </a:p>
        </p:txBody>
      </p:sp>
    </p:spTree>
    <p:extLst>
      <p:ext uri="{BB962C8B-B14F-4D97-AF65-F5344CB8AC3E}">
        <p14:creationId xmlns:p14="http://schemas.microsoft.com/office/powerpoint/2010/main" val="8115719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 feature can be used to register evacuees if you do not have the wristbands to scan.</a:t>
            </a:r>
          </a:p>
          <a:p>
            <a:r>
              <a:rPr lang="en-US" sz="1200" kern="1200" dirty="0">
                <a:solidFill>
                  <a:schemeClr val="tx1"/>
                </a:solidFill>
                <a:effectLst/>
                <a:latin typeface="+mn-lt"/>
                <a:ea typeface="+mn-ea"/>
                <a:cs typeface="+mn-cs"/>
              </a:rPr>
              <a:t>For our purposes, we just want to see what barcodes are available still.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63</a:t>
            </a:fld>
            <a:endParaRPr lang="en-US" dirty="0"/>
          </a:p>
        </p:txBody>
      </p:sp>
    </p:spTree>
    <p:extLst>
      <p:ext uri="{BB962C8B-B14F-4D97-AF65-F5344CB8AC3E}">
        <p14:creationId xmlns:p14="http://schemas.microsoft.com/office/powerpoint/2010/main" val="10159468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This is an easy way to see how many barcodes you have and what numbers are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another method for registering evacuees if you do not have the wristbands to scan.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our purposes today, we will not be registering anyone this way.</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64</a:t>
            </a:fld>
            <a:endParaRPr lang="en-US" dirty="0"/>
          </a:p>
        </p:txBody>
      </p:sp>
    </p:spTree>
    <p:extLst>
      <p:ext uri="{BB962C8B-B14F-4D97-AF65-F5344CB8AC3E}">
        <p14:creationId xmlns:p14="http://schemas.microsoft.com/office/powerpoint/2010/main" val="39177786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 is another method of registering evacuees.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was really used by a facility that had a fire. The eFINDS Administrator was told by the fire department that she could not return to the building to get her wristbands.</a:t>
            </a:r>
          </a:p>
          <a:p>
            <a:r>
              <a:rPr lang="en-US" sz="1200" kern="1200" dirty="0">
                <a:solidFill>
                  <a:schemeClr val="tx1"/>
                </a:solidFill>
                <a:effectLst/>
                <a:latin typeface="+mn-lt"/>
                <a:ea typeface="+mn-ea"/>
                <a:cs typeface="+mn-cs"/>
              </a:rPr>
              <a:t>She needed to evacuate and did not have the wristbands to scan. Luckily, she had the info needed to register all her people. </a:t>
            </a:r>
          </a:p>
        </p:txBody>
      </p:sp>
      <p:sp>
        <p:nvSpPr>
          <p:cNvPr id="4" name="Slide Number Placeholder 3"/>
          <p:cNvSpPr>
            <a:spLocks noGrp="1"/>
          </p:cNvSpPr>
          <p:nvPr>
            <p:ph type="sldNum" sz="quarter" idx="10"/>
          </p:nvPr>
        </p:nvSpPr>
        <p:spPr/>
        <p:txBody>
          <a:bodyPr/>
          <a:lstStyle/>
          <a:p>
            <a:fld id="{F6DA9C80-B631-4EC4-8253-F63CFD0157DF}" type="slidenum">
              <a:rPr lang="en-US" smtClean="0"/>
              <a:t>65</a:t>
            </a:fld>
            <a:endParaRPr lang="en-US" dirty="0"/>
          </a:p>
        </p:txBody>
      </p:sp>
    </p:spTree>
    <p:extLst>
      <p:ext uri="{BB962C8B-B14F-4D97-AF65-F5344CB8AC3E}">
        <p14:creationId xmlns:p14="http://schemas.microsoft.com/office/powerpoint/2010/main" val="38848354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Register evacuees # 4 and 5 that you created names for in the beginning of the training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Coordinate with your facility colleagues participating in this training. </a:t>
            </a:r>
          </a:p>
          <a:p>
            <a:r>
              <a:rPr lang="en-US" sz="1200" kern="1200" dirty="0">
                <a:solidFill>
                  <a:schemeClr val="tx1"/>
                </a:solidFill>
                <a:effectLst/>
                <a:latin typeface="+mn-lt"/>
                <a:ea typeface="+mn-ea"/>
                <a:cs typeface="+mn-cs"/>
              </a:rPr>
              <a:t>When you get to step 5, and you both need to enter 2 evacuees, and you could potentially get the same barcode numbers. In a real event, this is not likely to happen. Please be sure to use different barcode numbers to register your evacuees.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help training participants from the same facility, please request four or six barcode numbers from the Multi Person Input screen, and then communicate which barcodes you will use (first set of two, second set of two, and so on).</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66</a:t>
            </a:fld>
            <a:endParaRPr lang="en-US" dirty="0"/>
          </a:p>
        </p:txBody>
      </p:sp>
    </p:spTree>
    <p:extLst>
      <p:ext uri="{BB962C8B-B14F-4D97-AF65-F5344CB8AC3E}">
        <p14:creationId xmlns:p14="http://schemas.microsoft.com/office/powerpoint/2010/main" val="3813037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You registered two people in the last scenario but did not tell eFINDS where they were Intended to go.</a:t>
            </a:r>
          </a:p>
        </p:txBody>
      </p:sp>
      <p:sp>
        <p:nvSpPr>
          <p:cNvPr id="4" name="Slide Number Placeholder 3"/>
          <p:cNvSpPr>
            <a:spLocks noGrp="1"/>
          </p:cNvSpPr>
          <p:nvPr>
            <p:ph type="sldNum" sz="quarter" idx="10"/>
          </p:nvPr>
        </p:nvSpPr>
        <p:spPr/>
        <p:txBody>
          <a:bodyPr/>
          <a:lstStyle/>
          <a:p>
            <a:fld id="{F6DA9C80-B631-4EC4-8253-F63CFD0157DF}" type="slidenum">
              <a:rPr lang="en-US" smtClean="0"/>
              <a:t>67</a:t>
            </a:fld>
            <a:endParaRPr lang="en-US" dirty="0"/>
          </a:p>
        </p:txBody>
      </p:sp>
    </p:spTree>
    <p:extLst>
      <p:ext uri="{BB962C8B-B14F-4D97-AF65-F5344CB8AC3E}">
        <p14:creationId xmlns:p14="http://schemas.microsoft.com/office/powerpoint/2010/main" val="37843791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Again, if more than one training participant is in the same session, then each needs to select their own operation to update their own people.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68</a:t>
            </a:fld>
            <a:endParaRPr lang="en-US" dirty="0"/>
          </a:p>
        </p:txBody>
      </p:sp>
    </p:spTree>
    <p:extLst>
      <p:ext uri="{BB962C8B-B14F-4D97-AF65-F5344CB8AC3E}">
        <p14:creationId xmlns:p14="http://schemas.microsoft.com/office/powerpoint/2010/main" val="27215526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have used this Multi Person Update feature to Evacuate people, and in previous scenarios to Initiate Repatriation and Repatriate them.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69</a:t>
            </a:fld>
            <a:endParaRPr lang="en-US" dirty="0"/>
          </a:p>
        </p:txBody>
      </p:sp>
    </p:spTree>
    <p:extLst>
      <p:ext uri="{BB962C8B-B14F-4D97-AF65-F5344CB8AC3E}">
        <p14:creationId xmlns:p14="http://schemas.microsoft.com/office/powerpoint/2010/main" val="417690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eFINDS does not make decisions, it tracks decisions. Person to person dialogue is still necessary.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dirty="0"/>
          </a:p>
        </p:txBody>
      </p:sp>
    </p:spTree>
    <p:extLst>
      <p:ext uri="{BB962C8B-B14F-4D97-AF65-F5344CB8AC3E}">
        <p14:creationId xmlns:p14="http://schemas.microsoft.com/office/powerpoint/2010/main" val="35268909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The reason you only have two evacuees in your list this time is because only two evacuees had the TMP location in Intended Destination field, and their status was either Registered with Intended TMP Location or Evacuated.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70</a:t>
            </a:fld>
            <a:endParaRPr lang="en-US" dirty="0"/>
          </a:p>
        </p:txBody>
      </p:sp>
    </p:spTree>
    <p:extLst>
      <p:ext uri="{BB962C8B-B14F-4D97-AF65-F5344CB8AC3E}">
        <p14:creationId xmlns:p14="http://schemas.microsoft.com/office/powerpoint/2010/main" val="1646453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see what the facility report says now.</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your reports do not reflect what they should, then an action was missed.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71</a:t>
            </a:fld>
            <a:endParaRPr lang="en-US" dirty="0"/>
          </a:p>
        </p:txBody>
      </p:sp>
    </p:spTree>
    <p:extLst>
      <p:ext uri="{BB962C8B-B14F-4D97-AF65-F5344CB8AC3E}">
        <p14:creationId xmlns:p14="http://schemas.microsoft.com/office/powerpoint/2010/main" val="39016426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should see five evacuees listed, because they are under the same operation.</a:t>
            </a:r>
          </a:p>
          <a:p>
            <a:r>
              <a:rPr lang="en-US" sz="1200" kern="1200" dirty="0">
                <a:solidFill>
                  <a:schemeClr val="tx1"/>
                </a:solidFill>
                <a:effectLst/>
                <a:latin typeface="+mn-lt"/>
                <a:ea typeface="+mn-ea"/>
                <a:cs typeface="+mn-cs"/>
              </a:rPr>
              <a:t>Are three showing as Repatriated, and two Received?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72</a:t>
            </a:fld>
            <a:endParaRPr lang="en-US" dirty="0"/>
          </a:p>
        </p:txBody>
      </p:sp>
    </p:spTree>
    <p:extLst>
      <p:ext uri="{BB962C8B-B14F-4D97-AF65-F5344CB8AC3E}">
        <p14:creationId xmlns:p14="http://schemas.microsoft.com/office/powerpoint/2010/main" val="18238891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This method is like the Multi Person Input as it only captures first name, last name, DOB and Gender. No Intended Destination.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eFINDS Spreadsheet can be maintained on our network or local drive and would not be uploaded until an evacuation is warranted and evacuees have an operation to be registered under.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matter of fact, you cannot upload an eFINDS spreadsheet without selecting an operation, and you want to be sure that you have added an operation for your facility or you are using the one the state added for a large-scale event.</a:t>
            </a:r>
          </a:p>
        </p:txBody>
      </p:sp>
      <p:sp>
        <p:nvSpPr>
          <p:cNvPr id="4" name="Slide Number Placeholder 3"/>
          <p:cNvSpPr>
            <a:spLocks noGrp="1"/>
          </p:cNvSpPr>
          <p:nvPr>
            <p:ph type="sldNum" sz="quarter" idx="10"/>
          </p:nvPr>
        </p:nvSpPr>
        <p:spPr/>
        <p:txBody>
          <a:bodyPr/>
          <a:lstStyle/>
          <a:p>
            <a:fld id="{F6DA9C80-B631-4EC4-8253-F63CFD0157DF}" type="slidenum">
              <a:rPr lang="en-US" smtClean="0"/>
              <a:t>73</a:t>
            </a:fld>
            <a:endParaRPr lang="en-US" dirty="0"/>
          </a:p>
        </p:txBody>
      </p:sp>
    </p:spTree>
    <p:extLst>
      <p:ext uri="{BB962C8B-B14F-4D97-AF65-F5344CB8AC3E}">
        <p14:creationId xmlns:p14="http://schemas.microsoft.com/office/powerpoint/2010/main" val="10227329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b="1" kern="1200" dirty="0">
                <a:solidFill>
                  <a:schemeClr val="tx1"/>
                </a:solidFill>
                <a:effectLst/>
                <a:latin typeface="+mn-lt"/>
                <a:ea typeface="+mn-ea"/>
                <a:cs typeface="+mn-cs"/>
              </a:rPr>
              <a:t>AGAIN, please coordinate with your other facility colleagues (in the training) which barcodes you will be using.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the eFINDS Reporting Administrator can generate (download) the eFINDS spreadsheet.  Anyone with access to Microsoft Excel or Google docs can populate it and maintain 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consider using this option if you have a stable/static population. When an evacuation is warranted, then the user in an eFINDS role can upload the file.  Either the eFINDS Data Reporters or eFINDS Reporting Admins can upload the file.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74</a:t>
            </a:fld>
            <a:endParaRPr lang="en-US" dirty="0"/>
          </a:p>
        </p:txBody>
      </p:sp>
    </p:spTree>
    <p:extLst>
      <p:ext uri="{BB962C8B-B14F-4D97-AF65-F5344CB8AC3E}">
        <p14:creationId xmlns:p14="http://schemas.microsoft.com/office/powerpoint/2010/main" val="544764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When an Excel file is generated, all available barcodes are provided.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Coordinate with your fellow facility trainees which barcodes will be used. If you happen to assign an evacuee to the same barcode and both spreadsheets get uploaded and error will occur, and only one evacuee will be registered.</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75</a:t>
            </a:fld>
            <a:endParaRPr lang="en-US" dirty="0"/>
          </a:p>
        </p:txBody>
      </p:sp>
    </p:spTree>
    <p:extLst>
      <p:ext uri="{BB962C8B-B14F-4D97-AF65-F5344CB8AC3E}">
        <p14:creationId xmlns:p14="http://schemas.microsoft.com/office/powerpoint/2010/main" val="5729877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Enter info for evacuees # 6 and 7 that you created in the beginning of the training session.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Enter first name and last name. Use proper cell format for DOD and select Gender from dropdown list. If any other cells contain data, an error will occur.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only assign evacuees to the barcodes provided. The file will not upload if more info is added to the spreadsheet.</a:t>
            </a:r>
          </a:p>
          <a:p>
            <a:endParaRPr lang="en-US" sz="1100" b="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76</a:t>
            </a:fld>
            <a:endParaRPr lang="en-US" dirty="0"/>
          </a:p>
        </p:txBody>
      </p:sp>
    </p:spTree>
    <p:extLst>
      <p:ext uri="{BB962C8B-B14F-4D97-AF65-F5344CB8AC3E}">
        <p14:creationId xmlns:p14="http://schemas.microsoft.com/office/powerpoint/2010/main" val="13966913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If only two barcodes contained info, then only two evacuees will be registered, and the remaining barcode will stay available.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want a “real” Evacuation spreadsheet then the barcodes do not end in a D and will need to be downloaded from the Evacuate side of eFINDS.</a:t>
            </a:r>
          </a:p>
        </p:txBody>
      </p:sp>
      <p:sp>
        <p:nvSpPr>
          <p:cNvPr id="4" name="Slide Number Placeholder 3"/>
          <p:cNvSpPr>
            <a:spLocks noGrp="1"/>
          </p:cNvSpPr>
          <p:nvPr>
            <p:ph type="sldNum" sz="quarter" idx="10"/>
          </p:nvPr>
        </p:nvSpPr>
        <p:spPr/>
        <p:txBody>
          <a:bodyPr/>
          <a:lstStyle/>
          <a:p>
            <a:fld id="{F6DA9C80-B631-4EC4-8253-F63CFD0157DF}" type="slidenum">
              <a:rPr lang="en-US" smtClean="0"/>
              <a:t>77</a:t>
            </a:fld>
            <a:endParaRPr lang="en-US" dirty="0"/>
          </a:p>
        </p:txBody>
      </p:sp>
    </p:spTree>
    <p:extLst>
      <p:ext uri="{BB962C8B-B14F-4D97-AF65-F5344CB8AC3E}">
        <p14:creationId xmlns:p14="http://schemas.microsoft.com/office/powerpoint/2010/main" val="27999711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If you filled in evacuee info on the spreadsheet incorrectly, you can make edits before clicking Register &gt; See step 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This method only allows you to register evacuees without an intended destination.</a:t>
            </a:r>
          </a:p>
          <a:p>
            <a:r>
              <a:rPr lang="en-US" sz="1200" kern="1200" dirty="0">
                <a:solidFill>
                  <a:schemeClr val="tx1"/>
                </a:solidFill>
                <a:effectLst/>
                <a:latin typeface="+mn-lt"/>
                <a:ea typeface="+mn-ea"/>
                <a:cs typeface="+mn-cs"/>
              </a:rPr>
              <a:t>You cannot upload this file without selecting an operation, so select the operation you created today.</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78</a:t>
            </a:fld>
            <a:endParaRPr lang="en-US" dirty="0"/>
          </a:p>
        </p:txBody>
      </p:sp>
    </p:spTree>
    <p:extLst>
      <p:ext uri="{BB962C8B-B14F-4D97-AF65-F5344CB8AC3E}">
        <p14:creationId xmlns:p14="http://schemas.microsoft.com/office/powerpoint/2010/main" val="30157849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registered two more evacuees without an intended destination. In this scenario, we will input the intended destination and mark the two people as evacuated.</a:t>
            </a:r>
          </a:p>
        </p:txBody>
      </p:sp>
      <p:sp>
        <p:nvSpPr>
          <p:cNvPr id="4" name="Slide Number Placeholder 3"/>
          <p:cNvSpPr>
            <a:spLocks noGrp="1"/>
          </p:cNvSpPr>
          <p:nvPr>
            <p:ph type="sldNum" sz="quarter" idx="10"/>
          </p:nvPr>
        </p:nvSpPr>
        <p:spPr/>
        <p:txBody>
          <a:bodyPr/>
          <a:lstStyle/>
          <a:p>
            <a:fld id="{F6DA9C80-B631-4EC4-8253-F63CFD0157DF}" type="slidenum">
              <a:rPr lang="en-US" smtClean="0"/>
              <a:t>79</a:t>
            </a:fld>
            <a:endParaRPr lang="en-US" dirty="0"/>
          </a:p>
        </p:txBody>
      </p:sp>
    </p:spTree>
    <p:extLst>
      <p:ext uri="{BB962C8B-B14F-4D97-AF65-F5344CB8AC3E}">
        <p14:creationId xmlns:p14="http://schemas.microsoft.com/office/powerpoint/2010/main" val="92518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Your facility evacuation plans should include where you anticipate sending your people if a full or partial evacuation was needed.</a:t>
            </a:r>
          </a:p>
          <a:p>
            <a:r>
              <a:rPr lang="en-US" sz="1200" kern="1200" dirty="0">
                <a:solidFill>
                  <a:schemeClr val="tx1"/>
                </a:solidFill>
                <a:effectLst/>
                <a:latin typeface="+mn-lt"/>
                <a:ea typeface="+mn-ea"/>
                <a:cs typeface="+mn-cs"/>
              </a:rPr>
              <a:t>This could be another facility that provides similar care, or a temporary location, such as a school or church down the street.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you are making plans with another facility, you are discussing and agreeing to how you will share the medical information about an evacuee. Will it be a face sheet or an electronic health record? Agree to sending additional staff or supplies with your evacuees. Review your send/receive arrangements in the Facility Evacuation Planning Application (FEPA).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regard to tracking employees, there are other methods to do this. Staff do not have wristbands, but they may accompany one or more evacuees to the receiving location. Because they leave the facility when their shift is over, the statuses do not apply.</a:t>
            </a:r>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dirty="0"/>
          </a:p>
        </p:txBody>
      </p:sp>
    </p:spTree>
    <p:extLst>
      <p:ext uri="{BB962C8B-B14F-4D97-AF65-F5344CB8AC3E}">
        <p14:creationId xmlns:p14="http://schemas.microsoft.com/office/powerpoint/2010/main" val="20777540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followed these steps before in scenario 20 when you evacuated the two people you registered using the Multi Person Input.</a:t>
            </a:r>
          </a:p>
          <a:p>
            <a:r>
              <a:rPr lang="en-US" sz="1200" kern="1200" dirty="0">
                <a:solidFill>
                  <a:schemeClr val="tx1"/>
                </a:solidFill>
                <a:effectLst/>
                <a:latin typeface="+mn-lt"/>
                <a:ea typeface="+mn-ea"/>
                <a:cs typeface="+mn-cs"/>
              </a:rPr>
              <a:t>See how the Multi Person Input and the File Upload features are similar.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80</a:t>
            </a:fld>
            <a:endParaRPr lang="en-US" dirty="0"/>
          </a:p>
        </p:txBody>
      </p:sp>
    </p:spTree>
    <p:extLst>
      <p:ext uri="{BB962C8B-B14F-4D97-AF65-F5344CB8AC3E}">
        <p14:creationId xmlns:p14="http://schemas.microsoft.com/office/powerpoint/2010/main" val="23198539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always like to be sure we are doing things correctly, and all participants in this training are on the same scenario.</a:t>
            </a:r>
          </a:p>
          <a:p>
            <a:r>
              <a:rPr lang="en-US" sz="1200" kern="1200" dirty="0">
                <a:solidFill>
                  <a:schemeClr val="tx1"/>
                </a:solidFill>
                <a:effectLst/>
                <a:latin typeface="+mn-lt"/>
                <a:ea typeface="+mn-ea"/>
                <a:cs typeface="+mn-cs"/>
              </a:rPr>
              <a:t>Let’s check our work.</a:t>
            </a:r>
          </a:p>
        </p:txBody>
      </p:sp>
      <p:sp>
        <p:nvSpPr>
          <p:cNvPr id="4" name="Slide Number Placeholder 3"/>
          <p:cNvSpPr>
            <a:spLocks noGrp="1"/>
          </p:cNvSpPr>
          <p:nvPr>
            <p:ph type="sldNum" sz="quarter" idx="10"/>
          </p:nvPr>
        </p:nvSpPr>
        <p:spPr/>
        <p:txBody>
          <a:bodyPr/>
          <a:lstStyle/>
          <a:p>
            <a:fld id="{F6DA9C80-B631-4EC4-8253-F63CFD0157DF}" type="slidenum">
              <a:rPr lang="en-US" smtClean="0"/>
              <a:t>81</a:t>
            </a:fld>
            <a:endParaRPr lang="en-US" dirty="0"/>
          </a:p>
        </p:txBody>
      </p:sp>
    </p:spTree>
    <p:extLst>
      <p:ext uri="{BB962C8B-B14F-4D97-AF65-F5344CB8AC3E}">
        <p14:creationId xmlns:p14="http://schemas.microsoft.com/office/powerpoint/2010/main" val="14480771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You should see all seven evacuees listed, because they are under the same operation.</a:t>
            </a:r>
          </a:p>
          <a:p>
            <a:r>
              <a:rPr lang="en-US" sz="1200" kern="1200" dirty="0">
                <a:solidFill>
                  <a:schemeClr val="tx1"/>
                </a:solidFill>
                <a:effectLst/>
                <a:latin typeface="+mn-lt"/>
                <a:ea typeface="+mn-ea"/>
                <a:cs typeface="+mn-cs"/>
              </a:rPr>
              <a:t>Are three evacuees Repatriated?</a:t>
            </a:r>
          </a:p>
          <a:p>
            <a:r>
              <a:rPr lang="en-US" sz="1200" kern="1200" dirty="0">
                <a:solidFill>
                  <a:schemeClr val="tx1"/>
                </a:solidFill>
                <a:effectLst/>
                <a:latin typeface="+mn-lt"/>
                <a:ea typeface="+mn-ea"/>
                <a:cs typeface="+mn-cs"/>
              </a:rPr>
              <a:t>Are the last two that you uploaded Evacuated?</a:t>
            </a:r>
          </a:p>
          <a:p>
            <a:r>
              <a:rPr lang="en-US" sz="1200" kern="1200" dirty="0">
                <a:solidFill>
                  <a:schemeClr val="tx1"/>
                </a:solidFill>
                <a:effectLst/>
                <a:latin typeface="+mn-lt"/>
                <a:ea typeface="+mn-ea"/>
                <a:cs typeface="+mn-cs"/>
              </a:rPr>
              <a:t>What status are your evacuees # 4 and 5? Their status should be??? [Received]</a:t>
            </a:r>
          </a:p>
          <a:p>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82</a:t>
            </a:fld>
            <a:endParaRPr lang="en-US" dirty="0"/>
          </a:p>
        </p:txBody>
      </p:sp>
    </p:spTree>
    <p:extLst>
      <p:ext uri="{BB962C8B-B14F-4D97-AF65-F5344CB8AC3E}">
        <p14:creationId xmlns:p14="http://schemas.microsoft.com/office/powerpoint/2010/main" val="1056534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Quick Search allows you to find people using only two characters, just a first name or just a last name, medical record (MR), employee, or by any detail in the Note, Medical Info or Contact Info field.</a:t>
            </a:r>
          </a:p>
          <a:p>
            <a:r>
              <a:rPr lang="en-US" sz="1200" kern="1200" dirty="0">
                <a:solidFill>
                  <a:schemeClr val="tx1"/>
                </a:solidFill>
                <a:effectLst/>
                <a:latin typeface="+mn-lt"/>
                <a:ea typeface="+mn-ea"/>
                <a:cs typeface="+mn-cs"/>
              </a:rPr>
              <a:t>You can also search by barcode #.</a:t>
            </a:r>
          </a:p>
        </p:txBody>
      </p:sp>
      <p:sp>
        <p:nvSpPr>
          <p:cNvPr id="4" name="Slide Number Placeholder 3"/>
          <p:cNvSpPr>
            <a:spLocks noGrp="1"/>
          </p:cNvSpPr>
          <p:nvPr>
            <p:ph type="sldNum" sz="quarter" idx="10"/>
          </p:nvPr>
        </p:nvSpPr>
        <p:spPr/>
        <p:txBody>
          <a:bodyPr/>
          <a:lstStyle/>
          <a:p>
            <a:fld id="{F6DA9C80-B631-4EC4-8253-F63CFD0157DF}" type="slidenum">
              <a:rPr lang="en-US" smtClean="0"/>
              <a:t>83</a:t>
            </a:fld>
            <a:endParaRPr lang="en-US" dirty="0"/>
          </a:p>
        </p:txBody>
      </p:sp>
    </p:spTree>
    <p:extLst>
      <p:ext uri="{BB962C8B-B14F-4D97-AF65-F5344CB8AC3E}">
        <p14:creationId xmlns:p14="http://schemas.microsoft.com/office/powerpoint/2010/main" val="24808648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Pick an evacuee from #1 – 7.</a:t>
            </a:r>
          </a:p>
          <a:p>
            <a:r>
              <a:rPr lang="en-US" sz="1100" dirty="0"/>
              <a:t>What is their status?</a:t>
            </a:r>
          </a:p>
          <a:p>
            <a:r>
              <a:rPr lang="en-US" sz="1100" dirty="0"/>
              <a:t>What does their tracking history tell you?</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84</a:t>
            </a:fld>
            <a:endParaRPr lang="en-US" dirty="0"/>
          </a:p>
        </p:txBody>
      </p:sp>
    </p:spTree>
    <p:extLst>
      <p:ext uri="{BB962C8B-B14F-4D97-AF65-F5344CB8AC3E}">
        <p14:creationId xmlns:p14="http://schemas.microsoft.com/office/powerpoint/2010/main" val="24695165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Pick another evacuee from # 1 – 7.</a:t>
            </a:r>
          </a:p>
          <a:p>
            <a:r>
              <a:rPr lang="en-US" sz="1200" kern="1200" dirty="0">
                <a:solidFill>
                  <a:schemeClr val="tx1"/>
                </a:solidFill>
                <a:effectLst/>
                <a:latin typeface="+mn-lt"/>
                <a:ea typeface="+mn-ea"/>
                <a:cs typeface="+mn-cs"/>
              </a:rPr>
              <a:t>Now let’s search by their barcode #.</a:t>
            </a:r>
          </a:p>
        </p:txBody>
      </p:sp>
      <p:sp>
        <p:nvSpPr>
          <p:cNvPr id="4" name="Slide Number Placeholder 3"/>
          <p:cNvSpPr>
            <a:spLocks noGrp="1"/>
          </p:cNvSpPr>
          <p:nvPr>
            <p:ph type="sldNum" sz="quarter" idx="10"/>
          </p:nvPr>
        </p:nvSpPr>
        <p:spPr/>
        <p:txBody>
          <a:bodyPr/>
          <a:lstStyle/>
          <a:p>
            <a:fld id="{F6DA9C80-B631-4EC4-8253-F63CFD0157DF}" type="slidenum">
              <a:rPr lang="en-US" smtClean="0"/>
              <a:t>85</a:t>
            </a:fld>
            <a:endParaRPr lang="en-US" dirty="0"/>
          </a:p>
        </p:txBody>
      </p:sp>
    </p:spTree>
    <p:extLst>
      <p:ext uri="{BB962C8B-B14F-4D97-AF65-F5344CB8AC3E}">
        <p14:creationId xmlns:p14="http://schemas.microsoft.com/office/powerpoint/2010/main" val="310425641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What is their status? Where are they located now? Is what you are seeing correct?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86</a:t>
            </a:fld>
            <a:endParaRPr lang="en-US" dirty="0"/>
          </a:p>
        </p:txBody>
      </p:sp>
    </p:spTree>
    <p:extLst>
      <p:ext uri="{BB962C8B-B14F-4D97-AF65-F5344CB8AC3E}">
        <p14:creationId xmlns:p14="http://schemas.microsoft.com/office/powerpoint/2010/main" val="119216482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While you have an evacuee record open, let’s add details about this evacuee, like medicine needed or medical condition, such as insulin, dialysis, dementia,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87</a:t>
            </a:fld>
            <a:endParaRPr lang="en-US" dirty="0"/>
          </a:p>
        </p:txBody>
      </p:sp>
    </p:spTree>
    <p:extLst>
      <p:ext uri="{BB962C8B-B14F-4D97-AF65-F5344CB8AC3E}">
        <p14:creationId xmlns:p14="http://schemas.microsoft.com/office/powerpoint/2010/main" val="364097836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This is just another method of finding all the evacuees that you have access to.</a:t>
            </a:r>
          </a:p>
          <a:p>
            <a:r>
              <a:rPr lang="en-US" sz="1200" kern="1200" dirty="0">
                <a:solidFill>
                  <a:schemeClr val="tx1"/>
                </a:solidFill>
                <a:effectLst/>
                <a:latin typeface="+mn-lt"/>
                <a:ea typeface="+mn-ea"/>
                <a:cs typeface="+mn-cs"/>
              </a:rPr>
              <a:t>In other words, you will only see info about an evacuee that you registered or was intended to come to you.</a:t>
            </a:r>
          </a:p>
          <a:p>
            <a:r>
              <a:rPr lang="en-US" sz="1200" kern="1200" dirty="0">
                <a:solidFill>
                  <a:schemeClr val="tx1"/>
                </a:solidFill>
                <a:effectLst/>
                <a:latin typeface="+mn-lt"/>
                <a:ea typeface="+mn-ea"/>
                <a:cs typeface="+mn-cs"/>
              </a:rPr>
              <a:t>This protects evacuee info from being disclosed to just anyone.</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88</a:t>
            </a:fld>
            <a:endParaRPr lang="en-US" dirty="0"/>
          </a:p>
        </p:txBody>
      </p:sp>
    </p:spTree>
    <p:extLst>
      <p:ext uri="{BB962C8B-B14F-4D97-AF65-F5344CB8AC3E}">
        <p14:creationId xmlns:p14="http://schemas.microsoft.com/office/powerpoint/2010/main" val="29792934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try another way to search.</a:t>
            </a:r>
          </a:p>
        </p:txBody>
      </p:sp>
      <p:sp>
        <p:nvSpPr>
          <p:cNvPr id="4" name="Slide Number Placeholder 3"/>
          <p:cNvSpPr>
            <a:spLocks noGrp="1"/>
          </p:cNvSpPr>
          <p:nvPr>
            <p:ph type="sldNum" sz="quarter" idx="10"/>
          </p:nvPr>
        </p:nvSpPr>
        <p:spPr/>
        <p:txBody>
          <a:bodyPr/>
          <a:lstStyle/>
          <a:p>
            <a:fld id="{F6DA9C80-B631-4EC4-8253-F63CFD0157DF}" type="slidenum">
              <a:rPr lang="en-US" smtClean="0"/>
              <a:t>89</a:t>
            </a:fld>
            <a:endParaRPr lang="en-US" dirty="0"/>
          </a:p>
        </p:txBody>
      </p:sp>
    </p:spTree>
    <p:extLst>
      <p:ext uri="{BB962C8B-B14F-4D97-AF65-F5344CB8AC3E}">
        <p14:creationId xmlns:p14="http://schemas.microsoft.com/office/powerpoint/2010/main" val="73298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31838"/>
            <a:ext cx="6502400" cy="3659187"/>
          </a:xfrm>
        </p:spPr>
      </p:sp>
      <p:sp>
        <p:nvSpPr>
          <p:cNvPr id="3" name="Notes Placeholder 2"/>
          <p:cNvSpPr>
            <a:spLocks noGrp="1"/>
          </p:cNvSpPr>
          <p:nvPr>
            <p:ph type="body" idx="1"/>
          </p:nvPr>
        </p:nvSpPr>
        <p:spPr>
          <a:xfrm>
            <a:off x="734060" y="4697587"/>
            <a:ext cx="5872480" cy="3843481"/>
          </a:xfrm>
          <a:prstGeom prst="rect">
            <a:avLst/>
          </a:prstGeom>
        </p:spPr>
        <p:txBody>
          <a:bodyPr lIns="97716" tIns="48859" rIns="97716" bIns="48859"/>
          <a:lstStyle/>
          <a:p>
            <a:r>
              <a:rPr lang="en-US" altLang="en-US" dirty="0"/>
              <a:t> </a:t>
            </a:r>
            <a:r>
              <a:rPr lang="en-US" sz="1200" kern="1200" dirty="0">
                <a:solidFill>
                  <a:schemeClr val="tx1"/>
                </a:solidFill>
                <a:effectLst/>
                <a:latin typeface="+mn-lt"/>
                <a:ea typeface="+mn-ea"/>
                <a:cs typeface="+mn-cs"/>
              </a:rPr>
              <a:t>All NYSDOH managed facilities, that is all hospitals, nursing homes and adult care facilities use eFINDS.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Programs overseen by other NYS agencies, also use eFINDS. They include: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OASAS – Clinics</a:t>
            </a:r>
          </a:p>
          <a:p>
            <a:r>
              <a:rPr lang="en-US" sz="1200" kern="1200" dirty="0">
                <a:solidFill>
                  <a:schemeClr val="tx1"/>
                </a:solidFill>
                <a:effectLst/>
                <a:latin typeface="+mn-lt"/>
                <a:ea typeface="+mn-ea"/>
                <a:cs typeface="+mn-cs"/>
              </a:rPr>
              <a:t>OMH – Psychiatric Centers and Licensed Housing </a:t>
            </a:r>
          </a:p>
          <a:p>
            <a:r>
              <a:rPr lang="en-US" sz="1200" kern="1200" dirty="0">
                <a:solidFill>
                  <a:schemeClr val="tx1"/>
                </a:solidFill>
                <a:effectLst/>
                <a:latin typeface="+mn-lt"/>
                <a:ea typeface="+mn-ea"/>
                <a:cs typeface="+mn-cs"/>
              </a:rPr>
              <a:t>OPWDD – Residential Homes &amp; Developmental Centers</a:t>
            </a:r>
          </a:p>
          <a:p>
            <a:r>
              <a:rPr lang="en-US" sz="1200" kern="1200" dirty="0">
                <a:solidFill>
                  <a:schemeClr val="tx1"/>
                </a:solidFill>
                <a:effectLst/>
                <a:latin typeface="+mn-lt"/>
                <a:ea typeface="+mn-ea"/>
                <a:cs typeface="+mn-cs"/>
              </a:rPr>
              <a:t>OCFS – Juvenile Facilities</a:t>
            </a:r>
          </a:p>
          <a:p>
            <a:r>
              <a:rPr lang="en-US" sz="1200" kern="1200" dirty="0">
                <a:solidFill>
                  <a:schemeClr val="tx1"/>
                </a:solidFill>
                <a:effectLst/>
                <a:latin typeface="+mn-lt"/>
                <a:ea typeface="+mn-ea"/>
                <a:cs typeface="+mn-cs"/>
              </a:rPr>
              <a:t>OTDA – Supportive Housing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dirty="0"/>
          </a:p>
        </p:txBody>
      </p:sp>
    </p:spTree>
    <p:extLst>
      <p:ext uri="{BB962C8B-B14F-4D97-AF65-F5344CB8AC3E}">
        <p14:creationId xmlns:p14="http://schemas.microsoft.com/office/powerpoint/2010/main" val="14442511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This search only brings up results for your evacuees or evacuees that were intended to come to you. You would not need to receive them prior to finding them using this search.</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90</a:t>
            </a:fld>
            <a:endParaRPr lang="en-US" dirty="0"/>
          </a:p>
        </p:txBody>
      </p:sp>
    </p:spTree>
    <p:extLst>
      <p:ext uri="{BB962C8B-B14F-4D97-AF65-F5344CB8AC3E}">
        <p14:creationId xmlns:p14="http://schemas.microsoft.com/office/powerpoint/2010/main" val="13735197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Now let’s receive our last two evacuees.</a:t>
            </a:r>
          </a:p>
        </p:txBody>
      </p:sp>
      <p:sp>
        <p:nvSpPr>
          <p:cNvPr id="4" name="Slide Number Placeholder 3"/>
          <p:cNvSpPr>
            <a:spLocks noGrp="1"/>
          </p:cNvSpPr>
          <p:nvPr>
            <p:ph type="sldNum" sz="quarter" idx="10"/>
          </p:nvPr>
        </p:nvSpPr>
        <p:spPr/>
        <p:txBody>
          <a:bodyPr/>
          <a:lstStyle/>
          <a:p>
            <a:fld id="{F6DA9C80-B631-4EC4-8253-F63CFD0157DF}" type="slidenum">
              <a:rPr lang="en-US" smtClean="0"/>
              <a:t>91</a:t>
            </a:fld>
            <a:endParaRPr lang="en-US" dirty="0"/>
          </a:p>
        </p:txBody>
      </p:sp>
    </p:spTree>
    <p:extLst>
      <p:ext uri="{BB962C8B-B14F-4D97-AF65-F5344CB8AC3E}">
        <p14:creationId xmlns:p14="http://schemas.microsoft.com/office/powerpoint/2010/main" val="4770970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100" dirty="0"/>
              <a:t>This method should be familiar to you. We have done this before in scenario 21.</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92</a:t>
            </a:fld>
            <a:endParaRPr lang="en-US" dirty="0"/>
          </a:p>
        </p:txBody>
      </p:sp>
    </p:spTree>
    <p:extLst>
      <p:ext uri="{BB962C8B-B14F-4D97-AF65-F5344CB8AC3E}">
        <p14:creationId xmlns:p14="http://schemas.microsoft.com/office/powerpoint/2010/main" val="17884412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Now for something new. If you are a receiver and an evacuee needs to go to another location, then you will need to update the intended destination and evacuate them. This indicates the person is on their way to someplace else.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that unless the instructor receives them, their status will remain as Evacuated.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this were a real event, then you would need to contact the facility and have the evacuee received. You want your reports to be accurate.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note, that if you do not have an eFINDS role at the receiving facility, then you cannot Receive them. This is why, for training purposes you created a TMP location- everyone has access to the TMP locations.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Look at the evacuees record and see that you cannot select the Instructor’s Current Location. That is, of course, if you do not have a role there.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93</a:t>
            </a:fld>
            <a:endParaRPr lang="en-US" dirty="0"/>
          </a:p>
        </p:txBody>
      </p:sp>
    </p:spTree>
    <p:extLst>
      <p:ext uri="{BB962C8B-B14F-4D97-AF65-F5344CB8AC3E}">
        <p14:creationId xmlns:p14="http://schemas.microsoft.com/office/powerpoint/2010/main" val="36469690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We are moving this evacuee to another location, but not the original facility they evacuated from.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did change intended destination to the original facility, you would see an Initiate Repatriation button instead of an Evacuate button.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&lt;Instructor Action: Give the participants your Intended Destination Org. Type and facility.&gt;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&lt;As the instructor you do not need to receive them.&gt;</a:t>
            </a:r>
          </a:p>
          <a:p>
            <a:endParaRPr lang="en-US" sz="1100" dirty="0"/>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94</a:t>
            </a:fld>
            <a:endParaRPr lang="en-US" dirty="0"/>
          </a:p>
        </p:txBody>
      </p:sp>
    </p:spTree>
    <p:extLst>
      <p:ext uri="{BB962C8B-B14F-4D97-AF65-F5344CB8AC3E}">
        <p14:creationId xmlns:p14="http://schemas.microsoft.com/office/powerpoint/2010/main" val="7573622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If an evacuee dies, their eFINDS record can be updated to indicate the person is deceased.</a:t>
            </a:r>
          </a:p>
          <a:p>
            <a:r>
              <a:rPr lang="en-US" sz="1200" kern="1200" dirty="0">
                <a:solidFill>
                  <a:schemeClr val="tx1"/>
                </a:solidFill>
                <a:effectLst/>
                <a:latin typeface="+mn-lt"/>
                <a:ea typeface="+mn-ea"/>
                <a:cs typeface="+mn-cs"/>
              </a:rPr>
              <a:t>You may want to communicate this info to the evacuating facility somehow (phone call or email), but you can also mark their record.</a:t>
            </a:r>
          </a:p>
        </p:txBody>
      </p:sp>
      <p:sp>
        <p:nvSpPr>
          <p:cNvPr id="4" name="Slide Number Placeholder 3"/>
          <p:cNvSpPr>
            <a:spLocks noGrp="1"/>
          </p:cNvSpPr>
          <p:nvPr>
            <p:ph type="sldNum" sz="quarter" idx="10"/>
          </p:nvPr>
        </p:nvSpPr>
        <p:spPr/>
        <p:txBody>
          <a:bodyPr/>
          <a:lstStyle/>
          <a:p>
            <a:fld id="{F6DA9C80-B631-4EC4-8253-F63CFD0157DF}" type="slidenum">
              <a:rPr lang="en-US" smtClean="0"/>
              <a:t>95</a:t>
            </a:fld>
            <a:endParaRPr lang="en-US" dirty="0"/>
          </a:p>
        </p:txBody>
      </p:sp>
    </p:spTree>
    <p:extLst>
      <p:ext uri="{BB962C8B-B14F-4D97-AF65-F5344CB8AC3E}">
        <p14:creationId xmlns:p14="http://schemas.microsoft.com/office/powerpoint/2010/main" val="19179687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Marking a person deceased is just a check box, but entering info in the notes fields is also helpful such as date and time of expiration.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Stay on this record for next scenario.</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96</a:t>
            </a:fld>
            <a:endParaRPr lang="en-US" dirty="0"/>
          </a:p>
        </p:txBody>
      </p:sp>
    </p:spTree>
    <p:extLst>
      <p:ext uri="{BB962C8B-B14F-4D97-AF65-F5344CB8AC3E}">
        <p14:creationId xmlns:p14="http://schemas.microsoft.com/office/powerpoint/2010/main" val="45566691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We have seen the following statuses:  Available (no one registered to this barcode), Registered, Evacuated, Received, Repatriation Initiated, and Repatriated.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a person will not be returning to their original location, their status is Will Not Repatriate.</a:t>
            </a:r>
          </a:p>
          <a:p>
            <a:r>
              <a:rPr lang="en-US" sz="1200" kern="1200" dirty="0">
                <a:solidFill>
                  <a:schemeClr val="tx1"/>
                </a:solidFill>
                <a:effectLst/>
                <a:latin typeface="+mn-lt"/>
                <a:ea typeface="+mn-ea"/>
                <a:cs typeface="+mn-cs"/>
              </a:rPr>
              <a:t>Sometimes an evacuee gets discharged, or they want to stay at the facility they are currently at. </a:t>
            </a:r>
          </a:p>
          <a:p>
            <a:r>
              <a:rPr lang="en-US" sz="1200" kern="1200" dirty="0">
                <a:solidFill>
                  <a:schemeClr val="tx1"/>
                </a:solidFill>
                <a:effectLst/>
                <a:latin typeface="+mn-lt"/>
                <a:ea typeface="+mn-ea"/>
                <a:cs typeface="+mn-cs"/>
              </a:rPr>
              <a:t>OR, in this case, an evacuee expires (dies) after they are received at a destination.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deceased person is not returned to the sending/evacuating facility. In the eFINDS System, we know the person is deceased, and will be taken to the funeral home or morgue, and their status is updated to Will Not Repatriate.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6DA9C80-B631-4EC4-8253-F63CFD0157DF}" type="slidenum">
              <a:rPr lang="en-US" smtClean="0"/>
              <a:t>97</a:t>
            </a:fld>
            <a:endParaRPr lang="en-US" dirty="0"/>
          </a:p>
        </p:txBody>
      </p:sp>
    </p:spTree>
    <p:extLst>
      <p:ext uri="{BB962C8B-B14F-4D97-AF65-F5344CB8AC3E}">
        <p14:creationId xmlns:p14="http://schemas.microsoft.com/office/powerpoint/2010/main" val="17807523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1053" y="4714535"/>
            <a:ext cx="6001621" cy="4465421"/>
          </a:xfrm>
          <a:prstGeom prst="rect">
            <a:avLst/>
          </a:prstGeom>
        </p:spPr>
        <p:txBody>
          <a:bodyPr lIns="94202" tIns="47101" rIns="94202" bIns="47101"/>
          <a:lstStyle/>
          <a:p>
            <a:r>
              <a:rPr lang="en-US" sz="1200" kern="1200" dirty="0">
                <a:solidFill>
                  <a:schemeClr val="tx1"/>
                </a:solidFill>
                <a:effectLst/>
                <a:latin typeface="+mn-lt"/>
                <a:ea typeface="+mn-ea"/>
                <a:cs typeface="+mn-cs"/>
              </a:rPr>
              <a:t>When an evacuee expires, the only way to get the Will not Repatriate button to appear is to blank out the Intended Destination.</a:t>
            </a:r>
          </a:p>
          <a:p>
            <a:r>
              <a:rPr lang="en-US" sz="1200" kern="1200" dirty="0">
                <a:solidFill>
                  <a:schemeClr val="tx1"/>
                </a:solidFill>
                <a:effectLst/>
                <a:latin typeface="+mn-lt"/>
                <a:ea typeface="+mn-ea"/>
                <a:cs typeface="+mn-cs"/>
              </a:rPr>
              <a:t>The current location will not change.</a:t>
            </a:r>
          </a:p>
          <a:p>
            <a:r>
              <a:rPr lang="en-US" sz="1200" kern="1200" dirty="0">
                <a:solidFill>
                  <a:schemeClr val="tx1"/>
                </a:solidFill>
                <a:effectLst/>
                <a:latin typeface="+mn-lt"/>
                <a:ea typeface="+mn-ea"/>
                <a:cs typeface="+mn-cs"/>
              </a:rPr>
              <a:t>From the History, you will know where the person originated from, when they expired, and where they were last.</a:t>
            </a:r>
          </a:p>
        </p:txBody>
      </p:sp>
      <p:sp>
        <p:nvSpPr>
          <p:cNvPr id="4" name="Slide Number Placeholder 3"/>
          <p:cNvSpPr>
            <a:spLocks noGrp="1"/>
          </p:cNvSpPr>
          <p:nvPr>
            <p:ph type="sldNum" sz="quarter" idx="10"/>
          </p:nvPr>
        </p:nvSpPr>
        <p:spPr/>
        <p:txBody>
          <a:bodyPr/>
          <a:lstStyle/>
          <a:p>
            <a:pPr>
              <a:defRPr/>
            </a:pPr>
            <a:fld id="{1B71AADF-512C-4E88-9088-1700BD8FC24D}" type="slidenum">
              <a:rPr lang="en-US" smtClean="0"/>
              <a:pPr>
                <a:defRPr/>
              </a:pPr>
              <a:t>98</a:t>
            </a:fld>
            <a:endParaRPr lang="en-US" dirty="0"/>
          </a:p>
        </p:txBody>
      </p:sp>
    </p:spTree>
    <p:extLst>
      <p:ext uri="{BB962C8B-B14F-4D97-AF65-F5344CB8AC3E}">
        <p14:creationId xmlns:p14="http://schemas.microsoft.com/office/powerpoint/2010/main" val="6989000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3660458"/>
          </a:xfrm>
          <a:prstGeom prst="rect">
            <a:avLst/>
          </a:prstGeom>
        </p:spPr>
        <p:txBody>
          <a:bodyPr lIns="92446" tIns="46223" rIns="92446" bIns="46223"/>
          <a:lstStyle/>
          <a:p>
            <a:r>
              <a:rPr lang="en-US" sz="1200" kern="1200" dirty="0">
                <a:solidFill>
                  <a:schemeClr val="tx1"/>
                </a:solidFill>
                <a:effectLst/>
                <a:latin typeface="+mn-lt"/>
                <a:ea typeface="+mn-ea"/>
                <a:cs typeface="+mn-cs"/>
              </a:rPr>
              <a:t>Let’s check the report again.</a:t>
            </a:r>
          </a:p>
        </p:txBody>
      </p:sp>
      <p:sp>
        <p:nvSpPr>
          <p:cNvPr id="4" name="Slide Number Placeholder 3"/>
          <p:cNvSpPr>
            <a:spLocks noGrp="1"/>
          </p:cNvSpPr>
          <p:nvPr>
            <p:ph type="sldNum" sz="quarter" idx="10"/>
          </p:nvPr>
        </p:nvSpPr>
        <p:spPr/>
        <p:txBody>
          <a:bodyPr/>
          <a:lstStyle/>
          <a:p>
            <a:fld id="{F6DA9C80-B631-4EC4-8253-F63CFD0157DF}" type="slidenum">
              <a:rPr lang="en-US" smtClean="0"/>
              <a:t>99</a:t>
            </a:fld>
            <a:endParaRPr lang="en-US" dirty="0"/>
          </a:p>
        </p:txBody>
      </p:sp>
    </p:spTree>
    <p:extLst>
      <p:ext uri="{BB962C8B-B14F-4D97-AF65-F5344CB8AC3E}">
        <p14:creationId xmlns:p14="http://schemas.microsoft.com/office/powerpoint/2010/main" val="63967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54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23"/>
          <p:cNvSpPr/>
          <p:nvPr/>
        </p:nvSpPr>
        <p:spPr>
          <a:xfrm>
            <a:off x="0" y="0"/>
            <a:ext cx="9144000" cy="5143500"/>
          </a:xfrm>
          <a:prstGeom prst="rect">
            <a:avLst/>
          </a:prstGeom>
          <a:blipFill dpi="0" rotWithShape="1">
            <a:blip r:embed="rId2" cstate="print">
              <a:alphaModFix amt="28000"/>
              <a:grayscl/>
              <a:lum brigh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dirty="0"/>
          </a:p>
        </p:txBody>
      </p:sp>
      <p:pic>
        <p:nvPicPr>
          <p:cNvPr id="5" name="Picture 12" descr="blue.png"/>
          <p:cNvPicPr>
            <a:picLocks noChangeAspect="1"/>
          </p:cNvPicPr>
          <p:nvPr/>
        </p:nvPicPr>
        <p:blipFill>
          <a:blip r:embed="rId3" cstate="print">
            <a:duotone>
              <a:prstClr val="black"/>
              <a:schemeClr val="accent4">
                <a:tint val="45000"/>
                <a:satMod val="400000"/>
              </a:schemeClr>
            </a:duotone>
            <a:lum contrast="57000"/>
          </a:blip>
          <a:stretch>
            <a:fillRect/>
          </a:stretch>
        </p:blipFill>
        <p:spPr>
          <a:xfrm flipH="1">
            <a:off x="8679336" y="4462001"/>
            <a:ext cx="232933" cy="505916"/>
          </a:xfrm>
          <a:prstGeom prst="rect">
            <a:avLst/>
          </a:prstGeom>
          <a:effectLst>
            <a:reflection blurRad="6350" stA="50000" endA="300" endPos="55000" dir="5400000" sy="-100000" algn="bl" rotWithShape="0"/>
          </a:effectLst>
        </p:spPr>
      </p:pic>
      <p:pic>
        <p:nvPicPr>
          <p:cNvPr id="6" name="Picture 13" descr="blue.png"/>
          <p:cNvPicPr>
            <a:picLocks noChangeAspect="1"/>
          </p:cNvPicPr>
          <p:nvPr/>
        </p:nvPicPr>
        <p:blipFill>
          <a:blip r:embed="rId4" cstate="print">
            <a:duotone>
              <a:prstClr val="black"/>
              <a:schemeClr val="accent6">
                <a:tint val="45000"/>
                <a:satMod val="400000"/>
              </a:schemeClr>
            </a:duotone>
            <a:lum contrast="69000"/>
          </a:blip>
          <a:stretch>
            <a:fillRect/>
          </a:stretch>
        </p:blipFill>
        <p:spPr>
          <a:xfrm flipH="1">
            <a:off x="8415053" y="4377303"/>
            <a:ext cx="273159" cy="593284"/>
          </a:xfrm>
          <a:prstGeom prst="rect">
            <a:avLst/>
          </a:prstGeom>
          <a:effectLst>
            <a:reflection blurRad="6350" stA="50000" endA="300" endPos="55000" dir="5400000" sy="-100000" algn="bl" rotWithShape="0"/>
          </a:effectLst>
        </p:spPr>
      </p:pic>
      <p:pic>
        <p:nvPicPr>
          <p:cNvPr id="7" name="Picture 14" descr="blue.png"/>
          <p:cNvPicPr>
            <a:picLocks noChangeAspect="1"/>
          </p:cNvPicPr>
          <p:nvPr/>
        </p:nvPicPr>
        <p:blipFill>
          <a:blip r:embed="rId5" cstate="print">
            <a:duotone>
              <a:prstClr val="black"/>
              <a:schemeClr val="accent5">
                <a:tint val="45000"/>
                <a:satMod val="400000"/>
              </a:schemeClr>
            </a:duotone>
            <a:lum contrast="57000"/>
          </a:blip>
          <a:stretch>
            <a:fillRect/>
          </a:stretch>
        </p:blipFill>
        <p:spPr>
          <a:xfrm flipH="1">
            <a:off x="8102242" y="4272411"/>
            <a:ext cx="322396" cy="700223"/>
          </a:xfrm>
          <a:prstGeom prst="rect">
            <a:avLst/>
          </a:prstGeom>
          <a:effectLst>
            <a:reflection blurRad="6350" stA="50000" endA="300" endPos="55000" dir="5400000" sy="-100000" algn="bl" rotWithShape="0"/>
          </a:effectLst>
        </p:spPr>
      </p:pic>
      <p:pic>
        <p:nvPicPr>
          <p:cNvPr id="8" name="Picture 15" descr="blue.png"/>
          <p:cNvPicPr>
            <a:picLocks noChangeAspect="1"/>
          </p:cNvPicPr>
          <p:nvPr/>
        </p:nvPicPr>
        <p:blipFill>
          <a:blip r:embed="rId6" cstate="print">
            <a:duotone>
              <a:prstClr val="black"/>
              <a:schemeClr val="accent3">
                <a:tint val="45000"/>
                <a:satMod val="400000"/>
              </a:schemeClr>
            </a:duotone>
            <a:lum contrast="73000"/>
          </a:blip>
          <a:stretch>
            <a:fillRect/>
          </a:stretch>
        </p:blipFill>
        <p:spPr>
          <a:xfrm flipH="1">
            <a:off x="7736167" y="4157272"/>
            <a:ext cx="377109" cy="819056"/>
          </a:xfrm>
          <a:prstGeom prst="rect">
            <a:avLst/>
          </a:prstGeom>
          <a:effectLst>
            <a:reflection blurRad="6350" stA="50000" endA="300" endPos="55000" dir="5400000" sy="-100000" algn="bl" rotWithShape="0"/>
          </a:effectLst>
        </p:spPr>
      </p:pic>
      <p:pic>
        <p:nvPicPr>
          <p:cNvPr id="9" name="Picture 16" descr="blue.png"/>
          <p:cNvPicPr>
            <a:picLocks noChangeAspect="1"/>
          </p:cNvPicPr>
          <p:nvPr/>
        </p:nvPicPr>
        <p:blipFill>
          <a:blip r:embed="rId7" cstate="print">
            <a:duotone>
              <a:prstClr val="black"/>
              <a:schemeClr val="accent2">
                <a:tint val="45000"/>
                <a:satMod val="400000"/>
              </a:schemeClr>
            </a:duotone>
            <a:lum contrast="71000"/>
          </a:blip>
          <a:stretch>
            <a:fillRect/>
          </a:stretch>
        </p:blipFill>
        <p:spPr>
          <a:xfrm flipH="1">
            <a:off x="7331344" y="4059705"/>
            <a:ext cx="421370" cy="915189"/>
          </a:xfrm>
          <a:prstGeom prst="rect">
            <a:avLst/>
          </a:prstGeom>
          <a:effectLst>
            <a:reflection blurRad="6350" stA="50000" endA="300" endPos="55000" dir="5400000" sy="-100000" algn="bl" rotWithShape="0"/>
          </a:effectLst>
        </p:spPr>
      </p:pic>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p:txBody>
          <a:bodyPr/>
          <a:lstStyle>
            <a:lvl1pPr>
              <a:defRPr/>
            </a:lvl1pPr>
          </a:lstStyle>
          <a:p>
            <a:pPr>
              <a:defRPr/>
            </a:pPr>
            <a:fld id="{BFA7E6EC-B324-42B1-A279-F16BFBD22D3D}" type="datetimeFigureOut">
              <a:rPr lang="en-US"/>
              <a:pPr>
                <a:defRPr/>
              </a:pPr>
              <a:t>3/29/2023</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pPr>
              <a:defRPr/>
            </a:pPr>
            <a:fld id="{B7F17FE5-56D6-4455-90CF-FCB3E6711D07}" type="slidenum">
              <a:rPr lang="en-US"/>
              <a:pPr>
                <a:defRPr/>
              </a:pPr>
              <a:t>‹#›</a:t>
            </a:fld>
            <a:endParaRPr lang="en-US" dirty="0"/>
          </a:p>
        </p:txBody>
      </p:sp>
    </p:spTree>
    <p:extLst>
      <p:ext uri="{BB962C8B-B14F-4D97-AF65-F5344CB8AC3E}">
        <p14:creationId xmlns:p14="http://schemas.microsoft.com/office/powerpoint/2010/main" val="324118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171450"/>
            <a:ext cx="6705600" cy="1102519"/>
          </a:xfrm>
          <a:prstGeom prst="rect">
            <a:avLst/>
          </a:prstGeom>
        </p:spPr>
        <p:txBody>
          <a:bodyPr/>
          <a:lstStyle>
            <a:lvl1pPr>
              <a:defRPr sz="2100"/>
            </a:lvl1pPr>
          </a:lstStyle>
          <a:p>
            <a:r>
              <a:rPr lang="en-US"/>
              <a:t>Click to edit Master title style</a:t>
            </a:r>
          </a:p>
        </p:txBody>
      </p:sp>
      <p:sp>
        <p:nvSpPr>
          <p:cNvPr id="89091" name="Rectangle 3"/>
          <p:cNvSpPr>
            <a:spLocks noGrp="1" noChangeArrowheads="1"/>
          </p:cNvSpPr>
          <p:nvPr>
            <p:ph type="subTitle" idx="1"/>
          </p:nvPr>
        </p:nvSpPr>
        <p:spPr>
          <a:xfrm>
            <a:off x="1371600" y="2286000"/>
            <a:ext cx="6400800" cy="1314450"/>
          </a:xfrm>
          <a:prstGeom prst="rect">
            <a:avLst/>
          </a:prstGeom>
        </p:spPr>
        <p:txBody>
          <a:bodyPr/>
          <a:lstStyle>
            <a:lvl1pPr marL="0" indent="0" algn="ctr">
              <a:buFontTx/>
              <a:buNone/>
              <a:defRPr/>
            </a:lvl1pPr>
          </a:lstStyle>
          <a:p>
            <a:r>
              <a:rPr lang="en-US"/>
              <a:t>Click to edit Master subtitle style</a:t>
            </a:r>
          </a:p>
        </p:txBody>
      </p:sp>
      <p:sp>
        <p:nvSpPr>
          <p:cNvPr id="89092" name="Rectangle 4"/>
          <p:cNvSpPr>
            <a:spLocks noGrp="1" noChangeArrowheads="1"/>
          </p:cNvSpPr>
          <p:nvPr>
            <p:ph type="dt" sz="half" idx="2"/>
          </p:nvPr>
        </p:nvSpPr>
        <p:spPr/>
        <p:txBody>
          <a:bodyPr/>
          <a:lstStyle>
            <a:lvl1pPr>
              <a:defRPr/>
            </a:lvl1pPr>
          </a:lstStyle>
          <a:p>
            <a:endParaRPr lang="en-US" dirty="0">
              <a:solidFill>
                <a:srgbClr val="000000"/>
              </a:solidFill>
            </a:endParaRPr>
          </a:p>
        </p:txBody>
      </p:sp>
      <p:sp>
        <p:nvSpPr>
          <p:cNvPr id="89093" name="Rectangle 5"/>
          <p:cNvSpPr>
            <a:spLocks noGrp="1" noChangeArrowheads="1"/>
          </p:cNvSpPr>
          <p:nvPr>
            <p:ph type="ftr" sz="quarter" idx="3"/>
          </p:nvPr>
        </p:nvSpPr>
        <p:spPr/>
        <p:txBody>
          <a:bodyPr/>
          <a:lstStyle>
            <a:lvl1pPr>
              <a:defRPr/>
            </a:lvl1pPr>
          </a:lstStyle>
          <a:p>
            <a:endParaRPr lang="en-US" dirty="0">
              <a:solidFill>
                <a:srgbClr val="000000"/>
              </a:solidFill>
            </a:endParaRPr>
          </a:p>
        </p:txBody>
      </p:sp>
      <p:sp>
        <p:nvSpPr>
          <p:cNvPr id="89094" name="Rectangle 6"/>
          <p:cNvSpPr>
            <a:spLocks noGrp="1" noChangeArrowheads="1"/>
          </p:cNvSpPr>
          <p:nvPr>
            <p:ph type="sldNum" sz="quarter" idx="4"/>
          </p:nvPr>
        </p:nvSpPr>
        <p:spPr/>
        <p:txBody>
          <a:bodyPr/>
          <a:lstStyle>
            <a:lvl1pPr>
              <a:defRPr/>
            </a:lvl1pPr>
          </a:lstStyle>
          <a:p>
            <a:fld id="{FE3E0BE0-9AE9-4E63-A6D8-0C105EE17CF5}" type="slidenum">
              <a:rPr lang="en-US">
                <a:solidFill>
                  <a:srgbClr val="000000"/>
                </a:solidFill>
              </a:rPr>
              <a:pPr/>
              <a:t>‹#›</a:t>
            </a:fld>
            <a:endParaRPr lang="en-US" dirty="0">
              <a:solidFill>
                <a:srgbClr val="000000"/>
              </a:solidFill>
            </a:endParaRPr>
          </a:p>
        </p:txBody>
      </p:sp>
      <p:sp>
        <p:nvSpPr>
          <p:cNvPr id="89097" name="Line 9"/>
          <p:cNvSpPr>
            <a:spLocks noChangeShapeType="1"/>
          </p:cNvSpPr>
          <p:nvPr/>
        </p:nvSpPr>
        <p:spPr bwMode="auto">
          <a:xfrm flipH="1">
            <a:off x="0" y="1381125"/>
            <a:ext cx="9144000" cy="0"/>
          </a:xfrm>
          <a:prstGeom prst="line">
            <a:avLst/>
          </a:prstGeom>
          <a:noFill/>
          <a:ln w="76200">
            <a:solidFill>
              <a:srgbClr val="006699"/>
            </a:solidFill>
            <a:round/>
            <a:headEnd/>
            <a:tailEnd/>
          </a:ln>
          <a:effectLst/>
        </p:spPr>
        <p:txBody>
          <a:bodyPr/>
          <a:lstStyle/>
          <a:p>
            <a:endParaRPr lang="en-US" sz="1350" dirty="0">
              <a:solidFill>
                <a:srgbClr val="000000"/>
              </a:solidFill>
            </a:endParaRPr>
          </a:p>
        </p:txBody>
      </p:sp>
      <p:pic>
        <p:nvPicPr>
          <p:cNvPr id="89095" name="Picture 7" descr="j0397102"/>
          <p:cNvPicPr>
            <a:picLocks noChangeAspect="1" noChangeArrowheads="1"/>
          </p:cNvPicPr>
          <p:nvPr/>
        </p:nvPicPr>
        <p:blipFill>
          <a:blip r:embed="rId2"/>
          <a:srcRect/>
          <a:stretch>
            <a:fillRect/>
          </a:stretch>
        </p:blipFill>
        <p:spPr bwMode="auto">
          <a:xfrm>
            <a:off x="7324726" y="0"/>
            <a:ext cx="1819275" cy="1409700"/>
          </a:xfrm>
          <a:prstGeom prst="rect">
            <a:avLst/>
          </a:prstGeom>
          <a:noFill/>
        </p:spPr>
      </p:pic>
      <p:sp>
        <p:nvSpPr>
          <p:cNvPr id="89096" name="Line 8"/>
          <p:cNvSpPr>
            <a:spLocks noChangeShapeType="1"/>
          </p:cNvSpPr>
          <p:nvPr/>
        </p:nvSpPr>
        <p:spPr bwMode="auto">
          <a:xfrm flipH="1">
            <a:off x="0" y="1419225"/>
            <a:ext cx="9144000" cy="0"/>
          </a:xfrm>
          <a:prstGeom prst="line">
            <a:avLst/>
          </a:prstGeom>
          <a:noFill/>
          <a:ln w="38100">
            <a:solidFill>
              <a:srgbClr val="3DD8F2"/>
            </a:solidFill>
            <a:round/>
            <a:headEnd/>
            <a:tailEnd/>
          </a:ln>
          <a:effectLst/>
        </p:spPr>
        <p:txBody>
          <a:bodyPr/>
          <a:lstStyle/>
          <a:p>
            <a:endParaRPr lang="en-US" sz="1350" dirty="0">
              <a:solidFill>
                <a:srgbClr val="000000"/>
              </a:solidFill>
            </a:endParaRPr>
          </a:p>
        </p:txBody>
      </p:sp>
    </p:spTree>
    <p:extLst>
      <p:ext uri="{BB962C8B-B14F-4D97-AF65-F5344CB8AC3E}">
        <p14:creationId xmlns:p14="http://schemas.microsoft.com/office/powerpoint/2010/main" val="44264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BC415C-6B46-40C1-814D-5C72099731A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4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086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F909A1B-B684-4DF1-8B3E-20ED7C5CF33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474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7">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
        <p:nvSpPr>
          <p:cNvPr id="3" name="Title Placeholder 2"/>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March 29, 2023</a:t>
            </a:fld>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6050796"/>
      </p:ext>
    </p:extLst>
  </p:cSld>
  <p:clrMap bg1="lt1" tx1="dk1" bg2="lt2" tx2="dk2" accent1="accent1" accent2="accent2" accent3="accent3" accent4="accent4" accent5="accent5" accent6="accent6" hlink="hlink" folHlink="folHlink"/>
  <p:sldLayoutIdLst>
    <p:sldLayoutId id="2147483692"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4.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6.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7.xm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hyperlink" Target="https://commerce.health.state.ny.us/" TargetMode="External"/><Relationship Id="rId2" Type="http://schemas.openxmlformats.org/officeDocument/2006/relationships/notesSlide" Target="../notesSlides/notesSlide109.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hyperlink" Target="mailto:debra.sottolano@health.ny.gov" TargetMode="External"/><Relationship Id="rId7" Type="http://schemas.openxmlformats.org/officeDocument/2006/relationships/image" Target="../media/image12.png"/><Relationship Id="rId2" Type="http://schemas.openxmlformats.org/officeDocument/2006/relationships/notesSlide" Target="../notesSlides/notesSlide110.xml"/><Relationship Id="rId1" Type="http://schemas.openxmlformats.org/officeDocument/2006/relationships/slideLayout" Target="../slideLayouts/slideLayout13.xml"/><Relationship Id="rId6" Type="http://schemas.openxmlformats.org/officeDocument/2006/relationships/hyperlink" Target="mailto:Gregory.sweet@health.ny.gov" TargetMode="External"/><Relationship Id="rId5" Type="http://schemas.openxmlformats.org/officeDocument/2006/relationships/hyperlink" Target="mailto:valerie.shuba@health.ny.gov" TargetMode="External"/><Relationship Id="rId4" Type="http://schemas.openxmlformats.org/officeDocument/2006/relationships/hyperlink" Target="mailto:Shannon.ethier@health.ny.gov"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https://commerce.health.state.ny.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48" y="1010854"/>
            <a:ext cx="5330099" cy="2649636"/>
          </a:xfrm>
          <a:prstGeom prst="rect">
            <a:avLst/>
          </a:prstGeom>
        </p:spPr>
      </p:pic>
      <p:sp>
        <p:nvSpPr>
          <p:cNvPr id="2" name="TextBox 1"/>
          <p:cNvSpPr txBox="1"/>
          <p:nvPr/>
        </p:nvSpPr>
        <p:spPr>
          <a:xfrm>
            <a:off x="4572001" y="3208988"/>
            <a:ext cx="4572000" cy="1200329"/>
          </a:xfrm>
          <a:prstGeom prst="rect">
            <a:avLst/>
          </a:prstGeom>
          <a:noFill/>
        </p:spPr>
        <p:txBody>
          <a:bodyPr wrap="square" rtlCol="0">
            <a:spAutoFit/>
          </a:bodyPr>
          <a:lstStyle/>
          <a:p>
            <a:r>
              <a:rPr lang="en-US" sz="3600" b="1" dirty="0">
                <a:solidFill>
                  <a:srgbClr val="00B050"/>
                </a:solidFill>
                <a:effectLst>
                  <a:outerShdw blurRad="38100" dist="38100" dir="2700000" algn="tl">
                    <a:srgbClr val="000000">
                      <a:alpha val="43137"/>
                    </a:srgbClr>
                  </a:outerShdw>
                </a:effectLst>
              </a:rPr>
              <a:t>Train the Trainer </a:t>
            </a:r>
            <a:r>
              <a:rPr lang="en-US" dirty="0">
                <a:solidFill>
                  <a:srgbClr val="00B050"/>
                </a:solidFill>
                <a:effectLst>
                  <a:outerShdw blurRad="38100" dist="38100" dir="2700000" algn="tl">
                    <a:srgbClr val="000000">
                      <a:alpha val="43137"/>
                    </a:srgbClr>
                  </a:outerShdw>
                </a:effectLst>
              </a:rPr>
              <a:t>or</a:t>
            </a:r>
            <a:r>
              <a:rPr lang="en-US" sz="3600" b="1" dirty="0">
                <a:solidFill>
                  <a:srgbClr val="00B050"/>
                </a:solidFill>
                <a:effectLst>
                  <a:outerShdw blurRad="38100" dist="38100" dir="2700000" algn="tl">
                    <a:srgbClr val="000000">
                      <a:alpha val="43137"/>
                    </a:srgbClr>
                  </a:outerShdw>
                </a:effectLst>
              </a:rPr>
              <a:t> Facility-Based Training</a:t>
            </a:r>
          </a:p>
        </p:txBody>
      </p:sp>
      <p:sp>
        <p:nvSpPr>
          <p:cNvPr id="4" name="TextBox 3"/>
          <p:cNvSpPr txBox="1"/>
          <p:nvPr/>
        </p:nvSpPr>
        <p:spPr>
          <a:xfrm>
            <a:off x="469465" y="4030020"/>
            <a:ext cx="3712811" cy="707886"/>
          </a:xfrm>
          <a:prstGeom prst="rect">
            <a:avLst/>
          </a:prstGeom>
          <a:noFill/>
        </p:spPr>
        <p:txBody>
          <a:bodyPr wrap="none" rtlCol="0">
            <a:spAutoFit/>
          </a:bodyPr>
          <a:lstStyle/>
          <a:p>
            <a:r>
              <a:rPr lang="en-US" sz="2000" b="1" dirty="0">
                <a:solidFill>
                  <a:srgbClr val="003399"/>
                </a:solidFill>
              </a:rPr>
              <a:t>Presented by:  </a:t>
            </a:r>
            <a:r>
              <a:rPr lang="en-US" sz="2000" i="1" dirty="0">
                <a:solidFill>
                  <a:srgbClr val="003399"/>
                </a:solidFill>
              </a:rPr>
              <a:t>insert your name </a:t>
            </a:r>
          </a:p>
          <a:p>
            <a:r>
              <a:rPr lang="en-US" sz="2000" i="1" dirty="0">
                <a:solidFill>
                  <a:srgbClr val="003399"/>
                </a:solidFill>
              </a:rPr>
              <a:t>	           and contact info</a:t>
            </a:r>
          </a:p>
        </p:txBody>
      </p:sp>
    </p:spTree>
    <p:extLst>
      <p:ext uri="{BB962C8B-B14F-4D97-AF65-F5344CB8AC3E}">
        <p14:creationId xmlns:p14="http://schemas.microsoft.com/office/powerpoint/2010/main" val="2816106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eFINDS Supplies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6759">
            <a:off x="6909915" y="1159797"/>
            <a:ext cx="1606612" cy="1058839"/>
          </a:xfrm>
          <a:prstGeom prst="rect">
            <a:avLst/>
          </a:prstGeom>
          <a:ln>
            <a:solidFill>
              <a:schemeClr val="accent1"/>
            </a:solidFill>
          </a:ln>
        </p:spPr>
      </p:pic>
      <p:sp>
        <p:nvSpPr>
          <p:cNvPr id="7" name="TextBox 6"/>
          <p:cNvSpPr txBox="1"/>
          <p:nvPr/>
        </p:nvSpPr>
        <p:spPr>
          <a:xfrm>
            <a:off x="4861445" y="1231725"/>
            <a:ext cx="2136290" cy="307777"/>
          </a:xfrm>
          <a:prstGeom prst="rect">
            <a:avLst/>
          </a:prstGeom>
          <a:noFill/>
        </p:spPr>
        <p:txBody>
          <a:bodyPr wrap="none" rtlCol="0">
            <a:spAutoFit/>
          </a:bodyPr>
          <a:lstStyle/>
          <a:p>
            <a:r>
              <a:rPr lang="en-US" sz="1400" b="1" dirty="0">
                <a:solidFill>
                  <a:srgbClr val="002060"/>
                </a:solidFill>
              </a:rPr>
              <a:t>Adhesive-style wristbands</a:t>
            </a:r>
          </a:p>
        </p:txBody>
      </p:sp>
      <p:sp>
        <p:nvSpPr>
          <p:cNvPr id="8" name="TextBox 7"/>
          <p:cNvSpPr txBox="1"/>
          <p:nvPr/>
        </p:nvSpPr>
        <p:spPr>
          <a:xfrm>
            <a:off x="2949044" y="4377681"/>
            <a:ext cx="3400213" cy="523220"/>
          </a:xfrm>
          <a:prstGeom prst="rect">
            <a:avLst/>
          </a:prstGeom>
          <a:noFill/>
        </p:spPr>
        <p:txBody>
          <a:bodyPr wrap="square" rtlCol="0">
            <a:spAutoFit/>
          </a:bodyPr>
          <a:lstStyle/>
          <a:p>
            <a:r>
              <a:rPr lang="en-US" sz="1400" b="1" dirty="0">
                <a:solidFill>
                  <a:srgbClr val="002060"/>
                </a:solidFill>
              </a:rPr>
              <a:t>Scanners:  white for use at facilities where more stringent disinfectants are used</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62106">
            <a:off x="370934" y="1284886"/>
            <a:ext cx="2984055" cy="193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289">
            <a:off x="3490167" y="2752368"/>
            <a:ext cx="1601695" cy="1493836"/>
          </a:xfrm>
          <a:prstGeom prst="rect">
            <a:avLst/>
          </a:prstGeom>
        </p:spPr>
      </p:pic>
      <p:sp>
        <p:nvSpPr>
          <p:cNvPr id="11" name="TextBox 10"/>
          <p:cNvSpPr txBox="1"/>
          <p:nvPr/>
        </p:nvSpPr>
        <p:spPr>
          <a:xfrm>
            <a:off x="344870" y="3499286"/>
            <a:ext cx="2331407" cy="307777"/>
          </a:xfrm>
          <a:prstGeom prst="rect">
            <a:avLst/>
          </a:prstGeom>
          <a:noFill/>
        </p:spPr>
        <p:txBody>
          <a:bodyPr wrap="none" rtlCol="0">
            <a:spAutoFit/>
          </a:bodyPr>
          <a:lstStyle/>
          <a:p>
            <a:r>
              <a:rPr lang="en-US" sz="1400" b="1" dirty="0">
                <a:solidFill>
                  <a:srgbClr val="002060"/>
                </a:solidFill>
              </a:rPr>
              <a:t>Scannable (PDF) Barcode Log</a:t>
            </a:r>
          </a:p>
        </p:txBody>
      </p:sp>
      <p:sp>
        <p:nvSpPr>
          <p:cNvPr id="12" name="TextBox 11"/>
          <p:cNvSpPr txBox="1"/>
          <p:nvPr/>
        </p:nvSpPr>
        <p:spPr>
          <a:xfrm>
            <a:off x="5632985" y="3136471"/>
            <a:ext cx="1735603" cy="307777"/>
          </a:xfrm>
          <a:prstGeom prst="rect">
            <a:avLst/>
          </a:prstGeom>
          <a:noFill/>
        </p:spPr>
        <p:txBody>
          <a:bodyPr wrap="none" rtlCol="0">
            <a:spAutoFit/>
          </a:bodyPr>
          <a:lstStyle/>
          <a:p>
            <a:r>
              <a:rPr lang="en-US" sz="1400" b="1" dirty="0">
                <a:solidFill>
                  <a:srgbClr val="002060"/>
                </a:solidFill>
              </a:rPr>
              <a:t>Clip-style wristbands</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46285">
            <a:off x="7323953" y="2910198"/>
            <a:ext cx="1570904" cy="1178178"/>
          </a:xfrm>
          <a:prstGeom prst="rect">
            <a:avLst/>
          </a:prstGeom>
        </p:spPr>
      </p:pic>
    </p:spTree>
    <p:extLst>
      <p:ext uri="{BB962C8B-B14F-4D97-AF65-F5344CB8AC3E}">
        <p14:creationId xmlns:p14="http://schemas.microsoft.com/office/powerpoint/2010/main" val="18425790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two newest evacuees are listed and one has true in the Reported Deceases column.</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all seven evacuees. Confirm the statuses of evacuee # 6 and 7 are Evacuated and Will Not Repatriate.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36</a:t>
            </a:r>
          </a:p>
        </p:txBody>
      </p:sp>
    </p:spTree>
    <p:extLst>
      <p:ext uri="{BB962C8B-B14F-4D97-AF65-F5344CB8AC3E}">
        <p14:creationId xmlns:p14="http://schemas.microsoft.com/office/powerpoint/2010/main" val="27304628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38</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Five evacuees statues should be received, one Evacuated and one Will Not Repatriate.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1327144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Locate People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457200" lvl="0" indent="-457200">
              <a:buFont typeface="+mj-lt"/>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Locate People</a:t>
            </a:r>
            <a:r>
              <a:rPr lang="en-US" sz="1600" dirty="0">
                <a:latin typeface="Arial" panose="020B0604020202020204" pitchFamily="34" charset="0"/>
                <a:cs typeface="Arial" panose="020B0604020202020204" pitchFamily="34" charset="0"/>
              </a:rPr>
              <a:t> from eFINDS menu bar</a:t>
            </a:r>
          </a:p>
          <a:p>
            <a:pPr marL="457200" lvl="0" indent="-457200">
              <a:buFont typeface="+mj-lt"/>
              <a:buAutoNum type="arabicPeriod"/>
            </a:pPr>
            <a:r>
              <a:rPr lang="en-US" sz="1600" dirty="0">
                <a:latin typeface="Arial" panose="020B0604020202020204" pitchFamily="34" charset="0"/>
                <a:cs typeface="Arial" panose="020B0604020202020204" pitchFamily="34" charset="0"/>
              </a:rPr>
              <a:t>Enter your Location Org. Type and  your Location</a:t>
            </a:r>
          </a:p>
          <a:p>
            <a:pPr marL="457200" lvl="0" indent="-457200">
              <a:buFont typeface="+mj-lt"/>
              <a:buAutoNum type="arabicPeriod"/>
            </a:pPr>
            <a:r>
              <a:rPr lang="en-US" sz="1600" dirty="0">
                <a:latin typeface="Arial" panose="020B0604020202020204" pitchFamily="34" charset="0"/>
                <a:cs typeface="Arial" panose="020B0604020202020204" pitchFamily="34" charset="0"/>
              </a:rPr>
              <a:t>Select your Operation </a:t>
            </a:r>
          </a:p>
          <a:p>
            <a:pPr marL="457200" lvl="0" indent="-457200">
              <a:buFont typeface="+mj-lt"/>
              <a:buAutoNum type="arabicPeriod"/>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Search</a:t>
            </a:r>
            <a:endParaRPr lang="en-US" sz="1600" dirty="0">
              <a:latin typeface="Arial" panose="020B0604020202020204" pitchFamily="34" charset="0"/>
              <a:cs typeface="Arial" panose="020B0604020202020204" pitchFamily="34" charset="0"/>
            </a:endParaRPr>
          </a:p>
          <a:p>
            <a:pPr marL="457200" lvl="0" indent="-457200">
              <a:buFont typeface="+mj-lt"/>
              <a:buAutoNum type="arabicPeriod"/>
            </a:pPr>
            <a:r>
              <a:rPr lang="en-US" sz="1600" dirty="0">
                <a:latin typeface="Arial" panose="020B0604020202020204" pitchFamily="34" charset="0"/>
                <a:cs typeface="Arial" panose="020B0604020202020204" pitchFamily="34" charset="0"/>
              </a:rPr>
              <a:t>View search results, including current location, intended location and status.</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all seven evacuees. Confirm the statuses of evacuee # 6 and 7 are Evacuated and Will Not Repatriate.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36</a:t>
            </a:r>
          </a:p>
        </p:txBody>
      </p:sp>
    </p:spTree>
    <p:extLst>
      <p:ext uri="{BB962C8B-B14F-4D97-AF65-F5344CB8AC3E}">
        <p14:creationId xmlns:p14="http://schemas.microsoft.com/office/powerpoint/2010/main" val="39723732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39</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Inactivate Operation</a:t>
            </a:r>
          </a:p>
          <a:p>
            <a:pPr>
              <a:lnSpc>
                <a:spcPct val="110000"/>
              </a:lnSpc>
              <a:spcBef>
                <a:spcPts val="0"/>
              </a:spcBef>
              <a:spcAft>
                <a:spcPts val="1200"/>
              </a:spcAft>
            </a:pPr>
            <a:r>
              <a:rPr lang="en-US" sz="2400" dirty="0">
                <a:solidFill>
                  <a:srgbClr val="1F3261"/>
                </a:solidFill>
              </a:rPr>
              <a:t>Event is over.</a:t>
            </a:r>
          </a:p>
          <a:p>
            <a:pPr>
              <a:lnSpc>
                <a:spcPct val="110000"/>
              </a:lnSpc>
              <a:spcBef>
                <a:spcPts val="0"/>
              </a:spcBef>
              <a:spcAft>
                <a:spcPts val="1200"/>
              </a:spcAft>
            </a:pPr>
            <a:r>
              <a:rPr lang="en-US" sz="2400" dirty="0">
                <a:solidFill>
                  <a:srgbClr val="1F3261"/>
                </a:solidFill>
              </a:rPr>
              <a:t>Remove Operation for the Dropdown list.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66207747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Inactive Operation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73301" y="1343236"/>
            <a:ext cx="7031904" cy="3046988"/>
          </a:xfrm>
          <a:prstGeom prst="rect">
            <a:avLst/>
          </a:prstGeom>
        </p:spPr>
        <p:txBody>
          <a:bodyPr wrap="square">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Admin &gt; Manage Operations.</a:t>
            </a:r>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Locate and Select Operation you added for this training.</a:t>
            </a:r>
          </a:p>
          <a:p>
            <a:pPr lvl="1"/>
            <a:r>
              <a:rPr lang="en-US" sz="1600" dirty="0">
                <a:latin typeface="Arial" panose="020B0604020202020204" pitchFamily="34" charset="0"/>
                <a:cs typeface="Arial" panose="020B0604020202020204" pitchFamily="34" charset="0"/>
              </a:rPr>
              <a:t>Use the Search by Operation Name or “power outage” if necessary or check Exclude Inactive Operations.</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Click on </a:t>
            </a:r>
            <a:r>
              <a:rPr lang="en-US" sz="1600" u="sng"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link.</a:t>
            </a:r>
          </a:p>
          <a:p>
            <a:pPr marL="342900" indent="-342900">
              <a:buAutoNum type="arabicPeriod" startAt="2"/>
            </a:pPr>
            <a:r>
              <a:rPr lang="en-US" sz="1600" dirty="0">
                <a:latin typeface="Arial" panose="020B0604020202020204" pitchFamily="34" charset="0"/>
                <a:cs typeface="Arial" panose="020B0604020202020204" pitchFamily="34" charset="0"/>
              </a:rPr>
              <a:t>Change Status to </a:t>
            </a:r>
            <a:r>
              <a:rPr lang="en-US" sz="1600" b="1" dirty="0">
                <a:solidFill>
                  <a:srgbClr val="FF0000"/>
                </a:solidFill>
                <a:latin typeface="Arial" panose="020B0604020202020204" pitchFamily="34" charset="0"/>
                <a:cs typeface="Arial" panose="020B0604020202020204" pitchFamily="34" charset="0"/>
              </a:rPr>
              <a:t>Inactive.</a:t>
            </a:r>
          </a:p>
          <a:p>
            <a:pPr marL="342900" indent="-342900">
              <a:buAutoNum type="arabicPeriod" startAt="2"/>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Save Operation.</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37</a:t>
            </a:r>
          </a:p>
        </p:txBody>
      </p:sp>
      <p:pic>
        <p:nvPicPr>
          <p:cNvPr id="2" name="Picture 1">
            <a:extLst>
              <a:ext uri="{FF2B5EF4-FFF2-40B4-BE49-F238E27FC236}">
                <a16:creationId xmlns:a16="http://schemas.microsoft.com/office/drawing/2014/main" id="{A5B0ED60-2A98-444C-9B5D-6E52BA2857C3}"/>
              </a:ext>
            </a:extLst>
          </p:cNvPr>
          <p:cNvPicPr>
            <a:picLocks noChangeAspect="1"/>
          </p:cNvPicPr>
          <p:nvPr/>
        </p:nvPicPr>
        <p:blipFill>
          <a:blip r:embed="rId4"/>
          <a:stretch>
            <a:fillRect/>
          </a:stretch>
        </p:blipFill>
        <p:spPr>
          <a:xfrm>
            <a:off x="2895809" y="2478327"/>
            <a:ext cx="3352381" cy="638095"/>
          </a:xfrm>
          <a:prstGeom prst="rect">
            <a:avLst/>
          </a:prstGeom>
        </p:spPr>
      </p:pic>
    </p:spTree>
    <p:extLst>
      <p:ext uri="{BB962C8B-B14F-4D97-AF65-F5344CB8AC3E}">
        <p14:creationId xmlns:p14="http://schemas.microsoft.com/office/powerpoint/2010/main" val="2129107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40</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Inactivate TMP Location</a:t>
            </a:r>
          </a:p>
          <a:p>
            <a:pPr>
              <a:lnSpc>
                <a:spcPct val="110000"/>
              </a:lnSpc>
              <a:spcBef>
                <a:spcPts val="0"/>
              </a:spcBef>
              <a:spcAft>
                <a:spcPts val="1200"/>
              </a:spcAft>
            </a:pPr>
            <a:r>
              <a:rPr lang="en-US" sz="2400" dirty="0">
                <a:solidFill>
                  <a:srgbClr val="1F3261"/>
                </a:solidFill>
              </a:rPr>
              <a:t>Event is over.</a:t>
            </a:r>
          </a:p>
          <a:p>
            <a:pPr>
              <a:lnSpc>
                <a:spcPct val="110000"/>
              </a:lnSpc>
              <a:spcBef>
                <a:spcPts val="0"/>
              </a:spcBef>
              <a:spcAft>
                <a:spcPts val="1200"/>
              </a:spcAft>
            </a:pPr>
            <a:r>
              <a:rPr lang="en-US" sz="2400" dirty="0">
                <a:solidFill>
                  <a:srgbClr val="1F3261"/>
                </a:solidFill>
              </a:rPr>
              <a:t>Remove TMP Location for the Dropdown list.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7867894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Inactive TMP Location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73301" y="1343236"/>
            <a:ext cx="7031904" cy="2800767"/>
          </a:xfrm>
          <a:prstGeom prst="rect">
            <a:avLst/>
          </a:prstGeom>
        </p:spPr>
        <p:txBody>
          <a:bodyPr wrap="square">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Select </a:t>
            </a:r>
            <a:r>
              <a:rPr lang="en-US" sz="1600" b="1" dirty="0">
                <a:latin typeface="Arial" panose="020B0604020202020204" pitchFamily="34" charset="0"/>
                <a:cs typeface="Arial" panose="020B0604020202020204" pitchFamily="34" charset="0"/>
              </a:rPr>
              <a:t>Admin &gt; Manage Location.</a:t>
            </a:r>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Locate and Select TMP Location you added for this training.</a:t>
            </a:r>
          </a:p>
          <a:p>
            <a:pPr lvl="1"/>
            <a:r>
              <a:rPr lang="en-US" sz="1600" dirty="0">
                <a:latin typeface="Arial" panose="020B0604020202020204" pitchFamily="34" charset="0"/>
                <a:cs typeface="Arial" panose="020B0604020202020204" pitchFamily="34" charset="0"/>
              </a:rPr>
              <a:t>Check Exclude Inactive Operations.</a:t>
            </a: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a:p>
            <a:pPr marL="342900" indent="-342900">
              <a:buAutoNum type="arabicPeriod" startAt="2"/>
            </a:pPr>
            <a:r>
              <a:rPr lang="en-US" sz="1600" dirty="0">
                <a:latin typeface="Arial" panose="020B0604020202020204" pitchFamily="34" charset="0"/>
                <a:cs typeface="Arial" panose="020B0604020202020204" pitchFamily="34" charset="0"/>
              </a:rPr>
              <a:t>Click on </a:t>
            </a:r>
            <a:r>
              <a:rPr lang="en-US" sz="1600" u="sng" dirty="0">
                <a:latin typeface="Arial" panose="020B0604020202020204" pitchFamily="34" charset="0"/>
                <a:cs typeface="Arial" panose="020B0604020202020204" pitchFamily="34" charset="0"/>
              </a:rPr>
              <a:t>Name</a:t>
            </a:r>
            <a:r>
              <a:rPr lang="en-US" sz="1600" dirty="0">
                <a:latin typeface="Arial" panose="020B0604020202020204" pitchFamily="34" charset="0"/>
                <a:cs typeface="Arial" panose="020B0604020202020204" pitchFamily="34" charset="0"/>
              </a:rPr>
              <a:t> link.</a:t>
            </a:r>
          </a:p>
          <a:p>
            <a:pPr marL="342900" indent="-342900">
              <a:buAutoNum type="arabicPeriod" startAt="2"/>
            </a:pPr>
            <a:r>
              <a:rPr lang="en-US" sz="1600" dirty="0">
                <a:latin typeface="Arial" panose="020B0604020202020204" pitchFamily="34" charset="0"/>
                <a:cs typeface="Arial" panose="020B0604020202020204" pitchFamily="34" charset="0"/>
              </a:rPr>
              <a:t>Change Status to </a:t>
            </a:r>
            <a:r>
              <a:rPr lang="en-US" sz="1600" b="1" dirty="0">
                <a:solidFill>
                  <a:srgbClr val="FF0000"/>
                </a:solidFill>
                <a:latin typeface="Arial" panose="020B0604020202020204" pitchFamily="34" charset="0"/>
                <a:cs typeface="Arial" panose="020B0604020202020204" pitchFamily="34" charset="0"/>
              </a:rPr>
              <a:t>Inactive.</a:t>
            </a:r>
          </a:p>
          <a:p>
            <a:pPr marL="342900" indent="-342900">
              <a:buAutoNum type="arabicPeriod" startAt="2"/>
            </a:pPr>
            <a:r>
              <a:rPr lang="en-US" sz="1600" dirty="0">
                <a:latin typeface="Arial" panose="020B0604020202020204" pitchFamily="34" charset="0"/>
                <a:cs typeface="Arial" panose="020B0604020202020204" pitchFamily="34" charset="0"/>
              </a:rPr>
              <a:t>Click </a:t>
            </a:r>
            <a:r>
              <a:rPr lang="en-US" sz="1600" b="1" dirty="0">
                <a:latin typeface="Arial" panose="020B0604020202020204" pitchFamily="34" charset="0"/>
                <a:cs typeface="Arial" panose="020B0604020202020204" pitchFamily="34" charset="0"/>
              </a:rPr>
              <a:t>Save Location.</a:t>
            </a:r>
            <a:endParaRPr lang="en-US" sz="1600" dirty="0">
              <a:latin typeface="Arial" panose="020B060402020202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38</a:t>
            </a:r>
          </a:p>
        </p:txBody>
      </p:sp>
      <p:pic>
        <p:nvPicPr>
          <p:cNvPr id="3" name="Picture 2">
            <a:extLst>
              <a:ext uri="{FF2B5EF4-FFF2-40B4-BE49-F238E27FC236}">
                <a16:creationId xmlns:a16="http://schemas.microsoft.com/office/drawing/2014/main" id="{2A994F4C-509D-4782-928C-989F16F64908}"/>
              </a:ext>
            </a:extLst>
          </p:cNvPr>
          <p:cNvPicPr>
            <a:picLocks noChangeAspect="1"/>
          </p:cNvPicPr>
          <p:nvPr/>
        </p:nvPicPr>
        <p:blipFill>
          <a:blip r:embed="rId4"/>
          <a:stretch>
            <a:fillRect/>
          </a:stretch>
        </p:blipFill>
        <p:spPr>
          <a:xfrm>
            <a:off x="3020324" y="2268576"/>
            <a:ext cx="2533333" cy="361905"/>
          </a:xfrm>
          <a:prstGeom prst="rect">
            <a:avLst/>
          </a:prstGeom>
        </p:spPr>
      </p:pic>
    </p:spTree>
    <p:extLst>
      <p:ext uri="{BB962C8B-B14F-4D97-AF65-F5344CB8AC3E}">
        <p14:creationId xmlns:p14="http://schemas.microsoft.com/office/powerpoint/2010/main" val="68566322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41</a:t>
            </a:r>
          </a:p>
        </p:txBody>
      </p:sp>
      <p:sp>
        <p:nvSpPr>
          <p:cNvPr id="5" name="Text Placeholder 4"/>
          <p:cNvSpPr>
            <a:spLocks noGrp="1"/>
          </p:cNvSpPr>
          <p:nvPr>
            <p:ph idx="4294967295"/>
          </p:nvPr>
        </p:nvSpPr>
        <p:spPr>
          <a:xfrm>
            <a:off x="457200" y="1343480"/>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Install eFINDS Mobile</a:t>
            </a:r>
          </a:p>
          <a:p>
            <a:pPr>
              <a:lnSpc>
                <a:spcPct val="110000"/>
              </a:lnSpc>
              <a:spcBef>
                <a:spcPts val="0"/>
              </a:spcBef>
              <a:spcAft>
                <a:spcPts val="1200"/>
              </a:spcAft>
            </a:pPr>
            <a:r>
              <a:rPr lang="en-US" sz="2400" dirty="0">
                <a:solidFill>
                  <a:srgbClr val="1F3261"/>
                </a:solidFill>
              </a:rPr>
              <a:t>Go to Google Play Store </a:t>
            </a:r>
          </a:p>
          <a:p>
            <a:pPr marL="0" indent="0">
              <a:lnSpc>
                <a:spcPct val="110000"/>
              </a:lnSpc>
              <a:spcBef>
                <a:spcPts val="0"/>
              </a:spcBef>
              <a:spcAft>
                <a:spcPts val="1200"/>
              </a:spcAft>
              <a:buNone/>
            </a:pPr>
            <a:r>
              <a:rPr lang="en-US" sz="2400" dirty="0">
                <a:solidFill>
                  <a:srgbClr val="1F3261"/>
                </a:solidFill>
              </a:rPr>
              <a:t>	or  App Store         and install mobile application.</a:t>
            </a:r>
          </a:p>
          <a:p>
            <a:pPr marL="0" indent="0">
              <a:lnSpc>
                <a:spcPct val="110000"/>
              </a:lnSpc>
              <a:spcBef>
                <a:spcPts val="0"/>
              </a:spcBef>
              <a:spcAft>
                <a:spcPts val="1200"/>
              </a:spcAft>
              <a:buNone/>
            </a:pPr>
            <a:endParaRPr lang="en-US" sz="1000" dirty="0">
              <a:solidFill>
                <a:srgbClr val="1F3261"/>
              </a:solidFill>
            </a:endParaRPr>
          </a:p>
          <a:p>
            <a:pPr marL="0" indent="0" algn="ctr">
              <a:buNone/>
            </a:pPr>
            <a:r>
              <a:rPr lang="en-US" sz="2000" i="1" dirty="0">
                <a:solidFill>
                  <a:schemeClr val="accent6">
                    <a:lumMod val="75000"/>
                  </a:schemeClr>
                </a:solidFill>
              </a:rPr>
              <a:t>eFINDS Mobile is a supplement to the Web </a:t>
            </a:r>
          </a:p>
          <a:p>
            <a:pPr marL="0" indent="0" algn="ctr">
              <a:buNone/>
            </a:pPr>
            <a:r>
              <a:rPr lang="en-US" sz="2000" i="1" dirty="0">
                <a:solidFill>
                  <a:schemeClr val="accent6">
                    <a:lumMod val="75000"/>
                  </a:schemeClr>
                </a:solidFill>
              </a:rPr>
              <a:t>application, because it does not have all of the </a:t>
            </a:r>
          </a:p>
          <a:p>
            <a:pPr marL="0" indent="0" algn="ctr">
              <a:buNone/>
            </a:pPr>
            <a:r>
              <a:rPr lang="en-US" sz="2000" i="1" dirty="0">
                <a:solidFill>
                  <a:schemeClr val="accent6">
                    <a:lumMod val="75000"/>
                  </a:schemeClr>
                </a:solidFill>
              </a:rPr>
              <a:t>features that the Web application has.</a:t>
            </a:r>
            <a:endParaRPr lang="en-US" sz="2000" dirty="0">
              <a:solidFill>
                <a:schemeClr val="accent6">
                  <a:lumMod val="75000"/>
                </a:schemeClr>
              </a:solidFill>
            </a:endParaRPr>
          </a:p>
          <a:p>
            <a:pPr marL="0" indent="0">
              <a:lnSpc>
                <a:spcPct val="110000"/>
              </a:lnSpc>
              <a:spcBef>
                <a:spcPts val="0"/>
              </a:spcBef>
              <a:spcAft>
                <a:spcPts val="1200"/>
              </a:spcAft>
              <a:buNone/>
            </a:pPr>
            <a:endParaRPr lang="en-US" sz="2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pic>
        <p:nvPicPr>
          <p:cNvPr id="1026" name="Picture 2">
            <a:extLst>
              <a:ext uri="{FF2B5EF4-FFF2-40B4-BE49-F238E27FC236}">
                <a16:creationId xmlns:a16="http://schemas.microsoft.com/office/drawing/2014/main" id="{1298D477-4D32-4B49-A7B6-2114E17CC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992" y="1687784"/>
            <a:ext cx="552016" cy="612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a:extLst>
              <a:ext uri="{FF2B5EF4-FFF2-40B4-BE49-F238E27FC236}">
                <a16:creationId xmlns:a16="http://schemas.microsoft.com/office/drawing/2014/main" id="{A87B13F0-4D76-4D45-B83F-0F38BAE0A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196" y="2357388"/>
            <a:ext cx="552017" cy="552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a:extLst>
              <a:ext uri="{FF2B5EF4-FFF2-40B4-BE49-F238E27FC236}">
                <a16:creationId xmlns:a16="http://schemas.microsoft.com/office/drawing/2014/main" id="{45EC0EC1-E96F-4A4D-970F-DC5EE0CDEEAB}"/>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39</a:t>
            </a:r>
          </a:p>
        </p:txBody>
      </p:sp>
    </p:spTree>
    <p:extLst>
      <p:ext uri="{BB962C8B-B14F-4D97-AF65-F5344CB8AC3E}">
        <p14:creationId xmlns:p14="http://schemas.microsoft.com/office/powerpoint/2010/main" val="203375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solidFill>
                  <a:srgbClr val="1F3261"/>
                </a:solidFill>
              </a:rPr>
              <a:t>Break</a:t>
            </a:r>
            <a:br>
              <a:rPr lang="en-US" b="1" i="1" dirty="0">
                <a:solidFill>
                  <a:srgbClr val="1F3261"/>
                </a:solidFill>
              </a:rPr>
            </a:br>
            <a:r>
              <a:rPr lang="en-US" sz="2700" b="1" i="1" dirty="0">
                <a:solidFill>
                  <a:srgbClr val="1F3261"/>
                </a:solidFill>
              </a:rPr>
              <a:t>15 minutes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40147811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9406" y="694522"/>
            <a:ext cx="8432659" cy="3970318"/>
          </a:xfrm>
          <a:prstGeom prst="rect">
            <a:avLst/>
          </a:prstGeom>
          <a:noFill/>
          <a:ln>
            <a:noFill/>
          </a:ln>
        </p:spPr>
        <p:txBody>
          <a:bodyPr wrap="square" rtlCol="0">
            <a:spAutoFit/>
          </a:bodyPr>
          <a:lstStyle/>
          <a:p>
            <a:endParaRPr lang="en-US" sz="900" b="1" dirty="0">
              <a:solidFill>
                <a:srgbClr val="002D73"/>
              </a:solidFill>
              <a:latin typeface="Arial" panose="020B0604020202020204" pitchFamily="34" charset="0"/>
              <a:cs typeface="Arial" panose="020B0604020202020204" pitchFamily="34" charset="0"/>
            </a:endParaRPr>
          </a:p>
          <a:p>
            <a:endParaRPr lang="en-US" sz="900" b="1" dirty="0">
              <a:solidFill>
                <a:srgbClr val="002D73"/>
              </a:solidFill>
              <a:latin typeface="Arial" panose="020B0604020202020204" pitchFamily="34" charset="0"/>
              <a:cs typeface="Arial" panose="020B0604020202020204" pitchFamily="34" charset="0"/>
            </a:endParaRPr>
          </a:p>
          <a:p>
            <a:r>
              <a:rPr lang="en-US" sz="2800" b="1" dirty="0">
                <a:solidFill>
                  <a:srgbClr val="002D73"/>
                </a:solidFill>
                <a:latin typeface="Arial" panose="020B0604020202020204" pitchFamily="34" charset="0"/>
                <a:cs typeface="Arial" panose="020B0604020202020204" pitchFamily="34" charset="0"/>
              </a:rPr>
              <a:t>Support Documents on HCS</a:t>
            </a:r>
          </a:p>
          <a:p>
            <a:r>
              <a:rPr lang="en-US" sz="2000" i="1" dirty="0">
                <a:latin typeface="Arial" panose="020B0604020202020204" pitchFamily="34" charset="0"/>
                <a:cs typeface="Arial" panose="020B0604020202020204" pitchFamily="34" charset="0"/>
                <a:hlinkClick r:id="rId3"/>
              </a:rPr>
              <a:t>https://commerce.health.state.ny.us</a:t>
            </a:r>
            <a:endParaRPr lang="en-US" sz="2000" b="1" i="1" dirty="0">
              <a:solidFill>
                <a:srgbClr val="002D73"/>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Application Updates/Release Notes</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eFINDS Quick Reference Cards</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Recorded CTI-502 – Refresher of instructor-led webinar</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CTI-502 course participant guide</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Scanner specs</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Train the Trainer Folder</a:t>
            </a:r>
          </a:p>
          <a:p>
            <a:pPr marL="214313" indent="-214313">
              <a:buFont typeface="Arial" panose="020B0604020202020204" pitchFamily="34" charset="0"/>
              <a:buChar char="•"/>
            </a:pPr>
            <a:r>
              <a:rPr lang="en-US" sz="2400" b="1" dirty="0">
                <a:solidFill>
                  <a:schemeClr val="tx2"/>
                </a:solidFill>
                <a:latin typeface="Arial" panose="020B0604020202020204" pitchFamily="34" charset="0"/>
                <a:cs typeface="Arial" panose="020B0604020202020204" pitchFamily="34" charset="0"/>
              </a:rPr>
              <a:t>Current CTI-502 training schedule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186" y="81101"/>
            <a:ext cx="1335729" cy="642067"/>
          </a:xfrm>
          <a:prstGeom prst="rect">
            <a:avLst/>
          </a:prstGeom>
        </p:spPr>
      </p:pic>
      <p:sp>
        <p:nvSpPr>
          <p:cNvPr id="5" name="Rectangle 4"/>
          <p:cNvSpPr/>
          <p:nvPr/>
        </p:nvSpPr>
        <p:spPr>
          <a:xfrm>
            <a:off x="2278856" y="402135"/>
            <a:ext cx="4493419"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HCS RESOURCES </a:t>
            </a:r>
          </a:p>
        </p:txBody>
      </p:sp>
      <p:pic>
        <p:nvPicPr>
          <p:cNvPr id="2" name="Picture 1">
            <a:extLst>
              <a:ext uri="{FF2B5EF4-FFF2-40B4-BE49-F238E27FC236}">
                <a16:creationId xmlns:a16="http://schemas.microsoft.com/office/drawing/2014/main" id="{735B6C0C-9A8D-4CF6-B548-9984D44CAD98}"/>
              </a:ext>
            </a:extLst>
          </p:cNvPr>
          <p:cNvPicPr>
            <a:picLocks noChangeAspect="1"/>
          </p:cNvPicPr>
          <p:nvPr/>
        </p:nvPicPr>
        <p:blipFill>
          <a:blip r:embed="rId5"/>
          <a:stretch>
            <a:fillRect/>
          </a:stretch>
        </p:blipFill>
        <p:spPr>
          <a:xfrm>
            <a:off x="6007638" y="1135727"/>
            <a:ext cx="2734256" cy="638540"/>
          </a:xfrm>
          <a:prstGeom prst="rect">
            <a:avLst/>
          </a:prstGeom>
        </p:spPr>
      </p:pic>
    </p:spTree>
    <p:extLst>
      <p:ext uri="{BB962C8B-B14F-4D97-AF65-F5344CB8AC3E}">
        <p14:creationId xmlns:p14="http://schemas.microsoft.com/office/powerpoint/2010/main" val="131429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Need “Real” eFINDS Supplies</a:t>
            </a:r>
          </a:p>
        </p:txBody>
      </p:sp>
      <p:sp>
        <p:nvSpPr>
          <p:cNvPr id="5" name="TextBox 4">
            <a:extLst>
              <a:ext uri="{FF2B5EF4-FFF2-40B4-BE49-F238E27FC236}">
                <a16:creationId xmlns:a16="http://schemas.microsoft.com/office/drawing/2014/main" id="{017E3D4E-932C-4C45-B85C-33B87953FC5B}"/>
              </a:ext>
            </a:extLst>
          </p:cNvPr>
          <p:cNvSpPr txBox="1"/>
          <p:nvPr/>
        </p:nvSpPr>
        <p:spPr>
          <a:xfrm>
            <a:off x="255776" y="1125794"/>
            <a:ext cx="8583424"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Only users assigned to the </a:t>
            </a:r>
            <a:r>
              <a:rPr kumimoji="0" lang="en-US" sz="2000" b="1" i="0" u="none" strike="noStrike" kern="1200" cap="none" spc="0" normalizeH="0" baseline="0" noProof="0" dirty="0">
                <a:ln>
                  <a:noFill/>
                </a:ln>
                <a:solidFill>
                  <a:prstClr val="black"/>
                </a:solidFill>
                <a:effectLst/>
                <a:uLnTx/>
                <a:uFillTx/>
                <a:latin typeface="Calibri"/>
                <a:ea typeface="+mn-ea"/>
                <a:cs typeface="+mn-cs"/>
              </a:rPr>
              <a:t>eFINDS Reporting Administrator</a:t>
            </a:r>
            <a:r>
              <a:rPr kumimoji="0" lang="en-US" sz="2000" b="0" i="0" u="none" strike="noStrike" kern="1200" cap="none" spc="0" normalizeH="0" baseline="0" noProof="0" dirty="0">
                <a:ln>
                  <a:noFill/>
                </a:ln>
                <a:solidFill>
                  <a:prstClr val="black"/>
                </a:solidFill>
                <a:effectLst/>
                <a:uLnTx/>
                <a:uFillTx/>
                <a:latin typeface="Calibri"/>
                <a:ea typeface="+mn-ea"/>
                <a:cs typeface="+mn-cs"/>
              </a:rPr>
              <a:t> role can now order supplies from within the eFINDS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Open </a:t>
            </a:r>
            <a:r>
              <a:rPr kumimoji="0" lang="en-US" sz="2000" b="1" i="0" u="none" strike="noStrike" kern="1200" cap="none" spc="0" normalizeH="0" baseline="0" noProof="0" dirty="0">
                <a:ln>
                  <a:noFill/>
                </a:ln>
                <a:solidFill>
                  <a:prstClr val="black"/>
                </a:solidFill>
                <a:effectLst/>
                <a:uLnTx/>
                <a:uFillTx/>
                <a:latin typeface="Calibri"/>
                <a:ea typeface="+mn-ea"/>
                <a:cs typeface="+mn-cs"/>
              </a:rPr>
              <a:t>eFINDS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Click </a:t>
            </a:r>
            <a:r>
              <a:rPr kumimoji="0" lang="en-US" sz="2000" b="1" i="0" u="none" strike="noStrike" kern="1200" cap="none" spc="0" normalizeH="0" baseline="0" noProof="0" dirty="0">
                <a:ln>
                  <a:noFill/>
                </a:ln>
                <a:solidFill>
                  <a:prstClr val="black"/>
                </a:solidFill>
                <a:effectLst/>
                <a:uLnTx/>
                <a:uFillTx/>
                <a:latin typeface="Calibri"/>
                <a:ea typeface="+mn-ea"/>
                <a:cs typeface="+mn-cs"/>
              </a:rPr>
              <a:t>Evacuate</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Select your facility (if necessary)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Click </a:t>
            </a:r>
            <a:r>
              <a:rPr kumimoji="0" lang="en-US" sz="2000" b="1" i="0" u="none" strike="noStrike" kern="1200" cap="none" spc="0" normalizeH="0" baseline="0" noProof="0" dirty="0">
                <a:ln>
                  <a:noFill/>
                </a:ln>
                <a:solidFill>
                  <a:prstClr val="black"/>
                </a:solidFill>
                <a:effectLst/>
                <a:uLnTx/>
                <a:uFillTx/>
                <a:latin typeface="Calibri"/>
                <a:ea typeface="+mn-ea"/>
                <a:cs typeface="+mn-cs"/>
              </a:rPr>
              <a:t>Supply Requests</a:t>
            </a:r>
            <a:r>
              <a:rPr kumimoji="0" lang="en-US" sz="2000" b="0" i="0" u="none" strike="noStrike" kern="1200" cap="none" spc="0" normalizeH="0" baseline="0" noProof="0" dirty="0">
                <a:ln>
                  <a:noFill/>
                </a:ln>
                <a:solidFill>
                  <a:prstClr val="black"/>
                </a:solidFill>
                <a:effectLst/>
                <a:uLnTx/>
                <a:uFillTx/>
                <a:latin typeface="Calibri"/>
                <a:ea typeface="+mn-ea"/>
                <a:cs typeface="+mn-cs"/>
              </a:rPr>
              <a:t> from main menu</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Choose </a:t>
            </a:r>
            <a:r>
              <a:rPr kumimoji="0" lang="en-US" sz="2000" b="1" i="0" u="none" strike="noStrike" kern="1200" cap="none" spc="0" normalizeH="0" baseline="0" noProof="0" dirty="0">
                <a:ln>
                  <a:noFill/>
                </a:ln>
                <a:solidFill>
                  <a:prstClr val="black"/>
                </a:solidFill>
                <a:effectLst/>
                <a:uLnTx/>
                <a:uFillTx/>
                <a:latin typeface="Calibri"/>
                <a:ea typeface="+mn-ea"/>
                <a:cs typeface="+mn-cs"/>
              </a:rPr>
              <a:t>Create a New Supply Request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Fill in the form and click </a:t>
            </a:r>
            <a:r>
              <a:rPr kumimoji="0" lang="en-US" sz="2000" b="1" i="0" u="none" strike="noStrike" kern="1200" cap="none" spc="0" normalizeH="0" baseline="0" noProof="0" dirty="0">
                <a:ln>
                  <a:noFill/>
                </a:ln>
                <a:solidFill>
                  <a:prstClr val="black"/>
                </a:solidFill>
                <a:effectLst/>
                <a:uLnTx/>
                <a:uFillTx/>
                <a:latin typeface="Calibri"/>
                <a:ea typeface="+mn-ea"/>
                <a:cs typeface="+mn-cs"/>
              </a:rPr>
              <a:t>Submit New Supply Request</a:t>
            </a:r>
            <a:r>
              <a:rPr kumimoji="0" lang="en-US"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You will receive email notifications regarding the status of your request.</a:t>
            </a:r>
          </a:p>
        </p:txBody>
      </p:sp>
    </p:spTree>
    <p:extLst>
      <p:ext uri="{BB962C8B-B14F-4D97-AF65-F5344CB8AC3E}">
        <p14:creationId xmlns:p14="http://schemas.microsoft.com/office/powerpoint/2010/main" val="391686844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4294967295"/>
          </p:nvPr>
        </p:nvSpPr>
        <p:spPr>
          <a:xfrm>
            <a:off x="4474632" y="1200149"/>
            <a:ext cx="3611035" cy="3490603"/>
          </a:xfrm>
          <a:ln>
            <a:solidFill>
              <a:schemeClr val="tx1"/>
            </a:solidFill>
          </a:ln>
        </p:spPr>
        <p:txBody>
          <a:bodyPr/>
          <a:lstStyle/>
          <a:p>
            <a:pPr marL="0" indent="0" algn="ctr">
              <a:buNone/>
            </a:pPr>
            <a:r>
              <a:rPr lang="en-US" sz="1500" b="1" u="sng" dirty="0">
                <a:solidFill>
                  <a:srgbClr val="000066"/>
                </a:solidFill>
                <a:effectLst>
                  <a:outerShdw blurRad="38100" dist="38100" dir="2700000" algn="tl">
                    <a:srgbClr val="000000">
                      <a:alpha val="43137"/>
                    </a:srgbClr>
                  </a:outerShdw>
                </a:effectLst>
              </a:rPr>
              <a:t>PROGRAMMATIC</a:t>
            </a:r>
          </a:p>
          <a:p>
            <a:pPr marL="0" indent="0">
              <a:lnSpc>
                <a:spcPts val="1650"/>
              </a:lnSpc>
              <a:spcBef>
                <a:spcPts val="0"/>
              </a:spcBef>
              <a:buNone/>
              <a:defRPr/>
            </a:pPr>
            <a:br>
              <a:rPr lang="en-US" sz="1200" dirty="0">
                <a:solidFill>
                  <a:srgbClr val="000066"/>
                </a:solidFill>
              </a:rPr>
            </a:br>
            <a:r>
              <a:rPr lang="en-US" sz="1200" dirty="0">
                <a:solidFill>
                  <a:srgbClr val="000066"/>
                </a:solidFill>
              </a:rPr>
              <a:t>Example Issues:</a:t>
            </a:r>
          </a:p>
          <a:p>
            <a:pPr>
              <a:lnSpc>
                <a:spcPts val="1650"/>
              </a:lnSpc>
              <a:spcBef>
                <a:spcPts val="0"/>
              </a:spcBef>
              <a:defRPr/>
            </a:pPr>
            <a:r>
              <a:rPr lang="en-US" sz="1200" dirty="0">
                <a:solidFill>
                  <a:srgbClr val="000066"/>
                </a:solidFill>
              </a:rPr>
              <a:t>Implementation Questions</a:t>
            </a:r>
          </a:p>
          <a:p>
            <a:pPr>
              <a:lnSpc>
                <a:spcPts val="1650"/>
              </a:lnSpc>
              <a:spcBef>
                <a:spcPts val="0"/>
              </a:spcBef>
              <a:defRPr/>
            </a:pPr>
            <a:r>
              <a:rPr lang="en-US" sz="1200" dirty="0">
                <a:solidFill>
                  <a:srgbClr val="000066"/>
                </a:solidFill>
              </a:rPr>
              <a:t>Regulatory or policy issues/concerns</a:t>
            </a:r>
          </a:p>
          <a:p>
            <a:pPr marL="0" indent="0">
              <a:buNone/>
            </a:pPr>
            <a:endParaRPr lang="en-US" sz="1050" dirty="0"/>
          </a:p>
          <a:p>
            <a:pPr marL="0" indent="0">
              <a:buNone/>
            </a:pPr>
            <a:r>
              <a:rPr lang="en-US" sz="1100" b="1" i="1" dirty="0">
                <a:solidFill>
                  <a:srgbClr val="C00000"/>
                </a:solidFill>
              </a:rPr>
              <a:t>Debra Sottolano</a:t>
            </a:r>
            <a:endParaRPr lang="en-US" sz="1100" dirty="0"/>
          </a:p>
          <a:p>
            <a:pPr marL="0" indent="0">
              <a:buNone/>
            </a:pPr>
            <a:r>
              <a:rPr lang="en-US" sz="1100" dirty="0"/>
              <a:t>Office of Primary Care &amp; Health Systems Management, </a:t>
            </a:r>
          </a:p>
          <a:p>
            <a:pPr marL="0" indent="0">
              <a:spcBef>
                <a:spcPts val="0"/>
              </a:spcBef>
              <a:buNone/>
            </a:pPr>
            <a:r>
              <a:rPr lang="en-US" sz="1100" dirty="0"/>
              <a:t>518-485-9914</a:t>
            </a:r>
          </a:p>
          <a:p>
            <a:pPr marL="0" indent="0">
              <a:buNone/>
            </a:pPr>
            <a:r>
              <a:rPr lang="en-US" sz="1100" b="1" dirty="0">
                <a:solidFill>
                  <a:schemeClr val="tx2"/>
                </a:solidFill>
                <a:hlinkClick r:id="rId3"/>
              </a:rPr>
              <a:t>debra.sottolano@health.ny.gov</a:t>
            </a:r>
            <a:endParaRPr lang="en-US" sz="1100" b="1" dirty="0">
              <a:solidFill>
                <a:schemeClr val="tx2"/>
              </a:solidFill>
            </a:endParaRPr>
          </a:p>
          <a:p>
            <a:pPr marL="0" indent="0">
              <a:buNone/>
            </a:pPr>
            <a:endParaRPr lang="en-US" sz="1100" b="1" dirty="0">
              <a:solidFill>
                <a:schemeClr val="tx2"/>
              </a:solidFill>
            </a:endParaRPr>
          </a:p>
          <a:p>
            <a:pPr marL="0" indent="0">
              <a:buNone/>
            </a:pPr>
            <a:r>
              <a:rPr lang="en-US" sz="1100" b="1" i="1" dirty="0">
                <a:solidFill>
                  <a:srgbClr val="C00000"/>
                </a:solidFill>
              </a:rPr>
              <a:t>Shannon Ethier</a:t>
            </a:r>
          </a:p>
          <a:p>
            <a:pPr marL="0" indent="0">
              <a:buNone/>
            </a:pPr>
            <a:r>
              <a:rPr lang="en-US" sz="1100" dirty="0"/>
              <a:t>Office of Health Emergency Preparedness	</a:t>
            </a:r>
            <a:br>
              <a:rPr lang="en-US" sz="1100" dirty="0"/>
            </a:br>
            <a:r>
              <a:rPr lang="en-US" sz="1100" dirty="0"/>
              <a:t>518-474-2893</a:t>
            </a:r>
          </a:p>
          <a:p>
            <a:pPr marL="0" indent="0">
              <a:buNone/>
            </a:pPr>
            <a:r>
              <a:rPr lang="en-US" sz="1100" b="1" dirty="0">
                <a:solidFill>
                  <a:schemeClr val="tx2"/>
                </a:solidFill>
                <a:hlinkClick r:id="rId4"/>
              </a:rPr>
              <a:t>Shannon.ethier@health.ny.gov</a:t>
            </a:r>
            <a:endParaRPr lang="en-US" sz="1100" b="1" dirty="0">
              <a:solidFill>
                <a:schemeClr val="tx2"/>
              </a:solidFill>
            </a:endParaRPr>
          </a:p>
          <a:p>
            <a:pPr marL="0" indent="0">
              <a:buNone/>
            </a:pPr>
            <a:endParaRPr lang="en-US" sz="1050" dirty="0">
              <a:solidFill>
                <a:srgbClr val="000066"/>
              </a:solidFill>
            </a:endParaRPr>
          </a:p>
        </p:txBody>
      </p:sp>
      <p:sp>
        <p:nvSpPr>
          <p:cNvPr id="6" name="Title 4"/>
          <p:cNvSpPr>
            <a:spLocks noGrp="1"/>
          </p:cNvSpPr>
          <p:nvPr>
            <p:ph type="title" idx="4294967295"/>
          </p:nvPr>
        </p:nvSpPr>
        <p:spPr>
          <a:xfrm>
            <a:off x="0" y="206375"/>
            <a:ext cx="8229600" cy="857250"/>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NYSDOH RESOURCES </a:t>
            </a:r>
          </a:p>
        </p:txBody>
      </p:sp>
      <p:sp>
        <p:nvSpPr>
          <p:cNvPr id="4" name="Rectangle 3"/>
          <p:cNvSpPr>
            <a:spLocks noGrp="1" noRot="1" noChangeArrowheads="1"/>
          </p:cNvSpPr>
          <p:nvPr>
            <p:ph idx="4294967295"/>
          </p:nvPr>
        </p:nvSpPr>
        <p:spPr>
          <a:xfrm>
            <a:off x="482600" y="1200150"/>
            <a:ext cx="3538064" cy="3490603"/>
          </a:xfrm>
          <a:ln>
            <a:solidFill>
              <a:schemeClr val="tx1"/>
            </a:solidFill>
          </a:ln>
        </p:spPr>
        <p:txBody>
          <a:bodyPr>
            <a:normAutofit fontScale="92500" lnSpcReduction="20000"/>
          </a:bodyPr>
          <a:lstStyle/>
          <a:p>
            <a:pPr marL="0" indent="0" algn="ctr">
              <a:spcBef>
                <a:spcPts val="0"/>
              </a:spcBef>
              <a:buNone/>
              <a:defRPr/>
            </a:pPr>
            <a:r>
              <a:rPr lang="en-US" sz="1500" b="1" u="sng" dirty="0">
                <a:solidFill>
                  <a:srgbClr val="000066"/>
                </a:solidFill>
                <a:effectLst>
                  <a:outerShdw blurRad="38100" dist="38100" dir="2700000" algn="tl">
                    <a:srgbClr val="000000">
                      <a:alpha val="43137"/>
                    </a:srgbClr>
                  </a:outerShdw>
                </a:effectLst>
              </a:rPr>
              <a:t>TECHNICAL</a:t>
            </a:r>
            <a:endParaRPr lang="en-US" sz="1200" dirty="0">
              <a:solidFill>
                <a:srgbClr val="000066"/>
              </a:solidFill>
            </a:endParaRPr>
          </a:p>
          <a:p>
            <a:pPr marL="0" indent="0">
              <a:lnSpc>
                <a:spcPts val="1650"/>
              </a:lnSpc>
              <a:spcBef>
                <a:spcPts val="0"/>
              </a:spcBef>
              <a:buFont typeface="Arial" panose="020B0604020202020204" pitchFamily="34" charset="0"/>
              <a:buNone/>
              <a:defRPr/>
            </a:pPr>
            <a:br>
              <a:rPr lang="en-US" sz="1200" dirty="0">
                <a:solidFill>
                  <a:srgbClr val="000066"/>
                </a:solidFill>
              </a:rPr>
            </a:br>
            <a:r>
              <a:rPr lang="en-US" sz="1200" dirty="0">
                <a:solidFill>
                  <a:srgbClr val="000066"/>
                </a:solidFill>
              </a:rPr>
              <a:t>Example Issues:</a:t>
            </a:r>
          </a:p>
          <a:p>
            <a:pPr>
              <a:lnSpc>
                <a:spcPts val="1650"/>
              </a:lnSpc>
              <a:spcBef>
                <a:spcPts val="0"/>
              </a:spcBef>
              <a:buFont typeface="Arial" panose="020B0604020202020204" pitchFamily="34" charset="0"/>
              <a:buChar char="•"/>
              <a:defRPr/>
            </a:pPr>
            <a:r>
              <a:rPr lang="en-US" sz="1200" dirty="0">
                <a:solidFill>
                  <a:srgbClr val="000066"/>
                </a:solidFill>
              </a:rPr>
              <a:t>I cannot find or open eFINDS.</a:t>
            </a:r>
          </a:p>
          <a:p>
            <a:pPr>
              <a:lnSpc>
                <a:spcPts val="1650"/>
              </a:lnSpc>
              <a:spcBef>
                <a:spcPts val="0"/>
              </a:spcBef>
              <a:buFont typeface="Arial" panose="020B0604020202020204" pitchFamily="34" charset="0"/>
              <a:buChar char="•"/>
              <a:defRPr/>
            </a:pPr>
            <a:r>
              <a:rPr lang="en-US" sz="1200" dirty="0">
                <a:solidFill>
                  <a:srgbClr val="000066"/>
                </a:solidFill>
              </a:rPr>
              <a:t>I do not see my facility listed in eFINDS. </a:t>
            </a:r>
          </a:p>
          <a:p>
            <a:pPr marL="0" indent="0">
              <a:spcBef>
                <a:spcPts val="0"/>
              </a:spcBef>
              <a:buNone/>
            </a:pPr>
            <a:endParaRPr lang="en-US" sz="1200" dirty="0"/>
          </a:p>
          <a:p>
            <a:pPr marL="0" indent="0">
              <a:spcBef>
                <a:spcPts val="0"/>
              </a:spcBef>
              <a:buNone/>
            </a:pPr>
            <a:endParaRPr lang="en-US" sz="1200" b="1" i="1" dirty="0">
              <a:solidFill>
                <a:srgbClr val="C00000"/>
              </a:solidFill>
            </a:endParaRPr>
          </a:p>
          <a:p>
            <a:pPr marL="0" indent="0">
              <a:spcBef>
                <a:spcPts val="0"/>
              </a:spcBef>
              <a:buNone/>
            </a:pPr>
            <a:r>
              <a:rPr lang="en-US" sz="1200" b="1" i="1" dirty="0">
                <a:solidFill>
                  <a:srgbClr val="C00000"/>
                </a:solidFill>
              </a:rPr>
              <a:t>Valerie Shuba</a:t>
            </a:r>
            <a:endParaRPr lang="en-US" sz="1200" dirty="0">
              <a:solidFill>
                <a:srgbClr val="000066"/>
              </a:solidFill>
            </a:endParaRPr>
          </a:p>
          <a:p>
            <a:pPr marL="0" indent="0">
              <a:spcBef>
                <a:spcPts val="0"/>
              </a:spcBef>
              <a:buNone/>
            </a:pPr>
            <a:r>
              <a:rPr lang="en-US" sz="1200" dirty="0"/>
              <a:t>Shared Solutions – Informatics</a:t>
            </a:r>
          </a:p>
          <a:p>
            <a:pPr marL="0" indent="0">
              <a:spcBef>
                <a:spcPts val="0"/>
              </a:spcBef>
              <a:buNone/>
            </a:pPr>
            <a:r>
              <a:rPr lang="en-US" sz="1200" dirty="0"/>
              <a:t>518-486-1029 </a:t>
            </a:r>
          </a:p>
          <a:p>
            <a:pPr marL="0" indent="0">
              <a:spcBef>
                <a:spcPts val="0"/>
              </a:spcBef>
              <a:buNone/>
            </a:pPr>
            <a:r>
              <a:rPr lang="en-US" sz="1200" b="1" dirty="0">
                <a:solidFill>
                  <a:schemeClr val="tx2"/>
                </a:solidFill>
                <a:hlinkClick r:id="rId5"/>
              </a:rPr>
              <a:t>valerie.shuba@health.ny.gov</a:t>
            </a: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defRPr/>
            </a:pPr>
            <a:r>
              <a:rPr lang="en-US" sz="1200" b="1" i="1" dirty="0">
                <a:solidFill>
                  <a:srgbClr val="C00000"/>
                </a:solidFill>
              </a:rPr>
              <a:t>Gregory Sweet</a:t>
            </a:r>
            <a:endParaRPr lang="en-US" sz="1200" dirty="0">
              <a:solidFill>
                <a:srgbClr val="000066"/>
              </a:solidFill>
            </a:endParaRPr>
          </a:p>
          <a:p>
            <a:pPr marL="0" indent="0">
              <a:spcBef>
                <a:spcPts val="0"/>
              </a:spcBef>
              <a:buNone/>
            </a:pPr>
            <a:r>
              <a:rPr lang="en-US" sz="1200" dirty="0"/>
              <a:t>Shared Solutions – Informatics</a:t>
            </a:r>
          </a:p>
          <a:p>
            <a:pPr marL="0" indent="0">
              <a:spcBef>
                <a:spcPts val="0"/>
              </a:spcBef>
              <a:buNone/>
              <a:defRPr/>
            </a:pPr>
            <a:r>
              <a:rPr lang="en-US" sz="1200" b="1" dirty="0">
                <a:solidFill>
                  <a:schemeClr val="tx2"/>
                </a:solidFill>
                <a:hlinkClick r:id="rId6"/>
              </a:rPr>
              <a:t>Gregory.sweet@health.ny.gov</a:t>
            </a:r>
            <a:endParaRPr lang="en-US" sz="1200" b="1" dirty="0">
              <a:solidFill>
                <a:schemeClr val="tx2"/>
              </a:solidFill>
            </a:endParaRPr>
          </a:p>
          <a:p>
            <a:pPr marL="0" indent="0">
              <a:spcBef>
                <a:spcPts val="0"/>
              </a:spcBef>
              <a:buNone/>
              <a:defRPr/>
            </a:pPr>
            <a:endParaRPr lang="en-US" sz="1200" b="1" dirty="0">
              <a:solidFill>
                <a:schemeClr val="tx2"/>
              </a:solidFill>
            </a:endParaRPr>
          </a:p>
          <a:p>
            <a:pPr>
              <a:spcBef>
                <a:spcPts val="0"/>
              </a:spcBef>
              <a:defRPr/>
            </a:pPr>
            <a:r>
              <a:rPr lang="en-US" sz="1200" dirty="0">
                <a:solidFill>
                  <a:srgbClr val="000066"/>
                </a:solidFill>
              </a:rPr>
              <a:t>I cannot log into the HCS</a:t>
            </a:r>
          </a:p>
          <a:p>
            <a:pPr>
              <a:spcBef>
                <a:spcPts val="0"/>
              </a:spcBef>
              <a:defRPr/>
            </a:pPr>
            <a:endParaRPr lang="en-US" sz="1200" dirty="0">
              <a:solidFill>
                <a:srgbClr val="000066"/>
              </a:solidFill>
            </a:endParaRPr>
          </a:p>
          <a:p>
            <a:pPr marL="0" lvl="1" indent="0">
              <a:spcBef>
                <a:spcPts val="0"/>
              </a:spcBef>
              <a:buNone/>
              <a:defRPr/>
            </a:pPr>
            <a:r>
              <a:rPr lang="en-US" sz="1200" dirty="0"/>
              <a:t>Use Forgot your User ID? Or Forgot your password? features on the Sign In page or call </a:t>
            </a:r>
            <a:r>
              <a:rPr lang="en-US" sz="1200" u="sng" dirty="0"/>
              <a:t>CAMU help desk</a:t>
            </a:r>
            <a:r>
              <a:rPr lang="en-US" sz="1200" dirty="0"/>
              <a:t>:        1-866-529-1890</a:t>
            </a:r>
            <a:endParaRPr lang="en-US" sz="1200" dirty="0">
              <a:solidFill>
                <a:srgbClr val="000066"/>
              </a:solidFill>
            </a:endParaRPr>
          </a:p>
          <a:p>
            <a:pPr>
              <a:lnSpc>
                <a:spcPts val="1650"/>
              </a:lnSpc>
              <a:spcBef>
                <a:spcPts val="0"/>
              </a:spcBef>
              <a:buFontTx/>
              <a:buChar char="•"/>
              <a:defRPr/>
            </a:pPr>
            <a:endParaRPr lang="en-US" sz="1800" dirty="0">
              <a:solidFill>
                <a:srgbClr val="002060"/>
              </a:solidFill>
            </a:endParaRPr>
          </a:p>
          <a:p>
            <a:pPr>
              <a:spcBef>
                <a:spcPts val="0"/>
              </a:spcBef>
              <a:buFontTx/>
              <a:buChar char="•"/>
              <a:defRPr/>
            </a:pPr>
            <a:endParaRPr lang="en-US" sz="1800" dirty="0">
              <a:solidFill>
                <a:schemeClr val="accent5">
                  <a:lumMod val="40000"/>
                  <a:lumOff val="60000"/>
                </a:schemeClr>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124" y="69850"/>
            <a:ext cx="1335729" cy="648955"/>
          </a:xfrm>
          <a:prstGeom prst="rect">
            <a:avLst/>
          </a:prstGeom>
        </p:spPr>
      </p:pic>
    </p:spTree>
    <p:extLst>
      <p:ext uri="{BB962C8B-B14F-4D97-AF65-F5344CB8AC3E}">
        <p14:creationId xmlns:p14="http://schemas.microsoft.com/office/powerpoint/2010/main" val="36149865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b="1" dirty="0">
                <a:solidFill>
                  <a:srgbClr val="1F3261"/>
                </a:solidFill>
              </a:rPr>
              <a:t>Teach 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1" y="130469"/>
            <a:ext cx="1335729" cy="763866"/>
          </a:xfrm>
          <a:prstGeom prst="rect">
            <a:avLst/>
          </a:prstGeom>
        </p:spPr>
      </p:pic>
    </p:spTree>
    <p:extLst>
      <p:ext uri="{BB962C8B-B14F-4D97-AF65-F5344CB8AC3E}">
        <p14:creationId xmlns:p14="http://schemas.microsoft.com/office/powerpoint/2010/main" val="407989031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75682" y="676019"/>
            <a:ext cx="4493419" cy="507831"/>
          </a:xfrm>
          <a:prstGeom prst="rect">
            <a:avLst/>
          </a:prstGeom>
        </p:spPr>
        <p:txBody>
          <a:bodyPr wrap="square">
            <a:spAutoFit/>
          </a:bodyPr>
          <a:lstStyle/>
          <a:p>
            <a:pPr algn="ctr"/>
            <a:r>
              <a:rPr lang="en-US" sz="2700" b="1" dirty="0">
                <a:solidFill>
                  <a:srgbClr val="002D73"/>
                </a:solidFill>
                <a:latin typeface="Arial" panose="020B0604020202020204" pitchFamily="34" charset="0"/>
                <a:cs typeface="Arial" panose="020B0604020202020204" pitchFamily="34" charset="0"/>
              </a:rPr>
              <a:t>QUESTIONS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4670"/>
            <a:ext cx="1335729" cy="793434"/>
          </a:xfrm>
          <a:prstGeom prst="rect">
            <a:avLst/>
          </a:prstGeom>
        </p:spPr>
      </p:pic>
      <p:sp>
        <p:nvSpPr>
          <p:cNvPr id="3" name="TextBox 2"/>
          <p:cNvSpPr txBox="1"/>
          <p:nvPr/>
        </p:nvSpPr>
        <p:spPr>
          <a:xfrm>
            <a:off x="3226371" y="1439523"/>
            <a:ext cx="2443909" cy="2492990"/>
          </a:xfrm>
          <a:prstGeom prst="rect">
            <a:avLst/>
          </a:prstGeom>
          <a:noFill/>
        </p:spPr>
        <p:txBody>
          <a:bodyPr wrap="square" rtlCol="0">
            <a:spAutoFit/>
          </a:bodyPr>
          <a:lstStyle/>
          <a:p>
            <a:pPr algn="ctr"/>
            <a:r>
              <a:rPr lang="en-US" sz="2600" dirty="0">
                <a:solidFill>
                  <a:srgbClr val="002D73"/>
                </a:solidFill>
              </a:rPr>
              <a:t>TEACH BACK</a:t>
            </a:r>
          </a:p>
          <a:p>
            <a:pPr algn="ctr"/>
            <a:r>
              <a:rPr lang="en-US" sz="2600" dirty="0">
                <a:solidFill>
                  <a:srgbClr val="002D73"/>
                </a:solidFill>
              </a:rPr>
              <a:t>FEEDBACK</a:t>
            </a:r>
          </a:p>
          <a:p>
            <a:pPr algn="ctr"/>
            <a:r>
              <a:rPr lang="en-US" sz="2600" dirty="0">
                <a:solidFill>
                  <a:srgbClr val="002D73"/>
                </a:solidFill>
              </a:rPr>
              <a:t>EXPECTATIONS</a:t>
            </a:r>
          </a:p>
          <a:p>
            <a:pPr algn="ctr"/>
            <a:r>
              <a:rPr lang="en-US" sz="2600" dirty="0">
                <a:solidFill>
                  <a:srgbClr val="002D73"/>
                </a:solidFill>
              </a:rPr>
              <a:t>NEXT STEPS</a:t>
            </a:r>
          </a:p>
          <a:p>
            <a:pPr algn="ctr"/>
            <a:r>
              <a:rPr lang="en-US" sz="2600" dirty="0">
                <a:solidFill>
                  <a:srgbClr val="002D73"/>
                </a:solidFill>
              </a:rPr>
              <a:t>EVALUATION</a:t>
            </a:r>
          </a:p>
          <a:p>
            <a:pPr algn="ctr"/>
            <a:r>
              <a:rPr lang="en-US" sz="2600" dirty="0">
                <a:solidFill>
                  <a:srgbClr val="002D73"/>
                </a:solidFill>
              </a:rPr>
              <a:t>CERTIFICATE</a:t>
            </a:r>
          </a:p>
        </p:txBody>
      </p:sp>
    </p:spTree>
    <p:extLst>
      <p:ext uri="{BB962C8B-B14F-4D97-AF65-F5344CB8AC3E}">
        <p14:creationId xmlns:p14="http://schemas.microsoft.com/office/powerpoint/2010/main" val="4283451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1077218"/>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Where is the best place to keep your eFINDS supplies?</a:t>
            </a:r>
          </a:p>
        </p:txBody>
      </p:sp>
      <p:pic>
        <p:nvPicPr>
          <p:cNvPr id="2" name="Picture 1">
            <a:extLst>
              <a:ext uri="{FF2B5EF4-FFF2-40B4-BE49-F238E27FC236}">
                <a16:creationId xmlns:a16="http://schemas.microsoft.com/office/drawing/2014/main" id="{A8CAF160-1FCB-46A4-9BD5-6E91943A414D}"/>
              </a:ext>
            </a:extLst>
          </p:cNvPr>
          <p:cNvPicPr>
            <a:picLocks noChangeAspect="1"/>
          </p:cNvPicPr>
          <p:nvPr/>
        </p:nvPicPr>
        <p:blipFill>
          <a:blip r:embed="rId3"/>
          <a:stretch>
            <a:fillRect/>
          </a:stretch>
        </p:blipFill>
        <p:spPr>
          <a:xfrm>
            <a:off x="442831" y="2073348"/>
            <a:ext cx="3397375" cy="2169047"/>
          </a:xfrm>
          <a:prstGeom prst="rect">
            <a:avLst/>
          </a:prstGeom>
        </p:spPr>
      </p:pic>
      <p:pic>
        <p:nvPicPr>
          <p:cNvPr id="3" name="Picture 2">
            <a:extLst>
              <a:ext uri="{FF2B5EF4-FFF2-40B4-BE49-F238E27FC236}">
                <a16:creationId xmlns:a16="http://schemas.microsoft.com/office/drawing/2014/main" id="{A739F020-C071-455D-93AF-E355BE33BA27}"/>
              </a:ext>
            </a:extLst>
          </p:cNvPr>
          <p:cNvPicPr>
            <a:picLocks noChangeAspect="1"/>
          </p:cNvPicPr>
          <p:nvPr/>
        </p:nvPicPr>
        <p:blipFill>
          <a:blip r:embed="rId4"/>
          <a:stretch>
            <a:fillRect/>
          </a:stretch>
        </p:blipFill>
        <p:spPr>
          <a:xfrm>
            <a:off x="4049409" y="2571750"/>
            <a:ext cx="2723583" cy="2396230"/>
          </a:xfrm>
          <a:prstGeom prst="rect">
            <a:avLst/>
          </a:prstGeom>
        </p:spPr>
      </p:pic>
      <p:pic>
        <p:nvPicPr>
          <p:cNvPr id="6" name="Picture 5">
            <a:extLst>
              <a:ext uri="{FF2B5EF4-FFF2-40B4-BE49-F238E27FC236}">
                <a16:creationId xmlns:a16="http://schemas.microsoft.com/office/drawing/2014/main" id="{32568898-0364-4EDA-8024-5C80207E3124}"/>
              </a:ext>
            </a:extLst>
          </p:cNvPr>
          <p:cNvPicPr>
            <a:picLocks noChangeAspect="1"/>
          </p:cNvPicPr>
          <p:nvPr/>
        </p:nvPicPr>
        <p:blipFill>
          <a:blip r:embed="rId5"/>
          <a:stretch>
            <a:fillRect/>
          </a:stretch>
        </p:blipFill>
        <p:spPr>
          <a:xfrm>
            <a:off x="7024726" y="1448932"/>
            <a:ext cx="1763910" cy="2971920"/>
          </a:xfrm>
          <a:prstGeom prst="rect">
            <a:avLst/>
          </a:prstGeom>
        </p:spPr>
      </p:pic>
      <p:sp>
        <p:nvSpPr>
          <p:cNvPr id="11" name="Rectangle 10">
            <a:extLst>
              <a:ext uri="{FF2B5EF4-FFF2-40B4-BE49-F238E27FC236}">
                <a16:creationId xmlns:a16="http://schemas.microsoft.com/office/drawing/2014/main" id="{812BC183-F427-44A1-85FA-E885970498A4}"/>
              </a:ext>
            </a:extLst>
          </p:cNvPr>
          <p:cNvSpPr/>
          <p:nvPr/>
        </p:nvSpPr>
        <p:spPr>
          <a:xfrm>
            <a:off x="400951" y="1332693"/>
            <a:ext cx="60465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6">
                    <a:lumMod val="75000"/>
                  </a:schemeClr>
                </a:solidFill>
                <a:effectLst/>
              </a:rPr>
              <a:t>A</a:t>
            </a:r>
          </a:p>
        </p:txBody>
      </p:sp>
      <p:sp>
        <p:nvSpPr>
          <p:cNvPr id="12" name="Rectangle 11">
            <a:extLst>
              <a:ext uri="{FF2B5EF4-FFF2-40B4-BE49-F238E27FC236}">
                <a16:creationId xmlns:a16="http://schemas.microsoft.com/office/drawing/2014/main" id="{ED798D12-93E8-4CE4-B37E-705CEB9BE954}"/>
              </a:ext>
            </a:extLst>
          </p:cNvPr>
          <p:cNvSpPr/>
          <p:nvPr/>
        </p:nvSpPr>
        <p:spPr>
          <a:xfrm>
            <a:off x="4232297" y="2473227"/>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6">
                    <a:lumMod val="75000"/>
                  </a:schemeClr>
                </a:solidFill>
                <a:effectLst/>
              </a:rPr>
              <a:t>B</a:t>
            </a:r>
          </a:p>
        </p:txBody>
      </p:sp>
      <p:sp>
        <p:nvSpPr>
          <p:cNvPr id="13" name="Rectangle 12">
            <a:extLst>
              <a:ext uri="{FF2B5EF4-FFF2-40B4-BE49-F238E27FC236}">
                <a16:creationId xmlns:a16="http://schemas.microsoft.com/office/drawing/2014/main" id="{4E1837C5-53C2-497E-9607-F7E2738230AA}"/>
              </a:ext>
            </a:extLst>
          </p:cNvPr>
          <p:cNvSpPr/>
          <p:nvPr/>
        </p:nvSpPr>
        <p:spPr>
          <a:xfrm>
            <a:off x="6525316" y="1287342"/>
            <a:ext cx="572593"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solidFill>
                  <a:schemeClr val="accent6">
                    <a:lumMod val="75000"/>
                  </a:schemeClr>
                </a:solidFill>
                <a:effectLst/>
              </a:rPr>
              <a:t>C</a:t>
            </a:r>
          </a:p>
        </p:txBody>
      </p:sp>
      <p:pic>
        <p:nvPicPr>
          <p:cNvPr id="14" name="Picture 13">
            <a:extLst>
              <a:ext uri="{FF2B5EF4-FFF2-40B4-BE49-F238E27FC236}">
                <a16:creationId xmlns:a16="http://schemas.microsoft.com/office/drawing/2014/main" id="{86410669-CC37-4E08-9B37-C877F925F53C}"/>
              </a:ext>
            </a:extLst>
          </p:cNvPr>
          <p:cNvPicPr>
            <a:picLocks noChangeAspect="1"/>
          </p:cNvPicPr>
          <p:nvPr/>
        </p:nvPicPr>
        <p:blipFill>
          <a:blip r:embed="rId6"/>
          <a:stretch>
            <a:fillRect/>
          </a:stretch>
        </p:blipFill>
        <p:spPr>
          <a:xfrm>
            <a:off x="7366236" y="2729039"/>
            <a:ext cx="829340" cy="667518"/>
          </a:xfrm>
          <a:prstGeom prst="rect">
            <a:avLst/>
          </a:prstGeom>
        </p:spPr>
      </p:pic>
    </p:spTree>
    <p:extLst>
      <p:ext uri="{BB962C8B-B14F-4D97-AF65-F5344CB8AC3E}">
        <p14:creationId xmlns:p14="http://schemas.microsoft.com/office/powerpoint/2010/main" val="379397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67" y="175852"/>
            <a:ext cx="1335729" cy="787231"/>
          </a:xfrm>
          <a:prstGeom prst="rect">
            <a:avLst/>
          </a:prstGeom>
        </p:spPr>
      </p:pic>
      <p:sp>
        <p:nvSpPr>
          <p:cNvPr id="6" name="Title 3"/>
          <p:cNvSpPr txBox="1">
            <a:spLocks noGrp="1"/>
          </p:cNvSpPr>
          <p:nvPr>
            <p:ph type="title" idx="4294967295"/>
          </p:nvPr>
        </p:nvSpPr>
        <p:spPr>
          <a:xfrm>
            <a:off x="436638" y="478334"/>
            <a:ext cx="8229600" cy="646331"/>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kern="0" dirty="0">
                <a:solidFill>
                  <a:srgbClr val="002D73"/>
                </a:solidFill>
                <a:latin typeface="Arial" panose="020B0604020202020204" pitchFamily="34" charset="0"/>
                <a:cs typeface="Arial" panose="020B0604020202020204" pitchFamily="34" charset="0"/>
              </a:rPr>
              <a:t>Access to eFINDS</a:t>
            </a:r>
          </a:p>
        </p:txBody>
      </p:sp>
      <p:pic>
        <p:nvPicPr>
          <p:cNvPr id="2" name="Picture 1"/>
          <p:cNvPicPr>
            <a:picLocks noChangeAspect="1"/>
          </p:cNvPicPr>
          <p:nvPr/>
        </p:nvPicPr>
        <p:blipFill>
          <a:blip r:embed="rId4"/>
          <a:stretch>
            <a:fillRect/>
          </a:stretch>
        </p:blipFill>
        <p:spPr>
          <a:xfrm>
            <a:off x="135467" y="1124665"/>
            <a:ext cx="6416114" cy="3623538"/>
          </a:xfrm>
          <a:prstGeom prst="rect">
            <a:avLst/>
          </a:prstGeom>
        </p:spPr>
      </p:pic>
      <p:pic>
        <p:nvPicPr>
          <p:cNvPr id="5" name="Picture 4"/>
          <p:cNvPicPr>
            <a:picLocks noChangeAspect="1"/>
          </p:cNvPicPr>
          <p:nvPr/>
        </p:nvPicPr>
        <p:blipFill>
          <a:blip r:embed="rId5"/>
          <a:stretch>
            <a:fillRect/>
          </a:stretch>
        </p:blipFill>
        <p:spPr>
          <a:xfrm>
            <a:off x="5708774" y="2937933"/>
            <a:ext cx="3337816" cy="1420569"/>
          </a:xfrm>
          <a:prstGeom prst="rect">
            <a:avLst/>
          </a:prstGeom>
        </p:spPr>
      </p:pic>
    </p:spTree>
    <p:extLst>
      <p:ext uri="{BB962C8B-B14F-4D97-AF65-F5344CB8AC3E}">
        <p14:creationId xmlns:p14="http://schemas.microsoft.com/office/powerpoint/2010/main" val="297424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80937406"/>
              </p:ext>
            </p:extLst>
          </p:nvPr>
        </p:nvGraphicFramePr>
        <p:xfrm>
          <a:off x="4921551" y="981638"/>
          <a:ext cx="4133661" cy="3867647"/>
        </p:xfrm>
        <a:graphic>
          <a:graphicData uri="http://schemas.openxmlformats.org/drawingml/2006/table">
            <a:tbl>
              <a:tblPr firstRow="1" bandRow="1">
                <a:tableStyleId>{5C22544A-7EE6-4342-B048-85BDC9FD1C3A}</a:tableStyleId>
              </a:tblPr>
              <a:tblGrid>
                <a:gridCol w="4133661">
                  <a:extLst>
                    <a:ext uri="{9D8B030D-6E8A-4147-A177-3AD203B41FA5}">
                      <a16:colId xmlns:a16="http://schemas.microsoft.com/office/drawing/2014/main" val="20000"/>
                    </a:ext>
                  </a:extLst>
                </a:gridCol>
              </a:tblGrid>
              <a:tr h="674544">
                <a:tc>
                  <a:txBody>
                    <a:bodyPr/>
                    <a:lstStyle/>
                    <a:p>
                      <a:pPr algn="ctr"/>
                      <a:r>
                        <a:rPr lang="en-US" sz="2000" dirty="0">
                          <a:solidFill>
                            <a:srgbClr val="002060"/>
                          </a:solidFill>
                        </a:rPr>
                        <a:t>eFINDS Data Reporter </a:t>
                      </a:r>
                    </a:p>
                    <a:p>
                      <a:pPr algn="ctr"/>
                      <a:r>
                        <a:rPr lang="en-US" sz="2000" dirty="0">
                          <a:solidFill>
                            <a:srgbClr val="002060"/>
                          </a:solidFill>
                        </a:rPr>
                        <a:t>(@user)</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66607">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mn-cs"/>
                        </a:rPr>
                        <a:t>Register people with or without scanner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mn-cs"/>
                        </a:rPr>
                        <a:t>Update info in tracking history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dirty="0">
                          <a:ln>
                            <a:noFill/>
                          </a:ln>
                          <a:solidFill>
                            <a:srgbClr val="000000"/>
                          </a:solidFill>
                          <a:effectLst/>
                          <a:uLnTx/>
                          <a:uFillTx/>
                          <a:latin typeface="Arial"/>
                          <a:ea typeface="+mn-ea"/>
                          <a:cs typeface="+mn-cs"/>
                        </a:rPr>
                        <a:t>Upload the eFINDS spreadsheet (Excel) to register evacuees</a:t>
                      </a:r>
                    </a:p>
                    <a:p>
                      <a:endParaRPr lang="en-US" sz="1400" dirty="0"/>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sp>
        <p:nvSpPr>
          <p:cNvPr id="4" name="Title 3"/>
          <p:cNvSpPr txBox="1">
            <a:spLocks noGrp="1"/>
          </p:cNvSpPr>
          <p:nvPr>
            <p:ph type="title" idx="4294967295"/>
          </p:nvPr>
        </p:nvSpPr>
        <p:spPr>
          <a:xfrm>
            <a:off x="457200" y="454432"/>
            <a:ext cx="8229600" cy="461665"/>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2400" b="1" kern="0" dirty="0">
                <a:solidFill>
                  <a:srgbClr val="002D73"/>
                </a:solidFill>
                <a:latin typeface="Arial" panose="020B0604020202020204" pitchFamily="34" charset="0"/>
                <a:cs typeface="Arial" panose="020B0604020202020204" pitchFamily="34" charset="0"/>
              </a:rPr>
              <a:t>eFINDS Roles for Facilities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8" y="245533"/>
            <a:ext cx="1335729" cy="736105"/>
          </a:xfrm>
          <a:prstGeom prst="rect">
            <a:avLst/>
          </a:prstGeom>
        </p:spPr>
      </p:pic>
      <p:graphicFrame>
        <p:nvGraphicFramePr>
          <p:cNvPr id="3" name="Table 2">
            <a:extLst>
              <a:ext uri="{FF2B5EF4-FFF2-40B4-BE49-F238E27FC236}">
                <a16:creationId xmlns:a16="http://schemas.microsoft.com/office/drawing/2014/main" id="{6FBE2919-CC18-4A84-B2E8-E991868D510E}"/>
              </a:ext>
            </a:extLst>
          </p:cNvPr>
          <p:cNvGraphicFramePr>
            <a:graphicFrameLocks noGrp="1"/>
          </p:cNvGraphicFramePr>
          <p:nvPr>
            <p:extLst>
              <p:ext uri="{D42A27DB-BD31-4B8C-83A1-F6EECF244321}">
                <p14:modId xmlns:p14="http://schemas.microsoft.com/office/powerpoint/2010/main" val="242712379"/>
              </p:ext>
            </p:extLst>
          </p:nvPr>
        </p:nvGraphicFramePr>
        <p:xfrm>
          <a:off x="88788" y="981638"/>
          <a:ext cx="4747380" cy="4137660"/>
        </p:xfrm>
        <a:graphic>
          <a:graphicData uri="http://schemas.openxmlformats.org/drawingml/2006/table">
            <a:tbl>
              <a:tblPr firstRow="1" bandRow="1">
                <a:tableStyleId>{5C22544A-7EE6-4342-B048-85BDC9FD1C3A}</a:tableStyleId>
              </a:tblPr>
              <a:tblGrid>
                <a:gridCol w="4747380">
                  <a:extLst>
                    <a:ext uri="{9D8B030D-6E8A-4147-A177-3AD203B41FA5}">
                      <a16:colId xmlns:a16="http://schemas.microsoft.com/office/drawing/2014/main" val="1610992430"/>
                    </a:ext>
                  </a:extLst>
                </a:gridCol>
              </a:tblGrid>
              <a:tr h="674544">
                <a:tc>
                  <a:txBody>
                    <a:bodyPr/>
                    <a:lstStyle/>
                    <a:p>
                      <a:pPr algn="ctr"/>
                      <a:r>
                        <a:rPr lang="en-US" sz="2000" dirty="0">
                          <a:solidFill>
                            <a:srgbClr val="FF0000"/>
                          </a:solidFill>
                        </a:rPr>
                        <a:t>eFINDS Reporting Administrator</a:t>
                      </a:r>
                    </a:p>
                    <a:p>
                      <a:pPr algn="ctr"/>
                      <a:r>
                        <a:rPr lang="en-US" sz="2000" dirty="0">
                          <a:solidFill>
                            <a:srgbClr val="FF0000"/>
                          </a:solidFill>
                        </a:rPr>
                        <a:t>(@admin)</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2372203"/>
                  </a:ext>
                </a:extLst>
              </a:tr>
              <a:tr h="31666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Same as eFINDS Data Reporter (user) plus:</a:t>
                      </a:r>
                    </a:p>
                    <a:p>
                      <a:pPr marL="285750" indent="-285750">
                        <a:buFont typeface="Arial" panose="020B0604020202020204" pitchFamily="34" charset="0"/>
                        <a:buChar char="•"/>
                      </a:pPr>
                      <a:r>
                        <a:rPr lang="en-US" dirty="0"/>
                        <a:t>Create an operation when evacuation event impacts a single facility (e.g., fire or no heat)</a:t>
                      </a:r>
                    </a:p>
                    <a:p>
                      <a:pPr marL="285750" indent="-285750">
                        <a:buFont typeface="Arial" panose="020B0604020202020204" pitchFamily="34" charset="0"/>
                        <a:buChar char="•"/>
                      </a:pPr>
                      <a:r>
                        <a:rPr lang="en-US" dirty="0"/>
                        <a:t>Create temporary locations</a:t>
                      </a:r>
                    </a:p>
                    <a:p>
                      <a:pPr marL="285750" indent="-285750">
                        <a:buFont typeface="Arial" panose="020B0604020202020204" pitchFamily="34" charset="0"/>
                        <a:buChar char="•"/>
                      </a:pPr>
                      <a:r>
                        <a:rPr lang="en-US" dirty="0"/>
                        <a:t>Order eFINDS supplies</a:t>
                      </a:r>
                    </a:p>
                    <a:p>
                      <a:pPr marL="285750" indent="-285750">
                        <a:buFont typeface="Arial" panose="020B0604020202020204" pitchFamily="34" charset="0"/>
                        <a:buChar char="•"/>
                      </a:pPr>
                      <a:r>
                        <a:rPr lang="en-US" dirty="0"/>
                        <a:t>Register or update info in tracking history</a:t>
                      </a:r>
                    </a:p>
                    <a:p>
                      <a:pPr marL="285750" indent="-285750">
                        <a:buFont typeface="Arial" panose="020B0604020202020204" pitchFamily="34" charset="0"/>
                        <a:buChar char="•"/>
                      </a:pPr>
                      <a:r>
                        <a:rPr lang="en-US" dirty="0"/>
                        <a:t>Generate Barcode Assignment: Scannable Log (PDF log) or Download or Upload Spreadsheet (Excel)</a:t>
                      </a:r>
                    </a:p>
                    <a:p>
                      <a:pPr marL="285750" indent="-285750">
                        <a:buFont typeface="Arial" panose="020B0604020202020204" pitchFamily="34" charset="0"/>
                        <a:buChar char="•"/>
                      </a:pPr>
                      <a:r>
                        <a:rPr lang="en-US" dirty="0"/>
                        <a:t>Register people without having barcodes to scan using the Multi-Person Input</a:t>
                      </a:r>
                    </a:p>
                    <a:p>
                      <a:endParaRPr lang="en-US" sz="1400" dirty="0"/>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85719139"/>
                  </a:ext>
                </a:extLst>
              </a:tr>
            </a:tbl>
          </a:graphicData>
        </a:graphic>
      </p:graphicFrame>
    </p:spTree>
    <p:extLst>
      <p:ext uri="{BB962C8B-B14F-4D97-AF65-F5344CB8AC3E}">
        <p14:creationId xmlns:p14="http://schemas.microsoft.com/office/powerpoint/2010/main" val="319381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3" y="150465"/>
            <a:ext cx="1335729" cy="786809"/>
          </a:xfrm>
          <a:prstGeom prst="rect">
            <a:avLst/>
          </a:prstGeom>
        </p:spPr>
      </p:pic>
      <p:sp>
        <p:nvSpPr>
          <p:cNvPr id="6" name="Title 3"/>
          <p:cNvSpPr txBox="1">
            <a:spLocks noGrp="1"/>
          </p:cNvSpPr>
          <p:nvPr>
            <p:ph type="title" idx="4294967295"/>
          </p:nvPr>
        </p:nvSpPr>
        <p:spPr>
          <a:xfrm>
            <a:off x="1428862" y="255924"/>
            <a:ext cx="7232538" cy="646331"/>
          </a:xfrm>
          <a:prstGeom prst="rect">
            <a:avLst/>
          </a:prstGeom>
        </p:spPr>
        <p:txBody>
          <a:bodyPr wrap="square">
            <a:sp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b="1" dirty="0">
                <a:solidFill>
                  <a:srgbClr val="002D73"/>
                </a:solidFill>
                <a:latin typeface="Arial" panose="020B0604020202020204" pitchFamily="34" charset="0"/>
                <a:cs typeface="Arial" panose="020B0604020202020204" pitchFamily="34" charset="0"/>
              </a:rPr>
              <a:t>eFINDS Quick Reference Cards</a:t>
            </a:r>
            <a:endParaRPr lang="en-US" b="1" kern="0" dirty="0">
              <a:solidFill>
                <a:srgbClr val="002D73"/>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5376587" y="971909"/>
            <a:ext cx="2533333" cy="571429"/>
          </a:xfrm>
          <a:prstGeom prst="rect">
            <a:avLst/>
          </a:prstGeom>
        </p:spPr>
      </p:pic>
      <p:pic>
        <p:nvPicPr>
          <p:cNvPr id="2" name="Picture 1">
            <a:extLst>
              <a:ext uri="{FF2B5EF4-FFF2-40B4-BE49-F238E27FC236}">
                <a16:creationId xmlns:a16="http://schemas.microsoft.com/office/drawing/2014/main" id="{9D36B364-EDC5-4BFC-8A86-78E16E12635B}"/>
              </a:ext>
            </a:extLst>
          </p:cNvPr>
          <p:cNvPicPr>
            <a:picLocks noChangeAspect="1"/>
          </p:cNvPicPr>
          <p:nvPr/>
        </p:nvPicPr>
        <p:blipFill>
          <a:blip r:embed="rId5"/>
          <a:stretch>
            <a:fillRect/>
          </a:stretch>
        </p:blipFill>
        <p:spPr>
          <a:xfrm>
            <a:off x="264262" y="1007714"/>
            <a:ext cx="4155617" cy="3163856"/>
          </a:xfrm>
          <a:prstGeom prst="rect">
            <a:avLst/>
          </a:prstGeom>
        </p:spPr>
      </p:pic>
      <p:pic>
        <p:nvPicPr>
          <p:cNvPr id="8" name="Picture 7">
            <a:extLst>
              <a:ext uri="{FF2B5EF4-FFF2-40B4-BE49-F238E27FC236}">
                <a16:creationId xmlns:a16="http://schemas.microsoft.com/office/drawing/2014/main" id="{25B981C2-3F5A-4141-BA51-C21767A66811}"/>
              </a:ext>
            </a:extLst>
          </p:cNvPr>
          <p:cNvPicPr>
            <a:picLocks noChangeAspect="1"/>
          </p:cNvPicPr>
          <p:nvPr/>
        </p:nvPicPr>
        <p:blipFill>
          <a:blip r:embed="rId6"/>
          <a:stretch>
            <a:fillRect/>
          </a:stretch>
        </p:blipFill>
        <p:spPr>
          <a:xfrm>
            <a:off x="4572000" y="1679510"/>
            <a:ext cx="3691068" cy="2817845"/>
          </a:xfrm>
          <a:prstGeom prst="rect">
            <a:avLst/>
          </a:prstGeom>
        </p:spPr>
      </p:pic>
    </p:spTree>
    <p:extLst>
      <p:ext uri="{BB962C8B-B14F-4D97-AF65-F5344CB8AC3E}">
        <p14:creationId xmlns:p14="http://schemas.microsoft.com/office/powerpoint/2010/main" val="1900457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34671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eFINDS Evacuee Statuses:</a:t>
            </a:r>
          </a:p>
        </p:txBody>
      </p:sp>
      <p:sp>
        <p:nvSpPr>
          <p:cNvPr id="3" name="TextBox 2"/>
          <p:cNvSpPr txBox="1"/>
          <p:nvPr/>
        </p:nvSpPr>
        <p:spPr>
          <a:xfrm>
            <a:off x="152399" y="928250"/>
            <a:ext cx="8686799" cy="4493538"/>
          </a:xfrm>
          <a:prstGeom prst="rect">
            <a:avLst/>
          </a:prstGeom>
          <a:noFill/>
        </p:spPr>
        <p:txBody>
          <a:bodyPr wrap="square" rtlCol="0">
            <a:spAutoFit/>
          </a:bodyPr>
          <a:lstStyle/>
          <a:p>
            <a:pPr lvl="0"/>
            <a:r>
              <a:rPr lang="en-US" sz="2000" b="1" dirty="0"/>
              <a:t>Registered: </a:t>
            </a:r>
            <a:r>
              <a:rPr lang="en-US" sz="2000" dirty="0"/>
              <a:t>person to be evacuated is in eFINDS</a:t>
            </a:r>
          </a:p>
          <a:p>
            <a:pPr lvl="0"/>
            <a:endParaRPr lang="en-US" sz="800" dirty="0"/>
          </a:p>
          <a:p>
            <a:pPr lvl="0"/>
            <a:r>
              <a:rPr lang="en-US" sz="2000" b="1" dirty="0"/>
              <a:t>Evacuated: </a:t>
            </a:r>
            <a:r>
              <a:rPr lang="en-US" sz="2000" dirty="0"/>
              <a:t>person has left evacuating facility, and is enroute to intended destination</a:t>
            </a:r>
          </a:p>
          <a:p>
            <a:pPr lvl="0"/>
            <a:endParaRPr lang="en-US" sz="800" dirty="0"/>
          </a:p>
          <a:p>
            <a:pPr lvl="0"/>
            <a:r>
              <a:rPr lang="en-US" sz="2000" b="1" dirty="0"/>
              <a:t>Received: </a:t>
            </a:r>
            <a:r>
              <a:rPr lang="en-US" sz="2000" dirty="0"/>
              <a:t>arrived at intended destination/receiving facility and current location is updated</a:t>
            </a:r>
          </a:p>
          <a:p>
            <a:pPr lvl="0"/>
            <a:endParaRPr lang="en-US" sz="800" dirty="0"/>
          </a:p>
          <a:p>
            <a:pPr lvl="0"/>
            <a:r>
              <a:rPr lang="en-US" sz="2000" b="1" dirty="0"/>
              <a:t>Repatriation Initiated: </a:t>
            </a:r>
            <a:r>
              <a:rPr lang="en-US" sz="2000" dirty="0"/>
              <a:t>receiving facility returns evacuee to their original facility</a:t>
            </a:r>
          </a:p>
          <a:p>
            <a:pPr lvl="0"/>
            <a:endParaRPr lang="en-US" sz="800" b="1" dirty="0"/>
          </a:p>
          <a:p>
            <a:pPr lvl="0"/>
            <a:r>
              <a:rPr lang="en-US" sz="2000" b="1" dirty="0"/>
              <a:t>Repatriated: </a:t>
            </a:r>
            <a:r>
              <a:rPr lang="en-US" sz="2000" dirty="0"/>
              <a:t>evacuees arrive back to their original location/evacuated facility</a:t>
            </a:r>
          </a:p>
          <a:p>
            <a:pPr lvl="0"/>
            <a:endParaRPr lang="en-US" sz="800" b="1" dirty="0"/>
          </a:p>
          <a:p>
            <a:pPr lvl="0"/>
            <a:r>
              <a:rPr lang="en-US" sz="2000" b="1" dirty="0"/>
              <a:t>Will Not Repatriate: </a:t>
            </a:r>
            <a:r>
              <a:rPr lang="en-US" sz="2000" dirty="0"/>
              <a:t>evacuees will not be returning to their original facility</a:t>
            </a:r>
          </a:p>
          <a:p>
            <a:pPr lvl="0"/>
            <a:endParaRPr lang="en-US" sz="800" b="1" dirty="0"/>
          </a:p>
          <a:p>
            <a:pPr lvl="0"/>
            <a:r>
              <a:rPr lang="en-US" sz="2000" b="1" dirty="0"/>
              <a:t>SIP (Shelter in Place): </a:t>
            </a:r>
            <a:r>
              <a:rPr lang="en-US" sz="2000" dirty="0"/>
              <a:t>If the Chief Elected Official issues a mandatory              evacuation order that includes a SIP option, evacuees can only                        remain in the defined evacuation zone with consent of NYSDOH.</a:t>
            </a:r>
          </a:p>
          <a:p>
            <a:endParaRPr lang="en-US" dirty="0"/>
          </a:p>
        </p:txBody>
      </p:sp>
    </p:spTree>
    <p:extLst>
      <p:ext uri="{BB962C8B-B14F-4D97-AF65-F5344CB8AC3E}">
        <p14:creationId xmlns:p14="http://schemas.microsoft.com/office/powerpoint/2010/main" val="2088472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1077218"/>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Basic Evacuee Flow:</a:t>
            </a:r>
            <a:endParaRPr lang="en-US" sz="3200" b="1" u="sng" kern="1400" dirty="0">
              <a:solidFill>
                <a:srgbClr val="000000"/>
              </a:solidFill>
              <a:latin typeface="Verdana" panose="020B0604030504040204" pitchFamily="34" charset="0"/>
            </a:endParaRPr>
          </a:p>
          <a:p>
            <a:endParaRPr lang="en-US" sz="3200" b="1" dirty="0">
              <a:solidFill>
                <a:srgbClr val="002D73"/>
              </a:solidFill>
              <a:latin typeface="Arial" panose="020B0604020202020204" pitchFamily="34" charset="0"/>
              <a:cs typeface="Arial" panose="020B0604020202020204" pitchFamily="34" charset="0"/>
            </a:endParaRPr>
          </a:p>
        </p:txBody>
      </p:sp>
      <p:sp>
        <p:nvSpPr>
          <p:cNvPr id="3" name="TextBox 2"/>
          <p:cNvSpPr txBox="1"/>
          <p:nvPr/>
        </p:nvSpPr>
        <p:spPr>
          <a:xfrm>
            <a:off x="134539" y="1412986"/>
            <a:ext cx="3958206" cy="3385542"/>
          </a:xfrm>
          <a:prstGeom prst="rect">
            <a:avLst/>
          </a:prstGeom>
          <a:noFill/>
        </p:spPr>
        <p:txBody>
          <a:bodyPr wrap="square" rtlCol="0">
            <a:spAutoFit/>
          </a:bodyPr>
          <a:lstStyle/>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Registered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Evacuated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Received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Repatriation Initiated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Repatriated</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Will Not Repatriate</a:t>
            </a:r>
          </a:p>
          <a:p>
            <a:pPr marL="342900" indent="-342900">
              <a:buSzPts val="1000"/>
              <a:buFont typeface="Arial" panose="020B0604020202020204" pitchFamily="34" charset="0"/>
              <a:buChar char="•"/>
            </a:pPr>
            <a:r>
              <a:rPr lang="en-US" sz="2800" dirty="0">
                <a:solidFill>
                  <a:srgbClr val="646569"/>
                </a:solidFill>
                <a:latin typeface="Arial" panose="020B0604020202020204" pitchFamily="34" charset="0"/>
                <a:cs typeface="Arial" panose="020B0604020202020204" pitchFamily="34" charset="0"/>
              </a:rPr>
              <a:t>SIP (Shelter in Place)</a:t>
            </a:r>
          </a:p>
          <a:p>
            <a:endParaRPr lang="en-US" dirty="0"/>
          </a:p>
        </p:txBody>
      </p:sp>
      <p:sp>
        <p:nvSpPr>
          <p:cNvPr id="2" name="Rounded Rectangle 1"/>
          <p:cNvSpPr/>
          <p:nvPr/>
        </p:nvSpPr>
        <p:spPr>
          <a:xfrm>
            <a:off x="3355596" y="1015068"/>
            <a:ext cx="1904301" cy="15939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Evacuating</a:t>
            </a:r>
          </a:p>
          <a:p>
            <a:pPr algn="ctr"/>
            <a:r>
              <a:rPr lang="en-US" b="1" dirty="0"/>
              <a:t>Facility</a:t>
            </a:r>
          </a:p>
          <a:p>
            <a:pPr algn="ctr"/>
            <a:r>
              <a:rPr lang="en-US" sz="1400" dirty="0"/>
              <a:t>Registers People &amp; Repatriates</a:t>
            </a:r>
          </a:p>
        </p:txBody>
      </p:sp>
      <p:sp>
        <p:nvSpPr>
          <p:cNvPr id="6" name="Rounded Rectangle 5"/>
          <p:cNvSpPr/>
          <p:nvPr/>
        </p:nvSpPr>
        <p:spPr>
          <a:xfrm>
            <a:off x="6883798" y="2574523"/>
            <a:ext cx="1916885" cy="16021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Receiving Facility</a:t>
            </a:r>
          </a:p>
          <a:p>
            <a:pPr algn="ctr"/>
            <a:r>
              <a:rPr lang="en-US" sz="1400" dirty="0"/>
              <a:t>Updates Location &amp; Receives People</a:t>
            </a:r>
          </a:p>
        </p:txBody>
      </p:sp>
      <p:cxnSp>
        <p:nvCxnSpPr>
          <p:cNvPr id="11" name="Straight Arrow Connector 10"/>
          <p:cNvCxnSpPr/>
          <p:nvPr/>
        </p:nvCxnSpPr>
        <p:spPr>
          <a:xfrm>
            <a:off x="5228286" y="1480356"/>
            <a:ext cx="1655512" cy="14138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rot="2431665">
            <a:off x="5328954" y="1672146"/>
            <a:ext cx="1308682" cy="369332"/>
          </a:xfrm>
          <a:prstGeom prst="rect">
            <a:avLst/>
          </a:prstGeom>
          <a:noFill/>
          <a:ln>
            <a:noFill/>
          </a:ln>
        </p:spPr>
        <p:txBody>
          <a:bodyPr wrap="square" rtlCol="0">
            <a:spAutoFit/>
          </a:bodyPr>
          <a:lstStyle/>
          <a:p>
            <a:r>
              <a:rPr lang="en-US" dirty="0">
                <a:solidFill>
                  <a:schemeClr val="accent2">
                    <a:lumMod val="75000"/>
                  </a:schemeClr>
                </a:solidFill>
              </a:rPr>
              <a:t>Evacuates</a:t>
            </a:r>
          </a:p>
        </p:txBody>
      </p:sp>
      <p:cxnSp>
        <p:nvCxnSpPr>
          <p:cNvPr id="19" name="Straight Arrow Connector 18"/>
          <p:cNvCxnSpPr/>
          <p:nvPr/>
        </p:nvCxnSpPr>
        <p:spPr>
          <a:xfrm flipH="1" flipV="1">
            <a:off x="5228286" y="2527706"/>
            <a:ext cx="1659034" cy="13106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286395">
            <a:off x="5054855" y="3252983"/>
            <a:ext cx="2182971" cy="369332"/>
          </a:xfrm>
          <a:prstGeom prst="rect">
            <a:avLst/>
          </a:prstGeom>
          <a:noFill/>
          <a:ln>
            <a:noFill/>
          </a:ln>
        </p:spPr>
        <p:txBody>
          <a:bodyPr wrap="square" rtlCol="0">
            <a:spAutoFit/>
          </a:bodyPr>
          <a:lstStyle/>
          <a:p>
            <a:r>
              <a:rPr lang="en-US" dirty="0">
                <a:solidFill>
                  <a:schemeClr val="accent1">
                    <a:lumMod val="75000"/>
                  </a:schemeClr>
                </a:solidFill>
              </a:rPr>
              <a:t>Initiate Repatriation</a:t>
            </a:r>
          </a:p>
        </p:txBody>
      </p:sp>
    </p:spTree>
    <p:extLst>
      <p:ext uri="{BB962C8B-B14F-4D97-AF65-F5344CB8AC3E}">
        <p14:creationId xmlns:p14="http://schemas.microsoft.com/office/powerpoint/2010/main" val="145226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1F3261"/>
                </a:solidFill>
              </a:rPr>
              <a:t>Module 1:</a:t>
            </a:r>
            <a:br>
              <a:rPr lang="en-US" b="1" dirty="0">
                <a:solidFill>
                  <a:srgbClr val="1F3261"/>
                </a:solidFill>
              </a:rPr>
            </a:br>
            <a:br>
              <a:rPr lang="en-US" b="1" dirty="0">
                <a:solidFill>
                  <a:srgbClr val="1F3261"/>
                </a:solidFill>
              </a:rPr>
            </a:br>
            <a:r>
              <a:rPr lang="en-US" b="1" dirty="0">
                <a:solidFill>
                  <a:srgbClr val="1F3261"/>
                </a:solidFill>
              </a:rPr>
              <a:t>eFINDS Practical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1508276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930650"/>
          </a:xfrm>
        </p:spPr>
        <p:txBody>
          <a:bodyPr>
            <a:normAutofit fontScale="90000"/>
          </a:bodyPr>
          <a:lstStyle/>
          <a:p>
            <a:r>
              <a:rPr lang="en-US" b="1" dirty="0">
                <a:solidFill>
                  <a:srgbClr val="1F3261"/>
                </a:solidFill>
              </a:rPr>
              <a:t>Module 2:</a:t>
            </a:r>
            <a:br>
              <a:rPr lang="en-US" b="1" dirty="0">
                <a:solidFill>
                  <a:srgbClr val="1F3261"/>
                </a:solidFill>
              </a:rPr>
            </a:br>
            <a:br>
              <a:rPr lang="en-US" b="1" dirty="0">
                <a:solidFill>
                  <a:srgbClr val="1F3261"/>
                </a:solidFill>
              </a:rPr>
            </a:br>
            <a:r>
              <a:rPr lang="en-US" b="1" dirty="0">
                <a:solidFill>
                  <a:srgbClr val="1F3261"/>
                </a:solidFill>
              </a:rPr>
              <a:t>Facilitated Hands-On Exercises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234543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42612"/>
            <a:ext cx="8229600"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OBJECTIVES</a:t>
            </a: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158042" y="124617"/>
            <a:ext cx="1814691" cy="1020764"/>
          </a:xfrm>
          <a:prstGeom prst="rect">
            <a:avLst/>
          </a:prstGeom>
          <a:ln>
            <a:solidFill>
              <a:srgbClr val="92D050"/>
            </a:solidFill>
          </a:ln>
        </p:spPr>
      </p:pic>
      <p:sp>
        <p:nvSpPr>
          <p:cNvPr id="3" name="TextBox 2">
            <a:extLst>
              <a:ext uri="{FF2B5EF4-FFF2-40B4-BE49-F238E27FC236}">
                <a16:creationId xmlns:a16="http://schemas.microsoft.com/office/drawing/2014/main" id="{91CD865B-D4A1-411C-A9B3-B7AE9324C26F}"/>
              </a:ext>
            </a:extLst>
          </p:cNvPr>
          <p:cNvSpPr txBox="1"/>
          <p:nvPr/>
        </p:nvSpPr>
        <p:spPr>
          <a:xfrm>
            <a:off x="712381" y="1275907"/>
            <a:ext cx="7336466" cy="2954655"/>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Proficiency in the eFINDS application.</a:t>
            </a:r>
          </a:p>
          <a:p>
            <a:endParaRPr lang="en-US" sz="2400" dirty="0">
              <a:solidFill>
                <a:srgbClr val="002060"/>
              </a:solidFill>
              <a:latin typeface="Arial" panose="020B0604020202020204" pitchFamily="34" charset="0"/>
              <a:cs typeface="Arial" panose="020B0604020202020204" pitchFamily="34" charset="0"/>
            </a:endParaRPr>
          </a:p>
          <a:p>
            <a:r>
              <a:rPr lang="en-US" sz="2400" dirty="0">
                <a:solidFill>
                  <a:srgbClr val="002060"/>
                </a:solidFill>
                <a:latin typeface="Arial" panose="020B0604020202020204" pitchFamily="34" charset="0"/>
                <a:cs typeface="Arial" panose="020B0604020202020204" pitchFamily="34" charset="0"/>
              </a:rPr>
              <a:t>Your advanced eFINDS skills will help you to train other facility staff, and allow you to support your colleagues during a real or practice evacuation- whatever your professional background is, or role in a response.</a:t>
            </a:r>
          </a:p>
          <a:p>
            <a:endParaRPr lang="en-US" dirty="0"/>
          </a:p>
        </p:txBody>
      </p:sp>
    </p:spTree>
    <p:extLst>
      <p:ext uri="{BB962C8B-B14F-4D97-AF65-F5344CB8AC3E}">
        <p14:creationId xmlns:p14="http://schemas.microsoft.com/office/powerpoint/2010/main" val="323476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53894"/>
            <a:ext cx="7772400" cy="998740"/>
          </a:xfrm>
        </p:spPr>
        <p:txBody>
          <a:bodyPr/>
          <a:lstStyle/>
          <a:p>
            <a:r>
              <a:rPr lang="en-US" b="1" i="1" dirty="0">
                <a:solidFill>
                  <a:srgbClr val="1F3261"/>
                </a:solidFill>
              </a:rPr>
              <a:t>HCS Basics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
        <p:nvSpPr>
          <p:cNvPr id="6" name="Content Placeholder 7">
            <a:extLst>
              <a:ext uri="{FF2B5EF4-FFF2-40B4-BE49-F238E27FC236}">
                <a16:creationId xmlns:a16="http://schemas.microsoft.com/office/drawing/2014/main" id="{44F4DE54-873F-481D-BED1-7162436215B3}"/>
              </a:ext>
            </a:extLst>
          </p:cNvPr>
          <p:cNvSpPr txBox="1">
            <a:spLocks/>
          </p:cNvSpPr>
          <p:nvPr/>
        </p:nvSpPr>
        <p:spPr>
          <a:xfrm>
            <a:off x="457200" y="979714"/>
            <a:ext cx="8229599" cy="3890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sz="2000" dirty="0"/>
          </a:p>
        </p:txBody>
      </p:sp>
      <p:sp>
        <p:nvSpPr>
          <p:cNvPr id="7" name="Content Placeholder 7">
            <a:extLst>
              <a:ext uri="{FF2B5EF4-FFF2-40B4-BE49-F238E27FC236}">
                <a16:creationId xmlns:a16="http://schemas.microsoft.com/office/drawing/2014/main" id="{D48615EC-B1AE-4279-8180-A8E4831C5235}"/>
              </a:ext>
            </a:extLst>
          </p:cNvPr>
          <p:cNvSpPr txBox="1">
            <a:spLocks/>
          </p:cNvSpPr>
          <p:nvPr/>
        </p:nvSpPr>
        <p:spPr>
          <a:xfrm>
            <a:off x="228600" y="979714"/>
            <a:ext cx="8229599" cy="39613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lnSpc>
                <a:spcPct val="200000"/>
              </a:lnSpc>
              <a:spcBef>
                <a:spcPts val="0"/>
              </a:spcBef>
              <a:buFont typeface="Arial" panose="020B0604020202020204" pitchFamily="34" charset="0"/>
              <a:buChar char="•"/>
            </a:pPr>
            <a:r>
              <a:rPr lang="en-US" sz="2400" dirty="0">
                <a:solidFill>
                  <a:schemeClr val="tx1"/>
                </a:solidFill>
              </a:rPr>
              <a:t>Log into your Health Commerce System account</a:t>
            </a:r>
          </a:p>
          <a:p>
            <a:pPr lvl="1" algn="l">
              <a:spcBef>
                <a:spcPts val="0"/>
              </a:spcBef>
            </a:pPr>
            <a:r>
              <a:rPr lang="en-US" sz="1400" dirty="0">
                <a:solidFill>
                  <a:schemeClr val="tx1"/>
                </a:solidFill>
                <a:hlinkClick r:id="rId4"/>
              </a:rPr>
              <a:t>https://commerce.health.state.ny.us/</a:t>
            </a:r>
            <a:endParaRPr lang="en-US" sz="1400" dirty="0">
              <a:solidFill>
                <a:schemeClr val="tx1"/>
              </a:solidFill>
            </a:endParaRPr>
          </a:p>
          <a:p>
            <a:pPr marL="285750" indent="-285750" algn="l">
              <a:lnSpc>
                <a:spcPct val="200000"/>
              </a:lnSpc>
              <a:spcBef>
                <a:spcPts val="0"/>
              </a:spcBef>
              <a:buFont typeface="Arial" panose="020B0604020202020204" pitchFamily="34" charset="0"/>
              <a:buChar char="•"/>
            </a:pPr>
            <a:r>
              <a:rPr lang="en-US" sz="2400" dirty="0">
                <a:solidFill>
                  <a:schemeClr val="tx1"/>
                </a:solidFill>
              </a:rPr>
              <a:t>Verify eFINDS is in your My Applications List</a:t>
            </a:r>
          </a:p>
          <a:p>
            <a:pPr marL="285750" indent="-285750" algn="l">
              <a:lnSpc>
                <a:spcPct val="200000"/>
              </a:lnSpc>
              <a:spcBef>
                <a:spcPts val="0"/>
              </a:spcBef>
              <a:buFont typeface="Arial" panose="020B0604020202020204" pitchFamily="34" charset="0"/>
              <a:buChar char="•"/>
            </a:pPr>
            <a:r>
              <a:rPr lang="en-US" sz="2400" dirty="0">
                <a:solidFill>
                  <a:schemeClr val="tx1"/>
                </a:solidFill>
              </a:rPr>
              <a:t>Go to eFINDS Info/Help &gt; click </a:t>
            </a:r>
          </a:p>
          <a:p>
            <a:pPr algn="l"/>
            <a:endParaRPr lang="en-US" sz="1400" dirty="0">
              <a:solidFill>
                <a:schemeClr val="tx1"/>
              </a:solidFill>
            </a:endParaRPr>
          </a:p>
        </p:txBody>
      </p:sp>
      <p:pic>
        <p:nvPicPr>
          <p:cNvPr id="4" name="Picture 3">
            <a:extLst>
              <a:ext uri="{FF2B5EF4-FFF2-40B4-BE49-F238E27FC236}">
                <a16:creationId xmlns:a16="http://schemas.microsoft.com/office/drawing/2014/main" id="{69B3AD00-D31D-4996-A881-2003CA21BFD6}"/>
              </a:ext>
            </a:extLst>
          </p:cNvPr>
          <p:cNvPicPr>
            <a:picLocks noChangeAspect="1"/>
          </p:cNvPicPr>
          <p:nvPr/>
        </p:nvPicPr>
        <p:blipFill>
          <a:blip r:embed="rId5"/>
          <a:stretch>
            <a:fillRect/>
          </a:stretch>
        </p:blipFill>
        <p:spPr>
          <a:xfrm>
            <a:off x="4887043" y="2935635"/>
            <a:ext cx="3318853" cy="353397"/>
          </a:xfrm>
          <a:prstGeom prst="rect">
            <a:avLst/>
          </a:prstGeom>
        </p:spPr>
      </p:pic>
    </p:spTree>
    <p:extLst>
      <p:ext uri="{BB962C8B-B14F-4D97-AF65-F5344CB8AC3E}">
        <p14:creationId xmlns:p14="http://schemas.microsoft.com/office/powerpoint/2010/main" val="354921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53894"/>
            <a:ext cx="7772400" cy="998740"/>
          </a:xfrm>
        </p:spPr>
        <p:txBody>
          <a:bodyPr/>
          <a:lstStyle/>
          <a:p>
            <a:r>
              <a:rPr lang="en-US" b="1" i="1" dirty="0">
                <a:solidFill>
                  <a:srgbClr val="1F3261"/>
                </a:solidFill>
              </a:rPr>
              <a:t>HCS Basics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
        <p:nvSpPr>
          <p:cNvPr id="6" name="Content Placeholder 7">
            <a:extLst>
              <a:ext uri="{FF2B5EF4-FFF2-40B4-BE49-F238E27FC236}">
                <a16:creationId xmlns:a16="http://schemas.microsoft.com/office/drawing/2014/main" id="{44F4DE54-873F-481D-BED1-7162436215B3}"/>
              </a:ext>
            </a:extLst>
          </p:cNvPr>
          <p:cNvSpPr txBox="1">
            <a:spLocks/>
          </p:cNvSpPr>
          <p:nvPr/>
        </p:nvSpPr>
        <p:spPr>
          <a:xfrm>
            <a:off x="457200" y="979714"/>
            <a:ext cx="8229599" cy="389086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endParaRPr lang="en-US" sz="2000" dirty="0"/>
          </a:p>
        </p:txBody>
      </p:sp>
      <p:sp>
        <p:nvSpPr>
          <p:cNvPr id="7" name="Content Placeholder 7">
            <a:extLst>
              <a:ext uri="{FF2B5EF4-FFF2-40B4-BE49-F238E27FC236}">
                <a16:creationId xmlns:a16="http://schemas.microsoft.com/office/drawing/2014/main" id="{D48615EC-B1AE-4279-8180-A8E4831C5235}"/>
              </a:ext>
            </a:extLst>
          </p:cNvPr>
          <p:cNvSpPr txBox="1">
            <a:spLocks/>
          </p:cNvSpPr>
          <p:nvPr/>
        </p:nvSpPr>
        <p:spPr>
          <a:xfrm>
            <a:off x="228600" y="979714"/>
            <a:ext cx="8229599" cy="39613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lnSpc>
                <a:spcPct val="200000"/>
              </a:lnSpc>
              <a:spcBef>
                <a:spcPts val="0"/>
              </a:spcBef>
              <a:buFont typeface="Arial" panose="020B0604020202020204" pitchFamily="34" charset="0"/>
              <a:buChar char="•"/>
            </a:pPr>
            <a:r>
              <a:rPr lang="en-US" sz="2400" dirty="0">
                <a:solidFill>
                  <a:schemeClr val="tx1"/>
                </a:solidFill>
              </a:rPr>
              <a:t>Is your Business and Emergency Contact Info correct?</a:t>
            </a:r>
          </a:p>
          <a:p>
            <a:pPr lvl="1" algn="l">
              <a:spcBef>
                <a:spcPts val="0"/>
              </a:spcBef>
            </a:pPr>
            <a:r>
              <a:rPr lang="en-US" sz="1800" dirty="0">
                <a:solidFill>
                  <a:schemeClr val="tx1"/>
                </a:solidFill>
              </a:rPr>
              <a:t>Click </a:t>
            </a:r>
            <a:r>
              <a:rPr lang="en-US" sz="1800" b="1" dirty="0">
                <a:solidFill>
                  <a:schemeClr val="tx1"/>
                </a:solidFill>
              </a:rPr>
              <a:t>My Content </a:t>
            </a:r>
            <a:r>
              <a:rPr lang="en-US" sz="1800" dirty="0">
                <a:solidFill>
                  <a:schemeClr val="tx1"/>
                </a:solidFill>
              </a:rPr>
              <a:t>&gt; </a:t>
            </a:r>
            <a:r>
              <a:rPr lang="en-US" sz="1800" b="1" dirty="0">
                <a:solidFill>
                  <a:schemeClr val="tx1"/>
                </a:solidFill>
              </a:rPr>
              <a:t>Change my contact information…</a:t>
            </a:r>
          </a:p>
          <a:p>
            <a:pPr marL="285750" indent="-285750" algn="l">
              <a:lnSpc>
                <a:spcPct val="150000"/>
              </a:lnSpc>
              <a:spcBef>
                <a:spcPts val="0"/>
              </a:spcBef>
              <a:buFont typeface="Arial" panose="020B0604020202020204" pitchFamily="34" charset="0"/>
              <a:buChar char="•"/>
            </a:pPr>
            <a:endParaRPr lang="en-US" sz="1000" dirty="0">
              <a:solidFill>
                <a:schemeClr val="tx1"/>
              </a:solidFill>
            </a:endParaRPr>
          </a:p>
          <a:p>
            <a:pPr marL="285750" indent="-285750" algn="l">
              <a:lnSpc>
                <a:spcPct val="150000"/>
              </a:lnSpc>
              <a:spcBef>
                <a:spcPts val="0"/>
              </a:spcBef>
              <a:buFont typeface="Arial" panose="020B0604020202020204" pitchFamily="34" charset="0"/>
              <a:buChar char="•"/>
            </a:pPr>
            <a:r>
              <a:rPr lang="en-US" sz="2400" dirty="0">
                <a:solidFill>
                  <a:schemeClr val="tx1"/>
                </a:solidFill>
              </a:rPr>
              <a:t>What roles do you hold?</a:t>
            </a:r>
          </a:p>
          <a:p>
            <a:pPr lvl="1" algn="l">
              <a:lnSpc>
                <a:spcPct val="150000"/>
              </a:lnSpc>
              <a:spcBef>
                <a:spcPts val="0"/>
              </a:spcBef>
            </a:pPr>
            <a:r>
              <a:rPr lang="en-US" sz="1800" dirty="0">
                <a:solidFill>
                  <a:schemeClr val="tx1"/>
                </a:solidFill>
              </a:rPr>
              <a:t>Click </a:t>
            </a:r>
            <a:r>
              <a:rPr lang="en-US" sz="1800" b="1" dirty="0">
                <a:solidFill>
                  <a:schemeClr val="tx1"/>
                </a:solidFill>
              </a:rPr>
              <a:t>My Content </a:t>
            </a:r>
            <a:r>
              <a:rPr lang="en-US" sz="1800" dirty="0">
                <a:solidFill>
                  <a:schemeClr val="tx1"/>
                </a:solidFill>
              </a:rPr>
              <a:t>&gt; </a:t>
            </a:r>
            <a:r>
              <a:rPr lang="en-US" sz="1800" b="1" dirty="0">
                <a:solidFill>
                  <a:schemeClr val="tx1"/>
                </a:solidFill>
              </a:rPr>
              <a:t>See what roles I hold</a:t>
            </a:r>
          </a:p>
          <a:p>
            <a:pPr lvl="1" algn="l">
              <a:lnSpc>
                <a:spcPct val="150000"/>
              </a:lnSpc>
              <a:spcBef>
                <a:spcPts val="0"/>
              </a:spcBef>
            </a:pPr>
            <a:endParaRPr lang="en-US" sz="1000" dirty="0">
              <a:solidFill>
                <a:schemeClr val="tx1"/>
              </a:solidFill>
            </a:endParaRPr>
          </a:p>
          <a:p>
            <a:pPr marL="285750" indent="-285750" algn="l">
              <a:lnSpc>
                <a:spcPct val="150000"/>
              </a:lnSpc>
              <a:spcBef>
                <a:spcPts val="0"/>
              </a:spcBef>
              <a:buFont typeface="Arial" panose="020B0604020202020204" pitchFamily="34" charset="0"/>
              <a:buChar char="•"/>
            </a:pPr>
            <a:r>
              <a:rPr lang="en-US" sz="2400" dirty="0">
                <a:solidFill>
                  <a:schemeClr val="tx1"/>
                </a:solidFill>
              </a:rPr>
              <a:t>Who is your Coordinator?</a:t>
            </a:r>
          </a:p>
          <a:p>
            <a:pPr lvl="1" algn="l"/>
            <a:r>
              <a:rPr lang="en-US" sz="1800" dirty="0">
                <a:solidFill>
                  <a:schemeClr val="tx1"/>
                </a:solidFill>
              </a:rPr>
              <a:t>Click </a:t>
            </a:r>
            <a:r>
              <a:rPr lang="en-US" sz="1800" b="1" dirty="0">
                <a:solidFill>
                  <a:schemeClr val="tx1"/>
                </a:solidFill>
              </a:rPr>
              <a:t>My Content </a:t>
            </a:r>
            <a:r>
              <a:rPr lang="en-US" sz="1800" dirty="0">
                <a:solidFill>
                  <a:schemeClr val="tx1"/>
                </a:solidFill>
              </a:rPr>
              <a:t>&gt; </a:t>
            </a:r>
            <a:r>
              <a:rPr lang="en-US" sz="1800" b="1" dirty="0">
                <a:solidFill>
                  <a:schemeClr val="tx1"/>
                </a:solidFill>
              </a:rPr>
              <a:t>Look up my coordinators</a:t>
            </a:r>
          </a:p>
          <a:p>
            <a:pPr marL="285750" indent="-285750" algn="l">
              <a:buFont typeface="Arial" panose="020B0604020202020204" pitchFamily="34" charset="0"/>
              <a:buChar char="•"/>
            </a:pPr>
            <a:endParaRPr lang="en-US" sz="1400" dirty="0">
              <a:solidFill>
                <a:schemeClr val="tx1"/>
              </a:solidFill>
            </a:endParaRPr>
          </a:p>
        </p:txBody>
      </p:sp>
    </p:spTree>
    <p:extLst>
      <p:ext uri="{BB962C8B-B14F-4D97-AF65-F5344CB8AC3E}">
        <p14:creationId xmlns:p14="http://schemas.microsoft.com/office/powerpoint/2010/main" val="397719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3135" y="395159"/>
            <a:ext cx="8949266" cy="739374"/>
          </a:xfrm>
        </p:spPr>
        <p:txBody>
          <a:bodyPr>
            <a:noAutofit/>
          </a:bodyPr>
          <a:lstStyle/>
          <a:p>
            <a:pPr algn="ctr"/>
            <a:r>
              <a:rPr lang="en-US" sz="3200" b="1" dirty="0">
                <a:solidFill>
                  <a:srgbClr val="FFC000"/>
                </a:solidFill>
              </a:rPr>
              <a:t>Open eFINDS Practice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97980"/>
            <a:ext cx="1335729" cy="771926"/>
          </a:xfrm>
          <a:prstGeom prst="rect">
            <a:avLst/>
          </a:prstGeom>
        </p:spPr>
      </p:pic>
      <p:sp>
        <p:nvSpPr>
          <p:cNvPr id="3" name="TextBox 2">
            <a:extLst>
              <a:ext uri="{FF2B5EF4-FFF2-40B4-BE49-F238E27FC236}">
                <a16:creationId xmlns:a16="http://schemas.microsoft.com/office/drawing/2014/main" id="{86396E57-C138-46C3-B8FD-CC6A5E4F47EF}"/>
              </a:ext>
            </a:extLst>
          </p:cNvPr>
          <p:cNvSpPr txBox="1"/>
          <p:nvPr/>
        </p:nvSpPr>
        <p:spPr>
          <a:xfrm>
            <a:off x="303678" y="1588899"/>
            <a:ext cx="8528180" cy="3108543"/>
          </a:xfrm>
          <a:prstGeom prst="rect">
            <a:avLst/>
          </a:prstGeom>
          <a:noFill/>
        </p:spPr>
        <p:txBody>
          <a:bodyPr wrap="square" rtlCol="0">
            <a:spAutoFit/>
          </a:bodyPr>
          <a:lstStyle/>
          <a:p>
            <a:pPr marL="342900" indent="-342900">
              <a:buFont typeface="+mj-lt"/>
              <a:buAutoNum type="arabicPeriod"/>
            </a:pPr>
            <a:r>
              <a:rPr lang="en-US" sz="2400" dirty="0"/>
              <a:t>Sign In to Health Commerce System (HCS)</a:t>
            </a:r>
          </a:p>
          <a:p>
            <a:r>
              <a:rPr lang="en-US" sz="2400" dirty="0">
                <a:solidFill>
                  <a:schemeClr val="tx2">
                    <a:lumMod val="60000"/>
                    <a:lumOff val="40000"/>
                  </a:schemeClr>
                </a:solidFill>
              </a:rPr>
              <a:t>	https://commerce.health.state.ny.us.</a:t>
            </a:r>
            <a:endParaRPr lang="en-US" sz="2400" dirty="0"/>
          </a:p>
          <a:p>
            <a:pPr marL="342900" indent="-342900">
              <a:buFont typeface="+mj-lt"/>
              <a:buAutoNum type="arabicPeriod" startAt="2"/>
            </a:pPr>
            <a:r>
              <a:rPr lang="en-US" sz="2400" dirty="0"/>
              <a:t>Click eFINDS from My Applications List.</a:t>
            </a:r>
          </a:p>
          <a:p>
            <a:pPr marL="342900" indent="-342900">
              <a:buFont typeface="+mj-lt"/>
              <a:buAutoNum type="arabicPeriod" startAt="2"/>
            </a:pPr>
            <a:r>
              <a:rPr lang="en-US" sz="2400" dirty="0"/>
              <a:t>Click                       .</a:t>
            </a:r>
          </a:p>
          <a:p>
            <a:pPr marL="342900" indent="-342900">
              <a:buFont typeface="+mj-lt"/>
              <a:buAutoNum type="arabicPeriod" startAt="2"/>
            </a:pPr>
            <a:r>
              <a:rPr lang="en-US" sz="2400" dirty="0"/>
              <a:t>Verify or Select your facility name.</a:t>
            </a:r>
          </a:p>
          <a:p>
            <a:pPr marL="342900" indent="-342900">
              <a:buFont typeface="+mj-lt"/>
              <a:buAutoNum type="arabicPeriod" startAt="2"/>
            </a:pPr>
            <a:r>
              <a:rPr lang="en-US" sz="2400" dirty="0"/>
              <a:t>Click </a:t>
            </a:r>
          </a:p>
          <a:p>
            <a:pPr marL="342900" indent="-342900">
              <a:buFont typeface="+mj-lt"/>
              <a:buAutoNum type="arabicPeriod" startAt="2"/>
            </a:pPr>
            <a:endParaRPr lang="en-US" dirty="0"/>
          </a:p>
          <a:p>
            <a:endParaRPr lang="en-US" sz="800" dirty="0"/>
          </a:p>
          <a:p>
            <a:endParaRPr lang="en-US" sz="800" dirty="0"/>
          </a:p>
          <a:p>
            <a:r>
              <a:rPr lang="en-US" dirty="0"/>
              <a:t>For help with eFINDS click the Info Button.</a:t>
            </a:r>
          </a:p>
        </p:txBody>
      </p:sp>
      <p:sp>
        <p:nvSpPr>
          <p:cNvPr id="7" name="Rectangle 6">
            <a:extLst>
              <a:ext uri="{FF2B5EF4-FFF2-40B4-BE49-F238E27FC236}">
                <a16:creationId xmlns:a16="http://schemas.microsoft.com/office/drawing/2014/main" id="{69F6411A-7350-474D-A22A-9C79AAE3CD0A}"/>
              </a:ext>
            </a:extLst>
          </p:cNvPr>
          <p:cNvSpPr/>
          <p:nvPr/>
        </p:nvSpPr>
        <p:spPr>
          <a:xfrm>
            <a:off x="7287135" y="4191338"/>
            <a:ext cx="1726164"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Open eFINDS</a:t>
            </a:r>
          </a:p>
        </p:txBody>
      </p:sp>
      <p:pic>
        <p:nvPicPr>
          <p:cNvPr id="2" name="Picture 1">
            <a:extLst>
              <a:ext uri="{FF2B5EF4-FFF2-40B4-BE49-F238E27FC236}">
                <a16:creationId xmlns:a16="http://schemas.microsoft.com/office/drawing/2014/main" id="{5384087D-EC0D-4095-A558-B28A9E2087A3}"/>
              </a:ext>
            </a:extLst>
          </p:cNvPr>
          <p:cNvPicPr>
            <a:picLocks noChangeAspect="1"/>
          </p:cNvPicPr>
          <p:nvPr/>
        </p:nvPicPr>
        <p:blipFill>
          <a:blip r:embed="rId4"/>
          <a:stretch>
            <a:fillRect/>
          </a:stretch>
        </p:blipFill>
        <p:spPr>
          <a:xfrm>
            <a:off x="6227654" y="1093512"/>
            <a:ext cx="2118962" cy="2870643"/>
          </a:xfrm>
          <a:prstGeom prst="rect">
            <a:avLst/>
          </a:prstGeom>
        </p:spPr>
      </p:pic>
      <p:pic>
        <p:nvPicPr>
          <p:cNvPr id="8" name="Picture 7">
            <a:extLst>
              <a:ext uri="{FF2B5EF4-FFF2-40B4-BE49-F238E27FC236}">
                <a16:creationId xmlns:a16="http://schemas.microsoft.com/office/drawing/2014/main" id="{E1302F31-55C2-4181-8A12-43A1E149191C}"/>
              </a:ext>
            </a:extLst>
          </p:cNvPr>
          <p:cNvPicPr>
            <a:picLocks noChangeAspect="1"/>
          </p:cNvPicPr>
          <p:nvPr/>
        </p:nvPicPr>
        <p:blipFill>
          <a:blip r:embed="rId5"/>
          <a:stretch>
            <a:fillRect/>
          </a:stretch>
        </p:blipFill>
        <p:spPr>
          <a:xfrm>
            <a:off x="1428862" y="2787813"/>
            <a:ext cx="1411069" cy="262314"/>
          </a:xfrm>
          <a:prstGeom prst="rect">
            <a:avLst/>
          </a:prstGeom>
        </p:spPr>
      </p:pic>
      <p:pic>
        <p:nvPicPr>
          <p:cNvPr id="9" name="Picture 8">
            <a:extLst>
              <a:ext uri="{FF2B5EF4-FFF2-40B4-BE49-F238E27FC236}">
                <a16:creationId xmlns:a16="http://schemas.microsoft.com/office/drawing/2014/main" id="{EE894403-AF3C-4C20-864E-4E41A8636DFE}"/>
              </a:ext>
            </a:extLst>
          </p:cNvPr>
          <p:cNvPicPr>
            <a:picLocks noChangeAspect="1"/>
          </p:cNvPicPr>
          <p:nvPr/>
        </p:nvPicPr>
        <p:blipFill>
          <a:blip r:embed="rId6"/>
          <a:stretch>
            <a:fillRect/>
          </a:stretch>
        </p:blipFill>
        <p:spPr>
          <a:xfrm>
            <a:off x="4421296" y="4375723"/>
            <a:ext cx="2295238" cy="219048"/>
          </a:xfrm>
          <a:prstGeom prst="rect">
            <a:avLst/>
          </a:prstGeom>
        </p:spPr>
      </p:pic>
      <p:pic>
        <p:nvPicPr>
          <p:cNvPr id="6" name="Picture 5">
            <a:extLst>
              <a:ext uri="{FF2B5EF4-FFF2-40B4-BE49-F238E27FC236}">
                <a16:creationId xmlns:a16="http://schemas.microsoft.com/office/drawing/2014/main" id="{E5C9CDC5-2913-4551-8AED-0A82AEDD98CE}"/>
              </a:ext>
            </a:extLst>
          </p:cNvPr>
          <p:cNvPicPr>
            <a:picLocks noChangeAspect="1"/>
          </p:cNvPicPr>
          <p:nvPr/>
        </p:nvPicPr>
        <p:blipFill>
          <a:blip r:embed="rId7"/>
          <a:stretch>
            <a:fillRect/>
          </a:stretch>
        </p:blipFill>
        <p:spPr>
          <a:xfrm>
            <a:off x="1428862" y="3537963"/>
            <a:ext cx="1463439" cy="262314"/>
          </a:xfrm>
          <a:prstGeom prst="rect">
            <a:avLst/>
          </a:prstGeom>
        </p:spPr>
      </p:pic>
    </p:spTree>
    <p:extLst>
      <p:ext uri="{BB962C8B-B14F-4D97-AF65-F5344CB8AC3E}">
        <p14:creationId xmlns:p14="http://schemas.microsoft.com/office/powerpoint/2010/main" val="1408894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3135" y="395159"/>
            <a:ext cx="8949266" cy="739374"/>
          </a:xfrm>
        </p:spPr>
        <p:txBody>
          <a:bodyPr>
            <a:noAutofit/>
          </a:bodyPr>
          <a:lstStyle/>
          <a:p>
            <a:pPr algn="ctr"/>
            <a:r>
              <a:rPr lang="en-US" sz="3200" b="1" dirty="0">
                <a:solidFill>
                  <a:srgbClr val="FFC000"/>
                </a:solidFill>
              </a:rPr>
              <a:t>Your eFINDS Location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197980"/>
            <a:ext cx="1335729" cy="771926"/>
          </a:xfrm>
          <a:prstGeom prst="rect">
            <a:avLst/>
          </a:prstGeom>
        </p:spPr>
      </p:pic>
      <p:pic>
        <p:nvPicPr>
          <p:cNvPr id="1026" name="Picture 2" descr="C:\Users\vas06\AppData\Local\Temp\SNAGHTML6181b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231" y="2117914"/>
            <a:ext cx="4171811" cy="17933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396E57-C138-46C3-B8FD-CC6A5E4F47EF}"/>
              </a:ext>
            </a:extLst>
          </p:cNvPr>
          <p:cNvSpPr txBox="1"/>
          <p:nvPr/>
        </p:nvSpPr>
        <p:spPr>
          <a:xfrm>
            <a:off x="270587" y="1448365"/>
            <a:ext cx="6466114" cy="1477328"/>
          </a:xfrm>
          <a:prstGeom prst="rect">
            <a:avLst/>
          </a:prstGeom>
          <a:noFill/>
        </p:spPr>
        <p:txBody>
          <a:bodyPr wrap="square" rtlCol="0">
            <a:spAutoFit/>
          </a:bodyPr>
          <a:lstStyle/>
          <a:p>
            <a:r>
              <a:rPr lang="en-US" dirty="0"/>
              <a:t>Upon opening eFINDS, you need to tell the system where you are.</a:t>
            </a:r>
          </a:p>
          <a:p>
            <a:endParaRPr lang="en-US" dirty="0"/>
          </a:p>
          <a:p>
            <a:r>
              <a:rPr lang="en-US" dirty="0"/>
              <a:t>This is the facility you can </a:t>
            </a:r>
          </a:p>
          <a:p>
            <a:r>
              <a:rPr lang="en-US" dirty="0"/>
              <a:t>evacuate from, or receive </a:t>
            </a:r>
          </a:p>
          <a:p>
            <a:r>
              <a:rPr lang="en-US" dirty="0"/>
              <a:t>evacuees at</a:t>
            </a:r>
          </a:p>
        </p:txBody>
      </p:sp>
      <p:sp>
        <p:nvSpPr>
          <p:cNvPr id="6" name="Arrow: Right 5">
            <a:extLst>
              <a:ext uri="{FF2B5EF4-FFF2-40B4-BE49-F238E27FC236}">
                <a16:creationId xmlns:a16="http://schemas.microsoft.com/office/drawing/2014/main" id="{4560C4A9-420C-4347-9DEF-8DF84CD722E8}"/>
              </a:ext>
            </a:extLst>
          </p:cNvPr>
          <p:cNvSpPr/>
          <p:nvPr/>
        </p:nvSpPr>
        <p:spPr>
          <a:xfrm rot="1136637">
            <a:off x="1556388" y="2962101"/>
            <a:ext cx="2467073" cy="373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5D983AF-A558-4603-9669-D85A3DDAA13B}"/>
              </a:ext>
            </a:extLst>
          </p:cNvPr>
          <p:cNvSpPr/>
          <p:nvPr/>
        </p:nvSpPr>
        <p:spPr>
          <a:xfrm>
            <a:off x="7334899" y="4200669"/>
            <a:ext cx="1726164"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Set Location</a:t>
            </a:r>
          </a:p>
        </p:txBody>
      </p:sp>
    </p:spTree>
    <p:extLst>
      <p:ext uri="{BB962C8B-B14F-4D97-AF65-F5344CB8AC3E}">
        <p14:creationId xmlns:p14="http://schemas.microsoft.com/office/powerpoint/2010/main" val="78522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4401205"/>
          </a:xfrm>
          <a:prstGeom prst="rect">
            <a:avLst/>
          </a:prstGeom>
        </p:spPr>
        <p:txBody>
          <a:bodyPr wrap="square">
            <a:spAutoFit/>
          </a:bodyPr>
          <a:lstStyle/>
          <a:p>
            <a:r>
              <a:rPr lang="en-US" sz="2400" b="1" dirty="0">
                <a:solidFill>
                  <a:srgbClr val="1F3261"/>
                </a:solidFill>
              </a:rPr>
              <a:t>You will be working through 39 Training Scenarios.</a:t>
            </a:r>
          </a:p>
          <a:p>
            <a:endParaRPr lang="en-US" sz="1600" b="1" dirty="0">
              <a:solidFill>
                <a:srgbClr val="1F3261"/>
              </a:solidFill>
            </a:endParaRPr>
          </a:p>
          <a:p>
            <a:r>
              <a:rPr lang="en-US" sz="2400" b="1" dirty="0">
                <a:solidFill>
                  <a:srgbClr val="1F3261"/>
                </a:solidFill>
              </a:rPr>
              <a:t>It is crucial that you </a:t>
            </a:r>
            <a:r>
              <a:rPr lang="en-US" sz="2400" b="1" dirty="0">
                <a:solidFill>
                  <a:srgbClr val="C00000"/>
                </a:solidFill>
              </a:rPr>
              <a:t>stay with the group! </a:t>
            </a:r>
            <a:r>
              <a:rPr lang="en-US" sz="2400" b="1" dirty="0">
                <a:solidFill>
                  <a:srgbClr val="1F3261"/>
                </a:solidFill>
              </a:rPr>
              <a:t>If you get lost, please let the instructor know immediately.</a:t>
            </a:r>
          </a:p>
          <a:p>
            <a:endParaRPr lang="en-US" sz="800" b="1" dirty="0">
              <a:solidFill>
                <a:srgbClr val="1F3261"/>
              </a:solidFill>
            </a:endParaRPr>
          </a:p>
          <a:p>
            <a:pPr lvl="1" indent="-285750">
              <a:spcAft>
                <a:spcPts val="1200"/>
              </a:spcAft>
              <a:buFont typeface="Arial" panose="020B0604020202020204" pitchFamily="34" charset="0"/>
              <a:buChar char="•"/>
            </a:pPr>
            <a:r>
              <a:rPr lang="en-US" sz="2000" dirty="0">
                <a:solidFill>
                  <a:srgbClr val="1F3261"/>
                </a:solidFill>
              </a:rPr>
              <a:t>During the Hands-On portion of this training you will be evacuating a total of seven (7) people.</a:t>
            </a:r>
          </a:p>
          <a:p>
            <a:pPr lvl="1" indent="-285750">
              <a:spcAft>
                <a:spcPts val="1200"/>
              </a:spcAft>
              <a:buFont typeface="Arial" panose="020B0604020202020204" pitchFamily="34" charset="0"/>
              <a:buChar char="•"/>
            </a:pPr>
            <a:r>
              <a:rPr lang="en-US" sz="2000" dirty="0">
                <a:solidFill>
                  <a:srgbClr val="1F3261"/>
                </a:solidFill>
              </a:rPr>
              <a:t>Write down seven fictitious names on scrap paper or your Scannable Log.</a:t>
            </a:r>
          </a:p>
          <a:p>
            <a:pPr lvl="1" indent="-285750">
              <a:spcAft>
                <a:spcPts val="1200"/>
              </a:spcAft>
              <a:buFont typeface="Arial" panose="020B0604020202020204" pitchFamily="34" charset="0"/>
              <a:buChar char="•"/>
            </a:pPr>
            <a:r>
              <a:rPr lang="en-US" sz="2000" dirty="0">
                <a:solidFill>
                  <a:srgbClr val="1F3261"/>
                </a:solidFill>
              </a:rPr>
              <a:t>Keep in mind that one evacuee will expire after being evacuated.</a:t>
            </a:r>
          </a:p>
          <a:p>
            <a:pPr lvl="1" indent="-285750">
              <a:spcAft>
                <a:spcPts val="1200"/>
              </a:spcAft>
              <a:buFont typeface="Arial" panose="020B0604020202020204" pitchFamily="34" charset="0"/>
              <a:buChar char="•"/>
            </a:pPr>
            <a:r>
              <a:rPr lang="en-US" sz="2000" dirty="0">
                <a:solidFill>
                  <a:srgbClr val="1F3261"/>
                </a:solidFill>
              </a:rPr>
              <a:t>Go to </a:t>
            </a:r>
            <a:r>
              <a:rPr lang="en-US" sz="2000" dirty="0">
                <a:solidFill>
                  <a:schemeClr val="accent1">
                    <a:lumMod val="75000"/>
                  </a:schemeClr>
                </a:solidFill>
              </a:rPr>
              <a:t>BehindTheName.com/random </a:t>
            </a:r>
            <a:r>
              <a:rPr lang="en-US" sz="2000" dirty="0">
                <a:solidFill>
                  <a:srgbClr val="1F3261"/>
                </a:solidFill>
              </a:rPr>
              <a:t>for help coming up with names.</a:t>
            </a:r>
          </a:p>
          <a:p>
            <a:pPr lvl="1" indent="-285750">
              <a:spcAft>
                <a:spcPts val="1200"/>
              </a:spcAft>
              <a:buFont typeface="Arial" panose="020B0604020202020204" pitchFamily="34" charset="0"/>
              <a:buChar char="•"/>
            </a:pPr>
            <a:endParaRPr lang="en-US" sz="2000" dirty="0">
              <a:solidFill>
                <a:srgbClr val="1F3261"/>
              </a:solidFill>
            </a:endParaRPr>
          </a:p>
          <a:p>
            <a:pPr lvl="1"/>
            <a:endParaRPr lang="en-US" sz="1400" dirty="0">
              <a:solidFill>
                <a:srgbClr val="1F3261"/>
              </a:solidFill>
            </a:endParaRPr>
          </a:p>
        </p:txBody>
      </p:sp>
      <p:sp>
        <p:nvSpPr>
          <p:cNvPr id="6" name="Title 3"/>
          <p:cNvSpPr>
            <a:spLocks noGrp="1"/>
          </p:cNvSpPr>
          <p:nvPr>
            <p:ph type="title" idx="4294967295"/>
          </p:nvPr>
        </p:nvSpPr>
        <p:spPr>
          <a:xfrm>
            <a:off x="143934" y="231789"/>
            <a:ext cx="8819773" cy="857250"/>
          </a:xfrm>
        </p:spPr>
        <p:txBody>
          <a:bodyPr>
            <a:normAutofit/>
          </a:bodyPr>
          <a:lstStyle/>
          <a:p>
            <a:pPr algn="ctr"/>
            <a:r>
              <a:rPr lang="en-US" sz="3200" b="1" dirty="0">
                <a:solidFill>
                  <a:srgbClr val="FFC000"/>
                </a:solidFill>
              </a:rPr>
              <a:t>Evacuee Names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130610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3847207"/>
          </a:xfrm>
          <a:prstGeom prst="rect">
            <a:avLst/>
          </a:prstGeom>
        </p:spPr>
        <p:txBody>
          <a:bodyPr wrap="square">
            <a:spAutoFit/>
          </a:bodyPr>
          <a:lstStyle/>
          <a:p>
            <a:r>
              <a:rPr lang="en-US" sz="2800" b="1" dirty="0">
                <a:solidFill>
                  <a:srgbClr val="1F3261"/>
                </a:solidFill>
              </a:rPr>
              <a:t>Download and Print the Barcode Assignment: </a:t>
            </a:r>
          </a:p>
          <a:p>
            <a:r>
              <a:rPr lang="en-US" sz="2800" b="1" dirty="0">
                <a:solidFill>
                  <a:srgbClr val="1F3261"/>
                </a:solidFill>
              </a:rPr>
              <a:t>Scannable Log (PDF)</a:t>
            </a:r>
          </a:p>
          <a:p>
            <a:pPr lvl="1" indent="-285750">
              <a:spcAft>
                <a:spcPts val="1200"/>
              </a:spcAft>
              <a:buFont typeface="Arial" panose="020B0604020202020204" pitchFamily="34" charset="0"/>
              <a:buChar char="•"/>
            </a:pPr>
            <a:r>
              <a:rPr lang="en-US" sz="2400" dirty="0">
                <a:solidFill>
                  <a:srgbClr val="1F3261"/>
                </a:solidFill>
              </a:rPr>
              <a:t>Having one or more copies of the Scannable PDF log will be extremely helpful if there is no power or an internet outage.</a:t>
            </a:r>
          </a:p>
          <a:p>
            <a:pPr lvl="1" indent="-285750">
              <a:spcAft>
                <a:spcPts val="1200"/>
              </a:spcAft>
              <a:buFont typeface="Arial" panose="020B0604020202020204" pitchFamily="34" charset="0"/>
              <a:buChar char="•"/>
            </a:pPr>
            <a:r>
              <a:rPr lang="en-US" sz="2400" dirty="0">
                <a:solidFill>
                  <a:srgbClr val="1F3261"/>
                </a:solidFill>
              </a:rPr>
              <a:t>Keep copies with your eFINDS Supplies.</a:t>
            </a:r>
          </a:p>
          <a:p>
            <a:pPr lvl="1" indent="-285750">
              <a:spcAft>
                <a:spcPts val="1200"/>
              </a:spcAft>
              <a:buFont typeface="Arial" panose="020B0604020202020204" pitchFamily="34" charset="0"/>
              <a:buChar char="•"/>
            </a:pPr>
            <a:r>
              <a:rPr lang="en-US" sz="2400" dirty="0">
                <a:solidFill>
                  <a:srgbClr val="1F3261"/>
                </a:solidFill>
              </a:rPr>
              <a:t>If an urgent evacuation is needed, there may be no time for electronic registration of people, you can document the barcode/wristband that an evacuee received on this Log.</a:t>
            </a:r>
          </a:p>
          <a:p>
            <a:pPr lvl="1"/>
            <a:endParaRPr lang="en-US" sz="1400" dirty="0">
              <a:solidFill>
                <a:srgbClr val="1F3261"/>
              </a:solidFill>
            </a:endParaRPr>
          </a:p>
        </p:txBody>
      </p:sp>
      <p:sp>
        <p:nvSpPr>
          <p:cNvPr id="6" name="Title 3"/>
          <p:cNvSpPr>
            <a:spLocks noGrp="1"/>
          </p:cNvSpPr>
          <p:nvPr>
            <p:ph type="title" idx="4294967295"/>
          </p:nvPr>
        </p:nvSpPr>
        <p:spPr>
          <a:xfrm>
            <a:off x="143933" y="109869"/>
            <a:ext cx="8819773" cy="857250"/>
          </a:xfrm>
        </p:spPr>
        <p:txBody>
          <a:bodyPr>
            <a:normAutofit/>
          </a:bodyPr>
          <a:lstStyle/>
          <a:p>
            <a:pPr algn="ctr"/>
            <a:r>
              <a:rPr lang="en-US" sz="3200" b="1" dirty="0">
                <a:solidFill>
                  <a:srgbClr val="1F3261"/>
                </a:solidFill>
              </a:rPr>
              <a:t>SCENARIO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51462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5600" y="1049868"/>
            <a:ext cx="8695267" cy="3936999"/>
          </a:xfrm>
        </p:spPr>
        <p:txBody>
          <a:bodyPr/>
          <a:lstStyle/>
          <a:p>
            <a:pPr marL="0" indent="0" algn="ctr">
              <a:buNone/>
            </a:pPr>
            <a:r>
              <a:rPr lang="en-US" sz="2100" b="1" dirty="0">
                <a:solidFill>
                  <a:srgbClr val="FF0000"/>
                </a:solidFill>
              </a:rPr>
              <a:t>eFINDS Administrator Role Only</a:t>
            </a:r>
            <a:endParaRPr lang="en-US" sz="2100" b="1" u="sng" dirty="0"/>
          </a:p>
          <a:p>
            <a:pPr marL="0" indent="0">
              <a:buNone/>
            </a:pPr>
            <a:endParaRPr lang="en-US" sz="800" dirty="0"/>
          </a:p>
          <a:p>
            <a:pPr>
              <a:buFont typeface="+mj-lt"/>
              <a:buAutoNum type="arabicPeriod"/>
            </a:pPr>
            <a:r>
              <a:rPr lang="en-US" sz="1600" dirty="0"/>
              <a:t>Click </a:t>
            </a:r>
            <a:r>
              <a:rPr lang="en-US" sz="1600" b="1" dirty="0"/>
              <a:t>Manage Barcodes.</a:t>
            </a:r>
          </a:p>
          <a:p>
            <a:pPr>
              <a:buFont typeface="+mj-lt"/>
              <a:buAutoNum type="arabicPeriod"/>
            </a:pPr>
            <a:r>
              <a:rPr lang="en-US" sz="1600" dirty="0"/>
              <a:t>Select</a:t>
            </a:r>
            <a:r>
              <a:rPr lang="en-US" sz="1600" b="1" dirty="0"/>
              <a:t> Download Barcode Documents.</a:t>
            </a:r>
            <a:endParaRPr lang="en-US" sz="1600" dirty="0"/>
          </a:p>
          <a:p>
            <a:pPr>
              <a:buFont typeface="+mj-lt"/>
              <a:buAutoNum type="arabicPeriod"/>
            </a:pPr>
            <a:r>
              <a:rPr lang="en-US" sz="1600" dirty="0"/>
              <a:t>Verify your current location.</a:t>
            </a:r>
          </a:p>
          <a:p>
            <a:pPr>
              <a:buFont typeface="+mj-lt"/>
              <a:buAutoNum type="arabicPeriod"/>
            </a:pPr>
            <a:r>
              <a:rPr lang="en-US" sz="1600" dirty="0"/>
              <a:t>Leave Start Number and End Number blank OR Enter barcode numbers,                      e.g., 7 and 13 for seven barcodes for your seven evacuees. </a:t>
            </a:r>
          </a:p>
          <a:p>
            <a:pPr>
              <a:buFont typeface="+mj-lt"/>
              <a:buAutoNum type="arabicPeriod"/>
            </a:pPr>
            <a:r>
              <a:rPr lang="en-US" sz="1600" dirty="0"/>
              <a:t>Select the </a:t>
            </a:r>
            <a:r>
              <a:rPr lang="en-US" sz="1600" b="1" dirty="0"/>
              <a:t>Barcode Assignment: Scannable Log (PDF)</a:t>
            </a:r>
            <a:r>
              <a:rPr lang="en-US" sz="1600" dirty="0"/>
              <a:t> option.</a:t>
            </a:r>
          </a:p>
          <a:p>
            <a:pPr>
              <a:buFont typeface="+mj-lt"/>
              <a:buAutoNum type="arabicPeriod"/>
            </a:pPr>
            <a:r>
              <a:rPr lang="en-US" sz="1600" dirty="0"/>
              <a:t>Check Exclude used barcodes from List? box.</a:t>
            </a:r>
          </a:p>
          <a:p>
            <a:pPr>
              <a:buFont typeface="+mj-lt"/>
              <a:buAutoNum type="arabicPeriod"/>
            </a:pPr>
            <a:r>
              <a:rPr lang="en-US" sz="1600" dirty="0"/>
              <a:t>Click                                        .</a:t>
            </a:r>
          </a:p>
          <a:p>
            <a:pPr>
              <a:buFont typeface="+mj-lt"/>
              <a:buAutoNum type="arabicPeriod"/>
            </a:pPr>
            <a:r>
              <a:rPr lang="en-US" sz="1600" dirty="0"/>
              <a:t>Print the PDF.</a:t>
            </a:r>
          </a:p>
          <a:p>
            <a:pPr marL="0" indent="0">
              <a:buNone/>
            </a:pPr>
            <a:endParaRPr lang="en-US" sz="1500" dirty="0"/>
          </a:p>
        </p:txBody>
      </p:sp>
      <p:sp>
        <p:nvSpPr>
          <p:cNvPr id="4" name="Title 3"/>
          <p:cNvSpPr txBox="1">
            <a:spLocks/>
          </p:cNvSpPr>
          <p:nvPr/>
        </p:nvSpPr>
        <p:spPr>
          <a:xfrm>
            <a:off x="93133" y="309032"/>
            <a:ext cx="9050867" cy="1121833"/>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Generate a Scannable  Log (PDF)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88800"/>
            <a:ext cx="1335729" cy="649915"/>
          </a:xfrm>
          <a:prstGeom prst="rect">
            <a:avLst/>
          </a:prstGeom>
        </p:spPr>
      </p:pic>
      <p:pic>
        <p:nvPicPr>
          <p:cNvPr id="2" name="Picture 1">
            <a:extLst>
              <a:ext uri="{FF2B5EF4-FFF2-40B4-BE49-F238E27FC236}">
                <a16:creationId xmlns:a16="http://schemas.microsoft.com/office/drawing/2014/main" id="{498DD5A5-0E71-4E5A-ABC9-E81AA89904F7}"/>
              </a:ext>
            </a:extLst>
          </p:cNvPr>
          <p:cNvPicPr>
            <a:picLocks noChangeAspect="1"/>
          </p:cNvPicPr>
          <p:nvPr/>
        </p:nvPicPr>
        <p:blipFill>
          <a:blip r:embed="rId4"/>
          <a:stretch>
            <a:fillRect/>
          </a:stretch>
        </p:blipFill>
        <p:spPr>
          <a:xfrm>
            <a:off x="1301251" y="3606275"/>
            <a:ext cx="2205595" cy="212722"/>
          </a:xfrm>
          <a:prstGeom prst="rect">
            <a:avLst/>
          </a:prstGeom>
        </p:spPr>
      </p:pic>
      <p:sp>
        <p:nvSpPr>
          <p:cNvPr id="7" name="Rectangle 6">
            <a:extLst>
              <a:ext uri="{FF2B5EF4-FFF2-40B4-BE49-F238E27FC236}">
                <a16:creationId xmlns:a16="http://schemas.microsoft.com/office/drawing/2014/main" id="{E6778BE9-2691-4749-A0D3-5DEEC6D29321}"/>
              </a:ext>
            </a:extLst>
          </p:cNvPr>
          <p:cNvSpPr/>
          <p:nvPr/>
        </p:nvSpPr>
        <p:spPr>
          <a:xfrm>
            <a:off x="7641773" y="4186942"/>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a:t>
            </a:r>
          </a:p>
        </p:txBody>
      </p:sp>
    </p:spTree>
    <p:extLst>
      <p:ext uri="{BB962C8B-B14F-4D97-AF65-F5344CB8AC3E}">
        <p14:creationId xmlns:p14="http://schemas.microsoft.com/office/powerpoint/2010/main" val="333310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2769989"/>
          </a:xfrm>
          <a:prstGeom prst="rect">
            <a:avLst/>
          </a:prstGeom>
        </p:spPr>
        <p:txBody>
          <a:bodyPr wrap="square">
            <a:spAutoFit/>
          </a:bodyPr>
          <a:lstStyle/>
          <a:p>
            <a:r>
              <a:rPr lang="en-US" sz="2800" b="1" dirty="0">
                <a:solidFill>
                  <a:srgbClr val="1F3261"/>
                </a:solidFill>
              </a:rPr>
              <a:t>Need more training barcodes</a:t>
            </a:r>
            <a:r>
              <a:rPr lang="en-US" sz="3200" b="1" dirty="0">
                <a:solidFill>
                  <a:srgbClr val="1F3261"/>
                </a:solidFill>
              </a:rPr>
              <a:t>?</a:t>
            </a:r>
            <a:endParaRPr lang="en-US" sz="2800" b="1" dirty="0">
              <a:solidFill>
                <a:srgbClr val="1F3261"/>
              </a:solidFill>
            </a:endParaRPr>
          </a:p>
          <a:p>
            <a:r>
              <a:rPr lang="en-US" sz="2800" b="1" dirty="0">
                <a:solidFill>
                  <a:srgbClr val="1F3261"/>
                </a:solidFill>
              </a:rPr>
              <a:t>Generate more:  </a:t>
            </a:r>
          </a:p>
          <a:p>
            <a:endParaRPr lang="en-US" sz="800" b="1" dirty="0">
              <a:solidFill>
                <a:srgbClr val="1F3261"/>
              </a:solidFill>
            </a:endParaRPr>
          </a:p>
          <a:p>
            <a:pPr lvl="1" indent="-285750">
              <a:spcAft>
                <a:spcPts val="1200"/>
              </a:spcAft>
              <a:buFont typeface="Arial" panose="020B0604020202020204" pitchFamily="34" charset="0"/>
              <a:buChar char="•"/>
            </a:pPr>
            <a:r>
              <a:rPr lang="en-US" sz="2400" dirty="0">
                <a:solidFill>
                  <a:srgbClr val="1F3261"/>
                </a:solidFill>
              </a:rPr>
              <a:t>If you need supplies for a real evacuation, then you can request them.</a:t>
            </a:r>
          </a:p>
          <a:p>
            <a:pPr lvl="1" indent="-285750">
              <a:spcAft>
                <a:spcPts val="1200"/>
              </a:spcAft>
              <a:buFont typeface="Arial" panose="020B0604020202020204" pitchFamily="34" charset="0"/>
              <a:buChar char="•"/>
            </a:pPr>
            <a:r>
              <a:rPr lang="en-US" sz="2400" dirty="0">
                <a:solidFill>
                  <a:srgbClr val="1F3261"/>
                </a:solidFill>
              </a:rPr>
              <a:t>If you need more training barcodes, then you can provision yourself more at anytime.</a:t>
            </a:r>
          </a:p>
        </p:txBody>
      </p:sp>
      <p:sp>
        <p:nvSpPr>
          <p:cNvPr id="6" name="Title 3"/>
          <p:cNvSpPr>
            <a:spLocks noGrp="1"/>
          </p:cNvSpPr>
          <p:nvPr>
            <p:ph type="title" idx="4294967295"/>
          </p:nvPr>
        </p:nvSpPr>
        <p:spPr>
          <a:xfrm>
            <a:off x="143933" y="109869"/>
            <a:ext cx="8819773" cy="857250"/>
          </a:xfrm>
        </p:spPr>
        <p:txBody>
          <a:bodyPr>
            <a:normAutofit/>
          </a:bodyPr>
          <a:lstStyle/>
          <a:p>
            <a:pPr algn="ctr"/>
            <a:r>
              <a:rPr lang="en-US" sz="3200" b="1" dirty="0">
                <a:solidFill>
                  <a:srgbClr val="1F3261"/>
                </a:solidFill>
              </a:rPr>
              <a:t>SCENARIO 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172896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9185" y="996162"/>
            <a:ext cx="8695267" cy="3936999"/>
          </a:xfrm>
        </p:spPr>
        <p:txBody>
          <a:bodyPr>
            <a:normAutofit/>
          </a:bodyPr>
          <a:lstStyle/>
          <a:p>
            <a:pPr marL="0" indent="0" algn="ctr">
              <a:buNone/>
            </a:pPr>
            <a:r>
              <a:rPr lang="en-US" sz="1800" b="1" dirty="0">
                <a:solidFill>
                  <a:srgbClr val="FF0000"/>
                </a:solidFill>
              </a:rPr>
              <a:t>eFINDS Administrator Role Only</a:t>
            </a:r>
            <a:endParaRPr lang="en-US" sz="1800" b="1" u="sng" dirty="0"/>
          </a:p>
          <a:p>
            <a:pPr marL="0" indent="0">
              <a:buNone/>
            </a:pPr>
            <a:endParaRPr lang="en-US" sz="800" dirty="0"/>
          </a:p>
          <a:p>
            <a:pPr marL="514350" lvl="0" indent="-514350">
              <a:buFont typeface="+mj-lt"/>
              <a:buAutoNum type="arabicPeriod"/>
            </a:pPr>
            <a:r>
              <a:rPr lang="en-US" sz="1600" dirty="0"/>
              <a:t>Are you seeing this?  </a:t>
            </a:r>
          </a:p>
          <a:p>
            <a:pPr marL="0" lvl="0" indent="0">
              <a:buNone/>
            </a:pPr>
            <a:r>
              <a:rPr lang="en-US" sz="1600" dirty="0"/>
              <a:t>	If yes, then you are in Practice Only. </a:t>
            </a:r>
          </a:p>
          <a:p>
            <a:pPr marL="0" lvl="0" indent="0">
              <a:buNone/>
            </a:pPr>
            <a:r>
              <a:rPr lang="en-US" sz="1600" dirty="0"/>
              <a:t>	If no, then return to Practice.</a:t>
            </a:r>
          </a:p>
          <a:p>
            <a:pPr marL="514350" lvl="0" indent="-514350">
              <a:buFont typeface="+mj-lt"/>
              <a:buAutoNum type="arabicPeriod" startAt="2"/>
            </a:pPr>
            <a:r>
              <a:rPr lang="en-US" sz="1600" dirty="0"/>
              <a:t>Click </a:t>
            </a:r>
            <a:r>
              <a:rPr lang="en-US" sz="1600" b="1" dirty="0"/>
              <a:t>Manage Barcodes.</a:t>
            </a:r>
          </a:p>
          <a:p>
            <a:pPr marL="514350" lvl="0" indent="-514350">
              <a:buFont typeface="+mj-lt"/>
              <a:buAutoNum type="arabicPeriod" startAt="2"/>
            </a:pPr>
            <a:r>
              <a:rPr lang="en-US" sz="1600" dirty="0"/>
              <a:t>Select</a:t>
            </a:r>
            <a:r>
              <a:rPr lang="en-US" sz="1600" b="1" dirty="0"/>
              <a:t> Generate Barcodes.</a:t>
            </a:r>
            <a:endParaRPr lang="en-US" sz="1600" dirty="0"/>
          </a:p>
          <a:p>
            <a:pPr marL="514350" lvl="0" indent="-514350">
              <a:buFont typeface="+mj-lt"/>
              <a:buAutoNum type="arabicPeriod" startAt="2"/>
            </a:pPr>
            <a:r>
              <a:rPr lang="en-US" sz="1600" dirty="0"/>
              <a:t>Verify your facility type and facility name.</a:t>
            </a:r>
          </a:p>
          <a:p>
            <a:pPr marL="514350" lvl="0" indent="-514350">
              <a:buFont typeface="+mj-lt"/>
              <a:buAutoNum type="arabicPeriod" startAt="2"/>
            </a:pPr>
            <a:r>
              <a:rPr lang="en-US" sz="1600" dirty="0"/>
              <a:t>View # of existing barcodes you have for this location.</a:t>
            </a:r>
          </a:p>
          <a:p>
            <a:pPr marL="514350" lvl="0" indent="-514350">
              <a:buFont typeface="+mj-lt"/>
              <a:buAutoNum type="arabicPeriod" startAt="2"/>
            </a:pPr>
            <a:r>
              <a:rPr lang="en-US" sz="1600" dirty="0"/>
              <a:t>Enter quantity needed. </a:t>
            </a:r>
          </a:p>
          <a:p>
            <a:pPr marL="514350" lvl="0" indent="-514350">
              <a:buFont typeface="+mj-lt"/>
              <a:buAutoNum type="arabicPeriod" startAt="2"/>
            </a:pPr>
            <a:r>
              <a:rPr lang="en-US" sz="1600" dirty="0"/>
              <a:t>Click </a:t>
            </a:r>
            <a:r>
              <a:rPr lang="en-US" sz="1600" b="1" dirty="0"/>
              <a:t>Generate Barcodes</a:t>
            </a:r>
            <a:r>
              <a:rPr lang="en-US" sz="1600" dirty="0"/>
              <a:t>.</a:t>
            </a:r>
          </a:p>
          <a:p>
            <a:pPr marL="514350" lvl="0" indent="-514350">
              <a:buFont typeface="+mj-lt"/>
              <a:buAutoNum type="arabicPeriod" startAt="2"/>
            </a:pPr>
            <a:r>
              <a:rPr lang="en-US" sz="1600" dirty="0"/>
              <a:t>Return to </a:t>
            </a:r>
            <a:r>
              <a:rPr lang="en-US" sz="1600" b="1" dirty="0"/>
              <a:t>Scenario 1</a:t>
            </a:r>
            <a:r>
              <a:rPr lang="en-US" sz="1600" dirty="0"/>
              <a:t> if necessary.</a:t>
            </a:r>
          </a:p>
          <a:p>
            <a:pPr marL="0" indent="0">
              <a:buNone/>
            </a:pPr>
            <a:endParaRPr lang="en-US" sz="1500" dirty="0"/>
          </a:p>
        </p:txBody>
      </p:sp>
      <p:sp>
        <p:nvSpPr>
          <p:cNvPr id="4" name="Title 3"/>
          <p:cNvSpPr txBox="1">
            <a:spLocks/>
          </p:cNvSpPr>
          <p:nvPr/>
        </p:nvSpPr>
        <p:spPr>
          <a:xfrm>
            <a:off x="1" y="346247"/>
            <a:ext cx="9144000" cy="649915"/>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Generate More Training Barcodes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4" y="88800"/>
            <a:ext cx="1335729" cy="649915"/>
          </a:xfrm>
          <a:prstGeom prst="rect">
            <a:avLst/>
          </a:prstGeom>
        </p:spPr>
      </p:pic>
      <p:sp>
        <p:nvSpPr>
          <p:cNvPr id="5" name="Rectangle 4">
            <a:extLst>
              <a:ext uri="{FF2B5EF4-FFF2-40B4-BE49-F238E27FC236}">
                <a16:creationId xmlns:a16="http://schemas.microsoft.com/office/drawing/2014/main" id="{B7C376D0-17F0-4B21-A2F4-E841E70EADE3}"/>
              </a:ext>
            </a:extLst>
          </p:cNvPr>
          <p:cNvSpPr/>
          <p:nvPr/>
        </p:nvSpPr>
        <p:spPr>
          <a:xfrm>
            <a:off x="7641773" y="4196273"/>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a:t>
            </a:r>
          </a:p>
        </p:txBody>
      </p:sp>
      <p:pic>
        <p:nvPicPr>
          <p:cNvPr id="2" name="Picture 1">
            <a:extLst>
              <a:ext uri="{FF2B5EF4-FFF2-40B4-BE49-F238E27FC236}">
                <a16:creationId xmlns:a16="http://schemas.microsoft.com/office/drawing/2014/main" id="{3C503F83-5D56-4DCF-A051-4767001DCD6A}"/>
              </a:ext>
            </a:extLst>
          </p:cNvPr>
          <p:cNvPicPr>
            <a:picLocks noChangeAspect="1"/>
          </p:cNvPicPr>
          <p:nvPr/>
        </p:nvPicPr>
        <p:blipFill>
          <a:blip r:embed="rId4"/>
          <a:stretch>
            <a:fillRect/>
          </a:stretch>
        </p:blipFill>
        <p:spPr>
          <a:xfrm>
            <a:off x="2728793" y="1565289"/>
            <a:ext cx="5519470" cy="198900"/>
          </a:xfrm>
          <a:prstGeom prst="rect">
            <a:avLst/>
          </a:prstGeom>
        </p:spPr>
      </p:pic>
    </p:spTree>
    <p:extLst>
      <p:ext uri="{BB962C8B-B14F-4D97-AF65-F5344CB8AC3E}">
        <p14:creationId xmlns:p14="http://schemas.microsoft.com/office/powerpoint/2010/main" val="428619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75" y="891238"/>
            <a:ext cx="8729132" cy="3970318"/>
          </a:xfrm>
          <a:prstGeom prst="rect">
            <a:avLst/>
          </a:prstGeom>
        </p:spPr>
        <p:txBody>
          <a:bodyPr wrap="square">
            <a:spAutoFit/>
          </a:bodyPr>
          <a:lstStyle/>
          <a:p>
            <a:r>
              <a:rPr lang="en-US" sz="2800" b="1" dirty="0">
                <a:solidFill>
                  <a:srgbClr val="1F3261"/>
                </a:solidFill>
              </a:rPr>
              <a:t>Add an Operation (reason for evacuation)</a:t>
            </a:r>
          </a:p>
          <a:p>
            <a:endParaRPr lang="en-US" sz="2000" dirty="0">
              <a:solidFill>
                <a:srgbClr val="1F3261"/>
              </a:solidFill>
            </a:endParaRPr>
          </a:p>
          <a:p>
            <a:pPr lvl="1" indent="-285750">
              <a:spcAft>
                <a:spcPts val="1200"/>
              </a:spcAft>
              <a:buFont typeface="Arial" panose="020B0604020202020204" pitchFamily="34" charset="0"/>
              <a:buChar char="•"/>
            </a:pPr>
            <a:r>
              <a:rPr lang="en-US" sz="2400" dirty="0">
                <a:solidFill>
                  <a:srgbClr val="1F3261"/>
                </a:solidFill>
              </a:rPr>
              <a:t>Your facility has a power outage, and there is not enough generator fuel to support the residents for more than two days.</a:t>
            </a:r>
          </a:p>
          <a:p>
            <a:pPr lvl="1" indent="-285750">
              <a:spcAft>
                <a:spcPts val="1200"/>
              </a:spcAft>
              <a:buFont typeface="Arial" panose="020B0604020202020204" pitchFamily="34" charset="0"/>
              <a:buChar char="•"/>
            </a:pPr>
            <a:r>
              <a:rPr lang="en-US" sz="2400" dirty="0">
                <a:solidFill>
                  <a:srgbClr val="1F3261"/>
                </a:solidFill>
              </a:rPr>
              <a:t>A full facility evacuation is warranted.</a:t>
            </a:r>
          </a:p>
          <a:p>
            <a:pPr lvl="1" indent="-285750">
              <a:spcAft>
                <a:spcPts val="1200"/>
              </a:spcAft>
              <a:buFont typeface="Arial" panose="020B0604020202020204" pitchFamily="34" charset="0"/>
              <a:buChar char="•"/>
            </a:pPr>
            <a:r>
              <a:rPr lang="en-US" sz="2400" dirty="0">
                <a:solidFill>
                  <a:srgbClr val="1F3261"/>
                </a:solidFill>
              </a:rPr>
              <a:t>This event only affected your facility.</a:t>
            </a:r>
          </a:p>
          <a:p>
            <a:pPr lvl="1" indent="-285750">
              <a:spcAft>
                <a:spcPts val="1200"/>
              </a:spcAft>
              <a:buFont typeface="Arial" panose="020B0604020202020204" pitchFamily="34" charset="0"/>
              <a:buChar char="•"/>
            </a:pPr>
            <a:r>
              <a:rPr lang="en-US" sz="2400" dirty="0">
                <a:solidFill>
                  <a:srgbClr val="1F3261"/>
                </a:solidFill>
              </a:rPr>
              <a:t>An evacuation operation needs to be added.</a:t>
            </a:r>
          </a:p>
          <a:p>
            <a:pPr lvl="1" indent="-285750">
              <a:spcAft>
                <a:spcPts val="1200"/>
              </a:spcAft>
              <a:buFont typeface="Arial" panose="020B0604020202020204" pitchFamily="34" charset="0"/>
              <a:buChar char="•"/>
            </a:pPr>
            <a:endParaRPr lang="en-US" sz="2000" dirty="0">
              <a:solidFill>
                <a:srgbClr val="1F3261"/>
              </a:solidFill>
            </a:endParaRPr>
          </a:p>
          <a:p>
            <a:pPr lvl="1"/>
            <a:endParaRPr lang="en-US" sz="1400" dirty="0">
              <a:solidFill>
                <a:srgbClr val="1F3261"/>
              </a:solidFill>
            </a:endParaRPr>
          </a:p>
        </p:txBody>
      </p:sp>
      <p:sp>
        <p:nvSpPr>
          <p:cNvPr id="6" name="Title 3"/>
          <p:cNvSpPr>
            <a:spLocks noGrp="1"/>
          </p:cNvSpPr>
          <p:nvPr>
            <p:ph type="title" idx="4294967295"/>
          </p:nvPr>
        </p:nvSpPr>
        <p:spPr>
          <a:xfrm>
            <a:off x="143934" y="109869"/>
            <a:ext cx="8927330" cy="857250"/>
          </a:xfrm>
        </p:spPr>
        <p:txBody>
          <a:bodyPr>
            <a:normAutofit/>
          </a:bodyPr>
          <a:lstStyle/>
          <a:p>
            <a:pPr algn="ctr"/>
            <a:r>
              <a:rPr lang="en-US" sz="3200" b="1" dirty="0">
                <a:solidFill>
                  <a:srgbClr val="1F3261"/>
                </a:solidFill>
              </a:rPr>
              <a:t>SCENARIO 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285994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33231"/>
            <a:ext cx="8494295" cy="3785652"/>
          </a:xfrm>
          <a:prstGeom prst="rect">
            <a:avLst/>
          </a:prstGeom>
          <a:noFill/>
        </p:spPr>
        <p:txBody>
          <a:bodyPr wrap="square" rtlCol="0">
            <a:spAutoFit/>
          </a:bodyPr>
          <a:lstStyle/>
          <a:p>
            <a:pPr marL="257175" indent="-257175">
              <a:buFont typeface="Arial" panose="020B0604020202020204" pitchFamily="34" charset="0"/>
              <a:buChar char="•"/>
              <a:defRPr/>
            </a:pPr>
            <a:r>
              <a:rPr lang="en-US" sz="2800" b="1" dirty="0">
                <a:solidFill>
                  <a:srgbClr val="000066"/>
                </a:solidFill>
              </a:rPr>
              <a:t>Evacuations Happen </a:t>
            </a:r>
            <a:r>
              <a:rPr lang="en-US" sz="2800" dirty="0">
                <a:solidFill>
                  <a:srgbClr val="000066"/>
                </a:solidFill>
              </a:rPr>
              <a:t>– Start thinking about if your facility needed to evacuate</a:t>
            </a:r>
          </a:p>
          <a:p>
            <a:pPr marL="257175" indent="-257175">
              <a:lnSpc>
                <a:spcPct val="150000"/>
              </a:lnSpc>
              <a:buFont typeface="Arial" panose="020B0604020202020204" pitchFamily="34" charset="0"/>
              <a:buChar char="•"/>
              <a:defRPr/>
            </a:pPr>
            <a:r>
              <a:rPr lang="en-US" sz="2800" b="1" dirty="0">
                <a:solidFill>
                  <a:srgbClr val="000066"/>
                </a:solidFill>
              </a:rPr>
              <a:t>Module 1: </a:t>
            </a:r>
            <a:r>
              <a:rPr lang="en-US" sz="2800" dirty="0">
                <a:solidFill>
                  <a:srgbClr val="000066"/>
                </a:solidFill>
              </a:rPr>
              <a:t>Practical Exercise </a:t>
            </a:r>
            <a:r>
              <a:rPr lang="en-US" sz="2400" i="1" dirty="0">
                <a:solidFill>
                  <a:srgbClr val="000066"/>
                </a:solidFill>
              </a:rPr>
              <a:t>(group exercise)</a:t>
            </a:r>
          </a:p>
          <a:p>
            <a:pPr marL="257175" indent="-257175">
              <a:lnSpc>
                <a:spcPct val="150000"/>
              </a:lnSpc>
              <a:buFont typeface="Arial" panose="020B0604020202020204" pitchFamily="34" charset="0"/>
              <a:buChar char="•"/>
              <a:defRPr/>
            </a:pPr>
            <a:r>
              <a:rPr lang="en-US" sz="2800" b="1" dirty="0">
                <a:solidFill>
                  <a:srgbClr val="000066"/>
                </a:solidFill>
              </a:rPr>
              <a:t>Module 2: </a:t>
            </a:r>
            <a:r>
              <a:rPr lang="en-US" sz="2800" dirty="0">
                <a:solidFill>
                  <a:srgbClr val="000066"/>
                </a:solidFill>
              </a:rPr>
              <a:t>Facilitated</a:t>
            </a:r>
            <a:r>
              <a:rPr lang="en-US" sz="2800" b="1" dirty="0">
                <a:solidFill>
                  <a:srgbClr val="000066"/>
                </a:solidFill>
              </a:rPr>
              <a:t> </a:t>
            </a:r>
            <a:r>
              <a:rPr lang="en-US" sz="2800" dirty="0">
                <a:solidFill>
                  <a:srgbClr val="000066"/>
                </a:solidFill>
              </a:rPr>
              <a:t>Hands-on Exercises </a:t>
            </a:r>
            <a:r>
              <a:rPr lang="en-US" sz="2400" i="1" dirty="0">
                <a:solidFill>
                  <a:srgbClr val="000066"/>
                </a:solidFill>
              </a:rPr>
              <a:t>(work independently)</a:t>
            </a:r>
          </a:p>
          <a:p>
            <a:pPr marL="257175" indent="-257175">
              <a:lnSpc>
                <a:spcPct val="150000"/>
              </a:lnSpc>
              <a:buFont typeface="Arial" panose="020B0604020202020204" pitchFamily="34" charset="0"/>
              <a:buChar char="•"/>
              <a:defRPr/>
            </a:pPr>
            <a:r>
              <a:rPr lang="en-US" sz="2800" b="1" dirty="0">
                <a:solidFill>
                  <a:srgbClr val="000066"/>
                </a:solidFill>
              </a:rPr>
              <a:t>Module 3: </a:t>
            </a:r>
            <a:r>
              <a:rPr lang="en-US" sz="2800" dirty="0">
                <a:solidFill>
                  <a:srgbClr val="000066"/>
                </a:solidFill>
              </a:rPr>
              <a:t>Teach Back </a:t>
            </a:r>
            <a:r>
              <a:rPr lang="en-US" sz="2400" i="1" dirty="0">
                <a:solidFill>
                  <a:srgbClr val="000066"/>
                </a:solidFill>
              </a:rPr>
              <a:t>(TtT ONLY)</a:t>
            </a:r>
          </a:p>
          <a:p>
            <a:pPr>
              <a:tabLst>
                <a:tab pos="171450" algn="l"/>
              </a:tabLst>
              <a:defRPr/>
            </a:pPr>
            <a:endParaRPr lang="en-US" sz="2200" dirty="0">
              <a:solidFill>
                <a:srgbClr val="00B0F0"/>
              </a:solidFill>
            </a:endParaRPr>
          </a:p>
        </p:txBody>
      </p:sp>
      <p:sp>
        <p:nvSpPr>
          <p:cNvPr id="4" name="Title 3"/>
          <p:cNvSpPr>
            <a:spLocks noGrp="1"/>
          </p:cNvSpPr>
          <p:nvPr>
            <p:ph type="title"/>
          </p:nvPr>
        </p:nvSpPr>
        <p:spPr>
          <a:xfrm>
            <a:off x="457200" y="342612"/>
            <a:ext cx="8229600" cy="584775"/>
          </a:xfrm>
          <a:prstGeom prst="rect">
            <a:avLst/>
          </a:prstGeom>
        </p:spPr>
        <p:txBody>
          <a:bodyPr wrap="square">
            <a:spAutoFit/>
          </a:bodyPr>
          <a:lstStyle/>
          <a:p>
            <a:pPr algn="ctr"/>
            <a:r>
              <a:rPr lang="en-US" sz="3200" b="1" dirty="0">
                <a:solidFill>
                  <a:srgbClr val="002D73"/>
                </a:solidFill>
                <a:latin typeface="Arial" panose="020B0604020202020204" pitchFamily="34" charset="0"/>
                <a:cs typeface="Arial" panose="020B0604020202020204" pitchFamily="34" charset="0"/>
              </a:rPr>
              <a:t>AGENDA</a:t>
            </a:r>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4649" r="4649"/>
          <a:stretch>
            <a:fillRect/>
          </a:stretch>
        </p:blipFill>
        <p:spPr>
          <a:xfrm>
            <a:off x="158042" y="124617"/>
            <a:ext cx="1814691" cy="1020764"/>
          </a:xfrm>
          <a:prstGeom prst="rect">
            <a:avLst/>
          </a:prstGeom>
          <a:ln>
            <a:solidFill>
              <a:srgbClr val="92D050"/>
            </a:solidFill>
          </a:ln>
        </p:spPr>
      </p:pic>
    </p:spTree>
    <p:extLst>
      <p:ext uri="{BB962C8B-B14F-4D97-AF65-F5344CB8AC3E}">
        <p14:creationId xmlns:p14="http://schemas.microsoft.com/office/powerpoint/2010/main" val="3297116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3580" y="1020512"/>
            <a:ext cx="8143875" cy="3394075"/>
          </a:xfrm>
        </p:spPr>
        <p:txBody>
          <a:bodyPr>
            <a:normAutofit fontScale="25000" lnSpcReduction="20000"/>
          </a:bodyPr>
          <a:lstStyle/>
          <a:p>
            <a:pPr marL="0" indent="0" algn="ctr">
              <a:buNone/>
            </a:pPr>
            <a:r>
              <a:rPr lang="en-US" sz="7200" b="1" dirty="0">
                <a:solidFill>
                  <a:srgbClr val="FF0000"/>
                </a:solidFill>
              </a:rPr>
              <a:t>eFINDS Administrator Role Only</a:t>
            </a:r>
          </a:p>
          <a:p>
            <a:pPr marL="0" indent="0">
              <a:buNone/>
            </a:pPr>
            <a:endParaRPr lang="en-US" sz="800" dirty="0"/>
          </a:p>
          <a:p>
            <a:pPr>
              <a:buAutoNum type="arabicPeriod"/>
            </a:pPr>
            <a:r>
              <a:rPr lang="en-US" sz="6400" dirty="0"/>
              <a:t>Click </a:t>
            </a:r>
            <a:r>
              <a:rPr lang="en-US" sz="6400" b="1" dirty="0"/>
              <a:t>Admin.</a:t>
            </a:r>
            <a:endParaRPr lang="en-US" sz="6400" dirty="0"/>
          </a:p>
          <a:p>
            <a:pPr>
              <a:buAutoNum type="arabicPeriod"/>
            </a:pPr>
            <a:r>
              <a:rPr lang="en-US" sz="6400" dirty="0"/>
              <a:t>Click</a:t>
            </a:r>
            <a:r>
              <a:rPr lang="en-US" sz="6400" b="1" dirty="0"/>
              <a:t> Manage Operations.</a:t>
            </a:r>
            <a:endParaRPr lang="en-US" sz="6400" dirty="0"/>
          </a:p>
          <a:p>
            <a:pPr>
              <a:buFont typeface="+mj-lt"/>
              <a:buAutoNum type="arabicPeriod"/>
            </a:pPr>
            <a:r>
              <a:rPr lang="en-US" sz="6400" dirty="0"/>
              <a:t>Review list of Active and Inactive Operations.</a:t>
            </a:r>
          </a:p>
          <a:p>
            <a:pPr>
              <a:buFont typeface="+mj-lt"/>
              <a:buAutoNum type="arabicPeriod"/>
            </a:pPr>
            <a:r>
              <a:rPr lang="en-US" sz="6400" dirty="0"/>
              <a:t>Select </a:t>
            </a:r>
            <a:r>
              <a:rPr lang="en-US" sz="6400" b="1" dirty="0"/>
              <a:t>Begin Date</a:t>
            </a:r>
            <a:r>
              <a:rPr lang="en-US" sz="6400" dirty="0"/>
              <a:t>.</a:t>
            </a:r>
          </a:p>
          <a:p>
            <a:pPr>
              <a:buFont typeface="+mj-lt"/>
              <a:buAutoNum type="arabicPeriod"/>
            </a:pPr>
            <a:r>
              <a:rPr lang="en-US" sz="6400" dirty="0"/>
              <a:t>Select </a:t>
            </a:r>
            <a:r>
              <a:rPr lang="en-US" sz="6400" b="1" dirty="0"/>
              <a:t>Event Type</a:t>
            </a:r>
            <a:r>
              <a:rPr lang="en-US" sz="6400" dirty="0"/>
              <a:t>. </a:t>
            </a:r>
          </a:p>
          <a:p>
            <a:pPr marL="400050" lvl="1" indent="0">
              <a:lnSpc>
                <a:spcPct val="120000"/>
              </a:lnSpc>
              <a:spcBef>
                <a:spcPts val="600"/>
              </a:spcBef>
              <a:spcAft>
                <a:spcPts val="600"/>
              </a:spcAft>
              <a:buNone/>
            </a:pPr>
            <a:r>
              <a:rPr lang="en-US" sz="5600" dirty="0"/>
              <a:t>If you select Blizzard, Hurricane, Ice Storm or Snow Storm, then enter the Storm Name.</a:t>
            </a:r>
          </a:p>
          <a:p>
            <a:pPr marL="400050" lvl="1" indent="0">
              <a:lnSpc>
                <a:spcPct val="120000"/>
              </a:lnSpc>
              <a:spcBef>
                <a:spcPts val="0"/>
              </a:spcBef>
              <a:spcAft>
                <a:spcPts val="600"/>
              </a:spcAft>
              <a:buNone/>
            </a:pPr>
            <a:r>
              <a:rPr lang="en-US" sz="5600" dirty="0"/>
              <a:t>If you select Other, then enter Other Description.</a:t>
            </a:r>
          </a:p>
          <a:p>
            <a:pPr>
              <a:buFont typeface="+mj-lt"/>
              <a:buAutoNum type="arabicPeriod" startAt="5"/>
            </a:pPr>
            <a:r>
              <a:rPr lang="en-US" sz="6400" dirty="0"/>
              <a:t>Enter location, e.g., your </a:t>
            </a:r>
            <a:r>
              <a:rPr lang="en-US" sz="6400" b="1" dirty="0"/>
              <a:t>facility name</a:t>
            </a:r>
            <a:r>
              <a:rPr lang="en-US" sz="6400" dirty="0"/>
              <a:t>, town/city/village</a:t>
            </a:r>
          </a:p>
          <a:p>
            <a:pPr>
              <a:buFont typeface="+mj-lt"/>
              <a:buAutoNum type="arabicPeriod" startAt="5"/>
            </a:pPr>
            <a:r>
              <a:rPr lang="en-US" sz="6400" dirty="0"/>
              <a:t>Verify </a:t>
            </a:r>
            <a:r>
              <a:rPr lang="en-US" sz="6400" b="1" dirty="0"/>
              <a:t>Active</a:t>
            </a:r>
            <a:r>
              <a:rPr lang="en-US" sz="6400" dirty="0"/>
              <a:t> Status</a:t>
            </a:r>
          </a:p>
          <a:p>
            <a:pPr>
              <a:buFont typeface="+mj-lt"/>
              <a:buAutoNum type="arabicPeriod" startAt="5"/>
            </a:pPr>
            <a:r>
              <a:rPr lang="en-US" sz="6400" dirty="0"/>
              <a:t>Click                         </a:t>
            </a:r>
            <a:r>
              <a:rPr lang="en-US" sz="6400" b="1" dirty="0"/>
              <a:t>Note:</a:t>
            </a:r>
            <a:r>
              <a:rPr lang="en-US" sz="6400" dirty="0"/>
              <a:t> You may need to click Add Operation twice  </a:t>
            </a:r>
          </a:p>
          <a:p>
            <a:pPr marL="0" indent="0">
              <a:buNone/>
            </a:pPr>
            <a:r>
              <a:rPr lang="en-US" sz="6400" dirty="0"/>
              <a:t>8.    </a:t>
            </a:r>
            <a:r>
              <a:rPr lang="en-US" sz="6400" b="1" dirty="0"/>
              <a:t>Verify</a:t>
            </a:r>
            <a:r>
              <a:rPr lang="en-US" sz="6400" dirty="0"/>
              <a:t> </a:t>
            </a:r>
            <a:r>
              <a:rPr lang="en-US" sz="6400" dirty="0">
                <a:solidFill>
                  <a:schemeClr val="tx2"/>
                </a:solidFill>
              </a:rPr>
              <a:t>Operation YYYY-MM-DD EVENT TYPE LOCATION </a:t>
            </a:r>
            <a:r>
              <a:rPr lang="en-US" sz="6400" dirty="0"/>
              <a:t>was created in table below</a:t>
            </a:r>
            <a:r>
              <a:rPr lang="en-US" sz="6400" dirty="0">
                <a:solidFill>
                  <a:schemeClr val="tx2"/>
                </a:solidFill>
              </a:rPr>
              <a:t>.</a:t>
            </a:r>
          </a:p>
          <a:p>
            <a:pPr marL="0" indent="0">
              <a:buNone/>
            </a:pPr>
            <a:r>
              <a:rPr lang="en-US" sz="1800" dirty="0"/>
              <a:t> </a:t>
            </a:r>
          </a:p>
          <a:p>
            <a:pPr marL="0" indent="0">
              <a:buNone/>
            </a:pPr>
            <a:endParaRPr lang="en-US" sz="1500" i="1" dirty="0"/>
          </a:p>
          <a:p>
            <a:pPr>
              <a:buAutoNum type="arabicPeriod" startAt="3"/>
            </a:pPr>
            <a:endParaRPr lang="en-US" sz="1500" dirty="0"/>
          </a:p>
          <a:p>
            <a:pPr marL="0" indent="0">
              <a:buNone/>
            </a:pPr>
            <a:endParaRPr lang="en-US" sz="1500" dirty="0"/>
          </a:p>
          <a:p>
            <a:pPr marL="0" indent="0">
              <a:buNone/>
            </a:pPr>
            <a:endParaRPr lang="en-US" sz="1500" dirty="0"/>
          </a:p>
        </p:txBody>
      </p:sp>
      <p:sp>
        <p:nvSpPr>
          <p:cNvPr id="5" name="Rectangle 4"/>
          <p:cNvSpPr/>
          <p:nvPr/>
        </p:nvSpPr>
        <p:spPr>
          <a:xfrm>
            <a:off x="963133" y="4405045"/>
            <a:ext cx="5083104" cy="523220"/>
          </a:xfrm>
          <a:prstGeom prst="rect">
            <a:avLst/>
          </a:prstGeom>
        </p:spPr>
        <p:txBody>
          <a:bodyPr wrap="square">
            <a:spAutoFit/>
          </a:bodyPr>
          <a:lstStyle/>
          <a:p>
            <a:r>
              <a:rPr lang="en-US" sz="1400" b="1" dirty="0"/>
              <a:t>NOTE: </a:t>
            </a:r>
            <a:r>
              <a:rPr lang="en-US" sz="1400" dirty="0"/>
              <a:t>Email confirmation is sent to all </a:t>
            </a:r>
            <a:r>
              <a:rPr lang="en-US" sz="1400" b="1" dirty="0">
                <a:solidFill>
                  <a:srgbClr val="336600"/>
                </a:solidFill>
              </a:rPr>
              <a:t>NYSDOH eFINDS Application Administrators</a:t>
            </a:r>
            <a:r>
              <a:rPr lang="en-US" sz="1400" dirty="0">
                <a:solidFill>
                  <a:srgbClr val="336600"/>
                </a:solidFill>
              </a:rPr>
              <a:t>: “</a:t>
            </a:r>
            <a:r>
              <a:rPr lang="en-US" sz="1400" dirty="0"/>
              <a:t>eFINDS Operation has been added”.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29" y="398117"/>
            <a:ext cx="1335729" cy="793581"/>
          </a:xfrm>
          <a:prstGeom prst="rect">
            <a:avLst/>
          </a:prstGeom>
        </p:spPr>
      </p:pic>
      <p:sp>
        <p:nvSpPr>
          <p:cNvPr id="8" name="Title 3"/>
          <p:cNvSpPr txBox="1">
            <a:spLocks/>
          </p:cNvSpPr>
          <p:nvPr/>
        </p:nvSpPr>
        <p:spPr>
          <a:xfrm>
            <a:off x="0" y="398118"/>
            <a:ext cx="9143999" cy="5715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Add Operation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889" y="3677176"/>
            <a:ext cx="1086458" cy="226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969696"/>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a:extLst>
              <a:ext uri="{FF2B5EF4-FFF2-40B4-BE49-F238E27FC236}">
                <a16:creationId xmlns:a16="http://schemas.microsoft.com/office/drawing/2014/main" id="{53D098F9-03DC-4230-8A52-7DB30AD399DB}"/>
              </a:ext>
            </a:extLst>
          </p:cNvPr>
          <p:cNvSpPr/>
          <p:nvPr/>
        </p:nvSpPr>
        <p:spPr>
          <a:xfrm>
            <a:off x="7641773" y="4196273"/>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a:t>
            </a:r>
          </a:p>
        </p:txBody>
      </p:sp>
    </p:spTree>
    <p:extLst>
      <p:ext uri="{BB962C8B-B14F-4D97-AF65-F5344CB8AC3E}">
        <p14:creationId xmlns:p14="http://schemas.microsoft.com/office/powerpoint/2010/main" val="410921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836" y="724759"/>
            <a:ext cx="8729132" cy="4678204"/>
          </a:xfrm>
          <a:prstGeom prst="rect">
            <a:avLst/>
          </a:prstGeom>
        </p:spPr>
        <p:txBody>
          <a:bodyPr wrap="square">
            <a:spAutoFit/>
          </a:bodyPr>
          <a:lstStyle/>
          <a:p>
            <a:r>
              <a:rPr lang="en-US" sz="2800" b="1" dirty="0">
                <a:solidFill>
                  <a:srgbClr val="1F3261"/>
                </a:solidFill>
              </a:rPr>
              <a:t>Add a Temporary Location [TMP]</a:t>
            </a:r>
          </a:p>
          <a:p>
            <a:pPr lvl="1" indent="-285750">
              <a:spcBef>
                <a:spcPts val="1200"/>
              </a:spcBef>
              <a:spcAft>
                <a:spcPts val="1200"/>
              </a:spcAft>
              <a:buFont typeface="Arial" panose="020B0604020202020204" pitchFamily="34" charset="0"/>
              <a:buChar char="•"/>
            </a:pPr>
            <a:r>
              <a:rPr lang="en-US" sz="2400" dirty="0">
                <a:solidFill>
                  <a:srgbClr val="1F3261"/>
                </a:solidFill>
              </a:rPr>
              <a:t>Due to the Power Outage (operation created in scenario 1), you will be sending some evacuees to the High School across the street until another facility can accept them.</a:t>
            </a:r>
          </a:p>
          <a:p>
            <a:pPr lvl="1" indent="-285750">
              <a:spcBef>
                <a:spcPts val="1200"/>
              </a:spcBef>
              <a:spcAft>
                <a:spcPts val="1200"/>
              </a:spcAft>
              <a:buFont typeface="Arial" panose="020B0604020202020204" pitchFamily="34" charset="0"/>
              <a:buChar char="•"/>
            </a:pPr>
            <a:r>
              <a:rPr lang="en-US" sz="2400" dirty="0">
                <a:solidFill>
                  <a:srgbClr val="1F3261"/>
                </a:solidFill>
              </a:rPr>
              <a:t>Add a unique Temporary Location [TMP] to send evacuees to.</a:t>
            </a:r>
          </a:p>
          <a:p>
            <a:pPr marL="171450" lvl="1">
              <a:spcAft>
                <a:spcPts val="1200"/>
              </a:spcAft>
            </a:pPr>
            <a:r>
              <a:rPr lang="en-US" sz="2000" b="1" dirty="0">
                <a:solidFill>
                  <a:srgbClr val="1F3261"/>
                </a:solidFill>
              </a:rPr>
              <a:t>Note: </a:t>
            </a:r>
            <a:r>
              <a:rPr lang="en-US" sz="2000" dirty="0">
                <a:solidFill>
                  <a:srgbClr val="1F3261"/>
                </a:solidFill>
              </a:rPr>
              <a:t>You do NOT need to create a Temporary Location for any New York State hospital, adult care facility or nursing home.</a:t>
            </a:r>
          </a:p>
          <a:p>
            <a:pPr marL="171450" lvl="1">
              <a:spcAft>
                <a:spcPts val="1200"/>
              </a:spcAft>
            </a:pPr>
            <a:r>
              <a:rPr lang="en-US" sz="2000" dirty="0">
                <a:solidFill>
                  <a:srgbClr val="1F3261"/>
                </a:solidFill>
              </a:rPr>
              <a:t>NYS Hospitals [HO], Adult Care Facilities [AC] or Nursing Homes [NH] are available in eFINDS when you select the Intended Destination                             Org. Type and then Intended Destination facility name next.</a:t>
            </a:r>
          </a:p>
          <a:p>
            <a:pPr lvl="1"/>
            <a:endParaRPr lang="en-US" sz="1400" dirty="0">
              <a:solidFill>
                <a:srgbClr val="1F3261"/>
              </a:solidFill>
            </a:endParaRPr>
          </a:p>
        </p:txBody>
      </p:sp>
      <p:sp>
        <p:nvSpPr>
          <p:cNvPr id="6" name="Title 3"/>
          <p:cNvSpPr>
            <a:spLocks noGrp="1"/>
          </p:cNvSpPr>
          <p:nvPr>
            <p:ph type="title" idx="4294967295"/>
          </p:nvPr>
        </p:nvSpPr>
        <p:spPr>
          <a:xfrm>
            <a:off x="143933" y="109869"/>
            <a:ext cx="8916939" cy="857250"/>
          </a:xfrm>
        </p:spPr>
        <p:txBody>
          <a:bodyPr>
            <a:normAutofit/>
          </a:bodyPr>
          <a:lstStyle/>
          <a:p>
            <a:pPr algn="ctr"/>
            <a:r>
              <a:rPr lang="en-US" sz="3200" b="1" dirty="0">
                <a:solidFill>
                  <a:srgbClr val="1F3261"/>
                </a:solidFill>
              </a:rPr>
              <a:t>SCENARIO 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109869"/>
            <a:ext cx="1335729" cy="671725"/>
          </a:xfrm>
          <a:prstGeom prst="rect">
            <a:avLst/>
          </a:prstGeom>
        </p:spPr>
      </p:pic>
    </p:spTree>
    <p:extLst>
      <p:ext uri="{BB962C8B-B14F-4D97-AF65-F5344CB8AC3E}">
        <p14:creationId xmlns:p14="http://schemas.microsoft.com/office/powerpoint/2010/main" val="163597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227874" y="1216024"/>
            <a:ext cx="8229600" cy="3394075"/>
          </a:xfrm>
        </p:spPr>
        <p:txBody>
          <a:bodyPr/>
          <a:lstStyle/>
          <a:p>
            <a:pPr marL="0" indent="0" algn="ctr">
              <a:buNone/>
            </a:pPr>
            <a:r>
              <a:rPr lang="en-US" sz="2100" b="1" dirty="0">
                <a:solidFill>
                  <a:srgbClr val="FF0000"/>
                </a:solidFill>
              </a:rPr>
              <a:t>e-FINDS Administrator Role Only</a:t>
            </a:r>
          </a:p>
          <a:p>
            <a:pPr marL="0" indent="0">
              <a:buNone/>
            </a:pPr>
            <a:endParaRPr lang="en-US" sz="1500" dirty="0"/>
          </a:p>
          <a:p>
            <a:pPr marL="0" indent="0">
              <a:buNone/>
            </a:pPr>
            <a:r>
              <a:rPr lang="en-US" sz="1500" dirty="0"/>
              <a:t>1.   </a:t>
            </a:r>
            <a:r>
              <a:rPr lang="en-US" sz="1400" dirty="0"/>
              <a:t>Click </a:t>
            </a:r>
            <a:r>
              <a:rPr lang="en-US" sz="1400" b="1" dirty="0"/>
              <a:t>Admin &gt; Manage Locations</a:t>
            </a:r>
            <a:endParaRPr lang="en-US" sz="1400" dirty="0"/>
          </a:p>
          <a:p>
            <a:pPr>
              <a:buAutoNum type="arabicPeriod" startAt="2"/>
            </a:pPr>
            <a:r>
              <a:rPr lang="en-US" sz="1400" dirty="0"/>
              <a:t>Enter Location Name (e.g. Public School# 304), Description (e.g. HS), town or city (e.g. Albany) </a:t>
            </a:r>
            <a:r>
              <a:rPr lang="en-US" sz="1400" b="1" dirty="0"/>
              <a:t>Note:</a:t>
            </a:r>
            <a:r>
              <a:rPr lang="en-US" sz="1400" dirty="0"/>
              <a:t> this will display in Operation drop down list when registering a person</a:t>
            </a:r>
          </a:p>
          <a:p>
            <a:pPr>
              <a:buAutoNum type="arabicPeriod" startAt="3"/>
            </a:pPr>
            <a:r>
              <a:rPr lang="en-US" sz="1400" dirty="0"/>
              <a:t>Enter Description, Address, City, State, Zip, Phone and County</a:t>
            </a:r>
          </a:p>
          <a:p>
            <a:pPr>
              <a:buAutoNum type="arabicPeriod" startAt="3"/>
            </a:pPr>
            <a:r>
              <a:rPr lang="en-US" sz="1400" dirty="0"/>
              <a:t>Click</a:t>
            </a:r>
          </a:p>
          <a:p>
            <a:pPr>
              <a:buAutoNum type="arabicPeriod" startAt="3"/>
            </a:pPr>
            <a:r>
              <a:rPr lang="en-US" sz="1400" dirty="0"/>
              <a:t>Verify your temporary training location has been saved.</a:t>
            </a:r>
          </a:p>
          <a:p>
            <a:pPr>
              <a:buAutoNum type="arabicPeriod" startAt="3"/>
            </a:pPr>
            <a:endParaRPr lang="en-US" sz="1500" dirty="0"/>
          </a:p>
          <a:p>
            <a:pPr marL="0" indent="0" algn="ctr">
              <a:buNone/>
            </a:pPr>
            <a:r>
              <a:rPr lang="en-US" sz="1500" b="1" dirty="0">
                <a:solidFill>
                  <a:srgbClr val="FF0000"/>
                </a:solidFill>
              </a:rPr>
              <a:t>Please Note: New TMP location names must be unique </a:t>
            </a:r>
          </a:p>
          <a:p>
            <a:pPr marL="0" indent="0" algn="ctr">
              <a:buNone/>
            </a:pPr>
            <a:r>
              <a:rPr lang="en-US" sz="1500" b="1" dirty="0">
                <a:solidFill>
                  <a:srgbClr val="FF0000"/>
                </a:solidFill>
              </a:rPr>
              <a:t>Check list of existing TMP locations first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732" y="2867879"/>
            <a:ext cx="1484601" cy="29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 y="439464"/>
            <a:ext cx="1335729" cy="776559"/>
          </a:xfrm>
          <a:prstGeom prst="rect">
            <a:avLst/>
          </a:prstGeom>
        </p:spPr>
      </p:pic>
      <p:sp>
        <p:nvSpPr>
          <p:cNvPr id="10" name="Title 3"/>
          <p:cNvSpPr txBox="1">
            <a:spLocks/>
          </p:cNvSpPr>
          <p:nvPr/>
        </p:nvSpPr>
        <p:spPr>
          <a:xfrm>
            <a:off x="58540" y="439465"/>
            <a:ext cx="9085459" cy="850900"/>
          </a:xfrm>
          <a:prstGeom prst="rect">
            <a:avLst/>
          </a:prstGeom>
        </p:spPr>
        <p:txBody>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Add Temporary Location</a:t>
            </a:r>
          </a:p>
        </p:txBody>
      </p:sp>
      <p:sp>
        <p:nvSpPr>
          <p:cNvPr id="7" name="Rectangle 6">
            <a:extLst>
              <a:ext uri="{FF2B5EF4-FFF2-40B4-BE49-F238E27FC236}">
                <a16:creationId xmlns:a16="http://schemas.microsoft.com/office/drawing/2014/main" id="{14F9E5E0-E775-4A43-9880-8D18B9900282}"/>
              </a:ext>
            </a:extLst>
          </p:cNvPr>
          <p:cNvSpPr/>
          <p:nvPr/>
        </p:nvSpPr>
        <p:spPr>
          <a:xfrm>
            <a:off x="7625454" y="4121623"/>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4</a:t>
            </a:r>
          </a:p>
        </p:txBody>
      </p:sp>
    </p:spTree>
    <p:extLst>
      <p:ext uri="{BB962C8B-B14F-4D97-AF65-F5344CB8AC3E}">
        <p14:creationId xmlns:p14="http://schemas.microsoft.com/office/powerpoint/2010/main" val="1511612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5</a:t>
            </a:r>
          </a:p>
        </p:txBody>
      </p:sp>
      <p:sp>
        <p:nvSpPr>
          <p:cNvPr id="5" name="Text Placeholder 4"/>
          <p:cNvSpPr>
            <a:spLocks noGrp="1"/>
          </p:cNvSpPr>
          <p:nvPr>
            <p:ph idx="4294967295"/>
          </p:nvPr>
        </p:nvSpPr>
        <p:spPr>
          <a:xfrm>
            <a:off x="457200" y="1167084"/>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Register Evacuee #1 with Scanner</a:t>
            </a:r>
          </a:p>
          <a:p>
            <a:pPr>
              <a:lnSpc>
                <a:spcPct val="110000"/>
              </a:lnSpc>
              <a:spcBef>
                <a:spcPts val="0"/>
              </a:spcBef>
              <a:spcAft>
                <a:spcPts val="1200"/>
              </a:spcAft>
            </a:pPr>
            <a:r>
              <a:rPr lang="en-US" sz="2400" dirty="0">
                <a:solidFill>
                  <a:srgbClr val="1F3261"/>
                </a:solidFill>
                <a:latin typeface="+mn-lt"/>
                <a:cs typeface="+mn-cs"/>
              </a:rPr>
              <a:t>Your facility is preparing to evacuate.</a:t>
            </a:r>
          </a:p>
          <a:p>
            <a:pPr>
              <a:lnSpc>
                <a:spcPct val="110000"/>
              </a:lnSpc>
              <a:spcBef>
                <a:spcPts val="0"/>
              </a:spcBef>
              <a:spcAft>
                <a:spcPts val="1200"/>
              </a:spcAft>
            </a:pPr>
            <a:r>
              <a:rPr lang="en-US" sz="2400" dirty="0">
                <a:solidFill>
                  <a:srgbClr val="1F3261"/>
                </a:solidFill>
                <a:latin typeface="+mn-lt"/>
                <a:cs typeface="+mn-cs"/>
              </a:rPr>
              <a:t>Wristbands have been placed on the evacuee’s wrists.</a:t>
            </a:r>
          </a:p>
          <a:p>
            <a:pPr>
              <a:lnSpc>
                <a:spcPct val="110000"/>
              </a:lnSpc>
              <a:spcBef>
                <a:spcPts val="0"/>
              </a:spcBef>
              <a:spcAft>
                <a:spcPts val="1200"/>
              </a:spcAft>
            </a:pPr>
            <a:r>
              <a:rPr lang="en-US" sz="2400" dirty="0">
                <a:solidFill>
                  <a:srgbClr val="1F3261"/>
                </a:solidFill>
                <a:latin typeface="+mn-lt"/>
                <a:cs typeface="+mn-cs"/>
              </a:rPr>
              <a:t>You will scan one wristband and register evacuee #1 without an intended destination.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834421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Register Evacuee #1 by Scanning Barcode</a:t>
            </a:r>
            <a:br>
              <a:rPr lang="en-US" sz="3200" b="1" kern="0" dirty="0">
                <a:solidFill>
                  <a:srgbClr val="FFC000"/>
                </a:solidFill>
              </a:rPr>
            </a:br>
            <a:r>
              <a:rPr lang="en-US" sz="3200" b="1" kern="0" dirty="0">
                <a:solidFill>
                  <a:srgbClr val="FFC000"/>
                </a:solidFill>
              </a:rPr>
              <a:t>Do Not Add Intended Destination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8450896" cy="3046988"/>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a:t>
            </a:r>
            <a:r>
              <a:rPr lang="en-US" sz="1600" kern="1400" dirty="0">
                <a:latin typeface="Arial" panose="020B0604020202020204" pitchFamily="34" charset="0"/>
                <a:ea typeface="Verdana" panose="020B0604030504040204" pitchFamily="34" charset="0"/>
                <a:cs typeface="Arial" panose="020B0604020202020204" pitchFamily="34" charset="0"/>
              </a:rPr>
              <a:t>Evacuee’s First Name, Last Name, DOB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&amp; Select Gender.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name of the Operation you added in scenario 3. </a:t>
            </a:r>
            <a:r>
              <a:rPr lang="en-US" sz="16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(reason for evacuation— Click     to fresh list).</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Current Location is your facility.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blank Intended Destination field, current Action and Status of evacuee #1.</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5</a:t>
            </a:r>
          </a:p>
        </p:txBody>
      </p:sp>
      <p:pic>
        <p:nvPicPr>
          <p:cNvPr id="8" name="Picture 7">
            <a:extLst>
              <a:ext uri="{FF2B5EF4-FFF2-40B4-BE49-F238E27FC236}">
                <a16:creationId xmlns:a16="http://schemas.microsoft.com/office/drawing/2014/main" id="{C8FAF771-1876-4142-9E4C-08A046735BB9}"/>
              </a:ext>
            </a:extLst>
          </p:cNvPr>
          <p:cNvPicPr>
            <a:picLocks noChangeAspect="1"/>
          </p:cNvPicPr>
          <p:nvPr/>
        </p:nvPicPr>
        <p:blipFill>
          <a:blip r:embed="rId4"/>
          <a:stretch>
            <a:fillRect/>
          </a:stretch>
        </p:blipFill>
        <p:spPr>
          <a:xfrm>
            <a:off x="1441504" y="2796499"/>
            <a:ext cx="200000" cy="200000"/>
          </a:xfrm>
          <a:prstGeom prst="rect">
            <a:avLst/>
          </a:prstGeom>
        </p:spPr>
      </p:pic>
    </p:spTree>
    <p:extLst>
      <p:ext uri="{BB962C8B-B14F-4D97-AF65-F5344CB8AC3E}">
        <p14:creationId xmlns:p14="http://schemas.microsoft.com/office/powerpoint/2010/main" val="3021687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060024" cy="857250"/>
          </a:xfrm>
        </p:spPr>
        <p:txBody>
          <a:bodyPr>
            <a:normAutofit/>
          </a:bodyPr>
          <a:lstStyle/>
          <a:p>
            <a:r>
              <a:rPr lang="en-US" sz="3200" b="1" dirty="0">
                <a:solidFill>
                  <a:srgbClr val="1F3261"/>
                </a:solidFill>
              </a:rPr>
              <a:t>Scenario 6</a:t>
            </a:r>
          </a:p>
        </p:txBody>
      </p:sp>
      <p:sp>
        <p:nvSpPr>
          <p:cNvPr id="5" name="Text Placeholder 4"/>
          <p:cNvSpPr>
            <a:spLocks noGrp="1"/>
          </p:cNvSpPr>
          <p:nvPr>
            <p:ph idx="4294967295"/>
          </p:nvPr>
        </p:nvSpPr>
        <p:spPr>
          <a:xfrm>
            <a:off x="457200" y="1167084"/>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Register Evacuee #2 without Scanner</a:t>
            </a:r>
          </a:p>
          <a:p>
            <a:pPr>
              <a:lnSpc>
                <a:spcPct val="110000"/>
              </a:lnSpc>
              <a:spcBef>
                <a:spcPts val="0"/>
              </a:spcBef>
              <a:spcAft>
                <a:spcPts val="1200"/>
              </a:spcAft>
            </a:pPr>
            <a:r>
              <a:rPr lang="en-US" sz="2400" dirty="0">
                <a:solidFill>
                  <a:srgbClr val="1F3261"/>
                </a:solidFill>
                <a:latin typeface="+mn-lt"/>
                <a:cs typeface="+mn-cs"/>
              </a:rPr>
              <a:t>Register the second evacuee by typing in the barcode from the wristband.</a:t>
            </a:r>
          </a:p>
          <a:p>
            <a:pPr>
              <a:lnSpc>
                <a:spcPct val="110000"/>
              </a:lnSpc>
              <a:spcBef>
                <a:spcPts val="0"/>
              </a:spcBef>
              <a:spcAft>
                <a:spcPts val="1200"/>
              </a:spcAft>
            </a:pPr>
            <a:r>
              <a:rPr lang="en-US" sz="2400" dirty="0">
                <a:solidFill>
                  <a:srgbClr val="1F3261"/>
                </a:solidFill>
                <a:latin typeface="+mn-lt"/>
                <a:cs typeface="+mn-cs"/>
              </a:rPr>
              <a:t>Skip over the Date of Birth field.</a:t>
            </a:r>
          </a:p>
          <a:p>
            <a:pPr>
              <a:lnSpc>
                <a:spcPct val="110000"/>
              </a:lnSpc>
              <a:spcBef>
                <a:spcPts val="0"/>
              </a:spcBef>
              <a:spcAft>
                <a:spcPts val="1200"/>
              </a:spcAft>
            </a:pPr>
            <a:r>
              <a:rPr lang="en-US" sz="2400" dirty="0">
                <a:solidFill>
                  <a:srgbClr val="1F3261"/>
                </a:solidFill>
                <a:latin typeface="+mn-lt"/>
                <a:cs typeface="+mn-cs"/>
              </a:rPr>
              <a:t>Enter Intended Destination Org. Type [TMP] and Intended Destination as the unique temporary location you just added.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42432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505455"/>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Register Evacuee #2 by Typing in Barcode,</a:t>
            </a:r>
            <a:br>
              <a:rPr lang="en-US" sz="3200" b="1" kern="0" dirty="0">
                <a:solidFill>
                  <a:srgbClr val="FFC000"/>
                </a:solidFill>
              </a:rPr>
            </a:br>
            <a:r>
              <a:rPr lang="en-US" sz="3200" b="1" kern="0" dirty="0">
                <a:solidFill>
                  <a:srgbClr val="FFC000"/>
                </a:solidFill>
              </a:rPr>
              <a:t>Skipping DOB, and Selecting Intended Destination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239549" y="1600404"/>
            <a:ext cx="6873424" cy="3323987"/>
          </a:xfrm>
          <a:prstGeom prst="rect">
            <a:avLst/>
          </a:prstGeom>
        </p:spPr>
        <p:txBody>
          <a:bodyPr wrap="square">
            <a:spAutoFit/>
          </a:bodyPr>
          <a:lstStyle/>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endPar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Barcode</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Type in barcode.</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a:t>
            </a:r>
            <a:r>
              <a:rPr lang="en-US" sz="1500" kern="1400" dirty="0">
                <a:latin typeface="Arial" panose="020B0604020202020204" pitchFamily="34" charset="0"/>
                <a:ea typeface="Verdana" panose="020B0604030504040204" pitchFamily="34" charset="0"/>
                <a:cs typeface="Arial" panose="020B0604020202020204" pitchFamily="34" charset="0"/>
              </a:rPr>
              <a:t>Evacuee’s First Name, Last Name </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&amp; Select Gender.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Skip DOB</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correct Operation is selected.</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Intended Destination Org. Type </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[TMP].</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Intended Destination</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-the TMP Location you created in scenario 4.</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5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View Error Message:  </a:t>
            </a:r>
            <a:r>
              <a:rPr lang="en-US" sz="1500" dirty="0">
                <a:solidFill>
                  <a:srgbClr val="C00000"/>
                </a:solidFill>
                <a:latin typeface="Arial" panose="020B0604020202020204" pitchFamily="34" charset="0"/>
                <a:cs typeface="Arial" panose="020B0604020202020204" pitchFamily="34" charset="0"/>
              </a:rPr>
              <a:t>DOB is Required.</a:t>
            </a:r>
            <a:endParaRPr lang="en-US" sz="1500" dirty="0">
              <a:latin typeface="Arial" panose="020B0604020202020204" pitchFamily="34" charset="0"/>
              <a:cs typeface="Arial" panose="020B0604020202020204" pitchFamily="34" charset="0"/>
            </a:endParaRPr>
          </a:p>
          <a:p>
            <a:pPr marL="342900" indent="-342900">
              <a:buFont typeface="+mj-lt"/>
              <a:buAutoNum type="arabicPeriod"/>
            </a:pPr>
            <a:r>
              <a:rPr lang="en-US" sz="1500" kern="1400" dirty="0">
                <a:latin typeface="Arial" panose="020B0604020202020204" pitchFamily="34" charset="0"/>
                <a:ea typeface="Verdana" panose="020B0604030504040204" pitchFamily="34" charset="0"/>
                <a:cs typeface="Arial" panose="020B0604020202020204" pitchFamily="34" charset="0"/>
              </a:rPr>
              <a:t>Check </a:t>
            </a:r>
            <a:r>
              <a:rPr lang="en-US" sz="1500" kern="1400" dirty="0">
                <a:solidFill>
                  <a:srgbClr val="C00000"/>
                </a:solidFill>
                <a:latin typeface="Arial" panose="020B0604020202020204" pitchFamily="34" charset="0"/>
                <a:ea typeface="Verdana" panose="020B0604030504040204" pitchFamily="34" charset="0"/>
                <a:cs typeface="Arial" panose="020B0604020202020204" pitchFamily="34" charset="0"/>
              </a:rPr>
              <a:t>Confirm Submission Without Required Fields </a:t>
            </a:r>
            <a:r>
              <a:rPr lang="en-US" sz="1500" kern="1400" dirty="0">
                <a:latin typeface="Arial" panose="020B0604020202020204" pitchFamily="34" charset="0"/>
                <a:ea typeface="Verdana" panose="020B0604030504040204" pitchFamily="34" charset="0"/>
                <a:cs typeface="Arial" panose="020B0604020202020204" pitchFamily="34" charset="0"/>
              </a:rPr>
              <a:t>box.</a:t>
            </a:r>
          </a:p>
          <a:p>
            <a:pPr marL="342900" indent="-342900">
              <a:buFont typeface="+mj-lt"/>
              <a:buAutoNum type="arabicPeriod"/>
            </a:pPr>
            <a:r>
              <a:rPr lang="en-US" sz="1500" kern="1400" dirty="0">
                <a:latin typeface="Arial" panose="020B0604020202020204" pitchFamily="34" charset="0"/>
                <a:ea typeface="Verdana" panose="020B0604030504040204" pitchFamily="34" charset="0"/>
                <a:cs typeface="Arial" panose="020B0604020202020204" pitchFamily="34" charset="0"/>
              </a:rPr>
              <a:t>Click </a:t>
            </a:r>
            <a:r>
              <a:rPr lang="en-US" sz="1500" b="1" kern="1400" dirty="0">
                <a:latin typeface="Arial" panose="020B0604020202020204" pitchFamily="34" charset="0"/>
                <a:ea typeface="Verdana" panose="020B0604030504040204" pitchFamily="34" charset="0"/>
                <a:cs typeface="Arial" panose="020B0604020202020204" pitchFamily="34" charset="0"/>
              </a:rPr>
              <a:t>Register</a:t>
            </a:r>
            <a:r>
              <a:rPr lang="en-US" sz="1500" kern="1400" dirty="0">
                <a:latin typeface="Arial" panose="020B0604020202020204" pitchFamily="34" charset="0"/>
                <a:ea typeface="Verdana" panose="020B0604030504040204" pitchFamily="34" charset="0"/>
                <a:cs typeface="Arial" panose="020B0604020202020204" pitchFamily="34" charset="0"/>
              </a:rPr>
              <a:t> again.</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500"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 is completed.</a:t>
            </a: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5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blank DOB field, Intended Destination, current Action and Status of evacuee #2</a:t>
            </a:r>
            <a:r>
              <a:rPr lang="en-US" sz="14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32441" y="4240720"/>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6</a:t>
            </a:r>
          </a:p>
        </p:txBody>
      </p:sp>
    </p:spTree>
    <p:extLst>
      <p:ext uri="{BB962C8B-B14F-4D97-AF65-F5344CB8AC3E}">
        <p14:creationId xmlns:p14="http://schemas.microsoft.com/office/powerpoint/2010/main" val="1240206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7</a:t>
            </a:r>
          </a:p>
        </p:txBody>
      </p:sp>
      <p:sp>
        <p:nvSpPr>
          <p:cNvPr id="5" name="Text Placeholder 4"/>
          <p:cNvSpPr>
            <a:spLocks noGrp="1"/>
          </p:cNvSpPr>
          <p:nvPr>
            <p:ph idx="4294967295"/>
          </p:nvPr>
        </p:nvSpPr>
        <p:spPr>
          <a:xfrm>
            <a:off x="465666" y="1240021"/>
            <a:ext cx="8229600" cy="3487843"/>
          </a:xfrm>
        </p:spPr>
        <p:txBody>
          <a:bodyPr>
            <a:normAutofit fontScale="47500" lnSpcReduction="20000"/>
          </a:bodyPr>
          <a:lstStyle/>
          <a:p>
            <a:pPr marL="0" indent="0">
              <a:lnSpc>
                <a:spcPct val="110000"/>
              </a:lnSpc>
              <a:spcBef>
                <a:spcPts val="0"/>
              </a:spcBef>
              <a:spcAft>
                <a:spcPts val="1200"/>
              </a:spcAft>
              <a:buNone/>
            </a:pPr>
            <a:r>
              <a:rPr lang="pt-BR" sz="5900" b="1" dirty="0">
                <a:solidFill>
                  <a:srgbClr val="1F3261"/>
                </a:solidFill>
                <a:latin typeface="+mn-lt"/>
                <a:cs typeface="+mn-cs"/>
              </a:rPr>
              <a:t>Shelter In Place </a:t>
            </a:r>
            <a:r>
              <a:rPr lang="pt-BR" sz="5100" b="1" dirty="0">
                <a:solidFill>
                  <a:srgbClr val="1F3261"/>
                </a:solidFill>
                <a:latin typeface="+mn-lt"/>
                <a:cs typeface="+mn-cs"/>
              </a:rPr>
              <a:t>(for full facility evacuations only)</a:t>
            </a:r>
          </a:p>
          <a:p>
            <a:pPr>
              <a:lnSpc>
                <a:spcPct val="110000"/>
              </a:lnSpc>
              <a:spcBef>
                <a:spcPts val="0"/>
              </a:spcBef>
              <a:spcAft>
                <a:spcPts val="1200"/>
              </a:spcAft>
            </a:pPr>
            <a:r>
              <a:rPr lang="en-US" sz="5000" dirty="0">
                <a:solidFill>
                  <a:srgbClr val="1F3261"/>
                </a:solidFill>
                <a:latin typeface="+mn-lt"/>
                <a:cs typeface="+mn-cs"/>
              </a:rPr>
              <a:t>It has been determined that one of the evacuees was       wrist-banded, but is medically fragile and cannot be moved.</a:t>
            </a:r>
          </a:p>
          <a:p>
            <a:pPr>
              <a:lnSpc>
                <a:spcPct val="110000"/>
              </a:lnSpc>
              <a:spcBef>
                <a:spcPts val="0"/>
              </a:spcBef>
              <a:spcAft>
                <a:spcPts val="1200"/>
              </a:spcAft>
            </a:pPr>
            <a:r>
              <a:rPr lang="en-US" sz="5000" dirty="0">
                <a:solidFill>
                  <a:srgbClr val="1F3261"/>
                </a:solidFill>
                <a:latin typeface="+mn-lt"/>
                <a:cs typeface="+mn-cs"/>
              </a:rPr>
              <a:t>Scan or type in barcode for Evacuee #3.</a:t>
            </a:r>
          </a:p>
          <a:p>
            <a:pPr>
              <a:lnSpc>
                <a:spcPct val="110000"/>
              </a:lnSpc>
              <a:spcBef>
                <a:spcPts val="0"/>
              </a:spcBef>
              <a:spcAft>
                <a:spcPts val="1200"/>
              </a:spcAft>
            </a:pPr>
            <a:r>
              <a:rPr lang="en-US" sz="5000" dirty="0">
                <a:solidFill>
                  <a:srgbClr val="1F3261"/>
                </a:solidFill>
                <a:latin typeface="+mn-lt"/>
                <a:cs typeface="+mn-cs"/>
              </a:rPr>
              <a:t>The Intended Destination Org. Type and Intended Destination must equal the facility on the wristband/barcode. </a:t>
            </a:r>
          </a:p>
          <a:p>
            <a:pPr>
              <a:lnSpc>
                <a:spcPct val="110000"/>
              </a:lnSpc>
              <a:spcBef>
                <a:spcPts val="0"/>
              </a:spcBef>
              <a:spcAft>
                <a:spcPts val="1200"/>
              </a:spcAft>
            </a:pPr>
            <a:r>
              <a:rPr lang="en-US" sz="5000" dirty="0">
                <a:solidFill>
                  <a:srgbClr val="1F3261"/>
                </a:solidFill>
                <a:latin typeface="+mn-lt"/>
                <a:cs typeface="+mn-cs"/>
              </a:rPr>
              <a:t>Update status to SIP.</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279318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Register Evacuee #3 to Shelter In Place (SIP)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2554545"/>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in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a:t>
            </a:r>
            <a:r>
              <a:rPr lang="en-US" sz="1600" kern="1400" dirty="0">
                <a:latin typeface="Arial" panose="020B0604020202020204" pitchFamily="34" charset="0"/>
                <a:ea typeface="Verdana" panose="020B0604030504040204" pitchFamily="34" charset="0"/>
                <a:cs typeface="Arial" panose="020B0604020202020204" pitchFamily="34" charset="0"/>
              </a:rPr>
              <a:t>Evacuee’s First Name, Last Name, DOB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&amp; Select Gender.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Operation is still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in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name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SIP.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SIP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the same as the Current Location; Action and Status is SIP.</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7</a:t>
            </a:r>
          </a:p>
        </p:txBody>
      </p:sp>
    </p:spTree>
    <p:extLst>
      <p:ext uri="{BB962C8B-B14F-4D97-AF65-F5344CB8AC3E}">
        <p14:creationId xmlns:p14="http://schemas.microsoft.com/office/powerpoint/2010/main" val="2715784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8</a:t>
            </a:r>
          </a:p>
        </p:txBody>
      </p:sp>
      <p:sp>
        <p:nvSpPr>
          <p:cNvPr id="5" name="Text Placeholder 4"/>
          <p:cNvSpPr>
            <a:spLocks noGrp="1"/>
          </p:cNvSpPr>
          <p:nvPr>
            <p:ph idx="4294967295"/>
          </p:nvPr>
        </p:nvSpPr>
        <p:spPr>
          <a:xfrm>
            <a:off x="465666" y="1240021"/>
            <a:ext cx="8229600" cy="3487843"/>
          </a:xfrm>
        </p:spPr>
        <p:txBody>
          <a:bodyPr>
            <a:normAutofit fontScale="85000" lnSpcReduction="10000"/>
          </a:bodyPr>
          <a:lstStyle/>
          <a:p>
            <a:pPr marL="0" indent="0">
              <a:lnSpc>
                <a:spcPct val="110000"/>
              </a:lnSpc>
              <a:spcBef>
                <a:spcPts val="0"/>
              </a:spcBef>
              <a:spcAft>
                <a:spcPts val="1200"/>
              </a:spcAft>
              <a:buNone/>
            </a:pPr>
            <a:r>
              <a:rPr lang="pt-BR" sz="3300" b="1" dirty="0">
                <a:solidFill>
                  <a:srgbClr val="1F3261"/>
                </a:solidFill>
                <a:latin typeface="+mn-lt"/>
                <a:cs typeface="+mn-cs"/>
              </a:rPr>
              <a:t>Select [TMP] Destination and evacuate Evacuee #1:</a:t>
            </a:r>
          </a:p>
          <a:p>
            <a:pPr>
              <a:lnSpc>
                <a:spcPct val="110000"/>
              </a:lnSpc>
              <a:spcBef>
                <a:spcPts val="0"/>
              </a:spcBef>
              <a:spcAft>
                <a:spcPts val="1200"/>
              </a:spcAft>
            </a:pPr>
            <a:r>
              <a:rPr lang="en-US" sz="2800" dirty="0">
                <a:solidFill>
                  <a:srgbClr val="1F3261"/>
                </a:solidFill>
                <a:latin typeface="+mn-lt"/>
                <a:cs typeface="+mn-cs"/>
              </a:rPr>
              <a:t>The first evacuee was registered without an intended destination.</a:t>
            </a:r>
          </a:p>
          <a:p>
            <a:pPr>
              <a:lnSpc>
                <a:spcPct val="110000"/>
              </a:lnSpc>
              <a:spcBef>
                <a:spcPts val="0"/>
              </a:spcBef>
              <a:spcAft>
                <a:spcPts val="1200"/>
              </a:spcAft>
            </a:pPr>
            <a:r>
              <a:rPr lang="en-US" sz="2800" dirty="0">
                <a:solidFill>
                  <a:srgbClr val="1F3261"/>
                </a:solidFill>
                <a:latin typeface="+mn-lt"/>
                <a:cs typeface="+mn-cs"/>
              </a:rPr>
              <a:t>Transportation will be taking evacuees to the TMP location. </a:t>
            </a:r>
          </a:p>
          <a:p>
            <a:pPr>
              <a:lnSpc>
                <a:spcPct val="110000"/>
              </a:lnSpc>
              <a:spcBef>
                <a:spcPts val="0"/>
              </a:spcBef>
              <a:spcAft>
                <a:spcPts val="1200"/>
              </a:spcAft>
            </a:pPr>
            <a:r>
              <a:rPr lang="en-US" sz="2800" dirty="0">
                <a:solidFill>
                  <a:srgbClr val="1F3261"/>
                </a:solidFill>
                <a:latin typeface="+mn-lt"/>
                <a:cs typeface="+mn-cs"/>
              </a:rPr>
              <a:t>Include the transportation method in the Evacuation Group field.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991821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Ground Rules</a:t>
            </a:r>
          </a:p>
        </p:txBody>
      </p:sp>
      <p:sp>
        <p:nvSpPr>
          <p:cNvPr id="5" name="Rectangle 3"/>
          <p:cNvSpPr txBox="1">
            <a:spLocks noRot="1" noChangeArrowheads="1"/>
          </p:cNvSpPr>
          <p:nvPr/>
        </p:nvSpPr>
        <p:spPr>
          <a:xfrm>
            <a:off x="230777" y="1095103"/>
            <a:ext cx="8229600" cy="36510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Tx/>
              <a:buChar char="•"/>
              <a:defRPr/>
            </a:pPr>
            <a:r>
              <a:rPr lang="en-US" sz="2000" dirty="0">
                <a:solidFill>
                  <a:schemeClr val="accent3">
                    <a:lumMod val="50000"/>
                  </a:schemeClr>
                </a:solidFill>
              </a:rPr>
              <a:t>Please turn off email, phones, instant messaging tools and clear other distractions away from your training area</a:t>
            </a:r>
          </a:p>
          <a:p>
            <a:pPr>
              <a:spcBef>
                <a:spcPts val="0"/>
              </a:spcBef>
              <a:buFontTx/>
              <a:buChar char="•"/>
              <a:defRPr/>
            </a:pPr>
            <a:endParaRPr lang="en-US" sz="2000" dirty="0">
              <a:solidFill>
                <a:schemeClr val="accent5">
                  <a:lumMod val="50000"/>
                </a:schemeClr>
              </a:solidFill>
            </a:endParaRPr>
          </a:p>
          <a:p>
            <a:pPr>
              <a:spcBef>
                <a:spcPts val="0"/>
              </a:spcBef>
              <a:buFontTx/>
              <a:buChar char="•"/>
              <a:defRPr/>
            </a:pPr>
            <a:r>
              <a:rPr lang="en-US" sz="2000" dirty="0">
                <a:solidFill>
                  <a:srgbClr val="CB1FB7"/>
                </a:solidFill>
              </a:rPr>
              <a:t>Participate and prepare to be called on by name</a:t>
            </a:r>
          </a:p>
          <a:p>
            <a:pPr>
              <a:spcBef>
                <a:spcPts val="0"/>
              </a:spcBef>
              <a:buFontTx/>
              <a:buChar char="•"/>
              <a:defRPr/>
            </a:pPr>
            <a:endParaRPr lang="en-US" sz="2000" dirty="0">
              <a:solidFill>
                <a:srgbClr val="002060"/>
              </a:solidFill>
            </a:endParaRPr>
          </a:p>
          <a:p>
            <a:pPr>
              <a:spcBef>
                <a:spcPts val="0"/>
              </a:spcBef>
              <a:buFontTx/>
              <a:buChar char="•"/>
              <a:defRPr/>
            </a:pPr>
            <a:r>
              <a:rPr lang="en-US" sz="2000" dirty="0">
                <a:solidFill>
                  <a:schemeClr val="accent6">
                    <a:lumMod val="50000"/>
                  </a:schemeClr>
                </a:solidFill>
              </a:rPr>
              <a:t>Raise your hand, if you have a question or comment</a:t>
            </a:r>
          </a:p>
          <a:p>
            <a:pPr>
              <a:spcBef>
                <a:spcPts val="0"/>
              </a:spcBef>
              <a:buFontTx/>
              <a:buChar char="•"/>
              <a:defRPr/>
            </a:pPr>
            <a:endParaRPr lang="en-US" sz="2000" dirty="0">
              <a:solidFill>
                <a:schemeClr val="accent5">
                  <a:lumMod val="40000"/>
                  <a:lumOff val="60000"/>
                </a:schemeClr>
              </a:solidFill>
            </a:endParaRPr>
          </a:p>
          <a:p>
            <a:pPr>
              <a:spcBef>
                <a:spcPts val="0"/>
              </a:spcBef>
              <a:buFontTx/>
              <a:buChar char="•"/>
              <a:defRPr/>
            </a:pPr>
            <a:r>
              <a:rPr lang="en-US" sz="2000" dirty="0">
                <a:solidFill>
                  <a:schemeClr val="tx2"/>
                </a:solidFill>
              </a:rPr>
              <a:t>If you need to leave the training for a short time, please let the Master Trainer know, as they will review with you what you missed at the close of the session.</a:t>
            </a:r>
          </a:p>
        </p:txBody>
      </p:sp>
    </p:spTree>
    <p:extLst>
      <p:ext uri="{BB962C8B-B14F-4D97-AF65-F5344CB8AC3E}">
        <p14:creationId xmlns:p14="http://schemas.microsoft.com/office/powerpoint/2010/main" val="832378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998376" y="274637"/>
            <a:ext cx="8145623"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Evacuate Person #1 by Selecting Intended Destination and Entering Evacuation 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2308324"/>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in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Intended Destination Org. Type [TMP].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type of transportation in Evacuation Group Description.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the TMP location you created; Action and Status is Evacuated.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8</a:t>
            </a:r>
          </a:p>
        </p:txBody>
      </p:sp>
    </p:spTree>
    <p:extLst>
      <p:ext uri="{BB962C8B-B14F-4D97-AF65-F5344CB8AC3E}">
        <p14:creationId xmlns:p14="http://schemas.microsoft.com/office/powerpoint/2010/main" val="4049948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9</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3000" b="1" dirty="0">
                <a:solidFill>
                  <a:srgbClr val="1F3261"/>
                </a:solidFill>
                <a:latin typeface="+mn-lt"/>
                <a:cs typeface="+mn-cs"/>
              </a:rPr>
              <a:t>Enter DOB for Evacuee #2:</a:t>
            </a:r>
          </a:p>
          <a:p>
            <a:pPr>
              <a:lnSpc>
                <a:spcPct val="110000"/>
              </a:lnSpc>
              <a:spcBef>
                <a:spcPts val="0"/>
              </a:spcBef>
              <a:spcAft>
                <a:spcPts val="1200"/>
              </a:spcAft>
            </a:pPr>
            <a:r>
              <a:rPr lang="en-US" sz="2400" dirty="0">
                <a:solidFill>
                  <a:srgbClr val="1F3261"/>
                </a:solidFill>
                <a:latin typeface="+mn-lt"/>
                <a:cs typeface="+mn-cs"/>
              </a:rPr>
              <a:t>The second evacuee was registered without DOB.</a:t>
            </a:r>
          </a:p>
          <a:p>
            <a:pPr>
              <a:lnSpc>
                <a:spcPct val="110000"/>
              </a:lnSpc>
              <a:spcBef>
                <a:spcPts val="0"/>
              </a:spcBef>
              <a:spcAft>
                <a:spcPts val="1200"/>
              </a:spcAft>
            </a:pPr>
            <a:r>
              <a:rPr lang="en-US" sz="2400" dirty="0">
                <a:solidFill>
                  <a:srgbClr val="1F3261"/>
                </a:solidFill>
                <a:latin typeface="+mn-lt"/>
                <a:cs typeface="+mn-cs"/>
              </a:rPr>
              <a:t>Transportation will be taking this evacuee to the TMP location. </a:t>
            </a:r>
          </a:p>
          <a:p>
            <a:pPr>
              <a:lnSpc>
                <a:spcPct val="110000"/>
              </a:lnSpc>
              <a:spcBef>
                <a:spcPts val="0"/>
              </a:spcBef>
              <a:spcAft>
                <a:spcPts val="1200"/>
              </a:spcAft>
            </a:pPr>
            <a:r>
              <a:rPr lang="en-US" sz="2400" dirty="0">
                <a:solidFill>
                  <a:srgbClr val="1F3261"/>
                </a:solidFill>
                <a:latin typeface="+mn-lt"/>
                <a:cs typeface="+mn-cs"/>
              </a:rPr>
              <a:t>Update DOB and include the transportation method in the Evacuation Group field.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134552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662474" y="274637"/>
            <a:ext cx="8481526"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Evacuate Person #2 by Typing in Barcode, Entering DOB </a:t>
            </a:r>
            <a:r>
              <a:rPr lang="en-US" sz="2800" b="1" kern="0" dirty="0">
                <a:solidFill>
                  <a:srgbClr val="FFC000"/>
                </a:solidFill>
              </a:rPr>
              <a:t>and</a:t>
            </a:r>
            <a:r>
              <a:rPr lang="en-US" sz="3200" b="1" kern="0" dirty="0">
                <a:solidFill>
                  <a:srgbClr val="FFC000"/>
                </a:solidFill>
              </a:rPr>
              <a:t> Evacuation Group.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2800767"/>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Person Lookup.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Type in barcode number.</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DOB.</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type of transportation in Evacuation Group Description.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DOB field has been updated; Action and Status is Evacuated.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9</a:t>
            </a:r>
          </a:p>
        </p:txBody>
      </p:sp>
    </p:spTree>
    <p:extLst>
      <p:ext uri="{BB962C8B-B14F-4D97-AF65-F5344CB8AC3E}">
        <p14:creationId xmlns:p14="http://schemas.microsoft.com/office/powerpoint/2010/main" val="3527944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10</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Cancel Shelter In Place (SIP)</a:t>
            </a:r>
          </a:p>
          <a:p>
            <a:pPr>
              <a:lnSpc>
                <a:spcPct val="110000"/>
              </a:lnSpc>
              <a:spcBef>
                <a:spcPts val="0"/>
              </a:spcBef>
              <a:spcAft>
                <a:spcPts val="1200"/>
              </a:spcAft>
            </a:pPr>
            <a:r>
              <a:rPr lang="en-US" sz="2400" dirty="0">
                <a:solidFill>
                  <a:srgbClr val="1F3261"/>
                </a:solidFill>
                <a:latin typeface="+mn-lt"/>
                <a:cs typeface="+mn-cs"/>
              </a:rPr>
              <a:t>Evacuee # 3’s condition has stabilized, therefore you can cancel their SIP status.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803778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Cancel Shelter In Place (SIP)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53555" y="1510329"/>
            <a:ext cx="6693694" cy="2554545"/>
          </a:xfrm>
          <a:prstGeom prst="rect">
            <a:avLst/>
          </a:prstGeom>
        </p:spPr>
        <p:txBody>
          <a:bodyPr wrap="square">
            <a:spAutoFit/>
          </a:bodyPr>
          <a:lstStyle/>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Cancel SIP.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Cancel</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SIP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now blank and the Status is Registered.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you check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Show Detailed History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box, you will see all of the actions and prior status.</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10</a:t>
            </a:r>
          </a:p>
        </p:txBody>
      </p:sp>
      <p:pic>
        <p:nvPicPr>
          <p:cNvPr id="2" name="Picture 1">
            <a:extLst>
              <a:ext uri="{FF2B5EF4-FFF2-40B4-BE49-F238E27FC236}">
                <a16:creationId xmlns:a16="http://schemas.microsoft.com/office/drawing/2014/main" id="{A7684CFC-52A5-4829-BF4F-28B27F972C90}"/>
              </a:ext>
            </a:extLst>
          </p:cNvPr>
          <p:cNvPicPr>
            <a:picLocks noChangeAspect="1"/>
          </p:cNvPicPr>
          <p:nvPr/>
        </p:nvPicPr>
        <p:blipFill>
          <a:blip r:embed="rId4"/>
          <a:stretch>
            <a:fillRect/>
          </a:stretch>
        </p:blipFill>
        <p:spPr>
          <a:xfrm>
            <a:off x="3230359" y="3564874"/>
            <a:ext cx="3485714" cy="1000000"/>
          </a:xfrm>
          <a:prstGeom prst="rect">
            <a:avLst/>
          </a:prstGeom>
        </p:spPr>
      </p:pic>
    </p:spTree>
    <p:extLst>
      <p:ext uri="{BB962C8B-B14F-4D97-AF65-F5344CB8AC3E}">
        <p14:creationId xmlns:p14="http://schemas.microsoft.com/office/powerpoint/2010/main" val="15426026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11</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Evacuee #3 is being sent to the TMP Location</a:t>
            </a:r>
          </a:p>
          <a:p>
            <a:pPr>
              <a:lnSpc>
                <a:spcPct val="110000"/>
              </a:lnSpc>
              <a:spcBef>
                <a:spcPts val="0"/>
              </a:spcBef>
              <a:spcAft>
                <a:spcPts val="1200"/>
              </a:spcAft>
            </a:pPr>
            <a:r>
              <a:rPr lang="en-US" sz="2400" dirty="0">
                <a:solidFill>
                  <a:srgbClr val="1F3261"/>
                </a:solidFill>
                <a:latin typeface="+mn-lt"/>
                <a:cs typeface="+mn-cs"/>
              </a:rPr>
              <a:t>Former SIP Evacuee’s Intended Destination needs to be updated to the TMP location like the other two evacuees.</a:t>
            </a:r>
          </a:p>
          <a:p>
            <a:pPr>
              <a:lnSpc>
                <a:spcPct val="110000"/>
              </a:lnSpc>
              <a:spcBef>
                <a:spcPts val="0"/>
              </a:spcBef>
              <a:spcAft>
                <a:spcPts val="1200"/>
              </a:spcAft>
            </a:pPr>
            <a:r>
              <a:rPr lang="en-US" sz="2400" dirty="0">
                <a:solidFill>
                  <a:srgbClr val="1F3261"/>
                </a:solidFill>
                <a:latin typeface="+mn-lt"/>
                <a:cs typeface="+mn-cs"/>
              </a:rPr>
              <a:t>Status also need to be changed to Evacuated.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964323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Update Destination for Evacuee #3 and </a:t>
            </a:r>
            <a:br>
              <a:rPr lang="en-US" sz="3200" b="1" kern="0" dirty="0">
                <a:solidFill>
                  <a:srgbClr val="FFC000"/>
                </a:solidFill>
              </a:rPr>
            </a:br>
            <a:r>
              <a:rPr lang="en-US" sz="3200" b="1" kern="0" dirty="0">
                <a:solidFill>
                  <a:srgbClr val="FFC000"/>
                </a:solidFill>
              </a:rPr>
              <a:t>change Status to Evacuated.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for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Evacuation Group Description.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message: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Tracking History to view the Intended Destination is now TMP Location and Status is Evacuated.</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Uncheck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Show Detailed History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box </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11</a:t>
            </a:r>
          </a:p>
        </p:txBody>
      </p:sp>
      <p:pic>
        <p:nvPicPr>
          <p:cNvPr id="3" name="Picture 2">
            <a:extLst>
              <a:ext uri="{FF2B5EF4-FFF2-40B4-BE49-F238E27FC236}">
                <a16:creationId xmlns:a16="http://schemas.microsoft.com/office/drawing/2014/main" id="{5C6DAC48-D8EC-4FCD-A648-7E0B235629AE}"/>
              </a:ext>
            </a:extLst>
          </p:cNvPr>
          <p:cNvPicPr>
            <a:picLocks noChangeAspect="1"/>
          </p:cNvPicPr>
          <p:nvPr/>
        </p:nvPicPr>
        <p:blipFill>
          <a:blip r:embed="rId4"/>
          <a:stretch>
            <a:fillRect/>
          </a:stretch>
        </p:blipFill>
        <p:spPr>
          <a:xfrm>
            <a:off x="4264965" y="3418986"/>
            <a:ext cx="2676253" cy="1106293"/>
          </a:xfrm>
          <a:prstGeom prst="rect">
            <a:avLst/>
          </a:prstGeom>
        </p:spPr>
      </p:pic>
    </p:spTree>
    <p:extLst>
      <p:ext uri="{BB962C8B-B14F-4D97-AF65-F5344CB8AC3E}">
        <p14:creationId xmlns:p14="http://schemas.microsoft.com/office/powerpoint/2010/main" val="3944127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12</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latin typeface="+mn-lt"/>
                <a:cs typeface="+mn-cs"/>
              </a:rPr>
              <a:t>View Facility Report</a:t>
            </a:r>
          </a:p>
          <a:p>
            <a:pPr>
              <a:lnSpc>
                <a:spcPct val="110000"/>
              </a:lnSpc>
              <a:spcBef>
                <a:spcPts val="0"/>
              </a:spcBef>
              <a:spcAft>
                <a:spcPts val="1200"/>
              </a:spcAft>
            </a:pPr>
            <a:r>
              <a:rPr lang="en-US" sz="2400" dirty="0">
                <a:solidFill>
                  <a:srgbClr val="1F3261"/>
                </a:solidFill>
                <a:latin typeface="+mn-lt"/>
                <a:cs typeface="+mn-cs"/>
              </a:rPr>
              <a:t>Three evacuees should be listed.</a:t>
            </a:r>
          </a:p>
          <a:p>
            <a:pPr>
              <a:lnSpc>
                <a:spcPct val="110000"/>
              </a:lnSpc>
              <a:spcBef>
                <a:spcPts val="0"/>
              </a:spcBef>
              <a:spcAft>
                <a:spcPts val="1200"/>
              </a:spcAft>
            </a:pPr>
            <a:r>
              <a:rPr lang="en-US" sz="2400" dirty="0">
                <a:solidFill>
                  <a:srgbClr val="1F3261"/>
                </a:solidFill>
                <a:latin typeface="+mn-lt"/>
                <a:cs typeface="+mn-cs"/>
              </a:rPr>
              <a:t>Each should have an Intended Destination of the Temporary Location and a status of Evacuated.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631587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308324"/>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Intended Destination is your TMP Location, and status for all three is Evacuated.</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12</a:t>
            </a:r>
          </a:p>
        </p:txBody>
      </p:sp>
    </p:spTree>
    <p:extLst>
      <p:ext uri="{BB962C8B-B14F-4D97-AF65-F5344CB8AC3E}">
        <p14:creationId xmlns:p14="http://schemas.microsoft.com/office/powerpoint/2010/main" val="3332975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solidFill>
                  <a:srgbClr val="1F3261"/>
                </a:solidFill>
              </a:rPr>
              <a:t>Lunch Break</a:t>
            </a:r>
            <a:br>
              <a:rPr lang="en-US" b="1" i="1" dirty="0">
                <a:solidFill>
                  <a:srgbClr val="1F3261"/>
                </a:solidFill>
              </a:rPr>
            </a:br>
            <a:r>
              <a:rPr lang="en-US" sz="2700" b="1" i="1" dirty="0">
                <a:solidFill>
                  <a:srgbClr val="1F3261"/>
                </a:solidFill>
              </a:rPr>
              <a:t>45 minutes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281120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134" y="1603350"/>
            <a:ext cx="7973598" cy="1200329"/>
          </a:xfrm>
          <a:prstGeom prst="rect">
            <a:avLst/>
          </a:prstGeom>
        </p:spPr>
        <p:txBody>
          <a:bodyPr wrap="square">
            <a:spAutoFit/>
          </a:bodyPr>
          <a:lstStyle/>
          <a:p>
            <a:pPr algn="ctr"/>
            <a:r>
              <a:rPr lang="en-US" sz="3600" b="1" dirty="0">
                <a:solidFill>
                  <a:srgbClr val="002D73"/>
                </a:solidFill>
                <a:latin typeface="Arial" panose="020B0604020202020204" pitchFamily="34" charset="0"/>
                <a:cs typeface="Arial" panose="020B0604020202020204" pitchFamily="34" charset="0"/>
              </a:rPr>
              <a:t>Evacuations Happen!</a:t>
            </a:r>
            <a:br>
              <a:rPr lang="en-US" sz="3600" b="1" dirty="0">
                <a:solidFill>
                  <a:srgbClr val="002D73"/>
                </a:solidFill>
                <a:latin typeface="Arial" panose="020B0604020202020204" pitchFamily="34" charset="0"/>
                <a:cs typeface="Arial" panose="020B0604020202020204" pitchFamily="34" charset="0"/>
              </a:rPr>
            </a:br>
            <a:endParaRPr lang="en-US" sz="3600" b="1" dirty="0">
              <a:solidFill>
                <a:srgbClr val="002D7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0" y="343717"/>
            <a:ext cx="1335729" cy="650582"/>
          </a:xfrm>
          <a:prstGeom prst="rect">
            <a:avLst/>
          </a:prstGeom>
        </p:spPr>
      </p:pic>
    </p:spTree>
    <p:extLst>
      <p:ext uri="{BB962C8B-B14F-4D97-AF65-F5344CB8AC3E}">
        <p14:creationId xmlns:p14="http://schemas.microsoft.com/office/powerpoint/2010/main" val="33941503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13</a:t>
            </a:r>
          </a:p>
        </p:txBody>
      </p:sp>
      <p:sp>
        <p:nvSpPr>
          <p:cNvPr id="5" name="Text Placeholder 4"/>
          <p:cNvSpPr>
            <a:spLocks noGrp="1"/>
          </p:cNvSpPr>
          <p:nvPr>
            <p:ph idx="4294967295"/>
          </p:nvPr>
        </p:nvSpPr>
        <p:spPr>
          <a:xfrm>
            <a:off x="465666" y="1240021"/>
            <a:ext cx="8229600" cy="3487843"/>
          </a:xfrm>
        </p:spPr>
        <p:txBody>
          <a:bodyPr>
            <a:normAutofit fontScale="92500" lnSpcReduction="10000"/>
          </a:bodyPr>
          <a:lstStyle/>
          <a:p>
            <a:pPr marL="0" indent="0">
              <a:lnSpc>
                <a:spcPct val="110000"/>
              </a:lnSpc>
              <a:spcBef>
                <a:spcPts val="0"/>
              </a:spcBef>
              <a:spcAft>
                <a:spcPts val="1200"/>
              </a:spcAft>
              <a:buNone/>
            </a:pPr>
            <a:r>
              <a:rPr lang="pt-BR" sz="3000" b="1" dirty="0">
                <a:solidFill>
                  <a:srgbClr val="1F3261"/>
                </a:solidFill>
                <a:latin typeface="+mn-lt"/>
                <a:cs typeface="+mn-cs"/>
              </a:rPr>
              <a:t>Receive Evacuees</a:t>
            </a:r>
          </a:p>
          <a:p>
            <a:pPr marL="0" indent="0">
              <a:lnSpc>
                <a:spcPct val="110000"/>
              </a:lnSpc>
              <a:spcBef>
                <a:spcPts val="0"/>
              </a:spcBef>
              <a:spcAft>
                <a:spcPts val="1200"/>
              </a:spcAft>
              <a:buNone/>
            </a:pPr>
            <a:r>
              <a:rPr lang="pt-BR" sz="3000" b="1" dirty="0">
                <a:solidFill>
                  <a:srgbClr val="1F3261"/>
                </a:solidFill>
                <a:latin typeface="+mn-lt"/>
                <a:cs typeface="+mn-cs"/>
              </a:rPr>
              <a:t>You were transported to TMP Location with the three evacuees:</a:t>
            </a:r>
          </a:p>
          <a:p>
            <a:pPr>
              <a:lnSpc>
                <a:spcPct val="110000"/>
              </a:lnSpc>
              <a:spcBef>
                <a:spcPts val="0"/>
              </a:spcBef>
              <a:spcAft>
                <a:spcPts val="1200"/>
              </a:spcAft>
            </a:pPr>
            <a:r>
              <a:rPr lang="en-US" sz="2600" dirty="0">
                <a:solidFill>
                  <a:srgbClr val="1F3261"/>
                </a:solidFill>
                <a:latin typeface="+mn-lt"/>
                <a:cs typeface="+mn-cs"/>
              </a:rPr>
              <a:t>Scan or type in barcode number for Evacuee #1.</a:t>
            </a:r>
          </a:p>
          <a:p>
            <a:pPr>
              <a:lnSpc>
                <a:spcPct val="110000"/>
              </a:lnSpc>
              <a:spcBef>
                <a:spcPts val="0"/>
              </a:spcBef>
              <a:spcAft>
                <a:spcPts val="1200"/>
              </a:spcAft>
            </a:pPr>
            <a:r>
              <a:rPr lang="en-US" sz="2600" dirty="0">
                <a:solidFill>
                  <a:srgbClr val="1F3261"/>
                </a:solidFill>
                <a:latin typeface="+mn-lt"/>
                <a:cs typeface="+mn-cs"/>
              </a:rPr>
              <a:t>Change Current Location Org. Type [TMP] and Current Location to the TMP Location you created.</a:t>
            </a:r>
          </a:p>
          <a:p>
            <a:pPr>
              <a:lnSpc>
                <a:spcPct val="110000"/>
              </a:lnSpc>
              <a:spcBef>
                <a:spcPts val="0"/>
              </a:spcBef>
              <a:spcAft>
                <a:spcPts val="1200"/>
              </a:spcAft>
            </a:pPr>
            <a:r>
              <a:rPr lang="en-US" sz="2600" dirty="0">
                <a:solidFill>
                  <a:srgbClr val="1F3261"/>
                </a:solidFill>
                <a:latin typeface="+mn-lt"/>
                <a:cs typeface="+mn-cs"/>
              </a:rPr>
              <a:t>Repeat for other two evacuees.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477678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Receive Evacuees to TMP Location</a:t>
            </a:r>
            <a:br>
              <a:rPr lang="en-US" sz="3200" b="1" kern="0" dirty="0">
                <a:solidFill>
                  <a:srgbClr val="FFC000"/>
                </a:solidFill>
              </a:rPr>
            </a:br>
            <a:r>
              <a:rPr lang="en-US" sz="3200" b="1" kern="0" dirty="0">
                <a:solidFill>
                  <a:srgbClr val="FFC000"/>
                </a:solidFill>
              </a:rPr>
              <a:t>by Scanning or Typing barcode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1815882"/>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Scan barcode OR 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Person Lookup</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Current Location Org. Type to [TMP] Temporary.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TMP location you created from the dropdown list.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B0F0"/>
                </a:solidFill>
                <a:latin typeface="Arial" panose="020B0604020202020204" pitchFamily="34" charset="0"/>
                <a:ea typeface="Verdana" panose="020B0604030504040204" pitchFamily="34" charset="0"/>
                <a:cs typeface="Arial" panose="020B0604020202020204" pitchFamily="34" charset="0"/>
              </a:rPr>
              <a:t>Receive is Complete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Repeat Steps 1 – 5 for other two evacuees.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13</a:t>
            </a:r>
          </a:p>
        </p:txBody>
      </p:sp>
    </p:spTree>
    <p:extLst>
      <p:ext uri="{BB962C8B-B14F-4D97-AF65-F5344CB8AC3E}">
        <p14:creationId xmlns:p14="http://schemas.microsoft.com/office/powerpoint/2010/main" val="1385388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14</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Current location for the three evacuees should be TMP Location and their status is received.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563864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Current Location is your TMP Location, and status for all three is Received.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any evacuee’s current location is NOT your TMP Location or status is not Received, you will need to return to scenario 13 and make edits.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14</a:t>
            </a:r>
          </a:p>
        </p:txBody>
      </p:sp>
    </p:spTree>
    <p:extLst>
      <p:ext uri="{BB962C8B-B14F-4D97-AF65-F5344CB8AC3E}">
        <p14:creationId xmlns:p14="http://schemas.microsoft.com/office/powerpoint/2010/main" val="439222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15</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Initiate</a:t>
            </a:r>
            <a:r>
              <a:rPr lang="pt-BR" sz="3000" b="1" dirty="0">
                <a:solidFill>
                  <a:srgbClr val="1F3261"/>
                </a:solidFill>
              </a:rPr>
              <a:t> </a:t>
            </a:r>
            <a:r>
              <a:rPr lang="pt-BR" sz="2800" b="1" dirty="0">
                <a:solidFill>
                  <a:srgbClr val="1F3261"/>
                </a:solidFill>
              </a:rPr>
              <a:t>Repatriation</a:t>
            </a:r>
          </a:p>
          <a:p>
            <a:pPr marL="0" indent="0">
              <a:lnSpc>
                <a:spcPct val="110000"/>
              </a:lnSpc>
              <a:spcBef>
                <a:spcPts val="0"/>
              </a:spcBef>
              <a:spcAft>
                <a:spcPts val="1200"/>
              </a:spcAft>
              <a:buNone/>
            </a:pPr>
            <a:r>
              <a:rPr lang="pt-BR" sz="2800" b="1" dirty="0">
                <a:solidFill>
                  <a:srgbClr val="1F3261"/>
                </a:solidFill>
              </a:rPr>
              <a:t>Power has been restored and transportation is ready to take the three evacuees back to your facility.</a:t>
            </a:r>
          </a:p>
          <a:p>
            <a:pPr>
              <a:lnSpc>
                <a:spcPct val="110000"/>
              </a:lnSpc>
              <a:spcBef>
                <a:spcPts val="0"/>
              </a:spcBef>
              <a:spcAft>
                <a:spcPts val="1200"/>
              </a:spcAft>
            </a:pPr>
            <a:r>
              <a:rPr lang="en-US" sz="2400" dirty="0">
                <a:solidFill>
                  <a:srgbClr val="1F3261"/>
                </a:solidFill>
              </a:rPr>
              <a:t>Use Multi Person Update to Initiate Repatriation for the three evacuees.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442212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Initiate Repatriation using </a:t>
            </a:r>
            <a:br>
              <a:rPr lang="en-US" sz="3200" b="1" kern="0" dirty="0">
                <a:solidFill>
                  <a:srgbClr val="FFC000"/>
                </a:solidFill>
              </a:rPr>
            </a:br>
            <a:r>
              <a:rPr lang="en-US" sz="3200" b="1" kern="0" dirty="0">
                <a:solidFill>
                  <a:srgbClr val="FFC000"/>
                </a:solidFill>
              </a:rPr>
              <a:t>the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7394792"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Location Org. Type to [TMP] Temporary.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from the dropdown list</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Initiate Repatriation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Check the All box (top left) OR the box corresponding the evacuee #1 – 3.</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Initiate Repatriation of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Initiate Repatriation complete for 3 persons.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15</a:t>
            </a:r>
          </a:p>
        </p:txBody>
      </p:sp>
    </p:spTree>
    <p:extLst>
      <p:ext uri="{BB962C8B-B14F-4D97-AF65-F5344CB8AC3E}">
        <p14:creationId xmlns:p14="http://schemas.microsoft.com/office/powerpoint/2010/main" val="228931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16</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3300" b="1" dirty="0">
                <a:solidFill>
                  <a:srgbClr val="1F3261"/>
                </a:solidFill>
              </a:rPr>
              <a:t>View Facility Report</a:t>
            </a:r>
          </a:p>
          <a:p>
            <a:pPr>
              <a:lnSpc>
                <a:spcPct val="110000"/>
              </a:lnSpc>
              <a:spcBef>
                <a:spcPts val="0"/>
              </a:spcBef>
              <a:spcAft>
                <a:spcPts val="1200"/>
              </a:spcAft>
            </a:pPr>
            <a:r>
              <a:rPr lang="en-US" sz="2400" dirty="0">
                <a:solidFill>
                  <a:srgbClr val="1F3261"/>
                </a:solidFill>
              </a:rPr>
              <a:t>Status of three evacuees should be Repatriation Initiated and Intended Destination as your facility.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9534549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Intended Destination is your facility, and status for all three is Repatriation Initiated.</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16</a:t>
            </a:r>
          </a:p>
        </p:txBody>
      </p:sp>
    </p:spTree>
    <p:extLst>
      <p:ext uri="{BB962C8B-B14F-4D97-AF65-F5344CB8AC3E}">
        <p14:creationId xmlns:p14="http://schemas.microsoft.com/office/powerpoint/2010/main" val="1551888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17</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Repatriate – Event is over</a:t>
            </a:r>
          </a:p>
          <a:p>
            <a:pPr marL="0" indent="0">
              <a:lnSpc>
                <a:spcPct val="110000"/>
              </a:lnSpc>
              <a:spcBef>
                <a:spcPts val="0"/>
              </a:spcBef>
              <a:spcAft>
                <a:spcPts val="1200"/>
              </a:spcAft>
              <a:buNone/>
            </a:pPr>
            <a:r>
              <a:rPr lang="pt-BR" sz="2800" b="1" dirty="0">
                <a:solidFill>
                  <a:srgbClr val="1F3261"/>
                </a:solidFill>
              </a:rPr>
              <a:t>Receiving evacuees back to where they originated from is Repatriation</a:t>
            </a:r>
          </a:p>
          <a:p>
            <a:pPr>
              <a:lnSpc>
                <a:spcPct val="110000"/>
              </a:lnSpc>
              <a:spcBef>
                <a:spcPts val="0"/>
              </a:spcBef>
              <a:spcAft>
                <a:spcPts val="1200"/>
              </a:spcAft>
            </a:pPr>
            <a:r>
              <a:rPr lang="en-US" sz="2400" dirty="0">
                <a:solidFill>
                  <a:srgbClr val="1F3261"/>
                </a:solidFill>
              </a:rPr>
              <a:t>Use Multi Person Update to change status to Repatriated for the three evacuees.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7883375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Repatriate Evacuees using </a:t>
            </a:r>
            <a:br>
              <a:rPr lang="en-US" sz="3200" b="1" kern="0" dirty="0">
                <a:solidFill>
                  <a:srgbClr val="FFC000"/>
                </a:solidFill>
              </a:rPr>
            </a:br>
            <a:r>
              <a:rPr lang="en-US" sz="3200" b="1" kern="0" dirty="0">
                <a:solidFill>
                  <a:srgbClr val="FFC000"/>
                </a:solidFill>
              </a:rPr>
              <a:t>the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7394792"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or Select your facility’s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or Select your facility.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Repatriation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Check the All box (top left) OR the box corresponding the evacuee #1 – 3.</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Repatriate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Repatriate complete for 3 persons.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17</a:t>
            </a:r>
          </a:p>
        </p:txBody>
      </p:sp>
    </p:spTree>
    <p:extLst>
      <p:ext uri="{BB962C8B-B14F-4D97-AF65-F5344CB8AC3E}">
        <p14:creationId xmlns:p14="http://schemas.microsoft.com/office/powerpoint/2010/main" val="172130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9134" y="1603350"/>
            <a:ext cx="7973598" cy="1754326"/>
          </a:xfrm>
          <a:prstGeom prst="rect">
            <a:avLst/>
          </a:prstGeom>
        </p:spPr>
        <p:txBody>
          <a:bodyPr wrap="square">
            <a:spAutoFit/>
          </a:bodyPr>
          <a:lstStyle/>
          <a:p>
            <a:pPr algn="ctr"/>
            <a:r>
              <a:rPr lang="en-US" sz="3600" b="1" dirty="0">
                <a:solidFill>
                  <a:srgbClr val="002D73"/>
                </a:solidFill>
                <a:latin typeface="Arial" panose="020B0604020202020204" pitchFamily="34" charset="0"/>
                <a:cs typeface="Arial" panose="020B0604020202020204" pitchFamily="34" charset="0"/>
              </a:rPr>
              <a:t>Review of</a:t>
            </a:r>
          </a:p>
          <a:p>
            <a:pPr algn="ctr"/>
            <a:r>
              <a:rPr lang="en-US" sz="3600" b="1" dirty="0">
                <a:solidFill>
                  <a:srgbClr val="002D73"/>
                </a:solidFill>
                <a:latin typeface="Arial" panose="020B0604020202020204" pitchFamily="34" charset="0"/>
                <a:cs typeface="Arial" panose="020B0604020202020204" pitchFamily="34" charset="0"/>
              </a:rPr>
              <a:t>CTI-502</a:t>
            </a:r>
            <a:br>
              <a:rPr lang="en-US" sz="3600" b="1" dirty="0">
                <a:solidFill>
                  <a:srgbClr val="002D73"/>
                </a:solidFill>
                <a:latin typeface="Arial" panose="020B0604020202020204" pitchFamily="34" charset="0"/>
                <a:cs typeface="Arial" panose="020B0604020202020204" pitchFamily="34" charset="0"/>
              </a:rPr>
            </a:br>
            <a:endParaRPr lang="en-US" sz="3600" b="1" dirty="0">
              <a:solidFill>
                <a:srgbClr val="002D73"/>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0" y="343717"/>
            <a:ext cx="1335729" cy="650582"/>
          </a:xfrm>
          <a:prstGeom prst="rect">
            <a:avLst/>
          </a:prstGeom>
        </p:spPr>
      </p:pic>
    </p:spTree>
    <p:extLst>
      <p:ext uri="{BB962C8B-B14F-4D97-AF65-F5344CB8AC3E}">
        <p14:creationId xmlns:p14="http://schemas.microsoft.com/office/powerpoint/2010/main" val="401231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18</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Event is over, so three evacuees should have your facility listed as current location and status of Repatriated.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86424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three evacuees are listed, the Current Location is your facility, and status for all three is Repatriated.</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18</a:t>
            </a:r>
          </a:p>
        </p:txBody>
      </p:sp>
    </p:spTree>
    <p:extLst>
      <p:ext uri="{BB962C8B-B14F-4D97-AF65-F5344CB8AC3E}">
        <p14:creationId xmlns:p14="http://schemas.microsoft.com/office/powerpoint/2010/main" val="1110619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i="1" dirty="0">
                <a:solidFill>
                  <a:srgbClr val="1F3261"/>
                </a:solidFill>
              </a:rPr>
              <a:t>Break</a:t>
            </a:r>
            <a:br>
              <a:rPr lang="en-US" b="1" i="1" dirty="0">
                <a:solidFill>
                  <a:srgbClr val="1F3261"/>
                </a:solidFill>
              </a:rPr>
            </a:br>
            <a:r>
              <a:rPr lang="en-US" sz="2700" b="1" i="1" dirty="0">
                <a:solidFill>
                  <a:srgbClr val="1F3261"/>
                </a:solidFill>
              </a:rPr>
              <a:t>15 minutes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02272"/>
            <a:ext cx="1335729" cy="735928"/>
          </a:xfrm>
          <a:prstGeom prst="rect">
            <a:avLst/>
          </a:prstGeom>
        </p:spPr>
      </p:pic>
    </p:spTree>
    <p:extLst>
      <p:ext uri="{BB962C8B-B14F-4D97-AF65-F5344CB8AC3E}">
        <p14:creationId xmlns:p14="http://schemas.microsoft.com/office/powerpoint/2010/main" val="30730192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19</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List Available Barcodes</a:t>
            </a:r>
          </a:p>
          <a:p>
            <a:pPr>
              <a:lnSpc>
                <a:spcPct val="110000"/>
              </a:lnSpc>
              <a:spcBef>
                <a:spcPts val="0"/>
              </a:spcBef>
              <a:spcAft>
                <a:spcPts val="1200"/>
              </a:spcAft>
            </a:pPr>
            <a:r>
              <a:rPr lang="en-US" sz="2400" dirty="0">
                <a:solidFill>
                  <a:srgbClr val="1F3261"/>
                </a:solidFill>
              </a:rPr>
              <a:t>Let’s check to see what barcodes are still available</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499888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List Available Barcodes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0" y="1171366"/>
            <a:ext cx="8268079"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 Available Barcodes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your Location Org. Type and Original Location.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View message at top, “There are ## unused barcodes for the location.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through list and if needed change number of records to display on page:</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Note: If you click on the barcode link, you can register an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19</a:t>
            </a:r>
          </a:p>
        </p:txBody>
      </p:sp>
      <p:pic>
        <p:nvPicPr>
          <p:cNvPr id="2" name="Picture 1">
            <a:extLst>
              <a:ext uri="{FF2B5EF4-FFF2-40B4-BE49-F238E27FC236}">
                <a16:creationId xmlns:a16="http://schemas.microsoft.com/office/drawing/2014/main" id="{EC6EB87E-FDD3-44CF-828F-3C92D503BF05}"/>
              </a:ext>
            </a:extLst>
          </p:cNvPr>
          <p:cNvPicPr>
            <a:picLocks noChangeAspect="1"/>
          </p:cNvPicPr>
          <p:nvPr/>
        </p:nvPicPr>
        <p:blipFill>
          <a:blip r:embed="rId4"/>
          <a:stretch>
            <a:fillRect/>
          </a:stretch>
        </p:blipFill>
        <p:spPr>
          <a:xfrm>
            <a:off x="3132808" y="3094399"/>
            <a:ext cx="5380952" cy="657143"/>
          </a:xfrm>
          <a:prstGeom prst="rect">
            <a:avLst/>
          </a:prstGeom>
        </p:spPr>
      </p:pic>
    </p:spTree>
    <p:extLst>
      <p:ext uri="{BB962C8B-B14F-4D97-AF65-F5344CB8AC3E}">
        <p14:creationId xmlns:p14="http://schemas.microsoft.com/office/powerpoint/2010/main" val="669219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20</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Multi Person Input</a:t>
            </a:r>
          </a:p>
          <a:p>
            <a:pPr>
              <a:lnSpc>
                <a:spcPct val="110000"/>
              </a:lnSpc>
              <a:spcBef>
                <a:spcPts val="0"/>
              </a:spcBef>
              <a:spcAft>
                <a:spcPts val="1200"/>
              </a:spcAft>
            </a:pPr>
            <a:r>
              <a:rPr lang="en-US" sz="2400" dirty="0">
                <a:solidFill>
                  <a:srgbClr val="1F3261"/>
                </a:solidFill>
              </a:rPr>
              <a:t>You will use the same Operation and TMP Location</a:t>
            </a:r>
          </a:p>
          <a:p>
            <a:pPr>
              <a:lnSpc>
                <a:spcPct val="110000"/>
              </a:lnSpc>
              <a:spcBef>
                <a:spcPts val="0"/>
              </a:spcBef>
              <a:spcAft>
                <a:spcPts val="1200"/>
              </a:spcAft>
            </a:pPr>
            <a:r>
              <a:rPr lang="en-US" sz="2400" dirty="0">
                <a:solidFill>
                  <a:srgbClr val="1F3261"/>
                </a:solidFill>
              </a:rPr>
              <a:t>Another evacuation is warranted.</a:t>
            </a:r>
          </a:p>
          <a:p>
            <a:pPr>
              <a:lnSpc>
                <a:spcPct val="110000"/>
              </a:lnSpc>
              <a:spcBef>
                <a:spcPts val="0"/>
              </a:spcBef>
              <a:spcAft>
                <a:spcPts val="1200"/>
              </a:spcAft>
            </a:pPr>
            <a:r>
              <a:rPr lang="en-US" sz="2400" dirty="0">
                <a:solidFill>
                  <a:srgbClr val="1F3261"/>
                </a:solidFill>
              </a:rPr>
              <a:t>This time you cannot locate the wristbands, but you need to evacuate two people.</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4165715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Use Multi Person Input to Register </a:t>
            </a:r>
            <a:br>
              <a:rPr lang="en-US" sz="3200" b="1" kern="0" dirty="0">
                <a:solidFill>
                  <a:srgbClr val="FFC000"/>
                </a:solidFill>
              </a:rPr>
            </a:br>
            <a:r>
              <a:rPr lang="en-US" sz="3200" b="1" kern="0" dirty="0">
                <a:solidFill>
                  <a:srgbClr val="FFC000"/>
                </a:solidFill>
              </a:rPr>
              <a:t>Two More Evacuees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0" y="1171366"/>
            <a:ext cx="8268079"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Multi Person Input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two (2) in the Number of People field.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Fillable Grid.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First Name, Last Name, DOB and Gender for two more evacuees (# 4 and 5).</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Registered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19</a:t>
            </a:r>
          </a:p>
        </p:txBody>
      </p:sp>
    </p:spTree>
    <p:extLst>
      <p:ext uri="{BB962C8B-B14F-4D97-AF65-F5344CB8AC3E}">
        <p14:creationId xmlns:p14="http://schemas.microsoft.com/office/powerpoint/2010/main" val="3317723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21</a:t>
            </a:r>
          </a:p>
        </p:txBody>
      </p:sp>
      <p:sp>
        <p:nvSpPr>
          <p:cNvPr id="5" name="Text Placeholder 4"/>
          <p:cNvSpPr>
            <a:spLocks noGrp="1"/>
          </p:cNvSpPr>
          <p:nvPr>
            <p:ph idx="4294967295"/>
          </p:nvPr>
        </p:nvSpPr>
        <p:spPr>
          <a:xfrm>
            <a:off x="465666" y="1240021"/>
            <a:ext cx="8229600" cy="3487843"/>
          </a:xfrm>
        </p:spPr>
        <p:txBody>
          <a:bodyPr>
            <a:normAutofit fontScale="47500" lnSpcReduction="20000"/>
          </a:bodyPr>
          <a:lstStyle/>
          <a:p>
            <a:pPr marL="0" indent="0">
              <a:lnSpc>
                <a:spcPct val="110000"/>
              </a:lnSpc>
              <a:spcBef>
                <a:spcPts val="0"/>
              </a:spcBef>
              <a:spcAft>
                <a:spcPts val="1200"/>
              </a:spcAft>
              <a:buNone/>
            </a:pPr>
            <a:r>
              <a:rPr lang="pt-BR" sz="5900" b="1" dirty="0">
                <a:solidFill>
                  <a:srgbClr val="1F3261"/>
                </a:solidFill>
              </a:rPr>
              <a:t>Multi Person Update</a:t>
            </a:r>
          </a:p>
          <a:p>
            <a:pPr>
              <a:lnSpc>
                <a:spcPct val="110000"/>
              </a:lnSpc>
              <a:spcBef>
                <a:spcPts val="0"/>
              </a:spcBef>
              <a:spcAft>
                <a:spcPts val="1200"/>
              </a:spcAft>
            </a:pPr>
            <a:r>
              <a:rPr lang="en-US" sz="5100" dirty="0">
                <a:solidFill>
                  <a:srgbClr val="1F3261"/>
                </a:solidFill>
              </a:rPr>
              <a:t>When you used the </a:t>
            </a:r>
            <a:r>
              <a:rPr lang="en-US" sz="5100" b="1" dirty="0">
                <a:solidFill>
                  <a:srgbClr val="1F3261"/>
                </a:solidFill>
              </a:rPr>
              <a:t>Multi Person Input </a:t>
            </a:r>
            <a:r>
              <a:rPr lang="en-US" sz="5100" dirty="0">
                <a:solidFill>
                  <a:srgbClr val="1F3261"/>
                </a:solidFill>
              </a:rPr>
              <a:t>to Register two evacuees, the system provided you with available barcode numbers, but does not ask where you are sending the evacuees.</a:t>
            </a:r>
          </a:p>
          <a:p>
            <a:pPr>
              <a:lnSpc>
                <a:spcPct val="110000"/>
              </a:lnSpc>
              <a:spcBef>
                <a:spcPts val="0"/>
              </a:spcBef>
              <a:spcAft>
                <a:spcPts val="1200"/>
              </a:spcAft>
            </a:pPr>
            <a:r>
              <a:rPr lang="en-US" sz="5100" dirty="0">
                <a:solidFill>
                  <a:srgbClr val="1F3261"/>
                </a:solidFill>
              </a:rPr>
              <a:t>Update the Intended Destination Org. Type [TMP] and Intended Destination for the two new evacuees.</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644138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Intended Destination to </a:t>
            </a:r>
            <a:br>
              <a:rPr lang="en-US" sz="3200" b="1" kern="0" dirty="0">
                <a:solidFill>
                  <a:srgbClr val="FFC000"/>
                </a:solidFill>
              </a:rPr>
            </a:br>
            <a:r>
              <a:rPr lang="en-US" sz="3200" b="1" kern="0" dirty="0">
                <a:solidFill>
                  <a:srgbClr val="FFC000"/>
                </a:solidFill>
              </a:rPr>
              <a:t>the TMP Location and Evacuate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56344" y="1481817"/>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Only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Evacuee # 4 and 5. Their status is Registered.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complete for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20</a:t>
            </a:r>
          </a:p>
        </p:txBody>
      </p:sp>
    </p:spTree>
    <p:extLst>
      <p:ext uri="{BB962C8B-B14F-4D97-AF65-F5344CB8AC3E}">
        <p14:creationId xmlns:p14="http://schemas.microsoft.com/office/powerpoint/2010/main" val="4258050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22</a:t>
            </a:r>
          </a:p>
        </p:txBody>
      </p:sp>
      <p:sp>
        <p:nvSpPr>
          <p:cNvPr id="5" name="Text Placeholder 4"/>
          <p:cNvSpPr>
            <a:spLocks noGrp="1"/>
          </p:cNvSpPr>
          <p:nvPr>
            <p:ph idx="4294967295"/>
          </p:nvPr>
        </p:nvSpPr>
        <p:spPr>
          <a:xfrm>
            <a:off x="465666" y="1240021"/>
            <a:ext cx="8229600" cy="3487843"/>
          </a:xfrm>
        </p:spPr>
        <p:txBody>
          <a:bodyPr>
            <a:normAutofit fontScale="40000" lnSpcReduction="20000"/>
          </a:bodyPr>
          <a:lstStyle/>
          <a:p>
            <a:pPr marL="0" indent="0">
              <a:lnSpc>
                <a:spcPct val="110000"/>
              </a:lnSpc>
              <a:spcBef>
                <a:spcPts val="0"/>
              </a:spcBef>
              <a:spcAft>
                <a:spcPts val="1200"/>
              </a:spcAft>
              <a:buNone/>
            </a:pPr>
            <a:r>
              <a:rPr lang="pt-BR" sz="7000" b="1" dirty="0">
                <a:solidFill>
                  <a:srgbClr val="1F3261"/>
                </a:solidFill>
              </a:rPr>
              <a:t>Evacuees arrive at the TMP Location</a:t>
            </a:r>
          </a:p>
          <a:p>
            <a:pPr marL="0" indent="0">
              <a:lnSpc>
                <a:spcPct val="110000"/>
              </a:lnSpc>
              <a:spcBef>
                <a:spcPts val="0"/>
              </a:spcBef>
              <a:spcAft>
                <a:spcPts val="1200"/>
              </a:spcAft>
              <a:buNone/>
            </a:pPr>
            <a:r>
              <a:rPr lang="pt-BR" sz="7000" b="1" dirty="0">
                <a:solidFill>
                  <a:srgbClr val="1F3261"/>
                </a:solidFill>
              </a:rPr>
              <a:t>Use the Multi Person Update to change status to Received</a:t>
            </a:r>
          </a:p>
          <a:p>
            <a:pPr>
              <a:lnSpc>
                <a:spcPct val="110000"/>
              </a:lnSpc>
              <a:spcBef>
                <a:spcPts val="0"/>
              </a:spcBef>
              <a:spcAft>
                <a:spcPts val="1200"/>
              </a:spcAft>
            </a:pPr>
            <a:r>
              <a:rPr lang="en-US" sz="6000" dirty="0">
                <a:solidFill>
                  <a:srgbClr val="1F3261"/>
                </a:solidFill>
              </a:rPr>
              <a:t>You are at the TMP location with the two new evacuees.</a:t>
            </a:r>
          </a:p>
          <a:p>
            <a:pPr>
              <a:lnSpc>
                <a:spcPct val="110000"/>
              </a:lnSpc>
              <a:spcBef>
                <a:spcPts val="0"/>
              </a:spcBef>
              <a:spcAft>
                <a:spcPts val="1200"/>
              </a:spcAft>
            </a:pPr>
            <a:r>
              <a:rPr lang="en-US" sz="6000" dirty="0">
                <a:solidFill>
                  <a:srgbClr val="1F3261"/>
                </a:solidFill>
              </a:rPr>
              <a:t>Update their Current Location Org. Type [TMP], Current Location and change to the status to Received.</a:t>
            </a: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00760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What eFINDS is?</a:t>
            </a:r>
          </a:p>
        </p:txBody>
      </p:sp>
      <p:sp>
        <p:nvSpPr>
          <p:cNvPr id="5" name="Rectangle 3"/>
          <p:cNvSpPr txBox="1">
            <a:spLocks/>
          </p:cNvSpPr>
          <p:nvPr/>
        </p:nvSpPr>
        <p:spPr>
          <a:xfrm>
            <a:off x="152400" y="1118618"/>
            <a:ext cx="8469086" cy="36916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spcBef>
                <a:spcPts val="0"/>
              </a:spcBef>
              <a:buNone/>
              <a:defRPr/>
            </a:pPr>
            <a:r>
              <a:rPr lang="en-US" sz="2400" b="1" dirty="0">
                <a:solidFill>
                  <a:srgbClr val="002060"/>
                </a:solidFill>
              </a:rPr>
              <a:t>Secure Evacuee Tracking System</a:t>
            </a:r>
          </a:p>
          <a:p>
            <a:pPr lvl="1">
              <a:lnSpc>
                <a:spcPct val="150000"/>
              </a:lnSpc>
              <a:spcBef>
                <a:spcPts val="600"/>
              </a:spcBef>
              <a:defRPr/>
            </a:pPr>
            <a:r>
              <a:rPr lang="en-US" sz="2400" dirty="0">
                <a:solidFill>
                  <a:srgbClr val="002060"/>
                </a:solidFill>
              </a:rPr>
              <a:t>Where did person come from</a:t>
            </a:r>
          </a:p>
          <a:p>
            <a:pPr lvl="1">
              <a:lnSpc>
                <a:spcPct val="150000"/>
              </a:lnSpc>
              <a:spcBef>
                <a:spcPts val="600"/>
              </a:spcBef>
              <a:defRPr/>
            </a:pPr>
            <a:r>
              <a:rPr lang="en-US" sz="2400" dirty="0">
                <a:solidFill>
                  <a:srgbClr val="002060"/>
                </a:solidFill>
              </a:rPr>
              <a:t>Where are they now</a:t>
            </a:r>
          </a:p>
          <a:p>
            <a:pPr lvl="1">
              <a:lnSpc>
                <a:spcPct val="150000"/>
              </a:lnSpc>
              <a:spcBef>
                <a:spcPts val="600"/>
              </a:spcBef>
              <a:defRPr/>
            </a:pPr>
            <a:r>
              <a:rPr lang="en-US" sz="2400" dirty="0">
                <a:solidFill>
                  <a:srgbClr val="002060"/>
                </a:solidFill>
              </a:rPr>
              <a:t>What is their evacuation status</a:t>
            </a:r>
          </a:p>
          <a:p>
            <a:pPr>
              <a:buFont typeface="Arial" charset="0"/>
              <a:buNone/>
              <a:defRPr/>
            </a:pPr>
            <a:endParaRPr lang="en-US" dirty="0"/>
          </a:p>
        </p:txBody>
      </p:sp>
      <p:sp>
        <p:nvSpPr>
          <p:cNvPr id="2" name="Rectangle 1">
            <a:extLst>
              <a:ext uri="{FF2B5EF4-FFF2-40B4-BE49-F238E27FC236}">
                <a16:creationId xmlns:a16="http://schemas.microsoft.com/office/drawing/2014/main" id="{72D8E7CB-9919-4070-92E5-80F8A331CEAF}"/>
              </a:ext>
            </a:extLst>
          </p:cNvPr>
          <p:cNvSpPr/>
          <p:nvPr/>
        </p:nvSpPr>
        <p:spPr>
          <a:xfrm>
            <a:off x="4904157" y="1567815"/>
            <a:ext cx="50526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6" name="Rectangle 5">
            <a:extLst>
              <a:ext uri="{FF2B5EF4-FFF2-40B4-BE49-F238E27FC236}">
                <a16:creationId xmlns:a16="http://schemas.microsoft.com/office/drawing/2014/main" id="{B003D027-1CE5-4516-95B3-DBB23BAAB4DC}"/>
              </a:ext>
            </a:extLst>
          </p:cNvPr>
          <p:cNvSpPr/>
          <p:nvPr/>
        </p:nvSpPr>
        <p:spPr>
          <a:xfrm>
            <a:off x="3734577" y="2246290"/>
            <a:ext cx="50526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
        <p:nvSpPr>
          <p:cNvPr id="7" name="Rectangle 6">
            <a:extLst>
              <a:ext uri="{FF2B5EF4-FFF2-40B4-BE49-F238E27FC236}">
                <a16:creationId xmlns:a16="http://schemas.microsoft.com/office/drawing/2014/main" id="{7A5E7C73-67D4-48C5-BEDA-38758328095F}"/>
              </a:ext>
            </a:extLst>
          </p:cNvPr>
          <p:cNvSpPr/>
          <p:nvPr/>
        </p:nvSpPr>
        <p:spPr>
          <a:xfrm>
            <a:off x="5156790" y="2772868"/>
            <a:ext cx="50526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p:txBody>
      </p:sp>
    </p:spTree>
    <p:extLst>
      <p:ext uri="{BB962C8B-B14F-4D97-AF65-F5344CB8AC3E}">
        <p14:creationId xmlns:p14="http://schemas.microsoft.com/office/powerpoint/2010/main" val="2201660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Receive Two Evacuees at the </a:t>
            </a:r>
            <a:br>
              <a:rPr lang="en-US" sz="3200" b="1" kern="0" dirty="0">
                <a:solidFill>
                  <a:srgbClr val="FFC000"/>
                </a:solidFill>
              </a:rPr>
            </a:br>
            <a:r>
              <a:rPr lang="en-US" sz="3200" b="1" kern="0" dirty="0">
                <a:solidFill>
                  <a:srgbClr val="FFC000"/>
                </a:solidFill>
              </a:rPr>
              <a:t>TMP Location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66976" y="1618120"/>
            <a:ext cx="6693694"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two evacuees you just evacuated.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Receive completed for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21</a:t>
            </a:r>
          </a:p>
        </p:txBody>
      </p:sp>
    </p:spTree>
    <p:extLst>
      <p:ext uri="{BB962C8B-B14F-4D97-AF65-F5344CB8AC3E}">
        <p14:creationId xmlns:p14="http://schemas.microsoft.com/office/powerpoint/2010/main" val="1376569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23</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Current location for the two new evacuees should be the TMP Location and their status is Received.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9056195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two newest evacuees are listed, the Current Location is your TMP Location, and status for all three is Received.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your first three evacuees with a status of Repatriated.</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22</a:t>
            </a:r>
          </a:p>
        </p:txBody>
      </p:sp>
    </p:spTree>
    <p:extLst>
      <p:ext uri="{BB962C8B-B14F-4D97-AF65-F5344CB8AC3E}">
        <p14:creationId xmlns:p14="http://schemas.microsoft.com/office/powerpoint/2010/main" val="13777143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24</a:t>
            </a:r>
          </a:p>
        </p:txBody>
      </p:sp>
      <p:sp>
        <p:nvSpPr>
          <p:cNvPr id="5" name="Text Placeholder 4"/>
          <p:cNvSpPr>
            <a:spLocks noGrp="1"/>
          </p:cNvSpPr>
          <p:nvPr>
            <p:ph idx="4294967295"/>
          </p:nvPr>
        </p:nvSpPr>
        <p:spPr>
          <a:xfrm>
            <a:off x="465666" y="1240021"/>
            <a:ext cx="8229600" cy="3487843"/>
          </a:xfrm>
        </p:spPr>
        <p:txBody>
          <a:bodyPr>
            <a:normAutofit fontScale="70000" lnSpcReduction="20000"/>
          </a:bodyPr>
          <a:lstStyle/>
          <a:p>
            <a:pPr marL="0" indent="0">
              <a:lnSpc>
                <a:spcPct val="110000"/>
              </a:lnSpc>
              <a:spcBef>
                <a:spcPts val="0"/>
              </a:spcBef>
              <a:spcAft>
                <a:spcPts val="1200"/>
              </a:spcAft>
              <a:buNone/>
            </a:pPr>
            <a:r>
              <a:rPr lang="pt-BR" sz="4500" b="1" dirty="0">
                <a:solidFill>
                  <a:srgbClr val="1F3261"/>
                </a:solidFill>
              </a:rPr>
              <a:t>Excel File Upload is another method of registering evacuees.</a:t>
            </a:r>
          </a:p>
          <a:p>
            <a:pPr marL="0" indent="0">
              <a:lnSpc>
                <a:spcPct val="110000"/>
              </a:lnSpc>
              <a:spcBef>
                <a:spcPts val="0"/>
              </a:spcBef>
              <a:spcAft>
                <a:spcPts val="1200"/>
              </a:spcAft>
              <a:buNone/>
            </a:pPr>
            <a:r>
              <a:rPr lang="pt-BR" sz="4500" b="1" dirty="0">
                <a:solidFill>
                  <a:srgbClr val="1F3261"/>
                </a:solidFill>
              </a:rPr>
              <a:t>Generate and Download the eFINDS Uploadable Spreadsheet to the Desktop.</a:t>
            </a:r>
          </a:p>
          <a:p>
            <a:pPr>
              <a:lnSpc>
                <a:spcPct val="110000"/>
              </a:lnSpc>
              <a:spcBef>
                <a:spcPts val="0"/>
              </a:spcBef>
              <a:spcAft>
                <a:spcPts val="1200"/>
              </a:spcAft>
            </a:pPr>
            <a:r>
              <a:rPr lang="en-US" sz="3400" dirty="0">
                <a:solidFill>
                  <a:srgbClr val="1F3261"/>
                </a:solidFill>
              </a:rPr>
              <a:t>You need to register two more evacuees using the File Upload Method.</a:t>
            </a:r>
          </a:p>
          <a:p>
            <a:pPr marL="0" indent="0">
              <a:lnSpc>
                <a:spcPct val="110000"/>
              </a:lnSpc>
              <a:spcBef>
                <a:spcPts val="0"/>
              </a:spcBef>
              <a:spcAft>
                <a:spcPts val="1200"/>
              </a:spcAft>
              <a:buNone/>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700079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Generate a Barcode Assignment: </a:t>
            </a:r>
            <a:br>
              <a:rPr lang="en-US" sz="3200" b="1" kern="0" dirty="0">
                <a:solidFill>
                  <a:srgbClr val="FFC000"/>
                </a:solidFill>
              </a:rPr>
            </a:br>
            <a:r>
              <a:rPr lang="en-US" sz="3200" b="1" kern="0" dirty="0">
                <a:solidFill>
                  <a:srgbClr val="FFC000"/>
                </a:solidFill>
              </a:rPr>
              <a:t>Uploadable Spreadsheet (Excel)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5505" y="1471959"/>
            <a:ext cx="8372987"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Barcodes </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Download Barcode Documents.</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Skip Start Number and End Number – You want all available, but will only use two.</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Barcode Assignment: Uploadable Spreadsheet.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Download Document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Open</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NYS_eFINDS …TRAINING.xls from commerce.health.state.ny.us?</a:t>
            </a:r>
          </a:p>
          <a:p>
            <a:pPr marL="342900" indent="-342900">
              <a:buFont typeface="+mj-lt"/>
              <a:buAutoNum type="arabicPeriod"/>
            </a:pP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Enable Editing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necessary.</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By not entering the start and end number in step 3, </a:t>
            </a: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will get a spreadsheet with all available barcodes.</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23</a:t>
            </a:r>
          </a:p>
        </p:txBody>
      </p:sp>
    </p:spTree>
    <p:extLst>
      <p:ext uri="{BB962C8B-B14F-4D97-AF65-F5344CB8AC3E}">
        <p14:creationId xmlns:p14="http://schemas.microsoft.com/office/powerpoint/2010/main" val="36842521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25</a:t>
            </a:r>
          </a:p>
        </p:txBody>
      </p:sp>
      <p:sp>
        <p:nvSpPr>
          <p:cNvPr id="5" name="Text Placeholder 4"/>
          <p:cNvSpPr>
            <a:spLocks noGrp="1"/>
          </p:cNvSpPr>
          <p:nvPr>
            <p:ph idx="4294967295"/>
          </p:nvPr>
        </p:nvSpPr>
        <p:spPr>
          <a:xfrm>
            <a:off x="465666" y="1240021"/>
            <a:ext cx="8229600" cy="3487843"/>
          </a:xfrm>
        </p:spPr>
        <p:txBody>
          <a:bodyPr>
            <a:normAutofit fontScale="40000" lnSpcReduction="20000"/>
          </a:bodyPr>
          <a:lstStyle/>
          <a:p>
            <a:pPr marL="0" indent="0">
              <a:lnSpc>
                <a:spcPct val="110000"/>
              </a:lnSpc>
              <a:spcBef>
                <a:spcPts val="0"/>
              </a:spcBef>
              <a:spcAft>
                <a:spcPts val="1200"/>
              </a:spcAft>
              <a:buNone/>
            </a:pPr>
            <a:r>
              <a:rPr lang="pt-BR" sz="7000" b="1" dirty="0">
                <a:solidFill>
                  <a:srgbClr val="1F3261"/>
                </a:solidFill>
              </a:rPr>
              <a:t>Now that you have an Excel File with all of the available barcodes, input two more evacuees.</a:t>
            </a:r>
          </a:p>
          <a:p>
            <a:pPr marL="0" indent="0">
              <a:lnSpc>
                <a:spcPct val="110000"/>
              </a:lnSpc>
              <a:spcBef>
                <a:spcPts val="0"/>
              </a:spcBef>
              <a:spcAft>
                <a:spcPts val="1200"/>
              </a:spcAft>
              <a:buNone/>
            </a:pPr>
            <a:r>
              <a:rPr lang="pt-BR" sz="7000" b="1" dirty="0">
                <a:solidFill>
                  <a:srgbClr val="1F3261"/>
                </a:solidFill>
              </a:rPr>
              <a:t>The only info you can provide on the spreadsheet is name, DOB and gender. </a:t>
            </a:r>
          </a:p>
          <a:p>
            <a:pPr marL="0" indent="0">
              <a:lnSpc>
                <a:spcPct val="110000"/>
              </a:lnSpc>
              <a:spcBef>
                <a:spcPts val="0"/>
              </a:spcBef>
              <a:spcAft>
                <a:spcPts val="1200"/>
              </a:spcAft>
              <a:buNone/>
            </a:pPr>
            <a:r>
              <a:rPr lang="pt-BR" sz="7000" b="1" dirty="0">
                <a:solidFill>
                  <a:srgbClr val="1F3261"/>
                </a:solidFill>
              </a:rPr>
              <a:t>No other info can be uploaded.</a:t>
            </a:r>
          </a:p>
          <a:p>
            <a:pPr marL="0" indent="0">
              <a:lnSpc>
                <a:spcPct val="110000"/>
              </a:lnSpc>
              <a:spcBef>
                <a:spcPts val="0"/>
              </a:spcBef>
              <a:spcAft>
                <a:spcPts val="1200"/>
              </a:spcAft>
              <a:buNone/>
            </a:pPr>
            <a:r>
              <a:rPr lang="en-US" sz="6000" dirty="0">
                <a:solidFill>
                  <a:srgbClr val="1F3261"/>
                </a:solidFill>
              </a:rPr>
              <a:t>Input info for two more evacuees and save the file to the Desktop</a:t>
            </a:r>
            <a:r>
              <a:rPr lang="en-US" sz="5400" dirty="0">
                <a:solidFill>
                  <a:srgbClr val="1F3261"/>
                </a:solidFill>
              </a:rPr>
              <a:t>.</a:t>
            </a:r>
          </a:p>
          <a:p>
            <a:pPr marL="0" indent="0">
              <a:lnSpc>
                <a:spcPct val="110000"/>
              </a:lnSpc>
              <a:spcBef>
                <a:spcPts val="0"/>
              </a:spcBef>
              <a:spcAft>
                <a:spcPts val="1200"/>
              </a:spcAft>
              <a:buNone/>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0728204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Enter Info for Two Evacuees </a:t>
            </a:r>
            <a:br>
              <a:rPr lang="en-US" sz="3200" b="1" kern="0" dirty="0">
                <a:solidFill>
                  <a:srgbClr val="FFC000"/>
                </a:solidFill>
              </a:rPr>
            </a:br>
            <a:r>
              <a:rPr lang="en-US" sz="3200" b="1" kern="0" dirty="0">
                <a:solidFill>
                  <a:srgbClr val="FFC000"/>
                </a:solidFill>
              </a:rPr>
              <a:t>on the Uploadable Spreadsheet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5505" y="1471959"/>
            <a:ext cx="8372987" cy="2062103"/>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First Name, Last Name, DOB and Gender for two evacuees (#6 &amp; 7).</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Save the file to your desktop.</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Close Excel file.</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Use a file name that will be easy to identify on the desktop.</a:t>
            </a: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The default file name is NYS_eFINDS_...TRAINING.</a:t>
            </a:r>
          </a:p>
          <a:p>
            <a:pPr marL="342900" indent="-342900">
              <a:buFont typeface="+mj-lt"/>
              <a:buAutoNum type="arabicPeriod"/>
            </a:pPr>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24</a:t>
            </a:r>
          </a:p>
        </p:txBody>
      </p:sp>
    </p:spTree>
    <p:extLst>
      <p:ext uri="{BB962C8B-B14F-4D97-AF65-F5344CB8AC3E}">
        <p14:creationId xmlns:p14="http://schemas.microsoft.com/office/powerpoint/2010/main" val="1442778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26</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Register Evacuees using the File Upload</a:t>
            </a:r>
          </a:p>
          <a:p>
            <a:pPr marL="0" indent="0">
              <a:lnSpc>
                <a:spcPct val="110000"/>
              </a:lnSpc>
              <a:spcBef>
                <a:spcPts val="0"/>
              </a:spcBef>
              <a:spcAft>
                <a:spcPts val="1200"/>
              </a:spcAft>
              <a:buNone/>
            </a:pPr>
            <a:r>
              <a:rPr lang="en-US" sz="2400" dirty="0">
                <a:solidFill>
                  <a:srgbClr val="1F3261"/>
                </a:solidFill>
              </a:rPr>
              <a:t>Upload the file you just saved to your Desktop to register the two evacuees.</a:t>
            </a:r>
          </a:p>
          <a:p>
            <a:pPr marL="0" indent="0">
              <a:lnSpc>
                <a:spcPct val="110000"/>
              </a:lnSpc>
              <a:spcBef>
                <a:spcPts val="0"/>
              </a:spcBef>
              <a:spcAft>
                <a:spcPts val="1200"/>
              </a:spcAft>
              <a:buNone/>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5864907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Upload eFINDS Spreadsheet to </a:t>
            </a:r>
            <a:br>
              <a:rPr lang="en-US" sz="3200" b="1" kern="0" dirty="0">
                <a:solidFill>
                  <a:srgbClr val="FFC000"/>
                </a:solidFill>
              </a:rPr>
            </a:br>
            <a:r>
              <a:rPr lang="en-US" sz="3200" b="1" kern="0" dirty="0">
                <a:solidFill>
                  <a:srgbClr val="FFC000"/>
                </a:solidFill>
              </a:rPr>
              <a:t>Register Evacuee # 6 and 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5505" y="1471959"/>
            <a:ext cx="8372987" cy="3293209"/>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 People &gt; File Upload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Operation</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Browse…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Open Desktop and click on eFINDS Spreadsheet you just saved.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Open</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Upload.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See message: </a:t>
            </a:r>
            <a:r>
              <a:rPr lang="en-US" sz="1600" b="1" dirty="0">
                <a:solidFill>
                  <a:srgbClr val="0070C0"/>
                </a:solidFill>
              </a:rPr>
              <a:t>Please review uploaded information for 2 people.</a:t>
            </a: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Make edits if needed on the screen.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Register</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b="1" kern="1400" dirty="0">
                <a:solidFill>
                  <a:srgbClr val="0070C0"/>
                </a:solidFill>
                <a:latin typeface="Arial" panose="020B0604020202020204" pitchFamily="34" charset="0"/>
                <a:ea typeface="Verdana" panose="020B0604030504040204" pitchFamily="34" charset="0"/>
                <a:cs typeface="Arial" panose="020B0604020202020204" pitchFamily="34" charset="0"/>
              </a:rPr>
              <a:t>Registered 2 people.</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endPar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25</a:t>
            </a:r>
          </a:p>
        </p:txBody>
      </p:sp>
    </p:spTree>
    <p:extLst>
      <p:ext uri="{BB962C8B-B14F-4D97-AF65-F5344CB8AC3E}">
        <p14:creationId xmlns:p14="http://schemas.microsoft.com/office/powerpoint/2010/main" val="42078076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27</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Multi Person Update</a:t>
            </a:r>
          </a:p>
          <a:p>
            <a:pPr>
              <a:lnSpc>
                <a:spcPct val="110000"/>
              </a:lnSpc>
              <a:spcBef>
                <a:spcPts val="0"/>
              </a:spcBef>
              <a:spcAft>
                <a:spcPts val="1200"/>
              </a:spcAft>
            </a:pPr>
            <a:r>
              <a:rPr lang="en-US" sz="2400" dirty="0">
                <a:solidFill>
                  <a:srgbClr val="1F3261"/>
                </a:solidFill>
              </a:rPr>
              <a:t>When you used the </a:t>
            </a:r>
            <a:r>
              <a:rPr lang="en-US" sz="2400" b="1" dirty="0">
                <a:solidFill>
                  <a:srgbClr val="1F3261"/>
                </a:solidFill>
              </a:rPr>
              <a:t>File Upload </a:t>
            </a:r>
            <a:r>
              <a:rPr lang="en-US" sz="2400" dirty="0">
                <a:solidFill>
                  <a:srgbClr val="1F3261"/>
                </a:solidFill>
              </a:rPr>
              <a:t>to Register two more evacuees, the system did not ask where you are sending these evacuees.</a:t>
            </a:r>
          </a:p>
          <a:p>
            <a:pPr>
              <a:lnSpc>
                <a:spcPct val="110000"/>
              </a:lnSpc>
              <a:spcBef>
                <a:spcPts val="0"/>
              </a:spcBef>
              <a:spcAft>
                <a:spcPts val="1200"/>
              </a:spcAft>
            </a:pPr>
            <a:r>
              <a:rPr lang="en-US" sz="2400" dirty="0">
                <a:solidFill>
                  <a:srgbClr val="1F3261"/>
                </a:solidFill>
              </a:rPr>
              <a:t>Update the Intended Destination Org. Type [TMP] and Intended Destination for the two evacuees on the eFINDS Spreadsheet.</a:t>
            </a: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027740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What eFINDS is NOT?</a:t>
            </a:r>
          </a:p>
        </p:txBody>
      </p:sp>
      <p:sp>
        <p:nvSpPr>
          <p:cNvPr id="5" name="Rectangle 3"/>
          <p:cNvSpPr txBox="1">
            <a:spLocks/>
          </p:cNvSpPr>
          <p:nvPr/>
        </p:nvSpPr>
        <p:spPr>
          <a:xfrm>
            <a:off x="152400" y="1022925"/>
            <a:ext cx="8469086" cy="369168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spcBef>
                <a:spcPts val="0"/>
              </a:spcBef>
              <a:defRPr/>
            </a:pPr>
            <a:r>
              <a:rPr lang="en-US" sz="2400" dirty="0">
                <a:solidFill>
                  <a:srgbClr val="002060"/>
                </a:solidFill>
              </a:rPr>
              <a:t>Planning tool for where to send your evacuees.</a:t>
            </a:r>
          </a:p>
          <a:p>
            <a:pPr>
              <a:lnSpc>
                <a:spcPct val="150000"/>
              </a:lnSpc>
              <a:spcBef>
                <a:spcPts val="0"/>
              </a:spcBef>
              <a:defRPr/>
            </a:pPr>
            <a:r>
              <a:rPr lang="en-US" sz="2400" dirty="0">
                <a:solidFill>
                  <a:srgbClr val="002060"/>
                </a:solidFill>
              </a:rPr>
              <a:t>Platform for sharing medical information.</a:t>
            </a:r>
          </a:p>
          <a:p>
            <a:pPr>
              <a:lnSpc>
                <a:spcPct val="150000"/>
              </a:lnSpc>
              <a:spcBef>
                <a:spcPts val="0"/>
              </a:spcBef>
              <a:defRPr/>
            </a:pPr>
            <a:r>
              <a:rPr lang="en-US" sz="2400" dirty="0">
                <a:solidFill>
                  <a:srgbClr val="002060"/>
                </a:solidFill>
              </a:rPr>
              <a:t>Tracking employees.</a:t>
            </a:r>
          </a:p>
          <a:p>
            <a:pPr>
              <a:lnSpc>
                <a:spcPct val="150000"/>
              </a:lnSpc>
              <a:spcBef>
                <a:spcPts val="0"/>
              </a:spcBef>
              <a:defRPr/>
            </a:pPr>
            <a:endParaRPr lang="en-US" sz="2400" dirty="0">
              <a:solidFill>
                <a:srgbClr val="002060"/>
              </a:solidFill>
            </a:endParaRPr>
          </a:p>
          <a:p>
            <a:pPr marL="0" indent="0" algn="ctr">
              <a:spcBef>
                <a:spcPts val="0"/>
              </a:spcBef>
              <a:buNone/>
              <a:defRPr/>
            </a:pPr>
            <a:r>
              <a:rPr lang="en-US" sz="2400" i="1" dirty="0">
                <a:solidFill>
                  <a:schemeClr val="accent6">
                    <a:lumMod val="50000"/>
                  </a:schemeClr>
                </a:solidFill>
              </a:rPr>
              <a:t>Facilities still need to communicate with </a:t>
            </a:r>
          </a:p>
          <a:p>
            <a:pPr marL="0" indent="0" algn="ctr">
              <a:spcBef>
                <a:spcPts val="0"/>
              </a:spcBef>
              <a:buNone/>
              <a:defRPr/>
            </a:pPr>
            <a:r>
              <a:rPr lang="en-US" sz="2400" i="1" dirty="0">
                <a:solidFill>
                  <a:schemeClr val="accent6">
                    <a:lumMod val="50000"/>
                  </a:schemeClr>
                </a:solidFill>
              </a:rPr>
              <a:t>each other during an event!</a:t>
            </a:r>
          </a:p>
          <a:p>
            <a:pPr>
              <a:lnSpc>
                <a:spcPct val="150000"/>
              </a:lnSpc>
              <a:spcBef>
                <a:spcPts val="0"/>
              </a:spcBef>
              <a:defRPr/>
            </a:pPr>
            <a:endParaRPr lang="en-US" sz="2400" dirty="0">
              <a:solidFill>
                <a:srgbClr val="002060"/>
              </a:solidFill>
            </a:endParaRPr>
          </a:p>
        </p:txBody>
      </p:sp>
    </p:spTree>
    <p:extLst>
      <p:ext uri="{BB962C8B-B14F-4D97-AF65-F5344CB8AC3E}">
        <p14:creationId xmlns:p14="http://schemas.microsoft.com/office/powerpoint/2010/main" val="25860442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Intended Destination to </a:t>
            </a:r>
            <a:br>
              <a:rPr lang="en-US" sz="3200" b="1" kern="0" dirty="0">
                <a:solidFill>
                  <a:srgbClr val="FFC000"/>
                </a:solidFill>
              </a:rPr>
            </a:br>
            <a:r>
              <a:rPr lang="en-US" sz="3200" b="1" kern="0" dirty="0">
                <a:solidFill>
                  <a:srgbClr val="FFC000"/>
                </a:solidFill>
              </a:rPr>
              <a:t>the TMP Location and Evacuate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56344" y="1481817"/>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Only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Evacuee # 6 and 7. Their status is Registered.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Evacuate complete for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26</a:t>
            </a:r>
          </a:p>
        </p:txBody>
      </p:sp>
    </p:spTree>
    <p:extLst>
      <p:ext uri="{BB962C8B-B14F-4D97-AF65-F5344CB8AC3E}">
        <p14:creationId xmlns:p14="http://schemas.microsoft.com/office/powerpoint/2010/main" val="9425530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28</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See the statuses for all seven (7) evacuees, because they were all under the same Operation.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0657298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View Facility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3046988"/>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Reports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Facility Report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kern="1400" dirty="0">
                <a:solidFill>
                  <a:srgbClr val="553278"/>
                </a:solidFill>
                <a:latin typeface="Arial" panose="020B0604020202020204" pitchFamily="34" charset="0"/>
                <a:ea typeface="Verdana" panose="020B0604030504040204" pitchFamily="34" charset="0"/>
                <a:cs typeface="Arial" panose="020B0604020202020204" pitchFamily="34" charset="0"/>
              </a:rPr>
              <a:t>I am an evacuating facility</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facility type and facility name if necessary.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Generate Report.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your two newest evacuees are listed, the Current Location is your TMP Location, and status for all three is Received.</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should also see all seven evacuees. Confirm the status of evacuee # 6 and 7 is Evacuated.</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27</a:t>
            </a:r>
          </a:p>
        </p:txBody>
      </p:sp>
    </p:spTree>
    <p:extLst>
      <p:ext uri="{BB962C8B-B14F-4D97-AF65-F5344CB8AC3E}">
        <p14:creationId xmlns:p14="http://schemas.microsoft.com/office/powerpoint/2010/main" val="14998801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29</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Quick Search Name</a:t>
            </a:r>
          </a:p>
          <a:p>
            <a:pPr>
              <a:lnSpc>
                <a:spcPct val="110000"/>
              </a:lnSpc>
              <a:spcBef>
                <a:spcPts val="0"/>
              </a:spcBef>
              <a:spcAft>
                <a:spcPts val="1200"/>
              </a:spcAft>
            </a:pPr>
            <a:r>
              <a:rPr lang="en-US" sz="2400" dirty="0">
                <a:solidFill>
                  <a:srgbClr val="1F3261"/>
                </a:solidFill>
              </a:rPr>
              <a:t>Use Quick Search to find one of your seven evacuees (pick one).</a:t>
            </a:r>
          </a:p>
          <a:p>
            <a:pPr>
              <a:lnSpc>
                <a:spcPct val="110000"/>
              </a:lnSpc>
              <a:spcBef>
                <a:spcPts val="0"/>
              </a:spcBef>
              <a:spcAft>
                <a:spcPts val="1200"/>
              </a:spcAft>
            </a:pPr>
            <a:r>
              <a:rPr lang="en-US" sz="2400" dirty="0">
                <a:solidFill>
                  <a:srgbClr val="1F3261"/>
                </a:solidFill>
              </a:rPr>
              <a:t>Enter first name only.</a:t>
            </a:r>
          </a:p>
          <a:p>
            <a:pPr>
              <a:lnSpc>
                <a:spcPct val="110000"/>
              </a:lnSpc>
              <a:spcBef>
                <a:spcPts val="0"/>
              </a:spcBef>
              <a:spcAft>
                <a:spcPts val="1200"/>
              </a:spcAft>
            </a:pPr>
            <a:r>
              <a:rPr lang="en-US" sz="2400" dirty="0">
                <a:solidFill>
                  <a:srgbClr val="1F3261"/>
                </a:solidFill>
              </a:rPr>
              <a:t>View results.</a:t>
            </a:r>
          </a:p>
          <a:p>
            <a:pPr>
              <a:lnSpc>
                <a:spcPct val="110000"/>
              </a:lnSpc>
              <a:spcBef>
                <a:spcPts val="0"/>
              </a:spcBef>
              <a:spcAft>
                <a:spcPts val="1200"/>
              </a:spcAft>
            </a:pPr>
            <a:r>
              <a:rPr lang="en-US" sz="2400" dirty="0">
                <a:solidFill>
                  <a:srgbClr val="1F3261"/>
                </a:solidFill>
              </a:rPr>
              <a:t>Click on barcode link to view Tracking History.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8954474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Quick Search Evacuee by Name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1815882"/>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the first name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of one of your evacuees.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view tracking history for this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28</a:t>
            </a:r>
          </a:p>
        </p:txBody>
      </p:sp>
    </p:spTree>
    <p:extLst>
      <p:ext uri="{BB962C8B-B14F-4D97-AF65-F5344CB8AC3E}">
        <p14:creationId xmlns:p14="http://schemas.microsoft.com/office/powerpoint/2010/main" val="1278472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30</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Quick Search Barcode</a:t>
            </a:r>
          </a:p>
          <a:p>
            <a:pPr>
              <a:lnSpc>
                <a:spcPct val="110000"/>
              </a:lnSpc>
              <a:spcBef>
                <a:spcPts val="0"/>
              </a:spcBef>
              <a:spcAft>
                <a:spcPts val="1200"/>
              </a:spcAft>
            </a:pPr>
            <a:r>
              <a:rPr lang="en-US" sz="2400" dirty="0">
                <a:solidFill>
                  <a:srgbClr val="1F3261"/>
                </a:solidFill>
              </a:rPr>
              <a:t>Use Quick Search to find one of your seven evacuees (pick one).</a:t>
            </a:r>
          </a:p>
          <a:p>
            <a:pPr>
              <a:lnSpc>
                <a:spcPct val="110000"/>
              </a:lnSpc>
              <a:spcBef>
                <a:spcPts val="0"/>
              </a:spcBef>
              <a:spcAft>
                <a:spcPts val="1200"/>
              </a:spcAft>
            </a:pPr>
            <a:r>
              <a:rPr lang="en-US" sz="2400" dirty="0">
                <a:solidFill>
                  <a:srgbClr val="1F3261"/>
                </a:solidFill>
              </a:rPr>
              <a:t>Enter the evacuees barcode number.</a:t>
            </a:r>
          </a:p>
          <a:p>
            <a:pPr>
              <a:lnSpc>
                <a:spcPct val="110000"/>
              </a:lnSpc>
              <a:spcBef>
                <a:spcPts val="0"/>
              </a:spcBef>
              <a:spcAft>
                <a:spcPts val="1200"/>
              </a:spcAft>
            </a:pPr>
            <a:r>
              <a:rPr lang="en-US" sz="2400" dirty="0">
                <a:solidFill>
                  <a:srgbClr val="1F3261"/>
                </a:solidFill>
              </a:rPr>
              <a:t>View results.</a:t>
            </a:r>
          </a:p>
          <a:p>
            <a:pPr>
              <a:lnSpc>
                <a:spcPct val="110000"/>
              </a:lnSpc>
              <a:spcBef>
                <a:spcPts val="0"/>
              </a:spcBef>
              <a:spcAft>
                <a:spcPts val="1200"/>
              </a:spcAft>
            </a:pPr>
            <a:r>
              <a:rPr lang="en-US" sz="2400" dirty="0">
                <a:solidFill>
                  <a:srgbClr val="1F3261"/>
                </a:solidFill>
              </a:rPr>
              <a:t>Click on barcode link to view Tracking History.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7575710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Quick Search Evacuee by Barcode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1815882"/>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the barcode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of one of your evacuees.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view tracking history for this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29</a:t>
            </a:r>
          </a:p>
        </p:txBody>
      </p:sp>
    </p:spTree>
    <p:extLst>
      <p:ext uri="{BB962C8B-B14F-4D97-AF65-F5344CB8AC3E}">
        <p14:creationId xmlns:p14="http://schemas.microsoft.com/office/powerpoint/2010/main" val="33481550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31</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Update Notes Field for Evacuee</a:t>
            </a:r>
          </a:p>
          <a:p>
            <a:pPr>
              <a:lnSpc>
                <a:spcPct val="110000"/>
              </a:lnSpc>
              <a:spcBef>
                <a:spcPts val="0"/>
              </a:spcBef>
              <a:spcAft>
                <a:spcPts val="1200"/>
              </a:spcAft>
            </a:pPr>
            <a:r>
              <a:rPr lang="en-US" sz="2400" dirty="0">
                <a:solidFill>
                  <a:srgbClr val="1F3261"/>
                </a:solidFill>
              </a:rPr>
              <a:t>For the barcode you just searched, click on the barcode link to open evacuee record.</a:t>
            </a:r>
          </a:p>
          <a:p>
            <a:pPr>
              <a:lnSpc>
                <a:spcPct val="110000"/>
              </a:lnSpc>
              <a:spcBef>
                <a:spcPts val="0"/>
              </a:spcBef>
              <a:spcAft>
                <a:spcPts val="1200"/>
              </a:spcAft>
            </a:pPr>
            <a:r>
              <a:rPr lang="en-US" sz="2400" dirty="0">
                <a:solidFill>
                  <a:srgbClr val="1F3261"/>
                </a:solidFill>
              </a:rPr>
              <a:t>Enter a medicine or medical condition about this evacuee.</a:t>
            </a:r>
          </a:p>
          <a:p>
            <a:pPr>
              <a:lnSpc>
                <a:spcPct val="110000"/>
              </a:lnSpc>
              <a:spcBef>
                <a:spcPts val="0"/>
              </a:spcBef>
              <a:spcAft>
                <a:spcPts val="1200"/>
              </a:spcAft>
            </a:pPr>
            <a:r>
              <a:rPr lang="en-US" sz="2400" dirty="0">
                <a:solidFill>
                  <a:srgbClr val="1F3261"/>
                </a:solidFill>
              </a:rPr>
              <a:t>Save edits without  changing the status</a:t>
            </a:r>
            <a:r>
              <a:rPr lang="en-US" sz="1000" dirty="0">
                <a:solidFill>
                  <a:srgbClr val="1F3261"/>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391356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Medical Info or Notes Field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554545"/>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Scan or Type the barcode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of one of your evacuees.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Last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Medical Info or Note field.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medical details about this evacuee.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Save Edits.</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sz="1600" b="1" kern="1400" dirty="0">
                <a:solidFill>
                  <a:srgbClr val="0070C0"/>
                </a:solidFill>
                <a:latin typeface="Arial" panose="020B0604020202020204" pitchFamily="34" charset="0"/>
                <a:ea typeface="Verdana" panose="020B0604030504040204" pitchFamily="34" charset="0"/>
                <a:cs typeface="Arial" panose="020B0604020202020204" pitchFamily="34" charset="0"/>
              </a:rPr>
              <a:t>Edit is complete</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30</a:t>
            </a:r>
          </a:p>
        </p:txBody>
      </p:sp>
    </p:spTree>
    <p:extLst>
      <p:ext uri="{BB962C8B-B14F-4D97-AF65-F5344CB8AC3E}">
        <p14:creationId xmlns:p14="http://schemas.microsoft.com/office/powerpoint/2010/main" val="8125652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32</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Quick Search for Medical Info or Note Field</a:t>
            </a:r>
          </a:p>
          <a:p>
            <a:pPr>
              <a:lnSpc>
                <a:spcPct val="110000"/>
              </a:lnSpc>
              <a:spcBef>
                <a:spcPts val="0"/>
              </a:spcBef>
              <a:spcAft>
                <a:spcPts val="1200"/>
              </a:spcAft>
            </a:pPr>
            <a:r>
              <a:rPr lang="en-US" sz="2400" dirty="0">
                <a:solidFill>
                  <a:srgbClr val="1F3261"/>
                </a:solidFill>
              </a:rPr>
              <a:t>Return to Quick Search.</a:t>
            </a:r>
          </a:p>
          <a:p>
            <a:pPr>
              <a:lnSpc>
                <a:spcPct val="110000"/>
              </a:lnSpc>
              <a:spcBef>
                <a:spcPts val="0"/>
              </a:spcBef>
              <a:spcAft>
                <a:spcPts val="1200"/>
              </a:spcAft>
            </a:pPr>
            <a:r>
              <a:rPr lang="en-US" sz="2400" dirty="0">
                <a:solidFill>
                  <a:srgbClr val="1F3261"/>
                </a:solidFill>
              </a:rPr>
              <a:t>Enter text from the Notes Field you just edited to find the evacuee’s record.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731209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8" y="467832"/>
            <a:ext cx="1335729" cy="740482"/>
          </a:xfrm>
          <a:prstGeom prst="rect">
            <a:avLst/>
          </a:prstGeom>
        </p:spPr>
      </p:pic>
      <p:sp>
        <p:nvSpPr>
          <p:cNvPr id="2" name="Title 1"/>
          <p:cNvSpPr>
            <a:spLocks noGrp="1"/>
          </p:cNvSpPr>
          <p:nvPr>
            <p:ph type="title"/>
          </p:nvPr>
        </p:nvSpPr>
        <p:spPr>
          <a:xfrm>
            <a:off x="874184" y="351064"/>
            <a:ext cx="8229600" cy="857250"/>
          </a:xfrm>
        </p:spPr>
        <p:txBody>
          <a:bodyPr>
            <a:normAutofit fontScale="90000"/>
          </a:bodyPr>
          <a:lstStyle/>
          <a:p>
            <a:pPr lvl="1" algn="ctr" rtl="0">
              <a:spcBef>
                <a:spcPct val="0"/>
              </a:spcBef>
            </a:pPr>
            <a:br>
              <a:rPr lang="en-US" sz="4000" b="1" dirty="0">
                <a:solidFill>
                  <a:srgbClr val="1F3261"/>
                </a:solidFill>
                <a:latin typeface="Arial" panose="020B0604020202020204" pitchFamily="34" charset="0"/>
                <a:cs typeface="Arial" panose="020B0604020202020204" pitchFamily="34" charset="0"/>
              </a:rPr>
            </a:br>
            <a:r>
              <a:rPr lang="en-US" sz="4000" b="1" dirty="0">
                <a:solidFill>
                  <a:srgbClr val="1F3261"/>
                </a:solidFill>
                <a:latin typeface="Arial" panose="020B0604020202020204" pitchFamily="34" charset="0"/>
                <a:cs typeface="Arial" panose="020B0604020202020204" pitchFamily="34" charset="0"/>
              </a:rPr>
              <a:t>eFINDS for Other NYS Agencies</a:t>
            </a:r>
            <a:br>
              <a:rPr lang="en-US" sz="4000" b="1" dirty="0">
                <a:solidFill>
                  <a:srgbClr val="1F3261"/>
                </a:solidFill>
                <a:latin typeface="Arial" panose="020B0604020202020204" pitchFamily="34" charset="0"/>
                <a:cs typeface="Arial" panose="020B0604020202020204" pitchFamily="34" charset="0"/>
              </a:rPr>
            </a:br>
            <a:endParaRPr lang="en-US" dirty="0"/>
          </a:p>
        </p:txBody>
      </p:sp>
      <p:pic>
        <p:nvPicPr>
          <p:cNvPr id="3" name="Picture 2">
            <a:extLst>
              <a:ext uri="{FF2B5EF4-FFF2-40B4-BE49-F238E27FC236}">
                <a16:creationId xmlns:a16="http://schemas.microsoft.com/office/drawing/2014/main" id="{FD4F0723-4EA5-4108-9271-69B34C9817CA}"/>
              </a:ext>
            </a:extLst>
          </p:cNvPr>
          <p:cNvPicPr>
            <a:picLocks noChangeAspect="1"/>
          </p:cNvPicPr>
          <p:nvPr/>
        </p:nvPicPr>
        <p:blipFill>
          <a:blip r:embed="rId4"/>
          <a:stretch>
            <a:fillRect/>
          </a:stretch>
        </p:blipFill>
        <p:spPr>
          <a:xfrm>
            <a:off x="731252" y="1507678"/>
            <a:ext cx="3415866" cy="685713"/>
          </a:xfrm>
          <a:prstGeom prst="rect">
            <a:avLst/>
          </a:prstGeom>
        </p:spPr>
      </p:pic>
      <p:pic>
        <p:nvPicPr>
          <p:cNvPr id="4" name="Picture 3">
            <a:extLst>
              <a:ext uri="{FF2B5EF4-FFF2-40B4-BE49-F238E27FC236}">
                <a16:creationId xmlns:a16="http://schemas.microsoft.com/office/drawing/2014/main" id="{971DF550-67EC-4D9B-97AC-07CC26F3A121}"/>
              </a:ext>
            </a:extLst>
          </p:cNvPr>
          <p:cNvPicPr>
            <a:picLocks noChangeAspect="1"/>
          </p:cNvPicPr>
          <p:nvPr/>
        </p:nvPicPr>
        <p:blipFill>
          <a:blip r:embed="rId5"/>
          <a:stretch>
            <a:fillRect/>
          </a:stretch>
        </p:blipFill>
        <p:spPr>
          <a:xfrm>
            <a:off x="3056590" y="4019894"/>
            <a:ext cx="3372788" cy="471619"/>
          </a:xfrm>
          <a:prstGeom prst="rect">
            <a:avLst/>
          </a:prstGeom>
        </p:spPr>
      </p:pic>
      <p:pic>
        <p:nvPicPr>
          <p:cNvPr id="9" name="Picture 8">
            <a:extLst>
              <a:ext uri="{FF2B5EF4-FFF2-40B4-BE49-F238E27FC236}">
                <a16:creationId xmlns:a16="http://schemas.microsoft.com/office/drawing/2014/main" id="{661E89B8-0581-4408-A13B-020C8F1705E0}"/>
              </a:ext>
            </a:extLst>
          </p:cNvPr>
          <p:cNvPicPr>
            <a:picLocks noChangeAspect="1"/>
          </p:cNvPicPr>
          <p:nvPr/>
        </p:nvPicPr>
        <p:blipFill>
          <a:blip r:embed="rId6"/>
          <a:stretch>
            <a:fillRect/>
          </a:stretch>
        </p:blipFill>
        <p:spPr>
          <a:xfrm>
            <a:off x="3529282" y="2365679"/>
            <a:ext cx="2085435" cy="1216505"/>
          </a:xfrm>
          <a:prstGeom prst="rect">
            <a:avLst/>
          </a:prstGeom>
        </p:spPr>
      </p:pic>
      <p:pic>
        <p:nvPicPr>
          <p:cNvPr id="10" name="Picture 9">
            <a:extLst>
              <a:ext uri="{FF2B5EF4-FFF2-40B4-BE49-F238E27FC236}">
                <a16:creationId xmlns:a16="http://schemas.microsoft.com/office/drawing/2014/main" id="{1C1A0765-DEE2-4BD4-A6DC-3D797D0C60B3}"/>
              </a:ext>
            </a:extLst>
          </p:cNvPr>
          <p:cNvPicPr>
            <a:picLocks noChangeAspect="1"/>
          </p:cNvPicPr>
          <p:nvPr/>
        </p:nvPicPr>
        <p:blipFill>
          <a:blip r:embed="rId7"/>
          <a:stretch>
            <a:fillRect/>
          </a:stretch>
        </p:blipFill>
        <p:spPr>
          <a:xfrm>
            <a:off x="334674" y="2835614"/>
            <a:ext cx="2945200" cy="685714"/>
          </a:xfrm>
          <a:prstGeom prst="rect">
            <a:avLst/>
          </a:prstGeom>
        </p:spPr>
      </p:pic>
      <p:pic>
        <p:nvPicPr>
          <p:cNvPr id="11" name="Picture 10">
            <a:extLst>
              <a:ext uri="{FF2B5EF4-FFF2-40B4-BE49-F238E27FC236}">
                <a16:creationId xmlns:a16="http://schemas.microsoft.com/office/drawing/2014/main" id="{43CD4813-44C8-476F-B1DD-A4C5011F592B}"/>
              </a:ext>
            </a:extLst>
          </p:cNvPr>
          <p:cNvPicPr>
            <a:picLocks noChangeAspect="1"/>
          </p:cNvPicPr>
          <p:nvPr/>
        </p:nvPicPr>
        <p:blipFill>
          <a:blip r:embed="rId8"/>
          <a:stretch>
            <a:fillRect/>
          </a:stretch>
        </p:blipFill>
        <p:spPr>
          <a:xfrm>
            <a:off x="5201499" y="1488173"/>
            <a:ext cx="2848298" cy="763586"/>
          </a:xfrm>
          <a:prstGeom prst="rect">
            <a:avLst/>
          </a:prstGeom>
        </p:spPr>
      </p:pic>
      <p:pic>
        <p:nvPicPr>
          <p:cNvPr id="12" name="Picture 11">
            <a:extLst>
              <a:ext uri="{FF2B5EF4-FFF2-40B4-BE49-F238E27FC236}">
                <a16:creationId xmlns:a16="http://schemas.microsoft.com/office/drawing/2014/main" id="{67A163E3-AFC4-403F-97DF-52FF871DC046}"/>
              </a:ext>
            </a:extLst>
          </p:cNvPr>
          <p:cNvPicPr>
            <a:picLocks noChangeAspect="1"/>
          </p:cNvPicPr>
          <p:nvPr/>
        </p:nvPicPr>
        <p:blipFill>
          <a:blip r:embed="rId9"/>
          <a:stretch>
            <a:fillRect/>
          </a:stretch>
        </p:blipFill>
        <p:spPr>
          <a:xfrm>
            <a:off x="5922543" y="2774775"/>
            <a:ext cx="2848298" cy="722103"/>
          </a:xfrm>
          <a:prstGeom prst="rect">
            <a:avLst/>
          </a:prstGeom>
        </p:spPr>
      </p:pic>
    </p:spTree>
    <p:extLst>
      <p:ext uri="{BB962C8B-B14F-4D97-AF65-F5344CB8AC3E}">
        <p14:creationId xmlns:p14="http://schemas.microsoft.com/office/powerpoint/2010/main" val="12094411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274637"/>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      Quick Search Medical Info or Note Field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88241" y="1171366"/>
            <a:ext cx="6693694" cy="2062103"/>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Quick Search</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text </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you just entered for one of your evacuees in the Medical Info or Note field.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Status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Scroll down to view tracking history for this evacuee.</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31</a:t>
            </a:r>
          </a:p>
        </p:txBody>
      </p:sp>
    </p:spTree>
    <p:extLst>
      <p:ext uri="{BB962C8B-B14F-4D97-AF65-F5344CB8AC3E}">
        <p14:creationId xmlns:p14="http://schemas.microsoft.com/office/powerpoint/2010/main" val="29798124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33</a:t>
            </a:r>
          </a:p>
        </p:txBody>
      </p:sp>
      <p:sp>
        <p:nvSpPr>
          <p:cNvPr id="5" name="Text Placeholder 4"/>
          <p:cNvSpPr>
            <a:spLocks noGrp="1"/>
          </p:cNvSpPr>
          <p:nvPr>
            <p:ph idx="4294967295"/>
          </p:nvPr>
        </p:nvSpPr>
        <p:spPr>
          <a:xfrm>
            <a:off x="465666" y="1240021"/>
            <a:ext cx="8229600" cy="3487843"/>
          </a:xfrm>
        </p:spPr>
        <p:txBody>
          <a:bodyPr>
            <a:normAutofit fontScale="47500" lnSpcReduction="20000"/>
          </a:bodyPr>
          <a:lstStyle/>
          <a:p>
            <a:pPr marL="0" indent="0">
              <a:lnSpc>
                <a:spcPct val="110000"/>
              </a:lnSpc>
              <a:spcBef>
                <a:spcPts val="0"/>
              </a:spcBef>
              <a:spcAft>
                <a:spcPts val="1200"/>
              </a:spcAft>
              <a:buNone/>
            </a:pPr>
            <a:r>
              <a:rPr lang="pt-BR" sz="5900" b="1" dirty="0">
                <a:solidFill>
                  <a:srgbClr val="1F3261"/>
                </a:solidFill>
              </a:rPr>
              <a:t>Last Two Evacuees arrive at the TMP Location</a:t>
            </a:r>
          </a:p>
          <a:p>
            <a:pPr marL="0" indent="0">
              <a:lnSpc>
                <a:spcPct val="110000"/>
              </a:lnSpc>
              <a:spcBef>
                <a:spcPts val="0"/>
              </a:spcBef>
              <a:spcAft>
                <a:spcPts val="1200"/>
              </a:spcAft>
              <a:buNone/>
            </a:pPr>
            <a:r>
              <a:rPr lang="pt-BR" sz="5900" b="1" dirty="0">
                <a:solidFill>
                  <a:srgbClr val="1F3261"/>
                </a:solidFill>
              </a:rPr>
              <a:t>Use the Multi Person Update to change status to Received</a:t>
            </a:r>
          </a:p>
          <a:p>
            <a:pPr>
              <a:lnSpc>
                <a:spcPct val="110000"/>
              </a:lnSpc>
              <a:spcBef>
                <a:spcPts val="0"/>
              </a:spcBef>
              <a:spcAft>
                <a:spcPts val="1200"/>
              </a:spcAft>
            </a:pPr>
            <a:r>
              <a:rPr lang="en-US" sz="5000" dirty="0">
                <a:solidFill>
                  <a:srgbClr val="1F3261"/>
                </a:solidFill>
              </a:rPr>
              <a:t>You are at the TMP location with the last two evacuees.</a:t>
            </a:r>
          </a:p>
          <a:p>
            <a:pPr>
              <a:lnSpc>
                <a:spcPct val="110000"/>
              </a:lnSpc>
              <a:spcBef>
                <a:spcPts val="0"/>
              </a:spcBef>
              <a:spcAft>
                <a:spcPts val="1200"/>
              </a:spcAft>
            </a:pPr>
            <a:r>
              <a:rPr lang="en-US" sz="5000" dirty="0">
                <a:solidFill>
                  <a:srgbClr val="1F3261"/>
                </a:solidFill>
              </a:rPr>
              <a:t>Update their Current Location Org. Type [TMP], Current Location and change to the status to Received.</a:t>
            </a: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a:p>
            <a:pPr>
              <a:lnSpc>
                <a:spcPct val="110000"/>
              </a:lnSpc>
              <a:spcBef>
                <a:spcPts val="0"/>
              </a:spcBef>
              <a:spcAft>
                <a:spcPts val="1200"/>
              </a:spcAft>
            </a:pPr>
            <a:endParaRPr lang="en-US" sz="5400" dirty="0">
              <a:solidFill>
                <a:srgbClr val="1F326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40159423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0" y="441730"/>
            <a:ext cx="9143999" cy="1106293"/>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Receive Two Evacuees at the </a:t>
            </a:r>
            <a:br>
              <a:rPr lang="en-US" sz="3200" b="1" kern="0" dirty="0">
                <a:solidFill>
                  <a:srgbClr val="FFC000"/>
                </a:solidFill>
              </a:rPr>
            </a:br>
            <a:r>
              <a:rPr lang="en-US" sz="3200" b="1" kern="0" dirty="0">
                <a:solidFill>
                  <a:srgbClr val="FFC000"/>
                </a:solidFill>
              </a:rPr>
              <a:t>TMP Location </a:t>
            </a:r>
            <a:br>
              <a:rPr lang="en-US" sz="3200" b="1" kern="0" dirty="0">
                <a:solidFill>
                  <a:srgbClr val="FFC000"/>
                </a:solidFill>
              </a:rPr>
            </a:br>
            <a:r>
              <a:rPr lang="en-US" sz="3200" b="1" kern="0" dirty="0">
                <a:solidFill>
                  <a:srgbClr val="FFC000"/>
                </a:solidFill>
              </a:rPr>
              <a:t>Using Multi Person Update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366976" y="1618120"/>
            <a:ext cx="6693694" cy="2800767"/>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Manage People &gt; Multi Person Update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Operation (the one you added).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[TMP] Temporary Intended Destination Org. Type.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your TMP Location for Intended Destination.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Action.</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List</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Select the two evacuees you just evacuated.</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Receive Selected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Receive completed for 2 people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21</a:t>
            </a:r>
          </a:p>
        </p:txBody>
      </p:sp>
    </p:spTree>
    <p:extLst>
      <p:ext uri="{BB962C8B-B14F-4D97-AF65-F5344CB8AC3E}">
        <p14:creationId xmlns:p14="http://schemas.microsoft.com/office/powerpoint/2010/main" val="3246964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34</a:t>
            </a:r>
          </a:p>
        </p:txBody>
      </p:sp>
      <p:sp>
        <p:nvSpPr>
          <p:cNvPr id="5" name="Text Placeholder 4"/>
          <p:cNvSpPr>
            <a:spLocks noGrp="1"/>
          </p:cNvSpPr>
          <p:nvPr>
            <p:ph idx="4294967295"/>
          </p:nvPr>
        </p:nvSpPr>
        <p:spPr>
          <a:xfrm>
            <a:off x="457200" y="1063625"/>
            <a:ext cx="8229600" cy="3487843"/>
          </a:xfrm>
        </p:spPr>
        <p:txBody>
          <a:bodyPr>
            <a:noAutofit/>
          </a:bodyPr>
          <a:lstStyle/>
          <a:p>
            <a:pPr marL="0" indent="0">
              <a:lnSpc>
                <a:spcPct val="110000"/>
              </a:lnSpc>
              <a:spcBef>
                <a:spcPts val="0"/>
              </a:spcBef>
              <a:spcAft>
                <a:spcPts val="1200"/>
              </a:spcAft>
              <a:buNone/>
            </a:pPr>
            <a:r>
              <a:rPr lang="pt-BR" sz="2800" b="1" dirty="0">
                <a:solidFill>
                  <a:srgbClr val="1F3261"/>
                </a:solidFill>
              </a:rPr>
              <a:t>Evacuate to Another Location</a:t>
            </a:r>
          </a:p>
          <a:p>
            <a:pPr marL="0" indent="0">
              <a:lnSpc>
                <a:spcPct val="110000"/>
              </a:lnSpc>
              <a:spcBef>
                <a:spcPts val="0"/>
              </a:spcBef>
              <a:spcAft>
                <a:spcPts val="1200"/>
              </a:spcAft>
              <a:buNone/>
            </a:pPr>
            <a:r>
              <a:rPr lang="pt-BR" sz="2800" b="1" dirty="0">
                <a:solidFill>
                  <a:srgbClr val="1F3261"/>
                </a:solidFill>
              </a:rPr>
              <a:t>One of the evacuees that you just Received will not be staying at the TMP Location:</a:t>
            </a:r>
          </a:p>
          <a:p>
            <a:pPr>
              <a:lnSpc>
                <a:spcPct val="110000"/>
              </a:lnSpc>
              <a:spcBef>
                <a:spcPts val="0"/>
              </a:spcBef>
              <a:spcAft>
                <a:spcPts val="1200"/>
              </a:spcAft>
            </a:pPr>
            <a:r>
              <a:rPr lang="en-US" sz="2400" dirty="0">
                <a:solidFill>
                  <a:srgbClr val="1F3261"/>
                </a:solidFill>
              </a:rPr>
              <a:t>Open a record for either one of the evacuees you just Received.</a:t>
            </a:r>
          </a:p>
          <a:p>
            <a:pPr>
              <a:lnSpc>
                <a:spcPct val="110000"/>
              </a:lnSpc>
              <a:spcBef>
                <a:spcPts val="0"/>
              </a:spcBef>
              <a:spcAft>
                <a:spcPts val="1200"/>
              </a:spcAft>
            </a:pPr>
            <a:r>
              <a:rPr lang="en-US" sz="2400" dirty="0">
                <a:solidFill>
                  <a:srgbClr val="1F3261"/>
                </a:solidFill>
              </a:rPr>
              <a:t>Update their Intended Destination Org. Type and Intended Destination to the </a:t>
            </a:r>
            <a:r>
              <a:rPr lang="en-US" sz="2400" b="1" dirty="0">
                <a:solidFill>
                  <a:srgbClr val="1F3261"/>
                </a:solidFill>
              </a:rPr>
              <a:t>Instructor’s Location </a:t>
            </a:r>
            <a:r>
              <a:rPr lang="en-US" sz="2400" dirty="0">
                <a:solidFill>
                  <a:srgbClr val="1F3261"/>
                </a:solidFill>
              </a:rPr>
              <a:t>and change their status to Evacuated.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16997373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393402"/>
            <a:ext cx="9143999" cy="690157"/>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Evacuate to Another Location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20139" y="1171366"/>
            <a:ext cx="6693694" cy="2308324"/>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Use Quick Search to find evacuee just received at TMP Location – search by name or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Current [TMP] Location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Intended Destination Org. Type to [HO] Hospital.</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Intended Destination to Instructor’s facility.</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Evacuate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33</a:t>
            </a:r>
          </a:p>
        </p:txBody>
      </p:sp>
    </p:spTree>
    <p:extLst>
      <p:ext uri="{BB962C8B-B14F-4D97-AF65-F5344CB8AC3E}">
        <p14:creationId xmlns:p14="http://schemas.microsoft.com/office/powerpoint/2010/main" val="15058138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35</a:t>
            </a:r>
          </a:p>
        </p:txBody>
      </p:sp>
      <p:sp>
        <p:nvSpPr>
          <p:cNvPr id="5" name="Text Placeholder 4"/>
          <p:cNvSpPr>
            <a:spLocks noGrp="1"/>
          </p:cNvSpPr>
          <p:nvPr>
            <p:ph idx="4294967295"/>
          </p:nvPr>
        </p:nvSpPr>
        <p:spPr>
          <a:xfrm>
            <a:off x="457200" y="1063625"/>
            <a:ext cx="8229600" cy="3487843"/>
          </a:xfrm>
        </p:spPr>
        <p:txBody>
          <a:bodyPr>
            <a:noAutofit/>
          </a:bodyPr>
          <a:lstStyle/>
          <a:p>
            <a:pPr marL="0" indent="0">
              <a:lnSpc>
                <a:spcPct val="110000"/>
              </a:lnSpc>
              <a:spcBef>
                <a:spcPts val="0"/>
              </a:spcBef>
              <a:spcAft>
                <a:spcPts val="1200"/>
              </a:spcAft>
              <a:buNone/>
            </a:pPr>
            <a:r>
              <a:rPr lang="pt-BR" sz="2800" b="1" dirty="0">
                <a:solidFill>
                  <a:srgbClr val="1F3261"/>
                </a:solidFill>
              </a:rPr>
              <a:t>Mark Evacuee as Deceased</a:t>
            </a:r>
          </a:p>
          <a:p>
            <a:pPr marL="0" indent="0">
              <a:lnSpc>
                <a:spcPct val="110000"/>
              </a:lnSpc>
              <a:spcBef>
                <a:spcPts val="0"/>
              </a:spcBef>
              <a:spcAft>
                <a:spcPts val="1200"/>
              </a:spcAft>
              <a:buNone/>
            </a:pPr>
            <a:r>
              <a:rPr lang="pt-BR" sz="2800" b="1" dirty="0">
                <a:solidFill>
                  <a:srgbClr val="1F3261"/>
                </a:solidFill>
              </a:rPr>
              <a:t>The other evacuee that you just Received at the TMP Location has Expired:</a:t>
            </a:r>
          </a:p>
          <a:p>
            <a:pPr>
              <a:lnSpc>
                <a:spcPct val="110000"/>
              </a:lnSpc>
              <a:spcBef>
                <a:spcPts val="0"/>
              </a:spcBef>
              <a:spcAft>
                <a:spcPts val="1200"/>
              </a:spcAft>
            </a:pPr>
            <a:r>
              <a:rPr lang="en-US" sz="2400" dirty="0">
                <a:solidFill>
                  <a:srgbClr val="1F3261"/>
                </a:solidFill>
              </a:rPr>
              <a:t>Open a record for other evacuee you just Received.</a:t>
            </a:r>
          </a:p>
          <a:p>
            <a:pPr>
              <a:lnSpc>
                <a:spcPct val="110000"/>
              </a:lnSpc>
              <a:spcBef>
                <a:spcPts val="0"/>
              </a:spcBef>
              <a:spcAft>
                <a:spcPts val="1200"/>
              </a:spcAft>
            </a:pPr>
            <a:r>
              <a:rPr lang="en-US" sz="2400" dirty="0">
                <a:solidFill>
                  <a:srgbClr val="1F3261"/>
                </a:solidFill>
              </a:rPr>
              <a:t>Check the Decease box.</a:t>
            </a:r>
          </a:p>
          <a:p>
            <a:pPr>
              <a:lnSpc>
                <a:spcPct val="110000"/>
              </a:lnSpc>
              <a:spcBef>
                <a:spcPts val="0"/>
              </a:spcBef>
              <a:spcAft>
                <a:spcPts val="1200"/>
              </a:spcAft>
            </a:pPr>
            <a:r>
              <a:rPr lang="en-US" sz="2400" dirty="0">
                <a:solidFill>
                  <a:srgbClr val="1F3261"/>
                </a:solidFill>
              </a:rPr>
              <a:t>Enter expiration date and time in the notes field.</a:t>
            </a:r>
          </a:p>
          <a:p>
            <a:pPr>
              <a:lnSpc>
                <a:spcPct val="110000"/>
              </a:lnSpc>
              <a:spcBef>
                <a:spcPts val="0"/>
              </a:spcBef>
              <a:spcAft>
                <a:spcPts val="1200"/>
              </a:spcAft>
            </a:pPr>
            <a:r>
              <a:rPr lang="en-US" sz="2400" dirty="0">
                <a:solidFill>
                  <a:srgbClr val="1F3261"/>
                </a:solidFill>
              </a:rPr>
              <a:t>Save Edits.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8417825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393402"/>
            <a:ext cx="9143999" cy="690157"/>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Mark Evacuee as Deceased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20139" y="1171366"/>
            <a:ext cx="6693694" cy="3293209"/>
          </a:xfrm>
          <a:prstGeom prst="rect">
            <a:avLst/>
          </a:prstGeom>
        </p:spPr>
        <p:txBody>
          <a:bodyPr wrap="square">
            <a:spAutoFit/>
          </a:bodyPr>
          <a:lstStyle/>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Use Quick Search to find other evacuee just received at TMP Location – search by name or barcode.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Find evacuee in results table.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Current [TMP] Location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on </a:t>
            </a:r>
            <a:r>
              <a:rPr lang="en-US" sz="1600" u="sng" kern="1400" dirty="0">
                <a:solidFill>
                  <a:srgbClr val="000000"/>
                </a:solidFill>
                <a:latin typeface="Arial" panose="020B0604020202020204" pitchFamily="34" charset="0"/>
                <a:ea typeface="Verdana" panose="020B0604030504040204" pitchFamily="34" charset="0"/>
                <a:cs typeface="Arial" panose="020B0604020202020204" pitchFamily="34" charset="0"/>
              </a:rPr>
              <a:t>barcode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link.</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Check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Deceased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 box.</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Enter “Expired on &lt;today’s date&gt;.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Save Edits</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Edit is complete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Stay on this evacuee’s record for next scenario.</a:t>
            </a:r>
          </a:p>
          <a:p>
            <a:pPr marL="342900" indent="-342900">
              <a:buFont typeface="+mj-lt"/>
              <a:buAutoNum type="arabicPeriod"/>
            </a:pPr>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34</a:t>
            </a:r>
          </a:p>
        </p:txBody>
      </p:sp>
    </p:spTree>
    <p:extLst>
      <p:ext uri="{BB962C8B-B14F-4D97-AF65-F5344CB8AC3E}">
        <p14:creationId xmlns:p14="http://schemas.microsoft.com/office/powerpoint/2010/main" val="30582465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36</a:t>
            </a:r>
          </a:p>
        </p:txBody>
      </p:sp>
      <p:sp>
        <p:nvSpPr>
          <p:cNvPr id="5" name="Text Placeholder 4"/>
          <p:cNvSpPr>
            <a:spLocks noGrp="1"/>
          </p:cNvSpPr>
          <p:nvPr>
            <p:ph idx="4294967295"/>
          </p:nvPr>
        </p:nvSpPr>
        <p:spPr>
          <a:xfrm>
            <a:off x="242163" y="1082221"/>
            <a:ext cx="8659673" cy="3487843"/>
          </a:xfrm>
        </p:spPr>
        <p:txBody>
          <a:bodyPr>
            <a:noAutofit/>
          </a:bodyPr>
          <a:lstStyle/>
          <a:p>
            <a:pPr marL="0" indent="0">
              <a:lnSpc>
                <a:spcPct val="110000"/>
              </a:lnSpc>
              <a:spcBef>
                <a:spcPts val="0"/>
              </a:spcBef>
              <a:spcAft>
                <a:spcPts val="1200"/>
              </a:spcAft>
              <a:buNone/>
            </a:pPr>
            <a:r>
              <a:rPr lang="pt-BR" sz="2800" b="1" dirty="0">
                <a:solidFill>
                  <a:srgbClr val="1F3261"/>
                </a:solidFill>
              </a:rPr>
              <a:t>Will Not Repatriate Status</a:t>
            </a:r>
          </a:p>
          <a:p>
            <a:pPr marL="0" indent="0">
              <a:lnSpc>
                <a:spcPct val="110000"/>
              </a:lnSpc>
              <a:spcBef>
                <a:spcPts val="0"/>
              </a:spcBef>
              <a:spcAft>
                <a:spcPts val="1200"/>
              </a:spcAft>
              <a:buNone/>
            </a:pPr>
            <a:r>
              <a:rPr lang="pt-BR" sz="2200" b="1" dirty="0">
                <a:solidFill>
                  <a:srgbClr val="1F3261"/>
                </a:solidFill>
              </a:rPr>
              <a:t>Deceased person will not be returning to your facility. When an evacuee expires, is discharge or will not be leaving the current location, then their status is Will Not Repatriate. </a:t>
            </a:r>
          </a:p>
          <a:p>
            <a:pPr>
              <a:lnSpc>
                <a:spcPct val="110000"/>
              </a:lnSpc>
              <a:spcBef>
                <a:spcPts val="0"/>
              </a:spcBef>
              <a:spcAft>
                <a:spcPts val="1200"/>
              </a:spcAft>
            </a:pPr>
            <a:r>
              <a:rPr lang="en-US" sz="2400" dirty="0">
                <a:solidFill>
                  <a:srgbClr val="1F3261"/>
                </a:solidFill>
              </a:rPr>
              <a:t>Open the record for the deceased person.</a:t>
            </a:r>
          </a:p>
          <a:p>
            <a:pPr>
              <a:lnSpc>
                <a:spcPct val="110000"/>
              </a:lnSpc>
              <a:spcBef>
                <a:spcPts val="0"/>
              </a:spcBef>
              <a:spcAft>
                <a:spcPts val="1200"/>
              </a:spcAft>
            </a:pPr>
            <a:r>
              <a:rPr lang="en-US" sz="2400" dirty="0">
                <a:solidFill>
                  <a:srgbClr val="1F3261"/>
                </a:solidFill>
              </a:rPr>
              <a:t>Remove the Intended Destination Org. Type by clicking Select One.</a:t>
            </a:r>
          </a:p>
          <a:p>
            <a:pPr>
              <a:lnSpc>
                <a:spcPct val="110000"/>
              </a:lnSpc>
              <a:spcBef>
                <a:spcPts val="0"/>
              </a:spcBef>
              <a:spcAft>
                <a:spcPts val="1200"/>
              </a:spcAft>
            </a:pPr>
            <a:r>
              <a:rPr lang="en-US" sz="2400" dirty="0">
                <a:solidFill>
                  <a:srgbClr val="1F3261"/>
                </a:solidFill>
              </a:rPr>
              <a:t>Update status to Will Not Repatriate.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32526518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idx="4294967295"/>
          </p:nvPr>
        </p:nvSpPr>
        <p:spPr>
          <a:xfrm>
            <a:off x="1" y="461469"/>
            <a:ext cx="9143999" cy="690157"/>
          </a:xfrm>
          <a:prstGeom prst="rect">
            <a:avLst/>
          </a:prstGeom>
        </p:spPr>
        <p:txBody>
          <a:bodyPr>
            <a:noAutofit/>
          </a:bodyPr>
          <a:lst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algn="ctr"/>
            <a:r>
              <a:rPr lang="en-US" sz="3200" b="1" kern="0" dirty="0">
                <a:solidFill>
                  <a:srgbClr val="FFC000"/>
                </a:solidFill>
              </a:rPr>
              <a:t>Update Status of Deceased Person </a:t>
            </a:r>
            <a:br>
              <a:rPr lang="en-US" sz="3200" b="1" kern="0" dirty="0">
                <a:solidFill>
                  <a:srgbClr val="FFC000"/>
                </a:solidFill>
              </a:rPr>
            </a:br>
            <a:r>
              <a:rPr lang="en-US" sz="3200" b="1" kern="0" dirty="0">
                <a:solidFill>
                  <a:srgbClr val="FFC000"/>
                </a:solidFill>
              </a:rPr>
              <a:t>to Will Not Repatriate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036"/>
            <a:ext cx="1335729" cy="727851"/>
          </a:xfrm>
          <a:prstGeom prst="rect">
            <a:avLst/>
          </a:prstGeom>
        </p:spPr>
      </p:pic>
      <p:sp>
        <p:nvSpPr>
          <p:cNvPr id="5" name="Rectangle 4">
            <a:extLst>
              <a:ext uri="{FF2B5EF4-FFF2-40B4-BE49-F238E27FC236}">
                <a16:creationId xmlns:a16="http://schemas.microsoft.com/office/drawing/2014/main" id="{8AD660E2-D71C-4EC1-A636-7F3993B35994}"/>
              </a:ext>
            </a:extLst>
          </p:cNvPr>
          <p:cNvSpPr/>
          <p:nvPr/>
        </p:nvSpPr>
        <p:spPr>
          <a:xfrm>
            <a:off x="420139" y="1171366"/>
            <a:ext cx="6693694" cy="1815882"/>
          </a:xfrm>
          <a:prstGeom prst="rect">
            <a:avLst/>
          </a:prstGeom>
        </p:spPr>
        <p:txBody>
          <a:bodyPr wrap="square">
            <a:spAutoFit/>
          </a:bodyPr>
          <a:lstStyle/>
          <a:p>
            <a:endPar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If you stayed on this evacuee’s record, you will have two statuses:  Evacuate and Cancel Receive.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Verify Name, Operation and Current [TMP] Location is correct.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Change Intended Destination Org. Type to “Select One.”</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Click </a:t>
            </a:r>
            <a:r>
              <a:rPr lang="en-US" sz="1600" b="1" kern="1400" dirty="0">
                <a:solidFill>
                  <a:srgbClr val="000000"/>
                </a:solidFill>
                <a:latin typeface="Arial" panose="020B0604020202020204" pitchFamily="34" charset="0"/>
                <a:ea typeface="Verdana" panose="020B0604030504040204" pitchFamily="34" charset="0"/>
                <a:cs typeface="Arial" panose="020B0604020202020204" pitchFamily="34" charset="0"/>
              </a:rPr>
              <a:t>Will Not Repatriate</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a:p>
            <a:pPr marL="342900" indent="-342900">
              <a:buFont typeface="+mj-lt"/>
              <a:buAutoNum type="arabicPeriod"/>
            </a:pP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Confirm </a:t>
            </a:r>
            <a:r>
              <a:rPr lang="en-US" sz="1600" kern="1400" dirty="0">
                <a:solidFill>
                  <a:srgbClr val="0070C0"/>
                </a:solidFill>
                <a:latin typeface="Arial" panose="020B0604020202020204" pitchFamily="34" charset="0"/>
                <a:ea typeface="Verdana" panose="020B0604030504040204" pitchFamily="34" charset="0"/>
                <a:cs typeface="Arial" panose="020B0604020202020204" pitchFamily="34" charset="0"/>
              </a:rPr>
              <a:t>Will not Repatriate is completed</a:t>
            </a:r>
            <a:r>
              <a:rPr lang="en-US" sz="1600" kern="1400" dirty="0">
                <a:solidFill>
                  <a:srgbClr val="000000"/>
                </a:solidFill>
                <a:latin typeface="Arial" panose="020B0604020202020204" pitchFamily="34" charset="0"/>
                <a:ea typeface="Verdana" panose="020B0604030504040204" pitchFamily="34" charset="0"/>
                <a:cs typeface="Arial" panose="020B0604020202020204" pitchFamily="34" charset="0"/>
              </a:rPr>
              <a:t>.</a:t>
            </a:r>
          </a:p>
        </p:txBody>
      </p:sp>
      <p:sp>
        <p:nvSpPr>
          <p:cNvPr id="7" name="Rectangle 6">
            <a:extLst>
              <a:ext uri="{FF2B5EF4-FFF2-40B4-BE49-F238E27FC236}">
                <a16:creationId xmlns:a16="http://schemas.microsoft.com/office/drawing/2014/main" id="{FB8D769C-3802-4CD3-8C03-72526B952995}"/>
              </a:ext>
            </a:extLst>
          </p:cNvPr>
          <p:cNvSpPr/>
          <p:nvPr/>
        </p:nvSpPr>
        <p:spPr>
          <a:xfrm>
            <a:off x="7613779" y="4149615"/>
            <a:ext cx="1290672" cy="3693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b="1" cap="none" spc="0" dirty="0">
                <a:ln/>
                <a:solidFill>
                  <a:schemeClr val="accent3"/>
                </a:solidFill>
                <a:effectLst/>
              </a:rPr>
              <a:t>Scenario 35</a:t>
            </a:r>
          </a:p>
        </p:txBody>
      </p:sp>
    </p:spTree>
    <p:extLst>
      <p:ext uri="{BB962C8B-B14F-4D97-AF65-F5344CB8AC3E}">
        <p14:creationId xmlns:p14="http://schemas.microsoft.com/office/powerpoint/2010/main" val="7116004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06375"/>
            <a:ext cx="9144000" cy="857250"/>
          </a:xfrm>
        </p:spPr>
        <p:txBody>
          <a:bodyPr>
            <a:normAutofit/>
          </a:bodyPr>
          <a:lstStyle/>
          <a:p>
            <a:r>
              <a:rPr lang="en-US" sz="3200" b="1" dirty="0">
                <a:solidFill>
                  <a:srgbClr val="1F3261"/>
                </a:solidFill>
              </a:rPr>
              <a:t>Scenario 37</a:t>
            </a:r>
          </a:p>
        </p:txBody>
      </p:sp>
      <p:sp>
        <p:nvSpPr>
          <p:cNvPr id="5" name="Text Placeholder 4"/>
          <p:cNvSpPr>
            <a:spLocks noGrp="1"/>
          </p:cNvSpPr>
          <p:nvPr>
            <p:ph idx="4294967295"/>
          </p:nvPr>
        </p:nvSpPr>
        <p:spPr>
          <a:xfrm>
            <a:off x="465666" y="1240021"/>
            <a:ext cx="8229600" cy="3487843"/>
          </a:xfrm>
        </p:spPr>
        <p:txBody>
          <a:bodyPr>
            <a:normAutofit/>
          </a:bodyPr>
          <a:lstStyle/>
          <a:p>
            <a:pPr marL="0" indent="0">
              <a:lnSpc>
                <a:spcPct val="110000"/>
              </a:lnSpc>
              <a:spcBef>
                <a:spcPts val="0"/>
              </a:spcBef>
              <a:spcAft>
                <a:spcPts val="1200"/>
              </a:spcAft>
              <a:buNone/>
            </a:pPr>
            <a:r>
              <a:rPr lang="pt-BR" sz="2800" b="1" dirty="0">
                <a:solidFill>
                  <a:srgbClr val="1F3261"/>
                </a:solidFill>
              </a:rPr>
              <a:t>View Facility Report</a:t>
            </a:r>
          </a:p>
          <a:p>
            <a:pPr>
              <a:lnSpc>
                <a:spcPct val="110000"/>
              </a:lnSpc>
              <a:spcBef>
                <a:spcPts val="0"/>
              </a:spcBef>
              <a:spcAft>
                <a:spcPts val="1200"/>
              </a:spcAft>
            </a:pPr>
            <a:r>
              <a:rPr lang="en-US" sz="2400" dirty="0">
                <a:solidFill>
                  <a:srgbClr val="1F3261"/>
                </a:solidFill>
              </a:rPr>
              <a:t>Five evacuees statues should be received, one Evacuated and one Will Not Repatriate.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771"/>
            <a:ext cx="1335729" cy="784313"/>
          </a:xfrm>
          <a:prstGeom prst="rect">
            <a:avLst/>
          </a:prstGeom>
        </p:spPr>
      </p:pic>
    </p:spTree>
    <p:extLst>
      <p:ext uri="{BB962C8B-B14F-4D97-AF65-F5344CB8AC3E}">
        <p14:creationId xmlns:p14="http://schemas.microsoft.com/office/powerpoint/2010/main" val="240679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18&quot;/&gt;&lt;/object&gt;&lt;object type=&quot;3&quot; unique_id=&quot;10005&quot;&gt;&lt;property id=&quot;20148&quot; value=&quot;5&quot;/&gt;&lt;property id=&quot;20300&quot; value=&quot;Slide 2 - &amp;quot;OBJECTIVES&amp;quot;&quot;/&gt;&lt;property id=&quot;20307&quot; value=&quot;319&quot;/&gt;&lt;/object&gt;&lt;object type=&quot;3&quot; unique_id=&quot;10012&quot;&gt;&lt;property id=&quot;20148&quot; value=&quot;5&quot;/&gt;&lt;property id=&quot;20300&quot; value=&quot;Slide 9 - &amp;quot;&amp;#x0D;&amp;#x0A;eFINDS for Other NYS Agencies&amp;#x0D;&amp;#x0A;&amp;quot;&quot;/&gt;&lt;property id=&quot;20307&quot; value=&quot;324&quot;/&gt;&lt;/object&gt;&lt;object type=&quot;3&quot; unique_id=&quot;10016&quot;&gt;&lt;property id=&quot;20148&quot; value=&quot;5&quot;/&gt;&lt;property id=&quot;20300&quot; value=&quot;Slide 5&quot;/&gt;&lt;property id=&quot;20307&quot; value=&quot;424&quot;/&gt;&lt;/object&gt;&lt;object type=&quot;3&quot; unique_id=&quot;10025&quot;&gt;&lt;property id=&quot;20148&quot; value=&quot;5&quot;/&gt;&lt;property id=&quot;20300&quot; value=&quot;Slide 12 - &amp;quot;Access to eFINDS&amp;quot;&quot;/&gt;&lt;property id=&quot;20307&quot; value=&quot;420&quot;/&gt;&lt;/object&gt;&lt;object type=&quot;3&quot; unique_id=&quot;10026&quot;&gt;&lt;property id=&quot;20148&quot; value=&quot;5&quot;/&gt;&lt;property id=&quot;20300&quot; value=&quot;Slide 13 - &amp;quot;eFINDS Roles for Facilities&amp;quot;&quot;/&gt;&lt;property id=&quot;20307&quot; value=&quot;421&quot;/&gt;&lt;/object&gt;&lt;object type=&quot;3&quot; unique_id=&quot;10028&quot;&gt;&lt;property id=&quot;20148&quot; value=&quot;5&quot;/&gt;&lt;property id=&quot;20300&quot; value=&quot;Slide 14 - &amp;quot;eFINDS Quick Reference Cards&amp;quot;&quot;/&gt;&lt;property id=&quot;20307&quot; value=&quot;400&quot;/&gt;&lt;/object&gt;&lt;object type=&quot;3&quot; unique_id=&quot;10029&quot;&gt;&lt;property id=&quot;20148&quot; value=&quot;5&quot;/&gt;&lt;property id=&quot;20300&quot; value=&quot;Slide 15 - &amp;quot;Facility Provided Supplies&amp;quot;&quot;/&gt;&lt;property id=&quot;20307&quot; value=&quot;425&quot;/&gt;&lt;/object&gt;&lt;object type=&quot;3&quot; unique_id=&quot;10038&quot;&gt;&lt;property id=&quot;20148&quot; value=&quot;5&quot;/&gt;&lt;property id=&quot;20300&quot; value=&quot;Slide 18 - &amp;quot;Module 1:&amp;#x0D;&amp;#x0A;&amp;#x0D;&amp;#x0A;eFINDS Practical&amp;quot;&quot;/&gt;&lt;property id=&quot;20307&quot; value=&quot;390&quot;/&gt;&lt;/object&gt;&lt;object type=&quot;3&quot; unique_id=&quot;10040&quot;&gt;&lt;property id=&quot;20148&quot; value=&quot;5&quot;/&gt;&lt;property id=&quot;20300&quot; value=&quot;Slide 26 - &amp;quot;SCENARIO 1&amp;quot;&quot;/&gt;&lt;property id=&quot;20307&quot; value=&quot;332&quot;/&gt;&lt;/object&gt;&lt;object type=&quot;3&quot; unique_id=&quot;10041&quot;&gt;&lt;property id=&quot;20148&quot; value=&quot;5&quot;/&gt;&lt;property id=&quot;20300&quot; value=&quot;Slide 23 - &amp;quot;Open eFINDS Practice&amp;quot;&quot;/&gt;&lt;property id=&quot;20307&quot; value=&quot;402&quot;/&gt;&lt;/object&gt;&lt;object type=&quot;3&quot; unique_id=&quot;10043&quot;&gt;&lt;property id=&quot;20148&quot; value=&quot;5&quot;/&gt;&lt;property id=&quot;20300&quot; value=&quot;Slide 27&quot;/&gt;&lt;property id=&quot;20307&quot; value=&quot;405&quot;/&gt;&lt;/object&gt;&lt;object type=&quot;3&quot; unique_id=&quot;10044&quot;&gt;&lt;property id=&quot;20148&quot; value=&quot;5&quot;/&gt;&lt;property id=&quot;20300&quot; value=&quot;Slide 31&quot;/&gt;&lt;property id=&quot;20307&quot; value=&quot;406&quot;/&gt;&lt;/object&gt;&lt;object type=&quot;3&quot; unique_id=&quot;10045&quot;&gt;&lt;property id=&quot;20148&quot; value=&quot;5&quot;/&gt;&lt;property id=&quot;20300&quot; value=&quot;Slide 33&quot;/&gt;&lt;property id=&quot;20307&quot; value=&quot;407&quot;/&gt;&lt;/object&gt;&lt;object type=&quot;3&quot; unique_id=&quot;10046&quot;&gt;&lt;property id=&quot;20148&quot; value=&quot;5&quot;/&gt;&lt;property id=&quot;20300&quot; value=&quot;Slide 34 - &amp;quot;Scenario 5&amp;quot;&quot;/&gt;&lt;property id=&quot;20307&quot; value=&quot;338&quot;/&gt;&lt;/object&gt;&lt;object type=&quot;3&quot; unique_id=&quot;10077&quot;&gt;&lt;property id=&quot;20148&quot; value=&quot;5&quot;/&gt;&lt;property id=&quot;20300&quot; value=&quot;Slide 105&quot;/&gt;&lt;property id=&quot;20307&quot; value=&quot;370&quot;/&gt;&lt;/object&gt;&lt;object type=&quot;3&quot; unique_id=&quot;10079&quot;&gt;&lt;property id=&quot;20148&quot; value=&quot;5&quot;/&gt;&lt;property id=&quot;20300&quot; value=&quot;Slide 106 - &amp;quot;NYSDOH RESOURCES &amp;quot;&quot;/&gt;&lt;property id=&quot;20307&quot; value=&quot;418&quot;/&gt;&lt;/object&gt;&lt;object type=&quot;3&quot; unique_id=&quot;10080&quot;&gt;&lt;property id=&quot;20148&quot; value=&quot;5&quot;/&gt;&lt;property id=&quot;20300&quot; value=&quot;Slide 107 - &amp;quot;Vendor Resources&amp;quot;&quot;/&gt;&lt;property id=&quot;20307&quot; value=&quot;395&quot;/&gt;&lt;/object&gt;&lt;object type=&quot;3&quot; unique_id=&quot;10081&quot;&gt;&lt;property id=&quot;20148&quot; value=&quot;5&quot;/&gt;&lt;property id=&quot;20300&quot; value=&quot;Slide 108&quot;/&gt;&lt;property id=&quot;20307&quot; value=&quot;373&quot;/&gt;&lt;/object&gt;&lt;object type=&quot;3&quot; unique_id=&quot;10082&quot;&gt;&lt;property id=&quot;20148&quot; value=&quot;5&quot;/&gt;&lt;property id=&quot;20300&quot; value=&quot;Slide 109 - &amp;quot;Teach Back&amp;quot;&quot;/&gt;&lt;property id=&quot;20307&quot; value=&quot;394&quot;/&gt;&lt;/object&gt;&lt;object type=&quot;3&quot; unique_id=&quot;10083&quot;&gt;&lt;property id=&quot;20148&quot; value=&quot;5&quot;/&gt;&lt;property id=&quot;20300&quot; value=&quot;Slide 110&quot;/&gt;&lt;property id=&quot;20307&quot; value=&quot;374&quot;/&gt;&lt;/object&gt;&lt;object type=&quot;3&quot; unique_id=&quot;10084&quot;&gt;&lt;property id=&quot;20148&quot; value=&quot;5&quot;/&gt;&lt;property id=&quot;20300&quot; value=&quot;Slide 3 - &amp;quot;AGENDA&amp;quot;&quot;/&gt;&lt;property id=&quot;20307&quot; value=&quot;530&quot;/&gt;&lt;/object&gt;&lt;object type=&quot;3&quot; unique_id=&quot;10085&quot;&gt;&lt;property id=&quot;20148&quot; value=&quot;5&quot;/&gt;&lt;property id=&quot;20300&quot; value=&quot;Slide 4&quot;/&gt;&lt;property id=&quot;20307&quot; value=&quot;262&quot;/&gt;&lt;/object&gt;&lt;object type=&quot;3&quot; unique_id=&quot;10086&quot;&gt;&lt;property id=&quot;20148&quot; value=&quot;5&quot;/&gt;&lt;property id=&quot;20300&quot; value=&quot;Slide 6&quot;/&gt;&lt;property id=&quot;20307&quot; value=&quot;531&quot;/&gt;&lt;/object&gt;&lt;object type=&quot;3&quot; unique_id=&quot;10087&quot;&gt;&lt;property id=&quot;20148&quot; value=&quot;5&quot;/&gt;&lt;property id=&quot;20300&quot; value=&quot;Slide 7&quot;/&gt;&lt;property id=&quot;20307&quot; value=&quot;285&quot;/&gt;&lt;/object&gt;&lt;object type=&quot;3&quot; unique_id=&quot;10088&quot;&gt;&lt;property id=&quot;20148&quot; value=&quot;5&quot;/&gt;&lt;property id=&quot;20300&quot; value=&quot;Slide 8&quot;/&gt;&lt;property id=&quot;20307&quot; value=&quot;456&quot;/&gt;&lt;/object&gt;&lt;object type=&quot;3&quot; unique_id=&quot;10089&quot;&gt;&lt;property id=&quot;20148&quot; value=&quot;5&quot;/&gt;&lt;property id=&quot;20300&quot; value=&quot;Slide 10&quot;/&gt;&lt;property id=&quot;20307&quot; value=&quot;289&quot;/&gt;&lt;/object&gt;&lt;object type=&quot;3&quot; unique_id=&quot;10090&quot;&gt;&lt;property id=&quot;20148&quot; value=&quot;5&quot;/&gt;&lt;property id=&quot;20300&quot; value=&quot;Slide 11&quot;/&gt;&lt;property id=&quot;20307&quot; value=&quot;261&quot;/&gt;&lt;/object&gt;&lt;object type=&quot;3&quot; unique_id=&quot;10091&quot;&gt;&lt;property id=&quot;20148&quot; value=&quot;5&quot;/&gt;&lt;property id=&quot;20300&quot; value=&quot;Slide 16&quot;/&gt;&lt;property id=&quot;20307&quot; value=&quot;444&quot;/&gt;&lt;/object&gt;&lt;object type=&quot;3&quot; unique_id=&quot;10092&quot;&gt;&lt;property id=&quot;20148&quot; value=&quot;5&quot;/&gt;&lt;property id=&quot;20300&quot; value=&quot;Slide 17&quot;/&gt;&lt;property id=&quot;20307&quot; value=&quot;266&quot;/&gt;&lt;/object&gt;&lt;object type=&quot;3&quot; unique_id=&quot;10093&quot;&gt;&lt;property id=&quot;20148&quot; value=&quot;5&quot;/&gt;&lt;property id=&quot;20300&quot; value=&quot;Slide 19 - &amp;quot;Break&amp;#x0D;&amp;#x0A;15 minutes&amp;quot;&quot;/&gt;&lt;property id=&quot;20307&quot; value=&quot;447&quot;/&gt;&lt;/object&gt;&lt;object type=&quot;3&quot; unique_id=&quot;10094&quot;&gt;&lt;property id=&quot;20148&quot; value=&quot;5&quot;/&gt;&lt;property id=&quot;20300&quot; value=&quot;Slide 20 - &amp;quot;Module 2:&amp;#x0D;&amp;#x0A;&amp;#x0D;&amp;#x0A;Hands-On Exercises&amp;quot;&quot;/&gt;&lt;property id=&quot;20307&quot; value=&quot;446&quot;/&gt;&lt;/object&gt;&lt;object type=&quot;3&quot; unique_id=&quot;10095&quot;&gt;&lt;property id=&quot;20148&quot; value=&quot;5&quot;/&gt;&lt;property id=&quot;20300&quot; value=&quot;Slide 21 - &amp;quot;HCS Basics&amp;quot;&quot;/&gt;&lt;property id=&quot;20307&quot; value=&quot;449&quot;/&gt;&lt;/object&gt;&lt;object type=&quot;3&quot; unique_id=&quot;10096&quot;&gt;&lt;property id=&quot;20148&quot; value=&quot;5&quot;/&gt;&lt;property id=&quot;20300&quot; value=&quot;Slide 22 - &amp;quot;HCS Basics&amp;quot;&quot;/&gt;&lt;property id=&quot;20307&quot; value=&quot;448&quot;/&gt;&lt;/object&gt;&lt;object type=&quot;3&quot; unique_id=&quot;10097&quot;&gt;&lt;property id=&quot;20148&quot; value=&quot;5&quot;/&gt;&lt;property id=&quot;20300&quot; value=&quot;Slide 24 - &amp;quot;Your eFINDS Location&amp;quot;&quot;/&gt;&lt;property id=&quot;20307&quot; value=&quot;496&quot;/&gt;&lt;/object&gt;&lt;object type=&quot;3&quot; unique_id=&quot;10098&quot;&gt;&lt;property id=&quot;20148&quot; value=&quot;5&quot;/&gt;&lt;property id=&quot;20300&quot; value=&quot;Slide 25 - &amp;quot;Evacuee Names&amp;quot;&quot;/&gt;&lt;property id=&quot;20307&quot; value=&quot;462&quot;/&gt;&lt;/object&gt;&lt;object type=&quot;3&quot; unique_id=&quot;10099&quot;&gt;&lt;property id=&quot;20148&quot; value=&quot;5&quot;/&gt;&lt;property id=&quot;20300&quot; value=&quot;Slide 28 - &amp;quot;SCENARIO 2&amp;quot;&quot;/&gt;&lt;property id=&quot;20307&quot; value=&quot;450&quot;/&gt;&lt;/object&gt;&lt;object type=&quot;3&quot; unique_id=&quot;10100&quot;&gt;&lt;property id=&quot;20148&quot; value=&quot;5&quot;/&gt;&lt;property id=&quot;20300&quot; value=&quot;Slide 29&quot;/&gt;&lt;property id=&quot;20307&quot; value=&quot;451&quot;/&gt;&lt;/object&gt;&lt;object type=&quot;3&quot; unique_id=&quot;10101&quot;&gt;&lt;property id=&quot;20148&quot; value=&quot;5&quot;/&gt;&lt;property id=&quot;20300&quot; value=&quot;Slide 30 - &amp;quot;SCENARIO 3&amp;quot;&quot;/&gt;&lt;property id=&quot;20307&quot; value=&quot;441&quot;/&gt;&lt;/object&gt;&lt;object type=&quot;3&quot; unique_id=&quot;10102&quot;&gt;&lt;property id=&quot;20148&quot; value=&quot;5&quot;/&gt;&lt;property id=&quot;20300&quot; value=&quot;Slide 32 - &amp;quot;SCENARIO 4&amp;quot;&quot;/&gt;&lt;property id=&quot;20307&quot; value=&quot;442&quot;/&gt;&lt;/object&gt;&lt;object type=&quot;3&quot; unique_id=&quot;10103&quot;&gt;&lt;property id=&quot;20148&quot; value=&quot;5&quot;/&gt;&lt;property id=&quot;20300&quot; value=&quot;Slide 35 - &amp;quot;        Register Evacuee #1 by Scanning Barcode&amp;#x0D;&amp;#x0A;Do Not Add Intended Destination&amp;quot;&quot;/&gt;&lt;property id=&quot;20307&quot; value=&quot;460&quot;/&gt;&lt;/object&gt;&lt;object type=&quot;3&quot; unique_id=&quot;10104&quot;&gt;&lt;property id=&quot;20148&quot; value=&quot;5&quot;/&gt;&lt;property id=&quot;20300&quot; value=&quot;Slide 36 - &amp;quot;Scenario 6&amp;quot;&quot;/&gt;&lt;property id=&quot;20307&quot; value=&quot;461&quot;/&gt;&lt;/object&gt;&lt;object type=&quot;3&quot; unique_id=&quot;10105&quot;&gt;&lt;property id=&quot;20148&quot; value=&quot;5&quot;/&gt;&lt;property id=&quot;20300&quot; value=&quot;Slide 37 - &amp;quot;        Register Evacuee #2 by Typing in Barcode,&amp;#x0D;&amp;#x0A;Skipping DOB, and Selecting Intended Destination&amp;quot;&quot;/&gt;&lt;property id=&quot;20307&quot; value=&quot;497&quot;/&gt;&lt;/object&gt;&lt;object type=&quot;3&quot; unique_id=&quot;10106&quot;&gt;&lt;property id=&quot;20148&quot; value=&quot;5&quot;/&gt;&lt;property id=&quot;20300&quot; value=&quot;Slide 38 - &amp;quot;Scenario 7&amp;quot;&quot;/&gt;&lt;property id=&quot;20307&quot; value=&quot;443&quot;/&gt;&lt;/object&gt;&lt;object type=&quot;3&quot; unique_id=&quot;10107&quot;&gt;&lt;property id=&quot;20148&quot; value=&quot;5&quot;/&gt;&lt;property id=&quot;20300&quot; value=&quot;Slide 39 - &amp;quot;          Register Evacuee #3 to Shelter In Place (SIP)&amp;quot;&quot;/&gt;&lt;property id=&quot;20307&quot; value=&quot;498&quot;/&gt;&lt;/object&gt;&lt;object type=&quot;3&quot; unique_id=&quot;10108&quot;&gt;&lt;property id=&quot;20148&quot; value=&quot;5&quot;/&gt;&lt;property id=&quot;20300&quot; value=&quot;Slide 40 - &amp;quot;Scenario 8&amp;quot;&quot;/&gt;&lt;property id=&quot;20307&quot; value=&quot;455&quot;/&gt;&lt;/object&gt;&lt;object type=&quot;3&quot; unique_id=&quot;10109&quot;&gt;&lt;property id=&quot;20148&quot; value=&quot;5&quot;/&gt;&lt;property id=&quot;20300&quot; value=&quot;Slide 41 - &amp;quot;Evacuate Person #1 by Selecting Intended Destination and Entering Evacuation Group.&amp;quot;&quot;/&gt;&lt;property id=&quot;20307&quot; value=&quot;499&quot;/&gt;&lt;/object&gt;&lt;object type=&quot;3&quot; unique_id=&quot;10110&quot;&gt;&lt;property id=&quot;20148&quot; value=&quot;5&quot;/&gt;&lt;property id=&quot;20300&quot; value=&quot;Slide 42 - &amp;quot;Scenario 9&amp;quot;&quot;/&gt;&lt;property id=&quot;20307&quot; value=&quot;464&quot;/&gt;&lt;/object&gt;&lt;object type=&quot;3&quot; unique_id=&quot;10111&quot;&gt;&lt;property id=&quot;20148&quot; value=&quot;5&quot;/&gt;&lt;property id=&quot;20300&quot; value=&quot;Slide 43 - &amp;quot;Evacuate Person #2 by Typing in Barcode, Entering DOB and Evacuation Group.&amp;quot;&quot;/&gt;&lt;property id=&quot;20307&quot; value=&quot;500&quot;/&gt;&lt;/object&gt;&lt;object type=&quot;3&quot; unique_id=&quot;10112&quot;&gt;&lt;property id=&quot;20148&quot; value=&quot;5&quot;/&gt;&lt;property id=&quot;20300&quot; value=&quot;Slide 44 - &amp;quot;Scenario 10&amp;quot;&quot;/&gt;&lt;property id=&quot;20307&quot; value=&quot;463&quot;/&gt;&lt;/object&gt;&lt;object type=&quot;3&quot; unique_id=&quot;10113&quot;&gt;&lt;property id=&quot;20148&quot; value=&quot;5&quot;/&gt;&lt;property id=&quot;20300&quot; value=&quot;Slide 45 - &amp;quot;          Cancel Shelter In Place (SIP)&amp;quot;&quot;/&gt;&lt;property id=&quot;20307&quot; value=&quot;501&quot;/&gt;&lt;/object&gt;&lt;object type=&quot;3&quot; unique_id=&quot;10114&quot;&gt;&lt;property id=&quot;20148&quot; value=&quot;5&quot;/&gt;&lt;property id=&quot;20300&quot; value=&quot;Slide 46 - &amp;quot;Scenario 11&amp;quot;&quot;/&gt;&lt;property id=&quot;20307&quot; value=&quot;466&quot;/&gt;&lt;/object&gt;&lt;object type=&quot;3&quot; unique_id=&quot;10115&quot;&gt;&lt;property id=&quot;20148&quot; value=&quot;5&quot;/&gt;&lt;property id=&quot;20300&quot; value=&quot;Slide 47 - &amp;quot;          Update Destination for Evacuee #3 and &amp;#x0D;&amp;#x0A;change Status to Evacuated.&amp;quot;&quot;/&gt;&lt;property id=&quot;20307&quot; value=&quot;502&quot;/&gt;&lt;/object&gt;&lt;object type=&quot;3&quot; unique_id=&quot;10116&quot;&gt;&lt;property id=&quot;20148&quot; value=&quot;5&quot;/&gt;&lt;property id=&quot;20300&quot; value=&quot;Slide 48 - &amp;quot;Scenario 12&amp;quot;&quot;/&gt;&lt;property id=&quot;20307&quot; value=&quot;457&quot;/&gt;&lt;/object&gt;&lt;object type=&quot;3&quot; unique_id=&quot;10117&quot;&gt;&lt;property id=&quot;20148&quot; value=&quot;5&quot;/&gt;&lt;property id=&quot;20300&quot; value=&quot;Slide 49 - &amp;quot;          View Facility Report&amp;quot;&quot;/&gt;&lt;property id=&quot;20307&quot; value=&quot;504&quot;/&gt;&lt;/object&gt;&lt;object type=&quot;3&quot; unique_id=&quot;10118&quot;&gt;&lt;property id=&quot;20148&quot; value=&quot;5&quot;/&gt;&lt;property id=&quot;20300&quot; value=&quot;Slide 50 - &amp;quot;Lunch Break&amp;#x0D;&amp;#x0A;45 minutes&amp;quot;&quot;/&gt;&lt;property id=&quot;20307&quot; value=&quot;532&quot;/&gt;&lt;/object&gt;&lt;object type=&quot;3&quot; unique_id=&quot;10119&quot;&gt;&lt;property id=&quot;20148&quot; value=&quot;5&quot;/&gt;&lt;property id=&quot;20300&quot; value=&quot;Slide 51 - &amp;quot;Scenario 13&amp;quot;&quot;/&gt;&lt;property id=&quot;20307&quot; value=&quot;459&quot;/&gt;&lt;/object&gt;&lt;object type=&quot;3&quot; unique_id=&quot;10120&quot;&gt;&lt;property id=&quot;20148&quot; value=&quot;5&quot;/&gt;&lt;property id=&quot;20300&quot; value=&quot;Slide 52 - &amp;quot;          Receive Evacuees to TMP Location&amp;#x0D;&amp;#x0A;by Scanning or Typing barcode&amp;quot;&quot;/&gt;&lt;property id=&quot;20307&quot; value=&quot;503&quot;/&gt;&lt;/object&gt;&lt;object type=&quot;3&quot; unique_id=&quot;10121&quot;&gt;&lt;property id=&quot;20148&quot; value=&quot;5&quot;/&gt;&lt;property id=&quot;20300&quot; value=&quot;Slide 53 - &amp;quot;Scenario 14&amp;quot;&quot;/&gt;&lt;property id=&quot;20307&quot; value=&quot;467&quot;/&gt;&lt;/object&gt;&lt;object type=&quot;3&quot; unique_id=&quot;10122&quot;&gt;&lt;property id=&quot;20148&quot; value=&quot;5&quot;/&gt;&lt;property id=&quot;20300&quot; value=&quot;Slide 54 - &amp;quot;View Facility Report&amp;quot;&quot;/&gt;&lt;property id=&quot;20307&quot; value=&quot;505&quot;/&gt;&lt;/object&gt;&lt;object type=&quot;3&quot; unique_id=&quot;10123&quot;&gt;&lt;property id=&quot;20148&quot; value=&quot;5&quot;/&gt;&lt;property id=&quot;20300&quot; value=&quot;Slide 55 - &amp;quot;Scenario 15&amp;quot;&quot;/&gt;&lt;property id=&quot;20307&quot; value=&quot;469&quot;/&gt;&lt;/object&gt;&lt;object type=&quot;3&quot; unique_id=&quot;10124&quot;&gt;&lt;property id=&quot;20148&quot; value=&quot;5&quot;/&gt;&lt;property id=&quot;20300&quot; value=&quot;Slide 56 - &amp;quot;Initiate Repatriation using &amp;#x0D;&amp;#x0A;the Multi Person Update&amp;quot;&quot;/&gt;&lt;property id=&quot;20307&quot; value=&quot;506&quot;/&gt;&lt;/object&gt;&lt;object type=&quot;3&quot; unique_id=&quot;10125&quot;&gt;&lt;property id=&quot;20148&quot; value=&quot;5&quot;/&gt;&lt;property id=&quot;20300&quot; value=&quot;Slide 57 - &amp;quot;Scenario 16&amp;quot;&quot;/&gt;&lt;property id=&quot;20307&quot; value=&quot;470&quot;/&gt;&lt;/object&gt;&lt;object type=&quot;3&quot; unique_id=&quot;10126&quot;&gt;&lt;property id=&quot;20148&quot; value=&quot;5&quot;/&gt;&lt;property id=&quot;20300&quot; value=&quot;Slide 58 - &amp;quot;View Facility Report&amp;quot;&quot;/&gt;&lt;property id=&quot;20307&quot; value=&quot;507&quot;/&gt;&lt;/object&gt;&lt;object type=&quot;3&quot; unique_id=&quot;10127&quot;&gt;&lt;property id=&quot;20148&quot; value=&quot;5&quot;/&gt;&lt;property id=&quot;20300&quot; value=&quot;Slide 59 - &amp;quot;Scenario 17&amp;quot;&quot;/&gt;&lt;property id=&quot;20307&quot; value=&quot;471&quot;/&gt;&lt;/object&gt;&lt;object type=&quot;3&quot; unique_id=&quot;10128&quot;&gt;&lt;property id=&quot;20148&quot; value=&quot;5&quot;/&gt;&lt;property id=&quot;20300&quot; value=&quot;Slide 60 - &amp;quot;Repatriate Evacuees using &amp;#x0D;&amp;#x0A;the Multi Person Update&amp;quot;&quot;/&gt;&lt;property id=&quot;20307&quot; value=&quot;508&quot;/&gt;&lt;/object&gt;&lt;object type=&quot;3&quot; unique_id=&quot;10129&quot;&gt;&lt;property id=&quot;20148&quot; value=&quot;5&quot;/&gt;&lt;property id=&quot;20300&quot; value=&quot;Slide 61 - &amp;quot;Scenario 18&amp;quot;&quot;/&gt;&lt;property id=&quot;20307&quot; value=&quot;472&quot;/&gt;&lt;/object&gt;&lt;object type=&quot;3&quot; unique_id=&quot;10130&quot;&gt;&lt;property id=&quot;20148&quot; value=&quot;5&quot;/&gt;&lt;property id=&quot;20300&quot; value=&quot;Slide 62 - &amp;quot;View Facility Report&amp;quot;&quot;/&gt;&lt;property id=&quot;20307&quot; value=&quot;509&quot;/&gt;&lt;/object&gt;&lt;object type=&quot;3&quot; unique_id=&quot;10131&quot;&gt;&lt;property id=&quot;20148&quot; value=&quot;5&quot;/&gt;&lt;property id=&quot;20300&quot; value=&quot;Slide 63 - &amp;quot;Scenario 19&amp;quot;&quot;/&gt;&lt;property id=&quot;20307&quot; value=&quot;473&quot;/&gt;&lt;/object&gt;&lt;object type=&quot;3&quot; unique_id=&quot;10132&quot;&gt;&lt;property id=&quot;20148&quot; value=&quot;5&quot;/&gt;&lt;property id=&quot;20300&quot; value=&quot;Slide 64 - &amp;quot;Use Multi Person Input to Register &amp;#x0D;&amp;#x0A;Two More Evacuees&amp;quot;&quot;/&gt;&lt;property id=&quot;20307&quot; value=&quot;510&quot;/&gt;&lt;/object&gt;&lt;object type=&quot;3&quot; unique_id=&quot;10133&quot;&gt;&lt;property id=&quot;20148&quot; value=&quot;5&quot;/&gt;&lt;property id=&quot;20300&quot; value=&quot;Slide 65 - &amp;quot;Scenario 20&amp;quot;&quot;/&gt;&lt;property id=&quot;20307&quot; value=&quot;474&quot;/&gt;&lt;/object&gt;&lt;object type=&quot;3&quot; unique_id=&quot;10134&quot;&gt;&lt;property id=&quot;20148&quot; value=&quot;5&quot;/&gt;&lt;property id=&quot;20300&quot; value=&quot;Slide 66 - &amp;quot;Update Intended Destination to &amp;#x0D;&amp;#x0A;the TMP Location and Evacuate &amp;#x0D;&amp;#x0A;Using Multi Person Update&amp;quot;&quot;/&gt;&lt;property id=&quot;20307&quot; value=&quot;511&quot;/&gt;&lt;/object&gt;&lt;object type=&quot;3&quot; unique_id=&quot;10135&quot;&gt;&lt;property id=&quot;20148&quot; value=&quot;5&quot;/&gt;&lt;property id=&quot;20300&quot; value=&quot;Slide 67 - &amp;quot;Scenario 21&amp;quot;&quot;/&gt;&lt;property id=&quot;20307&quot; value=&quot;475&quot;/&gt;&lt;/object&gt;&lt;object type=&quot;3&quot; unique_id=&quot;10136&quot;&gt;&lt;property id=&quot;20148&quot; value=&quot;5&quot;/&gt;&lt;property id=&quot;20300&quot; value=&quot;Slide 68 - &amp;quot;Receive Two Evacuees at the &amp;#x0D;&amp;#x0A;TMP Location &amp;#x0D;&amp;#x0A;Using Multi Person Update&amp;quot;&quot;/&gt;&lt;property id=&quot;20307&quot; value=&quot;512&quot;/&gt;&lt;/object&gt;&lt;object type=&quot;3&quot; unique_id=&quot;10137&quot;&gt;&lt;property id=&quot;20148&quot; value=&quot;5&quot;/&gt;&lt;property id=&quot;20300&quot; value=&quot;Slide 69 - &amp;quot;Scenario 22&amp;quot;&quot;/&gt;&lt;property id=&quot;20307&quot; value=&quot;477&quot;/&gt;&lt;/object&gt;&lt;object type=&quot;3&quot; unique_id=&quot;10138&quot;&gt;&lt;property id=&quot;20148&quot; value=&quot;5&quot;/&gt;&lt;property id=&quot;20300&quot; value=&quot;Slide 70 - &amp;quot;View Facility Report&amp;quot;&quot;/&gt;&lt;property id=&quot;20307&quot; value=&quot;513&quot;/&gt;&lt;/object&gt;&lt;object type=&quot;3&quot; unique_id=&quot;10139&quot;&gt;&lt;property id=&quot;20148&quot; value=&quot;5&quot;/&gt;&lt;property id=&quot;20300&quot; value=&quot;Slide 71 - &amp;quot;Scenario 23&amp;quot;&quot;/&gt;&lt;property id=&quot;20307&quot; value=&quot;476&quot;/&gt;&lt;/object&gt;&lt;object type=&quot;3&quot; unique_id=&quot;10140&quot;&gt;&lt;property id=&quot;20148&quot; value=&quot;5&quot;/&gt;&lt;property id=&quot;20300&quot; value=&quot;Slide 72 - &amp;quot;Generate a Barcode Assignment: &amp;#x0D;&amp;#x0A;Uploadable Spreadsheet (Excel) &amp;quot;&quot;/&gt;&lt;property id=&quot;20307&quot; value=&quot;514&quot;/&gt;&lt;/object&gt;&lt;object type=&quot;3&quot; unique_id=&quot;10141&quot;&gt;&lt;property id=&quot;20148&quot; value=&quot;5&quot;/&gt;&lt;property id=&quot;20300&quot; value=&quot;Slide 73 - &amp;quot;Scenario 24&amp;quot;&quot;/&gt;&lt;property id=&quot;20307&quot; value=&quot;478&quot;/&gt;&lt;/object&gt;&lt;object type=&quot;3&quot; unique_id=&quot;10142&quot;&gt;&lt;property id=&quot;20148&quot; value=&quot;5&quot;/&gt;&lt;property id=&quot;20300&quot; value=&quot;Slide 74 - &amp;quot;Enter Info for Two Evacuees &amp;#x0D;&amp;#x0A;on the Uploadable Spreadsheet&amp;quot;&quot;/&gt;&lt;property id=&quot;20307&quot; value=&quot;515&quot;/&gt;&lt;/object&gt;&lt;object type=&quot;3&quot; unique_id=&quot;10143&quot;&gt;&lt;property id=&quot;20148&quot; value=&quot;5&quot;/&gt;&lt;property id=&quot;20300&quot; value=&quot;Slide 75 - &amp;quot;Scenario 25&amp;quot;&quot;/&gt;&lt;property id=&quot;20307&quot; value=&quot;479&quot;/&gt;&lt;/object&gt;&lt;object type=&quot;3&quot; unique_id=&quot;10144&quot;&gt;&lt;property id=&quot;20148&quot; value=&quot;5&quot;/&gt;&lt;property id=&quot;20300&quot; value=&quot;Slide 76 - &amp;quot;Upload eFINDS Spreadsheet to &amp;#x0D;&amp;#x0A;Register Evacuee # 6 and 7&amp;quot;&quot;/&gt;&lt;property id=&quot;20307&quot; value=&quot;516&quot;/&gt;&lt;/object&gt;&lt;object type=&quot;3&quot; unique_id=&quot;10145&quot;&gt;&lt;property id=&quot;20148&quot; value=&quot;5&quot;/&gt;&lt;property id=&quot;20300&quot; value=&quot;Slide 77 - &amp;quot;Scenario 26&amp;quot;&quot;/&gt;&lt;property id=&quot;20307&quot; value=&quot;480&quot;/&gt;&lt;/object&gt;&lt;object type=&quot;3&quot; unique_id=&quot;10146&quot;&gt;&lt;property id=&quot;20148&quot; value=&quot;5&quot;/&gt;&lt;property id=&quot;20300&quot; value=&quot;Slide 78 - &amp;quot;Update Intended Destination to &amp;#x0D;&amp;#x0A;the TMP Location and Evacuate &amp;#x0D;&amp;#x0A;Using Multi Person Update&amp;quot;&quot;/&gt;&lt;property id=&quot;20307&quot; value=&quot;517&quot;/&gt;&lt;/object&gt;&lt;object type=&quot;3&quot; unique_id=&quot;10147&quot;&gt;&lt;property id=&quot;20148&quot; value=&quot;5&quot;/&gt;&lt;property id=&quot;20300&quot; value=&quot;Slide 79 - &amp;quot;Scenario 27&amp;quot;&quot;/&gt;&lt;property id=&quot;20307&quot; value=&quot;481&quot;/&gt;&lt;/object&gt;&lt;object type=&quot;3&quot; unique_id=&quot;10148&quot;&gt;&lt;property id=&quot;20148&quot; value=&quot;5&quot;/&gt;&lt;property id=&quot;20300&quot; value=&quot;Slide 80 - &amp;quot;View Facility Report&amp;quot;&quot;/&gt;&lt;property id=&quot;20307&quot; value=&quot;518&quot;/&gt;&lt;/object&gt;&lt;object type=&quot;3&quot; unique_id=&quot;10149&quot;&gt;&lt;property id=&quot;20148&quot; value=&quot;5&quot;/&gt;&lt;property id=&quot;20300&quot; value=&quot;Slide 81 - &amp;quot;Scenario 28&amp;quot;&quot;/&gt;&lt;property id=&quot;20307&quot; value=&quot;482&quot;/&gt;&lt;/object&gt;&lt;object type=&quot;3&quot; unique_id=&quot;10150&quot;&gt;&lt;property id=&quot;20148&quot; value=&quot;5&quot;/&gt;&lt;property id=&quot;20300&quot; value=&quot;Slide 82 - &amp;quot;Quick Search Evacuee by Name&amp;quot;&quot;/&gt;&lt;property id=&quot;20307&quot; value=&quot;519&quot;/&gt;&lt;/object&gt;&lt;object type=&quot;3&quot; unique_id=&quot;10151&quot;&gt;&lt;property id=&quot;20148&quot; value=&quot;5&quot;/&gt;&lt;property id=&quot;20300&quot; value=&quot;Slide 83 - &amp;quot;Scenario 29&amp;quot;&quot;/&gt;&lt;property id=&quot;20307&quot; value=&quot;483&quot;/&gt;&lt;/object&gt;&lt;object type=&quot;3&quot; unique_id=&quot;10152&quot;&gt;&lt;property id=&quot;20148&quot; value=&quot;5&quot;/&gt;&lt;property id=&quot;20300&quot; value=&quot;Slide 84 - &amp;quot;Quick Search Evacuee by Barcode&amp;quot;&quot;/&gt;&lt;property id=&quot;20307&quot; value=&quot;520&quot;/&gt;&lt;/object&gt;&lt;object type=&quot;3&quot; unique_id=&quot;10153&quot;&gt;&lt;property id=&quot;20148&quot; value=&quot;5&quot;/&gt;&lt;property id=&quot;20300&quot; value=&quot;Slide 85 - &amp;quot;Scenario 30&amp;quot;&quot;/&gt;&lt;property id=&quot;20307&quot; value=&quot;485&quot;/&gt;&lt;/object&gt;&lt;object type=&quot;3&quot; unique_id=&quot;10154&quot;&gt;&lt;property id=&quot;20148&quot; value=&quot;5&quot;/&gt;&lt;property id=&quot;20300&quot; value=&quot;Slide 86 - &amp;quot;Update Medical Info or Notes Field&amp;quot;&quot;/&gt;&lt;property id=&quot;20307&quot; value=&quot;521&quot;/&gt;&lt;/object&gt;&lt;object type=&quot;3&quot; unique_id=&quot;10155&quot;&gt;&lt;property id=&quot;20148&quot; value=&quot;5&quot;/&gt;&lt;property id=&quot;20300&quot; value=&quot;Slide 87 - &amp;quot;Scenario 31&amp;quot;&quot;/&gt;&lt;property id=&quot;20307&quot; value=&quot;486&quot;/&gt;&lt;/object&gt;&lt;object type=&quot;3&quot; unique_id=&quot;10156&quot;&gt;&lt;property id=&quot;20148&quot; value=&quot;5&quot;/&gt;&lt;property id=&quot;20300&quot; value=&quot;Slide 88 - &amp;quot;      Quick Search Medical Info or Note Field&amp;quot;&quot;/&gt;&lt;property id=&quot;20307&quot; value=&quot;522&quot;/&gt;&lt;/object&gt;&lt;object type=&quot;3&quot; unique_id=&quot;10157&quot;&gt;&lt;property id=&quot;20148&quot; value=&quot;5&quot;/&gt;&lt;property id=&quot;20300&quot; value=&quot;Slide 89 - &amp;quot;Scenario 32&amp;quot;&quot;/&gt;&lt;property id=&quot;20307&quot; value=&quot;488&quot;/&gt;&lt;/object&gt;&lt;object type=&quot;3&quot; unique_id=&quot;10158&quot;&gt;&lt;property id=&quot;20148&quot; value=&quot;5&quot;/&gt;&lt;property id=&quot;20300&quot; value=&quot;Slide 90 - &amp;quot;Receive Two Evacuees at the &amp;#x0D;&amp;#x0A;TMP Location &amp;#x0D;&amp;#x0A;Using Multi Person Update&amp;quot;&quot;/&gt;&lt;property id=&quot;20307&quot; value=&quot;523&quot;/&gt;&lt;/object&gt;&lt;object type=&quot;3&quot; unique_id=&quot;10159&quot;&gt;&lt;property id=&quot;20148&quot; value=&quot;5&quot;/&gt;&lt;property id=&quot;20300&quot; value=&quot;Slide 91 - &amp;quot;Scenario 33&amp;quot;&quot;/&gt;&lt;property id=&quot;20307&quot; value=&quot;489&quot;/&gt;&lt;/object&gt;&lt;object type=&quot;3&quot; unique_id=&quot;10160&quot;&gt;&lt;property id=&quot;20148&quot; value=&quot;5&quot;/&gt;&lt;property id=&quot;20300&quot; value=&quot;Slide 92 - &amp;quot;Evacuate to Another Location&amp;quot;&quot;/&gt;&lt;property id=&quot;20307&quot; value=&quot;524&quot;/&gt;&lt;/object&gt;&lt;object type=&quot;3&quot; unique_id=&quot;10161&quot;&gt;&lt;property id=&quot;20148&quot; value=&quot;5&quot;/&gt;&lt;property id=&quot;20300&quot; value=&quot;Slide 93 - &amp;quot;Scenario 34&amp;quot;&quot;/&gt;&lt;property id=&quot;20307&quot; value=&quot;490&quot;/&gt;&lt;/object&gt;&lt;object type=&quot;3&quot; unique_id=&quot;10162&quot;&gt;&lt;property id=&quot;20148&quot; value=&quot;5&quot;/&gt;&lt;property id=&quot;20300&quot; value=&quot;Slide 94 - &amp;quot;Mark Evacuee as Deceased&amp;quot;&quot;/&gt;&lt;property id=&quot;20307&quot; value=&quot;525&quot;/&gt;&lt;/object&gt;&lt;object type=&quot;3&quot; unique_id=&quot;10163&quot;&gt;&lt;property id=&quot;20148&quot; value=&quot;5&quot;/&gt;&lt;property id=&quot;20300&quot; value=&quot;Slide 95 - &amp;quot;Scenario 35&amp;quot;&quot;/&gt;&lt;property id=&quot;20307&quot; value=&quot;491&quot;/&gt;&lt;/object&gt;&lt;object type=&quot;3&quot; unique_id=&quot;10164&quot;&gt;&lt;property id=&quot;20148&quot; value=&quot;5&quot;/&gt;&lt;property id=&quot;20300&quot; value=&quot;Slide 96 - &amp;quot;Update Status of Deceased Person &amp;#x0D;&amp;#x0A;to Will Not Repatriate&amp;quot;&quot;/&gt;&lt;property id=&quot;20307&quot; value=&quot;526&quot;/&gt;&lt;/object&gt;&lt;object type=&quot;3&quot; unique_id=&quot;10165&quot;&gt;&lt;property id=&quot;20148&quot; value=&quot;5&quot;/&gt;&lt;property id=&quot;20300&quot; value=&quot;Slide 97 - &amp;quot;Scenario 36&amp;quot;&quot;/&gt;&lt;property id=&quot;20307&quot; value=&quot;492&quot;/&gt;&lt;/object&gt;&lt;object type=&quot;3&quot; unique_id=&quot;10166&quot;&gt;&lt;property id=&quot;20148&quot; value=&quot;5&quot;/&gt;&lt;property id=&quot;20300&quot; value=&quot;Slide 98 - &amp;quot;View Facility Report&amp;quot;&quot;/&gt;&lt;property id=&quot;20307&quot; value=&quot;527&quot;/&gt;&lt;/object&gt;&lt;object type=&quot;3&quot; unique_id=&quot;10167&quot;&gt;&lt;property id=&quot;20148&quot; value=&quot;5&quot;/&gt;&lt;property id=&quot;20300&quot; value=&quot;Slide 99 - &amp;quot;Scenario 37&amp;quot;&quot;/&gt;&lt;property id=&quot;20307&quot; value=&quot;493&quot;/&gt;&lt;/object&gt;&lt;object type=&quot;3&quot; unique_id=&quot;10168&quot;&gt;&lt;property id=&quot;20148&quot; value=&quot;5&quot;/&gt;&lt;property id=&quot;20300&quot; value=&quot;Slide 100 - &amp;quot;Inactive Operation&amp;quot;&quot;/&gt;&lt;property id=&quot;20307&quot; value=&quot;528&quot;/&gt;&lt;/object&gt;&lt;object type=&quot;3&quot; unique_id=&quot;10169&quot;&gt;&lt;property id=&quot;20148&quot; value=&quot;5&quot;/&gt;&lt;property id=&quot;20300&quot; value=&quot;Slide 101 - &amp;quot;Scenario 38&amp;quot;&quot;/&gt;&lt;property id=&quot;20307&quot; value=&quot;495&quot;/&gt;&lt;/object&gt;&lt;object type=&quot;3&quot; unique_id=&quot;10170&quot;&gt;&lt;property id=&quot;20148&quot; value=&quot;5&quot;/&gt;&lt;property id=&quot;20300&quot; value=&quot;Slide 102 - &amp;quot;Inactive TMP Location&amp;quot;&quot;/&gt;&lt;property id=&quot;20307&quot; value=&quot;529&quot;/&gt;&lt;/object&gt;&lt;object type=&quot;3&quot; unique_id=&quot;10171&quot;&gt;&lt;property id=&quot;20148&quot; value=&quot;5&quot;/&gt;&lt;property id=&quot;20300&quot; value=&quot;Slide 103 - &amp;quot;Scenario 39&amp;quot;&quot;/&gt;&lt;property id=&quot;20307&quot; value=&quot;494&quot;/&gt;&lt;/object&gt;&lt;object type=&quot;3&quot; unique_id=&quot;10172&quot;&gt;&lt;property id=&quot;20148&quot; value=&quot;5&quot;/&gt;&lt;property id=&quot;20300&quot; value=&quot;Slide 104 - &amp;quot;Break&amp;#x0D;&amp;#x0A;15 minutes&amp;quot;&quot;/&gt;&lt;property id=&quot;20307&quot; value=&quot;533&quot;/&gt;&lt;/object&gt;&lt;/object&gt;&lt;/object&gt;&lt;/database&gt;"/>
  <p:tag name="SECTOMILLISECCONVERTED"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2.xml><?xml version="1.0" encoding="utf-8"?>
<ds:datastoreItem xmlns:ds="http://schemas.openxmlformats.org/officeDocument/2006/customXml" ds:itemID="{B3F86441-E60D-4495-9820-50FFC7B27329}">
  <ds:schemaRefs>
    <ds:schemaRef ds:uri="http://purl.org/dc/terms/"/>
    <ds:schemaRef ds:uri="http://purl.org/dc/dcmitype/"/>
    <ds:schemaRef ds:uri="http://purl.org/dc/elements/1.1/"/>
    <ds:schemaRef ds:uri="http://schemas.microsoft.com/office/2006/documentManagement/types"/>
    <ds:schemaRef ds:uri="d7ba0638-ee3c-42f0-be76-41efb289a28a"/>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25304</TotalTime>
  <Words>13547</Words>
  <Application>Microsoft Office PowerPoint</Application>
  <PresentationFormat>On-screen Show (16:9)</PresentationFormat>
  <Paragraphs>1451</Paragraphs>
  <Slides>112</Slides>
  <Notes>112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112</vt:i4>
      </vt:variant>
    </vt:vector>
  </HeadingPairs>
  <TitlesOfParts>
    <vt:vector size="119" baseType="lpstr">
      <vt:lpstr>Arial</vt:lpstr>
      <vt:lpstr>Calibri</vt:lpstr>
      <vt:lpstr>Verdana</vt:lpstr>
      <vt:lpstr>Cover Master</vt:lpstr>
      <vt:lpstr>Section Master</vt:lpstr>
      <vt:lpstr>2_Custom Design</vt:lpstr>
      <vt:lpstr>Content Master</vt:lpstr>
      <vt:lpstr>PowerPoint Presentation</vt:lpstr>
      <vt:lpstr>OBJECTIVES</vt:lpstr>
      <vt:lpstr>AGENDA</vt:lpstr>
      <vt:lpstr>PowerPoint Presentation</vt:lpstr>
      <vt:lpstr>PowerPoint Presentation</vt:lpstr>
      <vt:lpstr>PowerPoint Presentation</vt:lpstr>
      <vt:lpstr>PowerPoint Presentation</vt:lpstr>
      <vt:lpstr>PowerPoint Presentation</vt:lpstr>
      <vt:lpstr> eFINDS for Other NYS Agencies </vt:lpstr>
      <vt:lpstr>PowerPoint Presentation</vt:lpstr>
      <vt:lpstr>PowerPoint Presentation</vt:lpstr>
      <vt:lpstr>PowerPoint Presentation</vt:lpstr>
      <vt:lpstr>Access to eFINDS</vt:lpstr>
      <vt:lpstr>eFINDS Roles for Facilities</vt:lpstr>
      <vt:lpstr>eFINDS Quick Reference Cards</vt:lpstr>
      <vt:lpstr>PowerPoint Presentation</vt:lpstr>
      <vt:lpstr>PowerPoint Presentation</vt:lpstr>
      <vt:lpstr>Module 1:  eFINDS Practical</vt:lpstr>
      <vt:lpstr>Module 2:  Facilitated Hands-On Exercises</vt:lpstr>
      <vt:lpstr>HCS Basics</vt:lpstr>
      <vt:lpstr>HCS Basics</vt:lpstr>
      <vt:lpstr>Open eFINDS Practice</vt:lpstr>
      <vt:lpstr>Your eFINDS Location</vt:lpstr>
      <vt:lpstr>Evacuee Names</vt:lpstr>
      <vt:lpstr>SCENARIO 1</vt:lpstr>
      <vt:lpstr>PowerPoint Presentation</vt:lpstr>
      <vt:lpstr>SCENARIO 2</vt:lpstr>
      <vt:lpstr>PowerPoint Presentation</vt:lpstr>
      <vt:lpstr>SCENARIO 3</vt:lpstr>
      <vt:lpstr>PowerPoint Presentation</vt:lpstr>
      <vt:lpstr>SCENARIO 4</vt:lpstr>
      <vt:lpstr>PowerPoint Presentation</vt:lpstr>
      <vt:lpstr>Scenario 5</vt:lpstr>
      <vt:lpstr>        Register Evacuee #1 by Scanning Barcode Do Not Add Intended Destination</vt:lpstr>
      <vt:lpstr>Scenario 6</vt:lpstr>
      <vt:lpstr>        Register Evacuee #2 by Typing in Barcode, Skipping DOB, and Selecting Intended Destination</vt:lpstr>
      <vt:lpstr>Scenario 7</vt:lpstr>
      <vt:lpstr>          Register Evacuee #3 to Shelter In Place (SIP)</vt:lpstr>
      <vt:lpstr>Scenario 8</vt:lpstr>
      <vt:lpstr>Evacuate Person #1 by Selecting Intended Destination and Entering Evacuation Group.</vt:lpstr>
      <vt:lpstr>Scenario 9</vt:lpstr>
      <vt:lpstr>Evacuate Person #2 by Typing in Barcode, Entering DOB and Evacuation Group.</vt:lpstr>
      <vt:lpstr>Scenario 10</vt:lpstr>
      <vt:lpstr>          Cancel Shelter In Place (SIP)</vt:lpstr>
      <vt:lpstr>Scenario 11</vt:lpstr>
      <vt:lpstr>          Update Destination for Evacuee #3 and  change Status to Evacuated.</vt:lpstr>
      <vt:lpstr>Scenario 12</vt:lpstr>
      <vt:lpstr>          View Facility Report</vt:lpstr>
      <vt:lpstr>Lunch Break 45 minutes</vt:lpstr>
      <vt:lpstr>Scenario 13</vt:lpstr>
      <vt:lpstr>          Receive Evacuees to TMP Location by Scanning or Typing barcode</vt:lpstr>
      <vt:lpstr>Scenario 14</vt:lpstr>
      <vt:lpstr>View Facility Report</vt:lpstr>
      <vt:lpstr>Scenario 15</vt:lpstr>
      <vt:lpstr>Initiate Repatriation using  the Multi Person Update</vt:lpstr>
      <vt:lpstr>Scenario 16</vt:lpstr>
      <vt:lpstr>View Facility Report</vt:lpstr>
      <vt:lpstr>Scenario 17</vt:lpstr>
      <vt:lpstr>Repatriate Evacuees using  the Multi Person Update</vt:lpstr>
      <vt:lpstr>Scenario 18</vt:lpstr>
      <vt:lpstr>View Facility Report</vt:lpstr>
      <vt:lpstr>Break 15 minutes</vt:lpstr>
      <vt:lpstr>Scenario 19</vt:lpstr>
      <vt:lpstr>List Available Barcodes</vt:lpstr>
      <vt:lpstr>Scenario 20</vt:lpstr>
      <vt:lpstr>Use Multi Person Input to Register  Two More Evacuees</vt:lpstr>
      <vt:lpstr>Scenario 21</vt:lpstr>
      <vt:lpstr>Update Intended Destination to  the TMP Location and Evacuate  Using Multi Person Update</vt:lpstr>
      <vt:lpstr>Scenario 22</vt:lpstr>
      <vt:lpstr>Receive Two Evacuees at the  TMP Location  Using Multi Person Update</vt:lpstr>
      <vt:lpstr>Scenario 23</vt:lpstr>
      <vt:lpstr>View Facility Report</vt:lpstr>
      <vt:lpstr>Scenario 24</vt:lpstr>
      <vt:lpstr>Generate a Barcode Assignment:  Uploadable Spreadsheet (Excel) </vt:lpstr>
      <vt:lpstr>Scenario 25</vt:lpstr>
      <vt:lpstr>Enter Info for Two Evacuees  on the Uploadable Spreadsheet</vt:lpstr>
      <vt:lpstr>Scenario 26</vt:lpstr>
      <vt:lpstr>Upload eFINDS Spreadsheet to  Register Evacuee # 6 and 7</vt:lpstr>
      <vt:lpstr>Scenario 27</vt:lpstr>
      <vt:lpstr>Update Intended Destination to  the TMP Location and Evacuate  Using Multi Person Update</vt:lpstr>
      <vt:lpstr>Scenario 28</vt:lpstr>
      <vt:lpstr>View Facility Report</vt:lpstr>
      <vt:lpstr>Scenario 29</vt:lpstr>
      <vt:lpstr>Quick Search Evacuee by Name</vt:lpstr>
      <vt:lpstr>Scenario 30</vt:lpstr>
      <vt:lpstr>Quick Search Evacuee by Barcode</vt:lpstr>
      <vt:lpstr>Scenario 31</vt:lpstr>
      <vt:lpstr>Update Medical Info or Notes Field</vt:lpstr>
      <vt:lpstr>Scenario 32</vt:lpstr>
      <vt:lpstr>      Quick Search Medical Info or Note Field</vt:lpstr>
      <vt:lpstr>Scenario 33</vt:lpstr>
      <vt:lpstr>Receive Two Evacuees at the  TMP Location  Using Multi Person Update</vt:lpstr>
      <vt:lpstr>Scenario 34</vt:lpstr>
      <vt:lpstr>Evacuate to Another Location</vt:lpstr>
      <vt:lpstr>Scenario 35</vt:lpstr>
      <vt:lpstr>Mark Evacuee as Deceased</vt:lpstr>
      <vt:lpstr>Scenario 36</vt:lpstr>
      <vt:lpstr>Update Status of Deceased Person  to Will Not Repatriate</vt:lpstr>
      <vt:lpstr>Scenario 37</vt:lpstr>
      <vt:lpstr>View Facility Report</vt:lpstr>
      <vt:lpstr>Scenario 38</vt:lpstr>
      <vt:lpstr>Locate People</vt:lpstr>
      <vt:lpstr>Scenario 39</vt:lpstr>
      <vt:lpstr>Inactive Operation</vt:lpstr>
      <vt:lpstr>Scenario 40</vt:lpstr>
      <vt:lpstr>Inactive TMP Location</vt:lpstr>
      <vt:lpstr>Scenario 41</vt:lpstr>
      <vt:lpstr>Break 15 minutes</vt:lpstr>
      <vt:lpstr>PowerPoint Presentation</vt:lpstr>
      <vt:lpstr>NYSDOH RESOURCES </vt:lpstr>
      <vt:lpstr>Teach Back</vt:lpstr>
      <vt:lpstr>PowerPoint Presentation</vt:lpstr>
    </vt:vector>
  </TitlesOfParts>
  <Company>NYSDOH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eFINDS Trainer Slides</dc:title>
  <dc:subject/>
  <dc:creator>NYSDOH OHEP &amp; Informatics</dc:creator>
  <cp:keywords>Train the Trainer, Facility-Based, Facility Based Training, eFINDS Feature and scenarios, e-FINDS, Curriculum</cp:keywords>
  <cp:lastModifiedBy>DAngelo, Anne</cp:lastModifiedBy>
  <cp:revision>873</cp:revision>
  <cp:lastPrinted>2016-12-09T18:00:16Z</cp:lastPrinted>
  <dcterms:created xsi:type="dcterms:W3CDTF">2014-12-09T18:34:34Z</dcterms:created>
  <dcterms:modified xsi:type="dcterms:W3CDTF">2023-03-29T14:36:00Z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