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4"/>
    <p:sldMasterId id="2147483660" r:id="rId5"/>
    <p:sldMasterId id="2147483648" r:id="rId6"/>
    <p:sldMasterId id="2147483674" r:id="rId7"/>
  </p:sldMasterIdLst>
  <p:notesMasterIdLst>
    <p:notesMasterId r:id="rId120"/>
  </p:notesMasterIdLst>
  <p:handoutMasterIdLst>
    <p:handoutMasterId r:id="rId121"/>
  </p:handoutMasterIdLst>
  <p:sldIdLst>
    <p:sldId id="404" r:id="rId8"/>
    <p:sldId id="256" r:id="rId9"/>
    <p:sldId id="257" r:id="rId10"/>
    <p:sldId id="368" r:id="rId11"/>
    <p:sldId id="262" r:id="rId12"/>
    <p:sldId id="370" r:id="rId13"/>
    <p:sldId id="371" r:id="rId14"/>
    <p:sldId id="369" r:id="rId15"/>
    <p:sldId id="264" r:id="rId16"/>
    <p:sldId id="265" r:id="rId17"/>
    <p:sldId id="266" r:id="rId18"/>
    <p:sldId id="267" r:id="rId19"/>
    <p:sldId id="332" r:id="rId20"/>
    <p:sldId id="333" r:id="rId21"/>
    <p:sldId id="346" r:id="rId22"/>
    <p:sldId id="334" r:id="rId23"/>
    <p:sldId id="348" r:id="rId24"/>
    <p:sldId id="349" r:id="rId25"/>
    <p:sldId id="387" r:id="rId26"/>
    <p:sldId id="350" r:id="rId27"/>
    <p:sldId id="351" r:id="rId28"/>
    <p:sldId id="352" r:id="rId29"/>
    <p:sldId id="353" r:id="rId30"/>
    <p:sldId id="354" r:id="rId31"/>
    <p:sldId id="355" r:id="rId32"/>
    <p:sldId id="391" r:id="rId33"/>
    <p:sldId id="271" r:id="rId34"/>
    <p:sldId id="272" r:id="rId35"/>
    <p:sldId id="273" r:id="rId36"/>
    <p:sldId id="274" r:id="rId37"/>
    <p:sldId id="392" r:id="rId38"/>
    <p:sldId id="275" r:id="rId39"/>
    <p:sldId id="276" r:id="rId40"/>
    <p:sldId id="278" r:id="rId41"/>
    <p:sldId id="279" r:id="rId42"/>
    <p:sldId id="393"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3" r:id="rId56"/>
    <p:sldId id="294" r:id="rId57"/>
    <p:sldId id="295" r:id="rId58"/>
    <p:sldId id="296" r:id="rId59"/>
    <p:sldId id="394" r:id="rId60"/>
    <p:sldId id="297" r:id="rId61"/>
    <p:sldId id="298" r:id="rId62"/>
    <p:sldId id="292" r:id="rId63"/>
    <p:sldId id="300" r:id="rId64"/>
    <p:sldId id="301" r:id="rId65"/>
    <p:sldId id="302" r:id="rId66"/>
    <p:sldId id="303" r:id="rId67"/>
    <p:sldId id="304" r:id="rId68"/>
    <p:sldId id="305" r:id="rId69"/>
    <p:sldId id="306" r:id="rId70"/>
    <p:sldId id="307" r:id="rId71"/>
    <p:sldId id="308" r:id="rId72"/>
    <p:sldId id="309" r:id="rId73"/>
    <p:sldId id="310" r:id="rId74"/>
    <p:sldId id="311" r:id="rId75"/>
    <p:sldId id="312" r:id="rId76"/>
    <p:sldId id="313" r:id="rId77"/>
    <p:sldId id="314" r:id="rId78"/>
    <p:sldId id="315" r:id="rId79"/>
    <p:sldId id="373" r:id="rId80"/>
    <p:sldId id="374" r:id="rId81"/>
    <p:sldId id="375" r:id="rId82"/>
    <p:sldId id="376" r:id="rId83"/>
    <p:sldId id="377" r:id="rId84"/>
    <p:sldId id="378" r:id="rId85"/>
    <p:sldId id="379" r:id="rId86"/>
    <p:sldId id="380" r:id="rId87"/>
    <p:sldId id="381" r:id="rId88"/>
    <p:sldId id="382" r:id="rId89"/>
    <p:sldId id="383" r:id="rId90"/>
    <p:sldId id="384" r:id="rId91"/>
    <p:sldId id="365" r:id="rId92"/>
    <p:sldId id="403" r:id="rId93"/>
    <p:sldId id="385" r:id="rId94"/>
    <p:sldId id="386" r:id="rId95"/>
    <p:sldId id="316" r:id="rId96"/>
    <p:sldId id="317" r:id="rId97"/>
    <p:sldId id="359" r:id="rId98"/>
    <p:sldId id="331" r:id="rId99"/>
    <p:sldId id="360" r:id="rId100"/>
    <p:sldId id="398" r:id="rId101"/>
    <p:sldId id="361" r:id="rId102"/>
    <p:sldId id="399" r:id="rId103"/>
    <p:sldId id="362" r:id="rId104"/>
    <p:sldId id="402" r:id="rId105"/>
    <p:sldId id="395" r:id="rId106"/>
    <p:sldId id="396" r:id="rId107"/>
    <p:sldId id="400" r:id="rId108"/>
    <p:sldId id="364" r:id="rId109"/>
    <p:sldId id="401" r:id="rId110"/>
    <p:sldId id="318" r:id="rId111"/>
    <p:sldId id="319" r:id="rId112"/>
    <p:sldId id="320" r:id="rId113"/>
    <p:sldId id="321" r:id="rId114"/>
    <p:sldId id="322" r:id="rId115"/>
    <p:sldId id="323" r:id="rId116"/>
    <p:sldId id="324" r:id="rId117"/>
    <p:sldId id="325" r:id="rId118"/>
    <p:sldId id="326" r:id="rId11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73"/>
    <a:srgbClr val="553278"/>
    <a:srgbClr val="646569"/>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46" autoAdjust="0"/>
    <p:restoredTop sz="94627" autoAdjust="0"/>
  </p:normalViewPr>
  <p:slideViewPr>
    <p:cSldViewPr snapToGrid="0">
      <p:cViewPr>
        <p:scale>
          <a:sx n="108" d="100"/>
          <a:sy n="108" d="100"/>
        </p:scale>
        <p:origin x="-84" y="-70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84" Type="http://schemas.openxmlformats.org/officeDocument/2006/relationships/slide" Target="slides/slide77.xml"/><Relationship Id="rId89" Type="http://schemas.openxmlformats.org/officeDocument/2006/relationships/slide" Target="slides/slide82.xml"/><Relationship Id="rId112" Type="http://schemas.openxmlformats.org/officeDocument/2006/relationships/slide" Target="slides/slide105.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slide" Target="slides/slide83.xml"/><Relationship Id="rId95" Type="http://schemas.openxmlformats.org/officeDocument/2006/relationships/slide" Target="slides/slide88.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13" Type="http://schemas.openxmlformats.org/officeDocument/2006/relationships/slide" Target="slides/slide106.xml"/><Relationship Id="rId118" Type="http://schemas.openxmlformats.org/officeDocument/2006/relationships/slide" Target="slides/slide111.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103" Type="http://schemas.openxmlformats.org/officeDocument/2006/relationships/slide" Target="slides/slide96.xml"/><Relationship Id="rId108" Type="http://schemas.openxmlformats.org/officeDocument/2006/relationships/slide" Target="slides/slide101.xml"/><Relationship Id="rId116" Type="http://schemas.openxmlformats.org/officeDocument/2006/relationships/slide" Target="slides/slide109.xml"/><Relationship Id="rId124"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slide" Target="slides/slide84.xml"/><Relationship Id="rId96" Type="http://schemas.openxmlformats.org/officeDocument/2006/relationships/slide" Target="slides/slide89.xml"/><Relationship Id="rId111" Type="http://schemas.openxmlformats.org/officeDocument/2006/relationships/slide" Target="slides/slide104.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6" Type="http://schemas.openxmlformats.org/officeDocument/2006/relationships/slide" Target="slides/slide99.xml"/><Relationship Id="rId114" Type="http://schemas.openxmlformats.org/officeDocument/2006/relationships/slide" Target="slides/slide107.xml"/><Relationship Id="rId119" Type="http://schemas.openxmlformats.org/officeDocument/2006/relationships/slide" Target="slides/slide112.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notesMaster" Target="notesMasters/notesMaster1.xml"/><Relationship Id="rId125" Type="http://schemas.openxmlformats.org/officeDocument/2006/relationships/tableStyles" Target="tableStyle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3.7519066462057098E-2"/>
          <c:y val="0.16176315333214999"/>
          <c:w val="0.96248099207024895"/>
          <c:h val="0.83823684079794503"/>
        </c:manualLayout>
      </c:layout>
      <c:pie3DChart>
        <c:varyColors val="1"/>
        <c:ser>
          <c:idx val="0"/>
          <c:order val="0"/>
          <c:tx>
            <c:strRef>
              <c:f>Sheet1!$B$1</c:f>
              <c:strCache>
                <c:ptCount val="1"/>
                <c:pt idx="0">
                  <c:v>Sales</c:v>
                </c:pt>
              </c:strCache>
            </c:strRef>
          </c:tx>
          <c:explosion val="30"/>
          <c:dPt>
            <c:idx val="0"/>
            <c:bubble3D val="0"/>
            <c:explosion val="24"/>
            <c:extLst xmlns:c16r2="http://schemas.microsoft.com/office/drawing/2015/06/chart">
              <c:ext xmlns:c16="http://schemas.microsoft.com/office/drawing/2014/chart" uri="{C3380CC4-5D6E-409C-BE32-E72D297353CC}">
                <c16:uniqueId val="{00000000-5152-4AF7-87D7-3BA0173B2C3F}"/>
              </c:ext>
            </c:extLst>
          </c:dPt>
          <c:dPt>
            <c:idx val="1"/>
            <c:bubble3D val="0"/>
            <c:explosion val="7"/>
            <c:extLst xmlns:c16r2="http://schemas.microsoft.com/office/drawing/2015/06/chart">
              <c:ext xmlns:c16="http://schemas.microsoft.com/office/drawing/2014/chart" uri="{C3380CC4-5D6E-409C-BE32-E72D297353CC}">
                <c16:uniqueId val="{00000001-5152-4AF7-87D7-3BA0173B2C3F}"/>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xmlns:c16r2="http://schemas.microsoft.com/office/drawing/2015/06/chart">
            <c:ext xmlns:c16="http://schemas.microsoft.com/office/drawing/2014/chart" uri="{C3380CC4-5D6E-409C-BE32-E72D297353CC}">
              <c16:uniqueId val="{00000002-5152-4AF7-87D7-3BA0173B2C3F}"/>
            </c:ext>
          </c:extLst>
        </c:ser>
        <c:dLbls>
          <c:showLegendKey val="0"/>
          <c:showVal val="0"/>
          <c:showCatName val="0"/>
          <c:showSerName val="0"/>
          <c:showPercent val="0"/>
          <c:showBubbleSize val="0"/>
          <c:showLeaderLines val="0"/>
        </c:dLbls>
      </c:pie3DChart>
      <c:spPr>
        <a:noFill/>
        <a:ln w="19061">
          <a:noFill/>
        </a:ln>
      </c:spPr>
    </c:plotArea>
    <c:plotVisOnly val="1"/>
    <c:dispBlanksAs val="zero"/>
    <c:showDLblsOverMax val="0"/>
  </c:chart>
  <c:txPr>
    <a:bodyPr/>
    <a:lstStyle/>
    <a:p>
      <a:pPr>
        <a:defRPr sz="1351"/>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image" Target="../media/image40.png"/></Relationships>
</file>

<file path=ppt/drawings/drawing1.xml><?xml version="1.0" encoding="utf-8"?>
<c:userShapes xmlns:c="http://schemas.openxmlformats.org/drawingml/2006/chart">
  <cdr:relSizeAnchor xmlns:cdr="http://schemas.openxmlformats.org/drawingml/2006/chartDrawing">
    <cdr:from>
      <cdr:x>0.54072</cdr:x>
      <cdr:y>0.48767</cdr:y>
    </cdr:from>
    <cdr:to>
      <cdr:x>0.89783</cdr:x>
      <cdr:y>0.63052</cdr:y>
    </cdr:to>
    <cdr:sp macro="" textlink="">
      <cdr:nvSpPr>
        <cdr:cNvPr id="2" name="TextBox 1"/>
        <cdr:cNvSpPr txBox="1"/>
      </cdr:nvSpPr>
      <cdr:spPr>
        <a:xfrm xmlns:a="http://schemas.openxmlformats.org/drawingml/2006/main" rot="1444920">
          <a:off x="3739220" y="1639847"/>
          <a:ext cx="2469502" cy="48034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a:solidFill>
                <a:srgbClr val="FFFF00"/>
              </a:solidFill>
            </a:rPr>
            <a:t>2: Analysis of Core Capabilities</a:t>
          </a:r>
        </a:p>
        <a:p xmlns:a="http://schemas.openxmlformats.org/drawingml/2006/main">
          <a:r>
            <a:rPr lang="en-US" sz="1600" b="1" dirty="0">
              <a:solidFill>
                <a:srgbClr val="FFFF00"/>
              </a:solidFill>
            </a:rPr>
            <a:t>         2 components</a:t>
          </a:r>
        </a:p>
      </cdr:txBody>
    </cdr:sp>
  </cdr:relSizeAnchor>
  <cdr:relSizeAnchor xmlns:cdr="http://schemas.openxmlformats.org/drawingml/2006/chartDrawing">
    <cdr:from>
      <cdr:x>0.4001</cdr:x>
      <cdr:y>0.22603</cdr:y>
    </cdr:from>
    <cdr:to>
      <cdr:x>0.58082</cdr:x>
      <cdr:y>0.35936</cdr:y>
    </cdr:to>
    <cdr:sp macro="" textlink="">
      <cdr:nvSpPr>
        <cdr:cNvPr id="3" name="TextBox 2"/>
        <cdr:cNvSpPr txBox="1"/>
      </cdr:nvSpPr>
      <cdr:spPr>
        <a:xfrm xmlns:a="http://schemas.openxmlformats.org/drawingml/2006/main" rot="2400455">
          <a:off x="2766811" y="760035"/>
          <a:ext cx="1249723" cy="44833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b="1" dirty="0">
              <a:solidFill>
                <a:srgbClr val="FFFF00"/>
              </a:solidFill>
            </a:rPr>
            <a:t>Overview</a:t>
          </a:r>
        </a:p>
      </cdr:txBody>
    </cdr:sp>
  </cdr:relSizeAnchor>
  <cdr:relSizeAnchor xmlns:cdr="http://schemas.openxmlformats.org/drawingml/2006/chartDrawing">
    <cdr:from>
      <cdr:x>0.09895</cdr:x>
      <cdr:y>0.60526</cdr:y>
    </cdr:from>
    <cdr:to>
      <cdr:x>0.31016</cdr:x>
      <cdr:y>0.83333</cdr:y>
    </cdr:to>
    <cdr:sp macro="" textlink="">
      <cdr:nvSpPr>
        <cdr:cNvPr id="5" name="TextBox 4"/>
        <cdr:cNvSpPr txBox="1"/>
      </cdr:nvSpPr>
      <cdr:spPr>
        <a:xfrm xmlns:a="http://schemas.openxmlformats.org/drawingml/2006/main">
          <a:off x="736848" y="2704784"/>
          <a:ext cx="1572863" cy="101919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a:p>
      </cdr:txBody>
    </cdr:sp>
  </cdr:relSizeAnchor>
  <cdr:relSizeAnchor xmlns:cdr="http://schemas.openxmlformats.org/drawingml/2006/chartDrawing">
    <cdr:from>
      <cdr:x>0.24525</cdr:x>
      <cdr:y>0.43444</cdr:y>
    </cdr:from>
    <cdr:to>
      <cdr:x>0.42406</cdr:x>
      <cdr:y>0.67844</cdr:y>
    </cdr:to>
    <cdr:sp macro="" textlink="">
      <cdr:nvSpPr>
        <cdr:cNvPr id="6" name="TextBox 5"/>
        <cdr:cNvSpPr txBox="1"/>
      </cdr:nvSpPr>
      <cdr:spPr>
        <a:xfrm xmlns:a="http://schemas.openxmlformats.org/drawingml/2006/main" rot="21116827">
          <a:off x="1695968" y="1460831"/>
          <a:ext cx="1236527" cy="82047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b="1" dirty="0">
              <a:solidFill>
                <a:srgbClr val="FFFF00"/>
              </a:solidFill>
            </a:rPr>
            <a:t>APPENDIX A:</a:t>
          </a:r>
        </a:p>
        <a:p xmlns:a="http://schemas.openxmlformats.org/drawingml/2006/main">
          <a:r>
            <a:rPr lang="en-US" sz="1400" b="1" dirty="0">
              <a:solidFill>
                <a:srgbClr val="FFFF00"/>
              </a:solidFill>
            </a:rPr>
            <a:t>Improvement Plan</a:t>
          </a:r>
        </a:p>
      </cdr:txBody>
    </cdr:sp>
  </cdr:relSizeAnchor>
  <cdr:relSizeAnchor xmlns:cdr="http://schemas.openxmlformats.org/drawingml/2006/chartDrawing">
    <cdr:from>
      <cdr:x>0.30853</cdr:x>
      <cdr:y>0.21241</cdr:y>
    </cdr:from>
    <cdr:to>
      <cdr:x>0.41138</cdr:x>
      <cdr:y>0.34243</cdr:y>
    </cdr:to>
    <cdr:sp macro="" textlink="">
      <cdr:nvSpPr>
        <cdr:cNvPr id="7" name="TextBox 6"/>
        <cdr:cNvSpPr txBox="1"/>
      </cdr:nvSpPr>
      <cdr:spPr>
        <a:xfrm xmlns:a="http://schemas.openxmlformats.org/drawingml/2006/main">
          <a:off x="2133600" y="714243"/>
          <a:ext cx="711200" cy="437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0.32078</cdr:x>
      <cdr:y>0.26186</cdr:y>
    </cdr:from>
    <cdr:to>
      <cdr:x>0.45301</cdr:x>
      <cdr:y>0.5338</cdr:y>
    </cdr:to>
    <cdr:sp macro="" textlink="">
      <cdr:nvSpPr>
        <cdr:cNvPr id="9" name="TextBox 8"/>
        <cdr:cNvSpPr txBox="1"/>
      </cdr:nvSpPr>
      <cdr:spPr>
        <a:xfrm xmlns:a="http://schemas.openxmlformats.org/drawingml/2006/main">
          <a:off x="2218267" y="88053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0.24499</cdr:x>
      <cdr:y>0.24132</cdr:y>
    </cdr:from>
    <cdr:to>
      <cdr:x>0.44837</cdr:x>
      <cdr:y>0.50062</cdr:y>
    </cdr:to>
    <cdr:sp macro="" textlink="">
      <cdr:nvSpPr>
        <cdr:cNvPr id="12" name="TextBox 11"/>
        <cdr:cNvSpPr txBox="1"/>
      </cdr:nvSpPr>
      <cdr:spPr>
        <a:xfrm xmlns:a="http://schemas.openxmlformats.org/drawingml/2006/main" rot="1333489">
          <a:off x="1694179" y="811456"/>
          <a:ext cx="1406397" cy="8719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b="1" dirty="0">
              <a:solidFill>
                <a:srgbClr val="FFFF00"/>
              </a:solidFill>
            </a:rPr>
            <a:t>Appendix B: Participating</a:t>
          </a:r>
        </a:p>
        <a:p xmlns:a="http://schemas.openxmlformats.org/drawingml/2006/main">
          <a:r>
            <a:rPr lang="en-US" b="1" dirty="0">
              <a:solidFill>
                <a:srgbClr val="FFFF00"/>
              </a:solidFill>
            </a:rPr>
            <a:t> Organizations</a:t>
          </a:r>
          <a:endParaRPr lang="en-US" sz="1100" b="1" dirty="0">
            <a:solidFill>
              <a:srgbClr val="FFFF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94E98F3-5064-CE44-BCC0-70998B4A9475}" type="datetimeFigureOut">
              <a:rPr lang="en-US" smtClean="0"/>
              <a:pPr/>
              <a:t>2/14/2017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6969D2-6A59-5943-AD3C-208596B09743}" type="slidenum">
              <a:rPr lang="en-US" smtClean="0"/>
              <a:pPr/>
              <a:t>‹#›</a:t>
            </a:fld>
            <a:endParaRPr lang="en-US"/>
          </a:p>
        </p:txBody>
      </p:sp>
    </p:spTree>
    <p:extLst>
      <p:ext uri="{BB962C8B-B14F-4D97-AF65-F5344CB8AC3E}">
        <p14:creationId xmlns:p14="http://schemas.microsoft.com/office/powerpoint/2010/main" val="711064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C164A-7038-42D0-953C-2EB4816D4C81}" type="datetimeFigureOut">
              <a:rPr lang="en-US" smtClean="0"/>
              <a:pPr/>
              <a:t>2/14/2017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A9C80-B631-4EC4-8253-F63CFD0157DF}" type="slidenum">
              <a:rPr lang="en-US" smtClean="0"/>
              <a:pPr/>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5</a:t>
            </a:fld>
            <a:endParaRPr lang="en-US"/>
          </a:p>
        </p:txBody>
      </p:sp>
    </p:spTree>
    <p:extLst>
      <p:ext uri="{BB962C8B-B14F-4D97-AF65-F5344CB8AC3E}">
        <p14:creationId xmlns:p14="http://schemas.microsoft.com/office/powerpoint/2010/main" val="2712470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56</a:t>
            </a:fld>
            <a:endParaRPr lang="en-US"/>
          </a:p>
        </p:txBody>
      </p:sp>
    </p:spTree>
    <p:extLst>
      <p:ext uri="{BB962C8B-B14F-4D97-AF65-F5344CB8AC3E}">
        <p14:creationId xmlns:p14="http://schemas.microsoft.com/office/powerpoint/2010/main" val="3827272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70</a:t>
            </a:fld>
            <a:endParaRPr lang="en-US"/>
          </a:p>
        </p:txBody>
      </p:sp>
    </p:spTree>
    <p:extLst>
      <p:ext uri="{BB962C8B-B14F-4D97-AF65-F5344CB8AC3E}">
        <p14:creationId xmlns:p14="http://schemas.microsoft.com/office/powerpoint/2010/main" val="2959881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72</a:t>
            </a:fld>
            <a:endParaRPr lang="en-US"/>
          </a:p>
        </p:txBody>
      </p:sp>
    </p:spTree>
    <p:extLst>
      <p:ext uri="{BB962C8B-B14F-4D97-AF65-F5344CB8AC3E}">
        <p14:creationId xmlns:p14="http://schemas.microsoft.com/office/powerpoint/2010/main" val="2853081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79</a:t>
            </a:fld>
            <a:endParaRPr lang="en-US"/>
          </a:p>
        </p:txBody>
      </p:sp>
    </p:spTree>
    <p:extLst>
      <p:ext uri="{BB962C8B-B14F-4D97-AF65-F5344CB8AC3E}">
        <p14:creationId xmlns:p14="http://schemas.microsoft.com/office/powerpoint/2010/main" val="3506277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84</a:t>
            </a:fld>
            <a:endParaRPr lang="en-US"/>
          </a:p>
        </p:txBody>
      </p:sp>
    </p:spTree>
    <p:extLst>
      <p:ext uri="{BB962C8B-B14F-4D97-AF65-F5344CB8AC3E}">
        <p14:creationId xmlns:p14="http://schemas.microsoft.com/office/powerpoint/2010/main" val="3134106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88</a:t>
            </a:fld>
            <a:endParaRPr lang="en-US"/>
          </a:p>
        </p:txBody>
      </p:sp>
    </p:spTree>
    <p:extLst>
      <p:ext uri="{BB962C8B-B14F-4D97-AF65-F5344CB8AC3E}">
        <p14:creationId xmlns:p14="http://schemas.microsoft.com/office/powerpoint/2010/main" val="2619592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7651"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5EAC853-0626-42AF-9549-51C70D56923C}" type="slidenum">
              <a:rPr lang="en-US" altLang="en-US">
                <a:latin typeface="Calibri" panose="020F0502020204030204" pitchFamily="34" charset="0"/>
              </a:rPr>
              <a:pPr eaLnBrk="1" hangingPunct="1"/>
              <a:t>91</a:t>
            </a:fld>
            <a:endParaRPr lang="en-US" altLang="en-US">
              <a:latin typeface="Calibri" panose="020F0502020204030204" pitchFamily="34" charset="0"/>
            </a:endParaRPr>
          </a:p>
        </p:txBody>
      </p:sp>
    </p:spTree>
    <p:extLst>
      <p:ext uri="{BB962C8B-B14F-4D97-AF65-F5344CB8AC3E}">
        <p14:creationId xmlns:p14="http://schemas.microsoft.com/office/powerpoint/2010/main" val="23291619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Rectangle 3"/>
          <p:cNvSpPr>
            <a:spLocks noGrp="1"/>
          </p:cNvSpPr>
          <p:nvPr>
            <p:ph type="body" idx="1"/>
          </p:nvPr>
        </p:nvSpPr>
        <p:spPr bwMode="auto">
          <a:xfrm>
            <a:off x="685800" y="4343400"/>
            <a:ext cx="5486400" cy="411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946310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109</a:t>
            </a:fld>
            <a:endParaRPr lang="en-US"/>
          </a:p>
        </p:txBody>
      </p:sp>
    </p:spTree>
    <p:extLst>
      <p:ext uri="{BB962C8B-B14F-4D97-AF65-F5344CB8AC3E}">
        <p14:creationId xmlns:p14="http://schemas.microsoft.com/office/powerpoint/2010/main" val="3339775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110</a:t>
            </a:fld>
            <a:endParaRPr lang="en-US"/>
          </a:p>
        </p:txBody>
      </p:sp>
    </p:spTree>
    <p:extLst>
      <p:ext uri="{BB962C8B-B14F-4D97-AF65-F5344CB8AC3E}">
        <p14:creationId xmlns:p14="http://schemas.microsoft.com/office/powerpoint/2010/main" val="1981652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7</a:t>
            </a:fld>
            <a:endParaRPr lang="en-US"/>
          </a:p>
        </p:txBody>
      </p:sp>
    </p:spTree>
    <p:extLst>
      <p:ext uri="{BB962C8B-B14F-4D97-AF65-F5344CB8AC3E}">
        <p14:creationId xmlns:p14="http://schemas.microsoft.com/office/powerpoint/2010/main" val="143500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Common = Planning, Communications, Risk Management,</a:t>
            </a:r>
            <a:r>
              <a:rPr lang="en-US" baseline="0" dirty="0"/>
              <a:t> Community Preparedness and Participation, Intelligence and Information Sharing and Dissemination</a:t>
            </a:r>
          </a:p>
          <a:p>
            <a:endParaRPr lang="en-US" baseline="0" dirty="0"/>
          </a:p>
          <a:p>
            <a:r>
              <a:rPr lang="en-US" baseline="0" dirty="0"/>
              <a:t>Prevent = Information Gathering, Intelligence Analysis and Production, Counter-Terror Investigation and Law Enforcement, CBRNE Detection</a:t>
            </a:r>
          </a:p>
          <a:p>
            <a:endParaRPr lang="en-US" baseline="0" dirty="0"/>
          </a:p>
          <a:p>
            <a:r>
              <a:rPr lang="en-US" baseline="0" dirty="0"/>
              <a:t>Protect = Critical Infrastructure Protection, Food and Agriculture Safety and Defense, Epidemiological Surveillance and Investigation, Laboratory Testing</a:t>
            </a:r>
          </a:p>
          <a:p>
            <a:endParaRPr lang="en-US" baseline="0" dirty="0"/>
          </a:p>
          <a:p>
            <a:r>
              <a:rPr lang="en-US" baseline="0" dirty="0"/>
              <a:t>Response = On-site Incident Management, Emergency Operations Center Management, Critical Resource Logistics and Distribution, Volunteer Management and Donations, Responder Safety and Health, Emergency Public Safety and Security Response, Animal Disease Emergency Support, Environmental Health, Explosive Device Response Operations, Fire Incident Response Support, WMD and Hazardous Material Response and Decontamination, Citizen Evacuation and Shelter in Place, Isolation and Quarantine, Search and Rescue (Land-based), Emergency Public Information and Warning, Emergency Triage and Pre-Hospital Treatment, Medical Surge, Medical Supplies Management and Distribution, Mass Prophylaxis, Mass Care, Fatality Management</a:t>
            </a:r>
          </a:p>
          <a:p>
            <a:endParaRPr lang="en-US" baseline="0" dirty="0"/>
          </a:p>
          <a:p>
            <a:r>
              <a:rPr lang="en-US" baseline="0" dirty="0"/>
              <a:t>Recover =  Structural Damage Assessment, Restoration of Lifelines, Economic and Community Recovery</a:t>
            </a:r>
          </a:p>
        </p:txBody>
      </p:sp>
      <p:sp>
        <p:nvSpPr>
          <p:cNvPr id="4" name="Slide Number Placeholder 3"/>
          <p:cNvSpPr>
            <a:spLocks noGrp="1"/>
          </p:cNvSpPr>
          <p:nvPr>
            <p:ph type="sldNum" sz="quarter" idx="10"/>
          </p:nvPr>
        </p:nvSpPr>
        <p:spPr/>
        <p:txBody>
          <a:bodyPr/>
          <a:lstStyle/>
          <a:p>
            <a:fld id="{F6DA9C80-B631-4EC4-8253-F63CFD0157DF}" type="slidenum">
              <a:rPr lang="en-US" smtClean="0"/>
              <a:pPr/>
              <a:t>17</a:t>
            </a:fld>
            <a:endParaRPr lang="en-US"/>
          </a:p>
        </p:txBody>
      </p:sp>
    </p:spTree>
    <p:extLst>
      <p:ext uri="{BB962C8B-B14F-4D97-AF65-F5344CB8AC3E}">
        <p14:creationId xmlns:p14="http://schemas.microsoft.com/office/powerpoint/2010/main" val="2564405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24</a:t>
            </a:fld>
            <a:endParaRPr lang="en-US"/>
          </a:p>
        </p:txBody>
      </p:sp>
    </p:spTree>
    <p:extLst>
      <p:ext uri="{BB962C8B-B14F-4D97-AF65-F5344CB8AC3E}">
        <p14:creationId xmlns:p14="http://schemas.microsoft.com/office/powerpoint/2010/main" val="3866059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25</a:t>
            </a:fld>
            <a:endParaRPr lang="en-US"/>
          </a:p>
        </p:txBody>
      </p:sp>
    </p:spTree>
    <p:extLst>
      <p:ext uri="{BB962C8B-B14F-4D97-AF65-F5344CB8AC3E}">
        <p14:creationId xmlns:p14="http://schemas.microsoft.com/office/powerpoint/2010/main" val="2603933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Cap. 1:  includes objectives to establish, operationalize a HCC;</a:t>
            </a:r>
            <a:r>
              <a:rPr lang="en-US" baseline="0" dirty="0"/>
              <a:t> identify risk and needs;  develop HCC Preparedness Plan; Train and Prepare the Health Care and Medical Workforce; ensure Preparedness is sustainable</a:t>
            </a:r>
          </a:p>
          <a:p>
            <a:endParaRPr lang="en-US" baseline="0" dirty="0"/>
          </a:p>
          <a:p>
            <a:r>
              <a:rPr lang="en-US" baseline="0" dirty="0"/>
              <a:t>Cap. 2:  Dev. HCC and HC Org. Response Plans; Utilize Info-Sharing procedures and platforms; </a:t>
            </a:r>
            <a:r>
              <a:rPr lang="en-US" baseline="0" dirty="0" err="1"/>
              <a:t>Coord</a:t>
            </a:r>
            <a:r>
              <a:rPr lang="en-US" baseline="0" dirty="0"/>
              <a:t>. response strategy, resources and communication</a:t>
            </a:r>
          </a:p>
          <a:p>
            <a:endParaRPr lang="en-US" baseline="0" dirty="0"/>
          </a:p>
          <a:p>
            <a:r>
              <a:rPr lang="en-US" baseline="0" dirty="0"/>
              <a:t>Cap. 3:  Identification of MEFs for </a:t>
            </a:r>
            <a:r>
              <a:rPr lang="en-US" baseline="0" dirty="0" err="1"/>
              <a:t>h.c</a:t>
            </a:r>
            <a:r>
              <a:rPr lang="en-US" baseline="0" dirty="0"/>
              <a:t>. delivery;  plan for COOP; Develop a </a:t>
            </a:r>
            <a:r>
              <a:rPr lang="en-US" baseline="0" dirty="0" err="1"/>
              <a:t>h.c</a:t>
            </a:r>
            <a:r>
              <a:rPr lang="en-US" baseline="0" dirty="0"/>
              <a:t>. org. COOP and a HCC COOP;  maintain access to non-personnel resources during an emergency; dev. Strat to protect </a:t>
            </a:r>
            <a:r>
              <a:rPr lang="en-US" baseline="0" dirty="0" err="1"/>
              <a:t>h.c</a:t>
            </a:r>
            <a:r>
              <a:rPr lang="en-US" baseline="0" dirty="0"/>
              <a:t>. information systems and networks; protect responders’ safety and health; plan for and coordinate </a:t>
            </a:r>
            <a:r>
              <a:rPr lang="en-US" baseline="0" dirty="0" err="1"/>
              <a:t>h.c</a:t>
            </a:r>
            <a:r>
              <a:rPr lang="en-US" baseline="0" dirty="0"/>
              <a:t>. </a:t>
            </a:r>
            <a:r>
              <a:rPr lang="en-US" baseline="0" dirty="0" err="1"/>
              <a:t>evac</a:t>
            </a:r>
            <a:r>
              <a:rPr lang="en-US" baseline="0" dirty="0"/>
              <a:t> and relocation; </a:t>
            </a:r>
            <a:r>
              <a:rPr lang="en-US" baseline="0" dirty="0" err="1"/>
              <a:t>coord</a:t>
            </a:r>
            <a:r>
              <a:rPr lang="en-US" baseline="0" dirty="0"/>
              <a:t>. </a:t>
            </a:r>
            <a:r>
              <a:rPr lang="en-US" baseline="0" dirty="0" err="1"/>
              <a:t>h.c</a:t>
            </a:r>
            <a:r>
              <a:rPr lang="en-US" baseline="0" dirty="0"/>
              <a:t>. system recovery</a:t>
            </a:r>
          </a:p>
          <a:p>
            <a:endParaRPr lang="en-US" baseline="0" dirty="0"/>
          </a:p>
          <a:p>
            <a:r>
              <a:rPr lang="en-US" baseline="0" dirty="0"/>
              <a:t>Cap. 4:  plan for medical surge; respond to a medical surge (ED and Inpatient response; out-of-hospital surge; dev. Alternate care system; provide </a:t>
            </a:r>
            <a:r>
              <a:rPr lang="en-US" baseline="0" dirty="0" err="1"/>
              <a:t>peds</a:t>
            </a:r>
            <a:r>
              <a:rPr lang="en-US" baseline="0" dirty="0"/>
              <a:t> care; surge mgt. during chemical or rad event; provide burn care; provide trauma care; respond to behavioral health needs; enhance infectious disease and preparedness and surge response; distribute MCM; manage mass fatalities.</a:t>
            </a: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26</a:t>
            </a:fld>
            <a:endParaRPr lang="en-US"/>
          </a:p>
        </p:txBody>
      </p:sp>
    </p:spTree>
    <p:extLst>
      <p:ext uri="{BB962C8B-B14F-4D97-AF65-F5344CB8AC3E}">
        <p14:creationId xmlns:p14="http://schemas.microsoft.com/office/powerpoint/2010/main" val="2189727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39</a:t>
            </a:fld>
            <a:endParaRPr lang="en-US"/>
          </a:p>
        </p:txBody>
      </p:sp>
    </p:spTree>
    <p:extLst>
      <p:ext uri="{BB962C8B-B14F-4D97-AF65-F5344CB8AC3E}">
        <p14:creationId xmlns:p14="http://schemas.microsoft.com/office/powerpoint/2010/main" val="283039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47</a:t>
            </a:fld>
            <a:endParaRPr lang="en-US"/>
          </a:p>
        </p:txBody>
      </p:sp>
    </p:spTree>
    <p:extLst>
      <p:ext uri="{BB962C8B-B14F-4D97-AF65-F5344CB8AC3E}">
        <p14:creationId xmlns:p14="http://schemas.microsoft.com/office/powerpoint/2010/main" val="1217469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pPr/>
              <a:t>51</a:t>
            </a:fld>
            <a:endParaRPr lang="en-US"/>
          </a:p>
        </p:txBody>
      </p:sp>
    </p:spTree>
    <p:extLst>
      <p:ext uri="{BB962C8B-B14F-4D97-AF65-F5344CB8AC3E}">
        <p14:creationId xmlns:p14="http://schemas.microsoft.com/office/powerpoint/2010/main" val="5260374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4767263"/>
            <a:ext cx="2133600" cy="274637"/>
          </a:xfrm>
          <a:prstGeom prst="rect">
            <a:avLst/>
          </a:prstGeom>
        </p:spPr>
        <p:txBody>
          <a:bodyPr/>
          <a:lstStyle/>
          <a:p>
            <a:r>
              <a:rPr lang="en-US"/>
              <a:t>2/5/15</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7886700" cy="99417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4767264"/>
            <a:ext cx="2057400" cy="273844"/>
          </a:xfrm>
          <a:prstGeom prst="rect">
            <a:avLst/>
          </a:prstGeom>
        </p:spPr>
        <p:txBody>
          <a:bodyPr/>
          <a:lstStyle/>
          <a:p>
            <a:pPr>
              <a:defRPr/>
            </a:pPr>
            <a:fld id="{7F598133-DD6F-46E6-9D69-E3DAD28852C5}" type="datetime1">
              <a:rPr lang="en-US" altLang="en-US" smtClean="0"/>
              <a:pPr>
                <a:defRPr/>
              </a:pPr>
              <a:t>2/14/2017</a:t>
            </a:fld>
            <a:endParaRPr lang="en-US" altLang="en-US"/>
          </a:p>
        </p:txBody>
      </p:sp>
      <p:sp>
        <p:nvSpPr>
          <p:cNvPr id="5" name="Footer Placeholder 4"/>
          <p:cNvSpPr>
            <a:spLocks noGrp="1"/>
          </p:cNvSpPr>
          <p:nvPr>
            <p:ph type="ftr" sz="quarter" idx="11"/>
          </p:nvPr>
        </p:nvSpPr>
        <p:spPr>
          <a:xfrm>
            <a:off x="3028950" y="4767264"/>
            <a:ext cx="3086100" cy="273844"/>
          </a:xfrm>
          <a:prstGeom prst="rect">
            <a:avLst/>
          </a:prstGeom>
        </p:spPr>
        <p:txBody>
          <a:bodyPr/>
          <a:lstStyle/>
          <a:p>
            <a:pPr>
              <a:defRPr/>
            </a:pPr>
            <a:endParaRPr lang="en-US"/>
          </a:p>
        </p:txBody>
      </p:sp>
      <p:sp>
        <p:nvSpPr>
          <p:cNvPr id="6" name="Slide Number Placeholder 5"/>
          <p:cNvSpPr>
            <a:spLocks noGrp="1"/>
          </p:cNvSpPr>
          <p:nvPr>
            <p:ph type="sldNum" sz="quarter" idx="12"/>
          </p:nvPr>
        </p:nvSpPr>
        <p:spPr>
          <a:xfrm>
            <a:off x="6457950" y="4767264"/>
            <a:ext cx="2057400" cy="273844"/>
          </a:xfrm>
          <a:prstGeom prst="rect">
            <a:avLst/>
          </a:prstGeom>
        </p:spPr>
        <p:txBody>
          <a:bodyPr/>
          <a:lstStyle/>
          <a:p>
            <a:fld id="{F79E37F9-1BD5-4B55-BC8A-0C70F497AC0F}" type="slidenum">
              <a:rPr lang="en-US" altLang="en-US" smtClean="0"/>
              <a:pPr/>
              <a:t>‹#›</a:t>
            </a:fld>
            <a:endParaRPr lang="en-US" altLang="en-US"/>
          </a:p>
        </p:txBody>
      </p:sp>
    </p:spTree>
    <p:extLst>
      <p:ext uri="{BB962C8B-B14F-4D97-AF65-F5344CB8AC3E}">
        <p14:creationId xmlns:p14="http://schemas.microsoft.com/office/powerpoint/2010/main" val="3230047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3"/>
          <p:cNvSpPr>
            <a:spLocks noGrp="1"/>
          </p:cNvSpPr>
          <p:nvPr>
            <p:ph type="dt" sz="half" idx="10"/>
          </p:nvPr>
        </p:nvSpPr>
        <p:spPr>
          <a:xfrm>
            <a:off x="457200" y="4767263"/>
            <a:ext cx="2133600" cy="273844"/>
          </a:xfrm>
          <a:prstGeom prst="rect">
            <a:avLst/>
          </a:prstGeom>
        </p:spPr>
        <p:txBody>
          <a:bodyPr/>
          <a:lstStyle>
            <a:lvl1pPr>
              <a:defRPr/>
            </a:lvl1pPr>
          </a:lstStyle>
          <a:p>
            <a:pPr>
              <a:defRPr/>
            </a:pPr>
            <a:fld id="{EE75CB62-02ED-4A2F-883D-2AC4EB175BD4}" type="datetime1">
              <a:rPr lang="en-US"/>
              <a:pPr>
                <a:defRPr/>
              </a:pPr>
              <a:t>2/14/2017</a:t>
            </a:fld>
            <a:endParaRPr lang="en-US"/>
          </a:p>
        </p:txBody>
      </p:sp>
      <p:sp>
        <p:nvSpPr>
          <p:cNvPr id="4" name="Footer Placeholder 4"/>
          <p:cNvSpPr>
            <a:spLocks noGrp="1"/>
          </p:cNvSpPr>
          <p:nvPr>
            <p:ph type="ftr" sz="quarter" idx="11"/>
          </p:nvPr>
        </p:nvSpPr>
        <p:spPr>
          <a:xfrm>
            <a:off x="3124200" y="4767263"/>
            <a:ext cx="2895600" cy="273844"/>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6553200" y="4767263"/>
            <a:ext cx="2133600" cy="273844"/>
          </a:xfrm>
          <a:prstGeom prst="rect">
            <a:avLst/>
          </a:prstGeom>
        </p:spPr>
        <p:txBody>
          <a:bodyPr/>
          <a:lstStyle>
            <a:lvl1pPr>
              <a:defRPr/>
            </a:lvl1pPr>
          </a:lstStyle>
          <a:p>
            <a:fld id="{0273BED8-51C3-42C2-B27D-E0BB6F53FDBD}" type="slidenum">
              <a:rPr lang="en-US" altLang="en-US"/>
              <a:pPr/>
              <a:t>‹#›</a:t>
            </a:fld>
            <a:endParaRPr lang="en-US" altLang="en-US"/>
          </a:p>
        </p:txBody>
      </p:sp>
    </p:spTree>
    <p:extLst>
      <p:ext uri="{BB962C8B-B14F-4D97-AF65-F5344CB8AC3E}">
        <p14:creationId xmlns:p14="http://schemas.microsoft.com/office/powerpoint/2010/main" val="422896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r>
              <a:rPr lang="en-US"/>
              <a:t>2/5/15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r>
              <a:rPr lang="en-US"/>
              <a:t>2/5/15</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r>
              <a:rPr lang="en-US"/>
              <a:t>2/5/15</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pPr/>
              <a:t>‹#›</a:t>
            </a:fld>
            <a:endParaRPr lang="en-US"/>
          </a:p>
        </p:txBody>
      </p:sp>
    </p:spTree>
    <p:extLst>
      <p:ext uri="{BB962C8B-B14F-4D97-AF65-F5344CB8AC3E}">
        <p14:creationId xmlns:p14="http://schemas.microsoft.com/office/powerpoint/2010/main" val="33835974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jpe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533401" y="361951"/>
            <a:ext cx="3657600" cy="822317"/>
          </a:xfrm>
          <a:prstGeom prst="rect">
            <a:avLst/>
          </a:prstGeom>
        </p:spPr>
      </p:pic>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2/5/15</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pPr/>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2" name="Picture 1" descr="NYSOOH_DOH_rgb.jpg"/>
          <p:cNvPicPr>
            <a:picLocks noChangeAspect="1"/>
          </p:cNvPicPr>
          <p:nvPr userDrawn="1"/>
        </p:nvPicPr>
        <p:blipFill>
          <a:blip r:embed="rId3"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solidFill>
                <a:srgbClr val="002D73"/>
              </a:solidFill>
            </a:endParaRPr>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7" name="Picture 6" descr="NYSOOH_DOH_rgb.jpg"/>
          <p:cNvPicPr>
            <a:picLocks noChangeAspect="1"/>
          </p:cNvPicPr>
          <p:nvPr userDrawn="1"/>
        </p:nvPicPr>
        <p:blipFill>
          <a:blip r:embed="rId5" cstate="print">
            <a:alphaModFix/>
            <a:extLst>
              <a:ext uri="{28A0092B-C50C-407E-A947-70E740481C1C}">
                <a14:useLocalDpi xmlns:a14="http://schemas.microsoft.com/office/drawing/2010/main" val="0"/>
              </a:ext>
            </a:extLst>
          </a:blip>
          <a:stretch>
            <a:fillRect/>
          </a:stretch>
        </p:blipFill>
        <p:spPr>
          <a:xfrm>
            <a:off x="7096591" y="4522340"/>
            <a:ext cx="1666409" cy="374649"/>
          </a:xfrm>
          <a:prstGeom prst="rect">
            <a:avLst/>
          </a:prstGeom>
        </p:spPr>
      </p:pic>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7" r:id="rId2"/>
    <p:sldLayoutId id="2147483688" r:id="rId3"/>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3" name="Picture 12" descr="NYSOOH_DOH_rgb.jpg"/>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7110589" y="4512028"/>
            <a:ext cx="1666409" cy="374649"/>
          </a:xfrm>
          <a:prstGeom prst="rect">
            <a:avLst/>
          </a:prstGeom>
        </p:spPr>
      </p:pic>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pPr/>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1"/>
          <p:cNvSpPr txBox="1">
            <a:spLocks/>
          </p:cNvSpPr>
          <p:nvPr userDrawn="1"/>
        </p:nvSpPr>
        <p:spPr>
          <a:xfrm>
            <a:off x="152400" y="88105"/>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200" dirty="0"/>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41.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0.png"/><Relationship Id="rId4" Type="http://schemas.openxmlformats.org/officeDocument/2006/relationships/oleObject" Target="../embeddings/oleObject1.bin"/></Relationships>
</file>

<file path=ppt/slides/_rels/slide10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2" Type="http://schemas.openxmlformats.org/officeDocument/2006/relationships/hyperlink" Target="https://hseep.preptoolkit.org/" TargetMode="Externa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mailto:patricia.anders@health.ny.gov"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hyperlink" Target="https://phe.gov/Preparedness/planning/hpp/reports/Documents/2017-2022-healthcare-pr-capablities.pdf"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www.tfah.org/"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fema.gov/national-preparedness/whole-community" TargetMode="External"/><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www.fema.gov/national-preparedness-goa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hyperlink" Target="http://phasevtechnologies.com/studies/lamps/selectTask.php" TargetMode="External"/><Relationship Id="rId2" Type="http://schemas.openxmlformats.org/officeDocument/2006/relationships/hyperlink" Target="http://www.fema.gov/pdf/government/training/tcl.pdf" TargetMode="External"/><Relationship Id="rId1" Type="http://schemas.openxmlformats.org/officeDocument/2006/relationships/slideLayout" Target="../slideLayouts/slideLayout4.xml"/><Relationship Id="rId4" Type="http://schemas.openxmlformats.org/officeDocument/2006/relationships/image" Target="../media/image27.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88.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955"/>
            <a:ext cx="8229600" cy="4809544"/>
          </a:xfrm>
        </p:spPr>
        <p:txBody>
          <a:bodyPr/>
          <a:lstStyle/>
          <a:p>
            <a:r>
              <a:rPr lang="en-US" sz="4000" dirty="0">
                <a:solidFill>
                  <a:srgbClr val="002D73"/>
                </a:solidFill>
              </a:rPr>
              <a:t>Hello and Welcome to Today’s Webinar on the Homeland Security Exercise and Evaluation Program (HSEEP)!</a:t>
            </a:r>
            <a:br>
              <a:rPr lang="en-US" sz="4000" dirty="0">
                <a:solidFill>
                  <a:srgbClr val="002D73"/>
                </a:solidFill>
              </a:rPr>
            </a:br>
            <a:r>
              <a:rPr lang="en-US" dirty="0">
                <a:solidFill>
                  <a:srgbClr val="002D73"/>
                </a:solidFill>
              </a:rPr>
              <a:t/>
            </a:r>
            <a:br>
              <a:rPr lang="en-US" dirty="0">
                <a:solidFill>
                  <a:srgbClr val="002D73"/>
                </a:solidFill>
              </a:rPr>
            </a:br>
            <a:r>
              <a:rPr lang="en-US" sz="3200" dirty="0">
                <a:solidFill>
                  <a:srgbClr val="002D73"/>
                </a:solidFill>
              </a:rPr>
              <a:t>If there are several folks together for this training, please put a list in Chat including name and email address</a:t>
            </a:r>
            <a:endParaRPr lang="en-US" dirty="0">
              <a:solidFill>
                <a:srgbClr val="002D73"/>
              </a:solidFill>
            </a:endParaRPr>
          </a:p>
        </p:txBody>
      </p:sp>
    </p:spTree>
    <p:extLst>
      <p:ext uri="{BB962C8B-B14F-4D97-AF65-F5344CB8AC3E}">
        <p14:creationId xmlns:p14="http://schemas.microsoft.com/office/powerpoint/2010/main" val="3609544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Replaced HSEEP Volumes I - V</a:t>
            </a:r>
            <a:endParaRPr lang="en-US" sz="3600" dirty="0">
              <a:solidFill>
                <a:srgbClr val="002D73"/>
              </a:solidFill>
              <a:latin typeface="Arial" panose="020B0604020202020204" pitchFamily="34" charset="0"/>
              <a:cs typeface="Arial" panose="020B0604020202020204" pitchFamily="34" charset="0"/>
            </a:endParaRPr>
          </a:p>
        </p:txBody>
      </p:sp>
      <p:pic>
        <p:nvPicPr>
          <p:cNvPr id="5" name="Picture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9152" y="1386484"/>
            <a:ext cx="3167907"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4129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Analysis of Core Capabilities</a:t>
            </a:r>
          </a:p>
        </p:txBody>
      </p:sp>
      <p:sp>
        <p:nvSpPr>
          <p:cNvPr id="3" name="Content Placeholder 2"/>
          <p:cNvSpPr>
            <a:spLocks noGrp="1"/>
          </p:cNvSpPr>
          <p:nvPr>
            <p:ph idx="1"/>
          </p:nvPr>
        </p:nvSpPr>
        <p:spPr>
          <a:xfrm>
            <a:off x="457200" y="866274"/>
            <a:ext cx="8229600" cy="3979104"/>
          </a:xfrm>
        </p:spPr>
        <p:txBody>
          <a:bodyPr>
            <a:normAutofit fontScale="77500" lnSpcReduction="20000"/>
          </a:bodyPr>
          <a:lstStyle/>
          <a:p>
            <a:endParaRPr lang="en-US" dirty="0">
              <a:solidFill>
                <a:srgbClr val="002D73"/>
              </a:solidFill>
            </a:endParaRPr>
          </a:p>
          <a:p>
            <a:r>
              <a:rPr lang="en-US" sz="3800" b="1" dirty="0">
                <a:solidFill>
                  <a:srgbClr val="002D73"/>
                </a:solidFill>
              </a:rPr>
              <a:t>Analysis</a:t>
            </a:r>
          </a:p>
          <a:p>
            <a:pPr lvl="1"/>
            <a:r>
              <a:rPr lang="en-US" sz="3100" dirty="0">
                <a:solidFill>
                  <a:srgbClr val="002D73"/>
                </a:solidFill>
              </a:rPr>
              <a:t>More detail as to why the problem/gap occurred. </a:t>
            </a:r>
          </a:p>
          <a:p>
            <a:pPr lvl="1"/>
            <a:r>
              <a:rPr lang="en-US" sz="3100" dirty="0">
                <a:solidFill>
                  <a:srgbClr val="002D73"/>
                </a:solidFill>
              </a:rPr>
              <a:t>Should be the most detailed section of the AAR/IP. </a:t>
            </a:r>
          </a:p>
          <a:p>
            <a:pPr lvl="1"/>
            <a:r>
              <a:rPr lang="en-US" sz="3100" dirty="0">
                <a:solidFill>
                  <a:srgbClr val="002D73"/>
                </a:solidFill>
              </a:rPr>
              <a:t>Description of the behavior or actions at the core of the observation </a:t>
            </a:r>
          </a:p>
          <a:p>
            <a:pPr lvl="1"/>
            <a:r>
              <a:rPr lang="en-US" sz="3100" dirty="0">
                <a:solidFill>
                  <a:srgbClr val="002D73"/>
                </a:solidFill>
              </a:rPr>
              <a:t>Brief description of what happened and the consequence(s) of the action or behavior. </a:t>
            </a:r>
          </a:p>
          <a:p>
            <a:endParaRPr lang="en-US" dirty="0">
              <a:solidFill>
                <a:srgbClr val="002D73"/>
              </a:solidFill>
            </a:endParaRPr>
          </a:p>
          <a:p>
            <a:r>
              <a:rPr lang="en-US" sz="3100" b="1" dirty="0">
                <a:solidFill>
                  <a:srgbClr val="002D73"/>
                </a:solidFill>
              </a:rPr>
              <a:t>Remember ROOT CAUSE!!!!</a:t>
            </a:r>
          </a:p>
          <a:p>
            <a:pPr marL="0" indent="0">
              <a:buNone/>
            </a:pPr>
            <a:endParaRPr lang="en-US" dirty="0"/>
          </a:p>
          <a:p>
            <a:pPr lvl="1"/>
            <a:endParaRPr lang="en-US" dirty="0"/>
          </a:p>
          <a:p>
            <a:pPr lvl="1"/>
            <a:endParaRPr lang="en-US" b="1" dirty="0">
              <a:solidFill>
                <a:srgbClr val="002D73"/>
              </a:solidFill>
            </a:endParaRPr>
          </a:p>
        </p:txBody>
      </p:sp>
    </p:spTree>
    <p:extLst>
      <p:ext uri="{BB962C8B-B14F-4D97-AF65-F5344CB8AC3E}">
        <p14:creationId xmlns:p14="http://schemas.microsoft.com/office/powerpoint/2010/main" val="23937094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680" y="741163"/>
            <a:ext cx="4725107" cy="3638332"/>
          </a:xfrm>
          <a:prstGeom prst="rect">
            <a:avLst/>
          </a:prstGeom>
        </p:spPr>
      </p:pic>
    </p:spTree>
    <p:extLst>
      <p:ext uri="{BB962C8B-B14F-4D97-AF65-F5344CB8AC3E}">
        <p14:creationId xmlns:p14="http://schemas.microsoft.com/office/powerpoint/2010/main" val="27807250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3379"/>
            <a:ext cx="8229600" cy="1055953"/>
          </a:xfrm>
        </p:spPr>
        <p:txBody>
          <a:bodyPr rtlCol="0">
            <a:normAutofit fontScale="90000"/>
          </a:bodyPr>
          <a:lstStyle/>
          <a:p>
            <a:pPr algn="l">
              <a:defRPr/>
            </a:pPr>
            <a:r>
              <a:rPr lang="en-US" b="1" dirty="0">
                <a:solidFill>
                  <a:srgbClr val="002D73"/>
                </a:solidFill>
              </a:rPr>
              <a:t>Appendix A:  </a:t>
            </a:r>
            <a:br>
              <a:rPr lang="en-US" b="1" dirty="0">
                <a:solidFill>
                  <a:srgbClr val="002D73"/>
                </a:solidFill>
              </a:rPr>
            </a:br>
            <a:r>
              <a:rPr lang="en-US" b="1" dirty="0">
                <a:solidFill>
                  <a:srgbClr val="002D73"/>
                </a:solidFill>
              </a:rPr>
              <a:t>Improvement Plan</a:t>
            </a:r>
          </a:p>
        </p:txBody>
      </p:sp>
      <p:sp>
        <p:nvSpPr>
          <p:cNvPr id="39939" name="Content Placeholder 2"/>
          <p:cNvSpPr>
            <a:spLocks noGrp="1"/>
          </p:cNvSpPr>
          <p:nvPr>
            <p:ph idx="1"/>
          </p:nvPr>
        </p:nvSpPr>
        <p:spPr>
          <a:xfrm>
            <a:off x="635000" y="1210931"/>
            <a:ext cx="8229600" cy="3394075"/>
          </a:xfrm>
        </p:spPr>
        <p:txBody>
          <a:bodyPr/>
          <a:lstStyle/>
          <a:p>
            <a:pPr eaLnBrk="1" hangingPunct="1"/>
            <a:endParaRPr lang="en-US" altLang="en-US" dirty="0">
              <a:solidFill>
                <a:srgbClr val="E97766"/>
              </a:solidFill>
            </a:endParaRPr>
          </a:p>
          <a:p>
            <a:pPr marL="0" indent="0" eaLnBrk="1" hangingPunct="1">
              <a:buNone/>
            </a:pPr>
            <a:r>
              <a:rPr lang="en-US" altLang="en-US" dirty="0">
                <a:solidFill>
                  <a:srgbClr val="002D73"/>
                </a:solidFill>
              </a:rPr>
              <a:t>Go back to AAR and pull the info</a:t>
            </a:r>
          </a:p>
          <a:p>
            <a:pPr eaLnBrk="1" hangingPunct="1">
              <a:buFont typeface="Arial" panose="020B0604020202020204" pitchFamily="34" charset="0"/>
              <a:buNone/>
            </a:pPr>
            <a:endParaRPr lang="en-US" altLang="en-US" dirty="0">
              <a:solidFill>
                <a:srgbClr val="E97766"/>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85474017"/>
              </p:ext>
            </p:extLst>
          </p:nvPr>
        </p:nvGraphicFramePr>
        <p:xfrm>
          <a:off x="688156" y="2443889"/>
          <a:ext cx="8176443" cy="2722000"/>
        </p:xfrm>
        <a:graphic>
          <a:graphicData uri="http://schemas.openxmlformats.org/drawingml/2006/table">
            <a:tbl>
              <a:tblPr firstRow="1" bandRow="1">
                <a:tableStyleId>{5940675A-B579-460E-94D1-54222C63F5DA}</a:tableStyleId>
              </a:tblPr>
              <a:tblGrid>
                <a:gridCol w="925242">
                  <a:extLst>
                    <a:ext uri="{9D8B030D-6E8A-4147-A177-3AD203B41FA5}">
                      <a16:colId xmlns:a16="http://schemas.microsoft.com/office/drawing/2014/main" xmlns="" val="20000"/>
                    </a:ext>
                  </a:extLst>
                </a:gridCol>
                <a:gridCol w="941266">
                  <a:extLst>
                    <a:ext uri="{9D8B030D-6E8A-4147-A177-3AD203B41FA5}">
                      <a16:colId xmlns:a16="http://schemas.microsoft.com/office/drawing/2014/main" xmlns="" val="20001"/>
                    </a:ext>
                  </a:extLst>
                </a:gridCol>
                <a:gridCol w="1159497">
                  <a:extLst>
                    <a:ext uri="{9D8B030D-6E8A-4147-A177-3AD203B41FA5}">
                      <a16:colId xmlns:a16="http://schemas.microsoft.com/office/drawing/2014/main" xmlns="" val="20002"/>
                    </a:ext>
                  </a:extLst>
                </a:gridCol>
                <a:gridCol w="984286">
                  <a:extLst>
                    <a:ext uri="{9D8B030D-6E8A-4147-A177-3AD203B41FA5}">
                      <a16:colId xmlns:a16="http://schemas.microsoft.com/office/drawing/2014/main" xmlns="" val="20003"/>
                    </a:ext>
                  </a:extLst>
                </a:gridCol>
                <a:gridCol w="1199756">
                  <a:extLst>
                    <a:ext uri="{9D8B030D-6E8A-4147-A177-3AD203B41FA5}">
                      <a16:colId xmlns:a16="http://schemas.microsoft.com/office/drawing/2014/main" xmlns="" val="20004"/>
                    </a:ext>
                  </a:extLst>
                </a:gridCol>
                <a:gridCol w="839369">
                  <a:extLst>
                    <a:ext uri="{9D8B030D-6E8A-4147-A177-3AD203B41FA5}">
                      <a16:colId xmlns:a16="http://schemas.microsoft.com/office/drawing/2014/main" xmlns="" val="20005"/>
                    </a:ext>
                  </a:extLst>
                </a:gridCol>
                <a:gridCol w="1019562">
                  <a:extLst>
                    <a:ext uri="{9D8B030D-6E8A-4147-A177-3AD203B41FA5}">
                      <a16:colId xmlns:a16="http://schemas.microsoft.com/office/drawing/2014/main" xmlns="" val="20006"/>
                    </a:ext>
                  </a:extLst>
                </a:gridCol>
                <a:gridCol w="1107465">
                  <a:extLst>
                    <a:ext uri="{9D8B030D-6E8A-4147-A177-3AD203B41FA5}">
                      <a16:colId xmlns:a16="http://schemas.microsoft.com/office/drawing/2014/main" xmlns="" val="20007"/>
                    </a:ext>
                  </a:extLst>
                </a:gridCol>
              </a:tblGrid>
              <a:tr h="846106">
                <a:tc>
                  <a:txBody>
                    <a:bodyPr/>
                    <a:lstStyle/>
                    <a:p>
                      <a:pPr algn="ctr"/>
                      <a:endParaRPr lang="en-US" sz="900" b="1" dirty="0">
                        <a:solidFill>
                          <a:schemeClr val="tx1"/>
                        </a:solidFill>
                      </a:endParaRPr>
                    </a:p>
                    <a:p>
                      <a:pPr algn="ctr"/>
                      <a:r>
                        <a:rPr lang="en-US" sz="900" b="1" dirty="0">
                          <a:solidFill>
                            <a:schemeClr val="tx1"/>
                          </a:solidFill>
                        </a:rPr>
                        <a:t>Core Capability</a:t>
                      </a:r>
                    </a:p>
                  </a:txBody>
                  <a:tcPr marL="68580" marR="68580" marT="34298" marB="34298"/>
                </a:tc>
                <a:tc>
                  <a:txBody>
                    <a:bodyPr/>
                    <a:lstStyle/>
                    <a:p>
                      <a:pPr algn="ctr"/>
                      <a:endParaRPr lang="en-US" sz="900" b="1" dirty="0">
                        <a:solidFill>
                          <a:schemeClr val="tx1"/>
                        </a:solidFill>
                      </a:endParaRPr>
                    </a:p>
                    <a:p>
                      <a:pPr algn="ctr"/>
                      <a:r>
                        <a:rPr lang="en-US" sz="900" b="1" dirty="0">
                          <a:solidFill>
                            <a:schemeClr val="tx1"/>
                          </a:solidFill>
                        </a:rPr>
                        <a:t>Issue/Area for Improvement</a:t>
                      </a:r>
                    </a:p>
                  </a:txBody>
                  <a:tcPr marL="68580" marR="68580" marT="34298" marB="34298"/>
                </a:tc>
                <a:tc>
                  <a:txBody>
                    <a:bodyPr/>
                    <a:lstStyle/>
                    <a:p>
                      <a:pPr algn="ctr"/>
                      <a:endParaRPr lang="en-US" sz="900" b="1" dirty="0">
                        <a:solidFill>
                          <a:schemeClr val="tx1"/>
                        </a:solidFill>
                      </a:endParaRPr>
                    </a:p>
                    <a:p>
                      <a:pPr algn="ctr"/>
                      <a:r>
                        <a:rPr lang="en-US" sz="900" b="1" dirty="0">
                          <a:solidFill>
                            <a:schemeClr val="tx1"/>
                          </a:solidFill>
                        </a:rPr>
                        <a:t>Corrective Action</a:t>
                      </a:r>
                    </a:p>
                  </a:txBody>
                  <a:tcPr marL="68580" marR="68580" marT="34298" marB="34298"/>
                </a:tc>
                <a:tc>
                  <a:txBody>
                    <a:bodyPr/>
                    <a:lstStyle/>
                    <a:p>
                      <a:pPr algn="ctr"/>
                      <a:endParaRPr lang="en-US" sz="900" b="1" dirty="0">
                        <a:solidFill>
                          <a:schemeClr val="tx1"/>
                        </a:solidFill>
                      </a:endParaRPr>
                    </a:p>
                    <a:p>
                      <a:pPr algn="ctr"/>
                      <a:r>
                        <a:rPr lang="en-US" sz="900" b="1" dirty="0">
                          <a:solidFill>
                            <a:schemeClr val="tx1"/>
                          </a:solidFill>
                        </a:rPr>
                        <a:t>Capability Element</a:t>
                      </a:r>
                    </a:p>
                  </a:txBody>
                  <a:tcPr marL="68580" marR="68580" marT="34298" marB="34298"/>
                </a:tc>
                <a:tc>
                  <a:txBody>
                    <a:bodyPr/>
                    <a:lstStyle/>
                    <a:p>
                      <a:pPr algn="ctr"/>
                      <a:endParaRPr lang="en-US" sz="900" b="1" dirty="0">
                        <a:solidFill>
                          <a:schemeClr val="tx1"/>
                        </a:solidFill>
                      </a:endParaRPr>
                    </a:p>
                    <a:p>
                      <a:pPr algn="ctr"/>
                      <a:r>
                        <a:rPr lang="en-US" sz="900" b="1" dirty="0">
                          <a:solidFill>
                            <a:schemeClr val="tx1"/>
                          </a:solidFill>
                        </a:rPr>
                        <a:t>Primary</a:t>
                      </a:r>
                    </a:p>
                    <a:p>
                      <a:pPr algn="ctr"/>
                      <a:r>
                        <a:rPr lang="en-US" sz="900" b="1" dirty="0">
                          <a:solidFill>
                            <a:schemeClr val="tx1"/>
                          </a:solidFill>
                        </a:rPr>
                        <a:t>Responsible Agency</a:t>
                      </a:r>
                    </a:p>
                  </a:txBody>
                  <a:tcPr marL="68580" marR="68580" marT="34298" marB="34298"/>
                </a:tc>
                <a:tc>
                  <a:txBody>
                    <a:bodyPr/>
                    <a:lstStyle/>
                    <a:p>
                      <a:pPr algn="ctr"/>
                      <a:endParaRPr lang="en-US" sz="900" b="1" dirty="0">
                        <a:solidFill>
                          <a:schemeClr val="tx1"/>
                        </a:solidFill>
                      </a:endParaRPr>
                    </a:p>
                    <a:p>
                      <a:pPr algn="ctr"/>
                      <a:r>
                        <a:rPr lang="en-US" sz="900" b="1" dirty="0">
                          <a:solidFill>
                            <a:schemeClr val="tx1"/>
                          </a:solidFill>
                        </a:rPr>
                        <a:t>Organization </a:t>
                      </a:r>
                    </a:p>
                    <a:p>
                      <a:pPr algn="ctr"/>
                      <a:r>
                        <a:rPr lang="en-US" sz="900" b="1" dirty="0">
                          <a:solidFill>
                            <a:schemeClr val="tx1"/>
                          </a:solidFill>
                        </a:rPr>
                        <a:t>POC</a:t>
                      </a:r>
                    </a:p>
                  </a:txBody>
                  <a:tcPr marL="68580" marR="68580" marT="34298" marB="34298"/>
                </a:tc>
                <a:tc>
                  <a:txBody>
                    <a:bodyPr/>
                    <a:lstStyle/>
                    <a:p>
                      <a:pPr algn="ctr"/>
                      <a:endParaRPr lang="en-US" sz="900" b="1" dirty="0">
                        <a:solidFill>
                          <a:schemeClr val="tx1"/>
                        </a:solidFill>
                      </a:endParaRPr>
                    </a:p>
                    <a:p>
                      <a:pPr algn="ctr"/>
                      <a:r>
                        <a:rPr lang="en-US" sz="900" b="1" dirty="0">
                          <a:solidFill>
                            <a:schemeClr val="tx1"/>
                          </a:solidFill>
                        </a:rPr>
                        <a:t>Start Date</a:t>
                      </a:r>
                    </a:p>
                  </a:txBody>
                  <a:tcPr marL="68580" marR="68580" marT="34298" marB="34298"/>
                </a:tc>
                <a:tc>
                  <a:txBody>
                    <a:bodyPr/>
                    <a:lstStyle/>
                    <a:p>
                      <a:pPr algn="ctr"/>
                      <a:endParaRPr lang="en-US" sz="900" b="1" dirty="0">
                        <a:solidFill>
                          <a:schemeClr val="tx1"/>
                        </a:solidFill>
                      </a:endParaRPr>
                    </a:p>
                    <a:p>
                      <a:pPr algn="ctr"/>
                      <a:r>
                        <a:rPr lang="en-US" sz="900" b="1" dirty="0">
                          <a:solidFill>
                            <a:schemeClr val="tx1"/>
                          </a:solidFill>
                        </a:rPr>
                        <a:t>Completion</a:t>
                      </a:r>
                      <a:r>
                        <a:rPr lang="en-US" sz="900" b="1" baseline="0" dirty="0">
                          <a:solidFill>
                            <a:schemeClr val="tx1"/>
                          </a:solidFill>
                        </a:rPr>
                        <a:t> Date</a:t>
                      </a:r>
                      <a:endParaRPr lang="en-US" sz="900" b="1" dirty="0">
                        <a:solidFill>
                          <a:schemeClr val="tx1"/>
                        </a:solidFill>
                      </a:endParaRPr>
                    </a:p>
                  </a:txBody>
                  <a:tcPr marL="68580" marR="68580" marT="34298" marB="34298"/>
                </a:tc>
                <a:extLst>
                  <a:ext uri="{0D108BD9-81ED-4DB2-BD59-A6C34878D82A}">
                    <a16:rowId xmlns:a16="http://schemas.microsoft.com/office/drawing/2014/main" xmlns="" val="10000"/>
                  </a:ext>
                </a:extLst>
              </a:tr>
              <a:tr h="1396927">
                <a:tc>
                  <a:txBody>
                    <a:bodyPr/>
                    <a:lstStyle/>
                    <a:p>
                      <a:endParaRPr lang="en-US" sz="1400" dirty="0">
                        <a:solidFill>
                          <a:srgbClr val="E97766"/>
                        </a:solidFill>
                      </a:endParaRPr>
                    </a:p>
                  </a:txBody>
                  <a:tcPr marL="68580" marR="68580" marT="34298" marB="34298"/>
                </a:tc>
                <a:tc>
                  <a:txBody>
                    <a:bodyPr/>
                    <a:lstStyle/>
                    <a:p>
                      <a:endParaRPr lang="en-US" sz="1400" dirty="0">
                        <a:solidFill>
                          <a:srgbClr val="E97766"/>
                        </a:solidFill>
                      </a:endParaRPr>
                    </a:p>
                  </a:txBody>
                  <a:tcPr marL="68580" marR="68580" marT="34298" marB="34298"/>
                </a:tc>
                <a:tc>
                  <a:txBody>
                    <a:bodyPr/>
                    <a:lstStyle/>
                    <a:p>
                      <a:pPr algn="ctr"/>
                      <a:r>
                        <a:rPr lang="en-US" sz="1400" b="1" dirty="0">
                          <a:solidFill>
                            <a:srgbClr val="002D73"/>
                          </a:solidFill>
                        </a:rPr>
                        <a:t>Concrete? Actionable?</a:t>
                      </a:r>
                    </a:p>
                  </a:txBody>
                  <a:tcPr marL="68580" marR="68580" marT="34298" marB="34298"/>
                </a:tc>
                <a:tc>
                  <a:txBody>
                    <a:bodyPr/>
                    <a:lstStyle/>
                    <a:p>
                      <a:pPr algn="ctr"/>
                      <a:r>
                        <a:rPr lang="en-US" sz="1400" b="1" dirty="0">
                          <a:solidFill>
                            <a:srgbClr val="002D73"/>
                          </a:solidFill>
                        </a:rPr>
                        <a:t>Listed on bottom of Appendix A</a:t>
                      </a:r>
                    </a:p>
                  </a:txBody>
                  <a:tcPr marL="68580" marR="68580" marT="34298" marB="34298"/>
                </a:tc>
                <a:tc>
                  <a:txBody>
                    <a:bodyPr/>
                    <a:lstStyle/>
                    <a:p>
                      <a:pPr algn="ctr"/>
                      <a:r>
                        <a:rPr lang="en-US" sz="1400" b="1" dirty="0">
                          <a:solidFill>
                            <a:srgbClr val="002D73"/>
                          </a:solidFill>
                        </a:rPr>
                        <a:t>Is it the facility, agency, or someone over whom it has authority?</a:t>
                      </a:r>
                    </a:p>
                  </a:txBody>
                  <a:tcPr marL="68580" marR="68580" marT="34298" marB="34298"/>
                </a:tc>
                <a:tc>
                  <a:txBody>
                    <a:bodyPr/>
                    <a:lstStyle/>
                    <a:p>
                      <a:endParaRPr lang="en-US" sz="1400" dirty="0">
                        <a:solidFill>
                          <a:srgbClr val="E97766"/>
                        </a:solidFill>
                      </a:endParaRPr>
                    </a:p>
                  </a:txBody>
                  <a:tcPr marL="68580" marR="68580" marT="34298" marB="34298"/>
                </a:tc>
                <a:tc>
                  <a:txBody>
                    <a:bodyPr/>
                    <a:lstStyle/>
                    <a:p>
                      <a:endParaRPr lang="en-US" sz="1400" dirty="0">
                        <a:solidFill>
                          <a:srgbClr val="E97766"/>
                        </a:solidFill>
                      </a:endParaRPr>
                    </a:p>
                  </a:txBody>
                  <a:tcPr marL="68580" marR="68580" marT="34298" marB="34298"/>
                </a:tc>
                <a:tc>
                  <a:txBody>
                    <a:bodyPr/>
                    <a:lstStyle/>
                    <a:p>
                      <a:endParaRPr lang="en-US" sz="1400" dirty="0">
                        <a:solidFill>
                          <a:srgbClr val="E97766"/>
                        </a:solidFill>
                      </a:endParaRPr>
                    </a:p>
                  </a:txBody>
                  <a:tcPr marL="68580" marR="68580" marT="34298" marB="34298"/>
                </a:tc>
                <a:extLst>
                  <a:ext uri="{0D108BD9-81ED-4DB2-BD59-A6C34878D82A}">
                    <a16:rowId xmlns:a16="http://schemas.microsoft.com/office/drawing/2014/main" xmlns="" val="10001"/>
                  </a:ext>
                </a:extLst>
              </a:tr>
              <a:tr h="478967">
                <a:tc>
                  <a:txBody>
                    <a:bodyPr/>
                    <a:lstStyle/>
                    <a:p>
                      <a:endParaRPr lang="en-US" sz="1400">
                        <a:solidFill>
                          <a:srgbClr val="E97766"/>
                        </a:solidFill>
                      </a:endParaRPr>
                    </a:p>
                  </a:txBody>
                  <a:tcPr marL="68580" marR="68580" marT="34298" marB="34298"/>
                </a:tc>
                <a:tc>
                  <a:txBody>
                    <a:bodyPr/>
                    <a:lstStyle/>
                    <a:p>
                      <a:endParaRPr lang="en-US" sz="1400" dirty="0">
                        <a:solidFill>
                          <a:srgbClr val="E97766"/>
                        </a:solidFill>
                      </a:endParaRPr>
                    </a:p>
                  </a:txBody>
                  <a:tcPr marL="68580" marR="68580" marT="34298" marB="34298"/>
                </a:tc>
                <a:tc>
                  <a:txBody>
                    <a:bodyPr/>
                    <a:lstStyle/>
                    <a:p>
                      <a:endParaRPr lang="en-US" sz="1400">
                        <a:solidFill>
                          <a:srgbClr val="E97766"/>
                        </a:solidFill>
                      </a:endParaRPr>
                    </a:p>
                  </a:txBody>
                  <a:tcPr marL="68580" marR="68580" marT="34298" marB="34298"/>
                </a:tc>
                <a:tc>
                  <a:txBody>
                    <a:bodyPr/>
                    <a:lstStyle/>
                    <a:p>
                      <a:endParaRPr lang="en-US" sz="1400" dirty="0">
                        <a:solidFill>
                          <a:srgbClr val="E97766"/>
                        </a:solidFill>
                      </a:endParaRPr>
                    </a:p>
                  </a:txBody>
                  <a:tcPr marL="68580" marR="68580" marT="34298" marB="34298"/>
                </a:tc>
                <a:tc>
                  <a:txBody>
                    <a:bodyPr/>
                    <a:lstStyle/>
                    <a:p>
                      <a:endParaRPr lang="en-US" sz="1400" dirty="0">
                        <a:solidFill>
                          <a:srgbClr val="E97766"/>
                        </a:solidFill>
                      </a:endParaRPr>
                    </a:p>
                  </a:txBody>
                  <a:tcPr marL="68580" marR="68580" marT="34298" marB="34298"/>
                </a:tc>
                <a:tc>
                  <a:txBody>
                    <a:bodyPr/>
                    <a:lstStyle/>
                    <a:p>
                      <a:endParaRPr lang="en-US" sz="1400" dirty="0">
                        <a:solidFill>
                          <a:srgbClr val="E97766"/>
                        </a:solidFill>
                      </a:endParaRPr>
                    </a:p>
                  </a:txBody>
                  <a:tcPr marL="68580" marR="68580" marT="34298" marB="34298"/>
                </a:tc>
                <a:tc>
                  <a:txBody>
                    <a:bodyPr/>
                    <a:lstStyle/>
                    <a:p>
                      <a:endParaRPr lang="en-US" sz="1400" dirty="0">
                        <a:solidFill>
                          <a:srgbClr val="E97766"/>
                        </a:solidFill>
                      </a:endParaRPr>
                    </a:p>
                  </a:txBody>
                  <a:tcPr marL="68580" marR="68580" marT="34298" marB="34298"/>
                </a:tc>
                <a:tc>
                  <a:txBody>
                    <a:bodyPr/>
                    <a:lstStyle/>
                    <a:p>
                      <a:endParaRPr lang="en-US" sz="1400" dirty="0">
                        <a:solidFill>
                          <a:srgbClr val="E97766"/>
                        </a:solidFill>
                      </a:endParaRPr>
                    </a:p>
                  </a:txBody>
                  <a:tcPr marL="68580" marR="68580" marT="34298" marB="34298"/>
                </a:tc>
                <a:extLst>
                  <a:ext uri="{0D108BD9-81ED-4DB2-BD59-A6C34878D82A}">
                    <a16:rowId xmlns:a16="http://schemas.microsoft.com/office/drawing/2014/main" xmlns="" val="10002"/>
                  </a:ext>
                </a:extLst>
              </a:tr>
            </a:tbl>
          </a:graphicData>
        </a:graphic>
      </p:graphicFrame>
      <p:graphicFrame>
        <p:nvGraphicFramePr>
          <p:cNvPr id="39997" name="Object 72"/>
          <p:cNvGraphicFramePr>
            <a:graphicFrameLocks/>
          </p:cNvGraphicFramePr>
          <p:nvPr/>
        </p:nvGraphicFramePr>
        <p:xfrm>
          <a:off x="6131719" y="383381"/>
          <a:ext cx="1980010" cy="1639491"/>
        </p:xfrm>
        <a:graphic>
          <a:graphicData uri="http://schemas.openxmlformats.org/presentationml/2006/ole">
            <mc:AlternateContent xmlns:mc="http://schemas.openxmlformats.org/markup-compatibility/2006">
              <mc:Choice xmlns:v="urn:schemas-microsoft-com:vml" Requires="v">
                <p:oleObj spid="_x0000_s2140" r:id="rId4" imgW="2639797" imgH="2182557" progId="Excel.Sheet.8">
                  <p:embed/>
                </p:oleObj>
              </mc:Choice>
              <mc:Fallback>
                <p:oleObj r:id="rId4" imgW="2639797" imgH="2182557" progId="Excel.Sheet.8">
                  <p:embed/>
                  <p:pic>
                    <p:nvPicPr>
                      <p:cNvPr id="0" name="Picture 36"/>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31719" y="383381"/>
                        <a:ext cx="1980010" cy="16394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98" name="Object 73"/>
          <p:cNvGraphicFramePr>
            <a:graphicFrameLocks/>
          </p:cNvGraphicFramePr>
          <p:nvPr>
            <p:extLst>
              <p:ext uri="{D42A27DB-BD31-4B8C-83A1-F6EECF244321}">
                <p14:modId xmlns:p14="http://schemas.microsoft.com/office/powerpoint/2010/main" val="2148657582"/>
              </p:ext>
            </p:extLst>
          </p:nvPr>
        </p:nvGraphicFramePr>
        <p:xfrm>
          <a:off x="5747723" y="3358753"/>
          <a:ext cx="2533650" cy="1784747"/>
        </p:xfrm>
        <a:graphic>
          <a:graphicData uri="http://schemas.openxmlformats.org/presentationml/2006/ole">
            <mc:AlternateContent xmlns:mc="http://schemas.openxmlformats.org/markup-compatibility/2006">
              <mc:Choice xmlns:v="urn:schemas-microsoft-com:vml" Requires="v">
                <p:oleObj spid="_x0000_s2141" r:id="rId6" imgW="3377477" imgH="2377646" progId="Excel.Sheet.8">
                  <p:embed/>
                </p:oleObj>
              </mc:Choice>
              <mc:Fallback>
                <p:oleObj r:id="rId6" imgW="3377477" imgH="2377646" progId="Excel.Sheet.8">
                  <p:embed/>
                  <p:pic>
                    <p:nvPicPr>
                      <p:cNvPr id="0" name="Picture 3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47723" y="3358753"/>
                        <a:ext cx="2533650" cy="17847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Up Arrow 8"/>
          <p:cNvSpPr/>
          <p:nvPr/>
        </p:nvSpPr>
        <p:spPr>
          <a:xfrm rot="4899388">
            <a:off x="5620344" y="565391"/>
            <a:ext cx="289322" cy="877491"/>
          </a:xfrm>
          <a:prstGeom prst="upArrow">
            <a:avLst>
              <a:gd name="adj1" fmla="val 56798"/>
              <a:gd name="adj2" fmla="val 50000"/>
            </a:avLst>
          </a:prstGeom>
          <a:solidFill>
            <a:srgbClr val="E97766"/>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350"/>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039D38-D415-4341-857C-F84F9D41620C}" type="slidenum">
              <a:rPr lang="en-US" altLang="en-US">
                <a:solidFill>
                  <a:srgbClr val="898989"/>
                </a:solidFill>
                <a:latin typeface="Calibri" panose="020F0502020204030204" pitchFamily="34" charset="0"/>
              </a:rPr>
              <a:pPr eaLnBrk="1" hangingPunct="1"/>
              <a:t>102</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31774106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Appendix B:  Exercise Participants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1925" y="1010654"/>
            <a:ext cx="4060195" cy="4132846"/>
          </a:xfrm>
        </p:spPr>
      </p:pic>
    </p:spTree>
    <p:extLst>
      <p:ext uri="{BB962C8B-B14F-4D97-AF65-F5344CB8AC3E}">
        <p14:creationId xmlns:p14="http://schemas.microsoft.com/office/powerpoint/2010/main" val="52771946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AAR Review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106905"/>
            <a:ext cx="7886700" cy="3525818"/>
          </a:xfrm>
        </p:spPr>
        <p:txBody>
          <a:bodyPr/>
          <a:lstStyle/>
          <a:p>
            <a:r>
              <a:rPr lang="en-US" altLang="en-US" sz="2600" dirty="0">
                <a:solidFill>
                  <a:srgbClr val="002D73"/>
                </a:solidFill>
                <a:ea typeface="ＭＳ Ｐゴシック" panose="020B0600070205080204" pitchFamily="34" charset="-128"/>
              </a:rPr>
              <a:t>Exercise sponsor distributes AAR Draft to participating organizations and elected and appointed officials who</a:t>
            </a:r>
          </a:p>
          <a:p>
            <a:pPr lvl="1"/>
            <a:r>
              <a:rPr lang="en-US" altLang="en-US" sz="2600" dirty="0">
                <a:solidFill>
                  <a:srgbClr val="002D73"/>
                </a:solidFill>
                <a:ea typeface="ＭＳ Ｐゴシック" panose="020B0600070205080204" pitchFamily="34" charset="-128"/>
              </a:rPr>
              <a:t>Review and determine areas for improvement</a:t>
            </a:r>
          </a:p>
          <a:p>
            <a:pPr lvl="1"/>
            <a:r>
              <a:rPr lang="en-US" altLang="en-US" sz="2600" dirty="0">
                <a:solidFill>
                  <a:srgbClr val="002D73"/>
                </a:solidFill>
                <a:ea typeface="ＭＳ Ｐゴシック" panose="020B0600070205080204" pitchFamily="34" charset="-128"/>
              </a:rPr>
              <a:t>Determine organization with responsibility for corrective actions </a:t>
            </a:r>
          </a:p>
          <a:p>
            <a:endParaRPr lang="en-US" dirty="0"/>
          </a:p>
        </p:txBody>
      </p:sp>
    </p:spTree>
    <p:extLst>
      <p:ext uri="{BB962C8B-B14F-4D97-AF65-F5344CB8AC3E}">
        <p14:creationId xmlns:p14="http://schemas.microsoft.com/office/powerpoint/2010/main" val="293195588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IMPROVEMENT PLANNING</a:t>
            </a:r>
            <a:r>
              <a:rPr lang="en-US" altLang="en-US" b="1" dirty="0">
                <a:solidFill>
                  <a:srgbClr val="DAFA76"/>
                </a:solidFill>
                <a:ea typeface="ＭＳ Ｐゴシック" panose="020B0600070205080204" pitchFamily="34" charset="-128"/>
              </a:rPr>
              <a:t>            </a:t>
            </a:r>
            <a:endParaRPr lang="en-US" altLang="en-US" dirty="0">
              <a:solidFill>
                <a:srgbClr val="DAFA76"/>
              </a:solidFill>
              <a:ea typeface="ＭＳ Ｐゴシック" panose="020B0600070205080204" pitchFamily="34" charset="-128"/>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0252" y="1370013"/>
            <a:ext cx="328349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a:off x="2038525" y="1442906"/>
            <a:ext cx="1619075" cy="763399"/>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41344985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Corrective Actions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166070"/>
            <a:ext cx="7886700" cy="3466653"/>
          </a:xfrm>
        </p:spPr>
        <p:txBody>
          <a:bodyPr/>
          <a:lstStyle/>
          <a:p>
            <a:r>
              <a:rPr lang="en-US" altLang="en-US" sz="2400" dirty="0">
                <a:solidFill>
                  <a:srgbClr val="002D73"/>
                </a:solidFill>
                <a:ea typeface="ＭＳ Ｐゴシック" panose="020B0600070205080204" pitchFamily="34" charset="-128"/>
              </a:rPr>
              <a:t>Concrete, actionable steps to resolve shortfalls. </a:t>
            </a:r>
          </a:p>
          <a:p>
            <a:r>
              <a:rPr lang="en-US" altLang="en-US" sz="2400" dirty="0">
                <a:solidFill>
                  <a:srgbClr val="002D73"/>
                </a:solidFill>
                <a:ea typeface="ＭＳ Ｐゴシック" panose="020B0600070205080204" pitchFamily="34" charset="-128"/>
              </a:rPr>
              <a:t>Corrective actions may include: </a:t>
            </a:r>
          </a:p>
          <a:p>
            <a:pPr lvl="1"/>
            <a:r>
              <a:rPr lang="en-US" altLang="en-US" sz="2400" dirty="0">
                <a:solidFill>
                  <a:srgbClr val="002D73"/>
                </a:solidFill>
                <a:ea typeface="ＭＳ Ｐゴシック" panose="020B0600070205080204" pitchFamily="34" charset="-128"/>
              </a:rPr>
              <a:t>Changes to plans and procedures, organizational structures, and/or management policies</a:t>
            </a:r>
          </a:p>
          <a:p>
            <a:pPr lvl="1"/>
            <a:r>
              <a:rPr lang="en-US" altLang="en-US" sz="2400" dirty="0">
                <a:solidFill>
                  <a:srgbClr val="002D73"/>
                </a:solidFill>
                <a:ea typeface="ＭＳ Ｐゴシック" panose="020B0600070205080204" pitchFamily="34" charset="-128"/>
              </a:rPr>
              <a:t>Additional training, equipment or resources </a:t>
            </a:r>
          </a:p>
          <a:p>
            <a:pPr>
              <a:buNone/>
            </a:pPr>
            <a:endParaRPr lang="en-US" altLang="en-US" sz="2400" dirty="0">
              <a:ea typeface="ＭＳ Ｐゴシック" panose="020B0600070205080204" pitchFamily="34" charset="-128"/>
            </a:endParaRPr>
          </a:p>
          <a:p>
            <a:pPr algn="ctr">
              <a:buNone/>
            </a:pPr>
            <a:r>
              <a:rPr lang="en-US" altLang="en-US" sz="2400" b="1" i="1" dirty="0">
                <a:solidFill>
                  <a:srgbClr val="002D73"/>
                </a:solidFill>
                <a:ea typeface="ＭＳ Ｐゴシック" panose="020B0600070205080204" pitchFamily="34" charset="-128"/>
              </a:rPr>
              <a:t>After review and confirmation of areas for improvement, a Draft Improvement Plan is developed</a:t>
            </a:r>
            <a:endParaRPr lang="en-US" altLang="en-US" sz="2400" b="1" dirty="0">
              <a:solidFill>
                <a:srgbClr val="002D73"/>
              </a:solidFill>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94674390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After Action Meeting (AAM) </a:t>
            </a:r>
            <a:endParaRPr lang="en-US"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altLang="en-US" sz="2400" dirty="0">
                <a:solidFill>
                  <a:srgbClr val="002D73"/>
                </a:solidFill>
                <a:ea typeface="ＭＳ Ｐゴシック" panose="020B0600070205080204" pitchFamily="34" charset="-128"/>
              </a:rPr>
              <a:t>Forum to review the revised AAR and the Draft IP </a:t>
            </a:r>
          </a:p>
          <a:p>
            <a:r>
              <a:rPr lang="en-US" altLang="en-US" sz="2400" dirty="0">
                <a:solidFill>
                  <a:srgbClr val="002D73"/>
                </a:solidFill>
                <a:ea typeface="ＭＳ Ｐゴシック" panose="020B0600070205080204" pitchFamily="34" charset="-128"/>
              </a:rPr>
              <a:t>Final consensus on draft corrective actions </a:t>
            </a:r>
          </a:p>
          <a:p>
            <a:r>
              <a:rPr lang="en-US" altLang="en-US" sz="2400" dirty="0">
                <a:solidFill>
                  <a:srgbClr val="002D73"/>
                </a:solidFill>
                <a:ea typeface="ＭＳ Ｐゴシック" panose="020B0600070205080204" pitchFamily="34" charset="-128"/>
              </a:rPr>
              <a:t>Develop deadlines for implementation of corrective actions </a:t>
            </a:r>
          </a:p>
          <a:p>
            <a:r>
              <a:rPr lang="en-US" altLang="en-US" sz="2400" dirty="0">
                <a:solidFill>
                  <a:srgbClr val="002D73"/>
                </a:solidFill>
                <a:ea typeface="ＭＳ Ｐゴシック" panose="020B0600070205080204" pitchFamily="34" charset="-128"/>
              </a:rPr>
              <a:t>Identify specific corrective action owners and assignees </a:t>
            </a:r>
          </a:p>
          <a:p>
            <a:pPr marL="0" indent="0">
              <a:buNone/>
            </a:pPr>
            <a:endParaRPr lang="en-US" dirty="0"/>
          </a:p>
        </p:txBody>
      </p:sp>
    </p:spTree>
    <p:extLst>
      <p:ext uri="{BB962C8B-B14F-4D97-AF65-F5344CB8AC3E}">
        <p14:creationId xmlns:p14="http://schemas.microsoft.com/office/powerpoint/2010/main" val="374757979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2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Finalizing the AAR/IP – Corrective Action Tracking and Implementation </a:t>
            </a:r>
            <a:endParaRPr lang="en-US" sz="32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656411"/>
            <a:ext cx="7886700" cy="2976312"/>
          </a:xfrm>
        </p:spPr>
        <p:txBody>
          <a:bodyPr/>
          <a:lstStyle/>
          <a:p>
            <a:r>
              <a:rPr lang="en-US" altLang="en-US" sz="2400" dirty="0">
                <a:solidFill>
                  <a:srgbClr val="002D73"/>
                </a:solidFill>
                <a:ea typeface="ＭＳ Ｐゴシック" panose="020B0600070205080204" pitchFamily="34" charset="-128"/>
              </a:rPr>
              <a:t>Distributed to exercise planners, participants, and other preparedness stakeholders as appropriate </a:t>
            </a:r>
          </a:p>
          <a:p>
            <a:r>
              <a:rPr lang="en-US" altLang="en-US" sz="2400" dirty="0">
                <a:solidFill>
                  <a:srgbClr val="002D73"/>
                </a:solidFill>
                <a:ea typeface="ＭＳ Ｐゴシック" panose="020B0600070205080204" pitchFamily="34" charset="-128"/>
              </a:rPr>
              <a:t>Tracking corrective actions to completion </a:t>
            </a:r>
          </a:p>
          <a:p>
            <a:r>
              <a:rPr lang="en-US" altLang="en-US" sz="2400" dirty="0">
                <a:solidFill>
                  <a:srgbClr val="002D73"/>
                </a:solidFill>
                <a:ea typeface="ＭＳ Ｐゴシック" panose="020B0600070205080204" pitchFamily="34" charset="-128"/>
              </a:rPr>
              <a:t>Ensure a system is in place to validate previous corrective actions have been successfully implemented </a:t>
            </a:r>
          </a:p>
          <a:p>
            <a:pPr marL="0" indent="0">
              <a:buNone/>
            </a:pPr>
            <a:endParaRPr lang="en-US" dirty="0"/>
          </a:p>
        </p:txBody>
      </p:sp>
    </p:spTree>
    <p:extLst>
      <p:ext uri="{BB962C8B-B14F-4D97-AF65-F5344CB8AC3E}">
        <p14:creationId xmlns:p14="http://schemas.microsoft.com/office/powerpoint/2010/main" val="108197246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Using IPs to Support Continuous Improvement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643606"/>
            <a:ext cx="7886700" cy="3321934"/>
          </a:xfrm>
        </p:spPr>
        <p:txBody>
          <a:bodyPr/>
          <a:lstStyle/>
          <a:p>
            <a:r>
              <a:rPr lang="en-US" altLang="en-US" sz="2800" dirty="0">
                <a:solidFill>
                  <a:srgbClr val="002D73"/>
                </a:solidFill>
                <a:ea typeface="ＭＳ Ｐゴシック" panose="020B0600070205080204" pitchFamily="34" charset="-128"/>
              </a:rPr>
              <a:t>Builds capabilities as part of a larger continuous improvement process </a:t>
            </a:r>
          </a:p>
          <a:p>
            <a:r>
              <a:rPr lang="en-US" altLang="en-US" sz="2800" dirty="0">
                <a:solidFill>
                  <a:srgbClr val="002D73"/>
                </a:solidFill>
                <a:ea typeface="ＭＳ Ｐゴシック" panose="020B0600070205080204" pitchFamily="34" charset="-128"/>
              </a:rPr>
              <a:t>Proven method of issue resolution</a:t>
            </a:r>
          </a:p>
          <a:p>
            <a:pPr marL="0" indent="0">
              <a:buNone/>
            </a:pPr>
            <a:endParaRPr lang="en-US" dirty="0"/>
          </a:p>
        </p:txBody>
      </p:sp>
    </p:spTree>
    <p:extLst>
      <p:ext uri="{BB962C8B-B14F-4D97-AF65-F5344CB8AC3E}">
        <p14:creationId xmlns:p14="http://schemas.microsoft.com/office/powerpoint/2010/main" val="258413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5047"/>
            <a:ext cx="7886700" cy="994172"/>
          </a:xfrm>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HSEEP Applicability and Scope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altLang="en-US" sz="2400" dirty="0">
                <a:solidFill>
                  <a:srgbClr val="002D73"/>
                </a:solidFill>
                <a:ea typeface="ＭＳ Ｐゴシック" panose="020B0600070205080204" pitchFamily="34" charset="-128"/>
              </a:rPr>
              <a:t>Flexible, scalable, adaptable for use by </a:t>
            </a:r>
          </a:p>
          <a:p>
            <a:pPr lvl="1">
              <a:buFont typeface="Arial" panose="020B0604020202020204" pitchFamily="34" charset="0"/>
              <a:buChar char="•"/>
            </a:pPr>
            <a:r>
              <a:rPr lang="en-US" altLang="en-US" sz="2400" dirty="0">
                <a:solidFill>
                  <a:srgbClr val="002D73"/>
                </a:solidFill>
                <a:ea typeface="ＭＳ Ｐゴシック" panose="020B0600070205080204" pitchFamily="34" charset="-128"/>
              </a:rPr>
              <a:t>Stakeholders across whole community, and </a:t>
            </a:r>
          </a:p>
          <a:p>
            <a:pPr lvl="1">
              <a:buFont typeface="Arial" panose="020B0604020202020204" pitchFamily="34" charset="0"/>
              <a:buChar char="•"/>
            </a:pPr>
            <a:r>
              <a:rPr lang="en-US" altLang="en-US" sz="2400" dirty="0">
                <a:solidFill>
                  <a:srgbClr val="002D73"/>
                </a:solidFill>
                <a:ea typeface="ＭＳ Ｐゴシック" panose="020B0600070205080204" pitchFamily="34" charset="-128"/>
              </a:rPr>
              <a:t>Applicable to exercises for all mission areas</a:t>
            </a:r>
          </a:p>
          <a:p>
            <a:pPr lvl="2"/>
            <a:r>
              <a:rPr lang="en-US" altLang="en-US" dirty="0">
                <a:solidFill>
                  <a:srgbClr val="002D73"/>
                </a:solidFill>
                <a:ea typeface="ＭＳ Ｐゴシック" panose="020B0600070205080204" pitchFamily="34" charset="-128"/>
              </a:rPr>
              <a:t>Prevention </a:t>
            </a:r>
          </a:p>
          <a:p>
            <a:pPr lvl="2"/>
            <a:r>
              <a:rPr lang="en-US" altLang="en-US" dirty="0">
                <a:solidFill>
                  <a:srgbClr val="002D73"/>
                </a:solidFill>
                <a:ea typeface="ＭＳ Ｐゴシック" panose="020B0600070205080204" pitchFamily="34" charset="-128"/>
              </a:rPr>
              <a:t>Protection </a:t>
            </a:r>
          </a:p>
          <a:p>
            <a:pPr lvl="2"/>
            <a:r>
              <a:rPr lang="en-US" altLang="en-US" dirty="0">
                <a:solidFill>
                  <a:srgbClr val="002D73"/>
                </a:solidFill>
                <a:ea typeface="ＭＳ Ｐゴシック" panose="020B0600070205080204" pitchFamily="34" charset="-128"/>
              </a:rPr>
              <a:t>Mitigation </a:t>
            </a:r>
          </a:p>
          <a:p>
            <a:pPr lvl="2"/>
            <a:r>
              <a:rPr lang="en-US" altLang="en-US" dirty="0">
                <a:solidFill>
                  <a:srgbClr val="002D73"/>
                </a:solidFill>
                <a:ea typeface="ＭＳ Ｐゴシック" panose="020B0600070205080204" pitchFamily="34" charset="-128"/>
              </a:rPr>
              <a:t>Response </a:t>
            </a:r>
          </a:p>
          <a:p>
            <a:pPr lvl="2"/>
            <a:r>
              <a:rPr lang="en-US" altLang="en-US" dirty="0">
                <a:solidFill>
                  <a:srgbClr val="002D73"/>
                </a:solidFill>
                <a:ea typeface="ＭＳ Ｐゴシック" panose="020B0600070205080204" pitchFamily="34" charset="-128"/>
              </a:rPr>
              <a:t>Recovery </a:t>
            </a:r>
          </a:p>
          <a:p>
            <a:pPr marL="0" indent="0">
              <a:buNone/>
            </a:pPr>
            <a:endParaRPr lang="en-US" dirty="0"/>
          </a:p>
        </p:txBody>
      </p:sp>
    </p:spTree>
    <p:extLst>
      <p:ext uri="{BB962C8B-B14F-4D97-AF65-F5344CB8AC3E}">
        <p14:creationId xmlns:p14="http://schemas.microsoft.com/office/powerpoint/2010/main" val="49123072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Why Exercise?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983848"/>
            <a:ext cx="7886700" cy="3943676"/>
          </a:xfrm>
        </p:spPr>
        <p:txBody>
          <a:bodyPr/>
          <a:lstStyle/>
          <a:p>
            <a:r>
              <a:rPr lang="en-US" altLang="en-US" sz="2200" dirty="0">
                <a:solidFill>
                  <a:srgbClr val="002D73"/>
                </a:solidFill>
                <a:ea typeface="ＭＳ Ｐゴシック" panose="020B0600070205080204" pitchFamily="34" charset="-128"/>
              </a:rPr>
              <a:t>Conducting exercises and documenting the strengths, areas for improvement, and associated corrective actions is </a:t>
            </a:r>
          </a:p>
          <a:p>
            <a:pPr lvl="1"/>
            <a:r>
              <a:rPr lang="en-US" altLang="en-US" sz="2200" dirty="0">
                <a:solidFill>
                  <a:srgbClr val="002D73"/>
                </a:solidFill>
                <a:ea typeface="ＭＳ Ｐゴシック" panose="020B0600070205080204" pitchFamily="34" charset="-128"/>
              </a:rPr>
              <a:t>An important part of the National Preparedness System</a:t>
            </a:r>
          </a:p>
          <a:p>
            <a:pPr lvl="1"/>
            <a:r>
              <a:rPr lang="en-US" altLang="en-US" sz="2200" dirty="0">
                <a:solidFill>
                  <a:srgbClr val="002D73"/>
                </a:solidFill>
                <a:ea typeface="ＭＳ Ｐゴシック" panose="020B0600070205080204" pitchFamily="34" charset="-128"/>
              </a:rPr>
              <a:t>Contributes to the strengthening of preparedness across the Whole Community and achievement of the National Preparedness Goal. </a:t>
            </a:r>
          </a:p>
          <a:p>
            <a:r>
              <a:rPr lang="en-US" altLang="en-US" sz="2200" dirty="0">
                <a:solidFill>
                  <a:srgbClr val="002D73"/>
                </a:solidFill>
                <a:ea typeface="ＭＳ Ｐゴシック" panose="020B0600070205080204" pitchFamily="34" charset="-128"/>
              </a:rPr>
              <a:t>Over time, exercises should yield </a:t>
            </a:r>
            <a:r>
              <a:rPr lang="en-US" altLang="en-US" sz="2200" b="1" dirty="0">
                <a:solidFill>
                  <a:srgbClr val="002D73"/>
                </a:solidFill>
                <a:ea typeface="ＭＳ Ｐゴシック" panose="020B0600070205080204" pitchFamily="34" charset="-128"/>
              </a:rPr>
              <a:t>observable</a:t>
            </a:r>
            <a:r>
              <a:rPr lang="en-US" altLang="en-US" sz="2200" dirty="0">
                <a:solidFill>
                  <a:srgbClr val="002D73"/>
                </a:solidFill>
                <a:ea typeface="ＭＳ Ｐゴシック" panose="020B0600070205080204" pitchFamily="34" charset="-128"/>
              </a:rPr>
              <a:t> improvements in preparedness for future exercises and real-world events </a:t>
            </a:r>
          </a:p>
          <a:p>
            <a:pPr marL="0" indent="0">
              <a:buNone/>
            </a:pPr>
            <a:endParaRPr lang="en-US" sz="2000" dirty="0"/>
          </a:p>
        </p:txBody>
      </p:sp>
    </p:spTree>
    <p:extLst>
      <p:ext uri="{BB962C8B-B14F-4D97-AF65-F5344CB8AC3E}">
        <p14:creationId xmlns:p14="http://schemas.microsoft.com/office/powerpoint/2010/main" val="28508023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3516" y="1317072"/>
            <a:ext cx="5750653" cy="3539430"/>
          </a:xfrm>
          <a:prstGeom prst="rect">
            <a:avLst/>
          </a:prstGeom>
          <a:ln>
            <a:solidFill>
              <a:srgbClr val="0070C0"/>
            </a:solidFill>
          </a:ln>
        </p:spPr>
        <p:txBody>
          <a:bodyPr wrap="square">
            <a:spAutoFit/>
          </a:bodyPr>
          <a:lstStyle/>
          <a:p>
            <a:pPr algn="ctr"/>
            <a:r>
              <a:rPr lang="en-US" altLang="en-US" sz="3200" dirty="0">
                <a:solidFill>
                  <a:srgbClr val="002D73"/>
                </a:solidFill>
                <a:ea typeface="ＭＳ Ｐゴシック" panose="020B0600070205080204" pitchFamily="34" charset="-128"/>
              </a:rPr>
              <a:t>For templates for all </a:t>
            </a:r>
            <a:br>
              <a:rPr lang="en-US" altLang="en-US" sz="3200" dirty="0">
                <a:solidFill>
                  <a:srgbClr val="002D73"/>
                </a:solidFill>
                <a:ea typeface="ＭＳ Ｐゴシック" panose="020B0600070205080204" pitchFamily="34" charset="-128"/>
              </a:rPr>
            </a:br>
            <a:r>
              <a:rPr lang="en-US" altLang="en-US" sz="3200" dirty="0">
                <a:solidFill>
                  <a:srgbClr val="002D73"/>
                </a:solidFill>
                <a:ea typeface="ＭＳ Ｐゴシック" panose="020B0600070205080204" pitchFamily="34" charset="-128"/>
              </a:rPr>
              <a:t>materials discussed:</a:t>
            </a:r>
            <a:r>
              <a:rPr lang="en-US" altLang="en-US" sz="3200" dirty="0">
                <a:ea typeface="ＭＳ Ｐゴシック" panose="020B0600070205080204" pitchFamily="34" charset="-128"/>
              </a:rPr>
              <a:t/>
            </a:r>
            <a:br>
              <a:rPr lang="en-US" altLang="en-US" sz="3200" dirty="0">
                <a:ea typeface="ＭＳ Ｐゴシック" panose="020B0600070205080204" pitchFamily="34" charset="-128"/>
              </a:rPr>
            </a:br>
            <a:endParaRPr lang="en-US" altLang="en-US" sz="3200" dirty="0">
              <a:ea typeface="ＭＳ Ｐゴシック" panose="020B0600070205080204" pitchFamily="34" charset="-128"/>
            </a:endParaRPr>
          </a:p>
          <a:p>
            <a:pPr algn="ctr"/>
            <a:r>
              <a:rPr lang="en-US" altLang="en-US" sz="3200" dirty="0">
                <a:ea typeface="ＭＳ Ｐゴシック" panose="020B0600070205080204" pitchFamily="34" charset="-128"/>
                <a:hlinkClick r:id="rId2"/>
              </a:rPr>
              <a:t>https://hseep.preptoolkit.org/</a:t>
            </a:r>
            <a:endParaRPr lang="en-US" altLang="en-US" sz="3200" dirty="0">
              <a:ea typeface="ＭＳ Ｐゴシック" panose="020B0600070205080204" pitchFamily="34" charset="-128"/>
            </a:endParaRPr>
          </a:p>
          <a:p>
            <a:endParaRPr lang="en-US" altLang="en-US" sz="3200" dirty="0">
              <a:ea typeface="ＭＳ Ｐゴシック" panose="020B0600070205080204" pitchFamily="34" charset="-128"/>
            </a:endParaRPr>
          </a:p>
          <a:p>
            <a:r>
              <a:rPr lang="en-US" altLang="en-US" sz="3200" dirty="0">
                <a:ea typeface="ＭＳ Ｐゴシック" panose="020B0600070205080204" pitchFamily="34" charset="-128"/>
              </a:rPr>
              <a:t/>
            </a:r>
            <a:br>
              <a:rPr lang="en-US" altLang="en-US" sz="3200" dirty="0">
                <a:ea typeface="ＭＳ Ｐゴシック" panose="020B0600070205080204" pitchFamily="34" charset="-128"/>
              </a:rPr>
            </a:br>
            <a:endParaRPr lang="en-US" sz="3200" dirty="0"/>
          </a:p>
        </p:txBody>
      </p:sp>
    </p:spTree>
    <p:extLst>
      <p:ext uri="{BB962C8B-B14F-4D97-AF65-F5344CB8AC3E}">
        <p14:creationId xmlns:p14="http://schemas.microsoft.com/office/powerpoint/2010/main" val="17684979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8448" y="1971586"/>
            <a:ext cx="6589552" cy="2369880"/>
          </a:xfrm>
          <a:prstGeom prst="rect">
            <a:avLst/>
          </a:prstGeom>
        </p:spPr>
        <p:txBody>
          <a:bodyPr wrap="square">
            <a:spAutoFit/>
          </a:bodyPr>
          <a:lstStyle/>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r>
              <a:rPr lang="en-US" altLang="en-US" sz="2800"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Pat Anders</a:t>
            </a:r>
            <a:br>
              <a:rPr lang="en-US" altLang="en-US" sz="2800"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br>
            <a:r>
              <a:rPr lang="en-US" altLang="en-US" sz="2800" dirty="0">
                <a:solidFill>
                  <a:srgbClr val="002D73"/>
                </a:solidFill>
                <a:latin typeface="Arial" panose="020B0604020202020204" pitchFamily="34" charset="0"/>
                <a:ea typeface="ＭＳ Ｐゴシック" panose="020B0600070205080204" pitchFamily="34" charset="-128"/>
                <a:cs typeface="Arial" panose="020B0604020202020204" pitchFamily="34" charset="0"/>
                <a:hlinkClick r:id="rId2"/>
              </a:rPr>
              <a:t>patricia.anders@health.ny.gov</a:t>
            </a:r>
            <a:endParaRPr lang="en-US" altLang="en-US" sz="2800" dirty="0">
              <a:solidFill>
                <a:srgbClr val="002D73"/>
              </a:solidFill>
              <a:latin typeface="Arial" panose="020B0604020202020204" pitchFamily="34" charset="0"/>
              <a:ea typeface="ＭＳ Ｐゴシック" panose="020B0600070205080204" pitchFamily="34" charset="-128"/>
              <a:cs typeface="Arial" panose="020B0604020202020204" pitchFamily="34" charset="0"/>
            </a:endParaRPr>
          </a:p>
          <a:p>
            <a:r>
              <a:rPr lang="en-US" altLang="en-US" sz="2800" dirty="0">
                <a:latin typeface="Arial" panose="020B0604020202020204" pitchFamily="34" charset="0"/>
                <a:ea typeface="ＭＳ Ｐゴシック" panose="020B0600070205080204" pitchFamily="34" charset="-128"/>
                <a:cs typeface="Arial" panose="020B0604020202020204" pitchFamily="34" charset="0"/>
              </a:rPr>
              <a:t/>
            </a:r>
            <a:br>
              <a:rPr lang="en-US" altLang="en-US" sz="2800" dirty="0">
                <a:latin typeface="Arial" panose="020B0604020202020204" pitchFamily="34" charset="0"/>
                <a:ea typeface="ＭＳ Ｐゴシック" panose="020B0600070205080204" pitchFamily="34" charset="-128"/>
                <a:cs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8498" y="432391"/>
            <a:ext cx="2582626" cy="2582626"/>
          </a:xfrm>
          <a:prstGeom prst="rect">
            <a:avLst/>
          </a:prstGeom>
        </p:spPr>
      </p:pic>
    </p:spTree>
    <p:extLst>
      <p:ext uri="{BB962C8B-B14F-4D97-AF65-F5344CB8AC3E}">
        <p14:creationId xmlns:p14="http://schemas.microsoft.com/office/powerpoint/2010/main" val="148130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Revision Background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037968"/>
            <a:ext cx="7886700" cy="3842951"/>
          </a:xfrm>
        </p:spPr>
        <p:txBody>
          <a:bodyPr/>
          <a:lstStyle/>
          <a:p>
            <a:pPr>
              <a:lnSpc>
                <a:spcPct val="80000"/>
              </a:lnSpc>
            </a:pPr>
            <a:r>
              <a:rPr lang="en-US" altLang="en-US" sz="2400" dirty="0">
                <a:solidFill>
                  <a:srgbClr val="002D73"/>
                </a:solidFill>
                <a:ea typeface="ＭＳ Ｐゴシック" panose="020B0600070205080204" pitchFamily="34" charset="-128"/>
              </a:rPr>
              <a:t>August 17, 2010, Secretary of Homeland Security directed  revision of the National Exercise Program (NEP) </a:t>
            </a:r>
          </a:p>
          <a:p>
            <a:pPr lvl="1">
              <a:lnSpc>
                <a:spcPct val="8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FEMA Deputy Director Administrator for Protection and National Preparedness (NPD) directed  revision of HSEEP </a:t>
            </a:r>
          </a:p>
          <a:p>
            <a:pPr lvl="2">
              <a:lnSpc>
                <a:spcPct val="80000"/>
              </a:lnSpc>
              <a:buFontTx/>
              <a:buChar char="-"/>
            </a:pPr>
            <a:r>
              <a:rPr lang="en-US" altLang="en-US" sz="2000" dirty="0">
                <a:solidFill>
                  <a:srgbClr val="002D73"/>
                </a:solidFill>
                <a:ea typeface="ＭＳ Ｐゴシック" panose="020B0600070205080204" pitchFamily="34" charset="-128"/>
              </a:rPr>
              <a:t>accurately capture and reflect the Secretary’s vision for an    overall updated and revised exercise program </a:t>
            </a:r>
          </a:p>
          <a:p>
            <a:pPr marL="914400" lvl="2" indent="0">
              <a:lnSpc>
                <a:spcPct val="80000"/>
              </a:lnSpc>
              <a:buNone/>
            </a:pPr>
            <a:endParaRPr lang="en-US" altLang="en-US" sz="2000" dirty="0">
              <a:solidFill>
                <a:srgbClr val="002D73"/>
              </a:solidFill>
              <a:ea typeface="ＭＳ Ｐゴシック" panose="020B0600070205080204" pitchFamily="34" charset="-128"/>
            </a:endParaRPr>
          </a:p>
          <a:p>
            <a:pPr lvl="1">
              <a:lnSpc>
                <a:spcPct val="8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2013 iteration of HSEEP doctrine supersedes the 2007 HSEEP Volumes. </a:t>
            </a:r>
          </a:p>
          <a:p>
            <a:pPr lvl="1">
              <a:lnSpc>
                <a:spcPct val="80000"/>
              </a:lnSpc>
              <a:buFont typeface="Arial" panose="020B0604020202020204" pitchFamily="34" charset="0"/>
              <a:buChar char="•"/>
            </a:pPr>
            <a:endParaRPr lang="en-US" altLang="en-US" sz="2400" dirty="0">
              <a:ea typeface="ＭＳ Ｐゴシック" panose="020B0600070205080204" pitchFamily="34" charset="-128"/>
            </a:endParaRPr>
          </a:p>
          <a:p>
            <a:pPr lvl="1" algn="ctr">
              <a:lnSpc>
                <a:spcPct val="80000"/>
              </a:lnSpc>
              <a:buNone/>
            </a:pPr>
            <a:r>
              <a:rPr lang="en-US" altLang="en-US" sz="2400" b="1" i="1" dirty="0">
                <a:solidFill>
                  <a:srgbClr val="FF0000"/>
                </a:solidFill>
                <a:ea typeface="ＭＳ Ｐゴシック" panose="020B0600070205080204" pitchFamily="34" charset="-128"/>
              </a:rPr>
              <a:t>More flexibility in implementing HSEEP</a:t>
            </a:r>
          </a:p>
          <a:p>
            <a:endParaRPr lang="en-US" sz="2400" dirty="0"/>
          </a:p>
        </p:txBody>
      </p:sp>
    </p:spTree>
    <p:extLst>
      <p:ext uri="{BB962C8B-B14F-4D97-AF65-F5344CB8AC3E}">
        <p14:creationId xmlns:p14="http://schemas.microsoft.com/office/powerpoint/2010/main" val="2818164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2D73"/>
                </a:solidFill>
              </a:rPr>
              <a:t>So what does “flexibility” mean?</a:t>
            </a:r>
          </a:p>
        </p:txBody>
      </p:sp>
      <p:sp>
        <p:nvSpPr>
          <p:cNvPr id="3" name="Content Placeholder 2"/>
          <p:cNvSpPr>
            <a:spLocks noGrp="1"/>
          </p:cNvSpPr>
          <p:nvPr>
            <p:ph idx="1"/>
          </p:nvPr>
        </p:nvSpPr>
        <p:spPr/>
        <p:txBody>
          <a:bodyPr/>
          <a:lstStyle/>
          <a:p>
            <a:r>
              <a:rPr lang="en-US" sz="2800" dirty="0">
                <a:solidFill>
                  <a:srgbClr val="002D73"/>
                </a:solidFill>
              </a:rPr>
              <a:t>We can develop, conduct and evaluate exercises however we like</a:t>
            </a:r>
          </a:p>
          <a:p>
            <a:pPr lvl="1"/>
            <a:r>
              <a:rPr lang="en-US" dirty="0">
                <a:solidFill>
                  <a:srgbClr val="002D73"/>
                </a:solidFill>
              </a:rPr>
              <a:t>NOPE</a:t>
            </a:r>
          </a:p>
          <a:p>
            <a:r>
              <a:rPr lang="en-US" sz="2800" dirty="0">
                <a:solidFill>
                  <a:srgbClr val="002D73"/>
                </a:solidFill>
              </a:rPr>
              <a:t>We can toss HSEEP materials and make up our own</a:t>
            </a:r>
          </a:p>
          <a:p>
            <a:pPr lvl="1"/>
            <a:r>
              <a:rPr lang="en-US" dirty="0">
                <a:solidFill>
                  <a:srgbClr val="002D73"/>
                </a:solidFill>
              </a:rPr>
              <a:t>NOPE</a:t>
            </a:r>
          </a:p>
        </p:txBody>
      </p:sp>
    </p:spTree>
    <p:extLst>
      <p:ext uri="{BB962C8B-B14F-4D97-AF65-F5344CB8AC3E}">
        <p14:creationId xmlns:p14="http://schemas.microsoft.com/office/powerpoint/2010/main" val="1791221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2D73"/>
                </a:solidFill>
              </a:rPr>
              <a:t>So what is the flexibility?</a:t>
            </a:r>
            <a:br>
              <a:rPr lang="en-US" sz="4000" b="1" dirty="0">
                <a:solidFill>
                  <a:srgbClr val="002D73"/>
                </a:solidFill>
              </a:rPr>
            </a:br>
            <a:endParaRPr lang="en-US" sz="4000" b="1" dirty="0">
              <a:solidFill>
                <a:srgbClr val="002D73"/>
              </a:solidFill>
            </a:endParaRPr>
          </a:p>
        </p:txBody>
      </p:sp>
      <p:sp>
        <p:nvSpPr>
          <p:cNvPr id="3" name="Content Placeholder 2"/>
          <p:cNvSpPr>
            <a:spLocks noGrp="1"/>
          </p:cNvSpPr>
          <p:nvPr>
            <p:ph idx="1"/>
          </p:nvPr>
        </p:nvSpPr>
        <p:spPr>
          <a:xfrm>
            <a:off x="628650" y="1268017"/>
            <a:ext cx="7886700" cy="3364706"/>
          </a:xfrm>
        </p:spPr>
        <p:txBody>
          <a:bodyPr/>
          <a:lstStyle/>
          <a:p>
            <a:r>
              <a:rPr lang="en-US" sz="2800" dirty="0">
                <a:solidFill>
                  <a:srgbClr val="002D73"/>
                </a:solidFill>
              </a:rPr>
              <a:t>There is flexibility with the Exercise Evaluation Guides (EEGs)</a:t>
            </a:r>
          </a:p>
          <a:p>
            <a:r>
              <a:rPr lang="en-US" sz="2800" dirty="0">
                <a:solidFill>
                  <a:srgbClr val="002D73"/>
                </a:solidFill>
              </a:rPr>
              <a:t>There is flexibility in the number of planning meetings needed</a:t>
            </a:r>
          </a:p>
          <a:p>
            <a:pPr lvl="1"/>
            <a:r>
              <a:rPr lang="en-US" dirty="0">
                <a:solidFill>
                  <a:srgbClr val="002D73"/>
                </a:solidFill>
              </a:rPr>
              <a:t>E.g., A full-scale exercise is going to need many more planning meetings than a two hour tabletop exercise</a:t>
            </a:r>
          </a:p>
        </p:txBody>
      </p:sp>
    </p:spTree>
    <p:extLst>
      <p:ext uri="{BB962C8B-B14F-4D97-AF65-F5344CB8AC3E}">
        <p14:creationId xmlns:p14="http://schemas.microsoft.com/office/powerpoint/2010/main" val="18510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2D73"/>
                </a:solidFill>
              </a:rPr>
              <a:t>But still no flexibility</a:t>
            </a:r>
          </a:p>
        </p:txBody>
      </p:sp>
      <p:sp>
        <p:nvSpPr>
          <p:cNvPr id="3" name="Content Placeholder 2"/>
          <p:cNvSpPr>
            <a:spLocks noGrp="1"/>
          </p:cNvSpPr>
          <p:nvPr>
            <p:ph idx="1"/>
          </p:nvPr>
        </p:nvSpPr>
        <p:spPr/>
        <p:txBody>
          <a:bodyPr/>
          <a:lstStyle/>
          <a:p>
            <a:r>
              <a:rPr lang="en-US" sz="2800" dirty="0">
                <a:solidFill>
                  <a:srgbClr val="002D73"/>
                </a:solidFill>
              </a:rPr>
              <a:t>There is NO flexibility with the After-Action Report/Improvement Plan (AAR/IP) template</a:t>
            </a:r>
          </a:p>
          <a:p>
            <a:pPr lvl="1"/>
            <a:r>
              <a:rPr lang="en-US" dirty="0">
                <a:solidFill>
                  <a:srgbClr val="002D73"/>
                </a:solidFill>
              </a:rPr>
              <a:t>Must use the April 2013 version as is</a:t>
            </a:r>
          </a:p>
          <a:p>
            <a:pPr marL="0" indent="0">
              <a:buNone/>
            </a:pPr>
            <a:endParaRPr lang="en-US" dirty="0"/>
          </a:p>
        </p:txBody>
      </p:sp>
    </p:spTree>
    <p:extLst>
      <p:ext uri="{BB962C8B-B14F-4D97-AF65-F5344CB8AC3E}">
        <p14:creationId xmlns:p14="http://schemas.microsoft.com/office/powerpoint/2010/main" val="31969125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618" y="2093898"/>
            <a:ext cx="8086988" cy="857250"/>
          </a:xfrm>
        </p:spPr>
        <p:txBody>
          <a:bodyPr>
            <a:normAutofit fontScale="90000"/>
          </a:bodyPr>
          <a:lstStyle/>
          <a:p>
            <a:r>
              <a:rPr lang="en-US" b="1" dirty="0">
                <a:solidFill>
                  <a:srgbClr val="002D73"/>
                </a:solidFill>
              </a:rPr>
              <a:t>Let’s first look at how we got here in terms of capabilities</a:t>
            </a:r>
          </a:p>
        </p:txBody>
      </p:sp>
    </p:spTree>
    <p:extLst>
      <p:ext uri="{BB962C8B-B14F-4D97-AF65-F5344CB8AC3E}">
        <p14:creationId xmlns:p14="http://schemas.microsoft.com/office/powerpoint/2010/main" val="1592171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5894"/>
            <a:ext cx="8229600" cy="973123"/>
          </a:xfrm>
        </p:spPr>
        <p:txBody>
          <a:bodyPr>
            <a:noAutofit/>
          </a:bodyPr>
          <a:lstStyle/>
          <a:p>
            <a:pPr algn="l"/>
            <a:r>
              <a:rPr lang="en-US" sz="3600" b="1" dirty="0">
                <a:solidFill>
                  <a:srgbClr val="002D73"/>
                </a:solidFill>
              </a:rPr>
              <a:t>Target Capabilities and the Universal Task List</a:t>
            </a:r>
          </a:p>
        </p:txBody>
      </p:sp>
      <p:sp>
        <p:nvSpPr>
          <p:cNvPr id="3" name="Content Placeholder 2"/>
          <p:cNvSpPr>
            <a:spLocks noGrp="1"/>
          </p:cNvSpPr>
          <p:nvPr>
            <p:ph idx="1"/>
          </p:nvPr>
        </p:nvSpPr>
        <p:spPr>
          <a:xfrm>
            <a:off x="457200" y="1501629"/>
            <a:ext cx="8229600" cy="3254928"/>
          </a:xfrm>
        </p:spPr>
        <p:txBody>
          <a:bodyPr>
            <a:normAutofit fontScale="92500" lnSpcReduction="10000"/>
          </a:bodyPr>
          <a:lstStyle/>
          <a:p>
            <a:r>
              <a:rPr lang="en-US" dirty="0">
                <a:solidFill>
                  <a:srgbClr val="002D73"/>
                </a:solidFill>
              </a:rPr>
              <a:t>Target Capability List (TCL)</a:t>
            </a:r>
          </a:p>
          <a:p>
            <a:pPr lvl="1"/>
            <a:r>
              <a:rPr lang="en-US" dirty="0">
                <a:solidFill>
                  <a:srgbClr val="002D73"/>
                </a:solidFill>
              </a:rPr>
              <a:t>37 capabilities </a:t>
            </a:r>
          </a:p>
          <a:p>
            <a:pPr lvl="1"/>
            <a:r>
              <a:rPr lang="en-US" dirty="0">
                <a:solidFill>
                  <a:srgbClr val="002D73"/>
                </a:solidFill>
              </a:rPr>
              <a:t>Assigned under</a:t>
            </a:r>
          </a:p>
          <a:p>
            <a:pPr lvl="2"/>
            <a:r>
              <a:rPr lang="en-US" dirty="0">
                <a:solidFill>
                  <a:srgbClr val="002D73"/>
                </a:solidFill>
              </a:rPr>
              <a:t>“Common”</a:t>
            </a:r>
          </a:p>
          <a:p>
            <a:pPr lvl="2"/>
            <a:r>
              <a:rPr lang="en-US" dirty="0">
                <a:solidFill>
                  <a:srgbClr val="002D73"/>
                </a:solidFill>
              </a:rPr>
              <a:t>“Prevent”</a:t>
            </a:r>
          </a:p>
          <a:p>
            <a:pPr lvl="2"/>
            <a:r>
              <a:rPr lang="en-US" dirty="0">
                <a:solidFill>
                  <a:srgbClr val="002D73"/>
                </a:solidFill>
              </a:rPr>
              <a:t>“Protect”		    </a:t>
            </a:r>
            <a:r>
              <a:rPr lang="en-US" b="1" dirty="0">
                <a:solidFill>
                  <a:srgbClr val="002D73"/>
                </a:solidFill>
              </a:rPr>
              <a:t>Mission Areas</a:t>
            </a:r>
          </a:p>
          <a:p>
            <a:pPr lvl="2"/>
            <a:r>
              <a:rPr lang="en-US" dirty="0">
                <a:solidFill>
                  <a:srgbClr val="002D73"/>
                </a:solidFill>
              </a:rPr>
              <a:t>“Response”</a:t>
            </a:r>
          </a:p>
          <a:p>
            <a:pPr lvl="2"/>
            <a:r>
              <a:rPr lang="en-US" dirty="0">
                <a:solidFill>
                  <a:srgbClr val="002D73"/>
                </a:solidFill>
              </a:rPr>
              <a:t>“Recovery”</a:t>
            </a:r>
          </a:p>
        </p:txBody>
      </p:sp>
      <p:sp>
        <p:nvSpPr>
          <p:cNvPr id="4" name="Right Brace 3"/>
          <p:cNvSpPr/>
          <p:nvPr/>
        </p:nvSpPr>
        <p:spPr>
          <a:xfrm>
            <a:off x="3525398" y="2908453"/>
            <a:ext cx="649995" cy="17296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31297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Universal Task List (UTL)</a:t>
            </a:r>
          </a:p>
        </p:txBody>
      </p:sp>
      <p:sp>
        <p:nvSpPr>
          <p:cNvPr id="3" name="Content Placeholder 2"/>
          <p:cNvSpPr>
            <a:spLocks noGrp="1"/>
          </p:cNvSpPr>
          <p:nvPr>
            <p:ph idx="1"/>
          </p:nvPr>
        </p:nvSpPr>
        <p:spPr/>
        <p:txBody>
          <a:bodyPr>
            <a:normAutofit lnSpcReduction="10000"/>
          </a:bodyPr>
          <a:lstStyle/>
          <a:p>
            <a:r>
              <a:rPr lang="en-US" sz="2800" dirty="0">
                <a:solidFill>
                  <a:srgbClr val="002D73"/>
                </a:solidFill>
              </a:rPr>
              <a:t>Defined the tasks needed to be performed by Federal, State, local and tribal jurisdictions and the private sector to prevent, protect against, respond to, and recover from events defined in the 15 National Planning Scenarios</a:t>
            </a:r>
          </a:p>
          <a:p>
            <a:r>
              <a:rPr lang="en-US" sz="2800" dirty="0">
                <a:solidFill>
                  <a:srgbClr val="002D73"/>
                </a:solidFill>
              </a:rPr>
              <a:t>Approximately 1,600 unique tasks</a:t>
            </a:r>
          </a:p>
          <a:p>
            <a:r>
              <a:rPr lang="en-US" sz="2800" dirty="0">
                <a:solidFill>
                  <a:srgbClr val="002D73"/>
                </a:solidFill>
              </a:rPr>
              <a:t>Flexibility to determine “who” should perform them, and “how’</a:t>
            </a:r>
          </a:p>
        </p:txBody>
      </p:sp>
    </p:spTree>
    <p:extLst>
      <p:ext uri="{BB962C8B-B14F-4D97-AF65-F5344CB8AC3E}">
        <p14:creationId xmlns:p14="http://schemas.microsoft.com/office/powerpoint/2010/main" val="283393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
            </a:r>
            <a:br>
              <a:rPr lang="en-US" b="1" dirty="0"/>
            </a:br>
            <a:r>
              <a:rPr lang="en-US" sz="4000" b="1" dirty="0">
                <a:solidFill>
                  <a:srgbClr val="002D73"/>
                </a:solidFill>
              </a:rPr>
              <a:t>15 National Planning Scenarios</a:t>
            </a:r>
            <a:r>
              <a:rPr lang="en-US" b="1" dirty="0"/>
              <a:t/>
            </a:r>
            <a:br>
              <a:rPr lang="en-US" b="1" dirty="0"/>
            </a:br>
            <a:endParaRPr lang="en-US" dirty="0"/>
          </a:p>
        </p:txBody>
      </p:sp>
      <p:sp>
        <p:nvSpPr>
          <p:cNvPr id="3" name="Content Placeholder 2"/>
          <p:cNvSpPr>
            <a:spLocks noGrp="1"/>
          </p:cNvSpPr>
          <p:nvPr>
            <p:ph sz="half" idx="1"/>
          </p:nvPr>
        </p:nvSpPr>
        <p:spPr/>
        <p:txBody>
          <a:bodyPr>
            <a:noAutofit/>
          </a:bodyPr>
          <a:lstStyle/>
          <a:p>
            <a:pPr marL="0" indent="0">
              <a:buNone/>
            </a:pPr>
            <a:r>
              <a:rPr lang="en-US" sz="2000" dirty="0">
                <a:solidFill>
                  <a:srgbClr val="002D73"/>
                </a:solidFill>
              </a:rPr>
              <a:t>1. Improvised Nuclear Device</a:t>
            </a:r>
          </a:p>
          <a:p>
            <a:pPr marL="0" indent="0">
              <a:buNone/>
            </a:pPr>
            <a:r>
              <a:rPr lang="en-US" sz="2000" dirty="0">
                <a:solidFill>
                  <a:srgbClr val="002D73"/>
                </a:solidFill>
              </a:rPr>
              <a:t>2. Aerosol Anthrax</a:t>
            </a:r>
          </a:p>
          <a:p>
            <a:pPr marL="0" indent="0">
              <a:buNone/>
            </a:pPr>
            <a:r>
              <a:rPr lang="en-US" sz="2000" dirty="0">
                <a:solidFill>
                  <a:srgbClr val="002D73"/>
                </a:solidFill>
              </a:rPr>
              <a:t>3. Pandemic Influenza</a:t>
            </a:r>
          </a:p>
          <a:p>
            <a:pPr marL="0" indent="0">
              <a:buNone/>
            </a:pPr>
            <a:r>
              <a:rPr lang="en-US" sz="2000" dirty="0">
                <a:solidFill>
                  <a:srgbClr val="002D73"/>
                </a:solidFill>
              </a:rPr>
              <a:t>4. Plague</a:t>
            </a:r>
          </a:p>
          <a:p>
            <a:pPr marL="0" indent="0">
              <a:buNone/>
            </a:pPr>
            <a:r>
              <a:rPr lang="en-US" sz="2000" dirty="0">
                <a:solidFill>
                  <a:srgbClr val="002D73"/>
                </a:solidFill>
              </a:rPr>
              <a:t>5. Blister Agent</a:t>
            </a:r>
          </a:p>
          <a:p>
            <a:pPr marL="0" indent="0">
              <a:buNone/>
            </a:pPr>
            <a:r>
              <a:rPr lang="en-US" sz="2000" dirty="0">
                <a:solidFill>
                  <a:srgbClr val="002D73"/>
                </a:solidFill>
              </a:rPr>
              <a:t>6. Toxic Industrial Chemical</a:t>
            </a:r>
          </a:p>
          <a:p>
            <a:pPr marL="0" indent="0">
              <a:buNone/>
            </a:pPr>
            <a:r>
              <a:rPr lang="en-US" sz="2000" dirty="0">
                <a:solidFill>
                  <a:srgbClr val="002D73"/>
                </a:solidFill>
              </a:rPr>
              <a:t>7. Nerve Agent</a:t>
            </a:r>
          </a:p>
          <a:p>
            <a:pPr marL="0" indent="0">
              <a:buNone/>
            </a:pPr>
            <a:r>
              <a:rPr lang="en-US" sz="2000" dirty="0">
                <a:solidFill>
                  <a:srgbClr val="002D73"/>
                </a:solidFill>
              </a:rPr>
              <a:t>8. Chlorine Tank Explosion</a:t>
            </a:r>
          </a:p>
        </p:txBody>
      </p:sp>
      <p:sp>
        <p:nvSpPr>
          <p:cNvPr id="5" name="Content Placeholder 4"/>
          <p:cNvSpPr>
            <a:spLocks noGrp="1"/>
          </p:cNvSpPr>
          <p:nvPr>
            <p:ph sz="half" idx="2"/>
          </p:nvPr>
        </p:nvSpPr>
        <p:spPr/>
        <p:txBody>
          <a:bodyPr>
            <a:normAutofit/>
          </a:bodyPr>
          <a:lstStyle/>
          <a:p>
            <a:pPr marL="0" indent="0">
              <a:buNone/>
            </a:pPr>
            <a:r>
              <a:rPr lang="en-US" sz="2000" dirty="0">
                <a:solidFill>
                  <a:srgbClr val="002D73"/>
                </a:solidFill>
              </a:rPr>
              <a:t>9.   Major Earthquake</a:t>
            </a:r>
          </a:p>
          <a:p>
            <a:pPr marL="0" indent="0">
              <a:buNone/>
            </a:pPr>
            <a:r>
              <a:rPr lang="en-US" sz="2000" dirty="0">
                <a:solidFill>
                  <a:srgbClr val="002D73"/>
                </a:solidFill>
              </a:rPr>
              <a:t>10. Major Hurricane</a:t>
            </a:r>
          </a:p>
          <a:p>
            <a:pPr marL="0" indent="0">
              <a:buNone/>
            </a:pPr>
            <a:r>
              <a:rPr lang="en-US" sz="2000" dirty="0">
                <a:solidFill>
                  <a:srgbClr val="002D73"/>
                </a:solidFill>
              </a:rPr>
              <a:t>11. Radiological Dispersal Device</a:t>
            </a:r>
          </a:p>
          <a:p>
            <a:pPr marL="0" indent="0">
              <a:buNone/>
            </a:pPr>
            <a:r>
              <a:rPr lang="en-US" sz="2000" dirty="0">
                <a:solidFill>
                  <a:srgbClr val="002D73"/>
                </a:solidFill>
              </a:rPr>
              <a:t>12. Improvised Explosive Device</a:t>
            </a:r>
          </a:p>
          <a:p>
            <a:pPr marL="0" indent="0">
              <a:buNone/>
            </a:pPr>
            <a:r>
              <a:rPr lang="en-US" sz="2000" dirty="0">
                <a:solidFill>
                  <a:srgbClr val="002D73"/>
                </a:solidFill>
              </a:rPr>
              <a:t>13. Food Contamination</a:t>
            </a:r>
          </a:p>
          <a:p>
            <a:pPr marL="0" indent="0">
              <a:buNone/>
            </a:pPr>
            <a:r>
              <a:rPr lang="en-US" sz="2000" dirty="0">
                <a:solidFill>
                  <a:srgbClr val="002D73"/>
                </a:solidFill>
              </a:rPr>
              <a:t>14. Foreign Animal Disease</a:t>
            </a:r>
          </a:p>
          <a:p>
            <a:pPr marL="0" indent="0">
              <a:buNone/>
            </a:pPr>
            <a:r>
              <a:rPr lang="en-US" sz="2000" dirty="0">
                <a:solidFill>
                  <a:srgbClr val="002D73"/>
                </a:solidFill>
              </a:rPr>
              <a:t>15. Major Cyber Attack</a:t>
            </a:r>
          </a:p>
          <a:p>
            <a:endParaRPr lang="en-US" sz="2000" dirty="0"/>
          </a:p>
        </p:txBody>
      </p:sp>
    </p:spTree>
    <p:extLst>
      <p:ext uri="{BB962C8B-B14F-4D97-AF65-F5344CB8AC3E}">
        <p14:creationId xmlns:p14="http://schemas.microsoft.com/office/powerpoint/2010/main" val="768070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1281243"/>
            <a:ext cx="7696200" cy="1384995"/>
          </a:xfrm>
          <a:prstGeom prst="rect">
            <a:avLst/>
          </a:prstGeom>
          <a:noFill/>
          <a:ln>
            <a:noFill/>
          </a:ln>
        </p:spPr>
        <p:txBody>
          <a:bodyPr wrap="square" rtlCol="0">
            <a:spAutoFit/>
          </a:bodyPr>
          <a:lstStyle/>
          <a:p>
            <a:r>
              <a:rPr lang="en-US" altLang="en-US" sz="2800" b="1" dirty="0">
                <a:solidFill>
                  <a:srgbClr val="002D73"/>
                </a:solidFill>
                <a:ea typeface="ＭＳ Ｐゴシック" panose="020B0600070205080204" pitchFamily="34" charset="-128"/>
              </a:rPr>
              <a:t>Homeland Security Exercise Evaluation Program (HSEEP)</a:t>
            </a:r>
            <a:r>
              <a:rPr lang="en-US" altLang="en-US" sz="2800" b="1" dirty="0">
                <a:solidFill>
                  <a:srgbClr val="667730"/>
                </a:solidFill>
                <a:ea typeface="ＭＳ Ｐゴシック" panose="020B0600070205080204" pitchFamily="34" charset="-128"/>
              </a:rPr>
              <a:t/>
            </a:r>
            <a:br>
              <a:rPr lang="en-US" altLang="en-US" sz="2800" b="1" dirty="0">
                <a:solidFill>
                  <a:srgbClr val="667730"/>
                </a:solidFill>
                <a:ea typeface="ＭＳ Ｐゴシック" panose="020B0600070205080204" pitchFamily="34" charset="-128"/>
              </a:rPr>
            </a:br>
            <a:endParaRPr lang="en-US" sz="2800" b="1" dirty="0">
              <a:solidFill>
                <a:srgbClr val="002D73"/>
              </a:solidFill>
              <a:latin typeface="Arial" panose="020B0604020202020204" pitchFamily="34" charset="0"/>
              <a:cs typeface="Arial" panose="020B0604020202020204" pitchFamily="34" charset="0"/>
            </a:endParaRPr>
          </a:p>
        </p:txBody>
      </p:sp>
      <p:sp>
        <p:nvSpPr>
          <p:cNvPr id="7" name="TextBox 6"/>
          <p:cNvSpPr txBox="1"/>
          <p:nvPr/>
        </p:nvSpPr>
        <p:spPr>
          <a:xfrm>
            <a:off x="457200" y="2413263"/>
            <a:ext cx="6047295" cy="1723549"/>
          </a:xfrm>
          <a:prstGeom prst="rect">
            <a:avLst/>
          </a:prstGeom>
          <a:noFill/>
          <a:ln>
            <a:noFill/>
          </a:ln>
        </p:spPr>
        <p:txBody>
          <a:bodyPr wrap="square" rtlCol="0">
            <a:spAutoFit/>
          </a:bodyPr>
          <a:lstStyle/>
          <a:p>
            <a:r>
              <a:rPr lang="en-US" sz="2400" b="1" dirty="0">
                <a:solidFill>
                  <a:srgbClr val="002D73"/>
                </a:solidFill>
                <a:latin typeface="Arial" panose="020B0604020202020204" pitchFamily="34" charset="0"/>
                <a:cs typeface="Arial" panose="020B0604020202020204" pitchFamily="34" charset="0"/>
              </a:rPr>
              <a:t>Pat Anders</a:t>
            </a:r>
          </a:p>
          <a:p>
            <a:r>
              <a:rPr lang="en-US" b="1" dirty="0">
                <a:solidFill>
                  <a:srgbClr val="002D73"/>
                </a:solidFill>
                <a:latin typeface="Arial" panose="020B0604020202020204" pitchFamily="34" charset="0"/>
                <a:cs typeface="Arial" panose="020B0604020202020204" pitchFamily="34" charset="0"/>
              </a:rPr>
              <a:t>Manager, Health Emergency Preparedness Exercises</a:t>
            </a:r>
          </a:p>
          <a:p>
            <a:r>
              <a:rPr lang="en-US" b="1" dirty="0">
                <a:solidFill>
                  <a:srgbClr val="002D73"/>
                </a:solidFill>
                <a:latin typeface="Arial" panose="020B0604020202020204" pitchFamily="34" charset="0"/>
                <a:cs typeface="Arial" panose="020B0604020202020204" pitchFamily="34" charset="0"/>
              </a:rPr>
              <a:t>Office of Health Emergency Preparedness</a:t>
            </a:r>
          </a:p>
          <a:p>
            <a:r>
              <a:rPr lang="en-US" b="1" dirty="0">
                <a:solidFill>
                  <a:srgbClr val="002D73"/>
                </a:solidFill>
                <a:latin typeface="Arial" panose="020B0604020202020204" pitchFamily="34" charset="0"/>
                <a:cs typeface="Arial" panose="020B0604020202020204" pitchFamily="34" charset="0"/>
              </a:rPr>
              <a:t>January, 2017</a:t>
            </a:r>
          </a:p>
          <a:p>
            <a:endParaRPr lang="en-US" sz="2800" b="1" dirty="0">
              <a:solidFill>
                <a:srgbClr val="64656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7802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Examples of Universal Tasks</a:t>
            </a:r>
          </a:p>
        </p:txBody>
      </p:sp>
      <p:sp>
        <p:nvSpPr>
          <p:cNvPr id="3" name="Content Placeholder 2"/>
          <p:cNvSpPr>
            <a:spLocks noGrp="1"/>
          </p:cNvSpPr>
          <p:nvPr>
            <p:ph idx="1"/>
          </p:nvPr>
        </p:nvSpPr>
        <p:spPr/>
        <p:txBody>
          <a:bodyPr>
            <a:normAutofit fontScale="85000" lnSpcReduction="20000"/>
          </a:bodyPr>
          <a:lstStyle/>
          <a:p>
            <a:r>
              <a:rPr lang="en-US" sz="2400" b="1" dirty="0" err="1">
                <a:solidFill>
                  <a:srgbClr val="002D73"/>
                </a:solidFill>
              </a:rPr>
              <a:t>Com.B</a:t>
            </a:r>
            <a:r>
              <a:rPr lang="en-US" sz="2400" b="1" dirty="0">
                <a:solidFill>
                  <a:srgbClr val="002D73"/>
                </a:solidFill>
              </a:rPr>
              <a:t> 1</a:t>
            </a:r>
            <a:r>
              <a:rPr lang="en-US" sz="2400" dirty="0">
                <a:solidFill>
                  <a:srgbClr val="002D73"/>
                </a:solidFill>
              </a:rPr>
              <a:t>  Develop resource management plans, protocols and procedures</a:t>
            </a:r>
          </a:p>
          <a:p>
            <a:pPr marL="0" indent="0">
              <a:buNone/>
            </a:pPr>
            <a:endParaRPr lang="en-US" sz="2400" b="1" dirty="0">
              <a:solidFill>
                <a:srgbClr val="002D73"/>
              </a:solidFill>
            </a:endParaRPr>
          </a:p>
          <a:p>
            <a:r>
              <a:rPr lang="en-US" sz="2400" b="1" dirty="0">
                <a:solidFill>
                  <a:srgbClr val="002D73"/>
                </a:solidFill>
              </a:rPr>
              <a:t>Pre.B.1 3.1  </a:t>
            </a:r>
            <a:r>
              <a:rPr lang="en-US" sz="2400" dirty="0">
                <a:solidFill>
                  <a:srgbClr val="002D73"/>
                </a:solidFill>
              </a:rPr>
              <a:t>Develop technologies for surveillance and detection for CBRNE</a:t>
            </a:r>
          </a:p>
          <a:p>
            <a:endParaRPr lang="en-US" sz="2400" dirty="0">
              <a:solidFill>
                <a:srgbClr val="002D73"/>
              </a:solidFill>
            </a:endParaRPr>
          </a:p>
          <a:p>
            <a:r>
              <a:rPr lang="en-US" sz="2400" b="1" dirty="0">
                <a:solidFill>
                  <a:srgbClr val="002D73"/>
                </a:solidFill>
              </a:rPr>
              <a:t>Pro.C.1 1.1.3.2  </a:t>
            </a:r>
            <a:r>
              <a:rPr lang="en-US" sz="2400" dirty="0">
                <a:solidFill>
                  <a:srgbClr val="002D73"/>
                </a:solidFill>
              </a:rPr>
              <a:t>Plan and prepare for pandemic influenza, particularly for the stage when vaccine either is non-existent or in severely short supply</a:t>
            </a:r>
          </a:p>
          <a:p>
            <a:endParaRPr lang="en-US" sz="2400" dirty="0">
              <a:solidFill>
                <a:srgbClr val="002D73"/>
              </a:solidFill>
            </a:endParaRPr>
          </a:p>
          <a:p>
            <a:r>
              <a:rPr lang="en-US" sz="2400" b="1" dirty="0">
                <a:solidFill>
                  <a:srgbClr val="002D73"/>
                </a:solidFill>
              </a:rPr>
              <a:t>Res.B.1 16.1  </a:t>
            </a:r>
            <a:r>
              <a:rPr lang="en-US" sz="2400" dirty="0">
                <a:solidFill>
                  <a:srgbClr val="002D73"/>
                </a:solidFill>
              </a:rPr>
              <a:t>Ensure coordination of assets assigned to perform worker safety and health risk assessment and risk management</a:t>
            </a:r>
          </a:p>
        </p:txBody>
      </p:sp>
    </p:spTree>
    <p:extLst>
      <p:ext uri="{BB962C8B-B14F-4D97-AF65-F5344CB8AC3E}">
        <p14:creationId xmlns:p14="http://schemas.microsoft.com/office/powerpoint/2010/main" val="1248684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TCL and UTLs morphed…</a:t>
            </a:r>
          </a:p>
        </p:txBody>
      </p:sp>
      <p:sp>
        <p:nvSpPr>
          <p:cNvPr id="3" name="Content Placeholder 2"/>
          <p:cNvSpPr>
            <a:spLocks noGrp="1"/>
          </p:cNvSpPr>
          <p:nvPr>
            <p:ph idx="1"/>
          </p:nvPr>
        </p:nvSpPr>
        <p:spPr/>
        <p:txBody>
          <a:bodyPr/>
          <a:lstStyle/>
          <a:p>
            <a:r>
              <a:rPr lang="en-US" dirty="0">
                <a:solidFill>
                  <a:srgbClr val="002D73"/>
                </a:solidFill>
              </a:rPr>
              <a:t>Into the “Crosswalk of Target Capabilities to FEMA Core Capabilities” in 2011</a:t>
            </a:r>
          </a:p>
        </p:txBody>
      </p:sp>
    </p:spTree>
    <p:extLst>
      <p:ext uri="{BB962C8B-B14F-4D97-AF65-F5344CB8AC3E}">
        <p14:creationId xmlns:p14="http://schemas.microsoft.com/office/powerpoint/2010/main" val="954194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674"/>
            <a:ext cx="8229600" cy="857250"/>
          </a:xfrm>
        </p:spPr>
        <p:txBody>
          <a:bodyPr>
            <a:normAutofit/>
          </a:bodyPr>
          <a:lstStyle/>
          <a:p>
            <a:pPr algn="l"/>
            <a:r>
              <a:rPr lang="en-US" sz="3600" b="1" dirty="0">
                <a:solidFill>
                  <a:srgbClr val="002D73"/>
                </a:solidFill>
              </a:rPr>
              <a:t>And from that emerged…..</a:t>
            </a:r>
          </a:p>
        </p:txBody>
      </p:sp>
      <p:sp>
        <p:nvSpPr>
          <p:cNvPr id="3" name="Content Placeholder 2"/>
          <p:cNvSpPr>
            <a:spLocks noGrp="1"/>
          </p:cNvSpPr>
          <p:nvPr>
            <p:ph idx="1"/>
          </p:nvPr>
        </p:nvSpPr>
        <p:spPr/>
        <p:txBody>
          <a:bodyPr>
            <a:normAutofit/>
          </a:bodyPr>
          <a:lstStyle/>
          <a:p>
            <a:r>
              <a:rPr lang="en-US" sz="2800" dirty="0">
                <a:solidFill>
                  <a:srgbClr val="002D73"/>
                </a:solidFill>
              </a:rPr>
              <a:t>PHP Capabilities in March 2011</a:t>
            </a:r>
          </a:p>
          <a:p>
            <a:endParaRPr lang="en-US" sz="2800" dirty="0"/>
          </a:p>
          <a:p>
            <a:r>
              <a:rPr lang="en-US" sz="2800" dirty="0">
                <a:solidFill>
                  <a:srgbClr val="002D73"/>
                </a:solidFill>
              </a:rPr>
              <a:t>HPP Capabilities in January 2012</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4239" y="596458"/>
            <a:ext cx="2611224" cy="30451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775" y="2897186"/>
            <a:ext cx="4103769" cy="2051885"/>
          </a:xfrm>
          <a:prstGeom prst="rect">
            <a:avLst/>
          </a:prstGeom>
        </p:spPr>
      </p:pic>
    </p:spTree>
    <p:extLst>
      <p:ext uri="{BB962C8B-B14F-4D97-AF65-F5344CB8AC3E}">
        <p14:creationId xmlns:p14="http://schemas.microsoft.com/office/powerpoint/2010/main" val="2712213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9322"/>
            <a:ext cx="8229600" cy="857250"/>
          </a:xfrm>
        </p:spPr>
        <p:txBody>
          <a:bodyPr>
            <a:noAutofit/>
          </a:bodyPr>
          <a:lstStyle/>
          <a:p>
            <a:pPr algn="l"/>
            <a:r>
              <a:rPr lang="en-US" sz="3000" b="1" dirty="0">
                <a:solidFill>
                  <a:srgbClr val="002D73"/>
                </a:solidFill>
              </a:rPr>
              <a:t>Public Health Preparedness Capabilities Released March, 2011</a:t>
            </a:r>
            <a:endParaRPr lang="en-US" sz="3000" dirty="0">
              <a:solidFill>
                <a:srgbClr val="002D73"/>
              </a:solidFill>
            </a:endParaRPr>
          </a:p>
        </p:txBody>
      </p:sp>
      <p:sp>
        <p:nvSpPr>
          <p:cNvPr id="3" name="Content Placeholder 2"/>
          <p:cNvSpPr>
            <a:spLocks noGrp="1"/>
          </p:cNvSpPr>
          <p:nvPr>
            <p:ph sz="half" idx="1"/>
          </p:nvPr>
        </p:nvSpPr>
        <p:spPr>
          <a:xfrm>
            <a:off x="457200" y="1458410"/>
            <a:ext cx="4038600" cy="3685089"/>
          </a:xfrm>
        </p:spPr>
        <p:txBody>
          <a:bodyPr>
            <a:normAutofit fontScale="92500"/>
          </a:bodyPr>
          <a:lstStyle/>
          <a:p>
            <a:pPr>
              <a:buFont typeface="Arial" charset="0"/>
              <a:buChar char="•"/>
              <a:defRPr/>
            </a:pPr>
            <a:r>
              <a:rPr lang="en-US" sz="2600" dirty="0">
                <a:solidFill>
                  <a:srgbClr val="002D73"/>
                </a:solidFill>
              </a:rPr>
              <a:t>Community Preparedness</a:t>
            </a:r>
          </a:p>
          <a:p>
            <a:pPr>
              <a:buFont typeface="Arial" charset="0"/>
              <a:buChar char="•"/>
              <a:defRPr/>
            </a:pPr>
            <a:r>
              <a:rPr lang="en-US" sz="2600" dirty="0">
                <a:solidFill>
                  <a:srgbClr val="002D73"/>
                </a:solidFill>
              </a:rPr>
              <a:t>Community Recovery</a:t>
            </a:r>
          </a:p>
          <a:p>
            <a:pPr>
              <a:buFont typeface="Arial" charset="0"/>
              <a:buChar char="•"/>
              <a:defRPr/>
            </a:pPr>
            <a:r>
              <a:rPr lang="en-US" sz="2600" dirty="0">
                <a:solidFill>
                  <a:srgbClr val="002D73"/>
                </a:solidFill>
              </a:rPr>
              <a:t>Emergency Operations Coordination</a:t>
            </a:r>
          </a:p>
          <a:p>
            <a:pPr>
              <a:buFont typeface="Arial" charset="0"/>
              <a:buChar char="•"/>
              <a:defRPr/>
            </a:pPr>
            <a:r>
              <a:rPr lang="en-US" sz="2600" dirty="0">
                <a:solidFill>
                  <a:srgbClr val="002D73"/>
                </a:solidFill>
              </a:rPr>
              <a:t>Emergency Public Information and Warning</a:t>
            </a:r>
          </a:p>
          <a:p>
            <a:pPr>
              <a:buFont typeface="Arial" charset="0"/>
              <a:buChar char="•"/>
              <a:defRPr/>
            </a:pPr>
            <a:r>
              <a:rPr lang="en-US" sz="2600" dirty="0">
                <a:solidFill>
                  <a:srgbClr val="002D73"/>
                </a:solidFill>
              </a:rPr>
              <a:t>Fatality Management</a:t>
            </a:r>
          </a:p>
          <a:p>
            <a:endParaRPr lang="en-US" dirty="0"/>
          </a:p>
        </p:txBody>
      </p:sp>
      <p:sp>
        <p:nvSpPr>
          <p:cNvPr id="4" name="Content Placeholder 3"/>
          <p:cNvSpPr>
            <a:spLocks noGrp="1"/>
          </p:cNvSpPr>
          <p:nvPr>
            <p:ph sz="half" idx="2"/>
          </p:nvPr>
        </p:nvSpPr>
        <p:spPr>
          <a:xfrm>
            <a:off x="4648200" y="1458409"/>
            <a:ext cx="4038600" cy="3135815"/>
          </a:xfrm>
        </p:spPr>
        <p:txBody>
          <a:bodyPr>
            <a:normAutofit fontScale="92500"/>
          </a:bodyPr>
          <a:lstStyle/>
          <a:p>
            <a:pPr>
              <a:buFont typeface="Arial" charset="0"/>
              <a:buChar char="•"/>
              <a:defRPr/>
            </a:pPr>
            <a:r>
              <a:rPr lang="en-US" sz="2600" dirty="0">
                <a:solidFill>
                  <a:srgbClr val="002D73"/>
                </a:solidFill>
              </a:rPr>
              <a:t>Information Sharing</a:t>
            </a:r>
          </a:p>
          <a:p>
            <a:pPr>
              <a:buFont typeface="Arial" charset="0"/>
              <a:buChar char="•"/>
              <a:defRPr/>
            </a:pPr>
            <a:r>
              <a:rPr lang="en-US" sz="2600" dirty="0">
                <a:solidFill>
                  <a:srgbClr val="002D73"/>
                </a:solidFill>
              </a:rPr>
              <a:t>Mass Care</a:t>
            </a:r>
          </a:p>
          <a:p>
            <a:pPr>
              <a:buFont typeface="Arial" charset="0"/>
              <a:buChar char="•"/>
              <a:defRPr/>
            </a:pPr>
            <a:r>
              <a:rPr lang="en-US" sz="2600" dirty="0">
                <a:solidFill>
                  <a:srgbClr val="002D73"/>
                </a:solidFill>
              </a:rPr>
              <a:t>Medical Countermeasure Dispensing</a:t>
            </a:r>
          </a:p>
          <a:p>
            <a:pPr>
              <a:buFont typeface="Arial" charset="0"/>
              <a:buChar char="•"/>
              <a:defRPr/>
            </a:pPr>
            <a:r>
              <a:rPr lang="en-US" sz="2600" dirty="0">
                <a:solidFill>
                  <a:srgbClr val="002D73"/>
                </a:solidFill>
              </a:rPr>
              <a:t>Medical Material Management and Distribution</a:t>
            </a:r>
          </a:p>
          <a:p>
            <a:pPr marL="0" indent="0">
              <a:buNone/>
            </a:pPr>
            <a:endParaRPr lang="en-US" dirty="0"/>
          </a:p>
        </p:txBody>
      </p:sp>
    </p:spTree>
    <p:extLst>
      <p:ext uri="{BB962C8B-B14F-4D97-AF65-F5344CB8AC3E}">
        <p14:creationId xmlns:p14="http://schemas.microsoft.com/office/powerpoint/2010/main" val="31871265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58"/>
            <a:ext cx="8229600" cy="857250"/>
          </a:xfrm>
        </p:spPr>
        <p:txBody>
          <a:bodyPr>
            <a:noAutofit/>
          </a:bodyPr>
          <a:lstStyle/>
          <a:p>
            <a:pPr algn="l"/>
            <a:r>
              <a:rPr lang="en-US" sz="3000" b="1" dirty="0">
                <a:solidFill>
                  <a:srgbClr val="002D73"/>
                </a:solidFill>
              </a:rPr>
              <a:t>Public Health Preparedness Capabilities Released March, 2011</a:t>
            </a:r>
            <a:endParaRPr lang="en-US" sz="3000" dirty="0">
              <a:solidFill>
                <a:srgbClr val="002D73"/>
              </a:solidFill>
            </a:endParaRPr>
          </a:p>
        </p:txBody>
      </p:sp>
      <p:sp>
        <p:nvSpPr>
          <p:cNvPr id="3" name="Content Placeholder 2"/>
          <p:cNvSpPr>
            <a:spLocks noGrp="1"/>
          </p:cNvSpPr>
          <p:nvPr>
            <p:ph sz="half" idx="1"/>
          </p:nvPr>
        </p:nvSpPr>
        <p:spPr>
          <a:xfrm>
            <a:off x="457200" y="1451295"/>
            <a:ext cx="4038600" cy="3464654"/>
          </a:xfrm>
        </p:spPr>
        <p:txBody>
          <a:bodyPr>
            <a:normAutofit/>
          </a:bodyPr>
          <a:lstStyle/>
          <a:p>
            <a:pPr>
              <a:buFont typeface="Arial" charset="0"/>
              <a:buChar char="•"/>
              <a:defRPr/>
            </a:pPr>
            <a:r>
              <a:rPr lang="en-US" sz="2600" dirty="0">
                <a:solidFill>
                  <a:srgbClr val="002D73"/>
                </a:solidFill>
              </a:rPr>
              <a:t>Medical Surge</a:t>
            </a:r>
          </a:p>
          <a:p>
            <a:pPr>
              <a:buFont typeface="Arial" charset="0"/>
              <a:buChar char="•"/>
              <a:defRPr/>
            </a:pPr>
            <a:r>
              <a:rPr lang="en-US" sz="2600" dirty="0">
                <a:solidFill>
                  <a:srgbClr val="002D73"/>
                </a:solidFill>
              </a:rPr>
              <a:t>Non-pharmaceutical Interventions</a:t>
            </a:r>
          </a:p>
          <a:p>
            <a:pPr>
              <a:buFont typeface="Arial" charset="0"/>
              <a:buChar char="•"/>
              <a:defRPr/>
            </a:pPr>
            <a:r>
              <a:rPr lang="en-US" sz="2600" dirty="0">
                <a:solidFill>
                  <a:srgbClr val="002D73"/>
                </a:solidFill>
              </a:rPr>
              <a:t>Public Health Laboratory Testing</a:t>
            </a:r>
          </a:p>
          <a:p>
            <a:endParaRPr lang="en-US" dirty="0"/>
          </a:p>
        </p:txBody>
      </p:sp>
      <p:sp>
        <p:nvSpPr>
          <p:cNvPr id="4" name="Content Placeholder 3"/>
          <p:cNvSpPr>
            <a:spLocks noGrp="1"/>
          </p:cNvSpPr>
          <p:nvPr>
            <p:ph sz="half" idx="2"/>
          </p:nvPr>
        </p:nvSpPr>
        <p:spPr>
          <a:xfrm>
            <a:off x="4648200" y="1451295"/>
            <a:ext cx="4038600" cy="3394075"/>
          </a:xfrm>
        </p:spPr>
        <p:txBody>
          <a:bodyPr>
            <a:normAutofit/>
          </a:bodyPr>
          <a:lstStyle/>
          <a:p>
            <a:pPr>
              <a:buFont typeface="Arial" charset="0"/>
              <a:buChar char="•"/>
              <a:defRPr/>
            </a:pPr>
            <a:r>
              <a:rPr lang="en-US" sz="2400" dirty="0">
                <a:solidFill>
                  <a:srgbClr val="002D73"/>
                </a:solidFill>
              </a:rPr>
              <a:t>Public Health Surveillance and Epidemiological Investigation</a:t>
            </a:r>
          </a:p>
          <a:p>
            <a:pPr>
              <a:buFont typeface="Arial" charset="0"/>
              <a:buChar char="•"/>
              <a:defRPr/>
            </a:pPr>
            <a:r>
              <a:rPr lang="en-US" sz="2400" dirty="0">
                <a:solidFill>
                  <a:srgbClr val="002D73"/>
                </a:solidFill>
              </a:rPr>
              <a:t>Responder Safety and Health</a:t>
            </a:r>
          </a:p>
          <a:p>
            <a:pPr>
              <a:buFont typeface="Arial" charset="0"/>
              <a:buChar char="•"/>
              <a:defRPr/>
            </a:pPr>
            <a:r>
              <a:rPr lang="en-US" sz="2400" dirty="0">
                <a:solidFill>
                  <a:srgbClr val="002D73"/>
                </a:solidFill>
              </a:rPr>
              <a:t>Volunteer Management</a:t>
            </a:r>
          </a:p>
        </p:txBody>
      </p:sp>
    </p:spTree>
    <p:extLst>
      <p:ext uri="{BB962C8B-B14F-4D97-AF65-F5344CB8AC3E}">
        <p14:creationId xmlns:p14="http://schemas.microsoft.com/office/powerpoint/2010/main" val="30596564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4"/>
            <a:ext cx="8229600" cy="1295253"/>
          </a:xfrm>
        </p:spPr>
        <p:txBody>
          <a:bodyPr>
            <a:noAutofit/>
          </a:bodyPr>
          <a:lstStyle/>
          <a:p>
            <a:pPr algn="l"/>
            <a:r>
              <a:rPr lang="en-US" altLang="en-US" sz="3000" b="1" dirty="0">
                <a:solidFill>
                  <a:srgbClr val="002D73"/>
                </a:solidFill>
              </a:rPr>
              <a:t>Healthcare Preparedness Capabilities</a:t>
            </a:r>
            <a:br>
              <a:rPr lang="en-US" altLang="en-US" sz="3000" b="1" dirty="0">
                <a:solidFill>
                  <a:srgbClr val="002D73"/>
                </a:solidFill>
              </a:rPr>
            </a:br>
            <a:r>
              <a:rPr lang="en-US" altLang="en-US" sz="3000" b="1" dirty="0">
                <a:solidFill>
                  <a:srgbClr val="002D73"/>
                </a:solidFill>
              </a:rPr>
              <a:t>Released January, 2012</a:t>
            </a:r>
            <a:endParaRPr lang="en-US" sz="3000" dirty="0">
              <a:solidFill>
                <a:srgbClr val="002D73"/>
              </a:solidFill>
            </a:endParaRPr>
          </a:p>
        </p:txBody>
      </p:sp>
      <p:sp>
        <p:nvSpPr>
          <p:cNvPr id="3" name="Content Placeholder 2"/>
          <p:cNvSpPr>
            <a:spLocks noGrp="1"/>
          </p:cNvSpPr>
          <p:nvPr>
            <p:ph sz="half" idx="1"/>
          </p:nvPr>
        </p:nvSpPr>
        <p:spPr>
          <a:xfrm>
            <a:off x="457200" y="1501626"/>
            <a:ext cx="4038600" cy="3456267"/>
          </a:xfrm>
        </p:spPr>
        <p:txBody>
          <a:bodyPr>
            <a:normAutofit fontScale="55000" lnSpcReduction="20000"/>
          </a:bodyPr>
          <a:lstStyle/>
          <a:p>
            <a:pPr>
              <a:buFont typeface="Arial" charset="0"/>
              <a:buChar char="•"/>
              <a:defRPr/>
            </a:pPr>
            <a:r>
              <a:rPr lang="en-US" sz="4400" dirty="0">
                <a:solidFill>
                  <a:srgbClr val="002D73"/>
                </a:solidFill>
              </a:rPr>
              <a:t>Healthcare System Preparedness </a:t>
            </a:r>
            <a:r>
              <a:rPr lang="en-US" sz="4400" dirty="0">
                <a:solidFill>
                  <a:srgbClr val="C00000"/>
                </a:solidFill>
              </a:rPr>
              <a:t>*</a:t>
            </a:r>
          </a:p>
          <a:p>
            <a:pPr>
              <a:buFont typeface="Arial" charset="0"/>
              <a:buChar char="•"/>
              <a:defRPr/>
            </a:pPr>
            <a:r>
              <a:rPr lang="en-US" sz="4400" dirty="0">
                <a:solidFill>
                  <a:srgbClr val="002D73"/>
                </a:solidFill>
              </a:rPr>
              <a:t>Healthcare Recovery </a:t>
            </a:r>
            <a:r>
              <a:rPr lang="en-US" sz="4400" dirty="0">
                <a:solidFill>
                  <a:srgbClr val="C00000"/>
                </a:solidFill>
              </a:rPr>
              <a:t>*</a:t>
            </a:r>
          </a:p>
          <a:p>
            <a:pPr>
              <a:buFont typeface="Arial" charset="0"/>
              <a:buChar char="•"/>
              <a:defRPr/>
            </a:pPr>
            <a:r>
              <a:rPr lang="en-US" sz="4400" dirty="0">
                <a:solidFill>
                  <a:srgbClr val="002D73"/>
                </a:solidFill>
              </a:rPr>
              <a:t>Emergency Operations Coordination </a:t>
            </a:r>
            <a:r>
              <a:rPr lang="en-US" sz="4400" dirty="0">
                <a:solidFill>
                  <a:srgbClr val="008000"/>
                </a:solidFill>
              </a:rPr>
              <a:t>**</a:t>
            </a:r>
          </a:p>
          <a:p>
            <a:pPr>
              <a:buFont typeface="Arial" charset="0"/>
              <a:buChar char="•"/>
              <a:defRPr/>
            </a:pPr>
            <a:r>
              <a:rPr lang="en-US" sz="4400" dirty="0">
                <a:solidFill>
                  <a:srgbClr val="002D73"/>
                </a:solidFill>
              </a:rPr>
              <a:t>Fatality Management  </a:t>
            </a:r>
            <a:r>
              <a:rPr lang="en-US" sz="4400" dirty="0">
                <a:solidFill>
                  <a:srgbClr val="008000"/>
                </a:solidFill>
              </a:rPr>
              <a:t>**</a:t>
            </a:r>
          </a:p>
          <a:p>
            <a:pPr>
              <a:buFont typeface="Arial" charset="0"/>
              <a:buChar char="•"/>
              <a:defRPr/>
            </a:pPr>
            <a:r>
              <a:rPr lang="en-US" sz="4400" dirty="0">
                <a:solidFill>
                  <a:srgbClr val="002D73"/>
                </a:solidFill>
              </a:rPr>
              <a:t>Information Sharing </a:t>
            </a:r>
            <a:r>
              <a:rPr lang="en-US" sz="4400" dirty="0">
                <a:solidFill>
                  <a:srgbClr val="008000"/>
                </a:solidFill>
              </a:rPr>
              <a:t>**</a:t>
            </a:r>
          </a:p>
          <a:p>
            <a:pPr marL="0" indent="0">
              <a:buNone/>
              <a:defRPr/>
            </a:pPr>
            <a:endParaRPr lang="en-US" dirty="0">
              <a:solidFill>
                <a:srgbClr val="008000"/>
              </a:solidFill>
              <a:latin typeface="+mn-lt"/>
            </a:endParaRPr>
          </a:p>
          <a:p>
            <a:pPr marL="0" indent="0">
              <a:buNone/>
              <a:defRPr/>
            </a:pPr>
            <a:endParaRPr lang="en-US" dirty="0">
              <a:solidFill>
                <a:srgbClr val="008000"/>
              </a:solidFill>
              <a:latin typeface="+mn-lt"/>
            </a:endParaRPr>
          </a:p>
          <a:p>
            <a:pPr marL="0" indent="0">
              <a:buNone/>
              <a:defRPr/>
            </a:pPr>
            <a:r>
              <a:rPr lang="en-US" sz="2900" dirty="0">
                <a:solidFill>
                  <a:srgbClr val="C00000"/>
                </a:solidFill>
              </a:rPr>
              <a:t>* Analogous to Community Preparedness and Community Recovery</a:t>
            </a:r>
          </a:p>
          <a:p>
            <a:pPr>
              <a:buFont typeface="Arial" charset="0"/>
              <a:buChar char="•"/>
              <a:defRPr/>
            </a:pPr>
            <a:endParaRPr lang="en-US" dirty="0">
              <a:solidFill>
                <a:srgbClr val="008000"/>
              </a:solidFill>
              <a:latin typeface="+mn-lt"/>
            </a:endParaRPr>
          </a:p>
          <a:p>
            <a:pPr>
              <a:buFont typeface="Arial" charset="0"/>
              <a:buChar char="•"/>
              <a:defRPr/>
            </a:pPr>
            <a:endParaRPr lang="en-US" dirty="0">
              <a:solidFill>
                <a:srgbClr val="008000"/>
              </a:solidFill>
              <a:latin typeface="+mn-lt"/>
            </a:endParaRPr>
          </a:p>
          <a:p>
            <a:endParaRPr lang="en-US" dirty="0"/>
          </a:p>
        </p:txBody>
      </p:sp>
      <p:sp>
        <p:nvSpPr>
          <p:cNvPr id="4" name="Content Placeholder 3"/>
          <p:cNvSpPr>
            <a:spLocks noGrp="1"/>
          </p:cNvSpPr>
          <p:nvPr>
            <p:ph sz="half" idx="2"/>
          </p:nvPr>
        </p:nvSpPr>
        <p:spPr>
          <a:xfrm>
            <a:off x="4648199" y="1501628"/>
            <a:ext cx="4269297" cy="3456266"/>
          </a:xfrm>
        </p:spPr>
        <p:txBody>
          <a:bodyPr>
            <a:normAutofit fontScale="55000" lnSpcReduction="20000"/>
          </a:bodyPr>
          <a:lstStyle/>
          <a:p>
            <a:pPr>
              <a:buFont typeface="Arial" charset="0"/>
              <a:buChar char="•"/>
              <a:defRPr/>
            </a:pPr>
            <a:r>
              <a:rPr lang="en-US" sz="4400" dirty="0">
                <a:solidFill>
                  <a:srgbClr val="002D73"/>
                </a:solidFill>
              </a:rPr>
              <a:t>Medical Surge </a:t>
            </a:r>
            <a:r>
              <a:rPr lang="en-US" sz="4400" dirty="0">
                <a:solidFill>
                  <a:srgbClr val="008000"/>
                </a:solidFill>
              </a:rPr>
              <a:t>**</a:t>
            </a:r>
          </a:p>
          <a:p>
            <a:pPr>
              <a:buFont typeface="Arial" charset="0"/>
              <a:buChar char="•"/>
              <a:defRPr/>
            </a:pPr>
            <a:r>
              <a:rPr lang="en-US" sz="4400" dirty="0">
                <a:solidFill>
                  <a:srgbClr val="002D73"/>
                </a:solidFill>
              </a:rPr>
              <a:t>Responder Safety and Health </a:t>
            </a:r>
            <a:r>
              <a:rPr lang="en-US" sz="4400" dirty="0">
                <a:solidFill>
                  <a:srgbClr val="008000"/>
                </a:solidFill>
              </a:rPr>
              <a:t>**</a:t>
            </a:r>
          </a:p>
          <a:p>
            <a:pPr>
              <a:buFont typeface="Arial" charset="0"/>
              <a:buChar char="•"/>
              <a:defRPr/>
            </a:pPr>
            <a:r>
              <a:rPr lang="en-US" sz="4400" dirty="0">
                <a:solidFill>
                  <a:srgbClr val="002D73"/>
                </a:solidFill>
              </a:rPr>
              <a:t>Volunteer Management </a:t>
            </a:r>
            <a:r>
              <a:rPr lang="en-US" sz="4400" dirty="0">
                <a:solidFill>
                  <a:srgbClr val="008000"/>
                </a:solidFill>
              </a:rPr>
              <a:t>**</a:t>
            </a:r>
          </a:p>
          <a:p>
            <a:pPr>
              <a:buFont typeface="Arial" charset="0"/>
              <a:buChar char="•"/>
              <a:defRPr/>
            </a:pPr>
            <a:endParaRPr lang="en-US" sz="4400" dirty="0">
              <a:solidFill>
                <a:srgbClr val="008000"/>
              </a:solidFill>
            </a:endParaRPr>
          </a:p>
          <a:p>
            <a:pPr marL="0" indent="0">
              <a:buNone/>
              <a:defRPr/>
            </a:pPr>
            <a:endParaRPr lang="en-US" sz="4400" dirty="0">
              <a:solidFill>
                <a:srgbClr val="008000"/>
              </a:solidFill>
            </a:endParaRPr>
          </a:p>
          <a:p>
            <a:pPr marL="0" indent="0">
              <a:buNone/>
              <a:defRPr/>
            </a:pPr>
            <a:endParaRPr lang="en-US" sz="4400" dirty="0">
              <a:solidFill>
                <a:srgbClr val="008000"/>
              </a:solidFill>
            </a:endParaRPr>
          </a:p>
          <a:p>
            <a:pPr marL="0" indent="0">
              <a:buNone/>
              <a:defRPr/>
            </a:pPr>
            <a:endParaRPr lang="en-US" sz="4400" dirty="0">
              <a:solidFill>
                <a:srgbClr val="008000"/>
              </a:solidFill>
            </a:endParaRPr>
          </a:p>
          <a:p>
            <a:pPr marL="0" indent="0">
              <a:buNone/>
              <a:defRPr/>
            </a:pPr>
            <a:r>
              <a:rPr lang="en-US" sz="2900" dirty="0">
                <a:solidFill>
                  <a:srgbClr val="008000"/>
                </a:solidFill>
              </a:rPr>
              <a:t>** Shared with Public Health  Preparedness Capabilities</a:t>
            </a:r>
          </a:p>
          <a:p>
            <a:pPr>
              <a:buFont typeface="Arial" charset="0"/>
              <a:buChar char="•"/>
              <a:defRPr/>
            </a:pPr>
            <a:endParaRPr lang="en-US" dirty="0">
              <a:solidFill>
                <a:srgbClr val="008000"/>
              </a:solidFill>
              <a:latin typeface="+mn-lt"/>
            </a:endParaRPr>
          </a:p>
          <a:p>
            <a:endParaRPr lang="en-US" dirty="0"/>
          </a:p>
        </p:txBody>
      </p:sp>
    </p:spTree>
    <p:extLst>
      <p:ext uri="{BB962C8B-B14F-4D97-AF65-F5344CB8AC3E}">
        <p14:creationId xmlns:p14="http://schemas.microsoft.com/office/powerpoint/2010/main" val="91946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1258868"/>
          </a:xfrm>
        </p:spPr>
        <p:txBody>
          <a:bodyPr>
            <a:noAutofit/>
          </a:bodyPr>
          <a:lstStyle/>
          <a:p>
            <a:pPr algn="l"/>
            <a:r>
              <a:rPr lang="en-US" altLang="en-US" sz="3000" b="1" dirty="0">
                <a:solidFill>
                  <a:srgbClr val="002D73"/>
                </a:solidFill>
              </a:rPr>
              <a:t>Healthcare Preparedness and Response Capabilities - Released November, 2016</a:t>
            </a:r>
            <a:endParaRPr lang="en-US" sz="3000" dirty="0">
              <a:solidFill>
                <a:srgbClr val="002D73"/>
              </a:solidFill>
            </a:endParaRPr>
          </a:p>
        </p:txBody>
      </p:sp>
      <p:sp>
        <p:nvSpPr>
          <p:cNvPr id="3" name="Content Placeholder 2"/>
          <p:cNvSpPr>
            <a:spLocks noGrp="1"/>
          </p:cNvSpPr>
          <p:nvPr>
            <p:ph idx="1"/>
          </p:nvPr>
        </p:nvSpPr>
        <p:spPr>
          <a:xfrm>
            <a:off x="457200" y="1465243"/>
            <a:ext cx="8102906" cy="3536415"/>
          </a:xfrm>
        </p:spPr>
        <p:txBody>
          <a:bodyPr>
            <a:normAutofit fontScale="47500" lnSpcReduction="20000"/>
          </a:bodyPr>
          <a:lstStyle/>
          <a:p>
            <a:pPr>
              <a:defRPr/>
            </a:pPr>
            <a:r>
              <a:rPr lang="en-US" sz="5100" dirty="0">
                <a:solidFill>
                  <a:srgbClr val="002D73"/>
                </a:solidFill>
              </a:rPr>
              <a:t>Foundation for Health Care and Medical Readiness</a:t>
            </a:r>
          </a:p>
          <a:p>
            <a:pPr>
              <a:defRPr/>
            </a:pPr>
            <a:endParaRPr lang="en-US" sz="5100" dirty="0">
              <a:solidFill>
                <a:srgbClr val="002D73"/>
              </a:solidFill>
            </a:endParaRPr>
          </a:p>
          <a:p>
            <a:pPr>
              <a:defRPr/>
            </a:pPr>
            <a:r>
              <a:rPr lang="en-US" sz="5100" dirty="0">
                <a:solidFill>
                  <a:srgbClr val="002D73"/>
                </a:solidFill>
              </a:rPr>
              <a:t>Health Care and Medical Response Coordination</a:t>
            </a:r>
          </a:p>
          <a:p>
            <a:pPr marL="0" indent="0">
              <a:buNone/>
              <a:defRPr/>
            </a:pPr>
            <a:endParaRPr lang="en-US" sz="5100" dirty="0">
              <a:solidFill>
                <a:srgbClr val="002D73"/>
              </a:solidFill>
            </a:endParaRPr>
          </a:p>
          <a:p>
            <a:pPr>
              <a:defRPr/>
            </a:pPr>
            <a:r>
              <a:rPr lang="en-US" sz="5100" dirty="0">
                <a:solidFill>
                  <a:srgbClr val="002D73"/>
                </a:solidFill>
              </a:rPr>
              <a:t>Continuity of Health Care Service Delivery</a:t>
            </a:r>
          </a:p>
          <a:p>
            <a:pPr marL="0" indent="0">
              <a:buNone/>
              <a:defRPr/>
            </a:pPr>
            <a:endParaRPr lang="en-US" sz="5100" dirty="0">
              <a:solidFill>
                <a:srgbClr val="002D73"/>
              </a:solidFill>
            </a:endParaRPr>
          </a:p>
          <a:p>
            <a:pPr>
              <a:defRPr/>
            </a:pPr>
            <a:r>
              <a:rPr lang="en-US" sz="5100" dirty="0">
                <a:solidFill>
                  <a:srgbClr val="002D73"/>
                </a:solidFill>
              </a:rPr>
              <a:t>Medical Surge</a:t>
            </a:r>
          </a:p>
          <a:p>
            <a:pPr>
              <a:defRPr/>
            </a:pPr>
            <a:endParaRPr lang="en-US" sz="4400" dirty="0">
              <a:solidFill>
                <a:srgbClr val="002D73"/>
              </a:solidFill>
            </a:endParaRPr>
          </a:p>
          <a:p>
            <a:pPr marL="0" indent="0" algn="ctr">
              <a:buNone/>
              <a:defRPr/>
            </a:pPr>
            <a:r>
              <a:rPr lang="en-US" sz="4400" dirty="0">
                <a:solidFill>
                  <a:srgbClr val="002D73"/>
                </a:solidFill>
                <a:hlinkClick r:id="rId3"/>
              </a:rPr>
              <a:t>https://phe.gov/Preparedness/planning/hpp/reports/Documents/2017-2022-healthcare-pr-capablities.pdf</a:t>
            </a:r>
            <a:endParaRPr lang="en-US" sz="4400" dirty="0">
              <a:solidFill>
                <a:srgbClr val="002D73"/>
              </a:solidFill>
            </a:endParaRPr>
          </a:p>
          <a:p>
            <a:pPr marL="0" indent="0" algn="ctr">
              <a:buNone/>
              <a:defRPr/>
            </a:pPr>
            <a:endParaRPr lang="en-US" sz="4400" dirty="0">
              <a:solidFill>
                <a:srgbClr val="002D73"/>
              </a:solidFill>
            </a:endParaRPr>
          </a:p>
          <a:p>
            <a:pPr marL="0" indent="0" algn="ctr">
              <a:buNone/>
              <a:defRPr/>
            </a:pPr>
            <a:endParaRPr lang="en-US" dirty="0">
              <a:solidFill>
                <a:srgbClr val="008000"/>
              </a:solidFill>
              <a:latin typeface="+mn-lt"/>
            </a:endParaRPr>
          </a:p>
          <a:p>
            <a:pPr marL="0" indent="0">
              <a:buNone/>
              <a:defRPr/>
            </a:pPr>
            <a:endParaRPr lang="en-US" dirty="0">
              <a:solidFill>
                <a:srgbClr val="008000"/>
              </a:solidFill>
              <a:latin typeface="+mn-lt"/>
            </a:endParaRPr>
          </a:p>
          <a:p>
            <a:pPr marL="0" indent="0">
              <a:buNone/>
              <a:defRPr/>
            </a:pPr>
            <a:endParaRPr lang="en-US" dirty="0">
              <a:solidFill>
                <a:srgbClr val="008000"/>
              </a:solidFill>
              <a:latin typeface="+mn-lt"/>
            </a:endParaRPr>
          </a:p>
          <a:p>
            <a:endParaRPr lang="en-US" dirty="0"/>
          </a:p>
        </p:txBody>
      </p:sp>
    </p:spTree>
    <p:extLst>
      <p:ext uri="{BB962C8B-B14F-4D97-AF65-F5344CB8AC3E}">
        <p14:creationId xmlns:p14="http://schemas.microsoft.com/office/powerpoint/2010/main" val="29052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200" b="1" dirty="0">
                <a:solidFill>
                  <a:srgbClr val="002D73"/>
                </a:solidFill>
                <a:latin typeface="Arial" panose="020B0604020202020204" pitchFamily="34" charset="0"/>
                <a:cs typeface="Arial" panose="020B0604020202020204" pitchFamily="34" charset="0"/>
              </a:rPr>
              <a:t>Overview of Exercise Program Management </a:t>
            </a:r>
            <a:endParaRPr lang="en-US" sz="3200" dirty="0">
              <a:solidFill>
                <a:srgbClr val="002D73"/>
              </a:solidFill>
              <a:latin typeface="Arial" panose="020B0604020202020204" pitchFamily="34" charset="0"/>
              <a:cs typeface="Arial" panose="020B0604020202020204" pitchFamily="34" charset="0"/>
            </a:endParaRPr>
          </a:p>
        </p:txBody>
      </p:sp>
      <p:pic>
        <p:nvPicPr>
          <p:cNvPr id="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6050" y="1386484"/>
            <a:ext cx="328349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Arrow Connector 7"/>
          <p:cNvCxnSpPr/>
          <p:nvPr/>
        </p:nvCxnSpPr>
        <p:spPr>
          <a:xfrm flipH="1">
            <a:off x="5712903" y="1191237"/>
            <a:ext cx="1476462" cy="67111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559878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Exercise Foundation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altLang="en-US" sz="2400" dirty="0">
                <a:solidFill>
                  <a:srgbClr val="002D73"/>
                </a:solidFill>
                <a:ea typeface="ＭＳ Ｐゴシック" panose="020B0600070205080204" pitchFamily="34" charset="-128"/>
              </a:rPr>
              <a:t>Learn about your jurisdiction </a:t>
            </a:r>
          </a:p>
          <a:p>
            <a:pPr lvl="1">
              <a:buFont typeface="Arial" panose="020B0604020202020204" pitchFamily="34" charset="0"/>
              <a:buChar char="•"/>
            </a:pPr>
            <a:r>
              <a:rPr lang="en-US" altLang="en-US" sz="2400" dirty="0">
                <a:solidFill>
                  <a:srgbClr val="002D73"/>
                </a:solidFill>
                <a:ea typeface="ＭＳ Ｐゴシック" panose="020B0600070205080204" pitchFamily="34" charset="-128"/>
              </a:rPr>
              <a:t>Threats, Hazards, and Vulnerabilities </a:t>
            </a:r>
          </a:p>
          <a:p>
            <a:pPr lvl="1">
              <a:buFont typeface="Arial" panose="020B0604020202020204" pitchFamily="34" charset="0"/>
              <a:buChar char="•"/>
            </a:pPr>
            <a:r>
              <a:rPr lang="en-US" altLang="en-US" sz="2400" dirty="0">
                <a:solidFill>
                  <a:srgbClr val="002D73"/>
                </a:solidFill>
                <a:ea typeface="ＭＳ Ｐゴシック" panose="020B0600070205080204" pitchFamily="34" charset="-128"/>
              </a:rPr>
              <a:t>Policies, plans, and procedures </a:t>
            </a:r>
          </a:p>
          <a:p>
            <a:pPr lvl="1">
              <a:buFont typeface="Arial" panose="020B0604020202020204" pitchFamily="34" charset="0"/>
              <a:buChar char="•"/>
            </a:pPr>
            <a:r>
              <a:rPr lang="en-US" altLang="en-US" sz="2400" dirty="0">
                <a:solidFill>
                  <a:srgbClr val="002D73"/>
                </a:solidFill>
                <a:ea typeface="ＭＳ Ｐゴシック" panose="020B0600070205080204" pitchFamily="34" charset="-128"/>
              </a:rPr>
              <a:t>Identified needs – Training, </a:t>
            </a:r>
          </a:p>
          <a:p>
            <a:pPr marL="457200" lvl="1" indent="0">
              <a:buNone/>
            </a:pPr>
            <a:r>
              <a:rPr lang="en-US" altLang="en-US" sz="2400" dirty="0">
                <a:solidFill>
                  <a:srgbClr val="002D73"/>
                </a:solidFill>
                <a:ea typeface="ＭＳ Ｐゴシック" panose="020B0600070205080204" pitchFamily="34" charset="-128"/>
              </a:rPr>
              <a:t>   equipment, personnel, policy </a:t>
            </a:r>
          </a:p>
          <a:p>
            <a:pPr marL="457200" lvl="1" indent="0">
              <a:buNone/>
            </a:pPr>
            <a:r>
              <a:rPr lang="en-US" altLang="en-US" sz="2400" dirty="0">
                <a:solidFill>
                  <a:srgbClr val="002D73"/>
                </a:solidFill>
                <a:ea typeface="ＭＳ Ｐゴシック" panose="020B0600070205080204" pitchFamily="34" charset="-128"/>
              </a:rPr>
              <a:t>   modifications</a:t>
            </a:r>
          </a:p>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3327" y="1369219"/>
            <a:ext cx="22717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849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Elected and Appointed Officials</a:t>
            </a:r>
            <a:r>
              <a:rPr lang="en-US" altLang="en-US" sz="40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 </a:t>
            </a:r>
            <a:endParaRPr lang="en-US" sz="40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214701"/>
            <a:ext cx="7886700" cy="3418022"/>
          </a:xfrm>
        </p:spPr>
        <p:txBody>
          <a:bodyPr/>
          <a:lstStyle/>
          <a:p>
            <a:pPr marL="0" indent="0">
              <a:lnSpc>
                <a:spcPct val="90000"/>
              </a:lnSpc>
            </a:pPr>
            <a:r>
              <a:rPr lang="en-US" altLang="en-US" dirty="0">
                <a:solidFill>
                  <a:srgbClr val="002D73"/>
                </a:solidFill>
                <a:ea typeface="ＭＳ Ｐゴシック" panose="020B0600070205080204" pitchFamily="34" charset="-128"/>
              </a:rPr>
              <a:t> </a:t>
            </a:r>
            <a:r>
              <a:rPr lang="en-US" altLang="en-US" sz="2400" dirty="0">
                <a:solidFill>
                  <a:srgbClr val="002D73"/>
                </a:solidFill>
                <a:ea typeface="ＭＳ Ｐゴシック" panose="020B0600070205080204" pitchFamily="34" charset="-128"/>
              </a:rPr>
              <a:t>Engage early and often to identify exercise program 	priorities </a:t>
            </a:r>
          </a:p>
          <a:p>
            <a:pPr lvl="1">
              <a:lnSpc>
                <a:spcPct val="9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Review previous risk assessments and reports </a:t>
            </a:r>
          </a:p>
          <a:p>
            <a:pPr lvl="1">
              <a:lnSpc>
                <a:spcPct val="9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Provide:</a:t>
            </a:r>
          </a:p>
          <a:p>
            <a:pPr lvl="2">
              <a:lnSpc>
                <a:spcPct val="90000"/>
              </a:lnSpc>
            </a:pPr>
            <a:r>
              <a:rPr lang="en-US" altLang="en-US" dirty="0">
                <a:solidFill>
                  <a:srgbClr val="002D73"/>
                </a:solidFill>
                <a:ea typeface="ＭＳ Ｐゴシック" panose="020B0600070205080204" pitchFamily="34" charset="-128"/>
              </a:rPr>
              <a:t>Overarching guidance and direction</a:t>
            </a:r>
          </a:p>
          <a:p>
            <a:pPr lvl="2">
              <a:lnSpc>
                <a:spcPct val="90000"/>
              </a:lnSpc>
            </a:pPr>
            <a:r>
              <a:rPr lang="en-US" altLang="en-US" dirty="0">
                <a:solidFill>
                  <a:srgbClr val="002D73"/>
                </a:solidFill>
                <a:ea typeface="ＭＳ Ｐゴシック" panose="020B0600070205080204" pitchFamily="34" charset="-128"/>
              </a:rPr>
              <a:t>Planning and resource allocation</a:t>
            </a:r>
          </a:p>
          <a:p>
            <a:pPr lvl="2">
              <a:lnSpc>
                <a:spcPct val="90000"/>
              </a:lnSpc>
            </a:pPr>
            <a:r>
              <a:rPr lang="en-US" altLang="en-US" dirty="0">
                <a:solidFill>
                  <a:srgbClr val="002D73"/>
                </a:solidFill>
                <a:ea typeface="ＭＳ Ｐゴシック" panose="020B0600070205080204" pitchFamily="34" charset="-128"/>
              </a:rPr>
              <a:t>Type and scope</a:t>
            </a:r>
          </a:p>
          <a:p>
            <a:pPr lvl="2">
              <a:lnSpc>
                <a:spcPct val="90000"/>
              </a:lnSpc>
            </a:pPr>
            <a:r>
              <a:rPr lang="en-US" altLang="en-US" dirty="0">
                <a:solidFill>
                  <a:srgbClr val="002D73"/>
                </a:solidFill>
                <a:ea typeface="ＭＳ Ｐゴシック" panose="020B0600070205080204" pitchFamily="34" charset="-128"/>
              </a:rPr>
              <a:t>Roadmap to identify priorities</a:t>
            </a:r>
          </a:p>
          <a:p>
            <a:pPr lvl="1">
              <a:lnSpc>
                <a:spcPct val="9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Specific intent for individual exercises</a:t>
            </a:r>
            <a:endParaRPr lang="en-US" sz="2400" dirty="0">
              <a:solidFill>
                <a:srgbClr val="002D73"/>
              </a:solidFill>
            </a:endParaRPr>
          </a:p>
        </p:txBody>
      </p:sp>
    </p:spTree>
    <p:extLst>
      <p:ext uri="{BB962C8B-B14F-4D97-AF65-F5344CB8AC3E}">
        <p14:creationId xmlns:p14="http://schemas.microsoft.com/office/powerpoint/2010/main" val="2875842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646331"/>
          </a:xfrm>
          <a:prstGeom prst="rect">
            <a:avLst/>
          </a:prstGeom>
          <a:noFill/>
          <a:ln>
            <a:noFill/>
          </a:ln>
        </p:spPr>
        <p:txBody>
          <a:bodyPr wrap="square" rtlCol="0">
            <a:spAutoFit/>
          </a:bodyPr>
          <a:lstStyle/>
          <a:p>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Target Audience</a:t>
            </a:r>
            <a:endParaRPr lang="en-US" sz="3600" b="1" dirty="0">
              <a:solidFill>
                <a:srgbClr val="002D73"/>
              </a:solidFill>
              <a:latin typeface="Arial" panose="020B0604020202020204" pitchFamily="34" charset="0"/>
              <a:cs typeface="Arial" panose="020B0604020202020204" pitchFamily="34" charset="0"/>
            </a:endParaRPr>
          </a:p>
        </p:txBody>
      </p:sp>
      <p:sp>
        <p:nvSpPr>
          <p:cNvPr id="12" name="TextBox 11"/>
          <p:cNvSpPr txBox="1"/>
          <p:nvPr/>
        </p:nvSpPr>
        <p:spPr>
          <a:xfrm>
            <a:off x="227901" y="1369328"/>
            <a:ext cx="8763000" cy="3108543"/>
          </a:xfrm>
          <a:prstGeom prst="rect">
            <a:avLst/>
          </a:prstGeom>
          <a:noFill/>
          <a:ln>
            <a:noFill/>
          </a:ln>
        </p:spPr>
        <p:txBody>
          <a:bodyPr wrap="square" rtlCol="0">
            <a:spAutoFit/>
          </a:bodyPr>
          <a:lstStyle/>
          <a:p>
            <a:r>
              <a:rPr lang="en-US" altLang="en-US" sz="2800"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The target audience for HSEEP training includes: </a:t>
            </a:r>
          </a:p>
          <a:p>
            <a:pPr marL="742950" lvl="1" indent="-285750">
              <a:buFont typeface="Arial" panose="020B0604020202020204" pitchFamily="34" charset="0"/>
              <a:buChar char="•"/>
            </a:pPr>
            <a:r>
              <a:rPr lang="en-US" altLang="en-US" sz="2800"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Exercise Planning Team Members </a:t>
            </a:r>
          </a:p>
          <a:p>
            <a:pPr marL="742950" lvl="1" indent="-285750">
              <a:buFont typeface="Arial" panose="020B0604020202020204" pitchFamily="34" charset="0"/>
              <a:buChar char="•"/>
            </a:pPr>
            <a:r>
              <a:rPr lang="en-US" altLang="en-US" sz="2800"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Controllers and Facilitators </a:t>
            </a:r>
          </a:p>
          <a:p>
            <a:pPr marL="742950" lvl="1" indent="-285750">
              <a:buFont typeface="Arial" panose="020B0604020202020204" pitchFamily="34" charset="0"/>
              <a:buChar char="•"/>
            </a:pPr>
            <a:r>
              <a:rPr lang="en-US" altLang="en-US" sz="2800"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Exercise Evaluators </a:t>
            </a:r>
          </a:p>
          <a:p>
            <a:pPr marL="742950" lvl="1" indent="-285750">
              <a:buFont typeface="Arial" panose="020B0604020202020204" pitchFamily="34" charset="0"/>
              <a:buChar char="•"/>
            </a:pPr>
            <a:r>
              <a:rPr lang="en-US" altLang="en-US" sz="2800"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State Administrative Agency (SAA) Exercise Program Managers </a:t>
            </a:r>
          </a:p>
          <a:p>
            <a:pPr marL="742950" lvl="1" indent="-285750">
              <a:buFont typeface="Arial" panose="020B0604020202020204" pitchFamily="34" charset="0"/>
              <a:buChar char="•"/>
            </a:pPr>
            <a:r>
              <a:rPr lang="en-US" altLang="en-US" sz="2800"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Senior Officials </a:t>
            </a:r>
          </a:p>
        </p:txBody>
      </p:sp>
    </p:spTree>
    <p:extLst>
      <p:ext uri="{BB962C8B-B14F-4D97-AF65-F5344CB8AC3E}">
        <p14:creationId xmlns:p14="http://schemas.microsoft.com/office/powerpoint/2010/main" val="27314079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b="1" dirty="0">
                <a:solidFill>
                  <a:srgbClr val="002D73"/>
                </a:solidFill>
                <a:latin typeface="Arial" panose="020B0604020202020204" pitchFamily="34" charset="0"/>
                <a:cs typeface="Arial" panose="020B0604020202020204" pitchFamily="34" charset="0"/>
              </a:rPr>
              <a:t>Who? </a:t>
            </a:r>
            <a:endParaRPr lang="en-US" dirty="0">
              <a:solidFill>
                <a:srgbClr val="002D73"/>
              </a:solidFill>
              <a:latin typeface="Arial" panose="020B0604020202020204" pitchFamily="34" charset="0"/>
              <a:cs typeface="Arial" panose="020B0604020202020204" pitchFamily="34" charset="0"/>
            </a:endParaRP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1187" y="1011655"/>
            <a:ext cx="8832475" cy="3879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8339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38119"/>
            <a:ext cx="8229600" cy="1883885"/>
          </a:xfrm>
        </p:spPr>
        <p:txBody>
          <a:bodyPr/>
          <a:lstStyle/>
          <a:p>
            <a:r>
              <a:rPr lang="en-US" b="1" dirty="0">
                <a:solidFill>
                  <a:srgbClr val="002D73"/>
                </a:solidFill>
              </a:rPr>
              <a:t>Types of Exercises</a:t>
            </a:r>
          </a:p>
        </p:txBody>
      </p:sp>
    </p:spTree>
    <p:extLst>
      <p:ext uri="{BB962C8B-B14F-4D97-AF65-F5344CB8AC3E}">
        <p14:creationId xmlns:p14="http://schemas.microsoft.com/office/powerpoint/2010/main" val="4161577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Discussion-Based Exercises </a:t>
            </a:r>
            <a:endParaRPr lang="en-US" sz="3600" dirty="0">
              <a:solidFill>
                <a:srgbClr val="002D73"/>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57200" y="972273"/>
            <a:ext cx="4038600" cy="4171227"/>
          </a:xfrm>
        </p:spPr>
        <p:txBody>
          <a:bodyPr>
            <a:noAutofit/>
          </a:bodyPr>
          <a:lstStyle/>
          <a:p>
            <a:pPr>
              <a:lnSpc>
                <a:spcPct val="80000"/>
              </a:lnSpc>
            </a:pPr>
            <a:r>
              <a:rPr lang="en-US" altLang="en-US" sz="1800" b="1" u="sng" dirty="0">
                <a:solidFill>
                  <a:srgbClr val="002D73"/>
                </a:solidFill>
                <a:ea typeface="ＭＳ Ｐゴシック" panose="020B0600070205080204" pitchFamily="34" charset="-128"/>
              </a:rPr>
              <a:t>TYPES </a:t>
            </a:r>
          </a:p>
          <a:p>
            <a:pPr marL="0" indent="0">
              <a:lnSpc>
                <a:spcPct val="80000"/>
              </a:lnSpc>
              <a:buNone/>
            </a:pPr>
            <a:endParaRPr lang="en-US" altLang="en-US" sz="1400" u="sng" dirty="0">
              <a:solidFill>
                <a:srgbClr val="002D73"/>
              </a:solidFill>
              <a:ea typeface="ＭＳ Ｐゴシック" panose="020B0600070205080204" pitchFamily="34" charset="-128"/>
            </a:endParaRPr>
          </a:p>
          <a:p>
            <a:pPr lvl="1">
              <a:lnSpc>
                <a:spcPct val="80000"/>
              </a:lnSpc>
            </a:pPr>
            <a:r>
              <a:rPr lang="en-US" altLang="en-US" sz="1500" b="1" u="sng" dirty="0">
                <a:solidFill>
                  <a:srgbClr val="002D73"/>
                </a:solidFill>
                <a:ea typeface="ＭＳ Ｐゴシック" panose="020B0600070205080204" pitchFamily="34" charset="-128"/>
              </a:rPr>
              <a:t>Seminars </a:t>
            </a:r>
          </a:p>
          <a:p>
            <a:pPr lvl="2">
              <a:lnSpc>
                <a:spcPct val="80000"/>
              </a:lnSpc>
              <a:buFont typeface="Arial" panose="020B0604020202020204" pitchFamily="34" charset="0"/>
              <a:buChar char="–"/>
            </a:pPr>
            <a:r>
              <a:rPr lang="en-US" altLang="en-US" sz="1500" dirty="0">
                <a:solidFill>
                  <a:srgbClr val="002D73"/>
                </a:solidFill>
                <a:ea typeface="ＭＳ Ｐゴシック" panose="020B0600070205080204" pitchFamily="34" charset="-128"/>
              </a:rPr>
              <a:t>Plan Orientation/Review Assets</a:t>
            </a:r>
          </a:p>
          <a:p>
            <a:pPr lvl="2">
              <a:lnSpc>
                <a:spcPct val="80000"/>
              </a:lnSpc>
              <a:buFont typeface="Arial" panose="020B0604020202020204" pitchFamily="34" charset="0"/>
              <a:buChar char="–"/>
            </a:pPr>
            <a:r>
              <a:rPr lang="en-US" altLang="en-US" sz="1500" dirty="0">
                <a:solidFill>
                  <a:srgbClr val="002D73"/>
                </a:solidFill>
                <a:ea typeface="ＭＳ Ｐゴシック" panose="020B0600070205080204" pitchFamily="34" charset="-128"/>
              </a:rPr>
              <a:t>Capabilities </a:t>
            </a:r>
          </a:p>
          <a:p>
            <a:pPr lvl="1">
              <a:lnSpc>
                <a:spcPct val="80000"/>
              </a:lnSpc>
            </a:pPr>
            <a:endParaRPr lang="en-US" altLang="en-US" sz="1500" u="sng" dirty="0">
              <a:solidFill>
                <a:srgbClr val="002D73"/>
              </a:solidFill>
              <a:ea typeface="ＭＳ Ｐゴシック" panose="020B0600070205080204" pitchFamily="34" charset="-128"/>
            </a:endParaRPr>
          </a:p>
          <a:p>
            <a:pPr lvl="1">
              <a:lnSpc>
                <a:spcPct val="80000"/>
              </a:lnSpc>
            </a:pPr>
            <a:r>
              <a:rPr lang="en-US" altLang="en-US" sz="1500" b="1" u="sng" dirty="0">
                <a:solidFill>
                  <a:srgbClr val="002D73"/>
                </a:solidFill>
                <a:ea typeface="ＭＳ Ｐゴシック" panose="020B0600070205080204" pitchFamily="34" charset="-128"/>
              </a:rPr>
              <a:t>Workshops </a:t>
            </a:r>
          </a:p>
          <a:p>
            <a:pPr lvl="2">
              <a:lnSpc>
                <a:spcPct val="80000"/>
              </a:lnSpc>
              <a:buFont typeface="Arial" panose="020B0604020202020204" pitchFamily="34" charset="0"/>
              <a:buChar char="–"/>
            </a:pPr>
            <a:r>
              <a:rPr lang="en-US" altLang="en-US" sz="1500" dirty="0">
                <a:solidFill>
                  <a:srgbClr val="002D73"/>
                </a:solidFill>
                <a:ea typeface="ＭＳ Ｐゴシック" panose="020B0600070205080204" pitchFamily="34" charset="-128"/>
              </a:rPr>
              <a:t>Analyze Requirements </a:t>
            </a:r>
          </a:p>
          <a:p>
            <a:pPr lvl="2">
              <a:lnSpc>
                <a:spcPct val="80000"/>
              </a:lnSpc>
              <a:buFont typeface="Arial" panose="020B0604020202020204" pitchFamily="34" charset="0"/>
              <a:buChar char="–"/>
            </a:pPr>
            <a:r>
              <a:rPr lang="en-US" altLang="en-US" sz="1500" dirty="0">
                <a:solidFill>
                  <a:srgbClr val="002D73"/>
                </a:solidFill>
                <a:ea typeface="ＭＳ Ｐゴシック" panose="020B0600070205080204" pitchFamily="34" charset="-128"/>
              </a:rPr>
              <a:t>Develop Product </a:t>
            </a:r>
          </a:p>
          <a:p>
            <a:pPr lvl="1">
              <a:lnSpc>
                <a:spcPct val="80000"/>
              </a:lnSpc>
            </a:pPr>
            <a:endParaRPr lang="en-US" altLang="en-US" sz="1500" u="sng" dirty="0">
              <a:solidFill>
                <a:srgbClr val="002D73"/>
              </a:solidFill>
              <a:ea typeface="ＭＳ Ｐゴシック" panose="020B0600070205080204" pitchFamily="34" charset="-128"/>
            </a:endParaRPr>
          </a:p>
          <a:p>
            <a:pPr lvl="1">
              <a:lnSpc>
                <a:spcPct val="80000"/>
              </a:lnSpc>
            </a:pPr>
            <a:r>
              <a:rPr lang="en-US" altLang="en-US" sz="1500" b="1" u="sng" dirty="0">
                <a:solidFill>
                  <a:srgbClr val="002D73"/>
                </a:solidFill>
                <a:ea typeface="ＭＳ Ｐゴシック" panose="020B0600070205080204" pitchFamily="34" charset="-128"/>
              </a:rPr>
              <a:t>Tabletop (TTX) </a:t>
            </a:r>
          </a:p>
          <a:p>
            <a:pPr lvl="2">
              <a:lnSpc>
                <a:spcPct val="80000"/>
              </a:lnSpc>
              <a:buFont typeface="Arial" panose="020B0604020202020204" pitchFamily="34" charset="0"/>
              <a:buChar char="–"/>
            </a:pPr>
            <a:r>
              <a:rPr lang="en-US" altLang="en-US" sz="1500" dirty="0">
                <a:solidFill>
                  <a:srgbClr val="002D73"/>
                </a:solidFill>
                <a:ea typeface="ＭＳ Ｐゴシック" panose="020B0600070205080204" pitchFamily="34" charset="-128"/>
              </a:rPr>
              <a:t>Rehearsal </a:t>
            </a:r>
          </a:p>
          <a:p>
            <a:pPr lvl="2">
              <a:lnSpc>
                <a:spcPct val="80000"/>
              </a:lnSpc>
              <a:buFont typeface="Arial" panose="020B0604020202020204" pitchFamily="34" charset="0"/>
              <a:buChar char="–"/>
            </a:pPr>
            <a:r>
              <a:rPr lang="en-US" altLang="en-US" sz="1500" dirty="0">
                <a:solidFill>
                  <a:srgbClr val="002D73"/>
                </a:solidFill>
                <a:ea typeface="ＭＳ Ｐゴシック" panose="020B0600070205080204" pitchFamily="34" charset="-128"/>
              </a:rPr>
              <a:t>Assess Plans </a:t>
            </a:r>
          </a:p>
          <a:p>
            <a:pPr lvl="1">
              <a:lnSpc>
                <a:spcPct val="80000"/>
              </a:lnSpc>
              <a:buNone/>
            </a:pPr>
            <a:endParaRPr lang="en-US" altLang="en-US" sz="1500" u="sng" dirty="0">
              <a:solidFill>
                <a:srgbClr val="002D73"/>
              </a:solidFill>
              <a:ea typeface="ＭＳ Ｐゴシック" panose="020B0600070205080204" pitchFamily="34" charset="-128"/>
            </a:endParaRPr>
          </a:p>
          <a:p>
            <a:pPr lvl="1">
              <a:lnSpc>
                <a:spcPct val="80000"/>
              </a:lnSpc>
            </a:pPr>
            <a:r>
              <a:rPr lang="en-US" altLang="en-US" sz="1500" b="1" u="sng" dirty="0">
                <a:solidFill>
                  <a:srgbClr val="002D73"/>
                </a:solidFill>
                <a:ea typeface="ＭＳ Ｐゴシック" panose="020B0600070205080204" pitchFamily="34" charset="-128"/>
              </a:rPr>
              <a:t>Games </a:t>
            </a:r>
          </a:p>
          <a:p>
            <a:pPr lvl="2">
              <a:lnSpc>
                <a:spcPct val="80000"/>
              </a:lnSpc>
              <a:buFont typeface="Arial" panose="020B0604020202020204" pitchFamily="34" charset="0"/>
              <a:buChar char="–"/>
            </a:pPr>
            <a:r>
              <a:rPr lang="en-US" altLang="en-US" sz="1500" dirty="0">
                <a:solidFill>
                  <a:srgbClr val="002D73"/>
                </a:solidFill>
                <a:ea typeface="ＭＳ Ｐゴシック" panose="020B0600070205080204" pitchFamily="34" charset="-128"/>
              </a:rPr>
              <a:t>Compete/Collaborate </a:t>
            </a:r>
          </a:p>
          <a:p>
            <a:pPr lvl="2">
              <a:lnSpc>
                <a:spcPct val="80000"/>
              </a:lnSpc>
              <a:buFont typeface="Arial" panose="020B0604020202020204" pitchFamily="34" charset="0"/>
              <a:buChar char="–"/>
            </a:pPr>
            <a:r>
              <a:rPr lang="en-US" altLang="en-US" sz="1500" dirty="0">
                <a:solidFill>
                  <a:srgbClr val="002D73"/>
                </a:solidFill>
                <a:ea typeface="ＭＳ Ｐゴシック" panose="020B0600070205080204" pitchFamily="34" charset="-128"/>
              </a:rPr>
              <a:t>Validate Plans </a:t>
            </a:r>
          </a:p>
          <a:p>
            <a:pPr lvl="2">
              <a:lnSpc>
                <a:spcPct val="80000"/>
              </a:lnSpc>
              <a:buFont typeface="Arial" panose="020B0604020202020204" pitchFamily="34" charset="0"/>
              <a:buChar char="–"/>
            </a:pPr>
            <a:r>
              <a:rPr lang="en-US" altLang="en-US" sz="1500" dirty="0">
                <a:solidFill>
                  <a:srgbClr val="002D73"/>
                </a:solidFill>
                <a:ea typeface="ＭＳ Ｐゴシック" panose="020B0600070205080204" pitchFamily="34" charset="-128"/>
              </a:rPr>
              <a:t>Explore Consequences</a:t>
            </a:r>
            <a:r>
              <a:rPr lang="en-US" altLang="en-US" sz="1500" dirty="0">
                <a:ea typeface="ＭＳ Ｐゴシック" panose="020B0600070205080204" pitchFamily="34" charset="-128"/>
              </a:rPr>
              <a:t> </a:t>
            </a:r>
          </a:p>
        </p:txBody>
      </p:sp>
      <p:sp>
        <p:nvSpPr>
          <p:cNvPr id="6" name="Content Placeholder 5"/>
          <p:cNvSpPr>
            <a:spLocks noGrp="1"/>
          </p:cNvSpPr>
          <p:nvPr>
            <p:ph sz="half" idx="2"/>
          </p:nvPr>
        </p:nvSpPr>
        <p:spPr>
          <a:xfrm>
            <a:off x="3825380" y="1200150"/>
            <a:ext cx="4144161" cy="3943350"/>
          </a:xfrm>
        </p:spPr>
        <p:txBody>
          <a:bodyPr>
            <a:normAutofit fontScale="92500" lnSpcReduction="10000"/>
          </a:bodyPr>
          <a:lstStyle/>
          <a:p>
            <a:pPr lvl="2"/>
            <a:r>
              <a:rPr lang="en-US" altLang="en-US" sz="1600" b="1" u="sng" dirty="0">
                <a:solidFill>
                  <a:srgbClr val="002D73"/>
                </a:solidFill>
                <a:ea typeface="ＭＳ Ｐゴシック" panose="020B0600070205080204" pitchFamily="34" charset="-128"/>
              </a:rPr>
              <a:t>FOCUS </a:t>
            </a:r>
            <a:endParaRPr lang="en-US" altLang="en-US" sz="1600" u="sng" dirty="0">
              <a:solidFill>
                <a:srgbClr val="002D73"/>
              </a:solidFill>
              <a:ea typeface="ＭＳ Ｐゴシック" panose="020B0600070205080204" pitchFamily="34" charset="-128"/>
            </a:endParaRPr>
          </a:p>
          <a:p>
            <a:pPr lvl="3"/>
            <a:r>
              <a:rPr lang="en-US" altLang="en-US" sz="1600" b="1" u="sng" dirty="0">
                <a:solidFill>
                  <a:srgbClr val="002D73"/>
                </a:solidFill>
                <a:ea typeface="ＭＳ Ｐゴシック" panose="020B0600070205080204" pitchFamily="34" charset="-128"/>
              </a:rPr>
              <a:t>Jurisdiction: </a:t>
            </a:r>
          </a:p>
          <a:p>
            <a:pPr lvl="4"/>
            <a:r>
              <a:rPr lang="en-US" altLang="en-US" sz="1600" dirty="0">
                <a:solidFill>
                  <a:srgbClr val="002D73"/>
                </a:solidFill>
                <a:ea typeface="ＭＳ Ｐゴシック" panose="020B0600070205080204" pitchFamily="34" charset="-128"/>
              </a:rPr>
              <a:t>Plans</a:t>
            </a:r>
          </a:p>
          <a:p>
            <a:pPr lvl="4"/>
            <a:r>
              <a:rPr lang="en-US" altLang="en-US" sz="1600" dirty="0">
                <a:solidFill>
                  <a:srgbClr val="002D73"/>
                </a:solidFill>
                <a:ea typeface="ＭＳ Ｐゴシック" panose="020B0600070205080204" pitchFamily="34" charset="-128"/>
              </a:rPr>
              <a:t>Policies </a:t>
            </a:r>
          </a:p>
          <a:p>
            <a:pPr lvl="4"/>
            <a:r>
              <a:rPr lang="en-US" altLang="en-US" sz="1600" dirty="0">
                <a:solidFill>
                  <a:srgbClr val="002D73"/>
                </a:solidFill>
                <a:ea typeface="ＭＳ Ｐゴシック" panose="020B0600070205080204" pitchFamily="34" charset="-128"/>
              </a:rPr>
              <a:t>Procedures</a:t>
            </a:r>
            <a:r>
              <a:rPr lang="en-US" altLang="en-US" sz="1600" u="sng" dirty="0">
                <a:solidFill>
                  <a:srgbClr val="002D73"/>
                </a:solidFill>
                <a:ea typeface="ＭＳ Ｐゴシック" panose="020B0600070205080204" pitchFamily="34" charset="-128"/>
              </a:rPr>
              <a:t> </a:t>
            </a:r>
          </a:p>
          <a:p>
            <a:pPr lvl="3">
              <a:buFont typeface="Arial" panose="020B0604020202020204" pitchFamily="34" charset="0"/>
              <a:buChar char="»"/>
            </a:pPr>
            <a:r>
              <a:rPr lang="en-US" altLang="en-US" sz="1600" b="1" u="sng" dirty="0">
                <a:solidFill>
                  <a:srgbClr val="002D73"/>
                </a:solidFill>
                <a:ea typeface="ＭＳ Ｐゴシック" panose="020B0600070205080204" pitchFamily="34" charset="-128"/>
              </a:rPr>
              <a:t>Inter-Jurisdictional </a:t>
            </a:r>
          </a:p>
          <a:p>
            <a:pPr lvl="4"/>
            <a:r>
              <a:rPr lang="en-US" altLang="en-US" sz="1600" dirty="0">
                <a:solidFill>
                  <a:srgbClr val="002D73"/>
                </a:solidFill>
                <a:ea typeface="ＭＳ Ｐゴシック" panose="020B0600070205080204" pitchFamily="34" charset="-128"/>
              </a:rPr>
              <a:t>Agreements</a:t>
            </a:r>
          </a:p>
          <a:p>
            <a:pPr lvl="4"/>
            <a:r>
              <a:rPr lang="en-US" altLang="en-US" sz="1600" dirty="0">
                <a:solidFill>
                  <a:srgbClr val="002D73"/>
                </a:solidFill>
                <a:ea typeface="ＭＳ Ｐゴシック" panose="020B0600070205080204" pitchFamily="34" charset="-128"/>
              </a:rPr>
              <a:t>Understandings </a:t>
            </a:r>
          </a:p>
          <a:p>
            <a:pPr lvl="4"/>
            <a:endParaRPr lang="en-US" altLang="en-US" sz="1600" u="sng" dirty="0">
              <a:solidFill>
                <a:srgbClr val="002D73"/>
              </a:solidFill>
              <a:ea typeface="ＭＳ Ｐゴシック" panose="020B0600070205080204" pitchFamily="34" charset="-128"/>
            </a:endParaRPr>
          </a:p>
          <a:p>
            <a:pPr lvl="2"/>
            <a:r>
              <a:rPr lang="en-US" altLang="en-US" sz="1600" b="1" u="sng" dirty="0">
                <a:solidFill>
                  <a:srgbClr val="002D73"/>
                </a:solidFill>
                <a:ea typeface="ＭＳ Ｐゴシック" panose="020B0600070205080204" pitchFamily="34" charset="-128"/>
              </a:rPr>
              <a:t>PARTICIPANTS </a:t>
            </a:r>
            <a:endParaRPr lang="en-US" altLang="en-US" sz="1600" u="sng" dirty="0">
              <a:solidFill>
                <a:srgbClr val="002D73"/>
              </a:solidFill>
              <a:ea typeface="ＭＳ Ｐゴシック" panose="020B0600070205080204" pitchFamily="34" charset="-128"/>
            </a:endParaRPr>
          </a:p>
          <a:p>
            <a:pPr lvl="3"/>
            <a:r>
              <a:rPr lang="en-US" altLang="en-US" sz="1600" dirty="0">
                <a:solidFill>
                  <a:srgbClr val="002D73"/>
                </a:solidFill>
                <a:ea typeface="ＭＳ Ｐゴシック" panose="020B0600070205080204" pitchFamily="34" charset="-128"/>
              </a:rPr>
              <a:t>Facilitator </a:t>
            </a:r>
          </a:p>
          <a:p>
            <a:pPr lvl="3"/>
            <a:r>
              <a:rPr lang="en-US" altLang="en-US" sz="1600" dirty="0">
                <a:solidFill>
                  <a:srgbClr val="002D73"/>
                </a:solidFill>
                <a:ea typeface="ＭＳ Ｐゴシック" panose="020B0600070205080204" pitchFamily="34" charset="-128"/>
              </a:rPr>
              <a:t>Moderator(s) </a:t>
            </a:r>
          </a:p>
          <a:p>
            <a:pPr lvl="3"/>
            <a:r>
              <a:rPr lang="en-US" altLang="en-US" sz="1600" dirty="0">
                <a:solidFill>
                  <a:srgbClr val="002D73"/>
                </a:solidFill>
                <a:ea typeface="ＭＳ Ｐゴシック" panose="020B0600070205080204" pitchFamily="34" charset="-128"/>
              </a:rPr>
              <a:t>Evaluators </a:t>
            </a:r>
          </a:p>
          <a:p>
            <a:pPr lvl="3"/>
            <a:r>
              <a:rPr lang="en-US" altLang="en-US" sz="1600" dirty="0">
                <a:solidFill>
                  <a:srgbClr val="002D73"/>
                </a:solidFill>
                <a:ea typeface="ＭＳ Ｐゴシック" panose="020B0600070205080204" pitchFamily="34" charset="-128"/>
              </a:rPr>
              <a:t>Stakeholders/Sr. Leaders/Players </a:t>
            </a:r>
          </a:p>
          <a:p>
            <a:endParaRPr lang="en-US" dirty="0"/>
          </a:p>
        </p:txBody>
      </p:sp>
    </p:spTree>
    <p:extLst>
      <p:ext uri="{BB962C8B-B14F-4D97-AF65-F5344CB8AC3E}">
        <p14:creationId xmlns:p14="http://schemas.microsoft.com/office/powerpoint/2010/main" val="7502571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Operations-Based Exercises </a:t>
            </a:r>
            <a:endParaRPr lang="en-US" sz="3600" dirty="0">
              <a:solidFill>
                <a:srgbClr val="002D73"/>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57200" y="1200150"/>
            <a:ext cx="4038600" cy="4076930"/>
          </a:xfrm>
        </p:spPr>
        <p:txBody>
          <a:bodyPr>
            <a:normAutofit fontScale="62500" lnSpcReduction="20000"/>
          </a:bodyPr>
          <a:lstStyle/>
          <a:p>
            <a:pPr>
              <a:lnSpc>
                <a:spcPct val="80000"/>
              </a:lnSpc>
            </a:pPr>
            <a:r>
              <a:rPr lang="en-US" altLang="en-US" sz="2900" b="1" u="sng" dirty="0">
                <a:solidFill>
                  <a:srgbClr val="002D73"/>
                </a:solidFill>
                <a:ea typeface="ＭＳ Ｐゴシック" panose="020B0600070205080204" pitchFamily="34" charset="-128"/>
              </a:rPr>
              <a:t>TYPES</a:t>
            </a:r>
          </a:p>
          <a:p>
            <a:pPr marL="0" indent="0">
              <a:lnSpc>
                <a:spcPct val="80000"/>
              </a:lnSpc>
              <a:buNone/>
            </a:pPr>
            <a:r>
              <a:rPr lang="en-US" altLang="en-US" sz="2240" b="1" u="sng" dirty="0">
                <a:solidFill>
                  <a:srgbClr val="002D73"/>
                </a:solidFill>
                <a:ea typeface="ＭＳ Ｐゴシック" panose="020B0600070205080204" pitchFamily="34" charset="-128"/>
              </a:rPr>
              <a:t> </a:t>
            </a:r>
            <a:endParaRPr lang="en-US" altLang="en-US" sz="2240" u="sng" dirty="0">
              <a:solidFill>
                <a:srgbClr val="002D73"/>
              </a:solidFill>
              <a:ea typeface="ＭＳ Ｐゴシック" panose="020B0600070205080204" pitchFamily="34" charset="-128"/>
            </a:endParaRPr>
          </a:p>
          <a:p>
            <a:pPr lvl="1">
              <a:lnSpc>
                <a:spcPct val="80000"/>
              </a:lnSpc>
            </a:pPr>
            <a:r>
              <a:rPr lang="en-US" altLang="en-US" b="1" u="sng" dirty="0">
                <a:solidFill>
                  <a:srgbClr val="002D73"/>
                </a:solidFill>
                <a:ea typeface="ＭＳ Ｐゴシック" panose="020B0600070205080204" pitchFamily="34" charset="-128"/>
              </a:rPr>
              <a:t>Drills </a:t>
            </a:r>
          </a:p>
          <a:p>
            <a:pPr lvl="2">
              <a:lnSpc>
                <a:spcPct val="8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Single agency/organization </a:t>
            </a:r>
          </a:p>
          <a:p>
            <a:pPr lvl="2">
              <a:lnSpc>
                <a:spcPct val="8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Provide training/skills reinforcement </a:t>
            </a:r>
          </a:p>
          <a:p>
            <a:pPr lvl="2">
              <a:lnSpc>
                <a:spcPct val="8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Validate procedure </a:t>
            </a:r>
          </a:p>
          <a:p>
            <a:pPr lvl="1">
              <a:lnSpc>
                <a:spcPct val="80000"/>
              </a:lnSpc>
            </a:pPr>
            <a:endParaRPr lang="en-US" altLang="en-US" u="sng" dirty="0">
              <a:solidFill>
                <a:srgbClr val="002D73"/>
              </a:solidFill>
              <a:ea typeface="ＭＳ Ｐゴシック" panose="020B0600070205080204" pitchFamily="34" charset="-128"/>
            </a:endParaRPr>
          </a:p>
          <a:p>
            <a:pPr lvl="1">
              <a:lnSpc>
                <a:spcPct val="80000"/>
              </a:lnSpc>
            </a:pPr>
            <a:r>
              <a:rPr lang="en-US" altLang="en-US" b="1" u="sng" dirty="0">
                <a:solidFill>
                  <a:srgbClr val="002D73"/>
                </a:solidFill>
                <a:ea typeface="ＭＳ Ｐゴシック" panose="020B0600070205080204" pitchFamily="34" charset="-128"/>
              </a:rPr>
              <a:t>Functional Exercises</a:t>
            </a:r>
          </a:p>
          <a:p>
            <a:pPr lvl="2">
              <a:lnSpc>
                <a:spcPct val="8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Validate/Evaluate Capability </a:t>
            </a:r>
          </a:p>
          <a:p>
            <a:pPr lvl="2">
              <a:lnSpc>
                <a:spcPct val="8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Command-and-Control and Coordination Function(s) </a:t>
            </a:r>
          </a:p>
          <a:p>
            <a:pPr lvl="1">
              <a:lnSpc>
                <a:spcPct val="80000"/>
              </a:lnSpc>
            </a:pPr>
            <a:endParaRPr lang="en-US" altLang="en-US" u="sng" dirty="0">
              <a:solidFill>
                <a:srgbClr val="002D73"/>
              </a:solidFill>
              <a:ea typeface="ＭＳ Ｐゴシック" panose="020B0600070205080204" pitchFamily="34" charset="-128"/>
            </a:endParaRPr>
          </a:p>
          <a:p>
            <a:pPr lvl="1">
              <a:lnSpc>
                <a:spcPct val="80000"/>
              </a:lnSpc>
            </a:pPr>
            <a:r>
              <a:rPr lang="en-US" altLang="en-US" b="1" u="sng" dirty="0">
                <a:solidFill>
                  <a:srgbClr val="002D73"/>
                </a:solidFill>
                <a:ea typeface="ＭＳ Ｐゴシック" panose="020B0600070205080204" pitchFamily="34" charset="-128"/>
              </a:rPr>
              <a:t>Full-Scale Exercises </a:t>
            </a:r>
          </a:p>
          <a:p>
            <a:pPr lvl="2">
              <a:lnSpc>
                <a:spcPct val="8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Complex real-time response </a:t>
            </a:r>
          </a:p>
          <a:p>
            <a:pPr lvl="2">
              <a:lnSpc>
                <a:spcPct val="8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Multiagency cooperative – ICS </a:t>
            </a:r>
          </a:p>
          <a:p>
            <a:pPr lvl="2">
              <a:lnSpc>
                <a:spcPct val="8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Simulates reality – “as if” real </a:t>
            </a:r>
          </a:p>
          <a:p>
            <a:pPr lvl="2">
              <a:lnSpc>
                <a:spcPct val="8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Mobilize/deploy resources and personnel </a:t>
            </a:r>
          </a:p>
          <a:p>
            <a:pPr lvl="2">
              <a:lnSpc>
                <a:spcPct val="80000"/>
              </a:lnSpc>
              <a:buFont typeface="Arial" panose="020B0604020202020204" pitchFamily="34" charset="0"/>
              <a:buChar char="–"/>
            </a:pPr>
            <a:r>
              <a:rPr lang="en-US" altLang="en-US" sz="2400" dirty="0">
                <a:solidFill>
                  <a:srgbClr val="002D73"/>
                </a:solidFill>
                <a:ea typeface="ＭＳ Ｐゴシック" panose="020B0600070205080204" pitchFamily="34" charset="-128"/>
              </a:rPr>
              <a:t>Requires close control and monitoring </a:t>
            </a:r>
          </a:p>
          <a:p>
            <a:endParaRPr lang="en-US" dirty="0"/>
          </a:p>
        </p:txBody>
      </p:sp>
      <p:sp>
        <p:nvSpPr>
          <p:cNvPr id="6" name="Content Placeholder 5"/>
          <p:cNvSpPr>
            <a:spLocks noGrp="1"/>
          </p:cNvSpPr>
          <p:nvPr>
            <p:ph sz="half" idx="2"/>
          </p:nvPr>
        </p:nvSpPr>
        <p:spPr>
          <a:xfrm>
            <a:off x="4648200" y="1200150"/>
            <a:ext cx="4038600" cy="3727672"/>
          </a:xfrm>
        </p:spPr>
        <p:txBody>
          <a:bodyPr>
            <a:normAutofit fontScale="62500" lnSpcReduction="20000"/>
          </a:bodyPr>
          <a:lstStyle/>
          <a:p>
            <a:pPr lvl="2"/>
            <a:r>
              <a:rPr lang="en-US" altLang="en-US" sz="2400" b="1" u="sng" dirty="0">
                <a:solidFill>
                  <a:srgbClr val="002D73"/>
                </a:solidFill>
                <a:ea typeface="ＭＳ Ｐゴシック" panose="020B0600070205080204" pitchFamily="34" charset="-128"/>
              </a:rPr>
              <a:t>FOCUS </a:t>
            </a:r>
            <a:endParaRPr lang="en-US" altLang="en-US" sz="2400" u="sng" dirty="0">
              <a:solidFill>
                <a:srgbClr val="002D73"/>
              </a:solidFill>
              <a:ea typeface="ＭＳ Ｐゴシック" panose="020B0600070205080204" pitchFamily="34" charset="-128"/>
            </a:endParaRPr>
          </a:p>
          <a:p>
            <a:pPr lvl="3"/>
            <a:r>
              <a:rPr lang="en-US" altLang="en-US" sz="2400" b="1" u="sng" dirty="0">
                <a:solidFill>
                  <a:srgbClr val="002D73"/>
                </a:solidFill>
                <a:ea typeface="ＭＳ Ｐゴシック" panose="020B0600070205080204" pitchFamily="34" charset="-128"/>
              </a:rPr>
              <a:t>Validate </a:t>
            </a:r>
            <a:r>
              <a:rPr lang="en-US" altLang="en-US" sz="2400" b="1" u="sng" dirty="0">
                <a:solidFill>
                  <a:srgbClr val="C00000"/>
                </a:solidFill>
                <a:ea typeface="ＭＳ Ｐゴシック" panose="020B0600070205080204" pitchFamily="34" charset="-128"/>
              </a:rPr>
              <a:t>Implementation </a:t>
            </a:r>
            <a:r>
              <a:rPr lang="en-US" altLang="en-US" sz="2400" b="1" u="sng" dirty="0">
                <a:solidFill>
                  <a:srgbClr val="002D73"/>
                </a:solidFill>
                <a:ea typeface="ＭＳ Ｐゴシック" panose="020B0600070205080204" pitchFamily="34" charset="-128"/>
              </a:rPr>
              <a:t>of:</a:t>
            </a:r>
          </a:p>
          <a:p>
            <a:pPr lvl="4"/>
            <a:r>
              <a:rPr lang="en-US" altLang="en-US" sz="2400" dirty="0">
                <a:solidFill>
                  <a:srgbClr val="002D73"/>
                </a:solidFill>
                <a:ea typeface="ＭＳ Ｐゴシック" panose="020B0600070205080204" pitchFamily="34" charset="-128"/>
              </a:rPr>
              <a:t>Plans </a:t>
            </a:r>
          </a:p>
          <a:p>
            <a:pPr lvl="4"/>
            <a:r>
              <a:rPr lang="en-US" altLang="en-US" sz="2400" dirty="0">
                <a:solidFill>
                  <a:srgbClr val="002D73"/>
                </a:solidFill>
                <a:ea typeface="ＭＳ Ｐゴシック" panose="020B0600070205080204" pitchFamily="34" charset="-128"/>
              </a:rPr>
              <a:t>Policies</a:t>
            </a:r>
          </a:p>
          <a:p>
            <a:pPr lvl="4"/>
            <a:r>
              <a:rPr lang="en-US" altLang="en-US" sz="2400" dirty="0">
                <a:solidFill>
                  <a:srgbClr val="002D73"/>
                </a:solidFill>
                <a:ea typeface="ＭＳ Ｐゴシック" panose="020B0600070205080204" pitchFamily="34" charset="-128"/>
              </a:rPr>
              <a:t>Procedures </a:t>
            </a:r>
          </a:p>
          <a:p>
            <a:pPr lvl="3"/>
            <a:r>
              <a:rPr lang="en-US" altLang="en-US" sz="2400" b="1" u="sng" dirty="0">
                <a:solidFill>
                  <a:srgbClr val="002D73"/>
                </a:solidFill>
                <a:ea typeface="ＭＳ Ｐゴシック" panose="020B0600070205080204" pitchFamily="34" charset="-128"/>
              </a:rPr>
              <a:t>Inter-Jurisdictional </a:t>
            </a:r>
          </a:p>
          <a:p>
            <a:pPr lvl="4"/>
            <a:r>
              <a:rPr lang="en-US" altLang="en-US" sz="2400" dirty="0">
                <a:solidFill>
                  <a:srgbClr val="002D73"/>
                </a:solidFill>
                <a:ea typeface="ＭＳ Ｐゴシック" panose="020B0600070205080204" pitchFamily="34" charset="-128"/>
              </a:rPr>
              <a:t>Agreements </a:t>
            </a:r>
          </a:p>
          <a:p>
            <a:pPr lvl="4"/>
            <a:r>
              <a:rPr lang="en-US" altLang="en-US" sz="2400" dirty="0">
                <a:solidFill>
                  <a:srgbClr val="002D73"/>
                </a:solidFill>
                <a:ea typeface="ＭＳ Ｐゴシック" panose="020B0600070205080204" pitchFamily="34" charset="-128"/>
              </a:rPr>
              <a:t>Understandings </a:t>
            </a:r>
            <a:endParaRPr lang="en-US" altLang="en-US" sz="2400" u="sng" dirty="0">
              <a:solidFill>
                <a:srgbClr val="002D73"/>
              </a:solidFill>
              <a:ea typeface="ＭＳ Ｐゴシック" panose="020B0600070205080204" pitchFamily="34" charset="-128"/>
            </a:endParaRPr>
          </a:p>
          <a:p>
            <a:pPr lvl="2"/>
            <a:r>
              <a:rPr lang="en-US" altLang="en-US" sz="2400" b="1" u="sng" dirty="0">
                <a:solidFill>
                  <a:srgbClr val="002D73"/>
                </a:solidFill>
                <a:ea typeface="ＭＳ Ｐゴシック" panose="020B0600070205080204" pitchFamily="34" charset="-128"/>
              </a:rPr>
              <a:t>PARTICIPANTS </a:t>
            </a:r>
            <a:endParaRPr lang="en-US" altLang="en-US" sz="2400" u="sng" dirty="0">
              <a:solidFill>
                <a:srgbClr val="002D73"/>
              </a:solidFill>
              <a:ea typeface="ＭＳ Ｐゴシック" panose="020B0600070205080204" pitchFamily="34" charset="-128"/>
            </a:endParaRPr>
          </a:p>
          <a:p>
            <a:pPr lvl="3"/>
            <a:r>
              <a:rPr lang="en-US" altLang="en-US" sz="2400" dirty="0">
                <a:solidFill>
                  <a:srgbClr val="002D73"/>
                </a:solidFill>
                <a:ea typeface="ＭＳ Ｐゴシック" panose="020B0600070205080204" pitchFamily="34" charset="-128"/>
              </a:rPr>
              <a:t>Controllers/Simulators </a:t>
            </a:r>
          </a:p>
          <a:p>
            <a:pPr lvl="3"/>
            <a:r>
              <a:rPr lang="en-US" altLang="en-US" sz="2400" dirty="0">
                <a:solidFill>
                  <a:srgbClr val="002D73"/>
                </a:solidFill>
                <a:ea typeface="ＭＳ Ｐゴシック" panose="020B0600070205080204" pitchFamily="34" charset="-128"/>
              </a:rPr>
              <a:t>Evaluators </a:t>
            </a:r>
          </a:p>
          <a:p>
            <a:pPr lvl="3"/>
            <a:r>
              <a:rPr lang="en-US" altLang="en-US" sz="2400" dirty="0">
                <a:solidFill>
                  <a:srgbClr val="002D73"/>
                </a:solidFill>
                <a:ea typeface="ＭＳ Ｐゴシック" panose="020B0600070205080204" pitchFamily="34" charset="-128"/>
              </a:rPr>
              <a:t>Actors </a:t>
            </a:r>
          </a:p>
          <a:p>
            <a:pPr lvl="3"/>
            <a:r>
              <a:rPr lang="en-US" altLang="en-US" sz="2400" dirty="0">
                <a:solidFill>
                  <a:srgbClr val="002D73"/>
                </a:solidFill>
                <a:ea typeface="ＭＳ Ｐゴシック" panose="020B0600070205080204" pitchFamily="34" charset="-128"/>
              </a:rPr>
              <a:t>Players </a:t>
            </a:r>
          </a:p>
          <a:p>
            <a:pPr lvl="3"/>
            <a:r>
              <a:rPr lang="en-US" altLang="en-US" sz="2400" dirty="0">
                <a:solidFill>
                  <a:srgbClr val="002D73"/>
                </a:solidFill>
                <a:ea typeface="ＭＳ Ｐゴシック" panose="020B0600070205080204" pitchFamily="34" charset="-128"/>
              </a:rPr>
              <a:t>Observers/VIPs </a:t>
            </a:r>
          </a:p>
          <a:p>
            <a:endParaRPr lang="en-US" dirty="0"/>
          </a:p>
        </p:txBody>
      </p:sp>
    </p:spTree>
    <p:extLst>
      <p:ext uri="{BB962C8B-B14F-4D97-AF65-F5344CB8AC3E}">
        <p14:creationId xmlns:p14="http://schemas.microsoft.com/office/powerpoint/2010/main" val="2500044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ea typeface="ＭＳ Ｐゴシック" panose="020B0600070205080204" pitchFamily="34" charset="-128"/>
              </a:rPr>
              <a:t>EXERCISE DESIGN AND DEVELOPMENT</a:t>
            </a:r>
            <a:r>
              <a:rPr lang="en-US" altLang="en-US" sz="3600" dirty="0">
                <a:solidFill>
                  <a:srgbClr val="002D73"/>
                </a:solidFill>
                <a:ea typeface="ＭＳ Ｐゴシック" panose="020B0600070205080204" pitchFamily="34" charset="-128"/>
              </a:rPr>
              <a:t/>
            </a:r>
            <a:br>
              <a:rPr lang="en-US" altLang="en-US" sz="3600" dirty="0">
                <a:solidFill>
                  <a:srgbClr val="002D73"/>
                </a:solidFill>
                <a:ea typeface="ＭＳ Ｐゴシック" panose="020B0600070205080204" pitchFamily="34" charset="-128"/>
              </a:rPr>
            </a:br>
            <a:endParaRPr lang="en-US" sz="3600" dirty="0">
              <a:solidFill>
                <a:srgbClr val="002D73"/>
              </a:solidFill>
              <a:latin typeface="Arial" panose="020B0604020202020204" pitchFamily="34" charset="0"/>
              <a:cs typeface="Arial" panose="020B0604020202020204" pitchFamily="34"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0252" y="1370013"/>
            <a:ext cx="328349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H="1">
            <a:off x="5570290" y="1719743"/>
            <a:ext cx="1442906" cy="637563"/>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61635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Key Design and Development Steps </a:t>
            </a:r>
            <a:b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br>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
            </a:r>
            <a:b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b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663547"/>
            <a:ext cx="7886700" cy="3479952"/>
          </a:xfrm>
        </p:spPr>
        <p:txBody>
          <a:bodyPr/>
          <a:lstStyle/>
          <a:p>
            <a:pPr>
              <a:lnSpc>
                <a:spcPct val="70000"/>
              </a:lnSpc>
            </a:pPr>
            <a:r>
              <a:rPr lang="en-US" altLang="en-US" sz="2400" dirty="0">
                <a:solidFill>
                  <a:srgbClr val="002D73"/>
                </a:solidFill>
                <a:ea typeface="ＭＳ Ｐゴシック" panose="020B0600070205080204" pitchFamily="34" charset="-128"/>
              </a:rPr>
              <a:t>Review elected/appointed officials’ guidance, Training and Exercise Plan (TEP), and other factors; </a:t>
            </a:r>
          </a:p>
          <a:p>
            <a:pPr>
              <a:lnSpc>
                <a:spcPct val="70000"/>
              </a:lnSpc>
            </a:pPr>
            <a:endParaRPr lang="en-US" altLang="en-US" sz="2400" dirty="0">
              <a:solidFill>
                <a:srgbClr val="002D73"/>
              </a:solidFill>
              <a:ea typeface="ＭＳ Ｐゴシック" panose="020B0600070205080204" pitchFamily="34" charset="-128"/>
            </a:endParaRPr>
          </a:p>
          <a:p>
            <a:pPr>
              <a:lnSpc>
                <a:spcPct val="70000"/>
              </a:lnSpc>
            </a:pPr>
            <a:r>
              <a:rPr lang="en-US" altLang="en-US" sz="2400" dirty="0">
                <a:solidFill>
                  <a:srgbClr val="002D73"/>
                </a:solidFill>
                <a:ea typeface="ＭＳ Ｐゴシック" panose="020B0600070205080204" pitchFamily="34" charset="-128"/>
              </a:rPr>
              <a:t>Select exercise planning team and develop exercise planning timeline and milestones; </a:t>
            </a:r>
          </a:p>
          <a:p>
            <a:pPr marL="0" indent="0">
              <a:lnSpc>
                <a:spcPct val="70000"/>
              </a:lnSpc>
              <a:buNone/>
            </a:pPr>
            <a:endParaRPr lang="en-US" altLang="en-US" sz="2400" dirty="0">
              <a:solidFill>
                <a:srgbClr val="002D73"/>
              </a:solidFill>
              <a:ea typeface="ＭＳ Ｐゴシック" panose="020B0600070205080204" pitchFamily="34" charset="-128"/>
            </a:endParaRPr>
          </a:p>
          <a:p>
            <a:pPr>
              <a:lnSpc>
                <a:spcPct val="70000"/>
              </a:lnSpc>
            </a:pPr>
            <a:r>
              <a:rPr lang="en-US" altLang="en-US" sz="2400" dirty="0">
                <a:solidFill>
                  <a:srgbClr val="002D73"/>
                </a:solidFill>
                <a:ea typeface="ＭＳ Ｐゴシック" panose="020B0600070205080204" pitchFamily="34" charset="-128"/>
              </a:rPr>
              <a:t>Develop exercise-specific objectives related to targeted capabilities; </a:t>
            </a:r>
          </a:p>
          <a:p>
            <a:pPr marL="0" indent="0">
              <a:buNone/>
            </a:pPr>
            <a:endParaRPr lang="en-US" dirty="0"/>
          </a:p>
        </p:txBody>
      </p:sp>
    </p:spTree>
    <p:extLst>
      <p:ext uri="{BB962C8B-B14F-4D97-AF65-F5344CB8AC3E}">
        <p14:creationId xmlns:p14="http://schemas.microsoft.com/office/powerpoint/2010/main" val="23637576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Key Design and Development Steps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432194"/>
            <a:ext cx="7886700" cy="3711306"/>
          </a:xfrm>
        </p:spPr>
        <p:txBody>
          <a:bodyPr/>
          <a:lstStyle/>
          <a:p>
            <a:pPr>
              <a:lnSpc>
                <a:spcPct val="70000"/>
              </a:lnSpc>
            </a:pPr>
            <a:r>
              <a:rPr lang="en-US" altLang="en-US" sz="2200" dirty="0">
                <a:solidFill>
                  <a:srgbClr val="002D73"/>
                </a:solidFill>
                <a:ea typeface="ＭＳ Ｐゴシック" panose="020B0600070205080204" pitchFamily="34" charset="-128"/>
              </a:rPr>
              <a:t>Identify evaluation requirements, identifying EEGs by mission area(s); </a:t>
            </a:r>
          </a:p>
          <a:p>
            <a:pPr lvl="1">
              <a:lnSpc>
                <a:spcPct val="70000"/>
              </a:lnSpc>
            </a:pPr>
            <a:r>
              <a:rPr lang="en-US" altLang="en-US" sz="1800" dirty="0">
                <a:solidFill>
                  <a:srgbClr val="002D73"/>
                </a:solidFill>
                <a:ea typeface="ＭＳ Ｐゴシック" panose="020B0600070205080204" pitchFamily="34" charset="-128"/>
              </a:rPr>
              <a:t>Prevention	- Response</a:t>
            </a:r>
          </a:p>
          <a:p>
            <a:pPr lvl="1">
              <a:lnSpc>
                <a:spcPct val="70000"/>
              </a:lnSpc>
            </a:pPr>
            <a:r>
              <a:rPr lang="en-US" altLang="en-US" sz="1800" dirty="0">
                <a:solidFill>
                  <a:srgbClr val="002D73"/>
                </a:solidFill>
                <a:ea typeface="ＭＳ Ｐゴシック" panose="020B0600070205080204" pitchFamily="34" charset="-128"/>
              </a:rPr>
              <a:t>Protection		- Recovery</a:t>
            </a:r>
          </a:p>
          <a:p>
            <a:pPr lvl="1">
              <a:lnSpc>
                <a:spcPct val="70000"/>
              </a:lnSpc>
            </a:pPr>
            <a:r>
              <a:rPr lang="en-US" altLang="en-US" sz="1800" dirty="0">
                <a:solidFill>
                  <a:srgbClr val="002D73"/>
                </a:solidFill>
                <a:ea typeface="ＭＳ Ｐゴシック" panose="020B0600070205080204" pitchFamily="34" charset="-128"/>
              </a:rPr>
              <a:t>Mitigation</a:t>
            </a:r>
          </a:p>
          <a:p>
            <a:pPr marL="0" indent="0">
              <a:lnSpc>
                <a:spcPct val="70000"/>
              </a:lnSpc>
              <a:buNone/>
            </a:pPr>
            <a:endParaRPr lang="en-US" altLang="en-US" sz="2200" dirty="0">
              <a:solidFill>
                <a:srgbClr val="002D73"/>
              </a:solidFill>
              <a:ea typeface="ＭＳ Ｐゴシック" panose="020B0600070205080204" pitchFamily="34" charset="-128"/>
            </a:endParaRPr>
          </a:p>
          <a:p>
            <a:pPr>
              <a:lnSpc>
                <a:spcPct val="70000"/>
              </a:lnSpc>
            </a:pPr>
            <a:r>
              <a:rPr lang="en-US" altLang="en-US" sz="2200" dirty="0">
                <a:solidFill>
                  <a:srgbClr val="002D73"/>
                </a:solidFill>
                <a:ea typeface="ＭＳ Ｐゴシック" panose="020B0600070205080204" pitchFamily="34" charset="-128"/>
              </a:rPr>
              <a:t>Develop the EEGs and exercise scenario; </a:t>
            </a:r>
          </a:p>
          <a:p>
            <a:pPr marL="0" indent="0">
              <a:lnSpc>
                <a:spcPct val="70000"/>
              </a:lnSpc>
              <a:buNone/>
            </a:pPr>
            <a:endParaRPr lang="en-US" altLang="en-US" sz="2200" dirty="0">
              <a:solidFill>
                <a:srgbClr val="002D73"/>
              </a:solidFill>
              <a:ea typeface="ＭＳ Ｐゴシック" panose="020B0600070205080204" pitchFamily="34" charset="-128"/>
            </a:endParaRPr>
          </a:p>
          <a:p>
            <a:pPr>
              <a:lnSpc>
                <a:spcPct val="70000"/>
              </a:lnSpc>
            </a:pPr>
            <a:r>
              <a:rPr lang="en-US" altLang="en-US" sz="2200" dirty="0">
                <a:solidFill>
                  <a:srgbClr val="002D73"/>
                </a:solidFill>
                <a:ea typeface="ＭＳ Ｐゴシック" panose="020B0600070205080204" pitchFamily="34" charset="-128"/>
              </a:rPr>
              <a:t>Create documentation; </a:t>
            </a:r>
          </a:p>
          <a:p>
            <a:pPr marL="0" indent="0">
              <a:lnSpc>
                <a:spcPct val="70000"/>
              </a:lnSpc>
              <a:buNone/>
            </a:pPr>
            <a:endParaRPr lang="en-US" altLang="en-US" sz="2200" dirty="0">
              <a:solidFill>
                <a:srgbClr val="002D73"/>
              </a:solidFill>
              <a:ea typeface="ＭＳ Ｐゴシック" panose="020B0600070205080204" pitchFamily="34" charset="-128"/>
            </a:endParaRPr>
          </a:p>
          <a:p>
            <a:pPr>
              <a:lnSpc>
                <a:spcPct val="70000"/>
              </a:lnSpc>
            </a:pPr>
            <a:r>
              <a:rPr lang="en-US" altLang="en-US" sz="2200" dirty="0">
                <a:solidFill>
                  <a:srgbClr val="002D73"/>
                </a:solidFill>
                <a:ea typeface="ＭＳ Ｐゴシック" panose="020B0600070205080204" pitchFamily="34" charset="-128"/>
              </a:rPr>
              <a:t>Coordinate logistics; and </a:t>
            </a:r>
          </a:p>
          <a:p>
            <a:pPr marL="0" indent="0">
              <a:lnSpc>
                <a:spcPct val="70000"/>
              </a:lnSpc>
              <a:buNone/>
            </a:pPr>
            <a:endParaRPr lang="en-US" altLang="en-US" sz="2200" dirty="0">
              <a:solidFill>
                <a:srgbClr val="002D73"/>
              </a:solidFill>
              <a:ea typeface="ＭＳ Ｐゴシック" panose="020B0600070205080204" pitchFamily="34" charset="-128"/>
            </a:endParaRPr>
          </a:p>
          <a:p>
            <a:pPr>
              <a:lnSpc>
                <a:spcPct val="70000"/>
              </a:lnSpc>
            </a:pPr>
            <a:r>
              <a:rPr lang="en-US" altLang="en-US" sz="2200" dirty="0">
                <a:solidFill>
                  <a:srgbClr val="002D73"/>
                </a:solidFill>
                <a:ea typeface="ＭＳ Ｐゴシック" panose="020B0600070205080204" pitchFamily="34" charset="-128"/>
              </a:rPr>
              <a:t>Plan for exercise communication, control and evaluation</a:t>
            </a:r>
          </a:p>
          <a:p>
            <a:pPr marL="0" indent="0">
              <a:buNone/>
            </a:pPr>
            <a:endParaRPr lang="en-US" dirty="0"/>
          </a:p>
        </p:txBody>
      </p:sp>
    </p:spTree>
    <p:extLst>
      <p:ext uri="{BB962C8B-B14F-4D97-AF65-F5344CB8AC3E}">
        <p14:creationId xmlns:p14="http://schemas.microsoft.com/office/powerpoint/2010/main" val="2886582607"/>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Exercise Foundation Key </a:t>
            </a:r>
            <a:b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br>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Priority Factors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95618" y="1655330"/>
            <a:ext cx="7886700" cy="3248856"/>
          </a:xfrm>
        </p:spPr>
        <p:txBody>
          <a:bodyPr/>
          <a:lstStyle/>
          <a:p>
            <a:pPr>
              <a:lnSpc>
                <a:spcPct val="80000"/>
              </a:lnSpc>
            </a:pPr>
            <a:r>
              <a:rPr lang="en-US" altLang="en-US" sz="2200" dirty="0">
                <a:solidFill>
                  <a:srgbClr val="002D73"/>
                </a:solidFill>
                <a:ea typeface="ＭＳ Ｐゴシック" panose="020B0600070205080204" pitchFamily="34" charset="-128"/>
              </a:rPr>
              <a:t>Multiyear Training and Exercise Plan (MYTEP)</a:t>
            </a:r>
          </a:p>
          <a:p>
            <a:pPr>
              <a:lnSpc>
                <a:spcPct val="80000"/>
              </a:lnSpc>
            </a:pPr>
            <a:r>
              <a:rPr lang="en-US" altLang="en-US" sz="2200" dirty="0">
                <a:solidFill>
                  <a:srgbClr val="002D73"/>
                </a:solidFill>
                <a:ea typeface="ＭＳ Ｐゴシック" panose="020B0600070205080204" pitchFamily="34" charset="-128"/>
              </a:rPr>
              <a:t>Jurisdiction’s existing plans and procedures </a:t>
            </a:r>
          </a:p>
          <a:p>
            <a:pPr>
              <a:lnSpc>
                <a:spcPct val="80000"/>
              </a:lnSpc>
            </a:pPr>
            <a:r>
              <a:rPr lang="en-US" altLang="en-US" sz="2200" dirty="0">
                <a:solidFill>
                  <a:srgbClr val="002D73"/>
                </a:solidFill>
                <a:ea typeface="ＭＳ Ｐゴシック" panose="020B0600070205080204" pitchFamily="34" charset="-128"/>
              </a:rPr>
              <a:t>THIRA or other risk, threat and hazard assessments </a:t>
            </a:r>
          </a:p>
          <a:p>
            <a:pPr>
              <a:lnSpc>
                <a:spcPct val="80000"/>
              </a:lnSpc>
            </a:pPr>
            <a:r>
              <a:rPr lang="en-US" altLang="en-US" sz="2200" dirty="0">
                <a:solidFill>
                  <a:srgbClr val="002D73"/>
                </a:solidFill>
                <a:ea typeface="ＭＳ Ｐゴシック" panose="020B0600070205080204" pitchFamily="34" charset="-128"/>
              </a:rPr>
              <a:t>State or national preparedness reports</a:t>
            </a:r>
          </a:p>
          <a:p>
            <a:pPr lvl="1">
              <a:lnSpc>
                <a:spcPct val="80000"/>
              </a:lnSpc>
            </a:pPr>
            <a:r>
              <a:rPr lang="en-US" altLang="en-US" sz="2000" dirty="0">
                <a:solidFill>
                  <a:srgbClr val="002D73"/>
                </a:solidFill>
                <a:ea typeface="ＭＳ Ｐゴシック" panose="020B0600070205080204" pitchFamily="34" charset="-128"/>
                <a:hlinkClick r:id="rId2"/>
              </a:rPr>
              <a:t>http://www.tfah.org</a:t>
            </a:r>
            <a:endParaRPr lang="en-US" altLang="en-US" sz="2000" dirty="0">
              <a:solidFill>
                <a:srgbClr val="002D73"/>
              </a:solidFill>
              <a:ea typeface="ＭＳ Ｐゴシック" panose="020B0600070205080204" pitchFamily="34" charset="-128"/>
            </a:endParaRPr>
          </a:p>
          <a:p>
            <a:pPr>
              <a:lnSpc>
                <a:spcPct val="80000"/>
              </a:lnSpc>
            </a:pPr>
            <a:r>
              <a:rPr lang="en-US" altLang="en-US" sz="2200" dirty="0">
                <a:solidFill>
                  <a:srgbClr val="002D73"/>
                </a:solidFill>
                <a:ea typeface="ＭＳ Ｐゴシック" panose="020B0600070205080204" pitchFamily="34" charset="-128"/>
              </a:rPr>
              <a:t>Past exercise or real-event AARs/IPs</a:t>
            </a:r>
          </a:p>
          <a:p>
            <a:pPr>
              <a:lnSpc>
                <a:spcPct val="80000"/>
              </a:lnSpc>
            </a:pPr>
            <a:r>
              <a:rPr lang="en-US" altLang="en-US" sz="2200" dirty="0">
                <a:solidFill>
                  <a:srgbClr val="002D73"/>
                </a:solidFill>
                <a:ea typeface="ＭＳ Ｐゴシック" panose="020B0600070205080204" pitchFamily="34" charset="-128"/>
              </a:rPr>
              <a:t>Identified or perceived areas for improvement</a:t>
            </a:r>
          </a:p>
          <a:p>
            <a:pPr>
              <a:lnSpc>
                <a:spcPct val="80000"/>
              </a:lnSpc>
            </a:pPr>
            <a:r>
              <a:rPr lang="en-US" altLang="en-US" sz="2200" dirty="0">
                <a:solidFill>
                  <a:srgbClr val="002D73"/>
                </a:solidFill>
                <a:ea typeface="ＭＳ Ｐゴシック" panose="020B0600070205080204" pitchFamily="34" charset="-128"/>
              </a:rPr>
              <a:t>Accreditation standards or requirements (JC, DNV)</a:t>
            </a:r>
          </a:p>
          <a:p>
            <a:pPr>
              <a:lnSpc>
                <a:spcPct val="80000"/>
              </a:lnSpc>
            </a:pPr>
            <a:r>
              <a:rPr lang="en-US" altLang="en-US" sz="2200" dirty="0">
                <a:solidFill>
                  <a:srgbClr val="002D73"/>
                </a:solidFill>
                <a:ea typeface="ＭＳ Ｐゴシック" panose="020B0600070205080204" pitchFamily="34" charset="-128"/>
              </a:rPr>
              <a:t>Grant or cooperative agreement requirements</a:t>
            </a:r>
          </a:p>
          <a:p>
            <a:pPr marL="0" indent="0">
              <a:lnSpc>
                <a:spcPct val="80000"/>
              </a:lnSpc>
              <a:buNone/>
            </a:pPr>
            <a:endParaRPr lang="en-US" altLang="en-US" sz="2400" dirty="0">
              <a:solidFill>
                <a:srgbClr val="002D73"/>
              </a:solidFill>
              <a:ea typeface="ＭＳ Ｐゴシック" panose="020B0600070205080204" pitchFamily="34" charset="-128"/>
            </a:endParaRPr>
          </a:p>
          <a:p>
            <a:pPr marL="0" indent="0">
              <a:buNone/>
            </a:pPr>
            <a:endParaRPr lang="en-US" dirty="0"/>
          </a:p>
        </p:txBody>
      </p:sp>
    </p:spTree>
    <p:extLst>
      <p:ext uri="{BB962C8B-B14F-4D97-AF65-F5344CB8AC3E}">
        <p14:creationId xmlns:p14="http://schemas.microsoft.com/office/powerpoint/2010/main" val="3140835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Link Capabilities</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altLang="en-US" sz="2800" dirty="0">
                <a:solidFill>
                  <a:srgbClr val="002D73"/>
                </a:solidFill>
                <a:ea typeface="ＭＳ Ｐゴシック" panose="020B0600070205080204" pitchFamily="34" charset="-128"/>
              </a:rPr>
              <a:t>Link each identified risk factor to the capabilities that mitigate the risk</a:t>
            </a:r>
            <a:endParaRPr lang="en-US" altLang="en-US" sz="2400" dirty="0">
              <a:solidFill>
                <a:srgbClr val="002D73"/>
              </a:solidFill>
              <a:ea typeface="ＭＳ Ｐゴシック" panose="020B0600070205080204" pitchFamily="34" charset="-128"/>
            </a:endParaRPr>
          </a:p>
          <a:p>
            <a:r>
              <a:rPr lang="en-US" altLang="en-US" sz="2800" dirty="0">
                <a:solidFill>
                  <a:srgbClr val="002D73"/>
                </a:solidFill>
                <a:ea typeface="ＭＳ Ｐゴシック" panose="020B0600070205080204" pitchFamily="34" charset="-128"/>
              </a:rPr>
              <a:t>Prioritize capabilities</a:t>
            </a:r>
          </a:p>
          <a:p>
            <a:r>
              <a:rPr lang="en-US" altLang="en-US" sz="2800" dirty="0">
                <a:solidFill>
                  <a:srgbClr val="002D73"/>
                </a:solidFill>
                <a:ea typeface="ＭＳ Ｐゴシック" panose="020B0600070205080204" pitchFamily="34" charset="-128"/>
              </a:rPr>
              <a:t>Identify which stakeholders provide support toward mitigation of the risk</a:t>
            </a:r>
          </a:p>
          <a:p>
            <a:pPr marL="0" indent="0">
              <a:buNone/>
            </a:pPr>
            <a:endParaRPr lang="en-US" dirty="0"/>
          </a:p>
        </p:txBody>
      </p:sp>
    </p:spTree>
    <p:extLst>
      <p:ext uri="{BB962C8B-B14F-4D97-AF65-F5344CB8AC3E}">
        <p14:creationId xmlns:p14="http://schemas.microsoft.com/office/powerpoint/2010/main" val="4051892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Exercise Planning Team Representation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518407"/>
            <a:ext cx="7886700" cy="3114316"/>
          </a:xfrm>
        </p:spPr>
        <p:txBody>
          <a:bodyPr/>
          <a:lstStyle/>
          <a:p>
            <a:r>
              <a:rPr lang="en-US" altLang="en-US" sz="2800" dirty="0">
                <a:solidFill>
                  <a:srgbClr val="002D73"/>
                </a:solidFill>
                <a:ea typeface="ＭＳ Ｐゴシック" panose="020B0600070205080204" pitchFamily="34" charset="-128"/>
              </a:rPr>
              <a:t>Manageable size aligned with exercise type or scope/complexity </a:t>
            </a:r>
          </a:p>
          <a:p>
            <a:r>
              <a:rPr lang="en-US" altLang="en-US" sz="2800" dirty="0">
                <a:solidFill>
                  <a:srgbClr val="002D73"/>
                </a:solidFill>
                <a:ea typeface="ＭＳ Ｐゴシック" panose="020B0600070205080204" pitchFamily="34" charset="-128"/>
              </a:rPr>
              <a:t>Represent full range of whole community stakeholders and participating stakeholder organizations </a:t>
            </a:r>
          </a:p>
          <a:p>
            <a:pPr marL="0" indent="0">
              <a:buNone/>
            </a:pPr>
            <a:endParaRPr lang="en-US" dirty="0"/>
          </a:p>
        </p:txBody>
      </p:sp>
    </p:spTree>
    <p:extLst>
      <p:ext uri="{BB962C8B-B14F-4D97-AF65-F5344CB8AC3E}">
        <p14:creationId xmlns:p14="http://schemas.microsoft.com/office/powerpoint/2010/main" val="1696140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ltLang="en-US" b="1" dirty="0">
                <a:solidFill>
                  <a:srgbClr val="002D73"/>
                </a:solidFill>
                <a:ea typeface="ＭＳ Ｐゴシック" panose="020B0600070205080204" pitchFamily="34" charset="-128"/>
              </a:rPr>
              <a:t>National Preparedness System </a:t>
            </a:r>
            <a:endParaRPr lang="en-US" dirty="0">
              <a:solidFill>
                <a:srgbClr val="002D73"/>
              </a:solidFill>
            </a:endParaRP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35536" y="1172649"/>
            <a:ext cx="3215930" cy="3330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75008" y="1172649"/>
            <a:ext cx="4360528" cy="3908762"/>
          </a:xfrm>
          <a:prstGeom prst="rect">
            <a:avLst/>
          </a:prstGeom>
        </p:spPr>
        <p:txBody>
          <a:bodyPr wrap="square">
            <a:spAutoFit/>
          </a:bodyPr>
          <a:lstStyle/>
          <a:p>
            <a:r>
              <a:rPr lang="en-US" dirty="0">
                <a:solidFill>
                  <a:srgbClr val="002D73"/>
                </a:solidFill>
                <a:latin typeface="Arial" panose="020B0604020202020204" pitchFamily="34" charset="0"/>
                <a:cs typeface="Arial" panose="020B0604020202020204" pitchFamily="34" charset="0"/>
              </a:rPr>
              <a:t>The National Preparedness System outlines an organized process for everyone in the </a:t>
            </a:r>
            <a:r>
              <a:rPr lang="en-US" dirty="0">
                <a:solidFill>
                  <a:srgbClr val="002D73"/>
                </a:solidFill>
                <a:latin typeface="Arial" panose="020B0604020202020204" pitchFamily="34" charset="0"/>
                <a:cs typeface="Arial" panose="020B0604020202020204" pitchFamily="34" charset="0"/>
                <a:hlinkClick r:id="rId3"/>
              </a:rPr>
              <a:t>whole community </a:t>
            </a:r>
            <a:r>
              <a:rPr lang="en-US" dirty="0">
                <a:solidFill>
                  <a:srgbClr val="002D73"/>
                </a:solidFill>
                <a:latin typeface="Arial" panose="020B0604020202020204" pitchFamily="34" charset="0"/>
                <a:cs typeface="Arial" panose="020B0604020202020204" pitchFamily="34" charset="0"/>
              </a:rPr>
              <a:t>to move forward with their preparedness activities and achieve the </a:t>
            </a:r>
            <a:r>
              <a:rPr lang="en-US" dirty="0">
                <a:solidFill>
                  <a:srgbClr val="002D73"/>
                </a:solidFill>
                <a:latin typeface="Arial" panose="020B0604020202020204" pitchFamily="34" charset="0"/>
                <a:cs typeface="Arial" panose="020B0604020202020204" pitchFamily="34" charset="0"/>
                <a:hlinkClick r:id="rId4"/>
              </a:rPr>
              <a:t>National Preparedness Goal</a:t>
            </a:r>
            <a:r>
              <a:rPr lang="en-US" dirty="0">
                <a:solidFill>
                  <a:srgbClr val="002D73"/>
                </a:solidFill>
                <a:latin typeface="Arial" panose="020B0604020202020204" pitchFamily="34" charset="0"/>
                <a:cs typeface="Arial" panose="020B0604020202020204" pitchFamily="34" charset="0"/>
              </a:rPr>
              <a:t>:</a:t>
            </a:r>
          </a:p>
          <a:p>
            <a:endParaRPr lang="en-US" sz="2000" dirty="0">
              <a:latin typeface="Arial" panose="020B0604020202020204" pitchFamily="34" charset="0"/>
              <a:cs typeface="Arial" panose="020B0604020202020204" pitchFamily="34" charset="0"/>
            </a:endParaRPr>
          </a:p>
          <a:p>
            <a:r>
              <a:rPr lang="en-US" sz="2000" dirty="0">
                <a:solidFill>
                  <a:srgbClr val="002D73"/>
                </a:solidFill>
              </a:rPr>
              <a:t>“A secure and resilient nation with the capabilities required across the whole community to prevent, protect against, mitigate, respond to, and recover from the threats and hazards that pose the greatest risk.”</a:t>
            </a:r>
            <a:r>
              <a:rPr lang="en-US" sz="2000" dirty="0">
                <a:solidFill>
                  <a:srgbClr val="002D73"/>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428809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Subject Matter Experts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altLang="en-US" sz="2800" dirty="0">
                <a:solidFill>
                  <a:srgbClr val="002D73"/>
                </a:solidFill>
                <a:ea typeface="ＭＳ Ｐゴシック" panose="020B0600070205080204" pitchFamily="34" charset="-128"/>
              </a:rPr>
              <a:t>Add expertise to the Exercise Planning Team </a:t>
            </a:r>
          </a:p>
          <a:p>
            <a:r>
              <a:rPr lang="en-US" altLang="en-US" sz="2800" dirty="0">
                <a:solidFill>
                  <a:srgbClr val="002D73"/>
                </a:solidFill>
                <a:ea typeface="ＭＳ Ｐゴシック" panose="020B0600070205080204" pitchFamily="34" charset="-128"/>
              </a:rPr>
              <a:t>Provide functional knowledge for player-specific tasks evaluated through objectives </a:t>
            </a:r>
          </a:p>
          <a:p>
            <a:r>
              <a:rPr lang="en-US" altLang="en-US" sz="2800" dirty="0">
                <a:solidFill>
                  <a:srgbClr val="002D73"/>
                </a:solidFill>
                <a:ea typeface="ＭＳ Ｐゴシック" panose="020B0600070205080204" pitchFamily="34" charset="-128"/>
              </a:rPr>
              <a:t>Help make the scenario realistic and plausible </a:t>
            </a:r>
          </a:p>
          <a:p>
            <a:r>
              <a:rPr lang="en-US" altLang="en-US" sz="2800" dirty="0">
                <a:solidFill>
                  <a:srgbClr val="002D73"/>
                </a:solidFill>
                <a:ea typeface="ＭＳ Ｐゴシック" panose="020B0600070205080204" pitchFamily="34" charset="-128"/>
              </a:rPr>
              <a:t>Ensure appropriate evaluation of capabilities </a:t>
            </a:r>
          </a:p>
        </p:txBody>
      </p:sp>
    </p:spTree>
    <p:extLst>
      <p:ext uri="{BB962C8B-B14F-4D97-AF65-F5344CB8AC3E}">
        <p14:creationId xmlns:p14="http://schemas.microsoft.com/office/powerpoint/2010/main" val="6525217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Trusted Agent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altLang="en-US" sz="2400" dirty="0">
                <a:solidFill>
                  <a:srgbClr val="002D73"/>
                </a:solidFill>
                <a:ea typeface="ＭＳ Ｐゴシック" panose="020B0600070205080204" pitchFamily="34" charset="-128"/>
              </a:rPr>
              <a:t>Individuals on Exercise Planning Team</a:t>
            </a:r>
          </a:p>
          <a:p>
            <a:r>
              <a:rPr lang="en-US" altLang="en-US" sz="2400" b="1" dirty="0">
                <a:solidFill>
                  <a:srgbClr val="002D73"/>
                </a:solidFill>
                <a:ea typeface="ＭＳ Ｐゴシック" panose="020B0600070205080204" pitchFamily="34" charset="-128"/>
              </a:rPr>
              <a:t>DO NOT </a:t>
            </a:r>
            <a:r>
              <a:rPr lang="en-US" altLang="en-US" sz="2400" dirty="0">
                <a:solidFill>
                  <a:srgbClr val="002D73"/>
                </a:solidFill>
                <a:ea typeface="ＭＳ Ｐゴシック" panose="020B0600070205080204" pitchFamily="34" charset="-128"/>
              </a:rPr>
              <a:t>reveal scenario details to players prior to exercise conduct </a:t>
            </a:r>
          </a:p>
          <a:p>
            <a:endParaRPr lang="en-US" altLang="en-US" dirty="0">
              <a:solidFill>
                <a:srgbClr val="002D73"/>
              </a:solidFill>
              <a:ea typeface="ＭＳ Ｐゴシック" panose="020B0600070205080204" pitchFamily="34" charset="-128"/>
            </a:endParaRPr>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87" y="2830404"/>
            <a:ext cx="2074877" cy="1869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37829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Successful Planning Teams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369219"/>
            <a:ext cx="7886700" cy="3263504"/>
          </a:xfrm>
        </p:spPr>
        <p:txBody>
          <a:bodyPr/>
          <a:lstStyle/>
          <a:p>
            <a:pPr>
              <a:lnSpc>
                <a:spcPct val="90000"/>
              </a:lnSpc>
            </a:pPr>
            <a:r>
              <a:rPr lang="en-US" altLang="en-US" sz="2400" dirty="0">
                <a:solidFill>
                  <a:srgbClr val="002D73"/>
                </a:solidFill>
                <a:ea typeface="ＭＳ Ｐゴシック" panose="020B0600070205080204" pitchFamily="34" charset="-128"/>
              </a:rPr>
              <a:t>Have clearly defined roles, responsibilities, and functional requirements </a:t>
            </a:r>
          </a:p>
          <a:p>
            <a:pPr>
              <a:lnSpc>
                <a:spcPct val="90000"/>
              </a:lnSpc>
            </a:pPr>
            <a:r>
              <a:rPr lang="en-US" altLang="en-US" sz="2400" dirty="0">
                <a:solidFill>
                  <a:srgbClr val="002D73"/>
                </a:solidFill>
                <a:ea typeface="ＭＳ Ｐゴシック" panose="020B0600070205080204" pitchFamily="34" charset="-128"/>
              </a:rPr>
              <a:t>Engage senior and appointed officials and whole community leadership in exercise planning </a:t>
            </a:r>
          </a:p>
          <a:p>
            <a:pPr>
              <a:lnSpc>
                <a:spcPct val="90000"/>
              </a:lnSpc>
            </a:pPr>
            <a:r>
              <a:rPr lang="en-US" altLang="en-US" sz="2400" dirty="0">
                <a:solidFill>
                  <a:srgbClr val="002D73"/>
                </a:solidFill>
                <a:ea typeface="ＭＳ Ｐゴシック" panose="020B0600070205080204" pitchFamily="34" charset="-128"/>
              </a:rPr>
              <a:t>Utilize project management principles </a:t>
            </a:r>
          </a:p>
          <a:p>
            <a:pPr>
              <a:lnSpc>
                <a:spcPct val="90000"/>
              </a:lnSpc>
            </a:pPr>
            <a:r>
              <a:rPr lang="en-US" altLang="en-US" sz="2400" dirty="0">
                <a:solidFill>
                  <a:srgbClr val="002D73"/>
                </a:solidFill>
                <a:ea typeface="ＭＳ Ｐゴシック" panose="020B0600070205080204" pitchFamily="34" charset="-128"/>
              </a:rPr>
              <a:t>Follows standardized process </a:t>
            </a:r>
          </a:p>
          <a:p>
            <a:pPr>
              <a:lnSpc>
                <a:spcPct val="90000"/>
              </a:lnSpc>
            </a:pPr>
            <a:r>
              <a:rPr lang="en-US" altLang="en-US" sz="2400" b="1" dirty="0">
                <a:solidFill>
                  <a:srgbClr val="002D73"/>
                </a:solidFill>
                <a:ea typeface="ＭＳ Ｐゴシック" panose="020B0600070205080204" pitchFamily="34" charset="-128"/>
              </a:rPr>
              <a:t>EX:</a:t>
            </a:r>
            <a:r>
              <a:rPr lang="en-US" altLang="en-US" sz="2400" dirty="0">
                <a:solidFill>
                  <a:srgbClr val="002D73"/>
                </a:solidFill>
                <a:ea typeface="ＭＳ Ｐゴシック" panose="020B0600070205080204" pitchFamily="34" charset="-128"/>
              </a:rPr>
              <a:t>  Can be organized using NIMS Incident </a:t>
            </a:r>
          </a:p>
          <a:p>
            <a:pPr>
              <a:lnSpc>
                <a:spcPct val="90000"/>
              </a:lnSpc>
              <a:buNone/>
            </a:pPr>
            <a:r>
              <a:rPr lang="en-US" altLang="en-US" sz="2400" dirty="0">
                <a:solidFill>
                  <a:srgbClr val="002D73"/>
                </a:solidFill>
                <a:ea typeface="ＭＳ Ｐゴシック" panose="020B0600070205080204" pitchFamily="34" charset="-128"/>
              </a:rPr>
              <a:t>    Command Structure (ICS) or other structure that defines support roles of each team member </a:t>
            </a: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91120" y="2434728"/>
            <a:ext cx="2121326" cy="150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820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Role and Function of the </a:t>
            </a:r>
            <a:b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br>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Planning Team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9450" y="1480008"/>
            <a:ext cx="8095900" cy="3152715"/>
          </a:xfrm>
        </p:spPr>
        <p:txBody>
          <a:bodyPr/>
          <a:lstStyle/>
          <a:p>
            <a:pPr>
              <a:lnSpc>
                <a:spcPct val="90000"/>
              </a:lnSpc>
            </a:pPr>
            <a:r>
              <a:rPr lang="en-US" altLang="en-US" sz="2300" dirty="0">
                <a:solidFill>
                  <a:srgbClr val="002D73"/>
                </a:solidFill>
                <a:ea typeface="ＭＳ Ｐゴシック" panose="020B0600070205080204" pitchFamily="34" charset="-128"/>
              </a:rPr>
              <a:t>Conducts planning meetings to: </a:t>
            </a:r>
          </a:p>
          <a:p>
            <a:pPr lvl="1">
              <a:lnSpc>
                <a:spcPct val="90000"/>
              </a:lnSpc>
              <a:buFont typeface="Arial" panose="020B0604020202020204" pitchFamily="34" charset="0"/>
              <a:buChar char="•"/>
            </a:pPr>
            <a:r>
              <a:rPr lang="en-US" altLang="en-US" sz="2300" dirty="0">
                <a:solidFill>
                  <a:srgbClr val="002D73"/>
                </a:solidFill>
                <a:ea typeface="ＭＳ Ｐゴシック" panose="020B0600070205080204" pitchFamily="34" charset="-128"/>
              </a:rPr>
              <a:t>Determine exercise objectives, evaluation plan, and control and simulation systems </a:t>
            </a:r>
          </a:p>
          <a:p>
            <a:pPr lvl="1">
              <a:lnSpc>
                <a:spcPct val="90000"/>
              </a:lnSpc>
              <a:buFont typeface="Arial" panose="020B0604020202020204" pitchFamily="34" charset="0"/>
              <a:buChar char="•"/>
            </a:pPr>
            <a:r>
              <a:rPr lang="en-US" altLang="en-US" sz="2300" dirty="0">
                <a:solidFill>
                  <a:srgbClr val="002D73"/>
                </a:solidFill>
                <a:ea typeface="ＭＳ Ｐゴシック" panose="020B0600070205080204" pitchFamily="34" charset="-128"/>
              </a:rPr>
              <a:t>Design, develop, conduct, and evaluate results of exercise </a:t>
            </a:r>
          </a:p>
          <a:p>
            <a:pPr lvl="1">
              <a:lnSpc>
                <a:spcPct val="90000"/>
              </a:lnSpc>
              <a:buFont typeface="Arial" panose="020B0604020202020204" pitchFamily="34" charset="0"/>
              <a:buChar char="•"/>
            </a:pPr>
            <a:r>
              <a:rPr lang="en-US" altLang="en-US" sz="2300" dirty="0">
                <a:solidFill>
                  <a:srgbClr val="002D73"/>
                </a:solidFill>
                <a:ea typeface="ＭＳ Ｐゴシック" panose="020B0600070205080204" pitchFamily="34" charset="-128"/>
              </a:rPr>
              <a:t>Develop scenario, EEGs and other exercise documentation </a:t>
            </a:r>
          </a:p>
          <a:p>
            <a:pPr lvl="1">
              <a:lnSpc>
                <a:spcPct val="90000"/>
              </a:lnSpc>
              <a:buFont typeface="Arial" panose="020B0604020202020204" pitchFamily="34" charset="0"/>
              <a:buChar char="•"/>
            </a:pPr>
            <a:r>
              <a:rPr lang="en-US" altLang="en-US" sz="2300" dirty="0">
                <a:solidFill>
                  <a:srgbClr val="002D73"/>
                </a:solidFill>
                <a:ea typeface="ＭＳ Ｐゴシック" panose="020B0600070205080204" pitchFamily="34" charset="-128"/>
              </a:rPr>
              <a:t>Plan logistics for exercise conduct </a:t>
            </a:r>
          </a:p>
          <a:p>
            <a:pPr lvl="1">
              <a:lnSpc>
                <a:spcPct val="90000"/>
              </a:lnSpc>
              <a:buFont typeface="Arial" panose="020B0604020202020204" pitchFamily="34" charset="0"/>
              <a:buChar char="•"/>
            </a:pPr>
            <a:r>
              <a:rPr lang="en-US" altLang="en-US" sz="2300" dirty="0">
                <a:solidFill>
                  <a:srgbClr val="002D73"/>
                </a:solidFill>
                <a:ea typeface="ＭＳ Ｐゴシック" panose="020B0600070205080204" pitchFamily="34" charset="-128"/>
              </a:rPr>
              <a:t>Identify, create and distribute </a:t>
            </a:r>
          </a:p>
          <a:p>
            <a:pPr>
              <a:lnSpc>
                <a:spcPct val="90000"/>
              </a:lnSpc>
              <a:buNone/>
            </a:pPr>
            <a:r>
              <a:rPr lang="en-US" altLang="en-US" sz="2300" dirty="0">
                <a:solidFill>
                  <a:srgbClr val="002D73"/>
                </a:solidFill>
                <a:ea typeface="ＭＳ Ｐゴシック" panose="020B0600070205080204" pitchFamily="34" charset="-128"/>
              </a:rPr>
              <a:t>    	      pre-exercise materials </a:t>
            </a: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31358" y="3056365"/>
            <a:ext cx="1812022" cy="197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93260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Planning Meetings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altLang="en-US" sz="2600" dirty="0">
                <a:solidFill>
                  <a:srgbClr val="002D73"/>
                </a:solidFill>
                <a:ea typeface="ＭＳ Ｐゴシック" panose="020B0600070205080204" pitchFamily="34" charset="-128"/>
              </a:rPr>
              <a:t>Meetings to discuss, review, or develop exercise content </a:t>
            </a:r>
          </a:p>
          <a:p>
            <a:r>
              <a:rPr lang="en-US" altLang="en-US" sz="2600" dirty="0">
                <a:solidFill>
                  <a:srgbClr val="002D73"/>
                </a:solidFill>
                <a:ea typeface="ＭＳ Ｐゴシック" panose="020B0600070205080204" pitchFamily="34" charset="-128"/>
              </a:rPr>
              <a:t>Forum for coordination and collaboration among participating agencies and officials </a:t>
            </a:r>
          </a:p>
          <a:p>
            <a:r>
              <a:rPr lang="en-US" altLang="en-US" sz="2600" dirty="0">
                <a:solidFill>
                  <a:srgbClr val="002D73"/>
                </a:solidFill>
                <a:ea typeface="ＭＳ Ｐゴシック" panose="020B0600070205080204" pitchFamily="34" charset="-128"/>
              </a:rPr>
              <a:t>Exercise planning teams should apply and adapt HSEEP doctrine to meet their specific needs </a:t>
            </a:r>
          </a:p>
          <a:p>
            <a:pPr marL="0" indent="0">
              <a:buNone/>
            </a:pPr>
            <a:endParaRPr lang="en-US" dirty="0"/>
          </a:p>
        </p:txBody>
      </p:sp>
    </p:spTree>
    <p:extLst>
      <p:ext uri="{BB962C8B-B14F-4D97-AF65-F5344CB8AC3E}">
        <p14:creationId xmlns:p14="http://schemas.microsoft.com/office/powerpoint/2010/main" val="4050067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Concept and Objectives Meeting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169043"/>
            <a:ext cx="7886700" cy="3204901"/>
          </a:xfrm>
        </p:spPr>
        <p:txBody>
          <a:bodyPr/>
          <a:lstStyle/>
          <a:p>
            <a:r>
              <a:rPr lang="en-US" altLang="en-US" sz="2000" b="1" i="1" u="sng" dirty="0">
                <a:solidFill>
                  <a:srgbClr val="002D73"/>
                </a:solidFill>
                <a:ea typeface="ＭＳ Ｐゴシック" panose="020B0600070205080204" pitchFamily="34" charset="-128"/>
              </a:rPr>
              <a:t>FOCUS</a:t>
            </a:r>
            <a:r>
              <a:rPr lang="en-US" altLang="en-US" sz="2000" b="1" dirty="0">
                <a:solidFill>
                  <a:srgbClr val="002D73"/>
                </a:solidFill>
                <a:ea typeface="ＭＳ Ｐゴシック" panose="020B0600070205080204" pitchFamily="34" charset="-128"/>
              </a:rPr>
              <a:t>: </a:t>
            </a:r>
            <a:r>
              <a:rPr lang="en-US" altLang="en-US" sz="2000" b="1" i="1" dirty="0">
                <a:solidFill>
                  <a:srgbClr val="002D73"/>
                </a:solidFill>
                <a:ea typeface="ＭＳ Ｐゴシック" panose="020B0600070205080204" pitchFamily="34" charset="-128"/>
              </a:rPr>
              <a:t>IDENTIFY THE SCOPE AND OBJECTIVES OF THE EXERCISE </a:t>
            </a:r>
            <a:endParaRPr lang="en-US" altLang="en-US" sz="2000" i="1" dirty="0">
              <a:solidFill>
                <a:srgbClr val="002D73"/>
              </a:solidFill>
              <a:ea typeface="ＭＳ Ｐゴシック" panose="020B0600070205080204" pitchFamily="34" charset="-128"/>
            </a:endParaRPr>
          </a:p>
          <a:p>
            <a:r>
              <a:rPr lang="en-US" altLang="en-US" sz="2000" b="1" dirty="0">
                <a:solidFill>
                  <a:srgbClr val="002D73"/>
                </a:solidFill>
                <a:ea typeface="ＭＳ Ｐゴシック" panose="020B0600070205080204" pitchFamily="34" charset="-128"/>
              </a:rPr>
              <a:t>DISCUSSION POINTS </a:t>
            </a:r>
            <a:endParaRPr lang="en-US" altLang="en-US" sz="2000" dirty="0">
              <a:solidFill>
                <a:srgbClr val="002D73"/>
              </a:solidFill>
              <a:ea typeface="ＭＳ Ｐゴシック" panose="020B0600070205080204" pitchFamily="34" charset="-128"/>
            </a:endParaRPr>
          </a:p>
          <a:p>
            <a:pPr lvl="1"/>
            <a:r>
              <a:rPr lang="en-US" altLang="en-US" sz="2000" dirty="0">
                <a:solidFill>
                  <a:srgbClr val="002D73"/>
                </a:solidFill>
                <a:ea typeface="ＭＳ Ｐゴシック" panose="020B0600070205080204" pitchFamily="34" charset="-128"/>
              </a:rPr>
              <a:t>Propose exercise objectives and their aligned capabilities </a:t>
            </a:r>
          </a:p>
          <a:p>
            <a:pPr lvl="1"/>
            <a:r>
              <a:rPr lang="fr-FR" altLang="en-US" sz="2000" dirty="0">
                <a:solidFill>
                  <a:srgbClr val="002D73"/>
                </a:solidFill>
                <a:ea typeface="ＭＳ Ｐゴシック" panose="020B0600070205080204" pitchFamily="34" charset="-128"/>
              </a:rPr>
              <a:t>Propose </a:t>
            </a:r>
            <a:r>
              <a:rPr lang="fr-FR" altLang="en-US" sz="2000" dirty="0" err="1">
                <a:solidFill>
                  <a:srgbClr val="002D73"/>
                </a:solidFill>
                <a:ea typeface="ＭＳ Ｐゴシック" panose="020B0600070205080204" pitchFamily="34" charset="-128"/>
              </a:rPr>
              <a:t>exercise</a:t>
            </a:r>
            <a:r>
              <a:rPr lang="fr-FR" altLang="en-US" sz="2000" dirty="0">
                <a:solidFill>
                  <a:srgbClr val="002D73"/>
                </a:solidFill>
                <a:ea typeface="ＭＳ Ｐゴシック" panose="020B0600070205080204" pitchFamily="34" charset="-128"/>
              </a:rPr>
              <a:t> location, date, and duration </a:t>
            </a:r>
          </a:p>
          <a:p>
            <a:pPr lvl="1"/>
            <a:r>
              <a:rPr lang="en-US" altLang="en-US" sz="2000" dirty="0">
                <a:solidFill>
                  <a:srgbClr val="002D73"/>
                </a:solidFill>
                <a:ea typeface="ＭＳ Ｐゴシック" panose="020B0600070205080204" pitchFamily="34" charset="-128"/>
              </a:rPr>
              <a:t>Participants and anticipated extent of play for exercise participants </a:t>
            </a:r>
          </a:p>
          <a:p>
            <a:pPr lvl="1"/>
            <a:r>
              <a:rPr lang="en-US" altLang="en-US" sz="2000" dirty="0">
                <a:solidFill>
                  <a:srgbClr val="002D73"/>
                </a:solidFill>
                <a:ea typeface="ＭＳ Ｐゴシック" panose="020B0600070205080204" pitchFamily="34" charset="-128"/>
              </a:rPr>
              <a:t>Who will comprise the Exercise Design Team</a:t>
            </a:r>
          </a:p>
          <a:p>
            <a:pPr lvl="1"/>
            <a:r>
              <a:rPr lang="en-US" altLang="en-US" sz="2000" dirty="0">
                <a:solidFill>
                  <a:srgbClr val="002D73"/>
                </a:solidFill>
                <a:ea typeface="ＭＳ Ｐゴシック" panose="020B0600070205080204" pitchFamily="34" charset="-128"/>
              </a:rPr>
              <a:t>Exercise control and evaluation</a:t>
            </a:r>
          </a:p>
          <a:p>
            <a:pPr lvl="1"/>
            <a:r>
              <a:rPr lang="en-US" altLang="en-US" sz="2000" dirty="0">
                <a:solidFill>
                  <a:srgbClr val="002D73"/>
                </a:solidFill>
                <a:ea typeface="ＭＳ Ｐゴシック" panose="020B0600070205080204" pitchFamily="34" charset="-128"/>
              </a:rPr>
              <a:t>Exercise planning timeline and milestones </a:t>
            </a:r>
          </a:p>
          <a:p>
            <a:endParaRPr lang="en-US" dirty="0"/>
          </a:p>
        </p:txBody>
      </p:sp>
    </p:spTree>
    <p:extLst>
      <p:ext uri="{BB962C8B-B14F-4D97-AF65-F5344CB8AC3E}">
        <p14:creationId xmlns:p14="http://schemas.microsoft.com/office/powerpoint/2010/main" val="30025616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Concept and Objectives Meeting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altLang="en-US" sz="2400" b="1" dirty="0">
                <a:solidFill>
                  <a:srgbClr val="002D73"/>
                </a:solidFill>
                <a:ea typeface="ＭＳ Ｐゴシック" panose="020B0600070205080204" pitchFamily="34" charset="-128"/>
              </a:rPr>
              <a:t>OUTCOMES: </a:t>
            </a:r>
            <a:endParaRPr lang="en-US" altLang="en-US" sz="2400" dirty="0">
              <a:solidFill>
                <a:srgbClr val="002D73"/>
              </a:solidFill>
              <a:ea typeface="ＭＳ Ｐゴシック" panose="020B0600070205080204" pitchFamily="34" charset="-128"/>
            </a:endParaRPr>
          </a:p>
          <a:p>
            <a:pPr lvl="1"/>
            <a:r>
              <a:rPr lang="en-US" altLang="en-US" sz="2400" dirty="0">
                <a:solidFill>
                  <a:srgbClr val="002D73"/>
                </a:solidFill>
                <a:ea typeface="ＭＳ Ｐゴシック" panose="020B0600070205080204" pitchFamily="34" charset="-128"/>
              </a:rPr>
              <a:t>Exercise Concept </a:t>
            </a:r>
          </a:p>
          <a:p>
            <a:pPr lvl="1"/>
            <a:r>
              <a:rPr lang="en-US" altLang="en-US" sz="2400" dirty="0">
                <a:solidFill>
                  <a:srgbClr val="002D73"/>
                </a:solidFill>
                <a:ea typeface="ＭＳ Ｐゴシック" panose="020B0600070205080204" pitchFamily="34" charset="-128"/>
              </a:rPr>
              <a:t>Exercise timeframe 	</a:t>
            </a:r>
          </a:p>
          <a:p>
            <a:pPr lvl="1"/>
            <a:r>
              <a:rPr lang="en-US" altLang="en-US" sz="2400" dirty="0">
                <a:solidFill>
                  <a:srgbClr val="002D73"/>
                </a:solidFill>
                <a:ea typeface="ＭＳ Ｐゴシック" panose="020B0600070205080204" pitchFamily="34" charset="-128"/>
              </a:rPr>
              <a:t>Extent of participation 	</a:t>
            </a:r>
          </a:p>
          <a:p>
            <a:pPr lvl="1"/>
            <a:r>
              <a:rPr lang="en-US" altLang="en-US" sz="2400" dirty="0">
                <a:solidFill>
                  <a:srgbClr val="002D73"/>
                </a:solidFill>
                <a:ea typeface="ＭＳ Ｐゴシック" panose="020B0600070205080204" pitchFamily="34" charset="-128"/>
              </a:rPr>
              <a:t>Identification of planning team members </a:t>
            </a:r>
          </a:p>
          <a:p>
            <a:pPr lvl="1"/>
            <a:r>
              <a:rPr lang="en-US" altLang="en-US" sz="2400" dirty="0">
                <a:solidFill>
                  <a:srgbClr val="002D73"/>
                </a:solidFill>
                <a:ea typeface="ＭＳ Ｐゴシック" panose="020B0600070205080204" pitchFamily="34" charset="-128"/>
              </a:rPr>
              <a:t>Planning timeline, milestones, meeting dates</a:t>
            </a:r>
          </a:p>
          <a:p>
            <a:pPr marL="0" indent="0">
              <a:buNone/>
            </a:pPr>
            <a:endParaRPr lang="en-US" dirty="0">
              <a:solidFill>
                <a:srgbClr val="002D73"/>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526" y="1234678"/>
            <a:ext cx="4019550" cy="1845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718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Initial Planning Meeting (IPM)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85000" lnSpcReduction="20000"/>
          </a:bodyPr>
          <a:lstStyle/>
          <a:p>
            <a:r>
              <a:rPr lang="en-US" altLang="en-US" sz="2400" b="1" dirty="0">
                <a:solidFill>
                  <a:srgbClr val="002D73"/>
                </a:solidFill>
                <a:ea typeface="ＭＳ Ｐゴシック" panose="020B0600070205080204" pitchFamily="34" charset="-128"/>
              </a:rPr>
              <a:t>FOCUS </a:t>
            </a:r>
            <a:endParaRPr lang="en-US" altLang="en-US" sz="2400" dirty="0">
              <a:solidFill>
                <a:srgbClr val="002D73"/>
              </a:solidFill>
              <a:ea typeface="ＭＳ Ｐゴシック" panose="020B0600070205080204" pitchFamily="34" charset="-128"/>
            </a:endParaRPr>
          </a:p>
          <a:p>
            <a:pPr lvl="1"/>
            <a:r>
              <a:rPr lang="en-US" altLang="en-US" sz="2400" dirty="0">
                <a:solidFill>
                  <a:srgbClr val="002D73"/>
                </a:solidFill>
                <a:ea typeface="ＭＳ Ｐゴシック" panose="020B0600070205080204" pitchFamily="34" charset="-128"/>
              </a:rPr>
              <a:t>Utilize elected and appointed official guidance </a:t>
            </a:r>
          </a:p>
          <a:p>
            <a:pPr lvl="1"/>
            <a:r>
              <a:rPr lang="en-US" altLang="en-US" sz="2400" dirty="0">
                <a:solidFill>
                  <a:srgbClr val="002D73"/>
                </a:solidFill>
                <a:ea typeface="ＭＳ Ｐゴシック" panose="020B0600070205080204" pitchFamily="34" charset="-128"/>
              </a:rPr>
              <a:t>Exercise design requirements identified </a:t>
            </a:r>
          </a:p>
          <a:p>
            <a:pPr lvl="1"/>
            <a:r>
              <a:rPr lang="en-US" altLang="en-US" sz="2400" dirty="0">
                <a:solidFill>
                  <a:srgbClr val="002D73"/>
                </a:solidFill>
                <a:ea typeface="ＭＳ Ｐゴシック" panose="020B0600070205080204" pitchFamily="34" charset="-128"/>
              </a:rPr>
              <a:t>Develop exercise documentation </a:t>
            </a:r>
          </a:p>
          <a:p>
            <a:pPr lvl="1"/>
            <a:r>
              <a:rPr lang="en-US" altLang="en-US" sz="2400" dirty="0">
                <a:solidFill>
                  <a:srgbClr val="002D73"/>
                </a:solidFill>
                <a:ea typeface="ＭＳ Ｐゴシック" panose="020B0600070205080204" pitchFamily="34" charset="-128"/>
              </a:rPr>
              <a:t>Assigns roles and responsibilities </a:t>
            </a:r>
          </a:p>
          <a:p>
            <a:endParaRPr lang="en-US" dirty="0"/>
          </a:p>
        </p:txBody>
      </p:sp>
      <p:sp>
        <p:nvSpPr>
          <p:cNvPr id="5" name="Content Placeholder 4"/>
          <p:cNvSpPr>
            <a:spLocks noGrp="1"/>
          </p:cNvSpPr>
          <p:nvPr>
            <p:ph sz="half" idx="2"/>
          </p:nvPr>
        </p:nvSpPr>
        <p:spPr/>
        <p:txBody>
          <a:bodyPr>
            <a:normAutofit fontScale="85000" lnSpcReduction="20000"/>
          </a:bodyPr>
          <a:lstStyle/>
          <a:p>
            <a:r>
              <a:rPr lang="en-US" altLang="en-US" sz="2400" b="1" dirty="0">
                <a:solidFill>
                  <a:srgbClr val="002D73"/>
                </a:solidFill>
                <a:ea typeface="ＭＳ Ｐゴシック" panose="020B0600070205080204" pitchFamily="34" charset="-128"/>
              </a:rPr>
              <a:t>DISCUSSION POINTS </a:t>
            </a:r>
            <a:endParaRPr lang="en-US" altLang="en-US" sz="2400" dirty="0">
              <a:solidFill>
                <a:srgbClr val="002D73"/>
              </a:solidFill>
              <a:ea typeface="ＭＳ Ｐゴシック" panose="020B0600070205080204" pitchFamily="34" charset="-128"/>
            </a:endParaRPr>
          </a:p>
          <a:p>
            <a:pPr lvl="1"/>
            <a:r>
              <a:rPr lang="en-US" altLang="en-US" dirty="0">
                <a:solidFill>
                  <a:srgbClr val="002D73"/>
                </a:solidFill>
                <a:ea typeface="ＭＳ Ｐゴシック" panose="020B0600070205080204" pitchFamily="34" charset="-128"/>
              </a:rPr>
              <a:t>Exercise objectives and core capabilities; </a:t>
            </a:r>
          </a:p>
          <a:p>
            <a:pPr lvl="1"/>
            <a:r>
              <a:rPr lang="en-US" altLang="en-US" dirty="0">
                <a:solidFill>
                  <a:srgbClr val="002D73"/>
                </a:solidFill>
                <a:ea typeface="ＭＳ Ｐゴシック" panose="020B0600070205080204" pitchFamily="34" charset="-128"/>
              </a:rPr>
              <a:t>Evaluation requirements, including EEGs </a:t>
            </a:r>
          </a:p>
          <a:p>
            <a:pPr lvl="1"/>
            <a:r>
              <a:rPr lang="en-US" altLang="en-US" dirty="0">
                <a:solidFill>
                  <a:srgbClr val="002D73"/>
                </a:solidFill>
                <a:ea typeface="ＭＳ Ｐゴシック" panose="020B0600070205080204" pitchFamily="34" charset="-128"/>
              </a:rPr>
              <a:t>Relevant plans, policies, and procedures; </a:t>
            </a:r>
          </a:p>
          <a:p>
            <a:pPr lvl="1"/>
            <a:r>
              <a:rPr lang="en-US" altLang="en-US" dirty="0">
                <a:solidFill>
                  <a:srgbClr val="002D73"/>
                </a:solidFill>
                <a:ea typeface="ＭＳ Ｐゴシック" panose="020B0600070205080204" pitchFamily="34" charset="-128"/>
              </a:rPr>
              <a:t>Exercise scenario; </a:t>
            </a:r>
          </a:p>
          <a:p>
            <a:pPr lvl="1"/>
            <a:r>
              <a:rPr lang="en-US" altLang="en-US" dirty="0">
                <a:solidFill>
                  <a:srgbClr val="002D73"/>
                </a:solidFill>
                <a:ea typeface="ＭＳ Ｐゴシック" panose="020B0600070205080204" pitchFamily="34" charset="-128"/>
              </a:rPr>
              <a:t>Modeling and simulation planning; </a:t>
            </a:r>
          </a:p>
          <a:p>
            <a:pPr lvl="1"/>
            <a:r>
              <a:rPr lang="en-US" altLang="en-US" dirty="0">
                <a:solidFill>
                  <a:srgbClr val="002D73"/>
                </a:solidFill>
                <a:ea typeface="ＭＳ Ｐゴシック" panose="020B0600070205080204" pitchFamily="34" charset="-128"/>
              </a:rPr>
              <a:t>Extent of play (time, date and location) </a:t>
            </a:r>
          </a:p>
          <a:p>
            <a:endParaRPr lang="en-US" dirty="0"/>
          </a:p>
        </p:txBody>
      </p:sp>
    </p:spTree>
    <p:extLst>
      <p:ext uri="{BB962C8B-B14F-4D97-AF65-F5344CB8AC3E}">
        <p14:creationId xmlns:p14="http://schemas.microsoft.com/office/powerpoint/2010/main" val="249258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Initial Planning Meeting (IPM)</a:t>
            </a:r>
            <a:r>
              <a:rPr lang="en-US" altLang="en-US" b="1" dirty="0">
                <a:ea typeface="ＭＳ Ｐゴシック" panose="020B0600070205080204" pitchFamily="34" charset="-128"/>
              </a:rPr>
              <a:t> </a:t>
            </a:r>
            <a:endParaRPr lang="en-US" dirty="0"/>
          </a:p>
        </p:txBody>
      </p:sp>
      <p:sp>
        <p:nvSpPr>
          <p:cNvPr id="3" name="Content Placeholder 2"/>
          <p:cNvSpPr>
            <a:spLocks noGrp="1"/>
          </p:cNvSpPr>
          <p:nvPr>
            <p:ph idx="1"/>
          </p:nvPr>
        </p:nvSpPr>
        <p:spPr/>
        <p:txBody>
          <a:bodyPr/>
          <a:lstStyle/>
          <a:p>
            <a:r>
              <a:rPr lang="en-US" altLang="en-US" sz="2000" b="1" dirty="0">
                <a:solidFill>
                  <a:srgbClr val="002D73"/>
                </a:solidFill>
                <a:ea typeface="ＭＳ Ｐゴシック" panose="020B0600070205080204" pitchFamily="34" charset="-128"/>
              </a:rPr>
              <a:t>OUTCOMES: </a:t>
            </a:r>
            <a:endParaRPr lang="en-US" altLang="en-US" sz="2000" dirty="0">
              <a:solidFill>
                <a:srgbClr val="002D73"/>
              </a:solidFill>
              <a:ea typeface="ＭＳ Ｐゴシック" panose="020B0600070205080204" pitchFamily="34" charset="-128"/>
            </a:endParaRPr>
          </a:p>
          <a:p>
            <a:pPr lvl="1"/>
            <a:r>
              <a:rPr lang="en-US" altLang="en-US" sz="2000" dirty="0">
                <a:solidFill>
                  <a:srgbClr val="002D73"/>
                </a:solidFill>
                <a:ea typeface="ＭＳ Ｐゴシック" panose="020B0600070205080204" pitchFamily="34" charset="-128"/>
              </a:rPr>
              <a:t>Clearly defined exercise objectives and aligned capabilities </a:t>
            </a:r>
          </a:p>
          <a:p>
            <a:pPr lvl="1"/>
            <a:r>
              <a:rPr lang="en-US" altLang="en-US" sz="2000" dirty="0">
                <a:solidFill>
                  <a:srgbClr val="002D73"/>
                </a:solidFill>
                <a:ea typeface="ＭＳ Ｐゴシック" panose="020B0600070205080204" pitchFamily="34" charset="-128"/>
              </a:rPr>
              <a:t>Initial capability targets and critical tasks </a:t>
            </a:r>
          </a:p>
          <a:p>
            <a:pPr lvl="1"/>
            <a:r>
              <a:rPr lang="en-US" altLang="en-US" sz="2000" dirty="0">
                <a:solidFill>
                  <a:srgbClr val="002D73"/>
                </a:solidFill>
                <a:ea typeface="ＭＳ Ｐゴシック" panose="020B0600070205080204" pitchFamily="34" charset="-128"/>
              </a:rPr>
              <a:t>Exercise scenario variables </a:t>
            </a:r>
          </a:p>
          <a:p>
            <a:pPr lvl="1"/>
            <a:r>
              <a:rPr lang="en-US" altLang="en-US" sz="2000" dirty="0">
                <a:solidFill>
                  <a:srgbClr val="002D73"/>
                </a:solidFill>
                <a:ea typeface="ＭＳ Ｐゴシック" panose="020B0600070205080204" pitchFamily="34" charset="-128"/>
              </a:rPr>
              <a:t>List of participating exercise organizations and extent of play </a:t>
            </a:r>
          </a:p>
          <a:p>
            <a:pPr lvl="1"/>
            <a:r>
              <a:rPr lang="en-US" altLang="en-US" sz="2000" dirty="0">
                <a:solidFill>
                  <a:srgbClr val="002D73"/>
                </a:solidFill>
                <a:ea typeface="ＭＳ Ｐゴシック" panose="020B0600070205080204" pitchFamily="34" charset="-128"/>
              </a:rPr>
              <a:t>Identification of source documents </a:t>
            </a:r>
          </a:p>
          <a:p>
            <a:pPr lvl="1"/>
            <a:r>
              <a:rPr lang="en-US" altLang="en-US" sz="2000" dirty="0">
                <a:solidFill>
                  <a:srgbClr val="002D73"/>
                </a:solidFill>
                <a:ea typeface="ＭＳ Ｐゴシック" panose="020B0600070205080204" pitchFamily="34" charset="-128"/>
              </a:rPr>
              <a:t>Refined exercise planning timeline with milestones/lists of tasks</a:t>
            </a:r>
          </a:p>
          <a:p>
            <a:pPr lvl="1">
              <a:buNone/>
            </a:pPr>
            <a:r>
              <a:rPr lang="en-US" altLang="en-US" sz="1800" dirty="0">
                <a:solidFill>
                  <a:srgbClr val="002D73"/>
                </a:solidFill>
                <a:ea typeface="ＭＳ Ｐゴシック" panose="020B0600070205080204" pitchFamily="34" charset="-128"/>
              </a:rPr>
              <a:t> </a:t>
            </a:r>
            <a:endParaRPr lang="en-US" altLang="en-US" sz="1800" b="1" i="1" dirty="0">
              <a:solidFill>
                <a:srgbClr val="002D73"/>
              </a:solidFill>
              <a:ea typeface="ＭＳ Ｐゴシック" panose="020B0600070205080204" pitchFamily="34" charset="-128"/>
            </a:endParaRPr>
          </a:p>
        </p:txBody>
      </p:sp>
    </p:spTree>
    <p:extLst>
      <p:ext uri="{BB962C8B-B14F-4D97-AF65-F5344CB8AC3E}">
        <p14:creationId xmlns:p14="http://schemas.microsoft.com/office/powerpoint/2010/main" val="2979721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Midterm Planning Meeting (MPM)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sz="half" idx="1"/>
          </p:nvPr>
        </p:nvSpPr>
        <p:spPr/>
        <p:txBody>
          <a:bodyPr>
            <a:normAutofit fontScale="92500" lnSpcReduction="20000"/>
          </a:bodyPr>
          <a:lstStyle/>
          <a:p>
            <a:r>
              <a:rPr lang="en-US" altLang="en-US" sz="2200" b="1" dirty="0">
                <a:solidFill>
                  <a:srgbClr val="002D73"/>
                </a:solidFill>
                <a:ea typeface="ＭＳ Ｐゴシック" panose="020B0600070205080204" pitchFamily="34" charset="-128"/>
              </a:rPr>
              <a:t>PRIMARY FOCUS </a:t>
            </a:r>
            <a:endParaRPr lang="en-US" altLang="en-US" sz="2200" dirty="0">
              <a:solidFill>
                <a:srgbClr val="002D73"/>
              </a:solidFill>
              <a:ea typeface="ＭＳ Ｐゴシック" panose="020B0600070205080204" pitchFamily="34" charset="-128"/>
            </a:endParaRPr>
          </a:p>
          <a:p>
            <a:pPr lvl="1"/>
            <a:r>
              <a:rPr lang="en-US" altLang="en-US" sz="2200" dirty="0">
                <a:solidFill>
                  <a:srgbClr val="002D73"/>
                </a:solidFill>
                <a:ea typeface="ＭＳ Ｐゴシック" panose="020B0600070205080204" pitchFamily="34" charset="-128"/>
              </a:rPr>
              <a:t>Re-engage Elected and Appointed Officials (prior) </a:t>
            </a:r>
          </a:p>
          <a:p>
            <a:pPr lvl="1"/>
            <a:r>
              <a:rPr lang="en-US" altLang="en-US" sz="2200" dirty="0">
                <a:solidFill>
                  <a:srgbClr val="002D73"/>
                </a:solidFill>
                <a:ea typeface="ＭＳ Ｐゴシック" panose="020B0600070205080204" pitchFamily="34" charset="-128"/>
              </a:rPr>
              <a:t>Exercise organization </a:t>
            </a:r>
          </a:p>
          <a:p>
            <a:pPr lvl="1"/>
            <a:r>
              <a:rPr lang="en-US" altLang="en-US" sz="2200" dirty="0">
                <a:solidFill>
                  <a:srgbClr val="002D73"/>
                </a:solidFill>
                <a:ea typeface="ＭＳ Ｐゴシック" panose="020B0600070205080204" pitchFamily="34" charset="-128"/>
              </a:rPr>
              <a:t>Scenario and timeline development, </a:t>
            </a:r>
          </a:p>
          <a:p>
            <a:pPr lvl="1"/>
            <a:r>
              <a:rPr lang="en-US" altLang="en-US" sz="2200" dirty="0">
                <a:solidFill>
                  <a:srgbClr val="002D73"/>
                </a:solidFill>
                <a:ea typeface="ＭＳ Ｐゴシック" panose="020B0600070205080204" pitchFamily="34" charset="-128"/>
              </a:rPr>
              <a:t>Logistics, and administrative requirements </a:t>
            </a:r>
          </a:p>
          <a:p>
            <a:pPr lvl="1"/>
            <a:r>
              <a:rPr lang="en-US" altLang="en-US" sz="2200" dirty="0">
                <a:solidFill>
                  <a:srgbClr val="002D73"/>
                </a:solidFill>
                <a:ea typeface="ＭＳ Ｐゴシック" panose="020B0600070205080204" pitchFamily="34" charset="-128"/>
              </a:rPr>
              <a:t>Review draft documentation </a:t>
            </a:r>
          </a:p>
          <a:p>
            <a:endParaRPr lang="en-US" altLang="en-US" sz="2400" dirty="0">
              <a:ea typeface="ＭＳ Ｐゴシック" panose="020B0600070205080204" pitchFamily="34" charset="-128"/>
            </a:endParaRPr>
          </a:p>
        </p:txBody>
      </p:sp>
      <p:sp>
        <p:nvSpPr>
          <p:cNvPr id="5" name="Content Placeholder 4"/>
          <p:cNvSpPr>
            <a:spLocks noGrp="1"/>
          </p:cNvSpPr>
          <p:nvPr>
            <p:ph sz="half" idx="2"/>
          </p:nvPr>
        </p:nvSpPr>
        <p:spPr/>
        <p:txBody>
          <a:bodyPr>
            <a:normAutofit fontScale="92500" lnSpcReduction="20000"/>
          </a:bodyPr>
          <a:lstStyle/>
          <a:p>
            <a:r>
              <a:rPr lang="en-US" altLang="en-US" sz="2200" b="1" dirty="0">
                <a:solidFill>
                  <a:srgbClr val="002D73"/>
                </a:solidFill>
                <a:ea typeface="ＭＳ Ｐゴシック" panose="020B0600070205080204" pitchFamily="34" charset="-128"/>
              </a:rPr>
              <a:t>DISCUSSION POINTS </a:t>
            </a:r>
            <a:endParaRPr lang="en-US" altLang="en-US" sz="2200" dirty="0">
              <a:solidFill>
                <a:srgbClr val="002D73"/>
              </a:solidFill>
              <a:ea typeface="ＭＳ Ｐゴシック" panose="020B0600070205080204" pitchFamily="34" charset="-128"/>
            </a:endParaRPr>
          </a:p>
          <a:p>
            <a:pPr lvl="1"/>
            <a:r>
              <a:rPr lang="en-US" altLang="en-US" sz="2200" dirty="0">
                <a:solidFill>
                  <a:srgbClr val="002D73"/>
                </a:solidFill>
                <a:ea typeface="ＭＳ Ｐゴシック" panose="020B0600070205080204" pitchFamily="34" charset="-128"/>
              </a:rPr>
              <a:t>Refinement and/or finalization of exercise documentation </a:t>
            </a:r>
          </a:p>
          <a:p>
            <a:pPr lvl="1"/>
            <a:r>
              <a:rPr lang="en-US" altLang="en-US" sz="2200" dirty="0">
                <a:solidFill>
                  <a:srgbClr val="002D73"/>
                </a:solidFill>
                <a:ea typeface="ＭＳ Ｐゴシック" panose="020B0600070205080204" pitchFamily="34" charset="-128"/>
              </a:rPr>
              <a:t>Logistical requirements </a:t>
            </a:r>
          </a:p>
          <a:p>
            <a:pPr lvl="1"/>
            <a:r>
              <a:rPr lang="en-US" altLang="en-US" sz="2200" dirty="0">
                <a:solidFill>
                  <a:srgbClr val="002D73"/>
                </a:solidFill>
                <a:ea typeface="ＭＳ Ｐゴシック" panose="020B0600070205080204" pitchFamily="34" charset="-128"/>
              </a:rPr>
              <a:t>Master Scenario Events List (MSEL) if no additional MSEL Planning Meeting will be held </a:t>
            </a:r>
          </a:p>
          <a:p>
            <a:endParaRPr lang="en-US" dirty="0"/>
          </a:p>
        </p:txBody>
      </p:sp>
    </p:spTree>
    <p:extLst>
      <p:ext uri="{BB962C8B-B14F-4D97-AF65-F5344CB8AC3E}">
        <p14:creationId xmlns:p14="http://schemas.microsoft.com/office/powerpoint/2010/main" val="854898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altLang="en-US" b="1" dirty="0">
                <a:solidFill>
                  <a:srgbClr val="002D73"/>
                </a:solidFill>
                <a:ea typeface="ＭＳ Ｐゴシック" panose="020B0600070205080204" pitchFamily="34" charset="-128"/>
              </a:rPr>
              <a:t>National Preparedness System </a:t>
            </a:r>
            <a:endParaRPr lang="en-US" dirty="0">
              <a:solidFill>
                <a:srgbClr val="002D73"/>
              </a:solidFill>
            </a:endParaRPr>
          </a:p>
        </p:txBody>
      </p:sp>
      <p:sp>
        <p:nvSpPr>
          <p:cNvPr id="6" name="Content Placeholder 5"/>
          <p:cNvSpPr>
            <a:spLocks noGrp="1"/>
          </p:cNvSpPr>
          <p:nvPr>
            <p:ph idx="1"/>
          </p:nvPr>
        </p:nvSpPr>
        <p:spPr>
          <a:xfrm>
            <a:off x="488138" y="1169043"/>
            <a:ext cx="8027212" cy="3463680"/>
          </a:xfrm>
        </p:spPr>
        <p:txBody>
          <a:bodyPr/>
          <a:lstStyle/>
          <a:p>
            <a:pPr marL="0" indent="0">
              <a:buFont typeface="Arial" pitchFamily="-109" charset="0"/>
              <a:buChar char="•"/>
              <a:defRPr/>
            </a:pPr>
            <a:r>
              <a:rPr lang="en-US" dirty="0"/>
              <a:t>  </a:t>
            </a:r>
            <a:r>
              <a:rPr lang="en-US" sz="2400" dirty="0">
                <a:solidFill>
                  <a:srgbClr val="002D73"/>
                </a:solidFill>
              </a:rPr>
              <a:t>Identify and Assess Risk  and Severity</a:t>
            </a:r>
          </a:p>
          <a:p>
            <a:pPr>
              <a:defRPr/>
            </a:pPr>
            <a:r>
              <a:rPr lang="en-US" sz="2400" dirty="0">
                <a:solidFill>
                  <a:srgbClr val="002D73"/>
                </a:solidFill>
              </a:rPr>
              <a:t>Estimate Capability Requirements </a:t>
            </a:r>
          </a:p>
          <a:p>
            <a:pPr>
              <a:defRPr/>
            </a:pPr>
            <a:r>
              <a:rPr lang="en-US" sz="2400" dirty="0">
                <a:solidFill>
                  <a:srgbClr val="002D73"/>
                </a:solidFill>
              </a:rPr>
              <a:t>Build and Sustain Capabilities </a:t>
            </a:r>
          </a:p>
          <a:p>
            <a:pPr>
              <a:defRPr/>
            </a:pPr>
            <a:r>
              <a:rPr lang="en-US" sz="2400" dirty="0">
                <a:solidFill>
                  <a:srgbClr val="002D73"/>
                </a:solidFill>
              </a:rPr>
              <a:t>Plan to Deliver Capabilities </a:t>
            </a:r>
          </a:p>
          <a:p>
            <a:pPr>
              <a:defRPr/>
            </a:pPr>
            <a:r>
              <a:rPr lang="en-US" sz="2400" dirty="0">
                <a:solidFill>
                  <a:srgbClr val="002D73"/>
                </a:solidFill>
              </a:rPr>
              <a:t>Validate Capabilities </a:t>
            </a:r>
          </a:p>
          <a:p>
            <a:pPr>
              <a:defRPr/>
            </a:pPr>
            <a:r>
              <a:rPr lang="en-US" sz="2400" dirty="0">
                <a:solidFill>
                  <a:srgbClr val="002D73"/>
                </a:solidFill>
              </a:rPr>
              <a:t>Review and Update Risks, </a:t>
            </a:r>
          </a:p>
          <a:p>
            <a:pPr marL="0" indent="0">
              <a:buNone/>
              <a:defRPr/>
            </a:pPr>
            <a:r>
              <a:rPr lang="en-US" sz="2400" dirty="0">
                <a:solidFill>
                  <a:srgbClr val="002D73"/>
                </a:solidFill>
              </a:rPr>
              <a:t>    Tools and Resources</a:t>
            </a:r>
          </a:p>
          <a:p>
            <a:endParaRPr lang="en-US" dirty="0"/>
          </a:p>
        </p:txBody>
      </p:sp>
      <p:sp>
        <p:nvSpPr>
          <p:cNvPr id="4" name="Date Placeholder 3"/>
          <p:cNvSpPr>
            <a:spLocks noGrp="1"/>
          </p:cNvSpPr>
          <p:nvPr>
            <p:ph type="dt" sz="half" idx="10"/>
          </p:nvPr>
        </p:nvSpPr>
        <p:spPr>
          <a:xfrm>
            <a:off x="628650" y="4402318"/>
            <a:ext cx="6384546" cy="638790"/>
          </a:xfrm>
        </p:spPr>
        <p:txBody>
          <a:bodyPr/>
          <a:lstStyle/>
          <a:p>
            <a:pPr algn="ctr">
              <a:defRPr/>
            </a:pPr>
            <a:r>
              <a:rPr lang="en-US" sz="2400" b="1" i="1" dirty="0">
                <a:solidFill>
                  <a:srgbClr val="FF0000"/>
                </a:solidFill>
              </a:rPr>
              <a:t>Training and Exercises play a critical role </a:t>
            </a:r>
          </a:p>
          <a:p>
            <a:pPr algn="ctr">
              <a:defRPr/>
            </a:pPr>
            <a:r>
              <a:rPr lang="en-US" sz="2400" b="1" i="1" dirty="0">
                <a:solidFill>
                  <a:srgbClr val="FF0000"/>
                </a:solidFill>
              </a:rPr>
              <a:t>in all components</a:t>
            </a:r>
          </a:p>
          <a:p>
            <a:endParaRPr lang="en-US"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0741" y="1835657"/>
            <a:ext cx="2640815" cy="2459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938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Midterm Planning Meeting (MPM)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111170"/>
            <a:ext cx="7886700" cy="3521553"/>
          </a:xfrm>
        </p:spPr>
        <p:txBody>
          <a:bodyPr/>
          <a:lstStyle/>
          <a:p>
            <a:r>
              <a:rPr lang="en-US" altLang="en-US" sz="2400" b="1" dirty="0">
                <a:solidFill>
                  <a:srgbClr val="002D73"/>
                </a:solidFill>
                <a:ea typeface="ＭＳ Ｐゴシック" panose="020B0600070205080204" pitchFamily="34" charset="-128"/>
              </a:rPr>
              <a:t>OUTCOMES </a:t>
            </a:r>
            <a:endParaRPr lang="en-US" altLang="en-US" sz="2400" dirty="0">
              <a:solidFill>
                <a:srgbClr val="002D73"/>
              </a:solidFill>
              <a:ea typeface="ＭＳ Ｐゴシック" panose="020B0600070205080204" pitchFamily="34" charset="-128"/>
            </a:endParaRPr>
          </a:p>
          <a:p>
            <a:pPr lvl="1"/>
            <a:r>
              <a:rPr lang="en-US" altLang="en-US" sz="2400" dirty="0">
                <a:solidFill>
                  <a:srgbClr val="002D73"/>
                </a:solidFill>
                <a:ea typeface="ＭＳ Ｐゴシック" panose="020B0600070205080204" pitchFamily="34" charset="-128"/>
              </a:rPr>
              <a:t>Reviewed exercise documentation (as applicable) </a:t>
            </a:r>
          </a:p>
          <a:p>
            <a:pPr lvl="1"/>
            <a:r>
              <a:rPr lang="en-US" altLang="en-US" sz="2400" dirty="0">
                <a:solidFill>
                  <a:srgbClr val="002D73"/>
                </a:solidFill>
                <a:ea typeface="ＭＳ Ｐゴシック" panose="020B0600070205080204" pitchFamily="34" charset="-128"/>
              </a:rPr>
              <a:t>Well-developed scenario to include injects (if no MSEL held) </a:t>
            </a:r>
          </a:p>
          <a:p>
            <a:pPr lvl="1"/>
            <a:r>
              <a:rPr lang="en-US" altLang="en-US" sz="2400" dirty="0">
                <a:solidFill>
                  <a:srgbClr val="002D73"/>
                </a:solidFill>
                <a:ea typeface="ＭＳ Ｐゴシック" panose="020B0600070205080204" pitchFamily="34" charset="-128"/>
              </a:rPr>
              <a:t>Finalization of date, time, and location </a:t>
            </a:r>
          </a:p>
          <a:p>
            <a:pPr lvl="1"/>
            <a:r>
              <a:rPr lang="en-US" altLang="en-US" sz="2400" dirty="0">
                <a:solidFill>
                  <a:srgbClr val="002D73"/>
                </a:solidFill>
                <a:ea typeface="ＭＳ Ｐゴシック" panose="020B0600070205080204" pitchFamily="34" charset="-128"/>
              </a:rPr>
              <a:t>Identified logistics planning requirements </a:t>
            </a:r>
          </a:p>
          <a:p>
            <a:pPr lvl="1"/>
            <a:r>
              <a:rPr lang="en-US" altLang="en-US" sz="2400" dirty="0">
                <a:solidFill>
                  <a:srgbClr val="002D73"/>
                </a:solidFill>
                <a:ea typeface="ＭＳ Ｐゴシック" panose="020B0600070205080204" pitchFamily="34" charset="-128"/>
              </a:rPr>
              <a:t>Revised planning schedule, task assignments, meeting date and location for next meeting</a:t>
            </a:r>
          </a:p>
          <a:p>
            <a:pPr marL="0" indent="0">
              <a:buNone/>
            </a:pPr>
            <a:endParaRPr lang="en-US" sz="2000" dirty="0">
              <a:solidFill>
                <a:srgbClr val="002D73"/>
              </a:solidFill>
            </a:endParaRPr>
          </a:p>
        </p:txBody>
      </p:sp>
    </p:spTree>
    <p:extLst>
      <p:ext uri="{BB962C8B-B14F-4D97-AF65-F5344CB8AC3E}">
        <p14:creationId xmlns:p14="http://schemas.microsoft.com/office/powerpoint/2010/main" val="10100387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4"/>
            <a:ext cx="8229600" cy="1144254"/>
          </a:xfrm>
        </p:spPr>
        <p:txBody>
          <a:bodyPr>
            <a:normAutofit fontScale="90000"/>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Master Scenario Events List (MSEL) Meeting </a:t>
            </a:r>
            <a:endParaRPr lang="en-US" sz="3600" dirty="0">
              <a:solidFill>
                <a:srgbClr val="002D73"/>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61877" y="1350628"/>
            <a:ext cx="4737004" cy="4036620"/>
          </a:xfrm>
        </p:spPr>
        <p:txBody>
          <a:bodyPr>
            <a:normAutofit fontScale="92500" lnSpcReduction="10000"/>
          </a:bodyPr>
          <a:lstStyle/>
          <a:p>
            <a:r>
              <a:rPr lang="en-US" altLang="en-US" sz="2400" b="1" dirty="0">
                <a:solidFill>
                  <a:srgbClr val="002D73"/>
                </a:solidFill>
                <a:ea typeface="ＭＳ Ｐゴシック" panose="020B0600070205080204" pitchFamily="34" charset="-128"/>
              </a:rPr>
              <a:t>PRIMARY FOCUS</a:t>
            </a:r>
          </a:p>
          <a:p>
            <a:pPr lvl="1"/>
            <a:r>
              <a:rPr lang="en-US" altLang="en-US" sz="2100" dirty="0">
                <a:solidFill>
                  <a:srgbClr val="002D73"/>
                </a:solidFill>
                <a:ea typeface="ＭＳ Ｐゴシック" panose="020B0600070205080204" pitchFamily="34" charset="-128"/>
              </a:rPr>
              <a:t>Develop chronological list that supplements exercise scenario </a:t>
            </a:r>
          </a:p>
          <a:p>
            <a:pPr lvl="1"/>
            <a:r>
              <a:rPr lang="en-US" altLang="en-US" sz="2100" dirty="0">
                <a:solidFill>
                  <a:srgbClr val="002D73"/>
                </a:solidFill>
                <a:ea typeface="ＭＳ Ｐゴシック" panose="020B0600070205080204" pitchFamily="34" charset="-128"/>
              </a:rPr>
              <a:t>Event synopses, expected participant responses, objectives and core capability targets </a:t>
            </a:r>
          </a:p>
          <a:p>
            <a:pPr lvl="1"/>
            <a:r>
              <a:rPr lang="en-US" altLang="en-US" sz="2100" dirty="0">
                <a:solidFill>
                  <a:srgbClr val="002D73"/>
                </a:solidFill>
                <a:ea typeface="ＭＳ Ｐゴシック" panose="020B0600070205080204" pitchFamily="34" charset="-128"/>
              </a:rPr>
              <a:t>Specific scenario events (or injects) that prompt players to implement the plans, policies, procedures, and protocols that require testing during the exercise </a:t>
            </a:r>
          </a:p>
          <a:p>
            <a:pPr lvl="1"/>
            <a:r>
              <a:rPr lang="en-US" altLang="en-US" sz="2100" dirty="0">
                <a:solidFill>
                  <a:srgbClr val="002D73"/>
                </a:solidFill>
                <a:ea typeface="ＭＳ Ｐゴシック" panose="020B0600070205080204" pitchFamily="34" charset="-128"/>
              </a:rPr>
              <a:t>Methods used to provide injects </a:t>
            </a:r>
          </a:p>
          <a:p>
            <a:endParaRPr lang="en-US" dirty="0"/>
          </a:p>
        </p:txBody>
      </p:sp>
      <p:sp>
        <p:nvSpPr>
          <p:cNvPr id="6" name="Content Placeholder 5"/>
          <p:cNvSpPr>
            <a:spLocks noGrp="1"/>
          </p:cNvSpPr>
          <p:nvPr>
            <p:ph sz="half" idx="2"/>
          </p:nvPr>
        </p:nvSpPr>
        <p:spPr>
          <a:xfrm>
            <a:off x="4648200" y="1266738"/>
            <a:ext cx="4038600" cy="3548330"/>
          </a:xfrm>
        </p:spPr>
        <p:txBody>
          <a:bodyPr>
            <a:normAutofit fontScale="92500" lnSpcReduction="10000"/>
          </a:bodyPr>
          <a:lstStyle/>
          <a:p>
            <a:r>
              <a:rPr lang="en-US" altLang="en-US" sz="2400" b="1" dirty="0">
                <a:solidFill>
                  <a:srgbClr val="002D73"/>
                </a:solidFill>
                <a:ea typeface="ＭＳ Ｐゴシック" panose="020B0600070205080204" pitchFamily="34" charset="-128"/>
              </a:rPr>
              <a:t>DISCUSSION POINTS </a:t>
            </a:r>
            <a:endParaRPr lang="en-US" altLang="en-US" sz="2400" dirty="0">
              <a:solidFill>
                <a:srgbClr val="002D73"/>
              </a:solidFill>
              <a:ea typeface="ＭＳ Ｐゴシック" panose="020B0600070205080204" pitchFamily="34" charset="-128"/>
            </a:endParaRPr>
          </a:p>
          <a:p>
            <a:pPr lvl="1"/>
            <a:r>
              <a:rPr lang="en-US" altLang="en-US" sz="2100" dirty="0">
                <a:solidFill>
                  <a:srgbClr val="002D73"/>
                </a:solidFill>
                <a:ea typeface="ＭＳ Ｐゴシック" panose="020B0600070205080204" pitchFamily="34" charset="-128"/>
              </a:rPr>
              <a:t>Tasks, conditions and standards required to meet exercise objectives </a:t>
            </a:r>
          </a:p>
          <a:p>
            <a:pPr lvl="1"/>
            <a:r>
              <a:rPr lang="en-US" altLang="en-US" sz="2100" dirty="0">
                <a:solidFill>
                  <a:srgbClr val="002D73"/>
                </a:solidFill>
                <a:ea typeface="ＭＳ Ｐゴシック" panose="020B0600070205080204" pitchFamily="34" charset="-128"/>
              </a:rPr>
              <a:t>Key events and critical tasks </a:t>
            </a:r>
          </a:p>
          <a:p>
            <a:pPr lvl="1"/>
            <a:r>
              <a:rPr lang="en-US" altLang="en-US" sz="2100" dirty="0">
                <a:solidFill>
                  <a:srgbClr val="002D73"/>
                </a:solidFill>
                <a:ea typeface="ＭＳ Ｐゴシック" panose="020B0600070205080204" pitchFamily="34" charset="-128"/>
              </a:rPr>
              <a:t>Event originator, target player, expected player actions and timeframe </a:t>
            </a:r>
          </a:p>
          <a:p>
            <a:pPr lvl="1"/>
            <a:r>
              <a:rPr lang="en-US" altLang="en-US" sz="2100" dirty="0">
                <a:solidFill>
                  <a:srgbClr val="002D73"/>
                </a:solidFill>
                <a:ea typeface="ＭＳ Ｐゴシック" panose="020B0600070205080204" pitchFamily="34" charset="-128"/>
              </a:rPr>
              <a:t>Contingency injects to prompt player action (if needed) </a:t>
            </a:r>
          </a:p>
          <a:p>
            <a:endParaRPr lang="en-US" dirty="0">
              <a:solidFill>
                <a:srgbClr val="002D73"/>
              </a:solidFill>
            </a:endParaRPr>
          </a:p>
        </p:txBody>
      </p:sp>
    </p:spTree>
    <p:extLst>
      <p:ext uri="{BB962C8B-B14F-4D97-AF65-F5344CB8AC3E}">
        <p14:creationId xmlns:p14="http://schemas.microsoft.com/office/powerpoint/2010/main" val="1037631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Master Scenario Events List (MSEL) Meeting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385888"/>
            <a:ext cx="7886700" cy="3263504"/>
          </a:xfrm>
        </p:spPr>
        <p:txBody>
          <a:bodyPr/>
          <a:lstStyle/>
          <a:p>
            <a:r>
              <a:rPr lang="en-US" altLang="en-US" sz="2400" b="1" dirty="0">
                <a:solidFill>
                  <a:srgbClr val="002D73"/>
                </a:solidFill>
                <a:ea typeface="ＭＳ Ｐゴシック" panose="020B0600070205080204" pitchFamily="34" charset="-128"/>
              </a:rPr>
              <a:t>OUTCOMES</a:t>
            </a:r>
            <a:endParaRPr lang="en-US" altLang="en-US" sz="2400" dirty="0">
              <a:solidFill>
                <a:srgbClr val="002D73"/>
              </a:solidFill>
              <a:ea typeface="ＭＳ Ｐゴシック" panose="020B0600070205080204" pitchFamily="34" charset="-128"/>
            </a:endParaRPr>
          </a:p>
          <a:p>
            <a:pPr lvl="1"/>
            <a:r>
              <a:rPr lang="en-US" altLang="en-US" sz="2200" dirty="0">
                <a:solidFill>
                  <a:srgbClr val="002D73"/>
                </a:solidFill>
                <a:ea typeface="ＭＳ Ｐゴシック" panose="020B0600070205080204" pitchFamily="34" charset="-128"/>
              </a:rPr>
              <a:t>Key event injects and timeline for delivery </a:t>
            </a:r>
          </a:p>
          <a:p>
            <a:pPr lvl="1"/>
            <a:r>
              <a:rPr lang="en-US" altLang="en-US" sz="2200" dirty="0">
                <a:solidFill>
                  <a:srgbClr val="002D73"/>
                </a:solidFill>
                <a:ea typeface="ＭＳ Ｐゴシック" panose="020B0600070205080204" pitchFamily="34" charset="-128"/>
              </a:rPr>
              <a:t>Assignment of responsibility for constructing remaining events </a:t>
            </a:r>
          </a:p>
          <a:p>
            <a:pPr lvl="1"/>
            <a:r>
              <a:rPr lang="en-US" altLang="en-US" sz="2200" dirty="0">
                <a:solidFill>
                  <a:srgbClr val="002D73"/>
                </a:solidFill>
                <a:ea typeface="ＭＳ Ｐゴシック" panose="020B0600070205080204" pitchFamily="34" charset="-128"/>
              </a:rPr>
              <a:t>Timeline for completion</a:t>
            </a:r>
          </a:p>
          <a:p>
            <a:pPr marL="0" indent="0">
              <a:buNone/>
            </a:pP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462" y="3548460"/>
            <a:ext cx="5612235" cy="10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8419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nvPr>
        </p:nvGraphicFramePr>
        <p:xfrm>
          <a:off x="51474" y="434381"/>
          <a:ext cx="9027212" cy="4652876"/>
        </p:xfrm>
        <a:graphic>
          <a:graphicData uri="http://schemas.openxmlformats.org/drawingml/2006/table">
            <a:tbl>
              <a:tblPr firstRow="1" bandRow="1">
                <a:tableStyleId>{93296810-A885-4BE3-A3E7-6D5BEEA58F35}</a:tableStyleId>
              </a:tblPr>
              <a:tblGrid>
                <a:gridCol w="1169846">
                  <a:extLst>
                    <a:ext uri="{9D8B030D-6E8A-4147-A177-3AD203B41FA5}">
                      <a16:colId xmlns:a16="http://schemas.microsoft.com/office/drawing/2014/main" xmlns="" val="20000"/>
                    </a:ext>
                  </a:extLst>
                </a:gridCol>
                <a:gridCol w="956675">
                  <a:extLst>
                    <a:ext uri="{9D8B030D-6E8A-4147-A177-3AD203B41FA5}">
                      <a16:colId xmlns:a16="http://schemas.microsoft.com/office/drawing/2014/main" xmlns="" val="20001"/>
                    </a:ext>
                  </a:extLst>
                </a:gridCol>
                <a:gridCol w="1341424">
                  <a:extLst>
                    <a:ext uri="{9D8B030D-6E8A-4147-A177-3AD203B41FA5}">
                      <a16:colId xmlns:a16="http://schemas.microsoft.com/office/drawing/2014/main" xmlns="" val="20002"/>
                    </a:ext>
                  </a:extLst>
                </a:gridCol>
                <a:gridCol w="1715776">
                  <a:extLst>
                    <a:ext uri="{9D8B030D-6E8A-4147-A177-3AD203B41FA5}">
                      <a16:colId xmlns:a16="http://schemas.microsoft.com/office/drawing/2014/main" xmlns="" val="20003"/>
                    </a:ext>
                  </a:extLst>
                </a:gridCol>
                <a:gridCol w="1819762">
                  <a:extLst>
                    <a:ext uri="{9D8B030D-6E8A-4147-A177-3AD203B41FA5}">
                      <a16:colId xmlns:a16="http://schemas.microsoft.com/office/drawing/2014/main" xmlns="" val="20004"/>
                    </a:ext>
                  </a:extLst>
                </a:gridCol>
                <a:gridCol w="2023729">
                  <a:extLst>
                    <a:ext uri="{9D8B030D-6E8A-4147-A177-3AD203B41FA5}">
                      <a16:colId xmlns:a16="http://schemas.microsoft.com/office/drawing/2014/main" xmlns="" val="20005"/>
                    </a:ext>
                  </a:extLst>
                </a:gridCol>
              </a:tblGrid>
              <a:tr h="743752">
                <a:tc>
                  <a:txBody>
                    <a:bodyPr/>
                    <a:lstStyle/>
                    <a:p>
                      <a:pPr algn="ctr"/>
                      <a:r>
                        <a:rPr lang="en-US" sz="1700" i="1" dirty="0"/>
                        <a:t>Exercise Time</a:t>
                      </a:r>
                    </a:p>
                  </a:txBody>
                  <a:tcPr>
                    <a:solidFill>
                      <a:schemeClr val="tx2"/>
                    </a:solidFill>
                  </a:tcPr>
                </a:tc>
                <a:tc>
                  <a:txBody>
                    <a:bodyPr/>
                    <a:lstStyle/>
                    <a:p>
                      <a:pPr algn="ctr"/>
                      <a:r>
                        <a:rPr lang="en-US" sz="1700" i="1" dirty="0"/>
                        <a:t>Inject #</a:t>
                      </a:r>
                    </a:p>
                  </a:txBody>
                  <a:tcPr>
                    <a:solidFill>
                      <a:schemeClr val="tx2"/>
                    </a:solidFill>
                  </a:tcPr>
                </a:tc>
                <a:tc>
                  <a:txBody>
                    <a:bodyPr/>
                    <a:lstStyle/>
                    <a:p>
                      <a:pPr algn="ctr"/>
                      <a:r>
                        <a:rPr lang="en-US" sz="1700" i="1" dirty="0"/>
                        <a:t>From</a:t>
                      </a:r>
                    </a:p>
                  </a:txBody>
                  <a:tcPr>
                    <a:solidFill>
                      <a:schemeClr val="tx2"/>
                    </a:solidFill>
                  </a:tcPr>
                </a:tc>
                <a:tc>
                  <a:txBody>
                    <a:bodyPr/>
                    <a:lstStyle/>
                    <a:p>
                      <a:pPr algn="ctr"/>
                      <a:r>
                        <a:rPr lang="en-US" sz="1700" i="1" dirty="0"/>
                        <a:t>To</a:t>
                      </a:r>
                    </a:p>
                  </a:txBody>
                  <a:tcPr>
                    <a:solidFill>
                      <a:schemeClr val="tx2"/>
                    </a:solidFill>
                  </a:tcPr>
                </a:tc>
                <a:tc>
                  <a:txBody>
                    <a:bodyPr/>
                    <a:lstStyle/>
                    <a:p>
                      <a:pPr algn="ctr"/>
                      <a:r>
                        <a:rPr lang="en-US" sz="1700" i="1" dirty="0"/>
                        <a:t>Message</a:t>
                      </a:r>
                    </a:p>
                  </a:txBody>
                  <a:tcPr>
                    <a:solidFill>
                      <a:schemeClr val="tx2"/>
                    </a:solidFill>
                  </a:tcPr>
                </a:tc>
                <a:tc>
                  <a:txBody>
                    <a:bodyPr/>
                    <a:lstStyle/>
                    <a:p>
                      <a:pPr algn="ctr"/>
                      <a:r>
                        <a:rPr lang="en-US" sz="1700" i="1" dirty="0"/>
                        <a:t>Expected</a:t>
                      </a:r>
                      <a:r>
                        <a:rPr lang="en-US" sz="1700" i="1" baseline="0" dirty="0"/>
                        <a:t> Outcome/</a:t>
                      </a:r>
                    </a:p>
                    <a:p>
                      <a:pPr algn="ctr"/>
                      <a:r>
                        <a:rPr lang="en-US" sz="1700" i="1" baseline="0" dirty="0"/>
                        <a:t>Actions</a:t>
                      </a:r>
                      <a:endParaRPr lang="en-US" sz="1700" i="1" dirty="0"/>
                    </a:p>
                  </a:txBody>
                  <a:tcPr>
                    <a:solidFill>
                      <a:schemeClr val="tx2"/>
                    </a:solidFill>
                  </a:tcPr>
                </a:tc>
                <a:extLst>
                  <a:ext uri="{0D108BD9-81ED-4DB2-BD59-A6C34878D82A}">
                    <a16:rowId xmlns:a16="http://schemas.microsoft.com/office/drawing/2014/main" xmlns="" val="10000"/>
                  </a:ext>
                </a:extLst>
              </a:tr>
              <a:tr h="536771">
                <a:tc>
                  <a:txBody>
                    <a:bodyPr/>
                    <a:lstStyle/>
                    <a:p>
                      <a:pPr algn="ctr"/>
                      <a:r>
                        <a:rPr lang="en-US" dirty="0">
                          <a:solidFill>
                            <a:srgbClr val="002D73"/>
                          </a:solidFill>
                        </a:rPr>
                        <a:t>0900</a:t>
                      </a:r>
                    </a:p>
                  </a:txBody>
                  <a:tcPr>
                    <a:solidFill>
                      <a:schemeClr val="tx2">
                        <a:lumMod val="20000"/>
                        <a:lumOff val="80000"/>
                      </a:schemeClr>
                    </a:solidFill>
                  </a:tcPr>
                </a:tc>
                <a:tc>
                  <a:txBody>
                    <a:bodyPr/>
                    <a:lstStyle/>
                    <a:p>
                      <a:pPr algn="ctr"/>
                      <a:r>
                        <a:rPr lang="en-US" dirty="0">
                          <a:solidFill>
                            <a:srgbClr val="002D73"/>
                          </a:solidFill>
                        </a:rPr>
                        <a:t>1</a:t>
                      </a:r>
                    </a:p>
                  </a:txBody>
                  <a:tcPr>
                    <a:solidFill>
                      <a:schemeClr val="tx2">
                        <a:lumMod val="20000"/>
                        <a:lumOff val="80000"/>
                      </a:schemeClr>
                    </a:solidFill>
                  </a:tcPr>
                </a:tc>
                <a:tc>
                  <a:txBody>
                    <a:bodyPr/>
                    <a:lstStyle/>
                    <a:p>
                      <a:r>
                        <a:rPr lang="en-US" dirty="0">
                          <a:solidFill>
                            <a:srgbClr val="002D73"/>
                          </a:solidFill>
                        </a:rPr>
                        <a:t>SIMCELL</a:t>
                      </a:r>
                    </a:p>
                  </a:txBody>
                  <a:tcPr>
                    <a:solidFill>
                      <a:schemeClr val="tx2">
                        <a:lumMod val="20000"/>
                        <a:lumOff val="80000"/>
                      </a:schemeClr>
                    </a:solidFill>
                  </a:tcPr>
                </a:tc>
                <a:tc>
                  <a:txBody>
                    <a:bodyPr/>
                    <a:lstStyle/>
                    <a:p>
                      <a:r>
                        <a:rPr lang="en-US" dirty="0">
                          <a:solidFill>
                            <a:srgbClr val="002D73"/>
                          </a:solidFill>
                        </a:rPr>
                        <a:t>ALL PLAYERS</a:t>
                      </a:r>
                    </a:p>
                  </a:txBody>
                  <a:tcPr>
                    <a:solidFill>
                      <a:schemeClr val="tx2">
                        <a:lumMod val="20000"/>
                        <a:lumOff val="80000"/>
                      </a:schemeClr>
                    </a:solidFill>
                  </a:tcPr>
                </a:tc>
                <a:tc>
                  <a:txBody>
                    <a:bodyPr/>
                    <a:lstStyle/>
                    <a:p>
                      <a:r>
                        <a:rPr lang="en-US" dirty="0">
                          <a:solidFill>
                            <a:srgbClr val="002D73"/>
                          </a:solidFill>
                        </a:rPr>
                        <a:t>STARTEX</a:t>
                      </a:r>
                    </a:p>
                  </a:txBody>
                  <a:tcPr>
                    <a:solidFill>
                      <a:schemeClr val="tx2">
                        <a:lumMod val="20000"/>
                        <a:lumOff val="80000"/>
                      </a:schemeClr>
                    </a:solidFill>
                  </a:tcPr>
                </a:tc>
                <a:tc>
                  <a:txBody>
                    <a:bodyPr/>
                    <a:lstStyle/>
                    <a:p>
                      <a:r>
                        <a:rPr lang="en-US" dirty="0">
                          <a:solidFill>
                            <a:srgbClr val="002D73"/>
                          </a:solidFill>
                        </a:rPr>
                        <a:t>Exercise begins</a:t>
                      </a:r>
                    </a:p>
                  </a:txBody>
                  <a:tcPr>
                    <a:solidFill>
                      <a:schemeClr val="tx2">
                        <a:lumMod val="20000"/>
                        <a:lumOff val="80000"/>
                      </a:schemeClr>
                    </a:solidFill>
                  </a:tcPr>
                </a:tc>
                <a:extLst>
                  <a:ext uri="{0D108BD9-81ED-4DB2-BD59-A6C34878D82A}">
                    <a16:rowId xmlns:a16="http://schemas.microsoft.com/office/drawing/2014/main" xmlns="" val="10001"/>
                  </a:ext>
                </a:extLst>
              </a:tr>
              <a:tr h="536771">
                <a:tc>
                  <a:txBody>
                    <a:bodyPr/>
                    <a:lstStyle/>
                    <a:p>
                      <a:endParaRPr lang="en-US">
                        <a:solidFill>
                          <a:srgbClr val="002D73"/>
                        </a:solidFill>
                      </a:endParaRPr>
                    </a:p>
                  </a:txBody>
                  <a:tcPr>
                    <a:solidFill>
                      <a:schemeClr val="tx2">
                        <a:lumMod val="20000"/>
                        <a:lumOff val="80000"/>
                      </a:schemeClr>
                    </a:solidFill>
                  </a:tcPr>
                </a:tc>
                <a:tc>
                  <a:txBody>
                    <a:bodyPr/>
                    <a:lstStyle/>
                    <a:p>
                      <a:endParaRPr lang="en-US" dirty="0">
                        <a:solidFill>
                          <a:srgbClr val="002D73"/>
                        </a:solidFill>
                      </a:endParaRPr>
                    </a:p>
                  </a:txBody>
                  <a:tcPr>
                    <a:solidFill>
                      <a:schemeClr val="tx2">
                        <a:lumMod val="20000"/>
                        <a:lumOff val="80000"/>
                      </a:schemeClr>
                    </a:solidFill>
                  </a:tcPr>
                </a:tc>
                <a:tc>
                  <a:txBody>
                    <a:bodyPr/>
                    <a:lstStyle/>
                    <a:p>
                      <a:endParaRPr lang="en-US" dirty="0">
                        <a:solidFill>
                          <a:srgbClr val="002D73"/>
                        </a:solidFill>
                      </a:endParaRPr>
                    </a:p>
                  </a:txBody>
                  <a:tcPr>
                    <a:solidFill>
                      <a:schemeClr val="tx2">
                        <a:lumMod val="20000"/>
                        <a:lumOff val="80000"/>
                      </a:schemeClr>
                    </a:solidFill>
                  </a:tcPr>
                </a:tc>
                <a:tc>
                  <a:txBody>
                    <a:bodyPr/>
                    <a:lstStyle/>
                    <a:p>
                      <a:endParaRPr lang="en-US" dirty="0">
                        <a:solidFill>
                          <a:srgbClr val="002D73"/>
                        </a:solidFill>
                      </a:endParaRPr>
                    </a:p>
                  </a:txBody>
                  <a:tcPr>
                    <a:solidFill>
                      <a:schemeClr val="tx2">
                        <a:lumMod val="20000"/>
                        <a:lumOff val="80000"/>
                      </a:schemeClr>
                    </a:solidFill>
                  </a:tcPr>
                </a:tc>
                <a:tc>
                  <a:txBody>
                    <a:bodyPr/>
                    <a:lstStyle/>
                    <a:p>
                      <a:endParaRPr lang="en-US">
                        <a:solidFill>
                          <a:srgbClr val="002D73"/>
                        </a:solidFill>
                      </a:endParaRPr>
                    </a:p>
                  </a:txBody>
                  <a:tcPr>
                    <a:solidFill>
                      <a:schemeClr val="tx2">
                        <a:lumMod val="20000"/>
                        <a:lumOff val="80000"/>
                      </a:schemeClr>
                    </a:solidFill>
                  </a:tcPr>
                </a:tc>
                <a:tc>
                  <a:txBody>
                    <a:bodyPr/>
                    <a:lstStyle/>
                    <a:p>
                      <a:endParaRPr lang="en-US">
                        <a:solidFill>
                          <a:srgbClr val="002D73"/>
                        </a:solidFill>
                      </a:endParaRPr>
                    </a:p>
                  </a:txBody>
                  <a:tcPr>
                    <a:solidFill>
                      <a:schemeClr val="tx2">
                        <a:lumMod val="20000"/>
                        <a:lumOff val="80000"/>
                      </a:schemeClr>
                    </a:solidFill>
                  </a:tcPr>
                </a:tc>
                <a:extLst>
                  <a:ext uri="{0D108BD9-81ED-4DB2-BD59-A6C34878D82A}">
                    <a16:rowId xmlns:a16="http://schemas.microsoft.com/office/drawing/2014/main" xmlns="" val="10002"/>
                  </a:ext>
                </a:extLst>
              </a:tr>
              <a:tr h="2835582">
                <a:tc>
                  <a:txBody>
                    <a:bodyPr/>
                    <a:lstStyle/>
                    <a:p>
                      <a:pPr algn="ctr"/>
                      <a:r>
                        <a:rPr lang="en-US" dirty="0">
                          <a:solidFill>
                            <a:srgbClr val="002D73"/>
                          </a:solidFill>
                        </a:rPr>
                        <a:t>0915</a:t>
                      </a:r>
                    </a:p>
                  </a:txBody>
                  <a:tcPr>
                    <a:solidFill>
                      <a:schemeClr val="tx2">
                        <a:lumMod val="20000"/>
                        <a:lumOff val="80000"/>
                      </a:schemeClr>
                    </a:solidFill>
                  </a:tcPr>
                </a:tc>
                <a:tc>
                  <a:txBody>
                    <a:bodyPr/>
                    <a:lstStyle/>
                    <a:p>
                      <a:pPr algn="ctr"/>
                      <a:r>
                        <a:rPr lang="en-US" dirty="0">
                          <a:solidFill>
                            <a:srgbClr val="002D73"/>
                          </a:solidFill>
                        </a:rPr>
                        <a:t>2</a:t>
                      </a:r>
                    </a:p>
                  </a:txBody>
                  <a:tcPr>
                    <a:solidFill>
                      <a:schemeClr val="tx2">
                        <a:lumMod val="20000"/>
                        <a:lumOff val="80000"/>
                      </a:schemeClr>
                    </a:solidFill>
                  </a:tcPr>
                </a:tc>
                <a:tc>
                  <a:txBody>
                    <a:bodyPr/>
                    <a:lstStyle/>
                    <a:p>
                      <a:r>
                        <a:rPr lang="en-US" dirty="0">
                          <a:solidFill>
                            <a:srgbClr val="002D73"/>
                          </a:solidFill>
                        </a:rPr>
                        <a:t>SIMCELL</a:t>
                      </a:r>
                    </a:p>
                  </a:txBody>
                  <a:tcPr>
                    <a:solidFill>
                      <a:schemeClr val="tx2">
                        <a:lumMod val="20000"/>
                        <a:lumOff val="80000"/>
                      </a:schemeClr>
                    </a:solidFill>
                  </a:tcPr>
                </a:tc>
                <a:tc>
                  <a:txBody>
                    <a:bodyPr/>
                    <a:lstStyle/>
                    <a:p>
                      <a:r>
                        <a:rPr lang="en-US" dirty="0">
                          <a:solidFill>
                            <a:srgbClr val="002D73"/>
                          </a:solidFill>
                        </a:rPr>
                        <a:t>Hospitals</a:t>
                      </a:r>
                    </a:p>
                  </a:txBody>
                  <a:tcPr>
                    <a:solidFill>
                      <a:schemeClr val="tx2">
                        <a:lumMod val="20000"/>
                        <a:lumOff val="80000"/>
                      </a:schemeClr>
                    </a:solidFill>
                  </a:tcPr>
                </a:tc>
                <a:tc>
                  <a:txBody>
                    <a:bodyPr/>
                    <a:lstStyle/>
                    <a:p>
                      <a:r>
                        <a:rPr lang="en-US" dirty="0">
                          <a:solidFill>
                            <a:srgbClr val="002D73"/>
                          </a:solidFill>
                        </a:rPr>
                        <a:t>The</a:t>
                      </a:r>
                      <a:r>
                        <a:rPr lang="en-US" baseline="0" dirty="0">
                          <a:solidFill>
                            <a:srgbClr val="002D73"/>
                          </a:solidFill>
                        </a:rPr>
                        <a:t> NYSDOH is requesting that all hospitals complete a HERDS survey of current bed availability within one hour.</a:t>
                      </a:r>
                      <a:endParaRPr lang="en-US" dirty="0">
                        <a:solidFill>
                          <a:srgbClr val="002D73"/>
                        </a:solidFill>
                      </a:endParaRPr>
                    </a:p>
                  </a:txBody>
                  <a:tcPr>
                    <a:solidFill>
                      <a:schemeClr val="tx2">
                        <a:lumMod val="20000"/>
                        <a:lumOff val="80000"/>
                      </a:schemeClr>
                    </a:solidFill>
                  </a:tcPr>
                </a:tc>
                <a:tc>
                  <a:txBody>
                    <a:bodyPr/>
                    <a:lstStyle/>
                    <a:p>
                      <a:pPr marL="285750" indent="-285750">
                        <a:buFont typeface="Arial" panose="020B0604020202020204" pitchFamily="34" charset="0"/>
                        <a:buChar char="•"/>
                      </a:pPr>
                      <a:r>
                        <a:rPr lang="en-US" dirty="0">
                          <a:solidFill>
                            <a:srgbClr val="002D73"/>
                          </a:solidFill>
                        </a:rPr>
                        <a:t>Hospitals receive</a:t>
                      </a:r>
                      <a:r>
                        <a:rPr lang="en-US" baseline="0" dirty="0">
                          <a:solidFill>
                            <a:srgbClr val="002D73"/>
                          </a:solidFill>
                        </a:rPr>
                        <a:t> IHANS notification</a:t>
                      </a:r>
                    </a:p>
                    <a:p>
                      <a:pPr marL="285750" indent="-285750">
                        <a:buFont typeface="Arial" panose="020B0604020202020204" pitchFamily="34" charset="0"/>
                        <a:buChar char="•"/>
                      </a:pPr>
                      <a:r>
                        <a:rPr lang="en-US" baseline="0" dirty="0">
                          <a:solidFill>
                            <a:srgbClr val="002D73"/>
                          </a:solidFill>
                        </a:rPr>
                        <a:t>Hospitals complete HERDS survey within one hour and submit to NYSDOH</a:t>
                      </a:r>
                      <a:endParaRPr lang="en-US" dirty="0">
                        <a:solidFill>
                          <a:srgbClr val="002D73"/>
                        </a:solidFill>
                      </a:endParaRPr>
                    </a:p>
                  </a:txBody>
                  <a:tcPr>
                    <a:solidFill>
                      <a:schemeClr val="tx2">
                        <a:lumMod val="20000"/>
                        <a:lumOff val="80000"/>
                      </a:schemeClr>
                    </a:solid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8829536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Final Planning Meeting (FPM) </a:t>
            </a:r>
            <a:endParaRPr lang="en-US" sz="3600" dirty="0">
              <a:solidFill>
                <a:srgbClr val="002D73"/>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p:txBody>
          <a:bodyPr>
            <a:normAutofit/>
          </a:bodyPr>
          <a:lstStyle/>
          <a:p>
            <a:r>
              <a:rPr lang="en-US" altLang="en-US" sz="2000" b="1" dirty="0">
                <a:solidFill>
                  <a:srgbClr val="002D73"/>
                </a:solidFill>
                <a:ea typeface="ＭＳ Ｐゴシック" panose="020B0600070205080204" pitchFamily="34" charset="-128"/>
              </a:rPr>
              <a:t>PRIMARY FOCUS </a:t>
            </a:r>
            <a:endParaRPr lang="en-US" altLang="en-US" sz="2000" dirty="0">
              <a:solidFill>
                <a:srgbClr val="002D73"/>
              </a:solidFill>
              <a:ea typeface="ＭＳ Ｐゴシック" panose="020B0600070205080204" pitchFamily="34" charset="-128"/>
            </a:endParaRPr>
          </a:p>
          <a:p>
            <a:pPr lvl="1"/>
            <a:r>
              <a:rPr lang="en-US" altLang="en-US" sz="2000" dirty="0">
                <a:solidFill>
                  <a:srgbClr val="002D73"/>
                </a:solidFill>
                <a:ea typeface="ＭＳ Ｐゴシック" panose="020B0600070205080204" pitchFamily="34" charset="-128"/>
              </a:rPr>
              <a:t>Re-engage elected and appointed officials − ensure exercise aligned with intent, address questions, and receive last-minute guidance </a:t>
            </a:r>
          </a:p>
          <a:p>
            <a:pPr lvl="1"/>
            <a:r>
              <a:rPr lang="en-US" altLang="en-US" sz="2000" dirty="0">
                <a:solidFill>
                  <a:srgbClr val="002D73"/>
                </a:solidFill>
                <a:ea typeface="ＭＳ Ｐゴシック" panose="020B0600070205080204" pitchFamily="34" charset="-128"/>
              </a:rPr>
              <a:t>Ensure all elements of exercise are ready for conduct</a:t>
            </a:r>
            <a:endParaRPr lang="en-US" sz="2000" dirty="0">
              <a:solidFill>
                <a:srgbClr val="002D73"/>
              </a:solidFill>
            </a:endParaRPr>
          </a:p>
        </p:txBody>
      </p:sp>
      <p:sp>
        <p:nvSpPr>
          <p:cNvPr id="6" name="Content Placeholder 5"/>
          <p:cNvSpPr>
            <a:spLocks noGrp="1"/>
          </p:cNvSpPr>
          <p:nvPr>
            <p:ph sz="half" idx="2"/>
          </p:nvPr>
        </p:nvSpPr>
        <p:spPr/>
        <p:txBody>
          <a:bodyPr>
            <a:normAutofit/>
          </a:bodyPr>
          <a:lstStyle/>
          <a:p>
            <a:r>
              <a:rPr lang="en-US" altLang="en-US" sz="2000" b="1" dirty="0">
                <a:solidFill>
                  <a:srgbClr val="002D73"/>
                </a:solidFill>
                <a:ea typeface="ＭＳ Ｐゴシック" panose="020B0600070205080204" pitchFamily="34" charset="-128"/>
              </a:rPr>
              <a:t>DISCUSSION POINTS </a:t>
            </a:r>
            <a:endParaRPr lang="en-US" altLang="en-US" sz="2000" dirty="0">
              <a:solidFill>
                <a:srgbClr val="002D73"/>
              </a:solidFill>
              <a:ea typeface="ＭＳ Ｐゴシック" panose="020B0600070205080204" pitchFamily="34" charset="-128"/>
            </a:endParaRPr>
          </a:p>
          <a:p>
            <a:pPr lvl="1"/>
            <a:r>
              <a:rPr lang="en-US" altLang="en-US" sz="2000" dirty="0">
                <a:solidFill>
                  <a:srgbClr val="002D73"/>
                </a:solidFill>
                <a:ea typeface="ＭＳ Ｐゴシック" panose="020B0600070205080204" pitchFamily="34" charset="-128"/>
              </a:rPr>
              <a:t>Final review of all exercise documentation </a:t>
            </a:r>
          </a:p>
          <a:p>
            <a:pPr lvl="1"/>
            <a:r>
              <a:rPr lang="en-US" altLang="en-US" sz="2000" dirty="0">
                <a:solidFill>
                  <a:srgbClr val="002D73"/>
                </a:solidFill>
                <a:ea typeface="ＭＳ Ｐゴシック" panose="020B0600070205080204" pitchFamily="34" charset="-128"/>
              </a:rPr>
              <a:t>Outstanding planning issues </a:t>
            </a:r>
          </a:p>
          <a:p>
            <a:pPr lvl="1"/>
            <a:r>
              <a:rPr lang="en-US" altLang="en-US" sz="2000" dirty="0">
                <a:solidFill>
                  <a:srgbClr val="002D73"/>
                </a:solidFill>
                <a:ea typeface="ＭＳ Ｐゴシック" panose="020B0600070205080204" pitchFamily="34" charset="-128"/>
              </a:rPr>
              <a:t>Review logistical activities (e.g., schedule, registration, attire, special needs)</a:t>
            </a:r>
          </a:p>
          <a:p>
            <a:endParaRPr lang="en-US" dirty="0"/>
          </a:p>
        </p:txBody>
      </p:sp>
    </p:spTree>
    <p:extLst>
      <p:ext uri="{BB962C8B-B14F-4D97-AF65-F5344CB8AC3E}">
        <p14:creationId xmlns:p14="http://schemas.microsoft.com/office/powerpoint/2010/main" val="41830707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Final Planning Meeting (FPM)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180618"/>
            <a:ext cx="7886700" cy="3589686"/>
          </a:xfrm>
        </p:spPr>
        <p:txBody>
          <a:bodyPr/>
          <a:lstStyle/>
          <a:p>
            <a:r>
              <a:rPr lang="en-US" altLang="en-US" sz="2200" b="1" dirty="0">
                <a:solidFill>
                  <a:srgbClr val="002D73"/>
                </a:solidFill>
                <a:ea typeface="ＭＳ Ｐゴシック" panose="020B0600070205080204" pitchFamily="34" charset="-128"/>
              </a:rPr>
              <a:t>OUTCOMES </a:t>
            </a:r>
            <a:endParaRPr lang="en-US" altLang="en-US" sz="2200" dirty="0">
              <a:solidFill>
                <a:srgbClr val="002D73"/>
              </a:solidFill>
              <a:ea typeface="ＭＳ Ｐゴシック" panose="020B0600070205080204" pitchFamily="34" charset="-128"/>
            </a:endParaRPr>
          </a:p>
          <a:p>
            <a:pPr lvl="1"/>
            <a:r>
              <a:rPr lang="en-US" altLang="en-US" sz="2000" dirty="0">
                <a:solidFill>
                  <a:srgbClr val="002D73"/>
                </a:solidFill>
                <a:ea typeface="ＭＳ Ｐゴシック" panose="020B0600070205080204" pitchFamily="34" charset="-128"/>
              </a:rPr>
              <a:t>Final approval of exercise documentation and presentation materials </a:t>
            </a:r>
          </a:p>
          <a:p>
            <a:pPr lvl="1"/>
            <a:r>
              <a:rPr lang="en-US" altLang="en-US" sz="2000" dirty="0">
                <a:solidFill>
                  <a:srgbClr val="002D73"/>
                </a:solidFill>
                <a:ea typeface="ＭＳ Ｐゴシック" panose="020B0600070205080204" pitchFamily="34" charset="-128"/>
              </a:rPr>
              <a:t>Identified issues resolved </a:t>
            </a:r>
          </a:p>
          <a:p>
            <a:pPr lvl="1"/>
            <a:r>
              <a:rPr lang="en-US" altLang="en-US" sz="2000" dirty="0">
                <a:solidFill>
                  <a:srgbClr val="002D73"/>
                </a:solidFill>
                <a:ea typeface="ＭＳ Ｐゴシック" panose="020B0600070205080204" pitchFamily="34" charset="-128"/>
              </a:rPr>
              <a:t>Attendees understand and approve exercise processes and procedures </a:t>
            </a:r>
          </a:p>
          <a:p>
            <a:pPr lvl="1"/>
            <a:r>
              <a:rPr lang="en-US" altLang="en-US" sz="2000" dirty="0">
                <a:solidFill>
                  <a:srgbClr val="002D73"/>
                </a:solidFill>
                <a:ea typeface="ＭＳ Ｐゴシック" panose="020B0600070205080204" pitchFamily="34" charset="-128"/>
              </a:rPr>
              <a:t>Logistical elements and task assignments , including equipment, facilities and schedule confirmed </a:t>
            </a:r>
          </a:p>
          <a:p>
            <a:endParaRPr lang="en-US" dirty="0"/>
          </a:p>
        </p:txBody>
      </p:sp>
    </p:spTree>
    <p:extLst>
      <p:ext uri="{BB962C8B-B14F-4D97-AF65-F5344CB8AC3E}">
        <p14:creationId xmlns:p14="http://schemas.microsoft.com/office/powerpoint/2010/main" val="27452159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2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Planning Meeting Follow-up Activities </a:t>
            </a:r>
            <a:endParaRPr lang="en-US" sz="32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134319"/>
            <a:ext cx="7886700" cy="3498404"/>
          </a:xfrm>
        </p:spPr>
        <p:txBody>
          <a:bodyPr/>
          <a:lstStyle/>
          <a:p>
            <a:r>
              <a:rPr lang="en-US" altLang="en-US" sz="2200" b="1" dirty="0">
                <a:solidFill>
                  <a:srgbClr val="002D73"/>
                </a:solidFill>
                <a:ea typeface="ＭＳ Ｐゴシック" panose="020B0600070205080204" pitchFamily="34" charset="-128"/>
              </a:rPr>
              <a:t>Distribute meeting minutes </a:t>
            </a:r>
          </a:p>
          <a:p>
            <a:pPr lvl="1"/>
            <a:r>
              <a:rPr lang="en-US" altLang="en-US" sz="2000" dirty="0">
                <a:solidFill>
                  <a:srgbClr val="002D73"/>
                </a:solidFill>
                <a:ea typeface="ＭＳ Ｐゴシック" panose="020B0600070205080204" pitchFamily="34" charset="-128"/>
              </a:rPr>
              <a:t>Between meetings – Planning Team collaborates on assignments and prepares draft exercise documentation </a:t>
            </a:r>
          </a:p>
          <a:p>
            <a:pPr lvl="1"/>
            <a:r>
              <a:rPr lang="en-US" altLang="en-US" sz="2000" dirty="0">
                <a:solidFill>
                  <a:srgbClr val="002D73"/>
                </a:solidFill>
                <a:ea typeface="ＭＳ Ｐゴシック" panose="020B0600070205080204" pitchFamily="34" charset="-128"/>
              </a:rPr>
              <a:t>Distribute draft documentation prior to next meeting</a:t>
            </a:r>
          </a:p>
          <a:p>
            <a:pPr lvl="1"/>
            <a:r>
              <a:rPr lang="en-US" altLang="en-US" sz="2000" dirty="0">
                <a:solidFill>
                  <a:srgbClr val="002D73"/>
                </a:solidFill>
                <a:ea typeface="ＭＳ Ｐゴシック" panose="020B0600070205080204" pitchFamily="34" charset="-128"/>
              </a:rPr>
              <a:t>Repeat activities for each follow-on planning meeting</a:t>
            </a:r>
          </a:p>
          <a:p>
            <a:pPr lvl="1"/>
            <a:r>
              <a:rPr lang="en-US" altLang="en-US" sz="2000" b="1" dirty="0" err="1">
                <a:solidFill>
                  <a:srgbClr val="FF0000"/>
                </a:solidFill>
                <a:ea typeface="ＭＳ Ｐゴシック" panose="020B0600070205080204" pitchFamily="34" charset="-128"/>
              </a:rPr>
              <a:t>Proflow</a:t>
            </a:r>
            <a:r>
              <a:rPr lang="en-US" altLang="en-US" sz="2000" b="1" dirty="0">
                <a:solidFill>
                  <a:srgbClr val="FF0000"/>
                </a:solidFill>
                <a:ea typeface="ＭＳ Ｐゴシック" panose="020B0600070205080204" pitchFamily="34" charset="-128"/>
              </a:rPr>
              <a:t> = Procedural Flow – document with expected  players actions and beginning of MSEL process</a:t>
            </a:r>
          </a:p>
          <a:p>
            <a:pPr marL="0" indent="0">
              <a:buNone/>
            </a:pPr>
            <a:endParaRPr lang="en-US" dirty="0"/>
          </a:p>
        </p:txBody>
      </p:sp>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0018" y="3852864"/>
            <a:ext cx="561223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4159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EXERCISE EVALUATION</a:t>
            </a:r>
            <a:r>
              <a:rPr lang="en-US" altLang="en-US" dirty="0">
                <a:solidFill>
                  <a:srgbClr val="DAFA76"/>
                </a:solidFill>
                <a:ea typeface="ＭＳ Ｐゴシック" panose="020B0600070205080204" pitchFamily="34" charset="-128"/>
              </a:rPr>
              <a:t/>
            </a:r>
            <a:br>
              <a:rPr lang="en-US" altLang="en-US" dirty="0">
                <a:solidFill>
                  <a:srgbClr val="DAFA76"/>
                </a:solidFill>
                <a:ea typeface="ＭＳ Ｐゴシック" panose="020B0600070205080204" pitchFamily="34" charset="-128"/>
              </a:rPr>
            </a:br>
            <a:endParaRPr lang="en-US" dirty="0"/>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30252" y="1370013"/>
            <a:ext cx="328349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05332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Evaluation Planning Phase </a:t>
            </a:r>
            <a:endParaRPr lang="en-US"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altLang="en-US" sz="2400" dirty="0">
                <a:solidFill>
                  <a:srgbClr val="002D73"/>
                </a:solidFill>
                <a:ea typeface="ＭＳ Ｐゴシック" panose="020B0600070205080204" pitchFamily="34" charset="-128"/>
              </a:rPr>
              <a:t>Initial planning for evaluations includes: </a:t>
            </a:r>
          </a:p>
          <a:p>
            <a:pPr lvl="1"/>
            <a:r>
              <a:rPr lang="en-US" altLang="en-US" sz="2400" dirty="0">
                <a:solidFill>
                  <a:srgbClr val="002D73"/>
                </a:solidFill>
                <a:ea typeface="ＭＳ Ｐゴシック" panose="020B0600070205080204" pitchFamily="34" charset="-128"/>
              </a:rPr>
              <a:t>Engaging senior elected and appointed officials to identify specific evaluation requirements </a:t>
            </a:r>
          </a:p>
          <a:p>
            <a:pPr lvl="1"/>
            <a:r>
              <a:rPr lang="en-US" altLang="en-US" sz="2400" dirty="0">
                <a:solidFill>
                  <a:srgbClr val="002D73"/>
                </a:solidFill>
                <a:ea typeface="ＭＳ Ｐゴシック" panose="020B0600070205080204" pitchFamily="34" charset="-128"/>
              </a:rPr>
              <a:t>Identifying evaluation requirements early in planning and design phases </a:t>
            </a:r>
          </a:p>
          <a:p>
            <a:pPr lvl="1"/>
            <a:r>
              <a:rPr lang="en-US" altLang="en-US" sz="2400" dirty="0">
                <a:solidFill>
                  <a:srgbClr val="002D73"/>
                </a:solidFill>
                <a:ea typeface="ＭＳ Ｐゴシック" panose="020B0600070205080204" pitchFamily="34" charset="-128"/>
              </a:rPr>
              <a:t>Ensuring consistency in evaluation method</a:t>
            </a:r>
            <a:r>
              <a:rPr lang="en-US" altLang="en-US" dirty="0">
                <a:solidFill>
                  <a:srgbClr val="002D73"/>
                </a:solidFill>
                <a:ea typeface="ＭＳ Ｐゴシック" panose="020B0600070205080204" pitchFamily="34" charset="-128"/>
              </a:rPr>
              <a:t> </a:t>
            </a:r>
          </a:p>
          <a:p>
            <a:endParaRPr lang="en-US" dirty="0"/>
          </a:p>
        </p:txBody>
      </p:sp>
    </p:spTree>
    <p:extLst>
      <p:ext uri="{BB962C8B-B14F-4D97-AF65-F5344CB8AC3E}">
        <p14:creationId xmlns:p14="http://schemas.microsoft.com/office/powerpoint/2010/main" val="24917777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Evaluation Team Responsibilities</a:t>
            </a:r>
            <a:r>
              <a:rPr lang="en-US" altLang="en-US" b="1" dirty="0">
                <a:ea typeface="ＭＳ Ｐゴシック" panose="020B0600070205080204" pitchFamily="34" charset="-128"/>
              </a:rPr>
              <a:t> </a:t>
            </a:r>
            <a:endParaRPr lang="en-US" dirty="0"/>
          </a:p>
        </p:txBody>
      </p:sp>
      <p:sp>
        <p:nvSpPr>
          <p:cNvPr id="3" name="Content Placeholder 2"/>
          <p:cNvSpPr>
            <a:spLocks noGrp="1"/>
          </p:cNvSpPr>
          <p:nvPr>
            <p:ph idx="1"/>
          </p:nvPr>
        </p:nvSpPr>
        <p:spPr/>
        <p:txBody>
          <a:bodyPr/>
          <a:lstStyle/>
          <a:p>
            <a:pPr marL="0" indent="0"/>
            <a:r>
              <a:rPr lang="en-US" altLang="en-US" sz="2400" dirty="0">
                <a:ea typeface="ＭＳ Ｐゴシック" panose="020B0600070205080204" pitchFamily="34" charset="-128"/>
              </a:rPr>
              <a:t>  </a:t>
            </a:r>
            <a:r>
              <a:rPr lang="en-US" altLang="en-US" sz="2400" dirty="0">
                <a:solidFill>
                  <a:srgbClr val="002D73"/>
                </a:solidFill>
                <a:ea typeface="ＭＳ Ｐゴシック" panose="020B0600070205080204" pitchFamily="34" charset="-128"/>
              </a:rPr>
              <a:t>Be familiar with the mission areas, core capabilities,   	plans, policies and procedures to be examined 	during the exercise </a:t>
            </a:r>
          </a:p>
          <a:p>
            <a:pPr marL="0" indent="0"/>
            <a:r>
              <a:rPr lang="en-US" altLang="en-US" sz="2400" dirty="0">
                <a:solidFill>
                  <a:srgbClr val="002D73"/>
                </a:solidFill>
                <a:ea typeface="ＭＳ Ｐゴシック" panose="020B0600070205080204" pitchFamily="34" charset="-128"/>
              </a:rPr>
              <a:t>  Determine the structure of the evaluation team </a:t>
            </a:r>
          </a:p>
          <a:p>
            <a:pPr marL="0" indent="0"/>
            <a:r>
              <a:rPr lang="en-US" altLang="en-US" sz="2400" dirty="0">
                <a:solidFill>
                  <a:srgbClr val="002D73"/>
                </a:solidFill>
                <a:ea typeface="ＭＳ Ｐゴシック" panose="020B0600070205080204" pitchFamily="34" charset="-128"/>
              </a:rPr>
              <a:t>  Determine the tools and documentation needed to   	support the evaluation </a:t>
            </a:r>
          </a:p>
          <a:p>
            <a:pPr marL="0" indent="0"/>
            <a:r>
              <a:rPr lang="en-US" altLang="en-US" sz="2400" dirty="0">
                <a:solidFill>
                  <a:srgbClr val="002D73"/>
                </a:solidFill>
                <a:ea typeface="ＭＳ Ｐゴシック" panose="020B0600070205080204" pitchFamily="34" charset="-128"/>
              </a:rPr>
              <a:t>  Conduct a pre-exercise C/E Briefing </a:t>
            </a:r>
          </a:p>
          <a:p>
            <a:pPr marL="0" indent="0"/>
            <a:r>
              <a:rPr lang="en-US" altLang="en-US" sz="2400" dirty="0">
                <a:solidFill>
                  <a:srgbClr val="002D73"/>
                </a:solidFill>
                <a:ea typeface="ＭＳ Ｐゴシック" panose="020B0600070205080204" pitchFamily="34" charset="-128"/>
              </a:rPr>
              <a:t>  Recruit, train, and assign additional evaluators </a:t>
            </a:r>
          </a:p>
          <a:p>
            <a:endParaRPr lang="en-US" dirty="0"/>
          </a:p>
        </p:txBody>
      </p:sp>
    </p:spTree>
    <p:extLst>
      <p:ext uri="{BB962C8B-B14F-4D97-AF65-F5344CB8AC3E}">
        <p14:creationId xmlns:p14="http://schemas.microsoft.com/office/powerpoint/2010/main" val="155550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Common Methodology </a:t>
            </a:r>
            <a:endParaRPr lang="en-US" dirty="0">
              <a:solidFill>
                <a:srgbClr val="002D73"/>
              </a:solidFill>
              <a:latin typeface="Arial" panose="020B0604020202020204" pitchFamily="34" charset="0"/>
              <a:cs typeface="Arial" panose="020B0604020202020204" pitchFamily="34"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2415" y="1370013"/>
            <a:ext cx="365917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308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Lead Evaluator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r>
              <a:rPr lang="en-US" altLang="en-US" sz="2400" dirty="0">
                <a:ea typeface="ＭＳ Ｐゴシック" panose="020B0600070205080204" pitchFamily="34" charset="-128"/>
              </a:rPr>
              <a:t>  </a:t>
            </a:r>
            <a:r>
              <a:rPr lang="en-US" altLang="en-US" sz="2400" dirty="0">
                <a:solidFill>
                  <a:srgbClr val="002D73"/>
                </a:solidFill>
                <a:ea typeface="ＭＳ Ｐゴシック" panose="020B0600070205080204" pitchFamily="34" charset="-128"/>
              </a:rPr>
              <a:t>Oversees evaluation process and planning </a:t>
            </a:r>
          </a:p>
          <a:p>
            <a:pPr marL="0" indent="0"/>
            <a:r>
              <a:rPr lang="en-US" altLang="en-US" sz="2400" dirty="0">
                <a:solidFill>
                  <a:srgbClr val="002D73"/>
                </a:solidFill>
                <a:ea typeface="ＭＳ Ｐゴシック" panose="020B0600070205080204" pitchFamily="34" charset="-128"/>
              </a:rPr>
              <a:t>  Coordinates Evaluation Plan development using: </a:t>
            </a:r>
          </a:p>
          <a:p>
            <a:pPr lvl="1"/>
            <a:r>
              <a:rPr lang="en-US" altLang="en-US" sz="2400" dirty="0">
                <a:solidFill>
                  <a:srgbClr val="002D73"/>
                </a:solidFill>
                <a:ea typeface="ＭＳ Ｐゴシック" panose="020B0600070205080204" pitchFamily="34" charset="-128"/>
              </a:rPr>
              <a:t>Exercise-specific information </a:t>
            </a:r>
          </a:p>
          <a:p>
            <a:pPr lvl="1"/>
            <a:r>
              <a:rPr lang="en-US" altLang="en-US" sz="2400" dirty="0">
                <a:solidFill>
                  <a:srgbClr val="002D73"/>
                </a:solidFill>
                <a:ea typeface="ＭＳ Ｐゴシック" panose="020B0600070205080204" pitchFamily="34" charset="-128"/>
              </a:rPr>
              <a:t>Plans, policies, and procedures </a:t>
            </a:r>
          </a:p>
          <a:p>
            <a:pPr lvl="1"/>
            <a:r>
              <a:rPr lang="en-US" altLang="en-US" sz="2400" dirty="0">
                <a:solidFill>
                  <a:srgbClr val="002D73"/>
                </a:solidFill>
                <a:ea typeface="ＭＳ Ｐゴシック" panose="020B0600070205080204" pitchFamily="34" charset="-128"/>
              </a:rPr>
              <a:t>Determining Evaluator assignments </a:t>
            </a:r>
          </a:p>
          <a:p>
            <a:pPr lvl="1"/>
            <a:r>
              <a:rPr lang="en-US" altLang="en-US" sz="2400" dirty="0">
                <a:solidFill>
                  <a:srgbClr val="002D73"/>
                </a:solidFill>
                <a:ea typeface="ＭＳ Ｐゴシック" panose="020B0600070205080204" pitchFamily="34" charset="-128"/>
              </a:rPr>
              <a:t>Developing instructions and Exercise Evaluation Guides (EEGs) </a:t>
            </a: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7244" y="2281806"/>
            <a:ext cx="2418637" cy="133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60394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5"/>
            <a:ext cx="8146234" cy="994172"/>
          </a:xfrm>
        </p:spPr>
        <p:txBody>
          <a:bodyPr/>
          <a:lstStyle/>
          <a:p>
            <a:pPr algn="l"/>
            <a:r>
              <a:rPr lang="en-US" sz="3600" b="1" dirty="0">
                <a:solidFill>
                  <a:srgbClr val="002D73"/>
                </a:solidFill>
                <a:latin typeface="Arial" panose="020B0604020202020204" pitchFamily="34" charset="0"/>
                <a:cs typeface="Arial" panose="020B0604020202020204" pitchFamily="34" charset="0"/>
              </a:rPr>
              <a:t>Recruit, Assign and Train Evaluators</a:t>
            </a:r>
          </a:p>
        </p:txBody>
      </p:sp>
      <p:sp>
        <p:nvSpPr>
          <p:cNvPr id="3" name="Content Placeholder 2"/>
          <p:cNvSpPr>
            <a:spLocks noGrp="1"/>
          </p:cNvSpPr>
          <p:nvPr>
            <p:ph idx="1"/>
          </p:nvPr>
        </p:nvSpPr>
        <p:spPr>
          <a:xfrm>
            <a:off x="628650" y="880024"/>
            <a:ext cx="7886700" cy="3752699"/>
          </a:xfrm>
        </p:spPr>
        <p:txBody>
          <a:bodyPr/>
          <a:lstStyle/>
          <a:p>
            <a:pPr marL="0" indent="0">
              <a:buNone/>
            </a:pPr>
            <a:endParaRPr lang="en-US" altLang="en-US" dirty="0">
              <a:ea typeface="ＭＳ Ｐゴシック" panose="020B0600070205080204" pitchFamily="34" charset="-128"/>
            </a:endParaRPr>
          </a:p>
          <a:p>
            <a:r>
              <a:rPr lang="en-US" altLang="en-US" sz="2400" dirty="0">
                <a:solidFill>
                  <a:srgbClr val="002D73"/>
                </a:solidFill>
                <a:ea typeface="ＭＳ Ｐゴシック" panose="020B0600070205080204" pitchFamily="34" charset="-128"/>
              </a:rPr>
              <a:t>Recruit from nonparticipating organizations; </a:t>
            </a:r>
          </a:p>
          <a:p>
            <a:r>
              <a:rPr lang="en-US" altLang="en-US" sz="2400" dirty="0">
                <a:solidFill>
                  <a:srgbClr val="002D73"/>
                </a:solidFill>
                <a:ea typeface="ＭＳ Ｐゴシック" panose="020B0600070205080204" pitchFamily="34" charset="-128"/>
              </a:rPr>
              <a:t>Identify early in planning process;</a:t>
            </a:r>
          </a:p>
          <a:p>
            <a:r>
              <a:rPr lang="en-US" altLang="en-US" sz="2400" dirty="0">
                <a:solidFill>
                  <a:srgbClr val="002D73"/>
                </a:solidFill>
                <a:ea typeface="ＭＳ Ｐゴシック" panose="020B0600070205080204" pitchFamily="34" charset="-128"/>
              </a:rPr>
              <a:t>Assign based on knowledge of functional area(s) and plans, policies, procedures, and agreements; </a:t>
            </a:r>
          </a:p>
          <a:p>
            <a:r>
              <a:rPr lang="en-US" altLang="en-US" sz="2400" dirty="0">
                <a:solidFill>
                  <a:srgbClr val="002D73"/>
                </a:solidFill>
                <a:ea typeface="ＭＳ Ｐゴシック" panose="020B0600070205080204" pitchFamily="34" charset="-128"/>
              </a:rPr>
              <a:t>Train on use of Exercise Documentation tools; and </a:t>
            </a:r>
          </a:p>
          <a:p>
            <a:r>
              <a:rPr lang="en-US" altLang="en-US" sz="2400" dirty="0">
                <a:solidFill>
                  <a:srgbClr val="002D73"/>
                </a:solidFill>
                <a:ea typeface="ＭＳ Ｐゴシック" panose="020B0600070205080204" pitchFamily="34" charset="-128"/>
              </a:rPr>
              <a:t>Discuss what to look for and record during observation</a:t>
            </a:r>
          </a:p>
        </p:txBody>
      </p:sp>
    </p:spTree>
    <p:extLst>
      <p:ext uri="{BB962C8B-B14F-4D97-AF65-F5344CB8AC3E}">
        <p14:creationId xmlns:p14="http://schemas.microsoft.com/office/powerpoint/2010/main" val="3179603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1359958"/>
          </a:xfrm>
        </p:spPr>
        <p:txBody>
          <a:bodyPr>
            <a:normAutofit/>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Evaluation Documentation </a:t>
            </a:r>
            <a:b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br>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and Tools</a:t>
            </a:r>
            <a:endParaRPr lang="en-US" sz="3600" dirty="0">
              <a:solidFill>
                <a:srgbClr val="002D73"/>
              </a:solidFill>
              <a:latin typeface="Arial" panose="020B0604020202020204" pitchFamily="34" charset="0"/>
              <a:cs typeface="Arial" panose="020B0604020202020204" pitchFamily="34" charset="0"/>
            </a:endParaRPr>
          </a:p>
        </p:txBody>
      </p:sp>
      <p:sp>
        <p:nvSpPr>
          <p:cNvPr id="5" name="Content Placeholder 4"/>
          <p:cNvSpPr>
            <a:spLocks noGrp="1"/>
          </p:cNvSpPr>
          <p:nvPr>
            <p:ph sz="half" idx="1"/>
          </p:nvPr>
        </p:nvSpPr>
        <p:spPr>
          <a:xfrm>
            <a:off x="457200" y="1566333"/>
            <a:ext cx="4450360" cy="3027892"/>
          </a:xfrm>
        </p:spPr>
        <p:txBody>
          <a:bodyPr>
            <a:normAutofit fontScale="85000" lnSpcReduction="10000"/>
          </a:bodyPr>
          <a:lstStyle/>
          <a:p>
            <a:pPr marL="0" indent="0"/>
            <a:r>
              <a:rPr lang="en-US" altLang="en-US" dirty="0">
                <a:ea typeface="ＭＳ Ｐゴシック" panose="020B0600070205080204" pitchFamily="34" charset="-128"/>
              </a:rPr>
              <a:t>  </a:t>
            </a:r>
            <a:r>
              <a:rPr lang="en-US" altLang="en-US" dirty="0">
                <a:solidFill>
                  <a:srgbClr val="002D73"/>
                </a:solidFill>
                <a:ea typeface="ＭＳ Ｐゴシック" panose="020B0600070205080204" pitchFamily="34" charset="-128"/>
              </a:rPr>
              <a:t>Evaluation Plan </a:t>
            </a:r>
          </a:p>
          <a:p>
            <a:pPr marL="0" indent="0"/>
            <a:r>
              <a:rPr lang="en-US" altLang="en-US" dirty="0">
                <a:solidFill>
                  <a:srgbClr val="002D73"/>
                </a:solidFill>
                <a:ea typeface="ＭＳ Ｐゴシック" panose="020B0600070205080204" pitchFamily="34" charset="-128"/>
              </a:rPr>
              <a:t>  </a:t>
            </a:r>
            <a:r>
              <a:rPr lang="en-US" altLang="en-US" dirty="0" err="1">
                <a:solidFill>
                  <a:srgbClr val="002D73"/>
                </a:solidFill>
                <a:ea typeface="ＭＳ Ｐゴシック" panose="020B0600070205080204" pitchFamily="34" charset="-128"/>
              </a:rPr>
              <a:t>SitMan</a:t>
            </a:r>
            <a:r>
              <a:rPr lang="en-US" altLang="en-US" dirty="0">
                <a:solidFill>
                  <a:srgbClr val="002D73"/>
                </a:solidFill>
                <a:ea typeface="ＭＳ Ｐゴシック" panose="020B0600070205080204" pitchFamily="34" charset="-128"/>
              </a:rPr>
              <a:t> or EXPLAN </a:t>
            </a:r>
          </a:p>
          <a:p>
            <a:pPr marL="0" indent="0"/>
            <a:r>
              <a:rPr lang="en-US" altLang="en-US" dirty="0">
                <a:solidFill>
                  <a:srgbClr val="002D73"/>
                </a:solidFill>
                <a:ea typeface="ＭＳ Ｐゴシック" panose="020B0600070205080204" pitchFamily="34" charset="-128"/>
              </a:rPr>
              <a:t>  C/E Handbook </a:t>
            </a:r>
          </a:p>
          <a:p>
            <a:pPr marL="0" indent="0"/>
            <a:r>
              <a:rPr lang="en-US" altLang="en-US" dirty="0">
                <a:solidFill>
                  <a:srgbClr val="002D73"/>
                </a:solidFill>
                <a:ea typeface="ＭＳ Ｐゴシック" panose="020B0600070205080204" pitchFamily="34" charset="-128"/>
              </a:rPr>
              <a:t>  Evaluator Team Organization </a:t>
            </a:r>
          </a:p>
          <a:p>
            <a:pPr marL="0" indent="0"/>
            <a:r>
              <a:rPr lang="en-US" altLang="en-US" dirty="0">
                <a:solidFill>
                  <a:srgbClr val="002D73"/>
                </a:solidFill>
                <a:ea typeface="ＭＳ Ｐゴシック" panose="020B0600070205080204" pitchFamily="34" charset="-128"/>
              </a:rPr>
              <a:t>  Assignments </a:t>
            </a:r>
          </a:p>
          <a:p>
            <a:pPr marL="0" indent="0"/>
            <a:r>
              <a:rPr lang="en-US" altLang="en-US" dirty="0">
                <a:solidFill>
                  <a:srgbClr val="002D73"/>
                </a:solidFill>
                <a:ea typeface="ＭＳ Ｐゴシック" panose="020B0600070205080204" pitchFamily="34" charset="-128"/>
              </a:rPr>
              <a:t>  Locations </a:t>
            </a:r>
          </a:p>
          <a:p>
            <a:pPr marL="0" indent="0"/>
            <a:r>
              <a:rPr lang="en-US" altLang="en-US" dirty="0">
                <a:solidFill>
                  <a:srgbClr val="002D73"/>
                </a:solidFill>
                <a:ea typeface="ＭＳ Ｐゴシック" panose="020B0600070205080204" pitchFamily="34" charset="-128"/>
              </a:rPr>
              <a:t>  Evaluation Instructions </a:t>
            </a:r>
          </a:p>
          <a:p>
            <a:endParaRPr lang="en-US" dirty="0"/>
          </a:p>
        </p:txBody>
      </p:sp>
      <p:sp>
        <p:nvSpPr>
          <p:cNvPr id="6" name="Content Placeholder 5"/>
          <p:cNvSpPr>
            <a:spLocks noGrp="1"/>
          </p:cNvSpPr>
          <p:nvPr>
            <p:ph sz="half" idx="2"/>
          </p:nvPr>
        </p:nvSpPr>
        <p:spPr>
          <a:xfrm>
            <a:off x="4907560" y="1566333"/>
            <a:ext cx="3951214" cy="3027892"/>
          </a:xfrm>
        </p:spPr>
        <p:txBody>
          <a:bodyPr>
            <a:normAutofit fontScale="85000" lnSpcReduction="10000"/>
          </a:bodyPr>
          <a:lstStyle/>
          <a:p>
            <a:r>
              <a:rPr lang="en-US" altLang="en-US" dirty="0">
                <a:solidFill>
                  <a:srgbClr val="002D73"/>
                </a:solidFill>
                <a:ea typeface="ＭＳ Ｐゴシック" panose="020B0600070205080204" pitchFamily="34" charset="-128"/>
              </a:rPr>
              <a:t>Instructions on use of tools, logs, forms </a:t>
            </a:r>
          </a:p>
          <a:p>
            <a:r>
              <a:rPr lang="en-US" altLang="en-US" dirty="0">
                <a:solidFill>
                  <a:srgbClr val="002D73"/>
                </a:solidFill>
                <a:ea typeface="ＭＳ Ｐゴシック" panose="020B0600070205080204" pitchFamily="34" charset="-128"/>
              </a:rPr>
              <a:t>Evaluation Tools </a:t>
            </a:r>
          </a:p>
          <a:p>
            <a:r>
              <a:rPr lang="en-US" altLang="en-US" dirty="0">
                <a:solidFill>
                  <a:srgbClr val="002D73"/>
                </a:solidFill>
                <a:ea typeface="ＭＳ Ｐゴシック" panose="020B0600070205080204" pitchFamily="34" charset="-128"/>
              </a:rPr>
              <a:t>Jurisdiction- or Organization-Specific SOPs, Plans, Policies </a:t>
            </a:r>
          </a:p>
          <a:p>
            <a:r>
              <a:rPr lang="en-US" altLang="en-US" dirty="0">
                <a:solidFill>
                  <a:srgbClr val="002D73"/>
                </a:solidFill>
                <a:ea typeface="ＭＳ Ｐゴシック" panose="020B0600070205080204" pitchFamily="34" charset="-128"/>
              </a:rPr>
              <a:t>EEGs </a:t>
            </a:r>
          </a:p>
          <a:p>
            <a:r>
              <a:rPr lang="en-US" altLang="en-US" dirty="0">
                <a:solidFill>
                  <a:srgbClr val="002D73"/>
                </a:solidFill>
                <a:ea typeface="ＭＳ Ｐゴシック" panose="020B0600070205080204" pitchFamily="34" charset="-128"/>
              </a:rPr>
              <a:t>MSEL </a:t>
            </a:r>
          </a:p>
          <a:p>
            <a:endParaRPr lang="en-US" dirty="0"/>
          </a:p>
        </p:txBody>
      </p:sp>
    </p:spTree>
    <p:extLst>
      <p:ext uri="{BB962C8B-B14F-4D97-AF65-F5344CB8AC3E}">
        <p14:creationId xmlns:p14="http://schemas.microsoft.com/office/powerpoint/2010/main" val="39274561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Exercise Evaluation Guides (EEGs)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148156"/>
            <a:ext cx="7886700" cy="3484567"/>
          </a:xfrm>
        </p:spPr>
        <p:txBody>
          <a:bodyPr/>
          <a:lstStyle/>
          <a:p>
            <a:pPr marL="0" indent="0"/>
            <a:r>
              <a:rPr lang="en-US" altLang="en-US" sz="2400" dirty="0">
                <a:ea typeface="ＭＳ Ｐゴシック" panose="020B0600070205080204" pitchFamily="34" charset="-128"/>
              </a:rPr>
              <a:t>  </a:t>
            </a:r>
            <a:r>
              <a:rPr lang="en-US" altLang="en-US" sz="2400" dirty="0">
                <a:solidFill>
                  <a:srgbClr val="002D73"/>
                </a:solidFill>
                <a:ea typeface="ＭＳ Ｐゴシック" panose="020B0600070205080204" pitchFamily="34" charset="-128"/>
              </a:rPr>
              <a:t>Streamline and guide data collection </a:t>
            </a:r>
          </a:p>
          <a:p>
            <a:pPr marL="0" indent="0"/>
            <a:r>
              <a:rPr lang="en-US" altLang="en-US" sz="2400" dirty="0">
                <a:solidFill>
                  <a:srgbClr val="002D73"/>
                </a:solidFill>
                <a:ea typeface="ＭＳ Ｐゴシック" panose="020B0600070205080204" pitchFamily="34" charset="-128"/>
              </a:rPr>
              <a:t>  Enable thorough assessment </a:t>
            </a:r>
          </a:p>
          <a:p>
            <a:pPr marL="0" indent="0"/>
            <a:r>
              <a:rPr lang="en-US" altLang="en-US" sz="2400" dirty="0">
                <a:solidFill>
                  <a:srgbClr val="002D73"/>
                </a:solidFill>
                <a:ea typeface="ＭＳ Ｐゴシック" panose="020B0600070205080204" pitchFamily="34" charset="-128"/>
              </a:rPr>
              <a:t>  Support development of the AAR </a:t>
            </a:r>
          </a:p>
          <a:p>
            <a:pPr marL="0" indent="0"/>
            <a:r>
              <a:rPr lang="en-US" altLang="en-US" sz="2400" dirty="0">
                <a:solidFill>
                  <a:srgbClr val="002D73"/>
                </a:solidFill>
                <a:ea typeface="ＭＳ Ｐゴシック" panose="020B0600070205080204" pitchFamily="34" charset="-128"/>
              </a:rPr>
              <a:t>  Provide a consistent process for assessing    	preparedness through exercises </a:t>
            </a:r>
          </a:p>
          <a:p>
            <a:pPr marL="0" indent="0"/>
            <a:r>
              <a:rPr lang="en-US" altLang="en-US" sz="2400" dirty="0">
                <a:solidFill>
                  <a:srgbClr val="002D73"/>
                </a:solidFill>
                <a:ea typeface="ＭＳ Ｐゴシック" panose="020B0600070205080204" pitchFamily="34" charset="-128"/>
              </a:rPr>
              <a:t>  Help organizations map exercise results to exercise 	objectives, core capabilities, capability targets, 	and critical tasks for further analysis and 	assessment </a:t>
            </a:r>
          </a:p>
          <a:p>
            <a:pPr marL="0" indent="0"/>
            <a:endParaRPr lang="en-US" altLang="en-US" dirty="0">
              <a:ea typeface="ＭＳ Ｐゴシック" panose="020B0600070205080204" pitchFamily="34" charset="-128"/>
            </a:endParaRPr>
          </a:p>
          <a:p>
            <a:pPr marL="0" indent="0">
              <a:buNone/>
            </a:pPr>
            <a:endParaRPr lang="en-US" dirty="0"/>
          </a:p>
        </p:txBody>
      </p:sp>
    </p:spTree>
    <p:extLst>
      <p:ext uri="{BB962C8B-B14F-4D97-AF65-F5344CB8AC3E}">
        <p14:creationId xmlns:p14="http://schemas.microsoft.com/office/powerpoint/2010/main" val="3433570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fr-FR" altLang="en-US" sz="3600" b="1" dirty="0" err="1">
                <a:solidFill>
                  <a:srgbClr val="002D73"/>
                </a:solidFill>
                <a:latin typeface="Arial" panose="020B0604020202020204" pitchFamily="34" charset="0"/>
                <a:ea typeface="ＭＳ Ｐゴシック" panose="020B0600070205080204" pitchFamily="34" charset="-128"/>
                <a:cs typeface="Arial" panose="020B0604020202020204" pitchFamily="34" charset="0"/>
              </a:rPr>
              <a:t>Exercise</a:t>
            </a:r>
            <a:r>
              <a:rPr lang="fr-FR"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 Evaluation Guides (EEG) Format </a:t>
            </a:r>
            <a:endParaRPr lang="en-US" sz="3600" dirty="0">
              <a:solidFill>
                <a:srgbClr val="002D73"/>
              </a:solidFill>
              <a:latin typeface="Arial" panose="020B0604020202020204" pitchFamily="34" charset="0"/>
              <a:cs typeface="Arial" panose="020B0604020202020204" pitchFamily="34" charset="0"/>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641" y="1386268"/>
            <a:ext cx="8952717" cy="3757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2769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Evaluator Time Requirements</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altLang="en-US" sz="2400" dirty="0">
                <a:solidFill>
                  <a:srgbClr val="002D73"/>
                </a:solidFill>
                <a:ea typeface="ＭＳ Ｐゴシック" panose="020B0600070205080204" pitchFamily="34" charset="-128"/>
              </a:rPr>
              <a:t>Evaluators should be available for: </a:t>
            </a:r>
          </a:p>
          <a:p>
            <a:pPr lvl="1"/>
            <a:r>
              <a:rPr lang="en-US" altLang="en-US" sz="2400" dirty="0">
                <a:solidFill>
                  <a:srgbClr val="002D73"/>
                </a:solidFill>
                <a:ea typeface="ＭＳ Ｐゴシック" panose="020B0600070205080204" pitchFamily="34" charset="-128"/>
              </a:rPr>
              <a:t>Pre-exercise briefing and/or site visit </a:t>
            </a:r>
          </a:p>
          <a:p>
            <a:pPr lvl="1"/>
            <a:r>
              <a:rPr lang="en-US" altLang="en-US" sz="2400" dirty="0">
                <a:solidFill>
                  <a:srgbClr val="002D73"/>
                </a:solidFill>
                <a:ea typeface="ＭＳ Ｐゴシック" panose="020B0600070205080204" pitchFamily="34" charset="-128"/>
              </a:rPr>
              <a:t>Exercise conduct </a:t>
            </a:r>
          </a:p>
          <a:p>
            <a:pPr lvl="1"/>
            <a:r>
              <a:rPr lang="en-US" altLang="en-US" sz="2400" dirty="0">
                <a:solidFill>
                  <a:srgbClr val="002D73"/>
                </a:solidFill>
                <a:ea typeface="ＭＳ Ｐゴシック" panose="020B0600070205080204" pitchFamily="34" charset="-128"/>
              </a:rPr>
              <a:t>Post-exercise Hot Wash </a:t>
            </a:r>
          </a:p>
          <a:p>
            <a:pPr lvl="1"/>
            <a:r>
              <a:rPr lang="en-US" altLang="en-US" sz="2400" dirty="0">
                <a:solidFill>
                  <a:srgbClr val="002D73"/>
                </a:solidFill>
                <a:ea typeface="ＭＳ Ｐゴシック" panose="020B0600070205080204" pitchFamily="34" charset="-128"/>
              </a:rPr>
              <a:t>Controller and Evaluator </a:t>
            </a:r>
          </a:p>
          <a:p>
            <a:pPr lvl="1">
              <a:buNone/>
            </a:pPr>
            <a:r>
              <a:rPr lang="en-US" altLang="en-US" sz="2400" dirty="0">
                <a:solidFill>
                  <a:srgbClr val="002D73"/>
                </a:solidFill>
                <a:ea typeface="ＭＳ Ｐゴシック" panose="020B0600070205080204" pitchFamily="34" charset="-128"/>
              </a:rPr>
              <a:t>    Debriefing </a:t>
            </a:r>
          </a:p>
          <a:p>
            <a:pPr lvl="1"/>
            <a:r>
              <a:rPr lang="en-US" altLang="en-US" sz="2400" dirty="0">
                <a:solidFill>
                  <a:srgbClr val="002D73"/>
                </a:solidFill>
                <a:ea typeface="ＭＳ Ｐゴシック" panose="020B0600070205080204" pitchFamily="34" charset="-128"/>
              </a:rPr>
              <a:t>After Action Contribution</a:t>
            </a:r>
          </a:p>
          <a:p>
            <a:pPr marL="0" indent="0">
              <a:buNone/>
            </a:pPr>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4178" y="1688607"/>
            <a:ext cx="2170509" cy="2453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1499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133" y="273845"/>
            <a:ext cx="8041217" cy="994172"/>
          </a:xfrm>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Observation and Data Collection</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r>
              <a:rPr lang="en-US" altLang="en-US" dirty="0">
                <a:ea typeface="ＭＳ Ｐゴシック" panose="020B0600070205080204" pitchFamily="34" charset="-128"/>
              </a:rPr>
              <a:t>  </a:t>
            </a:r>
            <a:r>
              <a:rPr lang="en-US" altLang="en-US" sz="2800" dirty="0">
                <a:solidFill>
                  <a:srgbClr val="002D73"/>
                </a:solidFill>
                <a:ea typeface="ＭＳ Ｐゴシック" panose="020B0600070205080204" pitchFamily="34" charset="-128"/>
              </a:rPr>
              <a:t>Can differ between discussion-based 	exercises and operations-based exercises </a:t>
            </a:r>
          </a:p>
          <a:p>
            <a:pPr marL="0" indent="0"/>
            <a:r>
              <a:rPr lang="en-US" altLang="en-US" sz="2800" dirty="0">
                <a:solidFill>
                  <a:srgbClr val="002D73"/>
                </a:solidFill>
                <a:ea typeface="ＭＳ Ｐゴシック" panose="020B0600070205080204" pitchFamily="34" charset="-128"/>
              </a:rPr>
              <a:t>  Forms the basis for determining if:</a:t>
            </a:r>
          </a:p>
          <a:p>
            <a:pPr marL="400050" lvl="1" indent="0"/>
            <a:r>
              <a:rPr lang="en-US" altLang="en-US" sz="2400" dirty="0">
                <a:solidFill>
                  <a:srgbClr val="002D73"/>
                </a:solidFill>
                <a:ea typeface="ＭＳ Ｐゴシック" panose="020B0600070205080204" pitchFamily="34" charset="-128"/>
              </a:rPr>
              <a:t>  Critical tasks were successfully demonstrated and</a:t>
            </a:r>
          </a:p>
          <a:p>
            <a:pPr marL="400050" lvl="1" indent="0"/>
            <a:r>
              <a:rPr lang="en-US" altLang="en-US" sz="2400" dirty="0">
                <a:solidFill>
                  <a:srgbClr val="002D73"/>
                </a:solidFill>
                <a:ea typeface="ＭＳ Ｐゴシック" panose="020B0600070205080204" pitchFamily="34" charset="-128"/>
              </a:rPr>
              <a:t>  Capability targets were met </a:t>
            </a:r>
          </a:p>
          <a:p>
            <a:pPr marL="0" indent="0">
              <a:buNone/>
            </a:pPr>
            <a:endParaRPr lang="en-US" dirty="0">
              <a:solidFill>
                <a:srgbClr val="002D73"/>
              </a:solidFill>
            </a:endParaRPr>
          </a:p>
        </p:txBody>
      </p:sp>
    </p:spTree>
    <p:extLst>
      <p:ext uri="{BB962C8B-B14F-4D97-AF65-F5344CB8AC3E}">
        <p14:creationId xmlns:p14="http://schemas.microsoft.com/office/powerpoint/2010/main" val="13586408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Observation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208015"/>
            <a:ext cx="7886700" cy="3424708"/>
          </a:xfrm>
        </p:spPr>
        <p:txBody>
          <a:bodyPr/>
          <a:lstStyle/>
          <a:p>
            <a:r>
              <a:rPr lang="en-US" altLang="en-US" sz="2400" b="1" dirty="0">
                <a:solidFill>
                  <a:srgbClr val="002D73"/>
                </a:solidFill>
                <a:ea typeface="ＭＳ Ｐゴシック" panose="020B0600070205080204" pitchFamily="34" charset="-128"/>
              </a:rPr>
              <a:t>Conducted to examine </a:t>
            </a:r>
          </a:p>
          <a:p>
            <a:pPr lvl="1"/>
            <a:r>
              <a:rPr lang="en-US" altLang="en-US" sz="2000" dirty="0">
                <a:solidFill>
                  <a:srgbClr val="002D73"/>
                </a:solidFill>
                <a:ea typeface="ＭＳ Ｐゴシック" panose="020B0600070205080204" pitchFamily="34" charset="-128"/>
              </a:rPr>
              <a:t>Utilization of plans, policies, and procedures related to capabilities </a:t>
            </a:r>
          </a:p>
          <a:p>
            <a:pPr lvl="1"/>
            <a:r>
              <a:rPr lang="en-US" altLang="en-US" sz="2000" dirty="0">
                <a:solidFill>
                  <a:srgbClr val="002D73"/>
                </a:solidFill>
                <a:ea typeface="ＭＳ Ｐゴシック" panose="020B0600070205080204" pitchFamily="34" charset="-128"/>
              </a:rPr>
              <a:t>Implementation of legal authorities </a:t>
            </a:r>
          </a:p>
          <a:p>
            <a:pPr lvl="1"/>
            <a:r>
              <a:rPr lang="en-US" altLang="en-US" sz="2000" dirty="0">
                <a:solidFill>
                  <a:srgbClr val="002D73"/>
                </a:solidFill>
                <a:ea typeface="ＭＳ Ｐゴシック" panose="020B0600070205080204" pitchFamily="34" charset="-128"/>
              </a:rPr>
              <a:t>Understanding and assignment of roles and responsibilities of participating organizations and players </a:t>
            </a:r>
          </a:p>
          <a:p>
            <a:pPr lvl="1"/>
            <a:r>
              <a:rPr lang="en-US" altLang="en-US" sz="2000" dirty="0">
                <a:solidFill>
                  <a:srgbClr val="002D73"/>
                </a:solidFill>
                <a:ea typeface="ＭＳ Ｐゴシック" panose="020B0600070205080204" pitchFamily="34" charset="-128"/>
              </a:rPr>
              <a:t>Decision-making processes used </a:t>
            </a:r>
          </a:p>
          <a:p>
            <a:pPr lvl="1"/>
            <a:r>
              <a:rPr lang="en-US" altLang="en-US" sz="2000" dirty="0">
                <a:solidFill>
                  <a:srgbClr val="002D73"/>
                </a:solidFill>
                <a:ea typeface="ＭＳ Ｐゴシック" panose="020B0600070205080204" pitchFamily="34" charset="-128"/>
              </a:rPr>
              <a:t>Activation and implementation of processes and procedures </a:t>
            </a:r>
          </a:p>
          <a:p>
            <a:pPr lvl="1"/>
            <a:r>
              <a:rPr lang="en-US" altLang="en-US" sz="2000" dirty="0">
                <a:solidFill>
                  <a:srgbClr val="002D73"/>
                </a:solidFill>
                <a:ea typeface="ＭＳ Ｐゴシック" panose="020B0600070205080204" pitchFamily="34" charset="-128"/>
              </a:rPr>
              <a:t>How and what information is shared among participating agencies/organizations and the public</a:t>
            </a:r>
          </a:p>
          <a:p>
            <a:endParaRPr lang="en-US" dirty="0"/>
          </a:p>
        </p:txBody>
      </p:sp>
    </p:spTree>
    <p:extLst>
      <p:ext uri="{BB962C8B-B14F-4D97-AF65-F5344CB8AC3E}">
        <p14:creationId xmlns:p14="http://schemas.microsoft.com/office/powerpoint/2010/main" val="345985967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Data Collection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altLang="en-US" sz="2400" dirty="0">
                <a:solidFill>
                  <a:srgbClr val="002D73"/>
                </a:solidFill>
                <a:ea typeface="ＭＳ Ｐゴシック" panose="020B0600070205080204" pitchFamily="34" charset="-128"/>
              </a:rPr>
              <a:t>Supports AAR development by capturing</a:t>
            </a:r>
          </a:p>
          <a:p>
            <a:pPr lvl="1"/>
            <a:r>
              <a:rPr lang="en-US" altLang="en-US" sz="2400" dirty="0">
                <a:solidFill>
                  <a:srgbClr val="002D73"/>
                </a:solidFill>
                <a:ea typeface="ＭＳ Ｐゴシック" panose="020B0600070205080204" pitchFamily="34" charset="-128"/>
              </a:rPr>
              <a:t>Decisions and recommendations </a:t>
            </a:r>
          </a:p>
          <a:p>
            <a:pPr lvl="1"/>
            <a:r>
              <a:rPr lang="en-US" altLang="en-US" sz="2400" dirty="0">
                <a:solidFill>
                  <a:srgbClr val="002D73"/>
                </a:solidFill>
                <a:ea typeface="ＭＳ Ｐゴシック" panose="020B0600070205080204" pitchFamily="34" charset="-128"/>
              </a:rPr>
              <a:t>Roles and responsibilities </a:t>
            </a:r>
          </a:p>
          <a:p>
            <a:pPr lvl="1"/>
            <a:r>
              <a:rPr lang="en-US" altLang="en-US" sz="2400" dirty="0">
                <a:solidFill>
                  <a:srgbClr val="002D73"/>
                </a:solidFill>
                <a:ea typeface="ＭＳ Ｐゴシック" panose="020B0600070205080204" pitchFamily="34" charset="-128"/>
              </a:rPr>
              <a:t>Coordination and cooperation </a:t>
            </a:r>
          </a:p>
          <a:p>
            <a:pPr lvl="1"/>
            <a:r>
              <a:rPr lang="en-US" altLang="en-US" sz="2400" dirty="0">
                <a:solidFill>
                  <a:srgbClr val="002D73"/>
                </a:solidFill>
                <a:ea typeface="ＭＳ Ｐゴシック" panose="020B0600070205080204" pitchFamily="34" charset="-128"/>
              </a:rPr>
              <a:t>Supplemental data/written records </a:t>
            </a:r>
          </a:p>
          <a:p>
            <a:pPr lvl="1"/>
            <a:endParaRPr lang="en-US" altLang="en-US" sz="2400" dirty="0">
              <a:solidFill>
                <a:srgbClr val="002D73"/>
              </a:solidFill>
              <a:ea typeface="ＭＳ Ｐゴシック" panose="020B0600070205080204" pitchFamily="34" charset="-128"/>
            </a:endParaRPr>
          </a:p>
          <a:p>
            <a:pPr algn="ctr">
              <a:buNone/>
            </a:pPr>
            <a:r>
              <a:rPr lang="en-US" altLang="en-US" sz="2400" b="1" i="1" dirty="0">
                <a:solidFill>
                  <a:srgbClr val="002D73"/>
                </a:solidFill>
                <a:ea typeface="ＭＳ Ｐゴシック" panose="020B0600070205080204" pitchFamily="34" charset="-128"/>
              </a:rPr>
              <a:t>Evaluators should not be a distraction or </a:t>
            </a:r>
          </a:p>
          <a:p>
            <a:pPr algn="ctr">
              <a:buNone/>
            </a:pPr>
            <a:r>
              <a:rPr lang="en-US" altLang="en-US" sz="2400" b="1" i="1" dirty="0">
                <a:solidFill>
                  <a:srgbClr val="002D73"/>
                </a:solidFill>
                <a:ea typeface="ＭＳ Ｐゴシック" panose="020B0600070205080204" pitchFamily="34" charset="-128"/>
              </a:rPr>
              <a:t>interfere with exercise play </a:t>
            </a:r>
            <a:endParaRPr lang="en-US" altLang="en-US" sz="2400" dirty="0">
              <a:solidFill>
                <a:srgbClr val="002D73"/>
              </a:solidFill>
              <a:ea typeface="ＭＳ Ｐゴシック" panose="020B0600070205080204" pitchFamily="34" charset="-128"/>
            </a:endParaRPr>
          </a:p>
        </p:txBody>
      </p:sp>
    </p:spTree>
    <p:extLst>
      <p:ext uri="{BB962C8B-B14F-4D97-AF65-F5344CB8AC3E}">
        <p14:creationId xmlns:p14="http://schemas.microsoft.com/office/powerpoint/2010/main" val="18235751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Exercise Observations</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357644"/>
            <a:ext cx="7886700" cy="3263504"/>
          </a:xfrm>
        </p:spPr>
        <p:txBody>
          <a:bodyPr/>
          <a:lstStyle/>
          <a:p>
            <a:r>
              <a:rPr lang="en-US" altLang="en-US" sz="2400" dirty="0">
                <a:solidFill>
                  <a:srgbClr val="002D73"/>
                </a:solidFill>
                <a:ea typeface="ＭＳ Ｐゴシック" panose="020B0600070205080204" pitchFamily="34" charset="-128"/>
              </a:rPr>
              <a:t>Observations come from a variety of sources, including </a:t>
            </a:r>
          </a:p>
          <a:p>
            <a:pPr lvl="1"/>
            <a:r>
              <a:rPr lang="en-US" altLang="en-US" sz="2400" dirty="0">
                <a:solidFill>
                  <a:srgbClr val="002D73"/>
                </a:solidFill>
                <a:ea typeface="ＭＳ Ｐゴシック" panose="020B0600070205080204" pitchFamily="34" charset="-128"/>
              </a:rPr>
              <a:t>Event logs (e.g., ICS 214)</a:t>
            </a:r>
          </a:p>
          <a:p>
            <a:pPr lvl="1"/>
            <a:r>
              <a:rPr lang="en-US" altLang="en-US" sz="2400" dirty="0">
                <a:solidFill>
                  <a:srgbClr val="002D73"/>
                </a:solidFill>
                <a:ea typeface="ＭＳ Ｐゴシック" panose="020B0600070205080204" pitchFamily="34" charset="-128"/>
              </a:rPr>
              <a:t>EEGs </a:t>
            </a:r>
          </a:p>
          <a:p>
            <a:pPr lvl="1"/>
            <a:r>
              <a:rPr lang="en-US" altLang="en-US" sz="2400" dirty="0">
                <a:solidFill>
                  <a:srgbClr val="002D73"/>
                </a:solidFill>
                <a:ea typeface="ＭＳ Ｐゴシック" panose="020B0600070205080204" pitchFamily="34" charset="-128"/>
              </a:rPr>
              <a:t>Evaluator notes </a:t>
            </a:r>
          </a:p>
          <a:p>
            <a:pPr lvl="1"/>
            <a:r>
              <a:rPr lang="en-US" altLang="en-US" sz="2400" dirty="0">
                <a:solidFill>
                  <a:srgbClr val="002D73"/>
                </a:solidFill>
                <a:ea typeface="ＭＳ Ｐゴシック" panose="020B0600070205080204" pitchFamily="34" charset="-128"/>
              </a:rPr>
              <a:t>Video or audio recordings </a:t>
            </a:r>
          </a:p>
          <a:p>
            <a:pPr lvl="1"/>
            <a:r>
              <a:rPr lang="en-US" altLang="en-US" sz="2400" dirty="0">
                <a:solidFill>
                  <a:srgbClr val="002D73"/>
                </a:solidFill>
                <a:ea typeface="ＭＳ Ｐゴシック" panose="020B0600070205080204" pitchFamily="34" charset="-128"/>
              </a:rPr>
              <a:t>Photographs </a:t>
            </a:r>
          </a:p>
          <a:p>
            <a:pPr lvl="1"/>
            <a:r>
              <a:rPr lang="en-US" altLang="en-US" sz="2400" dirty="0">
                <a:solidFill>
                  <a:srgbClr val="002D73"/>
                </a:solidFill>
                <a:ea typeface="ＭＳ Ｐゴシック" panose="020B0600070205080204" pitchFamily="34" charset="-128"/>
              </a:rPr>
              <a:t>Participant evaluation forms</a:t>
            </a: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92764" y="1778340"/>
            <a:ext cx="1983537" cy="266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985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n-US" altLang="en-US" b="1" dirty="0">
                <a:solidFill>
                  <a:srgbClr val="002D73"/>
                </a:solidFill>
                <a:ea typeface="ＭＳ Ｐゴシック" panose="020B0600070205080204" pitchFamily="34" charset="-128"/>
              </a:rPr>
              <a:t>Why Exercise? </a:t>
            </a:r>
            <a:endParaRPr lang="en-US" dirty="0">
              <a:solidFill>
                <a:srgbClr val="002D73"/>
              </a:solidFill>
            </a:endParaRPr>
          </a:p>
        </p:txBody>
      </p:sp>
      <p:sp>
        <p:nvSpPr>
          <p:cNvPr id="6" name="Content Placeholder 5"/>
          <p:cNvSpPr>
            <a:spLocks noGrp="1"/>
          </p:cNvSpPr>
          <p:nvPr>
            <p:ph idx="1"/>
          </p:nvPr>
        </p:nvSpPr>
        <p:spPr>
          <a:xfrm>
            <a:off x="628650" y="1111170"/>
            <a:ext cx="7886700" cy="3521553"/>
          </a:xfrm>
        </p:spPr>
        <p:txBody>
          <a:bodyPr/>
          <a:lstStyle/>
          <a:p>
            <a:r>
              <a:rPr lang="en-US" altLang="en-US" sz="2800" b="1" dirty="0">
                <a:solidFill>
                  <a:srgbClr val="002D73"/>
                </a:solidFill>
                <a:ea typeface="ＭＳ Ｐゴシック" panose="020B0600070205080204" pitchFamily="34" charset="-128"/>
              </a:rPr>
              <a:t>Test and validate </a:t>
            </a:r>
          </a:p>
          <a:p>
            <a:pPr lvl="1"/>
            <a:r>
              <a:rPr lang="en-US" altLang="en-US" dirty="0">
                <a:solidFill>
                  <a:srgbClr val="002D73"/>
                </a:solidFill>
                <a:ea typeface="ＭＳ Ｐゴシック" panose="020B0600070205080204" pitchFamily="34" charset="-128"/>
              </a:rPr>
              <a:t>Plans </a:t>
            </a:r>
          </a:p>
          <a:p>
            <a:pPr lvl="1"/>
            <a:r>
              <a:rPr lang="en-US" altLang="en-US" dirty="0">
                <a:solidFill>
                  <a:srgbClr val="002D73"/>
                </a:solidFill>
                <a:ea typeface="ＭＳ Ｐゴシック" panose="020B0600070205080204" pitchFamily="34" charset="-128"/>
              </a:rPr>
              <a:t>Assess capabilities </a:t>
            </a:r>
          </a:p>
          <a:p>
            <a:r>
              <a:rPr lang="en-US" altLang="en-US" sz="2800" b="1" dirty="0">
                <a:solidFill>
                  <a:srgbClr val="002D73"/>
                </a:solidFill>
                <a:ea typeface="ＭＳ Ｐゴシック" panose="020B0600070205080204" pitchFamily="34" charset="-128"/>
              </a:rPr>
              <a:t>Identify </a:t>
            </a:r>
          </a:p>
          <a:p>
            <a:pPr lvl="1"/>
            <a:r>
              <a:rPr lang="en-US" altLang="en-US" dirty="0">
                <a:solidFill>
                  <a:srgbClr val="002D73"/>
                </a:solidFill>
                <a:ea typeface="ＭＳ Ｐゴシック" panose="020B0600070205080204" pitchFamily="34" charset="-128"/>
              </a:rPr>
              <a:t>Resource requirements </a:t>
            </a:r>
          </a:p>
          <a:p>
            <a:pPr lvl="1"/>
            <a:r>
              <a:rPr lang="en-US" altLang="en-US" dirty="0">
                <a:solidFill>
                  <a:srgbClr val="002D73"/>
                </a:solidFill>
                <a:ea typeface="ＭＳ Ｐゴシック" panose="020B0600070205080204" pitchFamily="34" charset="-128"/>
              </a:rPr>
              <a:t>Assess capability gaps </a:t>
            </a:r>
          </a:p>
          <a:p>
            <a:pPr lvl="1"/>
            <a:r>
              <a:rPr lang="en-US" altLang="en-US" dirty="0">
                <a:solidFill>
                  <a:srgbClr val="002D73"/>
                </a:solidFill>
                <a:ea typeface="ＭＳ Ｐゴシック" panose="020B0600070205080204" pitchFamily="34" charset="-128"/>
              </a:rPr>
              <a:t>Areas for improvement </a:t>
            </a:r>
          </a:p>
          <a:p>
            <a:pPr marL="0" indent="0">
              <a:buNone/>
            </a:pPr>
            <a:endParaRPr lang="en-US" altLang="en-US" dirty="0">
              <a:ea typeface="ＭＳ Ｐゴシック" panose="020B0600070205080204" pitchFamily="34" charset="-128"/>
            </a:endParaRPr>
          </a:p>
          <a:p>
            <a:pPr marL="0" indent="0">
              <a:buNone/>
            </a:pPr>
            <a:endParaRPr lang="en-US" altLang="en-US" dirty="0">
              <a:ea typeface="ＭＳ Ｐゴシック" panose="020B0600070205080204" pitchFamily="34" charset="-128"/>
            </a:endParaRPr>
          </a:p>
          <a:p>
            <a:pPr>
              <a:buNone/>
            </a:pPr>
            <a:endParaRPr lang="en-US" altLang="en-US" dirty="0">
              <a:ea typeface="ＭＳ Ｐゴシック" panose="020B0600070205080204" pitchFamily="34" charset="-128"/>
            </a:endParaRPr>
          </a:p>
          <a:p>
            <a:endParaRPr lang="en-US" dirty="0"/>
          </a:p>
        </p:txBody>
      </p:sp>
    </p:spTree>
    <p:extLst>
      <p:ext uri="{BB962C8B-B14F-4D97-AF65-F5344CB8AC3E}">
        <p14:creationId xmlns:p14="http://schemas.microsoft.com/office/powerpoint/2010/main" val="3677772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Recording Observations </a:t>
            </a:r>
            <a:b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br>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    Time        Action       Issues</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97455" y="1476260"/>
            <a:ext cx="8217895" cy="3667239"/>
          </a:xfrm>
        </p:spPr>
        <p:txBody>
          <a:bodyPr/>
          <a:lstStyle/>
          <a:p>
            <a:pPr marL="0" indent="0"/>
            <a:r>
              <a:rPr lang="en-US" altLang="en-US" sz="1800" b="1" i="1" dirty="0">
                <a:solidFill>
                  <a:srgbClr val="002D73"/>
                </a:solidFill>
                <a:ea typeface="ＭＳ Ｐゴシック" panose="020B0600070205080204" pitchFamily="34" charset="-128"/>
              </a:rPr>
              <a:t>  </a:t>
            </a:r>
            <a:r>
              <a:rPr lang="en-US" altLang="en-US" sz="1900" b="1" i="1" dirty="0">
                <a:solidFill>
                  <a:srgbClr val="002D73"/>
                </a:solidFill>
                <a:latin typeface="+mn-lt"/>
                <a:ea typeface="ＭＳ Ｐゴシック" panose="020B0600070205080204" pitchFamily="34" charset="-128"/>
              </a:rPr>
              <a:t>If </a:t>
            </a:r>
            <a:r>
              <a:rPr lang="en-US" altLang="en-US" sz="1900" dirty="0">
                <a:solidFill>
                  <a:srgbClr val="002D73"/>
                </a:solidFill>
                <a:latin typeface="+mn-lt"/>
                <a:ea typeface="ＭＳ Ｐゴシック" panose="020B0600070205080204" pitchFamily="34" charset="-128"/>
              </a:rPr>
              <a:t>and </a:t>
            </a:r>
            <a:r>
              <a:rPr lang="en-US" altLang="en-US" sz="1900" b="1" i="1" dirty="0">
                <a:solidFill>
                  <a:srgbClr val="002D73"/>
                </a:solidFill>
                <a:latin typeface="+mn-lt"/>
                <a:ea typeface="ＭＳ Ｐゴシック" panose="020B0600070205080204" pitchFamily="34" charset="-128"/>
              </a:rPr>
              <a:t>how </a:t>
            </a:r>
            <a:r>
              <a:rPr lang="en-US" altLang="en-US" sz="1900" dirty="0">
                <a:solidFill>
                  <a:srgbClr val="002D73"/>
                </a:solidFill>
                <a:latin typeface="+mn-lt"/>
                <a:ea typeface="ＭＳ Ｐゴシック" panose="020B0600070205080204" pitchFamily="34" charset="-128"/>
              </a:rPr>
              <a:t>quantitative or qualitative targets were met </a:t>
            </a:r>
          </a:p>
          <a:p>
            <a:pPr marL="0" indent="0"/>
            <a:r>
              <a:rPr lang="en-US" altLang="en-US" sz="1900" dirty="0">
                <a:solidFill>
                  <a:srgbClr val="002D73"/>
                </a:solidFill>
                <a:latin typeface="+mn-lt"/>
                <a:ea typeface="ＭＳ Ｐゴシック" panose="020B0600070205080204" pitchFamily="34" charset="-128"/>
              </a:rPr>
              <a:t>  Actual </a:t>
            </a:r>
            <a:r>
              <a:rPr lang="en-US" altLang="en-US" sz="1900" b="1" i="1" dirty="0">
                <a:solidFill>
                  <a:srgbClr val="002D73"/>
                </a:solidFill>
                <a:latin typeface="+mn-lt"/>
                <a:ea typeface="ＭＳ Ｐゴシック" panose="020B0600070205080204" pitchFamily="34" charset="-128"/>
              </a:rPr>
              <a:t>time required </a:t>
            </a:r>
            <a:r>
              <a:rPr lang="en-US" altLang="en-US" sz="1900" dirty="0">
                <a:solidFill>
                  <a:srgbClr val="002D73"/>
                </a:solidFill>
                <a:latin typeface="+mn-lt"/>
                <a:ea typeface="ＭＳ Ｐゴシック" panose="020B0600070205080204" pitchFamily="34" charset="-128"/>
              </a:rPr>
              <a:t>for exercise players to complete the critical task(s) </a:t>
            </a:r>
          </a:p>
          <a:p>
            <a:pPr marL="0" indent="0"/>
            <a:r>
              <a:rPr lang="en-US" altLang="en-US" sz="1900" b="1" i="1" dirty="0">
                <a:solidFill>
                  <a:srgbClr val="002D73"/>
                </a:solidFill>
                <a:latin typeface="+mn-lt"/>
                <a:ea typeface="ＭＳ Ｐゴシック" panose="020B0600070205080204" pitchFamily="34" charset="-128"/>
              </a:rPr>
              <a:t>  How </a:t>
            </a:r>
            <a:r>
              <a:rPr lang="en-US" altLang="en-US" sz="1900" dirty="0">
                <a:solidFill>
                  <a:srgbClr val="002D73"/>
                </a:solidFill>
                <a:latin typeface="+mn-lt"/>
                <a:ea typeface="ＭＳ Ｐゴシック" panose="020B0600070205080204" pitchFamily="34" charset="-128"/>
              </a:rPr>
              <a:t>target was or was not met</a:t>
            </a:r>
          </a:p>
          <a:p>
            <a:pPr marL="0" indent="0"/>
            <a:r>
              <a:rPr lang="en-US" altLang="en-US" sz="1900" b="1" i="1" dirty="0">
                <a:solidFill>
                  <a:srgbClr val="002D73"/>
                </a:solidFill>
                <a:latin typeface="+mn-lt"/>
                <a:ea typeface="ＭＳ Ｐゴシック" panose="020B0600070205080204" pitchFamily="34" charset="-128"/>
              </a:rPr>
              <a:t>  Decisions </a:t>
            </a:r>
            <a:r>
              <a:rPr lang="en-US" altLang="en-US" sz="1900" dirty="0">
                <a:solidFill>
                  <a:srgbClr val="002D73"/>
                </a:solidFill>
                <a:latin typeface="+mn-lt"/>
                <a:ea typeface="ＭＳ Ｐゴシック" panose="020B0600070205080204" pitchFamily="34" charset="-128"/>
              </a:rPr>
              <a:t>made and information gathered</a:t>
            </a:r>
          </a:p>
          <a:p>
            <a:pPr marL="0" indent="0">
              <a:buNone/>
            </a:pPr>
            <a:r>
              <a:rPr lang="en-US" altLang="en-US" sz="1900" dirty="0">
                <a:solidFill>
                  <a:srgbClr val="002D73"/>
                </a:solidFill>
                <a:latin typeface="+mn-lt"/>
                <a:ea typeface="ＭＳ Ｐゴシック" panose="020B0600070205080204" pitchFamily="34" charset="-128"/>
              </a:rPr>
              <a:t>    to make decision </a:t>
            </a:r>
          </a:p>
          <a:p>
            <a:pPr marL="0" indent="0"/>
            <a:r>
              <a:rPr lang="en-US" altLang="en-US" sz="1900" b="1" i="1" dirty="0">
                <a:solidFill>
                  <a:srgbClr val="002D73"/>
                </a:solidFill>
                <a:latin typeface="+mn-lt"/>
                <a:ea typeface="ＭＳ Ｐゴシック" panose="020B0600070205080204" pitchFamily="34" charset="-128"/>
              </a:rPr>
              <a:t>  Requests </a:t>
            </a:r>
            <a:r>
              <a:rPr lang="en-US" altLang="en-US" sz="1900" dirty="0">
                <a:solidFill>
                  <a:srgbClr val="002D73"/>
                </a:solidFill>
                <a:latin typeface="+mn-lt"/>
                <a:ea typeface="ＭＳ Ｐゴシック" panose="020B0600070205080204" pitchFamily="34" charset="-128"/>
              </a:rPr>
              <a:t>made and how they were handled</a:t>
            </a:r>
          </a:p>
          <a:p>
            <a:pPr marL="0" indent="0">
              <a:buNone/>
            </a:pPr>
            <a:r>
              <a:rPr lang="en-US" altLang="en-US" sz="1900" b="1" i="1" dirty="0">
                <a:solidFill>
                  <a:srgbClr val="002D73"/>
                </a:solidFill>
                <a:latin typeface="+mn-lt"/>
                <a:ea typeface="ＭＳ Ｐゴシック" panose="020B0600070205080204" pitchFamily="34" charset="-128"/>
              </a:rPr>
              <a:t>   Resources </a:t>
            </a:r>
            <a:r>
              <a:rPr lang="en-US" altLang="en-US" sz="1900" dirty="0">
                <a:solidFill>
                  <a:srgbClr val="002D73"/>
                </a:solidFill>
                <a:latin typeface="+mn-lt"/>
                <a:ea typeface="ＭＳ Ｐゴシック" panose="020B0600070205080204" pitchFamily="34" charset="-128"/>
              </a:rPr>
              <a:t>utilized </a:t>
            </a:r>
          </a:p>
          <a:p>
            <a:pPr marL="0" indent="0"/>
            <a:r>
              <a:rPr lang="en-US" altLang="en-US" sz="1900" b="1" i="1" dirty="0">
                <a:solidFill>
                  <a:srgbClr val="002D73"/>
                </a:solidFill>
                <a:latin typeface="+mn-lt"/>
                <a:ea typeface="ＭＳ Ｐゴシック" panose="020B0600070205080204" pitchFamily="34" charset="-128"/>
              </a:rPr>
              <a:t>  Plans, policies, procedures, </a:t>
            </a:r>
          </a:p>
          <a:p>
            <a:pPr marL="0" indent="0">
              <a:buNone/>
            </a:pPr>
            <a:r>
              <a:rPr lang="en-US" altLang="en-US" sz="1900" b="1" i="1" dirty="0">
                <a:solidFill>
                  <a:srgbClr val="002D73"/>
                </a:solidFill>
                <a:latin typeface="+mn-lt"/>
                <a:ea typeface="ＭＳ Ｐゴシック" panose="020B0600070205080204" pitchFamily="34" charset="-128"/>
              </a:rPr>
              <a:t>      or legislative authorities used </a:t>
            </a:r>
            <a:r>
              <a:rPr lang="en-US" altLang="en-US" sz="1900" dirty="0">
                <a:solidFill>
                  <a:srgbClr val="002D73"/>
                </a:solidFill>
                <a:latin typeface="+mn-lt"/>
                <a:ea typeface="ＭＳ Ｐゴシック" panose="020B0600070205080204" pitchFamily="34" charset="-128"/>
              </a:rPr>
              <a:t>or implemented </a:t>
            </a:r>
          </a:p>
          <a:p>
            <a:pPr marL="0" indent="0"/>
            <a:r>
              <a:rPr lang="en-US" altLang="en-US" sz="1900" dirty="0">
                <a:solidFill>
                  <a:srgbClr val="002D73"/>
                </a:solidFill>
                <a:latin typeface="+mn-lt"/>
                <a:ea typeface="ＭＳ Ｐゴシック" panose="020B0600070205080204" pitchFamily="34" charset="-128"/>
              </a:rPr>
              <a:t>  Any </a:t>
            </a:r>
            <a:r>
              <a:rPr lang="en-US" altLang="en-US" sz="1900" b="1" i="1" dirty="0">
                <a:solidFill>
                  <a:srgbClr val="002D73"/>
                </a:solidFill>
                <a:latin typeface="+mn-lt"/>
                <a:ea typeface="ＭＳ Ｐゴシック" panose="020B0600070205080204" pitchFamily="34" charset="-128"/>
              </a:rPr>
              <a:t>other factors </a:t>
            </a:r>
            <a:r>
              <a:rPr lang="en-US" altLang="en-US" sz="1900" dirty="0">
                <a:solidFill>
                  <a:srgbClr val="002D73"/>
                </a:solidFill>
                <a:latin typeface="+mn-lt"/>
                <a:ea typeface="ＭＳ Ｐゴシック" panose="020B0600070205080204" pitchFamily="34" charset="-128"/>
              </a:rPr>
              <a:t>contributed to the outcomes</a:t>
            </a:r>
          </a:p>
          <a:p>
            <a:pPr marL="0" indent="0">
              <a:buNone/>
            </a:pP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1960" y="2486961"/>
            <a:ext cx="3322040" cy="251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3329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Data Analysis Process</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369218"/>
            <a:ext cx="8013198" cy="3586209"/>
          </a:xfrm>
        </p:spPr>
        <p:txBody>
          <a:bodyPr/>
          <a:lstStyle/>
          <a:p>
            <a:pPr marL="0" indent="0"/>
            <a:r>
              <a:rPr lang="en-US" altLang="en-US" sz="2800" dirty="0">
                <a:ea typeface="ＭＳ Ｐゴシック" panose="020B0600070205080204" pitchFamily="34" charset="-128"/>
              </a:rPr>
              <a:t>  </a:t>
            </a:r>
            <a:r>
              <a:rPr lang="en-US" altLang="en-US" sz="2800" dirty="0">
                <a:solidFill>
                  <a:srgbClr val="002D73"/>
                </a:solidFill>
                <a:ea typeface="ＭＳ Ｐゴシック" panose="020B0600070205080204" pitchFamily="34" charset="-128"/>
              </a:rPr>
              <a:t>Consolidation of data </a:t>
            </a:r>
          </a:p>
          <a:p>
            <a:pPr marL="0" indent="0"/>
            <a:r>
              <a:rPr lang="en-US" altLang="en-US" sz="2800" dirty="0">
                <a:solidFill>
                  <a:srgbClr val="002D73"/>
                </a:solidFill>
                <a:ea typeface="ＭＳ Ｐゴシック" panose="020B0600070205080204" pitchFamily="34" charset="-128"/>
              </a:rPr>
              <a:t>  Examine/compare performance against targets </a:t>
            </a:r>
          </a:p>
          <a:p>
            <a:pPr marL="0" indent="0"/>
            <a:r>
              <a:rPr lang="en-US" altLang="en-US" sz="2800" dirty="0">
                <a:solidFill>
                  <a:srgbClr val="002D73"/>
                </a:solidFill>
                <a:ea typeface="ＭＳ Ｐゴシック" panose="020B0600070205080204" pitchFamily="34" charset="-128"/>
              </a:rPr>
              <a:t>  Identify strengths and areas for improvement </a:t>
            </a:r>
          </a:p>
          <a:p>
            <a:pPr marL="0" indent="0"/>
            <a:r>
              <a:rPr lang="en-US" altLang="en-US" sz="2800" dirty="0">
                <a:solidFill>
                  <a:srgbClr val="002D73"/>
                </a:solidFill>
                <a:ea typeface="ＭＳ Ｐゴシック" panose="020B0600070205080204" pitchFamily="34" charset="-128"/>
              </a:rPr>
              <a:t>  Conduct root-cause analysis </a:t>
            </a:r>
          </a:p>
          <a:p>
            <a:pPr marL="0" indent="0">
              <a:buNone/>
            </a:pPr>
            <a:endParaRPr lang="en-US" dirty="0"/>
          </a:p>
        </p:txBody>
      </p:sp>
    </p:spTree>
    <p:extLst>
      <p:ext uri="{BB962C8B-B14F-4D97-AF65-F5344CB8AC3E}">
        <p14:creationId xmlns:p14="http://schemas.microsoft.com/office/powerpoint/2010/main" val="205834675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85420"/>
            <a:ext cx="7886700" cy="994172"/>
          </a:xfrm>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Root-Cause Analysis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101687"/>
            <a:ext cx="7886700" cy="3531036"/>
          </a:xfrm>
        </p:spPr>
        <p:txBody>
          <a:bodyPr/>
          <a:lstStyle/>
          <a:p>
            <a:pPr marL="0" indent="0"/>
            <a:r>
              <a:rPr lang="en-US" altLang="en-US" dirty="0">
                <a:ea typeface="ＭＳ Ｐゴシック" panose="020B0600070205080204" pitchFamily="34" charset="-128"/>
              </a:rPr>
              <a:t>  </a:t>
            </a:r>
            <a:r>
              <a:rPr lang="en-US" altLang="en-US" sz="2800" b="1" dirty="0">
                <a:solidFill>
                  <a:srgbClr val="002D73"/>
                </a:solidFill>
                <a:ea typeface="ＭＳ Ｐゴシック" panose="020B0600070205080204" pitchFamily="34" charset="-128"/>
              </a:rPr>
              <a:t>“Rule of Five” </a:t>
            </a:r>
          </a:p>
          <a:p>
            <a:pPr marL="400050" lvl="1" indent="0"/>
            <a:r>
              <a:rPr lang="en-US" altLang="en-US" sz="2200" dirty="0">
                <a:solidFill>
                  <a:srgbClr val="002D73"/>
                </a:solidFill>
                <a:ea typeface="ＭＳ Ｐゴシック" panose="020B0600070205080204" pitchFamily="34" charset="-128"/>
              </a:rPr>
              <a:t> </a:t>
            </a:r>
            <a:r>
              <a:rPr lang="en-US" altLang="en-US" sz="2600" dirty="0">
                <a:solidFill>
                  <a:srgbClr val="002D73"/>
                </a:solidFill>
                <a:ea typeface="ＭＳ Ｐゴシック" panose="020B0600070205080204" pitchFamily="34" charset="-128"/>
              </a:rPr>
              <a:t>Were the capability targets met? </a:t>
            </a:r>
          </a:p>
          <a:p>
            <a:pPr marL="400050" lvl="1" indent="0"/>
            <a:r>
              <a:rPr lang="en-US" altLang="en-US" sz="2600" dirty="0">
                <a:solidFill>
                  <a:srgbClr val="002D73"/>
                </a:solidFill>
                <a:ea typeface="ＭＳ Ｐゴシック" panose="020B0600070205080204" pitchFamily="34" charset="-128"/>
              </a:rPr>
              <a:t> If not, WHY not? </a:t>
            </a:r>
          </a:p>
          <a:p>
            <a:pPr marL="400050" lvl="1" indent="0"/>
            <a:r>
              <a:rPr lang="en-US" altLang="en-US" sz="2600" dirty="0">
                <a:solidFill>
                  <a:srgbClr val="002D73"/>
                </a:solidFill>
                <a:ea typeface="ＭＳ Ｐゴシック" panose="020B0600070205080204" pitchFamily="34" charset="-128"/>
              </a:rPr>
              <a:t> WHAT factors contributed?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191" y="3364528"/>
            <a:ext cx="7214532" cy="1608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7940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Components of the EEGs</a:t>
            </a:r>
          </a:p>
        </p:txBody>
      </p:sp>
      <p:sp>
        <p:nvSpPr>
          <p:cNvPr id="3" name="Content Placeholder 2"/>
          <p:cNvSpPr>
            <a:spLocks noGrp="1"/>
          </p:cNvSpPr>
          <p:nvPr>
            <p:ph idx="1"/>
          </p:nvPr>
        </p:nvSpPr>
        <p:spPr>
          <a:xfrm>
            <a:off x="457200" y="1200150"/>
            <a:ext cx="8229600" cy="3707410"/>
          </a:xfrm>
        </p:spPr>
        <p:txBody>
          <a:bodyPr>
            <a:normAutofit/>
          </a:bodyPr>
          <a:lstStyle/>
          <a:p>
            <a:pPr lvl="0"/>
            <a:r>
              <a:rPr lang="en-US" sz="2800" b="1" dirty="0">
                <a:solidFill>
                  <a:srgbClr val="002D73"/>
                </a:solidFill>
              </a:rPr>
              <a:t>Capabilities:</a:t>
            </a:r>
            <a:r>
              <a:rPr lang="en-US" sz="2800" dirty="0">
                <a:solidFill>
                  <a:srgbClr val="002D73"/>
                </a:solidFill>
              </a:rPr>
              <a:t>  The distinct critical elements necessary to achieve a specific mission area (e.g., prevention).  </a:t>
            </a:r>
          </a:p>
          <a:p>
            <a:pPr lvl="1"/>
            <a:r>
              <a:rPr lang="en-US" sz="2400" dirty="0">
                <a:solidFill>
                  <a:srgbClr val="002D73"/>
                </a:solidFill>
              </a:rPr>
              <a:t>To assess both capacity and gaps, each capability includes capability targets.</a:t>
            </a:r>
          </a:p>
          <a:p>
            <a:pPr lvl="2"/>
            <a:r>
              <a:rPr lang="en-US" sz="2200" b="1" i="1" dirty="0">
                <a:solidFill>
                  <a:srgbClr val="002D73"/>
                </a:solidFill>
              </a:rPr>
              <a:t>Example:</a:t>
            </a:r>
            <a:r>
              <a:rPr lang="en-US" sz="2200" i="1" dirty="0">
                <a:solidFill>
                  <a:srgbClr val="002D73"/>
                </a:solidFill>
              </a:rPr>
              <a:t>  Medical Surge</a:t>
            </a:r>
          </a:p>
          <a:p>
            <a:pPr marL="0" lvl="0" indent="0">
              <a:buNone/>
            </a:pPr>
            <a:endParaRPr lang="en-US" sz="2800" dirty="0">
              <a:solidFill>
                <a:srgbClr val="002D73"/>
              </a:solidFill>
            </a:endParaRPr>
          </a:p>
          <a:p>
            <a:pPr marL="0" indent="0">
              <a:buNone/>
            </a:pPr>
            <a:endParaRPr lang="en-US" dirty="0"/>
          </a:p>
        </p:txBody>
      </p:sp>
    </p:spTree>
    <p:extLst>
      <p:ext uri="{BB962C8B-B14F-4D97-AF65-F5344CB8AC3E}">
        <p14:creationId xmlns:p14="http://schemas.microsoft.com/office/powerpoint/2010/main" val="18029240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Components of the EEGs</a:t>
            </a:r>
            <a:endParaRPr lang="en-US" sz="3600" dirty="0"/>
          </a:p>
        </p:txBody>
      </p:sp>
      <p:sp>
        <p:nvSpPr>
          <p:cNvPr id="3" name="Content Placeholder 2"/>
          <p:cNvSpPr>
            <a:spLocks noGrp="1"/>
          </p:cNvSpPr>
          <p:nvPr>
            <p:ph idx="1"/>
          </p:nvPr>
        </p:nvSpPr>
        <p:spPr>
          <a:xfrm>
            <a:off x="628650" y="1268017"/>
            <a:ext cx="7886700" cy="3364706"/>
          </a:xfrm>
        </p:spPr>
        <p:txBody>
          <a:bodyPr>
            <a:noAutofit/>
          </a:bodyPr>
          <a:lstStyle/>
          <a:p>
            <a:pPr lvl="0"/>
            <a:r>
              <a:rPr lang="en-US" sz="2800" b="1" dirty="0">
                <a:solidFill>
                  <a:srgbClr val="002D73"/>
                </a:solidFill>
              </a:rPr>
              <a:t>Capability target(s):</a:t>
            </a:r>
            <a:r>
              <a:rPr lang="en-US" sz="2800" dirty="0">
                <a:solidFill>
                  <a:srgbClr val="002D73"/>
                </a:solidFill>
              </a:rPr>
              <a:t>  The performance threshold(s) for each capability</a:t>
            </a:r>
          </a:p>
          <a:p>
            <a:pPr lvl="1"/>
            <a:r>
              <a:rPr lang="en-US" sz="2400" dirty="0">
                <a:solidFill>
                  <a:srgbClr val="002D73"/>
                </a:solidFill>
              </a:rPr>
              <a:t>they state the exact </a:t>
            </a:r>
            <a:r>
              <a:rPr lang="en-US" sz="2400" i="1" dirty="0">
                <a:solidFill>
                  <a:srgbClr val="002D73"/>
                </a:solidFill>
              </a:rPr>
              <a:t>amount</a:t>
            </a:r>
            <a:r>
              <a:rPr lang="en-US" sz="2400" dirty="0">
                <a:solidFill>
                  <a:srgbClr val="002D73"/>
                </a:solidFill>
              </a:rPr>
              <a:t> of capability that exercise players aim to achieve</a:t>
            </a:r>
          </a:p>
          <a:p>
            <a:pPr lvl="1"/>
            <a:r>
              <a:rPr lang="en-US" sz="2400" dirty="0">
                <a:solidFill>
                  <a:srgbClr val="002D73"/>
                </a:solidFill>
              </a:rPr>
              <a:t>typically written as quantitative or qualitative statements</a:t>
            </a:r>
          </a:p>
          <a:p>
            <a:pPr lvl="2"/>
            <a:r>
              <a:rPr lang="en-US" sz="2200" b="1" i="1" dirty="0">
                <a:solidFill>
                  <a:srgbClr val="002D73"/>
                </a:solidFill>
              </a:rPr>
              <a:t>Example:</a:t>
            </a:r>
            <a:r>
              <a:rPr lang="en-US" sz="2200" i="1" dirty="0">
                <a:solidFill>
                  <a:srgbClr val="002D73"/>
                </a:solidFill>
              </a:rPr>
              <a:t>  </a:t>
            </a:r>
            <a:r>
              <a:rPr lang="en-US" sz="2200" dirty="0">
                <a:solidFill>
                  <a:srgbClr val="002D73"/>
                </a:solidFill>
              </a:rPr>
              <a:t>In response to a notification of a mass casualty event, activate the hospital’s Surge Plans.</a:t>
            </a:r>
            <a:endParaRPr lang="en-US" sz="2200" dirty="0">
              <a:solidFill>
                <a:srgbClr val="002D73"/>
              </a:solidFill>
              <a:highlight>
                <a:srgbClr val="D3D3D3"/>
              </a:highlight>
            </a:endParaRPr>
          </a:p>
          <a:p>
            <a:pPr marL="0" indent="0">
              <a:buNone/>
            </a:pPr>
            <a:endParaRPr lang="en-US" sz="2500" dirty="0">
              <a:solidFill>
                <a:srgbClr val="002D73"/>
              </a:solidFill>
            </a:endParaRPr>
          </a:p>
        </p:txBody>
      </p:sp>
    </p:spTree>
    <p:extLst>
      <p:ext uri="{BB962C8B-B14F-4D97-AF65-F5344CB8AC3E}">
        <p14:creationId xmlns:p14="http://schemas.microsoft.com/office/powerpoint/2010/main" val="2984911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2D73"/>
                </a:solidFill>
              </a:rPr>
              <a:t>Components of the EEGs</a:t>
            </a:r>
            <a:endParaRPr lang="en-US" b="1" dirty="0"/>
          </a:p>
        </p:txBody>
      </p:sp>
      <p:sp>
        <p:nvSpPr>
          <p:cNvPr id="3" name="Content Placeholder 2"/>
          <p:cNvSpPr>
            <a:spLocks noGrp="1"/>
          </p:cNvSpPr>
          <p:nvPr>
            <p:ph idx="1"/>
          </p:nvPr>
        </p:nvSpPr>
        <p:spPr>
          <a:xfrm>
            <a:off x="628650" y="1173291"/>
            <a:ext cx="7886700" cy="3459432"/>
          </a:xfrm>
        </p:spPr>
        <p:txBody>
          <a:bodyPr>
            <a:noAutofit/>
          </a:bodyPr>
          <a:lstStyle/>
          <a:p>
            <a:pPr lvl="0"/>
            <a:r>
              <a:rPr lang="en-US" sz="2800" b="1" dirty="0">
                <a:solidFill>
                  <a:srgbClr val="002D73"/>
                </a:solidFill>
              </a:rPr>
              <a:t>Critical tasks:</a:t>
            </a:r>
            <a:r>
              <a:rPr lang="en-US" sz="2800" dirty="0">
                <a:solidFill>
                  <a:srgbClr val="002D73"/>
                </a:solidFill>
              </a:rPr>
              <a:t>  The distinct elements required to perform a capability (</a:t>
            </a:r>
            <a:r>
              <a:rPr lang="en-US" sz="2800" i="1" dirty="0">
                <a:solidFill>
                  <a:srgbClr val="002D73"/>
                </a:solidFill>
              </a:rPr>
              <a:t>how</a:t>
            </a:r>
            <a:r>
              <a:rPr lang="en-US" sz="2800" dirty="0">
                <a:solidFill>
                  <a:srgbClr val="002D73"/>
                </a:solidFill>
              </a:rPr>
              <a:t> the capability target will be met).  Critical tasks generally include:</a:t>
            </a:r>
          </a:p>
          <a:p>
            <a:pPr lvl="1"/>
            <a:r>
              <a:rPr lang="en-US" sz="2400" dirty="0">
                <a:solidFill>
                  <a:srgbClr val="002D73"/>
                </a:solidFill>
              </a:rPr>
              <a:t>the activities, resources, and responsibilities required to fulfill capability targets; and are</a:t>
            </a:r>
          </a:p>
          <a:p>
            <a:pPr lvl="1"/>
            <a:r>
              <a:rPr lang="en-US" sz="2400" dirty="0">
                <a:solidFill>
                  <a:srgbClr val="002D73"/>
                </a:solidFill>
              </a:rPr>
              <a:t>based on operational plans, policies, and procedures exercised.</a:t>
            </a:r>
          </a:p>
          <a:p>
            <a:pPr lvl="0"/>
            <a:endParaRPr lang="en-US" sz="2800" dirty="0">
              <a:solidFill>
                <a:srgbClr val="002D73"/>
              </a:solidFill>
            </a:endParaRPr>
          </a:p>
          <a:p>
            <a:pPr marL="0" lvl="0" indent="0">
              <a:buNone/>
            </a:pPr>
            <a:endParaRPr lang="en-US" sz="2000" dirty="0">
              <a:solidFill>
                <a:srgbClr val="002D73"/>
              </a:solidFill>
            </a:endParaRPr>
          </a:p>
          <a:p>
            <a:pPr marL="0" indent="0">
              <a:buNone/>
            </a:pPr>
            <a:endParaRPr lang="en-US" sz="2000" dirty="0">
              <a:solidFill>
                <a:srgbClr val="002D73"/>
              </a:solidFill>
            </a:endParaRPr>
          </a:p>
        </p:txBody>
      </p:sp>
    </p:spTree>
    <p:extLst>
      <p:ext uri="{BB962C8B-B14F-4D97-AF65-F5344CB8AC3E}">
        <p14:creationId xmlns:p14="http://schemas.microsoft.com/office/powerpoint/2010/main" val="32050581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14394656"/>
              </p:ext>
            </p:extLst>
          </p:nvPr>
        </p:nvGraphicFramePr>
        <p:xfrm>
          <a:off x="436228" y="1024567"/>
          <a:ext cx="8422547" cy="4139447"/>
        </p:xfrm>
        <a:graphic>
          <a:graphicData uri="http://schemas.openxmlformats.org/drawingml/2006/table">
            <a:tbl>
              <a:tblPr firstRow="1" firstCol="1" bandRow="1">
                <a:tableStyleId>{5C22544A-7EE6-4342-B048-85BDC9FD1C3A}</a:tableStyleId>
              </a:tblPr>
              <a:tblGrid>
                <a:gridCol w="3485250">
                  <a:extLst>
                    <a:ext uri="{9D8B030D-6E8A-4147-A177-3AD203B41FA5}">
                      <a16:colId xmlns:a16="http://schemas.microsoft.com/office/drawing/2014/main" xmlns="" val="20000"/>
                    </a:ext>
                  </a:extLst>
                </a:gridCol>
                <a:gridCol w="2467806">
                  <a:extLst>
                    <a:ext uri="{9D8B030D-6E8A-4147-A177-3AD203B41FA5}">
                      <a16:colId xmlns:a16="http://schemas.microsoft.com/office/drawing/2014/main" xmlns="" val="20001"/>
                    </a:ext>
                  </a:extLst>
                </a:gridCol>
                <a:gridCol w="2469491">
                  <a:extLst>
                    <a:ext uri="{9D8B030D-6E8A-4147-A177-3AD203B41FA5}">
                      <a16:colId xmlns:a16="http://schemas.microsoft.com/office/drawing/2014/main" xmlns="" val="20002"/>
                    </a:ext>
                  </a:extLst>
                </a:gridCol>
              </a:tblGrid>
              <a:tr h="299809">
                <a:tc>
                  <a:txBody>
                    <a:bodyPr/>
                    <a:lstStyle/>
                    <a:p>
                      <a:pPr marL="0" marR="0">
                        <a:spcBef>
                          <a:spcPts val="300"/>
                        </a:spcBef>
                        <a:spcAft>
                          <a:spcPts val="300"/>
                        </a:spcAft>
                      </a:pPr>
                      <a:r>
                        <a:rPr lang="en-US" sz="700" dirty="0">
                          <a:effectLst/>
                        </a:rPr>
                        <a:t>Exercise Name:  </a:t>
                      </a:r>
                      <a:r>
                        <a:rPr lang="en-US" sz="700" dirty="0">
                          <a:effectLst/>
                          <a:highlight>
                            <a:srgbClr val="D3D3D3"/>
                          </a:highlight>
                        </a:rPr>
                        <a:t>[Insert exercise name]</a:t>
                      </a:r>
                      <a:endParaRPr lang="en-US" sz="700" dirty="0">
                        <a:effectLst/>
                      </a:endParaRPr>
                    </a:p>
                    <a:p>
                      <a:pPr marL="0" marR="0">
                        <a:spcBef>
                          <a:spcPts val="300"/>
                        </a:spcBef>
                        <a:spcAft>
                          <a:spcPts val="300"/>
                        </a:spcAft>
                      </a:pPr>
                      <a:r>
                        <a:rPr lang="en-US" sz="700" dirty="0">
                          <a:effectLst/>
                        </a:rPr>
                        <a:t>Exercise Date: </a:t>
                      </a:r>
                      <a:r>
                        <a:rPr lang="en-US" sz="700" dirty="0">
                          <a:effectLst/>
                          <a:highlight>
                            <a:srgbClr val="D3D3D3"/>
                          </a:highlight>
                        </a:rPr>
                        <a:t>[Insert exercise date]</a:t>
                      </a:r>
                      <a:r>
                        <a:rPr lang="en-US" sz="700" dirty="0">
                          <a:effectLst/>
                        </a:rPr>
                        <a:t> </a:t>
                      </a:r>
                      <a:endParaRPr lang="en-US" sz="700" dirty="0">
                        <a:effectLst/>
                        <a:latin typeface="Times New Roman" panose="02020603050405020304" pitchFamily="18" charset="0"/>
                        <a:ea typeface="Calibri" panose="020F0502020204030204" pitchFamily="34" charset="0"/>
                      </a:endParaRPr>
                    </a:p>
                  </a:txBody>
                  <a:tcPr marL="38516" marR="38516" marT="0" marB="0" anchor="ctr"/>
                </a:tc>
                <a:tc>
                  <a:txBody>
                    <a:bodyPr/>
                    <a:lstStyle/>
                    <a:p>
                      <a:pPr marL="0" marR="0">
                        <a:spcBef>
                          <a:spcPts val="300"/>
                        </a:spcBef>
                        <a:spcAft>
                          <a:spcPts val="300"/>
                        </a:spcAft>
                      </a:pPr>
                      <a:r>
                        <a:rPr lang="en-US" sz="700" dirty="0">
                          <a:effectLst/>
                        </a:rPr>
                        <a:t>Organization/Jurisdiction:</a:t>
                      </a:r>
                    </a:p>
                    <a:p>
                      <a:pPr marL="0" marR="0">
                        <a:spcBef>
                          <a:spcPts val="300"/>
                        </a:spcBef>
                        <a:spcAft>
                          <a:spcPts val="300"/>
                        </a:spcAft>
                      </a:pPr>
                      <a:r>
                        <a:rPr lang="en-US" sz="700" dirty="0">
                          <a:effectLst/>
                          <a:highlight>
                            <a:srgbClr val="D3D3D3"/>
                          </a:highlight>
                        </a:rPr>
                        <a:t>[Insert organization or jurisdiction]</a:t>
                      </a:r>
                      <a:endParaRPr lang="en-US" sz="700" dirty="0">
                        <a:effectLst/>
                        <a:latin typeface="Times New Roman" panose="02020603050405020304" pitchFamily="18" charset="0"/>
                        <a:ea typeface="Calibri" panose="020F0502020204030204" pitchFamily="34" charset="0"/>
                      </a:endParaRPr>
                    </a:p>
                  </a:txBody>
                  <a:tcPr marL="38516" marR="38516" marT="0" marB="0" anchor="ctr"/>
                </a:tc>
                <a:tc>
                  <a:txBody>
                    <a:bodyPr/>
                    <a:lstStyle/>
                    <a:p>
                      <a:pPr marL="0" marR="0">
                        <a:spcBef>
                          <a:spcPts val="300"/>
                        </a:spcBef>
                        <a:spcAft>
                          <a:spcPts val="300"/>
                        </a:spcAft>
                      </a:pPr>
                      <a:r>
                        <a:rPr lang="en-US" sz="700" dirty="0">
                          <a:effectLst/>
                        </a:rPr>
                        <a:t>Venue:</a:t>
                      </a:r>
                    </a:p>
                    <a:p>
                      <a:pPr marL="0" marR="0">
                        <a:spcBef>
                          <a:spcPts val="300"/>
                        </a:spcBef>
                        <a:spcAft>
                          <a:spcPts val="300"/>
                        </a:spcAft>
                      </a:pPr>
                      <a:r>
                        <a:rPr lang="en-US" sz="700" dirty="0">
                          <a:effectLst/>
                          <a:highlight>
                            <a:srgbClr val="D3D3D3"/>
                          </a:highlight>
                        </a:rPr>
                        <a:t>[Insert venue name]</a:t>
                      </a:r>
                      <a:endParaRPr lang="en-US" sz="700" dirty="0">
                        <a:effectLst/>
                        <a:latin typeface="Times New Roman" panose="02020603050405020304" pitchFamily="18" charset="0"/>
                        <a:ea typeface="Calibri" panose="020F0502020204030204" pitchFamily="34" charset="0"/>
                      </a:endParaRPr>
                    </a:p>
                  </a:txBody>
                  <a:tcPr marL="38516" marR="38516" marT="0" marB="0" anchor="ctr"/>
                </a:tc>
                <a:extLst>
                  <a:ext uri="{0D108BD9-81ED-4DB2-BD59-A6C34878D82A}">
                    <a16:rowId xmlns:a16="http://schemas.microsoft.com/office/drawing/2014/main" xmlns="" val="10000"/>
                  </a:ext>
                </a:extLst>
              </a:tr>
              <a:tr h="141060">
                <a:tc gridSpan="3">
                  <a:txBody>
                    <a:bodyPr/>
                    <a:lstStyle/>
                    <a:p>
                      <a:pPr marL="0" marR="0" algn="ctr">
                        <a:spcBef>
                          <a:spcPts val="300"/>
                        </a:spcBef>
                        <a:spcAft>
                          <a:spcPts val="300"/>
                        </a:spcAft>
                      </a:pPr>
                      <a:r>
                        <a:rPr lang="en-US" sz="700">
                          <a:effectLst/>
                        </a:rPr>
                        <a:t>Response</a:t>
                      </a:r>
                      <a:endParaRPr lang="en-US" sz="700">
                        <a:effectLst/>
                        <a:latin typeface="Times New Roman" panose="02020603050405020304" pitchFamily="18" charset="0"/>
                        <a:ea typeface="Calibri" panose="020F0502020204030204" pitchFamily="34" charset="0"/>
                      </a:endParaRPr>
                    </a:p>
                  </a:txBody>
                  <a:tcPr marL="38516" marR="3851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156102">
                <a:tc gridSpan="3">
                  <a:txBody>
                    <a:bodyPr/>
                    <a:lstStyle/>
                    <a:p>
                      <a:pPr marL="0" marR="0">
                        <a:spcBef>
                          <a:spcPts val="300"/>
                        </a:spcBef>
                        <a:spcAft>
                          <a:spcPts val="300"/>
                        </a:spcAft>
                      </a:pPr>
                      <a:r>
                        <a:rPr lang="en-US" sz="700" dirty="0">
                          <a:effectLst/>
                        </a:rPr>
                        <a:t>Exercise Objective:  </a:t>
                      </a:r>
                      <a:r>
                        <a:rPr lang="en-US" sz="700" dirty="0">
                          <a:effectLst/>
                          <a:highlight>
                            <a:srgbClr val="D3D3D3"/>
                          </a:highlight>
                        </a:rPr>
                        <a:t>[Insert exercise objective]</a:t>
                      </a:r>
                      <a:endParaRPr lang="en-US" sz="700" dirty="0">
                        <a:effectLst/>
                        <a:latin typeface="Times New Roman" panose="02020603050405020304" pitchFamily="18" charset="0"/>
                        <a:ea typeface="Calibri" panose="020F0502020204030204" pitchFamily="34" charset="0"/>
                      </a:endParaRPr>
                    </a:p>
                  </a:txBody>
                  <a:tcPr marL="38516" marR="3851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70816">
                <a:tc gridSpan="3">
                  <a:txBody>
                    <a:bodyPr/>
                    <a:lstStyle/>
                    <a:p>
                      <a:pPr marL="0" marR="0">
                        <a:spcBef>
                          <a:spcPts val="300"/>
                        </a:spcBef>
                        <a:spcAft>
                          <a:spcPts val="300"/>
                        </a:spcAft>
                      </a:pPr>
                      <a:r>
                        <a:rPr lang="en-US" sz="700" dirty="0">
                          <a:effectLst/>
                        </a:rPr>
                        <a:t>Core Capability:  Public Health and Medical Services</a:t>
                      </a:r>
                    </a:p>
                    <a:p>
                      <a:pPr marL="0" marR="0">
                        <a:spcBef>
                          <a:spcPts val="0"/>
                        </a:spcBef>
                        <a:spcAft>
                          <a:spcPts val="0"/>
                        </a:spcAft>
                      </a:pPr>
                      <a:r>
                        <a:rPr lang="en-US" sz="700" dirty="0">
                          <a:effectLst/>
                        </a:rPr>
                        <a:t>Provide lifesaving medical treatment via emergency medical services and related operations and avoid additional disease and injury by providing targeted public health and medical support and products to all people in need within the affected area.</a:t>
                      </a:r>
                      <a:endParaRPr lang="en-US" sz="700" dirty="0">
                        <a:effectLst/>
                        <a:latin typeface="Times New Roman" panose="02020603050405020304" pitchFamily="18" charset="0"/>
                        <a:ea typeface="Calibri" panose="020F0502020204030204" pitchFamily="34" charset="0"/>
                      </a:endParaRPr>
                    </a:p>
                  </a:txBody>
                  <a:tcPr marL="38516" marR="38516"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1057220">
                <a:tc gridSpan="3">
                  <a:txBody>
                    <a:bodyPr/>
                    <a:lstStyle/>
                    <a:p>
                      <a:pPr marL="0" marR="0">
                        <a:spcBef>
                          <a:spcPts val="300"/>
                        </a:spcBef>
                        <a:spcAft>
                          <a:spcPts val="300"/>
                        </a:spcAft>
                      </a:pPr>
                      <a:r>
                        <a:rPr lang="en-US" sz="700" dirty="0">
                          <a:effectLst/>
                        </a:rPr>
                        <a:t>Organizational Capability Target 1:  </a:t>
                      </a:r>
                      <a:r>
                        <a:rPr lang="en-US" sz="700" dirty="0">
                          <a:effectLst/>
                          <a:highlight>
                            <a:srgbClr val="D3D3D3"/>
                          </a:highlight>
                        </a:rPr>
                        <a:t>[Insert customized target based on plans and assessments]</a:t>
                      </a:r>
                      <a:endParaRPr lang="en-US" sz="700" dirty="0">
                        <a:effectLst/>
                      </a:endParaRPr>
                    </a:p>
                    <a:p>
                      <a:pPr marL="0" marR="0">
                        <a:spcBef>
                          <a:spcPts val="300"/>
                        </a:spcBef>
                        <a:spcAft>
                          <a:spcPts val="300"/>
                        </a:spcAft>
                      </a:pPr>
                      <a:r>
                        <a:rPr lang="en-US" sz="700" dirty="0">
                          <a:effectLst/>
                        </a:rPr>
                        <a:t>Critical Task:  </a:t>
                      </a:r>
                      <a:r>
                        <a:rPr lang="en-US" sz="700" dirty="0">
                          <a:effectLst/>
                          <a:highlight>
                            <a:srgbClr val="D3D3D3"/>
                          </a:highlight>
                        </a:rPr>
                        <a:t>[Insert task from frameworks, plans, or SOPs]</a:t>
                      </a:r>
                      <a:r>
                        <a:rPr lang="en-US" sz="700" dirty="0">
                          <a:effectLst/>
                        </a:rPr>
                        <a:t> </a:t>
                      </a:r>
                    </a:p>
                    <a:p>
                      <a:pPr marL="0" marR="0">
                        <a:spcBef>
                          <a:spcPts val="300"/>
                        </a:spcBef>
                        <a:spcAft>
                          <a:spcPts val="300"/>
                        </a:spcAft>
                      </a:pPr>
                      <a:r>
                        <a:rPr lang="en-US" sz="700" dirty="0">
                          <a:effectLst/>
                        </a:rPr>
                        <a:t>Critical Task:  </a:t>
                      </a:r>
                      <a:r>
                        <a:rPr lang="en-US" sz="700" dirty="0">
                          <a:effectLst/>
                          <a:highlight>
                            <a:srgbClr val="D3D3D3"/>
                          </a:highlight>
                        </a:rPr>
                        <a:t>[Insert task from frameworks, plans, or SOPs]</a:t>
                      </a:r>
                      <a:endParaRPr lang="en-US" sz="700" dirty="0">
                        <a:effectLst/>
                      </a:endParaRPr>
                    </a:p>
                    <a:p>
                      <a:pPr marL="0" marR="0">
                        <a:spcBef>
                          <a:spcPts val="300"/>
                        </a:spcBef>
                        <a:spcAft>
                          <a:spcPts val="300"/>
                        </a:spcAft>
                      </a:pPr>
                      <a:r>
                        <a:rPr lang="en-US" sz="700" dirty="0">
                          <a:effectLst/>
                        </a:rPr>
                        <a:t>Critical Task:  </a:t>
                      </a:r>
                      <a:r>
                        <a:rPr lang="en-US" sz="700" dirty="0">
                          <a:effectLst/>
                          <a:highlight>
                            <a:srgbClr val="D3D3D3"/>
                          </a:highlight>
                        </a:rPr>
                        <a:t>[Insert task from frameworks, plans, or SOPs]</a:t>
                      </a:r>
                      <a:endParaRPr lang="en-US" sz="700" dirty="0">
                        <a:effectLst/>
                      </a:endParaRPr>
                    </a:p>
                    <a:p>
                      <a:pPr marL="0" marR="0">
                        <a:spcBef>
                          <a:spcPts val="300"/>
                        </a:spcBef>
                        <a:spcAft>
                          <a:spcPts val="300"/>
                        </a:spcAft>
                      </a:pPr>
                      <a:r>
                        <a:rPr lang="en-US" sz="700" dirty="0">
                          <a:effectLst/>
                        </a:rPr>
                        <a:t>Critical Task:  </a:t>
                      </a:r>
                      <a:r>
                        <a:rPr lang="en-US" sz="700" dirty="0">
                          <a:effectLst/>
                          <a:highlight>
                            <a:srgbClr val="D3D3D3"/>
                          </a:highlight>
                        </a:rPr>
                        <a:t>[Insert task from frameworks, plans, or SOPs]</a:t>
                      </a:r>
                      <a:endParaRPr lang="en-US" sz="700" dirty="0">
                        <a:effectLst/>
                      </a:endParaRPr>
                    </a:p>
                    <a:p>
                      <a:pPr marL="0" marR="0">
                        <a:spcBef>
                          <a:spcPts val="300"/>
                        </a:spcBef>
                        <a:spcAft>
                          <a:spcPts val="300"/>
                        </a:spcAft>
                      </a:pPr>
                      <a:r>
                        <a:rPr lang="en-US" sz="700" dirty="0">
                          <a:effectLst/>
                        </a:rPr>
                        <a:t>Source(s): </a:t>
                      </a:r>
                      <a:r>
                        <a:rPr lang="en-US" sz="700" dirty="0">
                          <a:effectLst/>
                          <a:highlight>
                            <a:srgbClr val="D3D3D3"/>
                          </a:highlight>
                        </a:rPr>
                        <a:t>[Insert name of plan, policy, procedure, or reference]</a:t>
                      </a:r>
                      <a:endParaRPr lang="en-US" sz="700" dirty="0">
                        <a:effectLst/>
                        <a:latin typeface="Times New Roman" panose="02020603050405020304" pitchFamily="18" charset="0"/>
                        <a:ea typeface="Calibri" panose="020F0502020204030204" pitchFamily="34" charset="0"/>
                      </a:endParaRPr>
                    </a:p>
                  </a:txBody>
                  <a:tcPr marL="38516" marR="3851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1057220">
                <a:tc gridSpan="3">
                  <a:txBody>
                    <a:bodyPr/>
                    <a:lstStyle/>
                    <a:p>
                      <a:pPr marL="0" marR="0">
                        <a:spcBef>
                          <a:spcPts val="300"/>
                        </a:spcBef>
                        <a:spcAft>
                          <a:spcPts val="300"/>
                        </a:spcAft>
                      </a:pPr>
                      <a:r>
                        <a:rPr lang="en-US" sz="700" dirty="0">
                          <a:effectLst/>
                        </a:rPr>
                        <a:t>Organizational Capability Target 2:  </a:t>
                      </a:r>
                      <a:r>
                        <a:rPr lang="en-US" sz="700" dirty="0">
                          <a:effectLst/>
                          <a:highlight>
                            <a:srgbClr val="D3D3D3"/>
                          </a:highlight>
                        </a:rPr>
                        <a:t>[Insert customized target based on plans and assessments]</a:t>
                      </a:r>
                      <a:endParaRPr lang="en-US" sz="700" dirty="0">
                        <a:effectLst/>
                      </a:endParaRPr>
                    </a:p>
                    <a:p>
                      <a:pPr marL="0" marR="0">
                        <a:spcBef>
                          <a:spcPts val="300"/>
                        </a:spcBef>
                        <a:spcAft>
                          <a:spcPts val="300"/>
                        </a:spcAft>
                      </a:pPr>
                      <a:r>
                        <a:rPr lang="en-US" sz="700" dirty="0">
                          <a:effectLst/>
                        </a:rPr>
                        <a:t>Critical Task:  </a:t>
                      </a:r>
                      <a:r>
                        <a:rPr lang="en-US" sz="700" dirty="0">
                          <a:effectLst/>
                          <a:highlight>
                            <a:srgbClr val="D3D3D3"/>
                          </a:highlight>
                        </a:rPr>
                        <a:t>[Insert task from frameworks, plans, or SOPs]</a:t>
                      </a:r>
                      <a:r>
                        <a:rPr lang="en-US" sz="700" dirty="0">
                          <a:effectLst/>
                        </a:rPr>
                        <a:t> </a:t>
                      </a:r>
                    </a:p>
                    <a:p>
                      <a:pPr marL="0" marR="0">
                        <a:spcBef>
                          <a:spcPts val="300"/>
                        </a:spcBef>
                        <a:spcAft>
                          <a:spcPts val="300"/>
                        </a:spcAft>
                      </a:pPr>
                      <a:r>
                        <a:rPr lang="en-US" sz="700" dirty="0">
                          <a:effectLst/>
                        </a:rPr>
                        <a:t>Critical Task:  </a:t>
                      </a:r>
                      <a:r>
                        <a:rPr lang="en-US" sz="700" dirty="0">
                          <a:effectLst/>
                          <a:highlight>
                            <a:srgbClr val="D3D3D3"/>
                          </a:highlight>
                        </a:rPr>
                        <a:t>[Insert task from frameworks, plans, or SOPs]</a:t>
                      </a:r>
                      <a:endParaRPr lang="en-US" sz="700" dirty="0">
                        <a:effectLst/>
                      </a:endParaRPr>
                    </a:p>
                    <a:p>
                      <a:pPr marL="0" marR="0">
                        <a:spcBef>
                          <a:spcPts val="300"/>
                        </a:spcBef>
                        <a:spcAft>
                          <a:spcPts val="300"/>
                        </a:spcAft>
                      </a:pPr>
                      <a:r>
                        <a:rPr lang="en-US" sz="700" dirty="0">
                          <a:effectLst/>
                        </a:rPr>
                        <a:t>Critical Task:  </a:t>
                      </a:r>
                      <a:r>
                        <a:rPr lang="en-US" sz="700" dirty="0">
                          <a:effectLst/>
                          <a:highlight>
                            <a:srgbClr val="D3D3D3"/>
                          </a:highlight>
                        </a:rPr>
                        <a:t>[Insert task from frameworks, plans, or SOPs]</a:t>
                      </a:r>
                      <a:endParaRPr lang="en-US" sz="700" dirty="0">
                        <a:effectLst/>
                      </a:endParaRPr>
                    </a:p>
                    <a:p>
                      <a:pPr marL="0" marR="0">
                        <a:spcBef>
                          <a:spcPts val="300"/>
                        </a:spcBef>
                        <a:spcAft>
                          <a:spcPts val="300"/>
                        </a:spcAft>
                      </a:pPr>
                      <a:r>
                        <a:rPr lang="en-US" sz="700" dirty="0">
                          <a:effectLst/>
                        </a:rPr>
                        <a:t>Critical Task:  </a:t>
                      </a:r>
                      <a:r>
                        <a:rPr lang="en-US" sz="700" dirty="0">
                          <a:effectLst/>
                          <a:highlight>
                            <a:srgbClr val="D3D3D3"/>
                          </a:highlight>
                        </a:rPr>
                        <a:t>[Insert task from frameworks, plans, or SOPs]</a:t>
                      </a:r>
                      <a:endParaRPr lang="en-US" sz="700" dirty="0">
                        <a:effectLst/>
                      </a:endParaRPr>
                    </a:p>
                    <a:p>
                      <a:pPr marL="0" marR="0">
                        <a:spcBef>
                          <a:spcPts val="300"/>
                        </a:spcBef>
                        <a:spcAft>
                          <a:spcPts val="300"/>
                        </a:spcAft>
                      </a:pPr>
                      <a:r>
                        <a:rPr lang="en-US" sz="700" dirty="0">
                          <a:effectLst/>
                        </a:rPr>
                        <a:t>Source(s): </a:t>
                      </a:r>
                      <a:r>
                        <a:rPr lang="en-US" sz="700" dirty="0">
                          <a:effectLst/>
                          <a:highlight>
                            <a:srgbClr val="D3D3D3"/>
                          </a:highlight>
                        </a:rPr>
                        <a:t>[Insert name of plan, policy, procedure, or reference]</a:t>
                      </a:r>
                      <a:endParaRPr lang="en-US" sz="700" dirty="0">
                        <a:effectLst/>
                        <a:latin typeface="Times New Roman" panose="02020603050405020304" pitchFamily="18" charset="0"/>
                        <a:ea typeface="Calibri" panose="020F0502020204030204" pitchFamily="34" charset="0"/>
                      </a:endParaRPr>
                    </a:p>
                  </a:txBody>
                  <a:tcPr marL="38516" marR="3851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5"/>
                  </a:ext>
                </a:extLst>
              </a:tr>
              <a:tr h="1057220">
                <a:tc gridSpan="3">
                  <a:txBody>
                    <a:bodyPr/>
                    <a:lstStyle/>
                    <a:p>
                      <a:pPr marL="0" marR="0">
                        <a:spcBef>
                          <a:spcPts val="300"/>
                        </a:spcBef>
                        <a:spcAft>
                          <a:spcPts val="300"/>
                        </a:spcAft>
                      </a:pPr>
                      <a:r>
                        <a:rPr lang="en-US" sz="700" dirty="0">
                          <a:effectLst/>
                        </a:rPr>
                        <a:t>Organizational Capability Target 3:  </a:t>
                      </a:r>
                      <a:r>
                        <a:rPr lang="en-US" sz="700" dirty="0">
                          <a:effectLst/>
                          <a:highlight>
                            <a:srgbClr val="D3D3D3"/>
                          </a:highlight>
                        </a:rPr>
                        <a:t>[Insert customized target based on plans and assessments]</a:t>
                      </a:r>
                      <a:endParaRPr lang="en-US" sz="700" dirty="0">
                        <a:effectLst/>
                      </a:endParaRPr>
                    </a:p>
                    <a:p>
                      <a:pPr marL="0" marR="0">
                        <a:spcBef>
                          <a:spcPts val="300"/>
                        </a:spcBef>
                        <a:spcAft>
                          <a:spcPts val="300"/>
                        </a:spcAft>
                      </a:pPr>
                      <a:r>
                        <a:rPr lang="en-US" sz="700" dirty="0">
                          <a:effectLst/>
                        </a:rPr>
                        <a:t>Critical Task:  </a:t>
                      </a:r>
                      <a:r>
                        <a:rPr lang="en-US" sz="700" dirty="0">
                          <a:effectLst/>
                          <a:highlight>
                            <a:srgbClr val="D3D3D3"/>
                          </a:highlight>
                        </a:rPr>
                        <a:t>[Insert task from frameworks, plans, or SOPs]</a:t>
                      </a:r>
                      <a:r>
                        <a:rPr lang="en-US" sz="700" dirty="0">
                          <a:effectLst/>
                        </a:rPr>
                        <a:t> </a:t>
                      </a:r>
                    </a:p>
                    <a:p>
                      <a:pPr marL="0" marR="0">
                        <a:spcBef>
                          <a:spcPts val="300"/>
                        </a:spcBef>
                        <a:spcAft>
                          <a:spcPts val="300"/>
                        </a:spcAft>
                      </a:pPr>
                      <a:r>
                        <a:rPr lang="en-US" sz="700" dirty="0">
                          <a:effectLst/>
                        </a:rPr>
                        <a:t>Critical Task:  </a:t>
                      </a:r>
                      <a:r>
                        <a:rPr lang="en-US" sz="700" dirty="0">
                          <a:effectLst/>
                          <a:highlight>
                            <a:srgbClr val="D3D3D3"/>
                          </a:highlight>
                        </a:rPr>
                        <a:t>[Insert task from frameworks, plans, or SOPs]</a:t>
                      </a:r>
                      <a:endParaRPr lang="en-US" sz="700" dirty="0">
                        <a:effectLst/>
                      </a:endParaRPr>
                    </a:p>
                    <a:p>
                      <a:pPr marL="0" marR="0">
                        <a:spcBef>
                          <a:spcPts val="300"/>
                        </a:spcBef>
                        <a:spcAft>
                          <a:spcPts val="300"/>
                        </a:spcAft>
                      </a:pPr>
                      <a:r>
                        <a:rPr lang="en-US" sz="700" dirty="0">
                          <a:effectLst/>
                        </a:rPr>
                        <a:t>Critical Task:  </a:t>
                      </a:r>
                      <a:r>
                        <a:rPr lang="en-US" sz="700" dirty="0">
                          <a:effectLst/>
                          <a:highlight>
                            <a:srgbClr val="D3D3D3"/>
                          </a:highlight>
                        </a:rPr>
                        <a:t>[Insert task from frameworks, plans, or SOPs]</a:t>
                      </a:r>
                      <a:endParaRPr lang="en-US" sz="700" dirty="0">
                        <a:effectLst/>
                      </a:endParaRPr>
                    </a:p>
                    <a:p>
                      <a:pPr marL="0" marR="0">
                        <a:spcBef>
                          <a:spcPts val="300"/>
                        </a:spcBef>
                        <a:spcAft>
                          <a:spcPts val="300"/>
                        </a:spcAft>
                      </a:pPr>
                      <a:r>
                        <a:rPr lang="en-US" sz="700" dirty="0">
                          <a:effectLst/>
                        </a:rPr>
                        <a:t>Critical Task:  </a:t>
                      </a:r>
                      <a:r>
                        <a:rPr lang="en-US" sz="700" dirty="0">
                          <a:effectLst/>
                          <a:highlight>
                            <a:srgbClr val="D3D3D3"/>
                          </a:highlight>
                        </a:rPr>
                        <a:t>[Insert task from frameworks, plans, or SOPs]</a:t>
                      </a:r>
                      <a:endParaRPr lang="en-US" sz="700" dirty="0">
                        <a:effectLst/>
                      </a:endParaRPr>
                    </a:p>
                    <a:p>
                      <a:pPr marL="0" marR="0">
                        <a:spcBef>
                          <a:spcPts val="300"/>
                        </a:spcBef>
                        <a:spcAft>
                          <a:spcPts val="300"/>
                        </a:spcAft>
                      </a:pPr>
                      <a:r>
                        <a:rPr lang="en-US" sz="700" dirty="0">
                          <a:effectLst/>
                        </a:rPr>
                        <a:t>Source(s): </a:t>
                      </a:r>
                      <a:r>
                        <a:rPr lang="en-US" sz="700" dirty="0">
                          <a:effectLst/>
                          <a:highlight>
                            <a:srgbClr val="D3D3D3"/>
                          </a:highlight>
                        </a:rPr>
                        <a:t>[Insert name of plan, policy, procedure, or reference]</a:t>
                      </a:r>
                      <a:endParaRPr lang="en-US" sz="700" dirty="0">
                        <a:effectLst/>
                        <a:latin typeface="Times New Roman" panose="02020603050405020304" pitchFamily="18" charset="0"/>
                        <a:ea typeface="Calibri" panose="020F0502020204030204" pitchFamily="34" charset="0"/>
                      </a:endParaRPr>
                    </a:p>
                  </a:txBody>
                  <a:tcPr marL="38516" marR="38516"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6"/>
                  </a:ext>
                </a:extLst>
              </a:tr>
            </a:tbl>
          </a:graphicData>
        </a:graphic>
      </p:graphicFrame>
      <p:sp>
        <p:nvSpPr>
          <p:cNvPr id="6" name="Rectangle 1"/>
          <p:cNvSpPr>
            <a:spLocks noChangeArrowheads="1"/>
          </p:cNvSpPr>
          <p:nvPr/>
        </p:nvSpPr>
        <p:spPr bwMode="auto">
          <a:xfrm>
            <a:off x="436228" y="349059"/>
            <a:ext cx="4633727" cy="1118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0080"/>
                </a:solidFill>
                <a:effectLst/>
                <a:latin typeface="Arial Bold" panose="020B0704020202020204" pitchFamily="34" charset="0"/>
                <a:ea typeface="Times New Roman" panose="02020603050405020304" pitchFamily="18" charset="0"/>
                <a:cs typeface="Arial" panose="020B0604020202020204" pitchFamily="34" charset="0"/>
              </a:rPr>
              <a:t>Exercise Evaluation Guide (EEG)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13762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1692"/>
            <a:ext cx="8229600" cy="1223107"/>
          </a:xfrm>
        </p:spPr>
        <p:txBody>
          <a:bodyPr>
            <a:noAutofit/>
          </a:bodyPr>
          <a:lstStyle/>
          <a:p>
            <a:pPr algn="l"/>
            <a:r>
              <a:rPr lang="en-US" sz="3600" b="1" dirty="0">
                <a:solidFill>
                  <a:srgbClr val="002D73"/>
                </a:solidFill>
              </a:rPr>
              <a:t>SOOO…given the flexibility FEMA noted for EEGs….</a:t>
            </a:r>
          </a:p>
        </p:txBody>
      </p:sp>
      <p:sp>
        <p:nvSpPr>
          <p:cNvPr id="3" name="Content Placeholder 2"/>
          <p:cNvSpPr>
            <a:spLocks noGrp="1"/>
          </p:cNvSpPr>
          <p:nvPr>
            <p:ph idx="1"/>
          </p:nvPr>
        </p:nvSpPr>
        <p:spPr>
          <a:xfrm>
            <a:off x="457200" y="1574800"/>
            <a:ext cx="8229600" cy="3019425"/>
          </a:xfrm>
        </p:spPr>
        <p:txBody>
          <a:bodyPr>
            <a:normAutofit/>
          </a:bodyPr>
          <a:lstStyle/>
          <a:p>
            <a:pPr lvl="0"/>
            <a:r>
              <a:rPr lang="en-US" sz="2400" dirty="0">
                <a:solidFill>
                  <a:srgbClr val="002D73"/>
                </a:solidFill>
              </a:rPr>
              <a:t>Here is what we will do:</a:t>
            </a:r>
          </a:p>
          <a:p>
            <a:pPr lvl="1" fontAlgn="ctr"/>
            <a:r>
              <a:rPr lang="en-US" sz="2000" b="1" dirty="0">
                <a:solidFill>
                  <a:srgbClr val="002D73"/>
                </a:solidFill>
              </a:rPr>
              <a:t>Exercise Name:  [Insert exercise name]</a:t>
            </a:r>
            <a:endParaRPr lang="en-US" sz="2000" dirty="0">
              <a:solidFill>
                <a:srgbClr val="002D73"/>
              </a:solidFill>
            </a:endParaRPr>
          </a:p>
          <a:p>
            <a:pPr lvl="1" fontAlgn="ctr"/>
            <a:r>
              <a:rPr lang="en-US" sz="2000" b="1" dirty="0">
                <a:solidFill>
                  <a:srgbClr val="002D73"/>
                </a:solidFill>
              </a:rPr>
              <a:t>Exercise Date: [Insert exercise date] </a:t>
            </a:r>
            <a:endParaRPr lang="en-US" sz="2000" dirty="0">
              <a:solidFill>
                <a:srgbClr val="002D73"/>
              </a:solidFill>
            </a:endParaRPr>
          </a:p>
          <a:p>
            <a:pPr lvl="1" fontAlgn="ctr"/>
            <a:r>
              <a:rPr lang="en-US" sz="2000" b="1" dirty="0">
                <a:solidFill>
                  <a:srgbClr val="002D73"/>
                </a:solidFill>
              </a:rPr>
              <a:t>Organization/Jurisdiction:</a:t>
            </a:r>
            <a:endParaRPr lang="en-US" sz="2000" dirty="0">
              <a:solidFill>
                <a:srgbClr val="002D73"/>
              </a:solidFill>
            </a:endParaRPr>
          </a:p>
          <a:p>
            <a:pPr lvl="1" fontAlgn="ctr"/>
            <a:r>
              <a:rPr lang="en-US" sz="2000" b="1" dirty="0">
                <a:solidFill>
                  <a:srgbClr val="002D73"/>
                </a:solidFill>
              </a:rPr>
              <a:t>[Insert organization or jurisdiction]</a:t>
            </a:r>
            <a:endParaRPr lang="en-US" sz="2000" dirty="0">
              <a:solidFill>
                <a:srgbClr val="002D73"/>
              </a:solidFill>
            </a:endParaRPr>
          </a:p>
          <a:p>
            <a:pPr lvl="1" fontAlgn="ctr"/>
            <a:r>
              <a:rPr lang="en-US" sz="2000" b="1" dirty="0">
                <a:solidFill>
                  <a:srgbClr val="002D73"/>
                </a:solidFill>
              </a:rPr>
              <a:t>Venue:</a:t>
            </a:r>
            <a:endParaRPr lang="en-US" sz="2000" dirty="0">
              <a:solidFill>
                <a:srgbClr val="002D73"/>
              </a:solidFill>
            </a:endParaRPr>
          </a:p>
          <a:p>
            <a:pPr lvl="1" fontAlgn="ctr"/>
            <a:r>
              <a:rPr lang="en-US" sz="2000" b="1" dirty="0">
                <a:solidFill>
                  <a:srgbClr val="002D73"/>
                </a:solidFill>
              </a:rPr>
              <a:t>[Insert venue name]</a:t>
            </a:r>
            <a:endParaRPr lang="en-US" sz="2000" dirty="0">
              <a:solidFill>
                <a:srgbClr val="002D73"/>
              </a:solidFill>
            </a:endParaRPr>
          </a:p>
          <a:p>
            <a:pPr lvl="0"/>
            <a:endParaRPr lang="en-US" sz="2400" dirty="0"/>
          </a:p>
          <a:p>
            <a:pPr marL="0" lvl="0" indent="0">
              <a:buNone/>
            </a:pPr>
            <a:endParaRPr lang="en-US" sz="2400" dirty="0"/>
          </a:p>
          <a:p>
            <a:pPr lvl="0"/>
            <a:endParaRPr lang="en-US" dirty="0"/>
          </a:p>
        </p:txBody>
      </p:sp>
      <p:sp>
        <p:nvSpPr>
          <p:cNvPr id="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200" b="1" i="0" u="none" strike="noStrike" cap="none" normalizeH="0" baseline="0">
                <a:ln>
                  <a:noFill/>
                </a:ln>
                <a:solidFill>
                  <a:schemeClr val="tx1"/>
                </a:solidFill>
                <a:effectLst/>
                <a:latin typeface="Arial" panose="020B0604020202020204" pitchFamily="34" charset="0"/>
                <a:ea typeface="Times New Roman" panose="02020603050405020304" pitchFamily="18" charset="0"/>
              </a:rPr>
              <a:t>Develop Organizational Capability Target(s):</a:t>
            </a:r>
            <a:r>
              <a:rPr kumimoji="0" lang="en-US"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Develop capability target(s) specific to the organization.  The core capability description may provide a starting point for developing capability targets; however, quantitative or qualitative measures are based on the organization’s plans, policies, and procedures.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68509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Objectives  </a:t>
            </a:r>
            <a:r>
              <a:rPr lang="en-US" sz="3600" i="1" dirty="0">
                <a:solidFill>
                  <a:srgbClr val="002D73"/>
                </a:solidFill>
              </a:rPr>
              <a:t>(sample)</a:t>
            </a:r>
          </a:p>
        </p:txBody>
      </p:sp>
      <p:sp>
        <p:nvSpPr>
          <p:cNvPr id="3" name="Content Placeholder 2"/>
          <p:cNvSpPr>
            <a:spLocks noGrp="1"/>
          </p:cNvSpPr>
          <p:nvPr>
            <p:ph idx="1"/>
          </p:nvPr>
        </p:nvSpPr>
        <p:spPr>
          <a:xfrm>
            <a:off x="628650" y="1187094"/>
            <a:ext cx="7886700" cy="3459432"/>
          </a:xfrm>
        </p:spPr>
        <p:txBody>
          <a:bodyPr/>
          <a:lstStyle/>
          <a:p>
            <a:r>
              <a:rPr lang="en-US" sz="2400" b="1" dirty="0">
                <a:solidFill>
                  <a:srgbClr val="002D73"/>
                </a:solidFill>
              </a:rPr>
              <a:t>Exercise Objective:  </a:t>
            </a:r>
            <a:r>
              <a:rPr lang="en-US" sz="2400" dirty="0">
                <a:solidFill>
                  <a:srgbClr val="002D73"/>
                </a:solidFill>
              </a:rPr>
              <a:t>In response to a notification of a mass casualty event, activate the hospital’s Surge Plans.</a:t>
            </a:r>
            <a:endParaRPr lang="en-US" sz="2400" dirty="0">
              <a:solidFill>
                <a:srgbClr val="002D73"/>
              </a:solidFill>
              <a:highlight>
                <a:srgbClr val="D3D3D3"/>
              </a:highlight>
            </a:endParaRPr>
          </a:p>
          <a:p>
            <a:r>
              <a:rPr lang="en-US" sz="2400" b="1" dirty="0">
                <a:solidFill>
                  <a:srgbClr val="002D73"/>
                </a:solidFill>
              </a:rPr>
              <a:t>Capability: </a:t>
            </a:r>
            <a:r>
              <a:rPr lang="en-US" sz="2400" dirty="0">
                <a:solidFill>
                  <a:srgbClr val="002D73"/>
                </a:solidFill>
              </a:rPr>
              <a:t>  </a:t>
            </a:r>
            <a:r>
              <a:rPr lang="en-US" sz="2400" i="1" dirty="0">
                <a:solidFill>
                  <a:srgbClr val="002D73"/>
                </a:solidFill>
              </a:rPr>
              <a:t>Medical Surge </a:t>
            </a:r>
            <a:r>
              <a:rPr lang="en-US" sz="2400" dirty="0">
                <a:solidFill>
                  <a:srgbClr val="002D73"/>
                </a:solidFill>
              </a:rPr>
              <a:t>is the capability to rapidly expand the capacity of the existing healthcare system in order to provide triage and subsequent medical care. The goal is rapid and appropriate care for the injured or ill from the event and the maintenance of continuity of care for non-incident related illness or injury.</a:t>
            </a:r>
            <a:endParaRPr lang="en-US" sz="2400" i="1" dirty="0">
              <a:solidFill>
                <a:srgbClr val="002D73"/>
              </a:solidFill>
              <a:highlight>
                <a:srgbClr val="D3D3D3"/>
              </a:highlight>
            </a:endParaRPr>
          </a:p>
          <a:p>
            <a:endParaRPr lang="en-US" sz="2000" dirty="0">
              <a:highlight>
                <a:srgbClr val="D3D3D3"/>
              </a:highlight>
            </a:endParaRPr>
          </a:p>
          <a:p>
            <a:pPr marL="0" indent="0">
              <a:buNone/>
            </a:pPr>
            <a:endParaRPr lang="en-US" sz="2000" dirty="0">
              <a:highlight>
                <a:srgbClr val="D3D3D3"/>
              </a:highlight>
            </a:endParaRPr>
          </a:p>
          <a:p>
            <a:endParaRPr lang="en-US" sz="2000" dirty="0">
              <a:ea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368151732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Critical Tasks</a:t>
            </a:r>
          </a:p>
        </p:txBody>
      </p:sp>
      <p:sp>
        <p:nvSpPr>
          <p:cNvPr id="3" name="Content Placeholder 2"/>
          <p:cNvSpPr>
            <a:spLocks noGrp="1"/>
          </p:cNvSpPr>
          <p:nvPr>
            <p:ph idx="1"/>
          </p:nvPr>
        </p:nvSpPr>
        <p:spPr>
          <a:xfrm>
            <a:off x="457199" y="1200149"/>
            <a:ext cx="8432157" cy="4031607"/>
          </a:xfrm>
        </p:spPr>
        <p:txBody>
          <a:bodyPr>
            <a:normAutofit fontScale="55000" lnSpcReduction="20000"/>
          </a:bodyPr>
          <a:lstStyle/>
          <a:p>
            <a:pPr lvl="0"/>
            <a:r>
              <a:rPr lang="en-US" sz="4400" dirty="0">
                <a:solidFill>
                  <a:srgbClr val="002D73"/>
                </a:solidFill>
              </a:rPr>
              <a:t>Identify the critical tasks needed to accomplish the capability target and demonstrate the core capability. </a:t>
            </a:r>
          </a:p>
          <a:p>
            <a:pPr lvl="0"/>
            <a:endParaRPr lang="en-US" sz="4400" dirty="0">
              <a:solidFill>
                <a:srgbClr val="002D73"/>
              </a:solidFill>
            </a:endParaRPr>
          </a:p>
          <a:p>
            <a:pPr lvl="0"/>
            <a:r>
              <a:rPr lang="en-US" sz="4400" dirty="0">
                <a:solidFill>
                  <a:srgbClr val="002D73"/>
                </a:solidFill>
              </a:rPr>
              <a:t>Tailor capability targets and critical tasks to reflect the exercise type.  </a:t>
            </a:r>
          </a:p>
          <a:p>
            <a:pPr lvl="1"/>
            <a:r>
              <a:rPr lang="en-US" sz="4400" dirty="0">
                <a:solidFill>
                  <a:srgbClr val="002D73"/>
                </a:solidFill>
              </a:rPr>
              <a:t>Discussion-based exercise: evaluators observe exercise players </a:t>
            </a:r>
            <a:r>
              <a:rPr lang="en-US" sz="4400" i="1" dirty="0">
                <a:solidFill>
                  <a:srgbClr val="002D73"/>
                </a:solidFill>
              </a:rPr>
              <a:t>discussing or describing </a:t>
            </a:r>
            <a:r>
              <a:rPr lang="en-US" sz="4400" dirty="0">
                <a:solidFill>
                  <a:srgbClr val="002D73"/>
                </a:solidFill>
              </a:rPr>
              <a:t>how critical tasks are performed.</a:t>
            </a:r>
          </a:p>
          <a:p>
            <a:pPr lvl="1"/>
            <a:r>
              <a:rPr lang="en-US" sz="4400" dirty="0">
                <a:solidFill>
                  <a:srgbClr val="002D73"/>
                </a:solidFill>
              </a:rPr>
              <a:t>Operations-based exercise:  evaluators observe exercise players </a:t>
            </a:r>
            <a:r>
              <a:rPr lang="en-US" sz="4400" i="1" dirty="0">
                <a:solidFill>
                  <a:srgbClr val="002D73"/>
                </a:solidFill>
              </a:rPr>
              <a:t>performing</a:t>
            </a:r>
            <a:r>
              <a:rPr lang="en-US" sz="4400" dirty="0">
                <a:solidFill>
                  <a:srgbClr val="002D73"/>
                </a:solidFill>
              </a:rPr>
              <a:t> critical tasks.  </a:t>
            </a:r>
          </a:p>
          <a:p>
            <a:pPr marL="0" indent="0">
              <a:buNone/>
            </a:pPr>
            <a:endParaRPr lang="en-US" dirty="0"/>
          </a:p>
        </p:txBody>
      </p:sp>
    </p:spTree>
    <p:extLst>
      <p:ext uri="{BB962C8B-B14F-4D97-AF65-F5344CB8AC3E}">
        <p14:creationId xmlns:p14="http://schemas.microsoft.com/office/powerpoint/2010/main" val="1227632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algn="l" eaLnBrk="1" hangingPunct="1"/>
            <a:r>
              <a:rPr lang="en-US" altLang="en-US" b="1" dirty="0">
                <a:solidFill>
                  <a:srgbClr val="002D73"/>
                </a:solidFill>
                <a:ea typeface="ＭＳ Ｐゴシック" panose="020B0600070205080204" pitchFamily="34" charset="-128"/>
              </a:rPr>
              <a:t>HSEEP Purpose </a:t>
            </a:r>
            <a:endParaRPr lang="en-US" altLang="en-US" dirty="0">
              <a:solidFill>
                <a:srgbClr val="002D73"/>
              </a:solidFill>
              <a:ea typeface="ＭＳ Ｐゴシック" panose="020B0600070205080204" pitchFamily="34" charset="-128"/>
            </a:endParaRPr>
          </a:p>
        </p:txBody>
      </p:sp>
      <p:sp>
        <p:nvSpPr>
          <p:cNvPr id="8195" name="Content Placeholder 2"/>
          <p:cNvSpPr>
            <a:spLocks noGrp="1"/>
          </p:cNvSpPr>
          <p:nvPr>
            <p:ph idx="1"/>
          </p:nvPr>
        </p:nvSpPr>
        <p:spPr/>
        <p:txBody>
          <a:bodyPr/>
          <a:lstStyle/>
          <a:p>
            <a:r>
              <a:rPr lang="en-US" altLang="en-US" sz="2000" dirty="0">
                <a:solidFill>
                  <a:srgbClr val="002D73"/>
                </a:solidFill>
                <a:ea typeface="ＭＳ Ｐゴシック" panose="020B0600070205080204" pitchFamily="34" charset="-128"/>
              </a:rPr>
              <a:t>The Homeland Security Exercise and Evaluation Program (HSEEP) provides:</a:t>
            </a:r>
          </a:p>
          <a:p>
            <a:pPr lvl="1"/>
            <a:r>
              <a:rPr lang="en-US" altLang="en-US" sz="2000" dirty="0">
                <a:solidFill>
                  <a:srgbClr val="002D73"/>
                </a:solidFill>
                <a:ea typeface="ＭＳ Ｐゴシック" panose="020B0600070205080204" pitchFamily="34" charset="-128"/>
              </a:rPr>
              <a:t>a set of </a:t>
            </a:r>
            <a:r>
              <a:rPr lang="en-US" altLang="en-US" sz="2000" b="1" dirty="0">
                <a:solidFill>
                  <a:srgbClr val="002D73"/>
                </a:solidFill>
                <a:ea typeface="ＭＳ Ｐゴシック" panose="020B0600070205080204" pitchFamily="34" charset="-128"/>
              </a:rPr>
              <a:t>guiding principles </a:t>
            </a:r>
            <a:r>
              <a:rPr lang="en-US" altLang="en-US" sz="2000" dirty="0">
                <a:solidFill>
                  <a:srgbClr val="002D73"/>
                </a:solidFill>
                <a:ea typeface="ＭＳ Ｐゴシック" panose="020B0600070205080204" pitchFamily="34" charset="-128"/>
              </a:rPr>
              <a:t>for exercise programs;</a:t>
            </a:r>
          </a:p>
          <a:p>
            <a:pPr lvl="1"/>
            <a:r>
              <a:rPr lang="en-US" altLang="en-US" sz="2000" dirty="0">
                <a:solidFill>
                  <a:srgbClr val="002D73"/>
                </a:solidFill>
                <a:ea typeface="ＭＳ Ｐゴシック" panose="020B0600070205080204" pitchFamily="34" charset="-128"/>
              </a:rPr>
              <a:t>a </a:t>
            </a:r>
            <a:r>
              <a:rPr lang="en-US" altLang="en-US" sz="2000" b="1" dirty="0">
                <a:solidFill>
                  <a:srgbClr val="002D73"/>
                </a:solidFill>
                <a:ea typeface="ＭＳ Ｐゴシック" panose="020B0600070205080204" pitchFamily="34" charset="-128"/>
              </a:rPr>
              <a:t>common approach </a:t>
            </a:r>
            <a:r>
              <a:rPr lang="en-US" altLang="en-US" sz="2000" dirty="0">
                <a:solidFill>
                  <a:srgbClr val="002D73"/>
                </a:solidFill>
                <a:ea typeface="ＭＳ Ｐゴシック" panose="020B0600070205080204" pitchFamily="34" charset="-128"/>
              </a:rPr>
              <a:t>to exercise program management, design and development, conduct, evaluation, and improvement planning;</a:t>
            </a:r>
          </a:p>
          <a:p>
            <a:pPr lvl="1"/>
            <a:r>
              <a:rPr lang="en-US" altLang="en-US" sz="2000" dirty="0">
                <a:solidFill>
                  <a:srgbClr val="002D73"/>
                </a:solidFill>
                <a:ea typeface="ＭＳ Ｐゴシック" panose="020B0600070205080204" pitchFamily="34" charset="-128"/>
              </a:rPr>
              <a:t>a </a:t>
            </a:r>
            <a:r>
              <a:rPr lang="en-US" altLang="en-US" sz="2000" b="1" dirty="0">
                <a:solidFill>
                  <a:srgbClr val="002D73"/>
                </a:solidFill>
                <a:ea typeface="ＭＳ Ｐゴシック" panose="020B0600070205080204" pitchFamily="34" charset="-128"/>
              </a:rPr>
              <a:t>consistent approach </a:t>
            </a:r>
            <a:r>
              <a:rPr lang="en-US" altLang="en-US" sz="2000" dirty="0">
                <a:solidFill>
                  <a:srgbClr val="002D73"/>
                </a:solidFill>
                <a:ea typeface="ＭＳ Ｐゴシック" panose="020B0600070205080204" pitchFamily="34" charset="-128"/>
              </a:rPr>
              <a:t>to capabilities-based exercise program management; and</a:t>
            </a:r>
          </a:p>
          <a:p>
            <a:pPr lvl="1"/>
            <a:r>
              <a:rPr lang="en-US" altLang="en-US" sz="2000" dirty="0">
                <a:solidFill>
                  <a:srgbClr val="002D73"/>
                </a:solidFill>
                <a:ea typeface="ＭＳ Ｐゴシック" panose="020B0600070205080204" pitchFamily="34" charset="-128"/>
              </a:rPr>
              <a:t>a </a:t>
            </a:r>
            <a:r>
              <a:rPr lang="en-US" altLang="en-US" sz="2000" b="1" dirty="0">
                <a:solidFill>
                  <a:srgbClr val="002D73"/>
                </a:solidFill>
                <a:ea typeface="ＭＳ Ｐゴシック" panose="020B0600070205080204" pitchFamily="34" charset="-128"/>
              </a:rPr>
              <a:t>common methodology </a:t>
            </a:r>
            <a:r>
              <a:rPr lang="en-US" altLang="en-US" sz="2000" dirty="0">
                <a:solidFill>
                  <a:srgbClr val="002D73"/>
                </a:solidFill>
                <a:ea typeface="ＭＳ Ｐゴシック" panose="020B0600070205080204" pitchFamily="34" charset="-128"/>
              </a:rPr>
              <a:t>to measure progress toward building, sustaining, and delivering core capabilities. </a:t>
            </a:r>
          </a:p>
          <a:p>
            <a:pPr marL="0" indent="0">
              <a:buNone/>
            </a:pPr>
            <a:endParaRPr lang="en-US" altLang="en-US" sz="2000" dirty="0">
              <a:solidFill>
                <a:srgbClr val="002D73"/>
              </a:solidFill>
              <a:ea typeface="ＭＳ Ｐゴシック" panose="020B0600070205080204" pitchFamily="34" charset="-128"/>
            </a:endParaRPr>
          </a:p>
        </p:txBody>
      </p:sp>
    </p:spTree>
    <p:extLst>
      <p:ext uri="{BB962C8B-B14F-4D97-AF65-F5344CB8AC3E}">
        <p14:creationId xmlns:p14="http://schemas.microsoft.com/office/powerpoint/2010/main" val="12660889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Toolkit for Critical Tasks</a:t>
            </a:r>
          </a:p>
        </p:txBody>
      </p:sp>
      <p:sp>
        <p:nvSpPr>
          <p:cNvPr id="3" name="Content Placeholder 2"/>
          <p:cNvSpPr>
            <a:spLocks noGrp="1"/>
          </p:cNvSpPr>
          <p:nvPr>
            <p:ph idx="1"/>
          </p:nvPr>
        </p:nvSpPr>
        <p:spPr>
          <a:xfrm>
            <a:off x="628650" y="1369218"/>
            <a:ext cx="8063658" cy="3445849"/>
          </a:xfrm>
        </p:spPr>
        <p:txBody>
          <a:bodyPr>
            <a:normAutofit fontScale="92500" lnSpcReduction="10000"/>
          </a:bodyPr>
          <a:lstStyle/>
          <a:p>
            <a:r>
              <a:rPr lang="en-US" sz="2800" dirty="0">
                <a:solidFill>
                  <a:srgbClr val="002D73"/>
                </a:solidFill>
              </a:rPr>
              <a:t>PHP/HPP Capabilities</a:t>
            </a:r>
          </a:p>
          <a:p>
            <a:r>
              <a:rPr lang="en-US" sz="2800" dirty="0">
                <a:solidFill>
                  <a:srgbClr val="002D73"/>
                </a:solidFill>
              </a:rPr>
              <a:t>Organizational plans, policies, or </a:t>
            </a:r>
          </a:p>
          <a:p>
            <a:pPr marL="0" indent="0">
              <a:buNone/>
            </a:pPr>
            <a:r>
              <a:rPr lang="en-US" sz="2800" dirty="0">
                <a:solidFill>
                  <a:srgbClr val="002D73"/>
                </a:solidFill>
              </a:rPr>
              <a:t>    procedures being tested</a:t>
            </a:r>
          </a:p>
          <a:p>
            <a:r>
              <a:rPr lang="en-US" sz="2800" dirty="0">
                <a:solidFill>
                  <a:srgbClr val="002D73"/>
                </a:solidFill>
              </a:rPr>
              <a:t>Target Capabilities List (TCL)</a:t>
            </a:r>
          </a:p>
          <a:p>
            <a:pPr lvl="1"/>
            <a:r>
              <a:rPr lang="en-US" sz="2400" dirty="0">
                <a:solidFill>
                  <a:srgbClr val="002D73"/>
                </a:solidFill>
                <a:hlinkClick r:id="rId2"/>
              </a:rPr>
              <a:t>http://www.fema.gov/pdf/government/training/tcl.pdf</a:t>
            </a:r>
            <a:endParaRPr lang="en-US" sz="2400" dirty="0">
              <a:solidFill>
                <a:srgbClr val="002D73"/>
              </a:solidFill>
            </a:endParaRPr>
          </a:p>
          <a:p>
            <a:r>
              <a:rPr lang="en-US" sz="2800" dirty="0">
                <a:solidFill>
                  <a:srgbClr val="002D73"/>
                </a:solidFill>
              </a:rPr>
              <a:t>Corrective actions from previous exercises or events</a:t>
            </a:r>
          </a:p>
          <a:p>
            <a:r>
              <a:rPr lang="en-US" altLang="en-US" sz="2400" dirty="0">
                <a:ea typeface="ＭＳ Ｐゴシック" panose="020B0600070205080204" pitchFamily="34" charset="-128"/>
                <a:hlinkClick r:id="rId3"/>
              </a:rPr>
              <a:t>http://phasevtechnologies.com/studies/lamps/selectTask.php</a:t>
            </a:r>
            <a:endParaRPr lang="en-US" altLang="en-US" sz="2400" dirty="0">
              <a:ea typeface="ＭＳ Ｐゴシック" panose="020B0600070205080204" pitchFamily="34" charset="-128"/>
            </a:endParaRPr>
          </a:p>
          <a:p>
            <a:endParaRPr lang="en-US" sz="2800" dirty="0">
              <a:solidFill>
                <a:srgbClr val="002D73"/>
              </a:solidFill>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00872" y="912792"/>
            <a:ext cx="2428996" cy="1821747"/>
          </a:xfrm>
          <a:prstGeom prst="rect">
            <a:avLst/>
          </a:prstGeom>
        </p:spPr>
      </p:pic>
    </p:spTree>
    <p:extLst>
      <p:ext uri="{BB962C8B-B14F-4D97-AF65-F5344CB8AC3E}">
        <p14:creationId xmlns:p14="http://schemas.microsoft.com/office/powerpoint/2010/main" val="983737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1334558"/>
          </a:xfrm>
        </p:spPr>
        <p:txBody>
          <a:bodyPr>
            <a:noAutofit/>
          </a:bodyPr>
          <a:lstStyle/>
          <a:p>
            <a:pPr algn="l"/>
            <a:r>
              <a:rPr lang="en-US" sz="3600" b="1" dirty="0">
                <a:solidFill>
                  <a:srgbClr val="002D73"/>
                </a:solidFill>
              </a:rPr>
              <a:t>Determine objective and critical tasks that will accomplish it</a:t>
            </a:r>
          </a:p>
        </p:txBody>
      </p:sp>
      <p:sp>
        <p:nvSpPr>
          <p:cNvPr id="3" name="Content Placeholder 2"/>
          <p:cNvSpPr>
            <a:spLocks noGrp="1"/>
          </p:cNvSpPr>
          <p:nvPr>
            <p:ph idx="1"/>
          </p:nvPr>
        </p:nvSpPr>
        <p:spPr>
          <a:xfrm>
            <a:off x="457200" y="1676400"/>
            <a:ext cx="8229600" cy="2917825"/>
          </a:xfrm>
          <a:solidFill>
            <a:schemeClr val="bg1"/>
          </a:solidFill>
          <a:effectLst/>
        </p:spPr>
        <p:txBody>
          <a:bodyPr>
            <a:normAutofit fontScale="92500" lnSpcReduction="10000"/>
          </a:bodyPr>
          <a:lstStyle/>
          <a:p>
            <a:pPr>
              <a:buFont typeface="Arial"/>
              <a:buChar char="•"/>
              <a:defRPr/>
            </a:pPr>
            <a:r>
              <a:rPr lang="en-US" sz="2000" b="1" dirty="0">
                <a:solidFill>
                  <a:srgbClr val="002D73"/>
                </a:solidFill>
              </a:rPr>
              <a:t>Objective #1</a:t>
            </a:r>
            <a:r>
              <a:rPr lang="en-US" sz="2000" b="1" dirty="0"/>
              <a:t>:</a:t>
            </a:r>
            <a:r>
              <a:rPr lang="en-US" sz="2000" dirty="0"/>
              <a:t> </a:t>
            </a:r>
            <a:r>
              <a:rPr lang="en-US" sz="2000" dirty="0">
                <a:solidFill>
                  <a:srgbClr val="002D73"/>
                </a:solidFill>
              </a:rPr>
              <a:t>Identify additional staffed beds to accommodate an influx of 20% over the average daily ED census.</a:t>
            </a:r>
          </a:p>
          <a:p>
            <a:pPr marL="0" indent="0">
              <a:buNone/>
              <a:defRPr/>
            </a:pPr>
            <a:endParaRPr lang="en-US" sz="2000" b="1" dirty="0">
              <a:solidFill>
                <a:srgbClr val="002D73"/>
              </a:solidFill>
            </a:endParaRPr>
          </a:p>
          <a:p>
            <a:pPr marL="400050" lvl="1">
              <a:spcBef>
                <a:spcPts val="300"/>
              </a:spcBef>
              <a:spcAft>
                <a:spcPts val="300"/>
              </a:spcAft>
            </a:pPr>
            <a:r>
              <a:rPr lang="en-US" sz="1900" b="1" dirty="0">
                <a:solidFill>
                  <a:srgbClr val="002D73"/>
                </a:solidFill>
              </a:rPr>
              <a:t>Critical Task 1:  </a:t>
            </a:r>
            <a:r>
              <a:rPr lang="en-US" sz="1900" dirty="0">
                <a:solidFill>
                  <a:srgbClr val="002D73"/>
                </a:solidFill>
              </a:rPr>
              <a:t>Activate the facility’s HICS and HCC within 30 minutes.</a:t>
            </a:r>
          </a:p>
          <a:p>
            <a:pPr marL="400050" lvl="1">
              <a:spcBef>
                <a:spcPts val="300"/>
              </a:spcBef>
              <a:spcAft>
                <a:spcPts val="300"/>
              </a:spcAft>
            </a:pPr>
            <a:r>
              <a:rPr lang="en-US" sz="1900" b="1" dirty="0">
                <a:solidFill>
                  <a:srgbClr val="002D73"/>
                </a:solidFill>
              </a:rPr>
              <a:t>Critical Task 2</a:t>
            </a:r>
            <a:r>
              <a:rPr lang="en-US" sz="1900" dirty="0">
                <a:solidFill>
                  <a:srgbClr val="002D73"/>
                </a:solidFill>
              </a:rPr>
              <a:t>:  Add an additional 20% above capacity in the following area(s) of critical care (such as ICU, CCU, PICU, NICU)</a:t>
            </a:r>
          </a:p>
          <a:p>
            <a:pPr marL="400050" lvl="1">
              <a:spcBef>
                <a:spcPts val="300"/>
              </a:spcBef>
              <a:spcAft>
                <a:spcPts val="300"/>
              </a:spcAft>
            </a:pPr>
            <a:r>
              <a:rPr lang="en-US" sz="1900" b="1" dirty="0">
                <a:solidFill>
                  <a:srgbClr val="002D73"/>
                </a:solidFill>
              </a:rPr>
              <a:t>Critical Task 3</a:t>
            </a:r>
            <a:r>
              <a:rPr lang="en-US" sz="1900" dirty="0">
                <a:solidFill>
                  <a:srgbClr val="002D73"/>
                </a:solidFill>
              </a:rPr>
              <a:t>:  Decompress the current hospital census by 10%.</a:t>
            </a:r>
            <a:endParaRPr lang="en-US" sz="1900" dirty="0">
              <a:solidFill>
                <a:srgbClr val="002D73"/>
              </a:solidFill>
              <a:highlight>
                <a:srgbClr val="D3D3D3"/>
              </a:highlight>
            </a:endParaRPr>
          </a:p>
          <a:p>
            <a:pPr marL="0" marR="0" indent="0">
              <a:spcBef>
                <a:spcPts val="300"/>
              </a:spcBef>
              <a:spcAft>
                <a:spcPts val="300"/>
              </a:spcAft>
              <a:buNone/>
            </a:pPr>
            <a:endParaRPr lang="en-US" sz="2000" dirty="0">
              <a:solidFill>
                <a:srgbClr val="002D73"/>
              </a:solidFill>
            </a:endParaRPr>
          </a:p>
          <a:p>
            <a:pPr marL="0" marR="0">
              <a:spcBef>
                <a:spcPts val="300"/>
              </a:spcBef>
              <a:spcAft>
                <a:spcPts val="300"/>
              </a:spcAft>
            </a:pPr>
            <a:r>
              <a:rPr lang="en-US" sz="2000" b="1" dirty="0">
                <a:solidFill>
                  <a:srgbClr val="002D73"/>
                </a:solidFill>
              </a:rPr>
              <a:t>Source(s)</a:t>
            </a:r>
            <a:r>
              <a:rPr lang="en-US" sz="2000" dirty="0">
                <a:solidFill>
                  <a:srgbClr val="002D73"/>
                </a:solidFill>
              </a:rPr>
              <a:t>: </a:t>
            </a:r>
            <a:r>
              <a:rPr lang="en-US" sz="2000" dirty="0">
                <a:solidFill>
                  <a:srgbClr val="002D73"/>
                </a:solidFill>
                <a:highlight>
                  <a:srgbClr val="D3D3D3"/>
                </a:highlight>
              </a:rPr>
              <a:t>Santa </a:t>
            </a:r>
            <a:r>
              <a:rPr lang="en-US" sz="2000" dirty="0" err="1">
                <a:solidFill>
                  <a:srgbClr val="002D73"/>
                </a:solidFill>
                <a:highlight>
                  <a:srgbClr val="D3D3D3"/>
                </a:highlight>
              </a:rPr>
              <a:t>Margharita</a:t>
            </a:r>
            <a:r>
              <a:rPr lang="en-US" sz="2000" dirty="0">
                <a:solidFill>
                  <a:srgbClr val="002D73"/>
                </a:solidFill>
                <a:highlight>
                  <a:srgbClr val="D3D3D3"/>
                </a:highlight>
              </a:rPr>
              <a:t> Hospital Medical Surge Plan</a:t>
            </a:r>
            <a:endParaRPr lang="en-US" sz="2000" dirty="0">
              <a:solidFill>
                <a:srgbClr val="002D73"/>
              </a:solidFill>
              <a:latin typeface="Times New Roman" panose="02020603050405020304" pitchFamily="18" charset="0"/>
              <a:ea typeface="Calibri" panose="020F0502020204030204" pitchFamily="34" charset="0"/>
            </a:endParaRPr>
          </a:p>
          <a:p>
            <a:endParaRPr lang="en-US" sz="2000" dirty="0"/>
          </a:p>
        </p:txBody>
      </p:sp>
    </p:spTree>
    <p:extLst>
      <p:ext uri="{BB962C8B-B14F-4D97-AF65-F5344CB8AC3E}">
        <p14:creationId xmlns:p14="http://schemas.microsoft.com/office/powerpoint/2010/main" val="10247510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4"/>
            <a:ext cx="8229600" cy="993775"/>
          </a:xfrm>
        </p:spPr>
        <p:txBody>
          <a:bodyPr/>
          <a:lstStyle/>
          <a:p>
            <a:pPr algn="l"/>
            <a:r>
              <a:rPr lang="en-US" b="1" dirty="0">
                <a:solidFill>
                  <a:srgbClr val="002D73"/>
                </a:solidFill>
              </a:rPr>
              <a:t>Sources</a:t>
            </a:r>
          </a:p>
        </p:txBody>
      </p:sp>
      <p:sp>
        <p:nvSpPr>
          <p:cNvPr id="3" name="Content Placeholder 2"/>
          <p:cNvSpPr>
            <a:spLocks noGrp="1"/>
          </p:cNvSpPr>
          <p:nvPr>
            <p:ph idx="1"/>
          </p:nvPr>
        </p:nvSpPr>
        <p:spPr/>
        <p:txBody>
          <a:bodyPr/>
          <a:lstStyle/>
          <a:p>
            <a:pPr marL="342900" lvl="1" indent="-342900">
              <a:buFont typeface="Arial" panose="020B0604020202020204" pitchFamily="34" charset="0"/>
              <a:buChar char="•"/>
            </a:pPr>
            <a:r>
              <a:rPr lang="en-US" dirty="0">
                <a:solidFill>
                  <a:srgbClr val="002D73"/>
                </a:solidFill>
              </a:rPr>
              <a:t>List the source(s) of the capability targets and critical tasks</a:t>
            </a:r>
          </a:p>
          <a:p>
            <a:pPr marL="742950" lvl="2" indent="-342900"/>
            <a:r>
              <a:rPr lang="en-US" dirty="0">
                <a:solidFill>
                  <a:srgbClr val="002D73"/>
                </a:solidFill>
              </a:rPr>
              <a:t>Policies, plans, procedures, SOGs, SOPs</a:t>
            </a:r>
          </a:p>
          <a:p>
            <a:pPr marL="400050" lvl="2" indent="0">
              <a:buNone/>
            </a:pPr>
            <a:endParaRPr lang="en-US" dirty="0">
              <a:solidFill>
                <a:srgbClr val="002D73"/>
              </a:solidFill>
            </a:endParaRPr>
          </a:p>
          <a:p>
            <a:pPr marL="742950" lvl="2" indent="-342900"/>
            <a:r>
              <a:rPr lang="en-US" dirty="0">
                <a:solidFill>
                  <a:srgbClr val="002D73"/>
                </a:solidFill>
              </a:rPr>
              <a:t>Allows evaluators to reference plans or other documents as needed, as well as assist in the development of the AAR.</a:t>
            </a:r>
          </a:p>
          <a:p>
            <a:pPr marL="0" indent="0">
              <a:buNone/>
            </a:pPr>
            <a:endParaRPr lang="en-US" dirty="0"/>
          </a:p>
        </p:txBody>
      </p:sp>
    </p:spTree>
    <p:extLst>
      <p:ext uri="{BB962C8B-B14F-4D97-AF65-F5344CB8AC3E}">
        <p14:creationId xmlns:p14="http://schemas.microsoft.com/office/powerpoint/2010/main" val="39773127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24588615"/>
              </p:ext>
            </p:extLst>
          </p:nvPr>
        </p:nvGraphicFramePr>
        <p:xfrm>
          <a:off x="1093509" y="621324"/>
          <a:ext cx="7203204" cy="3821722"/>
        </p:xfrm>
        <a:graphic>
          <a:graphicData uri="http://schemas.openxmlformats.org/drawingml/2006/table">
            <a:tbl>
              <a:tblPr firstRow="1" firstCol="1" bandRow="1">
                <a:tableStyleId>{5C22544A-7EE6-4342-B048-85BDC9FD1C3A}</a:tableStyleId>
              </a:tblPr>
              <a:tblGrid>
                <a:gridCol w="1157970">
                  <a:extLst>
                    <a:ext uri="{9D8B030D-6E8A-4147-A177-3AD203B41FA5}">
                      <a16:colId xmlns:a16="http://schemas.microsoft.com/office/drawing/2014/main" xmlns="" val="20000"/>
                    </a:ext>
                  </a:extLst>
                </a:gridCol>
                <a:gridCol w="1894775">
                  <a:extLst>
                    <a:ext uri="{9D8B030D-6E8A-4147-A177-3AD203B41FA5}">
                      <a16:colId xmlns:a16="http://schemas.microsoft.com/office/drawing/2014/main" xmlns="" val="20001"/>
                    </a:ext>
                  </a:extLst>
                </a:gridCol>
                <a:gridCol w="3563981">
                  <a:extLst>
                    <a:ext uri="{9D8B030D-6E8A-4147-A177-3AD203B41FA5}">
                      <a16:colId xmlns:a16="http://schemas.microsoft.com/office/drawing/2014/main" xmlns="" val="20002"/>
                    </a:ext>
                  </a:extLst>
                </a:gridCol>
                <a:gridCol w="586478">
                  <a:extLst>
                    <a:ext uri="{9D8B030D-6E8A-4147-A177-3AD203B41FA5}">
                      <a16:colId xmlns:a16="http://schemas.microsoft.com/office/drawing/2014/main" xmlns="" val="20003"/>
                    </a:ext>
                  </a:extLst>
                </a:gridCol>
              </a:tblGrid>
              <a:tr h="290181">
                <a:tc>
                  <a:txBody>
                    <a:bodyPr/>
                    <a:lstStyle/>
                    <a:p>
                      <a:pPr marL="0" marR="0" algn="ctr">
                        <a:spcBef>
                          <a:spcPts val="0"/>
                        </a:spcBef>
                        <a:spcAft>
                          <a:spcPts val="0"/>
                        </a:spcAft>
                      </a:pPr>
                      <a:r>
                        <a:rPr lang="en-US" sz="800" dirty="0">
                          <a:effectLst/>
                        </a:rPr>
                        <a:t>Organizational Capability Target</a:t>
                      </a:r>
                      <a:endParaRPr lang="en-US" sz="800" dirty="0">
                        <a:effectLst/>
                        <a:latin typeface="Times New Roman" panose="02020603050405020304" pitchFamily="18" charset="0"/>
                        <a:ea typeface="Calibri" panose="020F0502020204030204" pitchFamily="34" charset="0"/>
                      </a:endParaRPr>
                    </a:p>
                  </a:txBody>
                  <a:tcPr marL="48321" marR="48321" marT="0" marB="0" anchor="ctr"/>
                </a:tc>
                <a:tc>
                  <a:txBody>
                    <a:bodyPr/>
                    <a:lstStyle/>
                    <a:p>
                      <a:pPr marL="0" marR="0" algn="ctr">
                        <a:spcBef>
                          <a:spcPts val="0"/>
                        </a:spcBef>
                        <a:spcAft>
                          <a:spcPts val="0"/>
                        </a:spcAft>
                      </a:pPr>
                      <a:r>
                        <a:rPr lang="en-US" sz="800">
                          <a:effectLst/>
                        </a:rPr>
                        <a:t>Associated Critical Tasks</a:t>
                      </a:r>
                      <a:endParaRPr lang="en-US" sz="800">
                        <a:effectLst/>
                        <a:latin typeface="Times New Roman" panose="02020603050405020304" pitchFamily="18" charset="0"/>
                        <a:ea typeface="Calibri" panose="020F0502020204030204" pitchFamily="34" charset="0"/>
                      </a:endParaRPr>
                    </a:p>
                  </a:txBody>
                  <a:tcPr marL="48321" marR="48321" marT="0" marB="0" anchor="ctr"/>
                </a:tc>
                <a:tc>
                  <a:txBody>
                    <a:bodyPr/>
                    <a:lstStyle/>
                    <a:p>
                      <a:pPr marL="0" marR="0" algn="ctr">
                        <a:spcBef>
                          <a:spcPts val="0"/>
                        </a:spcBef>
                        <a:spcAft>
                          <a:spcPts val="0"/>
                        </a:spcAft>
                      </a:pPr>
                      <a:r>
                        <a:rPr lang="en-US" sz="800">
                          <a:effectLst/>
                        </a:rPr>
                        <a:t>Observation Notes and </a:t>
                      </a:r>
                    </a:p>
                    <a:p>
                      <a:pPr marL="0" marR="0" algn="ctr">
                        <a:spcBef>
                          <a:spcPts val="0"/>
                        </a:spcBef>
                        <a:spcAft>
                          <a:spcPts val="0"/>
                        </a:spcAft>
                      </a:pPr>
                      <a:r>
                        <a:rPr lang="en-US" sz="800">
                          <a:effectLst/>
                        </a:rPr>
                        <a:t>Explanation of Rating</a:t>
                      </a:r>
                      <a:endParaRPr lang="en-US" sz="800">
                        <a:effectLst/>
                        <a:latin typeface="Times New Roman" panose="02020603050405020304" pitchFamily="18" charset="0"/>
                        <a:ea typeface="Calibri" panose="020F0502020204030204" pitchFamily="34" charset="0"/>
                      </a:endParaRPr>
                    </a:p>
                  </a:txBody>
                  <a:tcPr marL="48321" marR="48321" marT="0" marB="0" anchor="ctr"/>
                </a:tc>
                <a:tc>
                  <a:txBody>
                    <a:bodyPr/>
                    <a:lstStyle/>
                    <a:p>
                      <a:pPr marL="0" marR="0" algn="ctr">
                        <a:spcBef>
                          <a:spcPts val="0"/>
                        </a:spcBef>
                        <a:spcAft>
                          <a:spcPts val="0"/>
                        </a:spcAft>
                      </a:pPr>
                      <a:r>
                        <a:rPr lang="en-US" sz="800">
                          <a:effectLst/>
                        </a:rPr>
                        <a:t>Target Rating</a:t>
                      </a:r>
                      <a:endParaRPr lang="en-US" sz="800">
                        <a:effectLst/>
                        <a:latin typeface="Times New Roman" panose="02020603050405020304" pitchFamily="18" charset="0"/>
                        <a:ea typeface="Calibri" panose="020F0502020204030204" pitchFamily="34" charset="0"/>
                      </a:endParaRPr>
                    </a:p>
                  </a:txBody>
                  <a:tcPr marL="48321" marR="48321" marT="0" marB="0"/>
                </a:tc>
                <a:extLst>
                  <a:ext uri="{0D108BD9-81ED-4DB2-BD59-A6C34878D82A}">
                    <a16:rowId xmlns:a16="http://schemas.microsoft.com/office/drawing/2014/main" xmlns="" val="10000"/>
                  </a:ext>
                </a:extLst>
              </a:tr>
              <a:tr h="1088178">
                <a:tc>
                  <a:txBody>
                    <a:bodyPr/>
                    <a:lstStyle/>
                    <a:p>
                      <a:pPr marL="0" marR="0">
                        <a:spcBef>
                          <a:spcPts val="300"/>
                        </a:spcBef>
                        <a:spcAft>
                          <a:spcPts val="300"/>
                        </a:spcAft>
                      </a:pPr>
                      <a:r>
                        <a:rPr lang="en-US" sz="800" dirty="0">
                          <a:effectLst/>
                          <a:highlight>
                            <a:srgbClr val="D3D3D3"/>
                          </a:highlight>
                        </a:rPr>
                        <a:t>[Insert Organizational Capability Target 1 from page 1]</a:t>
                      </a:r>
                      <a:endParaRPr lang="en-US" sz="800" dirty="0">
                        <a:effectLst/>
                      </a:endParaRPr>
                    </a:p>
                    <a:p>
                      <a:pPr marL="0" marR="0">
                        <a:spcBef>
                          <a:spcPts val="300"/>
                        </a:spcBef>
                        <a:spcAft>
                          <a:spcPts val="300"/>
                        </a:spcAft>
                      </a:pPr>
                      <a:r>
                        <a:rPr lang="en-US" sz="800" dirty="0">
                          <a:effectLst/>
                          <a:highlight>
                            <a:srgbClr val="D3D3D3"/>
                          </a:highlight>
                        </a:rPr>
                        <a:t> </a:t>
                      </a:r>
                      <a:endParaRPr lang="en-US" sz="800" dirty="0">
                        <a:effectLst/>
                        <a:latin typeface="Times New Roman" panose="02020603050405020304" pitchFamily="18" charset="0"/>
                        <a:ea typeface="Calibri" panose="020F0502020204030204" pitchFamily="34" charset="0"/>
                      </a:endParaRPr>
                    </a:p>
                  </a:txBody>
                  <a:tcPr marL="48321" marR="48321" marT="0" marB="0"/>
                </a:tc>
                <a:tc>
                  <a:txBody>
                    <a:bodyPr/>
                    <a:lstStyle/>
                    <a:p>
                      <a:pPr marL="342900" marR="0" lvl="0" indent="-342900">
                        <a:spcBef>
                          <a:spcPts val="300"/>
                        </a:spcBef>
                        <a:spcAft>
                          <a:spcPts val="300"/>
                        </a:spcAft>
                        <a:buFont typeface="Symbol" panose="05050102010706020507" pitchFamily="18" charset="2"/>
                        <a:buChar char=""/>
                      </a:pPr>
                      <a:r>
                        <a:rPr lang="en-US" sz="800">
                          <a:effectLst/>
                          <a:highlight>
                            <a:srgbClr val="D3D3D3"/>
                          </a:highlight>
                        </a:rPr>
                        <a:t>[Insert Organizational Capability Target 1 Critical Tasks from page 1]</a:t>
                      </a:r>
                      <a:endParaRPr lang="en-US" sz="800">
                        <a:effectLst/>
                        <a:latin typeface="Times New Roman" panose="02020603050405020304" pitchFamily="18" charset="0"/>
                        <a:ea typeface="Calibri" panose="020F0502020204030204" pitchFamily="34" charset="0"/>
                      </a:endParaRPr>
                    </a:p>
                  </a:txBody>
                  <a:tcPr marL="48321" marR="48321" marT="0" marB="0"/>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Calibri" panose="020F0502020204030204" pitchFamily="34" charset="0"/>
                      </a:endParaRPr>
                    </a:p>
                  </a:txBody>
                  <a:tcPr marL="48321" marR="48321" marT="0" marB="0"/>
                </a:tc>
                <a:tc>
                  <a:txBody>
                    <a:bodyPr/>
                    <a:lstStyle/>
                    <a:p>
                      <a:pPr marL="0" marR="0" algn="ctr">
                        <a:spcBef>
                          <a:spcPts val="0"/>
                        </a:spcBef>
                        <a:spcAft>
                          <a:spcPts val="0"/>
                        </a:spcAft>
                      </a:pPr>
                      <a:r>
                        <a:rPr lang="en-US" sz="800">
                          <a:effectLst/>
                        </a:rPr>
                        <a:t> </a:t>
                      </a:r>
                      <a:endParaRPr lang="en-US" sz="800">
                        <a:effectLst/>
                        <a:latin typeface="Times New Roman" panose="02020603050405020304" pitchFamily="18" charset="0"/>
                        <a:ea typeface="Calibri" panose="020F0502020204030204" pitchFamily="34" charset="0"/>
                      </a:endParaRPr>
                    </a:p>
                  </a:txBody>
                  <a:tcPr marL="48321" marR="48321" marT="0" marB="0"/>
                </a:tc>
                <a:extLst>
                  <a:ext uri="{0D108BD9-81ED-4DB2-BD59-A6C34878D82A}">
                    <a16:rowId xmlns:a16="http://schemas.microsoft.com/office/drawing/2014/main" xmlns="" val="10001"/>
                  </a:ext>
                </a:extLst>
              </a:tr>
              <a:tr h="1088178">
                <a:tc>
                  <a:txBody>
                    <a:bodyPr/>
                    <a:lstStyle/>
                    <a:p>
                      <a:pPr marL="0" marR="0">
                        <a:spcBef>
                          <a:spcPts val="0"/>
                        </a:spcBef>
                        <a:spcAft>
                          <a:spcPts val="0"/>
                        </a:spcAft>
                      </a:pPr>
                      <a:r>
                        <a:rPr lang="en-US" sz="800">
                          <a:effectLst/>
                          <a:highlight>
                            <a:srgbClr val="D3D3D3"/>
                          </a:highlight>
                        </a:rPr>
                        <a:t>[Insert Organizational Capability Target 2 from page 1]</a:t>
                      </a:r>
                      <a:endParaRPr lang="en-US" sz="800">
                        <a:effectLst/>
                      </a:endParaRPr>
                    </a:p>
                    <a:p>
                      <a:pPr marL="0" marR="0">
                        <a:spcBef>
                          <a:spcPts val="0"/>
                        </a:spcBef>
                        <a:spcAft>
                          <a:spcPts val="0"/>
                        </a:spcAft>
                      </a:pPr>
                      <a:r>
                        <a:rPr lang="en-US" sz="800">
                          <a:effectLst/>
                        </a:rPr>
                        <a:t> </a:t>
                      </a:r>
                      <a:endParaRPr lang="en-US" sz="800">
                        <a:effectLst/>
                        <a:latin typeface="Times New Roman" panose="02020603050405020304" pitchFamily="18" charset="0"/>
                        <a:ea typeface="Calibri" panose="020F0502020204030204" pitchFamily="34" charset="0"/>
                      </a:endParaRPr>
                    </a:p>
                  </a:txBody>
                  <a:tcPr marL="48321" marR="48321" marT="0" marB="0"/>
                </a:tc>
                <a:tc>
                  <a:txBody>
                    <a:bodyPr/>
                    <a:lstStyle/>
                    <a:p>
                      <a:pPr marL="342900" marR="0" lvl="0" indent="-342900">
                        <a:spcBef>
                          <a:spcPts val="300"/>
                        </a:spcBef>
                        <a:spcAft>
                          <a:spcPts val="300"/>
                        </a:spcAft>
                        <a:buFont typeface="Symbol" panose="05050102010706020507" pitchFamily="18" charset="2"/>
                        <a:buChar char=""/>
                      </a:pPr>
                      <a:r>
                        <a:rPr lang="en-US" sz="800" dirty="0">
                          <a:effectLst/>
                          <a:highlight>
                            <a:srgbClr val="D3D3D3"/>
                          </a:highlight>
                        </a:rPr>
                        <a:t>[Insert Organizational Capability Target 2 Critical Tasks from page 1]</a:t>
                      </a:r>
                      <a:endParaRPr lang="en-US" sz="800" dirty="0">
                        <a:effectLst/>
                        <a:latin typeface="Times New Roman" panose="02020603050405020304" pitchFamily="18" charset="0"/>
                        <a:ea typeface="Calibri" panose="020F0502020204030204" pitchFamily="34" charset="0"/>
                      </a:endParaRPr>
                    </a:p>
                  </a:txBody>
                  <a:tcPr marL="48321" marR="48321" marT="0" marB="0"/>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Calibri" panose="020F0502020204030204" pitchFamily="34" charset="0"/>
                      </a:endParaRPr>
                    </a:p>
                  </a:txBody>
                  <a:tcPr marL="48321" marR="48321" marT="0" marB="0"/>
                </a:tc>
                <a:tc>
                  <a:txBody>
                    <a:bodyPr/>
                    <a:lstStyle/>
                    <a:p>
                      <a:pPr marL="0" marR="0" algn="ctr">
                        <a:spcBef>
                          <a:spcPts val="0"/>
                        </a:spcBef>
                        <a:spcAft>
                          <a:spcPts val="0"/>
                        </a:spcAft>
                      </a:pPr>
                      <a:r>
                        <a:rPr lang="en-US" sz="800">
                          <a:effectLst/>
                        </a:rPr>
                        <a:t> </a:t>
                      </a:r>
                      <a:endParaRPr lang="en-US" sz="800">
                        <a:effectLst/>
                        <a:latin typeface="Times New Roman" panose="02020603050405020304" pitchFamily="18" charset="0"/>
                        <a:ea typeface="Calibri" panose="020F0502020204030204" pitchFamily="34" charset="0"/>
                      </a:endParaRPr>
                    </a:p>
                  </a:txBody>
                  <a:tcPr marL="48321" marR="48321" marT="0" marB="0"/>
                </a:tc>
                <a:extLst>
                  <a:ext uri="{0D108BD9-81ED-4DB2-BD59-A6C34878D82A}">
                    <a16:rowId xmlns:a16="http://schemas.microsoft.com/office/drawing/2014/main" xmlns="" val="10002"/>
                  </a:ext>
                </a:extLst>
              </a:tr>
              <a:tr h="1088178">
                <a:tc>
                  <a:txBody>
                    <a:bodyPr/>
                    <a:lstStyle/>
                    <a:p>
                      <a:pPr marL="0" marR="0">
                        <a:spcBef>
                          <a:spcPts val="0"/>
                        </a:spcBef>
                        <a:spcAft>
                          <a:spcPts val="0"/>
                        </a:spcAft>
                      </a:pPr>
                      <a:r>
                        <a:rPr lang="en-US" sz="800">
                          <a:effectLst/>
                          <a:highlight>
                            <a:srgbClr val="D3D3D3"/>
                          </a:highlight>
                        </a:rPr>
                        <a:t>[Insert Organizational Capability Target 3 from page 1]</a:t>
                      </a:r>
                      <a:endParaRPr lang="en-US" sz="800">
                        <a:effectLst/>
                      </a:endParaRPr>
                    </a:p>
                    <a:p>
                      <a:pPr marL="0" marR="0">
                        <a:spcBef>
                          <a:spcPts val="0"/>
                        </a:spcBef>
                        <a:spcAft>
                          <a:spcPts val="0"/>
                        </a:spcAft>
                      </a:pPr>
                      <a:r>
                        <a:rPr lang="en-US" sz="800">
                          <a:effectLst/>
                        </a:rPr>
                        <a:t> </a:t>
                      </a:r>
                      <a:endParaRPr lang="en-US" sz="800">
                        <a:effectLst/>
                        <a:latin typeface="Times New Roman" panose="02020603050405020304" pitchFamily="18" charset="0"/>
                        <a:ea typeface="Calibri" panose="020F0502020204030204" pitchFamily="34" charset="0"/>
                      </a:endParaRPr>
                    </a:p>
                  </a:txBody>
                  <a:tcPr marL="48321" marR="48321" marT="0" marB="0"/>
                </a:tc>
                <a:tc>
                  <a:txBody>
                    <a:bodyPr/>
                    <a:lstStyle/>
                    <a:p>
                      <a:pPr marL="342900" marR="0" lvl="0" indent="-342900">
                        <a:spcBef>
                          <a:spcPts val="300"/>
                        </a:spcBef>
                        <a:spcAft>
                          <a:spcPts val="300"/>
                        </a:spcAft>
                        <a:buFont typeface="Symbol" panose="05050102010706020507" pitchFamily="18" charset="2"/>
                        <a:buChar char=""/>
                      </a:pPr>
                      <a:r>
                        <a:rPr lang="en-US" sz="800">
                          <a:effectLst/>
                          <a:highlight>
                            <a:srgbClr val="D3D3D3"/>
                          </a:highlight>
                        </a:rPr>
                        <a:t>[Insert Organizational Capability Target 3 Critical Tasks from page 1]</a:t>
                      </a:r>
                      <a:endParaRPr lang="en-US" sz="800">
                        <a:effectLst/>
                        <a:latin typeface="Times New Roman" panose="02020603050405020304" pitchFamily="18" charset="0"/>
                        <a:ea typeface="Calibri" panose="020F0502020204030204" pitchFamily="34" charset="0"/>
                      </a:endParaRPr>
                    </a:p>
                  </a:txBody>
                  <a:tcPr marL="48321" marR="48321" marT="0" marB="0"/>
                </a:tc>
                <a:tc>
                  <a:txBody>
                    <a:bodyPr/>
                    <a:lstStyle/>
                    <a:p>
                      <a:pPr marL="0" marR="0">
                        <a:spcBef>
                          <a:spcPts val="0"/>
                        </a:spcBef>
                        <a:spcAft>
                          <a:spcPts val="0"/>
                        </a:spcAft>
                      </a:pPr>
                      <a:r>
                        <a:rPr lang="en-US" sz="800">
                          <a:effectLst/>
                        </a:rPr>
                        <a:t> </a:t>
                      </a:r>
                      <a:endParaRPr lang="en-US" sz="800">
                        <a:effectLst/>
                        <a:latin typeface="Times New Roman" panose="02020603050405020304" pitchFamily="18" charset="0"/>
                        <a:ea typeface="Calibri" panose="020F0502020204030204" pitchFamily="34" charset="0"/>
                      </a:endParaRPr>
                    </a:p>
                  </a:txBody>
                  <a:tcPr marL="48321" marR="48321" marT="0" marB="0"/>
                </a:tc>
                <a:tc>
                  <a:txBody>
                    <a:bodyPr/>
                    <a:lstStyle/>
                    <a:p>
                      <a:pPr marL="0" marR="0" algn="ctr">
                        <a:spcBef>
                          <a:spcPts val="0"/>
                        </a:spcBef>
                        <a:spcAft>
                          <a:spcPts val="0"/>
                        </a:spcAft>
                      </a:pPr>
                      <a:r>
                        <a:rPr lang="en-US" sz="800">
                          <a:effectLst/>
                        </a:rPr>
                        <a:t> </a:t>
                      </a:r>
                      <a:endParaRPr lang="en-US" sz="800">
                        <a:effectLst/>
                        <a:latin typeface="Times New Roman" panose="02020603050405020304" pitchFamily="18" charset="0"/>
                        <a:ea typeface="Calibri" panose="020F0502020204030204" pitchFamily="34" charset="0"/>
                      </a:endParaRPr>
                    </a:p>
                  </a:txBody>
                  <a:tcPr marL="48321" marR="48321" marT="0" marB="0"/>
                </a:tc>
                <a:extLst>
                  <a:ext uri="{0D108BD9-81ED-4DB2-BD59-A6C34878D82A}">
                    <a16:rowId xmlns:a16="http://schemas.microsoft.com/office/drawing/2014/main" xmlns="" val="10003"/>
                  </a:ext>
                </a:extLst>
              </a:tr>
              <a:tr h="267007">
                <a:tc>
                  <a:txBody>
                    <a:bodyPr/>
                    <a:lstStyle/>
                    <a:p>
                      <a:pPr marL="0" marR="0">
                        <a:spcBef>
                          <a:spcPts val="0"/>
                        </a:spcBef>
                        <a:spcAft>
                          <a:spcPts val="0"/>
                        </a:spcAft>
                      </a:pPr>
                      <a:r>
                        <a:rPr lang="en-US" sz="800">
                          <a:effectLst/>
                          <a:highlight>
                            <a:srgbClr val="D3D3D3"/>
                          </a:highlight>
                        </a:rPr>
                        <a:t> </a:t>
                      </a:r>
                      <a:endParaRPr lang="en-US" sz="800">
                        <a:effectLst/>
                        <a:latin typeface="Times New Roman" panose="02020603050405020304" pitchFamily="18" charset="0"/>
                        <a:ea typeface="Calibri" panose="020F0502020204030204" pitchFamily="34" charset="0"/>
                      </a:endParaRPr>
                    </a:p>
                  </a:txBody>
                  <a:tcPr marL="48321" marR="48321" marT="0" marB="0"/>
                </a:tc>
                <a:tc>
                  <a:txBody>
                    <a:bodyPr/>
                    <a:lstStyle/>
                    <a:p>
                      <a:pPr marL="160020" marR="0">
                        <a:spcBef>
                          <a:spcPts val="300"/>
                        </a:spcBef>
                        <a:spcAft>
                          <a:spcPts val="300"/>
                        </a:spcAft>
                      </a:pPr>
                      <a:r>
                        <a:rPr lang="en-US" sz="800">
                          <a:effectLst/>
                          <a:highlight>
                            <a:srgbClr val="D3D3D3"/>
                          </a:highlight>
                        </a:rPr>
                        <a:t> </a:t>
                      </a:r>
                      <a:endParaRPr lang="en-US" sz="800">
                        <a:effectLst/>
                        <a:latin typeface="Times New Roman" panose="02020603050405020304" pitchFamily="18" charset="0"/>
                        <a:ea typeface="Calibri" panose="020F0502020204030204" pitchFamily="34" charset="0"/>
                      </a:endParaRPr>
                    </a:p>
                  </a:txBody>
                  <a:tcPr marL="48321" marR="48321" marT="0" marB="0"/>
                </a:tc>
                <a:tc>
                  <a:txBody>
                    <a:bodyPr/>
                    <a:lstStyle/>
                    <a:p>
                      <a:pPr marL="0" marR="0" algn="ctr">
                        <a:spcBef>
                          <a:spcPts val="0"/>
                        </a:spcBef>
                        <a:spcAft>
                          <a:spcPts val="0"/>
                        </a:spcAft>
                      </a:pPr>
                      <a:r>
                        <a:rPr lang="en-US" sz="800">
                          <a:effectLst/>
                        </a:rPr>
                        <a:t>Final Core Capability Rating</a:t>
                      </a:r>
                      <a:endParaRPr lang="en-US" sz="800">
                        <a:effectLst/>
                        <a:latin typeface="Times New Roman" panose="02020603050405020304" pitchFamily="18" charset="0"/>
                        <a:ea typeface="Calibri" panose="020F0502020204030204" pitchFamily="34" charset="0"/>
                      </a:endParaRPr>
                    </a:p>
                  </a:txBody>
                  <a:tcPr marL="48321" marR="48321" marT="0" marB="0"/>
                </a:tc>
                <a:tc>
                  <a:txBody>
                    <a:bodyPr/>
                    <a:lstStyle/>
                    <a:p>
                      <a:pPr marL="0" marR="0" algn="ctr">
                        <a:spcBef>
                          <a:spcPts val="0"/>
                        </a:spcBef>
                        <a:spcAft>
                          <a:spcPts val="0"/>
                        </a:spcAft>
                      </a:pPr>
                      <a:r>
                        <a:rPr lang="en-US" sz="800" dirty="0">
                          <a:effectLst/>
                        </a:rPr>
                        <a:t> </a:t>
                      </a:r>
                      <a:endParaRPr lang="en-US" sz="800" dirty="0">
                        <a:effectLst/>
                        <a:latin typeface="Times New Roman" panose="02020603050405020304" pitchFamily="18" charset="0"/>
                        <a:ea typeface="Calibri" panose="020F0502020204030204" pitchFamily="34" charset="0"/>
                      </a:endParaRPr>
                    </a:p>
                  </a:txBody>
                  <a:tcPr marL="48321" marR="48321" marT="0" marB="0"/>
                </a:tc>
                <a:extLst>
                  <a:ext uri="{0D108BD9-81ED-4DB2-BD59-A6C34878D82A}">
                    <a16:rowId xmlns:a16="http://schemas.microsoft.com/office/drawing/2014/main" xmlns="" val="10004"/>
                  </a:ext>
                </a:extLst>
              </a:tr>
            </a:tbl>
          </a:graphicData>
        </a:graphic>
      </p:graphicFrame>
      <p:sp>
        <p:nvSpPr>
          <p:cNvPr id="3" name="Rectangle 1"/>
          <p:cNvSpPr>
            <a:spLocks noChangeArrowheads="1"/>
          </p:cNvSpPr>
          <p:nvPr/>
        </p:nvSpPr>
        <p:spPr bwMode="auto">
          <a:xfrm>
            <a:off x="1854303" y="88136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15428047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870744" y="377506"/>
          <a:ext cx="5679347" cy="4572000"/>
        </p:xfrm>
        <a:graphic>
          <a:graphicData uri="http://schemas.openxmlformats.org/drawingml/2006/table">
            <a:tbl>
              <a:tblPr firstRow="1" firstCol="1" bandRow="1">
                <a:tableStyleId>{5C22544A-7EE6-4342-B048-85BDC9FD1C3A}</a:tableStyleId>
              </a:tblPr>
              <a:tblGrid>
                <a:gridCol w="1348845">
                  <a:extLst>
                    <a:ext uri="{9D8B030D-6E8A-4147-A177-3AD203B41FA5}">
                      <a16:colId xmlns:a16="http://schemas.microsoft.com/office/drawing/2014/main" xmlns="" val="20000"/>
                    </a:ext>
                  </a:extLst>
                </a:gridCol>
                <a:gridCol w="4330502">
                  <a:extLst>
                    <a:ext uri="{9D8B030D-6E8A-4147-A177-3AD203B41FA5}">
                      <a16:colId xmlns:a16="http://schemas.microsoft.com/office/drawing/2014/main" xmlns="" val="20001"/>
                    </a:ext>
                  </a:extLst>
                </a:gridCol>
              </a:tblGrid>
              <a:tr h="1344706">
                <a:tc>
                  <a:txBody>
                    <a:bodyPr/>
                    <a:lstStyle/>
                    <a:p>
                      <a:pPr marL="0" marR="0" algn="ctr">
                        <a:spcBef>
                          <a:spcPts val="0"/>
                        </a:spcBef>
                        <a:spcAft>
                          <a:spcPts val="0"/>
                        </a:spcAft>
                      </a:pPr>
                      <a:r>
                        <a:rPr lang="en-US" sz="1100" dirty="0">
                          <a:effectLst/>
                        </a:rPr>
                        <a:t>Performed without Challenges (P)</a:t>
                      </a:r>
                      <a:endParaRPr lang="en-US" sz="1100" dirty="0">
                        <a:effectLst/>
                        <a:latin typeface="Times New Roman" panose="02020603050405020304" pitchFamily="18" charset="0"/>
                        <a:ea typeface="Calibri" panose="020F0502020204030204" pitchFamily="34" charset="0"/>
                      </a:endParaRPr>
                    </a:p>
                  </a:txBody>
                  <a:tcPr marL="61722" marR="61722" marT="0" marB="0" anchor="ctr"/>
                </a:tc>
                <a:tc>
                  <a:txBody>
                    <a:bodyPr/>
                    <a:lstStyle/>
                    <a:p>
                      <a:pPr marL="0" marR="0">
                        <a:spcBef>
                          <a:spcPts val="600"/>
                        </a:spcBef>
                        <a:spcAft>
                          <a:spcPts val="600"/>
                        </a:spcAft>
                      </a:pPr>
                      <a:r>
                        <a:rPr lang="en-US" sz="1100">
                          <a:effectLst/>
                        </a:rPr>
                        <a:t>The targets and critical tasks associated with the core capability were completed in a manner that achieved the objective(s) and did not negatively impact the performance of other activities. Performance of this activity did not contribute to additional health and/or safety risks for the public or for emergency workers, and it was conducted in accordance with applicable plans, policies, procedures, regulations, and laws.</a:t>
                      </a:r>
                      <a:endParaRPr lang="en-US" sz="1100">
                        <a:effectLst/>
                        <a:latin typeface="Times New Roman" panose="02020603050405020304" pitchFamily="18" charset="0"/>
                        <a:ea typeface="Calibri" panose="020F0502020204030204" pitchFamily="34" charset="0"/>
                      </a:endParaRPr>
                    </a:p>
                  </a:txBody>
                  <a:tcPr marL="61722" marR="61722" marT="0" marB="0"/>
                </a:tc>
                <a:extLst>
                  <a:ext uri="{0D108BD9-81ED-4DB2-BD59-A6C34878D82A}">
                    <a16:rowId xmlns:a16="http://schemas.microsoft.com/office/drawing/2014/main" xmlns="" val="10000"/>
                  </a:ext>
                </a:extLst>
              </a:tr>
              <a:tr h="1344706">
                <a:tc>
                  <a:txBody>
                    <a:bodyPr/>
                    <a:lstStyle/>
                    <a:p>
                      <a:pPr marL="0" marR="0" algn="ctr">
                        <a:spcBef>
                          <a:spcPts val="0"/>
                        </a:spcBef>
                        <a:spcAft>
                          <a:spcPts val="0"/>
                        </a:spcAft>
                      </a:pPr>
                      <a:r>
                        <a:rPr lang="en-US" sz="1100">
                          <a:effectLst/>
                        </a:rPr>
                        <a:t>Performed with Some Challenges (S)</a:t>
                      </a:r>
                      <a:endParaRPr lang="en-US" sz="1100">
                        <a:effectLst/>
                        <a:latin typeface="Times New Roman" panose="02020603050405020304" pitchFamily="18" charset="0"/>
                        <a:ea typeface="Calibri" panose="020F0502020204030204" pitchFamily="34" charset="0"/>
                      </a:endParaRPr>
                    </a:p>
                  </a:txBody>
                  <a:tcPr marL="61722" marR="61722" marT="0" marB="0" anchor="ctr"/>
                </a:tc>
                <a:tc>
                  <a:txBody>
                    <a:bodyPr/>
                    <a:lstStyle/>
                    <a:p>
                      <a:pPr marL="0" marR="0">
                        <a:spcBef>
                          <a:spcPts val="600"/>
                        </a:spcBef>
                        <a:spcAft>
                          <a:spcPts val="600"/>
                        </a:spcAft>
                      </a:pPr>
                      <a:r>
                        <a:rPr lang="en-US" sz="1100">
                          <a:effectLst/>
                        </a:rPr>
                        <a:t>The targets and critical tasks associated with the core capability were completed in a manner that achieved the objective(s) and did not negatively impact the performance of other activities. Performance of this activity did not contribute to additional health and/or safety risks for the public or for emergency workers, and it was conducted in accordance with applicable plans, policies, procedures, regulations, and laws. However, opportunities to enhance effectiveness and/or efficiency were identified.</a:t>
                      </a:r>
                      <a:endParaRPr lang="en-US" sz="1100">
                        <a:effectLst/>
                        <a:latin typeface="Times New Roman" panose="02020603050405020304" pitchFamily="18" charset="0"/>
                        <a:ea typeface="Calibri" panose="020F0502020204030204" pitchFamily="34" charset="0"/>
                      </a:endParaRPr>
                    </a:p>
                  </a:txBody>
                  <a:tcPr marL="61722" marR="61722" marT="0" marB="0"/>
                </a:tc>
                <a:extLst>
                  <a:ext uri="{0D108BD9-81ED-4DB2-BD59-A6C34878D82A}">
                    <a16:rowId xmlns:a16="http://schemas.microsoft.com/office/drawing/2014/main" xmlns="" val="10001"/>
                  </a:ext>
                </a:extLst>
              </a:tr>
              <a:tr h="1344706">
                <a:tc>
                  <a:txBody>
                    <a:bodyPr/>
                    <a:lstStyle/>
                    <a:p>
                      <a:pPr marL="0" marR="0" algn="ctr">
                        <a:spcBef>
                          <a:spcPts val="0"/>
                        </a:spcBef>
                        <a:spcAft>
                          <a:spcPts val="0"/>
                        </a:spcAft>
                      </a:pPr>
                      <a:r>
                        <a:rPr lang="en-US" sz="1100" dirty="0">
                          <a:effectLst/>
                        </a:rPr>
                        <a:t>Performed with Major Challenges (M)</a:t>
                      </a:r>
                      <a:endParaRPr lang="en-US" sz="1100" dirty="0">
                        <a:effectLst/>
                        <a:latin typeface="Times New Roman" panose="02020603050405020304" pitchFamily="18" charset="0"/>
                        <a:ea typeface="Calibri" panose="020F0502020204030204" pitchFamily="34" charset="0"/>
                      </a:endParaRPr>
                    </a:p>
                  </a:txBody>
                  <a:tcPr marL="61722" marR="61722" marT="0" marB="0" anchor="ctr"/>
                </a:tc>
                <a:tc>
                  <a:txBody>
                    <a:bodyPr/>
                    <a:lstStyle/>
                    <a:p>
                      <a:pPr marL="0" marR="0">
                        <a:spcBef>
                          <a:spcPts val="600"/>
                        </a:spcBef>
                        <a:spcAft>
                          <a:spcPts val="600"/>
                        </a:spcAft>
                      </a:pPr>
                      <a:r>
                        <a:rPr lang="en-US" sz="1100" dirty="0">
                          <a:effectLst/>
                        </a:rPr>
                        <a:t>The targets and critical tasks associated with the core capability were completed in a manner that achieved the objective(s), but some or all of the following were observed: demonstrated performance had a negative impact on the performance of other activities; contributed to additional health and/or safety risks for the public or for emergency workers; and/or was not conducted in accordance with applicable plans, policies, procedures, regulations, and laws.</a:t>
                      </a:r>
                      <a:endParaRPr lang="en-US" sz="1100" dirty="0">
                        <a:effectLst/>
                        <a:latin typeface="Times New Roman" panose="02020603050405020304" pitchFamily="18" charset="0"/>
                        <a:ea typeface="Calibri" panose="020F0502020204030204" pitchFamily="34" charset="0"/>
                      </a:endParaRPr>
                    </a:p>
                  </a:txBody>
                  <a:tcPr marL="61722" marR="61722" marT="0" marB="0"/>
                </a:tc>
                <a:extLst>
                  <a:ext uri="{0D108BD9-81ED-4DB2-BD59-A6C34878D82A}">
                    <a16:rowId xmlns:a16="http://schemas.microsoft.com/office/drawing/2014/main" xmlns="" val="10002"/>
                  </a:ext>
                </a:extLst>
              </a:tr>
              <a:tr h="537882">
                <a:tc>
                  <a:txBody>
                    <a:bodyPr/>
                    <a:lstStyle/>
                    <a:p>
                      <a:pPr marL="0" marR="0" algn="ctr">
                        <a:spcBef>
                          <a:spcPts val="0"/>
                        </a:spcBef>
                        <a:spcAft>
                          <a:spcPts val="0"/>
                        </a:spcAft>
                      </a:pPr>
                      <a:r>
                        <a:rPr lang="en-US" sz="1100">
                          <a:effectLst/>
                        </a:rPr>
                        <a:t>Unable to be Performed (U)</a:t>
                      </a:r>
                      <a:endParaRPr lang="en-US" sz="1100">
                        <a:effectLst/>
                        <a:latin typeface="Times New Roman" panose="02020603050405020304" pitchFamily="18" charset="0"/>
                        <a:ea typeface="Calibri" panose="020F0502020204030204" pitchFamily="34" charset="0"/>
                      </a:endParaRPr>
                    </a:p>
                  </a:txBody>
                  <a:tcPr marL="61722" marR="61722" marT="0" marB="0" anchor="ctr"/>
                </a:tc>
                <a:tc>
                  <a:txBody>
                    <a:bodyPr/>
                    <a:lstStyle/>
                    <a:p>
                      <a:pPr marL="0" marR="0">
                        <a:spcBef>
                          <a:spcPts val="600"/>
                        </a:spcBef>
                        <a:spcAft>
                          <a:spcPts val="600"/>
                        </a:spcAft>
                      </a:pPr>
                      <a:r>
                        <a:rPr lang="en-US" sz="1100" dirty="0">
                          <a:effectLst/>
                        </a:rPr>
                        <a:t>The targets and critical tasks associated with the core capability were not performed in a manner that achieved the objective(s).</a:t>
                      </a:r>
                      <a:endParaRPr lang="en-US" sz="1100" dirty="0">
                        <a:effectLst/>
                        <a:latin typeface="Times New Roman" panose="02020603050405020304" pitchFamily="18" charset="0"/>
                        <a:ea typeface="Calibri" panose="020F0502020204030204" pitchFamily="34" charset="0"/>
                      </a:endParaRPr>
                    </a:p>
                  </a:txBody>
                  <a:tcPr marL="61722" marR="61722" marT="0" marB="0"/>
                </a:tc>
                <a:extLst>
                  <a:ext uri="{0D108BD9-81ED-4DB2-BD59-A6C34878D82A}">
                    <a16:rowId xmlns:a16="http://schemas.microsoft.com/office/drawing/2014/main" xmlns="" val="10003"/>
                  </a:ext>
                </a:extLst>
              </a:tr>
            </a:tbl>
          </a:graphicData>
        </a:graphic>
      </p:graphicFrame>
      <p:sp>
        <p:nvSpPr>
          <p:cNvPr id="3" name="Rectangle 1"/>
          <p:cNvSpPr>
            <a:spLocks noChangeArrowheads="1"/>
          </p:cNvSpPr>
          <p:nvPr/>
        </p:nvSpPr>
        <p:spPr bwMode="auto">
          <a:xfrm>
            <a:off x="92279" y="2000370"/>
            <a:ext cx="8368015" cy="7488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52352"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80"/>
                </a:solidFill>
                <a:effectLst/>
                <a:latin typeface="Arial" panose="020B0604020202020204" pitchFamily="34" charset="0"/>
                <a:ea typeface="Times New Roman" panose="02020603050405020304" pitchFamily="18" charset="0"/>
                <a:cs typeface="Arial" panose="020B0604020202020204" pitchFamily="34" charset="0"/>
              </a:rPr>
              <a:t>Ratings Definitions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2210328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739423"/>
            <a:ext cx="8229600" cy="2809427"/>
          </a:xfrm>
        </p:spPr>
        <p:txBody>
          <a:bodyPr/>
          <a:lstStyle/>
          <a:p>
            <a:r>
              <a:rPr lang="en-US" b="1" dirty="0">
                <a:solidFill>
                  <a:srgbClr val="002D73"/>
                </a:solidFill>
                <a:latin typeface="Arial" panose="020B0604020202020204" pitchFamily="34" charset="0"/>
                <a:cs typeface="Arial" panose="020B0604020202020204" pitchFamily="34" charset="0"/>
              </a:rPr>
              <a:t>After-Action Report/</a:t>
            </a:r>
            <a:br>
              <a:rPr lang="en-US" b="1" dirty="0">
                <a:solidFill>
                  <a:srgbClr val="002D73"/>
                </a:solidFill>
                <a:latin typeface="Arial" panose="020B0604020202020204" pitchFamily="34" charset="0"/>
                <a:cs typeface="Arial" panose="020B0604020202020204" pitchFamily="34" charset="0"/>
              </a:rPr>
            </a:br>
            <a:r>
              <a:rPr lang="en-US" b="1" dirty="0">
                <a:solidFill>
                  <a:srgbClr val="002D73"/>
                </a:solidFill>
                <a:latin typeface="Arial" panose="020B0604020202020204" pitchFamily="34" charset="0"/>
                <a:cs typeface="Arial" panose="020B0604020202020204" pitchFamily="34" charset="0"/>
              </a:rPr>
              <a:t>Improvement Plan</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255" y="412611"/>
            <a:ext cx="3014135" cy="1099930"/>
          </a:xfrm>
          <a:prstGeom prst="rect">
            <a:avLst/>
          </a:prstGeom>
        </p:spPr>
      </p:pic>
    </p:spTree>
    <p:extLst>
      <p:ext uri="{BB962C8B-B14F-4D97-AF65-F5344CB8AC3E}">
        <p14:creationId xmlns:p14="http://schemas.microsoft.com/office/powerpoint/2010/main" val="92100922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680" y="741163"/>
            <a:ext cx="4725107" cy="3638332"/>
          </a:xfrm>
          <a:prstGeom prst="rect">
            <a:avLst/>
          </a:prstGeom>
        </p:spPr>
      </p:pic>
    </p:spTree>
    <p:extLst>
      <p:ext uri="{BB962C8B-B14F-4D97-AF65-F5344CB8AC3E}">
        <p14:creationId xmlns:p14="http://schemas.microsoft.com/office/powerpoint/2010/main" val="28531108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sz="3600" b="1" dirty="0">
                <a:solidFill>
                  <a:srgbClr val="002D73"/>
                </a:solidFill>
                <a:latin typeface="Arial" panose="020B0604020202020204" pitchFamily="34" charset="0"/>
                <a:cs typeface="Arial" panose="020B0604020202020204" pitchFamily="34" charset="0"/>
              </a:rPr>
              <a:t>Stages of Writing an AAR</a:t>
            </a:r>
          </a:p>
        </p:txBody>
      </p:sp>
      <p:sp>
        <p:nvSpPr>
          <p:cNvPr id="5" name="Content Placeholder 4"/>
          <p:cNvSpPr>
            <a:spLocks noGrp="1"/>
          </p:cNvSpPr>
          <p:nvPr>
            <p:ph idx="1"/>
          </p:nvPr>
        </p:nvSpPr>
        <p:spPr>
          <a:xfrm>
            <a:off x="628650" y="1268017"/>
            <a:ext cx="7886700" cy="3364706"/>
          </a:xfrm>
        </p:spPr>
        <p:txBody>
          <a:bodyPr/>
          <a:lstStyle/>
          <a:p>
            <a:r>
              <a:rPr lang="en-US" altLang="en-US" sz="2200" b="1" dirty="0">
                <a:solidFill>
                  <a:srgbClr val="002D73"/>
                </a:solidFill>
              </a:rPr>
              <a:t>Denial</a:t>
            </a:r>
          </a:p>
          <a:p>
            <a:pPr lvl="1"/>
            <a:r>
              <a:rPr lang="en-US" altLang="en-US" sz="1800" dirty="0">
                <a:solidFill>
                  <a:srgbClr val="002D73"/>
                </a:solidFill>
              </a:rPr>
              <a:t>What is an AAR?</a:t>
            </a:r>
          </a:p>
          <a:p>
            <a:pPr lvl="1"/>
            <a:r>
              <a:rPr lang="en-US" altLang="en-US" sz="1800" dirty="0">
                <a:solidFill>
                  <a:srgbClr val="002D73"/>
                </a:solidFill>
              </a:rPr>
              <a:t>Honestly - I have no idea what you are talking about.</a:t>
            </a:r>
          </a:p>
          <a:p>
            <a:r>
              <a:rPr lang="en-US" altLang="en-US" sz="2200" b="1" dirty="0">
                <a:solidFill>
                  <a:srgbClr val="002D73"/>
                </a:solidFill>
              </a:rPr>
              <a:t>Anger/Whining</a:t>
            </a:r>
          </a:p>
          <a:p>
            <a:pPr lvl="1"/>
            <a:r>
              <a:rPr lang="en-US" altLang="en-US" sz="1800" dirty="0">
                <a:solidFill>
                  <a:srgbClr val="002D73"/>
                </a:solidFill>
              </a:rPr>
              <a:t>It’s someone else’s turn!</a:t>
            </a:r>
          </a:p>
          <a:p>
            <a:pPr lvl="1"/>
            <a:r>
              <a:rPr lang="en-US" altLang="en-US" sz="1800" dirty="0">
                <a:solidFill>
                  <a:srgbClr val="002D73"/>
                </a:solidFill>
              </a:rPr>
              <a:t>Why do </a:t>
            </a:r>
            <a:r>
              <a:rPr lang="en-US" altLang="en-US" sz="1800" b="1" dirty="0">
                <a:solidFill>
                  <a:srgbClr val="002D73"/>
                </a:solidFill>
              </a:rPr>
              <a:t>I</a:t>
            </a:r>
            <a:r>
              <a:rPr lang="en-US" altLang="en-US" sz="1800" dirty="0">
                <a:solidFill>
                  <a:srgbClr val="002D73"/>
                </a:solidFill>
              </a:rPr>
              <a:t> always get stuck with this????</a:t>
            </a:r>
          </a:p>
          <a:p>
            <a:r>
              <a:rPr lang="en-US" altLang="en-US" sz="2200" b="1" dirty="0">
                <a:solidFill>
                  <a:srgbClr val="002D73"/>
                </a:solidFill>
              </a:rPr>
              <a:t>Bargaining/Begging</a:t>
            </a:r>
          </a:p>
          <a:p>
            <a:pPr lvl="1"/>
            <a:r>
              <a:rPr lang="en-US" altLang="en-US" sz="1800" dirty="0">
                <a:solidFill>
                  <a:srgbClr val="002D73"/>
                </a:solidFill>
              </a:rPr>
              <a:t>If you tell John to write it, I will do every progress report </a:t>
            </a:r>
          </a:p>
          <a:p>
            <a:pPr marL="457200" lvl="1" indent="0">
              <a:buNone/>
            </a:pPr>
            <a:r>
              <a:rPr lang="en-US" altLang="en-US" sz="1800" dirty="0">
                <a:solidFill>
                  <a:srgbClr val="002D73"/>
                </a:solidFill>
              </a:rPr>
              <a:t>    for the next 5 years.  Really.  I promise.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3916" y="1100017"/>
            <a:ext cx="1068295" cy="80543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6394" y="2478465"/>
            <a:ext cx="1885644" cy="117852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88319" y="3808854"/>
            <a:ext cx="1677546" cy="1146254"/>
          </a:xfrm>
          <a:prstGeom prst="rect">
            <a:avLst/>
          </a:prstGeom>
        </p:spPr>
      </p:pic>
    </p:spTree>
    <p:extLst>
      <p:ext uri="{BB962C8B-B14F-4D97-AF65-F5344CB8AC3E}">
        <p14:creationId xmlns:p14="http://schemas.microsoft.com/office/powerpoint/2010/main" val="28091059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55" y="273845"/>
            <a:ext cx="8217895" cy="994172"/>
          </a:xfrm>
        </p:spPr>
        <p:txBody>
          <a:bodyPr/>
          <a:lstStyle/>
          <a:p>
            <a:pPr algn="l"/>
            <a:r>
              <a:rPr lang="en-US" sz="3600" b="1" dirty="0">
                <a:solidFill>
                  <a:srgbClr val="002D73"/>
                </a:solidFill>
              </a:rPr>
              <a:t>Stages (</a:t>
            </a:r>
            <a:r>
              <a:rPr lang="en-US" sz="3600" b="1" dirty="0" err="1">
                <a:solidFill>
                  <a:srgbClr val="002D73"/>
                </a:solidFill>
              </a:rPr>
              <a:t>cont</a:t>
            </a:r>
            <a:r>
              <a:rPr lang="en-US" sz="3600" b="1" dirty="0">
                <a:solidFill>
                  <a:srgbClr val="002D73"/>
                </a:solidFill>
              </a:rPr>
              <a:t>).</a:t>
            </a:r>
          </a:p>
        </p:txBody>
      </p:sp>
      <p:sp>
        <p:nvSpPr>
          <p:cNvPr id="3" name="Content Placeholder 2"/>
          <p:cNvSpPr>
            <a:spLocks noGrp="1"/>
          </p:cNvSpPr>
          <p:nvPr>
            <p:ph idx="1"/>
          </p:nvPr>
        </p:nvSpPr>
        <p:spPr>
          <a:xfrm>
            <a:off x="429658" y="925418"/>
            <a:ext cx="8085692" cy="3707306"/>
          </a:xfrm>
        </p:spPr>
        <p:txBody>
          <a:bodyPr/>
          <a:lstStyle/>
          <a:p>
            <a:r>
              <a:rPr lang="en-US" altLang="en-US" sz="2100" b="1" dirty="0">
                <a:solidFill>
                  <a:srgbClr val="002D73"/>
                </a:solidFill>
              </a:rPr>
              <a:t>Procrastination</a:t>
            </a:r>
          </a:p>
          <a:p>
            <a:pPr lvl="1"/>
            <a:r>
              <a:rPr lang="en-US" altLang="en-US" sz="1800" dirty="0">
                <a:solidFill>
                  <a:srgbClr val="002D73"/>
                </a:solidFill>
              </a:rPr>
              <a:t>I need to organize my folders on the C: drive</a:t>
            </a:r>
          </a:p>
          <a:p>
            <a:pPr lvl="1"/>
            <a:r>
              <a:rPr lang="en-US" altLang="en-US" sz="1800" dirty="0">
                <a:solidFill>
                  <a:srgbClr val="002D73"/>
                </a:solidFill>
              </a:rPr>
              <a:t>Isn’t it time for a staff meeting?</a:t>
            </a:r>
          </a:p>
          <a:p>
            <a:pPr lvl="1"/>
            <a:r>
              <a:rPr lang="en-US" altLang="en-US" sz="1800" dirty="0">
                <a:solidFill>
                  <a:srgbClr val="002D73"/>
                </a:solidFill>
              </a:rPr>
              <a:t>Oh, wait – it’s my turn to clean out the coffee pot.</a:t>
            </a:r>
          </a:p>
          <a:p>
            <a:r>
              <a:rPr lang="en-US" altLang="en-US" sz="2100" b="1" dirty="0">
                <a:solidFill>
                  <a:srgbClr val="002D73"/>
                </a:solidFill>
              </a:rPr>
              <a:t>Depression/Gathering of sustenance</a:t>
            </a:r>
          </a:p>
          <a:p>
            <a:pPr lvl="1"/>
            <a:r>
              <a:rPr lang="en-US" altLang="en-US" sz="1800" dirty="0">
                <a:solidFill>
                  <a:srgbClr val="002D73"/>
                </a:solidFill>
              </a:rPr>
              <a:t>Sad CDs, sleeping for hours</a:t>
            </a:r>
          </a:p>
          <a:p>
            <a:pPr lvl="1"/>
            <a:r>
              <a:rPr lang="en-US" altLang="en-US" sz="1800" dirty="0">
                <a:solidFill>
                  <a:srgbClr val="002D73"/>
                </a:solidFill>
              </a:rPr>
              <a:t>Pick your “C” - Chocolate, chips, coffee, candy, cola, Cabernet</a:t>
            </a:r>
          </a:p>
          <a:p>
            <a:r>
              <a:rPr lang="en-US" altLang="en-US" sz="2100" b="1" dirty="0">
                <a:solidFill>
                  <a:srgbClr val="002D73"/>
                </a:solidFill>
              </a:rPr>
              <a:t>Acceptance</a:t>
            </a:r>
          </a:p>
          <a:p>
            <a:pPr lvl="1"/>
            <a:r>
              <a:rPr lang="en-US" altLang="en-US" sz="1800" dirty="0" err="1">
                <a:solidFill>
                  <a:srgbClr val="002D73"/>
                </a:solidFill>
              </a:rPr>
              <a:t>Okkkkkk</a:t>
            </a:r>
            <a:r>
              <a:rPr lang="en-US" altLang="en-US" sz="1800" dirty="0">
                <a:solidFill>
                  <a:srgbClr val="002D73"/>
                </a:solidFill>
              </a:rPr>
              <a:t>.  I’ll write it.  This time.  </a:t>
            </a:r>
          </a:p>
          <a:p>
            <a:pPr marL="457200" lvl="1" indent="0">
              <a:buNone/>
            </a:pPr>
            <a:r>
              <a:rPr lang="en-US" altLang="en-US" sz="1800" dirty="0">
                <a:solidFill>
                  <a:srgbClr val="002D73"/>
                </a:solidFill>
              </a:rPr>
              <a:t>    But I am never doing it again…….</a:t>
            </a:r>
          </a:p>
          <a:p>
            <a:endParaRPr lang="en-US" sz="2000" dirty="0">
              <a:solidFill>
                <a:srgbClr val="002D73"/>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7016" y="3661481"/>
            <a:ext cx="1557761" cy="110491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0979" y="675141"/>
            <a:ext cx="1634878" cy="66208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32166" y="2213183"/>
            <a:ext cx="1002255" cy="70258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7975" y="2079507"/>
            <a:ext cx="955764" cy="63748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15347" y="2055652"/>
            <a:ext cx="694684" cy="925869"/>
          </a:xfrm>
          <a:prstGeom prst="rect">
            <a:avLst/>
          </a:prstGeom>
        </p:spPr>
      </p:pic>
    </p:spTree>
    <p:extLst>
      <p:ext uri="{BB962C8B-B14F-4D97-AF65-F5344CB8AC3E}">
        <p14:creationId xmlns:p14="http://schemas.microsoft.com/office/powerpoint/2010/main" val="34950590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What Is an AAR?</a:t>
            </a:r>
            <a:endParaRPr lang="en-US"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216908"/>
            <a:ext cx="7886700" cy="3415815"/>
          </a:xfrm>
        </p:spPr>
        <p:txBody>
          <a:bodyPr/>
          <a:lstStyle/>
          <a:p>
            <a:pPr marL="0" indent="0"/>
            <a:r>
              <a:rPr lang="en-US" altLang="en-US" sz="2400" dirty="0">
                <a:ea typeface="ＭＳ Ｐゴシック" panose="020B0600070205080204" pitchFamily="34" charset="-128"/>
              </a:rPr>
              <a:t>  </a:t>
            </a:r>
            <a:r>
              <a:rPr lang="en-US" altLang="en-US" sz="2400" dirty="0">
                <a:solidFill>
                  <a:srgbClr val="002D73"/>
                </a:solidFill>
                <a:ea typeface="ＭＳ Ｐゴシック" panose="020B0600070205080204" pitchFamily="34" charset="-128"/>
              </a:rPr>
              <a:t>Summary of key information related to 	evaluation </a:t>
            </a:r>
          </a:p>
          <a:p>
            <a:pPr marL="0" indent="0"/>
            <a:r>
              <a:rPr lang="en-US" altLang="en-US" sz="2400" dirty="0">
                <a:solidFill>
                  <a:srgbClr val="002D73"/>
                </a:solidFill>
                <a:ea typeface="ＭＳ Ｐゴシック" panose="020B0600070205080204" pitchFamily="34" charset="-128"/>
              </a:rPr>
              <a:t>  Overview of performance related to each exercise   	objective, critical task, and associated 	capabilities </a:t>
            </a:r>
          </a:p>
          <a:p>
            <a:pPr marL="0" indent="0"/>
            <a:r>
              <a:rPr lang="en-US" altLang="en-US" sz="2400" dirty="0">
                <a:solidFill>
                  <a:srgbClr val="002D73"/>
                </a:solidFill>
                <a:ea typeface="ＭＳ Ｐゴシック" panose="020B0600070205080204" pitchFamily="34" charset="-128"/>
              </a:rPr>
              <a:t>  Length, format, and development timeframe of 	the AAR depend on the exercise type and 	scope </a:t>
            </a:r>
          </a:p>
          <a:p>
            <a:pPr marL="0" indent="0">
              <a:buNone/>
            </a:pPr>
            <a:r>
              <a:rPr lang="en-US" altLang="en-US" sz="2700" b="1" dirty="0">
                <a:solidFill>
                  <a:srgbClr val="002D73"/>
                </a:solidFill>
                <a:ea typeface="ＭＳ Ｐゴシック" panose="020B0600070205080204" pitchFamily="34" charset="-128"/>
              </a:rPr>
              <a:t> </a:t>
            </a:r>
            <a:endParaRPr lang="en-US" altLang="en-US" sz="2700" dirty="0">
              <a:solidFill>
                <a:srgbClr val="002D73"/>
              </a:solidFill>
              <a:ea typeface="ＭＳ Ｐゴシック" panose="020B0600070205080204" pitchFamily="34" charset="-128"/>
            </a:endParaRPr>
          </a:p>
          <a:p>
            <a:pPr>
              <a:buNone/>
            </a:pPr>
            <a:endParaRPr lang="en-US" dirty="0"/>
          </a:p>
        </p:txBody>
      </p:sp>
    </p:spTree>
    <p:extLst>
      <p:ext uri="{BB962C8B-B14F-4D97-AF65-F5344CB8AC3E}">
        <p14:creationId xmlns:p14="http://schemas.microsoft.com/office/powerpoint/2010/main" val="3446804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HSEEP Guidance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r>
              <a:rPr lang="en-US" altLang="en-US" b="1" dirty="0">
                <a:ea typeface="ＭＳ Ｐゴシック" panose="020B0600070205080204" pitchFamily="34" charset="-128"/>
              </a:rPr>
              <a:t> </a:t>
            </a:r>
            <a:r>
              <a:rPr lang="en-US" altLang="en-US" sz="2400" b="1" dirty="0">
                <a:solidFill>
                  <a:srgbClr val="002D73"/>
                </a:solidFill>
                <a:ea typeface="ＭＳ Ｐゴシック" panose="020B0600070205080204" pitchFamily="34" charset="-128"/>
              </a:rPr>
              <a:t>HSEEP Fundamentals </a:t>
            </a:r>
          </a:p>
          <a:p>
            <a:pPr lvl="1"/>
            <a:r>
              <a:rPr lang="en-US" altLang="en-US" sz="2400" dirty="0">
                <a:solidFill>
                  <a:srgbClr val="002D73"/>
                </a:solidFill>
                <a:ea typeface="ＭＳ Ｐゴシック" panose="020B0600070205080204" pitchFamily="34" charset="-128"/>
              </a:rPr>
              <a:t>Program Management </a:t>
            </a:r>
          </a:p>
          <a:p>
            <a:pPr lvl="1"/>
            <a:r>
              <a:rPr lang="en-US" altLang="en-US" sz="2400" dirty="0">
                <a:solidFill>
                  <a:srgbClr val="002D73"/>
                </a:solidFill>
                <a:ea typeface="ＭＳ Ｐゴシック" panose="020B0600070205080204" pitchFamily="34" charset="-128"/>
              </a:rPr>
              <a:t>Design and Development </a:t>
            </a:r>
          </a:p>
          <a:p>
            <a:pPr lvl="1"/>
            <a:r>
              <a:rPr lang="en-US" altLang="en-US" sz="2400" dirty="0">
                <a:solidFill>
                  <a:srgbClr val="002D73"/>
                </a:solidFill>
                <a:ea typeface="ＭＳ Ｐゴシック" panose="020B0600070205080204" pitchFamily="34" charset="-128"/>
              </a:rPr>
              <a:t>Conduct </a:t>
            </a:r>
          </a:p>
          <a:p>
            <a:pPr lvl="1"/>
            <a:r>
              <a:rPr lang="en-US" altLang="en-US" sz="2400" dirty="0">
                <a:solidFill>
                  <a:srgbClr val="002D73"/>
                </a:solidFill>
                <a:ea typeface="ＭＳ Ｐゴシック" panose="020B0600070205080204" pitchFamily="34" charset="-128"/>
              </a:rPr>
              <a:t>Evaluation </a:t>
            </a:r>
          </a:p>
          <a:p>
            <a:pPr lvl="1"/>
            <a:r>
              <a:rPr lang="en-US" altLang="en-US" sz="2400" dirty="0">
                <a:solidFill>
                  <a:srgbClr val="002D73"/>
                </a:solidFill>
                <a:ea typeface="ＭＳ Ｐゴシック" panose="020B0600070205080204" pitchFamily="34" charset="-128"/>
              </a:rPr>
              <a:t>Improvement Planning </a:t>
            </a: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92900" y="1161285"/>
            <a:ext cx="2481317" cy="3114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6400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ltLang="en-US" sz="3600" b="1" dirty="0">
                <a:solidFill>
                  <a:srgbClr val="002D73"/>
                </a:solidFill>
                <a:latin typeface="Arial" panose="020B0604020202020204" pitchFamily="34" charset="0"/>
                <a:ea typeface="ＭＳ Ｐゴシック" panose="020B0600070205080204" pitchFamily="34" charset="-128"/>
                <a:cs typeface="Arial" panose="020B0604020202020204" pitchFamily="34" charset="0"/>
              </a:rPr>
              <a:t>Elements of an AAR </a:t>
            </a:r>
            <a:endParaRPr lang="en-US" sz="3600" dirty="0">
              <a:solidFill>
                <a:srgbClr val="002D73"/>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28650" y="1155032"/>
            <a:ext cx="7886700" cy="3477691"/>
          </a:xfrm>
        </p:spPr>
        <p:txBody>
          <a:bodyPr/>
          <a:lstStyle/>
          <a:p>
            <a:r>
              <a:rPr lang="en-US" altLang="en-US" sz="2800" b="1" dirty="0">
                <a:solidFill>
                  <a:srgbClr val="002D73"/>
                </a:solidFill>
                <a:ea typeface="ＭＳ Ｐゴシック" panose="020B0600070205080204" pitchFamily="34" charset="-128"/>
              </a:rPr>
              <a:t>HSEEP 2013 Revision</a:t>
            </a:r>
          </a:p>
          <a:p>
            <a:pPr lvl="1"/>
            <a:r>
              <a:rPr lang="en-US" altLang="en-US" dirty="0">
                <a:solidFill>
                  <a:srgbClr val="002D73"/>
                </a:solidFill>
                <a:ea typeface="ＭＳ Ｐゴシック" panose="020B0600070205080204" pitchFamily="34" charset="-128"/>
              </a:rPr>
              <a:t>Exercise Overview</a:t>
            </a:r>
          </a:p>
          <a:p>
            <a:pPr lvl="1"/>
            <a:r>
              <a:rPr lang="en-US" altLang="en-US" dirty="0">
                <a:solidFill>
                  <a:srgbClr val="002D73"/>
                </a:solidFill>
                <a:ea typeface="ＭＳ Ｐゴシック" panose="020B0600070205080204" pitchFamily="34" charset="-128"/>
              </a:rPr>
              <a:t>Analysis of Capabilities</a:t>
            </a:r>
          </a:p>
          <a:p>
            <a:pPr lvl="1"/>
            <a:r>
              <a:rPr lang="en-US" altLang="en-US" dirty="0">
                <a:solidFill>
                  <a:srgbClr val="002D73"/>
                </a:solidFill>
                <a:ea typeface="ＭＳ Ｐゴシック" panose="020B0600070205080204" pitchFamily="34" charset="-128"/>
              </a:rPr>
              <a:t>Required Appendices</a:t>
            </a:r>
          </a:p>
          <a:p>
            <a:pPr lvl="2"/>
            <a:r>
              <a:rPr lang="en-US" altLang="en-US" dirty="0">
                <a:solidFill>
                  <a:srgbClr val="002D73"/>
                </a:solidFill>
                <a:ea typeface="ＭＳ Ｐゴシック" panose="020B0600070205080204" pitchFamily="34" charset="-128"/>
              </a:rPr>
              <a:t>Improvement Plan</a:t>
            </a:r>
          </a:p>
          <a:p>
            <a:pPr lvl="2"/>
            <a:r>
              <a:rPr lang="en-US" altLang="en-US" dirty="0">
                <a:solidFill>
                  <a:srgbClr val="002D73"/>
                </a:solidFill>
                <a:ea typeface="ＭＳ Ｐゴシック" panose="020B0600070205080204" pitchFamily="34" charset="-128"/>
              </a:rPr>
              <a:t>Participating Organizations</a:t>
            </a:r>
          </a:p>
          <a:p>
            <a:endParaRPr lang="en-US" dirty="0"/>
          </a:p>
        </p:txBody>
      </p:sp>
    </p:spTree>
    <p:extLst>
      <p:ext uri="{BB962C8B-B14F-4D97-AF65-F5344CB8AC3E}">
        <p14:creationId xmlns:p14="http://schemas.microsoft.com/office/powerpoint/2010/main" val="5134905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8800" y="397932"/>
            <a:ext cx="8128000" cy="1848777"/>
          </a:xfrm>
        </p:spPr>
        <p:txBody>
          <a:bodyPr rtlCol="0">
            <a:normAutofit fontScale="90000"/>
          </a:bodyPr>
          <a:lstStyle/>
          <a:p>
            <a:pPr algn="l">
              <a:defRPr/>
            </a:pPr>
            <a:r>
              <a:rPr lang="en-US" sz="4000" b="1" dirty="0">
                <a:solidFill>
                  <a:srgbClr val="002D73"/>
                </a:solidFill>
                <a:latin typeface="Arial" panose="020B0604020202020204" pitchFamily="34" charset="0"/>
                <a:cs typeface="Arial" panose="020B0604020202020204" pitchFamily="34" charset="0"/>
              </a:rPr>
              <a:t>Break the rest of the After Action Report into pieces</a:t>
            </a:r>
            <a:r>
              <a:rPr lang="en-US" sz="4000" dirty="0">
                <a:solidFill>
                  <a:srgbClr val="002D73"/>
                </a:solidFill>
                <a:latin typeface="Arial" panose="020B0604020202020204" pitchFamily="34" charset="0"/>
                <a:cs typeface="Arial" panose="020B0604020202020204" pitchFamily="34" charset="0"/>
              </a:rPr>
              <a:t/>
            </a:r>
            <a:br>
              <a:rPr lang="en-US" sz="4000" dirty="0">
                <a:solidFill>
                  <a:srgbClr val="002D73"/>
                </a:solidFill>
                <a:latin typeface="Arial" panose="020B0604020202020204" pitchFamily="34" charset="0"/>
                <a:cs typeface="Arial" panose="020B0604020202020204" pitchFamily="34" charset="0"/>
              </a:rPr>
            </a:br>
            <a:r>
              <a:rPr lang="en-US" dirty="0"/>
              <a:t/>
            </a:r>
            <a:br>
              <a:rPr lang="en-US" dirty="0"/>
            </a:br>
            <a:endParaRPr lang="en-US" dirty="0"/>
          </a:p>
        </p:txBody>
      </p:sp>
      <p:graphicFrame>
        <p:nvGraphicFramePr>
          <p:cNvPr id="3" name="Object 14"/>
          <p:cNvGraphicFramePr>
            <a:graphicFrameLocks/>
          </p:cNvGraphicFramePr>
          <p:nvPr>
            <p:extLst>
              <p:ext uri="{D42A27DB-BD31-4B8C-83A1-F6EECF244321}">
                <p14:modId xmlns:p14="http://schemas.microsoft.com/office/powerpoint/2010/main" val="2283712977"/>
              </p:ext>
            </p:extLst>
          </p:nvPr>
        </p:nvGraphicFramePr>
        <p:xfrm>
          <a:off x="626533" y="1532466"/>
          <a:ext cx="6915284" cy="336258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557213" indent="-214313" eaLnBrk="0" hangingPunct="0">
              <a:defRPr>
                <a:solidFill>
                  <a:schemeClr val="tx1"/>
                </a:solidFill>
                <a:latin typeface="Arial" panose="020B0604020202020204" pitchFamily="34" charset="0"/>
              </a:defRPr>
            </a:lvl2pPr>
            <a:lvl3pPr marL="857250" indent="-171450" eaLnBrk="0" hangingPunct="0">
              <a:defRPr>
                <a:solidFill>
                  <a:schemeClr val="tx1"/>
                </a:solidFill>
                <a:latin typeface="Arial" panose="020B0604020202020204" pitchFamily="34" charset="0"/>
              </a:defRPr>
            </a:lvl3pPr>
            <a:lvl4pPr marL="1200150" indent="-171450" eaLnBrk="0" hangingPunct="0">
              <a:defRPr>
                <a:solidFill>
                  <a:schemeClr val="tx1"/>
                </a:solidFill>
                <a:latin typeface="Arial" panose="020B0604020202020204" pitchFamily="34" charset="0"/>
              </a:defRPr>
            </a:lvl4pPr>
            <a:lvl5pPr marL="1543050" indent="-171450" eaLnBrk="0" hangingPunct="0">
              <a:defRPr>
                <a:solidFill>
                  <a:schemeClr val="tx1"/>
                </a:solidFill>
                <a:latin typeface="Arial" panose="020B0604020202020204" pitchFamily="34" charset="0"/>
              </a:defRPr>
            </a:lvl5pPr>
            <a:lvl6pPr marL="1885950" indent="-171450" defTabSz="342900" eaLnBrk="0" fontAlgn="base" hangingPunct="0">
              <a:spcBef>
                <a:spcPct val="0"/>
              </a:spcBef>
              <a:spcAft>
                <a:spcPct val="0"/>
              </a:spcAft>
              <a:defRPr>
                <a:solidFill>
                  <a:schemeClr val="tx1"/>
                </a:solidFill>
                <a:latin typeface="Arial" panose="020B0604020202020204" pitchFamily="34" charset="0"/>
              </a:defRPr>
            </a:lvl6pPr>
            <a:lvl7pPr marL="2228850" indent="-171450" defTabSz="342900" eaLnBrk="0" fontAlgn="base" hangingPunct="0">
              <a:spcBef>
                <a:spcPct val="0"/>
              </a:spcBef>
              <a:spcAft>
                <a:spcPct val="0"/>
              </a:spcAft>
              <a:defRPr>
                <a:solidFill>
                  <a:schemeClr val="tx1"/>
                </a:solidFill>
                <a:latin typeface="Arial" panose="020B0604020202020204" pitchFamily="34" charset="0"/>
              </a:defRPr>
            </a:lvl7pPr>
            <a:lvl8pPr marL="2571750" indent="-171450" defTabSz="342900" eaLnBrk="0" fontAlgn="base" hangingPunct="0">
              <a:spcBef>
                <a:spcPct val="0"/>
              </a:spcBef>
              <a:spcAft>
                <a:spcPct val="0"/>
              </a:spcAft>
              <a:defRPr>
                <a:solidFill>
                  <a:schemeClr val="tx1"/>
                </a:solidFill>
                <a:latin typeface="Arial" panose="020B0604020202020204" pitchFamily="34" charset="0"/>
              </a:defRPr>
            </a:lvl8pPr>
            <a:lvl9pPr marL="2914650" indent="-171450" defTabSz="3429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B3E4F32-D121-47C3-BB85-2F162BE56463}" type="slidenum">
              <a:rPr lang="en-US" altLang="en-US">
                <a:solidFill>
                  <a:srgbClr val="898989"/>
                </a:solidFill>
                <a:latin typeface="Calibri" panose="020F0502020204030204" pitchFamily="34" charset="0"/>
              </a:rPr>
              <a:pPr eaLnBrk="1" hangingPunct="1"/>
              <a:t>91</a:t>
            </a:fld>
            <a:endParaRPr lang="en-US" altLang="en-US">
              <a:solidFill>
                <a:srgbClr val="898989"/>
              </a:solidFill>
              <a:latin typeface="Calibri" panose="020F0502020204030204" pitchFamily="34" charset="0"/>
            </a:endParaRPr>
          </a:p>
        </p:txBody>
      </p:sp>
    </p:spTree>
    <p:extLst>
      <p:ext uri="{BB962C8B-B14F-4D97-AF65-F5344CB8AC3E}">
        <p14:creationId xmlns:p14="http://schemas.microsoft.com/office/powerpoint/2010/main" val="272746104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solidFill>
                  <a:srgbClr val="002D73"/>
                </a:solidFill>
              </a:rPr>
              <a:t>Not required, but nice to include</a:t>
            </a:r>
          </a:p>
        </p:txBody>
      </p:sp>
      <p:sp>
        <p:nvSpPr>
          <p:cNvPr id="3" name="Content Placeholder 2"/>
          <p:cNvSpPr>
            <a:spLocks noGrp="1"/>
          </p:cNvSpPr>
          <p:nvPr>
            <p:ph idx="1"/>
          </p:nvPr>
        </p:nvSpPr>
        <p:spPr/>
        <p:txBody>
          <a:bodyPr/>
          <a:lstStyle/>
          <a:p>
            <a:r>
              <a:rPr lang="en-US" dirty="0">
                <a:solidFill>
                  <a:srgbClr val="002D73"/>
                </a:solidFill>
              </a:rPr>
              <a:t>Executive Summary</a:t>
            </a:r>
          </a:p>
          <a:p>
            <a:pPr lvl="1"/>
            <a:r>
              <a:rPr lang="en-US" dirty="0">
                <a:solidFill>
                  <a:srgbClr val="002D73"/>
                </a:solidFill>
              </a:rPr>
              <a:t>Brief overview of exercise or event</a:t>
            </a:r>
          </a:p>
          <a:p>
            <a:pPr lvl="1"/>
            <a:r>
              <a:rPr lang="en-US" dirty="0">
                <a:solidFill>
                  <a:srgbClr val="002D73"/>
                </a:solidFill>
              </a:rPr>
              <a:t>Capabilities tested</a:t>
            </a:r>
          </a:p>
          <a:p>
            <a:pPr lvl="1"/>
            <a:r>
              <a:rPr lang="en-US" dirty="0">
                <a:solidFill>
                  <a:srgbClr val="002D73"/>
                </a:solidFill>
              </a:rPr>
              <a:t>3-5 top strengths</a:t>
            </a:r>
          </a:p>
          <a:p>
            <a:pPr lvl="1"/>
            <a:r>
              <a:rPr lang="en-US" dirty="0">
                <a:solidFill>
                  <a:srgbClr val="002D73"/>
                </a:solidFill>
              </a:rPr>
              <a:t>3-5 top areas for improvement</a:t>
            </a:r>
          </a:p>
          <a:p>
            <a:r>
              <a:rPr lang="en-US" dirty="0">
                <a:solidFill>
                  <a:srgbClr val="002D73"/>
                </a:solidFill>
              </a:rPr>
              <a:t>Acronyms</a:t>
            </a:r>
          </a:p>
        </p:txBody>
      </p:sp>
    </p:spTree>
    <p:extLst>
      <p:ext uri="{BB962C8B-B14F-4D97-AF65-F5344CB8AC3E}">
        <p14:creationId xmlns:p14="http://schemas.microsoft.com/office/powerpoint/2010/main" val="15930441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b="1" dirty="0">
                <a:solidFill>
                  <a:srgbClr val="002D73"/>
                </a:solidFill>
                <a:latin typeface="Arial" panose="020B0604020202020204" pitchFamily="34" charset="0"/>
                <a:cs typeface="Arial" panose="020B0604020202020204" pitchFamily="34" charset="0"/>
              </a:rPr>
              <a:t>Exercise Overview</a:t>
            </a:r>
          </a:p>
        </p:txBody>
      </p:sp>
      <p:sp>
        <p:nvSpPr>
          <p:cNvPr id="3" name="Content Placeholder 2"/>
          <p:cNvSpPr>
            <a:spLocks noGrp="1"/>
          </p:cNvSpPr>
          <p:nvPr>
            <p:ph sz="half" idx="1"/>
          </p:nvPr>
        </p:nvSpPr>
        <p:spPr/>
        <p:txBody>
          <a:bodyPr>
            <a:normAutofit/>
          </a:bodyPr>
          <a:lstStyle/>
          <a:p>
            <a:r>
              <a:rPr lang="en-US" dirty="0">
                <a:solidFill>
                  <a:srgbClr val="002D73"/>
                </a:solidFill>
              </a:rPr>
              <a:t>Exercise Name</a:t>
            </a:r>
          </a:p>
          <a:p>
            <a:r>
              <a:rPr lang="en-US" dirty="0">
                <a:solidFill>
                  <a:srgbClr val="002D73"/>
                </a:solidFill>
              </a:rPr>
              <a:t>Dates</a:t>
            </a:r>
          </a:p>
          <a:p>
            <a:r>
              <a:rPr lang="en-US" dirty="0">
                <a:solidFill>
                  <a:srgbClr val="002D73"/>
                </a:solidFill>
              </a:rPr>
              <a:t>Scope</a:t>
            </a:r>
          </a:p>
          <a:p>
            <a:r>
              <a:rPr lang="en-US" dirty="0">
                <a:solidFill>
                  <a:srgbClr val="002D73"/>
                </a:solidFill>
              </a:rPr>
              <a:t>Mission Areas</a:t>
            </a:r>
          </a:p>
          <a:p>
            <a:r>
              <a:rPr lang="en-US" dirty="0">
                <a:solidFill>
                  <a:srgbClr val="002D73"/>
                </a:solidFill>
              </a:rPr>
              <a:t>Capabilities</a:t>
            </a:r>
          </a:p>
          <a:p>
            <a:r>
              <a:rPr lang="en-US" dirty="0">
                <a:solidFill>
                  <a:srgbClr val="002D73"/>
                </a:solidFill>
              </a:rPr>
              <a:t>Objectives</a:t>
            </a:r>
          </a:p>
        </p:txBody>
      </p:sp>
      <p:sp>
        <p:nvSpPr>
          <p:cNvPr id="5" name="Content Placeholder 4"/>
          <p:cNvSpPr>
            <a:spLocks noGrp="1"/>
          </p:cNvSpPr>
          <p:nvPr>
            <p:ph sz="half" idx="2"/>
          </p:nvPr>
        </p:nvSpPr>
        <p:spPr/>
        <p:txBody>
          <a:bodyPr>
            <a:normAutofit/>
          </a:bodyPr>
          <a:lstStyle/>
          <a:p>
            <a:r>
              <a:rPr lang="en-US" dirty="0">
                <a:solidFill>
                  <a:srgbClr val="002D73"/>
                </a:solidFill>
              </a:rPr>
              <a:t>Threat or Hazard</a:t>
            </a:r>
          </a:p>
          <a:p>
            <a:r>
              <a:rPr lang="en-US" dirty="0">
                <a:solidFill>
                  <a:srgbClr val="002D73"/>
                </a:solidFill>
              </a:rPr>
              <a:t>Scenario</a:t>
            </a:r>
          </a:p>
          <a:p>
            <a:r>
              <a:rPr lang="en-US" dirty="0">
                <a:solidFill>
                  <a:srgbClr val="002D73"/>
                </a:solidFill>
              </a:rPr>
              <a:t>Sponsor</a:t>
            </a:r>
          </a:p>
          <a:p>
            <a:r>
              <a:rPr lang="en-US" dirty="0">
                <a:solidFill>
                  <a:srgbClr val="002D73"/>
                </a:solidFill>
              </a:rPr>
              <a:t>Participating Organizations</a:t>
            </a:r>
          </a:p>
          <a:p>
            <a:r>
              <a:rPr lang="en-US" dirty="0">
                <a:solidFill>
                  <a:srgbClr val="002D73"/>
                </a:solidFill>
              </a:rPr>
              <a:t>Point of Contact</a:t>
            </a:r>
          </a:p>
        </p:txBody>
      </p:sp>
    </p:spTree>
    <p:extLst>
      <p:ext uri="{BB962C8B-B14F-4D97-AF65-F5344CB8AC3E}">
        <p14:creationId xmlns:p14="http://schemas.microsoft.com/office/powerpoint/2010/main" val="14601971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3173" y="391886"/>
            <a:ext cx="5122015" cy="4751614"/>
          </a:xfrm>
          <a:prstGeom prst="rect">
            <a:avLst/>
          </a:prstGeom>
        </p:spPr>
      </p:pic>
    </p:spTree>
    <p:extLst>
      <p:ext uri="{BB962C8B-B14F-4D97-AF65-F5344CB8AC3E}">
        <p14:creationId xmlns:p14="http://schemas.microsoft.com/office/powerpoint/2010/main" val="39599054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Analysis of Core Capabilities</a:t>
            </a:r>
          </a:p>
        </p:txBody>
      </p:sp>
      <p:sp>
        <p:nvSpPr>
          <p:cNvPr id="3" name="Content Placeholder 2"/>
          <p:cNvSpPr>
            <a:spLocks noGrp="1"/>
          </p:cNvSpPr>
          <p:nvPr>
            <p:ph sz="half" idx="1"/>
          </p:nvPr>
        </p:nvSpPr>
        <p:spPr>
          <a:xfrm>
            <a:off x="457199" y="1200150"/>
            <a:ext cx="4058239" cy="3394075"/>
          </a:xfrm>
        </p:spPr>
        <p:txBody>
          <a:bodyPr>
            <a:normAutofit fontScale="92500" lnSpcReduction="10000"/>
          </a:bodyPr>
          <a:lstStyle/>
          <a:p>
            <a:r>
              <a:rPr lang="en-US" dirty="0">
                <a:solidFill>
                  <a:srgbClr val="002D73"/>
                </a:solidFill>
              </a:rPr>
              <a:t>Objective</a:t>
            </a:r>
          </a:p>
          <a:p>
            <a:r>
              <a:rPr lang="en-US" dirty="0">
                <a:solidFill>
                  <a:srgbClr val="002D73"/>
                </a:solidFill>
              </a:rPr>
              <a:t>Capability</a:t>
            </a:r>
          </a:p>
          <a:p>
            <a:r>
              <a:rPr lang="en-US" dirty="0">
                <a:solidFill>
                  <a:srgbClr val="002D73"/>
                </a:solidFill>
              </a:rPr>
              <a:t>Performed without Challenges (P)</a:t>
            </a:r>
          </a:p>
          <a:p>
            <a:r>
              <a:rPr lang="en-US" dirty="0">
                <a:solidFill>
                  <a:srgbClr val="002D73"/>
                </a:solidFill>
              </a:rPr>
              <a:t>Performed with Some Challenges (S)</a:t>
            </a:r>
          </a:p>
          <a:p>
            <a:endParaRPr lang="en-US" dirty="0">
              <a:solidFill>
                <a:srgbClr val="002D73"/>
              </a:solidFill>
            </a:endParaRPr>
          </a:p>
        </p:txBody>
      </p:sp>
      <p:sp>
        <p:nvSpPr>
          <p:cNvPr id="4" name="Content Placeholder 3"/>
          <p:cNvSpPr>
            <a:spLocks noGrp="1"/>
          </p:cNvSpPr>
          <p:nvPr>
            <p:ph sz="half" idx="2"/>
          </p:nvPr>
        </p:nvSpPr>
        <p:spPr>
          <a:xfrm>
            <a:off x="4648200" y="1200150"/>
            <a:ext cx="4038600" cy="3394075"/>
          </a:xfrm>
        </p:spPr>
        <p:txBody>
          <a:bodyPr>
            <a:normAutofit fontScale="92500" lnSpcReduction="10000"/>
          </a:bodyPr>
          <a:lstStyle/>
          <a:p>
            <a:r>
              <a:rPr lang="en-US" dirty="0">
                <a:solidFill>
                  <a:srgbClr val="002D73"/>
                </a:solidFill>
              </a:rPr>
              <a:t>Performed with Major Challenges (M)</a:t>
            </a:r>
          </a:p>
          <a:p>
            <a:r>
              <a:rPr lang="en-US" dirty="0">
                <a:solidFill>
                  <a:srgbClr val="002D73"/>
                </a:solidFill>
              </a:rPr>
              <a:t>Unable to Perform (U)</a:t>
            </a:r>
          </a:p>
          <a:p>
            <a:pPr marL="0" indent="0">
              <a:buNone/>
            </a:pPr>
            <a:endParaRPr lang="en-US" dirty="0">
              <a:solidFill>
                <a:srgbClr val="002D73"/>
              </a:solidFill>
            </a:endParaRPr>
          </a:p>
          <a:p>
            <a:pPr marL="0" indent="0">
              <a:buNone/>
            </a:pPr>
            <a:endParaRPr lang="en-US" dirty="0">
              <a:solidFill>
                <a:srgbClr val="002D73"/>
              </a:solidFill>
            </a:endParaRPr>
          </a:p>
          <a:p>
            <a:pPr marL="0" indent="0">
              <a:buNone/>
            </a:pPr>
            <a:endParaRPr lang="en-US" dirty="0">
              <a:solidFill>
                <a:srgbClr val="FF0000"/>
              </a:solidFill>
            </a:endParaRPr>
          </a:p>
          <a:p>
            <a:pPr marL="0" indent="0">
              <a:buNone/>
            </a:pPr>
            <a:r>
              <a:rPr lang="en-US" dirty="0">
                <a:solidFill>
                  <a:srgbClr val="FF0000"/>
                </a:solidFill>
              </a:rPr>
              <a:t>Only </a:t>
            </a:r>
            <a:r>
              <a:rPr lang="en-US" b="1" dirty="0">
                <a:solidFill>
                  <a:srgbClr val="FF0000"/>
                </a:solidFill>
              </a:rPr>
              <a:t>ONE</a:t>
            </a:r>
            <a:r>
              <a:rPr lang="en-US" dirty="0">
                <a:solidFill>
                  <a:srgbClr val="FF0000"/>
                </a:solidFill>
              </a:rPr>
              <a:t> rating per Objective !</a:t>
            </a:r>
          </a:p>
          <a:p>
            <a:pPr marL="0" indent="0">
              <a:buNone/>
            </a:pPr>
            <a:endParaRPr lang="en-US" dirty="0">
              <a:solidFill>
                <a:srgbClr val="002D73"/>
              </a:solidFill>
            </a:endParaRPr>
          </a:p>
        </p:txBody>
      </p:sp>
    </p:spTree>
    <p:extLst>
      <p:ext uri="{BB962C8B-B14F-4D97-AF65-F5344CB8AC3E}">
        <p14:creationId xmlns:p14="http://schemas.microsoft.com/office/powerpoint/2010/main" val="21597333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6314" y="371260"/>
            <a:ext cx="4228240" cy="4772239"/>
          </a:xfrm>
          <a:prstGeom prst="rect">
            <a:avLst/>
          </a:prstGeom>
        </p:spPr>
      </p:pic>
    </p:spTree>
    <p:extLst>
      <p:ext uri="{BB962C8B-B14F-4D97-AF65-F5344CB8AC3E}">
        <p14:creationId xmlns:p14="http://schemas.microsoft.com/office/powerpoint/2010/main" val="209301465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Analysis of Core Capabilities</a:t>
            </a:r>
          </a:p>
        </p:txBody>
      </p:sp>
      <p:sp>
        <p:nvSpPr>
          <p:cNvPr id="3" name="Content Placeholder 2"/>
          <p:cNvSpPr>
            <a:spLocks noGrp="1"/>
          </p:cNvSpPr>
          <p:nvPr>
            <p:ph idx="1"/>
          </p:nvPr>
        </p:nvSpPr>
        <p:spPr>
          <a:xfrm>
            <a:off x="457200" y="1200150"/>
            <a:ext cx="8229600" cy="3711215"/>
          </a:xfrm>
        </p:spPr>
        <p:txBody>
          <a:bodyPr>
            <a:normAutofit/>
          </a:bodyPr>
          <a:lstStyle/>
          <a:p>
            <a:r>
              <a:rPr lang="en-US" sz="2400" b="1" dirty="0">
                <a:solidFill>
                  <a:srgbClr val="002D73"/>
                </a:solidFill>
              </a:rPr>
              <a:t>Objective</a:t>
            </a:r>
          </a:p>
          <a:p>
            <a:pPr lvl="1"/>
            <a:r>
              <a:rPr lang="en-US" sz="2400" dirty="0">
                <a:solidFill>
                  <a:srgbClr val="002D73"/>
                </a:solidFill>
              </a:rPr>
              <a:t>Copy from Exercise Overview</a:t>
            </a:r>
          </a:p>
          <a:p>
            <a:r>
              <a:rPr lang="en-US" sz="2400" b="1" dirty="0">
                <a:solidFill>
                  <a:srgbClr val="002D73"/>
                </a:solidFill>
              </a:rPr>
              <a:t>Capability</a:t>
            </a:r>
          </a:p>
          <a:p>
            <a:pPr lvl="1"/>
            <a:r>
              <a:rPr lang="en-US" sz="2400" dirty="0">
                <a:solidFill>
                  <a:srgbClr val="002D73"/>
                </a:solidFill>
              </a:rPr>
              <a:t>Copy from Exercise Overview</a:t>
            </a:r>
          </a:p>
          <a:p>
            <a:r>
              <a:rPr lang="en-US" sz="2400" b="1" dirty="0">
                <a:solidFill>
                  <a:srgbClr val="002D73"/>
                </a:solidFill>
              </a:rPr>
              <a:t>Strengths</a:t>
            </a:r>
          </a:p>
          <a:p>
            <a:pPr lvl="1"/>
            <a:r>
              <a:rPr lang="en-US" sz="2400" dirty="0">
                <a:solidFill>
                  <a:srgbClr val="002D73"/>
                </a:solidFill>
              </a:rPr>
              <a:t>Areas in which the evaluator observed that a necessary task was performed well</a:t>
            </a:r>
          </a:p>
          <a:p>
            <a:pPr marL="0" indent="0">
              <a:buNone/>
            </a:pPr>
            <a:endParaRPr lang="en-US" b="1" dirty="0">
              <a:solidFill>
                <a:srgbClr val="002D73"/>
              </a:solidFill>
            </a:endParaRPr>
          </a:p>
        </p:txBody>
      </p:sp>
    </p:spTree>
    <p:extLst>
      <p:ext uri="{BB962C8B-B14F-4D97-AF65-F5344CB8AC3E}">
        <p14:creationId xmlns:p14="http://schemas.microsoft.com/office/powerpoint/2010/main" val="38300942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12511"/>
            <a:ext cx="9144000" cy="4585871"/>
          </a:xfrm>
          <a:prstGeom prst="rect">
            <a:avLst/>
          </a:prstGeom>
        </p:spPr>
        <p:txBody>
          <a:bodyPr wrap="square">
            <a:spAutoFit/>
          </a:bodyPr>
          <a:lstStyle/>
          <a:p>
            <a:pPr>
              <a:spcBef>
                <a:spcPts val="1200"/>
              </a:spcBef>
              <a:spcAft>
                <a:spcPts val="800"/>
              </a:spcAft>
            </a:pPr>
            <a:r>
              <a:rPr lang="en-US" sz="1300" b="1" dirty="0">
                <a:solidFill>
                  <a:srgbClr val="000080"/>
                </a:solidFill>
                <a:highlight>
                  <a:srgbClr val="D3D3D3"/>
                </a:highlight>
                <a:latin typeface="Arial" panose="020B0604020202020204" pitchFamily="34" charset="0"/>
                <a:ea typeface="Times New Roman" panose="02020603050405020304" pitchFamily="18" charset="0"/>
                <a:cs typeface="Arial" panose="020B0604020202020204" pitchFamily="34" charset="0"/>
              </a:rPr>
              <a:t>[Objective 1]</a:t>
            </a:r>
            <a:endParaRPr lang="en-US" sz="1300" b="1" dirty="0">
              <a:solidFill>
                <a:srgbClr val="000080"/>
              </a:solidFill>
              <a:latin typeface="Arial" panose="020B0604020202020204" pitchFamily="34" charset="0"/>
              <a:ea typeface="Times New Roman" panose="02020603050405020304" pitchFamily="18" charset="0"/>
              <a:cs typeface="Arial" panose="020B0604020202020204" pitchFamily="34" charset="0"/>
            </a:endParaRPr>
          </a:p>
          <a:p>
            <a:pPr>
              <a:spcAft>
                <a:spcPts val="800"/>
              </a:spcAft>
            </a:pPr>
            <a:r>
              <a:rPr lang="en-US" sz="1300" dirty="0">
                <a:latin typeface="Arial" panose="020B0604020202020204" pitchFamily="34" charset="0"/>
                <a:ea typeface="Times New Roman" panose="02020603050405020304" pitchFamily="18" charset="0"/>
                <a:cs typeface="Arial" panose="020B0604020202020204" pitchFamily="34" charset="0"/>
              </a:rPr>
              <a:t>The strengths and areas for improvement for each core capability aligned to this objective are described in this section.</a:t>
            </a:r>
          </a:p>
          <a:p>
            <a:pPr>
              <a:spcBef>
                <a:spcPts val="1200"/>
              </a:spcBef>
              <a:spcAft>
                <a:spcPts val="800"/>
              </a:spcAft>
            </a:pPr>
            <a:r>
              <a:rPr lang="en-US" sz="1300" b="1" dirty="0">
                <a:solidFill>
                  <a:srgbClr val="000080"/>
                </a:solidFill>
                <a:highlight>
                  <a:srgbClr val="D3D3D3"/>
                </a:highlight>
                <a:latin typeface="Arial" panose="020B0604020202020204" pitchFamily="34" charset="0"/>
                <a:ea typeface="Times New Roman" panose="02020603050405020304" pitchFamily="18" charset="0"/>
                <a:cs typeface="Arial" panose="020B0604020202020204" pitchFamily="34" charset="0"/>
              </a:rPr>
              <a:t>[Core Capability 1]</a:t>
            </a:r>
            <a:endParaRPr lang="en-US" sz="1300" b="1" dirty="0">
              <a:solidFill>
                <a:srgbClr val="000080"/>
              </a:solidFill>
              <a:latin typeface="Arial" panose="020B0604020202020204" pitchFamily="34" charset="0"/>
              <a:ea typeface="Times New Roman" panose="02020603050405020304" pitchFamily="18" charset="0"/>
              <a:cs typeface="Arial" panose="020B0604020202020204" pitchFamily="34" charset="0"/>
            </a:endParaRPr>
          </a:p>
          <a:p>
            <a:pPr>
              <a:spcBef>
                <a:spcPts val="1200"/>
              </a:spcBef>
              <a:spcAft>
                <a:spcPts val="800"/>
              </a:spcAft>
            </a:pPr>
            <a:r>
              <a:rPr lang="en-US" sz="1300" b="1" dirty="0">
                <a:solidFill>
                  <a:srgbClr val="000080"/>
                </a:solidFill>
                <a:latin typeface="Arial" panose="020B0604020202020204" pitchFamily="34" charset="0"/>
                <a:ea typeface="Times New Roman" panose="02020603050405020304" pitchFamily="18" charset="0"/>
                <a:cs typeface="Arial" panose="020B0604020202020204" pitchFamily="34" charset="0"/>
              </a:rPr>
              <a:t>Strengths</a:t>
            </a:r>
          </a:p>
          <a:p>
            <a:pPr>
              <a:spcAft>
                <a:spcPts val="800"/>
              </a:spcAft>
            </a:pPr>
            <a:r>
              <a:rPr lang="en-US" sz="1300" dirty="0">
                <a:latin typeface="Arial" panose="020B0604020202020204" pitchFamily="34" charset="0"/>
                <a:ea typeface="Times New Roman" panose="02020603050405020304" pitchFamily="18" charset="0"/>
                <a:cs typeface="Arial" panose="020B0604020202020204" pitchFamily="34" charset="0"/>
              </a:rPr>
              <a:t>The </a:t>
            </a:r>
            <a:r>
              <a:rPr lang="en-US" sz="1300" dirty="0">
                <a:highlight>
                  <a:srgbClr val="D3D3D3"/>
                </a:highlight>
                <a:latin typeface="Arial" panose="020B0604020202020204" pitchFamily="34" charset="0"/>
                <a:ea typeface="Times New Roman" panose="02020603050405020304" pitchFamily="18" charset="0"/>
                <a:cs typeface="Arial" panose="020B0604020202020204" pitchFamily="34" charset="0"/>
              </a:rPr>
              <a:t>[full or partial]</a:t>
            </a:r>
            <a:r>
              <a:rPr lang="en-US" sz="1300" dirty="0">
                <a:latin typeface="Arial" panose="020B0604020202020204" pitchFamily="34" charset="0"/>
                <a:ea typeface="Times New Roman" panose="02020603050405020304" pitchFamily="18" charset="0"/>
                <a:cs typeface="Arial" panose="020B0604020202020204" pitchFamily="34" charset="0"/>
              </a:rPr>
              <a:t> capability level can be attributed to the following strengths:</a:t>
            </a:r>
          </a:p>
          <a:p>
            <a:pPr>
              <a:spcAft>
                <a:spcPts val="800"/>
              </a:spcAft>
            </a:pPr>
            <a:r>
              <a:rPr lang="en-US" sz="1300" b="1" dirty="0">
                <a:solidFill>
                  <a:srgbClr val="000080"/>
                </a:solidFill>
                <a:latin typeface="Arial" panose="020B0604020202020204" pitchFamily="34" charset="0"/>
                <a:ea typeface="Times New Roman" panose="02020603050405020304" pitchFamily="18" charset="0"/>
                <a:cs typeface="Arial" panose="020B0604020202020204" pitchFamily="34" charset="0"/>
              </a:rPr>
              <a:t>Strength 1:</a:t>
            </a:r>
            <a:r>
              <a:rPr lang="en-US" sz="1300" dirty="0">
                <a:latin typeface="Arial" panose="020B0604020202020204" pitchFamily="34" charset="0"/>
                <a:ea typeface="Times New Roman" panose="02020603050405020304" pitchFamily="18" charset="0"/>
                <a:cs typeface="Arial" panose="020B0604020202020204" pitchFamily="34" charset="0"/>
              </a:rPr>
              <a:t>  </a:t>
            </a:r>
            <a:r>
              <a:rPr lang="en-US" sz="1300" dirty="0">
                <a:highlight>
                  <a:srgbClr val="D3D3D3"/>
                </a:highlight>
                <a:latin typeface="Arial" panose="020B0604020202020204" pitchFamily="34" charset="0"/>
                <a:ea typeface="Times New Roman" panose="02020603050405020304" pitchFamily="18" charset="0"/>
                <a:cs typeface="Arial" panose="020B0604020202020204" pitchFamily="34" charset="0"/>
              </a:rPr>
              <a:t>[Observation statement]</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a:spcAft>
                <a:spcPts val="800"/>
              </a:spcAft>
            </a:pPr>
            <a:r>
              <a:rPr lang="en-US" sz="1300" b="1" dirty="0">
                <a:solidFill>
                  <a:srgbClr val="000080"/>
                </a:solidFill>
                <a:latin typeface="Arial" panose="020B0604020202020204" pitchFamily="34" charset="0"/>
                <a:ea typeface="Times New Roman" panose="02020603050405020304" pitchFamily="18" charset="0"/>
                <a:cs typeface="Arial" panose="020B0604020202020204" pitchFamily="34" charset="0"/>
              </a:rPr>
              <a:t>Strength 2:</a:t>
            </a:r>
            <a:r>
              <a:rPr lang="en-US" sz="1300" dirty="0">
                <a:latin typeface="Arial" panose="020B0604020202020204" pitchFamily="34" charset="0"/>
                <a:ea typeface="Times New Roman" panose="02020603050405020304" pitchFamily="18" charset="0"/>
                <a:cs typeface="Arial" panose="020B0604020202020204" pitchFamily="34" charset="0"/>
              </a:rPr>
              <a:t>  </a:t>
            </a:r>
            <a:r>
              <a:rPr lang="en-US" sz="1300" dirty="0">
                <a:highlight>
                  <a:srgbClr val="D3D3D3"/>
                </a:highlight>
                <a:latin typeface="Arial" panose="020B0604020202020204" pitchFamily="34" charset="0"/>
                <a:ea typeface="Times New Roman" panose="02020603050405020304" pitchFamily="18" charset="0"/>
                <a:cs typeface="Arial" panose="020B0604020202020204" pitchFamily="34" charset="0"/>
              </a:rPr>
              <a:t>[Observation statement]</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a:spcAft>
                <a:spcPts val="800"/>
              </a:spcAft>
            </a:pPr>
            <a:r>
              <a:rPr lang="en-US" sz="1300" b="1" dirty="0">
                <a:solidFill>
                  <a:srgbClr val="000080"/>
                </a:solidFill>
                <a:latin typeface="Arial" panose="020B0604020202020204" pitchFamily="34" charset="0"/>
                <a:ea typeface="Times New Roman" panose="02020603050405020304" pitchFamily="18" charset="0"/>
                <a:cs typeface="Arial" panose="020B0604020202020204" pitchFamily="34" charset="0"/>
              </a:rPr>
              <a:t>Strength 3:</a:t>
            </a:r>
            <a:r>
              <a:rPr lang="en-US" sz="1300" dirty="0">
                <a:latin typeface="Arial" panose="020B0604020202020204" pitchFamily="34" charset="0"/>
                <a:ea typeface="Times New Roman" panose="02020603050405020304" pitchFamily="18" charset="0"/>
                <a:cs typeface="Arial" panose="020B0604020202020204" pitchFamily="34" charset="0"/>
              </a:rPr>
              <a:t>  </a:t>
            </a:r>
            <a:r>
              <a:rPr lang="en-US" sz="1300" dirty="0">
                <a:highlight>
                  <a:srgbClr val="D3D3D3"/>
                </a:highlight>
                <a:latin typeface="Arial" panose="020B0604020202020204" pitchFamily="34" charset="0"/>
                <a:ea typeface="Times New Roman" panose="02020603050405020304" pitchFamily="18" charset="0"/>
                <a:cs typeface="Arial" panose="020B0604020202020204" pitchFamily="34" charset="0"/>
              </a:rPr>
              <a:t>[Observation statement]</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a:spcBef>
                <a:spcPts val="1200"/>
              </a:spcBef>
              <a:spcAft>
                <a:spcPts val="800"/>
              </a:spcAft>
            </a:pPr>
            <a:r>
              <a:rPr lang="en-US" sz="1300" b="1" dirty="0">
                <a:solidFill>
                  <a:srgbClr val="000080"/>
                </a:solidFill>
                <a:latin typeface="Arial" panose="020B0604020202020204" pitchFamily="34" charset="0"/>
                <a:ea typeface="Times New Roman" panose="02020603050405020304" pitchFamily="18" charset="0"/>
                <a:cs typeface="Arial" panose="020B0604020202020204" pitchFamily="34" charset="0"/>
              </a:rPr>
              <a:t>Areas for Improvement</a:t>
            </a:r>
          </a:p>
          <a:p>
            <a:pPr>
              <a:spcAft>
                <a:spcPts val="800"/>
              </a:spcAft>
            </a:pPr>
            <a:r>
              <a:rPr lang="en-US" sz="1300" dirty="0">
                <a:latin typeface="Arial" panose="020B0604020202020204" pitchFamily="34" charset="0"/>
                <a:ea typeface="Times New Roman" panose="02020603050405020304" pitchFamily="18" charset="0"/>
                <a:cs typeface="Arial" panose="020B0604020202020204" pitchFamily="34" charset="0"/>
              </a:rPr>
              <a:t>The following areas require improvement to achieve the full capability level:</a:t>
            </a:r>
          </a:p>
          <a:p>
            <a:pPr>
              <a:spcAft>
                <a:spcPts val="800"/>
              </a:spcAft>
            </a:pPr>
            <a:r>
              <a:rPr lang="en-US" sz="1300" b="1" dirty="0">
                <a:solidFill>
                  <a:srgbClr val="000080"/>
                </a:solidFill>
                <a:latin typeface="Arial" panose="020B0604020202020204" pitchFamily="34" charset="0"/>
                <a:ea typeface="Times New Roman" panose="02020603050405020304" pitchFamily="18" charset="0"/>
                <a:cs typeface="Arial" panose="020B0604020202020204" pitchFamily="34" charset="0"/>
              </a:rPr>
              <a:t>Area for Improvement 1:</a:t>
            </a:r>
            <a:r>
              <a:rPr lang="en-US" sz="1300" dirty="0">
                <a:latin typeface="Arial" panose="020B0604020202020204" pitchFamily="34" charset="0"/>
                <a:ea typeface="Times New Roman" panose="02020603050405020304" pitchFamily="18" charset="0"/>
                <a:cs typeface="Arial" panose="020B0604020202020204" pitchFamily="34" charset="0"/>
              </a:rPr>
              <a:t>  </a:t>
            </a:r>
            <a:r>
              <a:rPr lang="en-US" sz="1300" dirty="0">
                <a:highlight>
                  <a:srgbClr val="D3D3D3"/>
                </a:highlight>
                <a:latin typeface="Arial" panose="020B0604020202020204" pitchFamily="34" charset="0"/>
                <a:ea typeface="Times New Roman" panose="02020603050405020304" pitchFamily="18" charset="0"/>
                <a:cs typeface="Arial" panose="020B0604020202020204" pitchFamily="34" charset="0"/>
              </a:rPr>
              <a:t>[Observation statement.  This should clearly state the problem or gap; it should not include a recommendation or corrective action, as those will be documented in the Improvement Plan.]</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a:spcAft>
                <a:spcPts val="800"/>
              </a:spcAft>
            </a:pPr>
            <a:r>
              <a:rPr lang="en-US" sz="1300" b="1" dirty="0">
                <a:solidFill>
                  <a:srgbClr val="000080"/>
                </a:solidFill>
                <a:latin typeface="Arial" panose="020B0604020202020204" pitchFamily="34" charset="0"/>
                <a:ea typeface="Times New Roman" panose="02020603050405020304" pitchFamily="18" charset="0"/>
                <a:cs typeface="Arial" panose="020B0604020202020204" pitchFamily="34" charset="0"/>
              </a:rPr>
              <a:t>Reference:</a:t>
            </a:r>
            <a:r>
              <a:rPr lang="en-US" sz="1300" dirty="0">
                <a:latin typeface="Arial" panose="020B0604020202020204" pitchFamily="34" charset="0"/>
                <a:ea typeface="Times New Roman" panose="02020603050405020304" pitchFamily="18" charset="0"/>
                <a:cs typeface="Arial" panose="020B0604020202020204" pitchFamily="34" charset="0"/>
              </a:rPr>
              <a:t>  </a:t>
            </a:r>
            <a:r>
              <a:rPr lang="en-US" sz="1300" dirty="0">
                <a:highlight>
                  <a:srgbClr val="D3D3D3"/>
                </a:highlight>
                <a:latin typeface="Arial" panose="020B0604020202020204" pitchFamily="34" charset="0"/>
                <a:ea typeface="Times New Roman" panose="02020603050405020304" pitchFamily="18" charset="0"/>
                <a:cs typeface="Arial" panose="020B0604020202020204" pitchFamily="34" charset="0"/>
              </a:rPr>
              <a:t>[List any relevant plans, policies, procedures, regulations, or laws.]</a:t>
            </a:r>
            <a:endParaRPr lang="en-US" sz="1300" dirty="0">
              <a:latin typeface="Arial" panose="020B0604020202020204" pitchFamily="34" charset="0"/>
              <a:ea typeface="Times New Roman" panose="02020603050405020304" pitchFamily="18" charset="0"/>
              <a:cs typeface="Arial" panose="020B0604020202020204" pitchFamily="34" charset="0"/>
            </a:endParaRPr>
          </a:p>
          <a:p>
            <a:pPr>
              <a:spcAft>
                <a:spcPts val="800"/>
              </a:spcAft>
            </a:pPr>
            <a:r>
              <a:rPr lang="en-US" sz="1300" b="1" dirty="0">
                <a:solidFill>
                  <a:srgbClr val="000080"/>
                </a:solidFill>
                <a:latin typeface="Arial" panose="020B0604020202020204" pitchFamily="34" charset="0"/>
                <a:ea typeface="Times New Roman" panose="02020603050405020304" pitchFamily="18" charset="0"/>
                <a:cs typeface="Arial" panose="020B0604020202020204" pitchFamily="34" charset="0"/>
              </a:rPr>
              <a:t>Analysis:</a:t>
            </a:r>
            <a:r>
              <a:rPr lang="en-US" sz="1300" dirty="0">
                <a:latin typeface="Arial" panose="020B0604020202020204" pitchFamily="34" charset="0"/>
                <a:ea typeface="Times New Roman" panose="02020603050405020304" pitchFamily="18" charset="0"/>
                <a:cs typeface="Arial" panose="020B0604020202020204" pitchFamily="34" charset="0"/>
              </a:rPr>
              <a:t>  </a:t>
            </a:r>
            <a:r>
              <a:rPr lang="en-US" sz="1300" dirty="0">
                <a:highlight>
                  <a:srgbClr val="D3D3D3"/>
                </a:highlight>
                <a:latin typeface="Arial" panose="020B0604020202020204" pitchFamily="34" charset="0"/>
                <a:ea typeface="Times New Roman" panose="02020603050405020304" pitchFamily="18" charset="0"/>
                <a:cs typeface="Arial" panose="020B0604020202020204" pitchFamily="34" charset="0"/>
              </a:rPr>
              <a:t>[Provide a root cause analysis or summary of why the full capability level was not achieved.]</a:t>
            </a:r>
            <a:endParaRPr lang="en-US" sz="1300" dirty="0">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402496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b="1" dirty="0">
                <a:solidFill>
                  <a:srgbClr val="002D73"/>
                </a:solidFill>
              </a:rPr>
              <a:t>Analysis of Core Capabilities</a:t>
            </a:r>
          </a:p>
        </p:txBody>
      </p:sp>
      <p:sp>
        <p:nvSpPr>
          <p:cNvPr id="3" name="Content Placeholder 2"/>
          <p:cNvSpPr>
            <a:spLocks noGrp="1"/>
          </p:cNvSpPr>
          <p:nvPr>
            <p:ph idx="1"/>
          </p:nvPr>
        </p:nvSpPr>
        <p:spPr>
          <a:xfrm>
            <a:off x="457200" y="1063625"/>
            <a:ext cx="8229600" cy="4328507"/>
          </a:xfrm>
        </p:spPr>
        <p:txBody>
          <a:bodyPr>
            <a:noAutofit/>
          </a:bodyPr>
          <a:lstStyle/>
          <a:p>
            <a:r>
              <a:rPr lang="en-US" sz="2200" b="1" dirty="0">
                <a:solidFill>
                  <a:srgbClr val="002D73"/>
                </a:solidFill>
              </a:rPr>
              <a:t>Areas for Improvement</a:t>
            </a:r>
          </a:p>
          <a:p>
            <a:pPr lvl="1"/>
            <a:r>
              <a:rPr lang="en-US" sz="1800" dirty="0">
                <a:solidFill>
                  <a:srgbClr val="002D73"/>
                </a:solidFill>
              </a:rPr>
              <a:t>Areas in which the evaluator observed that a necessary task was </a:t>
            </a:r>
            <a:r>
              <a:rPr lang="en-US" sz="1800" b="1" dirty="0">
                <a:solidFill>
                  <a:srgbClr val="002D73"/>
                </a:solidFill>
              </a:rPr>
              <a:t>not </a:t>
            </a:r>
            <a:r>
              <a:rPr lang="en-US" sz="1800" dirty="0">
                <a:solidFill>
                  <a:srgbClr val="002D73"/>
                </a:solidFill>
              </a:rPr>
              <a:t>performed OR that a task was performed with </a:t>
            </a:r>
            <a:r>
              <a:rPr lang="en-US" sz="1800" b="1" dirty="0">
                <a:solidFill>
                  <a:srgbClr val="002D73"/>
                </a:solidFill>
              </a:rPr>
              <a:t>notable problems </a:t>
            </a:r>
          </a:p>
          <a:p>
            <a:pPr lvl="1"/>
            <a:r>
              <a:rPr lang="en-US" sz="1800" dirty="0">
                <a:solidFill>
                  <a:srgbClr val="002D73"/>
                </a:solidFill>
              </a:rPr>
              <a:t>Complete sentence that describes the general observation. </a:t>
            </a:r>
          </a:p>
          <a:p>
            <a:pPr marL="457200" lvl="1" indent="0">
              <a:buNone/>
            </a:pPr>
            <a:endParaRPr lang="en-US" sz="1800" dirty="0">
              <a:solidFill>
                <a:srgbClr val="002D73"/>
              </a:solidFill>
            </a:endParaRPr>
          </a:p>
          <a:p>
            <a:r>
              <a:rPr lang="en-US" sz="2200" b="1" dirty="0">
                <a:solidFill>
                  <a:srgbClr val="002D73"/>
                </a:solidFill>
              </a:rPr>
              <a:t>Reference</a:t>
            </a:r>
          </a:p>
          <a:p>
            <a:pPr lvl="1"/>
            <a:r>
              <a:rPr lang="en-US" sz="1800" dirty="0">
                <a:solidFill>
                  <a:srgbClr val="002D73"/>
                </a:solidFill>
              </a:rPr>
              <a:t>Relevant plans, policies, procedures, laws, and/or regulations, or sections of these plans, policies, procedures, laws, and/or regulations or improvement actions from previous exercises. </a:t>
            </a:r>
          </a:p>
          <a:p>
            <a:pPr lvl="1"/>
            <a:r>
              <a:rPr lang="en-US" sz="1800" dirty="0">
                <a:solidFill>
                  <a:srgbClr val="002D73"/>
                </a:solidFill>
              </a:rPr>
              <a:t>Occasionally there is no reference and N/A may be entered </a:t>
            </a:r>
          </a:p>
          <a:p>
            <a:pPr marL="0" indent="0" algn="ctr">
              <a:buNone/>
            </a:pPr>
            <a:r>
              <a:rPr lang="en-US" sz="1800" b="1" dirty="0">
                <a:solidFill>
                  <a:srgbClr val="FF0000"/>
                </a:solidFill>
              </a:rPr>
              <a:t>Please note:  DHS Target Capabilities/Capabilities and </a:t>
            </a:r>
          </a:p>
          <a:p>
            <a:pPr marL="0" indent="0" algn="ctr">
              <a:buNone/>
            </a:pPr>
            <a:r>
              <a:rPr lang="en-US" sz="1800" b="1" dirty="0">
                <a:solidFill>
                  <a:srgbClr val="FF0000"/>
                </a:solidFill>
              </a:rPr>
              <a:t>Joint Commission critical areas are NOT references. </a:t>
            </a:r>
          </a:p>
        </p:txBody>
      </p:sp>
    </p:spTree>
    <p:extLst>
      <p:ext uri="{BB962C8B-B14F-4D97-AF65-F5344CB8AC3E}">
        <p14:creationId xmlns:p14="http://schemas.microsoft.com/office/powerpoint/2010/main" val="4262473433"/>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DE4E1FF2852C4AB94E009ECD2CE37F" ma:contentTypeVersion="1" ma:contentTypeDescription="Create a new document." ma:contentTypeScope="" ma:versionID="eb85edbaba29c6168d05838dd3bcaa64">
  <xsd:schema xmlns:xsd="http://www.w3.org/2001/XMLSchema" xmlns:xs="http://www.w3.org/2001/XMLSchema" xmlns:p="http://schemas.microsoft.com/office/2006/metadata/properties" xmlns:ns2="d7ba0638-ee3c-42f0-be76-41efb289a28a" targetNamespace="http://schemas.microsoft.com/office/2006/metadata/properties" ma:root="true" ma:fieldsID="0599839fb040190b03bf4f257d2257fd" ns2:_="">
    <xsd:import namespace="d7ba0638-ee3c-42f0-be76-41efb289a28a"/>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ba0638-ee3c-42f0-be76-41efb289a28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3F86441-E60D-4495-9820-50FFC7B27329}">
  <ds:schemaRefs>
    <ds:schemaRef ds:uri="http://schemas.microsoft.com/office/2006/documentManagement/types"/>
    <ds:schemaRef ds:uri="http://schemas.microsoft.com/office/2006/metadata/properties"/>
    <ds:schemaRef ds:uri="http://purl.org/dc/terms/"/>
    <ds:schemaRef ds:uri="d7ba0638-ee3c-42f0-be76-41efb289a28a"/>
    <ds:schemaRef ds:uri="http://purl.org/dc/dcmitype/"/>
    <ds:schemaRef ds:uri="http://purl.org/dc/elements/1.1/"/>
    <ds:schemaRef ds:uri="http://schemas.openxmlformats.org/package/2006/metadata/core-properties"/>
    <ds:schemaRef ds:uri="http://www.w3.org/XML/1998/namespace"/>
    <ds:schemaRef ds:uri="http://schemas.microsoft.com/office/infopath/2007/PartnerControls"/>
  </ds:schemaRefs>
</ds:datastoreItem>
</file>

<file path=customXml/itemProps2.xml><?xml version="1.0" encoding="utf-8"?>
<ds:datastoreItem xmlns:ds="http://schemas.openxmlformats.org/officeDocument/2006/customXml" ds:itemID="{CD5EBFF1-1AC8-41C7-A2AD-72D9C59AE1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7ba0638-ee3c-42f0-be76-41efb289a2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73712F-8FAF-4E78-8CC0-FB8B33919E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7499</TotalTime>
  <Words>5138</Words>
  <Application>Microsoft Office PowerPoint</Application>
  <PresentationFormat>On-screen Show (16:9)</PresentationFormat>
  <Paragraphs>866</Paragraphs>
  <Slides>112</Slides>
  <Notes>19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112</vt:i4>
      </vt:variant>
    </vt:vector>
  </HeadingPairs>
  <TitlesOfParts>
    <vt:vector size="117" baseType="lpstr">
      <vt:lpstr>Cover Master</vt:lpstr>
      <vt:lpstr>Section Master</vt:lpstr>
      <vt:lpstr>Content Master</vt:lpstr>
      <vt:lpstr>2_Custom Design</vt:lpstr>
      <vt:lpstr>Microsoft Excel 97-2003 Worksheet</vt:lpstr>
      <vt:lpstr>Hello and Welcome to Today’s Webinar on the Homeland Security Exercise and Evaluation Program (HSEEP)!  If there are several folks together for this training, please put a list in Chat including name and email address</vt:lpstr>
      <vt:lpstr>PowerPoint Presentation</vt:lpstr>
      <vt:lpstr>PowerPoint Presentation</vt:lpstr>
      <vt:lpstr>National Preparedness System </vt:lpstr>
      <vt:lpstr>National Preparedness System </vt:lpstr>
      <vt:lpstr>Common Methodology </vt:lpstr>
      <vt:lpstr>Why Exercise? </vt:lpstr>
      <vt:lpstr>HSEEP Purpose </vt:lpstr>
      <vt:lpstr>HSEEP Guidance </vt:lpstr>
      <vt:lpstr>Replaced HSEEP Volumes I - V</vt:lpstr>
      <vt:lpstr>HSEEP Applicability and Scope </vt:lpstr>
      <vt:lpstr>Revision Background </vt:lpstr>
      <vt:lpstr>So what does “flexibility” mean?</vt:lpstr>
      <vt:lpstr>So what is the flexibility? </vt:lpstr>
      <vt:lpstr>But still no flexibility</vt:lpstr>
      <vt:lpstr>Let’s first look at how we got here in terms of capabilities</vt:lpstr>
      <vt:lpstr>Target Capabilities and the Universal Task List</vt:lpstr>
      <vt:lpstr>Universal Task List (UTL)</vt:lpstr>
      <vt:lpstr> 15 National Planning Scenarios </vt:lpstr>
      <vt:lpstr>Examples of Universal Tasks</vt:lpstr>
      <vt:lpstr>TCL and UTLs morphed…</vt:lpstr>
      <vt:lpstr>And from that emerged…..</vt:lpstr>
      <vt:lpstr>Public Health Preparedness Capabilities Released March, 2011</vt:lpstr>
      <vt:lpstr>Public Health Preparedness Capabilities Released March, 2011</vt:lpstr>
      <vt:lpstr>Healthcare Preparedness Capabilities Released January, 2012</vt:lpstr>
      <vt:lpstr>Healthcare Preparedness and Response Capabilities - Released November, 2016</vt:lpstr>
      <vt:lpstr>Overview of Exercise Program Management </vt:lpstr>
      <vt:lpstr>Exercise Foundation </vt:lpstr>
      <vt:lpstr>Elected and Appointed Officials </vt:lpstr>
      <vt:lpstr>Who? </vt:lpstr>
      <vt:lpstr>Types of Exercises</vt:lpstr>
      <vt:lpstr>Discussion-Based Exercises </vt:lpstr>
      <vt:lpstr>Operations-Based Exercises </vt:lpstr>
      <vt:lpstr>EXERCISE DESIGN AND DEVELOPMENT </vt:lpstr>
      <vt:lpstr>Key Design and Development Steps   </vt:lpstr>
      <vt:lpstr>Key Design and Development Steps </vt:lpstr>
      <vt:lpstr>Exercise Foundation Key  Priority Factors </vt:lpstr>
      <vt:lpstr>Link Capabilities</vt:lpstr>
      <vt:lpstr>Exercise Planning Team Representation </vt:lpstr>
      <vt:lpstr>Subject Matter Experts </vt:lpstr>
      <vt:lpstr>Trusted Agent </vt:lpstr>
      <vt:lpstr>Successful Planning Teams </vt:lpstr>
      <vt:lpstr>Role and Function of the  Planning Team </vt:lpstr>
      <vt:lpstr>Planning Meetings </vt:lpstr>
      <vt:lpstr>Concept and Objectives Meeting </vt:lpstr>
      <vt:lpstr>Concept and Objectives Meeting </vt:lpstr>
      <vt:lpstr>Initial Planning Meeting (IPM) </vt:lpstr>
      <vt:lpstr>Initial Planning Meeting (IPM) </vt:lpstr>
      <vt:lpstr>Midterm Planning Meeting (MPM) </vt:lpstr>
      <vt:lpstr>Midterm Planning Meeting (MPM) </vt:lpstr>
      <vt:lpstr>Master Scenario Events List (MSEL) Meeting </vt:lpstr>
      <vt:lpstr>Master Scenario Events List (MSEL) Meeting </vt:lpstr>
      <vt:lpstr>PowerPoint Presentation</vt:lpstr>
      <vt:lpstr>Final Planning Meeting (FPM) </vt:lpstr>
      <vt:lpstr>Final Planning Meeting (FPM) </vt:lpstr>
      <vt:lpstr>Planning Meeting Follow-up Activities </vt:lpstr>
      <vt:lpstr>EXERCISE EVALUATION </vt:lpstr>
      <vt:lpstr>Evaluation Planning Phase </vt:lpstr>
      <vt:lpstr>Evaluation Team Responsibilities </vt:lpstr>
      <vt:lpstr>Lead Evaluator </vt:lpstr>
      <vt:lpstr>Recruit, Assign and Train Evaluators</vt:lpstr>
      <vt:lpstr>Evaluation Documentation  and Tools</vt:lpstr>
      <vt:lpstr>Exercise Evaluation Guides (EEGs) </vt:lpstr>
      <vt:lpstr>Exercise Evaluation Guides (EEG) Format </vt:lpstr>
      <vt:lpstr>Evaluator Time Requirements</vt:lpstr>
      <vt:lpstr>Observation and Data Collection</vt:lpstr>
      <vt:lpstr>Observation </vt:lpstr>
      <vt:lpstr>Data Collection </vt:lpstr>
      <vt:lpstr>Exercise Observations</vt:lpstr>
      <vt:lpstr>Recording Observations      Time        Action       Issues</vt:lpstr>
      <vt:lpstr>Data Analysis Process</vt:lpstr>
      <vt:lpstr>Root-Cause Analysis </vt:lpstr>
      <vt:lpstr>Components of the EEGs</vt:lpstr>
      <vt:lpstr>Components of the EEGs</vt:lpstr>
      <vt:lpstr>Components of the EEGs</vt:lpstr>
      <vt:lpstr>PowerPoint Presentation</vt:lpstr>
      <vt:lpstr>SOOO…given the flexibility FEMA noted for EEGs….</vt:lpstr>
      <vt:lpstr>Objectives  (sample)</vt:lpstr>
      <vt:lpstr>Critical Tasks</vt:lpstr>
      <vt:lpstr>Toolkit for Critical Tasks</vt:lpstr>
      <vt:lpstr>Determine objective and critical tasks that will accomplish it</vt:lpstr>
      <vt:lpstr>Sources</vt:lpstr>
      <vt:lpstr>PowerPoint Presentation</vt:lpstr>
      <vt:lpstr>PowerPoint Presentation</vt:lpstr>
      <vt:lpstr>After-Action Report/ Improvement Plan</vt:lpstr>
      <vt:lpstr>PowerPoint Presentation</vt:lpstr>
      <vt:lpstr>Stages of Writing an AAR</vt:lpstr>
      <vt:lpstr>Stages (cont).</vt:lpstr>
      <vt:lpstr>What Is an AAR?</vt:lpstr>
      <vt:lpstr>Elements of an AAR </vt:lpstr>
      <vt:lpstr>Break the rest of the After Action Report into pieces  </vt:lpstr>
      <vt:lpstr>Not required, but nice to include</vt:lpstr>
      <vt:lpstr>Exercise Overview</vt:lpstr>
      <vt:lpstr>PowerPoint Presentation</vt:lpstr>
      <vt:lpstr>Analysis of Core Capabilities</vt:lpstr>
      <vt:lpstr>PowerPoint Presentation</vt:lpstr>
      <vt:lpstr>Analysis of Core Capabilities</vt:lpstr>
      <vt:lpstr>PowerPoint Presentation</vt:lpstr>
      <vt:lpstr>Analysis of Core Capabilities</vt:lpstr>
      <vt:lpstr>Analysis of Core Capabilities</vt:lpstr>
      <vt:lpstr>PowerPoint Presentation</vt:lpstr>
      <vt:lpstr>Appendix A:   Improvement Plan</vt:lpstr>
      <vt:lpstr>Appendix B:  Exercise Participants</vt:lpstr>
      <vt:lpstr>AAR Review </vt:lpstr>
      <vt:lpstr>IMPROVEMENT PLANNING            </vt:lpstr>
      <vt:lpstr>Corrective Actions </vt:lpstr>
      <vt:lpstr>After Action Meeting (AAM) </vt:lpstr>
      <vt:lpstr>Finalizing the AAR/IP – Corrective Action Tracking and Implementation </vt:lpstr>
      <vt:lpstr>Using IPs to Support Continuous Improvement </vt:lpstr>
      <vt:lpstr>Why Exercise? </vt:lpstr>
      <vt:lpstr>PowerPoint Presentation</vt:lpstr>
      <vt:lpstr>PowerPoint Presentation</vt:lpstr>
    </vt:vector>
  </TitlesOfParts>
  <Company>New York State - Office of General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DAngelo, Anne</cp:lastModifiedBy>
  <cp:revision>194</cp:revision>
  <dcterms:created xsi:type="dcterms:W3CDTF">2015-09-16T12:28:16Z</dcterms:created>
  <dcterms:modified xsi:type="dcterms:W3CDTF">2017-02-14T21:04:38Z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0x01010007DE4E1FF2852C4AB94E009ECD2CE37F</vt:lpwstr>
  </property>
</Properties>
</file>