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4"/>
    <p:sldMasterId id="2147483660" r:id="rId5"/>
    <p:sldMasterId id="2147483648" r:id="rId6"/>
    <p:sldMasterId id="2147483674" r:id="rId7"/>
  </p:sldMasterIdLst>
  <p:notesMasterIdLst>
    <p:notesMasterId r:id="rId44"/>
  </p:notesMasterIdLst>
  <p:handoutMasterIdLst>
    <p:handoutMasterId r:id="rId45"/>
  </p:handoutMasterIdLst>
  <p:sldIdLst>
    <p:sldId id="260" r:id="rId8"/>
    <p:sldId id="263" r:id="rId9"/>
    <p:sldId id="283" r:id="rId10"/>
    <p:sldId id="284" r:id="rId11"/>
    <p:sldId id="266" r:id="rId12"/>
    <p:sldId id="267" r:id="rId13"/>
    <p:sldId id="321" r:id="rId14"/>
    <p:sldId id="265" r:id="rId15"/>
    <p:sldId id="285" r:id="rId16"/>
    <p:sldId id="275" r:id="rId17"/>
    <p:sldId id="264" r:id="rId18"/>
    <p:sldId id="296" r:id="rId19"/>
    <p:sldId id="317" r:id="rId20"/>
    <p:sldId id="273" r:id="rId21"/>
    <p:sldId id="322" r:id="rId22"/>
    <p:sldId id="308" r:id="rId23"/>
    <p:sldId id="290" r:id="rId24"/>
    <p:sldId id="291" r:id="rId25"/>
    <p:sldId id="292" r:id="rId26"/>
    <p:sldId id="309" r:id="rId27"/>
    <p:sldId id="297" r:id="rId28"/>
    <p:sldId id="310" r:id="rId29"/>
    <p:sldId id="299" r:id="rId30"/>
    <p:sldId id="311" r:id="rId31"/>
    <p:sldId id="307" r:id="rId32"/>
    <p:sldId id="314" r:id="rId33"/>
    <p:sldId id="313" r:id="rId34"/>
    <p:sldId id="269" r:id="rId35"/>
    <p:sldId id="288" r:id="rId36"/>
    <p:sldId id="270" r:id="rId37"/>
    <p:sldId id="302" r:id="rId38"/>
    <p:sldId id="319" r:id="rId39"/>
    <p:sldId id="303" r:id="rId40"/>
    <p:sldId id="304" r:id="rId41"/>
    <p:sldId id="286" r:id="rId42"/>
    <p:sldId id="320" r:id="rId43"/>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 uri="{2D200454-40CA-4A62-9FC3-DE9A4176ACB9}">
      <p15:notesGuideLst xmlns:p15="http://schemas.microsoft.com/office/powerpoint/2012/main" xmlns="">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73"/>
    <a:srgbClr val="99CCFF"/>
    <a:srgbClr val="553278"/>
    <a:srgbClr val="646569"/>
    <a:srgbClr val="007681"/>
    <a:srgbClr val="1F3261"/>
    <a:srgbClr val="4589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209" autoAdjust="0"/>
  </p:normalViewPr>
  <p:slideViewPr>
    <p:cSldViewPr snapToGrid="0">
      <p:cViewPr>
        <p:scale>
          <a:sx n="107" d="100"/>
          <a:sy n="107" d="100"/>
        </p:scale>
        <p:origin x="-102" y="-52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99" d="100"/>
          <a:sy n="99" d="100"/>
        </p:scale>
        <p:origin x="-3540"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theme" Target="theme/theme1.xml"/><Relationship Id="rId8"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494E98F3-5064-CE44-BCC0-70998B4A9475}" type="datetimeFigureOut">
              <a:rPr lang="en-US" smtClean="0"/>
              <a:pPr/>
              <a:t>11/21/2016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336969D2-6A59-5943-AD3C-208596B09743}" type="slidenum">
              <a:rPr lang="en-US" smtClean="0"/>
              <a:pPr/>
              <a:t>‹#›</a:t>
            </a:fld>
            <a:endParaRPr lang="en-US"/>
          </a:p>
        </p:txBody>
      </p:sp>
    </p:spTree>
    <p:extLst>
      <p:ext uri="{BB962C8B-B14F-4D97-AF65-F5344CB8AC3E}">
        <p14:creationId xmlns:p14="http://schemas.microsoft.com/office/powerpoint/2010/main" val="7110648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F2C164A-7038-42D0-953C-2EB4816D4C81}" type="datetimeFigureOut">
              <a:rPr lang="en-US" smtClean="0"/>
              <a:pPr/>
              <a:t>11/21/2016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DA9C80-B631-4EC4-8253-F63CFD0157DF}" type="slidenum">
              <a:rPr lang="en-US" smtClean="0"/>
              <a:pPr/>
              <a:t>‹#›</a:t>
            </a:fld>
            <a:endParaRPr lang="en-US"/>
          </a:p>
        </p:txBody>
      </p:sp>
    </p:spTree>
    <p:extLst>
      <p:ext uri="{BB962C8B-B14F-4D97-AF65-F5344CB8AC3E}">
        <p14:creationId xmlns:p14="http://schemas.microsoft.com/office/powerpoint/2010/main" val="194335706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4</a:t>
            </a:fld>
            <a:endParaRPr lang="en-US"/>
          </a:p>
        </p:txBody>
      </p:sp>
    </p:spTree>
    <p:extLst>
      <p:ext uri="{BB962C8B-B14F-4D97-AF65-F5344CB8AC3E}">
        <p14:creationId xmlns:p14="http://schemas.microsoft.com/office/powerpoint/2010/main" val="16987466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3660458"/>
          </a:xfrm>
          <a:prstGeom prst="rect">
            <a:avLst/>
          </a:prstGeom>
        </p:spPr>
        <p:txBody>
          <a:bodyPr lIns="93177" tIns="46589" rIns="93177" bIns="46589"/>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28</a:t>
            </a:fld>
            <a:endParaRPr lang="en-US"/>
          </a:p>
        </p:txBody>
      </p:sp>
    </p:spTree>
    <p:extLst>
      <p:ext uri="{BB962C8B-B14F-4D97-AF65-F5344CB8AC3E}">
        <p14:creationId xmlns:p14="http://schemas.microsoft.com/office/powerpoint/2010/main" val="11489569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31</a:t>
            </a:fld>
            <a:endParaRPr lang="en-US"/>
          </a:p>
        </p:txBody>
      </p:sp>
    </p:spTree>
    <p:extLst>
      <p:ext uri="{BB962C8B-B14F-4D97-AF65-F5344CB8AC3E}">
        <p14:creationId xmlns:p14="http://schemas.microsoft.com/office/powerpoint/2010/main" val="35054056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32</a:t>
            </a:fld>
            <a:endParaRPr lang="en-US"/>
          </a:p>
        </p:txBody>
      </p:sp>
    </p:spTree>
    <p:extLst>
      <p:ext uri="{BB962C8B-B14F-4D97-AF65-F5344CB8AC3E}">
        <p14:creationId xmlns:p14="http://schemas.microsoft.com/office/powerpoint/2010/main" val="28601840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34</a:t>
            </a:fld>
            <a:endParaRPr lang="en-US"/>
          </a:p>
        </p:txBody>
      </p:sp>
    </p:spTree>
    <p:extLst>
      <p:ext uri="{BB962C8B-B14F-4D97-AF65-F5344CB8AC3E}">
        <p14:creationId xmlns:p14="http://schemas.microsoft.com/office/powerpoint/2010/main" val="34688798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a:p>
        </p:txBody>
      </p:sp>
      <p:sp>
        <p:nvSpPr>
          <p:cNvPr id="4" name="Slide Number Placeholder 3"/>
          <p:cNvSpPr>
            <a:spLocks noGrp="1"/>
          </p:cNvSpPr>
          <p:nvPr>
            <p:ph type="sldNum" sz="quarter" idx="10"/>
          </p:nvPr>
        </p:nvSpPr>
        <p:spPr/>
        <p:txBody>
          <a:bodyPr/>
          <a:lstStyle/>
          <a:p>
            <a:fld id="{F6DA9C80-B631-4EC4-8253-F63CFD0157DF}" type="slidenum">
              <a:rPr lang="en-US" smtClean="0"/>
              <a:pPr/>
              <a:t>36</a:t>
            </a:fld>
            <a:endParaRPr lang="en-US"/>
          </a:p>
        </p:txBody>
      </p:sp>
    </p:spTree>
    <p:extLst>
      <p:ext uri="{BB962C8B-B14F-4D97-AF65-F5344CB8AC3E}">
        <p14:creationId xmlns:p14="http://schemas.microsoft.com/office/powerpoint/2010/main" val="1677823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8</a:t>
            </a:fld>
            <a:endParaRPr lang="en-US"/>
          </a:p>
        </p:txBody>
      </p:sp>
    </p:spTree>
    <p:extLst>
      <p:ext uri="{BB962C8B-B14F-4D97-AF65-F5344CB8AC3E}">
        <p14:creationId xmlns:p14="http://schemas.microsoft.com/office/powerpoint/2010/main" val="14551299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9</a:t>
            </a:fld>
            <a:endParaRPr lang="en-US"/>
          </a:p>
        </p:txBody>
      </p:sp>
    </p:spTree>
    <p:extLst>
      <p:ext uri="{BB962C8B-B14F-4D97-AF65-F5344CB8AC3E}">
        <p14:creationId xmlns:p14="http://schemas.microsoft.com/office/powerpoint/2010/main" val="33035044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13</a:t>
            </a:fld>
            <a:endParaRPr lang="en-US"/>
          </a:p>
        </p:txBody>
      </p:sp>
    </p:spTree>
    <p:extLst>
      <p:ext uri="{BB962C8B-B14F-4D97-AF65-F5344CB8AC3E}">
        <p14:creationId xmlns:p14="http://schemas.microsoft.com/office/powerpoint/2010/main" val="2122029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18</a:t>
            </a:fld>
            <a:endParaRPr lang="en-US"/>
          </a:p>
        </p:txBody>
      </p:sp>
    </p:spTree>
    <p:extLst>
      <p:ext uri="{BB962C8B-B14F-4D97-AF65-F5344CB8AC3E}">
        <p14:creationId xmlns:p14="http://schemas.microsoft.com/office/powerpoint/2010/main" val="2177410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21</a:t>
            </a:fld>
            <a:endParaRPr lang="en-US"/>
          </a:p>
        </p:txBody>
      </p:sp>
    </p:spTree>
    <p:extLst>
      <p:ext uri="{BB962C8B-B14F-4D97-AF65-F5344CB8AC3E}">
        <p14:creationId xmlns:p14="http://schemas.microsoft.com/office/powerpoint/2010/main" val="1519544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23</a:t>
            </a:fld>
            <a:endParaRPr lang="en-US"/>
          </a:p>
        </p:txBody>
      </p:sp>
    </p:spTree>
    <p:extLst>
      <p:ext uri="{BB962C8B-B14F-4D97-AF65-F5344CB8AC3E}">
        <p14:creationId xmlns:p14="http://schemas.microsoft.com/office/powerpoint/2010/main" val="2770351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25</a:t>
            </a:fld>
            <a:endParaRPr lang="en-US"/>
          </a:p>
        </p:txBody>
      </p:sp>
    </p:spTree>
    <p:extLst>
      <p:ext uri="{BB962C8B-B14F-4D97-AF65-F5344CB8AC3E}">
        <p14:creationId xmlns:p14="http://schemas.microsoft.com/office/powerpoint/2010/main" val="34789087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pPr/>
              <a:t>27</a:t>
            </a:fld>
            <a:endParaRPr lang="en-US"/>
          </a:p>
        </p:txBody>
      </p:sp>
    </p:spTree>
    <p:extLst>
      <p:ext uri="{BB962C8B-B14F-4D97-AF65-F5344CB8AC3E}">
        <p14:creationId xmlns:p14="http://schemas.microsoft.com/office/powerpoint/2010/main" val="2080614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6281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4048722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116018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5069545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7981577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7887431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97773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962775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751589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85725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0"/>
            <a:ext cx="4038600" cy="33940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0"/>
            <a:ext cx="4038600" cy="33940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4767263"/>
            <a:ext cx="2133600" cy="274637"/>
          </a:xfrm>
          <a:prstGeom prst="rect">
            <a:avLst/>
          </a:prstGeom>
        </p:spPr>
        <p:txBody>
          <a:bodyPr/>
          <a:lstStyle/>
          <a:p>
            <a:r>
              <a:rPr lang="en-US" smtClean="0"/>
              <a:t>2/5/15</a:t>
            </a:r>
            <a:endParaRPr lang="en-US"/>
          </a:p>
        </p:txBody>
      </p:sp>
      <p:sp>
        <p:nvSpPr>
          <p:cNvPr id="6" name="Footer Placeholder 5"/>
          <p:cNvSpPr>
            <a:spLocks noGrp="1"/>
          </p:cNvSpPr>
          <p:nvPr>
            <p:ph type="ftr" sz="quarter" idx="11"/>
          </p:nvPr>
        </p:nvSpPr>
        <p:spPr>
          <a:xfrm>
            <a:off x="3124200" y="4767263"/>
            <a:ext cx="2895600" cy="274637"/>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4767263"/>
            <a:ext cx="2133600" cy="274637"/>
          </a:xfrm>
          <a:prstGeom prst="rect">
            <a:avLst/>
          </a:prstGeom>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768302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1549852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4767263"/>
            <a:ext cx="2133600" cy="274637"/>
          </a:xfrm>
          <a:prstGeom prst="rect">
            <a:avLst/>
          </a:prstGeom>
        </p:spPr>
        <p:txBody>
          <a:bodyPr/>
          <a:lstStyle/>
          <a:p>
            <a:r>
              <a:rPr lang="en-US" smtClean="0"/>
              <a:t>2/5/15</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3043001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4767263"/>
            <a:ext cx="2133600" cy="274637"/>
          </a:xfrm>
          <a:prstGeom prst="rect">
            <a:avLst/>
          </a:prstGeom>
        </p:spPr>
        <p:txBody>
          <a:bodyPr/>
          <a:lstStyle/>
          <a:p>
            <a:r>
              <a:rPr lang="en-US" smtClean="0"/>
              <a:t>2/5/15</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2076220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4767263"/>
            <a:ext cx="2133600" cy="274637"/>
          </a:xfrm>
          <a:prstGeom prst="rect">
            <a:avLst/>
          </a:prstGeom>
        </p:spPr>
        <p:txBody>
          <a:bodyPr/>
          <a:lstStyle/>
          <a:p>
            <a:r>
              <a:rPr lang="en-US" smtClean="0"/>
              <a:t>2/5/15</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338359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a:xfrm>
            <a:off x="457200" y="4767263"/>
            <a:ext cx="2133600" cy="274637"/>
          </a:xfrm>
          <a:prstGeom prst="rect">
            <a:avLst/>
          </a:prstGeom>
        </p:spPr>
        <p:txBody>
          <a:bodyPr/>
          <a:lstStyle/>
          <a:p>
            <a:r>
              <a:rPr lang="en-US" smtClean="0"/>
              <a:t>2/5/15</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754AA7-8025-408E-B296-E2B43FE08638}" type="slidenum">
              <a:rPr lang="en-US" smtClean="0"/>
              <a:pPr/>
              <a:t>‹#›</a:t>
            </a:fld>
            <a:endParaRPr lang="en-US"/>
          </a:p>
        </p:txBody>
      </p:sp>
    </p:spTree>
    <p:extLst>
      <p:ext uri="{BB962C8B-B14F-4D97-AF65-F5344CB8AC3E}">
        <p14:creationId xmlns:p14="http://schemas.microsoft.com/office/powerpoint/2010/main" val="24455025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2.jpe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2" name="Picture 1" descr="NYSOOH_DOH_rgb.jpg"/>
          <p:cNvPicPr>
            <a:picLocks noChangeAspect="1"/>
          </p:cNvPicPr>
          <p:nvPr userDrawn="1"/>
        </p:nvPicPr>
        <p:blipFill>
          <a:blip r:embed="rId3">
            <a:alphaModFix/>
            <a:extLst>
              <a:ext uri="{28A0092B-C50C-407E-A947-70E740481C1C}">
                <a14:useLocalDpi xmlns:a14="http://schemas.microsoft.com/office/drawing/2010/main" val="0"/>
              </a:ext>
            </a:extLst>
          </a:blip>
          <a:stretch>
            <a:fillRect/>
          </a:stretch>
        </p:blipFill>
        <p:spPr>
          <a:xfrm>
            <a:off x="533401" y="361951"/>
            <a:ext cx="3657600" cy="822317"/>
          </a:xfrm>
          <a:prstGeom prst="rect">
            <a:avLst/>
          </a:prstGeom>
        </p:spPr>
      </p:pic>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2/5/15</a:t>
            </a:r>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BACAC6D-BD82-4571-9E34-C1EFF11A946D}" type="slidenum">
              <a:rPr lang="en-US" smtClean="0"/>
              <a:pPr/>
              <a:t>‹#›</a:t>
            </a:fld>
            <a:endParaRPr lang="en-US"/>
          </a:p>
        </p:txBody>
      </p:sp>
      <p:sp>
        <p:nvSpPr>
          <p:cNvPr id="7" name="Rectangle 6"/>
          <p:cNvSpPr/>
          <p:nvPr userDrawn="1"/>
        </p:nvSpPr>
        <p:spPr>
          <a:xfrm>
            <a:off x="0" y="3714750"/>
            <a:ext cx="9144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3714750"/>
            <a:ext cx="9144000" cy="762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1"/>
          <p:cNvSpPr txBox="1">
            <a:spLocks/>
          </p:cNvSpPr>
          <p:nvPr userDrawn="1"/>
        </p:nvSpPr>
        <p:spPr>
          <a:xfrm>
            <a:off x="457200" y="3943350"/>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solidFill>
                <a:schemeClr val="bg1"/>
              </a:solidFill>
            </a:endParaRPr>
          </a:p>
        </p:txBody>
      </p:sp>
    </p:spTree>
    <p:extLst>
      <p:ext uri="{BB962C8B-B14F-4D97-AF65-F5344CB8AC3E}">
        <p14:creationId xmlns:p14="http://schemas.microsoft.com/office/powerpoint/2010/main" val="4023744030"/>
      </p:ext>
    </p:extLst>
  </p:cSld>
  <p:clrMap bg1="lt1" tx1="dk1" bg2="lt2" tx2="dk2" accent1="accent1" accent2="accent2" accent3="accent3" accent4="accent4" accent5="accent5" accent6="accent6" hlink="hlink" folHlink="folHlink"/>
  <p:sldLayoutIdLst>
    <p:sldLayoutId id="2147483686" r:id="rId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2" name="Picture 1" descr="NYSOOH_DOH_rgb.jpg"/>
          <p:cNvPicPr>
            <a:picLocks noChangeAspect="1"/>
          </p:cNvPicPr>
          <p:nvPr userDrawn="1"/>
        </p:nvPicPr>
        <p:blipFill>
          <a:blip r:embed="rId3" cstate="print">
            <a:alphaModFix/>
            <a:extLst>
              <a:ext uri="{28A0092B-C50C-407E-A947-70E740481C1C}">
                <a14:useLocalDpi xmlns:a14="http://schemas.microsoft.com/office/drawing/2010/main" val="0"/>
              </a:ext>
            </a:extLst>
          </a:blip>
          <a:stretch>
            <a:fillRect/>
          </a:stretch>
        </p:blipFill>
        <p:spPr>
          <a:xfrm>
            <a:off x="7096591" y="4522340"/>
            <a:ext cx="1666409" cy="374649"/>
          </a:xfrm>
          <a:prstGeom prst="rect">
            <a:avLst/>
          </a:prstGeom>
        </p:spPr>
      </p:pic>
      <p:sp>
        <p:nvSpPr>
          <p:cNvPr id="10" name="Rectangle 9"/>
          <p:cNvSpPr/>
          <p:nvPr userDrawn="1"/>
        </p:nvSpPr>
        <p:spPr>
          <a:xfrm>
            <a:off x="0" y="1581150"/>
            <a:ext cx="5334000" cy="2743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1540453"/>
            <a:ext cx="533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Date Placeholder 1"/>
          <p:cNvSpPr txBox="1">
            <a:spLocks/>
          </p:cNvSpPr>
          <p:nvPr userDrawn="1"/>
        </p:nvSpPr>
        <p:spPr>
          <a:xfrm>
            <a:off x="152400" y="88105"/>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200" dirty="0">
              <a:solidFill>
                <a:srgbClr val="002D73"/>
              </a:solidFill>
            </a:endParaRPr>
          </a:p>
        </p:txBody>
      </p:sp>
      <p:sp>
        <p:nvSpPr>
          <p:cNvPr id="13"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solidFill>
                  <a:srgbClr val="002D73"/>
                </a:solidFill>
              </a:rPr>
              <a:pPr/>
              <a:t>‹#›</a:t>
            </a:fld>
            <a:endParaRPr lang="en-US" sz="1200" dirty="0">
              <a:solidFill>
                <a:srgbClr val="002D73"/>
              </a:solidFill>
            </a:endParaRPr>
          </a:p>
        </p:txBody>
      </p:sp>
    </p:spTree>
    <p:extLst>
      <p:ext uri="{BB962C8B-B14F-4D97-AF65-F5344CB8AC3E}">
        <p14:creationId xmlns:p14="http://schemas.microsoft.com/office/powerpoint/2010/main" val="2405248628"/>
      </p:ext>
    </p:extLst>
  </p:cSld>
  <p:clrMap bg1="lt1" tx1="dk1" bg2="lt2" tx2="dk2" accent1="accent1" accent2="accent2" accent3="accent3" accent4="accent4" accent5="accent5" accent6="accent6" hlink="hlink" folHlink="folHlink"/>
  <p:sldLayoutIdLst>
    <p:sldLayoutId id="2147483672" r:id="rId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7" name="Picture 6" descr="NYSOOH_DOH_rgb.jpg"/>
          <p:cNvPicPr>
            <a:picLocks noChangeAspect="1"/>
          </p:cNvPicPr>
          <p:nvPr userDrawn="1"/>
        </p:nvPicPr>
        <p:blipFill>
          <a:blip r:embed="rId4" cstate="print">
            <a:alphaModFix/>
            <a:extLst>
              <a:ext uri="{28A0092B-C50C-407E-A947-70E740481C1C}">
                <a14:useLocalDpi xmlns:a14="http://schemas.microsoft.com/office/drawing/2010/main" val="0"/>
              </a:ext>
            </a:extLst>
          </a:blip>
          <a:stretch>
            <a:fillRect/>
          </a:stretch>
        </p:blipFill>
        <p:spPr>
          <a:xfrm>
            <a:off x="7096591" y="4522340"/>
            <a:ext cx="1666409" cy="374649"/>
          </a:xfrm>
          <a:prstGeom prst="rect">
            <a:avLst/>
          </a:prstGeom>
        </p:spPr>
      </p:pic>
      <p:sp>
        <p:nvSpPr>
          <p:cNvPr id="22" name="Rectangle 21"/>
          <p:cNvSpPr/>
          <p:nvPr userDrawn="1"/>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Date Placeholder 1"/>
          <p:cNvSpPr txBox="1">
            <a:spLocks/>
          </p:cNvSpPr>
          <p:nvPr userDrawn="1"/>
        </p:nvSpPr>
        <p:spPr>
          <a:xfrm>
            <a:off x="152400" y="88105"/>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200" dirty="0"/>
          </a:p>
        </p:txBody>
      </p:sp>
      <p:sp>
        <p:nvSpPr>
          <p:cNvPr id="24"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25" name="Rectangle 24"/>
          <p:cNvSpPr/>
          <p:nvPr userDrawn="1"/>
        </p:nvSpPr>
        <p:spPr>
          <a:xfrm>
            <a:off x="0" y="-19050"/>
            <a:ext cx="914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84135281"/>
      </p:ext>
    </p:extLst>
  </p:cSld>
  <p:clrMap bg1="lt1" tx1="dk1" bg2="lt2" tx2="dk2" accent1="accent1" accent2="accent2" accent3="accent3" accent4="accent4" accent5="accent5" accent6="accent6" hlink="hlink" folHlink="folHlink"/>
  <p:sldLayoutIdLst>
    <p:sldLayoutId id="2147483655" r:id="rId1"/>
    <p:sldLayoutId id="2147483688" r:id="rId2"/>
  </p:sldLayoutIdLst>
  <p:timing>
    <p:tnLst>
      <p:par>
        <p:cTn id="1" dur="indefinite" restart="never" nodeType="tmRoot"/>
      </p:par>
    </p:tnLst>
  </p:timing>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13" name="Picture 12" descr="NYSOOH_DOH_rgb.jpg"/>
          <p:cNvPicPr>
            <a:picLocks noChangeAspect="1"/>
          </p:cNvPicPr>
          <p:nvPr userDrawn="1"/>
        </p:nvPicPr>
        <p:blipFill>
          <a:blip r:embed="rId13" cstate="print">
            <a:alphaModFix/>
            <a:extLst>
              <a:ext uri="{28A0092B-C50C-407E-A947-70E740481C1C}">
                <a14:useLocalDpi xmlns:a14="http://schemas.microsoft.com/office/drawing/2010/main" val="0"/>
              </a:ext>
            </a:extLst>
          </a:blip>
          <a:stretch>
            <a:fillRect/>
          </a:stretch>
        </p:blipFill>
        <p:spPr>
          <a:xfrm>
            <a:off x="7110589" y="4512028"/>
            <a:ext cx="1666409" cy="374649"/>
          </a:xfrm>
          <a:prstGeom prst="rect">
            <a:avLst/>
          </a:prstGeom>
        </p:spPr>
      </p:pic>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A7754AA7-8025-408E-B296-E2B43FE08638}" type="slidenum">
              <a:rPr lang="en-US" smtClean="0"/>
              <a:pPr/>
              <a:t>‹#›</a:t>
            </a:fld>
            <a:endParaRPr lang="en-US"/>
          </a:p>
        </p:txBody>
      </p:sp>
      <p:sp>
        <p:nvSpPr>
          <p:cNvPr id="7" name="Rectangle 6"/>
          <p:cNvSpPr/>
          <p:nvPr userDrawn="1"/>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ate Placeholder 1"/>
          <p:cNvSpPr txBox="1">
            <a:spLocks/>
          </p:cNvSpPr>
          <p:nvPr userDrawn="1"/>
        </p:nvSpPr>
        <p:spPr>
          <a:xfrm>
            <a:off x="152400" y="88105"/>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200" dirty="0"/>
          </a:p>
        </p:txBody>
      </p:sp>
      <p:sp>
        <p:nvSpPr>
          <p:cNvPr id="9"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10" name="Rectangle 9"/>
          <p:cNvSpPr/>
          <p:nvPr userDrawn="1"/>
        </p:nvSpPr>
        <p:spPr>
          <a:xfrm>
            <a:off x="0" y="-19050"/>
            <a:ext cx="914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4337920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sldNum="0" hdr="0" ftr="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13.jpeg"/><Relationship Id="rId7" Type="http://schemas.openxmlformats.org/officeDocument/2006/relationships/image" Target="../media/image17.png"/><Relationship Id="rId2" Type="http://schemas.openxmlformats.org/officeDocument/2006/relationships/notesSlide" Target="../notesSlides/notesSlide4.xml"/><Relationship Id="rId1" Type="http://schemas.openxmlformats.org/officeDocument/2006/relationships/slideLayout" Target="../slideLayouts/slideLayout11.xml"/><Relationship Id="rId6" Type="http://schemas.openxmlformats.org/officeDocument/2006/relationships/image" Target="../media/image16.jpeg"/><Relationship Id="rId5" Type="http://schemas.openxmlformats.org/officeDocument/2006/relationships/image" Target="../media/image15.jpeg"/><Relationship Id="rId4" Type="http://schemas.openxmlformats.org/officeDocument/2006/relationships/image" Target="../media/image14.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8" Type="http://schemas.openxmlformats.org/officeDocument/2006/relationships/image" Target="../media/image10.gif"/><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95926" y="1111561"/>
            <a:ext cx="7696200" cy="2246769"/>
          </a:xfrm>
          <a:prstGeom prst="rect">
            <a:avLst/>
          </a:prstGeom>
          <a:noFill/>
          <a:ln>
            <a:noFill/>
          </a:ln>
        </p:spPr>
        <p:txBody>
          <a:bodyPr wrap="square" rtlCol="0">
            <a:spAutoFit/>
          </a:bodyPr>
          <a:lstStyle/>
          <a:p>
            <a:endParaRPr lang="en-US" altLang="en-US" sz="2800" b="1" dirty="0" smtClean="0">
              <a:solidFill>
                <a:srgbClr val="002D73"/>
              </a:solidFill>
              <a:ea typeface="ＭＳ Ｐゴシック" panose="020B0600070205080204" pitchFamily="34" charset="-128"/>
            </a:endParaRPr>
          </a:p>
          <a:p>
            <a:r>
              <a:rPr lang="en-US" altLang="en-US" sz="2800" b="1" dirty="0" smtClean="0">
                <a:solidFill>
                  <a:srgbClr val="002D73"/>
                </a:solidFill>
                <a:ea typeface="ＭＳ Ｐゴシック" panose="020B0600070205080204" pitchFamily="34" charset="-128"/>
              </a:rPr>
              <a:t>Outbreak Unchecked Response Exercise (</a:t>
            </a:r>
            <a:r>
              <a:rPr lang="en-US" altLang="en-US" sz="2800" b="1" dirty="0" err="1" smtClean="0">
                <a:solidFill>
                  <a:srgbClr val="002D73"/>
                </a:solidFill>
                <a:ea typeface="ＭＳ Ｐゴシック" panose="020B0600070205080204" pitchFamily="34" charset="-128"/>
              </a:rPr>
              <a:t>OUREx</a:t>
            </a:r>
            <a:r>
              <a:rPr lang="en-US" altLang="en-US" sz="2800" b="1" dirty="0" smtClean="0">
                <a:solidFill>
                  <a:srgbClr val="002D73"/>
                </a:solidFill>
                <a:ea typeface="ＭＳ Ｐゴシック" panose="020B0600070205080204" pitchFamily="34" charset="-128"/>
              </a:rPr>
              <a:t>)</a:t>
            </a:r>
          </a:p>
          <a:p>
            <a:r>
              <a:rPr lang="en-US" sz="2800" b="1" dirty="0" smtClean="0">
                <a:solidFill>
                  <a:srgbClr val="002D73"/>
                </a:solidFill>
                <a:ea typeface="ＭＳ Ｐゴシック" panose="020B0600070205080204" pitchFamily="34" charset="-128"/>
                <a:cs typeface="Arial" panose="020B0604020202020204" pitchFamily="34" charset="0"/>
              </a:rPr>
              <a:t>October 20, 2016</a:t>
            </a:r>
          </a:p>
          <a:p>
            <a:endParaRPr lang="en-US" sz="2800" b="1" dirty="0">
              <a:solidFill>
                <a:srgbClr val="002D73"/>
              </a:solidFill>
              <a:latin typeface="Arial" panose="020B0604020202020204" pitchFamily="34" charset="0"/>
              <a:ea typeface="ＭＳ Ｐゴシック" panose="020B0600070205080204" pitchFamily="34" charset="-128"/>
              <a:cs typeface="Arial" panose="020B0604020202020204" pitchFamily="34" charset="0"/>
            </a:endParaRPr>
          </a:p>
          <a:p>
            <a:endParaRPr lang="en-US" sz="2800" b="1" dirty="0">
              <a:solidFill>
                <a:srgbClr val="002D73"/>
              </a:solidFill>
              <a:latin typeface="Arial" panose="020B0604020202020204" pitchFamily="34" charset="0"/>
              <a:cs typeface="Arial" panose="020B0604020202020204" pitchFamily="34" charset="0"/>
            </a:endParaRPr>
          </a:p>
        </p:txBody>
      </p:sp>
      <p:sp>
        <p:nvSpPr>
          <p:cNvPr id="7" name="TextBox 6"/>
          <p:cNvSpPr txBox="1"/>
          <p:nvPr/>
        </p:nvSpPr>
        <p:spPr>
          <a:xfrm>
            <a:off x="464456" y="2750457"/>
            <a:ext cx="6972188" cy="892552"/>
          </a:xfrm>
          <a:prstGeom prst="rect">
            <a:avLst/>
          </a:prstGeom>
          <a:noFill/>
          <a:ln>
            <a:noFill/>
          </a:ln>
        </p:spPr>
        <p:txBody>
          <a:bodyPr wrap="square" rtlCol="0">
            <a:spAutoFit/>
          </a:bodyPr>
          <a:lstStyle/>
          <a:p>
            <a:r>
              <a:rPr lang="en-US" sz="2400" b="1" dirty="0" smtClean="0">
                <a:solidFill>
                  <a:srgbClr val="002D73"/>
                </a:solidFill>
                <a:latin typeface="Arial" panose="020B0604020202020204" pitchFamily="34" charset="0"/>
                <a:cs typeface="Arial" panose="020B0604020202020204" pitchFamily="34" charset="0"/>
              </a:rPr>
              <a:t>Exercise Briefing for </a:t>
            </a:r>
            <a:r>
              <a:rPr lang="en-US" sz="2400" b="1" dirty="0">
                <a:solidFill>
                  <a:srgbClr val="002D73"/>
                </a:solidFill>
                <a:latin typeface="Arial" panose="020B0604020202020204" pitchFamily="34" charset="0"/>
                <a:cs typeface="Arial" panose="020B0604020202020204" pitchFamily="34" charset="0"/>
              </a:rPr>
              <a:t>Preparedness Field Reps</a:t>
            </a:r>
            <a:endParaRPr lang="en-US" b="1" dirty="0" smtClean="0">
              <a:solidFill>
                <a:srgbClr val="002D73"/>
              </a:solidFill>
              <a:latin typeface="Arial" panose="020B0604020202020204" pitchFamily="34" charset="0"/>
              <a:cs typeface="Arial" panose="020B0604020202020204" pitchFamily="34" charset="0"/>
            </a:endParaRPr>
          </a:p>
          <a:p>
            <a:endParaRPr lang="en-US" sz="2800" b="1" dirty="0">
              <a:solidFill>
                <a:srgbClr val="646569"/>
              </a:solidFill>
              <a:latin typeface="Arial" panose="020B0604020202020204" pitchFamily="34" charset="0"/>
              <a:cs typeface="Arial" panose="020B0604020202020204" pitchFamily="34" charset="0"/>
            </a:endParaRP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42713" y="37164"/>
            <a:ext cx="1401287" cy="840772"/>
          </a:xfrm>
          <a:prstGeom prst="rect">
            <a:avLst/>
          </a:prstGeom>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921854">
            <a:off x="7433624" y="565306"/>
            <a:ext cx="975014" cy="858886"/>
          </a:xfrm>
          <a:prstGeom prst="rect">
            <a:avLst/>
          </a:prstGeom>
        </p:spPr>
      </p:pic>
    </p:spTree>
    <p:extLst>
      <p:ext uri="{BB962C8B-B14F-4D97-AF65-F5344CB8AC3E}">
        <p14:creationId xmlns:p14="http://schemas.microsoft.com/office/powerpoint/2010/main" val="38087040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a:t>
            </a:r>
            <a:r>
              <a:rPr lang="en-US" sz="3600" b="1" dirty="0">
                <a:solidFill>
                  <a:srgbClr val="002D73"/>
                </a:solidFill>
                <a:latin typeface="+mn-lt"/>
              </a:rPr>
              <a:t>Logistics</a:t>
            </a:r>
          </a:p>
        </p:txBody>
      </p:sp>
      <p:sp>
        <p:nvSpPr>
          <p:cNvPr id="3" name="Content Placeholder 2"/>
          <p:cNvSpPr>
            <a:spLocks noGrp="1"/>
          </p:cNvSpPr>
          <p:nvPr>
            <p:ph idx="1"/>
          </p:nvPr>
        </p:nvSpPr>
        <p:spPr/>
        <p:txBody>
          <a:bodyPr>
            <a:normAutofit lnSpcReduction="10000"/>
          </a:bodyPr>
          <a:lstStyle/>
          <a:p>
            <a:r>
              <a:rPr lang="en-US" sz="2400" dirty="0">
                <a:solidFill>
                  <a:srgbClr val="002D73"/>
                </a:solidFill>
              </a:rPr>
              <a:t>Exercise </a:t>
            </a:r>
            <a:r>
              <a:rPr lang="en-US" sz="2400" dirty="0" smtClean="0">
                <a:solidFill>
                  <a:srgbClr val="002D73"/>
                </a:solidFill>
              </a:rPr>
              <a:t>locations</a:t>
            </a:r>
          </a:p>
          <a:p>
            <a:pPr lvl="1"/>
            <a:r>
              <a:rPr lang="en-US" sz="2400" dirty="0" smtClean="0">
                <a:solidFill>
                  <a:srgbClr val="002D73"/>
                </a:solidFill>
              </a:rPr>
              <a:t>On-site </a:t>
            </a:r>
          </a:p>
          <a:p>
            <a:pPr lvl="2"/>
            <a:r>
              <a:rPr lang="en-US" sz="2000" dirty="0">
                <a:solidFill>
                  <a:srgbClr val="002D73"/>
                </a:solidFill>
              </a:rPr>
              <a:t>L</a:t>
            </a:r>
            <a:r>
              <a:rPr lang="en-US" sz="2000" dirty="0" smtClean="0">
                <a:solidFill>
                  <a:srgbClr val="002D73"/>
                </a:solidFill>
              </a:rPr>
              <a:t>ocal hospitals and LHDs – NPIs; </a:t>
            </a:r>
          </a:p>
          <a:p>
            <a:pPr lvl="2"/>
            <a:r>
              <a:rPr lang="en-US" sz="2000" dirty="0" smtClean="0">
                <a:solidFill>
                  <a:srgbClr val="002D73"/>
                </a:solidFill>
              </a:rPr>
              <a:t>POD sites for LHDs conducting PODs; </a:t>
            </a:r>
          </a:p>
          <a:p>
            <a:pPr lvl="2"/>
            <a:r>
              <a:rPr lang="en-US" sz="2000" dirty="0" smtClean="0">
                <a:solidFill>
                  <a:srgbClr val="002D73"/>
                </a:solidFill>
              </a:rPr>
              <a:t>Regional SIMCELL sites to be determined by region; </a:t>
            </a:r>
          </a:p>
          <a:p>
            <a:pPr lvl="2"/>
            <a:r>
              <a:rPr lang="en-US" sz="2000" dirty="0" smtClean="0">
                <a:solidFill>
                  <a:srgbClr val="002D73"/>
                </a:solidFill>
              </a:rPr>
              <a:t>Central SIMCELL in Menands</a:t>
            </a:r>
          </a:p>
          <a:p>
            <a:r>
              <a:rPr lang="en-US" sz="2400" dirty="0" smtClean="0">
                <a:solidFill>
                  <a:srgbClr val="002D73"/>
                </a:solidFill>
              </a:rPr>
              <a:t>A/V </a:t>
            </a:r>
            <a:r>
              <a:rPr lang="en-US" sz="2400" dirty="0">
                <a:solidFill>
                  <a:srgbClr val="002D73"/>
                </a:solidFill>
              </a:rPr>
              <a:t>requirements</a:t>
            </a:r>
            <a:endParaRPr lang="en-US" sz="2400" dirty="0" smtClean="0">
              <a:solidFill>
                <a:srgbClr val="002D73"/>
              </a:solidFill>
            </a:endParaRPr>
          </a:p>
          <a:p>
            <a:pPr lvl="1"/>
            <a:r>
              <a:rPr lang="en-US" sz="2400" dirty="0" smtClean="0">
                <a:solidFill>
                  <a:srgbClr val="002D73"/>
                </a:solidFill>
              </a:rPr>
              <a:t>Computers, phones</a:t>
            </a:r>
          </a:p>
          <a:p>
            <a:r>
              <a:rPr lang="en-US" sz="2400" dirty="0">
                <a:solidFill>
                  <a:srgbClr val="002D73"/>
                </a:solidFill>
              </a:rPr>
              <a:t>Badging and </a:t>
            </a:r>
            <a:r>
              <a:rPr lang="en-US" sz="2400" dirty="0" smtClean="0">
                <a:solidFill>
                  <a:srgbClr val="002D73"/>
                </a:solidFill>
              </a:rPr>
              <a:t>identification of Controller/Evaluators</a:t>
            </a:r>
          </a:p>
        </p:txBody>
      </p:sp>
    </p:spTree>
    <p:extLst>
      <p:ext uri="{BB962C8B-B14F-4D97-AF65-F5344CB8AC3E}">
        <p14:creationId xmlns:p14="http://schemas.microsoft.com/office/powerpoint/2010/main" val="4466253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Exercise Timeline</a:t>
            </a:r>
            <a:endParaRPr lang="en-US" sz="3600" b="1" dirty="0">
              <a:solidFill>
                <a:srgbClr val="002D73"/>
              </a:solidFill>
              <a:latin typeface="+mn-lt"/>
            </a:endParaRPr>
          </a:p>
        </p:txBody>
      </p:sp>
      <p:sp>
        <p:nvSpPr>
          <p:cNvPr id="3" name="Content Placeholder 2"/>
          <p:cNvSpPr>
            <a:spLocks noGrp="1"/>
          </p:cNvSpPr>
          <p:nvPr>
            <p:ph idx="1"/>
          </p:nvPr>
        </p:nvSpPr>
        <p:spPr>
          <a:xfrm>
            <a:off x="457200" y="1063624"/>
            <a:ext cx="8229600" cy="4790421"/>
          </a:xfrm>
        </p:spPr>
        <p:txBody>
          <a:bodyPr>
            <a:normAutofit fontScale="55000" lnSpcReduction="20000"/>
          </a:bodyPr>
          <a:lstStyle/>
          <a:p>
            <a:pPr marL="457200" lvl="1" indent="0">
              <a:buNone/>
            </a:pPr>
            <a:endParaRPr lang="en-US" sz="2900" dirty="0" smtClean="0">
              <a:solidFill>
                <a:srgbClr val="002D73"/>
              </a:solidFill>
            </a:endParaRPr>
          </a:p>
          <a:p>
            <a:r>
              <a:rPr lang="en-US" sz="4500" b="1" dirty="0" smtClean="0">
                <a:solidFill>
                  <a:srgbClr val="002D73"/>
                </a:solidFill>
              </a:rPr>
              <a:t>Dates of Exercises</a:t>
            </a:r>
          </a:p>
          <a:p>
            <a:pPr lvl="1"/>
            <a:r>
              <a:rPr lang="en-US" sz="4000" dirty="0">
                <a:solidFill>
                  <a:srgbClr val="002D73"/>
                </a:solidFill>
              </a:rPr>
              <a:t>The exercise will span 7 work days:</a:t>
            </a:r>
          </a:p>
          <a:p>
            <a:pPr lvl="2"/>
            <a:r>
              <a:rPr lang="en-US" sz="4000" dirty="0">
                <a:solidFill>
                  <a:srgbClr val="002D73"/>
                </a:solidFill>
              </a:rPr>
              <a:t>2/27/17	</a:t>
            </a:r>
            <a:r>
              <a:rPr lang="en-US" sz="4000" dirty="0" smtClean="0">
                <a:solidFill>
                  <a:srgbClr val="002D73"/>
                </a:solidFill>
              </a:rPr>
              <a:t>	Long </a:t>
            </a:r>
            <a:r>
              <a:rPr lang="en-US" sz="4000" dirty="0">
                <a:solidFill>
                  <a:srgbClr val="002D73"/>
                </a:solidFill>
              </a:rPr>
              <a:t>Island</a:t>
            </a:r>
          </a:p>
          <a:p>
            <a:pPr lvl="2"/>
            <a:r>
              <a:rPr lang="en-US" sz="4000" dirty="0">
                <a:solidFill>
                  <a:srgbClr val="002D73"/>
                </a:solidFill>
              </a:rPr>
              <a:t>2/28/17	</a:t>
            </a:r>
            <a:r>
              <a:rPr lang="en-US" sz="4000" dirty="0" smtClean="0">
                <a:solidFill>
                  <a:srgbClr val="002D73"/>
                </a:solidFill>
              </a:rPr>
              <a:t>	Lower </a:t>
            </a:r>
            <a:r>
              <a:rPr lang="en-US" sz="4000" dirty="0">
                <a:solidFill>
                  <a:srgbClr val="002D73"/>
                </a:solidFill>
              </a:rPr>
              <a:t>Hudson Valley</a:t>
            </a:r>
          </a:p>
          <a:p>
            <a:pPr lvl="2"/>
            <a:r>
              <a:rPr lang="en-US" sz="4000" dirty="0">
                <a:solidFill>
                  <a:srgbClr val="002D73"/>
                </a:solidFill>
              </a:rPr>
              <a:t>3/1/17		Capital District</a:t>
            </a:r>
          </a:p>
          <a:p>
            <a:pPr lvl="2"/>
            <a:r>
              <a:rPr lang="en-US" sz="4000" dirty="0">
                <a:solidFill>
                  <a:srgbClr val="002D73"/>
                </a:solidFill>
              </a:rPr>
              <a:t>3/2/17		North Country</a:t>
            </a:r>
          </a:p>
          <a:p>
            <a:pPr lvl="2"/>
            <a:r>
              <a:rPr lang="en-US" sz="4000" dirty="0">
                <a:solidFill>
                  <a:srgbClr val="002D73"/>
                </a:solidFill>
              </a:rPr>
              <a:t>3/6/17		Central New York (South and East)</a:t>
            </a:r>
          </a:p>
          <a:p>
            <a:pPr lvl="2"/>
            <a:r>
              <a:rPr lang="en-US" sz="4000" dirty="0">
                <a:solidFill>
                  <a:srgbClr val="002D73"/>
                </a:solidFill>
              </a:rPr>
              <a:t>3/7/17		Central New York (North and West)</a:t>
            </a:r>
          </a:p>
          <a:p>
            <a:pPr lvl="2"/>
            <a:r>
              <a:rPr lang="en-US" sz="4000" dirty="0">
                <a:solidFill>
                  <a:srgbClr val="002D73"/>
                </a:solidFill>
              </a:rPr>
              <a:t>3/8/17		Western New York</a:t>
            </a:r>
          </a:p>
          <a:p>
            <a:pPr marL="457200" lvl="1" indent="0">
              <a:buNone/>
            </a:pPr>
            <a:endParaRPr lang="en-US" sz="3800" dirty="0" smtClean="0"/>
          </a:p>
          <a:p>
            <a:pPr marL="0" indent="0">
              <a:buNone/>
            </a:pPr>
            <a:r>
              <a:rPr lang="en-US" sz="2600" dirty="0" smtClean="0"/>
              <a:t> </a:t>
            </a:r>
            <a:endParaRPr lang="en-US" sz="2600" dirty="0"/>
          </a:p>
        </p:txBody>
      </p:sp>
    </p:spTree>
    <p:extLst>
      <p:ext uri="{BB962C8B-B14F-4D97-AF65-F5344CB8AC3E}">
        <p14:creationId xmlns:p14="http://schemas.microsoft.com/office/powerpoint/2010/main" val="33532764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2804" y="206375"/>
            <a:ext cx="7946796" cy="857250"/>
          </a:xfrm>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Exercise Timeline</a:t>
            </a:r>
            <a:endParaRPr lang="en-US" sz="3600" b="1" dirty="0">
              <a:solidFill>
                <a:srgbClr val="002D73"/>
              </a:solidFill>
              <a:latin typeface="+mn-lt"/>
            </a:endParaRPr>
          </a:p>
        </p:txBody>
      </p:sp>
      <p:cxnSp>
        <p:nvCxnSpPr>
          <p:cNvPr id="6" name="Straight Arrow Connector 5"/>
          <p:cNvCxnSpPr/>
          <p:nvPr/>
        </p:nvCxnSpPr>
        <p:spPr>
          <a:xfrm>
            <a:off x="428919" y="2661649"/>
            <a:ext cx="8649093" cy="51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82804" y="1677971"/>
            <a:ext cx="1423448" cy="369332"/>
          </a:xfrm>
          <a:prstGeom prst="rect">
            <a:avLst/>
          </a:prstGeom>
          <a:noFill/>
        </p:spPr>
        <p:txBody>
          <a:bodyPr wrap="square" rtlCol="0">
            <a:spAutoFit/>
          </a:bodyPr>
          <a:lstStyle/>
          <a:p>
            <a:r>
              <a:rPr lang="en-US" dirty="0" smtClean="0">
                <a:solidFill>
                  <a:srgbClr val="00B050"/>
                </a:solidFill>
              </a:rPr>
              <a:t>Long Island</a:t>
            </a:r>
            <a:endParaRPr lang="en-US" dirty="0">
              <a:solidFill>
                <a:srgbClr val="00B050"/>
              </a:solidFill>
            </a:endParaRPr>
          </a:p>
        </p:txBody>
      </p:sp>
      <p:sp>
        <p:nvSpPr>
          <p:cNvPr id="11" name="TextBox 10"/>
          <p:cNvSpPr txBox="1"/>
          <p:nvPr/>
        </p:nvSpPr>
        <p:spPr>
          <a:xfrm>
            <a:off x="612742" y="2837468"/>
            <a:ext cx="1093510" cy="369332"/>
          </a:xfrm>
          <a:prstGeom prst="rect">
            <a:avLst/>
          </a:prstGeom>
          <a:noFill/>
        </p:spPr>
        <p:txBody>
          <a:bodyPr wrap="square" rtlCol="0">
            <a:spAutoFit/>
          </a:bodyPr>
          <a:lstStyle/>
          <a:p>
            <a:r>
              <a:rPr lang="en-US" b="1" dirty="0" smtClean="0">
                <a:solidFill>
                  <a:srgbClr val="00B050"/>
                </a:solidFill>
              </a:rPr>
              <a:t>2/27/17</a:t>
            </a:r>
            <a:endParaRPr lang="en-US" b="1" dirty="0">
              <a:solidFill>
                <a:srgbClr val="00B050"/>
              </a:solidFill>
            </a:endParaRPr>
          </a:p>
        </p:txBody>
      </p:sp>
      <p:sp>
        <p:nvSpPr>
          <p:cNvPr id="12" name="TextBox 11"/>
          <p:cNvSpPr txBox="1"/>
          <p:nvPr/>
        </p:nvSpPr>
        <p:spPr>
          <a:xfrm>
            <a:off x="1508290" y="1677971"/>
            <a:ext cx="1743958" cy="646331"/>
          </a:xfrm>
          <a:prstGeom prst="rect">
            <a:avLst/>
          </a:prstGeom>
          <a:noFill/>
        </p:spPr>
        <p:txBody>
          <a:bodyPr wrap="square" rtlCol="0">
            <a:spAutoFit/>
          </a:bodyPr>
          <a:lstStyle/>
          <a:p>
            <a:pPr algn="ctr"/>
            <a:r>
              <a:rPr lang="en-US" dirty="0" smtClean="0">
                <a:solidFill>
                  <a:srgbClr val="00B050"/>
                </a:solidFill>
              </a:rPr>
              <a:t>Lower Hudson Valley</a:t>
            </a:r>
            <a:endParaRPr lang="en-US" dirty="0">
              <a:solidFill>
                <a:srgbClr val="00B050"/>
              </a:solidFill>
            </a:endParaRPr>
          </a:p>
        </p:txBody>
      </p:sp>
      <p:sp>
        <p:nvSpPr>
          <p:cNvPr id="13" name="TextBox 12"/>
          <p:cNvSpPr txBox="1"/>
          <p:nvPr/>
        </p:nvSpPr>
        <p:spPr>
          <a:xfrm>
            <a:off x="1800520" y="2837468"/>
            <a:ext cx="1018094" cy="369332"/>
          </a:xfrm>
          <a:prstGeom prst="rect">
            <a:avLst/>
          </a:prstGeom>
          <a:noFill/>
        </p:spPr>
        <p:txBody>
          <a:bodyPr wrap="square" rtlCol="0">
            <a:spAutoFit/>
          </a:bodyPr>
          <a:lstStyle/>
          <a:p>
            <a:r>
              <a:rPr lang="en-US" b="1" dirty="0" smtClean="0">
                <a:solidFill>
                  <a:srgbClr val="00B050"/>
                </a:solidFill>
              </a:rPr>
              <a:t>2/28/17</a:t>
            </a:r>
            <a:endParaRPr lang="en-US" b="1" dirty="0">
              <a:solidFill>
                <a:srgbClr val="00B050"/>
              </a:solidFill>
            </a:endParaRPr>
          </a:p>
        </p:txBody>
      </p:sp>
      <p:sp>
        <p:nvSpPr>
          <p:cNvPr id="14" name="TextBox 13"/>
          <p:cNvSpPr txBox="1"/>
          <p:nvPr/>
        </p:nvSpPr>
        <p:spPr>
          <a:xfrm>
            <a:off x="2818614" y="1677971"/>
            <a:ext cx="2139885" cy="369332"/>
          </a:xfrm>
          <a:prstGeom prst="rect">
            <a:avLst/>
          </a:prstGeom>
          <a:noFill/>
        </p:spPr>
        <p:txBody>
          <a:bodyPr wrap="square" rtlCol="0">
            <a:spAutoFit/>
          </a:bodyPr>
          <a:lstStyle/>
          <a:p>
            <a:r>
              <a:rPr lang="en-US" dirty="0" smtClean="0"/>
              <a:t>    </a:t>
            </a:r>
            <a:r>
              <a:rPr lang="en-US" dirty="0" smtClean="0">
                <a:solidFill>
                  <a:srgbClr val="FF0000"/>
                </a:solidFill>
              </a:rPr>
              <a:t>Capital District</a:t>
            </a:r>
            <a:endParaRPr lang="en-US" dirty="0">
              <a:solidFill>
                <a:srgbClr val="FF0000"/>
              </a:solidFill>
            </a:endParaRPr>
          </a:p>
        </p:txBody>
      </p:sp>
      <p:sp>
        <p:nvSpPr>
          <p:cNvPr id="15" name="TextBox 14"/>
          <p:cNvSpPr txBox="1"/>
          <p:nvPr/>
        </p:nvSpPr>
        <p:spPr>
          <a:xfrm>
            <a:off x="4458878" y="1677971"/>
            <a:ext cx="1885361" cy="369332"/>
          </a:xfrm>
          <a:prstGeom prst="rect">
            <a:avLst/>
          </a:prstGeom>
          <a:noFill/>
        </p:spPr>
        <p:txBody>
          <a:bodyPr wrap="square" rtlCol="0">
            <a:spAutoFit/>
          </a:bodyPr>
          <a:lstStyle/>
          <a:p>
            <a:r>
              <a:rPr lang="en-US" dirty="0" smtClean="0"/>
              <a:t> </a:t>
            </a:r>
            <a:r>
              <a:rPr lang="en-US" dirty="0" smtClean="0">
                <a:solidFill>
                  <a:srgbClr val="FF0000"/>
                </a:solidFill>
              </a:rPr>
              <a:t>N. Country</a:t>
            </a:r>
            <a:endParaRPr lang="en-US" dirty="0">
              <a:solidFill>
                <a:srgbClr val="FF0000"/>
              </a:solidFill>
            </a:endParaRPr>
          </a:p>
        </p:txBody>
      </p:sp>
      <p:sp>
        <p:nvSpPr>
          <p:cNvPr id="19" name="TextBox 18"/>
          <p:cNvSpPr txBox="1"/>
          <p:nvPr/>
        </p:nvSpPr>
        <p:spPr>
          <a:xfrm>
            <a:off x="5674936" y="1677971"/>
            <a:ext cx="1310327" cy="646331"/>
          </a:xfrm>
          <a:prstGeom prst="rect">
            <a:avLst/>
          </a:prstGeom>
          <a:noFill/>
        </p:spPr>
        <p:txBody>
          <a:bodyPr wrap="square" rtlCol="0">
            <a:spAutoFit/>
          </a:bodyPr>
          <a:lstStyle/>
          <a:p>
            <a:r>
              <a:rPr lang="en-US" dirty="0" smtClean="0">
                <a:solidFill>
                  <a:schemeClr val="tx2">
                    <a:lumMod val="60000"/>
                    <a:lumOff val="40000"/>
                  </a:schemeClr>
                </a:solidFill>
              </a:rPr>
              <a:t>Central NY</a:t>
            </a:r>
          </a:p>
          <a:p>
            <a:pPr algn="ctr"/>
            <a:r>
              <a:rPr lang="en-US" dirty="0" smtClean="0">
                <a:solidFill>
                  <a:schemeClr val="tx2">
                    <a:lumMod val="60000"/>
                    <a:lumOff val="40000"/>
                  </a:schemeClr>
                </a:solidFill>
              </a:rPr>
              <a:t>S and E</a:t>
            </a:r>
            <a:endParaRPr lang="en-US" dirty="0">
              <a:solidFill>
                <a:schemeClr val="tx2">
                  <a:lumMod val="60000"/>
                  <a:lumOff val="40000"/>
                </a:schemeClr>
              </a:solidFill>
            </a:endParaRPr>
          </a:p>
        </p:txBody>
      </p:sp>
      <p:sp>
        <p:nvSpPr>
          <p:cNvPr id="22" name="TextBox 21"/>
          <p:cNvSpPr txBox="1"/>
          <p:nvPr/>
        </p:nvSpPr>
        <p:spPr>
          <a:xfrm>
            <a:off x="6872140" y="1677971"/>
            <a:ext cx="1329181" cy="646331"/>
          </a:xfrm>
          <a:prstGeom prst="rect">
            <a:avLst/>
          </a:prstGeom>
          <a:noFill/>
        </p:spPr>
        <p:txBody>
          <a:bodyPr wrap="square" rtlCol="0">
            <a:spAutoFit/>
          </a:bodyPr>
          <a:lstStyle/>
          <a:p>
            <a:pPr algn="ctr"/>
            <a:r>
              <a:rPr lang="en-US" dirty="0" smtClean="0">
                <a:solidFill>
                  <a:schemeClr val="tx2">
                    <a:lumMod val="60000"/>
                    <a:lumOff val="40000"/>
                  </a:schemeClr>
                </a:solidFill>
              </a:rPr>
              <a:t>Central NY W and N</a:t>
            </a:r>
            <a:endParaRPr lang="en-US" dirty="0">
              <a:solidFill>
                <a:schemeClr val="tx2">
                  <a:lumMod val="60000"/>
                  <a:lumOff val="40000"/>
                </a:schemeClr>
              </a:solidFill>
            </a:endParaRPr>
          </a:p>
        </p:txBody>
      </p:sp>
      <p:sp>
        <p:nvSpPr>
          <p:cNvPr id="23" name="TextBox 22"/>
          <p:cNvSpPr txBox="1"/>
          <p:nvPr/>
        </p:nvSpPr>
        <p:spPr>
          <a:xfrm>
            <a:off x="8069344" y="1677971"/>
            <a:ext cx="1074655" cy="646331"/>
          </a:xfrm>
          <a:prstGeom prst="rect">
            <a:avLst/>
          </a:prstGeom>
          <a:noFill/>
        </p:spPr>
        <p:txBody>
          <a:bodyPr wrap="square" rtlCol="0">
            <a:spAutoFit/>
          </a:bodyPr>
          <a:lstStyle/>
          <a:p>
            <a:pPr algn="ctr"/>
            <a:r>
              <a:rPr lang="en-US" dirty="0" smtClean="0">
                <a:solidFill>
                  <a:srgbClr val="7030A0"/>
                </a:solidFill>
              </a:rPr>
              <a:t>Western NY</a:t>
            </a:r>
            <a:endParaRPr lang="en-US" dirty="0">
              <a:solidFill>
                <a:srgbClr val="7030A0"/>
              </a:solidFill>
            </a:endParaRPr>
          </a:p>
        </p:txBody>
      </p:sp>
      <p:sp>
        <p:nvSpPr>
          <p:cNvPr id="24" name="TextBox 23"/>
          <p:cNvSpPr txBox="1"/>
          <p:nvPr/>
        </p:nvSpPr>
        <p:spPr>
          <a:xfrm>
            <a:off x="3252248" y="2837468"/>
            <a:ext cx="1517715" cy="369332"/>
          </a:xfrm>
          <a:prstGeom prst="rect">
            <a:avLst/>
          </a:prstGeom>
          <a:noFill/>
        </p:spPr>
        <p:txBody>
          <a:bodyPr wrap="square" rtlCol="0">
            <a:spAutoFit/>
          </a:bodyPr>
          <a:lstStyle/>
          <a:p>
            <a:r>
              <a:rPr lang="en-US" b="1" dirty="0" smtClean="0">
                <a:solidFill>
                  <a:srgbClr val="002D73"/>
                </a:solidFill>
              </a:rPr>
              <a:t>    </a:t>
            </a:r>
            <a:r>
              <a:rPr lang="en-US" b="1" dirty="0" smtClean="0">
                <a:solidFill>
                  <a:srgbClr val="FF0000"/>
                </a:solidFill>
              </a:rPr>
              <a:t>3/1/17</a:t>
            </a:r>
            <a:endParaRPr lang="en-US" b="1" dirty="0">
              <a:solidFill>
                <a:srgbClr val="FF0000"/>
              </a:solidFill>
            </a:endParaRPr>
          </a:p>
        </p:txBody>
      </p:sp>
      <p:sp>
        <p:nvSpPr>
          <p:cNvPr id="25" name="TextBox 24"/>
          <p:cNvSpPr txBox="1"/>
          <p:nvPr/>
        </p:nvSpPr>
        <p:spPr>
          <a:xfrm>
            <a:off x="4647414" y="2837468"/>
            <a:ext cx="1102937" cy="369332"/>
          </a:xfrm>
          <a:prstGeom prst="rect">
            <a:avLst/>
          </a:prstGeom>
          <a:noFill/>
        </p:spPr>
        <p:txBody>
          <a:bodyPr wrap="square" rtlCol="0">
            <a:spAutoFit/>
          </a:bodyPr>
          <a:lstStyle/>
          <a:p>
            <a:r>
              <a:rPr lang="en-US" b="1" dirty="0" smtClean="0">
                <a:solidFill>
                  <a:srgbClr val="002D73"/>
                </a:solidFill>
              </a:rPr>
              <a:t>  </a:t>
            </a:r>
            <a:r>
              <a:rPr lang="en-US" b="1" dirty="0" smtClean="0">
                <a:solidFill>
                  <a:srgbClr val="FF0000"/>
                </a:solidFill>
              </a:rPr>
              <a:t>3/2/17</a:t>
            </a:r>
            <a:endParaRPr lang="en-US" b="1" dirty="0">
              <a:solidFill>
                <a:srgbClr val="FF0000"/>
              </a:solidFill>
            </a:endParaRPr>
          </a:p>
        </p:txBody>
      </p:sp>
      <p:sp>
        <p:nvSpPr>
          <p:cNvPr id="26" name="TextBox 25"/>
          <p:cNvSpPr txBox="1"/>
          <p:nvPr/>
        </p:nvSpPr>
        <p:spPr>
          <a:xfrm>
            <a:off x="5929461" y="2837468"/>
            <a:ext cx="942680" cy="369332"/>
          </a:xfrm>
          <a:prstGeom prst="rect">
            <a:avLst/>
          </a:prstGeom>
          <a:noFill/>
        </p:spPr>
        <p:txBody>
          <a:bodyPr wrap="square" rtlCol="0">
            <a:spAutoFit/>
          </a:bodyPr>
          <a:lstStyle/>
          <a:p>
            <a:r>
              <a:rPr lang="en-US" b="1" dirty="0" smtClean="0">
                <a:solidFill>
                  <a:schemeClr val="tx2">
                    <a:lumMod val="60000"/>
                    <a:lumOff val="40000"/>
                  </a:schemeClr>
                </a:solidFill>
              </a:rPr>
              <a:t>3/6/17</a:t>
            </a:r>
            <a:endParaRPr lang="en-US" b="1" dirty="0">
              <a:solidFill>
                <a:schemeClr val="tx2">
                  <a:lumMod val="60000"/>
                  <a:lumOff val="40000"/>
                </a:schemeClr>
              </a:solidFill>
            </a:endParaRPr>
          </a:p>
        </p:txBody>
      </p:sp>
      <p:sp>
        <p:nvSpPr>
          <p:cNvPr id="27" name="TextBox 26"/>
          <p:cNvSpPr txBox="1"/>
          <p:nvPr/>
        </p:nvSpPr>
        <p:spPr>
          <a:xfrm>
            <a:off x="7145517" y="2837468"/>
            <a:ext cx="1084083" cy="369332"/>
          </a:xfrm>
          <a:prstGeom prst="rect">
            <a:avLst/>
          </a:prstGeom>
          <a:noFill/>
        </p:spPr>
        <p:txBody>
          <a:bodyPr wrap="square" rtlCol="0">
            <a:spAutoFit/>
          </a:bodyPr>
          <a:lstStyle/>
          <a:p>
            <a:r>
              <a:rPr lang="en-US" b="1" dirty="0" smtClean="0">
                <a:solidFill>
                  <a:schemeClr val="tx2">
                    <a:lumMod val="60000"/>
                    <a:lumOff val="40000"/>
                  </a:schemeClr>
                </a:solidFill>
              </a:rPr>
              <a:t>3/7/17</a:t>
            </a:r>
            <a:endParaRPr lang="en-US" b="1" dirty="0">
              <a:solidFill>
                <a:schemeClr val="tx2">
                  <a:lumMod val="60000"/>
                  <a:lumOff val="40000"/>
                </a:schemeClr>
              </a:solidFill>
            </a:endParaRPr>
          </a:p>
        </p:txBody>
      </p:sp>
      <p:sp>
        <p:nvSpPr>
          <p:cNvPr id="28" name="TextBox 27"/>
          <p:cNvSpPr txBox="1"/>
          <p:nvPr/>
        </p:nvSpPr>
        <p:spPr>
          <a:xfrm>
            <a:off x="8201321" y="2837468"/>
            <a:ext cx="942677" cy="369332"/>
          </a:xfrm>
          <a:prstGeom prst="rect">
            <a:avLst/>
          </a:prstGeom>
          <a:noFill/>
        </p:spPr>
        <p:txBody>
          <a:bodyPr wrap="square" rtlCol="0">
            <a:spAutoFit/>
          </a:bodyPr>
          <a:lstStyle/>
          <a:p>
            <a:r>
              <a:rPr lang="en-US" b="1" dirty="0" smtClean="0">
                <a:solidFill>
                  <a:srgbClr val="7030A0"/>
                </a:solidFill>
              </a:rPr>
              <a:t>3/8/17</a:t>
            </a:r>
            <a:endParaRPr lang="en-US" b="1" dirty="0">
              <a:solidFill>
                <a:srgbClr val="7030A0"/>
              </a:solidFill>
            </a:endParaRPr>
          </a:p>
        </p:txBody>
      </p:sp>
      <p:cxnSp>
        <p:nvCxnSpPr>
          <p:cNvPr id="30" name="Straight Connector 29"/>
          <p:cNvCxnSpPr>
            <a:stCxn id="10" idx="2"/>
          </p:cNvCxnSpPr>
          <p:nvPr/>
        </p:nvCxnSpPr>
        <p:spPr>
          <a:xfrm>
            <a:off x="994528" y="2047303"/>
            <a:ext cx="0" cy="614346"/>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12" idx="2"/>
          </p:cNvCxnSpPr>
          <p:nvPr/>
        </p:nvCxnSpPr>
        <p:spPr>
          <a:xfrm>
            <a:off x="2380269" y="2324302"/>
            <a:ext cx="4712" cy="337347"/>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a:stCxn id="14" idx="2"/>
          </p:cNvCxnSpPr>
          <p:nvPr/>
        </p:nvCxnSpPr>
        <p:spPr>
          <a:xfrm>
            <a:off x="3888557" y="2047303"/>
            <a:ext cx="4713" cy="614346"/>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5194169" y="2047303"/>
            <a:ext cx="0" cy="614346"/>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19" idx="2"/>
          </p:cNvCxnSpPr>
          <p:nvPr/>
        </p:nvCxnSpPr>
        <p:spPr>
          <a:xfrm flipH="1">
            <a:off x="6330099" y="2324302"/>
            <a:ext cx="1" cy="337347"/>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22" idx="2"/>
          </p:cNvCxnSpPr>
          <p:nvPr/>
        </p:nvCxnSpPr>
        <p:spPr>
          <a:xfrm>
            <a:off x="7536731" y="2324302"/>
            <a:ext cx="4712" cy="33734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23" idx="2"/>
          </p:cNvCxnSpPr>
          <p:nvPr/>
        </p:nvCxnSpPr>
        <p:spPr>
          <a:xfrm>
            <a:off x="8606672" y="2324302"/>
            <a:ext cx="9427" cy="337347"/>
          </a:xfrm>
          <a:prstGeom prst="line">
            <a:avLst/>
          </a:prstGeom>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612742" y="3789575"/>
            <a:ext cx="2215299" cy="400110"/>
          </a:xfrm>
          <a:prstGeom prst="rect">
            <a:avLst/>
          </a:prstGeom>
          <a:noFill/>
        </p:spPr>
        <p:txBody>
          <a:bodyPr wrap="square" rtlCol="0">
            <a:spAutoFit/>
          </a:bodyPr>
          <a:lstStyle/>
          <a:p>
            <a:pPr algn="ctr"/>
            <a:r>
              <a:rPr lang="en-US" sz="2000" b="1" dirty="0" smtClean="0">
                <a:solidFill>
                  <a:srgbClr val="002D73"/>
                </a:solidFill>
              </a:rPr>
              <a:t>February, 20</a:t>
            </a:r>
            <a:r>
              <a:rPr lang="en-US" sz="2000" b="1" dirty="0" smtClean="0"/>
              <a:t>17</a:t>
            </a:r>
            <a:endParaRPr lang="en-US" sz="2000" b="1" dirty="0"/>
          </a:p>
        </p:txBody>
      </p:sp>
      <p:sp>
        <p:nvSpPr>
          <p:cNvPr id="72" name="TextBox 71"/>
          <p:cNvSpPr txBox="1"/>
          <p:nvPr/>
        </p:nvSpPr>
        <p:spPr>
          <a:xfrm>
            <a:off x="5580668" y="3789575"/>
            <a:ext cx="2196445" cy="400110"/>
          </a:xfrm>
          <a:prstGeom prst="rect">
            <a:avLst/>
          </a:prstGeom>
          <a:noFill/>
        </p:spPr>
        <p:txBody>
          <a:bodyPr wrap="square" rtlCol="0">
            <a:spAutoFit/>
          </a:bodyPr>
          <a:lstStyle/>
          <a:p>
            <a:pPr algn="ctr"/>
            <a:r>
              <a:rPr lang="en-US" sz="2000" b="1" dirty="0" smtClean="0">
                <a:solidFill>
                  <a:srgbClr val="002D73"/>
                </a:solidFill>
              </a:rPr>
              <a:t>March, 2017</a:t>
            </a:r>
            <a:endParaRPr lang="en-US" sz="2000" b="1" dirty="0">
              <a:solidFill>
                <a:srgbClr val="002D73"/>
              </a:solidFill>
            </a:endParaRPr>
          </a:p>
        </p:txBody>
      </p:sp>
    </p:spTree>
    <p:extLst>
      <p:ext uri="{BB962C8B-B14F-4D97-AF65-F5344CB8AC3E}">
        <p14:creationId xmlns:p14="http://schemas.microsoft.com/office/powerpoint/2010/main" val="21666768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3239410" y="1886858"/>
            <a:ext cx="2469033" cy="18685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smtClean="0"/>
          </a:p>
        </p:txBody>
      </p:sp>
      <p:cxnSp>
        <p:nvCxnSpPr>
          <p:cNvPr id="57" name="Straight Arrow Connector 56"/>
          <p:cNvCxnSpPr/>
          <p:nvPr/>
        </p:nvCxnSpPr>
        <p:spPr>
          <a:xfrm flipH="1">
            <a:off x="2653402" y="3419710"/>
            <a:ext cx="623559" cy="29542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a:off x="1488093" y="2334833"/>
            <a:ext cx="24304" cy="135877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7092706" y="2329543"/>
            <a:ext cx="9308" cy="131135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pic>
        <p:nvPicPr>
          <p:cNvPr id="71" name="Picture 7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2933" y="1227688"/>
            <a:ext cx="1325097" cy="993823"/>
          </a:xfrm>
          <a:prstGeom prst="rect">
            <a:avLst/>
          </a:prstGeom>
        </p:spPr>
      </p:pic>
      <p:pic>
        <p:nvPicPr>
          <p:cNvPr id="72" name="Picture 7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3490" y="3859265"/>
            <a:ext cx="1567694" cy="1090137"/>
          </a:xfrm>
          <a:prstGeom prst="rect">
            <a:avLst/>
          </a:prstGeom>
        </p:spPr>
      </p:pic>
      <p:pic>
        <p:nvPicPr>
          <p:cNvPr id="73" name="Picture 7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77860" y="3755438"/>
            <a:ext cx="1326004" cy="935772"/>
          </a:xfrm>
          <a:prstGeom prst="rect">
            <a:avLst/>
          </a:prstGeom>
        </p:spPr>
      </p:pic>
      <p:pic>
        <p:nvPicPr>
          <p:cNvPr id="76" name="Picture 7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86292" y="1113221"/>
            <a:ext cx="1212829" cy="1054634"/>
          </a:xfrm>
          <a:prstGeom prst="rect">
            <a:avLst/>
          </a:prstGeom>
        </p:spPr>
      </p:pic>
      <p:cxnSp>
        <p:nvCxnSpPr>
          <p:cNvPr id="19" name="Straight Arrow Connector 18"/>
          <p:cNvCxnSpPr/>
          <p:nvPr/>
        </p:nvCxnSpPr>
        <p:spPr>
          <a:xfrm>
            <a:off x="5691178" y="3419710"/>
            <a:ext cx="621005" cy="39610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2957424" y="1686636"/>
            <a:ext cx="3153444" cy="1253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3036678" y="4425629"/>
            <a:ext cx="2965002"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pic>
        <p:nvPicPr>
          <p:cNvPr id="60" name="Picture 5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057484" y="2066464"/>
            <a:ext cx="1100014" cy="1509367"/>
          </a:xfrm>
          <a:prstGeom prst="rect">
            <a:avLst/>
          </a:prstGeom>
        </p:spPr>
      </p:pic>
      <p:sp>
        <p:nvSpPr>
          <p:cNvPr id="62" name="TextBox 61"/>
          <p:cNvSpPr txBox="1"/>
          <p:nvPr/>
        </p:nvSpPr>
        <p:spPr>
          <a:xfrm>
            <a:off x="3239410" y="2233535"/>
            <a:ext cx="932635" cy="1061829"/>
          </a:xfrm>
          <a:prstGeom prst="rect">
            <a:avLst/>
          </a:prstGeom>
          <a:noFill/>
        </p:spPr>
        <p:txBody>
          <a:bodyPr wrap="square" rtlCol="0">
            <a:spAutoFit/>
          </a:bodyPr>
          <a:lstStyle/>
          <a:p>
            <a:pPr algn="ctr"/>
            <a:r>
              <a:rPr lang="en-US" b="1" dirty="0" smtClean="0">
                <a:solidFill>
                  <a:srgbClr val="FFFF00"/>
                </a:solidFill>
                <a:latin typeface="+mj-lt"/>
              </a:rPr>
              <a:t> </a:t>
            </a:r>
            <a:r>
              <a:rPr lang="en-US" sz="1500" b="1" dirty="0" smtClean="0">
                <a:solidFill>
                  <a:srgbClr val="FFFF00"/>
                </a:solidFill>
                <a:latin typeface="+mj-lt"/>
              </a:rPr>
              <a:t>Regional HOC/          HEPC    HUB</a:t>
            </a:r>
            <a:endParaRPr lang="en-US" sz="1500" b="1" dirty="0">
              <a:solidFill>
                <a:srgbClr val="FFFF00"/>
              </a:solidFill>
              <a:latin typeface="+mj-lt"/>
            </a:endParaRPr>
          </a:p>
        </p:txBody>
      </p:sp>
      <p:cxnSp>
        <p:nvCxnSpPr>
          <p:cNvPr id="94" name="Straight Arrow Connector 93"/>
          <p:cNvCxnSpPr/>
          <p:nvPr/>
        </p:nvCxnSpPr>
        <p:spPr>
          <a:xfrm flipV="1">
            <a:off x="5785496" y="2167855"/>
            <a:ext cx="585567" cy="35129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4267199" y="2148232"/>
            <a:ext cx="786257" cy="181311"/>
          </a:xfrm>
          <a:prstGeom prst="rect">
            <a:avLst/>
          </a:prstGeom>
          <a:solidFill>
            <a:schemeClr val="bg1"/>
          </a:solidFill>
        </p:spPr>
        <p:txBody>
          <a:bodyPr wrap="square" rtlCol="0">
            <a:spAutoFit/>
          </a:bodyPr>
          <a:lstStyle/>
          <a:p>
            <a:endParaRPr lang="en-US" dirty="0"/>
          </a:p>
        </p:txBody>
      </p:sp>
      <p:sp>
        <p:nvSpPr>
          <p:cNvPr id="109" name="TextBox 108"/>
          <p:cNvSpPr txBox="1"/>
          <p:nvPr/>
        </p:nvSpPr>
        <p:spPr>
          <a:xfrm>
            <a:off x="-141249" y="319489"/>
            <a:ext cx="9121698" cy="646331"/>
          </a:xfrm>
          <a:prstGeom prst="rect">
            <a:avLst/>
          </a:prstGeom>
          <a:noFill/>
        </p:spPr>
        <p:txBody>
          <a:bodyPr wrap="square" rtlCol="0">
            <a:spAutoFit/>
          </a:bodyPr>
          <a:lstStyle/>
          <a:p>
            <a:pPr algn="ctr"/>
            <a:r>
              <a:rPr lang="en-US" sz="3600" b="1" dirty="0" smtClean="0">
                <a:solidFill>
                  <a:srgbClr val="002D73"/>
                </a:solidFill>
              </a:rPr>
              <a:t>  </a:t>
            </a:r>
            <a:r>
              <a:rPr lang="en-US" sz="3200" b="1" dirty="0" err="1" smtClean="0">
                <a:solidFill>
                  <a:srgbClr val="002D73"/>
                </a:solidFill>
              </a:rPr>
              <a:t>OUREx</a:t>
            </a:r>
            <a:r>
              <a:rPr lang="en-US" sz="3200" b="1" dirty="0" smtClean="0">
                <a:solidFill>
                  <a:srgbClr val="002D73"/>
                </a:solidFill>
              </a:rPr>
              <a:t>  Design – Bi-directional Information Sharing</a:t>
            </a:r>
            <a:endParaRPr lang="en-US" sz="3200" b="1" dirty="0">
              <a:solidFill>
                <a:srgbClr val="002D73"/>
              </a:solidFill>
            </a:endParaRPr>
          </a:p>
        </p:txBody>
      </p:sp>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370536" y="917792"/>
            <a:ext cx="669804" cy="601774"/>
          </a:xfrm>
          <a:prstGeom prst="rect">
            <a:avLst/>
          </a:prstGeom>
        </p:spPr>
      </p:pic>
      <p:cxnSp>
        <p:nvCxnSpPr>
          <p:cNvPr id="8" name="Straight Arrow Connector 7"/>
          <p:cNvCxnSpPr/>
          <p:nvPr/>
        </p:nvCxnSpPr>
        <p:spPr>
          <a:xfrm flipH="1">
            <a:off x="2158031" y="1364347"/>
            <a:ext cx="212505"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2235083" y="1706346"/>
            <a:ext cx="1004327" cy="75111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endCxn id="20" idx="2"/>
          </p:cNvCxnSpPr>
          <p:nvPr/>
        </p:nvCxnSpPr>
        <p:spPr>
          <a:xfrm flipV="1">
            <a:off x="2600603" y="1519566"/>
            <a:ext cx="104835" cy="4476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3514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75"/>
            <a:ext cx="8229600" cy="1034596"/>
          </a:xfrm>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Inclement Weather Plan</a:t>
            </a:r>
            <a:endParaRPr lang="en-US" sz="3600" b="1" dirty="0">
              <a:solidFill>
                <a:srgbClr val="002D73"/>
              </a:solidFill>
              <a:latin typeface="+mn-lt"/>
            </a:endParaRPr>
          </a:p>
        </p:txBody>
      </p:sp>
      <p:sp>
        <p:nvSpPr>
          <p:cNvPr id="3" name="Content Placeholder 2"/>
          <p:cNvSpPr>
            <a:spLocks noGrp="1"/>
          </p:cNvSpPr>
          <p:nvPr>
            <p:ph idx="1"/>
          </p:nvPr>
        </p:nvSpPr>
        <p:spPr>
          <a:xfrm>
            <a:off x="457200" y="921657"/>
            <a:ext cx="8229600" cy="4021603"/>
          </a:xfrm>
        </p:spPr>
        <p:txBody>
          <a:bodyPr>
            <a:normAutofit/>
          </a:bodyPr>
          <a:lstStyle/>
          <a:p>
            <a:pPr marL="457200" lvl="1" indent="0">
              <a:buNone/>
            </a:pPr>
            <a:endParaRPr lang="en-US" sz="2000" dirty="0" smtClean="0">
              <a:solidFill>
                <a:srgbClr val="002D73"/>
              </a:solidFill>
            </a:endParaRPr>
          </a:p>
          <a:p>
            <a:pPr marL="457200" lvl="1" indent="0">
              <a:buNone/>
            </a:pPr>
            <a:endParaRPr lang="en-US" sz="2000" dirty="0">
              <a:solidFill>
                <a:srgbClr val="002D73"/>
              </a:solidFill>
            </a:endParaRPr>
          </a:p>
          <a:p>
            <a:pPr marL="457200" lvl="1" indent="0" algn="ctr">
              <a:buNone/>
            </a:pPr>
            <a:r>
              <a:rPr lang="en-US" sz="2400" dirty="0" smtClean="0">
                <a:solidFill>
                  <a:srgbClr val="002D73"/>
                </a:solidFill>
              </a:rPr>
              <a:t>If </a:t>
            </a:r>
            <a:r>
              <a:rPr lang="en-US" sz="2400" dirty="0">
                <a:solidFill>
                  <a:srgbClr val="002D73"/>
                </a:solidFill>
              </a:rPr>
              <a:t>a HEPC Exercise is affected by an event that would interrupt exercise </a:t>
            </a:r>
            <a:r>
              <a:rPr lang="en-US" sz="2400" dirty="0" smtClean="0">
                <a:solidFill>
                  <a:srgbClr val="002D73"/>
                </a:solidFill>
              </a:rPr>
              <a:t>participation, </a:t>
            </a:r>
            <a:r>
              <a:rPr lang="en-US" sz="2400" dirty="0">
                <a:solidFill>
                  <a:srgbClr val="002D73"/>
                </a:solidFill>
              </a:rPr>
              <a:t>a discussion </a:t>
            </a:r>
            <a:r>
              <a:rPr lang="en-US" sz="2400" dirty="0" smtClean="0">
                <a:solidFill>
                  <a:srgbClr val="002D73"/>
                </a:solidFill>
              </a:rPr>
              <a:t>will be held with </a:t>
            </a:r>
            <a:r>
              <a:rPr lang="en-US" sz="2400" dirty="0">
                <a:solidFill>
                  <a:srgbClr val="002D73"/>
                </a:solidFill>
              </a:rPr>
              <a:t>OHEP Central Office, Regional Office, </a:t>
            </a:r>
            <a:r>
              <a:rPr lang="en-US" sz="2400" dirty="0" smtClean="0">
                <a:solidFill>
                  <a:srgbClr val="002D73"/>
                </a:solidFill>
              </a:rPr>
              <a:t>and HEPC </a:t>
            </a:r>
            <a:r>
              <a:rPr lang="en-US" sz="2400" dirty="0">
                <a:solidFill>
                  <a:srgbClr val="002D73"/>
                </a:solidFill>
              </a:rPr>
              <a:t>representatives to determine potential courses of action (rescheduling/cancelling) </a:t>
            </a:r>
            <a:r>
              <a:rPr lang="en-US" sz="2400" dirty="0" smtClean="0">
                <a:solidFill>
                  <a:srgbClr val="002D73"/>
                </a:solidFill>
              </a:rPr>
              <a:t>for exercise conduct.</a:t>
            </a:r>
            <a:endParaRPr lang="en-US" sz="2400" dirty="0">
              <a:solidFill>
                <a:srgbClr val="002D73"/>
              </a:solidFill>
            </a:endParaRPr>
          </a:p>
        </p:txBody>
      </p:sp>
    </p:spTree>
    <p:extLst>
      <p:ext uri="{BB962C8B-B14F-4D97-AF65-F5344CB8AC3E}">
        <p14:creationId xmlns:p14="http://schemas.microsoft.com/office/powerpoint/2010/main" val="3385117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smtClean="0">
                <a:solidFill>
                  <a:srgbClr val="002D73"/>
                </a:solidFill>
              </a:rPr>
              <a:t>OUREx</a:t>
            </a:r>
            <a:r>
              <a:rPr lang="en-US" sz="3600" b="1" dirty="0" smtClean="0">
                <a:solidFill>
                  <a:srgbClr val="002D73"/>
                </a:solidFill>
              </a:rPr>
              <a:t> Objectives</a:t>
            </a:r>
            <a:endParaRPr lang="en-US" sz="3600" b="1" dirty="0">
              <a:solidFill>
                <a:srgbClr val="002D73"/>
              </a:solidFill>
            </a:endParaRPr>
          </a:p>
        </p:txBody>
      </p:sp>
      <p:sp>
        <p:nvSpPr>
          <p:cNvPr id="3" name="Content Placeholder 2"/>
          <p:cNvSpPr>
            <a:spLocks noGrp="1"/>
          </p:cNvSpPr>
          <p:nvPr>
            <p:ph idx="1"/>
          </p:nvPr>
        </p:nvSpPr>
        <p:spPr/>
        <p:txBody>
          <a:bodyPr>
            <a:normAutofit lnSpcReduction="10000"/>
          </a:bodyPr>
          <a:lstStyle/>
          <a:p>
            <a:r>
              <a:rPr lang="en-US" sz="2400" b="1" dirty="0" smtClean="0">
                <a:solidFill>
                  <a:srgbClr val="002D73"/>
                </a:solidFill>
              </a:rPr>
              <a:t>Hospitals</a:t>
            </a:r>
          </a:p>
          <a:p>
            <a:pPr lvl="1"/>
            <a:r>
              <a:rPr lang="en-US" sz="2000" dirty="0" smtClean="0">
                <a:solidFill>
                  <a:srgbClr val="002D73"/>
                </a:solidFill>
              </a:rPr>
              <a:t>Objectives released June 24, 2016</a:t>
            </a:r>
          </a:p>
          <a:p>
            <a:pPr lvl="1"/>
            <a:r>
              <a:rPr lang="en-US" sz="2000" dirty="0" smtClean="0">
                <a:solidFill>
                  <a:srgbClr val="002D73"/>
                </a:solidFill>
              </a:rPr>
              <a:t>Posted to HCS</a:t>
            </a:r>
          </a:p>
          <a:p>
            <a:r>
              <a:rPr lang="en-US" sz="2400" b="1" dirty="0" smtClean="0">
                <a:solidFill>
                  <a:srgbClr val="002D73"/>
                </a:solidFill>
              </a:rPr>
              <a:t>Local Health Departments</a:t>
            </a:r>
          </a:p>
          <a:p>
            <a:pPr lvl="1"/>
            <a:r>
              <a:rPr lang="en-US" sz="2000" dirty="0" smtClean="0">
                <a:solidFill>
                  <a:srgbClr val="002D73"/>
                </a:solidFill>
              </a:rPr>
              <a:t>POD Objectives – released 10/20/19</a:t>
            </a:r>
          </a:p>
          <a:p>
            <a:pPr lvl="1"/>
            <a:r>
              <a:rPr lang="en-US" sz="2000" dirty="0" smtClean="0">
                <a:solidFill>
                  <a:srgbClr val="002D73"/>
                </a:solidFill>
              </a:rPr>
              <a:t>NPI Objectives – released 10/20/19</a:t>
            </a:r>
          </a:p>
          <a:p>
            <a:r>
              <a:rPr lang="en-US" sz="2400" b="1" dirty="0" smtClean="0">
                <a:solidFill>
                  <a:srgbClr val="002D73"/>
                </a:solidFill>
              </a:rPr>
              <a:t>Coalitions</a:t>
            </a:r>
          </a:p>
          <a:p>
            <a:pPr lvl="1"/>
            <a:r>
              <a:rPr lang="en-US" sz="2000" dirty="0" smtClean="0">
                <a:solidFill>
                  <a:srgbClr val="002D73"/>
                </a:solidFill>
              </a:rPr>
              <a:t>TBD after Regional Offices determine roles and activation of ICS at regional level</a:t>
            </a:r>
            <a:endParaRPr lang="en-US" sz="2000" dirty="0">
              <a:solidFill>
                <a:srgbClr val="002D73"/>
              </a:solidFill>
            </a:endParaRPr>
          </a:p>
        </p:txBody>
      </p:sp>
    </p:spTree>
    <p:extLst>
      <p:ext uri="{BB962C8B-B14F-4D97-AF65-F5344CB8AC3E}">
        <p14:creationId xmlns:p14="http://schemas.microsoft.com/office/powerpoint/2010/main" val="36547948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06375"/>
            <a:ext cx="8229600" cy="4590596"/>
          </a:xfrm>
        </p:spPr>
        <p:txBody>
          <a:bodyPr/>
          <a:lstStyle/>
          <a:p>
            <a:r>
              <a:rPr lang="en-US" b="1" dirty="0" smtClean="0">
                <a:solidFill>
                  <a:srgbClr val="002D73"/>
                </a:solidFill>
                <a:latin typeface="+mn-lt"/>
              </a:rPr>
              <a:t>Hospital Objectives</a:t>
            </a:r>
            <a:endParaRPr lang="en-US" b="1" dirty="0">
              <a:solidFill>
                <a:srgbClr val="002D73"/>
              </a:solidFill>
              <a:latin typeface="+mn-lt"/>
            </a:endParaRPr>
          </a:p>
        </p:txBody>
      </p:sp>
    </p:spTree>
    <p:extLst>
      <p:ext uri="{BB962C8B-B14F-4D97-AF65-F5344CB8AC3E}">
        <p14:creationId xmlns:p14="http://schemas.microsoft.com/office/powerpoint/2010/main" val="30910707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Hospital Objectives</a:t>
            </a:r>
            <a:endParaRPr lang="en-US" sz="3600" b="1" dirty="0">
              <a:solidFill>
                <a:srgbClr val="002D73"/>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90609712"/>
              </p:ext>
            </p:extLst>
          </p:nvPr>
        </p:nvGraphicFramePr>
        <p:xfrm>
          <a:off x="197963" y="1063627"/>
          <a:ext cx="8488837" cy="3869873"/>
        </p:xfrm>
        <a:graphic>
          <a:graphicData uri="http://schemas.openxmlformats.org/drawingml/2006/table">
            <a:tbl>
              <a:tblPr firstRow="1" firstCol="1" bandRow="1">
                <a:tableStyleId>{5C22544A-7EE6-4342-B048-85BDC9FD1C3A}</a:tableStyleId>
              </a:tblPr>
              <a:tblGrid>
                <a:gridCol w="5896346"/>
                <a:gridCol w="2592491"/>
              </a:tblGrid>
              <a:tr h="400788">
                <a:tc>
                  <a:txBody>
                    <a:bodyPr/>
                    <a:lstStyle/>
                    <a:p>
                      <a:pPr marL="457200" marR="0" indent="0" algn="ctr">
                        <a:lnSpc>
                          <a:spcPct val="99000"/>
                        </a:lnSpc>
                        <a:spcBef>
                          <a:spcPts val="0"/>
                        </a:spcBef>
                        <a:spcAft>
                          <a:spcPts val="15"/>
                        </a:spcAft>
                      </a:pPr>
                      <a:r>
                        <a:rPr lang="en-US" sz="1600" dirty="0" smtClean="0">
                          <a:effectLst/>
                        </a:rPr>
                        <a:t>Objectives</a:t>
                      </a:r>
                      <a:endParaRPr lang="en-US" sz="16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457200" marR="0" indent="0" algn="just">
                        <a:lnSpc>
                          <a:spcPct val="99000"/>
                        </a:lnSpc>
                        <a:spcBef>
                          <a:spcPts val="0"/>
                        </a:spcBef>
                        <a:spcAft>
                          <a:spcPts val="15"/>
                        </a:spcAft>
                      </a:pPr>
                      <a:r>
                        <a:rPr lang="en-US" sz="1600" baseline="0" dirty="0" smtClean="0">
                          <a:effectLst/>
                        </a:rPr>
                        <a:t>   </a:t>
                      </a:r>
                      <a:r>
                        <a:rPr lang="en-US" sz="1600" dirty="0" smtClean="0">
                          <a:effectLst/>
                        </a:rPr>
                        <a:t>  Capabilities</a:t>
                      </a:r>
                      <a:endParaRPr lang="en-US" sz="16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r>
              <a:tr h="3469085">
                <a:tc>
                  <a:txBody>
                    <a:bodyPr/>
                    <a:lstStyle/>
                    <a:p>
                      <a:pPr marL="342900" marR="0" lvl="0" indent="-342900" algn="l">
                        <a:lnSpc>
                          <a:spcPct val="99000"/>
                        </a:lnSpc>
                        <a:spcBef>
                          <a:spcPts val="0"/>
                        </a:spcBef>
                        <a:spcAft>
                          <a:spcPts val="15"/>
                        </a:spcAft>
                        <a:buFont typeface="+mj-lt"/>
                        <a:buAutoNum type="arabicPeriod"/>
                      </a:pPr>
                      <a:r>
                        <a:rPr lang="en-US" sz="1600" dirty="0">
                          <a:effectLst/>
                        </a:rPr>
                        <a:t>Demonstrate the ability of the hospital to notify staff and operate its Hospital Command Center (HCC).  Include activation of Hospital Incident Command System (HICS).</a:t>
                      </a:r>
                    </a:p>
                    <a:p>
                      <a:pPr marL="342900" marR="0" lvl="0" indent="-342900" algn="l">
                        <a:lnSpc>
                          <a:spcPct val="99000"/>
                        </a:lnSpc>
                        <a:spcBef>
                          <a:spcPts val="0"/>
                        </a:spcBef>
                        <a:spcAft>
                          <a:spcPts val="10"/>
                        </a:spcAft>
                        <a:buFont typeface="+mj-lt"/>
                        <a:buAutoNum type="arabicPeriod"/>
                      </a:pPr>
                      <a:r>
                        <a:rPr lang="en-US" sz="1600" dirty="0">
                          <a:effectLst/>
                        </a:rPr>
                        <a:t>Demonstrate the ability of the hospital to implement information-sharing processes on a regular basis with other mutual aid partners, the Regional DOH Office, and with appropriate government agencies, utilizing redundant interoperable communications to:  </a:t>
                      </a:r>
                    </a:p>
                    <a:p>
                      <a:pPr marL="742950" marR="0" lvl="1" indent="-285750" algn="l">
                        <a:lnSpc>
                          <a:spcPct val="99000"/>
                        </a:lnSpc>
                        <a:spcBef>
                          <a:spcPts val="0"/>
                        </a:spcBef>
                        <a:spcAft>
                          <a:spcPts val="15"/>
                        </a:spcAft>
                        <a:buFont typeface="+mj-lt"/>
                        <a:buAutoNum type="alphaLcParenR"/>
                      </a:pPr>
                      <a:r>
                        <a:rPr lang="en-US" sz="1600" dirty="0">
                          <a:effectLst/>
                        </a:rPr>
                        <a:t>maintain situational awareness</a:t>
                      </a:r>
                    </a:p>
                    <a:p>
                      <a:pPr marL="342900" marR="0" lvl="0" indent="-342900" algn="l">
                        <a:lnSpc>
                          <a:spcPct val="99000"/>
                        </a:lnSpc>
                        <a:spcBef>
                          <a:spcPts val="0"/>
                        </a:spcBef>
                        <a:spcAft>
                          <a:spcPts val="15"/>
                        </a:spcAft>
                        <a:buFont typeface="+mj-lt"/>
                        <a:buAutoNum type="arabicPeriod"/>
                      </a:pPr>
                      <a:r>
                        <a:rPr lang="en-US" sz="1600" dirty="0">
                          <a:effectLst/>
                        </a:rPr>
                        <a:t>Demonstrate the ability of the hospital to communicate consistent elements of information (EEIs) to the Regional DOH Office, other mutual aid partners and the local public health/medical lead (PERFORMANCE MEASURE).</a:t>
                      </a:r>
                    </a:p>
                    <a:p>
                      <a:pPr marL="0" marR="0" indent="0" algn="l">
                        <a:lnSpc>
                          <a:spcPct val="99000"/>
                        </a:lnSpc>
                        <a:spcBef>
                          <a:spcPts val="0"/>
                        </a:spcBef>
                        <a:spcAft>
                          <a:spcPts val="15"/>
                        </a:spcAft>
                      </a:pPr>
                      <a:r>
                        <a:rPr lang="en-US" sz="1600" dirty="0">
                          <a:effectLst/>
                        </a:rPr>
                        <a:t> </a:t>
                      </a:r>
                      <a:endParaRPr lang="en-US" sz="16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635" marR="0" indent="0" algn="l">
                        <a:lnSpc>
                          <a:spcPct val="107000"/>
                        </a:lnSpc>
                        <a:spcBef>
                          <a:spcPts val="0"/>
                        </a:spcBef>
                        <a:spcAft>
                          <a:spcPts val="0"/>
                        </a:spcAft>
                      </a:pPr>
                      <a:r>
                        <a:rPr lang="en-US" sz="1800" b="1" dirty="0">
                          <a:solidFill>
                            <a:schemeClr val="bg1"/>
                          </a:solidFill>
                          <a:effectLst/>
                        </a:rPr>
                        <a:t>Emergency Operations Coordination </a:t>
                      </a:r>
                    </a:p>
                    <a:p>
                      <a:pPr marL="635" marR="0" indent="0" algn="l">
                        <a:lnSpc>
                          <a:spcPct val="107000"/>
                        </a:lnSpc>
                        <a:spcBef>
                          <a:spcPts val="0"/>
                        </a:spcBef>
                        <a:spcAft>
                          <a:spcPts val="0"/>
                        </a:spcAft>
                      </a:pPr>
                      <a:r>
                        <a:rPr lang="en-US" sz="1800" b="1" dirty="0">
                          <a:solidFill>
                            <a:schemeClr val="bg1"/>
                          </a:solidFill>
                          <a:effectLst/>
                        </a:rPr>
                        <a:t> </a:t>
                      </a:r>
                    </a:p>
                    <a:p>
                      <a:pPr marL="635" marR="0" indent="0" algn="l">
                        <a:lnSpc>
                          <a:spcPct val="107000"/>
                        </a:lnSpc>
                        <a:spcBef>
                          <a:spcPts val="0"/>
                        </a:spcBef>
                        <a:spcAft>
                          <a:spcPts val="0"/>
                        </a:spcAft>
                      </a:pPr>
                      <a:r>
                        <a:rPr lang="en-US" sz="1800" b="1" dirty="0">
                          <a:solidFill>
                            <a:schemeClr val="bg1"/>
                          </a:solidFill>
                          <a:effectLst/>
                        </a:rPr>
                        <a:t>AND</a:t>
                      </a:r>
                    </a:p>
                    <a:p>
                      <a:pPr marL="635" marR="0" indent="0" algn="l">
                        <a:lnSpc>
                          <a:spcPct val="107000"/>
                        </a:lnSpc>
                        <a:spcBef>
                          <a:spcPts val="0"/>
                        </a:spcBef>
                        <a:spcAft>
                          <a:spcPts val="0"/>
                        </a:spcAft>
                      </a:pPr>
                      <a:r>
                        <a:rPr lang="en-US" sz="1800" b="1" dirty="0">
                          <a:solidFill>
                            <a:schemeClr val="bg1"/>
                          </a:solidFill>
                          <a:effectLst/>
                        </a:rPr>
                        <a:t> </a:t>
                      </a:r>
                    </a:p>
                    <a:p>
                      <a:pPr marL="635" marR="0" indent="0" algn="l">
                        <a:lnSpc>
                          <a:spcPct val="107000"/>
                        </a:lnSpc>
                        <a:spcBef>
                          <a:spcPts val="0"/>
                        </a:spcBef>
                        <a:spcAft>
                          <a:spcPts val="0"/>
                        </a:spcAft>
                      </a:pPr>
                      <a:r>
                        <a:rPr lang="en-US" sz="1800" b="1" dirty="0">
                          <a:solidFill>
                            <a:schemeClr val="bg1"/>
                          </a:solidFill>
                          <a:effectLst/>
                        </a:rPr>
                        <a:t>Information Sharing</a:t>
                      </a:r>
                    </a:p>
                    <a:p>
                      <a:pPr marL="635" marR="0" indent="0" algn="l">
                        <a:lnSpc>
                          <a:spcPct val="107000"/>
                        </a:lnSpc>
                        <a:spcBef>
                          <a:spcPts val="0"/>
                        </a:spcBef>
                        <a:spcAft>
                          <a:spcPts val="0"/>
                        </a:spcAft>
                      </a:pPr>
                      <a:r>
                        <a:rPr lang="en-US" sz="1600" dirty="0">
                          <a:effectLst/>
                        </a:rPr>
                        <a:t> </a:t>
                      </a:r>
                    </a:p>
                    <a:p>
                      <a:pPr marL="457200" marR="0" indent="0" algn="l">
                        <a:lnSpc>
                          <a:spcPct val="99000"/>
                        </a:lnSpc>
                        <a:spcBef>
                          <a:spcPts val="0"/>
                        </a:spcBef>
                        <a:spcAft>
                          <a:spcPts val="15"/>
                        </a:spcAft>
                      </a:pPr>
                      <a:r>
                        <a:rPr lang="en-US" sz="1600" dirty="0">
                          <a:effectLst/>
                        </a:rPr>
                        <a:t> </a:t>
                      </a:r>
                      <a:endParaRPr lang="en-US" sz="16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r>
            </a:tbl>
          </a:graphicData>
        </a:graphic>
      </p:graphicFrame>
    </p:spTree>
    <p:extLst>
      <p:ext uri="{BB962C8B-B14F-4D97-AF65-F5344CB8AC3E}">
        <p14:creationId xmlns:p14="http://schemas.microsoft.com/office/powerpoint/2010/main" val="20566335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82532"/>
          </a:xfrm>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Hospital </a:t>
            </a:r>
            <a:r>
              <a:rPr lang="en-US" sz="3600" b="1" dirty="0">
                <a:solidFill>
                  <a:srgbClr val="002D73"/>
                </a:solidFill>
                <a:latin typeface="+mn-lt"/>
              </a:rPr>
              <a:t>Objectives</a:t>
            </a:r>
            <a:endParaRPr lang="en-US" sz="3600" dirty="0">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14869011"/>
              </p:ext>
            </p:extLst>
          </p:nvPr>
        </p:nvGraphicFramePr>
        <p:xfrm>
          <a:off x="192881" y="955651"/>
          <a:ext cx="8677742" cy="4146432"/>
        </p:xfrm>
        <a:graphic>
          <a:graphicData uri="http://schemas.openxmlformats.org/drawingml/2006/table">
            <a:tbl>
              <a:tblPr firstRow="1" firstCol="1" bandRow="1">
                <a:tableStyleId>{5C22544A-7EE6-4342-B048-85BDC9FD1C3A}</a:tableStyleId>
              </a:tblPr>
              <a:tblGrid>
                <a:gridCol w="6027559"/>
                <a:gridCol w="2650183"/>
              </a:tblGrid>
              <a:tr h="330009">
                <a:tc>
                  <a:txBody>
                    <a:bodyPr/>
                    <a:lstStyle/>
                    <a:p>
                      <a:pPr marL="0" marR="0" indent="0" algn="ctr">
                        <a:lnSpc>
                          <a:spcPct val="98000"/>
                        </a:lnSpc>
                        <a:spcBef>
                          <a:spcPts val="0"/>
                        </a:spcBef>
                        <a:spcAft>
                          <a:spcPts val="20"/>
                        </a:spcAft>
                      </a:pPr>
                      <a:r>
                        <a:rPr lang="en-US" sz="1600" dirty="0" smtClean="0">
                          <a:solidFill>
                            <a:schemeClr val="bg1"/>
                          </a:solidFill>
                          <a:effectLst/>
                          <a:latin typeface="+mn-lt"/>
                          <a:ea typeface="Times New Roman" panose="02020603050405020304" pitchFamily="18" charset="0"/>
                        </a:rPr>
                        <a:t>Objectives</a:t>
                      </a:r>
                      <a:endParaRPr lang="en-US" sz="1600" dirty="0">
                        <a:solidFill>
                          <a:schemeClr val="bg1"/>
                        </a:solidFill>
                        <a:effectLst/>
                        <a:latin typeface="+mn-lt"/>
                        <a:ea typeface="Times New Roman" panose="02020603050405020304" pitchFamily="18" charset="0"/>
                      </a:endParaRPr>
                    </a:p>
                  </a:txBody>
                  <a:tcPr marL="63294" marR="41407" marT="5915" marB="0">
                    <a:solidFill>
                      <a:srgbClr val="002D73"/>
                    </a:solidFill>
                  </a:tcPr>
                </a:tc>
                <a:tc>
                  <a:txBody>
                    <a:bodyPr/>
                    <a:lstStyle/>
                    <a:p>
                      <a:pPr marL="0" marR="0" indent="0" algn="ctr">
                        <a:lnSpc>
                          <a:spcPct val="107000"/>
                        </a:lnSpc>
                        <a:spcBef>
                          <a:spcPts val="0"/>
                        </a:spcBef>
                        <a:spcAft>
                          <a:spcPts val="0"/>
                        </a:spcAft>
                      </a:pPr>
                      <a:r>
                        <a:rPr lang="en-US" sz="1600" dirty="0" smtClean="0">
                          <a:solidFill>
                            <a:schemeClr val="bg1"/>
                          </a:solidFill>
                          <a:effectLst/>
                          <a:latin typeface="+mn-lt"/>
                          <a:ea typeface="Times New Roman" panose="02020603050405020304" pitchFamily="18" charset="0"/>
                        </a:rPr>
                        <a:t>Capability</a:t>
                      </a:r>
                      <a:endParaRPr lang="en-US" sz="1600" dirty="0">
                        <a:solidFill>
                          <a:schemeClr val="bg1"/>
                        </a:solidFill>
                        <a:effectLst/>
                        <a:latin typeface="+mn-lt"/>
                        <a:ea typeface="Times New Roman" panose="02020603050405020304" pitchFamily="18" charset="0"/>
                      </a:endParaRPr>
                    </a:p>
                  </a:txBody>
                  <a:tcPr marL="63294" marR="41407" marT="5915" marB="0">
                    <a:solidFill>
                      <a:srgbClr val="002D73"/>
                    </a:solidFill>
                  </a:tcPr>
                </a:tc>
              </a:tr>
              <a:tr h="3816423">
                <a:tc>
                  <a:txBody>
                    <a:bodyPr/>
                    <a:lstStyle/>
                    <a:p>
                      <a:pPr marL="342900" marR="0" lvl="0" indent="-342900" algn="l">
                        <a:lnSpc>
                          <a:spcPct val="107000"/>
                        </a:lnSpc>
                        <a:spcBef>
                          <a:spcPts val="0"/>
                        </a:spcBef>
                        <a:spcAft>
                          <a:spcPts val="0"/>
                        </a:spcAft>
                        <a:buFont typeface="+mj-lt"/>
                        <a:buAutoNum type="arabicPeriod"/>
                      </a:pPr>
                      <a:r>
                        <a:rPr lang="en-US" sz="1400" dirty="0">
                          <a:effectLst/>
                        </a:rPr>
                        <a:t>Demonstrate the ability of the hospital  to inventory patient census, acuity, and staffed bed availability in real time, and again after rapid patient discharge in order to decompress the facility (offload patients)  GOAL:  2 hours </a:t>
                      </a:r>
                    </a:p>
                    <a:p>
                      <a:pPr marL="342900" marR="0" lvl="0" indent="-342900" algn="l">
                        <a:lnSpc>
                          <a:spcPct val="99000"/>
                        </a:lnSpc>
                        <a:spcBef>
                          <a:spcPts val="0"/>
                        </a:spcBef>
                        <a:spcAft>
                          <a:spcPts val="15"/>
                        </a:spcAft>
                        <a:buFont typeface="+mj-lt"/>
                        <a:buAutoNum type="arabicPeriod"/>
                      </a:pPr>
                      <a:r>
                        <a:rPr lang="en-US" sz="1400" dirty="0">
                          <a:effectLst/>
                        </a:rPr>
                        <a:t>Demonstrate the hospital’s coordination of hospital surge operations (on-load patients) with EMS operations.</a:t>
                      </a:r>
                    </a:p>
                    <a:p>
                      <a:pPr marL="342900" marR="0" lvl="0" indent="-342900" algn="l">
                        <a:lnSpc>
                          <a:spcPct val="98000"/>
                        </a:lnSpc>
                        <a:spcBef>
                          <a:spcPts val="0"/>
                        </a:spcBef>
                        <a:spcAft>
                          <a:spcPts val="20"/>
                        </a:spcAft>
                        <a:buFont typeface="+mj-lt"/>
                        <a:buAutoNum type="arabicPeriod"/>
                      </a:pPr>
                      <a:r>
                        <a:rPr lang="en-US" sz="1400" dirty="0">
                          <a:effectLst/>
                        </a:rPr>
                        <a:t>Evaluate the ability of the hospital to move and track patients to their final disposition (ED to a staffed available bed; hospital to healthcare facility: If an evacuation scenario - must use </a:t>
                      </a:r>
                      <a:r>
                        <a:rPr lang="en-US" sz="1400" dirty="0" err="1">
                          <a:effectLst/>
                        </a:rPr>
                        <a:t>eFINDS</a:t>
                      </a:r>
                      <a:r>
                        <a:rPr lang="en-US" sz="1400" dirty="0">
                          <a:effectLst/>
                        </a:rPr>
                        <a:t>).</a:t>
                      </a:r>
                    </a:p>
                    <a:p>
                      <a:pPr marL="342900" marR="0" lvl="0" indent="-342900" algn="l">
                        <a:lnSpc>
                          <a:spcPct val="98000"/>
                        </a:lnSpc>
                        <a:spcBef>
                          <a:spcPts val="0"/>
                        </a:spcBef>
                        <a:spcAft>
                          <a:spcPts val="20"/>
                        </a:spcAft>
                        <a:buFont typeface="+mj-lt"/>
                        <a:buAutoNum type="arabicPeriod"/>
                      </a:pPr>
                      <a:r>
                        <a:rPr lang="en-US" sz="1400" dirty="0">
                          <a:effectLst/>
                        </a:rPr>
                        <a:t>Demonstrate inclusion of individuals (highly suggested = minimum of 3) from one or more of the following at-risk populations :</a:t>
                      </a:r>
                    </a:p>
                    <a:p>
                      <a:pPr marL="0" marR="0" lvl="0" indent="0" algn="l">
                        <a:lnSpc>
                          <a:spcPct val="98000"/>
                        </a:lnSpc>
                        <a:spcBef>
                          <a:spcPts val="0"/>
                        </a:spcBef>
                        <a:spcAft>
                          <a:spcPts val="20"/>
                        </a:spcAft>
                        <a:buFont typeface="Symbol" panose="05050102010706020507" pitchFamily="18" charset="2"/>
                        <a:buNone/>
                      </a:pPr>
                      <a:r>
                        <a:rPr lang="en-US" sz="1400" dirty="0" smtClean="0">
                          <a:effectLst/>
                        </a:rPr>
                        <a:t>            - Frail </a:t>
                      </a:r>
                      <a:r>
                        <a:rPr lang="en-US" sz="1400" dirty="0">
                          <a:effectLst/>
                        </a:rPr>
                        <a:t>Elderly     </a:t>
                      </a:r>
                      <a:r>
                        <a:rPr lang="en-US" sz="1400" dirty="0" smtClean="0">
                          <a:effectLst/>
                        </a:rPr>
                        <a:t>                           - Behaviorally involved                                                                                </a:t>
                      </a:r>
                      <a:endParaRPr lang="en-US" sz="1400" dirty="0">
                        <a:effectLst/>
                      </a:endParaRPr>
                    </a:p>
                    <a:p>
                      <a:pPr marL="0" marR="0" lvl="0" indent="0" algn="l">
                        <a:lnSpc>
                          <a:spcPct val="98000"/>
                        </a:lnSpc>
                        <a:spcBef>
                          <a:spcPts val="0"/>
                        </a:spcBef>
                        <a:spcAft>
                          <a:spcPts val="20"/>
                        </a:spcAft>
                        <a:buFont typeface="Symbol" panose="05050102010706020507" pitchFamily="18" charset="2"/>
                        <a:buNone/>
                      </a:pPr>
                      <a:r>
                        <a:rPr lang="en-US" sz="1400" dirty="0" smtClean="0">
                          <a:effectLst/>
                        </a:rPr>
                        <a:t>            - Pediatrics                                    - Pregnant</a:t>
                      </a:r>
                      <a:r>
                        <a:rPr lang="en-US" sz="1400" baseline="0" dirty="0" smtClean="0">
                          <a:effectLst/>
                        </a:rPr>
                        <a:t> women</a:t>
                      </a:r>
                      <a:endParaRPr lang="en-US" sz="1400" dirty="0">
                        <a:effectLst/>
                      </a:endParaRPr>
                    </a:p>
                    <a:p>
                      <a:pPr marL="0" marR="0" lvl="0" indent="0" algn="l">
                        <a:lnSpc>
                          <a:spcPct val="98000"/>
                        </a:lnSpc>
                        <a:spcBef>
                          <a:spcPts val="0"/>
                        </a:spcBef>
                        <a:spcAft>
                          <a:spcPts val="20"/>
                        </a:spcAft>
                        <a:buFont typeface="Symbol" panose="05050102010706020507" pitchFamily="18" charset="2"/>
                        <a:buNone/>
                      </a:pPr>
                      <a:r>
                        <a:rPr lang="en-US" sz="1400" dirty="0" smtClean="0">
                          <a:effectLst/>
                        </a:rPr>
                        <a:t>            - Physically disabled                   - Non-English speaking</a:t>
                      </a:r>
                      <a:endParaRPr lang="en-US" sz="1400" dirty="0">
                        <a:effectLst/>
                      </a:endParaRPr>
                    </a:p>
                    <a:p>
                      <a:pPr marL="0" marR="0" lvl="0" indent="0" algn="l">
                        <a:lnSpc>
                          <a:spcPct val="98000"/>
                        </a:lnSpc>
                        <a:spcBef>
                          <a:spcPts val="0"/>
                        </a:spcBef>
                        <a:spcAft>
                          <a:spcPts val="20"/>
                        </a:spcAft>
                        <a:buFont typeface="Symbol" panose="05050102010706020507" pitchFamily="18" charset="2"/>
                        <a:buNone/>
                      </a:pPr>
                      <a:r>
                        <a:rPr lang="en-US" sz="1400" dirty="0" smtClean="0">
                          <a:effectLst/>
                        </a:rPr>
                        <a:t>            - Hearing impaired/deaf           -</a:t>
                      </a:r>
                      <a:r>
                        <a:rPr lang="en-US" sz="1400" baseline="0" dirty="0" smtClean="0">
                          <a:effectLst/>
                        </a:rPr>
                        <a:t>  Access/functional needs populations</a:t>
                      </a:r>
                      <a:endParaRPr lang="en-US" sz="1400" dirty="0">
                        <a:effectLst/>
                      </a:endParaRPr>
                    </a:p>
                    <a:p>
                      <a:pPr marL="0" marR="0" lvl="0" indent="0" algn="l">
                        <a:lnSpc>
                          <a:spcPct val="98000"/>
                        </a:lnSpc>
                        <a:spcBef>
                          <a:spcPts val="0"/>
                        </a:spcBef>
                        <a:spcAft>
                          <a:spcPts val="20"/>
                        </a:spcAft>
                        <a:buFont typeface="Symbol" panose="05050102010706020507" pitchFamily="18" charset="2"/>
                        <a:buNone/>
                      </a:pPr>
                      <a:r>
                        <a:rPr lang="en-US" sz="1400" dirty="0" smtClean="0">
                          <a:effectLst/>
                        </a:rPr>
                        <a:t>            - Blind</a:t>
                      </a:r>
                      <a:endParaRPr lang="en-US" sz="1400" dirty="0">
                        <a:effectLst/>
                      </a:endParaRPr>
                    </a:p>
                    <a:p>
                      <a:pPr marL="0" marR="0" indent="0" algn="l">
                        <a:lnSpc>
                          <a:spcPct val="98000"/>
                        </a:lnSpc>
                        <a:spcBef>
                          <a:spcPts val="0"/>
                        </a:spcBef>
                        <a:spcAft>
                          <a:spcPts val="20"/>
                        </a:spcAft>
                      </a:pPr>
                      <a:r>
                        <a:rPr lang="en-US" sz="1400" dirty="0">
                          <a:effectLst/>
                        </a:rPr>
                        <a:t> </a:t>
                      </a:r>
                      <a:endParaRPr lang="en-US" sz="1400" dirty="0">
                        <a:solidFill>
                          <a:srgbClr val="000000"/>
                        </a:solidFill>
                        <a:effectLst/>
                        <a:latin typeface="Times New Roman" panose="02020603050405020304" pitchFamily="18" charset="0"/>
                        <a:ea typeface="Times New Roman" panose="02020603050405020304" pitchFamily="18" charset="0"/>
                      </a:endParaRPr>
                    </a:p>
                  </a:txBody>
                  <a:tcPr marL="63294" marR="41407" marT="5915" marB="0">
                    <a:solidFill>
                      <a:srgbClr val="002D73"/>
                    </a:solidFill>
                  </a:tcPr>
                </a:tc>
                <a:tc>
                  <a:txBody>
                    <a:bodyPr/>
                    <a:lstStyle/>
                    <a:p>
                      <a:pPr marL="635" marR="0" indent="0" algn="l">
                        <a:lnSpc>
                          <a:spcPct val="107000"/>
                        </a:lnSpc>
                        <a:spcBef>
                          <a:spcPts val="0"/>
                        </a:spcBef>
                        <a:spcAft>
                          <a:spcPts val="0"/>
                        </a:spcAft>
                      </a:pPr>
                      <a:r>
                        <a:rPr lang="en-US" sz="1600" b="1" dirty="0">
                          <a:solidFill>
                            <a:schemeClr val="bg1"/>
                          </a:solidFill>
                          <a:effectLst/>
                        </a:rPr>
                        <a:t>Medical Surge </a:t>
                      </a:r>
                    </a:p>
                    <a:p>
                      <a:pPr marL="635" marR="0" indent="0" algn="l">
                        <a:lnSpc>
                          <a:spcPct val="107000"/>
                        </a:lnSpc>
                        <a:spcBef>
                          <a:spcPts val="0"/>
                        </a:spcBef>
                        <a:spcAft>
                          <a:spcPts val="0"/>
                        </a:spcAft>
                      </a:pPr>
                      <a:r>
                        <a:rPr lang="en-US" sz="1600" b="1" dirty="0">
                          <a:solidFill>
                            <a:schemeClr val="bg1"/>
                          </a:solidFill>
                          <a:effectLst/>
                        </a:rPr>
                        <a:t> </a:t>
                      </a:r>
                    </a:p>
                    <a:p>
                      <a:pPr marL="457200" marR="0" indent="0" algn="l">
                        <a:lnSpc>
                          <a:spcPct val="107000"/>
                        </a:lnSpc>
                        <a:spcBef>
                          <a:spcPts val="0"/>
                        </a:spcBef>
                        <a:spcAft>
                          <a:spcPts val="0"/>
                        </a:spcAft>
                      </a:pPr>
                      <a:r>
                        <a:rPr lang="en-US" sz="1600" b="1" dirty="0">
                          <a:solidFill>
                            <a:schemeClr val="bg1"/>
                          </a:solidFill>
                          <a:effectLst/>
                        </a:rPr>
                        <a:t> </a:t>
                      </a:r>
                    </a:p>
                    <a:p>
                      <a:pPr marL="457200" marR="0" indent="0" algn="l">
                        <a:lnSpc>
                          <a:spcPct val="107000"/>
                        </a:lnSpc>
                        <a:spcBef>
                          <a:spcPts val="0"/>
                        </a:spcBef>
                        <a:spcAft>
                          <a:spcPts val="0"/>
                        </a:spcAft>
                      </a:pPr>
                      <a:r>
                        <a:rPr lang="en-US" sz="1600" b="1" dirty="0">
                          <a:solidFill>
                            <a:schemeClr val="bg1"/>
                          </a:solidFill>
                          <a:effectLst/>
                        </a:rPr>
                        <a:t> </a:t>
                      </a:r>
                    </a:p>
                    <a:p>
                      <a:pPr marL="457200" marR="0" indent="0" algn="l">
                        <a:lnSpc>
                          <a:spcPct val="107000"/>
                        </a:lnSpc>
                        <a:spcBef>
                          <a:spcPts val="0"/>
                        </a:spcBef>
                        <a:spcAft>
                          <a:spcPts val="0"/>
                        </a:spcAft>
                      </a:pPr>
                      <a:r>
                        <a:rPr lang="en-US" sz="1600" b="1" dirty="0">
                          <a:solidFill>
                            <a:schemeClr val="bg1"/>
                          </a:solidFill>
                          <a:effectLst/>
                        </a:rPr>
                        <a:t> </a:t>
                      </a:r>
                      <a:endParaRPr lang="en-US" sz="1600" b="1" dirty="0" smtClean="0">
                        <a:solidFill>
                          <a:schemeClr val="bg1"/>
                        </a:solidFill>
                        <a:effectLst/>
                      </a:endParaRPr>
                    </a:p>
                    <a:p>
                      <a:pPr marL="457200" marR="0" indent="0" algn="l">
                        <a:lnSpc>
                          <a:spcPct val="107000"/>
                        </a:lnSpc>
                        <a:spcBef>
                          <a:spcPts val="0"/>
                        </a:spcBef>
                        <a:spcAft>
                          <a:spcPts val="0"/>
                        </a:spcAft>
                      </a:pPr>
                      <a:endParaRPr lang="en-US" sz="1600" b="1" dirty="0">
                        <a:solidFill>
                          <a:schemeClr val="bg1"/>
                        </a:solidFill>
                        <a:effectLst/>
                      </a:endParaRPr>
                    </a:p>
                    <a:p>
                      <a:pPr marL="457200" marR="0" indent="0" algn="l">
                        <a:lnSpc>
                          <a:spcPct val="107000"/>
                        </a:lnSpc>
                        <a:spcBef>
                          <a:spcPts val="0"/>
                        </a:spcBef>
                        <a:spcAft>
                          <a:spcPts val="0"/>
                        </a:spcAft>
                      </a:pPr>
                      <a:r>
                        <a:rPr lang="en-US" sz="1600" b="1" dirty="0">
                          <a:solidFill>
                            <a:schemeClr val="bg1"/>
                          </a:solidFill>
                          <a:effectLst/>
                        </a:rPr>
                        <a:t>  </a:t>
                      </a:r>
                    </a:p>
                    <a:p>
                      <a:pPr marL="457200" marR="0" indent="0" algn="l">
                        <a:lnSpc>
                          <a:spcPct val="107000"/>
                        </a:lnSpc>
                        <a:spcBef>
                          <a:spcPts val="0"/>
                        </a:spcBef>
                        <a:spcAft>
                          <a:spcPts val="0"/>
                        </a:spcAft>
                      </a:pPr>
                      <a:r>
                        <a:rPr lang="en-US" sz="1600" b="1" dirty="0">
                          <a:solidFill>
                            <a:schemeClr val="bg1"/>
                          </a:solidFill>
                          <a:effectLst/>
                        </a:rPr>
                        <a:t> </a:t>
                      </a:r>
                    </a:p>
                    <a:p>
                      <a:pPr marL="0" marR="0" indent="0" algn="l">
                        <a:lnSpc>
                          <a:spcPct val="107000"/>
                        </a:lnSpc>
                        <a:spcBef>
                          <a:spcPts val="0"/>
                        </a:spcBef>
                        <a:spcAft>
                          <a:spcPts val="0"/>
                        </a:spcAft>
                      </a:pPr>
                      <a:r>
                        <a:rPr lang="en-US" sz="1600" b="1" i="1" dirty="0" smtClean="0">
                          <a:solidFill>
                            <a:schemeClr val="bg1"/>
                          </a:solidFill>
                          <a:effectLst/>
                        </a:rPr>
                        <a:t>Activities </a:t>
                      </a:r>
                      <a:r>
                        <a:rPr lang="en-US" sz="1600" b="1" i="1" dirty="0">
                          <a:solidFill>
                            <a:schemeClr val="bg1"/>
                          </a:solidFill>
                          <a:effectLst/>
                        </a:rPr>
                        <a:t>involving the at-risk populations can be developed at the discretion of the Exercise Design Team, depending on the scenario and scope of the exercise.</a:t>
                      </a:r>
                      <a:endParaRPr lang="en-US" sz="1600" b="1" i="1" dirty="0">
                        <a:solidFill>
                          <a:schemeClr val="bg1"/>
                        </a:solidFill>
                        <a:effectLst/>
                        <a:latin typeface="Times New Roman" panose="02020603050405020304" pitchFamily="18" charset="0"/>
                        <a:ea typeface="Times New Roman" panose="02020603050405020304" pitchFamily="18" charset="0"/>
                      </a:endParaRPr>
                    </a:p>
                  </a:txBody>
                  <a:tcPr marL="63294" marR="41407" marT="5915" marB="0">
                    <a:solidFill>
                      <a:srgbClr val="002D73"/>
                    </a:solidFill>
                  </a:tcPr>
                </a:tc>
              </a:tr>
            </a:tbl>
          </a:graphicData>
        </a:graphic>
      </p:graphicFrame>
    </p:spTree>
    <p:extLst>
      <p:ext uri="{BB962C8B-B14F-4D97-AF65-F5344CB8AC3E}">
        <p14:creationId xmlns:p14="http://schemas.microsoft.com/office/powerpoint/2010/main" val="22344304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Hospital </a:t>
            </a:r>
            <a:r>
              <a:rPr lang="en-US" sz="3600" b="1" dirty="0">
                <a:solidFill>
                  <a:srgbClr val="002D73"/>
                </a:solidFill>
                <a:latin typeface="+mn-lt"/>
              </a:rPr>
              <a:t>Objectives</a:t>
            </a:r>
            <a:endParaRPr lang="en-US" sz="3600" dirty="0">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79306516"/>
              </p:ext>
            </p:extLst>
          </p:nvPr>
        </p:nvGraphicFramePr>
        <p:xfrm>
          <a:off x="195943" y="1197205"/>
          <a:ext cx="8802914" cy="3773556"/>
        </p:xfrm>
        <a:graphic>
          <a:graphicData uri="http://schemas.openxmlformats.org/drawingml/2006/table">
            <a:tbl>
              <a:tblPr firstRow="1" firstCol="1" bandRow="1">
                <a:tableStyleId>{5C22544A-7EE6-4342-B048-85BDC9FD1C3A}</a:tableStyleId>
              </a:tblPr>
              <a:tblGrid>
                <a:gridCol w="6114504"/>
                <a:gridCol w="2688410"/>
              </a:tblGrid>
              <a:tr h="363518">
                <a:tc>
                  <a:txBody>
                    <a:bodyPr/>
                    <a:lstStyle/>
                    <a:p>
                      <a:pPr marL="0" marR="0" lvl="0" indent="0" algn="ctr">
                        <a:lnSpc>
                          <a:spcPct val="99000"/>
                        </a:lnSpc>
                        <a:spcBef>
                          <a:spcPts val="0"/>
                        </a:spcBef>
                        <a:spcAft>
                          <a:spcPts val="10"/>
                        </a:spcAft>
                        <a:buFont typeface="+mj-lt"/>
                        <a:buNone/>
                      </a:pPr>
                      <a:r>
                        <a:rPr lang="en-US" sz="1600" dirty="0" smtClean="0">
                          <a:solidFill>
                            <a:schemeClr val="bg1"/>
                          </a:solidFill>
                          <a:effectLst/>
                          <a:latin typeface="+mn-lt"/>
                          <a:ea typeface="Times New Roman" panose="02020603050405020304" pitchFamily="18" charset="0"/>
                        </a:rPr>
                        <a:t>Objectives</a:t>
                      </a:r>
                      <a:endParaRPr lang="en-US" sz="1600" dirty="0">
                        <a:solidFill>
                          <a:schemeClr val="bg1"/>
                        </a:solidFill>
                        <a:effectLst/>
                        <a:latin typeface="+mn-lt"/>
                        <a:ea typeface="Times New Roman" panose="02020603050405020304" pitchFamily="18" charset="0"/>
                      </a:endParaRPr>
                    </a:p>
                  </a:txBody>
                  <a:tcPr marL="67945" marR="44450" marT="6350" marB="0">
                    <a:solidFill>
                      <a:srgbClr val="002D73"/>
                    </a:solidFill>
                  </a:tcPr>
                </a:tc>
                <a:tc>
                  <a:txBody>
                    <a:bodyPr/>
                    <a:lstStyle/>
                    <a:p>
                      <a:pPr marL="457200" marR="0" indent="0" algn="l">
                        <a:lnSpc>
                          <a:spcPct val="103000"/>
                        </a:lnSpc>
                        <a:spcBef>
                          <a:spcPts val="300"/>
                        </a:spcBef>
                        <a:spcAft>
                          <a:spcPts val="300"/>
                        </a:spcAft>
                      </a:pPr>
                      <a:r>
                        <a:rPr lang="en-US" sz="1600" dirty="0" smtClean="0">
                          <a:solidFill>
                            <a:schemeClr val="bg1"/>
                          </a:solidFill>
                          <a:effectLst/>
                          <a:latin typeface="+mn-lt"/>
                          <a:ea typeface="Times New Roman" panose="02020603050405020304" pitchFamily="18" charset="0"/>
                        </a:rPr>
                        <a:t>Capabilities</a:t>
                      </a:r>
                      <a:endParaRPr lang="en-US" sz="1600" dirty="0">
                        <a:solidFill>
                          <a:schemeClr val="bg1"/>
                        </a:solidFill>
                        <a:effectLst/>
                        <a:latin typeface="+mn-lt"/>
                        <a:ea typeface="Times New Roman" panose="02020603050405020304" pitchFamily="18" charset="0"/>
                      </a:endParaRPr>
                    </a:p>
                  </a:txBody>
                  <a:tcPr marL="67945" marR="44450" marT="6350" marB="0">
                    <a:solidFill>
                      <a:srgbClr val="002D73"/>
                    </a:solidFill>
                  </a:tcPr>
                </a:tc>
              </a:tr>
              <a:tr h="3168465">
                <a:tc>
                  <a:txBody>
                    <a:bodyPr/>
                    <a:lstStyle/>
                    <a:p>
                      <a:pPr marL="342900" marR="0" lvl="0" indent="-342900" algn="l">
                        <a:lnSpc>
                          <a:spcPct val="103000"/>
                        </a:lnSpc>
                        <a:spcBef>
                          <a:spcPts val="300"/>
                        </a:spcBef>
                        <a:spcAft>
                          <a:spcPts val="300"/>
                        </a:spcAft>
                        <a:buFont typeface="+mj-lt"/>
                        <a:buAutoNum type="arabicPeriod"/>
                      </a:pPr>
                      <a:r>
                        <a:rPr lang="en-US" sz="1600" dirty="0">
                          <a:effectLst/>
                        </a:rPr>
                        <a:t>Evaluate the hospital’s ability to reference and incorporate components of its appropriate plans (e.g.,  COOP, 96 hour Sustainability Plan, the Isolation and Quarantine Plan, the Alternate Care Site Plan, etc.) to prioritize and continue mission essential services after HCC activation. </a:t>
                      </a:r>
                    </a:p>
                    <a:p>
                      <a:pPr marL="342900" marR="0" lvl="0" indent="-342900" algn="l">
                        <a:lnSpc>
                          <a:spcPct val="99000"/>
                        </a:lnSpc>
                        <a:spcBef>
                          <a:spcPts val="0"/>
                        </a:spcBef>
                        <a:spcAft>
                          <a:spcPts val="10"/>
                        </a:spcAft>
                        <a:buFont typeface="+mj-lt"/>
                        <a:buAutoNum type="arabicPeriod"/>
                      </a:pPr>
                      <a:r>
                        <a:rPr lang="en-US" sz="1600" dirty="0">
                          <a:effectLst/>
                        </a:rPr>
                        <a:t>Determine if event has caused a complete or partial disruption of health care service delivery, and delineate how this disruption occurred with prioritized mission essential functions (suggested minimum of 3).</a:t>
                      </a:r>
                    </a:p>
                    <a:p>
                      <a:pPr marL="342900" marR="0" lvl="0" indent="-342900" algn="l">
                        <a:lnSpc>
                          <a:spcPct val="99000"/>
                        </a:lnSpc>
                        <a:spcBef>
                          <a:spcPts val="0"/>
                        </a:spcBef>
                        <a:spcAft>
                          <a:spcPts val="10"/>
                        </a:spcAft>
                        <a:buFont typeface="+mj-lt"/>
                        <a:buAutoNum type="arabicPeriod"/>
                      </a:pPr>
                      <a:r>
                        <a:rPr lang="en-US" sz="1600" dirty="0">
                          <a:effectLst/>
                        </a:rPr>
                        <a:t>Demonstrate appropriate activities that focus on rapid resumption of the prioritized mission essential functions (suggested minimum of 3).</a:t>
                      </a:r>
                      <a:endParaRPr lang="en-US" sz="16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635" marR="0" indent="0" algn="l">
                        <a:lnSpc>
                          <a:spcPct val="107000"/>
                        </a:lnSpc>
                        <a:spcBef>
                          <a:spcPts val="0"/>
                        </a:spcBef>
                        <a:spcAft>
                          <a:spcPts val="0"/>
                        </a:spcAft>
                      </a:pPr>
                      <a:r>
                        <a:rPr lang="en-US" sz="1800" b="1" dirty="0">
                          <a:solidFill>
                            <a:schemeClr val="bg1"/>
                          </a:solidFill>
                          <a:effectLst/>
                        </a:rPr>
                        <a:t>Healthcare System Preparedness (Continuity of Operations)</a:t>
                      </a:r>
                    </a:p>
                    <a:p>
                      <a:pPr marL="635" marR="0" indent="0" algn="l">
                        <a:lnSpc>
                          <a:spcPct val="107000"/>
                        </a:lnSpc>
                        <a:spcBef>
                          <a:spcPts val="0"/>
                        </a:spcBef>
                        <a:spcAft>
                          <a:spcPts val="0"/>
                        </a:spcAft>
                      </a:pPr>
                      <a:r>
                        <a:rPr lang="en-US" sz="1800" b="1" dirty="0">
                          <a:solidFill>
                            <a:schemeClr val="bg1"/>
                          </a:solidFill>
                          <a:effectLst/>
                        </a:rPr>
                        <a:t> </a:t>
                      </a:r>
                    </a:p>
                    <a:p>
                      <a:pPr marL="635" marR="0" indent="0" algn="l">
                        <a:lnSpc>
                          <a:spcPct val="107000"/>
                        </a:lnSpc>
                        <a:spcBef>
                          <a:spcPts val="0"/>
                        </a:spcBef>
                        <a:spcAft>
                          <a:spcPts val="0"/>
                        </a:spcAft>
                      </a:pPr>
                      <a:r>
                        <a:rPr lang="en-US" sz="1800" b="1" dirty="0">
                          <a:solidFill>
                            <a:schemeClr val="bg1"/>
                          </a:solidFill>
                          <a:effectLst/>
                        </a:rPr>
                        <a:t> AND</a:t>
                      </a:r>
                    </a:p>
                    <a:p>
                      <a:pPr marL="635" marR="0" indent="0" algn="l">
                        <a:lnSpc>
                          <a:spcPct val="107000"/>
                        </a:lnSpc>
                        <a:spcBef>
                          <a:spcPts val="0"/>
                        </a:spcBef>
                        <a:spcAft>
                          <a:spcPts val="0"/>
                        </a:spcAft>
                      </a:pPr>
                      <a:r>
                        <a:rPr lang="en-US" sz="1800" b="1" dirty="0">
                          <a:solidFill>
                            <a:schemeClr val="bg1"/>
                          </a:solidFill>
                          <a:effectLst/>
                        </a:rPr>
                        <a:t> </a:t>
                      </a:r>
                    </a:p>
                    <a:p>
                      <a:pPr marL="0" marR="0" indent="0" algn="l">
                        <a:lnSpc>
                          <a:spcPct val="107000"/>
                        </a:lnSpc>
                        <a:spcBef>
                          <a:spcPts val="0"/>
                        </a:spcBef>
                        <a:spcAft>
                          <a:spcPts val="0"/>
                        </a:spcAft>
                      </a:pPr>
                      <a:r>
                        <a:rPr lang="en-US" sz="1800" b="1" dirty="0">
                          <a:solidFill>
                            <a:schemeClr val="bg1"/>
                          </a:solidFill>
                          <a:effectLst/>
                        </a:rPr>
                        <a:t>Healthcare System Recovery </a:t>
                      </a:r>
                    </a:p>
                    <a:p>
                      <a:pPr marL="635" marR="0" indent="0" algn="l">
                        <a:lnSpc>
                          <a:spcPct val="107000"/>
                        </a:lnSpc>
                        <a:spcBef>
                          <a:spcPts val="0"/>
                        </a:spcBef>
                        <a:spcAft>
                          <a:spcPts val="0"/>
                        </a:spcAft>
                      </a:pPr>
                      <a:r>
                        <a:rPr lang="en-US" sz="1600" dirty="0">
                          <a:effectLst/>
                        </a:rPr>
                        <a:t> </a:t>
                      </a:r>
                    </a:p>
                    <a:p>
                      <a:pPr marL="457200" marR="0" indent="0" algn="l">
                        <a:lnSpc>
                          <a:spcPct val="103000"/>
                        </a:lnSpc>
                        <a:spcBef>
                          <a:spcPts val="300"/>
                        </a:spcBef>
                        <a:spcAft>
                          <a:spcPts val="300"/>
                        </a:spcAft>
                      </a:pPr>
                      <a:r>
                        <a:rPr lang="en-US" sz="1600" dirty="0">
                          <a:effectLst/>
                        </a:rPr>
                        <a:t> </a:t>
                      </a:r>
                      <a:endParaRPr lang="en-US" sz="16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r>
              <a:tr h="241573">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r>
            </a:tbl>
          </a:graphicData>
        </a:graphic>
      </p:graphicFrame>
    </p:spTree>
    <p:extLst>
      <p:ext uri="{BB962C8B-B14F-4D97-AF65-F5344CB8AC3E}">
        <p14:creationId xmlns:p14="http://schemas.microsoft.com/office/powerpoint/2010/main" val="12678368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Briefing Objectives</a:t>
            </a:r>
            <a:endParaRPr lang="en-US" sz="3600" b="1" dirty="0">
              <a:solidFill>
                <a:srgbClr val="002D73"/>
              </a:solidFill>
              <a:latin typeface="+mn-lt"/>
            </a:endParaRPr>
          </a:p>
        </p:txBody>
      </p:sp>
      <p:sp>
        <p:nvSpPr>
          <p:cNvPr id="3" name="Content Placeholder 2"/>
          <p:cNvSpPr>
            <a:spLocks noGrp="1"/>
          </p:cNvSpPr>
          <p:nvPr>
            <p:ph idx="1"/>
          </p:nvPr>
        </p:nvSpPr>
        <p:spPr>
          <a:xfrm>
            <a:off x="457200" y="805544"/>
            <a:ext cx="8229600" cy="3788682"/>
          </a:xfrm>
        </p:spPr>
        <p:txBody>
          <a:bodyPr>
            <a:normAutofit/>
          </a:bodyPr>
          <a:lstStyle/>
          <a:p>
            <a:pPr marL="0" indent="0">
              <a:buNone/>
            </a:pPr>
            <a:endParaRPr lang="en-US" sz="2400" dirty="0">
              <a:solidFill>
                <a:srgbClr val="002D73"/>
              </a:solidFill>
            </a:endParaRPr>
          </a:p>
          <a:p>
            <a:r>
              <a:rPr lang="en-US" sz="2400" dirty="0" smtClean="0">
                <a:solidFill>
                  <a:srgbClr val="002D73"/>
                </a:solidFill>
              </a:rPr>
              <a:t>Review exercise </a:t>
            </a:r>
            <a:r>
              <a:rPr lang="en-US" sz="2400" dirty="0">
                <a:solidFill>
                  <a:srgbClr val="002D73"/>
                </a:solidFill>
              </a:rPr>
              <a:t>design </a:t>
            </a:r>
            <a:r>
              <a:rPr lang="en-US" sz="2400" dirty="0" smtClean="0">
                <a:solidFill>
                  <a:srgbClr val="002D73"/>
                </a:solidFill>
              </a:rPr>
              <a:t>elements and planning updates</a:t>
            </a:r>
            <a:endParaRPr lang="en-US" sz="2400" dirty="0">
              <a:solidFill>
                <a:srgbClr val="002D73"/>
              </a:solidFill>
            </a:endParaRPr>
          </a:p>
          <a:p>
            <a:r>
              <a:rPr lang="en-US" sz="2400" dirty="0" smtClean="0">
                <a:solidFill>
                  <a:srgbClr val="002D73"/>
                </a:solidFill>
              </a:rPr>
              <a:t>Address any outstanding issues and questions</a:t>
            </a:r>
            <a:endParaRPr lang="en-US" sz="2400" dirty="0">
              <a:solidFill>
                <a:srgbClr val="002D73"/>
              </a:solidFill>
            </a:endParaRPr>
          </a:p>
          <a:p>
            <a:r>
              <a:rPr lang="en-US" sz="2400" dirty="0">
                <a:solidFill>
                  <a:srgbClr val="002D73"/>
                </a:solidFill>
              </a:rPr>
              <a:t>Discuss next </a:t>
            </a:r>
            <a:r>
              <a:rPr lang="en-US" sz="2400" dirty="0" smtClean="0">
                <a:solidFill>
                  <a:srgbClr val="002D73"/>
                </a:solidFill>
              </a:rPr>
              <a:t>steps</a:t>
            </a:r>
            <a:endParaRPr lang="en-US" sz="2400" dirty="0"/>
          </a:p>
        </p:txBody>
      </p:sp>
    </p:spTree>
    <p:extLst>
      <p:ext uri="{BB962C8B-B14F-4D97-AF65-F5344CB8AC3E}">
        <p14:creationId xmlns:p14="http://schemas.microsoft.com/office/powerpoint/2010/main" val="21193826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06375"/>
            <a:ext cx="8229600" cy="4750254"/>
          </a:xfrm>
        </p:spPr>
        <p:txBody>
          <a:bodyPr>
            <a:normAutofit/>
          </a:bodyPr>
          <a:lstStyle/>
          <a:p>
            <a:r>
              <a:rPr lang="en-US" sz="3600" b="1" dirty="0" smtClean="0">
                <a:solidFill>
                  <a:srgbClr val="002D73"/>
                </a:solidFill>
                <a:latin typeface="+mn-lt"/>
              </a:rPr>
              <a:t>Local Health Department Objectives</a:t>
            </a:r>
            <a:br>
              <a:rPr lang="en-US" sz="3600" b="1" dirty="0" smtClean="0">
                <a:solidFill>
                  <a:srgbClr val="002D73"/>
                </a:solidFill>
                <a:latin typeface="+mn-lt"/>
              </a:rPr>
            </a:br>
            <a:r>
              <a:rPr lang="en-US" sz="3600" b="1" dirty="0" smtClean="0">
                <a:solidFill>
                  <a:srgbClr val="002D73"/>
                </a:solidFill>
                <a:latin typeface="+mn-lt"/>
              </a:rPr>
              <a:t>Points of Dispensing</a:t>
            </a:r>
            <a:endParaRPr lang="en-US" sz="3600" b="1" dirty="0">
              <a:solidFill>
                <a:srgbClr val="002D73"/>
              </a:solidFill>
              <a:latin typeface="+mn-lt"/>
            </a:endParaRPr>
          </a:p>
        </p:txBody>
      </p:sp>
    </p:spTree>
    <p:extLst>
      <p:ext uri="{BB962C8B-B14F-4D97-AF65-F5344CB8AC3E}">
        <p14:creationId xmlns:p14="http://schemas.microsoft.com/office/powerpoint/2010/main" val="25439093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LHD Objectives - PODs</a:t>
            </a:r>
            <a:endParaRPr lang="en-US" sz="3600" dirty="0">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45658180"/>
              </p:ext>
            </p:extLst>
          </p:nvPr>
        </p:nvGraphicFramePr>
        <p:xfrm>
          <a:off x="111513" y="885929"/>
          <a:ext cx="8861502" cy="4641915"/>
        </p:xfrm>
        <a:graphic>
          <a:graphicData uri="http://schemas.openxmlformats.org/drawingml/2006/table">
            <a:tbl>
              <a:tblPr firstRow="1" firstCol="1" bandRow="1">
                <a:tableStyleId>{5C22544A-7EE6-4342-B048-85BDC9FD1C3A}</a:tableStyleId>
              </a:tblPr>
              <a:tblGrid>
                <a:gridCol w="6155200"/>
                <a:gridCol w="2706302"/>
              </a:tblGrid>
              <a:tr h="221436">
                <a:tc>
                  <a:txBody>
                    <a:bodyPr/>
                    <a:lstStyle/>
                    <a:p>
                      <a:pPr marL="0" marR="0" lvl="0" indent="0" algn="ctr">
                        <a:lnSpc>
                          <a:spcPct val="103000"/>
                        </a:lnSpc>
                        <a:spcBef>
                          <a:spcPts val="300"/>
                        </a:spcBef>
                        <a:spcAft>
                          <a:spcPts val="300"/>
                        </a:spcAft>
                        <a:buFont typeface="+mj-lt"/>
                        <a:buNone/>
                      </a:pPr>
                      <a:r>
                        <a:rPr lang="en-US" sz="1600" b="1" dirty="0" smtClean="0">
                          <a:solidFill>
                            <a:schemeClr val="bg1"/>
                          </a:solidFill>
                          <a:effectLst/>
                          <a:latin typeface="+mn-lt"/>
                          <a:ea typeface="Times New Roman" panose="02020603050405020304" pitchFamily="18" charset="0"/>
                          <a:cs typeface="Arial" panose="020B0604020202020204" pitchFamily="34" charset="0"/>
                        </a:rPr>
                        <a:t>Objectives</a:t>
                      </a:r>
                      <a:endParaRPr lang="en-US" sz="1600" b="1" dirty="0">
                        <a:solidFill>
                          <a:schemeClr val="bg1"/>
                        </a:solidFill>
                        <a:effectLst/>
                        <a:latin typeface="+mn-lt"/>
                        <a:ea typeface="Times New Roman" panose="02020603050405020304" pitchFamily="18" charset="0"/>
                        <a:cs typeface="Arial" panose="020B0604020202020204" pitchFamily="34" charset="0"/>
                      </a:endParaRPr>
                    </a:p>
                  </a:txBody>
                  <a:tcPr marL="67945" marR="44450" marT="6350" marB="0">
                    <a:solidFill>
                      <a:srgbClr val="002D73"/>
                    </a:solidFill>
                  </a:tcPr>
                </a:tc>
                <a:tc>
                  <a:txBody>
                    <a:bodyPr/>
                    <a:lstStyle/>
                    <a:p>
                      <a:pPr marL="457200" marR="0" indent="0" algn="ctr">
                        <a:lnSpc>
                          <a:spcPct val="103000"/>
                        </a:lnSpc>
                        <a:spcBef>
                          <a:spcPts val="300"/>
                        </a:spcBef>
                        <a:spcAft>
                          <a:spcPts val="300"/>
                        </a:spcAft>
                      </a:pPr>
                      <a:r>
                        <a:rPr lang="en-US" sz="1600" b="1" dirty="0" smtClean="0">
                          <a:solidFill>
                            <a:schemeClr val="bg1"/>
                          </a:solidFill>
                          <a:effectLst/>
                          <a:latin typeface="+mn-lt"/>
                          <a:ea typeface="Times New Roman" panose="02020603050405020304" pitchFamily="18" charset="0"/>
                          <a:cs typeface="Arial" panose="020B0604020202020204" pitchFamily="34" charset="0"/>
                        </a:rPr>
                        <a:t>Capabilities</a:t>
                      </a:r>
                      <a:endParaRPr lang="en-US" sz="1600" b="1" dirty="0">
                        <a:solidFill>
                          <a:schemeClr val="bg1"/>
                        </a:solidFill>
                        <a:effectLst/>
                        <a:latin typeface="+mn-lt"/>
                        <a:ea typeface="Times New Roman" panose="02020603050405020304" pitchFamily="18" charset="0"/>
                        <a:cs typeface="Arial" panose="020B0604020202020204" pitchFamily="34" charset="0"/>
                      </a:endParaRPr>
                    </a:p>
                  </a:txBody>
                  <a:tcPr marL="67945" marR="44450" marT="6350" marB="0">
                    <a:solidFill>
                      <a:srgbClr val="002D73"/>
                    </a:solidFill>
                  </a:tcPr>
                </a:tc>
              </a:tr>
              <a:tr h="3728733">
                <a:tc>
                  <a:txBody>
                    <a:bodyPr/>
                    <a:lstStyle/>
                    <a:p>
                      <a:pPr marL="342900" lvl="0" indent="-342900">
                        <a:buFont typeface="+mj-lt"/>
                        <a:buAutoNum type="arabicPeriod"/>
                      </a:pPr>
                      <a:r>
                        <a:rPr lang="en-US" sz="1600" dirty="0" smtClean="0">
                          <a:solidFill>
                            <a:schemeClr val="bg1"/>
                          </a:solidFill>
                        </a:rPr>
                        <a:t>Identify medical countermeasure dispensing strategies.</a:t>
                      </a:r>
                    </a:p>
                    <a:p>
                      <a:pPr marL="342900" lvl="0" indent="-342900">
                        <a:buFont typeface="+mj-lt"/>
                        <a:buAutoNum type="arabicPeriod"/>
                      </a:pPr>
                      <a:r>
                        <a:rPr lang="en-US" sz="1600" dirty="0" smtClean="0">
                          <a:solidFill>
                            <a:schemeClr val="bg1"/>
                          </a:solidFill>
                        </a:rPr>
                        <a:t>Activate dispensing strategies, dispensing sites, dispensing modalities, and other approaches as necessary to achieve the</a:t>
                      </a:r>
                      <a:r>
                        <a:rPr lang="en-US" sz="1600" baseline="0" dirty="0" smtClean="0">
                          <a:solidFill>
                            <a:schemeClr val="bg1"/>
                          </a:solidFill>
                        </a:rPr>
                        <a:t> </a:t>
                      </a:r>
                      <a:r>
                        <a:rPr lang="en-US" sz="1600" dirty="0" smtClean="0">
                          <a:solidFill>
                            <a:schemeClr val="bg1"/>
                          </a:solidFill>
                        </a:rPr>
                        <a:t>dispensing goals appropriate to the targeted population.</a:t>
                      </a:r>
                    </a:p>
                    <a:p>
                      <a:pPr marL="342900" lvl="0" indent="-342900">
                        <a:buFont typeface="+mj-lt"/>
                        <a:buAutoNum type="arabicPeriod"/>
                      </a:pPr>
                      <a:r>
                        <a:rPr lang="en-US" sz="1600" b="1" kern="1200" dirty="0" smtClean="0">
                          <a:solidFill>
                            <a:schemeClr val="lt1"/>
                          </a:solidFill>
                          <a:effectLst/>
                          <a:latin typeface="+mn-lt"/>
                          <a:ea typeface="+mn-ea"/>
                          <a:cs typeface="+mn-cs"/>
                        </a:rPr>
                        <a:t>Demonstrate the ability of the LHD to identify five (5)   individuals considered to be at-risk who present during the POD:</a:t>
                      </a:r>
                    </a:p>
                    <a:p>
                      <a:pPr lvl="0"/>
                      <a:r>
                        <a:rPr lang="en-US" sz="1600" b="1" kern="1200" dirty="0" smtClean="0">
                          <a:solidFill>
                            <a:schemeClr val="lt1"/>
                          </a:solidFill>
                          <a:effectLst/>
                          <a:latin typeface="+mn-lt"/>
                          <a:ea typeface="+mn-ea"/>
                          <a:cs typeface="+mn-cs"/>
                        </a:rPr>
                        <a:t>              - Frail Elderly                           - Physically disabled</a:t>
                      </a:r>
                    </a:p>
                    <a:p>
                      <a:pPr lvl="0"/>
                      <a:r>
                        <a:rPr lang="en-US" sz="1600" b="1" kern="1200" dirty="0" smtClean="0">
                          <a:solidFill>
                            <a:schemeClr val="lt1"/>
                          </a:solidFill>
                          <a:effectLst/>
                          <a:latin typeface="+mn-lt"/>
                          <a:ea typeface="+mn-ea"/>
                          <a:cs typeface="+mn-cs"/>
                        </a:rPr>
                        <a:t>              - Pediatrics                              -</a:t>
                      </a:r>
                      <a:r>
                        <a:rPr lang="en-US" sz="1600" b="1" kern="1200" baseline="0" dirty="0" smtClean="0">
                          <a:solidFill>
                            <a:schemeClr val="lt1"/>
                          </a:solidFill>
                          <a:effectLst/>
                          <a:latin typeface="+mn-lt"/>
                          <a:ea typeface="+mn-ea"/>
                          <a:cs typeface="+mn-cs"/>
                        </a:rPr>
                        <a:t> Non-English speaking</a:t>
                      </a:r>
                      <a:endParaRPr lang="en-US" sz="1600" b="1" kern="1200" dirty="0" smtClean="0">
                        <a:solidFill>
                          <a:schemeClr val="lt1"/>
                        </a:solidFill>
                        <a:effectLst/>
                        <a:latin typeface="+mn-lt"/>
                        <a:ea typeface="+mn-ea"/>
                        <a:cs typeface="+mn-cs"/>
                      </a:endParaRPr>
                    </a:p>
                    <a:p>
                      <a:pPr lvl="0"/>
                      <a:r>
                        <a:rPr lang="en-US" sz="1600" b="1" kern="1200" dirty="0" smtClean="0">
                          <a:solidFill>
                            <a:schemeClr val="lt1"/>
                          </a:solidFill>
                          <a:effectLst/>
                          <a:latin typeface="+mn-lt"/>
                          <a:ea typeface="+mn-ea"/>
                          <a:cs typeface="+mn-cs"/>
                        </a:rPr>
                        <a:t>              - Behaviorally involved         -</a:t>
                      </a:r>
                      <a:r>
                        <a:rPr lang="en-US" sz="1600" b="1" kern="1200" baseline="0" dirty="0" smtClean="0">
                          <a:solidFill>
                            <a:schemeClr val="lt1"/>
                          </a:solidFill>
                          <a:effectLst/>
                          <a:latin typeface="+mn-lt"/>
                          <a:ea typeface="+mn-ea"/>
                          <a:cs typeface="+mn-cs"/>
                        </a:rPr>
                        <a:t> Hearing impaired/deaf</a:t>
                      </a:r>
                      <a:endParaRPr lang="en-US" sz="1600" b="1" kern="1200" dirty="0" smtClean="0">
                        <a:solidFill>
                          <a:schemeClr val="lt1"/>
                        </a:solidFill>
                        <a:effectLst/>
                        <a:latin typeface="+mn-lt"/>
                        <a:ea typeface="+mn-ea"/>
                        <a:cs typeface="+mn-cs"/>
                      </a:endParaRPr>
                    </a:p>
                    <a:p>
                      <a:pPr lvl="0"/>
                      <a:r>
                        <a:rPr lang="en-US" sz="1600" b="1" kern="1200" dirty="0" smtClean="0">
                          <a:solidFill>
                            <a:schemeClr val="lt1"/>
                          </a:solidFill>
                          <a:effectLst/>
                          <a:latin typeface="+mn-lt"/>
                          <a:ea typeface="+mn-ea"/>
                          <a:cs typeface="+mn-cs"/>
                        </a:rPr>
                        <a:t>              - Pregnant women                 - Blind</a:t>
                      </a:r>
                    </a:p>
                    <a:p>
                      <a:pPr lvl="0"/>
                      <a:r>
                        <a:rPr lang="en-US" sz="1600" b="1" kern="1200" dirty="0" smtClean="0">
                          <a:solidFill>
                            <a:schemeClr val="lt1"/>
                          </a:solidFill>
                          <a:effectLst/>
                          <a:latin typeface="+mn-lt"/>
                          <a:ea typeface="+mn-ea"/>
                          <a:cs typeface="+mn-cs"/>
                        </a:rPr>
                        <a:t>              -</a:t>
                      </a:r>
                      <a:r>
                        <a:rPr lang="en-US" sz="1600" b="1" kern="1200" baseline="0" dirty="0" smtClean="0">
                          <a:solidFill>
                            <a:schemeClr val="lt1"/>
                          </a:solidFill>
                          <a:effectLst/>
                          <a:latin typeface="+mn-lt"/>
                          <a:ea typeface="+mn-ea"/>
                          <a:cs typeface="+mn-cs"/>
                        </a:rPr>
                        <a:t> </a:t>
                      </a:r>
                      <a:r>
                        <a:rPr lang="en-US" sz="1600" b="1" kern="1200" dirty="0" smtClean="0">
                          <a:solidFill>
                            <a:schemeClr val="lt1"/>
                          </a:solidFill>
                          <a:effectLst/>
                          <a:latin typeface="+mn-lt"/>
                          <a:ea typeface="+mn-ea"/>
                          <a:cs typeface="+mn-cs"/>
                        </a:rPr>
                        <a:t>Physically disabled</a:t>
                      </a:r>
                    </a:p>
                    <a:p>
                      <a:pPr marL="342900" lvl="0" indent="-342900">
                        <a:buAutoNum type="arabicPeriod" startAt="4"/>
                      </a:pPr>
                      <a:r>
                        <a:rPr lang="en-US" sz="1600" dirty="0" smtClean="0">
                          <a:solidFill>
                            <a:schemeClr val="bg1"/>
                          </a:solidFill>
                        </a:rPr>
                        <a:t>Demonstrate one (1) mechanism (beyond POD flow design for    ADA compliance) that supports and/or assists the at-risk</a:t>
                      </a:r>
                      <a:r>
                        <a:rPr lang="en-US" sz="1600" baseline="0" dirty="0" smtClean="0">
                          <a:solidFill>
                            <a:schemeClr val="bg1"/>
                          </a:solidFill>
                        </a:rPr>
                        <a:t> </a:t>
                      </a:r>
                      <a:r>
                        <a:rPr lang="en-US" sz="1600" dirty="0" smtClean="0">
                          <a:solidFill>
                            <a:schemeClr val="bg1"/>
                          </a:solidFill>
                        </a:rPr>
                        <a:t>individual.</a:t>
                      </a:r>
                    </a:p>
                    <a:p>
                      <a:pPr marL="342900" marR="0" lvl="0" indent="-342900" algn="l" defTabSz="914400" rtl="0" eaLnBrk="1" fontAlgn="auto" latinLnBrk="0" hangingPunct="1">
                        <a:lnSpc>
                          <a:spcPct val="100000"/>
                        </a:lnSpc>
                        <a:spcBef>
                          <a:spcPts val="0"/>
                        </a:spcBef>
                        <a:spcAft>
                          <a:spcPts val="0"/>
                        </a:spcAft>
                        <a:buClrTx/>
                        <a:buSzTx/>
                        <a:buFontTx/>
                        <a:buAutoNum type="arabicPeriod" startAt="4"/>
                        <a:tabLst/>
                        <a:defRPr/>
                      </a:pPr>
                      <a:r>
                        <a:rPr lang="en-US" sz="1600" dirty="0" smtClean="0">
                          <a:solidFill>
                            <a:schemeClr val="bg1"/>
                          </a:solidFill>
                        </a:rPr>
                        <a:t>Provide situational updates to the</a:t>
                      </a:r>
                      <a:r>
                        <a:rPr lang="en-US" sz="1600" baseline="0" dirty="0" smtClean="0">
                          <a:solidFill>
                            <a:schemeClr val="bg1"/>
                          </a:solidFill>
                        </a:rPr>
                        <a:t> Regional Healthcare Coalition upon request.</a:t>
                      </a:r>
                      <a:endParaRPr lang="en-US" sz="1600" dirty="0" smtClean="0">
                        <a:solidFill>
                          <a:schemeClr val="bg1"/>
                        </a:solidFill>
                      </a:endParaRPr>
                    </a:p>
                    <a:p>
                      <a:pPr marL="457200" lvl="0" indent="-457200">
                        <a:buFont typeface="+mj-lt"/>
                        <a:buAutoNum type="arabicPeriod"/>
                      </a:pPr>
                      <a:endParaRPr lang="en-US" sz="1600" dirty="0" smtClean="0">
                        <a:solidFill>
                          <a:schemeClr val="bg1"/>
                        </a:solidFill>
                      </a:endParaRPr>
                    </a:p>
                    <a:p>
                      <a:pPr marL="0" marR="0" lvl="0" indent="0" algn="l">
                        <a:lnSpc>
                          <a:spcPct val="103000"/>
                        </a:lnSpc>
                        <a:spcBef>
                          <a:spcPts val="300"/>
                        </a:spcBef>
                        <a:spcAft>
                          <a:spcPts val="300"/>
                        </a:spcAft>
                        <a:buFont typeface="+mj-lt"/>
                        <a:buNone/>
                      </a:pPr>
                      <a:endParaRPr lang="en-US" sz="16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635" marR="0" indent="0" algn="l">
                        <a:lnSpc>
                          <a:spcPct val="107000"/>
                        </a:lnSpc>
                        <a:spcBef>
                          <a:spcPts val="0"/>
                        </a:spcBef>
                        <a:spcAft>
                          <a:spcPts val="0"/>
                        </a:spcAft>
                      </a:pPr>
                      <a:r>
                        <a:rPr lang="en-US" sz="1800" b="1" dirty="0" smtClean="0">
                          <a:solidFill>
                            <a:schemeClr val="bg1"/>
                          </a:solidFill>
                          <a:effectLst/>
                        </a:rPr>
                        <a:t>Medical Countermeasure Distribution and Dispensing</a:t>
                      </a:r>
                    </a:p>
                    <a:p>
                      <a:pPr marL="635" marR="0" indent="0" algn="l">
                        <a:lnSpc>
                          <a:spcPct val="107000"/>
                        </a:lnSpc>
                        <a:spcBef>
                          <a:spcPts val="0"/>
                        </a:spcBef>
                        <a:spcAft>
                          <a:spcPts val="0"/>
                        </a:spcAft>
                      </a:pPr>
                      <a:endParaRPr lang="en-US" sz="1800" b="1" dirty="0" smtClean="0">
                        <a:solidFill>
                          <a:schemeClr val="bg1"/>
                        </a:solidFill>
                        <a:effectLst/>
                      </a:endParaRPr>
                    </a:p>
                    <a:p>
                      <a:pPr marL="635" marR="0" indent="0" algn="l">
                        <a:lnSpc>
                          <a:spcPct val="107000"/>
                        </a:lnSpc>
                        <a:spcBef>
                          <a:spcPts val="0"/>
                        </a:spcBef>
                        <a:spcAft>
                          <a:spcPts val="0"/>
                        </a:spcAft>
                      </a:pPr>
                      <a:r>
                        <a:rPr lang="en-US" sz="1800" b="1" dirty="0" smtClean="0">
                          <a:solidFill>
                            <a:schemeClr val="bg1"/>
                          </a:solidFill>
                          <a:effectLst/>
                        </a:rPr>
                        <a:t>AND</a:t>
                      </a:r>
                    </a:p>
                    <a:p>
                      <a:pPr marL="635" marR="0" indent="0" algn="l">
                        <a:lnSpc>
                          <a:spcPct val="107000"/>
                        </a:lnSpc>
                        <a:spcBef>
                          <a:spcPts val="0"/>
                        </a:spcBef>
                        <a:spcAft>
                          <a:spcPts val="0"/>
                        </a:spcAft>
                      </a:pPr>
                      <a:endParaRPr lang="en-US" sz="1800" b="1" dirty="0" smtClean="0">
                        <a:solidFill>
                          <a:schemeClr val="bg1"/>
                        </a:solidFill>
                        <a:effectLst/>
                      </a:endParaRPr>
                    </a:p>
                    <a:p>
                      <a:pPr marL="635" marR="0" indent="0" algn="l">
                        <a:lnSpc>
                          <a:spcPct val="107000"/>
                        </a:lnSpc>
                        <a:spcBef>
                          <a:spcPts val="0"/>
                        </a:spcBef>
                        <a:spcAft>
                          <a:spcPts val="0"/>
                        </a:spcAft>
                      </a:pPr>
                      <a:r>
                        <a:rPr lang="en-US" sz="1800" b="1" dirty="0" smtClean="0">
                          <a:solidFill>
                            <a:schemeClr val="bg1"/>
                          </a:solidFill>
                          <a:effectLst/>
                        </a:rPr>
                        <a:t>Information Sharing</a:t>
                      </a:r>
                      <a:endParaRPr lang="en-US" sz="1800" b="1" dirty="0">
                        <a:solidFill>
                          <a:schemeClr val="bg1"/>
                        </a:solidFill>
                        <a:effectLst/>
                      </a:endParaRPr>
                    </a:p>
                    <a:p>
                      <a:pPr marL="457200" marR="0" indent="0" algn="l">
                        <a:lnSpc>
                          <a:spcPct val="103000"/>
                        </a:lnSpc>
                        <a:spcBef>
                          <a:spcPts val="300"/>
                        </a:spcBef>
                        <a:spcAft>
                          <a:spcPts val="300"/>
                        </a:spcAft>
                      </a:pPr>
                      <a:r>
                        <a:rPr lang="en-US" sz="1800" dirty="0">
                          <a:effectLst/>
                        </a:rPr>
                        <a:t> </a:t>
                      </a:r>
                      <a:endParaRPr lang="en-US" sz="18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r>
              <a:tr h="167082">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r>
            </a:tbl>
          </a:graphicData>
        </a:graphic>
      </p:graphicFrame>
    </p:spTree>
    <p:extLst>
      <p:ext uri="{BB962C8B-B14F-4D97-AF65-F5344CB8AC3E}">
        <p14:creationId xmlns:p14="http://schemas.microsoft.com/office/powerpoint/2010/main" val="37135257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06374"/>
            <a:ext cx="8229600" cy="4859111"/>
          </a:xfrm>
        </p:spPr>
        <p:txBody>
          <a:bodyPr>
            <a:normAutofit/>
          </a:bodyPr>
          <a:lstStyle/>
          <a:p>
            <a:r>
              <a:rPr lang="en-US" sz="3600" b="1" dirty="0">
                <a:solidFill>
                  <a:srgbClr val="002D73"/>
                </a:solidFill>
                <a:latin typeface="+mn-lt"/>
              </a:rPr>
              <a:t>Local Health Department Objectives</a:t>
            </a:r>
            <a:r>
              <a:rPr lang="en-US" b="1" dirty="0">
                <a:solidFill>
                  <a:srgbClr val="002D73"/>
                </a:solidFill>
                <a:latin typeface="+mn-lt"/>
              </a:rPr>
              <a:t/>
            </a:r>
            <a:br>
              <a:rPr lang="en-US" b="1" dirty="0">
                <a:solidFill>
                  <a:srgbClr val="002D73"/>
                </a:solidFill>
                <a:latin typeface="+mn-lt"/>
              </a:rPr>
            </a:br>
            <a:r>
              <a:rPr lang="en-US" sz="3600" b="1" dirty="0" smtClean="0">
                <a:solidFill>
                  <a:srgbClr val="002D73"/>
                </a:solidFill>
                <a:latin typeface="+mn-lt"/>
              </a:rPr>
              <a:t>Non-Pharmaceutical Interventions</a:t>
            </a:r>
            <a:endParaRPr lang="en-US" sz="3600" dirty="0">
              <a:latin typeface="+mn-lt"/>
            </a:endParaRPr>
          </a:p>
        </p:txBody>
      </p:sp>
    </p:spTree>
    <p:extLst>
      <p:ext uri="{BB962C8B-B14F-4D97-AF65-F5344CB8AC3E}">
        <p14:creationId xmlns:p14="http://schemas.microsoft.com/office/powerpoint/2010/main" val="26887163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LHD Objectives - NPIs</a:t>
            </a:r>
            <a:endParaRPr lang="en-US" sz="3600" dirty="0">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0604748"/>
              </p:ext>
            </p:extLst>
          </p:nvPr>
        </p:nvGraphicFramePr>
        <p:xfrm>
          <a:off x="101599" y="1063627"/>
          <a:ext cx="8948057" cy="3986065"/>
        </p:xfrm>
        <a:graphic>
          <a:graphicData uri="http://schemas.openxmlformats.org/drawingml/2006/table">
            <a:tbl>
              <a:tblPr firstRow="1" firstCol="1" bandRow="1">
                <a:tableStyleId>{5C22544A-7EE6-4342-B048-85BDC9FD1C3A}</a:tableStyleId>
              </a:tblPr>
              <a:tblGrid>
                <a:gridCol w="6215320"/>
                <a:gridCol w="2732737"/>
              </a:tblGrid>
              <a:tr h="332036">
                <a:tc>
                  <a:txBody>
                    <a:bodyPr/>
                    <a:lstStyle/>
                    <a:p>
                      <a:pPr marL="0" lvl="0" indent="0" algn="ctr">
                        <a:buFont typeface="+mj-lt"/>
                        <a:buNone/>
                      </a:pPr>
                      <a:r>
                        <a:rPr lang="en-US" sz="1600" dirty="0" smtClean="0">
                          <a:solidFill>
                            <a:schemeClr val="bg1"/>
                          </a:solidFill>
                          <a:latin typeface="+mn-lt"/>
                        </a:rPr>
                        <a:t>Objectives</a:t>
                      </a:r>
                    </a:p>
                  </a:txBody>
                  <a:tcPr marL="67945" marR="44450" marT="6350" marB="0">
                    <a:solidFill>
                      <a:srgbClr val="002D73"/>
                    </a:solidFill>
                  </a:tcPr>
                </a:tc>
                <a:tc>
                  <a:txBody>
                    <a:bodyPr/>
                    <a:lstStyle/>
                    <a:p>
                      <a:pPr marL="635" marR="0" indent="0" algn="ctr">
                        <a:lnSpc>
                          <a:spcPct val="107000"/>
                        </a:lnSpc>
                        <a:spcBef>
                          <a:spcPts val="0"/>
                        </a:spcBef>
                        <a:spcAft>
                          <a:spcPts val="0"/>
                        </a:spcAft>
                      </a:pPr>
                      <a:r>
                        <a:rPr lang="en-US" sz="1600" dirty="0" smtClean="0">
                          <a:solidFill>
                            <a:schemeClr val="bg1"/>
                          </a:solidFill>
                          <a:effectLst/>
                          <a:latin typeface="+mn-lt"/>
                          <a:ea typeface="Times New Roman" panose="02020603050405020304" pitchFamily="18" charset="0"/>
                        </a:rPr>
                        <a:t>Capabilities</a:t>
                      </a:r>
                      <a:endParaRPr lang="en-US" sz="1600" dirty="0">
                        <a:solidFill>
                          <a:schemeClr val="bg1"/>
                        </a:solidFill>
                        <a:effectLst/>
                        <a:latin typeface="+mn-lt"/>
                        <a:ea typeface="Times New Roman" panose="02020603050405020304" pitchFamily="18" charset="0"/>
                      </a:endParaRPr>
                    </a:p>
                  </a:txBody>
                  <a:tcPr marL="67945" marR="44450" marT="6350" marB="0">
                    <a:solidFill>
                      <a:srgbClr val="002D73"/>
                    </a:solidFill>
                  </a:tcPr>
                </a:tc>
              </a:tr>
              <a:tr h="3466640">
                <a:tc>
                  <a:txBody>
                    <a:bodyPr/>
                    <a:lstStyle/>
                    <a:p>
                      <a:pPr marL="457200" lvl="0" indent="-457200">
                        <a:buFont typeface="+mj-lt"/>
                        <a:buAutoNum type="arabicPeriod"/>
                      </a:pPr>
                      <a:r>
                        <a:rPr lang="en-US" sz="1600" dirty="0" smtClean="0">
                          <a:solidFill>
                            <a:schemeClr val="bg1"/>
                          </a:solidFill>
                        </a:rPr>
                        <a:t>Identify and delineate two (2) strategies to initiate social distancing.</a:t>
                      </a:r>
                    </a:p>
                    <a:p>
                      <a:pPr marL="457200" lvl="0" indent="-457200">
                        <a:buFont typeface="+mj-lt"/>
                        <a:buAutoNum type="arabicPeriod"/>
                      </a:pPr>
                      <a:r>
                        <a:rPr lang="en-US" sz="1600" dirty="0" smtClean="0">
                          <a:solidFill>
                            <a:schemeClr val="bg1"/>
                          </a:solidFill>
                        </a:rPr>
                        <a:t>In consultation with the county attorney, draft a written notice for voluntary isolation, as well as talking points for an oral explanation of the written notice.</a:t>
                      </a:r>
                    </a:p>
                    <a:p>
                      <a:pPr marL="457200" lvl="0" indent="-457200">
                        <a:buFont typeface="+mj-lt"/>
                        <a:buAutoNum type="arabicPeriod"/>
                      </a:pPr>
                      <a:r>
                        <a:rPr lang="en-US" sz="1600" dirty="0" smtClean="0">
                          <a:solidFill>
                            <a:schemeClr val="bg1"/>
                          </a:solidFill>
                        </a:rPr>
                        <a:t>Develop one public message related to NPI strategy that is targeted toward (specific – TBD)</a:t>
                      </a:r>
                      <a:r>
                        <a:rPr lang="en-US" sz="1600" baseline="0" dirty="0" smtClean="0">
                          <a:solidFill>
                            <a:schemeClr val="bg1"/>
                          </a:solidFill>
                        </a:rPr>
                        <a:t> at-risk individuals</a:t>
                      </a:r>
                      <a:r>
                        <a:rPr lang="en-US" sz="1600" dirty="0" smtClean="0">
                          <a:solidFill>
                            <a:schemeClr val="bg1"/>
                          </a:solidFill>
                        </a:rPr>
                        <a:t>.</a:t>
                      </a:r>
                    </a:p>
                    <a:p>
                      <a:pPr marL="457200" lvl="0" indent="-457200">
                        <a:buFont typeface="+mj-lt"/>
                        <a:buAutoNum type="arabicPeriod"/>
                      </a:pPr>
                      <a:r>
                        <a:rPr lang="en-US" sz="1600" dirty="0" smtClean="0">
                          <a:solidFill>
                            <a:schemeClr val="bg1"/>
                          </a:solidFill>
                        </a:rPr>
                        <a:t>Activate three (3) supportive services or wrap-around services that the county could implement to support voluntary/involuntary  quarantine,</a:t>
                      </a:r>
                      <a:r>
                        <a:rPr lang="en-US" sz="1600" baseline="0" dirty="0" smtClean="0">
                          <a:solidFill>
                            <a:schemeClr val="bg1"/>
                          </a:solidFill>
                        </a:rPr>
                        <a:t> including behavioral health needs.</a:t>
                      </a:r>
                      <a:endParaRPr lang="en-US" sz="1600" dirty="0" smtClean="0">
                        <a:solidFill>
                          <a:schemeClr val="bg1"/>
                        </a:solidFill>
                      </a:endParaRPr>
                    </a:p>
                    <a:p>
                      <a:pPr marL="457200" indent="-457200">
                        <a:buFont typeface="+mj-lt"/>
                        <a:buAutoNum type="arabicPeriod"/>
                      </a:pPr>
                      <a:r>
                        <a:rPr lang="en-US" sz="1600" dirty="0" smtClean="0">
                          <a:solidFill>
                            <a:schemeClr val="bg1"/>
                          </a:solidFill>
                        </a:rPr>
                        <a:t>Provide situational updates to the</a:t>
                      </a:r>
                      <a:r>
                        <a:rPr lang="en-US" sz="1600" baseline="0" dirty="0" smtClean="0">
                          <a:solidFill>
                            <a:schemeClr val="bg1"/>
                          </a:solidFill>
                        </a:rPr>
                        <a:t> Regional Healthcare Coalition upon request.</a:t>
                      </a:r>
                      <a:endParaRPr lang="en-US" sz="1600" dirty="0" smtClean="0">
                        <a:solidFill>
                          <a:schemeClr val="bg1"/>
                        </a:solidFill>
                      </a:endParaRPr>
                    </a:p>
                    <a:p>
                      <a:pPr marL="457200" lvl="0" indent="-457200">
                        <a:buFont typeface="+mj-lt"/>
                        <a:buAutoNum type="arabicPeriod"/>
                      </a:pPr>
                      <a:endParaRPr lang="en-US" sz="2000" dirty="0" smtClean="0">
                        <a:solidFill>
                          <a:schemeClr val="bg1"/>
                        </a:solidFill>
                      </a:endParaRPr>
                    </a:p>
                  </a:txBody>
                  <a:tcPr marL="67945" marR="44450" marT="6350" marB="0">
                    <a:solidFill>
                      <a:srgbClr val="002D73"/>
                    </a:solidFill>
                  </a:tcPr>
                </a:tc>
                <a:tc>
                  <a:txBody>
                    <a:bodyPr/>
                    <a:lstStyle/>
                    <a:p>
                      <a:pPr marL="635" marR="0" indent="0" algn="l">
                        <a:lnSpc>
                          <a:spcPct val="107000"/>
                        </a:lnSpc>
                        <a:spcBef>
                          <a:spcPts val="0"/>
                        </a:spcBef>
                        <a:spcAft>
                          <a:spcPts val="0"/>
                        </a:spcAft>
                      </a:pPr>
                      <a:r>
                        <a:rPr lang="en-US" sz="1800" b="1" dirty="0" smtClean="0">
                          <a:solidFill>
                            <a:schemeClr val="bg1"/>
                          </a:solidFill>
                          <a:effectLst/>
                        </a:rPr>
                        <a:t>Non-Pharmaceutical Interventions</a:t>
                      </a:r>
                    </a:p>
                    <a:p>
                      <a:pPr marL="635" marR="0" indent="0" algn="l">
                        <a:lnSpc>
                          <a:spcPct val="107000"/>
                        </a:lnSpc>
                        <a:spcBef>
                          <a:spcPts val="0"/>
                        </a:spcBef>
                        <a:spcAft>
                          <a:spcPts val="0"/>
                        </a:spcAft>
                      </a:pPr>
                      <a:endParaRPr lang="en-US" sz="1800" b="1" dirty="0" smtClean="0">
                        <a:solidFill>
                          <a:schemeClr val="bg1"/>
                        </a:solidFill>
                        <a:effectLst/>
                      </a:endParaRPr>
                    </a:p>
                    <a:p>
                      <a:pPr marL="635" marR="0" indent="0" algn="l">
                        <a:lnSpc>
                          <a:spcPct val="107000"/>
                        </a:lnSpc>
                        <a:spcBef>
                          <a:spcPts val="0"/>
                        </a:spcBef>
                        <a:spcAft>
                          <a:spcPts val="0"/>
                        </a:spcAft>
                      </a:pPr>
                      <a:r>
                        <a:rPr lang="en-US" sz="1800" b="1" dirty="0" smtClean="0">
                          <a:solidFill>
                            <a:schemeClr val="bg1"/>
                          </a:solidFill>
                          <a:effectLst/>
                        </a:rPr>
                        <a:t>AND </a:t>
                      </a:r>
                    </a:p>
                    <a:p>
                      <a:pPr marL="635" marR="0" indent="0" algn="l">
                        <a:lnSpc>
                          <a:spcPct val="107000"/>
                        </a:lnSpc>
                        <a:spcBef>
                          <a:spcPts val="0"/>
                        </a:spcBef>
                        <a:spcAft>
                          <a:spcPts val="0"/>
                        </a:spcAft>
                      </a:pPr>
                      <a:endParaRPr lang="en-US" sz="1800" b="1" dirty="0" smtClean="0">
                        <a:solidFill>
                          <a:schemeClr val="bg1"/>
                        </a:solidFill>
                        <a:effectLst/>
                      </a:endParaRPr>
                    </a:p>
                    <a:p>
                      <a:pPr marL="635" marR="0" indent="0" algn="l">
                        <a:lnSpc>
                          <a:spcPct val="107000"/>
                        </a:lnSpc>
                        <a:spcBef>
                          <a:spcPts val="0"/>
                        </a:spcBef>
                        <a:spcAft>
                          <a:spcPts val="0"/>
                        </a:spcAft>
                      </a:pPr>
                      <a:r>
                        <a:rPr lang="en-US" sz="1800" b="1" dirty="0" smtClean="0">
                          <a:solidFill>
                            <a:schemeClr val="bg1"/>
                          </a:solidFill>
                          <a:effectLst/>
                        </a:rPr>
                        <a:t>Information Sharing</a:t>
                      </a:r>
                    </a:p>
                    <a:p>
                      <a:pPr marL="635" marR="0" indent="0" algn="l">
                        <a:lnSpc>
                          <a:spcPct val="107000"/>
                        </a:lnSpc>
                        <a:spcBef>
                          <a:spcPts val="0"/>
                        </a:spcBef>
                        <a:spcAft>
                          <a:spcPts val="0"/>
                        </a:spcAft>
                      </a:pPr>
                      <a:endParaRPr lang="en-US" sz="1800" b="1" dirty="0" smtClean="0">
                        <a:solidFill>
                          <a:schemeClr val="bg1"/>
                        </a:solidFill>
                        <a:effectLst/>
                      </a:endParaRPr>
                    </a:p>
                    <a:p>
                      <a:pPr marL="635" marR="0" indent="0" algn="l">
                        <a:lnSpc>
                          <a:spcPct val="107000"/>
                        </a:lnSpc>
                        <a:spcBef>
                          <a:spcPts val="0"/>
                        </a:spcBef>
                        <a:spcAft>
                          <a:spcPts val="0"/>
                        </a:spcAft>
                      </a:pPr>
                      <a:r>
                        <a:rPr lang="en-US" sz="1800" b="1" i="1" dirty="0" smtClean="0">
                          <a:solidFill>
                            <a:schemeClr val="bg1"/>
                          </a:solidFill>
                          <a:effectLst/>
                        </a:rPr>
                        <a:t>Integration of access and functional needs populations</a:t>
                      </a:r>
                      <a:endParaRPr lang="en-US" sz="1800" b="1" i="1" dirty="0">
                        <a:solidFill>
                          <a:schemeClr val="bg1"/>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r>
              <a:tr h="166205">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r>
            </a:tbl>
          </a:graphicData>
        </a:graphic>
      </p:graphicFrame>
    </p:spTree>
    <p:extLst>
      <p:ext uri="{BB962C8B-B14F-4D97-AF65-F5344CB8AC3E}">
        <p14:creationId xmlns:p14="http://schemas.microsoft.com/office/powerpoint/2010/main" val="26968851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06374"/>
            <a:ext cx="8229600" cy="4075339"/>
          </a:xfrm>
        </p:spPr>
        <p:txBody>
          <a:bodyPr>
            <a:normAutofit/>
          </a:bodyPr>
          <a:lstStyle/>
          <a:p>
            <a:r>
              <a:rPr lang="en-US" sz="3600" b="1" dirty="0" smtClean="0">
                <a:solidFill>
                  <a:srgbClr val="002D73"/>
                </a:solidFill>
                <a:latin typeface="+mn-lt"/>
              </a:rPr>
              <a:t>Emergency Medical Services Objectives</a:t>
            </a:r>
            <a:endParaRPr lang="en-US" sz="3600" b="1" dirty="0">
              <a:solidFill>
                <a:srgbClr val="002D73"/>
              </a:solidFill>
              <a:latin typeface="+mn-lt"/>
            </a:endParaRPr>
          </a:p>
        </p:txBody>
      </p:sp>
    </p:spTree>
    <p:extLst>
      <p:ext uri="{BB962C8B-B14F-4D97-AF65-F5344CB8AC3E}">
        <p14:creationId xmlns:p14="http://schemas.microsoft.com/office/powerpoint/2010/main" val="15204954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EMS Objectives</a:t>
            </a:r>
            <a:endParaRPr lang="en-US" sz="3600" dirty="0">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9505995"/>
              </p:ext>
            </p:extLst>
          </p:nvPr>
        </p:nvGraphicFramePr>
        <p:xfrm>
          <a:off x="142875" y="979716"/>
          <a:ext cx="8851106" cy="4132478"/>
        </p:xfrm>
        <a:graphic>
          <a:graphicData uri="http://schemas.openxmlformats.org/drawingml/2006/table">
            <a:tbl>
              <a:tblPr firstRow="1" firstCol="1" bandRow="1">
                <a:tableStyleId>{5C22544A-7EE6-4342-B048-85BDC9FD1C3A}</a:tableStyleId>
              </a:tblPr>
              <a:tblGrid>
                <a:gridCol w="6147977"/>
                <a:gridCol w="2703129"/>
              </a:tblGrid>
              <a:tr h="365864">
                <a:tc>
                  <a:txBody>
                    <a:bodyPr/>
                    <a:lstStyle/>
                    <a:p>
                      <a:pPr algn="ctr"/>
                      <a:r>
                        <a:rPr lang="en-US" sz="1800" dirty="0" smtClean="0">
                          <a:solidFill>
                            <a:schemeClr val="bg1"/>
                          </a:solidFill>
                        </a:rPr>
                        <a:t>Objectives</a:t>
                      </a:r>
                    </a:p>
                  </a:txBody>
                  <a:tcPr marL="67945" marR="44450" marT="6350" marB="0">
                    <a:solidFill>
                      <a:srgbClr val="002D73"/>
                    </a:solidFill>
                  </a:tcPr>
                </a:tc>
                <a:tc>
                  <a:txBody>
                    <a:bodyPr/>
                    <a:lstStyle/>
                    <a:p>
                      <a:pPr marL="635" marR="0" indent="0" algn="ctr">
                        <a:lnSpc>
                          <a:spcPct val="107000"/>
                        </a:lnSpc>
                        <a:spcBef>
                          <a:spcPts val="0"/>
                        </a:spcBef>
                        <a:spcAft>
                          <a:spcPts val="0"/>
                        </a:spcAft>
                      </a:pPr>
                      <a:r>
                        <a:rPr lang="en-US" sz="1800" dirty="0" smtClean="0">
                          <a:solidFill>
                            <a:schemeClr val="bg1"/>
                          </a:solidFill>
                          <a:effectLst/>
                          <a:latin typeface="+mn-lt"/>
                          <a:ea typeface="Times New Roman" panose="02020603050405020304" pitchFamily="18" charset="0"/>
                          <a:cs typeface="Arial" panose="020B0604020202020204" pitchFamily="34" charset="0"/>
                        </a:rPr>
                        <a:t>Capabilities</a:t>
                      </a:r>
                      <a:endParaRPr lang="en-US" sz="1800" dirty="0">
                        <a:solidFill>
                          <a:schemeClr val="bg1"/>
                        </a:solidFill>
                        <a:effectLst/>
                        <a:latin typeface="+mn-lt"/>
                        <a:ea typeface="Times New Roman" panose="02020603050405020304" pitchFamily="18" charset="0"/>
                        <a:cs typeface="Arial" panose="020B0604020202020204" pitchFamily="34" charset="0"/>
                      </a:endParaRPr>
                    </a:p>
                  </a:txBody>
                  <a:tcPr marL="67945" marR="44450" marT="6350" marB="0">
                    <a:solidFill>
                      <a:srgbClr val="002D73"/>
                    </a:solidFill>
                  </a:tcPr>
                </a:tc>
              </a:tr>
              <a:tr h="3579225">
                <a:tc>
                  <a:txBody>
                    <a:bodyPr/>
                    <a:lstStyle/>
                    <a:p>
                      <a:pPr marL="342900" indent="-342900">
                        <a:buAutoNum type="arabicPeriod"/>
                      </a:pPr>
                      <a:r>
                        <a:rPr lang="en-US" sz="1600" b="1" dirty="0" smtClean="0">
                          <a:solidFill>
                            <a:schemeClr val="bg1"/>
                          </a:solidFill>
                        </a:rPr>
                        <a:t>Validate</a:t>
                      </a:r>
                      <a:r>
                        <a:rPr lang="en-US" sz="1600" b="1" baseline="0" dirty="0" smtClean="0">
                          <a:solidFill>
                            <a:schemeClr val="bg1"/>
                          </a:solidFill>
                        </a:rPr>
                        <a:t> t</a:t>
                      </a:r>
                      <a:r>
                        <a:rPr lang="en-US" sz="1600" b="1" dirty="0" smtClean="0">
                          <a:solidFill>
                            <a:schemeClr val="bg1"/>
                          </a:solidFill>
                        </a:rPr>
                        <a:t>he County EMS Coordinator and County EMS Points</a:t>
                      </a:r>
                      <a:r>
                        <a:rPr lang="en-US" sz="1600" b="1" baseline="0" dirty="0" smtClean="0">
                          <a:solidFill>
                            <a:schemeClr val="bg1"/>
                          </a:solidFill>
                        </a:rPr>
                        <a:t> </a:t>
                      </a:r>
                      <a:r>
                        <a:rPr lang="en-US" sz="1600" b="1" dirty="0" smtClean="0">
                          <a:solidFill>
                            <a:schemeClr val="bg1"/>
                          </a:solidFill>
                        </a:rPr>
                        <a:t>of Contact phone and email distribution lists, and update as needed. </a:t>
                      </a:r>
                    </a:p>
                    <a:p>
                      <a:pPr marL="342900" indent="-342900">
                        <a:buAutoNum type="arabicPeriod"/>
                      </a:pPr>
                      <a:r>
                        <a:rPr lang="en-US" sz="1600" b="1" dirty="0" smtClean="0">
                          <a:solidFill>
                            <a:schemeClr val="bg1"/>
                          </a:solidFill>
                        </a:rPr>
                        <a:t>Test the communication plan component of the Statewide EMS Mobilization Plan with at least seven counties (one in each DOH regional/</a:t>
                      </a:r>
                      <a:r>
                        <a:rPr lang="en-US" sz="1600" b="1" dirty="0" err="1" smtClean="0">
                          <a:solidFill>
                            <a:schemeClr val="bg1"/>
                          </a:solidFill>
                        </a:rPr>
                        <a:t>subregion</a:t>
                      </a:r>
                      <a:r>
                        <a:rPr lang="en-US" sz="1600" b="1" dirty="0" smtClean="0">
                          <a:solidFill>
                            <a:schemeClr val="bg1"/>
                          </a:solidFill>
                        </a:rPr>
                        <a:t>) in assessing their local EMS agency capabilities and resources that</a:t>
                      </a:r>
                      <a:r>
                        <a:rPr lang="en-US" sz="1600" b="1" baseline="0" dirty="0" smtClean="0">
                          <a:solidFill>
                            <a:schemeClr val="bg1"/>
                          </a:solidFill>
                        </a:rPr>
                        <a:t> could be</a:t>
                      </a:r>
                      <a:r>
                        <a:rPr lang="en-US" sz="1600" b="1" dirty="0" smtClean="0">
                          <a:solidFill>
                            <a:schemeClr val="bg1"/>
                          </a:solidFill>
                        </a:rPr>
                        <a:t> deployed to another region in  response to an infectious disease outbreak.</a:t>
                      </a:r>
                    </a:p>
                    <a:p>
                      <a:pPr marL="342900" indent="-342900">
                        <a:buFontTx/>
                        <a:buAutoNum type="arabicPeriod"/>
                      </a:pPr>
                      <a:r>
                        <a:rPr lang="en-US" sz="1600" b="1" dirty="0" smtClean="0">
                          <a:solidFill>
                            <a:schemeClr val="bg1"/>
                          </a:solidFill>
                        </a:rPr>
                        <a:t>Report EMS agency capabilities and resources back to BEMSATS.</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US" sz="1600" dirty="0" smtClean="0">
                          <a:solidFill>
                            <a:schemeClr val="bg1"/>
                          </a:solidFill>
                        </a:rPr>
                        <a:t>Provide situational updates to the</a:t>
                      </a:r>
                      <a:r>
                        <a:rPr lang="en-US" sz="1600" baseline="0" dirty="0" smtClean="0">
                          <a:solidFill>
                            <a:schemeClr val="bg1"/>
                          </a:solidFill>
                        </a:rPr>
                        <a:t> Regional Healthcare Coalition upon request.</a:t>
                      </a:r>
                      <a:endParaRPr lang="en-US" sz="1600" b="1" dirty="0" smtClean="0">
                        <a:solidFill>
                          <a:schemeClr val="bg1"/>
                        </a:solidFill>
                      </a:endParaRPr>
                    </a:p>
                    <a:p>
                      <a:endParaRPr lang="en-US" sz="1800" dirty="0" smtClean="0">
                        <a:solidFill>
                          <a:schemeClr val="bg1"/>
                        </a:solidFill>
                      </a:endParaRPr>
                    </a:p>
                  </a:txBody>
                  <a:tcPr marL="67945" marR="44450" marT="6350" marB="0">
                    <a:solidFill>
                      <a:srgbClr val="002D73"/>
                    </a:solidFill>
                  </a:tcPr>
                </a:tc>
                <a:tc>
                  <a:txBody>
                    <a:bodyPr/>
                    <a:lstStyle/>
                    <a:p>
                      <a:pPr marL="635" marR="0" indent="0" algn="l">
                        <a:lnSpc>
                          <a:spcPct val="107000"/>
                        </a:lnSpc>
                        <a:spcBef>
                          <a:spcPts val="0"/>
                        </a:spcBef>
                        <a:spcAft>
                          <a:spcPts val="0"/>
                        </a:spcAft>
                      </a:pPr>
                      <a:r>
                        <a:rPr lang="en-US" sz="1800" b="1" dirty="0" smtClean="0">
                          <a:solidFill>
                            <a:schemeClr val="bg1"/>
                          </a:solidFill>
                          <a:effectLst/>
                        </a:rPr>
                        <a:t>Information Sharing</a:t>
                      </a:r>
                    </a:p>
                    <a:p>
                      <a:pPr marL="635" marR="0" indent="0" algn="l">
                        <a:lnSpc>
                          <a:spcPct val="107000"/>
                        </a:lnSpc>
                        <a:spcBef>
                          <a:spcPts val="0"/>
                        </a:spcBef>
                        <a:spcAft>
                          <a:spcPts val="0"/>
                        </a:spcAft>
                      </a:pPr>
                      <a:endParaRPr lang="en-US" sz="1800" dirty="0" smtClean="0">
                        <a:solidFill>
                          <a:srgbClr val="000000"/>
                        </a:solidFill>
                        <a:effectLst/>
                        <a:latin typeface="Times New Roman" panose="02020603050405020304" pitchFamily="18" charset="0"/>
                        <a:ea typeface="Times New Roman" panose="02020603050405020304" pitchFamily="18" charset="0"/>
                      </a:endParaRPr>
                    </a:p>
                    <a:p>
                      <a:pPr marL="635" marR="0" indent="0" algn="l">
                        <a:lnSpc>
                          <a:spcPct val="107000"/>
                        </a:lnSpc>
                        <a:spcBef>
                          <a:spcPts val="0"/>
                        </a:spcBef>
                        <a:spcAft>
                          <a:spcPts val="0"/>
                        </a:spcAft>
                      </a:pPr>
                      <a:r>
                        <a:rPr lang="en-US" sz="1800" b="1" dirty="0" smtClean="0">
                          <a:solidFill>
                            <a:schemeClr val="bg1"/>
                          </a:solidFill>
                          <a:effectLst/>
                          <a:latin typeface="+mn-lt"/>
                          <a:ea typeface="Times New Roman" panose="02020603050405020304" pitchFamily="18" charset="0"/>
                        </a:rPr>
                        <a:t>AND</a:t>
                      </a:r>
                    </a:p>
                    <a:p>
                      <a:pPr marL="635" marR="0" indent="0" algn="l">
                        <a:lnSpc>
                          <a:spcPct val="107000"/>
                        </a:lnSpc>
                        <a:spcBef>
                          <a:spcPts val="0"/>
                        </a:spcBef>
                        <a:spcAft>
                          <a:spcPts val="0"/>
                        </a:spcAft>
                      </a:pPr>
                      <a:endParaRPr lang="en-US" sz="1800" dirty="0" smtClean="0">
                        <a:solidFill>
                          <a:srgbClr val="000000"/>
                        </a:solidFill>
                        <a:effectLst/>
                        <a:latin typeface="Times New Roman" panose="02020603050405020304" pitchFamily="18" charset="0"/>
                        <a:ea typeface="Times New Roman" panose="02020603050405020304" pitchFamily="18" charset="0"/>
                      </a:endParaRPr>
                    </a:p>
                    <a:p>
                      <a:pPr marL="635" marR="0" indent="0" algn="l">
                        <a:lnSpc>
                          <a:spcPct val="107000"/>
                        </a:lnSpc>
                        <a:spcBef>
                          <a:spcPts val="0"/>
                        </a:spcBef>
                        <a:spcAft>
                          <a:spcPts val="0"/>
                        </a:spcAft>
                      </a:pPr>
                      <a:r>
                        <a:rPr lang="en-US" sz="1800" b="1" dirty="0" smtClean="0">
                          <a:solidFill>
                            <a:schemeClr val="bg1"/>
                          </a:solidFill>
                          <a:effectLst/>
                          <a:latin typeface="+mn-lt"/>
                          <a:ea typeface="Times New Roman" panose="02020603050405020304" pitchFamily="18" charset="0"/>
                          <a:cs typeface="Arial" panose="020B0604020202020204" pitchFamily="34" charset="0"/>
                        </a:rPr>
                        <a:t>Medical Surge</a:t>
                      </a:r>
                    </a:p>
                    <a:p>
                      <a:pPr marL="635" marR="0" indent="0" algn="l">
                        <a:lnSpc>
                          <a:spcPct val="107000"/>
                        </a:lnSpc>
                        <a:spcBef>
                          <a:spcPts val="0"/>
                        </a:spcBef>
                        <a:spcAft>
                          <a:spcPts val="0"/>
                        </a:spcAft>
                      </a:pPr>
                      <a:endParaRPr lang="en-US" sz="1800" dirty="0">
                        <a:solidFill>
                          <a:schemeClr val="bg1"/>
                        </a:solidFill>
                        <a:effectLst/>
                        <a:latin typeface="+mn-lt"/>
                        <a:ea typeface="Times New Roman" panose="02020603050405020304" pitchFamily="18" charset="0"/>
                        <a:cs typeface="Arial" panose="020B0604020202020204" pitchFamily="34" charset="0"/>
                      </a:endParaRPr>
                    </a:p>
                  </a:txBody>
                  <a:tcPr marL="67945" marR="44450" marT="6350" marB="0">
                    <a:solidFill>
                      <a:srgbClr val="002D73"/>
                    </a:solidFill>
                  </a:tcPr>
                </a:tc>
              </a:tr>
              <a:tr h="174353">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r>
            </a:tbl>
          </a:graphicData>
        </a:graphic>
      </p:graphicFrame>
    </p:spTree>
    <p:extLst>
      <p:ext uri="{BB962C8B-B14F-4D97-AF65-F5344CB8AC3E}">
        <p14:creationId xmlns:p14="http://schemas.microsoft.com/office/powerpoint/2010/main" val="38905845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06374"/>
            <a:ext cx="8229600" cy="3973739"/>
          </a:xfrm>
        </p:spPr>
        <p:txBody>
          <a:bodyPr>
            <a:normAutofit/>
          </a:bodyPr>
          <a:lstStyle/>
          <a:p>
            <a:r>
              <a:rPr lang="en-US" sz="3600" b="1" dirty="0" smtClean="0">
                <a:solidFill>
                  <a:srgbClr val="002D73"/>
                </a:solidFill>
                <a:latin typeface="+mn-lt"/>
              </a:rPr>
              <a:t/>
            </a:r>
            <a:br>
              <a:rPr lang="en-US" sz="3600" b="1" dirty="0" smtClean="0">
                <a:solidFill>
                  <a:srgbClr val="002D73"/>
                </a:solidFill>
                <a:latin typeface="+mn-lt"/>
              </a:rPr>
            </a:br>
            <a:r>
              <a:rPr lang="en-US" sz="3600" b="1" dirty="0" smtClean="0">
                <a:solidFill>
                  <a:srgbClr val="002D73"/>
                </a:solidFill>
                <a:latin typeface="+mn-lt"/>
              </a:rPr>
              <a:t>Emergency Management Objectives</a:t>
            </a:r>
            <a:endParaRPr lang="en-US" sz="3600" b="1" dirty="0">
              <a:solidFill>
                <a:srgbClr val="002D73"/>
              </a:solidFill>
              <a:latin typeface="+mn-lt"/>
            </a:endParaRPr>
          </a:p>
        </p:txBody>
      </p:sp>
    </p:spTree>
    <p:extLst>
      <p:ext uri="{BB962C8B-B14F-4D97-AF65-F5344CB8AC3E}">
        <p14:creationId xmlns:p14="http://schemas.microsoft.com/office/powerpoint/2010/main" val="40825045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EM Objectives</a:t>
            </a:r>
            <a:endParaRPr lang="en-US" sz="3600" dirty="0">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95344871"/>
              </p:ext>
            </p:extLst>
          </p:nvPr>
        </p:nvGraphicFramePr>
        <p:xfrm>
          <a:off x="150019" y="1063626"/>
          <a:ext cx="8836819" cy="4053752"/>
        </p:xfrm>
        <a:graphic>
          <a:graphicData uri="http://schemas.openxmlformats.org/drawingml/2006/table">
            <a:tbl>
              <a:tblPr firstRow="1" firstCol="1" bandRow="1">
                <a:tableStyleId>{5C22544A-7EE6-4342-B048-85BDC9FD1C3A}</a:tableStyleId>
              </a:tblPr>
              <a:tblGrid>
                <a:gridCol w="6138054"/>
                <a:gridCol w="2698765"/>
              </a:tblGrid>
              <a:tr h="400789">
                <a:tc>
                  <a:txBody>
                    <a:bodyPr/>
                    <a:lstStyle/>
                    <a:p>
                      <a:pPr algn="ctr"/>
                      <a:r>
                        <a:rPr lang="en-US" sz="1800" dirty="0" smtClean="0">
                          <a:solidFill>
                            <a:schemeClr val="bg1"/>
                          </a:solidFill>
                        </a:rPr>
                        <a:t>Objectives</a:t>
                      </a:r>
                    </a:p>
                  </a:txBody>
                  <a:tcPr marL="67945" marR="44450" marT="6350" marB="0">
                    <a:solidFill>
                      <a:srgbClr val="002D73"/>
                    </a:solidFill>
                  </a:tcPr>
                </a:tc>
                <a:tc>
                  <a:txBody>
                    <a:bodyPr/>
                    <a:lstStyle/>
                    <a:p>
                      <a:pPr algn="ctr"/>
                      <a:r>
                        <a:rPr lang="en-US" sz="1800" dirty="0" smtClean="0">
                          <a:solidFill>
                            <a:schemeClr val="bg1"/>
                          </a:solidFill>
                          <a:effectLst/>
                          <a:latin typeface="+mn-lt"/>
                          <a:ea typeface="Times New Roman" panose="02020603050405020304" pitchFamily="18" charset="0"/>
                          <a:cs typeface="Arial" panose="020B0604020202020204" pitchFamily="34" charset="0"/>
                        </a:rPr>
                        <a:t>Capabilities</a:t>
                      </a:r>
                      <a:endParaRPr lang="en-US" sz="1800" dirty="0">
                        <a:solidFill>
                          <a:schemeClr val="bg1"/>
                        </a:solidFill>
                        <a:effectLst/>
                        <a:latin typeface="+mn-lt"/>
                        <a:ea typeface="Times New Roman" panose="02020603050405020304" pitchFamily="18" charset="0"/>
                        <a:cs typeface="Arial" panose="020B0604020202020204" pitchFamily="34" charset="0"/>
                      </a:endParaRPr>
                    </a:p>
                  </a:txBody>
                  <a:tcPr marL="67945" marR="44450" marT="6350" marB="0">
                    <a:solidFill>
                      <a:srgbClr val="002D73"/>
                    </a:solidFill>
                  </a:tcPr>
                </a:tc>
              </a:tr>
              <a:tr h="3465574">
                <a:tc>
                  <a:txBody>
                    <a:bodyPr/>
                    <a:lstStyle/>
                    <a:p>
                      <a:pPr marL="342900" indent="-342900">
                        <a:buFont typeface="+mj-lt"/>
                        <a:buAutoNum type="arabicPeriod"/>
                      </a:pPr>
                      <a:r>
                        <a:rPr lang="en-US" sz="1600" b="1" dirty="0" smtClean="0">
                          <a:solidFill>
                            <a:schemeClr val="bg1"/>
                          </a:solidFill>
                        </a:rPr>
                        <a:t>Process and order resources through the NY Responds system</a:t>
                      </a:r>
                      <a:r>
                        <a:rPr lang="en-US" sz="1600" b="1" baseline="0" dirty="0" smtClean="0">
                          <a:solidFill>
                            <a:schemeClr val="bg1"/>
                          </a:solidFill>
                        </a:rPr>
                        <a:t> in coordination with</a:t>
                      </a:r>
                      <a:r>
                        <a:rPr lang="en-US" sz="1600" b="1" dirty="0" smtClean="0">
                          <a:solidFill>
                            <a:schemeClr val="bg1"/>
                          </a:solidFill>
                        </a:rPr>
                        <a:t> NYSDHSES and local County Emergency Management Offices .</a:t>
                      </a:r>
                    </a:p>
                    <a:p>
                      <a:pPr marL="342900" indent="-342900">
                        <a:buFont typeface="+mj-lt"/>
                        <a:buAutoNum type="arabicPeriod"/>
                      </a:pPr>
                      <a:r>
                        <a:rPr lang="en-US" sz="1600" b="1" dirty="0" smtClean="0">
                          <a:solidFill>
                            <a:schemeClr val="bg1"/>
                          </a:solidFill>
                        </a:rPr>
                        <a:t>Establish effective communication through systems such as </a:t>
                      </a:r>
                      <a:r>
                        <a:rPr lang="en-US" sz="1600" b="1" dirty="0" err="1" smtClean="0">
                          <a:solidFill>
                            <a:schemeClr val="bg1"/>
                          </a:solidFill>
                        </a:rPr>
                        <a:t>Mutualink</a:t>
                      </a:r>
                      <a:r>
                        <a:rPr lang="en-US" sz="1600" b="1" dirty="0" smtClean="0">
                          <a:solidFill>
                            <a:schemeClr val="bg1"/>
                          </a:solidFill>
                        </a:rPr>
                        <a:t> and NY Responds in coordination</a:t>
                      </a:r>
                      <a:r>
                        <a:rPr lang="en-US" sz="1600" b="1" baseline="0" dirty="0" smtClean="0">
                          <a:solidFill>
                            <a:schemeClr val="bg1"/>
                          </a:solidFill>
                        </a:rPr>
                        <a:t> with NYSDHSES</a:t>
                      </a:r>
                      <a:r>
                        <a:rPr lang="en-US" sz="1600" b="1" dirty="0" smtClean="0">
                          <a:solidFill>
                            <a:schemeClr val="bg1"/>
                          </a:solidFill>
                        </a:rPr>
                        <a:t>.</a:t>
                      </a:r>
                    </a:p>
                    <a:p>
                      <a:pPr marL="342900" indent="-342900">
                        <a:buFont typeface="+mj-lt"/>
                        <a:buAutoNum type="arabicPeriod"/>
                      </a:pPr>
                      <a:r>
                        <a:rPr lang="en-US" sz="1600" b="1" dirty="0" smtClean="0">
                          <a:solidFill>
                            <a:schemeClr val="bg1"/>
                          </a:solidFill>
                        </a:rPr>
                        <a:t>Ensure that local County Emergency Management Offices vet requests with their respective NYS DHSES Regional Staff before submitting the requests.</a:t>
                      </a:r>
                      <a:r>
                        <a:rPr lang="en-US" sz="1600" dirty="0" smtClean="0">
                          <a:solidFill>
                            <a:srgbClr val="002D73"/>
                          </a:solidFill>
                        </a:rPr>
                        <a:t> E</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1600" dirty="0" smtClean="0">
                          <a:solidFill>
                            <a:schemeClr val="bg1"/>
                          </a:solidFill>
                        </a:rPr>
                        <a:t>Provide situational updates to the</a:t>
                      </a:r>
                      <a:r>
                        <a:rPr lang="en-US" sz="1600" baseline="0" dirty="0" smtClean="0">
                          <a:solidFill>
                            <a:schemeClr val="bg1"/>
                          </a:solidFill>
                        </a:rPr>
                        <a:t> Regional Healthcare Coalition upon request.</a:t>
                      </a:r>
                      <a:endParaRPr lang="en-US" sz="1600" dirty="0" smtClean="0">
                        <a:solidFill>
                          <a:schemeClr val="bg1"/>
                        </a:solidFill>
                      </a:endParaRPr>
                    </a:p>
                    <a:p>
                      <a:pPr marL="342900" indent="-342900">
                        <a:buFont typeface="+mj-lt"/>
                        <a:buAutoNum type="arabicPeriod"/>
                      </a:pPr>
                      <a:r>
                        <a:rPr lang="en-US" sz="1800" dirty="0" smtClean="0">
                          <a:solidFill>
                            <a:srgbClr val="002D73"/>
                          </a:solidFill>
                        </a:rPr>
                        <a:t>MS Coordinator and County EMS Point of</a:t>
                      </a:r>
                      <a:endParaRPr lang="en-US" sz="1800" dirty="0" smtClean="0">
                        <a:solidFill>
                          <a:schemeClr val="bg1"/>
                        </a:solidFill>
                      </a:endParaRPr>
                    </a:p>
                  </a:txBody>
                  <a:tcPr marL="67945" marR="44450" marT="6350" marB="0">
                    <a:solidFill>
                      <a:srgbClr val="002D73"/>
                    </a:solidFill>
                  </a:tcPr>
                </a:tc>
                <a:tc>
                  <a:txBody>
                    <a:bodyPr/>
                    <a:lstStyle/>
                    <a:p>
                      <a:r>
                        <a:rPr lang="en-US" sz="1800" b="1" kern="1200" dirty="0" smtClean="0">
                          <a:solidFill>
                            <a:schemeClr val="lt1"/>
                          </a:solidFill>
                          <a:effectLst/>
                          <a:latin typeface="+mn-lt"/>
                          <a:ea typeface="+mn-ea"/>
                          <a:cs typeface="+mn-cs"/>
                        </a:rPr>
                        <a:t>Operational Coordination</a:t>
                      </a:r>
                    </a:p>
                    <a:p>
                      <a:endParaRPr lang="en-US"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AND </a:t>
                      </a:r>
                    </a:p>
                    <a:p>
                      <a:endParaRPr lang="en-US"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Operational</a:t>
                      </a:r>
                      <a:r>
                        <a:rPr lang="en-US" sz="1800" b="1" kern="1200" baseline="0" dirty="0" smtClean="0">
                          <a:solidFill>
                            <a:schemeClr val="lt1"/>
                          </a:solidFill>
                          <a:effectLst/>
                          <a:latin typeface="+mn-lt"/>
                          <a:ea typeface="+mn-ea"/>
                          <a:cs typeface="+mn-cs"/>
                        </a:rPr>
                        <a:t> Communication</a:t>
                      </a:r>
                    </a:p>
                    <a:p>
                      <a:endParaRPr lang="en-US"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AND</a:t>
                      </a:r>
                    </a:p>
                    <a:p>
                      <a:endParaRPr lang="en-US" sz="1800" b="1" kern="1200" dirty="0" smtClean="0">
                        <a:solidFill>
                          <a:schemeClr val="lt1"/>
                        </a:solidFill>
                        <a:effectLst/>
                        <a:latin typeface="+mn-lt"/>
                        <a:ea typeface="+mn-ea"/>
                        <a:cs typeface="+mn-cs"/>
                      </a:endParaRPr>
                    </a:p>
                    <a:p>
                      <a:r>
                        <a:rPr lang="en-US" sz="1800" b="1" kern="1200" dirty="0" smtClean="0">
                          <a:solidFill>
                            <a:schemeClr val="lt1"/>
                          </a:solidFill>
                          <a:effectLst/>
                          <a:latin typeface="+mn-lt"/>
                          <a:ea typeface="+mn-ea"/>
                          <a:cs typeface="+mn-cs"/>
                        </a:rPr>
                        <a:t>Logistics and Supply Chain Management</a:t>
                      </a:r>
                      <a:endParaRPr lang="en-US" sz="1800" dirty="0">
                        <a:solidFill>
                          <a:schemeClr val="bg1"/>
                        </a:solidFill>
                        <a:effectLst/>
                        <a:latin typeface="+mn-lt"/>
                        <a:ea typeface="Times New Roman" panose="02020603050405020304" pitchFamily="18" charset="0"/>
                        <a:cs typeface="Arial" panose="020B0604020202020204" pitchFamily="34" charset="0"/>
                      </a:endParaRPr>
                    </a:p>
                  </a:txBody>
                  <a:tcPr marL="67945" marR="44450" marT="6350" marB="0">
                    <a:solidFill>
                      <a:srgbClr val="002D73"/>
                    </a:solidFill>
                  </a:tcPr>
                </a:tc>
              </a:tr>
              <a:tr h="179326">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c>
                  <a:txBody>
                    <a:bodyPr/>
                    <a:lstStyle/>
                    <a:p>
                      <a:pPr marL="457200" marR="0" indent="0" algn="l">
                        <a:lnSpc>
                          <a:spcPct val="99000"/>
                        </a:lnSpc>
                        <a:spcBef>
                          <a:spcPts val="0"/>
                        </a:spcBef>
                        <a:spcAft>
                          <a:spcPts val="10"/>
                        </a:spcAft>
                      </a:pPr>
                      <a:r>
                        <a:rPr lang="en-US" sz="1200" dirty="0">
                          <a:effectLst/>
                        </a:rPr>
                        <a:t> </a:t>
                      </a:r>
                      <a:endParaRPr lang="en-US" sz="1100" dirty="0">
                        <a:solidFill>
                          <a:srgbClr val="000000"/>
                        </a:solidFill>
                        <a:effectLst/>
                        <a:latin typeface="Times New Roman" panose="02020603050405020304" pitchFamily="18" charset="0"/>
                        <a:ea typeface="Times New Roman" panose="02020603050405020304" pitchFamily="18" charset="0"/>
                      </a:endParaRPr>
                    </a:p>
                  </a:txBody>
                  <a:tcPr marL="67945" marR="44450" marT="6350" marB="0">
                    <a:solidFill>
                      <a:srgbClr val="002D73"/>
                    </a:solidFill>
                  </a:tcPr>
                </a:tc>
              </a:tr>
            </a:tbl>
          </a:graphicData>
        </a:graphic>
      </p:graphicFrame>
      <p:sp>
        <p:nvSpPr>
          <p:cNvPr id="3" name="Rectangle 2"/>
          <p:cNvSpPr/>
          <p:nvPr/>
        </p:nvSpPr>
        <p:spPr>
          <a:xfrm>
            <a:off x="688157" y="1206631"/>
            <a:ext cx="5382705" cy="369332"/>
          </a:xfrm>
          <a:prstGeom prst="rect">
            <a:avLst/>
          </a:prstGeom>
        </p:spPr>
        <p:txBody>
          <a:bodyPr wrap="square">
            <a:spAutoFit/>
          </a:bodyPr>
          <a:lstStyle/>
          <a:p>
            <a:r>
              <a:rPr lang="en-US" b="1" dirty="0" smtClean="0">
                <a:solidFill>
                  <a:schemeClr val="bg1"/>
                </a:solidFill>
              </a:rPr>
              <a:t>. </a:t>
            </a:r>
            <a:endParaRPr lang="en-US" b="1" dirty="0">
              <a:solidFill>
                <a:schemeClr val="bg1"/>
              </a:solidFill>
            </a:endParaRPr>
          </a:p>
        </p:txBody>
      </p:sp>
    </p:spTree>
    <p:extLst>
      <p:ext uri="{BB962C8B-B14F-4D97-AF65-F5344CB8AC3E}">
        <p14:creationId xmlns:p14="http://schemas.microsoft.com/office/powerpoint/2010/main" val="26973878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2343"/>
            <a:ext cx="8229600" cy="461282"/>
          </a:xfrm>
        </p:spPr>
        <p:txBody>
          <a:bodyPr>
            <a:normAutofit fontScale="90000"/>
          </a:bodyPr>
          <a:lstStyle/>
          <a:p>
            <a:pPr algn="l"/>
            <a:r>
              <a:rPr lang="en-US" sz="3600" b="1" dirty="0" err="1" smtClean="0">
                <a:solidFill>
                  <a:srgbClr val="002D73"/>
                </a:solidFill>
                <a:latin typeface="+mn-lt"/>
              </a:rPr>
              <a:t>OUREx</a:t>
            </a:r>
            <a:r>
              <a:rPr lang="en-US" sz="3600" b="1" dirty="0" smtClean="0">
                <a:solidFill>
                  <a:srgbClr val="002D73"/>
                </a:solidFill>
                <a:latin typeface="+mn-lt"/>
              </a:rPr>
              <a:t> - Master Scenario Event List (MSEL)</a:t>
            </a:r>
            <a:endParaRPr lang="en-US" sz="3600" b="1" dirty="0">
              <a:solidFill>
                <a:srgbClr val="002D73"/>
              </a:solidFill>
              <a:latin typeface="+mn-lt"/>
            </a:endParaRPr>
          </a:p>
        </p:txBody>
      </p:sp>
      <p:sp>
        <p:nvSpPr>
          <p:cNvPr id="3" name="Content Placeholder 2"/>
          <p:cNvSpPr>
            <a:spLocks noGrp="1"/>
          </p:cNvSpPr>
          <p:nvPr>
            <p:ph idx="1"/>
          </p:nvPr>
        </p:nvSpPr>
        <p:spPr>
          <a:xfrm>
            <a:off x="391886" y="1407886"/>
            <a:ext cx="8294914" cy="3324370"/>
          </a:xfrm>
        </p:spPr>
        <p:txBody>
          <a:bodyPr>
            <a:normAutofit fontScale="77500" lnSpcReduction="20000"/>
          </a:bodyPr>
          <a:lstStyle/>
          <a:p>
            <a:r>
              <a:rPr lang="en-US" sz="3300" dirty="0">
                <a:solidFill>
                  <a:srgbClr val="002D73"/>
                </a:solidFill>
              </a:rPr>
              <a:t>C</a:t>
            </a:r>
            <a:r>
              <a:rPr lang="en-US" sz="3300" dirty="0" smtClean="0">
                <a:solidFill>
                  <a:srgbClr val="002D73"/>
                </a:solidFill>
              </a:rPr>
              <a:t>hronological </a:t>
            </a:r>
            <a:r>
              <a:rPr lang="en-US" sz="3300" dirty="0">
                <a:solidFill>
                  <a:srgbClr val="002D73"/>
                </a:solidFill>
              </a:rPr>
              <a:t>listing of the events that drive exercise play  </a:t>
            </a:r>
          </a:p>
          <a:p>
            <a:r>
              <a:rPr lang="en-US" sz="3300" dirty="0">
                <a:solidFill>
                  <a:srgbClr val="002D73"/>
                </a:solidFill>
              </a:rPr>
              <a:t>Each MSEL entry </a:t>
            </a:r>
            <a:r>
              <a:rPr lang="en-US" sz="3300" dirty="0" smtClean="0">
                <a:solidFill>
                  <a:srgbClr val="002D73"/>
                </a:solidFill>
              </a:rPr>
              <a:t>will </a:t>
            </a:r>
            <a:r>
              <a:rPr lang="en-US" sz="3300" dirty="0">
                <a:solidFill>
                  <a:srgbClr val="002D73"/>
                </a:solidFill>
              </a:rPr>
              <a:t>contain the following:</a:t>
            </a:r>
          </a:p>
          <a:p>
            <a:pPr lvl="1"/>
            <a:r>
              <a:rPr lang="en-US" dirty="0">
                <a:solidFill>
                  <a:srgbClr val="002D73"/>
                </a:solidFill>
              </a:rPr>
              <a:t>Designated scenario </a:t>
            </a:r>
            <a:r>
              <a:rPr lang="en-US" dirty="0" smtClean="0">
                <a:solidFill>
                  <a:srgbClr val="002D73"/>
                </a:solidFill>
              </a:rPr>
              <a:t>time</a:t>
            </a:r>
          </a:p>
          <a:p>
            <a:pPr lvl="1"/>
            <a:r>
              <a:rPr lang="en-US" dirty="0" smtClean="0">
                <a:solidFill>
                  <a:srgbClr val="002D73"/>
                </a:solidFill>
              </a:rPr>
              <a:t>Inject number</a:t>
            </a:r>
            <a:endParaRPr lang="en-US" dirty="0">
              <a:solidFill>
                <a:srgbClr val="002D73"/>
              </a:solidFill>
            </a:endParaRPr>
          </a:p>
          <a:p>
            <a:pPr lvl="1"/>
            <a:r>
              <a:rPr lang="en-US" dirty="0" smtClean="0">
                <a:solidFill>
                  <a:srgbClr val="002D73"/>
                </a:solidFill>
              </a:rPr>
              <a:t>Controller </a:t>
            </a:r>
            <a:r>
              <a:rPr lang="en-US" dirty="0">
                <a:solidFill>
                  <a:srgbClr val="002D73"/>
                </a:solidFill>
              </a:rPr>
              <a:t>responsible for delivering the </a:t>
            </a:r>
            <a:r>
              <a:rPr lang="en-US" dirty="0" smtClean="0">
                <a:solidFill>
                  <a:srgbClr val="002D73"/>
                </a:solidFill>
              </a:rPr>
              <a:t>inject</a:t>
            </a:r>
          </a:p>
          <a:p>
            <a:pPr lvl="1"/>
            <a:r>
              <a:rPr lang="en-US" dirty="0" smtClean="0">
                <a:solidFill>
                  <a:srgbClr val="002D73"/>
                </a:solidFill>
              </a:rPr>
              <a:t>Intended </a:t>
            </a:r>
            <a:r>
              <a:rPr lang="en-US" dirty="0">
                <a:solidFill>
                  <a:srgbClr val="002D73"/>
                </a:solidFill>
              </a:rPr>
              <a:t>player </a:t>
            </a:r>
            <a:endParaRPr lang="en-US" dirty="0" smtClean="0">
              <a:solidFill>
                <a:srgbClr val="002D73"/>
              </a:solidFill>
            </a:endParaRPr>
          </a:p>
          <a:p>
            <a:pPr lvl="1"/>
            <a:r>
              <a:rPr lang="en-US" dirty="0" smtClean="0">
                <a:solidFill>
                  <a:srgbClr val="002D73"/>
                </a:solidFill>
              </a:rPr>
              <a:t>Message</a:t>
            </a:r>
            <a:endParaRPr lang="en-US" dirty="0">
              <a:solidFill>
                <a:srgbClr val="002D73"/>
              </a:solidFill>
            </a:endParaRPr>
          </a:p>
          <a:p>
            <a:pPr lvl="1"/>
            <a:r>
              <a:rPr lang="en-US" dirty="0" smtClean="0">
                <a:solidFill>
                  <a:srgbClr val="002D73"/>
                </a:solidFill>
              </a:rPr>
              <a:t>Expected </a:t>
            </a:r>
            <a:r>
              <a:rPr lang="en-US" dirty="0">
                <a:solidFill>
                  <a:srgbClr val="002D73"/>
                </a:solidFill>
              </a:rPr>
              <a:t>player response</a:t>
            </a:r>
          </a:p>
          <a:p>
            <a:pPr marL="457200" lvl="1" indent="0">
              <a:buNone/>
            </a:pPr>
            <a:endParaRPr lang="en-US" dirty="0">
              <a:solidFill>
                <a:srgbClr val="002D73"/>
              </a:solidFill>
            </a:endParaRPr>
          </a:p>
          <a:p>
            <a:pPr marL="0" indent="0">
              <a:buNone/>
            </a:pPr>
            <a:endParaRPr lang="en-US" dirty="0"/>
          </a:p>
        </p:txBody>
      </p:sp>
    </p:spTree>
    <p:extLst>
      <p:ext uri="{BB962C8B-B14F-4D97-AF65-F5344CB8AC3E}">
        <p14:creationId xmlns:p14="http://schemas.microsoft.com/office/powerpoint/2010/main" val="28008338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4294967295"/>
            <p:extLst>
              <p:ext uri="{D42A27DB-BD31-4B8C-83A1-F6EECF244321}">
                <p14:modId xmlns:p14="http://schemas.microsoft.com/office/powerpoint/2010/main" val="3409510474"/>
              </p:ext>
            </p:extLst>
          </p:nvPr>
        </p:nvGraphicFramePr>
        <p:xfrm>
          <a:off x="51474" y="434381"/>
          <a:ext cx="9027212" cy="4652876"/>
        </p:xfrm>
        <a:graphic>
          <a:graphicData uri="http://schemas.openxmlformats.org/drawingml/2006/table">
            <a:tbl>
              <a:tblPr firstRow="1" bandRow="1">
                <a:tableStyleId>{93296810-A885-4BE3-A3E7-6D5BEEA58F35}</a:tableStyleId>
              </a:tblPr>
              <a:tblGrid>
                <a:gridCol w="1169846"/>
                <a:gridCol w="956675"/>
                <a:gridCol w="1341424"/>
                <a:gridCol w="1715776"/>
                <a:gridCol w="1819762"/>
                <a:gridCol w="2023729"/>
              </a:tblGrid>
              <a:tr h="743752">
                <a:tc>
                  <a:txBody>
                    <a:bodyPr/>
                    <a:lstStyle/>
                    <a:p>
                      <a:pPr algn="ctr"/>
                      <a:r>
                        <a:rPr lang="en-US" sz="1700" i="1" dirty="0" smtClean="0"/>
                        <a:t>Exercise Time</a:t>
                      </a:r>
                      <a:endParaRPr lang="en-US" sz="1700" i="1" dirty="0"/>
                    </a:p>
                  </a:txBody>
                  <a:tcPr>
                    <a:solidFill>
                      <a:schemeClr val="tx2"/>
                    </a:solidFill>
                  </a:tcPr>
                </a:tc>
                <a:tc>
                  <a:txBody>
                    <a:bodyPr/>
                    <a:lstStyle/>
                    <a:p>
                      <a:pPr algn="ctr"/>
                      <a:r>
                        <a:rPr lang="en-US" sz="1700" i="1" dirty="0" smtClean="0"/>
                        <a:t>Inject #</a:t>
                      </a:r>
                      <a:endParaRPr lang="en-US" sz="1700" i="1" dirty="0"/>
                    </a:p>
                  </a:txBody>
                  <a:tcPr>
                    <a:solidFill>
                      <a:schemeClr val="tx2"/>
                    </a:solidFill>
                  </a:tcPr>
                </a:tc>
                <a:tc>
                  <a:txBody>
                    <a:bodyPr/>
                    <a:lstStyle/>
                    <a:p>
                      <a:pPr algn="ctr"/>
                      <a:r>
                        <a:rPr lang="en-US" sz="1700" i="1" dirty="0" smtClean="0"/>
                        <a:t>From</a:t>
                      </a:r>
                      <a:endParaRPr lang="en-US" sz="1700" i="1" dirty="0"/>
                    </a:p>
                  </a:txBody>
                  <a:tcPr>
                    <a:solidFill>
                      <a:schemeClr val="tx2"/>
                    </a:solidFill>
                  </a:tcPr>
                </a:tc>
                <a:tc>
                  <a:txBody>
                    <a:bodyPr/>
                    <a:lstStyle/>
                    <a:p>
                      <a:pPr algn="ctr"/>
                      <a:r>
                        <a:rPr lang="en-US" sz="1700" i="1" dirty="0" smtClean="0"/>
                        <a:t>To</a:t>
                      </a:r>
                      <a:endParaRPr lang="en-US" sz="1700" i="1" dirty="0"/>
                    </a:p>
                  </a:txBody>
                  <a:tcPr>
                    <a:solidFill>
                      <a:schemeClr val="tx2"/>
                    </a:solidFill>
                  </a:tcPr>
                </a:tc>
                <a:tc>
                  <a:txBody>
                    <a:bodyPr/>
                    <a:lstStyle/>
                    <a:p>
                      <a:pPr algn="ctr"/>
                      <a:r>
                        <a:rPr lang="en-US" sz="1700" i="1" dirty="0" smtClean="0"/>
                        <a:t>Message</a:t>
                      </a:r>
                      <a:endParaRPr lang="en-US" sz="1700" i="1" dirty="0"/>
                    </a:p>
                  </a:txBody>
                  <a:tcPr>
                    <a:solidFill>
                      <a:schemeClr val="tx2"/>
                    </a:solidFill>
                  </a:tcPr>
                </a:tc>
                <a:tc>
                  <a:txBody>
                    <a:bodyPr/>
                    <a:lstStyle/>
                    <a:p>
                      <a:pPr algn="ctr"/>
                      <a:r>
                        <a:rPr lang="en-US" sz="1700" i="1" dirty="0" smtClean="0"/>
                        <a:t>Expected</a:t>
                      </a:r>
                      <a:r>
                        <a:rPr lang="en-US" sz="1700" i="1" baseline="0" dirty="0" smtClean="0"/>
                        <a:t> Outcome/</a:t>
                      </a:r>
                    </a:p>
                    <a:p>
                      <a:pPr algn="ctr"/>
                      <a:r>
                        <a:rPr lang="en-US" sz="1700" i="1" baseline="0" dirty="0" smtClean="0"/>
                        <a:t>Actions</a:t>
                      </a:r>
                      <a:endParaRPr lang="en-US" sz="1700" i="1" dirty="0"/>
                    </a:p>
                  </a:txBody>
                  <a:tcPr>
                    <a:solidFill>
                      <a:schemeClr val="tx2"/>
                    </a:solidFill>
                  </a:tcPr>
                </a:tc>
              </a:tr>
              <a:tr h="536771">
                <a:tc>
                  <a:txBody>
                    <a:bodyPr/>
                    <a:lstStyle/>
                    <a:p>
                      <a:pPr algn="ctr"/>
                      <a:r>
                        <a:rPr lang="en-US" dirty="0" smtClean="0">
                          <a:solidFill>
                            <a:srgbClr val="002D73"/>
                          </a:solidFill>
                        </a:rPr>
                        <a:t>0900</a:t>
                      </a:r>
                      <a:endParaRPr lang="en-US" dirty="0">
                        <a:solidFill>
                          <a:srgbClr val="002D73"/>
                        </a:solidFill>
                      </a:endParaRPr>
                    </a:p>
                  </a:txBody>
                  <a:tcPr>
                    <a:solidFill>
                      <a:schemeClr val="tx2">
                        <a:lumMod val="20000"/>
                        <a:lumOff val="80000"/>
                      </a:schemeClr>
                    </a:solidFill>
                  </a:tcPr>
                </a:tc>
                <a:tc>
                  <a:txBody>
                    <a:bodyPr/>
                    <a:lstStyle/>
                    <a:p>
                      <a:pPr algn="ctr"/>
                      <a:r>
                        <a:rPr lang="en-US" dirty="0" smtClean="0">
                          <a:solidFill>
                            <a:srgbClr val="002D73"/>
                          </a:solidFill>
                        </a:rPr>
                        <a:t>1</a:t>
                      </a:r>
                      <a:endParaRPr lang="en-US" dirty="0">
                        <a:solidFill>
                          <a:srgbClr val="002D73"/>
                        </a:solidFill>
                      </a:endParaRPr>
                    </a:p>
                  </a:txBody>
                  <a:tcPr>
                    <a:solidFill>
                      <a:schemeClr val="tx2">
                        <a:lumMod val="20000"/>
                        <a:lumOff val="80000"/>
                      </a:schemeClr>
                    </a:solidFill>
                  </a:tcPr>
                </a:tc>
                <a:tc>
                  <a:txBody>
                    <a:bodyPr/>
                    <a:lstStyle/>
                    <a:p>
                      <a:r>
                        <a:rPr lang="en-US" dirty="0" smtClean="0">
                          <a:solidFill>
                            <a:srgbClr val="002D73"/>
                          </a:solidFill>
                        </a:rPr>
                        <a:t>SIMCELL</a:t>
                      </a:r>
                      <a:endParaRPr lang="en-US" dirty="0">
                        <a:solidFill>
                          <a:srgbClr val="002D73"/>
                        </a:solidFill>
                      </a:endParaRPr>
                    </a:p>
                  </a:txBody>
                  <a:tcPr>
                    <a:solidFill>
                      <a:schemeClr val="tx2">
                        <a:lumMod val="20000"/>
                        <a:lumOff val="80000"/>
                      </a:schemeClr>
                    </a:solidFill>
                  </a:tcPr>
                </a:tc>
                <a:tc>
                  <a:txBody>
                    <a:bodyPr/>
                    <a:lstStyle/>
                    <a:p>
                      <a:r>
                        <a:rPr lang="en-US" dirty="0" smtClean="0">
                          <a:solidFill>
                            <a:srgbClr val="002D73"/>
                          </a:solidFill>
                        </a:rPr>
                        <a:t>ALL PLAYERS</a:t>
                      </a:r>
                      <a:endParaRPr lang="en-US" dirty="0">
                        <a:solidFill>
                          <a:srgbClr val="002D73"/>
                        </a:solidFill>
                      </a:endParaRPr>
                    </a:p>
                  </a:txBody>
                  <a:tcPr>
                    <a:solidFill>
                      <a:schemeClr val="tx2">
                        <a:lumMod val="20000"/>
                        <a:lumOff val="80000"/>
                      </a:schemeClr>
                    </a:solidFill>
                  </a:tcPr>
                </a:tc>
                <a:tc>
                  <a:txBody>
                    <a:bodyPr/>
                    <a:lstStyle/>
                    <a:p>
                      <a:r>
                        <a:rPr lang="en-US" dirty="0" smtClean="0">
                          <a:solidFill>
                            <a:srgbClr val="002D73"/>
                          </a:solidFill>
                        </a:rPr>
                        <a:t>STARTEX</a:t>
                      </a:r>
                      <a:endParaRPr lang="en-US" dirty="0">
                        <a:solidFill>
                          <a:srgbClr val="002D73"/>
                        </a:solidFill>
                      </a:endParaRPr>
                    </a:p>
                  </a:txBody>
                  <a:tcPr>
                    <a:solidFill>
                      <a:schemeClr val="tx2">
                        <a:lumMod val="20000"/>
                        <a:lumOff val="80000"/>
                      </a:schemeClr>
                    </a:solidFill>
                  </a:tcPr>
                </a:tc>
                <a:tc>
                  <a:txBody>
                    <a:bodyPr/>
                    <a:lstStyle/>
                    <a:p>
                      <a:r>
                        <a:rPr lang="en-US" dirty="0" smtClean="0">
                          <a:solidFill>
                            <a:srgbClr val="002D73"/>
                          </a:solidFill>
                        </a:rPr>
                        <a:t>Exercise begins</a:t>
                      </a:r>
                      <a:endParaRPr lang="en-US" dirty="0">
                        <a:solidFill>
                          <a:srgbClr val="002D73"/>
                        </a:solidFill>
                      </a:endParaRPr>
                    </a:p>
                  </a:txBody>
                  <a:tcPr>
                    <a:solidFill>
                      <a:schemeClr val="tx2">
                        <a:lumMod val="20000"/>
                        <a:lumOff val="80000"/>
                      </a:schemeClr>
                    </a:solidFill>
                  </a:tcPr>
                </a:tc>
              </a:tr>
              <a:tr h="536771">
                <a:tc>
                  <a:txBody>
                    <a:bodyPr/>
                    <a:lstStyle/>
                    <a:p>
                      <a:endParaRPr lang="en-US">
                        <a:solidFill>
                          <a:srgbClr val="002D73"/>
                        </a:solidFill>
                      </a:endParaRPr>
                    </a:p>
                  </a:txBody>
                  <a:tcPr>
                    <a:solidFill>
                      <a:schemeClr val="tx2">
                        <a:lumMod val="20000"/>
                        <a:lumOff val="80000"/>
                      </a:schemeClr>
                    </a:solidFill>
                  </a:tcPr>
                </a:tc>
                <a:tc>
                  <a:txBody>
                    <a:bodyPr/>
                    <a:lstStyle/>
                    <a:p>
                      <a:endParaRPr lang="en-US" dirty="0">
                        <a:solidFill>
                          <a:srgbClr val="002D73"/>
                        </a:solidFill>
                      </a:endParaRPr>
                    </a:p>
                  </a:txBody>
                  <a:tcPr>
                    <a:solidFill>
                      <a:schemeClr val="tx2">
                        <a:lumMod val="20000"/>
                        <a:lumOff val="80000"/>
                      </a:schemeClr>
                    </a:solidFill>
                  </a:tcPr>
                </a:tc>
                <a:tc>
                  <a:txBody>
                    <a:bodyPr/>
                    <a:lstStyle/>
                    <a:p>
                      <a:endParaRPr lang="en-US" dirty="0">
                        <a:solidFill>
                          <a:srgbClr val="002D73"/>
                        </a:solidFill>
                      </a:endParaRPr>
                    </a:p>
                  </a:txBody>
                  <a:tcPr>
                    <a:solidFill>
                      <a:schemeClr val="tx2">
                        <a:lumMod val="20000"/>
                        <a:lumOff val="80000"/>
                      </a:schemeClr>
                    </a:solidFill>
                  </a:tcPr>
                </a:tc>
                <a:tc>
                  <a:txBody>
                    <a:bodyPr/>
                    <a:lstStyle/>
                    <a:p>
                      <a:endParaRPr lang="en-US" dirty="0">
                        <a:solidFill>
                          <a:srgbClr val="002D73"/>
                        </a:solidFill>
                      </a:endParaRPr>
                    </a:p>
                  </a:txBody>
                  <a:tcPr>
                    <a:solidFill>
                      <a:schemeClr val="tx2">
                        <a:lumMod val="20000"/>
                        <a:lumOff val="80000"/>
                      </a:schemeClr>
                    </a:solidFill>
                  </a:tcPr>
                </a:tc>
                <a:tc>
                  <a:txBody>
                    <a:bodyPr/>
                    <a:lstStyle/>
                    <a:p>
                      <a:endParaRPr lang="en-US">
                        <a:solidFill>
                          <a:srgbClr val="002D73"/>
                        </a:solidFill>
                      </a:endParaRPr>
                    </a:p>
                  </a:txBody>
                  <a:tcPr>
                    <a:solidFill>
                      <a:schemeClr val="tx2">
                        <a:lumMod val="20000"/>
                        <a:lumOff val="80000"/>
                      </a:schemeClr>
                    </a:solidFill>
                  </a:tcPr>
                </a:tc>
                <a:tc>
                  <a:txBody>
                    <a:bodyPr/>
                    <a:lstStyle/>
                    <a:p>
                      <a:endParaRPr lang="en-US">
                        <a:solidFill>
                          <a:srgbClr val="002D73"/>
                        </a:solidFill>
                      </a:endParaRPr>
                    </a:p>
                  </a:txBody>
                  <a:tcPr>
                    <a:solidFill>
                      <a:schemeClr val="tx2">
                        <a:lumMod val="20000"/>
                        <a:lumOff val="80000"/>
                      </a:schemeClr>
                    </a:solidFill>
                  </a:tcPr>
                </a:tc>
              </a:tr>
              <a:tr h="2835582">
                <a:tc>
                  <a:txBody>
                    <a:bodyPr/>
                    <a:lstStyle/>
                    <a:p>
                      <a:pPr algn="ctr"/>
                      <a:r>
                        <a:rPr lang="en-US" dirty="0" smtClean="0">
                          <a:solidFill>
                            <a:srgbClr val="002D73"/>
                          </a:solidFill>
                        </a:rPr>
                        <a:t>0915</a:t>
                      </a:r>
                      <a:endParaRPr lang="en-US" dirty="0">
                        <a:solidFill>
                          <a:srgbClr val="002D73"/>
                        </a:solidFill>
                      </a:endParaRPr>
                    </a:p>
                  </a:txBody>
                  <a:tcPr>
                    <a:solidFill>
                      <a:schemeClr val="tx2">
                        <a:lumMod val="20000"/>
                        <a:lumOff val="80000"/>
                      </a:schemeClr>
                    </a:solidFill>
                  </a:tcPr>
                </a:tc>
                <a:tc>
                  <a:txBody>
                    <a:bodyPr/>
                    <a:lstStyle/>
                    <a:p>
                      <a:pPr algn="ctr"/>
                      <a:r>
                        <a:rPr lang="en-US" dirty="0" smtClean="0">
                          <a:solidFill>
                            <a:srgbClr val="002D73"/>
                          </a:solidFill>
                        </a:rPr>
                        <a:t>2</a:t>
                      </a:r>
                      <a:endParaRPr lang="en-US" dirty="0">
                        <a:solidFill>
                          <a:srgbClr val="002D73"/>
                        </a:solidFill>
                      </a:endParaRPr>
                    </a:p>
                  </a:txBody>
                  <a:tcPr>
                    <a:solidFill>
                      <a:schemeClr val="tx2">
                        <a:lumMod val="20000"/>
                        <a:lumOff val="80000"/>
                      </a:schemeClr>
                    </a:solidFill>
                  </a:tcPr>
                </a:tc>
                <a:tc>
                  <a:txBody>
                    <a:bodyPr/>
                    <a:lstStyle/>
                    <a:p>
                      <a:r>
                        <a:rPr lang="en-US" dirty="0" smtClean="0">
                          <a:solidFill>
                            <a:srgbClr val="002D73"/>
                          </a:solidFill>
                        </a:rPr>
                        <a:t>SIMCELL</a:t>
                      </a:r>
                      <a:endParaRPr lang="en-US" dirty="0">
                        <a:solidFill>
                          <a:srgbClr val="002D73"/>
                        </a:solidFill>
                      </a:endParaRPr>
                    </a:p>
                  </a:txBody>
                  <a:tcPr>
                    <a:solidFill>
                      <a:schemeClr val="tx2">
                        <a:lumMod val="20000"/>
                        <a:lumOff val="80000"/>
                      </a:schemeClr>
                    </a:solidFill>
                  </a:tcPr>
                </a:tc>
                <a:tc>
                  <a:txBody>
                    <a:bodyPr/>
                    <a:lstStyle/>
                    <a:p>
                      <a:r>
                        <a:rPr lang="en-US" dirty="0" smtClean="0">
                          <a:solidFill>
                            <a:srgbClr val="002D73"/>
                          </a:solidFill>
                        </a:rPr>
                        <a:t>Hospitals</a:t>
                      </a:r>
                      <a:endParaRPr lang="en-US" dirty="0">
                        <a:solidFill>
                          <a:srgbClr val="002D73"/>
                        </a:solidFill>
                      </a:endParaRPr>
                    </a:p>
                  </a:txBody>
                  <a:tcPr>
                    <a:solidFill>
                      <a:schemeClr val="tx2">
                        <a:lumMod val="20000"/>
                        <a:lumOff val="80000"/>
                      </a:schemeClr>
                    </a:solidFill>
                  </a:tcPr>
                </a:tc>
                <a:tc>
                  <a:txBody>
                    <a:bodyPr/>
                    <a:lstStyle/>
                    <a:p>
                      <a:r>
                        <a:rPr lang="en-US" dirty="0" smtClean="0">
                          <a:solidFill>
                            <a:srgbClr val="002D73"/>
                          </a:solidFill>
                        </a:rPr>
                        <a:t>The</a:t>
                      </a:r>
                      <a:r>
                        <a:rPr lang="en-US" baseline="0" dirty="0" smtClean="0">
                          <a:solidFill>
                            <a:srgbClr val="002D73"/>
                          </a:solidFill>
                        </a:rPr>
                        <a:t> NYSDOH is requesting that all hospitals complete a HERDS survey of current bed availability within one hour.</a:t>
                      </a:r>
                      <a:endParaRPr lang="en-US" dirty="0">
                        <a:solidFill>
                          <a:srgbClr val="002D73"/>
                        </a:solidFill>
                      </a:endParaRPr>
                    </a:p>
                  </a:txBody>
                  <a:tcPr>
                    <a:solidFill>
                      <a:schemeClr val="tx2">
                        <a:lumMod val="20000"/>
                        <a:lumOff val="80000"/>
                      </a:schemeClr>
                    </a:solidFill>
                  </a:tcPr>
                </a:tc>
                <a:tc>
                  <a:txBody>
                    <a:bodyPr/>
                    <a:lstStyle/>
                    <a:p>
                      <a:pPr marL="285750" indent="-285750">
                        <a:buFont typeface="Arial" panose="020B0604020202020204" pitchFamily="34" charset="0"/>
                        <a:buChar char="•"/>
                      </a:pPr>
                      <a:r>
                        <a:rPr lang="en-US" dirty="0" smtClean="0">
                          <a:solidFill>
                            <a:srgbClr val="002D73"/>
                          </a:solidFill>
                        </a:rPr>
                        <a:t>Hospitals receive</a:t>
                      </a:r>
                      <a:r>
                        <a:rPr lang="en-US" baseline="0" dirty="0" smtClean="0">
                          <a:solidFill>
                            <a:srgbClr val="002D73"/>
                          </a:solidFill>
                        </a:rPr>
                        <a:t> IHANS notification</a:t>
                      </a:r>
                    </a:p>
                    <a:p>
                      <a:pPr marL="285750" indent="-285750">
                        <a:buFont typeface="Arial" panose="020B0604020202020204" pitchFamily="34" charset="0"/>
                        <a:buChar char="•"/>
                      </a:pPr>
                      <a:r>
                        <a:rPr lang="en-US" baseline="0" dirty="0" smtClean="0">
                          <a:solidFill>
                            <a:srgbClr val="002D73"/>
                          </a:solidFill>
                        </a:rPr>
                        <a:t>Hospitals complete HERDS survey within one hour and submit to NYSDOH</a:t>
                      </a:r>
                      <a:endParaRPr lang="en-US" dirty="0">
                        <a:solidFill>
                          <a:srgbClr val="002D73"/>
                        </a:solidFill>
                      </a:endParaRPr>
                    </a:p>
                  </a:txBody>
                  <a:tcPr>
                    <a:solidFill>
                      <a:schemeClr val="tx2">
                        <a:lumMod val="20000"/>
                        <a:lumOff val="80000"/>
                      </a:schemeClr>
                    </a:solidFill>
                  </a:tcPr>
                </a:tc>
              </a:tr>
            </a:tbl>
          </a:graphicData>
        </a:graphic>
      </p:graphicFrame>
    </p:spTree>
    <p:extLst>
      <p:ext uri="{BB962C8B-B14F-4D97-AF65-F5344CB8AC3E}">
        <p14:creationId xmlns:p14="http://schemas.microsoft.com/office/powerpoint/2010/main" val="26970366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3661"/>
            <a:ext cx="8229600" cy="729963"/>
          </a:xfrm>
        </p:spPr>
        <p:txBody>
          <a:bodyPr>
            <a:normAutofit/>
          </a:bodyPr>
          <a:lstStyle/>
          <a:p>
            <a:pPr algn="l"/>
            <a:r>
              <a:rPr lang="en-US" sz="3600" b="1" dirty="0" err="1" smtClean="0">
                <a:solidFill>
                  <a:srgbClr val="002D73"/>
                </a:solidFill>
                <a:latin typeface="+mn-lt"/>
                <a:cs typeface="Arial" panose="020B0604020202020204" pitchFamily="34" charset="0"/>
              </a:rPr>
              <a:t>OUREx</a:t>
            </a:r>
            <a:r>
              <a:rPr lang="en-US" sz="3600" b="1" dirty="0" smtClean="0">
                <a:solidFill>
                  <a:srgbClr val="002D73"/>
                </a:solidFill>
                <a:latin typeface="+mn-lt"/>
                <a:cs typeface="Arial" panose="020B0604020202020204" pitchFamily="34" charset="0"/>
              </a:rPr>
              <a:t> Design Team</a:t>
            </a:r>
            <a:endParaRPr lang="en-US" sz="3600" b="1" dirty="0">
              <a:solidFill>
                <a:srgbClr val="002D73"/>
              </a:solidFill>
              <a:latin typeface="+mn-lt"/>
              <a:cs typeface="Arial" panose="020B0604020202020204" pitchFamily="34" charset="0"/>
            </a:endParaRPr>
          </a:p>
        </p:txBody>
      </p:sp>
      <p:sp>
        <p:nvSpPr>
          <p:cNvPr id="5" name="Content Placeholder 4"/>
          <p:cNvSpPr>
            <a:spLocks noGrp="1"/>
          </p:cNvSpPr>
          <p:nvPr>
            <p:ph sz="half" idx="1"/>
          </p:nvPr>
        </p:nvSpPr>
        <p:spPr>
          <a:xfrm>
            <a:off x="457200" y="1200150"/>
            <a:ext cx="4038600" cy="3704359"/>
          </a:xfrm>
        </p:spPr>
        <p:txBody>
          <a:bodyPr>
            <a:noAutofit/>
          </a:bodyPr>
          <a:lstStyle/>
          <a:p>
            <a:r>
              <a:rPr lang="en-US" sz="1600" dirty="0" smtClean="0">
                <a:solidFill>
                  <a:srgbClr val="002D73"/>
                </a:solidFill>
              </a:rPr>
              <a:t>New York State Department of Health</a:t>
            </a:r>
          </a:p>
          <a:p>
            <a:pPr lvl="1"/>
            <a:r>
              <a:rPr lang="en-US" sz="1600" dirty="0" smtClean="0">
                <a:solidFill>
                  <a:srgbClr val="002D73"/>
                </a:solidFill>
              </a:rPr>
              <a:t>OHEP</a:t>
            </a:r>
          </a:p>
          <a:p>
            <a:pPr lvl="1"/>
            <a:r>
              <a:rPr lang="en-US" sz="1600" dirty="0" smtClean="0">
                <a:solidFill>
                  <a:srgbClr val="002D73"/>
                </a:solidFill>
              </a:rPr>
              <a:t>BCDC</a:t>
            </a:r>
          </a:p>
          <a:p>
            <a:pPr lvl="1"/>
            <a:r>
              <a:rPr lang="en-US" sz="1600" dirty="0" smtClean="0">
                <a:solidFill>
                  <a:srgbClr val="002D73"/>
                </a:solidFill>
              </a:rPr>
              <a:t>Wadsworth Center</a:t>
            </a:r>
          </a:p>
          <a:p>
            <a:pPr lvl="1"/>
            <a:r>
              <a:rPr lang="en-US" sz="1600" dirty="0" smtClean="0">
                <a:solidFill>
                  <a:srgbClr val="002D73"/>
                </a:solidFill>
              </a:rPr>
              <a:t>Environmental Health</a:t>
            </a:r>
          </a:p>
          <a:p>
            <a:pPr lvl="1"/>
            <a:r>
              <a:rPr lang="en-US" sz="1600" dirty="0" smtClean="0">
                <a:solidFill>
                  <a:srgbClr val="002D73"/>
                </a:solidFill>
              </a:rPr>
              <a:t>PAG</a:t>
            </a:r>
          </a:p>
          <a:p>
            <a:pPr lvl="1"/>
            <a:r>
              <a:rPr lang="en-US" sz="1600" dirty="0" smtClean="0">
                <a:solidFill>
                  <a:srgbClr val="002D73"/>
                </a:solidFill>
              </a:rPr>
              <a:t>BEMSATS</a:t>
            </a:r>
          </a:p>
          <a:p>
            <a:pPr lvl="1"/>
            <a:r>
              <a:rPr lang="en-US" sz="1600" dirty="0" smtClean="0">
                <a:solidFill>
                  <a:srgbClr val="002D73"/>
                </a:solidFill>
              </a:rPr>
              <a:t>WNY, CNY, MARO, and CD Regional Offices</a:t>
            </a:r>
          </a:p>
          <a:p>
            <a:pPr lvl="1"/>
            <a:r>
              <a:rPr lang="en-US" sz="1600" dirty="0" smtClean="0">
                <a:solidFill>
                  <a:srgbClr val="002D73"/>
                </a:solidFill>
              </a:rPr>
              <a:t>OPCHSM </a:t>
            </a:r>
          </a:p>
          <a:p>
            <a:r>
              <a:rPr lang="en-US" sz="1600" dirty="0" smtClean="0">
                <a:solidFill>
                  <a:srgbClr val="002D73"/>
                </a:solidFill>
              </a:rPr>
              <a:t>Saratoga Hospital</a:t>
            </a:r>
          </a:p>
          <a:p>
            <a:r>
              <a:rPr lang="en-US" sz="1600" dirty="0">
                <a:solidFill>
                  <a:srgbClr val="002D73"/>
                </a:solidFill>
              </a:rPr>
              <a:t>New York State Office of Mental Health</a:t>
            </a:r>
          </a:p>
          <a:p>
            <a:pPr marL="0" indent="0">
              <a:buNone/>
            </a:pPr>
            <a:endParaRPr lang="en-US" sz="1600" dirty="0" smtClean="0"/>
          </a:p>
        </p:txBody>
      </p:sp>
      <p:sp>
        <p:nvSpPr>
          <p:cNvPr id="6" name="Content Placeholder 5"/>
          <p:cNvSpPr>
            <a:spLocks noGrp="1"/>
          </p:cNvSpPr>
          <p:nvPr>
            <p:ph sz="half" idx="2"/>
          </p:nvPr>
        </p:nvSpPr>
        <p:spPr/>
        <p:txBody>
          <a:bodyPr>
            <a:noAutofit/>
          </a:bodyPr>
          <a:lstStyle/>
          <a:p>
            <a:r>
              <a:rPr lang="en-US" sz="1600" dirty="0">
                <a:solidFill>
                  <a:srgbClr val="002D73"/>
                </a:solidFill>
              </a:rPr>
              <a:t>Division of Homeland Security and Emergency Services</a:t>
            </a:r>
          </a:p>
          <a:p>
            <a:pPr lvl="1"/>
            <a:r>
              <a:rPr lang="en-US" sz="1600" dirty="0">
                <a:solidFill>
                  <a:srgbClr val="002D73"/>
                </a:solidFill>
              </a:rPr>
              <a:t>State Office of Emergency </a:t>
            </a:r>
            <a:r>
              <a:rPr lang="en-US" sz="1600" dirty="0" smtClean="0">
                <a:solidFill>
                  <a:srgbClr val="002D73"/>
                </a:solidFill>
              </a:rPr>
              <a:t>Management</a:t>
            </a:r>
          </a:p>
          <a:p>
            <a:r>
              <a:rPr lang="en-US" sz="1600" dirty="0" smtClean="0">
                <a:solidFill>
                  <a:srgbClr val="002D73"/>
                </a:solidFill>
              </a:rPr>
              <a:t>Office of Temporary and Disability Assistance</a:t>
            </a:r>
          </a:p>
          <a:p>
            <a:r>
              <a:rPr lang="en-US" sz="1600" dirty="0" smtClean="0">
                <a:solidFill>
                  <a:srgbClr val="002D73"/>
                </a:solidFill>
              </a:rPr>
              <a:t>New York State Office of Children and Family Services </a:t>
            </a:r>
          </a:p>
          <a:p>
            <a:pPr lvl="1"/>
            <a:r>
              <a:rPr lang="en-US" sz="1600" dirty="0" smtClean="0">
                <a:solidFill>
                  <a:srgbClr val="002D73"/>
                </a:solidFill>
              </a:rPr>
              <a:t>Commission for the Blind</a:t>
            </a:r>
          </a:p>
          <a:p>
            <a:r>
              <a:rPr lang="en-US" sz="1600" dirty="0" smtClean="0">
                <a:solidFill>
                  <a:srgbClr val="002D73"/>
                </a:solidFill>
              </a:rPr>
              <a:t>Community Health Centers Association of New York State</a:t>
            </a:r>
          </a:p>
          <a:p>
            <a:r>
              <a:rPr lang="en-US" sz="1600" dirty="0" smtClean="0">
                <a:solidFill>
                  <a:srgbClr val="002D73"/>
                </a:solidFill>
              </a:rPr>
              <a:t>Healthcare Association  </a:t>
            </a:r>
          </a:p>
          <a:p>
            <a:pPr marL="0" indent="0">
              <a:buNone/>
            </a:pPr>
            <a:r>
              <a:rPr lang="en-US" sz="1600" dirty="0">
                <a:solidFill>
                  <a:srgbClr val="002D73"/>
                </a:solidFill>
              </a:rPr>
              <a:t> </a:t>
            </a:r>
            <a:r>
              <a:rPr lang="en-US" sz="1600" dirty="0" smtClean="0">
                <a:solidFill>
                  <a:srgbClr val="002D73"/>
                </a:solidFill>
              </a:rPr>
              <a:t>     of New York State</a:t>
            </a:r>
            <a:endParaRPr lang="en-US" sz="1600" dirty="0">
              <a:solidFill>
                <a:srgbClr val="002D73"/>
              </a:solidFill>
            </a:endParaRPr>
          </a:p>
        </p:txBody>
      </p:sp>
    </p:spTree>
    <p:extLst>
      <p:ext uri="{BB962C8B-B14F-4D97-AF65-F5344CB8AC3E}">
        <p14:creationId xmlns:p14="http://schemas.microsoft.com/office/powerpoint/2010/main" val="33207317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MSEL </a:t>
            </a:r>
            <a:r>
              <a:rPr lang="en-US" sz="3600" b="1" dirty="0">
                <a:solidFill>
                  <a:srgbClr val="002D73"/>
                </a:solidFill>
                <a:latin typeface="+mn-lt"/>
              </a:rPr>
              <a:t>Development Session</a:t>
            </a:r>
          </a:p>
        </p:txBody>
      </p:sp>
      <p:sp>
        <p:nvSpPr>
          <p:cNvPr id="3" name="Content Placeholder 2"/>
          <p:cNvSpPr>
            <a:spLocks noGrp="1"/>
          </p:cNvSpPr>
          <p:nvPr>
            <p:ph idx="1"/>
          </p:nvPr>
        </p:nvSpPr>
        <p:spPr/>
        <p:txBody>
          <a:bodyPr>
            <a:normAutofit/>
          </a:bodyPr>
          <a:lstStyle/>
          <a:p>
            <a:r>
              <a:rPr lang="en-US" sz="2400" dirty="0">
                <a:solidFill>
                  <a:srgbClr val="002D73"/>
                </a:solidFill>
              </a:rPr>
              <a:t>Participants </a:t>
            </a:r>
            <a:r>
              <a:rPr lang="en-US" sz="2400" dirty="0" smtClean="0">
                <a:solidFill>
                  <a:srgbClr val="002D73"/>
                </a:solidFill>
              </a:rPr>
              <a:t>will develop </a:t>
            </a:r>
            <a:r>
              <a:rPr lang="en-US" sz="2400" dirty="0">
                <a:solidFill>
                  <a:srgbClr val="002D73"/>
                </a:solidFill>
              </a:rPr>
              <a:t>specific MSEL </a:t>
            </a:r>
            <a:r>
              <a:rPr lang="en-US" sz="2400" dirty="0" smtClean="0">
                <a:solidFill>
                  <a:srgbClr val="002D73"/>
                </a:solidFill>
              </a:rPr>
              <a:t>injects </a:t>
            </a:r>
            <a:r>
              <a:rPr lang="en-US" sz="2400" dirty="0">
                <a:solidFill>
                  <a:srgbClr val="002D73"/>
                </a:solidFill>
              </a:rPr>
              <a:t>to </a:t>
            </a:r>
            <a:r>
              <a:rPr lang="en-US" sz="2400" dirty="0" smtClean="0">
                <a:solidFill>
                  <a:srgbClr val="002D73"/>
                </a:solidFill>
              </a:rPr>
              <a:t>support </a:t>
            </a:r>
            <a:r>
              <a:rPr lang="en-US" sz="2400" dirty="0">
                <a:solidFill>
                  <a:srgbClr val="002D73"/>
                </a:solidFill>
              </a:rPr>
              <a:t>evaluation of their organizations’ </a:t>
            </a:r>
            <a:r>
              <a:rPr lang="en-US" sz="2400" dirty="0" smtClean="0">
                <a:solidFill>
                  <a:srgbClr val="002D73"/>
                </a:solidFill>
              </a:rPr>
              <a:t>objectives and </a:t>
            </a:r>
            <a:r>
              <a:rPr lang="en-US" sz="2400" dirty="0">
                <a:solidFill>
                  <a:srgbClr val="002D73"/>
                </a:solidFill>
              </a:rPr>
              <a:t>critical </a:t>
            </a:r>
            <a:r>
              <a:rPr lang="en-US" sz="2400" dirty="0" smtClean="0">
                <a:solidFill>
                  <a:srgbClr val="002D73"/>
                </a:solidFill>
              </a:rPr>
              <a:t>tasks</a:t>
            </a:r>
          </a:p>
          <a:p>
            <a:r>
              <a:rPr lang="en-US" sz="2400" b="1" dirty="0" smtClean="0">
                <a:solidFill>
                  <a:srgbClr val="002D73"/>
                </a:solidFill>
              </a:rPr>
              <a:t>Working session</a:t>
            </a:r>
          </a:p>
          <a:p>
            <a:pPr lvl="1"/>
            <a:r>
              <a:rPr lang="en-US" sz="2400" dirty="0" smtClean="0">
                <a:solidFill>
                  <a:srgbClr val="002D73"/>
                </a:solidFill>
              </a:rPr>
              <a:t>October 26, 2016   </a:t>
            </a:r>
          </a:p>
          <a:p>
            <a:pPr lvl="1"/>
            <a:r>
              <a:rPr lang="en-US" sz="2400" dirty="0" smtClean="0">
                <a:solidFill>
                  <a:srgbClr val="002D73"/>
                </a:solidFill>
              </a:rPr>
              <a:t>9:00 am – 4:00 pm</a:t>
            </a:r>
          </a:p>
          <a:p>
            <a:pPr marL="0" indent="0">
              <a:buNone/>
            </a:pPr>
            <a:endParaRPr lang="en-US" dirty="0"/>
          </a:p>
        </p:txBody>
      </p:sp>
    </p:spTree>
    <p:extLst>
      <p:ext uri="{BB962C8B-B14F-4D97-AF65-F5344CB8AC3E}">
        <p14:creationId xmlns:p14="http://schemas.microsoft.com/office/powerpoint/2010/main" val="37815224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dirty="0" err="1" smtClean="0">
                <a:solidFill>
                  <a:srgbClr val="002D73"/>
                </a:solidFill>
                <a:latin typeface="+mn-lt"/>
              </a:rPr>
              <a:t>OUREx</a:t>
            </a:r>
            <a:r>
              <a:rPr lang="en-US" sz="3200" b="1" dirty="0" smtClean="0">
                <a:solidFill>
                  <a:srgbClr val="002D73"/>
                </a:solidFill>
                <a:latin typeface="+mn-lt"/>
              </a:rPr>
              <a:t> Important Dates</a:t>
            </a:r>
            <a:endParaRPr lang="en-US" sz="3200" b="1" dirty="0">
              <a:solidFill>
                <a:srgbClr val="002D73"/>
              </a:solidFill>
              <a:latin typeface="+mn-lt"/>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318776878"/>
              </p:ext>
            </p:extLst>
          </p:nvPr>
        </p:nvGraphicFramePr>
        <p:xfrm>
          <a:off x="194872" y="855562"/>
          <a:ext cx="8754256" cy="4330867"/>
        </p:xfrm>
        <a:graphic>
          <a:graphicData uri="http://schemas.openxmlformats.org/drawingml/2006/table">
            <a:tbl>
              <a:tblPr firstRow="1" bandRow="1">
                <a:tableStyleId>{5C22544A-7EE6-4342-B048-85BDC9FD1C3A}</a:tableStyleId>
              </a:tblPr>
              <a:tblGrid>
                <a:gridCol w="2188564"/>
                <a:gridCol w="2188564"/>
                <a:gridCol w="2188564"/>
                <a:gridCol w="2188564"/>
              </a:tblGrid>
              <a:tr h="484442">
                <a:tc>
                  <a:txBody>
                    <a:bodyPr/>
                    <a:lstStyle/>
                    <a:p>
                      <a:pPr algn="ctr"/>
                      <a:r>
                        <a:rPr lang="en-US" dirty="0" smtClean="0"/>
                        <a:t>Date</a:t>
                      </a:r>
                      <a:endParaRPr lang="en-US" dirty="0"/>
                    </a:p>
                  </a:txBody>
                  <a:tcPr>
                    <a:solidFill>
                      <a:srgbClr val="002D73"/>
                    </a:solidFill>
                  </a:tcPr>
                </a:tc>
                <a:tc>
                  <a:txBody>
                    <a:bodyPr/>
                    <a:lstStyle/>
                    <a:p>
                      <a:pPr algn="ctr"/>
                      <a:r>
                        <a:rPr lang="en-US" dirty="0" smtClean="0">
                          <a:solidFill>
                            <a:srgbClr val="002D73"/>
                          </a:solidFill>
                        </a:rPr>
                        <a:t>Subject</a:t>
                      </a:r>
                      <a:endParaRPr lang="en-US" dirty="0">
                        <a:solidFill>
                          <a:srgbClr val="002D73"/>
                        </a:solidFill>
                      </a:endParaRPr>
                    </a:p>
                  </a:txBody>
                  <a:tcPr>
                    <a:solidFill>
                      <a:schemeClr val="tx2">
                        <a:lumMod val="20000"/>
                        <a:lumOff val="80000"/>
                      </a:schemeClr>
                    </a:solidFill>
                  </a:tcPr>
                </a:tc>
                <a:tc>
                  <a:txBody>
                    <a:bodyPr/>
                    <a:lstStyle/>
                    <a:p>
                      <a:pPr algn="ctr"/>
                      <a:r>
                        <a:rPr lang="en-US" dirty="0" smtClean="0">
                          <a:solidFill>
                            <a:srgbClr val="002D73"/>
                          </a:solidFill>
                        </a:rPr>
                        <a:t>Time</a:t>
                      </a:r>
                      <a:endParaRPr lang="en-US" dirty="0">
                        <a:solidFill>
                          <a:srgbClr val="002D73"/>
                        </a:solidFill>
                      </a:endParaRPr>
                    </a:p>
                  </a:txBody>
                  <a:tcPr>
                    <a:solidFill>
                      <a:schemeClr val="tx2">
                        <a:lumMod val="20000"/>
                        <a:lumOff val="80000"/>
                      </a:schemeClr>
                    </a:solidFill>
                  </a:tcPr>
                </a:tc>
                <a:tc>
                  <a:txBody>
                    <a:bodyPr/>
                    <a:lstStyle/>
                    <a:p>
                      <a:pPr algn="ctr"/>
                      <a:r>
                        <a:rPr lang="en-US" dirty="0" smtClean="0">
                          <a:solidFill>
                            <a:srgbClr val="002D73"/>
                          </a:solidFill>
                        </a:rPr>
                        <a:t>Location</a:t>
                      </a:r>
                      <a:endParaRPr lang="en-US" dirty="0">
                        <a:solidFill>
                          <a:srgbClr val="002D73"/>
                        </a:solidFill>
                      </a:endParaRPr>
                    </a:p>
                  </a:txBody>
                  <a:tcPr>
                    <a:solidFill>
                      <a:schemeClr val="tx2">
                        <a:lumMod val="20000"/>
                        <a:lumOff val="80000"/>
                      </a:schemeClr>
                    </a:solidFill>
                  </a:tcPr>
                </a:tc>
              </a:tr>
              <a:tr h="552827">
                <a:tc>
                  <a:txBody>
                    <a:bodyPr/>
                    <a:lstStyle/>
                    <a:p>
                      <a:r>
                        <a:rPr lang="en-US" sz="1300" dirty="0" smtClean="0">
                          <a:solidFill>
                            <a:schemeClr val="bg1"/>
                          </a:solidFill>
                        </a:rPr>
                        <a:t>June</a:t>
                      </a:r>
                      <a:r>
                        <a:rPr lang="en-US" sz="1300" baseline="0" dirty="0" smtClean="0">
                          <a:solidFill>
                            <a:schemeClr val="bg1"/>
                          </a:solidFill>
                        </a:rPr>
                        <a:t> 17 , 2016</a:t>
                      </a:r>
                      <a:endParaRPr lang="en-US" sz="1300" dirty="0">
                        <a:solidFill>
                          <a:schemeClr val="bg1"/>
                        </a:solidFill>
                      </a:endParaRPr>
                    </a:p>
                  </a:txBody>
                  <a:tcPr>
                    <a:solidFill>
                      <a:srgbClr val="002D73"/>
                    </a:solidFill>
                  </a:tcPr>
                </a:tc>
                <a:tc>
                  <a:txBody>
                    <a:bodyPr/>
                    <a:lstStyle/>
                    <a:p>
                      <a:pPr algn="ctr"/>
                      <a:r>
                        <a:rPr lang="en-US" sz="1300" dirty="0" smtClean="0">
                          <a:solidFill>
                            <a:srgbClr val="002D73"/>
                          </a:solidFill>
                        </a:rPr>
                        <a:t>Initial Planning Meeting</a:t>
                      </a:r>
                      <a:endParaRPr lang="en-US" sz="1300" dirty="0">
                        <a:solidFill>
                          <a:srgbClr val="002D73"/>
                        </a:solidFill>
                      </a:endParaRPr>
                    </a:p>
                  </a:txBody>
                  <a:tcPr>
                    <a:solidFill>
                      <a:schemeClr val="tx2">
                        <a:lumMod val="20000"/>
                        <a:lumOff val="80000"/>
                      </a:schemeClr>
                    </a:solidFill>
                  </a:tcPr>
                </a:tc>
                <a:tc>
                  <a:txBody>
                    <a:bodyPr/>
                    <a:lstStyle/>
                    <a:p>
                      <a:pPr algn="ctr"/>
                      <a:r>
                        <a:rPr lang="en-US" sz="1300" dirty="0" smtClean="0">
                          <a:solidFill>
                            <a:srgbClr val="002D73"/>
                          </a:solidFill>
                        </a:rPr>
                        <a:t>10:00 – 12:30 p.m.</a:t>
                      </a:r>
                      <a:endParaRPr lang="en-US" sz="1300" dirty="0">
                        <a:solidFill>
                          <a:srgbClr val="002D73"/>
                        </a:solidFill>
                      </a:endParaRPr>
                    </a:p>
                  </a:txBody>
                  <a:tcPr>
                    <a:solidFill>
                      <a:schemeClr val="tx2">
                        <a:lumMod val="20000"/>
                        <a:lumOff val="80000"/>
                      </a:schemeClr>
                    </a:solidFill>
                  </a:tcPr>
                </a:tc>
                <a:tc>
                  <a:txBody>
                    <a:bodyPr/>
                    <a:lstStyle/>
                    <a:p>
                      <a:pPr algn="ctr"/>
                      <a:r>
                        <a:rPr lang="en-US" sz="1300" dirty="0" smtClean="0">
                          <a:solidFill>
                            <a:srgbClr val="002D73"/>
                          </a:solidFill>
                        </a:rPr>
                        <a:t>800 N. Pearl St., Room</a:t>
                      </a:r>
                      <a:r>
                        <a:rPr lang="en-US" sz="1300" baseline="0" dirty="0" smtClean="0">
                          <a:solidFill>
                            <a:srgbClr val="002D73"/>
                          </a:solidFill>
                        </a:rPr>
                        <a:t> 218</a:t>
                      </a:r>
                    </a:p>
                    <a:p>
                      <a:pPr algn="ctr"/>
                      <a:r>
                        <a:rPr lang="en-US" sz="1300" baseline="0" dirty="0" smtClean="0">
                          <a:solidFill>
                            <a:srgbClr val="002D73"/>
                          </a:solidFill>
                        </a:rPr>
                        <a:t>Webinar</a:t>
                      </a:r>
                      <a:endParaRPr lang="en-US" sz="1300" dirty="0">
                        <a:solidFill>
                          <a:srgbClr val="002D73"/>
                        </a:solidFill>
                      </a:endParaRPr>
                    </a:p>
                  </a:txBody>
                  <a:tcPr>
                    <a:solidFill>
                      <a:schemeClr val="tx2">
                        <a:lumMod val="20000"/>
                        <a:lumOff val="80000"/>
                      </a:schemeClr>
                    </a:solidFill>
                  </a:tcPr>
                </a:tc>
              </a:tr>
              <a:tr h="552827">
                <a:tc>
                  <a:txBody>
                    <a:bodyPr/>
                    <a:lstStyle/>
                    <a:p>
                      <a:r>
                        <a:rPr lang="en-US" sz="1300" dirty="0" smtClean="0">
                          <a:solidFill>
                            <a:schemeClr val="bg1"/>
                          </a:solidFill>
                        </a:rPr>
                        <a:t>September 20, 2016</a:t>
                      </a:r>
                      <a:endParaRPr lang="en-US" sz="1300" dirty="0">
                        <a:solidFill>
                          <a:schemeClr val="bg1"/>
                        </a:solidFill>
                      </a:endParaRPr>
                    </a:p>
                  </a:txBody>
                  <a:tcPr>
                    <a:solidFill>
                      <a:srgbClr val="002D73"/>
                    </a:solidFill>
                  </a:tcPr>
                </a:tc>
                <a:tc>
                  <a:txBody>
                    <a:bodyPr/>
                    <a:lstStyle/>
                    <a:p>
                      <a:pPr algn="ctr"/>
                      <a:r>
                        <a:rPr lang="en-US" sz="1300" dirty="0" smtClean="0">
                          <a:solidFill>
                            <a:srgbClr val="002D73"/>
                          </a:solidFill>
                        </a:rPr>
                        <a:t>Mid-Planning Meeting</a:t>
                      </a:r>
                      <a:endParaRPr lang="en-US" sz="1300" dirty="0">
                        <a:solidFill>
                          <a:srgbClr val="002D73"/>
                        </a:solidFill>
                      </a:endParaRPr>
                    </a:p>
                  </a:txBody>
                  <a:tcPr>
                    <a:solidFill>
                      <a:schemeClr val="tx2">
                        <a:lumMod val="20000"/>
                        <a:lumOff val="80000"/>
                      </a:schemeClr>
                    </a:solidFill>
                  </a:tcPr>
                </a:tc>
                <a:tc>
                  <a:txBody>
                    <a:bodyPr/>
                    <a:lstStyle/>
                    <a:p>
                      <a:pPr algn="ctr"/>
                      <a:r>
                        <a:rPr lang="en-US" sz="1300" dirty="0" smtClean="0">
                          <a:solidFill>
                            <a:srgbClr val="002D73"/>
                          </a:solidFill>
                        </a:rPr>
                        <a:t>10:30 – 1:00 p.m.</a:t>
                      </a:r>
                      <a:endParaRPr lang="en-US" sz="1300" dirty="0">
                        <a:solidFill>
                          <a:srgbClr val="002D73"/>
                        </a:solidFill>
                      </a:endParaRPr>
                    </a:p>
                  </a:txBody>
                  <a:tcP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dirty="0" smtClean="0">
                          <a:solidFill>
                            <a:srgbClr val="002D73"/>
                          </a:solidFill>
                        </a:rPr>
                        <a:t>800 N. Pearl St., Room</a:t>
                      </a:r>
                      <a:r>
                        <a:rPr lang="en-US" sz="1300" baseline="0" dirty="0" smtClean="0">
                          <a:solidFill>
                            <a:srgbClr val="002D73"/>
                          </a:solidFill>
                        </a:rPr>
                        <a:t> 218</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smtClean="0">
                          <a:solidFill>
                            <a:srgbClr val="002D73"/>
                          </a:solidFill>
                        </a:rPr>
                        <a:t>Webinar</a:t>
                      </a:r>
                      <a:endParaRPr lang="en-US" sz="1300" dirty="0" smtClean="0">
                        <a:solidFill>
                          <a:srgbClr val="002D73"/>
                        </a:solidFill>
                      </a:endParaRPr>
                    </a:p>
                  </a:txBody>
                  <a:tcPr>
                    <a:solidFill>
                      <a:schemeClr val="tx2">
                        <a:lumMod val="20000"/>
                        <a:lumOff val="80000"/>
                      </a:schemeClr>
                    </a:solidFill>
                  </a:tcPr>
                </a:tc>
              </a:tr>
              <a:tr h="226994">
                <a:tc>
                  <a:txBody>
                    <a:bodyPr/>
                    <a:lstStyle/>
                    <a:p>
                      <a:r>
                        <a:rPr lang="en-US" sz="1300" dirty="0" smtClean="0">
                          <a:solidFill>
                            <a:schemeClr val="bg1"/>
                          </a:solidFill>
                        </a:rPr>
                        <a:t>October 14, 2016</a:t>
                      </a:r>
                      <a:endParaRPr lang="en-US" sz="1300" dirty="0">
                        <a:solidFill>
                          <a:schemeClr val="bg1"/>
                        </a:solidFill>
                      </a:endParaRPr>
                    </a:p>
                  </a:txBody>
                  <a:tcPr>
                    <a:solidFill>
                      <a:srgbClr val="002D73"/>
                    </a:solidFill>
                  </a:tcPr>
                </a:tc>
                <a:tc>
                  <a:txBody>
                    <a:bodyPr/>
                    <a:lstStyle/>
                    <a:p>
                      <a:pPr algn="ctr"/>
                      <a:r>
                        <a:rPr lang="en-US" sz="1300" dirty="0" smtClean="0">
                          <a:solidFill>
                            <a:srgbClr val="002D73"/>
                          </a:solidFill>
                        </a:rPr>
                        <a:t>Briefing for OHEP Director and Deputy Directors</a:t>
                      </a:r>
                      <a:endParaRPr lang="en-US" sz="1300" dirty="0">
                        <a:solidFill>
                          <a:srgbClr val="002D73"/>
                        </a:solidFill>
                      </a:endParaRPr>
                    </a:p>
                  </a:txBody>
                  <a:tcPr>
                    <a:solidFill>
                      <a:schemeClr val="tx2">
                        <a:lumMod val="20000"/>
                        <a:lumOff val="80000"/>
                      </a:schemeClr>
                    </a:solidFill>
                  </a:tcPr>
                </a:tc>
                <a:tc>
                  <a:txBody>
                    <a:bodyPr/>
                    <a:lstStyle/>
                    <a:p>
                      <a:pPr algn="ctr"/>
                      <a:r>
                        <a:rPr lang="en-US" sz="1300" dirty="0" smtClean="0">
                          <a:solidFill>
                            <a:srgbClr val="002D73"/>
                          </a:solidFill>
                        </a:rPr>
                        <a:t>1:00 – 2:00 p.m.</a:t>
                      </a:r>
                      <a:endParaRPr lang="en-US" sz="1300" dirty="0">
                        <a:solidFill>
                          <a:srgbClr val="002D73"/>
                        </a:solidFill>
                      </a:endParaRPr>
                    </a:p>
                  </a:txBody>
                  <a:tcP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dirty="0" smtClean="0">
                          <a:solidFill>
                            <a:srgbClr val="002D73"/>
                          </a:solidFill>
                        </a:rPr>
                        <a:t>800 N. Pearl St., Room</a:t>
                      </a:r>
                      <a:r>
                        <a:rPr lang="en-US" sz="1300" baseline="0" dirty="0" smtClean="0">
                          <a:solidFill>
                            <a:srgbClr val="002D73"/>
                          </a:solidFill>
                        </a:rPr>
                        <a:t> 322</a:t>
                      </a:r>
                    </a:p>
                  </a:txBody>
                  <a:tcPr>
                    <a:solidFill>
                      <a:schemeClr val="tx2">
                        <a:lumMod val="20000"/>
                        <a:lumOff val="80000"/>
                      </a:schemeClr>
                    </a:solidFill>
                  </a:tcPr>
                </a:tc>
              </a:tr>
              <a:tr h="226994">
                <a:tc>
                  <a:txBody>
                    <a:bodyPr/>
                    <a:lstStyle/>
                    <a:p>
                      <a:r>
                        <a:rPr lang="en-US" sz="1300" dirty="0" smtClean="0">
                          <a:solidFill>
                            <a:schemeClr val="bg1"/>
                          </a:solidFill>
                        </a:rPr>
                        <a:t>October 20, 2016</a:t>
                      </a:r>
                      <a:endParaRPr lang="en-US" sz="1300" dirty="0">
                        <a:solidFill>
                          <a:schemeClr val="bg1"/>
                        </a:solidFill>
                      </a:endParaRPr>
                    </a:p>
                  </a:txBody>
                  <a:tcPr>
                    <a:solidFill>
                      <a:srgbClr val="002D73"/>
                    </a:solidFill>
                  </a:tcPr>
                </a:tc>
                <a:tc>
                  <a:txBody>
                    <a:bodyPr/>
                    <a:lstStyle/>
                    <a:p>
                      <a:pPr algn="ctr"/>
                      <a:r>
                        <a:rPr lang="en-US" sz="1300" dirty="0" smtClean="0">
                          <a:solidFill>
                            <a:srgbClr val="002D73"/>
                          </a:solidFill>
                        </a:rPr>
                        <a:t>Briefing for Field Reps</a:t>
                      </a:r>
                      <a:endParaRPr lang="en-US" sz="1300" dirty="0">
                        <a:solidFill>
                          <a:srgbClr val="002D73"/>
                        </a:solidFill>
                      </a:endParaRPr>
                    </a:p>
                  </a:txBody>
                  <a:tcPr>
                    <a:solidFill>
                      <a:schemeClr val="tx2">
                        <a:lumMod val="20000"/>
                        <a:lumOff val="80000"/>
                      </a:schemeClr>
                    </a:solidFill>
                  </a:tcPr>
                </a:tc>
                <a:tc>
                  <a:txBody>
                    <a:bodyPr/>
                    <a:lstStyle/>
                    <a:p>
                      <a:pPr algn="ctr"/>
                      <a:r>
                        <a:rPr lang="en-US" sz="1300" dirty="0" smtClean="0">
                          <a:solidFill>
                            <a:srgbClr val="002D73"/>
                          </a:solidFill>
                        </a:rPr>
                        <a:t>1:00 – 3:00 p.m.</a:t>
                      </a:r>
                      <a:endParaRPr lang="en-US" sz="1300" dirty="0">
                        <a:solidFill>
                          <a:srgbClr val="002D73"/>
                        </a:solidFill>
                      </a:endParaRPr>
                    </a:p>
                  </a:txBody>
                  <a:tcP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smtClean="0">
                          <a:solidFill>
                            <a:srgbClr val="002D73"/>
                          </a:solidFill>
                        </a:rPr>
                        <a:t>800 N. Pearl St., Room 322</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smtClean="0">
                          <a:solidFill>
                            <a:srgbClr val="002D73"/>
                          </a:solidFill>
                        </a:rPr>
                        <a:t>Webinar</a:t>
                      </a:r>
                    </a:p>
                  </a:txBody>
                  <a:tcPr>
                    <a:solidFill>
                      <a:schemeClr val="tx2">
                        <a:lumMod val="20000"/>
                        <a:lumOff val="80000"/>
                      </a:schemeClr>
                    </a:solidFill>
                  </a:tcPr>
                </a:tc>
              </a:tr>
              <a:tr h="280252">
                <a:tc>
                  <a:txBody>
                    <a:bodyPr/>
                    <a:lstStyle/>
                    <a:p>
                      <a:r>
                        <a:rPr lang="en-US" sz="1300" dirty="0" smtClean="0">
                          <a:solidFill>
                            <a:schemeClr val="bg1"/>
                          </a:solidFill>
                        </a:rPr>
                        <a:t>October,</a:t>
                      </a:r>
                      <a:r>
                        <a:rPr lang="en-US" sz="1300" baseline="0" dirty="0" smtClean="0">
                          <a:solidFill>
                            <a:schemeClr val="bg1"/>
                          </a:solidFill>
                        </a:rPr>
                        <a:t> 2016</a:t>
                      </a:r>
                      <a:endParaRPr lang="en-US" sz="1300" dirty="0">
                        <a:solidFill>
                          <a:schemeClr val="bg1"/>
                        </a:solidFill>
                      </a:endParaRPr>
                    </a:p>
                  </a:txBody>
                  <a:tcPr>
                    <a:solidFill>
                      <a:srgbClr val="002D73"/>
                    </a:solidFill>
                  </a:tcPr>
                </a:tc>
                <a:tc gridSpan="3">
                  <a:txBody>
                    <a:bodyPr/>
                    <a:lstStyle/>
                    <a:p>
                      <a:pPr algn="ctr"/>
                      <a:r>
                        <a:rPr lang="en-US" sz="1300" b="1" dirty="0" smtClean="0">
                          <a:solidFill>
                            <a:srgbClr val="002D73"/>
                          </a:solidFill>
                        </a:rPr>
                        <a:t>Objectives Distributed</a:t>
                      </a:r>
                      <a:r>
                        <a:rPr lang="en-US" sz="1300" b="1" baseline="0" dirty="0" smtClean="0">
                          <a:solidFill>
                            <a:srgbClr val="002D73"/>
                          </a:solidFill>
                        </a:rPr>
                        <a:t> to Partners</a:t>
                      </a:r>
                      <a:endParaRPr lang="en-US" sz="1300" b="1" dirty="0">
                        <a:solidFill>
                          <a:srgbClr val="002D73"/>
                        </a:solidFill>
                      </a:endParaRPr>
                    </a:p>
                  </a:txBody>
                  <a:tcPr>
                    <a:solidFill>
                      <a:schemeClr val="tx2">
                        <a:lumMod val="20000"/>
                        <a:lumOff val="80000"/>
                      </a:schemeClr>
                    </a:solidFill>
                  </a:tcPr>
                </a:tc>
                <a:tc hMerge="1">
                  <a:txBody>
                    <a:bodyPr/>
                    <a:lstStyle/>
                    <a:p>
                      <a:pPr algn="ctr"/>
                      <a:endParaRPr lang="en-US" sz="1400" dirty="0">
                        <a:solidFill>
                          <a:srgbClr val="002D73"/>
                        </a:solidFill>
                      </a:endParaRPr>
                    </a:p>
                  </a:txBody>
                  <a:tcPr>
                    <a:solidFill>
                      <a:schemeClr val="tx2">
                        <a:lumMod val="20000"/>
                        <a:lumOff val="80000"/>
                      </a:schemeClr>
                    </a:solidFill>
                  </a:tcPr>
                </a:tc>
                <a:tc hMerge="1">
                  <a:txBody>
                    <a:bodyPr/>
                    <a:lstStyle/>
                    <a:p>
                      <a:endParaRPr lang="en-US" sz="1400" dirty="0">
                        <a:solidFill>
                          <a:srgbClr val="002D73"/>
                        </a:solidFill>
                      </a:endParaRPr>
                    </a:p>
                  </a:txBody>
                  <a:tcPr>
                    <a:solidFill>
                      <a:schemeClr val="tx2">
                        <a:lumMod val="20000"/>
                        <a:lumOff val="80000"/>
                      </a:schemeClr>
                    </a:solidFill>
                  </a:tcPr>
                </a:tc>
              </a:tr>
              <a:tr h="494086">
                <a:tc>
                  <a:txBody>
                    <a:bodyPr/>
                    <a:lstStyle/>
                    <a:p>
                      <a:r>
                        <a:rPr lang="en-US" sz="1300" dirty="0" smtClean="0">
                          <a:solidFill>
                            <a:schemeClr val="bg1"/>
                          </a:solidFill>
                        </a:rPr>
                        <a:t>October 26, 2016</a:t>
                      </a:r>
                      <a:endParaRPr lang="en-US" sz="1300" dirty="0">
                        <a:solidFill>
                          <a:schemeClr val="bg1"/>
                        </a:solidFill>
                      </a:endParaRPr>
                    </a:p>
                  </a:txBody>
                  <a:tcPr>
                    <a:solidFill>
                      <a:srgbClr val="002D73"/>
                    </a:solidFill>
                  </a:tcPr>
                </a:tc>
                <a:tc>
                  <a:txBody>
                    <a:bodyPr/>
                    <a:lstStyle/>
                    <a:p>
                      <a:pPr algn="ctr"/>
                      <a:r>
                        <a:rPr lang="en-US" sz="1300" dirty="0" smtClean="0">
                          <a:solidFill>
                            <a:srgbClr val="002D73"/>
                          </a:solidFill>
                        </a:rPr>
                        <a:t>MSEL Huddle</a:t>
                      </a:r>
                      <a:endParaRPr lang="en-US" sz="1300" dirty="0">
                        <a:solidFill>
                          <a:srgbClr val="002D73"/>
                        </a:solidFill>
                      </a:endParaRPr>
                    </a:p>
                  </a:txBody>
                  <a:tcPr>
                    <a:solidFill>
                      <a:schemeClr val="tx2">
                        <a:lumMod val="20000"/>
                        <a:lumOff val="80000"/>
                      </a:schemeClr>
                    </a:solidFill>
                  </a:tcPr>
                </a:tc>
                <a:tc>
                  <a:txBody>
                    <a:bodyPr/>
                    <a:lstStyle/>
                    <a:p>
                      <a:pPr algn="ctr"/>
                      <a:r>
                        <a:rPr lang="en-US" sz="1300" dirty="0" smtClean="0">
                          <a:solidFill>
                            <a:srgbClr val="002D73"/>
                          </a:solidFill>
                        </a:rPr>
                        <a:t>9:00 – 4:00 p.m.</a:t>
                      </a:r>
                      <a:endParaRPr lang="en-US" sz="1300" dirty="0">
                        <a:solidFill>
                          <a:srgbClr val="002D73"/>
                        </a:solidFill>
                      </a:endParaRPr>
                    </a:p>
                  </a:txBody>
                  <a:tcPr>
                    <a:solidFill>
                      <a:schemeClr val="tx2">
                        <a:lumMod val="20000"/>
                        <a:lumOff val="80000"/>
                      </a:schemeClr>
                    </a:solidFill>
                  </a:tcPr>
                </a:tc>
                <a:tc>
                  <a:txBody>
                    <a:bodyPr/>
                    <a:lstStyle/>
                    <a:p>
                      <a:pPr algn="ctr"/>
                      <a:r>
                        <a:rPr lang="en-US" sz="1300" dirty="0" smtClean="0">
                          <a:solidFill>
                            <a:srgbClr val="002D73"/>
                          </a:solidFill>
                        </a:rPr>
                        <a:t>800 N. Pearl St.,</a:t>
                      </a:r>
                      <a:r>
                        <a:rPr lang="en-US" sz="1300" baseline="0" dirty="0" smtClean="0">
                          <a:solidFill>
                            <a:srgbClr val="002D73"/>
                          </a:solidFill>
                        </a:rPr>
                        <a:t> Suite 322</a:t>
                      </a:r>
                      <a:endParaRPr lang="en-US" sz="1300" dirty="0" smtClean="0">
                        <a:solidFill>
                          <a:srgbClr val="002D73"/>
                        </a:solidFill>
                      </a:endParaRPr>
                    </a:p>
                    <a:p>
                      <a:pPr algn="ctr"/>
                      <a:r>
                        <a:rPr lang="en-US" sz="1300" baseline="0" dirty="0" smtClean="0">
                          <a:solidFill>
                            <a:srgbClr val="002D73"/>
                          </a:solidFill>
                        </a:rPr>
                        <a:t>Conference Room</a:t>
                      </a:r>
                    </a:p>
                  </a:txBody>
                  <a:tcPr>
                    <a:solidFill>
                      <a:schemeClr val="tx2">
                        <a:lumMod val="20000"/>
                        <a:lumOff val="80000"/>
                      </a:schemeClr>
                    </a:solidFill>
                  </a:tcPr>
                </a:tc>
              </a:tr>
              <a:tr h="494085">
                <a:tc>
                  <a:txBody>
                    <a:bodyPr/>
                    <a:lstStyle/>
                    <a:p>
                      <a:r>
                        <a:rPr lang="en-US" sz="1300" dirty="0" smtClean="0">
                          <a:solidFill>
                            <a:schemeClr val="bg1"/>
                          </a:solidFill>
                        </a:rPr>
                        <a:t>January 17,</a:t>
                      </a:r>
                      <a:r>
                        <a:rPr lang="en-US" sz="1300" baseline="0" dirty="0" smtClean="0">
                          <a:solidFill>
                            <a:schemeClr val="bg1"/>
                          </a:solidFill>
                        </a:rPr>
                        <a:t> 2017</a:t>
                      </a:r>
                      <a:endParaRPr lang="en-US" sz="1300" dirty="0">
                        <a:solidFill>
                          <a:schemeClr val="bg1"/>
                        </a:solidFill>
                      </a:endParaRPr>
                    </a:p>
                  </a:txBody>
                  <a:tcPr>
                    <a:solidFill>
                      <a:srgbClr val="002D73"/>
                    </a:solidFill>
                  </a:tcPr>
                </a:tc>
                <a:tc>
                  <a:txBody>
                    <a:bodyPr/>
                    <a:lstStyle/>
                    <a:p>
                      <a:pPr algn="ctr"/>
                      <a:r>
                        <a:rPr lang="en-US" sz="1300" dirty="0" smtClean="0">
                          <a:solidFill>
                            <a:srgbClr val="002D73"/>
                          </a:solidFill>
                        </a:rPr>
                        <a:t>Final Planning Meeting</a:t>
                      </a:r>
                      <a:endParaRPr lang="en-US" sz="1300" dirty="0">
                        <a:solidFill>
                          <a:srgbClr val="002D73"/>
                        </a:solidFill>
                      </a:endParaRPr>
                    </a:p>
                  </a:txBody>
                  <a:tcPr>
                    <a:solidFill>
                      <a:schemeClr val="tx2">
                        <a:lumMod val="20000"/>
                        <a:lumOff val="80000"/>
                      </a:schemeClr>
                    </a:solidFill>
                  </a:tcPr>
                </a:tc>
                <a:tc>
                  <a:txBody>
                    <a:bodyPr/>
                    <a:lstStyle/>
                    <a:p>
                      <a:pPr algn="ctr"/>
                      <a:r>
                        <a:rPr lang="en-US" sz="1300" dirty="0" smtClean="0">
                          <a:solidFill>
                            <a:srgbClr val="002D73"/>
                          </a:solidFill>
                        </a:rPr>
                        <a:t>10:30 – 1:00 p.m.</a:t>
                      </a:r>
                      <a:endParaRPr lang="en-US" sz="1300" dirty="0">
                        <a:solidFill>
                          <a:srgbClr val="002D73"/>
                        </a:solidFill>
                      </a:endParaRPr>
                    </a:p>
                  </a:txBody>
                  <a:tcP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dirty="0" smtClean="0">
                          <a:solidFill>
                            <a:srgbClr val="002D73"/>
                          </a:solidFill>
                        </a:rPr>
                        <a:t>800 N. Pearl St., Room</a:t>
                      </a:r>
                      <a:r>
                        <a:rPr lang="en-US" sz="1300" baseline="0" dirty="0" smtClean="0">
                          <a:solidFill>
                            <a:srgbClr val="002D73"/>
                          </a:solidFill>
                        </a:rPr>
                        <a:t> 218</a:t>
                      </a:r>
                      <a:endParaRPr lang="en-US" sz="1300" dirty="0" smtClean="0">
                        <a:solidFill>
                          <a:srgbClr val="002D73"/>
                        </a:solidFill>
                      </a:endParaRPr>
                    </a:p>
                    <a:p>
                      <a:pPr algn="ctr"/>
                      <a:r>
                        <a:rPr lang="en-US" sz="1300" baseline="0" dirty="0" smtClean="0">
                          <a:solidFill>
                            <a:srgbClr val="002D73"/>
                          </a:solidFill>
                        </a:rPr>
                        <a:t>Webinar</a:t>
                      </a:r>
                      <a:endParaRPr lang="en-US" sz="1300" dirty="0" smtClean="0">
                        <a:solidFill>
                          <a:srgbClr val="002D73"/>
                        </a:solidFill>
                      </a:endParaRPr>
                    </a:p>
                  </a:txBody>
                  <a:tcPr>
                    <a:solidFill>
                      <a:schemeClr val="tx2">
                        <a:lumMod val="20000"/>
                        <a:lumOff val="80000"/>
                      </a:schemeClr>
                    </a:solidFill>
                  </a:tcPr>
                </a:tc>
              </a:tr>
              <a:tr h="435763">
                <a:tc>
                  <a:txBody>
                    <a:bodyPr/>
                    <a:lstStyle/>
                    <a:p>
                      <a:r>
                        <a:rPr lang="en-US" sz="1300" dirty="0" smtClean="0">
                          <a:solidFill>
                            <a:schemeClr val="bg1"/>
                          </a:solidFill>
                        </a:rPr>
                        <a:t>February 7, 2017</a:t>
                      </a:r>
                      <a:endParaRPr lang="en-US" sz="1300" dirty="0">
                        <a:solidFill>
                          <a:schemeClr val="bg1"/>
                        </a:solidFill>
                      </a:endParaRPr>
                    </a:p>
                  </a:txBody>
                  <a:tcPr>
                    <a:solidFill>
                      <a:srgbClr val="002D73"/>
                    </a:solidFill>
                  </a:tcPr>
                </a:tc>
                <a:tc>
                  <a:txBody>
                    <a:bodyPr/>
                    <a:lstStyle/>
                    <a:p>
                      <a:pPr algn="ctr"/>
                      <a:r>
                        <a:rPr lang="en-US" sz="1300" dirty="0" smtClean="0">
                          <a:solidFill>
                            <a:srgbClr val="002D73"/>
                          </a:solidFill>
                        </a:rPr>
                        <a:t>Last Touch Base Meeting</a:t>
                      </a:r>
                      <a:endParaRPr lang="en-US" sz="1300" dirty="0">
                        <a:solidFill>
                          <a:srgbClr val="002D73"/>
                        </a:solidFill>
                      </a:endParaRPr>
                    </a:p>
                  </a:txBody>
                  <a:tcPr>
                    <a:solidFill>
                      <a:schemeClr val="tx2">
                        <a:lumMod val="20000"/>
                        <a:lumOff val="80000"/>
                      </a:schemeClr>
                    </a:solidFill>
                  </a:tcPr>
                </a:tc>
                <a:tc>
                  <a:txBody>
                    <a:bodyPr/>
                    <a:lstStyle/>
                    <a:p>
                      <a:pPr algn="ctr"/>
                      <a:r>
                        <a:rPr lang="en-US" sz="1300" dirty="0" smtClean="0">
                          <a:solidFill>
                            <a:srgbClr val="002D73"/>
                          </a:solidFill>
                        </a:rPr>
                        <a:t>10:30 – 1:00 p.m.</a:t>
                      </a:r>
                      <a:endParaRPr lang="en-US" sz="1300" dirty="0">
                        <a:solidFill>
                          <a:srgbClr val="002D73"/>
                        </a:solidFill>
                      </a:endParaRPr>
                    </a:p>
                  </a:txBody>
                  <a:tcP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dirty="0" smtClean="0">
                          <a:solidFill>
                            <a:srgbClr val="002D73"/>
                          </a:solidFill>
                        </a:rPr>
                        <a:t>800 N. Pearl St., Room</a:t>
                      </a:r>
                      <a:r>
                        <a:rPr lang="en-US" sz="1300" baseline="0" dirty="0" smtClean="0">
                          <a:solidFill>
                            <a:srgbClr val="002D73"/>
                          </a:solidFill>
                        </a:rPr>
                        <a:t> 218</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aseline="0" dirty="0" smtClean="0">
                          <a:solidFill>
                            <a:srgbClr val="002D73"/>
                          </a:solidFill>
                        </a:rPr>
                        <a:t>Webinar</a:t>
                      </a:r>
                      <a:endParaRPr lang="en-US" sz="1300" dirty="0" smtClean="0">
                        <a:solidFill>
                          <a:srgbClr val="002D73"/>
                        </a:solidFill>
                      </a:endParaRPr>
                    </a:p>
                  </a:txBody>
                  <a:tcPr>
                    <a:solidFill>
                      <a:schemeClr val="tx2">
                        <a:lumMod val="20000"/>
                        <a:lumOff val="80000"/>
                      </a:schemeClr>
                    </a:solidFill>
                  </a:tcPr>
                </a:tc>
              </a:tr>
            </a:tbl>
          </a:graphicData>
        </a:graphic>
      </p:graphicFrame>
      <p:sp>
        <p:nvSpPr>
          <p:cNvPr id="4" name="Right Arrow 3"/>
          <p:cNvSpPr/>
          <p:nvPr/>
        </p:nvSpPr>
        <p:spPr>
          <a:xfrm rot="20983342" flipH="1">
            <a:off x="1574139" y="2757740"/>
            <a:ext cx="1033598" cy="4856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smtClean="0"/>
              <a:t>You are here</a:t>
            </a:r>
            <a:endParaRPr lang="en-US" sz="1100" dirty="0"/>
          </a:p>
        </p:txBody>
      </p:sp>
    </p:spTree>
    <p:extLst>
      <p:ext uri="{BB962C8B-B14F-4D97-AF65-F5344CB8AC3E}">
        <p14:creationId xmlns:p14="http://schemas.microsoft.com/office/powerpoint/2010/main" val="41985522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dirty="0" err="1" smtClean="0">
                <a:solidFill>
                  <a:srgbClr val="002D73"/>
                </a:solidFill>
                <a:latin typeface="+mn-lt"/>
              </a:rPr>
              <a:t>OUREx</a:t>
            </a:r>
            <a:r>
              <a:rPr lang="en-US" sz="3200" b="1" dirty="0" smtClean="0">
                <a:solidFill>
                  <a:srgbClr val="002D73"/>
                </a:solidFill>
                <a:latin typeface="+mn-lt"/>
              </a:rPr>
              <a:t> Important Dates</a:t>
            </a:r>
            <a:endParaRPr lang="en-US" sz="3200" b="1" dirty="0">
              <a:solidFill>
                <a:srgbClr val="002D73"/>
              </a:solidFill>
              <a:latin typeface="+mn-lt"/>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931696108"/>
              </p:ext>
            </p:extLst>
          </p:nvPr>
        </p:nvGraphicFramePr>
        <p:xfrm>
          <a:off x="199630" y="886316"/>
          <a:ext cx="8744740" cy="4213508"/>
        </p:xfrm>
        <a:graphic>
          <a:graphicData uri="http://schemas.openxmlformats.org/drawingml/2006/table">
            <a:tbl>
              <a:tblPr firstRow="1" bandRow="1">
                <a:tableStyleId>{5C22544A-7EE6-4342-B048-85BDC9FD1C3A}</a:tableStyleId>
              </a:tblPr>
              <a:tblGrid>
                <a:gridCol w="2227914"/>
                <a:gridCol w="2227914"/>
                <a:gridCol w="2227914"/>
                <a:gridCol w="2060998"/>
              </a:tblGrid>
              <a:tr h="392648">
                <a:tc>
                  <a:txBody>
                    <a:bodyPr/>
                    <a:lstStyle/>
                    <a:p>
                      <a:pPr algn="ctr"/>
                      <a:r>
                        <a:rPr lang="en-US" dirty="0" smtClean="0"/>
                        <a:t>Date</a:t>
                      </a:r>
                      <a:endParaRPr lang="en-US" dirty="0"/>
                    </a:p>
                  </a:txBody>
                  <a:tcPr>
                    <a:solidFill>
                      <a:srgbClr val="002D73"/>
                    </a:solidFill>
                  </a:tcPr>
                </a:tc>
                <a:tc>
                  <a:txBody>
                    <a:bodyPr/>
                    <a:lstStyle/>
                    <a:p>
                      <a:pPr algn="ctr"/>
                      <a:r>
                        <a:rPr lang="en-US" dirty="0" smtClean="0">
                          <a:solidFill>
                            <a:srgbClr val="002D73"/>
                          </a:solidFill>
                        </a:rPr>
                        <a:t>Subject</a:t>
                      </a:r>
                      <a:endParaRPr lang="en-US" dirty="0">
                        <a:solidFill>
                          <a:srgbClr val="002D73"/>
                        </a:solidFill>
                      </a:endParaRPr>
                    </a:p>
                  </a:txBody>
                  <a:tcPr>
                    <a:solidFill>
                      <a:schemeClr val="tx2">
                        <a:lumMod val="20000"/>
                        <a:lumOff val="80000"/>
                      </a:schemeClr>
                    </a:solidFill>
                  </a:tcPr>
                </a:tc>
                <a:tc>
                  <a:txBody>
                    <a:bodyPr/>
                    <a:lstStyle/>
                    <a:p>
                      <a:pPr algn="ctr"/>
                      <a:r>
                        <a:rPr lang="en-US" dirty="0" smtClean="0">
                          <a:solidFill>
                            <a:srgbClr val="002D73"/>
                          </a:solidFill>
                        </a:rPr>
                        <a:t>Time</a:t>
                      </a:r>
                      <a:endParaRPr lang="en-US" dirty="0">
                        <a:solidFill>
                          <a:srgbClr val="002D73"/>
                        </a:solidFill>
                      </a:endParaRPr>
                    </a:p>
                  </a:txBody>
                  <a:tcPr>
                    <a:solidFill>
                      <a:schemeClr val="tx2">
                        <a:lumMod val="20000"/>
                        <a:lumOff val="80000"/>
                      </a:schemeClr>
                    </a:solidFill>
                  </a:tcPr>
                </a:tc>
                <a:tc>
                  <a:txBody>
                    <a:bodyPr/>
                    <a:lstStyle/>
                    <a:p>
                      <a:pPr algn="ctr"/>
                      <a:r>
                        <a:rPr lang="en-US" dirty="0" smtClean="0">
                          <a:solidFill>
                            <a:srgbClr val="002D73"/>
                          </a:solidFill>
                        </a:rPr>
                        <a:t>Location</a:t>
                      </a:r>
                      <a:endParaRPr lang="en-US" dirty="0">
                        <a:solidFill>
                          <a:srgbClr val="002D73"/>
                        </a:solidFill>
                      </a:endParaRPr>
                    </a:p>
                  </a:txBody>
                  <a:tcPr>
                    <a:solidFill>
                      <a:schemeClr val="tx2">
                        <a:lumMod val="20000"/>
                        <a:lumOff val="80000"/>
                      </a:schemeClr>
                    </a:solidFill>
                  </a:tcPr>
                </a:tc>
              </a:tr>
              <a:tr h="785296">
                <a:tc>
                  <a:txBody>
                    <a:bodyPr/>
                    <a:lstStyle/>
                    <a:p>
                      <a:r>
                        <a:rPr lang="en-US" sz="1600" dirty="0" smtClean="0">
                          <a:solidFill>
                            <a:schemeClr val="bg1"/>
                          </a:solidFill>
                        </a:rPr>
                        <a:t>February 13,</a:t>
                      </a:r>
                      <a:r>
                        <a:rPr lang="en-US" sz="1600" baseline="0" dirty="0" smtClean="0">
                          <a:solidFill>
                            <a:schemeClr val="bg1"/>
                          </a:solidFill>
                        </a:rPr>
                        <a:t> 2017</a:t>
                      </a:r>
                      <a:endParaRPr lang="en-US" sz="1600" dirty="0">
                        <a:solidFill>
                          <a:schemeClr val="bg1"/>
                        </a:solidFill>
                      </a:endParaRPr>
                    </a:p>
                  </a:txBody>
                  <a:tcPr>
                    <a:solidFill>
                      <a:srgbClr val="002D73"/>
                    </a:solidFill>
                  </a:tcPr>
                </a:tc>
                <a:tc>
                  <a:txBody>
                    <a:bodyPr/>
                    <a:lstStyle/>
                    <a:p>
                      <a:pPr algn="ctr"/>
                      <a:r>
                        <a:rPr lang="en-US" sz="1400" dirty="0" smtClean="0">
                          <a:solidFill>
                            <a:srgbClr val="002D73"/>
                          </a:solidFill>
                        </a:rPr>
                        <a:t>C/E Briefing</a:t>
                      </a:r>
                    </a:p>
                    <a:p>
                      <a:pPr algn="ctr"/>
                      <a:r>
                        <a:rPr lang="en-US" sz="1400" dirty="0" smtClean="0">
                          <a:solidFill>
                            <a:srgbClr val="002D73"/>
                          </a:solidFill>
                        </a:rPr>
                        <a:t>LHD – PODs</a:t>
                      </a:r>
                    </a:p>
                    <a:p>
                      <a:pPr algn="ctr"/>
                      <a:r>
                        <a:rPr lang="en-US" sz="1400" dirty="0" smtClean="0">
                          <a:solidFill>
                            <a:srgbClr val="002D73"/>
                          </a:solidFill>
                        </a:rPr>
                        <a:t>C/E Briefing</a:t>
                      </a:r>
                    </a:p>
                    <a:p>
                      <a:pPr algn="ctr"/>
                      <a:r>
                        <a:rPr lang="en-US" sz="1400" dirty="0" smtClean="0">
                          <a:solidFill>
                            <a:srgbClr val="002D73"/>
                          </a:solidFill>
                        </a:rPr>
                        <a:t>LHD - NPIs</a:t>
                      </a:r>
                      <a:endParaRPr lang="en-US" sz="1400" dirty="0">
                        <a:solidFill>
                          <a:srgbClr val="002D73"/>
                        </a:solidFill>
                      </a:endParaRPr>
                    </a:p>
                  </a:txBody>
                  <a:tcPr>
                    <a:solidFill>
                      <a:schemeClr val="tx2">
                        <a:lumMod val="20000"/>
                        <a:lumOff val="80000"/>
                      </a:schemeClr>
                    </a:solidFill>
                  </a:tcPr>
                </a:tc>
                <a:tc>
                  <a:txBody>
                    <a:bodyPr/>
                    <a:lstStyle/>
                    <a:p>
                      <a:pPr algn="ctr"/>
                      <a:r>
                        <a:rPr lang="en-US" sz="1400" dirty="0" smtClean="0">
                          <a:solidFill>
                            <a:srgbClr val="002D73"/>
                          </a:solidFill>
                        </a:rPr>
                        <a:t>10:00 – 11:30 a.m.</a:t>
                      </a:r>
                    </a:p>
                    <a:p>
                      <a:pPr algn="ctr"/>
                      <a:endParaRPr lang="en-US" sz="1400" dirty="0" smtClean="0">
                        <a:solidFill>
                          <a:srgbClr val="002D73"/>
                        </a:solidFill>
                      </a:endParaRPr>
                    </a:p>
                    <a:p>
                      <a:pPr algn="ctr"/>
                      <a:r>
                        <a:rPr lang="en-US" sz="1400" dirty="0" smtClean="0">
                          <a:solidFill>
                            <a:srgbClr val="002D73"/>
                          </a:solidFill>
                        </a:rPr>
                        <a:t>1:00 – 2:30 p.m.</a:t>
                      </a:r>
                      <a:endParaRPr lang="en-US" sz="1400" dirty="0">
                        <a:solidFill>
                          <a:srgbClr val="002D73"/>
                        </a:solidFill>
                      </a:endParaRPr>
                    </a:p>
                  </a:txBody>
                  <a:tcPr>
                    <a:solidFill>
                      <a:schemeClr val="tx2">
                        <a:lumMod val="20000"/>
                        <a:lumOff val="80000"/>
                      </a:schemeClr>
                    </a:solidFill>
                  </a:tcPr>
                </a:tc>
                <a:tc>
                  <a:txBody>
                    <a:bodyPr/>
                    <a:lstStyle/>
                    <a:p>
                      <a:pPr algn="ctr"/>
                      <a:r>
                        <a:rPr lang="en-US" sz="1400" baseline="0" dirty="0" smtClean="0">
                          <a:solidFill>
                            <a:srgbClr val="002D73"/>
                          </a:solidFill>
                        </a:rPr>
                        <a:t>Webinar</a:t>
                      </a:r>
                    </a:p>
                    <a:p>
                      <a:pPr algn="ctr"/>
                      <a:endParaRPr lang="en-US" sz="1400" baseline="0" dirty="0" smtClean="0">
                        <a:solidFill>
                          <a:srgbClr val="002D73"/>
                        </a:solidFill>
                      </a:endParaRPr>
                    </a:p>
                    <a:p>
                      <a:pPr algn="ctr"/>
                      <a:r>
                        <a:rPr lang="en-US" sz="1400" baseline="0" dirty="0" smtClean="0">
                          <a:solidFill>
                            <a:srgbClr val="002D73"/>
                          </a:solidFill>
                        </a:rPr>
                        <a:t>Webinar</a:t>
                      </a:r>
                      <a:endParaRPr lang="en-US" sz="1400" dirty="0">
                        <a:solidFill>
                          <a:srgbClr val="002D73"/>
                        </a:solidFill>
                      </a:endParaRPr>
                    </a:p>
                  </a:txBody>
                  <a:tcPr>
                    <a:solidFill>
                      <a:schemeClr val="tx2">
                        <a:lumMod val="20000"/>
                        <a:lumOff val="80000"/>
                      </a:schemeClr>
                    </a:solidFill>
                  </a:tcPr>
                </a:tc>
              </a:tr>
              <a:tr h="476998">
                <a:tc>
                  <a:txBody>
                    <a:bodyPr/>
                    <a:lstStyle/>
                    <a:p>
                      <a:r>
                        <a:rPr lang="en-US" sz="1600" dirty="0" smtClean="0">
                          <a:solidFill>
                            <a:schemeClr val="bg1"/>
                          </a:solidFill>
                        </a:rPr>
                        <a:t>February 15, 2017</a:t>
                      </a:r>
                      <a:endParaRPr lang="en-US" sz="1600" dirty="0">
                        <a:solidFill>
                          <a:schemeClr val="bg1"/>
                        </a:solidFill>
                      </a:endParaRPr>
                    </a:p>
                  </a:txBody>
                  <a:tcPr>
                    <a:solidFill>
                      <a:srgbClr val="002D73"/>
                    </a:solidFill>
                  </a:tcPr>
                </a:tc>
                <a:tc>
                  <a:txBody>
                    <a:bodyPr/>
                    <a:lstStyle/>
                    <a:p>
                      <a:pPr algn="ctr"/>
                      <a:r>
                        <a:rPr lang="en-US" sz="1400" dirty="0" smtClean="0">
                          <a:solidFill>
                            <a:srgbClr val="002D73"/>
                          </a:solidFill>
                        </a:rPr>
                        <a:t>C/E Briefing</a:t>
                      </a:r>
                      <a:r>
                        <a:rPr lang="en-US" sz="1400" baseline="0" dirty="0" smtClean="0">
                          <a:solidFill>
                            <a:srgbClr val="002D73"/>
                          </a:solidFill>
                        </a:rPr>
                        <a:t> </a:t>
                      </a:r>
                    </a:p>
                    <a:p>
                      <a:pPr algn="ctr"/>
                      <a:r>
                        <a:rPr lang="en-US" sz="1400" baseline="0" dirty="0" smtClean="0">
                          <a:solidFill>
                            <a:srgbClr val="002D73"/>
                          </a:solidFill>
                        </a:rPr>
                        <a:t>Hospitals</a:t>
                      </a:r>
                      <a:endParaRPr lang="en-US" sz="1400" dirty="0">
                        <a:solidFill>
                          <a:srgbClr val="002D73"/>
                        </a:solidFill>
                      </a:endParaRPr>
                    </a:p>
                  </a:txBody>
                  <a:tcPr>
                    <a:solidFill>
                      <a:schemeClr val="tx2">
                        <a:lumMod val="20000"/>
                        <a:lumOff val="80000"/>
                      </a:schemeClr>
                    </a:solidFill>
                  </a:tcPr>
                </a:tc>
                <a:tc>
                  <a:txBody>
                    <a:bodyPr/>
                    <a:lstStyle/>
                    <a:p>
                      <a:pPr algn="ctr"/>
                      <a:r>
                        <a:rPr lang="en-US" sz="1400" dirty="0" smtClean="0">
                          <a:solidFill>
                            <a:srgbClr val="002D73"/>
                          </a:solidFill>
                        </a:rPr>
                        <a:t>10:30 – 12:00 p.m.</a:t>
                      </a:r>
                    </a:p>
                    <a:p>
                      <a:pPr algn="ctr"/>
                      <a:endParaRPr lang="en-US" sz="1400" dirty="0" smtClean="0">
                        <a:solidFill>
                          <a:srgbClr val="002D73"/>
                        </a:solidFill>
                      </a:endParaRPr>
                    </a:p>
                    <a:p>
                      <a:pPr algn="ctr"/>
                      <a:r>
                        <a:rPr lang="en-US" sz="1400" dirty="0" smtClean="0">
                          <a:solidFill>
                            <a:srgbClr val="002D73"/>
                          </a:solidFill>
                        </a:rPr>
                        <a:t>1:00 – 2:00 p.m.</a:t>
                      </a:r>
                      <a:endParaRPr lang="en-US" sz="1400" dirty="0">
                        <a:solidFill>
                          <a:srgbClr val="002D73"/>
                        </a:solidFill>
                      </a:endParaRPr>
                    </a:p>
                  </a:txBody>
                  <a:tcPr>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aseline="0" dirty="0" smtClean="0">
                          <a:solidFill>
                            <a:srgbClr val="002D73"/>
                          </a:solidFill>
                        </a:rPr>
                        <a:t>Webinar</a:t>
                      </a:r>
                      <a:endParaRPr lang="en-US" sz="1400" dirty="0" smtClean="0">
                        <a:solidFill>
                          <a:srgbClr val="002D73"/>
                        </a:solidFill>
                      </a:endParaRPr>
                    </a:p>
                  </a:txBody>
                  <a:tcPr>
                    <a:solidFill>
                      <a:schemeClr val="tx2">
                        <a:lumMod val="20000"/>
                        <a:lumOff val="80000"/>
                      </a:schemeClr>
                    </a:solidFill>
                  </a:tcPr>
                </a:tc>
              </a:tr>
              <a:tr h="582952">
                <a:tc>
                  <a:txBody>
                    <a:bodyPr/>
                    <a:lstStyle/>
                    <a:p>
                      <a:r>
                        <a:rPr lang="en-US" sz="1400" dirty="0" smtClean="0">
                          <a:solidFill>
                            <a:schemeClr val="bg1"/>
                          </a:solidFill>
                        </a:rPr>
                        <a:t>February</a:t>
                      </a:r>
                      <a:r>
                        <a:rPr lang="en-US" sz="1400" baseline="0" dirty="0" smtClean="0">
                          <a:solidFill>
                            <a:schemeClr val="bg1"/>
                          </a:solidFill>
                        </a:rPr>
                        <a:t> 23-24, 2017</a:t>
                      </a:r>
                      <a:endParaRPr lang="en-US" sz="1400" dirty="0">
                        <a:solidFill>
                          <a:schemeClr val="bg1"/>
                        </a:solidFill>
                      </a:endParaRPr>
                    </a:p>
                  </a:txBody>
                  <a:tcPr>
                    <a:solidFill>
                      <a:srgbClr val="002D73"/>
                    </a:solidFill>
                  </a:tcPr>
                </a:tc>
                <a:tc>
                  <a:txBody>
                    <a:bodyPr/>
                    <a:lstStyle/>
                    <a:p>
                      <a:pPr algn="ctr"/>
                      <a:r>
                        <a:rPr lang="en-US" sz="1200" dirty="0" smtClean="0">
                          <a:solidFill>
                            <a:srgbClr val="002D73"/>
                          </a:solidFill>
                        </a:rPr>
                        <a:t>Increasing #s of patients arriving</a:t>
                      </a:r>
                      <a:r>
                        <a:rPr lang="en-US" sz="1200" baseline="0" dirty="0" smtClean="0">
                          <a:solidFill>
                            <a:srgbClr val="002D73"/>
                          </a:solidFill>
                        </a:rPr>
                        <a:t> at Emergency Departments</a:t>
                      </a:r>
                      <a:endParaRPr lang="en-US" sz="1200" dirty="0">
                        <a:solidFill>
                          <a:srgbClr val="002D73"/>
                        </a:solidFill>
                      </a:endParaRPr>
                    </a:p>
                  </a:txBody>
                  <a:tcPr>
                    <a:solidFill>
                      <a:schemeClr val="tx2">
                        <a:lumMod val="20000"/>
                        <a:lumOff val="80000"/>
                      </a:schemeClr>
                    </a:solidFill>
                  </a:tcPr>
                </a:tc>
                <a:tc>
                  <a:txBody>
                    <a:bodyPr/>
                    <a:lstStyle/>
                    <a:p>
                      <a:pPr algn="ctr"/>
                      <a:r>
                        <a:rPr lang="en-US" sz="1400" dirty="0" smtClean="0">
                          <a:solidFill>
                            <a:srgbClr val="002D73"/>
                          </a:solidFill>
                        </a:rPr>
                        <a:t>10:00 a.m.</a:t>
                      </a:r>
                      <a:endParaRPr lang="en-US" sz="1400" dirty="0">
                        <a:solidFill>
                          <a:srgbClr val="002D73"/>
                        </a:solidFill>
                      </a:endParaRPr>
                    </a:p>
                  </a:txBody>
                  <a:tcPr>
                    <a:solidFill>
                      <a:schemeClr val="tx2">
                        <a:lumMod val="20000"/>
                        <a:lumOff val="80000"/>
                      </a:schemeClr>
                    </a:solidFill>
                  </a:tcPr>
                </a:tc>
                <a:tc>
                  <a:txBody>
                    <a:bodyPr/>
                    <a:lstStyle/>
                    <a:p>
                      <a:pPr algn="ctr"/>
                      <a:r>
                        <a:rPr lang="en-US" sz="1300" dirty="0" smtClean="0">
                          <a:solidFill>
                            <a:srgbClr val="002D73"/>
                          </a:solidFill>
                        </a:rPr>
                        <a:t>IHANS notification to LI and LHV Partners</a:t>
                      </a:r>
                      <a:endParaRPr lang="en-US" sz="1300" dirty="0">
                        <a:solidFill>
                          <a:srgbClr val="002D73"/>
                        </a:solidFill>
                      </a:endParaRPr>
                    </a:p>
                  </a:txBody>
                  <a:tcPr>
                    <a:solidFill>
                      <a:schemeClr val="tx2">
                        <a:lumMod val="20000"/>
                        <a:lumOff val="80000"/>
                      </a:schemeClr>
                    </a:solidFill>
                  </a:tcPr>
                </a:tc>
              </a:tr>
              <a:tr h="558800">
                <a:tc>
                  <a:txBody>
                    <a:bodyPr/>
                    <a:lstStyle/>
                    <a:p>
                      <a:r>
                        <a:rPr lang="en-US" sz="1400" dirty="0" smtClean="0">
                          <a:solidFill>
                            <a:schemeClr val="bg1"/>
                          </a:solidFill>
                        </a:rPr>
                        <a:t>February</a:t>
                      </a:r>
                      <a:r>
                        <a:rPr lang="en-US" sz="1400" baseline="0" dirty="0" smtClean="0">
                          <a:solidFill>
                            <a:schemeClr val="bg1"/>
                          </a:solidFill>
                        </a:rPr>
                        <a:t> 27-28, 2017</a:t>
                      </a:r>
                      <a:endParaRPr lang="en-US" sz="1400" dirty="0">
                        <a:solidFill>
                          <a:schemeClr val="bg1"/>
                        </a:solidFill>
                      </a:endParaRPr>
                    </a:p>
                  </a:txBody>
                  <a:tcPr>
                    <a:solidFill>
                      <a:srgbClr val="002D73"/>
                    </a:solidFill>
                  </a:tcPr>
                </a:tc>
                <a:tc>
                  <a:txBody>
                    <a:bodyPr/>
                    <a:lstStyle/>
                    <a:p>
                      <a:pPr algn="ctr"/>
                      <a:r>
                        <a:rPr lang="en-US" sz="1200" dirty="0" smtClean="0">
                          <a:solidFill>
                            <a:srgbClr val="002D73"/>
                          </a:solidFill>
                        </a:rPr>
                        <a:t>Increasing #s of patients arriving</a:t>
                      </a:r>
                      <a:r>
                        <a:rPr lang="en-US" sz="1200" baseline="0" dirty="0" smtClean="0">
                          <a:solidFill>
                            <a:srgbClr val="002D73"/>
                          </a:solidFill>
                        </a:rPr>
                        <a:t> at Emergency Departments</a:t>
                      </a:r>
                      <a:endParaRPr lang="en-US" sz="1200" dirty="0">
                        <a:solidFill>
                          <a:srgbClr val="002D73"/>
                        </a:solidFill>
                      </a:endParaRPr>
                    </a:p>
                  </a:txBody>
                  <a:tcPr>
                    <a:solidFill>
                      <a:schemeClr val="tx2">
                        <a:lumMod val="20000"/>
                        <a:lumOff val="80000"/>
                      </a:schemeClr>
                    </a:solidFill>
                  </a:tcPr>
                </a:tc>
                <a:tc>
                  <a:txBody>
                    <a:bodyPr/>
                    <a:lstStyle/>
                    <a:p>
                      <a:pPr algn="ctr"/>
                      <a:r>
                        <a:rPr lang="en-US" sz="1400" dirty="0" smtClean="0">
                          <a:solidFill>
                            <a:srgbClr val="002D73"/>
                          </a:solidFill>
                        </a:rPr>
                        <a:t>10:00 a.m.</a:t>
                      </a:r>
                      <a:endParaRPr lang="en-US" sz="1400" dirty="0">
                        <a:solidFill>
                          <a:srgbClr val="002D73"/>
                        </a:solidFill>
                      </a:endParaRPr>
                    </a:p>
                  </a:txBody>
                  <a:tcPr>
                    <a:solidFill>
                      <a:schemeClr val="tx2">
                        <a:lumMod val="20000"/>
                        <a:lumOff val="80000"/>
                      </a:schemeClr>
                    </a:solidFill>
                  </a:tcPr>
                </a:tc>
                <a:tc>
                  <a:txBody>
                    <a:bodyPr/>
                    <a:lstStyle/>
                    <a:p>
                      <a:pPr algn="ctr"/>
                      <a:r>
                        <a:rPr lang="en-US" sz="1300" dirty="0" smtClean="0">
                          <a:solidFill>
                            <a:srgbClr val="002D73"/>
                          </a:solidFill>
                        </a:rPr>
                        <a:t>IHANS notification to Capital District Partners</a:t>
                      </a:r>
                      <a:endParaRPr lang="en-US" sz="1300" dirty="0">
                        <a:solidFill>
                          <a:srgbClr val="002D73"/>
                        </a:solidFill>
                      </a:endParaRPr>
                    </a:p>
                  </a:txBody>
                  <a:tcPr>
                    <a:solidFill>
                      <a:schemeClr val="tx2">
                        <a:lumMod val="20000"/>
                        <a:lumOff val="80000"/>
                      </a:schemeClr>
                    </a:solidFill>
                  </a:tcPr>
                </a:tc>
              </a:tr>
              <a:tr h="449943">
                <a:tc>
                  <a:txBody>
                    <a:bodyPr/>
                    <a:lstStyle/>
                    <a:p>
                      <a:r>
                        <a:rPr lang="en-US" sz="1400" dirty="0" smtClean="0">
                          <a:solidFill>
                            <a:schemeClr val="bg1"/>
                          </a:solidFill>
                        </a:rPr>
                        <a:t>March 2-3, 2017</a:t>
                      </a:r>
                      <a:endParaRPr lang="en-US" sz="1400" dirty="0">
                        <a:solidFill>
                          <a:schemeClr val="bg1"/>
                        </a:solidFill>
                      </a:endParaRPr>
                    </a:p>
                  </a:txBody>
                  <a:tcPr>
                    <a:solidFill>
                      <a:srgbClr val="002D73"/>
                    </a:solidFill>
                  </a:tcPr>
                </a:tc>
                <a:tc>
                  <a:txBody>
                    <a:bodyPr/>
                    <a:lstStyle/>
                    <a:p>
                      <a:pPr algn="ctr"/>
                      <a:r>
                        <a:rPr lang="en-US" sz="1200" dirty="0" smtClean="0">
                          <a:solidFill>
                            <a:srgbClr val="002D73"/>
                          </a:solidFill>
                        </a:rPr>
                        <a:t>Increasing #s of patients arriving</a:t>
                      </a:r>
                      <a:r>
                        <a:rPr lang="en-US" sz="1200" baseline="0" dirty="0" smtClean="0">
                          <a:solidFill>
                            <a:srgbClr val="002D73"/>
                          </a:solidFill>
                        </a:rPr>
                        <a:t> at Emergency Departments</a:t>
                      </a:r>
                      <a:endParaRPr lang="en-US" sz="1200" dirty="0">
                        <a:solidFill>
                          <a:srgbClr val="002D73"/>
                        </a:solidFill>
                      </a:endParaRPr>
                    </a:p>
                  </a:txBody>
                  <a:tcPr>
                    <a:solidFill>
                      <a:schemeClr val="tx2">
                        <a:lumMod val="20000"/>
                        <a:lumOff val="80000"/>
                      </a:schemeClr>
                    </a:solidFill>
                  </a:tcPr>
                </a:tc>
                <a:tc>
                  <a:txBody>
                    <a:bodyPr/>
                    <a:lstStyle/>
                    <a:p>
                      <a:pPr algn="ctr"/>
                      <a:r>
                        <a:rPr lang="en-US" sz="1400" dirty="0" smtClean="0">
                          <a:solidFill>
                            <a:srgbClr val="002D73"/>
                          </a:solidFill>
                        </a:rPr>
                        <a:t>10:00 a.m.</a:t>
                      </a:r>
                      <a:endParaRPr lang="en-US" sz="1400" dirty="0">
                        <a:solidFill>
                          <a:srgbClr val="002D73"/>
                        </a:solidFill>
                      </a:endParaRPr>
                    </a:p>
                  </a:txBody>
                  <a:tcPr>
                    <a:solidFill>
                      <a:schemeClr val="tx2">
                        <a:lumMod val="20000"/>
                        <a:lumOff val="80000"/>
                      </a:schemeClr>
                    </a:solidFill>
                  </a:tcPr>
                </a:tc>
                <a:tc>
                  <a:txBody>
                    <a:bodyPr/>
                    <a:lstStyle/>
                    <a:p>
                      <a:pPr algn="ctr"/>
                      <a:r>
                        <a:rPr lang="en-US" sz="1300" dirty="0" smtClean="0">
                          <a:solidFill>
                            <a:srgbClr val="002D73"/>
                          </a:solidFill>
                        </a:rPr>
                        <a:t>IHANS notification to CNY partners</a:t>
                      </a:r>
                      <a:endParaRPr lang="en-US" sz="1300" dirty="0">
                        <a:solidFill>
                          <a:srgbClr val="002D73"/>
                        </a:solidFill>
                      </a:endParaRPr>
                    </a:p>
                  </a:txBody>
                  <a:tcPr>
                    <a:solidFill>
                      <a:schemeClr val="tx2">
                        <a:lumMod val="20000"/>
                        <a:lumOff val="80000"/>
                      </a:schemeClr>
                    </a:solidFill>
                  </a:tcPr>
                </a:tc>
              </a:tr>
              <a:tr h="515028">
                <a:tc>
                  <a:txBody>
                    <a:bodyPr/>
                    <a:lstStyle/>
                    <a:p>
                      <a:r>
                        <a:rPr lang="en-US" sz="1400" dirty="0" smtClean="0">
                          <a:solidFill>
                            <a:schemeClr val="bg1"/>
                          </a:solidFill>
                        </a:rPr>
                        <a:t>March 6-7, 2017</a:t>
                      </a:r>
                      <a:endParaRPr lang="en-US" sz="1400" dirty="0">
                        <a:solidFill>
                          <a:schemeClr val="bg1"/>
                        </a:solidFill>
                      </a:endParaRPr>
                    </a:p>
                  </a:txBody>
                  <a:tcPr>
                    <a:solidFill>
                      <a:srgbClr val="002D73"/>
                    </a:solidFill>
                  </a:tcPr>
                </a:tc>
                <a:tc>
                  <a:txBody>
                    <a:bodyPr/>
                    <a:lstStyle/>
                    <a:p>
                      <a:pPr algn="ctr"/>
                      <a:r>
                        <a:rPr lang="en-US" sz="1200" dirty="0" smtClean="0">
                          <a:solidFill>
                            <a:srgbClr val="002D73"/>
                          </a:solidFill>
                        </a:rPr>
                        <a:t>Increasing #s of patients arriving</a:t>
                      </a:r>
                      <a:r>
                        <a:rPr lang="en-US" sz="1200" baseline="0" dirty="0" smtClean="0">
                          <a:solidFill>
                            <a:srgbClr val="002D73"/>
                          </a:solidFill>
                        </a:rPr>
                        <a:t> at Emergency Departments</a:t>
                      </a:r>
                      <a:endParaRPr lang="en-US" sz="1200" dirty="0">
                        <a:solidFill>
                          <a:srgbClr val="002D73"/>
                        </a:solidFill>
                      </a:endParaRPr>
                    </a:p>
                  </a:txBody>
                  <a:tcPr>
                    <a:solidFill>
                      <a:schemeClr val="tx2">
                        <a:lumMod val="20000"/>
                        <a:lumOff val="80000"/>
                      </a:schemeClr>
                    </a:solidFill>
                  </a:tcPr>
                </a:tc>
                <a:tc>
                  <a:txBody>
                    <a:bodyPr/>
                    <a:lstStyle/>
                    <a:p>
                      <a:pPr algn="ctr"/>
                      <a:r>
                        <a:rPr lang="en-US" sz="1400" dirty="0" smtClean="0">
                          <a:solidFill>
                            <a:srgbClr val="002D73"/>
                          </a:solidFill>
                        </a:rPr>
                        <a:t>10:00 a.m.</a:t>
                      </a:r>
                      <a:endParaRPr lang="en-US" sz="1400" dirty="0">
                        <a:solidFill>
                          <a:srgbClr val="002D73"/>
                        </a:solidFill>
                      </a:endParaRPr>
                    </a:p>
                  </a:txBody>
                  <a:tcPr>
                    <a:solidFill>
                      <a:schemeClr val="tx2">
                        <a:lumMod val="20000"/>
                        <a:lumOff val="80000"/>
                      </a:schemeClr>
                    </a:solidFill>
                  </a:tcPr>
                </a:tc>
                <a:tc>
                  <a:txBody>
                    <a:bodyPr/>
                    <a:lstStyle/>
                    <a:p>
                      <a:pPr algn="ctr"/>
                      <a:r>
                        <a:rPr lang="en-US" sz="1300" dirty="0" smtClean="0">
                          <a:solidFill>
                            <a:srgbClr val="002D73"/>
                          </a:solidFill>
                        </a:rPr>
                        <a:t>IHANS notification to LI and LHV partners</a:t>
                      </a:r>
                      <a:endParaRPr lang="en-US" sz="1300" dirty="0">
                        <a:solidFill>
                          <a:srgbClr val="002D73"/>
                        </a:solidFill>
                      </a:endParaRPr>
                    </a:p>
                  </a:txBody>
                  <a:tcPr>
                    <a:solidFill>
                      <a:schemeClr val="tx2">
                        <a:lumMod val="20000"/>
                        <a:lumOff val="80000"/>
                      </a:schemeClr>
                    </a:solidFill>
                  </a:tcPr>
                </a:tc>
              </a:tr>
            </a:tbl>
          </a:graphicData>
        </a:graphic>
      </p:graphicFrame>
    </p:spTree>
    <p:extLst>
      <p:ext uri="{BB962C8B-B14F-4D97-AF65-F5344CB8AC3E}">
        <p14:creationId xmlns:p14="http://schemas.microsoft.com/office/powerpoint/2010/main" val="152870957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dirty="0" err="1" smtClean="0">
                <a:solidFill>
                  <a:srgbClr val="002D73"/>
                </a:solidFill>
                <a:latin typeface="+mn-lt"/>
              </a:rPr>
              <a:t>OUREx</a:t>
            </a:r>
            <a:r>
              <a:rPr lang="en-US" sz="3200" b="1" dirty="0" smtClean="0">
                <a:solidFill>
                  <a:srgbClr val="002D73"/>
                </a:solidFill>
                <a:latin typeface="+mn-lt"/>
              </a:rPr>
              <a:t> Important Dates</a:t>
            </a:r>
            <a:endParaRPr lang="en-US" sz="3200" b="1" dirty="0">
              <a:solidFill>
                <a:srgbClr val="002D73"/>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94264846"/>
              </p:ext>
            </p:extLst>
          </p:nvPr>
        </p:nvGraphicFramePr>
        <p:xfrm>
          <a:off x="101184" y="907143"/>
          <a:ext cx="8941632" cy="4236359"/>
        </p:xfrm>
        <a:graphic>
          <a:graphicData uri="http://schemas.openxmlformats.org/drawingml/2006/table">
            <a:tbl>
              <a:tblPr firstRow="1" bandRow="1">
                <a:tableStyleId>{5C22544A-7EE6-4342-B048-85BDC9FD1C3A}</a:tableStyleId>
              </a:tblPr>
              <a:tblGrid>
                <a:gridCol w="1723869"/>
                <a:gridCol w="1791325"/>
                <a:gridCol w="2023672"/>
                <a:gridCol w="3402766"/>
              </a:tblGrid>
              <a:tr h="684979">
                <a:tc>
                  <a:txBody>
                    <a:bodyPr/>
                    <a:lstStyle/>
                    <a:p>
                      <a:pPr algn="ctr"/>
                      <a:r>
                        <a:rPr lang="en-US" dirty="0" smtClean="0"/>
                        <a:t>Date</a:t>
                      </a:r>
                      <a:endParaRPr lang="en-US" dirty="0"/>
                    </a:p>
                  </a:txBody>
                  <a:tcPr>
                    <a:solidFill>
                      <a:srgbClr val="002D73"/>
                    </a:solidFill>
                  </a:tcPr>
                </a:tc>
                <a:tc>
                  <a:txBody>
                    <a:bodyPr/>
                    <a:lstStyle/>
                    <a:p>
                      <a:pPr algn="ctr"/>
                      <a:r>
                        <a:rPr lang="en-US" dirty="0" smtClean="0">
                          <a:solidFill>
                            <a:srgbClr val="002D73"/>
                          </a:solidFill>
                        </a:rPr>
                        <a:t>Subject</a:t>
                      </a:r>
                      <a:endParaRPr lang="en-US" dirty="0">
                        <a:solidFill>
                          <a:srgbClr val="002D73"/>
                        </a:solidFill>
                      </a:endParaRPr>
                    </a:p>
                  </a:txBody>
                  <a:tcPr>
                    <a:solidFill>
                      <a:schemeClr val="accent1">
                        <a:lumMod val="40000"/>
                        <a:lumOff val="60000"/>
                      </a:schemeClr>
                    </a:solidFill>
                  </a:tcPr>
                </a:tc>
                <a:tc>
                  <a:txBody>
                    <a:bodyPr/>
                    <a:lstStyle/>
                    <a:p>
                      <a:pPr algn="ctr"/>
                      <a:r>
                        <a:rPr lang="en-US" dirty="0" smtClean="0">
                          <a:solidFill>
                            <a:srgbClr val="002D73"/>
                          </a:solidFill>
                        </a:rPr>
                        <a:t>Time</a:t>
                      </a:r>
                      <a:endParaRPr lang="en-US" dirty="0">
                        <a:solidFill>
                          <a:srgbClr val="002D73"/>
                        </a:solidFill>
                      </a:endParaRPr>
                    </a:p>
                  </a:txBody>
                  <a:tcPr>
                    <a:solidFill>
                      <a:schemeClr val="accent1">
                        <a:lumMod val="40000"/>
                        <a:lumOff val="60000"/>
                      </a:schemeClr>
                    </a:solidFill>
                  </a:tcPr>
                </a:tc>
                <a:tc>
                  <a:txBody>
                    <a:bodyPr/>
                    <a:lstStyle/>
                    <a:p>
                      <a:pPr algn="ctr"/>
                      <a:r>
                        <a:rPr lang="en-US" dirty="0" smtClean="0">
                          <a:solidFill>
                            <a:srgbClr val="002D73"/>
                          </a:solidFill>
                        </a:rPr>
                        <a:t>Location</a:t>
                      </a:r>
                      <a:endParaRPr lang="en-US" dirty="0">
                        <a:solidFill>
                          <a:srgbClr val="002D73"/>
                        </a:solidFill>
                      </a:endParaRPr>
                    </a:p>
                  </a:txBody>
                  <a:tcPr>
                    <a:solidFill>
                      <a:schemeClr val="accent1">
                        <a:lumMod val="40000"/>
                        <a:lumOff val="60000"/>
                      </a:schemeClr>
                    </a:solidFill>
                  </a:tcPr>
                </a:tc>
              </a:tr>
              <a:tr h="507340">
                <a:tc>
                  <a:txBody>
                    <a:bodyPr/>
                    <a:lstStyle/>
                    <a:p>
                      <a:r>
                        <a:rPr lang="en-US" sz="1600" dirty="0" smtClean="0">
                          <a:solidFill>
                            <a:schemeClr val="bg1"/>
                          </a:solidFill>
                        </a:rPr>
                        <a:t>February</a:t>
                      </a:r>
                      <a:r>
                        <a:rPr lang="en-US" sz="1600" baseline="0" dirty="0" smtClean="0">
                          <a:solidFill>
                            <a:schemeClr val="bg1"/>
                          </a:solidFill>
                        </a:rPr>
                        <a:t> 27, 2017</a:t>
                      </a:r>
                      <a:endParaRPr lang="en-US" sz="1600" dirty="0">
                        <a:solidFill>
                          <a:schemeClr val="bg1"/>
                        </a:solidFill>
                      </a:endParaRPr>
                    </a:p>
                  </a:txBody>
                  <a:tcPr>
                    <a:solidFill>
                      <a:srgbClr val="002D73"/>
                    </a:solidFill>
                  </a:tcPr>
                </a:tc>
                <a:tc>
                  <a:txBody>
                    <a:bodyPr/>
                    <a:lstStyle/>
                    <a:p>
                      <a:pPr algn="ctr"/>
                      <a:r>
                        <a:rPr lang="en-US" sz="1400" dirty="0" err="1" smtClean="0">
                          <a:solidFill>
                            <a:srgbClr val="002D73"/>
                          </a:solidFill>
                        </a:rPr>
                        <a:t>OUREx</a:t>
                      </a:r>
                      <a:r>
                        <a:rPr lang="en-US" sz="1400" dirty="0" smtClean="0">
                          <a:solidFill>
                            <a:srgbClr val="002D73"/>
                          </a:solidFill>
                        </a:rPr>
                        <a:t> – LI</a:t>
                      </a:r>
                      <a:endParaRPr lang="en-US" sz="1400" dirty="0">
                        <a:solidFill>
                          <a:srgbClr val="002D73"/>
                        </a:solidFill>
                      </a:endParaRPr>
                    </a:p>
                  </a:txBody>
                  <a:tcPr>
                    <a:solidFill>
                      <a:schemeClr val="accent1">
                        <a:lumMod val="40000"/>
                        <a:lumOff val="60000"/>
                      </a:schemeClr>
                    </a:solidFill>
                  </a:tcPr>
                </a:tc>
                <a:tc>
                  <a:txBody>
                    <a:bodyPr/>
                    <a:lstStyle/>
                    <a:p>
                      <a:pPr algn="ctr"/>
                      <a:r>
                        <a:rPr lang="en-US" sz="1400" dirty="0" smtClean="0">
                          <a:solidFill>
                            <a:srgbClr val="002D73"/>
                          </a:solidFill>
                        </a:rPr>
                        <a:t>Business hours</a:t>
                      </a:r>
                      <a:endParaRPr lang="en-US" sz="1400" dirty="0">
                        <a:solidFill>
                          <a:srgbClr val="002D73"/>
                        </a:solidFill>
                      </a:endParaRPr>
                    </a:p>
                  </a:txBody>
                  <a:tcPr>
                    <a:solidFill>
                      <a:schemeClr val="accent1">
                        <a:lumMod val="40000"/>
                        <a:lumOff val="60000"/>
                      </a:schemeClr>
                    </a:solidFill>
                  </a:tcPr>
                </a:tc>
                <a:tc>
                  <a:txBody>
                    <a:bodyPr/>
                    <a:lstStyle/>
                    <a:p>
                      <a:pPr algn="ctr"/>
                      <a:r>
                        <a:rPr lang="en-US" sz="1300" dirty="0" smtClean="0">
                          <a:solidFill>
                            <a:srgbClr val="002D73"/>
                          </a:solidFill>
                        </a:rPr>
                        <a:t>Hospitals,</a:t>
                      </a:r>
                      <a:r>
                        <a:rPr lang="en-US" sz="1300" baseline="0" dirty="0" smtClean="0">
                          <a:solidFill>
                            <a:srgbClr val="002D73"/>
                          </a:solidFill>
                        </a:rPr>
                        <a:t> </a:t>
                      </a:r>
                      <a:r>
                        <a:rPr lang="en-US" sz="1300" dirty="0" smtClean="0">
                          <a:solidFill>
                            <a:srgbClr val="002D73"/>
                          </a:solidFill>
                        </a:rPr>
                        <a:t>LHDs, LHD POD Sites</a:t>
                      </a:r>
                      <a:r>
                        <a:rPr lang="en-US" sz="1300" baseline="0" dirty="0" smtClean="0">
                          <a:solidFill>
                            <a:srgbClr val="002D73"/>
                          </a:solidFill>
                        </a:rPr>
                        <a:t>, </a:t>
                      </a:r>
                      <a:r>
                        <a:rPr lang="en-US" sz="1300" dirty="0" smtClean="0">
                          <a:solidFill>
                            <a:srgbClr val="002D73"/>
                          </a:solidFill>
                        </a:rPr>
                        <a:t>Local</a:t>
                      </a:r>
                      <a:r>
                        <a:rPr lang="en-US" sz="1300" baseline="0" dirty="0" smtClean="0">
                          <a:solidFill>
                            <a:srgbClr val="002D73"/>
                          </a:solidFill>
                        </a:rPr>
                        <a:t> EMs, EMS</a:t>
                      </a:r>
                      <a:endParaRPr lang="en-US" sz="1300" dirty="0">
                        <a:solidFill>
                          <a:srgbClr val="002D73"/>
                        </a:solidFill>
                      </a:endParaRPr>
                    </a:p>
                  </a:txBody>
                  <a:tcPr>
                    <a:solidFill>
                      <a:schemeClr val="accent1">
                        <a:lumMod val="40000"/>
                        <a:lumOff val="60000"/>
                      </a:schemeClr>
                    </a:solidFill>
                  </a:tcPr>
                </a:tc>
              </a:tr>
              <a:tr h="507340">
                <a:tc>
                  <a:txBody>
                    <a:bodyPr/>
                    <a:lstStyle/>
                    <a:p>
                      <a:r>
                        <a:rPr lang="en-US" sz="1600" dirty="0" smtClean="0">
                          <a:solidFill>
                            <a:schemeClr val="bg1"/>
                          </a:solidFill>
                        </a:rPr>
                        <a:t>February 28, 2017</a:t>
                      </a:r>
                      <a:endParaRPr lang="en-US" sz="1600" dirty="0">
                        <a:solidFill>
                          <a:schemeClr val="bg1"/>
                        </a:solidFill>
                      </a:endParaRPr>
                    </a:p>
                  </a:txBody>
                  <a:tcPr>
                    <a:solidFill>
                      <a:srgbClr val="002D7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err="1" smtClean="0">
                          <a:solidFill>
                            <a:srgbClr val="002D73"/>
                          </a:solidFill>
                        </a:rPr>
                        <a:t>OUREx</a:t>
                      </a:r>
                      <a:r>
                        <a:rPr lang="en-US" sz="1400" dirty="0" smtClean="0">
                          <a:solidFill>
                            <a:srgbClr val="002D73"/>
                          </a:solidFill>
                        </a:rPr>
                        <a:t> – LHV</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2D73"/>
                          </a:solidFill>
                        </a:rPr>
                        <a:t>Business hours</a:t>
                      </a:r>
                    </a:p>
                  </a:txBody>
                  <a:tcPr>
                    <a:solidFill>
                      <a:schemeClr val="accent1">
                        <a:lumMod val="40000"/>
                        <a:lumOff val="60000"/>
                      </a:schemeClr>
                    </a:solidFill>
                  </a:tcPr>
                </a:tc>
                <a:tc>
                  <a:txBody>
                    <a:bodyPr/>
                    <a:lstStyle/>
                    <a:p>
                      <a:pPr algn="ctr"/>
                      <a:r>
                        <a:rPr lang="en-US" sz="1300" dirty="0" smtClean="0">
                          <a:solidFill>
                            <a:srgbClr val="002D73"/>
                          </a:solidFill>
                        </a:rPr>
                        <a:t>Hospitals,</a:t>
                      </a:r>
                      <a:r>
                        <a:rPr lang="en-US" sz="1300" baseline="0" dirty="0" smtClean="0">
                          <a:solidFill>
                            <a:srgbClr val="002D73"/>
                          </a:solidFill>
                        </a:rPr>
                        <a:t> </a:t>
                      </a:r>
                      <a:r>
                        <a:rPr lang="en-US" sz="1300" dirty="0" smtClean="0">
                          <a:solidFill>
                            <a:srgbClr val="002D73"/>
                          </a:solidFill>
                        </a:rPr>
                        <a:t>LHDs, LHD POD Sites</a:t>
                      </a:r>
                      <a:r>
                        <a:rPr lang="en-US" sz="1300" baseline="0" dirty="0" smtClean="0">
                          <a:solidFill>
                            <a:srgbClr val="002D73"/>
                          </a:solidFill>
                        </a:rPr>
                        <a:t>, </a:t>
                      </a:r>
                      <a:r>
                        <a:rPr lang="en-US" sz="1300" dirty="0" smtClean="0">
                          <a:solidFill>
                            <a:srgbClr val="002D73"/>
                          </a:solidFill>
                        </a:rPr>
                        <a:t>Local</a:t>
                      </a:r>
                      <a:r>
                        <a:rPr lang="en-US" sz="1300" baseline="0" dirty="0" smtClean="0">
                          <a:solidFill>
                            <a:srgbClr val="002D73"/>
                          </a:solidFill>
                        </a:rPr>
                        <a:t> EMs, EMS</a:t>
                      </a:r>
                      <a:endParaRPr lang="en-US" sz="1300" dirty="0">
                        <a:solidFill>
                          <a:srgbClr val="002D73"/>
                        </a:solidFill>
                      </a:endParaRPr>
                    </a:p>
                  </a:txBody>
                  <a:tcPr>
                    <a:solidFill>
                      <a:schemeClr val="accent1">
                        <a:lumMod val="40000"/>
                        <a:lumOff val="60000"/>
                      </a:schemeClr>
                    </a:solidFill>
                  </a:tcPr>
                </a:tc>
              </a:tr>
              <a:tr h="507340">
                <a:tc>
                  <a:txBody>
                    <a:bodyPr/>
                    <a:lstStyle/>
                    <a:p>
                      <a:r>
                        <a:rPr lang="en-US" sz="1600" dirty="0" smtClean="0">
                          <a:solidFill>
                            <a:schemeClr val="bg1"/>
                          </a:solidFill>
                        </a:rPr>
                        <a:t>March 1, 2017</a:t>
                      </a:r>
                      <a:endParaRPr lang="en-US" sz="1600" dirty="0">
                        <a:solidFill>
                          <a:schemeClr val="bg1"/>
                        </a:solidFill>
                      </a:endParaRPr>
                    </a:p>
                  </a:txBody>
                  <a:tcPr>
                    <a:solidFill>
                      <a:srgbClr val="002D7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err="1" smtClean="0">
                          <a:solidFill>
                            <a:srgbClr val="002D73"/>
                          </a:solidFill>
                        </a:rPr>
                        <a:t>OUREx</a:t>
                      </a:r>
                      <a:r>
                        <a:rPr lang="en-US" sz="1400" dirty="0" smtClean="0">
                          <a:solidFill>
                            <a:srgbClr val="002D73"/>
                          </a:solidFill>
                        </a:rPr>
                        <a:t> – CD</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2D73"/>
                          </a:solidFill>
                        </a:rPr>
                        <a:t>Business hours</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dirty="0" smtClean="0">
                          <a:solidFill>
                            <a:srgbClr val="002D73"/>
                          </a:solidFill>
                        </a:rPr>
                        <a:t>Hospitals,</a:t>
                      </a:r>
                      <a:r>
                        <a:rPr lang="en-US" sz="1300" baseline="0" dirty="0" smtClean="0">
                          <a:solidFill>
                            <a:srgbClr val="002D73"/>
                          </a:solidFill>
                        </a:rPr>
                        <a:t> </a:t>
                      </a:r>
                      <a:r>
                        <a:rPr lang="en-US" sz="1300" dirty="0" smtClean="0">
                          <a:solidFill>
                            <a:srgbClr val="002D73"/>
                          </a:solidFill>
                        </a:rPr>
                        <a:t>LHDs, LHD POD Sites</a:t>
                      </a:r>
                      <a:r>
                        <a:rPr lang="en-US" sz="1300" baseline="0" dirty="0" smtClean="0">
                          <a:solidFill>
                            <a:srgbClr val="002D73"/>
                          </a:solidFill>
                        </a:rPr>
                        <a:t>, </a:t>
                      </a:r>
                      <a:r>
                        <a:rPr lang="en-US" sz="1300" dirty="0" smtClean="0">
                          <a:solidFill>
                            <a:srgbClr val="002D73"/>
                          </a:solidFill>
                        </a:rPr>
                        <a:t>Local</a:t>
                      </a:r>
                      <a:r>
                        <a:rPr lang="en-US" sz="1300" baseline="0" dirty="0" smtClean="0">
                          <a:solidFill>
                            <a:srgbClr val="002D73"/>
                          </a:solidFill>
                        </a:rPr>
                        <a:t> EMs, EMS</a:t>
                      </a:r>
                      <a:endParaRPr lang="en-US" sz="1300" dirty="0" smtClean="0">
                        <a:solidFill>
                          <a:srgbClr val="002D73"/>
                        </a:solidFill>
                      </a:endParaRPr>
                    </a:p>
                  </a:txBody>
                  <a:tcPr>
                    <a:solidFill>
                      <a:schemeClr val="accent1">
                        <a:lumMod val="40000"/>
                        <a:lumOff val="60000"/>
                      </a:schemeClr>
                    </a:solidFill>
                  </a:tcPr>
                </a:tc>
              </a:tr>
              <a:tr h="507340">
                <a:tc>
                  <a:txBody>
                    <a:bodyPr/>
                    <a:lstStyle/>
                    <a:p>
                      <a:r>
                        <a:rPr lang="en-US" sz="1600" dirty="0" smtClean="0">
                          <a:solidFill>
                            <a:schemeClr val="bg1"/>
                          </a:solidFill>
                        </a:rPr>
                        <a:t>March 2, 2017</a:t>
                      </a:r>
                      <a:endParaRPr lang="en-US" sz="1600" dirty="0">
                        <a:solidFill>
                          <a:schemeClr val="bg1"/>
                        </a:solidFill>
                      </a:endParaRPr>
                    </a:p>
                  </a:txBody>
                  <a:tcPr>
                    <a:solidFill>
                      <a:srgbClr val="002D7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err="1" smtClean="0">
                          <a:solidFill>
                            <a:srgbClr val="002D73"/>
                          </a:solidFill>
                        </a:rPr>
                        <a:t>OUREx</a:t>
                      </a:r>
                      <a:r>
                        <a:rPr lang="en-US" sz="1400" dirty="0" smtClean="0">
                          <a:solidFill>
                            <a:srgbClr val="002D73"/>
                          </a:solidFill>
                        </a:rPr>
                        <a:t> – N. Country</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2D73"/>
                          </a:solidFill>
                        </a:rPr>
                        <a:t>Business hours</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dirty="0" smtClean="0">
                          <a:solidFill>
                            <a:srgbClr val="002D73"/>
                          </a:solidFill>
                        </a:rPr>
                        <a:t>Hospitals,</a:t>
                      </a:r>
                      <a:r>
                        <a:rPr lang="en-US" sz="1300" baseline="0" dirty="0" smtClean="0">
                          <a:solidFill>
                            <a:srgbClr val="002D73"/>
                          </a:solidFill>
                        </a:rPr>
                        <a:t> </a:t>
                      </a:r>
                      <a:r>
                        <a:rPr lang="en-US" sz="1300" dirty="0" smtClean="0">
                          <a:solidFill>
                            <a:srgbClr val="002D73"/>
                          </a:solidFill>
                        </a:rPr>
                        <a:t>LHDs, LHD POD Sites</a:t>
                      </a:r>
                      <a:r>
                        <a:rPr lang="en-US" sz="1300" baseline="0" dirty="0" smtClean="0">
                          <a:solidFill>
                            <a:srgbClr val="002D73"/>
                          </a:solidFill>
                        </a:rPr>
                        <a:t>, </a:t>
                      </a:r>
                      <a:r>
                        <a:rPr lang="en-US" sz="1300" dirty="0" smtClean="0">
                          <a:solidFill>
                            <a:srgbClr val="002D73"/>
                          </a:solidFill>
                        </a:rPr>
                        <a:t>Local</a:t>
                      </a:r>
                      <a:r>
                        <a:rPr lang="en-US" sz="1300" baseline="0" dirty="0" smtClean="0">
                          <a:solidFill>
                            <a:srgbClr val="002D73"/>
                          </a:solidFill>
                        </a:rPr>
                        <a:t> EMs, EMS</a:t>
                      </a:r>
                      <a:endParaRPr lang="en-US" sz="1300" dirty="0" smtClean="0">
                        <a:solidFill>
                          <a:srgbClr val="002D73"/>
                        </a:solidFill>
                      </a:endParaRPr>
                    </a:p>
                  </a:txBody>
                  <a:tcPr>
                    <a:solidFill>
                      <a:schemeClr val="accent1">
                        <a:lumMod val="40000"/>
                        <a:lumOff val="60000"/>
                      </a:schemeClr>
                    </a:solidFill>
                  </a:tcPr>
                </a:tc>
              </a:tr>
              <a:tr h="507340">
                <a:tc>
                  <a:txBody>
                    <a:bodyPr/>
                    <a:lstStyle/>
                    <a:p>
                      <a:r>
                        <a:rPr lang="en-US" sz="1600" dirty="0" smtClean="0">
                          <a:solidFill>
                            <a:schemeClr val="bg1"/>
                          </a:solidFill>
                        </a:rPr>
                        <a:t>March 6, 2017</a:t>
                      </a:r>
                      <a:endParaRPr lang="en-US" sz="1600" dirty="0">
                        <a:solidFill>
                          <a:schemeClr val="bg1"/>
                        </a:solidFill>
                      </a:endParaRPr>
                    </a:p>
                  </a:txBody>
                  <a:tcPr>
                    <a:solidFill>
                      <a:srgbClr val="002D7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err="1" smtClean="0">
                          <a:solidFill>
                            <a:srgbClr val="002D73"/>
                          </a:solidFill>
                        </a:rPr>
                        <a:t>OUREx</a:t>
                      </a:r>
                      <a:r>
                        <a:rPr lang="en-US" sz="1400" dirty="0" smtClean="0">
                          <a:solidFill>
                            <a:srgbClr val="002D73"/>
                          </a:solidFill>
                        </a:rPr>
                        <a:t> – CNY (S/E)</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2D73"/>
                          </a:solidFill>
                        </a:rPr>
                        <a:t>Business hours</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dirty="0" smtClean="0">
                          <a:solidFill>
                            <a:srgbClr val="002D73"/>
                          </a:solidFill>
                        </a:rPr>
                        <a:t>Hospitals,</a:t>
                      </a:r>
                      <a:r>
                        <a:rPr lang="en-US" sz="1300" baseline="0" dirty="0" smtClean="0">
                          <a:solidFill>
                            <a:srgbClr val="002D73"/>
                          </a:solidFill>
                        </a:rPr>
                        <a:t> </a:t>
                      </a:r>
                      <a:r>
                        <a:rPr lang="en-US" sz="1300" dirty="0" smtClean="0">
                          <a:solidFill>
                            <a:srgbClr val="002D73"/>
                          </a:solidFill>
                        </a:rPr>
                        <a:t>LHDs, LHD POD Sites</a:t>
                      </a:r>
                      <a:r>
                        <a:rPr lang="en-US" sz="1300" baseline="0" dirty="0" smtClean="0">
                          <a:solidFill>
                            <a:srgbClr val="002D73"/>
                          </a:solidFill>
                        </a:rPr>
                        <a:t>, </a:t>
                      </a:r>
                      <a:r>
                        <a:rPr lang="en-US" sz="1300" dirty="0" smtClean="0">
                          <a:solidFill>
                            <a:srgbClr val="002D73"/>
                          </a:solidFill>
                        </a:rPr>
                        <a:t>Local</a:t>
                      </a:r>
                      <a:r>
                        <a:rPr lang="en-US" sz="1300" baseline="0" dirty="0" smtClean="0">
                          <a:solidFill>
                            <a:srgbClr val="002D73"/>
                          </a:solidFill>
                        </a:rPr>
                        <a:t> EMs, EMS</a:t>
                      </a:r>
                      <a:endParaRPr lang="en-US" sz="1300" dirty="0" smtClean="0">
                        <a:solidFill>
                          <a:srgbClr val="002D73"/>
                        </a:solidFill>
                      </a:endParaRPr>
                    </a:p>
                  </a:txBody>
                  <a:tcPr>
                    <a:solidFill>
                      <a:schemeClr val="accent1">
                        <a:lumMod val="40000"/>
                        <a:lumOff val="60000"/>
                      </a:schemeClr>
                    </a:solidFill>
                  </a:tcPr>
                </a:tc>
              </a:tr>
              <a:tr h="507340">
                <a:tc>
                  <a:txBody>
                    <a:bodyPr/>
                    <a:lstStyle/>
                    <a:p>
                      <a:r>
                        <a:rPr lang="en-US" sz="1600" dirty="0" smtClean="0">
                          <a:solidFill>
                            <a:schemeClr val="bg1"/>
                          </a:solidFill>
                        </a:rPr>
                        <a:t>March 7, 2017</a:t>
                      </a:r>
                      <a:endParaRPr lang="en-US" sz="1600" dirty="0">
                        <a:solidFill>
                          <a:schemeClr val="bg1"/>
                        </a:solidFill>
                      </a:endParaRPr>
                    </a:p>
                  </a:txBody>
                  <a:tcPr>
                    <a:solidFill>
                      <a:srgbClr val="002D7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err="1" smtClean="0">
                          <a:solidFill>
                            <a:srgbClr val="002D73"/>
                          </a:solidFill>
                        </a:rPr>
                        <a:t>OUREx</a:t>
                      </a:r>
                      <a:r>
                        <a:rPr lang="en-US" sz="1400" dirty="0" smtClean="0">
                          <a:solidFill>
                            <a:srgbClr val="002D73"/>
                          </a:solidFill>
                        </a:rPr>
                        <a:t> – CNY (W/N)</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2D73"/>
                          </a:solidFill>
                        </a:rPr>
                        <a:t>Business hours</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dirty="0" smtClean="0">
                          <a:solidFill>
                            <a:srgbClr val="002D73"/>
                          </a:solidFill>
                        </a:rPr>
                        <a:t>Hospitals,</a:t>
                      </a:r>
                      <a:r>
                        <a:rPr lang="en-US" sz="1300" baseline="0" dirty="0" smtClean="0">
                          <a:solidFill>
                            <a:srgbClr val="002D73"/>
                          </a:solidFill>
                        </a:rPr>
                        <a:t> </a:t>
                      </a:r>
                      <a:r>
                        <a:rPr lang="en-US" sz="1300" dirty="0" smtClean="0">
                          <a:solidFill>
                            <a:srgbClr val="002D73"/>
                          </a:solidFill>
                        </a:rPr>
                        <a:t>LHDs, LHD POD Sites</a:t>
                      </a:r>
                      <a:r>
                        <a:rPr lang="en-US" sz="1300" baseline="0" dirty="0" smtClean="0">
                          <a:solidFill>
                            <a:srgbClr val="002D73"/>
                          </a:solidFill>
                        </a:rPr>
                        <a:t>, </a:t>
                      </a:r>
                      <a:r>
                        <a:rPr lang="en-US" sz="1300" dirty="0" smtClean="0">
                          <a:solidFill>
                            <a:srgbClr val="002D73"/>
                          </a:solidFill>
                        </a:rPr>
                        <a:t>Local</a:t>
                      </a:r>
                      <a:r>
                        <a:rPr lang="en-US" sz="1300" baseline="0" dirty="0" smtClean="0">
                          <a:solidFill>
                            <a:srgbClr val="002D73"/>
                          </a:solidFill>
                        </a:rPr>
                        <a:t> EMs, EMS</a:t>
                      </a:r>
                      <a:endParaRPr lang="en-US" sz="1300" dirty="0" smtClean="0">
                        <a:solidFill>
                          <a:srgbClr val="002D73"/>
                        </a:solidFill>
                      </a:endParaRPr>
                    </a:p>
                  </a:txBody>
                  <a:tcPr>
                    <a:solidFill>
                      <a:schemeClr val="accent1">
                        <a:lumMod val="40000"/>
                        <a:lumOff val="60000"/>
                      </a:schemeClr>
                    </a:solidFill>
                  </a:tcPr>
                </a:tc>
              </a:tr>
              <a:tr h="507340">
                <a:tc>
                  <a:txBody>
                    <a:bodyPr/>
                    <a:lstStyle/>
                    <a:p>
                      <a:r>
                        <a:rPr lang="en-US" sz="1600" dirty="0" smtClean="0">
                          <a:solidFill>
                            <a:schemeClr val="bg1"/>
                          </a:solidFill>
                        </a:rPr>
                        <a:t>March 8, 2017</a:t>
                      </a:r>
                      <a:endParaRPr lang="en-US" sz="1600" dirty="0">
                        <a:solidFill>
                          <a:schemeClr val="bg1"/>
                        </a:solidFill>
                      </a:endParaRPr>
                    </a:p>
                  </a:txBody>
                  <a:tcPr>
                    <a:solidFill>
                      <a:srgbClr val="002D7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err="1" smtClean="0">
                          <a:solidFill>
                            <a:srgbClr val="002D73"/>
                          </a:solidFill>
                        </a:rPr>
                        <a:t>OUREx</a:t>
                      </a:r>
                      <a:r>
                        <a:rPr lang="en-US" sz="1400" dirty="0" smtClean="0">
                          <a:solidFill>
                            <a:srgbClr val="002D73"/>
                          </a:solidFill>
                        </a:rPr>
                        <a:t> (WNY)</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2D73"/>
                          </a:solidFill>
                        </a:rPr>
                        <a:t>Business hours</a:t>
                      </a: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dirty="0" smtClean="0">
                          <a:solidFill>
                            <a:srgbClr val="002D73"/>
                          </a:solidFill>
                        </a:rPr>
                        <a:t>Hospitals,</a:t>
                      </a:r>
                      <a:r>
                        <a:rPr lang="en-US" sz="1300" baseline="0" dirty="0" smtClean="0">
                          <a:solidFill>
                            <a:srgbClr val="002D73"/>
                          </a:solidFill>
                        </a:rPr>
                        <a:t> </a:t>
                      </a:r>
                      <a:r>
                        <a:rPr lang="en-US" sz="1300" dirty="0" smtClean="0">
                          <a:solidFill>
                            <a:srgbClr val="002D73"/>
                          </a:solidFill>
                        </a:rPr>
                        <a:t>LHDs, LHD POD Sites</a:t>
                      </a:r>
                      <a:r>
                        <a:rPr lang="en-US" sz="1300" baseline="0" dirty="0" smtClean="0">
                          <a:solidFill>
                            <a:srgbClr val="002D73"/>
                          </a:solidFill>
                        </a:rPr>
                        <a:t>, </a:t>
                      </a:r>
                      <a:r>
                        <a:rPr lang="en-US" sz="1300" dirty="0" smtClean="0">
                          <a:solidFill>
                            <a:srgbClr val="002D73"/>
                          </a:solidFill>
                        </a:rPr>
                        <a:t>Local</a:t>
                      </a:r>
                      <a:r>
                        <a:rPr lang="en-US" sz="1300" baseline="0" dirty="0" smtClean="0">
                          <a:solidFill>
                            <a:srgbClr val="002D73"/>
                          </a:solidFill>
                        </a:rPr>
                        <a:t> EMs, EMS</a:t>
                      </a:r>
                      <a:endParaRPr lang="en-US" sz="1300" dirty="0" smtClean="0">
                        <a:solidFill>
                          <a:srgbClr val="002D73"/>
                        </a:solidFill>
                      </a:endParaRPr>
                    </a:p>
                  </a:txBody>
                  <a:tcPr>
                    <a:solidFill>
                      <a:schemeClr val="accent1">
                        <a:lumMod val="40000"/>
                        <a:lumOff val="60000"/>
                      </a:schemeClr>
                    </a:solidFill>
                  </a:tcPr>
                </a:tc>
              </a:tr>
            </a:tbl>
          </a:graphicData>
        </a:graphic>
      </p:graphicFrame>
    </p:spTree>
    <p:extLst>
      <p:ext uri="{BB962C8B-B14F-4D97-AF65-F5344CB8AC3E}">
        <p14:creationId xmlns:p14="http://schemas.microsoft.com/office/powerpoint/2010/main" val="182060036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dirty="0" err="1" smtClean="0">
                <a:solidFill>
                  <a:srgbClr val="002D73"/>
                </a:solidFill>
                <a:latin typeface="+mn-lt"/>
              </a:rPr>
              <a:t>OUREx</a:t>
            </a:r>
            <a:r>
              <a:rPr lang="en-US" sz="3200" b="1" dirty="0" smtClean="0">
                <a:solidFill>
                  <a:srgbClr val="002D73"/>
                </a:solidFill>
                <a:latin typeface="+mn-lt"/>
              </a:rPr>
              <a:t> Important Dates</a:t>
            </a:r>
            <a:endParaRPr lang="en-US" sz="3200" b="1" dirty="0">
              <a:solidFill>
                <a:srgbClr val="002D73"/>
              </a:solidFill>
              <a:latin typeface="+mn-l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37487798"/>
              </p:ext>
            </p:extLst>
          </p:nvPr>
        </p:nvGraphicFramePr>
        <p:xfrm>
          <a:off x="101184" y="1063624"/>
          <a:ext cx="8941632" cy="3863807"/>
        </p:xfrm>
        <a:graphic>
          <a:graphicData uri="http://schemas.openxmlformats.org/drawingml/2006/table">
            <a:tbl>
              <a:tblPr firstRow="1" bandRow="1">
                <a:tableStyleId>{5C22544A-7EE6-4342-B048-85BDC9FD1C3A}</a:tableStyleId>
              </a:tblPr>
              <a:tblGrid>
                <a:gridCol w="1723869"/>
                <a:gridCol w="1791325"/>
                <a:gridCol w="2023672"/>
                <a:gridCol w="3402766"/>
              </a:tblGrid>
              <a:tr h="381730">
                <a:tc>
                  <a:txBody>
                    <a:bodyPr/>
                    <a:lstStyle/>
                    <a:p>
                      <a:pPr algn="ctr"/>
                      <a:r>
                        <a:rPr lang="en-US" dirty="0" smtClean="0"/>
                        <a:t>Date</a:t>
                      </a:r>
                      <a:endParaRPr lang="en-US" dirty="0"/>
                    </a:p>
                  </a:txBody>
                  <a:tcPr>
                    <a:solidFill>
                      <a:srgbClr val="002D73"/>
                    </a:solidFill>
                  </a:tcPr>
                </a:tc>
                <a:tc>
                  <a:txBody>
                    <a:bodyPr/>
                    <a:lstStyle/>
                    <a:p>
                      <a:pPr algn="ctr"/>
                      <a:r>
                        <a:rPr lang="en-US" dirty="0" smtClean="0">
                          <a:solidFill>
                            <a:srgbClr val="002D73"/>
                          </a:solidFill>
                        </a:rPr>
                        <a:t>Subject</a:t>
                      </a:r>
                      <a:endParaRPr lang="en-US" dirty="0">
                        <a:solidFill>
                          <a:srgbClr val="002D73"/>
                        </a:solidFill>
                      </a:endParaRPr>
                    </a:p>
                  </a:txBody>
                  <a:tcPr>
                    <a:solidFill>
                      <a:schemeClr val="accent1">
                        <a:lumMod val="40000"/>
                        <a:lumOff val="60000"/>
                      </a:schemeClr>
                    </a:solidFill>
                  </a:tcPr>
                </a:tc>
                <a:tc>
                  <a:txBody>
                    <a:bodyPr/>
                    <a:lstStyle/>
                    <a:p>
                      <a:pPr algn="ctr"/>
                      <a:r>
                        <a:rPr lang="en-US" dirty="0" smtClean="0">
                          <a:solidFill>
                            <a:srgbClr val="002D73"/>
                          </a:solidFill>
                        </a:rPr>
                        <a:t>Time</a:t>
                      </a:r>
                      <a:endParaRPr lang="en-US" dirty="0">
                        <a:solidFill>
                          <a:srgbClr val="002D73"/>
                        </a:solidFill>
                      </a:endParaRPr>
                    </a:p>
                  </a:txBody>
                  <a:tcPr>
                    <a:solidFill>
                      <a:schemeClr val="accent1">
                        <a:lumMod val="40000"/>
                        <a:lumOff val="60000"/>
                      </a:schemeClr>
                    </a:solidFill>
                  </a:tcPr>
                </a:tc>
                <a:tc>
                  <a:txBody>
                    <a:bodyPr/>
                    <a:lstStyle/>
                    <a:p>
                      <a:pPr algn="ctr"/>
                      <a:r>
                        <a:rPr lang="en-US" dirty="0" smtClean="0">
                          <a:solidFill>
                            <a:srgbClr val="002D73"/>
                          </a:solidFill>
                        </a:rPr>
                        <a:t>Location</a:t>
                      </a:r>
                      <a:endParaRPr lang="en-US" dirty="0">
                        <a:solidFill>
                          <a:srgbClr val="002D73"/>
                        </a:solidFill>
                      </a:endParaRPr>
                    </a:p>
                  </a:txBody>
                  <a:tcPr>
                    <a:solidFill>
                      <a:schemeClr val="accent1">
                        <a:lumMod val="40000"/>
                        <a:lumOff val="60000"/>
                      </a:schemeClr>
                    </a:solidFill>
                  </a:tcPr>
                </a:tc>
              </a:tr>
              <a:tr h="624334">
                <a:tc>
                  <a:txBody>
                    <a:bodyPr/>
                    <a:lstStyle/>
                    <a:p>
                      <a:r>
                        <a:rPr lang="en-US" sz="1600" dirty="0" smtClean="0">
                          <a:solidFill>
                            <a:schemeClr val="bg1"/>
                          </a:solidFill>
                        </a:rPr>
                        <a:t>~ March 8 – March 22, 2017</a:t>
                      </a:r>
                      <a:endParaRPr lang="en-US" sz="1600" dirty="0">
                        <a:solidFill>
                          <a:schemeClr val="bg1"/>
                        </a:solidFill>
                      </a:endParaRPr>
                    </a:p>
                  </a:txBody>
                  <a:tcPr>
                    <a:solidFill>
                      <a:srgbClr val="002D73"/>
                    </a:solidFill>
                  </a:tcPr>
                </a:tc>
                <a:tc>
                  <a:txBody>
                    <a:bodyPr/>
                    <a:lstStyle/>
                    <a:p>
                      <a:pPr algn="ctr"/>
                      <a:r>
                        <a:rPr lang="en-US" sz="1400" dirty="0" smtClean="0">
                          <a:solidFill>
                            <a:srgbClr val="002D73"/>
                          </a:solidFill>
                        </a:rPr>
                        <a:t>Hotwashes</a:t>
                      </a:r>
                      <a:r>
                        <a:rPr lang="en-US" sz="1400" baseline="0" dirty="0" smtClean="0">
                          <a:solidFill>
                            <a:srgbClr val="002D73"/>
                          </a:solidFill>
                        </a:rPr>
                        <a:t> – Regional level</a:t>
                      </a:r>
                      <a:endParaRPr lang="en-US" sz="1400" dirty="0">
                        <a:solidFill>
                          <a:srgbClr val="002D73"/>
                        </a:solidFill>
                      </a:endParaRPr>
                    </a:p>
                  </a:txBody>
                  <a:tcPr>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2D73"/>
                          </a:solidFill>
                        </a:rPr>
                        <a:t>Regional Offices to determine</a:t>
                      </a:r>
                    </a:p>
                    <a:p>
                      <a:pPr algn="ctr"/>
                      <a:endParaRPr lang="en-US" sz="1400" dirty="0">
                        <a:solidFill>
                          <a:srgbClr val="002D73"/>
                        </a:solidFill>
                      </a:endParaRPr>
                    </a:p>
                  </a:txBody>
                  <a:tcPr>
                    <a:solidFill>
                      <a:schemeClr val="accent1">
                        <a:lumMod val="40000"/>
                        <a:lumOff val="60000"/>
                      </a:schemeClr>
                    </a:solidFill>
                  </a:tcPr>
                </a:tc>
                <a:tc>
                  <a:txBody>
                    <a:bodyPr/>
                    <a:lstStyle/>
                    <a:p>
                      <a:pPr algn="ctr"/>
                      <a:r>
                        <a:rPr lang="en-US" sz="1400" dirty="0" smtClean="0">
                          <a:solidFill>
                            <a:srgbClr val="002D73"/>
                          </a:solidFill>
                        </a:rPr>
                        <a:t>Regional Offices to determine</a:t>
                      </a:r>
                      <a:endParaRPr lang="en-US" sz="1400" dirty="0">
                        <a:solidFill>
                          <a:srgbClr val="002D73"/>
                        </a:solidFill>
                      </a:endParaRPr>
                    </a:p>
                  </a:txBody>
                  <a:tcPr>
                    <a:solidFill>
                      <a:schemeClr val="accent1">
                        <a:lumMod val="40000"/>
                        <a:lumOff val="60000"/>
                      </a:schemeClr>
                    </a:solidFill>
                  </a:tcPr>
                </a:tc>
              </a:tr>
              <a:tr h="624334">
                <a:tc>
                  <a:txBody>
                    <a:bodyPr/>
                    <a:lstStyle/>
                    <a:p>
                      <a:r>
                        <a:rPr lang="en-US" sz="1600" dirty="0" smtClean="0">
                          <a:solidFill>
                            <a:schemeClr val="bg1"/>
                          </a:solidFill>
                        </a:rPr>
                        <a:t>March 10, 2017</a:t>
                      </a:r>
                      <a:endParaRPr lang="en-US" sz="1600" dirty="0">
                        <a:solidFill>
                          <a:schemeClr val="bg1"/>
                        </a:solidFill>
                      </a:endParaRPr>
                    </a:p>
                  </a:txBody>
                  <a:tcPr>
                    <a:solidFill>
                      <a:srgbClr val="002D73"/>
                    </a:solidFill>
                  </a:tcPr>
                </a:tc>
                <a:tc>
                  <a:txBody>
                    <a:bodyPr/>
                    <a:lstStyle/>
                    <a:p>
                      <a:pPr algn="ctr"/>
                      <a:r>
                        <a:rPr lang="en-US" sz="1400" dirty="0" smtClean="0">
                          <a:solidFill>
                            <a:srgbClr val="002D73"/>
                          </a:solidFill>
                        </a:rPr>
                        <a:t>Hotwash – OHEP and Design Team</a:t>
                      </a:r>
                      <a:endParaRPr lang="en-US" sz="1400" dirty="0">
                        <a:solidFill>
                          <a:srgbClr val="002D73"/>
                        </a:solidFill>
                      </a:endParaRPr>
                    </a:p>
                  </a:txBody>
                  <a:tcPr>
                    <a:solidFill>
                      <a:schemeClr val="accent1">
                        <a:lumMod val="40000"/>
                        <a:lumOff val="60000"/>
                      </a:schemeClr>
                    </a:solidFill>
                  </a:tcPr>
                </a:tc>
                <a:tc>
                  <a:txBody>
                    <a:bodyPr/>
                    <a:lstStyle/>
                    <a:p>
                      <a:pPr algn="ctr"/>
                      <a:r>
                        <a:rPr lang="en-US" sz="1400" dirty="0" smtClean="0">
                          <a:solidFill>
                            <a:srgbClr val="002D73"/>
                          </a:solidFill>
                        </a:rPr>
                        <a:t>TBD</a:t>
                      </a:r>
                      <a:endParaRPr lang="en-US" sz="1400" dirty="0">
                        <a:solidFill>
                          <a:srgbClr val="002D73"/>
                        </a:solidFill>
                      </a:endParaRPr>
                    </a:p>
                  </a:txBody>
                  <a:tcPr>
                    <a:solidFill>
                      <a:schemeClr val="accent1">
                        <a:lumMod val="40000"/>
                        <a:lumOff val="60000"/>
                      </a:schemeClr>
                    </a:solidFill>
                  </a:tcPr>
                </a:tc>
                <a:tc>
                  <a:txBody>
                    <a:bodyPr/>
                    <a:lstStyle/>
                    <a:p>
                      <a:pPr algn="ctr"/>
                      <a:r>
                        <a:rPr lang="en-US" sz="1400" dirty="0" smtClean="0">
                          <a:solidFill>
                            <a:srgbClr val="002D73"/>
                          </a:solidFill>
                        </a:rPr>
                        <a:t>800 N. Pearl St.,</a:t>
                      </a:r>
                      <a:r>
                        <a:rPr lang="en-US" sz="1400" baseline="0" dirty="0" smtClean="0">
                          <a:solidFill>
                            <a:srgbClr val="002D73"/>
                          </a:solidFill>
                        </a:rPr>
                        <a:t> Suite 322</a:t>
                      </a:r>
                    </a:p>
                    <a:p>
                      <a:pPr algn="ctr"/>
                      <a:r>
                        <a:rPr lang="en-US" sz="1400" baseline="0" dirty="0" smtClean="0">
                          <a:solidFill>
                            <a:srgbClr val="002D73"/>
                          </a:solidFill>
                        </a:rPr>
                        <a:t>Webinar</a:t>
                      </a:r>
                      <a:endParaRPr lang="en-US" sz="1400" dirty="0">
                        <a:solidFill>
                          <a:srgbClr val="002D73"/>
                        </a:solidFill>
                      </a:endParaRPr>
                    </a:p>
                  </a:txBody>
                  <a:tcPr>
                    <a:solidFill>
                      <a:schemeClr val="accent1">
                        <a:lumMod val="40000"/>
                        <a:lumOff val="60000"/>
                      </a:schemeClr>
                    </a:solidFill>
                  </a:tcPr>
                </a:tc>
              </a:tr>
              <a:tr h="821980">
                <a:tc>
                  <a:txBody>
                    <a:bodyPr/>
                    <a:lstStyle/>
                    <a:p>
                      <a:r>
                        <a:rPr lang="en-US" sz="1600" dirty="0" smtClean="0">
                          <a:solidFill>
                            <a:schemeClr val="bg1"/>
                          </a:solidFill>
                        </a:rPr>
                        <a:t>April</a:t>
                      </a:r>
                      <a:r>
                        <a:rPr lang="en-US" sz="1600" baseline="0" dirty="0" smtClean="0">
                          <a:solidFill>
                            <a:schemeClr val="bg1"/>
                          </a:solidFill>
                        </a:rPr>
                        <a:t> 17, 2017</a:t>
                      </a:r>
                      <a:endParaRPr lang="en-US" sz="1600" dirty="0">
                        <a:solidFill>
                          <a:schemeClr val="bg1"/>
                        </a:solidFill>
                      </a:endParaRPr>
                    </a:p>
                  </a:txBody>
                  <a:tcPr>
                    <a:solidFill>
                      <a:srgbClr val="002D7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2D73"/>
                          </a:solidFill>
                        </a:rPr>
                        <a:t>After Action Conference - OHEP and Design Team</a:t>
                      </a:r>
                    </a:p>
                  </a:txBody>
                  <a:tcPr>
                    <a:solidFill>
                      <a:schemeClr val="accent1">
                        <a:lumMod val="40000"/>
                        <a:lumOff val="60000"/>
                      </a:schemeClr>
                    </a:solidFill>
                  </a:tcPr>
                </a:tc>
                <a:tc>
                  <a:txBody>
                    <a:bodyPr/>
                    <a:lstStyle/>
                    <a:p>
                      <a:pPr algn="ctr"/>
                      <a:r>
                        <a:rPr lang="en-US" sz="1400" dirty="0" smtClean="0">
                          <a:solidFill>
                            <a:srgbClr val="002D73"/>
                          </a:solidFill>
                        </a:rPr>
                        <a:t>TBD</a:t>
                      </a:r>
                      <a:endParaRPr lang="en-US" sz="1400" dirty="0">
                        <a:solidFill>
                          <a:srgbClr val="002D73"/>
                        </a:solidFill>
                      </a:endParaRPr>
                    </a:p>
                  </a:txBody>
                  <a:tcPr>
                    <a:solidFill>
                      <a:schemeClr val="accent1">
                        <a:lumMod val="40000"/>
                        <a:lumOff val="60000"/>
                      </a:schemeClr>
                    </a:solidFill>
                  </a:tcPr>
                </a:tc>
                <a:tc>
                  <a:txBody>
                    <a:bodyPr/>
                    <a:lstStyle/>
                    <a:p>
                      <a:pPr algn="ctr"/>
                      <a:r>
                        <a:rPr lang="en-US" sz="1400" dirty="0" smtClean="0">
                          <a:solidFill>
                            <a:srgbClr val="002D73"/>
                          </a:solidFill>
                        </a:rPr>
                        <a:t>800 N. Pearl St.,</a:t>
                      </a:r>
                      <a:r>
                        <a:rPr lang="en-US" sz="1400" baseline="0" dirty="0" smtClean="0">
                          <a:solidFill>
                            <a:srgbClr val="002D73"/>
                          </a:solidFill>
                        </a:rPr>
                        <a:t> Suite 322</a:t>
                      </a:r>
                    </a:p>
                    <a:p>
                      <a:pPr algn="ctr"/>
                      <a:r>
                        <a:rPr lang="en-US" sz="1400" baseline="0" dirty="0" smtClean="0">
                          <a:solidFill>
                            <a:srgbClr val="002D73"/>
                          </a:solidFill>
                        </a:rPr>
                        <a:t>Webinar</a:t>
                      </a:r>
                      <a:endParaRPr lang="en-US" sz="1400" dirty="0" smtClean="0">
                        <a:solidFill>
                          <a:srgbClr val="002D73"/>
                        </a:solidFill>
                      </a:endParaRPr>
                    </a:p>
                  </a:txBody>
                  <a:tcPr>
                    <a:solidFill>
                      <a:schemeClr val="accent1">
                        <a:lumMod val="40000"/>
                        <a:lumOff val="60000"/>
                      </a:schemeClr>
                    </a:solidFill>
                  </a:tcPr>
                </a:tc>
              </a:tr>
              <a:tr h="763460">
                <a:tc>
                  <a:txBody>
                    <a:bodyPr/>
                    <a:lstStyle/>
                    <a:p>
                      <a:r>
                        <a:rPr lang="en-US" sz="1600" dirty="0" smtClean="0">
                          <a:solidFill>
                            <a:schemeClr val="bg1"/>
                          </a:solidFill>
                        </a:rPr>
                        <a:t>May 22, 2017</a:t>
                      </a:r>
                      <a:endParaRPr lang="en-US" sz="1600" dirty="0">
                        <a:solidFill>
                          <a:schemeClr val="bg1"/>
                        </a:solidFill>
                      </a:endParaRPr>
                    </a:p>
                  </a:txBody>
                  <a:tcPr>
                    <a:solidFill>
                      <a:srgbClr val="002D73"/>
                    </a:solidFill>
                  </a:tcPr>
                </a:tc>
                <a:tc>
                  <a:txBody>
                    <a:bodyPr/>
                    <a:lstStyle/>
                    <a:p>
                      <a:pPr algn="ctr"/>
                      <a:r>
                        <a:rPr lang="en-US" sz="1400" dirty="0" smtClean="0">
                          <a:solidFill>
                            <a:srgbClr val="002D73"/>
                          </a:solidFill>
                        </a:rPr>
                        <a:t>Draft OHEP AAR sent to senior</a:t>
                      </a:r>
                      <a:r>
                        <a:rPr lang="en-US" sz="1400" baseline="0" dirty="0" smtClean="0">
                          <a:solidFill>
                            <a:srgbClr val="002D73"/>
                          </a:solidFill>
                        </a:rPr>
                        <a:t> management</a:t>
                      </a:r>
                      <a:endParaRPr lang="en-US" sz="1400" dirty="0">
                        <a:solidFill>
                          <a:srgbClr val="002D73"/>
                        </a:solidFill>
                      </a:endParaRPr>
                    </a:p>
                  </a:txBody>
                  <a:tcPr>
                    <a:solidFill>
                      <a:schemeClr val="accent1">
                        <a:lumMod val="40000"/>
                        <a:lumOff val="60000"/>
                      </a:schemeClr>
                    </a:solidFill>
                  </a:tcPr>
                </a:tc>
                <a:tc>
                  <a:txBody>
                    <a:bodyPr/>
                    <a:lstStyle/>
                    <a:p>
                      <a:pPr algn="ctr"/>
                      <a:r>
                        <a:rPr lang="en-US" sz="1400" dirty="0" smtClean="0">
                          <a:solidFill>
                            <a:srgbClr val="002D73"/>
                          </a:solidFill>
                        </a:rPr>
                        <a:t>N.A.</a:t>
                      </a:r>
                      <a:endParaRPr lang="en-US" sz="1400" dirty="0">
                        <a:solidFill>
                          <a:srgbClr val="002D73"/>
                        </a:solidFill>
                      </a:endParaRPr>
                    </a:p>
                  </a:txBody>
                  <a:tcPr>
                    <a:solidFill>
                      <a:schemeClr val="accent1">
                        <a:lumMod val="40000"/>
                        <a:lumOff val="60000"/>
                      </a:schemeClr>
                    </a:solidFill>
                  </a:tcPr>
                </a:tc>
                <a:tc>
                  <a:txBody>
                    <a:bodyPr/>
                    <a:lstStyle/>
                    <a:p>
                      <a:pPr algn="ctr"/>
                      <a:r>
                        <a:rPr lang="en-US" sz="1400" dirty="0" smtClean="0">
                          <a:solidFill>
                            <a:srgbClr val="002D73"/>
                          </a:solidFill>
                        </a:rPr>
                        <a:t>N.A.</a:t>
                      </a:r>
                      <a:endParaRPr lang="en-US" sz="1400" dirty="0">
                        <a:solidFill>
                          <a:srgbClr val="002D73"/>
                        </a:solidFill>
                      </a:endParaRPr>
                    </a:p>
                  </a:txBody>
                  <a:tcPr>
                    <a:solidFill>
                      <a:schemeClr val="accent1">
                        <a:lumMod val="40000"/>
                        <a:lumOff val="60000"/>
                      </a:schemeClr>
                    </a:solidFill>
                  </a:tcPr>
                </a:tc>
              </a:tr>
              <a:tr h="540783">
                <a:tc>
                  <a:txBody>
                    <a:bodyPr/>
                    <a:lstStyle/>
                    <a:p>
                      <a:r>
                        <a:rPr lang="en-US" sz="1600" dirty="0" smtClean="0">
                          <a:solidFill>
                            <a:schemeClr val="bg1"/>
                          </a:solidFill>
                        </a:rPr>
                        <a:t>June, 2017</a:t>
                      </a:r>
                      <a:endParaRPr lang="en-US" sz="1600" dirty="0">
                        <a:solidFill>
                          <a:schemeClr val="bg1"/>
                        </a:solidFill>
                      </a:endParaRPr>
                    </a:p>
                  </a:txBody>
                  <a:tcPr>
                    <a:solidFill>
                      <a:srgbClr val="002D7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2D73"/>
                          </a:solidFill>
                        </a:rPr>
                        <a:t>Finalize AAR and distribute</a:t>
                      </a:r>
                    </a:p>
                  </a:txBody>
                  <a:tcPr>
                    <a:solidFill>
                      <a:schemeClr val="accent1">
                        <a:lumMod val="40000"/>
                        <a:lumOff val="60000"/>
                      </a:schemeClr>
                    </a:solidFill>
                  </a:tcPr>
                </a:tc>
                <a:tc>
                  <a:txBody>
                    <a:bodyPr/>
                    <a:lstStyle/>
                    <a:p>
                      <a:pPr algn="ctr"/>
                      <a:r>
                        <a:rPr lang="en-US" sz="1400" dirty="0" smtClean="0">
                          <a:solidFill>
                            <a:srgbClr val="002D73"/>
                          </a:solidFill>
                        </a:rPr>
                        <a:t>N.A.</a:t>
                      </a:r>
                      <a:endParaRPr lang="en-US" sz="1400" dirty="0">
                        <a:solidFill>
                          <a:srgbClr val="002D73"/>
                        </a:solidFill>
                      </a:endParaRPr>
                    </a:p>
                  </a:txBody>
                  <a:tcPr>
                    <a:solidFill>
                      <a:schemeClr val="accent1">
                        <a:lumMod val="40000"/>
                        <a:lumOff val="60000"/>
                      </a:schemeClr>
                    </a:solidFill>
                  </a:tcPr>
                </a:tc>
                <a:tc>
                  <a:txBody>
                    <a:bodyPr/>
                    <a:lstStyle/>
                    <a:p>
                      <a:pPr algn="ctr"/>
                      <a:r>
                        <a:rPr lang="en-US" sz="1400" dirty="0" smtClean="0">
                          <a:solidFill>
                            <a:srgbClr val="002D73"/>
                          </a:solidFill>
                        </a:rPr>
                        <a:t>N.A.</a:t>
                      </a:r>
                    </a:p>
                  </a:txBody>
                  <a:tcPr>
                    <a:solidFill>
                      <a:schemeClr val="accent1">
                        <a:lumMod val="40000"/>
                        <a:lumOff val="60000"/>
                      </a:schemeClr>
                    </a:solidFill>
                  </a:tcPr>
                </a:tc>
              </a:tr>
            </a:tbl>
          </a:graphicData>
        </a:graphic>
      </p:graphicFrame>
    </p:spTree>
    <p:extLst>
      <p:ext uri="{BB962C8B-B14F-4D97-AF65-F5344CB8AC3E}">
        <p14:creationId xmlns:p14="http://schemas.microsoft.com/office/powerpoint/2010/main" val="428753431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229600" cy="857250"/>
          </a:xfrm>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Next Steps</a:t>
            </a:r>
            <a:endParaRPr lang="en-US" sz="3600" b="1" dirty="0">
              <a:solidFill>
                <a:srgbClr val="002D73"/>
              </a:solidFill>
              <a:latin typeface="+mn-lt"/>
            </a:endParaRPr>
          </a:p>
        </p:txBody>
      </p:sp>
      <p:sp>
        <p:nvSpPr>
          <p:cNvPr id="3" name="Content Placeholder 2"/>
          <p:cNvSpPr>
            <a:spLocks noGrp="1"/>
          </p:cNvSpPr>
          <p:nvPr>
            <p:ph idx="1"/>
          </p:nvPr>
        </p:nvSpPr>
        <p:spPr>
          <a:xfrm>
            <a:off x="457200" y="928914"/>
            <a:ext cx="8229600" cy="3665312"/>
          </a:xfrm>
        </p:spPr>
        <p:txBody>
          <a:bodyPr>
            <a:normAutofit fontScale="70000" lnSpcReduction="20000"/>
          </a:bodyPr>
          <a:lstStyle/>
          <a:p>
            <a:endParaRPr lang="en-US" dirty="0"/>
          </a:p>
          <a:p>
            <a:r>
              <a:rPr lang="en-US" b="1" dirty="0">
                <a:solidFill>
                  <a:srgbClr val="002D73"/>
                </a:solidFill>
              </a:rPr>
              <a:t>Development of Exercise </a:t>
            </a:r>
            <a:r>
              <a:rPr lang="en-US" b="1" dirty="0" smtClean="0">
                <a:solidFill>
                  <a:srgbClr val="002D73"/>
                </a:solidFill>
              </a:rPr>
              <a:t>Materials - ongoing</a:t>
            </a:r>
          </a:p>
          <a:p>
            <a:pPr lvl="1"/>
            <a:r>
              <a:rPr lang="en-US" sz="2595" dirty="0" smtClean="0">
                <a:solidFill>
                  <a:srgbClr val="002D73"/>
                </a:solidFill>
              </a:rPr>
              <a:t>Exercise Plans   			 </a:t>
            </a:r>
            <a:r>
              <a:rPr lang="en-US" sz="2595" dirty="0" smtClean="0">
                <a:solidFill>
                  <a:srgbClr val="002D73"/>
                </a:solidFill>
                <a:sym typeface="Wingdings" panose="05000000000000000000" pitchFamily="2" charset="2"/>
              </a:rPr>
              <a:t></a:t>
            </a:r>
            <a:endParaRPr lang="en-US" sz="2595" dirty="0" smtClean="0">
              <a:solidFill>
                <a:srgbClr val="002D73"/>
              </a:solidFill>
            </a:endParaRPr>
          </a:p>
          <a:p>
            <a:pPr lvl="1"/>
            <a:r>
              <a:rPr lang="en-US" sz="2595" dirty="0" smtClean="0">
                <a:solidFill>
                  <a:srgbClr val="002D73"/>
                </a:solidFill>
              </a:rPr>
              <a:t>Controller </a:t>
            </a:r>
            <a:r>
              <a:rPr lang="en-US" sz="2595" dirty="0">
                <a:solidFill>
                  <a:srgbClr val="002D73"/>
                </a:solidFill>
              </a:rPr>
              <a:t>and Evaluator </a:t>
            </a:r>
            <a:r>
              <a:rPr lang="en-US" sz="2595" dirty="0" smtClean="0">
                <a:solidFill>
                  <a:srgbClr val="002D73"/>
                </a:solidFill>
              </a:rPr>
              <a:t>Handbook	</a:t>
            </a:r>
            <a:r>
              <a:rPr lang="en-US" sz="2595" dirty="0">
                <a:solidFill>
                  <a:srgbClr val="002D73"/>
                </a:solidFill>
                <a:sym typeface="Wingdings" panose="05000000000000000000" pitchFamily="2" charset="2"/>
              </a:rPr>
              <a:t> </a:t>
            </a:r>
            <a:endParaRPr lang="en-US" sz="2595" dirty="0" smtClean="0">
              <a:solidFill>
                <a:srgbClr val="002D73"/>
              </a:solidFill>
            </a:endParaRPr>
          </a:p>
          <a:p>
            <a:pPr lvl="1"/>
            <a:r>
              <a:rPr lang="en-US" sz="2595" dirty="0" smtClean="0">
                <a:solidFill>
                  <a:srgbClr val="002D73"/>
                </a:solidFill>
              </a:rPr>
              <a:t>Exercise </a:t>
            </a:r>
            <a:r>
              <a:rPr lang="en-US" sz="2595" dirty="0">
                <a:solidFill>
                  <a:srgbClr val="002D73"/>
                </a:solidFill>
              </a:rPr>
              <a:t>Evaluation </a:t>
            </a:r>
            <a:r>
              <a:rPr lang="en-US" sz="2595" dirty="0" smtClean="0">
                <a:solidFill>
                  <a:srgbClr val="002D73"/>
                </a:solidFill>
              </a:rPr>
              <a:t>Guides		</a:t>
            </a:r>
            <a:r>
              <a:rPr lang="en-US" sz="2595" dirty="0">
                <a:solidFill>
                  <a:srgbClr val="002D73"/>
                </a:solidFill>
                <a:sym typeface="Wingdings" panose="05000000000000000000" pitchFamily="2" charset="2"/>
              </a:rPr>
              <a:t> </a:t>
            </a:r>
            <a:endParaRPr lang="en-US" sz="2595" dirty="0" smtClean="0">
              <a:solidFill>
                <a:srgbClr val="002D73"/>
              </a:solidFill>
            </a:endParaRPr>
          </a:p>
          <a:p>
            <a:pPr lvl="1"/>
            <a:r>
              <a:rPr lang="en-US" sz="2595" dirty="0" smtClean="0">
                <a:solidFill>
                  <a:srgbClr val="002D73"/>
                </a:solidFill>
              </a:rPr>
              <a:t>Master Scenario Event List		</a:t>
            </a:r>
            <a:r>
              <a:rPr lang="en-US" sz="2595" dirty="0">
                <a:solidFill>
                  <a:srgbClr val="002D73"/>
                </a:solidFill>
                <a:sym typeface="Wingdings" panose="05000000000000000000" pitchFamily="2" charset="2"/>
              </a:rPr>
              <a:t> </a:t>
            </a:r>
            <a:endParaRPr lang="en-US" sz="2595" dirty="0" smtClean="0">
              <a:solidFill>
                <a:srgbClr val="002D73"/>
              </a:solidFill>
            </a:endParaRPr>
          </a:p>
          <a:p>
            <a:pPr lvl="1"/>
            <a:r>
              <a:rPr lang="en-US" sz="2595" dirty="0" smtClean="0">
                <a:solidFill>
                  <a:srgbClr val="002D73"/>
                </a:solidFill>
              </a:rPr>
              <a:t>Participant </a:t>
            </a:r>
            <a:r>
              <a:rPr lang="en-US" sz="2595" dirty="0">
                <a:solidFill>
                  <a:srgbClr val="002D73"/>
                </a:solidFill>
              </a:rPr>
              <a:t>Feedback </a:t>
            </a:r>
            <a:r>
              <a:rPr lang="en-US" sz="2595" dirty="0" smtClean="0">
                <a:solidFill>
                  <a:srgbClr val="002D73"/>
                </a:solidFill>
              </a:rPr>
              <a:t>Forms		</a:t>
            </a:r>
            <a:r>
              <a:rPr lang="en-US" sz="2595" dirty="0">
                <a:solidFill>
                  <a:srgbClr val="002D73"/>
                </a:solidFill>
                <a:sym typeface="Wingdings" panose="05000000000000000000" pitchFamily="2" charset="2"/>
              </a:rPr>
              <a:t> </a:t>
            </a:r>
            <a:endParaRPr lang="en-US" sz="2595" dirty="0" smtClean="0">
              <a:solidFill>
                <a:srgbClr val="002D73"/>
              </a:solidFill>
            </a:endParaRPr>
          </a:p>
          <a:p>
            <a:pPr lvl="1"/>
            <a:r>
              <a:rPr lang="en-US" sz="2595" dirty="0" smtClean="0">
                <a:solidFill>
                  <a:srgbClr val="002D73"/>
                </a:solidFill>
              </a:rPr>
              <a:t>Other </a:t>
            </a:r>
            <a:r>
              <a:rPr lang="en-US" sz="2595" dirty="0">
                <a:solidFill>
                  <a:srgbClr val="002D73"/>
                </a:solidFill>
              </a:rPr>
              <a:t>exercise materials, as </a:t>
            </a:r>
            <a:r>
              <a:rPr lang="en-US" sz="2595" dirty="0" smtClean="0">
                <a:solidFill>
                  <a:srgbClr val="002D73"/>
                </a:solidFill>
              </a:rPr>
              <a:t>needed</a:t>
            </a:r>
          </a:p>
          <a:p>
            <a:pPr lvl="1">
              <a:buNone/>
            </a:pPr>
            <a:endParaRPr lang="en-US" sz="2595" dirty="0" smtClean="0">
              <a:solidFill>
                <a:srgbClr val="002D73"/>
              </a:solidFill>
            </a:endParaRPr>
          </a:p>
          <a:p>
            <a:r>
              <a:rPr lang="en-US" sz="2995" b="1" dirty="0" smtClean="0">
                <a:solidFill>
                  <a:srgbClr val="002D73"/>
                </a:solidFill>
              </a:rPr>
              <a:t>MSEL Huddle – October 26, 2016 </a:t>
            </a:r>
          </a:p>
          <a:p>
            <a:endParaRPr lang="en-US" sz="2995" b="1" dirty="0">
              <a:solidFill>
                <a:srgbClr val="002D73"/>
              </a:solidFill>
            </a:endParaRPr>
          </a:p>
          <a:p>
            <a:r>
              <a:rPr lang="en-US" sz="2995" b="1" dirty="0" smtClean="0">
                <a:solidFill>
                  <a:srgbClr val="002D73"/>
                </a:solidFill>
              </a:rPr>
              <a:t>Finalize activities of ROs during the exercise</a:t>
            </a:r>
            <a:endParaRPr lang="en-US" dirty="0"/>
          </a:p>
        </p:txBody>
      </p:sp>
      <p:pic>
        <p:nvPicPr>
          <p:cNvPr id="4" name="Picture 3" descr="huddle-clipart-Professional-team.jpg"/>
          <p:cNvPicPr>
            <a:picLocks noChangeAspect="1"/>
          </p:cNvPicPr>
          <p:nvPr/>
        </p:nvPicPr>
        <p:blipFill>
          <a:blip r:embed="rId2"/>
          <a:stretch>
            <a:fillRect/>
          </a:stretch>
        </p:blipFill>
        <p:spPr>
          <a:xfrm>
            <a:off x="6188188" y="2622724"/>
            <a:ext cx="1944914" cy="1301463"/>
          </a:xfrm>
          <a:prstGeom prst="rect">
            <a:avLst/>
          </a:prstGeom>
        </p:spPr>
      </p:pic>
    </p:spTree>
    <p:extLst>
      <p:ext uri="{BB962C8B-B14F-4D97-AF65-F5344CB8AC3E}">
        <p14:creationId xmlns:p14="http://schemas.microsoft.com/office/powerpoint/2010/main" val="177113442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77925" y="900793"/>
            <a:ext cx="3037006" cy="3301094"/>
          </a:xfrm>
          <a:prstGeom prst="rect">
            <a:avLst/>
          </a:prstGeom>
        </p:spPr>
      </p:pic>
    </p:spTree>
    <p:extLst>
      <p:ext uri="{BB962C8B-B14F-4D97-AF65-F5344CB8AC3E}">
        <p14:creationId xmlns:p14="http://schemas.microsoft.com/office/powerpoint/2010/main" val="41004740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7645"/>
            <a:ext cx="8229600" cy="904974"/>
          </a:xfrm>
        </p:spPr>
        <p:txBody>
          <a:bodyPr/>
          <a:lstStyle/>
          <a:p>
            <a:pPr algn="l"/>
            <a:r>
              <a:rPr lang="en-US" sz="3600" b="1" dirty="0" err="1" smtClean="0">
                <a:solidFill>
                  <a:srgbClr val="002D73"/>
                </a:solidFill>
                <a:latin typeface="+mn-lt"/>
                <a:cs typeface="Arial" panose="020B0604020202020204" pitchFamily="34" charset="0"/>
              </a:rPr>
              <a:t>OUREx</a:t>
            </a:r>
            <a:r>
              <a:rPr lang="en-US" sz="3600" b="1" dirty="0" smtClean="0">
                <a:solidFill>
                  <a:srgbClr val="002D73"/>
                </a:solidFill>
                <a:latin typeface="+mn-lt"/>
                <a:cs typeface="Arial" panose="020B0604020202020204" pitchFamily="34" charset="0"/>
              </a:rPr>
              <a:t> Workgroups</a:t>
            </a:r>
            <a:endParaRPr lang="en-US" sz="3600" b="1" dirty="0">
              <a:solidFill>
                <a:srgbClr val="002D73"/>
              </a:solidFill>
              <a:latin typeface="+mn-lt"/>
              <a:cs typeface="Arial" panose="020B0604020202020204" pitchFamily="34" charset="0"/>
            </a:endParaRPr>
          </a:p>
        </p:txBody>
      </p:sp>
      <p:sp>
        <p:nvSpPr>
          <p:cNvPr id="3" name="Content Placeholder 2"/>
          <p:cNvSpPr>
            <a:spLocks noGrp="1"/>
          </p:cNvSpPr>
          <p:nvPr>
            <p:ph sz="half" idx="1"/>
          </p:nvPr>
        </p:nvSpPr>
        <p:spPr>
          <a:xfrm>
            <a:off x="457200" y="1200149"/>
            <a:ext cx="4038600" cy="3869939"/>
          </a:xfrm>
        </p:spPr>
        <p:txBody>
          <a:bodyPr>
            <a:normAutofit fontScale="77500" lnSpcReduction="20000"/>
          </a:bodyPr>
          <a:lstStyle/>
          <a:p>
            <a:r>
              <a:rPr lang="en-US" sz="1900" b="1" i="1" dirty="0" smtClean="0">
                <a:solidFill>
                  <a:srgbClr val="002D73"/>
                </a:solidFill>
              </a:rPr>
              <a:t>LHD </a:t>
            </a:r>
            <a:r>
              <a:rPr lang="en-US" sz="1900" b="1" i="1" dirty="0">
                <a:solidFill>
                  <a:srgbClr val="002D73"/>
                </a:solidFill>
              </a:rPr>
              <a:t>Subgroup</a:t>
            </a:r>
          </a:p>
          <a:p>
            <a:pPr lvl="1"/>
            <a:r>
              <a:rPr lang="en-US" sz="1900" dirty="0">
                <a:solidFill>
                  <a:srgbClr val="002D73"/>
                </a:solidFill>
              </a:rPr>
              <a:t>BCDC</a:t>
            </a:r>
          </a:p>
          <a:p>
            <a:pPr lvl="1"/>
            <a:r>
              <a:rPr lang="en-US" sz="1900" dirty="0">
                <a:solidFill>
                  <a:srgbClr val="002D73"/>
                </a:solidFill>
              </a:rPr>
              <a:t>Environmental Health</a:t>
            </a:r>
          </a:p>
          <a:p>
            <a:pPr lvl="1"/>
            <a:r>
              <a:rPr lang="en-US" sz="1900" dirty="0">
                <a:solidFill>
                  <a:srgbClr val="002D73"/>
                </a:solidFill>
              </a:rPr>
              <a:t>Regional Offices – PHP Reps</a:t>
            </a:r>
          </a:p>
          <a:p>
            <a:pPr lvl="1"/>
            <a:r>
              <a:rPr lang="en-US" sz="1900" dirty="0" smtClean="0">
                <a:solidFill>
                  <a:srgbClr val="002D73"/>
                </a:solidFill>
              </a:rPr>
              <a:t>PAG</a:t>
            </a:r>
          </a:p>
          <a:p>
            <a:pPr lvl="1"/>
            <a:r>
              <a:rPr lang="en-US" sz="1900" dirty="0" smtClean="0">
                <a:solidFill>
                  <a:srgbClr val="002D73"/>
                </a:solidFill>
              </a:rPr>
              <a:t>Labs</a:t>
            </a:r>
          </a:p>
          <a:p>
            <a:pPr lvl="1"/>
            <a:r>
              <a:rPr lang="en-US" sz="1900" dirty="0" smtClean="0">
                <a:solidFill>
                  <a:srgbClr val="002D73"/>
                </a:solidFill>
              </a:rPr>
              <a:t>OHEP</a:t>
            </a:r>
          </a:p>
          <a:p>
            <a:pPr marL="457200" lvl="1" indent="0">
              <a:buNone/>
            </a:pPr>
            <a:endParaRPr lang="en-US" sz="1900" dirty="0">
              <a:solidFill>
                <a:srgbClr val="002D73"/>
              </a:solidFill>
            </a:endParaRPr>
          </a:p>
          <a:p>
            <a:r>
              <a:rPr lang="en-US" sz="1900" b="1" i="1" dirty="0" smtClean="0">
                <a:solidFill>
                  <a:srgbClr val="002D73"/>
                </a:solidFill>
              </a:rPr>
              <a:t>Healthcare Subgroup</a:t>
            </a:r>
            <a:endParaRPr lang="en-US" sz="1900" b="1" i="1" dirty="0">
              <a:solidFill>
                <a:srgbClr val="002D73"/>
              </a:solidFill>
            </a:endParaRPr>
          </a:p>
          <a:p>
            <a:pPr lvl="1"/>
            <a:r>
              <a:rPr lang="en-US" sz="1900" dirty="0">
                <a:solidFill>
                  <a:srgbClr val="002D73"/>
                </a:solidFill>
              </a:rPr>
              <a:t>OPCHSM</a:t>
            </a:r>
          </a:p>
          <a:p>
            <a:pPr lvl="1"/>
            <a:r>
              <a:rPr lang="en-US" sz="1900" dirty="0">
                <a:solidFill>
                  <a:srgbClr val="002D73"/>
                </a:solidFill>
              </a:rPr>
              <a:t>Saratoga Hospital</a:t>
            </a:r>
          </a:p>
          <a:p>
            <a:pPr lvl="1"/>
            <a:r>
              <a:rPr lang="en-US" sz="1900" dirty="0">
                <a:solidFill>
                  <a:srgbClr val="002D73"/>
                </a:solidFill>
              </a:rPr>
              <a:t>HANYS</a:t>
            </a:r>
          </a:p>
          <a:p>
            <a:pPr lvl="1"/>
            <a:r>
              <a:rPr lang="en-US" sz="1900" dirty="0">
                <a:solidFill>
                  <a:srgbClr val="002D73"/>
                </a:solidFill>
              </a:rPr>
              <a:t>Regional Offices – </a:t>
            </a:r>
            <a:r>
              <a:rPr lang="en-US" sz="1900" dirty="0" smtClean="0">
                <a:solidFill>
                  <a:srgbClr val="002D73"/>
                </a:solidFill>
              </a:rPr>
              <a:t>HPP </a:t>
            </a:r>
            <a:r>
              <a:rPr lang="en-US" sz="1900" dirty="0">
                <a:solidFill>
                  <a:srgbClr val="002D73"/>
                </a:solidFill>
              </a:rPr>
              <a:t>Reps</a:t>
            </a:r>
          </a:p>
          <a:p>
            <a:pPr lvl="1"/>
            <a:r>
              <a:rPr lang="en-US" sz="1900" dirty="0" smtClean="0">
                <a:solidFill>
                  <a:srgbClr val="002D73"/>
                </a:solidFill>
              </a:rPr>
              <a:t>PAG</a:t>
            </a:r>
          </a:p>
          <a:p>
            <a:pPr lvl="1"/>
            <a:r>
              <a:rPr lang="en-US" sz="1900" dirty="0" smtClean="0">
                <a:solidFill>
                  <a:srgbClr val="002D73"/>
                </a:solidFill>
              </a:rPr>
              <a:t>OHEP</a:t>
            </a:r>
          </a:p>
          <a:p>
            <a:pPr lvl="1"/>
            <a:r>
              <a:rPr lang="en-US" sz="1900" dirty="0" smtClean="0">
                <a:solidFill>
                  <a:srgbClr val="002D73"/>
                </a:solidFill>
              </a:rPr>
              <a:t>Nursing Home Associations</a:t>
            </a:r>
            <a:endParaRPr lang="en-US" sz="1900" dirty="0">
              <a:solidFill>
                <a:srgbClr val="002D73"/>
              </a:solidFill>
            </a:endParaRPr>
          </a:p>
          <a:p>
            <a:pPr marL="0" indent="0">
              <a:buNone/>
            </a:pPr>
            <a:endParaRPr lang="en-US" dirty="0"/>
          </a:p>
        </p:txBody>
      </p:sp>
      <p:sp>
        <p:nvSpPr>
          <p:cNvPr id="5" name="Content Placeholder 4"/>
          <p:cNvSpPr>
            <a:spLocks noGrp="1"/>
          </p:cNvSpPr>
          <p:nvPr>
            <p:ph sz="half" idx="2"/>
          </p:nvPr>
        </p:nvSpPr>
        <p:spPr/>
        <p:txBody>
          <a:bodyPr>
            <a:normAutofit fontScale="77500" lnSpcReduction="20000"/>
          </a:bodyPr>
          <a:lstStyle/>
          <a:p>
            <a:r>
              <a:rPr lang="en-US" sz="1900" b="1" i="1" dirty="0">
                <a:solidFill>
                  <a:srgbClr val="002D73"/>
                </a:solidFill>
              </a:rPr>
              <a:t>EMS/EM Subgroup</a:t>
            </a:r>
          </a:p>
          <a:p>
            <a:pPr lvl="1"/>
            <a:r>
              <a:rPr lang="en-US" sz="1900" dirty="0">
                <a:solidFill>
                  <a:srgbClr val="002D73"/>
                </a:solidFill>
              </a:rPr>
              <a:t>OEM</a:t>
            </a:r>
          </a:p>
          <a:p>
            <a:pPr lvl="1"/>
            <a:r>
              <a:rPr lang="en-US" sz="1900" dirty="0" smtClean="0">
                <a:solidFill>
                  <a:srgbClr val="002D73"/>
                </a:solidFill>
              </a:rPr>
              <a:t>BEMSATS</a:t>
            </a:r>
          </a:p>
          <a:p>
            <a:pPr lvl="1"/>
            <a:r>
              <a:rPr lang="en-US" sz="1900" dirty="0" smtClean="0">
                <a:solidFill>
                  <a:srgbClr val="002D73"/>
                </a:solidFill>
              </a:rPr>
              <a:t>OPCHSM</a:t>
            </a:r>
          </a:p>
          <a:p>
            <a:pPr marL="457200" lvl="1" indent="0">
              <a:buNone/>
            </a:pPr>
            <a:endParaRPr lang="en-US" sz="1900" dirty="0">
              <a:solidFill>
                <a:srgbClr val="002D73"/>
              </a:solidFill>
            </a:endParaRPr>
          </a:p>
          <a:p>
            <a:r>
              <a:rPr lang="en-US" sz="1900" b="1" i="1" dirty="0">
                <a:solidFill>
                  <a:srgbClr val="002D73"/>
                </a:solidFill>
              </a:rPr>
              <a:t>At-risk populations Subgroup</a:t>
            </a:r>
          </a:p>
          <a:p>
            <a:pPr lvl="1"/>
            <a:r>
              <a:rPr lang="en-US" sz="1900" dirty="0">
                <a:solidFill>
                  <a:srgbClr val="002D73"/>
                </a:solidFill>
              </a:rPr>
              <a:t>OMH</a:t>
            </a:r>
          </a:p>
          <a:p>
            <a:pPr lvl="1"/>
            <a:r>
              <a:rPr lang="en-US" sz="1900" dirty="0" smtClean="0">
                <a:solidFill>
                  <a:srgbClr val="002D73"/>
                </a:solidFill>
              </a:rPr>
              <a:t>CHCANYS</a:t>
            </a:r>
          </a:p>
          <a:p>
            <a:pPr lvl="1"/>
            <a:r>
              <a:rPr lang="en-US" sz="1900" dirty="0" smtClean="0">
                <a:solidFill>
                  <a:srgbClr val="002D73"/>
                </a:solidFill>
              </a:rPr>
              <a:t>OTDA</a:t>
            </a:r>
            <a:endParaRPr lang="en-US" sz="1900" dirty="0">
              <a:solidFill>
                <a:srgbClr val="002D73"/>
              </a:solidFill>
            </a:endParaRPr>
          </a:p>
          <a:p>
            <a:pPr lvl="1"/>
            <a:r>
              <a:rPr lang="en-US" sz="1900" dirty="0">
                <a:solidFill>
                  <a:srgbClr val="002D73"/>
                </a:solidFill>
              </a:rPr>
              <a:t>Commission for the </a:t>
            </a:r>
            <a:r>
              <a:rPr lang="en-US" sz="1900" dirty="0" smtClean="0">
                <a:solidFill>
                  <a:srgbClr val="002D73"/>
                </a:solidFill>
              </a:rPr>
              <a:t>Blind</a:t>
            </a:r>
          </a:p>
          <a:p>
            <a:pPr lvl="1"/>
            <a:r>
              <a:rPr lang="en-US" sz="1900" dirty="0" smtClean="0">
                <a:solidFill>
                  <a:srgbClr val="002D73"/>
                </a:solidFill>
              </a:rPr>
              <a:t>OHEP</a:t>
            </a:r>
            <a:endParaRPr lang="en-US" sz="1900" dirty="0">
              <a:solidFill>
                <a:srgbClr val="002D73"/>
              </a:solidFill>
            </a:endParaRPr>
          </a:p>
          <a:p>
            <a:pPr marL="0" indent="0">
              <a:buNone/>
            </a:pPr>
            <a:endParaRPr lang="en-US" sz="1600" dirty="0">
              <a:solidFill>
                <a:srgbClr val="002D73"/>
              </a:solidFil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46741" y="3127852"/>
            <a:ext cx="944137" cy="708103"/>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67478" y="2714661"/>
            <a:ext cx="853979" cy="767242"/>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77056" y="1047836"/>
            <a:ext cx="883506" cy="768266"/>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919788" y="1245215"/>
            <a:ext cx="961529" cy="678559"/>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552105" y="713678"/>
            <a:ext cx="1134695" cy="789040"/>
          </a:xfrm>
          <a:prstGeom prst="rect">
            <a:avLst/>
          </a:prstGeom>
        </p:spPr>
      </p:pic>
      <p:pic>
        <p:nvPicPr>
          <p:cNvPr id="4" name="Picture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924520" y="2644824"/>
            <a:ext cx="872250" cy="807295"/>
          </a:xfrm>
          <a:prstGeom prst="rect">
            <a:avLst/>
          </a:prstGeom>
        </p:spPr>
      </p:pic>
    </p:spTree>
    <p:extLst>
      <p:ext uri="{BB962C8B-B14F-4D97-AF65-F5344CB8AC3E}">
        <p14:creationId xmlns:p14="http://schemas.microsoft.com/office/powerpoint/2010/main" val="18221318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Capabilities to be Tested</a:t>
            </a:r>
            <a:endParaRPr lang="en-US" sz="3600" b="1" dirty="0">
              <a:solidFill>
                <a:srgbClr val="002D73"/>
              </a:solidFill>
              <a:latin typeface="+mn-lt"/>
            </a:endParaRPr>
          </a:p>
        </p:txBody>
      </p:sp>
      <p:sp>
        <p:nvSpPr>
          <p:cNvPr id="3" name="Content Placeholder 2"/>
          <p:cNvSpPr>
            <a:spLocks noGrp="1"/>
          </p:cNvSpPr>
          <p:nvPr>
            <p:ph idx="1"/>
          </p:nvPr>
        </p:nvSpPr>
        <p:spPr/>
        <p:txBody>
          <a:bodyPr>
            <a:noAutofit/>
          </a:bodyPr>
          <a:lstStyle/>
          <a:p>
            <a:r>
              <a:rPr lang="en-US" sz="2400" dirty="0" smtClean="0">
                <a:solidFill>
                  <a:srgbClr val="002D73"/>
                </a:solidFill>
              </a:rPr>
              <a:t>Medical Surge</a:t>
            </a:r>
          </a:p>
          <a:p>
            <a:r>
              <a:rPr lang="en-US" sz="2400" dirty="0" smtClean="0">
                <a:solidFill>
                  <a:srgbClr val="002D73"/>
                </a:solidFill>
              </a:rPr>
              <a:t>Emergency Operations Coordination</a:t>
            </a:r>
          </a:p>
          <a:p>
            <a:r>
              <a:rPr lang="en-US" sz="2400" dirty="0" smtClean="0">
                <a:solidFill>
                  <a:srgbClr val="002D73"/>
                </a:solidFill>
              </a:rPr>
              <a:t>Healthcare System Preparedness and Recovery (COOP functions)</a:t>
            </a:r>
          </a:p>
          <a:p>
            <a:r>
              <a:rPr lang="en-US" sz="2400" dirty="0" smtClean="0">
                <a:solidFill>
                  <a:srgbClr val="002D73"/>
                </a:solidFill>
              </a:rPr>
              <a:t>Information Sharing</a:t>
            </a:r>
          </a:p>
          <a:p>
            <a:r>
              <a:rPr lang="en-US" sz="2400" dirty="0">
                <a:solidFill>
                  <a:srgbClr val="002D73"/>
                </a:solidFill>
              </a:rPr>
              <a:t>Medical Countermeasure Distribution and </a:t>
            </a:r>
            <a:r>
              <a:rPr lang="en-US" sz="2400" dirty="0" smtClean="0">
                <a:solidFill>
                  <a:srgbClr val="002D73"/>
                </a:solidFill>
              </a:rPr>
              <a:t>Dispensing</a:t>
            </a:r>
          </a:p>
          <a:p>
            <a:r>
              <a:rPr lang="en-US" sz="2400" dirty="0" smtClean="0">
                <a:solidFill>
                  <a:srgbClr val="002D73"/>
                </a:solidFill>
              </a:rPr>
              <a:t>Non-Pharmaceutical Interventions (NPIs)</a:t>
            </a:r>
            <a:endParaRPr lang="en-US" sz="2400" dirty="0">
              <a:solidFill>
                <a:srgbClr val="002D73"/>
              </a:solidFill>
            </a:endParaRPr>
          </a:p>
        </p:txBody>
      </p:sp>
    </p:spTree>
    <p:extLst>
      <p:ext uri="{BB962C8B-B14F-4D97-AF65-F5344CB8AC3E}">
        <p14:creationId xmlns:p14="http://schemas.microsoft.com/office/powerpoint/2010/main" val="36455955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Plans</a:t>
            </a:r>
            <a:r>
              <a:rPr lang="en-US" sz="3600" b="1" dirty="0">
                <a:solidFill>
                  <a:srgbClr val="002D73"/>
                </a:solidFill>
                <a:latin typeface="+mn-lt"/>
              </a:rPr>
              <a:t>, Policies, and Procedures</a:t>
            </a:r>
          </a:p>
        </p:txBody>
      </p:sp>
      <p:sp>
        <p:nvSpPr>
          <p:cNvPr id="3" name="Content Placeholder 2"/>
          <p:cNvSpPr>
            <a:spLocks noGrp="1"/>
          </p:cNvSpPr>
          <p:nvPr>
            <p:ph idx="1"/>
          </p:nvPr>
        </p:nvSpPr>
        <p:spPr/>
        <p:txBody>
          <a:bodyPr>
            <a:normAutofit/>
          </a:bodyPr>
          <a:lstStyle/>
          <a:p>
            <a:r>
              <a:rPr lang="en-US" sz="2400" b="1" dirty="0">
                <a:solidFill>
                  <a:srgbClr val="002D73"/>
                </a:solidFill>
              </a:rPr>
              <a:t>Relevant plans, policies, and procedures to be tested or examined during the exercise</a:t>
            </a:r>
          </a:p>
          <a:p>
            <a:pPr lvl="1"/>
            <a:r>
              <a:rPr lang="en-US" sz="2000" dirty="0">
                <a:solidFill>
                  <a:srgbClr val="002D73"/>
                </a:solidFill>
              </a:rPr>
              <a:t>Hospital Medical Surge </a:t>
            </a:r>
            <a:r>
              <a:rPr lang="en-US" sz="2000" dirty="0" smtClean="0">
                <a:solidFill>
                  <a:srgbClr val="002D73"/>
                </a:solidFill>
              </a:rPr>
              <a:t>Plans</a:t>
            </a:r>
            <a:endParaRPr lang="en-US" sz="2000" dirty="0">
              <a:solidFill>
                <a:srgbClr val="002D73"/>
              </a:solidFill>
            </a:endParaRPr>
          </a:p>
          <a:p>
            <a:pPr lvl="1"/>
            <a:r>
              <a:rPr lang="en-US" sz="2000" dirty="0">
                <a:solidFill>
                  <a:srgbClr val="002D73"/>
                </a:solidFill>
              </a:rPr>
              <a:t>Nursing Home Decompression </a:t>
            </a:r>
            <a:r>
              <a:rPr lang="en-US" sz="2000" dirty="0" smtClean="0">
                <a:solidFill>
                  <a:srgbClr val="002D73"/>
                </a:solidFill>
              </a:rPr>
              <a:t>Plans</a:t>
            </a:r>
            <a:endParaRPr lang="en-US" sz="2000" dirty="0">
              <a:solidFill>
                <a:srgbClr val="002D73"/>
              </a:solidFill>
            </a:endParaRPr>
          </a:p>
          <a:p>
            <a:pPr lvl="1"/>
            <a:r>
              <a:rPr lang="en-US" sz="2000" dirty="0">
                <a:solidFill>
                  <a:srgbClr val="002D73"/>
                </a:solidFill>
              </a:rPr>
              <a:t>LHD POD Plans</a:t>
            </a:r>
          </a:p>
          <a:p>
            <a:pPr lvl="1"/>
            <a:r>
              <a:rPr lang="en-US" sz="2000" dirty="0">
                <a:solidFill>
                  <a:srgbClr val="002D73"/>
                </a:solidFill>
              </a:rPr>
              <a:t>LHD NPI </a:t>
            </a:r>
            <a:r>
              <a:rPr lang="en-US" sz="2000" dirty="0" smtClean="0">
                <a:solidFill>
                  <a:srgbClr val="002D73"/>
                </a:solidFill>
              </a:rPr>
              <a:t>Plans</a:t>
            </a:r>
          </a:p>
          <a:p>
            <a:pPr lvl="1"/>
            <a:r>
              <a:rPr lang="en-US" sz="2000" dirty="0">
                <a:solidFill>
                  <a:srgbClr val="002D73"/>
                </a:solidFill>
              </a:rPr>
              <a:t>Statewide EMS Mobilization Plan</a:t>
            </a:r>
          </a:p>
          <a:p>
            <a:pPr lvl="1"/>
            <a:r>
              <a:rPr lang="en-US" sz="2000" dirty="0">
                <a:solidFill>
                  <a:srgbClr val="002D73"/>
                </a:solidFill>
              </a:rPr>
              <a:t>CEMP – </a:t>
            </a:r>
            <a:r>
              <a:rPr lang="en-US" sz="2000" dirty="0" smtClean="0">
                <a:solidFill>
                  <a:srgbClr val="002D73"/>
                </a:solidFill>
              </a:rPr>
              <a:t>Communication and Resource Procurement </a:t>
            </a:r>
            <a:r>
              <a:rPr lang="en-US" sz="2000" dirty="0">
                <a:solidFill>
                  <a:srgbClr val="002D73"/>
                </a:solidFill>
              </a:rPr>
              <a:t>appendices</a:t>
            </a:r>
          </a:p>
        </p:txBody>
      </p:sp>
    </p:spTree>
    <p:extLst>
      <p:ext uri="{BB962C8B-B14F-4D97-AF65-F5344CB8AC3E}">
        <p14:creationId xmlns:p14="http://schemas.microsoft.com/office/powerpoint/2010/main" val="37282820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smtClean="0">
                <a:solidFill>
                  <a:srgbClr val="002D73"/>
                </a:solidFill>
              </a:rPr>
              <a:t>OUREx</a:t>
            </a:r>
            <a:r>
              <a:rPr lang="en-US" sz="3600" b="1" dirty="0" smtClean="0">
                <a:solidFill>
                  <a:srgbClr val="002D73"/>
                </a:solidFill>
              </a:rPr>
              <a:t> Design </a:t>
            </a:r>
            <a:endParaRPr lang="en-US" sz="3600" b="1" dirty="0">
              <a:solidFill>
                <a:srgbClr val="002D73"/>
              </a:solidFill>
            </a:endParaRPr>
          </a:p>
        </p:txBody>
      </p:sp>
      <p:sp>
        <p:nvSpPr>
          <p:cNvPr id="3" name="Content Placeholder 2"/>
          <p:cNvSpPr>
            <a:spLocks noGrp="1"/>
          </p:cNvSpPr>
          <p:nvPr>
            <p:ph idx="1"/>
          </p:nvPr>
        </p:nvSpPr>
        <p:spPr/>
        <p:txBody>
          <a:bodyPr>
            <a:normAutofit/>
          </a:bodyPr>
          <a:lstStyle/>
          <a:p>
            <a:r>
              <a:rPr lang="en-US" sz="2600" b="1" dirty="0" smtClean="0">
                <a:solidFill>
                  <a:srgbClr val="002D73"/>
                </a:solidFill>
              </a:rPr>
              <a:t>Coalition-level, Full-scale exercise</a:t>
            </a:r>
          </a:p>
          <a:p>
            <a:pPr lvl="1"/>
            <a:r>
              <a:rPr lang="en-US" sz="2000" dirty="0" smtClean="0">
                <a:solidFill>
                  <a:srgbClr val="002D73"/>
                </a:solidFill>
              </a:rPr>
              <a:t>HPP grant requirement</a:t>
            </a:r>
          </a:p>
          <a:p>
            <a:pPr lvl="1"/>
            <a:r>
              <a:rPr lang="en-US" sz="2000" dirty="0" smtClean="0">
                <a:solidFill>
                  <a:srgbClr val="002D73"/>
                </a:solidFill>
              </a:rPr>
              <a:t>Must include LHDs, hospitals, EMS, and Emergency Managers</a:t>
            </a:r>
          </a:p>
          <a:p>
            <a:pPr lvl="1"/>
            <a:r>
              <a:rPr lang="en-US" sz="2000" dirty="0" smtClean="0">
                <a:solidFill>
                  <a:srgbClr val="002D73"/>
                </a:solidFill>
              </a:rPr>
              <a:t>Must include at-risk populations</a:t>
            </a:r>
          </a:p>
          <a:p>
            <a:pPr lvl="1"/>
            <a:r>
              <a:rPr lang="en-US" sz="2000" dirty="0" smtClean="0">
                <a:solidFill>
                  <a:srgbClr val="002D73"/>
                </a:solidFill>
              </a:rPr>
              <a:t>Deliverable for both LHDs and hospitals, so all will play</a:t>
            </a:r>
          </a:p>
          <a:p>
            <a:pPr lvl="1"/>
            <a:r>
              <a:rPr lang="en-US" sz="2000" dirty="0" smtClean="0">
                <a:solidFill>
                  <a:srgbClr val="002D73"/>
                </a:solidFill>
              </a:rPr>
              <a:t>Engaging as many EMS and EMs as possible via State BEMSATS and State OEM, and the objectives they have developed</a:t>
            </a:r>
            <a:endParaRPr lang="en-US" sz="2000" dirty="0">
              <a:solidFill>
                <a:srgbClr val="002D73"/>
              </a:solidFill>
            </a:endParaRPr>
          </a:p>
        </p:txBody>
      </p:sp>
    </p:spTree>
    <p:extLst>
      <p:ext uri="{BB962C8B-B14F-4D97-AF65-F5344CB8AC3E}">
        <p14:creationId xmlns:p14="http://schemas.microsoft.com/office/powerpoint/2010/main" val="1583135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Design</a:t>
            </a:r>
            <a:endParaRPr lang="en-US" sz="3600" b="1" dirty="0">
              <a:solidFill>
                <a:srgbClr val="002D73"/>
              </a:solidFill>
              <a:latin typeface="+mn-lt"/>
            </a:endParaRPr>
          </a:p>
        </p:txBody>
      </p:sp>
      <p:sp>
        <p:nvSpPr>
          <p:cNvPr id="3" name="Content Placeholder 2"/>
          <p:cNvSpPr>
            <a:spLocks noGrp="1"/>
          </p:cNvSpPr>
          <p:nvPr>
            <p:ph idx="1"/>
          </p:nvPr>
        </p:nvSpPr>
        <p:spPr/>
        <p:txBody>
          <a:bodyPr>
            <a:normAutofit fontScale="70000" lnSpcReduction="20000"/>
          </a:bodyPr>
          <a:lstStyle/>
          <a:p>
            <a:pPr>
              <a:spcBef>
                <a:spcPct val="0"/>
              </a:spcBef>
              <a:spcAft>
                <a:spcPts val="875"/>
              </a:spcAft>
            </a:pPr>
            <a:r>
              <a:rPr lang="en-US" dirty="0" smtClean="0">
                <a:solidFill>
                  <a:srgbClr val="002D73"/>
                </a:solidFill>
                <a:cs typeface="Arial" charset="0"/>
              </a:rPr>
              <a:t> </a:t>
            </a:r>
            <a:r>
              <a:rPr lang="en-US" sz="3400" b="1" dirty="0">
                <a:solidFill>
                  <a:srgbClr val="002D73"/>
                </a:solidFill>
                <a:cs typeface="Arial" charset="0"/>
              </a:rPr>
              <a:t>E</a:t>
            </a:r>
            <a:r>
              <a:rPr lang="en-US" sz="3400" b="1" dirty="0" smtClean="0">
                <a:solidFill>
                  <a:srgbClr val="002D73"/>
                </a:solidFill>
                <a:cs typeface="Arial" charset="0"/>
              </a:rPr>
              <a:t>xercise </a:t>
            </a:r>
            <a:r>
              <a:rPr lang="en-US" sz="3400" b="1" dirty="0">
                <a:solidFill>
                  <a:srgbClr val="002D73"/>
                </a:solidFill>
                <a:cs typeface="Arial" charset="0"/>
              </a:rPr>
              <a:t>design </a:t>
            </a:r>
            <a:r>
              <a:rPr lang="en-US" sz="3400" b="1" dirty="0" smtClean="0">
                <a:solidFill>
                  <a:srgbClr val="002D73"/>
                </a:solidFill>
                <a:cs typeface="Arial" charset="0"/>
              </a:rPr>
              <a:t>elements</a:t>
            </a:r>
          </a:p>
          <a:p>
            <a:pPr lvl="1">
              <a:spcBef>
                <a:spcPct val="0"/>
              </a:spcBef>
              <a:spcAft>
                <a:spcPts val="875"/>
              </a:spcAft>
            </a:pPr>
            <a:r>
              <a:rPr lang="en-US" dirty="0" smtClean="0">
                <a:solidFill>
                  <a:srgbClr val="002D73"/>
                </a:solidFill>
                <a:cs typeface="Arial" charset="0"/>
              </a:rPr>
              <a:t>As of 10/1/16</a:t>
            </a:r>
          </a:p>
          <a:p>
            <a:pPr lvl="2">
              <a:spcBef>
                <a:spcPct val="0"/>
              </a:spcBef>
              <a:spcAft>
                <a:spcPts val="875"/>
              </a:spcAft>
            </a:pPr>
            <a:r>
              <a:rPr lang="en-US" dirty="0" smtClean="0">
                <a:solidFill>
                  <a:srgbClr val="002D73"/>
                </a:solidFill>
                <a:cs typeface="Arial" charset="0"/>
              </a:rPr>
              <a:t>23 LHDs conducting PODs </a:t>
            </a:r>
          </a:p>
          <a:p>
            <a:pPr lvl="3">
              <a:spcBef>
                <a:spcPct val="0"/>
              </a:spcBef>
              <a:spcAft>
                <a:spcPts val="875"/>
              </a:spcAft>
            </a:pPr>
            <a:r>
              <a:rPr lang="en-US" dirty="0">
                <a:solidFill>
                  <a:srgbClr val="002D73"/>
                </a:solidFill>
                <a:cs typeface="Arial" charset="0"/>
              </a:rPr>
              <a:t>9</a:t>
            </a:r>
            <a:r>
              <a:rPr lang="en-US" dirty="0" smtClean="0">
                <a:solidFill>
                  <a:srgbClr val="002D73"/>
                </a:solidFill>
                <a:cs typeface="Arial" charset="0"/>
              </a:rPr>
              <a:t> non CRI counties (Clinton, Delaware, Greene, Hamilton, Warren, Broome, Tioga, Livingston, Ontario)</a:t>
            </a:r>
          </a:p>
          <a:p>
            <a:pPr lvl="3">
              <a:spcBef>
                <a:spcPct val="0"/>
              </a:spcBef>
              <a:spcAft>
                <a:spcPts val="875"/>
              </a:spcAft>
            </a:pPr>
            <a:r>
              <a:rPr lang="en-US" dirty="0" smtClean="0">
                <a:solidFill>
                  <a:srgbClr val="002D73"/>
                </a:solidFill>
                <a:cs typeface="Arial" charset="0"/>
              </a:rPr>
              <a:t>14 CRI counties</a:t>
            </a:r>
          </a:p>
          <a:p>
            <a:pPr lvl="2">
              <a:spcBef>
                <a:spcPct val="0"/>
              </a:spcBef>
              <a:spcAft>
                <a:spcPts val="875"/>
              </a:spcAft>
            </a:pPr>
            <a:r>
              <a:rPr lang="en-US" dirty="0" smtClean="0">
                <a:solidFill>
                  <a:srgbClr val="002D73"/>
                </a:solidFill>
                <a:cs typeface="Arial" charset="0"/>
              </a:rPr>
              <a:t>34 LHDs conducting NPI component of the exercise</a:t>
            </a:r>
          </a:p>
          <a:p>
            <a:pPr lvl="1">
              <a:spcBef>
                <a:spcPct val="0"/>
              </a:spcBef>
              <a:spcAft>
                <a:spcPts val="875"/>
              </a:spcAft>
            </a:pPr>
            <a:r>
              <a:rPr lang="en-US" dirty="0" smtClean="0">
                <a:solidFill>
                  <a:srgbClr val="002D73"/>
                </a:solidFill>
                <a:cs typeface="Arial" charset="0"/>
              </a:rPr>
              <a:t>Will Regional Offices activate their incident command ?</a:t>
            </a:r>
          </a:p>
          <a:p>
            <a:pPr lvl="2">
              <a:spcBef>
                <a:spcPct val="0"/>
              </a:spcBef>
              <a:spcAft>
                <a:spcPts val="875"/>
              </a:spcAft>
            </a:pPr>
            <a:r>
              <a:rPr lang="en-US" dirty="0" smtClean="0">
                <a:solidFill>
                  <a:srgbClr val="002D73"/>
                </a:solidFill>
                <a:cs typeface="Arial" charset="0"/>
              </a:rPr>
              <a:t>Who will be involved in communicating with facilities and LHDs?</a:t>
            </a:r>
          </a:p>
          <a:p>
            <a:pPr lvl="2">
              <a:spcBef>
                <a:spcPct val="0"/>
              </a:spcBef>
              <a:spcAft>
                <a:spcPts val="875"/>
              </a:spcAft>
            </a:pPr>
            <a:r>
              <a:rPr lang="en-US" dirty="0" smtClean="0">
                <a:solidFill>
                  <a:srgbClr val="002D73"/>
                </a:solidFill>
                <a:cs typeface="Arial" charset="0"/>
              </a:rPr>
              <a:t>Will Regional Reps serve as Coalition conduits?  In Regional Rep role?</a:t>
            </a:r>
            <a:endParaRPr lang="en-US" dirty="0">
              <a:solidFill>
                <a:srgbClr val="002D73"/>
              </a:solidFill>
              <a:cs typeface="Arial" charset="0"/>
            </a:endParaRPr>
          </a:p>
          <a:p>
            <a:pPr marL="0" indent="0">
              <a:buNone/>
            </a:pPr>
            <a:endParaRPr lang="en-US" dirty="0"/>
          </a:p>
        </p:txBody>
      </p:sp>
      <p:cxnSp>
        <p:nvCxnSpPr>
          <p:cNvPr id="6" name="Elbow Connector 5"/>
          <p:cNvCxnSpPr/>
          <p:nvPr/>
        </p:nvCxnSpPr>
        <p:spPr>
          <a:xfrm>
            <a:off x="3393281" y="4497169"/>
            <a:ext cx="1664948" cy="488488"/>
          </a:xfrm>
          <a:prstGeom prst="bentConnector3">
            <a:avLst>
              <a:gd name="adj1" fmla="val 51287"/>
            </a:avLst>
          </a:prstGeom>
          <a:ln>
            <a:solidFill>
              <a:srgbClr val="002D73"/>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985657" y="4497169"/>
            <a:ext cx="2002971" cy="646331"/>
          </a:xfrm>
          <a:prstGeom prst="rect">
            <a:avLst/>
          </a:prstGeom>
          <a:noFill/>
        </p:spPr>
        <p:txBody>
          <a:bodyPr wrap="square" rtlCol="0">
            <a:spAutoFit/>
          </a:bodyPr>
          <a:lstStyle/>
          <a:p>
            <a:pPr algn="ctr"/>
            <a:r>
              <a:rPr lang="en-US" b="1" dirty="0" smtClean="0">
                <a:solidFill>
                  <a:srgbClr val="002D73"/>
                </a:solidFill>
              </a:rPr>
              <a:t>Under discussion at ROs</a:t>
            </a:r>
            <a:endParaRPr lang="en-US" b="1" dirty="0">
              <a:solidFill>
                <a:srgbClr val="002D73"/>
              </a:solidFill>
            </a:endParaRPr>
          </a:p>
        </p:txBody>
      </p:sp>
    </p:spTree>
    <p:extLst>
      <p:ext uri="{BB962C8B-B14F-4D97-AF65-F5344CB8AC3E}">
        <p14:creationId xmlns:p14="http://schemas.microsoft.com/office/powerpoint/2010/main" val="37422504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err="1" smtClean="0">
                <a:solidFill>
                  <a:srgbClr val="002D73"/>
                </a:solidFill>
                <a:latin typeface="+mn-lt"/>
              </a:rPr>
              <a:t>OUREx</a:t>
            </a:r>
            <a:r>
              <a:rPr lang="en-US" sz="3600" b="1" dirty="0" smtClean="0">
                <a:solidFill>
                  <a:srgbClr val="002D73"/>
                </a:solidFill>
                <a:latin typeface="+mn-lt"/>
              </a:rPr>
              <a:t>  Design</a:t>
            </a:r>
            <a:endParaRPr lang="en-US" sz="3600" b="1" dirty="0">
              <a:solidFill>
                <a:srgbClr val="002D73"/>
              </a:solidFill>
              <a:latin typeface="+mn-lt"/>
            </a:endParaRPr>
          </a:p>
        </p:txBody>
      </p:sp>
      <p:sp>
        <p:nvSpPr>
          <p:cNvPr id="3" name="Content Placeholder 2"/>
          <p:cNvSpPr>
            <a:spLocks noGrp="1"/>
          </p:cNvSpPr>
          <p:nvPr>
            <p:ph idx="1"/>
          </p:nvPr>
        </p:nvSpPr>
        <p:spPr>
          <a:xfrm>
            <a:off x="515257" y="1204096"/>
            <a:ext cx="8229600" cy="3598093"/>
          </a:xfrm>
        </p:spPr>
        <p:txBody>
          <a:bodyPr>
            <a:normAutofit/>
          </a:bodyPr>
          <a:lstStyle/>
          <a:p>
            <a:r>
              <a:rPr lang="en-US" sz="2800" b="1" dirty="0" smtClean="0">
                <a:solidFill>
                  <a:srgbClr val="002D73"/>
                </a:solidFill>
              </a:rPr>
              <a:t>SIMCELLs</a:t>
            </a:r>
          </a:p>
          <a:p>
            <a:pPr lvl="1"/>
            <a:r>
              <a:rPr lang="en-US" sz="2400" dirty="0" smtClean="0">
                <a:solidFill>
                  <a:srgbClr val="002D73"/>
                </a:solidFill>
              </a:rPr>
              <a:t>Central SIMCELL in Menands </a:t>
            </a:r>
          </a:p>
          <a:p>
            <a:pPr lvl="1"/>
            <a:r>
              <a:rPr lang="en-US" sz="2400" dirty="0" smtClean="0">
                <a:solidFill>
                  <a:srgbClr val="002D73"/>
                </a:solidFill>
              </a:rPr>
              <a:t>Regional SIMCELLs in each sub-region/region on day of play</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19988" y="543215"/>
            <a:ext cx="1019824" cy="1587500"/>
          </a:xfrm>
          <a:prstGeom prst="rect">
            <a:avLst/>
          </a:prstGeom>
          <a:ln>
            <a:solidFill>
              <a:srgbClr val="002D73"/>
            </a:solidFill>
          </a:ln>
        </p:spPr>
      </p:pic>
      <p:sp>
        <p:nvSpPr>
          <p:cNvPr id="13" name="TextBox 12"/>
          <p:cNvSpPr txBox="1"/>
          <p:nvPr/>
        </p:nvSpPr>
        <p:spPr>
          <a:xfrm rot="1637082">
            <a:off x="6639813" y="3345542"/>
            <a:ext cx="980188" cy="369332"/>
          </a:xfrm>
          <a:prstGeom prst="rect">
            <a:avLst/>
          </a:prstGeom>
          <a:noFill/>
          <a:ln>
            <a:noFill/>
          </a:ln>
        </p:spPr>
        <p:txBody>
          <a:bodyPr wrap="square" rtlCol="0">
            <a:spAutoFit/>
          </a:bodyPr>
          <a:lstStyle/>
          <a:p>
            <a:pPr algn="ctr"/>
            <a:r>
              <a:rPr lang="en-US" b="1" dirty="0" smtClean="0">
                <a:solidFill>
                  <a:srgbClr val="002D73"/>
                </a:solidFill>
              </a:rPr>
              <a:t>MARO</a:t>
            </a:r>
            <a:endParaRPr lang="en-US" b="1" dirty="0">
              <a:solidFill>
                <a:srgbClr val="002D73"/>
              </a:solidFill>
            </a:endParaRP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55800" y="2743617"/>
            <a:ext cx="5535179" cy="1930427"/>
          </a:xfrm>
          <a:prstGeom prst="rect">
            <a:avLst/>
          </a:prstGeom>
        </p:spPr>
      </p:pic>
      <p:sp>
        <p:nvSpPr>
          <p:cNvPr id="17" name="TextBox 16"/>
          <p:cNvSpPr txBox="1"/>
          <p:nvPr/>
        </p:nvSpPr>
        <p:spPr>
          <a:xfrm>
            <a:off x="4572001" y="4085771"/>
            <a:ext cx="914400" cy="646331"/>
          </a:xfrm>
          <a:prstGeom prst="rect">
            <a:avLst/>
          </a:prstGeom>
          <a:noFill/>
        </p:spPr>
        <p:txBody>
          <a:bodyPr wrap="square" rtlCol="0">
            <a:spAutoFit/>
          </a:bodyPr>
          <a:lstStyle/>
          <a:p>
            <a:r>
              <a:rPr lang="en-US" b="1" dirty="0" smtClean="0">
                <a:solidFill>
                  <a:srgbClr val="002D73"/>
                </a:solidFill>
              </a:rPr>
              <a:t>Capital District</a:t>
            </a:r>
            <a:endParaRPr lang="en-US" b="1" dirty="0">
              <a:solidFill>
                <a:srgbClr val="002D73"/>
              </a:solidFill>
            </a:endParaRPr>
          </a:p>
        </p:txBody>
      </p:sp>
      <p:sp>
        <p:nvSpPr>
          <p:cNvPr id="18" name="TextBox 17"/>
          <p:cNvSpPr txBox="1"/>
          <p:nvPr/>
        </p:nvSpPr>
        <p:spPr>
          <a:xfrm>
            <a:off x="3135086" y="2939142"/>
            <a:ext cx="769257" cy="369332"/>
          </a:xfrm>
          <a:prstGeom prst="rect">
            <a:avLst/>
          </a:prstGeom>
          <a:noFill/>
        </p:spPr>
        <p:txBody>
          <a:bodyPr wrap="square" rtlCol="0">
            <a:spAutoFit/>
          </a:bodyPr>
          <a:lstStyle/>
          <a:p>
            <a:pPr algn="ctr"/>
            <a:r>
              <a:rPr lang="en-US" b="1" dirty="0" smtClean="0">
                <a:solidFill>
                  <a:srgbClr val="002D73"/>
                </a:solidFill>
              </a:rPr>
              <a:t>CNY</a:t>
            </a:r>
            <a:endParaRPr lang="en-US" b="1" dirty="0">
              <a:solidFill>
                <a:srgbClr val="002D73"/>
              </a:solidFill>
            </a:endParaRPr>
          </a:p>
        </p:txBody>
      </p:sp>
      <p:sp>
        <p:nvSpPr>
          <p:cNvPr id="19" name="TextBox 18"/>
          <p:cNvSpPr txBox="1"/>
          <p:nvPr/>
        </p:nvSpPr>
        <p:spPr>
          <a:xfrm rot="20124398">
            <a:off x="2541246" y="4457360"/>
            <a:ext cx="1095394" cy="369332"/>
          </a:xfrm>
          <a:prstGeom prst="rect">
            <a:avLst/>
          </a:prstGeom>
          <a:noFill/>
        </p:spPr>
        <p:txBody>
          <a:bodyPr wrap="square" rtlCol="0">
            <a:spAutoFit/>
          </a:bodyPr>
          <a:lstStyle/>
          <a:p>
            <a:r>
              <a:rPr lang="en-US" b="1" dirty="0" smtClean="0">
                <a:solidFill>
                  <a:srgbClr val="002D73"/>
                </a:solidFill>
              </a:rPr>
              <a:t>WNY</a:t>
            </a:r>
            <a:endParaRPr lang="en-US" b="1" dirty="0">
              <a:solidFill>
                <a:srgbClr val="002D73"/>
              </a:solidFill>
            </a:endParaRPr>
          </a:p>
        </p:txBody>
      </p:sp>
    </p:spTree>
    <p:extLst>
      <p:ext uri="{BB962C8B-B14F-4D97-AF65-F5344CB8AC3E}">
        <p14:creationId xmlns:p14="http://schemas.microsoft.com/office/powerpoint/2010/main" val="360346872"/>
      </p:ext>
    </p:extLst>
  </p:cSld>
  <p:clrMapOvr>
    <a:masterClrMapping/>
  </p:clrMapOvr>
  <p:timing>
    <p:tnLst>
      <p:par>
        <p:cTn id="1" dur="indefinite" restart="never" nodeType="tmRoot"/>
      </p:par>
    </p:tnLst>
  </p:timing>
</p:sld>
</file>

<file path=ppt/theme/theme1.xml><?xml version="1.0" encoding="utf-8"?>
<a:theme xmlns:a="http://schemas.openxmlformats.org/drawingml/2006/main" name="Cover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DE4E1FF2852C4AB94E009ECD2CE37F" ma:contentTypeVersion="1" ma:contentTypeDescription="Create a new document." ma:contentTypeScope="" ma:versionID="eb85edbaba29c6168d05838dd3bcaa64">
  <xsd:schema xmlns:xsd="http://www.w3.org/2001/XMLSchema" xmlns:xs="http://www.w3.org/2001/XMLSchema" xmlns:p="http://schemas.microsoft.com/office/2006/metadata/properties" xmlns:ns2="d7ba0638-ee3c-42f0-be76-41efb289a28a" targetNamespace="http://schemas.microsoft.com/office/2006/metadata/properties" ma:root="true" ma:fieldsID="0599839fb040190b03bf4f257d2257fd" ns2:_="">
    <xsd:import namespace="d7ba0638-ee3c-42f0-be76-41efb289a28a"/>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ba0638-ee3c-42f0-be76-41efb289a28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D5EBFF1-1AC8-41C7-A2AD-72D9C59AE1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7ba0638-ee3c-42f0-be76-41efb289a2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373712F-8FAF-4E78-8CC0-FB8B33919E50}">
  <ds:schemaRefs>
    <ds:schemaRef ds:uri="http://schemas.microsoft.com/sharepoint/v3/contenttype/forms"/>
  </ds:schemaRefs>
</ds:datastoreItem>
</file>

<file path=customXml/itemProps3.xml><?xml version="1.0" encoding="utf-8"?>
<ds:datastoreItem xmlns:ds="http://schemas.openxmlformats.org/officeDocument/2006/customXml" ds:itemID="{B3F86441-E60D-4495-9820-50FFC7B27329}">
  <ds:schemaRefs>
    <ds:schemaRef ds:uri="http://www.w3.org/XML/1998/namespace"/>
    <ds:schemaRef ds:uri="http://schemas.microsoft.com/office/infopath/2007/PartnerControls"/>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d7ba0638-ee3c-42f0-be76-41efb289a28a"/>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31416</TotalTime>
  <Words>2164</Words>
  <Application>Microsoft Office PowerPoint</Application>
  <PresentationFormat>On-screen Show (16:9)</PresentationFormat>
  <Paragraphs>485</Paragraphs>
  <Slides>36</Slides>
  <Notes>14</Notes>
  <HiddenSlides>0</HiddenSlides>
  <MMClips>0</MMClips>
  <ScaleCrop>false</ScaleCrop>
  <HeadingPairs>
    <vt:vector size="4" baseType="variant">
      <vt:variant>
        <vt:lpstr>Theme</vt:lpstr>
      </vt:variant>
      <vt:variant>
        <vt:i4>4</vt:i4>
      </vt:variant>
      <vt:variant>
        <vt:lpstr>Slide Titles</vt:lpstr>
      </vt:variant>
      <vt:variant>
        <vt:i4>36</vt:i4>
      </vt:variant>
    </vt:vector>
  </HeadingPairs>
  <TitlesOfParts>
    <vt:vector size="40" baseType="lpstr">
      <vt:lpstr>Cover Master</vt:lpstr>
      <vt:lpstr>Section Master</vt:lpstr>
      <vt:lpstr>Content Master</vt:lpstr>
      <vt:lpstr>2_Custom Design</vt:lpstr>
      <vt:lpstr>PowerPoint Presentation</vt:lpstr>
      <vt:lpstr>OUREx Briefing Objectives</vt:lpstr>
      <vt:lpstr>OUREx Design Team</vt:lpstr>
      <vt:lpstr>OUREx Workgroups</vt:lpstr>
      <vt:lpstr>OUREx Capabilities to be Tested</vt:lpstr>
      <vt:lpstr>OUREx Plans, Policies, and Procedures</vt:lpstr>
      <vt:lpstr>OUREx Design </vt:lpstr>
      <vt:lpstr>OUREx Design</vt:lpstr>
      <vt:lpstr>OUREx  Design</vt:lpstr>
      <vt:lpstr>OUREx  Logistics</vt:lpstr>
      <vt:lpstr>OUREx Exercise Timeline</vt:lpstr>
      <vt:lpstr>OUREx Exercise Timeline</vt:lpstr>
      <vt:lpstr>PowerPoint Presentation</vt:lpstr>
      <vt:lpstr>OUREx Inclement Weather Plan</vt:lpstr>
      <vt:lpstr>OUREx Objectives</vt:lpstr>
      <vt:lpstr>Hospital Objectives</vt:lpstr>
      <vt:lpstr>OUREx Hospital Objectives</vt:lpstr>
      <vt:lpstr>OUREx Hospital Objectives</vt:lpstr>
      <vt:lpstr>OUREx Hospital Objectives</vt:lpstr>
      <vt:lpstr>Local Health Department Objectives Points of Dispensing</vt:lpstr>
      <vt:lpstr>OUREx LHD Objectives - PODs</vt:lpstr>
      <vt:lpstr>Local Health Department Objectives Non-Pharmaceutical Interventions</vt:lpstr>
      <vt:lpstr>OUREx LHD Objectives - NPIs</vt:lpstr>
      <vt:lpstr>Emergency Medical Services Objectives</vt:lpstr>
      <vt:lpstr>OUREx EMS Objectives</vt:lpstr>
      <vt:lpstr> Emergency Management Objectives</vt:lpstr>
      <vt:lpstr>OUREx EM Objectives</vt:lpstr>
      <vt:lpstr>OUREx - Master Scenario Event List (MSEL)</vt:lpstr>
      <vt:lpstr>PowerPoint Presentation</vt:lpstr>
      <vt:lpstr>OUREx MSEL Development Session</vt:lpstr>
      <vt:lpstr>OUREx Important Dates</vt:lpstr>
      <vt:lpstr>OUREx Important Dates</vt:lpstr>
      <vt:lpstr>OUREx Important Dates</vt:lpstr>
      <vt:lpstr>OUREx Important Dates</vt:lpstr>
      <vt:lpstr>OUREx Next Steps</vt:lpstr>
      <vt:lpstr>PowerPoint Presentation</vt:lpstr>
    </vt:vector>
  </TitlesOfParts>
  <Company>New York State - Office of General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Warner, Jennifer</dc:creator>
  <cp:lastModifiedBy>DAngelo, Anne</cp:lastModifiedBy>
  <cp:revision>222</cp:revision>
  <cp:lastPrinted>2016-10-14T14:56:22Z</cp:lastPrinted>
  <dcterms:created xsi:type="dcterms:W3CDTF">2016-09-18T15:43:11Z</dcterms:created>
  <dcterms:modified xsi:type="dcterms:W3CDTF">2016-11-21T18:54:09Z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0x01010007DE4E1FF2852C4AB94E009ECD2CE37F</vt:lpwstr>
  </property>
</Properties>
</file>