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0" r:id="rId2"/>
  </p:sldMasterIdLst>
  <p:notesMasterIdLst>
    <p:notesMasterId r:id="rId15"/>
  </p:notesMasterIdLst>
  <p:sldIdLst>
    <p:sldId id="276" r:id="rId3"/>
    <p:sldId id="277" r:id="rId4"/>
    <p:sldId id="278" r:id="rId5"/>
    <p:sldId id="290" r:id="rId6"/>
    <p:sldId id="279" r:id="rId7"/>
    <p:sldId id="280" r:id="rId8"/>
    <p:sldId id="281" r:id="rId9"/>
    <p:sldId id="282" r:id="rId10"/>
    <p:sldId id="283" r:id="rId11"/>
    <p:sldId id="288" r:id="rId12"/>
    <p:sldId id="287" r:id="rId13"/>
    <p:sldId id="289"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regory E Young" initials="GEY" lastIdx="3" clrIdx="0">
    <p:extLst>
      <p:ext uri="{19B8F6BF-5375-455C-9EA6-DF929625EA0E}">
        <p15:presenceInfo xmlns:p15="http://schemas.microsoft.com/office/powerpoint/2012/main" userId="S-1-5-21-218105429-2715934002-73406468-2206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580" autoAdjust="0"/>
    <p:restoredTop sz="86410" autoAdjust="0"/>
  </p:normalViewPr>
  <p:slideViewPr>
    <p:cSldViewPr>
      <p:cViewPr varScale="1">
        <p:scale>
          <a:sx n="60" d="100"/>
          <a:sy n="60" d="100"/>
        </p:scale>
        <p:origin x="773" y="34"/>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notesViewPr>
    <p:cSldViewPr>
      <p:cViewPr>
        <p:scale>
          <a:sx n="100" d="100"/>
          <a:sy n="100" d="100"/>
        </p:scale>
        <p:origin x="1632" y="-131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1.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5AB49CC-2F3E-4163-91CD-02ED0986F5FB}" type="datetimeFigureOut">
              <a:rPr lang="en-US" smtClean="0"/>
              <a:t>9/22/2015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E8F1D79-C231-4825-9975-4D3E4F2E0469}" type="slidenum">
              <a:rPr lang="en-US" smtClean="0"/>
              <a:t>‹#›</a:t>
            </a:fld>
            <a:endParaRPr lang="en-US"/>
          </a:p>
        </p:txBody>
      </p:sp>
    </p:spTree>
    <p:extLst>
      <p:ext uri="{BB962C8B-B14F-4D97-AF65-F5344CB8AC3E}">
        <p14:creationId xmlns:p14="http://schemas.microsoft.com/office/powerpoint/2010/main" val="8005870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dirty="0" smtClean="0"/>
              <a:t>We hope partners will consider playing to best</a:t>
            </a:r>
            <a:r>
              <a:rPr lang="en-US" baseline="0" dirty="0" smtClean="0"/>
              <a:t> represent what may happen in a real event</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All ideas presented here are just that, ideas. They are designed to initiate thought, discussion and planning. They are not designed to be limiting or exclusive. </a:t>
            </a:r>
          </a:p>
          <a:p>
            <a:r>
              <a:rPr lang="en-US" baseline="0" dirty="0" smtClean="0"/>
              <a:t>We hope you will consider the exercise a destination to test recent plans, updates, staffing changes, and training. </a:t>
            </a:r>
          </a:p>
          <a:p>
            <a:r>
              <a:rPr lang="en-US" baseline="0" dirty="0" smtClean="0"/>
              <a:t>2015 can be the start of a progressive exercise plan</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9E8F1D79-C231-4825-9975-4D3E4F2E0469}" type="slidenum">
              <a:rPr lang="en-US" smtClean="0"/>
              <a:t>1</a:t>
            </a:fld>
            <a:endParaRPr lang="en-US"/>
          </a:p>
        </p:txBody>
      </p:sp>
    </p:spTree>
    <p:extLst>
      <p:ext uri="{BB962C8B-B14F-4D97-AF65-F5344CB8AC3E}">
        <p14:creationId xmlns:p14="http://schemas.microsoft.com/office/powerpoint/2010/main" val="20778166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Suggest all hospitals submit the “Letter of Intent”</a:t>
            </a:r>
            <a:endParaRPr lang="en-US" dirty="0"/>
          </a:p>
        </p:txBody>
      </p:sp>
      <p:sp>
        <p:nvSpPr>
          <p:cNvPr id="4" name="Slide Number Placeholder 3"/>
          <p:cNvSpPr>
            <a:spLocks noGrp="1"/>
          </p:cNvSpPr>
          <p:nvPr>
            <p:ph type="sldNum" sz="quarter" idx="10"/>
          </p:nvPr>
        </p:nvSpPr>
        <p:spPr/>
        <p:txBody>
          <a:bodyPr/>
          <a:lstStyle/>
          <a:p>
            <a:fld id="{9E8F1D79-C231-4825-9975-4D3E4F2E0469}" type="slidenum">
              <a:rPr lang="en-US" smtClean="0"/>
              <a:t>2</a:t>
            </a:fld>
            <a:endParaRPr lang="en-US"/>
          </a:p>
        </p:txBody>
      </p:sp>
    </p:spTree>
    <p:extLst>
      <p:ext uri="{BB962C8B-B14F-4D97-AF65-F5344CB8AC3E}">
        <p14:creationId xmlns:p14="http://schemas.microsoft.com/office/powerpoint/2010/main" val="6223325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114800"/>
            <a:ext cx="5486400" cy="4495800"/>
          </a:xfrm>
        </p:spPr>
        <p:txBody>
          <a:bodyPr/>
          <a:lstStyle/>
          <a:p>
            <a:r>
              <a:rPr lang="en-US" sz="1000" dirty="0" smtClean="0"/>
              <a:t>Hospital activities are proposed that will potentially involve all hospitals in a level of play, but will specifically help those who are going to use the exercise as an “Other Regional Exercise” to meet the deliverable. </a:t>
            </a:r>
          </a:p>
          <a:p>
            <a:endParaRPr lang="en-US" sz="1000" dirty="0" smtClean="0"/>
          </a:p>
          <a:p>
            <a:r>
              <a:rPr lang="en-US" sz="1000" dirty="0" smtClean="0"/>
              <a:t>We hope all hospitals will engage in the activities highlighted in green regardless of their participation status. Participation in portions of the exercise is acceptable and encouraged for those that don’t want an in-depth level of internal play.</a:t>
            </a:r>
          </a:p>
          <a:p>
            <a:endParaRPr lang="en-US" sz="1000" dirty="0"/>
          </a:p>
          <a:p>
            <a:r>
              <a:rPr lang="en-US" sz="1000" b="1" dirty="0" smtClean="0"/>
              <a:t>Monday: </a:t>
            </a:r>
            <a:r>
              <a:rPr lang="en-US" sz="1000" dirty="0" smtClean="0"/>
              <a:t>Regional Hospitals’ Pre-event Conference Call will include Hospitals, LHDs and invite EMs.</a:t>
            </a:r>
          </a:p>
          <a:p>
            <a:r>
              <a:rPr lang="en-US" sz="1000" dirty="0" smtClean="0"/>
              <a:t>Will be held after the NWS conference call for EMs and State agencies</a:t>
            </a:r>
          </a:p>
          <a:p>
            <a:r>
              <a:rPr lang="en-US" sz="1000" dirty="0" smtClean="0"/>
              <a:t>Call will allow facilities to share information and allow joint planning, </a:t>
            </a:r>
            <a:r>
              <a:rPr lang="en-US" sz="1000" dirty="0" err="1" smtClean="0"/>
              <a:t>ie</a:t>
            </a:r>
            <a:r>
              <a:rPr lang="en-US" sz="1000" dirty="0" smtClean="0"/>
              <a:t> current and expected level of activation for the event, preparedness activities, concerns/ gaps, and points of contact for activations.</a:t>
            </a:r>
          </a:p>
          <a:p>
            <a:endParaRPr lang="en-US" sz="1000" dirty="0"/>
          </a:p>
          <a:p>
            <a:r>
              <a:rPr lang="en-US" sz="1000" b="1" dirty="0" smtClean="0"/>
              <a:t>TUES:</a:t>
            </a:r>
            <a:r>
              <a:rPr lang="en-US" sz="1000" dirty="0" smtClean="0"/>
              <a:t> Some Hospital HCCs  will be activated for exercise activities. Mutual Aid Plans- both the LTC and Hospital MAPs will generate alerts. The Hospital MAP may be activated around resource requests. </a:t>
            </a:r>
          </a:p>
          <a:p>
            <a:r>
              <a:rPr lang="en-US" sz="1000" dirty="0" smtClean="0"/>
              <a:t>A Hospital Status Report is a new form in development to collect data from HCFs for submission to the County/ local OEM, and potentially regional HEPC. A </a:t>
            </a:r>
            <a:r>
              <a:rPr lang="en-US" sz="1000" dirty="0" err="1" smtClean="0"/>
              <a:t>HAvBED</a:t>
            </a:r>
            <a:r>
              <a:rPr lang="en-US" sz="1000" dirty="0" smtClean="0"/>
              <a:t> may be launched. These  regional activities will  coordinate with play in the HCC; and help meet objectives for those that are doing the </a:t>
            </a:r>
            <a:r>
              <a:rPr lang="en-US" sz="1000" dirty="0" err="1" smtClean="0"/>
              <a:t>voucherable</a:t>
            </a:r>
            <a:r>
              <a:rPr lang="en-US" sz="1000" dirty="0" smtClean="0"/>
              <a:t> exercise.</a:t>
            </a:r>
          </a:p>
          <a:p>
            <a:r>
              <a:rPr lang="en-US" sz="1000" dirty="0" smtClean="0"/>
              <a:t> </a:t>
            </a:r>
          </a:p>
          <a:p>
            <a:r>
              <a:rPr lang="en-US" sz="1000" dirty="0" err="1" smtClean="0"/>
              <a:t>eFINDS</a:t>
            </a:r>
            <a:r>
              <a:rPr lang="en-US" sz="1000" dirty="0" smtClean="0"/>
              <a:t> is required to be tested if the hospital’s scenario is evacuation. However, a plan in development; create a test hospital to evacuate and Hospitals would receive 5 patients from the test hospital on Tuesday (via email?), and return the patients  to the test hospital on Wednesday. If a hospital wishes to test </a:t>
            </a:r>
            <a:r>
              <a:rPr lang="en-US" sz="1000" dirty="0" err="1" smtClean="0"/>
              <a:t>eFINDS</a:t>
            </a:r>
            <a:r>
              <a:rPr lang="en-US" sz="1000" dirty="0" smtClean="0"/>
              <a:t> with a partner “real” hospital or NH, that’s okay. Hospitals that are not engaged in any evacuation play can still conduct the </a:t>
            </a:r>
            <a:r>
              <a:rPr lang="en-US" sz="1000" dirty="0" err="1" smtClean="0"/>
              <a:t>eFINDS</a:t>
            </a:r>
            <a:r>
              <a:rPr lang="en-US" sz="1000" dirty="0" smtClean="0"/>
              <a:t> exercise.</a:t>
            </a:r>
          </a:p>
          <a:p>
            <a:endParaRPr lang="en-US" sz="1000" dirty="0" smtClean="0"/>
          </a:p>
          <a:p>
            <a:r>
              <a:rPr lang="en-US" sz="1000" b="1" dirty="0" smtClean="0"/>
              <a:t>WED: </a:t>
            </a:r>
            <a:r>
              <a:rPr lang="en-US" sz="1000" dirty="0" smtClean="0"/>
              <a:t>Radio testing if desired and feasible will occur Wednesday morning. Some logistics of this exercise are still being discussed. Return z-test hospital patients via </a:t>
            </a:r>
            <a:r>
              <a:rPr lang="en-US" sz="1000" dirty="0" err="1" smtClean="0"/>
              <a:t>eFINDS</a:t>
            </a:r>
            <a:r>
              <a:rPr lang="en-US" sz="1000" dirty="0" smtClean="0"/>
              <a:t> Wednesday.</a:t>
            </a:r>
            <a:endParaRPr lang="en-US" sz="10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Some LHDs may want to re-test Hospital’s request for Strategic National Stockpile assets from the LHD. </a:t>
            </a:r>
            <a:endParaRPr lang="en-US" sz="1000" dirty="0"/>
          </a:p>
        </p:txBody>
      </p:sp>
      <p:sp>
        <p:nvSpPr>
          <p:cNvPr id="4" name="Slide Number Placeholder 3"/>
          <p:cNvSpPr>
            <a:spLocks noGrp="1"/>
          </p:cNvSpPr>
          <p:nvPr>
            <p:ph type="sldNum" sz="quarter" idx="10"/>
          </p:nvPr>
        </p:nvSpPr>
        <p:spPr/>
        <p:txBody>
          <a:bodyPr/>
          <a:lstStyle/>
          <a:p>
            <a:fld id="{9E8F1D79-C231-4825-9975-4D3E4F2E0469}" type="slidenum">
              <a:rPr lang="en-US" smtClean="0"/>
              <a:t>3</a:t>
            </a:fld>
            <a:endParaRPr lang="en-US"/>
          </a:p>
        </p:txBody>
      </p:sp>
    </p:spTree>
    <p:extLst>
      <p:ext uri="{BB962C8B-B14F-4D97-AF65-F5344CB8AC3E}">
        <p14:creationId xmlns:p14="http://schemas.microsoft.com/office/powerpoint/2010/main" val="22000432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E8F1D79-C231-4825-9975-4D3E4F2E0469}" type="slidenum">
              <a:rPr lang="en-US" smtClean="0"/>
              <a:t>4</a:t>
            </a:fld>
            <a:endParaRPr lang="en-US"/>
          </a:p>
        </p:txBody>
      </p:sp>
    </p:spTree>
    <p:extLst>
      <p:ext uri="{BB962C8B-B14F-4D97-AF65-F5344CB8AC3E}">
        <p14:creationId xmlns:p14="http://schemas.microsoft.com/office/powerpoint/2010/main" val="7950041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Apply to all hospitals who will voucher for the exercise through the HPP Grant!</a:t>
            </a:r>
          </a:p>
          <a:p>
            <a:r>
              <a:rPr lang="en-US" dirty="0" smtClean="0"/>
              <a:t>Exercise must also include a special needs population component (Pediatric MCI event will be played at three hospitals, but also regionally as the MAP is activated to search for additional pediatric resources.)</a:t>
            </a:r>
            <a:endParaRPr lang="en-US" dirty="0"/>
          </a:p>
        </p:txBody>
      </p:sp>
      <p:sp>
        <p:nvSpPr>
          <p:cNvPr id="4" name="Slide Number Placeholder 3"/>
          <p:cNvSpPr>
            <a:spLocks noGrp="1"/>
          </p:cNvSpPr>
          <p:nvPr>
            <p:ph type="sldNum" sz="quarter" idx="10"/>
          </p:nvPr>
        </p:nvSpPr>
        <p:spPr/>
        <p:txBody>
          <a:bodyPr/>
          <a:lstStyle/>
          <a:p>
            <a:fld id="{9E8F1D79-C231-4825-9975-4D3E4F2E0469}" type="slidenum">
              <a:rPr lang="en-US" smtClean="0"/>
              <a:t>7</a:t>
            </a:fld>
            <a:endParaRPr lang="en-US"/>
          </a:p>
        </p:txBody>
      </p:sp>
    </p:spTree>
    <p:extLst>
      <p:ext uri="{BB962C8B-B14F-4D97-AF65-F5344CB8AC3E}">
        <p14:creationId xmlns:p14="http://schemas.microsoft.com/office/powerpoint/2010/main" val="27328624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E8F1D79-C231-4825-9975-4D3E4F2E0469}" type="slidenum">
              <a:rPr lang="en-US" smtClean="0"/>
              <a:t>10</a:t>
            </a:fld>
            <a:endParaRPr lang="en-US"/>
          </a:p>
        </p:txBody>
      </p:sp>
    </p:spTree>
    <p:extLst>
      <p:ext uri="{BB962C8B-B14F-4D97-AF65-F5344CB8AC3E}">
        <p14:creationId xmlns:p14="http://schemas.microsoft.com/office/powerpoint/2010/main" val="17536087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400" dirty="0" smtClean="0"/>
              <a:t>Use data collection from Tuesday can drive play</a:t>
            </a:r>
          </a:p>
          <a:p>
            <a:pPr marL="171450" indent="-171450">
              <a:buFont typeface="Arial" panose="020B0604020202020204" pitchFamily="34" charset="0"/>
              <a:buChar char="•"/>
            </a:pPr>
            <a:r>
              <a:rPr lang="en-US" sz="1400" dirty="0" smtClean="0"/>
              <a:t>Part work shop, part table top</a:t>
            </a:r>
          </a:p>
          <a:p>
            <a:pPr marL="171450" indent="-171450">
              <a:buFont typeface="Arial" panose="020B0604020202020204" pitchFamily="34" charset="0"/>
              <a:buChar char="•"/>
            </a:pPr>
            <a:r>
              <a:rPr lang="en-US" sz="1400" dirty="0" smtClean="0"/>
              <a:t>Involvement of WNY PH departments in discussion as to how they view their role at the Health Desk and what their experience has been</a:t>
            </a:r>
          </a:p>
          <a:p>
            <a:pPr marL="171450" indent="-171450">
              <a:buFont typeface="Arial" panose="020B0604020202020204" pitchFamily="34" charset="0"/>
              <a:buChar char="•"/>
            </a:pPr>
            <a:r>
              <a:rPr lang="en-US" sz="1400" dirty="0" smtClean="0"/>
              <a:t>Presentation followed by TT discussion of roles</a:t>
            </a:r>
          </a:p>
          <a:p>
            <a:pPr marL="171450" indent="-171450">
              <a:buFont typeface="Arial" panose="020B0604020202020204" pitchFamily="34" charset="0"/>
              <a:buChar char="•"/>
            </a:pPr>
            <a:r>
              <a:rPr lang="en-US" sz="1400" dirty="0" smtClean="0"/>
              <a:t>What agencies needs are during event</a:t>
            </a:r>
          </a:p>
          <a:p>
            <a:pPr marL="171450" indent="-171450">
              <a:buFont typeface="Arial" panose="020B0604020202020204" pitchFamily="34" charset="0"/>
              <a:buChar char="•"/>
            </a:pPr>
            <a:r>
              <a:rPr lang="en-US" sz="1400" dirty="0" smtClean="0"/>
              <a:t>Coalition role during the event- how is information shared; who needs what kind of information?</a:t>
            </a:r>
            <a:endParaRPr lang="en-US" sz="1400" dirty="0"/>
          </a:p>
        </p:txBody>
      </p:sp>
      <p:sp>
        <p:nvSpPr>
          <p:cNvPr id="4" name="Slide Number Placeholder 3"/>
          <p:cNvSpPr>
            <a:spLocks noGrp="1"/>
          </p:cNvSpPr>
          <p:nvPr>
            <p:ph type="sldNum" sz="quarter" idx="10"/>
          </p:nvPr>
        </p:nvSpPr>
        <p:spPr/>
        <p:txBody>
          <a:bodyPr/>
          <a:lstStyle/>
          <a:p>
            <a:fld id="{9E8F1D79-C231-4825-9975-4D3E4F2E0469}" type="slidenum">
              <a:rPr lang="en-US" smtClean="0"/>
              <a:t>11</a:t>
            </a:fld>
            <a:endParaRPr lang="en-US"/>
          </a:p>
        </p:txBody>
      </p:sp>
    </p:spTree>
    <p:extLst>
      <p:ext uri="{BB962C8B-B14F-4D97-AF65-F5344CB8AC3E}">
        <p14:creationId xmlns:p14="http://schemas.microsoft.com/office/powerpoint/2010/main" val="30514443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A4C7614-15A9-43A8-9E98-106A33ED6C41}" type="datetimeFigureOut">
              <a:rPr lang="en-US" smtClean="0">
                <a:solidFill>
                  <a:prstClr val="black">
                    <a:tint val="75000"/>
                  </a:prstClr>
                </a:solidFill>
              </a:rPr>
              <a:pPr/>
              <a:t>9/22/2015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FED3CB9-049B-4F4F-82D1-8A95299C975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030021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A4C7614-15A9-43A8-9E98-106A33ED6C41}" type="datetimeFigureOut">
              <a:rPr lang="en-US" smtClean="0">
                <a:solidFill>
                  <a:prstClr val="black">
                    <a:tint val="75000"/>
                  </a:prstClr>
                </a:solidFill>
              </a:rPr>
              <a:pPr/>
              <a:t>9/22/2015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FED3CB9-049B-4F4F-82D1-8A95299C975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929767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A4C7614-15A9-43A8-9E98-106A33ED6C41}" type="datetimeFigureOut">
              <a:rPr lang="en-US" smtClean="0">
                <a:solidFill>
                  <a:prstClr val="black">
                    <a:tint val="75000"/>
                  </a:prstClr>
                </a:solidFill>
              </a:rPr>
              <a:pPr/>
              <a:t>9/22/2015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FED3CB9-049B-4F4F-82D1-8A95299C975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211353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A4C7614-15A9-43A8-9E98-106A33ED6C41}" type="datetimeFigureOut">
              <a:rPr lang="en-US" smtClean="0">
                <a:solidFill>
                  <a:prstClr val="black">
                    <a:tint val="75000"/>
                  </a:prstClr>
                </a:solidFill>
              </a:rPr>
              <a:pPr/>
              <a:t>9/22/2015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FED3CB9-049B-4F4F-82D1-8A95299C975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019361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A4C7614-15A9-43A8-9E98-106A33ED6C41}" type="datetimeFigureOut">
              <a:rPr lang="en-US" smtClean="0">
                <a:solidFill>
                  <a:prstClr val="black">
                    <a:tint val="75000"/>
                  </a:prstClr>
                </a:solidFill>
              </a:rPr>
              <a:pPr/>
              <a:t>9/22/2015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FED3CB9-049B-4F4F-82D1-8A95299C975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840470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A4C7614-15A9-43A8-9E98-106A33ED6C41}" type="datetimeFigureOut">
              <a:rPr lang="en-US" smtClean="0">
                <a:solidFill>
                  <a:prstClr val="black">
                    <a:tint val="75000"/>
                  </a:prstClr>
                </a:solidFill>
              </a:rPr>
              <a:pPr/>
              <a:t>9/22/2015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EFED3CB9-049B-4F4F-82D1-8A95299C975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946755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A4C7614-15A9-43A8-9E98-106A33ED6C41}" type="datetimeFigureOut">
              <a:rPr lang="en-US" smtClean="0">
                <a:solidFill>
                  <a:prstClr val="black">
                    <a:tint val="75000"/>
                  </a:prstClr>
                </a:solidFill>
              </a:rPr>
              <a:pPr/>
              <a:t>9/22/2015</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EFED3CB9-049B-4F4F-82D1-8A95299C975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600374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A4C7614-15A9-43A8-9E98-106A33ED6C41}" type="datetimeFigureOut">
              <a:rPr lang="en-US" smtClean="0">
                <a:solidFill>
                  <a:prstClr val="black">
                    <a:tint val="75000"/>
                  </a:prstClr>
                </a:solidFill>
              </a:rPr>
              <a:pPr/>
              <a:t>9/22/2015</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EFED3CB9-049B-4F4F-82D1-8A95299C975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156466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A4C7614-15A9-43A8-9E98-106A33ED6C41}" type="datetimeFigureOut">
              <a:rPr lang="en-US" smtClean="0">
                <a:solidFill>
                  <a:prstClr val="black">
                    <a:tint val="75000"/>
                  </a:prstClr>
                </a:solidFill>
              </a:rPr>
              <a:pPr/>
              <a:t>9/22/2015</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EFED3CB9-049B-4F4F-82D1-8A95299C975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18772719"/>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A4C7614-15A9-43A8-9E98-106A33ED6C41}" type="datetimeFigureOut">
              <a:rPr lang="en-US" smtClean="0">
                <a:solidFill>
                  <a:prstClr val="black">
                    <a:tint val="75000"/>
                  </a:prstClr>
                </a:solidFill>
              </a:rPr>
              <a:pPr/>
              <a:t>9/22/2015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EFED3CB9-049B-4F4F-82D1-8A95299C975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239683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A4C7614-15A9-43A8-9E98-106A33ED6C41}" type="datetimeFigureOut">
              <a:rPr lang="en-US" smtClean="0">
                <a:solidFill>
                  <a:prstClr val="black">
                    <a:tint val="75000"/>
                  </a:prstClr>
                </a:solidFill>
              </a:rPr>
              <a:pPr/>
              <a:t>9/22/2015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EFED3CB9-049B-4F4F-82D1-8A95299C975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039652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A4C7614-15A9-43A8-9E98-106A33ED6C41}" type="datetimeFigureOut">
              <a:rPr lang="en-US" smtClean="0">
                <a:solidFill>
                  <a:prstClr val="black">
                    <a:tint val="75000"/>
                  </a:prstClr>
                </a:solidFill>
              </a:rPr>
              <a:pPr/>
              <a:t>9/22/2015</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ED3CB9-049B-4F4F-82D1-8A95299C975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59148912"/>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ransition>
    <p:fade/>
  </p:transition>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0414" y="1752600"/>
            <a:ext cx="8229600" cy="857250"/>
          </a:xfrm>
        </p:spPr>
        <p:txBody>
          <a:bodyPr>
            <a:normAutofit fontScale="90000"/>
          </a:bodyPr>
          <a:lstStyle/>
          <a:p>
            <a:r>
              <a:rPr lang="en-US" b="1" dirty="0">
                <a:effectLst>
                  <a:outerShdw blurRad="38100" dist="38100" dir="2700000" algn="tl">
                    <a:srgbClr val="000000">
                      <a:alpha val="43137"/>
                    </a:srgbClr>
                  </a:outerShdw>
                </a:effectLst>
              </a:rPr>
              <a:t>WNY</a:t>
            </a:r>
            <a:br>
              <a:rPr lang="en-US" b="1" dirty="0">
                <a:effectLst>
                  <a:outerShdw blurRad="38100" dist="38100" dir="2700000" algn="tl">
                    <a:srgbClr val="000000">
                      <a:alpha val="43137"/>
                    </a:srgbClr>
                  </a:outerShdw>
                </a:effectLst>
              </a:rPr>
            </a:br>
            <a:endParaRPr lang="en-US" dirty="0">
              <a:effectLst>
                <a:outerShdw blurRad="50800" dist="50800" dir="5400000" algn="ctr" rotWithShape="0">
                  <a:srgbClr val="000000">
                    <a:alpha val="82000"/>
                  </a:srgbClr>
                </a:outerShdw>
              </a:effectLst>
            </a:endParaRPr>
          </a:p>
        </p:txBody>
      </p:sp>
      <p:sp>
        <p:nvSpPr>
          <p:cNvPr id="3" name="Content Placeholder 2"/>
          <p:cNvSpPr>
            <a:spLocks noGrp="1"/>
          </p:cNvSpPr>
          <p:nvPr>
            <p:ph idx="1"/>
          </p:nvPr>
        </p:nvSpPr>
        <p:spPr>
          <a:xfrm>
            <a:off x="444062" y="2438401"/>
            <a:ext cx="7924800" cy="2209801"/>
          </a:xfrm>
        </p:spPr>
        <p:txBody>
          <a:bodyPr>
            <a:normAutofit/>
          </a:bodyPr>
          <a:lstStyle/>
          <a:p>
            <a:endParaRPr lang="en-US" dirty="0" smtClean="0"/>
          </a:p>
          <a:p>
            <a:pPr marL="0" indent="0" algn="ctr">
              <a:buNone/>
            </a:pPr>
            <a:r>
              <a:rPr lang="en-US" sz="4400" b="1" dirty="0">
                <a:effectLst>
                  <a:outerShdw blurRad="38100" dist="38100" dir="2700000" algn="tl">
                    <a:srgbClr val="000000">
                      <a:alpha val="43137"/>
                    </a:srgbClr>
                  </a:outerShdw>
                </a:effectLst>
              </a:rPr>
              <a:t>Healthcare Sector </a:t>
            </a:r>
            <a:r>
              <a:rPr lang="en-US" sz="4400" b="1" dirty="0" smtClean="0">
                <a:effectLst>
                  <a:outerShdw blurRad="38100" dist="38100" dir="2700000" algn="tl">
                    <a:srgbClr val="000000">
                      <a:alpha val="43137"/>
                    </a:srgbClr>
                  </a:outerShdw>
                </a:effectLst>
              </a:rPr>
              <a:t>Planning</a:t>
            </a:r>
          </a:p>
          <a:p>
            <a:pPr marL="0" indent="0" algn="ctr">
              <a:buNone/>
            </a:pPr>
            <a:r>
              <a:rPr lang="en-US" sz="2400" b="1" dirty="0" smtClean="0">
                <a:effectLst>
                  <a:outerShdw blurRad="38100" dist="38100" dir="2700000" algn="tl">
                    <a:srgbClr val="000000">
                      <a:alpha val="43137"/>
                    </a:srgbClr>
                  </a:outerShdw>
                </a:effectLst>
              </a:rPr>
              <a:t>Updated September 16, 2015</a:t>
            </a:r>
            <a:endParaRPr lang="en-US" sz="2400" b="1" dirty="0">
              <a:effectLst>
                <a:outerShdw blurRad="38100" dist="38100" dir="2700000" algn="tl">
                  <a:srgbClr val="000000">
                    <a:alpha val="43137"/>
                  </a:srgbClr>
                </a:outerShdw>
              </a:effectLst>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81800" y="985018"/>
            <a:ext cx="1752600" cy="1314450"/>
          </a:xfrm>
          <a:prstGeom prst="rect">
            <a:avLst/>
          </a:prstGeom>
        </p:spPr>
      </p:pic>
    </p:spTree>
    <p:extLst>
      <p:ext uri="{BB962C8B-B14F-4D97-AF65-F5344CB8AC3E}">
        <p14:creationId xmlns:p14="http://schemas.microsoft.com/office/powerpoint/2010/main" val="2520725112"/>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52400"/>
            <a:ext cx="8229600" cy="1143000"/>
          </a:xfrm>
        </p:spPr>
        <p:txBody>
          <a:bodyPr/>
          <a:lstStyle/>
          <a:p>
            <a:r>
              <a:rPr lang="en-US" dirty="0" smtClean="0"/>
              <a:t>Mutual Aid Plan/ activations</a:t>
            </a:r>
            <a:endParaRPr lang="en-US" dirty="0"/>
          </a:p>
        </p:txBody>
      </p:sp>
      <p:sp>
        <p:nvSpPr>
          <p:cNvPr id="3" name="Content Placeholder 2"/>
          <p:cNvSpPr>
            <a:spLocks noGrp="1"/>
          </p:cNvSpPr>
          <p:nvPr>
            <p:ph idx="1"/>
          </p:nvPr>
        </p:nvSpPr>
        <p:spPr>
          <a:xfrm>
            <a:off x="457200" y="1295400"/>
            <a:ext cx="8229600" cy="4830763"/>
          </a:xfrm>
        </p:spPr>
        <p:txBody>
          <a:bodyPr>
            <a:normAutofit fontScale="92500" lnSpcReduction="10000"/>
          </a:bodyPr>
          <a:lstStyle/>
          <a:p>
            <a:r>
              <a:rPr lang="en-US" dirty="0"/>
              <a:t>Tuesday, 10/6- WNY Hospital MAP alerts; potential MACOG activation</a:t>
            </a:r>
          </a:p>
          <a:p>
            <a:pPr lvl="1"/>
            <a:r>
              <a:rPr lang="en-US" dirty="0"/>
              <a:t>WNY Hospital exercises may include </a:t>
            </a:r>
            <a:r>
              <a:rPr lang="en-US" dirty="0" smtClean="0"/>
              <a:t>evacuations</a:t>
            </a:r>
          </a:p>
          <a:p>
            <a:pPr lvl="1"/>
            <a:r>
              <a:rPr lang="en-US" dirty="0" smtClean="0"/>
              <a:t>Pediatric resource requests may be included</a:t>
            </a:r>
            <a:endParaRPr lang="en-US" dirty="0"/>
          </a:p>
          <a:p>
            <a:r>
              <a:rPr lang="en-US" dirty="0" smtClean="0"/>
              <a:t>Tuesday, 10/6- S. Tier and Rochester Area LTC MAP Evacuation Exercises and Regional Coordinating Center (RCC) activation </a:t>
            </a:r>
          </a:p>
          <a:p>
            <a:r>
              <a:rPr lang="en-US" dirty="0" smtClean="0"/>
              <a:t>Wednesday</a:t>
            </a:r>
            <a:r>
              <a:rPr lang="en-US" dirty="0"/>
              <a:t>, </a:t>
            </a:r>
            <a:r>
              <a:rPr lang="en-US" dirty="0" smtClean="0"/>
              <a:t>10/7- </a:t>
            </a:r>
            <a:r>
              <a:rPr lang="en-US" dirty="0"/>
              <a:t>S. </a:t>
            </a:r>
            <a:r>
              <a:rPr lang="en-US" dirty="0" smtClean="0"/>
              <a:t>WNY LTC </a:t>
            </a:r>
            <a:r>
              <a:rPr lang="en-US" dirty="0"/>
              <a:t>MAP Evacuation Exercises and </a:t>
            </a:r>
            <a:r>
              <a:rPr lang="en-US" dirty="0" smtClean="0"/>
              <a:t>RCC activation </a:t>
            </a:r>
          </a:p>
          <a:p>
            <a:pPr lvl="1"/>
            <a:r>
              <a:rPr lang="en-US" dirty="0" err="1" smtClean="0"/>
              <a:t>eFINDS</a:t>
            </a:r>
            <a:r>
              <a:rPr lang="en-US" dirty="0" smtClean="0"/>
              <a:t> will be exercised during all LTC MAP exercises</a:t>
            </a:r>
            <a:endParaRPr lang="en-US" dirty="0"/>
          </a:p>
        </p:txBody>
      </p:sp>
    </p:spTree>
    <p:extLst>
      <p:ext uri="{BB962C8B-B14F-4D97-AF65-F5344CB8AC3E}">
        <p14:creationId xmlns:p14="http://schemas.microsoft.com/office/powerpoint/2010/main" val="331468573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1836" y="270482"/>
            <a:ext cx="8229600" cy="944562"/>
          </a:xfrm>
        </p:spPr>
        <p:txBody>
          <a:bodyPr>
            <a:normAutofit/>
          </a:bodyPr>
          <a:lstStyle/>
          <a:p>
            <a:r>
              <a:rPr lang="en-US" dirty="0" smtClean="0"/>
              <a:t>Healthcare Sector/ HEPC Activities</a:t>
            </a:r>
            <a:endParaRPr lang="en-US" dirty="0"/>
          </a:p>
        </p:txBody>
      </p:sp>
      <p:sp>
        <p:nvSpPr>
          <p:cNvPr id="3" name="Content Placeholder 2"/>
          <p:cNvSpPr>
            <a:spLocks noGrp="1"/>
          </p:cNvSpPr>
          <p:nvPr>
            <p:ph idx="1"/>
          </p:nvPr>
        </p:nvSpPr>
        <p:spPr>
          <a:xfrm>
            <a:off x="457200" y="1219200"/>
            <a:ext cx="8229600" cy="5334000"/>
          </a:xfrm>
        </p:spPr>
        <p:txBody>
          <a:bodyPr>
            <a:normAutofit fontScale="92500" lnSpcReduction="10000"/>
          </a:bodyPr>
          <a:lstStyle/>
          <a:p>
            <a:r>
              <a:rPr lang="en-US" dirty="0"/>
              <a:t>Wednesday, October </a:t>
            </a:r>
            <a:r>
              <a:rPr lang="en-US" dirty="0" smtClean="0"/>
              <a:t>7</a:t>
            </a:r>
            <a:r>
              <a:rPr lang="en-US" baseline="30000" dirty="0" smtClean="0"/>
              <a:t>th</a:t>
            </a:r>
            <a:r>
              <a:rPr lang="en-US" dirty="0"/>
              <a:t>, </a:t>
            </a:r>
            <a:r>
              <a:rPr lang="en-US" dirty="0" smtClean="0"/>
              <a:t>1:00 PM</a:t>
            </a:r>
            <a:endParaRPr lang="en-US" dirty="0"/>
          </a:p>
          <a:p>
            <a:r>
              <a:rPr lang="en-US" dirty="0" smtClean="0"/>
              <a:t>Emergency Support Function (ESF) 8 Healthcare Sector discussion-based opportunity, Erie County EOC</a:t>
            </a:r>
          </a:p>
          <a:p>
            <a:pPr lvl="1"/>
            <a:r>
              <a:rPr lang="en-US" dirty="0" smtClean="0"/>
              <a:t>Discussion will invite </a:t>
            </a:r>
            <a:r>
              <a:rPr lang="en-US" u="sng" dirty="0" smtClean="0"/>
              <a:t>all</a:t>
            </a:r>
            <a:r>
              <a:rPr lang="en-US" dirty="0" smtClean="0"/>
              <a:t> WNY PHDs to participate: </a:t>
            </a:r>
          </a:p>
          <a:p>
            <a:pPr lvl="2"/>
            <a:r>
              <a:rPr lang="en-US" dirty="0"/>
              <a:t>Introduce </a:t>
            </a:r>
            <a:r>
              <a:rPr lang="en-US" dirty="0" smtClean="0"/>
              <a:t>ESF-8 key functions, responsibilities, Job Aids</a:t>
            </a:r>
          </a:p>
          <a:p>
            <a:pPr lvl="2"/>
            <a:r>
              <a:rPr lang="en-US" dirty="0" smtClean="0"/>
              <a:t>How Health coordinates with other Support Functions</a:t>
            </a:r>
          </a:p>
          <a:p>
            <a:pPr lvl="2"/>
            <a:r>
              <a:rPr lang="en-US" dirty="0" smtClean="0"/>
              <a:t>Mission </a:t>
            </a:r>
            <a:r>
              <a:rPr lang="en-US" dirty="0"/>
              <a:t>requests, </a:t>
            </a:r>
            <a:r>
              <a:rPr lang="en-US" dirty="0" smtClean="0"/>
              <a:t>NY Responds (aka D-LAN)</a:t>
            </a:r>
            <a:endParaRPr lang="en-US" dirty="0"/>
          </a:p>
          <a:p>
            <a:pPr lvl="1"/>
            <a:r>
              <a:rPr lang="en-US" dirty="0" smtClean="0"/>
              <a:t>Target audience: Health Depts. (state and local); acute care and non-acute MAP partners; Homecare; Mental Health; ESRDs; other?</a:t>
            </a:r>
          </a:p>
          <a:p>
            <a:pPr lvl="2"/>
            <a:r>
              <a:rPr lang="en-US" dirty="0" smtClean="0"/>
              <a:t>Agency Administrative, EM and agency representatives</a:t>
            </a:r>
          </a:p>
          <a:p>
            <a:pPr lvl="2"/>
            <a:r>
              <a:rPr lang="en-US" dirty="0" smtClean="0"/>
              <a:t>Target agency roles</a:t>
            </a:r>
          </a:p>
          <a:p>
            <a:pPr marL="914400" lvl="2" indent="0">
              <a:buNone/>
            </a:pPr>
            <a:endParaRPr lang="en-US" dirty="0" smtClean="0"/>
          </a:p>
        </p:txBody>
      </p:sp>
    </p:spTree>
    <p:extLst>
      <p:ext uri="{BB962C8B-B14F-4D97-AF65-F5344CB8AC3E}">
        <p14:creationId xmlns:p14="http://schemas.microsoft.com/office/powerpoint/2010/main" val="202896583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Testing of other regional plans &amp; capabilities</a:t>
            </a:r>
            <a:endParaRPr lang="en-US" dirty="0"/>
          </a:p>
        </p:txBody>
      </p:sp>
      <p:sp>
        <p:nvSpPr>
          <p:cNvPr id="3" name="Content Placeholder 2"/>
          <p:cNvSpPr>
            <a:spLocks noGrp="1"/>
          </p:cNvSpPr>
          <p:nvPr>
            <p:ph idx="1"/>
          </p:nvPr>
        </p:nvSpPr>
        <p:spPr>
          <a:xfrm>
            <a:off x="457200" y="1600200"/>
            <a:ext cx="8229600" cy="4876800"/>
          </a:xfrm>
        </p:spPr>
        <p:txBody>
          <a:bodyPr>
            <a:normAutofit fontScale="70000" lnSpcReduction="20000"/>
          </a:bodyPr>
          <a:lstStyle/>
          <a:p>
            <a:r>
              <a:rPr lang="en-US" dirty="0"/>
              <a:t>Pediatric Surge</a:t>
            </a:r>
          </a:p>
          <a:p>
            <a:pPr lvl="1"/>
            <a:r>
              <a:rPr lang="en-US" dirty="0"/>
              <a:t>Scenario: MCI event in WNY Southern Tier</a:t>
            </a:r>
          </a:p>
          <a:p>
            <a:pPr lvl="1"/>
            <a:r>
              <a:rPr lang="en-US" dirty="0" smtClean="0"/>
              <a:t>Functional pediatric surge activity at three hospitals </a:t>
            </a:r>
          </a:p>
          <a:p>
            <a:pPr lvl="1"/>
            <a:r>
              <a:rPr lang="en-US" dirty="0" smtClean="0"/>
              <a:t>All WNY hospitals and designated agencies will receive a Hospital Mutual Aid Plan alert regarding a request for resources.</a:t>
            </a:r>
          </a:p>
          <a:p>
            <a:pPr lvl="1"/>
            <a:r>
              <a:rPr lang="en-US" dirty="0" smtClean="0"/>
              <a:t>Potential receiving hospitals for pediatrics </a:t>
            </a:r>
            <a:r>
              <a:rPr lang="en-US" dirty="0"/>
              <a:t>in Olean and </a:t>
            </a:r>
            <a:r>
              <a:rPr lang="en-US" dirty="0" smtClean="0"/>
              <a:t>Jamestown; WCHOB will test capacity to provide expanded consult</a:t>
            </a:r>
            <a:endParaRPr lang="en-US" dirty="0"/>
          </a:p>
          <a:p>
            <a:endParaRPr lang="en-US" dirty="0" smtClean="0"/>
          </a:p>
          <a:p>
            <a:r>
              <a:rPr lang="en-US" dirty="0" smtClean="0"/>
              <a:t>Test:</a:t>
            </a:r>
          </a:p>
          <a:p>
            <a:pPr lvl="1"/>
            <a:r>
              <a:rPr lang="en-US" dirty="0" smtClean="0"/>
              <a:t>Ability of receiving hospitals to activate existing plans for pediatric surge</a:t>
            </a:r>
          </a:p>
          <a:p>
            <a:pPr lvl="1"/>
            <a:r>
              <a:rPr lang="en-US" dirty="0" smtClean="0"/>
              <a:t>Evaluate the Regional Plan for Hospital Tiered response through role </a:t>
            </a:r>
            <a:r>
              <a:rPr lang="en-US" dirty="0"/>
              <a:t>of other S. Tier </a:t>
            </a:r>
            <a:r>
              <a:rPr lang="en-US" dirty="0" smtClean="0"/>
              <a:t>hospitals (Allegany/ Catt/ Chautauqua counties)</a:t>
            </a:r>
            <a:endParaRPr lang="en-US" dirty="0"/>
          </a:p>
          <a:p>
            <a:pPr lvl="1"/>
            <a:r>
              <a:rPr lang="en-US" dirty="0"/>
              <a:t>Coordination and support </a:t>
            </a:r>
            <a:r>
              <a:rPr lang="en-US" dirty="0" smtClean="0"/>
              <a:t>of receiving facilities from Children’s Hospital of Buffalo</a:t>
            </a:r>
          </a:p>
          <a:p>
            <a:pPr marL="0" indent="0">
              <a:buNone/>
            </a:pPr>
            <a:endParaRPr lang="en-US" dirty="0" smtClean="0"/>
          </a:p>
        </p:txBody>
      </p:sp>
    </p:spTree>
    <p:extLst>
      <p:ext uri="{BB962C8B-B14F-4D97-AF65-F5344CB8AC3E}">
        <p14:creationId xmlns:p14="http://schemas.microsoft.com/office/powerpoint/2010/main" val="145337462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857250"/>
          </a:xfrm>
        </p:spPr>
        <p:txBody>
          <a:bodyPr/>
          <a:lstStyle/>
          <a:p>
            <a:r>
              <a:rPr lang="en-US" dirty="0" smtClean="0"/>
              <a:t>Regional Hospital Activities </a:t>
            </a:r>
            <a:endParaRPr lang="en-US" dirty="0"/>
          </a:p>
        </p:txBody>
      </p:sp>
      <p:sp>
        <p:nvSpPr>
          <p:cNvPr id="3" name="Content Placeholder 2"/>
          <p:cNvSpPr>
            <a:spLocks noGrp="1"/>
          </p:cNvSpPr>
          <p:nvPr>
            <p:ph idx="1"/>
          </p:nvPr>
        </p:nvSpPr>
        <p:spPr>
          <a:xfrm>
            <a:off x="462455" y="2054117"/>
            <a:ext cx="8229600" cy="4525963"/>
          </a:xfrm>
        </p:spPr>
        <p:txBody>
          <a:bodyPr/>
          <a:lstStyle/>
          <a:p>
            <a:r>
              <a:rPr lang="en-US" dirty="0" smtClean="0"/>
              <a:t>Asking </a:t>
            </a:r>
            <a:r>
              <a:rPr lang="en-US" u="sng" dirty="0" smtClean="0"/>
              <a:t>all</a:t>
            </a:r>
            <a:r>
              <a:rPr lang="en-US" dirty="0" smtClean="0"/>
              <a:t> WNY hospitals to engage in some activities during WRECKIT</a:t>
            </a:r>
          </a:p>
          <a:p>
            <a:pPr lvl="1"/>
            <a:r>
              <a:rPr lang="en-US" dirty="0" smtClean="0"/>
              <a:t>The only way to test and develop some regional system processes, operations, &amp; capabilities.</a:t>
            </a:r>
          </a:p>
          <a:p>
            <a:pPr lvl="1"/>
            <a:r>
              <a:rPr lang="en-US" dirty="0" smtClean="0"/>
              <a:t>Regional activities will align with &amp; meet OHEP Regional Exercise objectives</a:t>
            </a:r>
            <a:endParaRPr lang="en-US" dirty="0"/>
          </a:p>
        </p:txBody>
      </p:sp>
      <p:sp>
        <p:nvSpPr>
          <p:cNvPr id="4" name="Date Placeholder 3"/>
          <p:cNvSpPr>
            <a:spLocks noGrp="1"/>
          </p:cNvSpPr>
          <p:nvPr>
            <p:ph type="dt" sz="half" idx="10"/>
          </p:nvPr>
        </p:nvSpPr>
        <p:spPr/>
        <p:txBody>
          <a:bodyPr/>
          <a:lstStyle/>
          <a:p>
            <a:fld id="{D69DC78C-B2C3-4350-9AEC-5527EF47988D}" type="datetime1">
              <a:rPr lang="en-US" smtClean="0">
                <a:solidFill>
                  <a:prstClr val="black">
                    <a:tint val="75000"/>
                  </a:prstClr>
                </a:solidFill>
              </a:rPr>
              <a:t>9/22/2015</a:t>
            </a:fld>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EFED3CB9-049B-4F4F-82D1-8A95299C975C}" type="slidenum">
              <a:rPr lang="en-US" smtClean="0">
                <a:solidFill>
                  <a:prstClr val="black">
                    <a:tint val="75000"/>
                  </a:prstClr>
                </a:solidFill>
              </a:rPr>
              <a:pPr/>
              <a:t>2</a:t>
            </a:fld>
            <a:endParaRPr lang="en-US">
              <a:solidFill>
                <a:prstClr val="black">
                  <a:tint val="75000"/>
                </a:prstClr>
              </a:solidFill>
            </a:endParaRPr>
          </a:p>
        </p:txBody>
      </p:sp>
    </p:spTree>
    <p:extLst>
      <p:ext uri="{BB962C8B-B14F-4D97-AF65-F5344CB8AC3E}">
        <p14:creationId xmlns:p14="http://schemas.microsoft.com/office/powerpoint/2010/main" val="421374465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06056"/>
            <a:ext cx="8229600" cy="732144"/>
          </a:xfrm>
        </p:spPr>
        <p:txBody>
          <a:bodyPr>
            <a:normAutofit fontScale="90000"/>
          </a:bodyPr>
          <a:lstStyle/>
          <a:p>
            <a:r>
              <a:rPr lang="en-US" dirty="0" smtClean="0"/>
              <a:t>WNY </a:t>
            </a:r>
            <a:r>
              <a:rPr lang="en-US" b="1" dirty="0" smtClean="0"/>
              <a:t>Hospital</a:t>
            </a:r>
            <a:r>
              <a:rPr lang="en-US" dirty="0" smtClean="0"/>
              <a:t> Activities</a:t>
            </a:r>
            <a:endParaRPr lang="en-US"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1381718262"/>
              </p:ext>
            </p:extLst>
          </p:nvPr>
        </p:nvGraphicFramePr>
        <p:xfrm>
          <a:off x="-17362" y="983099"/>
          <a:ext cx="8991600" cy="5295332"/>
        </p:xfrm>
        <a:graphic>
          <a:graphicData uri="http://schemas.openxmlformats.org/drawingml/2006/table">
            <a:tbl>
              <a:tblPr firstRow="1" bandRow="1">
                <a:tableStyleId>{5C22544A-7EE6-4342-B048-85BDC9FD1C3A}</a:tableStyleId>
              </a:tblPr>
              <a:tblGrid>
                <a:gridCol w="6502854"/>
                <a:gridCol w="2488746"/>
              </a:tblGrid>
              <a:tr h="475877">
                <a:tc>
                  <a:txBody>
                    <a:bodyPr/>
                    <a:lstStyle/>
                    <a:p>
                      <a:pPr algn="ctr"/>
                      <a:r>
                        <a:rPr lang="en-US" sz="2000" dirty="0" smtClean="0"/>
                        <a:t>Proposed Activity</a:t>
                      </a:r>
                      <a:endParaRPr lang="en-US" sz="2000" dirty="0"/>
                    </a:p>
                  </a:txBody>
                  <a:tcPr/>
                </a:tc>
                <a:tc>
                  <a:txBody>
                    <a:bodyPr/>
                    <a:lstStyle/>
                    <a:p>
                      <a:pPr algn="ctr"/>
                      <a:r>
                        <a:rPr lang="en-US" sz="2000" i="1" dirty="0" smtClean="0"/>
                        <a:t>Proposed</a:t>
                      </a:r>
                      <a:r>
                        <a:rPr lang="en-US" sz="2000" dirty="0" smtClean="0"/>
                        <a:t> Day(s)</a:t>
                      </a:r>
                      <a:endParaRPr lang="en-US" sz="2000" dirty="0"/>
                    </a:p>
                  </a:txBody>
                  <a:tcPr/>
                </a:tc>
              </a:tr>
              <a:tr h="685145">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dirty="0" smtClean="0"/>
                        <a:t>(WNY) Regional Hospitals’ Pre-event Call</a:t>
                      </a:r>
                      <a:endParaRPr lang="en-US" sz="20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dirty="0" smtClean="0"/>
                        <a:t>10/5 Mon AM </a:t>
                      </a:r>
                    </a:p>
                    <a:p>
                      <a:pPr marL="0" marR="0" indent="0" algn="ctr" defTabSz="914400" rtl="0" eaLnBrk="1" fontAlgn="auto" latinLnBrk="0" hangingPunct="1">
                        <a:lnSpc>
                          <a:spcPct val="100000"/>
                        </a:lnSpc>
                        <a:spcBef>
                          <a:spcPts val="0"/>
                        </a:spcBef>
                        <a:spcAft>
                          <a:spcPts val="0"/>
                        </a:spcAft>
                        <a:buClrTx/>
                        <a:buSzTx/>
                        <a:buFontTx/>
                        <a:buNone/>
                        <a:tabLst/>
                        <a:defRPr/>
                      </a:pPr>
                      <a:r>
                        <a:rPr lang="en-US" sz="2000" dirty="0" smtClean="0"/>
                        <a:t>(after NWS Call)</a:t>
                      </a:r>
                      <a:endParaRPr lang="en-US" sz="2000" dirty="0"/>
                    </a:p>
                  </a:txBody>
                  <a:tcPr/>
                </a:tc>
              </a:tr>
              <a:tr h="38063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dirty="0" smtClean="0"/>
                        <a:t>ALL- Submit </a:t>
                      </a:r>
                      <a:r>
                        <a:rPr lang="en-US" sz="2000" dirty="0" err="1" smtClean="0"/>
                        <a:t>HAvBED</a:t>
                      </a:r>
                      <a:r>
                        <a:rPr lang="en-US" sz="2000" dirty="0" smtClean="0"/>
                        <a:t> survey on HERDS</a:t>
                      </a:r>
                      <a:endParaRPr lang="en-US" sz="2000" dirty="0"/>
                    </a:p>
                  </a:txBody>
                  <a:tcPr>
                    <a:solidFill>
                      <a:schemeClr val="accent3">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dirty="0" smtClean="0"/>
                        <a:t>10/5 @ 8:00 PM</a:t>
                      </a:r>
                      <a:endParaRPr lang="en-US" sz="2000" dirty="0"/>
                    </a:p>
                  </a:txBody>
                  <a:tcPr/>
                </a:tc>
              </a:tr>
              <a:tr h="685145">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dirty="0" smtClean="0"/>
                        <a:t>ALL- Mutual Aid Plan alerts/ MACOG activation for Pediatric MCI and other hospital requests</a:t>
                      </a:r>
                      <a:endParaRPr lang="en-US" sz="2000" dirty="0"/>
                    </a:p>
                  </a:txBody>
                  <a:tcPr>
                    <a:solidFill>
                      <a:schemeClr val="accent3">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dirty="0" smtClean="0"/>
                        <a:t>10/6 Tues AM</a:t>
                      </a:r>
                      <a:endParaRPr lang="en-US" sz="2000" dirty="0"/>
                    </a:p>
                  </a:txBody>
                  <a:tcPr/>
                </a:tc>
              </a:tr>
              <a:tr h="561888">
                <a:tc>
                  <a:txBody>
                    <a:bodyPr/>
                    <a:lstStyle/>
                    <a:p>
                      <a:pPr algn="ctr"/>
                      <a:r>
                        <a:rPr lang="en-US" sz="2000" dirty="0" smtClean="0"/>
                        <a:t>ALL- Submit Hospital Status Report  to OEM and WRO HOC</a:t>
                      </a:r>
                      <a:endParaRPr lang="en-US" sz="2000" dirty="0"/>
                    </a:p>
                  </a:txBody>
                  <a:tcPr>
                    <a:solidFill>
                      <a:schemeClr val="accent3">
                        <a:lumMod val="40000"/>
                        <a:lumOff val="60000"/>
                      </a:schemeClr>
                    </a:solidFill>
                  </a:tcPr>
                </a:tc>
                <a:tc>
                  <a:txBody>
                    <a:bodyPr/>
                    <a:lstStyle/>
                    <a:p>
                      <a:pPr algn="ctr"/>
                      <a:r>
                        <a:rPr lang="en-US" sz="2000" dirty="0" smtClean="0"/>
                        <a:t>10/6 Tues AM</a:t>
                      </a:r>
                      <a:endParaRPr lang="en-US" sz="2000" dirty="0"/>
                    </a:p>
                  </a:txBody>
                  <a:tcPr/>
                </a:tc>
              </a:tr>
              <a:tr h="380636">
                <a:tc>
                  <a:txBody>
                    <a:bodyPr/>
                    <a:lstStyle/>
                    <a:p>
                      <a:pPr algn="ctr"/>
                      <a:r>
                        <a:rPr lang="en-US" sz="2000" dirty="0" smtClean="0"/>
                        <a:t>ALL- Submit </a:t>
                      </a:r>
                      <a:r>
                        <a:rPr lang="en-US" sz="2000" dirty="0" err="1" smtClean="0"/>
                        <a:t>HAvBED</a:t>
                      </a:r>
                      <a:r>
                        <a:rPr lang="en-US" sz="2000" dirty="0" smtClean="0"/>
                        <a:t> survey on HERDS</a:t>
                      </a:r>
                      <a:endParaRPr lang="en-US" sz="2000" dirty="0"/>
                    </a:p>
                  </a:txBody>
                  <a:tcPr>
                    <a:solidFill>
                      <a:schemeClr val="accent3">
                        <a:lumMod val="40000"/>
                        <a:lumOff val="60000"/>
                      </a:schemeClr>
                    </a:solidFill>
                  </a:tcPr>
                </a:tc>
                <a:tc>
                  <a:txBody>
                    <a:bodyPr/>
                    <a:lstStyle/>
                    <a:p>
                      <a:pPr algn="ctr"/>
                      <a:r>
                        <a:rPr lang="en-US" sz="2000" dirty="0" smtClean="0"/>
                        <a:t>10/6 Tues AM</a:t>
                      </a:r>
                      <a:endParaRPr lang="en-US" sz="2000" dirty="0"/>
                    </a:p>
                  </a:txBody>
                  <a:tcPr/>
                </a:tc>
              </a:tr>
              <a:tr h="38063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dirty="0" err="1" smtClean="0"/>
                        <a:t>eFINDS</a:t>
                      </a:r>
                      <a:r>
                        <a:rPr lang="en-US" sz="2000" dirty="0" smtClean="0"/>
                        <a:t> Patient Receiving (if interested)</a:t>
                      </a:r>
                      <a:endParaRPr lang="en-US" sz="20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dirty="0" smtClean="0"/>
                        <a:t>10/6 Tues </a:t>
                      </a:r>
                      <a:endParaRPr lang="en-US" sz="2000" dirty="0"/>
                    </a:p>
                  </a:txBody>
                  <a:tcPr/>
                </a:tc>
              </a:tr>
              <a:tr h="673412">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dirty="0" smtClean="0"/>
                        <a:t>Hospital request for Strategic National Stockpile </a:t>
                      </a:r>
                      <a:r>
                        <a:rPr lang="en-US" sz="2000" dirty="0" smtClean="0"/>
                        <a:t>assets           </a:t>
                      </a:r>
                      <a:r>
                        <a:rPr lang="en-US" sz="2000" i="1" dirty="0" smtClean="0"/>
                        <a:t>(Erie &amp; Niagara County hospitals)</a:t>
                      </a:r>
                      <a:endParaRPr lang="en-US" sz="20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dirty="0" smtClean="0"/>
                        <a:t>10/6, Time TBA</a:t>
                      </a:r>
                      <a:endParaRPr lang="en-US" sz="2000" dirty="0"/>
                    </a:p>
                  </a:txBody>
                  <a:tcPr/>
                </a:tc>
              </a:tr>
              <a:tr h="433017">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dirty="0" smtClean="0"/>
                        <a:t>Redundant Communications Testing (HAM/Turbo/other)</a:t>
                      </a:r>
                      <a:endParaRPr lang="en-US" sz="20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dirty="0" smtClean="0"/>
                        <a:t>10/7 Wed </a:t>
                      </a:r>
                      <a:r>
                        <a:rPr lang="en-US" sz="2000" i="0" dirty="0" smtClean="0"/>
                        <a:t>AM</a:t>
                      </a:r>
                      <a:endParaRPr lang="en-US" sz="2000" i="0" dirty="0"/>
                    </a:p>
                  </a:txBody>
                  <a:tcPr/>
                </a:tc>
              </a:tr>
              <a:tr h="53271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dirty="0" err="1" smtClean="0"/>
                        <a:t>eFINDS</a:t>
                      </a:r>
                      <a:r>
                        <a:rPr lang="en-US" sz="2000" dirty="0" smtClean="0"/>
                        <a:t> Patient Return</a:t>
                      </a:r>
                      <a:endParaRPr lang="en-US" sz="20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dirty="0" smtClean="0"/>
                        <a:t>10/ 7 Wed </a:t>
                      </a:r>
                      <a:endParaRPr lang="en-US" sz="2000" dirty="0"/>
                    </a:p>
                  </a:txBody>
                  <a:tcPr/>
                </a:tc>
              </a:tr>
            </a:tbl>
          </a:graphicData>
        </a:graphic>
      </p:graphicFrame>
      <p:sp>
        <p:nvSpPr>
          <p:cNvPr id="4" name="Date Placeholder 3"/>
          <p:cNvSpPr>
            <a:spLocks noGrp="1"/>
          </p:cNvSpPr>
          <p:nvPr>
            <p:ph type="dt" sz="half" idx="10"/>
          </p:nvPr>
        </p:nvSpPr>
        <p:spPr/>
        <p:txBody>
          <a:bodyPr/>
          <a:lstStyle/>
          <a:p>
            <a:fld id="{05BD8B22-92C1-4186-A8C4-168724D1574E}" type="datetime1">
              <a:rPr lang="en-US" smtClean="0">
                <a:solidFill>
                  <a:prstClr val="black">
                    <a:tint val="75000"/>
                  </a:prstClr>
                </a:solidFill>
              </a:rPr>
              <a:t>9/22/2015</a:t>
            </a:fld>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EFED3CB9-049B-4F4F-82D1-8A95299C975C}" type="slidenum">
              <a:rPr lang="en-US" smtClean="0">
                <a:solidFill>
                  <a:prstClr val="black">
                    <a:tint val="75000"/>
                  </a:prstClr>
                </a:solidFill>
              </a:rPr>
              <a:pPr/>
              <a:t>3</a:t>
            </a:fld>
            <a:endParaRPr lang="en-US">
              <a:solidFill>
                <a:prstClr val="black">
                  <a:tint val="75000"/>
                </a:prstClr>
              </a:solidFill>
            </a:endParaRPr>
          </a:p>
        </p:txBody>
      </p:sp>
    </p:spTree>
    <p:extLst>
      <p:ext uri="{BB962C8B-B14F-4D97-AF65-F5344CB8AC3E}">
        <p14:creationId xmlns:p14="http://schemas.microsoft.com/office/powerpoint/2010/main" val="360138739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9900" y="25400"/>
            <a:ext cx="8229600" cy="944562"/>
          </a:xfrm>
        </p:spPr>
        <p:txBody>
          <a:bodyPr>
            <a:normAutofit fontScale="90000"/>
          </a:bodyPr>
          <a:lstStyle/>
          <a:p>
            <a:r>
              <a:rPr lang="en-US" dirty="0" smtClean="0"/>
              <a:t>Hospital Regional Sequence of Events</a:t>
            </a:r>
            <a:endParaRPr lang="en-US" dirty="0"/>
          </a:p>
        </p:txBody>
      </p:sp>
      <p:sp>
        <p:nvSpPr>
          <p:cNvPr id="3" name="Content Placeholder 2"/>
          <p:cNvSpPr>
            <a:spLocks noGrp="1"/>
          </p:cNvSpPr>
          <p:nvPr>
            <p:ph idx="1"/>
          </p:nvPr>
        </p:nvSpPr>
        <p:spPr>
          <a:xfrm>
            <a:off x="457200" y="1143000"/>
            <a:ext cx="8229600" cy="5715000"/>
          </a:xfrm>
        </p:spPr>
        <p:txBody>
          <a:bodyPr>
            <a:normAutofit fontScale="55000" lnSpcReduction="20000"/>
          </a:bodyPr>
          <a:lstStyle/>
          <a:p>
            <a:r>
              <a:rPr lang="en-US" dirty="0" smtClean="0"/>
              <a:t>Monday 10/5: </a:t>
            </a:r>
          </a:p>
          <a:p>
            <a:pPr lvl="1"/>
            <a:r>
              <a:rPr lang="en-US" dirty="0" smtClean="0"/>
              <a:t>AM- Regional Hospital Call (after </a:t>
            </a:r>
            <a:r>
              <a:rPr lang="en-US" dirty="0"/>
              <a:t>NWS </a:t>
            </a:r>
            <a:r>
              <a:rPr lang="en-US" dirty="0" smtClean="0"/>
              <a:t>call) </a:t>
            </a:r>
          </a:p>
          <a:p>
            <a:pPr lvl="1"/>
            <a:r>
              <a:rPr lang="en-US" dirty="0" smtClean="0"/>
              <a:t>1600: </a:t>
            </a:r>
            <a:r>
              <a:rPr lang="en-US" dirty="0" err="1" smtClean="0"/>
              <a:t>HAvBED</a:t>
            </a:r>
            <a:r>
              <a:rPr lang="en-US" dirty="0" smtClean="0"/>
              <a:t> Survey</a:t>
            </a:r>
          </a:p>
          <a:p>
            <a:endParaRPr lang="en-US" dirty="0" smtClean="0"/>
          </a:p>
          <a:p>
            <a:r>
              <a:rPr lang="en-US" dirty="0" smtClean="0"/>
              <a:t>Tuesday 10/6: </a:t>
            </a:r>
          </a:p>
          <a:p>
            <a:pPr lvl="1"/>
            <a:r>
              <a:rPr lang="en-US" dirty="0" smtClean="0"/>
              <a:t>Most facilities will conduct internal full-scale or functional activities</a:t>
            </a:r>
          </a:p>
          <a:p>
            <a:pPr lvl="1"/>
            <a:r>
              <a:rPr lang="en-US" dirty="0" smtClean="0"/>
              <a:t>NYSDOH WR Health Operations Center activated</a:t>
            </a:r>
          </a:p>
          <a:p>
            <a:pPr lvl="1"/>
            <a:r>
              <a:rPr lang="en-US" dirty="0" smtClean="0"/>
              <a:t>Mutual </a:t>
            </a:r>
            <a:r>
              <a:rPr lang="en-US" dirty="0"/>
              <a:t>Aid Plan </a:t>
            </a:r>
            <a:r>
              <a:rPr lang="en-US" dirty="0" smtClean="0"/>
              <a:t>Alerts/ Activations </a:t>
            </a:r>
            <a:r>
              <a:rPr lang="en-US" dirty="0"/>
              <a:t>(Hospital and LTC</a:t>
            </a:r>
            <a:r>
              <a:rPr lang="en-US" dirty="0" smtClean="0"/>
              <a:t>)- </a:t>
            </a:r>
            <a:r>
              <a:rPr lang="en-US" dirty="0"/>
              <a:t>AM</a:t>
            </a:r>
          </a:p>
          <a:p>
            <a:pPr lvl="1"/>
            <a:r>
              <a:rPr lang="en-US" dirty="0" err="1" smtClean="0"/>
              <a:t>HAvBed</a:t>
            </a:r>
            <a:r>
              <a:rPr lang="en-US" dirty="0" smtClean="0"/>
              <a:t> and Hospital Status Report- AM</a:t>
            </a:r>
          </a:p>
          <a:p>
            <a:pPr lvl="2"/>
            <a:r>
              <a:rPr lang="en-US" dirty="0" smtClean="0"/>
              <a:t>Can be done during </a:t>
            </a:r>
            <a:r>
              <a:rPr lang="en-US" dirty="0"/>
              <a:t>HCC activation</a:t>
            </a:r>
          </a:p>
          <a:p>
            <a:pPr lvl="1"/>
            <a:r>
              <a:rPr lang="en-US" dirty="0" err="1" smtClean="0"/>
              <a:t>eFINDS</a:t>
            </a:r>
            <a:r>
              <a:rPr lang="en-US" dirty="0" smtClean="0"/>
              <a:t> Patient Receipt Drill </a:t>
            </a:r>
            <a:r>
              <a:rPr lang="en-US" dirty="0"/>
              <a:t>(if interested</a:t>
            </a:r>
            <a:r>
              <a:rPr lang="en-US" dirty="0" smtClean="0"/>
              <a:t>)</a:t>
            </a:r>
          </a:p>
          <a:p>
            <a:pPr lvl="1"/>
            <a:r>
              <a:rPr lang="en-US" dirty="0" err="1" smtClean="0"/>
              <a:t>Subregional</a:t>
            </a:r>
            <a:r>
              <a:rPr lang="en-US" dirty="0" smtClean="0"/>
              <a:t> Pediatric MCI-Surge Exercise</a:t>
            </a:r>
          </a:p>
          <a:p>
            <a:pPr lvl="1"/>
            <a:r>
              <a:rPr lang="en-US" dirty="0"/>
              <a:t>Hospital request for Strategic National Stockpile </a:t>
            </a:r>
            <a:r>
              <a:rPr lang="en-US" dirty="0" smtClean="0"/>
              <a:t>assets </a:t>
            </a:r>
            <a:r>
              <a:rPr lang="en-US" i="1" dirty="0" smtClean="0"/>
              <a:t>Erie and </a:t>
            </a:r>
            <a:r>
              <a:rPr lang="en-US" i="1" smtClean="0"/>
              <a:t>Niagara Counties</a:t>
            </a:r>
            <a:endParaRPr lang="en-US" dirty="0"/>
          </a:p>
          <a:p>
            <a:pPr lvl="1"/>
            <a:endParaRPr lang="en-US" dirty="0"/>
          </a:p>
          <a:p>
            <a:pPr lvl="1"/>
            <a:endParaRPr lang="en-US" dirty="0" smtClean="0"/>
          </a:p>
          <a:p>
            <a:r>
              <a:rPr lang="en-US" dirty="0" smtClean="0"/>
              <a:t>Wednesday </a:t>
            </a:r>
            <a:r>
              <a:rPr lang="en-US" dirty="0"/>
              <a:t>10/7: </a:t>
            </a:r>
            <a:r>
              <a:rPr lang="en-US" dirty="0" smtClean="0"/>
              <a:t> </a:t>
            </a:r>
            <a:endParaRPr lang="en-US" dirty="0"/>
          </a:p>
          <a:p>
            <a:pPr lvl="1"/>
            <a:r>
              <a:rPr lang="en-US" dirty="0" smtClean="0"/>
              <a:t>Communications tests at some hospitals- AM</a:t>
            </a:r>
          </a:p>
          <a:p>
            <a:pPr lvl="1"/>
            <a:r>
              <a:rPr lang="en-US" dirty="0" smtClean="0"/>
              <a:t>WNY LTC MAP Facility Evacuations and RCC activation</a:t>
            </a:r>
            <a:endParaRPr lang="en-US" dirty="0"/>
          </a:p>
          <a:p>
            <a:pPr lvl="1"/>
            <a:r>
              <a:rPr lang="en-US" dirty="0" err="1" smtClean="0"/>
              <a:t>eFINDS</a:t>
            </a:r>
            <a:r>
              <a:rPr lang="en-US" dirty="0" smtClean="0"/>
              <a:t> Patient Return</a:t>
            </a:r>
            <a:endParaRPr lang="en-US" dirty="0"/>
          </a:p>
          <a:p>
            <a:pPr lvl="1"/>
            <a:r>
              <a:rPr lang="en-US" dirty="0" smtClean="0"/>
              <a:t>ESF-8 </a:t>
            </a:r>
            <a:r>
              <a:rPr lang="en-US" dirty="0"/>
              <a:t>Work </a:t>
            </a:r>
            <a:r>
              <a:rPr lang="en-US" dirty="0" smtClean="0"/>
              <a:t>Shop- PM at the Erie County EOC</a:t>
            </a:r>
          </a:p>
          <a:p>
            <a:pPr lvl="1"/>
            <a:endParaRPr lang="en-US" dirty="0"/>
          </a:p>
          <a:p>
            <a:r>
              <a:rPr lang="en-US" dirty="0"/>
              <a:t>Thursday 10/8: </a:t>
            </a:r>
            <a:r>
              <a:rPr lang="en-US" dirty="0" smtClean="0"/>
              <a:t>Road </a:t>
            </a:r>
            <a:r>
              <a:rPr lang="en-US" dirty="0"/>
              <a:t>Closures </a:t>
            </a:r>
            <a:r>
              <a:rPr lang="en-US" dirty="0" err="1" smtClean="0"/>
              <a:t>TTEx</a:t>
            </a:r>
            <a:r>
              <a:rPr lang="en-US" dirty="0" smtClean="0"/>
              <a:t> (location TBA)- AM</a:t>
            </a:r>
          </a:p>
          <a:p>
            <a:endParaRPr lang="en-US" dirty="0"/>
          </a:p>
        </p:txBody>
      </p:sp>
    </p:spTree>
    <p:extLst>
      <p:ext uri="{BB962C8B-B14F-4D97-AF65-F5344CB8AC3E}">
        <p14:creationId xmlns:p14="http://schemas.microsoft.com/office/powerpoint/2010/main" val="292173269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31442"/>
            <a:ext cx="8229600" cy="613171"/>
          </a:xfrm>
        </p:spPr>
        <p:txBody>
          <a:bodyPr>
            <a:normAutofit fontScale="90000"/>
          </a:bodyPr>
          <a:lstStyle/>
          <a:p>
            <a:r>
              <a:rPr lang="en-US" sz="3200" b="1" dirty="0"/>
              <a:t>Regional Exercise </a:t>
            </a:r>
            <a:r>
              <a:rPr lang="en-US" sz="3200" b="1" dirty="0" smtClean="0"/>
              <a:t>Hospital Deliverable </a:t>
            </a:r>
            <a:r>
              <a:rPr lang="en-US" sz="3200" b="1" dirty="0"/>
              <a:t>#20 </a:t>
            </a:r>
            <a:br>
              <a:rPr lang="en-US" sz="3200" b="1" dirty="0"/>
            </a:br>
            <a:endParaRPr lang="en-US" b="1" dirty="0"/>
          </a:p>
        </p:txBody>
      </p:sp>
      <p:sp>
        <p:nvSpPr>
          <p:cNvPr id="3" name="Content Placeholder 2"/>
          <p:cNvSpPr>
            <a:spLocks noGrp="1"/>
          </p:cNvSpPr>
          <p:nvPr>
            <p:ph idx="1"/>
          </p:nvPr>
        </p:nvSpPr>
        <p:spPr/>
        <p:txBody>
          <a:bodyPr/>
          <a:lstStyle/>
          <a:p>
            <a:r>
              <a:rPr lang="en-US" sz="2400" dirty="0"/>
              <a:t>Participation in each stage must be clearly titled and documented separately. Partial payment may be made for:	</a:t>
            </a:r>
          </a:p>
          <a:p>
            <a:r>
              <a:rPr lang="en-US" sz="2400" b="1" dirty="0"/>
              <a:t>Planning</a:t>
            </a:r>
            <a:r>
              <a:rPr lang="en-US" sz="2400" dirty="0"/>
              <a:t>: $8,000 Documentation that summarizes the exercise planning activities, including </a:t>
            </a:r>
          </a:p>
          <a:p>
            <a:pPr lvl="1"/>
            <a:r>
              <a:rPr lang="en-US" sz="2000" dirty="0"/>
              <a:t>Planning session date(s) – </a:t>
            </a:r>
            <a:r>
              <a:rPr lang="en-US" sz="2000" dirty="0">
                <a:solidFill>
                  <a:srgbClr val="FF0000"/>
                </a:solidFill>
              </a:rPr>
              <a:t>FPC, Internal Planning </a:t>
            </a:r>
            <a:r>
              <a:rPr lang="en-US" sz="2000" dirty="0" smtClean="0">
                <a:solidFill>
                  <a:srgbClr val="FF0000"/>
                </a:solidFill>
              </a:rPr>
              <a:t>Meetings</a:t>
            </a:r>
            <a:endParaRPr lang="en-US" sz="2000" dirty="0"/>
          </a:p>
          <a:p>
            <a:pPr lvl="1"/>
            <a:r>
              <a:rPr lang="en-US" sz="2000" dirty="0"/>
              <a:t>Summary of topics discussed, </a:t>
            </a:r>
          </a:p>
          <a:p>
            <a:pPr lvl="1"/>
            <a:r>
              <a:rPr lang="en-US" sz="2000" dirty="0"/>
              <a:t>Attendees (names/titles) and their exercise role(s).</a:t>
            </a:r>
          </a:p>
          <a:p>
            <a:endParaRPr lang="en-US" dirty="0"/>
          </a:p>
        </p:txBody>
      </p:sp>
      <p:sp>
        <p:nvSpPr>
          <p:cNvPr id="4" name="Date Placeholder 3"/>
          <p:cNvSpPr>
            <a:spLocks noGrp="1"/>
          </p:cNvSpPr>
          <p:nvPr>
            <p:ph type="dt" sz="half" idx="10"/>
          </p:nvPr>
        </p:nvSpPr>
        <p:spPr/>
        <p:txBody>
          <a:bodyPr/>
          <a:lstStyle/>
          <a:p>
            <a:fld id="{A3975467-9853-4CD5-BDE3-940A7704501C}" type="datetime1">
              <a:rPr lang="en-US" smtClean="0">
                <a:solidFill>
                  <a:prstClr val="black">
                    <a:tint val="75000"/>
                  </a:prstClr>
                </a:solidFill>
              </a:rPr>
              <a:t>9/22/2015</a:t>
            </a:fld>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EFED3CB9-049B-4F4F-82D1-8A95299C975C}" type="slidenum">
              <a:rPr lang="en-US" smtClean="0">
                <a:solidFill>
                  <a:prstClr val="black">
                    <a:tint val="75000"/>
                  </a:prstClr>
                </a:solidFill>
              </a:rPr>
              <a:pPr/>
              <a:t>5</a:t>
            </a:fld>
            <a:endParaRPr lang="en-US">
              <a:solidFill>
                <a:prstClr val="black">
                  <a:tint val="75000"/>
                </a:prstClr>
              </a:solidFill>
            </a:endParaRPr>
          </a:p>
        </p:txBody>
      </p:sp>
    </p:spTree>
    <p:extLst>
      <p:ext uri="{BB962C8B-B14F-4D97-AF65-F5344CB8AC3E}">
        <p14:creationId xmlns:p14="http://schemas.microsoft.com/office/powerpoint/2010/main" val="13598048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b="1" dirty="0"/>
              <a:t>Regional Exercise </a:t>
            </a:r>
            <a:r>
              <a:rPr lang="en-US" sz="3600" b="1" dirty="0" smtClean="0"/>
              <a:t>Hospital Deliverable </a:t>
            </a:r>
            <a:r>
              <a:rPr lang="en-US" sz="3600" b="1" dirty="0"/>
              <a:t>#20 </a:t>
            </a:r>
            <a:br>
              <a:rPr lang="en-US" sz="3600" b="1" dirty="0"/>
            </a:br>
            <a:endParaRPr lang="en-US" sz="3600" dirty="0"/>
          </a:p>
        </p:txBody>
      </p:sp>
      <p:sp>
        <p:nvSpPr>
          <p:cNvPr id="3" name="Content Placeholder 2"/>
          <p:cNvSpPr>
            <a:spLocks noGrp="1"/>
          </p:cNvSpPr>
          <p:nvPr>
            <p:ph idx="1"/>
          </p:nvPr>
        </p:nvSpPr>
        <p:spPr/>
        <p:txBody>
          <a:bodyPr/>
          <a:lstStyle/>
          <a:p>
            <a:r>
              <a:rPr lang="en-US" dirty="0"/>
              <a:t>Partial payment may be made for:	</a:t>
            </a:r>
            <a:endParaRPr lang="en-US" dirty="0" smtClean="0"/>
          </a:p>
          <a:p>
            <a:r>
              <a:rPr lang="en-US" sz="2800" b="1" dirty="0"/>
              <a:t>Evaluation</a:t>
            </a:r>
            <a:r>
              <a:rPr lang="en-US" sz="2800" dirty="0"/>
              <a:t>: $6,000 Exercise evaluation documentation</a:t>
            </a:r>
          </a:p>
          <a:p>
            <a:pPr lvl="1"/>
            <a:r>
              <a:rPr lang="en-US" sz="2400" b="1" dirty="0"/>
              <a:t>must include</a:t>
            </a:r>
            <a:r>
              <a:rPr lang="en-US" sz="2400" dirty="0"/>
              <a:t> the exercise’s HSEEP compliant Exercise Evaluation Guide (EEG) </a:t>
            </a:r>
          </a:p>
          <a:p>
            <a:pPr lvl="1"/>
            <a:r>
              <a:rPr lang="en-US" sz="2400" dirty="0"/>
              <a:t>completed NYSDOH evaluation summary document </a:t>
            </a:r>
            <a:r>
              <a:rPr lang="en-US" sz="2400" dirty="0" smtClean="0"/>
              <a:t>“Quick Look” provided by OHEP</a:t>
            </a:r>
            <a:r>
              <a:rPr lang="en-US" sz="2400" dirty="0"/>
              <a:t>. </a:t>
            </a:r>
          </a:p>
          <a:p>
            <a:pPr marL="0" indent="0">
              <a:buNone/>
            </a:pPr>
            <a:r>
              <a:rPr lang="en-US" sz="2800" dirty="0"/>
              <a:t> </a:t>
            </a:r>
          </a:p>
          <a:p>
            <a:endParaRPr lang="en-US" dirty="0"/>
          </a:p>
        </p:txBody>
      </p:sp>
      <p:sp>
        <p:nvSpPr>
          <p:cNvPr id="4" name="Date Placeholder 3"/>
          <p:cNvSpPr>
            <a:spLocks noGrp="1"/>
          </p:cNvSpPr>
          <p:nvPr>
            <p:ph type="dt" sz="half" idx="10"/>
          </p:nvPr>
        </p:nvSpPr>
        <p:spPr/>
        <p:txBody>
          <a:bodyPr/>
          <a:lstStyle/>
          <a:p>
            <a:fld id="{4FBF4E85-1EE6-4444-84F7-346BA947F44A}" type="datetime1">
              <a:rPr lang="en-US" smtClean="0">
                <a:solidFill>
                  <a:prstClr val="black">
                    <a:tint val="75000"/>
                  </a:prstClr>
                </a:solidFill>
              </a:rPr>
              <a:t>9/22/2015</a:t>
            </a:fld>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EFED3CB9-049B-4F4F-82D1-8A95299C975C}" type="slidenum">
              <a:rPr lang="en-US" smtClean="0">
                <a:solidFill>
                  <a:prstClr val="black">
                    <a:tint val="75000"/>
                  </a:prstClr>
                </a:solidFill>
              </a:rPr>
              <a:pPr/>
              <a:t>6</a:t>
            </a:fld>
            <a:endParaRPr lang="en-US">
              <a:solidFill>
                <a:prstClr val="black">
                  <a:tint val="75000"/>
                </a:prstClr>
              </a:solidFill>
            </a:endParaRPr>
          </a:p>
        </p:txBody>
      </p:sp>
    </p:spTree>
    <p:extLst>
      <p:ext uri="{BB962C8B-B14F-4D97-AF65-F5344CB8AC3E}">
        <p14:creationId xmlns:p14="http://schemas.microsoft.com/office/powerpoint/2010/main" val="243066279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
            <a:ext cx="8229600" cy="1143000"/>
          </a:xfrm>
        </p:spPr>
        <p:txBody>
          <a:bodyPr/>
          <a:lstStyle/>
          <a:p>
            <a:r>
              <a:rPr lang="en-US" dirty="0"/>
              <a:t>Required </a:t>
            </a:r>
            <a:r>
              <a:rPr lang="en-US" dirty="0" smtClean="0"/>
              <a:t>HPP Objectives</a:t>
            </a:r>
            <a:endParaRPr lang="en-US"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1106770383"/>
              </p:ext>
            </p:extLst>
          </p:nvPr>
        </p:nvGraphicFramePr>
        <p:xfrm>
          <a:off x="381000" y="808355"/>
          <a:ext cx="8610600" cy="7010400"/>
        </p:xfrm>
        <a:graphic>
          <a:graphicData uri="http://schemas.openxmlformats.org/drawingml/2006/table">
            <a:tbl>
              <a:tblPr firstRow="1" firstCol="1" lastRow="1" lastCol="1" bandRow="1" bandCol="1">
                <a:tableStyleId>{5C22544A-7EE6-4342-B048-85BDC9FD1C3A}</a:tableStyleId>
              </a:tblPr>
              <a:tblGrid>
                <a:gridCol w="7197572"/>
                <a:gridCol w="1413028"/>
              </a:tblGrid>
              <a:tr h="381000">
                <a:tc>
                  <a:txBody>
                    <a:bodyPr/>
                    <a:lstStyle/>
                    <a:p>
                      <a:pPr marL="0" marR="0" algn="ctr">
                        <a:spcBef>
                          <a:spcPts val="0"/>
                        </a:spcBef>
                        <a:spcAft>
                          <a:spcPts val="0"/>
                        </a:spcAft>
                      </a:pPr>
                      <a:r>
                        <a:rPr lang="en-US" sz="2800" dirty="0">
                          <a:effectLst/>
                        </a:rPr>
                        <a:t>Exercise Objective</a:t>
                      </a:r>
                      <a:endParaRPr lang="en-US" sz="2800" dirty="0">
                        <a:solidFill>
                          <a:srgbClr val="000000"/>
                        </a:solidFill>
                        <a:effectLst/>
                        <a:latin typeface="Arial" panose="020B0604020202020204" pitchFamily="34" charset="0"/>
                        <a:ea typeface="Times New Roman" panose="02020603050405020304" pitchFamily="18" charset="0"/>
                        <a:cs typeface="Courier"/>
                      </a:endParaRPr>
                    </a:p>
                  </a:txBody>
                  <a:tcPr marL="68580" marR="68580" marT="0" marB="0"/>
                </a:tc>
                <a:tc>
                  <a:txBody>
                    <a:bodyPr/>
                    <a:lstStyle/>
                    <a:p>
                      <a:pPr marL="0" marR="0" algn="ctr">
                        <a:spcBef>
                          <a:spcPts val="0"/>
                        </a:spcBef>
                        <a:spcAft>
                          <a:spcPts val="0"/>
                        </a:spcAft>
                      </a:pPr>
                      <a:r>
                        <a:rPr lang="en-US" sz="1600">
                          <a:effectLst/>
                        </a:rPr>
                        <a:t>Required  Capability</a:t>
                      </a:r>
                      <a:endParaRPr lang="en-US" sz="1600">
                        <a:solidFill>
                          <a:srgbClr val="000000"/>
                        </a:solidFill>
                        <a:effectLst/>
                        <a:latin typeface="Arial" panose="020B0604020202020204" pitchFamily="34" charset="0"/>
                        <a:ea typeface="Times New Roman" panose="02020603050405020304" pitchFamily="18" charset="0"/>
                        <a:cs typeface="Courier"/>
                      </a:endParaRPr>
                    </a:p>
                  </a:txBody>
                  <a:tcPr marL="68580" marR="68580" marT="0" marB="0"/>
                </a:tc>
              </a:tr>
              <a:tr h="5258537">
                <a:tc>
                  <a:txBody>
                    <a:bodyPr/>
                    <a:lstStyle/>
                    <a:p>
                      <a:pPr marL="0" marR="0" lvl="0" indent="0" algn="l">
                        <a:spcBef>
                          <a:spcPts val="0"/>
                        </a:spcBef>
                        <a:spcAft>
                          <a:spcPts val="0"/>
                        </a:spcAft>
                        <a:buFontTx/>
                        <a:buNone/>
                      </a:pPr>
                      <a:r>
                        <a:rPr lang="en-US" sz="2000" dirty="0" smtClean="0">
                          <a:effectLst/>
                        </a:rPr>
                        <a:t>ASSESS THE ABILITY :</a:t>
                      </a:r>
                    </a:p>
                    <a:p>
                      <a:pPr marL="342900" marR="0" lvl="0" indent="-342900" algn="l">
                        <a:spcBef>
                          <a:spcPts val="0"/>
                        </a:spcBef>
                        <a:spcAft>
                          <a:spcPts val="0"/>
                        </a:spcAft>
                        <a:buFont typeface="+mj-lt"/>
                        <a:buAutoNum type="arabicPeriod"/>
                      </a:pPr>
                      <a:r>
                        <a:rPr lang="en-US" sz="2400" b="1" u="sng" dirty="0" smtClean="0">
                          <a:solidFill>
                            <a:srgbClr val="FFFF00"/>
                          </a:solidFill>
                          <a:effectLst/>
                        </a:rPr>
                        <a:t>Activate </a:t>
                      </a:r>
                      <a:r>
                        <a:rPr lang="en-US" sz="2400" b="1" u="sng" dirty="0">
                          <a:solidFill>
                            <a:srgbClr val="FFFF00"/>
                          </a:solidFill>
                          <a:effectLst/>
                        </a:rPr>
                        <a:t>Hospital Incident Command </a:t>
                      </a:r>
                      <a:r>
                        <a:rPr lang="en-US" sz="2400" b="1" u="sng" dirty="0" smtClean="0">
                          <a:solidFill>
                            <a:srgbClr val="FFFF00"/>
                          </a:solidFill>
                          <a:effectLst/>
                        </a:rPr>
                        <a:t>System &amp;</a:t>
                      </a:r>
                      <a:endParaRPr lang="en-US" sz="2400" dirty="0">
                        <a:effectLst/>
                      </a:endParaRPr>
                    </a:p>
                    <a:p>
                      <a:pPr marL="342900" marR="0" lvl="0" indent="-342900" algn="l">
                        <a:spcBef>
                          <a:spcPts val="0"/>
                        </a:spcBef>
                        <a:spcAft>
                          <a:spcPts val="0"/>
                        </a:spcAft>
                        <a:buFont typeface="+mj-lt"/>
                        <a:buAutoNum type="arabicPeriod"/>
                      </a:pPr>
                      <a:r>
                        <a:rPr lang="en-US" sz="2400" dirty="0" smtClean="0">
                          <a:effectLst/>
                        </a:rPr>
                        <a:t>Activate staff, </a:t>
                      </a:r>
                      <a:r>
                        <a:rPr lang="en-US" sz="2400" u="sng" dirty="0">
                          <a:solidFill>
                            <a:srgbClr val="FFFF00"/>
                          </a:solidFill>
                          <a:effectLst/>
                        </a:rPr>
                        <a:t>operate </a:t>
                      </a:r>
                      <a:r>
                        <a:rPr lang="en-US" sz="2400" u="sng" dirty="0" smtClean="0">
                          <a:solidFill>
                            <a:srgbClr val="FFFF00"/>
                          </a:solidFill>
                          <a:effectLst/>
                        </a:rPr>
                        <a:t>the HCC/ regional HOC </a:t>
                      </a:r>
                      <a:endParaRPr lang="en-US" sz="2400" u="sng" dirty="0">
                        <a:solidFill>
                          <a:srgbClr val="FFFF00"/>
                        </a:solidFill>
                        <a:effectLst/>
                      </a:endParaRPr>
                    </a:p>
                    <a:p>
                      <a:pPr marL="342900" marR="0" lvl="0" indent="-342900" algn="l">
                        <a:spcBef>
                          <a:spcPts val="0"/>
                        </a:spcBef>
                        <a:spcAft>
                          <a:spcPts val="0"/>
                        </a:spcAft>
                        <a:buFont typeface="+mj-lt"/>
                        <a:buAutoNum type="arabicPeriod"/>
                      </a:pPr>
                      <a:r>
                        <a:rPr lang="en-US" sz="2400" dirty="0" smtClean="0">
                          <a:effectLst/>
                        </a:rPr>
                        <a:t>Regional </a:t>
                      </a:r>
                      <a:r>
                        <a:rPr lang="en-US" sz="2400" dirty="0">
                          <a:effectLst/>
                        </a:rPr>
                        <a:t>partners </a:t>
                      </a:r>
                      <a:r>
                        <a:rPr lang="en-US" sz="2400" dirty="0" smtClean="0">
                          <a:effectLst/>
                        </a:rPr>
                        <a:t>communicate </a:t>
                      </a:r>
                      <a:r>
                        <a:rPr lang="en-US" sz="2400" dirty="0">
                          <a:effectLst/>
                        </a:rPr>
                        <a:t>with </a:t>
                      </a:r>
                      <a:r>
                        <a:rPr lang="en-US" sz="2400" dirty="0" smtClean="0">
                          <a:effectLst/>
                        </a:rPr>
                        <a:t>mutual </a:t>
                      </a:r>
                      <a:r>
                        <a:rPr lang="en-US" sz="2400" dirty="0">
                          <a:effectLst/>
                        </a:rPr>
                        <a:t>aid partners and </a:t>
                      </a:r>
                      <a:r>
                        <a:rPr lang="en-US" sz="2400" dirty="0" smtClean="0">
                          <a:effectLst/>
                        </a:rPr>
                        <a:t>government agencies via </a:t>
                      </a:r>
                      <a:r>
                        <a:rPr lang="en-US" sz="2400" u="sng" dirty="0" smtClean="0">
                          <a:solidFill>
                            <a:srgbClr val="FFFF00"/>
                          </a:solidFill>
                          <a:effectLst/>
                        </a:rPr>
                        <a:t>redundant </a:t>
                      </a:r>
                      <a:r>
                        <a:rPr lang="en-US" sz="2400" u="sng" dirty="0">
                          <a:solidFill>
                            <a:srgbClr val="FFFF00"/>
                          </a:solidFill>
                          <a:effectLst/>
                        </a:rPr>
                        <a:t>interoperable </a:t>
                      </a:r>
                      <a:r>
                        <a:rPr lang="en-US" sz="2400" u="sng" dirty="0" smtClean="0">
                          <a:solidFill>
                            <a:srgbClr val="FFFF00"/>
                          </a:solidFill>
                          <a:effectLst/>
                        </a:rPr>
                        <a:t>communications</a:t>
                      </a:r>
                      <a:r>
                        <a:rPr lang="en-US" sz="2400" dirty="0" smtClean="0">
                          <a:effectLst/>
                        </a:rPr>
                        <a:t> </a:t>
                      </a:r>
                      <a:endParaRPr lang="en-US" sz="2400" dirty="0">
                        <a:effectLst/>
                      </a:endParaRPr>
                    </a:p>
                    <a:p>
                      <a:pPr marL="342900" marR="0" lvl="0" indent="-342900" algn="l">
                        <a:spcBef>
                          <a:spcPts val="0"/>
                        </a:spcBef>
                        <a:spcAft>
                          <a:spcPts val="0"/>
                        </a:spcAft>
                        <a:buFont typeface="+mj-lt"/>
                        <a:buAutoNum type="arabicPeriod"/>
                      </a:pPr>
                      <a:r>
                        <a:rPr lang="en-US" sz="2400" dirty="0">
                          <a:effectLst/>
                        </a:rPr>
                        <a:t>Evaluate the ability of the regional partners to </a:t>
                      </a:r>
                      <a:r>
                        <a:rPr lang="en-US" sz="2400" u="sng" dirty="0">
                          <a:solidFill>
                            <a:srgbClr val="FFFF00"/>
                          </a:solidFill>
                          <a:effectLst/>
                        </a:rPr>
                        <a:t>communicate with other mutual aid partners and </a:t>
                      </a:r>
                      <a:r>
                        <a:rPr lang="en-US" sz="2400" u="sng" dirty="0" smtClean="0">
                          <a:solidFill>
                            <a:srgbClr val="FFFF00"/>
                          </a:solidFill>
                          <a:effectLst/>
                        </a:rPr>
                        <a:t>government </a:t>
                      </a:r>
                      <a:r>
                        <a:rPr lang="en-US" sz="2400" u="sng" dirty="0">
                          <a:solidFill>
                            <a:srgbClr val="FFFF00"/>
                          </a:solidFill>
                          <a:effectLst/>
                        </a:rPr>
                        <a:t>agencies, to coordinate allocation of resources</a:t>
                      </a:r>
                      <a:r>
                        <a:rPr lang="en-US" sz="2400" dirty="0">
                          <a:solidFill>
                            <a:srgbClr val="FFFF00"/>
                          </a:solidFill>
                          <a:effectLst/>
                        </a:rPr>
                        <a:t>. </a:t>
                      </a:r>
                      <a:r>
                        <a:rPr lang="en-US" sz="2400" b="1" dirty="0">
                          <a:effectLst/>
                        </a:rPr>
                        <a:t>OR</a:t>
                      </a:r>
                    </a:p>
                    <a:p>
                      <a:pPr marL="342900" marR="0" lvl="0" indent="-342900" algn="l">
                        <a:spcBef>
                          <a:spcPts val="0"/>
                        </a:spcBef>
                        <a:spcAft>
                          <a:spcPts val="0"/>
                        </a:spcAft>
                        <a:buFont typeface="+mj-lt"/>
                        <a:buAutoNum type="arabicPeriod"/>
                      </a:pPr>
                      <a:r>
                        <a:rPr lang="en-US" sz="2400" dirty="0">
                          <a:effectLst/>
                        </a:rPr>
                        <a:t>In coordination with </a:t>
                      </a:r>
                      <a:r>
                        <a:rPr lang="en-US" sz="2400" dirty="0" smtClean="0">
                          <a:effectLst/>
                        </a:rPr>
                        <a:t>response </a:t>
                      </a:r>
                      <a:r>
                        <a:rPr lang="en-US" sz="2400" dirty="0">
                          <a:effectLst/>
                        </a:rPr>
                        <a:t>partners, </a:t>
                      </a:r>
                      <a:r>
                        <a:rPr lang="en-US" sz="2400" u="sng" dirty="0">
                          <a:solidFill>
                            <a:srgbClr val="FFFF00"/>
                          </a:solidFill>
                          <a:effectLst/>
                        </a:rPr>
                        <a:t>determine resource availability</a:t>
                      </a:r>
                      <a:r>
                        <a:rPr lang="en-US" sz="2400" dirty="0">
                          <a:solidFill>
                            <a:srgbClr val="FFFF00"/>
                          </a:solidFill>
                          <a:effectLst/>
                        </a:rPr>
                        <a:t> </a:t>
                      </a:r>
                      <a:r>
                        <a:rPr lang="en-US" sz="2400" dirty="0">
                          <a:effectLst/>
                        </a:rPr>
                        <a:t>to address gaps during response.   OR</a:t>
                      </a:r>
                    </a:p>
                    <a:p>
                      <a:pPr marL="342900" marR="0" lvl="0" indent="-342900" algn="l">
                        <a:spcBef>
                          <a:spcPts val="0"/>
                        </a:spcBef>
                        <a:spcAft>
                          <a:spcPts val="0"/>
                        </a:spcAft>
                        <a:buFont typeface="+mj-lt"/>
                        <a:buAutoNum type="arabicPeriod"/>
                      </a:pPr>
                      <a:r>
                        <a:rPr lang="en-US" sz="2400" u="sng" dirty="0">
                          <a:solidFill>
                            <a:srgbClr val="FFFF00"/>
                          </a:solidFill>
                          <a:effectLst/>
                        </a:rPr>
                        <a:t>Evaluate the HCC’s ability to track resources</a:t>
                      </a:r>
                      <a:r>
                        <a:rPr lang="en-US" sz="2400" dirty="0">
                          <a:solidFill>
                            <a:srgbClr val="FFFF00"/>
                          </a:solidFill>
                          <a:effectLst/>
                        </a:rPr>
                        <a:t> </a:t>
                      </a:r>
                      <a:r>
                        <a:rPr lang="en-US" sz="2400" dirty="0">
                          <a:effectLst/>
                        </a:rPr>
                        <a:t>for decision- making and optimal resource allocation.</a:t>
                      </a:r>
                      <a:endParaRPr lang="en-US" sz="2400" dirty="0">
                        <a:solidFill>
                          <a:srgbClr val="000000"/>
                        </a:solidFill>
                        <a:effectLst/>
                        <a:latin typeface="Arial" panose="020B0604020202020204" pitchFamily="34" charset="0"/>
                        <a:ea typeface="Times New Roman" panose="02020603050405020304" pitchFamily="18" charset="0"/>
                        <a:cs typeface="Courier"/>
                      </a:endParaRPr>
                    </a:p>
                  </a:txBody>
                  <a:tcPr marL="68580" marR="68580" marT="0" marB="0"/>
                </a:tc>
                <a:tc>
                  <a:txBody>
                    <a:bodyPr/>
                    <a:lstStyle/>
                    <a:p>
                      <a:pPr marL="0" marR="0" algn="l">
                        <a:spcBef>
                          <a:spcPts val="0"/>
                        </a:spcBef>
                        <a:spcAft>
                          <a:spcPts val="0"/>
                        </a:spcAft>
                      </a:pPr>
                      <a:r>
                        <a:rPr lang="en-US" sz="1600" dirty="0">
                          <a:effectLst/>
                        </a:rPr>
                        <a:t>Emergency Operations Coordination</a:t>
                      </a:r>
                    </a:p>
                    <a:p>
                      <a:pPr marL="0" marR="0" algn="l">
                        <a:spcBef>
                          <a:spcPts val="0"/>
                        </a:spcBef>
                        <a:spcAft>
                          <a:spcPts val="0"/>
                        </a:spcAft>
                      </a:pPr>
                      <a:r>
                        <a:rPr lang="en-US" sz="1600" dirty="0" smtClean="0">
                          <a:effectLst/>
                        </a:rPr>
                        <a:t>REQUIRED</a:t>
                      </a:r>
                    </a:p>
                    <a:p>
                      <a:pPr marL="0" marR="0" algn="l">
                        <a:spcBef>
                          <a:spcPts val="0"/>
                        </a:spcBef>
                        <a:spcAft>
                          <a:spcPts val="0"/>
                        </a:spcAft>
                      </a:pPr>
                      <a:endParaRPr lang="en-US" sz="1600" dirty="0" smtClean="0">
                        <a:solidFill>
                          <a:srgbClr val="000000"/>
                        </a:solidFill>
                        <a:effectLst/>
                        <a:latin typeface="Arial" panose="020B0604020202020204" pitchFamily="34" charset="0"/>
                        <a:ea typeface="Times New Roman" panose="02020603050405020304" pitchFamily="18" charset="0"/>
                        <a:cs typeface="Courier"/>
                      </a:endParaRPr>
                    </a:p>
                    <a:p>
                      <a:pPr marL="0" marR="0" algn="l">
                        <a:spcBef>
                          <a:spcPts val="0"/>
                        </a:spcBef>
                        <a:spcAft>
                          <a:spcPts val="0"/>
                        </a:spcAft>
                      </a:pPr>
                      <a:r>
                        <a:rPr lang="en-US" sz="1400" i="1" dirty="0" smtClean="0">
                          <a:solidFill>
                            <a:srgbClr val="FF0000"/>
                          </a:solidFill>
                          <a:effectLst/>
                          <a:latin typeface="Arial" panose="020B0604020202020204" pitchFamily="34" charset="0"/>
                          <a:ea typeface="Times New Roman" panose="02020603050405020304" pitchFamily="18" charset="0"/>
                          <a:cs typeface="Courier"/>
                        </a:rPr>
                        <a:t>SNS Request to LHD? </a:t>
                      </a:r>
                    </a:p>
                    <a:p>
                      <a:pPr marL="0" marR="0" algn="l">
                        <a:spcBef>
                          <a:spcPts val="0"/>
                        </a:spcBef>
                        <a:spcAft>
                          <a:spcPts val="0"/>
                        </a:spcAft>
                      </a:pPr>
                      <a:endParaRPr lang="en-US" sz="1600" i="1" dirty="0" smtClean="0">
                        <a:solidFill>
                          <a:srgbClr val="FF0000"/>
                        </a:solidFill>
                        <a:effectLst/>
                        <a:latin typeface="Arial" panose="020B0604020202020204" pitchFamily="34" charset="0"/>
                        <a:ea typeface="Times New Roman" panose="02020603050405020304" pitchFamily="18" charset="0"/>
                        <a:cs typeface="Courier"/>
                      </a:endParaRPr>
                    </a:p>
                    <a:p>
                      <a:pPr marL="0" marR="0" algn="l">
                        <a:spcBef>
                          <a:spcPts val="0"/>
                        </a:spcBef>
                        <a:spcAft>
                          <a:spcPts val="0"/>
                        </a:spcAft>
                      </a:pPr>
                      <a:r>
                        <a:rPr lang="en-US" sz="1600" i="1" dirty="0" smtClean="0">
                          <a:solidFill>
                            <a:srgbClr val="FFC000"/>
                          </a:solidFill>
                        </a:rPr>
                        <a:t>Redundant systems/ radio Testing </a:t>
                      </a:r>
                    </a:p>
                    <a:p>
                      <a:pPr marL="0" marR="0" algn="l">
                        <a:spcBef>
                          <a:spcPts val="0"/>
                        </a:spcBef>
                        <a:spcAft>
                          <a:spcPts val="0"/>
                        </a:spcAft>
                      </a:pPr>
                      <a:endParaRPr lang="en-US" sz="1600" i="1" dirty="0" smtClean="0">
                        <a:solidFill>
                          <a:srgbClr val="FFC000"/>
                        </a:solidFill>
                        <a:effectLst/>
                        <a:latin typeface="Arial" panose="020B0604020202020204" pitchFamily="34" charset="0"/>
                        <a:ea typeface="Times New Roman" panose="02020603050405020304" pitchFamily="18" charset="0"/>
                        <a:cs typeface="Courier"/>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600" i="1" dirty="0" smtClean="0">
                          <a:solidFill>
                            <a:srgbClr val="FFC000"/>
                          </a:solidFill>
                        </a:rPr>
                        <a:t>Regional Hospital Pre-event Call</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600" i="1" dirty="0" smtClean="0">
                        <a:solidFill>
                          <a:srgbClr val="FFC000"/>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600" i="1" dirty="0" smtClean="0">
                          <a:solidFill>
                            <a:srgbClr val="FFC000"/>
                          </a:solidFill>
                        </a:rPr>
                        <a:t>Mutual Aid Plan/ MACOG activation/ alert for  Pediatric MCI; and other potential resource requests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600" i="1" dirty="0" smtClean="0">
                        <a:solidFill>
                          <a:srgbClr val="FF0000"/>
                        </a:solidFill>
                      </a:endParaRPr>
                    </a:p>
                    <a:p>
                      <a:pPr marL="0" marR="0" algn="l">
                        <a:spcBef>
                          <a:spcPts val="0"/>
                        </a:spcBef>
                        <a:spcAft>
                          <a:spcPts val="0"/>
                        </a:spcAft>
                      </a:pPr>
                      <a:endParaRPr lang="en-US" sz="1600" i="1" dirty="0">
                        <a:solidFill>
                          <a:srgbClr val="FF0000"/>
                        </a:solidFill>
                        <a:effectLst/>
                        <a:latin typeface="Arial" panose="020B0604020202020204" pitchFamily="34" charset="0"/>
                        <a:ea typeface="Times New Roman" panose="02020603050405020304" pitchFamily="18" charset="0"/>
                        <a:cs typeface="Courier"/>
                      </a:endParaRPr>
                    </a:p>
                  </a:txBody>
                  <a:tcPr marL="68580" marR="68580" marT="0" marB="0"/>
                </a:tc>
              </a:tr>
            </a:tbl>
          </a:graphicData>
        </a:graphic>
      </p:graphicFrame>
      <p:sp>
        <p:nvSpPr>
          <p:cNvPr id="4" name="Date Placeholder 3"/>
          <p:cNvSpPr>
            <a:spLocks noGrp="1"/>
          </p:cNvSpPr>
          <p:nvPr>
            <p:ph type="dt" sz="half" idx="10"/>
          </p:nvPr>
        </p:nvSpPr>
        <p:spPr/>
        <p:txBody>
          <a:bodyPr/>
          <a:lstStyle/>
          <a:p>
            <a:fld id="{0A5E892F-23FF-4D51-91CA-39CE25BE536E}" type="datetime1">
              <a:rPr lang="en-US" smtClean="0">
                <a:solidFill>
                  <a:prstClr val="black">
                    <a:tint val="75000"/>
                  </a:prstClr>
                </a:solidFill>
              </a:rPr>
              <a:t>9/22/2015</a:t>
            </a:fld>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EFED3CB9-049B-4F4F-82D1-8A95299C975C}" type="slidenum">
              <a:rPr lang="en-US" smtClean="0">
                <a:solidFill>
                  <a:prstClr val="black">
                    <a:tint val="75000"/>
                  </a:prstClr>
                </a:solidFill>
              </a:rPr>
              <a:pPr/>
              <a:t>7</a:t>
            </a:fld>
            <a:endParaRPr lang="en-US">
              <a:solidFill>
                <a:prstClr val="black">
                  <a:tint val="75000"/>
                </a:prstClr>
              </a:solidFill>
            </a:endParaRPr>
          </a:p>
        </p:txBody>
      </p:sp>
    </p:spTree>
    <p:extLst>
      <p:ext uri="{BB962C8B-B14F-4D97-AF65-F5344CB8AC3E}">
        <p14:creationId xmlns:p14="http://schemas.microsoft.com/office/powerpoint/2010/main" val="162782089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28600"/>
            <a:ext cx="8229600" cy="914400"/>
          </a:xfrm>
        </p:spPr>
        <p:txBody>
          <a:bodyPr/>
          <a:lstStyle/>
          <a:p>
            <a:r>
              <a:rPr lang="en-US" dirty="0"/>
              <a:t>Required </a:t>
            </a:r>
            <a:r>
              <a:rPr lang="en-US" dirty="0" smtClean="0"/>
              <a:t>HPP Objectives</a:t>
            </a:r>
            <a:endParaRPr lang="en-US"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988616997"/>
              </p:ext>
            </p:extLst>
          </p:nvPr>
        </p:nvGraphicFramePr>
        <p:xfrm>
          <a:off x="457200" y="1203325"/>
          <a:ext cx="8382000" cy="5518150"/>
        </p:xfrm>
        <a:graphic>
          <a:graphicData uri="http://schemas.openxmlformats.org/drawingml/2006/table">
            <a:tbl>
              <a:tblPr firstRow="1" firstCol="1" lastRow="1" lastCol="1" bandRow="1" bandCol="1">
                <a:tableStyleId>{5C22544A-7EE6-4342-B048-85BDC9FD1C3A}</a:tableStyleId>
              </a:tblPr>
              <a:tblGrid>
                <a:gridCol w="6894581"/>
                <a:gridCol w="1487419"/>
              </a:tblGrid>
              <a:tr h="5518150">
                <a:tc>
                  <a:txBody>
                    <a:bodyPr/>
                    <a:lstStyle/>
                    <a:p>
                      <a:pPr marL="342900" marR="0" lvl="0" indent="-342900" algn="l">
                        <a:spcBef>
                          <a:spcPts val="0"/>
                        </a:spcBef>
                        <a:spcAft>
                          <a:spcPts val="0"/>
                        </a:spcAft>
                        <a:buFont typeface="+mj-lt"/>
                        <a:buAutoNum type="arabicPeriod" startAt="7"/>
                      </a:pPr>
                      <a:r>
                        <a:rPr lang="en-US" sz="2400" dirty="0" smtClean="0">
                          <a:solidFill>
                            <a:srgbClr val="FFFF00"/>
                          </a:solidFill>
                          <a:effectLst/>
                        </a:rPr>
                        <a:t>Determine the current real-time patient census</a:t>
                      </a:r>
                      <a:r>
                        <a:rPr lang="en-US" sz="2400" dirty="0" smtClean="0">
                          <a:effectLst/>
                        </a:rPr>
                        <a:t>   &amp;</a:t>
                      </a:r>
                    </a:p>
                    <a:p>
                      <a:pPr marL="342900" marR="0" lvl="0" indent="-342900" algn="l">
                        <a:spcBef>
                          <a:spcPts val="0"/>
                        </a:spcBef>
                        <a:spcAft>
                          <a:spcPts val="0"/>
                        </a:spcAft>
                        <a:buFont typeface="+mj-lt"/>
                        <a:buAutoNum type="arabicPeriod" startAt="7"/>
                      </a:pPr>
                      <a:r>
                        <a:rPr lang="en-US" sz="2400" dirty="0" smtClean="0">
                          <a:solidFill>
                            <a:srgbClr val="FFFF00"/>
                          </a:solidFill>
                          <a:effectLst/>
                        </a:rPr>
                        <a:t>Determine </a:t>
                      </a:r>
                      <a:r>
                        <a:rPr lang="en-US" sz="2400" dirty="0">
                          <a:solidFill>
                            <a:srgbClr val="FFFF00"/>
                          </a:solidFill>
                          <a:effectLst/>
                        </a:rPr>
                        <a:t>suitability for discharge</a:t>
                      </a:r>
                      <a:r>
                        <a:rPr lang="en-US" sz="2400" dirty="0">
                          <a:effectLst/>
                        </a:rPr>
                        <a:t>. </a:t>
                      </a:r>
                      <a:r>
                        <a:rPr lang="en-US" sz="2400" dirty="0" smtClean="0">
                          <a:effectLst/>
                        </a:rPr>
                        <a:t>&amp; </a:t>
                      </a:r>
                      <a:endParaRPr lang="en-US" sz="2400" dirty="0">
                        <a:effectLst/>
                      </a:endParaRPr>
                    </a:p>
                    <a:p>
                      <a:pPr marL="342900" marR="0" lvl="0" indent="-342900" algn="l">
                        <a:spcBef>
                          <a:spcPts val="0"/>
                        </a:spcBef>
                        <a:spcAft>
                          <a:spcPts val="0"/>
                        </a:spcAft>
                        <a:buFont typeface="+mj-lt"/>
                        <a:buAutoNum type="arabicPeriod" startAt="7"/>
                      </a:pPr>
                      <a:r>
                        <a:rPr lang="en-US" sz="2400" dirty="0" smtClean="0">
                          <a:solidFill>
                            <a:srgbClr val="FFFF00"/>
                          </a:solidFill>
                          <a:effectLst/>
                        </a:rPr>
                        <a:t>Identify </a:t>
                      </a:r>
                      <a:r>
                        <a:rPr lang="en-US" sz="2400" dirty="0">
                          <a:solidFill>
                            <a:srgbClr val="FFFF00"/>
                          </a:solidFill>
                          <a:effectLst/>
                        </a:rPr>
                        <a:t>staffed available beds in an event</a:t>
                      </a:r>
                      <a:r>
                        <a:rPr lang="en-US" sz="2400" dirty="0">
                          <a:effectLst/>
                        </a:rPr>
                        <a:t>. </a:t>
                      </a:r>
                      <a:endParaRPr lang="en-US" sz="2400" dirty="0" smtClean="0">
                        <a:effectLst/>
                      </a:endParaRPr>
                    </a:p>
                    <a:p>
                      <a:pPr marL="342900" marR="0" lvl="0" indent="-342900" algn="l">
                        <a:spcBef>
                          <a:spcPts val="0"/>
                        </a:spcBef>
                        <a:spcAft>
                          <a:spcPts val="0"/>
                        </a:spcAft>
                        <a:buFont typeface="+mj-lt"/>
                        <a:buAutoNum type="arabicPeriod" startAt="7"/>
                      </a:pPr>
                      <a:r>
                        <a:rPr lang="en-US" sz="2400" dirty="0" smtClean="0">
                          <a:solidFill>
                            <a:srgbClr val="FFFF00"/>
                          </a:solidFill>
                          <a:effectLst/>
                        </a:rPr>
                        <a:t>Integration </a:t>
                      </a:r>
                      <a:r>
                        <a:rPr lang="en-US" sz="2400" dirty="0">
                          <a:solidFill>
                            <a:srgbClr val="FFFF00"/>
                          </a:solidFill>
                          <a:effectLst/>
                        </a:rPr>
                        <a:t>of pre-hospital and hospital surge coordination </a:t>
                      </a:r>
                      <a:r>
                        <a:rPr lang="en-US" sz="2400" dirty="0">
                          <a:effectLst/>
                        </a:rPr>
                        <a:t>and management.   AND</a:t>
                      </a:r>
                    </a:p>
                    <a:p>
                      <a:pPr marL="342900" marR="0" lvl="0" indent="-342900" algn="l">
                        <a:spcBef>
                          <a:spcPts val="0"/>
                        </a:spcBef>
                        <a:spcAft>
                          <a:spcPts val="0"/>
                        </a:spcAft>
                        <a:buFont typeface="+mj-lt"/>
                        <a:buAutoNum type="arabicPeriod" startAt="7"/>
                      </a:pPr>
                      <a:r>
                        <a:rPr lang="en-US" sz="2400" dirty="0" smtClean="0">
                          <a:solidFill>
                            <a:srgbClr val="FFFF00"/>
                          </a:solidFill>
                          <a:effectLst/>
                        </a:rPr>
                        <a:t>Determine </a:t>
                      </a:r>
                      <a:r>
                        <a:rPr lang="en-US" sz="2400" dirty="0">
                          <a:solidFill>
                            <a:srgbClr val="FFFF00"/>
                          </a:solidFill>
                          <a:effectLst/>
                        </a:rPr>
                        <a:t>the facility’s </a:t>
                      </a:r>
                      <a:r>
                        <a:rPr lang="en-US" sz="2400" dirty="0" smtClean="0">
                          <a:solidFill>
                            <a:srgbClr val="FFFF00"/>
                          </a:solidFill>
                          <a:effectLst/>
                        </a:rPr>
                        <a:t>real-time patient </a:t>
                      </a:r>
                      <a:r>
                        <a:rPr lang="en-US" sz="2400" dirty="0">
                          <a:solidFill>
                            <a:srgbClr val="FFFF00"/>
                          </a:solidFill>
                          <a:effectLst/>
                        </a:rPr>
                        <a:t>status and staffed bed </a:t>
                      </a:r>
                      <a:r>
                        <a:rPr lang="en-US" sz="2400" dirty="0" smtClean="0">
                          <a:solidFill>
                            <a:srgbClr val="FFFF00"/>
                          </a:solidFill>
                          <a:effectLst/>
                        </a:rPr>
                        <a:t>availability</a:t>
                      </a:r>
                      <a:r>
                        <a:rPr lang="en-US" sz="2400" dirty="0" smtClean="0">
                          <a:effectLst/>
                        </a:rPr>
                        <a:t> </a:t>
                      </a:r>
                      <a:r>
                        <a:rPr lang="en-US" sz="2400" dirty="0">
                          <a:effectLst/>
                        </a:rPr>
                        <a:t>AND</a:t>
                      </a:r>
                    </a:p>
                    <a:p>
                      <a:pPr marL="342900" marR="0" lvl="0" indent="-342900" algn="l">
                        <a:spcBef>
                          <a:spcPts val="0"/>
                        </a:spcBef>
                        <a:spcAft>
                          <a:spcPts val="0"/>
                        </a:spcAft>
                        <a:buFont typeface="+mj-lt"/>
                        <a:buAutoNum type="arabicPeriod" startAt="7"/>
                      </a:pPr>
                      <a:r>
                        <a:rPr lang="en-US" sz="2400" dirty="0" smtClean="0">
                          <a:solidFill>
                            <a:srgbClr val="FFFF00"/>
                          </a:solidFill>
                          <a:effectLst/>
                        </a:rPr>
                        <a:t>The </a:t>
                      </a:r>
                      <a:r>
                        <a:rPr lang="en-US" sz="2400" dirty="0">
                          <a:solidFill>
                            <a:srgbClr val="FFFF00"/>
                          </a:solidFill>
                          <a:effectLst/>
                        </a:rPr>
                        <a:t>ability </a:t>
                      </a:r>
                      <a:r>
                        <a:rPr lang="en-US" sz="2400" dirty="0" smtClean="0">
                          <a:solidFill>
                            <a:srgbClr val="FFFF00"/>
                          </a:solidFill>
                          <a:effectLst/>
                        </a:rPr>
                        <a:t>to </a:t>
                      </a:r>
                      <a:r>
                        <a:rPr lang="en-US" sz="2400" dirty="0">
                          <a:solidFill>
                            <a:srgbClr val="FFFF00"/>
                          </a:solidFill>
                          <a:effectLst/>
                        </a:rPr>
                        <a:t>move and track patients </a:t>
                      </a:r>
                      <a:r>
                        <a:rPr lang="en-US" sz="2400" dirty="0">
                          <a:effectLst/>
                        </a:rPr>
                        <a:t>from the ED to a staffed available bed. </a:t>
                      </a:r>
                      <a:endParaRPr lang="en-US" sz="2400" dirty="0" smtClean="0">
                        <a:effectLst/>
                      </a:endParaRPr>
                    </a:p>
                    <a:p>
                      <a:pPr marL="342900" marR="0" lvl="0" indent="-342900" algn="l">
                        <a:spcBef>
                          <a:spcPts val="0"/>
                        </a:spcBef>
                        <a:spcAft>
                          <a:spcPts val="0"/>
                        </a:spcAft>
                        <a:buFont typeface="+mj-lt"/>
                        <a:buAutoNum type="arabicPeriod" startAt="7"/>
                      </a:pPr>
                      <a:r>
                        <a:rPr lang="en-US" sz="2400" dirty="0" smtClean="0">
                          <a:solidFill>
                            <a:srgbClr val="FFFF00"/>
                          </a:solidFill>
                          <a:effectLst/>
                        </a:rPr>
                        <a:t>Identify </a:t>
                      </a:r>
                      <a:r>
                        <a:rPr lang="en-US" sz="2400" dirty="0">
                          <a:solidFill>
                            <a:srgbClr val="FFFF00"/>
                          </a:solidFill>
                          <a:effectLst/>
                        </a:rPr>
                        <a:t>3 triggers for activating facility medical surge </a:t>
                      </a:r>
                      <a:r>
                        <a:rPr lang="en-US" sz="2400" dirty="0">
                          <a:effectLst/>
                        </a:rPr>
                        <a:t>plans.    </a:t>
                      </a:r>
                      <a:r>
                        <a:rPr lang="en-US" sz="2400" dirty="0" smtClean="0">
                          <a:effectLst/>
                        </a:rPr>
                        <a:t>AND</a:t>
                      </a:r>
                    </a:p>
                    <a:p>
                      <a:pPr marL="342900" marR="0" lvl="0" indent="-342900" algn="l">
                        <a:spcBef>
                          <a:spcPts val="0"/>
                        </a:spcBef>
                        <a:spcAft>
                          <a:spcPts val="0"/>
                        </a:spcAft>
                        <a:buFont typeface="+mj-lt"/>
                        <a:buAutoNum type="arabicPeriod" startAt="7"/>
                      </a:pPr>
                      <a:r>
                        <a:rPr lang="en-US" sz="2400" dirty="0" smtClean="0">
                          <a:effectLst/>
                        </a:rPr>
                        <a:t>Assess </a:t>
                      </a:r>
                      <a:r>
                        <a:rPr lang="en-US" sz="2400" dirty="0" smtClean="0">
                          <a:solidFill>
                            <a:srgbClr val="FFFF00"/>
                          </a:solidFill>
                          <a:effectLst/>
                        </a:rPr>
                        <a:t>3 strategies to address a surge </a:t>
                      </a:r>
                      <a:r>
                        <a:rPr lang="en-US" sz="2400" dirty="0" smtClean="0">
                          <a:effectLst/>
                        </a:rPr>
                        <a:t>into the facility.  AND</a:t>
                      </a:r>
                    </a:p>
                    <a:p>
                      <a:pPr marL="342900" marR="0" lvl="0" indent="-342900" algn="l">
                        <a:spcBef>
                          <a:spcPts val="0"/>
                        </a:spcBef>
                        <a:spcAft>
                          <a:spcPts val="0"/>
                        </a:spcAft>
                        <a:buFont typeface="+mj-lt"/>
                        <a:buAutoNum type="arabicPeriod" startAt="7"/>
                      </a:pPr>
                      <a:r>
                        <a:rPr lang="en-US" sz="2400" dirty="0" smtClean="0">
                          <a:effectLst/>
                        </a:rPr>
                        <a:t> Provide </a:t>
                      </a:r>
                      <a:r>
                        <a:rPr lang="en-US" sz="2400" dirty="0">
                          <a:solidFill>
                            <a:srgbClr val="FFFF00"/>
                          </a:solidFill>
                          <a:effectLst/>
                        </a:rPr>
                        <a:t>real-time </a:t>
                      </a:r>
                      <a:r>
                        <a:rPr lang="en-US" sz="2400" dirty="0" smtClean="0">
                          <a:solidFill>
                            <a:srgbClr val="FFFF00"/>
                          </a:solidFill>
                          <a:effectLst/>
                        </a:rPr>
                        <a:t>surge </a:t>
                      </a:r>
                      <a:r>
                        <a:rPr lang="en-US" sz="2400" dirty="0">
                          <a:solidFill>
                            <a:srgbClr val="FFFF00"/>
                          </a:solidFill>
                          <a:effectLst/>
                        </a:rPr>
                        <a:t>numbers and real-time resource availability</a:t>
                      </a:r>
                      <a:r>
                        <a:rPr lang="en-US" sz="2400" dirty="0">
                          <a:effectLst/>
                        </a:rPr>
                        <a:t> at facilities.</a:t>
                      </a:r>
                      <a:endParaRPr lang="en-US" sz="2400" dirty="0">
                        <a:solidFill>
                          <a:srgbClr val="000000"/>
                        </a:solidFill>
                        <a:effectLst/>
                        <a:latin typeface="Arial" panose="020B0604020202020204" pitchFamily="34" charset="0"/>
                        <a:ea typeface="Times New Roman" panose="02020603050405020304" pitchFamily="18" charset="0"/>
                        <a:cs typeface="Courier"/>
                      </a:endParaRPr>
                    </a:p>
                  </a:txBody>
                  <a:tcPr marL="68580" marR="68580" marT="0" marB="0"/>
                </a:tc>
                <a:tc>
                  <a:txBody>
                    <a:bodyPr/>
                    <a:lstStyle/>
                    <a:p>
                      <a:pPr marL="0" marR="0" algn="l">
                        <a:spcBef>
                          <a:spcPts val="0"/>
                        </a:spcBef>
                        <a:spcAft>
                          <a:spcPts val="0"/>
                        </a:spcAft>
                      </a:pPr>
                      <a:r>
                        <a:rPr lang="en-US" sz="1600" dirty="0">
                          <a:effectLst/>
                        </a:rPr>
                        <a:t>Medical Surge</a:t>
                      </a:r>
                    </a:p>
                    <a:p>
                      <a:pPr marL="0" marR="0" algn="l">
                        <a:spcBef>
                          <a:spcPts val="0"/>
                        </a:spcBef>
                        <a:spcAft>
                          <a:spcPts val="0"/>
                        </a:spcAft>
                      </a:pPr>
                      <a:r>
                        <a:rPr lang="en-US" sz="1600" dirty="0">
                          <a:effectLst/>
                        </a:rPr>
                        <a:t>REQUIRED </a:t>
                      </a:r>
                      <a:endParaRPr lang="en-US" sz="1600" dirty="0" smtClean="0">
                        <a:effectLst/>
                      </a:endParaRPr>
                    </a:p>
                    <a:p>
                      <a:pPr marL="0" marR="0" algn="l">
                        <a:spcBef>
                          <a:spcPts val="0"/>
                        </a:spcBef>
                        <a:spcAft>
                          <a:spcPts val="0"/>
                        </a:spcAft>
                      </a:pPr>
                      <a:endParaRPr lang="en-US" sz="1600" dirty="0" smtClean="0">
                        <a:solidFill>
                          <a:srgbClr val="000000"/>
                        </a:solidFill>
                        <a:effectLst/>
                        <a:latin typeface="Arial" panose="020B0604020202020204" pitchFamily="34" charset="0"/>
                        <a:ea typeface="Times New Roman" panose="02020603050405020304" pitchFamily="18" charset="0"/>
                        <a:cs typeface="Courier"/>
                      </a:endParaRPr>
                    </a:p>
                    <a:p>
                      <a:pPr marL="0" marR="0" algn="l">
                        <a:spcBef>
                          <a:spcPts val="0"/>
                        </a:spcBef>
                        <a:spcAft>
                          <a:spcPts val="0"/>
                        </a:spcAft>
                      </a:pPr>
                      <a:endParaRPr lang="en-US" sz="1600" dirty="0" smtClean="0">
                        <a:solidFill>
                          <a:srgbClr val="000000"/>
                        </a:solidFill>
                        <a:effectLst/>
                        <a:latin typeface="Arial" panose="020B0604020202020204" pitchFamily="34" charset="0"/>
                        <a:ea typeface="Times New Roman" panose="02020603050405020304" pitchFamily="18" charset="0"/>
                        <a:cs typeface="Courier"/>
                      </a:endParaRPr>
                    </a:p>
                    <a:p>
                      <a:pPr marL="0" marR="0" algn="l">
                        <a:spcBef>
                          <a:spcPts val="0"/>
                        </a:spcBef>
                        <a:spcAft>
                          <a:spcPts val="0"/>
                        </a:spcAft>
                      </a:pPr>
                      <a:r>
                        <a:rPr lang="en-US" sz="1600" i="1" dirty="0" smtClean="0">
                          <a:solidFill>
                            <a:srgbClr val="FFC000"/>
                          </a:solidFill>
                        </a:rPr>
                        <a:t>Submit </a:t>
                      </a:r>
                      <a:r>
                        <a:rPr lang="en-US" sz="1600" i="1" dirty="0" err="1" smtClean="0">
                          <a:solidFill>
                            <a:srgbClr val="FFC000"/>
                          </a:solidFill>
                        </a:rPr>
                        <a:t>HAvBED</a:t>
                      </a:r>
                      <a:r>
                        <a:rPr lang="en-US" sz="1600" i="1" dirty="0" smtClean="0">
                          <a:solidFill>
                            <a:srgbClr val="FFC000"/>
                          </a:solidFill>
                        </a:rPr>
                        <a:t> surveys on HERDS 10/5 &amp; 10/6</a:t>
                      </a:r>
                    </a:p>
                    <a:p>
                      <a:pPr marL="0" marR="0" algn="l">
                        <a:spcBef>
                          <a:spcPts val="0"/>
                        </a:spcBef>
                        <a:spcAft>
                          <a:spcPts val="0"/>
                        </a:spcAft>
                      </a:pPr>
                      <a:endParaRPr lang="en-US" sz="1600" i="1" dirty="0" smtClean="0">
                        <a:solidFill>
                          <a:srgbClr val="FFC000"/>
                        </a:solidFill>
                      </a:endParaRPr>
                    </a:p>
                    <a:p>
                      <a:pPr marL="0" marR="0" algn="l">
                        <a:spcBef>
                          <a:spcPts val="0"/>
                        </a:spcBef>
                        <a:spcAft>
                          <a:spcPts val="0"/>
                        </a:spcAft>
                      </a:pPr>
                      <a:r>
                        <a:rPr lang="en-US" sz="1600" i="1" dirty="0" smtClean="0">
                          <a:solidFill>
                            <a:srgbClr val="FFC000"/>
                          </a:solidFill>
                        </a:rPr>
                        <a:t>Decompression</a:t>
                      </a:r>
                    </a:p>
                    <a:p>
                      <a:pPr marL="0" marR="0" algn="l">
                        <a:spcBef>
                          <a:spcPts val="0"/>
                        </a:spcBef>
                        <a:spcAft>
                          <a:spcPts val="0"/>
                        </a:spcAft>
                      </a:pPr>
                      <a:endParaRPr lang="en-US" sz="1600" i="1" dirty="0" smtClean="0">
                        <a:solidFill>
                          <a:srgbClr val="FFC000"/>
                        </a:solidFill>
                      </a:endParaRPr>
                    </a:p>
                    <a:p>
                      <a:pPr marL="0" marR="0" algn="l">
                        <a:spcBef>
                          <a:spcPts val="0"/>
                        </a:spcBef>
                        <a:spcAft>
                          <a:spcPts val="0"/>
                        </a:spcAft>
                      </a:pPr>
                      <a:r>
                        <a:rPr lang="en-US" sz="1600" i="1" dirty="0" smtClean="0">
                          <a:solidFill>
                            <a:srgbClr val="FFC000"/>
                          </a:solidFill>
                        </a:rPr>
                        <a:t>Submit Hospital Status Field Report</a:t>
                      </a:r>
                    </a:p>
                    <a:p>
                      <a:pPr marL="0" marR="0" algn="l">
                        <a:spcBef>
                          <a:spcPts val="0"/>
                        </a:spcBef>
                        <a:spcAft>
                          <a:spcPts val="0"/>
                        </a:spcAft>
                      </a:pPr>
                      <a:endParaRPr lang="en-US" sz="1600" i="1" dirty="0" smtClean="0">
                        <a:solidFill>
                          <a:srgbClr val="FFC000"/>
                        </a:solidFill>
                      </a:endParaRPr>
                    </a:p>
                    <a:p>
                      <a:pPr marL="0" marR="0" algn="l">
                        <a:spcBef>
                          <a:spcPts val="0"/>
                        </a:spcBef>
                        <a:spcAft>
                          <a:spcPts val="0"/>
                        </a:spcAft>
                      </a:pPr>
                      <a:r>
                        <a:rPr lang="en-US" sz="1400" i="1" dirty="0" smtClean="0">
                          <a:solidFill>
                            <a:srgbClr val="FFC000"/>
                          </a:solidFill>
                          <a:effectLst/>
                          <a:latin typeface="Arial" panose="020B0604020202020204" pitchFamily="34" charset="0"/>
                          <a:ea typeface="Times New Roman" panose="02020603050405020304" pitchFamily="18" charset="0"/>
                          <a:cs typeface="Courier"/>
                        </a:rPr>
                        <a:t>Contact to County EMS Coordinator</a:t>
                      </a:r>
                    </a:p>
                    <a:p>
                      <a:pPr marL="0" marR="0" algn="l">
                        <a:spcBef>
                          <a:spcPts val="0"/>
                        </a:spcBef>
                        <a:spcAft>
                          <a:spcPts val="0"/>
                        </a:spcAft>
                      </a:pPr>
                      <a:endParaRPr lang="en-US" sz="1600" i="1" dirty="0" smtClean="0">
                        <a:solidFill>
                          <a:srgbClr val="FF0000"/>
                        </a:solidFill>
                        <a:effectLst/>
                        <a:latin typeface="Arial" panose="020B0604020202020204" pitchFamily="34" charset="0"/>
                        <a:ea typeface="Times New Roman" panose="02020603050405020304" pitchFamily="18" charset="0"/>
                        <a:cs typeface="Courier"/>
                      </a:endParaRPr>
                    </a:p>
                    <a:p>
                      <a:pPr marL="0" marR="0" algn="l">
                        <a:spcBef>
                          <a:spcPts val="0"/>
                        </a:spcBef>
                        <a:spcAft>
                          <a:spcPts val="0"/>
                        </a:spcAft>
                      </a:pPr>
                      <a:endParaRPr lang="en-US" sz="1600" i="1" dirty="0" smtClean="0">
                        <a:solidFill>
                          <a:srgbClr val="FF0000"/>
                        </a:solidFill>
                        <a:effectLst/>
                        <a:latin typeface="Arial" panose="020B0604020202020204" pitchFamily="34" charset="0"/>
                        <a:ea typeface="Times New Roman" panose="02020603050405020304" pitchFamily="18" charset="0"/>
                        <a:cs typeface="Courier"/>
                      </a:endParaRPr>
                    </a:p>
                    <a:p>
                      <a:pPr marL="0" marR="0" algn="l">
                        <a:spcBef>
                          <a:spcPts val="0"/>
                        </a:spcBef>
                        <a:spcAft>
                          <a:spcPts val="0"/>
                        </a:spcAft>
                      </a:pPr>
                      <a:endParaRPr lang="en-US" sz="1600" i="1" dirty="0" smtClean="0">
                        <a:solidFill>
                          <a:srgbClr val="FF0000"/>
                        </a:solidFill>
                        <a:effectLst/>
                        <a:latin typeface="Arial" panose="020B0604020202020204" pitchFamily="34" charset="0"/>
                        <a:ea typeface="Times New Roman" panose="02020603050405020304" pitchFamily="18" charset="0"/>
                        <a:cs typeface="Courier"/>
                      </a:endParaRPr>
                    </a:p>
                    <a:p>
                      <a:pPr marL="0" marR="0" algn="l">
                        <a:spcBef>
                          <a:spcPts val="0"/>
                        </a:spcBef>
                        <a:spcAft>
                          <a:spcPts val="0"/>
                        </a:spcAft>
                      </a:pPr>
                      <a:endParaRPr lang="en-US" sz="1600" i="1" dirty="0" smtClean="0">
                        <a:solidFill>
                          <a:srgbClr val="FF0000"/>
                        </a:solidFill>
                        <a:effectLst/>
                        <a:latin typeface="Arial" panose="020B0604020202020204" pitchFamily="34" charset="0"/>
                        <a:ea typeface="Times New Roman" panose="02020603050405020304" pitchFamily="18" charset="0"/>
                        <a:cs typeface="Courier"/>
                      </a:endParaRPr>
                    </a:p>
                    <a:p>
                      <a:pPr marL="0" marR="0" algn="l">
                        <a:spcBef>
                          <a:spcPts val="0"/>
                        </a:spcBef>
                        <a:spcAft>
                          <a:spcPts val="0"/>
                        </a:spcAft>
                      </a:pPr>
                      <a:endParaRPr lang="en-US" sz="1600" i="1" dirty="0" smtClean="0">
                        <a:solidFill>
                          <a:srgbClr val="FF0000"/>
                        </a:solidFill>
                        <a:effectLst/>
                        <a:latin typeface="Arial" panose="020B0604020202020204" pitchFamily="34" charset="0"/>
                        <a:ea typeface="Times New Roman" panose="02020603050405020304" pitchFamily="18" charset="0"/>
                        <a:cs typeface="Courier"/>
                      </a:endParaRPr>
                    </a:p>
                  </a:txBody>
                  <a:tcPr marL="68580" marR="68580" marT="0" marB="0"/>
                </a:tc>
              </a:tr>
            </a:tbl>
          </a:graphicData>
        </a:graphic>
      </p:graphicFrame>
      <p:sp>
        <p:nvSpPr>
          <p:cNvPr id="4" name="Date Placeholder 3"/>
          <p:cNvSpPr>
            <a:spLocks noGrp="1"/>
          </p:cNvSpPr>
          <p:nvPr>
            <p:ph type="dt" sz="half" idx="10"/>
          </p:nvPr>
        </p:nvSpPr>
        <p:spPr/>
        <p:txBody>
          <a:bodyPr/>
          <a:lstStyle/>
          <a:p>
            <a:fld id="{EF770739-589C-474E-9562-3661DF7C1343}" type="datetime1">
              <a:rPr lang="en-US" smtClean="0">
                <a:solidFill>
                  <a:prstClr val="black">
                    <a:tint val="75000"/>
                  </a:prstClr>
                </a:solidFill>
              </a:rPr>
              <a:t>9/22/2015</a:t>
            </a:fld>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EFED3CB9-049B-4F4F-82D1-8A95299C975C}" type="slidenum">
              <a:rPr lang="en-US" smtClean="0">
                <a:solidFill>
                  <a:prstClr val="black">
                    <a:tint val="75000"/>
                  </a:prstClr>
                </a:solidFill>
              </a:rPr>
              <a:pPr/>
              <a:t>8</a:t>
            </a:fld>
            <a:endParaRPr lang="en-US">
              <a:solidFill>
                <a:prstClr val="black">
                  <a:tint val="75000"/>
                </a:prstClr>
              </a:solidFill>
            </a:endParaRPr>
          </a:p>
        </p:txBody>
      </p:sp>
    </p:spTree>
    <p:extLst>
      <p:ext uri="{BB962C8B-B14F-4D97-AF65-F5344CB8AC3E}">
        <p14:creationId xmlns:p14="http://schemas.microsoft.com/office/powerpoint/2010/main" val="286776890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6116" y="84734"/>
            <a:ext cx="8229600" cy="1143000"/>
          </a:xfrm>
        </p:spPr>
        <p:txBody>
          <a:bodyPr/>
          <a:lstStyle/>
          <a:p>
            <a:r>
              <a:rPr lang="en-US" dirty="0"/>
              <a:t>Required </a:t>
            </a:r>
            <a:r>
              <a:rPr lang="en-US" dirty="0" smtClean="0"/>
              <a:t>HPP Objectives</a:t>
            </a:r>
            <a:endParaRPr lang="en-US"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1810130934"/>
              </p:ext>
            </p:extLst>
          </p:nvPr>
        </p:nvGraphicFramePr>
        <p:xfrm>
          <a:off x="152400" y="1227734"/>
          <a:ext cx="8839200" cy="5460807"/>
        </p:xfrm>
        <a:graphic>
          <a:graphicData uri="http://schemas.openxmlformats.org/drawingml/2006/table">
            <a:tbl>
              <a:tblPr firstRow="1" firstCol="1" lastRow="1" lastCol="1" bandRow="1" bandCol="1">
                <a:tableStyleId>{5C22544A-7EE6-4342-B048-85BDC9FD1C3A}</a:tableStyleId>
              </a:tblPr>
              <a:tblGrid>
                <a:gridCol w="7086600"/>
                <a:gridCol w="1752600"/>
              </a:tblGrid>
              <a:tr h="2678623">
                <a:tc>
                  <a:txBody>
                    <a:bodyPr/>
                    <a:lstStyle/>
                    <a:p>
                      <a:pPr marL="342900" marR="0" lvl="0" indent="-342900" algn="l">
                        <a:spcBef>
                          <a:spcPts val="0"/>
                        </a:spcBef>
                        <a:spcAft>
                          <a:spcPts val="0"/>
                        </a:spcAft>
                        <a:buFont typeface="+mj-lt"/>
                        <a:buAutoNum type="arabicPeriod" startAt="14"/>
                      </a:pPr>
                      <a:r>
                        <a:rPr lang="en-US" sz="2000" dirty="0" smtClean="0">
                          <a:solidFill>
                            <a:srgbClr val="FFFF00"/>
                          </a:solidFill>
                          <a:effectLst/>
                        </a:rPr>
                        <a:t>Incorporate </a:t>
                      </a:r>
                      <a:r>
                        <a:rPr lang="en-US" sz="2000" dirty="0">
                          <a:solidFill>
                            <a:srgbClr val="FFFF00"/>
                          </a:solidFill>
                          <a:effectLst/>
                        </a:rPr>
                        <a:t>components of </a:t>
                      </a:r>
                      <a:r>
                        <a:rPr lang="en-US" sz="2000" dirty="0" smtClean="0">
                          <a:solidFill>
                            <a:srgbClr val="FFFF00"/>
                          </a:solidFill>
                          <a:effectLst/>
                        </a:rPr>
                        <a:t>plans </a:t>
                      </a:r>
                      <a:r>
                        <a:rPr lang="en-US" sz="2000" dirty="0">
                          <a:solidFill>
                            <a:srgbClr val="FFFF00"/>
                          </a:solidFill>
                          <a:effectLst/>
                        </a:rPr>
                        <a:t>or processes</a:t>
                      </a:r>
                      <a:r>
                        <a:rPr lang="en-US" sz="2000" dirty="0">
                          <a:effectLst/>
                        </a:rPr>
                        <a:t> (e.g., 96 hour Sustainability Plan, </a:t>
                      </a:r>
                      <a:r>
                        <a:rPr lang="en-US" sz="2000" dirty="0" smtClean="0">
                          <a:effectLst/>
                        </a:rPr>
                        <a:t>the </a:t>
                      </a:r>
                      <a:r>
                        <a:rPr lang="en-US" sz="2000" dirty="0">
                          <a:effectLst/>
                        </a:rPr>
                        <a:t>Alternate Care Site Plan to prioritize and continue essential services.    </a:t>
                      </a:r>
                      <a:r>
                        <a:rPr lang="en-US" sz="2000" dirty="0" smtClean="0">
                          <a:effectLst/>
                        </a:rPr>
                        <a:t>AND</a:t>
                      </a:r>
                    </a:p>
                    <a:p>
                      <a:pPr marL="342900" marR="0" lvl="0" indent="-342900" algn="l">
                        <a:spcBef>
                          <a:spcPts val="0"/>
                        </a:spcBef>
                        <a:spcAft>
                          <a:spcPts val="0"/>
                        </a:spcAft>
                        <a:buFont typeface="+mj-lt"/>
                        <a:buAutoNum type="arabicPeriod" startAt="14"/>
                      </a:pPr>
                      <a:endParaRPr lang="en-US" sz="2000" dirty="0">
                        <a:effectLst/>
                      </a:endParaRPr>
                    </a:p>
                    <a:p>
                      <a:pPr marL="342900" marR="0" lvl="0" indent="-342900" algn="l">
                        <a:spcBef>
                          <a:spcPts val="0"/>
                        </a:spcBef>
                        <a:spcAft>
                          <a:spcPts val="0"/>
                        </a:spcAft>
                        <a:buFont typeface="+mj-lt"/>
                        <a:buAutoNum type="arabicPeriod" startAt="14"/>
                      </a:pPr>
                      <a:r>
                        <a:rPr lang="en-US" sz="2000" dirty="0">
                          <a:effectLst/>
                        </a:rPr>
                        <a:t>Identify </a:t>
                      </a:r>
                      <a:r>
                        <a:rPr lang="en-US" sz="2000" dirty="0">
                          <a:solidFill>
                            <a:srgbClr val="FFFF00"/>
                          </a:solidFill>
                          <a:effectLst/>
                        </a:rPr>
                        <a:t>two specific mission essential functions </a:t>
                      </a:r>
                      <a:r>
                        <a:rPr lang="en-US" sz="2000" dirty="0">
                          <a:effectLst/>
                        </a:rPr>
                        <a:t>in the facility’s Continuity of Operations Plan.</a:t>
                      </a:r>
                      <a:endParaRPr lang="en-US" sz="2000" dirty="0">
                        <a:solidFill>
                          <a:srgbClr val="000000"/>
                        </a:solidFill>
                        <a:effectLst/>
                        <a:latin typeface="Arial" panose="020B0604020202020204" pitchFamily="34" charset="0"/>
                        <a:ea typeface="Times New Roman" panose="02020603050405020304" pitchFamily="18" charset="0"/>
                        <a:cs typeface="Courier"/>
                      </a:endParaRPr>
                    </a:p>
                  </a:txBody>
                  <a:tcPr marL="68580" marR="68580" marT="0" marB="0"/>
                </a:tc>
                <a:tc>
                  <a:txBody>
                    <a:bodyPr/>
                    <a:lstStyle/>
                    <a:p>
                      <a:pPr marL="0" marR="0" algn="l">
                        <a:spcBef>
                          <a:spcPts val="0"/>
                        </a:spcBef>
                        <a:spcAft>
                          <a:spcPts val="0"/>
                        </a:spcAft>
                      </a:pPr>
                      <a:r>
                        <a:rPr lang="en-US" sz="1800" dirty="0">
                          <a:effectLst/>
                        </a:rPr>
                        <a:t>Healthcare System Preparedness</a:t>
                      </a:r>
                    </a:p>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effectLst/>
                        </a:rPr>
                        <a:t>REQUIRED</a:t>
                      </a:r>
                    </a:p>
                    <a:p>
                      <a:pPr marL="0" marR="0" indent="0" algn="l" defTabSz="914400" rtl="0" eaLnBrk="1" fontAlgn="auto" latinLnBrk="0" hangingPunct="1">
                        <a:lnSpc>
                          <a:spcPct val="100000"/>
                        </a:lnSpc>
                        <a:spcBef>
                          <a:spcPts val="0"/>
                        </a:spcBef>
                        <a:spcAft>
                          <a:spcPts val="0"/>
                        </a:spcAft>
                        <a:buClrTx/>
                        <a:buSzTx/>
                        <a:buFontTx/>
                        <a:buNone/>
                        <a:tabLst/>
                        <a:defRPr/>
                      </a:pPr>
                      <a:r>
                        <a:rPr lang="en-US" sz="1600" i="1" dirty="0" smtClean="0">
                          <a:solidFill>
                            <a:srgbClr val="FFC000"/>
                          </a:solidFill>
                          <a:effectLst/>
                          <a:latin typeface="Arial" panose="020B0604020202020204" pitchFamily="34" charset="0"/>
                          <a:ea typeface="Times New Roman" panose="02020603050405020304" pitchFamily="18" charset="0"/>
                          <a:cs typeface="Courier"/>
                        </a:rPr>
                        <a:t>96-hour plans</a:t>
                      </a:r>
                    </a:p>
                    <a:p>
                      <a:pPr marL="0" marR="0" indent="0" algn="l" defTabSz="914400" rtl="0" eaLnBrk="1" fontAlgn="auto" latinLnBrk="0" hangingPunct="1">
                        <a:lnSpc>
                          <a:spcPct val="100000"/>
                        </a:lnSpc>
                        <a:spcBef>
                          <a:spcPts val="0"/>
                        </a:spcBef>
                        <a:spcAft>
                          <a:spcPts val="0"/>
                        </a:spcAft>
                        <a:buClrTx/>
                        <a:buSzTx/>
                        <a:buFontTx/>
                        <a:buNone/>
                        <a:tabLst/>
                        <a:defRPr/>
                      </a:pPr>
                      <a:r>
                        <a:rPr lang="en-US" sz="1600" i="1" dirty="0" smtClean="0">
                          <a:solidFill>
                            <a:srgbClr val="FFC000"/>
                          </a:solidFill>
                          <a:effectLst/>
                          <a:latin typeface="Arial" panose="020B0604020202020204" pitchFamily="34" charset="0"/>
                          <a:ea typeface="Times New Roman" panose="02020603050405020304" pitchFamily="18" charset="0"/>
                          <a:cs typeface="Courier"/>
                        </a:rPr>
                        <a:t>MCI Plans</a:t>
                      </a:r>
                    </a:p>
                    <a:p>
                      <a:pPr marL="0" marR="0" indent="0" algn="l" defTabSz="914400" rtl="0" eaLnBrk="1" fontAlgn="auto" latinLnBrk="0" hangingPunct="1">
                        <a:lnSpc>
                          <a:spcPct val="100000"/>
                        </a:lnSpc>
                        <a:spcBef>
                          <a:spcPts val="0"/>
                        </a:spcBef>
                        <a:spcAft>
                          <a:spcPts val="0"/>
                        </a:spcAft>
                        <a:buClrTx/>
                        <a:buSzTx/>
                        <a:buFontTx/>
                        <a:buNone/>
                        <a:tabLst/>
                        <a:defRPr/>
                      </a:pPr>
                      <a:r>
                        <a:rPr lang="en-US" sz="1600" i="1" dirty="0" smtClean="0">
                          <a:solidFill>
                            <a:srgbClr val="FFC000"/>
                          </a:solidFill>
                          <a:effectLst/>
                          <a:latin typeface="Arial" panose="020B0604020202020204" pitchFamily="34" charset="0"/>
                          <a:ea typeface="Times New Roman" panose="02020603050405020304" pitchFamily="18" charset="0"/>
                          <a:cs typeface="Courier"/>
                        </a:rPr>
                        <a:t>Decompression</a:t>
                      </a:r>
                    </a:p>
                    <a:p>
                      <a:pPr marL="0" marR="0" indent="0" algn="l" defTabSz="914400" rtl="0" eaLnBrk="1" fontAlgn="auto" latinLnBrk="0" hangingPunct="1">
                        <a:lnSpc>
                          <a:spcPct val="100000"/>
                        </a:lnSpc>
                        <a:spcBef>
                          <a:spcPts val="0"/>
                        </a:spcBef>
                        <a:spcAft>
                          <a:spcPts val="0"/>
                        </a:spcAft>
                        <a:buClrTx/>
                        <a:buSzTx/>
                        <a:buFontTx/>
                        <a:buNone/>
                        <a:tabLst/>
                        <a:defRPr/>
                      </a:pPr>
                      <a:r>
                        <a:rPr lang="en-US" sz="1600" i="1" dirty="0" smtClean="0">
                          <a:solidFill>
                            <a:srgbClr val="FFC000"/>
                          </a:solidFill>
                          <a:effectLst/>
                          <a:latin typeface="Arial" panose="020B0604020202020204" pitchFamily="34" charset="0"/>
                          <a:ea typeface="Times New Roman" panose="02020603050405020304" pitchFamily="18" charset="0"/>
                          <a:cs typeface="Courier"/>
                        </a:rPr>
                        <a:t>Pediatric Plans</a:t>
                      </a:r>
                    </a:p>
                    <a:p>
                      <a:pPr marL="0" marR="0" indent="0" algn="l" defTabSz="914400" rtl="0" eaLnBrk="1" fontAlgn="auto" latinLnBrk="0" hangingPunct="1">
                        <a:lnSpc>
                          <a:spcPct val="100000"/>
                        </a:lnSpc>
                        <a:spcBef>
                          <a:spcPts val="0"/>
                        </a:spcBef>
                        <a:spcAft>
                          <a:spcPts val="0"/>
                        </a:spcAft>
                        <a:buClrTx/>
                        <a:buSzTx/>
                        <a:buFontTx/>
                        <a:buNone/>
                        <a:tabLst/>
                        <a:defRPr/>
                      </a:pPr>
                      <a:r>
                        <a:rPr lang="en-US" sz="1600" i="1" dirty="0" smtClean="0">
                          <a:solidFill>
                            <a:srgbClr val="FFC000"/>
                          </a:solidFill>
                          <a:effectLst/>
                          <a:latin typeface="Arial" panose="020B0604020202020204" pitchFamily="34" charset="0"/>
                          <a:ea typeface="Times New Roman" panose="02020603050405020304" pitchFamily="18" charset="0"/>
                          <a:cs typeface="Courier"/>
                        </a:rPr>
                        <a:t>COOP plan</a:t>
                      </a:r>
                    </a:p>
                    <a:p>
                      <a:pPr marL="0" marR="0" indent="0" algn="l" defTabSz="914400" rtl="0" eaLnBrk="1" fontAlgn="auto" latinLnBrk="0" hangingPunct="1">
                        <a:lnSpc>
                          <a:spcPct val="100000"/>
                        </a:lnSpc>
                        <a:spcBef>
                          <a:spcPts val="0"/>
                        </a:spcBef>
                        <a:spcAft>
                          <a:spcPts val="0"/>
                        </a:spcAft>
                        <a:buClrTx/>
                        <a:buSzTx/>
                        <a:buFontTx/>
                        <a:buNone/>
                        <a:tabLst/>
                        <a:defRPr/>
                      </a:pPr>
                      <a:r>
                        <a:rPr lang="en-US" sz="1600" i="1" dirty="0" smtClean="0">
                          <a:solidFill>
                            <a:srgbClr val="FFC000"/>
                          </a:solidFill>
                          <a:effectLst/>
                          <a:latin typeface="Arial" panose="020B0604020202020204" pitchFamily="34" charset="0"/>
                          <a:ea typeface="Times New Roman" panose="02020603050405020304" pitchFamily="18" charset="0"/>
                          <a:cs typeface="Courier"/>
                        </a:rPr>
                        <a:t>CEMP</a:t>
                      </a:r>
                    </a:p>
                    <a:p>
                      <a:pPr marL="0" marR="0" indent="0" algn="l" defTabSz="914400" rtl="0" eaLnBrk="1" fontAlgn="auto" latinLnBrk="0" hangingPunct="1">
                        <a:lnSpc>
                          <a:spcPct val="100000"/>
                        </a:lnSpc>
                        <a:spcBef>
                          <a:spcPts val="0"/>
                        </a:spcBef>
                        <a:spcAft>
                          <a:spcPts val="0"/>
                        </a:spcAft>
                        <a:buClrTx/>
                        <a:buSzTx/>
                        <a:buFontTx/>
                        <a:buNone/>
                        <a:tabLst/>
                        <a:defRPr/>
                      </a:pPr>
                      <a:r>
                        <a:rPr lang="en-US" sz="1600" i="1" dirty="0" smtClean="0">
                          <a:solidFill>
                            <a:srgbClr val="FFC000"/>
                          </a:solidFill>
                          <a:effectLst/>
                          <a:latin typeface="Arial" panose="020B0604020202020204" pitchFamily="34" charset="0"/>
                          <a:ea typeface="Times New Roman" panose="02020603050405020304" pitchFamily="18" charset="0"/>
                          <a:cs typeface="Courier"/>
                        </a:rPr>
                        <a:t>other</a:t>
                      </a:r>
                    </a:p>
                    <a:p>
                      <a:pPr marL="0" marR="0" algn="l">
                        <a:spcBef>
                          <a:spcPts val="0"/>
                        </a:spcBef>
                        <a:spcAft>
                          <a:spcPts val="0"/>
                        </a:spcAft>
                      </a:pPr>
                      <a:endParaRPr lang="en-US" sz="1800" dirty="0" smtClean="0">
                        <a:effectLst/>
                      </a:endParaRPr>
                    </a:p>
                  </a:txBody>
                  <a:tcPr marL="68580" marR="68580" marT="0" marB="0"/>
                </a:tc>
              </a:tr>
              <a:tr h="1617007">
                <a:tc>
                  <a:txBody>
                    <a:bodyPr/>
                    <a:lstStyle/>
                    <a:p>
                      <a:pPr marL="342900" marR="0" lvl="0" indent="-342900" algn="l">
                        <a:lnSpc>
                          <a:spcPct val="107000"/>
                        </a:lnSpc>
                        <a:spcBef>
                          <a:spcPts val="0"/>
                        </a:spcBef>
                        <a:spcAft>
                          <a:spcPts val="0"/>
                        </a:spcAft>
                        <a:buFont typeface="+mj-lt"/>
                        <a:buAutoNum type="arabicPeriod" startAt="16"/>
                      </a:pPr>
                      <a:r>
                        <a:rPr lang="en-US" sz="2000" dirty="0" smtClean="0">
                          <a:solidFill>
                            <a:srgbClr val="FFFF00"/>
                          </a:solidFill>
                          <a:effectLst/>
                        </a:rPr>
                        <a:t>Regional </a:t>
                      </a:r>
                      <a:r>
                        <a:rPr lang="en-US" sz="2000" dirty="0">
                          <a:solidFill>
                            <a:srgbClr val="FFFF00"/>
                          </a:solidFill>
                          <a:effectLst/>
                        </a:rPr>
                        <a:t>partners </a:t>
                      </a:r>
                      <a:r>
                        <a:rPr lang="en-US" sz="2000" dirty="0" smtClean="0">
                          <a:solidFill>
                            <a:srgbClr val="FFFF00"/>
                          </a:solidFill>
                          <a:effectLst/>
                        </a:rPr>
                        <a:t>communicate </a:t>
                      </a:r>
                      <a:r>
                        <a:rPr lang="en-US" sz="2000" dirty="0">
                          <a:solidFill>
                            <a:srgbClr val="FFFF00"/>
                          </a:solidFill>
                          <a:effectLst/>
                        </a:rPr>
                        <a:t>consistent elements of information to other mutual aid partners</a:t>
                      </a:r>
                      <a:r>
                        <a:rPr lang="en-US" sz="2000" dirty="0">
                          <a:effectLst/>
                        </a:rPr>
                        <a:t> and with </a:t>
                      </a:r>
                      <a:r>
                        <a:rPr lang="en-US" sz="2000" dirty="0" smtClean="0">
                          <a:effectLst/>
                        </a:rPr>
                        <a:t>government agencies using redundant </a:t>
                      </a:r>
                      <a:r>
                        <a:rPr lang="en-US" sz="2000" dirty="0">
                          <a:effectLst/>
                        </a:rPr>
                        <a:t>interoperable communications.</a:t>
                      </a:r>
                      <a:endParaRPr lang="en-US" sz="2000" dirty="0">
                        <a:solidFill>
                          <a:srgbClr val="000000"/>
                        </a:solidFill>
                        <a:effectLst/>
                        <a:latin typeface="Arial" panose="020B0604020202020204" pitchFamily="34" charset="0"/>
                        <a:ea typeface="Times New Roman" panose="02020603050405020304" pitchFamily="18" charset="0"/>
                        <a:cs typeface="Courier"/>
                      </a:endParaRPr>
                    </a:p>
                  </a:txBody>
                  <a:tcPr marL="68580" marR="68580" marT="0" marB="0"/>
                </a:tc>
                <a:tc>
                  <a:txBody>
                    <a:bodyPr/>
                    <a:lstStyle/>
                    <a:p>
                      <a:pPr marL="0" marR="0" algn="l">
                        <a:spcBef>
                          <a:spcPts val="0"/>
                        </a:spcBef>
                        <a:spcAft>
                          <a:spcPts val="0"/>
                        </a:spcAft>
                      </a:pPr>
                      <a:r>
                        <a:rPr lang="en-US" sz="1800" dirty="0">
                          <a:effectLst/>
                        </a:rPr>
                        <a:t>Information Sharing </a:t>
                      </a:r>
                    </a:p>
                    <a:p>
                      <a:pPr marL="0" marR="0" algn="l">
                        <a:spcBef>
                          <a:spcPts val="0"/>
                        </a:spcBef>
                        <a:spcAft>
                          <a:spcPts val="0"/>
                        </a:spcAft>
                      </a:pPr>
                      <a:r>
                        <a:rPr lang="en-US" sz="1800" dirty="0" smtClean="0">
                          <a:effectLst/>
                        </a:rPr>
                        <a:t>REQUIRED</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i="1" dirty="0" smtClean="0">
                          <a:solidFill>
                            <a:srgbClr val="FF0000"/>
                          </a:solidFill>
                          <a:effectLst/>
                          <a:latin typeface="Arial" panose="020B0604020202020204" pitchFamily="34" charset="0"/>
                          <a:ea typeface="Times New Roman" panose="02020603050405020304" pitchFamily="18" charset="0"/>
                          <a:cs typeface="Courier"/>
                        </a:rPr>
                        <a:t>SNS Request to LHD? </a:t>
                      </a:r>
                    </a:p>
                    <a:p>
                      <a:pPr marL="0" marR="0" algn="l">
                        <a:spcBef>
                          <a:spcPts val="0"/>
                        </a:spcBef>
                        <a:spcAft>
                          <a:spcPts val="0"/>
                        </a:spcAft>
                      </a:pPr>
                      <a:r>
                        <a:rPr lang="en-US" sz="1800" i="1" dirty="0" smtClean="0">
                          <a:solidFill>
                            <a:srgbClr val="FFC000"/>
                          </a:solidFill>
                          <a:effectLst/>
                        </a:rPr>
                        <a:t>See previous</a:t>
                      </a:r>
                      <a:endParaRPr lang="en-US" sz="1800" dirty="0" smtClean="0">
                        <a:solidFill>
                          <a:srgbClr val="FFC000"/>
                        </a:solidFill>
                        <a:effectLst/>
                      </a:endParaRPr>
                    </a:p>
                  </a:txBody>
                  <a:tcPr marL="68580" marR="68580" marT="0" marB="0"/>
                </a:tc>
              </a:tr>
              <a:tr h="765320">
                <a:tc>
                  <a:txBody>
                    <a:bodyPr/>
                    <a:lstStyle/>
                    <a:p>
                      <a:pPr marL="342900" marR="0" lvl="0" indent="-342900" algn="l">
                        <a:spcBef>
                          <a:spcPts val="0"/>
                        </a:spcBef>
                        <a:spcAft>
                          <a:spcPts val="0"/>
                        </a:spcAft>
                        <a:buFont typeface="+mj-lt"/>
                        <a:buAutoNum type="arabicPeriod" startAt="17"/>
                      </a:pPr>
                      <a:r>
                        <a:rPr lang="en-US" sz="2000" u="sng" dirty="0">
                          <a:effectLst/>
                        </a:rPr>
                        <a:t>Exercise </a:t>
                      </a:r>
                      <a:r>
                        <a:rPr lang="en-US" sz="2000" u="sng" dirty="0">
                          <a:solidFill>
                            <a:srgbClr val="FFFF00"/>
                          </a:solidFill>
                          <a:effectLst/>
                        </a:rPr>
                        <a:t>must include facility level use of </a:t>
                      </a:r>
                      <a:r>
                        <a:rPr lang="en-US" sz="2000" u="sng" dirty="0" err="1">
                          <a:solidFill>
                            <a:srgbClr val="FFFF00"/>
                          </a:solidFill>
                          <a:effectLst/>
                        </a:rPr>
                        <a:t>eFINDS</a:t>
                      </a:r>
                      <a:r>
                        <a:rPr lang="en-US" sz="2000" u="sng" dirty="0">
                          <a:solidFill>
                            <a:srgbClr val="FFFF00"/>
                          </a:solidFill>
                          <a:effectLst/>
                        </a:rPr>
                        <a:t> if exercise includes an evacuation scenario.</a:t>
                      </a:r>
                      <a:endParaRPr lang="en-US" sz="2000" dirty="0">
                        <a:solidFill>
                          <a:srgbClr val="FFFF00"/>
                        </a:solidFill>
                        <a:effectLst/>
                        <a:latin typeface="Arial" panose="020B0604020202020204" pitchFamily="34" charset="0"/>
                        <a:ea typeface="Times New Roman" panose="02020603050405020304" pitchFamily="18" charset="0"/>
                        <a:cs typeface="Courier"/>
                      </a:endParaRPr>
                    </a:p>
                  </a:txBody>
                  <a:tcPr marL="68580" marR="68580" marT="0" marB="0"/>
                </a:tc>
                <a:tc>
                  <a:txBody>
                    <a:bodyPr/>
                    <a:lstStyle/>
                    <a:p>
                      <a:pPr marL="0" marR="0" algn="l">
                        <a:spcBef>
                          <a:spcPts val="0"/>
                        </a:spcBef>
                        <a:spcAft>
                          <a:spcPts val="0"/>
                        </a:spcAft>
                      </a:pPr>
                      <a:r>
                        <a:rPr lang="en-US" sz="1800" dirty="0">
                          <a:effectLst/>
                        </a:rPr>
                        <a:t> </a:t>
                      </a:r>
                      <a:endParaRPr lang="en-US" sz="1800" dirty="0" smtClean="0">
                        <a:effectLst/>
                      </a:endParaRPr>
                    </a:p>
                    <a:p>
                      <a:pPr marL="0" marR="0" algn="l">
                        <a:spcBef>
                          <a:spcPts val="0"/>
                        </a:spcBef>
                        <a:spcAft>
                          <a:spcPts val="0"/>
                        </a:spcAft>
                      </a:pPr>
                      <a:r>
                        <a:rPr lang="en-US" sz="1800" i="1" dirty="0" smtClean="0">
                          <a:solidFill>
                            <a:srgbClr val="FFC000"/>
                          </a:solidFill>
                          <a:effectLst/>
                          <a:latin typeface="Arial" panose="020B0604020202020204" pitchFamily="34" charset="0"/>
                          <a:ea typeface="Times New Roman" panose="02020603050405020304" pitchFamily="18" charset="0"/>
                          <a:cs typeface="Courier"/>
                        </a:rPr>
                        <a:t>Sim Hospital</a:t>
                      </a:r>
                      <a:endParaRPr lang="en-US" sz="1800" i="1" dirty="0">
                        <a:solidFill>
                          <a:srgbClr val="FFC000"/>
                        </a:solidFill>
                        <a:effectLst/>
                        <a:latin typeface="Arial" panose="020B0604020202020204" pitchFamily="34" charset="0"/>
                        <a:ea typeface="Times New Roman" panose="02020603050405020304" pitchFamily="18" charset="0"/>
                        <a:cs typeface="Courier"/>
                      </a:endParaRPr>
                    </a:p>
                  </a:txBody>
                  <a:tcPr marL="68580" marR="68580" marT="0" marB="0"/>
                </a:tc>
              </a:tr>
            </a:tbl>
          </a:graphicData>
        </a:graphic>
      </p:graphicFrame>
      <p:sp>
        <p:nvSpPr>
          <p:cNvPr id="4" name="Date Placeholder 3"/>
          <p:cNvSpPr>
            <a:spLocks noGrp="1"/>
          </p:cNvSpPr>
          <p:nvPr>
            <p:ph type="dt" sz="half" idx="10"/>
          </p:nvPr>
        </p:nvSpPr>
        <p:spPr/>
        <p:txBody>
          <a:bodyPr/>
          <a:lstStyle/>
          <a:p>
            <a:fld id="{342B51D8-FD44-41B6-B2EF-F4554174A5F2}" type="datetime1">
              <a:rPr lang="en-US" smtClean="0">
                <a:solidFill>
                  <a:prstClr val="black">
                    <a:tint val="75000"/>
                  </a:prstClr>
                </a:solidFill>
              </a:rPr>
              <a:t>9/22/2015</a:t>
            </a:fld>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EFED3CB9-049B-4F4F-82D1-8A95299C975C}" type="slidenum">
              <a:rPr lang="en-US" smtClean="0">
                <a:solidFill>
                  <a:prstClr val="black">
                    <a:tint val="75000"/>
                  </a:prstClr>
                </a:solidFill>
              </a:rPr>
              <a:pPr/>
              <a:t>9</a:t>
            </a:fld>
            <a:endParaRPr lang="en-US">
              <a:solidFill>
                <a:prstClr val="black">
                  <a:tint val="75000"/>
                </a:prstClr>
              </a:solidFill>
            </a:endParaRPr>
          </a:p>
        </p:txBody>
      </p:sp>
      <p:sp>
        <p:nvSpPr>
          <p:cNvPr id="7" name="Rectangle 1"/>
          <p:cNvSpPr>
            <a:spLocks noChangeArrowheads="1"/>
          </p:cNvSpPr>
          <p:nvPr/>
        </p:nvSpPr>
        <p:spPr bwMode="auto">
          <a:xfrm>
            <a:off x="-1393972" y="656234"/>
            <a:ext cx="11587754"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4000"/>
          </a:p>
        </p:txBody>
      </p:sp>
    </p:spTree>
    <p:extLst>
      <p:ext uri="{BB962C8B-B14F-4D97-AF65-F5344CB8AC3E}">
        <p14:creationId xmlns:p14="http://schemas.microsoft.com/office/powerpoint/2010/main" val="354723564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962112F8-42E3-4CFB-A09E-C5A331D4755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Animated snow scene slide design</Template>
  <TotalTime>757</TotalTime>
  <Words>1574</Words>
  <Application>Microsoft Office PowerPoint</Application>
  <PresentationFormat>On-screen Show (4:3)</PresentationFormat>
  <Paragraphs>207</Paragraphs>
  <Slides>12</Slides>
  <Notes>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Arial</vt:lpstr>
      <vt:lpstr>Calibri</vt:lpstr>
      <vt:lpstr>Courier</vt:lpstr>
      <vt:lpstr>Times New Roman</vt:lpstr>
      <vt:lpstr>Office Theme</vt:lpstr>
      <vt:lpstr>WNY </vt:lpstr>
      <vt:lpstr>Regional Hospital Activities </vt:lpstr>
      <vt:lpstr>WNY Hospital Activities</vt:lpstr>
      <vt:lpstr>Hospital Regional Sequence of Events</vt:lpstr>
      <vt:lpstr>Regional Exercise Hospital Deliverable #20  </vt:lpstr>
      <vt:lpstr>Regional Exercise Hospital Deliverable #20  </vt:lpstr>
      <vt:lpstr>Required HPP Objectives</vt:lpstr>
      <vt:lpstr>Required HPP Objectives</vt:lpstr>
      <vt:lpstr>Required HPP Objectives</vt:lpstr>
      <vt:lpstr>Mutual Aid Plan/ activations</vt:lpstr>
      <vt:lpstr>Healthcare Sector/ HEPC Activities</vt:lpstr>
      <vt:lpstr>Testing of other regional plans &amp; capabilities</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Patrick Byrne</dc:creator>
  <cp:keywords/>
  <cp:lastModifiedBy>Diana E Volkman</cp:lastModifiedBy>
  <cp:revision>79</cp:revision>
  <dcterms:created xsi:type="dcterms:W3CDTF">2014-03-31T13:26:43Z</dcterms:created>
  <dcterms:modified xsi:type="dcterms:W3CDTF">2015-09-22T15:22:08Z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TC019648039991</vt:lpwstr>
  </property>
</Properties>
</file>