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9" r:id="rId6"/>
    <p:sldId id="270" r:id="rId7"/>
    <p:sldId id="268" r:id="rId8"/>
    <p:sldId id="271" r:id="rId9"/>
    <p:sldId id="262" r:id="rId10"/>
    <p:sldId id="272" r:id="rId11"/>
    <p:sldId id="273" r:id="rId12"/>
    <p:sldId id="274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F58AC-DB06-420F-AA5E-DA44283D2D6B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57D2F-E916-4783-8A67-36D46062A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46DA-72B2-4658-BA3C-D4D8207B328D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E5928-F9FB-4F0A-B31A-196261CD5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0D78D-EE22-4643-9726-8FC5D905A7D2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0B579-B75F-4755-AE2C-CC6812AF1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1F3-24F3-431B-80FD-946841AA77E2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80460-50A3-486C-AEBB-8CC04C6CE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514A5-2684-4866-9C7D-D0DC32A4C8DF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F36B9-346A-4026-853C-45951A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FF89-AE7D-440F-84EF-B7EFBE1C94CB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5A83E-FE26-43E5-B134-E2145ADF6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A9FF4-5224-4739-8FC3-9B82B3F4131B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8CBD3-EE53-4C89-82B9-002A015A6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6B8F-1771-4759-BF49-D75E9155C067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F170D-4D03-4ABD-B691-30846AC3A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63973-3DF8-4952-A1A9-A3ACFBAFC5A6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91299-DF02-4635-B935-A791152FE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634D0-CE70-4A21-8FE8-193E74D33763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03CCE-1071-4BE4-9723-1BBAB50AC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76F6C-04BF-4CFA-A685-347090696009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B8646-F5F8-4335-AF8A-352EEE0FE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ED5AE4-0FBC-4CEF-9F17-3B2E820335A0}" type="datetimeFigureOut">
              <a:rPr lang="en-US"/>
              <a:pPr>
                <a:defRPr/>
              </a:pPr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6EC9AD-216D-41B0-B82A-4A143885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tx2"/>
                </a:solidFill>
              </a:rPr>
              <a:t>Emergency Operations Activation Levels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371600" y="5410200"/>
            <a:ext cx="64008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Southern Tier Coalition Work Group</a:t>
            </a:r>
          </a:p>
        </p:txBody>
      </p:sp>
      <p:pic>
        <p:nvPicPr>
          <p:cNvPr id="13315" name="Picture 6" descr="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8075" y="3048000"/>
            <a:ext cx="18383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3" name="Line 151"/>
          <p:cNvSpPr>
            <a:spLocks noChangeShapeType="1"/>
          </p:cNvSpPr>
          <p:nvPr/>
        </p:nvSpPr>
        <p:spPr bwMode="auto">
          <a:xfrm>
            <a:off x="2701925" y="9302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31" name="Line 159"/>
          <p:cNvSpPr>
            <a:spLocks noChangeShapeType="1"/>
          </p:cNvSpPr>
          <p:nvPr/>
        </p:nvSpPr>
        <p:spPr bwMode="auto">
          <a:xfrm>
            <a:off x="8940800" y="13430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32" name="Line 160"/>
          <p:cNvSpPr>
            <a:spLocks noChangeShapeType="1"/>
          </p:cNvSpPr>
          <p:nvPr/>
        </p:nvSpPr>
        <p:spPr bwMode="auto">
          <a:xfrm>
            <a:off x="8940800" y="14462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50" name="Line 178"/>
          <p:cNvSpPr>
            <a:spLocks noChangeShapeType="1"/>
          </p:cNvSpPr>
          <p:nvPr/>
        </p:nvSpPr>
        <p:spPr bwMode="auto">
          <a:xfrm>
            <a:off x="8940800" y="10334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51" name="Line 179"/>
          <p:cNvSpPr>
            <a:spLocks noChangeShapeType="1"/>
          </p:cNvSpPr>
          <p:nvPr/>
        </p:nvSpPr>
        <p:spPr bwMode="auto">
          <a:xfrm>
            <a:off x="8940800" y="11366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58" name="Line 186"/>
          <p:cNvSpPr>
            <a:spLocks noChangeShapeType="1"/>
          </p:cNvSpPr>
          <p:nvPr/>
        </p:nvSpPr>
        <p:spPr bwMode="auto">
          <a:xfrm>
            <a:off x="8940800" y="9302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59" name="Line 187"/>
          <p:cNvSpPr>
            <a:spLocks noChangeShapeType="1"/>
          </p:cNvSpPr>
          <p:nvPr/>
        </p:nvSpPr>
        <p:spPr bwMode="auto">
          <a:xfrm>
            <a:off x="8940800" y="10334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8953" name="Group 281"/>
          <p:cNvGraphicFramePr>
            <a:graphicFrameLocks noGrp="1"/>
          </p:cNvGraphicFramePr>
          <p:nvPr/>
        </p:nvGraphicFramePr>
        <p:xfrm>
          <a:off x="228600" y="201613"/>
          <a:ext cx="8493125" cy="6503987"/>
        </p:xfrm>
        <a:graphic>
          <a:graphicData uri="http://schemas.openxmlformats.org/drawingml/2006/table">
            <a:tbl>
              <a:tblPr/>
              <a:tblGrid>
                <a:gridCol w="1274763"/>
                <a:gridCol w="1222375"/>
                <a:gridCol w="2174875"/>
                <a:gridCol w="847725"/>
                <a:gridCol w="1146175"/>
                <a:gridCol w="1639887"/>
                <a:gridCol w="208280"/>
              </a:tblGrid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Activation Level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Definition/</a:t>
                      </a:r>
                      <a:b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Parameters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Authority to Activate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Anticipated HICS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Notifications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4038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Monitoring &amp; Assessment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Typically a monitoring and assessment phase where a specific threat, unusual event, or situation, is actively monitored by the hospital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Commander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Nursing Supervisor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Administrator on Call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0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Administrator on Call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Switchboard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Other departments/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units/managers as conditions warrant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 government/ public safety/ public health / EOC (if services, support, or information needed)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Emergency Department and Clinical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Patients from single event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 actual patients or expected patients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 waiting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Greater than or expected to be 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Logistical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60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HCC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Unlikely to be open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6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Facilities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Physical plant or utility real or expected disruption that is limited, contained, and/or has a minor impact on operations (e.g., a partial system failure; failure of a non-mission-critical system)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 % of staff not available or not expected for duty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4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Supplies/Materiel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Actual or projected supply shortage of non-critical items, or &lt;XX hours supply remaining of critical items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Internal occupancy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Real or expected need for horizontal evacuation of patients/visitors/staff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Casualty Care Group Activation/ Response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 immediate or imminent situation arising in the Emergency Department meets EOP activation criteria.  </a:t>
                      </a:r>
                      <a:r>
                        <a:rPr kumimoji="0" lang="en-US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Examples: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Unexpected arrival of multiple or  contaminated casualties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notification received in the ED from a public safety source indicating the impending arrival (within 15 minutes) of multiple patients from an incident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Outbreak of a disturbance, fire, or unusual situation in the 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 Charge Nurse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(Casualty Care Group Supervisor)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Casualty Care Group Supervisor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Triage Unit Leader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Immediate Treatment Leader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Delayed Treatment Leader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Minor Treatment Leader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 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designee: Administrator on Call (Business Hours) Assistant Director of Nursing (all other times)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43" name="Line 147"/>
          <p:cNvSpPr>
            <a:spLocks noChangeShapeType="1"/>
          </p:cNvSpPr>
          <p:nvPr/>
        </p:nvSpPr>
        <p:spPr bwMode="auto">
          <a:xfrm>
            <a:off x="2800350" y="13827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9961" name="Group 265"/>
          <p:cNvGraphicFramePr>
            <a:graphicFrameLocks noGrp="1"/>
          </p:cNvGraphicFramePr>
          <p:nvPr/>
        </p:nvGraphicFramePr>
        <p:xfrm>
          <a:off x="114300" y="906463"/>
          <a:ext cx="8915400" cy="5046662"/>
        </p:xfrm>
        <a:graphic>
          <a:graphicData uri="http://schemas.openxmlformats.org/drawingml/2006/table">
            <a:tbl>
              <a:tblPr/>
              <a:tblGrid>
                <a:gridCol w="1371600"/>
                <a:gridCol w="1314450"/>
                <a:gridCol w="2343150"/>
                <a:gridCol w="914400"/>
                <a:gridCol w="1257300"/>
                <a:gridCol w="17145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Activation Level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Definition/</a:t>
                      </a:r>
                      <a:b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Parameters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Authority to Activate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Anticipated HICS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Notifications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0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Partial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Typically limited hospital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Commander, in consultation with AOC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Operations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Logistics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Planning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Finance/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Administration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Command Staff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Liaison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Safety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Information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Medical / Technical Specialists as needed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Branches / divisions / groups / units / individual resources as needed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Administrator on Call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Emergency Department Director &amp; Charge Nurse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Emergency Preparedness Coordinator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Environmental Services Supervisor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Facilities Engineering Supervisor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Health System EOC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Nursing Administration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Safety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Switchboard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Other departments/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units/managers as conditions warrant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 government/ public safety/ public health / EOC (if services, support, or information needed)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Emergency Department and Clinical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Patients from single event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&gt;XX actual patients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 waiting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Increase in ED patient census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&gt;XXX % above normal over 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Increase in in-patient census (surge)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&gt;XX% patients admitted above staffed bed count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Logistical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HCC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Facilities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Physical plant or utility disruption affecting a mission-critical area or system; or general operations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&gt;XX% of staff not available for duty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Supplies/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Materiel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Actual or projected supply shortage of critical items, or 2XXhours supply remaining of critical items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Internal occupancy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Need for vertical evacuation of patients/visitors/staff from one floor of a building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Event duration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Event lasting greater than 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7" name="Line 147"/>
          <p:cNvSpPr>
            <a:spLocks noChangeShapeType="1"/>
          </p:cNvSpPr>
          <p:nvPr/>
        </p:nvSpPr>
        <p:spPr bwMode="auto">
          <a:xfrm>
            <a:off x="2800350" y="13065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30985" name="Group 265"/>
          <p:cNvGraphicFramePr>
            <a:graphicFrameLocks noGrp="1"/>
          </p:cNvGraphicFramePr>
          <p:nvPr/>
        </p:nvGraphicFramePr>
        <p:xfrm>
          <a:off x="114300" y="830263"/>
          <a:ext cx="8915400" cy="5199062"/>
        </p:xfrm>
        <a:graphic>
          <a:graphicData uri="http://schemas.openxmlformats.org/drawingml/2006/table">
            <a:tbl>
              <a:tblPr/>
              <a:tblGrid>
                <a:gridCol w="1371600"/>
                <a:gridCol w="1314450"/>
                <a:gridCol w="2343150"/>
                <a:gridCol w="914400"/>
                <a:gridCol w="1257300"/>
                <a:gridCol w="17145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Activation Level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Definition/</a:t>
                      </a:r>
                      <a:b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Parameters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Authority to Activate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Anticipated HICS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Notifications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0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Full Activation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 actual incident with a 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major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unusual impact on hospital operations.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Commander, in consultation with AOC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Incident Commander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Operations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Logistics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Planning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Finance/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Administration Section Chief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Command Staff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Liaison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Safety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Information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Medical / Technical Specialists as needed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  <a:tab pos="457200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Branches / divisions / groups / units / individual resources as needed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Administrator on Call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Emergency Department Director &amp; Charge Nurse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Emergency Preparedness Coordinator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Environmental Services Supervisor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Facilities Engineering Supervisor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Health System EOC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Nursing Administration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Safety Officer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Switchboard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Other departments/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units/managers as conditions warrant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60338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 government/ public safety/ public health / EOC (if services, support, or information needed)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Emergency Department and Clinical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Patients from single event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&gt;XX actual patients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 waiting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Greater than XX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Increase in ED patient census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Greater than XXX% above normal over 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Increase in in-patient census (surge)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 patients admitted above licensed bed count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Logistical Factors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HCC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Facilities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Physical plant or utility disruption affecting a major or mission-critical area or system; or general operations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XX% of staff not available for duty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Supplies/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Materiel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Actual or projected supply shortage of critical items, or XX hours supply remaining of critical items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Internal occupancy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Need for vertical evacuation of patients/visitors/staff from one floor of a building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Event duration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Event lasting greater than X hours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Recommendation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That WREPC healthcare agencies consider the adoption of the plain language Emergency Operations Plan Activation matrix.</a:t>
            </a:r>
          </a:p>
          <a:p>
            <a:pPr lvl="1" eaLnBrk="1" hangingPunct="1">
              <a:buFont typeface="Arial" charset="0"/>
              <a:buNone/>
            </a:pPr>
            <a:endParaRPr lang="en-US" smtClean="0"/>
          </a:p>
        </p:txBody>
      </p:sp>
      <p:pic>
        <p:nvPicPr>
          <p:cNvPr id="22531" name="Picture 3" descr="Health-Emergency-Preparednes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8" y="1143000"/>
            <a:ext cx="7434262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Finger Lakes – Southern Tier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6534150" y="49530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sp>
        <p:nvSpPr>
          <p:cNvPr id="14340" name="TextBox 10"/>
          <p:cNvSpPr txBox="1">
            <a:spLocks noChangeArrowheads="1"/>
          </p:cNvSpPr>
          <p:nvPr/>
        </p:nvSpPr>
        <p:spPr bwMode="auto">
          <a:xfrm>
            <a:off x="5467350" y="48768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sp>
        <p:nvSpPr>
          <p:cNvPr id="14341" name="TextBox 11"/>
          <p:cNvSpPr txBox="1">
            <a:spLocks noChangeArrowheads="1"/>
          </p:cNvSpPr>
          <p:nvPr/>
        </p:nvSpPr>
        <p:spPr bwMode="auto">
          <a:xfrm>
            <a:off x="5943600" y="44196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sp>
        <p:nvSpPr>
          <p:cNvPr id="14342" name="TextBox 12"/>
          <p:cNvSpPr txBox="1">
            <a:spLocks noChangeArrowheads="1"/>
          </p:cNvSpPr>
          <p:nvPr/>
        </p:nvSpPr>
        <p:spPr bwMode="auto">
          <a:xfrm>
            <a:off x="7067550" y="43434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sp>
        <p:nvSpPr>
          <p:cNvPr id="14343" name="TextBox 13"/>
          <p:cNvSpPr txBox="1">
            <a:spLocks noChangeArrowheads="1"/>
          </p:cNvSpPr>
          <p:nvPr/>
        </p:nvSpPr>
        <p:spPr bwMode="auto">
          <a:xfrm>
            <a:off x="7175500" y="51054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sp>
        <p:nvSpPr>
          <p:cNvPr id="14344" name="TextBox 14"/>
          <p:cNvSpPr txBox="1">
            <a:spLocks noChangeArrowheads="1"/>
          </p:cNvSpPr>
          <p:nvPr/>
        </p:nvSpPr>
        <p:spPr bwMode="auto">
          <a:xfrm>
            <a:off x="7543800" y="5105400"/>
            <a:ext cx="323850" cy="3698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</a:t>
            </a:r>
          </a:p>
        </p:txBody>
      </p:sp>
      <p:pic>
        <p:nvPicPr>
          <p:cNvPr id="14345" name="Picture 15" descr="Health-Emergency-Preparedness-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Problem Statement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 eaLnBrk="1" hangingPunct="1">
              <a:buFont typeface="Arial" charset="0"/>
              <a:buNone/>
            </a:pPr>
            <a:r>
              <a:rPr lang="en-US" sz="3600" smtClean="0"/>
              <a:t>Develop a plain language Emergency Operations Plan activation level matrix to enhance the common operating picture among healthcare and emergency management agencies.</a:t>
            </a:r>
          </a:p>
        </p:txBody>
      </p:sp>
      <p:pic>
        <p:nvPicPr>
          <p:cNvPr id="15363" name="Picture 3" descr="Health-Emergency-Preparednes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Background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Hospitals throughout Region use varying means to describe activation levels</a:t>
            </a:r>
          </a:p>
          <a:p>
            <a:pPr lvl="1" eaLnBrk="1" hangingPunct="1"/>
            <a:r>
              <a:rPr lang="en-US" smtClean="0"/>
              <a:t>Numbered Levels</a:t>
            </a:r>
          </a:p>
          <a:p>
            <a:pPr lvl="1" eaLnBrk="1" hangingPunct="1"/>
            <a:r>
              <a:rPr lang="en-US" smtClean="0"/>
              <a:t>Color Codes</a:t>
            </a:r>
          </a:p>
          <a:p>
            <a:pPr lvl="1" eaLnBrk="1" hangingPunct="1"/>
            <a:r>
              <a:rPr lang="en-US" smtClean="0"/>
              <a:t>Plain language descriptors</a:t>
            </a:r>
          </a:p>
          <a:p>
            <a:pPr eaLnBrk="1" hangingPunct="1"/>
            <a:r>
              <a:rPr lang="en-US" smtClean="0"/>
              <a:t>Plain Language and Common Terminology will help to create a Common Operating Picture for Mutual Aid and Coordinating Agencies</a:t>
            </a:r>
          </a:p>
        </p:txBody>
      </p:sp>
      <p:pic>
        <p:nvPicPr>
          <p:cNvPr id="16387" name="Picture 3" descr="Health-Emergency-Preparednes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</a:rPr>
              <a:t>NIMS Incident Types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7848600" cy="546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solidFill>
                  <a:schemeClr val="tx2"/>
                </a:solidFill>
              </a:rPr>
              <a:t>IS-775: EOC Management &amp; Operations 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763" y="1524000"/>
            <a:ext cx="786447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solidFill>
                  <a:schemeClr val="tx2"/>
                </a:solidFill>
              </a:rPr>
              <a:t>Steuben County - Hospital Based</a:t>
            </a:r>
            <a:br>
              <a:rPr lang="en-US" sz="4000" smtClean="0">
                <a:solidFill>
                  <a:schemeClr val="tx2"/>
                </a:solidFill>
              </a:rPr>
            </a:br>
            <a:r>
              <a:rPr lang="en-US" sz="4000" smtClean="0">
                <a:solidFill>
                  <a:schemeClr val="tx2"/>
                </a:solidFill>
              </a:rPr>
              <a:t>Emergency Response Activation Levels 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33400" y="1647825"/>
            <a:ext cx="8382000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1600" b="1"/>
              <a:t>Level 5-Continuous Monitoring</a:t>
            </a:r>
            <a:r>
              <a:rPr lang="en-US" sz="1600"/>
              <a:t>: Continuous Monitoring: Routine monitoring of daily situations by Steuben County Emergency Services and local agencies, this could include; International, National, State or Local issues. Hospitals should use pre-existing means to monitor daily activities and maintain a posture of readiness.</a:t>
            </a:r>
          </a:p>
          <a:p>
            <a:pPr marL="342900" indent="-342900"/>
            <a:endParaRPr lang="en-US" sz="800" b="1"/>
          </a:p>
          <a:p>
            <a:pPr marL="342900" indent="-342900"/>
            <a:r>
              <a:rPr lang="en-US" sz="1600" b="1"/>
              <a:t>Level 4</a:t>
            </a:r>
            <a:r>
              <a:rPr lang="en-US" sz="1600"/>
              <a:t> </a:t>
            </a:r>
            <a:r>
              <a:rPr lang="en-US" sz="1600" b="1"/>
              <a:t>– Limited Activation</a:t>
            </a:r>
            <a:r>
              <a:rPr lang="en-US" sz="1600"/>
              <a:t>: Activation select Hospital staff to more closely monitor a developing situation or an incident with the potential for limited impact. This condition can also be defined as partial mobilization.  An additional phase of Limited activation is </a:t>
            </a:r>
            <a:r>
              <a:rPr lang="en-US" sz="1600" b="1"/>
              <a:t>Advance Readiness.</a:t>
            </a:r>
            <a:r>
              <a:rPr lang="en-US" sz="1600"/>
              <a:t>  </a:t>
            </a:r>
          </a:p>
          <a:p>
            <a:pPr marL="342900" indent="-342900"/>
            <a:endParaRPr lang="en-US" sz="800"/>
          </a:p>
          <a:p>
            <a:pPr marL="342900" indent="-342900"/>
            <a:r>
              <a:rPr lang="en-US" sz="1600" b="1"/>
              <a:t>Level 3</a:t>
            </a:r>
            <a:r>
              <a:rPr lang="en-US" sz="1600"/>
              <a:t> </a:t>
            </a:r>
            <a:r>
              <a:rPr lang="en-US" sz="1600" b="1"/>
              <a:t>– Partial Activation</a:t>
            </a:r>
            <a:r>
              <a:rPr lang="en-US" sz="1600"/>
              <a:t>: Activation by one or more appropriate departments to respond to discipline-specific events; or to more closely monitor a developing situation or an incident with potential impact; or potential for impending strike.</a:t>
            </a:r>
          </a:p>
          <a:p>
            <a:pPr marL="342900" indent="-342900"/>
            <a:endParaRPr lang="en-US" sz="800"/>
          </a:p>
          <a:p>
            <a:pPr marL="342900" indent="-342900"/>
            <a:r>
              <a:rPr lang="en-US" sz="1600" b="1"/>
              <a:t>Level 2 – Full Activation</a:t>
            </a:r>
            <a:r>
              <a:rPr lang="en-US" sz="1600"/>
              <a:t>: Activation of the Hospitals Internal or External disaster plan to respond to an emergency or disaster situation that may have a broad and potentially devastating impact on the local community or hospital facility. </a:t>
            </a:r>
          </a:p>
          <a:p>
            <a:pPr marL="342900" indent="-342900"/>
            <a:endParaRPr lang="en-US" sz="800"/>
          </a:p>
          <a:p>
            <a:pPr marL="342900" indent="-342900"/>
            <a:r>
              <a:rPr lang="en-US" sz="1600" b="1"/>
              <a:t>Level 1</a:t>
            </a:r>
            <a:r>
              <a:rPr lang="en-US" sz="1600"/>
              <a:t> </a:t>
            </a:r>
            <a:r>
              <a:rPr lang="en-US" sz="1600" b="1"/>
              <a:t>– Full Activation with State and National Response Framework (NRF) Coordination</a:t>
            </a:r>
            <a:r>
              <a:rPr lang="en-US" sz="1600"/>
              <a:t>: A event warranting this level of activation will most likely result in a Presidential Disaster Declaration of “Major Disaster” or “Emergency” and significant local, state and federal government involvement.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Empire CEMP Template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smtClean="0"/>
              <a:t>Level 1: Alert/Notification</a:t>
            </a:r>
            <a:r>
              <a:rPr lang="en-US" sz="2400" smtClean="0"/>
              <a:t> Information received indicating a situation or event that will have an actual or potential unusual impact on facility operations.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400" smtClean="0"/>
              <a:t>Level 2:</a:t>
            </a:r>
            <a:r>
              <a:rPr lang="en-US" sz="2400" b="1" smtClean="0"/>
              <a:t>Minor Impact</a:t>
            </a:r>
            <a:r>
              <a:rPr lang="en-US" sz="2400" smtClean="0"/>
              <a:t> An actual situation or event that is having a </a:t>
            </a:r>
            <a:r>
              <a:rPr lang="en-US" sz="2400" b="1" smtClean="0"/>
              <a:t>minor</a:t>
            </a:r>
            <a:r>
              <a:rPr lang="en-US" sz="2400" smtClean="0"/>
              <a:t> unusual impact on facility operations.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400" b="1" smtClean="0"/>
              <a:t>Level 3: Moderate Impact</a:t>
            </a:r>
            <a:r>
              <a:rPr lang="en-US" sz="2400" smtClean="0"/>
              <a:t> An actual situation or event that is having a </a:t>
            </a:r>
            <a:r>
              <a:rPr lang="en-US" sz="2400" b="1" smtClean="0"/>
              <a:t>moderate</a:t>
            </a:r>
            <a:r>
              <a:rPr lang="en-US" sz="2400" smtClean="0"/>
              <a:t> unusual impact on facility operations.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400" b="1" smtClean="0"/>
              <a:t>Level 4: Major Impact</a:t>
            </a:r>
            <a:r>
              <a:rPr lang="en-US" sz="2400" smtClean="0"/>
              <a:t> An actual situation or event that is having a </a:t>
            </a:r>
            <a:r>
              <a:rPr lang="en-US" sz="2400" b="1" smtClean="0"/>
              <a:t>major</a:t>
            </a:r>
            <a:r>
              <a:rPr lang="en-US" sz="2400" smtClean="0"/>
              <a:t> unusual impact on facility operations. </a:t>
            </a:r>
          </a:p>
        </p:txBody>
      </p:sp>
      <p:pic>
        <p:nvPicPr>
          <p:cNvPr id="27652" name="Picture 3" descr="Health-Emergency-Preparednes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Recommended Activation Levels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/>
              <a:t>Normal Operations:</a:t>
            </a:r>
            <a:r>
              <a:rPr lang="en-US" sz="2400" smtClean="0"/>
              <a:t> Normal activities; No alteration to routine operations</a:t>
            </a:r>
          </a:p>
          <a:p>
            <a:pPr eaLnBrk="1" hangingPunct="1"/>
            <a:r>
              <a:rPr lang="en-US" sz="2400" b="1" smtClean="0"/>
              <a:t>Monitoring and Assessment:</a:t>
            </a:r>
            <a:r>
              <a:rPr lang="en-US" sz="2400" smtClean="0"/>
              <a:t> Monitoring a specific threat, unusual event or situation: HCC likely not activated</a:t>
            </a:r>
          </a:p>
          <a:p>
            <a:pPr eaLnBrk="1" hangingPunct="1"/>
            <a:r>
              <a:rPr lang="en-US" sz="2400" b="1" smtClean="0"/>
              <a:t>Partial Activation:</a:t>
            </a:r>
            <a:r>
              <a:rPr lang="en-US" sz="2400" smtClean="0"/>
              <a:t> Coordinate response to minor incident, or prepare for major event; Tailored HCC activation; Limited to one Operational Period</a:t>
            </a:r>
          </a:p>
          <a:p>
            <a:pPr eaLnBrk="1" hangingPunct="1"/>
            <a:r>
              <a:rPr lang="en-US" sz="2400" b="1" smtClean="0"/>
              <a:t>Full-Scale Activation:</a:t>
            </a:r>
            <a:r>
              <a:rPr lang="en-US" sz="2400" smtClean="0"/>
              <a:t> Coordinate response to major incident; Plan for response, demobilization &amp; recovery; Full HCC &amp; hospital activation: Extends to multiple Operational Periods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17411" name="Picture 3" descr="Health-Emergency-Preparednes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211888"/>
            <a:ext cx="1371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1159</Words>
  <Application>Microsoft Office PowerPoint</Application>
  <PresentationFormat>On-screen Show (4:3)</PresentationFormat>
  <Paragraphs>192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Emergency Operations Activation Levels</vt:lpstr>
      <vt:lpstr>Finger Lakes – Southern Tier</vt:lpstr>
      <vt:lpstr>Problem Statement</vt:lpstr>
      <vt:lpstr>Background</vt:lpstr>
      <vt:lpstr>NIMS Incident Types</vt:lpstr>
      <vt:lpstr>IS-775: EOC Management &amp; Operations </vt:lpstr>
      <vt:lpstr>Steuben County - Hospital Based Emergency Response Activation Levels </vt:lpstr>
      <vt:lpstr>Empire CEMP Template</vt:lpstr>
      <vt:lpstr>Recommended Activation Levels</vt:lpstr>
      <vt:lpstr>PowerPoint Presentation</vt:lpstr>
      <vt:lpstr>PowerPoint Presentation</vt:lpstr>
      <vt:lpstr>PowerPoint Presentation</vt:lpstr>
      <vt:lpstr>Recommendation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Family</dc:creator>
  <cp:lastModifiedBy>Spezio, Eileen</cp:lastModifiedBy>
  <cp:revision>15</cp:revision>
  <dcterms:created xsi:type="dcterms:W3CDTF">2014-04-28T00:19:20Z</dcterms:created>
  <dcterms:modified xsi:type="dcterms:W3CDTF">2014-08-07T13:21:17Z</dcterms:modified>
</cp:coreProperties>
</file>