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sldIdLst>
    <p:sldId id="256" r:id="rId2"/>
    <p:sldId id="279" r:id="rId3"/>
    <p:sldId id="280" r:id="rId4"/>
    <p:sldId id="327" r:id="rId5"/>
    <p:sldId id="287" r:id="rId6"/>
    <p:sldId id="291" r:id="rId7"/>
    <p:sldId id="293" r:id="rId8"/>
    <p:sldId id="328" r:id="rId9"/>
    <p:sldId id="343" r:id="rId10"/>
    <p:sldId id="326" r:id="rId11"/>
    <p:sldId id="305" r:id="rId12"/>
    <p:sldId id="312" r:id="rId13"/>
    <p:sldId id="325" r:id="rId14"/>
    <p:sldId id="296" r:id="rId15"/>
    <p:sldId id="299" r:id="rId16"/>
    <p:sldId id="303" r:id="rId17"/>
    <p:sldId id="310" r:id="rId18"/>
    <p:sldId id="311" r:id="rId19"/>
    <p:sldId id="297" r:id="rId20"/>
    <p:sldId id="307" r:id="rId21"/>
    <p:sldId id="306" r:id="rId22"/>
    <p:sldId id="301" r:id="rId23"/>
    <p:sldId id="304" r:id="rId24"/>
    <p:sldId id="318" r:id="rId25"/>
    <p:sldId id="321" r:id="rId26"/>
    <p:sldId id="319" r:id="rId27"/>
    <p:sldId id="317" r:id="rId28"/>
    <p:sldId id="342" r:id="rId29"/>
    <p:sldId id="323" r:id="rId30"/>
    <p:sldId id="278" r:id="rId31"/>
    <p:sldId id="294" r:id="rId32"/>
    <p:sldId id="345" r:id="rId33"/>
    <p:sldId id="313" r:id="rId34"/>
    <p:sldId id="315" r:id="rId35"/>
    <p:sldId id="314" r:id="rId36"/>
    <p:sldId id="316" r:id="rId37"/>
    <p:sldId id="344" r:id="rId38"/>
    <p:sldId id="330" r:id="rId39"/>
    <p:sldId id="331" r:id="rId40"/>
    <p:sldId id="329" r:id="rId41"/>
    <p:sldId id="333" r:id="rId42"/>
    <p:sldId id="334" r:id="rId43"/>
    <p:sldId id="335" r:id="rId44"/>
    <p:sldId id="336" r:id="rId45"/>
    <p:sldId id="337" r:id="rId46"/>
    <p:sldId id="339" r:id="rId47"/>
    <p:sldId id="340" r:id="rId4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336600"/>
    <a:srgbClr val="CB1FB7"/>
    <a:srgbClr val="990000"/>
    <a:srgbClr val="CC99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0354" autoAdjust="0"/>
  </p:normalViewPr>
  <p:slideViewPr>
    <p:cSldViewPr>
      <p:cViewPr>
        <p:scale>
          <a:sx n="100" d="100"/>
          <a:sy n="100" d="100"/>
        </p:scale>
        <p:origin x="-288"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6639" tIns="48320" rIns="96639" bIns="483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4142962" y="0"/>
            <a:ext cx="3170583" cy="480388"/>
          </a:xfrm>
          <a:prstGeom prst="rect">
            <a:avLst/>
          </a:prstGeom>
        </p:spPr>
        <p:txBody>
          <a:bodyPr vert="horz" lIns="96639" tIns="48320" rIns="96639" bIns="48320" rtlCol="0"/>
          <a:lstStyle>
            <a:lvl1pPr algn="r" fontAlgn="auto">
              <a:spcBef>
                <a:spcPts val="0"/>
              </a:spcBef>
              <a:spcAft>
                <a:spcPts val="0"/>
              </a:spcAft>
              <a:defRPr sz="1200">
                <a:latin typeface="+mn-lt"/>
              </a:defRPr>
            </a:lvl1pPr>
          </a:lstStyle>
          <a:p>
            <a:pPr>
              <a:defRPr/>
            </a:pPr>
            <a:fld id="{5F764598-F476-49A2-AE1D-45BE208965CE}" type="datetimeFigureOut">
              <a:rPr lang="en-US"/>
              <a:pPr>
                <a:defRPr/>
              </a:pPr>
              <a:t>9/9/2014</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39" tIns="48320" rIns="96639" bIns="48320" rtlCol="0" anchor="ctr"/>
          <a:lstStyle/>
          <a:p>
            <a:pPr lvl="0"/>
            <a:endParaRPr lang="en-US" noProof="0" dirty="0"/>
          </a:p>
        </p:txBody>
      </p:sp>
      <p:sp>
        <p:nvSpPr>
          <p:cNvPr id="5" name="Notes Placeholder 4"/>
          <p:cNvSpPr>
            <a:spLocks noGrp="1"/>
          </p:cNvSpPr>
          <p:nvPr>
            <p:ph type="body" sz="quarter" idx="3"/>
          </p:nvPr>
        </p:nvSpPr>
        <p:spPr>
          <a:xfrm>
            <a:off x="732183" y="4561226"/>
            <a:ext cx="5850835" cy="4320213"/>
          </a:xfrm>
          <a:prstGeom prst="rect">
            <a:avLst/>
          </a:prstGeom>
        </p:spPr>
        <p:txBody>
          <a:bodyPr vert="horz" lIns="96639" tIns="48320" rIns="96639" bIns="483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173"/>
            <a:ext cx="3170583" cy="480388"/>
          </a:xfrm>
          <a:prstGeom prst="rect">
            <a:avLst/>
          </a:prstGeom>
        </p:spPr>
        <p:txBody>
          <a:bodyPr vert="horz" lIns="96639" tIns="48320" rIns="96639" bIns="48320"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lIns="96639" tIns="48320" rIns="96639" bIns="48320" rtlCol="0" anchor="b"/>
          <a:lstStyle>
            <a:lvl1pPr algn="r" fontAlgn="auto">
              <a:spcBef>
                <a:spcPts val="0"/>
              </a:spcBef>
              <a:spcAft>
                <a:spcPts val="0"/>
              </a:spcAft>
              <a:defRPr sz="1200">
                <a:latin typeface="+mn-lt"/>
              </a:defRPr>
            </a:lvl1pPr>
          </a:lstStyle>
          <a:p>
            <a:pPr>
              <a:defRPr/>
            </a:pPr>
            <a:fld id="{1B71AADF-512C-4E88-9088-1700BD8FC24D}" type="slidenum">
              <a:rPr lang="en-US"/>
              <a:pPr>
                <a:defRPr/>
              </a:pPr>
              <a:t>‹#›</a:t>
            </a:fld>
            <a:endParaRPr lang="en-US" dirty="0"/>
          </a:p>
        </p:txBody>
      </p:sp>
    </p:spTree>
    <p:extLst>
      <p:ext uri="{BB962C8B-B14F-4D97-AF65-F5344CB8AC3E}">
        <p14:creationId xmlns:p14="http://schemas.microsoft.com/office/powerpoint/2010/main" val="7660734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urmc.rochester.edu/emergency-preparedness/Preparedness-and-Response-Tools-Resources/eFINDS.aspx"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mailto:hcsoutreach@health.state.ny.us"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mailto:hinweb@health.state.ny.us" TargetMode="External"/><Relationship Id="rId4" Type="http://schemas.openxmlformats.org/officeDocument/2006/relationships/hyperlink" Target="mailto:hinhpn@health.state.ny.us"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urmc.rochester.edu/emergency-preparedness/Preparedness-and-Response-Tools-Resources/eFINDS.asp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endParaRPr lang="en-US" sz="8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xfrm>
            <a:off x="660646" y="4643204"/>
            <a:ext cx="5850835" cy="4320213"/>
          </a:xfrm>
          <a:noFill/>
        </p:spPr>
        <p:txBody>
          <a:bodyPr wrap="square" numCol="1" anchor="t" anchorCtr="0" compatLnSpc="1">
            <a:prstTxWarp prst="textNoShape">
              <a:avLst/>
            </a:prstTxWarp>
          </a:bodyPr>
          <a:lstStyle/>
          <a:p>
            <a:pPr marL="0" lvl="2"/>
            <a:r>
              <a:rPr lang="en-US" b="1" dirty="0"/>
              <a:t>Emergent Evacuation</a:t>
            </a:r>
            <a:endParaRPr lang="en-US" b="1" i="1" dirty="0"/>
          </a:p>
          <a:p>
            <a:r>
              <a:rPr lang="en-US" dirty="0" smtClean="0"/>
              <a:t>Imminent </a:t>
            </a:r>
            <a:r>
              <a:rPr lang="en-US" dirty="0"/>
              <a:t>circumstances making </a:t>
            </a:r>
            <a:r>
              <a:rPr lang="en-US" b="1" dirty="0"/>
              <a:t>immediate</a:t>
            </a:r>
            <a:r>
              <a:rPr lang="en-US" dirty="0"/>
              <a:t> evacuation essential (e.g., an uncontrolled fire, physical plant, security, or environmental emergency).  Any delay in evacuation is potentially life-threatening. </a:t>
            </a:r>
            <a:endParaRPr lang="en-US" dirty="0" smtClean="0"/>
          </a:p>
          <a:p>
            <a:r>
              <a:rPr lang="en-US" b="1" dirty="0" smtClean="0"/>
              <a:t>Urgent </a:t>
            </a:r>
            <a:r>
              <a:rPr lang="en-US" b="1" dirty="0"/>
              <a:t>Evacuation</a:t>
            </a:r>
            <a:endParaRPr lang="en-US" b="1" i="1" dirty="0"/>
          </a:p>
          <a:p>
            <a:r>
              <a:rPr lang="en-US" dirty="0"/>
              <a:t>Impending circumstances that potentially render the environment of care unsafe or inhospitable, or that may adversely impact the provision of patient care or ancillary services, where evacuation must commence </a:t>
            </a:r>
            <a:r>
              <a:rPr lang="en-US" b="1" dirty="0"/>
              <a:t>within four hours</a:t>
            </a:r>
            <a:r>
              <a:rPr lang="en-US" dirty="0"/>
              <a:t> in order to maintain a suitable environment to allow a unit/department to fulfill its mission (e.g., a physical plant, environmental, or mission-critical system problem that is not correctable within a short time frame). </a:t>
            </a:r>
            <a:endParaRPr lang="en-US" dirty="0" smtClean="0"/>
          </a:p>
          <a:p>
            <a:r>
              <a:rPr lang="en-US" b="1" dirty="0" smtClean="0"/>
              <a:t>Planned </a:t>
            </a:r>
            <a:r>
              <a:rPr lang="en-US" b="1" dirty="0"/>
              <a:t>Evacuation</a:t>
            </a:r>
            <a:endParaRPr lang="en-US" b="1" i="1" dirty="0"/>
          </a:p>
          <a:p>
            <a:r>
              <a:rPr lang="en-US" dirty="0"/>
              <a:t>Circumstances are anticipated that require relocation of patient care or ancillary service activities within </a:t>
            </a:r>
            <a:r>
              <a:rPr lang="en-US" b="1" dirty="0"/>
              <a:t>not less than 48 hours</a:t>
            </a:r>
            <a:r>
              <a:rPr lang="en-US" dirty="0"/>
              <a:t>, or where ample time exists to inform patients and staff, plan activities, mobilize resources, and control the relocation without extraordinary measures (e.g., a planned alteration in physical plant, environmental, or staffing conditions).  This type of evacuation normally will be anticipated several hours to days in </a:t>
            </a:r>
            <a:r>
              <a:rPr lang="en-US" dirty="0" smtClean="0"/>
              <a:t>advance.  </a:t>
            </a:r>
            <a:endParaRPr lang="en-US" dirty="0" smtClean="0"/>
          </a:p>
          <a:p>
            <a:pPr lvl="0" eaLnBrk="1" hangingPunct="1">
              <a:spcBef>
                <a:spcPts val="0"/>
              </a:spcBef>
              <a:defRPr/>
            </a:pPr>
            <a:endParaRPr lang="en-US" sz="2400" i="1" dirty="0" smtClean="0"/>
          </a:p>
          <a:p>
            <a:pPr lvl="0" eaLnBrk="1" hangingPunct="1">
              <a:spcBef>
                <a:spcPts val="0"/>
              </a:spcBef>
              <a:defRPr/>
            </a:pPr>
            <a:r>
              <a:rPr lang="en-US" sz="2400" i="1" dirty="0" smtClean="0"/>
              <a:t>Keep in mind, eFINDS:</a:t>
            </a:r>
          </a:p>
          <a:p>
            <a:pPr lvl="1" eaLnBrk="1" hangingPunct="1">
              <a:spcBef>
                <a:spcPts val="0"/>
              </a:spcBef>
              <a:defRPr/>
            </a:pPr>
            <a:r>
              <a:rPr lang="en-US" sz="2400" dirty="0" smtClean="0"/>
              <a:t>Allows communication on patient locations between facilities.</a:t>
            </a:r>
          </a:p>
          <a:p>
            <a:pPr lvl="1" eaLnBrk="1" hangingPunct="1">
              <a:spcBef>
                <a:spcPts val="0"/>
              </a:spcBef>
              <a:defRPr/>
            </a:pPr>
            <a:r>
              <a:rPr lang="en-US" sz="2400" dirty="0" smtClean="0"/>
              <a:t>Patient/ resident data can be entered, and their location updated and tracked using and-held scanners, mobile applications, or paper tracking. </a:t>
            </a:r>
          </a:p>
          <a:p>
            <a:pPr lvl="1" eaLnBrk="1" hangingPunct="1">
              <a:spcBef>
                <a:spcPts val="0"/>
              </a:spcBef>
              <a:defRPr/>
            </a:pPr>
            <a:endParaRPr lang="en-US" sz="2400" dirty="0" smtClean="0"/>
          </a:p>
          <a:p>
            <a:pPr defTabSz="948507" eaLnBrk="1" hangingPunct="1">
              <a:defRPr/>
            </a:pPr>
            <a:r>
              <a:rPr lang="en-US" dirty="0" smtClean="0"/>
              <a:t>** The application is time saving, especially for the evacuating facilities. At the very minimum, the evacuating facilities will only need place the barcoded wristbands on their patient/residents and send them to a safe location. The receiving locations can scan wristbands, and update the location information when they arrive. </a:t>
            </a:r>
          </a:p>
          <a:p>
            <a:pPr eaLnBrk="1" hangingPunct="1"/>
            <a:endParaRPr lang="en-US" dirty="0" smtClean="0"/>
          </a:p>
          <a:p>
            <a:pPr lvl="1" eaLnBrk="1" hangingPunct="1">
              <a:spcBef>
                <a:spcPts val="0"/>
              </a:spcBef>
              <a:defRPr/>
            </a:pPr>
            <a:endParaRPr lang="en-US" sz="2400" dirty="0" smtClean="0"/>
          </a:p>
          <a:p>
            <a:pPr lvl="1" indent="0" eaLnBrk="1" hangingPunct="1">
              <a:spcBef>
                <a:spcPts val="0"/>
              </a:spcBef>
              <a:defRPr/>
            </a:pPr>
            <a:endParaRPr lang="en-US" dirty="0" smtClean="0"/>
          </a:p>
          <a:p>
            <a:endParaRPr lang="en-US" dirty="0" smtClean="0"/>
          </a:p>
          <a:p>
            <a:endParaRPr lang="en-US" dirty="0" smtClean="0"/>
          </a:p>
        </p:txBody>
      </p:sp>
    </p:spTree>
    <p:extLst>
      <p:ext uri="{BB962C8B-B14F-4D97-AF65-F5344CB8AC3E}">
        <p14:creationId xmlns:p14="http://schemas.microsoft.com/office/powerpoint/2010/main" val="2513425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Let’s go out to eFINDS </a:t>
            </a:r>
            <a:r>
              <a:rPr lang="en-US" b="1" u="sng" dirty="0" smtClean="0"/>
              <a:t>DEMO</a:t>
            </a:r>
            <a:r>
              <a:rPr lang="en-US" dirty="0" smtClean="0"/>
              <a:t> application on the Health Commerce System, and walk through some practice scenarios. For demonstration purposes, we will act as both an evacuating and receiving facility during concurrent events. The training scenarios are outlined in the participant guide, so please follow along.</a:t>
            </a:r>
          </a:p>
          <a:p>
            <a:pPr eaLnBrk="1" hangingPunct="1"/>
            <a:endParaRPr lang="en-US" dirty="0" smtClean="0"/>
          </a:p>
          <a:p>
            <a:pPr eaLnBrk="1" hangingPunct="1">
              <a:spcBef>
                <a:spcPct val="0"/>
              </a:spcBef>
            </a:pPr>
            <a:r>
              <a:rPr lang="en-US" b="1" dirty="0" smtClean="0"/>
              <a:t>***Demonstration Begins - Please refer to the Participant Guide for Scenarios***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11</a:t>
            </a:fld>
            <a:endParaRPr lang="en-US" dirty="0"/>
          </a:p>
        </p:txBody>
      </p:sp>
    </p:spTree>
    <p:extLst>
      <p:ext uri="{BB962C8B-B14F-4D97-AF65-F5344CB8AC3E}">
        <p14:creationId xmlns:p14="http://schemas.microsoft.com/office/powerpoint/2010/main" val="3024347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eFINDS also allows you to download and print a paper log that can be used to track patients if you don’t have power or internet. You get one copy of the paper log with your kit from NYSDOH, which can be useful just to see what your barcode numbers are.  If lost or misplaced you can create additional copies of the paper log.</a:t>
            </a:r>
          </a:p>
          <a:p>
            <a:endParaRPr lang="en-US" dirty="0"/>
          </a:p>
          <a:p>
            <a:r>
              <a:rPr lang="en-US" dirty="0"/>
              <a:t>Follow Steps 1-6</a:t>
            </a:r>
          </a:p>
          <a:p>
            <a:pPr lvl="0"/>
            <a:endParaRPr lang="en-US" dirty="0"/>
          </a:p>
          <a:p>
            <a:pPr lvl="0"/>
            <a:r>
              <a:rPr lang="en-US" dirty="0"/>
              <a:t>Please note the differences between the PDF and Excel options:</a:t>
            </a:r>
          </a:p>
          <a:p>
            <a:pPr lvl="0"/>
            <a:r>
              <a:rPr lang="en-US" dirty="0"/>
              <a:t>PDF FILES:</a:t>
            </a:r>
          </a:p>
          <a:p>
            <a:pPr lvl="0"/>
            <a:r>
              <a:rPr lang="en-US" dirty="0"/>
              <a:t>- cannot be electronically updated or uploaded, but could be data can be hand written and sent with transport</a:t>
            </a:r>
          </a:p>
          <a:p>
            <a:pPr marL="177845" indent="-177845">
              <a:buFontTx/>
              <a:buChar char="-"/>
            </a:pPr>
            <a:r>
              <a:rPr lang="en-US" dirty="0"/>
              <a:t>contains a </a:t>
            </a:r>
            <a:r>
              <a:rPr lang="en-US" dirty="0" err="1"/>
              <a:t>scannable</a:t>
            </a:r>
            <a:r>
              <a:rPr lang="en-US" dirty="0"/>
              <a:t> barcode. </a:t>
            </a:r>
          </a:p>
          <a:p>
            <a:pPr marL="177845" indent="-177845">
              <a:buFontTx/>
              <a:buChar char="-"/>
            </a:pPr>
            <a:r>
              <a:rPr lang="en-US" dirty="0"/>
              <a:t>provides a list of ALL barcodes allotted to your facility but notes which barcodes have been used.  (without inputting patient data)</a:t>
            </a:r>
          </a:p>
          <a:p>
            <a:r>
              <a:rPr lang="en-US" dirty="0"/>
              <a:t>EXCEL FILES:</a:t>
            </a:r>
          </a:p>
          <a:p>
            <a:pPr marL="177845" indent="-177845">
              <a:buFontTx/>
              <a:buChar char="-"/>
            </a:pPr>
            <a:r>
              <a:rPr lang="en-US" dirty="0"/>
              <a:t>Can be electronically updated and uploaded to eFINDS system</a:t>
            </a:r>
          </a:p>
          <a:p>
            <a:pPr marL="177845" indent="-177845">
              <a:buFontTx/>
              <a:buChar char="-"/>
            </a:pPr>
            <a:r>
              <a:rPr lang="en-US" dirty="0"/>
              <a:t>Does not contain </a:t>
            </a:r>
            <a:r>
              <a:rPr lang="en-US" dirty="0" err="1"/>
              <a:t>scannable</a:t>
            </a:r>
            <a:r>
              <a:rPr lang="en-US" dirty="0"/>
              <a:t> barcodes</a:t>
            </a:r>
          </a:p>
          <a:p>
            <a:pPr marL="177845" indent="-177845">
              <a:buFontTx/>
              <a:buChar char="-"/>
            </a:pPr>
            <a:r>
              <a:rPr lang="en-US" dirty="0"/>
              <a:t>Defaults to the first available/unused barcode in your sequence</a:t>
            </a:r>
          </a:p>
          <a:p>
            <a:pPr marL="177845" indent="-177845">
              <a:buFontTx/>
              <a:buChar char="-"/>
            </a:pPr>
            <a:endParaRPr lang="en-US" dirty="0"/>
          </a:p>
          <a:p>
            <a:pPr marL="177845" indent="-177845">
              <a:buFontTx/>
              <a:buChar char="-"/>
            </a:pPr>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12</a:t>
            </a:fld>
            <a:endParaRPr lang="en-US" dirty="0"/>
          </a:p>
        </p:txBody>
      </p:sp>
    </p:spTree>
    <p:extLst>
      <p:ext uri="{BB962C8B-B14F-4D97-AF65-F5344CB8AC3E}">
        <p14:creationId xmlns:p14="http://schemas.microsoft.com/office/powerpoint/2010/main" val="3658081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An</a:t>
            </a:r>
            <a:r>
              <a:rPr lang="en-US" b="1" baseline="0" dirty="0" smtClean="0"/>
              <a:t> </a:t>
            </a:r>
            <a:r>
              <a:rPr lang="en-US" b="1" dirty="0" smtClean="0"/>
              <a:t>operation is the reason for the evacuation.  It simply refers to the event, incident or drill. Please keep in mind that multiple operations can happen concurrently or simultaneously, so be sure to make the correct operation selection.  The determined eFINDS operation can be added to the application by an</a:t>
            </a:r>
            <a:r>
              <a:rPr lang="en-US" b="1" baseline="0" dirty="0" smtClean="0"/>
              <a:t> eFINDS Reporting Administrator OR your</a:t>
            </a:r>
            <a:r>
              <a:rPr lang="en-US" b="1" dirty="0" smtClean="0"/>
              <a:t> state or state agency eFINDS administrator. </a:t>
            </a:r>
          </a:p>
          <a:p>
            <a:endParaRPr lang="en-US" dirty="0" smtClean="0"/>
          </a:p>
          <a:p>
            <a:r>
              <a:rPr lang="en-US" dirty="0" smtClean="0"/>
              <a:t>Reporting</a:t>
            </a:r>
            <a:r>
              <a:rPr lang="en-US" baseline="0" dirty="0" smtClean="0"/>
              <a:t> Administrators have the ability to create an operation for a training, exercise or event.</a:t>
            </a:r>
          </a:p>
          <a:p>
            <a:endParaRPr lang="en-US" dirty="0"/>
          </a:p>
          <a:p>
            <a:r>
              <a:rPr lang="en-US" dirty="0"/>
              <a:t>Follow Steps </a:t>
            </a:r>
            <a:r>
              <a:rPr lang="en-US" dirty="0" smtClean="0"/>
              <a:t>1-3</a:t>
            </a:r>
            <a:endParaRPr lang="en-US" dirty="0"/>
          </a:p>
          <a:p>
            <a:pPr lvl="0"/>
            <a:endParaRPr lang="en-US" dirty="0"/>
          </a:p>
          <a:p>
            <a:pPr lvl="0"/>
            <a:r>
              <a:rPr lang="en-US" dirty="0" smtClean="0"/>
              <a:t>Please</a:t>
            </a:r>
            <a:r>
              <a:rPr lang="en-US" baseline="0" dirty="0" smtClean="0"/>
              <a:t> Note: </a:t>
            </a:r>
            <a:r>
              <a:rPr lang="en-US" sz="1200" b="0" i="0" kern="1200" dirty="0" smtClean="0">
                <a:solidFill>
                  <a:schemeClr val="tx1"/>
                </a:solidFill>
                <a:effectLst/>
                <a:latin typeface="+mn-lt"/>
                <a:ea typeface="+mn-ea"/>
                <a:cs typeface="+mn-cs"/>
              </a:rPr>
              <a:t>Operation names must be unique. Check list of</a:t>
            </a:r>
            <a:r>
              <a:rPr lang="en-US" sz="1200" b="0" i="0" kern="1200" baseline="0" dirty="0" smtClean="0">
                <a:solidFill>
                  <a:schemeClr val="tx1"/>
                </a:solidFill>
                <a:effectLst/>
                <a:latin typeface="+mn-lt"/>
                <a:ea typeface="+mn-ea"/>
                <a:cs typeface="+mn-cs"/>
              </a:rPr>
              <a:t> existing operations </a:t>
            </a:r>
            <a:r>
              <a:rPr lang="en-US" sz="1200" b="0" i="0" kern="1200" dirty="0" smtClean="0">
                <a:solidFill>
                  <a:schemeClr val="tx1"/>
                </a:solidFill>
                <a:effectLst/>
                <a:latin typeface="+mn-lt"/>
                <a:ea typeface="+mn-ea"/>
                <a:cs typeface="+mn-cs"/>
              </a:rPr>
              <a:t>first.</a:t>
            </a:r>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13</a:t>
            </a:fld>
            <a:endParaRPr lang="en-US" dirty="0"/>
          </a:p>
        </p:txBody>
      </p:sp>
    </p:spTree>
    <p:extLst>
      <p:ext uri="{BB962C8B-B14F-4D97-AF65-F5344CB8AC3E}">
        <p14:creationId xmlns:p14="http://schemas.microsoft.com/office/powerpoint/2010/main" val="3658081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exercise is to register a single patient into eFINDS.  In this case, we will assume that we have sufficient lead time to place wristbands on the patients and scan them into eFINDS for registration. Again if you do not have wrist bands with your today, work from your paper log.</a:t>
            </a:r>
          </a:p>
          <a:p>
            <a:endParaRPr lang="en-US" dirty="0" smtClean="0"/>
          </a:p>
          <a:p>
            <a:r>
              <a:rPr lang="en-US" dirty="0" smtClean="0"/>
              <a:t>Steps 1-10</a:t>
            </a:r>
          </a:p>
          <a:p>
            <a:endParaRPr lang="en-US" dirty="0" smtClean="0"/>
          </a:p>
          <a:p>
            <a:pPr defTabSz="948507">
              <a:defRPr/>
            </a:pPr>
            <a:r>
              <a:rPr lang="en-US" dirty="0" smtClean="0"/>
              <a:t>REMEMBER: </a:t>
            </a:r>
            <a:r>
              <a:rPr lang="en-US" dirty="0">
                <a:solidFill>
                  <a:srgbClr val="FF0000"/>
                </a:solidFill>
              </a:rPr>
              <a:t>At the very minimum, the evacuating facilities will only need place the barcoded wristbands on their patient/residents and send them to a safe location. The receiving locations can scan wristbands, and update the location information when they arrive. </a:t>
            </a:r>
          </a:p>
          <a:p>
            <a:pPr defTabSz="948507">
              <a:defRPr/>
            </a:pPr>
            <a:endParaRPr lang="en-US" dirty="0" smtClean="0"/>
          </a:p>
          <a:p>
            <a:pPr defTabSz="948507">
              <a:defRPr/>
            </a:pPr>
            <a:r>
              <a:rPr lang="en-US" dirty="0" smtClean="0"/>
              <a:t>However,</a:t>
            </a:r>
            <a:r>
              <a:rPr lang="en-US" baseline="0" dirty="0" smtClean="0"/>
              <a:t> if the evacuation facility is able to scan a patient, </a:t>
            </a:r>
            <a:r>
              <a:rPr lang="en-US" b="1" baseline="0" dirty="0" smtClean="0"/>
              <a:t>the minimum field input </a:t>
            </a:r>
            <a:r>
              <a:rPr lang="en-US" b="0" baseline="0" dirty="0" smtClean="0"/>
              <a:t>must be the </a:t>
            </a:r>
            <a:r>
              <a:rPr lang="en-US" b="1" baseline="0" dirty="0" smtClean="0"/>
              <a:t>EVACUATION OPERATION </a:t>
            </a:r>
            <a:r>
              <a:rPr lang="en-US" baseline="0" dirty="0" smtClean="0"/>
              <a:t>(</a:t>
            </a:r>
            <a:r>
              <a:rPr lang="en-US" baseline="0" dirty="0" err="1" smtClean="0"/>
              <a:t>ie</a:t>
            </a:r>
            <a:r>
              <a:rPr lang="en-US" baseline="0" dirty="0" smtClean="0"/>
              <a:t>: training demo or FLurricane 2014)</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14</a:t>
            </a:fld>
            <a:endParaRPr lang="en-US" dirty="0"/>
          </a:p>
        </p:txBody>
      </p:sp>
    </p:spTree>
    <p:extLst>
      <p:ext uri="{BB962C8B-B14F-4D97-AF65-F5344CB8AC3E}">
        <p14:creationId xmlns:p14="http://schemas.microsoft.com/office/powerpoint/2010/main" val="2359673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a:t>
            </a:r>
            <a:r>
              <a:rPr lang="en-US" dirty="0" smtClean="0"/>
              <a:t>you </a:t>
            </a:r>
            <a:r>
              <a:rPr lang="en-US" dirty="0"/>
              <a:t>are running short on </a:t>
            </a:r>
            <a:r>
              <a:rPr lang="en-US" dirty="0" smtClean="0"/>
              <a:t>time</a:t>
            </a:r>
            <a:r>
              <a:rPr lang="en-US" baseline="0" dirty="0" smtClean="0"/>
              <a:t> you have the option to register multiple patients.  This is especially useful for a group of patients going to the </a:t>
            </a:r>
            <a:r>
              <a:rPr lang="en-US" dirty="0" smtClean="0"/>
              <a:t>SAME </a:t>
            </a:r>
            <a:r>
              <a:rPr lang="en-US" dirty="0"/>
              <a:t>destination and perhaps on the SAME transportation </a:t>
            </a:r>
            <a:r>
              <a:rPr lang="en-US" dirty="0" smtClean="0"/>
              <a:t>vehicle.</a:t>
            </a:r>
            <a:r>
              <a:rPr lang="en-US" baseline="0" dirty="0" smtClean="0"/>
              <a:t>  The </a:t>
            </a:r>
            <a:r>
              <a:rPr lang="en-US" dirty="0" smtClean="0"/>
              <a:t>eFINDS administrator has the option of </a:t>
            </a:r>
            <a:r>
              <a:rPr lang="en-US" dirty="0"/>
              <a:t>registering patients en masse through the web interface. </a:t>
            </a:r>
          </a:p>
          <a:p>
            <a:endParaRPr lang="en-US" dirty="0"/>
          </a:p>
          <a:p>
            <a:r>
              <a:rPr lang="en-US" dirty="0"/>
              <a:t>Please use </a:t>
            </a:r>
            <a:r>
              <a:rPr lang="en-US" dirty="0" smtClean="0"/>
              <a:t>3</a:t>
            </a:r>
            <a:r>
              <a:rPr lang="en-US" baseline="0" dirty="0" smtClean="0"/>
              <a:t> </a:t>
            </a:r>
            <a:r>
              <a:rPr lang="en-US" dirty="0" smtClean="0"/>
              <a:t>of </a:t>
            </a:r>
            <a:r>
              <a:rPr lang="en-US" dirty="0"/>
              <a:t>your paper </a:t>
            </a:r>
            <a:r>
              <a:rPr lang="en-US" dirty="0" smtClean="0"/>
              <a:t>patients and follow steps 1-8</a:t>
            </a:r>
            <a:endParaRPr lang="en-US" dirty="0"/>
          </a:p>
          <a:p>
            <a:endParaRPr lang="en-US" dirty="0"/>
          </a:p>
          <a:p>
            <a:r>
              <a:rPr lang="en-US" b="1" dirty="0"/>
              <a:t>NOTE:  system defaults to the FIRST available unused barcode in your sequence.  Before you enter patient information on the web-interface, verify that the barcode listed matches up with the barcode number on your patients/residents wristband</a:t>
            </a:r>
          </a:p>
          <a:p>
            <a:endParaRPr lang="en-US" b="1"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15</a:t>
            </a:fld>
            <a:endParaRPr lang="en-US" dirty="0"/>
          </a:p>
        </p:txBody>
      </p:sp>
    </p:spTree>
    <p:extLst>
      <p:ext uri="{BB962C8B-B14F-4D97-AF65-F5344CB8AC3E}">
        <p14:creationId xmlns:p14="http://schemas.microsoft.com/office/powerpoint/2010/main" val="2338393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exercise we will learn how to download, fill-in and upload the “Fillable Spreadsheet.”  Only the eFINDS administrator can generate (download) the spreadsheet.  Anyone can fill-in the spreadsheet offline.  You may consider using this if you have a stable/static population and want to maintain the spreadsheet off line to be ready if and when an evacuation is called for.  This process also allows clerical, non-commerce users to enter the patient data electronically (offline) – for later upload into the eFINDS system. </a:t>
            </a:r>
            <a:br>
              <a:rPr lang="en-US" dirty="0"/>
            </a:br>
            <a:endParaRPr lang="en-US" dirty="0"/>
          </a:p>
          <a:p>
            <a:r>
              <a:rPr lang="en-US" dirty="0"/>
              <a:t>The First step is for the eFINDS admin to generate the spreadsheet</a:t>
            </a:r>
          </a:p>
          <a:p>
            <a:r>
              <a:rPr lang="en-US" dirty="0"/>
              <a:t>Steps 1-6</a:t>
            </a:r>
          </a:p>
          <a:p>
            <a:endParaRPr lang="en-US" dirty="0"/>
          </a:p>
          <a:p>
            <a:r>
              <a:rPr lang="en-US" b="1" dirty="0"/>
              <a:t>NOTE: The spreadsheet can be opened in Microsoft Excel or Open Office and can be transmitted electronically around your facility. Do not change the file name however as the filename designates the spreadsheet as a valid, </a:t>
            </a:r>
            <a:r>
              <a:rPr lang="en-US" b="1" dirty="0" err="1"/>
              <a:t>uploadable</a:t>
            </a:r>
            <a:r>
              <a:rPr lang="en-US" b="1" dirty="0"/>
              <a:t> file. If you change the file name the file upload will fail.</a:t>
            </a:r>
          </a:p>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16</a:t>
            </a:fld>
            <a:endParaRPr lang="en-US" dirty="0"/>
          </a:p>
        </p:txBody>
      </p:sp>
    </p:spTree>
    <p:extLst>
      <p:ext uri="{BB962C8B-B14F-4D97-AF65-F5344CB8AC3E}">
        <p14:creationId xmlns:p14="http://schemas.microsoft.com/office/powerpoint/2010/main" val="3012910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are the user who received the Excel file</a:t>
            </a:r>
          </a:p>
          <a:p>
            <a:pPr lvl="0"/>
            <a:endParaRPr lang="en-US" dirty="0"/>
          </a:p>
          <a:p>
            <a:pPr lvl="0"/>
            <a:r>
              <a:rPr lang="en-US" dirty="0"/>
              <a:t>Steps 1-4 </a:t>
            </a:r>
          </a:p>
          <a:p>
            <a:pPr lvl="0"/>
            <a:endParaRPr lang="en-US" dirty="0"/>
          </a:p>
          <a:p>
            <a:pPr defTabSz="948507">
              <a:defRPr/>
            </a:pPr>
            <a:r>
              <a:rPr lang="en-US" b="1" dirty="0"/>
              <a:t>NOTE:  system defaults to the FIRST available unused barcode in your sequence.  If you use this process you need to ensure that the wristbands placed on the patients match the barcode numbers on the spreadsheet!! </a:t>
            </a:r>
            <a:endParaRPr lang="en-US" dirty="0"/>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17</a:t>
            </a:fld>
            <a:endParaRPr lang="en-US" dirty="0"/>
          </a:p>
        </p:txBody>
      </p:sp>
    </p:spTree>
    <p:extLst>
      <p:ext uri="{BB962C8B-B14F-4D97-AF65-F5344CB8AC3E}">
        <p14:creationId xmlns:p14="http://schemas.microsoft.com/office/powerpoint/2010/main" val="167229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step is to </a:t>
            </a:r>
            <a:r>
              <a:rPr lang="en-US" dirty="0"/>
              <a:t>upload the fillable spreadsheet to eFINDS.  While it takes an administrator to create the file any eFINDS user – administrator or data reporter – can upload the file.</a:t>
            </a:r>
          </a:p>
          <a:p>
            <a:pPr lvl="0"/>
            <a:endParaRPr lang="en-US" dirty="0"/>
          </a:p>
          <a:p>
            <a:pPr lvl="0"/>
            <a:r>
              <a:rPr lang="en-US" dirty="0"/>
              <a:t>Return to eFINDS</a:t>
            </a:r>
          </a:p>
          <a:p>
            <a:pPr lvl="0"/>
            <a:endParaRPr lang="en-US" dirty="0"/>
          </a:p>
          <a:p>
            <a:pPr lvl="0"/>
            <a:r>
              <a:rPr lang="en-US" dirty="0"/>
              <a:t>Follow STEPS 1-11</a:t>
            </a:r>
          </a:p>
          <a:p>
            <a:pPr lvl="0"/>
            <a:endParaRPr lang="en-US" b="1" dirty="0"/>
          </a:p>
          <a:p>
            <a:pPr lvl="0"/>
            <a:r>
              <a:rPr lang="en-US" b="1" dirty="0">
                <a:solidFill>
                  <a:srgbClr val="FF0000"/>
                </a:solidFill>
              </a:rPr>
              <a:t>NOTE: </a:t>
            </a:r>
            <a:r>
              <a:rPr lang="en-US" dirty="0">
                <a:solidFill>
                  <a:srgbClr val="FF0000"/>
                </a:solidFill>
              </a:rPr>
              <a:t>If the Excel file has no patient or resident information, then the file cannot be uploaded</a:t>
            </a:r>
            <a:endParaRPr lang="en-US" dirty="0"/>
          </a:p>
          <a:p>
            <a:endParaRPr lang="en-US" dirty="0"/>
          </a:p>
          <a:p>
            <a:r>
              <a:rPr lang="en-US" b="1" dirty="0"/>
              <a:t>NOTE:  This process does not allow you to select the intended destination – so you will need to use the multi-patient update to set the intended destination.</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18</a:t>
            </a:fld>
            <a:endParaRPr lang="en-US" dirty="0"/>
          </a:p>
        </p:txBody>
      </p:sp>
    </p:spTree>
    <p:extLst>
      <p:ext uri="{BB962C8B-B14F-4D97-AF65-F5344CB8AC3E}">
        <p14:creationId xmlns:p14="http://schemas.microsoft.com/office/powerpoint/2010/main" val="1956615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set</a:t>
            </a:r>
            <a:r>
              <a:rPr lang="en-US" baseline="0" dirty="0" smtClean="0"/>
              <a:t> the intended destination for the residents/patients that you uploaded, you will utilize the UPDATE function on eFINDS.  When you choose “release patient from this location” you can select the destination.</a:t>
            </a:r>
          </a:p>
          <a:p>
            <a:endParaRPr lang="en-US" baseline="0" dirty="0" smtClean="0"/>
          </a:p>
          <a:p>
            <a:r>
              <a:rPr lang="en-US" baseline="0" dirty="0" smtClean="0"/>
              <a:t>NOTE:  the default MIGHT be “select all”….make sure to un-check that button.</a:t>
            </a:r>
            <a:endParaRPr lang="en-US" dirty="0" smtClean="0"/>
          </a:p>
          <a:p>
            <a:endParaRPr lang="en-US" dirty="0" smtClean="0"/>
          </a:p>
          <a:p>
            <a:r>
              <a:rPr lang="en-US" dirty="0" smtClean="0"/>
              <a:t>Follow </a:t>
            </a:r>
            <a:r>
              <a:rPr lang="en-US" dirty="0"/>
              <a:t>steps 1-9 to set the Intended destination</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19</a:t>
            </a:fld>
            <a:endParaRPr lang="en-US" dirty="0"/>
          </a:p>
        </p:txBody>
      </p:sp>
    </p:spTree>
    <p:extLst>
      <p:ext uri="{BB962C8B-B14F-4D97-AF65-F5344CB8AC3E}">
        <p14:creationId xmlns:p14="http://schemas.microsoft.com/office/powerpoint/2010/main" val="1596893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This is what we hope to accomplish during</a:t>
            </a:r>
            <a:r>
              <a:rPr lang="en-US" baseline="0" dirty="0" smtClean="0"/>
              <a:t> today’s session:</a:t>
            </a:r>
          </a:p>
          <a:p>
            <a:pPr eaLnBrk="1" hangingPunct="1"/>
            <a:endParaRPr lang="en-US" baseline="0" dirty="0" smtClean="0"/>
          </a:p>
          <a:p>
            <a:pPr eaLnBrk="1" hangingPunct="1"/>
            <a:r>
              <a:rPr lang="en-US" baseline="0" dirty="0" smtClean="0"/>
              <a:t>BRIEF Overview of eFINDS (more </a:t>
            </a:r>
            <a:r>
              <a:rPr lang="en-US" baseline="0" dirty="0" err="1" smtClean="0"/>
              <a:t>indepth</a:t>
            </a:r>
            <a:r>
              <a:rPr lang="en-US" baseline="0" dirty="0" smtClean="0"/>
              <a:t> review was covered during the NYSDOH Webinar roll-out) followed by several hands-on training exercises</a:t>
            </a:r>
          </a:p>
          <a:p>
            <a:pPr eaLnBrk="1" hangingPunct="1"/>
            <a:endParaRPr lang="en-US" baseline="0" dirty="0" smtClean="0"/>
          </a:p>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smtClean="0"/>
              <a:t>Write the barcode on your paper patient OR staple/stick the wristband on the paper patient</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20</a:t>
            </a:fld>
            <a:endParaRPr lang="en-US" dirty="0"/>
          </a:p>
        </p:txBody>
      </p:sp>
    </p:spTree>
    <p:extLst>
      <p:ext uri="{BB962C8B-B14F-4D97-AF65-F5344CB8AC3E}">
        <p14:creationId xmlns:p14="http://schemas.microsoft.com/office/powerpoint/2010/main" val="107037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Switching gears - now you are the receiving facility. A patient has just arrived from an evacuating facility. All patients/residents have barcoded wristbands, and need to be checked in. remember if you have the scanner you can use it – it will be faster, but you can always type the numbers in as well.</a:t>
            </a:r>
          </a:p>
          <a:p>
            <a:pPr lvl="0"/>
            <a:endParaRPr lang="en-US" dirty="0"/>
          </a:p>
          <a:p>
            <a:r>
              <a:rPr lang="en-US" dirty="0"/>
              <a:t>Steps 1-5</a:t>
            </a:r>
          </a:p>
          <a:p>
            <a:endParaRPr lang="en-US" dirty="0"/>
          </a:p>
          <a:p>
            <a:r>
              <a:rPr lang="en-US" dirty="0"/>
              <a:t>And that’s it/ Receiving a patient in eFINDS is nothing more than updating the current location to your facility.</a:t>
            </a:r>
          </a:p>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21</a:t>
            </a:fld>
            <a:endParaRPr lang="en-US" dirty="0"/>
          </a:p>
        </p:txBody>
      </p:sp>
    </p:spTree>
    <p:extLst>
      <p:ext uri="{BB962C8B-B14F-4D97-AF65-F5344CB8AC3E}">
        <p14:creationId xmlns:p14="http://schemas.microsoft.com/office/powerpoint/2010/main" val="3278636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 gears – you are not the receiving facility again and you need to receive the group of patients that just arrived from your partner facility.</a:t>
            </a:r>
          </a:p>
          <a:p>
            <a:endParaRPr lang="en-US" dirty="0"/>
          </a:p>
          <a:p>
            <a:r>
              <a:rPr lang="en-US" dirty="0"/>
              <a:t>Follow steps 1-7</a:t>
            </a:r>
          </a:p>
          <a:p>
            <a:endParaRPr lang="en-US" dirty="0"/>
          </a:p>
          <a:p>
            <a:r>
              <a:rPr lang="en-US" dirty="0"/>
              <a:t>NOTE:  This procedure can be used to view any/all “registered patients” </a:t>
            </a:r>
            <a:r>
              <a:rPr lang="en-US" b="1" u="sng" dirty="0"/>
              <a:t>intended</a:t>
            </a:r>
            <a:r>
              <a:rPr lang="en-US" dirty="0"/>
              <a:t> to come to your facility.  Make sure you only “check in” patients that have actually arrived.</a:t>
            </a: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22</a:t>
            </a:fld>
            <a:endParaRPr lang="en-US" dirty="0"/>
          </a:p>
        </p:txBody>
      </p:sp>
    </p:spTree>
    <p:extLst>
      <p:ext uri="{BB962C8B-B14F-4D97-AF65-F5344CB8AC3E}">
        <p14:creationId xmlns:p14="http://schemas.microsoft.com/office/powerpoint/2010/main" val="2393676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records may be updated as many times as needed.  For example, an intended destination needs to be changed for a patient/resident already registered in the system</a:t>
            </a:r>
            <a:r>
              <a:rPr lang="en-US" dirty="0" smtClean="0"/>
              <a:t>.</a:t>
            </a:r>
          </a:p>
          <a:p>
            <a:endParaRPr lang="en-US" dirty="0" smtClean="0"/>
          </a:p>
          <a:p>
            <a:r>
              <a:rPr lang="en-US" dirty="0" smtClean="0"/>
              <a:t>Note:</a:t>
            </a:r>
            <a:r>
              <a:rPr lang="en-US" baseline="0" dirty="0" smtClean="0"/>
              <a:t>  when sending patients home or to a shelter there is no way to verify “arrival” through eFINDS.  One best practice suggestion is to develop ground rules or policy that once the patient/resident physically leaves the facility a note is added to the “bulk group” section of the patient/resident file.  The change will be reflected in the updated time stamp of the patient/resident file</a:t>
            </a:r>
            <a:endParaRPr lang="en-US" dirty="0"/>
          </a:p>
          <a:p>
            <a:pPr lvl="0"/>
            <a:endParaRPr lang="en-US" dirty="0"/>
          </a:p>
          <a:p>
            <a:pPr lvl="0"/>
            <a:r>
              <a:rPr lang="en-US" dirty="0"/>
              <a:t>Follow steps 1-5 to update a patient from the previous exercise</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23</a:t>
            </a:fld>
            <a:endParaRPr lang="en-US" dirty="0"/>
          </a:p>
        </p:txBody>
      </p:sp>
    </p:spTree>
    <p:extLst>
      <p:ext uri="{BB962C8B-B14F-4D97-AF65-F5344CB8AC3E}">
        <p14:creationId xmlns:p14="http://schemas.microsoft.com/office/powerpoint/2010/main" val="3582712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24</a:t>
            </a:fld>
            <a:endParaRPr lang="en-US" dirty="0"/>
          </a:p>
        </p:txBody>
      </p:sp>
    </p:spTree>
    <p:extLst>
      <p:ext uri="{BB962C8B-B14F-4D97-AF65-F5344CB8AC3E}">
        <p14:creationId xmlns:p14="http://schemas.microsoft.com/office/powerpoint/2010/main" val="476963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the patients will still remain on this list even if they have been released.  They come off the list once the patient has been received by an accepting facility.</a:t>
            </a:r>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25</a:t>
            </a:fld>
            <a:endParaRPr lang="en-US" dirty="0"/>
          </a:p>
        </p:txBody>
      </p:sp>
    </p:spTree>
    <p:extLst>
      <p:ext uri="{BB962C8B-B14F-4D97-AF65-F5344CB8AC3E}">
        <p14:creationId xmlns:p14="http://schemas.microsoft.com/office/powerpoint/2010/main" val="57709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Contains a list of any eFINDS registered</a:t>
            </a:r>
            <a:r>
              <a:rPr lang="en-US" baseline="0" dirty="0" smtClean="0"/>
              <a:t> </a:t>
            </a:r>
            <a:r>
              <a:rPr lang="en-US" dirty="0" smtClean="0"/>
              <a:t>patients</a:t>
            </a:r>
            <a:r>
              <a:rPr lang="en-US" baseline="0" dirty="0" smtClean="0"/>
              <a:t> </a:t>
            </a:r>
            <a:r>
              <a:rPr lang="en-US" b="1" u="sng" baseline="0" dirty="0" smtClean="0"/>
              <a:t>intended</a:t>
            </a:r>
            <a:r>
              <a:rPr lang="en-US" baseline="0" dirty="0" smtClean="0"/>
              <a:t> to come to your facility.  In other words, an evacuating facility selected your facility as the intended destination.</a:t>
            </a:r>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26</a:t>
            </a:fld>
            <a:endParaRPr lang="en-US" dirty="0"/>
          </a:p>
        </p:txBody>
      </p:sp>
    </p:spTree>
    <p:extLst>
      <p:ext uri="{BB962C8B-B14F-4D97-AF65-F5344CB8AC3E}">
        <p14:creationId xmlns:p14="http://schemas.microsoft.com/office/powerpoint/2010/main" val="2585771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use the Quick Search find and Update information. You can search by LAST name or by barcode. You would search by name if you were looking for the current location of a patient or resident you evacuated or if your receive someone and the person is not wearing a wristband, or otherwise has a visible barcode. </a:t>
            </a:r>
          </a:p>
          <a:p>
            <a:endParaRPr lang="en-US" dirty="0"/>
          </a:p>
          <a:p>
            <a:r>
              <a:rPr lang="en-US" dirty="0"/>
              <a:t>Note that there is some privacy built in and if a person was never at your facility, or intended to come to your facility, you will not be able to find them in eFINDS. </a:t>
            </a:r>
          </a:p>
          <a:p>
            <a:endParaRPr lang="en-US" dirty="0"/>
          </a:p>
          <a:p>
            <a:r>
              <a:rPr lang="en-US" dirty="0"/>
              <a:t>Updating a record would be used to add more information or change info. such as correct spelling, DOB, location, notes, etc. </a:t>
            </a:r>
          </a:p>
          <a:p>
            <a:r>
              <a:rPr lang="en-US" dirty="0"/>
              <a:t>Lets find the person who needs to be updated.</a:t>
            </a:r>
          </a:p>
          <a:p>
            <a:pPr lvl="0"/>
            <a:endParaRPr lang="en-US" dirty="0"/>
          </a:p>
          <a:p>
            <a:pPr lvl="0"/>
            <a:r>
              <a:rPr lang="en-US" dirty="0"/>
              <a:t>Steps 1-7</a:t>
            </a:r>
          </a:p>
          <a:p>
            <a:pPr lvl="0"/>
            <a:endParaRPr lang="en-US" dirty="0"/>
          </a:p>
          <a:p>
            <a:r>
              <a:rPr lang="en-US" dirty="0"/>
              <a:t>Note: the Patient/Resident Tracking History has been updated</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27</a:t>
            </a:fld>
            <a:endParaRPr lang="en-US" dirty="0"/>
          </a:p>
        </p:txBody>
      </p:sp>
    </p:spTree>
    <p:extLst>
      <p:ext uri="{BB962C8B-B14F-4D97-AF65-F5344CB8AC3E}">
        <p14:creationId xmlns:p14="http://schemas.microsoft.com/office/powerpoint/2010/main" val="1339168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Documents that can be used to incorporate eFINDS into your Evacuation and/ or Disaster Plan can be found:</a:t>
            </a:r>
          </a:p>
          <a:p>
            <a:r>
              <a:rPr lang="en-US" dirty="0" smtClean="0"/>
              <a:t>WRHEPC.URMC.edu</a:t>
            </a:r>
          </a:p>
          <a:p>
            <a:r>
              <a:rPr lang="en-US" dirty="0" smtClean="0">
                <a:hlinkClick r:id="rId3"/>
              </a:rPr>
              <a:t>http://www.urmc.rochester.edu/emergency-preparedness/Preparedness-and-Response-Tools-Resources/eFINDS.aspx</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28</a:t>
            </a:fld>
            <a:endParaRPr lang="en-US" dirty="0"/>
          </a:p>
        </p:txBody>
      </p:sp>
    </p:spTree>
    <p:extLst>
      <p:ext uri="{BB962C8B-B14F-4D97-AF65-F5344CB8AC3E}">
        <p14:creationId xmlns:p14="http://schemas.microsoft.com/office/powerpoint/2010/main" val="2275334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29</a:t>
            </a:fld>
            <a:endParaRPr lang="en-US" dirty="0"/>
          </a:p>
        </p:txBody>
      </p:sp>
    </p:spTree>
    <p:extLst>
      <p:ext uri="{BB962C8B-B14F-4D97-AF65-F5344CB8AC3E}">
        <p14:creationId xmlns:p14="http://schemas.microsoft.com/office/powerpoint/2010/main" val="890339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smtClean="0"/>
              <a:t>W</a:t>
            </a:r>
            <a:r>
              <a:rPr lang="en-US" dirty="0" smtClean="0"/>
              <a:t>hat is e-FINDS? </a:t>
            </a:r>
          </a:p>
          <a:p>
            <a:pPr eaLnBrk="1" hangingPunct="1"/>
            <a:endParaRPr lang="en-US" dirty="0" smtClean="0"/>
          </a:p>
          <a:p>
            <a:pPr defTabSz="948507" eaLnBrk="1" hangingPunct="1">
              <a:spcBef>
                <a:spcPts val="0"/>
              </a:spcBef>
              <a:defRPr/>
            </a:pPr>
            <a:r>
              <a:rPr lang="en-US" dirty="0" smtClean="0"/>
              <a:t>Secure, real time &amp; easy to use</a:t>
            </a:r>
            <a:r>
              <a:rPr lang="en-US" baseline="0" dirty="0" smtClean="0"/>
              <a:t> c</a:t>
            </a:r>
            <a:r>
              <a:rPr lang="en-US" dirty="0" smtClean="0"/>
              <a:t>ommon platform for sharing patient and resident location information</a:t>
            </a:r>
            <a:r>
              <a:rPr lang="en-US" baseline="0" dirty="0" smtClean="0"/>
              <a:t> - </a:t>
            </a:r>
            <a:r>
              <a:rPr lang="en-US" dirty="0" smtClean="0"/>
              <a:t>Used for incidents, events or practice exercises when facilities need to relocate</a:t>
            </a:r>
            <a:r>
              <a:rPr lang="en-US" baseline="0" dirty="0" smtClean="0"/>
              <a:t> their patients or residents</a:t>
            </a:r>
            <a:endParaRPr lang="en-US" dirty="0" smtClean="0"/>
          </a:p>
          <a:p>
            <a:pPr eaLnBrk="1" hangingPunct="1">
              <a:spcBef>
                <a:spcPts val="0"/>
              </a:spcBef>
              <a:defRPr/>
            </a:pPr>
            <a:endParaRPr lang="en-US" dirty="0" smtClean="0"/>
          </a:p>
          <a:p>
            <a:pPr eaLnBrk="1" hangingPunct="1"/>
            <a:r>
              <a:rPr lang="en-US" dirty="0" smtClean="0"/>
              <a:t>The system captures minimal amounts of data, can accommodate multiple updates and allow facilities to track their patient’s and resident’s movement to other facilities, including temporary shelters. More importantly, where ever the patient/resident resides, the system has hard coded the original location, that is, the location they will return to.</a:t>
            </a:r>
          </a:p>
          <a:p>
            <a:pPr eaLnBrk="1" hangingPunct="1"/>
            <a:endParaRPr lang="en-US" dirty="0" smtClean="0"/>
          </a:p>
          <a:p>
            <a:pPr defTabSz="948507" eaLnBrk="1" hangingPunct="1">
              <a:defRPr/>
            </a:pPr>
            <a:r>
              <a:rPr lang="en-US" dirty="0" smtClean="0"/>
              <a:t>** The application is time saving, especially for the evacuating facilities. At the very minimum, the evacuating facilities will only need place the barcoded wristbands on their patient/residents and send them to a safe location. The receiving locations can scan wristbands, and update the location information when they arrive. </a:t>
            </a:r>
          </a:p>
          <a:p>
            <a:pPr eaLnBrk="1" hangingPunct="1"/>
            <a:endParaRPr lang="en-US" dirty="0" smtClean="0"/>
          </a:p>
          <a:p>
            <a:pPr eaLnBrk="1" hangingPunct="1"/>
            <a:r>
              <a:rPr lang="en-US" dirty="0" smtClean="0"/>
              <a:t>eFINDS</a:t>
            </a:r>
            <a:r>
              <a:rPr lang="en-US" baseline="0" dirty="0" smtClean="0"/>
              <a:t> merely tracks patients and in no way is meant to be an electronic medical record.</a:t>
            </a:r>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0" baseline="0" dirty="0" smtClean="0"/>
              <a:t>The Health Commerce System trainers are the team responsible for providing technical assistance with eFINDS, so if you find that you are having a technical issue with eFINDS or the Health Commerce System in general you should contact the Health Commerce System Trainers at the number or email listed on the screen. </a:t>
            </a:r>
            <a:endParaRPr lang="en-US" b="0" baseline="0" dirty="0" smtClean="0"/>
          </a:p>
          <a:p>
            <a:pPr algn="ctr">
              <a:lnSpc>
                <a:spcPct val="80000"/>
              </a:lnSpc>
              <a:buFontTx/>
              <a:buNone/>
            </a:pPr>
            <a:r>
              <a:rPr lang="en-US" dirty="0" smtClean="0">
                <a:solidFill>
                  <a:schemeClr val="accent2"/>
                </a:solidFill>
              </a:rPr>
              <a:t>Commerce Trainers</a:t>
            </a:r>
            <a:r>
              <a:rPr lang="en-US" dirty="0" smtClean="0"/>
              <a:t> </a:t>
            </a:r>
          </a:p>
          <a:p>
            <a:pPr lvl="1" algn="ctr">
              <a:lnSpc>
                <a:spcPct val="80000"/>
              </a:lnSpc>
              <a:buFontTx/>
              <a:buNone/>
            </a:pPr>
            <a:r>
              <a:rPr lang="en-US" dirty="0" smtClean="0">
                <a:solidFill>
                  <a:srgbClr val="A50021"/>
                </a:solidFill>
              </a:rPr>
              <a:t>518-473-1809</a:t>
            </a:r>
          </a:p>
          <a:p>
            <a:pPr lvl="1" algn="ctr">
              <a:lnSpc>
                <a:spcPct val="80000"/>
              </a:lnSpc>
              <a:buNone/>
            </a:pPr>
            <a:r>
              <a:rPr lang="en-US" dirty="0" smtClean="0">
                <a:hlinkClick r:id="rId3"/>
              </a:rPr>
              <a:t>hcsoutreach@health.state.ny.us</a:t>
            </a:r>
            <a:endParaRPr lang="en-US" dirty="0" smtClean="0"/>
          </a:p>
          <a:p>
            <a:pPr lvl="1" algn="ctr">
              <a:lnSpc>
                <a:spcPct val="80000"/>
              </a:lnSpc>
              <a:buFontTx/>
              <a:buNone/>
            </a:pPr>
            <a:endParaRPr lang="en-US" dirty="0" smtClean="0">
              <a:solidFill>
                <a:schemeClr val="accent2"/>
              </a:solidFill>
            </a:endParaRPr>
          </a:p>
          <a:p>
            <a:r>
              <a:rPr lang="en-US" sz="1200" b="0" i="0" kern="1200" dirty="0" smtClean="0">
                <a:solidFill>
                  <a:schemeClr val="tx1"/>
                </a:solidFill>
                <a:effectLst/>
                <a:latin typeface="+mn-lt"/>
                <a:ea typeface="+mn-ea"/>
                <a:cs typeface="+mn-cs"/>
              </a:rPr>
              <a:t>Contact the </a:t>
            </a:r>
            <a:r>
              <a:rPr lang="en-US" sz="1200" b="0" i="0" u="none" strike="noStrike" kern="1200" dirty="0" smtClean="0">
                <a:solidFill>
                  <a:schemeClr val="tx1"/>
                </a:solidFill>
                <a:effectLst/>
                <a:latin typeface="+mn-lt"/>
                <a:ea typeface="+mn-ea"/>
                <a:cs typeface="+mn-cs"/>
                <a:hlinkClick r:id="rId4"/>
              </a:rPr>
              <a:t>CAMU help desk</a:t>
            </a:r>
            <a:r>
              <a:rPr lang="en-US" sz="1200" b="0" i="0" kern="1200" dirty="0" smtClean="0">
                <a:solidFill>
                  <a:schemeClr val="tx1"/>
                </a:solidFill>
                <a:effectLst/>
                <a:latin typeface="+mn-lt"/>
                <a:ea typeface="+mn-ea"/>
                <a:cs typeface="+mn-cs"/>
              </a:rPr>
              <a:t> For password and account questions.</a:t>
            </a:r>
          </a:p>
          <a:p>
            <a:r>
              <a:rPr lang="en-US" sz="1200" b="0" i="0" kern="1200" dirty="0" smtClean="0">
                <a:solidFill>
                  <a:schemeClr val="tx1"/>
                </a:solidFill>
                <a:effectLst/>
                <a:latin typeface="+mn-lt"/>
                <a:ea typeface="+mn-ea"/>
                <a:cs typeface="+mn-cs"/>
              </a:rPr>
              <a:t>Contact </a:t>
            </a:r>
            <a:r>
              <a:rPr lang="en-US" sz="1200" b="0" i="0" u="none" strike="noStrike" kern="1200" dirty="0" smtClean="0">
                <a:solidFill>
                  <a:schemeClr val="tx1"/>
                </a:solidFill>
                <a:effectLst/>
                <a:latin typeface="+mn-lt"/>
                <a:ea typeface="+mn-ea"/>
                <a:cs typeface="+mn-cs"/>
                <a:hlinkClick r:id="rId5"/>
              </a:rPr>
              <a:t>hinweb@health.state.ny.us</a:t>
            </a:r>
            <a:r>
              <a:rPr lang="en-US" sz="1200" b="0" i="0" kern="1200" dirty="0" smtClean="0">
                <a:solidFill>
                  <a:schemeClr val="tx1"/>
                </a:solidFill>
                <a:effectLst/>
                <a:latin typeface="+mn-lt"/>
                <a:ea typeface="+mn-ea"/>
                <a:cs typeface="+mn-cs"/>
              </a:rPr>
              <a:t> if you are experiencing technical problems with the site.</a:t>
            </a:r>
          </a:p>
          <a:p>
            <a:pPr lvl="1" algn="ctr">
              <a:lnSpc>
                <a:spcPct val="80000"/>
              </a:lnSpc>
              <a:buFontTx/>
              <a:buNone/>
            </a:pPr>
            <a:endParaRPr lang="en-US" dirty="0" smtClean="0">
              <a:solidFill>
                <a:schemeClr val="accent2"/>
              </a:solidFill>
            </a:endParaRPr>
          </a:p>
          <a:p>
            <a:pPr lvl="1" algn="ctr">
              <a:lnSpc>
                <a:spcPct val="80000"/>
              </a:lnSpc>
              <a:buFontTx/>
              <a:buNone/>
            </a:pPr>
            <a:r>
              <a:rPr lang="en-US" sz="3200" dirty="0" smtClean="0">
                <a:solidFill>
                  <a:schemeClr val="accent2"/>
                </a:solidFill>
              </a:rPr>
              <a:t>Account Issue</a:t>
            </a:r>
          </a:p>
          <a:p>
            <a:pPr lvl="1" algn="ctr">
              <a:lnSpc>
                <a:spcPct val="80000"/>
              </a:lnSpc>
              <a:buFontTx/>
              <a:buNone/>
            </a:pPr>
            <a:r>
              <a:rPr lang="en-US" dirty="0" smtClean="0">
                <a:solidFill>
                  <a:schemeClr val="accent2"/>
                </a:solidFill>
              </a:rPr>
              <a:t>CAMU </a:t>
            </a:r>
            <a:r>
              <a:rPr lang="en-US" dirty="0" smtClean="0">
                <a:solidFill>
                  <a:srgbClr val="A50021"/>
                </a:solidFill>
              </a:rPr>
              <a:t>1-866-529-1890</a:t>
            </a:r>
          </a:p>
          <a:p>
            <a:pPr lvl="1" algn="ctr">
              <a:lnSpc>
                <a:spcPct val="80000"/>
              </a:lnSpc>
              <a:buFontTx/>
              <a:buNone/>
            </a:pPr>
            <a:endParaRPr lang="en-US" dirty="0" smtClean="0">
              <a:solidFill>
                <a:srgbClr val="A50021"/>
              </a:solidFill>
            </a:endParaRPr>
          </a:p>
          <a:p>
            <a:pPr algn="ctr">
              <a:lnSpc>
                <a:spcPct val="80000"/>
              </a:lnSpc>
              <a:buFontTx/>
              <a:buNone/>
            </a:pPr>
            <a:endParaRPr lang="en-US" sz="1800" dirty="0" smtClean="0">
              <a:solidFill>
                <a:srgbClr val="A50021"/>
              </a:solidFill>
            </a:endParaRPr>
          </a:p>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defTabSz="948507">
              <a:defRPr/>
            </a:pPr>
            <a:r>
              <a:rPr lang="en-US" b="0" baseline="0" dirty="0" smtClean="0"/>
              <a:t>For non-technical issues that lean more towards implementation, operations and regulatory concerns, please address those to the NYSDOH Office of Health Systems Management Liaison to Public Health Emergency Preparedness, Dr. Debra Sottolano</a:t>
            </a:r>
          </a:p>
          <a:p>
            <a:pPr defTabSz="948507">
              <a:defRPr/>
            </a:pPr>
            <a:endParaRPr lang="en-US" b="0" baseline="0" dirty="0" smtClean="0"/>
          </a:p>
          <a:p>
            <a:pPr defTabSz="948507">
              <a:defRPr/>
            </a:pPr>
            <a:r>
              <a:rPr lang="en-US" b="0" baseline="0" dirty="0" smtClean="0"/>
              <a:t>As of 3/3/14 – NYSDOH implementation guide has not been released</a:t>
            </a:r>
            <a:endParaRPr lang="en-US" dirty="0" smtClean="0"/>
          </a:p>
          <a:p>
            <a:endParaRPr lang="en-US" baseline="0" dirty="0" smtClean="0"/>
          </a:p>
          <a:p>
            <a:endParaRPr lang="en-US" baseline="0" dirty="0" smtClean="0"/>
          </a:p>
          <a:p>
            <a:pPr eaLnBrk="1" hangingPunct="1"/>
            <a:endParaRPr lang="en-US" b="1"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33</a:t>
            </a:fld>
            <a:endParaRPr lang="en-US" dirty="0"/>
          </a:p>
        </p:txBody>
      </p:sp>
    </p:spTree>
    <p:extLst>
      <p:ext uri="{BB962C8B-B14F-4D97-AF65-F5344CB8AC3E}">
        <p14:creationId xmlns:p14="http://schemas.microsoft.com/office/powerpoint/2010/main" val="32488172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34</a:t>
            </a:fld>
            <a:endParaRPr lang="en-US" dirty="0"/>
          </a:p>
        </p:txBody>
      </p:sp>
    </p:spTree>
    <p:extLst>
      <p:ext uri="{BB962C8B-B14F-4D97-AF65-F5344CB8AC3E}">
        <p14:creationId xmlns:p14="http://schemas.microsoft.com/office/powerpoint/2010/main" val="1536879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35</a:t>
            </a:fld>
            <a:endParaRPr lang="en-US" dirty="0"/>
          </a:p>
        </p:txBody>
      </p:sp>
    </p:spTree>
    <p:extLst>
      <p:ext uri="{BB962C8B-B14F-4D97-AF65-F5344CB8AC3E}">
        <p14:creationId xmlns:p14="http://schemas.microsoft.com/office/powerpoint/2010/main" val="3661273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36</a:t>
            </a:fld>
            <a:endParaRPr lang="en-US" dirty="0"/>
          </a:p>
        </p:txBody>
      </p:sp>
    </p:spTree>
    <p:extLst>
      <p:ext uri="{BB962C8B-B14F-4D97-AF65-F5344CB8AC3E}">
        <p14:creationId xmlns:p14="http://schemas.microsoft.com/office/powerpoint/2010/main" val="2065531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37</a:t>
            </a:fld>
            <a:endParaRPr lang="en-US" dirty="0"/>
          </a:p>
        </p:txBody>
      </p:sp>
    </p:spTree>
    <p:extLst>
      <p:ext uri="{BB962C8B-B14F-4D97-AF65-F5344CB8AC3E}">
        <p14:creationId xmlns:p14="http://schemas.microsoft.com/office/powerpoint/2010/main" val="34710019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scenarios can be adapted to your facility type and specific hazards. This should represent a scenario where the hospital must immediately vacate all or part of the building due to a life-threatening issue.] </a:t>
            </a:r>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38</a:t>
            </a:fld>
            <a:endParaRPr lang="en-US" dirty="0"/>
          </a:p>
        </p:txBody>
      </p:sp>
    </p:spTree>
    <p:extLst>
      <p:ext uri="{BB962C8B-B14F-4D97-AF65-F5344CB8AC3E}">
        <p14:creationId xmlns:p14="http://schemas.microsoft.com/office/powerpoint/2010/main" val="31991653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what paper forms are used to document/ track patients.</a:t>
            </a:r>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39</a:t>
            </a:fld>
            <a:endParaRPr lang="en-US" dirty="0"/>
          </a:p>
        </p:txBody>
      </p:sp>
    </p:spTree>
    <p:extLst>
      <p:ext uri="{BB962C8B-B14F-4D97-AF65-F5344CB8AC3E}">
        <p14:creationId xmlns:p14="http://schemas.microsoft.com/office/powerpoint/2010/main" val="5773436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Personalize to your agency’s vulnerabilities and likelihoods </a:t>
            </a:r>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41</a:t>
            </a:fld>
            <a:endParaRPr lang="en-US" dirty="0"/>
          </a:p>
        </p:txBody>
      </p:sp>
    </p:spTree>
    <p:extLst>
      <p:ext uri="{BB962C8B-B14F-4D97-AF65-F5344CB8AC3E}">
        <p14:creationId xmlns:p14="http://schemas.microsoft.com/office/powerpoint/2010/main" val="1772901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eFINDs</a:t>
            </a:r>
            <a:r>
              <a:rPr lang="en-US" dirty="0"/>
              <a:t> is used in conjunction with internal methods to track and document the patient and  associated equipment, such as the Patient Evacuation Tag, and hospital identification wrist </a:t>
            </a:r>
            <a:r>
              <a:rPr lang="en-US" dirty="0" err="1"/>
              <a:t>band.The</a:t>
            </a:r>
            <a:r>
              <a:rPr lang="en-US" dirty="0"/>
              <a:t> patient’s wrist identification band verifies initial identity. </a:t>
            </a:r>
            <a:endParaRPr lang="en-US" dirty="0" smtClean="0"/>
          </a:p>
          <a:p>
            <a:endParaRPr lang="en-US" dirty="0"/>
          </a:p>
          <a:p>
            <a:r>
              <a:rPr lang="en-US" b="1" dirty="0" smtClean="0"/>
              <a:t>A </a:t>
            </a:r>
            <a:r>
              <a:rPr lang="en-US" b="1" dirty="0"/>
              <a:t>GO Pouch with chart and clinical information </a:t>
            </a:r>
            <a:r>
              <a:rPr lang="en-US" b="1" dirty="0" smtClean="0"/>
              <a:t>may be used/ affixed </a:t>
            </a:r>
            <a:r>
              <a:rPr lang="en-US" b="1" dirty="0"/>
              <a:t>to the patient. Basic clinical information such as medications and treatments may also be entered into the </a:t>
            </a:r>
            <a:r>
              <a:rPr lang="en-US" b="1" dirty="0" err="1"/>
              <a:t>eFINDS</a:t>
            </a:r>
            <a:r>
              <a:rPr lang="en-US" b="1" dirty="0"/>
              <a:t> patient record.</a:t>
            </a:r>
          </a:p>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a:t>
            </a:fld>
            <a:endParaRPr lang="en-US" dirty="0"/>
          </a:p>
        </p:txBody>
      </p:sp>
    </p:spTree>
    <p:extLst>
      <p:ext uri="{BB962C8B-B14F-4D97-AF65-F5344CB8AC3E}">
        <p14:creationId xmlns:p14="http://schemas.microsoft.com/office/powerpoint/2010/main" val="1576124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42</a:t>
            </a:fld>
            <a:endParaRPr lang="en-US" dirty="0"/>
          </a:p>
        </p:txBody>
      </p:sp>
    </p:spTree>
    <p:extLst>
      <p:ext uri="{BB962C8B-B14F-4D97-AF65-F5344CB8AC3E}">
        <p14:creationId xmlns:p14="http://schemas.microsoft.com/office/powerpoint/2010/main" val="24377192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43</a:t>
            </a:fld>
            <a:endParaRPr lang="en-US" dirty="0"/>
          </a:p>
        </p:txBody>
      </p:sp>
    </p:spTree>
    <p:extLst>
      <p:ext uri="{BB962C8B-B14F-4D97-AF65-F5344CB8AC3E}">
        <p14:creationId xmlns:p14="http://schemas.microsoft.com/office/powerpoint/2010/main" val="3749192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7B8F3A-763A-4D18-8BAA-5DF955496619}" type="slidenum">
              <a:rPr lang="en-US"/>
              <a:pPr fontAlgn="base">
                <a:spcBef>
                  <a:spcPct val="0"/>
                </a:spcBef>
                <a:spcAft>
                  <a:spcPct val="0"/>
                </a:spcAft>
                <a:defRPr/>
              </a:pPr>
              <a:t>44</a:t>
            </a:fld>
            <a:endParaRPr lang="en-US" dirty="0"/>
          </a:p>
        </p:txBody>
      </p:sp>
    </p:spTree>
    <p:extLst>
      <p:ext uri="{BB962C8B-B14F-4D97-AF65-F5344CB8AC3E}">
        <p14:creationId xmlns:p14="http://schemas.microsoft.com/office/powerpoint/2010/main" val="36453737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11966646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46</a:t>
            </a:fld>
            <a:endParaRPr lang="en-US" dirty="0"/>
          </a:p>
        </p:txBody>
      </p:sp>
    </p:spTree>
    <p:extLst>
      <p:ext uri="{BB962C8B-B14F-4D97-AF65-F5344CB8AC3E}">
        <p14:creationId xmlns:p14="http://schemas.microsoft.com/office/powerpoint/2010/main" val="41667478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47</a:t>
            </a:fld>
            <a:endParaRPr lang="en-US" dirty="0"/>
          </a:p>
        </p:txBody>
      </p:sp>
    </p:spTree>
    <p:extLst>
      <p:ext uri="{BB962C8B-B14F-4D97-AF65-F5344CB8AC3E}">
        <p14:creationId xmlns:p14="http://schemas.microsoft.com/office/powerpoint/2010/main" val="3000857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dirty="0"/>
              <a:t>Because e-FINDS is a role based application, once you are added to an e-FINDS role, the application will appear in your My Applications list in the left side panel. </a:t>
            </a:r>
          </a:p>
          <a:p>
            <a:r>
              <a:rPr lang="en-US" sz="1000" dirty="0"/>
              <a:t>e-FINDS can also be access from the main list of applications. </a:t>
            </a:r>
          </a:p>
          <a:p>
            <a:endParaRPr lang="en-US" sz="1000" dirty="0"/>
          </a:p>
          <a:p>
            <a:r>
              <a:rPr lang="en-US" sz="1000" dirty="0"/>
              <a:t>To verify your role assignment, go to the My Account link and click </a:t>
            </a:r>
            <a:r>
              <a:rPr lang="en-US" sz="1000" u="sng" dirty="0"/>
              <a:t>See what roles I hold</a:t>
            </a:r>
            <a:r>
              <a:rPr lang="en-US" sz="1000" dirty="0"/>
              <a:t>. If you are not in an e-FINDS and would like to be, then click on the </a:t>
            </a:r>
            <a:r>
              <a:rPr lang="en-US" sz="1000" u="sng" dirty="0"/>
              <a:t>Look up my coordinators</a:t>
            </a:r>
            <a:r>
              <a:rPr lang="en-US" sz="1000" dirty="0"/>
              <a:t>. They are the ones who will add you to the role.</a:t>
            </a:r>
          </a:p>
          <a:p>
            <a:endParaRPr lang="en-US" sz="1000" dirty="0"/>
          </a:p>
          <a:p>
            <a:r>
              <a:rPr lang="en-US" sz="1000" b="1" dirty="0"/>
              <a:t>FRIENDLY REMINDER:  </a:t>
            </a:r>
            <a:r>
              <a:rPr lang="en-US" sz="1000" dirty="0"/>
              <a:t>To ensure that you receive timely communications from your county health department and/or the state, please make sure your business and emergency contact information is correct and updated. To do so, click on the Update or verify my contact information. </a:t>
            </a:r>
          </a:p>
          <a:p>
            <a:endParaRPr lang="en-US" sz="1000" dirty="0"/>
          </a:p>
          <a:p>
            <a:endParaRPr lang="en-US" sz="1000" dirty="0"/>
          </a:p>
        </p:txBody>
      </p:sp>
      <p:sp>
        <p:nvSpPr>
          <p:cNvPr id="4" name="Slide Number Placeholder 3"/>
          <p:cNvSpPr>
            <a:spLocks noGrp="1"/>
          </p:cNvSpPr>
          <p:nvPr>
            <p:ph type="sldNum" sz="quarter" idx="5"/>
          </p:nvPr>
        </p:nvSpPr>
        <p:spPr/>
        <p:txBody>
          <a:bodyPr/>
          <a:lstStyle/>
          <a:p>
            <a:pPr>
              <a:defRPr/>
            </a:pPr>
            <a:fld id="{61501CAA-987C-46E1-B482-E779983079E5}"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eaLnBrk="1" hangingPunct="1">
              <a:spcBef>
                <a:spcPct val="0"/>
              </a:spcBef>
              <a:defRPr/>
            </a:pPr>
            <a:r>
              <a:rPr lang="en-US" dirty="0" smtClean="0"/>
              <a:t>eFINDS is</a:t>
            </a:r>
            <a:r>
              <a:rPr lang="en-US" baseline="0" dirty="0" smtClean="0"/>
              <a:t> a commerce based-application and relies on Communications Directory role assignments to access the system. There are two roles for healthcare facility employees that provide access (facility permission assignments)</a:t>
            </a:r>
            <a:endParaRPr lang="en-US" b="1" dirty="0" smtClean="0"/>
          </a:p>
          <a:p>
            <a:pPr eaLnBrk="1" hangingPunct="1">
              <a:spcBef>
                <a:spcPct val="0"/>
              </a:spcBef>
            </a:pPr>
            <a:endParaRPr lang="en-US" dirty="0" smtClean="0"/>
          </a:p>
          <a:p>
            <a:pPr eaLnBrk="1" hangingPunct="1">
              <a:spcBef>
                <a:spcPct val="0"/>
              </a:spcBef>
            </a:pPr>
            <a:r>
              <a:rPr lang="en-US" dirty="0" smtClean="0"/>
              <a:t>1. The e-FINDS Data Reporter can register patients/residents in the system with or without a scanner, one at a time or multiples by using the e-FINDS spreadsheet provided by the e-FINDS Admin. They can also update with or without a scanner, one at a time or more than one.</a:t>
            </a:r>
          </a:p>
          <a:p>
            <a:pPr eaLnBrk="1" hangingPunct="1"/>
            <a:endParaRPr lang="en-US" dirty="0" smtClean="0"/>
          </a:p>
          <a:p>
            <a:pPr eaLnBrk="1" hangingPunct="1"/>
            <a:r>
              <a:rPr lang="en-US" dirty="0" smtClean="0"/>
              <a:t>2.</a:t>
            </a:r>
            <a:r>
              <a:rPr lang="en-US" baseline="0" dirty="0" smtClean="0"/>
              <a:t> T</a:t>
            </a:r>
            <a:r>
              <a:rPr lang="en-US" dirty="0" smtClean="0"/>
              <a:t>he e-FINDS Reporting Administrator role can accomplish more tasks such as: generate a PDF of used and unused barcodes, generate a spreadsheet that can be populated with patient/resident information and uploaded by the e-FINDS Data Reporter. The Admin also has the ability to register multiple patient/residents, at a time, without scanning the barcodes. </a:t>
            </a:r>
          </a:p>
          <a:p>
            <a:pPr eaLnBrk="1" hangingPunct="1"/>
            <a:endParaRPr lang="en-US" dirty="0" smtClean="0"/>
          </a:p>
          <a:p>
            <a:pPr eaLnBrk="1" hangingPunct="1"/>
            <a:r>
              <a:rPr lang="en-US" b="1" dirty="0" smtClean="0"/>
              <a:t>**Because the Admin can do everything that a data reporter can, you only need to be added to the admin role; both roles are not needed. Also, a facility can have more than one person assigned to either role.</a:t>
            </a:r>
          </a:p>
          <a:p>
            <a:pPr eaLnBrk="1" hangingPunct="1"/>
            <a:endParaRPr lang="en-US" dirty="0" smtClean="0"/>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6</a:t>
            </a:fld>
            <a:endParaRPr lang="en-US" dirty="0"/>
          </a:p>
        </p:txBody>
      </p:sp>
    </p:spTree>
    <p:extLst>
      <p:ext uri="{BB962C8B-B14F-4D97-AF65-F5344CB8AC3E}">
        <p14:creationId xmlns:p14="http://schemas.microsoft.com/office/powerpoint/2010/main" val="4195932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Each facility received a number of wristbands, </a:t>
            </a:r>
            <a:r>
              <a:rPr lang="en-US" u="sng" dirty="0" smtClean="0"/>
              <a:t>based on the licensed bed</a:t>
            </a:r>
            <a:r>
              <a:rPr lang="en-US" dirty="0" smtClean="0"/>
              <a:t>, and the corresponding log sheets. </a:t>
            </a:r>
          </a:p>
          <a:p>
            <a:pPr eaLnBrk="1" hangingPunct="1">
              <a:spcBef>
                <a:spcPct val="0"/>
              </a:spcBef>
            </a:pPr>
            <a:endParaRPr lang="en-US" dirty="0" smtClean="0"/>
          </a:p>
          <a:p>
            <a:pPr eaLnBrk="1" hangingPunct="1">
              <a:spcBef>
                <a:spcPct val="0"/>
              </a:spcBef>
            </a:pPr>
            <a:r>
              <a:rPr lang="en-US" dirty="0" smtClean="0"/>
              <a:t>The barcodes provided will have a special sequence number used solely for your facility to allow for better patient and resident relocation management. Each wristband will contain the facility name, a </a:t>
            </a:r>
            <a:r>
              <a:rPr lang="en-US" dirty="0" err="1" smtClean="0"/>
              <a:t>scannable</a:t>
            </a:r>
            <a:r>
              <a:rPr lang="en-US" dirty="0" smtClean="0"/>
              <a:t> barcode, and the barcode number. If needed, you can even write on them.</a:t>
            </a:r>
          </a:p>
          <a:p>
            <a:pPr eaLnBrk="1" hangingPunct="1">
              <a:spcBef>
                <a:spcPct val="0"/>
              </a:spcBef>
            </a:pPr>
            <a:endParaRPr lang="en-US" dirty="0" smtClean="0"/>
          </a:p>
          <a:p>
            <a:pPr eaLnBrk="1" hangingPunct="1">
              <a:spcBef>
                <a:spcPct val="0"/>
              </a:spcBef>
            </a:pPr>
            <a:r>
              <a:rPr lang="en-US" baseline="0" dirty="0" smtClean="0"/>
              <a:t>The barcodes on the wristband have a prefix that corresponds to the type of facility (HO, NH, ACF) followed by your agency’s unique identifier code, followed by a changing number sequence</a:t>
            </a:r>
          </a:p>
          <a:p>
            <a:pPr eaLnBrk="1" hangingPunct="1">
              <a:spcBef>
                <a:spcPct val="0"/>
              </a:spcBef>
            </a:pPr>
            <a:endParaRPr lang="en-US" dirty="0" smtClean="0"/>
          </a:p>
          <a:p>
            <a:pPr eaLnBrk="1" hangingPunct="1">
              <a:spcBef>
                <a:spcPct val="0"/>
              </a:spcBef>
            </a:pPr>
            <a:r>
              <a:rPr lang="en-US" dirty="0" smtClean="0"/>
              <a:t>Facilities also be received a small set of training bands (16). You will clearly know that they are for training, because they are marked for training in two places, and the barcode number ends in a D for demo. Training wristbands can only be used in the e-FINDS Demo application and the production bands are only recognized in the production e-FINDS. The bands cannot be used in the wrong application by mistake.  </a:t>
            </a:r>
            <a:r>
              <a:rPr lang="en-US" baseline="0" dirty="0" smtClean="0"/>
              <a:t> </a:t>
            </a:r>
          </a:p>
          <a:p>
            <a:pPr eaLnBrk="1" hangingPunct="1">
              <a:spcBef>
                <a:spcPct val="0"/>
              </a:spcBef>
            </a:pPr>
            <a:r>
              <a:rPr lang="en-US" baseline="0" dirty="0" smtClean="0"/>
              <a:t>If additional training barcodes are needed, please email a request to the Health Commerce System Trainers noted at the beginning of the presentation and they will add more to the system/application.</a:t>
            </a:r>
            <a:endParaRPr lang="en-US" dirty="0" smtClean="0"/>
          </a:p>
          <a:p>
            <a:pPr eaLnBrk="1" hangingPunct="1">
              <a:spcBef>
                <a:spcPct val="0"/>
              </a:spcBef>
            </a:pPr>
            <a:endParaRPr lang="en-US" dirty="0" smtClean="0"/>
          </a:p>
          <a:p>
            <a:pPr eaLnBrk="1" hangingPunct="1">
              <a:spcBef>
                <a:spcPct val="0"/>
              </a:spcBef>
            </a:pPr>
            <a:r>
              <a:rPr lang="en-US" dirty="0" smtClean="0"/>
              <a:t>Each facility also</a:t>
            </a:r>
            <a:r>
              <a:rPr lang="en-US" baseline="0" dirty="0" smtClean="0"/>
              <a:t> received one bar code scanner select to work with the e-FINDS application. The budget only provides for one scanner per facility</a:t>
            </a:r>
            <a:r>
              <a:rPr lang="en-US" baseline="0" dirty="0" smtClean="0"/>
              <a:t>.</a:t>
            </a:r>
          </a:p>
          <a:p>
            <a:pPr eaLnBrk="1" hangingPunct="1">
              <a:spcBef>
                <a:spcPct val="0"/>
              </a:spcBef>
            </a:pPr>
            <a:r>
              <a:rPr lang="en-US" baseline="0" dirty="0" smtClean="0"/>
              <a:t>Other hospital scanners do work with the eFINDS program but because they are not “programmed” use of non-DOH scanners may require a manual “enter” with the keyboard</a:t>
            </a:r>
            <a:endParaRPr lang="en-US" dirty="0" smtClean="0"/>
          </a:p>
          <a:p>
            <a:pPr eaLnBrk="1" hangingPunct="1">
              <a:spcBef>
                <a:spcPct val="0"/>
              </a:spcBef>
            </a:pPr>
            <a:endParaRPr lang="en-US" dirty="0" smtClean="0"/>
          </a:p>
          <a:p>
            <a:pPr eaLnBrk="1" hangingPunct="1">
              <a:spcBef>
                <a:spcPct val="0"/>
              </a:spcBef>
            </a:pPr>
            <a:r>
              <a:rPr lang="en-US" dirty="0" smtClean="0"/>
              <a:t>Finally, each facility received a copy of their facility paper log</a:t>
            </a:r>
            <a:r>
              <a:rPr lang="en-US" baseline="0" dirty="0" smtClean="0"/>
              <a:t> – which contains</a:t>
            </a:r>
            <a:r>
              <a:rPr lang="en-US" dirty="0" smtClean="0"/>
              <a:t> facility name, a space for a patient/resident’s first name, last name, date of birth and gender. These logs can be used if a facility has no power or not internet</a:t>
            </a:r>
            <a:r>
              <a:rPr lang="en-US" dirty="0" smtClean="0"/>
              <a:t>.</a:t>
            </a:r>
          </a:p>
          <a:p>
            <a:pPr eaLnBrk="1" hangingPunct="1">
              <a:spcBef>
                <a:spcPct val="0"/>
              </a:spcBef>
            </a:pPr>
            <a:endParaRPr lang="en-US" dirty="0" smtClean="0"/>
          </a:p>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7</a:t>
            </a:fld>
            <a:endParaRPr lang="en-US" dirty="0"/>
          </a:p>
        </p:txBody>
      </p:sp>
    </p:spTree>
    <p:extLst>
      <p:ext uri="{BB962C8B-B14F-4D97-AF65-F5344CB8AC3E}">
        <p14:creationId xmlns:p14="http://schemas.microsoft.com/office/powerpoint/2010/main" val="541682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trainer should review the procedures and locations where the equipment can be accessed. Is it a 24/7 process, or differences day and off shifts.</a:t>
            </a:r>
          </a:p>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8</a:t>
            </a:fld>
            <a:endParaRPr lang="en-US" dirty="0"/>
          </a:p>
        </p:txBody>
      </p:sp>
    </p:spTree>
    <p:extLst>
      <p:ext uri="{BB962C8B-B14F-4D97-AF65-F5344CB8AC3E}">
        <p14:creationId xmlns:p14="http://schemas.microsoft.com/office/powerpoint/2010/main" val="2121793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Documents that can be used to incorporate eFINDS into your Evacuation and/ or Disaster Plan can be found:</a:t>
            </a:r>
          </a:p>
          <a:p>
            <a:r>
              <a:rPr lang="en-US" dirty="0" smtClean="0"/>
              <a:t>WRHEPC.URMC.edu</a:t>
            </a:r>
          </a:p>
          <a:p>
            <a:r>
              <a:rPr lang="en-US" dirty="0" smtClean="0">
                <a:hlinkClick r:id="rId3"/>
              </a:rPr>
              <a:t>http://www.urmc.rochester.edu/emergency-preparedness/Preparedness-and-Response-Tools-Resources/eFINDS.aspx</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9</a:t>
            </a:fld>
            <a:endParaRPr lang="en-US" dirty="0"/>
          </a:p>
        </p:txBody>
      </p:sp>
    </p:spTree>
    <p:extLst>
      <p:ext uri="{BB962C8B-B14F-4D97-AF65-F5344CB8AC3E}">
        <p14:creationId xmlns:p14="http://schemas.microsoft.com/office/powerpoint/2010/main" val="2275334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304800" y="228600"/>
            <a:ext cx="6705600" cy="1470025"/>
          </a:xfrm>
        </p:spPr>
        <p:txBody>
          <a:bodyPr/>
          <a:lstStyle>
            <a:lvl1pPr>
              <a:defRPr sz="2800"/>
            </a:lvl1pPr>
          </a:lstStyle>
          <a:p>
            <a:r>
              <a:rPr lang="en-US" smtClean="0"/>
              <a:t>Click to edit Master title style</a:t>
            </a:r>
            <a:endParaRPr lang="en-US"/>
          </a:p>
        </p:txBody>
      </p:sp>
      <p:sp>
        <p:nvSpPr>
          <p:cNvPr id="89091" name="Rectangle 3"/>
          <p:cNvSpPr>
            <a:spLocks noGrp="1" noChangeArrowheads="1"/>
          </p:cNvSpPr>
          <p:nvPr>
            <p:ph type="subTitle" idx="1"/>
          </p:nvPr>
        </p:nvSpPr>
        <p:spPr>
          <a:xfrm>
            <a:off x="1371600" y="3048000"/>
            <a:ext cx="6400800" cy="1752600"/>
          </a:xfrm>
        </p:spPr>
        <p:txBody>
          <a:bodyPr/>
          <a:lstStyle>
            <a:lvl1pPr marL="0" indent="0" algn="ctr">
              <a:buFontTx/>
              <a:buNone/>
              <a:defRPr/>
            </a:lvl1pPr>
          </a:lstStyle>
          <a:p>
            <a:r>
              <a:rPr lang="en-US" smtClean="0"/>
              <a:t>Click to edit Master subtitle style</a:t>
            </a:r>
            <a:endParaRPr lang="en-US"/>
          </a:p>
        </p:txBody>
      </p:sp>
      <p:sp>
        <p:nvSpPr>
          <p:cNvPr id="8909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8909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89094" name="Rectangle 6"/>
          <p:cNvSpPr>
            <a:spLocks noGrp="1" noChangeArrowheads="1"/>
          </p:cNvSpPr>
          <p:nvPr>
            <p:ph type="sldNum" sz="quarter" idx="4"/>
          </p:nvPr>
        </p:nvSpPr>
        <p:spPr/>
        <p:txBody>
          <a:bodyPr/>
          <a:lstStyle>
            <a:lvl1pPr>
              <a:defRPr/>
            </a:lvl1pPr>
          </a:lstStyle>
          <a:p>
            <a:fld id="{FE3E0BE0-9AE9-4E63-A6D8-0C105EE17CF5}" type="slidenum">
              <a:rPr lang="en-US">
                <a:solidFill>
                  <a:srgbClr val="000000"/>
                </a:solidFill>
              </a:rPr>
              <a:pPr/>
              <a:t>‹#›</a:t>
            </a:fld>
            <a:endParaRPr lang="en-US">
              <a:solidFill>
                <a:srgbClr val="000000"/>
              </a:solidFill>
            </a:endParaRPr>
          </a:p>
        </p:txBody>
      </p:sp>
      <p:sp>
        <p:nvSpPr>
          <p:cNvPr id="89097" name="Line 9"/>
          <p:cNvSpPr>
            <a:spLocks noChangeShapeType="1"/>
          </p:cNvSpPr>
          <p:nvPr/>
        </p:nvSpPr>
        <p:spPr bwMode="auto">
          <a:xfrm flipH="1">
            <a:off x="0" y="1841500"/>
            <a:ext cx="9144000" cy="0"/>
          </a:xfrm>
          <a:prstGeom prst="line">
            <a:avLst/>
          </a:prstGeom>
          <a:noFill/>
          <a:ln w="76200">
            <a:solidFill>
              <a:srgbClr val="006699"/>
            </a:solidFill>
            <a:round/>
            <a:headEnd/>
            <a:tailEnd/>
          </a:ln>
          <a:effectLst/>
        </p:spPr>
        <p:txBody>
          <a:bodyPr/>
          <a:lstStyle/>
          <a:p>
            <a:endParaRPr lang="en-US">
              <a:solidFill>
                <a:srgbClr val="000000"/>
              </a:solidFill>
            </a:endParaRPr>
          </a:p>
        </p:txBody>
      </p:sp>
      <p:pic>
        <p:nvPicPr>
          <p:cNvPr id="89095" name="Picture 7" descr="j0397102"/>
          <p:cNvPicPr>
            <a:picLocks noChangeAspect="1" noChangeArrowheads="1"/>
          </p:cNvPicPr>
          <p:nvPr/>
        </p:nvPicPr>
        <p:blipFill>
          <a:blip r:embed="rId2"/>
          <a:srcRect/>
          <a:stretch>
            <a:fillRect/>
          </a:stretch>
        </p:blipFill>
        <p:spPr bwMode="auto">
          <a:xfrm>
            <a:off x="7324725" y="0"/>
            <a:ext cx="1819275" cy="1879600"/>
          </a:xfrm>
          <a:prstGeom prst="rect">
            <a:avLst/>
          </a:prstGeom>
          <a:noFill/>
        </p:spPr>
      </p:pic>
      <p:sp>
        <p:nvSpPr>
          <p:cNvPr id="89096" name="Line 8"/>
          <p:cNvSpPr>
            <a:spLocks noChangeShapeType="1"/>
          </p:cNvSpPr>
          <p:nvPr/>
        </p:nvSpPr>
        <p:spPr bwMode="auto">
          <a:xfrm flipH="1">
            <a:off x="0" y="1892300"/>
            <a:ext cx="9144000" cy="0"/>
          </a:xfrm>
          <a:prstGeom prst="line">
            <a:avLst/>
          </a:prstGeom>
          <a:noFill/>
          <a:ln w="38100">
            <a:solidFill>
              <a:srgbClr val="3DD8F2"/>
            </a:solidFill>
            <a:round/>
            <a:headEnd/>
            <a:tailEnd/>
          </a:ln>
          <a:effectLst/>
        </p:spPr>
        <p:txBody>
          <a:bodyPr/>
          <a:lstStyle/>
          <a:p>
            <a:endParaRPr lang="en-US">
              <a:solidFill>
                <a:srgbClr val="000000"/>
              </a:solidFill>
            </a:endParaRPr>
          </a:p>
        </p:txBody>
      </p:sp>
    </p:spTree>
    <p:extLst>
      <p:ext uri="{BB962C8B-B14F-4D97-AF65-F5344CB8AC3E}">
        <p14:creationId xmlns:p14="http://schemas.microsoft.com/office/powerpoint/2010/main" val="234958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1B8A5BB-60F2-43F6-B225-E323AEA0DB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985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05CEA3-6307-4785-BA5E-086B5F0E60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23187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DD3087-A9C7-4A51-BAB4-946D5C54D0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03418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BC415C-6B46-40C1-814D-5C72099731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43383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F909A1B-B684-4DF1-8B3E-20ED7C5CF3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801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77C0B70-A3BB-4C6B-B684-6019D718DA6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88450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AEB5E63-A02D-4DF2-A6C5-8E096D19FC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2283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CCFE9FD-E7CE-4D2F-B9D8-9EC3179AD4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4237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BEBC1B2-2DEF-4546-85D4-7DBD247CB3E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4434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7C4755B-8C72-4872-8A3A-467425FB2F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876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B7D0F82-4690-4971-AD17-45AC9899B487}" type="slidenum">
              <a:rPr lang="en-US">
                <a:solidFill>
                  <a:srgbClr val="000000"/>
                </a:solidFill>
              </a:rPr>
              <a:pPr/>
              <a:t>‹#›</a:t>
            </a:fld>
            <a:endParaRPr lang="en-US">
              <a:solidFill>
                <a:srgbClr val="000000"/>
              </a:solidFill>
            </a:endParaRPr>
          </a:p>
        </p:txBody>
      </p:sp>
      <p:sp>
        <p:nvSpPr>
          <p:cNvPr id="64521" name="Line 9"/>
          <p:cNvSpPr>
            <a:spLocks noChangeShapeType="1"/>
          </p:cNvSpPr>
          <p:nvPr/>
        </p:nvSpPr>
        <p:spPr bwMode="auto">
          <a:xfrm flipH="1">
            <a:off x="0" y="1409700"/>
            <a:ext cx="9144000" cy="0"/>
          </a:xfrm>
          <a:prstGeom prst="line">
            <a:avLst/>
          </a:prstGeom>
          <a:noFill/>
          <a:ln w="76200">
            <a:solidFill>
              <a:srgbClr val="00669E"/>
            </a:solidFill>
            <a:round/>
            <a:headEnd/>
            <a:tailEnd/>
          </a:ln>
          <a:effectLst/>
        </p:spPr>
        <p:txBody>
          <a:bodyPr/>
          <a:lstStyle/>
          <a:p>
            <a:endParaRPr lang="en-US">
              <a:solidFill>
                <a:srgbClr val="000000"/>
              </a:solidFill>
            </a:endParaRPr>
          </a:p>
        </p:txBody>
      </p:sp>
      <p:pic>
        <p:nvPicPr>
          <p:cNvPr id="64519" name="Picture 7" descr="j0397102"/>
          <p:cNvPicPr>
            <a:picLocks noChangeAspect="1" noChangeArrowheads="1"/>
          </p:cNvPicPr>
          <p:nvPr/>
        </p:nvPicPr>
        <p:blipFill>
          <a:blip r:embed="rId13"/>
          <a:srcRect/>
          <a:stretch>
            <a:fillRect/>
          </a:stretch>
        </p:blipFill>
        <p:spPr bwMode="auto">
          <a:xfrm>
            <a:off x="7742238" y="0"/>
            <a:ext cx="1401762" cy="1447800"/>
          </a:xfrm>
          <a:prstGeom prst="rect">
            <a:avLst/>
          </a:prstGeom>
          <a:noFill/>
        </p:spPr>
      </p:pic>
      <p:sp>
        <p:nvSpPr>
          <p:cNvPr id="64520" name="Line 8"/>
          <p:cNvSpPr>
            <a:spLocks noChangeShapeType="1"/>
          </p:cNvSpPr>
          <p:nvPr/>
        </p:nvSpPr>
        <p:spPr bwMode="auto">
          <a:xfrm flipH="1">
            <a:off x="0" y="1447800"/>
            <a:ext cx="9144000" cy="0"/>
          </a:xfrm>
          <a:prstGeom prst="line">
            <a:avLst/>
          </a:prstGeom>
          <a:noFill/>
          <a:ln w="38100">
            <a:solidFill>
              <a:srgbClr val="3DD8F2"/>
            </a:solidFill>
            <a:round/>
            <a:headEnd/>
            <a:tailEnd/>
          </a:ln>
          <a:effectLst/>
        </p:spPr>
        <p:txBody>
          <a:bodyPr/>
          <a:lstStyle/>
          <a:p>
            <a:endParaRPr lang="en-US">
              <a:solidFill>
                <a:srgbClr val="000000"/>
              </a:solidFill>
            </a:endParaRPr>
          </a:p>
        </p:txBody>
      </p:sp>
      <p:sp>
        <p:nvSpPr>
          <p:cNvPr id="64514" name="Rectangle 2"/>
          <p:cNvSpPr>
            <a:spLocks noGrp="1" noChangeArrowheads="1"/>
          </p:cNvSpPr>
          <p:nvPr>
            <p:ph type="title"/>
          </p:nvPr>
        </p:nvSpPr>
        <p:spPr bwMode="auto">
          <a:xfrm>
            <a:off x="457200" y="274638"/>
            <a:ext cx="7086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761537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wrhepc.urmc.ed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www.urmc.rochester.edu/emergency-preparedness/Preparedness-and-Response-Tools-Resources/eFINDS.aspx" TargetMode="External"/><Relationship Id="rId4" Type="http://schemas.openxmlformats.org/officeDocument/2006/relationships/hyperlink" Target="http://www.urmc.rochester.edu/emergency-preparedness/Preparedness-and-Response-Tools-Resources.asp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efinds@health.state.ny.u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urmc.rochester.edu/MediaLibraries/URMCMedia/flrtc/documents/e-FINDS-non-emergency-request-process.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hcsoutreach@health.state.ny.u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mailto:mxl22@health.state.ny.u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hyperlink" Target="http://www.urmc.rochester.edu/MediaLibraries/URMCMedia/flrtc/documents/e-FINDS_QuickReferenceCard.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wrhepc.urmc.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www.urmc.rochester.edu/emergency-preparedness/Preparedness-and-Response-Tools-Resources/eFINDS.aspx" TargetMode="External"/><Relationship Id="rId4" Type="http://schemas.openxmlformats.org/officeDocument/2006/relationships/hyperlink" Target="http://www.urmc.rochester.edu/emergency-preparedness/Preparedness-and-Response-Tools-Resources.aspx"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 y="-152400"/>
            <a:ext cx="10064664" cy="7620000"/>
          </a:xfrm>
          <a:prstGeom prst="rect">
            <a:avLst/>
          </a:prstGeom>
        </p:spPr>
      </p:pic>
      <p:sp>
        <p:nvSpPr>
          <p:cNvPr id="3" name="Subtitle 2"/>
          <p:cNvSpPr>
            <a:spLocks noGrp="1"/>
          </p:cNvSpPr>
          <p:nvPr>
            <p:ph type="subTitle" idx="1"/>
          </p:nvPr>
        </p:nvSpPr>
        <p:spPr>
          <a:xfrm>
            <a:off x="-19050" y="5334000"/>
            <a:ext cx="3409950" cy="1066800"/>
          </a:xfrm>
          <a:solidFill>
            <a:schemeClr val="bg1"/>
          </a:solidFill>
          <a:ln w="6350" cap="rnd">
            <a:solidFill>
              <a:schemeClr val="bg1"/>
            </a:solidFill>
            <a:round/>
          </a:ln>
          <a:effectLst>
            <a:glow rad="63500">
              <a:schemeClr val="bg1">
                <a:alpha val="40000"/>
              </a:schemeClr>
            </a:glow>
            <a:outerShdw blurRad="50800" dist="38100" algn="l" rotWithShape="0">
              <a:schemeClr val="bg1">
                <a:lumMod val="75000"/>
                <a:alpha val="40000"/>
              </a:schemeClr>
            </a:outerShdw>
            <a:softEdge rad="63500"/>
          </a:effectLst>
        </p:spPr>
        <p:txBody>
          <a:bodyPr rtlCol="0">
            <a:normAutofit/>
          </a:bodyPr>
          <a:lstStyle/>
          <a:p>
            <a:pPr algn="r"/>
            <a:r>
              <a:rPr lang="en-US" sz="1600" b="1" dirty="0" smtClean="0"/>
              <a:t>Finger </a:t>
            </a:r>
            <a:r>
              <a:rPr lang="en-US" sz="1600" b="1" dirty="0"/>
              <a:t>Lakes Region </a:t>
            </a:r>
            <a:r>
              <a:rPr lang="en-US" sz="1600" b="1" dirty="0" smtClean="0"/>
              <a:t>Training</a:t>
            </a:r>
            <a:endParaRPr lang="en-US" sz="1600"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250" y="457199"/>
            <a:ext cx="8215874" cy="413968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a:xfrm>
            <a:off x="457200" y="8965"/>
            <a:ext cx="8229600" cy="1143000"/>
          </a:xfrm>
        </p:spPr>
        <p:txBody>
          <a:bodyPr/>
          <a:lstStyle/>
          <a:p>
            <a:pPr eaLnBrk="1" hangingPunct="1"/>
            <a:r>
              <a:rPr lang="en-US" dirty="0" smtClean="0">
                <a:solidFill>
                  <a:srgbClr val="FFC000"/>
                </a:solidFill>
              </a:rPr>
              <a:t>Considerations for Implementation</a:t>
            </a:r>
          </a:p>
        </p:txBody>
      </p:sp>
      <p:sp>
        <p:nvSpPr>
          <p:cNvPr id="20482" name="Rectangle 3"/>
          <p:cNvSpPr>
            <a:spLocks noGrp="1"/>
          </p:cNvSpPr>
          <p:nvPr>
            <p:ph idx="1"/>
          </p:nvPr>
        </p:nvSpPr>
        <p:spPr>
          <a:xfrm>
            <a:off x="228600" y="1524000"/>
            <a:ext cx="8610600" cy="4495800"/>
          </a:xfrm>
        </p:spPr>
        <p:txBody>
          <a:bodyPr/>
          <a:lstStyle/>
          <a:p>
            <a:pPr eaLnBrk="1" hangingPunct="1">
              <a:defRPr/>
            </a:pPr>
            <a:r>
              <a:rPr lang="en-US" sz="2800" dirty="0" smtClean="0"/>
              <a:t>Full Evacuation</a:t>
            </a:r>
          </a:p>
          <a:p>
            <a:pPr eaLnBrk="1" hangingPunct="1">
              <a:defRPr/>
            </a:pPr>
            <a:r>
              <a:rPr lang="en-US" sz="2800" dirty="0" smtClean="0"/>
              <a:t>Partial Evacuation</a:t>
            </a:r>
            <a:endParaRPr lang="en-US" sz="2800" dirty="0"/>
          </a:p>
          <a:p>
            <a:pPr eaLnBrk="1" hangingPunct="1">
              <a:defRPr/>
            </a:pPr>
            <a:r>
              <a:rPr lang="en-US" sz="2800" dirty="0" smtClean="0"/>
              <a:t>Emergent </a:t>
            </a:r>
            <a:r>
              <a:rPr lang="en-US" sz="2800" dirty="0" smtClean="0"/>
              <a:t>(immediate</a:t>
            </a:r>
            <a:r>
              <a:rPr lang="en-US" sz="2800" dirty="0" smtClean="0"/>
              <a:t>) Evacuation</a:t>
            </a:r>
            <a:endParaRPr lang="en-US" sz="2800" dirty="0" smtClean="0"/>
          </a:p>
          <a:p>
            <a:pPr eaLnBrk="1" hangingPunct="1">
              <a:buFontTx/>
              <a:buChar char="•"/>
              <a:defRPr/>
            </a:pPr>
            <a:r>
              <a:rPr lang="en-US" sz="2800" dirty="0" smtClean="0"/>
              <a:t>Urgent Evacuation</a:t>
            </a:r>
          </a:p>
          <a:p>
            <a:pPr eaLnBrk="1" hangingPunct="1">
              <a:buFontTx/>
              <a:buChar char="•"/>
              <a:defRPr/>
            </a:pPr>
            <a:r>
              <a:rPr lang="en-US" sz="2800" dirty="0" smtClean="0"/>
              <a:t>P</a:t>
            </a:r>
            <a:r>
              <a:rPr lang="en-US" sz="2800" dirty="0" smtClean="0"/>
              <a:t>lanned Evacuation</a:t>
            </a:r>
            <a:endParaRPr lang="en-US" dirty="0"/>
          </a:p>
          <a:p>
            <a:pPr marL="457200" lvl="1" indent="0" eaLnBrk="1" hangingPunct="1">
              <a:buNone/>
              <a:defRPr/>
            </a:pPr>
            <a:endParaRPr lang="en-US" sz="2000" dirty="0"/>
          </a:p>
          <a:p>
            <a:pPr marL="0" lvl="0" indent="0" algn="ctr">
              <a:spcBef>
                <a:spcPts val="0"/>
              </a:spcBef>
              <a:buNone/>
              <a:defRPr/>
            </a:pPr>
            <a:r>
              <a:rPr lang="en-US" sz="2400" i="1" dirty="0"/>
              <a:t>**as designated by the Evacuation Plan and the Incident Commander at the time of the incident**</a:t>
            </a:r>
          </a:p>
          <a:p>
            <a:pPr marL="0" lvl="0" indent="0">
              <a:spcBef>
                <a:spcPts val="0"/>
              </a:spcBef>
              <a:buNone/>
              <a:defRPr/>
            </a:pPr>
            <a:endParaRPr lang="en-US" sz="2400" dirty="0" smtClean="0"/>
          </a:p>
          <a:p>
            <a:pPr marL="0" lvl="0" indent="0" algn="ctr">
              <a:spcBef>
                <a:spcPts val="0"/>
              </a:spcBef>
              <a:buNone/>
              <a:defRPr/>
            </a:pPr>
            <a:r>
              <a:rPr lang="en-US" sz="2400" b="1" u="sng" dirty="0" smtClean="0">
                <a:solidFill>
                  <a:srgbClr val="FF0000"/>
                </a:solidFill>
                <a:effectLst>
                  <a:outerShdw blurRad="38100" dist="38100" dir="2700000" algn="tl">
                    <a:srgbClr val="000000">
                      <a:alpha val="43137"/>
                    </a:srgbClr>
                  </a:outerShdw>
                </a:effectLst>
              </a:rPr>
              <a:t>REMEMBER</a:t>
            </a:r>
          </a:p>
          <a:p>
            <a:pPr marL="0" lvl="0" indent="0" algn="ctr">
              <a:spcBef>
                <a:spcPts val="0"/>
              </a:spcBef>
              <a:buNone/>
              <a:defRPr/>
            </a:pPr>
            <a:r>
              <a:rPr lang="en-US" sz="1800" dirty="0" smtClean="0">
                <a:solidFill>
                  <a:srgbClr val="FF0000"/>
                </a:solidFill>
              </a:rPr>
              <a:t>At </a:t>
            </a:r>
            <a:r>
              <a:rPr lang="en-US" sz="1800" dirty="0">
                <a:solidFill>
                  <a:srgbClr val="FF0000"/>
                </a:solidFill>
              </a:rPr>
              <a:t>the very minimum, the evacuating </a:t>
            </a:r>
            <a:r>
              <a:rPr lang="en-US" sz="1800" dirty="0" smtClean="0">
                <a:solidFill>
                  <a:srgbClr val="FF0000"/>
                </a:solidFill>
              </a:rPr>
              <a:t>facility </a:t>
            </a:r>
            <a:r>
              <a:rPr lang="en-US" sz="1800" dirty="0">
                <a:solidFill>
                  <a:srgbClr val="FF0000"/>
                </a:solidFill>
              </a:rPr>
              <a:t>will only </a:t>
            </a:r>
            <a:r>
              <a:rPr lang="en-US" sz="1800" dirty="0" smtClean="0">
                <a:solidFill>
                  <a:srgbClr val="FF0000"/>
                </a:solidFill>
              </a:rPr>
              <a:t>need to </a:t>
            </a:r>
            <a:r>
              <a:rPr lang="en-US" sz="1800" dirty="0">
                <a:solidFill>
                  <a:srgbClr val="FF0000"/>
                </a:solidFill>
              </a:rPr>
              <a:t>place the barcoded wristbands on their patient/residents and send them to a safe </a:t>
            </a:r>
            <a:r>
              <a:rPr lang="en-US" sz="1800" dirty="0" smtClean="0">
                <a:solidFill>
                  <a:srgbClr val="FF0000"/>
                </a:solidFill>
              </a:rPr>
              <a:t>location</a:t>
            </a:r>
            <a:endParaRPr lang="en-US" sz="1800" i="1" dirty="0">
              <a:solidFill>
                <a:srgbClr val="FF0000"/>
              </a:solidFill>
            </a:endParaRPr>
          </a:p>
          <a:p>
            <a:pPr lvl="1" eaLnBrk="1" hangingPunct="1">
              <a:buFontTx/>
              <a:buChar char="•"/>
              <a:defRPr/>
            </a:pPr>
            <a:endParaRPr lang="en-US" sz="2800" dirty="0"/>
          </a:p>
        </p:txBody>
      </p:sp>
    </p:spTree>
    <p:extLst>
      <p:ext uri="{BB962C8B-B14F-4D97-AF65-F5344CB8AC3E}">
        <p14:creationId xmlns:p14="http://schemas.microsoft.com/office/powerpoint/2010/main" val="496452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0"/>
            <a:ext cx="9144000" cy="1981200"/>
          </a:xfrm>
        </p:spPr>
        <p:txBody>
          <a:bodyPr/>
          <a:lstStyle/>
          <a:p>
            <a:pPr algn="ctr"/>
            <a:r>
              <a:rPr lang="en-US" sz="5400" dirty="0" smtClean="0"/>
              <a:t/>
            </a:r>
            <a:br>
              <a:rPr lang="en-US" sz="5400" dirty="0" smtClean="0"/>
            </a:br>
            <a:r>
              <a:rPr lang="en-US" sz="5400" dirty="0" smtClean="0"/>
              <a:t/>
            </a:r>
            <a:br>
              <a:rPr lang="en-US" sz="5400" dirty="0" smtClean="0"/>
            </a:br>
            <a:r>
              <a:rPr lang="en-US" sz="5400" dirty="0" smtClean="0"/>
              <a:t/>
            </a:r>
            <a:br>
              <a:rPr lang="en-US" sz="5400" dirty="0" smtClean="0"/>
            </a:br>
            <a:r>
              <a:rPr lang="en-US" dirty="0" smtClean="0"/>
              <a:t>Log into HCS</a:t>
            </a:r>
            <a:br>
              <a:rPr lang="en-US" dirty="0" smtClean="0"/>
            </a:br>
            <a:r>
              <a:rPr lang="en-US" dirty="0" smtClean="0"/>
              <a:t>Open Evacuation of Facilities in Disasters System Demo</a:t>
            </a:r>
            <a:br>
              <a:rPr lang="en-US" dirty="0" smtClean="0"/>
            </a:br>
            <a:r>
              <a:rPr lang="en-US" dirty="0" smtClean="0"/>
              <a:t>Select your current location from drop down list</a:t>
            </a:r>
            <a:br>
              <a:rPr lang="en-US" dirty="0" smtClean="0"/>
            </a:br>
            <a:r>
              <a:rPr lang="en-US" dirty="0" smtClean="0"/>
              <a:t>click SUBMIT</a:t>
            </a:r>
            <a:br>
              <a:rPr lang="en-US" dirty="0" smtClean="0"/>
            </a:br>
            <a:r>
              <a:rPr lang="en-US" dirty="0"/>
              <a:t/>
            </a:r>
            <a:br>
              <a:rPr lang="en-US" dirty="0"/>
            </a:br>
            <a:r>
              <a:rPr lang="en-US" sz="2400" dirty="0" smtClean="0"/>
              <a:t>pair up with another facility</a:t>
            </a:r>
            <a:br>
              <a:rPr lang="en-US" sz="2400" dirty="0" smtClean="0"/>
            </a:br>
            <a:r>
              <a:rPr lang="en-US" sz="2400" dirty="0" smtClean="0"/>
              <a:t/>
            </a:r>
            <a:br>
              <a:rPr lang="en-US" sz="2400" dirty="0" smtClean="0"/>
            </a:br>
            <a:r>
              <a:rPr lang="en-US" sz="2400" dirty="0"/>
              <a:t/>
            </a:r>
            <a:br>
              <a:rPr lang="en-US" sz="2400" dirty="0"/>
            </a:br>
            <a:r>
              <a:rPr lang="en-US" sz="2400" b="1" dirty="0">
                <a:solidFill>
                  <a:srgbClr val="0070C0"/>
                </a:solidFill>
              </a:rPr>
              <a:t>	</a:t>
            </a:r>
            <a:r>
              <a:rPr lang="en-US" sz="2400" b="1" dirty="0" smtClean="0">
                <a:solidFill>
                  <a:srgbClr val="0070C0"/>
                </a:solidFill>
              </a:rPr>
              <a:t>You will be evacuating and receiving</a:t>
            </a:r>
            <a:br>
              <a:rPr lang="en-US" sz="2400" b="1" dirty="0" smtClean="0">
                <a:solidFill>
                  <a:srgbClr val="0070C0"/>
                </a:solidFill>
              </a:rPr>
            </a:br>
            <a:r>
              <a:rPr lang="en-US" sz="2400" b="1" u="sng" dirty="0" smtClean="0">
                <a:solidFill>
                  <a:srgbClr val="0070C0"/>
                </a:solidFill>
              </a:rPr>
              <a:t>7</a:t>
            </a:r>
            <a:r>
              <a:rPr lang="en-US" sz="2400" b="1" dirty="0" smtClean="0">
                <a:solidFill>
                  <a:srgbClr val="0070C0"/>
                </a:solidFill>
              </a:rPr>
              <a:t> patients/residents</a:t>
            </a:r>
            <a:r>
              <a:rPr lang="en-US" sz="2400" dirty="0" smtClean="0"/>
              <a:t/>
            </a:r>
            <a:br>
              <a:rPr lang="en-US" sz="2400" dirty="0" smtClean="0"/>
            </a:br>
            <a:endParaRPr lang="en-US" sz="5400" dirty="0"/>
          </a:p>
        </p:txBody>
      </p:sp>
      <p:sp>
        <p:nvSpPr>
          <p:cNvPr id="7" name="Subtitle 6"/>
          <p:cNvSpPr>
            <a:spLocks noGrp="1"/>
          </p:cNvSpPr>
          <p:nvPr>
            <p:ph type="subTitle" idx="1"/>
          </p:nvPr>
        </p:nvSpPr>
        <p:spPr>
          <a:xfrm>
            <a:off x="228600" y="609600"/>
            <a:ext cx="7010400" cy="990600"/>
          </a:xfrm>
        </p:spPr>
        <p:txBody>
          <a:bodyPr/>
          <a:lstStyle/>
          <a:p>
            <a:r>
              <a:rPr lang="en-US" sz="4800" dirty="0"/>
              <a:t>TRAINING EXERCISES</a:t>
            </a:r>
          </a:p>
        </p:txBody>
      </p:sp>
    </p:spTree>
    <p:extLst>
      <p:ext uri="{BB962C8B-B14F-4D97-AF65-F5344CB8AC3E}">
        <p14:creationId xmlns:p14="http://schemas.microsoft.com/office/powerpoint/2010/main" val="3653739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Training </a:t>
            </a:r>
            <a:r>
              <a:rPr lang="en-US" dirty="0" smtClean="0">
                <a:solidFill>
                  <a:schemeClr val="accent2"/>
                </a:solidFill>
              </a:rPr>
              <a:t>Exercise (A-1) </a:t>
            </a:r>
            <a:endParaRPr lang="en-US" dirty="0">
              <a:solidFill>
                <a:schemeClr val="accent2"/>
              </a:solidFill>
            </a:endParaRPr>
          </a:p>
        </p:txBody>
      </p:sp>
      <p:sp>
        <p:nvSpPr>
          <p:cNvPr id="3" name="Content Placeholder 2"/>
          <p:cNvSpPr>
            <a:spLocks noGrp="1"/>
          </p:cNvSpPr>
          <p:nvPr>
            <p:ph idx="1"/>
          </p:nvPr>
        </p:nvSpPr>
        <p:spPr/>
        <p:txBody>
          <a:bodyPr/>
          <a:lstStyle/>
          <a:p>
            <a:pPr marL="0" indent="0" algn="ctr">
              <a:buNone/>
            </a:pPr>
            <a:r>
              <a:rPr lang="en-US" sz="2800" b="1" u="sng" dirty="0" smtClean="0"/>
              <a:t>Generate </a:t>
            </a:r>
            <a:r>
              <a:rPr lang="en-US" sz="2800" b="1" u="sng" dirty="0" smtClean="0"/>
              <a:t>a Paper </a:t>
            </a:r>
            <a:r>
              <a:rPr lang="en-US" sz="2800" b="1" u="sng" dirty="0"/>
              <a:t>L</a:t>
            </a:r>
            <a:r>
              <a:rPr lang="en-US" sz="2800" b="1" u="sng" dirty="0" smtClean="0"/>
              <a:t>og </a:t>
            </a:r>
            <a:r>
              <a:rPr lang="en-US" sz="2800" b="1" u="sng" dirty="0" smtClean="0"/>
              <a:t>PDF</a:t>
            </a:r>
          </a:p>
          <a:p>
            <a:pPr marL="0" indent="0" algn="ctr">
              <a:buNone/>
            </a:pPr>
            <a:r>
              <a:rPr lang="en-US" sz="2800" b="1" dirty="0">
                <a:solidFill>
                  <a:srgbClr val="FF0000"/>
                </a:solidFill>
              </a:rPr>
              <a:t>e-FINDS Administrator Role </a:t>
            </a:r>
            <a:r>
              <a:rPr lang="en-US" sz="2800" b="1" dirty="0" smtClean="0">
                <a:solidFill>
                  <a:srgbClr val="FF0000"/>
                </a:solidFill>
              </a:rPr>
              <a:t>Only</a:t>
            </a:r>
            <a:endParaRPr lang="en-US" sz="2800" b="1" u="sng" dirty="0"/>
          </a:p>
          <a:p>
            <a:pPr marL="0" lvl="0" indent="0">
              <a:buNone/>
            </a:pPr>
            <a:endParaRPr lang="en-US" sz="2000" kern="1200" dirty="0" smtClean="0"/>
          </a:p>
          <a:p>
            <a:pPr marL="0" lvl="0" indent="0">
              <a:buNone/>
            </a:pPr>
            <a:r>
              <a:rPr lang="en-US" sz="2000" kern="1200" dirty="0" smtClean="0"/>
              <a:t>1.   Click </a:t>
            </a:r>
            <a:r>
              <a:rPr lang="en-US" sz="2000" b="1" kern="1200" dirty="0"/>
              <a:t>Manage Barcodes &gt; Generate Barcodes Spreadsheet</a:t>
            </a:r>
            <a:r>
              <a:rPr lang="en-US" sz="2000" kern="1200" dirty="0"/>
              <a:t>.</a:t>
            </a:r>
          </a:p>
          <a:p>
            <a:pPr marL="0" lvl="0" indent="0">
              <a:buNone/>
            </a:pPr>
            <a:r>
              <a:rPr lang="en-US" sz="2000" kern="1200" dirty="0" smtClean="0"/>
              <a:t>2.   Select </a:t>
            </a:r>
            <a:r>
              <a:rPr lang="en-US" sz="2000" kern="1200" dirty="0"/>
              <a:t>or verify the current location.</a:t>
            </a:r>
          </a:p>
          <a:p>
            <a:pPr marL="457200" lvl="0" indent="-457200">
              <a:buAutoNum type="arabicPeriod" startAt="3"/>
            </a:pPr>
            <a:r>
              <a:rPr lang="en-US" sz="2000" kern="1200" dirty="0" smtClean="0"/>
              <a:t>Enter </a:t>
            </a:r>
            <a:r>
              <a:rPr lang="en-US" sz="2000" kern="1200" dirty="0"/>
              <a:t>Start and End barcode numbers, e.g., 4—13 for </a:t>
            </a:r>
            <a:r>
              <a:rPr lang="en-US" sz="2000" kern="1200" dirty="0" smtClean="0"/>
              <a:t>ten</a:t>
            </a:r>
          </a:p>
          <a:p>
            <a:pPr marL="0" lvl="0" indent="0">
              <a:buNone/>
            </a:pPr>
            <a:r>
              <a:rPr lang="en-US" sz="2000" kern="1200" dirty="0"/>
              <a:t> </a:t>
            </a:r>
            <a:r>
              <a:rPr lang="en-US" sz="2000" kern="1200" dirty="0" smtClean="0"/>
              <a:t>     patient/residents </a:t>
            </a:r>
            <a:r>
              <a:rPr lang="en-US" sz="2000" kern="1200" dirty="0"/>
              <a:t>to be relocated.</a:t>
            </a:r>
          </a:p>
          <a:p>
            <a:pPr marL="457200" lvl="0" indent="-457200">
              <a:buAutoNum type="arabicPeriod" startAt="4"/>
            </a:pPr>
            <a:r>
              <a:rPr lang="en-US" sz="2000" kern="1200" dirty="0" smtClean="0"/>
              <a:t>Select </a:t>
            </a:r>
            <a:r>
              <a:rPr lang="en-US" sz="2000" kern="1200" dirty="0"/>
              <a:t>the PDF if you want a </a:t>
            </a:r>
            <a:r>
              <a:rPr lang="en-US" sz="2000" kern="1200" dirty="0" err="1"/>
              <a:t>scannable</a:t>
            </a:r>
            <a:r>
              <a:rPr lang="en-US" sz="2000" kern="1200" dirty="0"/>
              <a:t> barcode log OR </a:t>
            </a:r>
            <a:r>
              <a:rPr lang="en-US" sz="2000" kern="1200" dirty="0" smtClean="0"/>
              <a:t>select</a:t>
            </a:r>
          </a:p>
          <a:p>
            <a:pPr marL="0" lvl="0" indent="0">
              <a:buNone/>
            </a:pPr>
            <a:r>
              <a:rPr lang="en-US" sz="2000" kern="1200" dirty="0"/>
              <a:t> </a:t>
            </a:r>
            <a:r>
              <a:rPr lang="en-US" sz="2000" kern="1200" dirty="0" smtClean="0"/>
              <a:t>     EXCEL </a:t>
            </a:r>
            <a:r>
              <a:rPr lang="en-US" sz="2000" kern="1200" dirty="0"/>
              <a:t>for the upload patient/resident option.</a:t>
            </a:r>
          </a:p>
          <a:p>
            <a:pPr marL="0" lvl="0" indent="0">
              <a:buNone/>
            </a:pPr>
            <a:r>
              <a:rPr lang="en-US" sz="2000" kern="1200" dirty="0" smtClean="0"/>
              <a:t>5.   Click </a:t>
            </a:r>
            <a:r>
              <a:rPr lang="en-US" sz="2000" b="1" kern="1200" dirty="0"/>
              <a:t>Generate</a:t>
            </a:r>
            <a:r>
              <a:rPr lang="en-US" sz="2000" kern="1200" dirty="0"/>
              <a:t>.</a:t>
            </a:r>
          </a:p>
          <a:p>
            <a:pPr marL="0" lvl="0" indent="0">
              <a:buNone/>
            </a:pPr>
            <a:r>
              <a:rPr lang="en-US" sz="2000" kern="1200" dirty="0" smtClean="0"/>
              <a:t>6.   Print </a:t>
            </a:r>
            <a:r>
              <a:rPr lang="en-US" sz="2000" kern="1200" dirty="0"/>
              <a:t>the PDF OR save the Excel spreadsheet to your computer.</a:t>
            </a:r>
          </a:p>
          <a:p>
            <a:pPr marL="0" indent="0">
              <a:buNone/>
            </a:pPr>
            <a:endParaRPr lang="en-US" sz="2000" dirty="0"/>
          </a:p>
        </p:txBody>
      </p:sp>
    </p:spTree>
    <p:extLst>
      <p:ext uri="{BB962C8B-B14F-4D97-AF65-F5344CB8AC3E}">
        <p14:creationId xmlns:p14="http://schemas.microsoft.com/office/powerpoint/2010/main" val="2083072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Training Exercise </a:t>
            </a:r>
            <a:r>
              <a:rPr lang="en-US" dirty="0" smtClean="0">
                <a:solidFill>
                  <a:schemeClr val="accent2"/>
                </a:solidFill>
              </a:rPr>
              <a:t>(A-2)</a:t>
            </a:r>
            <a:endParaRPr lang="en-US" dirty="0">
              <a:solidFill>
                <a:schemeClr val="accent2"/>
              </a:solidFill>
            </a:endParaRPr>
          </a:p>
        </p:txBody>
      </p:sp>
      <p:sp>
        <p:nvSpPr>
          <p:cNvPr id="3" name="Content Placeholder 2"/>
          <p:cNvSpPr>
            <a:spLocks noGrp="1"/>
          </p:cNvSpPr>
          <p:nvPr>
            <p:ph idx="1"/>
          </p:nvPr>
        </p:nvSpPr>
        <p:spPr>
          <a:xfrm>
            <a:off x="495300" y="1600200"/>
            <a:ext cx="8229600" cy="4525963"/>
          </a:xfrm>
        </p:spPr>
        <p:txBody>
          <a:bodyPr/>
          <a:lstStyle/>
          <a:p>
            <a:pPr marL="0" indent="0" algn="ctr">
              <a:buNone/>
            </a:pPr>
            <a:r>
              <a:rPr lang="en-US" sz="2800" b="1" u="sng" dirty="0" smtClean="0"/>
              <a:t>Create an Operation</a:t>
            </a:r>
          </a:p>
          <a:p>
            <a:pPr marL="0" indent="0" algn="ctr">
              <a:buNone/>
            </a:pPr>
            <a:r>
              <a:rPr lang="en-US" sz="2800" b="1" dirty="0">
                <a:solidFill>
                  <a:srgbClr val="FF0000"/>
                </a:solidFill>
              </a:rPr>
              <a:t>e-FINDS Administrator Role Only</a:t>
            </a:r>
          </a:p>
          <a:p>
            <a:pPr marL="0" lvl="0" indent="0">
              <a:buNone/>
            </a:pPr>
            <a:endParaRPr lang="en-US" sz="2000" kern="1200" dirty="0" smtClean="0"/>
          </a:p>
          <a:p>
            <a:pPr marL="0" lvl="0" indent="0">
              <a:buNone/>
            </a:pPr>
            <a:r>
              <a:rPr lang="en-US" sz="2000" kern="1200" dirty="0" smtClean="0"/>
              <a:t>1.   Click </a:t>
            </a:r>
            <a:r>
              <a:rPr lang="en-US" sz="2000" b="1" kern="1200" dirty="0" smtClean="0"/>
              <a:t>Admin </a:t>
            </a:r>
            <a:r>
              <a:rPr lang="en-US" sz="2000" b="1" kern="1200" dirty="0"/>
              <a:t>&gt; </a:t>
            </a:r>
            <a:r>
              <a:rPr lang="en-US" sz="2000" b="1" kern="1200" dirty="0" smtClean="0"/>
              <a:t>Manage Operations</a:t>
            </a:r>
            <a:r>
              <a:rPr lang="en-US" sz="2000" kern="1200" dirty="0" smtClean="0"/>
              <a:t>.</a:t>
            </a:r>
            <a:endParaRPr lang="en-US" sz="2000" kern="1200" dirty="0"/>
          </a:p>
          <a:p>
            <a:pPr marL="0" lvl="0" indent="0">
              <a:buNone/>
            </a:pPr>
            <a:r>
              <a:rPr lang="en-US" sz="2000" kern="1200" dirty="0" smtClean="0"/>
              <a:t>2.   </a:t>
            </a:r>
            <a:r>
              <a:rPr lang="en-US" sz="2000" kern="1200" dirty="0" smtClean="0"/>
              <a:t>Enter Operation Name, Description, Dates</a:t>
            </a:r>
            <a:endParaRPr lang="en-US" sz="2000" kern="1200" dirty="0"/>
          </a:p>
          <a:p>
            <a:pPr marL="0" lvl="0" indent="0">
              <a:buNone/>
            </a:pPr>
            <a:r>
              <a:rPr lang="en-US" sz="2000" kern="1200" dirty="0"/>
              <a:t>3</a:t>
            </a:r>
            <a:r>
              <a:rPr lang="en-US" sz="2000" kern="1200" dirty="0" smtClean="0"/>
              <a:t>.   </a:t>
            </a:r>
            <a:r>
              <a:rPr lang="en-US" sz="2000" kern="1200" dirty="0" smtClean="0"/>
              <a:t>Click </a:t>
            </a:r>
            <a:r>
              <a:rPr lang="en-US" sz="2000" b="1" kern="1200" dirty="0" smtClean="0"/>
              <a:t>Add Operation</a:t>
            </a:r>
            <a:r>
              <a:rPr lang="en-US" sz="2000" kern="1200" dirty="0" smtClean="0"/>
              <a:t>.</a:t>
            </a:r>
            <a:endParaRPr lang="en-US" sz="2000" kern="1200" dirty="0"/>
          </a:p>
          <a:p>
            <a:pPr marL="0" lvl="0" indent="0">
              <a:buNone/>
            </a:pPr>
            <a:endParaRPr lang="en-US" sz="2000" kern="1200" dirty="0"/>
          </a:p>
          <a:p>
            <a:pPr marL="0" lvl="0" indent="0">
              <a:buNone/>
            </a:pPr>
            <a:endParaRPr lang="en-US" sz="2000" dirty="0"/>
          </a:p>
        </p:txBody>
      </p:sp>
      <p:sp>
        <p:nvSpPr>
          <p:cNvPr id="4" name="Rectangle 3"/>
          <p:cNvSpPr/>
          <p:nvPr/>
        </p:nvSpPr>
        <p:spPr>
          <a:xfrm>
            <a:off x="533400" y="4913531"/>
            <a:ext cx="8153400" cy="646331"/>
          </a:xfrm>
          <a:prstGeom prst="rect">
            <a:avLst/>
          </a:prstGeom>
        </p:spPr>
        <p:txBody>
          <a:bodyPr wrap="square">
            <a:spAutoFit/>
          </a:bodyPr>
          <a:lstStyle/>
          <a:p>
            <a:pPr lvl="0" algn="ctr"/>
            <a:r>
              <a:rPr lang="en-US" b="1" dirty="0">
                <a:solidFill>
                  <a:srgbClr val="FF0000"/>
                </a:solidFill>
              </a:rPr>
              <a:t>Please Note: </a:t>
            </a:r>
            <a:r>
              <a:rPr lang="en-US" b="1" dirty="0">
                <a:solidFill>
                  <a:srgbClr val="FF0000"/>
                </a:solidFill>
              </a:rPr>
              <a:t>Operation names must be </a:t>
            </a:r>
            <a:r>
              <a:rPr lang="en-US" b="1" dirty="0" smtClean="0">
                <a:solidFill>
                  <a:srgbClr val="FF0000"/>
                </a:solidFill>
              </a:rPr>
              <a:t>unique </a:t>
            </a:r>
          </a:p>
          <a:p>
            <a:pPr lvl="0" algn="ctr"/>
            <a:r>
              <a:rPr lang="en-US" b="1" dirty="0" smtClean="0">
                <a:solidFill>
                  <a:srgbClr val="FF0000"/>
                </a:solidFill>
              </a:rPr>
              <a:t>Check </a:t>
            </a:r>
            <a:r>
              <a:rPr lang="en-US" b="1" dirty="0">
                <a:solidFill>
                  <a:srgbClr val="FF0000"/>
                </a:solidFill>
              </a:rPr>
              <a:t>list of existing operations </a:t>
            </a:r>
            <a:r>
              <a:rPr lang="en-US" b="1" dirty="0" smtClean="0">
                <a:solidFill>
                  <a:srgbClr val="FF0000"/>
                </a:solidFill>
              </a:rPr>
              <a:t>first</a:t>
            </a:r>
            <a:endParaRPr lang="en-US" b="1" dirty="0">
              <a:solidFill>
                <a:srgbClr val="FF0000"/>
              </a:solidFill>
            </a:endParaRPr>
          </a:p>
        </p:txBody>
      </p:sp>
    </p:spTree>
    <p:extLst>
      <p:ext uri="{BB962C8B-B14F-4D97-AF65-F5344CB8AC3E}">
        <p14:creationId xmlns:p14="http://schemas.microsoft.com/office/powerpoint/2010/main" val="999381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7620000" cy="1143000"/>
          </a:xfrm>
        </p:spPr>
        <p:txBody>
          <a:bodyPr/>
          <a:lstStyle/>
          <a:p>
            <a:r>
              <a:rPr lang="en-US" dirty="0" smtClean="0">
                <a:solidFill>
                  <a:srgbClr val="000066"/>
                </a:solidFill>
              </a:rPr>
              <a:t>Training </a:t>
            </a:r>
            <a:r>
              <a:rPr lang="en-US" dirty="0" smtClean="0">
                <a:solidFill>
                  <a:srgbClr val="000066"/>
                </a:solidFill>
              </a:rPr>
              <a:t>Exercise (E-1) </a:t>
            </a:r>
            <a:endParaRPr lang="en-US" dirty="0"/>
          </a:p>
        </p:txBody>
      </p:sp>
      <p:sp>
        <p:nvSpPr>
          <p:cNvPr id="3" name="Content Placeholder 2"/>
          <p:cNvSpPr>
            <a:spLocks noGrp="1"/>
          </p:cNvSpPr>
          <p:nvPr>
            <p:ph idx="1"/>
          </p:nvPr>
        </p:nvSpPr>
        <p:spPr>
          <a:xfrm>
            <a:off x="152400" y="1371600"/>
            <a:ext cx="8686800" cy="5486400"/>
          </a:xfrm>
        </p:spPr>
        <p:txBody>
          <a:bodyPr/>
          <a:lstStyle/>
          <a:p>
            <a:pPr marL="0" indent="0" algn="ctr">
              <a:buNone/>
            </a:pPr>
            <a:r>
              <a:rPr lang="en-US" sz="2600" b="1" u="sng" dirty="0" smtClean="0"/>
              <a:t>Evacuating Facility - Register Single Patient/Resident</a:t>
            </a:r>
            <a:endParaRPr lang="en-US" sz="2600" b="1" u="sng" dirty="0"/>
          </a:p>
          <a:p>
            <a:pPr marL="0" indent="0">
              <a:buNone/>
            </a:pPr>
            <a:endParaRPr lang="en-US" sz="800" b="1" dirty="0"/>
          </a:p>
          <a:p>
            <a:pPr marL="0" indent="0">
              <a:buNone/>
            </a:pPr>
            <a:r>
              <a:rPr lang="en-US" sz="1600" dirty="0"/>
              <a:t>1. Scan a </a:t>
            </a:r>
            <a:r>
              <a:rPr lang="en-US" sz="1600" dirty="0" smtClean="0"/>
              <a:t>barcode OR </a:t>
            </a:r>
            <a:r>
              <a:rPr lang="en-US" sz="1600" dirty="0"/>
              <a:t>click </a:t>
            </a:r>
            <a:r>
              <a:rPr lang="en-US" sz="1600" b="1" dirty="0"/>
              <a:t>Register Patient/Resident </a:t>
            </a:r>
            <a:r>
              <a:rPr lang="en-US" sz="1600" dirty="0"/>
              <a:t>&gt; </a:t>
            </a:r>
            <a:r>
              <a:rPr lang="en-US" sz="1600" b="1" dirty="0"/>
              <a:t>With Scanner</a:t>
            </a:r>
            <a:endParaRPr lang="en-US" sz="1600" dirty="0"/>
          </a:p>
          <a:p>
            <a:pPr marL="0" indent="0">
              <a:buNone/>
            </a:pPr>
            <a:r>
              <a:rPr lang="en-US" sz="1600" dirty="0"/>
              <a:t> </a:t>
            </a:r>
            <a:r>
              <a:rPr lang="en-US" sz="1600" dirty="0" smtClean="0"/>
              <a:t>        OR</a:t>
            </a:r>
            <a:r>
              <a:rPr lang="en-US" sz="1600" b="1" dirty="0"/>
              <a:t> </a:t>
            </a:r>
            <a:r>
              <a:rPr lang="en-US" sz="1600" dirty="0" smtClean="0"/>
              <a:t>type the barcode number into the field</a:t>
            </a:r>
            <a:endParaRPr lang="en-US" sz="1600" dirty="0"/>
          </a:p>
          <a:p>
            <a:pPr marL="0" indent="0">
              <a:buNone/>
            </a:pPr>
            <a:r>
              <a:rPr lang="en-US" sz="1600" dirty="0"/>
              <a:t>2. Confirm message: Barcode is located. You can register a </a:t>
            </a:r>
            <a:r>
              <a:rPr lang="en-US" sz="1600" dirty="0" smtClean="0"/>
              <a:t>new Patient/Resident </a:t>
            </a:r>
            <a:r>
              <a:rPr lang="en-US" sz="1600" dirty="0"/>
              <a:t>with it.</a:t>
            </a:r>
          </a:p>
          <a:p>
            <a:pPr marL="0" indent="0">
              <a:buNone/>
            </a:pPr>
            <a:r>
              <a:rPr lang="en-US" sz="1600" dirty="0"/>
              <a:t>3. </a:t>
            </a:r>
            <a:r>
              <a:rPr lang="en-US" sz="1600" b="1" dirty="0"/>
              <a:t>If time allows</a:t>
            </a:r>
            <a:r>
              <a:rPr lang="en-US" sz="1600" dirty="0"/>
              <a:t>, enter first name, last name, date of </a:t>
            </a:r>
            <a:r>
              <a:rPr lang="en-US" sz="1600" dirty="0" smtClean="0"/>
              <a:t>birth (mm/</a:t>
            </a:r>
            <a:r>
              <a:rPr lang="en-US" sz="1600" dirty="0" err="1" smtClean="0"/>
              <a:t>dd</a:t>
            </a:r>
            <a:r>
              <a:rPr lang="en-US" sz="1600" dirty="0" smtClean="0"/>
              <a:t>/</a:t>
            </a:r>
            <a:r>
              <a:rPr lang="en-US" sz="1600" dirty="0" err="1" smtClean="0"/>
              <a:t>yyyy</a:t>
            </a:r>
            <a:r>
              <a:rPr lang="en-US" sz="1600" dirty="0"/>
              <a:t>), gender, etc.</a:t>
            </a:r>
          </a:p>
          <a:p>
            <a:pPr marL="0" indent="0">
              <a:buNone/>
            </a:pPr>
            <a:r>
              <a:rPr lang="en-US" sz="1600" dirty="0"/>
              <a:t>4. Verify the Evacuation Operation </a:t>
            </a:r>
            <a:r>
              <a:rPr lang="en-US" sz="1600" b="1" dirty="0" smtClean="0"/>
              <a:t>(required field input)</a:t>
            </a:r>
            <a:endParaRPr lang="en-US" sz="1600" b="1" dirty="0"/>
          </a:p>
          <a:p>
            <a:pPr marL="0" indent="0">
              <a:buNone/>
            </a:pPr>
            <a:r>
              <a:rPr lang="en-US" sz="1600" dirty="0"/>
              <a:t>5. Verify the patient/resident current location is correct.</a:t>
            </a:r>
          </a:p>
          <a:p>
            <a:pPr marL="0" indent="0">
              <a:buNone/>
            </a:pPr>
            <a:r>
              <a:rPr lang="en-US" sz="1600" dirty="0"/>
              <a:t>6. Select the Intended Destination Organization </a:t>
            </a:r>
            <a:r>
              <a:rPr lang="en-US" sz="1600" dirty="0" smtClean="0"/>
              <a:t>type (HO, NH, ACF)</a:t>
            </a:r>
            <a:endParaRPr lang="en-US" sz="1600" dirty="0"/>
          </a:p>
          <a:p>
            <a:pPr marL="0" indent="0">
              <a:buNone/>
            </a:pPr>
            <a:r>
              <a:rPr lang="en-US" sz="1600" dirty="0"/>
              <a:t>7. Select the Intended </a:t>
            </a:r>
            <a:r>
              <a:rPr lang="en-US" sz="1600" dirty="0" smtClean="0"/>
              <a:t>Destination </a:t>
            </a:r>
            <a:r>
              <a:rPr lang="en-US" sz="1600" b="1" dirty="0" smtClean="0"/>
              <a:t>(this is your partner’s organization).</a:t>
            </a:r>
            <a:endParaRPr lang="en-US" sz="1600" b="1" dirty="0"/>
          </a:p>
          <a:p>
            <a:pPr marL="0" indent="0">
              <a:buNone/>
            </a:pPr>
            <a:r>
              <a:rPr lang="en-US" sz="1600" dirty="0"/>
              <a:t>8. Enter the Bulk Group; such as bus no. or transportation description.</a:t>
            </a:r>
          </a:p>
          <a:p>
            <a:pPr marL="0" indent="0">
              <a:buNone/>
            </a:pPr>
            <a:r>
              <a:rPr lang="en-US" sz="1600" dirty="0" smtClean="0"/>
              <a:t>9. Click </a:t>
            </a:r>
            <a:r>
              <a:rPr lang="en-US" sz="1600" b="1" dirty="0"/>
              <a:t>Register</a:t>
            </a:r>
            <a:r>
              <a:rPr lang="en-US" sz="1600" dirty="0"/>
              <a:t>. If the required fields are not complete, you </a:t>
            </a:r>
            <a:r>
              <a:rPr lang="en-US" sz="1600" dirty="0" smtClean="0"/>
              <a:t>will receive </a:t>
            </a:r>
            <a:r>
              <a:rPr lang="en-US" sz="1600" dirty="0"/>
              <a:t>an error message. </a:t>
            </a:r>
            <a:endParaRPr lang="en-US" sz="1600" dirty="0" smtClean="0"/>
          </a:p>
          <a:p>
            <a:pPr marL="0" indent="0">
              <a:buNone/>
            </a:pPr>
            <a:r>
              <a:rPr lang="en-US" sz="1600" dirty="0"/>
              <a:t> </a:t>
            </a:r>
            <a:r>
              <a:rPr lang="en-US" sz="1600" dirty="0" smtClean="0"/>
              <a:t>         Click </a:t>
            </a:r>
            <a:r>
              <a:rPr lang="en-US" sz="1600" b="1" dirty="0"/>
              <a:t>Override </a:t>
            </a:r>
            <a:r>
              <a:rPr lang="en-US" sz="1600" dirty="0"/>
              <a:t>to bypass the error.</a:t>
            </a:r>
          </a:p>
          <a:p>
            <a:pPr marL="0" indent="0">
              <a:buNone/>
            </a:pPr>
            <a:r>
              <a:rPr lang="en-US" sz="1600" dirty="0"/>
              <a:t>10. Confirm message: Patient/Resident info is updated</a:t>
            </a:r>
            <a:r>
              <a:rPr lang="en-US" sz="1600" dirty="0" smtClean="0"/>
              <a:t>.</a:t>
            </a:r>
          </a:p>
          <a:p>
            <a:pPr marL="0" indent="0" algn="ctr">
              <a:buNone/>
            </a:pPr>
            <a:r>
              <a:rPr lang="en-US" sz="1600" b="1" dirty="0">
                <a:solidFill>
                  <a:srgbClr val="0070C0"/>
                </a:solidFill>
              </a:rPr>
              <a:t>REGISTER </a:t>
            </a:r>
            <a:r>
              <a:rPr lang="en-US" sz="1600" b="1" u="sng" dirty="0">
                <a:solidFill>
                  <a:srgbClr val="0070C0"/>
                </a:solidFill>
              </a:rPr>
              <a:t>2</a:t>
            </a:r>
            <a:r>
              <a:rPr lang="en-US" sz="1600" b="1" dirty="0">
                <a:solidFill>
                  <a:srgbClr val="0070C0"/>
                </a:solidFill>
              </a:rPr>
              <a:t> PATIENTS/RESIDENTS USING THIS </a:t>
            </a:r>
            <a:r>
              <a:rPr lang="en-US" sz="1600" b="1" dirty="0" smtClean="0">
                <a:solidFill>
                  <a:srgbClr val="0070C0"/>
                </a:solidFill>
              </a:rPr>
              <a:t>PROCESS</a:t>
            </a:r>
            <a:endParaRPr lang="en-US" sz="1600" dirty="0" smtClean="0"/>
          </a:p>
          <a:p>
            <a:pPr marL="0" indent="0" algn="ctr">
              <a:buNone/>
            </a:pPr>
            <a:endParaRPr lang="en-US" sz="800" dirty="0" smtClean="0">
              <a:solidFill>
                <a:srgbClr val="FF0000"/>
              </a:solidFill>
            </a:endParaRPr>
          </a:p>
          <a:p>
            <a:pPr marL="0" indent="0" algn="ctr">
              <a:buNone/>
            </a:pPr>
            <a:r>
              <a:rPr lang="en-US" sz="1600" dirty="0" smtClean="0">
                <a:solidFill>
                  <a:srgbClr val="FF0000"/>
                </a:solidFill>
              </a:rPr>
              <a:t>At </a:t>
            </a:r>
            <a:r>
              <a:rPr lang="en-US" sz="1600" dirty="0">
                <a:solidFill>
                  <a:srgbClr val="FF0000"/>
                </a:solidFill>
              </a:rPr>
              <a:t>the very minimum, the evacuating facilities will only need </a:t>
            </a:r>
            <a:r>
              <a:rPr lang="en-US" sz="1600" dirty="0" smtClean="0">
                <a:solidFill>
                  <a:srgbClr val="FF0000"/>
                </a:solidFill>
              </a:rPr>
              <a:t>to place </a:t>
            </a:r>
            <a:r>
              <a:rPr lang="en-US" sz="1600" dirty="0">
                <a:solidFill>
                  <a:srgbClr val="FF0000"/>
                </a:solidFill>
              </a:rPr>
              <a:t>the barcoded wristbands on their patient/residents and send them to a safe location. The receiving locations can scan wristbands, and update the location information when they arrive. </a:t>
            </a:r>
          </a:p>
          <a:p>
            <a:pPr marL="0" indent="0">
              <a:buNone/>
            </a:pPr>
            <a:endParaRPr lang="en-US" sz="1600" dirty="0" smtClean="0"/>
          </a:p>
        </p:txBody>
      </p:sp>
    </p:spTree>
    <p:extLst>
      <p:ext uri="{BB962C8B-B14F-4D97-AF65-F5344CB8AC3E}">
        <p14:creationId xmlns:p14="http://schemas.microsoft.com/office/powerpoint/2010/main" val="82684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Training </a:t>
            </a:r>
            <a:r>
              <a:rPr lang="en-US" dirty="0" smtClean="0">
                <a:solidFill>
                  <a:schemeClr val="accent2"/>
                </a:solidFill>
              </a:rPr>
              <a:t>Exercise (E-2) </a:t>
            </a:r>
            <a:endParaRPr lang="en-US" dirty="0">
              <a:solidFill>
                <a:schemeClr val="accent2"/>
              </a:solidFill>
            </a:endParaRPr>
          </a:p>
        </p:txBody>
      </p:sp>
      <p:sp>
        <p:nvSpPr>
          <p:cNvPr id="3" name="Content Placeholder 2"/>
          <p:cNvSpPr>
            <a:spLocks noGrp="1"/>
          </p:cNvSpPr>
          <p:nvPr>
            <p:ph idx="1"/>
          </p:nvPr>
        </p:nvSpPr>
        <p:spPr>
          <a:xfrm>
            <a:off x="152400" y="1600200"/>
            <a:ext cx="8915400" cy="5105400"/>
          </a:xfrm>
        </p:spPr>
        <p:txBody>
          <a:bodyPr/>
          <a:lstStyle/>
          <a:p>
            <a:pPr marL="0" indent="0" algn="ctr">
              <a:buNone/>
            </a:pPr>
            <a:r>
              <a:rPr lang="en-US" b="1" u="sng" dirty="0"/>
              <a:t>Evacuating Facility: </a:t>
            </a:r>
            <a:r>
              <a:rPr lang="en-US" b="1" u="sng" dirty="0" smtClean="0"/>
              <a:t>Register </a:t>
            </a:r>
            <a:r>
              <a:rPr lang="en-US" b="1" u="sng" dirty="0"/>
              <a:t>Multiple </a:t>
            </a:r>
            <a:endParaRPr lang="en-US" b="1" u="sng" dirty="0" smtClean="0"/>
          </a:p>
          <a:p>
            <a:pPr marL="0" indent="0" algn="ctr">
              <a:buNone/>
            </a:pPr>
            <a:r>
              <a:rPr lang="en-US" sz="2000" b="1" dirty="0" smtClean="0">
                <a:solidFill>
                  <a:srgbClr val="FF0000"/>
                </a:solidFill>
              </a:rPr>
              <a:t>e-FINDS </a:t>
            </a:r>
            <a:r>
              <a:rPr lang="en-US" sz="2000" b="1" dirty="0">
                <a:solidFill>
                  <a:srgbClr val="FF0000"/>
                </a:solidFill>
              </a:rPr>
              <a:t>Administrator Role </a:t>
            </a:r>
            <a:r>
              <a:rPr lang="en-US" sz="2000" b="1" dirty="0" smtClean="0">
                <a:solidFill>
                  <a:srgbClr val="FF0000"/>
                </a:solidFill>
              </a:rPr>
              <a:t>Only</a:t>
            </a:r>
          </a:p>
          <a:p>
            <a:pPr marL="0" indent="0" algn="ctr">
              <a:buNone/>
            </a:pPr>
            <a:endParaRPr lang="en-US" sz="800" b="1" dirty="0">
              <a:solidFill>
                <a:srgbClr val="FF0000"/>
              </a:solidFill>
            </a:endParaRPr>
          </a:p>
          <a:p>
            <a:pPr marL="0" indent="0">
              <a:buNone/>
            </a:pPr>
            <a:r>
              <a:rPr lang="en-US" sz="1800" dirty="0"/>
              <a:t>1. Click </a:t>
            </a:r>
            <a:r>
              <a:rPr lang="en-US" sz="1800" b="1" dirty="0"/>
              <a:t>Register Patient/Resident </a:t>
            </a:r>
            <a:r>
              <a:rPr lang="en-US" sz="1800" dirty="0"/>
              <a:t>&gt; </a:t>
            </a:r>
            <a:r>
              <a:rPr lang="en-US" sz="1800" b="1" dirty="0"/>
              <a:t>Multi Patient/Resident Input.</a:t>
            </a:r>
          </a:p>
          <a:p>
            <a:pPr marL="0" indent="0">
              <a:buNone/>
            </a:pPr>
            <a:r>
              <a:rPr lang="en-US" sz="1800" dirty="0"/>
              <a:t>2. </a:t>
            </a:r>
            <a:r>
              <a:rPr lang="en-US" sz="1800" dirty="0" smtClean="0"/>
              <a:t>Verify/Change </a:t>
            </a:r>
            <a:r>
              <a:rPr lang="en-US" sz="1800" dirty="0"/>
              <a:t>Evacuation Operation </a:t>
            </a:r>
            <a:r>
              <a:rPr lang="en-US" sz="1800" dirty="0" smtClean="0"/>
              <a:t>and </a:t>
            </a:r>
            <a:r>
              <a:rPr lang="en-US" sz="1800" dirty="0"/>
              <a:t>Current Location.</a:t>
            </a:r>
          </a:p>
          <a:p>
            <a:pPr marL="0" indent="0">
              <a:buNone/>
            </a:pPr>
            <a:r>
              <a:rPr lang="en-US" sz="1800" dirty="0"/>
              <a:t>3. Select Intended Destination.</a:t>
            </a:r>
          </a:p>
          <a:p>
            <a:pPr marL="0" indent="0">
              <a:buNone/>
            </a:pPr>
            <a:r>
              <a:rPr lang="en-US" sz="1800" dirty="0"/>
              <a:t>4. Enter the number of barcodes to be assigned.</a:t>
            </a:r>
          </a:p>
          <a:p>
            <a:pPr marL="0" indent="0">
              <a:buNone/>
            </a:pPr>
            <a:r>
              <a:rPr lang="en-US" sz="1800" dirty="0"/>
              <a:t>5. Click </a:t>
            </a:r>
            <a:r>
              <a:rPr lang="en-US" sz="1800" b="1" dirty="0"/>
              <a:t>Generate Fillable Spreadsheet.</a:t>
            </a:r>
          </a:p>
          <a:p>
            <a:pPr marL="0" indent="0">
              <a:buNone/>
            </a:pPr>
            <a:r>
              <a:rPr lang="en-US" sz="1800" dirty="0"/>
              <a:t>6</a:t>
            </a:r>
            <a:r>
              <a:rPr lang="en-US" sz="1800" dirty="0" smtClean="0"/>
              <a:t>. </a:t>
            </a:r>
            <a:r>
              <a:rPr lang="en-US" sz="1800" dirty="0"/>
              <a:t>Enter known information, such as first name, last name, date of </a:t>
            </a:r>
            <a:r>
              <a:rPr lang="en-US" sz="1800" dirty="0" smtClean="0"/>
              <a:t>birth (mm/</a:t>
            </a:r>
            <a:r>
              <a:rPr lang="en-US" sz="1800" dirty="0" err="1" smtClean="0"/>
              <a:t>dd</a:t>
            </a:r>
            <a:r>
              <a:rPr lang="en-US" sz="1800" dirty="0" smtClean="0"/>
              <a:t>/</a:t>
            </a:r>
            <a:r>
              <a:rPr lang="en-US" sz="1800" dirty="0" err="1" smtClean="0"/>
              <a:t>yyyy</a:t>
            </a:r>
            <a:r>
              <a:rPr lang="en-US" sz="1800" dirty="0" smtClean="0"/>
              <a:t>),</a:t>
            </a:r>
          </a:p>
          <a:p>
            <a:pPr marL="0" indent="0">
              <a:buNone/>
            </a:pPr>
            <a:r>
              <a:rPr lang="en-US" sz="1800" dirty="0"/>
              <a:t> </a:t>
            </a:r>
            <a:r>
              <a:rPr lang="en-US" sz="1800" dirty="0" smtClean="0"/>
              <a:t>   and </a:t>
            </a:r>
            <a:r>
              <a:rPr lang="en-US" sz="1800" dirty="0"/>
              <a:t>gender.</a:t>
            </a:r>
          </a:p>
          <a:p>
            <a:pPr marL="0" indent="0">
              <a:buNone/>
            </a:pPr>
            <a:r>
              <a:rPr lang="en-US" sz="1800" dirty="0"/>
              <a:t>7</a:t>
            </a:r>
            <a:r>
              <a:rPr lang="en-US" sz="1800" dirty="0" smtClean="0"/>
              <a:t>. </a:t>
            </a:r>
            <a:r>
              <a:rPr lang="en-US" sz="1800" dirty="0"/>
              <a:t>Click </a:t>
            </a:r>
            <a:r>
              <a:rPr lang="en-US" sz="1800" b="1" dirty="0"/>
              <a:t>Save all Patient/Resident.</a:t>
            </a:r>
          </a:p>
          <a:p>
            <a:pPr marL="0" indent="0">
              <a:buNone/>
            </a:pPr>
            <a:r>
              <a:rPr lang="en-US" sz="1800" dirty="0"/>
              <a:t>8</a:t>
            </a:r>
            <a:r>
              <a:rPr lang="en-US" sz="1800" dirty="0" smtClean="0"/>
              <a:t>. </a:t>
            </a:r>
            <a:r>
              <a:rPr lang="en-US" sz="1800" dirty="0"/>
              <a:t>Verify message: Successfully saved {correct # being </a:t>
            </a:r>
            <a:r>
              <a:rPr lang="en-US" sz="1800" dirty="0" smtClean="0"/>
              <a:t>evacuated} Patient/Resident  </a:t>
            </a:r>
          </a:p>
          <a:p>
            <a:pPr marL="0" indent="0">
              <a:buNone/>
            </a:pPr>
            <a:r>
              <a:rPr lang="en-US" sz="1800" dirty="0"/>
              <a:t> </a:t>
            </a:r>
            <a:r>
              <a:rPr lang="en-US" sz="1800" dirty="0" smtClean="0"/>
              <a:t>   and </a:t>
            </a:r>
            <a:r>
              <a:rPr lang="en-US" sz="1800" dirty="0"/>
              <a:t>click </a:t>
            </a:r>
            <a:r>
              <a:rPr lang="en-US" sz="1800" b="1" dirty="0"/>
              <a:t>barcode </a:t>
            </a:r>
            <a:r>
              <a:rPr lang="en-US" sz="1800" dirty="0"/>
              <a:t>to view or update the patient </a:t>
            </a:r>
            <a:r>
              <a:rPr lang="en-US" sz="1800" dirty="0" smtClean="0"/>
              <a:t>or resident </a:t>
            </a:r>
            <a:r>
              <a:rPr lang="en-US" sz="1800" dirty="0"/>
              <a:t>information</a:t>
            </a:r>
            <a:r>
              <a:rPr lang="en-US" sz="1800" dirty="0" smtClean="0"/>
              <a:t>.</a:t>
            </a:r>
          </a:p>
          <a:p>
            <a:pPr marL="0" indent="0">
              <a:buNone/>
            </a:pPr>
            <a:endParaRPr lang="en-US" sz="1800" dirty="0"/>
          </a:p>
          <a:p>
            <a:pPr marL="0" indent="0" algn="ctr">
              <a:buNone/>
            </a:pPr>
            <a:r>
              <a:rPr lang="en-US" sz="1800" b="1" dirty="0" smtClean="0">
                <a:solidFill>
                  <a:srgbClr val="0070C0"/>
                </a:solidFill>
              </a:rPr>
              <a:t>REGISTER </a:t>
            </a:r>
            <a:r>
              <a:rPr lang="en-US" sz="1800" b="1" u="sng" dirty="0" smtClean="0">
                <a:solidFill>
                  <a:srgbClr val="0070C0"/>
                </a:solidFill>
              </a:rPr>
              <a:t>3</a:t>
            </a:r>
            <a:r>
              <a:rPr lang="en-US" sz="1800" b="1" dirty="0" smtClean="0">
                <a:solidFill>
                  <a:srgbClr val="0070C0"/>
                </a:solidFill>
              </a:rPr>
              <a:t> PATIENTS/RESIDENTS USING THIS PROCESS</a:t>
            </a:r>
            <a:endParaRPr lang="en-US" sz="1800" b="1" dirty="0">
              <a:solidFill>
                <a:srgbClr val="0070C0"/>
              </a:solidFill>
            </a:endParaRPr>
          </a:p>
        </p:txBody>
      </p:sp>
    </p:spTree>
    <p:extLst>
      <p:ext uri="{BB962C8B-B14F-4D97-AF65-F5344CB8AC3E}">
        <p14:creationId xmlns:p14="http://schemas.microsoft.com/office/powerpoint/2010/main" val="2726799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Training </a:t>
            </a:r>
            <a:r>
              <a:rPr lang="en-US" dirty="0" smtClean="0">
                <a:solidFill>
                  <a:schemeClr val="accent2"/>
                </a:solidFill>
              </a:rPr>
              <a:t>Exercise (E-3a)</a:t>
            </a:r>
            <a:endParaRPr lang="en-US" dirty="0">
              <a:solidFill>
                <a:schemeClr val="accent2"/>
              </a:solidFill>
            </a:endParaRPr>
          </a:p>
        </p:txBody>
      </p:sp>
      <p:sp>
        <p:nvSpPr>
          <p:cNvPr id="3" name="Content Placeholder 2"/>
          <p:cNvSpPr>
            <a:spLocks noGrp="1"/>
          </p:cNvSpPr>
          <p:nvPr>
            <p:ph idx="1"/>
          </p:nvPr>
        </p:nvSpPr>
        <p:spPr>
          <a:xfrm>
            <a:off x="76200" y="1600200"/>
            <a:ext cx="8991600" cy="5105400"/>
          </a:xfrm>
        </p:spPr>
        <p:txBody>
          <a:bodyPr/>
          <a:lstStyle/>
          <a:p>
            <a:pPr marL="0" indent="0" algn="ctr">
              <a:buNone/>
            </a:pPr>
            <a:r>
              <a:rPr lang="en-US" sz="2200" b="1" u="sng" dirty="0"/>
              <a:t>Evacuating Facility: </a:t>
            </a:r>
            <a:r>
              <a:rPr lang="en-US" sz="2200" b="1" u="sng" dirty="0" smtClean="0"/>
              <a:t>Generate a Fillable Spreadsheet for Upload</a:t>
            </a:r>
            <a:endParaRPr lang="en-US" sz="2200" b="1" u="sng" dirty="0"/>
          </a:p>
          <a:p>
            <a:pPr marL="0" indent="0" algn="ctr">
              <a:buNone/>
            </a:pPr>
            <a:r>
              <a:rPr lang="en-US" sz="2000" b="1" dirty="0">
                <a:solidFill>
                  <a:srgbClr val="FF0000"/>
                </a:solidFill>
              </a:rPr>
              <a:t>e-FINDS Administrator Role </a:t>
            </a:r>
            <a:r>
              <a:rPr lang="en-US" sz="2000" b="1" dirty="0" smtClean="0">
                <a:solidFill>
                  <a:srgbClr val="FF0000"/>
                </a:solidFill>
              </a:rPr>
              <a:t>Only</a:t>
            </a:r>
          </a:p>
          <a:p>
            <a:pPr marL="0" indent="0" algn="ctr">
              <a:buNone/>
            </a:pPr>
            <a:endParaRPr lang="en-US" sz="800" b="1" dirty="0">
              <a:solidFill>
                <a:srgbClr val="FF0000"/>
              </a:solidFill>
            </a:endParaRPr>
          </a:p>
          <a:p>
            <a:pPr marL="0" indent="0">
              <a:buNone/>
            </a:pPr>
            <a:r>
              <a:rPr lang="en-US" sz="1800" dirty="0"/>
              <a:t>1. Click </a:t>
            </a:r>
            <a:r>
              <a:rPr lang="en-US" sz="1800" b="1" dirty="0"/>
              <a:t>Manage Barcodes </a:t>
            </a:r>
            <a:r>
              <a:rPr lang="en-US" sz="1800" dirty="0"/>
              <a:t>&gt; </a:t>
            </a:r>
            <a:r>
              <a:rPr lang="en-US" sz="1800" b="1" dirty="0"/>
              <a:t>Generate Barcodes Spreadsheet.</a:t>
            </a:r>
          </a:p>
          <a:p>
            <a:pPr marL="0" indent="0">
              <a:buNone/>
            </a:pPr>
            <a:r>
              <a:rPr lang="en-US" sz="1800" dirty="0"/>
              <a:t>2. Select or verify the current location.</a:t>
            </a:r>
          </a:p>
          <a:p>
            <a:pPr marL="0" indent="0">
              <a:buNone/>
            </a:pPr>
            <a:r>
              <a:rPr lang="en-US" sz="1800" dirty="0"/>
              <a:t>3. Enter Start and End barcode numbers, e.g., 4—13 for ten </a:t>
            </a:r>
            <a:r>
              <a:rPr lang="en-US" sz="1800" dirty="0" smtClean="0"/>
              <a:t>patient/residents</a:t>
            </a:r>
          </a:p>
          <a:p>
            <a:pPr marL="0" indent="0">
              <a:buNone/>
            </a:pPr>
            <a:r>
              <a:rPr lang="en-US" sz="1800" dirty="0"/>
              <a:t> </a:t>
            </a:r>
            <a:r>
              <a:rPr lang="en-US" sz="1800" dirty="0" smtClean="0"/>
              <a:t>   to </a:t>
            </a:r>
            <a:r>
              <a:rPr lang="en-US" sz="1800" dirty="0"/>
              <a:t>be </a:t>
            </a:r>
            <a:r>
              <a:rPr lang="en-US" sz="1800" dirty="0" smtClean="0"/>
              <a:t>relocated OR leave it blank for a list of all available barcodes</a:t>
            </a:r>
            <a:endParaRPr lang="en-US" sz="1800" dirty="0"/>
          </a:p>
          <a:p>
            <a:pPr marL="0" indent="0">
              <a:buNone/>
            </a:pPr>
            <a:r>
              <a:rPr lang="en-US" sz="1800" dirty="0"/>
              <a:t>4. </a:t>
            </a:r>
            <a:r>
              <a:rPr lang="en-US" sz="1800" dirty="0" smtClean="0"/>
              <a:t>select </a:t>
            </a:r>
            <a:r>
              <a:rPr lang="en-US" sz="1800" b="1" dirty="0"/>
              <a:t>EXCEL</a:t>
            </a:r>
            <a:r>
              <a:rPr lang="en-US" sz="1800" dirty="0"/>
              <a:t> for </a:t>
            </a:r>
            <a:r>
              <a:rPr lang="en-US" sz="1800" dirty="0" smtClean="0"/>
              <a:t>the </a:t>
            </a:r>
            <a:r>
              <a:rPr lang="en-US" sz="1800" dirty="0"/>
              <a:t>upload patient/resident option</a:t>
            </a:r>
            <a:r>
              <a:rPr lang="en-US" sz="1800" dirty="0" smtClean="0"/>
              <a:t>.</a:t>
            </a:r>
          </a:p>
          <a:p>
            <a:pPr marL="0" indent="0">
              <a:buNone/>
            </a:pPr>
            <a:r>
              <a:rPr lang="en-US" sz="1800" dirty="0" smtClean="0"/>
              <a:t>    (note: select </a:t>
            </a:r>
            <a:r>
              <a:rPr lang="en-US" sz="1800" dirty="0"/>
              <a:t>the PDF if you want a </a:t>
            </a:r>
            <a:r>
              <a:rPr lang="en-US" sz="1800" dirty="0" err="1"/>
              <a:t>scannable</a:t>
            </a:r>
            <a:r>
              <a:rPr lang="en-US" sz="1800" dirty="0"/>
              <a:t> barcode </a:t>
            </a:r>
            <a:r>
              <a:rPr lang="en-US" sz="1800" dirty="0" smtClean="0"/>
              <a:t>log)</a:t>
            </a:r>
            <a:endParaRPr lang="en-US" sz="1800" dirty="0"/>
          </a:p>
          <a:p>
            <a:pPr marL="0" indent="0">
              <a:buNone/>
            </a:pPr>
            <a:r>
              <a:rPr lang="en-US" sz="1800" dirty="0"/>
              <a:t>5. Click </a:t>
            </a:r>
            <a:r>
              <a:rPr lang="en-US" sz="1800" b="1" dirty="0"/>
              <a:t>Generate.</a:t>
            </a:r>
          </a:p>
          <a:p>
            <a:pPr marL="0" indent="0">
              <a:buNone/>
            </a:pPr>
            <a:r>
              <a:rPr lang="en-US" sz="1800" dirty="0"/>
              <a:t>6. </a:t>
            </a:r>
            <a:r>
              <a:rPr lang="en-US" sz="1800" dirty="0"/>
              <a:t>S</a:t>
            </a:r>
            <a:r>
              <a:rPr lang="en-US" sz="1800" dirty="0" smtClean="0"/>
              <a:t>ave </a:t>
            </a:r>
            <a:r>
              <a:rPr lang="en-US" sz="1800" dirty="0"/>
              <a:t>the Excel spreadsheet to your </a:t>
            </a:r>
            <a:r>
              <a:rPr lang="en-US" sz="1800" dirty="0" smtClean="0"/>
              <a:t>computer (DON’T Change file name)</a:t>
            </a:r>
            <a:endParaRPr lang="en-US" sz="1800" dirty="0"/>
          </a:p>
          <a:p>
            <a:pPr marL="0" indent="0">
              <a:buNone/>
            </a:pPr>
            <a:endParaRPr lang="en-US" sz="800" b="1" dirty="0" smtClean="0"/>
          </a:p>
          <a:p>
            <a:pPr marL="0" indent="0" algn="ctr">
              <a:buNone/>
            </a:pPr>
            <a:r>
              <a:rPr lang="en-US" sz="1800" b="1" dirty="0" smtClean="0">
                <a:solidFill>
                  <a:srgbClr val="FF0000"/>
                </a:solidFill>
              </a:rPr>
              <a:t>Note</a:t>
            </a:r>
            <a:r>
              <a:rPr lang="en-US" sz="1800" b="1" dirty="0">
                <a:solidFill>
                  <a:srgbClr val="FF0000"/>
                </a:solidFill>
              </a:rPr>
              <a:t>: </a:t>
            </a:r>
            <a:r>
              <a:rPr lang="en-US" sz="1800" dirty="0">
                <a:solidFill>
                  <a:srgbClr val="FF0000"/>
                </a:solidFill>
              </a:rPr>
              <a:t>PDF files cannot be uploaded, but could be sent with transport.</a:t>
            </a:r>
          </a:p>
          <a:p>
            <a:pPr marL="0" indent="0" algn="ctr">
              <a:buNone/>
            </a:pPr>
            <a:r>
              <a:rPr lang="en-US" sz="1800" dirty="0">
                <a:solidFill>
                  <a:srgbClr val="FF0000"/>
                </a:solidFill>
              </a:rPr>
              <a:t>The Excel file can be updated with patient/resident </a:t>
            </a:r>
            <a:r>
              <a:rPr lang="en-US" sz="1800" dirty="0" smtClean="0">
                <a:solidFill>
                  <a:srgbClr val="FF0000"/>
                </a:solidFill>
              </a:rPr>
              <a:t>information and </a:t>
            </a:r>
            <a:r>
              <a:rPr lang="en-US" sz="1800" dirty="0">
                <a:solidFill>
                  <a:srgbClr val="FF0000"/>
                </a:solidFill>
              </a:rPr>
              <a:t>uploaded to e-FINDS. See upload instructions </a:t>
            </a:r>
            <a:r>
              <a:rPr lang="en-US" sz="1800" dirty="0" smtClean="0">
                <a:solidFill>
                  <a:srgbClr val="FF0000"/>
                </a:solidFill>
              </a:rPr>
              <a:t>on next slide.</a:t>
            </a:r>
            <a:endParaRPr lang="en-US" sz="1800" dirty="0">
              <a:solidFill>
                <a:srgbClr val="FF0000"/>
              </a:solidFill>
            </a:endParaRPr>
          </a:p>
        </p:txBody>
      </p:sp>
    </p:spTree>
    <p:extLst>
      <p:ext uri="{BB962C8B-B14F-4D97-AF65-F5344CB8AC3E}">
        <p14:creationId xmlns:p14="http://schemas.microsoft.com/office/powerpoint/2010/main" val="594351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Training </a:t>
            </a:r>
            <a:r>
              <a:rPr lang="en-US" dirty="0" smtClean="0">
                <a:solidFill>
                  <a:schemeClr val="accent2"/>
                </a:solidFill>
              </a:rPr>
              <a:t>Exercise (E-3b)</a:t>
            </a:r>
            <a:endParaRPr lang="en-US" dirty="0"/>
          </a:p>
        </p:txBody>
      </p:sp>
      <p:sp>
        <p:nvSpPr>
          <p:cNvPr id="3" name="Content Placeholder 2"/>
          <p:cNvSpPr>
            <a:spLocks noGrp="1"/>
          </p:cNvSpPr>
          <p:nvPr>
            <p:ph idx="1"/>
          </p:nvPr>
        </p:nvSpPr>
        <p:spPr>
          <a:xfrm>
            <a:off x="76200" y="1600200"/>
            <a:ext cx="8915400" cy="4525963"/>
          </a:xfrm>
        </p:spPr>
        <p:txBody>
          <a:bodyPr/>
          <a:lstStyle/>
          <a:p>
            <a:pPr marL="0" indent="0" algn="ctr">
              <a:buNone/>
            </a:pPr>
            <a:r>
              <a:rPr lang="en-US" sz="2200" b="1" u="sng" dirty="0"/>
              <a:t>Evacuating Facility: </a:t>
            </a:r>
            <a:r>
              <a:rPr lang="en-US" sz="2200" b="1" u="sng" dirty="0" smtClean="0"/>
              <a:t>Update the </a:t>
            </a:r>
            <a:r>
              <a:rPr lang="en-US" sz="2200" b="1" u="sng" dirty="0"/>
              <a:t>Fillable Spreadsheet </a:t>
            </a:r>
            <a:r>
              <a:rPr lang="en-US" sz="2200" b="1" u="sng" dirty="0" smtClean="0"/>
              <a:t>for Upload</a:t>
            </a:r>
          </a:p>
          <a:p>
            <a:pPr marL="0" lvl="0" indent="0">
              <a:buNone/>
            </a:pPr>
            <a:endParaRPr lang="en-US" sz="2400" kern="1200" dirty="0" smtClean="0"/>
          </a:p>
          <a:p>
            <a:pPr marL="0" lvl="0" indent="0">
              <a:buNone/>
            </a:pPr>
            <a:r>
              <a:rPr lang="en-US" sz="2400" kern="1200" dirty="0" smtClean="0"/>
              <a:t>1. </a:t>
            </a:r>
            <a:r>
              <a:rPr lang="en-US" sz="2000" kern="1200" dirty="0" smtClean="0"/>
              <a:t>Open </a:t>
            </a:r>
            <a:r>
              <a:rPr lang="en-US" sz="2000" kern="1200" dirty="0"/>
              <a:t>the spreadsheet from your desktop</a:t>
            </a:r>
          </a:p>
          <a:p>
            <a:pPr marL="0" lvl="0" indent="0">
              <a:buNone/>
            </a:pPr>
            <a:r>
              <a:rPr lang="en-US" sz="2000" kern="1200" dirty="0" smtClean="0"/>
              <a:t>2. Enable </a:t>
            </a:r>
            <a:r>
              <a:rPr lang="en-US" sz="2000" kern="1200" dirty="0"/>
              <a:t>editing</a:t>
            </a:r>
          </a:p>
          <a:p>
            <a:pPr marL="0" lvl="0" indent="0">
              <a:buNone/>
            </a:pPr>
            <a:r>
              <a:rPr lang="en-US" sz="2000" kern="1200" dirty="0" smtClean="0"/>
              <a:t>3. </a:t>
            </a:r>
            <a:r>
              <a:rPr lang="en-US" sz="2000" b="1" kern="1200" dirty="0" smtClean="0">
                <a:solidFill>
                  <a:srgbClr val="0070C0"/>
                </a:solidFill>
              </a:rPr>
              <a:t>Register </a:t>
            </a:r>
            <a:r>
              <a:rPr lang="en-US" sz="2000" b="1" u="sng" kern="1200" dirty="0">
                <a:solidFill>
                  <a:srgbClr val="0070C0"/>
                </a:solidFill>
              </a:rPr>
              <a:t>2</a:t>
            </a:r>
            <a:r>
              <a:rPr lang="en-US" sz="2000" b="1" kern="1200" dirty="0" smtClean="0">
                <a:solidFill>
                  <a:srgbClr val="0070C0"/>
                </a:solidFill>
              </a:rPr>
              <a:t> patients by entering data onto spreadsheet.</a:t>
            </a:r>
            <a:endParaRPr lang="en-US" sz="2000" b="1" kern="1200" dirty="0">
              <a:solidFill>
                <a:srgbClr val="0070C0"/>
              </a:solidFill>
            </a:endParaRPr>
          </a:p>
          <a:p>
            <a:pPr marL="0" indent="0">
              <a:buNone/>
            </a:pPr>
            <a:r>
              <a:rPr lang="en-US" sz="2000" kern="1200" dirty="0" smtClean="0"/>
              <a:t>4. Click Save</a:t>
            </a:r>
            <a:endParaRPr lang="en-US" sz="2000" dirty="0"/>
          </a:p>
          <a:p>
            <a:pPr marL="0" indent="0" algn="ctr">
              <a:buNone/>
            </a:pPr>
            <a:endParaRPr lang="en-US" sz="2200" b="1" u="sng" dirty="0"/>
          </a:p>
          <a:p>
            <a:pPr marL="0" indent="0" algn="ctr">
              <a:buNone/>
            </a:pPr>
            <a:endParaRPr lang="en-US" sz="2200" dirty="0"/>
          </a:p>
        </p:txBody>
      </p:sp>
    </p:spTree>
    <p:extLst>
      <p:ext uri="{BB962C8B-B14F-4D97-AF65-F5344CB8AC3E}">
        <p14:creationId xmlns:p14="http://schemas.microsoft.com/office/powerpoint/2010/main" val="3258715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0"/>
            <a:ext cx="8839200" cy="5029200"/>
          </a:xfrm>
        </p:spPr>
        <p:txBody>
          <a:bodyPr/>
          <a:lstStyle/>
          <a:p>
            <a:pPr marL="0" indent="0" algn="ctr">
              <a:buNone/>
            </a:pPr>
            <a:r>
              <a:rPr lang="en-US" sz="2400" b="1" u="sng" dirty="0"/>
              <a:t>Evacuating Facility: Upload the Fillable Spreadsheet</a:t>
            </a:r>
          </a:p>
          <a:p>
            <a:pPr marL="0" lvl="0" indent="0">
              <a:buNone/>
            </a:pPr>
            <a:r>
              <a:rPr lang="en-US" sz="1800" kern="1200" dirty="0" smtClean="0"/>
              <a:t>1.  Select </a:t>
            </a:r>
            <a:r>
              <a:rPr lang="en-US" sz="1800" kern="1200" dirty="0"/>
              <a:t>or verify location</a:t>
            </a:r>
          </a:p>
          <a:p>
            <a:pPr marL="0" lvl="0" indent="0">
              <a:buNone/>
            </a:pPr>
            <a:r>
              <a:rPr lang="en-US" sz="1800" kern="1200" dirty="0" smtClean="0"/>
              <a:t>2.  Click </a:t>
            </a:r>
            <a:r>
              <a:rPr lang="en-US" sz="1800" b="1" kern="1200" dirty="0"/>
              <a:t>Register Patient/Resident</a:t>
            </a:r>
            <a:r>
              <a:rPr lang="en-US" sz="1800" kern="1200" dirty="0"/>
              <a:t> from the main menu bar</a:t>
            </a:r>
          </a:p>
          <a:p>
            <a:pPr marL="0" lvl="0" indent="0">
              <a:buNone/>
            </a:pPr>
            <a:r>
              <a:rPr lang="en-US" sz="1800" kern="1200" dirty="0" smtClean="0"/>
              <a:t>3.  Select </a:t>
            </a:r>
            <a:r>
              <a:rPr lang="en-US" sz="1800" kern="1200" dirty="0"/>
              <a:t>Patient/Resident File upload</a:t>
            </a:r>
          </a:p>
          <a:p>
            <a:pPr marL="0" lvl="0" indent="0">
              <a:buNone/>
            </a:pPr>
            <a:r>
              <a:rPr lang="en-US" sz="1800" kern="1200" dirty="0" smtClean="0"/>
              <a:t>4.  Verify </a:t>
            </a:r>
            <a:r>
              <a:rPr lang="en-US" sz="1800" kern="1200" dirty="0"/>
              <a:t>Evacuation Operation and current location</a:t>
            </a:r>
          </a:p>
          <a:p>
            <a:pPr marL="0" lvl="0" indent="0">
              <a:buNone/>
            </a:pPr>
            <a:r>
              <a:rPr lang="en-US" sz="1800" kern="1200" dirty="0" smtClean="0"/>
              <a:t>5.  Click </a:t>
            </a:r>
            <a:r>
              <a:rPr lang="en-US" sz="1800" b="1" kern="1200" dirty="0" smtClean="0"/>
              <a:t>Open File</a:t>
            </a:r>
            <a:r>
              <a:rPr lang="en-US" sz="1800" kern="1200" dirty="0" smtClean="0"/>
              <a:t> </a:t>
            </a:r>
            <a:r>
              <a:rPr lang="en-US" sz="1800" kern="1200" dirty="0"/>
              <a:t>button</a:t>
            </a:r>
          </a:p>
          <a:p>
            <a:pPr marL="0" lvl="0" indent="0">
              <a:buNone/>
            </a:pPr>
            <a:r>
              <a:rPr lang="en-US" sz="1800" kern="1200" dirty="0" smtClean="0"/>
              <a:t>6.  Locate </a:t>
            </a:r>
            <a:r>
              <a:rPr lang="en-US" sz="1800" kern="1200" dirty="0"/>
              <a:t>Excel file with saved patient/resident information (</a:t>
            </a:r>
            <a:r>
              <a:rPr lang="en-US" sz="1800" kern="1200" dirty="0" err="1"/>
              <a:t>nys_eFINDS</a:t>
            </a:r>
            <a:r>
              <a:rPr lang="en-US" sz="1800" kern="1200" dirty="0"/>
              <a:t> </a:t>
            </a:r>
            <a:r>
              <a:rPr lang="en-US" sz="1800" kern="1200" dirty="0" smtClean="0"/>
              <a:t>file</a:t>
            </a:r>
          </a:p>
          <a:p>
            <a:pPr marL="0" lvl="0" indent="0">
              <a:buNone/>
            </a:pPr>
            <a:r>
              <a:rPr lang="en-US" sz="1800" kern="1200" dirty="0"/>
              <a:t> </a:t>
            </a:r>
            <a:r>
              <a:rPr lang="en-US" sz="1800" kern="1200" dirty="0" smtClean="0"/>
              <a:t>    name </a:t>
            </a:r>
            <a:r>
              <a:rPr lang="en-US" sz="1800" kern="1200" dirty="0"/>
              <a:t>with facility id, date and time) Note: PDF files cannot be upload </a:t>
            </a:r>
            <a:endParaRPr lang="en-US" sz="1800" kern="1200" dirty="0" smtClean="0"/>
          </a:p>
          <a:p>
            <a:pPr marL="0" lvl="0" indent="0">
              <a:buNone/>
            </a:pPr>
            <a:r>
              <a:rPr lang="en-US" sz="1800" kern="1200" dirty="0" smtClean="0"/>
              <a:t>7.  Click </a:t>
            </a:r>
            <a:r>
              <a:rPr lang="en-US" sz="1800" b="1" kern="1200" dirty="0"/>
              <a:t>Open</a:t>
            </a:r>
            <a:r>
              <a:rPr lang="en-US" sz="1800" kern="1200" dirty="0"/>
              <a:t> to add file</a:t>
            </a:r>
          </a:p>
          <a:p>
            <a:pPr marL="0" lvl="0" indent="0">
              <a:buNone/>
            </a:pPr>
            <a:r>
              <a:rPr lang="en-US" sz="1800" kern="1200" dirty="0" smtClean="0"/>
              <a:t>8.  Click </a:t>
            </a:r>
            <a:r>
              <a:rPr lang="en-US" sz="1800" b="1" kern="1200" dirty="0"/>
              <a:t>Upload</a:t>
            </a:r>
            <a:r>
              <a:rPr lang="en-US" sz="1800" kern="1200" dirty="0"/>
              <a:t> button</a:t>
            </a:r>
          </a:p>
          <a:p>
            <a:pPr marL="0" lvl="0" indent="0">
              <a:buNone/>
            </a:pPr>
            <a:r>
              <a:rPr lang="en-US" sz="1800" kern="1200" dirty="0" smtClean="0"/>
              <a:t>9.  Verify </a:t>
            </a:r>
            <a:r>
              <a:rPr lang="en-US" sz="1800" kern="1200" dirty="0"/>
              <a:t>Patient/Resident Info is updated below</a:t>
            </a:r>
          </a:p>
          <a:p>
            <a:pPr marL="0" lvl="0" indent="0">
              <a:buNone/>
            </a:pPr>
            <a:r>
              <a:rPr lang="en-US" sz="1800" kern="1200" dirty="0" smtClean="0"/>
              <a:t>10. Edit </a:t>
            </a:r>
            <a:r>
              <a:rPr lang="en-US" sz="1800" kern="1200" dirty="0"/>
              <a:t>information if needed</a:t>
            </a:r>
          </a:p>
          <a:p>
            <a:pPr marL="0" lvl="0" indent="0">
              <a:buNone/>
            </a:pPr>
            <a:r>
              <a:rPr lang="en-US" sz="1800" kern="1200" dirty="0" smtClean="0"/>
              <a:t>11. Click </a:t>
            </a:r>
            <a:r>
              <a:rPr lang="en-US" sz="1800" b="1" kern="1200" dirty="0"/>
              <a:t>Save All </a:t>
            </a:r>
            <a:r>
              <a:rPr lang="en-US" sz="1800" b="1" kern="1200" dirty="0" smtClean="0"/>
              <a:t>Patients/Residents</a:t>
            </a:r>
          </a:p>
          <a:p>
            <a:endParaRPr lang="en-US" sz="1800" dirty="0"/>
          </a:p>
        </p:txBody>
      </p:sp>
      <p:sp>
        <p:nvSpPr>
          <p:cNvPr id="4" name="Title 1"/>
          <p:cNvSpPr>
            <a:spLocks noGrp="1"/>
          </p:cNvSpPr>
          <p:nvPr>
            <p:ph type="title"/>
          </p:nvPr>
        </p:nvSpPr>
        <p:spPr/>
        <p:txBody>
          <a:bodyPr/>
          <a:lstStyle/>
          <a:p>
            <a:r>
              <a:rPr lang="en-US" dirty="0" smtClean="0">
                <a:solidFill>
                  <a:schemeClr val="accent2"/>
                </a:solidFill>
              </a:rPr>
              <a:t>Training </a:t>
            </a:r>
            <a:r>
              <a:rPr lang="en-US" dirty="0" smtClean="0">
                <a:solidFill>
                  <a:schemeClr val="accent2"/>
                </a:solidFill>
              </a:rPr>
              <a:t>Exercise (E-3c)</a:t>
            </a:r>
            <a:endParaRPr lang="en-US" dirty="0">
              <a:solidFill>
                <a:schemeClr val="accent2"/>
              </a:solidFill>
            </a:endParaRPr>
          </a:p>
        </p:txBody>
      </p:sp>
    </p:spTree>
    <p:extLst>
      <p:ext uri="{BB962C8B-B14F-4D97-AF65-F5344CB8AC3E}">
        <p14:creationId xmlns:p14="http://schemas.microsoft.com/office/powerpoint/2010/main" val="3528502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7696200" cy="1143000"/>
          </a:xfrm>
        </p:spPr>
        <p:txBody>
          <a:bodyPr/>
          <a:lstStyle/>
          <a:p>
            <a:r>
              <a:rPr lang="en-US" dirty="0" smtClean="0">
                <a:solidFill>
                  <a:srgbClr val="000066"/>
                </a:solidFill>
              </a:rPr>
              <a:t>Training Exercise (E-4) </a:t>
            </a:r>
            <a:r>
              <a:rPr lang="en-US" dirty="0">
                <a:solidFill>
                  <a:srgbClr val="000066"/>
                </a:solidFill>
              </a:rPr>
              <a:t/>
            </a:r>
            <a:br>
              <a:rPr lang="en-US" dirty="0">
                <a:solidFill>
                  <a:srgbClr val="000066"/>
                </a:solidFill>
              </a:rPr>
            </a:br>
            <a:endParaRPr lang="en-US" dirty="0"/>
          </a:p>
        </p:txBody>
      </p:sp>
      <p:sp>
        <p:nvSpPr>
          <p:cNvPr id="3" name="Content Placeholder 2"/>
          <p:cNvSpPr>
            <a:spLocks noGrp="1"/>
          </p:cNvSpPr>
          <p:nvPr>
            <p:ph idx="1"/>
          </p:nvPr>
        </p:nvSpPr>
        <p:spPr>
          <a:xfrm>
            <a:off x="257175" y="1600200"/>
            <a:ext cx="8915400" cy="4495800"/>
          </a:xfrm>
        </p:spPr>
        <p:txBody>
          <a:bodyPr/>
          <a:lstStyle/>
          <a:p>
            <a:pPr marL="0" indent="0" algn="ctr">
              <a:buNone/>
            </a:pPr>
            <a:r>
              <a:rPr lang="en-US" sz="2400" b="1" u="sng" dirty="0" smtClean="0"/>
              <a:t>Evacuating </a:t>
            </a:r>
            <a:r>
              <a:rPr lang="en-US" sz="2400" b="1" u="sng" dirty="0"/>
              <a:t>Facility: Updates Multiple Patient/Resident</a:t>
            </a:r>
          </a:p>
          <a:p>
            <a:pPr marL="0" indent="0" algn="ctr">
              <a:buNone/>
            </a:pPr>
            <a:r>
              <a:rPr lang="en-US" sz="2000" b="1" dirty="0">
                <a:solidFill>
                  <a:srgbClr val="FF0000"/>
                </a:solidFill>
              </a:rPr>
              <a:t>e-FINDS Administrator Role Only</a:t>
            </a:r>
          </a:p>
          <a:p>
            <a:pPr marL="0" indent="0">
              <a:buNone/>
            </a:pPr>
            <a:endParaRPr lang="en-US" sz="1600" dirty="0" smtClean="0"/>
          </a:p>
          <a:p>
            <a:pPr marL="0" indent="0">
              <a:buNone/>
            </a:pPr>
            <a:r>
              <a:rPr lang="en-US" sz="1800" dirty="0" smtClean="0"/>
              <a:t>1</a:t>
            </a:r>
            <a:r>
              <a:rPr lang="en-US" sz="1800" dirty="0"/>
              <a:t>. Click </a:t>
            </a:r>
            <a:r>
              <a:rPr lang="en-US" sz="1800" b="1" dirty="0"/>
              <a:t>Update Patient/Resident &gt; Multi Patient/Resident Update.</a:t>
            </a:r>
          </a:p>
          <a:p>
            <a:pPr marL="0" indent="0">
              <a:buNone/>
            </a:pPr>
            <a:r>
              <a:rPr lang="en-US" sz="1800" dirty="0"/>
              <a:t>2. Verify your location.</a:t>
            </a:r>
          </a:p>
          <a:p>
            <a:pPr marL="0" indent="0">
              <a:buNone/>
            </a:pPr>
            <a:r>
              <a:rPr lang="en-US" sz="1800" dirty="0"/>
              <a:t>3. Select the Action </a:t>
            </a:r>
            <a:r>
              <a:rPr lang="en-US" sz="1800" dirty="0" smtClean="0"/>
              <a:t>Type: </a:t>
            </a:r>
            <a:r>
              <a:rPr lang="en-US" sz="1800" b="1" dirty="0"/>
              <a:t>Releasing Patient/Resident From this Location </a:t>
            </a:r>
            <a:endParaRPr lang="en-US" sz="1800" dirty="0" smtClean="0"/>
          </a:p>
          <a:p>
            <a:pPr marL="0" indent="0">
              <a:buNone/>
            </a:pPr>
            <a:r>
              <a:rPr lang="en-US" sz="1800" dirty="0" smtClean="0"/>
              <a:t>4</a:t>
            </a:r>
            <a:r>
              <a:rPr lang="en-US" sz="1800" dirty="0"/>
              <a:t>. Select the Intended Destination.</a:t>
            </a:r>
          </a:p>
          <a:p>
            <a:pPr marL="0" indent="0">
              <a:buNone/>
            </a:pPr>
            <a:r>
              <a:rPr lang="en-US" sz="1800" dirty="0"/>
              <a:t>5. Enter the Bulk Group, for example transport via bus.</a:t>
            </a:r>
          </a:p>
          <a:p>
            <a:pPr marL="0" indent="0">
              <a:buNone/>
            </a:pPr>
            <a:r>
              <a:rPr lang="en-US" sz="1800" dirty="0"/>
              <a:t>6. Click </a:t>
            </a:r>
            <a:r>
              <a:rPr lang="en-US" sz="1800" b="1" dirty="0"/>
              <a:t>Load All Patient/Resident.</a:t>
            </a:r>
          </a:p>
          <a:p>
            <a:pPr marL="0" indent="0">
              <a:buNone/>
            </a:pPr>
            <a:r>
              <a:rPr lang="en-US" sz="1800" dirty="0"/>
              <a:t>7. Select All OR select Update for each patient/resident.</a:t>
            </a:r>
          </a:p>
          <a:p>
            <a:pPr marL="0" indent="0">
              <a:buNone/>
            </a:pPr>
            <a:r>
              <a:rPr lang="en-US" sz="1800" dirty="0"/>
              <a:t>8. Click </a:t>
            </a:r>
            <a:r>
              <a:rPr lang="en-US" sz="1800" b="1" dirty="0"/>
              <a:t>Release Selected </a:t>
            </a:r>
            <a:r>
              <a:rPr lang="en-US" sz="1800" b="1" dirty="0" smtClean="0"/>
              <a:t>Patient/Residents.</a:t>
            </a:r>
            <a:endParaRPr lang="en-US" sz="1800" dirty="0" smtClean="0"/>
          </a:p>
          <a:p>
            <a:pPr marL="0" indent="0">
              <a:buNone/>
            </a:pPr>
            <a:r>
              <a:rPr lang="en-US" sz="1800" dirty="0" smtClean="0"/>
              <a:t>9</a:t>
            </a:r>
            <a:r>
              <a:rPr lang="en-US" sz="1800" dirty="0"/>
              <a:t>. Verify Successfully updated {#} Patient/Resident</a:t>
            </a:r>
            <a:r>
              <a:rPr lang="en-US" sz="1800" dirty="0" smtClean="0"/>
              <a:t>.</a:t>
            </a:r>
          </a:p>
          <a:p>
            <a:pPr marL="0" indent="0" algn="ctr">
              <a:buNone/>
            </a:pPr>
            <a:endParaRPr lang="en-US" sz="1800" b="1" dirty="0" smtClean="0">
              <a:solidFill>
                <a:srgbClr val="0070C0"/>
              </a:solidFill>
            </a:endParaRPr>
          </a:p>
          <a:p>
            <a:pPr marL="0" indent="0" algn="ctr">
              <a:buNone/>
            </a:pPr>
            <a:r>
              <a:rPr lang="en-US" sz="1800" b="1" dirty="0" smtClean="0">
                <a:solidFill>
                  <a:srgbClr val="0070C0"/>
                </a:solidFill>
              </a:rPr>
              <a:t>UPDATE the </a:t>
            </a:r>
            <a:r>
              <a:rPr lang="en-US" sz="1800" b="1" u="sng" dirty="0" smtClean="0">
                <a:solidFill>
                  <a:srgbClr val="0070C0"/>
                </a:solidFill>
              </a:rPr>
              <a:t>2</a:t>
            </a:r>
            <a:r>
              <a:rPr lang="en-US" sz="1800" b="1" dirty="0" smtClean="0">
                <a:solidFill>
                  <a:srgbClr val="0070C0"/>
                </a:solidFill>
              </a:rPr>
              <a:t> PATIENTS/RESIDENTS</a:t>
            </a:r>
            <a:endParaRPr lang="en-US" sz="1800" dirty="0" smtClean="0"/>
          </a:p>
          <a:p>
            <a:pPr marL="0" indent="0" algn="ctr">
              <a:buNone/>
            </a:pPr>
            <a:endParaRPr lang="en-US" sz="1800" dirty="0"/>
          </a:p>
        </p:txBody>
      </p:sp>
    </p:spTree>
    <p:extLst>
      <p:ext uri="{BB962C8B-B14F-4D97-AF65-F5344CB8AC3E}">
        <p14:creationId xmlns:p14="http://schemas.microsoft.com/office/powerpoint/2010/main" val="3382232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a:lstStyle/>
          <a:p>
            <a:pPr eaLnBrk="1" hangingPunct="1"/>
            <a:r>
              <a:rPr lang="en-US" dirty="0" smtClean="0">
                <a:solidFill>
                  <a:srgbClr val="FFC000"/>
                </a:solidFill>
              </a:rPr>
              <a:t>Agenda</a:t>
            </a:r>
          </a:p>
        </p:txBody>
      </p:sp>
      <p:sp>
        <p:nvSpPr>
          <p:cNvPr id="2" name="TextBox 1"/>
          <p:cNvSpPr txBox="1"/>
          <p:nvPr/>
        </p:nvSpPr>
        <p:spPr>
          <a:xfrm>
            <a:off x="304800" y="1524000"/>
            <a:ext cx="8458200" cy="5078313"/>
          </a:xfrm>
          <a:prstGeom prst="rect">
            <a:avLst/>
          </a:prstGeom>
          <a:noFill/>
        </p:spPr>
        <p:txBody>
          <a:bodyPr wrap="square" rtlCol="0">
            <a:spAutoFit/>
          </a:bodyPr>
          <a:lstStyle/>
          <a:p>
            <a:pPr marL="342900" indent="-342900" eaLnBrk="1" hangingPunct="1">
              <a:spcAft>
                <a:spcPts val="0"/>
              </a:spcAft>
              <a:buFont typeface="Arial" panose="020B0604020202020204" pitchFamily="34" charset="0"/>
              <a:buChar char="•"/>
              <a:defRPr/>
            </a:pPr>
            <a:r>
              <a:rPr lang="en-US" sz="2000" dirty="0" smtClean="0">
                <a:solidFill>
                  <a:srgbClr val="000066"/>
                </a:solidFill>
              </a:rPr>
              <a:t>e-FINDS INTRODUCTION</a:t>
            </a:r>
          </a:p>
          <a:p>
            <a:pPr marL="342900" indent="-342900" eaLnBrk="1" hangingPunct="1">
              <a:spcAft>
                <a:spcPts val="0"/>
              </a:spcAft>
              <a:buFont typeface="Arial" panose="020B0604020202020204" pitchFamily="34" charset="0"/>
              <a:buChar char="•"/>
              <a:defRPr/>
            </a:pPr>
            <a:r>
              <a:rPr lang="en-US" sz="2000" dirty="0" smtClean="0">
                <a:solidFill>
                  <a:srgbClr val="000066"/>
                </a:solidFill>
              </a:rPr>
              <a:t>HANDS-ON EXERCISES</a:t>
            </a:r>
          </a:p>
          <a:p>
            <a:pPr marL="800100" lvl="1" indent="-342900">
              <a:spcAft>
                <a:spcPts val="0"/>
              </a:spcAft>
              <a:buFont typeface="Arial" panose="020B0604020202020204" pitchFamily="34" charset="0"/>
              <a:buChar char="•"/>
              <a:defRPr/>
            </a:pPr>
            <a:r>
              <a:rPr lang="en-US" dirty="0" smtClean="0">
                <a:solidFill>
                  <a:srgbClr val="000066"/>
                </a:solidFill>
              </a:rPr>
              <a:t>Administrative</a:t>
            </a:r>
            <a:endParaRPr lang="en-US" dirty="0">
              <a:solidFill>
                <a:srgbClr val="000066"/>
              </a:solidFill>
            </a:endParaRPr>
          </a:p>
          <a:p>
            <a:pPr eaLnBrk="1" hangingPunct="1">
              <a:spcAft>
                <a:spcPts val="0"/>
              </a:spcAft>
              <a:tabLst>
                <a:tab pos="228600" algn="l"/>
              </a:tabLst>
              <a:defRPr/>
            </a:pPr>
            <a:r>
              <a:rPr lang="en-US" sz="1600" dirty="0" smtClean="0">
                <a:solidFill>
                  <a:srgbClr val="00B050"/>
                </a:solidFill>
              </a:rPr>
              <a:t>	A-1: Download Patient/Resident Tracking Sheet (PDF barcode sheet/paper log) </a:t>
            </a:r>
          </a:p>
          <a:p>
            <a:pPr eaLnBrk="1" hangingPunct="1">
              <a:spcAft>
                <a:spcPts val="0"/>
              </a:spcAft>
              <a:tabLst>
                <a:tab pos="228600" algn="l"/>
              </a:tabLst>
              <a:defRPr/>
            </a:pPr>
            <a:r>
              <a:rPr lang="en-US" sz="1600" dirty="0" smtClean="0">
                <a:solidFill>
                  <a:srgbClr val="00B050"/>
                </a:solidFill>
              </a:rPr>
              <a:t>	A-2: Create an Operation for a training, exercise, event</a:t>
            </a:r>
          </a:p>
          <a:p>
            <a:pPr marL="742950" lvl="1" indent="-285750">
              <a:spcAft>
                <a:spcPts val="0"/>
              </a:spcAft>
              <a:buFont typeface="Arial" panose="020B0604020202020204" pitchFamily="34" charset="0"/>
              <a:buChar char="•"/>
              <a:tabLst>
                <a:tab pos="228600" algn="l"/>
              </a:tabLst>
              <a:defRPr/>
            </a:pPr>
            <a:r>
              <a:rPr lang="en-US" dirty="0" smtClean="0">
                <a:solidFill>
                  <a:srgbClr val="000066"/>
                </a:solidFill>
              </a:rPr>
              <a:t>Evacuate</a:t>
            </a:r>
            <a:r>
              <a:rPr lang="en-US" dirty="0">
                <a:solidFill>
                  <a:srgbClr val="7030A0"/>
                </a:solidFill>
              </a:rPr>
              <a:t>	</a:t>
            </a:r>
            <a:endParaRPr lang="en-US" dirty="0" smtClean="0">
              <a:solidFill>
                <a:srgbClr val="7030A0"/>
              </a:solidFill>
            </a:endParaRPr>
          </a:p>
          <a:p>
            <a:pPr eaLnBrk="1" hangingPunct="1">
              <a:spcAft>
                <a:spcPts val="0"/>
              </a:spcAft>
              <a:tabLst>
                <a:tab pos="228600" algn="l"/>
              </a:tabLst>
              <a:defRPr/>
            </a:pPr>
            <a:r>
              <a:rPr lang="en-US" sz="1600" dirty="0" smtClean="0"/>
              <a:t>	</a:t>
            </a:r>
            <a:r>
              <a:rPr lang="en-US" sz="1600" dirty="0" smtClean="0">
                <a:solidFill>
                  <a:srgbClr val="FF0000"/>
                </a:solidFill>
              </a:rPr>
              <a:t>E-1: Evacuate </a:t>
            </a:r>
            <a:r>
              <a:rPr lang="en-US" sz="1600" dirty="0">
                <a:solidFill>
                  <a:srgbClr val="FF0000"/>
                </a:solidFill>
              </a:rPr>
              <a:t>a single patient or </a:t>
            </a:r>
            <a:r>
              <a:rPr lang="en-US" sz="1600" dirty="0" smtClean="0">
                <a:solidFill>
                  <a:srgbClr val="FF0000"/>
                </a:solidFill>
              </a:rPr>
              <a:t>resident</a:t>
            </a:r>
          </a:p>
          <a:p>
            <a:pPr eaLnBrk="1" hangingPunct="1">
              <a:spcAft>
                <a:spcPts val="0"/>
              </a:spcAft>
              <a:tabLst>
                <a:tab pos="228600" algn="l"/>
              </a:tabLst>
              <a:defRPr/>
            </a:pPr>
            <a:r>
              <a:rPr lang="en-US" sz="1600" dirty="0" smtClean="0">
                <a:solidFill>
                  <a:srgbClr val="FF0000"/>
                </a:solidFill>
              </a:rPr>
              <a:t>	</a:t>
            </a:r>
            <a:r>
              <a:rPr lang="en-US" sz="1600" dirty="0" smtClean="0">
                <a:solidFill>
                  <a:srgbClr val="FF0000"/>
                </a:solidFill>
              </a:rPr>
              <a:t>E-2: </a:t>
            </a:r>
            <a:r>
              <a:rPr lang="en-US" sz="1600" dirty="0" smtClean="0">
                <a:solidFill>
                  <a:srgbClr val="FF0000"/>
                </a:solidFill>
              </a:rPr>
              <a:t>Register </a:t>
            </a:r>
            <a:r>
              <a:rPr lang="en-US" sz="1600" dirty="0" smtClean="0">
                <a:solidFill>
                  <a:srgbClr val="FF0000"/>
                </a:solidFill>
              </a:rPr>
              <a:t>multiple patients or residents through the web page (admins only)</a:t>
            </a:r>
          </a:p>
          <a:p>
            <a:pPr eaLnBrk="1" hangingPunct="1">
              <a:spcAft>
                <a:spcPts val="0"/>
              </a:spcAft>
              <a:tabLst>
                <a:tab pos="228600" algn="l"/>
              </a:tabLst>
              <a:defRPr/>
            </a:pPr>
            <a:r>
              <a:rPr lang="en-US" sz="1600" dirty="0">
                <a:solidFill>
                  <a:srgbClr val="FF0000"/>
                </a:solidFill>
              </a:rPr>
              <a:t>	</a:t>
            </a:r>
            <a:r>
              <a:rPr lang="en-US" sz="1600" dirty="0" smtClean="0">
                <a:solidFill>
                  <a:srgbClr val="FF0000"/>
                </a:solidFill>
              </a:rPr>
              <a:t>E-3a-c: Create </a:t>
            </a:r>
            <a:r>
              <a:rPr lang="en-US" sz="1600" dirty="0">
                <a:solidFill>
                  <a:srgbClr val="FF0000"/>
                </a:solidFill>
              </a:rPr>
              <a:t>a fillable spreadsheet (admins only), fill it in and </a:t>
            </a:r>
            <a:r>
              <a:rPr lang="en-US" sz="1600" dirty="0" smtClean="0">
                <a:solidFill>
                  <a:srgbClr val="FF0000"/>
                </a:solidFill>
              </a:rPr>
              <a:t>upload</a:t>
            </a:r>
          </a:p>
          <a:p>
            <a:pPr>
              <a:spcAft>
                <a:spcPts val="0"/>
              </a:spcAft>
              <a:tabLst>
                <a:tab pos="228600" algn="l"/>
              </a:tabLst>
              <a:defRPr/>
            </a:pPr>
            <a:r>
              <a:rPr lang="en-US" sz="1600" dirty="0" smtClean="0">
                <a:solidFill>
                  <a:srgbClr val="FF0000"/>
                </a:solidFill>
              </a:rPr>
              <a:t>	E-4: Update/Release </a:t>
            </a:r>
            <a:r>
              <a:rPr lang="en-US" sz="1600" dirty="0">
                <a:solidFill>
                  <a:srgbClr val="FF0000"/>
                </a:solidFill>
              </a:rPr>
              <a:t>a batch of patients or residents from the </a:t>
            </a:r>
            <a:r>
              <a:rPr lang="en-US" sz="1600" dirty="0" err="1">
                <a:solidFill>
                  <a:srgbClr val="FF0000"/>
                </a:solidFill>
              </a:rPr>
              <a:t>evac</a:t>
            </a:r>
            <a:r>
              <a:rPr lang="en-US" sz="1600" dirty="0">
                <a:solidFill>
                  <a:srgbClr val="FF0000"/>
                </a:solidFill>
              </a:rPr>
              <a:t>. </a:t>
            </a:r>
            <a:r>
              <a:rPr lang="en-US" sz="1600" dirty="0" smtClean="0">
                <a:solidFill>
                  <a:srgbClr val="FF0000"/>
                </a:solidFill>
              </a:rPr>
              <a:t>Facility</a:t>
            </a:r>
            <a:endParaRPr lang="en-US" sz="1600" dirty="0" smtClean="0">
              <a:solidFill>
                <a:srgbClr val="FF0000"/>
              </a:solidFill>
            </a:endParaRPr>
          </a:p>
          <a:p>
            <a:pPr marL="800100" lvl="1" indent="-342900">
              <a:spcAft>
                <a:spcPts val="0"/>
              </a:spcAft>
              <a:buFont typeface="Arial" panose="020B0604020202020204" pitchFamily="34" charset="0"/>
              <a:buChar char="•"/>
              <a:tabLst>
                <a:tab pos="228600" algn="l"/>
              </a:tabLst>
              <a:defRPr/>
            </a:pPr>
            <a:r>
              <a:rPr lang="en-US" dirty="0" smtClean="0">
                <a:solidFill>
                  <a:srgbClr val="000066"/>
                </a:solidFill>
              </a:rPr>
              <a:t>Receive</a:t>
            </a:r>
            <a:endParaRPr lang="en-US" dirty="0">
              <a:solidFill>
                <a:srgbClr val="000066"/>
              </a:solidFill>
            </a:endParaRPr>
          </a:p>
          <a:p>
            <a:pPr eaLnBrk="1" hangingPunct="1">
              <a:spcAft>
                <a:spcPts val="0"/>
              </a:spcAft>
              <a:tabLst>
                <a:tab pos="228600" algn="l"/>
              </a:tabLst>
              <a:defRPr/>
            </a:pPr>
            <a:r>
              <a:rPr lang="en-US" sz="1600" dirty="0" smtClean="0"/>
              <a:t>	</a:t>
            </a:r>
            <a:r>
              <a:rPr lang="en-US" sz="1600" dirty="0" smtClean="0">
                <a:solidFill>
                  <a:srgbClr val="7030A0"/>
                </a:solidFill>
              </a:rPr>
              <a:t>R-1: Receive </a:t>
            </a:r>
            <a:r>
              <a:rPr lang="en-US" sz="1600" dirty="0">
                <a:solidFill>
                  <a:srgbClr val="7030A0"/>
                </a:solidFill>
              </a:rPr>
              <a:t>a single patient or </a:t>
            </a:r>
            <a:r>
              <a:rPr lang="en-US" sz="1600" dirty="0" smtClean="0">
                <a:solidFill>
                  <a:srgbClr val="7030A0"/>
                </a:solidFill>
              </a:rPr>
              <a:t>resident</a:t>
            </a:r>
            <a:endParaRPr lang="en-US" sz="1600" dirty="0">
              <a:solidFill>
                <a:srgbClr val="7030A0"/>
              </a:solidFill>
            </a:endParaRPr>
          </a:p>
          <a:p>
            <a:pPr eaLnBrk="1" hangingPunct="1">
              <a:spcAft>
                <a:spcPts val="0"/>
              </a:spcAft>
              <a:tabLst>
                <a:tab pos="228600" algn="l"/>
              </a:tabLst>
              <a:defRPr/>
            </a:pPr>
            <a:r>
              <a:rPr lang="en-US" sz="1600" dirty="0">
                <a:solidFill>
                  <a:srgbClr val="7030A0"/>
                </a:solidFill>
              </a:rPr>
              <a:t>	</a:t>
            </a:r>
            <a:r>
              <a:rPr lang="en-US" sz="1600" dirty="0" smtClean="0">
                <a:solidFill>
                  <a:srgbClr val="7030A0"/>
                </a:solidFill>
              </a:rPr>
              <a:t>R-2: Check </a:t>
            </a:r>
            <a:r>
              <a:rPr lang="en-US" sz="1600" dirty="0">
                <a:solidFill>
                  <a:srgbClr val="7030A0"/>
                </a:solidFill>
              </a:rPr>
              <a:t>in </a:t>
            </a:r>
            <a:r>
              <a:rPr lang="en-US" sz="1600" dirty="0" smtClean="0">
                <a:solidFill>
                  <a:srgbClr val="7030A0"/>
                </a:solidFill>
              </a:rPr>
              <a:t>(Receive) a </a:t>
            </a:r>
            <a:r>
              <a:rPr lang="en-US" sz="1600" dirty="0">
                <a:solidFill>
                  <a:srgbClr val="7030A0"/>
                </a:solidFill>
              </a:rPr>
              <a:t>batch of patients or residents at the receiving </a:t>
            </a:r>
            <a:r>
              <a:rPr lang="en-US" sz="1600" dirty="0" smtClean="0">
                <a:solidFill>
                  <a:srgbClr val="7030A0"/>
                </a:solidFill>
              </a:rPr>
              <a:t>facility</a:t>
            </a:r>
            <a:endParaRPr lang="en-US" sz="1600" dirty="0">
              <a:solidFill>
                <a:srgbClr val="7030A0"/>
              </a:solidFill>
            </a:endParaRPr>
          </a:p>
          <a:p>
            <a:pPr marL="742950" lvl="1" indent="-285750">
              <a:spcAft>
                <a:spcPts val="0"/>
              </a:spcAft>
              <a:buFont typeface="Arial" panose="020B0604020202020204" pitchFamily="34" charset="0"/>
              <a:buChar char="•"/>
              <a:tabLst>
                <a:tab pos="228600" algn="l"/>
              </a:tabLst>
              <a:defRPr/>
            </a:pPr>
            <a:r>
              <a:rPr lang="en-US" dirty="0" smtClean="0">
                <a:solidFill>
                  <a:srgbClr val="000066"/>
                </a:solidFill>
              </a:rPr>
              <a:t>Search</a:t>
            </a:r>
          </a:p>
          <a:p>
            <a:pPr eaLnBrk="1" hangingPunct="1">
              <a:spcAft>
                <a:spcPts val="0"/>
              </a:spcAft>
              <a:tabLst>
                <a:tab pos="228600" algn="l"/>
              </a:tabLst>
              <a:defRPr/>
            </a:pPr>
            <a:r>
              <a:rPr lang="en-US" sz="1600" dirty="0"/>
              <a:t>	</a:t>
            </a:r>
            <a:r>
              <a:rPr lang="en-US" sz="1600" dirty="0" smtClean="0">
                <a:solidFill>
                  <a:srgbClr val="00B0F0"/>
                </a:solidFill>
              </a:rPr>
              <a:t>S-1: eFINDS </a:t>
            </a:r>
            <a:r>
              <a:rPr lang="en-US" sz="1600" dirty="0" smtClean="0">
                <a:solidFill>
                  <a:srgbClr val="00B0F0"/>
                </a:solidFill>
              </a:rPr>
              <a:t>patients by original location</a:t>
            </a:r>
          </a:p>
          <a:p>
            <a:pPr eaLnBrk="1" hangingPunct="1">
              <a:spcAft>
                <a:spcPts val="0"/>
              </a:spcAft>
              <a:tabLst>
                <a:tab pos="228600" algn="l"/>
              </a:tabLst>
              <a:defRPr/>
            </a:pPr>
            <a:r>
              <a:rPr lang="en-US" sz="1600" dirty="0">
                <a:solidFill>
                  <a:srgbClr val="00B0F0"/>
                </a:solidFill>
              </a:rPr>
              <a:t>	</a:t>
            </a:r>
            <a:r>
              <a:rPr lang="en-US" sz="1600" dirty="0" smtClean="0">
                <a:solidFill>
                  <a:srgbClr val="00B0F0"/>
                </a:solidFill>
              </a:rPr>
              <a:t>S-2: </a:t>
            </a:r>
            <a:r>
              <a:rPr lang="en-US" sz="1600" dirty="0" smtClean="0">
                <a:solidFill>
                  <a:srgbClr val="00B0F0"/>
                </a:solidFill>
              </a:rPr>
              <a:t>eFINDS </a:t>
            </a:r>
            <a:r>
              <a:rPr lang="en-US" sz="1600" dirty="0" smtClean="0">
                <a:solidFill>
                  <a:srgbClr val="00B0F0"/>
                </a:solidFill>
              </a:rPr>
              <a:t>patients at current location</a:t>
            </a:r>
          </a:p>
          <a:p>
            <a:pPr eaLnBrk="1" hangingPunct="1">
              <a:spcAft>
                <a:spcPts val="0"/>
              </a:spcAft>
              <a:tabLst>
                <a:tab pos="228600" algn="l"/>
              </a:tabLst>
              <a:defRPr/>
            </a:pPr>
            <a:r>
              <a:rPr lang="en-US" sz="1600" dirty="0">
                <a:solidFill>
                  <a:srgbClr val="00B0F0"/>
                </a:solidFill>
              </a:rPr>
              <a:t>	</a:t>
            </a:r>
            <a:r>
              <a:rPr lang="en-US" sz="1600" dirty="0" smtClean="0">
                <a:solidFill>
                  <a:srgbClr val="00B0F0"/>
                </a:solidFill>
              </a:rPr>
              <a:t>S-3: Identified </a:t>
            </a:r>
            <a:r>
              <a:rPr lang="en-US" sz="1600" dirty="0" smtClean="0">
                <a:solidFill>
                  <a:srgbClr val="00B0F0"/>
                </a:solidFill>
              </a:rPr>
              <a:t>incoming eFINDS patients</a:t>
            </a:r>
          </a:p>
          <a:p>
            <a:pPr eaLnBrk="1" hangingPunct="1">
              <a:spcAft>
                <a:spcPts val="0"/>
              </a:spcAft>
              <a:tabLst>
                <a:tab pos="228600" algn="l"/>
              </a:tabLst>
              <a:defRPr/>
            </a:pPr>
            <a:r>
              <a:rPr lang="en-US" sz="1600" dirty="0">
                <a:solidFill>
                  <a:srgbClr val="00B0F0"/>
                </a:solidFill>
              </a:rPr>
              <a:t>	</a:t>
            </a:r>
            <a:r>
              <a:rPr lang="en-US" sz="1600" dirty="0" smtClean="0">
                <a:solidFill>
                  <a:srgbClr val="00B0F0"/>
                </a:solidFill>
              </a:rPr>
              <a:t>S-4: Patient </a:t>
            </a:r>
            <a:r>
              <a:rPr lang="en-US" sz="1600" dirty="0" smtClean="0">
                <a:solidFill>
                  <a:srgbClr val="00B0F0"/>
                </a:solidFill>
              </a:rPr>
              <a:t>Location/Quick Search </a:t>
            </a:r>
            <a:r>
              <a:rPr lang="en-US" sz="1600" dirty="0" smtClean="0">
                <a:solidFill>
                  <a:srgbClr val="00B0F0"/>
                </a:solidFill>
              </a:rPr>
              <a:t>Functions</a:t>
            </a:r>
          </a:p>
          <a:p>
            <a:pPr marL="342900" indent="-342900" eaLnBrk="1" hangingPunct="1">
              <a:spcAft>
                <a:spcPts val="0"/>
              </a:spcAft>
              <a:buFont typeface="Arial" panose="020B0604020202020204" pitchFamily="34" charset="0"/>
              <a:buChar char="•"/>
              <a:tabLst>
                <a:tab pos="228600" algn="l"/>
              </a:tabLst>
              <a:defRPr/>
            </a:pPr>
            <a:r>
              <a:rPr lang="en-US" sz="2000" dirty="0" smtClean="0">
                <a:solidFill>
                  <a:srgbClr val="000066"/>
                </a:solidFill>
              </a:rPr>
              <a:t>TEST/SCENARIOS (Optional)</a:t>
            </a:r>
            <a:endParaRPr lang="en-US" sz="2000" dirty="0">
              <a:solidFill>
                <a:srgbClr val="000066"/>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Prepare to Evacuate/Receive</a:t>
            </a:r>
            <a:endParaRPr lang="en-US" dirty="0">
              <a:solidFill>
                <a:schemeClr val="accent2"/>
              </a:solidFill>
            </a:endParaRPr>
          </a:p>
        </p:txBody>
      </p:sp>
      <p:sp>
        <p:nvSpPr>
          <p:cNvPr id="3" name="Content Placeholder 2"/>
          <p:cNvSpPr>
            <a:spLocks noGrp="1"/>
          </p:cNvSpPr>
          <p:nvPr>
            <p:ph idx="1"/>
          </p:nvPr>
        </p:nvSpPr>
        <p:spPr>
          <a:xfrm>
            <a:off x="152400" y="1981200"/>
            <a:ext cx="8915400" cy="4525963"/>
          </a:xfrm>
        </p:spPr>
        <p:txBody>
          <a:bodyPr/>
          <a:lstStyle/>
          <a:p>
            <a:pPr marL="0" indent="0">
              <a:buNone/>
            </a:pPr>
            <a:endParaRPr lang="en-US" dirty="0"/>
          </a:p>
          <a:p>
            <a:pPr marL="0" indent="0" algn="ctr">
              <a:buNone/>
            </a:pPr>
            <a:r>
              <a:rPr lang="en-US" dirty="0" smtClean="0"/>
              <a:t>Exchange </a:t>
            </a:r>
            <a:r>
              <a:rPr lang="en-US" b="1" u="sng" dirty="0" smtClean="0">
                <a:solidFill>
                  <a:srgbClr val="0070C0"/>
                </a:solidFill>
              </a:rPr>
              <a:t>7</a:t>
            </a:r>
            <a:r>
              <a:rPr lang="en-US" dirty="0" smtClean="0"/>
              <a:t> patients/residents with your partner facility</a:t>
            </a:r>
          </a:p>
          <a:p>
            <a:pPr>
              <a:buFontTx/>
              <a:buChar char="-"/>
            </a:pPr>
            <a:endParaRPr lang="en-US" dirty="0"/>
          </a:p>
        </p:txBody>
      </p:sp>
    </p:spTree>
    <p:extLst>
      <p:ext uri="{BB962C8B-B14F-4D97-AF65-F5344CB8AC3E}">
        <p14:creationId xmlns:p14="http://schemas.microsoft.com/office/powerpoint/2010/main" val="2194120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086600" cy="1143000"/>
          </a:xfrm>
        </p:spPr>
        <p:txBody>
          <a:bodyPr/>
          <a:lstStyle/>
          <a:p>
            <a:r>
              <a:rPr lang="en-US" dirty="0" smtClean="0">
                <a:solidFill>
                  <a:schemeClr val="accent2"/>
                </a:solidFill>
              </a:rPr>
              <a:t>Training Exercise </a:t>
            </a:r>
            <a:r>
              <a:rPr lang="en-US" dirty="0" smtClean="0">
                <a:solidFill>
                  <a:schemeClr val="accent2"/>
                </a:solidFill>
              </a:rPr>
              <a:t>(R-1)</a:t>
            </a:r>
            <a:endParaRPr lang="en-US" dirty="0">
              <a:solidFill>
                <a:schemeClr val="accent2"/>
              </a:solidFill>
            </a:endParaRPr>
          </a:p>
        </p:txBody>
      </p:sp>
      <p:sp>
        <p:nvSpPr>
          <p:cNvPr id="3" name="Content Placeholder 2"/>
          <p:cNvSpPr>
            <a:spLocks noGrp="1"/>
          </p:cNvSpPr>
          <p:nvPr>
            <p:ph idx="1"/>
          </p:nvPr>
        </p:nvSpPr>
        <p:spPr>
          <a:xfrm>
            <a:off x="228600" y="1600200"/>
            <a:ext cx="8686800" cy="4525963"/>
          </a:xfrm>
        </p:spPr>
        <p:txBody>
          <a:bodyPr/>
          <a:lstStyle/>
          <a:p>
            <a:pPr marL="0" indent="0">
              <a:buNone/>
            </a:pPr>
            <a:r>
              <a:rPr lang="en-US" sz="2800" b="1" u="sng" dirty="0" smtClean="0"/>
              <a:t>Receiving Facility</a:t>
            </a:r>
            <a:r>
              <a:rPr lang="en-US" sz="2800" b="1" u="sng" dirty="0"/>
              <a:t>: Update </a:t>
            </a:r>
            <a:r>
              <a:rPr lang="en-US" sz="2800" b="1" u="sng" dirty="0" smtClean="0"/>
              <a:t>Single Patient/Resident</a:t>
            </a:r>
          </a:p>
          <a:p>
            <a:pPr marL="0" indent="0">
              <a:buNone/>
            </a:pPr>
            <a:endParaRPr lang="en-US" sz="1800" b="1" u="sng" dirty="0" smtClean="0"/>
          </a:p>
          <a:p>
            <a:pPr marL="0" indent="0">
              <a:buNone/>
            </a:pPr>
            <a:r>
              <a:rPr lang="en-US" sz="1800" dirty="0" smtClean="0"/>
              <a:t>1.  Click </a:t>
            </a:r>
            <a:r>
              <a:rPr lang="en-US" sz="1800" b="1" dirty="0"/>
              <a:t>Update Patient/Resident &gt; </a:t>
            </a:r>
            <a:r>
              <a:rPr lang="en-US" sz="1800" b="1" dirty="0" smtClean="0"/>
              <a:t>With Scanner</a:t>
            </a:r>
          </a:p>
          <a:p>
            <a:pPr marL="0" indent="0">
              <a:buNone/>
            </a:pPr>
            <a:r>
              <a:rPr lang="en-US" sz="1800" dirty="0" smtClean="0"/>
              <a:t>2.  Scan barcode and click Submit, if necessary.</a:t>
            </a:r>
            <a:endParaRPr lang="en-US" sz="1800" dirty="0"/>
          </a:p>
          <a:p>
            <a:pPr marL="0" indent="0">
              <a:buNone/>
            </a:pPr>
            <a:r>
              <a:rPr lang="en-US" sz="1800" dirty="0"/>
              <a:t>3. </a:t>
            </a:r>
            <a:r>
              <a:rPr lang="en-US" sz="1800" dirty="0" smtClean="0"/>
              <a:t> Enter or confirm information, including Evacuation Operation and the current </a:t>
            </a:r>
          </a:p>
          <a:p>
            <a:pPr marL="0" indent="0">
              <a:buNone/>
            </a:pPr>
            <a:r>
              <a:rPr lang="en-US" sz="1800" dirty="0"/>
              <a:t> </a:t>
            </a:r>
            <a:r>
              <a:rPr lang="en-US" sz="1800" dirty="0" smtClean="0"/>
              <a:t>    patient/resident location.</a:t>
            </a:r>
          </a:p>
          <a:p>
            <a:pPr>
              <a:buAutoNum type="arabicPeriod" startAt="4"/>
            </a:pPr>
            <a:r>
              <a:rPr lang="en-US" sz="1800" dirty="0" smtClean="0"/>
              <a:t>Click Update or Override.</a:t>
            </a:r>
          </a:p>
          <a:p>
            <a:pPr>
              <a:buAutoNum type="arabicPeriod" startAt="4"/>
            </a:pPr>
            <a:r>
              <a:rPr lang="en-US" sz="1800" dirty="0" smtClean="0"/>
              <a:t>Confirm message:  Patient/Resident info is updated</a:t>
            </a:r>
          </a:p>
          <a:p>
            <a:pPr>
              <a:buAutoNum type="arabicPeriod" startAt="4"/>
            </a:pPr>
            <a:endParaRPr lang="en-US" sz="1800" dirty="0" smtClean="0"/>
          </a:p>
          <a:p>
            <a:pPr marL="0" indent="0">
              <a:buNone/>
            </a:pPr>
            <a:endParaRPr lang="en-US" sz="1800" dirty="0"/>
          </a:p>
          <a:p>
            <a:pPr marL="0" indent="0" algn="ctr">
              <a:buNone/>
            </a:pPr>
            <a:r>
              <a:rPr lang="en-US" sz="1800" b="1" dirty="0" smtClean="0">
                <a:solidFill>
                  <a:srgbClr val="0070C0"/>
                </a:solidFill>
              </a:rPr>
              <a:t>RECEIVE/UPDATE </a:t>
            </a:r>
            <a:r>
              <a:rPr lang="en-US" sz="1800" b="1" u="sng" dirty="0">
                <a:solidFill>
                  <a:srgbClr val="0070C0"/>
                </a:solidFill>
              </a:rPr>
              <a:t>2</a:t>
            </a:r>
            <a:r>
              <a:rPr lang="en-US" sz="1800" b="1" dirty="0">
                <a:solidFill>
                  <a:srgbClr val="0070C0"/>
                </a:solidFill>
              </a:rPr>
              <a:t> </a:t>
            </a:r>
            <a:r>
              <a:rPr lang="en-US" sz="1800" b="1" dirty="0" smtClean="0">
                <a:solidFill>
                  <a:srgbClr val="0070C0"/>
                </a:solidFill>
              </a:rPr>
              <a:t>PATIENTS/RESIDENTS USING THIS PROCESS</a:t>
            </a:r>
            <a:endParaRPr lang="en-US" sz="1800" dirty="0"/>
          </a:p>
          <a:p>
            <a:pPr marL="0" indent="0">
              <a:buNone/>
            </a:pPr>
            <a:endParaRPr lang="en-US" sz="1800" dirty="0"/>
          </a:p>
        </p:txBody>
      </p:sp>
    </p:spTree>
    <p:extLst>
      <p:ext uri="{BB962C8B-B14F-4D97-AF65-F5344CB8AC3E}">
        <p14:creationId xmlns:p14="http://schemas.microsoft.com/office/powerpoint/2010/main" val="28106980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7772400" cy="1143000"/>
          </a:xfrm>
        </p:spPr>
        <p:txBody>
          <a:bodyPr/>
          <a:lstStyle/>
          <a:p>
            <a:r>
              <a:rPr lang="en-US" sz="3400" dirty="0" smtClean="0">
                <a:solidFill>
                  <a:schemeClr val="accent2"/>
                </a:solidFill>
              </a:rPr>
              <a:t>Training Exercise </a:t>
            </a:r>
            <a:r>
              <a:rPr lang="en-US" sz="3400" dirty="0" smtClean="0">
                <a:solidFill>
                  <a:schemeClr val="accent2"/>
                </a:solidFill>
              </a:rPr>
              <a:t>(R-2)</a:t>
            </a:r>
            <a:endParaRPr lang="en-US" sz="3400" dirty="0">
              <a:solidFill>
                <a:schemeClr val="accent2"/>
              </a:solidFill>
            </a:endParaRPr>
          </a:p>
        </p:txBody>
      </p:sp>
      <p:sp>
        <p:nvSpPr>
          <p:cNvPr id="3" name="Content Placeholder 2"/>
          <p:cNvSpPr>
            <a:spLocks noGrp="1"/>
          </p:cNvSpPr>
          <p:nvPr>
            <p:ph idx="1"/>
          </p:nvPr>
        </p:nvSpPr>
        <p:spPr>
          <a:xfrm>
            <a:off x="152400" y="1600200"/>
            <a:ext cx="8839200" cy="5029200"/>
          </a:xfrm>
        </p:spPr>
        <p:txBody>
          <a:bodyPr/>
          <a:lstStyle/>
          <a:p>
            <a:pPr marL="0" indent="0" algn="ctr">
              <a:buNone/>
            </a:pPr>
            <a:r>
              <a:rPr lang="en-US" sz="2400" b="1" u="sng" dirty="0"/>
              <a:t>Receiving Facility: </a:t>
            </a:r>
            <a:r>
              <a:rPr lang="en-US" sz="2400" b="1" u="sng" dirty="0" smtClean="0"/>
              <a:t>Receive a Group of Patients</a:t>
            </a:r>
            <a:endParaRPr lang="en-US" sz="2400" b="1" u="sng" dirty="0"/>
          </a:p>
          <a:p>
            <a:pPr marL="0" indent="0" algn="ctr">
              <a:buNone/>
            </a:pPr>
            <a:r>
              <a:rPr lang="en-US" sz="1800" b="1" dirty="0">
                <a:solidFill>
                  <a:srgbClr val="FF0000"/>
                </a:solidFill>
              </a:rPr>
              <a:t>e-FINDS Administrator Role Only</a:t>
            </a:r>
          </a:p>
          <a:p>
            <a:pPr marL="0" indent="0">
              <a:buNone/>
            </a:pPr>
            <a:endParaRPr lang="en-US" sz="1800" dirty="0" smtClean="0"/>
          </a:p>
          <a:p>
            <a:pPr marL="0" lvl="0" indent="0">
              <a:buNone/>
            </a:pPr>
            <a:r>
              <a:rPr lang="en-US" sz="1800" dirty="0" smtClean="0"/>
              <a:t>1.  </a:t>
            </a:r>
            <a:r>
              <a:rPr lang="en-US" sz="1800" kern="1200" dirty="0" smtClean="0"/>
              <a:t>Click </a:t>
            </a:r>
            <a:r>
              <a:rPr lang="en-US" sz="1800" b="1" kern="1200" dirty="0"/>
              <a:t>Update Patient/Resident &gt; Multi Patient/Resident Update</a:t>
            </a:r>
            <a:r>
              <a:rPr lang="en-US" sz="1800" kern="1200" dirty="0"/>
              <a:t>.</a:t>
            </a:r>
          </a:p>
          <a:p>
            <a:pPr marL="0" lvl="0" indent="0">
              <a:buNone/>
            </a:pPr>
            <a:r>
              <a:rPr lang="en-US" sz="1800" kern="1200" dirty="0"/>
              <a:t>2</a:t>
            </a:r>
            <a:r>
              <a:rPr lang="en-US" sz="1800" kern="1200" dirty="0" smtClean="0"/>
              <a:t>.  Verify </a:t>
            </a:r>
            <a:r>
              <a:rPr lang="en-US" sz="1800" kern="1200" dirty="0"/>
              <a:t>your location.</a:t>
            </a:r>
          </a:p>
          <a:p>
            <a:pPr marL="0" lvl="0" indent="0">
              <a:buNone/>
            </a:pPr>
            <a:r>
              <a:rPr lang="en-US" sz="1800" kern="1200" dirty="0"/>
              <a:t>3</a:t>
            </a:r>
            <a:r>
              <a:rPr lang="en-US" sz="1800" kern="1200" dirty="0" smtClean="0"/>
              <a:t>.  Select </a:t>
            </a:r>
            <a:r>
              <a:rPr lang="en-US" sz="1800" kern="1200" dirty="0"/>
              <a:t>Checking in Patients/Residents into this location.</a:t>
            </a:r>
          </a:p>
          <a:p>
            <a:pPr marL="0" lvl="0" indent="0">
              <a:buNone/>
            </a:pPr>
            <a:r>
              <a:rPr lang="en-US" sz="1800" kern="1200" dirty="0"/>
              <a:t>4</a:t>
            </a:r>
            <a:r>
              <a:rPr lang="en-US" sz="1800" kern="1200" dirty="0" smtClean="0"/>
              <a:t>.  Verify </a:t>
            </a:r>
            <a:r>
              <a:rPr lang="en-US" sz="1800" kern="1200" dirty="0"/>
              <a:t>the patient or resident is correct.</a:t>
            </a:r>
          </a:p>
          <a:p>
            <a:pPr marL="0" lvl="0" indent="0">
              <a:buNone/>
            </a:pPr>
            <a:r>
              <a:rPr lang="en-US" sz="1800" kern="1200" dirty="0"/>
              <a:t>5</a:t>
            </a:r>
            <a:r>
              <a:rPr lang="en-US" sz="1800" kern="1200" dirty="0" smtClean="0"/>
              <a:t>.  Click </a:t>
            </a:r>
            <a:r>
              <a:rPr lang="en-US" sz="1800" b="1" kern="1200" dirty="0"/>
              <a:t>Select All OR Update for each patient or resident being received</a:t>
            </a:r>
            <a:r>
              <a:rPr lang="en-US" sz="1800" kern="1200" dirty="0"/>
              <a:t>.</a:t>
            </a:r>
          </a:p>
          <a:p>
            <a:pPr marL="0" lvl="0" indent="0">
              <a:buNone/>
            </a:pPr>
            <a:r>
              <a:rPr lang="en-US" sz="1800" kern="1200" dirty="0"/>
              <a:t>6</a:t>
            </a:r>
            <a:r>
              <a:rPr lang="en-US" sz="1800" kern="1200" dirty="0" smtClean="0"/>
              <a:t>.  Click </a:t>
            </a:r>
            <a:r>
              <a:rPr lang="en-US" sz="1800" b="1" kern="1200" dirty="0"/>
              <a:t>Check in Selected Patient/Resident</a:t>
            </a:r>
            <a:r>
              <a:rPr lang="en-US" sz="1800" kern="1200" dirty="0"/>
              <a:t>.</a:t>
            </a:r>
          </a:p>
          <a:p>
            <a:pPr>
              <a:buAutoNum type="arabicPeriod" startAt="7"/>
            </a:pPr>
            <a:r>
              <a:rPr lang="en-US" sz="1800" kern="1200" dirty="0" smtClean="0"/>
              <a:t>Confirm </a:t>
            </a:r>
            <a:r>
              <a:rPr lang="en-US" sz="1800" kern="1200" dirty="0"/>
              <a:t>Message: Successfully updated {correct #} of Patient/Resident</a:t>
            </a:r>
            <a:r>
              <a:rPr lang="en-US" sz="1800" kern="1200" dirty="0" smtClean="0"/>
              <a:t>.</a:t>
            </a:r>
          </a:p>
          <a:p>
            <a:pPr>
              <a:buAutoNum type="arabicPeriod" startAt="7"/>
            </a:pPr>
            <a:endParaRPr lang="en-US" sz="1800" kern="1200" dirty="0"/>
          </a:p>
          <a:p>
            <a:pPr marL="0" indent="0" algn="ctr">
              <a:buNone/>
            </a:pPr>
            <a:r>
              <a:rPr lang="en-US" sz="1800" b="1" dirty="0" smtClean="0">
                <a:solidFill>
                  <a:srgbClr val="0070C0"/>
                </a:solidFill>
              </a:rPr>
              <a:t>RECEIVE/CHECK-IN </a:t>
            </a:r>
            <a:r>
              <a:rPr lang="en-US" sz="1800" b="1" u="sng" dirty="0" smtClean="0">
                <a:solidFill>
                  <a:srgbClr val="0070C0"/>
                </a:solidFill>
              </a:rPr>
              <a:t>5</a:t>
            </a:r>
            <a:r>
              <a:rPr lang="en-US" sz="1800" b="1" dirty="0" smtClean="0">
                <a:solidFill>
                  <a:srgbClr val="0070C0"/>
                </a:solidFill>
              </a:rPr>
              <a:t> PATIENTS/RESIDENTS USING THIS PROCESS</a:t>
            </a:r>
            <a:endParaRPr lang="en-US" sz="1800"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1779515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839200" cy="5105400"/>
          </a:xfrm>
        </p:spPr>
        <p:txBody>
          <a:bodyPr/>
          <a:lstStyle/>
          <a:p>
            <a:pPr marL="0" indent="0" algn="ctr">
              <a:buNone/>
            </a:pPr>
            <a:endParaRPr lang="en-US" sz="800" b="1" u="sng" dirty="0"/>
          </a:p>
          <a:p>
            <a:pPr marL="0" indent="0" algn="ctr">
              <a:buNone/>
            </a:pPr>
            <a:r>
              <a:rPr lang="en-US" sz="2400" b="1" u="sng" dirty="0" smtClean="0"/>
              <a:t>Update File OR Redirect to Another Facility/Home/Shelter</a:t>
            </a:r>
            <a:endParaRPr lang="en-US" sz="2400" b="1" u="sng" dirty="0"/>
          </a:p>
          <a:p>
            <a:pPr marL="0" indent="0">
              <a:buNone/>
            </a:pPr>
            <a:endParaRPr lang="en-US" sz="1800" dirty="0" smtClean="0"/>
          </a:p>
          <a:p>
            <a:pPr marL="0" indent="0">
              <a:buNone/>
            </a:pPr>
            <a:endParaRPr lang="en-US" sz="1800" dirty="0" smtClean="0"/>
          </a:p>
          <a:p>
            <a:pPr marL="0" lvl="0" indent="0">
              <a:buNone/>
            </a:pPr>
            <a:r>
              <a:rPr lang="en-US" sz="1800" kern="1200" dirty="0" smtClean="0"/>
              <a:t>1.  Click </a:t>
            </a:r>
            <a:r>
              <a:rPr lang="en-US" sz="1800" b="1" kern="1200" dirty="0"/>
              <a:t>Update Patient/Resident &gt; With Scanner </a:t>
            </a:r>
          </a:p>
          <a:p>
            <a:pPr marL="0" lvl="0" indent="0">
              <a:buNone/>
            </a:pPr>
            <a:r>
              <a:rPr lang="en-US" sz="1800" kern="1200" dirty="0" smtClean="0"/>
              <a:t>2.  Scan </a:t>
            </a:r>
            <a:r>
              <a:rPr lang="en-US" sz="1800" kern="1200" dirty="0"/>
              <a:t>a barcode and click Submit, if necessary.</a:t>
            </a:r>
          </a:p>
          <a:p>
            <a:pPr marL="0" lvl="0" indent="0">
              <a:buNone/>
            </a:pPr>
            <a:r>
              <a:rPr lang="en-US" sz="1800" kern="1200" dirty="0" smtClean="0"/>
              <a:t>3.  Change </a:t>
            </a:r>
            <a:r>
              <a:rPr lang="en-US" sz="1800" kern="1200" dirty="0"/>
              <a:t>the patient or resident’s intended destination.</a:t>
            </a:r>
          </a:p>
          <a:p>
            <a:pPr marL="0" lvl="0" indent="0">
              <a:buNone/>
            </a:pPr>
            <a:r>
              <a:rPr lang="en-US" sz="1800" kern="1200" dirty="0" smtClean="0"/>
              <a:t>4.  Click </a:t>
            </a:r>
            <a:r>
              <a:rPr lang="en-US" sz="1800" b="1" kern="1200" dirty="0"/>
              <a:t>Register, Update, or Override</a:t>
            </a:r>
            <a:r>
              <a:rPr lang="en-US" sz="1800" kern="1200" dirty="0"/>
              <a:t>.</a:t>
            </a:r>
          </a:p>
          <a:p>
            <a:pPr marL="0" lvl="0" indent="0">
              <a:buNone/>
            </a:pPr>
            <a:r>
              <a:rPr lang="en-US" sz="1800" kern="1200" dirty="0" smtClean="0"/>
              <a:t>5.  Confirm </a:t>
            </a:r>
            <a:r>
              <a:rPr lang="en-US" sz="1800" kern="1200" dirty="0"/>
              <a:t>message: Patient/Resident info is updated.</a:t>
            </a:r>
          </a:p>
          <a:p>
            <a:pPr marL="0" indent="0">
              <a:buNone/>
            </a:pPr>
            <a:endParaRPr lang="en-US" sz="1800" b="1" dirty="0"/>
          </a:p>
          <a:p>
            <a:pPr marL="0" indent="0" algn="ctr">
              <a:buNone/>
            </a:pPr>
            <a:r>
              <a:rPr lang="en-US" sz="1800" dirty="0" smtClean="0">
                <a:solidFill>
                  <a:srgbClr val="FF0000"/>
                </a:solidFill>
              </a:rPr>
              <a:t>.</a:t>
            </a:r>
            <a:endParaRPr lang="en-US" sz="1800" dirty="0">
              <a:solidFill>
                <a:srgbClr val="FF0000"/>
              </a:solidFill>
            </a:endParaRPr>
          </a:p>
        </p:txBody>
      </p:sp>
      <p:sp>
        <p:nvSpPr>
          <p:cNvPr id="4" name="Title 3"/>
          <p:cNvSpPr>
            <a:spLocks noGrp="1"/>
          </p:cNvSpPr>
          <p:nvPr>
            <p:ph type="title"/>
          </p:nvPr>
        </p:nvSpPr>
        <p:spPr/>
        <p:txBody>
          <a:bodyPr/>
          <a:lstStyle/>
          <a:p>
            <a:r>
              <a:rPr lang="en-US" dirty="0" smtClean="0">
                <a:solidFill>
                  <a:schemeClr val="accent2"/>
                </a:solidFill>
              </a:rPr>
              <a:t>Training Exercise </a:t>
            </a:r>
            <a:r>
              <a:rPr lang="en-US" dirty="0" smtClean="0">
                <a:solidFill>
                  <a:schemeClr val="accent2"/>
                </a:solidFill>
              </a:rPr>
              <a:t>(R-3)</a:t>
            </a:r>
            <a:endParaRPr lang="en-US" dirty="0">
              <a:solidFill>
                <a:schemeClr val="accent2"/>
              </a:solidFill>
            </a:endParaRPr>
          </a:p>
        </p:txBody>
      </p:sp>
    </p:spTree>
    <p:extLst>
      <p:ext uri="{BB962C8B-B14F-4D97-AF65-F5344CB8AC3E}">
        <p14:creationId xmlns:p14="http://schemas.microsoft.com/office/powerpoint/2010/main" val="20935588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Training </a:t>
            </a:r>
            <a:r>
              <a:rPr lang="en-US" dirty="0" smtClean="0">
                <a:solidFill>
                  <a:schemeClr val="accent2"/>
                </a:solidFill>
              </a:rPr>
              <a:t>Exercise </a:t>
            </a:r>
            <a:r>
              <a:rPr lang="en-US" dirty="0" smtClean="0">
                <a:solidFill>
                  <a:schemeClr val="accent2"/>
                </a:solidFill>
              </a:rPr>
              <a:t>(S-1)</a:t>
            </a:r>
            <a:endParaRPr lang="en-US" dirty="0"/>
          </a:p>
        </p:txBody>
      </p:sp>
      <p:sp>
        <p:nvSpPr>
          <p:cNvPr id="3" name="Content Placeholder 2"/>
          <p:cNvSpPr>
            <a:spLocks noGrp="1"/>
          </p:cNvSpPr>
          <p:nvPr>
            <p:ph idx="1"/>
          </p:nvPr>
        </p:nvSpPr>
        <p:spPr>
          <a:xfrm>
            <a:off x="304800" y="1600200"/>
            <a:ext cx="8382000" cy="4525963"/>
          </a:xfrm>
        </p:spPr>
        <p:txBody>
          <a:bodyPr/>
          <a:lstStyle/>
          <a:p>
            <a:pPr marL="0" indent="0" algn="ctr">
              <a:buNone/>
            </a:pPr>
            <a:r>
              <a:rPr lang="en-US" b="1" u="sng" dirty="0" smtClean="0"/>
              <a:t>View All Patients by Original Location</a:t>
            </a:r>
          </a:p>
          <a:p>
            <a:pPr marL="0" indent="0" algn="ctr">
              <a:buNone/>
            </a:pPr>
            <a:endParaRPr lang="en-US" sz="2400" dirty="0" smtClean="0"/>
          </a:p>
          <a:p>
            <a:pPr marL="0" lvl="0" indent="0">
              <a:buNone/>
            </a:pPr>
            <a:r>
              <a:rPr lang="en-US" sz="2200" kern="1200" dirty="0" smtClean="0"/>
              <a:t>1.  Click </a:t>
            </a:r>
            <a:r>
              <a:rPr lang="en-US" sz="2200" b="1" kern="1200" dirty="0"/>
              <a:t>Update Patient/Resident &gt; </a:t>
            </a:r>
            <a:r>
              <a:rPr lang="en-US" sz="2200" b="1" kern="1200" dirty="0" smtClean="0"/>
              <a:t>Without </a:t>
            </a:r>
            <a:r>
              <a:rPr lang="en-US" sz="2200" b="1" kern="1200" dirty="0"/>
              <a:t>Scanner </a:t>
            </a:r>
          </a:p>
          <a:p>
            <a:pPr marL="457200" lvl="0" indent="-457200">
              <a:buAutoNum type="arabicPeriod" startAt="2"/>
            </a:pPr>
            <a:r>
              <a:rPr lang="en-US" sz="2200" kern="1200" dirty="0" smtClean="0"/>
              <a:t>Verify Correct Location</a:t>
            </a:r>
          </a:p>
          <a:p>
            <a:pPr marL="457200" lvl="0" indent="-457200">
              <a:buAutoNum type="arabicPeriod" startAt="2"/>
            </a:pPr>
            <a:r>
              <a:rPr lang="en-US" sz="2200" kern="1200" dirty="0" smtClean="0"/>
              <a:t>Click </a:t>
            </a:r>
            <a:r>
              <a:rPr lang="en-US" sz="2200" b="1" kern="1200" dirty="0" smtClean="0"/>
              <a:t>Search </a:t>
            </a:r>
            <a:r>
              <a:rPr lang="en-US" sz="2200" b="1" kern="1200" dirty="0"/>
              <a:t>barcode </a:t>
            </a:r>
            <a:r>
              <a:rPr lang="en-US" sz="2200" b="1" kern="1200" dirty="0" smtClean="0"/>
              <a:t>by Original Location</a:t>
            </a:r>
          </a:p>
          <a:p>
            <a:pPr marL="457200" lvl="0" indent="-457200">
              <a:buAutoNum type="arabicPeriod" startAt="2"/>
            </a:pPr>
            <a:endParaRPr lang="en-US" sz="2200" b="1" kern="1200" dirty="0" smtClean="0"/>
          </a:p>
          <a:p>
            <a:pPr marL="457200" lvl="0" indent="-457200">
              <a:buAutoNum type="arabicPeriod" startAt="2"/>
            </a:pPr>
            <a:endParaRPr lang="en-US" sz="2200" b="1" kern="1200" dirty="0"/>
          </a:p>
          <a:p>
            <a:pPr marL="0" lvl="0" indent="0" algn="ctr">
              <a:buNone/>
            </a:pPr>
            <a:r>
              <a:rPr lang="en-US" sz="2200" kern="1200" dirty="0" smtClean="0">
                <a:solidFill>
                  <a:srgbClr val="FF0000"/>
                </a:solidFill>
              </a:rPr>
              <a:t>list contains all “ORIGINAL” patients from any evacuation operation your facility was involved in and their current location</a:t>
            </a:r>
          </a:p>
          <a:p>
            <a:pPr marL="0" indent="0" algn="ctr">
              <a:buNone/>
            </a:pPr>
            <a:endParaRPr lang="en-US" dirty="0"/>
          </a:p>
        </p:txBody>
      </p:sp>
    </p:spTree>
    <p:extLst>
      <p:ext uri="{BB962C8B-B14F-4D97-AF65-F5344CB8AC3E}">
        <p14:creationId xmlns:p14="http://schemas.microsoft.com/office/powerpoint/2010/main" val="3722143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Training Exercise </a:t>
            </a:r>
            <a:r>
              <a:rPr lang="en-US" dirty="0" smtClean="0">
                <a:solidFill>
                  <a:schemeClr val="accent2"/>
                </a:solidFill>
              </a:rPr>
              <a:t>(S-2)</a:t>
            </a:r>
            <a:endParaRPr lang="en-US" dirty="0"/>
          </a:p>
        </p:txBody>
      </p:sp>
      <p:sp>
        <p:nvSpPr>
          <p:cNvPr id="3" name="Content Placeholder 2"/>
          <p:cNvSpPr>
            <a:spLocks noGrp="1"/>
          </p:cNvSpPr>
          <p:nvPr>
            <p:ph idx="1"/>
          </p:nvPr>
        </p:nvSpPr>
        <p:spPr/>
        <p:txBody>
          <a:bodyPr/>
          <a:lstStyle/>
          <a:p>
            <a:pPr marL="0" indent="0" algn="ctr">
              <a:buNone/>
            </a:pPr>
            <a:r>
              <a:rPr lang="en-US" b="1" u="sng" dirty="0" smtClean="0"/>
              <a:t>View All Patients at YOUR Location</a:t>
            </a:r>
          </a:p>
          <a:p>
            <a:pPr marL="0" indent="0" algn="ctr">
              <a:buNone/>
            </a:pPr>
            <a:endParaRPr lang="en-US" sz="800" b="1" u="sng" dirty="0" smtClean="0"/>
          </a:p>
          <a:p>
            <a:pPr marL="0" lvl="0" indent="0">
              <a:buNone/>
            </a:pPr>
            <a:r>
              <a:rPr lang="en-US" sz="2400" kern="1200" dirty="0"/>
              <a:t>1.  Click </a:t>
            </a:r>
            <a:r>
              <a:rPr lang="en-US" sz="2400" b="1" kern="1200" dirty="0" smtClean="0"/>
              <a:t>Multi Patient/Resident Updates </a:t>
            </a:r>
            <a:endParaRPr lang="en-US" sz="2400" b="1" kern="1200" dirty="0"/>
          </a:p>
          <a:p>
            <a:pPr marL="457200" lvl="0" indent="-457200">
              <a:buAutoNum type="arabicPeriod" startAt="2"/>
            </a:pPr>
            <a:r>
              <a:rPr lang="en-US" sz="2400" kern="1200" dirty="0"/>
              <a:t>Verify Correct Location</a:t>
            </a:r>
          </a:p>
          <a:p>
            <a:pPr marL="457200" lvl="0" indent="-457200">
              <a:buAutoNum type="arabicPeriod" startAt="2"/>
            </a:pPr>
            <a:r>
              <a:rPr lang="en-US" sz="2400" kern="1200" dirty="0" smtClean="0"/>
              <a:t>Select Releasing Patient/Resident from this location</a:t>
            </a:r>
          </a:p>
          <a:p>
            <a:pPr marL="457200" lvl="0" indent="-457200">
              <a:buAutoNum type="arabicPeriod" startAt="2"/>
            </a:pPr>
            <a:r>
              <a:rPr lang="en-US" sz="2400" kern="1200" dirty="0" smtClean="0"/>
              <a:t>Click </a:t>
            </a:r>
            <a:r>
              <a:rPr lang="en-US" sz="2400" b="1" kern="1200" dirty="0" smtClean="0"/>
              <a:t>Load All Patients/Residents</a:t>
            </a:r>
            <a:endParaRPr lang="en-US" sz="2400" kern="1200" dirty="0"/>
          </a:p>
          <a:p>
            <a:pPr marL="0" indent="0" algn="ctr">
              <a:buNone/>
            </a:pPr>
            <a:endParaRPr lang="en-US" sz="1800" b="1" u="sng" dirty="0" smtClean="0"/>
          </a:p>
          <a:p>
            <a:pPr marL="0" indent="0" algn="ctr">
              <a:buNone/>
            </a:pPr>
            <a:r>
              <a:rPr lang="en-US" sz="1800" dirty="0" smtClean="0">
                <a:solidFill>
                  <a:srgbClr val="FF0000"/>
                </a:solidFill>
              </a:rPr>
              <a:t>Provides a list of all eFINDS registered patients/residents currently within your facility – either registered by your facility for evacuation (not yet received by accepting facility) or accepted into your facility by an evacuating facility</a:t>
            </a:r>
            <a:endParaRPr lang="en-US" sz="1800" dirty="0">
              <a:solidFill>
                <a:srgbClr val="FF0000"/>
              </a:solidFill>
            </a:endParaRPr>
          </a:p>
        </p:txBody>
      </p:sp>
    </p:spTree>
    <p:extLst>
      <p:ext uri="{BB962C8B-B14F-4D97-AF65-F5344CB8AC3E}">
        <p14:creationId xmlns:p14="http://schemas.microsoft.com/office/powerpoint/2010/main" val="4005746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Training Exercise </a:t>
            </a:r>
            <a:r>
              <a:rPr lang="en-US" dirty="0" smtClean="0">
                <a:solidFill>
                  <a:schemeClr val="accent2"/>
                </a:solidFill>
              </a:rPr>
              <a:t>(S-3)</a:t>
            </a:r>
            <a:endParaRPr lang="en-US" dirty="0"/>
          </a:p>
        </p:txBody>
      </p:sp>
      <p:sp>
        <p:nvSpPr>
          <p:cNvPr id="3" name="Content Placeholder 2"/>
          <p:cNvSpPr>
            <a:spLocks noGrp="1"/>
          </p:cNvSpPr>
          <p:nvPr>
            <p:ph idx="1"/>
          </p:nvPr>
        </p:nvSpPr>
        <p:spPr/>
        <p:txBody>
          <a:bodyPr/>
          <a:lstStyle/>
          <a:p>
            <a:pPr marL="0" indent="0" algn="ctr">
              <a:buNone/>
            </a:pPr>
            <a:r>
              <a:rPr lang="en-US" b="1" u="sng" dirty="0" smtClean="0"/>
              <a:t>View Incoming Patients</a:t>
            </a:r>
          </a:p>
          <a:p>
            <a:pPr marL="0" indent="0" algn="ctr">
              <a:buNone/>
            </a:pPr>
            <a:endParaRPr lang="en-US" sz="2800" b="1" u="sng" dirty="0" smtClean="0"/>
          </a:p>
          <a:p>
            <a:pPr marL="0" lvl="0" indent="0">
              <a:buNone/>
            </a:pPr>
            <a:r>
              <a:rPr lang="en-US" sz="2000" kern="1200" dirty="0" smtClean="0"/>
              <a:t>1.  </a:t>
            </a:r>
            <a:r>
              <a:rPr lang="en-US" sz="2000" kern="1200" dirty="0"/>
              <a:t>Click </a:t>
            </a:r>
            <a:r>
              <a:rPr lang="en-US" sz="2000" b="1" kern="1200" dirty="0"/>
              <a:t>Update Patient/Resident &gt; Multi Patient/Resident Update</a:t>
            </a:r>
            <a:r>
              <a:rPr lang="en-US" sz="2000" kern="1200" dirty="0"/>
              <a:t>.</a:t>
            </a:r>
          </a:p>
          <a:p>
            <a:pPr marL="457200" lvl="0" indent="-457200">
              <a:buAutoNum type="arabicPeriod" startAt="2"/>
            </a:pPr>
            <a:r>
              <a:rPr lang="en-US" sz="2000" kern="1200" dirty="0" smtClean="0"/>
              <a:t>Verify </a:t>
            </a:r>
            <a:r>
              <a:rPr lang="en-US" sz="2000" kern="1200" dirty="0"/>
              <a:t>your </a:t>
            </a:r>
            <a:r>
              <a:rPr lang="en-US" sz="2000" kern="1200" dirty="0" smtClean="0"/>
              <a:t>location.</a:t>
            </a:r>
          </a:p>
          <a:p>
            <a:pPr marL="457200" lvl="0" indent="-457200">
              <a:buAutoNum type="arabicPeriod" startAt="2"/>
            </a:pPr>
            <a:r>
              <a:rPr lang="en-US" sz="2000" kern="1200" dirty="0" smtClean="0"/>
              <a:t>Select </a:t>
            </a:r>
            <a:r>
              <a:rPr lang="en-US" sz="2000" kern="1200" dirty="0"/>
              <a:t>Checking in Patients/Residents into this </a:t>
            </a:r>
            <a:r>
              <a:rPr lang="en-US" sz="2000" kern="1200" dirty="0" smtClean="0"/>
              <a:t>location.</a:t>
            </a:r>
          </a:p>
          <a:p>
            <a:pPr marL="457200" lvl="0" indent="-457200">
              <a:buAutoNum type="arabicPeriod" startAt="2"/>
            </a:pPr>
            <a:r>
              <a:rPr lang="en-US" sz="2000" kern="1200" dirty="0" smtClean="0"/>
              <a:t>Click </a:t>
            </a:r>
            <a:r>
              <a:rPr lang="en-US" sz="2000" b="1" kern="1200" dirty="0" smtClean="0"/>
              <a:t>Load All Patients/Residents</a:t>
            </a:r>
          </a:p>
          <a:p>
            <a:pPr marL="457200" lvl="0" indent="-457200">
              <a:buAutoNum type="arabicPeriod" startAt="2"/>
            </a:pPr>
            <a:endParaRPr lang="en-US" sz="2000" b="1" kern="1200" dirty="0"/>
          </a:p>
          <a:p>
            <a:pPr marL="0" lvl="0" indent="0" algn="ctr">
              <a:buNone/>
            </a:pPr>
            <a:r>
              <a:rPr lang="en-US" sz="2000" kern="1200" dirty="0" smtClean="0">
                <a:solidFill>
                  <a:srgbClr val="FF0000"/>
                </a:solidFill>
              </a:rPr>
              <a:t>Do not check-in patients/residents until they actually arrive to your facility!</a:t>
            </a:r>
            <a:endParaRPr lang="en-US" sz="2000" kern="1200" dirty="0">
              <a:solidFill>
                <a:srgbClr val="FF0000"/>
              </a:solidFill>
            </a:endParaRPr>
          </a:p>
          <a:p>
            <a:pPr marL="0" indent="0" algn="ctr">
              <a:buNone/>
            </a:pPr>
            <a:endParaRPr lang="en-US" sz="2000" b="1" u="sng" dirty="0"/>
          </a:p>
        </p:txBody>
      </p:sp>
    </p:spTree>
    <p:extLst>
      <p:ext uri="{BB962C8B-B14F-4D97-AF65-F5344CB8AC3E}">
        <p14:creationId xmlns:p14="http://schemas.microsoft.com/office/powerpoint/2010/main" val="3334642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Training Exercise </a:t>
            </a:r>
            <a:r>
              <a:rPr lang="en-US" dirty="0" smtClean="0">
                <a:solidFill>
                  <a:schemeClr val="accent2"/>
                </a:solidFill>
              </a:rPr>
              <a:t>(S-4)</a:t>
            </a:r>
            <a:r>
              <a:rPr lang="en-US" dirty="0" smtClean="0">
                <a:solidFill>
                  <a:schemeClr val="accent2"/>
                </a:solidFill>
              </a:rPr>
              <a:t> </a:t>
            </a:r>
            <a:endParaRPr lang="en-US" dirty="0">
              <a:solidFill>
                <a:schemeClr val="accent2"/>
              </a:solidFill>
            </a:endParaRPr>
          </a:p>
        </p:txBody>
      </p:sp>
      <p:sp>
        <p:nvSpPr>
          <p:cNvPr id="3" name="Content Placeholder 2"/>
          <p:cNvSpPr>
            <a:spLocks noGrp="1"/>
          </p:cNvSpPr>
          <p:nvPr>
            <p:ph idx="1"/>
          </p:nvPr>
        </p:nvSpPr>
        <p:spPr>
          <a:xfrm>
            <a:off x="457200" y="1600200"/>
            <a:ext cx="8229600" cy="5029200"/>
          </a:xfrm>
        </p:spPr>
        <p:txBody>
          <a:bodyPr/>
          <a:lstStyle/>
          <a:p>
            <a:pPr marL="0" indent="0" algn="ctr">
              <a:buNone/>
            </a:pPr>
            <a:r>
              <a:rPr lang="en-US" b="1" u="sng" dirty="0"/>
              <a:t>Quick </a:t>
            </a:r>
            <a:r>
              <a:rPr lang="en-US" b="1" u="sng" dirty="0" smtClean="0"/>
              <a:t>Search</a:t>
            </a:r>
          </a:p>
          <a:p>
            <a:pPr marL="0" indent="0" algn="ctr">
              <a:buNone/>
            </a:pPr>
            <a:endParaRPr lang="en-US" sz="800" b="1" u="sng" dirty="0"/>
          </a:p>
          <a:p>
            <a:pPr marL="0" indent="0">
              <a:buNone/>
            </a:pPr>
            <a:r>
              <a:rPr lang="en-US" sz="1800" dirty="0"/>
              <a:t>1. Click </a:t>
            </a:r>
            <a:r>
              <a:rPr lang="en-US" sz="1800" b="1" dirty="0"/>
              <a:t>Home </a:t>
            </a:r>
            <a:r>
              <a:rPr lang="en-US" sz="1800" dirty="0"/>
              <a:t>on the e-FINDS menu bar.</a:t>
            </a:r>
          </a:p>
          <a:p>
            <a:pPr marL="0" indent="0">
              <a:buNone/>
            </a:pPr>
            <a:r>
              <a:rPr lang="en-US" sz="1800" dirty="0"/>
              <a:t>2. Scan a barcode, enter a barcode number, OR enter first or </a:t>
            </a:r>
            <a:r>
              <a:rPr lang="en-US" sz="1800" dirty="0" smtClean="0"/>
              <a:t>last name </a:t>
            </a:r>
            <a:r>
              <a:rPr lang="en-US" sz="1800" dirty="0"/>
              <a:t>in </a:t>
            </a:r>
            <a:r>
              <a:rPr lang="en-US" sz="1800" dirty="0" smtClean="0"/>
              <a:t> </a:t>
            </a:r>
          </a:p>
          <a:p>
            <a:pPr marL="0" indent="0">
              <a:buNone/>
            </a:pPr>
            <a:r>
              <a:rPr lang="en-US" sz="1800" dirty="0"/>
              <a:t> </a:t>
            </a:r>
            <a:r>
              <a:rPr lang="en-US" sz="1800" dirty="0" smtClean="0"/>
              <a:t>   Quick </a:t>
            </a:r>
            <a:r>
              <a:rPr lang="en-US" sz="1800" dirty="0"/>
              <a:t>Search (located top right).</a:t>
            </a:r>
          </a:p>
          <a:p>
            <a:pPr marL="0" indent="0">
              <a:buNone/>
            </a:pPr>
            <a:r>
              <a:rPr lang="en-US" sz="1800" dirty="0" smtClean="0"/>
              <a:t>                 If </a:t>
            </a:r>
            <a:r>
              <a:rPr lang="en-US" sz="1800" dirty="0"/>
              <a:t>necessary click </a:t>
            </a:r>
            <a:r>
              <a:rPr lang="en-US" sz="1800" b="1" dirty="0"/>
              <a:t>Quick Search</a:t>
            </a:r>
            <a:r>
              <a:rPr lang="en-US" sz="1800" dirty="0"/>
              <a:t>.</a:t>
            </a:r>
          </a:p>
          <a:p>
            <a:pPr marL="0" indent="0">
              <a:buNone/>
            </a:pPr>
            <a:r>
              <a:rPr lang="en-US" sz="1800" dirty="0"/>
              <a:t>3. Locate the correct patient/resident record.</a:t>
            </a:r>
          </a:p>
          <a:p>
            <a:pPr marL="0" indent="0">
              <a:buNone/>
            </a:pPr>
            <a:r>
              <a:rPr lang="en-US" sz="1800" dirty="0"/>
              <a:t>4. </a:t>
            </a:r>
            <a:r>
              <a:rPr lang="en-US" sz="1800" dirty="0" smtClean="0"/>
              <a:t>If you search by name, Click </a:t>
            </a:r>
            <a:r>
              <a:rPr lang="en-US" sz="1800" dirty="0"/>
              <a:t>the Barcode (Serial ID) link.</a:t>
            </a:r>
          </a:p>
          <a:p>
            <a:pPr marL="0" indent="0">
              <a:buNone/>
            </a:pPr>
            <a:r>
              <a:rPr lang="en-US" sz="1800" dirty="0"/>
              <a:t>5. Verify: Patient/Resident is found. You can update the information.</a:t>
            </a:r>
          </a:p>
          <a:p>
            <a:pPr marL="0" indent="0">
              <a:buNone/>
            </a:pPr>
            <a:r>
              <a:rPr lang="en-US" sz="1800" dirty="0"/>
              <a:t>6. View, Add, or change the necessary information.</a:t>
            </a:r>
          </a:p>
          <a:p>
            <a:pPr marL="0" indent="0">
              <a:buNone/>
            </a:pPr>
            <a:r>
              <a:rPr lang="en-US" sz="1800" dirty="0"/>
              <a:t>7. Click </a:t>
            </a:r>
            <a:r>
              <a:rPr lang="en-US" sz="1800" b="1" dirty="0"/>
              <a:t>Update </a:t>
            </a:r>
            <a:r>
              <a:rPr lang="en-US" sz="1800" b="1" dirty="0" smtClean="0"/>
              <a:t>Patient/Resident.</a:t>
            </a:r>
          </a:p>
          <a:p>
            <a:pPr marL="0" indent="0">
              <a:buNone/>
            </a:pPr>
            <a:endParaRPr lang="en-US" sz="1800" b="1" dirty="0" smtClean="0"/>
          </a:p>
          <a:p>
            <a:pPr marL="0" indent="0" algn="ctr">
              <a:buNone/>
            </a:pPr>
            <a:r>
              <a:rPr lang="en-US" sz="2000" b="1" dirty="0" smtClean="0">
                <a:solidFill>
                  <a:srgbClr val="FF0000"/>
                </a:solidFill>
              </a:rPr>
              <a:t>If </a:t>
            </a:r>
            <a:r>
              <a:rPr lang="en-US" sz="2000" b="1" dirty="0">
                <a:solidFill>
                  <a:srgbClr val="FF0000"/>
                </a:solidFill>
              </a:rPr>
              <a:t>a person has never been to your </a:t>
            </a:r>
            <a:r>
              <a:rPr lang="en-US" sz="2000" b="1" dirty="0" smtClean="0">
                <a:solidFill>
                  <a:srgbClr val="FF0000"/>
                </a:solidFill>
              </a:rPr>
              <a:t>facility, </a:t>
            </a:r>
          </a:p>
          <a:p>
            <a:pPr marL="0" indent="0" algn="ctr">
              <a:buNone/>
            </a:pPr>
            <a:r>
              <a:rPr lang="en-US" sz="2000" b="1" dirty="0" smtClean="0">
                <a:solidFill>
                  <a:srgbClr val="FF0000"/>
                </a:solidFill>
              </a:rPr>
              <a:t>you </a:t>
            </a:r>
            <a:r>
              <a:rPr lang="en-US" sz="2000" b="1" dirty="0">
                <a:solidFill>
                  <a:srgbClr val="FF0000"/>
                </a:solidFill>
              </a:rPr>
              <a:t>will NOT be able to search for them.</a:t>
            </a:r>
            <a:endParaRPr lang="en-US" sz="2000" dirty="0">
              <a:solidFill>
                <a:srgbClr val="FF0000"/>
              </a:solidFill>
            </a:endParaRPr>
          </a:p>
        </p:txBody>
      </p:sp>
    </p:spTree>
    <p:extLst>
      <p:ext uri="{BB962C8B-B14F-4D97-AF65-F5344CB8AC3E}">
        <p14:creationId xmlns:p14="http://schemas.microsoft.com/office/powerpoint/2010/main" val="2614468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229600" cy="1143000"/>
          </a:xfrm>
        </p:spPr>
        <p:txBody>
          <a:bodyPr/>
          <a:lstStyle/>
          <a:p>
            <a:r>
              <a:rPr lang="en-US" dirty="0" smtClean="0">
                <a:solidFill>
                  <a:srgbClr val="FFC000"/>
                </a:solidFill>
              </a:rPr>
              <a:t>eFINDS Planning/Resource </a:t>
            </a:r>
            <a:r>
              <a:rPr lang="en-US" dirty="0" smtClean="0">
                <a:solidFill>
                  <a:srgbClr val="FFC000"/>
                </a:solidFill>
              </a:rPr>
              <a:t>Documents</a:t>
            </a:r>
            <a:endParaRPr lang="en-US" dirty="0">
              <a:solidFill>
                <a:srgbClr val="FFC000"/>
              </a:solidFill>
            </a:endParaRPr>
          </a:p>
        </p:txBody>
      </p:sp>
      <p:sp>
        <p:nvSpPr>
          <p:cNvPr id="3" name="Content Placeholder 2"/>
          <p:cNvSpPr>
            <a:spLocks noGrp="1"/>
          </p:cNvSpPr>
          <p:nvPr>
            <p:ph idx="1"/>
          </p:nvPr>
        </p:nvSpPr>
        <p:spPr>
          <a:xfrm>
            <a:off x="76200" y="1600200"/>
            <a:ext cx="8991600" cy="4525963"/>
          </a:xfrm>
        </p:spPr>
        <p:txBody>
          <a:bodyPr/>
          <a:lstStyle/>
          <a:p>
            <a:pPr marL="0" indent="0" algn="ctr">
              <a:buNone/>
            </a:pPr>
            <a:r>
              <a:rPr lang="en-US" dirty="0" smtClean="0">
                <a:hlinkClick r:id="rId3" action="ppaction://hlinkfile"/>
              </a:rPr>
              <a:t>WRHEPC.URMC.EDU</a:t>
            </a:r>
            <a:endParaRPr lang="en-US" dirty="0" smtClean="0"/>
          </a:p>
          <a:p>
            <a:pPr lvl="1" algn="ctr">
              <a:lnSpc>
                <a:spcPct val="80000"/>
              </a:lnSpc>
              <a:buFontTx/>
              <a:buNone/>
            </a:pPr>
            <a:r>
              <a:rPr lang="en-US" dirty="0" smtClean="0">
                <a:solidFill>
                  <a:schemeClr val="accent2"/>
                </a:solidFill>
                <a:hlinkClick r:id="rId4"/>
              </a:rPr>
              <a:t>preparedness </a:t>
            </a:r>
            <a:r>
              <a:rPr lang="en-US" dirty="0">
                <a:solidFill>
                  <a:schemeClr val="accent2"/>
                </a:solidFill>
                <a:hlinkClick r:id="rId4"/>
              </a:rPr>
              <a:t>and response tools/resources</a:t>
            </a:r>
            <a:endParaRPr lang="en-US" dirty="0">
              <a:solidFill>
                <a:schemeClr val="accent2"/>
              </a:solidFill>
            </a:endParaRPr>
          </a:p>
          <a:p>
            <a:pPr lvl="1" algn="ctr">
              <a:lnSpc>
                <a:spcPct val="80000"/>
              </a:lnSpc>
              <a:buFontTx/>
              <a:buNone/>
            </a:pPr>
            <a:r>
              <a:rPr lang="en-US" dirty="0" smtClean="0">
                <a:solidFill>
                  <a:schemeClr val="accent2"/>
                </a:solidFill>
                <a:hlinkClick r:id="rId5"/>
              </a:rPr>
              <a:t>eFINDS</a:t>
            </a:r>
            <a:endParaRPr lang="en-US" dirty="0">
              <a:solidFill>
                <a:schemeClr val="accent2"/>
              </a:solidFill>
            </a:endParaRPr>
          </a:p>
          <a:p>
            <a:pPr lvl="8"/>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endParaRPr lang="en-US" dirty="0"/>
          </a:p>
        </p:txBody>
      </p:sp>
      <p:pic>
        <p:nvPicPr>
          <p:cNvPr id="5" name="Picture 4"/>
          <p:cNvPicPr/>
          <p:nvPr/>
        </p:nvPicPr>
        <p:blipFill>
          <a:blip r:embed="rId6"/>
          <a:stretch>
            <a:fillRect/>
          </a:stretch>
        </p:blipFill>
        <p:spPr>
          <a:xfrm>
            <a:off x="2209800" y="2971800"/>
            <a:ext cx="5486400" cy="3886200"/>
          </a:xfrm>
          <a:prstGeom prst="rect">
            <a:avLst/>
          </a:prstGeom>
        </p:spPr>
      </p:pic>
    </p:spTree>
    <p:extLst>
      <p:ext uri="{BB962C8B-B14F-4D97-AF65-F5344CB8AC3E}">
        <p14:creationId xmlns:p14="http://schemas.microsoft.com/office/powerpoint/2010/main" val="33458616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304800"/>
            <a:ext cx="7696200" cy="762000"/>
          </a:xfrm>
        </p:spPr>
        <p:txBody>
          <a:bodyPr/>
          <a:lstStyle/>
          <a:p>
            <a:pPr algn="ctr"/>
            <a:r>
              <a:rPr lang="en-US" sz="3400" b="1" dirty="0" smtClean="0">
                <a:solidFill>
                  <a:srgbClr val="FFC000"/>
                </a:solidFill>
              </a:rPr>
              <a:t>Non-emergency </a:t>
            </a:r>
            <a:r>
              <a:rPr lang="en-US" sz="3400" b="1" dirty="0">
                <a:solidFill>
                  <a:srgbClr val="FFC000"/>
                </a:solidFill>
              </a:rPr>
              <a:t>eFINDS </a:t>
            </a:r>
            <a:r>
              <a:rPr lang="en-US" sz="3400" b="1" dirty="0" smtClean="0">
                <a:solidFill>
                  <a:srgbClr val="FFC000"/>
                </a:solidFill>
              </a:rPr>
              <a:t>Requests</a:t>
            </a:r>
            <a:endParaRPr lang="en-US" sz="3400" dirty="0">
              <a:solidFill>
                <a:srgbClr val="FFC000"/>
              </a:solidFill>
            </a:endParaRPr>
          </a:p>
        </p:txBody>
      </p:sp>
      <p:sp>
        <p:nvSpPr>
          <p:cNvPr id="3" name="Content Placeholder 2"/>
          <p:cNvSpPr>
            <a:spLocks noGrp="1"/>
          </p:cNvSpPr>
          <p:nvPr>
            <p:ph idx="1"/>
          </p:nvPr>
        </p:nvSpPr>
        <p:spPr>
          <a:xfrm>
            <a:off x="228600" y="1600200"/>
            <a:ext cx="8763000" cy="4525963"/>
          </a:xfrm>
        </p:spPr>
        <p:txBody>
          <a:bodyPr/>
          <a:lstStyle/>
          <a:p>
            <a:r>
              <a:rPr lang="en-US" sz="2400" dirty="0" smtClean="0">
                <a:solidFill>
                  <a:srgbClr val="000066"/>
                </a:solidFill>
              </a:rPr>
              <a:t>training</a:t>
            </a:r>
            <a:endParaRPr lang="en-US" sz="2400" dirty="0">
              <a:solidFill>
                <a:srgbClr val="000066"/>
              </a:solidFill>
            </a:endParaRPr>
          </a:p>
          <a:p>
            <a:r>
              <a:rPr lang="en-US" sz="2400" dirty="0" smtClean="0">
                <a:solidFill>
                  <a:srgbClr val="000066"/>
                </a:solidFill>
              </a:rPr>
              <a:t>additional barcodes for training</a:t>
            </a:r>
          </a:p>
          <a:p>
            <a:r>
              <a:rPr lang="en-US" sz="2400" dirty="0" smtClean="0">
                <a:solidFill>
                  <a:srgbClr val="000066"/>
                </a:solidFill>
              </a:rPr>
              <a:t>exercise support</a:t>
            </a:r>
          </a:p>
          <a:p>
            <a:r>
              <a:rPr lang="en-US" sz="2400" dirty="0">
                <a:solidFill>
                  <a:srgbClr val="000066"/>
                </a:solidFill>
              </a:rPr>
              <a:t>a</a:t>
            </a:r>
            <a:r>
              <a:rPr lang="en-US" sz="2400" dirty="0" smtClean="0">
                <a:solidFill>
                  <a:srgbClr val="000066"/>
                </a:solidFill>
              </a:rPr>
              <a:t>dditional barcode creation for exercise</a:t>
            </a:r>
          </a:p>
          <a:p>
            <a:r>
              <a:rPr lang="en-US" sz="2400" dirty="0" smtClean="0">
                <a:solidFill>
                  <a:srgbClr val="000066"/>
                </a:solidFill>
              </a:rPr>
              <a:t>non-training </a:t>
            </a:r>
            <a:r>
              <a:rPr lang="en-US" sz="2400" dirty="0" smtClean="0">
                <a:solidFill>
                  <a:srgbClr val="000066"/>
                </a:solidFill>
              </a:rPr>
              <a:t>wristbands (if change in certified bed count)</a:t>
            </a:r>
          </a:p>
          <a:p>
            <a:endParaRPr lang="en-US" sz="1000" dirty="0" smtClean="0"/>
          </a:p>
          <a:p>
            <a:pPr marL="0" indent="0">
              <a:buNone/>
            </a:pPr>
            <a:r>
              <a:rPr lang="en-US" sz="2400" dirty="0" smtClean="0"/>
              <a:t>send </a:t>
            </a:r>
            <a:r>
              <a:rPr lang="en-US" sz="2400" dirty="0"/>
              <a:t>an e-mail to </a:t>
            </a:r>
            <a:r>
              <a:rPr lang="en-US" sz="2400" dirty="0" smtClean="0">
                <a:hlinkClick r:id="rId3"/>
              </a:rPr>
              <a:t>efinds@health.state.ny.us</a:t>
            </a:r>
            <a:r>
              <a:rPr lang="en-US" sz="2400" dirty="0"/>
              <a:t> </a:t>
            </a:r>
            <a:r>
              <a:rPr lang="en-US" sz="2400" dirty="0" smtClean="0"/>
              <a:t>and </a:t>
            </a:r>
            <a:r>
              <a:rPr lang="en-US" sz="2400" dirty="0"/>
              <a:t>copy the appropriate NYSDOH RO </a:t>
            </a:r>
            <a:r>
              <a:rPr lang="en-US" sz="2400" dirty="0" smtClean="0"/>
              <a:t>Representative</a:t>
            </a:r>
          </a:p>
          <a:p>
            <a:pPr marL="0" indent="0">
              <a:buNone/>
            </a:pPr>
            <a:endParaRPr lang="en-US" sz="1100" dirty="0"/>
          </a:p>
          <a:p>
            <a:pPr marL="0" indent="0">
              <a:buNone/>
            </a:pPr>
            <a:r>
              <a:rPr lang="en-US" sz="2400" dirty="0" smtClean="0"/>
              <a:t>Refer to </a:t>
            </a:r>
            <a:r>
              <a:rPr lang="en-US" sz="2400" dirty="0" smtClean="0">
                <a:hlinkClick r:id="rId4"/>
              </a:rPr>
              <a:t>NYSDOH Non-Emergency eFINDS Request Process </a:t>
            </a:r>
            <a:r>
              <a:rPr lang="en-US" sz="2400" dirty="0" smtClean="0"/>
              <a:t>for further details/instructions</a:t>
            </a:r>
            <a:endParaRPr lang="en-US" sz="2400" dirty="0"/>
          </a:p>
          <a:p>
            <a:pPr marL="0" indent="0">
              <a:buNone/>
            </a:pPr>
            <a:endParaRPr lang="en-US" sz="2400" dirty="0" smtClean="0"/>
          </a:p>
          <a:p>
            <a:endParaRPr lang="en-US" sz="2400" dirty="0"/>
          </a:p>
          <a:p>
            <a:endParaRPr lang="en-US" dirty="0"/>
          </a:p>
        </p:txBody>
      </p:sp>
    </p:spTree>
    <p:extLst>
      <p:ext uri="{BB962C8B-B14F-4D97-AF65-F5344CB8AC3E}">
        <p14:creationId xmlns:p14="http://schemas.microsoft.com/office/powerpoint/2010/main" val="1908204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a:xfrm>
            <a:off x="457200" y="25400"/>
            <a:ext cx="8229600" cy="1143000"/>
          </a:xfrm>
        </p:spPr>
        <p:txBody>
          <a:bodyPr/>
          <a:lstStyle/>
          <a:p>
            <a:pPr eaLnBrk="1" hangingPunct="1"/>
            <a:r>
              <a:rPr lang="en-US" dirty="0" smtClean="0">
                <a:solidFill>
                  <a:srgbClr val="FFC000"/>
                </a:solidFill>
              </a:rPr>
              <a:t>e-FINDS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07776"/>
            <a:ext cx="7620000" cy="4994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lstStyle/>
          <a:p>
            <a:pPr eaLnBrk="1" hangingPunct="1"/>
            <a:r>
              <a:rPr lang="en-US" b="1" dirty="0" smtClean="0">
                <a:solidFill>
                  <a:srgbClr val="FFC000"/>
                </a:solidFill>
              </a:rPr>
              <a:t>Technical </a:t>
            </a:r>
            <a:r>
              <a:rPr lang="en-US" b="1" dirty="0" smtClean="0">
                <a:solidFill>
                  <a:srgbClr val="FFC000"/>
                </a:solidFill>
              </a:rPr>
              <a:t>Questions</a:t>
            </a:r>
          </a:p>
        </p:txBody>
      </p:sp>
      <p:sp>
        <p:nvSpPr>
          <p:cNvPr id="4" name="Rectangle 3"/>
          <p:cNvSpPr>
            <a:spLocks noGrp="1" noRot="1" noChangeArrowheads="1"/>
          </p:cNvSpPr>
          <p:nvPr>
            <p:ph idx="1"/>
          </p:nvPr>
        </p:nvSpPr>
        <p:spPr>
          <a:xfrm>
            <a:off x="276225" y="1676400"/>
            <a:ext cx="8229600" cy="2340976"/>
          </a:xfrm>
        </p:spPr>
        <p:txBody>
          <a:bodyPr/>
          <a:lstStyle/>
          <a:p>
            <a:pPr eaLnBrk="1" hangingPunct="1">
              <a:spcBef>
                <a:spcPts val="0"/>
              </a:spcBef>
              <a:buFontTx/>
              <a:buChar char="•"/>
              <a:defRPr/>
            </a:pPr>
            <a:r>
              <a:rPr lang="en-US" sz="2400" dirty="0" smtClean="0">
                <a:solidFill>
                  <a:srgbClr val="000066"/>
                </a:solidFill>
              </a:rPr>
              <a:t>I cannot log into the HCS</a:t>
            </a:r>
            <a:r>
              <a:rPr lang="en-US" sz="2400" dirty="0" smtClean="0">
                <a:solidFill>
                  <a:srgbClr val="000066"/>
                </a:solidFill>
              </a:rPr>
              <a:t>.</a:t>
            </a:r>
          </a:p>
          <a:p>
            <a:pPr eaLnBrk="1" hangingPunct="1">
              <a:spcBef>
                <a:spcPts val="0"/>
              </a:spcBef>
              <a:buFontTx/>
              <a:buChar char="•"/>
              <a:defRPr/>
            </a:pPr>
            <a:endParaRPr lang="en-US" sz="2400" dirty="0">
              <a:solidFill>
                <a:srgbClr val="000066"/>
              </a:solidFill>
            </a:endParaRPr>
          </a:p>
          <a:p>
            <a:pPr eaLnBrk="1" hangingPunct="1">
              <a:spcBef>
                <a:spcPts val="0"/>
              </a:spcBef>
              <a:buFontTx/>
              <a:buChar char="•"/>
              <a:defRPr/>
            </a:pPr>
            <a:endParaRPr lang="en-US" sz="2400" dirty="0" smtClean="0">
              <a:solidFill>
                <a:srgbClr val="000066"/>
              </a:solidFill>
            </a:endParaRPr>
          </a:p>
          <a:p>
            <a:pPr marL="0" indent="0" eaLnBrk="1" hangingPunct="1">
              <a:spcBef>
                <a:spcPts val="0"/>
              </a:spcBef>
              <a:buNone/>
              <a:defRPr/>
            </a:pPr>
            <a:endParaRPr lang="en-US" sz="2400" dirty="0">
              <a:solidFill>
                <a:srgbClr val="000066"/>
              </a:solidFill>
            </a:endParaRPr>
          </a:p>
          <a:p>
            <a:pPr eaLnBrk="1" hangingPunct="1">
              <a:spcBef>
                <a:spcPts val="0"/>
              </a:spcBef>
              <a:buFontTx/>
              <a:buChar char="•"/>
              <a:defRPr/>
            </a:pPr>
            <a:r>
              <a:rPr lang="en-US" sz="2400" dirty="0" smtClean="0">
                <a:solidFill>
                  <a:srgbClr val="000066"/>
                </a:solidFill>
              </a:rPr>
              <a:t>I cannot find or open eFINDS.</a:t>
            </a:r>
          </a:p>
          <a:p>
            <a:pPr eaLnBrk="1" hangingPunct="1">
              <a:spcBef>
                <a:spcPts val="0"/>
              </a:spcBef>
              <a:buFontTx/>
              <a:buChar char="•"/>
              <a:defRPr/>
            </a:pPr>
            <a:r>
              <a:rPr lang="en-US" sz="2400" dirty="0" smtClean="0">
                <a:solidFill>
                  <a:srgbClr val="000066"/>
                </a:solidFill>
              </a:rPr>
              <a:t>I </a:t>
            </a:r>
            <a:r>
              <a:rPr lang="en-US" sz="2400" dirty="0">
                <a:solidFill>
                  <a:srgbClr val="000066"/>
                </a:solidFill>
              </a:rPr>
              <a:t>do not see my facility listed in eFINDS</a:t>
            </a:r>
            <a:r>
              <a:rPr lang="en-US" sz="2400" dirty="0" smtClean="0">
                <a:solidFill>
                  <a:srgbClr val="000066"/>
                </a:solidFill>
              </a:rPr>
              <a:t>.</a:t>
            </a:r>
            <a:r>
              <a:rPr lang="en-US" sz="2400" dirty="0">
                <a:solidFill>
                  <a:srgbClr val="000066"/>
                </a:solidFill>
              </a:rPr>
              <a:t> </a:t>
            </a:r>
            <a:endParaRPr lang="en-US" sz="2400" dirty="0" smtClean="0">
              <a:solidFill>
                <a:srgbClr val="000066"/>
              </a:solidFill>
            </a:endParaRPr>
          </a:p>
          <a:p>
            <a:pPr marL="0" indent="0">
              <a:spcBef>
                <a:spcPts val="0"/>
              </a:spcBef>
              <a:buNone/>
              <a:defRPr/>
            </a:pPr>
            <a:endParaRPr lang="en-US" sz="2400" dirty="0" smtClean="0">
              <a:solidFill>
                <a:srgbClr val="000066"/>
              </a:solidFill>
            </a:endParaRPr>
          </a:p>
          <a:p>
            <a:pPr eaLnBrk="1" hangingPunct="1">
              <a:lnSpc>
                <a:spcPts val="2200"/>
              </a:lnSpc>
              <a:spcBef>
                <a:spcPts val="0"/>
              </a:spcBef>
              <a:buFontTx/>
              <a:buChar char="•"/>
              <a:defRPr/>
            </a:pPr>
            <a:endParaRPr lang="en-US" sz="2400" dirty="0" smtClean="0">
              <a:solidFill>
                <a:srgbClr val="002060"/>
              </a:solidFill>
            </a:endParaRPr>
          </a:p>
          <a:p>
            <a:pPr eaLnBrk="1" hangingPunct="1">
              <a:spcBef>
                <a:spcPts val="0"/>
              </a:spcBef>
              <a:buFontTx/>
              <a:buChar char="•"/>
              <a:defRPr/>
            </a:pPr>
            <a:endParaRPr lang="en-US" sz="2400" dirty="0" smtClean="0">
              <a:solidFill>
                <a:schemeClr val="accent5">
                  <a:lumMod val="40000"/>
                  <a:lumOff val="60000"/>
                </a:schemeClr>
              </a:solidFill>
            </a:endParaRPr>
          </a:p>
        </p:txBody>
      </p:sp>
      <p:sp>
        <p:nvSpPr>
          <p:cNvPr id="2" name="TextBox 1"/>
          <p:cNvSpPr txBox="1"/>
          <p:nvPr/>
        </p:nvSpPr>
        <p:spPr>
          <a:xfrm>
            <a:off x="209550" y="4017376"/>
            <a:ext cx="8458200" cy="1477328"/>
          </a:xfrm>
          <a:prstGeom prst="rect">
            <a:avLst/>
          </a:prstGeom>
          <a:noFill/>
        </p:spPr>
        <p:txBody>
          <a:bodyPr wrap="square" rtlCol="0">
            <a:spAutoFit/>
          </a:bodyPr>
          <a:lstStyle/>
          <a:p>
            <a:pPr>
              <a:lnSpc>
                <a:spcPts val="3600"/>
              </a:lnSpc>
            </a:pPr>
            <a:r>
              <a:rPr lang="en-US" sz="2000" dirty="0" smtClean="0"/>
              <a:t>Contact the </a:t>
            </a:r>
            <a:r>
              <a:rPr lang="en-US" sz="2800" u="sng" dirty="0" smtClean="0"/>
              <a:t>Health Commerce System Trainers</a:t>
            </a:r>
          </a:p>
          <a:p>
            <a:r>
              <a:rPr lang="en-US" sz="2000" dirty="0" smtClean="0"/>
              <a:t>Usually available Monday—Friday 8:30 a.m. to 4:30 p.m.</a:t>
            </a:r>
          </a:p>
          <a:p>
            <a:r>
              <a:rPr lang="en-US" sz="2000" dirty="0" smtClean="0"/>
              <a:t>518-473-1809 option </a:t>
            </a:r>
            <a:r>
              <a:rPr lang="en-US" sz="2000" dirty="0" smtClean="0"/>
              <a:t>2</a:t>
            </a:r>
            <a:endParaRPr lang="en-US" sz="2000" dirty="0" smtClean="0"/>
          </a:p>
          <a:p>
            <a:r>
              <a:rPr lang="en-US" sz="2000" dirty="0" smtClean="0">
                <a:hlinkClick r:id="rId3"/>
              </a:rPr>
              <a:t>hcsoutreach@health.state.ny.us</a:t>
            </a:r>
            <a:endParaRPr lang="en-US" sz="2000" dirty="0" smtClean="0"/>
          </a:p>
        </p:txBody>
      </p:sp>
      <p:sp>
        <p:nvSpPr>
          <p:cNvPr id="6" name="TextBox 5"/>
          <p:cNvSpPr txBox="1"/>
          <p:nvPr/>
        </p:nvSpPr>
        <p:spPr>
          <a:xfrm>
            <a:off x="209550" y="5303961"/>
            <a:ext cx="8458200" cy="496996"/>
          </a:xfrm>
          <a:prstGeom prst="rect">
            <a:avLst/>
          </a:prstGeom>
          <a:noFill/>
        </p:spPr>
        <p:txBody>
          <a:bodyPr wrap="square" rtlCol="0">
            <a:spAutoFit/>
          </a:bodyPr>
          <a:lstStyle/>
          <a:p>
            <a:pPr>
              <a:lnSpc>
                <a:spcPts val="3600"/>
              </a:lnSpc>
            </a:pPr>
            <a:r>
              <a:rPr lang="en-US" sz="2000" dirty="0" smtClean="0"/>
              <a:t>Mac-Arthur Louis: </a:t>
            </a:r>
            <a:r>
              <a:rPr lang="en-US" sz="2000" dirty="0" smtClean="0">
                <a:hlinkClick r:id="rId4"/>
              </a:rPr>
              <a:t>mxl22@health.state.ny.us</a:t>
            </a:r>
            <a:endParaRPr lang="en-US" sz="2000" dirty="0" smtClean="0"/>
          </a:p>
        </p:txBody>
      </p:sp>
      <p:sp>
        <p:nvSpPr>
          <p:cNvPr id="3" name="Rectangle 2"/>
          <p:cNvSpPr/>
          <p:nvPr/>
        </p:nvSpPr>
        <p:spPr>
          <a:xfrm>
            <a:off x="0" y="2211973"/>
            <a:ext cx="5791200" cy="338554"/>
          </a:xfrm>
          <a:prstGeom prst="rect">
            <a:avLst/>
          </a:prstGeom>
        </p:spPr>
        <p:txBody>
          <a:bodyPr wrap="square">
            <a:spAutoFit/>
          </a:bodyPr>
          <a:lstStyle/>
          <a:p>
            <a:pPr lvl="1">
              <a:lnSpc>
                <a:spcPct val="80000"/>
              </a:lnSpc>
              <a:buFontTx/>
              <a:buNone/>
            </a:pPr>
            <a:r>
              <a:rPr lang="en-US" sz="2000" dirty="0" smtClean="0"/>
              <a:t>Contact </a:t>
            </a:r>
            <a:r>
              <a:rPr lang="en-US" sz="2000" u="sng" dirty="0" smtClean="0"/>
              <a:t>CAMU help desk</a:t>
            </a:r>
            <a:r>
              <a:rPr lang="en-US" sz="2000" dirty="0" smtClean="0"/>
              <a:t>: 1-866-529-1890</a:t>
            </a:r>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152400" y="228600"/>
            <a:ext cx="7467600" cy="1143000"/>
          </a:xfrm>
        </p:spPr>
        <p:txBody>
          <a:bodyPr/>
          <a:lstStyle/>
          <a:p>
            <a:pPr eaLnBrk="1" hangingPunct="1"/>
            <a:r>
              <a:rPr lang="en-US" b="1" dirty="0" smtClean="0">
                <a:solidFill>
                  <a:srgbClr val="FFC000"/>
                </a:solidFill>
              </a:rPr>
              <a:t>Regulatory/Implementation </a:t>
            </a:r>
            <a:r>
              <a:rPr lang="en-US" b="1" dirty="0" smtClean="0">
                <a:solidFill>
                  <a:srgbClr val="FFC000"/>
                </a:solidFill>
              </a:rPr>
              <a:t>Questions</a:t>
            </a:r>
          </a:p>
        </p:txBody>
      </p:sp>
      <p:sp>
        <p:nvSpPr>
          <p:cNvPr id="4" name="Rectangle 3"/>
          <p:cNvSpPr>
            <a:spLocks noGrp="1" noRot="1" noChangeArrowheads="1"/>
          </p:cNvSpPr>
          <p:nvPr>
            <p:ph idx="1"/>
          </p:nvPr>
        </p:nvSpPr>
        <p:spPr>
          <a:xfrm>
            <a:off x="381000" y="1676400"/>
            <a:ext cx="8229600" cy="1981200"/>
          </a:xfrm>
        </p:spPr>
        <p:txBody>
          <a:bodyPr/>
          <a:lstStyle/>
          <a:p>
            <a:pPr marL="0" indent="0" eaLnBrk="1" hangingPunct="1">
              <a:spcBef>
                <a:spcPts val="0"/>
              </a:spcBef>
              <a:spcAft>
                <a:spcPts val="1800"/>
              </a:spcAft>
              <a:buNone/>
              <a:defRPr/>
            </a:pPr>
            <a:r>
              <a:rPr lang="en-US" sz="2400" dirty="0" smtClean="0">
                <a:solidFill>
                  <a:srgbClr val="000066"/>
                </a:solidFill>
              </a:rPr>
              <a:t>For Non-Technical Issues</a:t>
            </a:r>
          </a:p>
          <a:p>
            <a:pPr marL="0" indent="0" eaLnBrk="1" hangingPunct="1">
              <a:spcBef>
                <a:spcPts val="0"/>
              </a:spcBef>
              <a:spcAft>
                <a:spcPts val="1800"/>
              </a:spcAft>
              <a:buNone/>
              <a:defRPr/>
            </a:pPr>
            <a:r>
              <a:rPr lang="en-US" sz="2400" dirty="0" smtClean="0">
                <a:solidFill>
                  <a:srgbClr val="000066"/>
                </a:solidFill>
              </a:rPr>
              <a:t>examples:</a:t>
            </a:r>
          </a:p>
          <a:p>
            <a:pPr eaLnBrk="1" hangingPunct="1">
              <a:lnSpc>
                <a:spcPts val="2200"/>
              </a:lnSpc>
              <a:spcBef>
                <a:spcPts val="0"/>
              </a:spcBef>
              <a:buFontTx/>
              <a:buChar char="•"/>
              <a:defRPr/>
            </a:pPr>
            <a:r>
              <a:rPr lang="en-US" sz="2400" dirty="0" smtClean="0">
                <a:solidFill>
                  <a:srgbClr val="000066"/>
                </a:solidFill>
              </a:rPr>
              <a:t>Implementation Questions</a:t>
            </a:r>
            <a:endParaRPr lang="en-US" sz="2400" dirty="0">
              <a:solidFill>
                <a:srgbClr val="000066"/>
              </a:solidFill>
            </a:endParaRPr>
          </a:p>
          <a:p>
            <a:pPr eaLnBrk="1" hangingPunct="1">
              <a:lnSpc>
                <a:spcPts val="2200"/>
              </a:lnSpc>
              <a:spcBef>
                <a:spcPts val="0"/>
              </a:spcBef>
              <a:buFontTx/>
              <a:buChar char="•"/>
              <a:defRPr/>
            </a:pPr>
            <a:r>
              <a:rPr lang="en-US" sz="2400" dirty="0" smtClean="0">
                <a:solidFill>
                  <a:srgbClr val="000066"/>
                </a:solidFill>
              </a:rPr>
              <a:t>Regulatory or policy issues/concerns</a:t>
            </a:r>
          </a:p>
          <a:p>
            <a:pPr eaLnBrk="1" hangingPunct="1">
              <a:spcBef>
                <a:spcPts val="0"/>
              </a:spcBef>
              <a:buFontTx/>
              <a:buChar char="•"/>
              <a:defRPr/>
            </a:pPr>
            <a:endParaRPr lang="en-US" sz="2400" dirty="0" smtClean="0">
              <a:solidFill>
                <a:srgbClr val="000066"/>
              </a:solidFill>
            </a:endParaRPr>
          </a:p>
        </p:txBody>
      </p:sp>
      <p:sp>
        <p:nvSpPr>
          <p:cNvPr id="2" name="TextBox 1"/>
          <p:cNvSpPr txBox="1"/>
          <p:nvPr/>
        </p:nvSpPr>
        <p:spPr>
          <a:xfrm>
            <a:off x="381000" y="3886200"/>
            <a:ext cx="8458200" cy="2126223"/>
          </a:xfrm>
          <a:prstGeom prst="rect">
            <a:avLst/>
          </a:prstGeom>
          <a:noFill/>
        </p:spPr>
        <p:txBody>
          <a:bodyPr wrap="square" rtlCol="0">
            <a:spAutoFit/>
          </a:bodyPr>
          <a:lstStyle/>
          <a:p>
            <a:r>
              <a:rPr lang="en-US" dirty="0" smtClean="0"/>
              <a:t>Contact the </a:t>
            </a:r>
          </a:p>
          <a:p>
            <a:pPr>
              <a:lnSpc>
                <a:spcPts val="2880"/>
              </a:lnSpc>
            </a:pPr>
            <a:r>
              <a:rPr lang="en-US" sz="2400" dirty="0" smtClean="0"/>
              <a:t>OHSM </a:t>
            </a:r>
            <a:r>
              <a:rPr lang="en-US" sz="2400" dirty="0"/>
              <a:t>Liaison to Public Health Emergency Preparedness</a:t>
            </a:r>
          </a:p>
          <a:p>
            <a:r>
              <a:rPr lang="en-US" dirty="0"/>
              <a:t>Debra L. </a:t>
            </a:r>
            <a:r>
              <a:rPr lang="en-US" dirty="0" err="1"/>
              <a:t>Sottolano</a:t>
            </a:r>
            <a:r>
              <a:rPr lang="en-US" dirty="0"/>
              <a:t>, PhD, MBA</a:t>
            </a:r>
          </a:p>
          <a:p>
            <a:r>
              <a:rPr lang="en-US" dirty="0" smtClean="0"/>
              <a:t>Division </a:t>
            </a:r>
            <a:r>
              <a:rPr lang="en-US" dirty="0"/>
              <a:t>of Standards and Surveillance</a:t>
            </a:r>
          </a:p>
          <a:p>
            <a:r>
              <a:rPr lang="en-US" dirty="0"/>
              <a:t>NYS Department of Health</a:t>
            </a:r>
          </a:p>
          <a:p>
            <a:r>
              <a:rPr lang="en-US" dirty="0" smtClean="0"/>
              <a:t>518-402-1004</a:t>
            </a:r>
          </a:p>
          <a:p>
            <a:r>
              <a:rPr lang="en-US" dirty="0" smtClean="0"/>
              <a:t>dls20@health.state.ny.us</a:t>
            </a:r>
            <a:endParaRPr lang="en-US" dirty="0"/>
          </a:p>
        </p:txBody>
      </p:sp>
    </p:spTree>
    <p:extLst>
      <p:ext uri="{BB962C8B-B14F-4D97-AF65-F5344CB8AC3E}">
        <p14:creationId xmlns:p14="http://schemas.microsoft.com/office/powerpoint/2010/main" val="35488223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sz="5400" b="1" dirty="0" smtClean="0">
                <a:solidFill>
                  <a:srgbClr val="FFC000"/>
                </a:solidFill>
                <a:effectLst>
                  <a:outerShdw blurRad="38100" dist="38100" dir="2700000" algn="tl">
                    <a:srgbClr val="000000">
                      <a:alpha val="43137"/>
                    </a:srgbClr>
                  </a:outerShdw>
                </a:effectLst>
              </a:rPr>
              <a:t>THE TEST</a:t>
            </a:r>
            <a:endParaRPr lang="en-US" sz="54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5761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 True or False</a:t>
            </a:r>
            <a:endParaRPr lang="en-US" dirty="0"/>
          </a:p>
        </p:txBody>
      </p:sp>
      <p:sp>
        <p:nvSpPr>
          <p:cNvPr id="3" name="Content Placeholder 2"/>
          <p:cNvSpPr>
            <a:spLocks noGrp="1"/>
          </p:cNvSpPr>
          <p:nvPr>
            <p:ph idx="1"/>
          </p:nvPr>
        </p:nvSpPr>
        <p:spPr>
          <a:xfrm>
            <a:off x="152400" y="1600200"/>
            <a:ext cx="8915400" cy="5257800"/>
          </a:xfrm>
        </p:spPr>
        <p:txBody>
          <a:bodyPr/>
          <a:lstStyle/>
          <a:p>
            <a:pPr marL="0" lvl="0" indent="0">
              <a:buNone/>
            </a:pPr>
            <a:r>
              <a:rPr lang="en-US" sz="1800" dirty="0" smtClean="0"/>
              <a:t>If </a:t>
            </a:r>
            <a:r>
              <a:rPr lang="en-US" sz="1800" dirty="0"/>
              <a:t>I have technical questions about eFINDS I will contact The Health Commerce System Trainers</a:t>
            </a:r>
            <a:r>
              <a:rPr lang="en-US" sz="1800" dirty="0" smtClean="0"/>
              <a:t>.</a:t>
            </a:r>
          </a:p>
          <a:p>
            <a:pPr marL="0" lvl="0" indent="0">
              <a:buNone/>
            </a:pPr>
            <a:r>
              <a:rPr lang="en-US" sz="1800" b="1" dirty="0" smtClean="0"/>
              <a:t>True</a:t>
            </a:r>
            <a:endParaRPr lang="en-US" sz="1800" b="1" dirty="0"/>
          </a:p>
          <a:p>
            <a:pPr marL="0" lvl="0" indent="0">
              <a:buNone/>
            </a:pPr>
            <a:endParaRPr lang="en-US" sz="800" dirty="0" smtClean="0"/>
          </a:p>
          <a:p>
            <a:pPr marL="0" lvl="0" indent="0">
              <a:buNone/>
            </a:pPr>
            <a:r>
              <a:rPr lang="en-US" sz="1800" dirty="0" smtClean="0"/>
              <a:t>eFINDS </a:t>
            </a:r>
            <a:r>
              <a:rPr lang="en-US" sz="1800" dirty="0"/>
              <a:t>includes a complete medical history for each person tracked in the system</a:t>
            </a:r>
            <a:r>
              <a:rPr lang="en-US" sz="1800" dirty="0" smtClean="0"/>
              <a:t>.</a:t>
            </a:r>
          </a:p>
          <a:p>
            <a:pPr marL="0" lvl="0" indent="0">
              <a:buNone/>
            </a:pPr>
            <a:r>
              <a:rPr lang="en-US" sz="1800" b="1" dirty="0" smtClean="0"/>
              <a:t>False</a:t>
            </a:r>
            <a:endParaRPr lang="en-US" sz="1800" b="1" dirty="0"/>
          </a:p>
          <a:p>
            <a:pPr marL="0" lvl="0" indent="0">
              <a:buNone/>
            </a:pPr>
            <a:endParaRPr lang="en-US" sz="800" dirty="0"/>
          </a:p>
          <a:p>
            <a:pPr marL="0" lvl="0" indent="0">
              <a:buNone/>
            </a:pPr>
            <a:r>
              <a:rPr lang="en-US" sz="1800" dirty="0" smtClean="0"/>
              <a:t>Extended </a:t>
            </a:r>
            <a:r>
              <a:rPr lang="en-US" sz="1800" dirty="0"/>
              <a:t>lead times are required for eFINDS because it significantly increases the amount of time required for an evacuation</a:t>
            </a:r>
            <a:r>
              <a:rPr lang="en-US" sz="1800" dirty="0" smtClean="0"/>
              <a:t>.</a:t>
            </a:r>
          </a:p>
          <a:p>
            <a:pPr marL="0" lvl="0" indent="0">
              <a:buNone/>
            </a:pPr>
            <a:r>
              <a:rPr lang="en-US" sz="1800" b="1" dirty="0" smtClean="0"/>
              <a:t>False</a:t>
            </a:r>
            <a:endParaRPr lang="en-US" sz="1800" b="1" dirty="0"/>
          </a:p>
          <a:p>
            <a:pPr marL="0" lvl="0" indent="0">
              <a:buNone/>
            </a:pPr>
            <a:endParaRPr lang="en-US" sz="800" dirty="0" smtClean="0"/>
          </a:p>
          <a:p>
            <a:pPr marL="0" lvl="0" indent="0">
              <a:buNone/>
            </a:pPr>
            <a:r>
              <a:rPr lang="en-US" sz="1800" dirty="0" smtClean="0"/>
              <a:t>I </a:t>
            </a:r>
            <a:r>
              <a:rPr lang="en-US" sz="1800" dirty="0"/>
              <a:t>can verify my role assignments and contact information using the HCS My Account features</a:t>
            </a:r>
            <a:r>
              <a:rPr lang="en-US" sz="1800" dirty="0" smtClean="0"/>
              <a:t>.</a:t>
            </a:r>
          </a:p>
          <a:p>
            <a:pPr marL="0" lvl="0" indent="0">
              <a:buNone/>
            </a:pPr>
            <a:r>
              <a:rPr lang="en-US" sz="1800" b="1" dirty="0" smtClean="0"/>
              <a:t>True</a:t>
            </a:r>
            <a:endParaRPr lang="en-US" sz="1800" b="1" dirty="0"/>
          </a:p>
          <a:p>
            <a:pPr marL="0" lvl="0" indent="0">
              <a:buNone/>
            </a:pPr>
            <a:endParaRPr lang="en-US" sz="800" b="1" dirty="0" smtClean="0"/>
          </a:p>
          <a:p>
            <a:pPr marL="0" lvl="0" indent="0">
              <a:buNone/>
            </a:pPr>
            <a:r>
              <a:rPr lang="en-US" sz="1800" dirty="0" smtClean="0"/>
              <a:t>eFINDS </a:t>
            </a:r>
            <a:r>
              <a:rPr lang="en-US" sz="1800" dirty="0"/>
              <a:t>Data Reporter and eFINDS Reporting Administrator are the only two healthcare facility roles that can access eFINDS</a:t>
            </a:r>
            <a:r>
              <a:rPr lang="en-US" sz="1800" dirty="0" smtClean="0"/>
              <a:t>.</a:t>
            </a:r>
          </a:p>
          <a:p>
            <a:pPr marL="0" lvl="0" indent="0">
              <a:buNone/>
            </a:pPr>
            <a:r>
              <a:rPr lang="en-US" sz="1800" b="1" dirty="0" smtClean="0"/>
              <a:t>True</a:t>
            </a:r>
            <a:endParaRPr lang="en-US" sz="1800" b="1" dirty="0"/>
          </a:p>
          <a:p>
            <a:pPr marL="0" lvl="0" indent="0">
              <a:buNone/>
            </a:pPr>
            <a:endParaRPr lang="en-US" sz="1800" dirty="0" smtClean="0"/>
          </a:p>
        </p:txBody>
      </p:sp>
    </p:spTree>
    <p:extLst>
      <p:ext uri="{BB962C8B-B14F-4D97-AF65-F5344CB8AC3E}">
        <p14:creationId xmlns:p14="http://schemas.microsoft.com/office/powerpoint/2010/main" val="1418008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 True or False</a:t>
            </a:r>
          </a:p>
        </p:txBody>
      </p:sp>
      <p:sp>
        <p:nvSpPr>
          <p:cNvPr id="3" name="Content Placeholder 2"/>
          <p:cNvSpPr>
            <a:spLocks noGrp="1"/>
          </p:cNvSpPr>
          <p:nvPr>
            <p:ph idx="1"/>
          </p:nvPr>
        </p:nvSpPr>
        <p:spPr>
          <a:xfrm>
            <a:off x="152400" y="1447800"/>
            <a:ext cx="8915400" cy="5105400"/>
          </a:xfrm>
        </p:spPr>
        <p:txBody>
          <a:bodyPr/>
          <a:lstStyle/>
          <a:p>
            <a:pPr marL="0" lvl="0" indent="0">
              <a:buNone/>
            </a:pPr>
            <a:r>
              <a:rPr lang="en-US" sz="2000" dirty="0"/>
              <a:t>The eFINDS Reporting Administrator can assign others to the eFINDS Data Reporter role.</a:t>
            </a:r>
          </a:p>
          <a:p>
            <a:pPr marL="0" lvl="0" indent="0">
              <a:buNone/>
            </a:pPr>
            <a:r>
              <a:rPr lang="en-US" sz="2000" b="1" dirty="0"/>
              <a:t>False</a:t>
            </a:r>
          </a:p>
          <a:p>
            <a:pPr marL="0" lvl="0" indent="0">
              <a:buNone/>
            </a:pPr>
            <a:endParaRPr lang="en-US" sz="800" dirty="0"/>
          </a:p>
          <a:p>
            <a:pPr marL="0" lvl="0" indent="0">
              <a:buNone/>
            </a:pPr>
            <a:r>
              <a:rPr lang="en-US" sz="2000" dirty="0" smtClean="0"/>
              <a:t>HCS </a:t>
            </a:r>
            <a:r>
              <a:rPr lang="en-US" sz="2000" dirty="0"/>
              <a:t>Coordinators have access to </a:t>
            </a:r>
            <a:r>
              <a:rPr lang="en-US" sz="2000" dirty="0" smtClean="0"/>
              <a:t>eFINDS.</a:t>
            </a:r>
          </a:p>
          <a:p>
            <a:pPr marL="0" lvl="0" indent="0">
              <a:buNone/>
            </a:pPr>
            <a:r>
              <a:rPr lang="en-US" sz="2000" b="1" dirty="0" smtClean="0"/>
              <a:t>False</a:t>
            </a:r>
            <a:endParaRPr lang="en-US" sz="2000" b="1" dirty="0"/>
          </a:p>
          <a:p>
            <a:pPr marL="0" lvl="0" indent="0">
              <a:buNone/>
            </a:pPr>
            <a:endParaRPr lang="en-US" sz="800" dirty="0" smtClean="0"/>
          </a:p>
          <a:p>
            <a:pPr marL="0" lvl="0" indent="0">
              <a:buNone/>
            </a:pPr>
            <a:r>
              <a:rPr lang="en-US" sz="2000" dirty="0" smtClean="0"/>
              <a:t>Each </a:t>
            </a:r>
            <a:r>
              <a:rPr lang="en-US" sz="2000" dirty="0"/>
              <a:t>eFINDS users at my facility will receive a barcode scanner form NYSDOH.</a:t>
            </a:r>
          </a:p>
          <a:p>
            <a:pPr marL="0" lvl="0" indent="0">
              <a:buNone/>
            </a:pPr>
            <a:r>
              <a:rPr lang="en-US" sz="2000" b="1" dirty="0" smtClean="0"/>
              <a:t>False</a:t>
            </a:r>
          </a:p>
          <a:p>
            <a:pPr marL="0" lvl="0" indent="0">
              <a:buNone/>
            </a:pPr>
            <a:endParaRPr lang="en-US" sz="800" dirty="0" smtClean="0"/>
          </a:p>
          <a:p>
            <a:pPr marL="0" lvl="0" indent="0">
              <a:buNone/>
            </a:pPr>
            <a:r>
              <a:rPr lang="en-US" sz="2000" dirty="0" smtClean="0"/>
              <a:t>The </a:t>
            </a:r>
            <a:r>
              <a:rPr lang="en-US" sz="2000" dirty="0"/>
              <a:t>number of wristbands I receive will be equal to the number of beds my facility is licensed to operate.</a:t>
            </a:r>
          </a:p>
          <a:p>
            <a:pPr marL="0" lvl="0" indent="0">
              <a:buNone/>
            </a:pPr>
            <a:r>
              <a:rPr lang="en-US" sz="2000" b="1" dirty="0" smtClean="0"/>
              <a:t>True</a:t>
            </a:r>
          </a:p>
          <a:p>
            <a:pPr marL="0" lvl="0" indent="0">
              <a:buNone/>
            </a:pPr>
            <a:endParaRPr lang="en-US" sz="800" b="1" dirty="0" smtClean="0"/>
          </a:p>
          <a:p>
            <a:pPr marL="0" lvl="0" indent="0">
              <a:buNone/>
            </a:pPr>
            <a:r>
              <a:rPr lang="en-US" sz="2000" dirty="0" smtClean="0"/>
              <a:t>Training </a:t>
            </a:r>
            <a:r>
              <a:rPr lang="en-US" sz="2000" dirty="0"/>
              <a:t>wristbands are distinctive in that the word training is printed on the band, and the barcode number ends with the letter ‘D’.</a:t>
            </a:r>
          </a:p>
          <a:p>
            <a:pPr marL="0" indent="0">
              <a:buNone/>
            </a:pPr>
            <a:r>
              <a:rPr lang="en-US" sz="2000" b="1" dirty="0" smtClean="0"/>
              <a:t>True</a:t>
            </a:r>
            <a:endParaRPr lang="en-US" sz="2000" b="1" dirty="0"/>
          </a:p>
          <a:p>
            <a:endParaRPr lang="en-US" sz="1800" dirty="0"/>
          </a:p>
        </p:txBody>
      </p:sp>
    </p:spTree>
    <p:extLst>
      <p:ext uri="{BB962C8B-B14F-4D97-AF65-F5344CB8AC3E}">
        <p14:creationId xmlns:p14="http://schemas.microsoft.com/office/powerpoint/2010/main" val="179255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 True or False</a:t>
            </a:r>
          </a:p>
        </p:txBody>
      </p:sp>
      <p:sp>
        <p:nvSpPr>
          <p:cNvPr id="3" name="Content Placeholder 2"/>
          <p:cNvSpPr>
            <a:spLocks noGrp="1"/>
          </p:cNvSpPr>
          <p:nvPr>
            <p:ph idx="1"/>
          </p:nvPr>
        </p:nvSpPr>
        <p:spPr>
          <a:xfrm>
            <a:off x="457200" y="1600200"/>
            <a:ext cx="8229600" cy="5029200"/>
          </a:xfrm>
        </p:spPr>
        <p:txBody>
          <a:bodyPr/>
          <a:lstStyle/>
          <a:p>
            <a:pPr marL="0" lvl="0" indent="0">
              <a:buNone/>
            </a:pPr>
            <a:r>
              <a:rPr lang="en-US" sz="2000" dirty="0" smtClean="0"/>
              <a:t>An </a:t>
            </a:r>
            <a:r>
              <a:rPr lang="en-US" sz="2000" dirty="0"/>
              <a:t>official NYSDOH barcode scanner is required to use eFINDS</a:t>
            </a:r>
            <a:r>
              <a:rPr lang="en-US" sz="2000" dirty="0" smtClean="0"/>
              <a:t>.</a:t>
            </a:r>
          </a:p>
          <a:p>
            <a:pPr marL="0" lvl="0" indent="0">
              <a:buNone/>
            </a:pPr>
            <a:r>
              <a:rPr lang="en-US" sz="2000" b="1" dirty="0" smtClean="0"/>
              <a:t>False</a:t>
            </a:r>
            <a:endParaRPr lang="en-US" sz="2000" b="1" dirty="0"/>
          </a:p>
          <a:p>
            <a:pPr marL="0" lvl="0" indent="0">
              <a:buNone/>
            </a:pPr>
            <a:endParaRPr lang="en-US" sz="800" dirty="0" smtClean="0"/>
          </a:p>
          <a:p>
            <a:pPr marL="0" lvl="0" indent="0">
              <a:buNone/>
            </a:pPr>
            <a:r>
              <a:rPr lang="en-US" sz="2000" dirty="0" smtClean="0"/>
              <a:t>Official </a:t>
            </a:r>
            <a:r>
              <a:rPr lang="en-US" sz="2000" dirty="0"/>
              <a:t>NYSDOH pre-printed wristbands are required to use eFINDS</a:t>
            </a:r>
            <a:r>
              <a:rPr lang="en-US" sz="2000" dirty="0" smtClean="0"/>
              <a:t>.</a:t>
            </a:r>
          </a:p>
          <a:p>
            <a:pPr marL="0" lvl="0" indent="0">
              <a:buNone/>
            </a:pPr>
            <a:r>
              <a:rPr lang="en-US" sz="2000" b="1" dirty="0" smtClean="0"/>
              <a:t>False</a:t>
            </a:r>
            <a:endParaRPr lang="en-US" sz="2000" b="1" dirty="0"/>
          </a:p>
          <a:p>
            <a:pPr marL="0" lvl="0" indent="0">
              <a:buNone/>
            </a:pPr>
            <a:endParaRPr lang="en-US" sz="800" dirty="0" smtClean="0"/>
          </a:p>
          <a:p>
            <a:pPr marL="0" lvl="0" indent="0">
              <a:buNone/>
            </a:pPr>
            <a:r>
              <a:rPr lang="en-US" sz="2000" dirty="0" smtClean="0"/>
              <a:t>The </a:t>
            </a:r>
            <a:r>
              <a:rPr lang="en-US" sz="2000" dirty="0"/>
              <a:t>eFINDS Data Reporter can register multiple patient/resident without barcoded wristbands or a barcode sheet</a:t>
            </a:r>
            <a:r>
              <a:rPr lang="en-US" sz="2000" dirty="0" smtClean="0"/>
              <a:t>.</a:t>
            </a:r>
          </a:p>
          <a:p>
            <a:pPr marL="0" lvl="0" indent="0">
              <a:buNone/>
            </a:pPr>
            <a:r>
              <a:rPr lang="en-US" sz="2000" b="1" dirty="0" smtClean="0"/>
              <a:t>False</a:t>
            </a:r>
            <a:endParaRPr lang="en-US" sz="2000" b="1" dirty="0"/>
          </a:p>
          <a:p>
            <a:pPr marL="0" lvl="0" indent="0">
              <a:buNone/>
            </a:pPr>
            <a:endParaRPr lang="en-US" sz="800" dirty="0" smtClean="0"/>
          </a:p>
          <a:p>
            <a:pPr marL="0" lvl="0" indent="0">
              <a:buNone/>
            </a:pPr>
            <a:r>
              <a:rPr lang="en-US" sz="2000" dirty="0" smtClean="0"/>
              <a:t>The </a:t>
            </a:r>
            <a:r>
              <a:rPr lang="en-US" sz="2000" dirty="0"/>
              <a:t>operation is the official name given to the reason to evacuate</a:t>
            </a:r>
            <a:r>
              <a:rPr lang="en-US" sz="2000" dirty="0" smtClean="0"/>
              <a:t>.</a:t>
            </a:r>
          </a:p>
          <a:p>
            <a:pPr marL="0" lvl="0" indent="0">
              <a:buNone/>
            </a:pPr>
            <a:r>
              <a:rPr lang="en-US" sz="2000" b="1" dirty="0" smtClean="0"/>
              <a:t>True</a:t>
            </a:r>
            <a:endParaRPr lang="en-US" sz="2000" b="1" dirty="0"/>
          </a:p>
          <a:p>
            <a:pPr marL="0" lvl="0" indent="0">
              <a:buNone/>
            </a:pPr>
            <a:endParaRPr lang="en-US" sz="800" dirty="0" smtClean="0"/>
          </a:p>
          <a:p>
            <a:pPr marL="0" lvl="0" indent="0">
              <a:buNone/>
            </a:pPr>
            <a:r>
              <a:rPr lang="en-US" sz="2000" dirty="0" smtClean="0"/>
              <a:t>The </a:t>
            </a:r>
            <a:r>
              <a:rPr lang="en-US" sz="2000" dirty="0"/>
              <a:t>operation is the minimum amount of data required to register a patient or resident</a:t>
            </a:r>
            <a:r>
              <a:rPr lang="en-US" sz="2000" dirty="0" smtClean="0"/>
              <a:t>.</a:t>
            </a:r>
          </a:p>
          <a:p>
            <a:pPr marL="0" lvl="0" indent="0">
              <a:buNone/>
            </a:pPr>
            <a:r>
              <a:rPr lang="en-US" sz="2000" b="1" dirty="0" smtClean="0"/>
              <a:t>True</a:t>
            </a:r>
            <a:endParaRPr lang="en-US" sz="2000" b="1" dirty="0"/>
          </a:p>
          <a:p>
            <a:pPr marL="0" lvl="0" indent="0">
              <a:buNone/>
            </a:pPr>
            <a:r>
              <a:rPr lang="en-US" sz="2000" dirty="0"/>
              <a:t/>
            </a:r>
            <a:br>
              <a:rPr lang="en-US" sz="2000" dirty="0"/>
            </a:br>
            <a:r>
              <a:rPr lang="en-US" sz="2000" dirty="0"/>
              <a:t> </a:t>
            </a:r>
          </a:p>
          <a:p>
            <a:endParaRPr lang="en-US" sz="1800" dirty="0"/>
          </a:p>
        </p:txBody>
      </p:sp>
    </p:spTree>
    <p:extLst>
      <p:ext uri="{BB962C8B-B14F-4D97-AF65-F5344CB8AC3E}">
        <p14:creationId xmlns:p14="http://schemas.microsoft.com/office/powerpoint/2010/main" val="282485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 True or False</a:t>
            </a:r>
          </a:p>
        </p:txBody>
      </p:sp>
      <p:sp>
        <p:nvSpPr>
          <p:cNvPr id="3" name="Content Placeholder 2"/>
          <p:cNvSpPr>
            <a:spLocks noGrp="1"/>
          </p:cNvSpPr>
          <p:nvPr>
            <p:ph idx="1"/>
          </p:nvPr>
        </p:nvSpPr>
        <p:spPr>
          <a:xfrm>
            <a:off x="457200" y="1600200"/>
            <a:ext cx="8229600" cy="4953000"/>
          </a:xfrm>
        </p:spPr>
        <p:txBody>
          <a:bodyPr/>
          <a:lstStyle/>
          <a:p>
            <a:pPr marL="0" lvl="0" indent="0">
              <a:buNone/>
            </a:pPr>
            <a:r>
              <a:rPr lang="en-US" sz="2000" dirty="0" smtClean="0"/>
              <a:t>Quick </a:t>
            </a:r>
            <a:r>
              <a:rPr lang="en-US" sz="2000" dirty="0"/>
              <a:t>Search allows me to find anyone who has been registered into eFINDS. </a:t>
            </a:r>
            <a:endParaRPr lang="en-US" sz="2000" dirty="0" smtClean="0"/>
          </a:p>
          <a:p>
            <a:pPr marL="0" lvl="0" indent="0">
              <a:buNone/>
            </a:pPr>
            <a:r>
              <a:rPr lang="en-US" sz="2000" b="1" dirty="0" smtClean="0"/>
              <a:t>False</a:t>
            </a:r>
          </a:p>
          <a:p>
            <a:pPr marL="0" lvl="0" indent="0">
              <a:buNone/>
            </a:pPr>
            <a:endParaRPr lang="en-US" sz="800" b="1" dirty="0"/>
          </a:p>
          <a:p>
            <a:pPr marL="0" lvl="0" indent="0">
              <a:buNone/>
            </a:pPr>
            <a:r>
              <a:rPr lang="en-US" sz="2000" dirty="0" smtClean="0"/>
              <a:t>You </a:t>
            </a:r>
            <a:r>
              <a:rPr lang="en-US" sz="2000" dirty="0"/>
              <a:t>must manually enter the Intended Destination on line after uploading a fillable spreadsheet</a:t>
            </a:r>
            <a:r>
              <a:rPr lang="en-US" sz="2000" dirty="0" smtClean="0"/>
              <a:t>.</a:t>
            </a:r>
          </a:p>
          <a:p>
            <a:pPr marL="0" lvl="0" indent="0">
              <a:buNone/>
            </a:pPr>
            <a:r>
              <a:rPr lang="en-US" sz="2000" b="1" dirty="0" smtClean="0"/>
              <a:t>True</a:t>
            </a:r>
          </a:p>
          <a:p>
            <a:pPr marL="0" lvl="0" indent="0">
              <a:buNone/>
            </a:pPr>
            <a:endParaRPr lang="en-US" sz="800" b="1" dirty="0"/>
          </a:p>
          <a:p>
            <a:pPr marL="0" lvl="0" indent="0">
              <a:buNone/>
            </a:pPr>
            <a:r>
              <a:rPr lang="en-US" sz="2000" dirty="0" smtClean="0"/>
              <a:t>I </a:t>
            </a:r>
            <a:r>
              <a:rPr lang="en-US" sz="2000" dirty="0"/>
              <a:t>can change the name of the fillable spreadsheet to meet my needs</a:t>
            </a:r>
            <a:r>
              <a:rPr lang="en-US" sz="2000" dirty="0" smtClean="0"/>
              <a:t>.</a:t>
            </a:r>
          </a:p>
          <a:p>
            <a:pPr marL="0" lvl="0" indent="0">
              <a:buNone/>
            </a:pPr>
            <a:r>
              <a:rPr lang="en-US" sz="2000" b="1" dirty="0" smtClean="0"/>
              <a:t>False</a:t>
            </a:r>
          </a:p>
          <a:p>
            <a:pPr marL="0" lvl="0" indent="0">
              <a:buNone/>
            </a:pPr>
            <a:endParaRPr lang="en-US" sz="800" b="1" dirty="0"/>
          </a:p>
          <a:p>
            <a:pPr marL="0" lvl="0" indent="0">
              <a:buNone/>
            </a:pPr>
            <a:r>
              <a:rPr lang="en-US" sz="2000" dirty="0" smtClean="0"/>
              <a:t>Only </a:t>
            </a:r>
            <a:r>
              <a:rPr lang="en-US" sz="2000" dirty="0"/>
              <a:t>the eFINDS Reporting Administrator can create the fillable spreadsheet</a:t>
            </a:r>
            <a:r>
              <a:rPr lang="en-US" sz="2000" dirty="0" smtClean="0"/>
              <a:t>.</a:t>
            </a:r>
          </a:p>
          <a:p>
            <a:pPr marL="0" lvl="0" indent="0">
              <a:buNone/>
            </a:pPr>
            <a:r>
              <a:rPr lang="en-US" sz="2000" b="1" dirty="0" smtClean="0"/>
              <a:t>True</a:t>
            </a:r>
            <a:endParaRPr lang="en-US" sz="2000" b="1" dirty="0"/>
          </a:p>
          <a:p>
            <a:pPr marL="0" lvl="0" indent="0">
              <a:buNone/>
            </a:pPr>
            <a:endParaRPr lang="en-US" sz="800" b="1" dirty="0" smtClean="0"/>
          </a:p>
          <a:p>
            <a:pPr marL="0" lvl="0" indent="0">
              <a:buNone/>
            </a:pPr>
            <a:r>
              <a:rPr lang="en-US" sz="2000" dirty="0" smtClean="0"/>
              <a:t>Any </a:t>
            </a:r>
            <a:r>
              <a:rPr lang="en-US" sz="2000" dirty="0"/>
              <a:t>eFINDS user can upload the fillable spreadsheet</a:t>
            </a:r>
            <a:r>
              <a:rPr lang="en-US" sz="2000" dirty="0" smtClean="0"/>
              <a:t>.</a:t>
            </a:r>
          </a:p>
          <a:p>
            <a:pPr marL="0" lvl="0" indent="0">
              <a:buNone/>
            </a:pPr>
            <a:r>
              <a:rPr lang="en-US" sz="2000" b="1" dirty="0" smtClean="0"/>
              <a:t>True</a:t>
            </a:r>
            <a:endParaRPr lang="en-US" sz="2000" b="1" dirty="0"/>
          </a:p>
          <a:p>
            <a:endParaRPr lang="en-US" sz="2000" dirty="0"/>
          </a:p>
        </p:txBody>
      </p:sp>
    </p:spTree>
    <p:extLst>
      <p:ext uri="{BB962C8B-B14F-4D97-AF65-F5344CB8AC3E}">
        <p14:creationId xmlns:p14="http://schemas.microsoft.com/office/powerpoint/2010/main" val="156670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09600" y="2971800"/>
            <a:ext cx="7772400" cy="1500187"/>
          </a:xfrm>
        </p:spPr>
        <p:txBody>
          <a:bodyPr/>
          <a:lstStyle/>
          <a:p>
            <a:r>
              <a:rPr lang="en-US" sz="5400" b="1" dirty="0" smtClean="0">
                <a:solidFill>
                  <a:srgbClr val="FFC000"/>
                </a:solidFill>
                <a:effectLst>
                  <a:outerShdw blurRad="38100" dist="38100" dir="2700000" algn="tl">
                    <a:srgbClr val="000000">
                      <a:alpha val="43137"/>
                    </a:srgbClr>
                  </a:outerShdw>
                </a:effectLst>
              </a:rPr>
              <a:t>SCENARIOS</a:t>
            </a:r>
            <a:endParaRPr lang="en-US" sz="54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595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228600"/>
            <a:ext cx="7924800" cy="1143000"/>
          </a:xfrm>
        </p:spPr>
        <p:txBody>
          <a:bodyPr/>
          <a:lstStyle/>
          <a:p>
            <a:r>
              <a:rPr lang="en-US" dirty="0" smtClean="0">
                <a:solidFill>
                  <a:srgbClr val="FFC000"/>
                </a:solidFill>
              </a:rPr>
              <a:t>Scenario #1                             </a:t>
            </a:r>
            <a:r>
              <a:rPr lang="en-US" sz="4000" dirty="0" smtClean="0">
                <a:solidFill>
                  <a:srgbClr val="FFC000"/>
                </a:solidFill>
              </a:rPr>
              <a:t>Emergent (Immediate) Evacuation  </a:t>
            </a:r>
            <a:endParaRPr lang="en-US" sz="4000" dirty="0">
              <a:solidFill>
                <a:srgbClr val="FFC000"/>
              </a:solidFill>
            </a:endParaRPr>
          </a:p>
        </p:txBody>
      </p:sp>
      <p:sp>
        <p:nvSpPr>
          <p:cNvPr id="3" name="Content Placeholder 2"/>
          <p:cNvSpPr>
            <a:spLocks noGrp="1"/>
          </p:cNvSpPr>
          <p:nvPr>
            <p:ph idx="1"/>
          </p:nvPr>
        </p:nvSpPr>
        <p:spPr>
          <a:xfrm>
            <a:off x="228600" y="1600200"/>
            <a:ext cx="8839200" cy="4525963"/>
          </a:xfrm>
        </p:spPr>
        <p:txBody>
          <a:bodyPr/>
          <a:lstStyle/>
          <a:p>
            <a:r>
              <a:rPr lang="en-US" i="1" dirty="0" smtClean="0"/>
              <a:t>Scenario: </a:t>
            </a:r>
            <a:r>
              <a:rPr lang="en-US" dirty="0" smtClean="0"/>
              <a:t>A helicopter has crashed at your campus near an area adjacent to gas and medical lines </a:t>
            </a:r>
            <a:endParaRPr lang="en-US" dirty="0" smtClean="0"/>
          </a:p>
          <a:p>
            <a:pPr marL="0" indent="0">
              <a:buNone/>
            </a:pPr>
            <a:endParaRPr lang="en-US" dirty="0" smtClean="0"/>
          </a:p>
          <a:p>
            <a:r>
              <a:rPr lang="en-US" dirty="0"/>
              <a:t>Facilities staff, engineering, and the Fire Department </a:t>
            </a:r>
            <a:r>
              <a:rPr lang="en-US" dirty="0" smtClean="0"/>
              <a:t>feel there is a threat of significant explosion warranting an immediate whole-building evacuation from an exit point at the furthest point from the crash. </a:t>
            </a:r>
          </a:p>
        </p:txBody>
      </p:sp>
    </p:spTree>
    <p:extLst>
      <p:ext uri="{BB962C8B-B14F-4D97-AF65-F5344CB8AC3E}">
        <p14:creationId xmlns:p14="http://schemas.microsoft.com/office/powerpoint/2010/main" val="8448575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8915400" cy="1143000"/>
          </a:xfrm>
        </p:spPr>
        <p:txBody>
          <a:bodyPr/>
          <a:lstStyle/>
          <a:p>
            <a:r>
              <a:rPr lang="en-US" sz="4000" dirty="0" smtClean="0">
                <a:solidFill>
                  <a:srgbClr val="FF0000"/>
                </a:solidFill>
              </a:rPr>
              <a:t>Emergent Patient Tracking Procedure</a:t>
            </a:r>
            <a:endParaRPr lang="en-US" sz="4000" dirty="0">
              <a:solidFill>
                <a:srgbClr val="FF0000"/>
              </a:solidFill>
            </a:endParaRPr>
          </a:p>
        </p:txBody>
      </p:sp>
      <p:sp>
        <p:nvSpPr>
          <p:cNvPr id="3" name="Content Placeholder 2"/>
          <p:cNvSpPr>
            <a:spLocks noGrp="1"/>
          </p:cNvSpPr>
          <p:nvPr>
            <p:ph idx="1"/>
          </p:nvPr>
        </p:nvSpPr>
        <p:spPr>
          <a:xfrm>
            <a:off x="457200" y="2362200"/>
            <a:ext cx="8458200" cy="5105400"/>
          </a:xfrm>
        </p:spPr>
        <p:txBody>
          <a:bodyPr/>
          <a:lstStyle/>
          <a:p>
            <a:r>
              <a:rPr lang="en-US" dirty="0" smtClean="0"/>
              <a:t>Incident Command &amp; the Disaster Plan is activated, and the Evacuation Code is announced.</a:t>
            </a:r>
          </a:p>
          <a:p>
            <a:r>
              <a:rPr lang="en-US" dirty="0" smtClean="0"/>
              <a:t>IC determines </a:t>
            </a:r>
            <a:r>
              <a:rPr lang="en-US" dirty="0"/>
              <a:t>that patients will </a:t>
            </a:r>
            <a:r>
              <a:rPr lang="en-US" dirty="0" smtClean="0"/>
              <a:t>immediately </a:t>
            </a:r>
            <a:r>
              <a:rPr lang="en-US" dirty="0"/>
              <a:t>be evacuated to a stop-over point at ___</a:t>
            </a:r>
            <a:r>
              <a:rPr lang="en-US" i="1" dirty="0"/>
              <a:t>, </a:t>
            </a:r>
            <a:r>
              <a:rPr lang="en-US" dirty="0"/>
              <a:t>where further </a:t>
            </a:r>
            <a:r>
              <a:rPr lang="en-US" dirty="0" smtClean="0"/>
              <a:t>notifications and tracking </a:t>
            </a:r>
            <a:r>
              <a:rPr lang="en-US" dirty="0"/>
              <a:t>procedures will be initiated</a:t>
            </a:r>
            <a:r>
              <a:rPr lang="en-US" dirty="0" smtClean="0"/>
              <a:t>.</a:t>
            </a:r>
          </a:p>
          <a:p>
            <a:endParaRPr lang="en-US" dirty="0"/>
          </a:p>
        </p:txBody>
      </p:sp>
      <p:sp>
        <p:nvSpPr>
          <p:cNvPr id="5" name="Title 1"/>
          <p:cNvSpPr txBox="1">
            <a:spLocks/>
          </p:cNvSpPr>
          <p:nvPr/>
        </p:nvSpPr>
        <p:spPr bwMode="auto">
          <a:xfrm>
            <a:off x="-9525" y="152400"/>
            <a:ext cx="7924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r>
              <a:rPr lang="en-US" kern="0" dirty="0" smtClean="0">
                <a:solidFill>
                  <a:srgbClr val="FFC000"/>
                </a:solidFill>
              </a:rPr>
              <a:t>Scenario #1                             </a:t>
            </a:r>
            <a:r>
              <a:rPr lang="en-US" sz="4000" kern="0" dirty="0" smtClean="0">
                <a:solidFill>
                  <a:srgbClr val="FFC000"/>
                </a:solidFill>
              </a:rPr>
              <a:t>Emergent (Immediate) Evacuation  </a:t>
            </a:r>
            <a:endParaRPr lang="en-US" sz="4000" kern="0" dirty="0">
              <a:solidFill>
                <a:srgbClr val="FFC000"/>
              </a:solidFill>
            </a:endParaRPr>
          </a:p>
        </p:txBody>
      </p:sp>
    </p:spTree>
    <p:extLst>
      <p:ext uri="{BB962C8B-B14F-4D97-AF65-F5344CB8AC3E}">
        <p14:creationId xmlns:p14="http://schemas.microsoft.com/office/powerpoint/2010/main" val="1145494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lstStyle/>
          <a:p>
            <a:r>
              <a:rPr lang="en-US" sz="4000" dirty="0" smtClean="0">
                <a:solidFill>
                  <a:srgbClr val="FFC000"/>
                </a:solidFill>
              </a:rPr>
              <a:t>Other/Existing Patient Tracking Forms?</a:t>
            </a:r>
            <a:r>
              <a:rPr lang="en-US" sz="4000" dirty="0">
                <a:solidFill>
                  <a:srgbClr val="FFC000"/>
                </a:solidFill>
              </a:rPr>
              <a:t> </a:t>
            </a:r>
            <a:r>
              <a:rPr lang="en-US" sz="4000" dirty="0" smtClean="0">
                <a:solidFill>
                  <a:srgbClr val="FFC000"/>
                </a:solidFill>
              </a:rPr>
              <a:t> (Internal, MAP)</a:t>
            </a:r>
            <a:endParaRPr lang="en-US" sz="4000" dirty="0">
              <a:solidFill>
                <a:srgbClr val="FFC000"/>
              </a:solidFill>
            </a:endParaRPr>
          </a:p>
        </p:txBody>
      </p:sp>
      <p:sp>
        <p:nvSpPr>
          <p:cNvPr id="3" name="Content Placeholder 2"/>
          <p:cNvSpPr>
            <a:spLocks noGrp="1"/>
          </p:cNvSpPr>
          <p:nvPr>
            <p:ph idx="1"/>
          </p:nvPr>
        </p:nvSpPr>
        <p:spPr>
          <a:xfrm>
            <a:off x="152400" y="1676400"/>
            <a:ext cx="8839200" cy="4525963"/>
          </a:xfrm>
        </p:spPr>
        <p:txBody>
          <a:bodyPr/>
          <a:lstStyle/>
          <a:p>
            <a:pPr marL="0" indent="0">
              <a:buNone/>
            </a:pPr>
            <a:r>
              <a:rPr lang="en-US" i="1" dirty="0" smtClean="0">
                <a:solidFill>
                  <a:srgbClr val="FF0000"/>
                </a:solidFill>
              </a:rPr>
              <a:t>eFINDS </a:t>
            </a:r>
            <a:r>
              <a:rPr lang="en-US" b="1" i="1" u="sng" dirty="0" smtClean="0">
                <a:solidFill>
                  <a:srgbClr val="FF0000"/>
                </a:solidFill>
              </a:rPr>
              <a:t>does not replace </a:t>
            </a:r>
            <a:r>
              <a:rPr lang="en-US" i="1" dirty="0" smtClean="0">
                <a:solidFill>
                  <a:srgbClr val="FF0000"/>
                </a:solidFill>
              </a:rPr>
              <a:t>other tracking forms and procedures for tracking within the </a:t>
            </a:r>
            <a:r>
              <a:rPr lang="en-US" i="1" dirty="0" smtClean="0">
                <a:solidFill>
                  <a:srgbClr val="FF0000"/>
                </a:solidFill>
              </a:rPr>
              <a:t>facility</a:t>
            </a:r>
          </a:p>
          <a:p>
            <a:pPr marL="0" indent="0">
              <a:buNone/>
            </a:pPr>
            <a:endParaRPr lang="en-US" i="1" dirty="0" smtClean="0">
              <a:solidFill>
                <a:srgbClr val="FF0000"/>
              </a:solidFill>
            </a:endParaRPr>
          </a:p>
          <a:p>
            <a:pPr lvl="1"/>
            <a:r>
              <a:rPr lang="en-US" dirty="0" smtClean="0"/>
              <a:t>Patient/ Resident wristband used for identification</a:t>
            </a:r>
          </a:p>
          <a:p>
            <a:pPr lvl="1"/>
            <a:r>
              <a:rPr lang="en-US" dirty="0" smtClean="0"/>
              <a:t>Patient/ Resident “Evacuation Tag”</a:t>
            </a:r>
          </a:p>
          <a:p>
            <a:pPr lvl="1"/>
            <a:r>
              <a:rPr lang="en-US" dirty="0" smtClean="0"/>
              <a:t>“Go Pouch”</a:t>
            </a:r>
          </a:p>
          <a:p>
            <a:pPr lvl="1"/>
            <a:r>
              <a:rPr lang="en-US" dirty="0" smtClean="0"/>
              <a:t>Internal tracking (Unit to staging area to portal?)</a:t>
            </a:r>
          </a:p>
          <a:p>
            <a:pPr lvl="2"/>
            <a:r>
              <a:rPr lang="en-US" dirty="0" smtClean="0"/>
              <a:t>HICS Tracking Log</a:t>
            </a:r>
            <a:endParaRPr lang="en-US" dirty="0"/>
          </a:p>
        </p:txBody>
      </p:sp>
      <p:sp>
        <p:nvSpPr>
          <p:cNvPr id="4" name="Slide Number Placeholder 3"/>
          <p:cNvSpPr>
            <a:spLocks noGrp="1"/>
          </p:cNvSpPr>
          <p:nvPr>
            <p:ph type="sldNum" sz="quarter" idx="12"/>
          </p:nvPr>
        </p:nvSpPr>
        <p:spPr/>
        <p:txBody>
          <a:bodyPr/>
          <a:lstStyle/>
          <a:p>
            <a:pPr>
              <a:defRPr/>
            </a:pPr>
            <a:fld id="{A96210AB-E9FA-452A-8A1F-6C84AF6561C4}" type="slidenum">
              <a:rPr lang="en-US" smtClean="0"/>
              <a:pPr>
                <a:defRPr/>
              </a:pPr>
              <a:t>4</a:t>
            </a:fld>
            <a:endParaRPr lang="en-US" dirty="0"/>
          </a:p>
        </p:txBody>
      </p:sp>
    </p:spTree>
    <p:extLst>
      <p:ext uri="{BB962C8B-B14F-4D97-AF65-F5344CB8AC3E}">
        <p14:creationId xmlns:p14="http://schemas.microsoft.com/office/powerpoint/2010/main" val="33326661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229600" cy="4525963"/>
          </a:xfrm>
        </p:spPr>
        <p:txBody>
          <a:bodyPr/>
          <a:lstStyle/>
          <a:p>
            <a:r>
              <a:rPr lang="en-US" i="1" dirty="0">
                <a:solidFill>
                  <a:srgbClr val="FF0000"/>
                </a:solidFill>
              </a:rPr>
              <a:t>Discussion: </a:t>
            </a:r>
          </a:p>
          <a:p>
            <a:pPr lvl="1"/>
            <a:r>
              <a:rPr lang="en-US" i="1" dirty="0">
                <a:solidFill>
                  <a:srgbClr val="00B0F0"/>
                </a:solidFill>
              </a:rPr>
              <a:t>What forms of patient identification will be used?</a:t>
            </a:r>
          </a:p>
          <a:p>
            <a:pPr lvl="1"/>
            <a:r>
              <a:rPr lang="en-US" i="1" dirty="0">
                <a:solidFill>
                  <a:srgbClr val="00B0F0"/>
                </a:solidFill>
              </a:rPr>
              <a:t>Will patients be logged out as they leave</a:t>
            </a:r>
            <a:r>
              <a:rPr lang="en-US" i="1" dirty="0" smtClean="0">
                <a:solidFill>
                  <a:srgbClr val="00B0F0"/>
                </a:solidFill>
              </a:rPr>
              <a:t>?</a:t>
            </a:r>
          </a:p>
          <a:p>
            <a:pPr lvl="1"/>
            <a:r>
              <a:rPr lang="en-US" i="1" dirty="0">
                <a:solidFill>
                  <a:srgbClr val="00B0F0"/>
                </a:solidFill>
              </a:rPr>
              <a:t>What is your stopover point, and how would </a:t>
            </a:r>
            <a:r>
              <a:rPr lang="en-US" i="1" dirty="0" err="1">
                <a:solidFill>
                  <a:srgbClr val="00B0F0"/>
                </a:solidFill>
              </a:rPr>
              <a:t>eFINDs</a:t>
            </a:r>
            <a:r>
              <a:rPr lang="en-US" i="1" dirty="0">
                <a:solidFill>
                  <a:srgbClr val="00B0F0"/>
                </a:solidFill>
              </a:rPr>
              <a:t> be implemented there?</a:t>
            </a:r>
            <a:endParaRPr lang="en-US" i="1" dirty="0">
              <a:solidFill>
                <a:srgbClr val="FF0000"/>
              </a:solidFill>
            </a:endParaRPr>
          </a:p>
          <a:p>
            <a:pPr marL="457200" lvl="1" indent="0">
              <a:buNone/>
            </a:pPr>
            <a:endParaRPr lang="en-US" i="1" dirty="0">
              <a:solidFill>
                <a:srgbClr val="00B0F0"/>
              </a:solidFill>
            </a:endParaRPr>
          </a:p>
          <a:p>
            <a:endParaRPr lang="en-US" dirty="0"/>
          </a:p>
        </p:txBody>
      </p:sp>
      <p:sp>
        <p:nvSpPr>
          <p:cNvPr id="4" name="Title 1"/>
          <p:cNvSpPr>
            <a:spLocks noGrp="1"/>
          </p:cNvSpPr>
          <p:nvPr>
            <p:ph type="title"/>
          </p:nvPr>
        </p:nvSpPr>
        <p:spPr>
          <a:xfrm>
            <a:off x="0" y="152400"/>
            <a:ext cx="7924800" cy="1143000"/>
          </a:xfrm>
        </p:spPr>
        <p:txBody>
          <a:bodyPr/>
          <a:lstStyle/>
          <a:p>
            <a:r>
              <a:rPr lang="en-US" dirty="0" smtClean="0">
                <a:solidFill>
                  <a:srgbClr val="FFC000"/>
                </a:solidFill>
              </a:rPr>
              <a:t>Scenario #1                             </a:t>
            </a:r>
            <a:r>
              <a:rPr lang="en-US" sz="4000" dirty="0" smtClean="0">
                <a:solidFill>
                  <a:srgbClr val="FFC000"/>
                </a:solidFill>
              </a:rPr>
              <a:t>Emergent (Immediate) Evacuation  </a:t>
            </a:r>
            <a:endParaRPr lang="en-US" sz="4000" dirty="0">
              <a:solidFill>
                <a:srgbClr val="FFC000"/>
              </a:solidFill>
            </a:endParaRPr>
          </a:p>
        </p:txBody>
      </p:sp>
    </p:spTree>
    <p:extLst>
      <p:ext uri="{BB962C8B-B14F-4D97-AF65-F5344CB8AC3E}">
        <p14:creationId xmlns:p14="http://schemas.microsoft.com/office/powerpoint/2010/main" val="960171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467600" cy="1143000"/>
          </a:xfrm>
        </p:spPr>
        <p:txBody>
          <a:bodyPr/>
          <a:lstStyle/>
          <a:p>
            <a:r>
              <a:rPr lang="en-US" dirty="0" smtClean="0">
                <a:solidFill>
                  <a:srgbClr val="FFC000"/>
                </a:solidFill>
              </a:rPr>
              <a:t>Scenario #2</a:t>
            </a:r>
            <a:br>
              <a:rPr lang="en-US" dirty="0" smtClean="0">
                <a:solidFill>
                  <a:srgbClr val="FFC000"/>
                </a:solidFill>
              </a:rPr>
            </a:br>
            <a:r>
              <a:rPr lang="en-US" dirty="0" smtClean="0">
                <a:solidFill>
                  <a:srgbClr val="FFC000"/>
                </a:solidFill>
              </a:rPr>
              <a:t>Urgent/ Planned Evacuation</a:t>
            </a:r>
            <a:endParaRPr lang="en-US" dirty="0">
              <a:solidFill>
                <a:srgbClr val="FFC000"/>
              </a:solidFill>
            </a:endParaRPr>
          </a:p>
        </p:txBody>
      </p:sp>
      <p:sp>
        <p:nvSpPr>
          <p:cNvPr id="3" name="Content Placeholder 2"/>
          <p:cNvSpPr>
            <a:spLocks noGrp="1"/>
          </p:cNvSpPr>
          <p:nvPr>
            <p:ph idx="1"/>
          </p:nvPr>
        </p:nvSpPr>
        <p:spPr>
          <a:xfrm>
            <a:off x="304800" y="1600200"/>
            <a:ext cx="8458200" cy="4876800"/>
          </a:xfrm>
        </p:spPr>
        <p:txBody>
          <a:bodyPr/>
          <a:lstStyle/>
          <a:p>
            <a:r>
              <a:rPr lang="en-US" sz="2800" i="1" dirty="0"/>
              <a:t>Scenario</a:t>
            </a:r>
            <a:r>
              <a:rPr lang="en-US" sz="2800" i="1" dirty="0" smtClean="0"/>
              <a:t>: </a:t>
            </a:r>
            <a:r>
              <a:rPr lang="en-US" sz="2800" dirty="0" smtClean="0"/>
              <a:t>The facility’s basement where key departments are located is experiencing substantial flooding and sewer system back-up due to a heavy rain volume and a water main break which has also disrupted the water supply. </a:t>
            </a:r>
            <a:endParaRPr lang="en-US" sz="2800" dirty="0" smtClean="0"/>
          </a:p>
          <a:p>
            <a:endParaRPr lang="en-US" sz="2000" dirty="0" smtClean="0"/>
          </a:p>
          <a:p>
            <a:r>
              <a:rPr lang="en-US" sz="2800" dirty="0" smtClean="0"/>
              <a:t>Facilities in consult with the FD, locality, and OEM feel that the extent of damage and time required to repair the water outage would justify a full-building patient evacuation over the next 4 hours. Grid power is intact, but may be shut down at some point. </a:t>
            </a:r>
            <a:endParaRPr lang="en-US" sz="2800" dirty="0"/>
          </a:p>
          <a:p>
            <a:endParaRPr lang="en-US" dirty="0"/>
          </a:p>
        </p:txBody>
      </p:sp>
    </p:spTree>
    <p:extLst>
      <p:ext uri="{BB962C8B-B14F-4D97-AF65-F5344CB8AC3E}">
        <p14:creationId xmlns:p14="http://schemas.microsoft.com/office/powerpoint/2010/main" val="1362309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839200" cy="4953000"/>
          </a:xfrm>
        </p:spPr>
        <p:txBody>
          <a:bodyPr/>
          <a:lstStyle/>
          <a:p>
            <a:pPr lvl="1"/>
            <a:r>
              <a:rPr lang="en-US" sz="2400" dirty="0" smtClean="0"/>
              <a:t>Incident Command determines</a:t>
            </a:r>
            <a:r>
              <a:rPr lang="en-US" sz="2400" dirty="0"/>
              <a:t>/ announces Full Building Evacuation, activates a Patient Tracking Unit Leader (PTUL). </a:t>
            </a:r>
          </a:p>
          <a:p>
            <a:pPr lvl="1"/>
            <a:r>
              <a:rPr lang="en-US" sz="2400" dirty="0"/>
              <a:t>Notifies </a:t>
            </a:r>
            <a:r>
              <a:rPr lang="en-US" sz="2400" dirty="0" smtClean="0"/>
              <a:t>County EM, NYSDOH </a:t>
            </a:r>
            <a:r>
              <a:rPr lang="en-US" sz="2400" dirty="0"/>
              <a:t>(and all) </a:t>
            </a:r>
          </a:p>
          <a:p>
            <a:pPr lvl="1"/>
            <a:r>
              <a:rPr lang="en-US" sz="2400" dirty="0" smtClean="0"/>
              <a:t>IC </a:t>
            </a:r>
            <a:r>
              <a:rPr lang="en-US" sz="2400" dirty="0"/>
              <a:t>decides </a:t>
            </a:r>
            <a:r>
              <a:rPr lang="en-US" sz="2400" dirty="0" err="1" smtClean="0"/>
              <a:t>eFINDs</a:t>
            </a:r>
            <a:r>
              <a:rPr lang="en-US" sz="2400" dirty="0" smtClean="0"/>
              <a:t> online HCS </a:t>
            </a:r>
            <a:r>
              <a:rPr lang="en-US" sz="2400" dirty="0"/>
              <a:t>application will be used, and communicates to the PTUL to activate </a:t>
            </a:r>
            <a:r>
              <a:rPr lang="en-US" sz="2400" dirty="0" err="1" smtClean="0"/>
              <a:t>eFINDs</a:t>
            </a:r>
            <a:r>
              <a:rPr lang="en-US" sz="2400" dirty="0" smtClean="0"/>
              <a:t> </a:t>
            </a:r>
            <a:r>
              <a:rPr lang="en-US" sz="2400" dirty="0"/>
              <a:t>roles and equipment</a:t>
            </a:r>
            <a:r>
              <a:rPr lang="en-US" sz="2400" dirty="0" smtClean="0"/>
              <a:t>:</a:t>
            </a:r>
          </a:p>
          <a:p>
            <a:pPr lvl="2"/>
            <a:r>
              <a:rPr lang="en-US" dirty="0" smtClean="0"/>
              <a:t>Creates Operation</a:t>
            </a:r>
            <a:endParaRPr lang="en-US" dirty="0"/>
          </a:p>
          <a:p>
            <a:pPr lvl="2"/>
            <a:r>
              <a:rPr lang="en-US" dirty="0" err="1" smtClean="0"/>
              <a:t>eFINDS</a:t>
            </a:r>
            <a:r>
              <a:rPr lang="en-US" dirty="0" smtClean="0"/>
              <a:t> </a:t>
            </a:r>
            <a:r>
              <a:rPr lang="en-US" dirty="0"/>
              <a:t>patient wristbands, barcode list. </a:t>
            </a:r>
          </a:p>
          <a:p>
            <a:pPr lvl="2"/>
            <a:r>
              <a:rPr lang="en-US" dirty="0"/>
              <a:t>Scanner </a:t>
            </a:r>
          </a:p>
          <a:p>
            <a:pPr lvl="2"/>
            <a:r>
              <a:rPr lang="en-US" dirty="0"/>
              <a:t>Computer for HCS/ </a:t>
            </a:r>
            <a:r>
              <a:rPr lang="en-US" dirty="0" err="1" smtClean="0"/>
              <a:t>eFINDS</a:t>
            </a:r>
            <a:r>
              <a:rPr lang="en-US" dirty="0" smtClean="0"/>
              <a:t> </a:t>
            </a:r>
            <a:r>
              <a:rPr lang="en-US" dirty="0"/>
              <a:t>access &amp; patient data entry</a:t>
            </a:r>
          </a:p>
          <a:p>
            <a:pPr marL="457200" lvl="1" indent="0">
              <a:buNone/>
            </a:pPr>
            <a:endParaRPr lang="en-US" dirty="0" smtClean="0"/>
          </a:p>
        </p:txBody>
      </p:sp>
      <p:sp>
        <p:nvSpPr>
          <p:cNvPr id="5" name="Title 1"/>
          <p:cNvSpPr>
            <a:spLocks noGrp="1"/>
          </p:cNvSpPr>
          <p:nvPr>
            <p:ph type="title"/>
          </p:nvPr>
        </p:nvSpPr>
        <p:spPr>
          <a:xfrm>
            <a:off x="76200" y="228600"/>
            <a:ext cx="8305800" cy="1219200"/>
          </a:xfrm>
        </p:spPr>
        <p:txBody>
          <a:bodyPr/>
          <a:lstStyle/>
          <a:p>
            <a:r>
              <a:rPr lang="en-US" sz="3200" dirty="0" smtClean="0">
                <a:solidFill>
                  <a:srgbClr val="FFC000"/>
                </a:solidFill>
              </a:rPr>
              <a:t>Scenario #2</a:t>
            </a:r>
            <a:br>
              <a:rPr lang="en-US" sz="3200" dirty="0" smtClean="0">
                <a:solidFill>
                  <a:srgbClr val="FFC000"/>
                </a:solidFill>
              </a:rPr>
            </a:br>
            <a:r>
              <a:rPr lang="en-US" sz="3200" dirty="0" smtClean="0">
                <a:solidFill>
                  <a:srgbClr val="FFC000"/>
                </a:solidFill>
              </a:rPr>
              <a:t>Urgent/ Planned </a:t>
            </a:r>
            <a:r>
              <a:rPr lang="en-US" sz="3200" dirty="0" smtClean="0">
                <a:solidFill>
                  <a:srgbClr val="FFC000"/>
                </a:solidFill>
              </a:rPr>
              <a:t>Evacuation</a:t>
            </a:r>
            <a:br>
              <a:rPr lang="en-US" sz="3200" dirty="0" smtClean="0">
                <a:solidFill>
                  <a:srgbClr val="FFC000"/>
                </a:solidFill>
              </a:rPr>
            </a:br>
            <a:endParaRPr lang="en-US" sz="3200" dirty="0">
              <a:solidFill>
                <a:srgbClr val="FFC000"/>
              </a:solidFill>
            </a:endParaRPr>
          </a:p>
        </p:txBody>
      </p:sp>
    </p:spTree>
    <p:extLst>
      <p:ext uri="{BB962C8B-B14F-4D97-AF65-F5344CB8AC3E}">
        <p14:creationId xmlns:p14="http://schemas.microsoft.com/office/powerpoint/2010/main" val="9508476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135563"/>
          </a:xfrm>
        </p:spPr>
        <p:txBody>
          <a:bodyPr/>
          <a:lstStyle/>
          <a:p>
            <a:r>
              <a:rPr lang="en-US" sz="2400" dirty="0" smtClean="0"/>
              <a:t>PTU-L decides where/ how </a:t>
            </a:r>
            <a:r>
              <a:rPr lang="en-US" sz="2400" dirty="0" err="1" smtClean="0"/>
              <a:t>eFINDS</a:t>
            </a:r>
            <a:r>
              <a:rPr lang="en-US" sz="2400" dirty="0" smtClean="0"/>
              <a:t> will be implemented </a:t>
            </a:r>
          </a:p>
          <a:p>
            <a:pPr lvl="2"/>
            <a:r>
              <a:rPr lang="en-US" sz="2000" i="1" dirty="0" smtClean="0">
                <a:solidFill>
                  <a:srgbClr val="FF0000"/>
                </a:solidFill>
              </a:rPr>
              <a:t>Wristbands </a:t>
            </a:r>
            <a:r>
              <a:rPr lang="en-US" sz="2000" i="1" dirty="0">
                <a:solidFill>
                  <a:srgbClr val="FF0000"/>
                </a:solidFill>
              </a:rPr>
              <a:t>applied on </a:t>
            </a:r>
            <a:r>
              <a:rPr lang="en-US" sz="2000" i="1" dirty="0" smtClean="0">
                <a:solidFill>
                  <a:srgbClr val="FF0000"/>
                </a:solidFill>
              </a:rPr>
              <a:t>Units or at staging areas?</a:t>
            </a:r>
            <a:endParaRPr lang="en-US" sz="2000" i="1" dirty="0">
              <a:solidFill>
                <a:srgbClr val="FF0000"/>
              </a:solidFill>
            </a:endParaRPr>
          </a:p>
          <a:p>
            <a:pPr lvl="2"/>
            <a:r>
              <a:rPr lang="en-US" sz="2000" i="1" dirty="0" smtClean="0">
                <a:solidFill>
                  <a:srgbClr val="FF0000"/>
                </a:solidFill>
              </a:rPr>
              <a:t>Patient scanning and data entry location? </a:t>
            </a:r>
          </a:p>
          <a:p>
            <a:pPr lvl="3"/>
            <a:r>
              <a:rPr lang="en-US" i="1" dirty="0" smtClean="0">
                <a:solidFill>
                  <a:srgbClr val="FF0000"/>
                </a:solidFill>
              </a:rPr>
              <a:t>Patient data entry in real time at Unit/ Staging/Evacuation Portal, or </a:t>
            </a:r>
          </a:p>
          <a:p>
            <a:pPr lvl="3"/>
            <a:r>
              <a:rPr lang="en-US" i="1" dirty="0" smtClean="0">
                <a:solidFill>
                  <a:srgbClr val="FF0000"/>
                </a:solidFill>
              </a:rPr>
              <a:t>Entered to a spreadsheet  by a Data Enterer and uploaded?</a:t>
            </a:r>
          </a:p>
          <a:p>
            <a:pPr lvl="2"/>
            <a:r>
              <a:rPr lang="en-US" sz="2000" i="1" dirty="0" smtClean="0">
                <a:solidFill>
                  <a:srgbClr val="FF0000"/>
                </a:solidFill>
              </a:rPr>
              <a:t>Patient destination entered at Evacuation Portal</a:t>
            </a:r>
            <a:r>
              <a:rPr lang="en-US" sz="2000" i="1" dirty="0" smtClean="0">
                <a:solidFill>
                  <a:srgbClr val="FF0000"/>
                </a:solidFill>
              </a:rPr>
              <a:t>?</a:t>
            </a:r>
          </a:p>
          <a:p>
            <a:pPr marL="914400" lvl="2" indent="0">
              <a:buNone/>
            </a:pPr>
            <a:endParaRPr lang="en-US" sz="2000" i="1" dirty="0" smtClean="0">
              <a:solidFill>
                <a:srgbClr val="FF0000"/>
              </a:solidFill>
            </a:endParaRPr>
          </a:p>
          <a:p>
            <a:r>
              <a:rPr lang="en-US" sz="2000" dirty="0" smtClean="0"/>
              <a:t>PTU-L </a:t>
            </a:r>
            <a:r>
              <a:rPr lang="en-US" sz="2000" dirty="0"/>
              <a:t>notifies </a:t>
            </a:r>
            <a:r>
              <a:rPr lang="en-US" sz="2000" dirty="0" err="1" smtClean="0"/>
              <a:t>eFINDs</a:t>
            </a:r>
            <a:r>
              <a:rPr lang="en-US" sz="2000" dirty="0" smtClean="0"/>
              <a:t> </a:t>
            </a:r>
            <a:r>
              <a:rPr lang="en-US" sz="2000" dirty="0"/>
              <a:t>Administrator and Data </a:t>
            </a:r>
            <a:r>
              <a:rPr lang="en-US" sz="2000" dirty="0" smtClean="0"/>
              <a:t>Reporter </a:t>
            </a:r>
            <a:r>
              <a:rPr lang="en-US" sz="2000" dirty="0"/>
              <a:t>roles to access equipment, and bring to designated locations</a:t>
            </a:r>
            <a:r>
              <a:rPr lang="en-US" sz="2000" dirty="0" smtClean="0"/>
              <a:t>.</a:t>
            </a:r>
          </a:p>
          <a:p>
            <a:pPr marL="0" indent="0">
              <a:buNone/>
            </a:pPr>
            <a:endParaRPr lang="en-US" sz="2000" dirty="0"/>
          </a:p>
          <a:p>
            <a:r>
              <a:rPr lang="en-US" sz="2000" dirty="0" smtClean="0"/>
              <a:t>PTU-L </a:t>
            </a:r>
            <a:r>
              <a:rPr lang="en-US" sz="2000" dirty="0"/>
              <a:t>notifies Units about the procedures. </a:t>
            </a:r>
          </a:p>
          <a:p>
            <a:pPr marL="914400" lvl="2" indent="0">
              <a:buNone/>
            </a:pPr>
            <a:endParaRPr lang="en-US" sz="2800" i="1" dirty="0">
              <a:solidFill>
                <a:srgbClr val="00B0F0"/>
              </a:solidFill>
            </a:endParaRPr>
          </a:p>
        </p:txBody>
      </p:sp>
      <p:sp>
        <p:nvSpPr>
          <p:cNvPr id="6" name="Title 1"/>
          <p:cNvSpPr>
            <a:spLocks noGrp="1"/>
          </p:cNvSpPr>
          <p:nvPr>
            <p:ph type="title"/>
          </p:nvPr>
        </p:nvSpPr>
        <p:spPr>
          <a:xfrm>
            <a:off x="76200" y="274638"/>
            <a:ext cx="7467600" cy="1143000"/>
          </a:xfrm>
        </p:spPr>
        <p:txBody>
          <a:bodyPr/>
          <a:lstStyle/>
          <a:p>
            <a:r>
              <a:rPr lang="en-US" sz="3200" dirty="0" smtClean="0">
                <a:solidFill>
                  <a:srgbClr val="FFC000"/>
                </a:solidFill>
              </a:rPr>
              <a:t>Scenario #2</a:t>
            </a:r>
            <a:br>
              <a:rPr lang="en-US" sz="3200" dirty="0" smtClean="0">
                <a:solidFill>
                  <a:srgbClr val="FFC000"/>
                </a:solidFill>
              </a:rPr>
            </a:br>
            <a:r>
              <a:rPr lang="en-US" sz="3200" dirty="0" smtClean="0">
                <a:solidFill>
                  <a:srgbClr val="FFC000"/>
                </a:solidFill>
              </a:rPr>
              <a:t>Urgent/ Planned </a:t>
            </a:r>
            <a:r>
              <a:rPr lang="en-US" sz="3200" dirty="0" smtClean="0">
                <a:solidFill>
                  <a:srgbClr val="FFC000"/>
                </a:solidFill>
              </a:rPr>
              <a:t>Evacuation</a:t>
            </a:r>
            <a:br>
              <a:rPr lang="en-US" sz="3200" dirty="0" smtClean="0">
                <a:solidFill>
                  <a:srgbClr val="FFC000"/>
                </a:solidFill>
              </a:rPr>
            </a:br>
            <a:endParaRPr lang="en-US" sz="3200" dirty="0">
              <a:solidFill>
                <a:srgbClr val="FFC000"/>
              </a:solidFill>
            </a:endParaRPr>
          </a:p>
        </p:txBody>
      </p:sp>
    </p:spTree>
    <p:extLst>
      <p:ext uri="{BB962C8B-B14F-4D97-AF65-F5344CB8AC3E}">
        <p14:creationId xmlns:p14="http://schemas.microsoft.com/office/powerpoint/2010/main" val="31777664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152400" y="1524000"/>
            <a:ext cx="8686800" cy="4495800"/>
          </a:xfrm>
        </p:spPr>
        <p:txBody>
          <a:bodyPr/>
          <a:lstStyle/>
          <a:p>
            <a:pPr eaLnBrk="1" hangingPunct="1">
              <a:spcBef>
                <a:spcPct val="0"/>
              </a:spcBef>
            </a:pPr>
            <a:r>
              <a:rPr lang="en-US" sz="2800" dirty="0" smtClean="0"/>
              <a:t>Distributes (or ensures are distributed) barcoded wristbands</a:t>
            </a:r>
          </a:p>
          <a:p>
            <a:pPr eaLnBrk="1" hangingPunct="1">
              <a:spcBef>
                <a:spcPts val="1200"/>
              </a:spcBef>
              <a:spcAft>
                <a:spcPts val="1200"/>
              </a:spcAft>
            </a:pPr>
            <a:r>
              <a:rPr lang="en-US" sz="2800" dirty="0" smtClean="0"/>
              <a:t>Ensures staff apply the wristbands.</a:t>
            </a:r>
          </a:p>
          <a:p>
            <a:pPr eaLnBrk="1" hangingPunct="1"/>
            <a:r>
              <a:rPr lang="en-US" sz="2800" dirty="0" smtClean="0">
                <a:solidFill>
                  <a:srgbClr val="FF0000"/>
                </a:solidFill>
              </a:rPr>
              <a:t>With no power or no </a:t>
            </a:r>
            <a:r>
              <a:rPr lang="en-US" sz="2800" dirty="0">
                <a:solidFill>
                  <a:srgbClr val="FF0000"/>
                </a:solidFill>
              </a:rPr>
              <a:t>internet access</a:t>
            </a:r>
            <a:r>
              <a:rPr lang="en-US" sz="2800" dirty="0"/>
              <a:t>: Enters </a:t>
            </a:r>
            <a:r>
              <a:rPr lang="en-US" sz="2800" dirty="0" smtClean="0"/>
              <a:t>Resident </a:t>
            </a:r>
            <a:r>
              <a:rPr lang="en-US" sz="2800" dirty="0"/>
              <a:t>information </a:t>
            </a:r>
            <a:r>
              <a:rPr lang="en-US" sz="2800" dirty="0" smtClean="0"/>
              <a:t>on </a:t>
            </a:r>
            <a:r>
              <a:rPr lang="en-US" sz="2800" dirty="0"/>
              <a:t>the Paper Bar Codes </a:t>
            </a:r>
            <a:r>
              <a:rPr lang="en-US" sz="2800" dirty="0" smtClean="0"/>
              <a:t>Log corresponding to their wristband barcode number</a:t>
            </a:r>
            <a:endParaRPr lang="en-US" sz="2800" dirty="0"/>
          </a:p>
          <a:p>
            <a:pPr eaLnBrk="1" hangingPunct="1"/>
            <a:r>
              <a:rPr lang="en-US" sz="2800" dirty="0" smtClean="0">
                <a:solidFill>
                  <a:srgbClr val="FF0000"/>
                </a:solidFill>
              </a:rPr>
              <a:t>With power &amp; internet access</a:t>
            </a:r>
            <a:r>
              <a:rPr lang="en-US" sz="2800" dirty="0" smtClean="0"/>
              <a:t>: Enters Resident information into the electronic system </a:t>
            </a:r>
            <a:endParaRPr lang="en-US" sz="2800" dirty="0"/>
          </a:p>
          <a:p>
            <a:pPr lvl="1" eaLnBrk="1" hangingPunct="1"/>
            <a:r>
              <a:rPr lang="en-US" dirty="0" smtClean="0"/>
              <a:t>With </a:t>
            </a:r>
            <a:r>
              <a:rPr lang="en-US" dirty="0"/>
              <a:t>or without a scanner</a:t>
            </a:r>
          </a:p>
          <a:p>
            <a:pPr lvl="1" eaLnBrk="1" hangingPunct="1"/>
            <a:r>
              <a:rPr lang="en-US" dirty="0" smtClean="0"/>
              <a:t>One </a:t>
            </a:r>
            <a:r>
              <a:rPr lang="en-US" dirty="0"/>
              <a:t>patient/resident at a time, or multiples</a:t>
            </a:r>
          </a:p>
          <a:p>
            <a:pPr eaLnBrk="1" hangingPunct="1">
              <a:spcBef>
                <a:spcPts val="1200"/>
              </a:spcBef>
              <a:spcAft>
                <a:spcPts val="1200"/>
              </a:spcAft>
            </a:pPr>
            <a:endParaRPr lang="en-US" sz="2800" i="1" dirty="0" smtClean="0">
              <a:solidFill>
                <a:srgbClr val="00B0F0"/>
              </a:solidFill>
            </a:endParaRPr>
          </a:p>
          <a:p>
            <a:pPr marL="0" indent="0" eaLnBrk="1" hangingPunct="1">
              <a:spcBef>
                <a:spcPts val="1200"/>
              </a:spcBef>
              <a:spcAft>
                <a:spcPts val="1200"/>
              </a:spcAft>
              <a:buNone/>
            </a:pPr>
            <a:r>
              <a:rPr lang="en-US" sz="2800" i="1" dirty="0" smtClean="0">
                <a:solidFill>
                  <a:srgbClr val="00B0F0"/>
                </a:solidFill>
              </a:rPr>
              <a:t> </a:t>
            </a:r>
          </a:p>
        </p:txBody>
      </p:sp>
      <p:sp>
        <p:nvSpPr>
          <p:cNvPr id="2" name="Slide Number Placeholder 1"/>
          <p:cNvSpPr>
            <a:spLocks noGrp="1"/>
          </p:cNvSpPr>
          <p:nvPr>
            <p:ph type="sldNum" sz="quarter" idx="12"/>
          </p:nvPr>
        </p:nvSpPr>
        <p:spPr/>
        <p:txBody>
          <a:bodyPr/>
          <a:lstStyle/>
          <a:p>
            <a:pPr>
              <a:defRPr/>
            </a:pPr>
            <a:endParaRPr lang="en-US" dirty="0"/>
          </a:p>
        </p:txBody>
      </p:sp>
      <p:sp>
        <p:nvSpPr>
          <p:cNvPr id="6" name="Title 1"/>
          <p:cNvSpPr>
            <a:spLocks noGrp="1"/>
          </p:cNvSpPr>
          <p:nvPr>
            <p:ph type="title"/>
          </p:nvPr>
        </p:nvSpPr>
        <p:spPr/>
        <p:txBody>
          <a:bodyPr/>
          <a:lstStyle/>
          <a:p>
            <a:r>
              <a:rPr lang="en-US" sz="3200" dirty="0" smtClean="0">
                <a:solidFill>
                  <a:srgbClr val="FFC000"/>
                </a:solidFill>
              </a:rPr>
              <a:t>Scenario #2</a:t>
            </a:r>
            <a:br>
              <a:rPr lang="en-US" sz="3200" dirty="0" smtClean="0">
                <a:solidFill>
                  <a:srgbClr val="FFC000"/>
                </a:solidFill>
              </a:rPr>
            </a:br>
            <a:r>
              <a:rPr lang="en-US" sz="3200" dirty="0" smtClean="0">
                <a:solidFill>
                  <a:srgbClr val="FFC000"/>
                </a:solidFill>
              </a:rPr>
              <a:t>Urgent/ Planned </a:t>
            </a:r>
            <a:r>
              <a:rPr lang="en-US" sz="3200" dirty="0" smtClean="0">
                <a:solidFill>
                  <a:srgbClr val="FFC000"/>
                </a:solidFill>
              </a:rPr>
              <a:t>Evacuation</a:t>
            </a:r>
            <a:br>
              <a:rPr lang="en-US" sz="3200" dirty="0" smtClean="0">
                <a:solidFill>
                  <a:srgbClr val="FFC000"/>
                </a:solidFill>
              </a:rPr>
            </a:br>
            <a:endParaRPr lang="en-US" sz="3200" dirty="0">
              <a:solidFill>
                <a:srgbClr val="FFC000"/>
              </a:solidFill>
            </a:endParaRPr>
          </a:p>
        </p:txBody>
      </p:sp>
    </p:spTree>
    <p:extLst>
      <p:ext uri="{BB962C8B-B14F-4D97-AF65-F5344CB8AC3E}">
        <p14:creationId xmlns:p14="http://schemas.microsoft.com/office/powerpoint/2010/main" val="6715451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52400" y="1295400"/>
            <a:ext cx="8915400" cy="1143000"/>
          </a:xfrm>
        </p:spPr>
        <p:txBody>
          <a:bodyPr/>
          <a:lstStyle/>
          <a:p>
            <a:pPr algn="ctr" eaLnBrk="1" hangingPunct="1"/>
            <a:r>
              <a:rPr lang="en-US" u="sng" dirty="0" smtClean="0">
                <a:solidFill>
                  <a:srgbClr val="FF0000"/>
                </a:solidFill>
              </a:rPr>
              <a:t>Patient Data Entry Process #1</a:t>
            </a:r>
          </a:p>
        </p:txBody>
      </p:sp>
      <p:sp>
        <p:nvSpPr>
          <p:cNvPr id="30722" name="Content Placeholder 2"/>
          <p:cNvSpPr>
            <a:spLocks noGrp="1"/>
          </p:cNvSpPr>
          <p:nvPr>
            <p:ph idx="1"/>
          </p:nvPr>
        </p:nvSpPr>
        <p:spPr>
          <a:xfrm>
            <a:off x="152400" y="2209800"/>
            <a:ext cx="8839200" cy="4525963"/>
          </a:xfrm>
        </p:spPr>
        <p:txBody>
          <a:bodyPr/>
          <a:lstStyle/>
          <a:p>
            <a:pPr eaLnBrk="1" hangingPunct="1">
              <a:spcBef>
                <a:spcPts val="1200"/>
              </a:spcBef>
            </a:pPr>
            <a:r>
              <a:rPr lang="en-US" sz="2000" dirty="0" smtClean="0"/>
              <a:t>Wristbands applied to all patients on the Unit</a:t>
            </a:r>
          </a:p>
          <a:p>
            <a:pPr eaLnBrk="1" hangingPunct="1">
              <a:spcBef>
                <a:spcPts val="1200"/>
              </a:spcBef>
            </a:pPr>
            <a:r>
              <a:rPr lang="en-US" sz="2000" dirty="0" smtClean="0"/>
              <a:t>Units have entered each patient’s information on the Log next to their wristband ID number</a:t>
            </a:r>
          </a:p>
          <a:p>
            <a:pPr eaLnBrk="1" hangingPunct="1">
              <a:spcBef>
                <a:spcPts val="1200"/>
              </a:spcBef>
            </a:pPr>
            <a:r>
              <a:rPr lang="en-US" sz="2000" dirty="0" smtClean="0"/>
              <a:t>Logs are sent to </a:t>
            </a:r>
            <a:r>
              <a:rPr lang="en-US" sz="2000" dirty="0" err="1" smtClean="0"/>
              <a:t>eFINDS</a:t>
            </a:r>
            <a:r>
              <a:rPr lang="en-US" sz="2000" dirty="0" smtClean="0"/>
              <a:t> Administrator and Data Reporter roles who enter patient data into </a:t>
            </a:r>
            <a:r>
              <a:rPr lang="en-US" sz="2000" dirty="0" err="1" smtClean="0"/>
              <a:t>eFINDs</a:t>
            </a:r>
            <a:r>
              <a:rPr lang="en-US" sz="2000" dirty="0" smtClean="0"/>
              <a:t> on Commerce</a:t>
            </a:r>
          </a:p>
          <a:p>
            <a:pPr eaLnBrk="1" hangingPunct="1">
              <a:spcBef>
                <a:spcPts val="1200"/>
              </a:spcBef>
            </a:pPr>
            <a:r>
              <a:rPr lang="en-US" sz="2000" dirty="0" smtClean="0"/>
              <a:t>Patients are sent down to Evacuation Portals</a:t>
            </a:r>
          </a:p>
          <a:p>
            <a:pPr eaLnBrk="1" hangingPunct="1">
              <a:spcBef>
                <a:spcPts val="1200"/>
              </a:spcBef>
            </a:pPr>
            <a:r>
              <a:rPr lang="en-US" sz="2000" dirty="0" err="1" smtClean="0"/>
              <a:t>eFINDs</a:t>
            </a:r>
            <a:r>
              <a:rPr lang="en-US" sz="2000" dirty="0" smtClean="0"/>
              <a:t> roles check each patient’s wristband and e-FINDS info, &amp; update destination</a:t>
            </a:r>
          </a:p>
          <a:p>
            <a:pPr eaLnBrk="1" hangingPunct="1">
              <a:spcBef>
                <a:spcPts val="1200"/>
              </a:spcBef>
            </a:pPr>
            <a:endParaRPr lang="en-US" sz="2000" dirty="0" smtClean="0"/>
          </a:p>
        </p:txBody>
      </p:sp>
      <p:sp>
        <p:nvSpPr>
          <p:cNvPr id="5" name="Title 1"/>
          <p:cNvSpPr txBox="1">
            <a:spLocks/>
          </p:cNvSpPr>
          <p:nvPr/>
        </p:nvSpPr>
        <p:spPr bwMode="auto">
          <a:xfrm>
            <a:off x="152400" y="274638"/>
            <a:ext cx="7391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r>
              <a:rPr lang="en-US" sz="3200" kern="0" dirty="0" smtClean="0">
                <a:solidFill>
                  <a:srgbClr val="FFC000"/>
                </a:solidFill>
              </a:rPr>
              <a:t>Scenario #2</a:t>
            </a:r>
            <a:br>
              <a:rPr lang="en-US" sz="3200" kern="0" dirty="0" smtClean="0">
                <a:solidFill>
                  <a:srgbClr val="FFC000"/>
                </a:solidFill>
              </a:rPr>
            </a:br>
            <a:r>
              <a:rPr lang="en-US" sz="3200" kern="0" dirty="0" smtClean="0">
                <a:solidFill>
                  <a:srgbClr val="FFC000"/>
                </a:solidFill>
              </a:rPr>
              <a:t>Urgent/ Planned Evacuation</a:t>
            </a:r>
            <a:br>
              <a:rPr lang="en-US" sz="3200" kern="0" dirty="0" smtClean="0">
                <a:solidFill>
                  <a:srgbClr val="FFC000"/>
                </a:solidFill>
              </a:rPr>
            </a:br>
            <a:endParaRPr lang="en-US" sz="3200" kern="0" dirty="0">
              <a:solidFill>
                <a:srgbClr val="FFC000"/>
              </a:solidFill>
            </a:endParaRPr>
          </a:p>
        </p:txBody>
      </p:sp>
    </p:spTree>
    <p:extLst>
      <p:ext uri="{BB962C8B-B14F-4D97-AF65-F5344CB8AC3E}">
        <p14:creationId xmlns:p14="http://schemas.microsoft.com/office/powerpoint/2010/main" val="30249281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715962"/>
          </a:xfrm>
        </p:spPr>
        <p:txBody>
          <a:bodyPr/>
          <a:lstStyle/>
          <a:p>
            <a:pPr algn="ctr"/>
            <a:r>
              <a:rPr lang="en-US" u="sng" dirty="0">
                <a:solidFill>
                  <a:srgbClr val="FF0000"/>
                </a:solidFill>
              </a:rPr>
              <a:t>Patient Data Entry Process #2</a:t>
            </a:r>
          </a:p>
        </p:txBody>
      </p:sp>
      <p:sp>
        <p:nvSpPr>
          <p:cNvPr id="3" name="Content Placeholder 2"/>
          <p:cNvSpPr>
            <a:spLocks noGrp="1"/>
          </p:cNvSpPr>
          <p:nvPr>
            <p:ph idx="1"/>
          </p:nvPr>
        </p:nvSpPr>
        <p:spPr>
          <a:xfrm>
            <a:off x="228600" y="2362200"/>
            <a:ext cx="8763000" cy="3657600"/>
          </a:xfrm>
        </p:spPr>
        <p:txBody>
          <a:bodyPr/>
          <a:lstStyle/>
          <a:p>
            <a:r>
              <a:rPr lang="en-US" sz="2000" dirty="0" smtClean="0"/>
              <a:t>Incident Command decides to </a:t>
            </a:r>
            <a:r>
              <a:rPr lang="en-US" sz="2000" dirty="0"/>
              <a:t>enter patients </a:t>
            </a:r>
            <a:r>
              <a:rPr lang="en-US" sz="2000" dirty="0" smtClean="0"/>
              <a:t>into </a:t>
            </a:r>
            <a:r>
              <a:rPr lang="en-US" sz="2000" dirty="0" err="1" smtClean="0"/>
              <a:t>eFINDS</a:t>
            </a:r>
            <a:r>
              <a:rPr lang="en-US" sz="2000" dirty="0" smtClean="0"/>
              <a:t> on the Nursing Units.</a:t>
            </a:r>
            <a:endParaRPr lang="en-US" sz="2000" dirty="0"/>
          </a:p>
          <a:p>
            <a:r>
              <a:rPr lang="en-US" sz="2000" dirty="0" smtClean="0"/>
              <a:t>Unit staff apply a </a:t>
            </a:r>
            <a:r>
              <a:rPr lang="en-US" sz="2000" dirty="0"/>
              <a:t>wristband </a:t>
            </a:r>
            <a:r>
              <a:rPr lang="en-US" sz="2000" dirty="0" smtClean="0"/>
              <a:t>to each patient </a:t>
            </a:r>
            <a:r>
              <a:rPr lang="en-US" sz="2000" dirty="0"/>
              <a:t>on the </a:t>
            </a:r>
            <a:r>
              <a:rPr lang="en-US" sz="2000" dirty="0" smtClean="0"/>
              <a:t>Unit </a:t>
            </a:r>
            <a:r>
              <a:rPr lang="en-US" sz="2000" i="1" dirty="0" smtClean="0">
                <a:solidFill>
                  <a:srgbClr val="00B0F0"/>
                </a:solidFill>
              </a:rPr>
              <a:t>[even those to be discharged]</a:t>
            </a:r>
            <a:r>
              <a:rPr lang="en-US" sz="2000" dirty="0" smtClean="0"/>
              <a:t>.</a:t>
            </a:r>
            <a:endParaRPr lang="en-US" sz="2000" dirty="0"/>
          </a:p>
          <a:p>
            <a:r>
              <a:rPr lang="en-US" sz="2000" dirty="0" smtClean="0"/>
              <a:t>An eFINDS Data </a:t>
            </a:r>
            <a:r>
              <a:rPr lang="en-US" sz="2000" dirty="0" smtClean="0"/>
              <a:t>Reporter/Administrator </a:t>
            </a:r>
            <a:r>
              <a:rPr lang="en-US" sz="2000" dirty="0" smtClean="0"/>
              <a:t>brings the scanner </a:t>
            </a:r>
            <a:r>
              <a:rPr lang="en-US" sz="2000" dirty="0"/>
              <a:t>and computer-on-wheels with HCS </a:t>
            </a:r>
            <a:r>
              <a:rPr lang="en-US" sz="2000" dirty="0" smtClean="0"/>
              <a:t>access to the Unit.</a:t>
            </a:r>
            <a:endParaRPr lang="en-US" sz="2000" dirty="0"/>
          </a:p>
          <a:p>
            <a:r>
              <a:rPr lang="en-US" sz="2000" dirty="0"/>
              <a:t>One staff scans the </a:t>
            </a:r>
            <a:r>
              <a:rPr lang="en-US" sz="2000" dirty="0" smtClean="0"/>
              <a:t>wristband barcode </a:t>
            </a:r>
            <a:r>
              <a:rPr lang="en-US" sz="2000" dirty="0"/>
              <a:t>while </a:t>
            </a:r>
            <a:r>
              <a:rPr lang="en-US" sz="2000" dirty="0" smtClean="0"/>
              <a:t>the Data Enterer enters patient’s </a:t>
            </a:r>
            <a:r>
              <a:rPr lang="en-US" sz="2000" dirty="0"/>
              <a:t>data to the </a:t>
            </a:r>
            <a:r>
              <a:rPr lang="en-US" sz="2000" dirty="0" err="1" smtClean="0"/>
              <a:t>eFINDS</a:t>
            </a:r>
            <a:r>
              <a:rPr lang="en-US" sz="2000" dirty="0" smtClean="0"/>
              <a:t> screen</a:t>
            </a:r>
          </a:p>
          <a:p>
            <a:r>
              <a:rPr lang="en-US" sz="2000" dirty="0" smtClean="0"/>
              <a:t>The patient’s destination is checked and updated as needed </a:t>
            </a:r>
            <a:r>
              <a:rPr lang="en-US" sz="2000" dirty="0"/>
              <a:t>by an </a:t>
            </a:r>
            <a:r>
              <a:rPr lang="en-US" sz="2000" dirty="0" err="1" smtClean="0"/>
              <a:t>eFINDS</a:t>
            </a:r>
            <a:r>
              <a:rPr lang="en-US" sz="2000" dirty="0" smtClean="0"/>
              <a:t> role when they get to the Evacuation Portals.</a:t>
            </a:r>
          </a:p>
          <a:p>
            <a:endParaRPr lang="en-US" sz="2800" dirty="0"/>
          </a:p>
        </p:txBody>
      </p:sp>
      <p:sp>
        <p:nvSpPr>
          <p:cNvPr id="5" name="Title 1"/>
          <p:cNvSpPr txBox="1">
            <a:spLocks/>
          </p:cNvSpPr>
          <p:nvPr/>
        </p:nvSpPr>
        <p:spPr bwMode="auto">
          <a:xfrm>
            <a:off x="152400" y="274638"/>
            <a:ext cx="7391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r>
              <a:rPr lang="en-US" sz="3200" kern="0" dirty="0" smtClean="0">
                <a:solidFill>
                  <a:srgbClr val="FFC000"/>
                </a:solidFill>
              </a:rPr>
              <a:t>Scenario #2</a:t>
            </a:r>
            <a:br>
              <a:rPr lang="en-US" sz="3200" kern="0" dirty="0" smtClean="0">
                <a:solidFill>
                  <a:srgbClr val="FFC000"/>
                </a:solidFill>
              </a:rPr>
            </a:br>
            <a:r>
              <a:rPr lang="en-US" sz="3200" kern="0" dirty="0" smtClean="0">
                <a:solidFill>
                  <a:srgbClr val="FFC000"/>
                </a:solidFill>
              </a:rPr>
              <a:t>Urgent/ Planned Evacuation</a:t>
            </a:r>
            <a:br>
              <a:rPr lang="en-US" sz="3200" kern="0" dirty="0" smtClean="0">
                <a:solidFill>
                  <a:srgbClr val="FFC000"/>
                </a:solidFill>
              </a:rPr>
            </a:br>
            <a:endParaRPr lang="en-US" sz="3200" kern="0" dirty="0">
              <a:solidFill>
                <a:srgbClr val="FFC000"/>
              </a:solidFill>
            </a:endParaRPr>
          </a:p>
        </p:txBody>
      </p:sp>
    </p:spTree>
    <p:extLst>
      <p:ext uri="{BB962C8B-B14F-4D97-AF65-F5344CB8AC3E}">
        <p14:creationId xmlns:p14="http://schemas.microsoft.com/office/powerpoint/2010/main" val="15563653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229600" cy="1143000"/>
          </a:xfrm>
        </p:spPr>
        <p:txBody>
          <a:bodyPr/>
          <a:lstStyle/>
          <a:p>
            <a:pPr algn="ctr"/>
            <a:r>
              <a:rPr lang="en-US" u="sng" dirty="0">
                <a:solidFill>
                  <a:srgbClr val="FF0000"/>
                </a:solidFill>
              </a:rPr>
              <a:t>Patient Data Entry Process </a:t>
            </a:r>
            <a:r>
              <a:rPr lang="en-US" u="sng" dirty="0" smtClean="0">
                <a:solidFill>
                  <a:srgbClr val="FF0000"/>
                </a:solidFill>
              </a:rPr>
              <a:t>#3</a:t>
            </a:r>
            <a:endParaRPr lang="en-US" u="sng" dirty="0">
              <a:solidFill>
                <a:srgbClr val="FF0000"/>
              </a:solidFill>
            </a:endParaRPr>
          </a:p>
        </p:txBody>
      </p:sp>
      <p:sp>
        <p:nvSpPr>
          <p:cNvPr id="3" name="Content Placeholder 2"/>
          <p:cNvSpPr>
            <a:spLocks noGrp="1"/>
          </p:cNvSpPr>
          <p:nvPr>
            <p:ph idx="1"/>
          </p:nvPr>
        </p:nvSpPr>
        <p:spPr>
          <a:xfrm>
            <a:off x="0" y="2667000"/>
            <a:ext cx="8839200" cy="5638800"/>
          </a:xfrm>
        </p:spPr>
        <p:txBody>
          <a:bodyPr/>
          <a:lstStyle/>
          <a:p>
            <a:r>
              <a:rPr lang="en-US" sz="2000" dirty="0" smtClean="0"/>
              <a:t>Incident Commander decides to enter patients to </a:t>
            </a:r>
            <a:r>
              <a:rPr lang="en-US" sz="2000" dirty="0" err="1" smtClean="0"/>
              <a:t>eFINDS</a:t>
            </a:r>
            <a:r>
              <a:rPr lang="en-US" sz="2000" dirty="0" smtClean="0"/>
              <a:t> at the Evacuation Portal</a:t>
            </a:r>
          </a:p>
          <a:p>
            <a:r>
              <a:rPr lang="en-US" sz="2000" dirty="0" smtClean="0"/>
              <a:t>A wristband is applied to the patient on the Unit or when they arrive at the evacuation portal</a:t>
            </a:r>
          </a:p>
          <a:p>
            <a:r>
              <a:rPr lang="en-US" sz="2000" dirty="0" smtClean="0"/>
              <a:t>The scanner and computer-on-wheels with HCS access is positioned in the portal area</a:t>
            </a:r>
          </a:p>
          <a:p>
            <a:r>
              <a:rPr lang="en-US" sz="2000" dirty="0" smtClean="0"/>
              <a:t>One staff scans the barcode while an </a:t>
            </a:r>
            <a:r>
              <a:rPr lang="en-US" sz="2000" dirty="0" err="1" smtClean="0"/>
              <a:t>eFINDS</a:t>
            </a:r>
            <a:r>
              <a:rPr lang="en-US" sz="2000" dirty="0" smtClean="0"/>
              <a:t> role enters patient data (as time allows) to the </a:t>
            </a:r>
            <a:r>
              <a:rPr lang="en-US" sz="2000" dirty="0" err="1" smtClean="0"/>
              <a:t>eFINDS</a:t>
            </a:r>
            <a:r>
              <a:rPr lang="en-US" sz="2000" dirty="0" smtClean="0"/>
              <a:t> screen.</a:t>
            </a:r>
            <a:endParaRPr lang="en-US" sz="2000" dirty="0"/>
          </a:p>
        </p:txBody>
      </p:sp>
      <p:sp>
        <p:nvSpPr>
          <p:cNvPr id="5" name="Title 1"/>
          <p:cNvSpPr txBox="1">
            <a:spLocks/>
          </p:cNvSpPr>
          <p:nvPr/>
        </p:nvSpPr>
        <p:spPr bwMode="auto">
          <a:xfrm>
            <a:off x="152400" y="274638"/>
            <a:ext cx="7391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r>
              <a:rPr lang="en-US" sz="3200" kern="0" dirty="0" smtClean="0">
                <a:solidFill>
                  <a:srgbClr val="FFC000"/>
                </a:solidFill>
              </a:rPr>
              <a:t>Scenario #2</a:t>
            </a:r>
            <a:br>
              <a:rPr lang="en-US" sz="3200" kern="0" dirty="0" smtClean="0">
                <a:solidFill>
                  <a:srgbClr val="FFC000"/>
                </a:solidFill>
              </a:rPr>
            </a:br>
            <a:r>
              <a:rPr lang="en-US" sz="3200" kern="0" dirty="0" smtClean="0">
                <a:solidFill>
                  <a:srgbClr val="FFC000"/>
                </a:solidFill>
              </a:rPr>
              <a:t>Urgent/ Planned Evacuation</a:t>
            </a:r>
            <a:br>
              <a:rPr lang="en-US" sz="3200" kern="0" dirty="0" smtClean="0">
                <a:solidFill>
                  <a:srgbClr val="FFC000"/>
                </a:solidFill>
              </a:rPr>
            </a:br>
            <a:endParaRPr lang="en-US" sz="3200" kern="0" dirty="0">
              <a:solidFill>
                <a:srgbClr val="FFC000"/>
              </a:solidFill>
            </a:endParaRPr>
          </a:p>
        </p:txBody>
      </p:sp>
    </p:spTree>
    <p:extLst>
      <p:ext uri="{BB962C8B-B14F-4D97-AF65-F5344CB8AC3E}">
        <p14:creationId xmlns:p14="http://schemas.microsoft.com/office/powerpoint/2010/main" val="3689485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smtClean="0">
                <a:solidFill>
                  <a:srgbClr val="FFC000"/>
                </a:solidFill>
              </a:rPr>
              <a:t>Your HCS Person Record</a:t>
            </a:r>
            <a:endParaRPr lang="en-US" dirty="0" smtClean="0"/>
          </a:p>
        </p:txBody>
      </p:sp>
      <p:pic>
        <p:nvPicPr>
          <p:cNvPr id="26626" name="Picture 3"/>
          <p:cNvPicPr>
            <a:picLocks noChangeArrowheads="1"/>
          </p:cNvPicPr>
          <p:nvPr/>
        </p:nvPicPr>
        <p:blipFill>
          <a:blip r:embed="rId3"/>
          <a:stretch>
            <a:fillRect/>
          </a:stretch>
        </p:blipFill>
        <p:spPr bwMode="auto">
          <a:xfrm>
            <a:off x="152400" y="1705447"/>
            <a:ext cx="8838096" cy="37809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e-FINDS Roles</a:t>
            </a:r>
            <a:endParaRPr lang="en-US" dirty="0">
              <a:solidFill>
                <a:srgbClr val="FFC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012984103"/>
              </p:ext>
            </p:extLst>
          </p:nvPr>
        </p:nvGraphicFramePr>
        <p:xfrm>
          <a:off x="228600" y="1600200"/>
          <a:ext cx="8196580" cy="5233791"/>
        </p:xfrm>
        <a:graphic>
          <a:graphicData uri="http://schemas.openxmlformats.org/drawingml/2006/table">
            <a:tbl>
              <a:tblPr firstRow="1" bandRow="1">
                <a:tableStyleId>{5C22544A-7EE6-4342-B048-85BDC9FD1C3A}</a:tableStyleId>
              </a:tblPr>
              <a:tblGrid>
                <a:gridCol w="3815080"/>
                <a:gridCol w="4381500"/>
              </a:tblGrid>
              <a:tr h="1118991">
                <a:tc>
                  <a:txBody>
                    <a:bodyPr/>
                    <a:lstStyle/>
                    <a:p>
                      <a:pPr algn="ctr"/>
                      <a:r>
                        <a:rPr lang="en-US" sz="2400" dirty="0" smtClean="0">
                          <a:solidFill>
                            <a:srgbClr val="002060"/>
                          </a:solidFill>
                        </a:rPr>
                        <a:t>Data Reporter</a:t>
                      </a:r>
                      <a:endParaRPr lang="en-US" sz="2400" dirty="0">
                        <a:solidFill>
                          <a:srgbClr val="002060"/>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rgbClr val="FF0000"/>
                          </a:solidFill>
                        </a:rPr>
                        <a:t>Reporting Administrator</a:t>
                      </a:r>
                      <a:endParaRPr lang="en-US" sz="2400" dirty="0">
                        <a:solidFill>
                          <a:srgbClr val="FF0000"/>
                        </a:solidFill>
                      </a:endParaRPr>
                    </a:p>
                  </a:txBody>
                  <a:tcPr anchor="ctr">
                    <a:lnB w="12700" cap="flat" cmpd="sng" algn="ctr">
                      <a:solidFill>
                        <a:schemeClr val="tx1"/>
                      </a:solidFill>
                      <a:prstDash val="solid"/>
                      <a:round/>
                      <a:headEnd type="none" w="med" len="med"/>
                      <a:tailEnd type="none" w="med" len="med"/>
                    </a:lnB>
                    <a:noFill/>
                  </a:tcPr>
                </a:tc>
              </a:tr>
              <a:tr h="3986409">
                <a:tc>
                  <a:txBody>
                    <a:bodyPr/>
                    <a:lstStyle/>
                    <a:p>
                      <a:pPr eaLnBrk="1" hangingPunct="1"/>
                      <a:r>
                        <a:rPr lang="en-US" dirty="0" smtClean="0"/>
                        <a:t>Register patient/resident</a:t>
                      </a:r>
                    </a:p>
                    <a:p>
                      <a:pPr eaLnBrk="1" hangingPunct="1">
                        <a:spcBef>
                          <a:spcPts val="1800"/>
                        </a:spcBef>
                      </a:pPr>
                      <a:r>
                        <a:rPr lang="en-US" dirty="0" smtClean="0"/>
                        <a:t>Update patient/resident Information</a:t>
                      </a:r>
                    </a:p>
                    <a:p>
                      <a:pPr eaLnBrk="1" hangingPunct="1">
                        <a:spcBef>
                          <a:spcPts val="1800"/>
                        </a:spcBef>
                      </a:pPr>
                      <a:r>
                        <a:rPr lang="en-US" dirty="0" smtClean="0"/>
                        <a:t>Upload patient/resident file</a:t>
                      </a:r>
                    </a:p>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eaLnBrk="1" hangingPunct="1">
                        <a:lnSpc>
                          <a:spcPct val="150000"/>
                        </a:lnSpc>
                      </a:pPr>
                      <a:r>
                        <a:rPr lang="en-US" dirty="0" smtClean="0"/>
                        <a:t>Same as data</a:t>
                      </a:r>
                      <a:r>
                        <a:rPr lang="en-US" baseline="0" dirty="0" smtClean="0"/>
                        <a:t> reporter </a:t>
                      </a:r>
                      <a:endParaRPr lang="en-US" dirty="0" smtClean="0"/>
                    </a:p>
                    <a:p>
                      <a:pPr eaLnBrk="1" hangingPunct="1">
                        <a:lnSpc>
                          <a:spcPct val="150000"/>
                        </a:lnSpc>
                      </a:pPr>
                      <a:r>
                        <a:rPr lang="en-US" dirty="0" smtClean="0"/>
                        <a:t>Generate the paper log file</a:t>
                      </a:r>
                    </a:p>
                    <a:p>
                      <a:pPr eaLnBrk="1" hangingPunct="1">
                        <a:lnSpc>
                          <a:spcPct val="150000"/>
                        </a:lnSpc>
                        <a:spcBef>
                          <a:spcPts val="1200"/>
                        </a:spcBef>
                      </a:pPr>
                      <a:r>
                        <a:rPr lang="en-US" dirty="0" smtClean="0"/>
                        <a:t>Generate patient/resident barcodes spreadsheet</a:t>
                      </a:r>
                    </a:p>
                    <a:p>
                      <a:pPr eaLnBrk="1" hangingPunct="1">
                        <a:lnSpc>
                          <a:spcPct val="150000"/>
                        </a:lnSpc>
                        <a:spcBef>
                          <a:spcPts val="1200"/>
                        </a:spcBef>
                      </a:pPr>
                      <a:r>
                        <a:rPr lang="en-US" dirty="0" smtClean="0"/>
                        <a:t>Register multiple patients/residents without pre-printed  barcode wristbands via the </a:t>
                      </a:r>
                      <a:r>
                        <a:rPr lang="en-US" dirty="0" smtClean="0"/>
                        <a:t>website</a:t>
                      </a:r>
                    </a:p>
                    <a:p>
                      <a:pPr eaLnBrk="1" hangingPunct="1">
                        <a:lnSpc>
                          <a:spcPct val="150000"/>
                        </a:lnSpc>
                        <a:spcBef>
                          <a:spcPts val="1200"/>
                        </a:spcBef>
                      </a:pPr>
                      <a:r>
                        <a:rPr lang="en-US" dirty="0" smtClean="0"/>
                        <a:t>Create an Operation</a:t>
                      </a:r>
                      <a:endParaRPr lang="en-US" dirty="0" smtClean="0"/>
                    </a:p>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1155395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25349" y="152400"/>
            <a:ext cx="7086600" cy="1143000"/>
          </a:xfrm>
        </p:spPr>
        <p:txBody>
          <a:bodyPr/>
          <a:lstStyle/>
          <a:p>
            <a:r>
              <a:rPr lang="en-US" dirty="0">
                <a:solidFill>
                  <a:srgbClr val="FFC000"/>
                </a:solidFill>
              </a:rPr>
              <a:t>e-FINDS </a:t>
            </a:r>
            <a:r>
              <a:rPr lang="en-US" dirty="0" smtClean="0">
                <a:solidFill>
                  <a:srgbClr val="FFC000"/>
                </a:solidFill>
              </a:rPr>
              <a:t>Supplies </a:t>
            </a:r>
            <a:r>
              <a:rPr lang="en-US" dirty="0">
                <a:solidFill>
                  <a:srgbClr val="FFC000"/>
                </a:solidFill>
              </a:rPr>
              <a:t>and </a:t>
            </a:r>
            <a:r>
              <a:rPr lang="en-US" dirty="0" smtClean="0">
                <a:solidFill>
                  <a:srgbClr val="FFC000"/>
                </a:solidFill>
              </a:rPr>
              <a:t>Equipment</a:t>
            </a:r>
            <a:br>
              <a:rPr lang="en-US" dirty="0" smtClean="0">
                <a:solidFill>
                  <a:srgbClr val="FFC000"/>
                </a:solidFill>
              </a:rPr>
            </a:br>
            <a:r>
              <a:rPr lang="en-US" dirty="0" smtClean="0">
                <a:solidFill>
                  <a:srgbClr val="FFC000"/>
                </a:solidFill>
              </a:rPr>
              <a:t>(supplied by NYSDOH)</a:t>
            </a:r>
            <a:endParaRPr lang="en-US" dirty="0" smtClean="0">
              <a:solidFill>
                <a:srgbClr val="FFC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600199"/>
            <a:ext cx="5959450" cy="3927581"/>
          </a:xfrm>
          <a:prstGeom prst="rect">
            <a:avLst/>
          </a:prstGeom>
          <a:ln>
            <a:solidFill>
              <a:schemeClr val="accent1"/>
            </a:solidFill>
          </a:ln>
        </p:spPr>
      </p:pic>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397289">
            <a:off x="4625659" y="2199699"/>
            <a:ext cx="4531483" cy="4226333"/>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82634">
            <a:off x="623175" y="2605947"/>
            <a:ext cx="4989189" cy="3839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749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12"/>
            <a:ext cx="8229600" cy="1143000"/>
          </a:xfrm>
        </p:spPr>
        <p:txBody>
          <a:bodyPr/>
          <a:lstStyle/>
          <a:p>
            <a:r>
              <a:rPr lang="en-US" dirty="0">
                <a:solidFill>
                  <a:srgbClr val="FFC000"/>
                </a:solidFill>
              </a:rPr>
              <a:t>e-FINDS Supplies and </a:t>
            </a:r>
            <a:r>
              <a:rPr lang="en-US" dirty="0" smtClean="0">
                <a:solidFill>
                  <a:srgbClr val="FFC000"/>
                </a:solidFill>
              </a:rPr>
              <a:t>Equipment</a:t>
            </a:r>
            <a:br>
              <a:rPr lang="en-US" dirty="0" smtClean="0">
                <a:solidFill>
                  <a:srgbClr val="FFC000"/>
                </a:solidFill>
              </a:rPr>
            </a:br>
            <a:r>
              <a:rPr lang="en-US" dirty="0" smtClean="0">
                <a:solidFill>
                  <a:srgbClr val="FFC000"/>
                </a:solidFill>
              </a:rPr>
              <a:t>(supplied by facility)</a:t>
            </a:r>
            <a:endParaRPr lang="en-US" dirty="0">
              <a:solidFill>
                <a:srgbClr val="FFC000"/>
              </a:solidFill>
            </a:endParaRPr>
          </a:p>
        </p:txBody>
      </p:sp>
      <p:sp>
        <p:nvSpPr>
          <p:cNvPr id="3" name="Content Placeholder 2"/>
          <p:cNvSpPr>
            <a:spLocks noGrp="1"/>
          </p:cNvSpPr>
          <p:nvPr>
            <p:ph idx="1"/>
          </p:nvPr>
        </p:nvSpPr>
        <p:spPr>
          <a:xfrm>
            <a:off x="0" y="1524000"/>
            <a:ext cx="9144000" cy="4068763"/>
          </a:xfrm>
        </p:spPr>
        <p:txBody>
          <a:bodyPr/>
          <a:lstStyle/>
          <a:p>
            <a:pPr lvl="1"/>
            <a:endParaRPr lang="en-US" dirty="0" smtClean="0"/>
          </a:p>
          <a:p>
            <a:pPr lvl="1"/>
            <a:r>
              <a:rPr lang="en-US" dirty="0" smtClean="0"/>
              <a:t>Additional Handheld Scanner(s) </a:t>
            </a:r>
            <a:endParaRPr lang="en-US" dirty="0" smtClean="0"/>
          </a:p>
          <a:p>
            <a:pPr lvl="1"/>
            <a:r>
              <a:rPr lang="en-US" dirty="0" smtClean="0"/>
              <a:t>Computer </a:t>
            </a:r>
            <a:r>
              <a:rPr lang="en-US" dirty="0" smtClean="0"/>
              <a:t>(laptop, WOW) with internet/ Health Commerce System </a:t>
            </a:r>
            <a:r>
              <a:rPr lang="en-US" dirty="0" smtClean="0"/>
              <a:t>access</a:t>
            </a:r>
          </a:p>
          <a:p>
            <a:pPr lvl="1"/>
            <a:r>
              <a:rPr lang="en-US" dirty="0" smtClean="0">
                <a:hlinkClick r:id="rId3"/>
              </a:rPr>
              <a:t>eFINDS Quick Reference Card</a:t>
            </a:r>
            <a:endParaRPr lang="en-US" dirty="0" smtClean="0"/>
          </a:p>
          <a:p>
            <a:pPr lvl="1"/>
            <a:r>
              <a:rPr lang="en-US" dirty="0" smtClean="0"/>
              <a:t>Evacuation Annex (eFINDS Policy and Procedures)</a:t>
            </a:r>
            <a:endParaRPr lang="en-US" dirty="0" smtClean="0"/>
          </a:p>
          <a:p>
            <a:pPr marL="457200" lvl="1" indent="0">
              <a:buNone/>
            </a:pPr>
            <a:endParaRPr lang="en-US" dirty="0" smtClean="0"/>
          </a:p>
          <a:p>
            <a:r>
              <a:rPr lang="en-US" i="1" dirty="0" smtClean="0">
                <a:solidFill>
                  <a:srgbClr val="00B0F0"/>
                </a:solidFill>
              </a:rPr>
              <a:t>Where is stuff located in your facility</a:t>
            </a:r>
            <a:r>
              <a:rPr lang="en-US" i="1" dirty="0" smtClean="0">
                <a:solidFill>
                  <a:srgbClr val="00B0F0"/>
                </a:solidFill>
              </a:rPr>
              <a:t>?</a:t>
            </a:r>
            <a:endParaRPr lang="en-US" i="1" dirty="0" smtClean="0">
              <a:solidFill>
                <a:srgbClr val="00B0F0"/>
              </a:solidFill>
            </a:endParaRPr>
          </a:p>
          <a:p>
            <a:r>
              <a:rPr lang="en-US" i="1" dirty="0" smtClean="0">
                <a:solidFill>
                  <a:srgbClr val="00B0F0"/>
                </a:solidFill>
              </a:rPr>
              <a:t>What is the access procedure? Who, when?</a:t>
            </a:r>
            <a:endParaRPr lang="en-US" i="1" dirty="0">
              <a:solidFill>
                <a:srgbClr val="00B0F0"/>
              </a:solidFill>
            </a:endParaRPr>
          </a:p>
        </p:txBody>
      </p:sp>
      <p:sp>
        <p:nvSpPr>
          <p:cNvPr id="4" name="Slide Number Placeholder 3"/>
          <p:cNvSpPr>
            <a:spLocks noGrp="1"/>
          </p:cNvSpPr>
          <p:nvPr>
            <p:ph type="sldNum" sz="quarter" idx="12"/>
          </p:nvPr>
        </p:nvSpPr>
        <p:spPr/>
        <p:txBody>
          <a:bodyPr/>
          <a:lstStyle/>
          <a:p>
            <a:pPr>
              <a:defRPr/>
            </a:pPr>
            <a:fld id="{A96210AB-E9FA-452A-8A1F-6C84AF6561C4}" type="slidenum">
              <a:rPr lang="en-US" smtClean="0"/>
              <a:pPr>
                <a:defRPr/>
              </a:pPr>
              <a:t>8</a:t>
            </a:fld>
            <a:endParaRPr lang="en-US" dirty="0"/>
          </a:p>
        </p:txBody>
      </p:sp>
    </p:spTree>
    <p:extLst>
      <p:ext uri="{BB962C8B-B14F-4D97-AF65-F5344CB8AC3E}">
        <p14:creationId xmlns:p14="http://schemas.microsoft.com/office/powerpoint/2010/main" val="3990582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229600" cy="1143000"/>
          </a:xfrm>
        </p:spPr>
        <p:txBody>
          <a:bodyPr/>
          <a:lstStyle/>
          <a:p>
            <a:r>
              <a:rPr lang="en-US" dirty="0" smtClean="0">
                <a:solidFill>
                  <a:srgbClr val="FFC000"/>
                </a:solidFill>
              </a:rPr>
              <a:t>eFINDS Planning/Resource </a:t>
            </a:r>
            <a:r>
              <a:rPr lang="en-US" dirty="0" smtClean="0">
                <a:solidFill>
                  <a:srgbClr val="FFC000"/>
                </a:solidFill>
              </a:rPr>
              <a:t>Documents</a:t>
            </a:r>
            <a:endParaRPr lang="en-US" dirty="0">
              <a:solidFill>
                <a:srgbClr val="FFC000"/>
              </a:solidFill>
            </a:endParaRPr>
          </a:p>
        </p:txBody>
      </p:sp>
      <p:sp>
        <p:nvSpPr>
          <p:cNvPr id="3" name="Content Placeholder 2"/>
          <p:cNvSpPr>
            <a:spLocks noGrp="1"/>
          </p:cNvSpPr>
          <p:nvPr>
            <p:ph idx="1"/>
          </p:nvPr>
        </p:nvSpPr>
        <p:spPr>
          <a:xfrm>
            <a:off x="76200" y="1600200"/>
            <a:ext cx="8991600" cy="4525963"/>
          </a:xfrm>
        </p:spPr>
        <p:txBody>
          <a:bodyPr/>
          <a:lstStyle/>
          <a:p>
            <a:pPr marL="0" indent="0" algn="ctr">
              <a:buNone/>
            </a:pPr>
            <a:r>
              <a:rPr lang="en-US" dirty="0" smtClean="0">
                <a:hlinkClick r:id="rId3" action="ppaction://hlinkfile"/>
              </a:rPr>
              <a:t>WRHEPC.URMC.EDU</a:t>
            </a:r>
            <a:endParaRPr lang="en-US" dirty="0" smtClean="0"/>
          </a:p>
          <a:p>
            <a:pPr lvl="1" algn="ctr">
              <a:lnSpc>
                <a:spcPct val="80000"/>
              </a:lnSpc>
              <a:buFontTx/>
              <a:buNone/>
            </a:pPr>
            <a:r>
              <a:rPr lang="en-US" dirty="0" smtClean="0">
                <a:solidFill>
                  <a:schemeClr val="accent2"/>
                </a:solidFill>
                <a:hlinkClick r:id="rId4"/>
              </a:rPr>
              <a:t>preparedness </a:t>
            </a:r>
            <a:r>
              <a:rPr lang="en-US" dirty="0">
                <a:solidFill>
                  <a:schemeClr val="accent2"/>
                </a:solidFill>
                <a:hlinkClick r:id="rId4"/>
              </a:rPr>
              <a:t>and response tools/resources</a:t>
            </a:r>
            <a:endParaRPr lang="en-US" dirty="0">
              <a:solidFill>
                <a:schemeClr val="accent2"/>
              </a:solidFill>
            </a:endParaRPr>
          </a:p>
          <a:p>
            <a:pPr lvl="1" algn="ctr">
              <a:lnSpc>
                <a:spcPct val="80000"/>
              </a:lnSpc>
              <a:buFontTx/>
              <a:buNone/>
            </a:pPr>
            <a:r>
              <a:rPr lang="en-US" dirty="0" smtClean="0">
                <a:solidFill>
                  <a:schemeClr val="accent2"/>
                </a:solidFill>
                <a:hlinkClick r:id="rId5"/>
              </a:rPr>
              <a:t>eFINDS</a:t>
            </a:r>
            <a:endParaRPr lang="en-US" dirty="0">
              <a:solidFill>
                <a:schemeClr val="accent2"/>
              </a:solidFill>
            </a:endParaRPr>
          </a:p>
          <a:p>
            <a:pPr lvl="8"/>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A96210AB-E9FA-452A-8A1F-6C84AF6561C4}" type="slidenum">
              <a:rPr lang="en-US" smtClean="0"/>
              <a:pPr>
                <a:defRPr/>
              </a:pPr>
              <a:t>9</a:t>
            </a:fld>
            <a:endParaRPr lang="en-US" dirty="0"/>
          </a:p>
        </p:txBody>
      </p:sp>
      <p:pic>
        <p:nvPicPr>
          <p:cNvPr id="5" name="Picture 4"/>
          <p:cNvPicPr/>
          <p:nvPr/>
        </p:nvPicPr>
        <p:blipFill>
          <a:blip r:embed="rId6"/>
          <a:stretch>
            <a:fillRect/>
          </a:stretch>
        </p:blipFill>
        <p:spPr>
          <a:xfrm>
            <a:off x="2209800" y="2971800"/>
            <a:ext cx="5486400" cy="3886200"/>
          </a:xfrm>
          <a:prstGeom prst="rect">
            <a:avLst/>
          </a:prstGeom>
        </p:spPr>
      </p:pic>
    </p:spTree>
    <p:extLst>
      <p:ext uri="{BB962C8B-B14F-4D97-AF65-F5344CB8AC3E}">
        <p14:creationId xmlns:p14="http://schemas.microsoft.com/office/powerpoint/2010/main" val="4006475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TI">
  <a:themeElements>
    <a:clrScheme name="001_CTI_HANTC_UD_In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01_CTI_HANTC_UD_Int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1_CTI_HANTC_UD_In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1_CTI_HANTC_UD_Intr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01_CTI_HANTC_UD_Intr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01_CTI_HANTC_UD_Intr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01_CTI_HANTC_UD_Intr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01_CTI_HANTC_UD_Intr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01_CTI_HANTC_UD_Intr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01_CTI_HANTC_UD_Intr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01_CTI_HANTC_UD_Intr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01_CTI_HANTC_UD_Intr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01_CTI_HANTC_UD_Intr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01_CTI_HANTC_UD_Intr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6335</TotalTime>
  <Words>5683</Words>
  <Application>Microsoft Office PowerPoint</Application>
  <PresentationFormat>On-screen Show (4:3)</PresentationFormat>
  <Paragraphs>636</Paragraphs>
  <Slides>47</Slides>
  <Notes>45</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1_CTI</vt:lpstr>
      <vt:lpstr>PowerPoint Presentation</vt:lpstr>
      <vt:lpstr>Agenda</vt:lpstr>
      <vt:lpstr>e-FINDS</vt:lpstr>
      <vt:lpstr>Other/Existing Patient Tracking Forms?  (Internal, MAP)</vt:lpstr>
      <vt:lpstr>Your HCS Person Record</vt:lpstr>
      <vt:lpstr>e-FINDS Roles</vt:lpstr>
      <vt:lpstr>e-FINDS Supplies and Equipment (supplied by NYSDOH)</vt:lpstr>
      <vt:lpstr>e-FINDS Supplies and Equipment (supplied by facility)</vt:lpstr>
      <vt:lpstr>eFINDS Planning/Resource Documents</vt:lpstr>
      <vt:lpstr>Considerations for Implementation</vt:lpstr>
      <vt:lpstr>   Log into HCS Open Evacuation of Facilities in Disasters System Demo Select your current location from drop down list click SUBMIT  pair up with another facility    You will be evacuating and receiving 7 patients/residents </vt:lpstr>
      <vt:lpstr>Training Exercise (A-1) </vt:lpstr>
      <vt:lpstr>Training Exercise (A-2)</vt:lpstr>
      <vt:lpstr>Training Exercise (E-1) </vt:lpstr>
      <vt:lpstr>Training Exercise (E-2) </vt:lpstr>
      <vt:lpstr>Training Exercise (E-3a)</vt:lpstr>
      <vt:lpstr>Training Exercise (E-3b)</vt:lpstr>
      <vt:lpstr>Training Exercise (E-3c)</vt:lpstr>
      <vt:lpstr>Training Exercise (E-4)  </vt:lpstr>
      <vt:lpstr>Prepare to Evacuate/Receive</vt:lpstr>
      <vt:lpstr>Training Exercise (R-1)</vt:lpstr>
      <vt:lpstr>Training Exercise (R-2)</vt:lpstr>
      <vt:lpstr>Training Exercise (R-3)</vt:lpstr>
      <vt:lpstr>Training Exercise (S-1)</vt:lpstr>
      <vt:lpstr>Training Exercise (S-2)</vt:lpstr>
      <vt:lpstr>Training Exercise (S-3)</vt:lpstr>
      <vt:lpstr>Training Exercise (S-4) </vt:lpstr>
      <vt:lpstr>eFINDS Planning/Resource Documents</vt:lpstr>
      <vt:lpstr>Non-emergency eFINDS Requests</vt:lpstr>
      <vt:lpstr>Technical Questions</vt:lpstr>
      <vt:lpstr>Regulatory/Implementation Questions</vt:lpstr>
      <vt:lpstr>PowerPoint Presentation</vt:lpstr>
      <vt:lpstr>REVIEW – True or False</vt:lpstr>
      <vt:lpstr>REVIEW – True or False</vt:lpstr>
      <vt:lpstr>REVIEW – True or False</vt:lpstr>
      <vt:lpstr>REVIEW – True or False</vt:lpstr>
      <vt:lpstr>PowerPoint Presentation</vt:lpstr>
      <vt:lpstr>Scenario #1                             Emergent (Immediate) Evacuation  </vt:lpstr>
      <vt:lpstr>Emergent Patient Tracking Procedure</vt:lpstr>
      <vt:lpstr>Scenario #1                             Emergent (Immediate) Evacuation  </vt:lpstr>
      <vt:lpstr>Scenario #2 Urgent/ Planned Evacuation</vt:lpstr>
      <vt:lpstr>Scenario #2 Urgent/ Planned Evacuation </vt:lpstr>
      <vt:lpstr>Scenario #2 Urgent/ Planned Evacuation </vt:lpstr>
      <vt:lpstr>Scenario #2 Urgent/ Planned Evacuation </vt:lpstr>
      <vt:lpstr>Patient Data Entry Process #1</vt:lpstr>
      <vt:lpstr>Patient Data Entry Process #2</vt:lpstr>
      <vt:lpstr>Patient Data Entry Process #3</vt:lpstr>
    </vt:vector>
  </TitlesOfParts>
  <Company>New York State Department of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NYS Patient Tracking Application eFINDS</dc:title>
  <dc:creator>OHITS/HRI Business Solutions vas06</dc:creator>
  <cp:keywords>Evacuation of Facilities in Disaster Systems</cp:keywords>
  <cp:lastModifiedBy>DAngelo, Anne</cp:lastModifiedBy>
  <cp:revision>424</cp:revision>
  <cp:lastPrinted>2014-04-01T15:20:57Z</cp:lastPrinted>
  <dcterms:created xsi:type="dcterms:W3CDTF">2013-05-31T18:09:58Z</dcterms:created>
  <dcterms:modified xsi:type="dcterms:W3CDTF">2014-09-09T19:54:56Z</dcterms:modified>
</cp:coreProperties>
</file>