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8" r:id="rId6"/>
    <p:sldId id="260" r:id="rId7"/>
    <p:sldId id="262" r:id="rId8"/>
    <p:sldId id="274" r:id="rId9"/>
    <p:sldId id="264" r:id="rId10"/>
    <p:sldId id="265" r:id="rId11"/>
    <p:sldId id="266" r:id="rId12"/>
    <p:sldId id="268" r:id="rId13"/>
    <p:sldId id="270" r:id="rId14"/>
    <p:sldId id="272" r:id="rId15"/>
    <p:sldId id="275" r:id="rId16"/>
    <p:sldId id="27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6" autoAdjust="0"/>
    <p:restoredTop sz="94660"/>
  </p:normalViewPr>
  <p:slideViewPr>
    <p:cSldViewPr snapToGrid="0" snapToObjects="1">
      <p:cViewPr>
        <p:scale>
          <a:sx n="116" d="100"/>
          <a:sy n="116" d="100"/>
        </p:scale>
        <p:origin x="-72" y="-40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ngelo\AppData\Local\Temp\Temp1_WNY%2520Training%2520Needs%2520Survey.zip\SurveySummary_082520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DRIVE01\Dis-Med\2014-2015%20RTC\WRHEPC%20Training%20Needs%20Survey\WNY%20Training%20Need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/>
              <a:t>Where in the Western Region is your agency located?</a:t>
            </a:r>
          </a:p>
        </c:rich>
      </c:tx>
      <c:layout>
        <c:manualLayout>
          <c:xMode val="edge"/>
          <c:yMode val="edge"/>
          <c:x val="0.17534751951009031"/>
          <c:y val="3.52941683337665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79186976431913"/>
          <c:y val="0.20000028722467719"/>
          <c:w val="0.41840348714783926"/>
          <c:h val="0.7088245473698118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'[SurveySummary_08252014.xls]Question 1'!$A$4:$A$6</c:f>
              <c:strCache>
                <c:ptCount val="3"/>
                <c:pt idx="0">
                  <c:v>Western New York - Northern Area</c:v>
                </c:pt>
                <c:pt idx="1">
                  <c:v>Western New York - Urban Area</c:v>
                </c:pt>
                <c:pt idx="2">
                  <c:v>Western New York - Southern Area</c:v>
                </c:pt>
              </c:strCache>
            </c:strRef>
          </c:cat>
          <c:val>
            <c:numRef>
              <c:f>'[SurveySummary_08252014.xls]Question 1'!$C$4:$C$6</c:f>
              <c:numCache>
                <c:formatCode>0.0%</c:formatCode>
                <c:ptCount val="3"/>
                <c:pt idx="0">
                  <c:v>0.379</c:v>
                </c:pt>
                <c:pt idx="1">
                  <c:v>0.20699999999999999</c:v>
                </c:pt>
                <c:pt idx="2">
                  <c:v>0.41399999999999998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5104277045825609"/>
          <c:y val="0.22647091347500212"/>
          <c:w val="0.3350700125291825"/>
          <c:h val="0.6558832948691619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/>
              <a:t>Would you be willing and able to host NYSDOH and/or RTC sponsored training at your facility?  Typically we need rooms ranging in capacity of 30 (minimum) to 100 (maximum).  Please select all that apply</a:t>
            </a:r>
          </a:p>
        </c:rich>
      </c:tx>
      <c:layout>
        <c:manualLayout>
          <c:xMode val="edge"/>
          <c:yMode val="edge"/>
          <c:x val="0.12673632598254053"/>
          <c:y val="3.52941683337665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37518543698703"/>
          <c:y val="0.33235341847630179"/>
          <c:w val="0.86632091322311944"/>
          <c:h val="0.385294670976951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'Question 9'!$A$4:$A$8</c:f>
              <c:strCache>
                <c:ptCount val="5"/>
                <c:pt idx="0">
                  <c:v>YES - we have room(s) to accommodate up to 30-40</c:v>
                </c:pt>
                <c:pt idx="1">
                  <c:v>YES - we have room(s) to accommodate up to 50-70</c:v>
                </c:pt>
                <c:pt idx="2">
                  <c:v>YES - we have room(s) to accommodate 80-100</c:v>
                </c:pt>
                <c:pt idx="3">
                  <c:v>YES - we have room(s) to accommodate 100+</c:v>
                </c:pt>
                <c:pt idx="4">
                  <c:v>NO - room space is not available for training</c:v>
                </c:pt>
              </c:strCache>
            </c:strRef>
          </c:cat>
          <c:val>
            <c:numRef>
              <c:f>'Question 9'!$C$4:$C$8</c:f>
              <c:numCache>
                <c:formatCode>0.0%</c:formatCode>
                <c:ptCount val="5"/>
                <c:pt idx="0">
                  <c:v>0.57100000000000006</c:v>
                </c:pt>
                <c:pt idx="1">
                  <c:v>0.214</c:v>
                </c:pt>
                <c:pt idx="2">
                  <c:v>7.0999999999999994E-2</c:v>
                </c:pt>
                <c:pt idx="3">
                  <c:v>3.6000000000000004E-2</c:v>
                </c:pt>
                <c:pt idx="4">
                  <c:v>0.32100000000000001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73024"/>
        <c:axId val="51074560"/>
      </c:barChart>
      <c:catAx>
        <c:axId val="5107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51074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0745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51073024"/>
        <c:crossesAt val="1"/>
        <c:crossBetween val="between"/>
      </c:valAx>
      <c:spPr>
        <a:solidFill>
          <a:srgbClr val="EEEEEE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August 26,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0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12.xls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istserv@lists.rochester.edu" TargetMode="External"/><Relationship Id="rId2" Type="http://schemas.openxmlformats.org/officeDocument/2006/relationships/hyperlink" Target="http://www.urmc.rochester.edu/emergency-preparedness.aspx?redir=wrhepc.urmc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8.xls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68412" y="1877244"/>
            <a:ext cx="7570572" cy="1234730"/>
          </a:xfrm>
        </p:spPr>
        <p:txBody>
          <a:bodyPr>
            <a:normAutofit lnSpcReduction="10000"/>
          </a:bodyPr>
          <a:lstStyle/>
          <a:p>
            <a:pPr algn="ctr"/>
            <a:r>
              <a:rPr dirty="0" smtClean="0"/>
              <a:t>W</a:t>
            </a:r>
            <a:r>
              <a:rPr lang="en-US" dirty="0" smtClean="0"/>
              <a:t>NY</a:t>
            </a:r>
            <a:r>
              <a:rPr dirty="0" smtClean="0"/>
              <a:t> </a:t>
            </a:r>
            <a:r>
              <a:rPr dirty="0"/>
              <a:t>Training </a:t>
            </a:r>
            <a:r>
              <a:rPr dirty="0" smtClean="0"/>
              <a:t>Needs</a:t>
            </a:r>
            <a:r>
              <a:rPr lang="en-US" dirty="0" smtClean="0"/>
              <a:t> Survey </a:t>
            </a:r>
          </a:p>
          <a:p>
            <a:pPr algn="ctr"/>
            <a:r>
              <a:rPr lang="en-US" dirty="0" smtClean="0"/>
              <a:t>THE RESULTS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7"/>
            <a:ext cx="3514202" cy="8017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Presented by: The Finger Lakes Regional Training Center</a:t>
            </a:r>
          </a:p>
          <a:p>
            <a:r>
              <a:rPr lang="en-US" dirty="0" smtClean="0"/>
              <a:t>September 05, 2014</a:t>
            </a:r>
          </a:p>
          <a:p>
            <a:r>
              <a:rPr lang="en-US" dirty="0"/>
              <a:t>WNY ALL-PARTNERS SUBREGION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Erie County Fire Training Facility – Cheektowaga, NY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519"/>
            <a:ext cx="9144000" cy="1194486"/>
          </a:xfrm>
        </p:spPr>
        <p:txBody>
          <a:bodyPr>
            <a:noAutofit/>
          </a:bodyPr>
          <a:lstStyle/>
          <a:p>
            <a:r>
              <a:rPr lang="en-US" sz="1600" dirty="0" smtClean="0"/>
              <a:t>Q6. What </a:t>
            </a:r>
            <a:r>
              <a:rPr sz="1600" dirty="0" smtClean="0"/>
              <a:t>non-traditional </a:t>
            </a:r>
            <a:r>
              <a:rPr sz="1600" dirty="0"/>
              <a:t>training formats </a:t>
            </a:r>
            <a:r>
              <a:rPr sz="1600" dirty="0" smtClean="0"/>
              <a:t>will </a:t>
            </a:r>
            <a:r>
              <a:rPr sz="1600" dirty="0"/>
              <a:t>best serve your facility for the </a:t>
            </a:r>
            <a:r>
              <a:rPr sz="1600" dirty="0" smtClean="0"/>
              <a:t>listed </a:t>
            </a:r>
            <a:r>
              <a:rPr sz="1600" dirty="0"/>
              <a:t>courses</a:t>
            </a:r>
            <a:r>
              <a:rPr sz="16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           </a:t>
            </a:r>
            <a:r>
              <a:rPr sz="1600" dirty="0" smtClean="0"/>
              <a:t>Webinar </a:t>
            </a:r>
            <a:r>
              <a:rPr sz="1600" dirty="0"/>
              <a:t>= live online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</a:t>
            </a:r>
            <a:r>
              <a:rPr sz="1600" dirty="0" smtClean="0"/>
              <a:t>Independent </a:t>
            </a:r>
            <a:r>
              <a:rPr sz="1600" dirty="0"/>
              <a:t>Study = an archived webinar OR a pre-taped self-paced online course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847086"/>
              </p:ext>
            </p:extLst>
          </p:nvPr>
        </p:nvGraphicFramePr>
        <p:xfrm>
          <a:off x="746941" y="1637012"/>
          <a:ext cx="778192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Worksheet" r:id="rId3" imgW="7781841" imgH="2495679" progId="Excel.Sheet.8">
                  <p:embed/>
                </p:oleObj>
              </mc:Choice>
              <mc:Fallback>
                <p:oleObj name="Worksheet" r:id="rId3" imgW="7781841" imgH="249567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941" y="1637012"/>
                        <a:ext cx="7781925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What is the best time to schedule webinar based courses?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1</a:t>
            </a:r>
          </a:p>
        </p:txBody>
      </p:sp>
      <p:pic>
        <p:nvPicPr>
          <p:cNvPr id="4" name="Picture 3" descr="6802316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55" y="2058664"/>
            <a:ext cx="5388428" cy="263071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19080"/>
              </p:ext>
            </p:extLst>
          </p:nvPr>
        </p:nvGraphicFramePr>
        <p:xfrm>
          <a:off x="3991523" y="902172"/>
          <a:ext cx="493395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Worksheet" r:id="rId4" imgW="4933984" imgH="1361992" progId="Excel.Sheet.8">
                  <p:embed/>
                </p:oleObj>
              </mc:Choice>
              <mc:Fallback>
                <p:oleObj name="Worksheet" r:id="rId4" imgW="4933984" imgH="136199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1523" y="902172"/>
                        <a:ext cx="4933950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609599"/>
            <a:ext cx="8229600" cy="115053"/>
          </a:xfrm>
        </p:spPr>
        <p:txBody>
          <a:bodyPr>
            <a:normAutofit fontScale="90000"/>
          </a:bodyPr>
          <a:lstStyle/>
          <a:p>
            <a:r>
              <a:rPr dirty="0"/>
              <a:t>Q9: Would you be willing and able to host NYSDOH and/or RTC sponsored training at your facility?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828800" y="952500"/>
          <a:ext cx="548640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Ended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925804"/>
              </p:ext>
            </p:extLst>
          </p:nvPr>
        </p:nvGraphicFramePr>
        <p:xfrm>
          <a:off x="564783" y="935022"/>
          <a:ext cx="5251132" cy="155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Worksheet" r:id="rId3" imgW="4019584" imgH="1190696" progId="Excel.Sheet.8">
                  <p:embed/>
                </p:oleObj>
              </mc:Choice>
              <mc:Fallback>
                <p:oleObj name="Worksheet" r:id="rId3" imgW="4019584" imgH="119069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783" y="935022"/>
                        <a:ext cx="5251132" cy="155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20217"/>
              </p:ext>
            </p:extLst>
          </p:nvPr>
        </p:nvGraphicFramePr>
        <p:xfrm>
          <a:off x="2825567" y="2891481"/>
          <a:ext cx="5519169" cy="163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Worksheet" r:id="rId5" imgW="4019584" imgH="1190696" progId="Excel.Sheet.8">
                  <p:embed/>
                </p:oleObj>
              </mc:Choice>
              <mc:Fallback>
                <p:oleObj name="Worksheet" r:id="rId5" imgW="4019584" imgH="119069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5567" y="2891481"/>
                        <a:ext cx="5519169" cy="163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3882" y="1359242"/>
            <a:ext cx="1490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“n/a”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92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00" y="102721"/>
            <a:ext cx="8773491" cy="556305"/>
          </a:xfrm>
        </p:spPr>
        <p:txBody>
          <a:bodyPr>
            <a:noAutofit/>
          </a:bodyPr>
          <a:lstStyle/>
          <a:p>
            <a:r>
              <a:rPr lang="en-US" sz="4000" dirty="0" smtClean="0"/>
              <a:t>Questions/Comments/Discussion?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72800" y="683739"/>
            <a:ext cx="8880584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FontTx/>
              <a:buNone/>
            </a:pP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 Lakes Regional Training Center</a:t>
            </a:r>
            <a:endParaRPr lang="en-US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endParaRPr lang="en-US" sz="800" dirty="0" smtClean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dirty="0" smtClean="0"/>
              <a:t>Anne D’Angelo (Program Director) - anne_dangelo@urmc.rochester.edu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dirty="0" smtClean="0"/>
              <a:t>Eileen Spezio (Administrative Assistant) - eileen_spezio@urmc.rochester.edu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dirty="0" smtClean="0"/>
              <a:t>Kathee Tyo (Lead Instructor</a:t>
            </a:r>
            <a:r>
              <a:rPr lang="en-US" dirty="0" smtClean="0"/>
              <a:t>) – kathee_tyo@urmc.rochester.edu</a:t>
            </a:r>
            <a:endParaRPr lang="en-US" sz="800" dirty="0"/>
          </a:p>
          <a:p>
            <a:pPr lvl="1" algn="ctr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b="1" dirty="0" smtClean="0"/>
              <a:t>(585) 758-7640 </a:t>
            </a:r>
            <a:endParaRPr lang="en-US" b="1" dirty="0" smtClean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b="1" dirty="0" smtClean="0"/>
              <a:t>Mondays, Tuesdays, Thursdays</a:t>
            </a:r>
          </a:p>
          <a:p>
            <a:pPr lvl="1" algn="ctr">
              <a:lnSpc>
                <a:spcPct val="80000"/>
              </a:lnSpc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chemeClr val="accent2"/>
                </a:solidFill>
                <a:hlinkClick r:id="rId2"/>
              </a:rPr>
              <a:t>wrhepc.urmc.edu</a:t>
            </a:r>
            <a:endParaRPr lang="en-US" sz="4000" b="1" dirty="0" smtClean="0">
              <a:solidFill>
                <a:schemeClr val="accent2"/>
              </a:solidFill>
            </a:endParaRPr>
          </a:p>
          <a:p>
            <a:pPr lvl="1" algn="ctr">
              <a:lnSpc>
                <a:spcPct val="80000"/>
              </a:lnSpc>
            </a:pPr>
            <a:endParaRPr lang="en-US" dirty="0" smtClean="0"/>
          </a:p>
          <a:p>
            <a:pPr lvl="1" algn="ctr">
              <a:lnSpc>
                <a:spcPct val="80000"/>
              </a:lnSpc>
            </a:pPr>
            <a:r>
              <a:rPr lang="en-US" dirty="0" smtClean="0"/>
              <a:t>please </a:t>
            </a:r>
            <a:r>
              <a:rPr lang="en-US" dirty="0"/>
              <a:t>subscribe to the FLRTC-HPP </a:t>
            </a:r>
            <a:r>
              <a:rPr lang="en-US" dirty="0" smtClean="0"/>
              <a:t>listserv </a:t>
            </a:r>
          </a:p>
          <a:p>
            <a:pPr lvl="1" algn="ctr">
              <a:lnSpc>
                <a:spcPct val="80000"/>
              </a:lnSpc>
            </a:pPr>
            <a:r>
              <a:rPr lang="en-US" dirty="0" smtClean="0"/>
              <a:t>send an email to: </a:t>
            </a:r>
            <a:r>
              <a:rPr lang="en-US" u="sng" dirty="0" smtClean="0">
                <a:hlinkClick r:id="rId3"/>
              </a:rPr>
              <a:t>listserv@lists.rochester.edu</a:t>
            </a:r>
            <a:endParaRPr lang="en-US" dirty="0"/>
          </a:p>
          <a:p>
            <a:pPr lvl="1" algn="ctr"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en-US" dirty="0"/>
              <a:t>the email </a:t>
            </a:r>
            <a:r>
              <a:rPr lang="en-US" b="1" u="sng" dirty="0" smtClean="0"/>
              <a:t>BODY</a:t>
            </a:r>
            <a:r>
              <a:rPr lang="en-US" dirty="0" smtClean="0"/>
              <a:t> write</a:t>
            </a:r>
            <a:r>
              <a:rPr lang="en-US" b="1" dirty="0" smtClean="0"/>
              <a:t>: </a:t>
            </a:r>
            <a:r>
              <a:rPr lang="en-US" dirty="0">
                <a:solidFill>
                  <a:srgbClr val="FF0000"/>
                </a:solidFill>
              </a:rPr>
              <a:t>Subscribe FLRTC-HPP </a:t>
            </a:r>
            <a:r>
              <a:rPr lang="en-US" dirty="0" err="1">
                <a:solidFill>
                  <a:srgbClr val="FF0000"/>
                </a:solidFill>
              </a:rPr>
              <a:t>firstname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lastname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 algn="ctr">
              <a:lnSpc>
                <a:spcPct val="80000"/>
              </a:lnSpc>
            </a:pPr>
            <a:endParaRPr lang="en-US" b="1" dirty="0" smtClean="0"/>
          </a:p>
          <a:p>
            <a:pPr lvl="1" algn="ctr">
              <a:lnSpc>
                <a:spcPct val="80000"/>
              </a:lnSpc>
            </a:pPr>
            <a:r>
              <a:rPr lang="en-US" b="1" dirty="0" smtClean="0"/>
              <a:t>Note: subject line can be blank  </a:t>
            </a:r>
          </a:p>
          <a:p>
            <a:pPr lvl="1" algn="ctr">
              <a:lnSpc>
                <a:spcPct val="80000"/>
              </a:lnSpc>
            </a:pPr>
            <a:r>
              <a:rPr lang="en-US" b="1" dirty="0" smtClean="0"/>
              <a:t>substitute </a:t>
            </a:r>
            <a:r>
              <a:rPr lang="en-US" b="1" dirty="0" err="1"/>
              <a:t>firstname</a:t>
            </a:r>
            <a:r>
              <a:rPr lang="en-US" b="1" dirty="0"/>
              <a:t> </a:t>
            </a:r>
            <a:r>
              <a:rPr lang="en-US" b="1" dirty="0" err="1"/>
              <a:t>lastname</a:t>
            </a:r>
            <a:r>
              <a:rPr lang="en-US" b="1" dirty="0"/>
              <a:t> with your first and last </a:t>
            </a:r>
            <a:r>
              <a:rPr lang="en-US" b="1" dirty="0" smtClean="0"/>
              <a:t>name</a:t>
            </a:r>
            <a:endParaRPr lang="en-US" dirty="0"/>
          </a:p>
          <a:p>
            <a:pPr lvl="1" algn="ctr">
              <a:lnSpc>
                <a:spcPct val="80000"/>
              </a:lnSpc>
              <a:buFontTx/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2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4788" y="3392258"/>
            <a:ext cx="4576388" cy="350837"/>
          </a:xfrm>
        </p:spPr>
        <p:txBody>
          <a:bodyPr/>
          <a:lstStyle/>
          <a:p>
            <a:r>
              <a:rPr lang="en-US" dirty="0" smtClean="0"/>
              <a:t>Survey Opened</a:t>
            </a:r>
            <a:r>
              <a:rPr dirty="0" smtClean="0"/>
              <a:t>: July </a:t>
            </a:r>
            <a:r>
              <a:rPr lang="en-US" dirty="0" smtClean="0"/>
              <a:t>3</a:t>
            </a:r>
            <a:r>
              <a:rPr dirty="0" smtClean="0"/>
              <a:t>1</a:t>
            </a:r>
            <a:r>
              <a:rPr dirty="0"/>
              <a:t>, </a:t>
            </a:r>
            <a:r>
              <a:rPr dirty="0" smtClean="0"/>
              <a:t>2014</a:t>
            </a:r>
            <a:endParaRPr lang="en-US" dirty="0"/>
          </a:p>
          <a:p>
            <a:r>
              <a:rPr lang="en-US" dirty="0" smtClean="0"/>
              <a:t>Survey Closed:   August  14, 2014</a:t>
            </a:r>
          </a:p>
          <a:p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29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Where in the Western Region is your agency located?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29    Skipped: 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41897"/>
              </p:ext>
            </p:extLst>
          </p:nvPr>
        </p:nvGraphicFramePr>
        <p:xfrm>
          <a:off x="2741912" y="985793"/>
          <a:ext cx="5817201" cy="161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7943951" imgH="2209825" progId="Excel.Sheet.8">
                  <p:embed/>
                </p:oleObj>
              </mc:Choice>
              <mc:Fallback>
                <p:oleObj name="Worksheet" r:id="rId3" imgW="7943951" imgH="2209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1912" y="985793"/>
                        <a:ext cx="5817201" cy="1618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956822"/>
              </p:ext>
            </p:extLst>
          </p:nvPr>
        </p:nvGraphicFramePr>
        <p:xfrm>
          <a:off x="793663" y="2150074"/>
          <a:ext cx="4193059" cy="258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What is your agency type?  (Please select all that apply)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29    Skipped: 0</a:t>
            </a:r>
          </a:p>
        </p:txBody>
      </p:sp>
      <p:pic>
        <p:nvPicPr>
          <p:cNvPr id="4" name="Picture 3" descr="68014207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36" y="985793"/>
            <a:ext cx="3414799" cy="344929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59761"/>
              </p:ext>
            </p:extLst>
          </p:nvPr>
        </p:nvGraphicFramePr>
        <p:xfrm>
          <a:off x="3777306" y="1068179"/>
          <a:ext cx="493395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5" imgW="4933984" imgH="2971741" progId="Excel.Sheet.8">
                  <p:embed/>
                </p:oleObj>
              </mc:Choice>
              <mc:Fallback>
                <p:oleObj name="Worksheet" r:id="rId5" imgW="4933984" imgH="29717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7306" y="1068179"/>
                        <a:ext cx="493395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00151" y="3901479"/>
            <a:ext cx="14004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Urgent Care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575"/>
            <a:ext cx="8616778" cy="391272"/>
          </a:xfrm>
        </p:spPr>
        <p:txBody>
          <a:bodyPr>
            <a:noAutofit/>
          </a:bodyPr>
          <a:lstStyle/>
          <a:p>
            <a:r>
              <a:rPr sz="1600" dirty="0"/>
              <a:t>Q3: Please prioritize the following "MAINTENANCE" emergency preparedness courses based upon the need for your agency.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74075"/>
              </p:ext>
            </p:extLst>
          </p:nvPr>
        </p:nvGraphicFramePr>
        <p:xfrm>
          <a:off x="215128" y="592847"/>
          <a:ext cx="8201025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3" imgW="8201008" imgH="4438563" progId="Excel.Sheet.8">
                  <p:embed/>
                </p:oleObj>
              </mc:Choice>
              <mc:Fallback>
                <p:oleObj name="Worksheet" r:id="rId3" imgW="8201008" imgH="44385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128" y="592847"/>
                        <a:ext cx="8201025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71" y="197206"/>
            <a:ext cx="8229600" cy="391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HOSPITAL Priority </a:t>
            </a:r>
            <a:r>
              <a:rPr lang="en-US" dirty="0"/>
              <a:t>"</a:t>
            </a:r>
            <a:r>
              <a:rPr lang="en-US" dirty="0" smtClean="0"/>
              <a:t>Maintenance" Emergency Preparedness </a:t>
            </a:r>
            <a:r>
              <a:rPr lang="en-US" dirty="0"/>
              <a:t>C</a:t>
            </a:r>
            <a:r>
              <a:rPr lang="en-US" dirty="0" smtClean="0"/>
              <a:t>ourses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815631"/>
              </p:ext>
            </p:extLst>
          </p:nvPr>
        </p:nvGraphicFramePr>
        <p:xfrm>
          <a:off x="172286" y="588478"/>
          <a:ext cx="817245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3" imgW="8172416" imgH="4438563" progId="Excel.Sheet.8">
                  <p:embed/>
                </p:oleObj>
              </mc:Choice>
              <mc:Fallback>
                <p:oleObj name="Worksheet" r:id="rId3" imgW="8172416" imgH="44385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286" y="588478"/>
                        <a:ext cx="8172450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3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Please prioritize the following emergency preparedness courses based upon the need for your agency.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81392"/>
              </p:ext>
            </p:extLst>
          </p:nvPr>
        </p:nvGraphicFramePr>
        <p:xfrm>
          <a:off x="423863" y="838200"/>
          <a:ext cx="829627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3" imgW="8296224" imgH="3466986" progId="Excel.Sheet.8">
                  <p:embed/>
                </p:oleObj>
              </mc:Choice>
              <mc:Fallback>
                <p:oleObj name="Worksheet" r:id="rId3" imgW="8296224" imgH="34669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8200"/>
                        <a:ext cx="8296275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00217" y="4013024"/>
            <a:ext cx="542873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MGT-319 Mass Prophylaxis Preparedness and Training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HOSPITAL </a:t>
            </a:r>
            <a:r>
              <a:rPr lang="en-US" dirty="0"/>
              <a:t>Priority </a:t>
            </a:r>
            <a:r>
              <a:rPr lang="en-US" dirty="0" smtClean="0"/>
              <a:t>Emergency </a:t>
            </a:r>
            <a:r>
              <a:rPr lang="en-US" dirty="0"/>
              <a:t>Preparedness Courses</a:t>
            </a:r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575524"/>
              </p:ext>
            </p:extLst>
          </p:nvPr>
        </p:nvGraphicFramePr>
        <p:xfrm>
          <a:off x="557213" y="985793"/>
          <a:ext cx="802957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Worksheet" r:id="rId3" imgW="8029457" imgH="3466986" progId="Excel.Sheet.8">
                  <p:embed/>
                </p:oleObj>
              </mc:Choice>
              <mc:Fallback>
                <p:oleObj name="Worksheet" r:id="rId3" imgW="8029457" imgH="34669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213" y="985793"/>
                        <a:ext cx="8029575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37745"/>
            <a:ext cx="8229600" cy="391272"/>
          </a:xfrm>
        </p:spPr>
        <p:txBody>
          <a:bodyPr>
            <a:normAutofit fontScale="90000"/>
          </a:bodyPr>
          <a:lstStyle/>
          <a:p>
            <a:r>
              <a:rPr dirty="0"/>
              <a:t>Q5: </a:t>
            </a:r>
            <a:r>
              <a:rPr lang="en-US" dirty="0"/>
              <a:t>S</a:t>
            </a:r>
            <a:r>
              <a:rPr dirty="0" smtClean="0"/>
              <a:t>upport </a:t>
            </a:r>
            <a:r>
              <a:rPr lang="en-US" dirty="0" smtClean="0"/>
              <a:t> for </a:t>
            </a:r>
            <a:r>
              <a:rPr dirty="0" smtClean="0"/>
              <a:t>Train-the-Trainer </a:t>
            </a:r>
            <a:r>
              <a:rPr dirty="0"/>
              <a:t>initiatives?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521332"/>
              </p:ext>
            </p:extLst>
          </p:nvPr>
        </p:nvGraphicFramePr>
        <p:xfrm>
          <a:off x="115136" y="705237"/>
          <a:ext cx="5544259" cy="212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Worksheet" r:id="rId3" imgW="6391359" imgH="2447856" progId="Excel.Sheet.8">
                  <p:embed/>
                </p:oleObj>
              </mc:Choice>
              <mc:Fallback>
                <p:oleObj name="Worksheet" r:id="rId3" imgW="6391359" imgH="244785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136" y="705237"/>
                        <a:ext cx="5544259" cy="2123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657556"/>
              </p:ext>
            </p:extLst>
          </p:nvPr>
        </p:nvGraphicFramePr>
        <p:xfrm>
          <a:off x="3285286" y="3064476"/>
          <a:ext cx="5701937" cy="180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Worksheet" r:id="rId5" imgW="5848384" imgH="1847780" progId="Excel.Sheet.8">
                  <p:embed/>
                </p:oleObj>
              </mc:Choice>
              <mc:Fallback>
                <p:oleObj name="Worksheet" r:id="rId5" imgW="5848384" imgH="18477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5286" y="3064476"/>
                        <a:ext cx="5701937" cy="180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414</TotalTime>
  <Words>356</Words>
  <Application>Microsoft Office PowerPoint</Application>
  <PresentationFormat>On-screen Show (16:9)</PresentationFormat>
  <Paragraphs>52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SM-template-20140529</vt:lpstr>
      <vt:lpstr>Data slides</vt:lpstr>
      <vt:lpstr>Response Summary</vt:lpstr>
      <vt:lpstr>Worksheet</vt:lpstr>
      <vt:lpstr>Microsoft Excel 97-2003 Worksheet</vt:lpstr>
      <vt:lpstr>PowerPoint Presentation</vt:lpstr>
      <vt:lpstr>29</vt:lpstr>
      <vt:lpstr>Q1: Where in the Western Region is your agency located?</vt:lpstr>
      <vt:lpstr>Q2: What is your agency type?  (Please select all that apply)</vt:lpstr>
      <vt:lpstr>Q3: Please prioritize the following "MAINTENANCE" emergency preparedness courses based upon the need for your agency.</vt:lpstr>
      <vt:lpstr>HOSPITAL Priority "Maintenance" Emergency Preparedness Courses</vt:lpstr>
      <vt:lpstr>Q4: Please prioritize the following emergency preparedness courses based upon the need for your agency.</vt:lpstr>
      <vt:lpstr>HOSPITAL Priority Emergency Preparedness Courses</vt:lpstr>
      <vt:lpstr>Q5: Support  for Train-the-Trainer initiatives?</vt:lpstr>
      <vt:lpstr>Q6. What non-traditional training formats will best serve your facility for the listed courses.               Webinar = live online              Independent Study = an archived webinar OR a pre-taped self-paced online course</vt:lpstr>
      <vt:lpstr>Q7: What is the best time to schedule webinar based courses?</vt:lpstr>
      <vt:lpstr>Q9: Would you be willing and able to host NYSDOH and/or RTC sponsored training at your facility?  </vt:lpstr>
      <vt:lpstr>Open Ended Questions</vt:lpstr>
      <vt:lpstr>Questions/Comments/Discussion?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DAngelo, Anne</cp:lastModifiedBy>
  <cp:revision>54</cp:revision>
  <dcterms:created xsi:type="dcterms:W3CDTF">2014-01-30T23:18:11Z</dcterms:created>
  <dcterms:modified xsi:type="dcterms:W3CDTF">2014-08-26T19:17:16Z</dcterms:modified>
</cp:coreProperties>
</file>