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handoutMasterIdLst>
    <p:handoutMasterId r:id="rId22"/>
  </p:handoutMasterIdLst>
  <p:sldIdLst>
    <p:sldId id="256" r:id="rId2"/>
    <p:sldId id="257" r:id="rId3"/>
    <p:sldId id="267" r:id="rId4"/>
    <p:sldId id="261" r:id="rId5"/>
    <p:sldId id="259" r:id="rId6"/>
    <p:sldId id="262" r:id="rId7"/>
    <p:sldId id="260" r:id="rId8"/>
    <p:sldId id="263" r:id="rId9"/>
    <p:sldId id="285" r:id="rId10"/>
    <p:sldId id="284" r:id="rId11"/>
    <p:sldId id="283" r:id="rId12"/>
    <p:sldId id="270" r:id="rId13"/>
    <p:sldId id="272" r:id="rId14"/>
    <p:sldId id="282" r:id="rId15"/>
    <p:sldId id="286" r:id="rId16"/>
    <p:sldId id="273" r:id="rId17"/>
    <p:sldId id="281" r:id="rId18"/>
    <p:sldId id="274" r:id="rId19"/>
    <p:sldId id="280" r:id="rId2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323" autoAdjust="0"/>
  </p:normalViewPr>
  <p:slideViewPr>
    <p:cSldViewPr>
      <p:cViewPr varScale="1">
        <p:scale>
          <a:sx n="100" d="100"/>
          <a:sy n="100" d="100"/>
        </p:scale>
        <p:origin x="15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16F2368D-EB87-4086-9E61-BEA8C27FECE4}" type="datetimeFigureOut">
              <a:rPr lang="en-US" smtClean="0"/>
              <a:t>2/28/2019</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28B204AE-467F-4F13-A3BE-94B6302DEBC1}" type="slidenum">
              <a:rPr lang="en-US" smtClean="0"/>
              <a:t>‹#›</a:t>
            </a:fld>
            <a:endParaRPr lang="en-US"/>
          </a:p>
        </p:txBody>
      </p:sp>
    </p:spTree>
    <p:extLst>
      <p:ext uri="{BB962C8B-B14F-4D97-AF65-F5344CB8AC3E}">
        <p14:creationId xmlns:p14="http://schemas.microsoft.com/office/powerpoint/2010/main" val="88751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9503EC62-8B80-49C8-9814-9392E233A369}" type="datetimeFigureOut">
              <a:rPr lang="en-US" smtClean="0"/>
              <a:t>2/28/2019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B62CB73-155A-4B85-9019-1F733BA8FBC8}" type="slidenum">
              <a:rPr lang="en-US" smtClean="0"/>
              <a:t>‹#›</a:t>
            </a:fld>
            <a:endParaRPr lang="en-US"/>
          </a:p>
        </p:txBody>
      </p:sp>
    </p:spTree>
    <p:extLst>
      <p:ext uri="{BB962C8B-B14F-4D97-AF65-F5344CB8AC3E}">
        <p14:creationId xmlns:p14="http://schemas.microsoft.com/office/powerpoint/2010/main" val="406426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It would be helpful to have a copy of the plan available at</a:t>
            </a:r>
            <a:r>
              <a:rPr lang="en-US" baseline="0" dirty="0" smtClean="0"/>
              <a:t> the time of the presentation.  Point out sections of the plan as you cover them in the presentation.</a:t>
            </a:r>
            <a:endParaRPr lang="en-US" dirty="0"/>
          </a:p>
        </p:txBody>
      </p:sp>
      <p:sp>
        <p:nvSpPr>
          <p:cNvPr id="4" name="Slide Number Placeholder 3"/>
          <p:cNvSpPr>
            <a:spLocks noGrp="1"/>
          </p:cNvSpPr>
          <p:nvPr>
            <p:ph type="sldNum" sz="quarter" idx="10"/>
          </p:nvPr>
        </p:nvSpPr>
        <p:spPr/>
        <p:txBody>
          <a:bodyPr/>
          <a:lstStyle/>
          <a:p>
            <a:fld id="{5B62CB73-155A-4B85-9019-1F733BA8FBC8}" type="slidenum">
              <a:rPr lang="en-US" smtClean="0"/>
              <a:t>1</a:t>
            </a:fld>
            <a:endParaRPr lang="en-US"/>
          </a:p>
        </p:txBody>
      </p:sp>
    </p:spTree>
    <p:extLst>
      <p:ext uri="{BB962C8B-B14F-4D97-AF65-F5344CB8AC3E}">
        <p14:creationId xmlns:p14="http://schemas.microsoft.com/office/powerpoint/2010/main" val="185321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 WHY DO YOU THINK COOP PLANNING WOULD BE IMPORTANT?  HOW MIGHT THIS AFFECT US AT OUR AGENCY?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62CB73-155A-4B85-9019-1F733BA8FBC8}" type="slidenum">
              <a:rPr lang="en-US" smtClean="0"/>
              <a:t>6</a:t>
            </a:fld>
            <a:endParaRPr lang="en-US"/>
          </a:p>
        </p:txBody>
      </p:sp>
    </p:spTree>
    <p:extLst>
      <p:ext uri="{BB962C8B-B14F-4D97-AF65-F5344CB8AC3E}">
        <p14:creationId xmlns:p14="http://schemas.microsoft.com/office/powerpoint/2010/main" val="411370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that we are familiar with these questions, but we may not yet be familiar with the COOP terminology.  Explain that common</a:t>
            </a:r>
            <a:r>
              <a:rPr lang="en-US" baseline="0" dirty="0" smtClean="0"/>
              <a:t> COOP terms just refer to these basic questions we would all need to know in an emergency situation. </a:t>
            </a:r>
            <a:endParaRPr lang="en-US" dirty="0"/>
          </a:p>
        </p:txBody>
      </p:sp>
      <p:sp>
        <p:nvSpPr>
          <p:cNvPr id="4" name="Slide Number Placeholder 3"/>
          <p:cNvSpPr>
            <a:spLocks noGrp="1"/>
          </p:cNvSpPr>
          <p:nvPr>
            <p:ph type="sldNum" sz="quarter" idx="10"/>
          </p:nvPr>
        </p:nvSpPr>
        <p:spPr/>
        <p:txBody>
          <a:bodyPr/>
          <a:lstStyle/>
          <a:p>
            <a:fld id="{5B62CB73-155A-4B85-9019-1F733BA8FBC8}" type="slidenum">
              <a:rPr lang="en-US" smtClean="0"/>
              <a:t>8</a:t>
            </a:fld>
            <a:endParaRPr lang="en-US"/>
          </a:p>
        </p:txBody>
      </p:sp>
    </p:spTree>
    <p:extLst>
      <p:ext uri="{BB962C8B-B14F-4D97-AF65-F5344CB8AC3E}">
        <p14:creationId xmlns:p14="http://schemas.microsoft.com/office/powerpoint/2010/main" val="218895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Phase 2, determine if COOP needs to be implemented, based on how severe damage is, etc.  If so, proceed to Phase 3</a:t>
            </a:r>
            <a:r>
              <a:rPr lang="en-US" baseline="0" dirty="0" smtClean="0"/>
              <a:t> and declare emergency.  </a:t>
            </a:r>
            <a:endParaRPr lang="en-US" dirty="0"/>
          </a:p>
        </p:txBody>
      </p:sp>
      <p:sp>
        <p:nvSpPr>
          <p:cNvPr id="4" name="Slide Number Placeholder 3"/>
          <p:cNvSpPr>
            <a:spLocks noGrp="1"/>
          </p:cNvSpPr>
          <p:nvPr>
            <p:ph type="sldNum" sz="quarter" idx="10"/>
          </p:nvPr>
        </p:nvSpPr>
        <p:spPr/>
        <p:txBody>
          <a:bodyPr/>
          <a:lstStyle/>
          <a:p>
            <a:fld id="{5B62CB73-155A-4B85-9019-1F733BA8FBC8}" type="slidenum">
              <a:rPr lang="en-US" smtClean="0"/>
              <a:t>9</a:t>
            </a:fld>
            <a:endParaRPr lang="en-US"/>
          </a:p>
        </p:txBody>
      </p:sp>
    </p:spTree>
    <p:extLst>
      <p:ext uri="{BB962C8B-B14F-4D97-AF65-F5344CB8AC3E}">
        <p14:creationId xmlns:p14="http://schemas.microsoft.com/office/powerpoint/2010/main" val="380043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else in plan stems from this (personnel, resources</a:t>
            </a:r>
            <a:r>
              <a:rPr lang="en-US" baseline="0" dirty="0" smtClean="0"/>
              <a:t> required, </a:t>
            </a:r>
            <a:r>
              <a:rPr lang="en-US" baseline="0" dirty="0" err="1" smtClean="0"/>
              <a:t>etc</a:t>
            </a:r>
            <a:r>
              <a:rPr lang="en-US" baseline="0" dirty="0" smtClean="0"/>
              <a:t>).  We’re mostly concerned with the top 3 priorities.  </a:t>
            </a:r>
            <a:endParaRPr lang="en-US" dirty="0"/>
          </a:p>
        </p:txBody>
      </p:sp>
      <p:sp>
        <p:nvSpPr>
          <p:cNvPr id="4" name="Slide Number Placeholder 3"/>
          <p:cNvSpPr>
            <a:spLocks noGrp="1"/>
          </p:cNvSpPr>
          <p:nvPr>
            <p:ph type="sldNum" sz="quarter" idx="10"/>
          </p:nvPr>
        </p:nvSpPr>
        <p:spPr/>
        <p:txBody>
          <a:bodyPr/>
          <a:lstStyle/>
          <a:p>
            <a:fld id="{5B62CB73-155A-4B85-9019-1F733BA8FBC8}" type="slidenum">
              <a:rPr lang="en-US" smtClean="0"/>
              <a:t>11</a:t>
            </a:fld>
            <a:endParaRPr lang="en-US"/>
          </a:p>
        </p:txBody>
      </p:sp>
    </p:spTree>
    <p:extLst>
      <p:ext uri="{BB962C8B-B14F-4D97-AF65-F5344CB8AC3E}">
        <p14:creationId xmlns:p14="http://schemas.microsoft.com/office/powerpoint/2010/main" val="273682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2CB73-155A-4B85-9019-1F733BA8FBC8}" type="slidenum">
              <a:rPr lang="en-US" smtClean="0"/>
              <a:t>12</a:t>
            </a:fld>
            <a:endParaRPr lang="en-US"/>
          </a:p>
        </p:txBody>
      </p:sp>
    </p:spTree>
    <p:extLst>
      <p:ext uri="{BB962C8B-B14F-4D97-AF65-F5344CB8AC3E}">
        <p14:creationId xmlns:p14="http://schemas.microsoft.com/office/powerpoint/2010/main" val="358075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Lines of Succession</a:t>
            </a:r>
            <a:r>
              <a:rPr lang="en-US" baseline="0" dirty="0" smtClean="0"/>
              <a:t> are formalized in documents as “Orders of Succession” and “Delegations of Authority”</a:t>
            </a:r>
            <a:endParaRPr lang="en-US" dirty="0"/>
          </a:p>
        </p:txBody>
      </p:sp>
      <p:sp>
        <p:nvSpPr>
          <p:cNvPr id="4" name="Slide Number Placeholder 3"/>
          <p:cNvSpPr>
            <a:spLocks noGrp="1"/>
          </p:cNvSpPr>
          <p:nvPr>
            <p:ph type="sldNum" sz="quarter" idx="10"/>
          </p:nvPr>
        </p:nvSpPr>
        <p:spPr/>
        <p:txBody>
          <a:bodyPr/>
          <a:lstStyle/>
          <a:p>
            <a:fld id="{5B62CB73-155A-4B85-9019-1F733BA8FBC8}" type="slidenum">
              <a:rPr lang="en-US" smtClean="0"/>
              <a:t>13</a:t>
            </a:fld>
            <a:endParaRPr lang="en-US"/>
          </a:p>
        </p:txBody>
      </p:sp>
    </p:spTree>
    <p:extLst>
      <p:ext uri="{BB962C8B-B14F-4D97-AF65-F5344CB8AC3E}">
        <p14:creationId xmlns:p14="http://schemas.microsoft.com/office/powerpoint/2010/main" val="395351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way employees would be notified in an emergency</a:t>
            </a:r>
            <a:endParaRPr lang="en-US" dirty="0"/>
          </a:p>
        </p:txBody>
      </p:sp>
      <p:sp>
        <p:nvSpPr>
          <p:cNvPr id="4" name="Slide Number Placeholder 3"/>
          <p:cNvSpPr>
            <a:spLocks noGrp="1"/>
          </p:cNvSpPr>
          <p:nvPr>
            <p:ph type="sldNum" sz="quarter" idx="10"/>
          </p:nvPr>
        </p:nvSpPr>
        <p:spPr/>
        <p:txBody>
          <a:bodyPr/>
          <a:lstStyle/>
          <a:p>
            <a:fld id="{5B62CB73-155A-4B85-9019-1F733BA8FBC8}" type="slidenum">
              <a:rPr lang="en-US" smtClean="0"/>
              <a:t>14</a:t>
            </a:fld>
            <a:endParaRPr lang="en-US"/>
          </a:p>
        </p:txBody>
      </p:sp>
    </p:spTree>
    <p:extLst>
      <p:ext uri="{BB962C8B-B14F-4D97-AF65-F5344CB8AC3E}">
        <p14:creationId xmlns:p14="http://schemas.microsoft.com/office/powerpoint/2010/main" val="608552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latin typeface="Gabriola" pitchFamily="8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r>
              <a:rPr lang="en-US" dirty="0" smtClean="0"/>
              <a:t>8/5/2013</a:t>
            </a:r>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pPr algn="ctr"/>
            <a:r>
              <a:rPr lang="en-US" dirty="0" smtClean="0"/>
              <a:t>August 5, 2013</a:t>
            </a:r>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DAD765D-8465-4ABF-9859-2F456A7681D3}"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C2A8E-9D3C-454E-BC74-2E1885DD1FE1}"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D765D-8465-4ABF-9859-2F456A7681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C2A8E-9D3C-454E-BC74-2E1885DD1FE1}"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D765D-8465-4ABF-9859-2F456A7681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2"/>
          </a:fillRef>
          <a:effectRef idx="0">
            <a:scrgbClr r="0" g="0" b="0"/>
          </a:effectRef>
          <a:fontRef idx="major"/>
        </p:style>
        <p:txBody>
          <a:bodyPr/>
          <a:lstStyle>
            <a:lvl1pPr>
              <a:defRPr sz="6000">
                <a:latin typeface="Gabriola" pitchFamily="8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71C2A8E-9D3C-454E-BC74-2E1885DD1FE1}"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D765D-8465-4ABF-9859-2F456A7681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style>
          <a:lnRef idx="0">
            <a:scrgbClr r="0" g="0" b="0"/>
          </a:lnRef>
          <a:fillRef idx="1003">
            <a:schemeClr val="lt2"/>
          </a:fillRef>
          <a:effectRef idx="0">
            <a:scrgbClr r="0" g="0" b="0"/>
          </a:effectRef>
          <a:fontRef idx="major"/>
        </p:style>
        <p:txBody>
          <a:bodyPr anchor="b"/>
          <a:lstStyle>
            <a:lvl1pPr algn="ctr">
              <a:defRPr sz="4800" b="0" cap="none">
                <a:latin typeface="Gabriola" pitchFamily="8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C2A8E-9D3C-454E-BC74-2E1885DD1FE1}"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D765D-8465-4ABF-9859-2F456A7681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2"/>
          </a:fillRef>
          <a:effectRef idx="0">
            <a:scrgbClr r="0" g="0" b="0"/>
          </a:effectRef>
          <a:fontRef idx="major"/>
        </p:style>
        <p:txBody>
          <a:bodyPr/>
          <a:lstStyle>
            <a:lvl1pPr>
              <a:defRPr>
                <a:latin typeface="Gabriola" pitchFamily="82" charset="0"/>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871C2A8E-9D3C-454E-BC74-2E1885DD1FE1}"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D765D-8465-4ABF-9859-2F456A7681D3}"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71C2A8E-9D3C-454E-BC74-2E1885DD1FE1}"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D765D-8465-4ABF-9859-2F456A7681D3}" type="slidenum">
              <a:rPr lang="en-US" smtClean="0"/>
              <a:t>‹#›</a:t>
            </a:fld>
            <a:endParaRPr lang="en-US"/>
          </a:p>
        </p:txBody>
      </p:sp>
      <p:sp>
        <p:nvSpPr>
          <p:cNvPr id="16" name="Freeform 22"/>
          <p:cNvSpPr>
            <a:spLocks/>
          </p:cNvSpPr>
          <p:nvPr/>
        </p:nvSpPr>
        <p:spPr bwMode="auto">
          <a:xfrm rot="20274567">
            <a:off x="3212768" y="4281000"/>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138884" y="3318189"/>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C2A8E-9D3C-454E-BC74-2E1885DD1FE1}"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D765D-8465-4ABF-9859-2F456A7681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C2A8E-9D3C-454E-BC74-2E1885DD1FE1}"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D765D-8465-4ABF-9859-2F456A7681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C2A8E-9D3C-454E-BC74-2E1885DD1FE1}"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D765D-8465-4ABF-9859-2F456A7681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C2A8E-9D3C-454E-BC74-2E1885DD1FE1}"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D765D-8465-4ABF-9859-2F456A7681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871C2A8E-9D3C-454E-BC74-2E1885DD1FE1}" type="datetimeFigureOut">
              <a:rPr lang="en-US" smtClean="0"/>
              <a:t>2/28/2019</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DAD765D-8465-4ABF-9859-2F456A7681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ctr" defTabSz="457200" rtl="0" eaLnBrk="1" latinLnBrk="0" hangingPunct="1">
        <a:spcBef>
          <a:spcPct val="0"/>
        </a:spcBef>
        <a:buNone/>
        <a:defRPr sz="6000" kern="1200">
          <a:solidFill>
            <a:schemeClr val="tx1">
              <a:lumMod val="85000"/>
              <a:lumOff val="15000"/>
            </a:schemeClr>
          </a:solidFill>
          <a:latin typeface="Gabriola" pitchFamily="8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500" dirty="0" smtClean="0">
                <a:latin typeface="Gabriola" pitchFamily="82" charset="0"/>
              </a:rPr>
              <a:t>Continuity of Operations Planning</a:t>
            </a:r>
            <a:endParaRPr lang="en-US" sz="5500" dirty="0">
              <a:latin typeface="Gabriola" pitchFamily="82" charset="0"/>
            </a:endParaRPr>
          </a:p>
        </p:txBody>
      </p:sp>
      <p:sp>
        <p:nvSpPr>
          <p:cNvPr id="3" name="Subtitle 2"/>
          <p:cNvSpPr>
            <a:spLocks noGrp="1"/>
          </p:cNvSpPr>
          <p:nvPr>
            <p:ph type="subTitle" idx="1"/>
          </p:nvPr>
        </p:nvSpPr>
        <p:spPr/>
        <p:txBody>
          <a:bodyPr/>
          <a:lstStyle/>
          <a:p>
            <a:r>
              <a:rPr lang="en-US" dirty="0" smtClean="0"/>
              <a:t>COOP Overview for Leadership</a:t>
            </a:r>
            <a:endParaRPr lang="en-US" dirty="0"/>
          </a:p>
        </p:txBody>
      </p:sp>
      <p:sp>
        <p:nvSpPr>
          <p:cNvPr id="4" name="Footer Placeholder 3"/>
          <p:cNvSpPr>
            <a:spLocks noGrp="1"/>
          </p:cNvSpPr>
          <p:nvPr>
            <p:ph type="ftr" sz="quarter" idx="11"/>
          </p:nvPr>
        </p:nvSpPr>
        <p:spPr>
          <a:xfrm rot="20520000">
            <a:off x="839971" y="4645252"/>
            <a:ext cx="2085881" cy="835010"/>
          </a:xfrm>
        </p:spPr>
        <p:txBody>
          <a:bodyPr/>
          <a:lstStyle/>
          <a:p>
            <a:pPr algn="ctr"/>
            <a:r>
              <a:rPr lang="en-US" dirty="0" smtClean="0"/>
              <a:t>(Date)</a:t>
            </a:r>
            <a:endParaRPr lang="en-US" dirty="0"/>
          </a:p>
        </p:txBody>
      </p:sp>
    </p:spTree>
    <p:extLst>
      <p:ext uri="{BB962C8B-B14F-4D97-AF65-F5344CB8AC3E}">
        <p14:creationId xmlns:p14="http://schemas.microsoft.com/office/powerpoint/2010/main" val="793199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724400"/>
            <a:ext cx="8041440" cy="719865"/>
          </a:xfrm>
        </p:spPr>
        <p:txBody>
          <a:bodyPr/>
          <a:lstStyle/>
          <a:p>
            <a:r>
              <a:rPr lang="en-US" sz="6000" dirty="0" smtClean="0"/>
              <a:t>COOP Elements</a:t>
            </a:r>
            <a:endParaRPr lang="en-US" sz="6000" dirty="0"/>
          </a:p>
        </p:txBody>
      </p:sp>
      <p:sp>
        <p:nvSpPr>
          <p:cNvPr id="7" name="Text Placeholder 6"/>
          <p:cNvSpPr>
            <a:spLocks noGrp="1"/>
          </p:cNvSpPr>
          <p:nvPr>
            <p:ph type="body" sz="half" idx="2"/>
          </p:nvPr>
        </p:nvSpPr>
        <p:spPr/>
        <p:txBody>
          <a:bodyPr/>
          <a:lstStyle/>
          <a:p>
            <a:r>
              <a:rPr lang="en-US" dirty="0" smtClean="0"/>
              <a:t>In more detail</a:t>
            </a:r>
            <a:endParaRPr lang="en-US" dirty="0"/>
          </a:p>
        </p:txBody>
      </p:sp>
      <p:pic>
        <p:nvPicPr>
          <p:cNvPr id="8" name="Picture Placeholder 7"/>
          <p:cNvPicPr>
            <a:picLocks noGrp="1" noChangeAspect="1"/>
          </p:cNvPicPr>
          <p:nvPr>
            <p:ph type="pic" idx="1"/>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l="12524" r="12524"/>
          <a:stretch>
            <a:fillRect/>
          </a:stretch>
        </p:blipFill>
        <p:spPr/>
      </p:pic>
    </p:spTree>
    <p:extLst>
      <p:ext uri="{BB962C8B-B14F-4D97-AF65-F5344CB8AC3E}">
        <p14:creationId xmlns:p14="http://schemas.microsoft.com/office/powerpoint/2010/main" val="194960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Essential Functions</a:t>
            </a:r>
            <a:endParaRPr lang="en-US" dirty="0"/>
          </a:p>
        </p:txBody>
      </p:sp>
      <p:sp>
        <p:nvSpPr>
          <p:cNvPr id="6" name="Content Placeholder 5"/>
          <p:cNvSpPr>
            <a:spLocks noGrp="1"/>
          </p:cNvSpPr>
          <p:nvPr>
            <p:ph idx="1"/>
          </p:nvPr>
        </p:nvSpPr>
        <p:spPr/>
        <p:txBody>
          <a:bodyPr>
            <a:normAutofit/>
          </a:bodyPr>
          <a:lstStyle/>
          <a:p>
            <a:r>
              <a:rPr lang="en-US" dirty="0" smtClean="0"/>
              <a:t>Identified services &amp; functions that </a:t>
            </a:r>
            <a:r>
              <a:rPr lang="en-US" i="1" u="sng" dirty="0" smtClean="0"/>
              <a:t>must</a:t>
            </a:r>
            <a:r>
              <a:rPr lang="en-US" dirty="0" smtClean="0"/>
              <a:t> be continued</a:t>
            </a:r>
          </a:p>
          <a:p>
            <a:r>
              <a:rPr lang="en-US" dirty="0" smtClean="0"/>
              <a:t>Prioritized according to how quickly they need to be resumed:</a:t>
            </a:r>
          </a:p>
          <a:p>
            <a:pPr lvl="1"/>
            <a:r>
              <a:rPr lang="en-US" dirty="0" smtClean="0"/>
              <a:t>Priority 1 – within 12 hours</a:t>
            </a:r>
          </a:p>
          <a:p>
            <a:pPr lvl="1"/>
            <a:r>
              <a:rPr lang="en-US" dirty="0" smtClean="0"/>
              <a:t>Priority 2 – within 72 hours</a:t>
            </a:r>
          </a:p>
          <a:p>
            <a:pPr lvl="1"/>
            <a:r>
              <a:rPr lang="en-US" dirty="0" smtClean="0"/>
              <a:t>Priority 3 – within 7 days </a:t>
            </a:r>
          </a:p>
          <a:p>
            <a:pPr lvl="1"/>
            <a:r>
              <a:rPr lang="en-US" dirty="0" smtClean="0"/>
              <a:t>Priority 4 – as possible</a:t>
            </a:r>
          </a:p>
          <a:p>
            <a:pPr lvl="1"/>
            <a:endParaRPr lang="en-US" dirty="0"/>
          </a:p>
        </p:txBody>
      </p:sp>
      <p:pic>
        <p:nvPicPr>
          <p:cNvPr id="4" name="Picture 3" descr="C:\Users\mcolling\AppData\Local\Microsoft\Windows\Temporary Internet Files\Content.IE5\C6HGUGOE\MP900430829[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5638800" y="4267200"/>
            <a:ext cx="2646546" cy="17595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0043506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Positions</a:t>
            </a:r>
            <a:endParaRPr lang="en-US" dirty="0"/>
          </a:p>
        </p:txBody>
      </p:sp>
      <p:sp>
        <p:nvSpPr>
          <p:cNvPr id="3" name="Content Placeholder 2"/>
          <p:cNvSpPr>
            <a:spLocks noGrp="1"/>
          </p:cNvSpPr>
          <p:nvPr>
            <p:ph idx="1"/>
          </p:nvPr>
        </p:nvSpPr>
        <p:spPr>
          <a:xfrm>
            <a:off x="873421" y="2057400"/>
            <a:ext cx="7467600" cy="3951337"/>
          </a:xfrm>
        </p:spPr>
        <p:txBody>
          <a:bodyPr>
            <a:normAutofit/>
          </a:bodyPr>
          <a:lstStyle/>
          <a:p>
            <a:r>
              <a:rPr lang="en-US" u="sng" dirty="0"/>
              <a:t>P</a:t>
            </a:r>
            <a:r>
              <a:rPr lang="en-US" u="sng" dirty="0" smtClean="0"/>
              <a:t>ositions</a:t>
            </a:r>
            <a:r>
              <a:rPr lang="en-US" dirty="0" smtClean="0"/>
              <a:t> (not names) that are necessary for carrying out the identified essential services/functions</a:t>
            </a:r>
          </a:p>
          <a:p>
            <a:r>
              <a:rPr lang="en-US" dirty="0" smtClean="0"/>
              <a:t>Each position requires a primary individual and           2 alternates </a:t>
            </a:r>
          </a:p>
          <a:p>
            <a:pPr lvl="1"/>
            <a:r>
              <a:rPr lang="en-US" dirty="0" smtClean="0"/>
              <a:t>Primary &amp; backups need to be aware of, and trained on, their emergency role(s)</a:t>
            </a:r>
          </a:p>
        </p:txBody>
      </p:sp>
      <p:pic>
        <p:nvPicPr>
          <p:cNvPr id="8194" name="Picture 2" descr="C:\Users\mcolling\AppData\Local\Microsoft\Windows\Temporary Internet Files\Content.IE5\ODUKLIWB\MP900442417[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l="23195" t="10060" b="5898"/>
          <a:stretch/>
        </p:blipFill>
        <p:spPr bwMode="auto">
          <a:xfrm>
            <a:off x="7391400" y="4572000"/>
            <a:ext cx="1061518"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509529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Vital Resources</a:t>
            </a:r>
            <a:endParaRPr lang="en-US" dirty="0"/>
          </a:p>
        </p:txBody>
      </p:sp>
      <p:sp>
        <p:nvSpPr>
          <p:cNvPr id="3" name="Content Placeholder 2"/>
          <p:cNvSpPr>
            <a:spLocks noGrp="1"/>
          </p:cNvSpPr>
          <p:nvPr>
            <p:ph idx="1"/>
          </p:nvPr>
        </p:nvSpPr>
        <p:spPr/>
        <p:txBody>
          <a:bodyPr>
            <a:normAutofit/>
          </a:bodyPr>
          <a:lstStyle/>
          <a:p>
            <a:r>
              <a:rPr lang="en-US" dirty="0" smtClean="0"/>
              <a:t>Documents, records, software, applications and equipment necessary to carry out essential functions</a:t>
            </a:r>
          </a:p>
          <a:p>
            <a:pPr lvl="1"/>
            <a:r>
              <a:rPr lang="en-US" dirty="0" smtClean="0"/>
              <a:t>Examples:</a:t>
            </a:r>
          </a:p>
          <a:p>
            <a:pPr lvl="2"/>
            <a:r>
              <a:rPr lang="en-US" dirty="0" smtClean="0"/>
              <a:t>Emergency plans, Job Action Sheets, Lines of Succession</a:t>
            </a:r>
          </a:p>
          <a:p>
            <a:pPr lvl="2"/>
            <a:r>
              <a:rPr lang="en-US" dirty="0" smtClean="0"/>
              <a:t>Legal/financial, payroll, contracts, personnel files</a:t>
            </a:r>
          </a:p>
          <a:p>
            <a:pPr lvl="2"/>
            <a:r>
              <a:rPr lang="en-US" dirty="0" smtClean="0"/>
              <a:t>Microsoft Office, email, databases</a:t>
            </a:r>
            <a:endParaRPr lang="en-US" dirty="0"/>
          </a:p>
          <a:p>
            <a:pPr lvl="2"/>
            <a:r>
              <a:rPr lang="en-US" dirty="0" smtClean="0"/>
              <a:t>Computers, phones, internet</a:t>
            </a:r>
          </a:p>
          <a:p>
            <a:endParaRPr lang="en-US" dirty="0"/>
          </a:p>
        </p:txBody>
      </p:sp>
      <p:pic>
        <p:nvPicPr>
          <p:cNvPr id="10245" name="Picture 5" descr="C:\Users\mcolling\AppData\Local\Microsoft\Windows\Temporary Internet Files\Content.IE5\W17Q8QZM\MP9004307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343400"/>
            <a:ext cx="1828800"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2152590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COOP Plan lists all emergency contact information</a:t>
            </a:r>
          </a:p>
          <a:p>
            <a:pPr lvl="1"/>
            <a:r>
              <a:rPr lang="en-US" dirty="0" smtClean="0"/>
              <a:t>Emergency calling tree</a:t>
            </a:r>
          </a:p>
          <a:p>
            <a:pPr lvl="1"/>
            <a:r>
              <a:rPr lang="en-US" dirty="0" smtClean="0"/>
              <a:t>Who calls who</a:t>
            </a:r>
          </a:p>
          <a:p>
            <a:pPr lvl="1"/>
            <a:r>
              <a:rPr lang="en-US" dirty="0" smtClean="0"/>
              <a:t>Contact information for every employee</a:t>
            </a:r>
          </a:p>
          <a:p>
            <a:r>
              <a:rPr lang="en-US" b="1" dirty="0" smtClean="0"/>
              <a:t>(</a:t>
            </a:r>
            <a:r>
              <a:rPr lang="en-US" b="1" i="1" dirty="0" smtClean="0"/>
              <a:t>Describe other communication methods, if applicable</a:t>
            </a:r>
            <a:r>
              <a:rPr lang="en-US" b="1" dirty="0" smtClean="0"/>
              <a:t>)</a:t>
            </a:r>
            <a:endParaRPr lang="en-US" b="1" dirty="0"/>
          </a:p>
          <a:p>
            <a:pPr marL="329184" lvl="1" indent="0">
              <a:buNone/>
            </a:pPr>
            <a:endParaRPr lang="en-US" dirty="0"/>
          </a:p>
        </p:txBody>
      </p:sp>
      <p:pic>
        <p:nvPicPr>
          <p:cNvPr id="9222" name="Picture 6" descr="C:\Users\mcolling\AppData\Local\Microsoft\Windows\Temporary Internet Files\Content.IE5\6PWLFKD8\MP900289863[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172200" y="4766930"/>
            <a:ext cx="2209800" cy="1476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24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724400"/>
            <a:ext cx="8041440" cy="719865"/>
          </a:xfrm>
        </p:spPr>
        <p:txBody>
          <a:bodyPr/>
          <a:lstStyle/>
          <a:p>
            <a:r>
              <a:rPr lang="en-US" sz="6000" dirty="0" smtClean="0"/>
              <a:t>Approval &amp; Maintenance</a:t>
            </a:r>
            <a:endParaRPr lang="en-US" sz="6000" dirty="0"/>
          </a:p>
        </p:txBody>
      </p:sp>
      <p:sp>
        <p:nvSpPr>
          <p:cNvPr id="7" name="Text Placeholder 6"/>
          <p:cNvSpPr>
            <a:spLocks noGrp="1"/>
          </p:cNvSpPr>
          <p:nvPr>
            <p:ph type="body" sz="half" idx="2"/>
          </p:nvPr>
        </p:nvSpPr>
        <p:spPr/>
        <p:txBody>
          <a:bodyPr/>
          <a:lstStyle/>
          <a:p>
            <a:r>
              <a:rPr lang="en-US" dirty="0" smtClean="0"/>
              <a:t>Assistance needed by leadership</a:t>
            </a:r>
            <a:endParaRPr lang="en-US" dirty="0"/>
          </a:p>
        </p:txBody>
      </p:sp>
      <p:pic>
        <p:nvPicPr>
          <p:cNvPr id="15" name="Picture Placeholder 14"/>
          <p:cNvPicPr>
            <a:picLocks noGrp="1" noChangeAspect="1"/>
          </p:cNvPicPr>
          <p:nvPr>
            <p:ph type="pic" idx="1"/>
          </p:nvPr>
        </p:nvPicPr>
        <p:blipFill>
          <a:blip r:embed="rId2">
            <a:extLst>
              <a:ext uri="{28A0092B-C50C-407E-A947-70E740481C1C}">
                <a14:useLocalDpi xmlns:a14="http://schemas.microsoft.com/office/drawing/2010/main" val="0"/>
              </a:ext>
            </a:extLst>
          </a:blip>
          <a:srcRect l="5421" r="5421"/>
          <a:stretch>
            <a:fillRect/>
          </a:stretch>
        </p:blipFill>
        <p:spPr/>
      </p:pic>
    </p:spTree>
    <p:extLst>
      <p:ext uri="{BB962C8B-B14F-4D97-AF65-F5344CB8AC3E}">
        <p14:creationId xmlns:p14="http://schemas.microsoft.com/office/powerpoint/2010/main" val="6763951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Approval</a:t>
            </a:r>
            <a:endParaRPr lang="en-US" dirty="0"/>
          </a:p>
        </p:txBody>
      </p:sp>
      <p:sp>
        <p:nvSpPr>
          <p:cNvPr id="3" name="Content Placeholder 2"/>
          <p:cNvSpPr>
            <a:spLocks noGrp="1"/>
          </p:cNvSpPr>
          <p:nvPr>
            <p:ph idx="1"/>
          </p:nvPr>
        </p:nvSpPr>
        <p:spPr/>
        <p:txBody>
          <a:bodyPr/>
          <a:lstStyle/>
          <a:p>
            <a:r>
              <a:rPr lang="en-US" dirty="0" smtClean="0"/>
              <a:t>Review &amp; approval of COOP Plans by leadership is required at least annually</a:t>
            </a:r>
          </a:p>
          <a:p>
            <a:r>
              <a:rPr lang="en-US" dirty="0" smtClean="0"/>
              <a:t>Review for updates in the following areas:</a:t>
            </a:r>
          </a:p>
          <a:p>
            <a:pPr lvl="1"/>
            <a:r>
              <a:rPr lang="en-US" dirty="0" smtClean="0"/>
              <a:t>Essential functions &amp; prioritization</a:t>
            </a:r>
          </a:p>
          <a:p>
            <a:pPr lvl="1"/>
            <a:r>
              <a:rPr lang="en-US" dirty="0" smtClean="0"/>
              <a:t>Reorganizations, staff changes</a:t>
            </a:r>
          </a:p>
          <a:p>
            <a:pPr lvl="1"/>
            <a:r>
              <a:rPr lang="en-US" dirty="0" smtClean="0"/>
              <a:t>Contact information changes</a:t>
            </a:r>
            <a:endParaRPr lang="en-US" dirty="0"/>
          </a:p>
        </p:txBody>
      </p:sp>
      <p:pic>
        <p:nvPicPr>
          <p:cNvPr id="11266" name="Picture 2" descr="C:\Users\mcolling\AppData\Local\Microsoft\Windows\Temporary Internet Files\Content.IE5\W17Q8QZM\MP900399577[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6781800" y="4419600"/>
            <a:ext cx="1462683"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241953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Storage &amp; Maintenance</a:t>
            </a:r>
            <a:endParaRPr lang="en-US" dirty="0"/>
          </a:p>
        </p:txBody>
      </p:sp>
      <p:sp>
        <p:nvSpPr>
          <p:cNvPr id="3" name="Content Placeholder 2"/>
          <p:cNvSpPr>
            <a:spLocks noGrp="1"/>
          </p:cNvSpPr>
          <p:nvPr>
            <p:ph idx="1"/>
          </p:nvPr>
        </p:nvSpPr>
        <p:spPr>
          <a:xfrm>
            <a:off x="838200" y="2038388"/>
            <a:ext cx="7467600" cy="4286212"/>
          </a:xfrm>
        </p:spPr>
        <p:txBody>
          <a:bodyPr>
            <a:normAutofit lnSpcReduction="10000"/>
          </a:bodyPr>
          <a:lstStyle/>
          <a:p>
            <a:r>
              <a:rPr lang="en-US" b="1" dirty="0"/>
              <a:t>(</a:t>
            </a:r>
            <a:r>
              <a:rPr lang="en-US" b="1" i="1" dirty="0">
                <a:solidFill>
                  <a:schemeClr val="tx1"/>
                </a:solidFill>
              </a:rPr>
              <a:t>Describe how COOP Plans will be stored &amp; shared.  One example is given here</a:t>
            </a:r>
            <a:r>
              <a:rPr lang="en-US" b="1" i="1" dirty="0" smtClean="0"/>
              <a:t>)</a:t>
            </a:r>
            <a:endParaRPr lang="en-US" dirty="0" smtClean="0"/>
          </a:p>
          <a:p>
            <a:r>
              <a:rPr lang="en-US" dirty="0" smtClean="0"/>
              <a:t>All COOP Plans will be stored on Google Drive</a:t>
            </a:r>
          </a:p>
          <a:p>
            <a:pPr lvl="1"/>
            <a:r>
              <a:rPr lang="en-US" dirty="0" smtClean="0"/>
              <a:t>Securely shared</a:t>
            </a:r>
          </a:p>
          <a:p>
            <a:pPr lvl="1"/>
            <a:r>
              <a:rPr lang="en-US" dirty="0" smtClean="0"/>
              <a:t>Accessible anywhere, anytime</a:t>
            </a:r>
          </a:p>
          <a:p>
            <a:r>
              <a:rPr lang="en-US" dirty="0" smtClean="0"/>
              <a:t>Those with leadership / emergency roles will be given shared access</a:t>
            </a:r>
          </a:p>
          <a:p>
            <a:r>
              <a:rPr lang="en-US" dirty="0" smtClean="0"/>
              <a:t>The COOP Representative </a:t>
            </a:r>
            <a:r>
              <a:rPr lang="en-US" b="1" dirty="0" smtClean="0"/>
              <a:t>(</a:t>
            </a:r>
            <a:r>
              <a:rPr lang="en-US" b="1" i="1" dirty="0" smtClean="0"/>
              <a:t>your name</a:t>
            </a:r>
            <a:r>
              <a:rPr lang="en-US" b="1" dirty="0" smtClean="0"/>
              <a:t>) </a:t>
            </a:r>
            <a:r>
              <a:rPr lang="en-US" dirty="0" smtClean="0"/>
              <a:t>will update plans on this drive annually in January, and will share updated plan with State Division of Emergency Management</a:t>
            </a:r>
          </a:p>
        </p:txBody>
      </p:sp>
    </p:spTree>
    <p:extLst>
      <p:ext uri="{BB962C8B-B14F-4D97-AF65-F5344CB8AC3E}">
        <p14:creationId xmlns:p14="http://schemas.microsoft.com/office/powerpoint/2010/main" val="82406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Exercises</a:t>
            </a:r>
            <a:endParaRPr lang="en-US" dirty="0"/>
          </a:p>
        </p:txBody>
      </p:sp>
      <p:sp>
        <p:nvSpPr>
          <p:cNvPr id="3" name="Content Placeholder 2"/>
          <p:cNvSpPr>
            <a:spLocks noGrp="1"/>
          </p:cNvSpPr>
          <p:nvPr>
            <p:ph idx="1"/>
          </p:nvPr>
        </p:nvSpPr>
        <p:spPr/>
        <p:txBody>
          <a:bodyPr>
            <a:normAutofit/>
          </a:bodyPr>
          <a:lstStyle/>
          <a:p>
            <a:r>
              <a:rPr lang="en-US" dirty="0" smtClean="0"/>
              <a:t>Help prepare for the REAL thing</a:t>
            </a:r>
          </a:p>
          <a:p>
            <a:r>
              <a:rPr lang="en-US" dirty="0" smtClean="0"/>
              <a:t>Leadership encouraged to participate:</a:t>
            </a:r>
          </a:p>
          <a:p>
            <a:pPr lvl="1"/>
            <a:r>
              <a:rPr lang="en-US" dirty="0" smtClean="0"/>
              <a:t>Incident Command System (ICS) Training</a:t>
            </a:r>
          </a:p>
          <a:p>
            <a:pPr lvl="2"/>
            <a:r>
              <a:rPr lang="en-US" dirty="0" smtClean="0"/>
              <a:t>3 courses: ICS 100, ICS 200 &amp; NIMS 700</a:t>
            </a:r>
          </a:p>
          <a:p>
            <a:pPr lvl="1"/>
            <a:r>
              <a:rPr lang="en-US" dirty="0" smtClean="0"/>
              <a:t>“Shakeout” Exercise each April </a:t>
            </a:r>
          </a:p>
          <a:p>
            <a:pPr lvl="2"/>
            <a:r>
              <a:rPr lang="en-US" dirty="0" smtClean="0"/>
              <a:t>Help identify &amp; make plan improvements</a:t>
            </a:r>
          </a:p>
          <a:p>
            <a:endParaRPr lang="en-US" dirty="0"/>
          </a:p>
        </p:txBody>
      </p:sp>
      <p:pic>
        <p:nvPicPr>
          <p:cNvPr id="12291" name="Picture 3" descr="C:\Users\mcolling\AppData\Local\Microsoft\Windows\Temporary Internet Files\Content.IE5\W17Q8QZM\MP90044223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l="-1151" r="6902" b="7476"/>
          <a:stretch/>
        </p:blipFill>
        <p:spPr bwMode="auto">
          <a:xfrm>
            <a:off x="7315200" y="4383592"/>
            <a:ext cx="1401529" cy="20638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71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Thanks!</a:t>
            </a:r>
            <a:endParaRPr lang="en-US" sz="60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977" b="2977"/>
          <a:stretch>
            <a:fillRect/>
          </a:stretch>
        </p:blipFill>
        <p:spPr/>
      </p:pic>
      <p:sp>
        <p:nvSpPr>
          <p:cNvPr id="6" name="Text Placeholder 5"/>
          <p:cNvSpPr>
            <a:spLocks noGrp="1"/>
          </p:cNvSpPr>
          <p:nvPr>
            <p:ph type="body" sz="half" idx="2"/>
          </p:nvPr>
        </p:nvSpPr>
        <p:spPr>
          <a:xfrm>
            <a:off x="1219200" y="5416152"/>
            <a:ext cx="6705600" cy="1060848"/>
          </a:xfrm>
        </p:spPr>
        <p:txBody>
          <a:bodyPr>
            <a:normAutofit/>
          </a:bodyPr>
          <a:lstStyle/>
          <a:p>
            <a:r>
              <a:rPr lang="en-US" b="1" i="1" dirty="0" smtClean="0"/>
              <a:t>(Your name and contact info)</a:t>
            </a:r>
            <a:endParaRPr lang="en-US" b="1" i="1" dirty="0"/>
          </a:p>
        </p:txBody>
      </p:sp>
    </p:spTree>
    <p:extLst>
      <p:ext uri="{BB962C8B-B14F-4D97-AF65-F5344CB8AC3E}">
        <p14:creationId xmlns:p14="http://schemas.microsoft.com/office/powerpoint/2010/main" val="1924967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rgbClr r="0" g="0" b="0"/>
          </a:lnRef>
          <a:fillRef idx="1003">
            <a:schemeClr val="lt2"/>
          </a:fillRef>
          <a:effectRef idx="0">
            <a:scrgbClr r="0" g="0" b="0"/>
          </a:effectRef>
          <a:fontRef idx="major"/>
        </p:style>
        <p:txBody>
          <a:bodyPr/>
          <a:lstStyle/>
          <a:p>
            <a:r>
              <a:rPr lang="en-US" sz="6000" dirty="0" smtClean="0">
                <a:latin typeface="Gabriola" pitchFamily="82" charset="0"/>
              </a:rPr>
              <a:t>Agenda</a:t>
            </a:r>
            <a:endParaRPr lang="en-US" sz="6000" dirty="0">
              <a:latin typeface="Gabriola" pitchFamily="82" charset="0"/>
            </a:endParaRPr>
          </a:p>
        </p:txBody>
      </p:sp>
      <p:sp>
        <p:nvSpPr>
          <p:cNvPr id="5" name="Content Placeholder 4"/>
          <p:cNvSpPr>
            <a:spLocks noGrp="1"/>
          </p:cNvSpPr>
          <p:nvPr>
            <p:ph idx="1"/>
          </p:nvPr>
        </p:nvSpPr>
        <p:spPr>
          <a:xfrm>
            <a:off x="838200" y="1981200"/>
            <a:ext cx="7467600" cy="4648200"/>
          </a:xfrm>
        </p:spPr>
        <p:txBody>
          <a:bodyPr>
            <a:normAutofit/>
          </a:bodyPr>
          <a:lstStyle/>
          <a:p>
            <a:r>
              <a:rPr lang="en-US" dirty="0" smtClean="0"/>
              <a:t>Continuity of Operations Planning Basics</a:t>
            </a:r>
          </a:p>
          <a:p>
            <a:pPr lvl="1"/>
            <a:r>
              <a:rPr lang="en-US" dirty="0" smtClean="0"/>
              <a:t>Authority, Purpose, Key Components, Terms, &amp; Phases</a:t>
            </a:r>
          </a:p>
          <a:p>
            <a:r>
              <a:rPr lang="en-US" dirty="0" smtClean="0"/>
              <a:t>COOP Elements</a:t>
            </a:r>
          </a:p>
          <a:p>
            <a:pPr lvl="1"/>
            <a:r>
              <a:rPr lang="en-US" dirty="0" smtClean="0"/>
              <a:t>Essential Functions, Positions, Resources &amp; Communications</a:t>
            </a:r>
          </a:p>
          <a:p>
            <a:r>
              <a:rPr lang="en-US" dirty="0" smtClean="0"/>
              <a:t>Plan Approval &amp; Maintenance</a:t>
            </a:r>
          </a:p>
          <a:p>
            <a:pPr lvl="1"/>
            <a:r>
              <a:rPr lang="en-US" dirty="0" smtClean="0"/>
              <a:t>Leadership Approval</a:t>
            </a:r>
            <a:r>
              <a:rPr lang="en-US" dirty="0"/>
              <a:t>, Plan Storage, Training &amp; </a:t>
            </a:r>
            <a:r>
              <a:rPr lang="en-US" dirty="0" smtClean="0"/>
              <a:t>Exercises</a:t>
            </a:r>
          </a:p>
          <a:p>
            <a:pPr marL="329184" lvl="1" indent="0">
              <a:buNone/>
            </a:pPr>
            <a:endParaRPr lang="en-US" dirty="0"/>
          </a:p>
        </p:txBody>
      </p:sp>
    </p:spTree>
    <p:extLst>
      <p:ext uri="{BB962C8B-B14F-4D97-AF65-F5344CB8AC3E}">
        <p14:creationId xmlns:p14="http://schemas.microsoft.com/office/powerpoint/2010/main" val="4009671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COOP Overview</a:t>
            </a:r>
            <a:endParaRPr lang="en-US" sz="60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5733" r="5733"/>
          <a:stretch>
            <a:fillRect/>
          </a:stretch>
        </p:blipFill>
        <p:spPr/>
      </p:pic>
      <p:sp>
        <p:nvSpPr>
          <p:cNvPr id="6" name="Text Placeholder 5"/>
          <p:cNvSpPr>
            <a:spLocks noGrp="1"/>
          </p:cNvSpPr>
          <p:nvPr>
            <p:ph type="body" sz="half" idx="2"/>
          </p:nvPr>
        </p:nvSpPr>
        <p:spPr/>
        <p:txBody>
          <a:bodyPr/>
          <a:lstStyle/>
          <a:p>
            <a:r>
              <a:rPr lang="en-US" dirty="0" smtClean="0"/>
              <a:t>Getting the basics</a:t>
            </a:r>
            <a:endParaRPr lang="en-US" dirty="0"/>
          </a:p>
        </p:txBody>
      </p:sp>
    </p:spTree>
    <p:extLst>
      <p:ext uri="{BB962C8B-B14F-4D97-AF65-F5344CB8AC3E}">
        <p14:creationId xmlns:p14="http://schemas.microsoft.com/office/powerpoint/2010/main" val="35844786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2"/>
          </a:fillRef>
          <a:effectRef idx="0">
            <a:scrgbClr r="0" g="0" b="0"/>
          </a:effectRef>
          <a:fontRef idx="major"/>
        </p:style>
        <p:txBody>
          <a:bodyPr/>
          <a:lstStyle/>
          <a:p>
            <a:r>
              <a:rPr lang="en-US" sz="6000" dirty="0" smtClean="0">
                <a:latin typeface="Gabriola" pitchFamily="82" charset="0"/>
              </a:rPr>
              <a:t>What is COOP?</a:t>
            </a:r>
            <a:endParaRPr lang="en-US" sz="6000" dirty="0">
              <a:latin typeface="Gabriola" pitchFamily="82" charset="0"/>
            </a:endParaRPr>
          </a:p>
        </p:txBody>
      </p:sp>
      <p:sp>
        <p:nvSpPr>
          <p:cNvPr id="3" name="Content Placeholder 2"/>
          <p:cNvSpPr>
            <a:spLocks noGrp="1"/>
          </p:cNvSpPr>
          <p:nvPr>
            <p:ph idx="1"/>
          </p:nvPr>
        </p:nvSpPr>
        <p:spPr/>
        <p:txBody>
          <a:bodyPr/>
          <a:lstStyle/>
          <a:p>
            <a:r>
              <a:rPr lang="en-US" sz="2000" dirty="0" smtClean="0"/>
              <a:t>“</a:t>
            </a:r>
            <a:r>
              <a:rPr lang="en-US" sz="2000" dirty="0"/>
              <a:t>’Continuity of </a:t>
            </a:r>
            <a:r>
              <a:rPr lang="en-US" sz="2000" dirty="0" smtClean="0"/>
              <a:t>Operations,’ </a:t>
            </a:r>
            <a:r>
              <a:rPr lang="en-US" sz="2000" dirty="0"/>
              <a:t>or ‘</a:t>
            </a:r>
            <a:r>
              <a:rPr lang="en-US" sz="2000" dirty="0" smtClean="0"/>
              <a:t>COOP,’ means </a:t>
            </a:r>
            <a:r>
              <a:rPr lang="en-US" sz="2000" dirty="0"/>
              <a:t>an effort within individual executive departments &amp;</a:t>
            </a:r>
            <a:r>
              <a:rPr lang="en-US" sz="2000" dirty="0" smtClean="0"/>
              <a:t> </a:t>
            </a:r>
            <a:r>
              <a:rPr lang="en-US" sz="2000" dirty="0"/>
              <a:t>agencies to ensure that Primary Mission-Essential Functions continue to be performed during a wide range of emergencies, including localized acts of nature, accidents, &amp;</a:t>
            </a:r>
            <a:r>
              <a:rPr lang="en-US" sz="2000" dirty="0" smtClean="0"/>
              <a:t> </a:t>
            </a:r>
            <a:r>
              <a:rPr lang="en-US" sz="2000" dirty="0"/>
              <a:t>technological or attack-related emergencies”</a:t>
            </a:r>
          </a:p>
          <a:p>
            <a:pPr lvl="1"/>
            <a:r>
              <a:rPr lang="en-US" sz="1800" i="1" dirty="0"/>
              <a:t>National Security Presidential Directive NSPD-51/Homeland Security Presidential Directive </a:t>
            </a:r>
            <a:r>
              <a:rPr lang="en-US" sz="1800" i="1" dirty="0" smtClean="0"/>
              <a:t>HSPD-20</a:t>
            </a:r>
            <a:endParaRPr lang="en-US" sz="1800" i="1" dirty="0"/>
          </a:p>
          <a:p>
            <a:endParaRPr lang="en-US" dirty="0"/>
          </a:p>
        </p:txBody>
      </p:sp>
      <p:pic>
        <p:nvPicPr>
          <p:cNvPr id="3074" name="Picture 2" descr="http://thepoultryguide.com/wp-content/uploads/2013/04/Small-Chicken-Co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1301" y="4267200"/>
            <a:ext cx="2209800" cy="19850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184397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2"/>
          </a:fillRef>
          <a:effectRef idx="0">
            <a:scrgbClr r="0" g="0" b="0"/>
          </a:effectRef>
          <a:fontRef idx="major"/>
        </p:style>
        <p:txBody>
          <a:bodyPr/>
          <a:lstStyle/>
          <a:p>
            <a:r>
              <a:rPr lang="en-US" sz="6000" dirty="0" smtClean="0">
                <a:latin typeface="Gabriola" pitchFamily="82" charset="0"/>
              </a:rPr>
              <a:t>Authority</a:t>
            </a:r>
            <a:endParaRPr lang="en-US" sz="6000" dirty="0">
              <a:latin typeface="Gabriola" pitchFamily="82" charset="0"/>
            </a:endParaRPr>
          </a:p>
        </p:txBody>
      </p:sp>
      <p:sp>
        <p:nvSpPr>
          <p:cNvPr id="3" name="Content Placeholder 2"/>
          <p:cNvSpPr>
            <a:spLocks noGrp="1"/>
          </p:cNvSpPr>
          <p:nvPr>
            <p:ph idx="1"/>
          </p:nvPr>
        </p:nvSpPr>
        <p:spPr/>
        <p:txBody>
          <a:bodyPr>
            <a:normAutofit fontScale="92500" lnSpcReduction="20000"/>
          </a:bodyPr>
          <a:lstStyle/>
          <a:p>
            <a:r>
              <a:rPr lang="en-US" dirty="0" smtClean="0"/>
              <a:t>National Security Presidential Directive NSPD-51/ Homeland Security Presidential Directive HSPD-20:</a:t>
            </a:r>
          </a:p>
          <a:p>
            <a:pPr lvl="1"/>
            <a:r>
              <a:rPr lang="en-US" sz="1800" dirty="0" smtClean="0"/>
              <a:t>“It is the policy of the United States to maintain a comprehensive and effective continuity capability composed of Continuity of Operations and Continuity of Government programs in order to ensure the preservation of our form of government under the Constitution and the continuing performance of National Essential Functions under all conditions.”</a:t>
            </a:r>
          </a:p>
          <a:p>
            <a:r>
              <a:rPr lang="en-US" dirty="0" smtClean="0"/>
              <a:t>Utah Governor’s Office Directive:</a:t>
            </a:r>
            <a:endParaRPr lang="en-US" sz="1800" dirty="0" smtClean="0"/>
          </a:p>
          <a:p>
            <a:pPr lvl="1"/>
            <a:r>
              <a:rPr lang="en-US" sz="1800" dirty="0" smtClean="0"/>
              <a:t>“Critical to the State of Utah’s commitment to ‘Be Ready’ for emergencies and disasters is the development of a Continuity of Operations Plan (COOP) for all state agencies.  These plans help us to identify essential functions and how we will maintain those functions in the event of a disaster.”</a:t>
            </a:r>
          </a:p>
          <a:p>
            <a:pPr lvl="1"/>
            <a:r>
              <a:rPr lang="en-US" sz="1800" dirty="0" smtClean="0"/>
              <a:t>“All State Departments and Agencies shall prepare a Continuity of Operations Plan and share this plan...” ~</a:t>
            </a:r>
            <a:r>
              <a:rPr lang="en-US" sz="1800" i="1" dirty="0" smtClean="0"/>
              <a:t>Chief of Staff Derek Miller</a:t>
            </a:r>
            <a:endParaRPr lang="en-US" sz="1800" i="1" dirty="0"/>
          </a:p>
        </p:txBody>
      </p:sp>
      <p:pic>
        <p:nvPicPr>
          <p:cNvPr id="2052" name="Picture 4" descr="http://patriotspokenword.com/home/sites/default/files/patriotic/images/seals/2000px-US_Department_of_Homeland_Security_Seal.svg__0.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1086028" y="521293"/>
            <a:ext cx="1316513" cy="1312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pioneer.utah.gov/research/utah_symbols/images/sealLarge.jp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6924031" y="533400"/>
            <a:ext cx="1249092" cy="1249092"/>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094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&amp; Objectives</a:t>
            </a:r>
            <a:endParaRPr lang="en-US" dirty="0"/>
          </a:p>
        </p:txBody>
      </p:sp>
      <p:sp>
        <p:nvSpPr>
          <p:cNvPr id="3" name="Content Placeholder 2"/>
          <p:cNvSpPr>
            <a:spLocks noGrp="1"/>
          </p:cNvSpPr>
          <p:nvPr>
            <p:ph idx="1"/>
          </p:nvPr>
        </p:nvSpPr>
        <p:spPr>
          <a:xfrm>
            <a:off x="838200" y="2057400"/>
            <a:ext cx="7620000" cy="3951337"/>
          </a:xfrm>
        </p:spPr>
        <p:txBody>
          <a:bodyPr/>
          <a:lstStyle/>
          <a:p>
            <a:r>
              <a:rPr lang="en-US" dirty="0" smtClean="0"/>
              <a:t>Maintain essential governmental operations</a:t>
            </a:r>
          </a:p>
          <a:p>
            <a:r>
              <a:rPr lang="en-US" dirty="0" smtClean="0"/>
              <a:t>Ensure succession of leadership</a:t>
            </a:r>
          </a:p>
          <a:p>
            <a:r>
              <a:rPr lang="en-US" dirty="0" smtClean="0"/>
              <a:t>Communicate with employees &amp; public</a:t>
            </a:r>
          </a:p>
          <a:p>
            <a:r>
              <a:rPr lang="en-US" dirty="0" smtClean="0"/>
              <a:t>Protect vital assets &amp; resources</a:t>
            </a:r>
          </a:p>
          <a:p>
            <a:r>
              <a:rPr lang="en-US" dirty="0" smtClean="0"/>
              <a:t>Achieve timely recovery </a:t>
            </a:r>
          </a:p>
          <a:p>
            <a:r>
              <a:rPr lang="en-US" dirty="0" smtClean="0"/>
              <a:t>Ability to implement anytime, anywhere</a:t>
            </a:r>
          </a:p>
          <a:p>
            <a:pPr marL="0" indent="0">
              <a:buNone/>
            </a:pPr>
            <a:endParaRPr lang="en-US" dirty="0"/>
          </a:p>
        </p:txBody>
      </p:sp>
      <p:pic>
        <p:nvPicPr>
          <p:cNvPr id="5125" name="Picture 5" descr="C:\Users\mcolling\AppData\Local\Microsoft\Windows\Temporary Internet Files\Content.IE5\6PWLFKD8\MC900254364[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4948034"/>
            <a:ext cx="1933575" cy="14527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61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2"/>
          </a:fillRef>
          <a:effectRef idx="0">
            <a:scrgbClr r="0" g="0" b="0"/>
          </a:effectRef>
          <a:fontRef idx="major"/>
        </p:style>
        <p:txBody>
          <a:bodyPr/>
          <a:lstStyle/>
          <a:p>
            <a:r>
              <a:rPr lang="en-US" sz="6000" dirty="0" smtClean="0">
                <a:latin typeface="Gabriola" pitchFamily="82" charset="0"/>
              </a:rPr>
              <a:t>Key Components</a:t>
            </a:r>
            <a:endParaRPr lang="en-US" sz="6000" dirty="0">
              <a:latin typeface="Gabriola" pitchFamily="82" charset="0"/>
            </a:endParaRPr>
          </a:p>
        </p:txBody>
      </p:sp>
      <p:sp>
        <p:nvSpPr>
          <p:cNvPr id="3" name="Content Placeholder 2"/>
          <p:cNvSpPr>
            <a:spLocks noGrp="1"/>
          </p:cNvSpPr>
          <p:nvPr>
            <p:ph idx="1"/>
          </p:nvPr>
        </p:nvSpPr>
        <p:spPr/>
        <p:txBody>
          <a:bodyPr>
            <a:normAutofit lnSpcReduction="10000"/>
          </a:bodyPr>
          <a:lstStyle/>
          <a:p>
            <a:r>
              <a:rPr lang="en-US" dirty="0" smtClean="0"/>
              <a:t>COOP Plans answer the following questions in a catastrophic event or other emergency situation:</a:t>
            </a:r>
          </a:p>
          <a:p>
            <a:pPr lvl="1"/>
            <a:r>
              <a:rPr lang="en-US" b="1" dirty="0" smtClean="0"/>
              <a:t>What</a:t>
            </a:r>
            <a:r>
              <a:rPr lang="en-US" dirty="0" smtClean="0"/>
              <a:t> critical things do we need to do?	</a:t>
            </a:r>
          </a:p>
          <a:p>
            <a:pPr lvl="1"/>
            <a:r>
              <a:rPr lang="en-US" b="1" dirty="0" smtClean="0"/>
              <a:t>Who </a:t>
            </a:r>
            <a:r>
              <a:rPr lang="en-US" dirty="0" smtClean="0"/>
              <a:t>will do them?</a:t>
            </a:r>
          </a:p>
          <a:p>
            <a:pPr lvl="1"/>
            <a:r>
              <a:rPr lang="en-US" b="1" dirty="0" smtClean="0"/>
              <a:t>How </a:t>
            </a:r>
            <a:r>
              <a:rPr lang="en-US" dirty="0" smtClean="0"/>
              <a:t>will they be done?</a:t>
            </a:r>
            <a:r>
              <a:rPr lang="en-US" b="1" dirty="0" smtClean="0"/>
              <a:t>  </a:t>
            </a:r>
            <a:r>
              <a:rPr lang="en-US" dirty="0" smtClean="0"/>
              <a:t>What equipment/resources?</a:t>
            </a:r>
          </a:p>
          <a:p>
            <a:pPr lvl="1"/>
            <a:r>
              <a:rPr lang="en-US" b="1" dirty="0" smtClean="0"/>
              <a:t>Where</a:t>
            </a:r>
            <a:r>
              <a:rPr lang="en-US" dirty="0" smtClean="0"/>
              <a:t> will we be doing these things?</a:t>
            </a:r>
          </a:p>
          <a:p>
            <a:pPr lvl="1"/>
            <a:r>
              <a:rPr lang="en-US" b="1" dirty="0" smtClean="0"/>
              <a:t>When</a:t>
            </a:r>
            <a:r>
              <a:rPr lang="en-US" dirty="0" smtClean="0"/>
              <a:t> (how quickly) will we need to resume them? </a:t>
            </a:r>
          </a:p>
          <a:p>
            <a:r>
              <a:rPr lang="en-US" dirty="0" smtClean="0"/>
              <a:t>Also:</a:t>
            </a:r>
          </a:p>
          <a:p>
            <a:pPr lvl="1"/>
            <a:r>
              <a:rPr lang="en-US" b="1" dirty="0" smtClean="0"/>
              <a:t>Who’s</a:t>
            </a:r>
            <a:r>
              <a:rPr lang="en-US" dirty="0" smtClean="0"/>
              <a:t> </a:t>
            </a:r>
            <a:r>
              <a:rPr lang="en-US" dirty="0"/>
              <a:t>in charge</a:t>
            </a:r>
            <a:r>
              <a:rPr lang="en-US" dirty="0" smtClean="0"/>
              <a:t>?  What if he/she can’t?</a:t>
            </a:r>
          </a:p>
          <a:p>
            <a:pPr lvl="1"/>
            <a:r>
              <a:rPr lang="en-US" b="1" dirty="0" smtClean="0"/>
              <a:t>How</a:t>
            </a:r>
            <a:r>
              <a:rPr lang="en-US" dirty="0" smtClean="0"/>
              <a:t> will we return to normal, or what if we can’t?</a:t>
            </a:r>
            <a:endParaRPr lang="en-US" dirty="0"/>
          </a:p>
          <a:p>
            <a:pPr lvl="1"/>
            <a:endParaRPr lang="en-US" dirty="0" smtClean="0"/>
          </a:p>
          <a:p>
            <a:endParaRPr lang="en-US" dirty="0"/>
          </a:p>
        </p:txBody>
      </p:sp>
      <p:pic>
        <p:nvPicPr>
          <p:cNvPr id="4098" name="Picture 2" descr="C:\Users\mcolling\AppData\Local\Microsoft\Windows\Temporary Internet Files\Content.IE5\ODUKLIWB\MC900078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3895594"/>
            <a:ext cx="1001793" cy="24290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706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2"/>
          </a:fillRef>
          <a:effectRef idx="0">
            <a:scrgbClr r="0" g="0" b="0"/>
          </a:effectRef>
          <a:fontRef idx="major"/>
        </p:style>
        <p:txBody>
          <a:bodyPr/>
          <a:lstStyle/>
          <a:p>
            <a:r>
              <a:rPr lang="en-US" dirty="0" smtClean="0">
                <a:latin typeface="Gabriola" pitchFamily="82" charset="0"/>
              </a:rPr>
              <a:t>Terms &amp; Definitions</a:t>
            </a:r>
            <a:endParaRPr lang="en-US" dirty="0">
              <a:latin typeface="Gabriola" pitchFamily="82" charset="0"/>
            </a:endParaRPr>
          </a:p>
        </p:txBody>
      </p:sp>
      <p:sp>
        <p:nvSpPr>
          <p:cNvPr id="4" name="Text Placeholder 3"/>
          <p:cNvSpPr>
            <a:spLocks noGrp="1"/>
          </p:cNvSpPr>
          <p:nvPr>
            <p:ph type="body" idx="1"/>
          </p:nvPr>
        </p:nvSpPr>
        <p:spPr>
          <a:xfrm>
            <a:off x="838200" y="2048405"/>
            <a:ext cx="2133600" cy="542395"/>
          </a:xfrm>
        </p:spPr>
        <p:style>
          <a:lnRef idx="0">
            <a:scrgbClr r="0" g="0" b="0"/>
          </a:lnRef>
          <a:fillRef idx="1003">
            <a:schemeClr val="dk2"/>
          </a:fillRef>
          <a:effectRef idx="0">
            <a:scrgbClr r="0" g="0" b="0"/>
          </a:effectRef>
          <a:fontRef idx="major"/>
        </p:style>
        <p:txBody>
          <a:bodyPr/>
          <a:lstStyle/>
          <a:p>
            <a:r>
              <a:rPr lang="en-US" dirty="0" smtClean="0">
                <a:solidFill>
                  <a:schemeClr val="bg1"/>
                </a:solidFill>
              </a:rPr>
              <a:t>Questions</a:t>
            </a:r>
            <a:endParaRPr lang="en-US" dirty="0">
              <a:solidFill>
                <a:schemeClr val="bg1"/>
              </a:solidFill>
            </a:endParaRPr>
          </a:p>
        </p:txBody>
      </p:sp>
      <p:sp>
        <p:nvSpPr>
          <p:cNvPr id="5" name="Text Placeholder 4"/>
          <p:cNvSpPr>
            <a:spLocks noGrp="1"/>
          </p:cNvSpPr>
          <p:nvPr>
            <p:ph type="body" sz="quarter" idx="3"/>
          </p:nvPr>
        </p:nvSpPr>
        <p:spPr>
          <a:xfrm>
            <a:off x="5029200" y="2038387"/>
            <a:ext cx="3124200" cy="542394"/>
          </a:xfrm>
        </p:spPr>
        <p:style>
          <a:lnRef idx="0">
            <a:scrgbClr r="0" g="0" b="0"/>
          </a:lnRef>
          <a:fillRef idx="1003">
            <a:schemeClr val="dk2"/>
          </a:fillRef>
          <a:effectRef idx="0">
            <a:scrgbClr r="0" g="0" b="0"/>
          </a:effectRef>
          <a:fontRef idx="major"/>
        </p:style>
        <p:txBody>
          <a:bodyPr/>
          <a:lstStyle/>
          <a:p>
            <a:r>
              <a:rPr lang="en-US" dirty="0" smtClean="0">
                <a:solidFill>
                  <a:schemeClr val="bg1"/>
                </a:solidFill>
              </a:rPr>
              <a:t>COOP Terms</a:t>
            </a:r>
            <a:endParaRPr lang="en-US" dirty="0">
              <a:solidFill>
                <a:schemeClr val="bg1"/>
              </a:solidFill>
            </a:endParaRPr>
          </a:p>
        </p:txBody>
      </p:sp>
      <p:sp>
        <p:nvSpPr>
          <p:cNvPr id="6" name="Content Placeholder 5"/>
          <p:cNvSpPr>
            <a:spLocks noGrp="1"/>
          </p:cNvSpPr>
          <p:nvPr>
            <p:ph sz="quarter" idx="13"/>
          </p:nvPr>
        </p:nvSpPr>
        <p:spPr>
          <a:xfrm>
            <a:off x="841248" y="2743198"/>
            <a:ext cx="3017520" cy="3505202"/>
          </a:xfrm>
        </p:spPr>
        <p:txBody>
          <a:bodyPr>
            <a:normAutofit fontScale="92500" lnSpcReduction="10000"/>
          </a:bodyPr>
          <a:lstStyle/>
          <a:p>
            <a:r>
              <a:rPr lang="en-US" sz="1600" dirty="0" smtClean="0"/>
              <a:t>What? </a:t>
            </a:r>
          </a:p>
          <a:p>
            <a:r>
              <a:rPr lang="en-US" sz="1600" dirty="0" smtClean="0"/>
              <a:t>Who?</a:t>
            </a:r>
          </a:p>
          <a:p>
            <a:pPr marL="0" indent="0">
              <a:buNone/>
            </a:pPr>
            <a:endParaRPr lang="en-US" sz="1600" dirty="0" smtClean="0"/>
          </a:p>
          <a:p>
            <a:r>
              <a:rPr lang="en-US" sz="1600" dirty="0" smtClean="0"/>
              <a:t>How?</a:t>
            </a:r>
          </a:p>
          <a:p>
            <a:endParaRPr lang="en-US" sz="1600" dirty="0"/>
          </a:p>
          <a:p>
            <a:endParaRPr lang="en-US" sz="1600" dirty="0" smtClean="0"/>
          </a:p>
          <a:p>
            <a:r>
              <a:rPr lang="en-US" sz="1600" dirty="0" smtClean="0"/>
              <a:t>Where?</a:t>
            </a:r>
          </a:p>
          <a:p>
            <a:pPr marL="0" indent="0">
              <a:buNone/>
            </a:pPr>
            <a:endParaRPr lang="en-US" sz="1600" dirty="0" smtClean="0"/>
          </a:p>
          <a:p>
            <a:r>
              <a:rPr lang="en-US" sz="1600" dirty="0" smtClean="0"/>
              <a:t>When?</a:t>
            </a:r>
          </a:p>
          <a:p>
            <a:endParaRPr lang="en-US" sz="1600" dirty="0" smtClean="0"/>
          </a:p>
          <a:p>
            <a:r>
              <a:rPr lang="en-US" sz="1600" dirty="0" smtClean="0"/>
              <a:t>Who’s in charge?</a:t>
            </a:r>
          </a:p>
          <a:p>
            <a:endParaRPr lang="en-US" sz="1600" dirty="0" smtClean="0"/>
          </a:p>
          <a:p>
            <a:r>
              <a:rPr lang="en-US" sz="1600" dirty="0" smtClean="0"/>
              <a:t>Return to normal?	</a:t>
            </a:r>
            <a:endParaRPr lang="en-US" sz="1600" dirty="0"/>
          </a:p>
        </p:txBody>
      </p:sp>
      <p:sp>
        <p:nvSpPr>
          <p:cNvPr id="7" name="Content Placeholder 6"/>
          <p:cNvSpPr>
            <a:spLocks noGrp="1"/>
          </p:cNvSpPr>
          <p:nvPr>
            <p:ph sz="quarter" idx="14"/>
          </p:nvPr>
        </p:nvSpPr>
        <p:spPr>
          <a:xfrm>
            <a:off x="4876800" y="2743200"/>
            <a:ext cx="3733800" cy="3657600"/>
          </a:xfrm>
        </p:spPr>
        <p:txBody>
          <a:bodyPr>
            <a:normAutofit/>
          </a:bodyPr>
          <a:lstStyle/>
          <a:p>
            <a:r>
              <a:rPr lang="en-US" sz="1500" dirty="0" smtClean="0"/>
              <a:t>Essential Functions (Mission-Critical)</a:t>
            </a:r>
          </a:p>
          <a:p>
            <a:r>
              <a:rPr lang="en-US" sz="1500" dirty="0" smtClean="0"/>
              <a:t>Essential Positions; Functional Roles &amp; Responsibilities; Incident Command</a:t>
            </a:r>
          </a:p>
          <a:p>
            <a:r>
              <a:rPr lang="en-US" sz="1500" dirty="0" smtClean="0"/>
              <a:t>Vital Records &amp; Critical Applications; Communications Resources; Logistics Support &amp; Resource Requirements</a:t>
            </a:r>
          </a:p>
          <a:p>
            <a:r>
              <a:rPr lang="en-US" sz="1500" dirty="0" smtClean="0"/>
              <a:t>Alternate Operating Facility; Recovery Location </a:t>
            </a:r>
          </a:p>
          <a:p>
            <a:r>
              <a:rPr lang="en-US" sz="1500" dirty="0" smtClean="0"/>
              <a:t>Function Priority; COOP Phases; Recovery Time Objective (RTO) </a:t>
            </a:r>
          </a:p>
          <a:p>
            <a:r>
              <a:rPr lang="en-US" sz="1500" dirty="0" smtClean="0"/>
              <a:t>Lines (Orders) of Succession; Delegations of Authority</a:t>
            </a:r>
          </a:p>
          <a:p>
            <a:r>
              <a:rPr lang="en-US" sz="1500" dirty="0" smtClean="0"/>
              <a:t>Reconstitution; Devolution</a:t>
            </a:r>
            <a:endParaRPr lang="en-US" sz="1500" dirty="0"/>
          </a:p>
        </p:txBody>
      </p:sp>
    </p:spTree>
    <p:extLst>
      <p:ext uri="{BB962C8B-B14F-4D97-AF65-F5344CB8AC3E}">
        <p14:creationId xmlns:p14="http://schemas.microsoft.com/office/powerpoint/2010/main" val="1061617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41440" cy="1442674"/>
          </a:xfrm>
        </p:spPr>
        <p:txBody>
          <a:bodyPr/>
          <a:lstStyle/>
          <a:p>
            <a:r>
              <a:rPr lang="en-US" dirty="0" smtClean="0"/>
              <a:t>COOP Phases</a:t>
            </a:r>
            <a:endParaRPr lang="en-US" dirty="0"/>
          </a:p>
        </p:txBody>
      </p:sp>
      <p:sp>
        <p:nvSpPr>
          <p:cNvPr id="3" name="Content Placeholder 2"/>
          <p:cNvSpPr>
            <a:spLocks noGrp="1"/>
          </p:cNvSpPr>
          <p:nvPr>
            <p:ph idx="1"/>
          </p:nvPr>
        </p:nvSpPr>
        <p:spPr>
          <a:xfrm>
            <a:off x="856915" y="2133600"/>
            <a:ext cx="7467600" cy="4038600"/>
          </a:xfrm>
        </p:spPr>
        <p:txBody>
          <a:bodyPr>
            <a:normAutofit fontScale="62500" lnSpcReduction="20000"/>
          </a:bodyPr>
          <a:lstStyle/>
          <a:p>
            <a:pPr>
              <a:lnSpc>
                <a:spcPct val="120000"/>
              </a:lnSpc>
            </a:pPr>
            <a:r>
              <a:rPr lang="en-US" dirty="0" smtClean="0"/>
              <a:t>Phase 1: Emergency Response</a:t>
            </a:r>
          </a:p>
          <a:p>
            <a:pPr lvl="1">
              <a:lnSpc>
                <a:spcPct val="120000"/>
              </a:lnSpc>
            </a:pPr>
            <a:r>
              <a:rPr lang="en-US" dirty="0" smtClean="0"/>
              <a:t>Initial emergency management activation </a:t>
            </a:r>
          </a:p>
          <a:p>
            <a:pPr>
              <a:lnSpc>
                <a:spcPct val="120000"/>
              </a:lnSpc>
            </a:pPr>
            <a:r>
              <a:rPr lang="en-US" dirty="0" smtClean="0"/>
              <a:t>Phase 2: Event Assessment</a:t>
            </a:r>
          </a:p>
          <a:p>
            <a:pPr lvl="1">
              <a:lnSpc>
                <a:spcPct val="120000"/>
              </a:lnSpc>
            </a:pPr>
            <a:r>
              <a:rPr lang="en-US" dirty="0" smtClean="0"/>
              <a:t>Assess workstations, facilities, impact/outage length</a:t>
            </a:r>
          </a:p>
          <a:p>
            <a:pPr>
              <a:lnSpc>
                <a:spcPct val="120000"/>
              </a:lnSpc>
            </a:pPr>
            <a:r>
              <a:rPr lang="en-US" dirty="0" smtClean="0"/>
              <a:t>Phase 3: Notification &amp; Implementation</a:t>
            </a:r>
          </a:p>
          <a:p>
            <a:pPr lvl="1">
              <a:lnSpc>
                <a:spcPct val="120000"/>
              </a:lnSpc>
            </a:pPr>
            <a:r>
              <a:rPr lang="en-US" dirty="0" smtClean="0"/>
              <a:t>Implement emergency policies &amp; communication protocols, evacuate</a:t>
            </a:r>
          </a:p>
          <a:p>
            <a:pPr>
              <a:lnSpc>
                <a:spcPct val="120000"/>
              </a:lnSpc>
            </a:pPr>
            <a:r>
              <a:rPr lang="en-US" dirty="0" smtClean="0"/>
              <a:t>Phase 4: Continuity of Operations Preparations</a:t>
            </a:r>
          </a:p>
          <a:p>
            <a:pPr lvl="1">
              <a:lnSpc>
                <a:spcPct val="120000"/>
              </a:lnSpc>
            </a:pPr>
            <a:r>
              <a:rPr lang="en-US" dirty="0" smtClean="0"/>
              <a:t>Arrange for transfer activities, personnel, records, equipment</a:t>
            </a:r>
          </a:p>
          <a:p>
            <a:pPr>
              <a:lnSpc>
                <a:spcPct val="120000"/>
              </a:lnSpc>
            </a:pPr>
            <a:r>
              <a:rPr lang="en-US" dirty="0" smtClean="0"/>
              <a:t>Phase 5: Continuity of Operations</a:t>
            </a:r>
          </a:p>
          <a:p>
            <a:pPr lvl="1">
              <a:lnSpc>
                <a:spcPct val="120000"/>
              </a:lnSpc>
            </a:pPr>
            <a:r>
              <a:rPr lang="en-US" dirty="0" smtClean="0"/>
              <a:t>Execution of essential operations at alternate facility</a:t>
            </a:r>
          </a:p>
          <a:p>
            <a:pPr>
              <a:lnSpc>
                <a:spcPct val="120000"/>
              </a:lnSpc>
            </a:pPr>
            <a:r>
              <a:rPr lang="en-US" dirty="0" smtClean="0"/>
              <a:t>Phase 6: Public Information</a:t>
            </a:r>
          </a:p>
          <a:p>
            <a:pPr lvl="1">
              <a:lnSpc>
                <a:spcPct val="120000"/>
              </a:lnSpc>
            </a:pPr>
            <a:r>
              <a:rPr lang="en-US" dirty="0"/>
              <a:t>P</a:t>
            </a:r>
            <a:r>
              <a:rPr lang="en-US" dirty="0" smtClean="0"/>
              <a:t>artner &amp; media information</a:t>
            </a:r>
          </a:p>
          <a:p>
            <a:pPr>
              <a:lnSpc>
                <a:spcPct val="120000"/>
              </a:lnSpc>
            </a:pPr>
            <a:r>
              <a:rPr lang="en-US" dirty="0" smtClean="0"/>
              <a:t>Phase 7: Reconstitution; Final Report Activity</a:t>
            </a:r>
          </a:p>
          <a:p>
            <a:pPr lvl="1">
              <a:lnSpc>
                <a:spcPct val="120000"/>
              </a:lnSpc>
            </a:pPr>
            <a:r>
              <a:rPr lang="en-US" dirty="0" smtClean="0"/>
              <a:t>Normal operations resume; After Action Report created</a:t>
            </a:r>
          </a:p>
          <a:p>
            <a:endParaRPr lang="en-US" b="1" dirty="0" smtClean="0"/>
          </a:p>
          <a:p>
            <a:pPr lvl="1"/>
            <a:endParaRPr lang="en-US" dirty="0" smtClean="0"/>
          </a:p>
          <a:p>
            <a:endParaRPr lang="en-US" dirty="0"/>
          </a:p>
        </p:txBody>
      </p:sp>
      <p:pic>
        <p:nvPicPr>
          <p:cNvPr id="4" name="Picture 2" descr="C:\Users\mcolling\AppData\Local\Microsoft\Windows\Temporary Internet Files\Content.IE5\6PWLFKD8\MP900386035[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encilSketch/>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8000" y="4876800"/>
            <a:ext cx="1756760" cy="12548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641315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1677</TotalTime>
  <Words>1031</Words>
  <Application>Microsoft Office PowerPoint</Application>
  <PresentationFormat>On-screen Show (4:3)</PresentationFormat>
  <Paragraphs>142</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Bradley Hand ITC TT-Bold</vt:lpstr>
      <vt:lpstr>Calibri</vt:lpstr>
      <vt:lpstr>Cambria</vt:lpstr>
      <vt:lpstr>Gabriola</vt:lpstr>
      <vt:lpstr>Rage Italic</vt:lpstr>
      <vt:lpstr>Sketchbook</vt:lpstr>
      <vt:lpstr>Continuity of Operations Planning</vt:lpstr>
      <vt:lpstr>Agenda</vt:lpstr>
      <vt:lpstr>COOP Overview</vt:lpstr>
      <vt:lpstr>What is COOP?</vt:lpstr>
      <vt:lpstr>Authority</vt:lpstr>
      <vt:lpstr>Purpose &amp; Objectives</vt:lpstr>
      <vt:lpstr>Key Components</vt:lpstr>
      <vt:lpstr>Terms &amp; Definitions</vt:lpstr>
      <vt:lpstr>COOP Phases</vt:lpstr>
      <vt:lpstr>COOP Elements</vt:lpstr>
      <vt:lpstr>Essential Functions</vt:lpstr>
      <vt:lpstr>Essential Positions</vt:lpstr>
      <vt:lpstr>Vital Resources</vt:lpstr>
      <vt:lpstr>Communication</vt:lpstr>
      <vt:lpstr>Approval &amp; Maintenance</vt:lpstr>
      <vt:lpstr>Leadership Approval</vt:lpstr>
      <vt:lpstr>Plan Storage &amp; Maintenance</vt:lpstr>
      <vt:lpstr>Training &amp; Exercises</vt:lpstr>
      <vt:lpstr>Thanks!</vt:lpstr>
    </vt:vector>
  </TitlesOfParts>
  <Company>State of Utah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Colling</dc:creator>
  <cp:lastModifiedBy>Spezio, Eileen</cp:lastModifiedBy>
  <cp:revision>116</cp:revision>
  <cp:lastPrinted>2013-12-11T17:26:59Z</cp:lastPrinted>
  <dcterms:created xsi:type="dcterms:W3CDTF">2013-07-11T14:59:10Z</dcterms:created>
  <dcterms:modified xsi:type="dcterms:W3CDTF">2019-02-28T17:30:28Z</dcterms:modified>
</cp:coreProperties>
</file>