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omments/comment2.xml" ContentType="application/vnd.openxmlformats-officedocument.presentationml.comment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74" r:id="rId6"/>
  </p:sldMasterIdLst>
  <p:notesMasterIdLst>
    <p:notesMasterId r:id="rId104"/>
  </p:notesMasterIdLst>
  <p:handoutMasterIdLst>
    <p:handoutMasterId r:id="rId105"/>
  </p:handoutMasterIdLst>
  <p:sldIdLst>
    <p:sldId id="484" r:id="rId7"/>
    <p:sldId id="445" r:id="rId8"/>
    <p:sldId id="319" r:id="rId9"/>
    <p:sldId id="387" r:id="rId10"/>
    <p:sldId id="320" r:id="rId11"/>
    <p:sldId id="375" r:id="rId12"/>
    <p:sldId id="444" r:id="rId13"/>
    <p:sldId id="388" r:id="rId14"/>
    <p:sldId id="322" r:id="rId15"/>
    <p:sldId id="438" r:id="rId16"/>
    <p:sldId id="325" r:id="rId17"/>
    <p:sldId id="324" r:id="rId18"/>
    <p:sldId id="376" r:id="rId19"/>
    <p:sldId id="419" r:id="rId20"/>
    <p:sldId id="424" r:id="rId21"/>
    <p:sldId id="433" r:id="rId22"/>
    <p:sldId id="432" r:id="rId23"/>
    <p:sldId id="361" r:id="rId24"/>
    <p:sldId id="362" r:id="rId25"/>
    <p:sldId id="363" r:id="rId26"/>
    <p:sldId id="364" r:id="rId27"/>
    <p:sldId id="365" r:id="rId28"/>
    <p:sldId id="426" r:id="rId29"/>
    <p:sldId id="420" r:id="rId30"/>
    <p:sldId id="421" r:id="rId31"/>
    <p:sldId id="399" r:id="rId32"/>
    <p:sldId id="400" r:id="rId33"/>
    <p:sldId id="425" r:id="rId34"/>
    <p:sldId id="386" r:id="rId35"/>
    <p:sldId id="422" r:id="rId36"/>
    <p:sldId id="423" r:id="rId37"/>
    <p:sldId id="384" r:id="rId38"/>
    <p:sldId id="389" r:id="rId39"/>
    <p:sldId id="396" r:id="rId40"/>
    <p:sldId id="390" r:id="rId41"/>
    <p:sldId id="439" r:id="rId42"/>
    <p:sldId id="440" r:id="rId43"/>
    <p:sldId id="437" r:id="rId44"/>
    <p:sldId id="403" r:id="rId45"/>
    <p:sldId id="402" r:id="rId46"/>
    <p:sldId id="332" r:id="rId47"/>
    <p:sldId id="405" r:id="rId48"/>
    <p:sldId id="441" r:id="rId49"/>
    <p:sldId id="406" r:id="rId50"/>
    <p:sldId id="442" r:id="rId51"/>
    <p:sldId id="407" r:id="rId52"/>
    <p:sldId id="338" r:id="rId53"/>
    <p:sldId id="408" r:id="rId54"/>
    <p:sldId id="481" r:id="rId55"/>
    <p:sldId id="478" r:id="rId56"/>
    <p:sldId id="480" r:id="rId57"/>
    <p:sldId id="464" r:id="rId58"/>
    <p:sldId id="443" r:id="rId59"/>
    <p:sldId id="410" r:id="rId60"/>
    <p:sldId id="446" r:id="rId61"/>
    <p:sldId id="448" r:id="rId62"/>
    <p:sldId id="447" r:id="rId63"/>
    <p:sldId id="449" r:id="rId64"/>
    <p:sldId id="450" r:id="rId65"/>
    <p:sldId id="482" r:id="rId66"/>
    <p:sldId id="483" r:id="rId67"/>
    <p:sldId id="451" r:id="rId68"/>
    <p:sldId id="461" r:id="rId69"/>
    <p:sldId id="453" r:id="rId70"/>
    <p:sldId id="454" r:id="rId71"/>
    <p:sldId id="473" r:id="rId72"/>
    <p:sldId id="474" r:id="rId73"/>
    <p:sldId id="455" r:id="rId74"/>
    <p:sldId id="458" r:id="rId75"/>
    <p:sldId id="459" r:id="rId76"/>
    <p:sldId id="460" r:id="rId77"/>
    <p:sldId id="452" r:id="rId78"/>
    <p:sldId id="462" r:id="rId79"/>
    <p:sldId id="457" r:id="rId80"/>
    <p:sldId id="469" r:id="rId81"/>
    <p:sldId id="470" r:id="rId82"/>
    <p:sldId id="467" r:id="rId83"/>
    <p:sldId id="468" r:id="rId84"/>
    <p:sldId id="465" r:id="rId85"/>
    <p:sldId id="466" r:id="rId86"/>
    <p:sldId id="471" r:id="rId87"/>
    <p:sldId id="472" r:id="rId88"/>
    <p:sldId id="475" r:id="rId89"/>
    <p:sldId id="476" r:id="rId90"/>
    <p:sldId id="477" r:id="rId91"/>
    <p:sldId id="359" r:id="rId92"/>
    <p:sldId id="393" r:id="rId93"/>
    <p:sldId id="367" r:id="rId94"/>
    <p:sldId id="368" r:id="rId95"/>
    <p:sldId id="369" r:id="rId96"/>
    <p:sldId id="370" r:id="rId97"/>
    <p:sldId id="371" r:id="rId98"/>
    <p:sldId id="418" r:id="rId99"/>
    <p:sldId id="395" r:id="rId100"/>
    <p:sldId id="373" r:id="rId101"/>
    <p:sldId id="394" r:id="rId102"/>
    <p:sldId id="374" r:id="rId103"/>
  </p:sldIdLst>
  <p:sldSz cx="9144000" cy="5143500" type="screen16x9"/>
  <p:notesSz cx="6881813" cy="9296400"/>
  <p:custDataLst>
    <p:tags r:id="rId10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L Sottolano" initials="DLS" lastIdx="10" clrIdx="0">
    <p:extLst/>
  </p:cmAuthor>
  <p:cmAuthor id="2" name="Valerie A. Shuba" initials="VAS"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569"/>
    <a:srgbClr val="FFFFCC"/>
    <a:srgbClr val="002D73"/>
    <a:srgbClr val="1F3261"/>
    <a:srgbClr val="553278"/>
    <a:srgbClr val="00768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62272" autoAdjust="0"/>
  </p:normalViewPr>
  <p:slideViewPr>
    <p:cSldViewPr snapToGrid="0">
      <p:cViewPr>
        <p:scale>
          <a:sx n="64" d="100"/>
          <a:sy n="64" d="100"/>
        </p:scale>
        <p:origin x="-168" y="-1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06" y="-264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commentAuthors" Target="commentAuthors.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ags" Target="tags/tag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viewProps" Target="view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12-08T13:46:24.285" idx="2">
    <p:pos x="10" y="10"/>
    <p:text>Remove??</p:text>
    <p:extLst>
      <p:ext uri="{C676402C-5697-4E1C-873F-D02D1690AC5C}">
        <p15:threadingInfo xmlns:p15="http://schemas.microsoft.com/office/powerpoint/2012/main" timeZoneBias="300"/>
      </p:ext>
    </p:extLst>
  </p:cm>
  <p:cm authorId="2" dt="2016-12-08T13:47:07.248" idx="3">
    <p:pos x="106" y="106"/>
    <p:text>OR Update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12-09T17:09:13.412" idx="5">
    <p:pos x="10" y="10"/>
    <p:text>And this is where I left off</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494E98F3-5064-CE44-BCC0-70998B4A9475}" type="datetimeFigureOut">
              <a:rPr lang="en-US" smtClean="0"/>
              <a:t>4/24/2017</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336969D2-6A59-5943-AD3C-208596B09743}" type="slidenum">
              <a:rPr lang="en-US" smtClean="0"/>
              <a:t>‹#›</a:t>
            </a:fld>
            <a:endParaRPr lang="en-US" dirty="0"/>
          </a:p>
        </p:txBody>
      </p:sp>
    </p:spTree>
    <p:extLst>
      <p:ext uri="{BB962C8B-B14F-4D97-AF65-F5344CB8AC3E}">
        <p14:creationId xmlns:p14="http://schemas.microsoft.com/office/powerpoint/2010/main" val="71106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F2C164A-7038-42D0-953C-2EB4816D4C81}" type="datetimeFigureOut">
              <a:rPr lang="en-US" smtClean="0"/>
              <a:t>4/24/2017</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6DA9C80-B631-4EC4-8253-F63CFD0157DF}" type="slidenum">
              <a:rPr lang="en-US" smtClean="0"/>
              <a:t>‹#›</a:t>
            </a:fld>
            <a:endParaRPr lang="en-US" dirty="0"/>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mailto:hinhpn@health.state.ny.us" TargetMode="External"/><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hyperlink" Target="mailto:hinweb@health.state.ny.us" TargetMode="Externa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www.urmc.rochester.edu/emergency-preparedness/Preparedness-and-Response-Tools-Resources/eFINDS.aspx"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xfrm>
            <a:off x="734726" y="4637247"/>
            <a:ext cx="5871151" cy="4392217"/>
          </a:xfrm>
          <a:prstGeom prst="rect">
            <a:avLst/>
          </a:prstGeom>
          <a:noFill/>
        </p:spPr>
        <p:txBody>
          <a:bodyPr wrap="square" lIns="92446" tIns="46223" rIns="92446" bIns="46223" numCol="1" anchor="t" anchorCtr="0" compatLnSpc="1">
            <a:prstTxWarp prst="textNoShape">
              <a:avLst/>
            </a:prstTxWarp>
          </a:bodyPr>
          <a:lstStyle/>
          <a:p>
            <a:endParaRPr lang="en-US" sz="800" dirty="0"/>
          </a:p>
        </p:txBody>
      </p:sp>
    </p:spTree>
    <p:extLst>
      <p:ext uri="{BB962C8B-B14F-4D97-AF65-F5344CB8AC3E}">
        <p14:creationId xmlns:p14="http://schemas.microsoft.com/office/powerpoint/2010/main" val="422406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545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10</a:t>
            </a:fld>
            <a:endParaRPr lang="en-US" dirty="0"/>
          </a:p>
        </p:txBody>
      </p:sp>
    </p:spTree>
    <p:extLst>
      <p:ext uri="{BB962C8B-B14F-4D97-AF65-F5344CB8AC3E}">
        <p14:creationId xmlns:p14="http://schemas.microsoft.com/office/powerpoint/2010/main" val="2544736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r>
              <a:rPr lang="en-US" dirty="0"/>
              <a:t>This slide identifies the regulations</a:t>
            </a:r>
            <a:r>
              <a:rPr lang="en-US" baseline="0" dirty="0"/>
              <a:t> that require facilities to use eFINDS.</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11</a:t>
            </a:fld>
            <a:endParaRPr lang="en-US" dirty="0"/>
          </a:p>
        </p:txBody>
      </p:sp>
    </p:spTree>
    <p:extLst>
      <p:ext uri="{BB962C8B-B14F-4D97-AF65-F5344CB8AC3E}">
        <p14:creationId xmlns:p14="http://schemas.microsoft.com/office/powerpoint/2010/main" val="1997177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pPr defTabSz="977161">
              <a:defRPr/>
            </a:pPr>
            <a:r>
              <a:rPr lang="en-US" altLang="en-US" dirty="0"/>
              <a:t> </a:t>
            </a:r>
            <a:r>
              <a:rPr lang="en-US" dirty="0"/>
              <a:t>This</a:t>
            </a:r>
            <a:r>
              <a:rPr lang="en-US" baseline="0" dirty="0"/>
              <a:t> slide lists the big picture for role out  and includes all the “O” agencies that are currently using eFINDS.</a:t>
            </a:r>
            <a:endParaRPr lang="en-US" dirty="0"/>
          </a:p>
          <a:p>
            <a:pPr defTabSz="977161">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12</a:t>
            </a:fld>
            <a:endParaRPr lang="en-US" dirty="0"/>
          </a:p>
        </p:txBody>
      </p:sp>
    </p:spTree>
    <p:extLst>
      <p:ext uri="{BB962C8B-B14F-4D97-AF65-F5344CB8AC3E}">
        <p14:creationId xmlns:p14="http://schemas.microsoft.com/office/powerpoint/2010/main" val="144425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545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13</a:t>
            </a:fld>
            <a:endParaRPr lang="en-US" dirty="0"/>
          </a:p>
        </p:txBody>
      </p:sp>
    </p:spTree>
    <p:extLst>
      <p:ext uri="{BB962C8B-B14F-4D97-AF65-F5344CB8AC3E}">
        <p14:creationId xmlns:p14="http://schemas.microsoft.com/office/powerpoint/2010/main" val="1170194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14</a:t>
            </a:fld>
            <a:endParaRPr lang="en-US" dirty="0"/>
          </a:p>
        </p:txBody>
      </p:sp>
    </p:spTree>
    <p:extLst>
      <p:ext uri="{BB962C8B-B14F-4D97-AF65-F5344CB8AC3E}">
        <p14:creationId xmlns:p14="http://schemas.microsoft.com/office/powerpoint/2010/main" val="3158401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44538"/>
            <a:ext cx="6610350" cy="3719512"/>
          </a:xfrm>
        </p:spPr>
      </p:sp>
      <p:sp>
        <p:nvSpPr>
          <p:cNvPr id="3" name="Notes Placeholder 2"/>
          <p:cNvSpPr>
            <a:spLocks noGrp="1"/>
          </p:cNvSpPr>
          <p:nvPr>
            <p:ph type="body" idx="1"/>
          </p:nvPr>
        </p:nvSpPr>
        <p:spPr>
          <a:xfrm>
            <a:off x="750372" y="4775881"/>
            <a:ext cx="6002980" cy="3907539"/>
          </a:xfrm>
          <a:prstGeom prst="rect">
            <a:avLst/>
          </a:prstGeom>
        </p:spPr>
        <p:txBody>
          <a:bodyPr lIns="99572" tIns="49787" rIns="99572" bIns="49787"/>
          <a:lstStyle/>
          <a:p>
            <a:pPr defTabSz="995727">
              <a:defRPr/>
            </a:pPr>
            <a:r>
              <a:rPr lang="en-US" altLang="en-US" dirty="0"/>
              <a:t> </a:t>
            </a:r>
          </a:p>
          <a:p>
            <a:pPr defTabSz="995727">
              <a:defRPr/>
            </a:pPr>
            <a:r>
              <a:rPr lang="en-US" altLang="en-US" dirty="0"/>
              <a:t>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15</a:t>
            </a:fld>
            <a:endParaRPr lang="en-US" dirty="0"/>
          </a:p>
        </p:txBody>
      </p:sp>
    </p:spTree>
    <p:extLst>
      <p:ext uri="{BB962C8B-B14F-4D97-AF65-F5344CB8AC3E}">
        <p14:creationId xmlns:p14="http://schemas.microsoft.com/office/powerpoint/2010/main" val="208797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15790"/>
            <a:ext cx="5505450" cy="4183380"/>
          </a:xfrm>
          <a:prstGeom prst="rect">
            <a:avLst/>
          </a:prstGeom>
        </p:spPr>
        <p:txBody>
          <a:bodyPr lIns="92446" tIns="46223" rIns="92446" bIns="46223"/>
          <a:lstStyle/>
          <a:p>
            <a:endParaRPr lang="en-US" dirty="0"/>
          </a:p>
        </p:txBody>
      </p:sp>
      <p:sp>
        <p:nvSpPr>
          <p:cNvPr id="4" name="Slide Number Placeholder 3"/>
          <p:cNvSpPr>
            <a:spLocks noGrp="1"/>
          </p:cNvSpPr>
          <p:nvPr>
            <p:ph type="sldNum" sz="quarter" idx="10"/>
          </p:nvPr>
        </p:nvSpPr>
        <p:spPr/>
        <p:txBody>
          <a:bodyPr/>
          <a:lstStyle/>
          <a:p>
            <a:fld id="{844BE4AE-3253-492E-A337-C7D8A572F3E5}" type="slidenum">
              <a:rPr lang="en-US" altLang="en-US" smtClean="0"/>
              <a:pPr/>
              <a:t>16</a:t>
            </a:fld>
            <a:endParaRPr lang="en-US" altLang="en-US" dirty="0"/>
          </a:p>
        </p:txBody>
      </p:sp>
    </p:spTree>
    <p:extLst>
      <p:ext uri="{BB962C8B-B14F-4D97-AF65-F5344CB8AC3E}">
        <p14:creationId xmlns:p14="http://schemas.microsoft.com/office/powerpoint/2010/main" val="12103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545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17</a:t>
            </a:fld>
            <a:endParaRPr lang="en-US" dirty="0"/>
          </a:p>
        </p:txBody>
      </p:sp>
    </p:spTree>
    <p:extLst>
      <p:ext uri="{BB962C8B-B14F-4D97-AF65-F5344CB8AC3E}">
        <p14:creationId xmlns:p14="http://schemas.microsoft.com/office/powerpoint/2010/main" val="1012216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pPr defTabSz="977161">
              <a:defRPr/>
            </a:pPr>
            <a:r>
              <a:rPr lang="en-US" altLang="en-US" dirty="0"/>
              <a:t> </a:t>
            </a:r>
            <a:r>
              <a:rPr lang="en-US" dirty="0"/>
              <a:t>During evacuation should not be the first time staff use the system.</a:t>
            </a:r>
          </a:p>
          <a:p>
            <a:r>
              <a:rPr lang="en-US" dirty="0"/>
              <a:t>These</a:t>
            </a:r>
            <a:r>
              <a:rPr lang="en-US" baseline="0" dirty="0"/>
              <a:t> are some suggestions and best practices to use in creating a facility policy/procedure</a:t>
            </a:r>
          </a:p>
          <a:p>
            <a:pPr defTabSz="977161">
              <a:defRPr/>
            </a:pPr>
            <a:r>
              <a:rPr lang="en-US" baseline="0" dirty="0"/>
              <a:t>Trainer should give examples for how their facility has addressed (or needs to address) each bullet</a:t>
            </a:r>
          </a:p>
          <a:p>
            <a:pPr defTabSz="977161">
              <a:defRPr/>
            </a:pPr>
            <a:r>
              <a:rPr lang="en-US" baseline="0" dirty="0"/>
              <a:t>Trainer should gather feedback for those basic planning principles that have not been addressed.</a:t>
            </a:r>
            <a:endParaRPr lang="en-US" dirty="0"/>
          </a:p>
          <a:p>
            <a:pPr defTabSz="977161">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18</a:t>
            </a:fld>
            <a:endParaRPr lang="en-US" dirty="0"/>
          </a:p>
        </p:txBody>
      </p:sp>
    </p:spTree>
    <p:extLst>
      <p:ext uri="{BB962C8B-B14F-4D97-AF65-F5344CB8AC3E}">
        <p14:creationId xmlns:p14="http://schemas.microsoft.com/office/powerpoint/2010/main" val="1683289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r>
              <a:rPr lang="en-US" dirty="0"/>
              <a:t>Module 4</a:t>
            </a:r>
          </a:p>
          <a:p>
            <a:pPr defTabSz="977161">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19</a:t>
            </a:fld>
            <a:endParaRPr lang="en-US" dirty="0"/>
          </a:p>
        </p:txBody>
      </p:sp>
    </p:spTree>
    <p:extLst>
      <p:ext uri="{BB962C8B-B14F-4D97-AF65-F5344CB8AC3E}">
        <p14:creationId xmlns:p14="http://schemas.microsoft.com/office/powerpoint/2010/main" val="36187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545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a:t>
            </a:fld>
            <a:endParaRPr lang="en-US" dirty="0"/>
          </a:p>
        </p:txBody>
      </p:sp>
    </p:spTree>
    <p:extLst>
      <p:ext uri="{BB962C8B-B14F-4D97-AF65-F5344CB8AC3E}">
        <p14:creationId xmlns:p14="http://schemas.microsoft.com/office/powerpoint/2010/main" val="4062365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545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20</a:t>
            </a:fld>
            <a:endParaRPr lang="en-US" dirty="0"/>
          </a:p>
        </p:txBody>
      </p:sp>
    </p:spTree>
    <p:extLst>
      <p:ext uri="{BB962C8B-B14F-4D97-AF65-F5344CB8AC3E}">
        <p14:creationId xmlns:p14="http://schemas.microsoft.com/office/powerpoint/2010/main" val="3614116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pPr defTabSz="977161">
              <a:defRPr/>
            </a:pPr>
            <a:r>
              <a:rPr lang="en-US" dirty="0"/>
              <a:t>Module 4</a:t>
            </a:r>
          </a:p>
        </p:txBody>
      </p:sp>
      <p:sp>
        <p:nvSpPr>
          <p:cNvPr id="4" name="Slide Number Placeholder 3"/>
          <p:cNvSpPr>
            <a:spLocks noGrp="1"/>
          </p:cNvSpPr>
          <p:nvPr>
            <p:ph type="sldNum" sz="quarter" idx="10"/>
          </p:nvPr>
        </p:nvSpPr>
        <p:spPr/>
        <p:txBody>
          <a:bodyPr/>
          <a:lstStyle/>
          <a:p>
            <a:fld id="{F6DA9C80-B631-4EC4-8253-F63CFD0157DF}" type="slidenum">
              <a:rPr lang="en-US" smtClean="0"/>
              <a:t>21</a:t>
            </a:fld>
            <a:endParaRPr lang="en-US" dirty="0"/>
          </a:p>
        </p:txBody>
      </p:sp>
    </p:spTree>
    <p:extLst>
      <p:ext uri="{BB962C8B-B14F-4D97-AF65-F5344CB8AC3E}">
        <p14:creationId xmlns:p14="http://schemas.microsoft.com/office/powerpoint/2010/main" val="209818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r>
              <a:rPr lang="en-US" b="1" dirty="0">
                <a:solidFill>
                  <a:srgbClr val="002D73"/>
                </a:solidFill>
                <a:latin typeface="Arial" panose="020B0604020202020204" pitchFamily="34" charset="0"/>
                <a:cs typeface="Arial" panose="020B0604020202020204" pitchFamily="34" charset="0"/>
              </a:rPr>
              <a:t>Repatriation can mean the return to the home (originating) facility or admission to another permanent location following the evacuation</a:t>
            </a:r>
            <a:endParaRPr lang="en-US" dirty="0"/>
          </a:p>
          <a:p>
            <a:pPr defTabSz="977161">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22</a:t>
            </a:fld>
            <a:endParaRPr lang="en-US" dirty="0"/>
          </a:p>
        </p:txBody>
      </p:sp>
    </p:spTree>
    <p:extLst>
      <p:ext uri="{BB962C8B-B14F-4D97-AF65-F5344CB8AC3E}">
        <p14:creationId xmlns:p14="http://schemas.microsoft.com/office/powerpoint/2010/main" val="653545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44538"/>
            <a:ext cx="6610350" cy="3719512"/>
          </a:xfrm>
        </p:spPr>
      </p:sp>
      <p:sp>
        <p:nvSpPr>
          <p:cNvPr id="3" name="Notes Placeholder 2"/>
          <p:cNvSpPr>
            <a:spLocks noGrp="1"/>
          </p:cNvSpPr>
          <p:nvPr>
            <p:ph type="body" idx="1"/>
          </p:nvPr>
        </p:nvSpPr>
        <p:spPr>
          <a:xfrm>
            <a:off x="750372" y="4775881"/>
            <a:ext cx="6002980" cy="3907539"/>
          </a:xfrm>
          <a:prstGeom prst="rect">
            <a:avLst/>
          </a:prstGeom>
        </p:spPr>
        <p:txBody>
          <a:bodyPr lIns="99572" tIns="49787" rIns="99572" bIns="49787"/>
          <a:lstStyle/>
          <a:p>
            <a:r>
              <a:rPr lang="en-US" dirty="0"/>
              <a:t>Examples of how some facilities have planned</a:t>
            </a:r>
            <a:r>
              <a:rPr lang="en-US" baseline="0" dirty="0"/>
              <a:t> and prepared </a:t>
            </a:r>
            <a:r>
              <a:rPr lang="en-US" dirty="0"/>
              <a:t>for</a:t>
            </a:r>
            <a:r>
              <a:rPr lang="en-US" baseline="0" dirty="0"/>
              <a:t> </a:t>
            </a:r>
            <a:r>
              <a:rPr lang="en-US" dirty="0"/>
              <a:t>the</a:t>
            </a:r>
            <a:r>
              <a:rPr lang="en-US" baseline="0" dirty="0"/>
              <a:t> implementation of</a:t>
            </a:r>
            <a:r>
              <a:rPr lang="en-US" dirty="0"/>
              <a:t> eFINDS</a:t>
            </a:r>
          </a:p>
          <a:p>
            <a:r>
              <a:rPr lang="en-US" dirty="0"/>
              <a:t>Examples of best practices</a:t>
            </a:r>
          </a:p>
          <a:p>
            <a:r>
              <a:rPr lang="en-US" dirty="0"/>
              <a:t>Just in time training should focus on the functions that the facility needs to perform during that emergency, e.g., if they are an evacuating facility, JIT should only train the staff on only those methods of registering their patient/residents that they will use during the circumstances they are under.  Example:  Facility has lost power, and can only use the printed bar code sheets to register their patients/residents.    </a:t>
            </a:r>
          </a:p>
          <a:p>
            <a:pPr defTabSz="995727">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23</a:t>
            </a:fld>
            <a:endParaRPr lang="en-US" dirty="0"/>
          </a:p>
        </p:txBody>
      </p:sp>
    </p:spTree>
    <p:extLst>
      <p:ext uri="{BB962C8B-B14F-4D97-AF65-F5344CB8AC3E}">
        <p14:creationId xmlns:p14="http://schemas.microsoft.com/office/powerpoint/2010/main" val="2547790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xfrm>
            <a:off x="751053" y="4714535"/>
            <a:ext cx="6001621" cy="4465421"/>
          </a:xfrm>
          <a:prstGeom prst="rect">
            <a:avLst/>
          </a:prstGeom>
          <a:noFill/>
        </p:spPr>
        <p:txBody>
          <a:bodyPr wrap="square" lIns="94202" tIns="47101" rIns="94202" bIns="47101" numCol="1" anchor="t" anchorCtr="0" compatLnSpc="1">
            <a:prstTxWarp prst="textNoShape">
              <a:avLst/>
            </a:prstTxWarp>
          </a:bodyPr>
          <a:lstStyle/>
          <a:p>
            <a:r>
              <a:rPr lang="en-US" sz="1000" dirty="0"/>
              <a:t>Because e-FINDS is a role based application, once you are added to an e-FINDS role, the application will appear in your My Applications list in the left side panel. </a:t>
            </a:r>
          </a:p>
          <a:p>
            <a:r>
              <a:rPr lang="en-US" sz="1000" dirty="0"/>
              <a:t>e-FINDS can also be access from the main list of applications. </a:t>
            </a:r>
          </a:p>
          <a:p>
            <a:endParaRPr lang="en-US" sz="1000" dirty="0"/>
          </a:p>
          <a:p>
            <a:r>
              <a:rPr lang="en-US" sz="1000" dirty="0"/>
              <a:t>To verify your role assignment, go to the My Account link and click </a:t>
            </a:r>
            <a:r>
              <a:rPr lang="en-US" sz="1000" u="sng" dirty="0"/>
              <a:t>See what roles I hold</a:t>
            </a:r>
            <a:r>
              <a:rPr lang="en-US" sz="1000" dirty="0"/>
              <a:t>. If you are not in an e-FINDS and would like to be, then click on the </a:t>
            </a:r>
            <a:r>
              <a:rPr lang="en-US" sz="1000" u="sng" dirty="0"/>
              <a:t>Look up my coordinators</a:t>
            </a:r>
            <a:r>
              <a:rPr lang="en-US" sz="1000" dirty="0"/>
              <a:t>. They are the ones who will add you to the role.</a:t>
            </a:r>
          </a:p>
          <a:p>
            <a:endParaRPr lang="en-US" sz="1000" dirty="0"/>
          </a:p>
          <a:p>
            <a:r>
              <a:rPr lang="en-US" sz="1000" b="1" dirty="0"/>
              <a:t>FRIENDLY REMINDER:  </a:t>
            </a:r>
            <a:r>
              <a:rPr lang="en-US" sz="1000" dirty="0"/>
              <a:t>To ensure that you receive timely communications from your county health department and/or the state, please make sure your business and emergency contact information is correct and updated. To do so, click on the Update or verify my contact information. </a:t>
            </a:r>
          </a:p>
          <a:p>
            <a:endParaRPr lang="en-US" sz="1000" dirty="0"/>
          </a:p>
          <a:p>
            <a:endParaRPr lang="en-US" sz="1000" dirty="0"/>
          </a:p>
        </p:txBody>
      </p:sp>
      <p:sp>
        <p:nvSpPr>
          <p:cNvPr id="4" name="Slide Number Placeholder 3"/>
          <p:cNvSpPr>
            <a:spLocks noGrp="1"/>
          </p:cNvSpPr>
          <p:nvPr>
            <p:ph type="sldNum" sz="quarter" idx="5"/>
          </p:nvPr>
        </p:nvSpPr>
        <p:spPr/>
        <p:txBody>
          <a:bodyPr/>
          <a:lstStyle/>
          <a:p>
            <a:pPr>
              <a:defRPr/>
            </a:pPr>
            <a:fld id="{61501CAA-987C-46E1-B482-E779983079E5}" type="slidenum">
              <a:rPr lang="en-US" smtClean="0"/>
              <a:pPr>
                <a:defRPr/>
              </a:pPr>
              <a:t>24</a:t>
            </a:fld>
            <a:endParaRPr lang="en-US" dirty="0"/>
          </a:p>
        </p:txBody>
      </p:sp>
    </p:spTree>
    <p:extLst>
      <p:ext uri="{BB962C8B-B14F-4D97-AF65-F5344CB8AC3E}">
        <p14:creationId xmlns:p14="http://schemas.microsoft.com/office/powerpoint/2010/main" val="2125348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defTabSz="977161">
              <a:spcBef>
                <a:spcPct val="0"/>
              </a:spcBef>
              <a:defRPr/>
            </a:pPr>
            <a:r>
              <a:rPr lang="en-US" dirty="0"/>
              <a:t>eFINDS is</a:t>
            </a:r>
            <a:r>
              <a:rPr lang="en-US" baseline="0" dirty="0"/>
              <a:t> a commerce based-application and relies on Communications Directory role assignments to access the system. There are two roles for healthcare facility employees that provide access (facility permission assignments)</a:t>
            </a:r>
            <a:endParaRPr lang="en-US" b="1" dirty="0"/>
          </a:p>
          <a:p>
            <a:pPr eaLnBrk="1" hangingPunct="1">
              <a:spcBef>
                <a:spcPct val="0"/>
              </a:spcBef>
            </a:pPr>
            <a:endParaRPr lang="en-US" dirty="0"/>
          </a:p>
          <a:p>
            <a:pPr eaLnBrk="1" hangingPunct="1">
              <a:spcBef>
                <a:spcPct val="0"/>
              </a:spcBef>
            </a:pPr>
            <a:r>
              <a:rPr lang="en-US" dirty="0"/>
              <a:t>1. The e-FINDS Data Reporter can register patients/residents in the system with or without a scanner, one at a time or multiples by using the e-FINDS spreadsheet provided by the e-FINDS Admin. They can also update with or without a scanner, one at a time or more than one.</a:t>
            </a:r>
          </a:p>
          <a:p>
            <a:pPr eaLnBrk="1" hangingPunct="1"/>
            <a:endParaRPr lang="en-US" dirty="0"/>
          </a:p>
          <a:p>
            <a:pPr eaLnBrk="1" hangingPunct="1"/>
            <a:r>
              <a:rPr lang="en-US" dirty="0"/>
              <a:t>2.</a:t>
            </a:r>
            <a:r>
              <a:rPr lang="en-US" baseline="0" dirty="0"/>
              <a:t> T</a:t>
            </a:r>
            <a:r>
              <a:rPr lang="en-US" dirty="0"/>
              <a:t>he e-FINDS Reporting Administrator role can accomplish more tasks such as: generate a PDF of used and unused barcodes, generate a spreadsheet that can be populated with patient/resident information and uploaded by the e-FINDS Data Reporter. The Admin also has the ability to register multiple patient/residents, at a time, without scanning the barcodes. </a:t>
            </a:r>
          </a:p>
          <a:p>
            <a:pPr eaLnBrk="1" hangingPunct="1"/>
            <a:endParaRPr lang="en-US" dirty="0"/>
          </a:p>
          <a:p>
            <a:pPr eaLnBrk="1" hangingPunct="1"/>
            <a:r>
              <a:rPr lang="en-US" b="1" dirty="0"/>
              <a:t>**Because the Admin can do everything that a data reporter can, </a:t>
            </a:r>
            <a:r>
              <a:rPr lang="en-US" b="1" u="sng" dirty="0"/>
              <a:t>you only need to be added to the admin role</a:t>
            </a:r>
            <a:r>
              <a:rPr lang="en-US" b="1" dirty="0"/>
              <a:t>; both roles are not needed. Also, a facility can have more than one person assigned to either role.</a:t>
            </a:r>
          </a:p>
          <a:p>
            <a:pPr eaLnBrk="1" hangingPunct="1"/>
            <a:endParaRPr lang="en-US" dirty="0"/>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25</a:t>
            </a:fld>
            <a:endParaRPr lang="en-US" dirty="0"/>
          </a:p>
        </p:txBody>
      </p:sp>
    </p:spTree>
    <p:extLst>
      <p:ext uri="{BB962C8B-B14F-4D97-AF65-F5344CB8AC3E}">
        <p14:creationId xmlns:p14="http://schemas.microsoft.com/office/powerpoint/2010/main" val="2763975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eaLnBrk="1" hangingPunct="1">
              <a:spcBef>
                <a:spcPct val="0"/>
              </a:spcBef>
            </a:pPr>
            <a:r>
              <a:rPr lang="en-US" b="1" dirty="0"/>
              <a:t>KNOW</a:t>
            </a:r>
            <a:r>
              <a:rPr lang="en-US" b="1" baseline="0" dirty="0"/>
              <a:t> where these supplies are kept!!!!   </a:t>
            </a:r>
            <a:r>
              <a:rPr lang="en-US" dirty="0"/>
              <a:t>Each facility received a number of wristbands, </a:t>
            </a:r>
            <a:r>
              <a:rPr lang="en-US" u="sng" dirty="0"/>
              <a:t>based on the licensed bed</a:t>
            </a:r>
            <a:r>
              <a:rPr lang="en-US" dirty="0"/>
              <a:t>, and the corresponding log sheets. </a:t>
            </a:r>
          </a:p>
          <a:p>
            <a:pPr eaLnBrk="1" hangingPunct="1">
              <a:spcBef>
                <a:spcPct val="0"/>
              </a:spcBef>
            </a:pPr>
            <a:endParaRPr lang="en-US" dirty="0"/>
          </a:p>
          <a:p>
            <a:pPr eaLnBrk="1" hangingPunct="1">
              <a:spcBef>
                <a:spcPct val="0"/>
              </a:spcBef>
            </a:pPr>
            <a:r>
              <a:rPr lang="en-US" sz="1000" dirty="0"/>
              <a:t>The barcodes provided will have a special sequence number used solely for your facility to allow for better patient and resident relocation management. Each wristband will contain the facility name, a scannable barcode, and the barcode number. If needed, you can even write on them.  </a:t>
            </a:r>
            <a:r>
              <a:rPr lang="en-US" sz="1000" b="1" dirty="0"/>
              <a:t>The barcodes on the wristband have a prefix that corresponds to the type of facility (HO, NH, ACF) followed by your agency’s unique identifier code, followed by a changing number sequence</a:t>
            </a:r>
          </a:p>
          <a:p>
            <a:pPr eaLnBrk="1" hangingPunct="1">
              <a:spcBef>
                <a:spcPct val="0"/>
              </a:spcBef>
            </a:pPr>
            <a:endParaRPr lang="en-US" sz="1000" dirty="0"/>
          </a:p>
          <a:p>
            <a:pPr eaLnBrk="1" hangingPunct="1">
              <a:spcBef>
                <a:spcPct val="0"/>
              </a:spcBef>
            </a:pPr>
            <a:r>
              <a:rPr lang="en-US" sz="1000" dirty="0"/>
              <a:t>Facilities also received a small set of training bands (16). You will clearly know that they are for training, because they are marked for training in two places, and the barcode number ends in a D for demo. Training wristbands can only be used in the e-FINDS Demo application and the production bands are only recognized in the production e-FINDS. The bands cannot be used in the wrong application by mistake.   </a:t>
            </a:r>
          </a:p>
          <a:p>
            <a:pPr eaLnBrk="1" hangingPunct="1">
              <a:spcBef>
                <a:spcPct val="0"/>
              </a:spcBef>
            </a:pPr>
            <a:r>
              <a:rPr lang="en-US" sz="1000" b="1" dirty="0"/>
              <a:t>NOTE: barcodes are one time use.  If a facility has used demo barcodes in a training (demo) it may be necessary to request additional barcodes be added to the facility e-cache.  NYSDOH will not issue additional barcode wristbands unless a specific request is made.  </a:t>
            </a:r>
          </a:p>
          <a:p>
            <a:pPr eaLnBrk="1" hangingPunct="1">
              <a:spcBef>
                <a:spcPct val="0"/>
              </a:spcBef>
            </a:pPr>
            <a:endParaRPr lang="en-US" sz="1000" dirty="0"/>
          </a:p>
          <a:p>
            <a:pPr eaLnBrk="1" hangingPunct="1">
              <a:spcBef>
                <a:spcPct val="0"/>
              </a:spcBef>
            </a:pPr>
            <a:r>
              <a:rPr lang="en-US" sz="1000" dirty="0"/>
              <a:t>Each facility also received one bar code scanner select to work with the e-FINDS application. The budget only provides for one scanner per facility. </a:t>
            </a:r>
            <a:br>
              <a:rPr lang="en-US" sz="1000" dirty="0"/>
            </a:br>
            <a:r>
              <a:rPr lang="en-US" sz="1000" dirty="0">
                <a:solidFill>
                  <a:srgbClr val="FF0000"/>
                </a:solidFill>
              </a:rPr>
              <a:t>Information regarding the purchase of replacement scanners at a discounted price is listed on the “Vendor resources” slide at the end of the presentation.</a:t>
            </a:r>
          </a:p>
          <a:p>
            <a:pPr eaLnBrk="1" hangingPunct="1">
              <a:spcBef>
                <a:spcPct val="0"/>
              </a:spcBef>
            </a:pPr>
            <a:r>
              <a:rPr lang="en-US" sz="1000" dirty="0"/>
              <a:t>Other hospital scanners do work with the eFINDS program but because they are not “programmed” use of non-DOH scanners may require a manual “enter” with the keyboard .. </a:t>
            </a:r>
          </a:p>
          <a:p>
            <a:pPr eaLnBrk="1" hangingPunct="1">
              <a:spcBef>
                <a:spcPct val="0"/>
              </a:spcBef>
            </a:pPr>
            <a:endParaRPr lang="en-US" sz="1000" dirty="0"/>
          </a:p>
          <a:p>
            <a:pPr eaLnBrk="1" hangingPunct="1">
              <a:spcBef>
                <a:spcPct val="0"/>
              </a:spcBef>
            </a:pPr>
            <a:r>
              <a:rPr lang="en-US" sz="1000" dirty="0"/>
              <a:t>Finally, each facility received a copy of their facility paper log </a:t>
            </a:r>
            <a:r>
              <a:rPr lang="en-US" sz="1000" b="1" dirty="0"/>
              <a:t>(PDF) </a:t>
            </a:r>
            <a:r>
              <a:rPr lang="en-US" sz="1000" dirty="0"/>
              <a:t>– which contains facility name, a space for a patient/resident’s first name, last name, date of birth and gender. These logs can be used if a facility has no power or not internet.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26</a:t>
            </a:fld>
            <a:endParaRPr lang="en-US" dirty="0"/>
          </a:p>
        </p:txBody>
      </p:sp>
    </p:spTree>
    <p:extLst>
      <p:ext uri="{BB962C8B-B14F-4D97-AF65-F5344CB8AC3E}">
        <p14:creationId xmlns:p14="http://schemas.microsoft.com/office/powerpoint/2010/main" val="4126871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b="1" dirty="0"/>
              <a:t>Click</a:t>
            </a:r>
            <a:r>
              <a:rPr lang="en-US" b="1" baseline="0" dirty="0"/>
              <a:t> on the eFINDS or eFINDS Training (Demo) info icon (blue circle with I in it) also known as the application profile button.</a:t>
            </a:r>
          </a:p>
          <a:p>
            <a:r>
              <a:rPr lang="en-US" b="1" baseline="0" dirty="0"/>
              <a:t>Find other quick reference material in the profile.</a:t>
            </a:r>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27</a:t>
            </a:fld>
            <a:endParaRPr lang="en-US" dirty="0"/>
          </a:p>
        </p:txBody>
      </p:sp>
    </p:spTree>
    <p:extLst>
      <p:ext uri="{BB962C8B-B14F-4D97-AF65-F5344CB8AC3E}">
        <p14:creationId xmlns:p14="http://schemas.microsoft.com/office/powerpoint/2010/main" val="657588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dirty="0"/>
              <a:t>Facilitator/ trainer should review the procedures and locations where the equipment can be accessed. Is it a 24/7 process, or differences day and off shifts.</a:t>
            </a:r>
          </a:p>
          <a:p>
            <a:pPr defTabSz="942024" eaLnBrk="0" fontAlgn="base" hangingPunct="0">
              <a:spcBef>
                <a:spcPct val="30000"/>
              </a:spcBef>
              <a:spcAft>
                <a:spcPct val="0"/>
              </a:spcAft>
              <a:defRPr/>
            </a:pPr>
            <a:r>
              <a:rPr lang="en-US" dirty="0"/>
              <a:t>eFINDS</a:t>
            </a:r>
            <a:r>
              <a:rPr lang="en-US" baseline="0" dirty="0"/>
              <a:t> merely tracks patients and in no way is meant to be an electronic medical record.</a:t>
            </a:r>
            <a:endParaRPr lang="en-US" dirty="0"/>
          </a:p>
          <a:p>
            <a:endParaRPr lang="en-US" dirty="0"/>
          </a:p>
          <a:p>
            <a:r>
              <a:rPr lang="en-US" dirty="0"/>
              <a:t>eFINDS should be used in conjunction with internal methods to track and document the patient and  associated equipment, such as the Patient Evacuation Tag, and hospital identification wrist band. The patient’s wrist identification band verifies initial identity. </a:t>
            </a:r>
          </a:p>
          <a:p>
            <a:endParaRPr lang="en-US" dirty="0"/>
          </a:p>
          <a:p>
            <a:r>
              <a:rPr lang="en-US" b="1" dirty="0"/>
              <a:t>A GO Pouch with chart and clinical information may be used/ affixed to the patient. Basic clinical information such as medications and treatments may also be entered into the eFINDS patient record.</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28</a:t>
            </a:fld>
            <a:endParaRPr lang="en-US" dirty="0"/>
          </a:p>
        </p:txBody>
      </p:sp>
    </p:spTree>
    <p:extLst>
      <p:ext uri="{BB962C8B-B14F-4D97-AF65-F5344CB8AC3E}">
        <p14:creationId xmlns:p14="http://schemas.microsoft.com/office/powerpoint/2010/main" val="3154362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29</a:t>
            </a:fld>
            <a:endParaRPr lang="en-US" dirty="0"/>
          </a:p>
        </p:txBody>
      </p:sp>
    </p:spTree>
    <p:extLst>
      <p:ext uri="{BB962C8B-B14F-4D97-AF65-F5344CB8AC3E}">
        <p14:creationId xmlns:p14="http://schemas.microsoft.com/office/powerpoint/2010/main" val="257503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xfrm>
            <a:off x="734726" y="4637247"/>
            <a:ext cx="5871151" cy="4392217"/>
          </a:xfrm>
          <a:prstGeom prst="rect">
            <a:avLst/>
          </a:prstGeom>
          <a:noFill/>
        </p:spPr>
        <p:txBody>
          <a:bodyPr wrap="square" lIns="92446" tIns="46223" rIns="92446" bIns="46223" numCol="1" anchor="t" anchorCtr="0" compatLnSpc="1">
            <a:prstTxWarp prst="textNoShape">
              <a:avLst/>
            </a:prstTxWarp>
          </a:bodyPr>
          <a:lstStyle/>
          <a:p>
            <a:pPr eaLnBrk="1" hangingPunct="1"/>
            <a:r>
              <a:rPr lang="en-US" dirty="0"/>
              <a:t>This is what we hope to accomplish during</a:t>
            </a:r>
            <a:r>
              <a:rPr lang="en-US" baseline="0" dirty="0"/>
              <a:t> today’s session:</a:t>
            </a:r>
          </a:p>
          <a:p>
            <a:pPr eaLnBrk="1" hangingPunct="1"/>
            <a:endParaRPr lang="en-US" baseline="0" dirty="0"/>
          </a:p>
          <a:p>
            <a:pPr eaLnBrk="1" hangingPunct="1"/>
            <a:r>
              <a:rPr lang="en-US" baseline="0" dirty="0"/>
              <a:t>BRIEF Overview of eFINDS (more in-depth review was covered during the NYSDOH Webinar roll-out) followed by several hands-on training exercises</a:t>
            </a:r>
          </a:p>
          <a:p>
            <a:pPr eaLnBrk="1" hangingPunct="1"/>
            <a:endParaRPr lang="en-US" baseline="0" dirty="0"/>
          </a:p>
          <a:p>
            <a:pPr eaLnBrk="1" hangingPunct="1"/>
            <a:r>
              <a:rPr lang="en-US" baseline="0" dirty="0"/>
              <a:t>Hands-on Exercises are divided into 4 sections – Admin, Evacuate, Receive, Search.  This will allow sites the ability to focus on a particular aspect of eFINDS when doing training (perhaps JIT) at their facility.</a:t>
            </a:r>
          </a:p>
          <a:p>
            <a:pPr eaLnBrk="1" hangingPunct="1"/>
            <a:endParaRPr lang="en-US" baseline="0" dirty="0"/>
          </a:p>
          <a:p>
            <a:pPr eaLnBrk="1" hangingPunct="1"/>
            <a:r>
              <a:rPr lang="en-US" baseline="0" dirty="0"/>
              <a:t>The “OPTIONAL” component is a True/False test to help summarize important aspects covered in the training.</a:t>
            </a:r>
          </a:p>
          <a:p>
            <a:pPr eaLnBrk="1" hangingPunct="1"/>
            <a:r>
              <a:rPr lang="en-US" baseline="0" dirty="0"/>
              <a:t>WNY workgroup developed some scenarios to help EP committees discuss various ways they might consider implementing eFINDS in their facility based on an emergent, urgent or planned evacuation.</a:t>
            </a:r>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2421796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112" y="4548135"/>
            <a:ext cx="5626519" cy="3721788"/>
          </a:xfrm>
          <a:prstGeom prst="rect">
            <a:avLst/>
          </a:prstGeom>
        </p:spPr>
        <p:txBody>
          <a:bodyPr lIns="92446" tIns="46223" rIns="92446" bIns="46223"/>
          <a:lstStyle/>
          <a:p>
            <a:r>
              <a:rPr lang="en-US" dirty="0"/>
              <a:t>Review Facility</a:t>
            </a:r>
            <a:r>
              <a:rPr lang="en-US" baseline="0" dirty="0"/>
              <a:t> eFINDS Planning Considerations Checklist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30</a:t>
            </a:fld>
            <a:endParaRPr lang="en-US" dirty="0"/>
          </a:p>
        </p:txBody>
      </p:sp>
    </p:spTree>
    <p:extLst>
      <p:ext uri="{BB962C8B-B14F-4D97-AF65-F5344CB8AC3E}">
        <p14:creationId xmlns:p14="http://schemas.microsoft.com/office/powerpoint/2010/main" val="3518830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112" y="4548135"/>
            <a:ext cx="5626519" cy="3721788"/>
          </a:xfrm>
          <a:prstGeom prst="rect">
            <a:avLst/>
          </a:prstGeom>
        </p:spPr>
        <p:txBody>
          <a:bodyPr lIns="92446" tIns="46223" rIns="92446" bIns="46223"/>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31</a:t>
            </a:fld>
            <a:endParaRPr lang="en-US" dirty="0"/>
          </a:p>
        </p:txBody>
      </p:sp>
    </p:spTree>
    <p:extLst>
      <p:ext uri="{BB962C8B-B14F-4D97-AF65-F5344CB8AC3E}">
        <p14:creationId xmlns:p14="http://schemas.microsoft.com/office/powerpoint/2010/main" val="3727812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545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32</a:t>
            </a:fld>
            <a:endParaRPr lang="en-US" dirty="0"/>
          </a:p>
        </p:txBody>
      </p:sp>
    </p:spTree>
    <p:extLst>
      <p:ext uri="{BB962C8B-B14F-4D97-AF65-F5344CB8AC3E}">
        <p14:creationId xmlns:p14="http://schemas.microsoft.com/office/powerpoint/2010/main" val="2809893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a:t>Once you clearly understand the eFINDS options that your facility’s staff</a:t>
            </a:r>
            <a:r>
              <a:rPr lang="en-US" baseline="0" dirty="0"/>
              <a:t> will need to use during an evacuation to perform the basic registration and receiving functions, remove the slides from the presentation that cover other options to perform the basic functions, so you can focus only on those options you will use.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33</a:t>
            </a:fld>
            <a:endParaRPr lang="en-US" dirty="0"/>
          </a:p>
        </p:txBody>
      </p:sp>
    </p:spTree>
    <p:extLst>
      <p:ext uri="{BB962C8B-B14F-4D97-AF65-F5344CB8AC3E}">
        <p14:creationId xmlns:p14="http://schemas.microsoft.com/office/powerpoint/2010/main" val="2309450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a:t>In the previous</a:t>
            </a:r>
            <a:r>
              <a:rPr lang="en-US" baseline="0" dirty="0"/>
              <a:t> version, we only had two actions: Register and Update</a:t>
            </a:r>
          </a:p>
          <a:p>
            <a:r>
              <a:rPr lang="en-US" baseline="0" dirty="0"/>
              <a:t>In the new version, the action updates the person’s status, AND whatever action they select can be undone or cancelled.</a:t>
            </a:r>
          </a:p>
          <a:p>
            <a:endParaRPr lang="en-US" baseline="0" dirty="0"/>
          </a:p>
          <a:p>
            <a:r>
              <a:rPr lang="en-US" baseline="0" dirty="0"/>
              <a:t>Why this is so important, it because if a person is registered and not evacuated AND you have not issued any wristbands then NYSDOH can cancel registration and you can use the barcodes for another potential full or partial evacuation. Just send an email to eFINDS.</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34</a:t>
            </a:fld>
            <a:endParaRPr lang="en-US" dirty="0"/>
          </a:p>
        </p:txBody>
      </p:sp>
    </p:spTree>
    <p:extLst>
      <p:ext uri="{BB962C8B-B14F-4D97-AF65-F5344CB8AC3E}">
        <p14:creationId xmlns:p14="http://schemas.microsoft.com/office/powerpoint/2010/main" val="1734706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545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35</a:t>
            </a:fld>
            <a:endParaRPr lang="en-US" dirty="0"/>
          </a:p>
        </p:txBody>
      </p:sp>
    </p:spTree>
    <p:extLst>
      <p:ext uri="{BB962C8B-B14F-4D97-AF65-F5344CB8AC3E}">
        <p14:creationId xmlns:p14="http://schemas.microsoft.com/office/powerpoint/2010/main" val="173585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a:t>The most significant</a:t>
            </a:r>
            <a:r>
              <a:rPr lang="en-US" baseline="0" dirty="0"/>
              <a:t> enhancement to eFINDS 3.0 are the person statuses. </a:t>
            </a:r>
          </a:p>
          <a:p>
            <a:r>
              <a:rPr lang="en-US" baseline="0" dirty="0"/>
              <a:t>What we had before was in the eFINDS System, Original Location and Current Location. </a:t>
            </a:r>
          </a:p>
          <a:p>
            <a:r>
              <a:rPr lang="en-US" baseline="0" dirty="0"/>
              <a:t>These are the statuses we have now. They define the state of the person during an event and when the event is over.</a:t>
            </a:r>
            <a:endParaRPr 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36</a:t>
            </a:fld>
            <a:endParaRPr lang="en-US" dirty="0"/>
          </a:p>
        </p:txBody>
      </p:sp>
    </p:spTree>
    <p:extLst>
      <p:ext uri="{BB962C8B-B14F-4D97-AF65-F5344CB8AC3E}">
        <p14:creationId xmlns:p14="http://schemas.microsoft.com/office/powerpoint/2010/main" val="4188381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a:t>In the previous</a:t>
            </a:r>
            <a:r>
              <a:rPr lang="en-US" baseline="0" dirty="0"/>
              <a:t> version, we only had two actions: Register and Update</a:t>
            </a:r>
          </a:p>
          <a:p>
            <a:r>
              <a:rPr lang="en-US" baseline="0" dirty="0"/>
              <a:t>In the new version, the action updates the person’s status, AND whatever action they select can be undone or cancelled.</a:t>
            </a:r>
          </a:p>
          <a:p>
            <a:endParaRPr lang="en-US" baseline="0" dirty="0"/>
          </a:p>
          <a:p>
            <a:r>
              <a:rPr lang="en-US" baseline="0" dirty="0"/>
              <a:t>One reason why this is important and helpful, is if a person is registered and not evacuated AND you have not issued any wristbands then NYSDOH can cancel registration and you can use the barcodes for another potential full or partial evacuation. Just send an email to eFINDS@health.ny.gov.</a:t>
            </a:r>
          </a:p>
        </p:txBody>
      </p:sp>
      <p:sp>
        <p:nvSpPr>
          <p:cNvPr id="4" name="Slide Number Placeholder 3"/>
          <p:cNvSpPr>
            <a:spLocks noGrp="1"/>
          </p:cNvSpPr>
          <p:nvPr>
            <p:ph type="sldNum" sz="quarter" idx="10"/>
          </p:nvPr>
        </p:nvSpPr>
        <p:spPr/>
        <p:txBody>
          <a:bodyPr/>
          <a:lstStyle/>
          <a:p>
            <a:fld id="{F6DA9C80-B631-4EC4-8253-F63CFD0157DF}" type="slidenum">
              <a:rPr lang="en-US" smtClean="0"/>
              <a:t>37</a:t>
            </a:fld>
            <a:endParaRPr lang="en-US" dirty="0"/>
          </a:p>
        </p:txBody>
      </p:sp>
    </p:spTree>
    <p:extLst>
      <p:ext uri="{BB962C8B-B14F-4D97-AF65-F5344CB8AC3E}">
        <p14:creationId xmlns:p14="http://schemas.microsoft.com/office/powerpoint/2010/main" val="34568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112" y="4548135"/>
            <a:ext cx="5626519" cy="3721788"/>
          </a:xfrm>
          <a:prstGeom prst="rect">
            <a:avLst/>
          </a:prstGeom>
        </p:spPr>
        <p:txBody>
          <a:bodyPr lIns="92446" tIns="46223" rIns="92446" bIns="46223"/>
          <a:lstStyle/>
          <a:p>
            <a:pPr>
              <a:defRPr/>
            </a:pPr>
            <a:r>
              <a:rPr lang="en-US" dirty="0"/>
              <a:t>We will complete the following exercises during the Hands-on portion of this training: </a:t>
            </a:r>
          </a:p>
          <a:p>
            <a:pPr algn="ctr">
              <a:defRPr/>
            </a:pPr>
            <a:r>
              <a:rPr lang="en-US" dirty="0"/>
              <a:t/>
            </a:r>
            <a:br>
              <a:rPr lang="en-US" dirty="0"/>
            </a:br>
            <a:r>
              <a:rPr lang="en-US" b="1" kern="0" dirty="0">
                <a:solidFill>
                  <a:srgbClr val="FF0000"/>
                </a:solidFill>
              </a:rPr>
              <a:t>Facility trainers should edit this slide to only list those exercises they will use in their training, based on their facility’s plan and choice </a:t>
            </a:r>
            <a:br>
              <a:rPr lang="en-US" b="1" kern="0" dirty="0">
                <a:solidFill>
                  <a:srgbClr val="FF0000"/>
                </a:solidFill>
              </a:rPr>
            </a:br>
            <a:r>
              <a:rPr lang="en-US" b="1" kern="0" dirty="0">
                <a:solidFill>
                  <a:srgbClr val="FF0000"/>
                </a:solidFill>
              </a:rPr>
              <a:t>of the eFINDS functions it will use. </a:t>
            </a:r>
          </a:p>
          <a:p>
            <a:pPr algn="ctr">
              <a:defRPr/>
            </a:pPr>
            <a:r>
              <a:rPr lang="en-US" b="1" kern="0" dirty="0">
                <a:solidFill>
                  <a:srgbClr val="FF0000"/>
                </a:solidFill>
              </a:rPr>
              <a:t>Remove Or Hide Exercise Slides For Those eFINDS functions </a:t>
            </a:r>
            <a:br>
              <a:rPr lang="en-US" b="1" kern="0" dirty="0">
                <a:solidFill>
                  <a:srgbClr val="FF0000"/>
                </a:solidFill>
              </a:rPr>
            </a:br>
            <a:r>
              <a:rPr lang="en-US" b="1" kern="0" dirty="0">
                <a:solidFill>
                  <a:srgbClr val="FF0000"/>
                </a:solidFill>
              </a:rPr>
              <a:t>their facility WILL NOT use.</a:t>
            </a:r>
          </a:p>
          <a:p>
            <a:endParaRPr lang="en-US" dirty="0"/>
          </a:p>
          <a:p>
            <a:r>
              <a:rPr lang="en-US" dirty="0"/>
              <a:t>The Administrative “Housekeeping” Exercise will be the last Hands-On component we will do today</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38</a:t>
            </a:fld>
            <a:endParaRPr lang="en-US" dirty="0"/>
          </a:p>
        </p:txBody>
      </p:sp>
    </p:spTree>
    <p:extLst>
      <p:ext uri="{BB962C8B-B14F-4D97-AF65-F5344CB8AC3E}">
        <p14:creationId xmlns:p14="http://schemas.microsoft.com/office/powerpoint/2010/main" val="2815183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44538"/>
            <a:ext cx="6610350" cy="3719512"/>
          </a:xfrm>
        </p:spPr>
      </p:sp>
      <p:sp>
        <p:nvSpPr>
          <p:cNvPr id="3" name="Notes Placeholder 2"/>
          <p:cNvSpPr>
            <a:spLocks noGrp="1"/>
          </p:cNvSpPr>
          <p:nvPr>
            <p:ph type="body" idx="1"/>
          </p:nvPr>
        </p:nvSpPr>
        <p:spPr>
          <a:xfrm>
            <a:off x="750372" y="4775881"/>
            <a:ext cx="6002980" cy="3907539"/>
          </a:xfrm>
          <a:prstGeom prst="rect">
            <a:avLst/>
          </a:prstGeom>
        </p:spPr>
        <p:txBody>
          <a:bodyPr lIns="99572" tIns="49787" rIns="99572" bIns="49787"/>
          <a:lstStyle/>
          <a:p>
            <a:r>
              <a:rPr lang="en-US" b="1" dirty="0"/>
              <a:t>eFINDS</a:t>
            </a:r>
            <a:r>
              <a:rPr lang="en-US" b="1" baseline="0" dirty="0"/>
              <a:t> Mobile version 4.0 was released in mid March 2017. </a:t>
            </a:r>
            <a:r>
              <a:rPr lang="en-US" b="0" baseline="0" dirty="0"/>
              <a:t>If you were in an eFINDS role, then you received a notification </a:t>
            </a:r>
            <a:r>
              <a:rPr lang="en-US" sz="1200" b="0" i="0" u="none" strike="noStrike" kern="1200" baseline="0" dirty="0">
                <a:solidFill>
                  <a:schemeClr val="tx1"/>
                </a:solidFill>
                <a:latin typeface="+mn-lt"/>
                <a:ea typeface="+mn-ea"/>
                <a:cs typeface="+mn-cs"/>
              </a:rPr>
              <a:t>via email </a:t>
            </a:r>
            <a:r>
              <a:rPr lang="en-US" b="0" baseline="0" dirty="0"/>
              <a:t>that the new version was ready.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 update to the latest version, </a:t>
            </a:r>
            <a:r>
              <a:rPr lang="en-US" sz="1200" b="1" i="0" u="none" strike="noStrike" kern="1200" baseline="0" dirty="0">
                <a:solidFill>
                  <a:schemeClr val="tx1"/>
                </a:solidFill>
                <a:latin typeface="+mn-lt"/>
                <a:ea typeface="+mn-ea"/>
                <a:cs typeface="+mn-cs"/>
              </a:rPr>
              <a:t>FIRST uninstall </a:t>
            </a:r>
            <a:r>
              <a:rPr lang="en-US" sz="1200" b="0" i="0" u="none" strike="noStrike" kern="1200" baseline="0" dirty="0">
                <a:solidFill>
                  <a:schemeClr val="tx1"/>
                </a:solidFill>
                <a:latin typeface="+mn-lt"/>
                <a:ea typeface="+mn-ea"/>
                <a:cs typeface="+mn-cs"/>
              </a:rPr>
              <a:t>eFINDS, and then </a:t>
            </a:r>
            <a:r>
              <a:rPr lang="en-US" sz="1200" b="1" i="0" u="none" strike="noStrike" kern="1200" baseline="0" dirty="0">
                <a:solidFill>
                  <a:schemeClr val="tx1"/>
                </a:solidFill>
                <a:effectLst/>
                <a:latin typeface="+mn-lt"/>
                <a:ea typeface="+mn-ea"/>
                <a:cs typeface="+mn-cs"/>
              </a:rPr>
              <a:t>download/reinstall</a:t>
            </a:r>
            <a:r>
              <a:rPr lang="en-US" sz="1200" b="0" i="0" u="none" strike="noStrike" kern="1200" baseline="0" dirty="0">
                <a:solidFill>
                  <a:schemeClr val="tx1"/>
                </a:solidFill>
                <a:latin typeface="+mn-lt"/>
                <a:ea typeface="+mn-ea"/>
                <a:cs typeface="+mn-cs"/>
              </a:rPr>
              <a:t> the new updated version. </a:t>
            </a:r>
            <a:endParaRPr lang="en-US" b="0" baseline="0" dirty="0"/>
          </a:p>
          <a:p>
            <a:endParaRPr lang="en-US" b="0" baseline="0" dirty="0"/>
          </a:p>
          <a:p>
            <a:r>
              <a:rPr lang="en-US" sz="1200" b="1" kern="1200" dirty="0">
                <a:solidFill>
                  <a:schemeClr val="tx1"/>
                </a:solidFill>
                <a:effectLst/>
                <a:latin typeface="+mn-lt"/>
                <a:ea typeface="+mn-ea"/>
                <a:cs typeface="+mn-cs"/>
              </a:rPr>
              <a:t>How to trust Enterprise apps on iPhone or iPad</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Launch Settings from your Home Screen.</a:t>
            </a:r>
          </a:p>
          <a:p>
            <a:pPr marL="228600" lvl="0" indent="-228600">
              <a:buFont typeface="+mj-lt"/>
              <a:buAutoNum type="arabicPeriod"/>
            </a:pPr>
            <a:r>
              <a:rPr lang="en-US" sz="1200" kern="1200" dirty="0">
                <a:solidFill>
                  <a:schemeClr val="tx1"/>
                </a:solidFill>
                <a:effectLst/>
                <a:latin typeface="+mn-lt"/>
                <a:ea typeface="+mn-ea"/>
                <a:cs typeface="+mn-cs"/>
              </a:rPr>
              <a:t>Tap on General.</a:t>
            </a:r>
          </a:p>
          <a:p>
            <a:pPr marL="228600" lvl="0" indent="-228600">
              <a:buFont typeface="+mj-lt"/>
              <a:buAutoNum type="arabicPeriod"/>
            </a:pPr>
            <a:r>
              <a:rPr lang="en-US" sz="1200" kern="1200" dirty="0">
                <a:solidFill>
                  <a:schemeClr val="tx1"/>
                </a:solidFill>
                <a:effectLst/>
                <a:latin typeface="+mn-lt"/>
                <a:ea typeface="+mn-ea"/>
                <a:cs typeface="+mn-cs"/>
              </a:rPr>
              <a:t>Tap on Device Management.</a:t>
            </a:r>
          </a:p>
          <a:p>
            <a:pPr marL="228600" lvl="0" indent="-228600">
              <a:buFont typeface="+mj-lt"/>
              <a:buAutoNum type="arabicPeriod"/>
            </a:pPr>
            <a:r>
              <a:rPr lang="en-US" sz="1200" kern="1200" dirty="0">
                <a:solidFill>
                  <a:schemeClr val="tx1"/>
                </a:solidFill>
                <a:effectLst/>
                <a:latin typeface="+mn-lt"/>
                <a:ea typeface="+mn-ea"/>
                <a:cs typeface="+mn-cs"/>
              </a:rPr>
              <a:t>Tap the name of the distributor under the Enterprise App section, “New York State Department of Health”.</a:t>
            </a:r>
          </a:p>
          <a:p>
            <a:pPr marL="228600" lvl="0" indent="-228600">
              <a:buFont typeface="+mj-lt"/>
              <a:buAutoNum type="arabicPeriod"/>
            </a:pPr>
            <a:r>
              <a:rPr lang="en-US" sz="1200" kern="1200" dirty="0">
                <a:solidFill>
                  <a:schemeClr val="tx1"/>
                </a:solidFill>
                <a:effectLst/>
                <a:latin typeface="+mn-lt"/>
                <a:ea typeface="+mn-ea"/>
                <a:cs typeface="+mn-cs"/>
              </a:rPr>
              <a:t>Tap to trust.</a:t>
            </a:r>
          </a:p>
          <a:p>
            <a:pPr marL="228600" lvl="0" indent="-228600">
              <a:buFont typeface="+mj-lt"/>
              <a:buAutoNum type="arabicPeriod"/>
            </a:pPr>
            <a:r>
              <a:rPr lang="en-US" sz="1200" kern="1200" dirty="0">
                <a:solidFill>
                  <a:schemeClr val="tx1"/>
                </a:solidFill>
                <a:effectLst/>
                <a:latin typeface="+mn-lt"/>
                <a:ea typeface="+mn-ea"/>
                <a:cs typeface="+mn-cs"/>
              </a:rPr>
              <a:t>Tap to confirm.</a:t>
            </a:r>
          </a:p>
          <a:p>
            <a:pPr marL="228600" lvl="0" indent="-228600">
              <a:buFont typeface="+mj-lt"/>
              <a:buAutoNum type="arabicPeriod"/>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to trust Enterprise apps on an Android device:</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Launch Settings from your Home Screen.</a:t>
            </a:r>
          </a:p>
          <a:p>
            <a:pPr marL="228600" indent="-228600">
              <a:buFont typeface="+mj-lt"/>
              <a:buAutoNum type="arabicPeriod"/>
            </a:pPr>
            <a:r>
              <a:rPr lang="en-US" sz="1200" kern="1200" dirty="0">
                <a:solidFill>
                  <a:schemeClr val="tx1"/>
                </a:solidFill>
                <a:effectLst/>
                <a:latin typeface="+mn-lt"/>
                <a:ea typeface="+mn-ea"/>
                <a:cs typeface="+mn-cs"/>
              </a:rPr>
              <a:t>Tap on Security (under Personal section).</a:t>
            </a:r>
          </a:p>
          <a:p>
            <a:pPr marL="228600" indent="-228600">
              <a:buFont typeface="+mj-lt"/>
              <a:buAutoNum type="arabicPeriod"/>
            </a:pPr>
            <a:r>
              <a:rPr lang="en-US" sz="1200" kern="1200" dirty="0">
                <a:solidFill>
                  <a:schemeClr val="tx1"/>
                </a:solidFill>
                <a:effectLst/>
                <a:latin typeface="+mn-lt"/>
                <a:ea typeface="+mn-ea"/>
                <a:cs typeface="+mn-cs"/>
              </a:rPr>
              <a:t>On the Security window, tap to check the checkbox representing Unknown sources under the DEVICE ADMINISTRATION section.</a:t>
            </a:r>
          </a:p>
          <a:p>
            <a:pPr marL="228600" indent="-228600">
              <a:buFont typeface="+mj-lt"/>
              <a:buAutoNum type="arabicPeriod"/>
            </a:pPr>
            <a:r>
              <a:rPr lang="en-US" sz="1200" kern="1200" dirty="0">
                <a:solidFill>
                  <a:schemeClr val="tx1"/>
                </a:solidFill>
                <a:effectLst/>
                <a:latin typeface="+mn-lt"/>
                <a:ea typeface="+mn-ea"/>
                <a:cs typeface="+mn-cs"/>
              </a:rPr>
              <a:t>View warning in window and tap OK.</a:t>
            </a:r>
          </a:p>
          <a:p>
            <a:endParaRPr lang="en-US" b="0" baseline="0" dirty="0"/>
          </a:p>
          <a:p>
            <a:r>
              <a:rPr lang="en-US" sz="1200" b="0" i="0" u="none" strike="noStrike" kern="1200" baseline="0" dirty="0">
                <a:solidFill>
                  <a:schemeClr val="tx1"/>
                </a:solidFill>
                <a:latin typeface="+mn-lt"/>
                <a:ea typeface="+mn-ea"/>
                <a:cs typeface="+mn-cs"/>
              </a:rPr>
              <a:t>The new </a:t>
            </a:r>
            <a:r>
              <a:rPr lang="en-US" sz="1200" b="1" i="0" u="none" strike="noStrike" kern="1200" baseline="0" dirty="0">
                <a:solidFill>
                  <a:schemeClr val="tx1"/>
                </a:solidFill>
                <a:latin typeface="+mn-lt"/>
                <a:ea typeface="+mn-ea"/>
                <a:cs typeface="+mn-cs"/>
              </a:rPr>
              <a:t>Sign In </a:t>
            </a:r>
            <a:r>
              <a:rPr lang="en-US" sz="1200" b="0" i="0" u="none" strike="noStrike" kern="1200" baseline="0" dirty="0">
                <a:solidFill>
                  <a:schemeClr val="tx1"/>
                </a:solidFill>
                <a:latin typeface="+mn-lt"/>
                <a:ea typeface="+mn-ea"/>
                <a:cs typeface="+mn-cs"/>
              </a:rPr>
              <a:t>screen allows users to save their user ID. This is a time saver feature because you will only need to enter your password the next time you need to use the Mobile application.</a:t>
            </a:r>
            <a:endParaRPr lang="en-US" b="0" baseline="0" dirty="0"/>
          </a:p>
          <a:p>
            <a:endParaRPr lang="en-US" b="1" baseline="0" dirty="0"/>
          </a:p>
          <a:p>
            <a:r>
              <a:rPr lang="en-US" b="1" dirty="0"/>
              <a:t>Any eFINDS role assignment,</a:t>
            </a:r>
            <a:r>
              <a:rPr lang="en-US" b="0" dirty="0"/>
              <a:t> including eFINDS Reporting Admin, eFINDS Data Reporter, or eFINDS Reader has permission to install the eFINDS mobile application.</a:t>
            </a:r>
          </a:p>
          <a:p>
            <a:endParaRPr lang="en-US" dirty="0"/>
          </a:p>
          <a:p>
            <a:r>
              <a:rPr lang="en-US" dirty="0"/>
              <a:t>Mobile is available</a:t>
            </a:r>
            <a:r>
              <a:rPr lang="en-US" baseline="0" dirty="0"/>
              <a:t> by logging into the HCS from your mobile device.</a:t>
            </a:r>
          </a:p>
          <a:p>
            <a:r>
              <a:rPr lang="en-US" baseline="0" dirty="0"/>
              <a:t>See eFINDS Mobile quick reference card for details.</a:t>
            </a:r>
          </a:p>
          <a:p>
            <a:endParaRPr lang="en-US" baseline="0" dirty="0"/>
          </a:p>
          <a:p>
            <a:r>
              <a:rPr lang="en-US" baseline="0" dirty="0"/>
              <a:t>Note:  if you select Mobile Download from your pc, you will see instructions on how to register, evacuate, receive, etc.</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39</a:t>
            </a:fld>
            <a:endParaRPr lang="en-US" dirty="0"/>
          </a:p>
        </p:txBody>
      </p:sp>
    </p:spTree>
    <p:extLst>
      <p:ext uri="{BB962C8B-B14F-4D97-AF65-F5344CB8AC3E}">
        <p14:creationId xmlns:p14="http://schemas.microsoft.com/office/powerpoint/2010/main" val="83825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545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4</a:t>
            </a:fld>
            <a:endParaRPr lang="en-US" dirty="0"/>
          </a:p>
        </p:txBody>
      </p:sp>
    </p:spTree>
    <p:extLst>
      <p:ext uri="{BB962C8B-B14F-4D97-AF65-F5344CB8AC3E}">
        <p14:creationId xmlns:p14="http://schemas.microsoft.com/office/powerpoint/2010/main" val="2068874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eaLnBrk="1" hangingPunct="1"/>
            <a:r>
              <a:rPr lang="en-US" dirty="0"/>
              <a:t>Let’s go out to eFINDS </a:t>
            </a:r>
            <a:r>
              <a:rPr lang="en-US" b="1" u="sng" dirty="0"/>
              <a:t>DEMO</a:t>
            </a:r>
            <a:r>
              <a:rPr lang="en-US" dirty="0"/>
              <a:t> application on the Health Commerce System, and walk through some practice scenarios. For demonstration purposes, we will act as both an evacuating and receiving facility.</a:t>
            </a:r>
          </a:p>
          <a:p>
            <a:pPr eaLnBrk="1" hangingPunct="1"/>
            <a:endParaRPr lang="en-US" dirty="0"/>
          </a:p>
          <a:p>
            <a:pPr eaLnBrk="1" hangingPunct="1"/>
            <a:r>
              <a:rPr lang="en-US" dirty="0"/>
              <a:t>If you have more than one eFINDS role assigned (data reporter and reporting administrator) select </a:t>
            </a:r>
            <a:r>
              <a:rPr lang="en-US" b="1" dirty="0"/>
              <a:t>@admin </a:t>
            </a:r>
            <a:r>
              <a:rPr lang="en-US" dirty="0"/>
              <a:t>(not @user) from the drop-down when you select your current location.</a:t>
            </a:r>
          </a:p>
          <a:p>
            <a:pPr eaLnBrk="1" hangingPunct="1"/>
            <a:endParaRPr lang="en-US" dirty="0"/>
          </a:p>
          <a:p>
            <a:r>
              <a:rPr lang="en-US" b="1" dirty="0"/>
              <a:t>***Demonstration Begins  - Please refer to participant handouts if dual presentation (slides and web demo) is not available***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40</a:t>
            </a:fld>
            <a:endParaRPr lang="en-US" dirty="0"/>
          </a:p>
        </p:txBody>
      </p:sp>
    </p:spTree>
    <p:extLst>
      <p:ext uri="{BB962C8B-B14F-4D97-AF65-F5344CB8AC3E}">
        <p14:creationId xmlns:p14="http://schemas.microsoft.com/office/powerpoint/2010/main" val="2859099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726" y="4637247"/>
            <a:ext cx="5871151" cy="4392217"/>
          </a:xfrm>
          <a:prstGeom prst="rect">
            <a:avLst/>
          </a:prstGeom>
        </p:spPr>
        <p:txBody>
          <a:bodyPr lIns="92446" tIns="46223" rIns="92446" bIns="46223"/>
          <a:lstStyle/>
          <a:p>
            <a:pPr defTabSz="924458"/>
            <a:r>
              <a:rPr lang="en-US" dirty="0"/>
              <a:t>Know where the facility eFINDS supplies are kept, that is, not in a locked storage closet, but a safe place where your staff can access them whenever needed. </a:t>
            </a:r>
          </a:p>
          <a:p>
            <a:pPr defTabSz="924458"/>
            <a:endParaRPr lang="en-US" b="1" dirty="0"/>
          </a:p>
          <a:p>
            <a:pPr defTabSz="924458"/>
            <a:r>
              <a:rPr lang="en-US" b="1" dirty="0"/>
              <a:t>Remember</a:t>
            </a:r>
            <a:r>
              <a:rPr lang="en-US" dirty="0"/>
              <a:t> that if you only have time to get the wristband on the people, and get them to a safe location, registration can occur later. With a wristband, we can always determine the facility that a person originated from. This could be very important especially during a large scale event with people ending up in temporary shelters.</a:t>
            </a:r>
          </a:p>
          <a:p>
            <a:pPr defTabSz="924458"/>
            <a:endParaRPr lang="en-US" dirty="0"/>
          </a:p>
          <a:p>
            <a:pPr marL="0" marR="0" lvl="0" indent="0" algn="l" defTabSz="924458"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PDF files cannot be uploaded, but could be sent with transport or faxed to receiving facility. The Avery Label is the barcode</a:t>
            </a:r>
            <a:r>
              <a:rPr lang="en-US" sz="1200" kern="1200" baseline="0" dirty="0">
                <a:solidFill>
                  <a:schemeClr val="tx1"/>
                </a:solidFill>
                <a:effectLst/>
                <a:latin typeface="+mn-lt"/>
                <a:ea typeface="+mn-ea"/>
                <a:cs typeface="+mn-cs"/>
              </a:rPr>
              <a:t> number that corresponds to the person’s wristband and can be applied to </a:t>
            </a:r>
            <a:r>
              <a:rPr lang="en-US" sz="1200" kern="1200" dirty="0">
                <a:solidFill>
                  <a:schemeClr val="tx1"/>
                </a:solidFill>
                <a:effectLst/>
                <a:latin typeface="+mn-lt"/>
                <a:ea typeface="+mn-ea"/>
                <a:cs typeface="+mn-cs"/>
              </a:rPr>
              <a:t>the person’s belongings.</a:t>
            </a:r>
          </a:p>
          <a:p>
            <a:pPr defTabSz="924458"/>
            <a:endParaRPr lang="en-US" dirty="0"/>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41</a:t>
            </a:fld>
            <a:endParaRPr lang="en-US" dirty="0"/>
          </a:p>
        </p:txBody>
      </p:sp>
    </p:spTree>
    <p:extLst>
      <p:ext uri="{BB962C8B-B14F-4D97-AF65-F5344CB8AC3E}">
        <p14:creationId xmlns:p14="http://schemas.microsoft.com/office/powerpoint/2010/main" val="3336878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dirty="0"/>
              <a:t>New in 3.0:  </a:t>
            </a:r>
            <a:r>
              <a:rPr lang="en-US" baseline="0" dirty="0"/>
              <a:t>You also have the ability to exclude used barcodes from your download or not print your facility name on the PDF log or Avery Label. </a:t>
            </a:r>
          </a:p>
          <a:p>
            <a:r>
              <a:rPr lang="en-US" baseline="0" dirty="0"/>
              <a:t>This feature was developed with OASAS Programs (drug treatment) and OHM clinics in mind specifically, not necessarily for DOH facilities.</a:t>
            </a:r>
          </a:p>
          <a:p>
            <a:endParaRPr lang="en-US" dirty="0"/>
          </a:p>
          <a:p>
            <a:r>
              <a:rPr lang="en-US" dirty="0"/>
              <a:t>Your current</a:t>
            </a:r>
            <a:r>
              <a:rPr lang="en-US" baseline="0" dirty="0"/>
              <a:t> location is the facility you are entering data for. If you have access to multiple facilities then make sure you are entering data for correct location. </a:t>
            </a:r>
            <a:endParaRPr lang="en-US" dirty="0"/>
          </a:p>
          <a:p>
            <a:endParaRPr lang="en-US" dirty="0"/>
          </a:p>
          <a:p>
            <a:r>
              <a:rPr lang="en-US" dirty="0"/>
              <a:t>eFINDS also allows you to download and print a paper log that can be used to track people if you don’t have power or internet. You get one copy of the paper log with your kit from NYSDOH, which can be useful just to see what your barcode numbers are.  If lost or misplaced you can create additional copies of the paper log.</a:t>
            </a:r>
          </a:p>
          <a:p>
            <a:endParaRPr lang="en-US" dirty="0"/>
          </a:p>
          <a:p>
            <a:r>
              <a:rPr lang="en-US" dirty="0"/>
              <a:t>Follow Steps 1-7</a:t>
            </a:r>
          </a:p>
          <a:p>
            <a:pPr lvl="0"/>
            <a:endParaRPr lang="en-US" dirty="0"/>
          </a:p>
          <a:p>
            <a:pPr lvl="0"/>
            <a:r>
              <a:rPr lang="en-US" dirty="0"/>
              <a:t>Please note the differences between the PDF and Excel options:</a:t>
            </a:r>
          </a:p>
          <a:p>
            <a:pPr lvl="0"/>
            <a:r>
              <a:rPr lang="en-US" dirty="0"/>
              <a:t>PDF FILES:</a:t>
            </a:r>
          </a:p>
          <a:p>
            <a:pPr lvl="0"/>
            <a:r>
              <a:rPr lang="en-US" dirty="0"/>
              <a:t>-   cannot be electronically updated or uploaded, but could be data can be hand written and sent with transport</a:t>
            </a:r>
          </a:p>
          <a:p>
            <a:pPr marL="183217" indent="-183217">
              <a:buFontTx/>
              <a:buChar char="-"/>
            </a:pPr>
            <a:r>
              <a:rPr lang="en-US" dirty="0"/>
              <a:t>contains a scannable barcode. </a:t>
            </a:r>
          </a:p>
          <a:p>
            <a:pPr marL="183217" indent="-183217">
              <a:buFontTx/>
              <a:buChar char="-"/>
            </a:pPr>
            <a:r>
              <a:rPr lang="en-US" dirty="0"/>
              <a:t>provides a list of ALL barcodes allotted to your facility but notes which barcodes have been used.  (without inputting patient data)</a:t>
            </a:r>
          </a:p>
          <a:p>
            <a:endParaRPr lang="en-US" dirty="0"/>
          </a:p>
          <a:p>
            <a:r>
              <a:rPr lang="en-US" dirty="0"/>
              <a:t>EXCEL FILES:</a:t>
            </a:r>
          </a:p>
          <a:p>
            <a:pPr marL="183217" indent="-183217">
              <a:buFontTx/>
              <a:buChar char="-"/>
            </a:pPr>
            <a:r>
              <a:rPr lang="en-US" dirty="0"/>
              <a:t>Can be electronically updated and uploaded to eFINDS system </a:t>
            </a:r>
          </a:p>
          <a:p>
            <a:pPr marL="183217" indent="-183217">
              <a:buFontTx/>
              <a:buChar char="-"/>
            </a:pPr>
            <a:r>
              <a:rPr lang="en-US" dirty="0"/>
              <a:t>Does not contain scannable barcodes</a:t>
            </a:r>
          </a:p>
          <a:p>
            <a:pPr marL="183217" indent="-183217">
              <a:buFontTx/>
              <a:buChar char="-"/>
            </a:pPr>
            <a:r>
              <a:rPr lang="en-US" dirty="0"/>
              <a:t>Defaults to the first available/unused barcode in your sequence</a:t>
            </a:r>
          </a:p>
          <a:p>
            <a:pPr marL="183217" indent="-183217">
              <a:buFontTx/>
              <a:buChar char="-"/>
            </a:pPr>
            <a:endParaRPr lang="en-US" dirty="0"/>
          </a:p>
          <a:p>
            <a:pPr marL="183217" indent="-183217">
              <a:buFontTx/>
              <a:buChar char="-"/>
            </a:pP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42</a:t>
            </a:fld>
            <a:endParaRPr lang="en-US" dirty="0"/>
          </a:p>
        </p:txBody>
      </p:sp>
    </p:spTree>
    <p:extLst>
      <p:ext uri="{BB962C8B-B14F-4D97-AF65-F5344CB8AC3E}">
        <p14:creationId xmlns:p14="http://schemas.microsoft.com/office/powerpoint/2010/main" val="270025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726" y="4637247"/>
            <a:ext cx="5871151" cy="4392217"/>
          </a:xfrm>
          <a:prstGeom prst="rect">
            <a:avLst/>
          </a:prstGeom>
        </p:spPr>
        <p:txBody>
          <a:bodyPr lIns="92446" tIns="46223" rIns="92446" bIns="46223"/>
          <a:lstStyle/>
          <a:p>
            <a:r>
              <a:rPr lang="en-US" sz="1200" b="0" kern="1200" dirty="0">
                <a:solidFill>
                  <a:schemeClr val="tx1"/>
                </a:solidFill>
                <a:effectLst/>
                <a:latin typeface="+mn-lt"/>
                <a:ea typeface="+mn-ea"/>
                <a:cs typeface="+mn-cs"/>
              </a:rPr>
              <a:t>See eFINDS_QuickReferenceCard_Operation_3.0</a:t>
            </a:r>
          </a:p>
          <a:p>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attendees from the same facility, then consider give each training participant a different reason for evacuating or make each session operation unique by adding the creator of the operation’s user ID, e.g., in the location field include facility name and user ID.</a:t>
            </a:r>
          </a:p>
          <a:p>
            <a:r>
              <a:rPr lang="en-US" sz="1200" kern="1200" dirty="0">
                <a:solidFill>
                  <a:schemeClr val="tx1"/>
                </a:solidFill>
                <a:effectLst/>
                <a:latin typeface="+mn-lt"/>
                <a:ea typeface="+mn-ea"/>
                <a:cs typeface="+mn-cs"/>
              </a:rPr>
              <a:t>Emphasize step 3 and step 7’s note that you may need to click Add Operation 2X. Check for the Verify message in blue at the top of the page that Operation was created.</a:t>
            </a:r>
          </a:p>
          <a:p>
            <a:r>
              <a:rPr lang="en-US" sz="1200" kern="1200" dirty="0">
                <a:solidFill>
                  <a:schemeClr val="tx1"/>
                </a:solidFill>
                <a:effectLst/>
                <a:latin typeface="+mn-lt"/>
                <a:ea typeface="+mn-ea"/>
                <a:cs typeface="+mn-cs"/>
              </a:rPr>
              <a:t>The operation name is built as the answers are selected or typed in the Manage Operations page. Each Operation should be unique and specific to the facility.</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43</a:t>
            </a:fld>
            <a:endParaRPr lang="en-US" dirty="0"/>
          </a:p>
        </p:txBody>
      </p:sp>
    </p:spTree>
    <p:extLst>
      <p:ext uri="{BB962C8B-B14F-4D97-AF65-F5344CB8AC3E}">
        <p14:creationId xmlns:p14="http://schemas.microsoft.com/office/powerpoint/2010/main" val="3708393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eaLnBrk="1" hangingPunct="1">
              <a:spcBef>
                <a:spcPct val="0"/>
              </a:spcBef>
            </a:pPr>
            <a:r>
              <a:rPr lang="en-US" b="0" u="none" dirty="0"/>
              <a:t>There is a quick card for this. See</a:t>
            </a:r>
            <a:r>
              <a:rPr lang="en-US" b="0" u="none" baseline="0" dirty="0"/>
              <a:t> e-FINDS_QuickReferenceCard_Operation_3.0</a:t>
            </a:r>
            <a:endParaRPr lang="en-US" b="0" u="none" dirty="0"/>
          </a:p>
          <a:p>
            <a:pPr eaLnBrk="1" hangingPunct="1">
              <a:spcBef>
                <a:spcPct val="0"/>
              </a:spcBef>
            </a:pPr>
            <a:endParaRPr lang="en-US" b="1" u="sng" dirty="0"/>
          </a:p>
          <a:p>
            <a:pPr eaLnBrk="1" hangingPunct="1">
              <a:spcBef>
                <a:spcPct val="0"/>
              </a:spcBef>
            </a:pPr>
            <a:r>
              <a:rPr lang="en-US" b="1" u="sng" dirty="0"/>
              <a:t>An</a:t>
            </a:r>
            <a:r>
              <a:rPr lang="en-US" b="1" u="sng" baseline="0" dirty="0"/>
              <a:t> </a:t>
            </a:r>
            <a:r>
              <a:rPr lang="en-US" b="1" u="sng" dirty="0"/>
              <a:t>operation is the reason for the evacuation</a:t>
            </a:r>
            <a:r>
              <a:rPr lang="en-US" b="1" dirty="0"/>
              <a:t>.  It simply refers to the event, incident or drill. Please keep in mind that multiple operations can happen concurrently or simultaneously, so be sure to make the correct operation selection.  The determined eFINDS operation can be added to the application by an</a:t>
            </a:r>
            <a:r>
              <a:rPr lang="en-US" b="1" baseline="0" dirty="0"/>
              <a:t> eFINDS Reporting Administrator OR your</a:t>
            </a:r>
            <a:r>
              <a:rPr lang="en-US" b="1" dirty="0"/>
              <a:t> state or state agency eFINDS administrator. </a:t>
            </a:r>
            <a:br>
              <a:rPr lang="en-US" b="1" dirty="0"/>
            </a:br>
            <a:endParaRPr lang="en-US" b="1" dirty="0"/>
          </a:p>
          <a:p>
            <a:pPr eaLnBrk="1" hangingPunct="1">
              <a:spcBef>
                <a:spcPct val="0"/>
              </a:spcBef>
            </a:pPr>
            <a:r>
              <a:rPr lang="en-US" b="1" dirty="0"/>
              <a:t>Important Reminder!  </a:t>
            </a:r>
            <a:r>
              <a:rPr lang="en-US" dirty="0"/>
              <a:t>Inform the participants that in the event of a large scale emergency involving multiple facilities the NYS will create the Operation. </a:t>
            </a:r>
          </a:p>
          <a:p>
            <a:pPr eaLnBrk="1" hangingPunct="1">
              <a:spcBef>
                <a:spcPct val="0"/>
              </a:spcBef>
            </a:pPr>
            <a:r>
              <a:rPr lang="en-US" dirty="0"/>
              <a:t>A facility will only create an Operation when it is an emergency involving </a:t>
            </a:r>
            <a:r>
              <a:rPr lang="en-US" b="1" dirty="0"/>
              <a:t>only</a:t>
            </a:r>
            <a:r>
              <a:rPr lang="en-US" dirty="0"/>
              <a:t> their facility.</a:t>
            </a:r>
            <a:endParaRPr lang="en-US" b="1" dirty="0"/>
          </a:p>
          <a:p>
            <a:endParaRPr lang="en-US" dirty="0"/>
          </a:p>
          <a:p>
            <a:pPr lvl="0"/>
            <a:r>
              <a:rPr lang="en-US" dirty="0"/>
              <a:t>Please</a:t>
            </a:r>
            <a:r>
              <a:rPr lang="en-US" baseline="0" dirty="0"/>
              <a:t> Note: </a:t>
            </a:r>
            <a:r>
              <a:rPr lang="en-US" dirty="0"/>
              <a:t>Operation names must be </a:t>
            </a:r>
            <a:r>
              <a:rPr lang="en-US" u="sng" dirty="0"/>
              <a:t>unique</a:t>
            </a:r>
            <a:r>
              <a:rPr lang="en-US" dirty="0"/>
              <a:t>. Check list of existing operations first.</a:t>
            </a:r>
          </a:p>
          <a:p>
            <a:pPr lvl="0"/>
            <a:endParaRPr lang="en-US" dirty="0"/>
          </a:p>
          <a:p>
            <a:r>
              <a:rPr lang="en-US" sz="1200" kern="1200" dirty="0">
                <a:solidFill>
                  <a:schemeClr val="tx1"/>
                </a:solidFill>
                <a:effectLst/>
                <a:latin typeface="+mn-lt"/>
                <a:ea typeface="+mn-ea"/>
                <a:cs typeface="+mn-cs"/>
              </a:rPr>
              <a:t>Operations created in eFINDS Training Demo do NOT appear in the eFINDS PROD evacuation list  or visa versa.</a:t>
            </a:r>
          </a:p>
          <a:p>
            <a:r>
              <a:rPr lang="en-US" sz="1200" kern="1200" dirty="0">
                <a:solidFill>
                  <a:schemeClr val="tx1"/>
                </a:solidFill>
                <a:effectLst/>
                <a:latin typeface="+mn-lt"/>
                <a:ea typeface="+mn-ea"/>
                <a:cs typeface="+mn-cs"/>
              </a:rPr>
              <a:t> </a:t>
            </a:r>
          </a:p>
          <a:p>
            <a:pPr lvl="0"/>
            <a:r>
              <a:rPr lang="en-US" dirty="0"/>
              <a:t>You will now</a:t>
            </a:r>
            <a:r>
              <a:rPr lang="en-US" baseline="0" dirty="0"/>
              <a:t> get an email asking you to review an operation that has been active for more than 90 day. You can either make it active or check the box to Extend it for another 30 days.</a:t>
            </a:r>
          </a:p>
          <a:p>
            <a:pPr lvl="0"/>
            <a:endParaRPr lang="en-US" baseline="0" dirty="0"/>
          </a:p>
          <a:p>
            <a:r>
              <a:rPr lang="en-US" sz="1200" kern="1200" dirty="0">
                <a:solidFill>
                  <a:schemeClr val="tx1"/>
                </a:solidFill>
                <a:effectLst/>
                <a:latin typeface="+mn-lt"/>
                <a:ea typeface="+mn-ea"/>
                <a:cs typeface="+mn-cs"/>
              </a:rPr>
              <a:t>If you have attendees from the same facility, then consider give each training participant a different reason for evacuating or make each session operation unique by adding the creator of the operation’s user ID, e.g., in the location field include facility name and user ID.</a:t>
            </a:r>
          </a:p>
          <a:p>
            <a:r>
              <a:rPr lang="en-US" sz="1200" kern="1200" dirty="0">
                <a:solidFill>
                  <a:schemeClr val="tx1"/>
                </a:solidFill>
                <a:effectLst/>
                <a:latin typeface="+mn-lt"/>
                <a:ea typeface="+mn-ea"/>
                <a:cs typeface="+mn-cs"/>
              </a:rPr>
              <a:t>Emphasize step 3 and step 7’s note that you may need to click Add Operation 2X. Check for the Verify message in blue at the top of the page that Operation was created.</a:t>
            </a:r>
          </a:p>
          <a:p>
            <a:pPr lvl="0"/>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44</a:t>
            </a:fld>
            <a:endParaRPr lang="en-US" dirty="0"/>
          </a:p>
        </p:txBody>
      </p:sp>
    </p:spTree>
    <p:extLst>
      <p:ext uri="{BB962C8B-B14F-4D97-AF65-F5344CB8AC3E}">
        <p14:creationId xmlns:p14="http://schemas.microsoft.com/office/powerpoint/2010/main" val="2222111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726" y="4637247"/>
            <a:ext cx="5871151" cy="4392217"/>
          </a:xfrm>
          <a:prstGeom prst="rect">
            <a:avLst/>
          </a:prstGeom>
        </p:spPr>
        <p:txBody>
          <a:bodyPr lIns="92446" tIns="46223" rIns="92446" bIns="46223"/>
          <a:lstStyle/>
          <a:p>
            <a:r>
              <a:rPr lang="en-US" sz="1200" kern="1200" dirty="0">
                <a:solidFill>
                  <a:schemeClr val="tx1"/>
                </a:solidFill>
                <a:effectLst/>
                <a:latin typeface="+mn-lt"/>
                <a:ea typeface="+mn-ea"/>
                <a:cs typeface="+mn-cs"/>
              </a:rPr>
              <a:t>This function has not changed in eFINDS 3.0.</a:t>
            </a:r>
          </a:p>
          <a:p>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See eFINDS_QuickReferenceCard_TempLocation.</a:t>
            </a:r>
          </a:p>
          <a:p>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TMP Locations need to be unique, so collaboration may be needed if you have a training session with attendees from the same facility. For this scenario, the name of the location is not important.</a:t>
            </a:r>
          </a:p>
          <a:p>
            <a:r>
              <a:rPr lang="en-US" sz="1200" kern="1200" dirty="0">
                <a:solidFill>
                  <a:schemeClr val="tx1"/>
                </a:solidFill>
                <a:effectLst/>
                <a:latin typeface="+mn-lt"/>
                <a:ea typeface="+mn-ea"/>
                <a:cs typeface="+mn-cs"/>
              </a:rPr>
              <a:t>Emphasize the naming convention in step 4.</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45</a:t>
            </a:fld>
            <a:endParaRPr lang="en-US" dirty="0"/>
          </a:p>
        </p:txBody>
      </p:sp>
    </p:spTree>
    <p:extLst>
      <p:ext uri="{BB962C8B-B14F-4D97-AF65-F5344CB8AC3E}">
        <p14:creationId xmlns:p14="http://schemas.microsoft.com/office/powerpoint/2010/main" val="28481165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eaLnBrk="1" hangingPunct="1">
              <a:spcBef>
                <a:spcPct val="0"/>
              </a:spcBef>
            </a:pPr>
            <a:r>
              <a:rPr lang="en-US" b="1" u="sng" dirty="0"/>
              <a:t>A temporary</a:t>
            </a:r>
            <a:r>
              <a:rPr lang="en-US" b="1" u="sng" baseline="0" dirty="0"/>
              <a:t> location </a:t>
            </a:r>
            <a:r>
              <a:rPr lang="en-US" b="1" u="none" baseline="0" dirty="0"/>
              <a:t> (i.e.: stopover point used before a patient/resident can arrive at final destination) can be added to the eFINDS</a:t>
            </a:r>
            <a:r>
              <a:rPr lang="en-US" b="1" dirty="0"/>
              <a:t> application by an</a:t>
            </a:r>
            <a:r>
              <a:rPr lang="en-US" b="1" baseline="0" dirty="0"/>
              <a:t> eFINDS Reporting Administrator OR your</a:t>
            </a:r>
            <a:r>
              <a:rPr lang="en-US" b="1" dirty="0"/>
              <a:t> state or state agency eFINDS administrator. </a:t>
            </a:r>
          </a:p>
          <a:p>
            <a:pPr eaLnBrk="1" hangingPunct="1">
              <a:spcBef>
                <a:spcPct val="0"/>
              </a:spcBef>
            </a:pPr>
            <a:endParaRPr lang="en-US" b="1" dirty="0"/>
          </a:p>
          <a:p>
            <a:pPr eaLnBrk="1" hangingPunct="1">
              <a:spcBef>
                <a:spcPct val="0"/>
              </a:spcBef>
            </a:pPr>
            <a:r>
              <a:rPr lang="en-US" b="1" dirty="0"/>
              <a:t>NOTE:</a:t>
            </a:r>
            <a:r>
              <a:rPr lang="en-US" b="1" baseline="0" dirty="0"/>
              <a:t>  </a:t>
            </a:r>
            <a:r>
              <a:rPr lang="en-US" b="0" baseline="0" dirty="0"/>
              <a:t>If your evacuation plan includes the use of a stop-over point, these TMP locations can be pre-identified/created in the eFINDS application so they are available to you before an event/exercise/etc.</a:t>
            </a:r>
            <a:endParaRPr lang="en-US" b="1" dirty="0"/>
          </a:p>
          <a:p>
            <a:endParaRPr lang="en-US" dirty="0"/>
          </a:p>
          <a:p>
            <a:r>
              <a:rPr lang="en-US" dirty="0"/>
              <a:t>For Facility Based Training: This location is specific to your training session, i.e., one receiving location per training. This will allow participants to play both the sending and the receiving facility roles.</a:t>
            </a:r>
          </a:p>
          <a:p>
            <a:r>
              <a:rPr lang="en-US" dirty="0"/>
              <a:t> </a:t>
            </a:r>
          </a:p>
          <a:p>
            <a:r>
              <a:rPr lang="en-US" dirty="0"/>
              <a:t>Follow Steps 1-</a:t>
            </a:r>
            <a:r>
              <a:rPr lang="en-US" b="0" dirty="0"/>
              <a:t>5</a:t>
            </a:r>
            <a:r>
              <a:rPr lang="en-US" b="1" dirty="0"/>
              <a:t> Create your own temp.</a:t>
            </a:r>
            <a:r>
              <a:rPr lang="en-US" b="1" baseline="0" dirty="0"/>
              <a:t> location, so that it is unique to your facility. </a:t>
            </a:r>
            <a:r>
              <a:rPr lang="en-US" b="0" baseline="0" dirty="0"/>
              <a:t>In my example HS = high school.</a:t>
            </a:r>
            <a:endParaRPr lang="en-US" b="1" dirty="0"/>
          </a:p>
          <a:p>
            <a:pPr lvl="0"/>
            <a:endParaRPr lang="en-US" dirty="0"/>
          </a:p>
          <a:p>
            <a:pPr lvl="0"/>
            <a:r>
              <a:rPr lang="en-US" dirty="0"/>
              <a:t>Operation names must be unique. Check list of existing operations first. </a:t>
            </a:r>
            <a:r>
              <a:rPr lang="en-US" b="1" dirty="0"/>
              <a:t>Adding the training date or trainer’s user ID can make location</a:t>
            </a:r>
            <a:r>
              <a:rPr lang="en-US" b="1" baseline="0" dirty="0"/>
              <a:t> unique if necessary</a:t>
            </a:r>
            <a:r>
              <a:rPr lang="en-US" baseline="0" dirty="0"/>
              <a:t>.</a:t>
            </a:r>
            <a:endParaRPr lang="en-US" dirty="0"/>
          </a:p>
          <a:p>
            <a:pPr defTabSz="942024" eaLnBrk="0" fontAlgn="base" hangingPunct="0">
              <a:spcBef>
                <a:spcPct val="30000"/>
              </a:spcBef>
              <a:spcAft>
                <a:spcPct val="0"/>
              </a:spcAft>
              <a:defRPr/>
            </a:pPr>
            <a:r>
              <a:rPr lang="en-US" dirty="0"/>
              <a:t>Search for location prior to entering a new one by sorting column heading by name, address, description, etc. Be sure to view all pages.</a:t>
            </a:r>
          </a:p>
          <a:p>
            <a:pPr defTabSz="942024" eaLnBrk="0" fontAlgn="base" hangingPunct="0">
              <a:spcBef>
                <a:spcPct val="30000"/>
              </a:spcBef>
              <a:spcAft>
                <a:spcPct val="0"/>
              </a:spcAft>
              <a:defRPr/>
            </a:pPr>
            <a:endParaRPr lang="en-US" dirty="0"/>
          </a:p>
          <a:p>
            <a:pPr defTabSz="942024" eaLnBrk="0" fontAlgn="base" hangingPunct="0">
              <a:spcBef>
                <a:spcPct val="30000"/>
              </a:spcBef>
              <a:spcAft>
                <a:spcPct val="0"/>
              </a:spcAft>
              <a:defRPr/>
            </a:pPr>
            <a:r>
              <a:rPr lang="en-US" dirty="0"/>
              <a:t>See e-FINDS_QuickReferenceCard_TempLocation_3.0</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46</a:t>
            </a:fld>
            <a:endParaRPr lang="en-US" dirty="0"/>
          </a:p>
        </p:txBody>
      </p:sp>
    </p:spTree>
    <p:extLst>
      <p:ext uri="{BB962C8B-B14F-4D97-AF65-F5344CB8AC3E}">
        <p14:creationId xmlns:p14="http://schemas.microsoft.com/office/powerpoint/2010/main" val="9097757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Two Methods for registering or evacuating a person: With scanner and without a scanner (i.e., Scan or Type Barcode).</a:t>
            </a:r>
          </a:p>
        </p:txBody>
      </p:sp>
      <p:sp>
        <p:nvSpPr>
          <p:cNvPr id="4" name="Slide Number Placeholder 3"/>
          <p:cNvSpPr>
            <a:spLocks noGrp="1"/>
          </p:cNvSpPr>
          <p:nvPr>
            <p:ph type="sldNum" sz="quarter" idx="10"/>
          </p:nvPr>
        </p:nvSpPr>
        <p:spPr/>
        <p:txBody>
          <a:bodyPr/>
          <a:lstStyle/>
          <a:p>
            <a:fld id="{F6DA9C80-B631-4EC4-8253-F63CFD0157DF}" type="slidenum">
              <a:rPr lang="en-US" smtClean="0"/>
              <a:t>47</a:t>
            </a:fld>
            <a:endParaRPr lang="en-US" dirty="0"/>
          </a:p>
        </p:txBody>
      </p:sp>
    </p:spTree>
    <p:extLst>
      <p:ext uri="{BB962C8B-B14F-4D97-AF65-F5344CB8AC3E}">
        <p14:creationId xmlns:p14="http://schemas.microsoft.com/office/powerpoint/2010/main" val="33095725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100" dirty="0"/>
              <a:t>Our first evacuation exercise is to register a single patient into eFINDS.  At this point in the scenario there is sufficient lead time to place wristbands on the patients and scan them into eFINDS for registration. Again if you do not have wrist bands with your today, work from your paper log.</a:t>
            </a:r>
          </a:p>
          <a:p>
            <a:endParaRPr lang="en-US" sz="1100" dirty="0"/>
          </a:p>
          <a:p>
            <a:pPr defTabSz="977161">
              <a:defRPr/>
            </a:pPr>
            <a:r>
              <a:rPr lang="en-US" sz="1100" b="1" dirty="0"/>
              <a:t>REMEMBER:</a:t>
            </a:r>
            <a:r>
              <a:rPr lang="en-US" sz="1100" dirty="0"/>
              <a:t> </a:t>
            </a:r>
            <a:r>
              <a:rPr lang="en-US" sz="1100" dirty="0">
                <a:solidFill>
                  <a:srgbClr val="FF0000"/>
                </a:solidFill>
              </a:rPr>
              <a:t>At the very minimum, the evacuating facilities will only need place the barcoded wristbands on their people and send them to a safe location. The receiving locations can scan wristbands, and update the location information when they arrive. </a:t>
            </a:r>
          </a:p>
          <a:p>
            <a:pPr defTabSz="977161">
              <a:defRPr/>
            </a:pPr>
            <a:endParaRPr lang="en-US" sz="1100" dirty="0"/>
          </a:p>
          <a:p>
            <a:r>
              <a:rPr lang="en-US" sz="1100" dirty="0"/>
              <a:t>However, if the evacuation facility is able to scan a patient, </a:t>
            </a:r>
            <a:r>
              <a:rPr lang="en-US" sz="1100" b="1" dirty="0"/>
              <a:t>the minimum field input </a:t>
            </a:r>
            <a:r>
              <a:rPr lang="en-US" sz="1100" dirty="0"/>
              <a:t>must be the </a:t>
            </a:r>
            <a:r>
              <a:rPr lang="en-US" sz="1100" b="1" dirty="0"/>
              <a:t>EVACUATION OPERATION </a:t>
            </a:r>
            <a:r>
              <a:rPr lang="en-US" sz="1100" dirty="0"/>
              <a:t>(select the operation you created for the training session). When</a:t>
            </a:r>
            <a:r>
              <a:rPr lang="en-US" sz="1100" baseline="0" dirty="0"/>
              <a:t> registering the second person, leave out the DOB and demonstrate the </a:t>
            </a:r>
            <a:r>
              <a:rPr lang="en-US" sz="1200" kern="1200" dirty="0">
                <a:solidFill>
                  <a:schemeClr val="tx1"/>
                </a:solidFill>
                <a:effectLst/>
                <a:latin typeface="+mn-lt"/>
                <a:ea typeface="+mn-ea"/>
                <a:cs typeface="+mn-cs"/>
              </a:rPr>
              <a:t> * Check the Confirm Submission Without Required Fields box</a:t>
            </a:r>
          </a:p>
          <a:p>
            <a:endParaRPr lang="en-US" sz="1100" dirty="0"/>
          </a:p>
          <a:p>
            <a:pPr defTabSz="977161" eaLnBrk="0" fontAlgn="base" hangingPunct="0">
              <a:spcBef>
                <a:spcPct val="30000"/>
              </a:spcBef>
              <a:spcAft>
                <a:spcPct val="0"/>
              </a:spcAft>
              <a:defRPr/>
            </a:pPr>
            <a:r>
              <a:rPr lang="en-US" sz="1100" dirty="0"/>
              <a:t>Bulk</a:t>
            </a:r>
            <a:r>
              <a:rPr lang="en-US" sz="1100" baseline="0" dirty="0"/>
              <a:t> Group has been changed to Evacuee Group Description. HOVER over question mark and view help text for this description: </a:t>
            </a:r>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48</a:t>
            </a:fld>
            <a:endParaRPr lang="en-US" dirty="0"/>
          </a:p>
        </p:txBody>
      </p:sp>
    </p:spTree>
    <p:extLst>
      <p:ext uri="{BB962C8B-B14F-4D97-AF65-F5344CB8AC3E}">
        <p14:creationId xmlns:p14="http://schemas.microsoft.com/office/powerpoint/2010/main" val="2838816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Two Methods for registering or evacuating a person: With scanner and without a scanner (i.e., Scan or Type Barcode).</a:t>
            </a:r>
          </a:p>
        </p:txBody>
      </p:sp>
      <p:sp>
        <p:nvSpPr>
          <p:cNvPr id="4" name="Slide Number Placeholder 3"/>
          <p:cNvSpPr>
            <a:spLocks noGrp="1"/>
          </p:cNvSpPr>
          <p:nvPr>
            <p:ph type="sldNum" sz="quarter" idx="10"/>
          </p:nvPr>
        </p:nvSpPr>
        <p:spPr/>
        <p:txBody>
          <a:bodyPr/>
          <a:lstStyle/>
          <a:p>
            <a:fld id="{F6DA9C80-B631-4EC4-8253-F63CFD0157DF}" type="slidenum">
              <a:rPr lang="en-US" smtClean="0"/>
              <a:t>49</a:t>
            </a:fld>
            <a:endParaRPr lang="en-US" dirty="0"/>
          </a:p>
        </p:txBody>
      </p:sp>
    </p:spTree>
    <p:extLst>
      <p:ext uri="{BB962C8B-B14F-4D97-AF65-F5344CB8AC3E}">
        <p14:creationId xmlns:p14="http://schemas.microsoft.com/office/powerpoint/2010/main" val="352008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r>
              <a:rPr lang="en-US" altLang="en-US" dirty="0"/>
              <a:t>Module 2.</a:t>
            </a:r>
          </a:p>
          <a:p>
            <a:r>
              <a:rPr lang="en-US" altLang="en-US" dirty="0"/>
              <a:t>Your are</a:t>
            </a:r>
            <a:r>
              <a:rPr lang="en-US" altLang="en-US" baseline="0" dirty="0"/>
              <a:t> building a case for why eFINDS was needed and developed:</a:t>
            </a:r>
          </a:p>
          <a:p>
            <a:r>
              <a:rPr lang="en-US" altLang="en-US" dirty="0"/>
              <a:t>NH patients particularly sent out without meds, complete patient records.</a:t>
            </a:r>
          </a:p>
          <a:p>
            <a:r>
              <a:rPr lang="en-US" altLang="en-US" dirty="0"/>
              <a:t>Not sent to original expected areas or even traditional facilities; on the fly creation of shelter sites, including hotels must be something system can handle.</a:t>
            </a:r>
          </a:p>
          <a:p>
            <a:endParaRPr lang="en-US" altLang="en-US" dirty="0"/>
          </a:p>
          <a:p>
            <a:endParaRPr lang="en-US" altLang="en-US" dirty="0"/>
          </a:p>
          <a:p>
            <a:r>
              <a:rPr lang="en-US" altLang="en-US" dirty="0"/>
              <a:t>ACFs – 2550 evacuated</a:t>
            </a:r>
          </a:p>
          <a:p>
            <a:r>
              <a:rPr lang="en-US" altLang="en-US" dirty="0"/>
              <a:t>NHs – 3683 from NHs</a:t>
            </a:r>
          </a:p>
          <a:p>
            <a:r>
              <a:rPr lang="en-US" altLang="en-US" dirty="0"/>
              <a:t>Hospitals --  1587</a:t>
            </a:r>
          </a:p>
          <a:p>
            <a:endParaRPr lang="en-US" altLang="en-US" dirty="0"/>
          </a:p>
          <a:p>
            <a:pPr marL="577787" indent="-577787">
              <a:buFont typeface="Wingdings" panose="05000000000000000000" pitchFamily="2" charset="2"/>
              <a:buChar char="v"/>
            </a:pPr>
            <a:r>
              <a:rPr lang="en-US" sz="2400" b="1" dirty="0">
                <a:solidFill>
                  <a:srgbClr val="002D73"/>
                </a:solidFill>
                <a:latin typeface="Arial" panose="020B0604020202020204" pitchFamily="34" charset="0"/>
                <a:cs typeface="Arial" panose="020B0604020202020204" pitchFamily="34" charset="0"/>
              </a:rPr>
              <a:t>Regarding their evacuated patients/residents, facilities</a:t>
            </a:r>
          </a:p>
          <a:p>
            <a:pPr marL="1502245" lvl="2" indent="-577787">
              <a:buFont typeface="Wingdings" panose="05000000000000000000" pitchFamily="2" charset="2"/>
              <a:buChar char="ü"/>
            </a:pPr>
            <a:r>
              <a:rPr lang="en-US" sz="2000" b="1" dirty="0">
                <a:solidFill>
                  <a:srgbClr val="002D73"/>
                </a:solidFill>
                <a:latin typeface="Arial" panose="020B0604020202020204" pitchFamily="34" charset="0"/>
                <a:cs typeface="Arial" panose="020B0604020202020204" pitchFamily="34" charset="0"/>
              </a:rPr>
              <a:t>Often didn’t know their location, condition; unable to provide ongoing guidance to receiving facility</a:t>
            </a:r>
          </a:p>
          <a:p>
            <a:pPr marL="1502245" lvl="2" indent="-577787">
              <a:buFont typeface="Wingdings" panose="05000000000000000000" pitchFamily="2" charset="2"/>
              <a:buChar char="ü"/>
            </a:pPr>
            <a:r>
              <a:rPr lang="en-US" sz="2000" b="1" dirty="0">
                <a:solidFill>
                  <a:srgbClr val="002D73"/>
                </a:solidFill>
                <a:latin typeface="Arial" panose="020B0604020202020204" pitchFamily="34" charset="0"/>
                <a:cs typeface="Arial" panose="020B0604020202020204" pitchFamily="34" charset="0"/>
              </a:rPr>
              <a:t>Had difficulty in repatriating or discharge to other facilities</a:t>
            </a:r>
          </a:p>
          <a:p>
            <a:pPr marL="1502245" lvl="2" indent="-577787">
              <a:buFont typeface="Wingdings" panose="05000000000000000000" pitchFamily="2" charset="2"/>
              <a:buChar char="ü"/>
            </a:pPr>
            <a:r>
              <a:rPr lang="en-US" sz="2000" b="1" dirty="0">
                <a:solidFill>
                  <a:srgbClr val="002D73"/>
                </a:solidFill>
                <a:latin typeface="Arial" panose="020B0604020202020204" pitchFamily="34" charset="0"/>
                <a:cs typeface="Arial" panose="020B0604020202020204" pitchFamily="34" charset="0"/>
              </a:rPr>
              <a:t>Families did not know where loved ones were located; some still searching weeks after the storm </a:t>
            </a:r>
          </a:p>
          <a:p>
            <a:pPr marL="1502245" lvl="2" indent="-577787">
              <a:buFont typeface="Wingdings" panose="05000000000000000000" pitchFamily="2" charset="2"/>
              <a:buChar char="ü"/>
            </a:pPr>
            <a:r>
              <a:rPr lang="en-US" sz="2000" b="1" dirty="0">
                <a:solidFill>
                  <a:srgbClr val="002D73"/>
                </a:solidFill>
                <a:latin typeface="Arial" panose="020B0604020202020204" pitchFamily="34" charset="0"/>
                <a:cs typeface="Arial" panose="020B0604020202020204" pitchFamily="34" charset="0"/>
              </a:rPr>
              <a:t>Residents sent without basic health records; medication information  </a:t>
            </a:r>
          </a:p>
          <a:p>
            <a:pPr defTabSz="924458" eaLnBrk="0" fontAlgn="base" hangingPunct="0">
              <a:spcBef>
                <a:spcPct val="30000"/>
              </a:spcBef>
              <a:spcAft>
                <a:spcPct val="0"/>
              </a:spcAft>
              <a:defRPr/>
            </a:pPr>
            <a:r>
              <a:rPr lang="en-US" altLang="en-US" dirty="0"/>
              <a:t>Much of this data had to be manually tracked and verified by phone calls to facilities for several months after the storm.  </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5</a:t>
            </a:fld>
            <a:endParaRPr lang="en-US" dirty="0"/>
          </a:p>
        </p:txBody>
      </p:sp>
    </p:spTree>
    <p:extLst>
      <p:ext uri="{BB962C8B-B14F-4D97-AF65-F5344CB8AC3E}">
        <p14:creationId xmlns:p14="http://schemas.microsoft.com/office/powerpoint/2010/main" val="28479213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100" dirty="0"/>
              <a:t>This exercise</a:t>
            </a:r>
            <a:r>
              <a:rPr lang="en-US" sz="1100" baseline="0" dirty="0"/>
              <a:t> registers the second person without scanner and with minimal amounts of patient info.</a:t>
            </a:r>
          </a:p>
          <a:p>
            <a:endParaRPr lang="en-US" sz="1100" baseline="0" dirty="0"/>
          </a:p>
          <a:p>
            <a:r>
              <a:rPr lang="en-US" sz="1200" kern="1200" dirty="0">
                <a:solidFill>
                  <a:schemeClr val="tx1"/>
                </a:solidFill>
                <a:effectLst/>
                <a:latin typeface="+mn-lt"/>
                <a:ea typeface="+mn-ea"/>
                <a:cs typeface="+mn-cs"/>
              </a:rPr>
              <a:t>This exercise registers the second person with minimal patient info.</a:t>
            </a:r>
          </a:p>
          <a:p>
            <a:r>
              <a:rPr lang="en-US" sz="1200" kern="1200" dirty="0">
                <a:solidFill>
                  <a:schemeClr val="tx1"/>
                </a:solidFill>
                <a:effectLst/>
                <a:latin typeface="+mn-lt"/>
                <a:ea typeface="+mn-ea"/>
                <a:cs typeface="+mn-cs"/>
              </a:rPr>
              <a:t>Verify barcode number was entered correctly and patient tracking has not been overwritten.</a:t>
            </a:r>
          </a:p>
          <a:p>
            <a:r>
              <a:rPr lang="en-US" sz="1200" kern="1200" dirty="0">
                <a:solidFill>
                  <a:schemeClr val="tx1"/>
                </a:solidFill>
                <a:effectLst/>
                <a:latin typeface="+mn-lt"/>
                <a:ea typeface="+mn-ea"/>
                <a:cs typeface="+mn-cs"/>
              </a:rPr>
              <a:t>When registering this person, and skipping the DOB and gender, demonstrate the missing info/Confirm Submission without required field’s message and how it affects the action buttons available.</a:t>
            </a:r>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50</a:t>
            </a:fld>
            <a:endParaRPr lang="en-US" dirty="0"/>
          </a:p>
        </p:txBody>
      </p:sp>
    </p:spTree>
    <p:extLst>
      <p:ext uri="{BB962C8B-B14F-4D97-AF65-F5344CB8AC3E}">
        <p14:creationId xmlns:p14="http://schemas.microsoft.com/office/powerpoint/2010/main" val="23770047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51</a:t>
            </a:fld>
            <a:endParaRPr lang="en-US" dirty="0"/>
          </a:p>
        </p:txBody>
      </p:sp>
    </p:spTree>
    <p:extLst>
      <p:ext uri="{BB962C8B-B14F-4D97-AF65-F5344CB8AC3E}">
        <p14:creationId xmlns:p14="http://schemas.microsoft.com/office/powerpoint/2010/main" val="385801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person</a:t>
            </a:r>
            <a:r>
              <a:rPr lang="en-US" sz="1200" kern="1200" baseline="0" dirty="0">
                <a:solidFill>
                  <a:schemeClr val="tx1"/>
                </a:solidFill>
                <a:effectLst/>
                <a:latin typeface="+mn-lt"/>
                <a:ea typeface="+mn-ea"/>
                <a:cs typeface="+mn-cs"/>
              </a:rPr>
              <a:t> you just registered.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All fields may be edited at any time without changing the status</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52</a:t>
            </a:fld>
            <a:endParaRPr lang="en-US" dirty="0"/>
          </a:p>
        </p:txBody>
      </p:sp>
    </p:spTree>
    <p:extLst>
      <p:ext uri="{BB962C8B-B14F-4D97-AF65-F5344CB8AC3E}">
        <p14:creationId xmlns:p14="http://schemas.microsoft.com/office/powerpoint/2010/main" val="35578556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b="1" kern="1200" dirty="0">
                <a:solidFill>
                  <a:schemeClr val="tx1"/>
                </a:solidFill>
                <a:effectLst/>
                <a:latin typeface="+mn-lt"/>
                <a:ea typeface="+mn-ea"/>
                <a:cs typeface="+mn-cs"/>
              </a:rPr>
              <a:t>Facility Shelter-In-Place Consideration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purpose of NYSDOH evacuation planning and incident management, SIP policy and process (2016) the potential to SIP is defined as: The ability of a NYSDOH regulated health care facilities (HCF)(hospitals, nursing homes, ACF, etc.) to retain for at least 96 hours a small number of residents that are too critical to be moved or where moving them may have a negative health outcome, while the remainder of the facility is evacuated, in accordance with a mandatory evacuation order by a local chief elected official that includes an option to SIP. </a:t>
            </a:r>
          </a:p>
          <a:p>
            <a:r>
              <a:rPr lang="en-US" sz="1200" kern="1200" dirty="0">
                <a:solidFill>
                  <a:schemeClr val="tx1"/>
                </a:solidFill>
                <a:effectLst/>
                <a:latin typeface="+mn-lt"/>
                <a:ea typeface="+mn-ea"/>
                <a:cs typeface="+mn-cs"/>
              </a:rPr>
              <a:t>HCFs and agencies should appreciate that as defined, SIP represents an unusual incident related action which permits the HCF to remain in an active hazard zone. This action can place the facility’s patients/residents and staff at considerable risk. As such SIP does not represent business as usual and should be differentiated from defending in place or “hunkering down” during a storm. SIP must also be differentiated from staying put simply because a HCF ran out of time to conduct necessary evacuation procedures during the appropriate pre storm period. </a:t>
            </a:r>
          </a:p>
          <a:p>
            <a:r>
              <a:rPr lang="en-US" sz="1200" kern="1200" dirty="0">
                <a:solidFill>
                  <a:schemeClr val="tx1"/>
                </a:solidFill>
                <a:effectLst/>
                <a:latin typeface="+mn-lt"/>
                <a:ea typeface="+mn-ea"/>
                <a:cs typeface="+mn-cs"/>
              </a:rPr>
              <a:t>NYSDOH reviews all materials in the Profile Application, and any other information deemed appropriate, and may conduct outreach to health care as part of the review to determine a facility’s pre-storm season potential eligibility to SIP during the current Atlantic Hurricane Season. If authorized, the SIP option would be in place for those patients/residents, as described above and in the Profile Application, that facility leadership judge to be at greater risk if transferred/transported then if they SIP. Phase specific details are outlined below. </a:t>
            </a:r>
          </a:p>
          <a:p>
            <a:r>
              <a:rPr lang="en-US" sz="1200" b="1" kern="1200" dirty="0">
                <a:solidFill>
                  <a:schemeClr val="tx1"/>
                </a:solidFill>
                <a:effectLst/>
                <a:latin typeface="+mn-lt"/>
                <a:ea typeface="+mn-ea"/>
                <a:cs typeface="+mn-cs"/>
              </a:rPr>
              <a:t>SIP is contingent on the Chief Elected Official of a jurisdiction issuing a Mandatory Evacuation order that includes a HCF  SIP option to remain in a defined evacuation zone, is incident specific and requires explicit consent of NYSDOH.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53</a:t>
            </a:fld>
            <a:endParaRPr lang="en-US" dirty="0"/>
          </a:p>
        </p:txBody>
      </p:sp>
    </p:spTree>
    <p:extLst>
      <p:ext uri="{BB962C8B-B14F-4D97-AF65-F5344CB8AC3E}">
        <p14:creationId xmlns:p14="http://schemas.microsoft.com/office/powerpoint/2010/main" val="41748185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Status is not available,</a:t>
            </a:r>
            <a:r>
              <a:rPr lang="en-US" sz="1200" kern="1200" baseline="0" dirty="0">
                <a:solidFill>
                  <a:schemeClr val="tx1"/>
                </a:solidFill>
                <a:effectLst/>
                <a:latin typeface="+mn-lt"/>
                <a:ea typeface="+mn-ea"/>
                <a:cs typeface="+mn-cs"/>
              </a:rPr>
              <a:t> then you may be overwriting someone’s tracking record.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sure to scroll down to the tracking history to show the person was registered and status changed to SIP simultaneously.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ALWAYS</a:t>
            </a:r>
            <a:r>
              <a:rPr lang="en-US" sz="1200" kern="1200" baseline="0" dirty="0">
                <a:solidFill>
                  <a:schemeClr val="tx1"/>
                </a:solidFill>
                <a:effectLst/>
                <a:latin typeface="+mn-lt"/>
                <a:ea typeface="+mn-ea"/>
                <a:cs typeface="+mn-cs"/>
              </a:rPr>
              <a:t> confirm action at top of eFINDS page. (usually in blue text)</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54</a:t>
            </a:fld>
            <a:endParaRPr lang="en-US" dirty="0"/>
          </a:p>
        </p:txBody>
      </p:sp>
    </p:spTree>
    <p:extLst>
      <p:ext uri="{BB962C8B-B14F-4D97-AF65-F5344CB8AC3E}">
        <p14:creationId xmlns:p14="http://schemas.microsoft.com/office/powerpoint/2010/main" val="42699967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person has expired while at the original/sending facility.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55</a:t>
            </a:fld>
            <a:endParaRPr lang="en-US" dirty="0"/>
          </a:p>
        </p:txBody>
      </p:sp>
    </p:spTree>
    <p:extLst>
      <p:ext uri="{BB962C8B-B14F-4D97-AF65-F5344CB8AC3E}">
        <p14:creationId xmlns:p14="http://schemas.microsoft.com/office/powerpoint/2010/main" val="394361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If a person dies before being evacuated, then be sure that their status is Registered and the check box for deceased is checked.</a:t>
            </a:r>
          </a:p>
          <a:p>
            <a:r>
              <a:rPr lang="en-US" sz="1200" kern="1200" dirty="0">
                <a:solidFill>
                  <a:schemeClr val="tx1"/>
                </a:solidFill>
                <a:effectLst/>
                <a:latin typeface="+mn-lt"/>
                <a:ea typeface="+mn-ea"/>
                <a:cs typeface="+mn-cs"/>
              </a:rPr>
              <a:t>If a person who was evacuated to a receiving facility dies, then check the deceased box and change their status to Will Not Repatriate.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Caution:</a:t>
            </a:r>
            <a:r>
              <a:rPr lang="en-US" sz="1200" kern="1200" dirty="0">
                <a:solidFill>
                  <a:schemeClr val="tx1"/>
                </a:solidFill>
                <a:effectLst/>
                <a:latin typeface="+mn-lt"/>
                <a:ea typeface="+mn-ea"/>
                <a:cs typeface="+mn-cs"/>
              </a:rPr>
              <a:t> Cancel Action will undo what was previously entered into the Note field, therefore cancel action such as SIP before updating notes.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View Tracking</a:t>
            </a:r>
            <a:r>
              <a:rPr lang="en-US" sz="1200" kern="1200" baseline="0" dirty="0">
                <a:solidFill>
                  <a:schemeClr val="tx1"/>
                </a:solidFill>
                <a:effectLst/>
                <a:latin typeface="+mn-lt"/>
                <a:ea typeface="+mn-ea"/>
                <a:cs typeface="+mn-cs"/>
              </a:rPr>
              <a:t> History after step 6 to demonstrate the Show Detailed History check box. By default the cancelled actions do not display in the Tracking History until box is checked.</a:t>
            </a:r>
          </a:p>
          <a:p>
            <a:r>
              <a:rPr lang="en-US" sz="1200" kern="1200" baseline="0" dirty="0">
                <a:solidFill>
                  <a:schemeClr val="tx1"/>
                </a:solidFill>
                <a:effectLst/>
                <a:latin typeface="+mn-lt"/>
                <a:ea typeface="+mn-ea"/>
                <a:cs typeface="+mn-cs"/>
              </a:rPr>
              <a:t>The cancelled action appears in the history with a line through the action that was cancelled. Ultimately, every action can be cancelled.</a:t>
            </a:r>
          </a:p>
          <a:p>
            <a:r>
              <a:rPr lang="en-US" sz="1200" kern="1200" baseline="0" dirty="0">
                <a:solidFill>
                  <a:schemeClr val="tx1"/>
                </a:solidFill>
                <a:effectLst/>
                <a:latin typeface="+mn-lt"/>
                <a:ea typeface="+mn-ea"/>
                <a:cs typeface="+mn-cs"/>
              </a:rPr>
              <a:t>Also hover over the corresponding question mark to reveal the help text.</a:t>
            </a:r>
          </a:p>
          <a:p>
            <a:r>
              <a:rPr lang="en-US" sz="1200" kern="1200" baseline="0" dirty="0">
                <a:solidFill>
                  <a:schemeClr val="tx1"/>
                </a:solidFill>
                <a:effectLst/>
                <a:latin typeface="+mn-lt"/>
                <a:ea typeface="+mn-ea"/>
                <a:cs typeface="+mn-cs"/>
              </a:rPr>
              <a:t>Then expand the More Info caret to reveal the contents of the Note Section.</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56</a:t>
            </a:fld>
            <a:endParaRPr lang="en-US" dirty="0"/>
          </a:p>
        </p:txBody>
      </p:sp>
    </p:spTree>
    <p:extLst>
      <p:ext uri="{BB962C8B-B14F-4D97-AF65-F5344CB8AC3E}">
        <p14:creationId xmlns:p14="http://schemas.microsoft.com/office/powerpoint/2010/main" val="15183140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report can be exported.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This is the only report that displays the deceased check box being checked (true) or not checked (false).</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57</a:t>
            </a:fld>
            <a:endParaRPr lang="en-US" dirty="0"/>
          </a:p>
        </p:txBody>
      </p:sp>
    </p:spTree>
    <p:extLst>
      <p:ext uri="{BB962C8B-B14F-4D97-AF65-F5344CB8AC3E}">
        <p14:creationId xmlns:p14="http://schemas.microsoft.com/office/powerpoint/2010/main" val="2506369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Facility</a:t>
            </a:r>
            <a:r>
              <a:rPr lang="en-US" sz="1200" kern="1200" baseline="0" dirty="0">
                <a:solidFill>
                  <a:schemeClr val="tx1"/>
                </a:solidFill>
                <a:effectLst/>
                <a:latin typeface="+mn-lt"/>
                <a:ea typeface="+mn-ea"/>
                <a:cs typeface="+mn-cs"/>
              </a:rPr>
              <a:t> staff are traveling with the two evacuees.</a:t>
            </a:r>
          </a:p>
        </p:txBody>
      </p:sp>
      <p:sp>
        <p:nvSpPr>
          <p:cNvPr id="4" name="Slide Number Placeholder 3"/>
          <p:cNvSpPr>
            <a:spLocks noGrp="1"/>
          </p:cNvSpPr>
          <p:nvPr>
            <p:ph type="sldNum" sz="quarter" idx="10"/>
          </p:nvPr>
        </p:nvSpPr>
        <p:spPr/>
        <p:txBody>
          <a:bodyPr/>
          <a:lstStyle/>
          <a:p>
            <a:fld id="{F6DA9C80-B631-4EC4-8253-F63CFD0157DF}" type="slidenum">
              <a:rPr lang="en-US" smtClean="0"/>
              <a:t>58</a:t>
            </a:fld>
            <a:endParaRPr lang="en-US" dirty="0"/>
          </a:p>
        </p:txBody>
      </p:sp>
    </p:spTree>
    <p:extLst>
      <p:ext uri="{BB962C8B-B14F-4D97-AF65-F5344CB8AC3E}">
        <p14:creationId xmlns:p14="http://schemas.microsoft.com/office/powerpoint/2010/main" val="7531376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b="0" dirty="0"/>
              <a:t>Confirm status</a:t>
            </a:r>
            <a:r>
              <a:rPr lang="en-US" b="0" baseline="0" dirty="0"/>
              <a:t> is received for both people.</a:t>
            </a:r>
            <a:endParaRPr lang="en-US" b="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59</a:t>
            </a:fld>
            <a:endParaRPr lang="en-US" dirty="0"/>
          </a:p>
        </p:txBody>
      </p:sp>
    </p:spTree>
    <p:extLst>
      <p:ext uri="{BB962C8B-B14F-4D97-AF65-F5344CB8AC3E}">
        <p14:creationId xmlns:p14="http://schemas.microsoft.com/office/powerpoint/2010/main" val="119348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a:t>This slide is regarding the patients evacuated during Sandy and justifies the need for a patient</a:t>
            </a:r>
            <a:r>
              <a:rPr lang="en-US" baseline="0" dirty="0"/>
              <a:t> tracking system</a:t>
            </a:r>
            <a:r>
              <a:rPr lang="en-US" dirty="0"/>
              <a:t>. Much of this data had to be manually tracked and verified by phone calls to facilities for several months after the storm. </a:t>
            </a:r>
          </a:p>
        </p:txBody>
      </p:sp>
      <p:sp>
        <p:nvSpPr>
          <p:cNvPr id="4" name="Slide Number Placeholder 3"/>
          <p:cNvSpPr>
            <a:spLocks noGrp="1"/>
          </p:cNvSpPr>
          <p:nvPr>
            <p:ph type="sldNum" sz="quarter" idx="10"/>
          </p:nvPr>
        </p:nvSpPr>
        <p:spPr/>
        <p:txBody>
          <a:bodyPr/>
          <a:lstStyle/>
          <a:p>
            <a:fld id="{F6DA9C80-B631-4EC4-8253-F63CFD0157DF}" type="slidenum">
              <a:rPr lang="en-US" smtClean="0"/>
              <a:t>6</a:t>
            </a:fld>
            <a:endParaRPr lang="en-US" dirty="0"/>
          </a:p>
        </p:txBody>
      </p:sp>
    </p:spTree>
    <p:extLst>
      <p:ext uri="{BB962C8B-B14F-4D97-AF65-F5344CB8AC3E}">
        <p14:creationId xmlns:p14="http://schemas.microsoft.com/office/powerpoint/2010/main" val="32036436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Facility</a:t>
            </a:r>
            <a:r>
              <a:rPr lang="en-US" sz="1200" kern="1200" baseline="0" dirty="0">
                <a:solidFill>
                  <a:schemeClr val="tx1"/>
                </a:solidFill>
                <a:effectLst/>
                <a:latin typeface="+mn-lt"/>
                <a:ea typeface="+mn-ea"/>
                <a:cs typeface="+mn-cs"/>
              </a:rPr>
              <a:t> staff are traveling with the two evacuees. Assume you are now at the Tmp Location.</a:t>
            </a:r>
          </a:p>
        </p:txBody>
      </p:sp>
      <p:sp>
        <p:nvSpPr>
          <p:cNvPr id="4" name="Slide Number Placeholder 3"/>
          <p:cNvSpPr>
            <a:spLocks noGrp="1"/>
          </p:cNvSpPr>
          <p:nvPr>
            <p:ph type="sldNum" sz="quarter" idx="10"/>
          </p:nvPr>
        </p:nvSpPr>
        <p:spPr/>
        <p:txBody>
          <a:bodyPr/>
          <a:lstStyle/>
          <a:p>
            <a:fld id="{F6DA9C80-B631-4EC4-8253-F63CFD0157DF}" type="slidenum">
              <a:rPr lang="en-US" smtClean="0"/>
              <a:t>60</a:t>
            </a:fld>
            <a:endParaRPr lang="en-US" dirty="0"/>
          </a:p>
        </p:txBody>
      </p:sp>
    </p:spTree>
    <p:extLst>
      <p:ext uri="{BB962C8B-B14F-4D97-AF65-F5344CB8AC3E}">
        <p14:creationId xmlns:p14="http://schemas.microsoft.com/office/powerpoint/2010/main" val="12689940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b="0" dirty="0"/>
              <a:t>Assume that you are</a:t>
            </a:r>
            <a:r>
              <a:rPr lang="en-US" b="0" baseline="0" dirty="0"/>
              <a:t> also at the Temp Location for this scenario.</a:t>
            </a:r>
            <a:endParaRPr lang="en-US" b="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61</a:t>
            </a:fld>
            <a:endParaRPr lang="en-US" dirty="0"/>
          </a:p>
        </p:txBody>
      </p:sp>
    </p:spTree>
    <p:extLst>
      <p:ext uri="{BB962C8B-B14F-4D97-AF65-F5344CB8AC3E}">
        <p14:creationId xmlns:p14="http://schemas.microsoft.com/office/powerpoint/2010/main" val="24578005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62</a:t>
            </a:fld>
            <a:endParaRPr lang="en-US" dirty="0"/>
          </a:p>
        </p:txBody>
      </p:sp>
    </p:spTree>
    <p:extLst>
      <p:ext uri="{BB962C8B-B14F-4D97-AF65-F5344CB8AC3E}">
        <p14:creationId xmlns:p14="http://schemas.microsoft.com/office/powerpoint/2010/main" val="4654268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b="0" dirty="0"/>
              <a:t>Confirm status</a:t>
            </a:r>
            <a:r>
              <a:rPr lang="en-US" b="0" baseline="0" dirty="0"/>
              <a:t> is Repatriated for both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Initiate Repatriation is only available if Intended Location equals Original Location.</a:t>
            </a:r>
          </a:p>
          <a:p>
            <a:endParaRPr lang="en-US" b="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63</a:t>
            </a:fld>
            <a:endParaRPr lang="en-US" dirty="0"/>
          </a:p>
        </p:txBody>
      </p:sp>
    </p:spTree>
    <p:extLst>
      <p:ext uri="{BB962C8B-B14F-4D97-AF65-F5344CB8AC3E}">
        <p14:creationId xmlns:p14="http://schemas.microsoft.com/office/powerpoint/2010/main" val="27092467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64</a:t>
            </a:fld>
            <a:endParaRPr lang="en-US" dirty="0"/>
          </a:p>
        </p:txBody>
      </p:sp>
    </p:spTree>
    <p:extLst>
      <p:ext uri="{BB962C8B-B14F-4D97-AF65-F5344CB8AC3E}">
        <p14:creationId xmlns:p14="http://schemas.microsoft.com/office/powerpoint/2010/main" val="27890794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b="0" dirty="0"/>
              <a:t>Confirm status</a:t>
            </a:r>
            <a:r>
              <a:rPr lang="en-US" b="0" baseline="0" dirty="0"/>
              <a:t> is Repatriated for both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Status of Repatriated will only be available if the Original Facility equals the current location.</a:t>
            </a:r>
          </a:p>
          <a:p>
            <a:endParaRPr lang="en-US" b="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65</a:t>
            </a:fld>
            <a:endParaRPr lang="en-US" dirty="0"/>
          </a:p>
        </p:txBody>
      </p:sp>
    </p:spTree>
    <p:extLst>
      <p:ext uri="{BB962C8B-B14F-4D97-AF65-F5344CB8AC3E}">
        <p14:creationId xmlns:p14="http://schemas.microsoft.com/office/powerpoint/2010/main" val="33974168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b="0" kern="1200" dirty="0">
                <a:solidFill>
                  <a:schemeClr val="tx1"/>
                </a:solidFill>
                <a:effectLst/>
                <a:latin typeface="+mn-lt"/>
                <a:ea typeface="+mn-ea"/>
                <a:cs typeface="+mn-cs"/>
              </a:rPr>
              <a:t>This report can be exported to excel or pdf, but report requires an operation.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If you want to view people for multiple operations, then use the List People.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66</a:t>
            </a:fld>
            <a:endParaRPr lang="en-US" dirty="0"/>
          </a:p>
        </p:txBody>
      </p:sp>
    </p:spTree>
    <p:extLst>
      <p:ext uri="{BB962C8B-B14F-4D97-AF65-F5344CB8AC3E}">
        <p14:creationId xmlns:p14="http://schemas.microsoft.com/office/powerpoint/2010/main" val="8296513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b="0" dirty="0"/>
              <a:t>Confirm status</a:t>
            </a:r>
            <a:r>
              <a:rPr lang="en-US" b="0" baseline="0" dirty="0"/>
              <a:t> is Repatriated for both people and location is correct.</a:t>
            </a:r>
            <a:endParaRPr lang="en-US" b="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67</a:t>
            </a:fld>
            <a:endParaRPr lang="en-US" dirty="0"/>
          </a:p>
        </p:txBody>
      </p:sp>
    </p:spTree>
    <p:extLst>
      <p:ext uri="{BB962C8B-B14F-4D97-AF65-F5344CB8AC3E}">
        <p14:creationId xmlns:p14="http://schemas.microsoft.com/office/powerpoint/2010/main" val="31240544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b="0" i="0" kern="1200" dirty="0">
                <a:solidFill>
                  <a:schemeClr val="tx1"/>
                </a:solidFill>
                <a:effectLst/>
                <a:latin typeface="+mn-lt"/>
                <a:ea typeface="+mn-ea"/>
                <a:cs typeface="+mn-cs"/>
              </a:rPr>
              <a:t>Create an operation that you can use for all of your trainings. Change “Test” for location to something that differentiates your trainings from others.</a:t>
            </a: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68</a:t>
            </a:fld>
            <a:endParaRPr lang="en-US" dirty="0"/>
          </a:p>
        </p:txBody>
      </p:sp>
    </p:spTree>
    <p:extLst>
      <p:ext uri="{BB962C8B-B14F-4D97-AF65-F5344CB8AC3E}">
        <p14:creationId xmlns:p14="http://schemas.microsoft.com/office/powerpoint/2010/main" val="18278766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dirty="0"/>
              <a:t>New in version 3.0,</a:t>
            </a:r>
            <a:r>
              <a:rPr lang="en-US" sz="1200" baseline="0" dirty="0"/>
              <a:t> the can be renamed and stored on your networks for multiple staff to update and access as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eFINDS downloads can be saved to network using any file name. You no longer need to keep the name from the eFINDS system.</a:t>
            </a:r>
          </a:p>
          <a:p>
            <a:endParaRPr lang="en-US" sz="12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69</a:t>
            </a:fld>
            <a:endParaRPr lang="en-US" dirty="0"/>
          </a:p>
        </p:txBody>
      </p:sp>
    </p:spTree>
    <p:extLst>
      <p:ext uri="{BB962C8B-B14F-4D97-AF65-F5344CB8AC3E}">
        <p14:creationId xmlns:p14="http://schemas.microsoft.com/office/powerpoint/2010/main" val="3328210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545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7</a:t>
            </a:fld>
            <a:endParaRPr lang="en-US" dirty="0"/>
          </a:p>
        </p:txBody>
      </p:sp>
    </p:spTree>
    <p:extLst>
      <p:ext uri="{BB962C8B-B14F-4D97-AF65-F5344CB8AC3E}">
        <p14:creationId xmlns:p14="http://schemas.microsoft.com/office/powerpoint/2010/main" val="23730790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If Excel file has no person info, then the file cannot be uploaded. OR if barcode does not have a person affiliated with a barcode, then barcode will remain available.</a:t>
            </a:r>
          </a:p>
          <a:p>
            <a:r>
              <a:rPr lang="en-US" sz="1200" b="1" kern="1200" dirty="0">
                <a:solidFill>
                  <a:schemeClr val="tx1"/>
                </a:solidFill>
                <a:effectLst/>
                <a:latin typeface="+mn-lt"/>
                <a:ea typeface="+mn-ea"/>
                <a:cs typeface="+mn-cs"/>
              </a:rPr>
              <a:t>Remember:</a:t>
            </a:r>
            <a:r>
              <a:rPr lang="en-US" sz="1200" kern="1200" dirty="0">
                <a:solidFill>
                  <a:schemeClr val="tx1"/>
                </a:solidFill>
                <a:effectLst/>
                <a:latin typeface="+mn-lt"/>
                <a:ea typeface="+mn-ea"/>
                <a:cs typeface="+mn-cs"/>
              </a:rPr>
              <a:t> The role of eFINDS Data Reporter cannot download the spreadsheet, but they can maintain it on their network and upload it when the operation is created or made active.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70</a:t>
            </a:fld>
            <a:endParaRPr lang="en-US" dirty="0"/>
          </a:p>
        </p:txBody>
      </p:sp>
    </p:spTree>
    <p:extLst>
      <p:ext uri="{BB962C8B-B14F-4D97-AF65-F5344CB8AC3E}">
        <p14:creationId xmlns:p14="http://schemas.microsoft.com/office/powerpoint/2010/main" val="28539408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71</a:t>
            </a:fld>
            <a:endParaRPr lang="en-US" dirty="0"/>
          </a:p>
        </p:txBody>
      </p:sp>
    </p:spTree>
    <p:extLst>
      <p:ext uri="{BB962C8B-B14F-4D97-AF65-F5344CB8AC3E}">
        <p14:creationId xmlns:p14="http://schemas.microsoft.com/office/powerpoint/2010/main" val="40403089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b="0" dirty="0"/>
              <a:t>Confirm status</a:t>
            </a:r>
            <a:r>
              <a:rPr lang="en-US" b="0" baseline="0" dirty="0"/>
              <a:t> is evacuated for both people.</a:t>
            </a:r>
            <a:endParaRPr lang="en-US" b="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72</a:t>
            </a:fld>
            <a:endParaRPr lang="en-US" dirty="0"/>
          </a:p>
        </p:txBody>
      </p:sp>
    </p:spTree>
    <p:extLst>
      <p:ext uri="{BB962C8B-B14F-4D97-AF65-F5344CB8AC3E}">
        <p14:creationId xmlns:p14="http://schemas.microsoft.com/office/powerpoint/2010/main" val="40657964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73</a:t>
            </a:fld>
            <a:endParaRPr lang="en-US" dirty="0"/>
          </a:p>
        </p:txBody>
      </p:sp>
    </p:spTree>
    <p:extLst>
      <p:ext uri="{BB962C8B-B14F-4D97-AF65-F5344CB8AC3E}">
        <p14:creationId xmlns:p14="http://schemas.microsoft.com/office/powerpoint/2010/main" val="14812710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report cannot be exported.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The</a:t>
            </a:r>
            <a:r>
              <a:rPr lang="en-US" sz="1200" kern="1200" baseline="0" dirty="0">
                <a:solidFill>
                  <a:schemeClr val="tx1"/>
                </a:solidFill>
                <a:effectLst/>
                <a:latin typeface="+mn-lt"/>
                <a:ea typeface="+mn-ea"/>
                <a:cs typeface="+mn-cs"/>
              </a:rPr>
              <a:t> report display people from multiple operations.</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74</a:t>
            </a:fld>
            <a:endParaRPr lang="en-US" dirty="0"/>
          </a:p>
        </p:txBody>
      </p:sp>
    </p:spTree>
    <p:extLst>
      <p:ext uri="{BB962C8B-B14F-4D97-AF65-F5344CB8AC3E}">
        <p14:creationId xmlns:p14="http://schemas.microsoft.com/office/powerpoint/2010/main" val="17079854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Demonstrates how the evacuating facility can register/evacuate people without having wristbands to scan.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75</a:t>
            </a:fld>
            <a:endParaRPr lang="en-US" dirty="0"/>
          </a:p>
        </p:txBody>
      </p:sp>
    </p:spTree>
    <p:extLst>
      <p:ext uri="{BB962C8B-B14F-4D97-AF65-F5344CB8AC3E}">
        <p14:creationId xmlns:p14="http://schemas.microsoft.com/office/powerpoint/2010/main" val="22121241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b="1" kern="1200" dirty="0">
                <a:solidFill>
                  <a:schemeClr val="tx1"/>
                </a:solidFill>
                <a:effectLst/>
                <a:latin typeface="+mn-lt"/>
                <a:ea typeface="+mn-ea"/>
                <a:cs typeface="+mn-cs"/>
              </a:rPr>
              <a:t>Remember:</a:t>
            </a:r>
            <a:r>
              <a:rPr lang="en-US" sz="1200" kern="1200" dirty="0">
                <a:solidFill>
                  <a:schemeClr val="tx1"/>
                </a:solidFill>
                <a:effectLst/>
                <a:latin typeface="+mn-lt"/>
                <a:ea typeface="+mn-ea"/>
                <a:cs typeface="+mn-cs"/>
              </a:rPr>
              <a:t> Available barcodes have a status of Available, so be sure to note the wristband assigned. Also, be sure to select the proper action button (evacuate) according to the person’s status.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76</a:t>
            </a:fld>
            <a:endParaRPr lang="en-US" dirty="0"/>
          </a:p>
        </p:txBody>
      </p:sp>
    </p:spTree>
    <p:extLst>
      <p:ext uri="{BB962C8B-B14F-4D97-AF65-F5344CB8AC3E}">
        <p14:creationId xmlns:p14="http://schemas.microsoft.com/office/powerpoint/2010/main" val="33670531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baseline="0" dirty="0">
                <a:solidFill>
                  <a:schemeClr val="tx1"/>
                </a:solidFill>
                <a:effectLst/>
                <a:latin typeface="+mn-lt"/>
                <a:ea typeface="+mn-ea"/>
                <a:cs typeface="+mn-cs"/>
              </a:rPr>
              <a:t>Only two characters are needed to do a quick search. Search for content in the Medical Info, Note section as well all info entered on the right side of the patient info area.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77</a:t>
            </a:fld>
            <a:endParaRPr lang="en-US" dirty="0"/>
          </a:p>
        </p:txBody>
      </p:sp>
    </p:spTree>
    <p:extLst>
      <p:ext uri="{BB962C8B-B14F-4D97-AF65-F5344CB8AC3E}">
        <p14:creationId xmlns:p14="http://schemas.microsoft.com/office/powerpoint/2010/main" val="40836767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Demonstrates the Quick Search feature to find a person with minimal search criteria, such as content in the Note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also</a:t>
            </a:r>
            <a:r>
              <a:rPr lang="en-US" sz="1200" kern="1200" baseline="0" dirty="0">
                <a:solidFill>
                  <a:schemeClr val="tx1"/>
                </a:solidFill>
                <a:effectLst/>
                <a:latin typeface="+mn-lt"/>
                <a:ea typeface="+mn-ea"/>
                <a:cs typeface="+mn-cs"/>
              </a:rPr>
              <a:t> demonstrates how a person’s record can be updated when record is located.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Upon completing</a:t>
            </a:r>
            <a:r>
              <a:rPr lang="en-US" b="0" baseline="0" dirty="0"/>
              <a:t> step 8, view the person’s tracking history to view content of Note field.</a:t>
            </a:r>
            <a:endParaRPr lang="en-US" b="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78</a:t>
            </a:fld>
            <a:endParaRPr lang="en-US" dirty="0"/>
          </a:p>
        </p:txBody>
      </p:sp>
    </p:spTree>
    <p:extLst>
      <p:ext uri="{BB962C8B-B14F-4D97-AF65-F5344CB8AC3E}">
        <p14:creationId xmlns:p14="http://schemas.microsoft.com/office/powerpoint/2010/main" val="23605396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function would generally used for registering multiple people when you do not have wristbands or barcodes to scan. </a:t>
            </a:r>
          </a:p>
          <a:p>
            <a:r>
              <a:rPr lang="en-US" sz="1200" kern="1200" baseline="0" dirty="0">
                <a:solidFill>
                  <a:schemeClr val="tx1"/>
                </a:solidFill>
                <a:effectLst/>
                <a:latin typeface="+mn-lt"/>
                <a:ea typeface="+mn-ea"/>
                <a:cs typeface="+mn-cs"/>
              </a:rPr>
              <a:t>For demonstration purposes, you will only register one person using this method.</a:t>
            </a:r>
          </a:p>
          <a:p>
            <a:r>
              <a:rPr lang="en-US" sz="1200" kern="1200" baseline="0" dirty="0">
                <a:solidFill>
                  <a:schemeClr val="tx1"/>
                </a:solidFill>
                <a:effectLst/>
                <a:latin typeface="+mn-lt"/>
                <a:ea typeface="+mn-ea"/>
                <a:cs typeface="+mn-cs"/>
              </a:rPr>
              <a:t>This method registers the person, but the intended destination is not chosen at this time.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79</a:t>
            </a:fld>
            <a:endParaRPr lang="en-US" dirty="0"/>
          </a:p>
        </p:txBody>
      </p:sp>
    </p:spTree>
    <p:extLst>
      <p:ext uri="{BB962C8B-B14F-4D97-AF65-F5344CB8AC3E}">
        <p14:creationId xmlns:p14="http://schemas.microsoft.com/office/powerpoint/2010/main" val="106691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545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8</a:t>
            </a:fld>
            <a:endParaRPr lang="en-US" dirty="0"/>
          </a:p>
        </p:txBody>
      </p:sp>
    </p:spTree>
    <p:extLst>
      <p:ext uri="{BB962C8B-B14F-4D97-AF65-F5344CB8AC3E}">
        <p14:creationId xmlns:p14="http://schemas.microsoft.com/office/powerpoint/2010/main" val="33562720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no export function</a:t>
            </a:r>
            <a:r>
              <a:rPr lang="en-US" sz="1200" kern="1200" baseline="0" dirty="0">
                <a:solidFill>
                  <a:schemeClr val="tx1"/>
                </a:solidFill>
                <a:effectLst/>
                <a:latin typeface="+mn-lt"/>
                <a:ea typeface="+mn-ea"/>
                <a:cs typeface="+mn-cs"/>
              </a:rPr>
              <a:t> for this features, so suggest that the page is printed.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Be aware if you have multiple attendees from the same facility, they will need to coordinate who registers a person using a specific barcode.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Suggest that then request multiple bar codes needed, and then each participant select on unique one from the list.</a:t>
            </a:r>
            <a:endParaRPr lang="en-US" sz="1200" kern="1200" dirty="0">
              <a:solidFill>
                <a:schemeClr val="tx1"/>
              </a:solidFill>
              <a:effectLst/>
              <a:latin typeface="+mn-lt"/>
              <a:ea typeface="+mn-ea"/>
              <a:cs typeface="+mn-cs"/>
            </a:endParaRPr>
          </a:p>
          <a:p>
            <a:endParaRPr lang="en-US" b="1" dirty="0"/>
          </a:p>
          <a:p>
            <a:r>
              <a:rPr lang="en-US" b="0" dirty="0"/>
              <a:t>If</a:t>
            </a:r>
            <a:r>
              <a:rPr lang="en-US" b="0" baseline="0" dirty="0"/>
              <a:t> this feature is used by multiple eFINDS Reporting Admins at the same time, the person info will be overwritten and accurate reporting will not be available.</a:t>
            </a:r>
            <a:endParaRPr lang="en-US" b="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80</a:t>
            </a:fld>
            <a:endParaRPr lang="en-US" dirty="0"/>
          </a:p>
        </p:txBody>
      </p:sp>
    </p:spTree>
    <p:extLst>
      <p:ext uri="{BB962C8B-B14F-4D97-AF65-F5344CB8AC3E}">
        <p14:creationId xmlns:p14="http://schemas.microsoft.com/office/powerpoint/2010/main" val="30329771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baseline="0" dirty="0">
                <a:solidFill>
                  <a:schemeClr val="tx1"/>
                </a:solidFill>
                <a:effectLst/>
                <a:latin typeface="+mn-lt"/>
                <a:ea typeface="+mn-ea"/>
                <a:cs typeface="+mn-cs"/>
              </a:rPr>
              <a:t>Utilizes the Locate People function of eFINDS.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81</a:t>
            </a:fld>
            <a:endParaRPr lang="en-US" dirty="0"/>
          </a:p>
        </p:txBody>
      </p:sp>
    </p:spTree>
    <p:extLst>
      <p:ext uri="{BB962C8B-B14F-4D97-AF65-F5344CB8AC3E}">
        <p14:creationId xmlns:p14="http://schemas.microsoft.com/office/powerpoint/2010/main" val="15755877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82</a:t>
            </a:fld>
            <a:endParaRPr lang="en-US" dirty="0"/>
          </a:p>
        </p:txBody>
      </p:sp>
    </p:spTree>
    <p:extLst>
      <p:ext uri="{BB962C8B-B14F-4D97-AF65-F5344CB8AC3E}">
        <p14:creationId xmlns:p14="http://schemas.microsoft.com/office/powerpoint/2010/main" val="19084461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baseline="0" dirty="0">
                <a:solidFill>
                  <a:schemeClr val="tx1"/>
                </a:solidFill>
                <a:effectLst/>
                <a:latin typeface="+mn-lt"/>
                <a:ea typeface="+mn-ea"/>
                <a:cs typeface="+mn-cs"/>
              </a:rPr>
              <a:t>Utilizes the Locate People function of eFINDS.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affiliated with one facility, then you will only see results for the people who originated from your facility. People being evacuated to the temp location from other facilities will not display.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83</a:t>
            </a:fld>
            <a:endParaRPr lang="en-US" dirty="0"/>
          </a:p>
        </p:txBody>
      </p:sp>
    </p:spTree>
    <p:extLst>
      <p:ext uri="{BB962C8B-B14F-4D97-AF65-F5344CB8AC3E}">
        <p14:creationId xmlns:p14="http://schemas.microsoft.com/office/powerpoint/2010/main" val="37310841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Now that all evacuee</a:t>
            </a:r>
            <a:r>
              <a:rPr lang="en-US" b="0" baseline="0" dirty="0"/>
              <a:t> are received, when the operation is over change status to Initiate Repatriation.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When the evacuees arrive back to the original facility, change their status to Repatriated using whatever method or eFINDS function desired.</a:t>
            </a:r>
            <a:endParaRPr lang="en-US" b="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84</a:t>
            </a:fld>
            <a:endParaRPr lang="en-US" dirty="0"/>
          </a:p>
        </p:txBody>
      </p:sp>
    </p:spTree>
    <p:extLst>
      <p:ext uri="{BB962C8B-B14F-4D97-AF65-F5344CB8AC3E}">
        <p14:creationId xmlns:p14="http://schemas.microsoft.com/office/powerpoint/2010/main" val="11129874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baseline="0" dirty="0">
                <a:solidFill>
                  <a:schemeClr val="tx1"/>
                </a:solidFill>
                <a:effectLst/>
                <a:latin typeface="+mn-lt"/>
                <a:ea typeface="+mn-ea"/>
                <a:cs typeface="+mn-cs"/>
              </a:rPr>
              <a:t>Utilizes the Locate People function of eFINDS.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85</a:t>
            </a:fld>
            <a:endParaRPr lang="en-US" dirty="0"/>
          </a:p>
        </p:txBody>
      </p:sp>
    </p:spTree>
    <p:extLst>
      <p:ext uri="{BB962C8B-B14F-4D97-AF65-F5344CB8AC3E}">
        <p14:creationId xmlns:p14="http://schemas.microsoft.com/office/powerpoint/2010/main" val="7043765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r>
              <a:rPr lang="en-US" dirty="0"/>
              <a:t>At</a:t>
            </a:r>
            <a:r>
              <a:rPr lang="en-US" baseline="0" dirty="0"/>
              <a:t> the conclusion of a drill/exercise/training please consider inactivating your operation and/or temporary location.  This will help clean-up the drop-down list when individuals search for TMPs and Operations.  If the location and/or operation is needed again, you can always re-activate it.</a:t>
            </a:r>
          </a:p>
          <a:p>
            <a:endParaRPr lang="en-US" baseline="0" dirty="0"/>
          </a:p>
          <a:p>
            <a:r>
              <a:rPr lang="en-US" baseline="0" dirty="0"/>
              <a:t>You can only inactivate operations/locations that YOU created.  You can filter through operations by clicking on “created by” and search for your name alphabetically.</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86</a:t>
            </a:fld>
            <a:endParaRPr lang="en-US" dirty="0"/>
          </a:p>
        </p:txBody>
      </p:sp>
    </p:spTree>
    <p:extLst>
      <p:ext uri="{BB962C8B-B14F-4D97-AF65-F5344CB8AC3E}">
        <p14:creationId xmlns:p14="http://schemas.microsoft.com/office/powerpoint/2010/main" val="14904944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545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87</a:t>
            </a:fld>
            <a:endParaRPr lang="en-US" dirty="0"/>
          </a:p>
        </p:txBody>
      </p:sp>
    </p:spTree>
    <p:extLst>
      <p:ext uri="{BB962C8B-B14F-4D97-AF65-F5344CB8AC3E}">
        <p14:creationId xmlns:p14="http://schemas.microsoft.com/office/powerpoint/2010/main" val="1420545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r>
              <a:rPr lang="en-US" dirty="0"/>
              <a:t>Module 4</a:t>
            </a:r>
          </a:p>
        </p:txBody>
      </p:sp>
      <p:sp>
        <p:nvSpPr>
          <p:cNvPr id="4" name="Slide Number Placeholder 3"/>
          <p:cNvSpPr>
            <a:spLocks noGrp="1"/>
          </p:cNvSpPr>
          <p:nvPr>
            <p:ph type="sldNum" sz="quarter" idx="10"/>
          </p:nvPr>
        </p:nvSpPr>
        <p:spPr/>
        <p:txBody>
          <a:bodyPr/>
          <a:lstStyle/>
          <a:p>
            <a:fld id="{F6DA9C80-B631-4EC4-8253-F63CFD0157DF}" type="slidenum">
              <a:rPr lang="en-US" smtClean="0"/>
              <a:t>88</a:t>
            </a:fld>
            <a:endParaRPr lang="en-US" dirty="0"/>
          </a:p>
        </p:txBody>
      </p:sp>
    </p:spTree>
    <p:extLst>
      <p:ext uri="{BB962C8B-B14F-4D97-AF65-F5344CB8AC3E}">
        <p14:creationId xmlns:p14="http://schemas.microsoft.com/office/powerpoint/2010/main" val="37313504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r>
              <a:rPr lang="en-US" dirty="0"/>
              <a:t>Module 4</a:t>
            </a:r>
          </a:p>
        </p:txBody>
      </p:sp>
      <p:sp>
        <p:nvSpPr>
          <p:cNvPr id="4" name="Slide Number Placeholder 3"/>
          <p:cNvSpPr>
            <a:spLocks noGrp="1"/>
          </p:cNvSpPr>
          <p:nvPr>
            <p:ph type="sldNum" sz="quarter" idx="10"/>
          </p:nvPr>
        </p:nvSpPr>
        <p:spPr/>
        <p:txBody>
          <a:bodyPr/>
          <a:lstStyle/>
          <a:p>
            <a:fld id="{F6DA9C80-B631-4EC4-8253-F63CFD0157DF}" type="slidenum">
              <a:rPr lang="en-US" smtClean="0"/>
              <a:t>89</a:t>
            </a:fld>
            <a:endParaRPr lang="en-US" dirty="0"/>
          </a:p>
        </p:txBody>
      </p:sp>
    </p:spTree>
    <p:extLst>
      <p:ext uri="{BB962C8B-B14F-4D97-AF65-F5344CB8AC3E}">
        <p14:creationId xmlns:p14="http://schemas.microsoft.com/office/powerpoint/2010/main" val="236313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pPr defTabSz="977161">
              <a:defRPr/>
            </a:pPr>
            <a:r>
              <a:rPr lang="en-US" altLang="en-US" dirty="0"/>
              <a:t> </a:t>
            </a:r>
            <a:r>
              <a:rPr lang="en-US" dirty="0"/>
              <a:t>This slide lists the critical</a:t>
            </a:r>
            <a:r>
              <a:rPr lang="en-US" baseline="0" dirty="0"/>
              <a:t> data and functional elements that the system had to provide.</a:t>
            </a:r>
            <a:endParaRPr lang="en-US" dirty="0"/>
          </a:p>
          <a:p>
            <a:pPr defTabSz="977161">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9</a:t>
            </a:fld>
            <a:endParaRPr lang="en-US" dirty="0"/>
          </a:p>
        </p:txBody>
      </p:sp>
    </p:spTree>
    <p:extLst>
      <p:ext uri="{BB962C8B-B14F-4D97-AF65-F5344CB8AC3E}">
        <p14:creationId xmlns:p14="http://schemas.microsoft.com/office/powerpoint/2010/main" val="12172224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r>
              <a:rPr lang="en-US" dirty="0"/>
              <a:t>Module 4</a:t>
            </a:r>
          </a:p>
        </p:txBody>
      </p:sp>
      <p:sp>
        <p:nvSpPr>
          <p:cNvPr id="4" name="Slide Number Placeholder 3"/>
          <p:cNvSpPr>
            <a:spLocks noGrp="1"/>
          </p:cNvSpPr>
          <p:nvPr>
            <p:ph type="sldNum" sz="quarter" idx="10"/>
          </p:nvPr>
        </p:nvSpPr>
        <p:spPr/>
        <p:txBody>
          <a:bodyPr/>
          <a:lstStyle/>
          <a:p>
            <a:fld id="{F6DA9C80-B631-4EC4-8253-F63CFD0157DF}" type="slidenum">
              <a:rPr lang="en-US" smtClean="0"/>
              <a:t>90</a:t>
            </a:fld>
            <a:endParaRPr lang="en-US" dirty="0"/>
          </a:p>
        </p:txBody>
      </p:sp>
    </p:spTree>
    <p:extLst>
      <p:ext uri="{BB962C8B-B14F-4D97-AF65-F5344CB8AC3E}">
        <p14:creationId xmlns:p14="http://schemas.microsoft.com/office/powerpoint/2010/main" val="38128476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r>
              <a:rPr lang="en-US" dirty="0"/>
              <a:t>Module 4</a:t>
            </a:r>
          </a:p>
          <a:p>
            <a:pPr defTabSz="977161">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91</a:t>
            </a:fld>
            <a:endParaRPr lang="en-US" dirty="0"/>
          </a:p>
        </p:txBody>
      </p:sp>
    </p:spTree>
    <p:extLst>
      <p:ext uri="{BB962C8B-B14F-4D97-AF65-F5344CB8AC3E}">
        <p14:creationId xmlns:p14="http://schemas.microsoft.com/office/powerpoint/2010/main" val="30219099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726" y="4637247"/>
            <a:ext cx="5871151" cy="4392217"/>
          </a:xfrm>
          <a:prstGeom prst="rect">
            <a:avLst/>
          </a:prstGeom>
        </p:spPr>
        <p:txBody>
          <a:bodyPr lIns="92446" tIns="46223" rIns="92446" bIns="46223"/>
          <a:lstStyle/>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92</a:t>
            </a:fld>
            <a:endParaRPr lang="en-US" dirty="0"/>
          </a:p>
        </p:txBody>
      </p:sp>
    </p:spTree>
    <p:extLst>
      <p:ext uri="{BB962C8B-B14F-4D97-AF65-F5344CB8AC3E}">
        <p14:creationId xmlns:p14="http://schemas.microsoft.com/office/powerpoint/2010/main" val="22042052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xfrm>
            <a:off x="751053" y="4714535"/>
            <a:ext cx="6001621" cy="4465421"/>
          </a:xfrm>
          <a:prstGeom prst="rect">
            <a:avLst/>
          </a:prstGeom>
          <a:noFill/>
        </p:spPr>
        <p:txBody>
          <a:bodyPr wrap="square" lIns="94202" tIns="47101" rIns="94202" bIns="47101" numCol="1" anchor="t" anchorCtr="0" compatLnSpc="1">
            <a:prstTxWarp prst="textNoShape">
              <a:avLst/>
            </a:prstTxWarp>
          </a:bodyPr>
          <a:lstStyle/>
          <a:p>
            <a:pPr eaLnBrk="1" hangingPunct="1"/>
            <a:r>
              <a:rPr lang="en-US" b="0" baseline="0" dirty="0"/>
              <a:t>The Health Commerce System trainers are the team responsible for providing technical assistance with eFINDS, so if you find that you are having a technical issue with eFINDS or the Health Commerce System in general you should contact the Health Commerce System Trainers at the number or email listed on the screen. </a:t>
            </a:r>
          </a:p>
          <a:p>
            <a:r>
              <a:rPr lang="en-US" dirty="0"/>
              <a:t>Contact the </a:t>
            </a:r>
            <a:r>
              <a:rPr lang="en-US" dirty="0">
                <a:hlinkClick r:id="rId3"/>
              </a:rPr>
              <a:t>CAMU help desk</a:t>
            </a:r>
            <a:r>
              <a:rPr lang="en-US" dirty="0"/>
              <a:t> For password and account questions.</a:t>
            </a:r>
          </a:p>
          <a:p>
            <a:r>
              <a:rPr lang="en-US" dirty="0"/>
              <a:t>Contact </a:t>
            </a:r>
            <a:r>
              <a:rPr lang="en-US" dirty="0">
                <a:hlinkClick r:id="rId4"/>
              </a:rPr>
              <a:t>hinweb@health.state.ny.us</a:t>
            </a:r>
            <a:r>
              <a:rPr lang="en-US" dirty="0"/>
              <a:t> if you are experiencing technical problems with the site.</a:t>
            </a:r>
          </a:p>
          <a:p>
            <a:endParaRPr lang="en-US" dirty="0"/>
          </a:p>
          <a:p>
            <a:pPr defTabSz="977161" eaLnBrk="0" fontAlgn="base" hangingPunct="0">
              <a:spcBef>
                <a:spcPct val="30000"/>
              </a:spcBef>
              <a:spcAft>
                <a:spcPct val="0"/>
              </a:spcAft>
              <a:defRPr/>
            </a:pPr>
            <a:r>
              <a:rPr lang="en-US" b="0" baseline="0" dirty="0"/>
              <a:t>For non-technical issues that lean more towards implementation, operations and regulatory concerns, please address those to the </a:t>
            </a:r>
            <a:r>
              <a:rPr lang="en-US" dirty="0"/>
              <a:t>Office of Primary Care&amp;Health a Systems Management, Director of Preparedness</a:t>
            </a:r>
          </a:p>
          <a:p>
            <a:pPr defTabSz="977161">
              <a:defRPr/>
            </a:pPr>
            <a:r>
              <a:rPr lang="en-US" b="1" dirty="0">
                <a:solidFill>
                  <a:schemeClr val="tx2"/>
                </a:solidFill>
              </a:rPr>
              <a:t>Programmatic Questions about eFINDS Implementation/requirements Contacts</a:t>
            </a:r>
            <a:endParaRPr lang="en-US" b="0" baseline="0" dirty="0"/>
          </a:p>
          <a:p>
            <a:pPr defTabSz="977161">
              <a:defRPr/>
            </a:pPr>
            <a:endParaRPr lang="en-US" b="0" baseline="0" dirty="0"/>
          </a:p>
          <a:p>
            <a:pPr defTabSz="977161">
              <a:defRPr/>
            </a:pPr>
            <a:r>
              <a:rPr lang="en-US" b="0" baseline="0" dirty="0"/>
              <a:t>As of 3/3/14 – NYSDOH implementation guide has not been released</a:t>
            </a:r>
            <a:endParaRPr lang="en-US" dirty="0"/>
          </a:p>
          <a:p>
            <a:endParaRPr lang="en-US" baseline="0" dirty="0"/>
          </a:p>
          <a:p>
            <a:endParaRPr lang="en-US" baseline="0" dirty="0"/>
          </a:p>
          <a:p>
            <a:endParaRPr lang="en-US" dirty="0"/>
          </a:p>
          <a:p>
            <a:pPr lvl="1" algn="ctr">
              <a:lnSpc>
                <a:spcPct val="80000"/>
              </a:lnSpc>
              <a:buFontTx/>
              <a:buNone/>
            </a:pPr>
            <a:endParaRPr lang="en-US" dirty="0">
              <a:solidFill>
                <a:srgbClr val="A50021"/>
              </a:solidFill>
            </a:endParaRPr>
          </a:p>
          <a:p>
            <a:pPr algn="ctr">
              <a:lnSpc>
                <a:spcPct val="80000"/>
              </a:lnSpc>
              <a:buFontTx/>
              <a:buNone/>
            </a:pPr>
            <a:endParaRPr lang="en-US" sz="1800" dirty="0">
              <a:solidFill>
                <a:srgbClr val="A50021"/>
              </a:solidFill>
            </a:endParaRPr>
          </a:p>
          <a:p>
            <a:pPr eaLnBrk="1" hangingPunct="1"/>
            <a:endParaRPr lang="en-US" dirty="0"/>
          </a:p>
        </p:txBody>
      </p:sp>
    </p:spTree>
    <p:extLst>
      <p:ext uri="{BB962C8B-B14F-4D97-AF65-F5344CB8AC3E}">
        <p14:creationId xmlns:p14="http://schemas.microsoft.com/office/powerpoint/2010/main" val="39028227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545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94</a:t>
            </a:fld>
            <a:endParaRPr lang="en-US" dirty="0"/>
          </a:p>
        </p:txBody>
      </p:sp>
    </p:spTree>
    <p:extLst>
      <p:ext uri="{BB962C8B-B14F-4D97-AF65-F5344CB8AC3E}">
        <p14:creationId xmlns:p14="http://schemas.microsoft.com/office/powerpoint/2010/main" val="23964787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726" y="4637247"/>
            <a:ext cx="5871151" cy="4392217"/>
          </a:xfrm>
          <a:prstGeom prst="rect">
            <a:avLst/>
          </a:prstGeom>
        </p:spPr>
        <p:txBody>
          <a:bodyPr lIns="92446" tIns="46223" rIns="92446" bIns="46223"/>
          <a:lstStyle/>
          <a:p>
            <a:r>
              <a:rPr lang="en-US" dirty="0"/>
              <a:t>Documents that can be used to incorporate eFINDS into your Evacuation and/ or Disaster Plan can be found:</a:t>
            </a:r>
          </a:p>
          <a:p>
            <a:r>
              <a:rPr lang="en-US" dirty="0"/>
              <a:t>WRHEPC.URMC.edu</a:t>
            </a:r>
          </a:p>
          <a:p>
            <a:r>
              <a:rPr lang="en-US" dirty="0">
                <a:hlinkClick r:id="rId3"/>
              </a:rPr>
              <a:t>http://www.urmc.rochester.edu/emergency-preparedness/Preparedness-and-Response-Tools-Resources/eFINDS.aspx</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95</a:t>
            </a:fld>
            <a:endParaRPr lang="en-US" dirty="0"/>
          </a:p>
        </p:txBody>
      </p:sp>
    </p:spTree>
    <p:extLst>
      <p:ext uri="{BB962C8B-B14F-4D97-AF65-F5344CB8AC3E}">
        <p14:creationId xmlns:p14="http://schemas.microsoft.com/office/powerpoint/2010/main" val="12156576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545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96</a:t>
            </a:fld>
            <a:endParaRPr lang="en-US" dirty="0"/>
          </a:p>
        </p:txBody>
      </p:sp>
    </p:spTree>
    <p:extLst>
      <p:ext uri="{BB962C8B-B14F-4D97-AF65-F5344CB8AC3E}">
        <p14:creationId xmlns:p14="http://schemas.microsoft.com/office/powerpoint/2010/main" val="38167648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97</a:t>
            </a:fld>
            <a:endParaRPr lang="en-US" dirty="0"/>
          </a:p>
        </p:txBody>
      </p:sp>
    </p:spTree>
    <p:extLst>
      <p:ext uri="{BB962C8B-B14F-4D97-AF65-F5344CB8AC3E}">
        <p14:creationId xmlns:p14="http://schemas.microsoft.com/office/powerpoint/2010/main" val="410623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3835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44550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4048722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11601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06954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98157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8874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23"/>
          <p:cNvSpPr/>
          <p:nvPr/>
        </p:nvSpPr>
        <p:spPr>
          <a:xfrm>
            <a:off x="0" y="0"/>
            <a:ext cx="9144000" cy="5143500"/>
          </a:xfrm>
          <a:prstGeom prst="rect">
            <a:avLst/>
          </a:prstGeom>
          <a:blipFill dpi="0" rotWithShape="1">
            <a:blip r:embed="rId2"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pic>
        <p:nvPicPr>
          <p:cNvPr id="5" name="Picture 12" descr="blue.png"/>
          <p:cNvPicPr>
            <a:picLocks noChangeAspect="1"/>
          </p:cNvPicPr>
          <p:nvPr/>
        </p:nvPicPr>
        <p:blipFill>
          <a:blip r:embed="rId3" cstate="print">
            <a:duotone>
              <a:prstClr val="black"/>
              <a:schemeClr val="accent4">
                <a:tint val="45000"/>
                <a:satMod val="400000"/>
              </a:schemeClr>
            </a:duotone>
            <a:lum contrast="57000"/>
          </a:blip>
          <a:stretch>
            <a:fillRect/>
          </a:stretch>
        </p:blipFill>
        <p:spPr>
          <a:xfrm flipH="1">
            <a:off x="8679336" y="4462001"/>
            <a:ext cx="232933" cy="505916"/>
          </a:xfrm>
          <a:prstGeom prst="rect">
            <a:avLst/>
          </a:prstGeom>
          <a:effectLst>
            <a:reflection blurRad="6350" stA="50000" endA="300" endPos="55000" dir="5400000" sy="-100000" algn="bl" rotWithShape="0"/>
          </a:effectLst>
        </p:spPr>
      </p:pic>
      <p:pic>
        <p:nvPicPr>
          <p:cNvPr id="6" name="Picture 13" descr="blue.png"/>
          <p:cNvPicPr>
            <a:picLocks noChangeAspect="1"/>
          </p:cNvPicPr>
          <p:nvPr/>
        </p:nvPicPr>
        <p:blipFill>
          <a:blip r:embed="rId4" cstate="print">
            <a:duotone>
              <a:prstClr val="black"/>
              <a:schemeClr val="accent6">
                <a:tint val="45000"/>
                <a:satMod val="400000"/>
              </a:schemeClr>
            </a:duotone>
            <a:lum contrast="69000"/>
          </a:blip>
          <a:stretch>
            <a:fillRect/>
          </a:stretch>
        </p:blipFill>
        <p:spPr>
          <a:xfrm flipH="1">
            <a:off x="8415053" y="4377303"/>
            <a:ext cx="273159" cy="593284"/>
          </a:xfrm>
          <a:prstGeom prst="rect">
            <a:avLst/>
          </a:prstGeom>
          <a:effectLst>
            <a:reflection blurRad="6350" stA="50000" endA="300" endPos="55000" dir="5400000" sy="-100000" algn="bl" rotWithShape="0"/>
          </a:effectLst>
        </p:spPr>
      </p:pic>
      <p:pic>
        <p:nvPicPr>
          <p:cNvPr id="7" name="Picture 14" descr="blue.png"/>
          <p:cNvPicPr>
            <a:picLocks noChangeAspect="1"/>
          </p:cNvPicPr>
          <p:nvPr/>
        </p:nvPicPr>
        <p:blipFill>
          <a:blip r:embed="rId5" cstate="print">
            <a:duotone>
              <a:prstClr val="black"/>
              <a:schemeClr val="accent5">
                <a:tint val="45000"/>
                <a:satMod val="400000"/>
              </a:schemeClr>
            </a:duotone>
            <a:lum contrast="57000"/>
          </a:blip>
          <a:stretch>
            <a:fillRect/>
          </a:stretch>
        </p:blipFill>
        <p:spPr>
          <a:xfrm flipH="1">
            <a:off x="8102242" y="4272411"/>
            <a:ext cx="322396" cy="700223"/>
          </a:xfrm>
          <a:prstGeom prst="rect">
            <a:avLst/>
          </a:prstGeom>
          <a:effectLst>
            <a:reflection blurRad="6350" stA="50000" endA="300" endPos="55000" dir="5400000" sy="-100000" algn="bl" rotWithShape="0"/>
          </a:effectLst>
        </p:spPr>
      </p:pic>
      <p:pic>
        <p:nvPicPr>
          <p:cNvPr id="8" name="Picture 15" descr="blue.png"/>
          <p:cNvPicPr>
            <a:picLocks noChangeAspect="1"/>
          </p:cNvPicPr>
          <p:nvPr/>
        </p:nvPicPr>
        <p:blipFill>
          <a:blip r:embed="rId6" cstate="print">
            <a:duotone>
              <a:prstClr val="black"/>
              <a:schemeClr val="accent3">
                <a:tint val="45000"/>
                <a:satMod val="400000"/>
              </a:schemeClr>
            </a:duotone>
            <a:lum contrast="73000"/>
          </a:blip>
          <a:stretch>
            <a:fillRect/>
          </a:stretch>
        </p:blipFill>
        <p:spPr>
          <a:xfrm flipH="1">
            <a:off x="7736167" y="4157272"/>
            <a:ext cx="377109" cy="819056"/>
          </a:xfrm>
          <a:prstGeom prst="rect">
            <a:avLst/>
          </a:prstGeom>
          <a:effectLst>
            <a:reflection blurRad="6350" stA="50000" endA="300" endPos="55000" dir="5400000" sy="-100000" algn="bl" rotWithShape="0"/>
          </a:effectLst>
        </p:spPr>
      </p:pic>
      <p:pic>
        <p:nvPicPr>
          <p:cNvPr id="9" name="Picture 16" descr="blue.png"/>
          <p:cNvPicPr>
            <a:picLocks noChangeAspect="1"/>
          </p:cNvPicPr>
          <p:nvPr/>
        </p:nvPicPr>
        <p:blipFill>
          <a:blip r:embed="rId7" cstate="print">
            <a:duotone>
              <a:prstClr val="black"/>
              <a:schemeClr val="accent2">
                <a:tint val="45000"/>
                <a:satMod val="400000"/>
              </a:schemeClr>
            </a:duotone>
            <a:lum contrast="71000"/>
          </a:blip>
          <a:stretch>
            <a:fillRect/>
          </a:stretch>
        </p:blipFill>
        <p:spPr>
          <a:xfrm flipH="1">
            <a:off x="7331344" y="4059705"/>
            <a:ext cx="421370" cy="915189"/>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p:txBody>
          <a:bodyPr/>
          <a:lstStyle>
            <a:lvl1pPr>
              <a:defRPr/>
            </a:lvl1pPr>
          </a:lstStyle>
          <a:p>
            <a:pPr>
              <a:defRPr/>
            </a:pPr>
            <a:fld id="{BFA7E6EC-B324-42B1-A279-F16BFBD22D3D}" type="datetimeFigureOut">
              <a:rPr lang="en-US"/>
              <a:pPr>
                <a:defRPr/>
              </a:pPr>
              <a:t>4/24/2017</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B7F17FE5-56D6-4455-90CF-FCB3E6711D07}" type="slidenum">
              <a:rPr lang="en-US"/>
              <a:pPr>
                <a:defRPr/>
              </a:pPr>
              <a:t>‹#›</a:t>
            </a:fld>
            <a:endParaRPr lang="en-US" dirty="0"/>
          </a:p>
        </p:txBody>
      </p:sp>
    </p:spTree>
    <p:extLst>
      <p:ext uri="{BB962C8B-B14F-4D97-AF65-F5344CB8AC3E}">
        <p14:creationId xmlns:p14="http://schemas.microsoft.com/office/powerpoint/2010/main" val="324118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304800" y="171450"/>
            <a:ext cx="6705600" cy="1102519"/>
          </a:xfrm>
          <a:prstGeom prst="rect">
            <a:avLst/>
          </a:prstGeom>
        </p:spPr>
        <p:txBody>
          <a:bodyPr/>
          <a:lstStyle>
            <a:lvl1pPr>
              <a:defRPr sz="2100"/>
            </a:lvl1pPr>
          </a:lstStyle>
          <a:p>
            <a:r>
              <a:rPr lang="en-US"/>
              <a:t>Click to edit Master title style</a:t>
            </a:r>
          </a:p>
        </p:txBody>
      </p:sp>
      <p:sp>
        <p:nvSpPr>
          <p:cNvPr id="89091" name="Rectangle 3"/>
          <p:cNvSpPr>
            <a:spLocks noGrp="1" noChangeArrowheads="1"/>
          </p:cNvSpPr>
          <p:nvPr>
            <p:ph type="subTitle" idx="1"/>
          </p:nvPr>
        </p:nvSpPr>
        <p:spPr>
          <a:xfrm>
            <a:off x="1371600" y="2286000"/>
            <a:ext cx="6400800" cy="1314450"/>
          </a:xfrm>
          <a:prstGeom prst="rect">
            <a:avLst/>
          </a:prstGeom>
        </p:spPr>
        <p:txBody>
          <a:bodyPr/>
          <a:lstStyle>
            <a:lvl1pPr marL="0" indent="0" algn="ctr">
              <a:buFontTx/>
              <a:buNone/>
              <a:defRPr/>
            </a:lvl1pPr>
          </a:lstStyle>
          <a:p>
            <a:r>
              <a:rPr lang="en-US"/>
              <a:t>Click to edit Master subtitle style</a:t>
            </a:r>
          </a:p>
        </p:txBody>
      </p:sp>
      <p:sp>
        <p:nvSpPr>
          <p:cNvPr id="89092" name="Rectangle 4"/>
          <p:cNvSpPr>
            <a:spLocks noGrp="1" noChangeArrowheads="1"/>
          </p:cNvSpPr>
          <p:nvPr>
            <p:ph type="dt" sz="half" idx="2"/>
          </p:nvPr>
        </p:nvSpPr>
        <p:spPr/>
        <p:txBody>
          <a:bodyPr/>
          <a:lstStyle>
            <a:lvl1pPr>
              <a:defRPr/>
            </a:lvl1pPr>
          </a:lstStyle>
          <a:p>
            <a:endParaRPr lang="en-US" dirty="0">
              <a:solidFill>
                <a:srgbClr val="000000"/>
              </a:solidFill>
            </a:endParaRPr>
          </a:p>
        </p:txBody>
      </p:sp>
      <p:sp>
        <p:nvSpPr>
          <p:cNvPr id="89093" name="Rectangle 5"/>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89094" name="Rectangle 6"/>
          <p:cNvSpPr>
            <a:spLocks noGrp="1" noChangeArrowheads="1"/>
          </p:cNvSpPr>
          <p:nvPr>
            <p:ph type="sldNum" sz="quarter" idx="4"/>
          </p:nvPr>
        </p:nvSpPr>
        <p:spPr/>
        <p:txBody>
          <a:bodyPr/>
          <a:lstStyle>
            <a:lvl1pPr>
              <a:defRPr/>
            </a:lvl1pPr>
          </a:lstStyle>
          <a:p>
            <a:fld id="{FE3E0BE0-9AE9-4E63-A6D8-0C105EE17CF5}" type="slidenum">
              <a:rPr lang="en-US">
                <a:solidFill>
                  <a:srgbClr val="000000"/>
                </a:solidFill>
              </a:rPr>
              <a:pPr/>
              <a:t>‹#›</a:t>
            </a:fld>
            <a:endParaRPr lang="en-US" dirty="0">
              <a:solidFill>
                <a:srgbClr val="000000"/>
              </a:solidFill>
            </a:endParaRPr>
          </a:p>
        </p:txBody>
      </p:sp>
      <p:sp>
        <p:nvSpPr>
          <p:cNvPr id="89097" name="Line 9"/>
          <p:cNvSpPr>
            <a:spLocks noChangeShapeType="1"/>
          </p:cNvSpPr>
          <p:nvPr/>
        </p:nvSpPr>
        <p:spPr bwMode="auto">
          <a:xfrm flipH="1">
            <a:off x="0" y="1381125"/>
            <a:ext cx="9144000" cy="0"/>
          </a:xfrm>
          <a:prstGeom prst="line">
            <a:avLst/>
          </a:prstGeom>
          <a:noFill/>
          <a:ln w="76200">
            <a:solidFill>
              <a:srgbClr val="006699"/>
            </a:solidFill>
            <a:round/>
            <a:headEnd/>
            <a:tailEnd/>
          </a:ln>
          <a:effectLst/>
        </p:spPr>
        <p:txBody>
          <a:bodyPr/>
          <a:lstStyle/>
          <a:p>
            <a:endParaRPr lang="en-US" sz="1350" dirty="0">
              <a:solidFill>
                <a:srgbClr val="000000"/>
              </a:solidFill>
            </a:endParaRPr>
          </a:p>
        </p:txBody>
      </p:sp>
      <p:pic>
        <p:nvPicPr>
          <p:cNvPr id="89095" name="Picture 7" descr="j0397102"/>
          <p:cNvPicPr>
            <a:picLocks noChangeAspect="1" noChangeArrowheads="1"/>
          </p:cNvPicPr>
          <p:nvPr/>
        </p:nvPicPr>
        <p:blipFill>
          <a:blip r:embed="rId2"/>
          <a:srcRect/>
          <a:stretch>
            <a:fillRect/>
          </a:stretch>
        </p:blipFill>
        <p:spPr bwMode="auto">
          <a:xfrm>
            <a:off x="7324726" y="0"/>
            <a:ext cx="1819275" cy="1409700"/>
          </a:xfrm>
          <a:prstGeom prst="rect">
            <a:avLst/>
          </a:prstGeom>
          <a:noFill/>
        </p:spPr>
      </p:pic>
      <p:sp>
        <p:nvSpPr>
          <p:cNvPr id="89096" name="Line 8"/>
          <p:cNvSpPr>
            <a:spLocks noChangeShapeType="1"/>
          </p:cNvSpPr>
          <p:nvPr/>
        </p:nvSpPr>
        <p:spPr bwMode="auto">
          <a:xfrm flipH="1">
            <a:off x="0" y="1419225"/>
            <a:ext cx="9144000" cy="0"/>
          </a:xfrm>
          <a:prstGeom prst="line">
            <a:avLst/>
          </a:prstGeom>
          <a:noFill/>
          <a:ln w="38100">
            <a:solidFill>
              <a:srgbClr val="3DD8F2"/>
            </a:solidFill>
            <a:round/>
            <a:headEnd/>
            <a:tailEnd/>
          </a:ln>
          <a:effectLst/>
        </p:spPr>
        <p:txBody>
          <a:bodyPr/>
          <a:lstStyle/>
          <a:p>
            <a:endParaRPr lang="en-US" sz="1350" dirty="0">
              <a:solidFill>
                <a:srgbClr val="000000"/>
              </a:solidFill>
            </a:endParaRPr>
          </a:p>
        </p:txBody>
      </p:sp>
    </p:spTree>
    <p:extLst>
      <p:ext uri="{BB962C8B-B14F-4D97-AF65-F5344CB8AC3E}">
        <p14:creationId xmlns:p14="http://schemas.microsoft.com/office/powerpoint/2010/main" val="44264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BC415C-6B46-40C1-814D-5C72099731A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4174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086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909A1B-B684-4DF1-8B3E-20ED7C5CF33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6474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4985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04300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076220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9.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533401" y="361951"/>
            <a:ext cx="3657600" cy="822317"/>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sp>
        <p:nvSpPr>
          <p:cNvPr id="3" name="Title Placeholder 2"/>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NYSOOH_DOH_rgb.jpg"/>
          <p:cNvPicPr>
            <a:picLocks noChangeAspect="1"/>
          </p:cNvPicPr>
          <p:nvPr userDrawn="1"/>
        </p:nvPicPr>
        <p:blipFill>
          <a:blip r:embed="rId13" cstate="print">
            <a:alphaModFix/>
            <a:extLst>
              <a:ext uri="{28A0092B-C50C-407E-A947-70E740481C1C}">
                <a14:useLocalDpi xmlns:a14="http://schemas.microsoft.com/office/drawing/2010/main" val="0"/>
              </a:ext>
            </a:extLst>
          </a:blip>
          <a:stretch>
            <a:fillRect/>
          </a:stretch>
        </p:blipFill>
        <p:spPr>
          <a:xfrm>
            <a:off x="7110589" y="4512028"/>
            <a:ext cx="1666409" cy="374649"/>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dirty="0"/>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s://commerce.health.state.ny.us/"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9.xml"/><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https://apps.health.ny.gov/pub/ctrldocs/e-finds.html" TargetMode="External"/><Relationship Id="rId2" Type="http://schemas.openxmlformats.org/officeDocument/2006/relationships/notesSlide" Target="../notesSlides/notesSlide91.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hyperlink" Target="https://commerce.health.state.ny.us/"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mailto:efinds@health.state.ny.us" TargetMode="External"/><Relationship Id="rId2" Type="http://schemas.openxmlformats.org/officeDocument/2006/relationships/notesSlide" Target="../notesSlides/notesSlide9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hyperlink" Target="http://www.urmc.rochester.edu/MediaLibraries/URMCMedia/flrtc/documents/e-FINDS-non-emergency-request-process.pdf"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mailto:debra.sottolano@health.ny.gov" TargetMode="External"/><Relationship Id="rId7" Type="http://schemas.openxmlformats.org/officeDocument/2006/relationships/image" Target="../media/image12.png"/><Relationship Id="rId2" Type="http://schemas.openxmlformats.org/officeDocument/2006/relationships/notesSlide" Target="../notesSlides/notesSlide93.xml"/><Relationship Id="rId1" Type="http://schemas.openxmlformats.org/officeDocument/2006/relationships/slideLayout" Target="../slideLayouts/slideLayout13.xml"/><Relationship Id="rId6" Type="http://schemas.openxmlformats.org/officeDocument/2006/relationships/hyperlink" Target="mailto:Gregory.sweet@health.ny.gov" TargetMode="External"/><Relationship Id="rId5" Type="http://schemas.openxmlformats.org/officeDocument/2006/relationships/hyperlink" Target="mailto:valerie.shuba@health.ny.gov" TargetMode="External"/><Relationship Id="rId4" Type="http://schemas.openxmlformats.org/officeDocument/2006/relationships/hyperlink" Target="mailto:Shannon.ethier@health.ny.gov"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8" Type="http://schemas.openxmlformats.org/officeDocument/2006/relationships/hyperlink" Target="mailto:anne_dangelo@urmc.rochester.edu" TargetMode="External"/><Relationship Id="rId13"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hyperlink" Target="http://www.urmc.rochester.edu/emergency-preparedness/Preparedness-and-Response-Tools-Resources/eFINDS.aspx" TargetMode="External"/><Relationship Id="rId12" Type="http://schemas.openxmlformats.org/officeDocument/2006/relationships/image" Target="../media/image34.emf"/><Relationship Id="rId2" Type="http://schemas.openxmlformats.org/officeDocument/2006/relationships/notesSlide" Target="../notesSlides/notesSlide95.xml"/><Relationship Id="rId1" Type="http://schemas.openxmlformats.org/officeDocument/2006/relationships/slideLayout" Target="../slideLayouts/slideLayout13.xml"/><Relationship Id="rId6" Type="http://schemas.openxmlformats.org/officeDocument/2006/relationships/hyperlink" Target="http://www.urmc.rochester.edu/emergency-preparedness/Preparedness-and-Response-Tools-Resources.aspx" TargetMode="External"/><Relationship Id="rId11" Type="http://schemas.openxmlformats.org/officeDocument/2006/relationships/image" Target="../media/image33.emf"/><Relationship Id="rId5" Type="http://schemas.openxmlformats.org/officeDocument/2006/relationships/hyperlink" Target="wrhepc.urmc.edu" TargetMode="External"/><Relationship Id="rId10" Type="http://schemas.openxmlformats.org/officeDocument/2006/relationships/hyperlink" Target="mailto:Connie.Cincotta-Kraft@stonybrookmedicine.edu" TargetMode="External"/><Relationship Id="rId4" Type="http://schemas.openxmlformats.org/officeDocument/2006/relationships/image" Target="../media/image12.png"/><Relationship Id="rId9" Type="http://schemas.openxmlformats.org/officeDocument/2006/relationships/hyperlink" Target="mailto:SmithC12@mail.amc.edu"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48" y="1010854"/>
            <a:ext cx="5330099" cy="2649636"/>
          </a:xfrm>
          <a:prstGeom prst="rect">
            <a:avLst/>
          </a:prstGeom>
        </p:spPr>
      </p:pic>
      <p:sp>
        <p:nvSpPr>
          <p:cNvPr id="2" name="TextBox 1"/>
          <p:cNvSpPr txBox="1"/>
          <p:nvPr/>
        </p:nvSpPr>
        <p:spPr>
          <a:xfrm>
            <a:off x="4370071" y="3583423"/>
            <a:ext cx="3380734" cy="553998"/>
          </a:xfrm>
          <a:prstGeom prst="rect">
            <a:avLst/>
          </a:prstGeom>
          <a:noFill/>
        </p:spPr>
        <p:txBody>
          <a:bodyPr wrap="none" rtlCol="0">
            <a:spAutoFit/>
          </a:bodyPr>
          <a:lstStyle/>
          <a:p>
            <a:r>
              <a:rPr lang="en-US" sz="3000" b="1" dirty="0">
                <a:solidFill>
                  <a:srgbClr val="00B050"/>
                </a:solidFill>
                <a:effectLst>
                  <a:outerShdw blurRad="38100" dist="38100" dir="2700000" algn="tl">
                    <a:srgbClr val="000000">
                      <a:alpha val="43137"/>
                    </a:srgbClr>
                  </a:outerShdw>
                </a:effectLst>
              </a:rPr>
              <a:t>Train the </a:t>
            </a:r>
            <a:r>
              <a:rPr lang="en-US" sz="3000" b="1" dirty="0" smtClean="0">
                <a:solidFill>
                  <a:srgbClr val="00B050"/>
                </a:solidFill>
                <a:effectLst>
                  <a:outerShdw blurRad="38100" dist="38100" dir="2700000" algn="tl">
                    <a:srgbClr val="000000">
                      <a:alpha val="43137"/>
                    </a:srgbClr>
                  </a:outerShdw>
                </a:effectLst>
              </a:rPr>
              <a:t>Trainer 3.0</a:t>
            </a:r>
            <a:endParaRPr lang="en-US" sz="3000" b="1" dirty="0">
              <a:solidFill>
                <a:srgbClr val="00B050"/>
              </a:solidFill>
              <a:effectLst>
                <a:outerShdw blurRad="38100" dist="38100" dir="2700000" algn="tl">
                  <a:srgbClr val="000000">
                    <a:alpha val="43137"/>
                  </a:srgbClr>
                </a:outerShdw>
              </a:effectLst>
            </a:endParaRPr>
          </a:p>
        </p:txBody>
      </p:sp>
      <p:pic>
        <p:nvPicPr>
          <p:cNvPr id="6" name="Picture 5" descr="http://sites.mc.rochester.edu/media/397405/MC_4col_v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511" y="3613215"/>
            <a:ext cx="1753209" cy="1441014"/>
          </a:xfrm>
          <a:prstGeom prst="rect">
            <a:avLst/>
          </a:prstGeom>
          <a:noFill/>
          <a:ln>
            <a:noFill/>
          </a:ln>
        </p:spPr>
      </p:pic>
      <p:sp>
        <p:nvSpPr>
          <p:cNvPr id="7" name="TextBox 6"/>
          <p:cNvSpPr txBox="1"/>
          <p:nvPr/>
        </p:nvSpPr>
        <p:spPr>
          <a:xfrm>
            <a:off x="-26633" y="4739111"/>
            <a:ext cx="2399071" cy="261610"/>
          </a:xfrm>
          <a:prstGeom prst="rect">
            <a:avLst/>
          </a:prstGeom>
          <a:noFill/>
        </p:spPr>
        <p:txBody>
          <a:bodyPr wrap="square" rtlCol="0">
            <a:spAutoFit/>
          </a:bodyPr>
          <a:lstStyle/>
          <a:p>
            <a:pPr algn="ctr"/>
            <a:r>
              <a:rPr lang="en-US" sz="1100" b="1" dirty="0" smtClean="0">
                <a:solidFill>
                  <a:schemeClr val="tx2"/>
                </a:solidFill>
              </a:rPr>
              <a:t>Finger Lakes Regional Training Center</a:t>
            </a:r>
            <a:endParaRPr lang="en-US" sz="1100" b="1" dirty="0">
              <a:solidFill>
                <a:schemeClr val="tx2"/>
              </a:solidFill>
            </a:endParaRPr>
          </a:p>
        </p:txBody>
      </p:sp>
    </p:spTree>
    <p:extLst>
      <p:ext uri="{BB962C8B-B14F-4D97-AF65-F5344CB8AC3E}">
        <p14:creationId xmlns:p14="http://schemas.microsoft.com/office/powerpoint/2010/main" val="717116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308857"/>
            <a:ext cx="7505700" cy="619617"/>
          </a:xfrm>
        </p:spPr>
        <p:txBody>
          <a:bodyPr>
            <a:noAutofit/>
          </a:bodyPr>
          <a:lstStyle/>
          <a:p>
            <a:r>
              <a:rPr lang="en-US" sz="2400" dirty="0">
                <a:solidFill>
                  <a:srgbClr val="1F3261"/>
                </a:solidFill>
              </a:rPr>
              <a:t>CMS Final Emergency Preparedness Rule</a:t>
            </a:r>
          </a:p>
        </p:txBody>
      </p:sp>
      <p:sp>
        <p:nvSpPr>
          <p:cNvPr id="4" name="Text Placeholder 3"/>
          <p:cNvSpPr>
            <a:spLocks noGrp="1"/>
          </p:cNvSpPr>
          <p:nvPr>
            <p:ph type="body" sz="half" idx="2"/>
          </p:nvPr>
        </p:nvSpPr>
        <p:spPr>
          <a:xfrm>
            <a:off x="0" y="1051419"/>
            <a:ext cx="9144000" cy="4092081"/>
          </a:xfrm>
        </p:spPr>
        <p:txBody>
          <a:bodyPr>
            <a:noAutofit/>
          </a:bodyPr>
          <a:lstStyle/>
          <a:p>
            <a:r>
              <a:rPr lang="en-US" sz="2000" dirty="0">
                <a:solidFill>
                  <a:srgbClr val="1F3261"/>
                </a:solidFill>
              </a:rPr>
              <a:t>During 2016, the Centers for Medicare and Medicaid Services (CMS) approved a final rule describing emergency preparedness requirements for  17 different types of health care providers. </a:t>
            </a:r>
          </a:p>
          <a:p>
            <a:r>
              <a:rPr lang="en-US" sz="2000" dirty="0">
                <a:solidFill>
                  <a:srgbClr val="1F3261"/>
                </a:solidFill>
              </a:rPr>
              <a:t/>
            </a:r>
            <a:br>
              <a:rPr lang="en-US" sz="2000" dirty="0">
                <a:solidFill>
                  <a:srgbClr val="1F3261"/>
                </a:solidFill>
              </a:rPr>
            </a:br>
            <a:r>
              <a:rPr lang="en-US" sz="2000" dirty="0">
                <a:solidFill>
                  <a:srgbClr val="1F3261"/>
                </a:solidFill>
              </a:rPr>
              <a:t>The rule’s key provisions will be enforceable as of November 2017. </a:t>
            </a:r>
            <a:br>
              <a:rPr lang="en-US" sz="2000" dirty="0">
                <a:solidFill>
                  <a:srgbClr val="1F3261"/>
                </a:solidFill>
              </a:rPr>
            </a:br>
            <a:r>
              <a:rPr lang="en-US" sz="2000" dirty="0">
                <a:solidFill>
                  <a:srgbClr val="1F3261"/>
                </a:solidFill>
              </a:rPr>
              <a:t/>
            </a:r>
            <a:br>
              <a:rPr lang="en-US" sz="2000" dirty="0">
                <a:solidFill>
                  <a:srgbClr val="1F3261"/>
                </a:solidFill>
              </a:rPr>
            </a:br>
            <a:r>
              <a:rPr lang="en-US" sz="2000" dirty="0">
                <a:solidFill>
                  <a:srgbClr val="1F3261"/>
                </a:solidFill>
              </a:rPr>
              <a:t>Your participation in this eFINDS training may help your facility demonstrate its compliance with aspects of the rule related to tracking the movement and location of your facility’s patients, residents and staff during an emergency. </a:t>
            </a:r>
            <a:br>
              <a:rPr lang="en-US" sz="2000" dirty="0">
                <a:solidFill>
                  <a:srgbClr val="1F3261"/>
                </a:solidFill>
              </a:rPr>
            </a:br>
            <a:r>
              <a:rPr lang="en-US" sz="2000" dirty="0">
                <a:solidFill>
                  <a:srgbClr val="1F3261"/>
                </a:solidFill>
              </a:rPr>
              <a:t/>
            </a:r>
            <a:br>
              <a:rPr lang="en-US" sz="2000" dirty="0">
                <a:solidFill>
                  <a:srgbClr val="1F3261"/>
                </a:solidFill>
              </a:rPr>
            </a:br>
            <a:r>
              <a:rPr lang="en-US" sz="2000" dirty="0">
                <a:solidFill>
                  <a:srgbClr val="1F3261"/>
                </a:solidFill>
              </a:rPr>
              <a:t>Accordingly, at the conclusion of the training, you will receive a certificate documenting your attendance and participation in the training.</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4649" r="4649"/>
          <a:stretch>
            <a:fillRect/>
          </a:stretch>
        </p:blipFill>
        <p:spPr>
          <a:xfrm>
            <a:off x="50800" y="55666"/>
            <a:ext cx="1420958" cy="799289"/>
          </a:xfrm>
          <a:prstGeom prst="rect">
            <a:avLst/>
          </a:prstGeom>
          <a:ln>
            <a:solidFill>
              <a:srgbClr val="92D050"/>
            </a:solidFill>
          </a:ln>
        </p:spPr>
      </p:pic>
    </p:spTree>
    <p:extLst>
      <p:ext uri="{BB962C8B-B14F-4D97-AF65-F5344CB8AC3E}">
        <p14:creationId xmlns:p14="http://schemas.microsoft.com/office/powerpoint/2010/main" val="396933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9377"/>
            <a:ext cx="9144000" cy="4204123"/>
          </a:xfrm>
          <a:solidFill>
            <a:srgbClr val="002060"/>
          </a:solidFill>
        </p:spPr>
        <p:txBody>
          <a:bodyPr anchor="t">
            <a:noAutofit/>
          </a:bodyPr>
          <a:lstStyle/>
          <a:p>
            <a:pPr marL="25718" indent="0" algn="ctr">
              <a:spcAft>
                <a:spcPts val="450"/>
              </a:spcAft>
              <a:buNone/>
            </a:pPr>
            <a:r>
              <a:rPr lang="en-US" sz="1800" b="1" dirty="0">
                <a:solidFill>
                  <a:srgbClr val="FFFF00"/>
                </a:solidFill>
              </a:rPr>
              <a:t>eFINDS use by all NYS Hospitals, Nursing Homes and Adult Care Facilities (ACF)</a:t>
            </a:r>
            <a:br>
              <a:rPr lang="en-US" sz="1800" b="1" dirty="0">
                <a:solidFill>
                  <a:srgbClr val="FFFF00"/>
                </a:solidFill>
              </a:rPr>
            </a:br>
            <a:r>
              <a:rPr lang="en-US" sz="1800" b="1" u="sng" dirty="0">
                <a:solidFill>
                  <a:srgbClr val="FFFF00"/>
                </a:solidFill>
              </a:rPr>
              <a:t>is Required for </a:t>
            </a:r>
            <a:r>
              <a:rPr lang="en-US" sz="1800" b="1" i="1" u="sng" dirty="0">
                <a:solidFill>
                  <a:srgbClr val="FFFF00"/>
                </a:solidFill>
              </a:rPr>
              <a:t>all</a:t>
            </a:r>
            <a:r>
              <a:rPr lang="en-US" sz="1800" b="1" u="sng" dirty="0">
                <a:solidFill>
                  <a:srgbClr val="FFFF00"/>
                </a:solidFill>
              </a:rPr>
              <a:t> Evacuations</a:t>
            </a:r>
          </a:p>
          <a:p>
            <a:pPr marL="282893"/>
            <a:r>
              <a:rPr lang="en-US" sz="1800" dirty="0">
                <a:solidFill>
                  <a:schemeClr val="bg1"/>
                </a:solidFill>
              </a:rPr>
              <a:t>Health facility electronic data exchange with NYSDOH Health Commerce System (HCS):</a:t>
            </a:r>
          </a:p>
          <a:p>
            <a:pPr marL="368618" lvl="1" indent="0">
              <a:buNone/>
            </a:pPr>
            <a:r>
              <a:rPr lang="en-US" sz="1800" dirty="0">
                <a:solidFill>
                  <a:schemeClr val="bg1"/>
                </a:solidFill>
              </a:rPr>
              <a:t>Title 10:  Section 400.10 9 -- Nursing Homes and Hospitals</a:t>
            </a:r>
            <a:br>
              <a:rPr lang="en-US" sz="1800" dirty="0">
                <a:solidFill>
                  <a:schemeClr val="bg1"/>
                </a:solidFill>
              </a:rPr>
            </a:br>
            <a:r>
              <a:rPr lang="en-US" sz="1800" dirty="0">
                <a:solidFill>
                  <a:schemeClr val="bg1"/>
                </a:solidFill>
              </a:rPr>
              <a:t>Title 18: Section 487.12/488.12 -- ACFs </a:t>
            </a:r>
            <a:r>
              <a:rPr lang="en-US" sz="1800" b="1" dirty="0">
                <a:solidFill>
                  <a:schemeClr val="bg1"/>
                </a:solidFill>
              </a:rPr>
              <a:t/>
            </a:r>
            <a:br>
              <a:rPr lang="en-US" sz="1800" b="1" dirty="0">
                <a:solidFill>
                  <a:schemeClr val="bg1"/>
                </a:solidFill>
              </a:rPr>
            </a:br>
            <a:endParaRPr lang="en-US" sz="1800" b="1" dirty="0">
              <a:solidFill>
                <a:schemeClr val="bg1"/>
              </a:solidFill>
            </a:endParaRPr>
          </a:p>
          <a:p>
            <a:pPr marL="240030" indent="-214313"/>
            <a:r>
              <a:rPr lang="en-US" sz="1800" dirty="0">
                <a:solidFill>
                  <a:schemeClr val="bg1"/>
                </a:solidFill>
              </a:rPr>
              <a:t>Active HCS Accounts; Up to date, HCS Communications Directory role assignment and business </a:t>
            </a:r>
            <a:r>
              <a:rPr lang="en-US" sz="1800" i="1" u="sng" dirty="0">
                <a:solidFill>
                  <a:schemeClr val="bg1"/>
                </a:solidFill>
              </a:rPr>
              <a:t>AND</a:t>
            </a:r>
            <a:r>
              <a:rPr lang="en-US" sz="1800" dirty="0">
                <a:solidFill>
                  <a:schemeClr val="bg1"/>
                </a:solidFill>
              </a:rPr>
              <a:t> </a:t>
            </a:r>
            <a:r>
              <a:rPr lang="en-US" sz="1800" i="1" u="sng" dirty="0">
                <a:solidFill>
                  <a:schemeClr val="bg1"/>
                </a:solidFill>
              </a:rPr>
              <a:t>emergency</a:t>
            </a:r>
            <a:r>
              <a:rPr lang="en-US" sz="1800" dirty="0">
                <a:solidFill>
                  <a:schemeClr val="bg1"/>
                </a:solidFill>
              </a:rPr>
              <a:t> contact information</a:t>
            </a:r>
          </a:p>
          <a:p>
            <a:pPr marL="25718" indent="0" algn="ctr">
              <a:buNone/>
            </a:pPr>
            <a:r>
              <a:rPr lang="en-US" sz="1800" b="1" dirty="0">
                <a:solidFill>
                  <a:srgbClr val="FFFF00"/>
                </a:solidFill>
              </a:rPr>
              <a:t/>
            </a:r>
            <a:br>
              <a:rPr lang="en-US" sz="1800" b="1" dirty="0">
                <a:solidFill>
                  <a:srgbClr val="FFFF00"/>
                </a:solidFill>
              </a:rPr>
            </a:br>
            <a:r>
              <a:rPr lang="en-US" sz="1800" b="1" dirty="0">
                <a:solidFill>
                  <a:srgbClr val="FFFF00"/>
                </a:solidFill>
              </a:rPr>
              <a:t>HIPAA Privacy/disclosure of data during emergencies:  </a:t>
            </a:r>
          </a:p>
          <a:p>
            <a:pPr marL="0" indent="0">
              <a:buNone/>
              <a:defRPr/>
            </a:pPr>
            <a:r>
              <a:rPr lang="en-US" sz="1800" dirty="0">
                <a:solidFill>
                  <a:schemeClr val="bg1"/>
                </a:solidFill>
              </a:rPr>
              <a:t>Providers/health plans covered by the HIPAA Privacy Rule may share patient information if to provide treatment, inform families; and if in imminent danger situations</a:t>
            </a:r>
            <a:endParaRPr lang="en-US" sz="180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038"/>
            <a:ext cx="1147346" cy="711233"/>
          </a:xfrm>
          <a:prstGeom prst="rect">
            <a:avLst/>
          </a:prstGeom>
        </p:spPr>
      </p:pic>
      <p:sp>
        <p:nvSpPr>
          <p:cNvPr id="5" name="Rectangle 4"/>
          <p:cNvSpPr/>
          <p:nvPr/>
        </p:nvSpPr>
        <p:spPr>
          <a:xfrm>
            <a:off x="2046817" y="328104"/>
            <a:ext cx="4602527" cy="523220"/>
          </a:xfrm>
          <a:prstGeom prst="rect">
            <a:avLst/>
          </a:prstGeom>
        </p:spPr>
        <p:txBody>
          <a:bodyPr wrap="square">
            <a:spAutoFit/>
          </a:bodyPr>
          <a:lstStyle/>
          <a:p>
            <a:pPr algn="ctr"/>
            <a:r>
              <a:rPr lang="en-US" sz="2800" b="1" dirty="0">
                <a:solidFill>
                  <a:srgbClr val="002D73"/>
                </a:solidFill>
                <a:latin typeface="Arial" panose="020B0604020202020204" pitchFamily="34" charset="0"/>
                <a:cs typeface="Arial" panose="020B0604020202020204" pitchFamily="34" charset="0"/>
              </a:rPr>
              <a:t>NYS Regulations &amp; HIPAA</a:t>
            </a:r>
          </a:p>
        </p:txBody>
      </p:sp>
    </p:spTree>
    <p:extLst>
      <p:ext uri="{BB962C8B-B14F-4D97-AF65-F5344CB8AC3E}">
        <p14:creationId xmlns:p14="http://schemas.microsoft.com/office/powerpoint/2010/main" val="3773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012" y="1325082"/>
            <a:ext cx="8583490" cy="3747180"/>
          </a:xfrm>
          <a:prstGeom prst="rect">
            <a:avLst/>
          </a:prstGeom>
          <a:noFill/>
          <a:ln>
            <a:noFill/>
          </a:ln>
        </p:spPr>
        <p:txBody>
          <a:bodyPr wrap="square" rtlCol="0">
            <a:spAutoFit/>
          </a:bodyPr>
          <a:lstStyle/>
          <a:p>
            <a:pPr marL="800100" lvl="1" indent="-342900">
              <a:buFont typeface="Arial" panose="020B0604020202020204" pitchFamily="34" charset="0"/>
              <a:buChar char="•"/>
            </a:pPr>
            <a:r>
              <a:rPr lang="en-US" sz="2800" b="1" dirty="0">
                <a:solidFill>
                  <a:srgbClr val="1F3261"/>
                </a:solidFill>
                <a:latin typeface="Arial" panose="020B0604020202020204" pitchFamily="34" charset="0"/>
                <a:cs typeface="Arial" panose="020B0604020202020204" pitchFamily="34" charset="0"/>
              </a:rPr>
              <a:t>“O” Agencies and their facilities </a:t>
            </a:r>
            <a:br>
              <a:rPr lang="en-US" sz="2800" b="1" dirty="0">
                <a:solidFill>
                  <a:srgbClr val="1F3261"/>
                </a:solidFill>
                <a:latin typeface="Arial" panose="020B0604020202020204" pitchFamily="34" charset="0"/>
                <a:cs typeface="Arial" panose="020B0604020202020204" pitchFamily="34" charset="0"/>
              </a:rPr>
            </a:br>
            <a:endParaRPr lang="en-US" sz="2800" b="1" dirty="0">
              <a:solidFill>
                <a:srgbClr val="1F3261"/>
              </a:solidFill>
              <a:latin typeface="Arial" panose="020B0604020202020204" pitchFamily="34" charset="0"/>
              <a:cs typeface="Arial" panose="020B0604020202020204" pitchFamily="34" charset="0"/>
            </a:endParaRPr>
          </a:p>
          <a:p>
            <a:pPr marL="1943100" lvl="3" indent="-571500">
              <a:buFont typeface="Wingdings" panose="05000000000000000000" pitchFamily="2" charset="2"/>
              <a:buChar char="ü"/>
            </a:pPr>
            <a:r>
              <a:rPr lang="en-US" sz="2400" dirty="0">
                <a:solidFill>
                  <a:srgbClr val="1F3261"/>
                </a:solidFill>
                <a:latin typeface="Arial" panose="020B0604020202020204" pitchFamily="34" charset="0"/>
                <a:cs typeface="Arial" panose="020B0604020202020204" pitchFamily="34" charset="0"/>
              </a:rPr>
              <a:t>OASAS – Clinics</a:t>
            </a:r>
          </a:p>
          <a:p>
            <a:pPr marL="1943100" lvl="3" indent="-571500">
              <a:buFont typeface="Wingdings" panose="05000000000000000000" pitchFamily="2" charset="2"/>
              <a:buChar char="ü"/>
            </a:pPr>
            <a:r>
              <a:rPr lang="en-US" sz="2400" dirty="0">
                <a:solidFill>
                  <a:srgbClr val="1F3261"/>
                </a:solidFill>
                <a:latin typeface="Arial" panose="020B0604020202020204" pitchFamily="34" charset="0"/>
                <a:cs typeface="Arial" panose="020B0604020202020204" pitchFamily="34" charset="0"/>
              </a:rPr>
              <a:t>OMH – Psychiatric Centers and Licensed Housing </a:t>
            </a:r>
          </a:p>
          <a:p>
            <a:pPr marL="1943100" lvl="3" indent="-571500">
              <a:buFont typeface="Wingdings" panose="05000000000000000000" pitchFamily="2" charset="2"/>
              <a:buChar char="ü"/>
            </a:pPr>
            <a:r>
              <a:rPr lang="en-US" sz="2400" dirty="0">
                <a:solidFill>
                  <a:srgbClr val="1F3261"/>
                </a:solidFill>
                <a:latin typeface="Arial" panose="020B0604020202020204" pitchFamily="34" charset="0"/>
                <a:cs typeface="Arial" panose="020B0604020202020204" pitchFamily="34" charset="0"/>
              </a:rPr>
              <a:t>OPWDD – Residential Homes &amp; Developmental Centers</a:t>
            </a:r>
          </a:p>
          <a:p>
            <a:pPr marL="1943100" lvl="3" indent="-571500">
              <a:buFont typeface="Wingdings" panose="05000000000000000000" pitchFamily="2" charset="2"/>
              <a:buChar char="ü"/>
            </a:pPr>
            <a:r>
              <a:rPr lang="en-US" sz="2400" dirty="0">
                <a:solidFill>
                  <a:srgbClr val="1F3261"/>
                </a:solidFill>
                <a:latin typeface="Arial" panose="020B0604020202020204" pitchFamily="34" charset="0"/>
                <a:cs typeface="Arial" panose="020B0604020202020204" pitchFamily="34" charset="0"/>
              </a:rPr>
              <a:t>OCFS – Juvenile Facilities</a:t>
            </a:r>
          </a:p>
          <a:p>
            <a:pPr marL="1943100" lvl="3" indent="-571500">
              <a:buFont typeface="Wingdings" panose="05000000000000000000" pitchFamily="2" charset="2"/>
              <a:buChar char="ü"/>
            </a:pPr>
            <a:r>
              <a:rPr lang="en-US" sz="2400" dirty="0">
                <a:solidFill>
                  <a:srgbClr val="1F3261"/>
                </a:solidFill>
                <a:latin typeface="Arial" panose="020B0604020202020204" pitchFamily="34" charset="0"/>
                <a:cs typeface="Arial" panose="020B0604020202020204" pitchFamily="34" charset="0"/>
              </a:rPr>
              <a:t>OTDA – Supportive Housing</a:t>
            </a:r>
            <a:r>
              <a:rPr lang="en-US" sz="2400" dirty="0">
                <a:latin typeface="Arial" panose="020B0604020202020204" pitchFamily="34" charset="0"/>
                <a:cs typeface="Arial" panose="020B0604020202020204" pitchFamily="34" charset="0"/>
              </a:rPr>
              <a:t> </a:t>
            </a:r>
          </a:p>
          <a:p>
            <a:endParaRPr lang="en-US" sz="1350" b="1" i="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467832"/>
            <a:ext cx="1335729" cy="740482"/>
          </a:xfrm>
          <a:prstGeom prst="rect">
            <a:avLst/>
          </a:prstGeom>
        </p:spPr>
      </p:pic>
      <p:sp>
        <p:nvSpPr>
          <p:cNvPr id="2" name="Title 1"/>
          <p:cNvSpPr>
            <a:spLocks noGrp="1"/>
          </p:cNvSpPr>
          <p:nvPr>
            <p:ph type="title"/>
          </p:nvPr>
        </p:nvSpPr>
        <p:spPr>
          <a:xfrm>
            <a:off x="874184" y="351064"/>
            <a:ext cx="8229600" cy="857250"/>
          </a:xfrm>
        </p:spPr>
        <p:txBody>
          <a:bodyPr>
            <a:normAutofit fontScale="90000"/>
          </a:bodyPr>
          <a:lstStyle/>
          <a:p>
            <a:pPr lvl="1" algn="ctr" rtl="0">
              <a:spcBef>
                <a:spcPct val="0"/>
              </a:spcBef>
            </a:pPr>
            <a:r>
              <a:rPr lang="en-US" sz="4000" b="1" dirty="0">
                <a:solidFill>
                  <a:srgbClr val="1F3261"/>
                </a:solidFill>
                <a:latin typeface="Arial" panose="020B0604020202020204" pitchFamily="34" charset="0"/>
                <a:cs typeface="Arial" panose="020B0604020202020204" pitchFamily="34" charset="0"/>
              </a:rPr>
              <a:t/>
            </a:r>
            <a:br>
              <a:rPr lang="en-US" sz="4000" b="1" dirty="0">
                <a:solidFill>
                  <a:srgbClr val="1F3261"/>
                </a:solidFill>
                <a:latin typeface="Arial" panose="020B0604020202020204" pitchFamily="34" charset="0"/>
                <a:cs typeface="Arial" panose="020B0604020202020204" pitchFamily="34" charset="0"/>
              </a:rPr>
            </a:br>
            <a:r>
              <a:rPr lang="en-US" sz="4000" b="1" dirty="0">
                <a:solidFill>
                  <a:srgbClr val="1F3261"/>
                </a:solidFill>
                <a:latin typeface="Arial" panose="020B0604020202020204" pitchFamily="34" charset="0"/>
                <a:cs typeface="Arial" panose="020B0604020202020204" pitchFamily="34" charset="0"/>
              </a:rPr>
              <a:t>Current eFINDS Deployment</a:t>
            </a:r>
            <a:br>
              <a:rPr lang="en-US" sz="4000" b="1" dirty="0">
                <a:solidFill>
                  <a:srgbClr val="1F3261"/>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209441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81000"/>
            <a:ext cx="1341236" cy="819150"/>
          </a:xfrm>
          <a:prstGeom prst="rect">
            <a:avLst/>
          </a:prstGeom>
        </p:spPr>
      </p:pic>
      <p:sp>
        <p:nvSpPr>
          <p:cNvPr id="2" name="Title 1"/>
          <p:cNvSpPr>
            <a:spLocks noGrp="1"/>
          </p:cNvSpPr>
          <p:nvPr>
            <p:ph type="title"/>
          </p:nvPr>
        </p:nvSpPr>
        <p:spPr>
          <a:xfrm>
            <a:off x="1127818" y="446616"/>
            <a:ext cx="8229600" cy="524934"/>
          </a:xfrm>
        </p:spPr>
        <p:txBody>
          <a:bodyPr>
            <a:noAutofit/>
          </a:bodyPr>
          <a:lstStyle/>
          <a:p>
            <a:r>
              <a:rPr lang="en-US" sz="3400" b="1" dirty="0">
                <a:solidFill>
                  <a:srgbClr val="1F3261"/>
                </a:solidFill>
              </a:rPr>
              <a:t/>
            </a:r>
            <a:br>
              <a:rPr lang="en-US" sz="3400" b="1" dirty="0">
                <a:solidFill>
                  <a:srgbClr val="1F3261"/>
                </a:solidFill>
              </a:rPr>
            </a:br>
            <a:r>
              <a:rPr lang="en-US" sz="3400" b="1" dirty="0">
                <a:solidFill>
                  <a:srgbClr val="1F3261"/>
                </a:solidFill>
              </a:rPr>
              <a:t>Current eFINDS Deployment </a:t>
            </a:r>
            <a:r>
              <a:rPr lang="en-US" sz="2400" b="1" i="1" dirty="0">
                <a:solidFill>
                  <a:srgbClr val="1F3261"/>
                </a:solidFill>
              </a:rPr>
              <a:t>(cont’d) </a:t>
            </a:r>
            <a:r>
              <a:rPr lang="en-US" sz="3400" b="1" dirty="0">
                <a:solidFill>
                  <a:srgbClr val="1F3261"/>
                </a:solidFill>
              </a:rPr>
              <a:t/>
            </a:r>
            <a:br>
              <a:rPr lang="en-US" sz="3400" b="1" dirty="0">
                <a:solidFill>
                  <a:srgbClr val="1F3261"/>
                </a:solidFill>
              </a:rPr>
            </a:br>
            <a:endParaRPr lang="en-US" sz="3400" dirty="0">
              <a:solidFill>
                <a:srgbClr val="1F3261"/>
              </a:solidFill>
            </a:endParaRPr>
          </a:p>
        </p:txBody>
      </p:sp>
      <p:sp>
        <p:nvSpPr>
          <p:cNvPr id="3" name="Content Placeholder 2"/>
          <p:cNvSpPr>
            <a:spLocks noGrp="1"/>
          </p:cNvSpPr>
          <p:nvPr>
            <p:ph idx="1"/>
          </p:nvPr>
        </p:nvSpPr>
        <p:spPr>
          <a:xfrm>
            <a:off x="1127818" y="1265766"/>
            <a:ext cx="8016182" cy="3328459"/>
          </a:xfrm>
        </p:spPr>
        <p:txBody>
          <a:bodyPr>
            <a:normAutofit/>
          </a:bodyPr>
          <a:lstStyle/>
          <a:p>
            <a:r>
              <a:rPr lang="en-US" b="1" dirty="0">
                <a:solidFill>
                  <a:srgbClr val="1F3261"/>
                </a:solidFill>
              </a:rPr>
              <a:t>DOH Facilities </a:t>
            </a:r>
          </a:p>
          <a:p>
            <a:pPr lvl="1">
              <a:buFont typeface="Wingdings" panose="05000000000000000000" pitchFamily="2" charset="2"/>
              <a:buChar char="ü"/>
            </a:pPr>
            <a:r>
              <a:rPr lang="en-US" dirty="0">
                <a:solidFill>
                  <a:srgbClr val="1F3261"/>
                </a:solidFill>
              </a:rPr>
              <a:t>Hospitals, nursing homes, adult care facilities </a:t>
            </a:r>
          </a:p>
          <a:p>
            <a:pPr lvl="1">
              <a:buFont typeface="Wingdings" panose="05000000000000000000" pitchFamily="2" charset="2"/>
              <a:buChar char="ü"/>
            </a:pPr>
            <a:r>
              <a:rPr lang="en-US" dirty="0">
                <a:solidFill>
                  <a:srgbClr val="1F3261"/>
                </a:solidFill>
              </a:rPr>
              <a:t>NYCDOHMH and upstate Local Health Departments </a:t>
            </a:r>
          </a:p>
          <a:p>
            <a:pPr lvl="1">
              <a:buFont typeface="Wingdings" panose="05000000000000000000" pitchFamily="2" charset="2"/>
              <a:buChar char="ü"/>
            </a:pPr>
            <a:r>
              <a:rPr lang="en-US" dirty="0">
                <a:solidFill>
                  <a:srgbClr val="1F3261"/>
                </a:solidFill>
              </a:rPr>
              <a:t>NYSDOH Regional Offices </a:t>
            </a:r>
          </a:p>
          <a:p>
            <a:endParaRPr lang="en-US" dirty="0"/>
          </a:p>
        </p:txBody>
      </p:sp>
    </p:spTree>
    <p:extLst>
      <p:ext uri="{BB962C8B-B14F-4D97-AF65-F5344CB8AC3E}">
        <p14:creationId xmlns:p14="http://schemas.microsoft.com/office/powerpoint/2010/main" val="150049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2D73"/>
                </a:solidFill>
              </a:rPr>
              <a:t>Planning Considerations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8109"/>
            <a:ext cx="1335729" cy="751022"/>
          </a:xfrm>
          <a:prstGeom prst="rect">
            <a:avLst/>
          </a:prstGeom>
        </p:spPr>
      </p:pic>
    </p:spTree>
    <p:extLst>
      <p:ext uri="{BB962C8B-B14F-4D97-AF65-F5344CB8AC3E}">
        <p14:creationId xmlns:p14="http://schemas.microsoft.com/office/powerpoint/2010/main" val="244271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12281"/>
            <a:ext cx="9144000" cy="3801041"/>
          </a:xfrm>
          <a:prstGeom prst="rect">
            <a:avLst/>
          </a:prstGeom>
          <a:noFill/>
          <a:ln>
            <a:noFill/>
          </a:ln>
        </p:spPr>
        <p:txBody>
          <a:bodyPr wrap="square" rtlCol="0">
            <a:spAutoFit/>
          </a:bodyPr>
          <a:lstStyle/>
          <a:p>
            <a:r>
              <a:rPr lang="en-US" sz="2100" b="1" dirty="0">
                <a:solidFill>
                  <a:srgbClr val="002D73"/>
                </a:solidFill>
                <a:latin typeface="Arial" panose="020B0604020202020204" pitchFamily="34" charset="0"/>
                <a:cs typeface="Arial" panose="020B0604020202020204" pitchFamily="34" charset="0"/>
              </a:rPr>
              <a:t>Flooding, winter storms, facility relocation -- Issues seen in practice:</a:t>
            </a:r>
            <a:r>
              <a:rPr lang="en-US" sz="2000" b="1" dirty="0">
                <a:solidFill>
                  <a:srgbClr val="002D73"/>
                </a:solidFill>
                <a:latin typeface="Arial" panose="020B0604020202020204" pitchFamily="34" charset="0"/>
                <a:cs typeface="Arial" panose="020B0604020202020204" pitchFamily="34" charset="0"/>
              </a:rPr>
              <a:t/>
            </a:r>
            <a:br>
              <a:rPr lang="en-US" sz="2000" b="1" dirty="0">
                <a:solidFill>
                  <a:srgbClr val="002D73"/>
                </a:solidFill>
                <a:latin typeface="Arial" panose="020B0604020202020204" pitchFamily="34" charset="0"/>
                <a:cs typeface="Arial" panose="020B0604020202020204" pitchFamily="34" charset="0"/>
              </a:rPr>
            </a:br>
            <a:endParaRPr lang="en-US" sz="2000" b="1" dirty="0">
              <a:solidFill>
                <a:srgbClr val="002D73"/>
              </a:solidFill>
              <a:latin typeface="Arial" panose="020B0604020202020204" pitchFamily="34" charset="0"/>
              <a:cs typeface="Arial" panose="020B0604020202020204" pitchFamily="34" charset="0"/>
            </a:endParaRPr>
          </a:p>
          <a:p>
            <a:pPr marL="442913" lvl="1" indent="-214313">
              <a:buFont typeface="Arial" panose="020B0604020202020204" pitchFamily="34" charset="0"/>
              <a:buChar char="•"/>
            </a:pPr>
            <a:r>
              <a:rPr lang="en-US" sz="2000" dirty="0">
                <a:solidFill>
                  <a:srgbClr val="002D73"/>
                </a:solidFill>
                <a:latin typeface="Arial" panose="020B0604020202020204" pitchFamily="34" charset="0"/>
                <a:cs typeface="Arial" panose="020B0604020202020204" pitchFamily="34" charset="0"/>
              </a:rPr>
              <a:t>Didn’t know how to use system; no protocol in place</a:t>
            </a:r>
          </a:p>
          <a:p>
            <a:pPr marL="442913" lvl="1" indent="-214313">
              <a:buFont typeface="Arial" panose="020B0604020202020204" pitchFamily="34" charset="0"/>
              <a:buChar char="•"/>
            </a:pPr>
            <a:r>
              <a:rPr lang="en-US" sz="2000" dirty="0">
                <a:solidFill>
                  <a:srgbClr val="002D73"/>
                </a:solidFill>
                <a:latin typeface="Arial" panose="020B0604020202020204" pitchFamily="34" charset="0"/>
                <a:cs typeface="Arial" panose="020B0604020202020204" pitchFamily="34" charset="0"/>
              </a:rPr>
              <a:t>Didn’t know where supplies are stored or lost them</a:t>
            </a:r>
          </a:p>
          <a:p>
            <a:pPr marL="442913" lvl="1" indent="-214313">
              <a:buFont typeface="Arial" panose="020B0604020202020204" pitchFamily="34" charset="0"/>
              <a:buChar char="•"/>
            </a:pPr>
            <a:r>
              <a:rPr lang="en-US" sz="2000" dirty="0">
                <a:solidFill>
                  <a:srgbClr val="002D73"/>
                </a:solidFill>
                <a:latin typeface="Arial" panose="020B0604020202020204" pitchFamily="34" charset="0"/>
                <a:cs typeface="Arial" panose="020B0604020202020204" pitchFamily="34" charset="0"/>
              </a:rPr>
              <a:t>Too few people in eFINDS roles; none onsite at time of emergency</a:t>
            </a:r>
          </a:p>
          <a:p>
            <a:pPr marL="442913" lvl="1" indent="-214313">
              <a:buFont typeface="Arial" panose="020B0604020202020204" pitchFamily="34" charset="0"/>
              <a:buChar char="•"/>
            </a:pPr>
            <a:r>
              <a:rPr lang="en-US" sz="2000" dirty="0">
                <a:solidFill>
                  <a:srgbClr val="002D73"/>
                </a:solidFill>
                <a:latin typeface="Arial" panose="020B0604020202020204" pitchFamily="34" charset="0"/>
                <a:cs typeface="Arial" panose="020B0604020202020204" pitchFamily="34" charset="0"/>
              </a:rPr>
              <a:t>Removed wristbands from evacuee; couldn’t register</a:t>
            </a:r>
          </a:p>
          <a:p>
            <a:pPr marL="442913" lvl="1" indent="-214313">
              <a:buFont typeface="Arial" panose="020B0604020202020204" pitchFamily="34" charset="0"/>
              <a:buChar char="•"/>
            </a:pPr>
            <a:r>
              <a:rPr lang="en-US" sz="2000" dirty="0">
                <a:solidFill>
                  <a:srgbClr val="002D73"/>
                </a:solidFill>
                <a:latin typeface="Arial" panose="020B0604020202020204" pitchFamily="34" charset="0"/>
                <a:cs typeface="Arial" panose="020B0604020202020204" pitchFamily="34" charset="0"/>
              </a:rPr>
              <a:t>Misused “real” versus “training” applications and/or wristbands</a:t>
            </a:r>
          </a:p>
          <a:p>
            <a:pPr marL="442913" lvl="1" indent="-214313">
              <a:buFont typeface="Arial" panose="020B0604020202020204" pitchFamily="34" charset="0"/>
              <a:buChar char="•"/>
            </a:pPr>
            <a:r>
              <a:rPr lang="en-US" sz="2000" dirty="0">
                <a:solidFill>
                  <a:srgbClr val="002D73"/>
                </a:solidFill>
                <a:latin typeface="Arial" panose="020B0604020202020204" pitchFamily="34" charset="0"/>
                <a:cs typeface="Arial" panose="020B0604020202020204" pitchFamily="34" charset="0"/>
              </a:rPr>
              <a:t>Didn’t understand concept of “operation,” i.e. where to record data for event</a:t>
            </a:r>
          </a:p>
          <a:p>
            <a:pPr marL="442913" lvl="1" indent="-214313">
              <a:buFont typeface="Arial" panose="020B0604020202020204" pitchFamily="34" charset="0"/>
              <a:buChar char="•"/>
            </a:pPr>
            <a:r>
              <a:rPr lang="en-US" sz="2000" dirty="0">
                <a:solidFill>
                  <a:srgbClr val="002D73"/>
                </a:solidFill>
                <a:latin typeface="Arial" panose="020B0604020202020204" pitchFamily="34" charset="0"/>
                <a:cs typeface="Arial" panose="020B0604020202020204" pitchFamily="34" charset="0"/>
              </a:rPr>
              <a:t>Confusion when the receiving facility must also register the person</a:t>
            </a:r>
            <a:endParaRPr lang="en-US" sz="2000" dirty="0">
              <a:solidFill>
                <a:srgbClr val="000066"/>
              </a:solidFill>
              <a:latin typeface="Arial" panose="020B0604020202020204" pitchFamily="34" charset="0"/>
              <a:cs typeface="Arial" panose="020B0604020202020204" pitchFamily="34" charset="0"/>
            </a:endParaRPr>
          </a:p>
          <a:p>
            <a:pPr marL="442913" lvl="1" indent="-214313">
              <a:buFont typeface="Arial" panose="020B0604020202020204" pitchFamily="34" charset="0"/>
              <a:buChar char="•"/>
            </a:pPr>
            <a:r>
              <a:rPr lang="en-US" sz="2000" dirty="0">
                <a:solidFill>
                  <a:srgbClr val="000066"/>
                </a:solidFill>
                <a:latin typeface="Arial" panose="020B0604020202020204" pitchFamily="34" charset="0"/>
                <a:cs typeface="Arial" panose="020B0604020202020204" pitchFamily="34" charset="0"/>
              </a:rPr>
              <a:t>Didn’t realize need to repatriate returning persons by the sending facility </a:t>
            </a:r>
          </a:p>
          <a:p>
            <a:pPr marL="442913" lvl="1" indent="-214313">
              <a:buFont typeface="Arial" panose="020B0604020202020204" pitchFamily="34" charset="0"/>
              <a:buChar char="•"/>
            </a:pPr>
            <a:r>
              <a:rPr lang="en-US" sz="2000" dirty="0">
                <a:solidFill>
                  <a:srgbClr val="000066"/>
                </a:solidFill>
                <a:latin typeface="Arial" panose="020B0604020202020204" pitchFamily="34" charset="0"/>
                <a:cs typeface="Arial" panose="020B0604020202020204" pitchFamily="34" charset="0"/>
              </a:rPr>
              <a:t>Didn’t understand concept of “shelter in place”</a:t>
            </a:r>
          </a:p>
          <a:p>
            <a:pPr marL="442913" lvl="1" indent="-214313">
              <a:buFont typeface="Arial" panose="020B0604020202020204" pitchFamily="34" charset="0"/>
              <a:buChar char="•"/>
            </a:pPr>
            <a:r>
              <a:rPr lang="en-US" sz="2000" dirty="0">
                <a:solidFill>
                  <a:srgbClr val="000066"/>
                </a:solidFill>
                <a:latin typeface="Arial" panose="020B0604020202020204" pitchFamily="34" charset="0"/>
                <a:cs typeface="Arial" panose="020B0604020202020204" pitchFamily="34" charset="0"/>
              </a:rPr>
              <a:t>Didn’t know how to find/track their persons in the system </a:t>
            </a:r>
            <a:endParaRPr lang="en-US" sz="2000" i="1" dirty="0">
              <a:solidFill>
                <a:srgbClr val="000066"/>
              </a:solidFill>
              <a:latin typeface="Arial" panose="020B0604020202020204" pitchFamily="34" charset="0"/>
              <a:cs typeface="Arial" panose="020B0604020202020204" pitchFamily="34" charset="0"/>
            </a:endParaRPr>
          </a:p>
        </p:txBody>
      </p:sp>
      <p:sp>
        <p:nvSpPr>
          <p:cNvPr id="4" name="Rectangle 3"/>
          <p:cNvSpPr/>
          <p:nvPr/>
        </p:nvSpPr>
        <p:spPr>
          <a:xfrm>
            <a:off x="1104672" y="343717"/>
            <a:ext cx="7973598" cy="461665"/>
          </a:xfrm>
          <a:prstGeom prst="rect">
            <a:avLst/>
          </a:prstGeom>
        </p:spPr>
        <p:txBody>
          <a:bodyPr wrap="square">
            <a:spAutoFit/>
          </a:bodyPr>
          <a:lstStyle/>
          <a:p>
            <a:pPr algn="ctr"/>
            <a:r>
              <a:rPr lang="en-US" sz="2200" b="1" dirty="0">
                <a:solidFill>
                  <a:srgbClr val="002D73"/>
                </a:solidFill>
                <a:latin typeface="Arial" panose="020B0604020202020204" pitchFamily="34" charset="0"/>
                <a:cs typeface="Arial" panose="020B0604020202020204" pitchFamily="34" charset="0"/>
              </a:rPr>
              <a:t>Why Plan?? Lessons Learned from 28 Actual Events</a:t>
            </a:r>
            <a:r>
              <a:rPr lang="en-US" sz="2400" b="1" dirty="0">
                <a:solidFill>
                  <a:srgbClr val="002D73"/>
                </a:solidFill>
                <a:latin typeface="Arial" panose="020B0604020202020204" pitchFamily="34" charset="0"/>
                <a:cs typeface="Arial" panose="020B0604020202020204" pitchFamily="34"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27"/>
            <a:ext cx="1335729" cy="650582"/>
          </a:xfrm>
          <a:prstGeom prst="rect">
            <a:avLst/>
          </a:prstGeom>
        </p:spPr>
      </p:pic>
    </p:spTree>
    <p:extLst>
      <p:ext uri="{BB962C8B-B14F-4D97-AF65-F5344CB8AC3E}">
        <p14:creationId xmlns:p14="http://schemas.microsoft.com/office/powerpoint/2010/main" val="339415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093" y="267505"/>
            <a:ext cx="8229600" cy="857250"/>
          </a:xfrm>
        </p:spPr>
        <p:txBody>
          <a:bodyPr>
            <a:normAutofit fontScale="90000"/>
          </a:bodyPr>
          <a:lstStyle/>
          <a:p>
            <a:r>
              <a:rPr lang="en-US" sz="3000" b="1" dirty="0">
                <a:solidFill>
                  <a:srgbClr val="002D73"/>
                </a:solidFill>
              </a:rPr>
              <a:t>Planning Considerations - Activating eFINDS  </a:t>
            </a:r>
            <a:r>
              <a:rPr lang="en-US" sz="2700" b="1" dirty="0">
                <a:solidFill>
                  <a:srgbClr val="002D73"/>
                </a:solidFill>
              </a:rPr>
              <a:t>Large-scale event that affects multiple facilities</a:t>
            </a:r>
          </a:p>
        </p:txBody>
      </p:sp>
      <p:sp>
        <p:nvSpPr>
          <p:cNvPr id="3" name="Content Placeholder 2"/>
          <p:cNvSpPr>
            <a:spLocks noGrp="1"/>
          </p:cNvSpPr>
          <p:nvPr>
            <p:ph sz="half" idx="1"/>
          </p:nvPr>
        </p:nvSpPr>
        <p:spPr>
          <a:xfrm>
            <a:off x="137035" y="1172521"/>
            <a:ext cx="4402483" cy="3663145"/>
          </a:xfrm>
        </p:spPr>
        <p:txBody>
          <a:bodyPr>
            <a:noAutofit/>
          </a:bodyPr>
          <a:lstStyle/>
          <a:p>
            <a:pPr marL="0" indent="0">
              <a:buNone/>
            </a:pPr>
            <a:r>
              <a:rPr lang="en-US" sz="1800" dirty="0">
                <a:solidFill>
                  <a:srgbClr val="002D73"/>
                </a:solidFill>
              </a:rPr>
              <a:t>NYSDOH will create the operation and notify HCFs that they must use eFINDS</a:t>
            </a:r>
            <a:br>
              <a:rPr lang="en-US" sz="1800" dirty="0">
                <a:solidFill>
                  <a:srgbClr val="002D73"/>
                </a:solidFill>
              </a:rPr>
            </a:br>
            <a:endParaRPr lang="en-US" sz="1800" dirty="0">
              <a:solidFill>
                <a:srgbClr val="002D73"/>
              </a:solidFill>
            </a:endParaRPr>
          </a:p>
          <a:p>
            <a:pPr marL="0" indent="0">
              <a:buNone/>
            </a:pPr>
            <a:r>
              <a:rPr lang="en-US" sz="1800" dirty="0">
                <a:solidFill>
                  <a:srgbClr val="002D73"/>
                </a:solidFill>
              </a:rPr>
              <a:t>The HCS, Integrated Health Alerting and Notification System (IHANS) is used to send the notification:</a:t>
            </a:r>
            <a:br>
              <a:rPr lang="en-US" sz="1800" dirty="0">
                <a:solidFill>
                  <a:srgbClr val="002D73"/>
                </a:solidFill>
              </a:rPr>
            </a:br>
            <a:endParaRPr lang="en-US" sz="1800" dirty="0">
              <a:solidFill>
                <a:srgbClr val="002D73"/>
              </a:solidFill>
            </a:endParaRPr>
          </a:p>
          <a:p>
            <a:pPr marL="57150" indent="0" algn="ctr">
              <a:buNone/>
            </a:pPr>
            <a:r>
              <a:rPr lang="en-US" sz="1900" b="1" dirty="0">
                <a:solidFill>
                  <a:srgbClr val="002D73"/>
                </a:solidFill>
              </a:rPr>
              <a:t>Therefore, your facility’s business hours and emergency/after hours contact information in the HCS Communications Directory </a:t>
            </a:r>
            <a:br>
              <a:rPr lang="en-US" sz="1900" b="1" dirty="0">
                <a:solidFill>
                  <a:srgbClr val="002D73"/>
                </a:solidFill>
              </a:rPr>
            </a:br>
            <a:r>
              <a:rPr lang="en-US" sz="1900" b="1" i="1" dirty="0">
                <a:solidFill>
                  <a:srgbClr val="FF0000"/>
                </a:solidFill>
              </a:rPr>
              <a:t>must be up to </a:t>
            </a:r>
            <a:r>
              <a:rPr lang="en-US" sz="1900" b="1" i="1" u="sng" dirty="0">
                <a:solidFill>
                  <a:srgbClr val="FF0000"/>
                </a:solidFill>
              </a:rPr>
              <a:t>date !!!</a:t>
            </a:r>
            <a:r>
              <a:rPr lang="en-US" sz="1900" b="1" i="1" dirty="0">
                <a:solidFill>
                  <a:srgbClr val="FF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22" y="219739"/>
            <a:ext cx="1147346" cy="711233"/>
          </a:xfrm>
          <a:prstGeom prst="rect">
            <a:avLst/>
          </a:prstGeom>
        </p:spPr>
      </p:pic>
      <p:pic>
        <p:nvPicPr>
          <p:cNvPr id="5" name="Content Placeholder 6"/>
          <p:cNvPicPr>
            <a:picLocks noChangeAspect="1"/>
          </p:cNvPicPr>
          <p:nvPr/>
        </p:nvPicPr>
        <p:blipFill rotWithShape="1">
          <a:blip r:embed="rId4" cstate="print">
            <a:extLst>
              <a:ext uri="{28A0092B-C50C-407E-A947-70E740481C1C}">
                <a14:useLocalDpi xmlns:a14="http://schemas.microsoft.com/office/drawing/2010/main" val="0"/>
              </a:ext>
            </a:extLst>
          </a:blip>
          <a:srcRect t="6482" b="25183"/>
          <a:stretch/>
        </p:blipFill>
        <p:spPr>
          <a:xfrm>
            <a:off x="4762500" y="1110616"/>
            <a:ext cx="4254211" cy="4019815"/>
          </a:xfrm>
          <a:prstGeom prst="rect">
            <a:avLst/>
          </a:prstGeom>
          <a:ln>
            <a:solidFill>
              <a:schemeClr val="tx1"/>
            </a:solidFill>
          </a:ln>
        </p:spPr>
      </p:pic>
    </p:spTree>
    <p:extLst>
      <p:ext uri="{BB962C8B-B14F-4D97-AF65-F5344CB8AC3E}">
        <p14:creationId xmlns:p14="http://schemas.microsoft.com/office/powerpoint/2010/main" val="2504897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395" y="502347"/>
            <a:ext cx="8229600" cy="857250"/>
          </a:xfrm>
        </p:spPr>
        <p:txBody>
          <a:bodyPr>
            <a:normAutofit/>
          </a:bodyPr>
          <a:lstStyle/>
          <a:p>
            <a:r>
              <a:rPr lang="en-US" sz="2400" b="1" dirty="0">
                <a:solidFill>
                  <a:srgbClr val="002D73"/>
                </a:solidFill>
              </a:rPr>
              <a:t>Planning Considerations - Activating eFINDS </a:t>
            </a:r>
            <a:br>
              <a:rPr lang="en-US" sz="2400" b="1" dirty="0">
                <a:solidFill>
                  <a:srgbClr val="002D73"/>
                </a:solidFill>
              </a:rPr>
            </a:br>
            <a:r>
              <a:rPr lang="en-US" sz="2400" b="1" dirty="0">
                <a:solidFill>
                  <a:srgbClr val="002D73"/>
                </a:solidFill>
              </a:rPr>
              <a:t>Individual Facility Event </a:t>
            </a:r>
          </a:p>
        </p:txBody>
      </p:sp>
      <p:sp>
        <p:nvSpPr>
          <p:cNvPr id="3" name="Content Placeholder 2"/>
          <p:cNvSpPr>
            <a:spLocks noGrp="1"/>
          </p:cNvSpPr>
          <p:nvPr>
            <p:ph idx="1"/>
          </p:nvPr>
        </p:nvSpPr>
        <p:spPr>
          <a:xfrm>
            <a:off x="105722" y="1536700"/>
            <a:ext cx="8878790" cy="3333011"/>
          </a:xfrm>
        </p:spPr>
        <p:txBody>
          <a:bodyPr>
            <a:normAutofit/>
          </a:bodyPr>
          <a:lstStyle/>
          <a:p>
            <a:r>
              <a:rPr lang="en-US" sz="2200" dirty="0">
                <a:solidFill>
                  <a:srgbClr val="002D73"/>
                </a:solidFill>
              </a:rPr>
              <a:t>Facility staff assigned to the eFINDS Administrator Role, can create an Operation themselves if they need to use eFINDS; </a:t>
            </a:r>
          </a:p>
          <a:p>
            <a:pPr lvl="1"/>
            <a:r>
              <a:rPr lang="en-US" sz="2200" dirty="0">
                <a:solidFill>
                  <a:srgbClr val="002D73"/>
                </a:solidFill>
              </a:rPr>
              <a:t>inform any receiving facilities of the </a:t>
            </a:r>
            <a:r>
              <a:rPr lang="en-US" sz="2200" u="sng" dirty="0">
                <a:solidFill>
                  <a:srgbClr val="002D73"/>
                </a:solidFill>
              </a:rPr>
              <a:t>Operation Name</a:t>
            </a:r>
            <a:r>
              <a:rPr lang="en-US" sz="2200" dirty="0">
                <a:solidFill>
                  <a:srgbClr val="002D73"/>
                </a:solidFill>
              </a:rPr>
              <a:t> to use in eFINDS when receiving evacuees at their location</a:t>
            </a:r>
            <a:br>
              <a:rPr lang="en-US" sz="2200" dirty="0">
                <a:solidFill>
                  <a:srgbClr val="002D73"/>
                </a:solidFill>
              </a:rPr>
            </a:br>
            <a:endParaRPr lang="en-US" sz="2200" dirty="0">
              <a:solidFill>
                <a:srgbClr val="002D73"/>
              </a:solidFill>
            </a:endParaRPr>
          </a:p>
          <a:p>
            <a:r>
              <a:rPr lang="en-US" sz="2200" dirty="0">
                <a:solidFill>
                  <a:srgbClr val="002D73"/>
                </a:solidFill>
              </a:rPr>
              <a:t>Facility staff should also always contact their NYSDOH Regional Office Program Representatives to inform them of the emergency and gain assistance as needed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22" y="36999"/>
            <a:ext cx="1147346" cy="711233"/>
          </a:xfrm>
          <a:prstGeom prst="rect">
            <a:avLst/>
          </a:prstGeom>
        </p:spPr>
      </p:pic>
    </p:spTree>
    <p:extLst>
      <p:ext uri="{BB962C8B-B14F-4D97-AF65-F5344CB8AC3E}">
        <p14:creationId xmlns:p14="http://schemas.microsoft.com/office/powerpoint/2010/main" val="4014636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805540"/>
            <a:ext cx="9144000" cy="4247317"/>
          </a:xfrm>
          <a:prstGeom prst="rect">
            <a:avLst/>
          </a:prstGeom>
          <a:noFill/>
          <a:ln>
            <a:noFill/>
          </a:ln>
        </p:spPr>
        <p:txBody>
          <a:bodyPr wrap="square" rtlCol="0">
            <a:spAutoFit/>
          </a:bodyPr>
          <a:lstStyle/>
          <a:p>
            <a:r>
              <a:rPr lang="en-US" dirty="0">
                <a:solidFill>
                  <a:srgbClr val="000066"/>
                </a:solidFill>
                <a:latin typeface="Arial" panose="020B0604020202020204" pitchFamily="34" charset="0"/>
                <a:cs typeface="Arial" panose="020B0604020202020204" pitchFamily="34" charset="0"/>
              </a:rPr>
              <a:t>Each facility needs an eFINDS policy/procedure that </a:t>
            </a:r>
          </a:p>
          <a:p>
            <a:pPr marL="442913" lvl="1" indent="-214313">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Addresses different circumstances/scenarios</a:t>
            </a:r>
          </a:p>
          <a:p>
            <a:pPr marL="442913" lvl="1" indent="-214313">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Is incorporated into evacuation protocols</a:t>
            </a:r>
          </a:p>
          <a:p>
            <a:pPr marL="442913" lvl="1" indent="-214313">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is customized to their facility </a:t>
            </a:r>
          </a:p>
          <a:p>
            <a:pPr marL="685800" lvl="2"/>
            <a:endParaRPr lang="en-US" dirty="0">
              <a:solidFill>
                <a:srgbClr val="000066"/>
              </a:solidFill>
              <a:latin typeface="Arial" panose="020B0604020202020204" pitchFamily="34" charset="0"/>
              <a:cs typeface="Arial" panose="020B0604020202020204" pitchFamily="34" charset="0"/>
            </a:endParaRPr>
          </a:p>
          <a:p>
            <a:r>
              <a:rPr lang="en-US" dirty="0">
                <a:solidFill>
                  <a:srgbClr val="000066"/>
                </a:solidFill>
                <a:latin typeface="Arial" panose="020B0604020202020204" pitchFamily="34" charset="0"/>
                <a:cs typeface="Arial" panose="020B0604020202020204" pitchFamily="34" charset="0"/>
              </a:rPr>
              <a:t>Ensure patient/resident/family education/guidance on the evacuation process is outlined/ready:</a:t>
            </a:r>
          </a:p>
          <a:p>
            <a:pPr marL="442913" lvl="1" indent="-214313">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Importance of wristband; reassurance of how it will help to keep them safe; how they, and their belongings will easily be tracked wherever they move; Emphasize security of the system regarding their personal information </a:t>
            </a:r>
          </a:p>
          <a:p>
            <a:pPr marL="685800" lvl="2"/>
            <a:endParaRPr lang="en-US" dirty="0">
              <a:solidFill>
                <a:srgbClr val="000066"/>
              </a:solidFill>
              <a:latin typeface="Arial" panose="020B0604020202020204" pitchFamily="34" charset="0"/>
              <a:cs typeface="Arial" panose="020B0604020202020204" pitchFamily="34" charset="0"/>
            </a:endParaRPr>
          </a:p>
          <a:p>
            <a:r>
              <a:rPr lang="en-US" dirty="0">
                <a:solidFill>
                  <a:srgbClr val="000066"/>
                </a:solidFill>
                <a:latin typeface="Arial" panose="020B0604020202020204" pitchFamily="34" charset="0"/>
                <a:cs typeface="Arial" panose="020B0604020202020204" pitchFamily="34" charset="0"/>
              </a:rPr>
              <a:t>Drill Various scenarios and test policy/protocols </a:t>
            </a:r>
          </a:p>
          <a:p>
            <a:pPr marL="442913" lvl="1" indent="-214313">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Include in annual evacuation drill </a:t>
            </a:r>
          </a:p>
          <a:p>
            <a:pPr marL="442913" lvl="1" indent="-214313">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Work with neighbor/sister facilities</a:t>
            </a:r>
          </a:p>
          <a:p>
            <a:pPr marL="442913" lvl="1" indent="-214313">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Act in both sending and receiving roles</a:t>
            </a:r>
            <a:endParaRPr lang="en-US" i="1" dirty="0">
              <a:solidFill>
                <a:srgbClr val="000066"/>
              </a:solidFill>
              <a:latin typeface="Arial" panose="020B0604020202020204" pitchFamily="34" charset="0"/>
              <a:cs typeface="Arial" panose="020B0604020202020204" pitchFamily="34" charset="0"/>
            </a:endParaRPr>
          </a:p>
        </p:txBody>
      </p:sp>
      <p:sp>
        <p:nvSpPr>
          <p:cNvPr id="4" name="Rectangle 3"/>
          <p:cNvSpPr/>
          <p:nvPr/>
        </p:nvSpPr>
        <p:spPr>
          <a:xfrm>
            <a:off x="1658246" y="282320"/>
            <a:ext cx="5907616" cy="461665"/>
          </a:xfrm>
          <a:prstGeom prst="rect">
            <a:avLst/>
          </a:prstGeom>
        </p:spPr>
        <p:txBody>
          <a:bodyPr wrap="square">
            <a:spAutoFit/>
          </a:bodyPr>
          <a:lstStyle/>
          <a:p>
            <a:pPr algn="ctr"/>
            <a:r>
              <a:rPr lang="en-US" sz="2400" b="1" dirty="0">
                <a:solidFill>
                  <a:srgbClr val="002D73"/>
                </a:solidFill>
                <a:latin typeface="Arial" panose="020B0604020202020204" pitchFamily="34" charset="0"/>
                <a:cs typeface="Arial" panose="020B0604020202020204" pitchFamily="34" charset="0"/>
              </a:rPr>
              <a:t>PLANNING CONSIDERATIONS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18"/>
            <a:ext cx="1335729" cy="751022"/>
          </a:xfrm>
          <a:prstGeom prst="rect">
            <a:avLst/>
          </a:prstGeom>
        </p:spPr>
      </p:pic>
    </p:spTree>
    <p:extLst>
      <p:ext uri="{BB962C8B-B14F-4D97-AF65-F5344CB8AC3E}">
        <p14:creationId xmlns:p14="http://schemas.microsoft.com/office/powerpoint/2010/main" val="367456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4300" y="1176868"/>
            <a:ext cx="8767233" cy="3477875"/>
          </a:xfrm>
          <a:prstGeom prst="rect">
            <a:avLst/>
          </a:prstGeom>
          <a:noFill/>
          <a:ln>
            <a:noFill/>
          </a:ln>
        </p:spPr>
        <p:txBody>
          <a:bodyPr wrap="square" rtlCol="0">
            <a:spAutoFit/>
          </a:bodyPr>
          <a:lstStyle/>
          <a:p>
            <a:pPr marL="428625" indent="-428625">
              <a:buFont typeface="Wingdings" panose="05000000000000000000" pitchFamily="2" charset="2"/>
              <a:buChar char="v"/>
            </a:pPr>
            <a:r>
              <a:rPr lang="en-US" sz="1700" dirty="0">
                <a:solidFill>
                  <a:srgbClr val="002D73"/>
                </a:solidFill>
                <a:latin typeface="Arial" panose="020B0604020202020204" pitchFamily="34" charset="0"/>
                <a:cs typeface="Arial" panose="020B0604020202020204" pitchFamily="34" charset="0"/>
              </a:rPr>
              <a:t>Are you going to enter any key medical information into the notes fields in eFINDS?</a:t>
            </a:r>
          </a:p>
          <a:p>
            <a:pPr marL="428625" indent="-428625">
              <a:buFont typeface="Wingdings" panose="05000000000000000000" pitchFamily="2" charset="2"/>
              <a:buChar char="v"/>
            </a:pPr>
            <a:endParaRPr lang="en-US" sz="1700" dirty="0">
              <a:solidFill>
                <a:srgbClr val="002D73"/>
              </a:solidFill>
              <a:latin typeface="Arial" panose="020B0604020202020204" pitchFamily="34" charset="0"/>
              <a:cs typeface="Arial" panose="020B0604020202020204" pitchFamily="34" charset="0"/>
            </a:endParaRPr>
          </a:p>
          <a:p>
            <a:pPr marL="428625" indent="-428625">
              <a:buFont typeface="Wingdings" panose="05000000000000000000" pitchFamily="2" charset="2"/>
              <a:buChar char="v"/>
            </a:pPr>
            <a:r>
              <a:rPr lang="en-US" sz="1700" dirty="0">
                <a:solidFill>
                  <a:srgbClr val="002D73"/>
                </a:solidFill>
                <a:latin typeface="Arial" panose="020B0604020202020204" pitchFamily="34" charset="0"/>
                <a:cs typeface="Arial" panose="020B0604020202020204" pitchFamily="34" charset="0"/>
              </a:rPr>
              <a:t>Are you going to scan your facility wristband into the notes field to capture your facility’s barcode ID# in the eFINDS application? </a:t>
            </a:r>
          </a:p>
          <a:p>
            <a:pPr marL="900113" lvl="2" indent="-214313">
              <a:buFont typeface="Arial" panose="020B0604020202020204" pitchFamily="34" charset="0"/>
              <a:buChar char="•"/>
            </a:pPr>
            <a:r>
              <a:rPr lang="en-US" sz="1700" dirty="0">
                <a:solidFill>
                  <a:srgbClr val="002D73"/>
                </a:solidFill>
                <a:latin typeface="Arial" panose="020B0604020202020204" pitchFamily="34" charset="0"/>
                <a:cs typeface="Arial" panose="020B0604020202020204" pitchFamily="34" charset="0"/>
              </a:rPr>
              <a:t>May or may not be your MR# - now is the time to find out </a:t>
            </a:r>
          </a:p>
          <a:p>
            <a:pPr marL="900113" lvl="2" indent="-214313">
              <a:buFont typeface="Arial" panose="020B0604020202020204" pitchFamily="34" charset="0"/>
              <a:buChar char="•"/>
            </a:pPr>
            <a:endParaRPr lang="en-US" sz="1700" dirty="0">
              <a:solidFill>
                <a:srgbClr val="002D73"/>
              </a:solidFill>
              <a:latin typeface="Arial" panose="020B0604020202020204" pitchFamily="34" charset="0"/>
              <a:cs typeface="Arial" panose="020B0604020202020204" pitchFamily="34" charset="0"/>
            </a:endParaRPr>
          </a:p>
          <a:p>
            <a:pPr marL="428625" indent="-428625">
              <a:buFont typeface="Wingdings" panose="05000000000000000000" pitchFamily="2" charset="2"/>
              <a:buChar char="v"/>
            </a:pPr>
            <a:r>
              <a:rPr lang="en-US" sz="1700" dirty="0">
                <a:solidFill>
                  <a:srgbClr val="002D73"/>
                </a:solidFill>
                <a:latin typeface="Arial" panose="020B0604020202020204" pitchFamily="34" charset="0"/>
                <a:cs typeface="Arial" panose="020B0604020202020204" pitchFamily="34" charset="0"/>
              </a:rPr>
              <a:t>Have you prepared stickers using eFINDS label printing function or handwrite unique barcodes on a sticker to apply to the person’s charts/other personal items? </a:t>
            </a:r>
          </a:p>
          <a:p>
            <a:pPr marL="428625" indent="-428625">
              <a:buFont typeface="Wingdings" panose="05000000000000000000" pitchFamily="2" charset="2"/>
              <a:buChar char="v"/>
            </a:pPr>
            <a:endParaRPr lang="en-US" sz="1700" dirty="0">
              <a:solidFill>
                <a:srgbClr val="002D73"/>
              </a:solidFill>
              <a:latin typeface="Arial" panose="020B0604020202020204" pitchFamily="34" charset="0"/>
              <a:cs typeface="Arial" panose="020B0604020202020204" pitchFamily="34" charset="0"/>
            </a:endParaRPr>
          </a:p>
          <a:p>
            <a:pPr marL="428625" indent="-428625">
              <a:buFont typeface="Wingdings" panose="05000000000000000000" pitchFamily="2" charset="2"/>
              <a:buChar char="v"/>
            </a:pPr>
            <a:r>
              <a:rPr lang="en-US" sz="1700" dirty="0">
                <a:solidFill>
                  <a:srgbClr val="002D73"/>
                </a:solidFill>
                <a:latin typeface="Arial" panose="020B0604020202020204" pitchFamily="34" charset="0"/>
                <a:cs typeface="Arial" panose="020B0604020202020204" pitchFamily="34" charset="0"/>
              </a:rPr>
              <a:t>Have you identified staff in charge of monitoring movement of patient’s/resident’s through receipt by receiving facility using eFINDS tracking search and dashboard functions?  </a:t>
            </a:r>
          </a:p>
          <a:p>
            <a:endParaRPr lang="en-US" sz="1600" b="1" i="1" dirty="0">
              <a:solidFill>
                <a:srgbClr val="C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0028"/>
            <a:ext cx="1335729" cy="746839"/>
          </a:xfrm>
          <a:prstGeom prst="rect">
            <a:avLst/>
          </a:prstGeom>
        </p:spPr>
      </p:pic>
      <p:sp>
        <p:nvSpPr>
          <p:cNvPr id="7" name="Rectangle 6"/>
          <p:cNvSpPr/>
          <p:nvPr/>
        </p:nvSpPr>
        <p:spPr>
          <a:xfrm>
            <a:off x="1620146" y="430029"/>
            <a:ext cx="5907616" cy="523220"/>
          </a:xfrm>
          <a:prstGeom prst="rect">
            <a:avLst/>
          </a:prstGeom>
        </p:spPr>
        <p:txBody>
          <a:bodyPr wrap="square">
            <a:spAutoFit/>
          </a:bodyPr>
          <a:lstStyle/>
          <a:p>
            <a:pPr algn="ctr"/>
            <a:r>
              <a:rPr lang="en-US" sz="2800" b="1" dirty="0">
                <a:solidFill>
                  <a:srgbClr val="002D73"/>
                </a:solidFill>
                <a:latin typeface="Arial" panose="020B0604020202020204" pitchFamily="34" charset="0"/>
                <a:cs typeface="Arial" panose="020B0604020202020204" pitchFamily="34" charset="0"/>
              </a:rPr>
              <a:t>PLANNING CONSIDERATIONS </a:t>
            </a:r>
          </a:p>
        </p:txBody>
      </p:sp>
    </p:spTree>
    <p:extLst>
      <p:ext uri="{BB962C8B-B14F-4D97-AF65-F5344CB8AC3E}">
        <p14:creationId xmlns:p14="http://schemas.microsoft.com/office/powerpoint/2010/main" val="391600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 to eFINDS</a:t>
            </a:r>
          </a:p>
        </p:txBody>
      </p:sp>
      <p:sp>
        <p:nvSpPr>
          <p:cNvPr id="3" name="Content Placeholder 2"/>
          <p:cNvSpPr>
            <a:spLocks noGrp="1"/>
          </p:cNvSpPr>
          <p:nvPr>
            <p:ph idx="1"/>
          </p:nvPr>
        </p:nvSpPr>
        <p:spPr>
          <a:xfrm>
            <a:off x="139700" y="1063626"/>
            <a:ext cx="8864600" cy="3990974"/>
          </a:xfrm>
        </p:spPr>
        <p:txBody>
          <a:bodyPr>
            <a:normAutofit fontScale="92500" lnSpcReduction="10000"/>
          </a:bodyPr>
          <a:lstStyle/>
          <a:p>
            <a:pPr marL="0" indent="0">
              <a:buNone/>
            </a:pPr>
            <a:r>
              <a:rPr lang="en-US" dirty="0"/>
              <a:t>Key items:</a:t>
            </a:r>
          </a:p>
          <a:p>
            <a:r>
              <a:rPr lang="en-US" dirty="0"/>
              <a:t>Enable additional “statuses” and full cycle of person movement</a:t>
            </a:r>
          </a:p>
          <a:p>
            <a:r>
              <a:rPr lang="en-US" dirty="0"/>
              <a:t>Streamlining menus and vocabulary, standardization of naming conventions</a:t>
            </a:r>
          </a:p>
          <a:p>
            <a:r>
              <a:rPr lang="en-US" dirty="0"/>
              <a:t>Revision of behind the scenes data model</a:t>
            </a:r>
          </a:p>
          <a:p>
            <a:r>
              <a:rPr lang="en-US" dirty="0"/>
              <a:t>Create useful and printable reports</a:t>
            </a:r>
          </a:p>
          <a:p>
            <a:r>
              <a:rPr lang="en-US" dirty="0"/>
              <a:t>Printable labels.</a:t>
            </a:r>
          </a:p>
          <a:p>
            <a:endParaRPr lang="en-US" dirty="0"/>
          </a:p>
          <a:p>
            <a:endParaRPr lang="en-US" dirty="0"/>
          </a:p>
        </p:txBody>
      </p:sp>
    </p:spTree>
    <p:extLst>
      <p:ext uri="{BB962C8B-B14F-4D97-AF65-F5344CB8AC3E}">
        <p14:creationId xmlns:p14="http://schemas.microsoft.com/office/powerpoint/2010/main" val="1830167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7498"/>
            <a:ext cx="9029700" cy="3970318"/>
          </a:xfrm>
          <a:prstGeom prst="rect">
            <a:avLst/>
          </a:prstGeom>
        </p:spPr>
        <p:txBody>
          <a:bodyPr wrap="square">
            <a:spAutoFit/>
          </a:bodyPr>
          <a:lstStyle/>
          <a:p>
            <a:r>
              <a:rPr lang="en-US" dirty="0">
                <a:solidFill>
                  <a:srgbClr val="002D73"/>
                </a:solidFill>
                <a:latin typeface="Arial" panose="020B0604020202020204" pitchFamily="34" charset="0"/>
                <a:cs typeface="Arial" panose="020B0604020202020204" pitchFamily="34" charset="0"/>
              </a:rPr>
              <a:t>Have you considered the flow of persons through your facility in your eFINDS implementation plan? Do you have intermediate evacuation points? Where/will you set up eFINDS stations?</a:t>
            </a:r>
          </a:p>
          <a:p>
            <a:pPr marL="442913" lvl="1" indent="-214313">
              <a:buFont typeface="Arial" panose="020B0604020202020204" pitchFamily="34" charset="0"/>
              <a:buChar char="•"/>
            </a:pPr>
            <a:r>
              <a:rPr lang="en-US" dirty="0">
                <a:solidFill>
                  <a:srgbClr val="002D73"/>
                </a:solidFill>
                <a:latin typeface="Arial" panose="020B0604020202020204" pitchFamily="34" charset="0"/>
                <a:cs typeface="Arial" panose="020B0604020202020204" pitchFamily="34" charset="0"/>
              </a:rPr>
              <a:t>Depends on size of building; egress and staging points; amount of pre-evacuation movement? </a:t>
            </a:r>
          </a:p>
          <a:p>
            <a:pPr marL="442913" lvl="1" indent="-214313">
              <a:buFont typeface="Arial" panose="020B0604020202020204" pitchFamily="34" charset="0"/>
              <a:buChar char="•"/>
            </a:pPr>
            <a:r>
              <a:rPr lang="en-US" dirty="0">
                <a:solidFill>
                  <a:srgbClr val="002D73"/>
                </a:solidFill>
                <a:latin typeface="Arial" panose="020B0604020202020204" pitchFamily="34" charset="0"/>
                <a:cs typeface="Arial" panose="020B0604020202020204" pitchFamily="34" charset="0"/>
              </a:rPr>
              <a:t>Are you going to scan/update in eFINDS again as they leave your building (for a final time/date stamp)? </a:t>
            </a:r>
          </a:p>
          <a:p>
            <a:pPr marL="685800" lvl="2"/>
            <a:endParaRPr lang="en-US" dirty="0">
              <a:solidFill>
                <a:srgbClr val="002D73"/>
              </a:solidFill>
              <a:latin typeface="Arial" panose="020B0604020202020204" pitchFamily="34" charset="0"/>
              <a:cs typeface="Arial" panose="020B0604020202020204" pitchFamily="34" charset="0"/>
            </a:endParaRPr>
          </a:p>
          <a:p>
            <a:r>
              <a:rPr lang="en-US" dirty="0">
                <a:solidFill>
                  <a:srgbClr val="002D73"/>
                </a:solidFill>
                <a:latin typeface="Arial" panose="020B0604020202020204" pitchFamily="34" charset="0"/>
                <a:cs typeface="Arial" panose="020B0604020202020204" pitchFamily="34" charset="0"/>
              </a:rPr>
              <a:t>What equipment/documents are you sending with your patient/resident?</a:t>
            </a:r>
          </a:p>
          <a:p>
            <a:pPr marL="442913" lvl="1" indent="-214313">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Medical records (which parts)? Information sheet/transfer packet, Medical evaluation, medications/medications list </a:t>
            </a:r>
          </a:p>
          <a:p>
            <a:pPr marL="442913" lvl="1" indent="-214313">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Personal medical equipment</a:t>
            </a:r>
          </a:p>
          <a:p>
            <a:pPr marL="785813" lvl="2" indent="-214313">
              <a:buFont typeface="Arial" panose="020B0604020202020204" pitchFamily="34" charset="0"/>
              <a:buChar char="•"/>
            </a:pPr>
            <a:r>
              <a:rPr lang="en-US" dirty="0">
                <a:solidFill>
                  <a:srgbClr val="000066"/>
                </a:solidFill>
                <a:latin typeface="Arial" panose="020B0604020202020204" pitchFamily="34" charset="0"/>
                <a:cs typeface="Arial" panose="020B0604020202020204" pitchFamily="34" charset="0"/>
              </a:rPr>
              <a:t>Have you tagged these items with the same unique </a:t>
            </a:r>
            <a:br>
              <a:rPr lang="en-US" dirty="0">
                <a:solidFill>
                  <a:srgbClr val="000066"/>
                </a:solidFill>
                <a:latin typeface="Arial" panose="020B0604020202020204" pitchFamily="34" charset="0"/>
                <a:cs typeface="Arial" panose="020B0604020202020204" pitchFamily="34" charset="0"/>
              </a:rPr>
            </a:br>
            <a:r>
              <a:rPr lang="en-US" dirty="0">
                <a:solidFill>
                  <a:srgbClr val="000066"/>
                </a:solidFill>
                <a:latin typeface="Arial" panose="020B0604020202020204" pitchFamily="34" charset="0"/>
                <a:cs typeface="Arial" panose="020B0604020202020204" pitchFamily="34" charset="0"/>
              </a:rPr>
              <a:t>eFINDS identifiers (barcode #s)?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860"/>
            <a:ext cx="1335729" cy="665124"/>
          </a:xfrm>
          <a:prstGeom prst="rect">
            <a:avLst/>
          </a:prstGeom>
        </p:spPr>
      </p:pic>
      <p:sp>
        <p:nvSpPr>
          <p:cNvPr id="7" name="Rectangle 6"/>
          <p:cNvSpPr/>
          <p:nvPr/>
        </p:nvSpPr>
        <p:spPr>
          <a:xfrm>
            <a:off x="1620146" y="430029"/>
            <a:ext cx="5907616" cy="523220"/>
          </a:xfrm>
          <a:prstGeom prst="rect">
            <a:avLst/>
          </a:prstGeom>
        </p:spPr>
        <p:txBody>
          <a:bodyPr wrap="square">
            <a:spAutoFit/>
          </a:bodyPr>
          <a:lstStyle/>
          <a:p>
            <a:pPr algn="ctr"/>
            <a:r>
              <a:rPr lang="en-US" sz="2800" b="1" dirty="0">
                <a:solidFill>
                  <a:srgbClr val="002D73"/>
                </a:solidFill>
                <a:latin typeface="Arial" panose="020B0604020202020204" pitchFamily="34" charset="0"/>
                <a:cs typeface="Arial" panose="020B0604020202020204" pitchFamily="34" charset="0"/>
              </a:rPr>
              <a:t>PLANNING CONSIDERATIONS </a:t>
            </a:r>
          </a:p>
        </p:txBody>
      </p:sp>
    </p:spTree>
    <p:extLst>
      <p:ext uri="{BB962C8B-B14F-4D97-AF65-F5344CB8AC3E}">
        <p14:creationId xmlns:p14="http://schemas.microsoft.com/office/powerpoint/2010/main" val="2901578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58801" y="776176"/>
            <a:ext cx="7912100" cy="3593291"/>
          </a:xfrm>
          <a:prstGeom prst="rect">
            <a:avLst/>
          </a:prstGeom>
          <a:noFill/>
          <a:ln>
            <a:noFill/>
          </a:ln>
        </p:spPr>
        <p:txBody>
          <a:bodyPr wrap="square" rtlCol="0">
            <a:spAutoFit/>
          </a:bodyPr>
          <a:lstStyle/>
          <a:p>
            <a:pPr algn="ctr"/>
            <a:r>
              <a:rPr lang="en-US" sz="3200" b="1" dirty="0">
                <a:solidFill>
                  <a:srgbClr val="002D73"/>
                </a:solidFill>
                <a:latin typeface="Arial" panose="020B0604020202020204" pitchFamily="34" charset="0"/>
                <a:cs typeface="Arial" panose="020B0604020202020204" pitchFamily="34" charset="0"/>
              </a:rPr>
              <a:t>Don’t get hung up by the </a:t>
            </a:r>
            <a:r>
              <a:rPr lang="en-US" sz="3200" b="1" i="1" dirty="0">
                <a:solidFill>
                  <a:srgbClr val="002D73"/>
                </a:solidFill>
                <a:latin typeface="Arial" panose="020B0604020202020204" pitchFamily="34" charset="0"/>
                <a:cs typeface="Arial" panose="020B0604020202020204" pitchFamily="34" charset="0"/>
              </a:rPr>
              <a:t>electronic</a:t>
            </a:r>
            <a:r>
              <a:rPr lang="en-US" sz="3200" b="1" dirty="0">
                <a:solidFill>
                  <a:srgbClr val="002D73"/>
                </a:solidFill>
                <a:latin typeface="Arial" panose="020B0604020202020204" pitchFamily="34" charset="0"/>
                <a:cs typeface="Arial" panose="020B0604020202020204" pitchFamily="34" charset="0"/>
              </a:rPr>
              <a:t> process!!</a:t>
            </a:r>
          </a:p>
          <a:p>
            <a:pPr marL="428625" indent="-428625">
              <a:buFont typeface="Wingdings" panose="05000000000000000000" pitchFamily="2" charset="2"/>
              <a:buChar char="v"/>
            </a:pPr>
            <a:endParaRPr lang="en-US" sz="1500" b="1" dirty="0">
              <a:solidFill>
                <a:srgbClr val="002D73"/>
              </a:solidFill>
              <a:latin typeface="Arial" panose="020B0604020202020204" pitchFamily="34" charset="0"/>
              <a:cs typeface="Arial" panose="020B0604020202020204" pitchFamily="34" charset="0"/>
            </a:endParaRPr>
          </a:p>
          <a:p>
            <a:pPr marL="428625" indent="-428625">
              <a:buFont typeface="Wingdings" panose="05000000000000000000" pitchFamily="2" charset="2"/>
              <a:buChar char="v"/>
            </a:pPr>
            <a:endParaRPr lang="en-US" sz="1500" b="1" dirty="0">
              <a:solidFill>
                <a:srgbClr val="002D73"/>
              </a:solidFill>
              <a:latin typeface="Arial" panose="020B0604020202020204" pitchFamily="34" charset="0"/>
              <a:cs typeface="Arial" panose="020B0604020202020204" pitchFamily="34" charset="0"/>
            </a:endParaRPr>
          </a:p>
          <a:p>
            <a:pPr algn="ctr"/>
            <a:r>
              <a:rPr lang="en-US" sz="2000" b="1" dirty="0">
                <a:solidFill>
                  <a:srgbClr val="002D73"/>
                </a:solidFill>
                <a:latin typeface="Arial" panose="020B0604020202020204" pitchFamily="34" charset="0"/>
                <a:cs typeface="Arial" panose="020B0604020202020204" pitchFamily="34" charset="0"/>
              </a:rPr>
              <a:t>If all else fails….</a:t>
            </a:r>
          </a:p>
          <a:p>
            <a:pPr algn="ctr"/>
            <a:endParaRPr lang="en-US" sz="2000" b="1" dirty="0">
              <a:solidFill>
                <a:srgbClr val="002D73"/>
              </a:solidFill>
              <a:latin typeface="Arial" panose="020B0604020202020204" pitchFamily="34" charset="0"/>
              <a:cs typeface="Arial" panose="020B0604020202020204" pitchFamily="34" charset="0"/>
            </a:endParaRPr>
          </a:p>
          <a:p>
            <a:pPr marL="771525" lvl="1" indent="-428625">
              <a:buFont typeface="Wingdings" panose="05000000000000000000" pitchFamily="2" charset="2"/>
              <a:buChar char="v"/>
            </a:pPr>
            <a:r>
              <a:rPr lang="en-US" sz="2000" b="1" dirty="0">
                <a:solidFill>
                  <a:srgbClr val="002D73"/>
                </a:solidFill>
                <a:latin typeface="Arial" panose="020B0604020202020204" pitchFamily="34" charset="0"/>
                <a:cs typeface="Arial" panose="020B0604020202020204" pitchFamily="34" charset="0"/>
              </a:rPr>
              <a:t>Just wristband your evacuees and get them out the door… </a:t>
            </a:r>
          </a:p>
          <a:p>
            <a:pPr marL="771525" lvl="1" indent="-428625">
              <a:buFont typeface="Wingdings" panose="05000000000000000000" pitchFamily="2" charset="2"/>
              <a:buChar char="v"/>
            </a:pPr>
            <a:r>
              <a:rPr lang="en-US" sz="2000" b="1" dirty="0">
                <a:solidFill>
                  <a:srgbClr val="002D73"/>
                </a:solidFill>
                <a:latin typeface="Arial" panose="020B0604020202020204" pitchFamily="34" charset="0"/>
                <a:cs typeface="Arial" panose="020B0604020202020204" pitchFamily="34" charset="0"/>
              </a:rPr>
              <a:t>Hand write first name and the barcode number on a sticker and apply to person’s medical record </a:t>
            </a:r>
            <a:endParaRPr lang="en-US" sz="2000" b="1" dirty="0">
              <a:solidFill>
                <a:srgbClr val="FF0000"/>
              </a:solidFill>
              <a:latin typeface="Arial" panose="020B0604020202020204" pitchFamily="34" charset="0"/>
              <a:cs typeface="Arial" panose="020B0604020202020204" pitchFamily="34" charset="0"/>
            </a:endParaRPr>
          </a:p>
          <a:p>
            <a:endParaRPr lang="en-US" sz="1350" b="1" i="1" dirty="0">
              <a:solidFill>
                <a:srgbClr val="C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35729" cy="776176"/>
          </a:xfrm>
          <a:prstGeom prst="rect">
            <a:avLst/>
          </a:prstGeom>
        </p:spPr>
      </p:pic>
    </p:spTree>
    <p:extLst>
      <p:ext uri="{BB962C8B-B14F-4D97-AF65-F5344CB8AC3E}">
        <p14:creationId xmlns:p14="http://schemas.microsoft.com/office/powerpoint/2010/main" val="2823244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850606"/>
            <a:ext cx="8779933" cy="4001095"/>
          </a:xfrm>
          <a:prstGeom prst="rect">
            <a:avLst/>
          </a:prstGeom>
          <a:noFill/>
          <a:ln>
            <a:noFill/>
          </a:ln>
        </p:spPr>
        <p:txBody>
          <a:bodyPr wrap="square" rtlCol="0">
            <a:spAutoFit/>
          </a:bodyPr>
          <a:lstStyle/>
          <a:p>
            <a:pPr algn="ctr"/>
            <a:r>
              <a:rPr lang="en-US" sz="3000" b="1" dirty="0">
                <a:solidFill>
                  <a:srgbClr val="002D73"/>
                </a:solidFill>
                <a:latin typeface="Arial" panose="020B0604020202020204" pitchFamily="34" charset="0"/>
                <a:cs typeface="Arial" panose="020B0604020202020204" pitchFamily="34" charset="0"/>
              </a:rPr>
              <a:t>Repatriation</a:t>
            </a:r>
          </a:p>
          <a:p>
            <a:r>
              <a:rPr lang="en-US" sz="1050" b="1" dirty="0">
                <a:solidFill>
                  <a:srgbClr val="002D73"/>
                </a:solidFill>
                <a:latin typeface="Arial" panose="020B0604020202020204" pitchFamily="34" charset="0"/>
                <a:cs typeface="Arial" panose="020B0604020202020204" pitchFamily="34" charset="0"/>
              </a:rPr>
              <a:t>	</a:t>
            </a:r>
          </a:p>
          <a:p>
            <a:pPr marL="442913" lvl="1" indent="-214313">
              <a:buFont typeface="Arial" panose="020B0604020202020204" pitchFamily="34" charset="0"/>
              <a:buChar char="•"/>
            </a:pPr>
            <a:r>
              <a:rPr lang="en-US" sz="2000" b="1" dirty="0">
                <a:solidFill>
                  <a:srgbClr val="002D73"/>
                </a:solidFill>
                <a:latin typeface="Arial" panose="020B0604020202020204" pitchFamily="34" charset="0"/>
                <a:cs typeface="Arial" panose="020B0604020202020204" pitchFamily="34" charset="0"/>
              </a:rPr>
              <a:t>Don’t put the scanner away!</a:t>
            </a:r>
          </a:p>
          <a:p>
            <a:pPr marL="442913" lvl="1" indent="-214313">
              <a:buFont typeface="Arial" panose="020B0604020202020204" pitchFamily="34" charset="0"/>
              <a:buChar char="•"/>
            </a:pPr>
            <a:endParaRPr lang="en-US" sz="2000" b="1" dirty="0">
              <a:solidFill>
                <a:srgbClr val="002D73"/>
              </a:solidFill>
              <a:latin typeface="Arial" panose="020B0604020202020204" pitchFamily="34" charset="0"/>
              <a:cs typeface="Arial" panose="020B0604020202020204" pitchFamily="34" charset="0"/>
            </a:endParaRPr>
          </a:p>
          <a:p>
            <a:pPr marL="442913" lvl="1" indent="-214313">
              <a:buFont typeface="Arial" panose="020B0604020202020204" pitchFamily="34" charset="0"/>
              <a:buChar char="•"/>
            </a:pPr>
            <a:r>
              <a:rPr lang="en-US" sz="2000" b="1" dirty="0">
                <a:solidFill>
                  <a:srgbClr val="002D73"/>
                </a:solidFill>
                <a:latin typeface="Arial" panose="020B0604020202020204" pitchFamily="34" charset="0"/>
                <a:cs typeface="Arial" panose="020B0604020202020204" pitchFamily="34" charset="0"/>
              </a:rPr>
              <a:t>Don’t forget to repatriate your patients/residents when they return to your facility by updating their final destination back to their home facility OR </a:t>
            </a:r>
          </a:p>
          <a:p>
            <a:pPr marL="442913" lvl="1" indent="-214313">
              <a:buFont typeface="Arial" panose="020B0604020202020204" pitchFamily="34" charset="0"/>
              <a:buChar char="•"/>
            </a:pPr>
            <a:endParaRPr lang="en-US" sz="2000" b="1" dirty="0">
              <a:solidFill>
                <a:srgbClr val="002D73"/>
              </a:solidFill>
              <a:latin typeface="Arial" panose="020B0604020202020204" pitchFamily="34" charset="0"/>
              <a:cs typeface="Arial" panose="020B0604020202020204" pitchFamily="34" charset="0"/>
            </a:endParaRPr>
          </a:p>
          <a:p>
            <a:pPr marL="442913" lvl="1" indent="-214313">
              <a:buFont typeface="Arial" panose="020B0604020202020204" pitchFamily="34" charset="0"/>
              <a:buChar char="•"/>
            </a:pPr>
            <a:r>
              <a:rPr lang="en-US" sz="2000" b="1" dirty="0">
                <a:solidFill>
                  <a:srgbClr val="002D73"/>
                </a:solidFill>
                <a:latin typeface="Arial" panose="020B0604020202020204" pitchFamily="34" charset="0"/>
                <a:cs typeface="Arial" panose="020B0604020202020204" pitchFamily="34" charset="0"/>
              </a:rPr>
              <a:t>If patients/residents cannot return to original facility its management should ensure the new permanent location for all their evacuees is updated by their new facility in the final eFINDS record for that event </a:t>
            </a:r>
          </a:p>
          <a:p>
            <a:endParaRPr lang="en-US" sz="1350" b="1" i="1" dirty="0">
              <a:solidFill>
                <a:srgbClr val="C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35729" cy="850606"/>
          </a:xfrm>
          <a:prstGeom prst="rect">
            <a:avLst/>
          </a:prstGeom>
        </p:spPr>
      </p:pic>
      <p:sp>
        <p:nvSpPr>
          <p:cNvPr id="7" name="Rectangle 6"/>
          <p:cNvSpPr/>
          <p:nvPr/>
        </p:nvSpPr>
        <p:spPr>
          <a:xfrm>
            <a:off x="1549400" y="270475"/>
            <a:ext cx="5907616" cy="523220"/>
          </a:xfrm>
          <a:prstGeom prst="rect">
            <a:avLst/>
          </a:prstGeom>
        </p:spPr>
        <p:txBody>
          <a:bodyPr wrap="square">
            <a:spAutoFit/>
          </a:bodyPr>
          <a:lstStyle/>
          <a:p>
            <a:pPr algn="ctr"/>
            <a:r>
              <a:rPr lang="en-US" sz="2800" b="1" dirty="0">
                <a:solidFill>
                  <a:srgbClr val="002D73"/>
                </a:solidFill>
                <a:latin typeface="Arial" panose="020B0604020202020204" pitchFamily="34" charset="0"/>
                <a:cs typeface="Arial" panose="020B0604020202020204" pitchFamily="34" charset="0"/>
              </a:rPr>
              <a:t>PLANNING CONSIDERATIONS </a:t>
            </a:r>
          </a:p>
        </p:txBody>
      </p:sp>
    </p:spTree>
    <p:extLst>
      <p:ext uri="{BB962C8B-B14F-4D97-AF65-F5344CB8AC3E}">
        <p14:creationId xmlns:p14="http://schemas.microsoft.com/office/powerpoint/2010/main" val="1319953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347536"/>
            <a:ext cx="9144000" cy="3416320"/>
          </a:xfrm>
          <a:prstGeom prst="rect">
            <a:avLst/>
          </a:prstGeom>
          <a:noFill/>
          <a:ln>
            <a:noFill/>
          </a:ln>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Incorporate eFINDS into your CMS required drills to create </a:t>
            </a:r>
            <a:br>
              <a:rPr lang="en-US" sz="2000" b="1" dirty="0">
                <a:solidFill>
                  <a:srgbClr val="FF0000"/>
                </a:solidFill>
                <a:latin typeface="Arial" panose="020B0604020202020204" pitchFamily="34" charset="0"/>
                <a:cs typeface="Arial" panose="020B0604020202020204" pitchFamily="34" charset="0"/>
              </a:rPr>
            </a:br>
            <a:r>
              <a:rPr lang="en-US" sz="2000" b="1" dirty="0">
                <a:solidFill>
                  <a:srgbClr val="FF0000"/>
                </a:solidFill>
                <a:latin typeface="Arial" panose="020B0604020202020204" pitchFamily="34" charset="0"/>
                <a:cs typeface="Arial" panose="020B0604020202020204" pitchFamily="34" charset="0"/>
              </a:rPr>
              <a:t>a functional or full scale exercise. </a:t>
            </a:r>
            <a:r>
              <a:rPr lang="en-US" sz="1600" b="1" dirty="0">
                <a:solidFill>
                  <a:srgbClr val="FF0000"/>
                </a:solidFill>
                <a:latin typeface="Arial" panose="020B0604020202020204" pitchFamily="34" charset="0"/>
                <a:cs typeface="Arial" panose="020B0604020202020204" pitchFamily="34" charset="0"/>
              </a:rPr>
              <a:t/>
            </a:r>
            <a:br>
              <a:rPr lang="en-US" sz="1600" b="1" dirty="0">
                <a:solidFill>
                  <a:srgbClr val="FF0000"/>
                </a:solidFill>
                <a:latin typeface="Arial" panose="020B0604020202020204" pitchFamily="34" charset="0"/>
                <a:cs typeface="Arial" panose="020B0604020202020204" pitchFamily="34" charset="0"/>
              </a:rPr>
            </a:br>
            <a:endParaRPr lang="en-US" sz="1600" b="1" dirty="0">
              <a:solidFill>
                <a:srgbClr val="FF0000"/>
              </a:solidFill>
              <a:latin typeface="Arial" panose="020B0604020202020204" pitchFamily="34" charset="0"/>
              <a:cs typeface="Arial" panose="020B0604020202020204" pitchFamily="34" charset="0"/>
            </a:endParaRPr>
          </a:p>
          <a:p>
            <a:pPr indent="-228600">
              <a:buFont typeface="Arial" panose="020B0604020202020204" pitchFamily="34" charset="0"/>
              <a:buChar char="•"/>
            </a:pPr>
            <a:r>
              <a:rPr lang="en-US" sz="2000" b="1" dirty="0">
                <a:solidFill>
                  <a:srgbClr val="002D73"/>
                </a:solidFill>
                <a:latin typeface="Arial" panose="020B0604020202020204" pitchFamily="34" charset="0"/>
                <a:cs typeface="Arial" panose="020B0604020202020204" pitchFamily="34" charset="0"/>
              </a:rPr>
              <a:t>Just in Time or pre-exercise training with staff</a:t>
            </a:r>
          </a:p>
          <a:p>
            <a:pPr indent="-228600">
              <a:buFont typeface="Arial" panose="020B0604020202020204" pitchFamily="34" charset="0"/>
              <a:buChar char="•"/>
            </a:pPr>
            <a:r>
              <a:rPr lang="en-US" sz="2000" b="1" dirty="0">
                <a:solidFill>
                  <a:srgbClr val="002D73"/>
                </a:solidFill>
                <a:latin typeface="Arial" panose="020B0604020202020204" pitchFamily="34" charset="0"/>
                <a:cs typeface="Arial" panose="020B0604020202020204" pitchFamily="34" charset="0"/>
              </a:rPr>
              <a:t>Movement of mannequins, actors, “paper persons” </a:t>
            </a:r>
          </a:p>
          <a:p>
            <a:pPr indent="-228600">
              <a:buFont typeface="Arial" panose="020B0604020202020204" pitchFamily="34" charset="0"/>
              <a:buChar char="•"/>
            </a:pPr>
            <a:r>
              <a:rPr lang="en-US" sz="2000" b="1" dirty="0">
                <a:solidFill>
                  <a:srgbClr val="002D73"/>
                </a:solidFill>
                <a:latin typeface="Arial" panose="020B0604020202020204" pitchFamily="34" charset="0"/>
                <a:cs typeface="Arial" panose="020B0604020202020204" pitchFamily="34" charset="0"/>
              </a:rPr>
              <a:t>Quick reference card at each drill station </a:t>
            </a:r>
          </a:p>
          <a:p>
            <a:pPr indent="-228600">
              <a:buFont typeface="Arial" panose="020B0604020202020204" pitchFamily="34" charset="0"/>
              <a:buChar char="•"/>
            </a:pPr>
            <a:r>
              <a:rPr lang="en-US" sz="2000" b="1" dirty="0">
                <a:solidFill>
                  <a:srgbClr val="002D73"/>
                </a:solidFill>
                <a:latin typeface="Arial" panose="020B0604020202020204" pitchFamily="34" charset="0"/>
                <a:cs typeface="Arial" panose="020B0604020202020204" pitchFamily="34" charset="0"/>
              </a:rPr>
              <a:t>Benchmark to strive for: ~30 seconds to register each person </a:t>
            </a:r>
          </a:p>
          <a:p>
            <a:pPr indent="-228600">
              <a:buFont typeface="Arial" panose="020B0604020202020204" pitchFamily="34" charset="0"/>
              <a:buChar char="•"/>
            </a:pPr>
            <a:r>
              <a:rPr lang="en-US" sz="2000" b="1" dirty="0">
                <a:solidFill>
                  <a:srgbClr val="002D73"/>
                </a:solidFill>
                <a:latin typeface="Arial" panose="020B0604020202020204" pitchFamily="34" charset="0"/>
                <a:cs typeface="Arial" panose="020B0604020202020204" pitchFamily="34" charset="0"/>
              </a:rPr>
              <a:t>practice using paper logs as primary or backup registration/validation </a:t>
            </a:r>
          </a:p>
          <a:p>
            <a:pPr indent="-228600">
              <a:buFont typeface="Arial" panose="020B0604020202020204" pitchFamily="34" charset="0"/>
              <a:buChar char="•"/>
            </a:pPr>
            <a:endParaRPr lang="en-US" sz="2000" b="1" dirty="0">
              <a:solidFill>
                <a:srgbClr val="002D73"/>
              </a:solidFill>
              <a:latin typeface="Arial" panose="020B0604020202020204" pitchFamily="34" charset="0"/>
              <a:cs typeface="Arial" panose="020B0604020202020204" pitchFamily="34" charset="0"/>
            </a:endParaRPr>
          </a:p>
          <a:p>
            <a:pPr indent="-228600">
              <a:buFont typeface="Arial" panose="020B0604020202020204" pitchFamily="34" charset="0"/>
              <a:buChar char="•"/>
            </a:pPr>
            <a:r>
              <a:rPr lang="en-US" sz="2000" b="1" dirty="0">
                <a:solidFill>
                  <a:srgbClr val="002D73"/>
                </a:solidFill>
                <a:latin typeface="Arial" panose="020B0604020202020204" pitchFamily="34" charset="0"/>
                <a:cs typeface="Arial" panose="020B0604020202020204" pitchFamily="34" charset="0"/>
              </a:rPr>
              <a:t>Unannounced eFINDS drills: shown to increase user proficiency; </a:t>
            </a:r>
          </a:p>
          <a:p>
            <a:r>
              <a:rPr lang="en-US" sz="2000" b="1" dirty="0">
                <a:solidFill>
                  <a:srgbClr val="002D73"/>
                </a:solidFill>
                <a:latin typeface="Arial" panose="020B0604020202020204" pitchFamily="34" charset="0"/>
                <a:cs typeface="Arial" panose="020B0604020202020204" pitchFamily="34" charset="0"/>
              </a:rPr>
              <a:t>almost no coaching to users needed</a:t>
            </a:r>
            <a:endParaRPr lang="en-US" sz="2000" b="1" i="1" dirty="0">
              <a:solidFill>
                <a:srgbClr val="C00000"/>
              </a:solidFill>
              <a:latin typeface="Arial" panose="020B0604020202020204" pitchFamily="34" charset="0"/>
              <a:cs typeface="Arial" panose="020B0604020202020204" pitchFamily="34" charset="0"/>
            </a:endParaRPr>
          </a:p>
        </p:txBody>
      </p:sp>
      <p:sp>
        <p:nvSpPr>
          <p:cNvPr id="4" name="Rectangle 3"/>
          <p:cNvSpPr/>
          <p:nvPr/>
        </p:nvSpPr>
        <p:spPr>
          <a:xfrm>
            <a:off x="1257300" y="354170"/>
            <a:ext cx="7683500" cy="769441"/>
          </a:xfrm>
          <a:prstGeom prst="rect">
            <a:avLst/>
          </a:prstGeom>
        </p:spPr>
        <p:txBody>
          <a:bodyPr wrap="square">
            <a:spAutoFit/>
          </a:bodyPr>
          <a:lstStyle/>
          <a:p>
            <a:pPr algn="ctr"/>
            <a:r>
              <a:rPr lang="en-US" sz="2200" b="1" dirty="0">
                <a:solidFill>
                  <a:srgbClr val="002D73"/>
                </a:solidFill>
                <a:latin typeface="Arial" panose="020B0604020202020204" pitchFamily="34" charset="0"/>
                <a:cs typeface="Arial" panose="020B0604020202020204" pitchFamily="34" charset="0"/>
              </a:rPr>
              <a:t>Planning Considerations</a:t>
            </a:r>
          </a:p>
          <a:p>
            <a:pPr algn="ctr"/>
            <a:r>
              <a:rPr lang="en-US" sz="2200" b="1" dirty="0">
                <a:solidFill>
                  <a:srgbClr val="002D73"/>
                </a:solidFill>
                <a:latin typeface="Arial" panose="020B0604020202020204" pitchFamily="34" charset="0"/>
                <a:cs typeface="Arial" panose="020B0604020202020204" pitchFamily="34" charset="0"/>
              </a:rPr>
              <a:t>DRILLS and EXERCISEs - </a:t>
            </a:r>
            <a:r>
              <a:rPr lang="en-US" sz="2200" b="1" i="1" dirty="0">
                <a:solidFill>
                  <a:srgbClr val="FF0000"/>
                </a:solidFill>
                <a:latin typeface="Arial" panose="020B0604020202020204" pitchFamily="34" charset="0"/>
                <a:cs typeface="Arial" panose="020B0604020202020204" pitchFamily="34" charset="0"/>
              </a:rPr>
              <a:t>validating your plan!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245"/>
            <a:ext cx="1371600" cy="716770"/>
          </a:xfrm>
          <a:prstGeom prst="rect">
            <a:avLst/>
          </a:prstGeom>
        </p:spPr>
      </p:pic>
    </p:spTree>
    <p:extLst>
      <p:ext uri="{BB962C8B-B14F-4D97-AF65-F5344CB8AC3E}">
        <p14:creationId xmlns:p14="http://schemas.microsoft.com/office/powerpoint/2010/main" val="286138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67" y="175852"/>
            <a:ext cx="1335729" cy="787231"/>
          </a:xfrm>
          <a:prstGeom prst="rect">
            <a:avLst/>
          </a:prstGeom>
        </p:spPr>
      </p:pic>
      <p:sp>
        <p:nvSpPr>
          <p:cNvPr id="6" name="Title 3"/>
          <p:cNvSpPr txBox="1">
            <a:spLocks noGrp="1"/>
          </p:cNvSpPr>
          <p:nvPr>
            <p:ph type="title" idx="4294967295"/>
          </p:nvPr>
        </p:nvSpPr>
        <p:spPr>
          <a:xfrm>
            <a:off x="436638" y="478334"/>
            <a:ext cx="8229600" cy="646331"/>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b="1" kern="0" dirty="0">
                <a:solidFill>
                  <a:srgbClr val="002D73"/>
                </a:solidFill>
                <a:latin typeface="Arial" panose="020B0604020202020204" pitchFamily="34" charset="0"/>
                <a:cs typeface="Arial" panose="020B0604020202020204" pitchFamily="34" charset="0"/>
              </a:rPr>
              <a:t>Planning Considerations</a:t>
            </a:r>
          </a:p>
        </p:txBody>
      </p:sp>
      <p:pic>
        <p:nvPicPr>
          <p:cNvPr id="2" name="Picture 1"/>
          <p:cNvPicPr>
            <a:picLocks noChangeAspect="1"/>
          </p:cNvPicPr>
          <p:nvPr/>
        </p:nvPicPr>
        <p:blipFill>
          <a:blip r:embed="rId4"/>
          <a:stretch>
            <a:fillRect/>
          </a:stretch>
        </p:blipFill>
        <p:spPr>
          <a:xfrm>
            <a:off x="135467" y="1124665"/>
            <a:ext cx="6416114" cy="3623538"/>
          </a:xfrm>
          <a:prstGeom prst="rect">
            <a:avLst/>
          </a:prstGeom>
        </p:spPr>
      </p:pic>
      <p:pic>
        <p:nvPicPr>
          <p:cNvPr id="5" name="Picture 4"/>
          <p:cNvPicPr>
            <a:picLocks noChangeAspect="1"/>
          </p:cNvPicPr>
          <p:nvPr/>
        </p:nvPicPr>
        <p:blipFill>
          <a:blip r:embed="rId5"/>
          <a:stretch>
            <a:fillRect/>
          </a:stretch>
        </p:blipFill>
        <p:spPr>
          <a:xfrm>
            <a:off x="5708774" y="2937933"/>
            <a:ext cx="3337816" cy="1420569"/>
          </a:xfrm>
          <a:prstGeom prst="rect">
            <a:avLst/>
          </a:prstGeom>
        </p:spPr>
      </p:pic>
    </p:spTree>
    <p:extLst>
      <p:ext uri="{BB962C8B-B14F-4D97-AF65-F5344CB8AC3E}">
        <p14:creationId xmlns:p14="http://schemas.microsoft.com/office/powerpoint/2010/main" val="2974248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88788" y="1199640"/>
          <a:ext cx="8881041" cy="3989567"/>
        </p:xfrm>
        <a:graphic>
          <a:graphicData uri="http://schemas.openxmlformats.org/drawingml/2006/table">
            <a:tbl>
              <a:tblPr firstRow="1" bandRow="1">
                <a:tableStyleId>{5C22544A-7EE6-4342-B048-85BDC9FD1C3A}</a:tableStyleId>
              </a:tblPr>
              <a:tblGrid>
                <a:gridCol w="4133661">
                  <a:extLst>
                    <a:ext uri="{9D8B030D-6E8A-4147-A177-3AD203B41FA5}">
                      <a16:colId xmlns:a16="http://schemas.microsoft.com/office/drawing/2014/main" xmlns="" val="20000"/>
                    </a:ext>
                  </a:extLst>
                </a:gridCol>
                <a:gridCol w="4747380">
                  <a:extLst>
                    <a:ext uri="{9D8B030D-6E8A-4147-A177-3AD203B41FA5}">
                      <a16:colId xmlns:a16="http://schemas.microsoft.com/office/drawing/2014/main" xmlns="" val="20001"/>
                    </a:ext>
                  </a:extLst>
                </a:gridCol>
              </a:tblGrid>
              <a:tr h="674544">
                <a:tc>
                  <a:txBody>
                    <a:bodyPr/>
                    <a:lstStyle/>
                    <a:p>
                      <a:pPr algn="ctr"/>
                      <a:r>
                        <a:rPr lang="en-US" sz="2400" dirty="0">
                          <a:solidFill>
                            <a:srgbClr val="002060"/>
                          </a:solidFill>
                        </a:rPr>
                        <a:t>eFINDS Data Reporter </a:t>
                      </a:r>
                    </a:p>
                    <a:p>
                      <a:pPr algn="ctr"/>
                      <a:r>
                        <a:rPr lang="en-US" sz="2400" dirty="0">
                          <a:solidFill>
                            <a:srgbClr val="002060"/>
                          </a:solidFill>
                        </a:rPr>
                        <a:t>(@user)</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rPr>
                        <a:t>eFINDS Reporting Administrator</a:t>
                      </a:r>
                    </a:p>
                    <a:p>
                      <a:pPr algn="ctr"/>
                      <a:r>
                        <a:rPr lang="en-US" sz="2400" dirty="0">
                          <a:solidFill>
                            <a:srgbClr val="FF0000"/>
                          </a:solidFill>
                        </a:rPr>
                        <a:t>(@admin)</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166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Register patient/resident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with or without a scanner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one patient/resident at a time, or upload spreadsheet provided by eFINDS Reporting Admin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Update patient/resident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with or without a scanner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one patient/resident at a time or multiples</a:t>
                      </a:r>
                    </a:p>
                    <a:p>
                      <a:endParaRPr lang="en-US" sz="1400" dirty="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Same as data reporter (user) plus: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Generate patient/resident barcode PDF log or spreadsheet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Register multiple patients/residents without pre-printed  barcode wristbands to scan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Create, activate and inactivate an Evacuation Operation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Create, activate and inactivate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Temporary Locations</a:t>
                      </a:r>
                    </a:p>
                    <a:p>
                      <a:endParaRPr lang="en-US" sz="1400" dirty="0"/>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bl>
          </a:graphicData>
        </a:graphic>
      </p:graphicFrame>
      <p:sp>
        <p:nvSpPr>
          <p:cNvPr id="4" name="Title 3"/>
          <p:cNvSpPr txBox="1">
            <a:spLocks noGrp="1"/>
          </p:cNvSpPr>
          <p:nvPr>
            <p:ph type="title" idx="4294967295"/>
          </p:nvPr>
        </p:nvSpPr>
        <p:spPr>
          <a:xfrm>
            <a:off x="414508" y="245533"/>
            <a:ext cx="8229600" cy="954107"/>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002D73"/>
                </a:solidFill>
                <a:latin typeface="Arial" panose="020B0604020202020204" pitchFamily="34" charset="0"/>
                <a:cs typeface="Arial" panose="020B0604020202020204" pitchFamily="34" charset="0"/>
              </a:rPr>
              <a:t>Planning Considerations</a:t>
            </a:r>
            <a:br>
              <a:rPr lang="en-US" sz="3200" b="1" kern="0" dirty="0">
                <a:solidFill>
                  <a:srgbClr val="002D73"/>
                </a:solidFill>
                <a:latin typeface="Arial" panose="020B0604020202020204" pitchFamily="34" charset="0"/>
                <a:cs typeface="Arial" panose="020B0604020202020204" pitchFamily="34" charset="0"/>
              </a:rPr>
            </a:br>
            <a:r>
              <a:rPr lang="en-US" sz="2400" b="1" kern="0" dirty="0">
                <a:solidFill>
                  <a:srgbClr val="002D73"/>
                </a:solidFill>
                <a:latin typeface="Arial" panose="020B0604020202020204" pitchFamily="34" charset="0"/>
                <a:cs typeface="Arial" panose="020B0604020202020204" pitchFamily="34" charset="0"/>
              </a:rPr>
              <a:t>eFINDS Roles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8" y="245533"/>
            <a:ext cx="1335729" cy="736105"/>
          </a:xfrm>
          <a:prstGeom prst="rect">
            <a:avLst/>
          </a:prstGeom>
        </p:spPr>
      </p:pic>
    </p:spTree>
    <p:extLst>
      <p:ext uri="{BB962C8B-B14F-4D97-AF65-F5344CB8AC3E}">
        <p14:creationId xmlns:p14="http://schemas.microsoft.com/office/powerpoint/2010/main" val="3193812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346"/>
            <a:ext cx="1335729" cy="746403"/>
          </a:xfrm>
          <a:prstGeom prst="rect">
            <a:avLst/>
          </a:prstGeom>
        </p:spPr>
      </p:pic>
      <p:sp>
        <p:nvSpPr>
          <p:cNvPr id="13" name="Title 3"/>
          <p:cNvSpPr txBox="1">
            <a:spLocks/>
          </p:cNvSpPr>
          <p:nvPr/>
        </p:nvSpPr>
        <p:spPr>
          <a:xfrm>
            <a:off x="754261" y="516928"/>
            <a:ext cx="8229600" cy="1107996"/>
          </a:xfrm>
          <a:prstGeom prst="rect">
            <a:avLst/>
          </a:prstGeom>
        </p:spPr>
        <p:txBody>
          <a:bodyPr vert="horz" wrap="square" lIns="91440" tIns="45720" rIns="91440" bIns="45720" rtlCol="0" anchor="ctr">
            <a:spAutoFit/>
          </a:bodyPr>
          <a:lstStyle>
            <a:lvl1pPr algn="l" defTabSz="914400" rtl="0" eaLnBrk="1" fontAlgn="base" latinLnBrk="0" hangingPunct="1">
              <a:spcBef>
                <a:spcPct val="0"/>
              </a:spcBef>
              <a:spcAft>
                <a:spcPct val="0"/>
              </a:spcAft>
              <a:buNone/>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200" b="1" kern="0" dirty="0">
                <a:solidFill>
                  <a:srgbClr val="002D73"/>
                </a:solidFill>
                <a:latin typeface="Arial" panose="020B0604020202020204" pitchFamily="34" charset="0"/>
                <a:cs typeface="Arial" panose="020B0604020202020204" pitchFamily="34" charset="0"/>
              </a:rPr>
              <a:t>eFINDS </a:t>
            </a:r>
            <a:r>
              <a:rPr lang="en-US" sz="2200" b="1" dirty="0">
                <a:solidFill>
                  <a:srgbClr val="002D73"/>
                </a:solidFill>
                <a:latin typeface="Arial" panose="020B0604020202020204" pitchFamily="34" charset="0"/>
                <a:cs typeface="Arial" panose="020B0604020202020204" pitchFamily="34" charset="0"/>
              </a:rPr>
              <a:t>Supplies/Equipment – </a:t>
            </a:r>
            <a:br>
              <a:rPr lang="en-US" sz="2200" b="1" dirty="0">
                <a:solidFill>
                  <a:srgbClr val="002D73"/>
                </a:solidFill>
                <a:latin typeface="Arial" panose="020B0604020202020204" pitchFamily="34" charset="0"/>
                <a:cs typeface="Arial" panose="020B0604020202020204" pitchFamily="34" charset="0"/>
              </a:rPr>
            </a:br>
            <a:r>
              <a:rPr lang="en-US" sz="2200" b="1" dirty="0">
                <a:solidFill>
                  <a:srgbClr val="002D73"/>
                </a:solidFill>
                <a:latin typeface="Arial" panose="020B0604020202020204" pitchFamily="34" charset="0"/>
                <a:cs typeface="Arial" panose="020B0604020202020204" pitchFamily="34" charset="0"/>
              </a:rPr>
              <a:t>Users on every shift must know where supplies are stored and have access to them…</a:t>
            </a:r>
            <a:endParaRPr lang="en-US" sz="2200" b="1" kern="0" dirty="0">
              <a:solidFill>
                <a:srgbClr val="002D73"/>
              </a:solidFill>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62106">
            <a:off x="217812" y="1553466"/>
            <a:ext cx="2627656" cy="170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26759">
            <a:off x="6797643" y="1361872"/>
            <a:ext cx="1606612" cy="1058839"/>
          </a:xfrm>
          <a:prstGeom prst="rect">
            <a:avLst/>
          </a:prstGeom>
          <a:ln>
            <a:solidFill>
              <a:schemeClr val="accent1"/>
            </a:solidFill>
          </a:ln>
        </p:spPr>
      </p:pic>
      <p:pic>
        <p:nvPicPr>
          <p:cNvPr id="16" name="Picture 1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97289">
            <a:off x="3176092" y="2797390"/>
            <a:ext cx="1601695" cy="1493836"/>
          </a:xfrm>
          <a:prstGeom prst="rect">
            <a:avLst/>
          </a:prstGeom>
        </p:spPr>
      </p:pic>
      <p:sp>
        <p:nvSpPr>
          <p:cNvPr id="17" name="TextBox 16"/>
          <p:cNvSpPr txBox="1"/>
          <p:nvPr/>
        </p:nvSpPr>
        <p:spPr>
          <a:xfrm>
            <a:off x="742289" y="3567326"/>
            <a:ext cx="1416478" cy="523220"/>
          </a:xfrm>
          <a:prstGeom prst="rect">
            <a:avLst/>
          </a:prstGeom>
          <a:noFill/>
        </p:spPr>
        <p:txBody>
          <a:bodyPr wrap="none" rtlCol="0">
            <a:spAutoFit/>
          </a:bodyPr>
          <a:lstStyle/>
          <a:p>
            <a:r>
              <a:rPr lang="en-US" sz="1400" dirty="0"/>
              <a:t>Manual barcode </a:t>
            </a:r>
            <a:br>
              <a:rPr lang="en-US" sz="1400" dirty="0"/>
            </a:br>
            <a:r>
              <a:rPr lang="en-US" sz="1400" dirty="0"/>
              <a:t>assignment log</a:t>
            </a:r>
          </a:p>
        </p:txBody>
      </p:sp>
      <p:sp>
        <p:nvSpPr>
          <p:cNvPr id="18" name="TextBox 17"/>
          <p:cNvSpPr txBox="1"/>
          <p:nvPr/>
        </p:nvSpPr>
        <p:spPr>
          <a:xfrm>
            <a:off x="4962967" y="1818918"/>
            <a:ext cx="1883721" cy="738664"/>
          </a:xfrm>
          <a:prstGeom prst="rect">
            <a:avLst/>
          </a:prstGeom>
          <a:noFill/>
        </p:spPr>
        <p:txBody>
          <a:bodyPr wrap="none" rtlCol="0">
            <a:spAutoFit/>
          </a:bodyPr>
          <a:lstStyle/>
          <a:p>
            <a:r>
              <a:rPr lang="en-US" sz="1400" dirty="0"/>
              <a:t>Originally distributed, </a:t>
            </a:r>
            <a:br>
              <a:rPr lang="en-US" sz="1400" dirty="0"/>
            </a:br>
            <a:r>
              <a:rPr lang="en-US" sz="1400" dirty="0"/>
              <a:t>currently used,</a:t>
            </a:r>
          </a:p>
          <a:p>
            <a:r>
              <a:rPr lang="en-US" sz="1400" dirty="0"/>
              <a:t>sticker-type wristbands</a:t>
            </a:r>
          </a:p>
        </p:txBody>
      </p:sp>
      <p:sp>
        <p:nvSpPr>
          <p:cNvPr id="19" name="TextBox 18"/>
          <p:cNvSpPr txBox="1"/>
          <p:nvPr/>
        </p:nvSpPr>
        <p:spPr>
          <a:xfrm>
            <a:off x="5124702" y="3024217"/>
            <a:ext cx="2276521" cy="738664"/>
          </a:xfrm>
          <a:prstGeom prst="rect">
            <a:avLst/>
          </a:prstGeom>
          <a:noFill/>
        </p:spPr>
        <p:txBody>
          <a:bodyPr wrap="none" rtlCol="0">
            <a:spAutoFit/>
          </a:bodyPr>
          <a:lstStyle/>
          <a:p>
            <a:r>
              <a:rPr lang="en-US" sz="1400" dirty="0"/>
              <a:t>Newer style, clip wristbands,</a:t>
            </a:r>
            <a:br>
              <a:rPr lang="en-US" sz="1400" dirty="0"/>
            </a:br>
            <a:r>
              <a:rPr lang="en-US" sz="1400" dirty="0"/>
              <a:t>expected to be used </a:t>
            </a:r>
            <a:br>
              <a:rPr lang="en-US" sz="1400" dirty="0"/>
            </a:br>
            <a:r>
              <a:rPr lang="en-US" sz="1400" dirty="0"/>
              <a:t>going forward</a:t>
            </a:r>
          </a:p>
        </p:txBody>
      </p:sp>
      <p:sp>
        <p:nvSpPr>
          <p:cNvPr id="20" name="TextBox 19"/>
          <p:cNvSpPr txBox="1"/>
          <p:nvPr/>
        </p:nvSpPr>
        <p:spPr>
          <a:xfrm>
            <a:off x="2504615" y="4454561"/>
            <a:ext cx="3400213" cy="523220"/>
          </a:xfrm>
          <a:prstGeom prst="rect">
            <a:avLst/>
          </a:prstGeom>
          <a:noFill/>
        </p:spPr>
        <p:txBody>
          <a:bodyPr wrap="square" rtlCol="0">
            <a:spAutoFit/>
          </a:bodyPr>
          <a:lstStyle/>
          <a:p>
            <a:r>
              <a:rPr lang="en-US" sz="1400" dirty="0"/>
              <a:t>Scanners:  white for use at facilities where more stringent disinfectants are used</a:t>
            </a: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46285">
            <a:off x="7324848" y="2775954"/>
            <a:ext cx="1570904" cy="1178178"/>
          </a:xfrm>
          <a:prstGeom prst="rect">
            <a:avLst/>
          </a:prstGeom>
        </p:spPr>
      </p:pic>
    </p:spTree>
    <p:extLst>
      <p:ext uri="{BB962C8B-B14F-4D97-AF65-F5344CB8AC3E}">
        <p14:creationId xmlns:p14="http://schemas.microsoft.com/office/powerpoint/2010/main" val="4088686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3" y="150465"/>
            <a:ext cx="1335729" cy="786809"/>
          </a:xfrm>
          <a:prstGeom prst="rect">
            <a:avLst/>
          </a:prstGeom>
        </p:spPr>
      </p:pic>
      <p:sp>
        <p:nvSpPr>
          <p:cNvPr id="6" name="Title 3"/>
          <p:cNvSpPr txBox="1">
            <a:spLocks noGrp="1"/>
          </p:cNvSpPr>
          <p:nvPr>
            <p:ph type="title" idx="4294967295"/>
          </p:nvPr>
        </p:nvSpPr>
        <p:spPr>
          <a:xfrm>
            <a:off x="1428862" y="255924"/>
            <a:ext cx="7232538" cy="646331"/>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b="1" dirty="0">
                <a:solidFill>
                  <a:srgbClr val="002D73"/>
                </a:solidFill>
                <a:latin typeface="Arial" panose="020B0604020202020204" pitchFamily="34" charset="0"/>
                <a:cs typeface="Arial" panose="020B0604020202020204" pitchFamily="34" charset="0"/>
              </a:rPr>
              <a:t>eFINDS Quick Reference Cards</a:t>
            </a:r>
            <a:endParaRPr lang="en-US" b="1" kern="0" dirty="0">
              <a:solidFill>
                <a:srgbClr val="002D73"/>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5376587" y="971909"/>
            <a:ext cx="2533333" cy="571429"/>
          </a:xfrm>
          <a:prstGeom prst="rect">
            <a:avLst/>
          </a:prstGeom>
        </p:spPr>
      </p:pic>
      <p:pic>
        <p:nvPicPr>
          <p:cNvPr id="4" name="Picture 3"/>
          <p:cNvPicPr>
            <a:picLocks noChangeAspect="1"/>
          </p:cNvPicPr>
          <p:nvPr/>
        </p:nvPicPr>
        <p:blipFill>
          <a:blip r:embed="rId5"/>
          <a:stretch>
            <a:fillRect/>
          </a:stretch>
        </p:blipFill>
        <p:spPr>
          <a:xfrm>
            <a:off x="259388" y="1295399"/>
            <a:ext cx="4209012" cy="3221183"/>
          </a:xfrm>
          <a:prstGeom prst="rect">
            <a:avLst/>
          </a:prstGeom>
        </p:spPr>
      </p:pic>
      <p:pic>
        <p:nvPicPr>
          <p:cNvPr id="7" name="Picture 6"/>
          <p:cNvPicPr>
            <a:picLocks noChangeAspect="1"/>
          </p:cNvPicPr>
          <p:nvPr/>
        </p:nvPicPr>
        <p:blipFill>
          <a:blip r:embed="rId6"/>
          <a:stretch>
            <a:fillRect/>
          </a:stretch>
        </p:blipFill>
        <p:spPr>
          <a:xfrm>
            <a:off x="4538405" y="1794163"/>
            <a:ext cx="4341333" cy="3246371"/>
          </a:xfrm>
          <a:prstGeom prst="rect">
            <a:avLst/>
          </a:prstGeom>
        </p:spPr>
      </p:pic>
    </p:spTree>
    <p:extLst>
      <p:ext uri="{BB962C8B-B14F-4D97-AF65-F5344CB8AC3E}">
        <p14:creationId xmlns:p14="http://schemas.microsoft.com/office/powerpoint/2010/main" val="1900457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noGrp="1"/>
          </p:cNvSpPr>
          <p:nvPr>
            <p:ph type="title" idx="4294967295"/>
          </p:nvPr>
        </p:nvSpPr>
        <p:spPr>
          <a:xfrm>
            <a:off x="592666" y="282300"/>
            <a:ext cx="8229600" cy="954107"/>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kern="0" dirty="0">
                <a:solidFill>
                  <a:srgbClr val="002D73"/>
                </a:solidFill>
                <a:latin typeface="Arial" panose="020B0604020202020204" pitchFamily="34" charset="0"/>
                <a:cs typeface="Arial" panose="020B0604020202020204" pitchFamily="34" charset="0"/>
              </a:rPr>
              <a:t>Facility </a:t>
            </a:r>
            <a:r>
              <a:rPr lang="en-US" sz="2800" b="1" dirty="0">
                <a:solidFill>
                  <a:srgbClr val="002D73"/>
                </a:solidFill>
                <a:latin typeface="Arial" panose="020B0604020202020204" pitchFamily="34" charset="0"/>
                <a:cs typeface="Arial" panose="020B0604020202020204" pitchFamily="34" charset="0"/>
              </a:rPr>
              <a:t>Supplies/Procedures</a:t>
            </a:r>
            <a:br>
              <a:rPr lang="en-US" sz="2800" b="1" dirty="0">
                <a:solidFill>
                  <a:srgbClr val="002D73"/>
                </a:solidFill>
                <a:latin typeface="Arial" panose="020B0604020202020204" pitchFamily="34" charset="0"/>
                <a:cs typeface="Arial" panose="020B0604020202020204" pitchFamily="34" charset="0"/>
              </a:rPr>
            </a:br>
            <a:r>
              <a:rPr lang="en-US" sz="2800" b="1" dirty="0">
                <a:solidFill>
                  <a:srgbClr val="002D73"/>
                </a:solidFill>
                <a:latin typeface="Arial" panose="020B0604020202020204" pitchFamily="34" charset="0"/>
                <a:cs typeface="Arial" panose="020B0604020202020204" pitchFamily="34" charset="0"/>
              </a:rPr>
              <a:t>(facility provided)</a:t>
            </a:r>
            <a:endParaRPr lang="en-US" sz="2800" b="1" kern="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203199" y="1236407"/>
            <a:ext cx="8830733" cy="3688904"/>
          </a:xfrm>
        </p:spPr>
        <p:txBody>
          <a:bodyPr>
            <a:noAutofit/>
          </a:bodyPr>
          <a:lstStyle/>
          <a:p>
            <a:pPr lvl="1">
              <a:buFont typeface="Wingdings" panose="05000000000000000000" pitchFamily="2" charset="2"/>
              <a:buChar char="ü"/>
            </a:pPr>
            <a:r>
              <a:rPr lang="en-US" sz="1800" dirty="0"/>
              <a:t>Additional Handheld Scanner(s) </a:t>
            </a:r>
          </a:p>
          <a:p>
            <a:pPr lvl="1">
              <a:buFont typeface="Wingdings" panose="05000000000000000000" pitchFamily="2" charset="2"/>
              <a:buChar char="ü"/>
            </a:pPr>
            <a:r>
              <a:rPr lang="en-US" sz="1800" dirty="0"/>
              <a:t>Mobile Application (March 2017)</a:t>
            </a:r>
          </a:p>
          <a:p>
            <a:pPr lvl="1">
              <a:buFont typeface="Wingdings" panose="05000000000000000000" pitchFamily="2" charset="2"/>
              <a:buChar char="ü"/>
            </a:pPr>
            <a:r>
              <a:rPr lang="en-US" sz="1800" dirty="0"/>
              <a:t>Computer (laptop/WOWs) with internet Health Commerce System access</a:t>
            </a:r>
          </a:p>
          <a:p>
            <a:pPr lvl="1">
              <a:buFont typeface="Wingdings" panose="05000000000000000000" pitchFamily="2" charset="2"/>
              <a:buChar char="ü"/>
            </a:pPr>
            <a:r>
              <a:rPr lang="en-US" sz="1800" dirty="0"/>
              <a:t>Evacuation Annex (eFINDS Policy and Procedures)</a:t>
            </a:r>
          </a:p>
          <a:p>
            <a:pPr lvl="1">
              <a:buFont typeface="Wingdings" panose="05000000000000000000" pitchFamily="2" charset="2"/>
              <a:buChar char="ü"/>
            </a:pPr>
            <a:r>
              <a:rPr lang="en-US" sz="1800" dirty="0"/>
              <a:t>Enhanced Patient/ Resident wristband used for identification</a:t>
            </a:r>
          </a:p>
          <a:p>
            <a:pPr lvl="1">
              <a:buFont typeface="Wingdings" panose="05000000000000000000" pitchFamily="2" charset="2"/>
              <a:buChar char="ü"/>
            </a:pPr>
            <a:r>
              <a:rPr lang="en-US" sz="1800" dirty="0"/>
              <a:t>“Go Pouch”</a:t>
            </a:r>
          </a:p>
          <a:p>
            <a:pPr lvl="1">
              <a:buFont typeface="Wingdings" panose="05000000000000000000" pitchFamily="2" charset="2"/>
              <a:buChar char="ü"/>
            </a:pPr>
            <a:r>
              <a:rPr lang="en-US" sz="1800" dirty="0"/>
              <a:t>Internal tracking (Unit to staging area to portal?)</a:t>
            </a:r>
          </a:p>
          <a:p>
            <a:pPr lvl="2"/>
            <a:r>
              <a:rPr lang="en-US" sz="1800" dirty="0"/>
              <a:t>HICS Tracking Log</a:t>
            </a:r>
          </a:p>
          <a:p>
            <a:pPr lvl="2"/>
            <a:r>
              <a:rPr lang="en-US" sz="1800" dirty="0"/>
              <a:t>Patient/Resident “Evacuation Tag”</a:t>
            </a:r>
          </a:p>
          <a:p>
            <a:r>
              <a:rPr lang="en-US" sz="1800" b="1" i="1" dirty="0">
                <a:solidFill>
                  <a:srgbClr val="00B0F0"/>
                </a:solidFill>
              </a:rPr>
              <a:t>Where are supplies located in your facility?</a:t>
            </a:r>
          </a:p>
          <a:p>
            <a:r>
              <a:rPr lang="en-US" sz="1800" b="1" i="1" dirty="0">
                <a:solidFill>
                  <a:srgbClr val="00B0F0"/>
                </a:solidFill>
              </a:rPr>
              <a:t>What is the access procedure? Who, when?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1" y="186070"/>
            <a:ext cx="1335729" cy="717218"/>
          </a:xfrm>
          <a:prstGeom prst="rect">
            <a:avLst/>
          </a:prstGeom>
        </p:spPr>
      </p:pic>
    </p:spTree>
    <p:extLst>
      <p:ext uri="{BB962C8B-B14F-4D97-AF65-F5344CB8AC3E}">
        <p14:creationId xmlns:p14="http://schemas.microsoft.com/office/powerpoint/2010/main" val="586625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58851"/>
            <a:ext cx="7772400" cy="1498599"/>
          </a:xfrm>
        </p:spPr>
        <p:txBody>
          <a:bodyPr>
            <a:normAutofit fontScale="90000"/>
          </a:bodyPr>
          <a:lstStyle/>
          <a:p>
            <a:r>
              <a:rPr lang="en-US" b="1" dirty="0">
                <a:solidFill>
                  <a:srgbClr val="000066"/>
                </a:solidFill>
              </a:rPr>
              <a:t/>
            </a:r>
            <a:br>
              <a:rPr lang="en-US" b="1" dirty="0">
                <a:solidFill>
                  <a:srgbClr val="000066"/>
                </a:solidFill>
              </a:rPr>
            </a:br>
            <a:r>
              <a:rPr lang="en-US" b="1" dirty="0">
                <a:solidFill>
                  <a:srgbClr val="000066"/>
                </a:solidFill>
              </a:rPr>
              <a:t>Tailor Your Facility Training</a:t>
            </a:r>
            <a:br>
              <a:rPr lang="en-US" b="1" dirty="0">
                <a:solidFill>
                  <a:srgbClr val="000066"/>
                </a:solidFill>
              </a:rPr>
            </a:br>
            <a:endParaRPr lang="en-US" b="1" dirty="0"/>
          </a:p>
        </p:txBody>
      </p:sp>
      <p:sp>
        <p:nvSpPr>
          <p:cNvPr id="3" name="Subtitle 2"/>
          <p:cNvSpPr>
            <a:spLocks noGrp="1"/>
          </p:cNvSpPr>
          <p:nvPr>
            <p:ph type="subTitle" idx="1"/>
          </p:nvPr>
        </p:nvSpPr>
        <p:spPr>
          <a:xfrm>
            <a:off x="1371600" y="2609850"/>
            <a:ext cx="6400800" cy="1314450"/>
          </a:xfrm>
        </p:spPr>
        <p:txBody>
          <a:bodyPr/>
          <a:lstStyle/>
          <a:p>
            <a:r>
              <a:rPr lang="en-US" dirty="0">
                <a:solidFill>
                  <a:srgbClr val="000066"/>
                </a:solidFill>
              </a:rPr>
              <a:t>Planning Considerations &amp; Implementation</a:t>
            </a:r>
            <a:endParaRPr lang="en-US" dirty="0"/>
          </a:p>
        </p:txBody>
      </p:sp>
      <p:pic>
        <p:nvPicPr>
          <p:cNvPr id="5" name="Picture 4"/>
          <p:cNvPicPr>
            <a:picLocks noChangeAspect="1"/>
          </p:cNvPicPr>
          <p:nvPr/>
        </p:nvPicPr>
        <p:blipFill>
          <a:blip r:embed="rId3"/>
          <a:stretch>
            <a:fillRect/>
          </a:stretch>
        </p:blipFill>
        <p:spPr>
          <a:xfrm>
            <a:off x="109678" y="157703"/>
            <a:ext cx="1152244" cy="713294"/>
          </a:xfrm>
          <a:prstGeom prst="rect">
            <a:avLst/>
          </a:prstGeom>
        </p:spPr>
      </p:pic>
    </p:spTree>
    <p:extLst>
      <p:ext uri="{BB962C8B-B14F-4D97-AF65-F5344CB8AC3E}">
        <p14:creationId xmlns:p14="http://schemas.microsoft.com/office/powerpoint/2010/main" val="336856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8126" y="1018160"/>
            <a:ext cx="7283282" cy="4493538"/>
          </a:xfrm>
          <a:prstGeom prst="rect">
            <a:avLst/>
          </a:prstGeom>
          <a:noFill/>
        </p:spPr>
        <p:txBody>
          <a:bodyPr wrap="square" rtlCol="0">
            <a:spAutoFit/>
          </a:bodyPr>
          <a:lstStyle/>
          <a:p>
            <a:pPr marL="257175" indent="-257175">
              <a:buFont typeface="Arial" panose="020B0604020202020204" pitchFamily="34" charset="0"/>
              <a:buChar char="•"/>
              <a:defRPr/>
            </a:pPr>
            <a:r>
              <a:rPr lang="en-US" sz="2200" dirty="0">
                <a:solidFill>
                  <a:srgbClr val="000066"/>
                </a:solidFill>
              </a:rPr>
              <a:t>eFINDS INTRODUCTION</a:t>
            </a:r>
          </a:p>
          <a:p>
            <a:pPr marL="257175" indent="-257175">
              <a:buFont typeface="Arial" panose="020B0604020202020204" pitchFamily="34" charset="0"/>
              <a:buChar char="•"/>
              <a:defRPr/>
            </a:pPr>
            <a:r>
              <a:rPr lang="en-US" sz="2200" dirty="0">
                <a:solidFill>
                  <a:srgbClr val="000066"/>
                </a:solidFill>
              </a:rPr>
              <a:t>Planning Considerations &amp; Implementation</a:t>
            </a:r>
          </a:p>
          <a:p>
            <a:pPr marL="257175" indent="-257175">
              <a:buFont typeface="Arial" panose="020B0604020202020204" pitchFamily="34" charset="0"/>
              <a:buChar char="•"/>
              <a:defRPr/>
            </a:pPr>
            <a:r>
              <a:rPr lang="en-US" sz="2200" dirty="0">
                <a:solidFill>
                  <a:srgbClr val="000066"/>
                </a:solidFill>
              </a:rPr>
              <a:t>Tailor Your Facility Training Session </a:t>
            </a:r>
          </a:p>
          <a:p>
            <a:pPr marL="257175" indent="-257175">
              <a:buFont typeface="Arial" panose="020B0604020202020204" pitchFamily="34" charset="0"/>
              <a:buChar char="•"/>
              <a:defRPr/>
            </a:pPr>
            <a:r>
              <a:rPr lang="en-US" sz="2200" dirty="0">
                <a:solidFill>
                  <a:srgbClr val="000066"/>
                </a:solidFill>
              </a:rPr>
              <a:t>HANDS-ON EXERCISES</a:t>
            </a:r>
          </a:p>
          <a:p>
            <a:pPr marL="600075" lvl="1" indent="-257175">
              <a:buFont typeface="Arial" panose="020B0604020202020204" pitchFamily="34" charset="0"/>
              <a:buChar char="•"/>
              <a:defRPr/>
            </a:pPr>
            <a:r>
              <a:rPr lang="en-US" sz="2200" dirty="0">
                <a:solidFill>
                  <a:srgbClr val="000066"/>
                </a:solidFill>
              </a:rPr>
              <a:t>Administrative</a:t>
            </a:r>
          </a:p>
          <a:p>
            <a:pPr marL="600075" lvl="1" indent="-257175">
              <a:buFont typeface="Arial" panose="020B0604020202020204" pitchFamily="34" charset="0"/>
              <a:buChar char="•"/>
              <a:defRPr/>
            </a:pPr>
            <a:r>
              <a:rPr lang="en-US" sz="2200" dirty="0">
                <a:solidFill>
                  <a:srgbClr val="000066"/>
                </a:solidFill>
              </a:rPr>
              <a:t>Evacuating/Sending Facility: Register, Evacuate, SIP, Repatriate</a:t>
            </a:r>
            <a:r>
              <a:rPr lang="en-US" sz="2200" dirty="0">
                <a:solidFill>
                  <a:srgbClr val="7030A0"/>
                </a:solidFill>
              </a:rPr>
              <a:t>	</a:t>
            </a:r>
          </a:p>
          <a:p>
            <a:pPr marL="600075" lvl="1" indent="-257175">
              <a:buFont typeface="Arial" panose="020B0604020202020204" pitchFamily="34" charset="0"/>
              <a:buChar char="•"/>
              <a:defRPr/>
            </a:pPr>
            <a:r>
              <a:rPr lang="en-US" sz="2200" dirty="0">
                <a:solidFill>
                  <a:srgbClr val="000066"/>
                </a:solidFill>
              </a:rPr>
              <a:t>Receiving Facility: Receive, Initiate Repatriation, Will Not Repatriate</a:t>
            </a:r>
          </a:p>
          <a:p>
            <a:pPr marL="600075" lvl="1" indent="-257175">
              <a:buFont typeface="Arial" panose="020B0604020202020204" pitchFamily="34" charset="0"/>
              <a:buChar char="•"/>
              <a:defRPr/>
            </a:pPr>
            <a:r>
              <a:rPr lang="en-US" sz="2200" dirty="0">
                <a:solidFill>
                  <a:srgbClr val="000066"/>
                </a:solidFill>
              </a:rPr>
              <a:t>Search/Reports</a:t>
            </a:r>
          </a:p>
          <a:p>
            <a:pPr marL="257175" indent="-257175">
              <a:buFont typeface="Arial" panose="020B0604020202020204" pitchFamily="34" charset="0"/>
              <a:buChar char="•"/>
              <a:defRPr/>
            </a:pPr>
            <a:r>
              <a:rPr lang="en-US" sz="2200" dirty="0">
                <a:solidFill>
                  <a:srgbClr val="000066"/>
                </a:solidFill>
              </a:rPr>
              <a:t>Frequently Asked Questions</a:t>
            </a:r>
          </a:p>
          <a:p>
            <a:pPr marL="257175" indent="-257175">
              <a:buFont typeface="Arial" panose="020B0604020202020204" pitchFamily="34" charset="0"/>
              <a:buChar char="•"/>
              <a:defRPr/>
            </a:pPr>
            <a:r>
              <a:rPr lang="en-US" sz="2200" dirty="0">
                <a:solidFill>
                  <a:srgbClr val="000066"/>
                </a:solidFill>
              </a:rPr>
              <a:t>Teach Back (TtT ONLY)</a:t>
            </a:r>
          </a:p>
          <a:p>
            <a:pPr>
              <a:tabLst>
                <a:tab pos="171450" algn="l"/>
              </a:tabLst>
              <a:defRPr/>
            </a:pPr>
            <a:endParaRPr lang="en-US" sz="2200" dirty="0">
              <a:solidFill>
                <a:srgbClr val="00B0F0"/>
              </a:solidFill>
            </a:endParaRPr>
          </a:p>
        </p:txBody>
      </p:sp>
      <p:sp>
        <p:nvSpPr>
          <p:cNvPr id="4" name="Title 3"/>
          <p:cNvSpPr>
            <a:spLocks noGrp="1"/>
          </p:cNvSpPr>
          <p:nvPr>
            <p:ph type="title"/>
          </p:nvPr>
        </p:nvSpPr>
        <p:spPr>
          <a:xfrm>
            <a:off x="457200" y="342612"/>
            <a:ext cx="8229600" cy="584775"/>
          </a:xfrm>
          <a:prstGeom prst="rect">
            <a:avLst/>
          </a:prstGeom>
        </p:spPr>
        <p:txBody>
          <a:bodyPr wrap="square">
            <a:spAutoFit/>
          </a:bodyPr>
          <a:lstStyle/>
          <a:p>
            <a:pPr algn="ctr"/>
            <a:r>
              <a:rPr lang="en-US" sz="3200" b="1" dirty="0">
                <a:solidFill>
                  <a:srgbClr val="002D73"/>
                </a:solidFill>
                <a:latin typeface="Arial" panose="020B0604020202020204" pitchFamily="34" charset="0"/>
                <a:cs typeface="Arial" panose="020B0604020202020204" pitchFamily="34" charset="0"/>
              </a:rPr>
              <a:t>AGENDA</a:t>
            </a:r>
          </a:p>
        </p:txBody>
      </p:sp>
      <p:pic>
        <p:nvPicPr>
          <p:cNvPr id="6" name="Picture Placeholder 4"/>
          <p:cNvPicPr>
            <a:picLocks noChangeAspect="1"/>
          </p:cNvPicPr>
          <p:nvPr/>
        </p:nvPicPr>
        <p:blipFill>
          <a:blip r:embed="rId3">
            <a:extLst>
              <a:ext uri="{28A0092B-C50C-407E-A947-70E740481C1C}">
                <a14:useLocalDpi xmlns:a14="http://schemas.microsoft.com/office/drawing/2010/main" val="0"/>
              </a:ext>
            </a:extLst>
          </a:blip>
          <a:srcRect l="4649" r="4649"/>
          <a:stretch>
            <a:fillRect/>
          </a:stretch>
        </p:blipFill>
        <p:spPr>
          <a:xfrm>
            <a:off x="158042" y="124617"/>
            <a:ext cx="1814691" cy="1020764"/>
          </a:xfrm>
          <a:prstGeom prst="rect">
            <a:avLst/>
          </a:prstGeom>
          <a:ln>
            <a:solidFill>
              <a:srgbClr val="92D050"/>
            </a:solidFill>
          </a:ln>
        </p:spPr>
      </p:pic>
    </p:spTree>
    <p:extLst>
      <p:ext uri="{BB962C8B-B14F-4D97-AF65-F5344CB8AC3E}">
        <p14:creationId xmlns:p14="http://schemas.microsoft.com/office/powerpoint/2010/main" val="323476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922" y="249024"/>
            <a:ext cx="7424878" cy="857250"/>
          </a:xfrm>
        </p:spPr>
        <p:txBody>
          <a:bodyPr>
            <a:normAutofit/>
          </a:bodyPr>
          <a:lstStyle/>
          <a:p>
            <a:r>
              <a:rPr lang="en-US" sz="3200" b="1" dirty="0">
                <a:solidFill>
                  <a:srgbClr val="000066"/>
                </a:solidFill>
              </a:rPr>
              <a:t>Tailor Your Facility Training</a:t>
            </a:r>
            <a:endParaRPr lang="en-US" sz="3200" b="1" dirty="0"/>
          </a:p>
        </p:txBody>
      </p:sp>
      <p:sp>
        <p:nvSpPr>
          <p:cNvPr id="3" name="Content Placeholder 2"/>
          <p:cNvSpPr>
            <a:spLocks noGrp="1"/>
          </p:cNvSpPr>
          <p:nvPr>
            <p:ph idx="1"/>
          </p:nvPr>
        </p:nvSpPr>
        <p:spPr>
          <a:xfrm>
            <a:off x="457200" y="1200150"/>
            <a:ext cx="8229600" cy="3651250"/>
          </a:xfrm>
        </p:spPr>
        <p:txBody>
          <a:bodyPr>
            <a:normAutofit/>
          </a:bodyPr>
          <a:lstStyle/>
          <a:p>
            <a:pPr marL="0" indent="0">
              <a:buNone/>
            </a:pPr>
            <a:r>
              <a:rPr lang="en-US" sz="2800" dirty="0">
                <a:solidFill>
                  <a:srgbClr val="002D73"/>
                </a:solidFill>
              </a:rPr>
              <a:t>Tips for Facility Trainers:</a:t>
            </a:r>
          </a:p>
          <a:p>
            <a:r>
              <a:rPr lang="en-US" sz="2600" dirty="0">
                <a:solidFill>
                  <a:srgbClr val="002D73"/>
                </a:solidFill>
              </a:rPr>
              <a:t>Review your facility’s evacuation plan </a:t>
            </a:r>
          </a:p>
          <a:p>
            <a:r>
              <a:rPr lang="en-US" sz="2600" dirty="0">
                <a:solidFill>
                  <a:srgbClr val="002D73"/>
                </a:solidFill>
              </a:rPr>
              <a:t>Work with your facility leadership to plan logistics of using eFINDS/which eFINDS functions are most congruent with the facility’s plan</a:t>
            </a:r>
          </a:p>
          <a:p>
            <a:r>
              <a:rPr lang="en-US" sz="2600" dirty="0">
                <a:solidFill>
                  <a:srgbClr val="002D73"/>
                </a:solidFill>
              </a:rPr>
              <a:t>Cover the points described on the </a:t>
            </a:r>
            <a:r>
              <a:rPr lang="en-US" sz="2600" i="1" dirty="0">
                <a:solidFill>
                  <a:srgbClr val="002D73"/>
                </a:solidFill>
              </a:rPr>
              <a:t>Facility eFINDS Planning Considerations Checklist</a:t>
            </a:r>
            <a:r>
              <a:rPr lang="en-US" sz="2600" dirty="0">
                <a:solidFill>
                  <a:srgbClr val="002D73"/>
                </a:solidFill>
              </a:rPr>
              <a:t> during your discussion with your facility’s leadership.</a:t>
            </a:r>
          </a:p>
        </p:txBody>
      </p:sp>
      <p:pic>
        <p:nvPicPr>
          <p:cNvPr id="5" name="Picture 4"/>
          <p:cNvPicPr>
            <a:picLocks noChangeAspect="1"/>
          </p:cNvPicPr>
          <p:nvPr/>
        </p:nvPicPr>
        <p:blipFill>
          <a:blip r:embed="rId3"/>
          <a:stretch>
            <a:fillRect/>
          </a:stretch>
        </p:blipFill>
        <p:spPr>
          <a:xfrm>
            <a:off x="109678" y="206375"/>
            <a:ext cx="1152244" cy="713294"/>
          </a:xfrm>
          <a:prstGeom prst="rect">
            <a:avLst/>
          </a:prstGeom>
        </p:spPr>
      </p:pic>
    </p:spTree>
    <p:extLst>
      <p:ext uri="{BB962C8B-B14F-4D97-AF65-F5344CB8AC3E}">
        <p14:creationId xmlns:p14="http://schemas.microsoft.com/office/powerpoint/2010/main" val="942641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3261"/>
                </a:solidFill>
              </a:rPr>
              <a:t>Tailor Your Training:</a:t>
            </a:r>
            <a:endParaRPr lang="en-US" sz="3600" dirty="0"/>
          </a:p>
        </p:txBody>
      </p:sp>
      <p:sp>
        <p:nvSpPr>
          <p:cNvPr id="3" name="Content Placeholder 2"/>
          <p:cNvSpPr>
            <a:spLocks noGrp="1"/>
          </p:cNvSpPr>
          <p:nvPr>
            <p:ph idx="1"/>
          </p:nvPr>
        </p:nvSpPr>
        <p:spPr>
          <a:xfrm>
            <a:off x="457200" y="1498600"/>
            <a:ext cx="8229600" cy="3387299"/>
          </a:xfrm>
        </p:spPr>
        <p:txBody>
          <a:bodyPr>
            <a:normAutofit/>
          </a:bodyPr>
          <a:lstStyle/>
          <a:p>
            <a:pPr marL="0" indent="0">
              <a:buNone/>
            </a:pPr>
            <a:r>
              <a:rPr lang="en-US" dirty="0">
                <a:solidFill>
                  <a:srgbClr val="002D73"/>
                </a:solidFill>
              </a:rPr>
              <a:t>Tips for Facility Trainers cont’d:</a:t>
            </a:r>
          </a:p>
          <a:p>
            <a:r>
              <a:rPr lang="en-US" sz="2600" dirty="0">
                <a:solidFill>
                  <a:srgbClr val="002D73"/>
                </a:solidFill>
              </a:rPr>
              <a:t>Review the facility’s general eFINDS evacuation plan/strategy/process with your trainees</a:t>
            </a:r>
          </a:p>
          <a:p>
            <a:r>
              <a:rPr lang="en-US" sz="2600" dirty="0">
                <a:solidFill>
                  <a:srgbClr val="002D73"/>
                </a:solidFill>
              </a:rPr>
              <a:t>Add information to the </a:t>
            </a:r>
            <a:r>
              <a:rPr lang="en-US" sz="2600" i="1" dirty="0">
                <a:solidFill>
                  <a:srgbClr val="002D73"/>
                </a:solidFill>
              </a:rPr>
              <a:t>Facility Trainer template slides</a:t>
            </a:r>
            <a:r>
              <a:rPr lang="en-US" sz="2600" dirty="0">
                <a:solidFill>
                  <a:srgbClr val="002D73"/>
                </a:solidFill>
              </a:rPr>
              <a:t> that describes your facility’s plan</a:t>
            </a:r>
          </a:p>
        </p:txBody>
      </p:sp>
      <p:pic>
        <p:nvPicPr>
          <p:cNvPr id="5" name="Picture 4"/>
          <p:cNvPicPr>
            <a:picLocks noChangeAspect="1"/>
          </p:cNvPicPr>
          <p:nvPr/>
        </p:nvPicPr>
        <p:blipFill>
          <a:blip r:embed="rId3"/>
          <a:stretch>
            <a:fillRect/>
          </a:stretch>
        </p:blipFill>
        <p:spPr>
          <a:xfrm>
            <a:off x="109678" y="206375"/>
            <a:ext cx="1152244" cy="713294"/>
          </a:xfrm>
          <a:prstGeom prst="rect">
            <a:avLst/>
          </a:prstGeom>
        </p:spPr>
      </p:pic>
    </p:spTree>
    <p:extLst>
      <p:ext uri="{BB962C8B-B14F-4D97-AF65-F5344CB8AC3E}">
        <p14:creationId xmlns:p14="http://schemas.microsoft.com/office/powerpoint/2010/main" val="2428007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solidFill>
                  <a:srgbClr val="1F3261"/>
                </a:solidFill>
              </a:rPr>
              <a:t>Tailor Your Facility Training:</a:t>
            </a:r>
          </a:p>
        </p:txBody>
      </p:sp>
      <p:sp>
        <p:nvSpPr>
          <p:cNvPr id="5" name="Content Placeholder 4"/>
          <p:cNvSpPr>
            <a:spLocks noGrp="1"/>
          </p:cNvSpPr>
          <p:nvPr>
            <p:ph idx="1"/>
          </p:nvPr>
        </p:nvSpPr>
        <p:spPr>
          <a:xfrm>
            <a:off x="109678" y="1046669"/>
            <a:ext cx="8818422" cy="4096831"/>
          </a:xfrm>
        </p:spPr>
        <p:txBody>
          <a:bodyPr>
            <a:normAutofit fontScale="70000" lnSpcReduction="20000"/>
          </a:bodyPr>
          <a:lstStyle/>
          <a:p>
            <a:pPr marL="0" indent="0">
              <a:buNone/>
            </a:pPr>
            <a:r>
              <a:rPr lang="en-US" sz="3400" dirty="0">
                <a:solidFill>
                  <a:srgbClr val="1F3261"/>
                </a:solidFill>
              </a:rPr>
              <a:t>eFINDS provides several basic tracking functions:</a:t>
            </a:r>
          </a:p>
          <a:p>
            <a:r>
              <a:rPr lang="en-US" b="1" i="1" dirty="0">
                <a:solidFill>
                  <a:srgbClr val="1F3261"/>
                </a:solidFill>
              </a:rPr>
              <a:t>Registering</a:t>
            </a:r>
            <a:r>
              <a:rPr lang="en-US" dirty="0">
                <a:solidFill>
                  <a:srgbClr val="1F3261"/>
                </a:solidFill>
              </a:rPr>
              <a:t> a person for evacuation</a:t>
            </a:r>
          </a:p>
          <a:p>
            <a:r>
              <a:rPr lang="en-US" dirty="0">
                <a:solidFill>
                  <a:srgbClr val="1F3261"/>
                </a:solidFill>
              </a:rPr>
              <a:t>Actually </a:t>
            </a:r>
            <a:r>
              <a:rPr lang="en-US" b="1" i="1" dirty="0">
                <a:solidFill>
                  <a:srgbClr val="1F3261"/>
                </a:solidFill>
              </a:rPr>
              <a:t>Evacuating</a:t>
            </a:r>
            <a:r>
              <a:rPr lang="en-US" dirty="0">
                <a:solidFill>
                  <a:srgbClr val="1F3261"/>
                </a:solidFill>
              </a:rPr>
              <a:t> a person</a:t>
            </a:r>
          </a:p>
          <a:p>
            <a:r>
              <a:rPr lang="en-US" b="1" i="1" dirty="0">
                <a:solidFill>
                  <a:srgbClr val="1F3261"/>
                </a:solidFill>
              </a:rPr>
              <a:t>Sheltering a person in place</a:t>
            </a:r>
            <a:r>
              <a:rPr lang="en-US" dirty="0">
                <a:solidFill>
                  <a:srgbClr val="1F3261"/>
                </a:solidFill>
              </a:rPr>
              <a:t>, </a:t>
            </a:r>
            <a:r>
              <a:rPr lang="en-US" i="1" dirty="0">
                <a:solidFill>
                  <a:srgbClr val="FF0000"/>
                </a:solidFill>
              </a:rPr>
              <a:t>if allowed for a given event</a:t>
            </a:r>
          </a:p>
          <a:p>
            <a:r>
              <a:rPr lang="en-US" b="1" i="1" dirty="0">
                <a:solidFill>
                  <a:srgbClr val="1F3261"/>
                </a:solidFill>
              </a:rPr>
              <a:t>Receiving</a:t>
            </a:r>
            <a:r>
              <a:rPr lang="en-US" dirty="0">
                <a:solidFill>
                  <a:srgbClr val="1F3261"/>
                </a:solidFill>
              </a:rPr>
              <a:t> an evacuated person and updating their eFINDS record to reflect their new location </a:t>
            </a:r>
          </a:p>
          <a:p>
            <a:r>
              <a:rPr lang="en-US" b="1" i="1" dirty="0">
                <a:solidFill>
                  <a:srgbClr val="1F3261"/>
                </a:solidFill>
              </a:rPr>
              <a:t>Initiating Repatriation </a:t>
            </a:r>
            <a:r>
              <a:rPr lang="en-US" dirty="0">
                <a:solidFill>
                  <a:srgbClr val="1F3261"/>
                </a:solidFill>
              </a:rPr>
              <a:t>of a person to their home facility or to a new permanent location</a:t>
            </a:r>
          </a:p>
          <a:p>
            <a:r>
              <a:rPr lang="en-US" b="1" i="1" dirty="0">
                <a:solidFill>
                  <a:srgbClr val="1F3261"/>
                </a:solidFill>
              </a:rPr>
              <a:t>Repatriating</a:t>
            </a:r>
            <a:r>
              <a:rPr lang="en-US" dirty="0">
                <a:solidFill>
                  <a:srgbClr val="1F3261"/>
                </a:solidFill>
              </a:rPr>
              <a:t> a person back to your facility</a:t>
            </a:r>
          </a:p>
          <a:p>
            <a:r>
              <a:rPr lang="en-US" b="1" i="1" dirty="0">
                <a:solidFill>
                  <a:srgbClr val="1F3261"/>
                </a:solidFill>
              </a:rPr>
              <a:t>Searching</a:t>
            </a:r>
            <a:r>
              <a:rPr lang="en-US" i="1" dirty="0">
                <a:solidFill>
                  <a:srgbClr val="1F3261"/>
                </a:solidFill>
              </a:rPr>
              <a:t> </a:t>
            </a:r>
            <a:r>
              <a:rPr lang="en-US" dirty="0">
                <a:solidFill>
                  <a:srgbClr val="1F3261"/>
                </a:solidFill>
              </a:rPr>
              <a:t>for an individual person or groups of people based on specific characteristics of those individuals as search </a:t>
            </a:r>
            <a:br>
              <a:rPr lang="en-US" dirty="0">
                <a:solidFill>
                  <a:srgbClr val="1F3261"/>
                </a:solidFill>
              </a:rPr>
            </a:br>
            <a:r>
              <a:rPr lang="en-US" dirty="0">
                <a:solidFill>
                  <a:srgbClr val="1F3261"/>
                </a:solidFill>
              </a:rPr>
              <a:t>“filters”</a:t>
            </a:r>
          </a:p>
          <a:p>
            <a:endParaRPr lang="en-US" dirty="0"/>
          </a:p>
        </p:txBody>
      </p:sp>
      <p:pic>
        <p:nvPicPr>
          <p:cNvPr id="2" name="Picture 1"/>
          <p:cNvPicPr>
            <a:picLocks noChangeAspect="1"/>
          </p:cNvPicPr>
          <p:nvPr/>
        </p:nvPicPr>
        <p:blipFill>
          <a:blip r:embed="rId3"/>
          <a:stretch>
            <a:fillRect/>
          </a:stretch>
        </p:blipFill>
        <p:spPr>
          <a:xfrm>
            <a:off x="0" y="46072"/>
            <a:ext cx="1000031" cy="713294"/>
          </a:xfrm>
          <a:prstGeom prst="rect">
            <a:avLst/>
          </a:prstGeom>
        </p:spPr>
      </p:pic>
    </p:spTree>
    <p:extLst>
      <p:ext uri="{BB962C8B-B14F-4D97-AF65-F5344CB8AC3E}">
        <p14:creationId xmlns:p14="http://schemas.microsoft.com/office/powerpoint/2010/main" val="1534094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063625"/>
            <a:ext cx="8750300" cy="3822274"/>
          </a:xfrm>
        </p:spPr>
        <p:txBody>
          <a:bodyPr>
            <a:normAutofit/>
          </a:bodyPr>
          <a:lstStyle/>
          <a:p>
            <a:pPr marL="0" indent="0">
              <a:buNone/>
            </a:pPr>
            <a:r>
              <a:rPr lang="en-US" sz="2400" dirty="0">
                <a:solidFill>
                  <a:srgbClr val="1F3261"/>
                </a:solidFill>
              </a:rPr>
              <a:t>eFINDS also has several options for how to perform each of the tracking functions (e.g., several ways to register a person for evacuation).</a:t>
            </a:r>
          </a:p>
          <a:p>
            <a:r>
              <a:rPr lang="en-US" sz="2400" dirty="0">
                <a:solidFill>
                  <a:srgbClr val="1F3261"/>
                </a:solidFill>
              </a:rPr>
              <a:t>The following exercises will help you understand how to use all of the options and determine which options best match your facility’s evacuation plan, physical layout, and nature of your clients</a:t>
            </a:r>
          </a:p>
          <a:p>
            <a:r>
              <a:rPr lang="en-US" sz="2400" dirty="0">
                <a:solidFill>
                  <a:srgbClr val="1F3261"/>
                </a:solidFill>
              </a:rPr>
              <a:t>Each facility trainer can then streamline and simplify their training to focus on only those options  </a:t>
            </a:r>
            <a:endParaRPr lang="en-US" sz="2400" dirty="0"/>
          </a:p>
        </p:txBody>
      </p:sp>
      <p:sp>
        <p:nvSpPr>
          <p:cNvPr id="5" name="Title 3"/>
          <p:cNvSpPr>
            <a:spLocks noGrp="1"/>
          </p:cNvSpPr>
          <p:nvPr>
            <p:ph type="title"/>
          </p:nvPr>
        </p:nvSpPr>
        <p:spPr>
          <a:xfrm>
            <a:off x="745067" y="206375"/>
            <a:ext cx="8229600" cy="857250"/>
          </a:xfrm>
        </p:spPr>
        <p:txBody>
          <a:bodyPr>
            <a:normAutofit/>
          </a:bodyPr>
          <a:lstStyle/>
          <a:p>
            <a:r>
              <a:rPr lang="en-US" sz="2800" b="1" dirty="0">
                <a:solidFill>
                  <a:srgbClr val="1F3261"/>
                </a:solidFill>
              </a:rPr>
              <a:t>Tailor Your Facility Training </a:t>
            </a:r>
            <a:r>
              <a:rPr lang="en-US" sz="2400" b="1" i="1" dirty="0">
                <a:solidFill>
                  <a:srgbClr val="1F3261"/>
                </a:solidFill>
              </a:rPr>
              <a:t>(cont’d)</a:t>
            </a:r>
            <a:endParaRPr lang="en-US" sz="3600" b="1" dirty="0">
              <a:solidFill>
                <a:srgbClr val="1F3261"/>
              </a:solidFill>
            </a:endParaRPr>
          </a:p>
        </p:txBody>
      </p:sp>
      <p:pic>
        <p:nvPicPr>
          <p:cNvPr id="6" name="Picture 5"/>
          <p:cNvPicPr>
            <a:picLocks noChangeAspect="1"/>
          </p:cNvPicPr>
          <p:nvPr/>
        </p:nvPicPr>
        <p:blipFill>
          <a:blip r:embed="rId3"/>
          <a:stretch>
            <a:fillRect/>
          </a:stretch>
        </p:blipFill>
        <p:spPr>
          <a:xfrm>
            <a:off x="0" y="40768"/>
            <a:ext cx="1152244" cy="713294"/>
          </a:xfrm>
          <a:prstGeom prst="rect">
            <a:avLst/>
          </a:prstGeom>
        </p:spPr>
      </p:pic>
    </p:spTree>
    <p:extLst>
      <p:ext uri="{BB962C8B-B14F-4D97-AF65-F5344CB8AC3E}">
        <p14:creationId xmlns:p14="http://schemas.microsoft.com/office/powerpoint/2010/main" val="3219205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304" y="990600"/>
            <a:ext cx="8621296" cy="3808959"/>
          </a:xfrm>
        </p:spPr>
        <p:txBody>
          <a:bodyPr>
            <a:noAutofit/>
          </a:bodyPr>
          <a:lstStyle/>
          <a:p>
            <a:r>
              <a:rPr lang="en-US" sz="2800" b="1" i="1" dirty="0">
                <a:solidFill>
                  <a:srgbClr val="002D73"/>
                </a:solidFill>
              </a:rPr>
              <a:t>All eFINDS functions are usable by all facility types </a:t>
            </a:r>
            <a:r>
              <a:rPr lang="en-US" sz="2800" b="1" i="1" u="sng" dirty="0">
                <a:solidFill>
                  <a:srgbClr val="002D73"/>
                </a:solidFill>
              </a:rPr>
              <a:t>under all circumstances</a:t>
            </a:r>
            <a:r>
              <a:rPr lang="en-US" sz="2800" b="1" i="1" dirty="0">
                <a:solidFill>
                  <a:srgbClr val="002D73"/>
                </a:solidFill>
              </a:rPr>
              <a:t>; </a:t>
            </a:r>
            <a:br>
              <a:rPr lang="en-US" sz="2800" b="1" i="1" dirty="0">
                <a:solidFill>
                  <a:srgbClr val="002D73"/>
                </a:solidFill>
              </a:rPr>
            </a:br>
            <a:r>
              <a:rPr lang="en-US" sz="2800" b="1" i="1" dirty="0"/>
              <a:t/>
            </a:r>
            <a:br>
              <a:rPr lang="en-US" sz="2800" b="1" i="1" dirty="0"/>
            </a:br>
            <a:r>
              <a:rPr lang="en-US" sz="2800" dirty="0">
                <a:solidFill>
                  <a:srgbClr val="C00000"/>
                </a:solidFill>
              </a:rPr>
              <a:t>However, to assist you in designing your facility’s eFINDS plan, refer to the </a:t>
            </a:r>
            <a:r>
              <a:rPr lang="en-US" sz="2800" i="1" dirty="0">
                <a:solidFill>
                  <a:srgbClr val="C00000"/>
                </a:solidFill>
              </a:rPr>
              <a:t>eFINDS Function Recommendations Tables </a:t>
            </a:r>
            <a:r>
              <a:rPr lang="en-US" sz="2800" dirty="0">
                <a:solidFill>
                  <a:srgbClr val="C00000"/>
                </a:solidFill>
              </a:rPr>
              <a:t>(distributed separately)</a:t>
            </a:r>
            <a:br>
              <a:rPr lang="en-US" sz="2800" dirty="0">
                <a:solidFill>
                  <a:srgbClr val="C00000"/>
                </a:solidFill>
              </a:rPr>
            </a:br>
            <a:r>
              <a:rPr lang="en-US" sz="2800" i="1" dirty="0">
                <a:solidFill>
                  <a:srgbClr val="C00000"/>
                </a:solidFill>
              </a:rPr>
              <a:t> </a:t>
            </a:r>
            <a:r>
              <a:rPr lang="en-US" sz="2800" dirty="0">
                <a:solidFill>
                  <a:srgbClr val="C00000"/>
                </a:solidFill>
              </a:rPr>
              <a:t>for suggestions regarding the circumstances and facility characteristics for which each function is especially well suited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Tree>
    <p:extLst>
      <p:ext uri="{BB962C8B-B14F-4D97-AF65-F5344CB8AC3E}">
        <p14:creationId xmlns:p14="http://schemas.microsoft.com/office/powerpoint/2010/main" val="1437401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1F3261"/>
                </a:solidFill>
              </a:rPr>
              <a:t>Hands-On Exercises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Tree>
    <p:extLst>
      <p:ext uri="{BB962C8B-B14F-4D97-AF65-F5344CB8AC3E}">
        <p14:creationId xmlns:p14="http://schemas.microsoft.com/office/powerpoint/2010/main" val="1508276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
        <p:nvSpPr>
          <p:cNvPr id="5" name="TextBox 4"/>
          <p:cNvSpPr txBox="1"/>
          <p:nvPr/>
        </p:nvSpPr>
        <p:spPr>
          <a:xfrm>
            <a:off x="322916" y="1004468"/>
            <a:ext cx="4514006" cy="3816429"/>
          </a:xfrm>
          <a:prstGeom prst="rect">
            <a:avLst/>
          </a:prstGeom>
          <a:noFill/>
        </p:spPr>
        <p:txBody>
          <a:bodyPr wrap="square" rtlCol="0">
            <a:spAutoFit/>
          </a:bodyPr>
          <a:lstStyle/>
          <a:p>
            <a:r>
              <a:rPr lang="en-US" sz="2800" b="1" dirty="0">
                <a:solidFill>
                  <a:srgbClr val="002D73"/>
                </a:solidFill>
                <a:latin typeface="Arial" panose="020B0604020202020204" pitchFamily="34" charset="0"/>
                <a:cs typeface="Arial" panose="020B0604020202020204" pitchFamily="34" charset="0"/>
              </a:rPr>
              <a:t>eFINDS Person Statuses:</a:t>
            </a:r>
            <a:endParaRPr lang="en-US" sz="2800" b="1" u="sng" kern="1400" dirty="0">
              <a:solidFill>
                <a:srgbClr val="000000"/>
              </a:solidFill>
              <a:latin typeface="Verdana" panose="020B0604030504040204" pitchFamily="34" charset="0"/>
            </a:endParaRPr>
          </a:p>
          <a:p>
            <a:pPr marL="800100" lvl="1" indent="-342900">
              <a:buSzPts val="10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Registered</a:t>
            </a:r>
          </a:p>
          <a:p>
            <a:pPr marL="800100" lvl="1" indent="-342900">
              <a:buSzPts val="10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Evacuated</a:t>
            </a:r>
          </a:p>
          <a:p>
            <a:pPr marL="800100" lvl="1" indent="-342900">
              <a:buSzPts val="10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Received</a:t>
            </a:r>
          </a:p>
          <a:p>
            <a:pPr marL="800100" lvl="1" indent="-342900">
              <a:buSzPts val="10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Repatriation Initiated</a:t>
            </a:r>
          </a:p>
          <a:p>
            <a:pPr marL="800100" lvl="1" indent="-342900">
              <a:buSzPts val="10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Repatriated</a:t>
            </a:r>
          </a:p>
          <a:p>
            <a:pPr marL="800100" lvl="1" indent="-342900">
              <a:buSzPts val="10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Will Not Repatriate</a:t>
            </a:r>
          </a:p>
          <a:p>
            <a:pPr marL="800100" lvl="1" indent="-342900">
              <a:buSzPts val="10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SIP (Shelter in Place)</a:t>
            </a:r>
          </a:p>
          <a:p>
            <a:endParaRPr lang="en-US" dirty="0"/>
          </a:p>
        </p:txBody>
      </p:sp>
    </p:spTree>
    <p:extLst>
      <p:ext uri="{BB962C8B-B14F-4D97-AF65-F5344CB8AC3E}">
        <p14:creationId xmlns:p14="http://schemas.microsoft.com/office/powerpoint/2010/main" val="4196884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
        <p:nvSpPr>
          <p:cNvPr id="5" name="TextBox 4"/>
          <p:cNvSpPr txBox="1"/>
          <p:nvPr/>
        </p:nvSpPr>
        <p:spPr>
          <a:xfrm>
            <a:off x="177444" y="914414"/>
            <a:ext cx="4514006" cy="3539430"/>
          </a:xfrm>
          <a:prstGeom prst="rect">
            <a:avLst/>
          </a:prstGeom>
          <a:noFill/>
        </p:spPr>
        <p:txBody>
          <a:bodyPr wrap="square" rtlCol="0">
            <a:spAutoFit/>
          </a:bodyPr>
          <a:lstStyle/>
          <a:p>
            <a:r>
              <a:rPr lang="en-US" sz="2800" b="1" dirty="0">
                <a:solidFill>
                  <a:srgbClr val="002D73"/>
                </a:solidFill>
                <a:latin typeface="Arial" panose="020B0604020202020204" pitchFamily="34" charset="0"/>
                <a:cs typeface="Arial" panose="020B0604020202020204" pitchFamily="34" charset="0"/>
              </a:rPr>
              <a:t>eFINDS Actions/Buttons</a:t>
            </a:r>
            <a:endParaRPr lang="en-US" sz="2800" u="sng" kern="1400" dirty="0">
              <a:solidFill>
                <a:srgbClr val="000000"/>
              </a:solidFill>
              <a:latin typeface="Verdana" panose="020B0604030504040204" pitchFamily="34" charset="0"/>
            </a:endParaRPr>
          </a:p>
          <a:p>
            <a:pPr lvl="0" eaLnBrk="0" fontAlgn="base" hangingPunct="0">
              <a:spcBef>
                <a:spcPct val="0"/>
              </a:spcBef>
              <a:spcAft>
                <a:spcPct val="0"/>
              </a:spcAft>
            </a:pPr>
            <a:r>
              <a:rPr lang="en-US" altLang="en-US" sz="2800" dirty="0">
                <a:solidFill>
                  <a:srgbClr val="646569"/>
                </a:solidFill>
                <a:latin typeface="Arial" panose="020B0604020202020204" pitchFamily="34" charset="0"/>
                <a:cs typeface="Arial" panose="020B0604020202020204" pitchFamily="34" charset="0"/>
              </a:rPr>
              <a:t>Register</a:t>
            </a:r>
          </a:p>
          <a:p>
            <a:pPr lvl="0" eaLnBrk="0" fontAlgn="base" hangingPunct="0">
              <a:spcBef>
                <a:spcPct val="0"/>
              </a:spcBef>
              <a:spcAft>
                <a:spcPct val="0"/>
              </a:spcAft>
              <a:buSzPts val="1000"/>
            </a:pPr>
            <a:r>
              <a:rPr lang="en-US" altLang="en-US" sz="2800" dirty="0">
                <a:solidFill>
                  <a:srgbClr val="646569"/>
                </a:solidFill>
                <a:latin typeface="Arial" panose="020B0604020202020204" pitchFamily="34" charset="0"/>
                <a:cs typeface="Arial" panose="020B0604020202020204" pitchFamily="34" charset="0"/>
              </a:rPr>
              <a:t>Evacuate</a:t>
            </a:r>
          </a:p>
          <a:p>
            <a:pPr lvl="0" eaLnBrk="0" fontAlgn="base" hangingPunct="0">
              <a:spcBef>
                <a:spcPct val="0"/>
              </a:spcBef>
              <a:spcAft>
                <a:spcPct val="0"/>
              </a:spcAft>
              <a:buSzPts val="1000"/>
            </a:pPr>
            <a:r>
              <a:rPr lang="en-US" altLang="en-US" sz="2800" dirty="0">
                <a:solidFill>
                  <a:srgbClr val="646569"/>
                </a:solidFill>
                <a:latin typeface="Arial" panose="020B0604020202020204" pitchFamily="34" charset="0"/>
                <a:cs typeface="Arial" panose="020B0604020202020204" pitchFamily="34" charset="0"/>
              </a:rPr>
              <a:t>Cancel Evacuation</a:t>
            </a:r>
          </a:p>
          <a:p>
            <a:pPr lvl="0" eaLnBrk="0" fontAlgn="base" hangingPunct="0">
              <a:spcBef>
                <a:spcPct val="0"/>
              </a:spcBef>
              <a:spcAft>
                <a:spcPct val="0"/>
              </a:spcAft>
              <a:buSzPts val="1000"/>
            </a:pPr>
            <a:r>
              <a:rPr lang="en-US" altLang="en-US" sz="2800" dirty="0">
                <a:solidFill>
                  <a:srgbClr val="646569"/>
                </a:solidFill>
                <a:latin typeface="Arial" panose="020B0604020202020204" pitchFamily="34" charset="0"/>
                <a:cs typeface="Arial" panose="020B0604020202020204" pitchFamily="34" charset="0"/>
              </a:rPr>
              <a:t>Receive</a:t>
            </a:r>
          </a:p>
          <a:p>
            <a:pPr lvl="0" eaLnBrk="0" fontAlgn="base" hangingPunct="0">
              <a:spcBef>
                <a:spcPct val="0"/>
              </a:spcBef>
              <a:spcAft>
                <a:spcPct val="0"/>
              </a:spcAft>
              <a:buSzPts val="1000"/>
            </a:pPr>
            <a:r>
              <a:rPr lang="en-US" altLang="en-US" sz="2800" dirty="0">
                <a:solidFill>
                  <a:srgbClr val="646569"/>
                </a:solidFill>
                <a:latin typeface="Arial" panose="020B0604020202020204" pitchFamily="34" charset="0"/>
                <a:cs typeface="Arial" panose="020B0604020202020204" pitchFamily="34" charset="0"/>
              </a:rPr>
              <a:t>Cancel Receive</a:t>
            </a:r>
          </a:p>
          <a:p>
            <a:pPr lvl="0" eaLnBrk="0" fontAlgn="base" hangingPunct="0">
              <a:spcBef>
                <a:spcPct val="0"/>
              </a:spcBef>
              <a:spcAft>
                <a:spcPct val="0"/>
              </a:spcAft>
              <a:buSzPts val="1000"/>
            </a:pPr>
            <a:r>
              <a:rPr lang="en-US" altLang="en-US" sz="2800" dirty="0">
                <a:solidFill>
                  <a:srgbClr val="646569"/>
                </a:solidFill>
                <a:latin typeface="Arial" panose="020B0604020202020204" pitchFamily="34" charset="0"/>
                <a:cs typeface="Arial" panose="020B0604020202020204" pitchFamily="34" charset="0"/>
              </a:rPr>
              <a:t>Repatriate</a:t>
            </a:r>
          </a:p>
          <a:p>
            <a:pPr lvl="0" eaLnBrk="0" fontAlgn="base" hangingPunct="0">
              <a:spcBef>
                <a:spcPct val="0"/>
              </a:spcBef>
              <a:spcAft>
                <a:spcPct val="0"/>
              </a:spcAft>
              <a:buSzPts val="1000"/>
            </a:pPr>
            <a:r>
              <a:rPr lang="en-US" altLang="en-US" sz="2800" dirty="0">
                <a:solidFill>
                  <a:srgbClr val="646569"/>
                </a:solidFill>
                <a:latin typeface="Arial" panose="020B0604020202020204" pitchFamily="34" charset="0"/>
                <a:cs typeface="Arial" panose="020B0604020202020204" pitchFamily="34" charset="0"/>
              </a:rPr>
              <a:t>Cancel Repatriate</a:t>
            </a:r>
          </a:p>
        </p:txBody>
      </p:sp>
      <p:sp>
        <p:nvSpPr>
          <p:cNvPr id="6" name="Text Box 3"/>
          <p:cNvSpPr txBox="1">
            <a:spLocks noChangeArrowheads="1"/>
          </p:cNvSpPr>
          <p:nvPr/>
        </p:nvSpPr>
        <p:spPr bwMode="auto">
          <a:xfrm>
            <a:off x="4549088" y="1339133"/>
            <a:ext cx="5072896" cy="2984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indent="0" eaLnBrk="0" fontAlgn="base" hangingPunct="0">
              <a:lnSpc>
                <a:spcPct val="100000"/>
              </a:lnSpc>
              <a:spcBef>
                <a:spcPct val="0"/>
              </a:spcBef>
              <a:spcAft>
                <a:spcPct val="0"/>
              </a:spcAft>
              <a:buClrTx/>
              <a:buSzPts val="1000"/>
              <a:tabLst/>
            </a:pPr>
            <a:r>
              <a:rPr lang="en-US" altLang="en-US" sz="2800" dirty="0">
                <a:solidFill>
                  <a:srgbClr val="646569"/>
                </a:solidFill>
                <a:latin typeface="Arial" panose="020B0604020202020204" pitchFamily="34" charset="0"/>
                <a:cs typeface="Arial" panose="020B0604020202020204" pitchFamily="34" charset="0"/>
              </a:rPr>
              <a:t>Initiate Repatriation</a:t>
            </a:r>
          </a:p>
          <a:p>
            <a:pPr marR="0" indent="0" eaLnBrk="0" fontAlgn="base" hangingPunct="0">
              <a:lnSpc>
                <a:spcPct val="100000"/>
              </a:lnSpc>
              <a:spcBef>
                <a:spcPct val="0"/>
              </a:spcBef>
              <a:spcAft>
                <a:spcPct val="0"/>
              </a:spcAft>
              <a:buClrTx/>
              <a:buSzPts val="1000"/>
              <a:tabLst/>
            </a:pPr>
            <a:r>
              <a:rPr lang="en-US" altLang="en-US" sz="2800" dirty="0">
                <a:solidFill>
                  <a:srgbClr val="646569"/>
                </a:solidFill>
                <a:latin typeface="Arial" panose="020B0604020202020204" pitchFamily="34" charset="0"/>
                <a:cs typeface="Arial" panose="020B0604020202020204" pitchFamily="34" charset="0"/>
              </a:rPr>
              <a:t>Cancel Initiate Repatriation</a:t>
            </a:r>
          </a:p>
          <a:p>
            <a:pPr marR="0" indent="0" eaLnBrk="0" fontAlgn="base" hangingPunct="0">
              <a:lnSpc>
                <a:spcPct val="100000"/>
              </a:lnSpc>
              <a:spcBef>
                <a:spcPct val="0"/>
              </a:spcBef>
              <a:spcAft>
                <a:spcPct val="0"/>
              </a:spcAft>
              <a:buClrTx/>
              <a:buSzPts val="1000"/>
              <a:tabLst/>
            </a:pPr>
            <a:r>
              <a:rPr lang="en-US" altLang="en-US" sz="2800" dirty="0">
                <a:solidFill>
                  <a:srgbClr val="646569"/>
                </a:solidFill>
                <a:latin typeface="Arial" panose="020B0604020202020204" pitchFamily="34" charset="0"/>
                <a:cs typeface="Arial" panose="020B0604020202020204" pitchFamily="34" charset="0"/>
              </a:rPr>
              <a:t>Will Not Repatriate</a:t>
            </a:r>
          </a:p>
          <a:p>
            <a:pPr marR="0" indent="0" eaLnBrk="0" fontAlgn="base" hangingPunct="0">
              <a:lnSpc>
                <a:spcPct val="100000"/>
              </a:lnSpc>
              <a:spcBef>
                <a:spcPct val="0"/>
              </a:spcBef>
              <a:spcAft>
                <a:spcPct val="0"/>
              </a:spcAft>
              <a:buClrTx/>
              <a:buSzPts val="1000"/>
              <a:tabLst/>
            </a:pPr>
            <a:r>
              <a:rPr lang="en-US" altLang="en-US" sz="2800" dirty="0">
                <a:solidFill>
                  <a:srgbClr val="646569"/>
                </a:solidFill>
                <a:latin typeface="Arial" panose="020B0604020202020204" pitchFamily="34" charset="0"/>
                <a:cs typeface="Arial" panose="020B0604020202020204" pitchFamily="34" charset="0"/>
              </a:rPr>
              <a:t>Cancel Will Not Repatriate</a:t>
            </a:r>
          </a:p>
          <a:p>
            <a:pPr marR="0" indent="0" eaLnBrk="0" fontAlgn="base" hangingPunct="0">
              <a:lnSpc>
                <a:spcPct val="100000"/>
              </a:lnSpc>
              <a:spcBef>
                <a:spcPct val="0"/>
              </a:spcBef>
              <a:spcAft>
                <a:spcPct val="0"/>
              </a:spcAft>
              <a:buClrTx/>
              <a:buSzPts val="1000"/>
              <a:tabLst/>
            </a:pPr>
            <a:r>
              <a:rPr lang="en-US" altLang="en-US" sz="2800" dirty="0">
                <a:solidFill>
                  <a:srgbClr val="646569"/>
                </a:solidFill>
                <a:latin typeface="Arial" panose="020B0604020202020204" pitchFamily="34" charset="0"/>
                <a:cs typeface="Arial" panose="020B0604020202020204" pitchFamily="34" charset="0"/>
              </a:rPr>
              <a:t>SIP (Shelter in Place)</a:t>
            </a:r>
          </a:p>
          <a:p>
            <a:pPr marR="0" indent="0" eaLnBrk="0" fontAlgn="base" hangingPunct="0">
              <a:lnSpc>
                <a:spcPct val="100000"/>
              </a:lnSpc>
              <a:spcBef>
                <a:spcPct val="0"/>
              </a:spcBef>
              <a:spcAft>
                <a:spcPct val="0"/>
              </a:spcAft>
              <a:buClrTx/>
              <a:buSzPts val="1000"/>
              <a:tabLst/>
            </a:pPr>
            <a:r>
              <a:rPr lang="en-US" altLang="en-US" sz="2800" dirty="0">
                <a:solidFill>
                  <a:srgbClr val="646569"/>
                </a:solidFill>
                <a:latin typeface="Arial" panose="020B0604020202020204" pitchFamily="34" charset="0"/>
                <a:cs typeface="Arial" panose="020B0604020202020204" pitchFamily="34" charset="0"/>
              </a:rPr>
              <a:t>Cancel SIP</a:t>
            </a:r>
          </a:p>
          <a:p>
            <a:pPr marR="0" indent="0" eaLnBrk="0" fontAlgn="base" hangingPunct="0">
              <a:lnSpc>
                <a:spcPct val="100000"/>
              </a:lnSpc>
              <a:spcBef>
                <a:spcPct val="0"/>
              </a:spcBef>
              <a:spcAft>
                <a:spcPct val="0"/>
              </a:spcAft>
              <a:buClrTx/>
              <a:buSzPts val="1000"/>
              <a:tabLst/>
            </a:pPr>
            <a:r>
              <a:rPr lang="en-US" altLang="en-US" sz="2800" dirty="0">
                <a:solidFill>
                  <a:srgbClr val="646569"/>
                </a:solidFill>
                <a:latin typeface="Arial" panose="020B0604020202020204" pitchFamily="34" charset="0"/>
                <a:cs typeface="Arial" panose="020B0604020202020204" pitchFamily="34" charset="0"/>
              </a:rPr>
              <a:t>Save Edits</a:t>
            </a:r>
          </a:p>
        </p:txBody>
      </p:sp>
    </p:spTree>
    <p:extLst>
      <p:ext uri="{BB962C8B-B14F-4D97-AF65-F5344CB8AC3E}">
        <p14:creationId xmlns:p14="http://schemas.microsoft.com/office/powerpoint/2010/main" val="2005264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6974"/>
            <a:ext cx="8229600" cy="542260"/>
          </a:xfrm>
        </p:spPr>
        <p:txBody>
          <a:bodyPr>
            <a:normAutofit/>
          </a:bodyPr>
          <a:lstStyle/>
          <a:p>
            <a:r>
              <a:rPr lang="en-US" sz="2700" b="1" kern="0" dirty="0">
                <a:solidFill>
                  <a:srgbClr val="002D73"/>
                </a:solidFill>
              </a:rPr>
              <a:t>Hands-On Training Modules</a:t>
            </a:r>
            <a:endParaRPr lang="en-US" dirty="0"/>
          </a:p>
        </p:txBody>
      </p:sp>
      <p:sp>
        <p:nvSpPr>
          <p:cNvPr id="3" name="Content Placeholder 2"/>
          <p:cNvSpPr>
            <a:spLocks noGrp="1"/>
          </p:cNvSpPr>
          <p:nvPr>
            <p:ph sz="half" idx="1"/>
          </p:nvPr>
        </p:nvSpPr>
        <p:spPr>
          <a:xfrm>
            <a:off x="0" y="1073888"/>
            <a:ext cx="4648200" cy="4069612"/>
          </a:xfrm>
        </p:spPr>
        <p:txBody>
          <a:bodyPr>
            <a:normAutofit fontScale="47500" lnSpcReduction="20000"/>
          </a:bodyPr>
          <a:lstStyle/>
          <a:p>
            <a:r>
              <a:rPr lang="en-US" sz="2700" b="1" u="sng" dirty="0">
                <a:solidFill>
                  <a:srgbClr val="FFC000"/>
                </a:solidFill>
              </a:rPr>
              <a:t>Administrative</a:t>
            </a:r>
          </a:p>
          <a:p>
            <a:pPr>
              <a:tabLst>
                <a:tab pos="171450" algn="l"/>
              </a:tabLst>
              <a:defRPr/>
            </a:pPr>
            <a:r>
              <a:rPr lang="en-US" sz="2700" b="1" dirty="0">
                <a:solidFill>
                  <a:srgbClr val="FFC000"/>
                </a:solidFill>
              </a:rPr>
              <a:t>A-1: Install eFINDS Mobile Application  (optional)</a:t>
            </a:r>
          </a:p>
          <a:p>
            <a:pPr>
              <a:tabLst>
                <a:tab pos="171450" algn="l"/>
              </a:tabLst>
              <a:defRPr/>
            </a:pPr>
            <a:r>
              <a:rPr lang="en-US" sz="2700" b="1" dirty="0">
                <a:solidFill>
                  <a:srgbClr val="FFC000"/>
                </a:solidFill>
              </a:rPr>
              <a:t>A-2: Download Barcode Assignment: Scannable Log (PDF log) </a:t>
            </a:r>
          </a:p>
          <a:p>
            <a:pPr>
              <a:tabLst>
                <a:tab pos="171450" algn="l"/>
              </a:tabLst>
              <a:defRPr/>
            </a:pPr>
            <a:r>
              <a:rPr lang="en-US" sz="2700" b="1" dirty="0">
                <a:solidFill>
                  <a:srgbClr val="FFC000"/>
                </a:solidFill>
              </a:rPr>
              <a:t>A-3: Create an Operation for a training, exercise, event</a:t>
            </a:r>
          </a:p>
          <a:p>
            <a:pPr>
              <a:tabLst>
                <a:tab pos="171450" algn="l"/>
              </a:tabLst>
              <a:defRPr/>
            </a:pPr>
            <a:r>
              <a:rPr lang="en-US" sz="2700" b="1" dirty="0">
                <a:solidFill>
                  <a:srgbClr val="FFC000"/>
                </a:solidFill>
              </a:rPr>
              <a:t>A-4: Create a Temporary (TMP) Location for a training, exercise, event</a:t>
            </a:r>
          </a:p>
          <a:p>
            <a:pPr>
              <a:tabLst>
                <a:tab pos="171450" algn="l"/>
              </a:tabLst>
              <a:defRPr/>
            </a:pPr>
            <a:r>
              <a:rPr lang="en-US" sz="2700" b="1" dirty="0">
                <a:solidFill>
                  <a:srgbClr val="FFC000"/>
                </a:solidFill>
              </a:rPr>
              <a:t>A-5:  Housekeeping (FINAL STEP in Training/Exercise)</a:t>
            </a:r>
            <a:br>
              <a:rPr lang="en-US" sz="2700" b="1" dirty="0">
                <a:solidFill>
                  <a:srgbClr val="FFC000"/>
                </a:solidFill>
              </a:rPr>
            </a:br>
            <a:endParaRPr lang="en-US" sz="2700" b="1" dirty="0">
              <a:solidFill>
                <a:srgbClr val="FFC000"/>
              </a:solidFill>
            </a:endParaRPr>
          </a:p>
          <a:p>
            <a:pPr>
              <a:tabLst>
                <a:tab pos="171450" algn="l"/>
              </a:tabLst>
              <a:defRPr/>
            </a:pPr>
            <a:r>
              <a:rPr lang="en-US" sz="2700" b="1" u="sng" dirty="0">
                <a:solidFill>
                  <a:srgbClr val="FF0000"/>
                </a:solidFill>
              </a:rPr>
              <a:t>Register People</a:t>
            </a:r>
            <a:r>
              <a:rPr lang="en-US" sz="2700" b="1" dirty="0">
                <a:solidFill>
                  <a:srgbClr val="FF0000"/>
                </a:solidFill>
              </a:rPr>
              <a:t>	</a:t>
            </a:r>
          </a:p>
          <a:p>
            <a:pPr>
              <a:tabLst>
                <a:tab pos="171450" algn="l"/>
              </a:tabLst>
              <a:defRPr/>
            </a:pPr>
            <a:r>
              <a:rPr lang="en-US" sz="2700" b="1" dirty="0">
                <a:solidFill>
                  <a:srgbClr val="FF0000"/>
                </a:solidFill>
              </a:rPr>
              <a:t>R-1: Register a single person with Scanner </a:t>
            </a:r>
          </a:p>
          <a:p>
            <a:pPr>
              <a:tabLst>
                <a:tab pos="171450" algn="l"/>
              </a:tabLst>
              <a:defRPr/>
            </a:pPr>
            <a:r>
              <a:rPr lang="en-US" sz="2700" b="1" dirty="0">
                <a:solidFill>
                  <a:srgbClr val="FF0000"/>
                </a:solidFill>
              </a:rPr>
              <a:t>R-2: Register a single person without Scanner </a:t>
            </a:r>
          </a:p>
          <a:p>
            <a:pPr>
              <a:tabLst>
                <a:tab pos="171450" algn="l"/>
              </a:tabLst>
              <a:defRPr/>
            </a:pPr>
            <a:r>
              <a:rPr lang="en-US" sz="2700" b="1" dirty="0">
                <a:solidFill>
                  <a:srgbClr val="FF0000"/>
                </a:solidFill>
              </a:rPr>
              <a:t>R-3: Download Barcode Document: Uploadable Spreadsheet (Admins Only) &amp; then upload file</a:t>
            </a:r>
          </a:p>
          <a:p>
            <a:pPr>
              <a:tabLst>
                <a:tab pos="171450" algn="l"/>
              </a:tabLst>
              <a:defRPr/>
            </a:pPr>
            <a:r>
              <a:rPr lang="en-US" sz="2700" b="1" dirty="0">
                <a:solidFill>
                  <a:srgbClr val="FF0000"/>
                </a:solidFill>
              </a:rPr>
              <a:t>R-4: Register multiple people using Multi Person Input (admins only)</a:t>
            </a:r>
          </a:p>
          <a:p>
            <a:pPr>
              <a:tabLst>
                <a:tab pos="171450" algn="l"/>
              </a:tabLst>
              <a:defRPr/>
            </a:pPr>
            <a:r>
              <a:rPr lang="en-US" sz="2700" b="1" dirty="0">
                <a:solidFill>
                  <a:srgbClr val="FF0000"/>
                </a:solidFill>
              </a:rPr>
              <a:t>R-5:  Register a person using List Available Barcodes</a:t>
            </a:r>
          </a:p>
        </p:txBody>
      </p:sp>
      <p:sp>
        <p:nvSpPr>
          <p:cNvPr id="4" name="Content Placeholder 3"/>
          <p:cNvSpPr>
            <a:spLocks noGrp="1"/>
          </p:cNvSpPr>
          <p:nvPr>
            <p:ph sz="half" idx="2"/>
          </p:nvPr>
        </p:nvSpPr>
        <p:spPr>
          <a:xfrm>
            <a:off x="4648200" y="1073888"/>
            <a:ext cx="4495800" cy="3965944"/>
          </a:xfrm>
        </p:spPr>
        <p:txBody>
          <a:bodyPr>
            <a:normAutofit fontScale="47500" lnSpcReduction="20000"/>
          </a:bodyPr>
          <a:lstStyle/>
          <a:p>
            <a:pPr>
              <a:tabLst>
                <a:tab pos="171450" algn="l"/>
              </a:tabLst>
              <a:defRPr/>
            </a:pPr>
            <a:r>
              <a:rPr lang="en-US" b="1" u="sng" dirty="0">
                <a:solidFill>
                  <a:srgbClr val="7030A0"/>
                </a:solidFill>
              </a:rPr>
              <a:t>Update Status, Person Record or Intended Location</a:t>
            </a:r>
          </a:p>
          <a:p>
            <a:pPr>
              <a:tabLst>
                <a:tab pos="171450" algn="l"/>
              </a:tabLst>
              <a:defRPr/>
            </a:pPr>
            <a:r>
              <a:rPr lang="en-US" b="1" dirty="0">
                <a:solidFill>
                  <a:srgbClr val="7030A0"/>
                </a:solidFill>
              </a:rPr>
              <a:t>U-1: Change Status to Evacuated</a:t>
            </a:r>
          </a:p>
          <a:p>
            <a:pPr>
              <a:tabLst>
                <a:tab pos="171450" algn="l"/>
              </a:tabLst>
              <a:defRPr/>
            </a:pPr>
            <a:r>
              <a:rPr lang="en-US" b="1" dirty="0">
                <a:solidFill>
                  <a:srgbClr val="7030A0"/>
                </a:solidFill>
              </a:rPr>
              <a:t>U-2: Change Status to SIP</a:t>
            </a:r>
          </a:p>
          <a:p>
            <a:pPr>
              <a:tabLst>
                <a:tab pos="171450" algn="l"/>
              </a:tabLst>
              <a:defRPr/>
            </a:pPr>
            <a:r>
              <a:rPr lang="en-US" b="1" dirty="0">
                <a:solidFill>
                  <a:srgbClr val="7030A0"/>
                </a:solidFill>
              </a:rPr>
              <a:t>U-3: Indicate Person is Deceased</a:t>
            </a:r>
          </a:p>
          <a:p>
            <a:pPr>
              <a:tabLst>
                <a:tab pos="171450" algn="l"/>
              </a:tabLst>
              <a:defRPr/>
            </a:pPr>
            <a:r>
              <a:rPr lang="en-US" b="1" dirty="0">
                <a:solidFill>
                  <a:srgbClr val="7030A0"/>
                </a:solidFill>
              </a:rPr>
              <a:t>U-4: Change Status to Received</a:t>
            </a:r>
          </a:p>
          <a:p>
            <a:pPr>
              <a:tabLst>
                <a:tab pos="171450" algn="l"/>
              </a:tabLst>
              <a:defRPr/>
            </a:pPr>
            <a:r>
              <a:rPr lang="en-US" b="1" dirty="0">
                <a:solidFill>
                  <a:srgbClr val="7030A0"/>
                </a:solidFill>
              </a:rPr>
              <a:t>U-5: Change Status to Initiated Repatriation</a:t>
            </a:r>
          </a:p>
          <a:p>
            <a:pPr>
              <a:tabLst>
                <a:tab pos="171450" algn="l"/>
              </a:tabLst>
              <a:defRPr/>
            </a:pPr>
            <a:r>
              <a:rPr lang="en-US" b="1" dirty="0">
                <a:solidFill>
                  <a:srgbClr val="7030A0"/>
                </a:solidFill>
              </a:rPr>
              <a:t>U-6: Change Status to Repatriated</a:t>
            </a:r>
          </a:p>
          <a:p>
            <a:pPr>
              <a:tabLst>
                <a:tab pos="171450" algn="l"/>
              </a:tabLst>
              <a:defRPr/>
            </a:pPr>
            <a:r>
              <a:rPr lang="en-US" b="1" dirty="0">
                <a:solidFill>
                  <a:srgbClr val="7030A0"/>
                </a:solidFill>
              </a:rPr>
              <a:t>U-7: Change Intended Location</a:t>
            </a:r>
          </a:p>
          <a:p>
            <a:pPr>
              <a:tabLst>
                <a:tab pos="171450" algn="l"/>
              </a:tabLst>
              <a:defRPr/>
            </a:pPr>
            <a:endParaRPr lang="en-US" b="1" dirty="0">
              <a:solidFill>
                <a:srgbClr val="7030A0"/>
              </a:solidFill>
            </a:endParaRPr>
          </a:p>
          <a:p>
            <a:pPr>
              <a:tabLst>
                <a:tab pos="171450" algn="l"/>
              </a:tabLst>
              <a:defRPr/>
            </a:pPr>
            <a:r>
              <a:rPr lang="en-US" b="1" u="sng" dirty="0">
                <a:solidFill>
                  <a:srgbClr val="00B0F0"/>
                </a:solidFill>
              </a:rPr>
              <a:t>Search/Reports</a:t>
            </a:r>
          </a:p>
          <a:p>
            <a:pPr>
              <a:tabLst>
                <a:tab pos="171450" algn="l"/>
              </a:tabLst>
              <a:defRPr/>
            </a:pPr>
            <a:r>
              <a:rPr lang="en-US" b="1" dirty="0">
                <a:solidFill>
                  <a:srgbClr val="00B0F0"/>
                </a:solidFill>
              </a:rPr>
              <a:t>S-1:  View Reports &gt; Facility Report</a:t>
            </a:r>
          </a:p>
          <a:p>
            <a:pPr>
              <a:tabLst>
                <a:tab pos="171450" algn="l"/>
              </a:tabLst>
              <a:defRPr/>
            </a:pPr>
            <a:r>
              <a:rPr lang="en-US" b="1" dirty="0">
                <a:solidFill>
                  <a:srgbClr val="00B0F0"/>
                </a:solidFill>
              </a:rPr>
              <a:t>S-2:  List People</a:t>
            </a:r>
          </a:p>
          <a:p>
            <a:pPr>
              <a:tabLst>
                <a:tab pos="171450" algn="l"/>
              </a:tabLst>
              <a:defRPr/>
            </a:pPr>
            <a:r>
              <a:rPr lang="en-US" b="1" dirty="0">
                <a:solidFill>
                  <a:srgbClr val="00B0F0"/>
                </a:solidFill>
              </a:rPr>
              <a:t>S-3:  Quick Search</a:t>
            </a:r>
          </a:p>
          <a:p>
            <a:pPr>
              <a:tabLst>
                <a:tab pos="171450" algn="l"/>
              </a:tabLst>
              <a:defRPr/>
            </a:pPr>
            <a:r>
              <a:rPr lang="en-US" b="1" dirty="0">
                <a:solidFill>
                  <a:srgbClr val="00B0F0"/>
                </a:solidFill>
              </a:rPr>
              <a:t>S-4:  Locate People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165805" cy="642307"/>
          </a:xfrm>
          <a:prstGeom prst="rect">
            <a:avLst/>
          </a:prstGeom>
        </p:spPr>
      </p:pic>
    </p:spTree>
    <p:extLst>
      <p:ext uri="{BB962C8B-B14F-4D97-AF65-F5344CB8AC3E}">
        <p14:creationId xmlns:p14="http://schemas.microsoft.com/office/powerpoint/2010/main" val="2751678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299633" y="362693"/>
            <a:ext cx="8015416" cy="85725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dirty="0">
                <a:solidFill>
                  <a:srgbClr val="1F3261"/>
                </a:solidFill>
              </a:rPr>
              <a:t>Exercise 1: </a:t>
            </a:r>
            <a:r>
              <a:rPr lang="en-US" sz="3200" b="1" kern="0" dirty="0">
                <a:solidFill>
                  <a:srgbClr val="FFC000"/>
                </a:solidFill>
              </a:rPr>
              <a:t>A-1: Mobile Application </a:t>
            </a:r>
            <a:r>
              <a:rPr lang="en-US" sz="2800" b="1" kern="0" dirty="0">
                <a:solidFill>
                  <a:srgbClr val="FFC000"/>
                </a:solidFill>
              </a:rPr>
              <a:t>(Optional)</a:t>
            </a:r>
          </a:p>
        </p:txBody>
      </p:sp>
      <p:sp>
        <p:nvSpPr>
          <p:cNvPr id="3" name="Rectangle 2"/>
          <p:cNvSpPr/>
          <p:nvPr/>
        </p:nvSpPr>
        <p:spPr>
          <a:xfrm>
            <a:off x="657922" y="928193"/>
            <a:ext cx="7761249" cy="4047262"/>
          </a:xfrm>
          <a:prstGeom prst="rect">
            <a:avLst/>
          </a:prstGeom>
        </p:spPr>
        <p:txBody>
          <a:bodyPr wrap="square">
            <a:spAutoFit/>
          </a:bodyPr>
          <a:lstStyle/>
          <a:p>
            <a:pPr marL="257175" indent="-257175">
              <a:buFont typeface="+mj-lt"/>
              <a:buAutoNum type="arabicPeriod"/>
            </a:pPr>
            <a:r>
              <a:rPr lang="en-US" sz="1600" dirty="0"/>
              <a:t>Log on to the HCS from your </a:t>
            </a:r>
            <a:r>
              <a:rPr lang="en-US" sz="1600" b="1" dirty="0"/>
              <a:t>MOBILE</a:t>
            </a:r>
            <a:r>
              <a:rPr lang="en-US" sz="1600" dirty="0"/>
              <a:t> device (</a:t>
            </a:r>
            <a:r>
              <a:rPr lang="en-US" sz="1600" b="1" dirty="0">
                <a:solidFill>
                  <a:schemeClr val="accent2"/>
                </a:solidFill>
                <a:hlinkClick r:id="rId3"/>
              </a:rPr>
              <a:t>https://commerce.health.state.ny.us</a:t>
            </a:r>
            <a:r>
              <a:rPr lang="en-US" sz="1600" dirty="0"/>
              <a:t>)</a:t>
            </a:r>
          </a:p>
          <a:p>
            <a:pPr marL="257175" indent="-257175">
              <a:buFont typeface="+mj-lt"/>
              <a:buAutoNum type="arabicPeriod"/>
            </a:pPr>
            <a:r>
              <a:rPr lang="en-US" sz="1600" dirty="0"/>
              <a:t>Tap </a:t>
            </a:r>
            <a:r>
              <a:rPr lang="en-US" sz="1600" b="1" dirty="0"/>
              <a:t>+Show My Applications </a:t>
            </a:r>
            <a:r>
              <a:rPr lang="en-US" sz="1600" dirty="0"/>
              <a:t>&gt; Click </a:t>
            </a:r>
            <a:r>
              <a:rPr lang="en-US" sz="1600" b="1" dirty="0"/>
              <a:t>e-FINDS </a:t>
            </a:r>
          </a:p>
          <a:p>
            <a:pPr marL="257175" indent="-257175">
              <a:buFont typeface="+mj-lt"/>
              <a:buAutoNum type="arabicPeriod"/>
            </a:pPr>
            <a:r>
              <a:rPr lang="en-US" sz="1600" dirty="0"/>
              <a:t>Tab either </a:t>
            </a:r>
            <a:r>
              <a:rPr lang="en-US" sz="1600" b="1" dirty="0"/>
              <a:t>Evacuate</a:t>
            </a:r>
            <a:r>
              <a:rPr lang="en-US" sz="1600" dirty="0"/>
              <a:t> or </a:t>
            </a:r>
            <a:r>
              <a:rPr lang="en-US" sz="1600" b="1" dirty="0"/>
              <a:t>Practice Only</a:t>
            </a:r>
          </a:p>
          <a:p>
            <a:pPr marL="257175" indent="-257175">
              <a:buFont typeface="+mj-lt"/>
              <a:buAutoNum type="arabicPeriod"/>
            </a:pPr>
            <a:r>
              <a:rPr lang="en-US" sz="1600" dirty="0"/>
              <a:t>Select your location </a:t>
            </a:r>
            <a:r>
              <a:rPr lang="en-US" sz="1600" b="1" dirty="0"/>
              <a:t>Note:</a:t>
            </a:r>
            <a:r>
              <a:rPr lang="en-US" sz="1600" dirty="0"/>
              <a:t> All of the locations you currently have access to will also be available on Mobile</a:t>
            </a:r>
          </a:p>
          <a:p>
            <a:pPr marL="257175" indent="-257175">
              <a:buFont typeface="+mj-lt"/>
              <a:buAutoNum type="arabicPeriod"/>
            </a:pPr>
            <a:r>
              <a:rPr lang="en-US" sz="1600" dirty="0"/>
              <a:t>Tap </a:t>
            </a:r>
            <a:r>
              <a:rPr lang="en-US" sz="1600" b="1" dirty="0"/>
              <a:t>Submit</a:t>
            </a:r>
          </a:p>
          <a:p>
            <a:pPr marL="257175" indent="-257175">
              <a:buFont typeface="+mj-lt"/>
              <a:buAutoNum type="arabicPeriod"/>
            </a:pPr>
            <a:r>
              <a:rPr lang="en-US" sz="1600" dirty="0"/>
              <a:t>Click  </a:t>
            </a:r>
            <a:r>
              <a:rPr lang="en-US" sz="1600" b="1" dirty="0"/>
              <a:t>Mobile Download </a:t>
            </a:r>
            <a:r>
              <a:rPr lang="en-US" sz="1600" dirty="0"/>
              <a:t>from the menu bar</a:t>
            </a:r>
          </a:p>
          <a:p>
            <a:pPr marL="257175" indent="-257175">
              <a:buFont typeface="+mj-lt"/>
              <a:buAutoNum type="arabicPeriod"/>
            </a:pPr>
            <a:r>
              <a:rPr lang="en-US" sz="1600" dirty="0"/>
              <a:t>Select </a:t>
            </a:r>
            <a:r>
              <a:rPr lang="en-US" sz="1600" b="1" dirty="0"/>
              <a:t>Android</a:t>
            </a:r>
            <a:r>
              <a:rPr lang="en-US" sz="1600" dirty="0"/>
              <a:t> or </a:t>
            </a:r>
            <a:r>
              <a:rPr lang="en-US" sz="1600" b="1" dirty="0"/>
              <a:t>iOS</a:t>
            </a:r>
          </a:p>
          <a:p>
            <a:pPr marL="257175" indent="-257175">
              <a:buFont typeface="+mj-lt"/>
              <a:buAutoNum type="arabicPeriod"/>
            </a:pPr>
            <a:r>
              <a:rPr lang="en-US" sz="1600" dirty="0"/>
              <a:t>Confirm </a:t>
            </a:r>
            <a:r>
              <a:rPr lang="en-US" sz="1600" b="1" dirty="0"/>
              <a:t>Install </a:t>
            </a:r>
          </a:p>
          <a:p>
            <a:pPr marL="257175" indent="-257175">
              <a:buFont typeface="+mj-lt"/>
              <a:buAutoNum type="arabicPeriod"/>
            </a:pPr>
            <a:r>
              <a:rPr lang="en-US" sz="1600" dirty="0"/>
              <a:t>Wait for application to install on mobile device;   progress is displayed on the main screen.</a:t>
            </a:r>
          </a:p>
          <a:p>
            <a:pPr marL="257175" indent="-257175">
              <a:buFont typeface="+mj-lt"/>
              <a:buAutoNum type="arabicPeriod"/>
            </a:pPr>
            <a:endParaRPr lang="en-US" sz="1350" dirty="0"/>
          </a:p>
          <a:p>
            <a:pPr marL="257175" indent="-257175">
              <a:buFont typeface="+mj-lt"/>
              <a:buAutoNum type="arabicPeriod"/>
            </a:pPr>
            <a:endParaRPr lang="en-US" sz="1350" dirty="0"/>
          </a:p>
          <a:p>
            <a:endParaRPr lang="en-US" sz="1350" dirty="0"/>
          </a:p>
          <a:p>
            <a:pPr marL="257175" indent="-257175">
              <a:buFont typeface="+mj-lt"/>
              <a:buAutoNum type="arabicPeriod"/>
            </a:pPr>
            <a:endParaRPr lang="en-US" sz="1350" dirty="0"/>
          </a:p>
          <a:p>
            <a:pPr marL="257175" indent="-257175">
              <a:buFont typeface="+mj-lt"/>
              <a:buAutoNum type="arabicPeriod"/>
            </a:pPr>
            <a:endParaRPr lang="en-US" sz="1350" dirty="0"/>
          </a:p>
          <a:p>
            <a:pPr marL="257175" indent="-257175">
              <a:buFont typeface="+mj-lt"/>
              <a:buAutoNum type="arabicPeriod"/>
            </a:pPr>
            <a:endParaRPr lang="en-US" sz="1350" dirty="0"/>
          </a:p>
        </p:txBody>
      </p:sp>
      <p:sp>
        <p:nvSpPr>
          <p:cNvPr id="8" name="TextBox 7"/>
          <p:cNvSpPr txBox="1"/>
          <p:nvPr/>
        </p:nvSpPr>
        <p:spPr>
          <a:xfrm>
            <a:off x="3090797" y="3598124"/>
            <a:ext cx="2571855" cy="1131079"/>
          </a:xfrm>
          <a:prstGeom prst="rect">
            <a:avLst/>
          </a:prstGeom>
          <a:noFill/>
        </p:spPr>
        <p:txBody>
          <a:bodyPr wrap="square" rtlCol="0">
            <a:spAutoFit/>
          </a:bodyPr>
          <a:lstStyle/>
          <a:p>
            <a:r>
              <a:rPr lang="en-US" sz="1350" dirty="0">
                <a:solidFill>
                  <a:srgbClr val="FF0000"/>
                </a:solidFill>
              </a:rPr>
              <a:t>NOTE:</a:t>
            </a:r>
            <a:r>
              <a:rPr lang="en-US" sz="1350" dirty="0"/>
              <a:t> If you are not using the most current version, the app will reject the attempt to login. you will need to uninstall the old app and then download the new app.</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07771"/>
            <a:ext cx="1335729" cy="746916"/>
          </a:xfrm>
          <a:prstGeom prst="rect">
            <a:avLst/>
          </a:prstGeom>
        </p:spPr>
      </p:pic>
      <p:pic>
        <p:nvPicPr>
          <p:cNvPr id="16" name="Picture 15"/>
          <p:cNvPicPr>
            <a:picLocks noChangeAspect="1"/>
          </p:cNvPicPr>
          <p:nvPr/>
        </p:nvPicPr>
        <p:blipFill>
          <a:blip r:embed="rId5"/>
          <a:stretch>
            <a:fillRect/>
          </a:stretch>
        </p:blipFill>
        <p:spPr>
          <a:xfrm>
            <a:off x="1757380" y="3710355"/>
            <a:ext cx="1077986" cy="605163"/>
          </a:xfrm>
          <a:prstGeom prst="rect">
            <a:avLst/>
          </a:prstGeom>
        </p:spPr>
      </p:pic>
      <p:pic>
        <p:nvPicPr>
          <p:cNvPr id="17" name="Picture 16"/>
          <p:cNvPicPr>
            <a:picLocks noChangeAspect="1"/>
          </p:cNvPicPr>
          <p:nvPr/>
        </p:nvPicPr>
        <p:blipFill>
          <a:blip r:embed="rId6"/>
          <a:stretch>
            <a:fillRect/>
          </a:stretch>
        </p:blipFill>
        <p:spPr>
          <a:xfrm>
            <a:off x="6036067" y="3633751"/>
            <a:ext cx="1023614" cy="625771"/>
          </a:xfrm>
          <a:prstGeom prst="rect">
            <a:avLst/>
          </a:prstGeom>
        </p:spPr>
      </p:pic>
      <p:cxnSp>
        <p:nvCxnSpPr>
          <p:cNvPr id="27" name="Straight Arrow Connector 26"/>
          <p:cNvCxnSpPr/>
          <p:nvPr/>
        </p:nvCxnSpPr>
        <p:spPr>
          <a:xfrm flipV="1">
            <a:off x="5515132" y="4100052"/>
            <a:ext cx="376849" cy="225455"/>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6" name="Oval 25"/>
          <p:cNvSpPr/>
          <p:nvPr/>
        </p:nvSpPr>
        <p:spPr>
          <a:xfrm>
            <a:off x="1742629" y="3589507"/>
            <a:ext cx="1101635" cy="8436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1757380" y="3710355"/>
            <a:ext cx="1077986" cy="58382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flipH="1">
            <a:off x="2881384" y="3769724"/>
            <a:ext cx="257887" cy="25267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39" name="Straight Connector 38"/>
          <p:cNvCxnSpPr/>
          <p:nvPr/>
        </p:nvCxnSpPr>
        <p:spPr>
          <a:xfrm flipH="1">
            <a:off x="1751779" y="3746893"/>
            <a:ext cx="1083587" cy="55151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9114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2D73"/>
                </a:solidFill>
              </a:rPr>
              <a:t>Introduction to eFINDS</a:t>
            </a:r>
          </a:p>
        </p:txBody>
      </p:sp>
      <p:pic>
        <p:nvPicPr>
          <p:cNvPr id="3" name="Picture Placeholder 4"/>
          <p:cNvPicPr>
            <a:picLocks noChangeAspect="1"/>
          </p:cNvPicPr>
          <p:nvPr/>
        </p:nvPicPr>
        <p:blipFill>
          <a:blip r:embed="rId3">
            <a:extLst>
              <a:ext uri="{28A0092B-C50C-407E-A947-70E740481C1C}">
                <a14:useLocalDpi xmlns:a14="http://schemas.microsoft.com/office/drawing/2010/main" val="0"/>
              </a:ext>
            </a:extLst>
          </a:blip>
          <a:srcRect l="4649" r="4649"/>
          <a:stretch>
            <a:fillRect/>
          </a:stretch>
        </p:blipFill>
        <p:spPr>
          <a:xfrm>
            <a:off x="204642" y="157655"/>
            <a:ext cx="1814691" cy="1020764"/>
          </a:xfrm>
          <a:prstGeom prst="rect">
            <a:avLst/>
          </a:prstGeom>
          <a:ln>
            <a:solidFill>
              <a:srgbClr val="92D050"/>
            </a:solidFill>
          </a:ln>
        </p:spPr>
      </p:pic>
    </p:spTree>
    <p:extLst>
      <p:ext uri="{BB962C8B-B14F-4D97-AF65-F5344CB8AC3E}">
        <p14:creationId xmlns:p14="http://schemas.microsoft.com/office/powerpoint/2010/main" val="2156167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46667" y="395159"/>
            <a:ext cx="8195733" cy="739374"/>
          </a:xfrm>
        </p:spPr>
        <p:txBody>
          <a:bodyPr>
            <a:noAutofit/>
          </a:bodyPr>
          <a:lstStyle/>
          <a:p>
            <a:pPr algn="ctr"/>
            <a:r>
              <a:rPr lang="en-US" sz="3200" b="1" dirty="0">
                <a:solidFill>
                  <a:srgbClr val="FFC000"/>
                </a:solidFill>
              </a:rPr>
              <a:t>ADMINISTRATIVE EXERCISES</a:t>
            </a:r>
          </a:p>
        </p:txBody>
      </p:sp>
      <p:sp>
        <p:nvSpPr>
          <p:cNvPr id="2" name="Rectangle 1"/>
          <p:cNvSpPr/>
          <p:nvPr/>
        </p:nvSpPr>
        <p:spPr>
          <a:xfrm>
            <a:off x="0" y="1167084"/>
            <a:ext cx="9144000" cy="3477875"/>
          </a:xfrm>
          <a:prstGeom prst="rect">
            <a:avLst/>
          </a:prstGeom>
        </p:spPr>
        <p:txBody>
          <a:bodyPr wrap="square">
            <a:spAutoFit/>
          </a:bodyPr>
          <a:lstStyle/>
          <a:p>
            <a:r>
              <a:rPr lang="en-US" sz="2000" dirty="0">
                <a:solidFill>
                  <a:srgbClr val="1F3261"/>
                </a:solidFill>
              </a:rPr>
              <a:t>Log into HCS</a:t>
            </a:r>
            <a:r>
              <a:rPr lang="en-US" sz="2000" dirty="0"/>
              <a:t>:  </a:t>
            </a:r>
            <a:r>
              <a:rPr lang="en-US" sz="2000" b="1" dirty="0">
                <a:solidFill>
                  <a:schemeClr val="accent2"/>
                </a:solidFill>
              </a:rPr>
              <a:t>https://commerce.health.state.ny.us</a:t>
            </a:r>
            <a:r>
              <a:rPr lang="en-US" sz="2000" dirty="0"/>
              <a:t/>
            </a:r>
            <a:br>
              <a:rPr lang="en-US" sz="2000" dirty="0"/>
            </a:br>
            <a:endParaRPr lang="en-US" sz="2000" dirty="0"/>
          </a:p>
          <a:p>
            <a:r>
              <a:rPr lang="en-US" sz="2000" dirty="0">
                <a:solidFill>
                  <a:srgbClr val="1F3261"/>
                </a:solidFill>
              </a:rPr>
              <a:t>Open</a:t>
            </a:r>
            <a:r>
              <a:rPr lang="en-US" sz="2000" i="1" dirty="0">
                <a:solidFill>
                  <a:srgbClr val="1F3261"/>
                </a:solidFill>
              </a:rPr>
              <a:t>:</a:t>
            </a:r>
            <a:r>
              <a:rPr lang="en-US" sz="2000" dirty="0">
                <a:solidFill>
                  <a:srgbClr val="1F3261"/>
                </a:solidFill>
              </a:rPr>
              <a:t> </a:t>
            </a:r>
            <a:r>
              <a:rPr lang="en-US" sz="2000" b="1" dirty="0"/>
              <a:t>Evacuation of Facilities in Disasters System Demo from your “My Applications” list on the HCS homepage</a:t>
            </a:r>
            <a:r>
              <a:rPr lang="en-US" sz="2000" dirty="0"/>
              <a:t/>
            </a:r>
            <a:br>
              <a:rPr lang="en-US" sz="2000" dirty="0"/>
            </a:br>
            <a:endParaRPr lang="en-US" sz="2000" dirty="0"/>
          </a:p>
          <a:p>
            <a:r>
              <a:rPr lang="en-US" sz="2000" dirty="0">
                <a:solidFill>
                  <a:srgbClr val="1F3261"/>
                </a:solidFill>
              </a:rPr>
              <a:t>Select</a:t>
            </a:r>
            <a:r>
              <a:rPr lang="en-US" sz="2000" i="1" dirty="0">
                <a:solidFill>
                  <a:srgbClr val="1F3261"/>
                </a:solidFill>
              </a:rPr>
              <a:t>:</a:t>
            </a:r>
            <a:r>
              <a:rPr lang="en-US" sz="2000" dirty="0">
                <a:solidFill>
                  <a:srgbClr val="1F3261"/>
                </a:solidFill>
              </a:rPr>
              <a:t>  </a:t>
            </a:r>
            <a:r>
              <a:rPr lang="en-US" sz="2000" dirty="0"/>
              <a:t>the appropriate </a:t>
            </a:r>
            <a:r>
              <a:rPr lang="en-US" sz="2000" b="1" dirty="0"/>
              <a:t>Current</a:t>
            </a:r>
            <a:r>
              <a:rPr lang="en-US" sz="2000" dirty="0"/>
              <a:t> </a:t>
            </a:r>
            <a:r>
              <a:rPr lang="en-US" sz="2000" b="1" dirty="0"/>
              <a:t>location</a:t>
            </a:r>
            <a:r>
              <a:rPr lang="en-US" sz="2000" dirty="0"/>
              <a:t> </a:t>
            </a:r>
            <a:br>
              <a:rPr lang="en-US" sz="2000" dirty="0"/>
            </a:br>
            <a:r>
              <a:rPr lang="en-US" sz="2000" i="1" dirty="0"/>
              <a:t>(facility for which you are currently registering </a:t>
            </a:r>
          </a:p>
          <a:p>
            <a:r>
              <a:rPr lang="en-US" sz="2000" i="1" dirty="0"/>
              <a:t>patients) </a:t>
            </a:r>
            <a:r>
              <a:rPr lang="en-US" sz="2000" dirty="0"/>
              <a:t>and </a:t>
            </a:r>
            <a:r>
              <a:rPr lang="en-US" sz="2000" b="1" dirty="0"/>
              <a:t>Role</a:t>
            </a:r>
            <a:r>
              <a:rPr lang="en-US" sz="2000" dirty="0"/>
              <a:t>  from drop down list if you </a:t>
            </a:r>
            <a:br>
              <a:rPr lang="en-US" sz="2000" dirty="0"/>
            </a:br>
            <a:r>
              <a:rPr lang="en-US" sz="2000" dirty="0"/>
              <a:t>are affiliated with more than one facility, or have more than one role at a given facility</a:t>
            </a:r>
            <a:br>
              <a:rPr lang="en-US" sz="2000" dirty="0"/>
            </a:br>
            <a:endParaRPr lang="en-US" sz="2000" b="1" dirty="0">
              <a:solidFill>
                <a:srgbClr val="1F3261"/>
              </a:solidFill>
            </a:endParaRPr>
          </a:p>
          <a:p>
            <a:r>
              <a:rPr lang="en-US" sz="2000" dirty="0">
                <a:solidFill>
                  <a:srgbClr val="1F3261"/>
                </a:solidFill>
              </a:rPr>
              <a:t>Click SUBMIT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197980"/>
            <a:ext cx="1335729" cy="771926"/>
          </a:xfrm>
          <a:prstGeom prst="rect">
            <a:avLst/>
          </a:prstGeom>
        </p:spPr>
      </p:pic>
      <p:pic>
        <p:nvPicPr>
          <p:cNvPr id="7" name="Picture 6"/>
          <p:cNvPicPr>
            <a:picLocks noChangeAspect="1"/>
          </p:cNvPicPr>
          <p:nvPr/>
        </p:nvPicPr>
        <p:blipFill>
          <a:blip r:embed="rId4"/>
          <a:stretch>
            <a:fillRect/>
          </a:stretch>
        </p:blipFill>
        <p:spPr>
          <a:xfrm>
            <a:off x="1648617" y="4085509"/>
            <a:ext cx="2923383" cy="901295"/>
          </a:xfrm>
          <a:prstGeom prst="rect">
            <a:avLst/>
          </a:prstGeom>
          <a:ln>
            <a:solidFill>
              <a:schemeClr val="tx1"/>
            </a:solidFill>
          </a:ln>
        </p:spPr>
      </p:pic>
      <p:pic>
        <p:nvPicPr>
          <p:cNvPr id="1026" name="Picture 2" descr="C:\Users\vas06\AppData\Local\Temp\SNAGHTML6181b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073" y="2187775"/>
            <a:ext cx="31242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894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575" y="891238"/>
            <a:ext cx="8729132" cy="3754874"/>
          </a:xfrm>
          <a:prstGeom prst="rect">
            <a:avLst/>
          </a:prstGeom>
        </p:spPr>
        <p:txBody>
          <a:bodyPr wrap="square">
            <a:spAutoFit/>
          </a:bodyPr>
          <a:lstStyle/>
          <a:p>
            <a:r>
              <a:rPr lang="en-US" sz="2800" b="1" dirty="0">
                <a:solidFill>
                  <a:srgbClr val="1F3261"/>
                </a:solidFill>
              </a:rPr>
              <a:t>Exercise 2: Download the Barcode Assignment: Scannable Log (PDF) (A-2 Hands-On Exercises)</a:t>
            </a:r>
          </a:p>
          <a:p>
            <a:pPr marL="171450" lvl="1">
              <a:spcAft>
                <a:spcPts val="1200"/>
              </a:spcAft>
            </a:pPr>
            <a:endParaRPr lang="en-US" sz="800" b="1" dirty="0">
              <a:solidFill>
                <a:srgbClr val="1F3261"/>
              </a:solidFill>
            </a:endParaRPr>
          </a:p>
          <a:p>
            <a:pPr lvl="1" indent="-285750">
              <a:spcAft>
                <a:spcPts val="1200"/>
              </a:spcAft>
              <a:buFont typeface="Arial" panose="020B0604020202020204" pitchFamily="34" charset="0"/>
              <a:buChar char="•"/>
            </a:pPr>
            <a:r>
              <a:rPr lang="en-US" sz="2000" dirty="0">
                <a:solidFill>
                  <a:srgbClr val="1F3261"/>
                </a:solidFill>
              </a:rPr>
              <a:t>Knowing where your eFINDS Supplies are is crucial.</a:t>
            </a:r>
          </a:p>
          <a:p>
            <a:pPr lvl="1" indent="-285750">
              <a:spcAft>
                <a:spcPts val="1200"/>
              </a:spcAft>
              <a:buFont typeface="Arial" panose="020B0604020202020204" pitchFamily="34" charset="0"/>
              <a:buChar char="•"/>
            </a:pPr>
            <a:r>
              <a:rPr lang="en-US" sz="2000" dirty="0">
                <a:solidFill>
                  <a:srgbClr val="1F3261"/>
                </a:solidFill>
              </a:rPr>
              <a:t>Having one or more copies of the Scannable PDF log will be extremely helpful if there is a power or internet outage or if an urgent evacuation is needed and there is no time for registration of people into eFINDS.</a:t>
            </a:r>
          </a:p>
          <a:p>
            <a:pPr lvl="1" indent="-285750">
              <a:spcAft>
                <a:spcPts val="1200"/>
              </a:spcAft>
              <a:buFont typeface="Arial" panose="020B0604020202020204" pitchFamily="34" charset="0"/>
              <a:buChar char="•"/>
            </a:pPr>
            <a:r>
              <a:rPr lang="en-US" sz="2000" dirty="0">
                <a:solidFill>
                  <a:srgbClr val="1F3261"/>
                </a:solidFill>
              </a:rPr>
              <a:t>You need to use of </a:t>
            </a:r>
            <a:r>
              <a:rPr lang="en-US" sz="2000" b="1" dirty="0">
                <a:solidFill>
                  <a:srgbClr val="336600"/>
                </a:solidFill>
              </a:rPr>
              <a:t>eFINDS</a:t>
            </a:r>
            <a:r>
              <a:rPr lang="en-US" sz="2000" dirty="0">
                <a:solidFill>
                  <a:srgbClr val="336600"/>
                </a:solidFill>
              </a:rPr>
              <a:t> </a:t>
            </a:r>
            <a:r>
              <a:rPr lang="en-US" sz="2000" dirty="0">
                <a:solidFill>
                  <a:srgbClr val="1F3261"/>
                </a:solidFill>
              </a:rPr>
              <a:t>to track your evacuees. Download and print the Scannable Log (PDF).</a:t>
            </a:r>
            <a:endParaRPr lang="en-US" sz="2000" dirty="0"/>
          </a:p>
          <a:p>
            <a:pPr lvl="1"/>
            <a:endParaRPr lang="en-US" sz="1400" dirty="0">
              <a:solidFill>
                <a:srgbClr val="1F3261"/>
              </a:solidFill>
            </a:endParaRPr>
          </a:p>
        </p:txBody>
      </p:sp>
      <p:sp>
        <p:nvSpPr>
          <p:cNvPr id="6" name="Title 3"/>
          <p:cNvSpPr>
            <a:spLocks noGrp="1"/>
          </p:cNvSpPr>
          <p:nvPr>
            <p:ph type="title" idx="4294967295"/>
          </p:nvPr>
        </p:nvSpPr>
        <p:spPr>
          <a:xfrm>
            <a:off x="143933" y="109869"/>
            <a:ext cx="8819773" cy="857250"/>
          </a:xfrm>
        </p:spPr>
        <p:txBody>
          <a:bodyPr>
            <a:normAutofit/>
          </a:bodyPr>
          <a:lstStyle/>
          <a:p>
            <a:pPr algn="ctr"/>
            <a:r>
              <a:rPr lang="en-US" sz="3200" b="1" dirty="0">
                <a:solidFill>
                  <a:srgbClr val="1F3261"/>
                </a:solidFill>
              </a:rPr>
              <a:t>SCENARIO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514627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5600" y="1049868"/>
            <a:ext cx="8695267" cy="3936999"/>
          </a:xfrm>
        </p:spPr>
        <p:txBody>
          <a:bodyPr>
            <a:normAutofit lnSpcReduction="10000"/>
          </a:bodyPr>
          <a:lstStyle/>
          <a:p>
            <a:pPr marL="0" indent="0" algn="ctr">
              <a:buNone/>
            </a:pPr>
            <a:r>
              <a:rPr lang="en-US" sz="2100" b="1" dirty="0">
                <a:solidFill>
                  <a:srgbClr val="FF0000"/>
                </a:solidFill>
              </a:rPr>
              <a:t>e-FINDS Administrator Role Only</a:t>
            </a:r>
            <a:endParaRPr lang="en-US" sz="2100" b="1" u="sng" dirty="0"/>
          </a:p>
          <a:p>
            <a:pPr marL="0" indent="0">
              <a:buNone/>
            </a:pPr>
            <a:endParaRPr lang="en-US" sz="1500" dirty="0"/>
          </a:p>
          <a:p>
            <a:pPr marL="0" indent="0">
              <a:buNone/>
            </a:pPr>
            <a:r>
              <a:rPr lang="en-US" sz="1500" dirty="0"/>
              <a:t>1</a:t>
            </a:r>
            <a:r>
              <a:rPr lang="en-US" sz="1800" dirty="0"/>
              <a:t>.  </a:t>
            </a:r>
            <a:r>
              <a:rPr lang="en-US" sz="2000" dirty="0"/>
              <a:t>Click </a:t>
            </a:r>
            <a:r>
              <a:rPr lang="en-US" sz="2000" b="1" dirty="0"/>
              <a:t>Manage Barcodes &gt; Download Barcode Documents</a:t>
            </a:r>
            <a:endParaRPr lang="en-US" sz="2000" dirty="0"/>
          </a:p>
          <a:p>
            <a:pPr marL="0" indent="0">
              <a:buNone/>
            </a:pPr>
            <a:r>
              <a:rPr lang="en-US" sz="2000" dirty="0"/>
              <a:t>2.  Verify your current location</a:t>
            </a:r>
          </a:p>
          <a:p>
            <a:pPr>
              <a:buAutoNum type="arabicPeriod" startAt="3"/>
            </a:pPr>
            <a:r>
              <a:rPr lang="en-US" sz="2000" dirty="0"/>
              <a:t>Enter Start and End barcode numbers, e.g., 4—13 for ten</a:t>
            </a:r>
          </a:p>
          <a:p>
            <a:pPr marL="0" indent="0">
              <a:buNone/>
            </a:pPr>
            <a:r>
              <a:rPr lang="en-US" sz="2000" dirty="0"/>
              <a:t>      patient/residents to be relocated OR leave blank for all assigned   </a:t>
            </a:r>
          </a:p>
          <a:p>
            <a:pPr marL="0" indent="0">
              <a:buNone/>
            </a:pPr>
            <a:r>
              <a:rPr lang="en-US" sz="2000" dirty="0"/>
              <a:t>      barcodes</a:t>
            </a:r>
          </a:p>
          <a:p>
            <a:pPr>
              <a:buAutoNum type="arabicPeriod" startAt="4"/>
            </a:pPr>
            <a:r>
              <a:rPr lang="en-US" sz="2000" dirty="0"/>
              <a:t>Select the Barcode Assignment: Scannable Log (PDF) option</a:t>
            </a:r>
          </a:p>
          <a:p>
            <a:pPr>
              <a:buAutoNum type="arabicPeriod" startAt="5"/>
            </a:pPr>
            <a:r>
              <a:rPr lang="en-US" sz="2000" dirty="0"/>
              <a:t>Click </a:t>
            </a:r>
            <a:r>
              <a:rPr lang="en-US" sz="2000" b="1" dirty="0"/>
              <a:t>Download Document</a:t>
            </a:r>
          </a:p>
          <a:p>
            <a:pPr>
              <a:buAutoNum type="arabicPeriod" startAt="5"/>
            </a:pPr>
            <a:r>
              <a:rPr lang="en-US" sz="2000" dirty="0"/>
              <a:t>Check Exclude used barcodes from List? If desired.</a:t>
            </a:r>
          </a:p>
          <a:p>
            <a:pPr marL="0" indent="0">
              <a:buNone/>
            </a:pPr>
            <a:r>
              <a:rPr lang="en-US" sz="2000" dirty="0"/>
              <a:t>7.  Print the PDF.</a:t>
            </a:r>
          </a:p>
          <a:p>
            <a:pPr marL="0" indent="0">
              <a:buNone/>
            </a:pPr>
            <a:endParaRPr lang="en-US" sz="1500" dirty="0"/>
          </a:p>
        </p:txBody>
      </p:sp>
      <p:sp>
        <p:nvSpPr>
          <p:cNvPr id="4" name="Title 3"/>
          <p:cNvSpPr txBox="1">
            <a:spLocks/>
          </p:cNvSpPr>
          <p:nvPr/>
        </p:nvSpPr>
        <p:spPr>
          <a:xfrm>
            <a:off x="1428864" y="309032"/>
            <a:ext cx="7715136" cy="1121833"/>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b="1" kern="0" dirty="0">
                <a:solidFill>
                  <a:srgbClr val="FFC000"/>
                </a:solidFill>
              </a:rPr>
              <a:t>A-2: Generate a Scannable  Log (PDF)</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88800"/>
            <a:ext cx="1335729" cy="649915"/>
          </a:xfrm>
          <a:prstGeom prst="rect">
            <a:avLst/>
          </a:prstGeom>
        </p:spPr>
      </p:pic>
    </p:spTree>
    <p:extLst>
      <p:ext uri="{BB962C8B-B14F-4D97-AF65-F5344CB8AC3E}">
        <p14:creationId xmlns:p14="http://schemas.microsoft.com/office/powerpoint/2010/main" val="3333103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575" y="891238"/>
            <a:ext cx="8729132" cy="4093428"/>
          </a:xfrm>
          <a:prstGeom prst="rect">
            <a:avLst/>
          </a:prstGeom>
        </p:spPr>
        <p:txBody>
          <a:bodyPr wrap="square">
            <a:spAutoFit/>
          </a:bodyPr>
          <a:lstStyle/>
          <a:p>
            <a:r>
              <a:rPr lang="en-US" sz="2800" b="1" dirty="0">
                <a:solidFill>
                  <a:srgbClr val="1F3261"/>
                </a:solidFill>
              </a:rPr>
              <a:t>Exercise 3: Add Operation (A-3)</a:t>
            </a:r>
          </a:p>
          <a:p>
            <a:pPr marL="171450" lvl="1">
              <a:spcAft>
                <a:spcPts val="1200"/>
              </a:spcAft>
            </a:pPr>
            <a:endParaRPr lang="en-US" sz="800" b="1" dirty="0">
              <a:solidFill>
                <a:srgbClr val="1F3261"/>
              </a:solidFill>
            </a:endParaRPr>
          </a:p>
          <a:p>
            <a:pPr lvl="1" indent="-285750">
              <a:spcAft>
                <a:spcPts val="1200"/>
              </a:spcAft>
              <a:buFont typeface="Arial" panose="020B0604020202020204" pitchFamily="34" charset="0"/>
              <a:buChar char="•"/>
            </a:pPr>
            <a:r>
              <a:rPr lang="en-US" sz="2000" dirty="0">
                <a:solidFill>
                  <a:srgbClr val="1F3261"/>
                </a:solidFill>
              </a:rPr>
              <a:t>You are a 20 bed facility, and there is a planned power outage and the backup generator cannot support all of the equipment.</a:t>
            </a:r>
          </a:p>
          <a:p>
            <a:pPr lvl="1" indent="-285750">
              <a:spcAft>
                <a:spcPts val="1200"/>
              </a:spcAft>
              <a:buFont typeface="Arial" panose="020B0604020202020204" pitchFamily="34" charset="0"/>
              <a:buChar char="•"/>
            </a:pPr>
            <a:r>
              <a:rPr lang="en-US" sz="2000" dirty="0">
                <a:solidFill>
                  <a:srgbClr val="1F3261"/>
                </a:solidFill>
              </a:rPr>
              <a:t>Your facility is at maximum capacity; a full facility evacuation is needed.</a:t>
            </a:r>
          </a:p>
          <a:p>
            <a:pPr lvl="1" indent="-285750">
              <a:spcAft>
                <a:spcPts val="1200"/>
              </a:spcAft>
              <a:buFont typeface="Arial" panose="020B0604020202020204" pitchFamily="34" charset="0"/>
              <a:buChar char="•"/>
            </a:pPr>
            <a:r>
              <a:rPr lang="en-US" sz="2000" dirty="0">
                <a:solidFill>
                  <a:srgbClr val="1F3261"/>
                </a:solidFill>
              </a:rPr>
              <a:t>You have made sending arrangements with other facilities and these arrangements can accommodate but 90% of your people (18 people). The remaining 10% (two) people who cannot be transferred to the other facilities will be sent to a local high school until power is restored.</a:t>
            </a:r>
          </a:p>
          <a:p>
            <a:pPr lvl="1" indent="-285750">
              <a:spcAft>
                <a:spcPts val="1200"/>
              </a:spcAft>
              <a:buFont typeface="Arial" panose="020B0604020202020204" pitchFamily="34" charset="0"/>
              <a:buChar char="•"/>
            </a:pPr>
            <a:r>
              <a:rPr lang="en-US" sz="2000" dirty="0">
                <a:solidFill>
                  <a:srgbClr val="1F3261"/>
                </a:solidFill>
              </a:rPr>
              <a:t>An evacuation operation needs to be created.</a:t>
            </a:r>
          </a:p>
          <a:p>
            <a:pPr lvl="1"/>
            <a:endParaRPr lang="en-US" sz="1400" dirty="0">
              <a:solidFill>
                <a:srgbClr val="1F3261"/>
              </a:solidFill>
            </a:endParaRPr>
          </a:p>
        </p:txBody>
      </p:sp>
      <p:sp>
        <p:nvSpPr>
          <p:cNvPr id="6" name="Title 3"/>
          <p:cNvSpPr>
            <a:spLocks noGrp="1"/>
          </p:cNvSpPr>
          <p:nvPr>
            <p:ph type="title" idx="4294967295"/>
          </p:nvPr>
        </p:nvSpPr>
        <p:spPr>
          <a:xfrm>
            <a:off x="143934" y="109869"/>
            <a:ext cx="8927330" cy="857250"/>
          </a:xfrm>
        </p:spPr>
        <p:txBody>
          <a:bodyPr>
            <a:normAutofit/>
          </a:bodyPr>
          <a:lstStyle/>
          <a:p>
            <a:pPr algn="ctr"/>
            <a:r>
              <a:rPr lang="en-US" sz="3200" b="1" dirty="0">
                <a:solidFill>
                  <a:srgbClr val="1F3261"/>
                </a:solidFill>
              </a:rPr>
              <a:t>SCENARIO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2859941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2925" y="1023251"/>
            <a:ext cx="8143875" cy="3394075"/>
          </a:xfrm>
        </p:spPr>
        <p:txBody>
          <a:bodyPr>
            <a:normAutofit fontScale="85000" lnSpcReduction="20000"/>
          </a:bodyPr>
          <a:lstStyle/>
          <a:p>
            <a:pPr marL="0" indent="0" algn="ctr">
              <a:buNone/>
            </a:pPr>
            <a:r>
              <a:rPr lang="en-US" sz="2100" b="1" dirty="0">
                <a:solidFill>
                  <a:srgbClr val="FF0000"/>
                </a:solidFill>
              </a:rPr>
              <a:t>e-FINDS Administrator Role Only</a:t>
            </a:r>
          </a:p>
          <a:p>
            <a:pPr marL="0" indent="0">
              <a:buNone/>
            </a:pPr>
            <a:endParaRPr lang="en-US" sz="800" dirty="0"/>
          </a:p>
          <a:p>
            <a:pPr>
              <a:buAutoNum type="arabicPeriod"/>
            </a:pPr>
            <a:r>
              <a:rPr lang="en-US" sz="1700" dirty="0"/>
              <a:t>Click </a:t>
            </a:r>
            <a:r>
              <a:rPr lang="en-US" sz="1700" b="1" dirty="0"/>
              <a:t>Admin </a:t>
            </a:r>
            <a:r>
              <a:rPr lang="en-US" sz="1700" dirty="0"/>
              <a:t>from the menu bar </a:t>
            </a:r>
          </a:p>
          <a:p>
            <a:pPr>
              <a:buAutoNum type="arabicPeriod"/>
            </a:pPr>
            <a:r>
              <a:rPr lang="en-US" sz="1700" dirty="0"/>
              <a:t>Click</a:t>
            </a:r>
            <a:r>
              <a:rPr lang="en-US" sz="1700" b="1" dirty="0"/>
              <a:t> Manage Operations</a:t>
            </a:r>
            <a:endParaRPr lang="en-US" sz="1700" dirty="0"/>
          </a:p>
          <a:p>
            <a:pPr>
              <a:buFont typeface="+mj-lt"/>
              <a:buAutoNum type="arabicPeriod"/>
            </a:pPr>
            <a:r>
              <a:rPr lang="en-US" sz="1700" dirty="0">
                <a:solidFill>
                  <a:schemeClr val="accent6">
                    <a:lumMod val="50000"/>
                  </a:schemeClr>
                </a:solidFill>
              </a:rPr>
              <a:t>ALWAYS search Name list first to be sure you are not creating a duplicate operation</a:t>
            </a:r>
            <a:endParaRPr lang="en-US" sz="1700" dirty="0"/>
          </a:p>
          <a:p>
            <a:pPr>
              <a:buFont typeface="+mj-lt"/>
              <a:buAutoNum type="arabicPeriod"/>
            </a:pPr>
            <a:r>
              <a:rPr lang="en-US" sz="1700" dirty="0"/>
              <a:t>Select Begin Date &gt; Event Type </a:t>
            </a:r>
          </a:p>
          <a:p>
            <a:pPr marL="0" indent="0" algn="ctr">
              <a:buNone/>
            </a:pPr>
            <a:r>
              <a:rPr lang="en-US" sz="1700" dirty="0"/>
              <a:t>If you select Blizzard, Hurricane, Ice Storm or Snow Storm, then enter the Storm Name.</a:t>
            </a:r>
          </a:p>
          <a:p>
            <a:pPr marL="0" indent="0" algn="ctr">
              <a:buNone/>
            </a:pPr>
            <a:r>
              <a:rPr lang="en-US" sz="1700" dirty="0"/>
              <a:t>If you select Other, then enter Other Description.</a:t>
            </a:r>
          </a:p>
          <a:p>
            <a:pPr>
              <a:buFont typeface="+mj-lt"/>
              <a:buAutoNum type="arabicPeriod" startAt="5"/>
            </a:pPr>
            <a:r>
              <a:rPr lang="en-US" sz="1700" dirty="0"/>
              <a:t>Enter location, e.g., your facility, town/city/village</a:t>
            </a:r>
          </a:p>
          <a:p>
            <a:pPr>
              <a:buFont typeface="+mj-lt"/>
              <a:buAutoNum type="arabicPeriod" startAt="5"/>
            </a:pPr>
            <a:r>
              <a:rPr lang="en-US" sz="1700" dirty="0"/>
              <a:t>Verify </a:t>
            </a:r>
            <a:r>
              <a:rPr lang="en-US" sz="1700" b="1" dirty="0"/>
              <a:t>Active</a:t>
            </a:r>
            <a:r>
              <a:rPr lang="en-US" sz="1700" dirty="0"/>
              <a:t> Status</a:t>
            </a:r>
          </a:p>
          <a:p>
            <a:pPr>
              <a:buFont typeface="+mj-lt"/>
              <a:buAutoNum type="arabicPeriod" startAt="5"/>
            </a:pPr>
            <a:r>
              <a:rPr lang="en-US" sz="1700" dirty="0"/>
              <a:t>Click </a:t>
            </a:r>
          </a:p>
          <a:p>
            <a:pPr marL="0" indent="0">
              <a:spcBef>
                <a:spcPts val="1200"/>
              </a:spcBef>
              <a:spcAft>
                <a:spcPts val="1200"/>
              </a:spcAft>
              <a:buNone/>
            </a:pPr>
            <a:r>
              <a:rPr lang="en-US" sz="1700" b="1" dirty="0"/>
              <a:t>       Note:</a:t>
            </a:r>
            <a:r>
              <a:rPr lang="en-US" sz="1700" dirty="0"/>
              <a:t> You may need to click Add Operation twice  </a:t>
            </a:r>
          </a:p>
          <a:p>
            <a:pPr marL="0" indent="0">
              <a:buNone/>
            </a:pPr>
            <a:r>
              <a:rPr lang="en-US" sz="1700" dirty="0"/>
              <a:t>8.    </a:t>
            </a:r>
            <a:r>
              <a:rPr lang="en-US" sz="1700" b="1" dirty="0"/>
              <a:t>Verify</a:t>
            </a:r>
            <a:r>
              <a:rPr lang="en-US" sz="1700" dirty="0"/>
              <a:t> </a:t>
            </a:r>
            <a:r>
              <a:rPr lang="en-US" sz="1700" dirty="0">
                <a:solidFill>
                  <a:schemeClr val="tx2"/>
                </a:solidFill>
              </a:rPr>
              <a:t>Operation YYYY-MM-DD EVENT TYPE LOCATION was created.</a:t>
            </a:r>
          </a:p>
          <a:p>
            <a:pPr marL="0" indent="0">
              <a:buNone/>
            </a:pPr>
            <a:r>
              <a:rPr lang="en-US" sz="1700" dirty="0"/>
              <a:t> </a:t>
            </a:r>
          </a:p>
          <a:p>
            <a:pPr marL="0" indent="0">
              <a:buNone/>
            </a:pPr>
            <a:endParaRPr lang="en-US" sz="1500" i="1" dirty="0"/>
          </a:p>
          <a:p>
            <a:pPr>
              <a:buAutoNum type="arabicPeriod" startAt="3"/>
            </a:pPr>
            <a:endParaRPr lang="en-US" sz="1500" dirty="0"/>
          </a:p>
          <a:p>
            <a:pPr marL="0" indent="0">
              <a:buNone/>
            </a:pPr>
            <a:endParaRPr lang="en-US" sz="1500" dirty="0"/>
          </a:p>
          <a:p>
            <a:pPr marL="0" indent="0">
              <a:buNone/>
            </a:pPr>
            <a:endParaRPr lang="en-US" sz="1500" dirty="0"/>
          </a:p>
        </p:txBody>
      </p:sp>
      <p:sp>
        <p:nvSpPr>
          <p:cNvPr id="5" name="Rectangle 4"/>
          <p:cNvSpPr/>
          <p:nvPr/>
        </p:nvSpPr>
        <p:spPr>
          <a:xfrm>
            <a:off x="453580" y="4352872"/>
            <a:ext cx="6343650" cy="646331"/>
          </a:xfrm>
          <a:prstGeom prst="rect">
            <a:avLst/>
          </a:prstGeom>
        </p:spPr>
        <p:txBody>
          <a:bodyPr wrap="square">
            <a:spAutoFit/>
          </a:bodyPr>
          <a:lstStyle/>
          <a:p>
            <a:r>
              <a:rPr lang="en-US" dirty="0"/>
              <a:t>NOTE: Email confirmation is sent to all </a:t>
            </a:r>
            <a:r>
              <a:rPr lang="en-US" b="1" dirty="0">
                <a:solidFill>
                  <a:srgbClr val="336600"/>
                </a:solidFill>
              </a:rPr>
              <a:t>NYSDOH eFINDS Application Administrators</a:t>
            </a:r>
            <a:r>
              <a:rPr lang="en-US" dirty="0">
                <a:solidFill>
                  <a:srgbClr val="336600"/>
                </a:solidFill>
              </a:rPr>
              <a:t>: “</a:t>
            </a:r>
            <a:r>
              <a:rPr lang="en-US" dirty="0"/>
              <a:t>eFINDS Operation has been added”.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29" y="398117"/>
            <a:ext cx="1335729" cy="793581"/>
          </a:xfrm>
          <a:prstGeom prst="rect">
            <a:avLst/>
          </a:prstGeom>
        </p:spPr>
      </p:pic>
      <p:sp>
        <p:nvSpPr>
          <p:cNvPr id="8" name="Title 3"/>
          <p:cNvSpPr txBox="1">
            <a:spLocks/>
          </p:cNvSpPr>
          <p:nvPr/>
        </p:nvSpPr>
        <p:spPr>
          <a:xfrm>
            <a:off x="2289619" y="398118"/>
            <a:ext cx="4507611" cy="57150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A-3: Create Operation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58" y="3114098"/>
            <a:ext cx="846138" cy="17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10921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575" y="891238"/>
            <a:ext cx="8729132" cy="2985433"/>
          </a:xfrm>
          <a:prstGeom prst="rect">
            <a:avLst/>
          </a:prstGeom>
        </p:spPr>
        <p:txBody>
          <a:bodyPr wrap="square">
            <a:spAutoFit/>
          </a:bodyPr>
          <a:lstStyle/>
          <a:p>
            <a:r>
              <a:rPr lang="en-US" sz="2800" b="1" dirty="0">
                <a:solidFill>
                  <a:srgbClr val="1F3261"/>
                </a:solidFill>
              </a:rPr>
              <a:t>Exercise 4: Add Temporary Location (A-4)</a:t>
            </a:r>
          </a:p>
          <a:p>
            <a:pPr lvl="1" indent="-285750">
              <a:spcBef>
                <a:spcPts val="1200"/>
              </a:spcBef>
              <a:spcAft>
                <a:spcPts val="1200"/>
              </a:spcAft>
              <a:buFont typeface="Arial" panose="020B0604020202020204" pitchFamily="34" charset="0"/>
              <a:buChar char="•"/>
            </a:pPr>
            <a:r>
              <a:rPr lang="en-US" sz="2000" dirty="0">
                <a:solidFill>
                  <a:srgbClr val="1F3261"/>
                </a:solidFill>
              </a:rPr>
              <a:t>Due to the operation in scenario 1 (Facility Power Outage), you now need to create the Temporary Location for the High School &lt;or other TMP Location&gt; across the street.</a:t>
            </a:r>
          </a:p>
          <a:p>
            <a:pPr lvl="1" indent="-285750">
              <a:spcAft>
                <a:spcPts val="1200"/>
              </a:spcAft>
              <a:buFont typeface="Arial" panose="020B0604020202020204" pitchFamily="34" charset="0"/>
              <a:buChar char="•"/>
            </a:pPr>
            <a:r>
              <a:rPr lang="en-US" sz="2000" dirty="0">
                <a:solidFill>
                  <a:srgbClr val="1F3261"/>
                </a:solidFill>
              </a:rPr>
              <a:t>Eighteen (18) of the 20 people at your facility will be evacuated to NYS hospitals. These facilities are already in eFINDS and can be selected from the Intended Destination Org. Type (Hospital) and the Intended Destination dropdown list. The Temporary Location cannot be selected until it is created.</a:t>
            </a:r>
            <a:endParaRPr lang="en-US" sz="1400" dirty="0">
              <a:solidFill>
                <a:srgbClr val="1F3261"/>
              </a:solidFill>
            </a:endParaRPr>
          </a:p>
        </p:txBody>
      </p:sp>
      <p:sp>
        <p:nvSpPr>
          <p:cNvPr id="6" name="Title 3"/>
          <p:cNvSpPr>
            <a:spLocks noGrp="1"/>
          </p:cNvSpPr>
          <p:nvPr>
            <p:ph type="title" idx="4294967295"/>
          </p:nvPr>
        </p:nvSpPr>
        <p:spPr>
          <a:xfrm>
            <a:off x="143933" y="109869"/>
            <a:ext cx="8916939" cy="857250"/>
          </a:xfrm>
        </p:spPr>
        <p:txBody>
          <a:bodyPr>
            <a:normAutofit/>
          </a:bodyPr>
          <a:lstStyle/>
          <a:p>
            <a:pPr algn="ctr"/>
            <a:r>
              <a:rPr lang="en-US" sz="3200" b="1" dirty="0">
                <a:solidFill>
                  <a:srgbClr val="1F3261"/>
                </a:solidFill>
              </a:rPr>
              <a:t>SCENARIO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1635972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227874" y="1216024"/>
            <a:ext cx="8229600" cy="3394075"/>
          </a:xfrm>
        </p:spPr>
        <p:txBody>
          <a:bodyPr/>
          <a:lstStyle/>
          <a:p>
            <a:pPr marL="0" indent="0" algn="ctr">
              <a:buNone/>
            </a:pPr>
            <a:r>
              <a:rPr lang="en-US" sz="2100" b="1" dirty="0">
                <a:solidFill>
                  <a:srgbClr val="FF0000"/>
                </a:solidFill>
              </a:rPr>
              <a:t>e-FINDS Administrator Role Only</a:t>
            </a:r>
          </a:p>
          <a:p>
            <a:pPr marL="0" indent="0">
              <a:buNone/>
            </a:pPr>
            <a:endParaRPr lang="en-US" sz="1500" dirty="0"/>
          </a:p>
          <a:p>
            <a:pPr marL="0" indent="0">
              <a:buNone/>
            </a:pPr>
            <a:r>
              <a:rPr lang="en-US" sz="1500" dirty="0"/>
              <a:t>1.   Click </a:t>
            </a:r>
            <a:r>
              <a:rPr lang="en-US" sz="1500" b="1" dirty="0"/>
              <a:t>Admin &gt; Manage Locations</a:t>
            </a:r>
            <a:endParaRPr lang="en-US" sz="1500" dirty="0"/>
          </a:p>
          <a:p>
            <a:pPr>
              <a:buAutoNum type="arabicPeriod" startAt="2"/>
            </a:pPr>
            <a:r>
              <a:rPr lang="en-US" sz="1500" dirty="0"/>
              <a:t>Enter Location Name (e.g. Public School# 304), Description (e.g. HS), town or city (e.g. Albany) </a:t>
            </a:r>
            <a:r>
              <a:rPr lang="en-US" sz="1500" b="1" dirty="0"/>
              <a:t>Note:</a:t>
            </a:r>
            <a:r>
              <a:rPr lang="en-US" sz="1500" dirty="0"/>
              <a:t> this will display in Operation drop down list when registering a person</a:t>
            </a:r>
          </a:p>
          <a:p>
            <a:pPr>
              <a:buAutoNum type="arabicPeriod" startAt="3"/>
            </a:pPr>
            <a:r>
              <a:rPr lang="en-US" sz="1500" dirty="0"/>
              <a:t>Enter Description, Address, City, State, Zip, Phone and County</a:t>
            </a:r>
          </a:p>
          <a:p>
            <a:pPr>
              <a:buAutoNum type="arabicPeriod" startAt="3"/>
            </a:pPr>
            <a:r>
              <a:rPr lang="en-US" sz="1500" dirty="0"/>
              <a:t>Click</a:t>
            </a:r>
          </a:p>
          <a:p>
            <a:pPr>
              <a:buAutoNum type="arabicPeriod" startAt="3"/>
            </a:pPr>
            <a:r>
              <a:rPr lang="en-US" sz="1500" dirty="0"/>
              <a:t>Verify your temporary training location has been saved.</a:t>
            </a:r>
          </a:p>
          <a:p>
            <a:pPr>
              <a:buAutoNum type="arabicPeriod" startAt="3"/>
            </a:pPr>
            <a:endParaRPr lang="en-US" sz="1500" dirty="0"/>
          </a:p>
          <a:p>
            <a:pPr marL="0" indent="0" algn="ctr">
              <a:buNone/>
            </a:pPr>
            <a:r>
              <a:rPr lang="en-US" sz="1500" b="1" dirty="0">
                <a:solidFill>
                  <a:srgbClr val="FF0000"/>
                </a:solidFill>
              </a:rPr>
              <a:t>Please Note: New TMP location names must be unique </a:t>
            </a:r>
          </a:p>
          <a:p>
            <a:pPr marL="0" indent="0" algn="ctr">
              <a:buNone/>
            </a:pPr>
            <a:r>
              <a:rPr lang="en-US" sz="1500" b="1" dirty="0">
                <a:solidFill>
                  <a:srgbClr val="FF0000"/>
                </a:solidFill>
              </a:rPr>
              <a:t>Check list of existing TMP locations first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725" y="2961189"/>
            <a:ext cx="1484601" cy="29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1" y="439464"/>
            <a:ext cx="1335729" cy="776559"/>
          </a:xfrm>
          <a:prstGeom prst="rect">
            <a:avLst/>
          </a:prstGeom>
        </p:spPr>
      </p:pic>
      <p:sp>
        <p:nvSpPr>
          <p:cNvPr id="10" name="Title 3"/>
          <p:cNvSpPr txBox="1">
            <a:spLocks/>
          </p:cNvSpPr>
          <p:nvPr/>
        </p:nvSpPr>
        <p:spPr>
          <a:xfrm>
            <a:off x="1791477" y="439465"/>
            <a:ext cx="5102394" cy="85090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700" b="1" kern="0" dirty="0">
                <a:solidFill>
                  <a:srgbClr val="FFC000"/>
                </a:solidFill>
              </a:rPr>
              <a:t>A-4: Create Temporary Location</a:t>
            </a:r>
          </a:p>
        </p:txBody>
      </p:sp>
    </p:spTree>
    <p:extLst>
      <p:ext uri="{BB962C8B-B14F-4D97-AF65-F5344CB8AC3E}">
        <p14:creationId xmlns:p14="http://schemas.microsoft.com/office/powerpoint/2010/main" val="1511612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457200" y="1167084"/>
            <a:ext cx="8229600" cy="3750905"/>
          </a:xfrm>
        </p:spPr>
        <p:txBody>
          <a:bodyPr>
            <a:normAutofit fontScale="25000" lnSpcReduction="20000"/>
          </a:bodyPr>
          <a:lstStyle/>
          <a:p>
            <a:pPr marL="0" indent="0">
              <a:lnSpc>
                <a:spcPct val="110000"/>
              </a:lnSpc>
              <a:spcBef>
                <a:spcPts val="0"/>
              </a:spcBef>
              <a:spcAft>
                <a:spcPts val="1200"/>
              </a:spcAft>
              <a:buNone/>
            </a:pPr>
            <a:r>
              <a:rPr lang="pt-BR" sz="11200" b="1" dirty="0">
                <a:solidFill>
                  <a:srgbClr val="1F3261"/>
                </a:solidFill>
                <a:latin typeface="+mn-lt"/>
                <a:cs typeface="+mn-cs"/>
              </a:rPr>
              <a:t>Exercise 5:  Register A Single Person With Scanner    (R-1)</a:t>
            </a:r>
          </a:p>
          <a:p>
            <a:pPr>
              <a:lnSpc>
                <a:spcPct val="110000"/>
              </a:lnSpc>
              <a:spcBef>
                <a:spcPts val="0"/>
              </a:spcBef>
              <a:spcAft>
                <a:spcPts val="1200"/>
              </a:spcAft>
            </a:pPr>
            <a:r>
              <a:rPr lang="en-US" sz="8000" dirty="0">
                <a:solidFill>
                  <a:srgbClr val="1F3261"/>
                </a:solidFill>
                <a:latin typeface="+mn-lt"/>
                <a:cs typeface="+mn-cs"/>
              </a:rPr>
              <a:t>Your facility is ready to send two people to the temporary location just created, along with two employees/staff members.</a:t>
            </a:r>
          </a:p>
          <a:p>
            <a:pPr>
              <a:lnSpc>
                <a:spcPct val="110000"/>
              </a:lnSpc>
              <a:spcBef>
                <a:spcPts val="0"/>
              </a:spcBef>
              <a:spcAft>
                <a:spcPts val="1200"/>
              </a:spcAft>
            </a:pPr>
            <a:r>
              <a:rPr lang="en-US" sz="8000" dirty="0">
                <a:solidFill>
                  <a:srgbClr val="1F3261"/>
                </a:solidFill>
                <a:latin typeface="+mn-lt"/>
                <a:cs typeface="+mn-cs"/>
              </a:rPr>
              <a:t>Facility Staff at the Temporary Location have eFINDS Data Reporter roles to update the evacuees’ status when they arrive.</a:t>
            </a:r>
          </a:p>
          <a:p>
            <a:pPr>
              <a:lnSpc>
                <a:spcPct val="110000"/>
              </a:lnSpc>
              <a:spcBef>
                <a:spcPts val="0"/>
              </a:spcBef>
              <a:spcAft>
                <a:spcPts val="1200"/>
              </a:spcAft>
            </a:pPr>
            <a:r>
              <a:rPr lang="en-US" sz="8000" dirty="0">
                <a:solidFill>
                  <a:srgbClr val="1F3261"/>
                </a:solidFill>
                <a:latin typeface="+mn-lt"/>
                <a:cs typeface="+mn-cs"/>
              </a:rPr>
              <a:t>Wristbands have been place on the patient’s wrists, and they are currently waiting for transportation.</a:t>
            </a:r>
          </a:p>
          <a:p>
            <a:pPr>
              <a:lnSpc>
                <a:spcPct val="110000"/>
              </a:lnSpc>
              <a:spcBef>
                <a:spcPts val="0"/>
              </a:spcBef>
              <a:spcAft>
                <a:spcPts val="1200"/>
              </a:spcAft>
            </a:pPr>
            <a:r>
              <a:rPr lang="en-US" sz="8000" dirty="0">
                <a:solidFill>
                  <a:srgbClr val="1F3261"/>
                </a:solidFill>
                <a:latin typeface="+mn-lt"/>
                <a:cs typeface="+mn-cs"/>
              </a:rPr>
              <a:t>Scan one wristband and then type in the second barcode number in eFINDS to register two people total.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834421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924791" y="274637"/>
            <a:ext cx="8219209"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600" b="1" dirty="0">
                <a:solidFill>
                  <a:srgbClr val="FF0000"/>
                </a:solidFill>
              </a:rPr>
              <a:t>R</a:t>
            </a:r>
            <a:r>
              <a:rPr lang="en-US" sz="2600" b="1" kern="0" dirty="0">
                <a:solidFill>
                  <a:srgbClr val="FF0000"/>
                </a:solidFill>
              </a:rPr>
              <a:t>-1: Register Single Person with Scanner</a:t>
            </a:r>
          </a:p>
        </p:txBody>
      </p:sp>
      <p:sp>
        <p:nvSpPr>
          <p:cNvPr id="3" name="Content Placeholder 2"/>
          <p:cNvSpPr>
            <a:spLocks noGrp="1"/>
          </p:cNvSpPr>
          <p:nvPr>
            <p:ph idx="4294967295"/>
          </p:nvPr>
        </p:nvSpPr>
        <p:spPr>
          <a:xfrm>
            <a:off x="107092" y="4181551"/>
            <a:ext cx="7158681" cy="961949"/>
          </a:xfrm>
        </p:spPr>
        <p:txBody>
          <a:bodyPr>
            <a:normAutofit lnSpcReduction="10000"/>
          </a:bodyPr>
          <a:lstStyle/>
          <a:p>
            <a:pPr marL="0" indent="0" algn="ctr">
              <a:buNone/>
            </a:pPr>
            <a:endParaRPr lang="en-US" sz="600" dirty="0">
              <a:solidFill>
                <a:srgbClr val="FF0000"/>
              </a:solidFill>
            </a:endParaRPr>
          </a:p>
          <a:p>
            <a:pPr marL="0" indent="0" algn="ctr">
              <a:buNone/>
            </a:pPr>
            <a:r>
              <a:rPr lang="en-US" sz="1200" dirty="0">
                <a:solidFill>
                  <a:srgbClr val="FF0000"/>
                </a:solidFill>
              </a:rPr>
              <a:t>At the very minimum, the evacuating facilities will only need to place the barcoded wristbands on their patient/residents and send them to a safe location. The receiving locations can scan wristbands, and update the location information when they arrive. </a:t>
            </a:r>
          </a:p>
          <a:p>
            <a:pPr marL="0" indent="0" algn="ctr">
              <a:buNone/>
            </a:pPr>
            <a:r>
              <a:rPr lang="en-US" sz="1200" b="1" dirty="0">
                <a:solidFill>
                  <a:srgbClr val="0070C0"/>
                </a:solidFill>
              </a:rPr>
              <a:t>Register </a:t>
            </a:r>
            <a:r>
              <a:rPr lang="en-US" sz="1200" b="1" u="sng" dirty="0">
                <a:solidFill>
                  <a:srgbClr val="0070C0"/>
                </a:solidFill>
              </a:rPr>
              <a:t>1</a:t>
            </a:r>
            <a:r>
              <a:rPr lang="en-US" sz="1200" b="1" dirty="0">
                <a:solidFill>
                  <a:srgbClr val="0070C0"/>
                </a:solidFill>
              </a:rPr>
              <a:t> person using this process</a:t>
            </a:r>
          </a:p>
          <a:p>
            <a:pPr marL="0" indent="0">
              <a:buNone/>
            </a:pP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p:cNvSpPr/>
          <p:nvPr/>
        </p:nvSpPr>
        <p:spPr>
          <a:xfrm>
            <a:off x="494271" y="1131887"/>
            <a:ext cx="8814486" cy="3477875"/>
          </a:xfrm>
          <a:prstGeom prst="rect">
            <a:avLst/>
          </a:prstGeom>
        </p:spPr>
        <p:txBody>
          <a:bodyPr wrap="square">
            <a:spAutoFit/>
          </a:bodyPr>
          <a:lstStyle/>
          <a:p>
            <a:pPr marL="342900" indent="-342900">
              <a:buFont typeface="+mj-lt"/>
              <a:buAutoNum type="arabicPeriod"/>
            </a:pPr>
            <a:r>
              <a:rPr lang="en-US" sz="1700" dirty="0"/>
              <a:t>Click </a:t>
            </a:r>
            <a:r>
              <a:rPr lang="en-US" sz="1700" b="1" dirty="0"/>
              <a:t>Register People </a:t>
            </a:r>
            <a:r>
              <a:rPr lang="en-US" sz="1700" dirty="0"/>
              <a:t>&gt; Scan a barcode from the Scannable Log or wristband </a:t>
            </a:r>
          </a:p>
          <a:p>
            <a:pPr marL="342900" indent="-342900">
              <a:buFont typeface="+mj-lt"/>
              <a:buAutoNum type="arabicPeriod"/>
            </a:pPr>
            <a:r>
              <a:rPr lang="en-US" sz="1700" dirty="0"/>
              <a:t>Confirm: </a:t>
            </a:r>
            <a:r>
              <a:rPr lang="en-US" sz="1700" b="1" dirty="0"/>
              <a:t>Status Available </a:t>
            </a:r>
            <a:r>
              <a:rPr lang="en-US" sz="1700" dirty="0"/>
              <a:t>This means barcode is located and no person is registered to it. </a:t>
            </a:r>
          </a:p>
          <a:p>
            <a:pPr marL="342900" indent="-342900">
              <a:buFont typeface="+mj-lt"/>
              <a:buAutoNum type="arabicPeriod"/>
            </a:pPr>
            <a:r>
              <a:rPr lang="en-US" sz="1700" dirty="0"/>
              <a:t>Enter *First Name, *Last Name, *DOB (mm/dd/yyyy) &amp; Select Gender</a:t>
            </a:r>
          </a:p>
          <a:p>
            <a:pPr marL="342900" indent="-342900">
              <a:buFont typeface="+mj-lt"/>
              <a:buAutoNum type="arabicPeriod"/>
            </a:pPr>
            <a:r>
              <a:rPr lang="en-US" sz="1700" dirty="0"/>
              <a:t>Select Employee ID (Emp #) from MR/Emp # Type drop down list</a:t>
            </a:r>
          </a:p>
          <a:p>
            <a:pPr marL="342900" indent="-342900">
              <a:buFont typeface="+mj-lt"/>
              <a:buAutoNum type="arabicPeriod"/>
            </a:pPr>
            <a:r>
              <a:rPr lang="en-US" sz="1700" dirty="0"/>
              <a:t>Enter an employees name</a:t>
            </a:r>
          </a:p>
          <a:p>
            <a:pPr marL="342900" indent="-342900">
              <a:buFont typeface="+mj-lt"/>
              <a:buAutoNum type="arabicPeriod"/>
            </a:pPr>
            <a:r>
              <a:rPr lang="en-US" sz="1700" dirty="0"/>
              <a:t>Select or Verify </a:t>
            </a:r>
            <a:r>
              <a:rPr lang="en-US" sz="1700" b="1" dirty="0"/>
              <a:t>Evacuation Operation </a:t>
            </a:r>
            <a:r>
              <a:rPr lang="en-US" sz="1700" dirty="0"/>
              <a:t>(reason for evacuation in exercise 2)</a:t>
            </a:r>
          </a:p>
          <a:p>
            <a:pPr marL="342900" indent="-342900">
              <a:buFont typeface="+mj-lt"/>
              <a:buAutoNum type="arabicPeriod"/>
            </a:pPr>
            <a:r>
              <a:rPr lang="en-US" sz="1700" dirty="0"/>
              <a:t>Verify person’s current location is correct</a:t>
            </a:r>
          </a:p>
          <a:p>
            <a:pPr marL="342900" indent="-342900">
              <a:buFont typeface="+mj-lt"/>
              <a:buAutoNum type="arabicPeriod"/>
            </a:pPr>
            <a:r>
              <a:rPr lang="en-US" sz="1700" dirty="0"/>
              <a:t>Select the Intended Destination from dropdown list, i.e. Temp Location from exercise 3</a:t>
            </a:r>
          </a:p>
          <a:p>
            <a:pPr marL="342900" indent="-342900">
              <a:buFont typeface="+mj-lt"/>
              <a:buAutoNum type="arabicPeriod"/>
            </a:pPr>
            <a:r>
              <a:rPr lang="en-US" sz="1700" dirty="0"/>
              <a:t>Enter Evacuee Group Description; such as Bus #, transportation description or facility unit (optional)</a:t>
            </a:r>
          </a:p>
          <a:p>
            <a:pPr marL="342900" indent="-342900">
              <a:buFont typeface="+mj-lt"/>
              <a:buAutoNum type="arabicPeriod"/>
            </a:pPr>
            <a:r>
              <a:rPr lang="en-US" sz="1700" dirty="0"/>
              <a:t>Click the </a:t>
            </a:r>
            <a:r>
              <a:rPr lang="en-US" sz="1700" b="1" dirty="0"/>
              <a:t>Register</a:t>
            </a:r>
          </a:p>
          <a:p>
            <a:pPr marL="342900" indent="-342900">
              <a:buFont typeface="+mj-lt"/>
              <a:buAutoNum type="arabicPeriod"/>
            </a:pPr>
            <a:r>
              <a:rPr lang="en-US" sz="1700" dirty="0"/>
              <a:t>Confirm message: Register is completed and Status: Registered</a:t>
            </a:r>
          </a:p>
          <a:p>
            <a:endParaRPr lang="en-US" sz="1600" dirty="0"/>
          </a:p>
        </p:txBody>
      </p:sp>
    </p:spTree>
    <p:extLst>
      <p:ext uri="{BB962C8B-B14F-4D97-AF65-F5344CB8AC3E}">
        <p14:creationId xmlns:p14="http://schemas.microsoft.com/office/powerpoint/2010/main" val="330529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457200" y="1167084"/>
            <a:ext cx="8229600" cy="3750905"/>
          </a:xfrm>
        </p:spPr>
        <p:txBody>
          <a:bodyPr>
            <a:normAutofit/>
          </a:bodyPr>
          <a:lstStyle/>
          <a:p>
            <a:pPr marL="0" indent="0">
              <a:lnSpc>
                <a:spcPct val="110000"/>
              </a:lnSpc>
              <a:spcBef>
                <a:spcPts val="0"/>
              </a:spcBef>
              <a:spcAft>
                <a:spcPts val="1200"/>
              </a:spcAft>
              <a:buNone/>
            </a:pPr>
            <a:r>
              <a:rPr lang="pt-BR" sz="2800" b="1" dirty="0">
                <a:solidFill>
                  <a:srgbClr val="1F3261"/>
                </a:solidFill>
                <a:latin typeface="+mn-lt"/>
                <a:cs typeface="+mn-cs"/>
              </a:rPr>
              <a:t>Exercise 6:  Register A Single Person Without Scanner (R-2)</a:t>
            </a:r>
          </a:p>
          <a:p>
            <a:pPr>
              <a:lnSpc>
                <a:spcPct val="110000"/>
              </a:lnSpc>
              <a:spcBef>
                <a:spcPts val="0"/>
              </a:spcBef>
              <a:spcAft>
                <a:spcPts val="1200"/>
              </a:spcAft>
            </a:pPr>
            <a:r>
              <a:rPr lang="en-US" sz="2000" dirty="0">
                <a:solidFill>
                  <a:srgbClr val="002060"/>
                </a:solidFill>
              </a:rPr>
              <a:t>You now need to register a person but do not have a barcode scanner available. You also do not have date of birth or gender information for this person.</a:t>
            </a:r>
          </a:p>
          <a:p>
            <a:pPr marL="0" indent="0">
              <a:lnSpc>
                <a:spcPct val="110000"/>
              </a:lnSpc>
              <a:spcBef>
                <a:spcPts val="0"/>
              </a:spcBef>
              <a:spcAft>
                <a:spcPts val="1200"/>
              </a:spcAft>
              <a:buNone/>
            </a:pPr>
            <a:endParaRPr lang="pt-BR" sz="11200" b="1" dirty="0">
              <a:solidFill>
                <a:srgbClr val="1F3261"/>
              </a:solidFill>
              <a:latin typeface="+mn-lt"/>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01784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2145287"/>
            <a:ext cx="8820539" cy="1785104"/>
          </a:xfrm>
          <a:prstGeom prst="rect">
            <a:avLst/>
          </a:prstGeom>
          <a:noFill/>
          <a:ln>
            <a:noFill/>
          </a:ln>
        </p:spPr>
        <p:txBody>
          <a:bodyPr wrap="square" rtlCol="0">
            <a:spAutoFit/>
          </a:bodyPr>
          <a:lstStyle/>
          <a:p>
            <a:pPr marL="1114425" lvl="2" indent="-428625">
              <a:buFont typeface="Wingdings" panose="05000000000000000000" pitchFamily="2" charset="2"/>
              <a:buChar char="ü"/>
            </a:pPr>
            <a:r>
              <a:rPr lang="en-US" sz="2200" dirty="0">
                <a:solidFill>
                  <a:schemeClr val="accent2"/>
                </a:solidFill>
                <a:latin typeface="Arial" panose="020B0604020202020204" pitchFamily="34" charset="0"/>
                <a:cs typeface="Arial" panose="020B0604020202020204" pitchFamily="34" charset="0"/>
              </a:rPr>
              <a:t>56 Facilities evacuated in NYC, Nassau, Westchester and Suffolk Counties </a:t>
            </a:r>
            <a:br>
              <a:rPr lang="en-US" sz="2200" dirty="0">
                <a:solidFill>
                  <a:schemeClr val="accent2"/>
                </a:solidFill>
                <a:latin typeface="Arial" panose="020B0604020202020204" pitchFamily="34" charset="0"/>
                <a:cs typeface="Arial" panose="020B0604020202020204" pitchFamily="34" charset="0"/>
              </a:rPr>
            </a:br>
            <a:endParaRPr lang="en-US" sz="2200" dirty="0">
              <a:solidFill>
                <a:schemeClr val="accent2"/>
              </a:solidFill>
              <a:latin typeface="Arial" panose="020B0604020202020204" pitchFamily="34" charset="0"/>
              <a:cs typeface="Arial" panose="020B0604020202020204" pitchFamily="34" charset="0"/>
            </a:endParaRPr>
          </a:p>
          <a:p>
            <a:pPr marL="1114425" lvl="2" indent="-428625">
              <a:buFont typeface="Wingdings" panose="05000000000000000000" pitchFamily="2" charset="2"/>
              <a:buChar char="ü"/>
            </a:pPr>
            <a:r>
              <a:rPr lang="en-US" sz="2200" dirty="0">
                <a:solidFill>
                  <a:schemeClr val="accent2"/>
                </a:solidFill>
                <a:latin typeface="Arial" panose="020B0604020202020204" pitchFamily="34" charset="0"/>
                <a:cs typeface="Arial" panose="020B0604020202020204" pitchFamily="34" charset="0"/>
              </a:rPr>
              <a:t>7,820 HCF Patients/Residents evacuated from NYC, LI and Lower Hudson Valley</a:t>
            </a:r>
            <a:endParaRPr lang="en-US" sz="2200" i="1" dirty="0">
              <a:solidFill>
                <a:schemeClr val="accent2"/>
              </a:solidFill>
              <a:latin typeface="Arial" panose="020B0604020202020204" pitchFamily="34" charset="0"/>
              <a:cs typeface="Arial" panose="020B0604020202020204" pitchFamily="34" charset="0"/>
            </a:endParaRPr>
          </a:p>
        </p:txBody>
      </p:sp>
      <p:sp>
        <p:nvSpPr>
          <p:cNvPr id="3" name="Rectangle 2"/>
          <p:cNvSpPr/>
          <p:nvPr/>
        </p:nvSpPr>
        <p:spPr>
          <a:xfrm>
            <a:off x="946539" y="960228"/>
            <a:ext cx="7874000" cy="923330"/>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 In 2012 - Hurricane Sandy forced the following number of Healthcare Facility Evacuations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370" cy="698500"/>
          </a:xfrm>
          <a:prstGeom prst="rect">
            <a:avLst/>
          </a:prstGeom>
        </p:spPr>
      </p:pic>
    </p:spTree>
    <p:extLst>
      <p:ext uri="{BB962C8B-B14F-4D97-AF65-F5344CB8AC3E}">
        <p14:creationId xmlns:p14="http://schemas.microsoft.com/office/powerpoint/2010/main" val="1603880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924791" y="274637"/>
            <a:ext cx="8219209"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600" b="1" dirty="0">
                <a:solidFill>
                  <a:srgbClr val="FF0000"/>
                </a:solidFill>
              </a:rPr>
              <a:t>R</a:t>
            </a:r>
            <a:r>
              <a:rPr lang="en-US" sz="2600" b="1" kern="0" dirty="0">
                <a:solidFill>
                  <a:srgbClr val="FF0000"/>
                </a:solidFill>
              </a:rPr>
              <a:t>-2: Register Single Person with Scanner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p:cNvSpPr/>
          <p:nvPr/>
        </p:nvSpPr>
        <p:spPr>
          <a:xfrm>
            <a:off x="436604" y="1272827"/>
            <a:ext cx="8542639" cy="3662541"/>
          </a:xfrm>
          <a:prstGeom prst="rect">
            <a:avLst/>
          </a:prstGeom>
        </p:spPr>
        <p:txBody>
          <a:bodyPr wrap="square">
            <a:spAutoFit/>
          </a:bodyPr>
          <a:lstStyle/>
          <a:p>
            <a:pPr marL="342900" lvl="0" indent="-342900">
              <a:buFont typeface="+mj-lt"/>
              <a:buAutoNum type="arabicPeriod"/>
            </a:pPr>
            <a:r>
              <a:rPr lang="en-US" dirty="0"/>
              <a:t>Click </a:t>
            </a:r>
            <a:r>
              <a:rPr lang="en-US" b="1" dirty="0"/>
              <a:t>Register People</a:t>
            </a:r>
            <a:r>
              <a:rPr lang="en-US" dirty="0"/>
              <a:t> &gt; and type a barcode from the Scannable Log (pdf)</a:t>
            </a:r>
          </a:p>
          <a:p>
            <a:pPr marL="342900" lvl="0" indent="-342900">
              <a:buFont typeface="+mj-lt"/>
              <a:buAutoNum type="arabicPeriod"/>
            </a:pPr>
            <a:r>
              <a:rPr lang="en-US" dirty="0"/>
              <a:t>Confirm: </a:t>
            </a:r>
            <a:r>
              <a:rPr lang="en-US" b="1" dirty="0"/>
              <a:t>Status Available</a:t>
            </a:r>
            <a:r>
              <a:rPr lang="en-US" dirty="0"/>
              <a:t> </a:t>
            </a:r>
          </a:p>
          <a:p>
            <a:pPr marL="342900" lvl="0" indent="-342900">
              <a:buFont typeface="+mj-lt"/>
              <a:buAutoNum type="arabicPeriod"/>
            </a:pPr>
            <a:r>
              <a:rPr lang="en-US" dirty="0"/>
              <a:t>Enter *First Name and *Last Name only</a:t>
            </a:r>
          </a:p>
          <a:p>
            <a:pPr marL="342900" lvl="0" indent="-342900">
              <a:buFont typeface="+mj-lt"/>
              <a:buAutoNum type="arabicPeriod"/>
            </a:pPr>
            <a:r>
              <a:rPr lang="en-US" dirty="0"/>
              <a:t>Select or Verify Evacuation Operation (reason for evacuation in exercise 2)</a:t>
            </a:r>
          </a:p>
          <a:p>
            <a:pPr marL="342900" lvl="0" indent="-342900">
              <a:buFont typeface="+mj-lt"/>
              <a:buAutoNum type="arabicPeriod"/>
            </a:pPr>
            <a:r>
              <a:rPr lang="en-US" dirty="0"/>
              <a:t>Verify person’s current location is correct</a:t>
            </a:r>
          </a:p>
          <a:p>
            <a:pPr marL="342900" lvl="0" indent="-342900">
              <a:buFont typeface="+mj-lt"/>
              <a:buAutoNum type="arabicPeriod"/>
            </a:pPr>
            <a:r>
              <a:rPr lang="en-US" dirty="0"/>
              <a:t>Select the Intended Destination from dropdown list, i.e. Temp Location from exercise 3</a:t>
            </a:r>
          </a:p>
          <a:p>
            <a:pPr marL="342900" lvl="0" indent="-342900">
              <a:buFont typeface="+mj-lt"/>
              <a:buAutoNum type="arabicPeriod"/>
            </a:pPr>
            <a:r>
              <a:rPr lang="en-US" dirty="0"/>
              <a:t>Click the </a:t>
            </a:r>
            <a:r>
              <a:rPr lang="en-US" b="1" dirty="0"/>
              <a:t>Register </a:t>
            </a:r>
            <a:r>
              <a:rPr lang="en-US" dirty="0"/>
              <a:t>and view message in red flashing text</a:t>
            </a:r>
          </a:p>
          <a:p>
            <a:pPr marL="342900" indent="-342900">
              <a:buFont typeface="+mj-lt"/>
              <a:buAutoNum type="arabicPeriod"/>
            </a:pPr>
            <a:r>
              <a:rPr lang="en-US" dirty="0"/>
              <a:t>Check box: Required fields are marked with * Check the Confirm Submission Without Required Fields</a:t>
            </a:r>
          </a:p>
          <a:p>
            <a:pPr marL="342900" lvl="0" indent="-342900">
              <a:buFont typeface="+mj-lt"/>
              <a:buAutoNum type="arabicPeriod"/>
            </a:pPr>
            <a:r>
              <a:rPr lang="en-US" dirty="0"/>
              <a:t>Click </a:t>
            </a:r>
            <a:r>
              <a:rPr lang="en-US" b="1" dirty="0"/>
              <a:t>Register</a:t>
            </a:r>
            <a:endParaRPr lang="en-US" dirty="0"/>
          </a:p>
          <a:p>
            <a:pPr marL="342900" lvl="0" indent="-342900">
              <a:buFont typeface="+mj-lt"/>
              <a:buAutoNum type="arabicPeriod"/>
            </a:pPr>
            <a:r>
              <a:rPr lang="en-US" dirty="0"/>
              <a:t>Confirm message: Register is completed </a:t>
            </a:r>
          </a:p>
          <a:p>
            <a:endParaRPr lang="en-US" sz="1600" dirty="0"/>
          </a:p>
        </p:txBody>
      </p:sp>
    </p:spTree>
    <p:extLst>
      <p:ext uri="{BB962C8B-B14F-4D97-AF65-F5344CB8AC3E}">
        <p14:creationId xmlns:p14="http://schemas.microsoft.com/office/powerpoint/2010/main" val="895090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457200" y="1167084"/>
            <a:ext cx="8229600" cy="3750905"/>
          </a:xfrm>
        </p:spPr>
        <p:txBody>
          <a:bodyPr>
            <a:normAutofit/>
          </a:bodyPr>
          <a:lstStyle/>
          <a:p>
            <a:pPr marL="0" indent="0">
              <a:lnSpc>
                <a:spcPct val="110000"/>
              </a:lnSpc>
              <a:spcBef>
                <a:spcPts val="0"/>
              </a:spcBef>
              <a:spcAft>
                <a:spcPts val="1200"/>
              </a:spcAft>
              <a:buNone/>
            </a:pPr>
            <a:r>
              <a:rPr lang="pt-BR" sz="2800" b="1" dirty="0">
                <a:solidFill>
                  <a:srgbClr val="1F3261"/>
                </a:solidFill>
                <a:latin typeface="+mn-lt"/>
                <a:cs typeface="+mn-cs"/>
              </a:rPr>
              <a:t>Exercise 7:  </a:t>
            </a:r>
            <a:r>
              <a:rPr lang="en-US" sz="2800" b="1" dirty="0">
                <a:solidFill>
                  <a:srgbClr val="1F3261"/>
                </a:solidFill>
                <a:latin typeface="+mn-lt"/>
                <a:cs typeface="+mn-cs"/>
              </a:rPr>
              <a:t>Updating Single Person with barcode # </a:t>
            </a:r>
          </a:p>
          <a:p>
            <a:pPr>
              <a:lnSpc>
                <a:spcPct val="110000"/>
              </a:lnSpc>
              <a:spcBef>
                <a:spcPts val="0"/>
              </a:spcBef>
              <a:spcAft>
                <a:spcPts val="1200"/>
              </a:spcAft>
            </a:pPr>
            <a:r>
              <a:rPr lang="en-US" sz="2000" dirty="0">
                <a:solidFill>
                  <a:srgbClr val="002060"/>
                </a:solidFill>
              </a:rPr>
              <a:t>Some time has passed since you registered the person in the last exercise. In that time, you have obtained the person’s date of birth and gender. You need to re-open the person’s eFINDS™ record and insert this information.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141723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806955" y="420588"/>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2800" b="1" dirty="0">
                <a:solidFill>
                  <a:srgbClr val="7030A0"/>
                </a:solidFill>
              </a:rPr>
              <a:t>Edit Record</a:t>
            </a:r>
          </a:p>
        </p:txBody>
      </p:sp>
      <p:sp>
        <p:nvSpPr>
          <p:cNvPr id="3" name="Content Placeholder 2"/>
          <p:cNvSpPr>
            <a:spLocks noGrp="1"/>
          </p:cNvSpPr>
          <p:nvPr>
            <p:ph idx="4294967295"/>
          </p:nvPr>
        </p:nvSpPr>
        <p:spPr>
          <a:xfrm>
            <a:off x="420131" y="1277838"/>
            <a:ext cx="7636476" cy="3662892"/>
          </a:xfrm>
        </p:spPr>
        <p:txBody>
          <a:bodyPr>
            <a:normAutofit/>
          </a:bodyPr>
          <a:lstStyle/>
          <a:p>
            <a:pPr lvl="0">
              <a:buFont typeface="+mj-lt"/>
              <a:buAutoNum type="arabicPeriod"/>
            </a:pPr>
            <a:r>
              <a:rPr lang="en-US" sz="2000" dirty="0"/>
              <a:t>Click </a:t>
            </a:r>
            <a:r>
              <a:rPr lang="en-US" sz="2000" b="1" dirty="0"/>
              <a:t>Manage People &gt; Person Lookup</a:t>
            </a:r>
            <a:endParaRPr lang="en-US" sz="2000" dirty="0"/>
          </a:p>
          <a:p>
            <a:pPr lvl="0">
              <a:buFont typeface="+mj-lt"/>
              <a:buAutoNum type="arabicPeriod"/>
            </a:pPr>
            <a:r>
              <a:rPr lang="en-US" sz="2000" dirty="0"/>
              <a:t>Scan or Type Barcode, and click </a:t>
            </a:r>
            <a:r>
              <a:rPr lang="en-US" sz="2000" b="1" dirty="0"/>
              <a:t>Search</a:t>
            </a:r>
            <a:endParaRPr lang="en-US" sz="2000" dirty="0"/>
          </a:p>
          <a:p>
            <a:pPr lvl="0">
              <a:buFont typeface="+mj-lt"/>
              <a:buAutoNum type="arabicPeriod"/>
            </a:pPr>
            <a:r>
              <a:rPr lang="en-US" sz="2000" dirty="0"/>
              <a:t>Select record with missing DOB &amp; Gender</a:t>
            </a:r>
          </a:p>
          <a:p>
            <a:pPr marL="457200" lvl="0" indent="-457200">
              <a:buFont typeface="+mj-lt"/>
              <a:buAutoNum type="arabicPeriod"/>
            </a:pPr>
            <a:r>
              <a:rPr lang="en-US" sz="2000" dirty="0"/>
              <a:t>Enter the DOB and gender.</a:t>
            </a:r>
          </a:p>
          <a:p>
            <a:pPr marL="457200" lvl="0" indent="-457200">
              <a:buFont typeface="+mj-lt"/>
              <a:buAutoNum type="arabicPeriod"/>
            </a:pPr>
            <a:r>
              <a:rPr lang="en-US" sz="2000" dirty="0"/>
              <a:t>Click </a:t>
            </a:r>
            <a:r>
              <a:rPr lang="en-US" sz="2000" b="1" dirty="0"/>
              <a:t>Save Edits.</a:t>
            </a:r>
            <a:endParaRPr lang="en-US" sz="2000" dirty="0"/>
          </a:p>
          <a:p>
            <a:pPr marL="457200" lvl="0" indent="-457200">
              <a:buFont typeface="+mj-lt"/>
              <a:buAutoNum type="arabicPeriod"/>
            </a:pPr>
            <a:r>
              <a:rPr lang="en-US" sz="2000" dirty="0"/>
              <a:t>Confirm message: </a:t>
            </a:r>
            <a:r>
              <a:rPr lang="en-US" sz="2000" b="1" dirty="0"/>
              <a:t>Edit is complete</a:t>
            </a:r>
          </a:p>
          <a:p>
            <a:pPr marL="0" indent="0">
              <a:buNone/>
            </a:pPr>
            <a:endParaRPr lang="en-US" sz="135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3786603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latin typeface="+mn-lt"/>
                <a:cs typeface="+mn-cs"/>
              </a:rPr>
              <a:t>Exercise 8:  Shelter in Place (SIP) (R-1, U-2)</a:t>
            </a:r>
          </a:p>
          <a:p>
            <a:pPr>
              <a:lnSpc>
                <a:spcPct val="110000"/>
              </a:lnSpc>
              <a:spcBef>
                <a:spcPts val="0"/>
              </a:spcBef>
              <a:spcAft>
                <a:spcPts val="1200"/>
              </a:spcAft>
            </a:pPr>
            <a:r>
              <a:rPr lang="en-US" sz="2000" dirty="0">
                <a:solidFill>
                  <a:srgbClr val="002060"/>
                </a:solidFill>
              </a:rPr>
              <a:t>You now have a third person to register into eFINDS™. This person is on a ventilator powered by a generator. It is determined that this individual cannot be moved. An eFINDS™ wristband is on the person’s wrist but you are unsure if the person has been registered. In this exercise, you will register this person into eFINDS™ and set the person’s status to Shelter in Place.</a:t>
            </a:r>
            <a:endParaRPr lang="en-US" sz="2000" dirty="0">
              <a:solidFill>
                <a:srgbClr val="002060"/>
              </a:solidFill>
              <a:latin typeface="+mn-lt"/>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2793189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806955" y="420588"/>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2400" b="1" dirty="0">
                <a:solidFill>
                  <a:srgbClr val="FF0000"/>
                </a:solidFill>
              </a:rPr>
              <a:t>R</a:t>
            </a:r>
            <a:r>
              <a:rPr lang="en-US" sz="2400" b="1" kern="0" dirty="0">
                <a:solidFill>
                  <a:srgbClr val="FF0000"/>
                </a:solidFill>
              </a:rPr>
              <a:t>-1 Register Single P/R with Scanner </a:t>
            </a:r>
            <a:br>
              <a:rPr lang="en-US" sz="2400" b="1" kern="0" dirty="0">
                <a:solidFill>
                  <a:srgbClr val="FF0000"/>
                </a:solidFill>
              </a:rPr>
            </a:br>
            <a:r>
              <a:rPr lang="en-US" sz="2400" b="1" dirty="0">
                <a:solidFill>
                  <a:srgbClr val="7030A0"/>
                </a:solidFill>
              </a:rPr>
              <a:t>U-2: Change Status to SIP</a:t>
            </a:r>
          </a:p>
        </p:txBody>
      </p:sp>
      <p:sp>
        <p:nvSpPr>
          <p:cNvPr id="3" name="Content Placeholder 2"/>
          <p:cNvSpPr>
            <a:spLocks noGrp="1"/>
          </p:cNvSpPr>
          <p:nvPr>
            <p:ph idx="4294967295"/>
          </p:nvPr>
        </p:nvSpPr>
        <p:spPr>
          <a:xfrm>
            <a:off x="362100" y="1333104"/>
            <a:ext cx="8419800" cy="3662892"/>
          </a:xfrm>
        </p:spPr>
        <p:txBody>
          <a:bodyPr>
            <a:normAutofit/>
          </a:bodyPr>
          <a:lstStyle/>
          <a:p>
            <a:pPr>
              <a:buFont typeface="+mj-lt"/>
              <a:buAutoNum type="arabicPeriod"/>
            </a:pPr>
            <a:r>
              <a:rPr lang="en-US" sz="1800" dirty="0"/>
              <a:t>Click </a:t>
            </a:r>
            <a:r>
              <a:rPr lang="en-US" sz="1800" b="1" dirty="0"/>
              <a:t>Register People </a:t>
            </a:r>
            <a:r>
              <a:rPr lang="en-US" sz="1800" dirty="0"/>
              <a:t>&gt; Scan or Type a barcode</a:t>
            </a:r>
          </a:p>
          <a:p>
            <a:pPr>
              <a:buFont typeface="+mj-lt"/>
              <a:buAutoNum type="arabicPeriod"/>
            </a:pPr>
            <a:r>
              <a:rPr lang="en-US" sz="1800" dirty="0"/>
              <a:t>Confirm: </a:t>
            </a:r>
            <a:r>
              <a:rPr lang="en-US" sz="1800" b="1" dirty="0"/>
              <a:t>Status Available </a:t>
            </a:r>
          </a:p>
          <a:p>
            <a:pPr>
              <a:buFont typeface="+mj-lt"/>
              <a:buAutoNum type="arabicPeriod"/>
            </a:pPr>
            <a:r>
              <a:rPr lang="en-US" sz="1800" dirty="0"/>
              <a:t>Enter </a:t>
            </a:r>
            <a:r>
              <a:rPr lang="en-US" sz="1800" dirty="0">
                <a:solidFill>
                  <a:srgbClr val="FF0000"/>
                </a:solidFill>
              </a:rPr>
              <a:t>*</a:t>
            </a:r>
            <a:r>
              <a:rPr lang="en-US" sz="1800" dirty="0"/>
              <a:t>First Name, </a:t>
            </a:r>
            <a:r>
              <a:rPr lang="en-US" sz="1800" dirty="0">
                <a:solidFill>
                  <a:srgbClr val="FF0000"/>
                </a:solidFill>
              </a:rPr>
              <a:t>*</a:t>
            </a:r>
            <a:r>
              <a:rPr lang="en-US" sz="1800" dirty="0"/>
              <a:t>Last Name, </a:t>
            </a:r>
            <a:r>
              <a:rPr lang="en-US" sz="1800" dirty="0">
                <a:solidFill>
                  <a:srgbClr val="FF0000"/>
                </a:solidFill>
              </a:rPr>
              <a:t>*</a:t>
            </a:r>
            <a:r>
              <a:rPr lang="en-US" sz="1800" dirty="0"/>
              <a:t>DOB (mm/dd/yyyy) &amp; Select Gender</a:t>
            </a:r>
          </a:p>
          <a:p>
            <a:pPr>
              <a:buFont typeface="+mj-lt"/>
              <a:buAutoNum type="arabicPeriod"/>
            </a:pPr>
            <a:r>
              <a:rPr lang="en-US" sz="1800" dirty="0"/>
              <a:t>Enter reason for SIP in the Note section</a:t>
            </a:r>
          </a:p>
          <a:p>
            <a:pPr>
              <a:buFont typeface="+mj-lt"/>
              <a:buAutoNum type="arabicPeriod"/>
            </a:pPr>
            <a:r>
              <a:rPr lang="en-US" sz="1800" dirty="0"/>
              <a:t>Select or Verify </a:t>
            </a:r>
            <a:r>
              <a:rPr lang="en-US" sz="1800" b="1" dirty="0"/>
              <a:t>Evacuation Operation </a:t>
            </a:r>
            <a:r>
              <a:rPr lang="en-US" sz="1800" dirty="0"/>
              <a:t>(reason for evacuation in scenario 2)</a:t>
            </a:r>
          </a:p>
          <a:p>
            <a:pPr>
              <a:buFont typeface="+mj-lt"/>
              <a:buAutoNum type="arabicPeriod"/>
            </a:pPr>
            <a:r>
              <a:rPr lang="en-US" sz="1800" dirty="0"/>
              <a:t>Verify person’s current location is correct</a:t>
            </a:r>
          </a:p>
          <a:p>
            <a:pPr>
              <a:buFont typeface="+mj-lt"/>
              <a:buAutoNum type="arabicPeriod"/>
            </a:pPr>
            <a:r>
              <a:rPr lang="en-US" sz="1800" dirty="0"/>
              <a:t>Select the Intended Destination from dropdown list, i.e. same as current location</a:t>
            </a:r>
          </a:p>
          <a:p>
            <a:pPr>
              <a:buFont typeface="+mj-lt"/>
              <a:buAutoNum type="arabicPeriod"/>
            </a:pPr>
            <a:r>
              <a:rPr lang="en-US" sz="1800" dirty="0"/>
              <a:t>Click </a:t>
            </a:r>
            <a:r>
              <a:rPr lang="en-US" sz="1800" b="1" dirty="0"/>
              <a:t>SIP</a:t>
            </a:r>
          </a:p>
          <a:p>
            <a:pPr>
              <a:buFont typeface="+mj-lt"/>
              <a:buAutoNum type="arabicPeriod"/>
            </a:pPr>
            <a:r>
              <a:rPr lang="en-US" sz="1800" dirty="0"/>
              <a:t>Confirm message: </a:t>
            </a:r>
            <a:r>
              <a:rPr lang="en-US" sz="1800" b="1" dirty="0"/>
              <a:t>SIP</a:t>
            </a:r>
            <a:r>
              <a:rPr lang="en-US" sz="1800" dirty="0"/>
              <a:t> is completed.</a:t>
            </a:r>
          </a:p>
          <a:p>
            <a:pPr marL="0" indent="0">
              <a:buNone/>
            </a:pPr>
            <a:endParaRPr lang="en-US" sz="135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2348214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en-US" sz="2800" b="1" dirty="0">
                <a:solidFill>
                  <a:srgbClr val="1F3261"/>
                </a:solidFill>
              </a:rPr>
              <a:t>Exercise 9: Deceased Person (U-3, S1)</a:t>
            </a:r>
            <a:endParaRPr lang="en-US" sz="2800" dirty="0">
              <a:solidFill>
                <a:srgbClr val="1F3261"/>
              </a:solidFill>
            </a:endParaRPr>
          </a:p>
          <a:p>
            <a:pPr>
              <a:lnSpc>
                <a:spcPct val="110000"/>
              </a:lnSpc>
              <a:spcBef>
                <a:spcPts val="0"/>
              </a:spcBef>
              <a:spcAft>
                <a:spcPts val="1200"/>
              </a:spcAft>
            </a:pPr>
            <a:r>
              <a:rPr lang="en-US" sz="2000" b="1" dirty="0">
                <a:solidFill>
                  <a:srgbClr val="1F3261"/>
                </a:solidFill>
                <a:latin typeface="+mn-lt"/>
                <a:cs typeface="+mn-cs"/>
              </a:rPr>
              <a:t>The person on the ventilator expired, and had a status of Sheltered In Place.</a:t>
            </a:r>
          </a:p>
          <a:p>
            <a:pPr>
              <a:lnSpc>
                <a:spcPct val="110000"/>
              </a:lnSpc>
              <a:spcBef>
                <a:spcPts val="0"/>
              </a:spcBef>
              <a:spcAft>
                <a:spcPts val="1200"/>
              </a:spcAft>
            </a:pPr>
            <a:r>
              <a:rPr lang="en-US" sz="2000" b="1" dirty="0">
                <a:solidFill>
                  <a:srgbClr val="1F3261"/>
                </a:solidFill>
                <a:latin typeface="+mn-lt"/>
                <a:cs typeface="+mn-cs"/>
              </a:rPr>
              <a:t>You need to mark the person’s record to indicate they are deceased.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4237248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806955" y="420588"/>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3100" b="1" dirty="0">
                <a:solidFill>
                  <a:srgbClr val="7030A0"/>
                </a:solidFill>
              </a:rPr>
              <a:t>U-3: Indicate Person is Deceased</a:t>
            </a:r>
            <a:r>
              <a:rPr lang="en-US" sz="2400" b="1" dirty="0">
                <a:solidFill>
                  <a:srgbClr val="7030A0"/>
                </a:solidFill>
              </a:rPr>
              <a:t/>
            </a:r>
            <a:br>
              <a:rPr lang="en-US" sz="2400" b="1" dirty="0">
                <a:solidFill>
                  <a:srgbClr val="7030A0"/>
                </a:solidFill>
              </a:rPr>
            </a:br>
            <a:endParaRPr lang="en-US" sz="14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362100" y="1173179"/>
            <a:ext cx="8419800" cy="3662892"/>
          </a:xfrm>
        </p:spPr>
        <p:txBody>
          <a:bodyPr>
            <a:normAutofit/>
          </a:bodyPr>
          <a:lstStyle/>
          <a:p>
            <a:pPr lvl="0">
              <a:buFont typeface="+mj-lt"/>
              <a:buAutoNum type="arabicPeriod"/>
            </a:pPr>
            <a:r>
              <a:rPr lang="en-US" sz="1800" dirty="0"/>
              <a:t>Click </a:t>
            </a:r>
            <a:r>
              <a:rPr lang="en-US" sz="1800" b="1" dirty="0"/>
              <a:t>Manage People </a:t>
            </a:r>
            <a:r>
              <a:rPr lang="en-US" sz="1800" dirty="0"/>
              <a:t>&gt; </a:t>
            </a:r>
            <a:r>
              <a:rPr lang="en-US" sz="1800" b="1" dirty="0"/>
              <a:t>Person Lookup</a:t>
            </a:r>
            <a:endParaRPr lang="en-US" sz="1800" dirty="0"/>
          </a:p>
          <a:p>
            <a:pPr lvl="0">
              <a:buFont typeface="+mj-lt"/>
              <a:buAutoNum type="arabicPeriod"/>
            </a:pPr>
            <a:r>
              <a:rPr lang="en-US" sz="1800" dirty="0"/>
              <a:t>Scan or Type Barcode of person from scenario 5 (SIP) above</a:t>
            </a:r>
          </a:p>
          <a:p>
            <a:pPr lvl="0">
              <a:buFont typeface="+mj-lt"/>
              <a:buAutoNum type="arabicPeriod"/>
            </a:pPr>
            <a:r>
              <a:rPr lang="en-US" sz="1800" dirty="0"/>
              <a:t>Click </a:t>
            </a:r>
            <a:r>
              <a:rPr lang="en-US" sz="1800" b="1" dirty="0"/>
              <a:t>Search</a:t>
            </a:r>
            <a:endParaRPr lang="en-US" sz="1800" dirty="0"/>
          </a:p>
          <a:p>
            <a:pPr lvl="0">
              <a:buFont typeface="+mj-lt"/>
              <a:buAutoNum type="arabicPeriod"/>
            </a:pPr>
            <a:r>
              <a:rPr lang="en-US" sz="1800" dirty="0"/>
              <a:t>Verify the correct person displays</a:t>
            </a:r>
          </a:p>
          <a:p>
            <a:pPr lvl="0">
              <a:buFont typeface="+mj-lt"/>
              <a:buAutoNum type="arabicPeriod"/>
            </a:pPr>
            <a:r>
              <a:rPr lang="en-US" sz="1800" dirty="0"/>
              <a:t>Click </a:t>
            </a:r>
            <a:r>
              <a:rPr lang="en-US" sz="1800" b="1" dirty="0"/>
              <a:t>Cancel SIP</a:t>
            </a:r>
            <a:endParaRPr lang="en-US" sz="1800" dirty="0"/>
          </a:p>
          <a:p>
            <a:pPr lvl="0">
              <a:buFont typeface="+mj-lt"/>
              <a:buAutoNum type="arabicPeriod"/>
            </a:pPr>
            <a:r>
              <a:rPr lang="en-US" sz="1800" dirty="0"/>
              <a:t>Verify</a:t>
            </a:r>
            <a:r>
              <a:rPr lang="en-US" sz="1800" b="1" dirty="0"/>
              <a:t> Status Registered </a:t>
            </a:r>
            <a:r>
              <a:rPr lang="en-US" sz="1800" dirty="0"/>
              <a:t>and Cancel SIP is completed</a:t>
            </a:r>
          </a:p>
          <a:p>
            <a:pPr lvl="0">
              <a:buFont typeface="+mj-lt"/>
              <a:buAutoNum type="arabicPeriod"/>
            </a:pPr>
            <a:r>
              <a:rPr lang="en-US" sz="1800" dirty="0"/>
              <a:t>Check the Deceased box and Enter the date and time of death in Note field</a:t>
            </a:r>
          </a:p>
          <a:p>
            <a:pPr lvl="0">
              <a:buFont typeface="+mj-lt"/>
              <a:buAutoNum type="arabicPeriod"/>
            </a:pPr>
            <a:r>
              <a:rPr lang="en-US" sz="1800" dirty="0"/>
              <a:t>Click </a:t>
            </a:r>
            <a:r>
              <a:rPr lang="en-US" sz="1800" b="1" dirty="0"/>
              <a:t>Save Edits </a:t>
            </a:r>
            <a:r>
              <a:rPr lang="en-US" sz="1800" dirty="0"/>
              <a:t>and verify Edit is completed</a:t>
            </a:r>
          </a:p>
          <a:p>
            <a:pPr lvl="0">
              <a:buFont typeface="+mj-lt"/>
              <a:buAutoNum type="arabicPeriod"/>
            </a:pPr>
            <a:r>
              <a:rPr lang="en-US" sz="1800" dirty="0"/>
              <a:t>View More Info from Tracking History to see the notes.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598784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806955" y="420588"/>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2400" b="1" dirty="0">
                <a:solidFill>
                  <a:srgbClr val="00B0F0"/>
                </a:solidFill>
                <a:latin typeface="Arial" panose="020B0604020202020204" pitchFamily="34" charset="0"/>
                <a:ea typeface="+mn-ea"/>
                <a:cs typeface="Arial" panose="020B0604020202020204" pitchFamily="34" charset="0"/>
              </a:rPr>
              <a:t>S-1:  View Reports &gt; Facility Report</a:t>
            </a:r>
            <a:r>
              <a:rPr lang="en-US" sz="1400" b="1" dirty="0">
                <a:solidFill>
                  <a:srgbClr val="00B0F0"/>
                </a:solidFill>
                <a:latin typeface="Arial" panose="020B0604020202020204" pitchFamily="34" charset="0"/>
                <a:ea typeface="+mn-ea"/>
                <a:cs typeface="Arial" panose="020B0604020202020204" pitchFamily="34" charset="0"/>
              </a:rPr>
              <a:t/>
            </a:r>
            <a:br>
              <a:rPr lang="en-US" sz="1400" b="1" dirty="0">
                <a:solidFill>
                  <a:srgbClr val="00B0F0"/>
                </a:solidFill>
                <a:latin typeface="Arial" panose="020B0604020202020204" pitchFamily="34" charset="0"/>
                <a:ea typeface="+mn-ea"/>
                <a:cs typeface="Arial" panose="020B0604020202020204" pitchFamily="34" charset="0"/>
              </a:rPr>
            </a:br>
            <a:endParaRPr lang="en-US" sz="14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1746422" y="1315655"/>
            <a:ext cx="7043716" cy="3662892"/>
          </a:xfrm>
        </p:spPr>
        <p:txBody>
          <a:bodyPr>
            <a:normAutofit/>
          </a:bodyPr>
          <a:lstStyle/>
          <a:p>
            <a:pPr lvl="0">
              <a:buFont typeface="+mj-lt"/>
              <a:buAutoNum type="arabicPeriod"/>
            </a:pPr>
            <a:r>
              <a:rPr lang="en-US" sz="1800" dirty="0"/>
              <a:t>Click </a:t>
            </a:r>
            <a:r>
              <a:rPr lang="en-US" sz="1800" b="1" dirty="0"/>
              <a:t>Reports</a:t>
            </a:r>
            <a:r>
              <a:rPr lang="en-US" sz="1800" dirty="0"/>
              <a:t> &gt; </a:t>
            </a:r>
            <a:r>
              <a:rPr lang="en-US" sz="1800" b="1" dirty="0"/>
              <a:t>Facility Report</a:t>
            </a:r>
            <a:endParaRPr lang="en-US" sz="1800" dirty="0"/>
          </a:p>
          <a:p>
            <a:pPr lvl="0">
              <a:buFont typeface="+mj-lt"/>
              <a:buAutoNum type="arabicPeriod"/>
            </a:pPr>
            <a:r>
              <a:rPr lang="en-US" sz="1800" dirty="0"/>
              <a:t>Verify Location and Operation</a:t>
            </a:r>
          </a:p>
          <a:p>
            <a:pPr lvl="0">
              <a:buFont typeface="+mj-lt"/>
              <a:buAutoNum type="arabicPeriod"/>
            </a:pPr>
            <a:r>
              <a:rPr lang="en-US" sz="1800" dirty="0"/>
              <a:t>Click </a:t>
            </a:r>
            <a:r>
              <a:rPr lang="en-US" sz="1800" b="1" dirty="0"/>
              <a:t>Generate Report</a:t>
            </a:r>
            <a:endParaRPr lang="en-US" sz="1800" dirty="0"/>
          </a:p>
          <a:p>
            <a:pPr lvl="0">
              <a:buFont typeface="+mj-lt"/>
              <a:buAutoNum type="arabicPeriod"/>
            </a:pPr>
            <a:r>
              <a:rPr lang="en-US" sz="1800" dirty="0"/>
              <a:t>View report and Deceased field = true.</a:t>
            </a:r>
          </a:p>
          <a:p>
            <a:pPr marL="0" indent="0">
              <a:buNone/>
            </a:pPr>
            <a:endParaRPr lang="en-US" sz="135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3279433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en-US" sz="2800" b="1" dirty="0">
                <a:solidFill>
                  <a:srgbClr val="1F3261"/>
                </a:solidFill>
              </a:rPr>
              <a:t>Exercise 10: Change Status to Evacuated (U-1)</a:t>
            </a:r>
          </a:p>
          <a:p>
            <a:pPr marL="0" indent="0">
              <a:lnSpc>
                <a:spcPct val="110000"/>
              </a:lnSpc>
              <a:spcBef>
                <a:spcPts val="0"/>
              </a:spcBef>
              <a:spcAft>
                <a:spcPts val="1200"/>
              </a:spcAft>
              <a:buNone/>
            </a:pPr>
            <a:r>
              <a:rPr lang="en-US" sz="2000" dirty="0">
                <a:solidFill>
                  <a:srgbClr val="002060"/>
                </a:solidFill>
              </a:rPr>
              <a:t>It is time for the people registered in exercises 5 and 6 to be moved from your facility to the temporary location. In this exercise, you will    re-open their records and set their status to evacuated.</a:t>
            </a:r>
          </a:p>
          <a:p>
            <a:pPr marL="0" indent="0">
              <a:lnSpc>
                <a:spcPct val="110000"/>
              </a:lnSpc>
              <a:spcBef>
                <a:spcPts val="0"/>
              </a:spcBef>
              <a:spcAft>
                <a:spcPts val="1200"/>
              </a:spcAft>
              <a:buNone/>
            </a:pPr>
            <a:endParaRPr lang="en-US" sz="2800" b="1"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550590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806955" y="420588"/>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3100" b="1" dirty="0">
                <a:solidFill>
                  <a:srgbClr val="7030A0"/>
                </a:solidFill>
              </a:rPr>
              <a:t>U-1: Change Status to Evacuated</a:t>
            </a:r>
            <a:endParaRPr lang="en-US" sz="14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806954" y="1202416"/>
            <a:ext cx="7958469" cy="3662892"/>
          </a:xfrm>
        </p:spPr>
        <p:txBody>
          <a:bodyPr>
            <a:normAutofit/>
          </a:bodyPr>
          <a:lstStyle/>
          <a:p>
            <a:pPr lvl="0">
              <a:buFont typeface="+mj-lt"/>
              <a:buAutoNum type="arabicPeriod"/>
            </a:pPr>
            <a:r>
              <a:rPr lang="en-US" sz="2000" dirty="0"/>
              <a:t>Click </a:t>
            </a:r>
            <a:r>
              <a:rPr lang="en-US" sz="2000" b="1" dirty="0"/>
              <a:t>Manage People </a:t>
            </a:r>
            <a:r>
              <a:rPr lang="en-US" sz="2000" dirty="0"/>
              <a:t>&gt; Person Lookup</a:t>
            </a:r>
          </a:p>
          <a:p>
            <a:pPr lvl="0">
              <a:buFont typeface="+mj-lt"/>
              <a:buAutoNum type="arabicPeriod"/>
            </a:pPr>
            <a:r>
              <a:rPr lang="en-US" sz="2000" dirty="0"/>
              <a:t>Scan Barcode &gt; Click Search</a:t>
            </a:r>
          </a:p>
          <a:p>
            <a:pPr lvl="0">
              <a:buFont typeface="+mj-lt"/>
              <a:buAutoNum type="arabicPeriod"/>
            </a:pPr>
            <a:r>
              <a:rPr lang="en-US" sz="2000" dirty="0"/>
              <a:t>Verify person is correct</a:t>
            </a:r>
          </a:p>
          <a:p>
            <a:pPr lvl="0">
              <a:buFont typeface="+mj-lt"/>
              <a:buAutoNum type="arabicPeriod"/>
            </a:pPr>
            <a:r>
              <a:rPr lang="en-US" sz="2000" dirty="0"/>
              <a:t>Click </a:t>
            </a:r>
            <a:r>
              <a:rPr lang="en-US" sz="2000" b="1" dirty="0"/>
              <a:t>Evacuated</a:t>
            </a:r>
          </a:p>
          <a:p>
            <a:pPr lvl="0">
              <a:buFont typeface="+mj-lt"/>
              <a:buAutoNum type="arabicPeriod"/>
            </a:pPr>
            <a:r>
              <a:rPr lang="en-US" sz="2000" dirty="0"/>
              <a:t>Confirm message: Receive is completed &amp; Status: </a:t>
            </a:r>
            <a:r>
              <a:rPr lang="en-US" sz="2000" b="1" dirty="0"/>
              <a:t>Evacuated</a:t>
            </a:r>
          </a:p>
          <a:p>
            <a:pPr lvl="0">
              <a:buFont typeface="+mj-lt"/>
              <a:buAutoNum type="arabicPeriod"/>
            </a:pPr>
            <a:r>
              <a:rPr lang="en-US" sz="2000" dirty="0"/>
              <a:t>Repeat steps 1 – 5 for second person, but in Step 2 Type in barcode number.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159509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900"/>
            <a:ext cx="8229600" cy="857250"/>
          </a:xfrm>
        </p:spPr>
        <p:txBody>
          <a:bodyPr>
            <a:normAutofit/>
          </a:bodyPr>
          <a:lstStyle/>
          <a:p>
            <a:r>
              <a:rPr lang="en-US" sz="3200" b="1" dirty="0">
                <a:solidFill>
                  <a:srgbClr val="1F3261"/>
                </a:solidFill>
              </a:rPr>
              <a:t>Evacuated Patients/Residents</a:t>
            </a:r>
          </a:p>
        </p:txBody>
      </p:sp>
      <p:sp>
        <p:nvSpPr>
          <p:cNvPr id="3" name="Content Placeholder 2"/>
          <p:cNvSpPr>
            <a:spLocks noGrp="1"/>
          </p:cNvSpPr>
          <p:nvPr>
            <p:ph idx="1"/>
          </p:nvPr>
        </p:nvSpPr>
        <p:spPr>
          <a:xfrm>
            <a:off x="0" y="1200149"/>
            <a:ext cx="8940912" cy="3733801"/>
          </a:xfrm>
        </p:spPr>
        <p:txBody>
          <a:bodyPr>
            <a:normAutofit/>
          </a:bodyPr>
          <a:lstStyle/>
          <a:p>
            <a:pPr marL="0" indent="0">
              <a:buNone/>
            </a:pPr>
            <a:r>
              <a:rPr lang="en-US" sz="2600" dirty="0">
                <a:solidFill>
                  <a:srgbClr val="1F3261"/>
                </a:solidFill>
              </a:rPr>
              <a:t>	Providers</a:t>
            </a:r>
            <a:r>
              <a:rPr lang="en-US" sz="2400" dirty="0">
                <a:solidFill>
                  <a:srgbClr val="1F3261"/>
                </a:solidFill>
              </a:rPr>
              <a:t>:</a:t>
            </a:r>
          </a:p>
          <a:p>
            <a:pPr marL="1485900" lvl="2" indent="-571500">
              <a:spcBef>
                <a:spcPts val="0"/>
              </a:spcBef>
              <a:buFont typeface="Wingdings" panose="05000000000000000000" pitchFamily="2" charset="2"/>
              <a:buChar char="ü"/>
            </a:pPr>
            <a:r>
              <a:rPr lang="en-US" sz="2200" dirty="0">
                <a:solidFill>
                  <a:srgbClr val="1F3261"/>
                </a:solidFill>
              </a:rPr>
              <a:t>Often didn’t know their location, condition; </a:t>
            </a:r>
          </a:p>
          <a:p>
            <a:pPr marL="1485900" lvl="2" indent="-571500">
              <a:spcBef>
                <a:spcPts val="0"/>
              </a:spcBef>
              <a:buFont typeface="Wingdings" panose="05000000000000000000" pitchFamily="2" charset="2"/>
              <a:buChar char="ü"/>
            </a:pPr>
            <a:r>
              <a:rPr lang="en-US" sz="2200" dirty="0">
                <a:solidFill>
                  <a:srgbClr val="1F3261"/>
                </a:solidFill>
              </a:rPr>
              <a:t>unable to provide ongoing guidance to receiving facility – many sent without basic health records; medication information  </a:t>
            </a:r>
          </a:p>
          <a:p>
            <a:pPr marL="1485900" lvl="2" indent="-571500">
              <a:spcBef>
                <a:spcPts val="0"/>
              </a:spcBef>
              <a:buFont typeface="Wingdings" panose="05000000000000000000" pitchFamily="2" charset="2"/>
              <a:buChar char="ü"/>
            </a:pPr>
            <a:r>
              <a:rPr lang="en-US" sz="2200" dirty="0">
                <a:solidFill>
                  <a:srgbClr val="1F3261"/>
                </a:solidFill>
              </a:rPr>
              <a:t>Had difficulty in repatriating all their people or discharging to other facilities</a:t>
            </a:r>
          </a:p>
          <a:p>
            <a:pPr marL="1485900" lvl="2" indent="-571500">
              <a:spcBef>
                <a:spcPts val="0"/>
              </a:spcBef>
              <a:buFont typeface="Wingdings" panose="05000000000000000000" pitchFamily="2" charset="2"/>
              <a:buChar char="ü"/>
            </a:pPr>
            <a:r>
              <a:rPr lang="en-US" sz="2200" dirty="0">
                <a:solidFill>
                  <a:srgbClr val="1F3261"/>
                </a:solidFill>
              </a:rPr>
              <a:t>Families did not know where loved ones were located; some still searching weeks after the storm </a:t>
            </a:r>
          </a:p>
          <a:p>
            <a:pPr marL="914400" lvl="2" indent="0">
              <a:spcBef>
                <a:spcPts val="0"/>
              </a:spcBef>
              <a:buNone/>
            </a:pPr>
            <a:endParaRPr lang="en-US" dirty="0">
              <a:solidFill>
                <a:srgbClr val="1F3261"/>
              </a:solidFill>
            </a:endParaRP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381001"/>
            <a:ext cx="1335729" cy="609600"/>
          </a:xfrm>
          <a:prstGeom prst="rect">
            <a:avLst/>
          </a:prstGeom>
        </p:spPr>
      </p:pic>
    </p:spTree>
    <p:extLst>
      <p:ext uri="{BB962C8B-B14F-4D97-AF65-F5344CB8AC3E}">
        <p14:creationId xmlns:p14="http://schemas.microsoft.com/office/powerpoint/2010/main" val="85513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en-US" sz="2800" b="1" dirty="0">
                <a:solidFill>
                  <a:srgbClr val="1F3261"/>
                </a:solidFill>
              </a:rPr>
              <a:t>Exercise 11: Change Status to Received (U-4)</a:t>
            </a:r>
          </a:p>
          <a:p>
            <a:pPr marL="0" indent="0">
              <a:lnSpc>
                <a:spcPct val="110000"/>
              </a:lnSpc>
              <a:spcBef>
                <a:spcPts val="0"/>
              </a:spcBef>
              <a:spcAft>
                <a:spcPts val="1200"/>
              </a:spcAft>
              <a:buNone/>
            </a:pPr>
            <a:r>
              <a:rPr lang="en-US" sz="2000" dirty="0">
                <a:solidFill>
                  <a:srgbClr val="002060"/>
                </a:solidFill>
              </a:rPr>
              <a:t>It is time for the people registered in exercises 5 and 6 to be moved from your facility to the temporary location. In this exercise, you will    re-open their records and set their status to evacuated.</a:t>
            </a:r>
          </a:p>
          <a:p>
            <a:pPr marL="0" indent="0">
              <a:lnSpc>
                <a:spcPct val="110000"/>
              </a:lnSpc>
              <a:spcBef>
                <a:spcPts val="0"/>
              </a:spcBef>
              <a:spcAft>
                <a:spcPts val="1200"/>
              </a:spcAft>
              <a:buNone/>
            </a:pPr>
            <a:endParaRPr lang="en-US" sz="2800" b="1"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5185716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806955" y="420588"/>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3100" b="1" dirty="0">
                <a:solidFill>
                  <a:srgbClr val="7030A0"/>
                </a:solidFill>
              </a:rPr>
              <a:t>U-4: Change Status to Received</a:t>
            </a:r>
            <a:endParaRPr lang="en-US" sz="14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806954" y="1202416"/>
            <a:ext cx="7958469" cy="3662892"/>
          </a:xfrm>
        </p:spPr>
        <p:txBody>
          <a:bodyPr>
            <a:normAutofit/>
          </a:bodyPr>
          <a:lstStyle/>
          <a:p>
            <a:pPr lvl="0">
              <a:buFont typeface="+mj-lt"/>
              <a:buAutoNum type="arabicPeriod"/>
            </a:pPr>
            <a:r>
              <a:rPr lang="en-US" sz="2000" dirty="0"/>
              <a:t>Click </a:t>
            </a:r>
            <a:r>
              <a:rPr lang="en-US" sz="2000" b="1" dirty="0"/>
              <a:t>Manage People </a:t>
            </a:r>
            <a:r>
              <a:rPr lang="en-US" sz="2000" dirty="0"/>
              <a:t>&gt; Person Lookup</a:t>
            </a:r>
          </a:p>
          <a:p>
            <a:pPr lvl="0">
              <a:buFont typeface="+mj-lt"/>
              <a:buAutoNum type="arabicPeriod"/>
            </a:pPr>
            <a:r>
              <a:rPr lang="en-US" sz="2000" dirty="0"/>
              <a:t>Scan Barcode &gt; Click Search</a:t>
            </a:r>
          </a:p>
          <a:p>
            <a:pPr lvl="0">
              <a:buFont typeface="+mj-lt"/>
              <a:buAutoNum type="arabicPeriod"/>
            </a:pPr>
            <a:r>
              <a:rPr lang="en-US" sz="2000" dirty="0"/>
              <a:t>Change Current Location Org. Type (TMP) &amp; Current Location to the Temporary Location</a:t>
            </a:r>
          </a:p>
          <a:p>
            <a:pPr lvl="0">
              <a:buFont typeface="+mj-lt"/>
              <a:buAutoNum type="arabicPeriod"/>
            </a:pPr>
            <a:r>
              <a:rPr lang="en-US" sz="2000" dirty="0"/>
              <a:t>Click </a:t>
            </a:r>
            <a:r>
              <a:rPr lang="en-US" sz="2000" b="1" dirty="0"/>
              <a:t>Received</a:t>
            </a:r>
          </a:p>
          <a:p>
            <a:pPr lvl="0">
              <a:buFont typeface="+mj-lt"/>
              <a:buAutoNum type="arabicPeriod"/>
            </a:pPr>
            <a:r>
              <a:rPr lang="en-US" sz="2000" dirty="0"/>
              <a:t>Confirm message: Receive is completed &amp; Status: </a:t>
            </a:r>
            <a:r>
              <a:rPr lang="en-US" sz="2000" b="1" dirty="0"/>
              <a:t>Received</a:t>
            </a:r>
          </a:p>
          <a:p>
            <a:pPr lvl="0">
              <a:buFont typeface="+mj-lt"/>
              <a:buAutoNum type="arabicPeriod"/>
            </a:pPr>
            <a:r>
              <a:rPr lang="en-US" sz="2000" dirty="0"/>
              <a:t>Repeat steps 1 – 5 for second person, but in Step 2 Type in barcode number.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405566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271849" y="1240021"/>
            <a:ext cx="8550875" cy="3487843"/>
          </a:xfrm>
        </p:spPr>
        <p:txBody>
          <a:bodyPr>
            <a:normAutofit/>
          </a:bodyPr>
          <a:lstStyle/>
          <a:p>
            <a:pPr marL="0" indent="0">
              <a:lnSpc>
                <a:spcPct val="110000"/>
              </a:lnSpc>
              <a:spcBef>
                <a:spcPts val="0"/>
              </a:spcBef>
              <a:spcAft>
                <a:spcPts val="1200"/>
              </a:spcAft>
              <a:buNone/>
            </a:pPr>
            <a:r>
              <a:rPr lang="en-US" sz="2800" b="1" dirty="0">
                <a:solidFill>
                  <a:srgbClr val="1F3261"/>
                </a:solidFill>
              </a:rPr>
              <a:t>Exercise 12: Change Status to Initiated Repatriation Using the Multi Person Update (U-5)</a:t>
            </a:r>
          </a:p>
          <a:p>
            <a:pPr marL="514350" indent="-514350">
              <a:lnSpc>
                <a:spcPct val="110000"/>
              </a:lnSpc>
              <a:spcBef>
                <a:spcPts val="0"/>
              </a:spcBef>
              <a:spcAft>
                <a:spcPts val="1200"/>
              </a:spcAft>
              <a:buFont typeface="+mj-lt"/>
              <a:buAutoNum type="arabicPeriod"/>
            </a:pPr>
            <a:r>
              <a:rPr lang="en-US" sz="2200" b="1" dirty="0">
                <a:solidFill>
                  <a:srgbClr val="1F3261"/>
                </a:solidFill>
              </a:rPr>
              <a:t>Power has been restored to your facility. People can be returned.</a:t>
            </a:r>
          </a:p>
          <a:p>
            <a:pPr marL="514350" indent="-514350">
              <a:lnSpc>
                <a:spcPct val="110000"/>
              </a:lnSpc>
              <a:spcBef>
                <a:spcPts val="0"/>
              </a:spcBef>
              <a:spcAft>
                <a:spcPts val="1200"/>
              </a:spcAft>
              <a:buFont typeface="+mj-lt"/>
              <a:buAutoNum type="arabicPeriod"/>
            </a:pPr>
            <a:r>
              <a:rPr lang="en-US" sz="2200" b="1" dirty="0">
                <a:solidFill>
                  <a:srgbClr val="1F3261"/>
                </a:solidFill>
              </a:rPr>
              <a:t>The two evacuees are being sent back to the original facility.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215643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930875" y="420588"/>
            <a:ext cx="8105679"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3100" b="1" dirty="0">
                <a:solidFill>
                  <a:srgbClr val="7030A0"/>
                </a:solidFill>
              </a:rPr>
              <a:t>U-5: Change Status to Initiated Repatriation</a:t>
            </a:r>
            <a:r>
              <a:rPr lang="en-US" sz="2400" b="1" dirty="0">
                <a:solidFill>
                  <a:srgbClr val="7030A0"/>
                </a:solidFill>
              </a:rPr>
              <a:t/>
            </a:r>
            <a:br>
              <a:rPr lang="en-US" sz="2400" b="1" dirty="0">
                <a:solidFill>
                  <a:srgbClr val="7030A0"/>
                </a:solidFill>
              </a:rPr>
            </a:br>
            <a:endParaRPr lang="en-US" sz="14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806954" y="1202416"/>
            <a:ext cx="7958469" cy="3662892"/>
          </a:xfrm>
        </p:spPr>
        <p:txBody>
          <a:bodyPr>
            <a:normAutofit/>
          </a:bodyPr>
          <a:lstStyle/>
          <a:p>
            <a:pPr marL="457200" lvl="0" indent="-457200">
              <a:buFont typeface="+mj-lt"/>
              <a:buAutoNum type="arabicPeriod"/>
            </a:pPr>
            <a:r>
              <a:rPr lang="en-US" sz="2000" dirty="0"/>
              <a:t>Click </a:t>
            </a:r>
            <a:r>
              <a:rPr lang="en-US" sz="2000" b="1" dirty="0"/>
              <a:t>Manage People</a:t>
            </a:r>
            <a:r>
              <a:rPr lang="en-US" sz="2000" dirty="0"/>
              <a:t> &gt; </a:t>
            </a:r>
            <a:r>
              <a:rPr lang="en-US" sz="2000" b="1" dirty="0"/>
              <a:t>Multi Person Update</a:t>
            </a:r>
            <a:endParaRPr lang="en-US" sz="2000" dirty="0"/>
          </a:p>
          <a:p>
            <a:pPr marL="457200" lvl="0" indent="-457200">
              <a:buFont typeface="+mj-lt"/>
              <a:buAutoNum type="arabicPeriod"/>
            </a:pPr>
            <a:r>
              <a:rPr lang="en-US" sz="2000" dirty="0"/>
              <a:t>Select Operation, Original location org. type and location</a:t>
            </a:r>
          </a:p>
          <a:p>
            <a:pPr marL="457200" lvl="0" indent="-457200">
              <a:buFont typeface="+mj-lt"/>
              <a:buAutoNum type="arabicPeriod"/>
            </a:pPr>
            <a:r>
              <a:rPr lang="en-US" sz="2000" dirty="0"/>
              <a:t>Select Action: </a:t>
            </a:r>
            <a:r>
              <a:rPr lang="en-US" sz="2000" b="1" dirty="0"/>
              <a:t>Initiate Repatriation</a:t>
            </a:r>
            <a:r>
              <a:rPr lang="en-US" sz="2000" dirty="0"/>
              <a:t> </a:t>
            </a:r>
          </a:p>
          <a:p>
            <a:pPr marL="457200" lvl="0" indent="-457200">
              <a:buFont typeface="+mj-lt"/>
              <a:buAutoNum type="arabicPeriod"/>
            </a:pPr>
            <a:r>
              <a:rPr lang="en-US" sz="2000" dirty="0"/>
              <a:t>Click </a:t>
            </a:r>
            <a:r>
              <a:rPr lang="en-US" sz="2000" b="1" dirty="0"/>
              <a:t>List</a:t>
            </a:r>
            <a:endParaRPr lang="en-US" sz="2000" dirty="0"/>
          </a:p>
          <a:p>
            <a:pPr marL="457200" lvl="0" indent="-457200">
              <a:buFont typeface="+mj-lt"/>
              <a:buAutoNum type="arabicPeriod"/>
            </a:pPr>
            <a:r>
              <a:rPr lang="en-US" sz="2000" dirty="0"/>
              <a:t>Select people with check/click OR select all by checking box in column heading</a:t>
            </a:r>
          </a:p>
          <a:p>
            <a:pPr marL="457200" lvl="0" indent="-457200">
              <a:buFont typeface="+mj-lt"/>
              <a:buAutoNum type="arabicPeriod"/>
            </a:pPr>
            <a:r>
              <a:rPr lang="en-US" sz="2000" dirty="0"/>
              <a:t>Click </a:t>
            </a:r>
            <a:r>
              <a:rPr lang="en-US" sz="2000" b="1" dirty="0"/>
              <a:t>Initiate Repatriation</a:t>
            </a:r>
            <a:r>
              <a:rPr lang="en-US" sz="2000" dirty="0"/>
              <a:t> </a:t>
            </a:r>
            <a:r>
              <a:rPr lang="en-US" sz="2000" b="1" dirty="0"/>
              <a:t>of Selected</a:t>
            </a:r>
            <a:endParaRPr lang="en-US" sz="2000" dirty="0"/>
          </a:p>
          <a:p>
            <a:pPr marL="457200" lvl="0" indent="-457200">
              <a:buFont typeface="+mj-lt"/>
              <a:buAutoNum type="arabicPeriod"/>
            </a:pPr>
            <a:r>
              <a:rPr lang="en-US" sz="2000" dirty="0"/>
              <a:t>Verify Initiate Repatriation completed for two people.</a:t>
            </a:r>
          </a:p>
          <a:p>
            <a:pPr marL="0" lvl="0" indent="0">
              <a:buNone/>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1553711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271849" y="1240021"/>
            <a:ext cx="8550875" cy="3487843"/>
          </a:xfrm>
        </p:spPr>
        <p:txBody>
          <a:bodyPr>
            <a:normAutofit/>
          </a:bodyPr>
          <a:lstStyle/>
          <a:p>
            <a:pPr marL="0" indent="0">
              <a:lnSpc>
                <a:spcPct val="110000"/>
              </a:lnSpc>
              <a:spcBef>
                <a:spcPts val="0"/>
              </a:spcBef>
              <a:spcAft>
                <a:spcPts val="1200"/>
              </a:spcAft>
              <a:buNone/>
            </a:pPr>
            <a:r>
              <a:rPr lang="en-US" sz="2800" b="1" dirty="0">
                <a:solidFill>
                  <a:srgbClr val="1F3261"/>
                </a:solidFill>
              </a:rPr>
              <a:t>Exercise 13: Change Status to Repatriation Using the Multi Person Update (U-6)</a:t>
            </a:r>
          </a:p>
          <a:p>
            <a:pPr marL="0" indent="0">
              <a:lnSpc>
                <a:spcPct val="110000"/>
              </a:lnSpc>
              <a:spcBef>
                <a:spcPts val="0"/>
              </a:spcBef>
              <a:spcAft>
                <a:spcPts val="1200"/>
              </a:spcAft>
              <a:buNone/>
            </a:pPr>
            <a:endParaRPr lang="en-US" sz="800" b="1" dirty="0">
              <a:solidFill>
                <a:srgbClr val="1F3261"/>
              </a:solidFill>
            </a:endParaRPr>
          </a:p>
          <a:p>
            <a:pPr>
              <a:lnSpc>
                <a:spcPct val="110000"/>
              </a:lnSpc>
              <a:spcBef>
                <a:spcPts val="0"/>
              </a:spcBef>
              <a:spcAft>
                <a:spcPts val="1200"/>
              </a:spcAft>
            </a:pPr>
            <a:r>
              <a:rPr lang="en-US" sz="2200" b="1" dirty="0">
                <a:solidFill>
                  <a:srgbClr val="1F3261"/>
                </a:solidFill>
              </a:rPr>
              <a:t>The people you registered in exercises 5 and 6 have returned to their original facility. You will need to indicated that they have arrived by changing their status to Repatriated.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9296757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930875" y="420588"/>
            <a:ext cx="8105679"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3100" b="1" dirty="0">
                <a:solidFill>
                  <a:srgbClr val="7030A0"/>
                </a:solidFill>
              </a:rPr>
              <a:t>U-6: Change Status to Repatriated</a:t>
            </a:r>
            <a:r>
              <a:rPr lang="en-US" sz="2400" b="1" dirty="0">
                <a:solidFill>
                  <a:srgbClr val="7030A0"/>
                </a:solidFill>
              </a:rPr>
              <a:t/>
            </a:r>
            <a:br>
              <a:rPr lang="en-US" sz="2400" b="1" dirty="0">
                <a:solidFill>
                  <a:srgbClr val="7030A0"/>
                </a:solidFill>
              </a:rPr>
            </a:br>
            <a:endParaRPr lang="en-US" sz="14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806954" y="1202416"/>
            <a:ext cx="7958469" cy="3662892"/>
          </a:xfrm>
        </p:spPr>
        <p:txBody>
          <a:bodyPr>
            <a:normAutofit/>
          </a:bodyPr>
          <a:lstStyle/>
          <a:p>
            <a:pPr marL="457200" lvl="0" indent="-457200">
              <a:buFont typeface="+mj-lt"/>
              <a:buAutoNum type="arabicPeriod"/>
            </a:pPr>
            <a:r>
              <a:rPr lang="en-US" sz="2000" dirty="0"/>
              <a:t>Click </a:t>
            </a:r>
            <a:r>
              <a:rPr lang="en-US" sz="2000" b="1" dirty="0"/>
              <a:t>Manage People </a:t>
            </a:r>
            <a:r>
              <a:rPr lang="en-US" sz="2000" dirty="0"/>
              <a:t>&gt; Multi Person Update</a:t>
            </a:r>
          </a:p>
          <a:p>
            <a:pPr marL="457200" lvl="0" indent="-457200">
              <a:buFont typeface="+mj-lt"/>
              <a:buAutoNum type="arabicPeriod"/>
            </a:pPr>
            <a:r>
              <a:rPr lang="en-US" sz="2000" dirty="0"/>
              <a:t>Select Operation, Original location org. type and location</a:t>
            </a:r>
          </a:p>
          <a:p>
            <a:pPr marL="457200" lvl="0" indent="-457200">
              <a:buFont typeface="+mj-lt"/>
              <a:buAutoNum type="arabicPeriod"/>
            </a:pPr>
            <a:r>
              <a:rPr lang="en-US" sz="2000" dirty="0"/>
              <a:t>Select Action </a:t>
            </a:r>
            <a:r>
              <a:rPr lang="en-US" sz="2000" b="1" dirty="0"/>
              <a:t>Repatriate</a:t>
            </a:r>
            <a:r>
              <a:rPr lang="en-US" sz="2000" dirty="0"/>
              <a:t> </a:t>
            </a:r>
          </a:p>
          <a:p>
            <a:pPr marL="457200" lvl="0" indent="-457200">
              <a:buFont typeface="+mj-lt"/>
              <a:buAutoNum type="arabicPeriod"/>
            </a:pPr>
            <a:r>
              <a:rPr lang="en-US" sz="2000" dirty="0"/>
              <a:t>Click </a:t>
            </a:r>
            <a:r>
              <a:rPr lang="en-US" sz="2000" b="1" dirty="0"/>
              <a:t>List</a:t>
            </a:r>
          </a:p>
          <a:p>
            <a:pPr marL="457200" lvl="0" indent="-457200">
              <a:buFont typeface="+mj-lt"/>
              <a:buAutoNum type="arabicPeriod"/>
            </a:pPr>
            <a:r>
              <a:rPr lang="en-US" sz="2000" dirty="0"/>
              <a:t>Select people with check/click OR select all by checking box in column heading</a:t>
            </a:r>
          </a:p>
          <a:p>
            <a:pPr marL="457200" lvl="0" indent="-457200">
              <a:buFont typeface="+mj-lt"/>
              <a:buAutoNum type="arabicPeriod"/>
            </a:pPr>
            <a:r>
              <a:rPr lang="en-US" sz="2000" dirty="0"/>
              <a:t>Click </a:t>
            </a:r>
            <a:r>
              <a:rPr lang="en-US" sz="2000" b="1" dirty="0"/>
              <a:t>Repatriation of Selected</a:t>
            </a:r>
          </a:p>
          <a:p>
            <a:pPr marL="457200" lvl="0" indent="-457200">
              <a:buFont typeface="+mj-lt"/>
              <a:buAutoNum type="arabicPeriod"/>
            </a:pPr>
            <a:r>
              <a:rPr lang="en-US" sz="2000" dirty="0"/>
              <a:t>Verify Repatriation completed for two people.</a:t>
            </a:r>
          </a:p>
          <a:p>
            <a:pPr marL="0" lvl="0" indent="0">
              <a:buNone/>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961506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271849" y="1240021"/>
            <a:ext cx="8550875" cy="3487843"/>
          </a:xfrm>
        </p:spPr>
        <p:txBody>
          <a:bodyPr>
            <a:normAutofit/>
          </a:bodyPr>
          <a:lstStyle/>
          <a:p>
            <a:pPr marL="0" indent="0">
              <a:lnSpc>
                <a:spcPct val="110000"/>
              </a:lnSpc>
              <a:spcBef>
                <a:spcPts val="0"/>
              </a:spcBef>
              <a:spcAft>
                <a:spcPts val="1200"/>
              </a:spcAft>
              <a:buNone/>
            </a:pPr>
            <a:r>
              <a:rPr lang="en-US" sz="2800" b="1" dirty="0">
                <a:solidFill>
                  <a:srgbClr val="1F3261"/>
                </a:solidFill>
              </a:rPr>
              <a:t>Exercise 14: Review Facility Report (S1)</a:t>
            </a:r>
          </a:p>
          <a:p>
            <a:pPr marL="0" indent="0">
              <a:lnSpc>
                <a:spcPct val="110000"/>
              </a:lnSpc>
              <a:spcBef>
                <a:spcPts val="0"/>
              </a:spcBef>
              <a:spcAft>
                <a:spcPts val="1200"/>
              </a:spcAft>
              <a:buNone/>
            </a:pPr>
            <a:endParaRPr lang="en-US" sz="800" b="1" dirty="0">
              <a:solidFill>
                <a:srgbClr val="1F3261"/>
              </a:solidFill>
            </a:endParaRPr>
          </a:p>
          <a:p>
            <a:pPr lvl="0"/>
            <a:r>
              <a:rPr lang="en-US" sz="2200" b="1" dirty="0">
                <a:solidFill>
                  <a:srgbClr val="1F3261"/>
                </a:solidFill>
              </a:rPr>
              <a:t>People have been repatriated, and you would like to confirm that all statuses and current locations are up to date and correct.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9779315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930875" y="420588"/>
            <a:ext cx="8105679"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2400" b="1" dirty="0">
                <a:solidFill>
                  <a:srgbClr val="00B0F0"/>
                </a:solidFill>
                <a:latin typeface="Arial" panose="020B0604020202020204" pitchFamily="34" charset="0"/>
                <a:ea typeface="+mn-ea"/>
                <a:cs typeface="Arial" panose="020B0604020202020204" pitchFamily="34" charset="0"/>
              </a:rPr>
              <a:t>S-1: View Reports &gt; Facility Report</a:t>
            </a:r>
            <a:endParaRPr lang="en-US" sz="14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798716" y="1317934"/>
            <a:ext cx="6154019" cy="2644654"/>
          </a:xfrm>
        </p:spPr>
        <p:txBody>
          <a:bodyPr>
            <a:normAutofit/>
          </a:bodyPr>
          <a:lstStyle/>
          <a:p>
            <a:pPr marL="457200" lvl="0" indent="-457200">
              <a:buFont typeface="+mj-lt"/>
              <a:buAutoNum type="arabicPeriod"/>
            </a:pPr>
            <a:r>
              <a:rPr lang="en-US" sz="2000" dirty="0"/>
              <a:t>Click </a:t>
            </a:r>
            <a:r>
              <a:rPr lang="en-US" sz="2000" b="1" dirty="0"/>
              <a:t>Reports</a:t>
            </a:r>
            <a:r>
              <a:rPr lang="en-US" sz="2000" dirty="0"/>
              <a:t> &gt; </a:t>
            </a:r>
            <a:r>
              <a:rPr lang="en-US" sz="2000" b="1" dirty="0"/>
              <a:t>Facility Report</a:t>
            </a:r>
            <a:endParaRPr lang="en-US" sz="2000" dirty="0"/>
          </a:p>
          <a:p>
            <a:pPr marL="457200" lvl="0" indent="-457200">
              <a:buFont typeface="+mj-lt"/>
              <a:buAutoNum type="arabicPeriod"/>
            </a:pPr>
            <a:r>
              <a:rPr lang="en-US" sz="2000" dirty="0"/>
              <a:t>Verify Location and Operation</a:t>
            </a:r>
          </a:p>
          <a:p>
            <a:pPr marL="457200" lvl="0" indent="-457200">
              <a:buFont typeface="+mj-lt"/>
              <a:buAutoNum type="arabicPeriod"/>
            </a:pPr>
            <a:r>
              <a:rPr lang="en-US" sz="2000" dirty="0"/>
              <a:t>Click </a:t>
            </a:r>
            <a:r>
              <a:rPr lang="en-US" sz="2000" b="1" dirty="0"/>
              <a:t>Generate Report</a:t>
            </a:r>
            <a:endParaRPr lang="en-US" sz="2000" dirty="0"/>
          </a:p>
          <a:p>
            <a:pPr marL="457200" lvl="0" indent="-457200">
              <a:buFont typeface="+mj-lt"/>
              <a:buAutoNum type="arabicPeriod"/>
            </a:pPr>
            <a:r>
              <a:rPr lang="en-US" sz="2000" dirty="0"/>
              <a:t>Verify two people have been </a:t>
            </a:r>
            <a:r>
              <a:rPr lang="en-US" sz="2000" b="1" dirty="0"/>
              <a:t>Repatriated </a:t>
            </a:r>
            <a:r>
              <a:rPr lang="en-US" sz="2000" dirty="0"/>
              <a:t>and current location is original location.</a:t>
            </a:r>
          </a:p>
          <a:p>
            <a:pPr marL="0" lvl="0" indent="0">
              <a:buNone/>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18777667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428369" y="1240021"/>
            <a:ext cx="8394356" cy="3710920"/>
          </a:xfrm>
        </p:spPr>
        <p:txBody>
          <a:bodyPr>
            <a:normAutofit fontScale="55000" lnSpcReduction="20000"/>
          </a:bodyPr>
          <a:lstStyle/>
          <a:p>
            <a:pPr marL="0" indent="0">
              <a:lnSpc>
                <a:spcPct val="110000"/>
              </a:lnSpc>
              <a:spcBef>
                <a:spcPts val="0"/>
              </a:spcBef>
              <a:spcAft>
                <a:spcPts val="1200"/>
              </a:spcAft>
              <a:buNone/>
            </a:pPr>
            <a:r>
              <a:rPr lang="en-US" sz="4000" b="1" dirty="0">
                <a:solidFill>
                  <a:srgbClr val="1F3261"/>
                </a:solidFill>
              </a:rPr>
              <a:t>Exercise 15: Evacuating Facility Prepares For An Evacuation By Downloading The Barcode Assignment: Uploadable Spreadsheet (R-3a, R-3b)</a:t>
            </a:r>
          </a:p>
          <a:p>
            <a:pPr>
              <a:lnSpc>
                <a:spcPct val="110000"/>
              </a:lnSpc>
              <a:spcBef>
                <a:spcPts val="0"/>
              </a:spcBef>
              <a:spcAft>
                <a:spcPts val="1200"/>
              </a:spcAft>
            </a:pPr>
            <a:r>
              <a:rPr lang="en-US" sz="3600" b="1" dirty="0">
                <a:solidFill>
                  <a:srgbClr val="1F3261"/>
                </a:solidFill>
              </a:rPr>
              <a:t>A Hurricane is making its way east, therefore your facility is preparing to have a full facility evacuation. The exact path of the hurricane is still not determined as it is still a five days out.</a:t>
            </a:r>
          </a:p>
          <a:p>
            <a:pPr>
              <a:lnSpc>
                <a:spcPct val="110000"/>
              </a:lnSpc>
              <a:spcBef>
                <a:spcPts val="0"/>
              </a:spcBef>
              <a:spcAft>
                <a:spcPts val="1200"/>
              </a:spcAft>
            </a:pPr>
            <a:r>
              <a:rPr lang="en-US" sz="3600" b="1" dirty="0">
                <a:solidFill>
                  <a:srgbClr val="1F3261"/>
                </a:solidFill>
              </a:rPr>
              <a:t>If full facility is evacuation is warranted, the facility would like to utilize the eFINDS Spreadsheet. For demonstration purposes, we will only input info for two people using this method. </a:t>
            </a:r>
          </a:p>
          <a:p>
            <a:pPr>
              <a:lnSpc>
                <a:spcPct val="110000"/>
              </a:lnSpc>
              <a:spcBef>
                <a:spcPts val="0"/>
              </a:spcBef>
              <a:spcAft>
                <a:spcPts val="1200"/>
              </a:spcAft>
            </a:pPr>
            <a:r>
              <a:rPr lang="en-US" sz="3600" b="1" dirty="0">
                <a:solidFill>
                  <a:srgbClr val="1F3261"/>
                </a:solidFill>
              </a:rPr>
              <a:t>The Operation had been created by NYS call &lt;current date&gt; HURRICANE TEST NYS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119680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335729" y="339336"/>
            <a:ext cx="7808270" cy="857250"/>
          </a:xfrm>
          <a:prstGeom prst="rect">
            <a:avLst/>
          </a:prstGeom>
        </p:spPr>
        <p:txBody>
          <a:bodyPr>
            <a:normAutofit fontScale="90000"/>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100" b="1" dirty="0">
                <a:solidFill>
                  <a:srgbClr val="FF0000"/>
                </a:solidFill>
              </a:rPr>
              <a:t>R</a:t>
            </a:r>
            <a:r>
              <a:rPr lang="en-US" sz="3100" b="1" kern="0" dirty="0">
                <a:solidFill>
                  <a:srgbClr val="FF0000"/>
                </a:solidFill>
              </a:rPr>
              <a:t>-3a Download Barcode Document: </a:t>
            </a:r>
            <a:r>
              <a:rPr lang="en-US" sz="2600" b="1" kern="0" dirty="0">
                <a:solidFill>
                  <a:srgbClr val="FF0000"/>
                </a:solidFill>
              </a:rPr>
              <a:t/>
            </a:r>
            <a:br>
              <a:rPr lang="en-US" sz="2600" b="1" kern="0" dirty="0">
                <a:solidFill>
                  <a:srgbClr val="FF0000"/>
                </a:solidFill>
              </a:rPr>
            </a:br>
            <a:r>
              <a:rPr lang="en-US" sz="2600" b="1" kern="0" dirty="0">
                <a:solidFill>
                  <a:srgbClr val="FF0000"/>
                </a:solidFill>
              </a:rPr>
              <a:t>Uploadable Spreadsheet </a:t>
            </a:r>
            <a:r>
              <a:rPr lang="en-US" sz="2200" b="1" kern="0" dirty="0">
                <a:solidFill>
                  <a:srgbClr val="FF0000"/>
                </a:solidFill>
              </a:rPr>
              <a:t>(eFINDS Reporting Admins Only)</a:t>
            </a:r>
          </a:p>
        </p:txBody>
      </p:sp>
      <p:sp>
        <p:nvSpPr>
          <p:cNvPr id="3" name="Content Placeholder 2"/>
          <p:cNvSpPr>
            <a:spLocks noGrp="1"/>
          </p:cNvSpPr>
          <p:nvPr>
            <p:ph idx="4294967295"/>
          </p:nvPr>
        </p:nvSpPr>
        <p:spPr>
          <a:xfrm>
            <a:off x="0" y="4374292"/>
            <a:ext cx="8897464" cy="587175"/>
          </a:xfrm>
        </p:spPr>
        <p:txBody>
          <a:bodyPr>
            <a:normAutofit/>
          </a:bodyPr>
          <a:lstStyle/>
          <a:p>
            <a:pPr marL="0" indent="0" algn="ctr">
              <a:buNone/>
            </a:pPr>
            <a:endParaRPr lang="en-US" sz="600" dirty="0">
              <a:solidFill>
                <a:srgbClr val="FF0000"/>
              </a:solidFill>
            </a:endParaRPr>
          </a:p>
          <a:p>
            <a:pPr marL="0" indent="0" algn="ctr">
              <a:buNone/>
            </a:pPr>
            <a:r>
              <a:rPr lang="en-US" sz="1200" b="1" dirty="0">
                <a:solidFill>
                  <a:srgbClr val="0070C0"/>
                </a:solidFill>
              </a:rPr>
              <a:t>Register </a:t>
            </a:r>
            <a:r>
              <a:rPr lang="en-US" sz="1200" b="1" u="sng" dirty="0">
                <a:solidFill>
                  <a:srgbClr val="0070C0"/>
                </a:solidFill>
              </a:rPr>
              <a:t>2</a:t>
            </a:r>
            <a:r>
              <a:rPr lang="en-US" sz="1200" b="1" dirty="0">
                <a:solidFill>
                  <a:srgbClr val="0070C0"/>
                </a:solidFill>
              </a:rPr>
              <a:t> patient/resident using this process</a:t>
            </a:r>
          </a:p>
          <a:p>
            <a:pPr marL="0" indent="0">
              <a:buNone/>
            </a:pP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p:cNvSpPr/>
          <p:nvPr/>
        </p:nvSpPr>
        <p:spPr>
          <a:xfrm>
            <a:off x="1186249" y="1460428"/>
            <a:ext cx="6862119" cy="2862322"/>
          </a:xfrm>
          <a:prstGeom prst="rect">
            <a:avLst/>
          </a:prstGeom>
        </p:spPr>
        <p:txBody>
          <a:bodyPr wrap="square">
            <a:spAutoFit/>
          </a:bodyPr>
          <a:lstStyle/>
          <a:p>
            <a:pPr marL="342900" indent="-342900">
              <a:buFont typeface="+mj-lt"/>
              <a:buAutoNum type="arabicPeriod"/>
            </a:pPr>
            <a:r>
              <a:rPr lang="en-US" sz="2000" dirty="0"/>
              <a:t>Click </a:t>
            </a:r>
            <a:r>
              <a:rPr lang="en-US" sz="2000" b="1" dirty="0"/>
              <a:t>Manage Barcodes &gt; Download Barcode Documents</a:t>
            </a:r>
          </a:p>
          <a:p>
            <a:pPr marL="342900" indent="-342900">
              <a:buFont typeface="+mj-lt"/>
              <a:buAutoNum type="arabicPeriod"/>
            </a:pPr>
            <a:r>
              <a:rPr lang="en-US" sz="2000" dirty="0"/>
              <a:t>Enter Start &amp; End Barcode Number (optional)</a:t>
            </a:r>
          </a:p>
          <a:p>
            <a:pPr marL="342900" indent="-342900">
              <a:buFont typeface="+mj-lt"/>
              <a:buAutoNum type="arabicPeriod"/>
            </a:pPr>
            <a:r>
              <a:rPr lang="en-US" sz="2000" dirty="0"/>
              <a:t>Select Barcode Assignment: Uploadable Spreadsheet (excel)</a:t>
            </a:r>
          </a:p>
          <a:p>
            <a:pPr marL="342900" indent="-342900">
              <a:buFont typeface="+mj-lt"/>
              <a:buAutoNum type="arabicPeriod"/>
            </a:pPr>
            <a:r>
              <a:rPr lang="en-US" sz="2000" dirty="0"/>
              <a:t>Click </a:t>
            </a:r>
            <a:r>
              <a:rPr lang="en-US" sz="2000" b="1" dirty="0"/>
              <a:t>Download Document</a:t>
            </a:r>
          </a:p>
          <a:p>
            <a:pPr marL="342900" indent="-342900">
              <a:buFont typeface="+mj-lt"/>
              <a:buAutoNum type="arabicPeriod"/>
            </a:pPr>
            <a:r>
              <a:rPr lang="en-US" sz="2000" dirty="0"/>
              <a:t>Click Save and Open NYS_eFINDS_&lt;facility ID Date Time&gt;_Training</a:t>
            </a:r>
          </a:p>
          <a:p>
            <a:pPr marL="342900" indent="-342900">
              <a:buFont typeface="+mj-lt"/>
              <a:buAutoNum type="arabicPeriod"/>
            </a:pPr>
            <a:r>
              <a:rPr lang="en-US" sz="2000" dirty="0"/>
              <a:t>Populate First Name, Last Name, DOB and Gender</a:t>
            </a:r>
          </a:p>
          <a:p>
            <a:pPr marL="342900" indent="-342900">
              <a:buFont typeface="+mj-lt"/>
              <a:buAutoNum type="arabicPeriod"/>
            </a:pPr>
            <a:r>
              <a:rPr lang="en-US" sz="2000" dirty="0"/>
              <a:t>Save file</a:t>
            </a:r>
          </a:p>
          <a:p>
            <a:pPr marL="342900" indent="-342900">
              <a:buFont typeface="+mj-lt"/>
              <a:buAutoNum type="arabicPeriod"/>
            </a:pPr>
            <a:r>
              <a:rPr lang="en-US" sz="2000" dirty="0"/>
              <a:t>Print file (optional, but recommended).</a:t>
            </a:r>
          </a:p>
        </p:txBody>
      </p:sp>
    </p:spTree>
    <p:extLst>
      <p:ext uri="{BB962C8B-B14F-4D97-AF65-F5344CB8AC3E}">
        <p14:creationId xmlns:p14="http://schemas.microsoft.com/office/powerpoint/2010/main" val="3575520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060" y="1777340"/>
            <a:ext cx="8744340" cy="2246769"/>
          </a:xfrm>
          <a:prstGeom prst="rect">
            <a:avLst/>
          </a:prstGeom>
          <a:solidFill>
            <a:srgbClr val="000066"/>
          </a:solidFill>
        </p:spPr>
        <p:txBody>
          <a:bodyPr wrap="square" rtlCol="0">
            <a:spAutoFit/>
          </a:bodyPr>
          <a:lstStyle/>
          <a:p>
            <a:pPr algn="ctr"/>
            <a:r>
              <a:rPr lang="en-US" sz="3200" b="1" u="sng" dirty="0">
                <a:solidFill>
                  <a:schemeClr val="bg1"/>
                </a:solidFill>
                <a:latin typeface="Arial" panose="020B0604020202020204" pitchFamily="34" charset="0"/>
                <a:cs typeface="Arial" panose="020B0604020202020204" pitchFamily="34" charset="0"/>
              </a:rPr>
              <a:t>Patient Tracking Imperative</a:t>
            </a:r>
          </a:p>
          <a:p>
            <a:pPr algn="ctr"/>
            <a:endParaRPr lang="en-US" sz="2800" b="1" u="sng"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NO formal mechanism for tracking evacuees </a:t>
            </a:r>
          </a:p>
          <a:p>
            <a:pPr algn="ctr"/>
            <a:r>
              <a:rPr lang="en-US" sz="2800" dirty="0">
                <a:solidFill>
                  <a:schemeClr val="bg1"/>
                </a:solidFill>
                <a:latin typeface="Arial" panose="020B0604020202020204" pitchFamily="34" charset="0"/>
                <a:cs typeface="Arial" panose="020B0604020202020204" pitchFamily="34" charset="0"/>
              </a:rPr>
              <a:t>statewide was available at that time </a:t>
            </a:r>
          </a:p>
          <a:p>
            <a:pPr algn="ctr"/>
            <a:endParaRPr lang="en-US" sz="2400" dirty="0">
              <a:solidFill>
                <a:schemeClr val="bg1"/>
              </a:solidFill>
              <a:latin typeface="Arial" panose="020B0604020202020204" pitchFamily="34" charset="0"/>
              <a:cs typeface="Arial" panose="020B0604020202020204" pitchFamily="34" charset="0"/>
            </a:endParaRPr>
          </a:p>
        </p:txBody>
      </p:sp>
      <p:pic>
        <p:nvPicPr>
          <p:cNvPr id="6" name="Picture Placeholder 4"/>
          <p:cNvPicPr>
            <a:picLocks noChangeAspect="1"/>
          </p:cNvPicPr>
          <p:nvPr/>
        </p:nvPicPr>
        <p:blipFill>
          <a:blip r:embed="rId3">
            <a:extLst>
              <a:ext uri="{28A0092B-C50C-407E-A947-70E740481C1C}">
                <a14:useLocalDpi xmlns:a14="http://schemas.microsoft.com/office/drawing/2010/main" val="0"/>
              </a:ext>
            </a:extLst>
          </a:blip>
          <a:srcRect l="4649" r="4649"/>
          <a:stretch>
            <a:fillRect/>
          </a:stretch>
        </p:blipFill>
        <p:spPr>
          <a:xfrm>
            <a:off x="171061" y="157655"/>
            <a:ext cx="1593680" cy="896445"/>
          </a:xfrm>
          <a:prstGeom prst="rect">
            <a:avLst/>
          </a:prstGeom>
          <a:ln>
            <a:solidFill>
              <a:srgbClr val="92D050"/>
            </a:solidFill>
          </a:ln>
        </p:spPr>
      </p:pic>
    </p:spTree>
    <p:extLst>
      <p:ext uri="{BB962C8B-B14F-4D97-AF65-F5344CB8AC3E}">
        <p14:creationId xmlns:p14="http://schemas.microsoft.com/office/powerpoint/2010/main" val="14228065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335729" y="438908"/>
            <a:ext cx="7808270" cy="857250"/>
          </a:xfrm>
          <a:prstGeom prst="rect">
            <a:avLst/>
          </a:prstGeom>
        </p:spPr>
        <p:txBody>
          <a:bodyPr>
            <a:normAutofit fontScale="90000"/>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100" b="1" dirty="0">
                <a:solidFill>
                  <a:srgbClr val="FF0000"/>
                </a:solidFill>
              </a:rPr>
              <a:t>R</a:t>
            </a:r>
            <a:r>
              <a:rPr lang="en-US" sz="3100" b="1" kern="0" dirty="0">
                <a:solidFill>
                  <a:srgbClr val="FF0000"/>
                </a:solidFill>
              </a:rPr>
              <a:t>-3b Upload the updated eFINDS Spreadsheet </a:t>
            </a:r>
            <a:r>
              <a:rPr lang="en-US" sz="2600" b="1" kern="0" dirty="0">
                <a:solidFill>
                  <a:srgbClr val="FF0000"/>
                </a:solidFill>
              </a:rPr>
              <a:t/>
            </a:r>
            <a:br>
              <a:rPr lang="en-US" sz="2600" b="1" kern="0" dirty="0">
                <a:solidFill>
                  <a:srgbClr val="FF0000"/>
                </a:solidFill>
              </a:rPr>
            </a:br>
            <a:r>
              <a:rPr lang="en-US" sz="2600" b="1" kern="0" dirty="0">
                <a:solidFill>
                  <a:srgbClr val="FF0000"/>
                </a:solidFill>
              </a:rPr>
              <a:t>(Excel file)</a:t>
            </a:r>
            <a:endParaRPr lang="en-US" sz="2200" b="1" kern="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p:cNvSpPr/>
          <p:nvPr/>
        </p:nvSpPr>
        <p:spPr>
          <a:xfrm>
            <a:off x="1186249" y="1460428"/>
            <a:ext cx="6862119" cy="3170099"/>
          </a:xfrm>
          <a:prstGeom prst="rect">
            <a:avLst/>
          </a:prstGeom>
        </p:spPr>
        <p:txBody>
          <a:bodyPr wrap="square">
            <a:spAutoFit/>
          </a:bodyPr>
          <a:lstStyle/>
          <a:p>
            <a:pPr marL="342900" indent="-342900">
              <a:buFont typeface="+mj-lt"/>
              <a:buAutoNum type="arabicPeriod"/>
            </a:pPr>
            <a:r>
              <a:rPr lang="en-US" sz="2000" dirty="0"/>
              <a:t>Click </a:t>
            </a:r>
            <a:r>
              <a:rPr lang="en-US" sz="2000" b="1" dirty="0"/>
              <a:t>Register People &gt; File Upload</a:t>
            </a:r>
          </a:p>
          <a:p>
            <a:pPr marL="342900" indent="-342900">
              <a:buFont typeface="+mj-lt"/>
              <a:buAutoNum type="arabicPeriod"/>
            </a:pPr>
            <a:r>
              <a:rPr lang="en-US" sz="2000" dirty="0"/>
              <a:t>Select </a:t>
            </a:r>
            <a:r>
              <a:rPr lang="en-US" sz="2000" b="1" dirty="0"/>
              <a:t>Operation</a:t>
            </a:r>
            <a:r>
              <a:rPr lang="en-US" sz="2000" dirty="0"/>
              <a:t> &lt;current date&gt; HURRICANE TEST NYS</a:t>
            </a:r>
          </a:p>
          <a:p>
            <a:pPr marL="342900" indent="-342900">
              <a:buFont typeface="+mj-lt"/>
              <a:buAutoNum type="arabicPeriod"/>
            </a:pPr>
            <a:r>
              <a:rPr lang="en-US" sz="2000" dirty="0"/>
              <a:t>Click recycle icon, if operation does not display</a:t>
            </a:r>
          </a:p>
          <a:p>
            <a:pPr marL="342900" indent="-342900">
              <a:buFont typeface="+mj-lt"/>
              <a:buAutoNum type="arabicPeriod"/>
            </a:pPr>
            <a:r>
              <a:rPr lang="en-US" sz="2000" dirty="0"/>
              <a:t>Locate Excel file with saved person information (NYS_eFINDS file name with facility id, date and time or other file name) </a:t>
            </a:r>
          </a:p>
          <a:p>
            <a:pPr marL="342900" indent="-342900">
              <a:buFont typeface="+mj-lt"/>
              <a:buAutoNum type="arabicPeriod"/>
            </a:pPr>
            <a:r>
              <a:rPr lang="en-US" sz="2000" dirty="0"/>
              <a:t>Click </a:t>
            </a:r>
            <a:r>
              <a:rPr lang="en-US" sz="2000" b="1" dirty="0"/>
              <a:t>Open</a:t>
            </a:r>
            <a:r>
              <a:rPr lang="en-US" sz="2000" dirty="0"/>
              <a:t> to add file</a:t>
            </a:r>
          </a:p>
          <a:p>
            <a:pPr marL="342900" indent="-342900">
              <a:buFont typeface="+mj-lt"/>
              <a:buAutoNum type="arabicPeriod"/>
            </a:pPr>
            <a:r>
              <a:rPr lang="en-US" sz="2000" dirty="0"/>
              <a:t>Click </a:t>
            </a:r>
            <a:r>
              <a:rPr lang="en-US" sz="2000" b="1" dirty="0"/>
              <a:t>Upload</a:t>
            </a:r>
          </a:p>
          <a:p>
            <a:pPr marL="342900" indent="-342900">
              <a:buFont typeface="+mj-lt"/>
              <a:buAutoNum type="arabicPeriod"/>
            </a:pPr>
            <a:r>
              <a:rPr lang="en-US" sz="2000" dirty="0"/>
              <a:t>Verify Info is correct, and edit if necessary</a:t>
            </a:r>
          </a:p>
          <a:p>
            <a:pPr marL="342900" indent="-342900">
              <a:buFont typeface="+mj-lt"/>
              <a:buAutoNum type="arabicPeriod"/>
            </a:pPr>
            <a:r>
              <a:rPr lang="en-US" sz="2000" dirty="0"/>
              <a:t>Click </a:t>
            </a:r>
            <a:r>
              <a:rPr lang="en-US" sz="2000" b="1" dirty="0"/>
              <a:t>Register</a:t>
            </a:r>
          </a:p>
          <a:p>
            <a:pPr marL="342900" indent="-342900">
              <a:buFont typeface="+mj-lt"/>
              <a:buAutoNum type="arabicPeriod"/>
            </a:pPr>
            <a:r>
              <a:rPr lang="en-US" sz="2000" dirty="0"/>
              <a:t>Verify message: Registered 2 people. </a:t>
            </a:r>
          </a:p>
        </p:txBody>
      </p:sp>
    </p:spTree>
    <p:extLst>
      <p:ext uri="{BB962C8B-B14F-4D97-AF65-F5344CB8AC3E}">
        <p14:creationId xmlns:p14="http://schemas.microsoft.com/office/powerpoint/2010/main" val="16042987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428369" y="1240021"/>
            <a:ext cx="8394356" cy="3487843"/>
          </a:xfrm>
        </p:spPr>
        <p:txBody>
          <a:bodyPr>
            <a:normAutofit fontScale="77500" lnSpcReduction="20000"/>
          </a:bodyPr>
          <a:lstStyle/>
          <a:p>
            <a:pPr marL="0" indent="0">
              <a:lnSpc>
                <a:spcPct val="110000"/>
              </a:lnSpc>
              <a:spcBef>
                <a:spcPts val="0"/>
              </a:spcBef>
              <a:spcAft>
                <a:spcPts val="1200"/>
              </a:spcAft>
              <a:buNone/>
            </a:pPr>
            <a:r>
              <a:rPr lang="en-US" sz="2800" b="1" dirty="0">
                <a:solidFill>
                  <a:srgbClr val="1F3261"/>
                </a:solidFill>
              </a:rPr>
              <a:t>Exercise 16: Evacuating Facility Updates Intended Destination Using Multi Person Update and Evacuates the People (U-1, U-7)</a:t>
            </a:r>
          </a:p>
          <a:p>
            <a:pPr>
              <a:lnSpc>
                <a:spcPct val="110000"/>
              </a:lnSpc>
              <a:spcBef>
                <a:spcPts val="0"/>
              </a:spcBef>
              <a:spcAft>
                <a:spcPts val="1200"/>
              </a:spcAft>
            </a:pPr>
            <a:r>
              <a:rPr lang="en-US" sz="2200" b="1" dirty="0">
                <a:solidFill>
                  <a:srgbClr val="1F3261"/>
                </a:solidFill>
              </a:rPr>
              <a:t>The file uploaded in exercise 16 will assign the people to the selected operation, and update the status to Registered, but they will still need to be assigned to an Intended Destination and be evacuated.</a:t>
            </a:r>
          </a:p>
          <a:p>
            <a:pPr>
              <a:lnSpc>
                <a:spcPct val="110000"/>
              </a:lnSpc>
              <a:spcBef>
                <a:spcPts val="0"/>
              </a:spcBef>
              <a:spcAft>
                <a:spcPts val="1200"/>
              </a:spcAft>
            </a:pPr>
            <a:r>
              <a:rPr lang="en-US" sz="2200" b="1" dirty="0">
                <a:solidFill>
                  <a:srgbClr val="1F3261"/>
                </a:solidFill>
              </a:rPr>
              <a:t>For practice purposes, please send your people to the Temp. Location created in scenario 3.</a:t>
            </a:r>
          </a:p>
          <a:p>
            <a:pPr>
              <a:lnSpc>
                <a:spcPct val="110000"/>
              </a:lnSpc>
              <a:spcBef>
                <a:spcPts val="0"/>
              </a:spcBef>
              <a:spcAft>
                <a:spcPts val="1200"/>
              </a:spcAft>
            </a:pPr>
            <a:r>
              <a:rPr lang="en-US" sz="2200" b="1" dirty="0">
                <a:solidFill>
                  <a:srgbClr val="1F3261"/>
                </a:solidFill>
              </a:rPr>
              <a:t>Two people are ready to be evacuated.</a:t>
            </a:r>
          </a:p>
          <a:p>
            <a:pPr>
              <a:lnSpc>
                <a:spcPct val="110000"/>
              </a:lnSpc>
              <a:spcBef>
                <a:spcPts val="0"/>
              </a:spcBef>
              <a:spcAft>
                <a:spcPts val="1200"/>
              </a:spcAft>
            </a:pPr>
            <a:endParaRPr lang="en-US" sz="2200" b="1"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604363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856735" y="700216"/>
            <a:ext cx="8105679" cy="808282"/>
          </a:xfrm>
          <a:prstGeom prst="rect">
            <a:avLst/>
          </a:prstGeom>
        </p:spPr>
        <p:txBody>
          <a:bodyPr>
            <a:normAutofit fontScale="90000"/>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b="1" dirty="0">
                <a:solidFill>
                  <a:srgbClr val="7030A0"/>
                </a:solidFill>
              </a:rPr>
              <a:t>U-7: Change Status to Evacuated</a:t>
            </a:r>
            <a:br>
              <a:rPr lang="en-US" b="1" dirty="0">
                <a:solidFill>
                  <a:srgbClr val="7030A0"/>
                </a:solidFill>
              </a:rPr>
            </a:br>
            <a:r>
              <a:rPr lang="en-US" b="1" dirty="0">
                <a:solidFill>
                  <a:srgbClr val="7030A0"/>
                </a:solidFill>
              </a:rPr>
              <a:t>U-7: Change Intended Location</a:t>
            </a:r>
            <a:br>
              <a:rPr lang="en-US" b="1" dirty="0">
                <a:solidFill>
                  <a:srgbClr val="7030A0"/>
                </a:solidFill>
              </a:rPr>
            </a:br>
            <a:r>
              <a:rPr lang="en-US" sz="2400" b="1" dirty="0">
                <a:solidFill>
                  <a:srgbClr val="7030A0"/>
                </a:solidFill>
              </a:rPr>
              <a:t/>
            </a:r>
            <a:br>
              <a:rPr lang="en-US" sz="2400" b="1" dirty="0">
                <a:solidFill>
                  <a:srgbClr val="7030A0"/>
                </a:solidFill>
              </a:rPr>
            </a:br>
            <a:endParaRPr lang="en-US" sz="14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667864" y="1391887"/>
            <a:ext cx="7958469" cy="3662892"/>
          </a:xfrm>
        </p:spPr>
        <p:txBody>
          <a:bodyPr>
            <a:normAutofit/>
          </a:bodyPr>
          <a:lstStyle/>
          <a:p>
            <a:pPr marL="457200" lvl="0" indent="-457200">
              <a:buFont typeface="+mj-lt"/>
              <a:buAutoNum type="arabicPeriod"/>
            </a:pPr>
            <a:r>
              <a:rPr lang="en-US" sz="2000" dirty="0"/>
              <a:t>Click </a:t>
            </a:r>
            <a:r>
              <a:rPr lang="en-US" sz="2000" b="1" dirty="0"/>
              <a:t>Manage People</a:t>
            </a:r>
            <a:r>
              <a:rPr lang="en-US" sz="2000" dirty="0"/>
              <a:t> &gt; </a:t>
            </a:r>
            <a:r>
              <a:rPr lang="en-US" sz="2000" b="1" dirty="0"/>
              <a:t>Multi Person Update</a:t>
            </a:r>
            <a:endParaRPr lang="en-US" sz="2000" dirty="0"/>
          </a:p>
          <a:p>
            <a:pPr marL="457200" lvl="0" indent="-457200">
              <a:buFont typeface="+mj-lt"/>
              <a:buAutoNum type="arabicPeriod"/>
            </a:pPr>
            <a:r>
              <a:rPr lang="en-US" sz="2000" dirty="0"/>
              <a:t>Select Operation, Original location org. type and location</a:t>
            </a:r>
          </a:p>
          <a:p>
            <a:pPr marL="457200" lvl="0" indent="-457200">
              <a:buFont typeface="+mj-lt"/>
              <a:buAutoNum type="arabicPeriod"/>
            </a:pPr>
            <a:r>
              <a:rPr lang="en-US" sz="2000" dirty="0"/>
              <a:t>Select Action: </a:t>
            </a:r>
            <a:r>
              <a:rPr lang="en-US" sz="2000" b="1" dirty="0"/>
              <a:t>Evacuate</a:t>
            </a:r>
            <a:endParaRPr lang="en-US" sz="2000" dirty="0"/>
          </a:p>
          <a:p>
            <a:pPr marL="457200" lvl="0" indent="-457200">
              <a:buFont typeface="+mj-lt"/>
              <a:buAutoNum type="arabicPeriod"/>
            </a:pPr>
            <a:r>
              <a:rPr lang="en-US" sz="2000" dirty="0"/>
              <a:t>Click </a:t>
            </a:r>
            <a:r>
              <a:rPr lang="en-US" sz="2000" b="1" dirty="0"/>
              <a:t>List</a:t>
            </a:r>
            <a:endParaRPr lang="en-US" sz="2000" dirty="0"/>
          </a:p>
          <a:p>
            <a:pPr marL="457200" lvl="0" indent="-457200">
              <a:buFont typeface="+mj-lt"/>
              <a:buAutoNum type="arabicPeriod"/>
            </a:pPr>
            <a:r>
              <a:rPr lang="en-US" sz="2000" dirty="0"/>
              <a:t>Select people with check/click OR select all by checking box in column heading</a:t>
            </a:r>
          </a:p>
          <a:p>
            <a:pPr marL="457200" lvl="0" indent="-457200">
              <a:buFont typeface="+mj-lt"/>
              <a:buAutoNum type="arabicPeriod"/>
            </a:pPr>
            <a:r>
              <a:rPr lang="en-US" sz="2000" dirty="0"/>
              <a:t>Select Intended Destination Org Type &amp; Intended Destination</a:t>
            </a:r>
          </a:p>
          <a:p>
            <a:pPr marL="457200" lvl="0" indent="-457200">
              <a:buFont typeface="+mj-lt"/>
              <a:buAutoNum type="arabicPeriod"/>
            </a:pPr>
            <a:r>
              <a:rPr lang="en-US" sz="2000" dirty="0"/>
              <a:t>Click </a:t>
            </a:r>
            <a:r>
              <a:rPr lang="en-US" sz="2000" b="1" dirty="0"/>
              <a:t>Evacuate Selected</a:t>
            </a:r>
            <a:endParaRPr lang="en-US" sz="2000" dirty="0"/>
          </a:p>
          <a:p>
            <a:pPr marL="457200" lvl="0" indent="-457200">
              <a:buFont typeface="+mj-lt"/>
              <a:buAutoNum type="arabicPeriod"/>
            </a:pPr>
            <a:r>
              <a:rPr lang="en-US" sz="2000" dirty="0"/>
              <a:t>Verify Evacuation completed for two people.</a:t>
            </a:r>
          </a:p>
          <a:p>
            <a:pPr marL="0" lvl="0" indent="0">
              <a:buNone/>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12674998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428369" y="1240021"/>
            <a:ext cx="8394356" cy="3487843"/>
          </a:xfrm>
        </p:spPr>
        <p:txBody>
          <a:bodyPr>
            <a:normAutofit/>
          </a:bodyPr>
          <a:lstStyle/>
          <a:p>
            <a:pPr marL="0" indent="0">
              <a:lnSpc>
                <a:spcPct val="110000"/>
              </a:lnSpc>
              <a:spcBef>
                <a:spcPts val="0"/>
              </a:spcBef>
              <a:buNone/>
            </a:pPr>
            <a:r>
              <a:rPr lang="en-US" sz="2800" b="1" dirty="0">
                <a:solidFill>
                  <a:srgbClr val="1F3261"/>
                </a:solidFill>
              </a:rPr>
              <a:t>Exercise 17: Review List People Report </a:t>
            </a:r>
          </a:p>
          <a:p>
            <a:pPr marL="0" indent="0">
              <a:lnSpc>
                <a:spcPct val="110000"/>
              </a:lnSpc>
              <a:spcBef>
                <a:spcPts val="0"/>
              </a:spcBef>
              <a:buNone/>
            </a:pPr>
            <a:r>
              <a:rPr lang="en-US" sz="2800" b="1" dirty="0">
                <a:solidFill>
                  <a:srgbClr val="1F3261"/>
                </a:solidFill>
              </a:rPr>
              <a:t>(S-2)</a:t>
            </a:r>
          </a:p>
          <a:p>
            <a:pPr>
              <a:lnSpc>
                <a:spcPct val="110000"/>
              </a:lnSpc>
              <a:spcBef>
                <a:spcPts val="0"/>
              </a:spcBef>
              <a:spcAft>
                <a:spcPts val="1200"/>
              </a:spcAft>
            </a:pPr>
            <a:endParaRPr lang="en-US" sz="1000" b="1" dirty="0">
              <a:solidFill>
                <a:srgbClr val="1F3261"/>
              </a:solidFill>
            </a:endParaRPr>
          </a:p>
          <a:p>
            <a:pPr>
              <a:lnSpc>
                <a:spcPct val="110000"/>
              </a:lnSpc>
              <a:spcBef>
                <a:spcPts val="0"/>
              </a:spcBef>
              <a:spcAft>
                <a:spcPts val="1200"/>
              </a:spcAft>
            </a:pPr>
            <a:r>
              <a:rPr lang="en-US" sz="2000" b="1" dirty="0">
                <a:solidFill>
                  <a:srgbClr val="1F3261"/>
                </a:solidFill>
              </a:rPr>
              <a:t>Upon evacuation of multiple people, you want to view all of the people in eFINDS, their status, and current location.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8398580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806955" y="420588"/>
            <a:ext cx="8229600"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2400" b="1" dirty="0">
                <a:solidFill>
                  <a:srgbClr val="00B0F0"/>
                </a:solidFill>
                <a:latin typeface="Arial" panose="020B0604020202020204" pitchFamily="34" charset="0"/>
                <a:ea typeface="+mn-ea"/>
                <a:cs typeface="Arial" panose="020B0604020202020204" pitchFamily="34" charset="0"/>
              </a:rPr>
              <a:t>S-2:  List People</a:t>
            </a:r>
            <a:r>
              <a:rPr lang="en-US" sz="1400" b="1" dirty="0">
                <a:solidFill>
                  <a:srgbClr val="00B0F0"/>
                </a:solidFill>
                <a:latin typeface="Arial" panose="020B0604020202020204" pitchFamily="34" charset="0"/>
                <a:ea typeface="+mn-ea"/>
                <a:cs typeface="Arial" panose="020B0604020202020204" pitchFamily="34" charset="0"/>
              </a:rPr>
              <a:t/>
            </a:r>
            <a:br>
              <a:rPr lang="en-US" sz="1400" b="1" dirty="0">
                <a:solidFill>
                  <a:srgbClr val="00B0F0"/>
                </a:solidFill>
                <a:latin typeface="Arial" panose="020B0604020202020204" pitchFamily="34" charset="0"/>
                <a:ea typeface="+mn-ea"/>
                <a:cs typeface="Arial" panose="020B0604020202020204" pitchFamily="34" charset="0"/>
              </a:rPr>
            </a:br>
            <a:endParaRPr lang="en-US" sz="14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1680520" y="1447460"/>
            <a:ext cx="5758248" cy="1872388"/>
          </a:xfrm>
        </p:spPr>
        <p:txBody>
          <a:bodyPr>
            <a:normAutofit/>
          </a:bodyPr>
          <a:lstStyle/>
          <a:p>
            <a:pPr marL="457200" lvl="0" indent="-457200">
              <a:buFont typeface="+mj-lt"/>
              <a:buAutoNum type="arabicPeriod"/>
            </a:pPr>
            <a:r>
              <a:rPr lang="en-US" sz="2000" dirty="0"/>
              <a:t>Click </a:t>
            </a:r>
            <a:r>
              <a:rPr lang="en-US" sz="2000" b="1" dirty="0"/>
              <a:t>Manage People</a:t>
            </a:r>
            <a:r>
              <a:rPr lang="en-US" sz="2000" dirty="0"/>
              <a:t> &gt; </a:t>
            </a:r>
            <a:r>
              <a:rPr lang="en-US" sz="2000" b="1" dirty="0"/>
              <a:t>List People</a:t>
            </a:r>
            <a:endParaRPr lang="en-US" sz="2000" dirty="0"/>
          </a:p>
          <a:p>
            <a:pPr marL="457200" lvl="0" indent="-457200">
              <a:buFont typeface="+mj-lt"/>
              <a:buAutoNum type="arabicPeriod"/>
            </a:pPr>
            <a:r>
              <a:rPr lang="en-US" sz="2000" dirty="0"/>
              <a:t>Select facility, if necessary </a:t>
            </a:r>
          </a:p>
          <a:p>
            <a:pPr marL="457200" lvl="0" indent="-457200">
              <a:buFont typeface="+mj-lt"/>
              <a:buAutoNum type="arabicPeriod"/>
            </a:pPr>
            <a:r>
              <a:rPr lang="en-US" sz="2000" dirty="0"/>
              <a:t>Click </a:t>
            </a:r>
            <a:r>
              <a:rPr lang="en-US" sz="2000" b="1" dirty="0"/>
              <a:t>List</a:t>
            </a:r>
            <a:endParaRPr lang="en-US" sz="2000" dirty="0"/>
          </a:p>
          <a:p>
            <a:pPr marL="0" indent="0">
              <a:buNone/>
            </a:pPr>
            <a:endParaRPr lang="en-US" sz="135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32924007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428369" y="1240021"/>
            <a:ext cx="8394356" cy="3487843"/>
          </a:xfrm>
        </p:spPr>
        <p:txBody>
          <a:bodyPr>
            <a:normAutofit/>
          </a:bodyPr>
          <a:lstStyle/>
          <a:p>
            <a:pPr marL="0" indent="0">
              <a:spcBef>
                <a:spcPts val="0"/>
              </a:spcBef>
              <a:buNone/>
            </a:pPr>
            <a:r>
              <a:rPr lang="en-US" sz="2800" b="1" dirty="0">
                <a:solidFill>
                  <a:srgbClr val="1F3261"/>
                </a:solidFill>
              </a:rPr>
              <a:t>Exercise 18: Register A Person Using List Available Barcodes (R-5)</a:t>
            </a:r>
            <a:endParaRPr lang="en-US" sz="2000" b="1" dirty="0">
              <a:solidFill>
                <a:srgbClr val="1F3261"/>
              </a:solidFill>
            </a:endParaRPr>
          </a:p>
          <a:p>
            <a:pPr>
              <a:lnSpc>
                <a:spcPct val="110000"/>
              </a:lnSpc>
              <a:spcBef>
                <a:spcPts val="0"/>
              </a:spcBef>
              <a:spcAft>
                <a:spcPts val="1200"/>
              </a:spcAft>
            </a:pPr>
            <a:endParaRPr lang="en-US" sz="800" b="1" dirty="0">
              <a:solidFill>
                <a:srgbClr val="1F3261"/>
              </a:solidFill>
            </a:endParaRPr>
          </a:p>
          <a:p>
            <a:pPr>
              <a:lnSpc>
                <a:spcPct val="110000"/>
              </a:lnSpc>
              <a:spcBef>
                <a:spcPts val="0"/>
              </a:spcBef>
              <a:spcAft>
                <a:spcPts val="1200"/>
              </a:spcAft>
            </a:pPr>
            <a:r>
              <a:rPr lang="en-US" sz="2000" b="1" dirty="0">
                <a:solidFill>
                  <a:srgbClr val="1F3261"/>
                </a:solidFill>
              </a:rPr>
              <a:t>Transportation is ready to leave.</a:t>
            </a:r>
          </a:p>
          <a:p>
            <a:pPr>
              <a:lnSpc>
                <a:spcPct val="110000"/>
              </a:lnSpc>
              <a:spcBef>
                <a:spcPts val="0"/>
              </a:spcBef>
              <a:spcAft>
                <a:spcPts val="1200"/>
              </a:spcAft>
            </a:pPr>
            <a:r>
              <a:rPr lang="en-US" sz="2000" b="1" dirty="0">
                <a:solidFill>
                  <a:srgbClr val="1F3261"/>
                </a:solidFill>
              </a:rPr>
              <a:t>Another person arrives to the Evacuation Station without a wristband.</a:t>
            </a:r>
          </a:p>
          <a:p>
            <a:pPr>
              <a:lnSpc>
                <a:spcPct val="110000"/>
              </a:lnSpc>
              <a:spcBef>
                <a:spcPts val="0"/>
              </a:spcBef>
              <a:spcAft>
                <a:spcPts val="1200"/>
              </a:spcAft>
            </a:pPr>
            <a:r>
              <a:rPr lang="en-US" sz="2000" b="1" dirty="0">
                <a:solidFill>
                  <a:srgbClr val="1F3261"/>
                </a:solidFill>
              </a:rPr>
              <a:t>This person is going to the TMP Location, and will need insulin at a specific time.</a:t>
            </a:r>
            <a:endParaRPr lang="en-US" sz="1000" b="1"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9467269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07092" y="420588"/>
            <a:ext cx="8929463"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2400" b="1" dirty="0">
                <a:solidFill>
                  <a:srgbClr val="FF0000"/>
                </a:solidFill>
                <a:latin typeface="Arial" panose="020B0604020202020204" pitchFamily="34" charset="0"/>
                <a:cs typeface="Arial" panose="020B0604020202020204" pitchFamily="34" charset="0"/>
              </a:rPr>
              <a:t>R-4:  Register A Person Using The </a:t>
            </a:r>
            <a:br>
              <a:rPr lang="en-US" sz="2400" b="1" dirty="0">
                <a:solidFill>
                  <a:srgbClr val="FF0000"/>
                </a:solidFill>
                <a:latin typeface="Arial" panose="020B0604020202020204" pitchFamily="34" charset="0"/>
                <a:cs typeface="Arial" panose="020B0604020202020204" pitchFamily="34" charset="0"/>
              </a:rPr>
            </a:br>
            <a:r>
              <a:rPr lang="en-US" sz="2400" b="1" dirty="0">
                <a:solidFill>
                  <a:srgbClr val="FF0000"/>
                </a:solidFill>
                <a:latin typeface="Arial" panose="020B0604020202020204" pitchFamily="34" charset="0"/>
                <a:cs typeface="Arial" panose="020B0604020202020204" pitchFamily="34" charset="0"/>
              </a:rPr>
              <a:t>List Available Barcodes (R-5) </a:t>
            </a:r>
            <a:endParaRPr lang="en-US" sz="14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691977" y="1315655"/>
            <a:ext cx="7801233" cy="3511718"/>
          </a:xfrm>
        </p:spPr>
        <p:txBody>
          <a:bodyPr>
            <a:noAutofit/>
          </a:bodyPr>
          <a:lstStyle/>
          <a:p>
            <a:pPr lvl="0">
              <a:buFont typeface="+mj-lt"/>
              <a:buAutoNum type="arabicPeriod"/>
            </a:pPr>
            <a:r>
              <a:rPr lang="en-US" sz="1800" dirty="0"/>
              <a:t>Click </a:t>
            </a:r>
            <a:r>
              <a:rPr lang="en-US" sz="1800" b="1" dirty="0"/>
              <a:t>Register People</a:t>
            </a:r>
            <a:r>
              <a:rPr lang="en-US" sz="1800" dirty="0"/>
              <a:t> &gt; </a:t>
            </a:r>
            <a:r>
              <a:rPr lang="en-US" sz="1800" b="1" dirty="0"/>
              <a:t>List Available Barcodes</a:t>
            </a:r>
            <a:endParaRPr lang="en-US" sz="1800" dirty="0"/>
          </a:p>
          <a:p>
            <a:pPr lvl="0">
              <a:buFont typeface="+mj-lt"/>
              <a:buAutoNum type="arabicPeriod"/>
            </a:pPr>
            <a:r>
              <a:rPr lang="en-US" sz="1800" dirty="0"/>
              <a:t>Select facility, if necessary </a:t>
            </a:r>
          </a:p>
          <a:p>
            <a:pPr lvl="0">
              <a:buFont typeface="+mj-lt"/>
              <a:buAutoNum type="arabicPeriod"/>
            </a:pPr>
            <a:r>
              <a:rPr lang="en-US" sz="1800" dirty="0"/>
              <a:t>Click </a:t>
            </a:r>
            <a:r>
              <a:rPr lang="en-US" sz="1800" b="1" dirty="0"/>
              <a:t>List</a:t>
            </a:r>
            <a:endParaRPr lang="en-US" sz="1800" dirty="0"/>
          </a:p>
          <a:p>
            <a:pPr lvl="0">
              <a:buFont typeface="+mj-lt"/>
              <a:buAutoNum type="arabicPeriod"/>
            </a:pPr>
            <a:r>
              <a:rPr lang="en-US" sz="1800" dirty="0"/>
              <a:t>Click </a:t>
            </a:r>
            <a:r>
              <a:rPr lang="en-US" sz="1800" u="sng" dirty="0"/>
              <a:t>Barcode link</a:t>
            </a:r>
            <a:endParaRPr lang="en-US" sz="1800" dirty="0"/>
          </a:p>
          <a:p>
            <a:pPr lvl="0">
              <a:buFont typeface="+mj-lt"/>
              <a:buAutoNum type="arabicPeriod"/>
            </a:pPr>
            <a:r>
              <a:rPr lang="en-US" sz="1800" dirty="0"/>
              <a:t>Enter *First Name, *Last Name, *DOB (mm/dd/yyyy) &amp; Gender</a:t>
            </a:r>
          </a:p>
          <a:p>
            <a:pPr lvl="0">
              <a:buFont typeface="+mj-lt"/>
              <a:buAutoNum type="arabicPeriod"/>
            </a:pPr>
            <a:r>
              <a:rPr lang="en-US" sz="1800" dirty="0"/>
              <a:t>Add in the </a:t>
            </a:r>
            <a:r>
              <a:rPr lang="en-US" sz="1800" b="1" dirty="0"/>
              <a:t>Note section </a:t>
            </a:r>
            <a:r>
              <a:rPr lang="en-US" sz="1800" dirty="0"/>
              <a:t>that the person needs insulin at a specific time</a:t>
            </a:r>
          </a:p>
          <a:p>
            <a:pPr lvl="0">
              <a:buFont typeface="+mj-lt"/>
              <a:buAutoNum type="arabicPeriod"/>
            </a:pPr>
            <a:r>
              <a:rPr lang="en-US" sz="1800" dirty="0"/>
              <a:t>Select or Verify Evacuation Operation</a:t>
            </a:r>
          </a:p>
          <a:p>
            <a:pPr lvl="0">
              <a:buFont typeface="+mj-lt"/>
              <a:buAutoNum type="arabicPeriod"/>
            </a:pPr>
            <a:r>
              <a:rPr lang="en-US" sz="1800" dirty="0"/>
              <a:t>Select the Temp Location as Intended Destination</a:t>
            </a:r>
          </a:p>
          <a:p>
            <a:pPr lvl="0">
              <a:buFont typeface="+mj-lt"/>
              <a:buAutoNum type="arabicPeriod"/>
            </a:pPr>
            <a:r>
              <a:rPr lang="en-US" sz="1800" dirty="0"/>
              <a:t>Click </a:t>
            </a:r>
            <a:r>
              <a:rPr lang="en-US" sz="1800" b="1" dirty="0"/>
              <a:t>Evacuate </a:t>
            </a:r>
            <a:endParaRPr lang="en-US" sz="1800" dirty="0"/>
          </a:p>
          <a:p>
            <a:pPr lvl="0">
              <a:buFont typeface="+mj-lt"/>
              <a:buAutoNum type="arabicPeriod"/>
            </a:pPr>
            <a:r>
              <a:rPr lang="en-US" sz="1800" dirty="0"/>
              <a:t>Verify Status: Evacuated.</a:t>
            </a:r>
          </a:p>
          <a:p>
            <a:pPr lvl="0">
              <a:spcBef>
                <a:spcPts val="0"/>
              </a:spcBef>
              <a:buFont typeface="+mj-lt"/>
              <a:buAutoNum type="arabicPeriod"/>
            </a:pPr>
            <a:endParaRPr lang="en-US" sz="2000" dirty="0">
              <a:ea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41067469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428369" y="1240021"/>
            <a:ext cx="8394356" cy="3487843"/>
          </a:xfrm>
        </p:spPr>
        <p:txBody>
          <a:bodyPr>
            <a:normAutofit/>
          </a:bodyPr>
          <a:lstStyle/>
          <a:p>
            <a:pPr marL="0" indent="0">
              <a:lnSpc>
                <a:spcPct val="110000"/>
              </a:lnSpc>
              <a:spcBef>
                <a:spcPts val="0"/>
              </a:spcBef>
              <a:buNone/>
            </a:pPr>
            <a:r>
              <a:rPr lang="en-US" sz="2800" b="1" dirty="0">
                <a:solidFill>
                  <a:srgbClr val="1F3261"/>
                </a:solidFill>
              </a:rPr>
              <a:t>Exercise 19: Quick Search (S-3)</a:t>
            </a:r>
          </a:p>
          <a:p>
            <a:pPr marL="0" indent="0">
              <a:lnSpc>
                <a:spcPct val="110000"/>
              </a:lnSpc>
              <a:spcBef>
                <a:spcPts val="0"/>
              </a:spcBef>
              <a:buNone/>
            </a:pPr>
            <a:endParaRPr lang="en-US" sz="2000" b="1" dirty="0">
              <a:solidFill>
                <a:srgbClr val="1F3261"/>
              </a:solidFill>
            </a:endParaRPr>
          </a:p>
          <a:p>
            <a:pPr>
              <a:lnSpc>
                <a:spcPct val="110000"/>
              </a:lnSpc>
              <a:spcBef>
                <a:spcPts val="0"/>
              </a:spcBef>
              <a:spcAft>
                <a:spcPts val="1200"/>
              </a:spcAft>
            </a:pPr>
            <a:r>
              <a:rPr lang="en-US" sz="2000" b="1" dirty="0">
                <a:solidFill>
                  <a:srgbClr val="1F3261"/>
                </a:solidFill>
              </a:rPr>
              <a:t>Some time has passed, and you are concerned about the evacuated person who needed insulin at a specific time.</a:t>
            </a:r>
          </a:p>
          <a:p>
            <a:pPr>
              <a:lnSpc>
                <a:spcPct val="110000"/>
              </a:lnSpc>
              <a:spcBef>
                <a:spcPts val="0"/>
              </a:spcBef>
              <a:spcAft>
                <a:spcPts val="1200"/>
              </a:spcAft>
            </a:pPr>
            <a:r>
              <a:rPr lang="en-US" sz="2000" b="1" dirty="0">
                <a:solidFill>
                  <a:srgbClr val="1F3261"/>
                </a:solidFill>
              </a:rPr>
              <a:t>You want to know if they have been received in at the TMP Location.</a:t>
            </a:r>
          </a:p>
          <a:p>
            <a:pPr>
              <a:lnSpc>
                <a:spcPct val="110000"/>
              </a:lnSpc>
              <a:spcBef>
                <a:spcPts val="0"/>
              </a:spcBef>
              <a:spcAft>
                <a:spcPts val="1200"/>
              </a:spcAft>
            </a:pPr>
            <a:r>
              <a:rPr lang="en-US" sz="2000" b="1" dirty="0">
                <a:solidFill>
                  <a:srgbClr val="1F3261"/>
                </a:solidFill>
              </a:rPr>
              <a:t>You have forgotten the person’s name and barcode #.</a:t>
            </a:r>
          </a:p>
          <a:p>
            <a:pPr>
              <a:lnSpc>
                <a:spcPct val="110000"/>
              </a:lnSpc>
              <a:spcBef>
                <a:spcPts val="0"/>
              </a:spcBef>
              <a:spcAft>
                <a:spcPts val="1200"/>
              </a:spcAft>
            </a:pPr>
            <a:endParaRPr lang="en-US" sz="1000" b="1"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0207421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07092" y="420588"/>
            <a:ext cx="8929463"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2400" b="1" dirty="0">
                <a:solidFill>
                  <a:srgbClr val="00B0F0"/>
                </a:solidFill>
                <a:latin typeface="Arial" panose="020B0604020202020204" pitchFamily="34" charset="0"/>
                <a:cs typeface="Arial" panose="020B0604020202020204" pitchFamily="34" charset="0"/>
              </a:rPr>
              <a:t>S-2:  Quick Search</a:t>
            </a:r>
            <a:endParaRPr lang="en-US" sz="14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823784" y="1315655"/>
            <a:ext cx="7512908" cy="3511718"/>
          </a:xfrm>
        </p:spPr>
        <p:txBody>
          <a:bodyPr>
            <a:noAutofit/>
          </a:bodyPr>
          <a:lstStyle/>
          <a:p>
            <a:pPr lvl="0">
              <a:spcBef>
                <a:spcPts val="0"/>
              </a:spcBef>
              <a:buFont typeface="+mj-lt"/>
              <a:buAutoNum type="arabicPeriod"/>
            </a:pPr>
            <a:r>
              <a:rPr lang="en-US" sz="2000" dirty="0">
                <a:ea typeface="Times New Roman" panose="02020603050405020304" pitchFamily="18" charset="0"/>
              </a:rPr>
              <a:t>Click </a:t>
            </a:r>
            <a:r>
              <a:rPr lang="en-US" sz="2000" b="1" dirty="0">
                <a:ea typeface="Times New Roman" panose="02020603050405020304" pitchFamily="18" charset="0"/>
              </a:rPr>
              <a:t>Quick Search </a:t>
            </a:r>
            <a:r>
              <a:rPr lang="en-US" sz="2000" dirty="0">
                <a:ea typeface="Times New Roman" panose="02020603050405020304" pitchFamily="18" charset="0"/>
              </a:rPr>
              <a:t>from eFINDS menu bar</a:t>
            </a:r>
          </a:p>
          <a:p>
            <a:pPr lvl="0">
              <a:spcBef>
                <a:spcPts val="0"/>
              </a:spcBef>
              <a:buFont typeface="+mj-lt"/>
              <a:buAutoNum type="arabicPeriod"/>
            </a:pPr>
            <a:r>
              <a:rPr lang="en-US" sz="2000" dirty="0">
                <a:ea typeface="Times New Roman" panose="02020603050405020304" pitchFamily="18" charset="0"/>
              </a:rPr>
              <a:t>Enter search criteria in the Quick Search box, e.g., insulin other or contents of Note field</a:t>
            </a:r>
          </a:p>
          <a:p>
            <a:pPr lvl="0">
              <a:spcBef>
                <a:spcPts val="0"/>
              </a:spcBef>
              <a:buFont typeface="+mj-lt"/>
              <a:buAutoNum type="arabicPeriod"/>
            </a:pPr>
            <a:r>
              <a:rPr lang="en-US" sz="2000" dirty="0">
                <a:ea typeface="Times New Roman" panose="02020603050405020304" pitchFamily="18" charset="0"/>
              </a:rPr>
              <a:t>Click </a:t>
            </a:r>
            <a:r>
              <a:rPr lang="en-US" sz="2000" b="1" dirty="0">
                <a:ea typeface="Times New Roman" panose="02020603050405020304" pitchFamily="18" charset="0"/>
              </a:rPr>
              <a:t>Search</a:t>
            </a:r>
          </a:p>
          <a:p>
            <a:pPr lvl="0">
              <a:spcBef>
                <a:spcPts val="0"/>
              </a:spcBef>
              <a:buFont typeface="+mj-lt"/>
              <a:buAutoNum type="arabicPeriod"/>
            </a:pPr>
            <a:r>
              <a:rPr lang="en-US" sz="2000" dirty="0">
                <a:ea typeface="Times New Roman" panose="02020603050405020304" pitchFamily="18" charset="0"/>
              </a:rPr>
              <a:t>Verify: Found # person for the keyword(s): ‘search criteria’ Please select one to view details</a:t>
            </a:r>
          </a:p>
          <a:p>
            <a:pPr lvl="0">
              <a:spcBef>
                <a:spcPts val="0"/>
              </a:spcBef>
              <a:buFont typeface="+mj-lt"/>
              <a:buAutoNum type="arabicPeriod"/>
            </a:pPr>
            <a:r>
              <a:rPr lang="en-US" sz="2000" dirty="0">
                <a:ea typeface="Times New Roman" panose="02020603050405020304" pitchFamily="18" charset="0"/>
              </a:rPr>
              <a:t>Locate the record to be viewed or updated</a:t>
            </a:r>
          </a:p>
          <a:p>
            <a:pPr lvl="0">
              <a:spcBef>
                <a:spcPts val="0"/>
              </a:spcBef>
              <a:buFont typeface="+mj-lt"/>
              <a:buAutoNum type="arabicPeriod"/>
            </a:pPr>
            <a:r>
              <a:rPr lang="en-US" sz="2000" dirty="0">
                <a:ea typeface="Times New Roman" panose="02020603050405020304" pitchFamily="18" charset="0"/>
              </a:rPr>
              <a:t>Click the </a:t>
            </a:r>
            <a:r>
              <a:rPr lang="en-US" sz="2000" u="sng" dirty="0">
                <a:ea typeface="Times New Roman" panose="02020603050405020304" pitchFamily="18" charset="0"/>
              </a:rPr>
              <a:t>Barcode</a:t>
            </a:r>
            <a:r>
              <a:rPr lang="en-US" sz="2000" dirty="0">
                <a:ea typeface="Times New Roman" panose="02020603050405020304" pitchFamily="18" charset="0"/>
              </a:rPr>
              <a:t> link (optional)</a:t>
            </a:r>
          </a:p>
          <a:p>
            <a:pPr lvl="0">
              <a:spcBef>
                <a:spcPts val="0"/>
              </a:spcBef>
              <a:buFont typeface="+mj-lt"/>
              <a:buAutoNum type="arabicPeriod"/>
            </a:pPr>
            <a:r>
              <a:rPr lang="en-US" sz="2000" dirty="0">
                <a:ea typeface="Times New Roman" panose="02020603050405020304" pitchFamily="18" charset="0"/>
              </a:rPr>
              <a:t>View record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8814081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428369" y="1240021"/>
            <a:ext cx="8394356" cy="3487843"/>
          </a:xfrm>
        </p:spPr>
        <p:txBody>
          <a:bodyPr>
            <a:normAutofit/>
          </a:bodyPr>
          <a:lstStyle/>
          <a:p>
            <a:pPr marL="0" indent="0">
              <a:lnSpc>
                <a:spcPct val="110000"/>
              </a:lnSpc>
              <a:spcBef>
                <a:spcPts val="0"/>
              </a:spcBef>
              <a:buNone/>
            </a:pPr>
            <a:r>
              <a:rPr lang="en-US" sz="2800" b="1" dirty="0">
                <a:solidFill>
                  <a:srgbClr val="1F3261"/>
                </a:solidFill>
              </a:rPr>
              <a:t>Exercise 20: Register A Person Using The Multi Person Input (R-4)</a:t>
            </a:r>
          </a:p>
          <a:p>
            <a:pPr>
              <a:lnSpc>
                <a:spcPct val="110000"/>
              </a:lnSpc>
              <a:spcBef>
                <a:spcPts val="0"/>
              </a:spcBef>
              <a:spcAft>
                <a:spcPts val="1200"/>
              </a:spcAft>
            </a:pPr>
            <a:endParaRPr lang="en-US" sz="1000" b="1" dirty="0">
              <a:solidFill>
                <a:srgbClr val="1F3261"/>
              </a:solidFill>
            </a:endParaRPr>
          </a:p>
          <a:p>
            <a:pPr>
              <a:lnSpc>
                <a:spcPct val="110000"/>
              </a:lnSpc>
              <a:spcBef>
                <a:spcPts val="0"/>
              </a:spcBef>
              <a:spcAft>
                <a:spcPts val="1200"/>
              </a:spcAft>
            </a:pPr>
            <a:r>
              <a:rPr lang="en-US" sz="2000" b="1" dirty="0">
                <a:solidFill>
                  <a:srgbClr val="1F3261"/>
                </a:solidFill>
              </a:rPr>
              <a:t>The Director of Nursing hands you a medical record, and asks you to register this person into eFINDS.</a:t>
            </a:r>
          </a:p>
          <a:p>
            <a:pPr>
              <a:lnSpc>
                <a:spcPct val="110000"/>
              </a:lnSpc>
              <a:spcBef>
                <a:spcPts val="0"/>
              </a:spcBef>
              <a:spcAft>
                <a:spcPts val="1200"/>
              </a:spcAft>
            </a:pPr>
            <a:r>
              <a:rPr lang="en-US" sz="2000" b="1" dirty="0">
                <a:solidFill>
                  <a:srgbClr val="1F3261"/>
                </a:solidFill>
              </a:rPr>
              <a:t>Currently, the Intended Location has not been determined.</a:t>
            </a:r>
          </a:p>
          <a:p>
            <a:pPr>
              <a:lnSpc>
                <a:spcPct val="110000"/>
              </a:lnSpc>
              <a:spcBef>
                <a:spcPts val="0"/>
              </a:spcBef>
              <a:spcAft>
                <a:spcPts val="1200"/>
              </a:spcAft>
            </a:pPr>
            <a:r>
              <a:rPr lang="en-US" sz="2000" b="1" dirty="0">
                <a:solidFill>
                  <a:srgbClr val="1F3261"/>
                </a:solidFill>
              </a:rPr>
              <a:t>There are no wristbands to scan.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67468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067" y="392114"/>
            <a:ext cx="5486400" cy="425450"/>
          </a:xfrm>
        </p:spPr>
        <p:txBody>
          <a:bodyPr>
            <a:noAutofit/>
          </a:bodyPr>
          <a:lstStyle/>
          <a:p>
            <a:r>
              <a:rPr lang="en-US" sz="2700" dirty="0">
                <a:solidFill>
                  <a:srgbClr val="1F3261"/>
                </a:solidFill>
              </a:rPr>
              <a:t>eFINDS is …</a:t>
            </a:r>
          </a:p>
        </p:txBody>
      </p:sp>
      <p:sp>
        <p:nvSpPr>
          <p:cNvPr id="4" name="Text Placeholder 3"/>
          <p:cNvSpPr>
            <a:spLocks noGrp="1"/>
          </p:cNvSpPr>
          <p:nvPr>
            <p:ph type="body" sz="half" idx="2"/>
          </p:nvPr>
        </p:nvSpPr>
        <p:spPr>
          <a:xfrm>
            <a:off x="0" y="817564"/>
            <a:ext cx="9144000" cy="4325936"/>
          </a:xfrm>
        </p:spPr>
        <p:txBody>
          <a:bodyPr>
            <a:noAutofit/>
          </a:bodyPr>
          <a:lstStyle/>
          <a:p>
            <a:r>
              <a:rPr lang="en-US" sz="2000" dirty="0">
                <a:solidFill>
                  <a:srgbClr val="1F3261"/>
                </a:solidFill>
              </a:rPr>
              <a:t>… a statewide,  person tracking system, </a:t>
            </a:r>
          </a:p>
          <a:p>
            <a:r>
              <a:rPr lang="en-US" sz="2000" dirty="0">
                <a:solidFill>
                  <a:srgbClr val="1F3261"/>
                </a:solidFill>
              </a:rPr>
              <a:t>… mandated by Governor Andrew Cuomo following Hurricane Sandy, for use by healthcare and human services facilities,  </a:t>
            </a:r>
          </a:p>
          <a:p>
            <a:r>
              <a:rPr lang="en-US" sz="2000" dirty="0">
                <a:solidFill>
                  <a:srgbClr val="1F3261"/>
                </a:solidFill>
              </a:rPr>
              <a:t>… helps ensure the safety of persons (patients, residents and staff) during a forced evacuation of their location, due to emergency conditions that jeopardizes their life-safety.</a:t>
            </a:r>
            <a:br>
              <a:rPr lang="en-US" sz="2000" dirty="0">
                <a:solidFill>
                  <a:srgbClr val="1F3261"/>
                </a:solidFill>
              </a:rPr>
            </a:br>
            <a:r>
              <a:rPr lang="en-US" sz="2000" dirty="0">
                <a:solidFill>
                  <a:srgbClr val="1F3261"/>
                </a:solidFill>
              </a:rPr>
              <a:t/>
            </a:r>
            <a:br>
              <a:rPr lang="en-US" sz="2000" dirty="0">
                <a:solidFill>
                  <a:srgbClr val="1F3261"/>
                </a:solidFill>
              </a:rPr>
            </a:br>
            <a:r>
              <a:rPr lang="en-US" sz="2000" dirty="0">
                <a:solidFill>
                  <a:srgbClr val="1F3261"/>
                </a:solidFill>
              </a:rPr>
              <a:t>eFINDS:</a:t>
            </a:r>
          </a:p>
          <a:p>
            <a:r>
              <a:rPr lang="en-US" sz="2000" dirty="0">
                <a:solidFill>
                  <a:srgbClr val="1F3261"/>
                </a:solidFill>
              </a:rPr>
              <a:t>… provides ongoing awareness of the </a:t>
            </a:r>
            <a:r>
              <a:rPr lang="en-US" sz="2000" b="1" i="1" dirty="0">
                <a:solidFill>
                  <a:srgbClr val="1F3261"/>
                </a:solidFill>
              </a:rPr>
              <a:t>current location </a:t>
            </a:r>
            <a:r>
              <a:rPr lang="en-US" sz="2000" dirty="0">
                <a:solidFill>
                  <a:srgbClr val="1F3261"/>
                </a:solidFill>
              </a:rPr>
              <a:t>of each evacuated person, across all movement, </a:t>
            </a:r>
            <a:br>
              <a:rPr lang="en-US" sz="2000" dirty="0">
                <a:solidFill>
                  <a:srgbClr val="1F3261"/>
                </a:solidFill>
              </a:rPr>
            </a:br>
            <a:r>
              <a:rPr lang="en-US" sz="2000" dirty="0">
                <a:solidFill>
                  <a:srgbClr val="1F3261"/>
                </a:solidFill>
              </a:rPr>
              <a:t>… captures essential care needs information for the person, and</a:t>
            </a:r>
            <a:br>
              <a:rPr lang="en-US" sz="2000" dirty="0">
                <a:solidFill>
                  <a:srgbClr val="1F3261"/>
                </a:solidFill>
              </a:rPr>
            </a:br>
            <a:r>
              <a:rPr lang="en-US" sz="2000" dirty="0">
                <a:solidFill>
                  <a:srgbClr val="1F3261"/>
                </a:solidFill>
              </a:rPr>
              <a:t>… captures key contact information for their loved ones and </a:t>
            </a:r>
          </a:p>
          <a:p>
            <a:r>
              <a:rPr lang="en-US" sz="2000" dirty="0">
                <a:solidFill>
                  <a:srgbClr val="1F3261"/>
                </a:solidFill>
              </a:rPr>
              <a:t>care givers.  </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4649" r="4649"/>
          <a:stretch>
            <a:fillRect/>
          </a:stretch>
        </p:blipFill>
        <p:spPr>
          <a:xfrm>
            <a:off x="0" y="0"/>
            <a:ext cx="1453447" cy="817564"/>
          </a:xfrm>
          <a:prstGeom prst="rect">
            <a:avLst/>
          </a:prstGeom>
          <a:ln>
            <a:solidFill>
              <a:srgbClr val="92D050"/>
            </a:solidFill>
          </a:ln>
        </p:spPr>
      </p:pic>
    </p:spTree>
    <p:extLst>
      <p:ext uri="{BB962C8B-B14F-4D97-AF65-F5344CB8AC3E}">
        <p14:creationId xmlns:p14="http://schemas.microsoft.com/office/powerpoint/2010/main" val="14402731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963827" y="420588"/>
            <a:ext cx="8072728"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2400" b="1" dirty="0">
                <a:solidFill>
                  <a:srgbClr val="FF0000"/>
                </a:solidFill>
                <a:latin typeface="Arial" panose="020B0604020202020204" pitchFamily="34" charset="0"/>
                <a:ea typeface="+mn-ea"/>
                <a:cs typeface="Arial" panose="020B0604020202020204" pitchFamily="34" charset="0"/>
              </a:rPr>
              <a:t>R-4:  Register A Person Using The                                   Multi Person Input </a:t>
            </a:r>
            <a:endParaRPr lang="en-US" sz="14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864973" y="1447460"/>
            <a:ext cx="7512908" cy="3239870"/>
          </a:xfrm>
        </p:spPr>
        <p:txBody>
          <a:bodyPr>
            <a:noAutofit/>
          </a:bodyPr>
          <a:lstStyle/>
          <a:p>
            <a:pPr lvl="0">
              <a:spcBef>
                <a:spcPts val="0"/>
              </a:spcBef>
              <a:buFont typeface="+mj-lt"/>
              <a:buAutoNum type="arabicPeriod"/>
            </a:pPr>
            <a:r>
              <a:rPr lang="en-US" sz="2000" dirty="0">
                <a:ea typeface="Times New Roman" panose="02020603050405020304" pitchFamily="18" charset="0"/>
              </a:rPr>
              <a:t>Click on </a:t>
            </a:r>
            <a:r>
              <a:rPr lang="en-US" sz="2000" b="1" dirty="0">
                <a:ea typeface="Times New Roman" panose="02020603050405020304" pitchFamily="18" charset="0"/>
              </a:rPr>
              <a:t>Register People</a:t>
            </a:r>
            <a:r>
              <a:rPr lang="en-US" sz="2000" dirty="0">
                <a:ea typeface="Times New Roman" panose="02020603050405020304" pitchFamily="18" charset="0"/>
              </a:rPr>
              <a:t> &gt; </a:t>
            </a:r>
            <a:r>
              <a:rPr lang="en-US" sz="2000" b="1" dirty="0">
                <a:ea typeface="Times New Roman" panose="02020603050405020304" pitchFamily="18" charset="0"/>
              </a:rPr>
              <a:t>Multi Person Input</a:t>
            </a:r>
            <a:endParaRPr lang="en-US" sz="2000" dirty="0">
              <a:ea typeface="Times New Roman" panose="02020603050405020304" pitchFamily="18" charset="0"/>
            </a:endParaRPr>
          </a:p>
          <a:p>
            <a:pPr lvl="0">
              <a:spcBef>
                <a:spcPts val="0"/>
              </a:spcBef>
              <a:buFont typeface="+mj-lt"/>
              <a:buAutoNum type="arabicPeriod"/>
            </a:pPr>
            <a:r>
              <a:rPr lang="en-US" sz="2000" dirty="0">
                <a:ea typeface="Times New Roman" panose="02020603050405020304" pitchFamily="18" charset="0"/>
              </a:rPr>
              <a:t>Select Evacuation Operation &gt; Sending Location Org. Type &gt; Location</a:t>
            </a:r>
          </a:p>
          <a:p>
            <a:pPr lvl="0">
              <a:spcBef>
                <a:spcPts val="0"/>
              </a:spcBef>
              <a:buFont typeface="+mj-lt"/>
              <a:buAutoNum type="arabicPeriod"/>
            </a:pPr>
            <a:r>
              <a:rPr lang="en-US" sz="2000" dirty="0">
                <a:ea typeface="Times New Roman" panose="02020603050405020304" pitchFamily="18" charset="0"/>
              </a:rPr>
              <a:t>Enter number of People/Barcodes needed</a:t>
            </a:r>
          </a:p>
          <a:p>
            <a:pPr lvl="0">
              <a:spcBef>
                <a:spcPts val="0"/>
              </a:spcBef>
              <a:buFont typeface="+mj-lt"/>
              <a:buAutoNum type="arabicPeriod"/>
            </a:pPr>
            <a:r>
              <a:rPr lang="en-US" sz="2000" dirty="0">
                <a:ea typeface="Times New Roman" panose="02020603050405020304" pitchFamily="18" charset="0"/>
              </a:rPr>
              <a:t>Click </a:t>
            </a:r>
            <a:r>
              <a:rPr lang="en-US" sz="2000" b="1" dirty="0">
                <a:ea typeface="Times New Roman" panose="02020603050405020304" pitchFamily="18" charset="0"/>
              </a:rPr>
              <a:t>Generate Fillable Grid</a:t>
            </a:r>
            <a:endParaRPr lang="en-US" sz="2000" dirty="0">
              <a:ea typeface="Times New Roman" panose="02020603050405020304" pitchFamily="18" charset="0"/>
            </a:endParaRPr>
          </a:p>
          <a:p>
            <a:pPr lvl="0">
              <a:spcBef>
                <a:spcPts val="0"/>
              </a:spcBef>
              <a:buFont typeface="+mj-lt"/>
              <a:buAutoNum type="arabicPeriod"/>
            </a:pPr>
            <a:r>
              <a:rPr lang="en-US" sz="2000" dirty="0">
                <a:ea typeface="Times New Roman" panose="02020603050405020304" pitchFamily="18" charset="0"/>
              </a:rPr>
              <a:t>Enter known information, such as name, DOB and gender</a:t>
            </a:r>
          </a:p>
          <a:p>
            <a:pPr lvl="0">
              <a:spcBef>
                <a:spcPts val="0"/>
              </a:spcBef>
              <a:buFont typeface="+mj-lt"/>
              <a:buAutoNum type="arabicPeriod"/>
            </a:pPr>
            <a:r>
              <a:rPr lang="en-US" sz="2000" dirty="0">
                <a:ea typeface="Times New Roman" panose="02020603050405020304" pitchFamily="18" charset="0"/>
              </a:rPr>
              <a:t>Click </a:t>
            </a:r>
            <a:r>
              <a:rPr lang="en-US" sz="2000" b="1" dirty="0">
                <a:ea typeface="Times New Roman" panose="02020603050405020304" pitchFamily="18" charset="0"/>
              </a:rPr>
              <a:t>Register</a:t>
            </a:r>
            <a:endParaRPr lang="en-US" sz="2000" dirty="0">
              <a:ea typeface="Times New Roman" panose="02020603050405020304" pitchFamily="18" charset="0"/>
            </a:endParaRPr>
          </a:p>
          <a:p>
            <a:pPr lvl="0">
              <a:spcBef>
                <a:spcPts val="0"/>
              </a:spcBef>
              <a:buFont typeface="+mj-lt"/>
              <a:buAutoNum type="arabicPeriod"/>
            </a:pPr>
            <a:r>
              <a:rPr lang="en-US" sz="2000" dirty="0">
                <a:ea typeface="Times New Roman" panose="02020603050405020304" pitchFamily="18" charset="0"/>
              </a:rPr>
              <a:t>Verify message: Registered # people and note barcode #s assigned</a:t>
            </a:r>
          </a:p>
          <a:p>
            <a:pPr lvl="0">
              <a:spcBef>
                <a:spcPts val="0"/>
              </a:spcBef>
              <a:spcAft>
                <a:spcPts val="600"/>
              </a:spcAft>
              <a:buFont typeface="+mj-lt"/>
              <a:buAutoNum type="arabicPeriod"/>
            </a:pPr>
            <a:r>
              <a:rPr lang="en-US" sz="2000" dirty="0">
                <a:ea typeface="Times New Roman" panose="02020603050405020304" pitchFamily="18" charset="0"/>
              </a:rPr>
              <a:t>Note barcode # assigned to person.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39085563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374822" y="1167084"/>
            <a:ext cx="8394356" cy="3487843"/>
          </a:xfrm>
        </p:spPr>
        <p:txBody>
          <a:bodyPr>
            <a:normAutofit lnSpcReduction="10000"/>
          </a:bodyPr>
          <a:lstStyle/>
          <a:p>
            <a:pPr marL="0" indent="0">
              <a:lnSpc>
                <a:spcPct val="110000"/>
              </a:lnSpc>
              <a:spcBef>
                <a:spcPts val="0"/>
              </a:spcBef>
              <a:buNone/>
            </a:pPr>
            <a:r>
              <a:rPr lang="en-US" sz="2800" b="1" dirty="0">
                <a:solidFill>
                  <a:srgbClr val="1F3261"/>
                </a:solidFill>
              </a:rPr>
              <a:t>Exercise 21: As A Receiving Facility, Determine How Many People Are Intended To Come To Your Facility (S-4)</a:t>
            </a:r>
          </a:p>
          <a:p>
            <a:pPr marL="0" indent="0">
              <a:lnSpc>
                <a:spcPct val="110000"/>
              </a:lnSpc>
              <a:spcBef>
                <a:spcPts val="0"/>
              </a:spcBef>
              <a:buNone/>
            </a:pPr>
            <a:endParaRPr lang="en-US" sz="900" b="1" dirty="0">
              <a:solidFill>
                <a:srgbClr val="1F3261"/>
              </a:solidFill>
            </a:endParaRPr>
          </a:p>
          <a:p>
            <a:pPr>
              <a:lnSpc>
                <a:spcPct val="110000"/>
              </a:lnSpc>
              <a:spcBef>
                <a:spcPts val="0"/>
              </a:spcBef>
              <a:spcAft>
                <a:spcPts val="1200"/>
              </a:spcAft>
            </a:pPr>
            <a:r>
              <a:rPr lang="en-US" sz="2000" b="1" dirty="0">
                <a:solidFill>
                  <a:srgbClr val="1F3261"/>
                </a:solidFill>
              </a:rPr>
              <a:t>You are located at the Temporary Location.</a:t>
            </a:r>
          </a:p>
          <a:p>
            <a:pPr>
              <a:lnSpc>
                <a:spcPct val="110000"/>
              </a:lnSpc>
              <a:spcBef>
                <a:spcPts val="0"/>
              </a:spcBef>
              <a:spcAft>
                <a:spcPts val="1200"/>
              </a:spcAft>
            </a:pPr>
            <a:r>
              <a:rPr lang="en-US" sz="2000" b="1" dirty="0">
                <a:solidFill>
                  <a:srgbClr val="1F3261"/>
                </a:solidFill>
              </a:rPr>
              <a:t>You are waiting for people to arrive and would like to see how many people have been registered and have your Temp. Location in their Intended Location field. In other words, you want to know how many people to expect.</a:t>
            </a:r>
          </a:p>
          <a:p>
            <a:pPr>
              <a:lnSpc>
                <a:spcPct val="110000"/>
              </a:lnSpc>
              <a:spcBef>
                <a:spcPts val="0"/>
              </a:spcBef>
              <a:spcAft>
                <a:spcPts val="1200"/>
              </a:spcAft>
            </a:pPr>
            <a:endParaRPr lang="en-US" sz="1000" b="1"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6792417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07092" y="420588"/>
            <a:ext cx="8929463"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2400" b="1" dirty="0">
                <a:solidFill>
                  <a:srgbClr val="00B0F0"/>
                </a:solidFill>
                <a:latin typeface="Arial" panose="020B0604020202020204" pitchFamily="34" charset="0"/>
                <a:cs typeface="Arial" panose="020B0604020202020204" pitchFamily="34" charset="0"/>
              </a:rPr>
              <a:t>S-4:  Locate People</a:t>
            </a:r>
            <a:endParaRPr lang="en-US" sz="14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823784" y="1315655"/>
            <a:ext cx="7512908" cy="3511718"/>
          </a:xfrm>
        </p:spPr>
        <p:txBody>
          <a:bodyPr>
            <a:noAutofit/>
          </a:bodyPr>
          <a:lstStyle/>
          <a:p>
            <a:pPr marL="457200" lvl="0" indent="-457200">
              <a:buFont typeface="+mj-lt"/>
              <a:buAutoNum type="arabicPeriod"/>
            </a:pPr>
            <a:r>
              <a:rPr lang="en-US" sz="2000" dirty="0"/>
              <a:t>Click </a:t>
            </a:r>
            <a:r>
              <a:rPr lang="en-US" sz="2000" b="1" dirty="0"/>
              <a:t>Locate People</a:t>
            </a:r>
            <a:r>
              <a:rPr lang="en-US" sz="2000" dirty="0"/>
              <a:t> from eFINDS menu bar</a:t>
            </a:r>
          </a:p>
          <a:p>
            <a:pPr marL="457200" lvl="0" indent="-457200">
              <a:buFont typeface="+mj-lt"/>
              <a:buAutoNum type="arabicPeriod"/>
            </a:pPr>
            <a:r>
              <a:rPr lang="en-US" sz="2000" dirty="0"/>
              <a:t>Enter the Intended Destination Org. Type as TMP Temporary &gt; and select Temp. Location from scenario 3</a:t>
            </a:r>
          </a:p>
          <a:p>
            <a:pPr marL="457200" lvl="0" indent="-457200">
              <a:buFont typeface="+mj-lt"/>
              <a:buAutoNum type="arabicPeriod"/>
            </a:pPr>
            <a:r>
              <a:rPr lang="en-US" sz="2000" dirty="0"/>
              <a:t>Select Operation “HURRICANE TEST NYS”</a:t>
            </a:r>
          </a:p>
          <a:p>
            <a:pPr marL="457200" lvl="0" indent="-457200">
              <a:buFont typeface="+mj-lt"/>
              <a:buAutoNum type="arabicPeriod"/>
            </a:pPr>
            <a:r>
              <a:rPr lang="en-US" sz="2000" dirty="0"/>
              <a:t>Click </a:t>
            </a:r>
            <a:r>
              <a:rPr lang="en-US" sz="2000" b="1" dirty="0"/>
              <a:t>Search</a:t>
            </a:r>
            <a:endParaRPr lang="en-US" sz="2000" dirty="0"/>
          </a:p>
          <a:p>
            <a:pPr marL="457200" lvl="0" indent="-457200">
              <a:buFont typeface="+mj-lt"/>
              <a:buAutoNum type="arabicPeriod"/>
            </a:pPr>
            <a:r>
              <a:rPr lang="en-US" sz="2000" dirty="0"/>
              <a:t>View search results, including current location, intended location and status.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42160684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374822" y="1167084"/>
            <a:ext cx="8394356" cy="3487843"/>
          </a:xfrm>
        </p:spPr>
        <p:txBody>
          <a:bodyPr>
            <a:normAutofit lnSpcReduction="10000"/>
          </a:bodyPr>
          <a:lstStyle/>
          <a:p>
            <a:pPr marL="0" indent="0">
              <a:lnSpc>
                <a:spcPct val="110000"/>
              </a:lnSpc>
              <a:spcBef>
                <a:spcPts val="0"/>
              </a:spcBef>
              <a:buNone/>
            </a:pPr>
            <a:r>
              <a:rPr lang="en-US" sz="2800" b="1" dirty="0">
                <a:solidFill>
                  <a:srgbClr val="1F3261"/>
                </a:solidFill>
              </a:rPr>
              <a:t>Exercise 22: Update Current Location And Status To Received   (U-4)</a:t>
            </a:r>
          </a:p>
          <a:p>
            <a:pPr marL="0" indent="0">
              <a:lnSpc>
                <a:spcPct val="110000"/>
              </a:lnSpc>
              <a:spcBef>
                <a:spcPts val="0"/>
              </a:spcBef>
              <a:buNone/>
            </a:pPr>
            <a:endParaRPr lang="en-US" sz="800" b="1" dirty="0">
              <a:solidFill>
                <a:srgbClr val="1F3261"/>
              </a:solidFill>
            </a:endParaRPr>
          </a:p>
          <a:p>
            <a:pPr>
              <a:lnSpc>
                <a:spcPct val="110000"/>
              </a:lnSpc>
              <a:spcBef>
                <a:spcPts val="0"/>
              </a:spcBef>
            </a:pPr>
            <a:r>
              <a:rPr lang="en-US" sz="2000" b="1" dirty="0">
                <a:solidFill>
                  <a:srgbClr val="1F3261"/>
                </a:solidFill>
              </a:rPr>
              <a:t>Transportation has just arrived and evacuees are coming in. </a:t>
            </a:r>
          </a:p>
          <a:p>
            <a:pPr>
              <a:lnSpc>
                <a:spcPct val="110000"/>
              </a:lnSpc>
              <a:spcBef>
                <a:spcPts val="0"/>
              </a:spcBef>
            </a:pPr>
            <a:r>
              <a:rPr lang="en-US" sz="2000" b="1" dirty="0">
                <a:solidFill>
                  <a:srgbClr val="1F3261"/>
                </a:solidFill>
              </a:rPr>
              <a:t>You are handed a PDF Scannable Log, but you do not have a scanner.</a:t>
            </a:r>
          </a:p>
          <a:p>
            <a:pPr>
              <a:lnSpc>
                <a:spcPct val="110000"/>
              </a:lnSpc>
              <a:spcBef>
                <a:spcPts val="0"/>
              </a:spcBef>
            </a:pPr>
            <a:r>
              <a:rPr lang="en-US" sz="2000" b="1" dirty="0">
                <a:solidFill>
                  <a:srgbClr val="1F3261"/>
                </a:solidFill>
              </a:rPr>
              <a:t>The log include names, DOB and gender.</a:t>
            </a:r>
          </a:p>
          <a:p>
            <a:pPr>
              <a:lnSpc>
                <a:spcPct val="110000"/>
              </a:lnSpc>
              <a:spcBef>
                <a:spcPts val="0"/>
              </a:spcBef>
            </a:pPr>
            <a:r>
              <a:rPr lang="en-US" sz="2000" b="1" dirty="0">
                <a:solidFill>
                  <a:srgbClr val="1F3261"/>
                </a:solidFill>
              </a:rPr>
              <a:t>The staff person who traveled with the evacuees has arrived also. </a:t>
            </a:r>
          </a:p>
          <a:p>
            <a:pPr>
              <a:lnSpc>
                <a:spcPct val="110000"/>
              </a:lnSpc>
              <a:spcBef>
                <a:spcPts val="0"/>
              </a:spcBef>
            </a:pPr>
            <a:r>
              <a:rPr lang="en-US" sz="2000" b="1" dirty="0">
                <a:solidFill>
                  <a:srgbClr val="1F3261"/>
                </a:solidFill>
              </a:rPr>
              <a:t>You count the people and it matches the number on the log.</a:t>
            </a:r>
          </a:p>
          <a:p>
            <a:pPr>
              <a:lnSpc>
                <a:spcPct val="110000"/>
              </a:lnSpc>
              <a:spcBef>
                <a:spcPts val="0"/>
              </a:spcBef>
              <a:spcAft>
                <a:spcPts val="1200"/>
              </a:spcAft>
            </a:pPr>
            <a:endParaRPr lang="en-US" sz="1000" b="1"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9618188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07092" y="420588"/>
            <a:ext cx="8929463" cy="857250"/>
          </a:xfrm>
          <a:prstGeom prst="rect">
            <a:avLst/>
          </a:prstGeom>
        </p:spPr>
        <p:txBody>
          <a:bodyPr>
            <a:norm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tabLst>
                <a:tab pos="171450" algn="l"/>
              </a:tabLst>
              <a:defRPr/>
            </a:pPr>
            <a:r>
              <a:rPr lang="en-US" sz="3200" b="1" dirty="0">
                <a:solidFill>
                  <a:srgbClr val="7030A0"/>
                </a:solidFill>
              </a:rPr>
              <a:t>U-7: Change Status to Received</a:t>
            </a:r>
            <a:endParaRPr lang="en-US" sz="3200" b="1" dirty="0">
              <a:solidFill>
                <a:srgbClr val="00B0F0"/>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823784" y="1315655"/>
            <a:ext cx="7512908" cy="3511718"/>
          </a:xfrm>
        </p:spPr>
        <p:txBody>
          <a:bodyPr>
            <a:noAutofit/>
          </a:bodyPr>
          <a:lstStyle/>
          <a:p>
            <a:pPr marL="457200" lvl="0" indent="-457200">
              <a:buFont typeface="+mj-lt"/>
              <a:buAutoNum type="arabicPeriod"/>
            </a:pPr>
            <a:r>
              <a:rPr lang="en-US" sz="2000" dirty="0"/>
              <a:t>Click </a:t>
            </a:r>
            <a:r>
              <a:rPr lang="en-US" sz="2000" b="1" dirty="0"/>
              <a:t>Manage People</a:t>
            </a:r>
            <a:r>
              <a:rPr lang="en-US" sz="2000" dirty="0"/>
              <a:t> &gt; </a:t>
            </a:r>
            <a:r>
              <a:rPr lang="en-US" sz="2000" b="1" dirty="0"/>
              <a:t>Multi Person Update</a:t>
            </a:r>
            <a:endParaRPr lang="en-US" sz="2000" dirty="0"/>
          </a:p>
          <a:p>
            <a:pPr marL="457200" lvl="0" indent="-457200">
              <a:buFont typeface="+mj-lt"/>
              <a:buAutoNum type="arabicPeriod"/>
            </a:pPr>
            <a:r>
              <a:rPr lang="en-US" sz="2000" dirty="0"/>
              <a:t>Select Operation, Current location org. type (TMP Location) and location</a:t>
            </a:r>
          </a:p>
          <a:p>
            <a:pPr marL="457200" lvl="0" indent="-457200">
              <a:buFont typeface="+mj-lt"/>
              <a:buAutoNum type="arabicPeriod"/>
            </a:pPr>
            <a:r>
              <a:rPr lang="en-US" sz="2000" dirty="0"/>
              <a:t>Select Action</a:t>
            </a:r>
            <a:r>
              <a:rPr lang="en-US" sz="2000" b="1" dirty="0"/>
              <a:t> Receive</a:t>
            </a:r>
            <a:r>
              <a:rPr lang="en-US" sz="2000" dirty="0"/>
              <a:t> </a:t>
            </a:r>
          </a:p>
          <a:p>
            <a:pPr marL="457200" lvl="0" indent="-457200">
              <a:buFont typeface="+mj-lt"/>
              <a:buAutoNum type="arabicPeriod"/>
            </a:pPr>
            <a:r>
              <a:rPr lang="en-US" sz="2000" dirty="0"/>
              <a:t>Click </a:t>
            </a:r>
            <a:r>
              <a:rPr lang="en-US" sz="2000" b="1" dirty="0"/>
              <a:t>List</a:t>
            </a:r>
            <a:endParaRPr lang="en-US" sz="2000" dirty="0"/>
          </a:p>
          <a:p>
            <a:pPr marL="457200" lvl="0" indent="-457200">
              <a:buFont typeface="+mj-lt"/>
              <a:buAutoNum type="arabicPeriod"/>
            </a:pPr>
            <a:r>
              <a:rPr lang="en-US" sz="2000" dirty="0"/>
              <a:t>Select people with check/click OR select all by checking box in column heading</a:t>
            </a:r>
          </a:p>
          <a:p>
            <a:pPr marL="457200" lvl="0" indent="-457200">
              <a:buFont typeface="+mj-lt"/>
              <a:buAutoNum type="arabicPeriod"/>
            </a:pPr>
            <a:r>
              <a:rPr lang="en-US" sz="2000" dirty="0"/>
              <a:t>Click </a:t>
            </a:r>
            <a:r>
              <a:rPr lang="en-US" sz="2000" b="1" dirty="0"/>
              <a:t>Receive Selected</a:t>
            </a:r>
            <a:endParaRPr lang="en-US" sz="2000" dirty="0"/>
          </a:p>
          <a:p>
            <a:pPr marL="457200" lvl="0" indent="-457200">
              <a:buFont typeface="+mj-lt"/>
              <a:buAutoNum type="arabicPeriod"/>
            </a:pPr>
            <a:r>
              <a:rPr lang="en-US" sz="2000" dirty="0"/>
              <a:t>Verify Receive completed for # people.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76177"/>
          </a:xfrm>
          <a:prstGeom prst="rect">
            <a:avLst/>
          </a:prstGeom>
        </p:spPr>
      </p:pic>
    </p:spTree>
    <p:extLst>
      <p:ext uri="{BB962C8B-B14F-4D97-AF65-F5344CB8AC3E}">
        <p14:creationId xmlns:p14="http://schemas.microsoft.com/office/powerpoint/2010/main" val="12940946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a:t>
            </a:r>
          </a:p>
        </p:txBody>
      </p:sp>
      <p:sp>
        <p:nvSpPr>
          <p:cNvPr id="5" name="Text Placeholder 4"/>
          <p:cNvSpPr>
            <a:spLocks noGrp="1"/>
          </p:cNvSpPr>
          <p:nvPr>
            <p:ph idx="4294967295"/>
          </p:nvPr>
        </p:nvSpPr>
        <p:spPr>
          <a:xfrm>
            <a:off x="374822" y="1167084"/>
            <a:ext cx="8394356" cy="3487843"/>
          </a:xfrm>
        </p:spPr>
        <p:txBody>
          <a:bodyPr>
            <a:normAutofit/>
          </a:bodyPr>
          <a:lstStyle/>
          <a:p>
            <a:pPr marL="0" indent="0">
              <a:lnSpc>
                <a:spcPct val="110000"/>
              </a:lnSpc>
              <a:spcBef>
                <a:spcPts val="0"/>
              </a:spcBef>
              <a:buNone/>
            </a:pPr>
            <a:r>
              <a:rPr lang="en-US" sz="2800" b="1" dirty="0">
                <a:solidFill>
                  <a:srgbClr val="1F3261"/>
                </a:solidFill>
              </a:rPr>
              <a:t>Exercise 23: Inactive Operation And Temporary Location (A-5)</a:t>
            </a:r>
            <a:endParaRPr lang="en-US" sz="800" b="1" dirty="0">
              <a:solidFill>
                <a:srgbClr val="1F3261"/>
              </a:solidFill>
            </a:endParaRPr>
          </a:p>
          <a:p>
            <a:pPr lvl="0"/>
            <a:r>
              <a:rPr lang="en-US" sz="2000" b="1" dirty="0">
                <a:solidFill>
                  <a:srgbClr val="1F3261"/>
                </a:solidFill>
              </a:rPr>
              <a:t>Power was restored, and all of the evacuees have been repatriated.</a:t>
            </a:r>
          </a:p>
          <a:p>
            <a:pPr lvl="0"/>
            <a:r>
              <a:rPr lang="en-US" sz="2000" b="1" dirty="0">
                <a:solidFill>
                  <a:srgbClr val="1F3261"/>
                </a:solidFill>
              </a:rPr>
              <a:t>You need to inactive both the operation and temporary location.</a:t>
            </a:r>
          </a:p>
          <a:p>
            <a:pPr>
              <a:lnSpc>
                <a:spcPct val="110000"/>
              </a:lnSpc>
              <a:spcBef>
                <a:spcPts val="0"/>
              </a:spcBef>
              <a:spcAft>
                <a:spcPts val="1200"/>
              </a:spcAft>
            </a:pPr>
            <a:endParaRPr lang="en-US" sz="1000" b="1"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4777277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1" y="130469"/>
            <a:ext cx="1335729" cy="763866"/>
          </a:xfrm>
          <a:prstGeom prst="rect">
            <a:avLst/>
          </a:prstGeom>
        </p:spPr>
      </p:pic>
      <p:sp>
        <p:nvSpPr>
          <p:cNvPr id="6" name="Title 3"/>
          <p:cNvSpPr txBox="1">
            <a:spLocks/>
          </p:cNvSpPr>
          <p:nvPr/>
        </p:nvSpPr>
        <p:spPr>
          <a:xfrm>
            <a:off x="1485900" y="331918"/>
            <a:ext cx="6367992" cy="85725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kern="0" dirty="0">
                <a:solidFill>
                  <a:srgbClr val="FFC000"/>
                </a:solidFill>
              </a:rPr>
              <a:t>A-5: HOUSEKEEPING Inactivate TMP &amp; Training Operation</a:t>
            </a:r>
          </a:p>
        </p:txBody>
      </p:sp>
      <p:sp>
        <p:nvSpPr>
          <p:cNvPr id="3" name="Rectangle 2"/>
          <p:cNvSpPr/>
          <p:nvPr/>
        </p:nvSpPr>
        <p:spPr>
          <a:xfrm>
            <a:off x="1422400" y="1363369"/>
            <a:ext cx="5943600" cy="1631216"/>
          </a:xfrm>
          <a:prstGeom prst="rect">
            <a:avLst/>
          </a:prstGeom>
        </p:spPr>
        <p:txBody>
          <a:bodyPr wrap="square">
            <a:spAutoFit/>
          </a:bodyPr>
          <a:lstStyle/>
          <a:p>
            <a:r>
              <a:rPr lang="en-US" sz="2000" b="1" u="sng" dirty="0"/>
              <a:t>OPERATIONS</a:t>
            </a:r>
          </a:p>
          <a:p>
            <a:r>
              <a:rPr lang="en-US" sz="2000" dirty="0"/>
              <a:t>1.   Click </a:t>
            </a:r>
            <a:r>
              <a:rPr lang="en-US" sz="2000" b="1" dirty="0"/>
              <a:t>Admin &gt; Manage Operations</a:t>
            </a:r>
            <a:endParaRPr lang="en-US" sz="2000" dirty="0"/>
          </a:p>
          <a:p>
            <a:pPr marL="342900" indent="-342900">
              <a:buAutoNum type="arabicPeriod" startAt="2"/>
            </a:pPr>
            <a:r>
              <a:rPr lang="en-US" sz="2000" dirty="0"/>
              <a:t>Locate/Select Operation</a:t>
            </a:r>
          </a:p>
          <a:p>
            <a:pPr marL="342900" indent="-342900">
              <a:buAutoNum type="arabicPeriod" startAt="2"/>
            </a:pPr>
            <a:r>
              <a:rPr lang="en-US" sz="2000" dirty="0"/>
              <a:t>Change Status to </a:t>
            </a:r>
            <a:r>
              <a:rPr lang="en-US" sz="2000" b="1" dirty="0">
                <a:solidFill>
                  <a:srgbClr val="FF0000"/>
                </a:solidFill>
              </a:rPr>
              <a:t>Inactive</a:t>
            </a:r>
          </a:p>
          <a:p>
            <a:pPr marL="342900" indent="-342900">
              <a:buAutoNum type="arabicPeriod" startAt="2"/>
            </a:pPr>
            <a:r>
              <a:rPr lang="en-US" sz="2000" dirty="0"/>
              <a:t>Click </a:t>
            </a:r>
            <a:r>
              <a:rPr lang="en-US" sz="2000" b="1" dirty="0"/>
              <a:t>Save Operation</a:t>
            </a:r>
            <a:endParaRPr lang="en-US" sz="2000" dirty="0"/>
          </a:p>
        </p:txBody>
      </p:sp>
      <p:sp>
        <p:nvSpPr>
          <p:cNvPr id="8" name="Rectangle 7"/>
          <p:cNvSpPr/>
          <p:nvPr/>
        </p:nvSpPr>
        <p:spPr>
          <a:xfrm>
            <a:off x="1422400" y="3168787"/>
            <a:ext cx="6007100" cy="1631216"/>
          </a:xfrm>
          <a:prstGeom prst="rect">
            <a:avLst/>
          </a:prstGeom>
        </p:spPr>
        <p:txBody>
          <a:bodyPr wrap="square">
            <a:spAutoFit/>
          </a:bodyPr>
          <a:lstStyle/>
          <a:p>
            <a:r>
              <a:rPr lang="en-US" sz="2000" b="1" u="sng" dirty="0"/>
              <a:t>TMP LOCATIONS</a:t>
            </a:r>
          </a:p>
          <a:p>
            <a:r>
              <a:rPr lang="en-US" sz="2000" dirty="0"/>
              <a:t>1.   Click </a:t>
            </a:r>
            <a:r>
              <a:rPr lang="en-US" sz="2000" b="1" dirty="0"/>
              <a:t>Admin &gt; Manage Locations</a:t>
            </a:r>
            <a:endParaRPr lang="en-US" sz="2000" dirty="0"/>
          </a:p>
          <a:p>
            <a:pPr marL="342900" indent="-342900">
              <a:buAutoNum type="arabicPeriod" startAt="2"/>
            </a:pPr>
            <a:r>
              <a:rPr lang="en-US" sz="2000" dirty="0"/>
              <a:t>Locate/Select TMP Locations</a:t>
            </a:r>
          </a:p>
          <a:p>
            <a:pPr marL="342900" indent="-342900">
              <a:buAutoNum type="arabicPeriod" startAt="2"/>
            </a:pPr>
            <a:r>
              <a:rPr lang="en-US" sz="2000" dirty="0"/>
              <a:t>Change Status to </a:t>
            </a:r>
            <a:r>
              <a:rPr lang="en-US" sz="2000" b="1" dirty="0">
                <a:solidFill>
                  <a:srgbClr val="FF0000"/>
                </a:solidFill>
              </a:rPr>
              <a:t>Inactive</a:t>
            </a:r>
          </a:p>
          <a:p>
            <a:pPr marL="342900" indent="-342900">
              <a:buAutoNum type="arabicPeriod" startAt="2"/>
            </a:pPr>
            <a:r>
              <a:rPr lang="en-US" sz="2000" dirty="0"/>
              <a:t>Click </a:t>
            </a:r>
            <a:r>
              <a:rPr lang="en-US" sz="2000" b="1" dirty="0"/>
              <a:t>Save Location</a:t>
            </a:r>
            <a:endParaRPr lang="en-US" sz="2000" dirty="0"/>
          </a:p>
        </p:txBody>
      </p:sp>
    </p:spTree>
    <p:extLst>
      <p:ext uri="{BB962C8B-B14F-4D97-AF65-F5344CB8AC3E}">
        <p14:creationId xmlns:p14="http://schemas.microsoft.com/office/powerpoint/2010/main" val="5288504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4000" b="1" dirty="0">
                <a:solidFill>
                  <a:srgbClr val="002D73"/>
                </a:solidFill>
              </a:rPr>
              <a:t>Frequently Asked Questions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1" y="130469"/>
            <a:ext cx="1335729" cy="763866"/>
          </a:xfrm>
          <a:prstGeom prst="rect">
            <a:avLst/>
          </a:prstGeom>
        </p:spPr>
      </p:pic>
    </p:spTree>
    <p:extLst>
      <p:ext uri="{BB962C8B-B14F-4D97-AF65-F5344CB8AC3E}">
        <p14:creationId xmlns:p14="http://schemas.microsoft.com/office/powerpoint/2010/main" val="4283041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0359" y="1312333"/>
            <a:ext cx="9033641" cy="3622274"/>
          </a:xfrm>
          <a:prstGeom prst="rect">
            <a:avLst/>
          </a:prstGeom>
        </p:spPr>
        <p:txBody>
          <a:bodyPr>
            <a:normAutofit fontScale="55000" lnSpcReduction="20000"/>
          </a:bodyPr>
          <a:lstStyle/>
          <a:p>
            <a:pPr marL="0" indent="0">
              <a:buNone/>
            </a:pPr>
            <a:r>
              <a:rPr lang="en-US" sz="2500" b="1" dirty="0">
                <a:solidFill>
                  <a:srgbClr val="000066"/>
                </a:solidFill>
                <a:latin typeface="Arial" panose="020B0604020202020204" pitchFamily="34" charset="0"/>
                <a:cs typeface="Arial" panose="020B0604020202020204" pitchFamily="34" charset="0"/>
              </a:rPr>
              <a:t>Q: </a:t>
            </a:r>
            <a:r>
              <a:rPr lang="en-US" sz="2200" b="1" dirty="0">
                <a:solidFill>
                  <a:srgbClr val="000066"/>
                </a:solidFill>
                <a:latin typeface="Arial" panose="020B0604020202020204" pitchFamily="34" charset="0"/>
                <a:cs typeface="Arial" panose="020B0604020202020204" pitchFamily="34" charset="0"/>
              </a:rPr>
              <a:t>What if a patient/resident refuses to wear a wristband?</a:t>
            </a: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NYSDOH A</a:t>
            </a:r>
            <a:r>
              <a:rPr lang="en-US" sz="2200" dirty="0">
                <a:latin typeface="Arial" panose="020B0604020202020204" pitchFamily="34" charset="0"/>
                <a:cs typeface="Arial" panose="020B0604020202020204" pitchFamily="34" charset="0"/>
              </a:rPr>
              <a:t>: Create a person record in eFINDS with associated barcode number. Make sure that a barcode number is written on that persons paper record that is transported with them.  Send bracelet along with person paper record. </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b="1" dirty="0">
                <a:solidFill>
                  <a:srgbClr val="000066"/>
                </a:solidFill>
                <a:latin typeface="Arial" panose="020B0604020202020204" pitchFamily="34" charset="0"/>
                <a:cs typeface="Arial" panose="020B0604020202020204" pitchFamily="34" charset="0"/>
              </a:rPr>
              <a:t>Q:  What if one of my patients/residents is pediatric or just too slim for the bracelet? </a:t>
            </a:r>
          </a:p>
          <a:p>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NYSDOH A: </a:t>
            </a:r>
            <a:r>
              <a:rPr lang="en-US" sz="2200" dirty="0">
                <a:latin typeface="Arial" panose="020B0604020202020204" pitchFamily="34" charset="0"/>
                <a:cs typeface="Arial" panose="020B0604020202020204" pitchFamily="34" charset="0"/>
              </a:rPr>
              <a:t>Carefully wrap the wristband to a size that fits the pt/resident; allow the excess to hang off, but be careful not to cover the barcode number underneath the barcode;  if the number is readable, it can be manually entered; if barcode itself must be covered, then assure barcode number is written in accompanying patient record. If an infant just include the barcode number and bracelet as part of the record accompanying the infant so that the receiving facility can enter the barcode and record the receipt of infant. Also can try putting bracelet on the infant’s ankle.</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b="1" dirty="0">
                <a:solidFill>
                  <a:srgbClr val="000066"/>
                </a:solidFill>
                <a:latin typeface="Arial" panose="020B0604020202020204" pitchFamily="34" charset="0"/>
                <a:cs typeface="Arial" panose="020B0604020202020204" pitchFamily="34" charset="0"/>
              </a:rPr>
              <a:t>Q: What if some of my patients/residents are sheltering in place? </a:t>
            </a:r>
          </a:p>
          <a:p>
            <a:pPr marL="42863"/>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NYSDOH A: </a:t>
            </a:r>
            <a:r>
              <a:rPr lang="en-US" sz="2200" dirty="0">
                <a:latin typeface="Arial" panose="020B0604020202020204" pitchFamily="34" charset="0"/>
                <a:cs typeface="Arial" panose="020B0604020202020204" pitchFamily="34" charset="0"/>
              </a:rPr>
              <a:t>Apply one of your facility wrist bands to that resident as you would for those evacuating to another facility and do not remove for duration of the event.   Enter individual’s info in e-FINDS and click to check the “SiP” checkbox.</a:t>
            </a:r>
          </a:p>
          <a:p>
            <a:pPr marL="0" indent="0">
              <a:buNone/>
            </a:pPr>
            <a:endParaRPr lang="en-US" sz="1350" dirty="0">
              <a:latin typeface="Arial" panose="020B0604020202020204" pitchFamily="34" charset="0"/>
              <a:cs typeface="Arial" panose="020B0604020202020204" pitchFamily="34" charset="0"/>
            </a:endParaRPr>
          </a:p>
          <a:p>
            <a:pPr marL="0" indent="0">
              <a:buNone/>
            </a:pPr>
            <a:endParaRPr lang="en-US" sz="1350" dirty="0">
              <a:latin typeface="Arial" panose="020B0604020202020204" pitchFamily="34" charset="0"/>
              <a:cs typeface="Arial" panose="020B0604020202020204" pitchFamily="34" charset="0"/>
            </a:endParaRPr>
          </a:p>
          <a:p>
            <a:pPr marL="0" indent="0">
              <a:buNone/>
            </a:pPr>
            <a:endParaRPr lang="en-US" sz="1350" dirty="0">
              <a:latin typeface="Arial" panose="020B0604020202020204" pitchFamily="34" charset="0"/>
              <a:cs typeface="Arial" panose="020B0604020202020204" pitchFamily="34" charset="0"/>
            </a:endParaRPr>
          </a:p>
        </p:txBody>
      </p:sp>
      <p:sp>
        <p:nvSpPr>
          <p:cNvPr id="4" name="Rectangle 3"/>
          <p:cNvSpPr/>
          <p:nvPr/>
        </p:nvSpPr>
        <p:spPr>
          <a:xfrm>
            <a:off x="1598348" y="270475"/>
            <a:ext cx="6301051" cy="523220"/>
          </a:xfrm>
          <a:prstGeom prst="rect">
            <a:avLst/>
          </a:prstGeom>
        </p:spPr>
        <p:txBody>
          <a:bodyPr wrap="square">
            <a:spAutoFit/>
          </a:bodyPr>
          <a:lstStyle/>
          <a:p>
            <a:pPr algn="ctr"/>
            <a:r>
              <a:rPr lang="en-US" sz="2800" b="1" dirty="0">
                <a:solidFill>
                  <a:srgbClr val="002D73"/>
                </a:solidFill>
                <a:latin typeface="Arial" panose="020B0604020202020204" pitchFamily="34" charset="0"/>
                <a:cs typeface="Arial" panose="020B0604020202020204" pitchFamily="34" charset="0"/>
              </a:rPr>
              <a:t>FREQUENTLY ASKED QUESTIONS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302"/>
            <a:ext cx="1335729" cy="723014"/>
          </a:xfrm>
          <a:prstGeom prst="rect">
            <a:avLst/>
          </a:prstGeom>
        </p:spPr>
      </p:pic>
    </p:spTree>
    <p:extLst>
      <p:ext uri="{BB962C8B-B14F-4D97-AF65-F5344CB8AC3E}">
        <p14:creationId xmlns:p14="http://schemas.microsoft.com/office/powerpoint/2010/main" val="41979873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9" y="96268"/>
            <a:ext cx="1335729" cy="628235"/>
          </a:xfrm>
          <a:prstGeom prst="rect">
            <a:avLst/>
          </a:prstGeom>
        </p:spPr>
      </p:pic>
      <p:sp>
        <p:nvSpPr>
          <p:cNvPr id="5" name="Rectangle 4"/>
          <p:cNvSpPr/>
          <p:nvPr/>
        </p:nvSpPr>
        <p:spPr>
          <a:xfrm>
            <a:off x="1335729" y="357717"/>
            <a:ext cx="7362694" cy="523220"/>
          </a:xfrm>
          <a:prstGeom prst="rect">
            <a:avLst/>
          </a:prstGeom>
        </p:spPr>
        <p:txBody>
          <a:bodyPr wrap="square">
            <a:spAutoFit/>
          </a:bodyPr>
          <a:lstStyle/>
          <a:p>
            <a:pPr algn="ctr"/>
            <a:r>
              <a:rPr lang="en-US" sz="2800" b="1" dirty="0">
                <a:solidFill>
                  <a:srgbClr val="002D73"/>
                </a:solidFill>
                <a:latin typeface="Arial" panose="020B0604020202020204" pitchFamily="34" charset="0"/>
                <a:cs typeface="Arial" panose="020B0604020202020204" pitchFamily="34" charset="0"/>
              </a:rPr>
              <a:t>FREQUENTLY ASKED QUESTIONS </a:t>
            </a:r>
          </a:p>
        </p:txBody>
      </p:sp>
      <p:sp>
        <p:nvSpPr>
          <p:cNvPr id="6" name="Rectangle 5"/>
          <p:cNvSpPr/>
          <p:nvPr/>
        </p:nvSpPr>
        <p:spPr>
          <a:xfrm>
            <a:off x="96290" y="985952"/>
            <a:ext cx="9047710" cy="3685624"/>
          </a:xfrm>
          <a:prstGeom prst="rect">
            <a:avLst/>
          </a:prstGeom>
        </p:spPr>
        <p:txBody>
          <a:bodyPr wrap="square">
            <a:spAutoFit/>
          </a:bodyPr>
          <a:lstStyle/>
          <a:p>
            <a:r>
              <a:rPr lang="en-US" sz="1600" b="1" dirty="0">
                <a:solidFill>
                  <a:srgbClr val="000066"/>
                </a:solidFill>
                <a:latin typeface="Arial" panose="020B0604020202020204" pitchFamily="34" charset="0"/>
                <a:cs typeface="Arial" panose="020B0604020202020204" pitchFamily="34" charset="0"/>
              </a:rPr>
              <a:t>Q: </a:t>
            </a:r>
            <a:r>
              <a:rPr lang="en-US" sz="1400" b="1" dirty="0">
                <a:solidFill>
                  <a:srgbClr val="000066"/>
                </a:solidFill>
                <a:latin typeface="Arial" panose="020B0604020202020204" pitchFamily="34" charset="0"/>
                <a:cs typeface="Arial" panose="020B0604020202020204" pitchFamily="34" charset="0"/>
              </a:rPr>
              <a:t>Can other locations be entered into the system?</a:t>
            </a:r>
          </a:p>
          <a:p>
            <a:endParaRPr lang="en-US" sz="1400" b="1" dirty="0">
              <a:solidFill>
                <a:srgbClr val="000066"/>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NYSDOH A:  </a:t>
            </a:r>
            <a:r>
              <a:rPr lang="en-US" sz="1400" dirty="0">
                <a:latin typeface="Arial" panose="020B0604020202020204" pitchFamily="34" charset="0"/>
                <a:cs typeface="Arial" panose="020B0604020202020204" pitchFamily="34" charset="0"/>
              </a:rPr>
              <a:t>Yes. Incident specific temporary locations (such as shelters or other locations) can be loaded into eFINDS by NYSDOH or by an eFINDS Reporting Administrator at the facility.</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r>
              <a:rPr lang="en-US" sz="1400" b="1" dirty="0">
                <a:solidFill>
                  <a:srgbClr val="000066"/>
                </a:solidFill>
                <a:latin typeface="Arial" panose="020B0604020202020204" pitchFamily="34" charset="0"/>
                <a:cs typeface="Arial" panose="020B0604020202020204" pitchFamily="34" charset="0"/>
              </a:rPr>
              <a:t>Q: What if I need to send an evacuee to a facility or location that is not available in the “dropdown” destination choices in e-FINDS? </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NYSDOH A: Ensure that </a:t>
            </a:r>
            <a:r>
              <a:rPr lang="en-US" sz="1400" dirty="0">
                <a:latin typeface="Arial" panose="020B0604020202020204" pitchFamily="34" charset="0"/>
                <a:cs typeface="Arial" panose="020B0604020202020204" pitchFamily="34" charset="0"/>
              </a:rPr>
              <a:t>a “Temporary Location” has been created by your facility’s eFINDS Reporting Administrator, as described above and select that location under the “TMP” location type.</a:t>
            </a:r>
          </a:p>
          <a:p>
            <a:endParaRPr lang="en-US" sz="1400" dirty="0">
              <a:latin typeface="Arial" panose="020B0604020202020204" pitchFamily="34" charset="0"/>
              <a:cs typeface="Arial" panose="020B0604020202020204" pitchFamily="34" charset="0"/>
            </a:endParaRPr>
          </a:p>
          <a:p>
            <a:r>
              <a:rPr lang="en-US" sz="1400" b="1" dirty="0">
                <a:solidFill>
                  <a:srgbClr val="000066"/>
                </a:solidFill>
                <a:latin typeface="Arial" panose="020B0604020202020204" pitchFamily="34" charset="0"/>
                <a:cs typeface="Arial" panose="020B0604020202020204" pitchFamily="34" charset="0"/>
              </a:rPr>
              <a:t>Q:  What if one of my residents is going to a family member’s home for the duration of the evacuation? </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NYSDOH A: </a:t>
            </a:r>
            <a:r>
              <a:rPr lang="en-US" sz="1400" dirty="0">
                <a:latin typeface="Arial" panose="020B0604020202020204" pitchFamily="34" charset="0"/>
                <a:cs typeface="Arial" panose="020B0604020202020204" pitchFamily="34" charset="0"/>
              </a:rPr>
              <a:t>Apply one of your facility wrist bands to that resident as you would for those evacuating to another facility and instruct the family to keep the wristband on until the resident returns to their original facility or is admitted to a new facility.  Identify the resident as “Home” in the “Intended Destination” field.</a:t>
            </a:r>
          </a:p>
          <a:p>
            <a:endParaRPr lang="en-US" sz="7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60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 y="927676"/>
            <a:ext cx="8953500" cy="4578176"/>
          </a:xfrm>
          <a:prstGeom prst="rect">
            <a:avLst/>
          </a:prstGeom>
          <a:noFill/>
          <a:ln>
            <a:noFill/>
          </a:ln>
        </p:spPr>
        <p:txBody>
          <a:bodyPr wrap="square" rtlCol="0">
            <a:spAutoFit/>
          </a:bodyPr>
          <a:lstStyle/>
          <a:p>
            <a:pPr marL="428625" indent="-428625">
              <a:buFont typeface="Arial" panose="020B0604020202020204" pitchFamily="34" charset="0"/>
              <a:buChar char="•"/>
            </a:pPr>
            <a:r>
              <a:rPr lang="en-US" sz="2000" b="1" dirty="0">
                <a:solidFill>
                  <a:srgbClr val="002D73"/>
                </a:solidFill>
                <a:latin typeface="Arial" panose="020B0604020202020204" pitchFamily="34" charset="0"/>
                <a:cs typeface="Arial" panose="020B0604020202020204" pitchFamily="34" charset="0"/>
              </a:rPr>
              <a:t>Key </a:t>
            </a:r>
            <a:r>
              <a:rPr lang="en-US" sz="2000" b="1" u="sng" dirty="0">
                <a:solidFill>
                  <a:srgbClr val="002D73"/>
                </a:solidFill>
                <a:latin typeface="Arial" panose="020B0604020202020204" pitchFamily="34" charset="0"/>
                <a:cs typeface="Arial" panose="020B0604020202020204" pitchFamily="34" charset="0"/>
              </a:rPr>
              <a:t>Data</a:t>
            </a:r>
            <a:r>
              <a:rPr lang="en-US" sz="2000" b="1" dirty="0">
                <a:solidFill>
                  <a:srgbClr val="002D73"/>
                </a:solidFill>
                <a:latin typeface="Arial" panose="020B0604020202020204" pitchFamily="34" charset="0"/>
                <a:cs typeface="Arial" panose="020B0604020202020204" pitchFamily="34" charset="0"/>
              </a:rPr>
              <a:t> Requirements – System must:</a:t>
            </a:r>
          </a:p>
          <a:p>
            <a:pPr marL="1114425" lvl="2" indent="-428625">
              <a:buFont typeface="Wingdings" panose="05000000000000000000" pitchFamily="2" charset="2"/>
              <a:buChar char="ü"/>
            </a:pPr>
            <a:r>
              <a:rPr lang="en-US" sz="2000" dirty="0">
                <a:solidFill>
                  <a:srgbClr val="002D73"/>
                </a:solidFill>
                <a:latin typeface="Arial" panose="020B0604020202020204" pitchFamily="34" charset="0"/>
                <a:cs typeface="Arial" panose="020B0604020202020204" pitchFamily="34" charset="0"/>
              </a:rPr>
              <a:t>Track current location of all evacuees </a:t>
            </a:r>
          </a:p>
          <a:p>
            <a:pPr marL="1114425" lvl="2" indent="-428625">
              <a:buFont typeface="Wingdings" panose="05000000000000000000" pitchFamily="2" charset="2"/>
              <a:buChar char="ü"/>
            </a:pPr>
            <a:r>
              <a:rPr lang="en-US" sz="2000" dirty="0">
                <a:solidFill>
                  <a:srgbClr val="002D73"/>
                </a:solidFill>
                <a:latin typeface="Arial" panose="020B0604020202020204" pitchFamily="34" charset="0"/>
                <a:cs typeface="Arial" panose="020B0604020202020204" pitchFamily="34" charset="0"/>
              </a:rPr>
              <a:t>Track non-traditional/temp locations like hotels/shelters</a:t>
            </a:r>
          </a:p>
          <a:p>
            <a:pPr marL="1114425" lvl="2" indent="-428625">
              <a:buFont typeface="Wingdings" panose="05000000000000000000" pitchFamily="2" charset="2"/>
              <a:buChar char="ü"/>
            </a:pPr>
            <a:r>
              <a:rPr lang="en-US" sz="2000" dirty="0">
                <a:solidFill>
                  <a:srgbClr val="002D73"/>
                </a:solidFill>
                <a:latin typeface="Arial" panose="020B0604020202020204" pitchFamily="34" charset="0"/>
                <a:cs typeface="Arial" panose="020B0604020202020204" pitchFamily="34" charset="0"/>
              </a:rPr>
              <a:t>Provide summary stats/status of all individuals evacuated</a:t>
            </a:r>
          </a:p>
          <a:p>
            <a:pPr marL="1114425" lvl="2" indent="-428625">
              <a:buFont typeface="Wingdings" panose="05000000000000000000" pitchFamily="2" charset="2"/>
              <a:buChar char="ü"/>
            </a:pPr>
            <a:r>
              <a:rPr lang="en-US" sz="2000" dirty="0">
                <a:solidFill>
                  <a:srgbClr val="002D73"/>
                </a:solidFill>
                <a:latin typeface="Arial" panose="020B0604020202020204" pitchFamily="34" charset="0"/>
                <a:cs typeface="Arial" panose="020B0604020202020204" pitchFamily="34" charset="0"/>
              </a:rPr>
              <a:t>Enable quick recognition of missing individuals</a:t>
            </a:r>
          </a:p>
          <a:p>
            <a:pPr marL="1114425" lvl="2" indent="-428625">
              <a:buFont typeface="Wingdings" panose="05000000000000000000" pitchFamily="2" charset="2"/>
              <a:buChar char="ü"/>
            </a:pPr>
            <a:r>
              <a:rPr lang="en-US" sz="2000" dirty="0">
                <a:solidFill>
                  <a:srgbClr val="002D73"/>
                </a:solidFill>
                <a:latin typeface="Arial" panose="020B0604020202020204" pitchFamily="34" charset="0"/>
                <a:cs typeface="Arial" panose="020B0604020202020204" pitchFamily="34" charset="0"/>
              </a:rPr>
              <a:t>Minimize data collected to only essential fields</a:t>
            </a:r>
          </a:p>
          <a:p>
            <a:pPr marL="1114425" lvl="2" indent="-428625">
              <a:buFont typeface="Wingdings" panose="05000000000000000000" pitchFamily="2" charset="2"/>
              <a:buChar char="ü"/>
            </a:pPr>
            <a:r>
              <a:rPr lang="en-US" sz="2000" dirty="0">
                <a:solidFill>
                  <a:srgbClr val="002D73"/>
                </a:solidFill>
                <a:latin typeface="Arial" panose="020B0604020202020204" pitchFamily="34" charset="0"/>
                <a:cs typeface="Arial" panose="020B0604020202020204" pitchFamily="34" charset="0"/>
              </a:rPr>
              <a:t>Enable capture of basic medical and additional care requirements </a:t>
            </a:r>
            <a:br>
              <a:rPr lang="en-US" sz="2000" dirty="0">
                <a:solidFill>
                  <a:srgbClr val="002D73"/>
                </a:solidFill>
                <a:latin typeface="Arial" panose="020B0604020202020204" pitchFamily="34" charset="0"/>
                <a:cs typeface="Arial" panose="020B0604020202020204" pitchFamily="34" charset="0"/>
              </a:rPr>
            </a:br>
            <a:endParaRPr lang="en-US" sz="2000" b="1" dirty="0">
              <a:solidFill>
                <a:srgbClr val="002D73"/>
              </a:solidFill>
              <a:latin typeface="Arial" panose="020B0604020202020204" pitchFamily="34" charset="0"/>
              <a:cs typeface="Arial" panose="020B0604020202020204" pitchFamily="34" charset="0"/>
            </a:endParaRPr>
          </a:p>
          <a:p>
            <a:pPr marL="428625" indent="-428625">
              <a:buFont typeface="Arial" panose="020B0604020202020204" pitchFamily="34" charset="0"/>
              <a:buChar char="•"/>
            </a:pPr>
            <a:r>
              <a:rPr lang="en-US" sz="2000" b="1" dirty="0">
                <a:solidFill>
                  <a:srgbClr val="002D73"/>
                </a:solidFill>
                <a:latin typeface="Arial" panose="020B0604020202020204" pitchFamily="34" charset="0"/>
                <a:cs typeface="Arial" panose="020B0604020202020204" pitchFamily="34" charset="0"/>
              </a:rPr>
              <a:t>Key </a:t>
            </a:r>
            <a:r>
              <a:rPr lang="en-US" sz="2000" b="1" u="sng" dirty="0">
                <a:solidFill>
                  <a:srgbClr val="002D73"/>
                </a:solidFill>
                <a:latin typeface="Arial" panose="020B0604020202020204" pitchFamily="34" charset="0"/>
                <a:cs typeface="Arial" panose="020B0604020202020204" pitchFamily="34" charset="0"/>
              </a:rPr>
              <a:t>Functional</a:t>
            </a:r>
            <a:r>
              <a:rPr lang="en-US" sz="2000" b="1" dirty="0">
                <a:solidFill>
                  <a:srgbClr val="002D73"/>
                </a:solidFill>
                <a:latin typeface="Arial" panose="020B0604020202020204" pitchFamily="34" charset="0"/>
                <a:cs typeface="Arial" panose="020B0604020202020204" pitchFamily="34" charset="0"/>
              </a:rPr>
              <a:t> Requirements</a:t>
            </a:r>
          </a:p>
          <a:p>
            <a:pPr marL="1114425" lvl="2" indent="-428625">
              <a:buFont typeface="Wingdings" panose="05000000000000000000" pitchFamily="2" charset="2"/>
              <a:buChar char="ü"/>
            </a:pPr>
            <a:r>
              <a:rPr lang="en-US" sz="2000" dirty="0">
                <a:solidFill>
                  <a:srgbClr val="002D73"/>
                </a:solidFill>
                <a:latin typeface="Arial" panose="020B0604020202020204" pitchFamily="34" charset="0"/>
                <a:cs typeface="Arial" panose="020B0604020202020204" pitchFamily="34" charset="0"/>
              </a:rPr>
              <a:t>Must be quick, easy to use; user friendly</a:t>
            </a:r>
          </a:p>
          <a:p>
            <a:pPr marL="1114425" lvl="2" indent="-428625">
              <a:buFont typeface="Wingdings" panose="05000000000000000000" pitchFamily="2" charset="2"/>
              <a:buChar char="ü"/>
            </a:pPr>
            <a:r>
              <a:rPr lang="en-US" sz="2000" dirty="0">
                <a:solidFill>
                  <a:srgbClr val="002D73"/>
                </a:solidFill>
                <a:latin typeface="Arial" panose="020B0604020202020204" pitchFamily="34" charset="0"/>
                <a:cs typeface="Arial" panose="020B0604020202020204" pitchFamily="34" charset="0"/>
              </a:rPr>
              <a:t>Must protect sensitive data from those not authorized </a:t>
            </a:r>
          </a:p>
          <a:p>
            <a:pPr marL="1114425" lvl="2" indent="-428625">
              <a:buFont typeface="Wingdings" panose="05000000000000000000" pitchFamily="2" charset="2"/>
              <a:buChar char="ü"/>
            </a:pPr>
            <a:r>
              <a:rPr lang="en-US" sz="2000" dirty="0">
                <a:solidFill>
                  <a:srgbClr val="002D73"/>
                </a:solidFill>
                <a:latin typeface="Arial" panose="020B0604020202020204" pitchFamily="34" charset="0"/>
                <a:cs typeface="Arial" panose="020B0604020202020204" pitchFamily="34" charset="0"/>
              </a:rPr>
              <a:t>Enable data tracking even if HCFs have lost power</a:t>
            </a:r>
          </a:p>
          <a:p>
            <a:pPr marL="1114425" lvl="2" indent="-428625">
              <a:buFont typeface="Wingdings" panose="05000000000000000000" pitchFamily="2" charset="2"/>
              <a:buChar char="ü"/>
            </a:pPr>
            <a:r>
              <a:rPr lang="en-US" sz="2000" dirty="0">
                <a:solidFill>
                  <a:srgbClr val="002D73"/>
                </a:solidFill>
                <a:latin typeface="Arial" panose="020B0604020202020204" pitchFamily="34" charset="0"/>
                <a:cs typeface="Arial" panose="020B0604020202020204" pitchFamily="34" charset="0"/>
              </a:rPr>
              <a:t>Exchange data with other response systems (HEC) </a:t>
            </a:r>
          </a:p>
          <a:p>
            <a:pPr lvl="2"/>
            <a:endParaRPr lang="en-US" b="1" dirty="0">
              <a:solidFill>
                <a:srgbClr val="002D73"/>
              </a:solidFill>
              <a:latin typeface="Arial" panose="020B0604020202020204" pitchFamily="34" charset="0"/>
              <a:cs typeface="Arial" panose="020B0604020202020204" pitchFamily="34" charset="0"/>
            </a:endParaRPr>
          </a:p>
          <a:p>
            <a:endParaRPr lang="en-US" sz="1350" b="1" i="1" dirty="0">
              <a:solidFill>
                <a:srgbClr val="C00000"/>
              </a:solidFill>
              <a:latin typeface="Arial" panose="020B0604020202020204" pitchFamily="34" charset="0"/>
              <a:cs typeface="Arial" panose="020B0604020202020204" pitchFamily="34" charset="0"/>
            </a:endParaRPr>
          </a:p>
        </p:txBody>
      </p:sp>
      <p:sp>
        <p:nvSpPr>
          <p:cNvPr id="4" name="Title 3"/>
          <p:cNvSpPr txBox="1">
            <a:spLocks/>
          </p:cNvSpPr>
          <p:nvPr/>
        </p:nvSpPr>
        <p:spPr>
          <a:xfrm>
            <a:off x="2343150" y="342901"/>
            <a:ext cx="4629150" cy="523220"/>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800" b="1" kern="0" dirty="0">
                <a:solidFill>
                  <a:srgbClr val="002D73"/>
                </a:solidFill>
                <a:latin typeface="Arial" panose="020B0604020202020204" pitchFamily="34" charset="0"/>
                <a:cs typeface="Arial" panose="020B0604020202020204" pitchFamily="34" charset="0"/>
              </a:rPr>
              <a:t>System Requirements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1970"/>
            <a:ext cx="1335729" cy="794151"/>
          </a:xfrm>
          <a:prstGeom prst="rect">
            <a:avLst/>
          </a:prstGeom>
        </p:spPr>
      </p:pic>
    </p:spTree>
    <p:extLst>
      <p:ext uri="{BB962C8B-B14F-4D97-AF65-F5344CB8AC3E}">
        <p14:creationId xmlns:p14="http://schemas.microsoft.com/office/powerpoint/2010/main" val="20535051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50" y="351368"/>
            <a:ext cx="6750050" cy="507831"/>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FREQUENTLY ASKED QUESTIONS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118"/>
            <a:ext cx="1335729" cy="637953"/>
          </a:xfrm>
          <a:prstGeom prst="rect">
            <a:avLst/>
          </a:prstGeom>
        </p:spPr>
      </p:pic>
      <p:sp>
        <p:nvSpPr>
          <p:cNvPr id="3" name="Rectangle 2"/>
          <p:cNvSpPr/>
          <p:nvPr/>
        </p:nvSpPr>
        <p:spPr>
          <a:xfrm>
            <a:off x="256336" y="957739"/>
            <a:ext cx="8669866" cy="3970318"/>
          </a:xfrm>
          <a:prstGeom prst="rect">
            <a:avLst/>
          </a:prstGeom>
        </p:spPr>
        <p:txBody>
          <a:bodyPr wrap="square">
            <a:spAutoFit/>
          </a:bodyPr>
          <a:lstStyle/>
          <a:p>
            <a:r>
              <a:rPr lang="en-US" sz="1400" b="1" dirty="0">
                <a:solidFill>
                  <a:srgbClr val="000066"/>
                </a:solidFill>
                <a:latin typeface="Arial" panose="020B0604020202020204" pitchFamily="34" charset="0"/>
                <a:cs typeface="Arial" panose="020B0604020202020204" pitchFamily="34" charset="0"/>
              </a:rPr>
              <a:t>Q: If I receive a call from a family member searching for a loved one and I am not able to access e-FINDS to provide their location, who should family members contact to get the information? </a:t>
            </a:r>
            <a:br>
              <a:rPr lang="en-US" sz="1400" b="1" dirty="0">
                <a:solidFill>
                  <a:srgbClr val="000066"/>
                </a:solidFill>
                <a:latin typeface="Arial" panose="020B0604020202020204" pitchFamily="34" charset="0"/>
                <a:cs typeface="Arial" panose="020B0604020202020204" pitchFamily="34" charset="0"/>
              </a:rPr>
            </a:b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NYSDOH A: </a:t>
            </a:r>
            <a:r>
              <a:rPr lang="en-US" sz="1400" dirty="0">
                <a:latin typeface="Arial" panose="020B0604020202020204" pitchFamily="34" charset="0"/>
                <a:cs typeface="Arial" panose="020B0604020202020204" pitchFamily="34" charset="0"/>
              </a:rPr>
              <a:t>The NYSDOH will provide the number for a call center as it had done following Super Storm Sandy that will assist with this type of phone call.</a:t>
            </a:r>
          </a:p>
          <a:p>
            <a:endParaRPr lang="en-US" sz="1400" dirty="0">
              <a:latin typeface="Arial" panose="020B0604020202020204" pitchFamily="34" charset="0"/>
              <a:cs typeface="Arial" panose="020B0604020202020204" pitchFamily="34" charset="0"/>
            </a:endParaRPr>
          </a:p>
          <a:p>
            <a:r>
              <a:rPr lang="en-US" sz="1400" b="1" dirty="0">
                <a:solidFill>
                  <a:srgbClr val="000066"/>
                </a:solidFill>
                <a:latin typeface="Arial" panose="020B0604020202020204" pitchFamily="34" charset="0"/>
                <a:cs typeface="Arial" panose="020B0604020202020204" pitchFamily="34" charset="0"/>
              </a:rPr>
              <a:t>Q: Does a declaration of emergency need to be in effect for eFINDS to be utilized?</a:t>
            </a:r>
            <a:br>
              <a:rPr lang="en-US" sz="1400" b="1" dirty="0">
                <a:solidFill>
                  <a:srgbClr val="000066"/>
                </a:solidFill>
                <a:latin typeface="Arial" panose="020B0604020202020204" pitchFamily="34" charset="0"/>
                <a:cs typeface="Arial" panose="020B0604020202020204" pitchFamily="34" charset="0"/>
              </a:rPr>
            </a:br>
            <a:endParaRPr lang="en-US" sz="1400" b="1" dirty="0">
              <a:solidFill>
                <a:srgbClr val="000066"/>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NYSDOH A: </a:t>
            </a:r>
            <a:r>
              <a:rPr lang="en-US" sz="1400" dirty="0">
                <a:latin typeface="Arial" panose="020B0604020202020204" pitchFamily="34" charset="0"/>
                <a:cs typeface="Arial" panose="020B0604020202020204" pitchFamily="34" charset="0"/>
              </a:rPr>
              <a:t>No, there does not need to be a declaration of emergency in order for eFINDS to be utilized. eFINDS can be and in the past has been used for very localized emergencies at a facility that did not involve a state declaration of emergency.</a:t>
            </a:r>
          </a:p>
          <a:p>
            <a:pPr lvl="1"/>
            <a:endParaRPr lang="en-US" sz="1400" dirty="0">
              <a:latin typeface="Arial" panose="020B0604020202020204" pitchFamily="34" charset="0"/>
              <a:cs typeface="Arial" panose="020B0604020202020204" pitchFamily="34" charset="0"/>
            </a:endParaRPr>
          </a:p>
          <a:p>
            <a:r>
              <a:rPr lang="en-US" sz="1400" b="1" dirty="0">
                <a:solidFill>
                  <a:srgbClr val="000066"/>
                </a:solidFill>
                <a:latin typeface="Arial" panose="020B0604020202020204" pitchFamily="34" charset="0"/>
                <a:cs typeface="Arial" panose="020B0604020202020204" pitchFamily="34" charset="0"/>
              </a:rPr>
              <a:t>Q: If a facility is doing an internal evacuation (horizontal or vertical) but staying within the same facility building, do they need to use eFINDS?  If yes, how would that work since they are not being accepted into a different facility?  </a:t>
            </a:r>
          </a:p>
          <a:p>
            <a:endParaRPr lang="en-US" sz="1400" b="1" dirty="0">
              <a:solidFill>
                <a:srgbClr val="000066"/>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NYSDOH A: </a:t>
            </a:r>
            <a:r>
              <a:rPr lang="en-US" sz="1400" dirty="0">
                <a:latin typeface="Arial" panose="020B0604020202020204" pitchFamily="34" charset="0"/>
                <a:cs typeface="Arial" panose="020B0604020202020204" pitchFamily="34" charset="0"/>
              </a:rPr>
              <a:t>No – eFINDS is not required for an internal facility evacuation (horizontal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or vertical within the same building facility.</a:t>
            </a:r>
          </a:p>
        </p:txBody>
      </p:sp>
    </p:spTree>
    <p:extLst>
      <p:ext uri="{BB962C8B-B14F-4D97-AF65-F5344CB8AC3E}">
        <p14:creationId xmlns:p14="http://schemas.microsoft.com/office/powerpoint/2010/main" val="1421024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5421" y="1145117"/>
            <a:ext cx="6633307" cy="3070071"/>
          </a:xfrm>
          <a:prstGeom prst="rect">
            <a:avLst/>
          </a:prstGeom>
          <a:noFill/>
          <a:ln>
            <a:noFill/>
          </a:ln>
        </p:spPr>
        <p:txBody>
          <a:bodyPr wrap="square" rtlCol="0">
            <a:spAutoFit/>
          </a:bodyPr>
          <a:lstStyle/>
          <a:p>
            <a:endParaRPr lang="en-US" sz="900" b="1" dirty="0">
              <a:solidFill>
                <a:srgbClr val="002D73"/>
              </a:solidFill>
              <a:latin typeface="Arial" panose="020B0604020202020204" pitchFamily="34" charset="0"/>
              <a:cs typeface="Arial" panose="020B0604020202020204" pitchFamily="34" charset="0"/>
            </a:endParaRPr>
          </a:p>
          <a:p>
            <a:pPr marL="257175" indent="-257175">
              <a:buFont typeface="Wingdings" panose="05000000000000000000" pitchFamily="2" charset="2"/>
              <a:buChar char="v"/>
            </a:pPr>
            <a:r>
              <a:rPr lang="en-US" b="1" dirty="0">
                <a:solidFill>
                  <a:srgbClr val="002D73"/>
                </a:solidFill>
                <a:latin typeface="Arial" panose="020B0604020202020204" pitchFamily="34" charset="0"/>
                <a:cs typeface="Arial" panose="020B0604020202020204" pitchFamily="34" charset="0"/>
              </a:rPr>
              <a:t>Self-Guided Walkthrough:</a:t>
            </a:r>
          </a:p>
          <a:p>
            <a:r>
              <a:rPr lang="en-US" i="1" dirty="0">
                <a:hlinkClick r:id="rId3"/>
              </a:rPr>
              <a:t>https://apps.health.ny.gov/pub/ctrldocs/e-finds.html</a:t>
            </a:r>
            <a:endParaRPr lang="en-US" i="1" dirty="0"/>
          </a:p>
          <a:p>
            <a:pPr marL="257175" indent="-257175">
              <a:buFont typeface="Wingdings" panose="05000000000000000000" pitchFamily="2" charset="2"/>
              <a:buChar char="v"/>
            </a:pPr>
            <a:endParaRPr lang="en-US" sz="900" b="1" dirty="0">
              <a:solidFill>
                <a:srgbClr val="002D73"/>
              </a:solidFill>
              <a:latin typeface="Arial" panose="020B0604020202020204" pitchFamily="34" charset="0"/>
              <a:cs typeface="Arial" panose="020B0604020202020204" pitchFamily="34" charset="0"/>
            </a:endParaRPr>
          </a:p>
          <a:p>
            <a:endParaRPr lang="en-US" sz="900" b="1" dirty="0">
              <a:solidFill>
                <a:srgbClr val="002D73"/>
              </a:solidFill>
              <a:latin typeface="Arial" panose="020B0604020202020204" pitchFamily="34" charset="0"/>
              <a:cs typeface="Arial" panose="020B0604020202020204" pitchFamily="34" charset="0"/>
            </a:endParaRPr>
          </a:p>
          <a:p>
            <a:pPr marL="257175" indent="-257175">
              <a:buFont typeface="Wingdings" panose="05000000000000000000" pitchFamily="2" charset="2"/>
              <a:buChar char="v"/>
            </a:pPr>
            <a:r>
              <a:rPr lang="en-US" b="1" dirty="0">
                <a:solidFill>
                  <a:srgbClr val="002D73"/>
                </a:solidFill>
                <a:latin typeface="Arial" panose="020B0604020202020204" pitchFamily="34" charset="0"/>
                <a:cs typeface="Arial" panose="020B0604020202020204" pitchFamily="34" charset="0"/>
              </a:rPr>
              <a:t>Support Documents on HCS</a:t>
            </a:r>
          </a:p>
          <a:p>
            <a:r>
              <a:rPr lang="en-US" i="1" dirty="0">
                <a:hlinkClick r:id="rId4"/>
              </a:rPr>
              <a:t>https://commerce.health.state.ny.us</a:t>
            </a:r>
            <a:endParaRPr lang="en-US" b="1" dirty="0">
              <a:solidFill>
                <a:srgbClr val="002D73"/>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350" b="1" dirty="0">
                <a:solidFill>
                  <a:schemeClr val="tx2"/>
                </a:solidFill>
                <a:latin typeface="Arial" panose="020B0604020202020204" pitchFamily="34" charset="0"/>
                <a:cs typeface="Arial" panose="020B0604020202020204" pitchFamily="34" charset="0"/>
              </a:rPr>
              <a:t>Implementation Procedure and Job Action Sheet Templates</a:t>
            </a:r>
          </a:p>
          <a:p>
            <a:pPr marL="214313" indent="-214313">
              <a:buFont typeface="Arial" panose="020B0604020202020204" pitchFamily="34" charset="0"/>
              <a:buChar char="•"/>
            </a:pPr>
            <a:r>
              <a:rPr lang="en-US" sz="1350" b="1" dirty="0">
                <a:solidFill>
                  <a:schemeClr val="tx2"/>
                </a:solidFill>
                <a:latin typeface="Arial" panose="020B0604020202020204" pitchFamily="34" charset="0"/>
                <a:cs typeface="Arial" panose="020B0604020202020204" pitchFamily="34" charset="0"/>
              </a:rPr>
              <a:t>Application Use Training Guides</a:t>
            </a:r>
          </a:p>
          <a:p>
            <a:pPr marL="214313" indent="-214313">
              <a:buFont typeface="Arial" panose="020B0604020202020204" pitchFamily="34" charset="0"/>
              <a:buChar char="•"/>
            </a:pPr>
            <a:r>
              <a:rPr lang="en-US" sz="1350" b="1" dirty="0">
                <a:solidFill>
                  <a:schemeClr val="tx2"/>
                </a:solidFill>
                <a:latin typeface="Arial" panose="020B0604020202020204" pitchFamily="34" charset="0"/>
                <a:cs typeface="Arial" panose="020B0604020202020204" pitchFamily="34" charset="0"/>
              </a:rPr>
              <a:t>eFINDS process flow diagram</a:t>
            </a:r>
          </a:p>
          <a:p>
            <a:pPr marL="214313" indent="-214313">
              <a:buFont typeface="Arial" panose="020B0604020202020204" pitchFamily="34" charset="0"/>
              <a:buChar char="•"/>
            </a:pPr>
            <a:r>
              <a:rPr lang="en-US" sz="1350" b="1" dirty="0">
                <a:solidFill>
                  <a:schemeClr val="tx2"/>
                </a:solidFill>
                <a:latin typeface="Arial" panose="020B0604020202020204" pitchFamily="34" charset="0"/>
                <a:cs typeface="Arial" panose="020B0604020202020204" pitchFamily="34" charset="0"/>
              </a:rPr>
              <a:t>Scanner specs and pricing</a:t>
            </a:r>
          </a:p>
          <a:p>
            <a:pPr marL="214313" indent="-214313">
              <a:buFont typeface="Arial" panose="020B0604020202020204" pitchFamily="34" charset="0"/>
              <a:buChar char="•"/>
            </a:pPr>
            <a:r>
              <a:rPr lang="en-US" sz="1350" b="1" dirty="0">
                <a:solidFill>
                  <a:schemeClr val="tx2"/>
                </a:solidFill>
                <a:latin typeface="Arial" panose="020B0604020202020204" pitchFamily="34" charset="0"/>
                <a:cs typeface="Arial" panose="020B0604020202020204" pitchFamily="34" charset="0"/>
              </a:rPr>
              <a:t>Power point presentations</a:t>
            </a:r>
          </a:p>
          <a:p>
            <a:pPr marL="214313" indent="-214313">
              <a:buFont typeface="Arial" panose="020B0604020202020204" pitchFamily="34" charset="0"/>
              <a:buChar char="•"/>
            </a:pPr>
            <a:r>
              <a:rPr lang="en-US" sz="1350" b="1" dirty="0">
                <a:solidFill>
                  <a:schemeClr val="tx2"/>
                </a:solidFill>
                <a:latin typeface="Arial" panose="020B0604020202020204" pitchFamily="34" charset="0"/>
                <a:cs typeface="Arial" panose="020B0604020202020204" pitchFamily="34" charset="0"/>
              </a:rPr>
              <a:t>eFINDS quick reference cards</a:t>
            </a:r>
          </a:p>
          <a:p>
            <a:pPr marL="214313" indent="-214313">
              <a:buFont typeface="Arial" panose="020B0604020202020204" pitchFamily="34" charset="0"/>
              <a:buChar char="•"/>
            </a:pPr>
            <a:r>
              <a:rPr lang="en-US" sz="1350" b="1" dirty="0">
                <a:solidFill>
                  <a:schemeClr val="tx2"/>
                </a:solidFill>
                <a:latin typeface="Arial" panose="020B0604020202020204" pitchFamily="34" charset="0"/>
                <a:cs typeface="Arial" panose="020B0604020202020204" pitchFamily="34" charset="0"/>
              </a:rPr>
              <a:t>Current eFINDS training webinar schedules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186" y="81101"/>
            <a:ext cx="1335729" cy="642067"/>
          </a:xfrm>
          <a:prstGeom prst="rect">
            <a:avLst/>
          </a:prstGeom>
        </p:spPr>
      </p:pic>
      <p:sp>
        <p:nvSpPr>
          <p:cNvPr id="5" name="Rectangle 4"/>
          <p:cNvSpPr/>
          <p:nvPr/>
        </p:nvSpPr>
        <p:spPr>
          <a:xfrm>
            <a:off x="2278856" y="402135"/>
            <a:ext cx="4493419" cy="507831"/>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NYSDOH RESOURCES </a:t>
            </a:r>
          </a:p>
        </p:txBody>
      </p:sp>
      <p:pic>
        <p:nvPicPr>
          <p:cNvPr id="2" name="Picture 1"/>
          <p:cNvPicPr>
            <a:picLocks noChangeAspect="1"/>
          </p:cNvPicPr>
          <p:nvPr/>
        </p:nvPicPr>
        <p:blipFill>
          <a:blip r:embed="rId6"/>
          <a:stretch>
            <a:fillRect/>
          </a:stretch>
        </p:blipFill>
        <p:spPr>
          <a:xfrm>
            <a:off x="5723754" y="1145117"/>
            <a:ext cx="2860702" cy="3137354"/>
          </a:xfrm>
          <a:prstGeom prst="rect">
            <a:avLst/>
          </a:prstGeom>
        </p:spPr>
      </p:pic>
    </p:spTree>
    <p:extLst>
      <p:ext uri="{BB962C8B-B14F-4D97-AF65-F5344CB8AC3E}">
        <p14:creationId xmlns:p14="http://schemas.microsoft.com/office/powerpoint/2010/main" val="13142921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13266" y="274638"/>
            <a:ext cx="8229600" cy="857250"/>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NYSDOH RESOURCES </a:t>
            </a:r>
          </a:p>
        </p:txBody>
      </p:sp>
      <p:sp>
        <p:nvSpPr>
          <p:cNvPr id="3" name="Content Placeholder 2"/>
          <p:cNvSpPr>
            <a:spLocks noGrp="1"/>
          </p:cNvSpPr>
          <p:nvPr>
            <p:ph idx="4294967295"/>
          </p:nvPr>
        </p:nvSpPr>
        <p:spPr>
          <a:xfrm>
            <a:off x="601133" y="1270545"/>
            <a:ext cx="8229600" cy="3394075"/>
          </a:xfrm>
        </p:spPr>
        <p:txBody>
          <a:bodyPr>
            <a:normAutofit lnSpcReduction="10000"/>
          </a:bodyPr>
          <a:lstStyle/>
          <a:p>
            <a:r>
              <a:rPr lang="en-US" sz="1800" dirty="0">
                <a:solidFill>
                  <a:srgbClr val="000066"/>
                </a:solidFill>
              </a:rPr>
              <a:t>training</a:t>
            </a:r>
          </a:p>
          <a:p>
            <a:r>
              <a:rPr lang="en-US" sz="1800" dirty="0">
                <a:solidFill>
                  <a:srgbClr val="000066"/>
                </a:solidFill>
              </a:rPr>
              <a:t>request additional barcode numbers be provisioned to facilities conducting training and exercises </a:t>
            </a:r>
          </a:p>
          <a:p>
            <a:r>
              <a:rPr lang="en-US" sz="1800" dirty="0">
                <a:solidFill>
                  <a:srgbClr val="000066"/>
                </a:solidFill>
              </a:rPr>
              <a:t>exercise support</a:t>
            </a:r>
          </a:p>
          <a:p>
            <a:r>
              <a:rPr lang="en-US" sz="1800" dirty="0">
                <a:solidFill>
                  <a:srgbClr val="000066"/>
                </a:solidFill>
              </a:rPr>
              <a:t>non-training wristbands (if expended in real event or if there has been an increase in certified bed count, facility name)</a:t>
            </a:r>
          </a:p>
          <a:p>
            <a:endParaRPr lang="en-US" sz="750" dirty="0"/>
          </a:p>
          <a:p>
            <a:pPr marL="0" indent="0">
              <a:buNone/>
            </a:pPr>
            <a:r>
              <a:rPr lang="en-US" sz="1800" dirty="0"/>
              <a:t>send an e-mail to </a:t>
            </a:r>
            <a:r>
              <a:rPr lang="en-US" sz="1800" dirty="0">
                <a:hlinkClick r:id="rId3"/>
              </a:rPr>
              <a:t>efinds@health.state.ny.us</a:t>
            </a:r>
            <a:r>
              <a:rPr lang="en-US" sz="1800" dirty="0"/>
              <a:t> and copy the appropriate NYSDOH RO Representative</a:t>
            </a:r>
          </a:p>
          <a:p>
            <a:pPr marL="0" indent="0">
              <a:buNone/>
            </a:pPr>
            <a:endParaRPr lang="en-US" sz="825" dirty="0"/>
          </a:p>
          <a:p>
            <a:pPr marL="0" indent="0">
              <a:buNone/>
            </a:pPr>
            <a:r>
              <a:rPr lang="en-US" sz="1800" dirty="0"/>
              <a:t>Refer to </a:t>
            </a:r>
            <a:r>
              <a:rPr lang="en-US" sz="1800" dirty="0">
                <a:hlinkClick r:id="rId4"/>
              </a:rPr>
              <a:t>NYSDOH Non-Emergency eFINDS Request Process </a:t>
            </a:r>
            <a:r>
              <a:rPr lang="en-US" sz="1800" dirty="0"/>
              <a:t>for further details/instructions</a:t>
            </a:r>
          </a:p>
          <a:p>
            <a:pPr marL="0" indent="0">
              <a:buNone/>
            </a:pPr>
            <a:endParaRPr lang="en-US" sz="1800" dirty="0"/>
          </a:p>
          <a:p>
            <a:endParaRPr lang="en-US" sz="1800" dirty="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890" y="135981"/>
            <a:ext cx="1335729" cy="695953"/>
          </a:xfrm>
          <a:prstGeom prst="rect">
            <a:avLst/>
          </a:prstGeom>
        </p:spPr>
      </p:pic>
    </p:spTree>
    <p:extLst>
      <p:ext uri="{BB962C8B-B14F-4D97-AF65-F5344CB8AC3E}">
        <p14:creationId xmlns:p14="http://schemas.microsoft.com/office/powerpoint/2010/main" val="13926968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4294967295"/>
          </p:nvPr>
        </p:nvSpPr>
        <p:spPr>
          <a:xfrm>
            <a:off x="4474632" y="1200150"/>
            <a:ext cx="3611035" cy="3125270"/>
          </a:xfrm>
          <a:ln>
            <a:solidFill>
              <a:schemeClr val="tx1"/>
            </a:solidFill>
          </a:ln>
        </p:spPr>
        <p:txBody>
          <a:bodyPr/>
          <a:lstStyle/>
          <a:p>
            <a:pPr marL="0" indent="0" algn="ctr">
              <a:buNone/>
            </a:pPr>
            <a:r>
              <a:rPr lang="en-US" sz="1500" b="1" u="sng" dirty="0">
                <a:solidFill>
                  <a:srgbClr val="000066"/>
                </a:solidFill>
                <a:effectLst>
                  <a:outerShdw blurRad="38100" dist="38100" dir="2700000" algn="tl">
                    <a:srgbClr val="000000">
                      <a:alpha val="43137"/>
                    </a:srgbClr>
                  </a:outerShdw>
                </a:effectLst>
              </a:rPr>
              <a:t>PROGRAMMATIC</a:t>
            </a:r>
          </a:p>
          <a:p>
            <a:pPr marL="0" indent="0">
              <a:lnSpc>
                <a:spcPts val="1650"/>
              </a:lnSpc>
              <a:spcBef>
                <a:spcPts val="0"/>
              </a:spcBef>
              <a:buNone/>
              <a:defRPr/>
            </a:pPr>
            <a:r>
              <a:rPr lang="en-US" sz="1200" dirty="0">
                <a:solidFill>
                  <a:srgbClr val="000066"/>
                </a:solidFill>
              </a:rPr>
              <a:t/>
            </a:r>
            <a:br>
              <a:rPr lang="en-US" sz="1200" dirty="0">
                <a:solidFill>
                  <a:srgbClr val="000066"/>
                </a:solidFill>
              </a:rPr>
            </a:br>
            <a:r>
              <a:rPr lang="en-US" sz="1200" dirty="0">
                <a:solidFill>
                  <a:srgbClr val="000066"/>
                </a:solidFill>
              </a:rPr>
              <a:t>Example Issues:</a:t>
            </a:r>
          </a:p>
          <a:p>
            <a:pPr>
              <a:lnSpc>
                <a:spcPts val="1650"/>
              </a:lnSpc>
              <a:spcBef>
                <a:spcPts val="0"/>
              </a:spcBef>
              <a:defRPr/>
            </a:pPr>
            <a:r>
              <a:rPr lang="en-US" sz="1200" dirty="0">
                <a:solidFill>
                  <a:srgbClr val="000066"/>
                </a:solidFill>
              </a:rPr>
              <a:t>Implementation Questions</a:t>
            </a:r>
          </a:p>
          <a:p>
            <a:pPr>
              <a:lnSpc>
                <a:spcPts val="1650"/>
              </a:lnSpc>
              <a:spcBef>
                <a:spcPts val="0"/>
              </a:spcBef>
              <a:defRPr/>
            </a:pPr>
            <a:r>
              <a:rPr lang="en-US" sz="1200" dirty="0">
                <a:solidFill>
                  <a:srgbClr val="000066"/>
                </a:solidFill>
              </a:rPr>
              <a:t>Regulatory or policy issues/concerns</a:t>
            </a:r>
          </a:p>
          <a:p>
            <a:pPr marL="0" indent="0">
              <a:buNone/>
            </a:pPr>
            <a:endParaRPr lang="en-US" sz="1050" dirty="0"/>
          </a:p>
          <a:p>
            <a:pPr marL="0" indent="0">
              <a:buNone/>
            </a:pPr>
            <a:r>
              <a:rPr lang="en-US" sz="1050" b="1" i="1" dirty="0">
                <a:solidFill>
                  <a:srgbClr val="C00000"/>
                </a:solidFill>
              </a:rPr>
              <a:t>Debra Sottolano</a:t>
            </a:r>
            <a:endParaRPr lang="en-US" sz="1050" dirty="0"/>
          </a:p>
          <a:p>
            <a:pPr marL="0" indent="0">
              <a:buNone/>
            </a:pPr>
            <a:r>
              <a:rPr lang="en-US" sz="1050" dirty="0"/>
              <a:t>Office of Primary Care &amp; Health Systems Management, </a:t>
            </a:r>
          </a:p>
          <a:p>
            <a:pPr marL="0" indent="0">
              <a:buNone/>
            </a:pPr>
            <a:r>
              <a:rPr lang="en-US" sz="1050" dirty="0">
                <a:solidFill>
                  <a:schemeClr val="tx2"/>
                </a:solidFill>
              </a:rPr>
              <a:t>518.485.9914</a:t>
            </a:r>
            <a:endParaRPr lang="en-US" sz="1050" dirty="0"/>
          </a:p>
          <a:p>
            <a:pPr marL="0" indent="0">
              <a:buNone/>
            </a:pPr>
            <a:r>
              <a:rPr lang="en-US" sz="1050" b="1" dirty="0">
                <a:solidFill>
                  <a:schemeClr val="tx2"/>
                </a:solidFill>
                <a:hlinkClick r:id="rId3"/>
              </a:rPr>
              <a:t>debra.sottolano@health.ny.gov</a:t>
            </a:r>
            <a:endParaRPr lang="en-US" sz="1050" b="1" dirty="0">
              <a:solidFill>
                <a:schemeClr val="tx2"/>
              </a:solidFill>
            </a:endParaRPr>
          </a:p>
          <a:p>
            <a:pPr marL="0" indent="0">
              <a:buNone/>
            </a:pPr>
            <a:endParaRPr lang="en-US" sz="1050" b="1" dirty="0">
              <a:solidFill>
                <a:schemeClr val="tx2"/>
              </a:solidFill>
            </a:endParaRPr>
          </a:p>
          <a:p>
            <a:pPr marL="0" indent="0">
              <a:buNone/>
            </a:pPr>
            <a:r>
              <a:rPr lang="en-US" sz="1050" b="1" i="1" dirty="0">
                <a:solidFill>
                  <a:srgbClr val="C00000"/>
                </a:solidFill>
              </a:rPr>
              <a:t>Shannon Ethier</a:t>
            </a:r>
          </a:p>
          <a:p>
            <a:pPr marL="0" indent="0">
              <a:buNone/>
            </a:pPr>
            <a:r>
              <a:rPr lang="en-US" sz="1050" dirty="0">
                <a:solidFill>
                  <a:schemeClr val="tx2"/>
                </a:solidFill>
              </a:rPr>
              <a:t>Office of Health Emergency Preparedness</a:t>
            </a:r>
            <a:r>
              <a:rPr lang="en-US" sz="1050" b="1" dirty="0">
                <a:solidFill>
                  <a:schemeClr val="tx2"/>
                </a:solidFill>
              </a:rPr>
              <a:t>	</a:t>
            </a:r>
            <a:br>
              <a:rPr lang="en-US" sz="1050" b="1" dirty="0">
                <a:solidFill>
                  <a:schemeClr val="tx2"/>
                </a:solidFill>
              </a:rPr>
            </a:br>
            <a:r>
              <a:rPr lang="en-US" sz="1050" dirty="0">
                <a:solidFill>
                  <a:schemeClr val="tx2"/>
                </a:solidFill>
              </a:rPr>
              <a:t>518.474.2893</a:t>
            </a:r>
          </a:p>
          <a:p>
            <a:pPr marL="0" indent="0">
              <a:buNone/>
            </a:pPr>
            <a:r>
              <a:rPr lang="en-US" sz="1050" b="1" dirty="0">
                <a:solidFill>
                  <a:schemeClr val="tx2"/>
                </a:solidFill>
                <a:hlinkClick r:id="rId4"/>
              </a:rPr>
              <a:t>Shannon.ethier@health.ny.gov</a:t>
            </a:r>
            <a:endParaRPr lang="en-US" sz="1050" b="1" dirty="0">
              <a:solidFill>
                <a:schemeClr val="tx2"/>
              </a:solidFill>
            </a:endParaRPr>
          </a:p>
          <a:p>
            <a:pPr marL="0" indent="0">
              <a:buNone/>
            </a:pPr>
            <a:endParaRPr lang="en-US" sz="1050" dirty="0">
              <a:solidFill>
                <a:srgbClr val="000066"/>
              </a:solidFill>
            </a:endParaRPr>
          </a:p>
        </p:txBody>
      </p:sp>
      <p:sp>
        <p:nvSpPr>
          <p:cNvPr id="6" name="Title 4"/>
          <p:cNvSpPr>
            <a:spLocks noGrp="1"/>
          </p:cNvSpPr>
          <p:nvPr>
            <p:ph type="title" idx="4294967295"/>
          </p:nvPr>
        </p:nvSpPr>
        <p:spPr>
          <a:xfrm>
            <a:off x="0" y="206375"/>
            <a:ext cx="8229600" cy="857250"/>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NYSDOH RESOURCES </a:t>
            </a:r>
          </a:p>
        </p:txBody>
      </p:sp>
      <p:sp>
        <p:nvSpPr>
          <p:cNvPr id="4" name="Rectangle 3"/>
          <p:cNvSpPr>
            <a:spLocks noGrp="1" noRot="1" noChangeArrowheads="1"/>
          </p:cNvSpPr>
          <p:nvPr>
            <p:ph idx="4294967295"/>
          </p:nvPr>
        </p:nvSpPr>
        <p:spPr>
          <a:xfrm>
            <a:off x="482600" y="1200150"/>
            <a:ext cx="3538064" cy="3125270"/>
          </a:xfrm>
          <a:ln>
            <a:solidFill>
              <a:schemeClr val="tx1"/>
            </a:solidFill>
          </a:ln>
        </p:spPr>
        <p:txBody>
          <a:bodyPr/>
          <a:lstStyle/>
          <a:p>
            <a:pPr marL="0" indent="0" algn="ctr">
              <a:spcBef>
                <a:spcPts val="0"/>
              </a:spcBef>
              <a:buNone/>
              <a:defRPr/>
            </a:pPr>
            <a:r>
              <a:rPr lang="en-US" sz="1500" b="1" u="sng" dirty="0">
                <a:solidFill>
                  <a:srgbClr val="000066"/>
                </a:solidFill>
                <a:effectLst>
                  <a:outerShdw blurRad="38100" dist="38100" dir="2700000" algn="tl">
                    <a:srgbClr val="000000">
                      <a:alpha val="43137"/>
                    </a:srgbClr>
                  </a:outerShdw>
                </a:effectLst>
              </a:rPr>
              <a:t>TECHNICAL</a:t>
            </a:r>
            <a:endParaRPr lang="en-US" sz="1200" dirty="0">
              <a:solidFill>
                <a:srgbClr val="000066"/>
              </a:solidFill>
            </a:endParaRPr>
          </a:p>
          <a:p>
            <a:pPr marL="0" indent="0">
              <a:spcBef>
                <a:spcPts val="0"/>
              </a:spcBef>
              <a:buNone/>
              <a:defRPr/>
            </a:pPr>
            <a:r>
              <a:rPr lang="en-US" sz="1200" dirty="0">
                <a:solidFill>
                  <a:srgbClr val="000066"/>
                </a:solidFill>
              </a:rPr>
              <a:t/>
            </a:r>
            <a:br>
              <a:rPr lang="en-US" sz="1200" dirty="0">
                <a:solidFill>
                  <a:srgbClr val="000066"/>
                </a:solidFill>
              </a:rPr>
            </a:br>
            <a:r>
              <a:rPr lang="en-US" sz="1200" dirty="0">
                <a:solidFill>
                  <a:srgbClr val="000066"/>
                </a:solidFill>
              </a:rPr>
              <a:t>Example Issues:</a:t>
            </a:r>
          </a:p>
          <a:p>
            <a:pPr>
              <a:spcBef>
                <a:spcPts val="0"/>
              </a:spcBef>
              <a:buFontTx/>
              <a:buChar char="•"/>
              <a:defRPr/>
            </a:pPr>
            <a:r>
              <a:rPr lang="en-US" sz="1200" dirty="0">
                <a:solidFill>
                  <a:srgbClr val="000066"/>
                </a:solidFill>
              </a:rPr>
              <a:t>I cannot find or open eFINDS.</a:t>
            </a:r>
          </a:p>
          <a:p>
            <a:pPr>
              <a:spcBef>
                <a:spcPts val="0"/>
              </a:spcBef>
              <a:buFontTx/>
              <a:buChar char="•"/>
              <a:defRPr/>
            </a:pPr>
            <a:r>
              <a:rPr lang="en-US" sz="1200" dirty="0">
                <a:solidFill>
                  <a:srgbClr val="000066"/>
                </a:solidFill>
              </a:rPr>
              <a:t>I do not see my facility listed in eFINDS. </a:t>
            </a:r>
          </a:p>
          <a:p>
            <a:pPr marL="0" indent="0">
              <a:spcBef>
                <a:spcPts val="0"/>
              </a:spcBef>
              <a:buNone/>
            </a:pPr>
            <a:endParaRPr lang="en-US" sz="600" dirty="0"/>
          </a:p>
          <a:p>
            <a:pPr marL="0" indent="0">
              <a:spcBef>
                <a:spcPts val="0"/>
              </a:spcBef>
              <a:buNone/>
            </a:pPr>
            <a:r>
              <a:rPr lang="en-US" sz="1050" b="1" i="1" dirty="0">
                <a:solidFill>
                  <a:srgbClr val="C00000"/>
                </a:solidFill>
              </a:rPr>
              <a:t>Valerie Shuba</a:t>
            </a:r>
            <a:endParaRPr lang="en-US" sz="1050" dirty="0">
              <a:solidFill>
                <a:srgbClr val="000066"/>
              </a:solidFill>
            </a:endParaRPr>
          </a:p>
          <a:p>
            <a:pPr marL="0" indent="0">
              <a:spcBef>
                <a:spcPts val="0"/>
              </a:spcBef>
              <a:buNone/>
            </a:pPr>
            <a:r>
              <a:rPr lang="en-US" sz="1050" dirty="0">
                <a:solidFill>
                  <a:schemeClr val="tx2"/>
                </a:solidFill>
              </a:rPr>
              <a:t>DOH ITS</a:t>
            </a:r>
            <a:endParaRPr lang="en-US" sz="1050" dirty="0"/>
          </a:p>
          <a:p>
            <a:pPr marL="0" indent="0">
              <a:spcBef>
                <a:spcPts val="0"/>
              </a:spcBef>
              <a:buNone/>
            </a:pPr>
            <a:r>
              <a:rPr lang="en-US" sz="1050" dirty="0"/>
              <a:t>518-473-1809 </a:t>
            </a:r>
          </a:p>
          <a:p>
            <a:pPr marL="0" indent="0">
              <a:spcBef>
                <a:spcPts val="0"/>
              </a:spcBef>
              <a:buNone/>
            </a:pPr>
            <a:r>
              <a:rPr lang="en-US" sz="1050" b="1" dirty="0">
                <a:solidFill>
                  <a:schemeClr val="tx2"/>
                </a:solidFill>
                <a:hlinkClick r:id="rId5"/>
              </a:rPr>
              <a:t>valerie.shuba@health.ny.gov</a:t>
            </a:r>
            <a:endParaRPr lang="en-US" sz="1050" dirty="0"/>
          </a:p>
          <a:p>
            <a:pPr marL="0" indent="0">
              <a:spcBef>
                <a:spcPts val="0"/>
              </a:spcBef>
              <a:buNone/>
            </a:pPr>
            <a:endParaRPr lang="en-US" sz="1050" dirty="0"/>
          </a:p>
          <a:p>
            <a:pPr marL="0" indent="0">
              <a:spcBef>
                <a:spcPts val="0"/>
              </a:spcBef>
              <a:buNone/>
              <a:defRPr/>
            </a:pPr>
            <a:r>
              <a:rPr lang="en-US" sz="1050" b="1" i="1" dirty="0">
                <a:solidFill>
                  <a:srgbClr val="C00000"/>
                </a:solidFill>
              </a:rPr>
              <a:t>Gregory Sweet</a:t>
            </a:r>
            <a:endParaRPr lang="en-US" sz="1050" dirty="0">
              <a:solidFill>
                <a:srgbClr val="000066"/>
              </a:solidFill>
            </a:endParaRPr>
          </a:p>
          <a:p>
            <a:pPr marL="0" indent="0">
              <a:spcBef>
                <a:spcPts val="0"/>
              </a:spcBef>
              <a:buNone/>
            </a:pPr>
            <a:r>
              <a:rPr lang="en-US" sz="1050" dirty="0">
                <a:solidFill>
                  <a:schemeClr val="tx2"/>
                </a:solidFill>
              </a:rPr>
              <a:t>DOH ITS</a:t>
            </a:r>
            <a:endParaRPr lang="en-US" sz="1050" dirty="0"/>
          </a:p>
          <a:p>
            <a:pPr marL="0" indent="0">
              <a:spcBef>
                <a:spcPts val="0"/>
              </a:spcBef>
              <a:buNone/>
            </a:pPr>
            <a:r>
              <a:rPr lang="en-US" sz="1050" dirty="0"/>
              <a:t>518-473-1809</a:t>
            </a:r>
          </a:p>
          <a:p>
            <a:pPr marL="0" indent="0">
              <a:spcBef>
                <a:spcPts val="0"/>
              </a:spcBef>
              <a:buNone/>
              <a:defRPr/>
            </a:pPr>
            <a:r>
              <a:rPr lang="en-US" sz="1050" b="1" dirty="0">
                <a:solidFill>
                  <a:schemeClr val="tx2"/>
                </a:solidFill>
                <a:hlinkClick r:id="rId6"/>
              </a:rPr>
              <a:t>Gregory.sweet@health.ny.gov</a:t>
            </a:r>
            <a:endParaRPr lang="en-US" sz="1050" b="1" dirty="0">
              <a:solidFill>
                <a:schemeClr val="tx2"/>
              </a:solidFill>
            </a:endParaRPr>
          </a:p>
          <a:p>
            <a:pPr marL="0" indent="0">
              <a:spcBef>
                <a:spcPts val="0"/>
              </a:spcBef>
              <a:buNone/>
              <a:defRPr/>
            </a:pPr>
            <a:endParaRPr lang="en-US" sz="1200" b="1" dirty="0">
              <a:solidFill>
                <a:schemeClr val="tx2"/>
              </a:solidFill>
            </a:endParaRPr>
          </a:p>
          <a:p>
            <a:pPr>
              <a:spcBef>
                <a:spcPts val="0"/>
              </a:spcBef>
              <a:defRPr/>
            </a:pPr>
            <a:r>
              <a:rPr lang="en-US" sz="1200" dirty="0">
                <a:solidFill>
                  <a:srgbClr val="000066"/>
                </a:solidFill>
              </a:rPr>
              <a:t>I cannot log into the HCS.</a:t>
            </a:r>
          </a:p>
          <a:p>
            <a:pPr marL="0" lvl="1" indent="0">
              <a:spcBef>
                <a:spcPts val="0"/>
              </a:spcBef>
              <a:buNone/>
              <a:defRPr/>
            </a:pPr>
            <a:r>
              <a:rPr lang="en-US" sz="1050" dirty="0"/>
              <a:t>Contact </a:t>
            </a:r>
            <a:r>
              <a:rPr lang="en-US" sz="1050" u="sng" dirty="0"/>
              <a:t>CAMU help desk</a:t>
            </a:r>
            <a:r>
              <a:rPr lang="en-US" sz="1050" dirty="0"/>
              <a:t>: 1-866-529-1890</a:t>
            </a:r>
          </a:p>
          <a:p>
            <a:pPr marL="0" indent="0">
              <a:spcBef>
                <a:spcPts val="0"/>
              </a:spcBef>
              <a:buNone/>
              <a:defRPr/>
            </a:pPr>
            <a:endParaRPr lang="en-US" sz="1200" dirty="0">
              <a:solidFill>
                <a:srgbClr val="000066"/>
              </a:solidFill>
            </a:endParaRPr>
          </a:p>
          <a:p>
            <a:pPr marL="0" indent="0">
              <a:spcBef>
                <a:spcPts val="0"/>
              </a:spcBef>
              <a:buNone/>
              <a:defRPr/>
            </a:pPr>
            <a:endParaRPr lang="en-US" sz="1200" dirty="0">
              <a:solidFill>
                <a:srgbClr val="000066"/>
              </a:solidFill>
            </a:endParaRPr>
          </a:p>
          <a:p>
            <a:pPr marL="0" indent="0">
              <a:spcBef>
                <a:spcPts val="0"/>
              </a:spcBef>
              <a:buNone/>
              <a:defRPr/>
            </a:pPr>
            <a:endParaRPr lang="en-US" sz="1200" dirty="0">
              <a:solidFill>
                <a:srgbClr val="000066"/>
              </a:solidFill>
            </a:endParaRPr>
          </a:p>
          <a:p>
            <a:pPr>
              <a:lnSpc>
                <a:spcPts val="1650"/>
              </a:lnSpc>
              <a:spcBef>
                <a:spcPts val="0"/>
              </a:spcBef>
              <a:buFontTx/>
              <a:buChar char="•"/>
              <a:defRPr/>
            </a:pPr>
            <a:endParaRPr lang="en-US" sz="1800" dirty="0">
              <a:solidFill>
                <a:srgbClr val="002060"/>
              </a:solidFill>
            </a:endParaRPr>
          </a:p>
          <a:p>
            <a:pPr>
              <a:spcBef>
                <a:spcPts val="0"/>
              </a:spcBef>
              <a:buFontTx/>
              <a:buChar char="•"/>
              <a:defRPr/>
            </a:pPr>
            <a:endParaRPr lang="en-US" sz="1800" dirty="0">
              <a:solidFill>
                <a:schemeClr val="accent5">
                  <a:lumMod val="40000"/>
                  <a:lumOff val="60000"/>
                </a:schemeClr>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124" y="69850"/>
            <a:ext cx="1335729" cy="648955"/>
          </a:xfrm>
          <a:prstGeom prst="rect">
            <a:avLst/>
          </a:prstGeom>
        </p:spPr>
      </p:pic>
    </p:spTree>
    <p:extLst>
      <p:ext uri="{BB962C8B-B14F-4D97-AF65-F5344CB8AC3E}">
        <p14:creationId xmlns:p14="http://schemas.microsoft.com/office/powerpoint/2010/main" val="36149865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664063"/>
          </a:xfrm>
        </p:spPr>
        <p:txBody>
          <a:bodyPr>
            <a:normAutofit/>
          </a:bodyPr>
          <a:lstStyle/>
          <a:p>
            <a:r>
              <a:rPr lang="en-US" sz="3200" b="1" dirty="0">
                <a:solidFill>
                  <a:srgbClr val="1F3261"/>
                </a:solidFill>
              </a:rPr>
              <a:t>Vendor Resources</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24"/>
            <a:ext cx="1335729" cy="638340"/>
          </a:xfrm>
          <a:prstGeom prst="rect">
            <a:avLst/>
          </a:prstGeom>
        </p:spPr>
      </p:pic>
      <p:sp>
        <p:nvSpPr>
          <p:cNvPr id="13" name="TextBox 12"/>
          <p:cNvSpPr txBox="1"/>
          <p:nvPr/>
        </p:nvSpPr>
        <p:spPr>
          <a:xfrm>
            <a:off x="188576" y="1028589"/>
            <a:ext cx="8498224" cy="1569660"/>
          </a:xfrm>
          <a:prstGeom prst="rect">
            <a:avLst/>
          </a:prstGeom>
          <a:noFill/>
        </p:spPr>
        <p:txBody>
          <a:bodyPr wrap="none" rtlCol="0">
            <a:spAutoFit/>
          </a:bodyPr>
          <a:lstStyle/>
          <a:p>
            <a:pPr algn="ctr"/>
            <a:r>
              <a:rPr lang="en-US" sz="2400" b="1" dirty="0">
                <a:solidFill>
                  <a:srgbClr val="1F3261"/>
                </a:solidFill>
              </a:rPr>
              <a:t>Contact for Purchase of Additional Scanners</a:t>
            </a:r>
          </a:p>
          <a:p>
            <a:pPr algn="ctr"/>
            <a:endParaRPr lang="en-US" sz="2400" b="1" dirty="0">
              <a:solidFill>
                <a:srgbClr val="1F3261"/>
              </a:solidFill>
            </a:endParaRPr>
          </a:p>
          <a:p>
            <a:pPr algn="ctr"/>
            <a:r>
              <a:rPr lang="en-US" sz="2400" b="1" dirty="0">
                <a:solidFill>
                  <a:srgbClr val="FF0000"/>
                </a:solidFill>
              </a:rPr>
              <a:t>To receive the discounted price at the time of purchase,</a:t>
            </a:r>
          </a:p>
          <a:p>
            <a:pPr algn="ctr"/>
            <a:r>
              <a:rPr lang="en-US" sz="2400" b="1" dirty="0">
                <a:solidFill>
                  <a:srgbClr val="FF0000"/>
                </a:solidFill>
              </a:rPr>
              <a:t> indicate the scanner is being purchased for the “eFINDS Project” </a:t>
            </a:r>
          </a:p>
        </p:txBody>
      </p:sp>
      <p:sp>
        <p:nvSpPr>
          <p:cNvPr id="14" name="Rectangle 13"/>
          <p:cNvSpPr/>
          <p:nvPr/>
        </p:nvSpPr>
        <p:spPr>
          <a:xfrm>
            <a:off x="1890346" y="2930281"/>
            <a:ext cx="5574323" cy="1015663"/>
          </a:xfrm>
          <a:prstGeom prst="rect">
            <a:avLst/>
          </a:prstGeom>
        </p:spPr>
        <p:txBody>
          <a:bodyPr wrap="square">
            <a:spAutoFit/>
          </a:bodyPr>
          <a:lstStyle/>
          <a:p>
            <a:r>
              <a:rPr lang="en-US" sz="2000" b="1" dirty="0">
                <a:solidFill>
                  <a:srgbClr val="1F3864"/>
                </a:solidFill>
                <a:latin typeface="Arial" panose="020B0604020202020204" pitchFamily="34" charset="0"/>
                <a:ea typeface="Calibri" panose="020F0502020204030204" pitchFamily="34" charset="0"/>
              </a:rPr>
              <a:t>Charlie Waldman</a:t>
            </a:r>
            <a:r>
              <a:rPr lang="en-US" sz="2000" dirty="0">
                <a:solidFill>
                  <a:srgbClr val="1F3864"/>
                </a:solidFill>
                <a:latin typeface="Arial" panose="020B0604020202020204" pitchFamily="34" charset="0"/>
                <a:ea typeface="Calibri" panose="020F0502020204030204" pitchFamily="34" charset="0"/>
              </a:rPr>
              <a:t> | L-Tron Corporation</a:t>
            </a:r>
            <a:r>
              <a:rPr lang="en-US" sz="2000" dirty="0">
                <a:solidFill>
                  <a:srgbClr val="1F497D"/>
                </a:solidFill>
                <a:latin typeface="Times New Roman" panose="02020603050405020304" pitchFamily="18" charset="0"/>
                <a:ea typeface="Calibri" panose="020F0502020204030204" pitchFamily="34" charset="0"/>
              </a:rPr>
              <a:t/>
            </a:r>
            <a:br>
              <a:rPr lang="en-US" sz="2000" dirty="0">
                <a:solidFill>
                  <a:srgbClr val="1F497D"/>
                </a:solidFill>
                <a:latin typeface="Times New Roman" panose="02020603050405020304" pitchFamily="18" charset="0"/>
                <a:ea typeface="Calibri" panose="020F0502020204030204" pitchFamily="34" charset="0"/>
              </a:rPr>
            </a:br>
            <a:r>
              <a:rPr lang="en-US" sz="2000" dirty="0">
                <a:solidFill>
                  <a:srgbClr val="1F497D"/>
                </a:solidFill>
                <a:latin typeface="Times New Roman" panose="02020603050405020304" pitchFamily="18" charset="0"/>
                <a:ea typeface="Calibri" panose="020F0502020204030204" pitchFamily="34" charset="0"/>
              </a:rPr>
              <a:t>P (585) 383-0050 ext. 111  </a:t>
            </a:r>
            <a:r>
              <a:rPr lang="en-US" sz="2000" dirty="0">
                <a:solidFill>
                  <a:srgbClr val="1F3864"/>
                </a:solidFill>
                <a:latin typeface="Arial" panose="020B0604020202020204" pitchFamily="34" charset="0"/>
                <a:ea typeface="Calibri" panose="020F0502020204030204" pitchFamily="34" charset="0"/>
              </a:rPr>
              <a:t> | </a:t>
            </a:r>
            <a:r>
              <a:rPr lang="en-US" sz="2000" dirty="0">
                <a:solidFill>
                  <a:srgbClr val="1F497D"/>
                </a:solidFill>
                <a:latin typeface="Times New Roman" panose="02020603050405020304" pitchFamily="18" charset="0"/>
                <a:ea typeface="Calibri" panose="020F0502020204030204" pitchFamily="34" charset="0"/>
              </a:rPr>
              <a:t>  F (585) 383-0701</a:t>
            </a:r>
            <a:endParaRPr lang="en-US" sz="2000" dirty="0">
              <a:latin typeface="Times New Roman" panose="02020603050405020304" pitchFamily="18" charset="0"/>
              <a:ea typeface="Calibri" panose="020F0502020204030204" pitchFamily="34" charset="0"/>
            </a:endParaRPr>
          </a:p>
          <a:p>
            <a:r>
              <a:rPr lang="en-US" sz="2000" dirty="0">
                <a:solidFill>
                  <a:srgbClr val="1F497D"/>
                </a:solidFill>
                <a:latin typeface="Times New Roman" panose="02020603050405020304" pitchFamily="18" charset="0"/>
                <a:ea typeface="Calibri" panose="020F0502020204030204" pitchFamily="34" charset="0"/>
              </a:rPr>
              <a:t>596 Fishers Station Dr.,  Victor, NY 14564</a:t>
            </a:r>
            <a:endParaRPr lang="en-US" sz="2000" dirty="0"/>
          </a:p>
        </p:txBody>
      </p:sp>
    </p:spTree>
    <p:extLst>
      <p:ext uri="{BB962C8B-B14F-4D97-AF65-F5344CB8AC3E}">
        <p14:creationId xmlns:p14="http://schemas.microsoft.com/office/powerpoint/2010/main" val="15785211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4442" y="1702271"/>
            <a:ext cx="3708930" cy="296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84289" y="334605"/>
            <a:ext cx="4493419" cy="507831"/>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RTC RESOURCES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83" y="145158"/>
            <a:ext cx="1335729" cy="638340"/>
          </a:xfrm>
          <a:prstGeom prst="rect">
            <a:avLst/>
          </a:prstGeom>
        </p:spPr>
      </p:pic>
      <p:sp>
        <p:nvSpPr>
          <p:cNvPr id="10" name="Content Placeholder 2"/>
          <p:cNvSpPr>
            <a:spLocks noGrp="1"/>
          </p:cNvSpPr>
          <p:nvPr>
            <p:ph idx="4294967295"/>
          </p:nvPr>
        </p:nvSpPr>
        <p:spPr>
          <a:xfrm>
            <a:off x="1953949" y="783498"/>
            <a:ext cx="5953918" cy="3386431"/>
          </a:xfrm>
        </p:spPr>
        <p:txBody>
          <a:bodyPr/>
          <a:lstStyle/>
          <a:p>
            <a:pPr marL="0" indent="0" algn="ctr">
              <a:buNone/>
            </a:pPr>
            <a:r>
              <a:rPr lang="en-US" sz="2000" dirty="0">
                <a:hlinkClick r:id="rId5" action="ppaction://hlinkfile"/>
              </a:rPr>
              <a:t>WRHEPC.URMC.EDU</a:t>
            </a:r>
            <a:endParaRPr lang="en-US" sz="2000" dirty="0"/>
          </a:p>
          <a:p>
            <a:pPr lvl="1" algn="ctr">
              <a:lnSpc>
                <a:spcPct val="80000"/>
              </a:lnSpc>
              <a:buFontTx/>
              <a:buNone/>
            </a:pPr>
            <a:r>
              <a:rPr lang="en-US" sz="1500" dirty="0">
                <a:solidFill>
                  <a:schemeClr val="accent2"/>
                </a:solidFill>
                <a:hlinkClick r:id="rId6"/>
              </a:rPr>
              <a:t>preparedness and response tools/resources</a:t>
            </a:r>
            <a:endParaRPr lang="en-US" sz="1500" dirty="0">
              <a:solidFill>
                <a:schemeClr val="accent2"/>
              </a:solidFill>
            </a:endParaRPr>
          </a:p>
          <a:p>
            <a:pPr lvl="1" algn="ctr">
              <a:lnSpc>
                <a:spcPct val="80000"/>
              </a:lnSpc>
              <a:buFontTx/>
              <a:buNone/>
            </a:pPr>
            <a:r>
              <a:rPr lang="en-US" sz="1500" dirty="0">
                <a:solidFill>
                  <a:schemeClr val="accent2"/>
                </a:solidFill>
                <a:hlinkClick r:id="rId7"/>
              </a:rPr>
              <a:t>eFINDS</a:t>
            </a:r>
            <a:endParaRPr lang="en-US" sz="1500" dirty="0">
              <a:solidFill>
                <a:schemeClr val="accent2"/>
              </a:solidFill>
            </a:endParaRPr>
          </a:p>
          <a:p>
            <a:pPr lvl="8"/>
            <a:endParaRPr lang="en-US" dirty="0"/>
          </a:p>
          <a:p>
            <a:endParaRPr lang="en-US" dirty="0"/>
          </a:p>
        </p:txBody>
      </p:sp>
      <p:sp>
        <p:nvSpPr>
          <p:cNvPr id="11" name="Rectangle 10"/>
          <p:cNvSpPr/>
          <p:nvPr/>
        </p:nvSpPr>
        <p:spPr>
          <a:xfrm>
            <a:off x="261938" y="1544194"/>
            <a:ext cx="3100388" cy="3485570"/>
          </a:xfrm>
          <a:prstGeom prst="rect">
            <a:avLst/>
          </a:prstGeom>
        </p:spPr>
        <p:txBody>
          <a:bodyPr wrap="square">
            <a:spAutoFit/>
          </a:bodyPr>
          <a:lstStyle/>
          <a:p>
            <a:endParaRPr lang="en-US" sz="1050" dirty="0"/>
          </a:p>
          <a:p>
            <a:r>
              <a:rPr lang="en-US" sz="1050" dirty="0"/>
              <a:t>Finger Lakes Regional Training Center </a:t>
            </a:r>
          </a:p>
          <a:p>
            <a:r>
              <a:rPr lang="en-US" sz="1050" dirty="0"/>
              <a:t>   Anne D’Angelo</a:t>
            </a:r>
          </a:p>
          <a:p>
            <a:r>
              <a:rPr lang="en-US" sz="1050" dirty="0"/>
              <a:t>   Phone: (585) 758-7640</a:t>
            </a:r>
          </a:p>
          <a:p>
            <a:r>
              <a:rPr lang="en-US" sz="1050" dirty="0"/>
              <a:t>   </a:t>
            </a:r>
            <a:r>
              <a:rPr lang="en-US" sz="1050" dirty="0">
                <a:hlinkClick r:id="rId8"/>
              </a:rPr>
              <a:t>anne_dangelo@urmc.rochester.edu</a:t>
            </a:r>
            <a:r>
              <a:rPr lang="en-US" sz="1050" dirty="0"/>
              <a:t> 	 </a:t>
            </a:r>
          </a:p>
          <a:p>
            <a:endParaRPr lang="en-US" sz="1050" dirty="0"/>
          </a:p>
          <a:p>
            <a:endParaRPr lang="en-US" sz="1050" dirty="0"/>
          </a:p>
          <a:p>
            <a:endParaRPr lang="en-US" sz="1050" dirty="0"/>
          </a:p>
          <a:p>
            <a:endParaRPr lang="en-US" sz="1050" dirty="0"/>
          </a:p>
          <a:p>
            <a:r>
              <a:rPr lang="en-US" sz="1050" dirty="0"/>
              <a:t>AMC Regional Training Center </a:t>
            </a:r>
          </a:p>
          <a:p>
            <a:r>
              <a:rPr lang="en-US" sz="1050" dirty="0"/>
              <a:t>  Chris Smith</a:t>
            </a:r>
          </a:p>
          <a:p>
            <a:r>
              <a:rPr lang="en-US" sz="1050" dirty="0"/>
              <a:t>  Phone: (518) 262-1070</a:t>
            </a:r>
          </a:p>
          <a:p>
            <a:r>
              <a:rPr lang="en-US" sz="1050" dirty="0"/>
              <a:t>  </a:t>
            </a:r>
            <a:r>
              <a:rPr lang="en-US" sz="1050" dirty="0">
                <a:hlinkClick r:id="rId9"/>
              </a:rPr>
              <a:t>SmithC12@mail.amc.edu</a:t>
            </a:r>
            <a:endParaRPr lang="en-US" sz="1050" dirty="0"/>
          </a:p>
          <a:p>
            <a:endParaRPr lang="en-US" sz="1050" dirty="0"/>
          </a:p>
          <a:p>
            <a:endParaRPr lang="en-US" sz="1050" dirty="0"/>
          </a:p>
          <a:p>
            <a:endParaRPr lang="en-US" sz="1050" dirty="0"/>
          </a:p>
          <a:p>
            <a:endParaRPr lang="en-US" sz="1050" dirty="0"/>
          </a:p>
          <a:p>
            <a:r>
              <a:rPr lang="en-US" sz="1050" dirty="0"/>
              <a:t>MARO Regional Training Center </a:t>
            </a:r>
          </a:p>
          <a:p>
            <a:r>
              <a:rPr lang="en-US" sz="1050" dirty="0"/>
              <a:t>  Connie Kraft</a:t>
            </a:r>
          </a:p>
          <a:p>
            <a:r>
              <a:rPr lang="en-US" sz="1050" dirty="0"/>
              <a:t>  Phone: (631) 444-9074</a:t>
            </a:r>
          </a:p>
          <a:p>
            <a:r>
              <a:rPr lang="en-US" sz="1050" dirty="0"/>
              <a:t>  </a:t>
            </a:r>
            <a:r>
              <a:rPr lang="en-US" sz="1050" dirty="0">
                <a:hlinkClick r:id="rId10"/>
              </a:rPr>
              <a:t>Connie.Cincotta-Kraft@stonybrookmedicine.edu</a:t>
            </a:r>
            <a:endParaRPr lang="en-US" sz="1050" dirty="0"/>
          </a:p>
        </p:txBody>
      </p:sp>
      <p:pic>
        <p:nvPicPr>
          <p:cNvPr id="4098"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t="50000"/>
          <a:stretch/>
        </p:blipFill>
        <p:spPr bwMode="auto">
          <a:xfrm>
            <a:off x="312683" y="4025268"/>
            <a:ext cx="1421606" cy="28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t="44286"/>
          <a:stretch/>
        </p:blipFill>
        <p:spPr bwMode="auto">
          <a:xfrm>
            <a:off x="312683" y="2636717"/>
            <a:ext cx="1421606" cy="33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744" y="1141004"/>
            <a:ext cx="1421606" cy="58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715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b="1" dirty="0">
                <a:solidFill>
                  <a:srgbClr val="1F3261"/>
                </a:solidFill>
              </a:rPr>
              <a:t>Teach Back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1" y="130469"/>
            <a:ext cx="1335729" cy="763866"/>
          </a:xfrm>
          <a:prstGeom prst="rect">
            <a:avLst/>
          </a:prstGeom>
        </p:spPr>
      </p:pic>
    </p:spTree>
    <p:extLst>
      <p:ext uri="{BB962C8B-B14F-4D97-AF65-F5344CB8AC3E}">
        <p14:creationId xmlns:p14="http://schemas.microsoft.com/office/powerpoint/2010/main" val="40798903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5682" y="676019"/>
            <a:ext cx="4493419" cy="507831"/>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QUESTIONS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670"/>
            <a:ext cx="1335729" cy="793434"/>
          </a:xfrm>
          <a:prstGeom prst="rect">
            <a:avLst/>
          </a:prstGeom>
        </p:spPr>
      </p:pic>
      <p:sp>
        <p:nvSpPr>
          <p:cNvPr id="3" name="TextBox 2"/>
          <p:cNvSpPr txBox="1"/>
          <p:nvPr/>
        </p:nvSpPr>
        <p:spPr>
          <a:xfrm>
            <a:off x="3226371" y="1439523"/>
            <a:ext cx="2443909" cy="2492990"/>
          </a:xfrm>
          <a:prstGeom prst="rect">
            <a:avLst/>
          </a:prstGeom>
          <a:noFill/>
        </p:spPr>
        <p:txBody>
          <a:bodyPr wrap="square" rtlCol="0">
            <a:spAutoFit/>
          </a:bodyPr>
          <a:lstStyle/>
          <a:p>
            <a:pPr algn="ctr"/>
            <a:r>
              <a:rPr lang="en-US" sz="2600" dirty="0">
                <a:solidFill>
                  <a:srgbClr val="002D73"/>
                </a:solidFill>
              </a:rPr>
              <a:t>TEACH BACK</a:t>
            </a:r>
          </a:p>
          <a:p>
            <a:pPr algn="ctr"/>
            <a:r>
              <a:rPr lang="en-US" sz="2600" dirty="0">
                <a:solidFill>
                  <a:srgbClr val="002D73"/>
                </a:solidFill>
              </a:rPr>
              <a:t>FEEDBACK</a:t>
            </a:r>
          </a:p>
          <a:p>
            <a:pPr algn="ctr"/>
            <a:r>
              <a:rPr lang="en-US" sz="2600" dirty="0">
                <a:solidFill>
                  <a:srgbClr val="002D73"/>
                </a:solidFill>
              </a:rPr>
              <a:t>EXPECTATIONS</a:t>
            </a:r>
          </a:p>
          <a:p>
            <a:pPr algn="ctr"/>
            <a:r>
              <a:rPr lang="en-US" sz="2600" dirty="0">
                <a:solidFill>
                  <a:srgbClr val="002D73"/>
                </a:solidFill>
              </a:rPr>
              <a:t>NEXT STEPS</a:t>
            </a:r>
          </a:p>
          <a:p>
            <a:pPr algn="ctr"/>
            <a:r>
              <a:rPr lang="en-US" sz="2600" dirty="0">
                <a:solidFill>
                  <a:srgbClr val="002D73"/>
                </a:solidFill>
              </a:rPr>
              <a:t>EVALUATION</a:t>
            </a:r>
          </a:p>
          <a:p>
            <a:pPr algn="ctr"/>
            <a:r>
              <a:rPr lang="en-US" sz="2600" dirty="0">
                <a:solidFill>
                  <a:srgbClr val="002D73"/>
                </a:solidFill>
              </a:rPr>
              <a:t>CERTIFICATE</a:t>
            </a:r>
          </a:p>
        </p:txBody>
      </p:sp>
    </p:spTree>
    <p:extLst>
      <p:ext uri="{BB962C8B-B14F-4D97-AF65-F5344CB8AC3E}">
        <p14:creationId xmlns:p14="http://schemas.microsoft.com/office/powerpoint/2010/main" val="4283451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8&quot;/&gt;&lt;/object&gt;&lt;object type=&quot;3&quot; unique_id=&quot;10005&quot;&gt;&lt;property id=&quot;20148&quot; value=&quot;5&quot;/&gt;&lt;property id=&quot;20300&quot; value=&quot;Slide 2 - &amp;quot;AGENDA&amp;quot;&quot;/&gt;&lt;property id=&quot;20307&quot; value=&quot;319&quot;/&gt;&lt;/object&gt;&lt;object type=&quot;3&quot; unique_id=&quot;10006&quot;&gt;&lt;property id=&quot;20148&quot; value=&quot;5&quot;/&gt;&lt;property id=&quot;20300&quot; value=&quot;Slide 3 - &amp;quot;Introduction to eFINDS&amp;quot;&quot;/&gt;&lt;property id=&quot;20307&quot; value=&quot;387&quot;/&gt;&lt;/object&gt;&lt;object type=&quot;3&quot; unique_id=&quot;10007&quot;&gt;&lt;property id=&quot;20148&quot; value=&quot;5&quot;/&gt;&lt;property id=&quot;20300&quot; value=&quot;Slide 4 - &amp;quot;eFINDS is …&amp;quot;&quot;/&gt;&lt;property id=&quot;20307&quot; value=&quot;388&quot;/&gt;&lt;/object&gt;&lt;object type=&quot;3&quot; unique_id=&quot;10008&quot;&gt;&lt;property id=&quot;20148&quot; value=&quot;5&quot;/&gt;&lt;property id=&quot;20300&quot; value=&quot;Slide 5&quot;/&gt;&lt;property id=&quot;20307&quot; value=&quot;320&quot;/&gt;&lt;/object&gt;&lt;object type=&quot;3&quot; unique_id=&quot;10009&quot;&gt;&lt;property id=&quot;20148&quot; value=&quot;5&quot;/&gt;&lt;property id=&quot;20300&quot; value=&quot;Slide 6&quot;/&gt;&lt;property id=&quot;20307&quot; value=&quot;321&quot;/&gt;&lt;/object&gt;&lt;object type=&quot;3&quot; unique_id=&quot;10010&quot;&gt;&lt;property id=&quot;20148&quot; value=&quot;5&quot;/&gt;&lt;property id=&quot;20300&quot; value=&quot;Slide 7&quot;/&gt;&lt;property id=&quot;20307&quot; value=&quot;322&quot;/&gt;&lt;/object&gt;&lt;object type=&quot;3&quot; unique_id=&quot;10011&quot;&gt;&lt;property id=&quot;20148&quot; value=&quot;5&quot;/&gt;&lt;property id=&quot;20300&quot; value=&quot;Slide 8 - &amp;quot;Evacuated Patients/Residents&amp;quot;&quot;/&gt;&lt;property id=&quot;20307&quot; value=&quot;375&quot;/&gt;&lt;/object&gt;&lt;object type=&quot;3&quot; unique_id=&quot;10012&quot;&gt;&lt;property id=&quot;20148&quot; value=&quot;5&quot;/&gt;&lt;property id=&quot;20300&quot; value=&quot;Slide 9 - &amp;quot;&amp;#x0D;&amp;#x0A;Current eFINDS Deployment&amp;#x0D;&amp;#x0A;&amp;quot;&quot;/&gt;&lt;property id=&quot;20307&quot; value=&quot;324&quot;/&gt;&lt;/object&gt;&lt;object type=&quot;3&quot; unique_id=&quot;10013&quot;&gt;&lt;property id=&quot;20148&quot; value=&quot;5&quot;/&gt;&lt;property id=&quot;20300&quot; value=&quot;Slide 10 - &amp;quot;&amp;#x0D;&amp;#x0A;Current eFINDS Deployment (cont’d) &amp;#x0D;&amp;#x0A;&amp;quot;&quot;/&gt;&lt;property id=&quot;20307&quot; value=&quot;376&quot;/&gt;&lt;/object&gt;&lt;object type=&quot;3&quot; unique_id=&quot;10014&quot;&gt;&lt;property id=&quot;20148&quot; value=&quot;5&quot;/&gt;&lt;property id=&quot;20300&quot; value=&quot;Slide 11&quot;/&gt;&lt;property id=&quot;20307&quot; value=&quot;325&quot;/&gt;&lt;/object&gt;&lt;object type=&quot;3&quot; unique_id=&quot;10015&quot;&gt;&lt;property id=&quot;20148&quot; value=&quot;5&quot;/&gt;&lt;property id=&quot;20300&quot; value=&quot;Slide 12 - &amp;quot;Planning Considerations&amp;quot;&quot;/&gt;&lt;property id=&quot;20307&quot; value=&quot;419&quot;/&gt;&lt;/object&gt;&lt;object type=&quot;3&quot; unique_id=&quot;10016&quot;&gt;&lt;property id=&quot;20148&quot; value=&quot;5&quot;/&gt;&lt;property id=&quot;20300&quot; value=&quot;Slide 13&quot;/&gt;&lt;property id=&quot;20307&quot; value=&quot;424&quot;/&gt;&lt;/object&gt;&lt;object type=&quot;3&quot; unique_id=&quot;10017&quot;&gt;&lt;property id=&quot;20148&quot; value=&quot;5&quot;/&gt;&lt;property id=&quot;20300&quot; value=&quot;Slide 14 - &amp;quot;Planning Considerations - Activating eFINDS  Large-scale event that affects multiple facilities&amp;quot;&quot;/&gt;&lt;property id=&quot;20307&quot; value=&quot;433&quot;/&gt;&lt;/object&gt;&lt;object type=&quot;3&quot; unique_id=&quot;10018&quot;&gt;&lt;property id=&quot;20148&quot; value=&quot;5&quot;/&gt;&lt;property id=&quot;20300&quot; value=&quot;Slide 15 - &amp;quot;Planning Considerations - Activating eFINDS &amp;#x0D;&amp;#x0A;Individual Facility Event &amp;quot;&quot;/&gt;&lt;property id=&quot;20307&quot; value=&quot;432&quot;/&gt;&lt;/object&gt;&lt;object type=&quot;3&quot; unique_id=&quot;10019&quot;&gt;&lt;property id=&quot;20148&quot; value=&quot;5&quot;/&gt;&lt;property id=&quot;20300&quot; value=&quot;Slide 16&quot;/&gt;&lt;property id=&quot;20307&quot; value=&quot;361&quot;/&gt;&lt;/object&gt;&lt;object type=&quot;3&quot; unique_id=&quot;10020&quot;&gt;&lt;property id=&quot;20148&quot; value=&quot;5&quot;/&gt;&lt;property id=&quot;20300&quot; value=&quot;Slide 17&quot;/&gt;&lt;property id=&quot;20307&quot; value=&quot;362&quot;/&gt;&lt;/object&gt;&lt;object type=&quot;3&quot; unique_id=&quot;10021&quot;&gt;&lt;property id=&quot;20148&quot; value=&quot;5&quot;/&gt;&lt;property id=&quot;20300&quot; value=&quot;Slide 18&quot;/&gt;&lt;property id=&quot;20307&quot; value=&quot;363&quot;/&gt;&lt;/object&gt;&lt;object type=&quot;3&quot; unique_id=&quot;10022&quot;&gt;&lt;property id=&quot;20148&quot; value=&quot;5&quot;/&gt;&lt;property id=&quot;20300&quot; value=&quot;Slide 19&quot;/&gt;&lt;property id=&quot;20307&quot; value=&quot;364&quot;/&gt;&lt;/object&gt;&lt;object type=&quot;3&quot; unique_id=&quot;10023&quot;&gt;&lt;property id=&quot;20148&quot; value=&quot;5&quot;/&gt;&lt;property id=&quot;20300&quot; value=&quot;Slide 20&quot;/&gt;&lt;property id=&quot;20307&quot; value=&quot;365&quot;/&gt;&lt;/object&gt;&lt;object type=&quot;3&quot; unique_id=&quot;10024&quot;&gt;&lt;property id=&quot;20148&quot; value=&quot;5&quot;/&gt;&lt;property id=&quot;20300&quot; value=&quot;Slide 21&quot;/&gt;&lt;property id=&quot;20307&quot; value=&quot;426&quot;/&gt;&lt;/object&gt;&lt;object type=&quot;3&quot; unique_id=&quot;10025&quot;&gt;&lt;property id=&quot;20148&quot; value=&quot;5&quot;/&gt;&lt;property id=&quot;20300&quot; value=&quot;Slide 22 - &amp;quot;Planning Considerations&amp;quot;&quot;/&gt;&lt;property id=&quot;20307&quot; value=&quot;420&quot;/&gt;&lt;/object&gt;&lt;object type=&quot;3&quot; unique_id=&quot;10026&quot;&gt;&lt;property id=&quot;20148&quot; value=&quot;5&quot;/&gt;&lt;property id=&quot;20300&quot; value=&quot;Slide 23 - &amp;quot;Planning Considerations&amp;#x0D;&amp;#x0A;eFINDS Roles&amp;quot;&quot;/&gt;&lt;property id=&quot;20307&quot; value=&quot;421&quot;/&gt;&lt;/object&gt;&lt;object type=&quot;3&quot; unique_id=&quot;10027&quot;&gt;&lt;property id=&quot;20148&quot; value=&quot;5&quot;/&gt;&lt;property id=&quot;20300&quot; value=&quot;Slide 24 - &amp;quot;Planning Considerations:&amp;#x0D;&amp;#x0A;eFINDS Supplies/Equipment (from DOH)&amp;quot;&quot;/&gt;&lt;property id=&quot;20307&quot; value=&quot;399&quot;/&gt;&lt;/object&gt;&lt;object type=&quot;3&quot; unique_id=&quot;10028&quot;&gt;&lt;property id=&quot;20148&quot; value=&quot;5&quot;/&gt;&lt;property id=&quot;20300&quot; value=&quot;Slide 25 - &amp;quot;eFINDS Quick Reference Cards&amp;quot;&quot;/&gt;&lt;property id=&quot;20307&quot; value=&quot;400&quot;/&gt;&lt;/object&gt;&lt;object type=&quot;3&quot; unique_id=&quot;10029&quot;&gt;&lt;property id=&quot;20148&quot; value=&quot;5&quot;/&gt;&lt;property id=&quot;20300&quot; value=&quot;Slide 26 - &amp;quot;Facility Supplies/Procedures&amp;#x0D;&amp;#x0A;(facility provided)&amp;quot;&quot;/&gt;&lt;property id=&quot;20307&quot; value=&quot;425&quot;/&gt;&lt;/object&gt;&lt;object type=&quot;3&quot; unique_id=&quot;10030&quot;&gt;&lt;property id=&quot;20148&quot; value=&quot;5&quot;/&gt;&lt;property id=&quot;20300&quot; value=&quot;Slide 27 - &amp;quot;&amp;#x0D;&amp;#x0A;Tailor Your Facility Training&amp;#x0D;&amp;#x0A;&amp;quot;&quot;/&gt;&lt;property id=&quot;20307&quot; value=&quot;386&quot;/&gt;&lt;/object&gt;&lt;object type=&quot;3&quot; unique_id=&quot;10031&quot;&gt;&lt;property id=&quot;20148&quot; value=&quot;5&quot;/&gt;&lt;property id=&quot;20300&quot; value=&quot;Slide 28 - &amp;quot;Tailor Your Facility Training&amp;quot;&quot;/&gt;&lt;property id=&quot;20307&quot; value=&quot;422&quot;/&gt;&lt;/object&gt;&lt;object type=&quot;3&quot; unique_id=&quot;10032&quot;&gt;&lt;property id=&quot;20148&quot; value=&quot;5&quot;/&gt;&lt;property id=&quot;20300&quot; value=&quot;Slide 29 - &amp;quot;Tailor Your Training:&amp;quot;&quot;/&gt;&lt;property id=&quot;20307&quot; value=&quot;423&quot;/&gt;&lt;/object&gt;&lt;object type=&quot;3&quot; unique_id=&quot;10033&quot;&gt;&lt;property id=&quot;20148&quot; value=&quot;5&quot;/&gt;&lt;property id=&quot;20300&quot; value=&quot;Slide 30 - &amp;quot;Tailor Your Facility Training:&amp;quot;&quot;/&gt;&lt;property id=&quot;20307&quot; value=&quot;384&quot;/&gt;&lt;/object&gt;&lt;object type=&quot;3&quot; unique_id=&quot;10034&quot;&gt;&lt;property id=&quot;20148&quot; value=&quot;5&quot;/&gt;&lt;property id=&quot;20300&quot; value=&quot;Slide 31 - &amp;quot;Tailor Your Facility Training (cont’d)&amp;quot;&quot;/&gt;&lt;property id=&quot;20307&quot; value=&quot;389&quot;/&gt;&lt;/object&gt;&lt;object type=&quot;3&quot; unique_id=&quot;10035&quot;&gt;&lt;property id=&quot;20148&quot; value=&quot;5&quot;/&gt;&lt;property id=&quot;20300&quot; value=&quot;Slide 32 - &amp;quot;All eFINDS functions are usable by all facility types under all circumstances; &amp;#x0D;&amp;#x0A;&amp;#x0D;&amp;#x0A;However, the following tables mak&quot;/&gt;&lt;property id=&quot;20307&quot; value=&quot;396&quot;/&gt;&lt;/object&gt;&lt;object type=&quot;3&quot; unique_id=&quot;10036&quot;&gt;&lt;property id=&quot;20148&quot; value=&quot;5&quot;/&gt;&lt;property id=&quot;20300&quot; value=&quot;Slide 33 - &amp;quot;Recommendations for Registering Functions&amp;quot;&quot;/&gt;&lt;property id=&quot;20307&quot; value=&quot;427&quot;/&gt;&lt;/object&gt;&lt;object type=&quot;3&quot; unique_id=&quot;10037&quot;&gt;&lt;property id=&quot;20148&quot; value=&quot;5&quot;/&gt;&lt;property id=&quot;20300&quot; value=&quot;Slide 34 - &amp;quot;Recommendations for Updating Functions&amp;quot;&quot;/&gt;&lt;property id=&quot;20307&quot; value=&quot;428&quot;/&gt;&lt;/object&gt;&lt;object type=&quot;3&quot; unique_id=&quot;10038&quot;&gt;&lt;property id=&quot;20148&quot; value=&quot;5&quot;/&gt;&lt;property id=&quot;20300&quot; value=&quot;Slide 35 - &amp;quot;Hands-On Exercises&amp;quot;&quot;/&gt;&lt;property id=&quot;20307&quot; value=&quot;390&quot;/&gt;&lt;/object&gt;&lt;object type=&quot;3&quot; unique_id=&quot;10039&quot;&gt;&lt;property id=&quot;20148&quot; value=&quot;5&quot;/&gt;&lt;property id=&quot;20300&quot; value=&quot;Slide 36 - &amp;quot;Hands-On Training Modules&amp;quot;&quot;/&gt;&lt;property id=&quot;20307&quot; value=&quot;437&quot;/&gt;&lt;/object&gt;&lt;object type=&quot;3&quot; unique_id=&quot;10040&quot;&gt;&lt;property id=&quot;20148&quot; value=&quot;5&quot;/&gt;&lt;property id=&quot;20300&quot; value=&quot;Slide 37 - &amp;quot;SCENARIO&amp;quot;&quot;/&gt;&lt;property id=&quot;20307&quot; value=&quot;332&quot;/&gt;&lt;/object&gt;&lt;object type=&quot;3&quot; unique_id=&quot;10041&quot;&gt;&lt;property id=&quot;20148&quot; value=&quot;5&quot;/&gt;&lt;property id=&quot;20300&quot; value=&quot;Slide 38 - &amp;quot;ADMINISTRATIVE EXERCISES&amp;quot;&quot;/&gt;&lt;property id=&quot;20307&quot; value=&quot;402&quot;/&gt;&lt;/object&gt;&lt;object type=&quot;3&quot; unique_id=&quot;10042&quot;&gt;&lt;property id=&quot;20148&quot; value=&quot;5&quot;/&gt;&lt;property id=&quot;20300&quot; value=&quot;Slide 39&quot;/&gt;&lt;property id=&quot;20307&quot; value=&quot;403&quot;/&gt;&lt;/object&gt;&lt;object type=&quot;3&quot; unique_id=&quot;10043&quot;&gt;&lt;property id=&quot;20148&quot; value=&quot;5&quot;/&gt;&lt;property id=&quot;20300&quot; value=&quot;Slide 40&quot;/&gt;&lt;property id=&quot;20307&quot; value=&quot;405&quot;/&gt;&lt;/object&gt;&lt;object type=&quot;3&quot; unique_id=&quot;10044&quot;&gt;&lt;property id=&quot;20148&quot; value=&quot;5&quot;/&gt;&lt;property id=&quot;20300&quot; value=&quot;Slide 41&quot;/&gt;&lt;property id=&quot;20307&quot; value=&quot;406&quot;/&gt;&lt;/object&gt;&lt;object type=&quot;3&quot; unique_id=&quot;10045&quot;&gt;&lt;property id=&quot;20148&quot; value=&quot;5&quot;/&gt;&lt;property id=&quot;20300&quot; value=&quot;Slide 42&quot;/&gt;&lt;property id=&quot;20307&quot; value=&quot;407&quot;/&gt;&lt;/object&gt;&lt;object type=&quot;3&quot; unique_id=&quot;10046&quot;&gt;&lt;property id=&quot;20148&quot; value=&quot;5&quot;/&gt;&lt;property id=&quot;20300&quot; value=&quot;Slide 43 - &amp;quot;Register Scenario&amp;quot;&quot;/&gt;&lt;property id=&quot;20307&quot; value=&quot;338&quot;/&gt;&lt;/object&gt;&lt;object type=&quot;3&quot; unique_id=&quot;10047&quot;&gt;&lt;property id=&quot;20148&quot; value=&quot;5&quot;/&gt;&lt;property id=&quot;20300&quot; value=&quot;Slide 44 - &amp;quot;R-1: Register Single P/R with Scanner&amp;quot;&quot;/&gt;&lt;property id=&quot;20307&quot; value=&quot;408&quot;/&gt;&lt;/object&gt;&lt;object type=&quot;3&quot; unique_id=&quot;10048&quot;&gt;&lt;property id=&quot;20148&quot; value=&quot;5&quot;/&gt;&lt;property id=&quot;20300&quot; value=&quot;Slide 45 - &amp;quot;R-2: Register Single P/R without Scanner&amp;quot;&quot;/&gt;&lt;property id=&quot;20307&quot; value=&quot;409&quot;/&gt;&lt;/object&gt;&lt;object type=&quot;3&quot; unique_id=&quot;10049&quot;&gt;&lt;property id=&quot;20148&quot; value=&quot;5&quot;/&gt;&lt;property id=&quot;20300&quot; value=&quot;Slide 46 - &amp;quot;R-3: Register Single P/R without Wristband/Barcode&amp;quot;&quot;/&gt;&lt;property id=&quot;20307&quot; value=&quot;341&quot;/&gt;&lt;/object&gt;&lt;object type=&quot;3&quot; unique_id=&quot;10050&quot;&gt;&lt;property id=&quot;20148&quot; value=&quot;5&quot;/&gt;&lt;property id=&quot;20300&quot; value=&quot;Slide 47 - &amp;quot;R-4: Register Multiple Patients/Residents &amp;#x0D;&amp;#x0A;Using On-Screen Table&amp;quot;&quot;/&gt;&lt;property id=&quot;20307&quot; value=&quot;410&quot;/&gt;&lt;/object&gt;&lt;object type=&quot;3&quot; unique_id=&quot;10051&quot;&gt;&lt;property id=&quot;20148&quot; value=&quot;5&quot;/&gt;&lt;property id=&quot;20300&quot; value=&quot;Slide 48 - &amp;quot;R-5a: Generate Fillable Spreadsheet for Upload&amp;quot;&quot;/&gt;&lt;property id=&quot;20307&quot; value=&quot;411&quot;/&gt;&lt;/object&gt;&lt;object type=&quot;3&quot; unique_id=&quot;10052&quot;&gt;&lt;property id=&quot;20148&quot; value=&quot;5&quot;/&gt;&lt;property id=&quot;20300&quot; value=&quot;Slide 49 - &amp;quot;R-5b: Update/Maintain Spreadsheet&amp;quot;&quot;/&gt;&lt;property id=&quot;20307&quot; value=&quot;344&quot;/&gt;&lt;/object&gt;&lt;object type=&quot;3&quot; unique_id=&quot;10053&quot;&gt;&lt;property id=&quot;20148&quot; value=&quot;5&quot;/&gt;&lt;property id=&quot;20300&quot; value=&quot;Slide 50 - &amp;quot;R-5c: Upload Spreadsheet&amp;quot;&quot;/&gt;&lt;property id=&quot;20307&quot; value=&quot;345&quot;/&gt;&lt;/object&gt;&lt;object type=&quot;3&quot; unique_id=&quot;10054&quot;&gt;&lt;property id=&quot;20148&quot; value=&quot;5&quot;/&gt;&lt;property id=&quot;20300&quot; value=&quot;Slide 51 - &amp;quot;R-5d: Update Multiple Patients/Residents &amp;#x0D;&amp;#x0A;Spreadsheet with Intended Location&amp;quot;&quot;/&gt;&lt;property id=&quot;20307&quot; value=&quot;412&quot;/&gt;&lt;/object&gt;&lt;object type=&quot;3&quot; unique_id=&quot;10055&quot;&gt;&lt;property id=&quot;20148&quot; value=&quot;5&quot;/&gt;&lt;property id=&quot;20300&quot; value=&quot;Slide 52 - &amp;quot;U1: Updating Single P/R with Scanner&amp;quot;&quot;/&gt;&lt;property id=&quot;20307&quot; value=&quot;348&quot;/&gt;&lt;/object&gt;&lt;object type=&quot;3&quot; unique_id=&quot;10056&quot;&gt;&lt;property id=&quot;20148&quot; value=&quot;5&quot;/&gt;&lt;property id=&quot;20300&quot; value=&quot;Slide 53 - &amp;quot;U2: Update Single P/R without Scanner&amp;quot;&quot;/&gt;&lt;property id=&quot;20307&quot; value=&quot;413&quot;/&gt;&lt;/object&gt;&lt;object type=&quot;3&quot; unique_id=&quot;10057&quot;&gt;&lt;property id=&quot;20148&quot; value=&quot;5&quot;/&gt;&lt;property id=&quot;20300&quot; value=&quot;Slide 54 - &amp;quot;U3: Update Group of Patients/Residents&amp;quot;&quot;/&gt;&lt;property id=&quot;20307&quot; value=&quot;414&quot;/&gt;&lt;/object&gt;&lt;object type=&quot;3&quot; unique_id=&quot;10058&quot;&gt;&lt;property id=&quot;20148&quot; value=&quot;5&quot;/&gt;&lt;property id=&quot;20300&quot; value=&quot;Slide 55 - &amp;quot;Repatriation Scenario&amp;quot;&quot;/&gt;&lt;property id=&quot;20307&quot; value=&quot;351&quot;/&gt;&lt;/object&gt;&lt;object type=&quot;3&quot; unique_id=&quot;10059&quot;&gt;&lt;property id=&quot;20148&quot; value=&quot;5&quot;/&gt;&lt;property id=&quot;20300&quot; value=&quot;Slide 56 - &amp;quot;Z1: Receiving Facility Repatriates&amp;quot;&quot;/&gt;&lt;property id=&quot;20307&quot; value=&quot;415&quot;/&gt;&lt;/object&gt;&lt;object type=&quot;3&quot; unique_id=&quot;10060&quot;&gt;&lt;property id=&quot;20148&quot; value=&quot;5&quot;/&gt;&lt;property id=&quot;20300&quot; value=&quot;Slide 57 - &amp;quot;Z2: Sending Facility Repatriates&amp;quot;&quot;/&gt;&lt;property id=&quot;20307&quot; value=&quot;416&quot;/&gt;&lt;/object&gt;&lt;object type=&quot;3&quot; unique_id=&quot;10061&quot;&gt;&lt;property id=&quot;20148&quot; value=&quot;5&quot;/&gt;&lt;property id=&quot;20300&quot; value=&quot;Slide 58 - &amp;quot;The sending facility has sent evacuees to the receiving facility and would like to determine if the patients/resid&quot;/&gt;&lt;property id=&quot;20307&quot; value=&quot;434&quot;/&gt;&lt;/object&gt;&lt;object type=&quot;3&quot; unique_id=&quot;10062&quot;&gt;&lt;property id=&quot;20148&quot; value=&quot;5&quot;/&gt;&lt;property id=&quot;20300&quot; value=&quot;Slide 59 - &amp;quot;S1:View Patients/Residents by &amp;#x0D;&amp;#x0A;Sending Location&amp;quot;&quot;/&gt;&lt;property id=&quot;20307&quot; value=&quot;378&quot;/&gt;&lt;/object&gt;&lt;object type=&quot;3&quot; unique_id=&quot;10063&quot;&gt;&lt;property id=&quot;20148&quot; value=&quot;5&quot;/&gt;&lt;property id=&quot;20300&quot; value=&quot;Slide 60 - &amp;quot;An individual with a wristband just arrived at the tmp location but was not destined for this location using the e&quot;/&gt;&lt;property id=&quot;20307&quot; value=&quot;435&quot;/&gt;&lt;/object&gt;&lt;object type=&quot;3&quot; unique_id=&quot;10064&quot;&gt;&lt;property id=&quot;20148&quot; value=&quot;5&quot;/&gt;&lt;property id=&quot;20300&quot; value=&quot;Slide 61 - &amp;quot;S2: Quick Search&amp;quot;&quot;/&gt;&lt;property id=&quot;20307&quot; value=&quot;356&quot;/&gt;&lt;/object&gt;&lt;object type=&quot;3&quot; unique_id=&quot;10065&quot;&gt;&lt;property id=&quot;20148&quot; value=&quot;5&quot;/&gt;&lt;property id=&quot;20300&quot; value=&quot;Slide 62 - &amp;quot;The sending facility wants to locate all male patient/residents that were evacuated during this operation using th&quot;/&gt;&lt;property id=&quot;20307&quot; value=&quot;436&quot;/&gt;&lt;/object&gt;&lt;object type=&quot;3&quot; unique_id=&quot;10066&quot;&gt;&lt;property id=&quot;20148&quot; value=&quot;5&quot;/&gt;&lt;property id=&quot;20300&quot; value=&quot;Slide 63 - &amp;quot;S3: Locate Patient&amp;quot;&quot;/&gt;&lt;property id=&quot;20307&quot; value=&quot;357&quot;/&gt;&lt;/object&gt;&lt;object type=&quot;3&quot; unique_id=&quot;10067&quot;&gt;&lt;property id=&quot;20148&quot; value=&quot;5&quot;/&gt;&lt;property id=&quot;20300&quot; value=&quot;Slide 64 - &amp;quot;Dashboard&amp;quot;&quot;/&gt;&lt;property id=&quot;20307&quot; value=&quot;383&quot;/&gt;&lt;/object&gt;&lt;object type=&quot;3&quot; unique_id=&quot;10068&quot;&gt;&lt;property id=&quot;20148&quot; value=&quot;5&quot;/&gt;&lt;property id=&quot;20300&quot; value=&quot;Slide 65 - &amp;quot;Dashboard&amp;quot;&quot;/&gt;&lt;property id=&quot;20307&quot; value=&quot;379&quot;/&gt;&lt;/object&gt;&lt;object type=&quot;3&quot; unique_id=&quot;10069&quot;&gt;&lt;property id=&quot;20148&quot; value=&quot;5&quot;/&gt;&lt;property id=&quot;20300&quot; value=&quot;Slide 66 - &amp;quot;Dashboard&amp;quot;&quot;/&gt;&lt;property id=&quot;20307&quot; value=&quot;380&quot;/&gt;&lt;/object&gt;&lt;object type=&quot;3&quot; unique_id=&quot;10070&quot;&gt;&lt;property id=&quot;20148&quot; value=&quot;5&quot;/&gt;&lt;property id=&quot;20300&quot; value=&quot;Slide 67 - &amp;quot;Dashboard&amp;quot;&quot;/&gt;&lt;property id=&quot;20307&quot; value=&quot;381&quot;/&gt;&lt;/object&gt;&lt;object type=&quot;3&quot; unique_id=&quot;10071&quot;&gt;&lt;property id=&quot;20148&quot; value=&quot;5&quot;/&gt;&lt;property id=&quot;20300&quot; value=&quot;Slide 68 - &amp;quot;Dashboard&amp;quot;&quot;/&gt;&lt;property id=&quot;20307&quot; value=&quot;417&quot;/&gt;&lt;/object&gt;&lt;object type=&quot;3&quot; unique_id=&quot;10072&quot;&gt;&lt;property id=&quot;20148&quot; value=&quot;5&quot;/&gt;&lt;property id=&quot;20300&quot; value=&quot;Slide 69&quot;/&gt;&lt;property id=&quot;20307&quot; value=&quot;359&quot;/&gt;&lt;/object&gt;&lt;object type=&quot;3&quot; unique_id=&quot;10073&quot;&gt;&lt;property id=&quot;20148&quot; value=&quot;5&quot;/&gt;&lt;property id=&quot;20300&quot; value=&quot;Slide 70 - &amp;quot;Frequently Asked Questions&amp;quot;&quot;/&gt;&lt;property id=&quot;20307&quot; value=&quot;393&quot;/&gt;&lt;/object&gt;&lt;object type=&quot;3&quot; unique_id=&quot;10074&quot;&gt;&lt;property id=&quot;20148&quot; value=&quot;5&quot;/&gt;&lt;property id=&quot;20300&quot; value=&quot;Slide 71&quot;/&gt;&lt;property id=&quot;20307&quot; value=&quot;367&quot;/&gt;&lt;/object&gt;&lt;object type=&quot;3&quot; unique_id=&quot;10075&quot;&gt;&lt;property id=&quot;20148&quot; value=&quot;5&quot;/&gt;&lt;property id=&quot;20300&quot; value=&quot;Slide 72&quot;/&gt;&lt;property id=&quot;20307&quot; value=&quot;368&quot;/&gt;&lt;/object&gt;&lt;object type=&quot;3&quot; unique_id=&quot;10076&quot;&gt;&lt;property id=&quot;20148&quot; value=&quot;5&quot;/&gt;&lt;property id=&quot;20300&quot; value=&quot;Slide 73&quot;/&gt;&lt;property id=&quot;20307&quot; value=&quot;369&quot;/&gt;&lt;/object&gt;&lt;object type=&quot;3&quot; unique_id=&quot;10077&quot;&gt;&lt;property id=&quot;20148&quot; value=&quot;5&quot;/&gt;&lt;property id=&quot;20300&quot; value=&quot;Slide 74&quot;/&gt;&lt;property id=&quot;20307&quot; value=&quot;370&quot;/&gt;&lt;/object&gt;&lt;object type=&quot;3&quot; unique_id=&quot;10078&quot;&gt;&lt;property id=&quot;20148&quot; value=&quot;5&quot;/&gt;&lt;property id=&quot;20300&quot; value=&quot;Slide 75 - &amp;quot;NYSDOH RESOURCES &amp;quot;&quot;/&gt;&lt;property id=&quot;20307&quot; value=&quot;371&quot;/&gt;&lt;/object&gt;&lt;object type=&quot;3&quot; unique_id=&quot;10079&quot;&gt;&lt;property id=&quot;20148&quot; value=&quot;5&quot;/&gt;&lt;property id=&quot;20300&quot; value=&quot;Slide 76 - &amp;quot;NYSDOH RESOURCES &amp;quot;&quot;/&gt;&lt;property id=&quot;20307&quot; value=&quot;418&quot;/&gt;&lt;/object&gt;&lt;object type=&quot;3&quot; unique_id=&quot;10080&quot;&gt;&lt;property id=&quot;20148&quot; value=&quot;5&quot;/&gt;&lt;property id=&quot;20300&quot; value=&quot;Slide 77 - &amp;quot;Vendor Resources&amp;quot;&quot;/&gt;&lt;property id=&quot;20307&quot; value=&quot;395&quot;/&gt;&lt;/object&gt;&lt;object type=&quot;3&quot; unique_id=&quot;10081&quot;&gt;&lt;property id=&quot;20148&quot; value=&quot;5&quot;/&gt;&lt;property id=&quot;20300&quot; value=&quot;Slide 78&quot;/&gt;&lt;property id=&quot;20307&quot; value=&quot;373&quot;/&gt;&lt;/object&gt;&lt;object type=&quot;3&quot; unique_id=&quot;10082&quot;&gt;&lt;property id=&quot;20148&quot; value=&quot;5&quot;/&gt;&lt;property id=&quot;20300&quot; value=&quot;Slide 79 - &amp;quot;Teach Back&amp;quot;&quot;/&gt;&lt;property id=&quot;20307&quot; value=&quot;394&quot;/&gt;&lt;/object&gt;&lt;object type=&quot;3&quot; unique_id=&quot;10083&quot;&gt;&lt;property id=&quot;20148&quot; value=&quot;5&quot;/&gt;&lt;property id=&quot;20300&quot; value=&quot;Slide 80&quot;/&gt;&lt;property id=&quot;20307&quot; value=&quot;374&quot;/&gt;&lt;/object&gt;&lt;/object&gt;&lt;/object&gt;&lt;/database&gt;"/>
  <p:tag name="SECTOMILLISECCONVERTED"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5EBFF1-1AC8-41C7-A2AD-72D9C59AE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3.xml><?xml version="1.0" encoding="utf-8"?>
<ds:datastoreItem xmlns:ds="http://schemas.openxmlformats.org/officeDocument/2006/customXml" ds:itemID="{B3F86441-E60D-4495-9820-50FFC7B27329}">
  <ds:schemaRefs>
    <ds:schemaRef ds:uri="http://purl.org/dc/terms/"/>
    <ds:schemaRef ds:uri="http://www.w3.org/XML/1998/namespace"/>
    <ds:schemaRef ds:uri="http://schemas.microsoft.com/office/infopath/2007/PartnerControls"/>
    <ds:schemaRef ds:uri="http://schemas.microsoft.com/office/2006/metadata/properties"/>
    <ds:schemaRef ds:uri="d7ba0638-ee3c-42f0-be76-41efb289a28a"/>
    <ds:schemaRef ds:uri="http://purl.org/dc/elements/1.1/"/>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16841</TotalTime>
  <Words>9724</Words>
  <Application>Microsoft Office PowerPoint</Application>
  <PresentationFormat>On-screen Show (16:9)</PresentationFormat>
  <Paragraphs>1125</Paragraphs>
  <Slides>97</Slides>
  <Notes>97</Notes>
  <HiddenSlides>0</HiddenSlides>
  <MMClips>0</MMClips>
  <ScaleCrop>false</ScaleCrop>
  <HeadingPairs>
    <vt:vector size="4" baseType="variant">
      <vt:variant>
        <vt:lpstr>Theme</vt:lpstr>
      </vt:variant>
      <vt:variant>
        <vt:i4>3</vt:i4>
      </vt:variant>
      <vt:variant>
        <vt:lpstr>Slide Titles</vt:lpstr>
      </vt:variant>
      <vt:variant>
        <vt:i4>97</vt:i4>
      </vt:variant>
    </vt:vector>
  </HeadingPairs>
  <TitlesOfParts>
    <vt:vector size="100" baseType="lpstr">
      <vt:lpstr>Cover Master</vt:lpstr>
      <vt:lpstr>Section Master</vt:lpstr>
      <vt:lpstr>2_Custom Design</vt:lpstr>
      <vt:lpstr>PowerPoint Presentation</vt:lpstr>
      <vt:lpstr>Updates to eFINDS</vt:lpstr>
      <vt:lpstr>AGENDA</vt:lpstr>
      <vt:lpstr>Introduction to eFINDS</vt:lpstr>
      <vt:lpstr>PowerPoint Presentation</vt:lpstr>
      <vt:lpstr>Evacuated Patients/Residents</vt:lpstr>
      <vt:lpstr>PowerPoint Presentation</vt:lpstr>
      <vt:lpstr>eFINDS is …</vt:lpstr>
      <vt:lpstr>PowerPoint Presentation</vt:lpstr>
      <vt:lpstr>CMS Final Emergency Preparedness Rule</vt:lpstr>
      <vt:lpstr>PowerPoint Presentation</vt:lpstr>
      <vt:lpstr> Current eFINDS Deployment </vt:lpstr>
      <vt:lpstr> Current eFINDS Deployment (cont’d)  </vt:lpstr>
      <vt:lpstr>Planning Considerations</vt:lpstr>
      <vt:lpstr>PowerPoint Presentation</vt:lpstr>
      <vt:lpstr>Planning Considerations - Activating eFINDS  Large-scale event that affects multiple facilities</vt:lpstr>
      <vt:lpstr>Planning Considerations - Activating eFINDS  Individual Facility Event </vt:lpstr>
      <vt:lpstr>PowerPoint Presentation</vt:lpstr>
      <vt:lpstr>PowerPoint Presentation</vt:lpstr>
      <vt:lpstr>PowerPoint Presentation</vt:lpstr>
      <vt:lpstr>PowerPoint Presentation</vt:lpstr>
      <vt:lpstr>PowerPoint Presentation</vt:lpstr>
      <vt:lpstr>PowerPoint Presentation</vt:lpstr>
      <vt:lpstr>Planning Considerations</vt:lpstr>
      <vt:lpstr>Planning Considerations eFINDS Roles</vt:lpstr>
      <vt:lpstr>PowerPoint Presentation</vt:lpstr>
      <vt:lpstr>eFINDS Quick Reference Cards</vt:lpstr>
      <vt:lpstr>Facility Supplies/Procedures (facility provided)</vt:lpstr>
      <vt:lpstr> Tailor Your Facility Training </vt:lpstr>
      <vt:lpstr>Tailor Your Facility Training</vt:lpstr>
      <vt:lpstr>Tailor Your Training:</vt:lpstr>
      <vt:lpstr>Tailor Your Facility Training:</vt:lpstr>
      <vt:lpstr>Tailor Your Facility Training (cont’d)</vt:lpstr>
      <vt:lpstr>All eFINDS functions are usable by all facility types under all circumstances;   However, to assist you in designing your facility’s eFINDS plan, refer to the eFINDS Function Recommendations Tables (distributed separately)  for suggestions regarding the circumstances and facility characteristics for which each function is especially well suited</vt:lpstr>
      <vt:lpstr>Hands-On Exercises</vt:lpstr>
      <vt:lpstr>PowerPoint Presentation</vt:lpstr>
      <vt:lpstr>PowerPoint Presentation</vt:lpstr>
      <vt:lpstr>Hands-On Training Modules</vt:lpstr>
      <vt:lpstr>PowerPoint Presentation</vt:lpstr>
      <vt:lpstr>ADMINISTRATIVE EXERCISES</vt:lpstr>
      <vt:lpstr>SCENARIO</vt:lpstr>
      <vt:lpstr>PowerPoint Presentation</vt:lpstr>
      <vt:lpstr>SCENARIO</vt:lpstr>
      <vt:lpstr>PowerPoint Presentation</vt:lpstr>
      <vt:lpstr>SCENARIO</vt:lpstr>
      <vt:lpstr>PowerPoint Presentation</vt:lpstr>
      <vt:lpstr>Scenario</vt:lpstr>
      <vt:lpstr>R-1: Register Single Person with Scanner</vt:lpstr>
      <vt:lpstr>Scenario</vt:lpstr>
      <vt:lpstr>R-2: Register Single Person with Scanner</vt:lpstr>
      <vt:lpstr>Scenario</vt:lpstr>
      <vt:lpstr>Edit Record</vt:lpstr>
      <vt:lpstr>Scenario</vt:lpstr>
      <vt:lpstr>R-1 Register Single P/R with Scanner  U-2: Change Status to SIP</vt:lpstr>
      <vt:lpstr>Scenario</vt:lpstr>
      <vt:lpstr>U-3: Indicate Person is Deceased </vt:lpstr>
      <vt:lpstr>S-1:  View Reports &gt; Facility Report </vt:lpstr>
      <vt:lpstr>Scenario</vt:lpstr>
      <vt:lpstr>U-1: Change Status to Evacuated</vt:lpstr>
      <vt:lpstr>Scenario</vt:lpstr>
      <vt:lpstr>U-4: Change Status to Received</vt:lpstr>
      <vt:lpstr>Scenario</vt:lpstr>
      <vt:lpstr>U-5: Change Status to Initiated Repatriation </vt:lpstr>
      <vt:lpstr>Scenario</vt:lpstr>
      <vt:lpstr>U-6: Change Status to Repatriated </vt:lpstr>
      <vt:lpstr>Scenario</vt:lpstr>
      <vt:lpstr>S-1: View Reports &gt; Facility Report</vt:lpstr>
      <vt:lpstr>Scenario</vt:lpstr>
      <vt:lpstr>R-3a Download Barcode Document:  Uploadable Spreadsheet (eFINDS Reporting Admins Only)</vt:lpstr>
      <vt:lpstr>R-3b Upload the updated eFINDS Spreadsheet  (Excel file)</vt:lpstr>
      <vt:lpstr>Scenario</vt:lpstr>
      <vt:lpstr>U-7: Change Status to Evacuated U-7: Change Intended Location  </vt:lpstr>
      <vt:lpstr>Scenario</vt:lpstr>
      <vt:lpstr>S-2:  List People </vt:lpstr>
      <vt:lpstr>Scenario</vt:lpstr>
      <vt:lpstr>R-4:  Register A Person Using The  List Available Barcodes (R-5) </vt:lpstr>
      <vt:lpstr>Scenario</vt:lpstr>
      <vt:lpstr>S-2:  Quick Search</vt:lpstr>
      <vt:lpstr>Scenario</vt:lpstr>
      <vt:lpstr>R-4:  Register A Person Using The                                   Multi Person Input </vt:lpstr>
      <vt:lpstr>Scenario</vt:lpstr>
      <vt:lpstr>S-4:  Locate People</vt:lpstr>
      <vt:lpstr>Scenario</vt:lpstr>
      <vt:lpstr>U-7: Change Status to Received</vt:lpstr>
      <vt:lpstr>Scenario</vt:lpstr>
      <vt:lpstr>PowerPoint Presentation</vt:lpstr>
      <vt:lpstr>Frequently Asked Questions</vt:lpstr>
      <vt:lpstr>PowerPoint Presentation</vt:lpstr>
      <vt:lpstr>PowerPoint Presentation</vt:lpstr>
      <vt:lpstr>PowerPoint Presentation</vt:lpstr>
      <vt:lpstr>PowerPoint Presentation</vt:lpstr>
      <vt:lpstr>NYSDOH RESOURCES </vt:lpstr>
      <vt:lpstr>NYSDOH RESOURCES </vt:lpstr>
      <vt:lpstr>Vendor Resources</vt:lpstr>
      <vt:lpstr>PowerPoint Presentation</vt:lpstr>
      <vt:lpstr>Teach Back</vt:lpstr>
      <vt:lpstr>PowerPoint Presentation</vt:lpstr>
    </vt:vector>
  </TitlesOfParts>
  <Company>NYSDOH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eFINDS 3.0 Master Train the Trainer</dc:title>
  <dc:subject>Training Modules 1 - 5</dc:subject>
  <dc:creator>NYSDOH/ITS OHSM, OHEP &amp; Informatics</dc:creator>
  <cp:keywords>e-finds, efinds, receiving, sending facility, evacuating, evacuees, person status, scanner, barcode, wristbands, Evacuation of Facilities in Disasters Systems, evacuating facility, receiving facility, shelter in place, access, register, receive, initiate repatriation, repatriate, save edits, list people, facility report, tracking history, locate people</cp:keywords>
  <cp:lastModifiedBy>DAngelo, Anne</cp:lastModifiedBy>
  <cp:revision>529</cp:revision>
  <cp:lastPrinted>2017-04-24T16:52:14Z</cp:lastPrinted>
  <dcterms:created xsi:type="dcterms:W3CDTF">2014-12-09T18:34:34Z</dcterms:created>
  <dcterms:modified xsi:type="dcterms:W3CDTF">2017-04-24T16:55:27Z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