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6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E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40" y="78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6219-C5EB-4D9F-A07C-8BBA6AF33D1C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6B603-4CAB-49EB-BF34-5141F878B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553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6219-C5EB-4D9F-A07C-8BBA6AF33D1C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6B603-4CAB-49EB-BF34-5141F878B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49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6219-C5EB-4D9F-A07C-8BBA6AF33D1C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6B603-4CAB-49EB-BF34-5141F878B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615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6219-C5EB-4D9F-A07C-8BBA6AF33D1C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6B603-4CAB-49EB-BF34-5141F878B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554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6219-C5EB-4D9F-A07C-8BBA6AF33D1C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6B603-4CAB-49EB-BF34-5141F878B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12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6219-C5EB-4D9F-A07C-8BBA6AF33D1C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6B603-4CAB-49EB-BF34-5141F878B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07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6219-C5EB-4D9F-A07C-8BBA6AF33D1C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6B603-4CAB-49EB-BF34-5141F878B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705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6219-C5EB-4D9F-A07C-8BBA6AF33D1C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6B603-4CAB-49EB-BF34-5141F878B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90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6219-C5EB-4D9F-A07C-8BBA6AF33D1C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6B603-4CAB-49EB-BF34-5141F878B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361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6219-C5EB-4D9F-A07C-8BBA6AF33D1C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6B603-4CAB-49EB-BF34-5141F878B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760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6219-C5EB-4D9F-A07C-8BBA6AF33D1C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6B603-4CAB-49EB-BF34-5141F878B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66219-C5EB-4D9F-A07C-8BBA6AF33D1C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6B603-4CAB-49EB-BF34-5141F878B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19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>
            <a:spLocks noChangeAspect="1"/>
          </p:cNvSpPr>
          <p:nvPr/>
        </p:nvSpPr>
        <p:spPr>
          <a:xfrm>
            <a:off x="990928" y="1394258"/>
            <a:ext cx="1237691" cy="10393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040"/>
          </a:p>
        </p:txBody>
      </p:sp>
      <p:sp>
        <p:nvSpPr>
          <p:cNvPr id="6" name="object 6"/>
          <p:cNvSpPr>
            <a:spLocks noChangeAspect="1"/>
          </p:cNvSpPr>
          <p:nvPr/>
        </p:nvSpPr>
        <p:spPr>
          <a:xfrm>
            <a:off x="7093688" y="1480135"/>
            <a:ext cx="991874" cy="811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04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8004" y="1403935"/>
            <a:ext cx="1072896" cy="992427"/>
          </a:xfrm>
          <a:prstGeom prst="rect">
            <a:avLst/>
          </a:prstGeom>
        </p:spPr>
      </p:pic>
      <p:sp>
        <p:nvSpPr>
          <p:cNvPr id="13" name="object 4"/>
          <p:cNvSpPr>
            <a:spLocks noChangeAspect="1"/>
          </p:cNvSpPr>
          <p:nvPr/>
        </p:nvSpPr>
        <p:spPr>
          <a:xfrm>
            <a:off x="2894973" y="1490440"/>
            <a:ext cx="731520" cy="7315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04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32"/>
          <a:stretch/>
        </p:blipFill>
        <p:spPr>
          <a:xfrm>
            <a:off x="4521176" y="1489364"/>
            <a:ext cx="365760" cy="768260"/>
          </a:xfrm>
          <a:prstGeom prst="rect">
            <a:avLst/>
          </a:prstGeom>
        </p:spPr>
      </p:pic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835025" y="7342222"/>
            <a:ext cx="3206750" cy="2755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**Second household member is free!**</a:t>
            </a:r>
            <a:endParaRPr lang="en-US" sz="1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42021" y="1440148"/>
            <a:ext cx="945071" cy="81229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4" name="TextBox 3"/>
          <p:cNvSpPr txBox="1"/>
          <p:nvPr/>
        </p:nvSpPr>
        <p:spPr>
          <a:xfrm>
            <a:off x="0" y="748149"/>
            <a:ext cx="1005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Contact: Lori Shamp, 585-274-4186                           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Lori_Shamp@URMC.Rochester.edu </a:t>
            </a:r>
          </a:p>
          <a:p>
            <a:pPr algn="ctr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17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2680" y="99928"/>
            <a:ext cx="2733040" cy="683260"/>
          </a:xfrm>
          <a:prstGeom prst="rect">
            <a:avLst/>
          </a:prstGeom>
        </p:spPr>
      </p:pic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970892"/>
              </p:ext>
            </p:extLst>
          </p:nvPr>
        </p:nvGraphicFramePr>
        <p:xfrm>
          <a:off x="152400" y="1132155"/>
          <a:ext cx="9753601" cy="59490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31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059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0410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5339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5472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5367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62560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76050">
                <a:tc>
                  <a:txBody>
                    <a:bodyPr/>
                    <a:lstStyle/>
                    <a:p>
                      <a:pPr marL="111125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84201" marB="0">
                    <a:lnL w="12700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noFill/>
                      <a:prstDash val="solid"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185"/>
                        </a:lnSpc>
                      </a:pPr>
                      <a:r>
                        <a:rPr lang="en-US" sz="10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Cellular</a:t>
                      </a:r>
                      <a:r>
                        <a:rPr lang="en-US" sz="1000" b="0" spc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spc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Two W</a:t>
                      </a:r>
                      <a:r>
                        <a:rPr lang="en-US" sz="10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ay</a:t>
                      </a:r>
                    </a:p>
                    <a:p>
                      <a:pPr marL="635" algn="ctr">
                        <a:lnSpc>
                          <a:spcPts val="1185"/>
                        </a:lnSpc>
                      </a:pPr>
                      <a:r>
                        <a:rPr lang="en-US" sz="1000" b="1" spc="-7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PERS**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5"/>
                        </a:lnSpc>
                      </a:pPr>
                      <a:r>
                        <a:rPr lang="en-US" sz="10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GPS/Mobile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lang="en-US" sz="1000" b="1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85"/>
                        </a:lnSpc>
                      </a:pPr>
                      <a:r>
                        <a:rPr lang="en-US" sz="10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Fall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Detection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Med Ready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5"/>
                        </a:lnSpc>
                      </a:pPr>
                      <a:r>
                        <a:rPr lang="en-US" sz="10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Belle </a:t>
                      </a:r>
                      <a:r>
                        <a:rPr sz="10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Mobile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000" b="1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5"/>
                        </a:lnSpc>
                      </a:pPr>
                      <a:r>
                        <a:rPr lang="en-US" sz="10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Belle+ Mobile/GPS</a:t>
                      </a:r>
                    </a:p>
                    <a:p>
                      <a:pPr algn="ctr">
                        <a:lnSpc>
                          <a:spcPts val="1185"/>
                        </a:lnSpc>
                      </a:pPr>
                      <a:r>
                        <a:rPr lang="en-US" sz="10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131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87214">
                <a:tc>
                  <a:txBody>
                    <a:bodyPr/>
                    <a:lstStyle/>
                    <a:p>
                      <a:pPr marL="111125" algn="l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1050" b="1" spc="-5" dirty="0">
                          <a:latin typeface="Calibri"/>
                          <a:cs typeface="Calibri"/>
                        </a:rPr>
                        <a:t>Overview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2085" indent="-106680">
                        <a:lnSpc>
                          <a:spcPts val="1090"/>
                        </a:lnSpc>
                        <a:buFont typeface="Wingdings"/>
                        <a:buChar char=""/>
                        <a:tabLst>
                          <a:tab pos="172720" algn="l"/>
                        </a:tabLst>
                      </a:pPr>
                      <a:r>
                        <a:rPr lang="en-US" sz="10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Two-way interactive emergency monitoring</a:t>
                      </a:r>
                    </a:p>
                    <a:p>
                      <a:pPr marL="172085" indent="-106680">
                        <a:lnSpc>
                          <a:spcPts val="1090"/>
                        </a:lnSpc>
                        <a:buFont typeface="Wingdings"/>
                        <a:buChar char=""/>
                        <a:tabLst>
                          <a:tab pos="172720" algn="l"/>
                        </a:tabLst>
                      </a:pPr>
                      <a:endParaRPr lang="en-US" sz="1000" spc="-5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2085" indent="-106680">
                        <a:lnSpc>
                          <a:spcPts val="1090"/>
                        </a:lnSpc>
                        <a:buFont typeface="Wingdings"/>
                        <a:buChar char=""/>
                        <a:tabLst>
                          <a:tab pos="172720" algn="l"/>
                        </a:tabLst>
                      </a:pPr>
                      <a:r>
                        <a:rPr lang="en-US" sz="10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landline required- operates on AT&amp;T’s 3G network,</a:t>
                      </a:r>
                    </a:p>
                    <a:p>
                      <a:pPr marL="172085" indent="-106680">
                        <a:lnSpc>
                          <a:spcPts val="1090"/>
                        </a:lnSpc>
                        <a:buFont typeface="Wingdings"/>
                        <a:buChar char=""/>
                        <a:tabLst>
                          <a:tab pos="172720" algn="l"/>
                        </a:tabLst>
                      </a:pPr>
                      <a:endParaRPr lang="en-US" sz="1000" spc="-5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2085" indent="-106680">
                        <a:lnSpc>
                          <a:spcPts val="1090"/>
                        </a:lnSpc>
                        <a:buFont typeface="Wingdings"/>
                        <a:buChar char=""/>
                        <a:tabLst>
                          <a:tab pos="172720" algn="l"/>
                        </a:tabLst>
                      </a:pPr>
                      <a:r>
                        <a:rPr lang="en-US" sz="10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Plug &amp; play installation</a:t>
                      </a:r>
                    </a:p>
                    <a:p>
                      <a:pPr marL="172085" indent="-106680">
                        <a:lnSpc>
                          <a:spcPts val="1090"/>
                        </a:lnSpc>
                        <a:buFont typeface="Wingdings"/>
                        <a:buChar char=""/>
                        <a:tabLst>
                          <a:tab pos="172720" algn="l"/>
                        </a:tabLst>
                      </a:pPr>
                      <a:endParaRPr lang="en-US" sz="1000" spc="-5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2085" indent="-106680">
                        <a:lnSpc>
                          <a:spcPts val="1090"/>
                        </a:lnSpc>
                        <a:buFont typeface="Wingdings"/>
                        <a:buChar char=""/>
                        <a:tabLst>
                          <a:tab pos="172720" algn="l"/>
                        </a:tabLst>
                      </a:pPr>
                      <a:r>
                        <a:rPr lang="en-US" sz="10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LCD display with time/date, temperature and cell strength</a:t>
                      </a:r>
                    </a:p>
                  </a:txBody>
                  <a:tcPr marL="0" marR="0" marT="914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72085" indent="-117475">
                        <a:lnSpc>
                          <a:spcPts val="1090"/>
                        </a:lnSpc>
                        <a:buFont typeface="Wingdings"/>
                        <a:buChar char=""/>
                        <a:tabLst>
                          <a:tab pos="172720" algn="l"/>
                        </a:tabLst>
                      </a:pPr>
                      <a:r>
                        <a:rPr lang="en-US" sz="10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Two-way interactive voice emergency monitoring</a:t>
                      </a:r>
                    </a:p>
                    <a:p>
                      <a:pPr marL="172085" indent="-117475">
                        <a:lnSpc>
                          <a:spcPts val="1090"/>
                        </a:lnSpc>
                        <a:buFont typeface="Wingdings"/>
                        <a:buChar char=""/>
                        <a:tabLst>
                          <a:tab pos="172720" algn="l"/>
                        </a:tabLst>
                      </a:pPr>
                      <a:endParaRPr lang="en-US" sz="1000" spc="-1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2085" indent="-117475">
                        <a:lnSpc>
                          <a:spcPts val="1090"/>
                        </a:lnSpc>
                        <a:buFont typeface="Wingdings"/>
                        <a:buChar char=""/>
                        <a:tabLst>
                          <a:tab pos="172720" algn="l"/>
                        </a:tabLst>
                      </a:pPr>
                      <a:r>
                        <a:rPr lang="en-US" sz="10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When Help Button is pressed, customer’s latest position coordinates are sent to our Reponses Center</a:t>
                      </a:r>
                    </a:p>
                    <a:p>
                      <a:pPr marL="172085" indent="-117475">
                        <a:lnSpc>
                          <a:spcPts val="1090"/>
                        </a:lnSpc>
                        <a:buFont typeface="Wingdings"/>
                        <a:buChar char=""/>
                        <a:tabLst>
                          <a:tab pos="172720" algn="l"/>
                        </a:tabLst>
                      </a:pPr>
                      <a:endParaRPr lang="en-US" sz="1000" spc="-1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2085" indent="-117475">
                        <a:lnSpc>
                          <a:spcPts val="1090"/>
                        </a:lnSpc>
                        <a:buFont typeface="Wingdings"/>
                        <a:buChar char=""/>
                        <a:tabLst>
                          <a:tab pos="172720" algn="l"/>
                        </a:tabLst>
                      </a:pPr>
                      <a:r>
                        <a:rPr lang="en-US" sz="10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Easy to setup and operate</a:t>
                      </a:r>
                    </a:p>
                    <a:p>
                      <a:pPr marL="172085" indent="-117475">
                        <a:lnSpc>
                          <a:spcPts val="1090"/>
                        </a:lnSpc>
                        <a:buFont typeface="Wingdings"/>
                        <a:buChar char=""/>
                        <a:tabLst>
                          <a:tab pos="172720" algn="l"/>
                        </a:tabLst>
                      </a:pPr>
                      <a:endParaRPr lang="en-US" sz="1000" spc="-1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2085" indent="-117475">
                        <a:lnSpc>
                          <a:spcPts val="1090"/>
                        </a:lnSpc>
                        <a:buFont typeface="Wingdings"/>
                        <a:buChar char=""/>
                        <a:tabLst>
                          <a:tab pos="172720" algn="l"/>
                        </a:tabLst>
                      </a:pPr>
                      <a:r>
                        <a:rPr lang="en-US" sz="10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cell or landline phone required</a:t>
                      </a:r>
                    </a:p>
                  </a:txBody>
                  <a:tcPr marL="0" marR="0" marT="914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72720" indent="-123825">
                        <a:lnSpc>
                          <a:spcPts val="1090"/>
                        </a:lnSpc>
                        <a:buFont typeface="Wingdings"/>
                        <a:buChar char=""/>
                        <a:tabLst>
                          <a:tab pos="172720" algn="l"/>
                        </a:tabLst>
                      </a:pPr>
                      <a:r>
                        <a:rPr lang="en-US" sz="10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Automatically sends a signal for help when a fall is detected</a:t>
                      </a:r>
                    </a:p>
                    <a:p>
                      <a:pPr marL="172720" indent="-123825">
                        <a:lnSpc>
                          <a:spcPts val="1090"/>
                        </a:lnSpc>
                        <a:buFont typeface="Wingdings"/>
                        <a:buChar char=""/>
                        <a:tabLst>
                          <a:tab pos="172720" algn="l"/>
                        </a:tabLst>
                      </a:pPr>
                      <a:endParaRPr lang="en-US" sz="1000" spc="-1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2720" indent="-123825">
                        <a:lnSpc>
                          <a:spcPts val="1090"/>
                        </a:lnSpc>
                        <a:buFont typeface="Wingdings"/>
                        <a:buChar char=""/>
                        <a:tabLst>
                          <a:tab pos="172720" algn="l"/>
                        </a:tabLst>
                      </a:pPr>
                      <a:r>
                        <a:rPr lang="en-US" sz="10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Compatible with cellular and mobile PERS devices</a:t>
                      </a:r>
                    </a:p>
                  </a:txBody>
                  <a:tcPr marL="0" marR="0" marT="914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72720" indent="-123189">
                        <a:lnSpc>
                          <a:spcPts val="1090"/>
                        </a:lnSpc>
                        <a:buFont typeface="Wingdings"/>
                        <a:buChar char=""/>
                        <a:tabLst>
                          <a:tab pos="173355" algn="l"/>
                        </a:tabLst>
                      </a:pPr>
                      <a:r>
                        <a:rPr lang="en-US" sz="1000" spc="-5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MedReady’s</a:t>
                      </a:r>
                      <a:r>
                        <a:rPr lang="en-US" sz="10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functions and capabilities provide the best value in the medication dispensing marketplace</a:t>
                      </a:r>
                    </a:p>
                    <a:p>
                      <a:pPr marL="172720" indent="-123189">
                        <a:lnSpc>
                          <a:spcPts val="1090"/>
                        </a:lnSpc>
                        <a:buFont typeface="Wingdings"/>
                        <a:buChar char=""/>
                        <a:tabLst>
                          <a:tab pos="173355" algn="l"/>
                        </a:tabLst>
                      </a:pPr>
                      <a:endParaRPr lang="en-US" sz="1000" spc="-5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2720" indent="-123189">
                        <a:lnSpc>
                          <a:spcPts val="1090"/>
                        </a:lnSpc>
                        <a:buFont typeface="Wingdings"/>
                        <a:buChar char=""/>
                        <a:tabLst>
                          <a:tab pos="173355" algn="l"/>
                        </a:tabLst>
                      </a:pPr>
                      <a:r>
                        <a:rPr lang="en-US" sz="10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Check compliance history, change dispensing times, and update all device setting via the www.medready.net website</a:t>
                      </a:r>
                    </a:p>
                  </a:txBody>
                  <a:tcPr marL="0" marR="0" marT="914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72720" indent="-123825">
                        <a:lnSpc>
                          <a:spcPts val="1090"/>
                        </a:lnSpc>
                        <a:buFont typeface="Wingdings"/>
                        <a:buChar char=""/>
                        <a:tabLst>
                          <a:tab pos="172720" algn="l"/>
                        </a:tabLst>
                      </a:pPr>
                      <a:r>
                        <a:rPr lang="en-US" sz="10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Mobile Two-Way Voice Communication</a:t>
                      </a:r>
                    </a:p>
                    <a:p>
                      <a:pPr marL="172720" indent="-123825">
                        <a:lnSpc>
                          <a:spcPts val="1090"/>
                        </a:lnSpc>
                        <a:buFont typeface="Wingdings"/>
                        <a:buChar char=""/>
                        <a:tabLst>
                          <a:tab pos="172720" algn="l"/>
                        </a:tabLst>
                      </a:pPr>
                      <a:r>
                        <a:rPr lang="en-US" sz="10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Easily call for help at home or away from home; anywhere in the US where there is AT&amp;T or Verizon 3G coverage</a:t>
                      </a:r>
                    </a:p>
                    <a:p>
                      <a:pPr marL="172720" indent="-123825">
                        <a:lnSpc>
                          <a:spcPts val="1090"/>
                        </a:lnSpc>
                        <a:buFont typeface="Wingdings"/>
                        <a:buChar char=""/>
                        <a:tabLst>
                          <a:tab pos="172720" algn="l"/>
                        </a:tabLst>
                      </a:pPr>
                      <a:r>
                        <a:rPr lang="en-US" sz="10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in one unit - no additional pendants required</a:t>
                      </a:r>
                    </a:p>
                  </a:txBody>
                  <a:tcPr marL="0" marR="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72720" indent="-123825">
                        <a:lnSpc>
                          <a:spcPts val="1090"/>
                        </a:lnSpc>
                        <a:buFont typeface="Wingdings"/>
                        <a:buChar char=""/>
                        <a:tabLst>
                          <a:tab pos="172720" algn="l"/>
                        </a:tabLst>
                      </a:pPr>
                      <a:r>
                        <a:rPr lang="en-US" sz="10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Mobile Two-Way Voice Communication</a:t>
                      </a:r>
                    </a:p>
                    <a:p>
                      <a:pPr marL="172720" indent="-123825">
                        <a:lnSpc>
                          <a:spcPts val="1090"/>
                        </a:lnSpc>
                        <a:buFont typeface="Wingdings"/>
                        <a:buChar char=""/>
                        <a:tabLst>
                          <a:tab pos="172720" algn="l"/>
                        </a:tabLst>
                      </a:pPr>
                      <a:r>
                        <a:rPr lang="en-US" sz="10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GPS and </a:t>
                      </a:r>
                      <a:r>
                        <a:rPr lang="en-US" sz="1000" spc="-1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WiFi</a:t>
                      </a:r>
                      <a:r>
                        <a:rPr lang="en-US" sz="10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location technologies can help locate the person with fall detection option built-in</a:t>
                      </a:r>
                    </a:p>
                    <a:p>
                      <a:pPr marL="172720" indent="-123825">
                        <a:lnSpc>
                          <a:spcPts val="1090"/>
                        </a:lnSpc>
                        <a:buFont typeface="Wingdings"/>
                        <a:buChar char=""/>
                        <a:tabLst>
                          <a:tab pos="172720" algn="l"/>
                        </a:tabLst>
                      </a:pPr>
                      <a:r>
                        <a:rPr lang="en-US" sz="10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Operates on AT&amp;T’s 3G network</a:t>
                      </a:r>
                    </a:p>
                    <a:p>
                      <a:pPr marL="172720" indent="-123825">
                        <a:lnSpc>
                          <a:spcPts val="1090"/>
                        </a:lnSpc>
                        <a:buFont typeface="Wingdings"/>
                        <a:buChar char=""/>
                        <a:tabLst>
                          <a:tab pos="172720" algn="l"/>
                        </a:tabLst>
                      </a:pPr>
                      <a:r>
                        <a:rPr lang="en-US" sz="10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in one unit - no additional pendants required</a:t>
                      </a:r>
                    </a:p>
                  </a:txBody>
                  <a:tcPr marL="0" marR="0" marT="914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80962">
                <a:tc>
                  <a:txBody>
                    <a:bodyPr/>
                    <a:lstStyle/>
                    <a:p>
                      <a:pPr marL="111125" algn="l">
                        <a:lnSpc>
                          <a:spcPct val="100000"/>
                        </a:lnSpc>
                      </a:pPr>
                      <a:r>
                        <a:rPr sz="1050" b="1" spc="-5" dirty="0">
                          <a:latin typeface="Calibri"/>
                          <a:cs typeface="Calibri"/>
                        </a:rPr>
                        <a:t>Features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2085" indent="-123189">
                        <a:lnSpc>
                          <a:spcPts val="1095"/>
                        </a:lnSpc>
                        <a:buFont typeface="Wingdings"/>
                        <a:buChar char=""/>
                        <a:tabLst>
                          <a:tab pos="172720" algn="l"/>
                        </a:tabLst>
                      </a:pPr>
                      <a:r>
                        <a:rPr lang="en-US" sz="10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24/7 emergency monitoring service</a:t>
                      </a:r>
                    </a:p>
                    <a:p>
                      <a:pPr marL="172085" indent="-123189">
                        <a:lnSpc>
                          <a:spcPts val="1095"/>
                        </a:lnSpc>
                        <a:buFont typeface="Wingdings"/>
                        <a:buChar char=""/>
                        <a:tabLst>
                          <a:tab pos="172720" algn="l"/>
                        </a:tabLst>
                      </a:pPr>
                      <a:endParaRPr lang="en-US" sz="1000" spc="-5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2085" indent="-123189">
                        <a:lnSpc>
                          <a:spcPts val="1095"/>
                        </a:lnSpc>
                        <a:buFont typeface="Wingdings"/>
                        <a:buChar char=""/>
                        <a:tabLst>
                          <a:tab pos="172720" algn="l"/>
                        </a:tabLst>
                      </a:pPr>
                      <a:r>
                        <a:rPr lang="en-US" sz="10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Waterproof wrist and</a:t>
                      </a:r>
                      <a:r>
                        <a:rPr lang="en-US" sz="1000" spc="-5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necklace pendant options</a:t>
                      </a:r>
                    </a:p>
                    <a:p>
                      <a:pPr marL="172085" indent="-123189">
                        <a:lnSpc>
                          <a:spcPts val="1095"/>
                        </a:lnSpc>
                        <a:buFont typeface="Wingdings"/>
                        <a:buChar char=""/>
                        <a:tabLst>
                          <a:tab pos="172720" algn="l"/>
                        </a:tabLst>
                      </a:pPr>
                      <a:endParaRPr lang="en-US" sz="1000" spc="-5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2085" indent="-123189">
                        <a:lnSpc>
                          <a:spcPts val="1095"/>
                        </a:lnSpc>
                        <a:buFont typeface="Wingdings"/>
                        <a:buChar char=""/>
                        <a:tabLst>
                          <a:tab pos="172720" algn="l"/>
                        </a:tabLst>
                      </a:pPr>
                      <a:r>
                        <a:rPr lang="en-US" sz="10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No cellular contract required</a:t>
                      </a:r>
                    </a:p>
                    <a:p>
                      <a:pPr marL="172085" indent="-123189">
                        <a:lnSpc>
                          <a:spcPts val="1095"/>
                        </a:lnSpc>
                        <a:buFont typeface="Wingdings"/>
                        <a:buChar char=""/>
                        <a:tabLst>
                          <a:tab pos="172720" algn="l"/>
                        </a:tabLst>
                      </a:pPr>
                      <a:endParaRPr lang="en-US" sz="1000" spc="-5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2085" indent="-123189">
                        <a:lnSpc>
                          <a:spcPts val="1095"/>
                        </a:lnSpc>
                        <a:buFont typeface="Wingdings"/>
                        <a:buChar char=""/>
                        <a:tabLst>
                          <a:tab pos="172720" algn="l"/>
                        </a:tabLst>
                      </a:pPr>
                      <a:r>
                        <a:rPr lang="en-US" sz="10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Compatible with fall detector pendant</a:t>
                      </a:r>
                    </a:p>
                    <a:p>
                      <a:pPr marL="172085" indent="-123189">
                        <a:lnSpc>
                          <a:spcPts val="1095"/>
                        </a:lnSpc>
                        <a:buFont typeface="Wingdings"/>
                        <a:buChar char=""/>
                        <a:tabLst>
                          <a:tab pos="172720" algn="l"/>
                        </a:tabLst>
                      </a:pPr>
                      <a:endParaRPr lang="en-US" sz="1000" spc="-5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2085" indent="-123189">
                        <a:lnSpc>
                          <a:spcPts val="1095"/>
                        </a:lnSpc>
                        <a:buFont typeface="Wingdings"/>
                        <a:buChar char=""/>
                        <a:tabLst>
                          <a:tab pos="172720" algn="l"/>
                        </a:tabLst>
                      </a:pPr>
                      <a:r>
                        <a:rPr lang="en-US" sz="10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30 hour battery backup</a:t>
                      </a:r>
                    </a:p>
                    <a:p>
                      <a:pPr marL="172085" indent="-123189">
                        <a:lnSpc>
                          <a:spcPts val="1095"/>
                        </a:lnSpc>
                        <a:buFont typeface="Wingdings"/>
                        <a:buChar char=""/>
                        <a:tabLst>
                          <a:tab pos="172720" algn="l"/>
                        </a:tabLst>
                      </a:pPr>
                      <a:endParaRPr lang="en-US" sz="1000" spc="-5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2085" indent="-123189">
                        <a:lnSpc>
                          <a:spcPts val="1095"/>
                        </a:lnSpc>
                        <a:buFont typeface="Wingdings"/>
                        <a:buChar char=""/>
                        <a:tabLst>
                          <a:tab pos="172720" algn="l"/>
                        </a:tabLst>
                      </a:pPr>
                      <a:r>
                        <a:rPr lang="en-US" sz="10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Help pendants have a battery life of 2-5 years</a:t>
                      </a:r>
                    </a:p>
                  </a:txBody>
                  <a:tcPr marL="0" marR="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2085" indent="-123189">
                        <a:lnSpc>
                          <a:spcPts val="1095"/>
                        </a:lnSpc>
                        <a:buFont typeface="Wingdings"/>
                        <a:buChar char=""/>
                        <a:tabLst>
                          <a:tab pos="172720" algn="l"/>
                        </a:tabLst>
                      </a:pPr>
                      <a:r>
                        <a:rPr lang="en-US" sz="10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24/7 emergency monitoring service</a:t>
                      </a:r>
                    </a:p>
                    <a:p>
                      <a:pPr marL="172085" indent="-123189">
                        <a:lnSpc>
                          <a:spcPts val="1095"/>
                        </a:lnSpc>
                        <a:buFont typeface="Wingdings"/>
                        <a:buChar char=""/>
                        <a:tabLst>
                          <a:tab pos="172720" algn="l"/>
                        </a:tabLst>
                      </a:pPr>
                      <a:endParaRPr lang="en-US" sz="1000" spc="-5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2085" indent="-123189">
                        <a:lnSpc>
                          <a:spcPts val="1095"/>
                        </a:lnSpc>
                        <a:buFont typeface="Wingdings"/>
                        <a:buChar char=""/>
                        <a:tabLst>
                          <a:tab pos="172720" algn="l"/>
                        </a:tabLst>
                      </a:pPr>
                      <a:r>
                        <a:rPr lang="en-US" sz="10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Waterproof wrist or pendant options</a:t>
                      </a:r>
                    </a:p>
                    <a:p>
                      <a:pPr marL="172085" indent="-123189">
                        <a:lnSpc>
                          <a:spcPts val="1095"/>
                        </a:lnSpc>
                        <a:buFont typeface="Wingdings"/>
                        <a:buChar char=""/>
                        <a:tabLst>
                          <a:tab pos="172720" algn="l"/>
                        </a:tabLst>
                      </a:pPr>
                      <a:endParaRPr lang="en-US" sz="1000" spc="-5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2085" indent="-123189">
                        <a:lnSpc>
                          <a:spcPts val="1095"/>
                        </a:lnSpc>
                        <a:buFont typeface="Wingdings"/>
                        <a:buChar char=""/>
                        <a:tabLst>
                          <a:tab pos="172720" algn="l"/>
                        </a:tabLst>
                      </a:pPr>
                      <a:r>
                        <a:rPr lang="en-US" sz="10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Mobile wireless device w/GPS works virtually anywhere</a:t>
                      </a:r>
                    </a:p>
                    <a:p>
                      <a:pPr marL="172085" indent="-123189">
                        <a:lnSpc>
                          <a:spcPts val="1095"/>
                        </a:lnSpc>
                        <a:buFont typeface="Wingdings"/>
                        <a:buChar char=""/>
                        <a:tabLst>
                          <a:tab pos="172720" algn="l"/>
                        </a:tabLst>
                      </a:pPr>
                      <a:endParaRPr lang="en-US" sz="1000" spc="-5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2085" indent="-123189">
                        <a:lnSpc>
                          <a:spcPts val="1095"/>
                        </a:lnSpc>
                        <a:buFont typeface="Wingdings"/>
                        <a:buChar char=""/>
                        <a:tabLst>
                          <a:tab pos="172720" algn="l"/>
                        </a:tabLst>
                      </a:pPr>
                      <a:r>
                        <a:rPr lang="en-US" sz="10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Compatible with fall detector pendant</a:t>
                      </a:r>
                    </a:p>
                    <a:p>
                      <a:pPr marL="172085" indent="-123189">
                        <a:lnSpc>
                          <a:spcPts val="1095"/>
                        </a:lnSpc>
                        <a:buFont typeface="Wingdings"/>
                        <a:buChar char=""/>
                        <a:tabLst>
                          <a:tab pos="172720" algn="l"/>
                        </a:tabLst>
                      </a:pPr>
                      <a:endParaRPr lang="en-US" sz="1000" spc="-5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2085" indent="-123189">
                        <a:lnSpc>
                          <a:spcPts val="1095"/>
                        </a:lnSpc>
                        <a:buFont typeface="Wingdings"/>
                        <a:buChar char=""/>
                        <a:tabLst>
                          <a:tab pos="172720" algn="l"/>
                        </a:tabLst>
                      </a:pPr>
                      <a:r>
                        <a:rPr lang="en-US" sz="10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Up to 24 hour battery life- rechargeable</a:t>
                      </a:r>
                    </a:p>
                  </a:txBody>
                  <a:tcPr marL="0" marR="0" marT="914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2085" indent="-123189">
                        <a:lnSpc>
                          <a:spcPts val="1095"/>
                        </a:lnSpc>
                        <a:buFont typeface="Wingdings"/>
                        <a:buChar char=""/>
                        <a:tabLst>
                          <a:tab pos="172720" algn="l"/>
                        </a:tabLst>
                      </a:pPr>
                      <a:r>
                        <a:rPr lang="en-US" sz="10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Wearable as a pendant</a:t>
                      </a:r>
                    </a:p>
                    <a:p>
                      <a:pPr marL="172085" indent="-123189">
                        <a:lnSpc>
                          <a:spcPts val="1095"/>
                        </a:lnSpc>
                        <a:buFont typeface="Wingdings"/>
                        <a:buChar char=""/>
                        <a:tabLst>
                          <a:tab pos="172720" algn="l"/>
                        </a:tabLst>
                      </a:pPr>
                      <a:endParaRPr lang="en-US" sz="1000" spc="-5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2085" indent="-123189">
                        <a:lnSpc>
                          <a:spcPts val="1095"/>
                        </a:lnSpc>
                        <a:buFont typeface="Wingdings"/>
                        <a:buChar char=""/>
                        <a:tabLst>
                          <a:tab pos="172720" algn="l"/>
                        </a:tabLst>
                      </a:pPr>
                      <a:r>
                        <a:rPr lang="en-US" sz="10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Waterproof design for use in the shower</a:t>
                      </a:r>
                    </a:p>
                  </a:txBody>
                  <a:tcPr marL="0" marR="0" marT="914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6375" indent="-172085">
                        <a:lnSpc>
                          <a:spcPts val="1095"/>
                        </a:lnSpc>
                        <a:buFont typeface="Wingdings"/>
                        <a:buChar char=""/>
                        <a:tabLst>
                          <a:tab pos="207010" algn="l"/>
                        </a:tabLst>
                      </a:pPr>
                      <a:r>
                        <a:rPr lang="en-US" sz="10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cellular dispenser has the capability to communication compliance events via cell towers. No phone line or internet connection is necessary at the dispenser location</a:t>
                      </a:r>
                    </a:p>
                    <a:p>
                      <a:pPr marL="206375" indent="-172085">
                        <a:lnSpc>
                          <a:spcPts val="1095"/>
                        </a:lnSpc>
                        <a:buFont typeface="Wingdings"/>
                        <a:buChar char=""/>
                        <a:tabLst>
                          <a:tab pos="207010" algn="l"/>
                        </a:tabLst>
                      </a:pPr>
                      <a:endParaRPr lang="en-US" sz="1000" spc="-5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06375" indent="-172085">
                        <a:lnSpc>
                          <a:spcPts val="1095"/>
                        </a:lnSpc>
                        <a:buFont typeface="Wingdings"/>
                        <a:buChar char=""/>
                        <a:tabLst>
                          <a:tab pos="207010" algn="l"/>
                        </a:tabLst>
                      </a:pPr>
                      <a:r>
                        <a:rPr lang="en-US" sz="10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Holds up to seven  days of four times a day dosing</a:t>
                      </a:r>
                    </a:p>
                  </a:txBody>
                  <a:tcPr marL="0" marR="0" marT="914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2720" indent="-123825">
                        <a:lnSpc>
                          <a:spcPts val="1095"/>
                        </a:lnSpc>
                        <a:buFont typeface="Wingdings"/>
                        <a:buChar char=""/>
                        <a:tabLst>
                          <a:tab pos="172720" algn="l"/>
                        </a:tabLst>
                      </a:pPr>
                      <a:r>
                        <a:rPr lang="en-US" sz="10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cellular contract required</a:t>
                      </a:r>
                    </a:p>
                    <a:p>
                      <a:pPr marL="172720" indent="-123825">
                        <a:lnSpc>
                          <a:spcPts val="1095"/>
                        </a:lnSpc>
                        <a:buFont typeface="Wingdings"/>
                        <a:buChar char=""/>
                        <a:tabLst>
                          <a:tab pos="172720" algn="l"/>
                        </a:tabLst>
                      </a:pPr>
                      <a:r>
                        <a:rPr lang="en-US" sz="10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Designed for use in the shower</a:t>
                      </a:r>
                    </a:p>
                    <a:p>
                      <a:pPr marL="172720" indent="-123825">
                        <a:lnSpc>
                          <a:spcPts val="1095"/>
                        </a:lnSpc>
                        <a:buFont typeface="Wingdings"/>
                        <a:buChar char=""/>
                        <a:tabLst>
                          <a:tab pos="172720" algn="l"/>
                        </a:tabLst>
                      </a:pPr>
                      <a:r>
                        <a:rPr lang="en-US" sz="10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 to 28 day rechargeable  battery life</a:t>
                      </a:r>
                    </a:p>
                  </a:txBody>
                  <a:tcPr marL="0" marR="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2720" indent="-123825">
                        <a:lnSpc>
                          <a:spcPts val="1095"/>
                        </a:lnSpc>
                        <a:buFont typeface="Wingdings"/>
                        <a:buChar char=""/>
                        <a:tabLst>
                          <a:tab pos="172720" algn="l"/>
                        </a:tabLst>
                      </a:pPr>
                      <a:r>
                        <a:rPr lang="en-US" sz="10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cellular contract required</a:t>
                      </a:r>
                    </a:p>
                    <a:p>
                      <a:pPr marL="172720" indent="-123825">
                        <a:lnSpc>
                          <a:spcPts val="1095"/>
                        </a:lnSpc>
                        <a:buFont typeface="Wingdings"/>
                        <a:buChar char=""/>
                        <a:tabLst>
                          <a:tab pos="172720" algn="l"/>
                        </a:tabLst>
                      </a:pPr>
                      <a:r>
                        <a:rPr lang="en-US" sz="10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Designed for use in the shower</a:t>
                      </a:r>
                    </a:p>
                    <a:p>
                      <a:pPr marL="172720" indent="-123825">
                        <a:lnSpc>
                          <a:spcPts val="1095"/>
                        </a:lnSpc>
                        <a:buFont typeface="Wingdings"/>
                        <a:buChar char=""/>
                        <a:tabLst>
                          <a:tab pos="172720" algn="l"/>
                        </a:tabLst>
                      </a:pPr>
                      <a:r>
                        <a:rPr lang="en-US" sz="10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 to 5 day rechargeable battery life</a:t>
                      </a:r>
                    </a:p>
                  </a:txBody>
                  <a:tcPr marL="0" marR="0" marT="914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111125" algn="l">
                        <a:lnSpc>
                          <a:spcPct val="100000"/>
                        </a:lnSpc>
                      </a:pPr>
                      <a:r>
                        <a:rPr lang="en-US" sz="1050" b="1" dirty="0">
                          <a:latin typeface="Calibri"/>
                          <a:cs typeface="Calibri"/>
                        </a:rPr>
                        <a:t>Price</a:t>
                      </a:r>
                      <a:endParaRPr sz="105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$35.00 per month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$40.00 1 x installation fee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$50.00 per month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$40.00 1 x installation fee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US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$15.00 per month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US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addition to any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US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the 2 devices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$65.00 per month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installation fee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48895" indent="0" algn="ctr">
                        <a:lnSpc>
                          <a:spcPts val="1095"/>
                        </a:lnSpc>
                        <a:buFont typeface="Wingdings"/>
                        <a:buNone/>
                        <a:tabLst>
                          <a:tab pos="172720" algn="l"/>
                        </a:tabLst>
                      </a:pPr>
                      <a:r>
                        <a:rPr lang="en-US" sz="1000" b="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$50.00 per month</a:t>
                      </a:r>
                    </a:p>
                    <a:p>
                      <a:pPr marL="48895" indent="0" algn="ctr">
                        <a:lnSpc>
                          <a:spcPts val="1095"/>
                        </a:lnSpc>
                        <a:buFont typeface="Wingdings"/>
                        <a:buNone/>
                        <a:tabLst>
                          <a:tab pos="172720" algn="l"/>
                        </a:tabLst>
                      </a:pPr>
                      <a:r>
                        <a:rPr lang="en-US" sz="1000" b="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$40.00 1 x installation fee</a:t>
                      </a:r>
                    </a:p>
                  </a:txBody>
                  <a:tcPr marL="0" marR="0" marT="91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48895" indent="0" algn="ctr">
                        <a:lnSpc>
                          <a:spcPts val="1095"/>
                        </a:lnSpc>
                        <a:buFont typeface="Wingdings"/>
                        <a:buNone/>
                        <a:tabLst>
                          <a:tab pos="172720" algn="l"/>
                        </a:tabLst>
                      </a:pPr>
                      <a:r>
                        <a:rPr lang="en-US" sz="1000" b="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$65.00 per month</a:t>
                      </a:r>
                    </a:p>
                    <a:p>
                      <a:pPr marL="48895" indent="0" algn="ctr">
                        <a:lnSpc>
                          <a:spcPts val="1095"/>
                        </a:lnSpc>
                        <a:buFont typeface="Wingdings"/>
                        <a:buNone/>
                        <a:tabLst>
                          <a:tab pos="172720" algn="l"/>
                        </a:tabLst>
                      </a:pPr>
                      <a:r>
                        <a:rPr lang="en-US" sz="1000" b="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$40.00 1 x installation fee</a:t>
                      </a:r>
                    </a:p>
                  </a:txBody>
                  <a:tcPr marL="0" marR="0" marT="914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0332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2680" y="519028"/>
            <a:ext cx="2733040" cy="683260"/>
          </a:xfrm>
          <a:prstGeom prst="rect">
            <a:avLst/>
          </a:prstGeom>
        </p:spPr>
      </p:pic>
      <p:pic>
        <p:nvPicPr>
          <p:cNvPr id="204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6100" y="2755900"/>
            <a:ext cx="2317750" cy="207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0" y="1505635"/>
            <a:ext cx="1005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i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</a:t>
            </a:r>
            <a:r>
              <a:rPr lang="en-US" sz="1600" b="1" i="1" spc="-5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1600" b="1" i="1" spc="5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</a:t>
            </a:r>
            <a:r>
              <a:rPr lang="en-US" sz="1600" b="1" i="1" spc="-15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1600" b="1" i="1" spc="5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en-US" sz="1600" b="1" i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 y</a:t>
            </a:r>
            <a:r>
              <a:rPr lang="en-US" sz="1600" b="1" i="1" spc="-5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US" sz="1600" b="1" i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</a:t>
            </a:r>
            <a:r>
              <a:rPr lang="en-US" sz="1600" b="1" i="1" spc="-5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US" sz="1600" b="1" i="1" spc="5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en-US" sz="1600" b="1" i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 y</a:t>
            </a:r>
            <a:r>
              <a:rPr lang="en-US" sz="1600" b="1" i="1" spc="-5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US" sz="1600" b="1" i="1" spc="5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</a:t>
            </a:r>
            <a:r>
              <a:rPr lang="en-US" sz="1600" b="1" i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 </a:t>
            </a:r>
            <a:r>
              <a:rPr lang="en-US" sz="1600" b="1" i="1" spc="-15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r>
              <a:rPr lang="en-US" sz="1600" b="1" i="1" spc="5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US" sz="1600" b="1" i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</a:t>
            </a:r>
            <a:r>
              <a:rPr lang="en-US" sz="1600" b="1" i="1" spc="-15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US" sz="1600" b="1" i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 </a:t>
            </a:r>
            <a:r>
              <a:rPr lang="en-US" sz="1600" b="1" i="1" spc="5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en-US" sz="1600" b="1" i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</a:t>
            </a:r>
            <a:r>
              <a:rPr lang="en-US" sz="1600" b="1" i="1" spc="-1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i="1" spc="-5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en-US" sz="1600" b="1" i="1" spc="5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US" sz="1600" b="1" i="1" spc="-5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</a:t>
            </a:r>
            <a:r>
              <a:rPr lang="en-US" sz="1600" b="1" i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US" sz="1600" b="1" i="1" spc="-5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n-US" sz="1600" b="1" i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y, </a:t>
            </a:r>
            <a:r>
              <a:rPr lang="en-US" sz="1600" b="1" i="1" spc="5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1600" b="1" i="1" spc="-5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en-US" sz="1600" b="1" i="1" spc="5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en-US" sz="1600" b="1" i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US" sz="1600" b="1" i="1" spc="5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en-US" sz="1600" b="1" i="1" spc="-15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US" sz="1600" b="1" i="1" spc="-5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en-US" sz="1600" b="1" i="1" spc="5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en-US" sz="1600" b="1" i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US" sz="1600" b="1" i="1" spc="5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en-US" sz="1600" b="1" i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</a:t>
            </a:r>
            <a:r>
              <a:rPr lang="en-US" sz="1600" b="1" i="1" spc="-1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i="1" spc="-5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en-US" sz="1600" b="1" i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en-US" sz="1600" b="1" i="1" spc="1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i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en-US" sz="1600" b="1" i="1" spc="-15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US" sz="1600" b="1" i="1" spc="5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US" sz="1600" b="1" i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</a:t>
            </a:r>
            <a:r>
              <a:rPr lang="en-US" sz="1600" b="1" i="1" spc="-1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i="1" spc="5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US" sz="1600" b="1" i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 M</a:t>
            </a:r>
            <a:r>
              <a:rPr lang="en-US" sz="1600" b="1" i="1" spc="-5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en-US" sz="1600" b="1" i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</a:p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Live your life your way with UR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Medicine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Home Care’s Personal Emergency Response Service</a:t>
            </a:r>
            <a:endParaRPr lang="en-US" sz="16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22275" y="2455313"/>
            <a:ext cx="5921693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Help is just a button press away</a:t>
            </a: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You are protected 24 hours a day, seven days a week wherever you are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Once you press your button you are rapidly connected to a highly trained and caring response center specialist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response center specialist will send out the appropriate help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easy to use service is affordable and there is no long term commitment, service is month to month.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22" name="Rectangle 21"/>
          <p:cNvSpPr/>
          <p:nvPr/>
        </p:nvSpPr>
        <p:spPr>
          <a:xfrm>
            <a:off x="422275" y="5167516"/>
            <a:ext cx="921385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Service Options </a:t>
            </a:r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- see 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other side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Cellular Unit –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no cell phone nor cellular contract required, works in and around your home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Fall Detection Button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 Provides an added level of protection when a fall is detected and you are unable to press the button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Mobile Units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– be protected anywhere you go**. No cell phone nor cellular contract required!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**Mobile Units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do require cellular reception (just like your cell phone)</a:t>
            </a:r>
          </a:p>
        </p:txBody>
      </p:sp>
    </p:spTree>
    <p:extLst>
      <p:ext uri="{BB962C8B-B14F-4D97-AF65-F5344CB8AC3E}">
        <p14:creationId xmlns:p14="http://schemas.microsoft.com/office/powerpoint/2010/main" val="3163399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</TotalTime>
  <Words>527</Words>
  <Application>Microsoft Office PowerPoint</Application>
  <PresentationFormat>Custom</PresentationFormat>
  <Paragraphs>110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Melzi</dc:creator>
  <cp:lastModifiedBy>Shamp, Lori</cp:lastModifiedBy>
  <cp:revision>14</cp:revision>
  <dcterms:created xsi:type="dcterms:W3CDTF">2018-05-15T17:38:04Z</dcterms:created>
  <dcterms:modified xsi:type="dcterms:W3CDTF">2018-11-19T20:34:14Z</dcterms:modified>
</cp:coreProperties>
</file>