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4" r:id="rId4"/>
    <p:sldId id="257" r:id="rId5"/>
    <p:sldId id="259" r:id="rId6"/>
    <p:sldId id="258" r:id="rId7"/>
    <p:sldId id="277" r:id="rId8"/>
    <p:sldId id="260" r:id="rId9"/>
    <p:sldId id="262" r:id="rId10"/>
    <p:sldId id="282" r:id="rId11"/>
    <p:sldId id="278" r:id="rId12"/>
    <p:sldId id="279" r:id="rId13"/>
    <p:sldId id="280" r:id="rId14"/>
    <p:sldId id="263" r:id="rId15"/>
    <p:sldId id="272" r:id="rId16"/>
    <p:sldId id="264" r:id="rId17"/>
    <p:sldId id="265" r:id="rId18"/>
    <p:sldId id="273"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Holt" initials="SH" lastIdx="1" clrIdx="0">
    <p:extLst>
      <p:ext uri="{19B8F6BF-5375-455C-9EA6-DF929625EA0E}">
        <p15:presenceInfo xmlns:p15="http://schemas.microsoft.com/office/powerpoint/2012/main" userId="f2a50d3034b936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101" d="100"/>
          <a:sy n="101" d="100"/>
        </p:scale>
        <p:origin x="120"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9DEC-97D4-6406-31DA-315B14D89E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8D1E11-328E-8D9B-AC83-BCBEB332F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533A91-873B-5CCC-A922-912710B71043}"/>
              </a:ext>
            </a:extLst>
          </p:cNvPr>
          <p:cNvSpPr>
            <a:spLocks noGrp="1"/>
          </p:cNvSpPr>
          <p:nvPr>
            <p:ph type="dt" sz="half" idx="10"/>
          </p:nvPr>
        </p:nvSpPr>
        <p:spPr/>
        <p:txBody>
          <a:bodyPr/>
          <a:lstStyle/>
          <a:p>
            <a:fld id="{8A7B324E-C4E1-46BE-B584-AD3878256042}" type="datetimeFigureOut">
              <a:rPr lang="en-US" smtClean="0"/>
              <a:t>9/12/2023</a:t>
            </a:fld>
            <a:endParaRPr lang="en-US"/>
          </a:p>
        </p:txBody>
      </p:sp>
      <p:sp>
        <p:nvSpPr>
          <p:cNvPr id="5" name="Footer Placeholder 4">
            <a:extLst>
              <a:ext uri="{FF2B5EF4-FFF2-40B4-BE49-F238E27FC236}">
                <a16:creationId xmlns:a16="http://schemas.microsoft.com/office/drawing/2014/main" id="{E5E4EB98-DA17-8FFC-AB02-F4DBED87A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92EDA-F577-B973-D43F-6EC14EE055D2}"/>
              </a:ext>
            </a:extLst>
          </p:cNvPr>
          <p:cNvSpPr>
            <a:spLocks noGrp="1"/>
          </p:cNvSpPr>
          <p:nvPr>
            <p:ph type="sldNum" sz="quarter" idx="12"/>
          </p:nvPr>
        </p:nvSpPr>
        <p:spPr/>
        <p:txBody>
          <a:bodyPr/>
          <a:lstStyle/>
          <a:p>
            <a:fld id="{7F2ED3CE-5199-48F4-847B-99A883699046}" type="slidenum">
              <a:rPr lang="en-US" smtClean="0"/>
              <a:t>‹#›</a:t>
            </a:fld>
            <a:endParaRPr lang="en-US"/>
          </a:p>
        </p:txBody>
      </p:sp>
    </p:spTree>
    <p:extLst>
      <p:ext uri="{BB962C8B-B14F-4D97-AF65-F5344CB8AC3E}">
        <p14:creationId xmlns:p14="http://schemas.microsoft.com/office/powerpoint/2010/main" val="181153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9644-0DAC-FD37-38A4-C8BE9FCED4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151D9F-DD08-7EA9-F3A1-7FBD26D96E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1090AB-B118-1AFA-5012-25F1CF09C883}"/>
              </a:ext>
            </a:extLst>
          </p:cNvPr>
          <p:cNvSpPr>
            <a:spLocks noGrp="1"/>
          </p:cNvSpPr>
          <p:nvPr>
            <p:ph type="dt" sz="half" idx="10"/>
          </p:nvPr>
        </p:nvSpPr>
        <p:spPr/>
        <p:txBody>
          <a:bodyPr/>
          <a:lstStyle/>
          <a:p>
            <a:fld id="{8A7B324E-C4E1-46BE-B584-AD3878256042}" type="datetimeFigureOut">
              <a:rPr lang="en-US" smtClean="0"/>
              <a:t>9/12/2023</a:t>
            </a:fld>
            <a:endParaRPr lang="en-US"/>
          </a:p>
        </p:txBody>
      </p:sp>
      <p:sp>
        <p:nvSpPr>
          <p:cNvPr id="5" name="Footer Placeholder 4">
            <a:extLst>
              <a:ext uri="{FF2B5EF4-FFF2-40B4-BE49-F238E27FC236}">
                <a16:creationId xmlns:a16="http://schemas.microsoft.com/office/drawing/2014/main" id="{EF0E4735-CF58-D492-6C53-A0FF7FCB2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D060D-9AF8-2681-64F4-E5061D266167}"/>
              </a:ext>
            </a:extLst>
          </p:cNvPr>
          <p:cNvSpPr>
            <a:spLocks noGrp="1"/>
          </p:cNvSpPr>
          <p:nvPr>
            <p:ph type="sldNum" sz="quarter" idx="12"/>
          </p:nvPr>
        </p:nvSpPr>
        <p:spPr/>
        <p:txBody>
          <a:bodyPr/>
          <a:lstStyle/>
          <a:p>
            <a:fld id="{7F2ED3CE-5199-48F4-847B-99A883699046}" type="slidenum">
              <a:rPr lang="en-US" smtClean="0"/>
              <a:t>‹#›</a:t>
            </a:fld>
            <a:endParaRPr lang="en-US"/>
          </a:p>
        </p:txBody>
      </p:sp>
    </p:spTree>
    <p:extLst>
      <p:ext uri="{BB962C8B-B14F-4D97-AF65-F5344CB8AC3E}">
        <p14:creationId xmlns:p14="http://schemas.microsoft.com/office/powerpoint/2010/main" val="310578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24E678-E79A-FFD4-F140-68CB771F45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04E44E-96AE-F6AC-03B5-86EDB525D4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A04A5-FB14-B0C2-EBB0-915F804E1EF5}"/>
              </a:ext>
            </a:extLst>
          </p:cNvPr>
          <p:cNvSpPr>
            <a:spLocks noGrp="1"/>
          </p:cNvSpPr>
          <p:nvPr>
            <p:ph type="dt" sz="half" idx="10"/>
          </p:nvPr>
        </p:nvSpPr>
        <p:spPr/>
        <p:txBody>
          <a:bodyPr/>
          <a:lstStyle/>
          <a:p>
            <a:fld id="{8A7B324E-C4E1-46BE-B584-AD3878256042}" type="datetimeFigureOut">
              <a:rPr lang="en-US" smtClean="0"/>
              <a:t>9/12/2023</a:t>
            </a:fld>
            <a:endParaRPr lang="en-US"/>
          </a:p>
        </p:txBody>
      </p:sp>
      <p:sp>
        <p:nvSpPr>
          <p:cNvPr id="5" name="Footer Placeholder 4">
            <a:extLst>
              <a:ext uri="{FF2B5EF4-FFF2-40B4-BE49-F238E27FC236}">
                <a16:creationId xmlns:a16="http://schemas.microsoft.com/office/drawing/2014/main" id="{5B8461A7-9356-4995-4339-D5A2F42DD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AB37B-75D5-5666-A32F-E9C44C499077}"/>
              </a:ext>
            </a:extLst>
          </p:cNvPr>
          <p:cNvSpPr>
            <a:spLocks noGrp="1"/>
          </p:cNvSpPr>
          <p:nvPr>
            <p:ph type="sldNum" sz="quarter" idx="12"/>
          </p:nvPr>
        </p:nvSpPr>
        <p:spPr/>
        <p:txBody>
          <a:bodyPr/>
          <a:lstStyle/>
          <a:p>
            <a:fld id="{7F2ED3CE-5199-48F4-847B-99A883699046}" type="slidenum">
              <a:rPr lang="en-US" smtClean="0"/>
              <a:t>‹#›</a:t>
            </a:fld>
            <a:endParaRPr lang="en-US"/>
          </a:p>
        </p:txBody>
      </p:sp>
    </p:spTree>
    <p:extLst>
      <p:ext uri="{BB962C8B-B14F-4D97-AF65-F5344CB8AC3E}">
        <p14:creationId xmlns:p14="http://schemas.microsoft.com/office/powerpoint/2010/main" val="297032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6960-4F8E-F46F-EE6C-1271D8F12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1714AB-2FC5-8E44-F940-A8DCF840F7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8712C-AC23-66CC-59A7-A8E3C39C2CFD}"/>
              </a:ext>
            </a:extLst>
          </p:cNvPr>
          <p:cNvSpPr>
            <a:spLocks noGrp="1"/>
          </p:cNvSpPr>
          <p:nvPr>
            <p:ph type="dt" sz="half" idx="10"/>
          </p:nvPr>
        </p:nvSpPr>
        <p:spPr/>
        <p:txBody>
          <a:bodyPr/>
          <a:lstStyle/>
          <a:p>
            <a:fld id="{8A7B324E-C4E1-46BE-B584-AD3878256042}" type="datetimeFigureOut">
              <a:rPr lang="en-US" smtClean="0"/>
              <a:t>9/12/2023</a:t>
            </a:fld>
            <a:endParaRPr lang="en-US"/>
          </a:p>
        </p:txBody>
      </p:sp>
      <p:sp>
        <p:nvSpPr>
          <p:cNvPr id="5" name="Footer Placeholder 4">
            <a:extLst>
              <a:ext uri="{FF2B5EF4-FFF2-40B4-BE49-F238E27FC236}">
                <a16:creationId xmlns:a16="http://schemas.microsoft.com/office/drawing/2014/main" id="{C26A2D83-6CDC-3B98-585F-D05D09955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CBAD8-BD54-C201-8FA1-EC86B35044E3}"/>
              </a:ext>
            </a:extLst>
          </p:cNvPr>
          <p:cNvSpPr>
            <a:spLocks noGrp="1"/>
          </p:cNvSpPr>
          <p:nvPr>
            <p:ph type="sldNum" sz="quarter" idx="12"/>
          </p:nvPr>
        </p:nvSpPr>
        <p:spPr/>
        <p:txBody>
          <a:bodyPr/>
          <a:lstStyle/>
          <a:p>
            <a:fld id="{7F2ED3CE-5199-48F4-847B-99A883699046}" type="slidenum">
              <a:rPr lang="en-US" smtClean="0"/>
              <a:t>‹#›</a:t>
            </a:fld>
            <a:endParaRPr lang="en-US"/>
          </a:p>
        </p:txBody>
      </p:sp>
    </p:spTree>
    <p:extLst>
      <p:ext uri="{BB962C8B-B14F-4D97-AF65-F5344CB8AC3E}">
        <p14:creationId xmlns:p14="http://schemas.microsoft.com/office/powerpoint/2010/main" val="244110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5B5C-C70A-2495-5A7C-442173D844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9A74AB-5F19-4C3C-E5DD-0237E944C2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C0A9C9-2535-CAFE-151D-56E92D9521C6}"/>
              </a:ext>
            </a:extLst>
          </p:cNvPr>
          <p:cNvSpPr>
            <a:spLocks noGrp="1"/>
          </p:cNvSpPr>
          <p:nvPr>
            <p:ph type="dt" sz="half" idx="10"/>
          </p:nvPr>
        </p:nvSpPr>
        <p:spPr/>
        <p:txBody>
          <a:bodyPr/>
          <a:lstStyle/>
          <a:p>
            <a:fld id="{8A7B324E-C4E1-46BE-B584-AD3878256042}" type="datetimeFigureOut">
              <a:rPr lang="en-US" smtClean="0"/>
              <a:t>9/12/2023</a:t>
            </a:fld>
            <a:endParaRPr lang="en-US"/>
          </a:p>
        </p:txBody>
      </p:sp>
      <p:sp>
        <p:nvSpPr>
          <p:cNvPr id="5" name="Footer Placeholder 4">
            <a:extLst>
              <a:ext uri="{FF2B5EF4-FFF2-40B4-BE49-F238E27FC236}">
                <a16:creationId xmlns:a16="http://schemas.microsoft.com/office/drawing/2014/main" id="{FF61A877-6854-2181-D44F-EC311CF47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5A275-6CAF-0AAF-ACF0-47FE9F10C837}"/>
              </a:ext>
            </a:extLst>
          </p:cNvPr>
          <p:cNvSpPr>
            <a:spLocks noGrp="1"/>
          </p:cNvSpPr>
          <p:nvPr>
            <p:ph type="sldNum" sz="quarter" idx="12"/>
          </p:nvPr>
        </p:nvSpPr>
        <p:spPr/>
        <p:txBody>
          <a:bodyPr/>
          <a:lstStyle/>
          <a:p>
            <a:fld id="{7F2ED3CE-5199-48F4-847B-99A883699046}" type="slidenum">
              <a:rPr lang="en-US" smtClean="0"/>
              <a:t>‹#›</a:t>
            </a:fld>
            <a:endParaRPr lang="en-US"/>
          </a:p>
        </p:txBody>
      </p:sp>
    </p:spTree>
    <p:extLst>
      <p:ext uri="{BB962C8B-B14F-4D97-AF65-F5344CB8AC3E}">
        <p14:creationId xmlns:p14="http://schemas.microsoft.com/office/powerpoint/2010/main" val="6026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BBA0-8309-A5DE-1F52-1229AF2F5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2AC3A-6E19-3205-5FB6-04624F4D93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803A14-49EE-782A-5EAD-1B8FAA8B74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EB00ED-1AC1-F639-3D5B-D5EC13274E16}"/>
              </a:ext>
            </a:extLst>
          </p:cNvPr>
          <p:cNvSpPr>
            <a:spLocks noGrp="1"/>
          </p:cNvSpPr>
          <p:nvPr>
            <p:ph type="dt" sz="half" idx="10"/>
          </p:nvPr>
        </p:nvSpPr>
        <p:spPr/>
        <p:txBody>
          <a:bodyPr/>
          <a:lstStyle/>
          <a:p>
            <a:fld id="{8A7B324E-C4E1-46BE-B584-AD3878256042}" type="datetimeFigureOut">
              <a:rPr lang="en-US" smtClean="0"/>
              <a:t>9/12/2023</a:t>
            </a:fld>
            <a:endParaRPr lang="en-US"/>
          </a:p>
        </p:txBody>
      </p:sp>
      <p:sp>
        <p:nvSpPr>
          <p:cNvPr id="6" name="Footer Placeholder 5">
            <a:extLst>
              <a:ext uri="{FF2B5EF4-FFF2-40B4-BE49-F238E27FC236}">
                <a16:creationId xmlns:a16="http://schemas.microsoft.com/office/drawing/2014/main" id="{D61591C1-8485-ADDA-F12E-EF2BF69AC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C14E7D-3285-104B-2564-70FB577DDDE5}"/>
              </a:ext>
            </a:extLst>
          </p:cNvPr>
          <p:cNvSpPr>
            <a:spLocks noGrp="1"/>
          </p:cNvSpPr>
          <p:nvPr>
            <p:ph type="sldNum" sz="quarter" idx="12"/>
          </p:nvPr>
        </p:nvSpPr>
        <p:spPr/>
        <p:txBody>
          <a:bodyPr/>
          <a:lstStyle/>
          <a:p>
            <a:fld id="{7F2ED3CE-5199-48F4-847B-99A883699046}" type="slidenum">
              <a:rPr lang="en-US" smtClean="0"/>
              <a:t>‹#›</a:t>
            </a:fld>
            <a:endParaRPr lang="en-US"/>
          </a:p>
        </p:txBody>
      </p:sp>
    </p:spTree>
    <p:extLst>
      <p:ext uri="{BB962C8B-B14F-4D97-AF65-F5344CB8AC3E}">
        <p14:creationId xmlns:p14="http://schemas.microsoft.com/office/powerpoint/2010/main" val="141117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F95D-7F57-C79A-8CF7-F565A57D53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A89683-45A0-4137-F6CE-451217EC8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29D012-8085-28FC-B975-41B51A318E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80C76-6B17-BFB8-7FA9-4BFE3D9AFC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8E5519-214F-583A-9CCF-DA2A601A05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C135AC-592C-048B-6B57-85FE0ACBD2E8}"/>
              </a:ext>
            </a:extLst>
          </p:cNvPr>
          <p:cNvSpPr>
            <a:spLocks noGrp="1"/>
          </p:cNvSpPr>
          <p:nvPr>
            <p:ph type="dt" sz="half" idx="10"/>
          </p:nvPr>
        </p:nvSpPr>
        <p:spPr/>
        <p:txBody>
          <a:bodyPr/>
          <a:lstStyle/>
          <a:p>
            <a:fld id="{8A7B324E-C4E1-46BE-B584-AD3878256042}" type="datetimeFigureOut">
              <a:rPr lang="en-US" smtClean="0"/>
              <a:t>9/12/2023</a:t>
            </a:fld>
            <a:endParaRPr lang="en-US"/>
          </a:p>
        </p:txBody>
      </p:sp>
      <p:sp>
        <p:nvSpPr>
          <p:cNvPr id="8" name="Footer Placeholder 7">
            <a:extLst>
              <a:ext uri="{FF2B5EF4-FFF2-40B4-BE49-F238E27FC236}">
                <a16:creationId xmlns:a16="http://schemas.microsoft.com/office/drawing/2014/main" id="{A65477E7-7449-7D16-9BA7-A25295FDC0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0586C7-4B82-343C-477E-A1EF7242FEF5}"/>
              </a:ext>
            </a:extLst>
          </p:cNvPr>
          <p:cNvSpPr>
            <a:spLocks noGrp="1"/>
          </p:cNvSpPr>
          <p:nvPr>
            <p:ph type="sldNum" sz="quarter" idx="12"/>
          </p:nvPr>
        </p:nvSpPr>
        <p:spPr/>
        <p:txBody>
          <a:bodyPr/>
          <a:lstStyle/>
          <a:p>
            <a:fld id="{7F2ED3CE-5199-48F4-847B-99A883699046}" type="slidenum">
              <a:rPr lang="en-US" smtClean="0"/>
              <a:t>‹#›</a:t>
            </a:fld>
            <a:endParaRPr lang="en-US"/>
          </a:p>
        </p:txBody>
      </p:sp>
    </p:spTree>
    <p:extLst>
      <p:ext uri="{BB962C8B-B14F-4D97-AF65-F5344CB8AC3E}">
        <p14:creationId xmlns:p14="http://schemas.microsoft.com/office/powerpoint/2010/main" val="3592429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F6FF-68DD-80FC-33EA-C45EB4C6B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A712E1-3834-2471-24A9-8EC213CDE4D0}"/>
              </a:ext>
            </a:extLst>
          </p:cNvPr>
          <p:cNvSpPr>
            <a:spLocks noGrp="1"/>
          </p:cNvSpPr>
          <p:nvPr>
            <p:ph type="dt" sz="half" idx="10"/>
          </p:nvPr>
        </p:nvSpPr>
        <p:spPr/>
        <p:txBody>
          <a:bodyPr/>
          <a:lstStyle/>
          <a:p>
            <a:fld id="{8A7B324E-C4E1-46BE-B584-AD3878256042}" type="datetimeFigureOut">
              <a:rPr lang="en-US" smtClean="0"/>
              <a:t>9/12/2023</a:t>
            </a:fld>
            <a:endParaRPr lang="en-US"/>
          </a:p>
        </p:txBody>
      </p:sp>
      <p:sp>
        <p:nvSpPr>
          <p:cNvPr id="4" name="Footer Placeholder 3">
            <a:extLst>
              <a:ext uri="{FF2B5EF4-FFF2-40B4-BE49-F238E27FC236}">
                <a16:creationId xmlns:a16="http://schemas.microsoft.com/office/drawing/2014/main" id="{52E0C1AE-DE7D-2897-19F9-20359FC5D5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7D2742-5A87-0F6A-916F-5A0B893D67FF}"/>
              </a:ext>
            </a:extLst>
          </p:cNvPr>
          <p:cNvSpPr>
            <a:spLocks noGrp="1"/>
          </p:cNvSpPr>
          <p:nvPr>
            <p:ph type="sldNum" sz="quarter" idx="12"/>
          </p:nvPr>
        </p:nvSpPr>
        <p:spPr/>
        <p:txBody>
          <a:bodyPr/>
          <a:lstStyle/>
          <a:p>
            <a:fld id="{7F2ED3CE-5199-48F4-847B-99A883699046}" type="slidenum">
              <a:rPr lang="en-US" smtClean="0"/>
              <a:t>‹#›</a:t>
            </a:fld>
            <a:endParaRPr lang="en-US"/>
          </a:p>
        </p:txBody>
      </p:sp>
    </p:spTree>
    <p:extLst>
      <p:ext uri="{BB962C8B-B14F-4D97-AF65-F5344CB8AC3E}">
        <p14:creationId xmlns:p14="http://schemas.microsoft.com/office/powerpoint/2010/main" val="326685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FA083-DF23-8F6C-09BB-3904BBEC888B}"/>
              </a:ext>
            </a:extLst>
          </p:cNvPr>
          <p:cNvSpPr>
            <a:spLocks noGrp="1"/>
          </p:cNvSpPr>
          <p:nvPr>
            <p:ph type="dt" sz="half" idx="10"/>
          </p:nvPr>
        </p:nvSpPr>
        <p:spPr/>
        <p:txBody>
          <a:bodyPr/>
          <a:lstStyle/>
          <a:p>
            <a:fld id="{8A7B324E-C4E1-46BE-B584-AD3878256042}" type="datetimeFigureOut">
              <a:rPr lang="en-US" smtClean="0"/>
              <a:t>9/12/2023</a:t>
            </a:fld>
            <a:endParaRPr lang="en-US"/>
          </a:p>
        </p:txBody>
      </p:sp>
      <p:sp>
        <p:nvSpPr>
          <p:cNvPr id="3" name="Footer Placeholder 2">
            <a:extLst>
              <a:ext uri="{FF2B5EF4-FFF2-40B4-BE49-F238E27FC236}">
                <a16:creationId xmlns:a16="http://schemas.microsoft.com/office/drawing/2014/main" id="{B812D6A3-80E7-C310-5E0E-766BE5A450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CE3FA9-8E32-C156-15FB-90D191794480}"/>
              </a:ext>
            </a:extLst>
          </p:cNvPr>
          <p:cNvSpPr>
            <a:spLocks noGrp="1"/>
          </p:cNvSpPr>
          <p:nvPr>
            <p:ph type="sldNum" sz="quarter" idx="12"/>
          </p:nvPr>
        </p:nvSpPr>
        <p:spPr/>
        <p:txBody>
          <a:bodyPr/>
          <a:lstStyle/>
          <a:p>
            <a:fld id="{7F2ED3CE-5199-48F4-847B-99A883699046}" type="slidenum">
              <a:rPr lang="en-US" smtClean="0"/>
              <a:t>‹#›</a:t>
            </a:fld>
            <a:endParaRPr lang="en-US"/>
          </a:p>
        </p:txBody>
      </p:sp>
    </p:spTree>
    <p:extLst>
      <p:ext uri="{BB962C8B-B14F-4D97-AF65-F5344CB8AC3E}">
        <p14:creationId xmlns:p14="http://schemas.microsoft.com/office/powerpoint/2010/main" val="238880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F630-9E38-B133-9D40-FB6DACF07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247B1C-1B53-4813-8807-50AAFC6F6F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EBC98-AB0E-025A-3F38-DDD232438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9633E-817E-0799-0A73-76A26024E3AA}"/>
              </a:ext>
            </a:extLst>
          </p:cNvPr>
          <p:cNvSpPr>
            <a:spLocks noGrp="1"/>
          </p:cNvSpPr>
          <p:nvPr>
            <p:ph type="dt" sz="half" idx="10"/>
          </p:nvPr>
        </p:nvSpPr>
        <p:spPr/>
        <p:txBody>
          <a:bodyPr/>
          <a:lstStyle/>
          <a:p>
            <a:fld id="{8A7B324E-C4E1-46BE-B584-AD3878256042}" type="datetimeFigureOut">
              <a:rPr lang="en-US" smtClean="0"/>
              <a:t>9/12/2023</a:t>
            </a:fld>
            <a:endParaRPr lang="en-US"/>
          </a:p>
        </p:txBody>
      </p:sp>
      <p:sp>
        <p:nvSpPr>
          <p:cNvPr id="6" name="Footer Placeholder 5">
            <a:extLst>
              <a:ext uri="{FF2B5EF4-FFF2-40B4-BE49-F238E27FC236}">
                <a16:creationId xmlns:a16="http://schemas.microsoft.com/office/drawing/2014/main" id="{A6754814-B576-7A3A-CEA3-10C2DB4242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0AA10-CBA6-279B-038E-8E9046C17166}"/>
              </a:ext>
            </a:extLst>
          </p:cNvPr>
          <p:cNvSpPr>
            <a:spLocks noGrp="1"/>
          </p:cNvSpPr>
          <p:nvPr>
            <p:ph type="sldNum" sz="quarter" idx="12"/>
          </p:nvPr>
        </p:nvSpPr>
        <p:spPr/>
        <p:txBody>
          <a:bodyPr/>
          <a:lstStyle/>
          <a:p>
            <a:fld id="{7F2ED3CE-5199-48F4-847B-99A883699046}" type="slidenum">
              <a:rPr lang="en-US" smtClean="0"/>
              <a:t>‹#›</a:t>
            </a:fld>
            <a:endParaRPr lang="en-US"/>
          </a:p>
        </p:txBody>
      </p:sp>
    </p:spTree>
    <p:extLst>
      <p:ext uri="{BB962C8B-B14F-4D97-AF65-F5344CB8AC3E}">
        <p14:creationId xmlns:p14="http://schemas.microsoft.com/office/powerpoint/2010/main" val="3166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5D6A-C0E0-9EBB-D84A-A8A3695F4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F5BC0D-3BCF-1272-7999-3E16DC279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02E051-E318-866C-72F3-189C1D6DD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485EA5-72B1-5F90-F9A5-B676ECF61090}"/>
              </a:ext>
            </a:extLst>
          </p:cNvPr>
          <p:cNvSpPr>
            <a:spLocks noGrp="1"/>
          </p:cNvSpPr>
          <p:nvPr>
            <p:ph type="dt" sz="half" idx="10"/>
          </p:nvPr>
        </p:nvSpPr>
        <p:spPr/>
        <p:txBody>
          <a:bodyPr/>
          <a:lstStyle/>
          <a:p>
            <a:fld id="{8A7B324E-C4E1-46BE-B584-AD3878256042}" type="datetimeFigureOut">
              <a:rPr lang="en-US" smtClean="0"/>
              <a:t>9/12/2023</a:t>
            </a:fld>
            <a:endParaRPr lang="en-US"/>
          </a:p>
        </p:txBody>
      </p:sp>
      <p:sp>
        <p:nvSpPr>
          <p:cNvPr id="6" name="Footer Placeholder 5">
            <a:extLst>
              <a:ext uri="{FF2B5EF4-FFF2-40B4-BE49-F238E27FC236}">
                <a16:creationId xmlns:a16="http://schemas.microsoft.com/office/drawing/2014/main" id="{70D8CF23-C141-D779-5DF0-7842B3014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42624B-B7D7-8753-BF75-19908E2C0733}"/>
              </a:ext>
            </a:extLst>
          </p:cNvPr>
          <p:cNvSpPr>
            <a:spLocks noGrp="1"/>
          </p:cNvSpPr>
          <p:nvPr>
            <p:ph type="sldNum" sz="quarter" idx="12"/>
          </p:nvPr>
        </p:nvSpPr>
        <p:spPr/>
        <p:txBody>
          <a:bodyPr/>
          <a:lstStyle/>
          <a:p>
            <a:fld id="{7F2ED3CE-5199-48F4-847B-99A883699046}" type="slidenum">
              <a:rPr lang="en-US" smtClean="0"/>
              <a:t>‹#›</a:t>
            </a:fld>
            <a:endParaRPr lang="en-US"/>
          </a:p>
        </p:txBody>
      </p:sp>
    </p:spTree>
    <p:extLst>
      <p:ext uri="{BB962C8B-B14F-4D97-AF65-F5344CB8AC3E}">
        <p14:creationId xmlns:p14="http://schemas.microsoft.com/office/powerpoint/2010/main" val="360620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511623-E908-190E-FFE2-A28E06EF51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4A88F3-8F6D-4BF1-CC00-085EB2516F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BF7F-1486-B39A-9E54-A5D6F5ECE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B324E-C4E1-46BE-B584-AD3878256042}" type="datetimeFigureOut">
              <a:rPr lang="en-US" smtClean="0"/>
              <a:t>9/12/2023</a:t>
            </a:fld>
            <a:endParaRPr lang="en-US"/>
          </a:p>
        </p:txBody>
      </p:sp>
      <p:sp>
        <p:nvSpPr>
          <p:cNvPr id="5" name="Footer Placeholder 4">
            <a:extLst>
              <a:ext uri="{FF2B5EF4-FFF2-40B4-BE49-F238E27FC236}">
                <a16:creationId xmlns:a16="http://schemas.microsoft.com/office/drawing/2014/main" id="{1253B5AE-891A-2AA3-646A-1DA2D37FF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C94288-23E8-80E5-CB10-CBA8673196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ED3CE-5199-48F4-847B-99A883699046}" type="slidenum">
              <a:rPr lang="en-US" smtClean="0"/>
              <a:t>‹#›</a:t>
            </a:fld>
            <a:endParaRPr lang="en-US"/>
          </a:p>
        </p:txBody>
      </p:sp>
    </p:spTree>
    <p:extLst>
      <p:ext uri="{BB962C8B-B14F-4D97-AF65-F5344CB8AC3E}">
        <p14:creationId xmlns:p14="http://schemas.microsoft.com/office/powerpoint/2010/main" val="1041796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8" name="Picture 4" descr="Health and media experts discuss why some people don't trust the COVID-19  vaccine">
            <a:extLst>
              <a:ext uri="{FF2B5EF4-FFF2-40B4-BE49-F238E27FC236}">
                <a16:creationId xmlns:a16="http://schemas.microsoft.com/office/drawing/2014/main" id="{4E5EF86B-8EF9-B7B8-4A0E-A61E102EC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42" y="729767"/>
            <a:ext cx="8230885" cy="56628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223D7B-1824-3049-BCF2-64D46214F19F}"/>
              </a:ext>
            </a:extLst>
          </p:cNvPr>
          <p:cNvSpPr>
            <a:spLocks noGrp="1"/>
          </p:cNvSpPr>
          <p:nvPr>
            <p:ph type="ctrTitle"/>
          </p:nvPr>
        </p:nvSpPr>
        <p:spPr>
          <a:xfrm>
            <a:off x="4001357" y="730764"/>
            <a:ext cx="7184571" cy="1408416"/>
          </a:xfrm>
          <a:solidFill>
            <a:schemeClr val="bg1"/>
          </a:solidFill>
        </p:spPr>
        <p:txBody>
          <a:bodyPr>
            <a:noAutofit/>
          </a:bodyPr>
          <a:lstStyle/>
          <a:p>
            <a:r>
              <a:rPr lang="en-US" sz="7200" b="1" dirty="0">
                <a:solidFill>
                  <a:schemeClr val="accent6">
                    <a:lumMod val="75000"/>
                  </a:schemeClr>
                </a:solidFill>
                <a:latin typeface="+mn-lt"/>
              </a:rPr>
              <a:t>Not Vaccinated?</a:t>
            </a:r>
          </a:p>
        </p:txBody>
      </p:sp>
      <p:sp>
        <p:nvSpPr>
          <p:cNvPr id="9" name="Text Box 2"/>
          <p:cNvSpPr txBox="1">
            <a:spLocks noChangeArrowheads="1"/>
          </p:cNvSpPr>
          <p:nvPr/>
        </p:nvSpPr>
        <p:spPr bwMode="auto">
          <a:xfrm>
            <a:off x="9441700" y="6509069"/>
            <a:ext cx="2236470" cy="224036"/>
          </a:xfrm>
          <a:prstGeom prst="rect">
            <a:avLst/>
          </a:prstGeom>
          <a:solidFill>
            <a:srgbClr val="FFFFFF"/>
          </a:solidFill>
          <a:ln w="9525">
            <a:noFill/>
            <a:miter lim="800000"/>
            <a:headEnd/>
            <a:tailEnd/>
          </a:ln>
        </p:spPr>
        <p:txBody>
          <a:bodyPr rot="0" vert="horz" wrap="square" lIns="91440" tIns="45720" rIns="91440" bIns="4572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Copyright © 2023 by University of </a:t>
            </a:r>
            <a:r>
              <a:rPr lang="en-US" sz="800" dirty="0" smtClean="0">
                <a:effectLst/>
                <a:latin typeface="Arial" panose="020B0604020202020204" pitchFamily="34" charset="0"/>
                <a:ea typeface="Calibri" panose="020F0502020204030204" pitchFamily="34" charset="0"/>
                <a:cs typeface="Times New Roman" panose="02020603050405020304" pitchFamily="18" charset="0"/>
              </a:rPr>
              <a:t>Rochester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111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8421C5-1EA6-0A18-D0A4-44995E495D87}"/>
              </a:ext>
            </a:extLst>
          </p:cNvPr>
          <p:cNvSpPr>
            <a:spLocks noChangeArrowheads="1"/>
          </p:cNvSpPr>
          <p:nvPr/>
        </p:nvSpPr>
        <p:spPr bwMode="auto">
          <a:xfrm>
            <a:off x="4573588" y="2994025"/>
            <a:ext cx="67842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887514" y="3072348"/>
            <a:ext cx="67842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p>
        </p:txBody>
      </p:sp>
      <p:sp>
        <p:nvSpPr>
          <p:cNvPr id="2" name="TextBox 1">
            <a:extLst>
              <a:ext uri="{FF2B5EF4-FFF2-40B4-BE49-F238E27FC236}">
                <a16:creationId xmlns:a16="http://schemas.microsoft.com/office/drawing/2014/main" id="{29513032-92BE-CD78-A3BB-36383818478A}"/>
              </a:ext>
            </a:extLst>
          </p:cNvPr>
          <p:cNvSpPr txBox="1"/>
          <p:nvPr/>
        </p:nvSpPr>
        <p:spPr>
          <a:xfrm>
            <a:off x="970552" y="254381"/>
            <a:ext cx="10147769" cy="5563061"/>
          </a:xfrm>
          <a:prstGeom prst="rect">
            <a:avLst/>
          </a:prstGeom>
          <a:noFill/>
        </p:spPr>
        <p:txBody>
          <a:bodyPr wrap="square" rtlCol="0">
            <a:spAutoFit/>
          </a:bodyPr>
          <a:lstStyle/>
          <a:p>
            <a:pPr marR="0" lvl="0">
              <a:spcBef>
                <a:spcPts val="0"/>
              </a:spcBef>
            </a:pPr>
            <a:endParaRPr lang="en-US" sz="3000" dirty="0">
              <a:latin typeface="Calibri" panose="020F0502020204030204" pitchFamily="34" charset="0"/>
              <a:ea typeface="Times New Roman" panose="02020603050405020304" pitchFamily="18" charset="0"/>
            </a:endParaRPr>
          </a:p>
          <a:p>
            <a:pPr marR="0" lvl="0">
              <a:spcBef>
                <a:spcPts val="0"/>
              </a:spcBef>
            </a:pPr>
            <a:r>
              <a:rPr lang="en-US" sz="3000" dirty="0">
                <a:effectLst/>
                <a:latin typeface="Calibri" panose="020F0502020204030204" pitchFamily="34" charset="0"/>
                <a:ea typeface="Times New Roman" panose="02020603050405020304" pitchFamily="18" charset="0"/>
              </a:rPr>
              <a:t>4. </a:t>
            </a:r>
            <a:r>
              <a:rPr lang="en-US" sz="3000" b="1" dirty="0">
                <a:effectLst/>
                <a:latin typeface="Calibri" panose="020F0502020204030204" pitchFamily="34" charset="0"/>
                <a:ea typeface="Times New Roman" panose="02020603050405020304" pitchFamily="18" charset="0"/>
              </a:rPr>
              <a:t>Herd</a:t>
            </a:r>
            <a:r>
              <a:rPr lang="en-US" sz="3000" b="1" dirty="0">
                <a:latin typeface="Calibri" panose="020F0502020204030204" pitchFamily="34" charset="0"/>
                <a:ea typeface="Times New Roman" panose="02020603050405020304" pitchFamily="18" charset="0"/>
              </a:rPr>
              <a:t> immunity</a:t>
            </a:r>
            <a:r>
              <a:rPr lang="en-US" sz="3000" dirty="0">
                <a:latin typeface="Calibri" panose="020F0502020204030204" pitchFamily="34" charset="0"/>
                <a:ea typeface="Times New Roman" panose="02020603050405020304" pitchFamily="18" charset="0"/>
              </a:rPr>
              <a:t> (or community immunity) occurs when a high percentage of a community is immune to a disease (through vaccination and/or prior illness).  </a:t>
            </a:r>
          </a:p>
          <a:p>
            <a:pPr marR="0" lvl="0">
              <a:spcBef>
                <a:spcPts val="0"/>
              </a:spcBef>
            </a:pPr>
            <a:endParaRPr lang="en-US" sz="3000" dirty="0">
              <a:latin typeface="Calibri" panose="020F0502020204030204" pitchFamily="34" charset="0"/>
              <a:ea typeface="Times New Roman" panose="02020603050405020304" pitchFamily="18" charset="0"/>
            </a:endParaRPr>
          </a:p>
          <a:p>
            <a:pPr marR="0" lvl="0">
              <a:spcBef>
                <a:spcPts val="0"/>
              </a:spcBef>
            </a:pPr>
            <a:r>
              <a:rPr lang="en-US" sz="3000" dirty="0">
                <a:latin typeface="Calibri" panose="020F0502020204030204" pitchFamily="34" charset="0"/>
                <a:ea typeface="Times New Roman" panose="02020603050405020304" pitchFamily="18" charset="0"/>
              </a:rPr>
              <a:t>Explain how the model in the video illustrates how herd immunity can slow or stop the spread of COVID-19.</a:t>
            </a:r>
            <a:endParaRPr lang="en-US" sz="3000" dirty="0">
              <a:effectLst/>
              <a:latin typeface="Calibri" panose="020F0502020204030204" pitchFamily="34" charset="0"/>
              <a:ea typeface="Times New Roman" panose="02020603050405020304" pitchFamily="18" charset="0"/>
            </a:endParaRPr>
          </a:p>
          <a:p>
            <a:pPr marR="0" lvl="0">
              <a:spcBef>
                <a:spcPts val="0"/>
              </a:spcBef>
            </a:pPr>
            <a:endParaRPr lang="en-US" sz="2400" dirty="0">
              <a:effectLst/>
              <a:latin typeface="Times New Roman" panose="02020603050405020304" pitchFamily="18" charset="0"/>
              <a:ea typeface="Times New Roman" panose="02020603050405020304" pitchFamily="18" charset="0"/>
            </a:endParaRPr>
          </a:p>
          <a:p>
            <a:pPr marL="0" marR="0">
              <a:spcBef>
                <a:spcPts val="0"/>
              </a:spcBef>
            </a:pPr>
            <a:r>
              <a:rPr lang="en-US" sz="2400" dirty="0">
                <a:solidFill>
                  <a:srgbClr val="FF0000"/>
                </a:solidFill>
                <a:effectLst/>
                <a:latin typeface="Calibri" panose="020F0502020204030204" pitchFamily="34" charset="0"/>
                <a:ea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rPr>
              <a:t> </a:t>
            </a:r>
            <a:endParaRPr lang="en-US" sz="2400" dirty="0">
              <a:effectLst/>
              <a:ea typeface="Times New Roman" panose="02020603050405020304" pitchFamily="18" charset="0"/>
            </a:endParaRPr>
          </a:p>
          <a:p>
            <a:pPr marR="0" lvl="0">
              <a:spcBef>
                <a:spcPts val="0"/>
              </a:spcBef>
            </a:pPr>
            <a:endParaRPr lang="en-US" sz="3000" dirty="0">
              <a:effectLst/>
              <a:latin typeface="Times New Roman" panose="02020603050405020304" pitchFamily="18" charset="0"/>
              <a:ea typeface="Times New Roman" panose="02020603050405020304" pitchFamily="18" charset="0"/>
            </a:endParaRPr>
          </a:p>
          <a:p>
            <a:pPr marL="228600" marR="0">
              <a:spcBef>
                <a:spcPts val="0"/>
              </a:spcBef>
              <a:spcAft>
                <a:spcPts val="860"/>
              </a:spcAft>
            </a:pPr>
            <a:r>
              <a:rPr lang="en-US" sz="3000" dirty="0">
                <a:effectLst/>
                <a:latin typeface="Calibri" panose="020F0502020204030204" pitchFamily="34" charset="0"/>
                <a:ea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endParaRPr>
          </a:p>
          <a:p>
            <a:endParaRPr lang="en-US" sz="3000" dirty="0"/>
          </a:p>
        </p:txBody>
      </p:sp>
    </p:spTree>
    <p:extLst>
      <p:ext uri="{BB962C8B-B14F-4D97-AF65-F5344CB8AC3E}">
        <p14:creationId xmlns:p14="http://schemas.microsoft.com/office/powerpoint/2010/main" val="394526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8421C5-1EA6-0A18-D0A4-44995E495D87}"/>
              </a:ext>
            </a:extLst>
          </p:cNvPr>
          <p:cNvSpPr>
            <a:spLocks noChangeArrowheads="1"/>
          </p:cNvSpPr>
          <p:nvPr/>
        </p:nvSpPr>
        <p:spPr bwMode="auto">
          <a:xfrm>
            <a:off x="4573588" y="2994025"/>
            <a:ext cx="67842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887514" y="3072348"/>
            <a:ext cx="67842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p>
        </p:txBody>
      </p:sp>
      <p:sp>
        <p:nvSpPr>
          <p:cNvPr id="2" name="TextBox 1">
            <a:extLst>
              <a:ext uri="{FF2B5EF4-FFF2-40B4-BE49-F238E27FC236}">
                <a16:creationId xmlns:a16="http://schemas.microsoft.com/office/drawing/2014/main" id="{29513032-92BE-CD78-A3BB-36383818478A}"/>
              </a:ext>
            </a:extLst>
          </p:cNvPr>
          <p:cNvSpPr txBox="1"/>
          <p:nvPr/>
        </p:nvSpPr>
        <p:spPr>
          <a:xfrm>
            <a:off x="1073679" y="295111"/>
            <a:ext cx="10147769" cy="1477328"/>
          </a:xfrm>
          <a:prstGeom prst="rect">
            <a:avLst/>
          </a:prstGeom>
          <a:noFill/>
        </p:spPr>
        <p:txBody>
          <a:bodyPr wrap="square" rtlCol="0">
            <a:spAutoFit/>
          </a:bodyPr>
          <a:lstStyle/>
          <a:p>
            <a:pPr marR="0" lvl="0">
              <a:spcBef>
                <a:spcPts val="0"/>
              </a:spcBef>
            </a:pPr>
            <a:r>
              <a:rPr lang="en-US" sz="3000" dirty="0">
                <a:latin typeface="Calibri" panose="020F0502020204030204" pitchFamily="34" charset="0"/>
                <a:ea typeface="Times New Roman" panose="02020603050405020304" pitchFamily="18" charset="0"/>
              </a:rPr>
              <a:t>Another student made two diagrams to model how herd immunity could slow or stop the spread of COVID-19.  These models are shown below.  </a:t>
            </a:r>
            <a:endParaRPr lang="en-US" sz="3000" dirty="0">
              <a:effectLst/>
              <a:latin typeface="Calibri" panose="020F0502020204030204" pitchFamily="34" charset="0"/>
              <a:ea typeface="Times New Roman" panose="02020603050405020304" pitchFamily="18" charset="0"/>
            </a:endParaRPr>
          </a:p>
        </p:txBody>
      </p:sp>
      <p:pic>
        <p:nvPicPr>
          <p:cNvPr id="9" name="Picture 8">
            <a:extLst>
              <a:ext uri="{FF2B5EF4-FFF2-40B4-BE49-F238E27FC236}">
                <a16:creationId xmlns:a16="http://schemas.microsoft.com/office/drawing/2014/main" id="{EDA5A2AF-C487-0AB6-9520-2DE8C885E3BD}"/>
              </a:ext>
            </a:extLst>
          </p:cNvPr>
          <p:cNvPicPr>
            <a:picLocks noChangeAspect="1"/>
          </p:cNvPicPr>
          <p:nvPr/>
        </p:nvPicPr>
        <p:blipFill>
          <a:blip r:embed="rId2"/>
          <a:stretch>
            <a:fillRect/>
          </a:stretch>
        </p:blipFill>
        <p:spPr>
          <a:xfrm>
            <a:off x="1625660" y="2028181"/>
            <a:ext cx="8304401" cy="4623564"/>
          </a:xfrm>
          <a:prstGeom prst="rect">
            <a:avLst/>
          </a:prstGeom>
        </p:spPr>
      </p:pic>
    </p:spTree>
    <p:extLst>
      <p:ext uri="{BB962C8B-B14F-4D97-AF65-F5344CB8AC3E}">
        <p14:creationId xmlns:p14="http://schemas.microsoft.com/office/powerpoint/2010/main" val="117618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8421C5-1EA6-0A18-D0A4-44995E495D87}"/>
              </a:ext>
            </a:extLst>
          </p:cNvPr>
          <p:cNvSpPr>
            <a:spLocks noChangeArrowheads="1"/>
          </p:cNvSpPr>
          <p:nvPr/>
        </p:nvSpPr>
        <p:spPr bwMode="auto">
          <a:xfrm>
            <a:off x="4573588" y="2994025"/>
            <a:ext cx="67842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887514" y="3072348"/>
            <a:ext cx="67842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p>
        </p:txBody>
      </p:sp>
      <p:sp>
        <p:nvSpPr>
          <p:cNvPr id="2" name="TextBox 1">
            <a:extLst>
              <a:ext uri="{FF2B5EF4-FFF2-40B4-BE49-F238E27FC236}">
                <a16:creationId xmlns:a16="http://schemas.microsoft.com/office/drawing/2014/main" id="{29513032-92BE-CD78-A3BB-36383818478A}"/>
              </a:ext>
            </a:extLst>
          </p:cNvPr>
          <p:cNvSpPr txBox="1"/>
          <p:nvPr/>
        </p:nvSpPr>
        <p:spPr>
          <a:xfrm>
            <a:off x="717314" y="261257"/>
            <a:ext cx="10147769" cy="7502054"/>
          </a:xfrm>
          <a:prstGeom prst="rect">
            <a:avLst/>
          </a:prstGeom>
          <a:noFill/>
        </p:spPr>
        <p:txBody>
          <a:bodyPr wrap="square" rtlCol="0">
            <a:spAutoFit/>
          </a:bodyPr>
          <a:lstStyle/>
          <a:p>
            <a:pPr marR="0" lvl="0">
              <a:spcBef>
                <a:spcPts val="0"/>
              </a:spcBef>
            </a:pPr>
            <a:r>
              <a:rPr lang="en-US" sz="3000" dirty="0">
                <a:latin typeface="Calibri" panose="020F0502020204030204" pitchFamily="34" charset="0"/>
                <a:ea typeface="Times New Roman" panose="02020603050405020304" pitchFamily="18" charset="0"/>
              </a:rPr>
              <a:t>5</a:t>
            </a:r>
            <a:r>
              <a:rPr lang="en-US" sz="3000" dirty="0">
                <a:effectLst/>
                <a:latin typeface="Calibri" panose="020F0502020204030204" pitchFamily="34" charset="0"/>
                <a:ea typeface="Times New Roman" panose="02020603050405020304" pitchFamily="18" charset="0"/>
              </a:rPr>
              <a:t>. Which model (A or B) represents a community with herd</a:t>
            </a:r>
          </a:p>
          <a:p>
            <a:pPr marR="0" lvl="0">
              <a:spcBef>
                <a:spcPts val="0"/>
              </a:spcBef>
            </a:pPr>
            <a:r>
              <a:rPr lang="en-US" sz="3000" dirty="0">
                <a:latin typeface="Calibri" panose="020F0502020204030204" pitchFamily="34" charset="0"/>
                <a:ea typeface="Times New Roman" panose="02020603050405020304" pitchFamily="18" charset="0"/>
              </a:rPr>
              <a:t>    </a:t>
            </a:r>
            <a:r>
              <a:rPr lang="en-US" sz="3000" dirty="0">
                <a:effectLst/>
                <a:latin typeface="Calibri" panose="020F0502020204030204" pitchFamily="34" charset="0"/>
                <a:ea typeface="Times New Roman" panose="02020603050405020304" pitchFamily="18" charset="0"/>
              </a:rPr>
              <a:t> immunity?  Explain why you chose that answer.</a:t>
            </a:r>
          </a:p>
          <a:p>
            <a:pPr marL="0" marR="0">
              <a:spcBef>
                <a:spcPts val="0"/>
              </a:spcBef>
            </a:pPr>
            <a:endParaRPr lang="en-US" sz="2400" dirty="0">
              <a:effectLst/>
              <a:ea typeface="Times New Roman" panose="02020603050405020304" pitchFamily="18" charset="0"/>
            </a:endParaRPr>
          </a:p>
          <a:p>
            <a:pPr marR="0" lvl="0">
              <a:spcBef>
                <a:spcPts val="0"/>
              </a:spcBef>
            </a:pPr>
            <a:r>
              <a:rPr lang="en-US" sz="3000" dirty="0">
                <a:latin typeface="Calibri" panose="020F0502020204030204" pitchFamily="34" charset="0"/>
                <a:ea typeface="Times New Roman" panose="02020603050405020304" pitchFamily="18" charset="0"/>
              </a:rPr>
              <a:t>6</a:t>
            </a:r>
            <a:r>
              <a:rPr lang="en-US" sz="3000" dirty="0">
                <a:effectLst/>
                <a:latin typeface="Calibri" panose="020F0502020204030204" pitchFamily="34" charset="0"/>
                <a:ea typeface="Times New Roman" panose="02020603050405020304" pitchFamily="18" charset="0"/>
              </a:rPr>
              <a:t>. Explain why it would be difficult for COVID-19 to spread in the </a:t>
            </a:r>
          </a:p>
          <a:p>
            <a:pPr marR="0" lvl="0">
              <a:spcBef>
                <a:spcPts val="0"/>
              </a:spcBef>
            </a:pPr>
            <a:r>
              <a:rPr lang="en-US" sz="3000" dirty="0">
                <a:latin typeface="Calibri" panose="020F0502020204030204" pitchFamily="34" charset="0"/>
                <a:ea typeface="Times New Roman" panose="02020603050405020304" pitchFamily="18" charset="0"/>
              </a:rPr>
              <a:t>    </a:t>
            </a:r>
            <a:r>
              <a:rPr lang="en-US" sz="3000" dirty="0">
                <a:effectLst/>
                <a:latin typeface="Calibri" panose="020F0502020204030204" pitchFamily="34" charset="0"/>
                <a:ea typeface="Times New Roman" panose="02020603050405020304" pitchFamily="18" charset="0"/>
              </a:rPr>
              <a:t>model that you selected.</a:t>
            </a:r>
          </a:p>
          <a:p>
            <a:pPr marR="0" lvl="0">
              <a:spcBef>
                <a:spcPts val="0"/>
              </a:spcBef>
            </a:pPr>
            <a:endParaRPr lang="en-US" sz="3000" dirty="0">
              <a:latin typeface="Calibri" panose="020F0502020204030204" pitchFamily="34" charset="0"/>
              <a:ea typeface="Times New Roman" panose="02020603050405020304" pitchFamily="18" charset="0"/>
            </a:endParaRPr>
          </a:p>
          <a:p>
            <a:pPr marR="0" lvl="0">
              <a:spcBef>
                <a:spcPts val="0"/>
              </a:spcBef>
            </a:pPr>
            <a:r>
              <a:rPr lang="en-US" sz="3000" dirty="0">
                <a:effectLst/>
                <a:latin typeface="Calibri" panose="020F0502020204030204" pitchFamily="34" charset="0"/>
                <a:ea typeface="Times New Roman" panose="02020603050405020304" pitchFamily="18" charset="0"/>
              </a:rPr>
              <a:t>7. Based on your experience with the video of the dominoes </a:t>
            </a:r>
          </a:p>
          <a:p>
            <a:pPr marR="0" lvl="0">
              <a:spcBef>
                <a:spcPts val="0"/>
              </a:spcBef>
            </a:pPr>
            <a:r>
              <a:rPr lang="en-US" sz="3000" dirty="0">
                <a:latin typeface="Calibri" panose="020F0502020204030204" pitchFamily="34" charset="0"/>
                <a:ea typeface="Times New Roman" panose="02020603050405020304" pitchFamily="18" charset="0"/>
              </a:rPr>
              <a:t>     </a:t>
            </a:r>
            <a:r>
              <a:rPr lang="en-US" sz="3000" dirty="0">
                <a:effectLst/>
                <a:latin typeface="Calibri" panose="020F0502020204030204" pitchFamily="34" charset="0"/>
                <a:ea typeface="Times New Roman" panose="02020603050405020304" pitchFamily="18" charset="0"/>
              </a:rPr>
              <a:t>and the models of A and B, explain how herd immunity can </a:t>
            </a:r>
          </a:p>
          <a:p>
            <a:pPr marR="0" lvl="0">
              <a:spcBef>
                <a:spcPts val="0"/>
              </a:spcBef>
            </a:pPr>
            <a:r>
              <a:rPr lang="en-US" sz="3000" dirty="0">
                <a:latin typeface="Calibri" panose="020F0502020204030204" pitchFamily="34" charset="0"/>
                <a:ea typeface="Times New Roman" panose="02020603050405020304" pitchFamily="18" charset="0"/>
              </a:rPr>
              <a:t>     </a:t>
            </a:r>
            <a:r>
              <a:rPr lang="en-US" sz="3000" dirty="0">
                <a:effectLst/>
                <a:latin typeface="Calibri" panose="020F0502020204030204" pitchFamily="34" charset="0"/>
                <a:ea typeface="Times New Roman" panose="02020603050405020304" pitchFamily="18" charset="0"/>
              </a:rPr>
              <a:t>slow the spread of COVID-19.</a:t>
            </a:r>
          </a:p>
          <a:p>
            <a:pPr marR="0" lvl="0">
              <a:spcBef>
                <a:spcPts val="0"/>
              </a:spcBef>
            </a:pPr>
            <a:endParaRPr lang="en-US" sz="3000" dirty="0">
              <a:effectLst/>
              <a:latin typeface="Calibri" panose="020F0502020204030204" pitchFamily="34" charset="0"/>
              <a:ea typeface="Times New Roman" panose="02020603050405020304" pitchFamily="18" charset="0"/>
            </a:endParaRPr>
          </a:p>
          <a:p>
            <a:pPr marR="0" lvl="0">
              <a:spcBef>
                <a:spcPts val="0"/>
              </a:spcBef>
            </a:pPr>
            <a:r>
              <a:rPr lang="en-US" sz="3000" dirty="0">
                <a:latin typeface="Calibri" panose="020F0502020204030204" pitchFamily="34" charset="0"/>
                <a:ea typeface="Times New Roman" panose="02020603050405020304" pitchFamily="18" charset="0"/>
              </a:rPr>
              <a:t>8. Children younger that 6 months should not be given </a:t>
            </a:r>
          </a:p>
          <a:p>
            <a:pPr marR="0" lvl="0">
              <a:spcBef>
                <a:spcPts val="0"/>
              </a:spcBef>
            </a:pPr>
            <a:r>
              <a:rPr lang="en-US" sz="3000" dirty="0">
                <a:latin typeface="Calibri" panose="020F0502020204030204" pitchFamily="34" charset="0"/>
                <a:ea typeface="Times New Roman" panose="02020603050405020304" pitchFamily="18" charset="0"/>
              </a:rPr>
              <a:t>    COVID-19 vaccines.  COVID-19 vaccines may not be effective  </a:t>
            </a:r>
          </a:p>
          <a:p>
            <a:pPr marR="0" lvl="0">
              <a:spcBef>
                <a:spcPts val="0"/>
              </a:spcBef>
            </a:pPr>
            <a:r>
              <a:rPr lang="en-US" sz="3000" dirty="0">
                <a:latin typeface="Calibri" panose="020F0502020204030204" pitchFamily="34" charset="0"/>
                <a:ea typeface="Times New Roman" panose="02020603050405020304" pitchFamily="18" charset="0"/>
              </a:rPr>
              <a:t>    for people with immune systems that do not work properly.   </a:t>
            </a:r>
          </a:p>
          <a:p>
            <a:pPr marR="0" lvl="0">
              <a:spcBef>
                <a:spcPts val="0"/>
              </a:spcBef>
            </a:pPr>
            <a:r>
              <a:rPr lang="en-US" sz="3000" dirty="0">
                <a:latin typeface="Calibri" panose="020F0502020204030204" pitchFamily="34" charset="0"/>
                <a:ea typeface="Times New Roman" panose="02020603050405020304" pitchFamily="18" charset="0"/>
              </a:rPr>
              <a:t>    Explain why herd immunity is important for these people.</a:t>
            </a:r>
            <a:endParaRPr lang="en-US" sz="3000" dirty="0">
              <a:effectLst/>
              <a:latin typeface="Times New Roman" panose="02020603050405020304" pitchFamily="18" charset="0"/>
              <a:ea typeface="Times New Roman" panose="02020603050405020304" pitchFamily="18" charset="0"/>
            </a:endParaRPr>
          </a:p>
          <a:p>
            <a:pPr marL="228600" marR="0">
              <a:spcBef>
                <a:spcPts val="0"/>
              </a:spcBef>
              <a:spcAft>
                <a:spcPts val="860"/>
              </a:spcAft>
            </a:pPr>
            <a:r>
              <a:rPr lang="en-US" sz="3000" dirty="0">
                <a:effectLst/>
                <a:latin typeface="Calibri" panose="020F0502020204030204" pitchFamily="34" charset="0"/>
                <a:ea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endParaRPr>
          </a:p>
          <a:p>
            <a:r>
              <a:rPr lang="en-US" sz="3000" dirty="0"/>
              <a:t> </a:t>
            </a:r>
          </a:p>
        </p:txBody>
      </p:sp>
    </p:spTree>
    <p:extLst>
      <p:ext uri="{BB962C8B-B14F-4D97-AF65-F5344CB8AC3E}">
        <p14:creationId xmlns:p14="http://schemas.microsoft.com/office/powerpoint/2010/main" val="300205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8421C5-1EA6-0A18-D0A4-44995E495D87}"/>
              </a:ext>
            </a:extLst>
          </p:cNvPr>
          <p:cNvSpPr>
            <a:spLocks noChangeArrowheads="1"/>
          </p:cNvSpPr>
          <p:nvPr/>
        </p:nvSpPr>
        <p:spPr bwMode="auto">
          <a:xfrm>
            <a:off x="4573588" y="2994025"/>
            <a:ext cx="67842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887514" y="3072348"/>
            <a:ext cx="67842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p>
        </p:txBody>
      </p:sp>
      <p:sp>
        <p:nvSpPr>
          <p:cNvPr id="2" name="TextBox 1">
            <a:extLst>
              <a:ext uri="{FF2B5EF4-FFF2-40B4-BE49-F238E27FC236}">
                <a16:creationId xmlns:a16="http://schemas.microsoft.com/office/drawing/2014/main" id="{29513032-92BE-CD78-A3BB-36383818478A}"/>
              </a:ext>
            </a:extLst>
          </p:cNvPr>
          <p:cNvSpPr txBox="1"/>
          <p:nvPr/>
        </p:nvSpPr>
        <p:spPr>
          <a:xfrm>
            <a:off x="978577" y="921275"/>
            <a:ext cx="10147769" cy="4824398"/>
          </a:xfrm>
          <a:prstGeom prst="rect">
            <a:avLst/>
          </a:prstGeom>
          <a:noFill/>
        </p:spPr>
        <p:txBody>
          <a:bodyPr wrap="square" rtlCol="0">
            <a:spAutoFit/>
          </a:bodyPr>
          <a:lstStyle/>
          <a:p>
            <a:pPr marR="0" lvl="0">
              <a:spcBef>
                <a:spcPts val="0"/>
              </a:spcBef>
            </a:pPr>
            <a:r>
              <a:rPr lang="en-US" sz="3000" dirty="0">
                <a:effectLst/>
                <a:latin typeface="Calibri" panose="020F0502020204030204" pitchFamily="34" charset="0"/>
                <a:ea typeface="Times New Roman" panose="02020603050405020304" pitchFamily="18" charset="0"/>
              </a:rPr>
              <a:t>4. Based on your experience with the models, explain how herd</a:t>
            </a:r>
          </a:p>
          <a:p>
            <a:pPr marR="0" lvl="0">
              <a:spcBef>
                <a:spcPts val="0"/>
              </a:spcBef>
            </a:pPr>
            <a:r>
              <a:rPr lang="en-US" sz="3000" dirty="0">
                <a:latin typeface="Calibri" panose="020F0502020204030204" pitchFamily="34" charset="0"/>
                <a:ea typeface="Times New Roman" panose="02020603050405020304" pitchFamily="18" charset="0"/>
              </a:rPr>
              <a:t>   </a:t>
            </a:r>
            <a:r>
              <a:rPr lang="en-US" sz="3000" dirty="0">
                <a:effectLst/>
                <a:latin typeface="Calibri" panose="020F0502020204030204" pitchFamily="34" charset="0"/>
                <a:ea typeface="Times New Roman" panose="02020603050405020304" pitchFamily="18" charset="0"/>
              </a:rPr>
              <a:t> immunity can slow the spread of COVID-19.</a:t>
            </a:r>
          </a:p>
          <a:p>
            <a:pPr marR="0" lvl="0">
              <a:spcBef>
                <a:spcPts val="0"/>
              </a:spcBef>
            </a:pPr>
            <a:endParaRPr lang="en-US" sz="2400" dirty="0">
              <a:effectLst/>
              <a:latin typeface="Times New Roman" panose="02020603050405020304" pitchFamily="18" charset="0"/>
              <a:ea typeface="Times New Roman" panose="02020603050405020304" pitchFamily="18" charset="0"/>
            </a:endParaRPr>
          </a:p>
          <a:p>
            <a:pPr marL="0" marR="0">
              <a:spcBef>
                <a:spcPts val="0"/>
              </a:spcBef>
            </a:pPr>
            <a:r>
              <a:rPr lang="en-US" sz="2400" dirty="0">
                <a:solidFill>
                  <a:srgbClr val="FF0000"/>
                </a:solidFill>
                <a:effectLst/>
                <a:latin typeface="Calibri" panose="020F0502020204030204" pitchFamily="34" charset="0"/>
                <a:ea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rPr>
              <a:t> </a:t>
            </a:r>
            <a:endParaRPr lang="en-US" sz="2400" dirty="0">
              <a:effectLst/>
              <a:ea typeface="Times New Roman" panose="02020603050405020304" pitchFamily="18" charset="0"/>
            </a:endParaRPr>
          </a:p>
          <a:p>
            <a:pPr marR="0" lvl="0">
              <a:spcBef>
                <a:spcPts val="0"/>
              </a:spcBef>
            </a:pPr>
            <a:r>
              <a:rPr lang="en-US" sz="3000" dirty="0">
                <a:effectLst/>
                <a:latin typeface="Calibri" panose="020F0502020204030204" pitchFamily="34" charset="0"/>
                <a:ea typeface="Times New Roman" panose="02020603050405020304" pitchFamily="18" charset="0"/>
              </a:rPr>
              <a:t>5. People can become immune to COVID-19 in two ways – by</a:t>
            </a:r>
          </a:p>
          <a:p>
            <a:pPr marR="0" lvl="0">
              <a:spcBef>
                <a:spcPts val="0"/>
              </a:spcBef>
            </a:pPr>
            <a:r>
              <a:rPr lang="en-US" sz="3000" dirty="0">
                <a:latin typeface="Calibri" panose="020F0502020204030204" pitchFamily="34" charset="0"/>
                <a:ea typeface="Times New Roman" panose="02020603050405020304" pitchFamily="18" charset="0"/>
              </a:rPr>
              <a:t>   </a:t>
            </a:r>
            <a:r>
              <a:rPr lang="en-US" sz="3000" dirty="0">
                <a:effectLst/>
                <a:latin typeface="Calibri" panose="020F0502020204030204" pitchFamily="34" charset="0"/>
                <a:ea typeface="Times New Roman" panose="02020603050405020304" pitchFamily="18" charset="0"/>
              </a:rPr>
              <a:t> getting vaccinated or by actually getting the disease.  Which</a:t>
            </a:r>
          </a:p>
          <a:p>
            <a:pPr marR="0" lvl="0">
              <a:spcBef>
                <a:spcPts val="0"/>
              </a:spcBef>
            </a:pPr>
            <a:r>
              <a:rPr lang="en-US" sz="3000" dirty="0">
                <a:latin typeface="Calibri" panose="020F0502020204030204" pitchFamily="34" charset="0"/>
                <a:ea typeface="Times New Roman" panose="02020603050405020304" pitchFamily="18" charset="0"/>
              </a:rPr>
              <a:t>   </a:t>
            </a:r>
            <a:r>
              <a:rPr lang="en-US" sz="3000" dirty="0">
                <a:effectLst/>
                <a:latin typeface="Calibri" panose="020F0502020204030204" pitchFamily="34" charset="0"/>
                <a:ea typeface="Times New Roman" panose="02020603050405020304" pitchFamily="18" charset="0"/>
              </a:rPr>
              <a:t> method do you think is safer for members of the community?  </a:t>
            </a:r>
          </a:p>
          <a:p>
            <a:pPr marR="0" lvl="0">
              <a:spcBef>
                <a:spcPts val="0"/>
              </a:spcBef>
            </a:pPr>
            <a:r>
              <a:rPr lang="en-US" sz="3000" dirty="0">
                <a:latin typeface="Calibri" panose="020F0502020204030204" pitchFamily="34" charset="0"/>
                <a:ea typeface="Times New Roman" panose="02020603050405020304" pitchFamily="18" charset="0"/>
              </a:rPr>
              <a:t>    </a:t>
            </a:r>
            <a:r>
              <a:rPr lang="en-US" sz="3000" dirty="0">
                <a:effectLst/>
                <a:latin typeface="Calibri" panose="020F0502020204030204" pitchFamily="34" charset="0"/>
                <a:ea typeface="Times New Roman" panose="02020603050405020304" pitchFamily="18" charset="0"/>
              </a:rPr>
              <a:t>Support your answer with an explanation.</a:t>
            </a:r>
            <a:endParaRPr lang="en-US" sz="3000" dirty="0">
              <a:effectLst/>
              <a:latin typeface="Times New Roman" panose="02020603050405020304" pitchFamily="18" charset="0"/>
              <a:ea typeface="Times New Roman" panose="02020603050405020304" pitchFamily="18" charset="0"/>
            </a:endParaRPr>
          </a:p>
          <a:p>
            <a:pPr marL="228600" marR="0">
              <a:spcBef>
                <a:spcPts val="0"/>
              </a:spcBef>
              <a:spcAft>
                <a:spcPts val="860"/>
              </a:spcAft>
            </a:pPr>
            <a:r>
              <a:rPr lang="en-US" sz="3000" dirty="0">
                <a:effectLst/>
                <a:latin typeface="Calibri" panose="020F0502020204030204" pitchFamily="34" charset="0"/>
                <a:ea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endParaRPr>
          </a:p>
          <a:p>
            <a:endParaRPr lang="en-US" sz="3000" dirty="0"/>
          </a:p>
        </p:txBody>
      </p:sp>
    </p:spTree>
    <p:extLst>
      <p:ext uri="{BB962C8B-B14F-4D97-AF65-F5344CB8AC3E}">
        <p14:creationId xmlns:p14="http://schemas.microsoft.com/office/powerpoint/2010/main" val="274453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887514" y="3072348"/>
            <a:ext cx="67842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p>
        </p:txBody>
      </p:sp>
      <p:sp>
        <p:nvSpPr>
          <p:cNvPr id="2" name="TextBox 1">
            <a:extLst>
              <a:ext uri="{FF2B5EF4-FFF2-40B4-BE49-F238E27FC236}">
                <a16:creationId xmlns:a16="http://schemas.microsoft.com/office/drawing/2014/main" id="{FE880853-32BF-C6A8-644B-6957BC3A3171}"/>
              </a:ext>
            </a:extLst>
          </p:cNvPr>
          <p:cNvSpPr txBox="1"/>
          <p:nvPr/>
        </p:nvSpPr>
        <p:spPr>
          <a:xfrm>
            <a:off x="748420" y="160692"/>
            <a:ext cx="6923314" cy="7004610"/>
          </a:xfrm>
          <a:prstGeom prst="rect">
            <a:avLst/>
          </a:prstGeom>
          <a:noFill/>
        </p:spPr>
        <p:txBody>
          <a:bodyPr wrap="square" rtlCol="0">
            <a:spAutoFit/>
          </a:bodyPr>
          <a:lstStyle/>
          <a:p>
            <a:pPr marL="0" marR="0">
              <a:lnSpc>
                <a:spcPct val="107000"/>
              </a:lnSpc>
              <a:spcBef>
                <a:spcPts val="0"/>
              </a:spcBef>
              <a:spcAft>
                <a:spcPts val="0"/>
              </a:spcAft>
            </a:pPr>
            <a:r>
              <a:rPr lang="en-US" sz="3200" b="1"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Part 3:  COVID-19 Vaccine Myth Busters </a:t>
            </a:r>
            <a:endParaRPr lang="en-US" sz="32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Times New Roman" panose="02020603050405020304" pitchFamily="18" charset="0"/>
                <a:cs typeface="Calibri" panose="020F0502020204030204" pitchFamily="34" charset="0"/>
              </a:rPr>
              <a:t>Myths and rumors may affect people’s willingness to get vaccines.  Students on the program planning team created a card matching activity with accurate COVID-19 vaccine facts to help stop common myths and rumors.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Times New Roman" panose="02020603050405020304" pitchFamily="18" charset="0"/>
                <a:cs typeface="Calibri" panose="020F0502020204030204" pitchFamily="34" charset="0"/>
              </a:rPr>
              <a:t>The statements on the yellow</a:t>
            </a:r>
            <a:r>
              <a:rPr lang="en-US" sz="3000" b="1" dirty="0">
                <a:effectLst/>
                <a:latin typeface="Calibri" panose="020F0502020204030204" pitchFamily="34" charset="0"/>
                <a:ea typeface="Times New Roman" panose="02020603050405020304" pitchFamily="18" charset="0"/>
                <a:cs typeface="Calibri" panose="020F0502020204030204" pitchFamily="34" charset="0"/>
              </a:rPr>
              <a:t> Myth</a:t>
            </a:r>
            <a:r>
              <a:rPr lang="en-US" sz="3000" dirty="0">
                <a:effectLst/>
                <a:latin typeface="Calibri" panose="020F0502020204030204" pitchFamily="34" charset="0"/>
                <a:ea typeface="Times New Roman" panose="02020603050405020304" pitchFamily="18" charset="0"/>
                <a:cs typeface="Calibri" panose="020F0502020204030204" pitchFamily="34" charset="0"/>
              </a:rPr>
              <a:t> cards represent some common myths about COVID-19 vaccines.  The blue</a:t>
            </a:r>
            <a:r>
              <a:rPr lang="en-US" sz="3000" b="1" dirty="0">
                <a:effectLst/>
                <a:latin typeface="Calibri" panose="020F0502020204030204" pitchFamily="34" charset="0"/>
                <a:ea typeface="Times New Roman" panose="02020603050405020304" pitchFamily="18" charset="0"/>
                <a:cs typeface="Calibri" panose="020F0502020204030204" pitchFamily="34" charset="0"/>
              </a:rPr>
              <a:t> Fact</a:t>
            </a:r>
            <a:r>
              <a:rPr lang="en-US" sz="3000" dirty="0">
                <a:effectLst/>
                <a:latin typeface="Calibri" panose="020F0502020204030204" pitchFamily="34" charset="0"/>
                <a:ea typeface="Times New Roman" panose="02020603050405020304" pitchFamily="18" charset="0"/>
                <a:cs typeface="Calibri" panose="020F0502020204030204" pitchFamily="34" charset="0"/>
              </a:rPr>
              <a:t> cards summarize facts that could be used to dispel (“bust”) the myths.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600"/>
              </a:spcBef>
              <a:spcAft>
                <a:spcPts val="0"/>
              </a:spcAft>
            </a:pPr>
            <a:endParaRPr lang="en-US" sz="3000" dirty="0"/>
          </a:p>
        </p:txBody>
      </p:sp>
      <p:pic>
        <p:nvPicPr>
          <p:cNvPr id="9" name="Picture 8">
            <a:extLst>
              <a:ext uri="{FF2B5EF4-FFF2-40B4-BE49-F238E27FC236}">
                <a16:creationId xmlns:a16="http://schemas.microsoft.com/office/drawing/2014/main" id="{3527EB52-34B0-CC16-C349-4FAD693C4B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10828" y="3072348"/>
            <a:ext cx="2929543" cy="3606036"/>
          </a:xfrm>
          <a:prstGeom prst="rect">
            <a:avLst/>
          </a:prstGeom>
        </p:spPr>
      </p:pic>
      <p:pic>
        <p:nvPicPr>
          <p:cNvPr id="12" name="Picture 11">
            <a:extLst>
              <a:ext uri="{FF2B5EF4-FFF2-40B4-BE49-F238E27FC236}">
                <a16:creationId xmlns:a16="http://schemas.microsoft.com/office/drawing/2014/main" id="{639D654E-FA85-EF34-DCC0-4C9FB6C0275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1326"/>
          <a:stretch/>
        </p:blipFill>
        <p:spPr>
          <a:xfrm>
            <a:off x="8284653" y="274570"/>
            <a:ext cx="3202282" cy="3735455"/>
          </a:xfrm>
          <a:prstGeom prst="rect">
            <a:avLst/>
          </a:prstGeom>
        </p:spPr>
      </p:pic>
    </p:spTree>
    <p:extLst>
      <p:ext uri="{BB962C8B-B14F-4D97-AF65-F5344CB8AC3E}">
        <p14:creationId xmlns:p14="http://schemas.microsoft.com/office/powerpoint/2010/main" val="237446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8421C5-1EA6-0A18-D0A4-44995E495D87}"/>
              </a:ext>
            </a:extLst>
          </p:cNvPr>
          <p:cNvSpPr>
            <a:spLocks noChangeArrowheads="1"/>
          </p:cNvSpPr>
          <p:nvPr/>
        </p:nvSpPr>
        <p:spPr bwMode="auto">
          <a:xfrm>
            <a:off x="4573588" y="2994025"/>
            <a:ext cx="67842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887514" y="3072348"/>
            <a:ext cx="67842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p>
        </p:txBody>
      </p:sp>
      <p:sp>
        <p:nvSpPr>
          <p:cNvPr id="2" name="TextBox 1">
            <a:extLst>
              <a:ext uri="{FF2B5EF4-FFF2-40B4-BE49-F238E27FC236}">
                <a16:creationId xmlns:a16="http://schemas.microsoft.com/office/drawing/2014/main" id="{E4276385-C55C-59C8-E0DA-BDB6E8BD657B}"/>
              </a:ext>
            </a:extLst>
          </p:cNvPr>
          <p:cNvSpPr txBox="1"/>
          <p:nvPr/>
        </p:nvSpPr>
        <p:spPr>
          <a:xfrm>
            <a:off x="840233" y="678018"/>
            <a:ext cx="10552785" cy="4846776"/>
          </a:xfrm>
          <a:prstGeom prst="rect">
            <a:avLst/>
          </a:prstGeom>
          <a:noFill/>
        </p:spPr>
        <p:txBody>
          <a:bodyPr wrap="square" rtlCol="0">
            <a:spAutoFit/>
          </a:bodyPr>
          <a:lstStyle/>
          <a:p>
            <a:pPr marR="0" lvl="0">
              <a:lnSpc>
                <a:spcPct val="107000"/>
              </a:lnSpc>
              <a:spcBef>
                <a:spcPts val="0"/>
              </a:spcBef>
              <a:spcAft>
                <a:spcPts val="0"/>
              </a:spcAft>
            </a:pP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0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3600"/>
              </a:spcBef>
              <a:spcAft>
                <a:spcPts val="0"/>
              </a:spcAft>
              <a:buFont typeface="+mj-lt"/>
              <a:buAutoNum type="arabicPeriod"/>
            </a:pP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Work with your partner to match the yellow Myth cards with the appropriate blue Fact card.</a:t>
            </a:r>
            <a:endParaRPr lang="en-US" sz="30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3600"/>
              </a:spcBef>
              <a:spcAft>
                <a:spcPts val="0"/>
              </a:spcAft>
              <a:buFont typeface="+mj-lt"/>
              <a:buAutoNum type="arabicPeriod"/>
            </a:pP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For each of the yellow </a:t>
            </a:r>
            <a:r>
              <a:rPr lang="en-US" sz="3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M</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yth card numbers below, write the letter on the matching blue Fact card.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1 ____      2 _____     3 _____      4 _____       5 _____     6 _____     7 ____     8 _____</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740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506184" y="-47928"/>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440298" y="-47928"/>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8421C5-1EA6-0A18-D0A4-44995E495D87}"/>
              </a:ext>
            </a:extLst>
          </p:cNvPr>
          <p:cNvSpPr>
            <a:spLocks noChangeArrowheads="1"/>
          </p:cNvSpPr>
          <p:nvPr/>
        </p:nvSpPr>
        <p:spPr bwMode="auto">
          <a:xfrm>
            <a:off x="4573588" y="2994025"/>
            <a:ext cx="67842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887514" y="3072348"/>
            <a:ext cx="67842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p>
        </p:txBody>
      </p:sp>
      <p:sp>
        <p:nvSpPr>
          <p:cNvPr id="2" name="TextBox 1">
            <a:extLst>
              <a:ext uri="{FF2B5EF4-FFF2-40B4-BE49-F238E27FC236}">
                <a16:creationId xmlns:a16="http://schemas.microsoft.com/office/drawing/2014/main" id="{E4276385-C55C-59C8-E0DA-BDB6E8BD657B}"/>
              </a:ext>
            </a:extLst>
          </p:cNvPr>
          <p:cNvSpPr txBox="1"/>
          <p:nvPr/>
        </p:nvSpPr>
        <p:spPr>
          <a:xfrm>
            <a:off x="887513" y="295632"/>
            <a:ext cx="10552785" cy="3056221"/>
          </a:xfrm>
          <a:prstGeom prst="rect">
            <a:avLst/>
          </a:prstGeom>
          <a:noFill/>
        </p:spPr>
        <p:txBody>
          <a:bodyPr wrap="square" rtlCol="0">
            <a:spAutoFit/>
          </a:bodyPr>
          <a:lstStyle/>
          <a:p>
            <a:pPr marR="0" lvl="0">
              <a:lnSpc>
                <a:spcPct val="107000"/>
              </a:lnSpc>
              <a:spcBef>
                <a:spcPts val="0"/>
              </a:spcBef>
              <a:spcAft>
                <a:spcPts val="0"/>
              </a:spcAft>
            </a:pPr>
            <a:r>
              <a:rPr lang="en-US" sz="3000" dirty="0" smtClean="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4</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Describe another reason why parents might think that the </a:t>
            </a:r>
          </a:p>
          <a:p>
            <a:pPr marR="0" lvl="0">
              <a:lnSpc>
                <a:spcPct val="107000"/>
              </a:lnSpc>
              <a:spcBef>
                <a:spcPts val="0"/>
              </a:spcBef>
              <a:spcAft>
                <a:spcPts val="0"/>
              </a:spcAft>
            </a:pPr>
            <a:r>
              <a:rPr lang="en-US" sz="3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COVID-19 vaccine is </a:t>
            </a:r>
            <a:r>
              <a:rPr lang="en-US" sz="30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not</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safe for their children.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0"/>
              </a:spcAft>
            </a:pPr>
            <a:r>
              <a:rPr lang="en-US" sz="3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5.  Do some research to find out if your answer in question 4 is a  </a:t>
            </a:r>
          </a:p>
          <a:p>
            <a:pPr marR="0" lvl="0">
              <a:lnSpc>
                <a:spcPct val="107000"/>
              </a:lnSpc>
              <a:spcBef>
                <a:spcPts val="0"/>
              </a:spcBef>
              <a:spcAft>
                <a:spcPts val="0"/>
              </a:spcAft>
            </a:pPr>
            <a:r>
              <a:rPr lang="en-US" sz="3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myth or a fact.  Summarize the results of your research.  Cite the </a:t>
            </a:r>
          </a:p>
          <a:p>
            <a:pPr marR="0" lvl="0">
              <a:lnSpc>
                <a:spcPct val="107000"/>
              </a:lnSpc>
              <a:spcBef>
                <a:spcPts val="0"/>
              </a:spcBef>
              <a:spcAft>
                <a:spcPts val="0"/>
              </a:spcAft>
            </a:pPr>
            <a:r>
              <a:rPr lang="en-US" sz="3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source for the results of your research.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797231" y="3614446"/>
            <a:ext cx="3834203" cy="1014380"/>
          </a:xfrm>
          <a:prstGeom prst="rect">
            <a:avLst/>
          </a:prstGeom>
        </p:spPr>
        <p:txBody>
          <a:bodyPr wrap="square">
            <a:spAutoFit/>
          </a:bodyPr>
          <a:lstStyle/>
          <a:p>
            <a:pPr algn="ctr">
              <a:lnSpc>
                <a:spcPct val="107000"/>
              </a:lnSpc>
              <a:spcBef>
                <a:spcPts val="600"/>
              </a:spcBef>
            </a:pPr>
            <a:r>
              <a:rPr lang="en-US" sz="2800" b="1" i="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Myths </a:t>
            </a:r>
            <a:r>
              <a:rPr lang="en-US" sz="2800" b="1" i="1" dirty="0">
                <a:solidFill>
                  <a:srgbClr val="0070C0"/>
                </a:solidFill>
                <a:latin typeface="Calibri" panose="020F0502020204030204" pitchFamily="34" charset="0"/>
                <a:ea typeface="Calibri" panose="020F0502020204030204" pitchFamily="34" charset="0"/>
                <a:cs typeface="Calibri" panose="020F0502020204030204" pitchFamily="34" charset="0"/>
              </a:rPr>
              <a:t>and Facts a</a:t>
            </a:r>
            <a:r>
              <a:rPr lang="en-US" sz="2800" b="1" i="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bout </a:t>
            </a:r>
            <a:r>
              <a:rPr lang="en-US" sz="2800" b="1" i="1" dirty="0">
                <a:solidFill>
                  <a:srgbClr val="0070C0"/>
                </a:solidFill>
                <a:latin typeface="Calibri" panose="020F0502020204030204" pitchFamily="34" charset="0"/>
                <a:ea typeface="Calibri" panose="020F0502020204030204" pitchFamily="34" charset="0"/>
                <a:cs typeface="Calibri" panose="020F0502020204030204" pitchFamily="34" charset="0"/>
              </a:rPr>
              <a:t>COVID-19 Vaccines</a:t>
            </a:r>
            <a:endParaRPr lang="en-US"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7801096" y="4568040"/>
            <a:ext cx="1875695" cy="1828800"/>
          </a:xfrm>
          <a:prstGeom prst="rect">
            <a:avLst/>
          </a:prstGeom>
        </p:spPr>
      </p:pic>
      <p:sp>
        <p:nvSpPr>
          <p:cNvPr id="12" name="Rectangle 11"/>
          <p:cNvSpPr/>
          <p:nvPr/>
        </p:nvSpPr>
        <p:spPr>
          <a:xfrm>
            <a:off x="6833146" y="3497280"/>
            <a:ext cx="3762375" cy="29567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35779" y="3668351"/>
            <a:ext cx="5249102" cy="2068259"/>
          </a:xfrm>
          <a:prstGeom prst="rect">
            <a:avLst/>
          </a:prstGeom>
        </p:spPr>
        <p:txBody>
          <a:bodyPr wrap="square">
            <a:spAutoFit/>
          </a:bodyPr>
          <a:lstStyle/>
          <a:p>
            <a:pPr>
              <a:lnSpc>
                <a:spcPct val="107000"/>
              </a:lnSpc>
              <a:spcBef>
                <a:spcPts val="600"/>
              </a:spcBef>
            </a:pPr>
            <a:r>
              <a:rPr lang="en-US" sz="3000" dirty="0">
                <a:latin typeface="Calibri" panose="020F0502020204030204" pitchFamily="34" charset="0"/>
                <a:ea typeface="Times New Roman" panose="02020603050405020304" pitchFamily="18" charset="0"/>
                <a:cs typeface="Calibri" panose="020F0502020204030204" pitchFamily="34" charset="0"/>
              </a:rPr>
              <a:t>The students used this information from the CDC (Centers for Disease Control) to make their </a:t>
            </a:r>
            <a:r>
              <a:rPr lang="en-US" sz="3000" b="1" dirty="0">
                <a:latin typeface="Calibri" panose="020F0502020204030204" pitchFamily="34" charset="0"/>
                <a:ea typeface="Times New Roman" panose="02020603050405020304" pitchFamily="18" charset="0"/>
                <a:cs typeface="Calibri" panose="020F0502020204030204" pitchFamily="34" charset="0"/>
              </a:rPr>
              <a:t>Myth</a:t>
            </a:r>
            <a:r>
              <a:rPr lang="en-US" sz="3000" dirty="0">
                <a:latin typeface="Calibri" panose="020F0502020204030204" pitchFamily="34" charset="0"/>
                <a:ea typeface="Times New Roman" panose="02020603050405020304" pitchFamily="18" charset="0"/>
                <a:cs typeface="Calibri" panose="020F0502020204030204" pitchFamily="34" charset="0"/>
              </a:rPr>
              <a:t> and </a:t>
            </a:r>
            <a:r>
              <a:rPr lang="en-US" sz="3000" b="1" dirty="0">
                <a:latin typeface="Calibri" panose="020F0502020204030204" pitchFamily="34" charset="0"/>
                <a:ea typeface="Times New Roman" panose="02020603050405020304" pitchFamily="18" charset="0"/>
                <a:cs typeface="Calibri" panose="020F0502020204030204" pitchFamily="34" charset="0"/>
              </a:rPr>
              <a:t>Fact</a:t>
            </a:r>
            <a:r>
              <a:rPr lang="en-US" sz="3000" dirty="0">
                <a:latin typeface="Calibri" panose="020F0502020204030204" pitchFamily="34" charset="0"/>
                <a:ea typeface="Times New Roman" panose="02020603050405020304" pitchFamily="18" charset="0"/>
                <a:cs typeface="Calibri" panose="020F0502020204030204" pitchFamily="34" charset="0"/>
              </a:rPr>
              <a:t> </a:t>
            </a:r>
            <a:r>
              <a:rPr lang="en-US" sz="3000" dirty="0" smtClean="0">
                <a:latin typeface="Calibri" panose="020F0502020204030204" pitchFamily="34" charset="0"/>
                <a:ea typeface="Times New Roman" panose="02020603050405020304" pitchFamily="18" charset="0"/>
                <a:cs typeface="Calibri" panose="020F0502020204030204" pitchFamily="34" charset="0"/>
              </a:rPr>
              <a:t>cards.</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740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887514" y="3072348"/>
            <a:ext cx="67842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p>
        </p:txBody>
      </p:sp>
      <p:sp>
        <p:nvSpPr>
          <p:cNvPr id="2" name="TextBox 1">
            <a:extLst>
              <a:ext uri="{FF2B5EF4-FFF2-40B4-BE49-F238E27FC236}">
                <a16:creationId xmlns:a16="http://schemas.microsoft.com/office/drawing/2014/main" id="{D63F91AF-89AA-8649-BAE8-2707E2E58B65}"/>
              </a:ext>
            </a:extLst>
          </p:cNvPr>
          <p:cNvSpPr txBox="1"/>
          <p:nvPr/>
        </p:nvSpPr>
        <p:spPr>
          <a:xfrm>
            <a:off x="756271" y="364385"/>
            <a:ext cx="10166653" cy="6155659"/>
          </a:xfrm>
          <a:prstGeom prst="rect">
            <a:avLst/>
          </a:prstGeom>
          <a:noFill/>
        </p:spPr>
        <p:txBody>
          <a:bodyPr wrap="square" rtlCol="0">
            <a:spAutoFit/>
          </a:bodyPr>
          <a:lstStyle/>
          <a:p>
            <a:pPr marL="0" marR="0">
              <a:lnSpc>
                <a:spcPct val="107000"/>
              </a:lnSpc>
              <a:spcBef>
                <a:spcPts val="0"/>
              </a:spcBef>
              <a:spcAft>
                <a:spcPts val="800"/>
              </a:spcAft>
            </a:pPr>
            <a:r>
              <a:rPr lang="en-US" sz="3200" b="1"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Part 4:  Where are free COVID-19 vaccines available?  </a:t>
            </a:r>
            <a:endParaRPr lang="en-US" sz="32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students on the program planning team knew that people are more likely to get their children vaccinated if they can find </a:t>
            </a:r>
            <a:r>
              <a:rPr lang="en-US" sz="30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free</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COVID-19 vaccines that are offered at convenient places and at convenient times</a:t>
            </a:r>
            <a:r>
              <a:rPr lang="en-US" sz="3000" dirty="0" smtClean="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program planning team will use internet resources to identify sites appropriate for the participants in their community.</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AutoNum type="arabicPeriod"/>
            </a:pP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Help the planning team find possible locations where free COVID vaccines are available at convenient locations near your home.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415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8421C5-1EA6-0A18-D0A4-44995E495D87}"/>
              </a:ext>
            </a:extLst>
          </p:cNvPr>
          <p:cNvSpPr>
            <a:spLocks noChangeArrowheads="1"/>
          </p:cNvSpPr>
          <p:nvPr/>
        </p:nvSpPr>
        <p:spPr bwMode="auto">
          <a:xfrm>
            <a:off x="4573588" y="2994025"/>
            <a:ext cx="67842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887514" y="3072348"/>
            <a:ext cx="67842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p>
        </p:txBody>
      </p:sp>
      <p:sp>
        <p:nvSpPr>
          <p:cNvPr id="2" name="TextBox 1">
            <a:extLst>
              <a:ext uri="{FF2B5EF4-FFF2-40B4-BE49-F238E27FC236}">
                <a16:creationId xmlns:a16="http://schemas.microsoft.com/office/drawing/2014/main" id="{9954D190-56A4-7354-9F4E-C0A51DDE23B7}"/>
              </a:ext>
            </a:extLst>
          </p:cNvPr>
          <p:cNvSpPr txBox="1"/>
          <p:nvPr/>
        </p:nvSpPr>
        <p:spPr>
          <a:xfrm>
            <a:off x="887514" y="460638"/>
            <a:ext cx="10339667" cy="4838248"/>
          </a:xfrm>
          <a:prstGeom prst="rect">
            <a:avLst/>
          </a:prstGeom>
          <a:noFill/>
        </p:spPr>
        <p:txBody>
          <a:bodyPr wrap="square" rtlCol="0">
            <a:spAutoFit/>
          </a:bodyPr>
          <a:lstStyle/>
          <a:p>
            <a:r>
              <a:rPr lang="en-US" sz="3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2.  </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Provide information on </a:t>
            </a:r>
            <a:r>
              <a:rPr lang="en-US" sz="30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two</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locations near your home or    </a:t>
            </a:r>
          </a:p>
          <a:p>
            <a:r>
              <a:rPr lang="en-US" sz="3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school that give </a:t>
            </a:r>
            <a:r>
              <a:rPr lang="en-US" sz="30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free</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COVID-19 vaccines.  For each location, </a:t>
            </a:r>
          </a:p>
          <a:p>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include the website, location address, distance from your</a:t>
            </a:r>
          </a:p>
          <a:p>
            <a:r>
              <a:rPr lang="en-US" sz="3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home/school, hours that vaccines are available, and whether </a:t>
            </a:r>
          </a:p>
          <a:p>
            <a:r>
              <a:rPr lang="en-US" sz="3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an appointment is needed.</a:t>
            </a:r>
          </a:p>
          <a:p>
            <a:endParaRPr lang="en-US" sz="3000" dirty="0">
              <a:solidFill>
                <a:srgbClr val="333333"/>
              </a:solidFill>
              <a:latin typeface="Calibri" panose="020F0502020204030204" pitchFamily="34" charset="0"/>
              <a:cs typeface="Calibri" panose="020F0502020204030204" pitchFamily="34" charset="0"/>
            </a:endParaRPr>
          </a:p>
          <a:p>
            <a:pPr marR="0" lvl="0">
              <a:lnSpc>
                <a:spcPct val="107000"/>
              </a:lnSpc>
              <a:spcBef>
                <a:spcPts val="0"/>
              </a:spcBef>
              <a:spcAft>
                <a:spcPts val="0"/>
              </a:spcAft>
            </a:pP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3.  Some people do not have computer skills/access or language </a:t>
            </a:r>
          </a:p>
          <a:p>
            <a:pPr marR="0" lvl="0">
              <a:lnSpc>
                <a:spcPct val="107000"/>
              </a:lnSpc>
              <a:spcBef>
                <a:spcPts val="0"/>
              </a:spcBef>
              <a:spcAft>
                <a:spcPts val="0"/>
              </a:spcAft>
            </a:pPr>
            <a:r>
              <a:rPr lang="en-US" sz="3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skills to schedule appointments for vaccinations.  What ideas </a:t>
            </a:r>
          </a:p>
          <a:p>
            <a:pPr marR="0" lvl="0">
              <a:lnSpc>
                <a:spcPct val="107000"/>
              </a:lnSpc>
              <a:spcBef>
                <a:spcPts val="0"/>
              </a:spcBef>
              <a:spcAft>
                <a:spcPts val="0"/>
              </a:spcAft>
            </a:pPr>
            <a:r>
              <a:rPr lang="en-US" sz="3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 you have for ways to help these people get their family </a:t>
            </a:r>
          </a:p>
          <a:p>
            <a:pPr marR="0" lvl="0">
              <a:lnSpc>
                <a:spcPct val="107000"/>
              </a:lnSpc>
              <a:spcBef>
                <a:spcPts val="0"/>
              </a:spcBef>
              <a:spcAft>
                <a:spcPts val="0"/>
              </a:spcAft>
            </a:pPr>
            <a:r>
              <a:rPr lang="en-US" sz="3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members vaccinated?   </a:t>
            </a:r>
            <a:endParaRPr lang="en-US" sz="3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235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8421C5-1EA6-0A18-D0A4-44995E495D87}"/>
              </a:ext>
            </a:extLst>
          </p:cNvPr>
          <p:cNvSpPr>
            <a:spLocks noChangeArrowheads="1"/>
          </p:cNvSpPr>
          <p:nvPr/>
        </p:nvSpPr>
        <p:spPr bwMode="auto">
          <a:xfrm>
            <a:off x="4573588" y="2994025"/>
            <a:ext cx="67842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887514" y="3072348"/>
            <a:ext cx="67842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p>
        </p:txBody>
      </p:sp>
      <p:sp>
        <p:nvSpPr>
          <p:cNvPr id="2" name="TextBox 1">
            <a:extLst>
              <a:ext uri="{FF2B5EF4-FFF2-40B4-BE49-F238E27FC236}">
                <a16:creationId xmlns:a16="http://schemas.microsoft.com/office/drawing/2014/main" id="{9954D190-56A4-7354-9F4E-C0A51DDE23B7}"/>
              </a:ext>
            </a:extLst>
          </p:cNvPr>
          <p:cNvSpPr txBox="1"/>
          <p:nvPr/>
        </p:nvSpPr>
        <p:spPr>
          <a:xfrm>
            <a:off x="1018141" y="1712905"/>
            <a:ext cx="10339667" cy="2562240"/>
          </a:xfrm>
          <a:prstGeom prst="rect">
            <a:avLst/>
          </a:prstGeom>
          <a:noFill/>
        </p:spPr>
        <p:txBody>
          <a:bodyPr wrap="square" rtlCol="0">
            <a:spAutoFit/>
          </a:bodyPr>
          <a:lstStyle/>
          <a:p>
            <a:pPr marL="0" marR="0">
              <a:lnSpc>
                <a:spcPct val="107000"/>
              </a:lnSpc>
              <a:spcBef>
                <a:spcPts val="0"/>
              </a:spcBef>
              <a:spcAft>
                <a:spcPts val="0"/>
              </a:spcAft>
            </a:pPr>
            <a:r>
              <a:rPr lang="en-US" sz="3000" dirty="0">
                <a:latin typeface="Calibri" panose="020F0502020204030204" pitchFamily="34" charset="0"/>
                <a:ea typeface="Times New Roman" panose="02020603050405020304" pitchFamily="18" charset="0"/>
                <a:cs typeface="Times New Roman" panose="02020603050405020304" pitchFamily="18" charset="0"/>
              </a:rPr>
              <a:t>4.  </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Some vaccine locations offer only one kind of COVID-19 vaccine.  Are all COVID-19 vaccines currently available in the United States safe for children?  Do internet research to answer this question.  Provide the website for your information source.</a:t>
            </a:r>
            <a:endParaRPr lang="en-US" sz="3000" dirty="0">
              <a:effectLst/>
              <a:latin typeface="Calibri" panose="020F0502020204030204" pitchFamily="34" charset="0"/>
              <a:ea typeface="Calibri" panose="020F0502020204030204" pitchFamily="34" charset="0"/>
              <a:cs typeface="Calibri" panose="020F0502020204030204" pitchFamily="34" charset="0"/>
            </a:endParaRPr>
          </a:p>
          <a:p>
            <a:pPr marL="228600" marR="0">
              <a:lnSpc>
                <a:spcPct val="107000"/>
              </a:lnSpc>
              <a:spcBef>
                <a:spcPts val="0"/>
              </a:spcBef>
              <a:spcAft>
                <a:spcPts val="0"/>
              </a:spcAft>
            </a:pP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98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5A666A-F513-AF4C-955D-8225E2D2E19B}"/>
              </a:ext>
            </a:extLst>
          </p:cNvPr>
          <p:cNvSpPr>
            <a:spLocks noGrp="1"/>
          </p:cNvSpPr>
          <p:nvPr>
            <p:ph type="subTitle" idx="1"/>
          </p:nvPr>
        </p:nvSpPr>
        <p:spPr>
          <a:xfrm>
            <a:off x="833891" y="418447"/>
            <a:ext cx="5972410" cy="4294869"/>
          </a:xfrm>
        </p:spPr>
        <p:txBody>
          <a:bodyPr>
            <a:normAutofit fontScale="25000" lnSpcReduction="20000"/>
          </a:bodyPr>
          <a:lstStyle/>
          <a:p>
            <a:pPr marL="0" marR="0" algn="l">
              <a:lnSpc>
                <a:spcPct val="120000"/>
              </a:lnSpc>
              <a:spcBef>
                <a:spcPts val="0"/>
              </a:spcBef>
              <a:spcAft>
                <a:spcPts val="0"/>
              </a:spcAft>
            </a:pPr>
            <a:r>
              <a:rPr lang="en-US" sz="12000" dirty="0">
                <a:effectLst/>
                <a:latin typeface="Calibri" panose="020F0502020204030204" pitchFamily="34" charset="0"/>
                <a:ea typeface="Calibri" panose="020F0502020204030204" pitchFamily="34" charset="0"/>
                <a:cs typeface="Calibri" panose="020F0502020204030204" pitchFamily="34" charset="0"/>
              </a:rPr>
              <a:t>In the Monk County School District, only 34% of students aged 5 to 11 and 62% of students aged 12-17 have received two doses of a COVID-19 vaccine.  Less than 32% of the older students have received the booster dose recommended for greater protection against COVID-19.  </a:t>
            </a:r>
            <a:endParaRPr lang="en-US" sz="1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0" dirty="0">
                <a:effectLst/>
                <a:latin typeface="Calibri" panose="020F0502020204030204" pitchFamily="34" charset="0"/>
                <a:ea typeface="Calibri" panose="020F0502020204030204" pitchFamily="34" charset="0"/>
                <a:cs typeface="Calibri" panose="020F0502020204030204" pitchFamily="34" charset="0"/>
              </a:rPr>
              <a:t> </a:t>
            </a:r>
            <a:endParaRPr lang="en-US" sz="1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52" name="Picture 4" descr="How Are School Districts Responding to COVID-19? - Show Me Institute">
            <a:extLst>
              <a:ext uri="{FF2B5EF4-FFF2-40B4-BE49-F238E27FC236}">
                <a16:creationId xmlns:a16="http://schemas.microsoft.com/office/drawing/2014/main" id="{9F0ACE51-A5F3-44B2-A9CF-0345B32BC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01" y="3399780"/>
            <a:ext cx="4525386" cy="301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71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4F4E776E-10A5-2F7F-4C24-739BA132D49C}"/>
              </a:ext>
            </a:extLst>
          </p:cNvPr>
          <p:cNvSpPr txBox="1">
            <a:spLocks/>
          </p:cNvSpPr>
          <p:nvPr/>
        </p:nvSpPr>
        <p:spPr>
          <a:xfrm>
            <a:off x="1352372" y="721414"/>
            <a:ext cx="8958366" cy="2927872"/>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Bef>
                <a:spcPts val="0"/>
              </a:spcBef>
            </a:pPr>
            <a:r>
              <a:rPr lang="en-US" sz="12000" dirty="0">
                <a:latin typeface="Calibri" panose="020F0502020204030204" pitchFamily="34" charset="0"/>
                <a:ea typeface="Calibri" panose="020F0502020204030204" pitchFamily="34" charset="0"/>
                <a:cs typeface="Calibri" panose="020F0502020204030204" pitchFamily="34" charset="0"/>
              </a:rPr>
              <a:t> </a:t>
            </a:r>
            <a:r>
              <a:rPr lang="en-US" sz="12000" dirty="0" smtClean="0">
                <a:latin typeface="Calibri" panose="020F0502020204030204" pitchFamily="34" charset="0"/>
                <a:ea typeface="Calibri" panose="020F0502020204030204" pitchFamily="34" charset="0"/>
                <a:cs typeface="Calibri" panose="020F0502020204030204" pitchFamily="34" charset="0"/>
              </a:rPr>
              <a:t>The </a:t>
            </a:r>
            <a:r>
              <a:rPr lang="en-US" sz="12000" dirty="0">
                <a:latin typeface="Calibri" panose="020F0502020204030204" pitchFamily="34" charset="0"/>
                <a:ea typeface="Calibri" panose="020F0502020204030204" pitchFamily="34" charset="0"/>
                <a:cs typeface="Calibri" panose="020F0502020204030204" pitchFamily="34" charset="0"/>
              </a:rPr>
              <a:t>board of education for the Monk County School District recognizes that students under the age of 18 need parental or guardian approval before they can be vaccinated.  A team of high school students has volunteered to develop a program to encourage parents to have their children vaccinated against COVID-19. </a:t>
            </a:r>
            <a:endParaRPr lang="en-US" sz="1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igh school counselors brief admissions leaders on what potential students  want">
            <a:extLst>
              <a:ext uri="{FF2B5EF4-FFF2-40B4-BE49-F238E27FC236}">
                <a16:creationId xmlns:a16="http://schemas.microsoft.com/office/drawing/2014/main" id="{B6751E44-0767-1A29-2A02-7C4892F81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152" y="3970522"/>
            <a:ext cx="4737005" cy="248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88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23D7B-1824-3049-BCF2-64D46214F19F}"/>
              </a:ext>
            </a:extLst>
          </p:cNvPr>
          <p:cNvSpPr>
            <a:spLocks noGrp="1"/>
          </p:cNvSpPr>
          <p:nvPr>
            <p:ph type="ctrTitle"/>
          </p:nvPr>
        </p:nvSpPr>
        <p:spPr>
          <a:xfrm>
            <a:off x="1003777" y="232757"/>
            <a:ext cx="9132537" cy="689956"/>
          </a:xfrm>
        </p:spPr>
        <p:txBody>
          <a:bodyPr>
            <a:normAutofit/>
          </a:bodyPr>
          <a:lstStyle/>
          <a:p>
            <a:pPr marL="0" marR="0" algn="l">
              <a:lnSpc>
                <a:spcPct val="107000"/>
              </a:lnSpc>
              <a:spcBef>
                <a:spcPts val="0"/>
              </a:spcBef>
              <a:spcAft>
                <a:spcPts val="0"/>
              </a:spcAft>
            </a:pPr>
            <a:r>
              <a:rPr lang="en-US" sz="3600" b="1" dirty="0">
                <a:solidFill>
                  <a:schemeClr val="accent6">
                    <a:lumMod val="75000"/>
                  </a:schemeClr>
                </a:solidFill>
                <a:latin typeface="+mn-lt"/>
              </a:rPr>
              <a:t>Part 1:  Listening</a:t>
            </a:r>
            <a:endParaRPr lang="en-US" sz="3200" b="1" dirty="0">
              <a:solidFill>
                <a:schemeClr val="accent6">
                  <a:lumMod val="75000"/>
                </a:schemeClr>
              </a:solidFill>
            </a:endParaRPr>
          </a:p>
        </p:txBody>
      </p:sp>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0DC491-2042-BFC2-667B-E945D200E3D0}"/>
              </a:ext>
            </a:extLst>
          </p:cNvPr>
          <p:cNvSpPr txBox="1"/>
          <p:nvPr/>
        </p:nvSpPr>
        <p:spPr>
          <a:xfrm>
            <a:off x="1003777" y="1071959"/>
            <a:ext cx="9744579" cy="5555367"/>
          </a:xfrm>
          <a:prstGeom prst="rect">
            <a:avLst/>
          </a:prstGeom>
          <a:noFill/>
        </p:spPr>
        <p:txBody>
          <a:bodyPr wrap="square" rtlCol="0">
            <a:spAutoFit/>
          </a:bodyPr>
          <a:lstStyle/>
          <a:p>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To begin the program, the high school students thought it was important to listen to parents explain why they chose to not have their children get vaccinated to protect them from COVID-19.   </a:t>
            </a:r>
            <a:r>
              <a:rPr lang="en-US" sz="1200" dirty="0">
                <a:effectLst/>
                <a:latin typeface="Calibri" panose="020F0502020204030204" pitchFamily="34" charset="0"/>
                <a:ea typeface="Calibri" panose="020F0502020204030204" pitchFamily="34" charset="0"/>
                <a:cs typeface="Times New Roman" panose="02020603050405020304" pitchFamily="18" charset="0"/>
              </a:rPr>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dirty="0">
                <a:effectLst/>
                <a:latin typeface="Calibri" panose="020F0502020204030204" pitchFamily="34" charset="0"/>
                <a:ea typeface="Calibri" panose="020F0502020204030204" pitchFamily="34" charset="0"/>
                <a:cs typeface="Times New Roman" panose="02020603050405020304" pitchFamily="18" charset="0"/>
              </a:rPr>
              <a:t/>
            </a:r>
            <a:br>
              <a:rPr lang="en-US" sz="3000" dirty="0">
                <a:effectLst/>
                <a:latin typeface="Calibri" panose="020F0502020204030204" pitchFamily="34" charset="0"/>
                <a:ea typeface="Calibri" panose="020F0502020204030204" pitchFamily="34" charset="0"/>
                <a:cs typeface="Times New Roman" panose="02020603050405020304" pitchFamily="18" charset="0"/>
              </a:rPr>
            </a:br>
            <a:r>
              <a:rPr lang="en-US" sz="3000" dirty="0">
                <a:effectLst/>
                <a:latin typeface="Calibri" panose="020F0502020204030204" pitchFamily="34" charset="0"/>
                <a:ea typeface="Calibri" panose="020F0502020204030204" pitchFamily="34" charset="0"/>
                <a:cs typeface="Times New Roman" panose="02020603050405020304" pitchFamily="18" charset="0"/>
              </a:rPr>
              <a:t>1. </a:t>
            </a:r>
            <a:r>
              <a:rPr lang="en-US" sz="2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Make</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list of reasons why parents might not have their children</a:t>
            </a: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vaccinated.</a:t>
            </a:r>
          </a:p>
          <a:p>
            <a:pPr>
              <a:spcBef>
                <a:spcPts val="180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2. </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team of students wants to create a program to encourage people to have their children vaccinated.  Why do you think </a:t>
            </a: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team thought it was important to begin the program with parents’ reasons for not having their </a:t>
            </a:r>
            <a:r>
              <a:rPr lang="en-US" sz="2800" dirty="0" smtClean="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children </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vaccinated? </a:t>
            </a: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dirty="0">
                <a:effectLst/>
                <a:latin typeface="Calibri" panose="020F0502020204030204" pitchFamily="34" charset="0"/>
                <a:ea typeface="Calibri" panose="020F0502020204030204" pitchFamily="34" charset="0"/>
                <a:cs typeface="Times New Roman" panose="02020603050405020304" pitchFamily="18" charset="0"/>
              </a:rPr>
              <a:t/>
            </a:r>
            <a:br>
              <a:rPr lang="en-US" sz="3000" dirty="0">
                <a:effectLst/>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Tree>
    <p:extLst>
      <p:ext uri="{BB962C8B-B14F-4D97-AF65-F5344CB8AC3E}">
        <p14:creationId xmlns:p14="http://schemas.microsoft.com/office/powerpoint/2010/main" val="176305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AA1D3E7-13A1-BCD1-1BD2-F3C51F179A9D}"/>
              </a:ext>
            </a:extLst>
          </p:cNvPr>
          <p:cNvSpPr txBox="1"/>
          <p:nvPr/>
        </p:nvSpPr>
        <p:spPr>
          <a:xfrm>
            <a:off x="646121" y="192692"/>
            <a:ext cx="11022213" cy="2595326"/>
          </a:xfrm>
          <a:prstGeom prst="rect">
            <a:avLst/>
          </a:prstGeom>
          <a:noFill/>
        </p:spPr>
        <p:txBody>
          <a:bodyPr wrap="square" rtlCol="0">
            <a:spAutoFit/>
          </a:bodyPr>
          <a:lstStyle/>
          <a:p>
            <a:pPr marL="0" marR="0">
              <a:lnSpc>
                <a:spcPct val="107000"/>
              </a:lnSpc>
              <a:spcBef>
                <a:spcPts val="0"/>
              </a:spcBef>
              <a:spcAft>
                <a:spcPts val="0"/>
              </a:spcAft>
            </a:pPr>
            <a:r>
              <a:rPr lang="en-US" sz="3200" b="1"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Part 2:  Vaccines make a difference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700" dirty="0">
                <a:effectLst/>
                <a:latin typeface="Calibri" panose="020F0502020204030204" pitchFamily="34" charset="0"/>
                <a:ea typeface="Calibri" panose="020F0502020204030204" pitchFamily="34" charset="0"/>
                <a:cs typeface="Calibri" panose="020F0502020204030204" pitchFamily="34" charset="0"/>
              </a:rPr>
              <a:t>The students on the program planning team decided to first focus on how childhood vaccines had been important in protecting children from dangerous diseases.  They found information about diseases that could result if children did not receive the usual recommended childhood vaccines.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4274160-DA63-2563-EA11-E0B6CF694C08}"/>
              </a:ext>
            </a:extLst>
          </p:cNvPr>
          <p:cNvSpPr txBox="1"/>
          <p:nvPr/>
        </p:nvSpPr>
        <p:spPr>
          <a:xfrm>
            <a:off x="584245" y="3167023"/>
            <a:ext cx="7897611" cy="2718821"/>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eriod"/>
            </a:pPr>
            <a:r>
              <a:rPr lang="en-US" sz="2700" dirty="0">
                <a:effectLst/>
                <a:latin typeface="Calibri" panose="020F0502020204030204" pitchFamily="34" charset="0"/>
                <a:ea typeface="Calibri" panose="020F0502020204030204" pitchFamily="34" charset="0"/>
                <a:cs typeface="Calibri" panose="020F0502020204030204" pitchFamily="34" charset="0"/>
              </a:rPr>
              <a:t>Read the </a:t>
            </a:r>
            <a:r>
              <a:rPr lang="en-US" sz="2700" b="1" dirty="0">
                <a:effectLst/>
                <a:latin typeface="Calibri" panose="020F0502020204030204" pitchFamily="34" charset="0"/>
                <a:ea typeface="Calibri" panose="020F0502020204030204" pitchFamily="34" charset="0"/>
                <a:cs typeface="Calibri" panose="020F0502020204030204" pitchFamily="34" charset="0"/>
              </a:rPr>
              <a:t>Disease Descriptions</a:t>
            </a:r>
            <a:r>
              <a:rPr lang="en-US" sz="2700" dirty="0">
                <a:effectLst/>
                <a:latin typeface="Calibri" panose="020F0502020204030204" pitchFamily="34" charset="0"/>
                <a:ea typeface="Calibri" panose="020F0502020204030204" pitchFamily="34" charset="0"/>
                <a:cs typeface="Calibri" panose="020F0502020204030204" pitchFamily="34" charset="0"/>
              </a:rPr>
              <a:t> sheet that describes what it would be like to have the following diseases.  As you read the information on each disease:</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800"/>
              </a:spcBef>
            </a:pPr>
            <a:r>
              <a:rPr lang="en-US" sz="2700" dirty="0">
                <a:latin typeface="Calibri" panose="020F0502020204030204" pitchFamily="34" charset="0"/>
                <a:ea typeface="Calibri" panose="020F0502020204030204" pitchFamily="34" charset="0"/>
                <a:cs typeface="Calibri" panose="020F0502020204030204" pitchFamily="34" charset="0"/>
              </a:rPr>
              <a:t>	</a:t>
            </a:r>
            <a:r>
              <a:rPr lang="en-US" sz="2700" dirty="0" smtClean="0">
                <a:effectLst/>
                <a:latin typeface="Calibri" panose="020F0502020204030204" pitchFamily="34" charset="0"/>
                <a:ea typeface="Calibri" panose="020F0502020204030204" pitchFamily="34" charset="0"/>
                <a:cs typeface="Calibri" panose="020F0502020204030204" pitchFamily="34" charset="0"/>
              </a:rPr>
              <a:t>“</a:t>
            </a:r>
            <a:r>
              <a:rPr lang="en-US" sz="2700" dirty="0">
                <a:effectLst/>
                <a:latin typeface="Calibri" panose="020F0502020204030204" pitchFamily="34" charset="0"/>
                <a:ea typeface="Calibri" panose="020F0502020204030204" pitchFamily="34" charset="0"/>
                <a:cs typeface="Calibri" panose="020F0502020204030204" pitchFamily="34" charset="0"/>
              </a:rPr>
              <a:t>X” = disease you had when you were a child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800"/>
              </a:spcBef>
            </a:pPr>
            <a:r>
              <a:rPr lang="en-US" sz="2700" dirty="0" smtClean="0">
                <a:effectLst/>
                <a:latin typeface="Calibri" panose="020F0502020204030204" pitchFamily="34" charset="0"/>
                <a:ea typeface="Calibri" panose="020F0502020204030204" pitchFamily="34" charset="0"/>
                <a:cs typeface="Calibri" panose="020F0502020204030204" pitchFamily="34" charset="0"/>
              </a:rPr>
              <a:t>	“</a:t>
            </a:r>
            <a:r>
              <a:rPr lang="en-US" sz="2700" dirty="0">
                <a:effectLst/>
                <a:latin typeface="Calibri" panose="020F0502020204030204" pitchFamily="34" charset="0"/>
                <a:ea typeface="Calibri" panose="020F0502020204030204" pitchFamily="34" charset="0"/>
                <a:cs typeface="Calibri" panose="020F0502020204030204" pitchFamily="34" charset="0"/>
              </a:rPr>
              <a:t>X” = you know someone who had the disease</a:t>
            </a:r>
            <a:endParaRPr lang="en-US" sz="2700" dirty="0"/>
          </a:p>
        </p:txBody>
      </p:sp>
      <p:pic>
        <p:nvPicPr>
          <p:cNvPr id="5" name="Picture 4">
            <a:extLst>
              <a:ext uri="{FF2B5EF4-FFF2-40B4-BE49-F238E27FC236}">
                <a16:creationId xmlns:a16="http://schemas.microsoft.com/office/drawing/2014/main" id="{99123C00-C527-288F-1A3C-757FF96835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64356" y="2788018"/>
            <a:ext cx="2988398" cy="3867338"/>
          </a:xfrm>
          <a:prstGeom prst="rect">
            <a:avLst/>
          </a:prstGeom>
          <a:ln>
            <a:solidFill>
              <a:schemeClr val="tx1"/>
            </a:solidFill>
          </a:ln>
        </p:spPr>
      </p:pic>
    </p:spTree>
    <p:extLst>
      <p:ext uri="{BB962C8B-B14F-4D97-AF65-F5344CB8AC3E}">
        <p14:creationId xmlns:p14="http://schemas.microsoft.com/office/powerpoint/2010/main" val="359268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287C1B73-AF69-FD07-0719-70213A0ECE09}"/>
              </a:ext>
            </a:extLst>
          </p:cNvPr>
          <p:cNvGraphicFramePr>
            <a:graphicFrameLocks noGrp="1"/>
          </p:cNvGraphicFramePr>
          <p:nvPr>
            <p:extLst>
              <p:ext uri="{D42A27DB-BD31-4B8C-83A1-F6EECF244321}">
                <p14:modId xmlns:p14="http://schemas.microsoft.com/office/powerpoint/2010/main" val="1432161675"/>
              </p:ext>
            </p:extLst>
          </p:nvPr>
        </p:nvGraphicFramePr>
        <p:xfrm>
          <a:off x="7591962" y="1472409"/>
          <a:ext cx="3522154" cy="3657599"/>
        </p:xfrm>
        <a:graphic>
          <a:graphicData uri="http://schemas.openxmlformats.org/drawingml/2006/table">
            <a:tbl>
              <a:tblPr firstRow="1" firstCol="1" bandRow="1">
                <a:tableStyleId>{073A0DAA-6AF3-43AB-8588-CEC1D06C72B9}</a:tableStyleId>
              </a:tblPr>
              <a:tblGrid>
                <a:gridCol w="1196827">
                  <a:extLst>
                    <a:ext uri="{9D8B030D-6E8A-4147-A177-3AD203B41FA5}">
                      <a16:colId xmlns:a16="http://schemas.microsoft.com/office/drawing/2014/main" val="1760894769"/>
                    </a:ext>
                  </a:extLst>
                </a:gridCol>
                <a:gridCol w="1143194">
                  <a:extLst>
                    <a:ext uri="{9D8B030D-6E8A-4147-A177-3AD203B41FA5}">
                      <a16:colId xmlns:a16="http://schemas.microsoft.com/office/drawing/2014/main" val="2817813913"/>
                    </a:ext>
                  </a:extLst>
                </a:gridCol>
                <a:gridCol w="1182133">
                  <a:extLst>
                    <a:ext uri="{9D8B030D-6E8A-4147-A177-3AD203B41FA5}">
                      <a16:colId xmlns:a16="http://schemas.microsoft.com/office/drawing/2014/main" val="3769576596"/>
                    </a:ext>
                  </a:extLst>
                </a:gridCol>
              </a:tblGrid>
              <a:tr h="1391981">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Disease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Before 1900 Average Deaths Per Year</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Deaths Reported in 2019</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4849268"/>
                  </a:ext>
                </a:extLst>
              </a:tr>
              <a:tr h="377603">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Measles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530,217</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1,287</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7082055"/>
                  </a:ext>
                </a:extLst>
              </a:tr>
              <a:tr h="377603">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Pertussis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200,752</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15,662</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304453"/>
                  </a:ext>
                </a:extLst>
              </a:tr>
              <a:tr h="377603">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Mumps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162,344</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3,509</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296347"/>
                  </a:ext>
                </a:extLst>
              </a:tr>
              <a:tr h="377603">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Smallpox</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29,005</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0</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8430994"/>
                  </a:ext>
                </a:extLst>
              </a:tr>
              <a:tr h="377603">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Diphtheria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21,053</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2</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1537272"/>
                  </a:ext>
                </a:extLst>
              </a:tr>
              <a:tr h="377603">
                <a:tc>
                  <a:txBody>
                    <a:bodyPr/>
                    <a:lstStyle/>
                    <a:p>
                      <a:pPr marL="0" marR="0" algn="ctr">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Polio</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16,316</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0</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5625993"/>
                  </a:ext>
                </a:extLst>
              </a:tr>
            </a:tbl>
          </a:graphicData>
        </a:graphic>
      </p:graphicFrame>
      <p:sp>
        <p:nvSpPr>
          <p:cNvPr id="5" name="Text Box 11">
            <a:extLst>
              <a:ext uri="{FF2B5EF4-FFF2-40B4-BE49-F238E27FC236}">
                <a16:creationId xmlns:a16="http://schemas.microsoft.com/office/drawing/2014/main" id="{FC97FE4C-0B96-2486-E29E-94578FE79D1A}"/>
              </a:ext>
            </a:extLst>
          </p:cNvPr>
          <p:cNvSpPr txBox="1">
            <a:spLocks noChangeArrowheads="1"/>
          </p:cNvSpPr>
          <p:nvPr/>
        </p:nvSpPr>
        <p:spPr bwMode="auto">
          <a:xfrm>
            <a:off x="7846803" y="806337"/>
            <a:ext cx="3146446" cy="4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Deaths in the United States Due to </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Vaccine Preventable </a:t>
            </a:r>
            <a:r>
              <a:rPr kumimoji="0" lang="en-US" altLang="en-US" sz="1400" b="1" i="0" u="none" strike="noStrike" cap="none" normalizeH="0" baseline="0" dirty="0" smtClean="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Diseases</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1050298" y="953773"/>
            <a:ext cx="678422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a:ln>
                  <a:noFill/>
                </a:ln>
                <a:solidFill>
                  <a:srgbClr val="333333"/>
                </a:solidFill>
                <a:effectLst/>
                <a:latin typeface="+mn-lt"/>
                <a:ea typeface="Times New Roman" panose="02020603050405020304" pitchFamily="18" charset="0"/>
                <a:cs typeface="Calibri" panose="020F0502020204030204" pitchFamily="34" charset="0"/>
              </a:rPr>
              <a:t>2. Summarize the main trend or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700" dirty="0">
                <a:solidFill>
                  <a:srgbClr val="333333"/>
                </a:solidFill>
                <a:latin typeface="+mn-lt"/>
                <a:ea typeface="Times New Roman" panose="02020603050405020304" pitchFamily="18" charset="0"/>
                <a:cs typeface="Calibri" panose="020F0502020204030204" pitchFamily="34" charset="0"/>
              </a:rPr>
              <a:t>    </a:t>
            </a:r>
            <a:r>
              <a:rPr kumimoji="0" lang="en-US" altLang="en-US" sz="2700" b="0" i="0" u="none" strike="noStrike" cap="none" normalizeH="0" baseline="0" dirty="0">
                <a:ln>
                  <a:noFill/>
                </a:ln>
                <a:solidFill>
                  <a:srgbClr val="333333"/>
                </a:solidFill>
                <a:effectLst/>
                <a:latin typeface="+mn-lt"/>
                <a:ea typeface="Times New Roman" panose="02020603050405020304" pitchFamily="18" charset="0"/>
                <a:cs typeface="Calibri" panose="020F0502020204030204" pitchFamily="34" charset="0"/>
              </a:rPr>
              <a:t>pattern that you observe in the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700" dirty="0">
                <a:solidFill>
                  <a:srgbClr val="333333"/>
                </a:solidFill>
                <a:latin typeface="+mn-lt"/>
                <a:ea typeface="Times New Roman" panose="02020603050405020304" pitchFamily="18" charset="0"/>
                <a:cs typeface="Calibri" panose="020F0502020204030204" pitchFamily="34" charset="0"/>
              </a:rPr>
              <a:t>    </a:t>
            </a:r>
            <a:r>
              <a:rPr kumimoji="0" lang="en-US" altLang="en-US" sz="2700" b="0" i="0" u="none" strike="noStrike" cap="none" normalizeH="0" baseline="0" dirty="0">
                <a:ln>
                  <a:noFill/>
                </a:ln>
                <a:solidFill>
                  <a:srgbClr val="333333"/>
                </a:solidFill>
                <a:effectLst/>
                <a:latin typeface="+mn-lt"/>
                <a:ea typeface="Times New Roman" panose="02020603050405020304" pitchFamily="18" charset="0"/>
                <a:cs typeface="Calibri" panose="020F0502020204030204" pitchFamily="34" charset="0"/>
              </a:rPr>
              <a:t>data table on the right.  </a:t>
            </a:r>
            <a:endParaRPr kumimoji="0" lang="en-US" altLang="en-US" sz="27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700" b="0" i="0" u="none" strike="noStrike" cap="none" normalizeH="0" baseline="0" dirty="0">
              <a:ln>
                <a:noFill/>
              </a:ln>
              <a:solidFill>
                <a:srgbClr val="333333"/>
              </a:solidFill>
              <a:effectLst/>
              <a:latin typeface="+mn-lt"/>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700" b="0" i="0" u="none" strike="noStrike" cap="none" normalizeH="0" baseline="0" dirty="0">
                <a:ln>
                  <a:noFill/>
                </a:ln>
                <a:solidFill>
                  <a:srgbClr val="333333"/>
                </a:solidFill>
                <a:effectLst/>
                <a:latin typeface="+mn-lt"/>
                <a:ea typeface="Times New Roman" panose="02020603050405020304" pitchFamily="18" charset="0"/>
                <a:cs typeface="Calibri" panose="020F0502020204030204" pitchFamily="34" charset="0"/>
              </a:rPr>
              <a:t>3. Why do you think we no longer see </a:t>
            </a:r>
          </a:p>
          <a:p>
            <a:pPr marL="0" marR="0" lvl="0" indent="0" algn="l" defTabSz="914400" rtl="0" eaLnBrk="0" fontAlgn="base" latinLnBrk="0" hangingPunct="0">
              <a:lnSpc>
                <a:spcPct val="100000"/>
              </a:lnSpc>
              <a:spcBef>
                <a:spcPct val="0"/>
              </a:spcBef>
              <a:spcAft>
                <a:spcPct val="0"/>
              </a:spcAft>
              <a:buClrTx/>
              <a:buSzTx/>
              <a:tabLst/>
            </a:pPr>
            <a:r>
              <a:rPr lang="en-US" altLang="en-US" sz="2700" dirty="0">
                <a:solidFill>
                  <a:srgbClr val="333333"/>
                </a:solidFill>
                <a:latin typeface="+mn-lt"/>
                <a:ea typeface="Times New Roman" panose="02020603050405020304" pitchFamily="18" charset="0"/>
                <a:cs typeface="Calibri" panose="020F0502020204030204" pitchFamily="34" charset="0"/>
              </a:rPr>
              <a:t>     </a:t>
            </a:r>
            <a:r>
              <a:rPr kumimoji="0" lang="en-US" altLang="en-US" sz="2700" b="0" i="0" u="none" strike="noStrike" cap="none" normalizeH="0" baseline="0" dirty="0">
                <a:ln>
                  <a:noFill/>
                </a:ln>
                <a:solidFill>
                  <a:srgbClr val="333333"/>
                </a:solidFill>
                <a:effectLst/>
                <a:latin typeface="+mn-lt"/>
                <a:ea typeface="Times New Roman" panose="02020603050405020304" pitchFamily="18" charset="0"/>
                <a:cs typeface="Calibri" panose="020F0502020204030204" pitchFamily="34" charset="0"/>
              </a:rPr>
              <a:t>widespread outbreaks of these </a:t>
            </a:r>
          </a:p>
          <a:p>
            <a:pPr marL="0" marR="0" lvl="0" indent="0" algn="l" defTabSz="914400" rtl="0" eaLnBrk="0" fontAlgn="base" latinLnBrk="0" hangingPunct="0">
              <a:lnSpc>
                <a:spcPct val="100000"/>
              </a:lnSpc>
              <a:spcBef>
                <a:spcPct val="0"/>
              </a:spcBef>
              <a:spcAft>
                <a:spcPct val="0"/>
              </a:spcAft>
              <a:buClrTx/>
              <a:buSzTx/>
              <a:tabLst/>
            </a:pPr>
            <a:r>
              <a:rPr lang="en-US" altLang="en-US" sz="2700" dirty="0">
                <a:solidFill>
                  <a:srgbClr val="333333"/>
                </a:solidFill>
                <a:latin typeface="+mn-lt"/>
                <a:ea typeface="Times New Roman" panose="02020603050405020304" pitchFamily="18" charset="0"/>
                <a:cs typeface="Calibri" panose="020F0502020204030204" pitchFamily="34" charset="0"/>
              </a:rPr>
              <a:t>     </a:t>
            </a:r>
            <a:r>
              <a:rPr kumimoji="0" lang="en-US" altLang="en-US" sz="2700" b="0" i="0" u="none" strike="noStrike" cap="none" normalizeH="0" baseline="0" dirty="0">
                <a:ln>
                  <a:noFill/>
                </a:ln>
                <a:solidFill>
                  <a:srgbClr val="333333"/>
                </a:solidFill>
                <a:effectLst/>
                <a:latin typeface="+mn-lt"/>
                <a:ea typeface="Times New Roman" panose="02020603050405020304" pitchFamily="18" charset="0"/>
                <a:cs typeface="Calibri" panose="020F0502020204030204" pitchFamily="34" charset="0"/>
              </a:rPr>
              <a:t>diseases in the United States?  </a:t>
            </a:r>
            <a:endParaRPr kumimoji="0" lang="en-US" altLang="en-US" sz="27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7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700" b="0" i="0" u="none" strike="noStrike" cap="none" normalizeH="0" baseline="0" dirty="0">
                <a:ln>
                  <a:noFill/>
                </a:ln>
                <a:solidFill>
                  <a:srgbClr val="333333"/>
                </a:solidFill>
                <a:effectLst/>
                <a:latin typeface="+mn-lt"/>
                <a:ea typeface="Times New Roman" panose="02020603050405020304" pitchFamily="18" charset="0"/>
                <a:cs typeface="Calibri" panose="020F0502020204030204" pitchFamily="34" charset="0"/>
              </a:rPr>
              <a:t>4. What actions could people take to </a:t>
            </a:r>
          </a:p>
          <a:p>
            <a:pPr marL="0" marR="0" lvl="0" indent="0" algn="l" defTabSz="914400" rtl="0" eaLnBrk="0" fontAlgn="base" latinLnBrk="0" hangingPunct="0">
              <a:lnSpc>
                <a:spcPct val="100000"/>
              </a:lnSpc>
              <a:spcBef>
                <a:spcPct val="0"/>
              </a:spcBef>
              <a:spcAft>
                <a:spcPct val="0"/>
              </a:spcAft>
              <a:buClrTx/>
              <a:buSzTx/>
              <a:tabLst/>
            </a:pPr>
            <a:r>
              <a:rPr lang="en-US" altLang="en-US" sz="2700" dirty="0">
                <a:solidFill>
                  <a:srgbClr val="333333"/>
                </a:solidFill>
                <a:latin typeface="+mn-lt"/>
                <a:ea typeface="Times New Roman" panose="02020603050405020304" pitchFamily="18" charset="0"/>
                <a:cs typeface="Calibri" panose="020F0502020204030204" pitchFamily="34" charset="0"/>
              </a:rPr>
              <a:t>    </a:t>
            </a:r>
            <a:r>
              <a:rPr kumimoji="0" lang="en-US" altLang="en-US" sz="2700" b="0" i="0" u="none" strike="noStrike" cap="none" normalizeH="0" baseline="0" dirty="0">
                <a:ln>
                  <a:noFill/>
                </a:ln>
                <a:solidFill>
                  <a:srgbClr val="333333"/>
                </a:solidFill>
                <a:effectLst/>
                <a:latin typeface="+mn-lt"/>
                <a:ea typeface="Times New Roman" panose="02020603050405020304" pitchFamily="18" charset="0"/>
                <a:cs typeface="Calibri" panose="020F0502020204030204" pitchFamily="34" charset="0"/>
              </a:rPr>
              <a:t>prevent widespread outbreaks of </a:t>
            </a:r>
          </a:p>
          <a:p>
            <a:pPr marL="0" marR="0" lvl="0" indent="0" algn="l" defTabSz="914400" rtl="0" eaLnBrk="0" fontAlgn="base" latinLnBrk="0" hangingPunct="0">
              <a:lnSpc>
                <a:spcPct val="100000"/>
              </a:lnSpc>
              <a:spcBef>
                <a:spcPct val="0"/>
              </a:spcBef>
              <a:spcAft>
                <a:spcPct val="0"/>
              </a:spcAft>
              <a:buClrTx/>
              <a:buSzTx/>
              <a:tabLst/>
            </a:pPr>
            <a:r>
              <a:rPr lang="en-US" altLang="en-US" sz="2700" dirty="0">
                <a:solidFill>
                  <a:srgbClr val="333333"/>
                </a:solidFill>
                <a:latin typeface="+mn-lt"/>
                <a:ea typeface="Times New Roman" panose="02020603050405020304" pitchFamily="18" charset="0"/>
                <a:cs typeface="Calibri" panose="020F0502020204030204" pitchFamily="34" charset="0"/>
              </a:rPr>
              <a:t>    </a:t>
            </a:r>
            <a:r>
              <a:rPr kumimoji="0" lang="en-US" altLang="en-US" sz="2700" b="0" i="0" u="none" strike="noStrike" cap="none" normalizeH="0" baseline="0" dirty="0">
                <a:ln>
                  <a:noFill/>
                </a:ln>
                <a:solidFill>
                  <a:srgbClr val="333333"/>
                </a:solidFill>
                <a:effectLst/>
                <a:latin typeface="+mn-lt"/>
                <a:ea typeface="Times New Roman" panose="02020603050405020304" pitchFamily="18" charset="0"/>
                <a:cs typeface="Calibri" panose="020F0502020204030204" pitchFamily="34" charset="0"/>
              </a:rPr>
              <a:t>COVID-19</a:t>
            </a:r>
            <a:r>
              <a:rPr kumimoji="0" lang="en-US" altLang="en-US" sz="2700" b="0" i="0" u="none" strike="noStrike" cap="none" normalizeH="0" baseline="0" dirty="0" smtClean="0">
                <a:ln>
                  <a:noFill/>
                </a:ln>
                <a:solidFill>
                  <a:srgbClr val="333333"/>
                </a:solidFill>
                <a:effectLst/>
                <a:latin typeface="+mn-lt"/>
                <a:ea typeface="Times New Roman" panose="02020603050405020304" pitchFamily="18" charset="0"/>
                <a:cs typeface="Calibri" panose="020F0502020204030204" pitchFamily="34" charset="0"/>
              </a:rPr>
              <a:t>?</a:t>
            </a:r>
            <a:endParaRPr kumimoji="0" lang="en-US" altLang="en-US" sz="2700" b="1" i="1" u="none" strike="noStrike" cap="none" normalizeH="0" baseline="0" dirty="0">
              <a:ln>
                <a:noFill/>
              </a:ln>
              <a:solidFill>
                <a:srgbClr val="FF0000"/>
              </a:solidFill>
              <a:effectLst/>
              <a:latin typeface="+mn-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4368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8421C5-1EA6-0A18-D0A4-44995E495D87}"/>
              </a:ext>
            </a:extLst>
          </p:cNvPr>
          <p:cNvSpPr>
            <a:spLocks noChangeArrowheads="1"/>
          </p:cNvSpPr>
          <p:nvPr/>
        </p:nvSpPr>
        <p:spPr bwMode="auto">
          <a:xfrm>
            <a:off x="4573588" y="2994025"/>
            <a:ext cx="67842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1140541" y="845007"/>
            <a:ext cx="87848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000" b="0" i="0" u="none" strike="noStrike" cap="none" normalizeH="0" baseline="0" dirty="0" smtClean="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4</a:t>
            </a:r>
            <a:r>
              <a:rPr kumimoji="0" lang="en-US" altLang="en-US" sz="30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What actions could people take to </a:t>
            </a:r>
            <a:r>
              <a:rPr kumimoji="0" lang="en-US" altLang="en-US" sz="3000" b="0" i="0" u="none" strike="noStrike" cap="none" normalizeH="0" baseline="0" dirty="0" smtClean="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prevent</a:t>
            </a:r>
            <a:r>
              <a:rPr kumimoji="0" lang="en-US" altLang="en-US" sz="3000" b="0" i="0" u="none" strike="noStrike" cap="none" normalizeH="0" dirty="0" smtClean="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3000" b="0" i="0" u="none" strike="noStrike" cap="none" normalizeH="0" baseline="0" dirty="0" smtClean="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widespread </a:t>
            </a:r>
            <a:r>
              <a:rPr kumimoji="0" lang="en-US" altLang="en-US" sz="30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outbreaks </a:t>
            </a:r>
            <a:r>
              <a:rPr kumimoji="0" lang="en-US" altLang="en-US" sz="3000" b="0" i="0" u="none" strike="noStrike" cap="none" normalizeH="0" baseline="0" dirty="0" smtClean="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of</a:t>
            </a:r>
            <a:r>
              <a:rPr kumimoji="0" lang="en-US" altLang="en-US" sz="3000" b="0" i="0" u="none" strike="noStrike" cap="none" normalizeH="0" dirty="0" smtClean="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3000" b="0" i="0" u="none" strike="noStrike" cap="none" normalizeH="0" baseline="0" dirty="0" smtClean="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COVID-19?</a:t>
            </a:r>
            <a:endParaRPr kumimoji="0" lang="en-US" altLang="en-US" sz="2400" b="1" i="1"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p>
        </p:txBody>
      </p:sp>
      <p:sp>
        <p:nvSpPr>
          <p:cNvPr id="12" name="Text Box 9"/>
          <p:cNvSpPr txBox="1"/>
          <p:nvPr/>
        </p:nvSpPr>
        <p:spPr>
          <a:xfrm>
            <a:off x="2722971" y="2691128"/>
            <a:ext cx="6289798" cy="3460289"/>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600"/>
              </a:spcBef>
              <a:spcAft>
                <a:spcPts val="0"/>
              </a:spcAft>
            </a:pPr>
            <a:r>
              <a:rPr lang="en-US" sz="2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For more information about diseases that may be prevented by vaccines, see this website: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600"/>
              </a:spcBef>
              <a:spcAft>
                <a:spcPts val="0"/>
              </a:spcAft>
            </a:pPr>
            <a:r>
              <a:rPr lang="en-US" sz="2800" b="1"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14 Diseases You Almost Forgot About</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0"/>
              </a:spcAft>
            </a:pPr>
            <a:r>
              <a:rPr lang="en-US" sz="950"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4944091" y="4156311"/>
            <a:ext cx="1847558" cy="1828800"/>
          </a:xfrm>
          <a:prstGeom prst="rect">
            <a:avLst/>
          </a:prstGeom>
        </p:spPr>
      </p:pic>
    </p:spTree>
    <p:extLst>
      <p:ext uri="{BB962C8B-B14F-4D97-AF65-F5344CB8AC3E}">
        <p14:creationId xmlns:p14="http://schemas.microsoft.com/office/powerpoint/2010/main" val="2647713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8421C5-1EA6-0A18-D0A4-44995E495D87}"/>
              </a:ext>
            </a:extLst>
          </p:cNvPr>
          <p:cNvSpPr>
            <a:spLocks noChangeArrowheads="1"/>
          </p:cNvSpPr>
          <p:nvPr/>
        </p:nvSpPr>
        <p:spPr bwMode="auto">
          <a:xfrm>
            <a:off x="4479016" y="3002736"/>
            <a:ext cx="67842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887514" y="3072348"/>
            <a:ext cx="67842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p>
        </p:txBody>
      </p:sp>
      <p:sp>
        <p:nvSpPr>
          <p:cNvPr id="9" name="TextBox 8">
            <a:extLst>
              <a:ext uri="{FF2B5EF4-FFF2-40B4-BE49-F238E27FC236}">
                <a16:creationId xmlns:a16="http://schemas.microsoft.com/office/drawing/2014/main" id="{CC436EF7-9B61-9BA5-F3B2-B5CEE15DDC54}"/>
              </a:ext>
            </a:extLst>
          </p:cNvPr>
          <p:cNvSpPr txBox="1"/>
          <p:nvPr/>
        </p:nvSpPr>
        <p:spPr>
          <a:xfrm>
            <a:off x="887514" y="369947"/>
            <a:ext cx="10160101" cy="2134174"/>
          </a:xfrm>
          <a:prstGeom prst="rect">
            <a:avLst/>
          </a:prstGeom>
          <a:noFill/>
        </p:spPr>
        <p:txBody>
          <a:bodyPr wrap="square" rtlCol="0">
            <a:spAutoFit/>
          </a:bodyPr>
          <a:lstStyle/>
          <a:p>
            <a:pPr marL="0" marR="0">
              <a:lnSpc>
                <a:spcPct val="107000"/>
              </a:lnSpc>
              <a:spcBef>
                <a:spcPts val="0"/>
              </a:spcBef>
              <a:spcAft>
                <a:spcPts val="0"/>
              </a:spcAft>
            </a:pPr>
            <a:r>
              <a:rPr lang="en-US" sz="3200" b="1"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Part 3:  Understanding herd immunity</a:t>
            </a:r>
            <a:endParaRPr lang="en-US" sz="32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000" b="1"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0" dirty="0">
                <a:effectLst/>
                <a:ea typeface="Times New Roman" panose="02020603050405020304" pitchFamily="18" charset="0"/>
              </a:rPr>
              <a:t>One of the students thought that they should use a video that modeled the spread of COVID-19 in a community.  </a:t>
            </a:r>
          </a:p>
        </p:txBody>
      </p:sp>
      <p:sp>
        <p:nvSpPr>
          <p:cNvPr id="13" name="TextBox 12">
            <a:extLst>
              <a:ext uri="{FF2B5EF4-FFF2-40B4-BE49-F238E27FC236}">
                <a16:creationId xmlns:a16="http://schemas.microsoft.com/office/drawing/2014/main" id="{5EBF2C39-4DD8-099C-C66F-46045932FC36}"/>
              </a:ext>
            </a:extLst>
          </p:cNvPr>
          <p:cNvSpPr txBox="1"/>
          <p:nvPr/>
        </p:nvSpPr>
        <p:spPr>
          <a:xfrm>
            <a:off x="928765" y="2901153"/>
            <a:ext cx="3771470" cy="2862322"/>
          </a:xfrm>
          <a:prstGeom prst="rect">
            <a:avLst/>
          </a:prstGeom>
          <a:noFill/>
        </p:spPr>
        <p:txBody>
          <a:bodyPr wrap="square" rtlCol="0">
            <a:spAutoFit/>
          </a:bodyPr>
          <a:lstStyle/>
          <a:p>
            <a:pPr marL="0" marR="0">
              <a:spcBef>
                <a:spcPts val="0"/>
              </a:spcBef>
              <a:spcAft>
                <a:spcPts val="0"/>
              </a:spcAft>
            </a:pPr>
            <a:r>
              <a:rPr lang="en-US" sz="3000" dirty="0">
                <a:effectLst/>
                <a:ea typeface="Times New Roman" panose="02020603050405020304" pitchFamily="18" charset="0"/>
              </a:rPr>
              <a:t>View the video using your computer, phone, or </a:t>
            </a:r>
            <a:r>
              <a:rPr lang="en-US" sz="3000" dirty="0" smtClean="0">
                <a:effectLst/>
                <a:ea typeface="Times New Roman" panose="02020603050405020304" pitchFamily="18" charset="0"/>
              </a:rPr>
              <a:t>tablet.  </a:t>
            </a:r>
            <a:r>
              <a:rPr lang="en-US" sz="3000" i="1" dirty="0">
                <a:effectLst/>
                <a:ea typeface="Times New Roman" panose="02020603050405020304" pitchFamily="18" charset="0"/>
              </a:rPr>
              <a:t>Mute the video sound so that you do not disturb your classmates</a:t>
            </a:r>
            <a:r>
              <a:rPr lang="en-US" sz="3000" i="1" dirty="0" smtClean="0">
                <a:effectLst/>
                <a:ea typeface="Times New Roman" panose="02020603050405020304" pitchFamily="18" charset="0"/>
              </a:rPr>
              <a:t>.</a:t>
            </a:r>
            <a:endParaRPr lang="en-US" sz="3000" i="1" dirty="0">
              <a:effectLst/>
              <a:ea typeface="Times New Roman" panose="02020603050405020304" pitchFamily="18" charset="0"/>
            </a:endParaRPr>
          </a:p>
        </p:txBody>
      </p:sp>
      <p:sp>
        <p:nvSpPr>
          <p:cNvPr id="15" name="TextBox 14"/>
          <p:cNvSpPr txBox="1"/>
          <p:nvPr/>
        </p:nvSpPr>
        <p:spPr>
          <a:xfrm>
            <a:off x="5735487" y="3037317"/>
            <a:ext cx="5324094" cy="954107"/>
          </a:xfrm>
          <a:prstGeom prst="rect">
            <a:avLst/>
          </a:prstGeom>
          <a:noFill/>
        </p:spPr>
        <p:txBody>
          <a:bodyPr wrap="square" rtlCol="0">
            <a:spAutoFit/>
          </a:bodyPr>
          <a:lstStyle/>
          <a:p>
            <a:pPr algn="ctr"/>
            <a:r>
              <a:rPr lang="en-US" sz="2800" dirty="0" smtClean="0"/>
              <a:t>Video:</a:t>
            </a:r>
          </a:p>
          <a:p>
            <a:pPr algn="ctr"/>
            <a:r>
              <a:rPr lang="en-US" sz="2800" b="1" i="1" dirty="0" smtClean="0">
                <a:solidFill>
                  <a:srgbClr val="0070C0"/>
                </a:solidFill>
              </a:rPr>
              <a:t>Model </a:t>
            </a:r>
            <a:r>
              <a:rPr lang="en-US" sz="2800" b="1" i="1" dirty="0">
                <a:solidFill>
                  <a:srgbClr val="0070C0"/>
                </a:solidFill>
              </a:rPr>
              <a:t>How Herd Immunity </a:t>
            </a:r>
            <a:r>
              <a:rPr lang="en-US" sz="2800" b="1" i="1" dirty="0" smtClean="0">
                <a:solidFill>
                  <a:srgbClr val="0070C0"/>
                </a:solidFill>
              </a:rPr>
              <a:t>Works</a:t>
            </a:r>
          </a:p>
        </p:txBody>
      </p:sp>
      <p:pic>
        <p:nvPicPr>
          <p:cNvPr id="16" name="Picture 15"/>
          <p:cNvPicPr>
            <a:picLocks noChangeAspect="1"/>
          </p:cNvPicPr>
          <p:nvPr/>
        </p:nvPicPr>
        <p:blipFill>
          <a:blip r:embed="rId2"/>
          <a:stretch>
            <a:fillRect/>
          </a:stretch>
        </p:blipFill>
        <p:spPr>
          <a:xfrm>
            <a:off x="7436555" y="4050986"/>
            <a:ext cx="1866316" cy="1828800"/>
          </a:xfrm>
          <a:prstGeom prst="rect">
            <a:avLst/>
          </a:prstGeom>
        </p:spPr>
      </p:pic>
      <p:sp>
        <p:nvSpPr>
          <p:cNvPr id="17" name="Rectangle 16"/>
          <p:cNvSpPr/>
          <p:nvPr/>
        </p:nvSpPr>
        <p:spPr>
          <a:xfrm>
            <a:off x="5669280" y="2894442"/>
            <a:ext cx="5390301" cy="3148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66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E885A3-146C-5987-455F-462AEAD7C195}"/>
              </a:ext>
            </a:extLst>
          </p:cNvPr>
          <p:cNvSpPr/>
          <p:nvPr/>
        </p:nvSpPr>
        <p:spPr>
          <a:xfrm>
            <a:off x="0" y="0"/>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C2175EC-9FEE-0B78-BFFE-7295536C6CDB}"/>
              </a:ext>
            </a:extLst>
          </p:cNvPr>
          <p:cNvCxnSpPr/>
          <p:nvPr/>
        </p:nvCxnSpPr>
        <p:spPr>
          <a:xfrm>
            <a:off x="391884"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3D4C32-0FC1-CF78-9ABE-E96224A0B01B}"/>
              </a:ext>
            </a:extLst>
          </p:cNvPr>
          <p:cNvSpPr/>
          <p:nvPr/>
        </p:nvSpPr>
        <p:spPr>
          <a:xfrm>
            <a:off x="11903242" y="30936"/>
            <a:ext cx="33000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C3833B-8408-0E40-254D-D727BF519B10}"/>
              </a:ext>
            </a:extLst>
          </p:cNvPr>
          <p:cNvCxnSpPr/>
          <p:nvPr/>
        </p:nvCxnSpPr>
        <p:spPr>
          <a:xfrm>
            <a:off x="11820741" y="0"/>
            <a:ext cx="0" cy="6799561"/>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8421C5-1EA6-0A18-D0A4-44995E495D87}"/>
              </a:ext>
            </a:extLst>
          </p:cNvPr>
          <p:cNvSpPr>
            <a:spLocks noChangeArrowheads="1"/>
          </p:cNvSpPr>
          <p:nvPr/>
        </p:nvSpPr>
        <p:spPr bwMode="auto">
          <a:xfrm>
            <a:off x="4573588" y="2994025"/>
            <a:ext cx="67842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E7A7A0D2-CDB0-477F-6993-086CB04CDBC8}"/>
              </a:ext>
            </a:extLst>
          </p:cNvPr>
          <p:cNvSpPr>
            <a:spLocks noChangeArrowheads="1"/>
          </p:cNvSpPr>
          <p:nvPr/>
        </p:nvSpPr>
        <p:spPr bwMode="auto">
          <a:xfrm>
            <a:off x="887514" y="3072348"/>
            <a:ext cx="67842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1"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p>
        </p:txBody>
      </p:sp>
      <p:sp>
        <p:nvSpPr>
          <p:cNvPr id="2" name="TextBox 1">
            <a:extLst>
              <a:ext uri="{FF2B5EF4-FFF2-40B4-BE49-F238E27FC236}">
                <a16:creationId xmlns:a16="http://schemas.microsoft.com/office/drawing/2014/main" id="{29513032-92BE-CD78-A3BB-36383818478A}"/>
              </a:ext>
            </a:extLst>
          </p:cNvPr>
          <p:cNvSpPr txBox="1"/>
          <p:nvPr/>
        </p:nvSpPr>
        <p:spPr>
          <a:xfrm>
            <a:off x="960240" y="682643"/>
            <a:ext cx="9089847" cy="4708981"/>
          </a:xfrm>
          <a:prstGeom prst="rect">
            <a:avLst/>
          </a:prstGeom>
          <a:noFill/>
        </p:spPr>
        <p:txBody>
          <a:bodyPr wrap="square" rtlCol="0">
            <a:spAutoFit/>
          </a:bodyPr>
          <a:lstStyle/>
          <a:p>
            <a:pPr marL="514350" marR="0" lvl="0" indent="-514350">
              <a:spcBef>
                <a:spcPts val="0"/>
              </a:spcBef>
              <a:buAutoNum type="arabicPeriod"/>
            </a:pPr>
            <a:r>
              <a:rPr lang="en-US" sz="3000" dirty="0">
                <a:latin typeface="Calibri" panose="020F0502020204030204" pitchFamily="34" charset="0"/>
                <a:ea typeface="Times New Roman" panose="02020603050405020304" pitchFamily="18" charset="0"/>
              </a:rPr>
              <a:t>What color domino represents: </a:t>
            </a:r>
          </a:p>
          <a:p>
            <a:pPr marL="914400" lvl="1" indent="-457200">
              <a:spcBef>
                <a:spcPts val="1200"/>
              </a:spcBef>
              <a:buFont typeface="Arial" panose="020B0604020202020204" pitchFamily="34" charset="0"/>
              <a:buChar char="•"/>
            </a:pPr>
            <a:r>
              <a:rPr lang="en-US" sz="3000" dirty="0">
                <a:effectLst/>
                <a:latin typeface="Calibri" panose="020F0502020204030204" pitchFamily="34" charset="0"/>
                <a:ea typeface="Times New Roman" panose="02020603050405020304" pitchFamily="18" charset="0"/>
              </a:rPr>
              <a:t>A person who was sick with COVID-19</a:t>
            </a:r>
          </a:p>
          <a:p>
            <a:pPr marL="914400" lvl="1" indent="-457200">
              <a:spcBef>
                <a:spcPts val="1200"/>
              </a:spcBef>
              <a:buFont typeface="Arial" panose="020B0604020202020204" pitchFamily="34" charset="0"/>
              <a:buChar char="•"/>
            </a:pPr>
            <a:r>
              <a:rPr lang="en-US" sz="3000" dirty="0">
                <a:latin typeface="Calibri" panose="020F0502020204030204" pitchFamily="34" charset="0"/>
                <a:ea typeface="Times New Roman" panose="02020603050405020304" pitchFamily="18" charset="0"/>
              </a:rPr>
              <a:t>A person who is not immune to COVID-19</a:t>
            </a:r>
          </a:p>
          <a:p>
            <a:pPr marL="914400" lvl="1" indent="-457200">
              <a:spcBef>
                <a:spcPts val="1200"/>
              </a:spcBef>
              <a:buFont typeface="Arial" panose="020B0604020202020204" pitchFamily="34" charset="0"/>
              <a:buChar char="•"/>
            </a:pPr>
            <a:r>
              <a:rPr lang="en-US" sz="3000" dirty="0">
                <a:effectLst/>
                <a:latin typeface="Calibri" panose="020F0502020204030204" pitchFamily="34" charset="0"/>
                <a:ea typeface="Times New Roman" panose="02020603050405020304" pitchFamily="18" charset="0"/>
              </a:rPr>
              <a:t>A person who is immune to COVID-19 </a:t>
            </a:r>
          </a:p>
          <a:p>
            <a:pPr lvl="1"/>
            <a:endParaRPr lang="en-US" sz="3000" dirty="0">
              <a:effectLst/>
              <a:latin typeface="Calibri" panose="020F0502020204030204" pitchFamily="34" charset="0"/>
              <a:ea typeface="Times New Roman" panose="02020603050405020304" pitchFamily="18" charset="0"/>
            </a:endParaRPr>
          </a:p>
          <a:p>
            <a:pPr marL="514350" marR="0" lvl="0" indent="-514350">
              <a:spcBef>
                <a:spcPts val="0"/>
              </a:spcBef>
              <a:buAutoNum type="arabicPeriod"/>
            </a:pPr>
            <a:r>
              <a:rPr lang="en-US" sz="3000" dirty="0">
                <a:effectLst/>
                <a:latin typeface="Calibri" panose="020F0502020204030204" pitchFamily="34" charset="0"/>
                <a:ea typeface="Times New Roman" panose="02020603050405020304" pitchFamily="18" charset="0"/>
              </a:rPr>
              <a:t>What does a yellow domino falling over mean</a:t>
            </a:r>
            <a:r>
              <a:rPr lang="en-US" sz="3000" dirty="0" smtClean="0">
                <a:effectLst/>
                <a:latin typeface="Calibri" panose="020F0502020204030204" pitchFamily="34" charset="0"/>
                <a:ea typeface="Times New Roman" panose="02020603050405020304" pitchFamily="18" charset="0"/>
              </a:rPr>
              <a:t>?</a:t>
            </a:r>
          </a:p>
          <a:p>
            <a:pPr marR="0" lvl="0">
              <a:spcBef>
                <a:spcPts val="0"/>
              </a:spcBef>
            </a:pPr>
            <a:endParaRPr lang="en-US" sz="3000" dirty="0" smtClean="0">
              <a:effectLst/>
              <a:latin typeface="Calibri" panose="020F0502020204030204" pitchFamily="34" charset="0"/>
              <a:ea typeface="Times New Roman" panose="02020603050405020304" pitchFamily="18" charset="0"/>
            </a:endParaRPr>
          </a:p>
          <a:p>
            <a:pPr marL="514350" marR="0" lvl="0" indent="-514350">
              <a:spcBef>
                <a:spcPts val="0"/>
              </a:spcBef>
              <a:buFont typeface="+mj-lt"/>
              <a:buAutoNum type="arabicPeriod" startAt="3"/>
            </a:pPr>
            <a:r>
              <a:rPr lang="en-US" sz="3000" dirty="0" smtClean="0">
                <a:latin typeface="Calibri" panose="020F0502020204030204" pitchFamily="34" charset="0"/>
                <a:ea typeface="Times New Roman" panose="02020603050405020304" pitchFamily="18" charset="0"/>
              </a:rPr>
              <a:t>State </a:t>
            </a:r>
            <a:r>
              <a:rPr lang="en-US" sz="3000" dirty="0">
                <a:latin typeface="Calibri" panose="020F0502020204030204" pitchFamily="34" charset="0"/>
                <a:ea typeface="Times New Roman" panose="02020603050405020304" pitchFamily="18" charset="0"/>
              </a:rPr>
              <a:t>two ways that a person could become immune </a:t>
            </a:r>
          </a:p>
          <a:p>
            <a:pPr marR="0" lvl="0">
              <a:spcBef>
                <a:spcPts val="0"/>
              </a:spcBef>
            </a:pPr>
            <a:r>
              <a:rPr lang="en-US" sz="3000" dirty="0">
                <a:latin typeface="Calibri" panose="020F0502020204030204" pitchFamily="34" charset="0"/>
                <a:ea typeface="Times New Roman" panose="02020603050405020304" pitchFamily="18" charset="0"/>
              </a:rPr>
              <a:t>     </a:t>
            </a:r>
            <a:r>
              <a:rPr lang="en-US" sz="3000" dirty="0" smtClean="0">
                <a:latin typeface="Calibri" panose="020F0502020204030204" pitchFamily="34" charset="0"/>
                <a:ea typeface="Times New Roman" panose="02020603050405020304" pitchFamily="18" charset="0"/>
              </a:rPr>
              <a:t>to COVID-19.</a:t>
            </a:r>
            <a:endParaRPr lang="en-US" sz="30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614793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1116</TotalTime>
  <Words>1295</Words>
  <Application>Microsoft Office PowerPoint</Application>
  <PresentationFormat>Widescreen</PresentationFormat>
  <Paragraphs>175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Not Vaccinated?</vt:lpstr>
      <vt:lpstr>PowerPoint Presentation</vt:lpstr>
      <vt:lpstr>PowerPoint Presentation</vt:lpstr>
      <vt:lpstr>Part 1:  Listening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vaccinated?</dc:title>
  <dc:creator>Susan Holt</dc:creator>
  <cp:lastModifiedBy>Markowitz, Dina G</cp:lastModifiedBy>
  <cp:revision>35</cp:revision>
  <dcterms:created xsi:type="dcterms:W3CDTF">2022-10-06T21:03:16Z</dcterms:created>
  <dcterms:modified xsi:type="dcterms:W3CDTF">2023-09-12T12:23:40Z</dcterms:modified>
</cp:coreProperties>
</file>