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098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50" b="1" i="0">
                <a:solidFill>
                  <a:srgbClr val="165B6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F2D2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1" i="0">
                <a:solidFill>
                  <a:srgbClr val="165B6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F2D2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2513"/>
            <a:ext cx="10058400" cy="760192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09494" y="78727"/>
            <a:ext cx="248906" cy="119271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4953863" y="1087947"/>
            <a:ext cx="124460" cy="6029325"/>
          </a:xfrm>
          <a:custGeom>
            <a:avLst/>
            <a:gdLst/>
            <a:ahLst/>
            <a:cxnLst/>
            <a:rect l="l" t="t" r="r" b="b"/>
            <a:pathLst>
              <a:path w="124460" h="6029325">
                <a:moveTo>
                  <a:pt x="0" y="0"/>
                </a:moveTo>
                <a:lnTo>
                  <a:pt x="124419" y="0"/>
                </a:lnTo>
                <a:lnTo>
                  <a:pt x="124419" y="6029110"/>
                </a:lnTo>
                <a:lnTo>
                  <a:pt x="0" y="60291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868435" y="1271441"/>
            <a:ext cx="0" cy="1809114"/>
          </a:xfrm>
          <a:custGeom>
            <a:avLst/>
            <a:gdLst/>
            <a:ahLst/>
            <a:cxnLst/>
            <a:rect l="l" t="t" r="r" b="b"/>
            <a:pathLst>
              <a:path h="1809114">
                <a:moveTo>
                  <a:pt x="0" y="1808733"/>
                </a:moveTo>
                <a:lnTo>
                  <a:pt x="0" y="0"/>
                </a:lnTo>
              </a:path>
            </a:pathLst>
          </a:custGeom>
          <a:ln w="654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27108" y="68896"/>
            <a:ext cx="2331720" cy="19685"/>
          </a:xfrm>
          <a:custGeom>
            <a:avLst/>
            <a:gdLst/>
            <a:ahLst/>
            <a:cxnLst/>
            <a:rect l="l" t="t" r="r" b="b"/>
            <a:pathLst>
              <a:path w="2331720" h="19684">
                <a:moveTo>
                  <a:pt x="2331291" y="19660"/>
                </a:moveTo>
                <a:lnTo>
                  <a:pt x="0" y="19660"/>
                </a:lnTo>
                <a:lnTo>
                  <a:pt x="0" y="0"/>
                </a:lnTo>
                <a:lnTo>
                  <a:pt x="2331291" y="0"/>
                </a:lnTo>
                <a:lnTo>
                  <a:pt x="2331291" y="196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27108" y="222901"/>
            <a:ext cx="2082800" cy="0"/>
          </a:xfrm>
          <a:custGeom>
            <a:avLst/>
            <a:gdLst/>
            <a:ahLst/>
            <a:cxnLst/>
            <a:rect l="l" t="t" r="r" b="b"/>
            <a:pathLst>
              <a:path w="2082800">
                <a:moveTo>
                  <a:pt x="0" y="0"/>
                </a:moveTo>
                <a:lnTo>
                  <a:pt x="2082390" y="0"/>
                </a:lnTo>
              </a:path>
            </a:pathLst>
          </a:custGeom>
          <a:ln w="589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1" i="0">
                <a:solidFill>
                  <a:srgbClr val="165B6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1" i="0">
                <a:solidFill>
                  <a:srgbClr val="165B6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6725" y="1199833"/>
            <a:ext cx="9404949" cy="1082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50" b="1" i="0">
                <a:solidFill>
                  <a:srgbClr val="165B6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8346" y="2551943"/>
            <a:ext cx="8096250" cy="3813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F2D2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SLide 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677" y="1179695"/>
            <a:ext cx="9966722" cy="5544162"/>
          </a:xfrm>
          <a:prstGeom prst="rect">
            <a:avLst/>
          </a:prstGeom>
        </p:spPr>
      </p:pic>
      <p:pic>
        <p:nvPicPr>
          <p:cNvPr id="3" name="object 3" descr="Prezi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193" y="6999100"/>
            <a:ext cx="1257291" cy="602911"/>
          </a:xfrm>
          <a:prstGeom prst="rect">
            <a:avLst/>
          </a:prstGeom>
        </p:spPr>
      </p:pic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1226" y="1468043"/>
            <a:ext cx="0" cy="865505"/>
          </a:xfrm>
          <a:custGeom>
            <a:avLst/>
            <a:gdLst/>
            <a:ahLst/>
            <a:cxnLst/>
            <a:rect l="l" t="t" r="r" b="b"/>
            <a:pathLst>
              <a:path h="865505">
                <a:moveTo>
                  <a:pt x="0" y="865046"/>
                </a:moveTo>
                <a:lnTo>
                  <a:pt x="0" y="0"/>
                </a:lnTo>
              </a:path>
            </a:pathLst>
          </a:custGeom>
          <a:ln w="327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0967" y="1468043"/>
            <a:ext cx="0" cy="865505"/>
          </a:xfrm>
          <a:custGeom>
            <a:avLst/>
            <a:gdLst/>
            <a:ahLst/>
            <a:cxnLst/>
            <a:rect l="l" t="t" r="r" b="b"/>
            <a:pathLst>
              <a:path h="865505">
                <a:moveTo>
                  <a:pt x="0" y="865046"/>
                </a:moveTo>
                <a:lnTo>
                  <a:pt x="0" y="0"/>
                </a:lnTo>
              </a:path>
            </a:pathLst>
          </a:custGeom>
          <a:ln w="196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467899" y="1468043"/>
            <a:ext cx="5543550" cy="109029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407034" indent="3810">
              <a:lnSpc>
                <a:spcPts val="3100"/>
              </a:lnSpc>
              <a:spcBef>
                <a:spcPts val="480"/>
              </a:spcBef>
            </a:pPr>
            <a:r>
              <a:rPr sz="2850" b="0" dirty="0">
                <a:solidFill>
                  <a:srgbClr val="050A0C"/>
                </a:solidFill>
                <a:latin typeface="Times New Roman"/>
                <a:cs typeface="Times New Roman"/>
              </a:rPr>
              <a:t>Reproductive</a:t>
            </a:r>
            <a:r>
              <a:rPr sz="2850" b="0" spc="23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850" b="0" spc="65" dirty="0">
                <a:solidFill>
                  <a:srgbClr val="050A0C"/>
                </a:solidFill>
                <a:latin typeface="Times New Roman"/>
                <a:cs typeface="Times New Roman"/>
              </a:rPr>
              <a:t>Healthcare</a:t>
            </a:r>
            <a:r>
              <a:rPr sz="2850" b="0" spc="-50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850" b="0" spc="-10" dirty="0">
                <a:solidFill>
                  <a:srgbClr val="050A0C"/>
                </a:solidFill>
                <a:latin typeface="Times New Roman"/>
                <a:cs typeface="Times New Roman"/>
              </a:rPr>
              <a:t>Systems </a:t>
            </a:r>
            <a:r>
              <a:rPr sz="2850" b="0" spc="110" dirty="0">
                <a:solidFill>
                  <a:srgbClr val="050A0C"/>
                </a:solidFill>
                <a:latin typeface="Times New Roman"/>
                <a:cs typeface="Times New Roman"/>
              </a:rPr>
              <a:t>through</a:t>
            </a:r>
            <a:r>
              <a:rPr sz="2850" b="0" spc="-110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850" b="0" spc="100" dirty="0">
                <a:solidFill>
                  <a:srgbClr val="050A0C"/>
                </a:solidFill>
                <a:latin typeface="Times New Roman"/>
                <a:cs typeface="Times New Roman"/>
              </a:rPr>
              <a:t>the</a:t>
            </a:r>
            <a:r>
              <a:rPr sz="2850" b="0" spc="-100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850" b="0" spc="-55" dirty="0">
                <a:solidFill>
                  <a:srgbClr val="050A0C"/>
                </a:solidFill>
                <a:latin typeface="Times New Roman"/>
                <a:cs typeface="Times New Roman"/>
              </a:rPr>
              <a:t>Eyes</a:t>
            </a:r>
            <a:r>
              <a:rPr sz="2850" b="0" spc="-26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850" b="0" dirty="0">
                <a:solidFill>
                  <a:srgbClr val="050A0C"/>
                </a:solidFill>
                <a:latin typeface="Times New Roman"/>
                <a:cs typeface="Times New Roman"/>
              </a:rPr>
              <a:t>of</a:t>
            </a:r>
            <a:r>
              <a:rPr sz="2850" b="0" spc="8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850" b="0" spc="-10" dirty="0">
                <a:solidFill>
                  <a:srgbClr val="050A0C"/>
                </a:solidFill>
                <a:latin typeface="Times New Roman"/>
                <a:cs typeface="Times New Roman"/>
              </a:rPr>
              <a:t>Black</a:t>
            </a:r>
            <a:r>
              <a:rPr sz="2850" b="0" spc="-110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850" b="0" spc="60" dirty="0">
                <a:solidFill>
                  <a:srgbClr val="050A0C"/>
                </a:solidFill>
                <a:latin typeface="Times New Roman"/>
                <a:cs typeface="Times New Roman"/>
              </a:rPr>
              <a:t>Women</a:t>
            </a:r>
            <a:endParaRPr sz="2850" dirty="0">
              <a:latin typeface="Times New Roman"/>
              <a:cs typeface="Times New Roman"/>
            </a:endParaRPr>
          </a:p>
          <a:p>
            <a:pPr marL="411480">
              <a:lnSpc>
                <a:spcPct val="100000"/>
              </a:lnSpc>
              <a:spcBef>
                <a:spcPts val="240"/>
              </a:spcBef>
            </a:pPr>
            <a:r>
              <a:rPr sz="1300" b="0" spc="55" dirty="0">
                <a:solidFill>
                  <a:srgbClr val="050A0C"/>
                </a:solidFill>
                <a:latin typeface="Times New Roman"/>
                <a:cs typeface="Times New Roman"/>
              </a:rPr>
              <a:t>Sydnie</a:t>
            </a:r>
            <a:r>
              <a:rPr sz="1300" b="0" spc="-10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00" b="0" dirty="0">
                <a:solidFill>
                  <a:srgbClr val="050A0C"/>
                </a:solidFill>
                <a:latin typeface="Times New Roman"/>
                <a:cs typeface="Times New Roman"/>
              </a:rPr>
              <a:t>Turner</a:t>
            </a:r>
            <a:r>
              <a:rPr sz="1300" b="0" dirty="0">
                <a:solidFill>
                  <a:srgbClr val="0A443F"/>
                </a:solidFill>
                <a:latin typeface="Times New Roman"/>
                <a:cs typeface="Times New Roman"/>
              </a:rPr>
              <a:t>,</a:t>
            </a:r>
            <a:r>
              <a:rPr sz="1300" b="0" spc="-5" dirty="0">
                <a:solidFill>
                  <a:srgbClr val="0A443F"/>
                </a:solidFill>
                <a:latin typeface="Times New Roman"/>
                <a:cs typeface="Times New Roman"/>
              </a:rPr>
              <a:t> </a:t>
            </a:r>
            <a:r>
              <a:rPr sz="1300" b="0" dirty="0">
                <a:solidFill>
                  <a:srgbClr val="050A0C"/>
                </a:solidFill>
                <a:latin typeface="Times New Roman"/>
                <a:cs typeface="Times New Roman"/>
              </a:rPr>
              <a:t>University</a:t>
            </a:r>
            <a:r>
              <a:rPr sz="1300" b="0" spc="10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00" b="0" dirty="0">
                <a:solidFill>
                  <a:srgbClr val="050A0C"/>
                </a:solidFill>
                <a:latin typeface="Times New Roman"/>
                <a:cs typeface="Times New Roman"/>
              </a:rPr>
              <a:t>of</a:t>
            </a:r>
            <a:r>
              <a:rPr sz="1300" b="0" spc="150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00" b="0" dirty="0">
                <a:solidFill>
                  <a:srgbClr val="050A0C"/>
                </a:solidFill>
                <a:latin typeface="Times New Roman"/>
                <a:cs typeface="Times New Roman"/>
              </a:rPr>
              <a:t>Rochester</a:t>
            </a:r>
            <a:r>
              <a:rPr sz="1300" b="0" spc="-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00" b="0" dirty="0">
                <a:solidFill>
                  <a:srgbClr val="050A0C"/>
                </a:solidFill>
                <a:latin typeface="Times New Roman"/>
                <a:cs typeface="Times New Roman"/>
              </a:rPr>
              <a:t>School</a:t>
            </a:r>
            <a:r>
              <a:rPr sz="1300" b="0" spc="20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00" b="0" dirty="0">
                <a:solidFill>
                  <a:srgbClr val="050A0C"/>
                </a:solidFill>
                <a:latin typeface="Times New Roman"/>
                <a:cs typeface="Times New Roman"/>
              </a:rPr>
              <a:t>of</a:t>
            </a:r>
            <a:r>
              <a:rPr sz="1300" b="0" spc="160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00" b="0" dirty="0">
                <a:solidFill>
                  <a:srgbClr val="050A0C"/>
                </a:solidFill>
                <a:latin typeface="Times New Roman"/>
                <a:cs typeface="Times New Roman"/>
              </a:rPr>
              <a:t>Medicine</a:t>
            </a:r>
            <a:r>
              <a:rPr sz="1300" b="0" spc="6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00" b="0" dirty="0">
                <a:solidFill>
                  <a:srgbClr val="050A0C"/>
                </a:solidFill>
                <a:latin typeface="Times New Roman"/>
                <a:cs typeface="Times New Roman"/>
              </a:rPr>
              <a:t>and</a:t>
            </a:r>
            <a:r>
              <a:rPr sz="1300" b="0" spc="34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00" b="0" spc="-10" dirty="0">
                <a:solidFill>
                  <a:srgbClr val="050A0C"/>
                </a:solidFill>
                <a:latin typeface="Times New Roman"/>
                <a:cs typeface="Times New Roman"/>
              </a:rPr>
              <a:t>Dentistry</a:t>
            </a:r>
            <a:endParaRPr sz="13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slide 10"/>
          <p:cNvGrpSpPr/>
          <p:nvPr/>
        </p:nvGrpSpPr>
        <p:grpSpPr>
          <a:xfrm>
            <a:off x="0" y="52513"/>
            <a:ext cx="10058400" cy="7602220"/>
            <a:chOff x="0" y="52513"/>
            <a:chExt cx="10058400" cy="76022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2513"/>
              <a:ext cx="10058400" cy="76019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48784" y="2333091"/>
              <a:ext cx="209614" cy="69465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763660" y="1350082"/>
              <a:ext cx="0" cy="459105"/>
            </a:xfrm>
            <a:custGeom>
              <a:avLst/>
              <a:gdLst/>
              <a:ahLst/>
              <a:cxnLst/>
              <a:rect l="l" t="t" r="r" b="b"/>
              <a:pathLst>
                <a:path h="459105">
                  <a:moveTo>
                    <a:pt x="0" y="45873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6DD6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894628" y="3027747"/>
              <a:ext cx="0" cy="3460750"/>
            </a:xfrm>
            <a:custGeom>
              <a:avLst/>
              <a:gdLst/>
              <a:ahLst/>
              <a:cxnLst/>
              <a:rect l="l" t="t" r="r" b="b"/>
              <a:pathLst>
                <a:path h="3460750">
                  <a:moveTo>
                    <a:pt x="0" y="3460185"/>
                  </a:moveTo>
                  <a:lnTo>
                    <a:pt x="0" y="0"/>
                  </a:lnTo>
                </a:path>
              </a:pathLst>
            </a:custGeom>
            <a:ln w="654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894628" y="1153481"/>
              <a:ext cx="0" cy="1179830"/>
            </a:xfrm>
            <a:custGeom>
              <a:avLst/>
              <a:gdLst/>
              <a:ahLst/>
              <a:cxnLst/>
              <a:rect l="l" t="t" r="r" b="b"/>
              <a:pathLst>
                <a:path h="1179830">
                  <a:moveTo>
                    <a:pt x="0" y="1179608"/>
                  </a:moveTo>
                  <a:lnTo>
                    <a:pt x="0" y="0"/>
                  </a:lnTo>
                </a:path>
              </a:pathLst>
            </a:custGeom>
            <a:ln w="589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019047" y="5845701"/>
              <a:ext cx="0" cy="642620"/>
            </a:xfrm>
            <a:custGeom>
              <a:avLst/>
              <a:gdLst/>
              <a:ahLst/>
              <a:cxnLst/>
              <a:rect l="l" t="t" r="r" b="b"/>
              <a:pathLst>
                <a:path h="642620">
                  <a:moveTo>
                    <a:pt x="0" y="642231"/>
                  </a:moveTo>
                  <a:lnTo>
                    <a:pt x="0" y="0"/>
                  </a:lnTo>
                </a:path>
              </a:pathLst>
            </a:custGeom>
            <a:ln w="654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18716" y="1385078"/>
            <a:ext cx="9152255" cy="72135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526280" algn="l"/>
              </a:tabLst>
            </a:pPr>
            <a:r>
              <a:rPr sz="2300" dirty="0">
                <a:solidFill>
                  <a:srgbClr val="070508"/>
                </a:solidFill>
              </a:rPr>
              <a:t>Post-Slavery:</a:t>
            </a:r>
            <a:r>
              <a:rPr sz="2300" spc="-70" dirty="0">
                <a:solidFill>
                  <a:srgbClr val="070508"/>
                </a:solidFill>
              </a:rPr>
              <a:t> </a:t>
            </a:r>
            <a:r>
              <a:rPr sz="2300" spc="85" dirty="0">
                <a:solidFill>
                  <a:srgbClr val="070508"/>
                </a:solidFill>
              </a:rPr>
              <a:t>Jim</a:t>
            </a:r>
            <a:r>
              <a:rPr sz="2300" spc="-120" dirty="0">
                <a:solidFill>
                  <a:srgbClr val="070508"/>
                </a:solidFill>
              </a:rPr>
              <a:t> </a:t>
            </a:r>
            <a:r>
              <a:rPr sz="2300" spc="65" dirty="0">
                <a:solidFill>
                  <a:srgbClr val="070508"/>
                </a:solidFill>
              </a:rPr>
              <a:t>Crow </a:t>
            </a:r>
            <a:r>
              <a:rPr sz="2300" spc="-40" dirty="0">
                <a:solidFill>
                  <a:srgbClr val="070508"/>
                </a:solidFill>
              </a:rPr>
              <a:t>Era</a:t>
            </a:r>
            <a:r>
              <a:rPr sz="2300" spc="20" dirty="0">
                <a:solidFill>
                  <a:srgbClr val="070508"/>
                </a:solidFill>
              </a:rPr>
              <a:t> </a:t>
            </a:r>
            <a:r>
              <a:rPr sz="2300" dirty="0">
                <a:solidFill>
                  <a:srgbClr val="070508"/>
                </a:solidFill>
              </a:rPr>
              <a:t>to</a:t>
            </a:r>
            <a:r>
              <a:rPr sz="2300" spc="335" dirty="0">
                <a:solidFill>
                  <a:srgbClr val="070508"/>
                </a:solidFill>
              </a:rPr>
              <a:t> </a:t>
            </a:r>
            <a:r>
              <a:rPr sz="2300" spc="-25" dirty="0">
                <a:solidFill>
                  <a:srgbClr val="070508"/>
                </a:solidFill>
              </a:rPr>
              <a:t>the</a:t>
            </a:r>
            <a:r>
              <a:rPr sz="2300" dirty="0">
                <a:solidFill>
                  <a:srgbClr val="070508"/>
                </a:solidFill>
              </a:rPr>
              <a:t>	</a:t>
            </a:r>
            <a:r>
              <a:rPr sz="2300" spc="60" dirty="0">
                <a:solidFill>
                  <a:srgbClr val="070508"/>
                </a:solidFill>
              </a:rPr>
              <a:t>Civil</a:t>
            </a:r>
            <a:r>
              <a:rPr sz="2300" spc="15" dirty="0">
                <a:solidFill>
                  <a:srgbClr val="070508"/>
                </a:solidFill>
              </a:rPr>
              <a:t> </a:t>
            </a:r>
            <a:r>
              <a:rPr sz="2300" spc="55" dirty="0">
                <a:solidFill>
                  <a:srgbClr val="070508"/>
                </a:solidFill>
              </a:rPr>
              <a:t>Rights</a:t>
            </a:r>
            <a:r>
              <a:rPr sz="2300" spc="-5" dirty="0">
                <a:solidFill>
                  <a:srgbClr val="070508"/>
                </a:solidFill>
              </a:rPr>
              <a:t> </a:t>
            </a:r>
            <a:r>
              <a:rPr sz="2300" spc="114" dirty="0">
                <a:solidFill>
                  <a:srgbClr val="070508"/>
                </a:solidFill>
              </a:rPr>
              <a:t>Movement</a:t>
            </a:r>
            <a:r>
              <a:rPr lang="en-US" sz="2300" spc="114" dirty="0">
                <a:solidFill>
                  <a:srgbClr val="070508"/>
                </a:solidFill>
              </a:rPr>
              <a:t> -</a:t>
            </a:r>
            <a:r>
              <a:rPr sz="2300" spc="-15" dirty="0">
                <a:solidFill>
                  <a:srgbClr val="070508"/>
                </a:solidFill>
              </a:rPr>
              <a:t> </a:t>
            </a:r>
            <a:r>
              <a:rPr sz="2300" spc="-20" dirty="0">
                <a:solidFill>
                  <a:srgbClr val="070508"/>
                </a:solidFill>
              </a:rPr>
              <a:t>(1865-</a:t>
            </a:r>
            <a:r>
              <a:rPr sz="2300" spc="-10" dirty="0">
                <a:solidFill>
                  <a:srgbClr val="070508"/>
                </a:solidFill>
              </a:rPr>
              <a:t>1975)</a:t>
            </a:r>
            <a:endParaRPr sz="2300" dirty="0"/>
          </a:p>
        </p:txBody>
      </p:sp>
      <p:sp>
        <p:nvSpPr>
          <p:cNvPr id="10" name="object 10"/>
          <p:cNvSpPr txBox="1"/>
          <p:nvPr/>
        </p:nvSpPr>
        <p:spPr>
          <a:xfrm>
            <a:off x="572132" y="2201702"/>
            <a:ext cx="8470265" cy="35858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5"/>
              </a:spcBef>
            </a:pPr>
            <a:r>
              <a:rPr sz="1600" b="1" i="1" dirty="0">
                <a:solidFill>
                  <a:srgbClr val="464646"/>
                </a:solidFill>
                <a:latin typeface="Arial"/>
                <a:cs typeface="Arial"/>
              </a:rPr>
              <a:t>Effects</a:t>
            </a:r>
            <a:r>
              <a:rPr sz="1600" b="1" i="1" spc="135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464646"/>
                </a:solidFill>
                <a:latin typeface="Arial"/>
                <a:cs typeface="Arial"/>
              </a:rPr>
              <a:t>of</a:t>
            </a:r>
            <a:r>
              <a:rPr sz="1600" b="1" i="1" spc="135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464646"/>
                </a:solidFill>
                <a:latin typeface="Arial"/>
                <a:cs typeface="Arial"/>
              </a:rPr>
              <a:t>Tuskegee</a:t>
            </a:r>
            <a:r>
              <a:rPr sz="1600" b="1" i="1" spc="210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464646"/>
                </a:solidFill>
                <a:latin typeface="Arial"/>
                <a:cs typeface="Arial"/>
              </a:rPr>
              <a:t>Syphilis</a:t>
            </a:r>
            <a:r>
              <a:rPr sz="1600" b="1" i="1" spc="185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464646"/>
                </a:solidFill>
                <a:latin typeface="Arial"/>
                <a:cs typeface="Arial"/>
              </a:rPr>
              <a:t>Study</a:t>
            </a:r>
            <a:r>
              <a:rPr sz="1600" b="1" i="1" spc="204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1600" b="1" i="1" spc="75" dirty="0">
                <a:solidFill>
                  <a:srgbClr val="464646"/>
                </a:solidFill>
                <a:latin typeface="Arial"/>
                <a:cs typeface="Arial"/>
              </a:rPr>
              <a:t>on</a:t>
            </a:r>
            <a:r>
              <a:rPr sz="1600" b="1" i="1" spc="55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464646"/>
                </a:solidFill>
                <a:latin typeface="Arial"/>
                <a:cs typeface="Arial"/>
              </a:rPr>
              <a:t>Women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1600">
              <a:latin typeface="Arial"/>
              <a:cs typeface="Arial"/>
            </a:endParaRPr>
          </a:p>
          <a:p>
            <a:pPr marL="12700" marR="5080" indent="3175">
              <a:lnSpc>
                <a:spcPct val="94700"/>
              </a:lnSpc>
            </a:pPr>
            <a:r>
              <a:rPr sz="2350" spc="65" dirty="0">
                <a:solidFill>
                  <a:srgbClr val="312D2B"/>
                </a:solidFill>
                <a:latin typeface="Times New Roman"/>
                <a:cs typeface="Times New Roman"/>
              </a:rPr>
              <a:t>In</a:t>
            </a:r>
            <a:r>
              <a:rPr sz="2350" spc="-30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1932,</a:t>
            </a:r>
            <a:r>
              <a:rPr sz="2350" spc="-9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the</a:t>
            </a:r>
            <a:r>
              <a:rPr sz="2350" spc="37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-130" dirty="0">
                <a:solidFill>
                  <a:srgbClr val="312D2B"/>
                </a:solidFill>
                <a:latin typeface="Times New Roman"/>
                <a:cs typeface="Times New Roman"/>
              </a:rPr>
              <a:t>U.S.</a:t>
            </a:r>
            <a:r>
              <a:rPr sz="2350" spc="-9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Public</a:t>
            </a:r>
            <a:r>
              <a:rPr sz="2350" spc="-2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70" dirty="0">
                <a:solidFill>
                  <a:srgbClr val="312D2B"/>
                </a:solidFill>
                <a:latin typeface="Times New Roman"/>
                <a:cs typeface="Times New Roman"/>
              </a:rPr>
              <a:t>Health</a:t>
            </a:r>
            <a:r>
              <a:rPr sz="2350" spc="-6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Service</a:t>
            </a:r>
            <a:r>
              <a:rPr sz="2350" spc="3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80" dirty="0">
                <a:solidFill>
                  <a:srgbClr val="312D2B"/>
                </a:solidFill>
                <a:latin typeface="Times New Roman"/>
                <a:cs typeface="Times New Roman"/>
              </a:rPr>
              <a:t>recruited</a:t>
            </a:r>
            <a:r>
              <a:rPr sz="2350" spc="5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60" dirty="0">
                <a:solidFill>
                  <a:srgbClr val="312D2B"/>
                </a:solidFill>
                <a:latin typeface="Times New Roman"/>
                <a:cs typeface="Times New Roman"/>
              </a:rPr>
              <a:t>poor</a:t>
            </a:r>
            <a:r>
              <a:rPr sz="2350" spc="-7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40" dirty="0">
                <a:solidFill>
                  <a:srgbClr val="312D2B"/>
                </a:solidFill>
                <a:latin typeface="Times New Roman"/>
                <a:cs typeface="Times New Roman"/>
              </a:rPr>
              <a:t>and </a:t>
            </a:r>
            <a:r>
              <a:rPr sz="2350" spc="85" dirty="0">
                <a:solidFill>
                  <a:srgbClr val="312D2B"/>
                </a:solidFill>
                <a:latin typeface="Times New Roman"/>
                <a:cs typeface="Times New Roman"/>
              </a:rPr>
              <a:t>uneducated</a:t>
            </a:r>
            <a:r>
              <a:rPr sz="2350" spc="20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50" dirty="0">
                <a:solidFill>
                  <a:srgbClr val="312D2B"/>
                </a:solidFill>
                <a:latin typeface="Times New Roman"/>
                <a:cs typeface="Times New Roman"/>
              </a:rPr>
              <a:t>African</a:t>
            </a:r>
            <a:r>
              <a:rPr sz="2350" spc="6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55" dirty="0">
                <a:solidFill>
                  <a:srgbClr val="312D2B"/>
                </a:solidFill>
                <a:latin typeface="Times New Roman"/>
                <a:cs typeface="Times New Roman"/>
              </a:rPr>
              <a:t>American</a:t>
            </a:r>
            <a:r>
              <a:rPr sz="2350" spc="14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105" dirty="0">
                <a:solidFill>
                  <a:srgbClr val="312D2B"/>
                </a:solidFill>
                <a:latin typeface="Times New Roman"/>
                <a:cs typeface="Times New Roman"/>
              </a:rPr>
              <a:t>men</a:t>
            </a:r>
            <a:r>
              <a:rPr sz="2350" spc="-2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90" dirty="0">
                <a:solidFill>
                  <a:srgbClr val="312D2B"/>
                </a:solidFill>
                <a:latin typeface="Times New Roman"/>
                <a:cs typeface="Times New Roman"/>
              </a:rPr>
              <a:t>in</a:t>
            </a:r>
            <a:r>
              <a:rPr sz="2350" spc="-2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Alabama</a:t>
            </a:r>
            <a:r>
              <a:rPr sz="2350" spc="7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to</a:t>
            </a:r>
            <a:r>
              <a:rPr sz="2350" spc="-2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85" dirty="0">
                <a:solidFill>
                  <a:srgbClr val="312D2B"/>
                </a:solidFill>
                <a:latin typeface="Times New Roman"/>
                <a:cs typeface="Times New Roman"/>
              </a:rPr>
              <a:t>determine</a:t>
            </a:r>
            <a:r>
              <a:rPr sz="2350" spc="-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55" dirty="0">
                <a:solidFill>
                  <a:srgbClr val="312D2B"/>
                </a:solidFill>
                <a:latin typeface="Times New Roman"/>
                <a:cs typeface="Times New Roman"/>
              </a:rPr>
              <a:t>the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effect</a:t>
            </a:r>
            <a:r>
              <a:rPr sz="2350" spc="-4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of</a:t>
            </a:r>
            <a:r>
              <a:rPr sz="2350" spc="18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95" dirty="0">
                <a:solidFill>
                  <a:srgbClr val="312D2B"/>
                </a:solidFill>
                <a:latin typeface="Times New Roman"/>
                <a:cs typeface="Times New Roman"/>
              </a:rPr>
              <a:t>untreated</a:t>
            </a:r>
            <a:r>
              <a:rPr sz="2350" spc="5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50" dirty="0">
                <a:solidFill>
                  <a:srgbClr val="312D2B"/>
                </a:solidFill>
                <a:latin typeface="Times New Roman"/>
                <a:cs typeface="Times New Roman"/>
              </a:rPr>
              <a:t>syphilis</a:t>
            </a:r>
            <a:r>
              <a:rPr sz="2350" spc="50" dirty="0">
                <a:solidFill>
                  <a:srgbClr val="464646"/>
                </a:solidFill>
                <a:latin typeface="Times New Roman"/>
                <a:cs typeface="Times New Roman"/>
              </a:rPr>
              <a:t>.</a:t>
            </a:r>
            <a:r>
              <a:rPr sz="2350" spc="-290" dirty="0">
                <a:solidFill>
                  <a:srgbClr val="464646"/>
                </a:solidFill>
                <a:latin typeface="Times New Roman"/>
                <a:cs typeface="Times New Roman"/>
              </a:rPr>
              <a:t> </a:t>
            </a:r>
            <a:r>
              <a:rPr sz="2350" spc="65" dirty="0">
                <a:solidFill>
                  <a:srgbClr val="312D2B"/>
                </a:solidFill>
                <a:latin typeface="Times New Roman"/>
                <a:cs typeface="Times New Roman"/>
              </a:rPr>
              <a:t>Although</a:t>
            </a:r>
            <a:r>
              <a:rPr sz="2350" spc="1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100" dirty="0">
                <a:solidFill>
                  <a:srgbClr val="312D2B"/>
                </a:solidFill>
                <a:latin typeface="Times New Roman"/>
                <a:cs typeface="Times New Roman"/>
              </a:rPr>
              <a:t>treatment</a:t>
            </a:r>
            <a:r>
              <a:rPr sz="2350" spc="14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65" dirty="0">
                <a:solidFill>
                  <a:srgbClr val="312D2B"/>
                </a:solidFill>
                <a:latin typeface="Times New Roman"/>
                <a:cs typeface="Times New Roman"/>
              </a:rPr>
              <a:t>became</a:t>
            </a:r>
            <a:r>
              <a:rPr sz="2350" spc="-12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-10" dirty="0">
                <a:solidFill>
                  <a:srgbClr val="312D2B"/>
                </a:solidFill>
                <a:latin typeface="Times New Roman"/>
                <a:cs typeface="Times New Roman"/>
              </a:rPr>
              <a:t>available,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the</a:t>
            </a:r>
            <a:r>
              <a:rPr sz="2350" spc="28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105" dirty="0">
                <a:solidFill>
                  <a:srgbClr val="312D2B"/>
                </a:solidFill>
                <a:latin typeface="Times New Roman"/>
                <a:cs typeface="Times New Roman"/>
              </a:rPr>
              <a:t>men</a:t>
            </a:r>
            <a:r>
              <a:rPr sz="2350" spc="-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95" dirty="0">
                <a:solidFill>
                  <a:srgbClr val="312D2B"/>
                </a:solidFill>
                <a:latin typeface="Times New Roman"/>
                <a:cs typeface="Times New Roman"/>
              </a:rPr>
              <a:t>were</a:t>
            </a:r>
            <a:r>
              <a:rPr sz="2350" spc="-4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misled,</a:t>
            </a:r>
            <a:r>
              <a:rPr sz="2350" spc="-17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80" dirty="0">
                <a:solidFill>
                  <a:srgbClr val="312D2B"/>
                </a:solidFill>
                <a:latin typeface="Times New Roman"/>
                <a:cs typeface="Times New Roman"/>
              </a:rPr>
              <a:t>denied</a:t>
            </a:r>
            <a:r>
              <a:rPr sz="2350" spc="-3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90" dirty="0">
                <a:solidFill>
                  <a:srgbClr val="312D2B"/>
                </a:solidFill>
                <a:latin typeface="Times New Roman"/>
                <a:cs typeface="Times New Roman"/>
              </a:rPr>
              <a:t>treatment,</a:t>
            </a:r>
            <a:r>
              <a:rPr sz="2350" spc="-14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110" dirty="0">
                <a:solidFill>
                  <a:srgbClr val="312D2B"/>
                </a:solidFill>
                <a:latin typeface="Times New Roman"/>
                <a:cs typeface="Times New Roman"/>
              </a:rPr>
              <a:t>and</a:t>
            </a:r>
            <a:r>
              <a:rPr sz="2350" spc="-2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95" dirty="0">
                <a:solidFill>
                  <a:srgbClr val="312D2B"/>
                </a:solidFill>
                <a:latin typeface="Times New Roman"/>
                <a:cs typeface="Times New Roman"/>
              </a:rPr>
              <a:t>not</a:t>
            </a:r>
            <a:r>
              <a:rPr sz="2350" spc="-2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60" dirty="0">
                <a:solidFill>
                  <a:srgbClr val="312D2B"/>
                </a:solidFill>
                <a:latin typeface="Times New Roman"/>
                <a:cs typeface="Times New Roman"/>
              </a:rPr>
              <a:t>informed</a:t>
            </a:r>
            <a:r>
              <a:rPr sz="2350" spc="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of</a:t>
            </a:r>
            <a:r>
              <a:rPr sz="2350" spc="204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-25" dirty="0">
                <a:solidFill>
                  <a:srgbClr val="312D2B"/>
                </a:solidFill>
                <a:latin typeface="Times New Roman"/>
                <a:cs typeface="Times New Roman"/>
              </a:rPr>
              <a:t>the </a:t>
            </a:r>
            <a:r>
              <a:rPr sz="2350" spc="110" dirty="0">
                <a:solidFill>
                  <a:srgbClr val="312D2B"/>
                </a:solidFill>
                <a:latin typeface="Times New Roman"/>
                <a:cs typeface="Times New Roman"/>
              </a:rPr>
              <a:t>study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 findings</a:t>
            </a:r>
            <a:r>
              <a:rPr sz="2350" spc="80" dirty="0">
                <a:solidFill>
                  <a:srgbClr val="312D2B"/>
                </a:solidFill>
                <a:latin typeface="Times New Roman"/>
                <a:cs typeface="Times New Roman"/>
              </a:rPr>
              <a:t> until</a:t>
            </a:r>
            <a:r>
              <a:rPr sz="2350" spc="-24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1972.</a:t>
            </a:r>
            <a:r>
              <a:rPr sz="2350" spc="-18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75" dirty="0">
                <a:solidFill>
                  <a:srgbClr val="312D2B"/>
                </a:solidFill>
                <a:latin typeface="Times New Roman"/>
                <a:cs typeface="Times New Roman"/>
              </a:rPr>
              <a:t>Study</a:t>
            </a:r>
            <a:r>
              <a:rPr sz="2350" spc="-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subjects</a:t>
            </a:r>
            <a:r>
              <a:rPr sz="2350" spc="-6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70" dirty="0">
                <a:solidFill>
                  <a:srgbClr val="312D2B"/>
                </a:solidFill>
                <a:latin typeface="Times New Roman"/>
                <a:cs typeface="Times New Roman"/>
              </a:rPr>
              <a:t>experienced</a:t>
            </a:r>
            <a:r>
              <a:rPr sz="2350" spc="17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-10" dirty="0">
                <a:solidFill>
                  <a:srgbClr val="312D2B"/>
                </a:solidFill>
                <a:latin typeface="Times New Roman"/>
                <a:cs typeface="Times New Roman"/>
              </a:rPr>
              <a:t>syphilis-</a:t>
            </a:r>
            <a:r>
              <a:rPr sz="2350" spc="60" dirty="0">
                <a:solidFill>
                  <a:srgbClr val="312D2B"/>
                </a:solidFill>
                <a:latin typeface="Times New Roman"/>
                <a:cs typeface="Times New Roman"/>
              </a:rPr>
              <a:t>related</a:t>
            </a:r>
            <a:r>
              <a:rPr sz="2350" spc="1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60" dirty="0">
                <a:solidFill>
                  <a:srgbClr val="312D2B"/>
                </a:solidFill>
                <a:latin typeface="Times New Roman"/>
                <a:cs typeface="Times New Roman"/>
              </a:rPr>
              <a:t>morbidity </a:t>
            </a:r>
            <a:r>
              <a:rPr sz="2350" spc="65" dirty="0">
                <a:solidFill>
                  <a:srgbClr val="312D2B"/>
                </a:solidFill>
                <a:latin typeface="Times New Roman"/>
                <a:cs typeface="Times New Roman"/>
              </a:rPr>
              <a:t>and</a:t>
            </a:r>
            <a:r>
              <a:rPr sz="2350" spc="15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60" dirty="0">
                <a:solidFill>
                  <a:srgbClr val="312D2B"/>
                </a:solidFill>
                <a:latin typeface="Times New Roman"/>
                <a:cs typeface="Times New Roman"/>
              </a:rPr>
              <a:t>mortality.</a:t>
            </a:r>
            <a:r>
              <a:rPr sz="2350" spc="-17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This</a:t>
            </a:r>
            <a:r>
              <a:rPr sz="2350" spc="-10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70" dirty="0">
                <a:solidFill>
                  <a:srgbClr val="312D2B"/>
                </a:solidFill>
                <a:latin typeface="Times New Roman"/>
                <a:cs typeface="Times New Roman"/>
              </a:rPr>
              <a:t>morbidity</a:t>
            </a:r>
            <a:r>
              <a:rPr sz="2350" spc="-4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75" dirty="0">
                <a:solidFill>
                  <a:srgbClr val="312D2B"/>
                </a:solidFill>
                <a:latin typeface="Times New Roman"/>
                <a:cs typeface="Times New Roman"/>
              </a:rPr>
              <a:t>and</a:t>
            </a:r>
            <a:r>
              <a:rPr sz="2350" spc="16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75" dirty="0">
                <a:solidFill>
                  <a:srgbClr val="312D2B"/>
                </a:solidFill>
                <a:latin typeface="Times New Roman"/>
                <a:cs typeface="Times New Roman"/>
              </a:rPr>
              <a:t>mortality</a:t>
            </a:r>
            <a:r>
              <a:rPr sz="2350" spc="-3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45" dirty="0">
                <a:solidFill>
                  <a:srgbClr val="312D2B"/>
                </a:solidFill>
                <a:latin typeface="Times New Roman"/>
                <a:cs typeface="Times New Roman"/>
              </a:rPr>
              <a:t>did </a:t>
            </a:r>
            <a:r>
              <a:rPr sz="2350" spc="75" dirty="0">
                <a:solidFill>
                  <a:srgbClr val="312D2B"/>
                </a:solidFill>
                <a:latin typeface="Times New Roman"/>
                <a:cs typeface="Times New Roman"/>
              </a:rPr>
              <a:t>not</a:t>
            </a:r>
            <a:r>
              <a:rPr sz="2350" spc="-10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85" dirty="0">
                <a:solidFill>
                  <a:srgbClr val="312D2B"/>
                </a:solidFill>
                <a:latin typeface="Times New Roman"/>
                <a:cs typeface="Times New Roman"/>
              </a:rPr>
              <a:t>stop</a:t>
            </a:r>
            <a:r>
              <a:rPr sz="2350" spc="-25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70" dirty="0">
                <a:solidFill>
                  <a:srgbClr val="312D2B"/>
                </a:solidFill>
                <a:latin typeface="Times New Roman"/>
                <a:cs typeface="Times New Roman"/>
              </a:rPr>
              <a:t>at</a:t>
            </a:r>
            <a:r>
              <a:rPr sz="2350" spc="-2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80" dirty="0">
                <a:solidFill>
                  <a:srgbClr val="312D2B"/>
                </a:solidFill>
                <a:latin typeface="Times New Roman"/>
                <a:cs typeface="Times New Roman"/>
              </a:rPr>
              <a:t>the</a:t>
            </a:r>
            <a:r>
              <a:rPr sz="2350" spc="3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80" dirty="0">
                <a:solidFill>
                  <a:srgbClr val="312D2B"/>
                </a:solidFill>
                <a:latin typeface="Times New Roman"/>
                <a:cs typeface="Times New Roman"/>
              </a:rPr>
              <a:t>men.</a:t>
            </a:r>
            <a:r>
              <a:rPr sz="2350" spc="-14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-10" dirty="0">
                <a:solidFill>
                  <a:srgbClr val="312D2B"/>
                </a:solidFill>
                <a:latin typeface="Times New Roman"/>
                <a:cs typeface="Times New Roman"/>
              </a:rPr>
              <a:t>As</a:t>
            </a:r>
            <a:r>
              <a:rPr sz="2350" spc="-229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a</a:t>
            </a:r>
            <a:r>
              <a:rPr sz="2350" spc="12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55" dirty="0">
                <a:solidFill>
                  <a:srgbClr val="312D2B"/>
                </a:solidFill>
                <a:latin typeface="Times New Roman"/>
                <a:cs typeface="Times New Roman"/>
              </a:rPr>
              <a:t>result</a:t>
            </a:r>
            <a:r>
              <a:rPr sz="2350" spc="-7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of</a:t>
            </a:r>
            <a:r>
              <a:rPr sz="2350" spc="114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100" dirty="0">
                <a:solidFill>
                  <a:srgbClr val="312D2B"/>
                </a:solidFill>
                <a:latin typeface="Times New Roman"/>
                <a:cs typeface="Times New Roman"/>
              </a:rPr>
              <a:t>these</a:t>
            </a:r>
            <a:r>
              <a:rPr sz="2350" spc="-19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70" dirty="0">
                <a:solidFill>
                  <a:srgbClr val="312D2B"/>
                </a:solidFill>
                <a:latin typeface="Times New Roman"/>
                <a:cs typeface="Times New Roman"/>
              </a:rPr>
              <a:t>experiments,</a:t>
            </a:r>
            <a:r>
              <a:rPr sz="2350" spc="2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100" dirty="0">
                <a:solidFill>
                  <a:srgbClr val="312D2B"/>
                </a:solidFill>
                <a:latin typeface="Times New Roman"/>
                <a:cs typeface="Times New Roman"/>
              </a:rPr>
              <a:t>their</a:t>
            </a:r>
            <a:r>
              <a:rPr sz="2350" spc="-6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50" dirty="0">
                <a:solidFill>
                  <a:srgbClr val="312D2B"/>
                </a:solidFill>
                <a:latin typeface="Times New Roman"/>
                <a:cs typeface="Times New Roman"/>
              </a:rPr>
              <a:t>wives </a:t>
            </a:r>
            <a:r>
              <a:rPr sz="2350" spc="70" dirty="0">
                <a:solidFill>
                  <a:srgbClr val="312D2B"/>
                </a:solidFill>
                <a:latin typeface="Times New Roman"/>
                <a:cs typeface="Times New Roman"/>
              </a:rPr>
              <a:t>acquired</a:t>
            </a:r>
            <a:r>
              <a:rPr sz="2350" spc="-5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syphilis</a:t>
            </a:r>
            <a:r>
              <a:rPr sz="2350" spc="-13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55" dirty="0">
                <a:solidFill>
                  <a:srgbClr val="312D2B"/>
                </a:solidFill>
                <a:latin typeface="Times New Roman"/>
                <a:cs typeface="Times New Roman"/>
              </a:rPr>
              <a:t>and</a:t>
            </a:r>
            <a:r>
              <a:rPr sz="2350" spc="17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70" dirty="0">
                <a:solidFill>
                  <a:srgbClr val="312D2B"/>
                </a:solidFill>
                <a:latin typeface="Times New Roman"/>
                <a:cs typeface="Times New Roman"/>
              </a:rPr>
              <a:t>some</a:t>
            </a:r>
            <a:r>
              <a:rPr sz="2350" spc="-135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of</a:t>
            </a:r>
            <a:r>
              <a:rPr sz="2350" spc="22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90" dirty="0">
                <a:solidFill>
                  <a:srgbClr val="312D2B"/>
                </a:solidFill>
                <a:latin typeface="Times New Roman"/>
                <a:cs typeface="Times New Roman"/>
              </a:rPr>
              <a:t>their</a:t>
            </a:r>
            <a:r>
              <a:rPr sz="2350" spc="-6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65" dirty="0">
                <a:solidFill>
                  <a:srgbClr val="312D2B"/>
                </a:solidFill>
                <a:latin typeface="Times New Roman"/>
                <a:cs typeface="Times New Roman"/>
              </a:rPr>
              <a:t>children</a:t>
            </a:r>
            <a:r>
              <a:rPr sz="2350" spc="-4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55" dirty="0">
                <a:solidFill>
                  <a:srgbClr val="312D2B"/>
                </a:solidFill>
                <a:latin typeface="Times New Roman"/>
                <a:cs typeface="Times New Roman"/>
              </a:rPr>
              <a:t>suffered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-10" dirty="0">
                <a:solidFill>
                  <a:srgbClr val="312D2B"/>
                </a:solidFill>
                <a:latin typeface="Times New Roman"/>
                <a:cs typeface="Times New Roman"/>
              </a:rPr>
              <a:t>complications </a:t>
            </a:r>
            <a:r>
              <a:rPr sz="2350" spc="75" dirty="0">
                <a:solidFill>
                  <a:srgbClr val="312D2B"/>
                </a:solidFill>
                <a:latin typeface="Times New Roman"/>
                <a:cs typeface="Times New Roman"/>
              </a:rPr>
              <a:t>from</a:t>
            </a:r>
            <a:r>
              <a:rPr sz="2350" spc="-4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50" dirty="0">
                <a:solidFill>
                  <a:srgbClr val="312D2B"/>
                </a:solidFill>
                <a:latin typeface="Times New Roman"/>
                <a:cs typeface="Times New Roman"/>
              </a:rPr>
              <a:t>congenital</a:t>
            </a:r>
            <a:r>
              <a:rPr sz="2350" spc="8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12D2B"/>
                </a:solidFill>
                <a:latin typeface="Times New Roman"/>
                <a:cs typeface="Times New Roman"/>
              </a:rPr>
              <a:t>syphilis.</a:t>
            </a:r>
            <a:r>
              <a:rPr sz="2350" spc="30" dirty="0">
                <a:solidFill>
                  <a:srgbClr val="312D2B"/>
                </a:solidFill>
                <a:latin typeface="Times New Roman"/>
                <a:cs typeface="Times New Roman"/>
              </a:rPr>
              <a:t> </a:t>
            </a:r>
            <a:r>
              <a:rPr sz="2350" spc="-25" dirty="0">
                <a:solidFill>
                  <a:srgbClr val="312D2B"/>
                </a:solidFill>
                <a:latin typeface="Times New Roman"/>
                <a:cs typeface="Times New Roman"/>
              </a:rPr>
              <a:t>(6)</a:t>
            </a:r>
            <a:endParaRPr sz="23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C03BD2-8AE4-B21F-EEC5-9AD6585020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6725" y="-638636"/>
            <a:ext cx="9404949" cy="63863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Doctor drawing blood from woman</a:t>
            </a:r>
          </a:p>
        </p:txBody>
      </p:sp>
      <p:pic>
        <p:nvPicPr>
          <p:cNvPr id="2" name="object 2" descr="slide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7467"/>
            <a:ext cx="10058398" cy="76223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slide 12"/>
          <p:cNvGrpSpPr/>
          <p:nvPr/>
        </p:nvGrpSpPr>
        <p:grpSpPr>
          <a:xfrm>
            <a:off x="-19645" y="39406"/>
            <a:ext cx="10078085" cy="7628255"/>
            <a:chOff x="-19645" y="39406"/>
            <a:chExt cx="10078085" cy="76282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9406"/>
              <a:ext cx="10058333" cy="762813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645" y="65619"/>
              <a:ext cx="0" cy="996315"/>
            </a:xfrm>
            <a:custGeom>
              <a:avLst/>
              <a:gdLst/>
              <a:ahLst/>
              <a:cxnLst/>
              <a:rect l="l" t="t" r="r" b="b"/>
              <a:pathLst>
                <a:path h="996315">
                  <a:moveTo>
                    <a:pt x="0" y="996113"/>
                  </a:moveTo>
                  <a:lnTo>
                    <a:pt x="0" y="0"/>
                  </a:lnTo>
                </a:path>
              </a:pathLst>
            </a:custGeom>
            <a:ln w="785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4774" y="85280"/>
              <a:ext cx="2881630" cy="0"/>
            </a:xfrm>
            <a:custGeom>
              <a:avLst/>
              <a:gdLst/>
              <a:ahLst/>
              <a:cxnLst/>
              <a:rect l="l" t="t" r="r" b="b"/>
              <a:pathLst>
                <a:path w="2881630">
                  <a:moveTo>
                    <a:pt x="0" y="0"/>
                  </a:moveTo>
                  <a:lnTo>
                    <a:pt x="2881295" y="0"/>
                  </a:lnTo>
                </a:path>
              </a:pathLst>
            </a:custGeom>
            <a:ln w="45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5742" y="1101054"/>
              <a:ext cx="2776855" cy="0"/>
            </a:xfrm>
            <a:custGeom>
              <a:avLst/>
              <a:gdLst/>
              <a:ahLst/>
              <a:cxnLst/>
              <a:rect l="l" t="t" r="r" b="b"/>
              <a:pathLst>
                <a:path w="2776855">
                  <a:moveTo>
                    <a:pt x="0" y="0"/>
                  </a:moveTo>
                  <a:lnTo>
                    <a:pt x="2776520" y="0"/>
                  </a:lnTo>
                </a:path>
              </a:pathLst>
            </a:custGeom>
            <a:ln w="720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80170" y="1726166"/>
            <a:ext cx="8690610" cy="43116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675"/>
              </a:spcBef>
            </a:pPr>
            <a:r>
              <a:rPr sz="2400" b="1" i="1" dirty="0">
                <a:solidFill>
                  <a:srgbClr val="494949"/>
                </a:solidFill>
                <a:latin typeface="Arial"/>
                <a:cs typeface="Arial"/>
              </a:rPr>
              <a:t>Family</a:t>
            </a:r>
            <a:r>
              <a:rPr sz="2400" b="1" i="1" spc="24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2400" b="1" i="1" spc="-10" dirty="0">
                <a:solidFill>
                  <a:srgbClr val="494949"/>
                </a:solidFill>
                <a:latin typeface="Arial"/>
                <a:cs typeface="Arial"/>
              </a:rPr>
              <a:t>Planning</a:t>
            </a:r>
            <a:endParaRPr sz="2400">
              <a:latin typeface="Arial"/>
              <a:cs typeface="Arial"/>
            </a:endParaRPr>
          </a:p>
          <a:p>
            <a:pPr marL="20320" marR="379730" indent="5715">
              <a:lnSpc>
                <a:spcPct val="97000"/>
              </a:lnSpc>
              <a:spcBef>
                <a:spcPts val="595"/>
              </a:spcBef>
            </a:pPr>
            <a:r>
              <a:rPr sz="2150" spc="55" dirty="0">
                <a:solidFill>
                  <a:srgbClr val="2F2F2F"/>
                </a:solidFill>
                <a:latin typeface="Times New Roman"/>
                <a:cs typeface="Times New Roman"/>
              </a:rPr>
              <a:t>African</a:t>
            </a:r>
            <a:r>
              <a:rPr sz="2150" spc="7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0" dirty="0">
                <a:solidFill>
                  <a:srgbClr val="2F2F2F"/>
                </a:solidFill>
                <a:latin typeface="Times New Roman"/>
                <a:cs typeface="Times New Roman"/>
              </a:rPr>
              <a:t>American</a:t>
            </a:r>
            <a:r>
              <a:rPr sz="2150" spc="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100" dirty="0">
                <a:solidFill>
                  <a:srgbClr val="2F2F2F"/>
                </a:solidFill>
                <a:latin typeface="Times New Roman"/>
                <a:cs typeface="Times New Roman"/>
              </a:rPr>
              <a:t>women</a:t>
            </a:r>
            <a:r>
              <a:rPr sz="2150" spc="1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60" dirty="0">
                <a:solidFill>
                  <a:srgbClr val="2F2F2F"/>
                </a:solidFill>
                <a:latin typeface="Times New Roman"/>
                <a:cs typeface="Times New Roman"/>
              </a:rPr>
              <a:t>report</a:t>
            </a:r>
            <a:r>
              <a:rPr sz="2150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65" dirty="0">
                <a:solidFill>
                  <a:srgbClr val="2F2F2F"/>
                </a:solidFill>
                <a:latin typeface="Times New Roman"/>
                <a:cs typeface="Times New Roman"/>
              </a:rPr>
              <a:t>experiences</a:t>
            </a:r>
            <a:r>
              <a:rPr sz="2150" spc="-6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150" spc="27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racial</a:t>
            </a:r>
            <a:r>
              <a:rPr sz="2150" spc="-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65" dirty="0">
                <a:solidFill>
                  <a:srgbClr val="2F2F2F"/>
                </a:solidFill>
                <a:latin typeface="Times New Roman"/>
                <a:cs typeface="Times New Roman"/>
              </a:rPr>
              <a:t>discrimination </a:t>
            </a:r>
            <a:r>
              <a:rPr sz="2150" spc="160" dirty="0">
                <a:solidFill>
                  <a:srgbClr val="2F2F2F"/>
                </a:solidFill>
                <a:latin typeface="Times New Roman"/>
                <a:cs typeface="Times New Roman"/>
              </a:rPr>
              <a:t>when</a:t>
            </a:r>
            <a:r>
              <a:rPr sz="215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65" dirty="0">
                <a:solidFill>
                  <a:srgbClr val="2F2F2F"/>
                </a:solidFill>
                <a:latin typeface="Times New Roman"/>
                <a:cs typeface="Times New Roman"/>
              </a:rPr>
              <a:t>seeking</a:t>
            </a:r>
            <a:r>
              <a:rPr sz="2150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5" dirty="0">
                <a:solidFill>
                  <a:srgbClr val="2F2F2F"/>
                </a:solidFill>
                <a:latin typeface="Times New Roman"/>
                <a:cs typeface="Times New Roman"/>
              </a:rPr>
              <a:t>family</a:t>
            </a:r>
            <a:r>
              <a:rPr sz="2150" spc="1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75" dirty="0">
                <a:solidFill>
                  <a:srgbClr val="2F2F2F"/>
                </a:solidFill>
                <a:latin typeface="Times New Roman"/>
                <a:cs typeface="Times New Roman"/>
              </a:rPr>
              <a:t>planning</a:t>
            </a:r>
            <a:r>
              <a:rPr sz="2150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services, </a:t>
            </a:r>
            <a:r>
              <a:rPr sz="2150" spc="50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150" spc="204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are</a:t>
            </a:r>
            <a:r>
              <a:rPr sz="2150" spc="2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70" dirty="0">
                <a:solidFill>
                  <a:srgbClr val="2F2F2F"/>
                </a:solidFill>
                <a:latin typeface="Times New Roman"/>
                <a:cs typeface="Times New Roman"/>
              </a:rPr>
              <a:t>more</a:t>
            </a:r>
            <a:r>
              <a:rPr sz="215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likely</a:t>
            </a:r>
            <a:r>
              <a:rPr sz="2150" spc="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145" dirty="0">
                <a:solidFill>
                  <a:srgbClr val="2F2F2F"/>
                </a:solidFill>
                <a:latin typeface="Times New Roman"/>
                <a:cs typeface="Times New Roman"/>
              </a:rPr>
              <a:t>than</a:t>
            </a:r>
            <a:r>
              <a:rPr sz="2150" spc="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105" dirty="0">
                <a:solidFill>
                  <a:srgbClr val="2F2F2F"/>
                </a:solidFill>
                <a:latin typeface="Times New Roman"/>
                <a:cs typeface="Times New Roman"/>
              </a:rPr>
              <a:t>white </a:t>
            </a:r>
            <a:r>
              <a:rPr sz="2150" spc="110" dirty="0">
                <a:solidFill>
                  <a:srgbClr val="2F2F2F"/>
                </a:solidFill>
                <a:latin typeface="Times New Roman"/>
                <a:cs typeface="Times New Roman"/>
              </a:rPr>
              <a:t>women</a:t>
            </a:r>
            <a:r>
              <a:rPr sz="2150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75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150" spc="-6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65" dirty="0">
                <a:solidFill>
                  <a:srgbClr val="2F2F2F"/>
                </a:solidFill>
                <a:latin typeface="Times New Roman"/>
                <a:cs typeface="Times New Roman"/>
              </a:rPr>
              <a:t>be</a:t>
            </a:r>
            <a:r>
              <a:rPr sz="2150" spc="-1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5" dirty="0">
                <a:solidFill>
                  <a:srgbClr val="2F2F2F"/>
                </a:solidFill>
                <a:latin typeface="Times New Roman"/>
                <a:cs typeface="Times New Roman"/>
              </a:rPr>
              <a:t>advised</a:t>
            </a:r>
            <a:r>
              <a:rPr sz="2150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0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150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5" dirty="0">
                <a:solidFill>
                  <a:srgbClr val="2F2F2F"/>
                </a:solidFill>
                <a:latin typeface="Times New Roman"/>
                <a:cs typeface="Times New Roman"/>
              </a:rPr>
              <a:t>restrict</a:t>
            </a:r>
            <a:r>
              <a:rPr sz="2150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40" dirty="0">
                <a:solidFill>
                  <a:srgbClr val="2F2F2F"/>
                </a:solidFill>
                <a:latin typeface="Times New Roman"/>
                <a:cs typeface="Times New Roman"/>
              </a:rPr>
              <a:t>childbearing.</a:t>
            </a:r>
            <a:endParaRPr sz="2150">
              <a:latin typeface="Times New Roman"/>
              <a:cs typeface="Times New Roman"/>
            </a:endParaRPr>
          </a:p>
          <a:p>
            <a:pPr marL="12700" marR="194310" indent="11430">
              <a:lnSpc>
                <a:spcPct val="95000"/>
              </a:lnSpc>
              <a:spcBef>
                <a:spcPts val="2450"/>
              </a:spcBef>
              <a:tabLst>
                <a:tab pos="3359150" algn="l"/>
              </a:tabLst>
            </a:pP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Black</a:t>
            </a:r>
            <a:r>
              <a:rPr sz="2150" spc="-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85" dirty="0">
                <a:solidFill>
                  <a:srgbClr val="2F2F2F"/>
                </a:solidFill>
                <a:latin typeface="Times New Roman"/>
                <a:cs typeface="Times New Roman"/>
              </a:rPr>
              <a:t>women</a:t>
            </a:r>
            <a:r>
              <a:rPr sz="2150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150" spc="1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0" dirty="0">
                <a:solidFill>
                  <a:srgbClr val="2F2F2F"/>
                </a:solidFill>
                <a:latin typeface="Times New Roman"/>
                <a:cs typeface="Times New Roman"/>
              </a:rPr>
              <a:t>low</a:t>
            </a:r>
            <a:r>
              <a:rPr sz="2150" spc="-1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-110" dirty="0">
                <a:solidFill>
                  <a:srgbClr val="2F2F2F"/>
                </a:solidFill>
                <a:latin typeface="Times New Roman"/>
                <a:cs typeface="Times New Roman"/>
              </a:rPr>
              <a:t>SES</a:t>
            </a:r>
            <a:r>
              <a:rPr sz="2150" spc="-1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-25" dirty="0">
                <a:solidFill>
                  <a:srgbClr val="2F2F2F"/>
                </a:solidFill>
                <a:latin typeface="Times New Roman"/>
                <a:cs typeface="Times New Roman"/>
              </a:rPr>
              <a:t>are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	</a:t>
            </a:r>
            <a:r>
              <a:rPr sz="2150" spc="60" dirty="0">
                <a:solidFill>
                  <a:srgbClr val="2F2F2F"/>
                </a:solidFill>
                <a:latin typeface="Times New Roman"/>
                <a:cs typeface="Times New Roman"/>
              </a:rPr>
              <a:t>more</a:t>
            </a:r>
            <a:r>
              <a:rPr sz="2150" spc="-7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likely</a:t>
            </a:r>
            <a:r>
              <a:rPr sz="2150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125" dirty="0">
                <a:solidFill>
                  <a:srgbClr val="2F2F2F"/>
                </a:solidFill>
                <a:latin typeface="Times New Roman"/>
                <a:cs typeface="Times New Roman"/>
              </a:rPr>
              <a:t>than</a:t>
            </a:r>
            <a:r>
              <a:rPr sz="2150" spc="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120" dirty="0">
                <a:solidFill>
                  <a:srgbClr val="2F2F2F"/>
                </a:solidFill>
                <a:latin typeface="Times New Roman"/>
                <a:cs typeface="Times New Roman"/>
              </a:rPr>
              <a:t>white</a:t>
            </a:r>
            <a:r>
              <a:rPr sz="2150" spc="-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100" dirty="0">
                <a:solidFill>
                  <a:srgbClr val="2F2F2F"/>
                </a:solidFill>
                <a:latin typeface="Times New Roman"/>
                <a:cs typeface="Times New Roman"/>
              </a:rPr>
              <a:t>women</a:t>
            </a:r>
            <a:r>
              <a:rPr sz="2150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150" spc="16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60" dirty="0">
                <a:solidFill>
                  <a:srgbClr val="2F2F2F"/>
                </a:solidFill>
                <a:latin typeface="Times New Roman"/>
                <a:cs typeface="Times New Roman"/>
              </a:rPr>
              <a:t>low</a:t>
            </a:r>
            <a:r>
              <a:rPr sz="2150" spc="-1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-95" dirty="0">
                <a:solidFill>
                  <a:srgbClr val="2F2F2F"/>
                </a:solidFill>
                <a:latin typeface="Times New Roman"/>
                <a:cs typeface="Times New Roman"/>
              </a:rPr>
              <a:t>SES</a:t>
            </a:r>
            <a:r>
              <a:rPr sz="2150" spc="-1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-25" dirty="0">
                <a:solidFill>
                  <a:srgbClr val="2F2F2F"/>
                </a:solidFill>
                <a:latin typeface="Times New Roman"/>
                <a:cs typeface="Times New Roman"/>
              </a:rPr>
              <a:t>to </a:t>
            </a:r>
            <a:r>
              <a:rPr sz="2150" spc="65" dirty="0">
                <a:solidFill>
                  <a:srgbClr val="2F2F2F"/>
                </a:solidFill>
                <a:latin typeface="Times New Roman"/>
                <a:cs typeface="Times New Roman"/>
              </a:rPr>
              <a:t>be</a:t>
            </a:r>
            <a:r>
              <a:rPr sz="2150" spc="-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75" dirty="0">
                <a:solidFill>
                  <a:srgbClr val="2F2F2F"/>
                </a:solidFill>
                <a:latin typeface="Times New Roman"/>
                <a:cs typeface="Times New Roman"/>
              </a:rPr>
              <a:t>recommended</a:t>
            </a:r>
            <a:r>
              <a:rPr sz="2150" spc="2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85" dirty="0">
                <a:solidFill>
                  <a:srgbClr val="2F2F2F"/>
                </a:solidFill>
                <a:latin typeface="Times New Roman"/>
                <a:cs typeface="Times New Roman"/>
              </a:rPr>
              <a:t>by</a:t>
            </a:r>
            <a:r>
              <a:rPr sz="2150" spc="-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90" dirty="0">
                <a:solidFill>
                  <a:srgbClr val="2F2F2F"/>
                </a:solidFill>
                <a:latin typeface="Times New Roman"/>
                <a:cs typeface="Times New Roman"/>
              </a:rPr>
              <a:t>their</a:t>
            </a:r>
            <a:r>
              <a:rPr sz="215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80" dirty="0">
                <a:solidFill>
                  <a:srgbClr val="2F2F2F"/>
                </a:solidFill>
                <a:latin typeface="Times New Roman"/>
                <a:cs typeface="Times New Roman"/>
              </a:rPr>
              <a:t>healthcare</a:t>
            </a:r>
            <a:r>
              <a:rPr sz="2150" spc="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0" dirty="0">
                <a:solidFill>
                  <a:srgbClr val="2F2F2F"/>
                </a:solidFill>
                <a:latin typeface="Times New Roman"/>
                <a:cs typeface="Times New Roman"/>
              </a:rPr>
              <a:t>provider</a:t>
            </a:r>
            <a:r>
              <a:rPr sz="2150" spc="1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0" dirty="0">
                <a:solidFill>
                  <a:srgbClr val="2F2F2F"/>
                </a:solidFill>
                <a:latin typeface="Times New Roman"/>
                <a:cs typeface="Times New Roman"/>
              </a:rPr>
              <a:t>for</a:t>
            </a:r>
            <a:r>
              <a:rPr sz="2150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80" dirty="0">
                <a:solidFill>
                  <a:srgbClr val="2F2F2F"/>
                </a:solidFill>
                <a:latin typeface="Times New Roman"/>
                <a:cs typeface="Times New Roman"/>
              </a:rPr>
              <a:t>intrauterine </a:t>
            </a:r>
            <a:r>
              <a:rPr sz="2150" spc="70" dirty="0">
                <a:solidFill>
                  <a:srgbClr val="2F2F2F"/>
                </a:solidFill>
                <a:latin typeface="Times New Roman"/>
                <a:cs typeface="Times New Roman"/>
              </a:rPr>
              <a:t>contraception</a:t>
            </a:r>
            <a:r>
              <a:rPr sz="2150" spc="1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-10" dirty="0">
                <a:solidFill>
                  <a:srgbClr val="2F2F2F"/>
                </a:solidFill>
                <a:latin typeface="Times New Roman"/>
                <a:cs typeface="Times New Roman"/>
              </a:rPr>
              <a:t>(IUD).</a:t>
            </a:r>
            <a:endParaRPr sz="2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50">
              <a:latin typeface="Times New Roman"/>
              <a:cs typeface="Times New Roman"/>
            </a:endParaRPr>
          </a:p>
          <a:p>
            <a:pPr marL="12700" marR="142240" indent="11430">
              <a:lnSpc>
                <a:spcPct val="96000"/>
              </a:lnSpc>
            </a:pP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Most</a:t>
            </a:r>
            <a:r>
              <a:rPr sz="2150" spc="1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60" dirty="0">
                <a:solidFill>
                  <a:srgbClr val="2F2F2F"/>
                </a:solidFill>
                <a:latin typeface="Times New Roman"/>
                <a:cs typeface="Times New Roman"/>
              </a:rPr>
              <a:t>private</a:t>
            </a:r>
            <a:r>
              <a:rPr sz="2150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85" dirty="0">
                <a:solidFill>
                  <a:srgbClr val="2F2F2F"/>
                </a:solidFill>
                <a:latin typeface="Times New Roman"/>
                <a:cs typeface="Times New Roman"/>
              </a:rPr>
              <a:t>insurance</a:t>
            </a:r>
            <a:r>
              <a:rPr sz="2150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5" dirty="0">
                <a:solidFill>
                  <a:srgbClr val="2F2F2F"/>
                </a:solidFill>
                <a:latin typeface="Times New Roman"/>
                <a:cs typeface="Times New Roman"/>
              </a:rPr>
              <a:t>providers</a:t>
            </a:r>
            <a:r>
              <a:rPr sz="2150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5" dirty="0">
                <a:solidFill>
                  <a:srgbClr val="2F2F2F"/>
                </a:solidFill>
                <a:latin typeface="Times New Roman"/>
                <a:cs typeface="Times New Roman"/>
              </a:rPr>
              <a:t>cover</a:t>
            </a:r>
            <a:r>
              <a:rPr sz="2150" spc="9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5" dirty="0">
                <a:solidFill>
                  <a:srgbClr val="2F2F2F"/>
                </a:solidFill>
                <a:latin typeface="Times New Roman"/>
                <a:cs typeface="Times New Roman"/>
              </a:rPr>
              <a:t>reproductive</a:t>
            </a:r>
            <a:r>
              <a:rPr sz="2150" spc="1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95" dirty="0">
                <a:solidFill>
                  <a:srgbClr val="2F2F2F"/>
                </a:solidFill>
                <a:latin typeface="Times New Roman"/>
                <a:cs typeface="Times New Roman"/>
              </a:rPr>
              <a:t>health</a:t>
            </a:r>
            <a:r>
              <a:rPr sz="215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5" dirty="0">
                <a:solidFill>
                  <a:srgbClr val="2F2F2F"/>
                </a:solidFill>
                <a:latin typeface="Times New Roman"/>
                <a:cs typeface="Times New Roman"/>
              </a:rPr>
              <a:t>services</a:t>
            </a:r>
            <a:r>
              <a:rPr sz="2150" spc="-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45" dirty="0">
                <a:solidFill>
                  <a:srgbClr val="2F2F2F"/>
                </a:solidFill>
                <a:latin typeface="Times New Roman"/>
                <a:cs typeface="Times New Roman"/>
              </a:rPr>
              <a:t>and </a:t>
            </a:r>
            <a:r>
              <a:rPr sz="2150" spc="80" dirty="0">
                <a:solidFill>
                  <a:srgbClr val="2F2F2F"/>
                </a:solidFill>
                <a:latin typeface="Times New Roman"/>
                <a:cs typeface="Times New Roman"/>
              </a:rPr>
              <a:t>abortion</a:t>
            </a:r>
            <a:r>
              <a:rPr sz="2150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care,</a:t>
            </a:r>
            <a:r>
              <a:rPr sz="2150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70" dirty="0">
                <a:solidFill>
                  <a:srgbClr val="2F2F2F"/>
                </a:solidFill>
                <a:latin typeface="Times New Roman"/>
                <a:cs typeface="Times New Roman"/>
              </a:rPr>
              <a:t>but</a:t>
            </a:r>
            <a:r>
              <a:rPr sz="2150" spc="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Black</a:t>
            </a:r>
            <a:r>
              <a:rPr sz="2150" spc="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110" dirty="0">
                <a:solidFill>
                  <a:srgbClr val="2F2F2F"/>
                </a:solidFill>
                <a:latin typeface="Times New Roman"/>
                <a:cs typeface="Times New Roman"/>
              </a:rPr>
              <a:t>women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75" dirty="0">
                <a:solidFill>
                  <a:srgbClr val="2F2F2F"/>
                </a:solidFill>
                <a:latin typeface="Times New Roman"/>
                <a:cs typeface="Times New Roman"/>
              </a:rPr>
              <a:t>are</a:t>
            </a:r>
            <a:r>
              <a:rPr sz="2150" spc="-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-80" dirty="0">
                <a:solidFill>
                  <a:srgbClr val="2F2F2F"/>
                </a:solidFill>
                <a:latin typeface="Times New Roman"/>
                <a:cs typeface="Times New Roman"/>
              </a:rPr>
              <a:t>55%</a:t>
            </a:r>
            <a:r>
              <a:rPr sz="215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60" dirty="0">
                <a:solidFill>
                  <a:srgbClr val="2F2F2F"/>
                </a:solidFill>
                <a:latin typeface="Times New Roman"/>
                <a:cs typeface="Times New Roman"/>
              </a:rPr>
              <a:t>more</a:t>
            </a:r>
            <a:r>
              <a:rPr sz="2150" spc="-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likely</a:t>
            </a:r>
            <a:r>
              <a:rPr sz="2150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150" spc="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65" dirty="0">
                <a:solidFill>
                  <a:srgbClr val="2F2F2F"/>
                </a:solidFill>
                <a:latin typeface="Times New Roman"/>
                <a:cs typeface="Times New Roman"/>
              </a:rPr>
              <a:t>be</a:t>
            </a:r>
            <a:r>
              <a:rPr sz="2150" spc="-6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90" dirty="0">
                <a:solidFill>
                  <a:srgbClr val="2F2F2F"/>
                </a:solidFill>
                <a:latin typeface="Times New Roman"/>
                <a:cs typeface="Times New Roman"/>
              </a:rPr>
              <a:t>uninsured</a:t>
            </a:r>
            <a:r>
              <a:rPr sz="2150" spc="1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135" dirty="0">
                <a:solidFill>
                  <a:srgbClr val="2F2F2F"/>
                </a:solidFill>
                <a:latin typeface="Times New Roman"/>
                <a:cs typeface="Times New Roman"/>
              </a:rPr>
              <a:t>than </a:t>
            </a:r>
            <a:r>
              <a:rPr sz="2150" spc="90" dirty="0">
                <a:solidFill>
                  <a:srgbClr val="2F2F2F"/>
                </a:solidFill>
                <a:latin typeface="Times New Roman"/>
                <a:cs typeface="Times New Roman"/>
              </a:rPr>
              <a:t>their</a:t>
            </a:r>
            <a:r>
              <a:rPr sz="2150" spc="7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120" dirty="0">
                <a:solidFill>
                  <a:srgbClr val="2F2F2F"/>
                </a:solidFill>
                <a:latin typeface="Times New Roman"/>
                <a:cs typeface="Times New Roman"/>
              </a:rPr>
              <a:t>white</a:t>
            </a:r>
            <a:r>
              <a:rPr sz="2150" spc="-10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85" dirty="0">
                <a:solidFill>
                  <a:srgbClr val="2F2F2F"/>
                </a:solidFill>
                <a:latin typeface="Times New Roman"/>
                <a:cs typeface="Times New Roman"/>
              </a:rPr>
              <a:t>counterparts.</a:t>
            </a:r>
            <a:r>
              <a:rPr sz="2150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Even</a:t>
            </a:r>
            <a:r>
              <a:rPr sz="2150" spc="-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if</a:t>
            </a:r>
            <a:r>
              <a:rPr sz="2150" spc="114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a</a:t>
            </a:r>
            <a:r>
              <a:rPr sz="2150" spc="2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100" dirty="0">
                <a:solidFill>
                  <a:srgbClr val="2F2F2F"/>
                </a:solidFill>
                <a:latin typeface="Times New Roman"/>
                <a:cs typeface="Times New Roman"/>
              </a:rPr>
              <a:t>woman</a:t>
            </a:r>
            <a:r>
              <a:rPr sz="2150" spc="1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relies</a:t>
            </a:r>
            <a:r>
              <a:rPr sz="2150" spc="-7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105" dirty="0">
                <a:solidFill>
                  <a:srgbClr val="2F2F2F"/>
                </a:solidFill>
                <a:latin typeface="Times New Roman"/>
                <a:cs typeface="Times New Roman"/>
              </a:rPr>
              <a:t>on</a:t>
            </a:r>
            <a:r>
              <a:rPr sz="2150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Medicaid</a:t>
            </a:r>
            <a:r>
              <a:rPr sz="2150" spc="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0" dirty="0">
                <a:solidFill>
                  <a:srgbClr val="2F2F2F"/>
                </a:solidFill>
                <a:latin typeface="Times New Roman"/>
                <a:cs typeface="Times New Roman"/>
              </a:rPr>
              <a:t>for</a:t>
            </a:r>
            <a:r>
              <a:rPr sz="2150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95" dirty="0">
                <a:solidFill>
                  <a:srgbClr val="2F2F2F"/>
                </a:solidFill>
                <a:latin typeface="Times New Roman"/>
                <a:cs typeface="Times New Roman"/>
              </a:rPr>
              <a:t>health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care,</a:t>
            </a:r>
            <a:r>
              <a:rPr sz="215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most</a:t>
            </a:r>
            <a:r>
              <a:rPr sz="2150" spc="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65" dirty="0">
                <a:solidFill>
                  <a:srgbClr val="2F2F2F"/>
                </a:solidFill>
                <a:latin typeface="Times New Roman"/>
                <a:cs typeface="Times New Roman"/>
              </a:rPr>
              <a:t>states</a:t>
            </a:r>
            <a:r>
              <a:rPr sz="2150" spc="-1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90" dirty="0">
                <a:solidFill>
                  <a:srgbClr val="2F2F2F"/>
                </a:solidFill>
                <a:latin typeface="Times New Roman"/>
                <a:cs typeface="Times New Roman"/>
              </a:rPr>
              <a:t>ban</a:t>
            </a:r>
            <a:r>
              <a:rPr sz="2150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7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150" spc="10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80" dirty="0">
                <a:solidFill>
                  <a:srgbClr val="2F2F2F"/>
                </a:solidFill>
                <a:latin typeface="Times New Roman"/>
                <a:cs typeface="Times New Roman"/>
              </a:rPr>
              <a:t>use</a:t>
            </a:r>
            <a:r>
              <a:rPr sz="2150" spc="-6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150" spc="1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75" dirty="0">
                <a:solidFill>
                  <a:srgbClr val="2F2F2F"/>
                </a:solidFill>
                <a:latin typeface="Times New Roman"/>
                <a:cs typeface="Times New Roman"/>
              </a:rPr>
              <a:t>government</a:t>
            </a:r>
            <a:r>
              <a:rPr sz="2150" spc="18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110" dirty="0">
                <a:solidFill>
                  <a:srgbClr val="2F2F2F"/>
                </a:solidFill>
                <a:latin typeface="Times New Roman"/>
                <a:cs typeface="Times New Roman"/>
              </a:rPr>
              <a:t>funds</a:t>
            </a:r>
            <a:r>
              <a:rPr sz="2150" spc="-1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0" dirty="0">
                <a:solidFill>
                  <a:srgbClr val="2F2F2F"/>
                </a:solidFill>
                <a:latin typeface="Times New Roman"/>
                <a:cs typeface="Times New Roman"/>
              </a:rPr>
              <a:t>for</a:t>
            </a:r>
            <a:r>
              <a:rPr sz="2150" spc="-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55" dirty="0">
                <a:solidFill>
                  <a:srgbClr val="2F2F2F"/>
                </a:solidFill>
                <a:latin typeface="Times New Roman"/>
                <a:cs typeface="Times New Roman"/>
              </a:rPr>
              <a:t>abortions.</a:t>
            </a:r>
            <a:r>
              <a:rPr sz="2150" spc="-1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150" spc="-25" dirty="0">
                <a:solidFill>
                  <a:srgbClr val="2F2F2F"/>
                </a:solidFill>
                <a:latin typeface="Times New Roman"/>
                <a:cs typeface="Times New Roman"/>
              </a:rPr>
              <a:t>(7)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872007" y="1240175"/>
            <a:ext cx="8317230" cy="622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900" dirty="0">
                <a:solidFill>
                  <a:srgbClr val="185960"/>
                </a:solidFill>
              </a:rPr>
              <a:t>Post-Civil</a:t>
            </a:r>
            <a:r>
              <a:rPr sz="3900" spc="335" dirty="0">
                <a:solidFill>
                  <a:srgbClr val="185960"/>
                </a:solidFill>
              </a:rPr>
              <a:t> </a:t>
            </a:r>
            <a:r>
              <a:rPr sz="3900" spc="85" dirty="0">
                <a:solidFill>
                  <a:srgbClr val="185960"/>
                </a:solidFill>
              </a:rPr>
              <a:t>Rights</a:t>
            </a:r>
            <a:r>
              <a:rPr sz="3900" spc="25" dirty="0">
                <a:solidFill>
                  <a:srgbClr val="185960"/>
                </a:solidFill>
              </a:rPr>
              <a:t> </a:t>
            </a:r>
            <a:r>
              <a:rPr sz="3900" spc="80" dirty="0">
                <a:solidFill>
                  <a:srgbClr val="185960"/>
                </a:solidFill>
              </a:rPr>
              <a:t>to</a:t>
            </a:r>
            <a:r>
              <a:rPr sz="3900" spc="185" dirty="0">
                <a:solidFill>
                  <a:srgbClr val="185960"/>
                </a:solidFill>
              </a:rPr>
              <a:t> </a:t>
            </a:r>
            <a:r>
              <a:rPr sz="3900" spc="165" dirty="0">
                <a:solidFill>
                  <a:srgbClr val="185960"/>
                </a:solidFill>
              </a:rPr>
              <a:t>today</a:t>
            </a:r>
            <a:r>
              <a:rPr sz="3900" spc="20" dirty="0">
                <a:solidFill>
                  <a:srgbClr val="185960"/>
                </a:solidFill>
              </a:rPr>
              <a:t> </a:t>
            </a:r>
            <a:r>
              <a:rPr sz="3900" spc="-25" dirty="0">
                <a:solidFill>
                  <a:srgbClr val="185960"/>
                </a:solidFill>
              </a:rPr>
              <a:t>(1975-</a:t>
            </a:r>
            <a:r>
              <a:rPr sz="3900" spc="-10" dirty="0">
                <a:solidFill>
                  <a:srgbClr val="185960"/>
                </a:solidFill>
              </a:rPr>
              <a:t>2019)</a:t>
            </a:r>
            <a:endParaRPr sz="39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slide 13"/>
          <p:cNvGrpSpPr/>
          <p:nvPr/>
        </p:nvGrpSpPr>
        <p:grpSpPr>
          <a:xfrm>
            <a:off x="0" y="52513"/>
            <a:ext cx="10058400" cy="7615555"/>
            <a:chOff x="0" y="52513"/>
            <a:chExt cx="10058400" cy="76155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2513"/>
              <a:ext cx="10058400" cy="76150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2513"/>
              <a:ext cx="916775" cy="11009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2582" y="52513"/>
              <a:ext cx="1637098" cy="11140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979208"/>
              <a:ext cx="235742" cy="74708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76806" y="2726292"/>
              <a:ext cx="0" cy="1416050"/>
            </a:xfrm>
            <a:custGeom>
              <a:avLst/>
              <a:gdLst/>
              <a:ahLst/>
              <a:cxnLst/>
              <a:rect l="l" t="t" r="r" b="b"/>
              <a:pathLst>
                <a:path h="1416050">
                  <a:moveTo>
                    <a:pt x="0" y="1415530"/>
                  </a:moveTo>
                  <a:lnTo>
                    <a:pt x="0" y="0"/>
                  </a:lnTo>
                </a:path>
              </a:pathLst>
            </a:custGeom>
            <a:ln w="4583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6806" y="1153481"/>
              <a:ext cx="0" cy="826135"/>
            </a:xfrm>
            <a:custGeom>
              <a:avLst/>
              <a:gdLst/>
              <a:ahLst/>
              <a:cxnLst/>
              <a:rect l="l" t="t" r="r" b="b"/>
              <a:pathLst>
                <a:path h="826135">
                  <a:moveTo>
                    <a:pt x="0" y="825725"/>
                  </a:moveTo>
                  <a:lnTo>
                    <a:pt x="0" y="0"/>
                  </a:lnTo>
                </a:path>
              </a:pathLst>
            </a:custGeom>
            <a:ln w="392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39682" y="78726"/>
              <a:ext cx="641985" cy="0"/>
            </a:xfrm>
            <a:custGeom>
              <a:avLst/>
              <a:gdLst/>
              <a:ahLst/>
              <a:cxnLst/>
              <a:rect l="l" t="t" r="r" b="b"/>
              <a:pathLst>
                <a:path w="641985">
                  <a:moveTo>
                    <a:pt x="0" y="0"/>
                  </a:moveTo>
                  <a:lnTo>
                    <a:pt x="641742" y="0"/>
                  </a:lnTo>
                </a:path>
              </a:pathLst>
            </a:custGeom>
            <a:ln w="131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16775" y="78726"/>
              <a:ext cx="786130" cy="0"/>
            </a:xfrm>
            <a:custGeom>
              <a:avLst/>
              <a:gdLst/>
              <a:ahLst/>
              <a:cxnLst/>
              <a:rect l="l" t="t" r="r" b="b"/>
              <a:pathLst>
                <a:path w="786130">
                  <a:moveTo>
                    <a:pt x="0" y="0"/>
                  </a:moveTo>
                  <a:lnTo>
                    <a:pt x="785807" y="0"/>
                  </a:lnTo>
                </a:path>
              </a:pathLst>
            </a:custGeom>
            <a:ln w="196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39682" y="1101054"/>
              <a:ext cx="746760" cy="0"/>
            </a:xfrm>
            <a:custGeom>
              <a:avLst/>
              <a:gdLst/>
              <a:ahLst/>
              <a:cxnLst/>
              <a:rect l="l" t="t" r="r" b="b"/>
              <a:pathLst>
                <a:path w="746760">
                  <a:moveTo>
                    <a:pt x="0" y="0"/>
                  </a:moveTo>
                  <a:lnTo>
                    <a:pt x="746517" y="0"/>
                  </a:lnTo>
                </a:path>
              </a:pathLst>
            </a:custGeom>
            <a:ln w="45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16775" y="1101054"/>
              <a:ext cx="786130" cy="0"/>
            </a:xfrm>
            <a:custGeom>
              <a:avLst/>
              <a:gdLst/>
              <a:ahLst/>
              <a:cxnLst/>
              <a:rect l="l" t="t" r="r" b="b"/>
              <a:pathLst>
                <a:path w="786130">
                  <a:moveTo>
                    <a:pt x="0" y="0"/>
                  </a:moveTo>
                  <a:lnTo>
                    <a:pt x="785807" y="0"/>
                  </a:lnTo>
                </a:path>
              </a:pathLst>
            </a:custGeom>
            <a:ln w="32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29465" y="1890052"/>
            <a:ext cx="9177655" cy="450659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7145" marR="142240" indent="6750050">
              <a:lnSpc>
                <a:spcPct val="88200"/>
              </a:lnSpc>
              <a:spcBef>
                <a:spcPts val="445"/>
              </a:spcBef>
            </a:pPr>
            <a:r>
              <a:rPr sz="2400" b="1" i="1" dirty="0">
                <a:solidFill>
                  <a:srgbClr val="484646"/>
                </a:solidFill>
                <a:latin typeface="Arial"/>
                <a:cs typeface="Arial"/>
              </a:rPr>
              <a:t>Perinatal</a:t>
            </a:r>
            <a:r>
              <a:rPr sz="2400" b="1" i="1" spc="250" dirty="0">
                <a:solidFill>
                  <a:srgbClr val="484646"/>
                </a:solidFill>
                <a:latin typeface="Arial"/>
                <a:cs typeface="Arial"/>
              </a:rPr>
              <a:t> </a:t>
            </a:r>
            <a:r>
              <a:rPr sz="2400" b="1" i="1" spc="40" dirty="0">
                <a:solidFill>
                  <a:srgbClr val="484646"/>
                </a:solidFill>
                <a:latin typeface="Arial"/>
                <a:cs typeface="Arial"/>
              </a:rPr>
              <a:t>Care </a:t>
            </a:r>
            <a:r>
              <a:rPr sz="2600" spc="65" dirty="0">
                <a:solidFill>
                  <a:srgbClr val="2F2F2D"/>
                </a:solidFill>
                <a:latin typeface="Times New Roman"/>
                <a:cs typeface="Times New Roman"/>
              </a:rPr>
              <a:t>African</a:t>
            </a:r>
            <a:r>
              <a:rPr sz="2600" spc="10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75" dirty="0">
                <a:solidFill>
                  <a:srgbClr val="2F2F2D"/>
                </a:solidFill>
                <a:latin typeface="Times New Roman"/>
                <a:cs typeface="Times New Roman"/>
              </a:rPr>
              <a:t>American</a:t>
            </a:r>
            <a:r>
              <a:rPr sz="2600" spc="2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35" dirty="0">
                <a:solidFill>
                  <a:srgbClr val="2F2F2D"/>
                </a:solidFill>
                <a:latin typeface="Times New Roman"/>
                <a:cs typeface="Times New Roman"/>
              </a:rPr>
              <a:t>women</a:t>
            </a:r>
            <a:r>
              <a:rPr sz="2600" spc="6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05" dirty="0">
                <a:solidFill>
                  <a:srgbClr val="2F2F2D"/>
                </a:solidFill>
                <a:latin typeface="Times New Roman"/>
                <a:cs typeface="Times New Roman"/>
              </a:rPr>
              <a:t>have</a:t>
            </a:r>
            <a:r>
              <a:rPr sz="2600" spc="-14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00" dirty="0">
                <a:solidFill>
                  <a:srgbClr val="2F2F2D"/>
                </a:solidFill>
                <a:latin typeface="Times New Roman"/>
                <a:cs typeface="Times New Roman"/>
              </a:rPr>
              <a:t>a</a:t>
            </a:r>
            <a:r>
              <a:rPr sz="2600" spc="-3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50" dirty="0">
                <a:solidFill>
                  <a:srgbClr val="2F2F2D"/>
                </a:solidFill>
                <a:latin typeface="Times New Roman"/>
                <a:cs typeface="Times New Roman"/>
              </a:rPr>
              <a:t>three</a:t>
            </a:r>
            <a:r>
              <a:rPr sz="2600" spc="-7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50" dirty="0">
                <a:solidFill>
                  <a:srgbClr val="2F2F2D"/>
                </a:solidFill>
                <a:latin typeface="Times New Roman"/>
                <a:cs typeface="Times New Roman"/>
              </a:rPr>
              <a:t>to</a:t>
            </a:r>
            <a:r>
              <a:rPr sz="2600" spc="-27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95" dirty="0">
                <a:solidFill>
                  <a:srgbClr val="2F2F2D"/>
                </a:solidFill>
                <a:latin typeface="Times New Roman"/>
                <a:cs typeface="Times New Roman"/>
              </a:rPr>
              <a:t>four</a:t>
            </a:r>
            <a:r>
              <a:rPr sz="2600" spc="-4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85" dirty="0">
                <a:solidFill>
                  <a:srgbClr val="2F2F2D"/>
                </a:solidFill>
                <a:latin typeface="Times New Roman"/>
                <a:cs typeface="Times New Roman"/>
              </a:rPr>
              <a:t>times</a:t>
            </a:r>
            <a:r>
              <a:rPr sz="2600" spc="-13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10" dirty="0">
                <a:solidFill>
                  <a:srgbClr val="2F2F2D"/>
                </a:solidFill>
                <a:latin typeface="Times New Roman"/>
                <a:cs typeface="Times New Roman"/>
              </a:rPr>
              <a:t>higher</a:t>
            </a:r>
            <a:r>
              <a:rPr sz="2600" spc="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-20" dirty="0">
                <a:solidFill>
                  <a:srgbClr val="2F2F2D"/>
                </a:solidFill>
                <a:latin typeface="Times New Roman"/>
                <a:cs typeface="Times New Roman"/>
              </a:rPr>
              <a:t>risk </a:t>
            </a: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of</a:t>
            </a:r>
            <a:r>
              <a:rPr sz="2600" spc="14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05" dirty="0">
                <a:solidFill>
                  <a:srgbClr val="2F2F2D"/>
                </a:solidFill>
                <a:latin typeface="Times New Roman"/>
                <a:cs typeface="Times New Roman"/>
              </a:rPr>
              <a:t>pregnancy-</a:t>
            </a:r>
            <a:r>
              <a:rPr sz="2600" spc="90" dirty="0">
                <a:solidFill>
                  <a:srgbClr val="2F2F2D"/>
                </a:solidFill>
                <a:latin typeface="Times New Roman"/>
                <a:cs typeface="Times New Roman"/>
              </a:rPr>
              <a:t>related</a:t>
            </a:r>
            <a:r>
              <a:rPr sz="2600" spc="-1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20" dirty="0">
                <a:solidFill>
                  <a:srgbClr val="2F2F2D"/>
                </a:solidFill>
                <a:latin typeface="Times New Roman"/>
                <a:cs typeface="Times New Roman"/>
              </a:rPr>
              <a:t>death</a:t>
            </a:r>
            <a:r>
              <a:rPr sz="2600" spc="-1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00" dirty="0">
                <a:solidFill>
                  <a:srgbClr val="2F2F2D"/>
                </a:solidFill>
                <a:latin typeface="Times New Roman"/>
                <a:cs typeface="Times New Roman"/>
              </a:rPr>
              <a:t>at</a:t>
            </a:r>
            <a:r>
              <a:rPr sz="2600" spc="-7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25" dirty="0">
                <a:solidFill>
                  <a:srgbClr val="2F2F2D"/>
                </a:solidFill>
                <a:latin typeface="Times New Roman"/>
                <a:cs typeface="Times New Roman"/>
              </a:rPr>
              <a:t>every</a:t>
            </a:r>
            <a:r>
              <a:rPr sz="2600" spc="-16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65" dirty="0">
                <a:solidFill>
                  <a:srgbClr val="2F2F2D"/>
                </a:solidFill>
                <a:latin typeface="Times New Roman"/>
                <a:cs typeface="Times New Roman"/>
              </a:rPr>
              <a:t>age</a:t>
            </a:r>
            <a:r>
              <a:rPr sz="2600" spc="-15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00" dirty="0">
                <a:solidFill>
                  <a:srgbClr val="2F2F2D"/>
                </a:solidFill>
                <a:latin typeface="Times New Roman"/>
                <a:cs typeface="Times New Roman"/>
              </a:rPr>
              <a:t>interval</a:t>
            </a:r>
            <a:r>
              <a:rPr sz="2600" spc="-114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85" dirty="0">
                <a:solidFill>
                  <a:srgbClr val="2F2F2D"/>
                </a:solidFill>
                <a:latin typeface="Times New Roman"/>
                <a:cs typeface="Times New Roman"/>
              </a:rPr>
              <a:t>compared</a:t>
            </a:r>
            <a:r>
              <a:rPr sz="2600" spc="6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40" dirty="0">
                <a:solidFill>
                  <a:srgbClr val="2F2F2D"/>
                </a:solidFill>
                <a:latin typeface="Times New Roman"/>
                <a:cs typeface="Times New Roman"/>
              </a:rPr>
              <a:t>with</a:t>
            </a:r>
            <a:endParaRPr sz="2600">
              <a:latin typeface="Times New Roman"/>
              <a:cs typeface="Times New Roman"/>
            </a:endParaRPr>
          </a:p>
          <a:p>
            <a:pPr marL="19685">
              <a:lnSpc>
                <a:spcPts val="2995"/>
              </a:lnSpc>
            </a:pPr>
            <a:r>
              <a:rPr sz="2600" spc="135" dirty="0">
                <a:solidFill>
                  <a:srgbClr val="2F2F2D"/>
                </a:solidFill>
                <a:latin typeface="Times New Roman"/>
                <a:cs typeface="Times New Roman"/>
              </a:rPr>
              <a:t>women</a:t>
            </a:r>
            <a:r>
              <a:rPr sz="2600" spc="-5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of</a:t>
            </a:r>
            <a:r>
              <a:rPr sz="2600" spc="6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25" dirty="0">
                <a:solidFill>
                  <a:srgbClr val="2F2F2D"/>
                </a:solidFill>
                <a:latin typeface="Times New Roman"/>
                <a:cs typeface="Times New Roman"/>
              </a:rPr>
              <a:t>other</a:t>
            </a:r>
            <a:r>
              <a:rPr sz="2600" spc="-7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2F2F2D"/>
                </a:solidFill>
                <a:latin typeface="Times New Roman"/>
                <a:cs typeface="Times New Roman"/>
              </a:rPr>
              <a:t>races.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 marR="87630" indent="7620">
              <a:lnSpc>
                <a:spcPts val="2990"/>
              </a:lnSpc>
            </a:pP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It</a:t>
            </a:r>
            <a:r>
              <a:rPr sz="2600" spc="-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has</a:t>
            </a:r>
            <a:r>
              <a:rPr sz="2600" spc="24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60" dirty="0">
                <a:solidFill>
                  <a:srgbClr val="2F2F2D"/>
                </a:solidFill>
                <a:latin typeface="Times New Roman"/>
                <a:cs typeface="Times New Roman"/>
              </a:rPr>
              <a:t>also</a:t>
            </a:r>
            <a:r>
              <a:rPr sz="2600" spc="-5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20" dirty="0">
                <a:solidFill>
                  <a:srgbClr val="2F2F2D"/>
                </a:solidFill>
                <a:latin typeface="Times New Roman"/>
                <a:cs typeface="Times New Roman"/>
              </a:rPr>
              <a:t>been</a:t>
            </a:r>
            <a:r>
              <a:rPr sz="2600" spc="-4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95" dirty="0">
                <a:solidFill>
                  <a:srgbClr val="2F2F2D"/>
                </a:solidFill>
                <a:latin typeface="Times New Roman"/>
                <a:cs typeface="Times New Roman"/>
              </a:rPr>
              <a:t>found</a:t>
            </a:r>
            <a:r>
              <a:rPr sz="2600" spc="3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50" dirty="0">
                <a:solidFill>
                  <a:srgbClr val="2F2F2D"/>
                </a:solidFill>
                <a:latin typeface="Times New Roman"/>
                <a:cs typeface="Times New Roman"/>
              </a:rPr>
              <a:t>that</a:t>
            </a:r>
            <a:r>
              <a:rPr sz="2600" spc="7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black</a:t>
            </a:r>
            <a:r>
              <a:rPr sz="2600" spc="6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20" dirty="0">
                <a:solidFill>
                  <a:srgbClr val="2F2F2D"/>
                </a:solidFill>
                <a:latin typeface="Times New Roman"/>
                <a:cs typeface="Times New Roman"/>
              </a:rPr>
              <a:t>women</a:t>
            </a:r>
            <a:r>
              <a:rPr sz="2600" spc="4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60" dirty="0">
                <a:solidFill>
                  <a:srgbClr val="2F2F2D"/>
                </a:solidFill>
                <a:latin typeface="Times New Roman"/>
                <a:cs typeface="Times New Roman"/>
              </a:rPr>
              <a:t>were</a:t>
            </a:r>
            <a:r>
              <a:rPr sz="2600" spc="-3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85" dirty="0">
                <a:solidFill>
                  <a:srgbClr val="2F2F2D"/>
                </a:solidFill>
                <a:latin typeface="Times New Roman"/>
                <a:cs typeface="Times New Roman"/>
              </a:rPr>
              <a:t>more</a:t>
            </a:r>
            <a:r>
              <a:rPr sz="2600" spc="-10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likely</a:t>
            </a:r>
            <a:r>
              <a:rPr sz="2600" spc="-8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70" dirty="0">
                <a:solidFill>
                  <a:srgbClr val="2F2F2D"/>
                </a:solidFill>
                <a:latin typeface="Times New Roman"/>
                <a:cs typeface="Times New Roman"/>
              </a:rPr>
              <a:t>than </a:t>
            </a:r>
            <a:r>
              <a:rPr sz="2600" spc="135" dirty="0">
                <a:solidFill>
                  <a:srgbClr val="2F2F2D"/>
                </a:solidFill>
                <a:latin typeface="Times New Roman"/>
                <a:cs typeface="Times New Roman"/>
              </a:rPr>
              <a:t>other</a:t>
            </a:r>
            <a:r>
              <a:rPr sz="2600" spc="-2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35" dirty="0">
                <a:solidFill>
                  <a:srgbClr val="2F2F2D"/>
                </a:solidFill>
                <a:latin typeface="Times New Roman"/>
                <a:cs typeface="Times New Roman"/>
              </a:rPr>
              <a:t>women</a:t>
            </a:r>
            <a:r>
              <a:rPr sz="2600" spc="-4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90" dirty="0">
                <a:solidFill>
                  <a:srgbClr val="2F2F2D"/>
                </a:solidFill>
                <a:latin typeface="Times New Roman"/>
                <a:cs typeface="Times New Roman"/>
              </a:rPr>
              <a:t>to</a:t>
            </a:r>
            <a:r>
              <a:rPr sz="2600" spc="-6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05" dirty="0">
                <a:solidFill>
                  <a:srgbClr val="2F2F2D"/>
                </a:solidFill>
                <a:latin typeface="Times New Roman"/>
                <a:cs typeface="Times New Roman"/>
              </a:rPr>
              <a:t>have</a:t>
            </a:r>
            <a:r>
              <a:rPr sz="2600" spc="-8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75" dirty="0">
                <a:solidFill>
                  <a:srgbClr val="2F2F2D"/>
                </a:solidFill>
                <a:latin typeface="Times New Roman"/>
                <a:cs typeface="Times New Roman"/>
              </a:rPr>
              <a:t>longer</a:t>
            </a:r>
            <a:r>
              <a:rPr sz="2600" spc="-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55" dirty="0">
                <a:solidFill>
                  <a:srgbClr val="2F2F2D"/>
                </a:solidFill>
                <a:latin typeface="Times New Roman"/>
                <a:cs typeface="Times New Roman"/>
              </a:rPr>
              <a:t>hospital</a:t>
            </a:r>
            <a:r>
              <a:rPr sz="2600" spc="-5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10" dirty="0">
                <a:solidFill>
                  <a:srgbClr val="2F2F2D"/>
                </a:solidFill>
                <a:latin typeface="Times New Roman"/>
                <a:cs typeface="Times New Roman"/>
              </a:rPr>
              <a:t>stays</a:t>
            </a:r>
            <a:r>
              <a:rPr sz="2600" spc="-21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35" dirty="0">
                <a:solidFill>
                  <a:srgbClr val="2F2F2D"/>
                </a:solidFill>
                <a:latin typeface="Times New Roman"/>
                <a:cs typeface="Times New Roman"/>
              </a:rPr>
              <a:t>and</a:t>
            </a:r>
            <a:r>
              <a:rPr sz="2600" spc="-1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50" dirty="0">
                <a:solidFill>
                  <a:srgbClr val="2F2F2D"/>
                </a:solidFill>
                <a:latin typeface="Times New Roman"/>
                <a:cs typeface="Times New Roman"/>
              </a:rPr>
              <a:t>three</a:t>
            </a:r>
            <a:r>
              <a:rPr sz="2600" spc="-1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85" dirty="0">
                <a:solidFill>
                  <a:srgbClr val="2F2F2D"/>
                </a:solidFill>
                <a:latin typeface="Times New Roman"/>
                <a:cs typeface="Times New Roman"/>
              </a:rPr>
              <a:t>times</a:t>
            </a:r>
            <a:r>
              <a:rPr sz="2600" spc="-3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65" dirty="0">
                <a:solidFill>
                  <a:srgbClr val="2F2F2D"/>
                </a:solidFill>
                <a:latin typeface="Times New Roman"/>
                <a:cs typeface="Times New Roman"/>
              </a:rPr>
              <a:t>more </a:t>
            </a: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likely</a:t>
            </a:r>
            <a:r>
              <a:rPr sz="2600" spc="-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50" dirty="0">
                <a:solidFill>
                  <a:srgbClr val="2F2F2D"/>
                </a:solidFill>
                <a:latin typeface="Times New Roman"/>
                <a:cs typeface="Times New Roman"/>
              </a:rPr>
              <a:t>to</a:t>
            </a:r>
            <a:r>
              <a:rPr sz="2600" spc="1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60" dirty="0">
                <a:solidFill>
                  <a:srgbClr val="2F2F2D"/>
                </a:solidFill>
                <a:latin typeface="Times New Roman"/>
                <a:cs typeface="Times New Roman"/>
              </a:rPr>
              <a:t>suffer</a:t>
            </a: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95" dirty="0">
                <a:solidFill>
                  <a:srgbClr val="2F2F2D"/>
                </a:solidFill>
                <a:latin typeface="Times New Roman"/>
                <a:cs typeface="Times New Roman"/>
              </a:rPr>
              <a:t>from</a:t>
            </a:r>
            <a:r>
              <a:rPr sz="2600" spc="-6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55" dirty="0">
                <a:solidFill>
                  <a:srgbClr val="2F2F2D"/>
                </a:solidFill>
                <a:latin typeface="Times New Roman"/>
                <a:cs typeface="Times New Roman"/>
              </a:rPr>
              <a:t>surgical</a:t>
            </a:r>
            <a:r>
              <a:rPr sz="2600" spc="-7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50" dirty="0">
                <a:solidFill>
                  <a:srgbClr val="2F2F2D"/>
                </a:solidFill>
                <a:latin typeface="Times New Roman"/>
                <a:cs typeface="Times New Roman"/>
              </a:rPr>
              <a:t>complications</a:t>
            </a:r>
            <a:r>
              <a:rPr sz="2600" spc="4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00" dirty="0">
                <a:solidFill>
                  <a:srgbClr val="2F2F2D"/>
                </a:solidFill>
                <a:latin typeface="Times New Roman"/>
                <a:cs typeface="Times New Roman"/>
              </a:rPr>
              <a:t>after</a:t>
            </a:r>
            <a:r>
              <a:rPr sz="2600" spc="-1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95" dirty="0">
                <a:solidFill>
                  <a:srgbClr val="2F2F2D"/>
                </a:solidFill>
                <a:latin typeface="Times New Roman"/>
                <a:cs typeface="Times New Roman"/>
              </a:rPr>
              <a:t>interventions </a:t>
            </a:r>
            <a:r>
              <a:rPr sz="2600" spc="105" dirty="0">
                <a:solidFill>
                  <a:srgbClr val="2F2F2D"/>
                </a:solidFill>
                <a:latin typeface="Times New Roman"/>
                <a:cs typeface="Times New Roman"/>
              </a:rPr>
              <a:t>such</a:t>
            </a:r>
            <a:r>
              <a:rPr sz="2600" spc="-9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90" dirty="0">
                <a:solidFill>
                  <a:srgbClr val="2F2F2D"/>
                </a:solidFill>
                <a:latin typeface="Times New Roman"/>
                <a:cs typeface="Times New Roman"/>
              </a:rPr>
              <a:t>as</a:t>
            </a:r>
            <a:r>
              <a:rPr sz="2600" spc="-1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70" dirty="0">
                <a:solidFill>
                  <a:srgbClr val="2F2F2D"/>
                </a:solidFill>
                <a:latin typeface="Times New Roman"/>
                <a:cs typeface="Times New Roman"/>
              </a:rPr>
              <a:t>Caesarean</a:t>
            </a:r>
            <a:r>
              <a:rPr sz="2600" spc="4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2F2F2D"/>
                </a:solidFill>
                <a:latin typeface="Times New Roman"/>
                <a:cs typeface="Times New Roman"/>
              </a:rPr>
              <a:t>sections(3).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00">
              <a:latin typeface="Times New Roman"/>
              <a:cs typeface="Times New Roman"/>
            </a:endParaRPr>
          </a:p>
          <a:p>
            <a:pPr marL="14604" marR="5080" indent="5715">
              <a:lnSpc>
                <a:spcPts val="2990"/>
              </a:lnSpc>
              <a:tabLst>
                <a:tab pos="6388100" algn="l"/>
              </a:tabLst>
            </a:pPr>
            <a:r>
              <a:rPr sz="2600" spc="60" dirty="0">
                <a:solidFill>
                  <a:srgbClr val="2F2F2D"/>
                </a:solidFill>
                <a:latin typeface="Times New Roman"/>
                <a:cs typeface="Times New Roman"/>
              </a:rPr>
              <a:t>In</a:t>
            </a:r>
            <a:r>
              <a:rPr sz="2600" spc="-15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2013,</a:t>
            </a:r>
            <a:r>
              <a:rPr sz="2600" spc="-14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-95" dirty="0">
                <a:solidFill>
                  <a:srgbClr val="2F2F2D"/>
                </a:solidFill>
                <a:latin typeface="Times New Roman"/>
                <a:cs typeface="Times New Roman"/>
              </a:rPr>
              <a:t>CDC</a:t>
            </a:r>
            <a:r>
              <a:rPr sz="2600" spc="-1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95" dirty="0">
                <a:solidFill>
                  <a:srgbClr val="2F2F2D"/>
                </a:solidFill>
                <a:latin typeface="Times New Roman"/>
                <a:cs typeface="Times New Roman"/>
              </a:rPr>
              <a:t>reported</a:t>
            </a:r>
            <a:r>
              <a:rPr sz="2600" spc="6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50" dirty="0">
                <a:solidFill>
                  <a:srgbClr val="2F2F2D"/>
                </a:solidFill>
                <a:latin typeface="Times New Roman"/>
                <a:cs typeface="Times New Roman"/>
              </a:rPr>
              <a:t>that</a:t>
            </a: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65" dirty="0">
                <a:solidFill>
                  <a:srgbClr val="2F2F2D"/>
                </a:solidFill>
                <a:latin typeface="Times New Roman"/>
                <a:cs typeface="Times New Roman"/>
              </a:rPr>
              <a:t>the</a:t>
            </a:r>
            <a:r>
              <a:rPr sz="2600" spc="-5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95" dirty="0">
                <a:solidFill>
                  <a:srgbClr val="2F2F2D"/>
                </a:solidFill>
                <a:latin typeface="Times New Roman"/>
                <a:cs typeface="Times New Roman"/>
              </a:rPr>
              <a:t>preterm</a:t>
            </a:r>
            <a:r>
              <a:rPr sz="2600" spc="1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10" dirty="0">
                <a:solidFill>
                  <a:srgbClr val="2F2F2D"/>
                </a:solidFill>
                <a:latin typeface="Times New Roman"/>
                <a:cs typeface="Times New Roman"/>
              </a:rPr>
              <a:t>rate</a:t>
            </a:r>
            <a:r>
              <a:rPr sz="2600" spc="-13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60" dirty="0">
                <a:solidFill>
                  <a:srgbClr val="2F2F2D"/>
                </a:solidFill>
                <a:latin typeface="Times New Roman"/>
                <a:cs typeface="Times New Roman"/>
              </a:rPr>
              <a:t>for</a:t>
            </a:r>
            <a:r>
              <a:rPr sz="2600" spc="-3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black</a:t>
            </a:r>
            <a:r>
              <a:rPr sz="2600" spc="-3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inf</a:t>
            </a:r>
            <a:r>
              <a:rPr sz="2600" spc="-35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80" dirty="0">
                <a:solidFill>
                  <a:srgbClr val="2F2F2D"/>
                </a:solidFill>
                <a:latin typeface="Times New Roman"/>
                <a:cs typeface="Times New Roman"/>
              </a:rPr>
              <a:t>ants</a:t>
            </a:r>
            <a:r>
              <a:rPr sz="2600" spc="-20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00" dirty="0">
                <a:solidFill>
                  <a:srgbClr val="2F2F2D"/>
                </a:solidFill>
                <a:latin typeface="Times New Roman"/>
                <a:cs typeface="Times New Roman"/>
              </a:rPr>
              <a:t>was </a:t>
            </a: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60%</a:t>
            </a:r>
            <a:r>
              <a:rPr sz="2600" spc="-7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10" dirty="0">
                <a:solidFill>
                  <a:srgbClr val="2F2F2D"/>
                </a:solidFill>
                <a:latin typeface="Times New Roman"/>
                <a:cs typeface="Times New Roman"/>
              </a:rPr>
              <a:t>higher</a:t>
            </a:r>
            <a:r>
              <a:rPr sz="2600" spc="-3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75" dirty="0">
                <a:solidFill>
                  <a:srgbClr val="2F2F2D"/>
                </a:solidFill>
                <a:latin typeface="Times New Roman"/>
                <a:cs typeface="Times New Roman"/>
              </a:rPr>
              <a:t>than</a:t>
            </a:r>
            <a:r>
              <a:rPr sz="2600" spc="-10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60" dirty="0">
                <a:solidFill>
                  <a:srgbClr val="2F2F2D"/>
                </a:solidFill>
                <a:latin typeface="Times New Roman"/>
                <a:cs typeface="Times New Roman"/>
              </a:rPr>
              <a:t>for</a:t>
            </a:r>
            <a:r>
              <a:rPr sz="2600" spc="-1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55" dirty="0">
                <a:solidFill>
                  <a:srgbClr val="2F2F2D"/>
                </a:solidFill>
                <a:latin typeface="Times New Roman"/>
                <a:cs typeface="Times New Roman"/>
              </a:rPr>
              <a:t>white</a:t>
            </a:r>
            <a:r>
              <a:rPr sz="2600" spc="-13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114" dirty="0">
                <a:solidFill>
                  <a:srgbClr val="2F2F2D"/>
                </a:solidFill>
                <a:latin typeface="Times New Roman"/>
                <a:cs typeface="Times New Roman"/>
              </a:rPr>
              <a:t>infants</a:t>
            </a:r>
            <a:r>
              <a:rPr sz="2600" spc="-160" dirty="0">
                <a:solidFill>
                  <a:srgbClr val="2F2F2D"/>
                </a:solidFill>
                <a:latin typeface="Times New Roman"/>
                <a:cs typeface="Times New Roman"/>
              </a:rPr>
              <a:t> (17.1%</a:t>
            </a:r>
            <a:r>
              <a:rPr sz="2600" spc="-15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-25" dirty="0">
                <a:solidFill>
                  <a:srgbClr val="2F2F2D"/>
                </a:solidFill>
                <a:latin typeface="Times New Roman"/>
                <a:cs typeface="Times New Roman"/>
              </a:rPr>
              <a:t>and</a:t>
            </a:r>
            <a:r>
              <a:rPr sz="2600" dirty="0">
                <a:solidFill>
                  <a:srgbClr val="2F2F2D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2F2F2D"/>
                </a:solidFill>
                <a:latin typeface="Times New Roman"/>
                <a:cs typeface="Times New Roman"/>
              </a:rPr>
              <a:t>10.8%</a:t>
            </a:r>
            <a:r>
              <a:rPr sz="2600" spc="-14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2F2F2D"/>
                </a:solidFill>
                <a:latin typeface="Times New Roman"/>
                <a:cs typeface="Times New Roman"/>
              </a:rPr>
              <a:t>respectively)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xfrm>
            <a:off x="433265" y="1305708"/>
            <a:ext cx="8357870" cy="622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900" spc="70" dirty="0">
                <a:solidFill>
                  <a:srgbClr val="165960"/>
                </a:solidFill>
              </a:rPr>
              <a:t>Post</a:t>
            </a:r>
            <a:r>
              <a:rPr sz="3900" spc="-125" dirty="0">
                <a:solidFill>
                  <a:srgbClr val="165960"/>
                </a:solidFill>
              </a:rPr>
              <a:t> </a:t>
            </a:r>
            <a:r>
              <a:rPr sz="3900" spc="75" dirty="0">
                <a:solidFill>
                  <a:srgbClr val="165960"/>
                </a:solidFill>
              </a:rPr>
              <a:t>Civil</a:t>
            </a:r>
            <a:r>
              <a:rPr sz="3900" spc="25" dirty="0">
                <a:solidFill>
                  <a:srgbClr val="165960"/>
                </a:solidFill>
              </a:rPr>
              <a:t> </a:t>
            </a:r>
            <a:r>
              <a:rPr sz="3900" spc="85" dirty="0">
                <a:solidFill>
                  <a:srgbClr val="165960"/>
                </a:solidFill>
              </a:rPr>
              <a:t>Rights</a:t>
            </a:r>
            <a:r>
              <a:rPr sz="3900" spc="-90" dirty="0">
                <a:solidFill>
                  <a:srgbClr val="165960"/>
                </a:solidFill>
              </a:rPr>
              <a:t> </a:t>
            </a:r>
            <a:r>
              <a:rPr sz="3900" spc="80" dirty="0">
                <a:solidFill>
                  <a:srgbClr val="165960"/>
                </a:solidFill>
              </a:rPr>
              <a:t>to</a:t>
            </a:r>
            <a:r>
              <a:rPr sz="3900" spc="85" dirty="0">
                <a:solidFill>
                  <a:srgbClr val="165960"/>
                </a:solidFill>
              </a:rPr>
              <a:t> </a:t>
            </a:r>
            <a:r>
              <a:rPr sz="3900" spc="60" dirty="0">
                <a:solidFill>
                  <a:srgbClr val="165960"/>
                </a:solidFill>
              </a:rPr>
              <a:t>Today</a:t>
            </a:r>
            <a:r>
              <a:rPr sz="3900" spc="70" dirty="0">
                <a:solidFill>
                  <a:srgbClr val="165960"/>
                </a:solidFill>
              </a:rPr>
              <a:t> </a:t>
            </a:r>
            <a:r>
              <a:rPr sz="3900" spc="-40" dirty="0">
                <a:solidFill>
                  <a:srgbClr val="165960"/>
                </a:solidFill>
              </a:rPr>
              <a:t>(1975-</a:t>
            </a:r>
            <a:r>
              <a:rPr sz="3900" spc="-10" dirty="0">
                <a:solidFill>
                  <a:srgbClr val="165960"/>
                </a:solidFill>
              </a:rPr>
              <a:t>2019)</a:t>
            </a:r>
            <a:endParaRPr sz="3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Mistrust - slide 14"/>
          <p:cNvGrpSpPr/>
          <p:nvPr/>
        </p:nvGrpSpPr>
        <p:grpSpPr>
          <a:xfrm>
            <a:off x="0" y="39406"/>
            <a:ext cx="10058400" cy="7628255"/>
            <a:chOff x="0" y="39406"/>
            <a:chExt cx="10058400" cy="76282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9406"/>
              <a:ext cx="10058333" cy="762813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38456" y="91833"/>
              <a:ext cx="576580" cy="0"/>
            </a:xfrm>
            <a:custGeom>
              <a:avLst/>
              <a:gdLst/>
              <a:ahLst/>
              <a:cxnLst/>
              <a:rect l="l" t="t" r="r" b="b"/>
              <a:pathLst>
                <a:path w="576579">
                  <a:moveTo>
                    <a:pt x="0" y="0"/>
                  </a:moveTo>
                  <a:lnTo>
                    <a:pt x="576258" y="0"/>
                  </a:lnTo>
                </a:path>
              </a:pathLst>
            </a:custGeom>
            <a:ln w="45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12262" y="1120714"/>
              <a:ext cx="602615" cy="0"/>
            </a:xfrm>
            <a:custGeom>
              <a:avLst/>
              <a:gdLst/>
              <a:ahLst/>
              <a:cxnLst/>
              <a:rect l="l" t="t" r="r" b="b"/>
              <a:pathLst>
                <a:path w="602614">
                  <a:moveTo>
                    <a:pt x="0" y="0"/>
                  </a:moveTo>
                  <a:lnTo>
                    <a:pt x="602452" y="0"/>
                  </a:lnTo>
                </a:path>
              </a:pathLst>
            </a:custGeom>
            <a:ln w="720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393700" marR="5080" indent="3175">
              <a:lnSpc>
                <a:spcPct val="93200"/>
              </a:lnSpc>
              <a:spcBef>
                <a:spcPts val="380"/>
              </a:spcBef>
            </a:pPr>
            <a:r>
              <a:rPr sz="3300" dirty="0">
                <a:solidFill>
                  <a:srgbClr val="2F2F2F"/>
                </a:solidFill>
              </a:rPr>
              <a:t>Medical</a:t>
            </a:r>
            <a:r>
              <a:rPr sz="3300" spc="-60" dirty="0">
                <a:solidFill>
                  <a:srgbClr val="2F2F2F"/>
                </a:solidFill>
              </a:rPr>
              <a:t> </a:t>
            </a:r>
            <a:r>
              <a:rPr sz="3300" spc="110" dirty="0">
                <a:solidFill>
                  <a:srgbClr val="2F2F2F"/>
                </a:solidFill>
              </a:rPr>
              <a:t>experimentation</a:t>
            </a:r>
            <a:r>
              <a:rPr sz="3300" spc="-204" dirty="0">
                <a:solidFill>
                  <a:srgbClr val="2F2F2F"/>
                </a:solidFill>
              </a:rPr>
              <a:t> </a:t>
            </a:r>
            <a:r>
              <a:rPr sz="3300" spc="110" dirty="0">
                <a:solidFill>
                  <a:srgbClr val="2F2F2F"/>
                </a:solidFill>
              </a:rPr>
              <a:t>and</a:t>
            </a:r>
            <a:r>
              <a:rPr sz="3300" spc="20" dirty="0">
                <a:solidFill>
                  <a:srgbClr val="2F2F2F"/>
                </a:solidFill>
              </a:rPr>
              <a:t> </a:t>
            </a:r>
            <a:r>
              <a:rPr sz="3300" spc="70" dirty="0">
                <a:solidFill>
                  <a:srgbClr val="2F2F2F"/>
                </a:solidFill>
              </a:rPr>
              <a:t>inadequate </a:t>
            </a:r>
            <a:r>
              <a:rPr sz="3300" spc="75" dirty="0">
                <a:solidFill>
                  <a:srgbClr val="2F2F2F"/>
                </a:solidFill>
              </a:rPr>
              <a:t>healthcare</a:t>
            </a:r>
            <a:r>
              <a:rPr sz="3300" spc="285" dirty="0">
                <a:solidFill>
                  <a:srgbClr val="2F2F2F"/>
                </a:solidFill>
              </a:rPr>
              <a:t> </a:t>
            </a:r>
            <a:r>
              <a:rPr sz="3300" spc="105" dirty="0">
                <a:solidFill>
                  <a:srgbClr val="2F2F2F"/>
                </a:solidFill>
              </a:rPr>
              <a:t>have</a:t>
            </a:r>
            <a:r>
              <a:rPr sz="3300" spc="-100" dirty="0">
                <a:solidFill>
                  <a:srgbClr val="2F2F2F"/>
                </a:solidFill>
              </a:rPr>
              <a:t> </a:t>
            </a:r>
            <a:r>
              <a:rPr sz="3300" dirty="0">
                <a:solidFill>
                  <a:srgbClr val="2F2F2F"/>
                </a:solidFill>
              </a:rPr>
              <a:t>fostered</a:t>
            </a:r>
            <a:r>
              <a:rPr sz="3300" spc="155" dirty="0">
                <a:solidFill>
                  <a:srgbClr val="2F2F2F"/>
                </a:solidFill>
              </a:rPr>
              <a:t> </a:t>
            </a:r>
            <a:r>
              <a:rPr sz="3300" dirty="0">
                <a:solidFill>
                  <a:srgbClr val="2F2F2F"/>
                </a:solidFill>
              </a:rPr>
              <a:t>the</a:t>
            </a:r>
            <a:r>
              <a:rPr sz="3300" spc="320" dirty="0">
                <a:solidFill>
                  <a:srgbClr val="2F2F2F"/>
                </a:solidFill>
              </a:rPr>
              <a:t> </a:t>
            </a:r>
            <a:r>
              <a:rPr sz="3300" spc="-10" dirty="0">
                <a:solidFill>
                  <a:srgbClr val="2F2F2F"/>
                </a:solidFill>
              </a:rPr>
              <a:t>complex </a:t>
            </a:r>
            <a:r>
              <a:rPr sz="3300" spc="50" dirty="0">
                <a:solidFill>
                  <a:srgbClr val="2F2F2F"/>
                </a:solidFill>
              </a:rPr>
              <a:t>relationship</a:t>
            </a:r>
            <a:r>
              <a:rPr sz="3300" spc="275" dirty="0">
                <a:solidFill>
                  <a:srgbClr val="2F2F2F"/>
                </a:solidFill>
              </a:rPr>
              <a:t> </a:t>
            </a:r>
            <a:r>
              <a:rPr sz="3300" dirty="0">
                <a:solidFill>
                  <a:srgbClr val="2F2F2F"/>
                </a:solidFill>
              </a:rPr>
              <a:t>African</a:t>
            </a:r>
            <a:r>
              <a:rPr sz="3300" spc="235" dirty="0">
                <a:solidFill>
                  <a:srgbClr val="2F2F2F"/>
                </a:solidFill>
              </a:rPr>
              <a:t> </a:t>
            </a:r>
            <a:r>
              <a:rPr sz="3300" dirty="0">
                <a:solidFill>
                  <a:srgbClr val="2F2F2F"/>
                </a:solidFill>
              </a:rPr>
              <a:t>American</a:t>
            </a:r>
            <a:r>
              <a:rPr sz="3300" spc="320" dirty="0">
                <a:solidFill>
                  <a:srgbClr val="2F2F2F"/>
                </a:solidFill>
              </a:rPr>
              <a:t> </a:t>
            </a:r>
            <a:r>
              <a:rPr sz="3300" spc="95" dirty="0">
                <a:solidFill>
                  <a:srgbClr val="2F2F2F"/>
                </a:solidFill>
              </a:rPr>
              <a:t>women</a:t>
            </a:r>
            <a:r>
              <a:rPr sz="3300" spc="260" dirty="0">
                <a:solidFill>
                  <a:srgbClr val="2F2F2F"/>
                </a:solidFill>
              </a:rPr>
              <a:t> </a:t>
            </a:r>
            <a:r>
              <a:rPr sz="3300" spc="80" dirty="0">
                <a:solidFill>
                  <a:srgbClr val="2F2F2F"/>
                </a:solidFill>
              </a:rPr>
              <a:t>have </a:t>
            </a:r>
            <a:r>
              <a:rPr sz="3300" spc="145" dirty="0">
                <a:solidFill>
                  <a:srgbClr val="2F2F2F"/>
                </a:solidFill>
              </a:rPr>
              <a:t>with</a:t>
            </a:r>
            <a:r>
              <a:rPr sz="3300" spc="125" dirty="0">
                <a:solidFill>
                  <a:srgbClr val="2F2F2F"/>
                </a:solidFill>
              </a:rPr>
              <a:t> </a:t>
            </a:r>
            <a:r>
              <a:rPr sz="3300" spc="90" dirty="0">
                <a:solidFill>
                  <a:srgbClr val="2F2F2F"/>
                </a:solidFill>
              </a:rPr>
              <a:t>healthcare</a:t>
            </a:r>
            <a:r>
              <a:rPr sz="3300" spc="30" dirty="0">
                <a:solidFill>
                  <a:srgbClr val="2F2F2F"/>
                </a:solidFill>
              </a:rPr>
              <a:t> </a:t>
            </a:r>
            <a:r>
              <a:rPr sz="3300" dirty="0">
                <a:solidFill>
                  <a:srgbClr val="2F2F2F"/>
                </a:solidFill>
              </a:rPr>
              <a:t>systems.</a:t>
            </a:r>
            <a:r>
              <a:rPr sz="3300" spc="-110" dirty="0">
                <a:solidFill>
                  <a:srgbClr val="2F2F2F"/>
                </a:solidFill>
              </a:rPr>
              <a:t> </a:t>
            </a:r>
            <a:r>
              <a:rPr sz="3300" spc="55" dirty="0">
                <a:solidFill>
                  <a:srgbClr val="2F2F2F"/>
                </a:solidFill>
              </a:rPr>
              <a:t>These</a:t>
            </a:r>
            <a:r>
              <a:rPr sz="3300" spc="-50" dirty="0">
                <a:solidFill>
                  <a:srgbClr val="2F2F2F"/>
                </a:solidFill>
              </a:rPr>
              <a:t> </a:t>
            </a:r>
            <a:r>
              <a:rPr sz="3300" spc="40" dirty="0">
                <a:solidFill>
                  <a:srgbClr val="2F2F2F"/>
                </a:solidFill>
              </a:rPr>
              <a:t>experiences </a:t>
            </a:r>
            <a:r>
              <a:rPr sz="3300" spc="105" dirty="0">
                <a:solidFill>
                  <a:srgbClr val="2F2F2F"/>
                </a:solidFill>
              </a:rPr>
              <a:t>have</a:t>
            </a:r>
            <a:r>
              <a:rPr sz="3300" spc="-210" dirty="0">
                <a:solidFill>
                  <a:srgbClr val="2F2F2F"/>
                </a:solidFill>
              </a:rPr>
              <a:t> </a:t>
            </a:r>
            <a:r>
              <a:rPr sz="3300" dirty="0">
                <a:solidFill>
                  <a:srgbClr val="2F2F2F"/>
                </a:solidFill>
              </a:rPr>
              <a:t>laid</a:t>
            </a:r>
            <a:r>
              <a:rPr sz="3300" spc="-135" dirty="0">
                <a:solidFill>
                  <a:srgbClr val="2F2F2F"/>
                </a:solidFill>
              </a:rPr>
              <a:t> </a:t>
            </a:r>
            <a:r>
              <a:rPr sz="3300" spc="130" dirty="0">
                <a:solidFill>
                  <a:srgbClr val="2F2F2F"/>
                </a:solidFill>
              </a:rPr>
              <a:t>a</a:t>
            </a:r>
            <a:r>
              <a:rPr sz="3300" spc="-220" dirty="0">
                <a:solidFill>
                  <a:srgbClr val="2F2F2F"/>
                </a:solidFill>
              </a:rPr>
              <a:t> </a:t>
            </a:r>
            <a:r>
              <a:rPr sz="3300" spc="70" dirty="0">
                <a:solidFill>
                  <a:srgbClr val="2F2F2F"/>
                </a:solidFill>
              </a:rPr>
              <a:t>foundation</a:t>
            </a:r>
            <a:r>
              <a:rPr sz="3300" spc="-5" dirty="0">
                <a:solidFill>
                  <a:srgbClr val="2F2F2F"/>
                </a:solidFill>
              </a:rPr>
              <a:t> </a:t>
            </a:r>
            <a:r>
              <a:rPr sz="3300" dirty="0">
                <a:solidFill>
                  <a:srgbClr val="2F2F2F"/>
                </a:solidFill>
              </a:rPr>
              <a:t>of</a:t>
            </a:r>
            <a:r>
              <a:rPr sz="3300" spc="204" dirty="0">
                <a:solidFill>
                  <a:srgbClr val="2F2F2F"/>
                </a:solidFill>
              </a:rPr>
              <a:t> </a:t>
            </a:r>
            <a:r>
              <a:rPr sz="3300" spc="65" dirty="0">
                <a:solidFill>
                  <a:srgbClr val="2F2F2F"/>
                </a:solidFill>
              </a:rPr>
              <a:t>mistrust.</a:t>
            </a:r>
            <a:endParaRPr sz="3300"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1503" rIns="0" bIns="0" rtlCol="0">
            <a:spAutoFit/>
          </a:bodyPr>
          <a:lstStyle/>
          <a:p>
            <a:pPr marL="424180">
              <a:lnSpc>
                <a:spcPct val="100000"/>
              </a:lnSpc>
              <a:spcBef>
                <a:spcPts val="120"/>
              </a:spcBef>
            </a:pPr>
            <a:r>
              <a:rPr sz="5900" spc="-525" dirty="0">
                <a:solidFill>
                  <a:srgbClr val="2F2F2F"/>
                </a:solidFill>
              </a:rPr>
              <a:t>MISTRUST</a:t>
            </a:r>
            <a:endParaRPr sz="59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Future - slide 15"/>
          <p:cNvGrpSpPr/>
          <p:nvPr/>
        </p:nvGrpSpPr>
        <p:grpSpPr>
          <a:xfrm>
            <a:off x="0" y="52513"/>
            <a:ext cx="10058400" cy="7615555"/>
            <a:chOff x="0" y="52513"/>
            <a:chExt cx="10058400" cy="76155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2513"/>
              <a:ext cx="10058400" cy="76150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56880"/>
              <a:ext cx="235742" cy="8650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5421" y="52513"/>
              <a:ext cx="2305034" cy="110096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552020"/>
              <a:ext cx="235742" cy="89126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76806" y="4443277"/>
              <a:ext cx="0" cy="1704339"/>
            </a:xfrm>
            <a:custGeom>
              <a:avLst/>
              <a:gdLst/>
              <a:ahLst/>
              <a:cxnLst/>
              <a:rect l="l" t="t" r="r" b="b"/>
              <a:pathLst>
                <a:path h="1704339">
                  <a:moveTo>
                    <a:pt x="0" y="1703879"/>
                  </a:moveTo>
                  <a:lnTo>
                    <a:pt x="0" y="0"/>
                  </a:lnTo>
                </a:path>
              </a:pathLst>
            </a:custGeom>
            <a:ln w="589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6806" y="1821925"/>
              <a:ext cx="0" cy="1730375"/>
            </a:xfrm>
            <a:custGeom>
              <a:avLst/>
              <a:gdLst/>
              <a:ahLst/>
              <a:cxnLst/>
              <a:rect l="l" t="t" r="r" b="b"/>
              <a:pathLst>
                <a:path h="1730375">
                  <a:moveTo>
                    <a:pt x="0" y="1730093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78726"/>
              <a:ext cx="7164070" cy="0"/>
            </a:xfrm>
            <a:custGeom>
              <a:avLst/>
              <a:gdLst/>
              <a:ahLst/>
              <a:cxnLst/>
              <a:rect l="l" t="t" r="r" b="b"/>
              <a:pathLst>
                <a:path w="7164070">
                  <a:moveTo>
                    <a:pt x="3850457" y="0"/>
                  </a:moveTo>
                  <a:lnTo>
                    <a:pt x="7163947" y="0"/>
                  </a:lnTo>
                </a:path>
                <a:path w="7164070">
                  <a:moveTo>
                    <a:pt x="0" y="0"/>
                  </a:moveTo>
                  <a:lnTo>
                    <a:pt x="1545421" y="0"/>
                  </a:lnTo>
                </a:path>
              </a:pathLst>
            </a:custGeom>
            <a:ln w="1965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5742" y="1101054"/>
              <a:ext cx="2553970" cy="0"/>
            </a:xfrm>
            <a:custGeom>
              <a:avLst/>
              <a:gdLst/>
              <a:ahLst/>
              <a:cxnLst/>
              <a:rect l="l" t="t" r="r" b="b"/>
              <a:pathLst>
                <a:path w="2553970">
                  <a:moveTo>
                    <a:pt x="0" y="0"/>
                  </a:moveTo>
                  <a:lnTo>
                    <a:pt x="2553874" y="0"/>
                  </a:lnTo>
                </a:path>
              </a:pathLst>
            </a:custGeom>
            <a:ln w="524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09940" y="1101054"/>
              <a:ext cx="3654425" cy="0"/>
            </a:xfrm>
            <a:custGeom>
              <a:avLst/>
              <a:gdLst/>
              <a:ahLst/>
              <a:cxnLst/>
              <a:rect l="l" t="t" r="r" b="b"/>
              <a:pathLst>
                <a:path w="3654425">
                  <a:moveTo>
                    <a:pt x="0" y="0"/>
                  </a:moveTo>
                  <a:lnTo>
                    <a:pt x="3654006" y="0"/>
                  </a:lnTo>
                </a:path>
              </a:pathLst>
            </a:custGeom>
            <a:ln w="655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20940" y="2501883"/>
            <a:ext cx="8969375" cy="355282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219075" marR="10795" indent="-207010" algn="r">
              <a:lnSpc>
                <a:spcPct val="94000"/>
              </a:lnSpc>
              <a:spcBef>
                <a:spcPts val="330"/>
              </a:spcBef>
            </a:pPr>
            <a:r>
              <a:rPr sz="3050" spc="95" dirty="0">
                <a:solidFill>
                  <a:srgbClr val="2F2F2D"/>
                </a:solidFill>
                <a:latin typeface="Times New Roman"/>
                <a:cs typeface="Times New Roman"/>
              </a:rPr>
              <a:t>There</a:t>
            </a:r>
            <a:r>
              <a:rPr sz="3050" spc="-7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80" dirty="0">
                <a:solidFill>
                  <a:srgbClr val="2F2F2D"/>
                </a:solidFill>
                <a:latin typeface="Times New Roman"/>
                <a:cs typeface="Times New Roman"/>
              </a:rPr>
              <a:t>are</a:t>
            </a:r>
            <a:r>
              <a:rPr sz="3050" spc="1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dirty="0">
                <a:solidFill>
                  <a:srgbClr val="2F2F2D"/>
                </a:solidFill>
                <a:latin typeface="Times New Roman"/>
                <a:cs typeface="Times New Roman"/>
              </a:rPr>
              <a:t>multiple</a:t>
            </a:r>
            <a:r>
              <a:rPr sz="3050" spc="2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dirty="0">
                <a:solidFill>
                  <a:srgbClr val="2F2F2D"/>
                </a:solidFill>
                <a:latin typeface="Times New Roman"/>
                <a:cs typeface="Times New Roman"/>
              </a:rPr>
              <a:t>levels</a:t>
            </a:r>
            <a:r>
              <a:rPr sz="3050" spc="-16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50" dirty="0">
                <a:solidFill>
                  <a:srgbClr val="2F2F2D"/>
                </a:solidFill>
                <a:latin typeface="Times New Roman"/>
                <a:cs typeface="Times New Roman"/>
              </a:rPr>
              <a:t>on</a:t>
            </a:r>
            <a:r>
              <a:rPr sz="3050" spc="-10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14" dirty="0">
                <a:solidFill>
                  <a:srgbClr val="2F2F2D"/>
                </a:solidFill>
                <a:latin typeface="Times New Roman"/>
                <a:cs typeface="Times New Roman"/>
              </a:rPr>
              <a:t>which</a:t>
            </a:r>
            <a:r>
              <a:rPr sz="3050" spc="13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70" dirty="0">
                <a:solidFill>
                  <a:srgbClr val="2F2F2D"/>
                </a:solidFill>
                <a:latin typeface="Times New Roman"/>
                <a:cs typeface="Times New Roman"/>
              </a:rPr>
              <a:t>reproductive</a:t>
            </a:r>
            <a:r>
              <a:rPr sz="3050" spc="16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10" dirty="0">
                <a:solidFill>
                  <a:srgbClr val="2F2F2D"/>
                </a:solidFill>
                <a:latin typeface="Times New Roman"/>
                <a:cs typeface="Times New Roman"/>
              </a:rPr>
              <a:t>health </a:t>
            </a:r>
            <a:r>
              <a:rPr sz="3050" spc="55" dirty="0">
                <a:solidFill>
                  <a:srgbClr val="2F2F2D"/>
                </a:solidFill>
                <a:latin typeface="Times New Roman"/>
                <a:cs typeface="Times New Roman"/>
              </a:rPr>
              <a:t>for</a:t>
            </a:r>
            <a:r>
              <a:rPr sz="3050" spc="1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dirty="0">
                <a:solidFill>
                  <a:srgbClr val="2F2F2D"/>
                </a:solidFill>
                <a:latin typeface="Times New Roman"/>
                <a:cs typeface="Times New Roman"/>
              </a:rPr>
              <a:t>black</a:t>
            </a:r>
            <a:r>
              <a:rPr sz="3050" spc="7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25" dirty="0">
                <a:solidFill>
                  <a:srgbClr val="2F2F2D"/>
                </a:solidFill>
                <a:latin typeface="Times New Roman"/>
                <a:cs typeface="Times New Roman"/>
              </a:rPr>
              <a:t>women</a:t>
            </a:r>
            <a:r>
              <a:rPr sz="3050" spc="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70" dirty="0">
                <a:solidFill>
                  <a:srgbClr val="2F2F2D"/>
                </a:solidFill>
                <a:latin typeface="Times New Roman"/>
                <a:cs typeface="Times New Roman"/>
              </a:rPr>
              <a:t>must</a:t>
            </a:r>
            <a:r>
              <a:rPr sz="3050" spc="6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80" dirty="0">
                <a:solidFill>
                  <a:srgbClr val="2F2F2D"/>
                </a:solidFill>
                <a:latin typeface="Times New Roman"/>
                <a:cs typeface="Times New Roman"/>
              </a:rPr>
              <a:t>be</a:t>
            </a:r>
            <a:r>
              <a:rPr sz="3050" spc="-21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60" dirty="0">
                <a:solidFill>
                  <a:srgbClr val="2F2F2D"/>
                </a:solidFill>
                <a:latin typeface="Times New Roman"/>
                <a:cs typeface="Times New Roman"/>
              </a:rPr>
              <a:t>addressed.</a:t>
            </a:r>
            <a:r>
              <a:rPr sz="3050" spc="-1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05" dirty="0">
                <a:solidFill>
                  <a:srgbClr val="2F2F2D"/>
                </a:solidFill>
                <a:latin typeface="Times New Roman"/>
                <a:cs typeface="Times New Roman"/>
              </a:rPr>
              <a:t>They</a:t>
            </a:r>
            <a:r>
              <a:rPr sz="3050" spc="-15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70" dirty="0">
                <a:solidFill>
                  <a:srgbClr val="2F2F2D"/>
                </a:solidFill>
                <a:latin typeface="Times New Roman"/>
                <a:cs typeface="Times New Roman"/>
              </a:rPr>
              <a:t>include</a:t>
            </a:r>
            <a:r>
              <a:rPr sz="3050" spc="-5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40" dirty="0">
                <a:solidFill>
                  <a:srgbClr val="2F2F2D"/>
                </a:solidFill>
                <a:latin typeface="Times New Roman"/>
                <a:cs typeface="Times New Roman"/>
              </a:rPr>
              <a:t>the </a:t>
            </a:r>
            <a:r>
              <a:rPr sz="3050" spc="60" dirty="0">
                <a:solidFill>
                  <a:srgbClr val="2F2F2D"/>
                </a:solidFill>
                <a:latin typeface="Times New Roman"/>
                <a:cs typeface="Times New Roman"/>
              </a:rPr>
              <a:t>individual-</a:t>
            </a:r>
            <a:r>
              <a:rPr sz="3050" spc="55" dirty="0">
                <a:solidFill>
                  <a:srgbClr val="2F2F2D"/>
                </a:solidFill>
                <a:latin typeface="Times New Roman"/>
                <a:cs typeface="Times New Roman"/>
              </a:rPr>
              <a:t>level,</a:t>
            </a:r>
            <a:r>
              <a:rPr sz="3050" spc="-26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55" dirty="0">
                <a:solidFill>
                  <a:srgbClr val="2F2F2D"/>
                </a:solidFill>
                <a:latin typeface="Times New Roman"/>
                <a:cs typeface="Times New Roman"/>
              </a:rPr>
              <a:t>the</a:t>
            </a:r>
            <a:r>
              <a:rPr sz="3050" spc="21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80" dirty="0">
                <a:solidFill>
                  <a:srgbClr val="2F2F2D"/>
                </a:solidFill>
                <a:latin typeface="Times New Roman"/>
                <a:cs typeface="Times New Roman"/>
              </a:rPr>
              <a:t>interpersonal-</a:t>
            </a:r>
            <a:r>
              <a:rPr sz="3050" spc="75" dirty="0">
                <a:solidFill>
                  <a:srgbClr val="2F2F2D"/>
                </a:solidFill>
                <a:latin typeface="Times New Roman"/>
                <a:cs typeface="Times New Roman"/>
              </a:rPr>
              <a:t>level,</a:t>
            </a:r>
            <a:r>
              <a:rPr sz="3050" spc="-19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55" dirty="0">
                <a:solidFill>
                  <a:srgbClr val="2F2F2D"/>
                </a:solidFill>
                <a:latin typeface="Times New Roman"/>
                <a:cs typeface="Times New Roman"/>
              </a:rPr>
              <a:t>the </a:t>
            </a:r>
            <a:r>
              <a:rPr sz="3050" spc="85" dirty="0">
                <a:solidFill>
                  <a:srgbClr val="2F2F2D"/>
                </a:solidFill>
                <a:latin typeface="Times New Roman"/>
                <a:cs typeface="Times New Roman"/>
              </a:rPr>
              <a:t>community-</a:t>
            </a:r>
            <a:r>
              <a:rPr sz="3050" spc="65" dirty="0">
                <a:solidFill>
                  <a:srgbClr val="2F2F2D"/>
                </a:solidFill>
                <a:latin typeface="Times New Roman"/>
                <a:cs typeface="Times New Roman"/>
              </a:rPr>
              <a:t>level,</a:t>
            </a:r>
            <a:r>
              <a:rPr sz="3050" spc="-30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45" dirty="0">
                <a:solidFill>
                  <a:srgbClr val="2F2F2D"/>
                </a:solidFill>
                <a:latin typeface="Times New Roman"/>
                <a:cs typeface="Times New Roman"/>
              </a:rPr>
              <a:t>and</a:t>
            </a:r>
            <a:r>
              <a:rPr sz="3050" spc="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14" dirty="0">
                <a:solidFill>
                  <a:srgbClr val="2F2F2D"/>
                </a:solidFill>
                <a:latin typeface="Times New Roman"/>
                <a:cs typeface="Times New Roman"/>
              </a:rPr>
              <a:t>importantly</a:t>
            </a:r>
            <a:r>
              <a:rPr sz="3050" spc="15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05" dirty="0">
                <a:solidFill>
                  <a:srgbClr val="2F2F2D"/>
                </a:solidFill>
                <a:latin typeface="Times New Roman"/>
                <a:cs typeface="Times New Roman"/>
              </a:rPr>
              <a:t>the</a:t>
            </a:r>
            <a:r>
              <a:rPr sz="3050" spc="5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dirty="0">
                <a:solidFill>
                  <a:srgbClr val="2F2F2D"/>
                </a:solidFill>
                <a:latin typeface="Times New Roman"/>
                <a:cs typeface="Times New Roman"/>
              </a:rPr>
              <a:t>system-</a:t>
            </a:r>
            <a:r>
              <a:rPr sz="3050" spc="-10" dirty="0">
                <a:solidFill>
                  <a:srgbClr val="2F2F2D"/>
                </a:solidFill>
                <a:latin typeface="Times New Roman"/>
                <a:cs typeface="Times New Roman"/>
              </a:rPr>
              <a:t>level.</a:t>
            </a:r>
            <a:endParaRPr sz="3050">
              <a:latin typeface="Times New Roman"/>
              <a:cs typeface="Times New Roman"/>
            </a:endParaRPr>
          </a:p>
          <a:p>
            <a:pPr marL="410209" marR="5080" indent="-389255" algn="r">
              <a:lnSpc>
                <a:spcPts val="3410"/>
              </a:lnSpc>
              <a:spcBef>
                <a:spcPts val="120"/>
              </a:spcBef>
            </a:pPr>
            <a:r>
              <a:rPr sz="3050" dirty="0">
                <a:solidFill>
                  <a:srgbClr val="2F2F2D"/>
                </a:solidFill>
                <a:latin typeface="Times New Roman"/>
                <a:cs typeface="Times New Roman"/>
              </a:rPr>
              <a:t>Addressing</a:t>
            </a:r>
            <a:r>
              <a:rPr sz="3050" spc="24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50" dirty="0">
                <a:solidFill>
                  <a:srgbClr val="2F2F2D"/>
                </a:solidFill>
                <a:latin typeface="Times New Roman"/>
                <a:cs typeface="Times New Roman"/>
              </a:rPr>
              <a:t>how</a:t>
            </a:r>
            <a:r>
              <a:rPr sz="3050" spc="-3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95" dirty="0">
                <a:solidFill>
                  <a:srgbClr val="2F2F2D"/>
                </a:solidFill>
                <a:latin typeface="Times New Roman"/>
                <a:cs typeface="Times New Roman"/>
              </a:rPr>
              <a:t>history</a:t>
            </a:r>
            <a:r>
              <a:rPr sz="3050" spc="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dirty="0">
                <a:solidFill>
                  <a:srgbClr val="2F2F2D"/>
                </a:solidFill>
                <a:latin typeface="Times New Roman"/>
                <a:cs typeface="Times New Roman"/>
              </a:rPr>
              <a:t>affected</a:t>
            </a:r>
            <a:r>
              <a:rPr sz="3050" spc="18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-20" dirty="0">
                <a:solidFill>
                  <a:srgbClr val="2F2F2D"/>
                </a:solidFill>
                <a:latin typeface="Times New Roman"/>
                <a:cs typeface="Times New Roman"/>
              </a:rPr>
              <a:t>Black</a:t>
            </a:r>
            <a:r>
              <a:rPr sz="3050" spc="6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25" dirty="0">
                <a:solidFill>
                  <a:srgbClr val="2F2F2D"/>
                </a:solidFill>
                <a:latin typeface="Times New Roman"/>
                <a:cs typeface="Times New Roman"/>
              </a:rPr>
              <a:t>women</a:t>
            </a:r>
            <a:r>
              <a:rPr sz="3050" spc="-4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50" dirty="0">
                <a:solidFill>
                  <a:srgbClr val="2F2F2D"/>
                </a:solidFill>
                <a:latin typeface="Times New Roman"/>
                <a:cs typeface="Times New Roman"/>
              </a:rPr>
              <a:t>on</a:t>
            </a:r>
            <a:r>
              <a:rPr sz="3050" spc="-9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75" dirty="0">
                <a:solidFill>
                  <a:srgbClr val="2F2F2D"/>
                </a:solidFill>
                <a:latin typeface="Times New Roman"/>
                <a:cs typeface="Times New Roman"/>
              </a:rPr>
              <a:t>each </a:t>
            </a:r>
            <a:r>
              <a:rPr sz="3050" dirty="0">
                <a:solidFill>
                  <a:srgbClr val="2F2F2D"/>
                </a:solidFill>
                <a:latin typeface="Times New Roman"/>
                <a:cs typeface="Times New Roman"/>
              </a:rPr>
              <a:t>of</a:t>
            </a:r>
            <a:r>
              <a:rPr sz="3050" spc="29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20" dirty="0">
                <a:solidFill>
                  <a:srgbClr val="2F2F2D"/>
                </a:solidFill>
                <a:latin typeface="Times New Roman"/>
                <a:cs typeface="Times New Roman"/>
              </a:rPr>
              <a:t>these</a:t>
            </a:r>
            <a:r>
              <a:rPr sz="3050" spc="-16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dirty="0">
                <a:solidFill>
                  <a:srgbClr val="2F2F2D"/>
                </a:solidFill>
                <a:latin typeface="Times New Roman"/>
                <a:cs typeface="Times New Roman"/>
              </a:rPr>
              <a:t>levels</a:t>
            </a:r>
            <a:r>
              <a:rPr sz="3050" spc="-4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65" dirty="0">
                <a:solidFill>
                  <a:srgbClr val="2F2F2D"/>
                </a:solidFill>
                <a:latin typeface="Times New Roman"/>
                <a:cs typeface="Times New Roman"/>
              </a:rPr>
              <a:t>might</a:t>
            </a:r>
            <a:r>
              <a:rPr sz="3050" spc="2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dirty="0">
                <a:solidFill>
                  <a:srgbClr val="2F2F2D"/>
                </a:solidFill>
                <a:latin typeface="Times New Roman"/>
                <a:cs typeface="Times New Roman"/>
              </a:rPr>
              <a:t>facilitate</a:t>
            </a:r>
            <a:r>
              <a:rPr sz="3050" spc="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50" dirty="0">
                <a:solidFill>
                  <a:srgbClr val="2F2F2D"/>
                </a:solidFill>
                <a:latin typeface="Times New Roman"/>
                <a:cs typeface="Times New Roman"/>
              </a:rPr>
              <a:t>long-term,</a:t>
            </a:r>
            <a:r>
              <a:rPr sz="3050" spc="-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55" dirty="0">
                <a:solidFill>
                  <a:srgbClr val="2F2F2D"/>
                </a:solidFill>
                <a:latin typeface="Times New Roman"/>
                <a:cs typeface="Times New Roman"/>
              </a:rPr>
              <a:t>sustainable</a:t>
            </a:r>
            <a:endParaRPr sz="3050">
              <a:latin typeface="Times New Roman"/>
              <a:cs typeface="Times New Roman"/>
            </a:endParaRPr>
          </a:p>
          <a:p>
            <a:pPr marR="20955" algn="r">
              <a:lnSpc>
                <a:spcPts val="3304"/>
              </a:lnSpc>
            </a:pPr>
            <a:r>
              <a:rPr sz="3050" spc="80" dirty="0">
                <a:solidFill>
                  <a:srgbClr val="2F2F2D"/>
                </a:solidFill>
                <a:latin typeface="Times New Roman"/>
                <a:cs typeface="Times New Roman"/>
              </a:rPr>
              <a:t>improvements</a:t>
            </a:r>
            <a:r>
              <a:rPr sz="3050" spc="7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05" dirty="0">
                <a:solidFill>
                  <a:srgbClr val="2F2F2D"/>
                </a:solidFill>
                <a:latin typeface="Times New Roman"/>
                <a:cs typeface="Times New Roman"/>
              </a:rPr>
              <a:t>in</a:t>
            </a:r>
            <a:r>
              <a:rPr sz="3050" spc="-5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70" dirty="0">
                <a:solidFill>
                  <a:srgbClr val="2F2F2D"/>
                </a:solidFill>
                <a:latin typeface="Times New Roman"/>
                <a:cs typeface="Times New Roman"/>
              </a:rPr>
              <a:t>reproductive</a:t>
            </a:r>
            <a:r>
              <a:rPr sz="3050" spc="100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35" dirty="0">
                <a:solidFill>
                  <a:srgbClr val="2F2F2D"/>
                </a:solidFill>
                <a:latin typeface="Times New Roman"/>
                <a:cs typeface="Times New Roman"/>
              </a:rPr>
              <a:t>health</a:t>
            </a:r>
            <a:r>
              <a:rPr sz="3050" spc="-9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dirty="0">
                <a:solidFill>
                  <a:srgbClr val="2F2F2D"/>
                </a:solidFill>
                <a:latin typeface="Times New Roman"/>
                <a:cs typeface="Times New Roman"/>
              </a:rPr>
              <a:t>for</a:t>
            </a:r>
            <a:r>
              <a:rPr sz="3050" spc="-7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114" dirty="0">
                <a:solidFill>
                  <a:srgbClr val="2F2F2D"/>
                </a:solidFill>
                <a:latin typeface="Times New Roman"/>
                <a:cs typeface="Times New Roman"/>
              </a:rPr>
              <a:t>this</a:t>
            </a:r>
            <a:r>
              <a:rPr sz="3050" spc="-125" dirty="0">
                <a:solidFill>
                  <a:srgbClr val="2F2F2D"/>
                </a:solidFill>
                <a:latin typeface="Times New Roman"/>
                <a:cs typeface="Times New Roman"/>
              </a:rPr>
              <a:t> </a:t>
            </a:r>
            <a:r>
              <a:rPr sz="3050" spc="65" dirty="0">
                <a:solidFill>
                  <a:srgbClr val="2F2F2D"/>
                </a:solidFill>
                <a:latin typeface="Times New Roman"/>
                <a:cs typeface="Times New Roman"/>
              </a:rPr>
              <a:t>patient</a:t>
            </a:r>
            <a:endParaRPr sz="3050">
              <a:latin typeface="Times New Roman"/>
              <a:cs typeface="Times New Roman"/>
            </a:endParaRPr>
          </a:p>
          <a:p>
            <a:pPr marR="8255" algn="r">
              <a:lnSpc>
                <a:spcPts val="3535"/>
              </a:lnSpc>
            </a:pPr>
            <a:r>
              <a:rPr sz="3050" spc="40" dirty="0">
                <a:solidFill>
                  <a:srgbClr val="2F2F2D"/>
                </a:solidFill>
                <a:latin typeface="Times New Roman"/>
                <a:cs typeface="Times New Roman"/>
              </a:rPr>
              <a:t>population.</a:t>
            </a:r>
            <a:endParaRPr sz="3050">
              <a:latin typeface="Times New Roman"/>
              <a:cs typeface="Times New Roman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6462953" y="1434775"/>
            <a:ext cx="2652395" cy="10883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950" spc="-10" dirty="0"/>
              <a:t>Future</a:t>
            </a:r>
            <a:endParaRPr sz="695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3523" rIns="0" bIns="0" rtlCol="0">
            <a:spAutoFit/>
          </a:bodyPr>
          <a:lstStyle/>
          <a:p>
            <a:pPr marL="263525">
              <a:lnSpc>
                <a:spcPts val="4550"/>
              </a:lnSpc>
              <a:spcBef>
                <a:spcPts val="110"/>
              </a:spcBef>
            </a:pPr>
            <a:r>
              <a:rPr spc="-275" dirty="0"/>
              <a:t>FUTURE</a:t>
            </a:r>
          </a:p>
          <a:p>
            <a:pPr marL="302895">
              <a:lnSpc>
                <a:spcPts val="2390"/>
              </a:lnSpc>
            </a:pPr>
            <a:r>
              <a:rPr sz="2350" dirty="0">
                <a:solidFill>
                  <a:srgbClr val="2F2D2D"/>
                </a:solidFill>
              </a:rPr>
              <a:t>Culturally</a:t>
            </a:r>
            <a:r>
              <a:rPr sz="2350" spc="125" dirty="0">
                <a:solidFill>
                  <a:srgbClr val="2F2D2D"/>
                </a:solidFill>
              </a:rPr>
              <a:t> </a:t>
            </a:r>
            <a:r>
              <a:rPr sz="2350" dirty="0">
                <a:solidFill>
                  <a:srgbClr val="2F2D2D"/>
                </a:solidFill>
              </a:rPr>
              <a:t>competent</a:t>
            </a:r>
            <a:r>
              <a:rPr sz="2350" spc="190" dirty="0">
                <a:solidFill>
                  <a:srgbClr val="2F2D2D"/>
                </a:solidFill>
              </a:rPr>
              <a:t> </a:t>
            </a:r>
            <a:r>
              <a:rPr sz="2350" dirty="0">
                <a:solidFill>
                  <a:srgbClr val="2F2D2D"/>
                </a:solidFill>
              </a:rPr>
              <a:t>care</a:t>
            </a:r>
            <a:r>
              <a:rPr sz="2350" spc="-50" dirty="0">
                <a:solidFill>
                  <a:srgbClr val="2F2D2D"/>
                </a:solidFill>
              </a:rPr>
              <a:t> </a:t>
            </a:r>
            <a:r>
              <a:rPr sz="2350" spc="60" dirty="0">
                <a:solidFill>
                  <a:srgbClr val="2F2D2D"/>
                </a:solidFill>
              </a:rPr>
              <a:t>and</a:t>
            </a:r>
            <a:r>
              <a:rPr sz="2350" spc="10" dirty="0">
                <a:solidFill>
                  <a:srgbClr val="2F2D2D"/>
                </a:solidFill>
              </a:rPr>
              <a:t> </a:t>
            </a:r>
            <a:r>
              <a:rPr sz="2350" spc="-10" dirty="0">
                <a:solidFill>
                  <a:srgbClr val="2F2D2D"/>
                </a:solidFill>
              </a:rPr>
              <a:t>research</a:t>
            </a:r>
            <a:endParaRPr sz="2350"/>
          </a:p>
        </p:txBody>
      </p:sp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3678" y="52513"/>
            <a:ext cx="1715678" cy="1114075"/>
          </a:xfrm>
          <a:prstGeom prst="rect">
            <a:avLst/>
          </a:prstGeom>
        </p:spPr>
      </p:pic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78970" y="52513"/>
            <a:ext cx="995355" cy="1114075"/>
          </a:xfrm>
          <a:prstGeom prst="rect">
            <a:avLst/>
          </a:prstGeom>
        </p:spPr>
      </p:pic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11295" y="52513"/>
            <a:ext cx="5147104" cy="1507278"/>
          </a:xfrm>
          <a:prstGeom prst="rect">
            <a:avLst/>
          </a:prstGeom>
        </p:spPr>
      </p:pic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074840"/>
            <a:ext cx="10058400" cy="6593205"/>
            <a:chOff x="0" y="1074840"/>
            <a:chExt cx="10058400" cy="6593205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804934"/>
              <a:ext cx="10058400" cy="48626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61881" y="2647654"/>
              <a:ext cx="196518" cy="64223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0258" y="1074840"/>
              <a:ext cx="0" cy="1730375"/>
            </a:xfrm>
            <a:custGeom>
              <a:avLst/>
              <a:gdLst/>
              <a:ahLst/>
              <a:cxnLst/>
              <a:rect l="l" t="t" r="r" b="b"/>
              <a:pathLst>
                <a:path h="1730375">
                  <a:moveTo>
                    <a:pt x="0" y="1730092"/>
                  </a:moveTo>
                  <a:lnTo>
                    <a:pt x="0" y="0"/>
                  </a:lnTo>
                </a:path>
              </a:pathLst>
            </a:custGeom>
            <a:ln w="654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901177" y="1559790"/>
              <a:ext cx="0" cy="2411730"/>
            </a:xfrm>
            <a:custGeom>
              <a:avLst/>
              <a:gdLst/>
              <a:ahLst/>
              <a:cxnLst/>
              <a:rect l="l" t="t" r="r" b="b"/>
              <a:pathLst>
                <a:path h="2411729">
                  <a:moveTo>
                    <a:pt x="0" y="2411644"/>
                  </a:moveTo>
                  <a:lnTo>
                    <a:pt x="0" y="1730092"/>
                  </a:lnTo>
                </a:path>
                <a:path h="2411729">
                  <a:moveTo>
                    <a:pt x="0" y="1087860"/>
                  </a:moveTo>
                  <a:lnTo>
                    <a:pt x="0" y="0"/>
                  </a:lnTo>
                </a:path>
              </a:pathLst>
            </a:custGeom>
            <a:ln w="589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4330" y="78726"/>
            <a:ext cx="537210" cy="0"/>
          </a:xfrm>
          <a:custGeom>
            <a:avLst/>
            <a:gdLst/>
            <a:ahLst/>
            <a:cxnLst/>
            <a:rect l="l" t="t" r="r" b="b"/>
            <a:pathLst>
              <a:path w="537210">
                <a:moveTo>
                  <a:pt x="0" y="0"/>
                </a:moveTo>
                <a:lnTo>
                  <a:pt x="536968" y="0"/>
                </a:lnTo>
              </a:path>
            </a:pathLst>
          </a:custGeom>
          <a:ln w="196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19359" y="78726"/>
            <a:ext cx="760095" cy="0"/>
          </a:xfrm>
          <a:custGeom>
            <a:avLst/>
            <a:gdLst/>
            <a:ahLst/>
            <a:cxnLst/>
            <a:rect l="l" t="t" r="r" b="b"/>
            <a:pathLst>
              <a:path w="760095">
                <a:moveTo>
                  <a:pt x="0" y="0"/>
                </a:moveTo>
                <a:lnTo>
                  <a:pt x="759613" y="0"/>
                </a:lnTo>
              </a:path>
            </a:pathLst>
          </a:custGeom>
          <a:ln w="196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8726"/>
            <a:ext cx="904240" cy="0"/>
          </a:xfrm>
          <a:custGeom>
            <a:avLst/>
            <a:gdLst/>
            <a:ahLst/>
            <a:cxnLst/>
            <a:rect l="l" t="t" r="r" b="b"/>
            <a:pathLst>
              <a:path w="904240">
                <a:moveTo>
                  <a:pt x="0" y="0"/>
                </a:moveTo>
                <a:lnTo>
                  <a:pt x="903678" y="0"/>
                </a:lnTo>
              </a:path>
            </a:pathLst>
          </a:custGeom>
          <a:ln w="196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4330" y="1114160"/>
            <a:ext cx="615950" cy="0"/>
          </a:xfrm>
          <a:custGeom>
            <a:avLst/>
            <a:gdLst/>
            <a:ahLst/>
            <a:cxnLst/>
            <a:rect l="l" t="t" r="r" b="b"/>
            <a:pathLst>
              <a:path w="615950">
                <a:moveTo>
                  <a:pt x="0" y="0"/>
                </a:moveTo>
                <a:lnTo>
                  <a:pt x="615548" y="0"/>
                </a:lnTo>
              </a:path>
            </a:pathLst>
          </a:custGeom>
          <a:ln w="524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19359" y="1114160"/>
            <a:ext cx="1113790" cy="0"/>
          </a:xfrm>
          <a:custGeom>
            <a:avLst/>
            <a:gdLst/>
            <a:ahLst/>
            <a:cxnLst/>
            <a:rect l="l" t="t" r="r" b="b"/>
            <a:pathLst>
              <a:path w="1113789">
                <a:moveTo>
                  <a:pt x="0" y="0"/>
                </a:moveTo>
                <a:lnTo>
                  <a:pt x="1113227" y="0"/>
                </a:lnTo>
              </a:path>
            </a:pathLst>
          </a:custGeom>
          <a:ln w="458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64" y="1114160"/>
            <a:ext cx="812165" cy="0"/>
          </a:xfrm>
          <a:custGeom>
            <a:avLst/>
            <a:gdLst/>
            <a:ahLst/>
            <a:cxnLst/>
            <a:rect l="l" t="t" r="r" b="b"/>
            <a:pathLst>
              <a:path w="812165">
                <a:moveTo>
                  <a:pt x="0" y="0"/>
                </a:moveTo>
                <a:lnTo>
                  <a:pt x="812001" y="0"/>
                </a:lnTo>
              </a:path>
            </a:pathLst>
          </a:custGeom>
          <a:ln w="524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162560" indent="5715">
              <a:lnSpc>
                <a:spcPts val="2680"/>
              </a:lnSpc>
              <a:spcBef>
                <a:spcPts val="365"/>
              </a:spcBef>
            </a:pPr>
            <a:r>
              <a:rPr dirty="0"/>
              <a:t>Public</a:t>
            </a:r>
            <a:r>
              <a:rPr spc="40" dirty="0"/>
              <a:t> </a:t>
            </a:r>
            <a:r>
              <a:rPr spc="85" dirty="0"/>
              <a:t>health</a:t>
            </a:r>
            <a:r>
              <a:rPr spc="75" dirty="0"/>
              <a:t> </a:t>
            </a:r>
            <a:r>
              <a:rPr spc="50" dirty="0"/>
              <a:t>researchers</a:t>
            </a:r>
            <a:r>
              <a:rPr spc="15" dirty="0"/>
              <a:t> </a:t>
            </a:r>
            <a:r>
              <a:rPr spc="50" dirty="0"/>
              <a:t>should</a:t>
            </a:r>
            <a:r>
              <a:rPr spc="80" dirty="0"/>
              <a:t> </a:t>
            </a:r>
            <a:r>
              <a:rPr spc="85" dirty="0"/>
              <a:t>be</a:t>
            </a:r>
            <a:r>
              <a:rPr spc="-170" dirty="0"/>
              <a:t> </a:t>
            </a:r>
            <a:r>
              <a:rPr dirty="0"/>
              <a:t>familiar</a:t>
            </a:r>
            <a:r>
              <a:rPr spc="60" dirty="0"/>
              <a:t> </a:t>
            </a:r>
            <a:r>
              <a:rPr spc="125" dirty="0"/>
              <a:t>with</a:t>
            </a:r>
            <a:r>
              <a:rPr spc="-30" dirty="0"/>
              <a:t> </a:t>
            </a:r>
            <a:r>
              <a:rPr spc="110" dirty="0"/>
              <a:t>the</a:t>
            </a:r>
            <a:r>
              <a:rPr dirty="0"/>
              <a:t> </a:t>
            </a:r>
            <a:r>
              <a:rPr spc="-10" dirty="0"/>
              <a:t>histories </a:t>
            </a:r>
            <a:r>
              <a:rPr spc="114" dirty="0"/>
              <a:t>and</a:t>
            </a:r>
            <a:r>
              <a:rPr spc="-5" dirty="0"/>
              <a:t> </a:t>
            </a:r>
            <a:r>
              <a:rPr dirty="0"/>
              <a:t>lived</a:t>
            </a:r>
            <a:r>
              <a:rPr spc="-85" dirty="0"/>
              <a:t> </a:t>
            </a:r>
            <a:r>
              <a:rPr spc="55" dirty="0"/>
              <a:t>experience</a:t>
            </a:r>
            <a:r>
              <a:rPr spc="70" dirty="0"/>
              <a:t> </a:t>
            </a:r>
            <a:r>
              <a:rPr dirty="0"/>
              <a:t>of</a:t>
            </a:r>
            <a:r>
              <a:rPr spc="225" dirty="0"/>
              <a:t> </a:t>
            </a:r>
            <a:r>
              <a:rPr spc="105" dirty="0"/>
              <a:t>their</a:t>
            </a:r>
            <a:r>
              <a:rPr spc="15" dirty="0"/>
              <a:t> </a:t>
            </a:r>
            <a:r>
              <a:rPr dirty="0"/>
              <a:t>African</a:t>
            </a:r>
            <a:r>
              <a:rPr spc="100" dirty="0"/>
              <a:t> </a:t>
            </a:r>
            <a:r>
              <a:rPr dirty="0"/>
              <a:t>American</a:t>
            </a:r>
            <a:r>
              <a:rPr spc="190" dirty="0"/>
              <a:t> </a:t>
            </a:r>
            <a:r>
              <a:rPr spc="60" dirty="0"/>
              <a:t>patients</a:t>
            </a:r>
            <a:r>
              <a:rPr spc="-65" dirty="0"/>
              <a:t> </a:t>
            </a:r>
            <a:r>
              <a:rPr spc="40" dirty="0"/>
              <a:t>to </a:t>
            </a:r>
            <a:r>
              <a:rPr spc="45" dirty="0"/>
              <a:t>appropriately</a:t>
            </a:r>
            <a:r>
              <a:rPr spc="215" dirty="0"/>
              <a:t> </a:t>
            </a:r>
            <a:r>
              <a:rPr dirty="0"/>
              <a:t>design</a:t>
            </a:r>
            <a:r>
              <a:rPr spc="75" dirty="0"/>
              <a:t> </a:t>
            </a:r>
            <a:r>
              <a:rPr dirty="0"/>
              <a:t>collaborative</a:t>
            </a:r>
            <a:r>
              <a:rPr spc="260" dirty="0"/>
              <a:t> </a:t>
            </a:r>
            <a:r>
              <a:rPr spc="60" dirty="0"/>
              <a:t>prevention</a:t>
            </a:r>
            <a:r>
              <a:rPr spc="200" dirty="0"/>
              <a:t> </a:t>
            </a:r>
            <a:r>
              <a:rPr dirty="0"/>
              <a:t>efforts</a:t>
            </a:r>
            <a:r>
              <a:rPr spc="10" dirty="0"/>
              <a:t> </a:t>
            </a:r>
            <a:r>
              <a:rPr spc="80" dirty="0"/>
              <a:t>that </a:t>
            </a:r>
            <a:r>
              <a:rPr spc="50" dirty="0"/>
              <a:t>acknowledge</a:t>
            </a:r>
            <a:r>
              <a:rPr spc="70" dirty="0"/>
              <a:t> </a:t>
            </a:r>
            <a:r>
              <a:rPr dirty="0"/>
              <a:t>racism</a:t>
            </a:r>
            <a:r>
              <a:rPr spc="-45" dirty="0"/>
              <a:t> </a:t>
            </a:r>
            <a:r>
              <a:rPr spc="114" dirty="0"/>
              <a:t>and</a:t>
            </a:r>
            <a:r>
              <a:rPr spc="-45" dirty="0"/>
              <a:t> </a:t>
            </a:r>
            <a:r>
              <a:rPr spc="70" dirty="0"/>
              <a:t>its</a:t>
            </a:r>
            <a:r>
              <a:rPr spc="-180" dirty="0"/>
              <a:t> </a:t>
            </a:r>
            <a:r>
              <a:rPr spc="75" dirty="0"/>
              <a:t>health-</a:t>
            </a:r>
            <a:r>
              <a:rPr spc="70" dirty="0"/>
              <a:t>related</a:t>
            </a:r>
            <a:r>
              <a:rPr spc="-114" dirty="0"/>
              <a:t> </a:t>
            </a:r>
            <a:r>
              <a:rPr spc="45" dirty="0"/>
              <a:t>impacts</a:t>
            </a:r>
            <a:r>
              <a:rPr spc="-140" dirty="0"/>
              <a:t> </a:t>
            </a:r>
            <a:r>
              <a:rPr spc="55" dirty="0"/>
              <a:t>among </a:t>
            </a:r>
            <a:r>
              <a:rPr spc="50" dirty="0"/>
              <a:t>African</a:t>
            </a:r>
            <a:r>
              <a:rPr spc="110" dirty="0"/>
              <a:t> </a:t>
            </a:r>
            <a:r>
              <a:rPr dirty="0"/>
              <a:t>American</a:t>
            </a:r>
            <a:r>
              <a:rPr spc="215" dirty="0"/>
              <a:t> </a:t>
            </a:r>
            <a:r>
              <a:rPr spc="75" dirty="0"/>
              <a:t>women.</a:t>
            </a:r>
          </a:p>
          <a:p>
            <a:pPr marL="12700" marR="5080" indent="2540">
              <a:lnSpc>
                <a:spcPct val="94100"/>
              </a:lnSpc>
              <a:spcBef>
                <a:spcPts val="2610"/>
              </a:spcBef>
            </a:pPr>
            <a:r>
              <a:rPr spc="20" dirty="0"/>
              <a:t>It</a:t>
            </a:r>
            <a:r>
              <a:rPr spc="5" dirty="0"/>
              <a:t> </a:t>
            </a:r>
            <a:r>
              <a:rPr spc="20" dirty="0"/>
              <a:t>is</a:t>
            </a:r>
            <a:r>
              <a:rPr spc="-225" dirty="0"/>
              <a:t> </a:t>
            </a:r>
            <a:r>
              <a:rPr spc="85" dirty="0"/>
              <a:t>important</a:t>
            </a:r>
            <a:r>
              <a:rPr spc="195" dirty="0"/>
              <a:t> </a:t>
            </a:r>
            <a:r>
              <a:rPr spc="80" dirty="0"/>
              <a:t>to</a:t>
            </a:r>
            <a:r>
              <a:rPr spc="-175" dirty="0"/>
              <a:t> </a:t>
            </a:r>
            <a:r>
              <a:rPr spc="20" dirty="0"/>
              <a:t>adopt</a:t>
            </a:r>
            <a:r>
              <a:rPr spc="10" dirty="0"/>
              <a:t> </a:t>
            </a:r>
            <a:r>
              <a:rPr spc="60" dirty="0"/>
              <a:t>culturally</a:t>
            </a:r>
            <a:r>
              <a:rPr spc="85" dirty="0"/>
              <a:t> </a:t>
            </a:r>
            <a:r>
              <a:rPr spc="100" dirty="0"/>
              <a:t>and</a:t>
            </a:r>
            <a:r>
              <a:rPr spc="-25" dirty="0"/>
              <a:t> </a:t>
            </a:r>
            <a:r>
              <a:rPr spc="20" dirty="0"/>
              <a:t>linguistically</a:t>
            </a:r>
            <a:r>
              <a:rPr spc="-190" dirty="0"/>
              <a:t> </a:t>
            </a:r>
            <a:r>
              <a:rPr spc="-10" dirty="0"/>
              <a:t>appropriate </a:t>
            </a:r>
            <a:r>
              <a:rPr spc="60" dirty="0"/>
              <a:t>curricula</a:t>
            </a:r>
            <a:r>
              <a:rPr spc="45" dirty="0"/>
              <a:t> </a:t>
            </a:r>
            <a:r>
              <a:rPr dirty="0"/>
              <a:t>for</a:t>
            </a:r>
            <a:r>
              <a:rPr spc="45" dirty="0"/>
              <a:t> </a:t>
            </a:r>
            <a:r>
              <a:rPr dirty="0"/>
              <a:t>rising</a:t>
            </a:r>
            <a:r>
              <a:rPr spc="-55" dirty="0"/>
              <a:t> </a:t>
            </a:r>
            <a:r>
              <a:rPr dirty="0"/>
              <a:t>clinicians,</a:t>
            </a:r>
            <a:r>
              <a:rPr spc="-60" dirty="0"/>
              <a:t> </a:t>
            </a:r>
            <a:r>
              <a:rPr spc="75" dirty="0"/>
              <a:t>such</a:t>
            </a:r>
            <a:r>
              <a:rPr spc="-55" dirty="0"/>
              <a:t> </a:t>
            </a:r>
            <a:r>
              <a:rPr spc="95" dirty="0"/>
              <a:t>as</a:t>
            </a:r>
            <a:r>
              <a:rPr spc="-160" dirty="0"/>
              <a:t> </a:t>
            </a:r>
            <a:r>
              <a:rPr dirty="0"/>
              <a:t>medical</a:t>
            </a:r>
            <a:r>
              <a:rPr spc="10" dirty="0"/>
              <a:t> </a:t>
            </a:r>
            <a:r>
              <a:rPr spc="65" dirty="0"/>
              <a:t>students,</a:t>
            </a:r>
            <a:r>
              <a:rPr spc="-90" dirty="0"/>
              <a:t> </a:t>
            </a:r>
            <a:r>
              <a:rPr spc="114" dirty="0"/>
              <a:t>and</a:t>
            </a:r>
            <a:r>
              <a:rPr spc="-20" dirty="0"/>
              <a:t> </a:t>
            </a:r>
            <a:r>
              <a:rPr spc="-25" dirty="0"/>
              <a:t>for </a:t>
            </a:r>
            <a:r>
              <a:rPr dirty="0"/>
              <a:t>clinicians</a:t>
            </a:r>
            <a:r>
              <a:rPr spc="20" dirty="0"/>
              <a:t> </a:t>
            </a:r>
            <a:r>
              <a:rPr spc="135" dirty="0"/>
              <a:t>who</a:t>
            </a:r>
            <a:r>
              <a:rPr spc="-50" dirty="0"/>
              <a:t> </a:t>
            </a:r>
            <a:r>
              <a:rPr spc="90" dirty="0"/>
              <a:t>are</a:t>
            </a:r>
            <a:r>
              <a:rPr spc="-45" dirty="0"/>
              <a:t> </a:t>
            </a:r>
            <a:r>
              <a:rPr spc="70" dirty="0"/>
              <a:t>already</a:t>
            </a:r>
            <a:r>
              <a:rPr spc="120" dirty="0"/>
              <a:t> </a:t>
            </a:r>
            <a:r>
              <a:rPr dirty="0"/>
              <a:t>practicing.</a:t>
            </a:r>
            <a:r>
              <a:rPr spc="-15" dirty="0"/>
              <a:t> </a:t>
            </a:r>
            <a:r>
              <a:rPr dirty="0"/>
              <a:t>Curricula</a:t>
            </a:r>
            <a:r>
              <a:rPr spc="110" dirty="0"/>
              <a:t> </a:t>
            </a:r>
            <a:r>
              <a:rPr spc="50" dirty="0"/>
              <a:t>should</a:t>
            </a:r>
            <a:r>
              <a:rPr spc="55" dirty="0"/>
              <a:t> </a:t>
            </a:r>
            <a:r>
              <a:rPr spc="-10" dirty="0"/>
              <a:t>consider </a:t>
            </a:r>
            <a:r>
              <a:rPr spc="130" dirty="0"/>
              <a:t>how</a:t>
            </a:r>
            <a:r>
              <a:rPr spc="-75" dirty="0"/>
              <a:t> </a:t>
            </a:r>
            <a:r>
              <a:rPr spc="80" dirty="0"/>
              <a:t>this</a:t>
            </a:r>
            <a:r>
              <a:rPr spc="-170" dirty="0"/>
              <a:t> </a:t>
            </a:r>
            <a:r>
              <a:rPr spc="80" dirty="0"/>
              <a:t>country's</a:t>
            </a:r>
            <a:r>
              <a:rPr spc="-40" dirty="0"/>
              <a:t> </a:t>
            </a:r>
            <a:r>
              <a:rPr spc="75" dirty="0"/>
              <a:t>history</a:t>
            </a:r>
            <a:r>
              <a:rPr spc="-60" dirty="0"/>
              <a:t> </a:t>
            </a:r>
            <a:r>
              <a:rPr spc="65" dirty="0"/>
              <a:t>continues</a:t>
            </a:r>
            <a:r>
              <a:rPr spc="5" dirty="0"/>
              <a:t> </a:t>
            </a:r>
            <a:r>
              <a:rPr spc="65" dirty="0"/>
              <a:t>to</a:t>
            </a:r>
            <a:r>
              <a:rPr spc="-80" dirty="0"/>
              <a:t> </a:t>
            </a:r>
            <a:r>
              <a:rPr dirty="0"/>
              <a:t>impact</a:t>
            </a:r>
            <a:r>
              <a:rPr spc="80" dirty="0"/>
              <a:t> </a:t>
            </a:r>
            <a:r>
              <a:rPr spc="-10" dirty="0"/>
              <a:t>reproductive </a:t>
            </a:r>
            <a:r>
              <a:rPr spc="95" dirty="0"/>
              <a:t>health</a:t>
            </a:r>
            <a:r>
              <a:rPr spc="40" dirty="0"/>
              <a:t> </a:t>
            </a:r>
            <a:r>
              <a:rPr spc="114" dirty="0"/>
              <a:t>and</a:t>
            </a:r>
            <a:r>
              <a:rPr spc="-25" dirty="0"/>
              <a:t> </a:t>
            </a:r>
            <a:r>
              <a:rPr spc="90" dirty="0"/>
              <a:t>the</a:t>
            </a:r>
            <a:r>
              <a:rPr spc="105" dirty="0"/>
              <a:t> </a:t>
            </a:r>
            <a:r>
              <a:rPr dirty="0"/>
              <a:t>overall</a:t>
            </a:r>
            <a:r>
              <a:rPr spc="80" dirty="0"/>
              <a:t> </a:t>
            </a:r>
            <a:r>
              <a:rPr dirty="0"/>
              <a:t>well-being</a:t>
            </a:r>
            <a:r>
              <a:rPr spc="100" dirty="0"/>
              <a:t> </a:t>
            </a:r>
            <a:r>
              <a:rPr dirty="0"/>
              <a:t>of</a:t>
            </a:r>
            <a:r>
              <a:rPr spc="280" dirty="0"/>
              <a:t> </a:t>
            </a:r>
            <a:r>
              <a:rPr dirty="0"/>
              <a:t>African</a:t>
            </a:r>
            <a:r>
              <a:rPr spc="204" dirty="0"/>
              <a:t> </a:t>
            </a:r>
            <a:r>
              <a:rPr dirty="0"/>
              <a:t>American</a:t>
            </a:r>
            <a:r>
              <a:rPr spc="140" dirty="0"/>
              <a:t> </a:t>
            </a:r>
            <a:r>
              <a:rPr spc="50" dirty="0"/>
              <a:t>women.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24268" y="168879"/>
            <a:ext cx="9298305" cy="104266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3286760" algn="l"/>
                <a:tab pos="9284970" algn="l"/>
              </a:tabLst>
            </a:pPr>
            <a:r>
              <a:rPr sz="6650" u="heavy" dirty="0">
                <a:solidFill>
                  <a:srgbClr val="185B62"/>
                </a:solidFill>
                <a:uFill>
                  <a:solidFill>
                    <a:srgbClr val="000000"/>
                  </a:solidFill>
                </a:uFill>
              </a:rPr>
              <a:t>	</a:t>
            </a:r>
            <a:r>
              <a:rPr sz="6650" u="heavy" spc="-10" dirty="0">
                <a:solidFill>
                  <a:srgbClr val="185B62"/>
                </a:solidFill>
                <a:uFill>
                  <a:solidFill>
                    <a:srgbClr val="000000"/>
                  </a:solidFill>
                </a:uFill>
              </a:rPr>
              <a:t>Fu</a:t>
            </a:r>
            <a:r>
              <a:rPr sz="6650" u="none" spc="-10" dirty="0">
                <a:solidFill>
                  <a:srgbClr val="185B62"/>
                </a:solidFill>
              </a:rPr>
              <a:t>t</a:t>
            </a:r>
            <a:r>
              <a:rPr sz="6650" u="heavy" spc="-10" dirty="0">
                <a:solidFill>
                  <a:srgbClr val="185B62"/>
                </a:solidFill>
                <a:uFill>
                  <a:solidFill>
                    <a:srgbClr val="000000"/>
                  </a:solidFill>
                </a:uFill>
              </a:rPr>
              <a:t>ure</a:t>
            </a:r>
            <a:r>
              <a:rPr sz="6650" u="heavy" dirty="0">
                <a:solidFill>
                  <a:srgbClr val="185B62"/>
                </a:solidFill>
                <a:uFill>
                  <a:solidFill>
                    <a:srgbClr val="000000"/>
                  </a:solidFill>
                </a:uFill>
              </a:rPr>
              <a:t>	</a:t>
            </a:r>
            <a:endParaRPr sz="6650"/>
          </a:p>
        </p:txBody>
      </p:sp>
      <p:sp>
        <p:nvSpPr>
          <p:cNvPr id="3" name="object 3"/>
          <p:cNvSpPr txBox="1"/>
          <p:nvPr/>
        </p:nvSpPr>
        <p:spPr>
          <a:xfrm>
            <a:off x="525905" y="1140111"/>
            <a:ext cx="4270375" cy="6053455"/>
          </a:xfrm>
          <a:prstGeom prst="rect">
            <a:avLst/>
          </a:prstGeom>
        </p:spPr>
        <p:txBody>
          <a:bodyPr vert="horz" wrap="square" lIns="0" tIns="189230" rIns="0" bIns="0" rtlCol="0">
            <a:spAutoFit/>
          </a:bodyPr>
          <a:lstStyle/>
          <a:p>
            <a:pPr marL="1267460">
              <a:lnSpc>
                <a:spcPct val="100000"/>
              </a:lnSpc>
              <a:spcBef>
                <a:spcPts val="1490"/>
              </a:spcBef>
            </a:pPr>
            <a:r>
              <a:rPr sz="295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Research</a:t>
            </a:r>
            <a:endParaRPr sz="2950">
              <a:latin typeface="Times New Roman"/>
              <a:cs typeface="Times New Roman"/>
            </a:endParaRPr>
          </a:p>
          <a:p>
            <a:pPr marL="12700" marR="5080" indent="14604">
              <a:lnSpc>
                <a:spcPct val="94700"/>
              </a:lnSpc>
              <a:spcBef>
                <a:spcPts val="1605"/>
              </a:spcBef>
              <a:tabLst>
                <a:tab pos="2288540" algn="l"/>
              </a:tabLst>
            </a:pPr>
            <a:r>
              <a:rPr sz="3000" spc="65" dirty="0">
                <a:solidFill>
                  <a:srgbClr val="2F2F2F"/>
                </a:solidFill>
                <a:latin typeface="Times New Roman"/>
                <a:cs typeface="Times New Roman"/>
              </a:rPr>
              <a:t>African</a:t>
            </a:r>
            <a:r>
              <a:rPr sz="3000" spc="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2F2F2F"/>
                </a:solidFill>
                <a:latin typeface="Times New Roman"/>
                <a:cs typeface="Times New Roman"/>
              </a:rPr>
              <a:t>American</a:t>
            </a:r>
            <a:r>
              <a:rPr sz="3000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130" dirty="0">
                <a:solidFill>
                  <a:srgbClr val="2F2F2F"/>
                </a:solidFill>
                <a:latin typeface="Times New Roman"/>
                <a:cs typeface="Times New Roman"/>
              </a:rPr>
              <a:t>women </a:t>
            </a:r>
            <a:r>
              <a:rPr sz="3000" spc="80" dirty="0">
                <a:solidFill>
                  <a:srgbClr val="2F2F2F"/>
                </a:solidFill>
                <a:latin typeface="Times New Roman"/>
                <a:cs typeface="Times New Roman"/>
              </a:rPr>
              <a:t>should</a:t>
            </a:r>
            <a:r>
              <a:rPr sz="3000" spc="1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2F2F2F"/>
                </a:solidFill>
                <a:latin typeface="Times New Roman"/>
                <a:cs typeface="Times New Roman"/>
              </a:rPr>
              <a:t>be</a:t>
            </a:r>
            <a:r>
              <a:rPr sz="3000" spc="-1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2F2F2F"/>
                </a:solidFill>
                <a:latin typeface="Times New Roman"/>
                <a:cs typeface="Times New Roman"/>
              </a:rPr>
              <a:t>involved</a:t>
            </a:r>
            <a:r>
              <a:rPr sz="3000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3000" spc="1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2F2F2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2F2F2F"/>
                </a:solidFill>
                <a:latin typeface="Times New Roman"/>
                <a:cs typeface="Times New Roman"/>
              </a:rPr>
              <a:t>design,</a:t>
            </a:r>
            <a:r>
              <a:rPr sz="3000" spc="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2F2F2F"/>
                </a:solidFill>
                <a:latin typeface="Times New Roman"/>
                <a:cs typeface="Times New Roman"/>
              </a:rPr>
              <a:t>implementation, </a:t>
            </a:r>
            <a:r>
              <a:rPr sz="3000" spc="114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3000" spc="-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85" dirty="0">
                <a:solidFill>
                  <a:srgbClr val="2F2F2F"/>
                </a:solidFill>
                <a:latin typeface="Times New Roman"/>
                <a:cs typeface="Times New Roman"/>
              </a:rPr>
              <a:t>evaluation</a:t>
            </a:r>
            <a:r>
              <a:rPr sz="3000" spc="-1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3000" spc="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30" dirty="0">
                <a:solidFill>
                  <a:srgbClr val="2F2F2F"/>
                </a:solidFill>
                <a:latin typeface="Times New Roman"/>
                <a:cs typeface="Times New Roman"/>
              </a:rPr>
              <a:t>all </a:t>
            </a:r>
            <a:r>
              <a:rPr sz="3000" spc="80" dirty="0">
                <a:solidFill>
                  <a:srgbClr val="2F2F2F"/>
                </a:solidFill>
                <a:latin typeface="Times New Roman"/>
                <a:cs typeface="Times New Roman"/>
              </a:rPr>
              <a:t>aspects</a:t>
            </a:r>
            <a:r>
              <a:rPr sz="3000" spc="-19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3000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2F2F2F"/>
                </a:solidFill>
                <a:latin typeface="Times New Roman"/>
                <a:cs typeface="Times New Roman"/>
              </a:rPr>
              <a:t>	</a:t>
            </a:r>
            <a:r>
              <a:rPr sz="3000" spc="75" dirty="0">
                <a:solidFill>
                  <a:srgbClr val="2F2F2F"/>
                </a:solidFill>
                <a:latin typeface="Times New Roman"/>
                <a:cs typeface="Times New Roman"/>
              </a:rPr>
              <a:t>research </a:t>
            </a:r>
            <a:r>
              <a:rPr sz="3000" spc="90" dirty="0">
                <a:solidFill>
                  <a:srgbClr val="2F2F2F"/>
                </a:solidFill>
                <a:latin typeface="Times New Roman"/>
                <a:cs typeface="Times New Roman"/>
              </a:rPr>
              <a:t>geared</a:t>
            </a:r>
            <a:r>
              <a:rPr sz="3000" spc="-7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130" dirty="0">
                <a:solidFill>
                  <a:srgbClr val="2F2F2F"/>
                </a:solidFill>
                <a:latin typeface="Times New Roman"/>
                <a:cs typeface="Times New Roman"/>
              </a:rPr>
              <a:t>towards</a:t>
            </a:r>
            <a:r>
              <a:rPr sz="3000" spc="-1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2F2F2F"/>
                </a:solidFill>
                <a:latin typeface="Times New Roman"/>
                <a:cs typeface="Times New Roman"/>
              </a:rPr>
              <a:t>improving </a:t>
            </a:r>
            <a:r>
              <a:rPr sz="3000" spc="70" dirty="0">
                <a:solidFill>
                  <a:srgbClr val="2F2F2F"/>
                </a:solidFill>
                <a:latin typeface="Times New Roman"/>
                <a:cs typeface="Times New Roman"/>
              </a:rPr>
              <a:t>reproductive</a:t>
            </a:r>
            <a:r>
              <a:rPr sz="3000" spc="1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2F2F2F"/>
                </a:solidFill>
                <a:latin typeface="Times New Roman"/>
                <a:cs typeface="Times New Roman"/>
              </a:rPr>
              <a:t>health</a:t>
            </a:r>
            <a:r>
              <a:rPr sz="3000" spc="-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30" dirty="0">
                <a:solidFill>
                  <a:srgbClr val="2F2F2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2F2F2F"/>
                </a:solidFill>
                <a:latin typeface="Times New Roman"/>
                <a:cs typeface="Times New Roman"/>
              </a:rPr>
              <a:t>black</a:t>
            </a:r>
            <a:r>
              <a:rPr sz="3000" spc="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2F2F2F"/>
                </a:solidFill>
                <a:latin typeface="Times New Roman"/>
                <a:cs typeface="Times New Roman"/>
              </a:rPr>
              <a:t>women.</a:t>
            </a:r>
            <a:r>
              <a:rPr sz="3000" spc="-7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-160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3000" spc="-2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125" dirty="0">
                <a:solidFill>
                  <a:srgbClr val="2F2F2F"/>
                </a:solidFill>
                <a:latin typeface="Times New Roman"/>
                <a:cs typeface="Times New Roman"/>
              </a:rPr>
              <a:t>ensure </a:t>
            </a:r>
            <a:r>
              <a:rPr sz="3000" spc="70" dirty="0">
                <a:solidFill>
                  <a:srgbClr val="2F2F2F"/>
                </a:solidFill>
                <a:latin typeface="Times New Roman"/>
                <a:cs typeface="Times New Roman"/>
              </a:rPr>
              <a:t>this,</a:t>
            </a:r>
            <a:r>
              <a:rPr sz="3000" spc="-1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3000" spc="16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2F2F2F"/>
                </a:solidFill>
                <a:latin typeface="Times New Roman"/>
                <a:cs typeface="Times New Roman"/>
              </a:rPr>
              <a:t>best</a:t>
            </a:r>
            <a:r>
              <a:rPr sz="3000" spc="-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2F2F2F"/>
                </a:solidFill>
                <a:latin typeface="Times New Roman"/>
                <a:cs typeface="Times New Roman"/>
              </a:rPr>
              <a:t>approach</a:t>
            </a:r>
            <a:r>
              <a:rPr sz="3000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30" dirty="0">
                <a:solidFill>
                  <a:srgbClr val="2F2F2F"/>
                </a:solidFill>
                <a:latin typeface="Times New Roman"/>
                <a:cs typeface="Times New Roman"/>
              </a:rPr>
              <a:t>is </a:t>
            </a:r>
            <a:r>
              <a:rPr sz="3000" spc="55" dirty="0">
                <a:solidFill>
                  <a:srgbClr val="2F2F2F"/>
                </a:solidFill>
                <a:latin typeface="Times New Roman"/>
                <a:cs typeface="Times New Roman"/>
              </a:rPr>
              <a:t>modeled </a:t>
            </a:r>
            <a:r>
              <a:rPr sz="3000" spc="90" dirty="0">
                <a:solidFill>
                  <a:srgbClr val="2F2F2F"/>
                </a:solidFill>
                <a:latin typeface="Times New Roman"/>
                <a:cs typeface="Times New Roman"/>
              </a:rPr>
              <a:t>by</a:t>
            </a:r>
            <a:r>
              <a:rPr sz="3000" spc="-1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2F2F2F"/>
                </a:solidFill>
                <a:latin typeface="Times New Roman"/>
                <a:cs typeface="Times New Roman"/>
              </a:rPr>
              <a:t>community-</a:t>
            </a:r>
            <a:r>
              <a:rPr sz="3000" spc="65" dirty="0">
                <a:solidFill>
                  <a:srgbClr val="2F2F2F"/>
                </a:solidFill>
                <a:latin typeface="Times New Roman"/>
                <a:cs typeface="Times New Roman"/>
              </a:rPr>
              <a:t>based </a:t>
            </a:r>
            <a:r>
              <a:rPr sz="3000" spc="60" dirty="0">
                <a:solidFill>
                  <a:srgbClr val="2F2F2F"/>
                </a:solidFill>
                <a:latin typeface="Times New Roman"/>
                <a:cs typeface="Times New Roman"/>
              </a:rPr>
              <a:t>participatory research.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27978" y="1151522"/>
            <a:ext cx="4311015" cy="560959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699770" marR="374015" indent="635">
              <a:lnSpc>
                <a:spcPts val="3410"/>
              </a:lnSpc>
              <a:spcBef>
                <a:spcPts val="330"/>
              </a:spcBef>
            </a:pPr>
            <a:r>
              <a:rPr sz="2950" b="1" spc="50" dirty="0">
                <a:solidFill>
                  <a:srgbClr val="2F2F2F"/>
                </a:solidFill>
                <a:latin typeface="Times New Roman"/>
                <a:cs typeface="Times New Roman"/>
              </a:rPr>
              <a:t>Representation</a:t>
            </a:r>
            <a:r>
              <a:rPr sz="2950" b="1" spc="-30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95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in </a:t>
            </a:r>
            <a:r>
              <a:rPr sz="2950" b="1" dirty="0">
                <a:solidFill>
                  <a:srgbClr val="2F2F2F"/>
                </a:solidFill>
                <a:latin typeface="Times New Roman"/>
                <a:cs typeface="Times New Roman"/>
              </a:rPr>
              <a:t>Healthcare</a:t>
            </a:r>
            <a:r>
              <a:rPr sz="2950" b="1" spc="3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950" b="1" spc="80" dirty="0">
                <a:solidFill>
                  <a:srgbClr val="2F2F2F"/>
                </a:solidFill>
                <a:latin typeface="Times New Roman"/>
                <a:cs typeface="Times New Roman"/>
              </a:rPr>
              <a:t>systems</a:t>
            </a:r>
            <a:endParaRPr sz="2950">
              <a:latin typeface="Times New Roman"/>
              <a:cs typeface="Times New Roman"/>
            </a:endParaRPr>
          </a:p>
          <a:p>
            <a:pPr marL="20320">
              <a:lnSpc>
                <a:spcPts val="2730"/>
              </a:lnSpc>
            </a:pPr>
            <a:r>
              <a:rPr sz="3000" spc="90" dirty="0">
                <a:solidFill>
                  <a:srgbClr val="2F2F2F"/>
                </a:solidFill>
                <a:latin typeface="Times New Roman"/>
                <a:cs typeface="Times New Roman"/>
              </a:rPr>
              <a:t>Representation</a:t>
            </a:r>
            <a:r>
              <a:rPr sz="3000" spc="-19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3000" spc="-18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-20" dirty="0">
                <a:solidFill>
                  <a:srgbClr val="2F2F2F"/>
                </a:solidFill>
                <a:latin typeface="Times New Roman"/>
                <a:cs typeface="Times New Roman"/>
              </a:rPr>
              <a:t>key.</a:t>
            </a:r>
            <a:endParaRPr sz="3000">
              <a:latin typeface="Times New Roman"/>
              <a:cs typeface="Times New Roman"/>
            </a:endParaRPr>
          </a:p>
          <a:p>
            <a:pPr marL="12700" marR="5080" indent="2540">
              <a:lnSpc>
                <a:spcPct val="94600"/>
              </a:lnSpc>
              <a:spcBef>
                <a:spcPts val="125"/>
              </a:spcBef>
            </a:pPr>
            <a:r>
              <a:rPr sz="3000" spc="50" dirty="0">
                <a:solidFill>
                  <a:srgbClr val="2F2F2F"/>
                </a:solidFill>
                <a:latin typeface="Times New Roman"/>
                <a:cs typeface="Times New Roman"/>
              </a:rPr>
              <a:t>Therefore,</a:t>
            </a:r>
            <a:r>
              <a:rPr sz="3000" spc="-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2F2F2F"/>
                </a:solidFill>
                <a:latin typeface="Times New Roman"/>
                <a:cs typeface="Times New Roman"/>
              </a:rPr>
              <a:t>addressing</a:t>
            </a:r>
            <a:r>
              <a:rPr sz="3000" spc="1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2F2F2F"/>
                </a:solidFill>
                <a:latin typeface="Times New Roman"/>
                <a:cs typeface="Times New Roman"/>
              </a:rPr>
              <a:t>the </a:t>
            </a:r>
            <a:r>
              <a:rPr sz="3000" spc="95" dirty="0">
                <a:solidFill>
                  <a:srgbClr val="2F2F2F"/>
                </a:solidFill>
                <a:latin typeface="Times New Roman"/>
                <a:cs typeface="Times New Roman"/>
              </a:rPr>
              <a:t>shortage</a:t>
            </a:r>
            <a:r>
              <a:rPr sz="3000" spc="-19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3000" spc="8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40" dirty="0">
                <a:solidFill>
                  <a:srgbClr val="2F2F2F"/>
                </a:solidFill>
                <a:latin typeface="Times New Roman"/>
                <a:cs typeface="Times New Roman"/>
              </a:rPr>
              <a:t>African </a:t>
            </a:r>
            <a:r>
              <a:rPr sz="3000" spc="70" dirty="0">
                <a:solidFill>
                  <a:srgbClr val="2F2F2F"/>
                </a:solidFill>
                <a:latin typeface="Times New Roman"/>
                <a:cs typeface="Times New Roman"/>
              </a:rPr>
              <a:t>American</a:t>
            </a:r>
            <a:r>
              <a:rPr sz="3000" spc="1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2F2F2F"/>
                </a:solidFill>
                <a:latin typeface="Times New Roman"/>
                <a:cs typeface="Times New Roman"/>
              </a:rPr>
              <a:t>healthcare </a:t>
            </a:r>
            <a:r>
              <a:rPr sz="3000" dirty="0">
                <a:solidFill>
                  <a:srgbClr val="2F2F2F"/>
                </a:solidFill>
                <a:latin typeface="Times New Roman"/>
                <a:cs typeface="Times New Roman"/>
              </a:rPr>
              <a:t>professionals</a:t>
            </a:r>
            <a:r>
              <a:rPr sz="3000" spc="4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2F2F2F"/>
                </a:solidFill>
                <a:latin typeface="Times New Roman"/>
                <a:cs typeface="Times New Roman"/>
              </a:rPr>
              <a:t>and </a:t>
            </a:r>
            <a:r>
              <a:rPr sz="3000" spc="85" dirty="0">
                <a:solidFill>
                  <a:srgbClr val="2F2F2F"/>
                </a:solidFill>
                <a:latin typeface="Times New Roman"/>
                <a:cs typeface="Times New Roman"/>
              </a:rPr>
              <a:t>supporting</a:t>
            </a:r>
            <a:r>
              <a:rPr sz="3000" spc="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2F2F2F"/>
                </a:solidFill>
                <a:latin typeface="Times New Roman"/>
                <a:cs typeface="Times New Roman"/>
              </a:rPr>
              <a:t>quality </a:t>
            </a:r>
            <a:r>
              <a:rPr sz="3000" spc="120" dirty="0">
                <a:solidFill>
                  <a:srgbClr val="2F2F2F"/>
                </a:solidFill>
                <a:latin typeface="Times New Roman"/>
                <a:cs typeface="Times New Roman"/>
              </a:rPr>
              <a:t>education/training</a:t>
            </a:r>
            <a:r>
              <a:rPr sz="3000" spc="-1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140" dirty="0">
                <a:solidFill>
                  <a:srgbClr val="2F2F2F"/>
                </a:solidFill>
                <a:latin typeface="Times New Roman"/>
                <a:cs typeface="Times New Roman"/>
              </a:rPr>
              <a:t>that</a:t>
            </a:r>
            <a:r>
              <a:rPr sz="3000" spc="-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2F2F2F"/>
                </a:solidFill>
                <a:latin typeface="Times New Roman"/>
                <a:cs typeface="Times New Roman"/>
              </a:rPr>
              <a:t>do not</a:t>
            </a:r>
            <a:r>
              <a:rPr sz="3000" spc="-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2F2F2F"/>
                </a:solidFill>
                <a:latin typeface="Times New Roman"/>
                <a:cs typeface="Times New Roman"/>
              </a:rPr>
              <a:t>ignore</a:t>
            </a:r>
            <a:r>
              <a:rPr sz="3000" spc="-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2F2F2F"/>
                </a:solidFill>
                <a:latin typeface="Times New Roman"/>
                <a:cs typeface="Times New Roman"/>
              </a:rPr>
              <a:t>history's</a:t>
            </a:r>
            <a:r>
              <a:rPr sz="3000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2F2F2F"/>
                </a:solidFill>
                <a:latin typeface="Times New Roman"/>
                <a:cs typeface="Times New Roman"/>
              </a:rPr>
              <a:t>impact </a:t>
            </a:r>
            <a:r>
              <a:rPr sz="3000" spc="150" dirty="0">
                <a:solidFill>
                  <a:srgbClr val="2F2F2F"/>
                </a:solidFill>
                <a:latin typeface="Times New Roman"/>
                <a:cs typeface="Times New Roman"/>
              </a:rPr>
              <a:t>on</a:t>
            </a:r>
            <a:r>
              <a:rPr sz="3000" spc="-1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2F2F2F"/>
                </a:solidFill>
                <a:latin typeface="Times New Roman"/>
                <a:cs typeface="Times New Roman"/>
              </a:rPr>
              <a:t>healthcare</a:t>
            </a:r>
            <a:r>
              <a:rPr sz="3000" spc="-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2F2F2F"/>
                </a:solidFill>
                <a:latin typeface="Times New Roman"/>
                <a:cs typeface="Times New Roman"/>
              </a:rPr>
              <a:t>as</a:t>
            </a:r>
            <a:r>
              <a:rPr sz="3000" spc="-2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2F2F2F"/>
                </a:solidFill>
                <a:latin typeface="Times New Roman"/>
                <a:cs typeface="Times New Roman"/>
              </a:rPr>
              <a:t>we</a:t>
            </a:r>
            <a:r>
              <a:rPr sz="3000" spc="-6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2F2F2F"/>
                </a:solidFill>
                <a:latin typeface="Times New Roman"/>
                <a:cs typeface="Times New Roman"/>
              </a:rPr>
              <a:t>know </a:t>
            </a:r>
            <a:r>
              <a:rPr sz="3000" spc="60" dirty="0">
                <a:solidFill>
                  <a:srgbClr val="2F2F2F"/>
                </a:solidFill>
                <a:latin typeface="Times New Roman"/>
                <a:cs typeface="Times New Roman"/>
              </a:rPr>
              <a:t>it</a:t>
            </a:r>
            <a:r>
              <a:rPr sz="3000" spc="-10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2F2F2F"/>
                </a:solidFill>
                <a:latin typeface="Times New Roman"/>
                <a:cs typeface="Times New Roman"/>
              </a:rPr>
              <a:t>are</a:t>
            </a:r>
            <a:r>
              <a:rPr sz="3000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135" dirty="0">
                <a:solidFill>
                  <a:srgbClr val="2F2F2F"/>
                </a:solidFill>
                <a:latin typeface="Times New Roman"/>
                <a:cs typeface="Times New Roman"/>
              </a:rPr>
              <a:t>two</a:t>
            </a:r>
            <a:r>
              <a:rPr sz="3000" spc="-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2F2F2F"/>
                </a:solidFill>
                <a:latin typeface="Times New Roman"/>
                <a:cs typeface="Times New Roman"/>
              </a:rPr>
              <a:t>key</a:t>
            </a:r>
            <a:r>
              <a:rPr sz="3000" spc="-1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2F2F2F"/>
                </a:solidFill>
                <a:latin typeface="Times New Roman"/>
                <a:cs typeface="Times New Roman"/>
              </a:rPr>
              <a:t>features</a:t>
            </a:r>
            <a:r>
              <a:rPr sz="3000" spc="-1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2F2F2F"/>
                </a:solidFill>
                <a:latin typeface="Times New Roman"/>
                <a:cs typeface="Times New Roman"/>
              </a:rPr>
              <a:t>of </a:t>
            </a:r>
            <a:r>
              <a:rPr sz="3000" spc="85" dirty="0">
                <a:solidFill>
                  <a:srgbClr val="2F2F2F"/>
                </a:solidFill>
                <a:latin typeface="Times New Roman"/>
                <a:cs typeface="Times New Roman"/>
              </a:rPr>
              <a:t>advancement.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slide 18 - reprisal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484" y="1350083"/>
            <a:ext cx="9992916" cy="5649017"/>
          </a:xfrm>
          <a:prstGeom prst="rect">
            <a:avLst/>
          </a:prstGeom>
        </p:spPr>
      </p:pic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225" y="1363188"/>
            <a:ext cx="0" cy="734060"/>
          </a:xfrm>
          <a:custGeom>
            <a:avLst/>
            <a:gdLst/>
            <a:ahLst/>
            <a:cxnLst/>
            <a:rect l="l" t="t" r="r" b="b"/>
            <a:pathLst>
              <a:path h="734060">
                <a:moveTo>
                  <a:pt x="0" y="733978"/>
                </a:moveTo>
                <a:lnTo>
                  <a:pt x="0" y="0"/>
                </a:lnTo>
              </a:path>
            </a:pathLst>
          </a:custGeom>
          <a:ln w="13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8484" y="1323868"/>
            <a:ext cx="0" cy="708025"/>
          </a:xfrm>
          <a:custGeom>
            <a:avLst/>
            <a:gdLst/>
            <a:ahLst/>
            <a:cxnLst/>
            <a:rect l="l" t="t" r="r" b="b"/>
            <a:pathLst>
              <a:path h="708025">
                <a:moveTo>
                  <a:pt x="0" y="707765"/>
                </a:moveTo>
                <a:lnTo>
                  <a:pt x="0" y="0"/>
                </a:lnTo>
              </a:path>
            </a:pathLst>
          </a:custGeom>
          <a:ln w="327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 descr="Prezi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193" y="6999100"/>
            <a:ext cx="1257291" cy="602911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653045" y="1538762"/>
            <a:ext cx="5650865" cy="1116971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12700" marR="421005" indent="3810">
              <a:lnSpc>
                <a:spcPts val="3150"/>
              </a:lnSpc>
              <a:spcBef>
                <a:spcPts val="489"/>
              </a:spcBef>
            </a:pPr>
            <a:r>
              <a:rPr sz="2900" b="0" dirty="0">
                <a:solidFill>
                  <a:srgbClr val="050A0C"/>
                </a:solidFill>
                <a:latin typeface="Times New Roman"/>
                <a:cs typeface="Times New Roman"/>
              </a:rPr>
              <a:t>Reproductive</a:t>
            </a:r>
            <a:r>
              <a:rPr sz="2900" b="0" spc="21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900" b="0" spc="70" dirty="0">
                <a:solidFill>
                  <a:srgbClr val="050A0C"/>
                </a:solidFill>
                <a:latin typeface="Times New Roman"/>
                <a:cs typeface="Times New Roman"/>
              </a:rPr>
              <a:t>Healthcare</a:t>
            </a:r>
            <a:r>
              <a:rPr sz="2900" b="0" spc="-2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900" b="0" spc="-10" dirty="0">
                <a:solidFill>
                  <a:srgbClr val="050A0C"/>
                </a:solidFill>
                <a:latin typeface="Times New Roman"/>
                <a:cs typeface="Times New Roman"/>
              </a:rPr>
              <a:t>Systems </a:t>
            </a:r>
            <a:r>
              <a:rPr sz="2900" b="0" spc="114" dirty="0">
                <a:solidFill>
                  <a:srgbClr val="050A0C"/>
                </a:solidFill>
                <a:latin typeface="Times New Roman"/>
                <a:cs typeface="Times New Roman"/>
              </a:rPr>
              <a:t>through</a:t>
            </a:r>
            <a:r>
              <a:rPr sz="2900" b="0" spc="-15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900" b="0" spc="100" dirty="0">
                <a:solidFill>
                  <a:srgbClr val="050A0C"/>
                </a:solidFill>
                <a:latin typeface="Times New Roman"/>
                <a:cs typeface="Times New Roman"/>
              </a:rPr>
              <a:t>the</a:t>
            </a:r>
            <a:r>
              <a:rPr sz="2900" b="0" spc="-8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900" b="0" spc="-40" dirty="0">
                <a:solidFill>
                  <a:srgbClr val="050A0C"/>
                </a:solidFill>
                <a:latin typeface="Times New Roman"/>
                <a:cs typeface="Times New Roman"/>
              </a:rPr>
              <a:t>Eyes</a:t>
            </a:r>
            <a:r>
              <a:rPr sz="2900" b="0" spc="-27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900" b="0" dirty="0">
                <a:solidFill>
                  <a:srgbClr val="050A0C"/>
                </a:solidFill>
                <a:latin typeface="Times New Roman"/>
                <a:cs typeface="Times New Roman"/>
              </a:rPr>
              <a:t>of</a:t>
            </a:r>
            <a:r>
              <a:rPr sz="2900" b="0" spc="50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900" b="0" dirty="0">
                <a:solidFill>
                  <a:srgbClr val="050A0C"/>
                </a:solidFill>
                <a:latin typeface="Times New Roman"/>
                <a:cs typeface="Times New Roman"/>
              </a:rPr>
              <a:t>Black</a:t>
            </a:r>
            <a:r>
              <a:rPr sz="2900" b="0" spc="-15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2900" b="0" spc="60" dirty="0">
                <a:solidFill>
                  <a:srgbClr val="050A0C"/>
                </a:solidFill>
                <a:latin typeface="Times New Roman"/>
                <a:cs typeface="Times New Roman"/>
              </a:rPr>
              <a:t>Women</a:t>
            </a:r>
            <a:r>
              <a:rPr lang="en-US" sz="2900" b="0" spc="60" dirty="0">
                <a:solidFill>
                  <a:srgbClr val="050A0C"/>
                </a:solidFill>
              </a:rPr>
              <a:t> </a:t>
            </a:r>
            <a:endParaRPr sz="2900" dirty="0">
              <a:latin typeface="Times New Roman"/>
              <a:cs typeface="Times New Roman"/>
            </a:endParaRPr>
          </a:p>
          <a:p>
            <a:pPr marL="417830">
              <a:lnSpc>
                <a:spcPct val="100000"/>
              </a:lnSpc>
              <a:spcBef>
                <a:spcPts val="235"/>
              </a:spcBef>
            </a:pPr>
            <a:r>
              <a:rPr sz="1350" b="0" spc="10" dirty="0">
                <a:solidFill>
                  <a:srgbClr val="050A0C"/>
                </a:solidFill>
                <a:latin typeface="Times New Roman"/>
                <a:cs typeface="Times New Roman"/>
              </a:rPr>
              <a:t>Sydnie</a:t>
            </a:r>
            <a:r>
              <a:rPr sz="1350" b="0" spc="-80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50" b="0" spc="10" dirty="0">
                <a:solidFill>
                  <a:srgbClr val="050A0C"/>
                </a:solidFill>
                <a:latin typeface="Times New Roman"/>
                <a:cs typeface="Times New Roman"/>
              </a:rPr>
              <a:t>Turner,</a:t>
            </a:r>
            <a:r>
              <a:rPr sz="1350" b="0" spc="-7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50" b="0" spc="10" dirty="0">
                <a:solidFill>
                  <a:srgbClr val="050A0C"/>
                </a:solidFill>
                <a:latin typeface="Times New Roman"/>
                <a:cs typeface="Times New Roman"/>
              </a:rPr>
              <a:t>University</a:t>
            </a:r>
            <a:r>
              <a:rPr sz="1350" b="0" spc="-30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50" b="0" spc="10" dirty="0">
                <a:solidFill>
                  <a:srgbClr val="050A0C"/>
                </a:solidFill>
                <a:latin typeface="Times New Roman"/>
                <a:cs typeface="Times New Roman"/>
              </a:rPr>
              <a:t>of</a:t>
            </a:r>
            <a:r>
              <a:rPr sz="1350" b="0" spc="10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50" b="0" spc="10" dirty="0">
                <a:solidFill>
                  <a:srgbClr val="050A0C"/>
                </a:solidFill>
                <a:latin typeface="Times New Roman"/>
                <a:cs typeface="Times New Roman"/>
              </a:rPr>
              <a:t>Rochester</a:t>
            </a:r>
            <a:r>
              <a:rPr sz="1350" b="0" spc="-2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50" b="0" spc="10" dirty="0">
                <a:solidFill>
                  <a:srgbClr val="050A0C"/>
                </a:solidFill>
                <a:latin typeface="Times New Roman"/>
                <a:cs typeface="Times New Roman"/>
              </a:rPr>
              <a:t>School</a:t>
            </a:r>
            <a:r>
              <a:rPr sz="1350" b="0" spc="-9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50" b="0" spc="10" dirty="0">
                <a:solidFill>
                  <a:srgbClr val="050A0C"/>
                </a:solidFill>
                <a:latin typeface="Times New Roman"/>
                <a:cs typeface="Times New Roman"/>
              </a:rPr>
              <a:t>of</a:t>
            </a:r>
            <a:r>
              <a:rPr sz="1350" b="0" spc="10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50" b="0" spc="10" dirty="0">
                <a:solidFill>
                  <a:srgbClr val="050A0C"/>
                </a:solidFill>
                <a:latin typeface="Times New Roman"/>
                <a:cs typeface="Times New Roman"/>
              </a:rPr>
              <a:t>Medicine</a:t>
            </a:r>
            <a:r>
              <a:rPr sz="1350" b="0" spc="-3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350" b="0" spc="10" dirty="0">
                <a:solidFill>
                  <a:srgbClr val="050A0C"/>
                </a:solidFill>
                <a:latin typeface="Times New Roman"/>
                <a:cs typeface="Times New Roman"/>
              </a:rPr>
              <a:t>and</a:t>
            </a:r>
            <a:r>
              <a:rPr sz="1350" b="0" spc="125" dirty="0">
                <a:solidFill>
                  <a:srgbClr val="050A0C"/>
                </a:solidFill>
                <a:latin typeface="Times New Roman"/>
                <a:cs typeface="Times New Roman"/>
              </a:rPr>
              <a:t> </a:t>
            </a:r>
            <a:r>
              <a:rPr sz="1250" b="0" spc="75" dirty="0">
                <a:solidFill>
                  <a:srgbClr val="050A0C"/>
                </a:solidFill>
                <a:latin typeface="Times New Roman"/>
                <a:cs typeface="Times New Roman"/>
              </a:rPr>
              <a:t>Dentistry</a:t>
            </a:r>
            <a:endParaRPr sz="12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1396F2-EBE2-9625-EB36-E518262697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6725" y="-638636"/>
            <a:ext cx="9404949" cy="63863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References</a:t>
            </a:r>
          </a:p>
        </p:txBody>
      </p:sp>
      <p:pic>
        <p:nvPicPr>
          <p:cNvPr id="2" name="object 2" descr="referen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4502"/>
            <a:ext cx="10058400" cy="757645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7305">
              <a:lnSpc>
                <a:spcPct val="100000"/>
              </a:lnSpc>
              <a:spcBef>
                <a:spcPts val="535"/>
              </a:spcBef>
            </a:pPr>
            <a:r>
              <a:rPr sz="3950" dirty="0">
                <a:solidFill>
                  <a:srgbClr val="165B60"/>
                </a:solidFill>
              </a:rPr>
              <a:t>Pre-</a:t>
            </a:r>
            <a:r>
              <a:rPr sz="3950" spc="-10" dirty="0">
                <a:solidFill>
                  <a:srgbClr val="165B60"/>
                </a:solidFill>
              </a:rPr>
              <a:t>Slavery</a:t>
            </a:r>
            <a:endParaRPr sz="3950"/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2400" i="1" spc="45" dirty="0">
                <a:solidFill>
                  <a:srgbClr val="4D4642"/>
                </a:solidFill>
                <a:latin typeface="Arial"/>
                <a:cs typeface="Arial"/>
              </a:rPr>
              <a:t>Zambia, </a:t>
            </a:r>
            <a:r>
              <a:rPr sz="2400" i="1" spc="-10" dirty="0">
                <a:solidFill>
                  <a:srgbClr val="4D4642"/>
                </a:solidFill>
                <a:latin typeface="Arial"/>
                <a:cs typeface="Arial"/>
              </a:rPr>
              <a:t>Africa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3" name="object 3" descr="woman giving birth with midwife and family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1165" y="65619"/>
            <a:ext cx="6247234" cy="760192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82494" y="2950062"/>
            <a:ext cx="8745855" cy="3115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5"/>
              </a:spcBef>
            </a:pPr>
            <a:r>
              <a:rPr sz="1950" spc="60" dirty="0">
                <a:solidFill>
                  <a:srgbClr val="362F28"/>
                </a:solidFill>
                <a:latin typeface="Times New Roman"/>
                <a:cs typeface="Times New Roman"/>
              </a:rPr>
              <a:t>Pregnant</a:t>
            </a:r>
            <a:r>
              <a:rPr sz="1950" spc="5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80" dirty="0">
                <a:solidFill>
                  <a:srgbClr val="362F28"/>
                </a:solidFill>
                <a:latin typeface="Times New Roman"/>
                <a:cs typeface="Times New Roman"/>
              </a:rPr>
              <a:t>women</a:t>
            </a:r>
            <a:r>
              <a:rPr sz="1950" spc="-8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50" dirty="0">
                <a:solidFill>
                  <a:srgbClr val="362F28"/>
                </a:solidFill>
                <a:latin typeface="Times New Roman"/>
                <a:cs typeface="Times New Roman"/>
              </a:rPr>
              <a:t>are</a:t>
            </a:r>
            <a:r>
              <a:rPr sz="1950" spc="-3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50" dirty="0">
                <a:solidFill>
                  <a:srgbClr val="362F28"/>
                </a:solidFill>
                <a:latin typeface="Times New Roman"/>
                <a:cs typeface="Times New Roman"/>
              </a:rPr>
              <a:t>cared</a:t>
            </a:r>
            <a:r>
              <a:rPr sz="1950" spc="-6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50" dirty="0">
                <a:solidFill>
                  <a:srgbClr val="362F28"/>
                </a:solidFill>
                <a:latin typeface="Times New Roman"/>
                <a:cs typeface="Times New Roman"/>
              </a:rPr>
              <a:t>for</a:t>
            </a:r>
            <a:r>
              <a:rPr sz="1950" spc="-4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85" dirty="0">
                <a:solidFill>
                  <a:srgbClr val="362F28"/>
                </a:solidFill>
                <a:latin typeface="Times New Roman"/>
                <a:cs typeface="Times New Roman"/>
              </a:rPr>
              <a:t>by</a:t>
            </a:r>
            <a:r>
              <a:rPr sz="1950" spc="-7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80" dirty="0">
                <a:solidFill>
                  <a:srgbClr val="362F28"/>
                </a:solidFill>
                <a:latin typeface="Times New Roman"/>
                <a:cs typeface="Times New Roman"/>
              </a:rPr>
              <a:t>birth</a:t>
            </a:r>
            <a:r>
              <a:rPr sz="1950" spc="-5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80" dirty="0">
                <a:solidFill>
                  <a:srgbClr val="362F28"/>
                </a:solidFill>
                <a:latin typeface="Times New Roman"/>
                <a:cs typeface="Times New Roman"/>
              </a:rPr>
              <a:t>attendants</a:t>
            </a:r>
            <a:r>
              <a:rPr sz="1950" spc="-8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also</a:t>
            </a:r>
            <a:r>
              <a:rPr sz="1950" spc="-8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114" dirty="0">
                <a:solidFill>
                  <a:srgbClr val="362F28"/>
                </a:solidFill>
                <a:latin typeface="Times New Roman"/>
                <a:cs typeface="Times New Roman"/>
              </a:rPr>
              <a:t>known</a:t>
            </a:r>
            <a:r>
              <a:rPr sz="1950" spc="-8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85" dirty="0">
                <a:solidFill>
                  <a:srgbClr val="362F28"/>
                </a:solidFill>
                <a:latin typeface="Times New Roman"/>
                <a:cs typeface="Times New Roman"/>
              </a:rPr>
              <a:t>as</a:t>
            </a:r>
            <a:r>
              <a:rPr sz="1950" spc="-18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-10" dirty="0">
                <a:solidFill>
                  <a:srgbClr val="362F28"/>
                </a:solidFill>
                <a:latin typeface="Times New Roman"/>
                <a:cs typeface="Times New Roman"/>
              </a:rPr>
              <a:t>Mbusas.</a:t>
            </a:r>
            <a:endParaRPr sz="1950">
              <a:latin typeface="Times New Roman"/>
              <a:cs typeface="Times New Roman"/>
            </a:endParaRPr>
          </a:p>
          <a:p>
            <a:pPr marL="22225" marR="111760" indent="-5080">
              <a:lnSpc>
                <a:spcPts val="2220"/>
              </a:lnSpc>
              <a:spcBef>
                <a:spcPts val="2220"/>
              </a:spcBef>
            </a:pPr>
            <a:r>
              <a:rPr sz="1950" spc="55" dirty="0">
                <a:solidFill>
                  <a:srgbClr val="362F28"/>
                </a:solidFill>
                <a:latin typeface="Times New Roman"/>
                <a:cs typeface="Times New Roman"/>
              </a:rPr>
              <a:t>During</a:t>
            </a:r>
            <a:r>
              <a:rPr sz="1950" spc="-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the</a:t>
            </a:r>
            <a:r>
              <a:rPr sz="1950" spc="22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850" b="1" spc="60" dirty="0">
                <a:solidFill>
                  <a:srgbClr val="362F28"/>
                </a:solidFill>
                <a:latin typeface="Times New Roman"/>
                <a:cs typeface="Times New Roman"/>
              </a:rPr>
              <a:t>antenatal</a:t>
            </a:r>
            <a:r>
              <a:rPr sz="1850" b="1" spc="114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850" b="1" dirty="0">
                <a:solidFill>
                  <a:srgbClr val="362F28"/>
                </a:solidFill>
                <a:latin typeface="Times New Roman"/>
                <a:cs typeface="Times New Roman"/>
              </a:rPr>
              <a:t>period</a:t>
            </a:r>
            <a:r>
              <a:rPr sz="1850" b="1" spc="2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mbusas</a:t>
            </a:r>
            <a:r>
              <a:rPr sz="1950" spc="1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55" dirty="0">
                <a:solidFill>
                  <a:srgbClr val="362F28"/>
                </a:solidFill>
                <a:latin typeface="Times New Roman"/>
                <a:cs typeface="Times New Roman"/>
              </a:rPr>
              <a:t>would</a:t>
            </a:r>
            <a:r>
              <a:rPr sz="1950" spc="13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massage</a:t>
            </a:r>
            <a:r>
              <a:rPr sz="1950" spc="5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the</a:t>
            </a:r>
            <a:r>
              <a:rPr sz="1950" spc="49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mother's</a:t>
            </a:r>
            <a:r>
              <a:rPr sz="1950" spc="6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abdomen.</a:t>
            </a:r>
            <a:r>
              <a:rPr sz="1950" spc="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-50" dirty="0">
                <a:solidFill>
                  <a:srgbClr val="362F28"/>
                </a:solidFill>
                <a:latin typeface="Times New Roman"/>
                <a:cs typeface="Times New Roman"/>
              </a:rPr>
              <a:t>If</a:t>
            </a:r>
            <a:r>
              <a:rPr sz="1950" spc="21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-25" dirty="0">
                <a:solidFill>
                  <a:srgbClr val="362F28"/>
                </a:solidFill>
                <a:latin typeface="Times New Roman"/>
                <a:cs typeface="Times New Roman"/>
              </a:rPr>
              <a:t>the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baby</a:t>
            </a:r>
            <a:r>
              <a:rPr sz="1950" spc="-3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is</a:t>
            </a:r>
            <a:r>
              <a:rPr sz="1950" spc="-10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discovered</a:t>
            </a:r>
            <a:r>
              <a:rPr sz="1950" spc="14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to</a:t>
            </a:r>
            <a:r>
              <a:rPr sz="1950" spc="5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85" dirty="0">
                <a:solidFill>
                  <a:srgbClr val="362F28"/>
                </a:solidFill>
                <a:latin typeface="Times New Roman"/>
                <a:cs typeface="Times New Roman"/>
              </a:rPr>
              <a:t>be</a:t>
            </a:r>
            <a:r>
              <a:rPr sz="1950" spc="-15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75" dirty="0">
                <a:solidFill>
                  <a:srgbClr val="362F28"/>
                </a:solidFill>
                <a:latin typeface="Times New Roman"/>
                <a:cs typeface="Times New Roman"/>
              </a:rPr>
              <a:t>in</a:t>
            </a:r>
            <a:r>
              <a:rPr sz="1950" spc="2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75" dirty="0">
                <a:solidFill>
                  <a:srgbClr val="362F28"/>
                </a:solidFill>
                <a:latin typeface="Times New Roman"/>
                <a:cs typeface="Times New Roman"/>
              </a:rPr>
              <a:t>the</a:t>
            </a:r>
            <a:r>
              <a:rPr sz="1950" spc="10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65" dirty="0">
                <a:solidFill>
                  <a:srgbClr val="362F28"/>
                </a:solidFill>
                <a:latin typeface="Times New Roman"/>
                <a:cs typeface="Times New Roman"/>
              </a:rPr>
              <a:t>breech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position,</a:t>
            </a:r>
            <a:r>
              <a:rPr sz="1950" spc="-4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an</a:t>
            </a:r>
            <a:r>
              <a:rPr sz="1950" spc="22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80" dirty="0">
                <a:solidFill>
                  <a:srgbClr val="362F28"/>
                </a:solidFill>
                <a:latin typeface="Times New Roman"/>
                <a:cs typeface="Times New Roman"/>
              </a:rPr>
              <a:t>external</a:t>
            </a:r>
            <a:r>
              <a:rPr sz="1950" spc="6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version</a:t>
            </a:r>
            <a:r>
              <a:rPr sz="1950" spc="7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is</a:t>
            </a:r>
            <a:r>
              <a:rPr sz="1950" spc="-114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50" dirty="0">
                <a:solidFill>
                  <a:srgbClr val="362F28"/>
                </a:solidFill>
                <a:latin typeface="Times New Roman"/>
                <a:cs typeface="Times New Roman"/>
              </a:rPr>
              <a:t>performed</a:t>
            </a:r>
            <a:r>
              <a:rPr sz="1950" spc="12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-80" dirty="0">
                <a:solidFill>
                  <a:srgbClr val="362F28"/>
                </a:solidFill>
                <a:latin typeface="Times New Roman"/>
                <a:cs typeface="Times New Roman"/>
              </a:rPr>
              <a:t>(1).</a:t>
            </a:r>
            <a:endParaRPr sz="195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  <a:spcBef>
                <a:spcPts val="1989"/>
              </a:spcBef>
            </a:pPr>
            <a:r>
              <a:rPr sz="1950" spc="55" dirty="0">
                <a:solidFill>
                  <a:srgbClr val="362F28"/>
                </a:solidFill>
                <a:latin typeface="Times New Roman"/>
                <a:cs typeface="Times New Roman"/>
              </a:rPr>
              <a:t>During</a:t>
            </a:r>
            <a:r>
              <a:rPr sz="1950" spc="-3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850" b="1" dirty="0">
                <a:solidFill>
                  <a:srgbClr val="362F28"/>
                </a:solidFill>
                <a:latin typeface="Times New Roman"/>
                <a:cs typeface="Times New Roman"/>
              </a:rPr>
              <a:t>labor</a:t>
            </a:r>
            <a:r>
              <a:rPr sz="1850" b="1" spc="-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the</a:t>
            </a:r>
            <a:r>
              <a:rPr sz="1950" spc="28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60" dirty="0">
                <a:solidFill>
                  <a:srgbClr val="362F28"/>
                </a:solidFill>
                <a:latin typeface="Times New Roman"/>
                <a:cs typeface="Times New Roman"/>
              </a:rPr>
              <a:t>mother</a:t>
            </a:r>
            <a:r>
              <a:rPr sz="1950" spc="4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is</a:t>
            </a:r>
            <a:r>
              <a:rPr sz="1950" spc="-204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65" dirty="0">
                <a:solidFill>
                  <a:srgbClr val="362F28"/>
                </a:solidFill>
                <a:latin typeface="Times New Roman"/>
                <a:cs typeface="Times New Roman"/>
              </a:rPr>
              <a:t>supported</a:t>
            </a:r>
            <a:r>
              <a:rPr sz="1950" spc="5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85" dirty="0">
                <a:solidFill>
                  <a:srgbClr val="362F28"/>
                </a:solidFill>
                <a:latin typeface="Times New Roman"/>
                <a:cs typeface="Times New Roman"/>
              </a:rPr>
              <a:t>by</a:t>
            </a:r>
            <a:r>
              <a:rPr sz="1950" spc="-4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2-3</a:t>
            </a:r>
            <a:r>
              <a:rPr sz="1950" spc="-29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85" dirty="0">
                <a:solidFill>
                  <a:srgbClr val="362F28"/>
                </a:solidFill>
                <a:latin typeface="Times New Roman"/>
                <a:cs typeface="Times New Roman"/>
              </a:rPr>
              <a:t>other</a:t>
            </a:r>
            <a:r>
              <a:rPr sz="1950" spc="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60" dirty="0">
                <a:solidFill>
                  <a:srgbClr val="362F28"/>
                </a:solidFill>
                <a:latin typeface="Times New Roman"/>
                <a:cs typeface="Times New Roman"/>
              </a:rPr>
              <a:t>women.</a:t>
            </a:r>
            <a:endParaRPr sz="1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 marR="5080" indent="6985">
              <a:lnSpc>
                <a:spcPct val="93400"/>
              </a:lnSpc>
            </a:pPr>
            <a:r>
              <a:rPr sz="1950" spc="70" dirty="0">
                <a:solidFill>
                  <a:srgbClr val="362F28"/>
                </a:solidFill>
                <a:latin typeface="Times New Roman"/>
                <a:cs typeface="Times New Roman"/>
              </a:rPr>
              <a:t>After</a:t>
            </a:r>
            <a:r>
              <a:rPr sz="1950" spc="-1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60" dirty="0">
                <a:solidFill>
                  <a:srgbClr val="362F28"/>
                </a:solidFill>
                <a:latin typeface="Times New Roman"/>
                <a:cs typeface="Times New Roman"/>
              </a:rPr>
              <a:t>delivery,</a:t>
            </a:r>
            <a:r>
              <a:rPr sz="1950" spc="-8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60" dirty="0">
                <a:solidFill>
                  <a:srgbClr val="362F28"/>
                </a:solidFill>
                <a:latin typeface="Times New Roman"/>
                <a:cs typeface="Times New Roman"/>
              </a:rPr>
              <a:t>the</a:t>
            </a:r>
            <a:r>
              <a:rPr sz="1950" spc="10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70" dirty="0">
                <a:solidFill>
                  <a:srgbClr val="362F28"/>
                </a:solidFill>
                <a:latin typeface="Times New Roman"/>
                <a:cs typeface="Times New Roman"/>
              </a:rPr>
              <a:t>mother</a:t>
            </a:r>
            <a:r>
              <a:rPr sz="1950" spc="-2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70" dirty="0">
                <a:solidFill>
                  <a:srgbClr val="362F28"/>
                </a:solidFill>
                <a:latin typeface="Times New Roman"/>
                <a:cs typeface="Times New Roman"/>
              </a:rPr>
              <a:t>stays</a:t>
            </a:r>
            <a:r>
              <a:rPr sz="1950" spc="-204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50" dirty="0">
                <a:solidFill>
                  <a:srgbClr val="362F28"/>
                </a:solidFill>
                <a:latin typeface="Times New Roman"/>
                <a:cs typeface="Times New Roman"/>
              </a:rPr>
              <a:t>indoors</a:t>
            </a:r>
            <a:r>
              <a:rPr sz="1950" spc="-10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50" dirty="0">
                <a:solidFill>
                  <a:srgbClr val="362F28"/>
                </a:solidFill>
                <a:latin typeface="Times New Roman"/>
                <a:cs typeface="Times New Roman"/>
              </a:rPr>
              <a:t>to</a:t>
            </a:r>
            <a:r>
              <a:rPr sz="1950" spc="-6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85" dirty="0">
                <a:solidFill>
                  <a:srgbClr val="362F28"/>
                </a:solidFill>
                <a:latin typeface="Times New Roman"/>
                <a:cs typeface="Times New Roman"/>
              </a:rPr>
              <a:t>be</a:t>
            </a:r>
            <a:r>
              <a:rPr sz="1950" spc="-15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80" dirty="0">
                <a:solidFill>
                  <a:srgbClr val="362F28"/>
                </a:solidFill>
                <a:latin typeface="Times New Roman"/>
                <a:cs typeface="Times New Roman"/>
              </a:rPr>
              <a:t>taken</a:t>
            </a:r>
            <a:r>
              <a:rPr sz="1950" spc="-13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75" dirty="0">
                <a:solidFill>
                  <a:srgbClr val="362F28"/>
                </a:solidFill>
                <a:latin typeface="Times New Roman"/>
                <a:cs typeface="Times New Roman"/>
              </a:rPr>
              <a:t>care</a:t>
            </a:r>
            <a:r>
              <a:rPr sz="1950" spc="-18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of</a:t>
            </a:r>
            <a:r>
              <a:rPr sz="1950" spc="12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85" dirty="0">
                <a:solidFill>
                  <a:srgbClr val="362F28"/>
                </a:solidFill>
                <a:latin typeface="Times New Roman"/>
                <a:cs typeface="Times New Roman"/>
              </a:rPr>
              <a:t>by</a:t>
            </a:r>
            <a:r>
              <a:rPr sz="1950" spc="-10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65" dirty="0">
                <a:solidFill>
                  <a:srgbClr val="362F28"/>
                </a:solidFill>
                <a:latin typeface="Times New Roman"/>
                <a:cs typeface="Times New Roman"/>
              </a:rPr>
              <a:t>the</a:t>
            </a:r>
            <a:r>
              <a:rPr sz="1950" spc="8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mbusas</a:t>
            </a:r>
            <a:r>
              <a:rPr sz="1950" spc="-12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or</a:t>
            </a:r>
            <a:r>
              <a:rPr sz="1950" spc="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90" dirty="0">
                <a:solidFill>
                  <a:srgbClr val="362F28"/>
                </a:solidFill>
                <a:latin typeface="Times New Roman"/>
                <a:cs typeface="Times New Roman"/>
              </a:rPr>
              <a:t>other </a:t>
            </a:r>
            <a:r>
              <a:rPr sz="1950" spc="80" dirty="0">
                <a:solidFill>
                  <a:srgbClr val="362F28"/>
                </a:solidFill>
                <a:latin typeface="Times New Roman"/>
                <a:cs typeface="Times New Roman"/>
              </a:rPr>
              <a:t>women</a:t>
            </a:r>
            <a:r>
              <a:rPr sz="1950" spc="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50" dirty="0">
                <a:solidFill>
                  <a:srgbClr val="362F28"/>
                </a:solidFill>
                <a:latin typeface="Times New Roman"/>
                <a:cs typeface="Times New Roman"/>
              </a:rPr>
              <a:t>in</a:t>
            </a:r>
            <a:r>
              <a:rPr sz="1950" spc="4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50" dirty="0">
                <a:solidFill>
                  <a:srgbClr val="362F28"/>
                </a:solidFill>
                <a:latin typeface="Times New Roman"/>
                <a:cs typeface="Times New Roman"/>
              </a:rPr>
              <a:t>the</a:t>
            </a:r>
            <a:r>
              <a:rPr sz="1950" spc="6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20" dirty="0">
                <a:solidFill>
                  <a:srgbClr val="362F28"/>
                </a:solidFill>
                <a:latin typeface="Times New Roman"/>
                <a:cs typeface="Times New Roman"/>
              </a:rPr>
              <a:t>community.</a:t>
            </a:r>
            <a:r>
              <a:rPr sz="1950" spc="-9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55" dirty="0">
                <a:solidFill>
                  <a:srgbClr val="362F28"/>
                </a:solidFill>
                <a:latin typeface="Times New Roman"/>
                <a:cs typeface="Times New Roman"/>
              </a:rPr>
              <a:t>This</a:t>
            </a:r>
            <a:r>
              <a:rPr sz="1950" spc="-10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55" dirty="0">
                <a:solidFill>
                  <a:srgbClr val="362F28"/>
                </a:solidFill>
                <a:latin typeface="Times New Roman"/>
                <a:cs typeface="Times New Roman"/>
              </a:rPr>
              <a:t>time</a:t>
            </a:r>
            <a:r>
              <a:rPr sz="1950" spc="-2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20" dirty="0">
                <a:solidFill>
                  <a:srgbClr val="362F28"/>
                </a:solidFill>
                <a:latin typeface="Times New Roman"/>
                <a:cs typeface="Times New Roman"/>
              </a:rPr>
              <a:t>varied</a:t>
            </a:r>
            <a:r>
              <a:rPr sz="1950" spc="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95" dirty="0">
                <a:solidFill>
                  <a:srgbClr val="362F28"/>
                </a:solidFill>
                <a:latin typeface="Times New Roman"/>
                <a:cs typeface="Times New Roman"/>
              </a:rPr>
              <a:t>anywhere</a:t>
            </a:r>
            <a:r>
              <a:rPr sz="1950" spc="3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90" dirty="0">
                <a:solidFill>
                  <a:srgbClr val="362F28"/>
                </a:solidFill>
                <a:latin typeface="Times New Roman"/>
                <a:cs typeface="Times New Roman"/>
              </a:rPr>
              <a:t>between</a:t>
            </a:r>
            <a:r>
              <a:rPr sz="1950" spc="-10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95" dirty="0">
                <a:solidFill>
                  <a:srgbClr val="362F28"/>
                </a:solidFill>
                <a:latin typeface="Times New Roman"/>
                <a:cs typeface="Times New Roman"/>
              </a:rPr>
              <a:t>8</a:t>
            </a:r>
            <a:r>
              <a:rPr sz="1950" spc="-8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75" dirty="0">
                <a:solidFill>
                  <a:srgbClr val="362F28"/>
                </a:solidFill>
                <a:latin typeface="Times New Roman"/>
                <a:cs typeface="Times New Roman"/>
              </a:rPr>
              <a:t>to</a:t>
            </a:r>
            <a:r>
              <a:rPr sz="1950" spc="-6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95" dirty="0">
                <a:solidFill>
                  <a:srgbClr val="362F28"/>
                </a:solidFill>
                <a:latin typeface="Times New Roman"/>
                <a:cs typeface="Times New Roman"/>
              </a:rPr>
              <a:t>40</a:t>
            </a:r>
            <a:r>
              <a:rPr sz="1950" spc="-10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20" dirty="0">
                <a:solidFill>
                  <a:srgbClr val="362F28"/>
                </a:solidFill>
                <a:latin typeface="Times New Roman"/>
                <a:cs typeface="Times New Roman"/>
              </a:rPr>
              <a:t>days.</a:t>
            </a:r>
            <a:r>
              <a:rPr sz="1950" spc="-15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45" dirty="0">
                <a:solidFill>
                  <a:srgbClr val="362F28"/>
                </a:solidFill>
                <a:latin typeface="Times New Roman"/>
                <a:cs typeface="Times New Roman"/>
              </a:rPr>
              <a:t>During </a:t>
            </a:r>
            <a:r>
              <a:rPr sz="1950" spc="85" dirty="0">
                <a:solidFill>
                  <a:srgbClr val="362F28"/>
                </a:solidFill>
                <a:latin typeface="Times New Roman"/>
                <a:cs typeface="Times New Roman"/>
              </a:rPr>
              <a:t>this</a:t>
            </a:r>
            <a:r>
              <a:rPr sz="1950" spc="-9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time,</a:t>
            </a:r>
            <a:r>
              <a:rPr sz="1950" spc="-1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the</a:t>
            </a:r>
            <a:r>
              <a:rPr sz="1950" spc="33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mother's</a:t>
            </a:r>
            <a:r>
              <a:rPr sz="1950" spc="-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70" dirty="0">
                <a:solidFill>
                  <a:srgbClr val="362F28"/>
                </a:solidFill>
                <a:latin typeface="Times New Roman"/>
                <a:cs typeface="Times New Roman"/>
              </a:rPr>
              <a:t>abdomen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is</a:t>
            </a:r>
            <a:r>
              <a:rPr sz="1950" spc="-12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65" dirty="0">
                <a:solidFill>
                  <a:srgbClr val="362F28"/>
                </a:solidFill>
                <a:latin typeface="Times New Roman"/>
                <a:cs typeface="Times New Roman"/>
              </a:rPr>
              <a:t>wrapped</a:t>
            </a:r>
            <a:r>
              <a:rPr sz="1950" spc="12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65" dirty="0">
                <a:solidFill>
                  <a:srgbClr val="362F28"/>
                </a:solidFill>
                <a:latin typeface="Times New Roman"/>
                <a:cs typeface="Times New Roman"/>
              </a:rPr>
              <a:t>and</a:t>
            </a:r>
            <a:r>
              <a:rPr sz="1950" spc="19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massaged.</a:t>
            </a:r>
            <a:r>
              <a:rPr sz="1950" spc="40" dirty="0">
                <a:solidFill>
                  <a:srgbClr val="362F28"/>
                </a:solidFill>
                <a:latin typeface="Times New Roman"/>
                <a:cs typeface="Times New Roman"/>
              </a:rPr>
              <a:t> 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During</a:t>
            </a:r>
            <a:r>
              <a:rPr sz="1950" spc="8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35" dirty="0">
                <a:solidFill>
                  <a:srgbClr val="362F28"/>
                </a:solidFill>
                <a:latin typeface="Times New Roman"/>
                <a:cs typeface="Times New Roman"/>
              </a:rPr>
              <a:t>recovery</a:t>
            </a:r>
            <a:r>
              <a:rPr sz="1950" spc="35" dirty="0">
                <a:solidFill>
                  <a:srgbClr val="4D4642"/>
                </a:solidFill>
                <a:latin typeface="Times New Roman"/>
                <a:cs typeface="Times New Roman"/>
              </a:rPr>
              <a:t>, </a:t>
            </a:r>
            <a:r>
              <a:rPr sz="1950" spc="60" dirty="0">
                <a:solidFill>
                  <a:srgbClr val="362F28"/>
                </a:solidFill>
                <a:latin typeface="Times New Roman"/>
                <a:cs typeface="Times New Roman"/>
              </a:rPr>
              <a:t>mother's</a:t>
            </a:r>
            <a:r>
              <a:rPr sz="1950" spc="-9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60" dirty="0">
                <a:solidFill>
                  <a:srgbClr val="362F28"/>
                </a:solidFill>
                <a:latin typeface="Times New Roman"/>
                <a:cs typeface="Times New Roman"/>
              </a:rPr>
              <a:t>are</a:t>
            </a:r>
            <a:r>
              <a:rPr sz="1950" spc="-1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assisted</a:t>
            </a:r>
            <a:r>
              <a:rPr sz="1950" spc="8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110" dirty="0">
                <a:solidFill>
                  <a:srgbClr val="362F28"/>
                </a:solidFill>
                <a:latin typeface="Times New Roman"/>
                <a:cs typeface="Times New Roman"/>
              </a:rPr>
              <a:t>with</a:t>
            </a:r>
            <a:r>
              <a:rPr sz="1950" spc="-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basic</a:t>
            </a:r>
            <a:r>
              <a:rPr sz="1950" spc="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necessities</a:t>
            </a:r>
            <a:r>
              <a:rPr sz="1950" spc="1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70" dirty="0">
                <a:solidFill>
                  <a:srgbClr val="362F28"/>
                </a:solidFill>
                <a:latin typeface="Times New Roman"/>
                <a:cs typeface="Times New Roman"/>
              </a:rPr>
              <a:t>such</a:t>
            </a:r>
            <a:r>
              <a:rPr sz="1950" spc="-5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60" dirty="0">
                <a:solidFill>
                  <a:srgbClr val="362F28"/>
                </a:solidFill>
                <a:latin typeface="Times New Roman"/>
                <a:cs typeface="Times New Roman"/>
              </a:rPr>
              <a:t>as</a:t>
            </a:r>
            <a:r>
              <a:rPr sz="1950" spc="-5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65" dirty="0">
                <a:solidFill>
                  <a:srgbClr val="362F28"/>
                </a:solidFill>
                <a:latin typeface="Times New Roman"/>
                <a:cs typeface="Times New Roman"/>
              </a:rPr>
              <a:t>bathing</a:t>
            </a:r>
            <a:r>
              <a:rPr sz="1950" spc="-95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spc="75" dirty="0">
                <a:solidFill>
                  <a:srgbClr val="362F28"/>
                </a:solidFill>
                <a:latin typeface="Times New Roman"/>
                <a:cs typeface="Times New Roman"/>
              </a:rPr>
              <a:t>and</a:t>
            </a:r>
            <a:r>
              <a:rPr sz="1950" spc="40" dirty="0">
                <a:solidFill>
                  <a:srgbClr val="362F28"/>
                </a:solidFill>
                <a:latin typeface="Times New Roman"/>
                <a:cs typeface="Times New Roman"/>
              </a:rPr>
              <a:t> </a:t>
            </a:r>
            <a:r>
              <a:rPr sz="1950" dirty="0">
                <a:solidFill>
                  <a:srgbClr val="362F28"/>
                </a:solidFill>
                <a:latin typeface="Times New Roman"/>
                <a:cs typeface="Times New Roman"/>
              </a:rPr>
              <a:t>cooking</a:t>
            </a:r>
            <a:r>
              <a:rPr sz="1950" spc="-20" dirty="0">
                <a:solidFill>
                  <a:srgbClr val="362F28"/>
                </a:solidFill>
                <a:latin typeface="Times New Roman"/>
                <a:cs typeface="Times New Roman"/>
              </a:rPr>
              <a:t> (2).</a:t>
            </a:r>
            <a:endParaRPr sz="1950">
              <a:latin typeface="Times New Roman"/>
              <a:cs typeface="Times New Roman"/>
            </a:endParaRPr>
          </a:p>
        </p:txBody>
      </p:sp>
      <p:pic>
        <p:nvPicPr>
          <p:cNvPr id="2" name="object 2" descr="Prezi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290" y="7012207"/>
            <a:ext cx="1231098" cy="655338"/>
          </a:xfrm>
          <a:prstGeom prst="rect">
            <a:avLst/>
          </a:prstGeom>
        </p:spPr>
      </p:pic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483" y="65619"/>
            <a:ext cx="0" cy="445770"/>
          </a:xfrm>
          <a:custGeom>
            <a:avLst/>
            <a:gdLst/>
            <a:ahLst/>
            <a:cxnLst/>
            <a:rect l="l" t="t" r="r" b="b"/>
            <a:pathLst>
              <a:path h="445770">
                <a:moveTo>
                  <a:pt x="0" y="445629"/>
                </a:moveTo>
                <a:lnTo>
                  <a:pt x="0" y="0"/>
                </a:lnTo>
              </a:path>
            </a:pathLst>
          </a:custGeom>
          <a:ln w="654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6806" y="1061733"/>
            <a:ext cx="0" cy="5583555"/>
          </a:xfrm>
          <a:custGeom>
            <a:avLst/>
            <a:gdLst/>
            <a:ahLst/>
            <a:cxnLst/>
            <a:rect l="l" t="t" r="r" b="b"/>
            <a:pathLst>
              <a:path h="5583555">
                <a:moveTo>
                  <a:pt x="0" y="5583479"/>
                </a:moveTo>
                <a:lnTo>
                  <a:pt x="0" y="0"/>
                </a:lnTo>
              </a:path>
            </a:pathLst>
          </a:custGeom>
          <a:ln w="654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193" y="465376"/>
            <a:ext cx="3785235" cy="0"/>
          </a:xfrm>
          <a:custGeom>
            <a:avLst/>
            <a:gdLst/>
            <a:ahLst/>
            <a:cxnLst/>
            <a:rect l="l" t="t" r="r" b="b"/>
            <a:pathLst>
              <a:path w="3785235">
                <a:moveTo>
                  <a:pt x="0" y="0"/>
                </a:moveTo>
                <a:lnTo>
                  <a:pt x="3784973" y="0"/>
                </a:lnTo>
              </a:path>
            </a:pathLst>
          </a:custGeom>
          <a:ln w="720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64" y="1101054"/>
            <a:ext cx="3667125" cy="0"/>
          </a:xfrm>
          <a:custGeom>
            <a:avLst/>
            <a:gdLst/>
            <a:ahLst/>
            <a:cxnLst/>
            <a:rect l="l" t="t" r="r" b="b"/>
            <a:pathLst>
              <a:path w="3667125">
                <a:moveTo>
                  <a:pt x="0" y="0"/>
                </a:moveTo>
                <a:lnTo>
                  <a:pt x="3667102" y="0"/>
                </a:lnTo>
              </a:path>
            </a:pathLst>
          </a:custGeom>
          <a:ln w="720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64" y="6605893"/>
            <a:ext cx="4963795" cy="0"/>
          </a:xfrm>
          <a:custGeom>
            <a:avLst/>
            <a:gdLst/>
            <a:ahLst/>
            <a:cxnLst/>
            <a:rect l="l" t="t" r="r" b="b"/>
            <a:pathLst>
              <a:path w="4963795">
                <a:moveTo>
                  <a:pt x="0" y="0"/>
                </a:moveTo>
                <a:lnTo>
                  <a:pt x="4963685" y="0"/>
                </a:lnTo>
              </a:path>
            </a:pathLst>
          </a:custGeom>
          <a:ln w="655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 descr="A close-up of a computer screen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0455" y="52513"/>
            <a:ext cx="6207944" cy="7601925"/>
          </a:xfrm>
          <a:prstGeom prst="rect">
            <a:avLst/>
          </a:prstGeom>
        </p:spPr>
      </p:pic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0796" rIns="0" bIns="0" rtlCol="0">
            <a:spAutoFit/>
          </a:bodyPr>
          <a:lstStyle/>
          <a:p>
            <a:pPr marL="255904">
              <a:lnSpc>
                <a:spcPct val="100000"/>
              </a:lnSpc>
              <a:spcBef>
                <a:spcPts val="114"/>
              </a:spcBef>
            </a:pPr>
            <a:r>
              <a:rPr sz="5400" dirty="0"/>
              <a:t>Reproduction</a:t>
            </a:r>
            <a:r>
              <a:rPr sz="5400" spc="375" dirty="0"/>
              <a:t> </a:t>
            </a:r>
            <a:r>
              <a:rPr sz="5400" dirty="0"/>
              <a:t>in</a:t>
            </a:r>
            <a:r>
              <a:rPr sz="5400" spc="365" dirty="0"/>
              <a:t> </a:t>
            </a:r>
            <a:r>
              <a:rPr sz="5400" spc="-10" dirty="0"/>
              <a:t>Bondage</a:t>
            </a:r>
            <a:endParaRPr sz="5400"/>
          </a:p>
        </p:txBody>
      </p:sp>
      <p:sp>
        <p:nvSpPr>
          <p:cNvPr id="14" name="object 14"/>
          <p:cNvSpPr txBox="1"/>
          <p:nvPr/>
        </p:nvSpPr>
        <p:spPr>
          <a:xfrm>
            <a:off x="457200" y="2814355"/>
            <a:ext cx="8739505" cy="329819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484505" marR="69215" indent="-369570" algn="just">
              <a:lnSpc>
                <a:spcPct val="96800"/>
              </a:lnSpc>
              <a:spcBef>
                <a:spcPts val="190"/>
              </a:spcBef>
            </a:pP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Female</a:t>
            </a:r>
            <a:r>
              <a:rPr sz="2200" spc="-4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65" dirty="0">
                <a:solidFill>
                  <a:srgbClr val="312D2A"/>
                </a:solidFill>
                <a:latin typeface="Times New Roman"/>
                <a:cs typeface="Times New Roman"/>
              </a:rPr>
              <a:t>slave</a:t>
            </a:r>
            <a:r>
              <a:rPr sz="2200" spc="-1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60" dirty="0">
                <a:solidFill>
                  <a:srgbClr val="312D2A"/>
                </a:solidFill>
                <a:latin typeface="Times New Roman"/>
                <a:cs typeface="Times New Roman"/>
              </a:rPr>
              <a:t>bodies</a:t>
            </a:r>
            <a:r>
              <a:rPr sz="2200" spc="-9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45" dirty="0">
                <a:solidFill>
                  <a:srgbClr val="312D2A"/>
                </a:solidFill>
                <a:latin typeface="Times New Roman"/>
                <a:cs typeface="Times New Roman"/>
              </a:rPr>
              <a:t>were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00" dirty="0">
                <a:solidFill>
                  <a:srgbClr val="312D2A"/>
                </a:solidFill>
                <a:latin typeface="Times New Roman"/>
                <a:cs typeface="Times New Roman"/>
              </a:rPr>
              <a:t>used</a:t>
            </a:r>
            <a:r>
              <a:rPr sz="2200" spc="-2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85" dirty="0">
                <a:solidFill>
                  <a:srgbClr val="312D2A"/>
                </a:solidFill>
                <a:latin typeface="Times New Roman"/>
                <a:cs typeface="Times New Roman"/>
              </a:rPr>
              <a:t>to</a:t>
            </a:r>
            <a:r>
              <a:rPr sz="2200" spc="1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05" dirty="0">
                <a:solidFill>
                  <a:srgbClr val="312D2A"/>
                </a:solidFill>
                <a:latin typeface="Times New Roman"/>
                <a:cs typeface="Times New Roman"/>
              </a:rPr>
              <a:t>breed</a:t>
            </a:r>
            <a:r>
              <a:rPr sz="2200" spc="7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95" dirty="0">
                <a:solidFill>
                  <a:srgbClr val="312D2A"/>
                </a:solidFill>
                <a:latin typeface="Times New Roman"/>
                <a:cs typeface="Times New Roman"/>
              </a:rPr>
              <a:t>more</a:t>
            </a:r>
            <a:r>
              <a:rPr sz="2200" spc="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55" dirty="0">
                <a:solidFill>
                  <a:srgbClr val="312D2A"/>
                </a:solidFill>
                <a:latin typeface="Times New Roman"/>
                <a:cs typeface="Times New Roman"/>
              </a:rPr>
              <a:t>black</a:t>
            </a:r>
            <a:r>
              <a:rPr sz="2200" spc="1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60" dirty="0">
                <a:solidFill>
                  <a:srgbClr val="312D2A"/>
                </a:solidFill>
                <a:latin typeface="Times New Roman"/>
                <a:cs typeface="Times New Roman"/>
              </a:rPr>
              <a:t>bodies</a:t>
            </a:r>
            <a:r>
              <a:rPr sz="2200" spc="-14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14" dirty="0">
                <a:solidFill>
                  <a:srgbClr val="312D2A"/>
                </a:solidFill>
                <a:latin typeface="Times New Roman"/>
                <a:cs typeface="Times New Roman"/>
              </a:rPr>
              <a:t>into</a:t>
            </a:r>
            <a:r>
              <a:rPr sz="2200" spc="-13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50" dirty="0">
                <a:solidFill>
                  <a:srgbClr val="312D2A"/>
                </a:solidFill>
                <a:latin typeface="Times New Roman"/>
                <a:cs typeface="Times New Roman"/>
              </a:rPr>
              <a:t>slavery. </a:t>
            </a:r>
            <a:r>
              <a:rPr sz="2200" spc="70" dirty="0">
                <a:solidFill>
                  <a:srgbClr val="312D2A"/>
                </a:solidFill>
                <a:latin typeface="Times New Roman"/>
                <a:cs typeface="Times New Roman"/>
              </a:rPr>
              <a:t>After</a:t>
            </a:r>
            <a:r>
              <a:rPr sz="2200" spc="-14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1808,</a:t>
            </a:r>
            <a:r>
              <a:rPr sz="2200" spc="-4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75" dirty="0">
                <a:solidFill>
                  <a:srgbClr val="312D2A"/>
                </a:solidFill>
                <a:latin typeface="Times New Roman"/>
                <a:cs typeface="Times New Roman"/>
              </a:rPr>
              <a:t>when</a:t>
            </a:r>
            <a:r>
              <a:rPr sz="2200" spc="-1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Congress</a:t>
            </a:r>
            <a:r>
              <a:rPr sz="2200" spc="-4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80" dirty="0">
                <a:solidFill>
                  <a:srgbClr val="312D2A"/>
                </a:solidFill>
                <a:latin typeface="Times New Roman"/>
                <a:cs typeface="Times New Roman"/>
              </a:rPr>
              <a:t>forbade</a:t>
            </a:r>
            <a:r>
              <a:rPr sz="2200" spc="4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75" dirty="0">
                <a:solidFill>
                  <a:srgbClr val="312D2A"/>
                </a:solidFill>
                <a:latin typeface="Times New Roman"/>
                <a:cs typeface="Times New Roman"/>
              </a:rPr>
              <a:t>the</a:t>
            </a:r>
            <a:r>
              <a:rPr sz="2200" spc="29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90" dirty="0">
                <a:solidFill>
                  <a:srgbClr val="312D2A"/>
                </a:solidFill>
                <a:latin typeface="Times New Roman"/>
                <a:cs typeface="Times New Roman"/>
              </a:rPr>
              <a:t>importation</a:t>
            </a:r>
            <a:r>
              <a:rPr sz="2200" spc="5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of</a:t>
            </a:r>
            <a:r>
              <a:rPr sz="2200" spc="14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65" dirty="0">
                <a:solidFill>
                  <a:srgbClr val="312D2A"/>
                </a:solidFill>
                <a:latin typeface="Times New Roman"/>
                <a:cs typeface="Times New Roman"/>
              </a:rPr>
              <a:t>slaves</a:t>
            </a:r>
            <a:r>
              <a:rPr sz="2200" spc="-9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65" dirty="0">
                <a:solidFill>
                  <a:srgbClr val="312D2A"/>
                </a:solidFill>
                <a:latin typeface="Times New Roman"/>
                <a:cs typeface="Times New Roman"/>
              </a:rPr>
              <a:t>to</a:t>
            </a:r>
            <a:r>
              <a:rPr sz="2200" spc="40" dirty="0">
                <a:solidFill>
                  <a:srgbClr val="312D2A"/>
                </a:solidFill>
                <a:latin typeface="Times New Roman"/>
                <a:cs typeface="Times New Roman"/>
              </a:rPr>
              <a:t> the </a:t>
            </a:r>
            <a:r>
              <a:rPr sz="2200" spc="85" dirty="0">
                <a:solidFill>
                  <a:srgbClr val="312D2A"/>
                </a:solidFill>
                <a:latin typeface="Times New Roman"/>
                <a:cs typeface="Times New Roman"/>
              </a:rPr>
              <a:t>United</a:t>
            </a:r>
            <a:r>
              <a:rPr sz="2200" spc="-6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States,</a:t>
            </a:r>
            <a:r>
              <a:rPr sz="2200" spc="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90" dirty="0">
                <a:solidFill>
                  <a:srgbClr val="312D2A"/>
                </a:solidFill>
                <a:latin typeface="Times New Roman"/>
                <a:cs typeface="Times New Roman"/>
              </a:rPr>
              <a:t>reproduction</a:t>
            </a:r>
            <a:r>
              <a:rPr sz="2200" spc="12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10" dirty="0">
                <a:solidFill>
                  <a:srgbClr val="312D2A"/>
                </a:solidFill>
                <a:latin typeface="Times New Roman"/>
                <a:cs typeface="Times New Roman"/>
              </a:rPr>
              <a:t>by</a:t>
            </a:r>
            <a:r>
              <a:rPr sz="2200" spc="-4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55" dirty="0">
                <a:solidFill>
                  <a:srgbClr val="312D2A"/>
                </a:solidFill>
                <a:latin typeface="Times New Roman"/>
                <a:cs typeface="Times New Roman"/>
              </a:rPr>
              <a:t>black</a:t>
            </a:r>
            <a:r>
              <a:rPr sz="2200" spc="-1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65" dirty="0">
                <a:solidFill>
                  <a:srgbClr val="312D2A"/>
                </a:solidFill>
                <a:latin typeface="Times New Roman"/>
                <a:cs typeface="Times New Roman"/>
              </a:rPr>
              <a:t>slave</a:t>
            </a:r>
            <a:r>
              <a:rPr sz="2200" spc="-4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25" dirty="0">
                <a:solidFill>
                  <a:srgbClr val="312D2A"/>
                </a:solidFill>
                <a:latin typeface="Times New Roman"/>
                <a:cs typeface="Times New Roman"/>
              </a:rPr>
              <a:t>women</a:t>
            </a:r>
            <a:r>
              <a:rPr sz="2200" spc="9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10" dirty="0">
                <a:solidFill>
                  <a:srgbClr val="312D2A"/>
                </a:solidFill>
                <a:latin typeface="Times New Roman"/>
                <a:cs typeface="Times New Roman"/>
              </a:rPr>
              <a:t>was</a:t>
            </a:r>
            <a:r>
              <a:rPr sz="2200" spc="6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90" dirty="0">
                <a:solidFill>
                  <a:srgbClr val="312D2A"/>
                </a:solidFill>
                <a:latin typeface="Times New Roman"/>
                <a:cs typeface="Times New Roman"/>
              </a:rPr>
              <a:t>necessary</a:t>
            </a:r>
            <a:r>
              <a:rPr sz="2200" spc="6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60" dirty="0">
                <a:solidFill>
                  <a:srgbClr val="312D2A"/>
                </a:solidFill>
                <a:latin typeface="Times New Roman"/>
                <a:cs typeface="Times New Roman"/>
              </a:rPr>
              <a:t>to</a:t>
            </a:r>
            <a:endParaRPr sz="2200" dirty="0">
              <a:latin typeface="Times New Roman"/>
              <a:cs typeface="Times New Roman"/>
            </a:endParaRPr>
          </a:p>
          <a:p>
            <a:pPr marL="4925695" algn="just">
              <a:lnSpc>
                <a:spcPts val="2580"/>
              </a:lnSpc>
            </a:pPr>
            <a:r>
              <a:rPr sz="2200" spc="100" dirty="0">
                <a:solidFill>
                  <a:srgbClr val="312D2A"/>
                </a:solidFill>
                <a:latin typeface="Times New Roman"/>
                <a:cs typeface="Times New Roman"/>
              </a:rPr>
              <a:t>sustain</a:t>
            </a:r>
            <a:r>
              <a:rPr sz="2200" spc="-4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14" dirty="0">
                <a:solidFill>
                  <a:srgbClr val="312D2A"/>
                </a:solidFill>
                <a:latin typeface="Times New Roman"/>
                <a:cs typeface="Times New Roman"/>
              </a:rPr>
              <a:t>a</a:t>
            </a:r>
            <a:r>
              <a:rPr sz="2200" spc="-6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55" dirty="0">
                <a:solidFill>
                  <a:srgbClr val="312D2A"/>
                </a:solidFill>
                <a:latin typeface="Times New Roman"/>
                <a:cs typeface="Times New Roman"/>
              </a:rPr>
              <a:t>slave</a:t>
            </a:r>
            <a:r>
              <a:rPr sz="2200" spc="-14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00" dirty="0">
                <a:solidFill>
                  <a:srgbClr val="312D2A"/>
                </a:solidFill>
                <a:latin typeface="Times New Roman"/>
                <a:cs typeface="Times New Roman"/>
              </a:rPr>
              <a:t>owners'</a:t>
            </a:r>
            <a:r>
              <a:rPr sz="2200" spc="-4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05" dirty="0">
                <a:solidFill>
                  <a:srgbClr val="312D2A"/>
                </a:solidFill>
                <a:latin typeface="Times New Roman"/>
                <a:cs typeface="Times New Roman"/>
              </a:rPr>
              <a:t>wealth.</a:t>
            </a: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2200" dirty="0">
              <a:latin typeface="Times New Roman"/>
              <a:cs typeface="Times New Roman"/>
            </a:endParaRPr>
          </a:p>
          <a:p>
            <a:pPr marL="12700" marR="5080" indent="17145" algn="r">
              <a:lnSpc>
                <a:spcPct val="97200"/>
              </a:lnSpc>
              <a:tabLst>
                <a:tab pos="3013075" algn="l"/>
              </a:tabLst>
            </a:pPr>
            <a:r>
              <a:rPr sz="2200" spc="75" dirty="0">
                <a:solidFill>
                  <a:srgbClr val="312D2A"/>
                </a:solidFill>
                <a:latin typeface="Times New Roman"/>
                <a:cs typeface="Times New Roman"/>
              </a:rPr>
              <a:t>Rape</a:t>
            </a:r>
            <a:r>
              <a:rPr sz="2200" spc="-9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75" dirty="0">
                <a:solidFill>
                  <a:srgbClr val="312D2A"/>
                </a:solidFill>
                <a:latin typeface="Times New Roman"/>
                <a:cs typeface="Times New Roman"/>
              </a:rPr>
              <a:t>was</a:t>
            </a:r>
            <a:r>
              <a:rPr sz="2200" spc="16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00" dirty="0">
                <a:solidFill>
                  <a:srgbClr val="312D2A"/>
                </a:solidFill>
                <a:latin typeface="Times New Roman"/>
                <a:cs typeface="Times New Roman"/>
              </a:rPr>
              <a:t>used</a:t>
            </a:r>
            <a:r>
              <a:rPr sz="2200" spc="-5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85" dirty="0">
                <a:solidFill>
                  <a:srgbClr val="312D2A"/>
                </a:solidFill>
                <a:latin typeface="Times New Roman"/>
                <a:cs typeface="Times New Roman"/>
              </a:rPr>
              <a:t>as</a:t>
            </a:r>
            <a:r>
              <a:rPr sz="2200" spc="-13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95" dirty="0">
                <a:solidFill>
                  <a:srgbClr val="312D2A"/>
                </a:solidFill>
                <a:latin typeface="Times New Roman"/>
                <a:cs typeface="Times New Roman"/>
              </a:rPr>
              <a:t>a</a:t>
            </a:r>
            <a:r>
              <a:rPr sz="2200" spc="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30" dirty="0">
                <a:solidFill>
                  <a:srgbClr val="312D2A"/>
                </a:solidFill>
                <a:latin typeface="Times New Roman"/>
                <a:cs typeface="Times New Roman"/>
              </a:rPr>
              <a:t>means</a:t>
            </a:r>
            <a:r>
              <a:rPr sz="2200" spc="-13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00" dirty="0">
                <a:solidFill>
                  <a:srgbClr val="312D2A"/>
                </a:solidFill>
                <a:latin typeface="Times New Roman"/>
                <a:cs typeface="Times New Roman"/>
              </a:rPr>
              <a:t>to</a:t>
            </a:r>
            <a:r>
              <a:rPr sz="2200" spc="-8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95" dirty="0">
                <a:solidFill>
                  <a:srgbClr val="312D2A"/>
                </a:solidFill>
                <a:latin typeface="Times New Roman"/>
                <a:cs typeface="Times New Roman"/>
              </a:rPr>
              <a:t>assert</a:t>
            </a:r>
            <a:r>
              <a:rPr sz="2200" spc="4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10" dirty="0">
                <a:solidFill>
                  <a:srgbClr val="312D2A"/>
                </a:solidFill>
                <a:latin typeface="Times New Roman"/>
                <a:cs typeface="Times New Roman"/>
              </a:rPr>
              <a:t>power</a:t>
            </a:r>
            <a:r>
              <a:rPr sz="2200" spc="-2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14" dirty="0">
                <a:solidFill>
                  <a:srgbClr val="312D2A"/>
                </a:solidFill>
                <a:latin typeface="Times New Roman"/>
                <a:cs typeface="Times New Roman"/>
              </a:rPr>
              <a:t>over</a:t>
            </a:r>
            <a:r>
              <a:rPr sz="2200" spc="-7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85" dirty="0">
                <a:solidFill>
                  <a:srgbClr val="312D2A"/>
                </a:solidFill>
                <a:latin typeface="Times New Roman"/>
                <a:cs typeface="Times New Roman"/>
              </a:rPr>
              <a:t>female</a:t>
            </a:r>
            <a:r>
              <a:rPr sz="2200" spc="-12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slaves.</a:t>
            </a:r>
            <a:r>
              <a:rPr sz="2200" spc="-10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75" dirty="0">
                <a:solidFill>
                  <a:srgbClr val="312D2A"/>
                </a:solidFill>
                <a:latin typeface="Times New Roman"/>
                <a:cs typeface="Times New Roman"/>
              </a:rPr>
              <a:t>Rape</a:t>
            </a:r>
            <a:r>
              <a:rPr sz="2200" spc="-3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45" dirty="0">
                <a:solidFill>
                  <a:srgbClr val="312D2A"/>
                </a:solidFill>
                <a:latin typeface="Times New Roman"/>
                <a:cs typeface="Times New Roman"/>
              </a:rPr>
              <a:t>was </a:t>
            </a:r>
            <a:r>
              <a:rPr sz="2200" spc="75" dirty="0">
                <a:solidFill>
                  <a:srgbClr val="312D2A"/>
                </a:solidFill>
                <a:latin typeface="Times New Roman"/>
                <a:cs typeface="Times New Roman"/>
              </a:rPr>
              <a:t>also</a:t>
            </a:r>
            <a:r>
              <a:rPr sz="2200" spc="-11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00" dirty="0">
                <a:solidFill>
                  <a:srgbClr val="312D2A"/>
                </a:solidFill>
                <a:latin typeface="Times New Roman"/>
                <a:cs typeface="Times New Roman"/>
              </a:rPr>
              <a:t>used</a:t>
            </a:r>
            <a:r>
              <a:rPr sz="2200" spc="-6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65" dirty="0">
                <a:solidFill>
                  <a:srgbClr val="312D2A"/>
                </a:solidFill>
                <a:latin typeface="Times New Roman"/>
                <a:cs typeface="Times New Roman"/>
              </a:rPr>
              <a:t>for</a:t>
            </a:r>
            <a:r>
              <a:rPr sz="2200" spc="-14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80" dirty="0">
                <a:solidFill>
                  <a:srgbClr val="312D2A"/>
                </a:solidFill>
                <a:latin typeface="Times New Roman"/>
                <a:cs typeface="Times New Roman"/>
              </a:rPr>
              <a:t>economic</a:t>
            </a:r>
            <a:r>
              <a:rPr sz="2200" spc="-7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90" dirty="0">
                <a:solidFill>
                  <a:srgbClr val="312D2A"/>
                </a:solidFill>
                <a:latin typeface="Times New Roman"/>
                <a:cs typeface="Times New Roman"/>
              </a:rPr>
              <a:t>gain</a:t>
            </a:r>
            <a:r>
              <a:rPr sz="2200" spc="-8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85" dirty="0">
                <a:solidFill>
                  <a:srgbClr val="312D2A"/>
                </a:solidFill>
                <a:latin typeface="Times New Roman"/>
                <a:cs typeface="Times New Roman"/>
              </a:rPr>
              <a:t>in</a:t>
            </a:r>
            <a:r>
              <a:rPr sz="2200" spc="-7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75" dirty="0">
                <a:solidFill>
                  <a:srgbClr val="312D2A"/>
                </a:solidFill>
                <a:latin typeface="Times New Roman"/>
                <a:cs typeface="Times New Roman"/>
              </a:rPr>
              <a:t>efforts</a:t>
            </a:r>
            <a:r>
              <a:rPr sz="2200" spc="-10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85" dirty="0">
                <a:solidFill>
                  <a:srgbClr val="312D2A"/>
                </a:solidFill>
                <a:latin typeface="Times New Roman"/>
                <a:cs typeface="Times New Roman"/>
              </a:rPr>
              <a:t>to</a:t>
            </a:r>
            <a:r>
              <a:rPr sz="2200" spc="-3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20" dirty="0">
                <a:solidFill>
                  <a:srgbClr val="312D2A"/>
                </a:solidFill>
                <a:latin typeface="Times New Roman"/>
                <a:cs typeface="Times New Roman"/>
              </a:rPr>
              <a:t>birth</a:t>
            </a:r>
            <a:r>
              <a:rPr sz="2200" spc="1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85" dirty="0">
                <a:solidFill>
                  <a:srgbClr val="312D2A"/>
                </a:solidFill>
                <a:latin typeface="Times New Roman"/>
                <a:cs typeface="Times New Roman"/>
              </a:rPr>
              <a:t>more</a:t>
            </a:r>
            <a:r>
              <a:rPr sz="2200" spc="-12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95" dirty="0">
                <a:solidFill>
                  <a:srgbClr val="312D2A"/>
                </a:solidFill>
                <a:latin typeface="Times New Roman"/>
                <a:cs typeface="Times New Roman"/>
              </a:rPr>
              <a:t>children</a:t>
            </a:r>
            <a:r>
              <a:rPr sz="2200" spc="-4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14" dirty="0">
                <a:solidFill>
                  <a:srgbClr val="312D2A"/>
                </a:solidFill>
                <a:latin typeface="Times New Roman"/>
                <a:cs typeface="Times New Roman"/>
              </a:rPr>
              <a:t>into </a:t>
            </a:r>
            <a:r>
              <a:rPr sz="2200" spc="60" dirty="0">
                <a:solidFill>
                  <a:srgbClr val="312D2A"/>
                </a:solidFill>
                <a:latin typeface="Times New Roman"/>
                <a:cs typeface="Times New Roman"/>
              </a:rPr>
              <a:t>slavery.</a:t>
            </a:r>
            <a:r>
              <a:rPr sz="2200" spc="-16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It</a:t>
            </a:r>
            <a:r>
              <a:rPr sz="2200" spc="-6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is</a:t>
            </a:r>
            <a:r>
              <a:rPr sz="2200" spc="-22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90" dirty="0">
                <a:solidFill>
                  <a:srgbClr val="312D2A"/>
                </a:solidFill>
                <a:latin typeface="Times New Roman"/>
                <a:cs typeface="Times New Roman"/>
              </a:rPr>
              <a:t>estimated</a:t>
            </a:r>
            <a:r>
              <a:rPr sz="2200" spc="7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25" dirty="0">
                <a:solidFill>
                  <a:srgbClr val="312D2A"/>
                </a:solidFill>
                <a:latin typeface="Times New Roman"/>
                <a:cs typeface="Times New Roman"/>
              </a:rPr>
              <a:t>that</a:t>
            </a:r>
            <a:r>
              <a:rPr sz="2200" spc="-7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-35" dirty="0">
                <a:solidFill>
                  <a:srgbClr val="312D2A"/>
                </a:solidFill>
                <a:latin typeface="Times New Roman"/>
                <a:cs typeface="Times New Roman"/>
              </a:rPr>
              <a:t>58%</a:t>
            </a:r>
            <a:r>
              <a:rPr sz="2200" spc="-14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of</a:t>
            </a:r>
            <a:r>
              <a:rPr sz="2200" spc="11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70" dirty="0">
                <a:solidFill>
                  <a:srgbClr val="312D2A"/>
                </a:solidFill>
                <a:latin typeface="Times New Roman"/>
                <a:cs typeface="Times New Roman"/>
              </a:rPr>
              <a:t>all</a:t>
            </a:r>
            <a:r>
              <a:rPr sz="2200" spc="-18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85" dirty="0">
                <a:solidFill>
                  <a:srgbClr val="312D2A"/>
                </a:solidFill>
                <a:latin typeface="Times New Roman"/>
                <a:cs typeface="Times New Roman"/>
              </a:rPr>
              <a:t>enslaved</a:t>
            </a:r>
            <a:r>
              <a:rPr sz="2200" spc="4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14" dirty="0">
                <a:solidFill>
                  <a:srgbClr val="312D2A"/>
                </a:solidFill>
                <a:latin typeface="Times New Roman"/>
                <a:cs typeface="Times New Roman"/>
              </a:rPr>
              <a:t>women,</a:t>
            </a:r>
            <a:r>
              <a:rPr sz="2200" spc="-15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90" dirty="0">
                <a:solidFill>
                  <a:srgbClr val="312D2A"/>
                </a:solidFill>
                <a:latin typeface="Times New Roman"/>
                <a:cs typeface="Times New Roman"/>
              </a:rPr>
              <a:t>aged</a:t>
            </a:r>
            <a:r>
              <a:rPr sz="2200" spc="-26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25" dirty="0">
                <a:solidFill>
                  <a:srgbClr val="312D2A"/>
                </a:solidFill>
                <a:latin typeface="Times New Roman"/>
                <a:cs typeface="Times New Roman"/>
              </a:rPr>
              <a:t>15-</a:t>
            </a:r>
            <a:r>
              <a:rPr sz="2200" spc="114" dirty="0">
                <a:solidFill>
                  <a:srgbClr val="312D2A"/>
                </a:solidFill>
                <a:latin typeface="Times New Roman"/>
                <a:cs typeface="Times New Roman"/>
              </a:rPr>
              <a:t>30 </a:t>
            </a:r>
            <a:r>
              <a:rPr sz="2200" spc="75" dirty="0">
                <a:solidFill>
                  <a:srgbClr val="312D2A"/>
                </a:solidFill>
                <a:latin typeface="Times New Roman"/>
                <a:cs typeface="Times New Roman"/>
              </a:rPr>
              <a:t>years,</a:t>
            </a:r>
            <a:r>
              <a:rPr sz="2200" spc="-8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20" dirty="0">
                <a:solidFill>
                  <a:srgbClr val="312D2A"/>
                </a:solidFill>
                <a:latin typeface="Times New Roman"/>
                <a:cs typeface="Times New Roman"/>
              </a:rPr>
              <a:t>were</a:t>
            </a:r>
            <a:r>
              <a:rPr sz="2200" spc="-114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90" dirty="0">
                <a:solidFill>
                  <a:srgbClr val="312D2A"/>
                </a:solidFill>
                <a:latin typeface="Times New Roman"/>
                <a:cs typeface="Times New Roman"/>
              </a:rPr>
              <a:t>sexually</a:t>
            </a:r>
            <a:r>
              <a:rPr sz="2200" spc="2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80" dirty="0">
                <a:solidFill>
                  <a:srgbClr val="312D2A"/>
                </a:solidFill>
                <a:latin typeface="Times New Roman"/>
                <a:cs typeface="Times New Roman"/>
              </a:rPr>
              <a:t>assaulted</a:t>
            </a:r>
            <a:r>
              <a:rPr sz="2200" spc="7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95" dirty="0">
                <a:solidFill>
                  <a:srgbClr val="312D2A"/>
                </a:solidFill>
                <a:latin typeface="Times New Roman"/>
                <a:cs typeface="Times New Roman"/>
              </a:rPr>
              <a:t>by</a:t>
            </a:r>
            <a:r>
              <a:rPr sz="2200" spc="-3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25" dirty="0">
                <a:solidFill>
                  <a:srgbClr val="312D2A"/>
                </a:solidFill>
                <a:latin typeface="Times New Roman"/>
                <a:cs typeface="Times New Roman"/>
              </a:rPr>
              <a:t>their</a:t>
            </a:r>
            <a:r>
              <a:rPr sz="2200" spc="-11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75" dirty="0">
                <a:solidFill>
                  <a:srgbClr val="312D2A"/>
                </a:solidFill>
                <a:latin typeface="Times New Roman"/>
                <a:cs typeface="Times New Roman"/>
              </a:rPr>
              <a:t>slave</a:t>
            </a:r>
            <a:r>
              <a:rPr sz="2200" spc="-12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30" dirty="0">
                <a:solidFill>
                  <a:srgbClr val="312D2A"/>
                </a:solidFill>
                <a:latin typeface="Times New Roman"/>
                <a:cs typeface="Times New Roman"/>
              </a:rPr>
              <a:t>owners</a:t>
            </a:r>
            <a:r>
              <a:rPr sz="2200" spc="-11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35" dirty="0">
                <a:solidFill>
                  <a:srgbClr val="312D2A"/>
                </a:solidFill>
                <a:latin typeface="Times New Roman"/>
                <a:cs typeface="Times New Roman"/>
              </a:rPr>
              <a:t>and</a:t>
            </a:r>
            <a:r>
              <a:rPr sz="2200" spc="-6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40" dirty="0">
                <a:solidFill>
                  <a:srgbClr val="312D2A"/>
                </a:solidFill>
                <a:latin typeface="Times New Roman"/>
                <a:cs typeface="Times New Roman"/>
              </a:rPr>
              <a:t>other</a:t>
            </a:r>
            <a:r>
              <a:rPr sz="2200" spc="-1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30" dirty="0">
                <a:solidFill>
                  <a:srgbClr val="312D2A"/>
                </a:solidFill>
                <a:latin typeface="Times New Roman"/>
                <a:cs typeface="Times New Roman"/>
              </a:rPr>
              <a:t>white </a:t>
            </a:r>
            <a:r>
              <a:rPr sz="2200" spc="114" dirty="0">
                <a:solidFill>
                  <a:srgbClr val="312D2A"/>
                </a:solidFill>
                <a:latin typeface="Times New Roman"/>
                <a:cs typeface="Times New Roman"/>
              </a:rPr>
              <a:t>men.</a:t>
            </a:r>
            <a:r>
              <a:rPr sz="2200" spc="-18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By</a:t>
            </a:r>
            <a:r>
              <a:rPr sz="2200" spc="-30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85" dirty="0">
                <a:solidFill>
                  <a:srgbClr val="312D2A"/>
                </a:solidFill>
                <a:latin typeface="Times New Roman"/>
                <a:cs typeface="Times New Roman"/>
              </a:rPr>
              <a:t>1860</a:t>
            </a:r>
            <a:r>
              <a:rPr sz="2200" spc="-31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10%</a:t>
            </a:r>
            <a:r>
              <a:rPr sz="2200" spc="-15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of</a:t>
            </a:r>
            <a:r>
              <a:rPr sz="2200" spc="10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312D2A"/>
                </a:solidFill>
                <a:latin typeface="Times New Roman"/>
                <a:cs typeface="Times New Roman"/>
              </a:rPr>
              <a:t>the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	</a:t>
            </a:r>
            <a:r>
              <a:rPr sz="2200" spc="55" dirty="0">
                <a:solidFill>
                  <a:srgbClr val="312D2A"/>
                </a:solidFill>
                <a:latin typeface="Times New Roman"/>
                <a:cs typeface="Times New Roman"/>
              </a:rPr>
              <a:t>slave</a:t>
            </a:r>
            <a:r>
              <a:rPr sz="2200" spc="4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80" dirty="0">
                <a:solidFill>
                  <a:srgbClr val="312D2A"/>
                </a:solidFill>
                <a:latin typeface="Times New Roman"/>
                <a:cs typeface="Times New Roman"/>
              </a:rPr>
              <a:t>population</a:t>
            </a:r>
            <a:r>
              <a:rPr sz="2200" spc="2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165" dirty="0">
                <a:solidFill>
                  <a:srgbClr val="312D2A"/>
                </a:solidFill>
                <a:latin typeface="Times New Roman"/>
                <a:cs typeface="Times New Roman"/>
              </a:rPr>
              <a:t>were</a:t>
            </a:r>
            <a:r>
              <a:rPr sz="2200" spc="-7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classified</a:t>
            </a:r>
            <a:r>
              <a:rPr sz="2200" spc="16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as</a:t>
            </a:r>
            <a:r>
              <a:rPr sz="2200" spc="105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12D2A"/>
                </a:solidFill>
                <a:latin typeface="Times New Roman"/>
                <a:cs typeface="Times New Roman"/>
              </a:rPr>
              <a:t>"mulatto"</a:t>
            </a:r>
            <a:r>
              <a:rPr sz="2200" spc="-30" dirty="0">
                <a:solidFill>
                  <a:srgbClr val="312D2A"/>
                </a:solidFill>
                <a:latin typeface="Times New Roman"/>
                <a:cs typeface="Times New Roman"/>
              </a:rPr>
              <a:t> </a:t>
            </a:r>
            <a:r>
              <a:rPr sz="2200" spc="-80" dirty="0">
                <a:solidFill>
                  <a:srgbClr val="312D2A"/>
                </a:solidFill>
                <a:latin typeface="Times New Roman"/>
                <a:cs typeface="Times New Roman"/>
              </a:rPr>
              <a:t>(3).</a:t>
            </a:r>
            <a:endParaRPr sz="2200" dirty="0">
              <a:latin typeface="Times New Roman"/>
              <a:cs typeface="Times New Roman"/>
            </a:endParaRPr>
          </a:p>
        </p:txBody>
      </p:sp>
      <p:pic>
        <p:nvPicPr>
          <p:cNvPr id="2" name="object 2" descr="Prezi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89615" y="524357"/>
            <a:ext cx="681033" cy="642231"/>
          </a:xfrm>
          <a:prstGeom prst="rect">
            <a:avLst/>
          </a:prstGeom>
        </p:spPr>
      </p:pic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193" y="7012207"/>
            <a:ext cx="1912131" cy="642231"/>
          </a:xfrm>
          <a:prstGeom prst="rect">
            <a:avLst/>
          </a:prstGeom>
        </p:spPr>
      </p:pic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6806" y="1061733"/>
            <a:ext cx="0" cy="5583555"/>
          </a:xfrm>
          <a:custGeom>
            <a:avLst/>
            <a:gdLst/>
            <a:ahLst/>
            <a:cxnLst/>
            <a:rect l="l" t="t" r="r" b="b"/>
            <a:pathLst>
              <a:path h="5583555">
                <a:moveTo>
                  <a:pt x="0" y="5583479"/>
                </a:moveTo>
                <a:lnTo>
                  <a:pt x="0" y="0"/>
                </a:lnTo>
              </a:path>
            </a:pathLst>
          </a:custGeom>
          <a:ln w="654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22906" y="78726"/>
            <a:ext cx="1689735" cy="0"/>
          </a:xfrm>
          <a:custGeom>
            <a:avLst/>
            <a:gdLst/>
            <a:ahLst/>
            <a:cxnLst/>
            <a:rect l="l" t="t" r="r" b="b"/>
            <a:pathLst>
              <a:path w="1689735">
                <a:moveTo>
                  <a:pt x="0" y="0"/>
                </a:moveTo>
                <a:lnTo>
                  <a:pt x="1689486" y="0"/>
                </a:lnTo>
              </a:path>
            </a:pathLst>
          </a:custGeom>
          <a:ln w="131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70650" y="570230"/>
            <a:ext cx="1480185" cy="0"/>
          </a:xfrm>
          <a:custGeom>
            <a:avLst/>
            <a:gdLst/>
            <a:ahLst/>
            <a:cxnLst/>
            <a:rect l="l" t="t" r="r" b="b"/>
            <a:pathLst>
              <a:path w="1480185">
                <a:moveTo>
                  <a:pt x="0" y="0"/>
                </a:moveTo>
                <a:lnTo>
                  <a:pt x="1479938" y="0"/>
                </a:lnTo>
              </a:path>
            </a:pathLst>
          </a:custGeom>
          <a:ln w="589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70230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617" y="0"/>
                </a:lnTo>
              </a:path>
            </a:pathLst>
          </a:custGeom>
          <a:ln w="655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64" y="1101054"/>
            <a:ext cx="2646045" cy="0"/>
          </a:xfrm>
          <a:custGeom>
            <a:avLst/>
            <a:gdLst/>
            <a:ahLst/>
            <a:cxnLst/>
            <a:rect l="l" t="t" r="r" b="b"/>
            <a:pathLst>
              <a:path w="2646045">
                <a:moveTo>
                  <a:pt x="0" y="0"/>
                </a:moveTo>
                <a:lnTo>
                  <a:pt x="2645552" y="0"/>
                </a:lnTo>
              </a:path>
            </a:pathLst>
          </a:custGeom>
          <a:ln w="655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70650" y="1101054"/>
            <a:ext cx="1480185" cy="0"/>
          </a:xfrm>
          <a:custGeom>
            <a:avLst/>
            <a:gdLst/>
            <a:ahLst/>
            <a:cxnLst/>
            <a:rect l="l" t="t" r="r" b="b"/>
            <a:pathLst>
              <a:path w="1480185">
                <a:moveTo>
                  <a:pt x="0" y="0"/>
                </a:moveTo>
                <a:lnTo>
                  <a:pt x="1479938" y="0"/>
                </a:lnTo>
              </a:path>
            </a:pathLst>
          </a:custGeom>
          <a:ln w="524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64" y="6605893"/>
            <a:ext cx="3706495" cy="0"/>
          </a:xfrm>
          <a:custGeom>
            <a:avLst/>
            <a:gdLst/>
            <a:ahLst/>
            <a:cxnLst/>
            <a:rect l="l" t="t" r="r" b="b"/>
            <a:pathLst>
              <a:path w="3706495">
                <a:moveTo>
                  <a:pt x="0" y="0"/>
                </a:moveTo>
                <a:lnTo>
                  <a:pt x="3706392" y="0"/>
                </a:lnTo>
              </a:path>
            </a:pathLst>
          </a:custGeom>
          <a:ln w="589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38326" y="7228465"/>
            <a:ext cx="1912620" cy="0"/>
          </a:xfrm>
          <a:custGeom>
            <a:avLst/>
            <a:gdLst/>
            <a:ahLst/>
            <a:cxnLst/>
            <a:rect l="l" t="t" r="r" b="b"/>
            <a:pathLst>
              <a:path w="1912620">
                <a:moveTo>
                  <a:pt x="0" y="0"/>
                </a:moveTo>
                <a:lnTo>
                  <a:pt x="1912131" y="0"/>
                </a:lnTo>
              </a:path>
            </a:pathLst>
          </a:custGeom>
          <a:ln w="524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 descr="$PPTXTitle"/>
          <p:cNvSpPr txBox="1">
            <a:spLocks noGrp="1"/>
          </p:cNvSpPr>
          <p:nvPr>
            <p:ph type="title"/>
          </p:nvPr>
        </p:nvSpPr>
        <p:spPr>
          <a:xfrm>
            <a:off x="338635" y="1261291"/>
            <a:ext cx="4387850" cy="683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4300" spc="114" dirty="0">
                <a:solidFill>
                  <a:srgbClr val="185960"/>
                </a:solidFill>
              </a:rPr>
              <a:t>Slavery</a:t>
            </a:r>
            <a:r>
              <a:rPr sz="4300" spc="-110" dirty="0">
                <a:solidFill>
                  <a:srgbClr val="185960"/>
                </a:solidFill>
              </a:rPr>
              <a:t> </a:t>
            </a:r>
            <a:r>
              <a:rPr sz="4300" dirty="0">
                <a:solidFill>
                  <a:srgbClr val="185960"/>
                </a:solidFill>
              </a:rPr>
              <a:t>1619-</a:t>
            </a:r>
            <a:r>
              <a:rPr sz="4300" spc="-20" dirty="0">
                <a:solidFill>
                  <a:srgbClr val="185960"/>
                </a:solidFill>
              </a:rPr>
              <a:t>1865</a:t>
            </a:r>
            <a:endParaRPr sz="4300"/>
          </a:p>
        </p:txBody>
      </p:sp>
      <p:sp>
        <p:nvSpPr>
          <p:cNvPr id="24" name="object 24"/>
          <p:cNvSpPr txBox="1"/>
          <p:nvPr/>
        </p:nvSpPr>
        <p:spPr>
          <a:xfrm>
            <a:off x="387055" y="1574000"/>
            <a:ext cx="9271000" cy="4438650"/>
          </a:xfrm>
          <a:prstGeom prst="rect">
            <a:avLst/>
          </a:prstGeom>
        </p:spPr>
        <p:txBody>
          <a:bodyPr vert="horz" wrap="square" lIns="0" tIns="239395" rIns="0" bIns="0" rtlCol="0">
            <a:spAutoFit/>
          </a:bodyPr>
          <a:lstStyle/>
          <a:p>
            <a:pPr marL="364490">
              <a:lnSpc>
                <a:spcPct val="100000"/>
              </a:lnSpc>
              <a:spcBef>
                <a:spcPts val="1885"/>
              </a:spcBef>
            </a:pPr>
            <a:r>
              <a:rPr sz="2750" b="1" i="1" dirty="0">
                <a:solidFill>
                  <a:srgbClr val="494946"/>
                </a:solidFill>
                <a:latin typeface="Arial"/>
                <a:cs typeface="Arial"/>
              </a:rPr>
              <a:t>Mississippi,</a:t>
            </a:r>
            <a:r>
              <a:rPr sz="2750" b="1" i="1" spc="400" dirty="0">
                <a:solidFill>
                  <a:srgbClr val="494946"/>
                </a:solidFill>
                <a:latin typeface="Arial"/>
                <a:cs typeface="Arial"/>
              </a:rPr>
              <a:t> </a:t>
            </a:r>
            <a:r>
              <a:rPr sz="2750" b="1" i="1" spc="55" dirty="0">
                <a:solidFill>
                  <a:srgbClr val="494946"/>
                </a:solidFill>
                <a:latin typeface="Arial"/>
                <a:cs typeface="Arial"/>
              </a:rPr>
              <a:t>US</a:t>
            </a:r>
            <a:endParaRPr sz="2750">
              <a:latin typeface="Arial"/>
              <a:cs typeface="Arial"/>
            </a:endParaRPr>
          </a:p>
          <a:p>
            <a:pPr marL="16510" marR="498475" indent="12700" algn="just">
              <a:lnSpc>
                <a:spcPts val="2790"/>
              </a:lnSpc>
              <a:spcBef>
                <a:spcPts val="1810"/>
              </a:spcBef>
            </a:pPr>
            <a:r>
              <a:rPr sz="2450" spc="-20" dirty="0">
                <a:solidFill>
                  <a:srgbClr val="332F2A"/>
                </a:solidFill>
                <a:latin typeface="Times New Roman"/>
                <a:cs typeface="Times New Roman"/>
              </a:rPr>
              <a:t>A</a:t>
            </a:r>
            <a:r>
              <a:rPr sz="2450" spc="-19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85" dirty="0">
                <a:solidFill>
                  <a:srgbClr val="332F2A"/>
                </a:solidFill>
                <a:latin typeface="Times New Roman"/>
                <a:cs typeface="Times New Roman"/>
              </a:rPr>
              <a:t>former</a:t>
            </a:r>
            <a:r>
              <a:rPr sz="2450" spc="-2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5" dirty="0">
                <a:solidFill>
                  <a:srgbClr val="332F2A"/>
                </a:solidFill>
                <a:latin typeface="Times New Roman"/>
                <a:cs typeface="Times New Roman"/>
              </a:rPr>
              <a:t>slave,</a:t>
            </a:r>
            <a:r>
              <a:rPr sz="2450" spc="-1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-35" dirty="0">
                <a:solidFill>
                  <a:srgbClr val="332F2A"/>
                </a:solidFill>
                <a:latin typeface="Times New Roman"/>
                <a:cs typeface="Times New Roman"/>
              </a:rPr>
              <a:t>Lizzie</a:t>
            </a:r>
            <a:r>
              <a:rPr sz="2450" spc="-15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40" dirty="0">
                <a:solidFill>
                  <a:srgbClr val="332F2A"/>
                </a:solidFill>
                <a:latin typeface="Times New Roman"/>
                <a:cs typeface="Times New Roman"/>
              </a:rPr>
              <a:t>Williams,</a:t>
            </a:r>
            <a:r>
              <a:rPr sz="2450" spc="-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85" dirty="0">
                <a:solidFill>
                  <a:srgbClr val="332F2A"/>
                </a:solidFill>
                <a:latin typeface="Times New Roman"/>
                <a:cs typeface="Times New Roman"/>
              </a:rPr>
              <a:t>recounts</a:t>
            </a:r>
            <a:r>
              <a:rPr sz="2450" spc="-5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85" dirty="0">
                <a:solidFill>
                  <a:srgbClr val="332F2A"/>
                </a:solidFill>
                <a:latin typeface="Times New Roman"/>
                <a:cs typeface="Times New Roman"/>
              </a:rPr>
              <a:t>the</a:t>
            </a:r>
            <a:r>
              <a:rPr sz="2450" spc="12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60" dirty="0">
                <a:solidFill>
                  <a:srgbClr val="332F2A"/>
                </a:solidFill>
                <a:latin typeface="Times New Roman"/>
                <a:cs typeface="Times New Roman"/>
              </a:rPr>
              <a:t>beating</a:t>
            </a:r>
            <a:r>
              <a:rPr sz="2450" spc="-7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-95" dirty="0">
                <a:solidFill>
                  <a:srgbClr val="332F2A"/>
                </a:solidFill>
                <a:latin typeface="Times New Roman"/>
                <a:cs typeface="Times New Roman"/>
              </a:rPr>
              <a:t>of</a:t>
            </a:r>
            <a:r>
              <a:rPr sz="2450" spc="10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-100" dirty="0">
                <a:solidFill>
                  <a:srgbClr val="332F2A"/>
                </a:solidFill>
                <a:latin typeface="Times New Roman"/>
                <a:cs typeface="Times New Roman"/>
              </a:rPr>
              <a:t>a</a:t>
            </a:r>
            <a:r>
              <a:rPr sz="2450" spc="14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90" dirty="0">
                <a:solidFill>
                  <a:srgbClr val="332F2A"/>
                </a:solidFill>
                <a:latin typeface="Times New Roman"/>
                <a:cs typeface="Times New Roman"/>
              </a:rPr>
              <a:t>pregnant</a:t>
            </a:r>
            <a:r>
              <a:rPr sz="2450" spc="5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45" dirty="0">
                <a:solidFill>
                  <a:srgbClr val="332F2A"/>
                </a:solidFill>
                <a:latin typeface="Times New Roman"/>
                <a:cs typeface="Times New Roman"/>
              </a:rPr>
              <a:t>slave</a:t>
            </a:r>
            <a:r>
              <a:rPr sz="2450" spc="-1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40" dirty="0">
                <a:solidFill>
                  <a:srgbClr val="332F2A"/>
                </a:solidFill>
                <a:latin typeface="Times New Roman"/>
                <a:cs typeface="Times New Roman"/>
              </a:rPr>
              <a:t>woman</a:t>
            </a:r>
            <a:r>
              <a:rPr sz="2450" spc="-8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20" dirty="0">
                <a:solidFill>
                  <a:srgbClr val="332F2A"/>
                </a:solidFill>
                <a:latin typeface="Times New Roman"/>
                <a:cs typeface="Times New Roman"/>
              </a:rPr>
              <a:t>on</a:t>
            </a:r>
            <a:r>
              <a:rPr sz="2450" spc="-17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05" dirty="0">
                <a:solidFill>
                  <a:srgbClr val="332F2A"/>
                </a:solidFill>
                <a:latin typeface="Times New Roman"/>
                <a:cs typeface="Times New Roman"/>
              </a:rPr>
              <a:t>a</a:t>
            </a:r>
            <a:r>
              <a:rPr sz="2450" spc="-6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-5" dirty="0">
                <a:solidFill>
                  <a:srgbClr val="332F2A"/>
                </a:solidFill>
                <a:latin typeface="Times New Roman"/>
                <a:cs typeface="Times New Roman"/>
              </a:rPr>
              <a:t>Mississipp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i</a:t>
            </a:r>
            <a:r>
              <a:rPr sz="2450" spc="-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90" dirty="0">
                <a:solidFill>
                  <a:srgbClr val="332F2A"/>
                </a:solidFill>
                <a:latin typeface="Times New Roman"/>
                <a:cs typeface="Times New Roman"/>
              </a:rPr>
              <a:t>cotton</a:t>
            </a:r>
            <a:r>
              <a:rPr sz="2450" spc="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75" dirty="0">
                <a:solidFill>
                  <a:srgbClr val="332F2A"/>
                </a:solidFill>
                <a:latin typeface="Times New Roman"/>
                <a:cs typeface="Times New Roman"/>
              </a:rPr>
              <a:t>plantation</a:t>
            </a:r>
            <a:r>
              <a:rPr sz="2450" spc="-10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60" dirty="0">
                <a:solidFill>
                  <a:srgbClr val="332F2A"/>
                </a:solidFill>
                <a:latin typeface="Times New Roman"/>
                <a:cs typeface="Times New Roman"/>
              </a:rPr>
              <a:t>:</a:t>
            </a:r>
            <a:endParaRPr sz="2450">
              <a:latin typeface="Times New Roman"/>
              <a:cs typeface="Times New Roman"/>
            </a:endParaRPr>
          </a:p>
          <a:p>
            <a:pPr marL="458470" marR="5080" indent="-1905">
              <a:lnSpc>
                <a:spcPts val="2790"/>
              </a:lnSpc>
              <a:spcBef>
                <a:spcPts val="2780"/>
              </a:spcBef>
            </a:pPr>
            <a:r>
              <a:rPr sz="2450" spc="-25" dirty="0">
                <a:solidFill>
                  <a:srgbClr val="332F2A"/>
                </a:solidFill>
                <a:latin typeface="Times New Roman"/>
                <a:cs typeface="Times New Roman"/>
              </a:rPr>
              <a:t>"[The</a:t>
            </a:r>
            <a:r>
              <a:rPr sz="2450" spc="-10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25" dirty="0">
                <a:solidFill>
                  <a:srgbClr val="332F2A"/>
                </a:solidFill>
                <a:latin typeface="Times New Roman"/>
                <a:cs typeface="Times New Roman"/>
              </a:rPr>
              <a:t>white</a:t>
            </a:r>
            <a:r>
              <a:rPr sz="2450" spc="-1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-10" dirty="0">
                <a:solidFill>
                  <a:srgbClr val="332F2A"/>
                </a:solidFill>
                <a:latin typeface="Times New Roman"/>
                <a:cs typeface="Times New Roman"/>
              </a:rPr>
              <a:t>folks]</a:t>
            </a:r>
            <a:r>
              <a:rPr sz="2450" spc="-11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85" dirty="0">
                <a:solidFill>
                  <a:srgbClr val="332F2A"/>
                </a:solidFill>
                <a:latin typeface="Times New Roman"/>
                <a:cs typeface="Times New Roman"/>
              </a:rPr>
              <a:t>would</a:t>
            </a:r>
            <a:r>
              <a:rPr sz="2450" spc="-7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dig</a:t>
            </a:r>
            <a:r>
              <a:rPr sz="2450" spc="-12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a</a:t>
            </a:r>
            <a:r>
              <a:rPr sz="2450" spc="-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55" dirty="0">
                <a:solidFill>
                  <a:srgbClr val="332F2A"/>
                </a:solidFill>
                <a:latin typeface="Times New Roman"/>
                <a:cs typeface="Times New Roman"/>
              </a:rPr>
              <a:t>hole</a:t>
            </a:r>
            <a:r>
              <a:rPr sz="2450" spc="-1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55" dirty="0">
                <a:solidFill>
                  <a:srgbClr val="332F2A"/>
                </a:solidFill>
                <a:latin typeface="Times New Roman"/>
                <a:cs typeface="Times New Roman"/>
              </a:rPr>
              <a:t>in</a:t>
            </a:r>
            <a:r>
              <a:rPr sz="2450" spc="-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10" dirty="0">
                <a:solidFill>
                  <a:srgbClr val="332F2A"/>
                </a:solidFill>
                <a:latin typeface="Times New Roman"/>
                <a:cs typeface="Times New Roman"/>
              </a:rPr>
              <a:t>de</a:t>
            </a:r>
            <a:r>
              <a:rPr sz="2450" spc="-26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00" dirty="0">
                <a:solidFill>
                  <a:srgbClr val="332F2A"/>
                </a:solidFill>
                <a:latin typeface="Times New Roman"/>
                <a:cs typeface="Times New Roman"/>
              </a:rPr>
              <a:t>ground</a:t>
            </a:r>
            <a:r>
              <a:rPr sz="2450" spc="1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just</a:t>
            </a:r>
            <a:r>
              <a:rPr sz="2450" spc="2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big</a:t>
            </a:r>
            <a:r>
              <a:rPr sz="2450" spc="-13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'nuff</a:t>
            </a:r>
            <a:r>
              <a:rPr sz="2450" spc="19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fo'</a:t>
            </a:r>
            <a:r>
              <a:rPr sz="2450" spc="-10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-25" dirty="0">
                <a:solidFill>
                  <a:srgbClr val="332F2A"/>
                </a:solidFill>
                <a:latin typeface="Times New Roman"/>
                <a:cs typeface="Times New Roman"/>
              </a:rPr>
              <a:t>her </a:t>
            </a:r>
            <a:r>
              <a:rPr sz="2450" spc="50" dirty="0">
                <a:solidFill>
                  <a:srgbClr val="332F2A"/>
                </a:solidFill>
                <a:latin typeface="Times New Roman"/>
                <a:cs typeface="Times New Roman"/>
              </a:rPr>
              <a:t>stomach,</a:t>
            </a:r>
            <a:r>
              <a:rPr sz="2450" spc="1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85" dirty="0">
                <a:solidFill>
                  <a:srgbClr val="332F2A"/>
                </a:solidFill>
                <a:latin typeface="Times New Roman"/>
                <a:cs typeface="Times New Roman"/>
              </a:rPr>
              <a:t>make</a:t>
            </a:r>
            <a:r>
              <a:rPr sz="2450" spc="-8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70" dirty="0">
                <a:solidFill>
                  <a:srgbClr val="332F2A"/>
                </a:solidFill>
                <a:latin typeface="Times New Roman"/>
                <a:cs typeface="Times New Roman"/>
              </a:rPr>
              <a:t>her</a:t>
            </a:r>
            <a:r>
              <a:rPr sz="2450" spc="8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lie</a:t>
            </a:r>
            <a:r>
              <a:rPr sz="2450" spc="-14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65" dirty="0">
                <a:solidFill>
                  <a:srgbClr val="332F2A"/>
                </a:solidFill>
                <a:latin typeface="Times New Roman"/>
                <a:cs typeface="Times New Roman"/>
              </a:rPr>
              <a:t>face</a:t>
            </a:r>
            <a:r>
              <a:rPr sz="2450" spc="-15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20" dirty="0">
                <a:solidFill>
                  <a:srgbClr val="332F2A"/>
                </a:solidFill>
                <a:latin typeface="Times New Roman"/>
                <a:cs typeface="Times New Roman"/>
              </a:rPr>
              <a:t>down</a:t>
            </a:r>
            <a:r>
              <a:rPr sz="2450" spc="-4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00" dirty="0">
                <a:solidFill>
                  <a:srgbClr val="332F2A"/>
                </a:solidFill>
                <a:latin typeface="Times New Roman"/>
                <a:cs typeface="Times New Roman"/>
              </a:rPr>
              <a:t>an</a:t>
            </a:r>
            <a:r>
              <a:rPr sz="2450" spc="114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45" dirty="0">
                <a:solidFill>
                  <a:srgbClr val="332F2A"/>
                </a:solidFill>
                <a:latin typeface="Times New Roman"/>
                <a:cs typeface="Times New Roman"/>
              </a:rPr>
              <a:t>whip</a:t>
            </a:r>
            <a:r>
              <a:rPr sz="2450" spc="-11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25" dirty="0">
                <a:solidFill>
                  <a:srgbClr val="332F2A"/>
                </a:solidFill>
                <a:latin typeface="Times New Roman"/>
                <a:cs typeface="Times New Roman"/>
              </a:rPr>
              <a:t>her</a:t>
            </a:r>
            <a:r>
              <a:rPr sz="2450" spc="-10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45" dirty="0">
                <a:solidFill>
                  <a:srgbClr val="332F2A"/>
                </a:solidFill>
                <a:latin typeface="Times New Roman"/>
                <a:cs typeface="Times New Roman"/>
              </a:rPr>
              <a:t>on</a:t>
            </a:r>
            <a:r>
              <a:rPr sz="2450" spc="-13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10" dirty="0">
                <a:solidFill>
                  <a:srgbClr val="332F2A"/>
                </a:solidFill>
                <a:latin typeface="Times New Roman"/>
                <a:cs typeface="Times New Roman"/>
              </a:rPr>
              <a:t>de</a:t>
            </a:r>
            <a:r>
              <a:rPr sz="2450" spc="-11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back</a:t>
            </a:r>
            <a:r>
              <a:rPr sz="2450" spc="-2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to</a:t>
            </a:r>
            <a:r>
              <a:rPr sz="2450" spc="9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60" dirty="0">
                <a:solidFill>
                  <a:srgbClr val="332F2A"/>
                </a:solidFill>
                <a:latin typeface="Times New Roman"/>
                <a:cs typeface="Times New Roman"/>
              </a:rPr>
              <a:t>keep </a:t>
            </a:r>
            <a:r>
              <a:rPr sz="2450" spc="75" dirty="0">
                <a:solidFill>
                  <a:srgbClr val="332F2A"/>
                </a:solidFill>
                <a:latin typeface="Times New Roman"/>
                <a:cs typeface="Times New Roman"/>
              </a:rPr>
              <a:t>from</a:t>
            </a:r>
            <a:r>
              <a:rPr sz="2450" spc="7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00" dirty="0">
                <a:solidFill>
                  <a:srgbClr val="332F2A"/>
                </a:solidFill>
                <a:latin typeface="Times New Roman"/>
                <a:cs typeface="Times New Roman"/>
              </a:rPr>
              <a:t>hurtin'</a:t>
            </a:r>
            <a:r>
              <a:rPr sz="2450" spc="-7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14" dirty="0">
                <a:solidFill>
                  <a:srgbClr val="332F2A"/>
                </a:solidFill>
                <a:latin typeface="Times New Roman"/>
                <a:cs typeface="Times New Roman"/>
              </a:rPr>
              <a:t>the</a:t>
            </a:r>
            <a:r>
              <a:rPr sz="2450" spc="-2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child"</a:t>
            </a:r>
            <a:r>
              <a:rPr sz="2450" spc="-13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-25" dirty="0">
                <a:solidFill>
                  <a:srgbClr val="332F2A"/>
                </a:solidFill>
                <a:latin typeface="Times New Roman"/>
                <a:cs typeface="Times New Roman"/>
              </a:rPr>
              <a:t>(3)</a:t>
            </a:r>
            <a:endParaRPr sz="24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50">
              <a:latin typeface="Times New Roman"/>
              <a:cs typeface="Times New Roman"/>
            </a:endParaRPr>
          </a:p>
          <a:p>
            <a:pPr marL="13335" marR="422275" indent="-1270" algn="just">
              <a:lnSpc>
                <a:spcPts val="2790"/>
              </a:lnSpc>
            </a:pP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Slave</a:t>
            </a:r>
            <a:r>
              <a:rPr sz="2450" spc="-15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90" dirty="0">
                <a:solidFill>
                  <a:srgbClr val="332F2A"/>
                </a:solidFill>
                <a:latin typeface="Times New Roman"/>
                <a:cs typeface="Times New Roman"/>
              </a:rPr>
              <a:t>owners'</a:t>
            </a:r>
            <a:r>
              <a:rPr sz="2450" spc="-15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60" dirty="0">
                <a:solidFill>
                  <a:srgbClr val="332F2A"/>
                </a:solidFill>
                <a:latin typeface="Times New Roman"/>
                <a:cs typeface="Times New Roman"/>
              </a:rPr>
              <a:t>perception</a:t>
            </a:r>
            <a:r>
              <a:rPr sz="2450" spc="1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of</a:t>
            </a:r>
            <a:r>
              <a:rPr sz="2450" spc="14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the</a:t>
            </a:r>
            <a:r>
              <a:rPr sz="2450" spc="57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-20" dirty="0">
                <a:solidFill>
                  <a:srgbClr val="332F2A"/>
                </a:solidFill>
                <a:latin typeface="Times New Roman"/>
                <a:cs typeface="Times New Roman"/>
              </a:rPr>
              <a:t>Black</a:t>
            </a:r>
            <a:r>
              <a:rPr sz="2450" spc="-114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80" dirty="0">
                <a:solidFill>
                  <a:srgbClr val="332F2A"/>
                </a:solidFill>
                <a:latin typeface="Times New Roman"/>
                <a:cs typeface="Times New Roman"/>
              </a:rPr>
              <a:t>fetus</a:t>
            </a:r>
            <a:r>
              <a:rPr sz="2450" spc="-15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95" dirty="0">
                <a:solidFill>
                  <a:srgbClr val="332F2A"/>
                </a:solidFill>
                <a:latin typeface="Times New Roman"/>
                <a:cs typeface="Times New Roman"/>
              </a:rPr>
              <a:t>as</a:t>
            </a:r>
            <a:r>
              <a:rPr sz="2450" spc="-15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05" dirty="0">
                <a:solidFill>
                  <a:srgbClr val="332F2A"/>
                </a:solidFill>
                <a:latin typeface="Times New Roman"/>
                <a:cs typeface="Times New Roman"/>
              </a:rPr>
              <a:t>a</a:t>
            </a:r>
            <a:r>
              <a:rPr sz="2450" spc="-7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85" dirty="0">
                <a:solidFill>
                  <a:srgbClr val="332F2A"/>
                </a:solidFill>
                <a:latin typeface="Times New Roman"/>
                <a:cs typeface="Times New Roman"/>
              </a:rPr>
              <a:t>means</a:t>
            </a:r>
            <a:r>
              <a:rPr sz="2450" spc="-15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65" dirty="0">
                <a:solidFill>
                  <a:srgbClr val="332F2A"/>
                </a:solidFill>
                <a:latin typeface="Times New Roman"/>
                <a:cs typeface="Times New Roman"/>
              </a:rPr>
              <a:t>for</a:t>
            </a:r>
            <a:r>
              <a:rPr sz="2450" spc="-9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60" dirty="0">
                <a:solidFill>
                  <a:srgbClr val="332F2A"/>
                </a:solidFill>
                <a:latin typeface="Times New Roman"/>
                <a:cs typeface="Times New Roman"/>
              </a:rPr>
              <a:t>potential </a:t>
            </a:r>
            <a:r>
              <a:rPr sz="2450" spc="55" dirty="0">
                <a:solidFill>
                  <a:srgbClr val="332F2A"/>
                </a:solidFill>
                <a:latin typeface="Times New Roman"/>
                <a:cs typeface="Times New Roman"/>
              </a:rPr>
              <a:t>economic</a:t>
            </a:r>
            <a:r>
              <a:rPr sz="2450" spc="-15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80" dirty="0">
                <a:solidFill>
                  <a:srgbClr val="332F2A"/>
                </a:solidFill>
                <a:latin typeface="Times New Roman"/>
                <a:cs typeface="Times New Roman"/>
              </a:rPr>
              <a:t>gain</a:t>
            </a:r>
            <a:r>
              <a:rPr sz="2450" spc="-4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parallels</a:t>
            </a:r>
            <a:r>
              <a:rPr sz="2450" spc="-2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10" dirty="0">
                <a:solidFill>
                  <a:srgbClr val="332F2A"/>
                </a:solidFill>
                <a:latin typeface="Times New Roman"/>
                <a:cs typeface="Times New Roman"/>
              </a:rPr>
              <a:t>current</a:t>
            </a:r>
            <a:r>
              <a:rPr sz="2450" spc="10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-165" dirty="0">
                <a:solidFill>
                  <a:srgbClr val="332F2A"/>
                </a:solidFill>
                <a:latin typeface="Times New Roman"/>
                <a:cs typeface="Times New Roman"/>
              </a:rPr>
              <a:t>U.S.</a:t>
            </a:r>
            <a:r>
              <a:rPr sz="2450" spc="1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policies</a:t>
            </a:r>
            <a:r>
              <a:rPr sz="2450" spc="-6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30" dirty="0">
                <a:solidFill>
                  <a:srgbClr val="332F2A"/>
                </a:solidFill>
                <a:latin typeface="Times New Roman"/>
                <a:cs typeface="Times New Roman"/>
              </a:rPr>
              <a:t>that</a:t>
            </a:r>
            <a:r>
              <a:rPr sz="2450" spc="2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75" dirty="0">
                <a:solidFill>
                  <a:srgbClr val="332F2A"/>
                </a:solidFill>
                <a:latin typeface="Times New Roman"/>
                <a:cs typeface="Times New Roman"/>
              </a:rPr>
              <a:t>seek</a:t>
            </a:r>
            <a:r>
              <a:rPr sz="2450" spc="-2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65" dirty="0">
                <a:solidFill>
                  <a:srgbClr val="332F2A"/>
                </a:solidFill>
                <a:latin typeface="Times New Roman"/>
                <a:cs typeface="Times New Roman"/>
              </a:rPr>
              <a:t>to</a:t>
            </a:r>
            <a:r>
              <a:rPr sz="2450" spc="1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50" dirty="0">
                <a:solidFill>
                  <a:srgbClr val="332F2A"/>
                </a:solidFill>
                <a:latin typeface="Times New Roman"/>
                <a:cs typeface="Times New Roman"/>
              </a:rPr>
              <a:t>protect</a:t>
            </a:r>
            <a:r>
              <a:rPr sz="2450" spc="15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25" dirty="0">
                <a:solidFill>
                  <a:srgbClr val="332F2A"/>
                </a:solidFill>
                <a:latin typeface="Times New Roman"/>
                <a:cs typeface="Times New Roman"/>
              </a:rPr>
              <a:t>the </a:t>
            </a:r>
            <a:r>
              <a:rPr sz="2450" spc="90" dirty="0">
                <a:solidFill>
                  <a:srgbClr val="332F2A"/>
                </a:solidFill>
                <a:latin typeface="Times New Roman"/>
                <a:cs typeface="Times New Roman"/>
              </a:rPr>
              <a:t>fetus</a:t>
            </a:r>
            <a:r>
              <a:rPr sz="2450" spc="-14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90" dirty="0">
                <a:solidFill>
                  <a:srgbClr val="332F2A"/>
                </a:solidFill>
                <a:latin typeface="Times New Roman"/>
                <a:cs typeface="Times New Roman"/>
              </a:rPr>
              <a:t>while</a:t>
            </a:r>
            <a:r>
              <a:rPr sz="2450" spc="-14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50" dirty="0">
                <a:solidFill>
                  <a:srgbClr val="332F2A"/>
                </a:solidFill>
                <a:latin typeface="Times New Roman"/>
                <a:cs typeface="Times New Roman"/>
              </a:rPr>
              <a:t>disregarding</a:t>
            </a:r>
            <a:r>
              <a:rPr sz="2450" spc="-2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the</a:t>
            </a:r>
            <a:r>
              <a:rPr sz="2450" spc="23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125" dirty="0">
                <a:solidFill>
                  <a:srgbClr val="332F2A"/>
                </a:solidFill>
                <a:latin typeface="Times New Roman"/>
                <a:cs typeface="Times New Roman"/>
              </a:rPr>
              <a:t>humanity</a:t>
            </a:r>
            <a:r>
              <a:rPr sz="2450" spc="-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of</a:t>
            </a:r>
            <a:r>
              <a:rPr sz="2450" spc="8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dirty="0">
                <a:solidFill>
                  <a:srgbClr val="332F2A"/>
                </a:solidFill>
                <a:latin typeface="Times New Roman"/>
                <a:cs typeface="Times New Roman"/>
              </a:rPr>
              <a:t>the</a:t>
            </a:r>
            <a:r>
              <a:rPr sz="2450" spc="15" dirty="0">
                <a:solidFill>
                  <a:srgbClr val="332F2A"/>
                </a:solidFill>
                <a:latin typeface="Times New Roman"/>
                <a:cs typeface="Times New Roman"/>
              </a:rPr>
              <a:t>  </a:t>
            </a:r>
            <a:r>
              <a:rPr sz="2450" spc="80" dirty="0">
                <a:solidFill>
                  <a:srgbClr val="332F2A"/>
                </a:solidFill>
                <a:latin typeface="Times New Roman"/>
                <a:cs typeface="Times New Roman"/>
              </a:rPr>
              <a:t>pregnant</a:t>
            </a:r>
            <a:r>
              <a:rPr sz="2450" spc="7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450" spc="90" dirty="0">
                <a:solidFill>
                  <a:srgbClr val="332F2A"/>
                </a:solidFill>
                <a:latin typeface="Times New Roman"/>
                <a:cs typeface="Times New Roman"/>
              </a:rPr>
              <a:t>woman.</a:t>
            </a:r>
            <a:endParaRPr sz="2450">
              <a:latin typeface="Times New Roman"/>
              <a:cs typeface="Times New Roman"/>
            </a:endParaRPr>
          </a:p>
        </p:txBody>
      </p:sp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4839" y="52513"/>
            <a:ext cx="2894389" cy="1114075"/>
          </a:xfrm>
          <a:prstGeom prst="rect">
            <a:avLst/>
          </a:prstGeom>
        </p:spPr>
      </p:pic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54004" y="52513"/>
            <a:ext cx="2030002" cy="1114075"/>
          </a:xfrm>
          <a:prstGeom prst="rect">
            <a:avLst/>
          </a:prstGeom>
        </p:spPr>
      </p:pic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46071" y="52513"/>
            <a:ext cx="2147873" cy="1114075"/>
          </a:xfrm>
          <a:prstGeom prst="rect">
            <a:avLst/>
          </a:prstGeom>
        </p:spPr>
      </p:pic>
      <p:pic>
        <p:nvPic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48784" y="1481151"/>
            <a:ext cx="183355" cy="707765"/>
          </a:xfrm>
          <a:prstGeom prst="rect">
            <a:avLst/>
          </a:prstGeom>
        </p:spPr>
      </p:pic>
      <p:pic>
        <p:nvPic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290" y="7012207"/>
            <a:ext cx="1244194" cy="655338"/>
          </a:xfrm>
          <a:prstGeom prst="rect">
            <a:avLst/>
          </a:prstGeom>
        </p:spPr>
      </p:pic>
      <p:pic>
        <p:nvPic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69423" y="6553470"/>
            <a:ext cx="681033" cy="629124"/>
          </a:xfrm>
          <a:prstGeom prst="rect">
            <a:avLst/>
          </a:prstGeom>
        </p:spPr>
      </p:pic>
      <p:pic>
        <p:nvPic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304199" y="3827263"/>
            <a:ext cx="4754200" cy="3355332"/>
          </a:xfrm>
          <a:prstGeom prst="rect">
            <a:avLst/>
          </a:prstGeom>
        </p:spPr>
      </p:pic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6806" y="1061733"/>
            <a:ext cx="0" cy="5583555"/>
          </a:xfrm>
          <a:custGeom>
            <a:avLst/>
            <a:gdLst/>
            <a:ahLst/>
            <a:cxnLst/>
            <a:rect l="l" t="t" r="r" b="b"/>
            <a:pathLst>
              <a:path h="5583555">
                <a:moveTo>
                  <a:pt x="0" y="5583479"/>
                </a:moveTo>
                <a:lnTo>
                  <a:pt x="0" y="0"/>
                </a:lnTo>
              </a:path>
            </a:pathLst>
          </a:custGeom>
          <a:ln w="654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74982" y="2188914"/>
            <a:ext cx="131445" cy="1638935"/>
          </a:xfrm>
          <a:custGeom>
            <a:avLst/>
            <a:gdLst/>
            <a:ahLst/>
            <a:cxnLst/>
            <a:rect l="l" t="t" r="r" b="b"/>
            <a:pathLst>
              <a:path w="131445" h="1638935">
                <a:moveTo>
                  <a:pt x="0" y="0"/>
                </a:moveTo>
                <a:lnTo>
                  <a:pt x="130968" y="0"/>
                </a:lnTo>
                <a:lnTo>
                  <a:pt x="130968" y="1638346"/>
                </a:lnTo>
                <a:lnTo>
                  <a:pt x="0" y="163834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209" y="170474"/>
            <a:ext cx="0" cy="1311275"/>
          </a:xfrm>
          <a:custGeom>
            <a:avLst/>
            <a:gdLst/>
            <a:ahLst/>
            <a:cxnLst/>
            <a:rect l="l" t="t" r="r" b="b"/>
            <a:pathLst>
              <a:path h="1311275">
                <a:moveTo>
                  <a:pt x="0" y="1310676"/>
                </a:moveTo>
                <a:lnTo>
                  <a:pt x="0" y="0"/>
                </a:lnTo>
              </a:path>
            </a:pathLst>
          </a:custGeom>
          <a:ln w="851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096" y="72173"/>
            <a:ext cx="641985" cy="0"/>
          </a:xfrm>
          <a:custGeom>
            <a:avLst/>
            <a:gdLst/>
            <a:ahLst/>
            <a:cxnLst/>
            <a:rect l="l" t="t" r="r" b="b"/>
            <a:pathLst>
              <a:path w="641985">
                <a:moveTo>
                  <a:pt x="0" y="0"/>
                </a:moveTo>
                <a:lnTo>
                  <a:pt x="641742" y="0"/>
                </a:lnTo>
              </a:path>
            </a:pathLst>
          </a:custGeom>
          <a:ln w="131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84008" y="72173"/>
            <a:ext cx="1362075" cy="0"/>
          </a:xfrm>
          <a:custGeom>
            <a:avLst/>
            <a:gdLst/>
            <a:ahLst/>
            <a:cxnLst/>
            <a:rect l="l" t="t" r="r" b="b"/>
            <a:pathLst>
              <a:path w="1362075">
                <a:moveTo>
                  <a:pt x="0" y="0"/>
                </a:moveTo>
                <a:lnTo>
                  <a:pt x="1362066" y="0"/>
                </a:lnTo>
              </a:path>
            </a:pathLst>
          </a:custGeom>
          <a:ln w="6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93949" y="65619"/>
            <a:ext cx="864869" cy="13335"/>
          </a:xfrm>
          <a:custGeom>
            <a:avLst/>
            <a:gdLst/>
            <a:ahLst/>
            <a:cxnLst/>
            <a:rect l="l" t="t" r="r" b="b"/>
            <a:pathLst>
              <a:path w="864870" h="13334">
                <a:moveTo>
                  <a:pt x="864450" y="13106"/>
                </a:moveTo>
                <a:lnTo>
                  <a:pt x="0" y="13106"/>
                </a:lnTo>
                <a:lnTo>
                  <a:pt x="0" y="0"/>
                </a:lnTo>
                <a:lnTo>
                  <a:pt x="864450" y="0"/>
                </a:lnTo>
                <a:lnTo>
                  <a:pt x="864450" y="131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84008" y="1101054"/>
            <a:ext cx="1362075" cy="0"/>
          </a:xfrm>
          <a:custGeom>
            <a:avLst/>
            <a:gdLst/>
            <a:ahLst/>
            <a:cxnLst/>
            <a:rect l="l" t="t" r="r" b="b"/>
            <a:pathLst>
              <a:path w="1362075">
                <a:moveTo>
                  <a:pt x="0" y="0"/>
                </a:moveTo>
                <a:lnTo>
                  <a:pt x="1362066" y="0"/>
                </a:lnTo>
              </a:path>
            </a:pathLst>
          </a:custGeom>
          <a:ln w="655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93949" y="1101054"/>
            <a:ext cx="746760" cy="0"/>
          </a:xfrm>
          <a:custGeom>
            <a:avLst/>
            <a:gdLst/>
            <a:ahLst/>
            <a:cxnLst/>
            <a:rect l="l" t="t" r="r" b="b"/>
            <a:pathLst>
              <a:path w="746759">
                <a:moveTo>
                  <a:pt x="0" y="0"/>
                </a:moveTo>
                <a:lnTo>
                  <a:pt x="746517" y="0"/>
                </a:lnTo>
              </a:path>
            </a:pathLst>
          </a:custGeom>
          <a:ln w="655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64" y="1101054"/>
            <a:ext cx="511175" cy="0"/>
          </a:xfrm>
          <a:custGeom>
            <a:avLst/>
            <a:gdLst/>
            <a:ahLst/>
            <a:cxnLst/>
            <a:rect l="l" t="t" r="r" b="b"/>
            <a:pathLst>
              <a:path w="511175">
                <a:moveTo>
                  <a:pt x="0" y="0"/>
                </a:moveTo>
                <a:lnTo>
                  <a:pt x="510774" y="0"/>
                </a:lnTo>
              </a:path>
            </a:pathLst>
          </a:custGeom>
          <a:ln w="655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50457" y="6605893"/>
            <a:ext cx="1454150" cy="0"/>
          </a:xfrm>
          <a:custGeom>
            <a:avLst/>
            <a:gdLst/>
            <a:ahLst/>
            <a:cxnLst/>
            <a:rect l="l" t="t" r="r" b="b"/>
            <a:pathLst>
              <a:path w="1454150">
                <a:moveTo>
                  <a:pt x="0" y="0"/>
                </a:moveTo>
                <a:lnTo>
                  <a:pt x="1453743" y="0"/>
                </a:lnTo>
              </a:path>
            </a:pathLst>
          </a:custGeom>
          <a:ln w="655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64" y="6605893"/>
            <a:ext cx="3025775" cy="0"/>
          </a:xfrm>
          <a:custGeom>
            <a:avLst/>
            <a:gdLst/>
            <a:ahLst/>
            <a:cxnLst/>
            <a:rect l="l" t="t" r="r" b="b"/>
            <a:pathLst>
              <a:path w="3025775">
                <a:moveTo>
                  <a:pt x="0" y="0"/>
                </a:moveTo>
                <a:lnTo>
                  <a:pt x="3025359" y="0"/>
                </a:lnTo>
              </a:path>
            </a:pathLst>
          </a:custGeom>
          <a:ln w="655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50457" y="7130164"/>
            <a:ext cx="1454150" cy="0"/>
          </a:xfrm>
          <a:custGeom>
            <a:avLst/>
            <a:gdLst/>
            <a:ahLst/>
            <a:cxnLst/>
            <a:rect l="l" t="t" r="r" b="b"/>
            <a:pathLst>
              <a:path w="1454150">
                <a:moveTo>
                  <a:pt x="0" y="0"/>
                </a:moveTo>
                <a:lnTo>
                  <a:pt x="1453743" y="0"/>
                </a:lnTo>
              </a:path>
            </a:pathLst>
          </a:custGeom>
          <a:ln w="655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485" y="7130164"/>
            <a:ext cx="1885950" cy="0"/>
          </a:xfrm>
          <a:custGeom>
            <a:avLst/>
            <a:gdLst/>
            <a:ahLst/>
            <a:cxnLst/>
            <a:rect l="l" t="t" r="r" b="b"/>
            <a:pathLst>
              <a:path w="1885950">
                <a:moveTo>
                  <a:pt x="0" y="0"/>
                </a:moveTo>
                <a:lnTo>
                  <a:pt x="1885938" y="0"/>
                </a:lnTo>
              </a:path>
            </a:pathLst>
          </a:custGeom>
          <a:ln w="655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49232" y="7628221"/>
            <a:ext cx="6509384" cy="13335"/>
          </a:xfrm>
          <a:custGeom>
            <a:avLst/>
            <a:gdLst/>
            <a:ahLst/>
            <a:cxnLst/>
            <a:rect l="l" t="t" r="r" b="b"/>
            <a:pathLst>
              <a:path w="6509384" h="13334">
                <a:moveTo>
                  <a:pt x="6509168" y="13106"/>
                </a:moveTo>
                <a:lnTo>
                  <a:pt x="0" y="13106"/>
                </a:lnTo>
                <a:lnTo>
                  <a:pt x="0" y="0"/>
                </a:lnTo>
                <a:lnTo>
                  <a:pt x="6509168" y="0"/>
                </a:lnTo>
                <a:lnTo>
                  <a:pt x="6509168" y="131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93" y="6841819"/>
            <a:ext cx="6823426" cy="825726"/>
          </a:xfrm>
          <a:prstGeom prst="rect">
            <a:avLst/>
          </a:prstGeom>
        </p:spPr>
      </p:pic>
      <p:pic>
        <p:nvPic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193" y="4744736"/>
            <a:ext cx="8303364" cy="2083976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629905" y="1516328"/>
            <a:ext cx="8631555" cy="4422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50" b="1" spc="-20" dirty="0">
                <a:solidFill>
                  <a:srgbClr val="18595B"/>
                </a:solidFill>
                <a:latin typeface="Times New Roman"/>
                <a:cs typeface="Times New Roman"/>
              </a:rPr>
              <a:t>Reproductive</a:t>
            </a:r>
            <a:r>
              <a:rPr sz="2350" b="1" spc="50" dirty="0">
                <a:solidFill>
                  <a:srgbClr val="18595B"/>
                </a:solidFill>
                <a:latin typeface="Times New Roman"/>
                <a:cs typeface="Times New Roman"/>
              </a:rPr>
              <a:t> </a:t>
            </a:r>
            <a:r>
              <a:rPr sz="2350" b="1" dirty="0">
                <a:solidFill>
                  <a:srgbClr val="18595B"/>
                </a:solidFill>
                <a:latin typeface="Times New Roman"/>
                <a:cs typeface="Times New Roman"/>
              </a:rPr>
              <a:t>Health</a:t>
            </a:r>
            <a:r>
              <a:rPr sz="2350" b="1" spc="-90" dirty="0">
                <a:solidFill>
                  <a:srgbClr val="18595B"/>
                </a:solidFill>
                <a:latin typeface="Times New Roman"/>
                <a:cs typeface="Times New Roman"/>
              </a:rPr>
              <a:t> </a:t>
            </a:r>
            <a:r>
              <a:rPr sz="2350" b="1" spc="-85" dirty="0">
                <a:solidFill>
                  <a:srgbClr val="18595B"/>
                </a:solidFill>
                <a:latin typeface="Times New Roman"/>
                <a:cs typeface="Times New Roman"/>
              </a:rPr>
              <a:t>Care</a:t>
            </a:r>
            <a:r>
              <a:rPr sz="2350" b="1" spc="-110" dirty="0">
                <a:solidFill>
                  <a:srgbClr val="18595B"/>
                </a:solidFill>
                <a:latin typeface="Times New Roman"/>
                <a:cs typeface="Times New Roman"/>
              </a:rPr>
              <a:t> </a:t>
            </a:r>
            <a:r>
              <a:rPr sz="2350" b="1" spc="-20" dirty="0">
                <a:solidFill>
                  <a:srgbClr val="18595B"/>
                </a:solidFill>
                <a:latin typeface="Times New Roman"/>
                <a:cs typeface="Times New Roman"/>
              </a:rPr>
              <a:t>Facilitated</a:t>
            </a:r>
            <a:r>
              <a:rPr sz="2350" b="1" spc="-15" dirty="0">
                <a:solidFill>
                  <a:srgbClr val="18595B"/>
                </a:solidFill>
                <a:latin typeface="Times New Roman"/>
                <a:cs typeface="Times New Roman"/>
              </a:rPr>
              <a:t> </a:t>
            </a:r>
            <a:r>
              <a:rPr sz="2350" b="1" spc="85" dirty="0">
                <a:solidFill>
                  <a:srgbClr val="18595B"/>
                </a:solidFill>
                <a:latin typeface="Times New Roman"/>
                <a:cs typeface="Times New Roman"/>
              </a:rPr>
              <a:t>by</a:t>
            </a:r>
            <a:r>
              <a:rPr sz="2350" b="1" spc="-229" dirty="0">
                <a:solidFill>
                  <a:srgbClr val="18595B"/>
                </a:solidFill>
                <a:latin typeface="Times New Roman"/>
                <a:cs typeface="Times New Roman"/>
              </a:rPr>
              <a:t> </a:t>
            </a:r>
            <a:r>
              <a:rPr sz="2350" b="1" dirty="0">
                <a:solidFill>
                  <a:srgbClr val="18595B"/>
                </a:solidFill>
                <a:latin typeface="Times New Roman"/>
                <a:cs typeface="Times New Roman"/>
              </a:rPr>
              <a:t>Slave</a:t>
            </a:r>
            <a:r>
              <a:rPr sz="2350" b="1" spc="-145" dirty="0">
                <a:solidFill>
                  <a:srgbClr val="18595B"/>
                </a:solidFill>
                <a:latin typeface="Times New Roman"/>
                <a:cs typeface="Times New Roman"/>
              </a:rPr>
              <a:t> </a:t>
            </a:r>
            <a:r>
              <a:rPr sz="2350" b="1" spc="-10" dirty="0">
                <a:solidFill>
                  <a:srgbClr val="18595B"/>
                </a:solidFill>
                <a:latin typeface="Times New Roman"/>
                <a:cs typeface="Times New Roman"/>
              </a:rPr>
              <a:t>Owners</a:t>
            </a:r>
            <a:endParaRPr sz="2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2350">
              <a:latin typeface="Times New Roman"/>
              <a:cs typeface="Times New Roman"/>
            </a:endParaRPr>
          </a:p>
          <a:p>
            <a:pPr marL="19685" marR="5080" indent="-7620">
              <a:lnSpc>
                <a:spcPct val="93800"/>
              </a:lnSpc>
            </a:pP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Slaveholders'</a:t>
            </a:r>
            <a:r>
              <a:rPr sz="2350" spc="5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60" dirty="0">
                <a:solidFill>
                  <a:srgbClr val="332F2A"/>
                </a:solidFill>
                <a:latin typeface="Times New Roman"/>
                <a:cs typeface="Times New Roman"/>
              </a:rPr>
              <a:t>interest</a:t>
            </a:r>
            <a:r>
              <a:rPr sz="2350" spc="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90" dirty="0">
                <a:solidFill>
                  <a:srgbClr val="332F2A"/>
                </a:solidFill>
                <a:latin typeface="Times New Roman"/>
                <a:cs typeface="Times New Roman"/>
              </a:rPr>
              <a:t>in</a:t>
            </a:r>
            <a:r>
              <a:rPr sz="2350" spc="-14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slave</a:t>
            </a:r>
            <a:r>
              <a:rPr sz="2350" spc="-1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80" dirty="0">
                <a:solidFill>
                  <a:srgbClr val="332F2A"/>
                </a:solidFill>
                <a:latin typeface="Times New Roman"/>
                <a:cs typeface="Times New Roman"/>
              </a:rPr>
              <a:t>women</a:t>
            </a:r>
            <a:r>
              <a:rPr sz="2350" spc="-7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of</a:t>
            </a:r>
            <a:r>
              <a:rPr sz="2350" spc="12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child</a:t>
            </a:r>
            <a:r>
              <a:rPr sz="2350" spc="1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50" dirty="0">
                <a:solidFill>
                  <a:srgbClr val="332F2A"/>
                </a:solidFill>
                <a:latin typeface="Times New Roman"/>
                <a:cs typeface="Times New Roman"/>
              </a:rPr>
              <a:t>bearing</a:t>
            </a:r>
            <a:r>
              <a:rPr sz="2350" spc="-1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age</a:t>
            </a:r>
            <a:r>
              <a:rPr sz="2350" spc="-10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65" dirty="0">
                <a:solidFill>
                  <a:srgbClr val="332F2A"/>
                </a:solidFill>
                <a:latin typeface="Times New Roman"/>
                <a:cs typeface="Times New Roman"/>
              </a:rPr>
              <a:t>was </a:t>
            </a:r>
            <a:r>
              <a:rPr sz="2350" spc="55" dirty="0">
                <a:solidFill>
                  <a:srgbClr val="332F2A"/>
                </a:solidFill>
                <a:latin typeface="Times New Roman"/>
                <a:cs typeface="Times New Roman"/>
              </a:rPr>
              <a:t>matched</a:t>
            </a:r>
            <a:r>
              <a:rPr sz="2350" spc="1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70" dirty="0">
                <a:solidFill>
                  <a:srgbClr val="332F2A"/>
                </a:solidFill>
                <a:latin typeface="Times New Roman"/>
                <a:cs typeface="Times New Roman"/>
              </a:rPr>
              <a:t>by</a:t>
            </a:r>
            <a:r>
              <a:rPr sz="2350" spc="-1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physicians</a:t>
            </a:r>
            <a:r>
              <a:rPr sz="2350" spc="54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who</a:t>
            </a:r>
            <a:r>
              <a:rPr sz="2350" spc="30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would</a:t>
            </a:r>
            <a:r>
              <a:rPr sz="2350" spc="6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assist</a:t>
            </a:r>
            <a:r>
              <a:rPr sz="2350" spc="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90" dirty="0">
                <a:solidFill>
                  <a:srgbClr val="332F2A"/>
                </a:solidFill>
                <a:latin typeface="Times New Roman"/>
                <a:cs typeface="Times New Roman"/>
              </a:rPr>
              <a:t>in</a:t>
            </a:r>
            <a:r>
              <a:rPr sz="2350" spc="-6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90" dirty="0">
                <a:solidFill>
                  <a:srgbClr val="332F2A"/>
                </a:solidFill>
                <a:latin typeface="Times New Roman"/>
                <a:cs typeface="Times New Roman"/>
              </a:rPr>
              <a:t>the</a:t>
            </a:r>
            <a:r>
              <a:rPr sz="2350" spc="5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labor</a:t>
            </a:r>
            <a:r>
              <a:rPr sz="2350" spc="7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process.</a:t>
            </a:r>
            <a:r>
              <a:rPr sz="2350" spc="-12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-25" dirty="0">
                <a:solidFill>
                  <a:srgbClr val="332F2A"/>
                </a:solidFill>
                <a:latin typeface="Times New Roman"/>
                <a:cs typeface="Times New Roman"/>
              </a:rPr>
              <a:t>In </a:t>
            </a:r>
            <a:r>
              <a:rPr sz="2350" spc="70" dirty="0">
                <a:solidFill>
                  <a:srgbClr val="332F2A"/>
                </a:solidFill>
                <a:latin typeface="Times New Roman"/>
                <a:cs typeface="Times New Roman"/>
              </a:rPr>
              <a:t>unprecedented</a:t>
            </a:r>
            <a:r>
              <a:rPr sz="2350" spc="114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ways,</a:t>
            </a:r>
            <a:r>
              <a:rPr sz="2350" spc="-16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45" dirty="0">
                <a:solidFill>
                  <a:srgbClr val="332F2A"/>
                </a:solidFill>
                <a:latin typeface="Times New Roman"/>
                <a:cs typeface="Times New Roman"/>
              </a:rPr>
              <a:t>doctors</a:t>
            </a:r>
            <a:r>
              <a:rPr sz="2350" spc="-7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65" dirty="0">
                <a:solidFill>
                  <a:srgbClr val="332F2A"/>
                </a:solidFill>
                <a:latin typeface="Times New Roman"/>
                <a:cs typeface="Times New Roman"/>
              </a:rPr>
              <a:t>tried</a:t>
            </a:r>
            <a:r>
              <a:rPr sz="2350" spc="-4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70" dirty="0">
                <a:solidFill>
                  <a:srgbClr val="332F2A"/>
                </a:solidFill>
                <a:latin typeface="Times New Roman"/>
                <a:cs typeface="Times New Roman"/>
              </a:rPr>
              <a:t>to</a:t>
            </a:r>
            <a:r>
              <a:rPr sz="2350" spc="-13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65" dirty="0">
                <a:solidFill>
                  <a:srgbClr val="332F2A"/>
                </a:solidFill>
                <a:latin typeface="Times New Roman"/>
                <a:cs typeface="Times New Roman"/>
              </a:rPr>
              <a:t>manage</a:t>
            </a:r>
            <a:r>
              <a:rPr sz="2350" spc="-9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50" dirty="0">
                <a:solidFill>
                  <a:srgbClr val="332F2A"/>
                </a:solidFill>
                <a:latin typeface="Times New Roman"/>
                <a:cs typeface="Times New Roman"/>
              </a:rPr>
              <a:t>the</a:t>
            </a:r>
            <a:r>
              <a:rPr sz="2350" spc="10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85" dirty="0">
                <a:solidFill>
                  <a:srgbClr val="332F2A"/>
                </a:solidFill>
                <a:latin typeface="Times New Roman"/>
                <a:cs typeface="Times New Roman"/>
              </a:rPr>
              <a:t>health</a:t>
            </a:r>
            <a:r>
              <a:rPr sz="2350" spc="-12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of</a:t>
            </a:r>
            <a:r>
              <a:rPr sz="2350" spc="7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40" dirty="0">
                <a:solidFill>
                  <a:srgbClr val="332F2A"/>
                </a:solidFill>
                <a:latin typeface="Times New Roman"/>
                <a:cs typeface="Times New Roman"/>
              </a:rPr>
              <a:t>enslaved </a:t>
            </a:r>
            <a:r>
              <a:rPr sz="2350" spc="80" dirty="0">
                <a:solidFill>
                  <a:srgbClr val="332F2A"/>
                </a:solidFill>
                <a:latin typeface="Times New Roman"/>
                <a:cs typeface="Times New Roman"/>
              </a:rPr>
              <a:t>women</a:t>
            </a:r>
            <a:r>
              <a:rPr sz="2350" spc="6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50" dirty="0">
                <a:solidFill>
                  <a:srgbClr val="332F2A"/>
                </a:solidFill>
                <a:latin typeface="Times New Roman"/>
                <a:cs typeface="Times New Roman"/>
              </a:rPr>
              <a:t>from</a:t>
            </a:r>
            <a:r>
              <a:rPr sz="2350" spc="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80" dirty="0">
                <a:solidFill>
                  <a:srgbClr val="332F2A"/>
                </a:solidFill>
                <a:latin typeface="Times New Roman"/>
                <a:cs typeface="Times New Roman"/>
              </a:rPr>
              <a:t>puberty</a:t>
            </a:r>
            <a:r>
              <a:rPr sz="2350" spc="5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90" dirty="0">
                <a:solidFill>
                  <a:srgbClr val="332F2A"/>
                </a:solidFill>
                <a:latin typeface="Times New Roman"/>
                <a:cs typeface="Times New Roman"/>
              </a:rPr>
              <a:t>through</a:t>
            </a:r>
            <a:r>
              <a:rPr sz="2350" spc="80" dirty="0">
                <a:solidFill>
                  <a:srgbClr val="332F2A"/>
                </a:solidFill>
                <a:latin typeface="Times New Roman"/>
                <a:cs typeface="Times New Roman"/>
              </a:rPr>
              <a:t> the</a:t>
            </a:r>
            <a:r>
              <a:rPr sz="2350" spc="10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reproductive</a:t>
            </a:r>
            <a:r>
              <a:rPr sz="2350" spc="8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years,</a:t>
            </a:r>
            <a:r>
              <a:rPr sz="2350" spc="-2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60" dirty="0">
                <a:solidFill>
                  <a:srgbClr val="332F2A"/>
                </a:solidFill>
                <a:latin typeface="Times New Roman"/>
                <a:cs typeface="Times New Roman"/>
              </a:rPr>
              <a:t>attempting</a:t>
            </a:r>
            <a:r>
              <a:rPr sz="2350" spc="14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25" dirty="0">
                <a:solidFill>
                  <a:srgbClr val="332F2A"/>
                </a:solidFill>
                <a:latin typeface="Times New Roman"/>
                <a:cs typeface="Times New Roman"/>
              </a:rPr>
              <a:t>to </a:t>
            </a:r>
            <a:r>
              <a:rPr sz="2350" spc="10" dirty="0">
                <a:solidFill>
                  <a:srgbClr val="332F2A"/>
                </a:solidFill>
                <a:latin typeface="Times New Roman"/>
                <a:cs typeface="Times New Roman"/>
              </a:rPr>
              <a:t>foster</a:t>
            </a:r>
            <a:r>
              <a:rPr sz="2350" spc="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10" dirty="0">
                <a:solidFill>
                  <a:srgbClr val="332F2A"/>
                </a:solidFill>
                <a:latin typeface="Times New Roman"/>
                <a:cs typeface="Times New Roman"/>
              </a:rPr>
              <a:t>pregnancy,</a:t>
            </a:r>
            <a:r>
              <a:rPr sz="2350" spc="2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75" dirty="0">
                <a:solidFill>
                  <a:srgbClr val="332F2A"/>
                </a:solidFill>
                <a:latin typeface="Times New Roman"/>
                <a:cs typeface="Times New Roman"/>
              </a:rPr>
              <a:t>cure</a:t>
            </a:r>
            <a:r>
              <a:rPr sz="2350" spc="-9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10" dirty="0">
                <a:solidFill>
                  <a:srgbClr val="332F2A"/>
                </a:solidFill>
                <a:latin typeface="Times New Roman"/>
                <a:cs typeface="Times New Roman"/>
              </a:rPr>
              <a:t>infertility,</a:t>
            </a:r>
            <a:r>
              <a:rPr sz="2350" spc="-8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110" dirty="0">
                <a:solidFill>
                  <a:srgbClr val="332F2A"/>
                </a:solidFill>
                <a:latin typeface="Times New Roman"/>
                <a:cs typeface="Times New Roman"/>
              </a:rPr>
              <a:t>and</a:t>
            </a:r>
            <a:r>
              <a:rPr sz="2350" spc="3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10" dirty="0">
                <a:solidFill>
                  <a:srgbClr val="332F2A"/>
                </a:solidFill>
                <a:latin typeface="Times New Roman"/>
                <a:cs typeface="Times New Roman"/>
              </a:rPr>
              <a:t>resolve</a:t>
            </a:r>
            <a:r>
              <a:rPr sz="2350" spc="-2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10" dirty="0">
                <a:solidFill>
                  <a:srgbClr val="332F2A"/>
                </a:solidFill>
                <a:latin typeface="Times New Roman"/>
                <a:cs typeface="Times New Roman"/>
              </a:rPr>
              <a:t>gynecological</a:t>
            </a:r>
            <a:r>
              <a:rPr sz="2350" spc="22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-10" dirty="0">
                <a:solidFill>
                  <a:srgbClr val="332F2A"/>
                </a:solidFill>
                <a:latin typeface="Times New Roman"/>
                <a:cs typeface="Times New Roman"/>
              </a:rPr>
              <a:t>problems.</a:t>
            </a:r>
            <a:endParaRPr sz="2350">
              <a:latin typeface="Times New Roman"/>
              <a:cs typeface="Times New Roman"/>
            </a:endParaRPr>
          </a:p>
          <a:p>
            <a:pPr marL="20320" marR="55880" indent="6350">
              <a:lnSpc>
                <a:spcPct val="93800"/>
              </a:lnSpc>
              <a:spcBef>
                <a:spcPts val="2570"/>
              </a:spcBef>
              <a:tabLst>
                <a:tab pos="1855470" algn="l"/>
                <a:tab pos="6656070" algn="l"/>
              </a:tabLst>
            </a:pPr>
            <a:r>
              <a:rPr sz="2350" spc="110" dirty="0">
                <a:solidFill>
                  <a:srgbClr val="332F2A"/>
                </a:solidFill>
                <a:latin typeface="Times New Roman"/>
                <a:cs typeface="Times New Roman"/>
              </a:rPr>
              <a:t>White</a:t>
            </a:r>
            <a:r>
              <a:rPr sz="2350" spc="-12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90" dirty="0">
                <a:solidFill>
                  <a:srgbClr val="332F2A"/>
                </a:solidFill>
                <a:latin typeface="Times New Roman"/>
                <a:cs typeface="Times New Roman"/>
              </a:rPr>
              <a:t>southern</a:t>
            </a:r>
            <a:r>
              <a:rPr sz="2350" spc="1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45" dirty="0">
                <a:solidFill>
                  <a:srgbClr val="332F2A"/>
                </a:solidFill>
                <a:latin typeface="Times New Roman"/>
                <a:cs typeface="Times New Roman"/>
              </a:rPr>
              <a:t>doctors</a:t>
            </a:r>
            <a:r>
              <a:rPr sz="2350" spc="-14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75" dirty="0">
                <a:solidFill>
                  <a:srgbClr val="332F2A"/>
                </a:solidFill>
                <a:latin typeface="Times New Roman"/>
                <a:cs typeface="Times New Roman"/>
              </a:rPr>
              <a:t>used</a:t>
            </a:r>
            <a:r>
              <a:rPr sz="2350" spc="-5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90" dirty="0">
                <a:solidFill>
                  <a:srgbClr val="332F2A"/>
                </a:solidFill>
                <a:latin typeface="Times New Roman"/>
                <a:cs typeface="Times New Roman"/>
              </a:rPr>
              <a:t>their</a:t>
            </a:r>
            <a:r>
              <a:rPr sz="2350" spc="-11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access</a:t>
            </a:r>
            <a:r>
              <a:rPr sz="2350" spc="-15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to</a:t>
            </a:r>
            <a:r>
              <a:rPr sz="2350" spc="-8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50" dirty="0">
                <a:solidFill>
                  <a:srgbClr val="332F2A"/>
                </a:solidFill>
                <a:latin typeface="Times New Roman"/>
                <a:cs typeface="Times New Roman"/>
              </a:rPr>
              <a:t>enslaved</a:t>
            </a:r>
            <a:r>
              <a:rPr sz="2350" spc="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80" dirty="0">
                <a:solidFill>
                  <a:srgbClr val="332F2A"/>
                </a:solidFill>
                <a:latin typeface="Times New Roman"/>
                <a:cs typeface="Times New Roman"/>
              </a:rPr>
              <a:t>women</a:t>
            </a:r>
            <a:r>
              <a:rPr sz="2350" spc="-3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25" dirty="0">
                <a:solidFill>
                  <a:srgbClr val="332F2A"/>
                </a:solidFill>
                <a:latin typeface="Times New Roman"/>
                <a:cs typeface="Times New Roman"/>
              </a:rPr>
              <a:t>to </a:t>
            </a:r>
            <a:r>
              <a:rPr sz="2350" spc="105" dirty="0">
                <a:solidFill>
                  <a:srgbClr val="332F2A"/>
                </a:solidFill>
                <a:latin typeface="Times New Roman"/>
                <a:cs typeface="Times New Roman"/>
              </a:rPr>
              <a:t>enhance</a:t>
            </a:r>
            <a:r>
              <a:rPr sz="2350" spc="-5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75" dirty="0">
                <a:solidFill>
                  <a:srgbClr val="332F2A"/>
                </a:solidFill>
                <a:latin typeface="Times New Roman"/>
                <a:cs typeface="Times New Roman"/>
              </a:rPr>
              <a:t>their</a:t>
            </a:r>
            <a:r>
              <a:rPr sz="2350" spc="-6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135" dirty="0">
                <a:solidFill>
                  <a:srgbClr val="332F2A"/>
                </a:solidFill>
                <a:latin typeface="Times New Roman"/>
                <a:cs typeface="Times New Roman"/>
              </a:rPr>
              <a:t>own</a:t>
            </a:r>
            <a:r>
              <a:rPr sz="2350" spc="-6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50" dirty="0">
                <a:solidFill>
                  <a:srgbClr val="332F2A"/>
                </a:solidFill>
                <a:latin typeface="Times New Roman"/>
                <a:cs typeface="Times New Roman"/>
              </a:rPr>
              <a:t>reputations</a:t>
            </a:r>
            <a:r>
              <a:rPr sz="2350" spc="-1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90" dirty="0">
                <a:solidFill>
                  <a:srgbClr val="332F2A"/>
                </a:solidFill>
                <a:latin typeface="Times New Roman"/>
                <a:cs typeface="Times New Roman"/>
              </a:rPr>
              <a:t>and</a:t>
            </a:r>
            <a:r>
              <a:rPr sz="2350" spc="-5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90" dirty="0">
                <a:solidFill>
                  <a:srgbClr val="332F2A"/>
                </a:solidFill>
                <a:latin typeface="Times New Roman"/>
                <a:cs typeface="Times New Roman"/>
              </a:rPr>
              <a:t>their</a:t>
            </a:r>
            <a:r>
              <a:rPr sz="2350" spc="-6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profession</a:t>
            </a:r>
            <a:r>
              <a:rPr sz="2350" spc="1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95" dirty="0">
                <a:solidFill>
                  <a:srgbClr val="332F2A"/>
                </a:solidFill>
                <a:latin typeface="Times New Roman"/>
                <a:cs typeface="Times New Roman"/>
              </a:rPr>
              <a:t>as</a:t>
            </a:r>
            <a:r>
              <a:rPr sz="2350" spc="-254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100" dirty="0">
                <a:solidFill>
                  <a:srgbClr val="332F2A"/>
                </a:solidFill>
                <a:latin typeface="Times New Roman"/>
                <a:cs typeface="Times New Roman"/>
              </a:rPr>
              <a:t>a</a:t>
            </a:r>
            <a:r>
              <a:rPr sz="2350" spc="-10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60" dirty="0">
                <a:solidFill>
                  <a:srgbClr val="332F2A"/>
                </a:solidFill>
                <a:latin typeface="Times New Roman"/>
                <a:cs typeface="Times New Roman"/>
              </a:rPr>
              <a:t>whole</a:t>
            </a:r>
            <a:r>
              <a:rPr sz="2350" spc="-3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90" dirty="0">
                <a:solidFill>
                  <a:srgbClr val="332F2A"/>
                </a:solidFill>
                <a:latin typeface="Times New Roman"/>
                <a:cs typeface="Times New Roman"/>
              </a:rPr>
              <a:t>by </a:t>
            </a:r>
            <a:r>
              <a:rPr sz="2350" spc="60" dirty="0">
                <a:solidFill>
                  <a:srgbClr val="332F2A"/>
                </a:solidFill>
                <a:latin typeface="Times New Roman"/>
                <a:cs typeface="Times New Roman"/>
              </a:rPr>
              <a:t>experimenting</a:t>
            </a:r>
            <a:r>
              <a:rPr sz="2350" spc="9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114" dirty="0">
                <a:solidFill>
                  <a:srgbClr val="332F2A"/>
                </a:solidFill>
                <a:latin typeface="Times New Roman"/>
                <a:cs typeface="Times New Roman"/>
              </a:rPr>
              <a:t>on</a:t>
            </a:r>
            <a:r>
              <a:rPr sz="2350" spc="-9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slave</a:t>
            </a:r>
            <a:r>
              <a:rPr sz="2350" spc="-2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women's</a:t>
            </a:r>
            <a:r>
              <a:rPr sz="2350" spc="5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bodies</a:t>
            </a:r>
            <a:r>
              <a:rPr sz="2350" spc="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to</a:t>
            </a:r>
            <a:r>
              <a:rPr sz="2350" spc="3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60" dirty="0">
                <a:solidFill>
                  <a:srgbClr val="332F2A"/>
                </a:solidFill>
                <a:latin typeface="Times New Roman"/>
                <a:cs typeface="Times New Roman"/>
              </a:rPr>
              <a:t>produce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 medical</a:t>
            </a:r>
            <a:r>
              <a:rPr sz="2350" spc="-1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85" dirty="0">
                <a:solidFill>
                  <a:srgbClr val="332F2A"/>
                </a:solidFill>
                <a:latin typeface="Times New Roman"/>
                <a:cs typeface="Times New Roman"/>
              </a:rPr>
              <a:t>and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surgical</a:t>
            </a:r>
            <a:r>
              <a:rPr sz="2350" spc="-4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advances.</a:t>
            </a:r>
            <a:r>
              <a:rPr sz="2350" spc="-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These</a:t>
            </a:r>
            <a:r>
              <a:rPr sz="2350" spc="-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65" dirty="0">
                <a:solidFill>
                  <a:srgbClr val="332F2A"/>
                </a:solidFill>
                <a:latin typeface="Times New Roman"/>
                <a:cs typeface="Times New Roman"/>
              </a:rPr>
              <a:t>experiments</a:t>
            </a:r>
            <a:r>
              <a:rPr sz="2350" spc="7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85" dirty="0">
                <a:solidFill>
                  <a:srgbClr val="332F2A"/>
                </a:solidFill>
                <a:latin typeface="Times New Roman"/>
                <a:cs typeface="Times New Roman"/>
              </a:rPr>
              <a:t>were</a:t>
            </a:r>
            <a:r>
              <a:rPr sz="2350" spc="1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50" dirty="0">
                <a:solidFill>
                  <a:srgbClr val="332F2A"/>
                </a:solidFill>
                <a:latin typeface="Times New Roman"/>
                <a:cs typeface="Times New Roman"/>
              </a:rPr>
              <a:t>performed</a:t>
            </a:r>
            <a:r>
              <a:rPr sz="2350" spc="14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75" dirty="0">
                <a:solidFill>
                  <a:srgbClr val="332F2A"/>
                </a:solidFill>
                <a:latin typeface="Times New Roman"/>
                <a:cs typeface="Times New Roman"/>
              </a:rPr>
              <a:t>without</a:t>
            </a:r>
            <a:r>
              <a:rPr sz="2350" spc="18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45" dirty="0">
                <a:solidFill>
                  <a:srgbClr val="332F2A"/>
                </a:solidFill>
                <a:latin typeface="Times New Roman"/>
                <a:cs typeface="Times New Roman"/>
              </a:rPr>
              <a:t>the </a:t>
            </a:r>
            <a:r>
              <a:rPr sz="2350" spc="65" dirty="0">
                <a:solidFill>
                  <a:srgbClr val="332F2A"/>
                </a:solidFill>
                <a:latin typeface="Times New Roman"/>
                <a:cs typeface="Times New Roman"/>
              </a:rPr>
              <a:t>consent</a:t>
            </a:r>
            <a:r>
              <a:rPr sz="2350" spc="-11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of</a:t>
            </a:r>
            <a:r>
              <a:rPr sz="2350" spc="2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-25" dirty="0">
                <a:solidFill>
                  <a:srgbClr val="332F2A"/>
                </a:solidFill>
                <a:latin typeface="Times New Roman"/>
                <a:cs typeface="Times New Roman"/>
              </a:rPr>
              <a:t>the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	</a:t>
            </a:r>
            <a:r>
              <a:rPr sz="2350" spc="50" dirty="0">
                <a:solidFill>
                  <a:srgbClr val="332F2A"/>
                </a:solidFill>
                <a:latin typeface="Times New Roman"/>
                <a:cs typeface="Times New Roman"/>
              </a:rPr>
              <a:t>women,</a:t>
            </a:r>
            <a:r>
              <a:rPr sz="2350" spc="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85" dirty="0">
                <a:solidFill>
                  <a:srgbClr val="332F2A"/>
                </a:solidFill>
                <a:latin typeface="Times New Roman"/>
                <a:cs typeface="Times New Roman"/>
              </a:rPr>
              <a:t>but</a:t>
            </a:r>
            <a:r>
              <a:rPr sz="2350" spc="-4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instead</a:t>
            </a:r>
            <a:r>
              <a:rPr sz="2350" spc="3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the</a:t>
            </a:r>
            <a:r>
              <a:rPr sz="2350" spc="9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65" dirty="0">
                <a:solidFill>
                  <a:srgbClr val="332F2A"/>
                </a:solidFill>
                <a:latin typeface="Times New Roman"/>
                <a:cs typeface="Times New Roman"/>
              </a:rPr>
              <a:t>consent</a:t>
            </a:r>
            <a:r>
              <a:rPr sz="2350" spc="1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of</a:t>
            </a:r>
            <a:r>
              <a:rPr sz="2350" spc="18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-25" dirty="0">
                <a:solidFill>
                  <a:srgbClr val="332F2A"/>
                </a:solidFill>
                <a:latin typeface="Times New Roman"/>
                <a:cs typeface="Times New Roman"/>
              </a:rPr>
              <a:t>the</a:t>
            </a:r>
            <a:r>
              <a:rPr sz="2350" dirty="0">
                <a:solidFill>
                  <a:srgbClr val="332F2A"/>
                </a:solidFill>
                <a:latin typeface="Times New Roman"/>
                <a:cs typeface="Times New Roman"/>
              </a:rPr>
              <a:t>	slave</a:t>
            </a:r>
            <a:r>
              <a:rPr sz="2350" spc="-80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75" dirty="0">
                <a:solidFill>
                  <a:srgbClr val="332F2A"/>
                </a:solidFill>
                <a:latin typeface="Times New Roman"/>
                <a:cs typeface="Times New Roman"/>
              </a:rPr>
              <a:t>owner.</a:t>
            </a:r>
            <a:r>
              <a:rPr sz="2350" spc="-235" dirty="0">
                <a:solidFill>
                  <a:srgbClr val="332F2A"/>
                </a:solidFill>
                <a:latin typeface="Times New Roman"/>
                <a:cs typeface="Times New Roman"/>
              </a:rPr>
              <a:t> </a:t>
            </a:r>
            <a:r>
              <a:rPr sz="2350" spc="-114" dirty="0">
                <a:solidFill>
                  <a:srgbClr val="332F2A"/>
                </a:solidFill>
                <a:latin typeface="Times New Roman"/>
                <a:cs typeface="Times New Roman"/>
              </a:rPr>
              <a:t>(4)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61259" y="7120927"/>
            <a:ext cx="79438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35"/>
              </a:lnSpc>
              <a:spcBef>
                <a:spcPts val="100"/>
              </a:spcBef>
            </a:pPr>
            <a:r>
              <a:rPr sz="950" spc="-25" dirty="0">
                <a:solidFill>
                  <a:srgbClr val="526B89"/>
                </a:solidFill>
                <a:latin typeface="Times New Roman"/>
                <a:cs typeface="Times New Roman"/>
              </a:rPr>
              <a:t>��</a:t>
            </a:r>
            <a:endParaRPr sz="950">
              <a:latin typeface="Times New Roman"/>
              <a:cs typeface="Times New Roman"/>
            </a:endParaRPr>
          </a:p>
          <a:p>
            <a:pPr algn="ctr">
              <a:lnSpc>
                <a:spcPts val="1075"/>
              </a:lnSpc>
            </a:pPr>
            <a:r>
              <a:rPr sz="900" b="1" spc="-60" dirty="0">
                <a:solidFill>
                  <a:srgbClr val="4D4949"/>
                </a:solidFill>
                <a:latin typeface="Times New Roman"/>
                <a:cs typeface="Times New Roman"/>
              </a:rPr>
              <a:t>WW</a:t>
            </a:r>
            <a:r>
              <a:rPr sz="900" b="1" spc="-60" dirty="0">
                <a:solidFill>
                  <a:srgbClr val="898C8E"/>
                </a:solidFill>
                <a:latin typeface="Times New Roman"/>
                <a:cs typeface="Times New Roman"/>
              </a:rPr>
              <a:t>l</a:t>
            </a:r>
            <a:r>
              <a:rPr sz="900" b="1" spc="-60" dirty="0">
                <a:solidFill>
                  <a:srgbClr val="647B99"/>
                </a:solidFill>
                <a:latin typeface="Times New Roman"/>
                <a:cs typeface="Times New Roman"/>
              </a:rPr>
              <a:t>.ci'</a:t>
            </a:r>
            <a:r>
              <a:rPr sz="900" b="1" spc="-60" dirty="0">
                <a:solidFill>
                  <a:srgbClr val="345277"/>
                </a:solidFill>
                <a:latin typeface="Times New Roman"/>
                <a:cs typeface="Times New Roman"/>
              </a:rPr>
              <a:t>'</a:t>
            </a:r>
            <a:r>
              <a:rPr sz="900" b="1" spc="-60" dirty="0">
                <a:solidFill>
                  <a:srgbClr val="526B89"/>
                </a:solidFill>
                <a:latin typeface="Times New Roman"/>
                <a:cs typeface="Times New Roman"/>
              </a:rPr>
              <a:t>'.l.f'</a:t>
            </a:r>
            <a:r>
              <a:rPr sz="900" b="1" spc="-60" dirty="0">
                <a:solidFill>
                  <a:srgbClr val="345277"/>
                </a:solidFill>
                <a:latin typeface="Times New Roman"/>
                <a:cs typeface="Times New Roman"/>
              </a:rPr>
              <a:t>'</a:t>
            </a:r>
            <a:r>
              <a:rPr sz="900" b="1" spc="-60" dirty="0">
                <a:solidFill>
                  <a:srgbClr val="526B89"/>
                </a:solidFill>
                <a:latin typeface="Times New Roman"/>
                <a:cs typeface="Times New Roman"/>
              </a:rPr>
              <a:t>JA�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59627" y="6845867"/>
            <a:ext cx="1957705" cy="701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340">
              <a:lnSpc>
                <a:spcPts val="1140"/>
              </a:lnSpc>
              <a:spcBef>
                <a:spcPts val="100"/>
              </a:spcBef>
            </a:pPr>
            <a:r>
              <a:rPr sz="950" spc="-10" dirty="0">
                <a:solidFill>
                  <a:srgbClr val="345277"/>
                </a:solidFill>
                <a:latin typeface="Times New Roman"/>
                <a:cs typeface="Times New Roman"/>
              </a:rPr>
              <a:t>"</a:t>
            </a:r>
            <a:r>
              <a:rPr sz="950" spc="-10" dirty="0">
                <a:solidFill>
                  <a:srgbClr val="3B6295"/>
                </a:solidFill>
                <a:latin typeface="Times New Roman"/>
                <a:cs typeface="Times New Roman"/>
              </a:rPr>
              <a:t>,</a:t>
            </a:r>
            <a:r>
              <a:rPr sz="950" spc="-10" dirty="0">
                <a:solidFill>
                  <a:srgbClr val="345277"/>
                </a:solidFill>
                <a:latin typeface="Times New Roman"/>
                <a:cs typeface="Times New Roman"/>
              </a:rPr>
              <a:t>perfor</a:t>
            </a:r>
            <a:r>
              <a:rPr sz="1500" spc="-15" baseline="22222" dirty="0">
                <a:solidFill>
                  <a:srgbClr val="3B6295"/>
                </a:solidFill>
                <a:latin typeface="Arial"/>
                <a:cs typeface="Arial"/>
              </a:rPr>
              <a:t>'</a:t>
            </a:r>
            <a:r>
              <a:rPr sz="950" spc="-10" dirty="0">
                <a:solidFill>
                  <a:srgbClr val="345277"/>
                </a:solidFill>
                <a:latin typeface="Times New Roman"/>
                <a:cs typeface="Times New Roman"/>
              </a:rPr>
              <a:t>med</a:t>
            </a:r>
            <a:r>
              <a:rPr sz="950" spc="150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345277"/>
                </a:solidFill>
                <a:latin typeface="Times New Roman"/>
                <a:cs typeface="Times New Roman"/>
              </a:rPr>
              <a:t>many</a:t>
            </a:r>
            <a:r>
              <a:rPr sz="950" spc="-45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345277"/>
                </a:solidFill>
                <a:latin typeface="Times New Roman"/>
                <a:cs typeface="Times New Roman"/>
              </a:rPr>
              <a:t>reproductive</a:t>
            </a:r>
            <a:endParaRPr sz="950" dirty="0">
              <a:latin typeface="Times New Roman"/>
              <a:cs typeface="Times New Roman"/>
            </a:endParaRPr>
          </a:p>
          <a:p>
            <a:pPr marL="38100" marR="30480" indent="12700">
              <a:lnSpc>
                <a:spcPct val="90500"/>
              </a:lnSpc>
              <a:spcBef>
                <a:spcPts val="50"/>
              </a:spcBef>
            </a:pPr>
            <a:r>
              <a:rPr sz="950" dirty="0">
                <a:solidFill>
                  <a:srgbClr val="345277"/>
                </a:solidFill>
                <a:latin typeface="Times New Roman"/>
                <a:cs typeface="Times New Roman"/>
              </a:rPr>
              <a:t>ies</a:t>
            </a:r>
            <a:r>
              <a:rPr sz="950" spc="-5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10" dirty="0">
                <a:solidFill>
                  <a:srgbClr val="345277"/>
                </a:solidFill>
                <a:latin typeface="Times New Roman"/>
                <a:cs typeface="Times New Roman"/>
              </a:rPr>
              <a:t>to</a:t>
            </a:r>
            <a:r>
              <a:rPr sz="950" spc="-80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10" dirty="0">
                <a:solidFill>
                  <a:srgbClr val="345277"/>
                </a:solidFill>
                <a:latin typeface="Times New Roman"/>
                <a:cs typeface="Times New Roman"/>
              </a:rPr>
              <a:t>treat</a:t>
            </a:r>
            <a:r>
              <a:rPr sz="950" spc="15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10" dirty="0">
                <a:solidFill>
                  <a:srgbClr val="345277"/>
                </a:solidFill>
                <a:latin typeface="Times New Roman"/>
                <a:cs typeface="Times New Roman"/>
              </a:rPr>
              <a:t>various</a:t>
            </a:r>
            <a:r>
              <a:rPr sz="950" spc="-110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10" dirty="0">
                <a:solidFill>
                  <a:srgbClr val="345277"/>
                </a:solidFill>
                <a:latin typeface="Times New Roman"/>
                <a:cs typeface="Times New Roman"/>
              </a:rPr>
              <a:t>childbirth</a:t>
            </a:r>
            <a:r>
              <a:rPr sz="950" spc="-30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345277"/>
                </a:solidFill>
                <a:latin typeface="Times New Roman"/>
                <a:cs typeface="Times New Roman"/>
              </a:rPr>
              <a:t>illnesses </a:t>
            </a:r>
            <a:r>
              <a:rPr sz="950" spc="10" dirty="0">
                <a:solidFill>
                  <a:srgbClr val="345277"/>
                </a:solidFill>
                <a:latin typeface="Times New Roman"/>
                <a:cs typeface="Times New Roman"/>
              </a:rPr>
              <a:t>ican</a:t>
            </a:r>
            <a:r>
              <a:rPr sz="950" spc="-105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10" dirty="0">
                <a:solidFill>
                  <a:srgbClr val="345277"/>
                </a:solidFill>
                <a:latin typeface="Times New Roman"/>
                <a:cs typeface="Times New Roman"/>
              </a:rPr>
              <a:t>American</a:t>
            </a:r>
            <a:r>
              <a:rPr sz="950" spc="-45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10" dirty="0">
                <a:solidFill>
                  <a:srgbClr val="345277"/>
                </a:solidFill>
                <a:latin typeface="Times New Roman"/>
                <a:cs typeface="Times New Roman"/>
              </a:rPr>
              <a:t>women</a:t>
            </a:r>
            <a:r>
              <a:rPr sz="950" spc="10" dirty="0">
                <a:solidFill>
                  <a:srgbClr val="3B6295"/>
                </a:solidFill>
                <a:latin typeface="Times New Roman"/>
                <a:cs typeface="Times New Roman"/>
              </a:rPr>
              <a:t>.</a:t>
            </a:r>
            <a:r>
              <a:rPr sz="950" spc="-100" dirty="0">
                <a:solidFill>
                  <a:srgbClr val="3B6295"/>
                </a:solidFill>
                <a:latin typeface="Times New Roman"/>
                <a:cs typeface="Times New Roman"/>
              </a:rPr>
              <a:t> </a:t>
            </a:r>
            <a:r>
              <a:rPr sz="950" spc="10" dirty="0">
                <a:solidFill>
                  <a:srgbClr val="345277"/>
                </a:solidFill>
                <a:latin typeface="Times New Roman"/>
                <a:cs typeface="Times New Roman"/>
              </a:rPr>
              <a:t>Many</a:t>
            </a:r>
            <a:r>
              <a:rPr sz="950" spc="-30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10" dirty="0">
                <a:solidFill>
                  <a:srgbClr val="345277"/>
                </a:solidFill>
                <a:latin typeface="Times New Roman"/>
                <a:cs typeface="Times New Roman"/>
              </a:rPr>
              <a:t>of</a:t>
            </a:r>
            <a:r>
              <a:rPr sz="950" spc="85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345277"/>
                </a:solidFill>
                <a:latin typeface="Times New Roman"/>
                <a:cs typeface="Times New Roman"/>
              </a:rPr>
              <a:t>these </a:t>
            </a:r>
            <a:r>
              <a:rPr sz="950" spc="20" dirty="0">
                <a:solidFill>
                  <a:srgbClr val="345277"/>
                </a:solidFill>
                <a:latin typeface="Times New Roman"/>
                <a:cs typeface="Times New Roman"/>
              </a:rPr>
              <a:t>rformed</a:t>
            </a:r>
            <a:r>
              <a:rPr sz="950" spc="-80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20" dirty="0">
                <a:solidFill>
                  <a:srgbClr val="345277"/>
                </a:solidFill>
                <a:latin typeface="Times New Roman"/>
                <a:cs typeface="Times New Roman"/>
              </a:rPr>
              <a:t>without</a:t>
            </a:r>
            <a:r>
              <a:rPr sz="950" spc="-55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10" dirty="0">
                <a:solidFill>
                  <a:srgbClr val="345277"/>
                </a:solidFill>
                <a:latin typeface="Times New Roman"/>
                <a:cs typeface="Times New Roman"/>
              </a:rPr>
              <a:t>anesthesia</a:t>
            </a:r>
            <a:r>
              <a:rPr sz="950" spc="-50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10" dirty="0">
                <a:solidFill>
                  <a:srgbClr val="345277"/>
                </a:solidFill>
                <a:latin typeface="Times New Roman"/>
                <a:cs typeface="Times New Roman"/>
              </a:rPr>
              <a:t>as</a:t>
            </a:r>
            <a:r>
              <a:rPr sz="950" spc="-25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spc="-20" dirty="0">
                <a:solidFill>
                  <a:srgbClr val="345277"/>
                </a:solidFill>
                <a:latin typeface="Times New Roman"/>
                <a:cs typeface="Times New Roman"/>
              </a:rPr>
              <a:t>Black </a:t>
            </a:r>
            <a:r>
              <a:rPr sz="950" dirty="0">
                <a:solidFill>
                  <a:srgbClr val="345277"/>
                </a:solidFill>
                <a:latin typeface="Times New Roman"/>
                <a:cs typeface="Times New Roman"/>
              </a:rPr>
              <a:t>yped</a:t>
            </a:r>
            <a:r>
              <a:rPr sz="950" spc="-15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345277"/>
                </a:solidFill>
                <a:latin typeface="Times New Roman"/>
                <a:cs typeface="Times New Roman"/>
              </a:rPr>
              <a:t>as</a:t>
            </a:r>
            <a:r>
              <a:rPr sz="950" spc="-10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345277"/>
                </a:solidFill>
                <a:latin typeface="Times New Roman"/>
                <a:cs typeface="Times New Roman"/>
              </a:rPr>
              <a:t>lessable</a:t>
            </a:r>
            <a:r>
              <a:rPr sz="950" spc="-25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345277"/>
                </a:solidFill>
                <a:latin typeface="Times New Roman"/>
                <a:cs typeface="Times New Roman"/>
              </a:rPr>
              <a:t>to</a:t>
            </a:r>
            <a:r>
              <a:rPr sz="950" spc="5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345277"/>
                </a:solidFill>
                <a:latin typeface="Times New Roman"/>
                <a:cs typeface="Times New Roman"/>
              </a:rPr>
              <a:t>feels</a:t>
            </a:r>
            <a:r>
              <a:rPr sz="950" spc="-100" dirty="0">
                <a:solidFill>
                  <a:srgbClr val="345277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345277"/>
                </a:solidFill>
                <a:latin typeface="Times New Roman"/>
                <a:cs typeface="Times New Roman"/>
              </a:rPr>
              <a:t>pain</a:t>
            </a:r>
            <a:r>
              <a:rPr sz="950" dirty="0">
                <a:solidFill>
                  <a:srgbClr val="3B6295"/>
                </a:solidFill>
                <a:latin typeface="Times New Roman"/>
                <a:cs typeface="Times New Roman"/>
              </a:rPr>
              <a:t>.</a:t>
            </a:r>
            <a:r>
              <a:rPr sz="950" spc="-35" dirty="0">
                <a:solidFill>
                  <a:srgbClr val="3B6295"/>
                </a:solidFill>
                <a:latin typeface="Times New Roman"/>
                <a:cs typeface="Times New Roman"/>
              </a:rPr>
              <a:t> </a:t>
            </a:r>
            <a:r>
              <a:rPr sz="950" spc="-20" dirty="0">
                <a:solidFill>
                  <a:srgbClr val="345277"/>
                </a:solidFill>
                <a:latin typeface="Times New Roman"/>
                <a:cs typeface="Times New Roman"/>
              </a:rPr>
              <a:t>Non</a:t>
            </a:r>
            <a:r>
              <a:rPr sz="950" spc="-20" dirty="0">
                <a:solidFill>
                  <a:srgbClr val="3B6295"/>
                </a:solidFill>
                <a:latin typeface="Times New Roman"/>
                <a:cs typeface="Times New Roman"/>
              </a:rPr>
              <a:t>·</a:t>
            </a:r>
            <a:endParaRPr sz="950" dirty="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933095" y="6976571"/>
            <a:ext cx="3167380" cy="4387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00" b="1" spc="-65" dirty="0">
                <a:solidFill>
                  <a:srgbClr val="07070A"/>
                </a:solidFill>
                <a:latin typeface="Times New Roman"/>
                <a:cs typeface="Times New Roman"/>
              </a:rPr>
              <a:t>Post-</a:t>
            </a:r>
            <a:r>
              <a:rPr sz="2700" b="1" spc="-60" dirty="0">
                <a:solidFill>
                  <a:srgbClr val="07070A"/>
                </a:solidFill>
                <a:latin typeface="Times New Roman"/>
                <a:cs typeface="Times New Roman"/>
              </a:rPr>
              <a:t>Slavery:</a:t>
            </a:r>
            <a:r>
              <a:rPr sz="2700" b="1" spc="-65" dirty="0">
                <a:solidFill>
                  <a:srgbClr val="07070A"/>
                </a:solidFill>
                <a:latin typeface="Times New Roman"/>
                <a:cs typeface="Times New Roman"/>
              </a:rPr>
              <a:t> </a:t>
            </a:r>
            <a:r>
              <a:rPr sz="2700" b="1" spc="-50" dirty="0">
                <a:solidFill>
                  <a:srgbClr val="07070A"/>
                </a:solidFill>
                <a:latin typeface="Times New Roman"/>
                <a:cs typeface="Times New Roman"/>
              </a:rPr>
              <a:t>Jim</a:t>
            </a:r>
            <a:r>
              <a:rPr sz="2700" b="1" spc="-165" dirty="0">
                <a:solidFill>
                  <a:srgbClr val="07070A"/>
                </a:solidFill>
                <a:latin typeface="Times New Roman"/>
                <a:cs typeface="Times New Roman"/>
              </a:rPr>
              <a:t> </a:t>
            </a:r>
            <a:r>
              <a:rPr sz="2700" b="1" spc="-95" dirty="0">
                <a:solidFill>
                  <a:srgbClr val="07070A"/>
                </a:solidFill>
                <a:latin typeface="Times New Roman"/>
                <a:cs typeface="Times New Roman"/>
              </a:rPr>
              <a:t>Cro,</a:t>
            </a:r>
            <a:endParaRPr sz="2700" dirty="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 idx="4294967295"/>
          </p:nvPr>
        </p:nvSpPr>
        <p:spPr>
          <a:xfrm>
            <a:off x="6747089" y="7350659"/>
            <a:ext cx="2969260" cy="4616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397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50" b="0" i="0" u="none" strike="noStrike" kern="0" cap="none" spc="1130" normalizeH="0" baseline="0" noProof="0" dirty="0">
                <a:ln>
                  <a:noFill/>
                </a:ln>
                <a:solidFill>
                  <a:srgbClr val="898C8E"/>
                </a:solidFill>
                <a:effectLst/>
                <a:uLnTx/>
                <a:uFillTx/>
                <a:latin typeface="Arial"/>
                <a:cs typeface="Arial"/>
              </a:rPr>
              <a:t>--</a:t>
            </a:r>
            <a:r>
              <a:rPr kumimoji="0" lang="en-US" sz="2850" b="0" i="0" u="none" strike="noStrike" kern="0" cap="none" spc="1135" normalizeH="0" baseline="0" noProof="0" dirty="0">
                <a:ln>
                  <a:noFill/>
                </a:ln>
                <a:solidFill>
                  <a:srgbClr val="898C8E"/>
                </a:solidFill>
                <a:effectLst/>
                <a:uLnTx/>
                <a:uFillTx/>
                <a:latin typeface="Arial"/>
                <a:cs typeface="Arial"/>
              </a:rPr>
              <a:t>-</a:t>
            </a:r>
            <a:r>
              <a:rPr kumimoji="0" lang="en-US" sz="2850" b="0" i="0" u="none" strike="noStrike" kern="0" cap="none" spc="1130" normalizeH="0" baseline="0" noProof="0" dirty="0">
                <a:ln>
                  <a:noFill/>
                </a:ln>
                <a:solidFill>
                  <a:srgbClr val="898C8E"/>
                </a:solidFill>
                <a:effectLst/>
                <a:uLnTx/>
                <a:uFillTx/>
                <a:latin typeface="Arial"/>
                <a:cs typeface="Arial"/>
              </a:rPr>
              <a:t>-----</a:t>
            </a:r>
            <a:r>
              <a:rPr kumimoji="0" lang="en-US" sz="2850" b="0" i="0" u="none" strike="noStrike" kern="0" cap="none" spc="1130" normalizeH="0" baseline="0" noProof="0" dirty="0">
                <a:ln>
                  <a:noFill/>
                </a:ln>
                <a:solidFill>
                  <a:srgbClr val="B3B1B1"/>
                </a:solidFill>
                <a:effectLst/>
                <a:uLnTx/>
                <a:uFillTx/>
                <a:latin typeface="Arial"/>
                <a:cs typeface="Arial"/>
              </a:rPr>
              <a:t>-</a:t>
            </a:r>
            <a:r>
              <a:rPr kumimoji="0" lang="en-US" sz="2850" b="0" i="0" u="none" strike="noStrike" kern="0" cap="none" spc="1130" normalizeH="0" baseline="0" noProof="0" dirty="0">
                <a:ln>
                  <a:noFill/>
                </a:ln>
                <a:solidFill>
                  <a:srgbClr val="4D4949"/>
                </a:solidFill>
                <a:effectLst/>
                <a:uLnTx/>
                <a:uFillTx/>
                <a:latin typeface="Arial"/>
                <a:cs typeface="Arial"/>
              </a:rPr>
              <a:t>·</a:t>
            </a:r>
            <a:r>
              <a:rPr kumimoji="0" lang="en-US" sz="2850" b="0" i="0" u="none" strike="noStrike" kern="0" cap="none" spc="-490" normalizeH="0" baseline="0" noProof="0" dirty="0">
                <a:ln>
                  <a:noFill/>
                </a:ln>
                <a:solidFill>
                  <a:srgbClr val="4D4949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750" b="0" i="0" u="none" strike="noStrike" kern="0" cap="none" spc="1045" normalizeH="0" baseline="0" noProof="0" dirty="0">
                <a:ln>
                  <a:noFill/>
                </a:ln>
                <a:solidFill>
                  <a:srgbClr val="4D4949"/>
                </a:solidFill>
                <a:effectLst/>
                <a:uLnTx/>
                <a:uFillTx/>
                <a:latin typeface="Times New Roman"/>
                <a:cs typeface="Times New Roman"/>
              </a:rPr>
              <a:t>-</a:t>
            </a:r>
            <a:endParaRPr kumimoji="0" lang="en-US" sz="27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8776" y="340861"/>
            <a:ext cx="1833549" cy="825726"/>
          </a:xfrm>
          <a:prstGeom prst="rect">
            <a:avLst/>
          </a:prstGeom>
        </p:spPr>
      </p:pic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55360" y="340861"/>
            <a:ext cx="2291938" cy="825726"/>
          </a:xfrm>
          <a:prstGeom prst="rect">
            <a:avLst/>
          </a:prstGeom>
        </p:spPr>
      </p:pic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33105" y="340861"/>
            <a:ext cx="720323" cy="825726"/>
          </a:xfrm>
          <a:prstGeom prst="rect">
            <a:avLst/>
          </a:prstGeom>
        </p:spPr>
      </p:pic>
      <p:pic>
        <p:nvPic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992315"/>
            <a:ext cx="235742" cy="1153395"/>
          </a:xfrm>
          <a:prstGeom prst="rect">
            <a:avLst/>
          </a:prstGeom>
        </p:spPr>
      </p:pic>
      <p:pic>
        <p:nvPic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783301" y="340861"/>
            <a:ext cx="275098" cy="5137853"/>
          </a:xfrm>
          <a:prstGeom prst="rect">
            <a:avLst/>
          </a:prstGeom>
        </p:spPr>
      </p:pic>
      <p:pic>
        <p:nvPic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958204" y="6566577"/>
            <a:ext cx="523871" cy="170387"/>
          </a:xfrm>
          <a:prstGeom prst="rect">
            <a:avLst/>
          </a:prstGeom>
        </p:spPr>
      </p:pic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35" y="3145709"/>
            <a:ext cx="131445" cy="1599565"/>
          </a:xfrm>
          <a:custGeom>
            <a:avLst/>
            <a:gdLst/>
            <a:ahLst/>
            <a:cxnLst/>
            <a:rect l="l" t="t" r="r" b="b"/>
            <a:pathLst>
              <a:path w="131445" h="1599564">
                <a:moveTo>
                  <a:pt x="0" y="0"/>
                </a:moveTo>
                <a:lnTo>
                  <a:pt x="130967" y="0"/>
                </a:lnTo>
                <a:lnTo>
                  <a:pt x="130967" y="1599024"/>
                </a:lnTo>
                <a:lnTo>
                  <a:pt x="0" y="159902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3355" y="1061733"/>
            <a:ext cx="0" cy="930910"/>
          </a:xfrm>
          <a:custGeom>
            <a:avLst/>
            <a:gdLst/>
            <a:ahLst/>
            <a:cxnLst/>
            <a:rect l="l" t="t" r="r" b="b"/>
            <a:pathLst>
              <a:path h="930910">
                <a:moveTo>
                  <a:pt x="0" y="930580"/>
                </a:moveTo>
                <a:lnTo>
                  <a:pt x="0" y="0"/>
                </a:lnTo>
              </a:path>
            </a:pathLst>
          </a:custGeom>
          <a:ln w="589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94628" y="5478712"/>
            <a:ext cx="0" cy="1166495"/>
          </a:xfrm>
          <a:custGeom>
            <a:avLst/>
            <a:gdLst/>
            <a:ahLst/>
            <a:cxnLst/>
            <a:rect l="l" t="t" r="r" b="b"/>
            <a:pathLst>
              <a:path h="1166495">
                <a:moveTo>
                  <a:pt x="0" y="1166501"/>
                </a:moveTo>
                <a:lnTo>
                  <a:pt x="0" y="0"/>
                </a:lnTo>
              </a:path>
            </a:pathLst>
          </a:custGeom>
          <a:ln w="720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343"/>
            <a:ext cx="10058400" cy="19685"/>
          </a:xfrm>
          <a:custGeom>
            <a:avLst/>
            <a:gdLst/>
            <a:ahLst/>
            <a:cxnLst/>
            <a:rect l="l" t="t" r="r" b="b"/>
            <a:pathLst>
              <a:path w="10058400" h="19684">
                <a:moveTo>
                  <a:pt x="10058400" y="19660"/>
                </a:moveTo>
                <a:lnTo>
                  <a:pt x="0" y="19660"/>
                </a:lnTo>
                <a:lnTo>
                  <a:pt x="0" y="0"/>
                </a:lnTo>
                <a:lnTo>
                  <a:pt x="10058400" y="0"/>
                </a:lnTo>
                <a:lnTo>
                  <a:pt x="10058400" y="196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2710" y="340861"/>
            <a:ext cx="1336040" cy="0"/>
          </a:xfrm>
          <a:custGeom>
            <a:avLst/>
            <a:gdLst/>
            <a:ahLst/>
            <a:cxnLst/>
            <a:rect l="l" t="t" r="r" b="b"/>
            <a:pathLst>
              <a:path w="1336039">
                <a:moveTo>
                  <a:pt x="0" y="0"/>
                </a:moveTo>
                <a:lnTo>
                  <a:pt x="1335873" y="0"/>
                </a:lnTo>
              </a:path>
            </a:pathLst>
          </a:custGeom>
          <a:ln w="65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53434" y="1101054"/>
            <a:ext cx="930275" cy="0"/>
          </a:xfrm>
          <a:custGeom>
            <a:avLst/>
            <a:gdLst/>
            <a:ahLst/>
            <a:cxnLst/>
            <a:rect l="l" t="t" r="r" b="b"/>
            <a:pathLst>
              <a:path w="930275">
                <a:moveTo>
                  <a:pt x="0" y="0"/>
                </a:moveTo>
                <a:lnTo>
                  <a:pt x="929872" y="0"/>
                </a:lnTo>
              </a:path>
            </a:pathLst>
          </a:custGeom>
          <a:ln w="720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47302" y="1101054"/>
            <a:ext cx="786130" cy="0"/>
          </a:xfrm>
          <a:custGeom>
            <a:avLst/>
            <a:gdLst/>
            <a:ahLst/>
            <a:cxnLst/>
            <a:rect l="l" t="t" r="r" b="b"/>
            <a:pathLst>
              <a:path w="786129">
                <a:moveTo>
                  <a:pt x="0" y="0"/>
                </a:moveTo>
                <a:lnTo>
                  <a:pt x="785807" y="0"/>
                </a:lnTo>
              </a:path>
            </a:pathLst>
          </a:custGeom>
          <a:ln w="720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62327" y="1101054"/>
            <a:ext cx="1493520" cy="0"/>
          </a:xfrm>
          <a:custGeom>
            <a:avLst/>
            <a:gdLst/>
            <a:ahLst/>
            <a:cxnLst/>
            <a:rect l="l" t="t" r="r" b="b"/>
            <a:pathLst>
              <a:path w="1493520">
                <a:moveTo>
                  <a:pt x="0" y="0"/>
                </a:moveTo>
                <a:lnTo>
                  <a:pt x="1493035" y="0"/>
                </a:lnTo>
              </a:path>
            </a:pathLst>
          </a:custGeom>
          <a:ln w="655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64" y="1101054"/>
            <a:ext cx="1584960" cy="0"/>
          </a:xfrm>
          <a:custGeom>
            <a:avLst/>
            <a:gdLst/>
            <a:ahLst/>
            <a:cxnLst/>
            <a:rect l="l" t="t" r="r" b="b"/>
            <a:pathLst>
              <a:path w="1584960">
                <a:moveTo>
                  <a:pt x="0" y="0"/>
                </a:moveTo>
                <a:lnTo>
                  <a:pt x="1584711" y="0"/>
                </a:lnTo>
              </a:path>
            </a:pathLst>
          </a:custGeom>
          <a:ln w="655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29560" y="6579679"/>
            <a:ext cx="628650" cy="131445"/>
          </a:xfrm>
          <a:custGeom>
            <a:avLst/>
            <a:gdLst/>
            <a:ahLst/>
            <a:cxnLst/>
            <a:rect l="l" t="t" r="r" b="b"/>
            <a:pathLst>
              <a:path w="628650" h="131445">
                <a:moveTo>
                  <a:pt x="0" y="0"/>
                </a:moveTo>
                <a:lnTo>
                  <a:pt x="628647" y="0"/>
                </a:lnTo>
                <a:lnTo>
                  <a:pt x="628647" y="131067"/>
                </a:lnTo>
                <a:lnTo>
                  <a:pt x="0" y="13106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82079" y="6592786"/>
            <a:ext cx="576580" cy="118110"/>
          </a:xfrm>
          <a:custGeom>
            <a:avLst/>
            <a:gdLst/>
            <a:ahLst/>
            <a:cxnLst/>
            <a:rect l="l" t="t" r="r" b="b"/>
            <a:pathLst>
              <a:path w="576579" h="118109">
                <a:moveTo>
                  <a:pt x="576320" y="117960"/>
                </a:moveTo>
                <a:lnTo>
                  <a:pt x="0" y="117960"/>
                </a:lnTo>
                <a:lnTo>
                  <a:pt x="0" y="0"/>
                </a:lnTo>
                <a:lnTo>
                  <a:pt x="576320" y="0"/>
                </a:lnTo>
                <a:lnTo>
                  <a:pt x="576320" y="117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11821" y="6976160"/>
            <a:ext cx="746760" cy="6985"/>
          </a:xfrm>
          <a:custGeom>
            <a:avLst/>
            <a:gdLst/>
            <a:ahLst/>
            <a:cxnLst/>
            <a:rect l="l" t="t" r="r" b="b"/>
            <a:pathLst>
              <a:path w="746759" h="6984">
                <a:moveTo>
                  <a:pt x="746578" y="6553"/>
                </a:moveTo>
                <a:lnTo>
                  <a:pt x="0" y="6553"/>
                </a:lnTo>
                <a:lnTo>
                  <a:pt x="0" y="0"/>
                </a:lnTo>
                <a:lnTo>
                  <a:pt x="746578" y="0"/>
                </a:lnTo>
                <a:lnTo>
                  <a:pt x="746578" y="65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14408" y="7444726"/>
            <a:ext cx="844550" cy="13335"/>
          </a:xfrm>
          <a:custGeom>
            <a:avLst/>
            <a:gdLst/>
            <a:ahLst/>
            <a:cxnLst/>
            <a:rect l="l" t="t" r="r" b="b"/>
            <a:pathLst>
              <a:path w="844550" h="13334">
                <a:moveTo>
                  <a:pt x="0" y="13106"/>
                </a:moveTo>
                <a:lnTo>
                  <a:pt x="843991" y="13106"/>
                </a:lnTo>
                <a:lnTo>
                  <a:pt x="843991" y="0"/>
                </a:lnTo>
                <a:lnTo>
                  <a:pt x="0" y="0"/>
                </a:lnTo>
                <a:lnTo>
                  <a:pt x="0" y="131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0440" y="7348992"/>
            <a:ext cx="334010" cy="423545"/>
          </a:xfrm>
          <a:custGeom>
            <a:avLst/>
            <a:gdLst/>
            <a:ahLst/>
            <a:cxnLst/>
            <a:rect l="l" t="t" r="r" b="b"/>
            <a:pathLst>
              <a:path w="334009" h="423545">
                <a:moveTo>
                  <a:pt x="333968" y="423407"/>
                </a:moveTo>
                <a:lnTo>
                  <a:pt x="0" y="423407"/>
                </a:lnTo>
                <a:lnTo>
                  <a:pt x="0" y="0"/>
                </a:lnTo>
                <a:lnTo>
                  <a:pt x="333968" y="0"/>
                </a:lnTo>
                <a:lnTo>
                  <a:pt x="333968" y="423407"/>
                </a:lnTo>
                <a:close/>
              </a:path>
            </a:pathLst>
          </a:custGeom>
          <a:solidFill>
            <a:srgbClr val="DBD4C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D39150-4E42-B718-01B9-71E6D5DCC5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6725" y="-638636"/>
            <a:ext cx="9404949" cy="63863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Slide 6</a:t>
            </a:r>
          </a:p>
        </p:txBody>
      </p:sp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619"/>
            <a:ext cx="10058400" cy="76019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66574" y="2080100"/>
            <a:ext cx="8321675" cy="353187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5240">
              <a:lnSpc>
                <a:spcPct val="95400"/>
              </a:lnSpc>
              <a:spcBef>
                <a:spcPts val="240"/>
              </a:spcBef>
            </a:pPr>
            <a:r>
              <a:rPr sz="2400" dirty="0">
                <a:solidFill>
                  <a:srgbClr val="23313B"/>
                </a:solidFill>
                <a:latin typeface="Times New Roman"/>
                <a:cs typeface="Times New Roman"/>
              </a:rPr>
              <a:t>Notably</a:t>
            </a:r>
            <a:r>
              <a:rPr sz="2400" spc="7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65" dirty="0">
                <a:solidFill>
                  <a:srgbClr val="23313B"/>
                </a:solidFill>
                <a:latin typeface="Times New Roman"/>
                <a:cs typeface="Times New Roman"/>
              </a:rPr>
              <a:t>James</a:t>
            </a:r>
            <a:r>
              <a:rPr sz="2400" spc="-7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80" dirty="0">
                <a:solidFill>
                  <a:srgbClr val="23313B"/>
                </a:solidFill>
                <a:latin typeface="Times New Roman"/>
                <a:cs typeface="Times New Roman"/>
              </a:rPr>
              <a:t>Marion</a:t>
            </a:r>
            <a:r>
              <a:rPr sz="2400" spc="-11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3313B"/>
                </a:solidFill>
                <a:latin typeface="Times New Roman"/>
                <a:cs typeface="Times New Roman"/>
              </a:rPr>
              <a:t>Sims,</a:t>
            </a:r>
            <a:r>
              <a:rPr sz="2400" spc="-8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55" dirty="0">
                <a:solidFill>
                  <a:srgbClr val="23313B"/>
                </a:solidFill>
                <a:latin typeface="Times New Roman"/>
                <a:cs typeface="Times New Roman"/>
              </a:rPr>
              <a:t>also</a:t>
            </a:r>
            <a:r>
              <a:rPr sz="2400" spc="-7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30" dirty="0">
                <a:solidFill>
                  <a:srgbClr val="23313B"/>
                </a:solidFill>
                <a:latin typeface="Times New Roman"/>
                <a:cs typeface="Times New Roman"/>
              </a:rPr>
              <a:t>known</a:t>
            </a:r>
            <a:r>
              <a:rPr sz="2400" spc="-4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95" dirty="0">
                <a:solidFill>
                  <a:srgbClr val="23313B"/>
                </a:solidFill>
                <a:latin typeface="Times New Roman"/>
                <a:cs typeface="Times New Roman"/>
              </a:rPr>
              <a:t>as</a:t>
            </a:r>
            <a:r>
              <a:rPr sz="2400" spc="-7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90" dirty="0">
                <a:solidFill>
                  <a:srgbClr val="23313B"/>
                </a:solidFill>
                <a:latin typeface="Times New Roman"/>
                <a:cs typeface="Times New Roman"/>
              </a:rPr>
              <a:t>the</a:t>
            </a:r>
            <a:r>
              <a:rPr sz="240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70" dirty="0">
                <a:solidFill>
                  <a:srgbClr val="23313B"/>
                </a:solidFill>
                <a:latin typeface="Times New Roman"/>
                <a:cs typeface="Times New Roman"/>
              </a:rPr>
              <a:t>"Father</a:t>
            </a:r>
            <a:r>
              <a:rPr sz="2400" spc="-2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3313B"/>
                </a:solidFill>
                <a:latin typeface="Times New Roman"/>
                <a:cs typeface="Times New Roman"/>
              </a:rPr>
              <a:t>of </a:t>
            </a:r>
            <a:r>
              <a:rPr sz="2400" spc="85" dirty="0">
                <a:solidFill>
                  <a:srgbClr val="23313B"/>
                </a:solidFill>
                <a:latin typeface="Times New Roman"/>
                <a:cs typeface="Times New Roman"/>
              </a:rPr>
              <a:t>Modern</a:t>
            </a:r>
            <a:r>
              <a:rPr sz="2400" spc="-5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3313B"/>
                </a:solidFill>
                <a:latin typeface="Times New Roman"/>
                <a:cs typeface="Times New Roman"/>
              </a:rPr>
              <a:t>Gynecology",</a:t>
            </a:r>
            <a:r>
              <a:rPr sz="2400" spc="2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65" dirty="0">
                <a:solidFill>
                  <a:srgbClr val="23313B"/>
                </a:solidFill>
                <a:latin typeface="Times New Roman"/>
                <a:cs typeface="Times New Roman"/>
              </a:rPr>
              <a:t>performed</a:t>
            </a:r>
            <a:r>
              <a:rPr sz="2400" spc="114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30" dirty="0">
                <a:solidFill>
                  <a:srgbClr val="23313B"/>
                </a:solidFill>
                <a:latin typeface="Times New Roman"/>
                <a:cs typeface="Times New Roman"/>
              </a:rPr>
              <a:t>many</a:t>
            </a:r>
            <a:r>
              <a:rPr sz="2400" spc="-5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55" dirty="0">
                <a:solidFill>
                  <a:srgbClr val="23313B"/>
                </a:solidFill>
                <a:latin typeface="Times New Roman"/>
                <a:cs typeface="Times New Roman"/>
              </a:rPr>
              <a:t>reproductive </a:t>
            </a:r>
            <a:r>
              <a:rPr sz="2400" spc="85" dirty="0">
                <a:solidFill>
                  <a:srgbClr val="23313B"/>
                </a:solidFill>
                <a:latin typeface="Times New Roman"/>
                <a:cs typeface="Times New Roman"/>
              </a:rPr>
              <a:t>experimental</a:t>
            </a:r>
            <a:r>
              <a:rPr sz="2400" spc="1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60" dirty="0">
                <a:solidFill>
                  <a:srgbClr val="23313B"/>
                </a:solidFill>
                <a:latin typeface="Times New Roman"/>
                <a:cs typeface="Times New Roman"/>
              </a:rPr>
              <a:t>surgeries</a:t>
            </a:r>
            <a:r>
              <a:rPr sz="2400" spc="-3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65" dirty="0">
                <a:solidFill>
                  <a:srgbClr val="23313B"/>
                </a:solidFill>
                <a:latin typeface="Times New Roman"/>
                <a:cs typeface="Times New Roman"/>
              </a:rPr>
              <a:t>to</a:t>
            </a:r>
            <a:r>
              <a:rPr sz="2400" spc="-6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85" dirty="0">
                <a:solidFill>
                  <a:srgbClr val="23313B"/>
                </a:solidFill>
                <a:latin typeface="Times New Roman"/>
                <a:cs typeface="Times New Roman"/>
              </a:rPr>
              <a:t>treat</a:t>
            </a:r>
            <a:r>
              <a:rPr sz="2400" spc="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65" dirty="0">
                <a:solidFill>
                  <a:srgbClr val="23313B"/>
                </a:solidFill>
                <a:latin typeface="Times New Roman"/>
                <a:cs typeface="Times New Roman"/>
              </a:rPr>
              <a:t>various</a:t>
            </a:r>
            <a:r>
              <a:rPr sz="2400" spc="-13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80" dirty="0">
                <a:solidFill>
                  <a:srgbClr val="23313B"/>
                </a:solidFill>
                <a:latin typeface="Times New Roman"/>
                <a:cs typeface="Times New Roman"/>
              </a:rPr>
              <a:t>childbirth</a:t>
            </a:r>
            <a:r>
              <a:rPr sz="2400" spc="1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3313B"/>
                </a:solidFill>
                <a:latin typeface="Times New Roman"/>
                <a:cs typeface="Times New Roman"/>
              </a:rPr>
              <a:t>illnesses </a:t>
            </a:r>
            <a:r>
              <a:rPr sz="2400" spc="90" dirty="0">
                <a:solidFill>
                  <a:srgbClr val="23313B"/>
                </a:solidFill>
                <a:latin typeface="Times New Roman"/>
                <a:cs typeface="Times New Roman"/>
              </a:rPr>
              <a:t>among</a:t>
            </a:r>
            <a:r>
              <a:rPr sz="2400" spc="-15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60" dirty="0">
                <a:solidFill>
                  <a:srgbClr val="23313B"/>
                </a:solidFill>
                <a:latin typeface="Times New Roman"/>
                <a:cs typeface="Times New Roman"/>
              </a:rPr>
              <a:t>enslaved</a:t>
            </a:r>
            <a:r>
              <a:rPr sz="2400" spc="7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60" dirty="0">
                <a:solidFill>
                  <a:srgbClr val="23313B"/>
                </a:solidFill>
                <a:latin typeface="Times New Roman"/>
                <a:cs typeface="Times New Roman"/>
              </a:rPr>
              <a:t>African</a:t>
            </a:r>
            <a:r>
              <a:rPr sz="2400" spc="1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55" dirty="0">
                <a:solidFill>
                  <a:srgbClr val="23313B"/>
                </a:solidFill>
                <a:latin typeface="Times New Roman"/>
                <a:cs typeface="Times New Roman"/>
              </a:rPr>
              <a:t>American </a:t>
            </a:r>
            <a:r>
              <a:rPr sz="2400" spc="85" dirty="0">
                <a:solidFill>
                  <a:srgbClr val="23313B"/>
                </a:solidFill>
                <a:latin typeface="Times New Roman"/>
                <a:cs typeface="Times New Roman"/>
              </a:rPr>
              <a:t>women.</a:t>
            </a:r>
            <a:r>
              <a:rPr sz="2400" spc="-4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95" dirty="0">
                <a:solidFill>
                  <a:srgbClr val="23313B"/>
                </a:solidFill>
                <a:latin typeface="Times New Roman"/>
                <a:cs typeface="Times New Roman"/>
              </a:rPr>
              <a:t>Many</a:t>
            </a:r>
            <a:r>
              <a:rPr sz="2400" spc="-114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3313B"/>
                </a:solidFill>
                <a:latin typeface="Times New Roman"/>
                <a:cs typeface="Times New Roman"/>
              </a:rPr>
              <a:t>of</a:t>
            </a:r>
            <a:r>
              <a:rPr sz="2400" spc="100" dirty="0">
                <a:solidFill>
                  <a:srgbClr val="23313B"/>
                </a:solidFill>
                <a:latin typeface="Times New Roman"/>
                <a:cs typeface="Times New Roman"/>
              </a:rPr>
              <a:t> these </a:t>
            </a:r>
            <a:r>
              <a:rPr sz="2400" spc="90" dirty="0">
                <a:solidFill>
                  <a:srgbClr val="23313B"/>
                </a:solidFill>
                <a:latin typeface="Times New Roman"/>
                <a:cs typeface="Times New Roman"/>
              </a:rPr>
              <a:t>experiments</a:t>
            </a:r>
            <a:r>
              <a:rPr sz="2400" spc="-2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35" dirty="0">
                <a:solidFill>
                  <a:srgbClr val="23313B"/>
                </a:solidFill>
                <a:latin typeface="Times New Roman"/>
                <a:cs typeface="Times New Roman"/>
              </a:rPr>
              <a:t>were</a:t>
            </a:r>
            <a:r>
              <a:rPr sz="2400" spc="-12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23313B"/>
                </a:solidFill>
                <a:latin typeface="Times New Roman"/>
                <a:cs typeface="Times New Roman"/>
              </a:rPr>
              <a:t>performed</a:t>
            </a:r>
            <a:r>
              <a:rPr sz="2400" spc="114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00" dirty="0">
                <a:solidFill>
                  <a:srgbClr val="23313B"/>
                </a:solidFill>
                <a:latin typeface="Times New Roman"/>
                <a:cs typeface="Times New Roman"/>
              </a:rPr>
              <a:t>without</a:t>
            </a:r>
            <a:r>
              <a:rPr sz="2400" spc="3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70" dirty="0">
                <a:solidFill>
                  <a:srgbClr val="23313B"/>
                </a:solidFill>
                <a:latin typeface="Times New Roman"/>
                <a:cs typeface="Times New Roman"/>
              </a:rPr>
              <a:t>anesthesia</a:t>
            </a:r>
            <a:r>
              <a:rPr sz="2400" spc="5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95" dirty="0">
                <a:solidFill>
                  <a:srgbClr val="23313B"/>
                </a:solidFill>
                <a:latin typeface="Times New Roman"/>
                <a:cs typeface="Times New Roman"/>
              </a:rPr>
              <a:t>as</a:t>
            </a:r>
            <a:r>
              <a:rPr sz="2400" spc="-17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3313B"/>
                </a:solidFill>
                <a:latin typeface="Times New Roman"/>
                <a:cs typeface="Times New Roman"/>
              </a:rPr>
              <a:t>Black </a:t>
            </a:r>
            <a:r>
              <a:rPr sz="2400" spc="110" dirty="0">
                <a:solidFill>
                  <a:srgbClr val="23313B"/>
                </a:solidFill>
                <a:latin typeface="Times New Roman"/>
                <a:cs typeface="Times New Roman"/>
              </a:rPr>
              <a:t>women</a:t>
            </a:r>
            <a:r>
              <a:rPr sz="2400" spc="1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10" dirty="0">
                <a:solidFill>
                  <a:srgbClr val="23313B"/>
                </a:solidFill>
                <a:latin typeface="Times New Roman"/>
                <a:cs typeface="Times New Roman"/>
              </a:rPr>
              <a:t>were</a:t>
            </a:r>
            <a:r>
              <a:rPr sz="2400" spc="-10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90" dirty="0">
                <a:solidFill>
                  <a:srgbClr val="23313B"/>
                </a:solidFill>
                <a:latin typeface="Times New Roman"/>
                <a:cs typeface="Times New Roman"/>
              </a:rPr>
              <a:t>stereotyped</a:t>
            </a:r>
            <a:r>
              <a:rPr sz="2400" spc="-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85" dirty="0">
                <a:solidFill>
                  <a:srgbClr val="23313B"/>
                </a:solidFill>
                <a:latin typeface="Times New Roman"/>
                <a:cs typeface="Times New Roman"/>
              </a:rPr>
              <a:t>as</a:t>
            </a:r>
            <a:r>
              <a:rPr sz="2400" spc="-13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3313B"/>
                </a:solidFill>
                <a:latin typeface="Times New Roman"/>
                <a:cs typeface="Times New Roman"/>
              </a:rPr>
              <a:t>less</a:t>
            </a:r>
            <a:r>
              <a:rPr sz="2400" spc="-19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55" dirty="0">
                <a:solidFill>
                  <a:srgbClr val="23313B"/>
                </a:solidFill>
                <a:latin typeface="Times New Roman"/>
                <a:cs typeface="Times New Roman"/>
              </a:rPr>
              <a:t>able</a:t>
            </a:r>
            <a:r>
              <a:rPr sz="2400" spc="-13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55" dirty="0">
                <a:solidFill>
                  <a:srgbClr val="23313B"/>
                </a:solidFill>
                <a:latin typeface="Times New Roman"/>
                <a:cs typeface="Times New Roman"/>
              </a:rPr>
              <a:t>to</a:t>
            </a:r>
            <a:r>
              <a:rPr sz="2400" spc="-11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65" dirty="0">
                <a:solidFill>
                  <a:srgbClr val="23313B"/>
                </a:solidFill>
                <a:latin typeface="Times New Roman"/>
                <a:cs typeface="Times New Roman"/>
              </a:rPr>
              <a:t>feels</a:t>
            </a:r>
            <a:r>
              <a:rPr sz="2400" spc="-13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55" dirty="0">
                <a:solidFill>
                  <a:srgbClr val="23313B"/>
                </a:solidFill>
                <a:latin typeface="Times New Roman"/>
                <a:cs typeface="Times New Roman"/>
              </a:rPr>
              <a:t>pain.</a:t>
            </a:r>
            <a:r>
              <a:rPr sz="2400" spc="-13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3313B"/>
                </a:solidFill>
                <a:latin typeface="Times New Roman"/>
                <a:cs typeface="Times New Roman"/>
              </a:rPr>
              <a:t>Non-</a:t>
            </a:r>
            <a:r>
              <a:rPr sz="2400" spc="65" dirty="0">
                <a:solidFill>
                  <a:srgbClr val="23313B"/>
                </a:solidFill>
                <a:latin typeface="Times New Roman"/>
                <a:cs typeface="Times New Roman"/>
              </a:rPr>
              <a:t>consensual</a:t>
            </a:r>
            <a:r>
              <a:rPr sz="2400" spc="12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3313B"/>
                </a:solidFill>
                <a:latin typeface="Times New Roman"/>
                <a:cs typeface="Times New Roman"/>
              </a:rPr>
              <a:t>gynecological</a:t>
            </a:r>
            <a:r>
              <a:rPr sz="2400" spc="19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14" dirty="0">
                <a:solidFill>
                  <a:srgbClr val="23313B"/>
                </a:solidFill>
                <a:latin typeface="Times New Roman"/>
                <a:cs typeface="Times New Roman"/>
              </a:rPr>
              <a:t>and</a:t>
            </a:r>
            <a:r>
              <a:rPr sz="2400" spc="10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65" dirty="0">
                <a:solidFill>
                  <a:srgbClr val="23313B"/>
                </a:solidFill>
                <a:latin typeface="Times New Roman"/>
                <a:cs typeface="Times New Roman"/>
              </a:rPr>
              <a:t>reproductive</a:t>
            </a:r>
            <a:r>
              <a:rPr sz="2400" spc="17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3313B"/>
                </a:solidFill>
                <a:latin typeface="Times New Roman"/>
                <a:cs typeface="Times New Roman"/>
              </a:rPr>
              <a:t>surgeries,</a:t>
            </a:r>
            <a:r>
              <a:rPr sz="2400" spc="7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85" dirty="0">
                <a:solidFill>
                  <a:srgbClr val="23313B"/>
                </a:solidFill>
                <a:latin typeface="Times New Roman"/>
                <a:cs typeface="Times New Roman"/>
              </a:rPr>
              <a:t>such</a:t>
            </a:r>
            <a:r>
              <a:rPr sz="2400" spc="-1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70" dirty="0">
                <a:solidFill>
                  <a:srgbClr val="23313B"/>
                </a:solidFill>
                <a:latin typeface="Times New Roman"/>
                <a:cs typeface="Times New Roman"/>
              </a:rPr>
              <a:t>as </a:t>
            </a:r>
            <a:r>
              <a:rPr sz="2400" spc="65" dirty="0">
                <a:solidFill>
                  <a:srgbClr val="23313B"/>
                </a:solidFill>
                <a:latin typeface="Times New Roman"/>
                <a:cs typeface="Times New Roman"/>
              </a:rPr>
              <a:t>Caesarean</a:t>
            </a:r>
            <a:r>
              <a:rPr sz="2400" spc="-1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60" dirty="0">
                <a:solidFill>
                  <a:srgbClr val="23313B"/>
                </a:solidFill>
                <a:latin typeface="Times New Roman"/>
                <a:cs typeface="Times New Roman"/>
              </a:rPr>
              <a:t>sections</a:t>
            </a:r>
            <a:r>
              <a:rPr sz="2400" spc="-114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35" dirty="0">
                <a:solidFill>
                  <a:srgbClr val="23313B"/>
                </a:solidFill>
                <a:latin typeface="Times New Roman"/>
                <a:cs typeface="Times New Roman"/>
              </a:rPr>
              <a:t>were</a:t>
            </a:r>
            <a:r>
              <a:rPr sz="2400" spc="-7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65" dirty="0">
                <a:solidFill>
                  <a:srgbClr val="23313B"/>
                </a:solidFill>
                <a:latin typeface="Times New Roman"/>
                <a:cs typeface="Times New Roman"/>
              </a:rPr>
              <a:t>performed</a:t>
            </a:r>
            <a:r>
              <a:rPr sz="2400" spc="9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14" dirty="0">
                <a:solidFill>
                  <a:srgbClr val="23313B"/>
                </a:solidFill>
                <a:latin typeface="Times New Roman"/>
                <a:cs typeface="Times New Roman"/>
              </a:rPr>
              <a:t>and</a:t>
            </a:r>
            <a:r>
              <a:rPr sz="2400" spc="1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65" dirty="0">
                <a:solidFill>
                  <a:srgbClr val="23313B"/>
                </a:solidFill>
                <a:latin typeface="Times New Roman"/>
                <a:cs typeface="Times New Roman"/>
              </a:rPr>
              <a:t>perfected</a:t>
            </a:r>
            <a:r>
              <a:rPr sz="2400" spc="5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80" dirty="0">
                <a:solidFill>
                  <a:srgbClr val="23313B"/>
                </a:solidFill>
                <a:latin typeface="Times New Roman"/>
                <a:cs typeface="Times New Roman"/>
              </a:rPr>
              <a:t>on</a:t>
            </a:r>
            <a:r>
              <a:rPr sz="2400" spc="2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3313B"/>
                </a:solidFill>
                <a:latin typeface="Times New Roman"/>
                <a:cs typeface="Times New Roman"/>
              </a:rPr>
              <a:t>black </a:t>
            </a:r>
            <a:r>
              <a:rPr sz="2400" spc="110" dirty="0">
                <a:solidFill>
                  <a:srgbClr val="23313B"/>
                </a:solidFill>
                <a:latin typeface="Times New Roman"/>
                <a:cs typeface="Times New Roman"/>
              </a:rPr>
              <a:t>women</a:t>
            </a:r>
            <a:r>
              <a:rPr sz="2400" spc="-4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05" dirty="0">
                <a:solidFill>
                  <a:srgbClr val="23313B"/>
                </a:solidFill>
                <a:latin typeface="Times New Roman"/>
                <a:cs typeface="Times New Roman"/>
              </a:rPr>
              <a:t>so</a:t>
            </a:r>
            <a:r>
              <a:rPr sz="2400" spc="-22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10" dirty="0">
                <a:solidFill>
                  <a:srgbClr val="23313B"/>
                </a:solidFill>
                <a:latin typeface="Times New Roman"/>
                <a:cs typeface="Times New Roman"/>
              </a:rPr>
              <a:t>that</a:t>
            </a:r>
            <a:r>
              <a:rPr sz="2400" spc="-1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20" dirty="0">
                <a:solidFill>
                  <a:srgbClr val="23313B"/>
                </a:solidFill>
                <a:latin typeface="Times New Roman"/>
                <a:cs typeface="Times New Roman"/>
              </a:rPr>
              <a:t>the</a:t>
            </a:r>
            <a:r>
              <a:rPr sz="240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65" dirty="0">
                <a:solidFill>
                  <a:srgbClr val="23313B"/>
                </a:solidFill>
                <a:latin typeface="Times New Roman"/>
                <a:cs typeface="Times New Roman"/>
              </a:rPr>
              <a:t>procedures</a:t>
            </a:r>
            <a:r>
              <a:rPr sz="2400" spc="-6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50" dirty="0">
                <a:solidFill>
                  <a:srgbClr val="23313B"/>
                </a:solidFill>
                <a:latin typeface="Times New Roman"/>
                <a:cs typeface="Times New Roman"/>
              </a:rPr>
              <a:t>could</a:t>
            </a:r>
            <a:r>
              <a:rPr sz="2400" spc="3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85" dirty="0">
                <a:solidFill>
                  <a:srgbClr val="23313B"/>
                </a:solidFill>
                <a:latin typeface="Times New Roman"/>
                <a:cs typeface="Times New Roman"/>
              </a:rPr>
              <a:t>be</a:t>
            </a:r>
            <a:r>
              <a:rPr sz="2400" spc="-114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95" dirty="0">
                <a:solidFill>
                  <a:srgbClr val="23313B"/>
                </a:solidFill>
                <a:latin typeface="Times New Roman"/>
                <a:cs typeface="Times New Roman"/>
              </a:rPr>
              <a:t>used</a:t>
            </a:r>
            <a:r>
              <a:rPr sz="2400" spc="-114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05" dirty="0">
                <a:solidFill>
                  <a:srgbClr val="23313B"/>
                </a:solidFill>
                <a:latin typeface="Times New Roman"/>
                <a:cs typeface="Times New Roman"/>
              </a:rPr>
              <a:t>on</a:t>
            </a:r>
            <a:r>
              <a:rPr sz="2400" spc="-7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14" dirty="0">
                <a:solidFill>
                  <a:srgbClr val="23313B"/>
                </a:solidFill>
                <a:latin typeface="Times New Roman"/>
                <a:cs typeface="Times New Roman"/>
              </a:rPr>
              <a:t>other</a:t>
            </a:r>
            <a:r>
              <a:rPr sz="2400" spc="-7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125" dirty="0">
                <a:solidFill>
                  <a:srgbClr val="23313B"/>
                </a:solidFill>
                <a:latin typeface="Times New Roman"/>
                <a:cs typeface="Times New Roman"/>
              </a:rPr>
              <a:t>women</a:t>
            </a:r>
            <a:r>
              <a:rPr sz="2400" spc="-15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55" dirty="0">
                <a:solidFill>
                  <a:srgbClr val="23313B"/>
                </a:solidFill>
                <a:latin typeface="Times New Roman"/>
                <a:cs typeface="Times New Roman"/>
              </a:rPr>
              <a:t>in </a:t>
            </a:r>
            <a:r>
              <a:rPr sz="2400" spc="80" dirty="0">
                <a:solidFill>
                  <a:srgbClr val="23313B"/>
                </a:solidFill>
                <a:latin typeface="Times New Roman"/>
                <a:cs typeface="Times New Roman"/>
              </a:rPr>
              <a:t>the</a:t>
            </a:r>
            <a:r>
              <a:rPr sz="2400" spc="60" dirty="0">
                <a:solidFill>
                  <a:srgbClr val="23313B"/>
                </a:solidFill>
                <a:latin typeface="Times New Roman"/>
                <a:cs typeface="Times New Roman"/>
              </a:rPr>
              <a:t> </a:t>
            </a:r>
            <a:r>
              <a:rPr sz="2400" spc="85" dirty="0">
                <a:solidFill>
                  <a:srgbClr val="23313B"/>
                </a:solidFill>
                <a:latin typeface="Times New Roman"/>
                <a:cs typeface="Times New Roman"/>
              </a:rPr>
              <a:t>future.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slave woman kneeling on table with doctor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4502"/>
            <a:ext cx="10058400" cy="757645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02566AA-68E5-8831-BA58-D63720701EB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6725" y="-638636"/>
            <a:ext cx="9404949" cy="63863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Slave with doctor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slide 8"/>
          <p:cNvGrpSpPr/>
          <p:nvPr/>
        </p:nvGrpSpPr>
        <p:grpSpPr>
          <a:xfrm>
            <a:off x="0" y="52513"/>
            <a:ext cx="10058400" cy="7615555"/>
            <a:chOff x="0" y="52513"/>
            <a:chExt cx="10058400" cy="76155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619"/>
              <a:ext cx="10058400" cy="76019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40907" y="52513"/>
              <a:ext cx="2121679" cy="11140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87683" y="52513"/>
              <a:ext cx="681033" cy="11140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2395" y="52513"/>
              <a:ext cx="733420" cy="111407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058101" y="65619"/>
              <a:ext cx="0" cy="1009650"/>
            </a:xfrm>
            <a:custGeom>
              <a:avLst/>
              <a:gdLst/>
              <a:ahLst/>
              <a:cxnLst/>
              <a:rect l="l" t="t" r="r" b="b"/>
              <a:pathLst>
                <a:path h="1009650">
                  <a:moveTo>
                    <a:pt x="0" y="1009220"/>
                  </a:moveTo>
                  <a:lnTo>
                    <a:pt x="0" y="0"/>
                  </a:lnTo>
                </a:path>
              </a:pathLst>
            </a:custGeom>
            <a:ln w="589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78726"/>
              <a:ext cx="9770745" cy="0"/>
            </a:xfrm>
            <a:custGeom>
              <a:avLst/>
              <a:gdLst/>
              <a:ahLst/>
              <a:cxnLst/>
              <a:rect l="l" t="t" r="r" b="b"/>
              <a:pathLst>
                <a:path w="9770745">
                  <a:moveTo>
                    <a:pt x="8905821" y="0"/>
                  </a:moveTo>
                  <a:lnTo>
                    <a:pt x="9770209" y="0"/>
                  </a:lnTo>
                </a:path>
                <a:path w="9770745">
                  <a:moveTo>
                    <a:pt x="7268720" y="0"/>
                  </a:moveTo>
                  <a:lnTo>
                    <a:pt x="8172400" y="0"/>
                  </a:lnTo>
                </a:path>
                <a:path w="9770745">
                  <a:moveTo>
                    <a:pt x="5762589" y="0"/>
                  </a:moveTo>
                  <a:lnTo>
                    <a:pt x="6587687" y="0"/>
                  </a:lnTo>
                </a:path>
                <a:path w="9770745">
                  <a:moveTo>
                    <a:pt x="0" y="0"/>
                  </a:moveTo>
                  <a:lnTo>
                    <a:pt x="654839" y="0"/>
                  </a:lnTo>
                </a:path>
                <a:path w="9770745">
                  <a:moveTo>
                    <a:pt x="2514584" y="0"/>
                  </a:moveTo>
                  <a:lnTo>
                    <a:pt x="3640909" y="0"/>
                  </a:lnTo>
                </a:path>
              </a:pathLst>
            </a:custGeom>
            <a:ln w="1965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45552" y="1087947"/>
              <a:ext cx="995680" cy="0"/>
            </a:xfrm>
            <a:custGeom>
              <a:avLst/>
              <a:gdLst/>
              <a:ahLst/>
              <a:cxnLst/>
              <a:rect l="l" t="t" r="r" b="b"/>
              <a:pathLst>
                <a:path w="995679">
                  <a:moveTo>
                    <a:pt x="0" y="0"/>
                  </a:moveTo>
                  <a:lnTo>
                    <a:pt x="995357" y="0"/>
                  </a:lnTo>
                </a:path>
              </a:pathLst>
            </a:custGeom>
            <a:ln w="786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905820" y="1114160"/>
              <a:ext cx="760095" cy="0"/>
            </a:xfrm>
            <a:custGeom>
              <a:avLst/>
              <a:gdLst/>
              <a:ahLst/>
              <a:cxnLst/>
              <a:rect l="l" t="t" r="r" b="b"/>
              <a:pathLst>
                <a:path w="760095">
                  <a:moveTo>
                    <a:pt x="0" y="0"/>
                  </a:moveTo>
                  <a:lnTo>
                    <a:pt x="759613" y="0"/>
                  </a:lnTo>
                </a:path>
              </a:pathLst>
            </a:custGeom>
            <a:ln w="524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62589" y="1114160"/>
              <a:ext cx="2409825" cy="0"/>
            </a:xfrm>
            <a:custGeom>
              <a:avLst/>
              <a:gdLst/>
              <a:ahLst/>
              <a:cxnLst/>
              <a:rect l="l" t="t" r="r" b="b"/>
              <a:pathLst>
                <a:path w="2409825">
                  <a:moveTo>
                    <a:pt x="1506131" y="0"/>
                  </a:moveTo>
                  <a:lnTo>
                    <a:pt x="2409811" y="0"/>
                  </a:lnTo>
                </a:path>
                <a:path w="2409825">
                  <a:moveTo>
                    <a:pt x="0" y="0"/>
                  </a:moveTo>
                  <a:lnTo>
                    <a:pt x="825098" y="0"/>
                  </a:lnTo>
                </a:path>
              </a:pathLst>
            </a:custGeom>
            <a:ln w="589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65876" y="1376295"/>
              <a:ext cx="6313170" cy="0"/>
            </a:xfrm>
            <a:custGeom>
              <a:avLst/>
              <a:gdLst/>
              <a:ahLst/>
              <a:cxnLst/>
              <a:rect l="l" t="t" r="r" b="b"/>
              <a:pathLst>
                <a:path w="6313170">
                  <a:moveTo>
                    <a:pt x="5841169" y="0"/>
                  </a:moveTo>
                  <a:lnTo>
                    <a:pt x="6312654" y="0"/>
                  </a:lnTo>
                </a:path>
                <a:path w="6313170">
                  <a:moveTo>
                    <a:pt x="2776520" y="0"/>
                  </a:moveTo>
                  <a:lnTo>
                    <a:pt x="3221810" y="0"/>
                  </a:lnTo>
                </a:path>
                <a:path w="6313170">
                  <a:moveTo>
                    <a:pt x="0" y="0"/>
                  </a:moveTo>
                  <a:lnTo>
                    <a:pt x="733420" y="0"/>
                  </a:lnTo>
                </a:path>
              </a:pathLst>
            </a:custGeom>
            <a:ln w="65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-21835" y="80044"/>
            <a:ext cx="2461895" cy="339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02945" algn="l"/>
              </a:tabLst>
            </a:pPr>
            <a:r>
              <a:rPr sz="2050" spc="-20" dirty="0">
                <a:solidFill>
                  <a:srgbClr val="312F2A"/>
                </a:solidFill>
                <a:latin typeface="Times New Roman"/>
                <a:cs typeface="Times New Roman"/>
              </a:rPr>
              <a:t>of</a:t>
            </a:r>
            <a:r>
              <a:rPr sz="2050" spc="-9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050" spc="-25" dirty="0">
                <a:solidFill>
                  <a:srgbClr val="312F2A"/>
                </a:solidFill>
                <a:latin typeface="Times New Roman"/>
                <a:cs typeface="Times New Roman"/>
              </a:rPr>
              <a:t>the</a:t>
            </a:r>
            <a:r>
              <a:rPr sz="2050" dirty="0">
                <a:solidFill>
                  <a:srgbClr val="312F2A"/>
                </a:solidFill>
                <a:latin typeface="Times New Roman"/>
                <a:cs typeface="Times New Roman"/>
              </a:rPr>
              <a:t>	</a:t>
            </a:r>
            <a:r>
              <a:rPr sz="2050" spc="70" dirty="0">
                <a:solidFill>
                  <a:srgbClr val="312F2A"/>
                </a:solidFill>
                <a:latin typeface="Times New Roman"/>
                <a:cs typeface="Times New Roman"/>
              </a:rPr>
              <a:t>slave</a:t>
            </a:r>
            <a:r>
              <a:rPr sz="2050" spc="-16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050" spc="100" dirty="0">
                <a:solidFill>
                  <a:srgbClr val="312F2A"/>
                </a:solidFill>
                <a:latin typeface="Times New Roman"/>
                <a:cs typeface="Times New Roman"/>
              </a:rPr>
              <a:t>owner.</a:t>
            </a:r>
            <a:r>
              <a:rPr sz="2050" spc="-18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050" spc="-40" dirty="0">
                <a:solidFill>
                  <a:srgbClr val="312F2A"/>
                </a:solidFill>
                <a:latin typeface="Times New Roman"/>
                <a:cs typeface="Times New Roman"/>
              </a:rPr>
              <a:t>(4)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359940" y="1398003"/>
            <a:ext cx="8989695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50" dirty="0">
                <a:solidFill>
                  <a:srgbClr val="070508"/>
                </a:solidFill>
              </a:rPr>
              <a:t>Post-Slavery:</a:t>
            </a:r>
            <a:r>
              <a:rPr sz="2250" spc="5" dirty="0">
                <a:solidFill>
                  <a:srgbClr val="070508"/>
                </a:solidFill>
              </a:rPr>
              <a:t> </a:t>
            </a:r>
            <a:r>
              <a:rPr sz="2250" u="heavy" spc="70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Jim</a:t>
            </a:r>
            <a:r>
              <a:rPr sz="2250" u="heavy" spc="-114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 </a:t>
            </a:r>
            <a:r>
              <a:rPr sz="2250" u="heavy" spc="60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Crow</a:t>
            </a:r>
            <a:r>
              <a:rPr sz="2250" u="heavy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 </a:t>
            </a:r>
            <a:r>
              <a:rPr sz="2250" u="heavy" spc="-45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Era</a:t>
            </a:r>
            <a:r>
              <a:rPr sz="2250" u="none" spc="-75" dirty="0">
                <a:solidFill>
                  <a:srgbClr val="070508"/>
                </a:solidFill>
              </a:rPr>
              <a:t> </a:t>
            </a:r>
            <a:r>
              <a:rPr sz="2250" u="none" dirty="0">
                <a:solidFill>
                  <a:srgbClr val="070508"/>
                </a:solidFill>
              </a:rPr>
              <a:t>to</a:t>
            </a:r>
            <a:r>
              <a:rPr sz="2250" u="none" spc="360" dirty="0">
                <a:solidFill>
                  <a:srgbClr val="070508"/>
                </a:solidFill>
              </a:rPr>
              <a:t> </a:t>
            </a:r>
            <a:r>
              <a:rPr sz="2250" u="heavy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the</a:t>
            </a:r>
            <a:r>
              <a:rPr sz="2250" u="heavy" spc="465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 </a:t>
            </a:r>
            <a:r>
              <a:rPr sz="2250" u="heavy" spc="60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Civil</a:t>
            </a:r>
            <a:r>
              <a:rPr sz="2250" u="heavy" spc="40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 </a:t>
            </a:r>
            <a:r>
              <a:rPr sz="2250" u="heavy" spc="65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Rights</a:t>
            </a:r>
            <a:r>
              <a:rPr sz="2250" u="heavy" spc="-10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 </a:t>
            </a:r>
            <a:r>
              <a:rPr sz="2250" u="heavy" spc="114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Movement</a:t>
            </a:r>
            <a:r>
              <a:rPr sz="2250" u="heavy" spc="50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 </a:t>
            </a:r>
            <a:r>
              <a:rPr sz="2250" u="heavy" spc="-10" dirty="0">
                <a:solidFill>
                  <a:srgbClr val="070508"/>
                </a:solidFill>
                <a:uFill>
                  <a:solidFill>
                    <a:srgbClr val="070508"/>
                  </a:solidFill>
                </a:uFill>
              </a:rPr>
              <a:t>(1865-1975)</a:t>
            </a:r>
            <a:endParaRPr sz="2250"/>
          </a:p>
        </p:txBody>
      </p:sp>
      <p:sp>
        <p:nvSpPr>
          <p:cNvPr id="15" name="object 15"/>
          <p:cNvSpPr txBox="1"/>
          <p:nvPr/>
        </p:nvSpPr>
        <p:spPr>
          <a:xfrm>
            <a:off x="396450" y="1748966"/>
            <a:ext cx="9343390" cy="4613910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2100" b="1" i="1" dirty="0">
                <a:solidFill>
                  <a:srgbClr val="494846"/>
                </a:solidFill>
                <a:latin typeface="Arial"/>
                <a:cs typeface="Arial"/>
              </a:rPr>
              <a:t>Sterilization</a:t>
            </a:r>
            <a:r>
              <a:rPr sz="2100" b="1" i="1" spc="340" dirty="0">
                <a:solidFill>
                  <a:srgbClr val="494846"/>
                </a:solidFill>
                <a:latin typeface="Arial"/>
                <a:cs typeface="Arial"/>
              </a:rPr>
              <a:t> </a:t>
            </a:r>
            <a:r>
              <a:rPr sz="2100" b="1" i="1" dirty="0">
                <a:solidFill>
                  <a:srgbClr val="494846"/>
                </a:solidFill>
                <a:latin typeface="Arial"/>
                <a:cs typeface="Arial"/>
              </a:rPr>
              <a:t>and</a:t>
            </a:r>
            <a:r>
              <a:rPr sz="2100" b="1" i="1" spc="185" dirty="0">
                <a:solidFill>
                  <a:srgbClr val="494846"/>
                </a:solidFill>
                <a:latin typeface="Arial"/>
                <a:cs typeface="Arial"/>
              </a:rPr>
              <a:t> </a:t>
            </a:r>
            <a:r>
              <a:rPr sz="2100" b="1" i="1" spc="-10" dirty="0">
                <a:solidFill>
                  <a:srgbClr val="494846"/>
                </a:solidFill>
                <a:latin typeface="Arial"/>
                <a:cs typeface="Arial"/>
              </a:rPr>
              <a:t>Eugenics</a:t>
            </a:r>
            <a:endParaRPr sz="2100">
              <a:latin typeface="Arial"/>
              <a:cs typeface="Arial"/>
            </a:endParaRPr>
          </a:p>
          <a:p>
            <a:pPr marL="149225" marR="5080" indent="4445">
              <a:lnSpc>
                <a:spcPct val="94800"/>
              </a:lnSpc>
              <a:spcBef>
                <a:spcPts val="1190"/>
              </a:spcBef>
              <a:tabLst>
                <a:tab pos="4787265" algn="l"/>
              </a:tabLst>
            </a:pP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Eugenics programs</a:t>
            </a:r>
            <a:r>
              <a:rPr sz="2300" spc="6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14" dirty="0">
                <a:solidFill>
                  <a:srgbClr val="312F2A"/>
                </a:solidFill>
                <a:latin typeface="Times New Roman"/>
                <a:cs typeface="Times New Roman"/>
              </a:rPr>
              <a:t>were</a:t>
            </a:r>
            <a:r>
              <a:rPr sz="2300" spc="-1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70" dirty="0">
                <a:solidFill>
                  <a:srgbClr val="312F2A"/>
                </a:solidFill>
                <a:latin typeface="Times New Roman"/>
                <a:cs typeface="Times New Roman"/>
              </a:rPr>
              <a:t>based</a:t>
            </a:r>
            <a:r>
              <a:rPr sz="2300" spc="9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80" dirty="0">
                <a:solidFill>
                  <a:srgbClr val="312F2A"/>
                </a:solidFill>
                <a:latin typeface="Times New Roman"/>
                <a:cs typeface="Times New Roman"/>
              </a:rPr>
              <a:t>in</a:t>
            </a:r>
            <a:r>
              <a:rPr sz="2300" spc="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scientific</a:t>
            </a:r>
            <a:r>
              <a:rPr sz="2300" spc="18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racism.</a:t>
            </a:r>
            <a:r>
              <a:rPr sz="2300" spc="-12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00" dirty="0">
                <a:solidFill>
                  <a:srgbClr val="312F2A"/>
                </a:solidFill>
                <a:latin typeface="Times New Roman"/>
                <a:cs typeface="Times New Roman"/>
              </a:rPr>
              <a:t>The</a:t>
            </a:r>
            <a:r>
              <a:rPr sz="2300" spc="-6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95" dirty="0">
                <a:solidFill>
                  <a:srgbClr val="312F2A"/>
                </a:solidFill>
                <a:latin typeface="Times New Roman"/>
                <a:cs typeface="Times New Roman"/>
              </a:rPr>
              <a:t>thought</a:t>
            </a:r>
            <a:r>
              <a:rPr sz="2300" spc="18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00" dirty="0">
                <a:solidFill>
                  <a:srgbClr val="312F2A"/>
                </a:solidFill>
                <a:latin typeface="Times New Roman"/>
                <a:cs typeface="Times New Roman"/>
              </a:rPr>
              <a:t>was</a:t>
            </a:r>
            <a:r>
              <a:rPr sz="2300" spc="-5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00" dirty="0">
                <a:solidFill>
                  <a:srgbClr val="312F2A"/>
                </a:solidFill>
                <a:latin typeface="Times New Roman"/>
                <a:cs typeface="Times New Roman"/>
              </a:rPr>
              <a:t>that </a:t>
            </a:r>
            <a:r>
              <a:rPr sz="2300" spc="50" dirty="0">
                <a:solidFill>
                  <a:srgbClr val="312F2A"/>
                </a:solidFill>
                <a:latin typeface="Times New Roman"/>
                <a:cs typeface="Times New Roman"/>
              </a:rPr>
              <a:t>criminality,</a:t>
            </a:r>
            <a:r>
              <a:rPr sz="2300" spc="4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85" dirty="0">
                <a:solidFill>
                  <a:srgbClr val="312F2A"/>
                </a:solidFill>
                <a:latin typeface="Times New Roman"/>
                <a:cs typeface="Times New Roman"/>
              </a:rPr>
              <a:t>mental</a:t>
            </a:r>
            <a:r>
              <a:rPr sz="2300" spc="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illness</a:t>
            </a:r>
            <a:r>
              <a:rPr sz="2300" spc="-10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55" dirty="0">
                <a:solidFill>
                  <a:srgbClr val="312F2A"/>
                </a:solidFill>
                <a:latin typeface="Times New Roman"/>
                <a:cs typeface="Times New Roman"/>
              </a:rPr>
              <a:t>and</a:t>
            </a:r>
            <a:r>
              <a:rPr sz="2300" spc="22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disability</a:t>
            </a:r>
            <a:r>
              <a:rPr sz="2300" spc="7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are</a:t>
            </a:r>
            <a:r>
              <a:rPr sz="2300" spc="30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00" dirty="0">
                <a:solidFill>
                  <a:srgbClr val="312F2A"/>
                </a:solidFill>
                <a:latin typeface="Times New Roman"/>
                <a:cs typeface="Times New Roman"/>
              </a:rPr>
              <a:t>hereditary</a:t>
            </a:r>
            <a:r>
              <a:rPr sz="2300" spc="5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20" dirty="0">
                <a:solidFill>
                  <a:srgbClr val="312F2A"/>
                </a:solidFill>
                <a:latin typeface="Times New Roman"/>
                <a:cs typeface="Times New Roman"/>
              </a:rPr>
              <a:t>and</a:t>
            </a:r>
            <a:r>
              <a:rPr sz="2300" spc="6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75" dirty="0">
                <a:solidFill>
                  <a:srgbClr val="312F2A"/>
                </a:solidFill>
                <a:latin typeface="Times New Roman"/>
                <a:cs typeface="Times New Roman"/>
              </a:rPr>
              <a:t>more</a:t>
            </a:r>
            <a:r>
              <a:rPr sz="2300" spc="-12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70" dirty="0">
                <a:solidFill>
                  <a:srgbClr val="312F2A"/>
                </a:solidFill>
                <a:latin typeface="Times New Roman"/>
                <a:cs typeface="Times New Roman"/>
              </a:rPr>
              <a:t>common amongst</a:t>
            </a:r>
            <a:r>
              <a:rPr sz="2300" spc="1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80" dirty="0">
                <a:solidFill>
                  <a:srgbClr val="312F2A"/>
                </a:solidFill>
                <a:latin typeface="Times New Roman"/>
                <a:cs typeface="Times New Roman"/>
              </a:rPr>
              <a:t>those</a:t>
            </a:r>
            <a:r>
              <a:rPr sz="2300" spc="-8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14" dirty="0">
                <a:solidFill>
                  <a:srgbClr val="312F2A"/>
                </a:solidFill>
                <a:latin typeface="Times New Roman"/>
                <a:cs typeface="Times New Roman"/>
              </a:rPr>
              <a:t>who</a:t>
            </a:r>
            <a:r>
              <a:rPr sz="2300" spc="-6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80" dirty="0">
                <a:solidFill>
                  <a:srgbClr val="312F2A"/>
                </a:solidFill>
                <a:latin typeface="Times New Roman"/>
                <a:cs typeface="Times New Roman"/>
              </a:rPr>
              <a:t>are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90" dirty="0">
                <a:solidFill>
                  <a:srgbClr val="312F2A"/>
                </a:solidFill>
                <a:latin typeface="Times New Roman"/>
                <a:cs typeface="Times New Roman"/>
              </a:rPr>
              <a:t>non-</a:t>
            </a:r>
            <a:r>
              <a:rPr sz="2300" spc="85" dirty="0">
                <a:solidFill>
                  <a:srgbClr val="312F2A"/>
                </a:solidFill>
                <a:latin typeface="Times New Roman"/>
                <a:cs typeface="Times New Roman"/>
              </a:rPr>
              <a:t>white.</a:t>
            </a:r>
            <a:r>
              <a:rPr sz="2300" spc="-4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50" dirty="0">
                <a:solidFill>
                  <a:srgbClr val="312F2A"/>
                </a:solidFill>
                <a:latin typeface="Times New Roman"/>
                <a:cs typeface="Times New Roman"/>
              </a:rPr>
              <a:t>African</a:t>
            </a:r>
            <a:r>
              <a:rPr sz="2300" spc="3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65" dirty="0">
                <a:solidFill>
                  <a:srgbClr val="312F2A"/>
                </a:solidFill>
                <a:latin typeface="Times New Roman"/>
                <a:cs typeface="Times New Roman"/>
              </a:rPr>
              <a:t>American</a:t>
            </a:r>
            <a:r>
              <a:rPr sz="2300" spc="2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05" dirty="0">
                <a:solidFill>
                  <a:srgbClr val="312F2A"/>
                </a:solidFill>
                <a:latin typeface="Times New Roman"/>
                <a:cs typeface="Times New Roman"/>
              </a:rPr>
              <a:t>women</a:t>
            </a:r>
            <a:r>
              <a:rPr sz="2300" spc="4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55" dirty="0">
                <a:solidFill>
                  <a:srgbClr val="312F2A"/>
                </a:solidFill>
                <a:latin typeface="Times New Roman"/>
                <a:cs typeface="Times New Roman"/>
              </a:rPr>
              <a:t>would </a:t>
            </a:r>
            <a:r>
              <a:rPr sz="2300" spc="95" dirty="0">
                <a:solidFill>
                  <a:srgbClr val="312F2A"/>
                </a:solidFill>
                <a:latin typeface="Times New Roman"/>
                <a:cs typeface="Times New Roman"/>
              </a:rPr>
              <a:t>undergo</a:t>
            </a:r>
            <a:r>
              <a:rPr sz="2300" spc="-15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60" dirty="0">
                <a:solidFill>
                  <a:srgbClr val="312F2A"/>
                </a:solidFill>
                <a:latin typeface="Times New Roman"/>
                <a:cs typeface="Times New Roman"/>
              </a:rPr>
              <a:t>sterilizations</a:t>
            </a:r>
            <a:r>
              <a:rPr sz="2300" spc="-30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05" dirty="0">
                <a:solidFill>
                  <a:srgbClr val="312F2A"/>
                </a:solidFill>
                <a:latin typeface="Times New Roman"/>
                <a:cs typeface="Times New Roman"/>
              </a:rPr>
              <a:t>without</a:t>
            </a:r>
            <a:r>
              <a:rPr sz="2300" spc="1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65" dirty="0">
                <a:solidFill>
                  <a:srgbClr val="312F2A"/>
                </a:solidFill>
                <a:latin typeface="Times New Roman"/>
                <a:cs typeface="Times New Roman"/>
              </a:rPr>
              <a:t>full</a:t>
            </a:r>
            <a:r>
              <a:rPr sz="2300" spc="-114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60" dirty="0">
                <a:solidFill>
                  <a:srgbClr val="312F2A"/>
                </a:solidFill>
                <a:latin typeface="Times New Roman"/>
                <a:cs typeface="Times New Roman"/>
              </a:rPr>
              <a:t>knowledge</a:t>
            </a:r>
            <a:r>
              <a:rPr sz="2300" spc="7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14" dirty="0">
                <a:solidFill>
                  <a:srgbClr val="312F2A"/>
                </a:solidFill>
                <a:latin typeface="Times New Roman"/>
                <a:cs typeface="Times New Roman"/>
              </a:rPr>
              <a:t>that</a:t>
            </a:r>
            <a:r>
              <a:rPr sz="2300" spc="-6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00" dirty="0">
                <a:solidFill>
                  <a:srgbClr val="312F2A"/>
                </a:solidFill>
                <a:latin typeface="Times New Roman"/>
                <a:cs typeface="Times New Roman"/>
              </a:rPr>
              <a:t>these</a:t>
            </a:r>
            <a:r>
              <a:rPr sz="2300" spc="-5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65" dirty="0">
                <a:solidFill>
                  <a:srgbClr val="312F2A"/>
                </a:solidFill>
                <a:latin typeface="Times New Roman"/>
                <a:cs typeface="Times New Roman"/>
              </a:rPr>
              <a:t>procedures</a:t>
            </a:r>
            <a:r>
              <a:rPr sz="2300" spc="-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95" dirty="0">
                <a:solidFill>
                  <a:srgbClr val="312F2A"/>
                </a:solidFill>
                <a:latin typeface="Times New Roman"/>
                <a:cs typeface="Times New Roman"/>
              </a:rPr>
              <a:t>were </a:t>
            </a:r>
            <a:r>
              <a:rPr sz="2300" spc="80" dirty="0">
                <a:solidFill>
                  <a:srgbClr val="312F2A"/>
                </a:solidFill>
                <a:latin typeface="Times New Roman"/>
                <a:cs typeface="Times New Roman"/>
              </a:rPr>
              <a:t>not </a:t>
            </a:r>
            <a:r>
              <a:rPr sz="2300" spc="10" dirty="0">
                <a:solidFill>
                  <a:srgbClr val="312F2A"/>
                </a:solidFill>
                <a:latin typeface="Times New Roman"/>
                <a:cs typeface="Times New Roman"/>
              </a:rPr>
              <a:t>reversible.</a:t>
            </a:r>
            <a:r>
              <a:rPr sz="2300" spc="-2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05" dirty="0">
                <a:solidFill>
                  <a:srgbClr val="312F2A"/>
                </a:solidFill>
                <a:latin typeface="Times New Roman"/>
                <a:cs typeface="Times New Roman"/>
              </a:rPr>
              <a:t>Thirty</a:t>
            </a:r>
            <a:r>
              <a:rPr sz="2300" spc="-2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70" dirty="0">
                <a:solidFill>
                  <a:srgbClr val="312F2A"/>
                </a:solidFill>
                <a:latin typeface="Times New Roman"/>
                <a:cs typeface="Times New Roman"/>
              </a:rPr>
              <a:t>states</a:t>
            </a:r>
            <a:r>
              <a:rPr sz="2300" spc="-16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80" dirty="0">
                <a:solidFill>
                  <a:srgbClr val="312F2A"/>
                </a:solidFill>
                <a:latin typeface="Times New Roman"/>
                <a:cs typeface="Times New Roman"/>
              </a:rPr>
              <a:t>supported</a:t>
            </a:r>
            <a:r>
              <a:rPr sz="2300" spc="10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65" dirty="0">
                <a:solidFill>
                  <a:srgbClr val="312F2A"/>
                </a:solidFill>
                <a:latin typeface="Times New Roman"/>
                <a:cs typeface="Times New Roman"/>
              </a:rPr>
              <a:t>formal</a:t>
            </a:r>
            <a:r>
              <a:rPr sz="2300" spc="-4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55" dirty="0">
                <a:solidFill>
                  <a:srgbClr val="312F2A"/>
                </a:solidFill>
                <a:latin typeface="Times New Roman"/>
                <a:cs typeface="Times New Roman"/>
              </a:rPr>
              <a:t>eugenic</a:t>
            </a:r>
            <a:r>
              <a:rPr sz="2300" spc="8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0" dirty="0">
                <a:solidFill>
                  <a:srgbClr val="312F2A"/>
                </a:solidFill>
                <a:latin typeface="Times New Roman"/>
                <a:cs typeface="Times New Roman"/>
              </a:rPr>
              <a:t>programs</a:t>
            </a:r>
            <a:r>
              <a:rPr sz="2300" spc="4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00" dirty="0">
                <a:solidFill>
                  <a:srgbClr val="312F2A"/>
                </a:solidFill>
                <a:latin typeface="Times New Roman"/>
                <a:cs typeface="Times New Roman"/>
              </a:rPr>
              <a:t>that </a:t>
            </a:r>
            <a:r>
              <a:rPr sz="2300" spc="70" dirty="0">
                <a:solidFill>
                  <a:srgbClr val="312F2A"/>
                </a:solidFill>
                <a:latin typeface="Times New Roman"/>
                <a:cs typeface="Times New Roman"/>
              </a:rPr>
              <a:t>enforced</a:t>
            </a:r>
            <a:r>
              <a:rPr sz="2300" spc="-5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65" dirty="0">
                <a:solidFill>
                  <a:srgbClr val="312F2A"/>
                </a:solidFill>
                <a:latin typeface="Times New Roman"/>
                <a:cs typeface="Times New Roman"/>
              </a:rPr>
              <a:t>compulsory</a:t>
            </a:r>
            <a:r>
              <a:rPr sz="2300" spc="-4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50" dirty="0">
                <a:solidFill>
                  <a:srgbClr val="312F2A"/>
                </a:solidFill>
                <a:latin typeface="Times New Roman"/>
                <a:cs typeface="Times New Roman"/>
              </a:rPr>
              <a:t>sterilization</a:t>
            </a:r>
            <a:r>
              <a:rPr sz="2300" spc="-3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of</a:t>
            </a:r>
            <a:r>
              <a:rPr sz="2300" spc="13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70" dirty="0">
                <a:solidFill>
                  <a:srgbClr val="312F2A"/>
                </a:solidFill>
                <a:latin typeface="Times New Roman"/>
                <a:cs typeface="Times New Roman"/>
              </a:rPr>
              <a:t>women,</a:t>
            </a:r>
            <a:r>
              <a:rPr sz="2300" spc="-11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60" dirty="0">
                <a:solidFill>
                  <a:srgbClr val="312F2A"/>
                </a:solidFill>
                <a:latin typeface="Times New Roman"/>
                <a:cs typeface="Times New Roman"/>
              </a:rPr>
              <a:t>children,</a:t>
            </a:r>
            <a:r>
              <a:rPr sz="2300" spc="-15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75" dirty="0">
                <a:solidFill>
                  <a:srgbClr val="312F2A"/>
                </a:solidFill>
                <a:latin typeface="Times New Roman"/>
                <a:cs typeface="Times New Roman"/>
              </a:rPr>
              <a:t>and</a:t>
            </a:r>
            <a:r>
              <a:rPr sz="2300" spc="13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80" dirty="0">
                <a:solidFill>
                  <a:srgbClr val="312F2A"/>
                </a:solidFill>
                <a:latin typeface="Times New Roman"/>
                <a:cs typeface="Times New Roman"/>
              </a:rPr>
              <a:t>men </a:t>
            </a:r>
            <a:r>
              <a:rPr sz="2300" spc="55" dirty="0">
                <a:solidFill>
                  <a:srgbClr val="312F2A"/>
                </a:solidFill>
                <a:latin typeface="Times New Roman"/>
                <a:cs typeface="Times New Roman"/>
              </a:rPr>
              <a:t>considered</a:t>
            </a:r>
            <a:r>
              <a:rPr sz="2300" spc="6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disabled,</a:t>
            </a:r>
            <a:r>
              <a:rPr sz="2300" spc="2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90" dirty="0">
                <a:solidFill>
                  <a:srgbClr val="312F2A"/>
                </a:solidFill>
                <a:latin typeface="Times New Roman"/>
                <a:cs typeface="Times New Roman"/>
              </a:rPr>
              <a:t>mentally</a:t>
            </a:r>
            <a:r>
              <a:rPr sz="2300" spc="5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-30" dirty="0">
                <a:solidFill>
                  <a:srgbClr val="312F2A"/>
                </a:solidFill>
                <a:latin typeface="Times New Roman"/>
                <a:cs typeface="Times New Roman"/>
              </a:rPr>
              <a:t>ill,</a:t>
            </a:r>
            <a:r>
              <a:rPr sz="2300" spc="-14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-25" dirty="0">
                <a:solidFill>
                  <a:srgbClr val="312F2A"/>
                </a:solidFill>
                <a:latin typeface="Times New Roman"/>
                <a:cs typeface="Times New Roman"/>
              </a:rPr>
              <a:t>and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	</a:t>
            </a:r>
            <a:r>
              <a:rPr sz="2300" spc="100" dirty="0">
                <a:solidFill>
                  <a:srgbClr val="312F2A"/>
                </a:solidFill>
                <a:latin typeface="Times New Roman"/>
                <a:cs typeface="Times New Roman"/>
              </a:rPr>
              <a:t>non-</a:t>
            </a:r>
            <a:r>
              <a:rPr sz="2300" spc="95" dirty="0">
                <a:solidFill>
                  <a:srgbClr val="312F2A"/>
                </a:solidFill>
                <a:latin typeface="Times New Roman"/>
                <a:cs typeface="Times New Roman"/>
              </a:rPr>
              <a:t>white</a:t>
            </a:r>
            <a:r>
              <a:rPr sz="2300" spc="2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60" dirty="0">
                <a:solidFill>
                  <a:srgbClr val="312F2A"/>
                </a:solidFill>
                <a:latin typeface="Times New Roman"/>
                <a:cs typeface="Times New Roman"/>
              </a:rPr>
              <a:t>from</a:t>
            </a:r>
            <a:r>
              <a:rPr sz="2300" spc="-3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50" dirty="0">
                <a:solidFill>
                  <a:srgbClr val="312F2A"/>
                </a:solidFill>
                <a:latin typeface="Times New Roman"/>
                <a:cs typeface="Times New Roman"/>
              </a:rPr>
              <a:t>the</a:t>
            </a:r>
            <a:r>
              <a:rPr sz="2300" spc="10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90" dirty="0">
                <a:solidFill>
                  <a:srgbClr val="312F2A"/>
                </a:solidFill>
                <a:latin typeface="Times New Roman"/>
                <a:cs typeface="Times New Roman"/>
              </a:rPr>
              <a:t>early</a:t>
            </a:r>
            <a:r>
              <a:rPr sz="2300" spc="-30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80" dirty="0">
                <a:solidFill>
                  <a:srgbClr val="312F2A"/>
                </a:solidFill>
                <a:latin typeface="Times New Roman"/>
                <a:cs typeface="Times New Roman"/>
              </a:rPr>
              <a:t>1900s</a:t>
            </a:r>
            <a:r>
              <a:rPr sz="2300" spc="-13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45" dirty="0">
                <a:solidFill>
                  <a:srgbClr val="312F2A"/>
                </a:solidFill>
                <a:latin typeface="Times New Roman"/>
                <a:cs typeface="Times New Roman"/>
              </a:rPr>
              <a:t>to </a:t>
            </a:r>
            <a:r>
              <a:rPr sz="2300" spc="70" dirty="0">
                <a:solidFill>
                  <a:srgbClr val="312F2A"/>
                </a:solidFill>
                <a:latin typeface="Times New Roman"/>
                <a:cs typeface="Times New Roman"/>
              </a:rPr>
              <a:t>the</a:t>
            </a:r>
            <a:r>
              <a:rPr sz="2300" spc="-9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-10" dirty="0">
                <a:solidFill>
                  <a:srgbClr val="312F2A"/>
                </a:solidFill>
                <a:latin typeface="Times New Roman"/>
                <a:cs typeface="Times New Roman"/>
              </a:rPr>
              <a:t>1970s.</a:t>
            </a:r>
            <a:endParaRPr sz="2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300">
              <a:latin typeface="Times New Roman"/>
              <a:cs typeface="Times New Roman"/>
            </a:endParaRPr>
          </a:p>
          <a:p>
            <a:pPr marL="150495" marR="118110" indent="4445">
              <a:lnSpc>
                <a:spcPct val="94400"/>
              </a:lnSpc>
              <a:spcBef>
                <a:spcPts val="5"/>
              </a:spcBef>
            </a:pPr>
            <a:r>
              <a:rPr sz="2300" spc="45" dirty="0">
                <a:solidFill>
                  <a:srgbClr val="312F2A"/>
                </a:solidFill>
                <a:latin typeface="Times New Roman"/>
                <a:cs typeface="Times New Roman"/>
              </a:rPr>
              <a:t>Federal</a:t>
            </a:r>
            <a:r>
              <a:rPr sz="2300" spc="-7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90" dirty="0">
                <a:solidFill>
                  <a:srgbClr val="312F2A"/>
                </a:solidFill>
                <a:latin typeface="Times New Roman"/>
                <a:cs typeface="Times New Roman"/>
              </a:rPr>
              <a:t>funding</a:t>
            </a:r>
            <a:r>
              <a:rPr sz="2300" spc="-10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90" dirty="0">
                <a:solidFill>
                  <a:srgbClr val="312F2A"/>
                </a:solidFill>
                <a:latin typeface="Times New Roman"/>
                <a:cs typeface="Times New Roman"/>
              </a:rPr>
              <a:t>supported</a:t>
            </a:r>
            <a:r>
              <a:rPr sz="2300" spc="-2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60" dirty="0">
                <a:solidFill>
                  <a:srgbClr val="312F2A"/>
                </a:solidFill>
                <a:latin typeface="Times New Roman"/>
                <a:cs typeface="Times New Roman"/>
              </a:rPr>
              <a:t>coerced</a:t>
            </a:r>
            <a:r>
              <a:rPr sz="2300" spc="-3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65" dirty="0">
                <a:solidFill>
                  <a:srgbClr val="312F2A"/>
                </a:solidFill>
                <a:latin typeface="Times New Roman"/>
                <a:cs typeface="Times New Roman"/>
              </a:rPr>
              <a:t>sterilization.</a:t>
            </a:r>
            <a:r>
              <a:rPr sz="2300" spc="-32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As</a:t>
            </a:r>
            <a:r>
              <a:rPr sz="2300" spc="-22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a</a:t>
            </a:r>
            <a:r>
              <a:rPr sz="2300" spc="5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70" dirty="0">
                <a:solidFill>
                  <a:srgbClr val="312F2A"/>
                </a:solidFill>
                <a:latin typeface="Times New Roman"/>
                <a:cs typeface="Times New Roman"/>
              </a:rPr>
              <a:t>result</a:t>
            </a:r>
            <a:r>
              <a:rPr sz="2300" spc="70" dirty="0">
                <a:solidFill>
                  <a:srgbClr val="494846"/>
                </a:solidFill>
                <a:latin typeface="Times New Roman"/>
                <a:cs typeface="Times New Roman"/>
              </a:rPr>
              <a:t>,</a:t>
            </a:r>
            <a:r>
              <a:rPr sz="2300" spc="-370" dirty="0">
                <a:solidFill>
                  <a:srgbClr val="494846"/>
                </a:solidFill>
                <a:latin typeface="Times New Roman"/>
                <a:cs typeface="Times New Roman"/>
              </a:rPr>
              <a:t> </a:t>
            </a:r>
            <a:r>
              <a:rPr sz="2300" spc="65" dirty="0">
                <a:solidFill>
                  <a:srgbClr val="312F2A"/>
                </a:solidFill>
                <a:latin typeface="Times New Roman"/>
                <a:cs typeface="Times New Roman"/>
              </a:rPr>
              <a:t>some</a:t>
            </a:r>
            <a:r>
              <a:rPr sz="2300" spc="-4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40" dirty="0">
                <a:solidFill>
                  <a:srgbClr val="312F2A"/>
                </a:solidFill>
                <a:latin typeface="Times New Roman"/>
                <a:cs typeface="Times New Roman"/>
              </a:rPr>
              <a:t>African </a:t>
            </a:r>
            <a:r>
              <a:rPr sz="2300" spc="65" dirty="0">
                <a:solidFill>
                  <a:srgbClr val="312F2A"/>
                </a:solidFill>
                <a:latin typeface="Times New Roman"/>
                <a:cs typeface="Times New Roman"/>
              </a:rPr>
              <a:t>American</a:t>
            </a:r>
            <a:r>
              <a:rPr sz="2300" spc="2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20" dirty="0">
                <a:solidFill>
                  <a:srgbClr val="312F2A"/>
                </a:solidFill>
                <a:latin typeface="Times New Roman"/>
                <a:cs typeface="Times New Roman"/>
              </a:rPr>
              <a:t>women</a:t>
            </a:r>
            <a:r>
              <a:rPr sz="2300" spc="-7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14" dirty="0">
                <a:solidFill>
                  <a:srgbClr val="312F2A"/>
                </a:solidFill>
                <a:latin typeface="Times New Roman"/>
                <a:cs typeface="Times New Roman"/>
              </a:rPr>
              <a:t>were</a:t>
            </a:r>
            <a:r>
              <a:rPr sz="2300" spc="-12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05" dirty="0">
                <a:solidFill>
                  <a:srgbClr val="312F2A"/>
                </a:solidFill>
                <a:latin typeface="Times New Roman"/>
                <a:cs typeface="Times New Roman"/>
              </a:rPr>
              <a:t>threatened</a:t>
            </a:r>
            <a:r>
              <a:rPr sz="2300" spc="9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30" dirty="0">
                <a:solidFill>
                  <a:srgbClr val="312F2A"/>
                </a:solidFill>
                <a:latin typeface="Times New Roman"/>
                <a:cs typeface="Times New Roman"/>
              </a:rPr>
              <a:t>with</a:t>
            </a:r>
            <a:r>
              <a:rPr sz="2300" spc="-9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70" dirty="0">
                <a:solidFill>
                  <a:srgbClr val="312F2A"/>
                </a:solidFill>
                <a:latin typeface="Times New Roman"/>
                <a:cs typeface="Times New Roman"/>
              </a:rPr>
              <a:t>denial</a:t>
            </a:r>
            <a:r>
              <a:rPr sz="2300" spc="-9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of</a:t>
            </a:r>
            <a:r>
              <a:rPr sz="2300" spc="22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medical</a:t>
            </a:r>
            <a:r>
              <a:rPr sz="2300" spc="-10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70" dirty="0">
                <a:solidFill>
                  <a:srgbClr val="312F2A"/>
                </a:solidFill>
                <a:latin typeface="Times New Roman"/>
                <a:cs typeface="Times New Roman"/>
              </a:rPr>
              <a:t>care</a:t>
            </a:r>
            <a:r>
              <a:rPr sz="2300" spc="-16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50" dirty="0">
                <a:solidFill>
                  <a:srgbClr val="312F2A"/>
                </a:solidFill>
                <a:latin typeface="Times New Roman"/>
                <a:cs typeface="Times New Roman"/>
              </a:rPr>
              <a:t>or </a:t>
            </a:r>
            <a:r>
              <a:rPr sz="2300" spc="95" dirty="0">
                <a:solidFill>
                  <a:srgbClr val="312F2A"/>
                </a:solidFill>
                <a:latin typeface="Times New Roman"/>
                <a:cs typeface="Times New Roman"/>
              </a:rPr>
              <a:t>termination</a:t>
            </a:r>
            <a:r>
              <a:rPr sz="2300" spc="-12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of</a:t>
            </a:r>
            <a:r>
              <a:rPr sz="2300" spc="114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70" dirty="0">
                <a:solidFill>
                  <a:srgbClr val="312F2A"/>
                </a:solidFill>
                <a:latin typeface="Times New Roman"/>
                <a:cs typeface="Times New Roman"/>
              </a:rPr>
              <a:t>welfare</a:t>
            </a:r>
            <a:r>
              <a:rPr sz="2300" spc="-3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50" dirty="0">
                <a:solidFill>
                  <a:srgbClr val="312F2A"/>
                </a:solidFill>
                <a:latin typeface="Times New Roman"/>
                <a:cs typeface="Times New Roman"/>
              </a:rPr>
              <a:t>benefits</a:t>
            </a:r>
            <a:r>
              <a:rPr sz="2300" spc="-14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312F2A"/>
                </a:solidFill>
                <a:latin typeface="Times New Roman"/>
                <a:cs typeface="Times New Roman"/>
              </a:rPr>
              <a:t>if</a:t>
            </a:r>
            <a:r>
              <a:rPr sz="2300" spc="8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135" dirty="0">
                <a:solidFill>
                  <a:srgbClr val="312F2A"/>
                </a:solidFill>
                <a:latin typeface="Times New Roman"/>
                <a:cs typeface="Times New Roman"/>
              </a:rPr>
              <a:t>they</a:t>
            </a:r>
            <a:r>
              <a:rPr sz="2300" spc="-15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55" dirty="0">
                <a:solidFill>
                  <a:srgbClr val="312F2A"/>
                </a:solidFill>
                <a:latin typeface="Times New Roman"/>
                <a:cs typeface="Times New Roman"/>
              </a:rPr>
              <a:t>did</a:t>
            </a:r>
            <a:r>
              <a:rPr sz="2300" spc="-5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80" dirty="0">
                <a:solidFill>
                  <a:srgbClr val="312F2A"/>
                </a:solidFill>
                <a:latin typeface="Times New Roman"/>
                <a:cs typeface="Times New Roman"/>
              </a:rPr>
              <a:t>not</a:t>
            </a:r>
            <a:r>
              <a:rPr sz="2300" spc="-30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85" dirty="0">
                <a:solidFill>
                  <a:srgbClr val="312F2A"/>
                </a:solidFill>
                <a:latin typeface="Times New Roman"/>
                <a:cs typeface="Times New Roman"/>
              </a:rPr>
              <a:t>undergo</a:t>
            </a:r>
            <a:r>
              <a:rPr sz="2300" spc="-185" dirty="0">
                <a:solidFill>
                  <a:srgbClr val="312F2A"/>
                </a:solidFill>
                <a:latin typeface="Times New Roman"/>
                <a:cs typeface="Times New Roman"/>
              </a:rPr>
              <a:t> </a:t>
            </a:r>
            <a:r>
              <a:rPr sz="2300" spc="-10" dirty="0">
                <a:solidFill>
                  <a:srgbClr val="312F2A"/>
                </a:solidFill>
                <a:latin typeface="Times New Roman"/>
                <a:cs typeface="Times New Roman"/>
              </a:rPr>
              <a:t>sterilization.(5)</a:t>
            </a:r>
            <a:endParaRPr sz="2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45845B-F5D1-B806-0163-56A80B5BAE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6725" y="-638636"/>
            <a:ext cx="9404949" cy="63863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Billboard with signs</a:t>
            </a:r>
          </a:p>
        </p:txBody>
      </p:sp>
      <p:pic>
        <p:nvPicPr>
          <p:cNvPr id="2" name="object 2" descr="billboasrd with old sign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4502"/>
            <a:ext cx="10058400" cy="75764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1392</Words>
  <Application>Microsoft Office PowerPoint</Application>
  <PresentationFormat>Custom</PresentationFormat>
  <Paragraphs>78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Times New Roman</vt:lpstr>
      <vt:lpstr>Office Theme</vt:lpstr>
      <vt:lpstr>Reproductive Healthcare Systems through the Eyes of Black Women Sydnie Turner, University of Rochester School of Medicine and Dentistry</vt:lpstr>
      <vt:lpstr>Pre-Slavery Zambia, Africa</vt:lpstr>
      <vt:lpstr>Reproduction in Bondage</vt:lpstr>
      <vt:lpstr>Slavery 1619-1865</vt:lpstr>
      <vt:lpstr>---------· -</vt:lpstr>
      <vt:lpstr>Slide 6</vt:lpstr>
      <vt:lpstr>Slave with doctor</vt:lpstr>
      <vt:lpstr>Post-Slavery: Jim Crow Era to the Civil Rights Movement (1865-1975)</vt:lpstr>
      <vt:lpstr>Billboard with signs</vt:lpstr>
      <vt:lpstr>Post-Slavery: Jim Crow Era to the Civil Rights Movement - (1865-1975)</vt:lpstr>
      <vt:lpstr>Doctor drawing blood from woman</vt:lpstr>
      <vt:lpstr>Post-Civil Rights to today (1975-2019)</vt:lpstr>
      <vt:lpstr>Post Civil Rights to Today (1975-2019)</vt:lpstr>
      <vt:lpstr>MISTRUST</vt:lpstr>
      <vt:lpstr>Future</vt:lpstr>
      <vt:lpstr>FUTURE Culturally competent care and research</vt:lpstr>
      <vt:lpstr> Future </vt:lpstr>
      <vt:lpstr>Reproductive Healthcare Systems through the Eyes of Black Women  Sydnie Turner, University of Rochester School of Medicine and Dentistry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Reproductive Healthcare Systems through the Eyes of Black Women</dc:title>
  <dc:creator>Sydnie Turner, University of Rochester School of Medicine and Dentistry</dc:creator>
  <cp:lastModifiedBy>Diltz, Mark</cp:lastModifiedBy>
  <cp:revision>2</cp:revision>
  <dcterms:created xsi:type="dcterms:W3CDTF">2026-03-16T16:44:11Z</dcterms:created>
  <dcterms:modified xsi:type="dcterms:W3CDTF">2026-03-16T17:03:15Z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2022-07-08T00:00:00Z</vt:filetime>
  </property>
  <property fmtid="{D5CDD505-2E9C-101B-9397-08002B2CF9AE}" pid="3" name="CreationDate--Text">
    <vt:lpwstr>D:20190861527</vt:lpwstr>
  </property>
  <property fmtid="{D5CDD505-2E9C-101B-9397-08002B2CF9AE}" pid="4" name="LastSaved">
    <vt:filetime>2026-03-16T00:00:00Z</vt:filetime>
  </property>
  <property fmtid="{D5CDD505-2E9C-101B-9397-08002B2CF9AE}" pid="5" name="Producer">
    <vt:lpwstr>Acrobat Pro DC 22 Paper Capture Plug-in</vt:lpwstr>
  </property>
</Properties>
</file>