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4"/>
  </p:notesMasterIdLst>
  <p:sldIdLst>
    <p:sldId id="256" r:id="rId5"/>
    <p:sldId id="370" r:id="rId6"/>
    <p:sldId id="286" r:id="rId7"/>
    <p:sldId id="285" r:id="rId8"/>
    <p:sldId id="457" r:id="rId9"/>
    <p:sldId id="324" r:id="rId10"/>
    <p:sldId id="369" r:id="rId11"/>
    <p:sldId id="1871" r:id="rId12"/>
    <p:sldId id="406" r:id="rId13"/>
    <p:sldId id="439" r:id="rId14"/>
    <p:sldId id="378" r:id="rId15"/>
    <p:sldId id="671" r:id="rId16"/>
    <p:sldId id="1872" r:id="rId17"/>
    <p:sldId id="1873" r:id="rId18"/>
    <p:sldId id="432" r:id="rId19"/>
    <p:sldId id="1875" r:id="rId20"/>
    <p:sldId id="441" r:id="rId21"/>
    <p:sldId id="442" r:id="rId22"/>
    <p:sldId id="1881" r:id="rId23"/>
    <p:sldId id="1874" r:id="rId24"/>
    <p:sldId id="1764" r:id="rId25"/>
    <p:sldId id="1876" r:id="rId26"/>
    <p:sldId id="259" r:id="rId27"/>
    <p:sldId id="1880" r:id="rId28"/>
    <p:sldId id="1846" r:id="rId29"/>
    <p:sldId id="1750" r:id="rId30"/>
    <p:sldId id="845" r:id="rId31"/>
    <p:sldId id="675" r:id="rId32"/>
    <p:sldId id="1761" r:id="rId33"/>
    <p:sldId id="1878" r:id="rId34"/>
    <p:sldId id="326" r:id="rId35"/>
    <p:sldId id="1901" r:id="rId36"/>
    <p:sldId id="692" r:id="rId37"/>
    <p:sldId id="1886" r:id="rId38"/>
    <p:sldId id="854" r:id="rId39"/>
    <p:sldId id="382" r:id="rId40"/>
    <p:sldId id="1890" r:id="rId41"/>
    <p:sldId id="1909" r:id="rId42"/>
    <p:sldId id="622" r:id="rId43"/>
    <p:sldId id="633" r:id="rId44"/>
    <p:sldId id="629" r:id="rId45"/>
    <p:sldId id="1910" r:id="rId46"/>
    <p:sldId id="1877" r:id="rId47"/>
    <p:sldId id="462" r:id="rId48"/>
    <p:sldId id="436" r:id="rId49"/>
    <p:sldId id="312" r:id="rId50"/>
    <p:sldId id="467" r:id="rId51"/>
    <p:sldId id="437" r:id="rId52"/>
    <p:sldId id="45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nnery, Marie" initials="FM" lastIdx="9" clrIdx="0">
    <p:extLst>
      <p:ext uri="{19B8F6BF-5375-455C-9EA6-DF929625EA0E}">
        <p15:presenceInfo xmlns:p15="http://schemas.microsoft.com/office/powerpoint/2012/main" userId="S-1-5-21-329068152-583907252-725345543-42105" providerId="AD"/>
      </p:ext>
    </p:extLst>
  </p:cmAuthor>
  <p:cmAuthor id="2" name="Patil, Amita B" initials="PAB" lastIdx="39" clrIdx="1">
    <p:extLst>
      <p:ext uri="{19B8F6BF-5375-455C-9EA6-DF929625EA0E}">
        <p15:presenceInfo xmlns:p15="http://schemas.microsoft.com/office/powerpoint/2012/main" userId="S-1-5-21-329068152-583907252-725345543-3286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769" autoAdjust="0"/>
  </p:normalViewPr>
  <p:slideViewPr>
    <p:cSldViewPr snapToGrid="0" snapToObjects="1">
      <p:cViewPr varScale="1">
        <p:scale>
          <a:sx n="80" d="100"/>
          <a:sy n="80" d="100"/>
        </p:scale>
        <p:origin x="2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notesViewPr>
    <p:cSldViewPr snapToGrid="0" snapToObjects="1">
      <p:cViewPr varScale="1">
        <p:scale>
          <a:sx n="108" d="100"/>
          <a:sy n="108" d="100"/>
        </p:scale>
        <p:origin x="3390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75957978790944"/>
          <c:y val="5.4900387451569034E-2"/>
          <c:w val="0.71068288529503953"/>
          <c:h val="0.8040024606299213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&lt; 65 yrs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marker>
            <c:symbol val="none"/>
          </c:marker>
          <c:dPt>
            <c:idx val="1"/>
            <c:bubble3D val="0"/>
            <c:spPr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BCB-46E1-819E-2CF752D75DC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2030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0.63</c:v>
                </c:pt>
                <c:pt idx="1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CB-46E1-819E-2CF752D75D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65+ yrs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2030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CB-46E1-819E-2CF752D75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29536"/>
        <c:axId val="7731072"/>
      </c:lineChart>
      <c:catAx>
        <c:axId val="772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731072"/>
        <c:crosses val="autoZero"/>
        <c:auto val="1"/>
        <c:lblAlgn val="ctr"/>
        <c:lblOffset val="100"/>
        <c:noMultiLvlLbl val="0"/>
      </c:catAx>
      <c:valAx>
        <c:axId val="773107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729536"/>
        <c:crosses val="autoZero"/>
        <c:crossBetween val="between"/>
      </c:valAx>
      <c:spPr>
        <a:noFill/>
        <a:ln w="19054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481271282633133E-2"/>
          <c:y val="3.7623762376237622E-2"/>
          <c:w val="0.78901717104639035"/>
          <c:h val="0.83564356435643561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% with Cancer</c:v>
                </c:pt>
              </c:strCache>
            </c:strRef>
          </c:tx>
          <c:spPr>
            <a:solidFill>
              <a:srgbClr val="FF0000"/>
            </a:solidFill>
            <a:ln w="1277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395291674863888E-2"/>
                  <c:y val="-7.4513128314421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64-41A4-869F-E78E2F0B9666}"/>
                </c:ext>
              </c:extLst>
            </c:dLbl>
            <c:dLbl>
              <c:idx val="1"/>
              <c:layout>
                <c:manualLayout>
                  <c:x val="2.9118451211331838E-2"/>
                  <c:y val="-9.608251899615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64-41A4-869F-E78E2F0B9666}"/>
                </c:ext>
              </c:extLst>
            </c:dLbl>
            <c:dLbl>
              <c:idx val="2"/>
              <c:layout>
                <c:manualLayout>
                  <c:x val="3.3792644308601037E-2"/>
                  <c:y val="-1.70699673659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64-41A4-869F-E78E2F0B9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≥ 65</c:v>
                </c:pt>
                <c:pt idx="1">
                  <c:v>≥ 70</c:v>
                </c:pt>
                <c:pt idx="2">
                  <c:v>≥ 75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4-41A4-869F-E78E2F0B966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Enrolled</c:v>
                </c:pt>
              </c:strCache>
            </c:strRef>
          </c:tx>
          <c:spPr>
            <a:solidFill>
              <a:srgbClr val="FFFF00"/>
            </a:solidFill>
            <a:ln w="1277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897267303640076E-2"/>
                  <c:y val="-1.0503824197739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464-41A4-869F-E78E2F0B9666}"/>
                </c:ext>
              </c:extLst>
            </c:dLbl>
            <c:dLbl>
              <c:idx val="1"/>
              <c:layout>
                <c:manualLayout>
                  <c:x val="3.4188036720385125E-2"/>
                  <c:y val="-8.2180815952421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464-41A4-869F-E78E2F0B9666}"/>
                </c:ext>
              </c:extLst>
            </c:dLbl>
            <c:dLbl>
              <c:idx val="2"/>
              <c:layout>
                <c:manualLayout>
                  <c:x val="3.4443434441597476E-2"/>
                  <c:y val="-1.024205607511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464-41A4-869F-E78E2F0B9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≥ 65</c:v>
                </c:pt>
                <c:pt idx="1">
                  <c:v>≥ 70</c:v>
                </c:pt>
                <c:pt idx="2">
                  <c:v>≥ 75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0.41</c:v>
                </c:pt>
                <c:pt idx="1">
                  <c:v>0.24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64-41A4-869F-E78E2F0B9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447552"/>
        <c:axId val="35449088"/>
        <c:axId val="0"/>
      </c:bar3DChart>
      <c:catAx>
        <c:axId val="354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5449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49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5447552"/>
        <c:crosses val="autoZero"/>
        <c:crossBetween val="between"/>
      </c:valAx>
      <c:spPr>
        <a:noFill/>
        <a:ln w="25540">
          <a:noFill/>
        </a:ln>
      </c:spPr>
    </c:plotArea>
    <c:legend>
      <c:legendPos val="r"/>
      <c:layout>
        <c:manualLayout>
          <c:xMode val="edge"/>
          <c:yMode val="edge"/>
          <c:x val="0.53466703681270611"/>
          <c:y val="0.1501466820208168"/>
          <c:w val="0.39636138720364877"/>
          <c:h val="0.18574087238733478"/>
        </c:manualLayout>
      </c:layout>
      <c:overlay val="0"/>
      <c:txPr>
        <a:bodyPr/>
        <a:lstStyle/>
        <a:p>
          <a:pPr>
            <a:defRPr sz="16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Fall in 3m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in 3m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patients</c:v>
                </c:pt>
                <c:pt idx="2">
                  <c:v>GA Arm</c:v>
                </c:pt>
                <c:pt idx="3">
                  <c:v>Control Arm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16.399999999999999</c:v>
                </c:pt>
                <c:pt idx="2">
                  <c:v>11.7</c:v>
                </c:pt>
                <c:pt idx="3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0-4F08-B592-26466B490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305519"/>
        <c:axId val="1492302607"/>
      </c:barChart>
      <c:catAx>
        <c:axId val="149230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302607"/>
        <c:crosses val="autoZero"/>
        <c:auto val="1"/>
        <c:lblAlgn val="ctr"/>
        <c:lblOffset val="100"/>
        <c:noMultiLvlLbl val="0"/>
      </c:catAx>
      <c:valAx>
        <c:axId val="149230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30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94479578893955E-2"/>
          <c:y val="1.9438411889249621E-2"/>
          <c:w val="0.89019030458840964"/>
          <c:h val="0.8640941267182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up to 6 months events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Fatigue</c:v>
                </c:pt>
                <c:pt idx="1">
                  <c:v>Appetite</c:v>
                </c:pt>
                <c:pt idx="2">
                  <c:v>Pain</c:v>
                </c:pt>
                <c:pt idx="3">
                  <c:v>Constipation</c:v>
                </c:pt>
                <c:pt idx="4">
                  <c:v>Insomnia</c:v>
                </c:pt>
                <c:pt idx="5">
                  <c:v>Diarrhea</c:v>
                </c:pt>
                <c:pt idx="6">
                  <c:v>DryMouth</c:v>
                </c:pt>
                <c:pt idx="7">
                  <c:v>Dyspnea</c:v>
                </c:pt>
                <c:pt idx="8">
                  <c:v>Taste</c:v>
                </c:pt>
                <c:pt idx="9">
                  <c:v>Memory</c:v>
                </c:pt>
                <c:pt idx="10">
                  <c:v>Nausea</c:v>
                </c:pt>
                <c:pt idx="11">
                  <c:v>Numbness</c:v>
                </c:pt>
                <c:pt idx="12">
                  <c:v> HairLoss</c:v>
                </c:pt>
                <c:pt idx="13">
                  <c:v>ArmSwelling</c:v>
                </c:pt>
                <c:pt idx="14">
                  <c:v>Headaches</c:v>
                </c:pt>
                <c:pt idx="15">
                  <c:v>Dizziness</c:v>
                </c:pt>
                <c:pt idx="16">
                  <c:v>UrinationControl</c:v>
                </c:pt>
                <c:pt idx="17">
                  <c:v>Concentration</c:v>
                </c:pt>
                <c:pt idx="18">
                  <c:v>Vision</c:v>
                </c:pt>
                <c:pt idx="19">
                  <c:v>BowelControl</c:v>
                </c:pt>
                <c:pt idx="20">
                  <c:v>MouthSores</c:v>
                </c:pt>
                <c:pt idx="21">
                  <c:v>Vomiting</c:v>
                </c:pt>
                <c:pt idx="22">
                  <c:v> RingEars</c:v>
                </c:pt>
                <c:pt idx="23">
                  <c:v>Swallowing</c:v>
                </c:pt>
                <c:pt idx="24">
                  <c:v>HandFoot</c:v>
                </c:pt>
                <c:pt idx="25">
                  <c:v>Skin Cracking at Mouth</c:v>
                </c:pt>
                <c:pt idx="26">
                  <c:v>Rash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96.23</c:v>
                </c:pt>
                <c:pt idx="1">
                  <c:v>80.48</c:v>
                </c:pt>
                <c:pt idx="2">
                  <c:v>80.14</c:v>
                </c:pt>
                <c:pt idx="3">
                  <c:v>76.37</c:v>
                </c:pt>
                <c:pt idx="4">
                  <c:v>76.03</c:v>
                </c:pt>
                <c:pt idx="5">
                  <c:v>73.290000000000006</c:v>
                </c:pt>
                <c:pt idx="6">
                  <c:v>72.260000000000005</c:v>
                </c:pt>
                <c:pt idx="7">
                  <c:v>69.52</c:v>
                </c:pt>
                <c:pt idx="8">
                  <c:v>64.040000000000006</c:v>
                </c:pt>
                <c:pt idx="9">
                  <c:v>64.040000000000006</c:v>
                </c:pt>
                <c:pt idx="10">
                  <c:v>60.96</c:v>
                </c:pt>
                <c:pt idx="11">
                  <c:v>59.93</c:v>
                </c:pt>
                <c:pt idx="12">
                  <c:v>58.22</c:v>
                </c:pt>
                <c:pt idx="13">
                  <c:v>56.16</c:v>
                </c:pt>
                <c:pt idx="14">
                  <c:v>53.77</c:v>
                </c:pt>
                <c:pt idx="15">
                  <c:v>53.08</c:v>
                </c:pt>
                <c:pt idx="16">
                  <c:v>51.71</c:v>
                </c:pt>
                <c:pt idx="17">
                  <c:v>51.03</c:v>
                </c:pt>
                <c:pt idx="18">
                  <c:v>43.84</c:v>
                </c:pt>
                <c:pt idx="19">
                  <c:v>42.47</c:v>
                </c:pt>
                <c:pt idx="20">
                  <c:v>35.270000000000003</c:v>
                </c:pt>
                <c:pt idx="21">
                  <c:v>33.22</c:v>
                </c:pt>
                <c:pt idx="22">
                  <c:v>32.880000000000003</c:v>
                </c:pt>
                <c:pt idx="23">
                  <c:v>32.19</c:v>
                </c:pt>
                <c:pt idx="24">
                  <c:v>28.77</c:v>
                </c:pt>
                <c:pt idx="25">
                  <c:v>25.68</c:v>
                </c:pt>
                <c:pt idx="26">
                  <c:v>17.47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C-498C-B50E-AFDA880619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Baseline events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Fatigue</c:v>
                </c:pt>
                <c:pt idx="1">
                  <c:v>Appetite</c:v>
                </c:pt>
                <c:pt idx="2">
                  <c:v>Pain</c:v>
                </c:pt>
                <c:pt idx="3">
                  <c:v>Constipation</c:v>
                </c:pt>
                <c:pt idx="4">
                  <c:v>Insomnia</c:v>
                </c:pt>
                <c:pt idx="5">
                  <c:v>Diarrhea</c:v>
                </c:pt>
                <c:pt idx="6">
                  <c:v>DryMouth</c:v>
                </c:pt>
                <c:pt idx="7">
                  <c:v>Dyspnea</c:v>
                </c:pt>
                <c:pt idx="8">
                  <c:v>Taste</c:v>
                </c:pt>
                <c:pt idx="9">
                  <c:v>Memory</c:v>
                </c:pt>
                <c:pt idx="10">
                  <c:v>Nausea</c:v>
                </c:pt>
                <c:pt idx="11">
                  <c:v>Numbness</c:v>
                </c:pt>
                <c:pt idx="12">
                  <c:v> HairLoss</c:v>
                </c:pt>
                <c:pt idx="13">
                  <c:v>ArmSwelling</c:v>
                </c:pt>
                <c:pt idx="14">
                  <c:v>Headaches</c:v>
                </c:pt>
                <c:pt idx="15">
                  <c:v>Dizziness</c:v>
                </c:pt>
                <c:pt idx="16">
                  <c:v>UrinationControl</c:v>
                </c:pt>
                <c:pt idx="17">
                  <c:v>Concentration</c:v>
                </c:pt>
                <c:pt idx="18">
                  <c:v>Vision</c:v>
                </c:pt>
                <c:pt idx="19">
                  <c:v>BowelControl</c:v>
                </c:pt>
                <c:pt idx="20">
                  <c:v>MouthSores</c:v>
                </c:pt>
                <c:pt idx="21">
                  <c:v>Vomiting</c:v>
                </c:pt>
                <c:pt idx="22">
                  <c:v> RingEars</c:v>
                </c:pt>
                <c:pt idx="23">
                  <c:v>Swallowing</c:v>
                </c:pt>
                <c:pt idx="24">
                  <c:v>HandFoot</c:v>
                </c:pt>
                <c:pt idx="25">
                  <c:v>Skin Cracking at Mouth</c:v>
                </c:pt>
                <c:pt idx="26">
                  <c:v>Rash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80.69</c:v>
                </c:pt>
                <c:pt idx="1">
                  <c:v>57.59</c:v>
                </c:pt>
                <c:pt idx="2">
                  <c:v>63.45</c:v>
                </c:pt>
                <c:pt idx="3">
                  <c:v>47.22</c:v>
                </c:pt>
                <c:pt idx="4">
                  <c:v>56.21</c:v>
                </c:pt>
                <c:pt idx="5">
                  <c:v>44.79</c:v>
                </c:pt>
                <c:pt idx="6">
                  <c:v>48.26</c:v>
                </c:pt>
                <c:pt idx="7">
                  <c:v>52.76</c:v>
                </c:pt>
                <c:pt idx="8">
                  <c:v>31.03</c:v>
                </c:pt>
                <c:pt idx="9">
                  <c:v>45.52</c:v>
                </c:pt>
                <c:pt idx="10">
                  <c:v>33.450000000000003</c:v>
                </c:pt>
                <c:pt idx="11">
                  <c:v>32.07</c:v>
                </c:pt>
                <c:pt idx="12">
                  <c:v>13.24</c:v>
                </c:pt>
                <c:pt idx="13">
                  <c:v>26.9</c:v>
                </c:pt>
                <c:pt idx="14">
                  <c:v>34.83</c:v>
                </c:pt>
                <c:pt idx="15">
                  <c:v>30.9</c:v>
                </c:pt>
                <c:pt idx="16">
                  <c:v>33.1</c:v>
                </c:pt>
                <c:pt idx="17">
                  <c:v>30.8</c:v>
                </c:pt>
                <c:pt idx="18">
                  <c:v>22.76</c:v>
                </c:pt>
                <c:pt idx="19">
                  <c:v>21.03</c:v>
                </c:pt>
                <c:pt idx="20">
                  <c:v>12.41</c:v>
                </c:pt>
                <c:pt idx="21">
                  <c:v>16.260000000000002</c:v>
                </c:pt>
                <c:pt idx="22">
                  <c:v>23.61</c:v>
                </c:pt>
                <c:pt idx="23">
                  <c:v>14.93</c:v>
                </c:pt>
                <c:pt idx="24">
                  <c:v>8.36</c:v>
                </c:pt>
                <c:pt idx="25">
                  <c:v>6.94</c:v>
                </c:pt>
                <c:pt idx="26">
                  <c:v>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C-498C-B50E-AFDA88061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059600"/>
        <c:axId val="639059992"/>
      </c:barChart>
      <c:catAx>
        <c:axId val="639059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059992"/>
        <c:crosses val="autoZero"/>
        <c:auto val="1"/>
        <c:lblAlgn val="ctr"/>
        <c:lblOffset val="100"/>
        <c:noMultiLvlLbl val="0"/>
      </c:catAx>
      <c:valAx>
        <c:axId val="6390599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0596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82090724281623"/>
          <c:y val="5.0336447771159205E-2"/>
          <c:w val="0.36002035770498292"/>
          <c:h val="0.2121883383542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Completed Study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 Study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8-445F-BB7E-9E5957E2D2C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8-445F-BB7E-9E5957E2D2C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F8-445F-BB7E-9E5957E2D2C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F8-445F-BB7E-9E5957E2D2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Cluster 4</c:v>
                </c:pt>
                <c:pt idx="1">
                  <c:v>Cluster 3</c:v>
                </c:pt>
                <c:pt idx="2">
                  <c:v>Cluster 2</c:v>
                </c:pt>
                <c:pt idx="3">
                  <c:v>Cluster 1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0.435</c:v>
                </c:pt>
                <c:pt idx="1">
                  <c:v>0.55200000000000005</c:v>
                </c:pt>
                <c:pt idx="2">
                  <c:v>0.629</c:v>
                </c:pt>
                <c:pt idx="3">
                  <c:v>0.76700000000000002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F8-445F-BB7E-9E5957E2D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4820352"/>
        <c:axId val="1504821184"/>
      </c:barChart>
      <c:catAx>
        <c:axId val="1504820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821184"/>
        <c:crosses val="autoZero"/>
        <c:auto val="1"/>
        <c:lblAlgn val="ctr"/>
        <c:lblOffset val="100"/>
        <c:noMultiLvlLbl val="0"/>
      </c:catAx>
      <c:valAx>
        <c:axId val="1504821184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82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 dirty="0">
                <a:solidFill>
                  <a:schemeClr val="tx1"/>
                </a:solidFill>
              </a:rPr>
              <a:t>Trajectory of IADL Score During 6 months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35756035291158"/>
          <c:y val="0.1695090885095174"/>
          <c:w val="0.80006662315588029"/>
          <c:h val="0.703165168641273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Cluster 4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Sheet1!$H$2:$H$5</c:f>
                <c:numCache>
                  <c:formatCode>General</c:formatCode>
                  <c:ptCount val="4"/>
                  <c:pt idx="0">
                    <c:v>0.2435397</c:v>
                  </c:pt>
                  <c:pt idx="1">
                    <c:v>0.29018500000000003</c:v>
                  </c:pt>
                  <c:pt idx="2">
                    <c:v>0.3777411</c:v>
                  </c:pt>
                  <c:pt idx="3">
                    <c:v>0.42204570000000002</c:v>
                  </c:pt>
                </c:numCache>
              </c:numRef>
            </c:plus>
            <c:minus>
              <c:numRef>
                <c:f>Sheet1!$H$2:$H$5</c:f>
                <c:numCache>
                  <c:formatCode>General</c:formatCode>
                  <c:ptCount val="4"/>
                  <c:pt idx="0">
                    <c:v>0.2435397</c:v>
                  </c:pt>
                  <c:pt idx="1">
                    <c:v>0.29018500000000003</c:v>
                  </c:pt>
                  <c:pt idx="2">
                    <c:v>0.3777411</c:v>
                  </c:pt>
                  <c:pt idx="3">
                    <c:v>0.42204570000000002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4-6 weeks </c:v>
                </c:pt>
                <c:pt idx="2">
                  <c:v>3 months</c:v>
                </c:pt>
                <c:pt idx="3">
                  <c:v>6 months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1.8985506999999999</c:v>
                </c:pt>
                <c:pt idx="1">
                  <c:v>2.8679245</c:v>
                </c:pt>
                <c:pt idx="2">
                  <c:v>2.8958333000000001</c:v>
                </c:pt>
                <c:pt idx="3">
                  <c:v>2.9666667000000002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CE-4C47-B0C4-897B57298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Cluster 3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Sheet1!$I$2:$I$5</c:f>
                <c:numCache>
                  <c:formatCode>General</c:formatCode>
                  <c:ptCount val="4"/>
                  <c:pt idx="0">
                    <c:v>0.25769120000000001</c:v>
                  </c:pt>
                  <c:pt idx="1">
                    <c:v>0.2932148</c:v>
                  </c:pt>
                  <c:pt idx="2">
                    <c:v>0.32059939999999998</c:v>
                  </c:pt>
                  <c:pt idx="3">
                    <c:v>0.37896780000000002</c:v>
                  </c:pt>
                </c:numCache>
              </c:numRef>
            </c:plus>
            <c:minus>
              <c:numRef>
                <c:f>Sheet1!$I$2:$I$5</c:f>
                <c:numCache>
                  <c:formatCode>General</c:formatCode>
                  <c:ptCount val="4"/>
                  <c:pt idx="0">
                    <c:v>0.25769120000000001</c:v>
                  </c:pt>
                  <c:pt idx="1">
                    <c:v>0.2932148</c:v>
                  </c:pt>
                  <c:pt idx="2">
                    <c:v>0.32059939999999998</c:v>
                  </c:pt>
                  <c:pt idx="3">
                    <c:v>0.37896780000000002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4-6 weeks </c:v>
                </c:pt>
                <c:pt idx="2">
                  <c:v>3 months</c:v>
                </c:pt>
                <c:pt idx="3">
                  <c:v>6 months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2.2238806000000002</c:v>
                </c:pt>
                <c:pt idx="1">
                  <c:v>2.1090909</c:v>
                </c:pt>
                <c:pt idx="2">
                  <c:v>2.0930233</c:v>
                </c:pt>
                <c:pt idx="3">
                  <c:v>2.2702703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CE-4C47-B0C4-897B57298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Cluster 2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Sheet1!$J$2:$J$5</c:f>
                <c:numCache>
                  <c:formatCode>General</c:formatCode>
                  <c:ptCount val="4"/>
                  <c:pt idx="0">
                    <c:v>0.1920722</c:v>
                  </c:pt>
                  <c:pt idx="1">
                    <c:v>0.215389</c:v>
                  </c:pt>
                  <c:pt idx="2">
                    <c:v>0.23232320000000001</c:v>
                  </c:pt>
                  <c:pt idx="3">
                    <c:v>0.22131329999999999</c:v>
                  </c:pt>
                </c:numCache>
              </c:numRef>
            </c:plus>
            <c:minus>
              <c:numRef>
                <c:f>Sheet1!$J$2:$J$5</c:f>
                <c:numCache>
                  <c:formatCode>General</c:formatCode>
                  <c:ptCount val="4"/>
                  <c:pt idx="0">
                    <c:v>0.1920722</c:v>
                  </c:pt>
                  <c:pt idx="1">
                    <c:v>0.215389</c:v>
                  </c:pt>
                  <c:pt idx="2">
                    <c:v>0.23232320000000001</c:v>
                  </c:pt>
                  <c:pt idx="3">
                    <c:v>0.22131329999999999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4-6 weeks </c:v>
                </c:pt>
                <c:pt idx="2">
                  <c:v>3 months</c:v>
                </c:pt>
                <c:pt idx="3">
                  <c:v>6 months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1.0795455</c:v>
                </c:pt>
                <c:pt idx="1">
                  <c:v>1.4</c:v>
                </c:pt>
                <c:pt idx="2">
                  <c:v>1.5072464000000001</c:v>
                </c:pt>
                <c:pt idx="3">
                  <c:v>1.1428571000000001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CE-4C47-B0C4-897B572980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Cluster 1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Sheet1!$K$2:$K$5</c:f>
                <c:numCache>
                  <c:formatCode>General</c:formatCode>
                  <c:ptCount val="4"/>
                  <c:pt idx="0">
                    <c:v>0.2086548</c:v>
                  </c:pt>
                  <c:pt idx="1">
                    <c:v>0.26565230000000001</c:v>
                  </c:pt>
                  <c:pt idx="2">
                    <c:v>0.25332900000000003</c:v>
                  </c:pt>
                  <c:pt idx="3">
                    <c:v>0.23251730000000001</c:v>
                  </c:pt>
                </c:numCache>
              </c:numRef>
            </c:plus>
            <c:minus>
              <c:numRef>
                <c:f>Sheet1!$K$2:$K$5</c:f>
                <c:numCache>
                  <c:formatCode>General</c:formatCode>
                  <c:ptCount val="4"/>
                  <c:pt idx="0">
                    <c:v>0.2086548</c:v>
                  </c:pt>
                  <c:pt idx="1">
                    <c:v>0.26565230000000001</c:v>
                  </c:pt>
                  <c:pt idx="2">
                    <c:v>0.25332900000000003</c:v>
                  </c:pt>
                  <c:pt idx="3">
                    <c:v>0.23251730000000001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4-6 weeks </c:v>
                </c:pt>
                <c:pt idx="2">
                  <c:v>3 months</c:v>
                </c:pt>
                <c:pt idx="3">
                  <c:v>6 months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1.0169492</c:v>
                </c:pt>
                <c:pt idx="1">
                  <c:v>1.6315789000000001</c:v>
                </c:pt>
                <c:pt idx="2">
                  <c:v>1.4150943</c:v>
                </c:pt>
                <c:pt idx="3">
                  <c:v>1.0434783000000001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CE-4C47-B0C4-897B57298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0786415"/>
        <c:axId val="400803887"/>
      </c:lineChart>
      <c:catAx>
        <c:axId val="40078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803887"/>
        <c:crosses val="autoZero"/>
        <c:auto val="1"/>
        <c:lblAlgn val="ctr"/>
        <c:lblOffset val="100"/>
        <c:noMultiLvlLbl val="0"/>
      </c:catAx>
      <c:valAx>
        <c:axId val="400803887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Mean (SE)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786415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69924637313535"/>
          <c:y val="0.12064030618557549"/>
          <c:w val="0.20186903778565993"/>
          <c:h val="0.25518626564128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severity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Hospitalization 3 months</c:v>
                </c:pt>
                <c:pt idx="1">
                  <c:v>Died 6 months</c:v>
                </c:pt>
                <c:pt idx="2">
                  <c:v>Dose modification 3 months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0.18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2-4908-AF2A-3F009D9DDE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severity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Hospitalization 3 months</c:v>
                </c:pt>
                <c:pt idx="1">
                  <c:v>Died 6 months</c:v>
                </c:pt>
                <c:pt idx="2">
                  <c:v>Dose modification 3 months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0.37</c:v>
                </c:pt>
                <c:pt idx="1">
                  <c:v>0.28000000000000003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2-4908-AF2A-3F009D9DDE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severity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Hospitalization 3 months</c:v>
                </c:pt>
                <c:pt idx="1">
                  <c:v>Died 6 months</c:v>
                </c:pt>
                <c:pt idx="2">
                  <c:v>Dose modification 3 months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0.39</c:v>
                </c:pt>
                <c:pt idx="1">
                  <c:v>0.44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2-4908-AF2A-3F009D9DDE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86121919"/>
        <c:axId val="1786106111"/>
      </c:barChart>
      <c:catAx>
        <c:axId val="178612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106111"/>
        <c:crosses val="autoZero"/>
        <c:auto val="1"/>
        <c:lblAlgn val="ctr"/>
        <c:lblOffset val="100"/>
        <c:noMultiLvlLbl val="0"/>
      </c:catAx>
      <c:valAx>
        <c:axId val="178610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12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1"/>
                </a:solidFill>
              </a:rPr>
              <a:t>P=0.01</a:t>
            </a:r>
          </a:p>
        </c:rich>
      </c:tx>
      <c:layout>
        <c:manualLayout>
          <c:xMode val="edge"/>
          <c:yMode val="edge"/>
          <c:x val="0.25547222222222221"/>
          <c:y val="6.9502971662489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54418197725283"/>
          <c:y val="8.1014287330027843E-2"/>
          <c:w val="0.70190026246719162"/>
          <c:h val="0.6878787547110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2-4 (all)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9A-42DF-AFB0-7FDC75B4C401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8764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9A-42DF-AFB0-7FDC75B4C401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9A-42DF-AFB0-7FDC75B4C4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GA Intervention</c:v>
                </c:pt>
                <c:pt idx="1">
                  <c:v>Usual Care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0.76500000000000001</c:v>
                </c:pt>
                <c:pt idx="1">
                  <c:v>0.84699999999999998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9A-42DF-AFB0-7FDC75B4C4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2305519"/>
        <c:axId val="1492302607"/>
      </c:barChart>
      <c:catAx>
        <c:axId val="149230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92302607"/>
        <c:crosses val="autoZero"/>
        <c:auto val="1"/>
        <c:lblAlgn val="ctr"/>
        <c:lblOffset val="100"/>
        <c:noMultiLvlLbl val="0"/>
      </c:catAx>
      <c:valAx>
        <c:axId val="1492302607"/>
        <c:scaling>
          <c:orientation val="minMax"/>
          <c:max val="0.9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>
                    <a:solidFill>
                      <a:schemeClr val="tx1"/>
                    </a:solidFill>
                  </a:rPr>
                  <a:t>% of patients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923055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1"/>
                </a:solidFill>
              </a:rPr>
              <a:t>P&lt;0.01</a:t>
            </a:r>
          </a:p>
        </c:rich>
      </c:tx>
      <c:layout>
        <c:manualLayout>
          <c:xMode val="edge"/>
          <c:yMode val="edge"/>
          <c:x val="0.28325"/>
          <c:y val="9.2670628883318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54418197725283"/>
          <c:y val="8.1014287330027843E-2"/>
          <c:w val="0.70190026246719162"/>
          <c:h val="0.6878787547110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2-4 (all)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9B-4096-9D3B-B1862043B543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8764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9B-4096-9D3B-B1862043B543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9B-4096-9D3B-B1862043B54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GA Intervention</c:v>
                </c:pt>
                <c:pt idx="1">
                  <c:v>Usual Care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0.71799999999999997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9B-4096-9D3B-B1862043B5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2305519"/>
        <c:axId val="1492302607"/>
      </c:barChart>
      <c:catAx>
        <c:axId val="149230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92302607"/>
        <c:crosses val="autoZero"/>
        <c:auto val="1"/>
        <c:lblAlgn val="ctr"/>
        <c:lblOffset val="100"/>
        <c:noMultiLvlLbl val="0"/>
      </c:catAx>
      <c:valAx>
        <c:axId val="1492302607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>
                    <a:solidFill>
                      <a:schemeClr val="tx1"/>
                    </a:solidFill>
                  </a:rPr>
                  <a:t>% of patients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9230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4FC1-A5CE-4AF2-80E9-0C002901275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F11D7-EA4C-4477-A392-C15CF675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4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00D3A2-1979-4B13-BB5B-AA19E50B991E}" type="slidenum">
              <a:rPr lang="en-US" altLang="en-US">
                <a:latin typeface="Times New Roman" pitchFamily="18" charset="0"/>
              </a:rPr>
              <a:pPr/>
              <a:t>3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1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ea typeface="ＭＳ Ｐゴシック" charset="-128"/>
                <a:cs typeface="Arial" charset="0"/>
              </a:rPr>
              <a:t>Disparity in Greatest for Patients Age </a:t>
            </a:r>
            <a:r>
              <a:rPr lang="en-US" sz="1200" b="1" dirty="0"/>
              <a:t>≥ 75</a:t>
            </a:r>
            <a:endParaRPr lang="en-US" altLang="en-US" sz="1200" b="1" dirty="0">
              <a:ea typeface="ＭＳ Ｐゴシック" charset="-128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EFA7E-2897-C04B-93DB-D37DEF8571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28663" indent="-2794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0775" indent="-223838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0038" indent="-223838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17713" indent="-223838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4913" indent="-223838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32113" indent="-223838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89313" indent="-223838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46513" indent="-223838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C4FB80-6542-4850-BBB9-1C41064575F6}" type="slidenum">
              <a:rPr lang="en-US" altLang="en-US" sz="1300">
                <a:solidFill>
                  <a:srgbClr val="FFFF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FFFF00"/>
              </a:solidFill>
            </a:endParaRPr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2865835" y="11328401"/>
            <a:ext cx="219194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5" tIns="45986" rIns="91975" bIns="45986" anchor="b"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59D17BEC-013D-44EB-973F-C3DFE46D1B56}" type="slidenum">
              <a:rPr lang="en-US" altLang="en-US" sz="130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704" y="5666318"/>
            <a:ext cx="3713559" cy="5365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5" tIns="45986" rIns="91975" bIns="45986"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51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IOM Report Title: “Delivering High-Quality Cancer Care: Charting a New Course for a System in Crisis”</a:t>
            </a:r>
          </a:p>
          <a:p>
            <a:r>
              <a:rPr lang="ja-JP" altLang="en-US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en-US" altLang="ja-JP">
                <a:latin typeface="Times New Roman" pitchFamily="18" charset="0"/>
                <a:ea typeface="ＭＳ Ｐゴシック" pitchFamily="34" charset="-128"/>
              </a:rPr>
              <a:t>This report is the result of the thoughtful deliberations of our study committee…</a:t>
            </a:r>
            <a:r>
              <a:rPr lang="ja-JP" altLang="en-US">
                <a:latin typeface="Times New Roman" pitchFamily="18" charset="0"/>
                <a:ea typeface="ＭＳ Ｐゴシック" pitchFamily="34" charset="-128"/>
              </a:rPr>
              <a:t>”</a:t>
            </a:r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38213"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38213"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38213"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38213"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336DE13-5F2F-4F5B-B654-C49D6B8DD265}" type="slidenum">
              <a:rPr lang="en-US" altLang="en-US" sz="1300">
                <a:solidFill>
                  <a:srgbClr val="000000"/>
                </a:solidFill>
              </a:rPr>
              <a:pPr/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5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F11D7-EA4C-4477-A392-C15CF6759F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DACF-8309-2044-8EF4-AA7C90F4E9A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0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F11D7-EA4C-4477-A392-C15CF6759F6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F11D7-EA4C-4477-A392-C15CF6759F6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9C6A2-0604-4F38-A21E-9D08F4D4F24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2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1168401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45920"/>
            <a:ext cx="7772400" cy="1827842"/>
          </a:xfrm>
        </p:spPr>
        <p:txBody>
          <a:bodyPr lIns="0" tIns="0" rIns="0" bIns="0"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2" name="Picture 11" descr="NCI-Logo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0363"/>
            <a:ext cx="4974336" cy="4745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7700"/>
            <a:ext cx="22860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711121A0-0B09-1C4A-9AF6-B302745758D8}" type="datetime4">
              <a:rPr lang="en-US"/>
              <a:pPr>
                <a:defRPr/>
              </a:pPr>
              <a:t>March 10,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0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8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2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DC4D-D0AE-1642-B712-916A99D89C4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caredelivery.cancer.gov/pro-ctca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jp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825" y="-139244"/>
            <a:ext cx="8423030" cy="211534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</a:rPr>
              <a:t>Understanding Treatment Tolerability in Older Patients with </a:t>
            </a: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</a:rPr>
              <a:t>Advanced Cancer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57049" y="2343949"/>
            <a:ext cx="6741695" cy="2411834"/>
          </a:xfrm>
        </p:spPr>
        <p:txBody>
          <a:bodyPr>
            <a:normAutofit lnSpcReduction="10000"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Supriya Mohile, MD, MS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and Marilyn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Wehrheim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Professor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Co-Director, Cancer Prevention and Control Program, Wilmot Cancer Institute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Geriatric Oncology Research Program 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Editor-in-Chief, Journal of Geriatric Oncology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Co-Lead, Cancer and Aging Research Group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0" y="2196465"/>
            <a:ext cx="1466717" cy="1092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31" y="4860687"/>
            <a:ext cx="2643040" cy="138058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1" y="4852272"/>
            <a:ext cx="1466718" cy="13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2" y="3468422"/>
            <a:ext cx="1369991" cy="128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Goal of our R01-funded NCORP Study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URCC 13059; GAP 70+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-357302" y="1263042"/>
            <a:ext cx="45793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Aim: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evaluate if providing a GA summary with recommendations for management to oncologists reduces 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3-5 toxicity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(CTCAE) in patients aged 70+ starting a new regimen with chemotherapy and/or other agents which cause toxicity for advanced cancer</a:t>
            </a:r>
          </a:p>
          <a:p>
            <a:pPr marL="914400" lvl="2" indent="0">
              <a:buNone/>
            </a:pP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Aims: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6 months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decisions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and Physical Performance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736BF0C-D098-427F-8790-861BA0E81E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54744" y="1487994"/>
            <a:ext cx="4947803" cy="4301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" y="5482482"/>
            <a:ext cx="1369991" cy="128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7EF90F-2B78-4185-B4D5-C593B7F867ED}"/>
              </a:ext>
            </a:extLst>
          </p:cNvPr>
          <p:cNvSpPr txBox="1"/>
          <p:nvPr/>
        </p:nvSpPr>
        <p:spPr>
          <a:xfrm>
            <a:off x="5615908" y="6483301"/>
            <a:ext cx="439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Mohile et al. ASCO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 Lancet 2021 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94" y="43087"/>
            <a:ext cx="8910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University of Rochester NCORP</a:t>
            </a:r>
            <a:b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Research Base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NCORP Affiliates Map updated 11-2-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1459523"/>
            <a:ext cx="4624754" cy="4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9523"/>
            <a:ext cx="4343399" cy="407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7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67200" y="5342778"/>
            <a:ext cx="467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MS Pゴシック" pitchFamily="-92" charset="-128"/>
                <a:cs typeface="+mn-cs"/>
              </a:rPr>
              <a:t>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124201" y="4454722"/>
            <a:ext cx="5695950" cy="11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 descr="https://scontent-lga3-1.xx.fbcdn.net/v/t1.15752-9/53050740_1285380964947174_6304390216702492672_n.png?_nc_cat=101&amp;_nc_ht=scontent-lga3-1.xx&amp;oh=b0b92b1c3463ca8d5fac8bd4143d1c8e&amp;oe=5CDAB7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3"/>
            <a:ext cx="9127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008" y="160018"/>
            <a:ext cx="837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URCC 13059 Schema</a:t>
            </a:r>
          </a:p>
        </p:txBody>
      </p:sp>
    </p:spTree>
    <p:extLst/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FE7F-1815-40A0-952B-240FAE24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Geriatric Assessment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5DDCC-FAFD-4547-ACED-3F6939FF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1" y="1617144"/>
            <a:ext cx="8800398" cy="50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D703-8F99-4690-9A3D-1B7FE59B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Geriatric Assessment-Guided Recommendations for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DA0BB-B8E2-484B-8789-2CB5C1B8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015" y="1911374"/>
            <a:ext cx="4818137" cy="3717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D89C32-28F9-4D2F-822C-96FBBE3F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5" y="2229313"/>
            <a:ext cx="3913357" cy="27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6167" y="91320"/>
            <a:ext cx="8590085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  <a:cs typeface="Verdana"/>
              </a:rPr>
              <a:t>Patient Eligibility and Characteristics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5341" y="1251812"/>
            <a:ext cx="4040188" cy="395128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/>
              </a:rPr>
              <a:t>Age ≥70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/>
              </a:rPr>
              <a:t>Diagnosis of advanced solid tumor or lymphoma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 New Roman"/>
              </a:rPr>
              <a:t>Have ≥1 GA Domain Impairment (other than polypharmacy)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/>
              </a:rPr>
              <a:t>Starting a new chemotherapy regimen or another regimen with high risk of toxicity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/>
              </a:rPr>
              <a:t>Have decision-making capacity, or, if not, oncologist has obtained consent from health-care proxy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6CB0E8-3381-49D4-91B1-DD38C4849F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43262" y="1069297"/>
            <a:ext cx="4594984" cy="5340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5D8F3-1EC6-4F34-8BE0-DFDF853F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4" y="5637320"/>
            <a:ext cx="1220171" cy="11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5877B-97F7-40E8-9339-1617C749C0DA}"/>
              </a:ext>
            </a:extLst>
          </p:cNvPr>
          <p:cNvSpPr txBox="1"/>
          <p:nvPr/>
        </p:nvSpPr>
        <p:spPr>
          <a:xfrm>
            <a:off x="6604448" y="6483301"/>
            <a:ext cx="439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Mohile et al. ASCO, 2020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6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A547-36ED-48D4-8D1A-551DFEB9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GA Domains for Arm (n=718)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13BB8-61F9-4608-BA1C-5B3529687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" y="1525879"/>
            <a:ext cx="8966447" cy="3916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C14D9-39DA-4E20-8530-7A21C135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4" y="5637320"/>
            <a:ext cx="1220171" cy="11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6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16966" y="1864666"/>
          <a:ext cx="6692462" cy="3195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1641">
                  <a:extLst>
                    <a:ext uri="{9D8B030D-6E8A-4147-A177-3AD203B41FA5}">
                      <a16:colId xmlns:a16="http://schemas.microsoft.com/office/drawing/2014/main" val="612933496"/>
                    </a:ext>
                  </a:extLst>
                </a:gridCol>
                <a:gridCol w="2230821">
                  <a:extLst>
                    <a:ext uri="{9D8B030D-6E8A-4147-A177-3AD203B41FA5}">
                      <a16:colId xmlns:a16="http://schemas.microsoft.com/office/drawing/2014/main" val="1423359008"/>
                    </a:ext>
                  </a:extLst>
                </a:gridCol>
              </a:tblGrid>
              <a:tr h="51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Adverse Outcome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solidFill>
                      <a:srgbClr val="1446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solidFill>
                      <a:srgbClr val="3D7D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728441"/>
                  </a:ext>
                </a:extLst>
              </a:tr>
              <a:tr h="4978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3-5 toxicity within 3 months</a:t>
                      </a:r>
                    </a:p>
                  </a:txBody>
                  <a:tcPr marL="5358" marR="5358" marT="5358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60.9% </a:t>
                      </a:r>
                    </a:p>
                  </a:txBody>
                  <a:tcPr marL="5358" marR="5358" marT="5358" marB="0" anchor="ctr">
                    <a:solidFill>
                      <a:srgbClr val="DA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61674"/>
                  </a:ext>
                </a:extLst>
              </a:tr>
              <a:tr h="4978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Dose modification within 3 months</a:t>
                      </a:r>
                    </a:p>
                  </a:txBody>
                  <a:tcPr marL="5358" marR="5358" marT="5358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50.0% </a:t>
                      </a:r>
                    </a:p>
                  </a:txBody>
                  <a:tcPr marL="5358" marR="5358" marT="5358" marB="0" anchor="ctr">
                    <a:solidFill>
                      <a:srgbClr val="DA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1877"/>
                  </a:ext>
                </a:extLst>
              </a:tr>
              <a:tr h="69032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Discontinuation of treatment within 3 months</a:t>
                      </a:r>
                    </a:p>
                  </a:txBody>
                  <a:tcPr marL="5358" marR="5358" marT="5358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17.7% </a:t>
                      </a:r>
                    </a:p>
                  </a:txBody>
                  <a:tcPr marL="5358" marR="5358" marT="5358" marB="0" anchor="ctr">
                    <a:solidFill>
                      <a:srgbClr val="DA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9231"/>
                  </a:ext>
                </a:extLst>
              </a:tr>
              <a:tr h="4978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Entered into Hospice within 3 months</a:t>
                      </a:r>
                    </a:p>
                  </a:txBody>
                  <a:tcPr marL="5358" marR="5358" marT="5358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15.9% </a:t>
                      </a:r>
                    </a:p>
                  </a:txBody>
                  <a:tcPr marL="5358" marR="5358" marT="5358" marB="0" anchor="ctr">
                    <a:solidFill>
                      <a:srgbClr val="DA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43582"/>
                  </a:ext>
                </a:extLst>
              </a:tr>
              <a:tr h="4978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</a:t>
                      </a:r>
                      <a:r>
                        <a:rPr lang="en-US" sz="1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(due to all causes) within 6 months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26.5%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DA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0595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2396" y="291604"/>
            <a:ext cx="8353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cs typeface="Calibri" panose="020F0502020204030204" pitchFamily="34" charset="0"/>
              </a:rPr>
              <a:t>Prevalence of Adverse Outcomes (n=718)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4" y="5435152"/>
            <a:ext cx="1369991" cy="128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36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53" y="77245"/>
            <a:ext cx="8366760" cy="99417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Grade 3-5 CTCAE Toxicity in 3 Months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20964" y="1263129"/>
            <a:ext cx="4649151" cy="4321591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Grade 3-5 Toxicity</a:t>
            </a:r>
          </a:p>
          <a:p>
            <a:pPr marL="169069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 Risk Ratio: 0.74</a:t>
            </a:r>
          </a:p>
          <a:p>
            <a:pPr marL="169069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CI: (0.63-0.87), P &lt; 0.01  </a:t>
            </a:r>
          </a:p>
          <a:p>
            <a:pPr marL="169069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 effect: P = 0.15</a:t>
            </a:r>
          </a:p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Grade 3-5 Hematologic Toxicity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Adjusted Risk Ratio: 0.85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95%CI: (0.69-1.05), P = 0.13 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Clustering effect: P = 0.30</a:t>
            </a:r>
          </a:p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Grade 3-5 Non-hematologic Toxicity</a:t>
            </a:r>
          </a:p>
          <a:p>
            <a:pPr marL="169069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 Risk Ratio: 0.73</a:t>
            </a:r>
          </a:p>
          <a:p>
            <a:pPr marL="169069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CI: (0.53-0.996), P = 0.047</a:t>
            </a:r>
          </a:p>
          <a:p>
            <a:pPr marL="169069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 effect: P &lt; 0.01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3" y="5472316"/>
            <a:ext cx="1369991" cy="128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D7DB6E-D251-479B-960F-EB5138C40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80" y="1476545"/>
            <a:ext cx="4661784" cy="3324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88EA2F-3980-4E05-83FD-0E38064FCBDC}"/>
              </a:ext>
            </a:extLst>
          </p:cNvPr>
          <p:cNvSpPr txBox="1"/>
          <p:nvPr/>
        </p:nvSpPr>
        <p:spPr>
          <a:xfrm>
            <a:off x="5739475" y="6550223"/>
            <a:ext cx="439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Mohile et al. ASCO, </a:t>
            </a:r>
            <a:r>
              <a:rPr lang="en-US" sz="1400" b="0" dirty="0" smtClean="0">
                <a:solidFill>
                  <a:schemeClr val="bg1"/>
                </a:solidFill>
              </a:rPr>
              <a:t>2020; Lancet 2021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8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1456-1872-43BD-93FE-7001EB34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+mn-lt"/>
              </a:rPr>
              <a:t>Conclusions from URCC 13059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0B1C-8713-49AF-898E-A96D030B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2747"/>
            <a:ext cx="843915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GA summary with management recommendations provided to the oncologist prior to the start of a new treatment regimen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reduces clinician-rated grade 3-5 toxicity </a:t>
            </a:r>
            <a:r>
              <a:rPr lang="en-US" dirty="0">
                <a:solidFill>
                  <a:schemeClr val="bg1"/>
                </a:solidFill>
              </a:rPr>
              <a:t>over 3 months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without significantly lowering survival </a:t>
            </a:r>
            <a:r>
              <a:rPr lang="en-US" dirty="0">
                <a:solidFill>
                  <a:schemeClr val="bg1"/>
                </a:solidFill>
              </a:rPr>
              <a:t>at 6 months</a:t>
            </a:r>
          </a:p>
          <a:p>
            <a:r>
              <a:rPr lang="en-US" dirty="0">
                <a:solidFill>
                  <a:schemeClr val="bg1"/>
                </a:solidFill>
              </a:rPr>
              <a:t>This large cluster randomized study is the first show to that a GA intervention for patients aged 70+ with advanced cancer and </a:t>
            </a:r>
            <a:r>
              <a:rPr lang="en-US" u="sng" dirty="0">
                <a:solidFill>
                  <a:schemeClr val="bg1"/>
                </a:solidFill>
              </a:rPr>
              <a:t>&gt;</a:t>
            </a:r>
            <a:r>
              <a:rPr lang="en-US" dirty="0">
                <a:solidFill>
                  <a:schemeClr val="bg1"/>
                </a:solidFill>
              </a:rPr>
              <a:t>1 GA domain impairment improves clinical outcomes</a:t>
            </a:r>
          </a:p>
          <a:p>
            <a:r>
              <a:rPr lang="en-US" dirty="0">
                <a:solidFill>
                  <a:schemeClr val="bg1"/>
                </a:solidFill>
              </a:rPr>
              <a:t>Mechanism?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4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9277" y="144831"/>
            <a:ext cx="8348348" cy="92111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Key Considerations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9954" y="1348361"/>
            <a:ext cx="8207671" cy="41014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/>
                </a:solidFill>
                <a:cs typeface="Arial" panose="020B0604020202020204" pitchFamily="34" charset="0"/>
              </a:rPr>
              <a:t>Demographic imperative and gaps in knowledge in geriatric oncology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/>
                </a:solidFill>
                <a:cs typeface="Arial" panose="020B0604020202020204" pitchFamily="34" charset="0"/>
              </a:rPr>
              <a:t>Using geriatric assessment to improve treatment tolerability in older patients with advanced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/>
                </a:solidFill>
                <a:cs typeface="Arial" panose="020B0604020202020204" pitchFamily="34" charset="0"/>
              </a:rPr>
              <a:t>Expanding our framework for </a:t>
            </a:r>
            <a:r>
              <a:rPr lang="en-US" sz="32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tolerability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Efforts to improve the evidence base for older adults with cancer</a:t>
            </a:r>
            <a:r>
              <a:rPr 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0783-7C9F-4191-A704-0AA1F3AA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50C99-3FD4-4545-9C9A-18725C650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6" y="1417638"/>
            <a:ext cx="8716290" cy="3713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F57F35-4991-41B5-8526-671A2354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4" y="5637320"/>
            <a:ext cx="1220171" cy="11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0D88E8-D622-4F2D-BDC0-E967D7B672EE}"/>
              </a:ext>
            </a:extLst>
          </p:cNvPr>
          <p:cNvSpPr txBox="1"/>
          <p:nvPr/>
        </p:nvSpPr>
        <p:spPr>
          <a:xfrm>
            <a:off x="5578837" y="6483301"/>
            <a:ext cx="439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Mohile et al. ASCO, </a:t>
            </a:r>
            <a:r>
              <a:rPr lang="en-US" sz="1400" b="0" dirty="0" smtClean="0">
                <a:solidFill>
                  <a:schemeClr val="bg1"/>
                </a:solidFill>
              </a:rPr>
              <a:t>2020; Lancet 2021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4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08" y="185247"/>
            <a:ext cx="8512233" cy="10284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Relative Dose Intensity (RDI)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575" y="1284317"/>
            <a:ext cx="8237912" cy="320455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Definition: </a:t>
            </a:r>
            <a:r>
              <a:rPr lang="en-US" sz="2400" dirty="0">
                <a:solidFill>
                  <a:schemeClr val="bg1"/>
                </a:solidFill>
              </a:rPr>
              <a:t>The amount of drug(s) administered per unit time expressed as a percentage of the planned dose or standard regimen</a:t>
            </a:r>
            <a:r>
              <a:rPr lang="en-US" sz="2400" baseline="30000" dirty="0">
                <a:solidFill>
                  <a:schemeClr val="bg1"/>
                </a:solidFill>
              </a:rPr>
              <a:t>1-3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Clinical tolerability measures such as dose reductions and dose delays can lead to reduced RDI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Previous data have shown an association between reduced RDI and worse outcomes in terms of disease-free survival  and overall survival </a:t>
            </a:r>
            <a:r>
              <a:rPr lang="en-US" sz="2400" baseline="30000" dirty="0">
                <a:solidFill>
                  <a:schemeClr val="bg1"/>
                </a:solidFill>
              </a:rPr>
              <a:t>4-5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Very little is known about RDI in older patients with advanced cancer</a:t>
            </a:r>
          </a:p>
          <a:p>
            <a:pPr algn="l"/>
            <a:endParaRPr lang="en-US" sz="2400" baseline="30000" dirty="0">
              <a:solidFill>
                <a:schemeClr val="bg1"/>
              </a:solidFill>
            </a:endParaRPr>
          </a:p>
          <a:p>
            <a:pPr algn="l"/>
            <a:endParaRPr lang="en-US" sz="2400" baseline="300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aseline="300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aseline="30000" dirty="0">
              <a:solidFill>
                <a:schemeClr val="bg1"/>
              </a:solidFill>
            </a:endParaRPr>
          </a:p>
          <a:p>
            <a:pPr algn="l"/>
            <a:endParaRPr lang="en-US" sz="2400" baseline="30000" dirty="0">
              <a:solidFill>
                <a:schemeClr val="bg1"/>
              </a:solidFill>
            </a:endParaRPr>
          </a:p>
          <a:p>
            <a:pPr algn="l"/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7882" y="4857984"/>
            <a:ext cx="512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</a:rPr>
              <a:t>1 </a:t>
            </a:r>
            <a:r>
              <a:rPr lang="en-US" sz="1200" dirty="0" err="1">
                <a:solidFill>
                  <a:schemeClr val="bg1"/>
                </a:solidFill>
              </a:rPr>
              <a:t>Hryniuk</a:t>
            </a:r>
            <a:r>
              <a:rPr lang="en-US" sz="1200" dirty="0">
                <a:solidFill>
                  <a:schemeClr val="bg1"/>
                </a:solidFill>
              </a:rPr>
              <a:t>, et al: J </a:t>
            </a:r>
            <a:r>
              <a:rPr lang="en-US" sz="1200" dirty="0" err="1">
                <a:solidFill>
                  <a:schemeClr val="bg1"/>
                </a:solidFill>
              </a:rPr>
              <a:t>Clin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Oncol</a:t>
            </a:r>
            <a:r>
              <a:rPr lang="en-US" sz="1200" dirty="0">
                <a:solidFill>
                  <a:schemeClr val="bg1"/>
                </a:solidFill>
              </a:rPr>
              <a:t>. 1984; 2(11): 1281-88</a:t>
            </a:r>
          </a:p>
          <a:p>
            <a:pPr fontAlgn="base"/>
            <a:r>
              <a:rPr lang="en-US" sz="1200" baseline="30000" dirty="0">
                <a:solidFill>
                  <a:schemeClr val="bg1"/>
                </a:solidFill>
              </a:rPr>
              <a:t>2 </a:t>
            </a:r>
            <a:r>
              <a:rPr lang="en-US" sz="1200" dirty="0" err="1">
                <a:solidFill>
                  <a:schemeClr val="bg1"/>
                </a:solidFill>
              </a:rPr>
              <a:t>Hryniuk</a:t>
            </a:r>
            <a:r>
              <a:rPr lang="en-US" sz="1200" dirty="0">
                <a:solidFill>
                  <a:schemeClr val="bg1"/>
                </a:solidFill>
              </a:rPr>
              <a:t>, et al: </a:t>
            </a:r>
            <a:r>
              <a:rPr lang="it-IT" sz="1200" dirty="0">
                <a:solidFill>
                  <a:schemeClr val="bg1"/>
                </a:solidFill>
              </a:rPr>
              <a:t>Semin Oncol. 1987;14(1): 65-74</a:t>
            </a:r>
          </a:p>
          <a:p>
            <a:pPr fontAlgn="base"/>
            <a:r>
              <a:rPr lang="en-US" sz="1200" baseline="30000" dirty="0">
                <a:solidFill>
                  <a:schemeClr val="bg1"/>
                </a:solidFill>
              </a:rPr>
              <a:t>3 </a:t>
            </a:r>
            <a:r>
              <a:rPr lang="en-US" sz="1200" dirty="0">
                <a:solidFill>
                  <a:schemeClr val="bg1"/>
                </a:solidFill>
              </a:rPr>
              <a:t>Lyman GH: J Natl </a:t>
            </a:r>
            <a:r>
              <a:rPr lang="en-US" sz="1200" dirty="0" err="1">
                <a:solidFill>
                  <a:schemeClr val="bg1"/>
                </a:solidFill>
              </a:rPr>
              <a:t>Compr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Canc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Netw</a:t>
            </a:r>
            <a:r>
              <a:rPr lang="en-US" sz="1200" dirty="0">
                <a:solidFill>
                  <a:schemeClr val="bg1"/>
                </a:solidFill>
              </a:rPr>
              <a:t>. 2009;7(1):  99-108 </a:t>
            </a:r>
          </a:p>
          <a:p>
            <a:pPr fontAlgn="base"/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 Wildiers, et al: </a:t>
            </a:r>
            <a:r>
              <a:rPr lang="en-US" sz="1200" dirty="0" err="1">
                <a:solidFill>
                  <a:schemeClr val="bg1"/>
                </a:solidFill>
              </a:rPr>
              <a:t>Crit</a:t>
            </a:r>
            <a:r>
              <a:rPr lang="en-US" sz="1200" dirty="0">
                <a:solidFill>
                  <a:schemeClr val="bg1"/>
                </a:solidFill>
              </a:rPr>
              <a:t> Review </a:t>
            </a:r>
            <a:r>
              <a:rPr lang="en-US" sz="1200" dirty="0" err="1">
                <a:solidFill>
                  <a:schemeClr val="bg1"/>
                </a:solidFill>
              </a:rPr>
              <a:t>Oncol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Hematol</a:t>
            </a:r>
            <a:r>
              <a:rPr lang="en-US" sz="1200" dirty="0">
                <a:solidFill>
                  <a:schemeClr val="bg1"/>
                </a:solidFill>
              </a:rPr>
              <a:t>. 2011; 77(3): 221-40 </a:t>
            </a:r>
          </a:p>
          <a:p>
            <a:pPr fontAlgn="base"/>
            <a:r>
              <a:rPr lang="en-US" sz="1200" baseline="30000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Denduluri</a:t>
            </a:r>
            <a:r>
              <a:rPr lang="en-US" sz="1200" dirty="0">
                <a:solidFill>
                  <a:schemeClr val="bg1"/>
                </a:solidFill>
              </a:rPr>
              <a:t> et al: Clinical breast Cancer. 2018; 18 (5): 380-386</a:t>
            </a:r>
          </a:p>
        </p:txBody>
      </p:sp>
    </p:spTree>
    <p:extLst/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0231-4CC9-44D8-87F7-8464A8E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Treatment Intensity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674E2-36E9-4C95-8BF7-DFB7DCCF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4" y="5637320"/>
            <a:ext cx="1220171" cy="11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5509E6-1202-49FC-BC21-7FD60C257B39}"/>
              </a:ext>
            </a:extLst>
          </p:cNvPr>
          <p:cNvSpPr txBox="1"/>
          <p:nvPr/>
        </p:nvSpPr>
        <p:spPr>
          <a:xfrm>
            <a:off x="5900113" y="6459767"/>
            <a:ext cx="439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Mohile et al. ASCO, </a:t>
            </a:r>
            <a:r>
              <a:rPr lang="en-US" sz="1400" b="0" dirty="0" smtClean="0">
                <a:solidFill>
                  <a:schemeClr val="bg1"/>
                </a:solidFill>
              </a:rPr>
              <a:t>2020; Lancet 2021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CDE0D8-675A-42B0-87E6-24695AE6A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674866"/>
            <a:ext cx="4352925" cy="3705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239F2-F959-4D7B-81B1-60DD9AFC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7" y="1655816"/>
            <a:ext cx="40290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4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60"/>
            <a:ext cx="8996035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GA Intervention Improves Falls over 3 months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30223"/>
              </p:ext>
            </p:extLst>
          </p:nvPr>
        </p:nvGraphicFramePr>
        <p:xfrm>
          <a:off x="369152" y="957905"/>
          <a:ext cx="8325669" cy="258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226">
                  <a:extLst>
                    <a:ext uri="{9D8B030D-6E8A-4147-A177-3AD203B41FA5}">
                      <a16:colId xmlns:a16="http://schemas.microsoft.com/office/drawing/2014/main" val="3356665471"/>
                    </a:ext>
                  </a:extLst>
                </a:gridCol>
                <a:gridCol w="1019321">
                  <a:extLst>
                    <a:ext uri="{9D8B030D-6E8A-4147-A177-3AD203B41FA5}">
                      <a16:colId xmlns:a16="http://schemas.microsoft.com/office/drawing/2014/main" val="3380712382"/>
                    </a:ext>
                  </a:extLst>
                </a:gridCol>
                <a:gridCol w="1419543">
                  <a:extLst>
                    <a:ext uri="{9D8B030D-6E8A-4147-A177-3AD203B41FA5}">
                      <a16:colId xmlns:a16="http://schemas.microsoft.com/office/drawing/2014/main" val="532316632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69392216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59671164"/>
                    </a:ext>
                  </a:extLst>
                </a:gridCol>
              </a:tblGrid>
              <a:tr h="1441207">
                <a:tc>
                  <a:txBody>
                    <a:bodyPr/>
                    <a:lstStyle/>
                    <a:p>
                      <a:r>
                        <a:rPr lang="en-US" sz="1900" dirty="0"/>
                        <a:t>All Events:     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103/627=16.4%</a:t>
                      </a:r>
                    </a:p>
                    <a:p>
                      <a:r>
                        <a:rPr lang="en-US" sz="1900" dirty="0"/>
                        <a:t>GA Arm:</a:t>
                      </a:r>
                      <a:r>
                        <a:rPr lang="en-US" sz="1900" baseline="0" dirty="0"/>
                        <a:t> 35/298=11.7%</a:t>
                      </a:r>
                    </a:p>
                    <a:p>
                      <a:r>
                        <a:rPr lang="en-US" sz="1900" baseline="0" dirty="0"/>
                        <a:t>Control Arm: 68/329=20.7%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Risk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P-value for cluster effect.</a:t>
                      </a:r>
                    </a:p>
                    <a:p>
                      <a:r>
                        <a:rPr lang="en-US" sz="1900" b="0" dirty="0"/>
                        <a:t>Do results differ</a:t>
                      </a:r>
                      <a:r>
                        <a:rPr lang="en-US" sz="1900" b="0" baseline="0" dirty="0"/>
                        <a:t> by site?</a:t>
                      </a:r>
                      <a:endParaRPr lang="en-US" sz="1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81070"/>
                  </a:ext>
                </a:extLst>
              </a:tr>
              <a:tr h="300251">
                <a:tc>
                  <a:txBody>
                    <a:bodyPr/>
                    <a:lstStyle/>
                    <a:p>
                      <a:r>
                        <a:rPr lang="en-US" sz="1900" dirty="0"/>
                        <a:t>Unadjusted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(0.40-0.84)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3592"/>
                  </a:ext>
                </a:extLst>
              </a:tr>
              <a:tr h="3002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Clustered Standard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(0.45 - 0.75)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430032"/>
                  </a:ext>
                </a:extLst>
              </a:tr>
              <a:tr h="3002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Bootstrap Standard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(0.40 - 0.84)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066715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20642757"/>
              </p:ext>
            </p:extLst>
          </p:nvPr>
        </p:nvGraphicFramePr>
        <p:xfrm>
          <a:off x="1559859" y="4252116"/>
          <a:ext cx="6519134" cy="240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/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B11F87-295F-4770-9409-5943FB42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4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Analyzing and Interpreting Clinician and Patient Adverse Event Data to Better Understand Tolerability (U01)</a:t>
            </a: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7C2E7-8548-461E-A114-77443D14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34" y="1786632"/>
            <a:ext cx="7878932" cy="433008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Beau Biden Cancer Moonshot Initiative</a:t>
            </a:r>
          </a:p>
          <a:p>
            <a:r>
              <a:rPr lang="en-US" dirty="0">
                <a:solidFill>
                  <a:schemeClr val="bg1"/>
                </a:solidFill>
              </a:rPr>
              <a:t>The purpose is to stimulate the development of methods for better understanding tolerability by analyzing the clinical trials adverse event data through: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Common Terminology Criteria for Adverse Events (CTCAE)  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Patient-Reported Outcomes version of the CTCAE (PRO-CTCAE™)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other clinically relevant data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e.g., co-morbidities, concurrent medications,  other patient-reported outcomes (PROs)</a:t>
            </a:r>
          </a:p>
        </p:txBody>
      </p:sp>
    </p:spTree>
    <p:extLst>
      <p:ext uri="{BB962C8B-B14F-4D97-AF65-F5344CB8AC3E}">
        <p14:creationId xmlns:p14="http://schemas.microsoft.com/office/powerpoint/2010/main" val="4069606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subTitle" idx="1"/>
          </p:nvPr>
        </p:nvSpPr>
        <p:spPr>
          <a:xfrm>
            <a:off x="374754" y="1309141"/>
            <a:ext cx="8394491" cy="44770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“The tolerability of a medical product is the degree to which symptomatic and non-symptom­atic adverse events associated with the product’s administration affect the ability or desire of the patient to adhere to the dose or intensity of therapy. A complete understanding of tolera­bility should include direct measurement from the patient on how they are feeling and func­tioning while on treatment.”</a:t>
            </a:r>
            <a:r>
              <a:rPr lang="en-US" altLang="en-US" sz="2200" i="1" dirty="0">
                <a:solidFill>
                  <a:schemeClr val="bg1"/>
                </a:solidFill>
              </a:rPr>
              <a:t> </a:t>
            </a:r>
            <a:r>
              <a:rPr lang="en-US" altLang="en-US" sz="2200" i="1" dirty="0">
                <a:solidFill>
                  <a:srgbClr val="FFFF00"/>
                </a:solidFill>
              </a:rPr>
              <a:t>Friends of Cancer Research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200" i="1" dirty="0">
                <a:solidFill>
                  <a:schemeClr val="bg1"/>
                </a:solidFill>
              </a:rPr>
              <a:t>Context: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altLang="en-US" sz="2200" i="1" dirty="0">
                <a:solidFill>
                  <a:schemeClr val="bg1"/>
                </a:solidFill>
              </a:rPr>
              <a:t>Treatment is from community-based oncologists with patients receiving “standard of care” for diagnosis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altLang="en-US" sz="2200" i="1" dirty="0">
                <a:solidFill>
                  <a:schemeClr val="bg1"/>
                </a:solidFill>
              </a:rPr>
              <a:t>Older adults with advanced incurable cancer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2200" dirty="0">
              <a:solidFill>
                <a:srgbClr val="FFFF00"/>
              </a:solidFill>
            </a:endParaRPr>
          </a:p>
          <a:p>
            <a:endParaRPr lang="en-US" altLang="en-US" sz="2200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9725" y="170552"/>
            <a:ext cx="8394490" cy="113688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Tolerability</a:t>
            </a:r>
          </a:p>
        </p:txBody>
      </p:sp>
    </p:spTree>
    <p:extLst/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72B9-1F9B-4F82-88A8-2717ABD0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8416"/>
            <a:ext cx="7886700" cy="49308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PRO-CTCAE: Patient-Reported Outcome version of the Common Terminology Criteria for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A895-644C-4093-839F-7E6D0ECC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0314"/>
            <a:ext cx="3874770" cy="4987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</a:rPr>
              <a:t>Complementary to clinician rated toxicities measured by CTCAE.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</a:rPr>
              <a:t>Developed to evaluate symptomatic toxicity in cancer clinical trials as reported by patients.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</a:rPr>
              <a:t>Capture patient experience during cancer treatment. </a:t>
            </a:r>
          </a:p>
          <a:p>
            <a:endParaRPr lang="en-US" dirty="0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"/>
          <a:stretch>
            <a:fillRect/>
          </a:stretch>
        </p:blipFill>
        <p:spPr bwMode="auto">
          <a:xfrm>
            <a:off x="3821545" y="1710624"/>
            <a:ext cx="5246387" cy="465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D1D2A8-3AFE-435A-BD99-98ADA17E462D}"/>
              </a:ext>
            </a:extLst>
          </p:cNvPr>
          <p:cNvSpPr txBox="1"/>
          <p:nvPr/>
        </p:nvSpPr>
        <p:spPr>
          <a:xfrm>
            <a:off x="4811657" y="6363515"/>
            <a:ext cx="439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https://healthcaredelivery.cancer.gov/pro-ctcae/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0" dirty="0" err="1">
                <a:solidFill>
                  <a:schemeClr val="bg1"/>
                </a:solidFill>
              </a:rPr>
              <a:t>Basch</a:t>
            </a:r>
            <a:r>
              <a:rPr lang="en-US" sz="1400" b="0" dirty="0">
                <a:solidFill>
                  <a:schemeClr val="bg1"/>
                </a:solidFill>
              </a:rPr>
              <a:t> et al</a:t>
            </a:r>
            <a:r>
              <a:rPr lang="en-US" sz="1400" dirty="0">
                <a:solidFill>
                  <a:schemeClr val="bg1"/>
                </a:solidFill>
              </a:rPr>
              <a:t>. JNCI, 2014; Dueck et al.  JAMA </a:t>
            </a:r>
            <a:r>
              <a:rPr lang="en-US" sz="1400" dirty="0" err="1">
                <a:solidFill>
                  <a:schemeClr val="bg1"/>
                </a:solidFill>
              </a:rPr>
              <a:t>Onc</a:t>
            </a:r>
            <a:r>
              <a:rPr lang="en-US" sz="1400" dirty="0">
                <a:solidFill>
                  <a:schemeClr val="bg1"/>
                </a:solidFill>
              </a:rPr>
              <a:t>, 2015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105" y="1088303"/>
            <a:ext cx="3913192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cs typeface="Calibri" panose="020F0502020204030204" pitchFamily="34" charset="0"/>
              </a:rPr>
              <a:t>GAP 70+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27 PRO-CTCAE library items: </a:t>
            </a:r>
          </a:p>
          <a:p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		frequency 8/27 </a:t>
            </a:r>
          </a:p>
          <a:p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		severity 24/27</a:t>
            </a:r>
          </a:p>
          <a:p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		interference 16/27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PRO-CTCAE data were collected at baseline,  4-6 weeks, 3 months, 6 months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702630" y="1088303"/>
          <a:ext cx="3995056" cy="44299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95056">
                  <a:extLst>
                    <a:ext uri="{9D8B030D-6E8A-4147-A177-3AD203B41FA5}">
                      <a16:colId xmlns:a16="http://schemas.microsoft.com/office/drawing/2014/main" val="4099103357"/>
                    </a:ext>
                  </a:extLst>
                </a:gridCol>
              </a:tblGrid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Set of Core Symptoms*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90991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Fatigue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168921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Insomnia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43530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Pain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100654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Anorexia (appetite loss)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81380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Dyspnea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940838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Cognitive </a:t>
                      </a:r>
                      <a:r>
                        <a:rPr lang="en-US" sz="1200" dirty="0" err="1">
                          <a:latin typeface="+mn-lt"/>
                        </a:rPr>
                        <a:t>problems</a:t>
                      </a:r>
                      <a:r>
                        <a:rPr lang="en-US" sz="1200" b="1" baseline="30000" dirty="0" err="1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14079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Nausea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latin typeface="+mn-lt"/>
                        </a:rPr>
                        <a:t>G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28634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Sensory Neuropathy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78002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Constipation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187584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Diarrhea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latin typeface="+mn-lt"/>
                        </a:rPr>
                        <a:t>G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42127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Anxiety (includes worry)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13872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Depression (includes sadness)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27453"/>
                  </a:ext>
                </a:extLst>
              </a:tr>
              <a:tr h="86377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*The National Cancer Institute's Symptom Management and Health-Related Quality of Life Steering Committee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(Reeve) J Natl Cancer Inst 106, 2014.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latin typeface="+mn-lt"/>
                        </a:rPr>
                        <a:t>G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in GAP 70+ dataset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8033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38F72B9-1F9B-4F82-88A8-2717ABD0B77D}"/>
              </a:ext>
            </a:extLst>
          </p:cNvPr>
          <p:cNvSpPr txBox="1">
            <a:spLocks/>
          </p:cNvSpPr>
          <p:nvPr/>
        </p:nvSpPr>
        <p:spPr>
          <a:xfrm>
            <a:off x="787842" y="170412"/>
            <a:ext cx="7840769" cy="558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Measures: PRO-CTCAE items</a:t>
            </a:r>
          </a:p>
        </p:txBody>
      </p:sp>
    </p:spTree>
    <p:extLst/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3017" y="121149"/>
            <a:ext cx="9267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Proposed Operational Model of Tolerability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373" y="988669"/>
            <a:ext cx="8162730" cy="3529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Tolerability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5388" y="1619998"/>
            <a:ext cx="3771836" cy="19740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Reported Outcome Endpoints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 Decline ( ADLs, IADLs, SPPB)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of Life ( FACT-G)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Satisfaction with treatment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(Satisfaction,  Decision Regret)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852" y="1630339"/>
            <a:ext cx="3653192" cy="1953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Tolerability Metrics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Dose Modification ( Dose Delays, Changes,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Dose Intensity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discontinuation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Hospitalizations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Mortality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0851" y="4689067"/>
            <a:ext cx="2175072" cy="5116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PRO-CTCAE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639" y="4697959"/>
            <a:ext cx="2219983" cy="4885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CTCAE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8852" y="5462105"/>
            <a:ext cx="8078372" cy="100770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 characteristics(including comorbidity), demographics (including race/ethnicity), cancer types, and treatment types.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34048" y="1360846"/>
            <a:ext cx="0" cy="24739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03978" y="3675882"/>
            <a:ext cx="4670623" cy="935496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517258" y="3681786"/>
            <a:ext cx="4801129" cy="92959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468980" y="2607021"/>
            <a:ext cx="17023" cy="2432457"/>
          </a:xfrm>
          <a:prstGeom prst="bentConnector3">
            <a:avLst>
              <a:gd name="adj1" fmla="val 1442889"/>
            </a:avLst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8452888" y="2730228"/>
            <a:ext cx="246766" cy="2150575"/>
          </a:xfrm>
          <a:prstGeom prst="bentConnector3">
            <a:avLst>
              <a:gd name="adj1" fmla="val 192638"/>
            </a:avLst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82044" y="131653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9361" y="406220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9313" y="497354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6585" y="4016986"/>
            <a:ext cx="73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 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03978" y="5200700"/>
            <a:ext cx="0" cy="23844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475436" y="5200700"/>
            <a:ext cx="2506" cy="22875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922471" y="4930341"/>
            <a:ext cx="3119245" cy="16376"/>
          </a:xfrm>
          <a:prstGeom prst="straightConnector1">
            <a:avLst/>
          </a:prstGeom>
          <a:ln w="6350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715030" y="1360846"/>
            <a:ext cx="0" cy="22260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38126" y="228600"/>
            <a:ext cx="8686798" cy="81915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Calibri" panose="020F0502020204030204" pitchFamily="34" charset="0"/>
              </a:rPr>
              <a:t>Leadership Structure and Responsibilities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8126" y="1144062"/>
            <a:ext cx="8686800" cy="6381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Investigator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8125" y="1937483"/>
            <a:ext cx="2809874" cy="184092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Luke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Peppone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, PhD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Lead, Clinical Trial 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Goals of team: To facilitate the translation of U01 consortium findings into endpoints and interventions for trials and to ensure results are generalizable.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8962" y="1937483"/>
            <a:ext cx="2819400" cy="1840922"/>
          </a:xfrm>
          <a:prstGeom prst="roundRect">
            <a:avLst>
              <a:gd name="adj" fmla="val 176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Eva Culakova, PhD, 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Lead, Biostatistics </a:t>
            </a:r>
            <a:r>
              <a:rPr lang="en-US" sz="1200" b="1" dirty="0">
                <a:solidFill>
                  <a:srgbClr val="FFFF00"/>
                </a:solidFill>
                <a:latin typeface="Calibri"/>
                <a:cs typeface="Calibri" panose="020F0502020204030204" pitchFamily="34" charset="0"/>
              </a:rPr>
              <a:t>&amp;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Data Science 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Goals of team: To utilize classical and novel statistical and data science methods to analyze and interpret data from GAP (URCC 13059) to understand how PRO_CTCAE informs tolerability of cancer treatment in older adults with age-related conditions.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29327" y="1947903"/>
            <a:ext cx="2895599" cy="184092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Marie Flannery, PhD, 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Lead, Patient Reported Outcome Measurement 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Goals of team: To provide directions on measurement issues including how patient reported outcomes (i.e., PRO_CTCAE, GA, endpoints) should be incorporated into analyses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8123" y="3893818"/>
            <a:ext cx="2781300" cy="183538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Team Members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Gary Morrow, MS, PhD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Michelle Janelsins, PhD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(Cognition, Cancer Control Trials)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Charles Kamen, PhD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(Health Disparities)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14675" y="3899763"/>
            <a:ext cx="2819400" cy="18353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Team Members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Erika </a:t>
            </a:r>
            <a:r>
              <a:rPr lang="en-US" sz="1200" dirty="0" err="1">
                <a:solidFill>
                  <a:schemeClr val="bg1"/>
                </a:solidFill>
                <a:cs typeface="Calibri" panose="020F0502020204030204" pitchFamily="34" charset="0"/>
              </a:rPr>
              <a:t>Ramsdale</a:t>
            </a:r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, MD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(Geriatric Oncology, Informatics</a:t>
            </a:r>
            <a:r>
              <a:rPr lang="en-US" sz="1200" dirty="0">
                <a:solidFill>
                  <a:srgbClr val="FFFF00"/>
                </a:solidFill>
                <a:cs typeface="Calibri" panose="020F0502020204030204" pitchFamily="34" charset="0"/>
              </a:rPr>
              <a:t>)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Martin Zand, MD, PhD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(Data Science)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29327" y="3893818"/>
            <a:ext cx="2895599" cy="18445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t>Team Members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Beverly Canin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(Patient Stakeholder)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William Dale, MD, PhD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(Decision-making, Satisfaction</a:t>
            </a:r>
            <a:r>
              <a:rPr lang="en-US" sz="1200" dirty="0">
                <a:solidFill>
                  <a:srgbClr val="FFFF00"/>
                </a:solidFill>
                <a:cs typeface="Calibri" panose="020F0502020204030204" pitchFamily="34" charset="0"/>
              </a:rPr>
              <a:t>)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Paul Duberstein, PhD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Ben Chapman, PhD, MPH, 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(PRO methodology, IRT)</a:t>
            </a:r>
          </a:p>
        </p:txBody>
      </p:sp>
    </p:spTree>
    <p:extLst/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169049" y="73068"/>
            <a:ext cx="9144000" cy="13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+mn-lt"/>
              </a:rPr>
              <a:t>Projected Rise in Cancer Incidence </a:t>
            </a:r>
            <a:br>
              <a:rPr lang="en-US" alt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+mn-lt"/>
              </a:rPr>
              <a:t>from 2010 to 2030</a:t>
            </a:r>
          </a:p>
        </p:txBody>
      </p:sp>
      <p:graphicFrame>
        <p:nvGraphicFramePr>
          <p:cNvPr id="2" name="Chart 7"/>
          <p:cNvGraphicFramePr>
            <a:graphicFrameLocks/>
          </p:cNvGraphicFramePr>
          <p:nvPr>
            <p:extLst/>
          </p:nvPr>
        </p:nvGraphicFramePr>
        <p:xfrm>
          <a:off x="304800" y="1659109"/>
          <a:ext cx="8364538" cy="365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3810000" y="4994747"/>
            <a:ext cx="157480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950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3077" name="TextBox 9"/>
          <p:cNvSpPr txBox="1">
            <a:spLocks noChangeArrowheads="1"/>
          </p:cNvSpPr>
          <p:nvPr/>
        </p:nvSpPr>
        <p:spPr bwMode="auto">
          <a:xfrm rot="16200000">
            <a:off x="-646641" y="3026880"/>
            <a:ext cx="2724551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950" b="1" dirty="0">
                <a:solidFill>
                  <a:schemeClr val="bg1"/>
                </a:solidFill>
              </a:rPr>
              <a:t>Cancer Incidence (million)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063690" y="1920237"/>
            <a:ext cx="2557462" cy="40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25" dirty="0">
                <a:solidFill>
                  <a:schemeClr val="bg1"/>
                </a:solidFill>
              </a:rPr>
              <a:t>67% in patients 65+</a:t>
            </a: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6040902" y="3787368"/>
            <a:ext cx="2851150" cy="40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25" dirty="0">
                <a:solidFill>
                  <a:schemeClr val="bg1"/>
                </a:solidFill>
              </a:rPr>
              <a:t>11% in patients &lt;65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2707152" y="6443687"/>
            <a:ext cx="6184900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et al. J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A5A3-70F3-4405-8C7F-4C6D41F0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302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Severity of Symptoms at Baseline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96566-C24F-4A77-8318-3CFB4BC23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3537"/>
            <a:ext cx="8458200" cy="5471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D3523-D05C-4EF5-BA61-2FC3BA4B5398}"/>
              </a:ext>
            </a:extLst>
          </p:cNvPr>
          <p:cNvSpPr txBox="1"/>
          <p:nvPr/>
        </p:nvSpPr>
        <p:spPr>
          <a:xfrm>
            <a:off x="6604448" y="6483301"/>
            <a:ext cx="439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Flannery et al. </a:t>
            </a:r>
            <a:r>
              <a:rPr lang="en-US" sz="1400" dirty="0">
                <a:solidFill>
                  <a:schemeClr val="bg1"/>
                </a:solidFill>
              </a:rPr>
              <a:t>Submitted. 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5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43401" y="4864334"/>
            <a:ext cx="350758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00"/>
                </a:solidFill>
                <a:latin typeface="Calibri"/>
                <a:ea typeface="MS Pゴシック" pitchFamily="-92" charset="-128"/>
              </a:rPr>
              <a:t>         </a:t>
            </a:r>
            <a:endParaRPr lang="en-US" sz="1500" dirty="0">
              <a:solidFill>
                <a:srgbClr val="FFFF00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86151" y="4198292"/>
            <a:ext cx="4271963" cy="87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2400" kern="0" dirty="0">
              <a:solidFill>
                <a:srgbClr val="FFFFFF"/>
              </a:solidFill>
              <a:latin typeface="Times New Roman"/>
            </a:endParaRPr>
          </a:p>
          <a:p>
            <a:pPr>
              <a:defRPr/>
            </a:pPr>
            <a:endParaRPr lang="en-US" sz="2400" kern="0" dirty="0">
              <a:solidFill>
                <a:srgbClr val="FFFFFF"/>
              </a:solidFill>
              <a:latin typeface="Times New Roman"/>
            </a:endParaRPr>
          </a:p>
          <a:p>
            <a:pPr>
              <a:defRPr/>
            </a:pPr>
            <a:endParaRPr lang="en-US" sz="2400" kern="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35" y="381549"/>
            <a:ext cx="9009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4000" b="1" dirty="0">
                <a:solidFill>
                  <a:schemeClr val="bg1"/>
                </a:solidFill>
              </a:rPr>
              <a:t>PRO-CTCAE: Baseline Symptom Prevalence vs. Cumulative Prevalence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63614154"/>
              </p:ext>
            </p:extLst>
          </p:nvPr>
        </p:nvGraphicFramePr>
        <p:xfrm>
          <a:off x="472675" y="1697703"/>
          <a:ext cx="8331013" cy="477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/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6819" y="233497"/>
            <a:ext cx="8950361" cy="124182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Trajectory of Numbness/Tingling (PRO-CTCAE)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Versus Neuropathy (CR-CTCAE)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8" y="1623139"/>
            <a:ext cx="4477707" cy="3898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486" y="1623139"/>
            <a:ext cx="4098513" cy="3898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A1D83-1472-4DD9-BED9-7E09A1265264}"/>
              </a:ext>
            </a:extLst>
          </p:cNvPr>
          <p:cNvSpPr txBox="1"/>
          <p:nvPr/>
        </p:nvSpPr>
        <p:spPr>
          <a:xfrm>
            <a:off x="6604448" y="6483301"/>
            <a:ext cx="439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Culakova</a:t>
            </a:r>
            <a:r>
              <a:rPr lang="en-US" sz="1400" dirty="0">
                <a:solidFill>
                  <a:schemeClr val="bg1"/>
                </a:solidFill>
              </a:rPr>
              <a:t> et al</a:t>
            </a:r>
            <a:r>
              <a:rPr lang="en-US" sz="1400" b="0" dirty="0">
                <a:solidFill>
                  <a:schemeClr val="bg1"/>
                </a:solidFill>
              </a:rPr>
              <a:t>.  SIOG, 2019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8" name="Picture 4" descr="Image result for siog">
            <a:extLst>
              <a:ext uri="{FF2B5EF4-FFF2-40B4-BE49-F238E27FC236}">
                <a16:creationId xmlns:a16="http://schemas.microsoft.com/office/drawing/2014/main" id="{F88933E3-1408-40F4-B089-1615BC722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29157" r="6504" b="28777"/>
          <a:stretch/>
        </p:blipFill>
        <p:spPr bwMode="auto">
          <a:xfrm>
            <a:off x="262967" y="5669731"/>
            <a:ext cx="2141555" cy="10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07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1" y="1092707"/>
            <a:ext cx="8398912" cy="5092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2" y="15489"/>
            <a:ext cx="8458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PRO-CTCAE: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Severity of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numbness or tingling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 hands or feet at its worst over time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61" y="6168503"/>
            <a:ext cx="8398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Thickness of each pad (line) represents number of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1EF58-20B1-4318-AAF8-2BE70E7CEAFC}"/>
              </a:ext>
            </a:extLst>
          </p:cNvPr>
          <p:cNvSpPr txBox="1"/>
          <p:nvPr/>
        </p:nvSpPr>
        <p:spPr>
          <a:xfrm>
            <a:off x="4234649" y="6525003"/>
            <a:ext cx="476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Work by Flannery, </a:t>
            </a:r>
            <a:r>
              <a:rPr lang="en-US" sz="1400" dirty="0" err="1">
                <a:solidFill>
                  <a:schemeClr val="bg1"/>
                </a:solidFill>
              </a:rPr>
              <a:t>Culakova</a:t>
            </a:r>
            <a:r>
              <a:rPr lang="en-US" sz="1400" dirty="0">
                <a:solidFill>
                  <a:schemeClr val="bg1"/>
                </a:solidFill>
              </a:rPr>
              <a:t> and team; presented to U01 consortium 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990" y="-81368"/>
            <a:ext cx="8208535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Association of GA and Comorbidities with 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Total PRO-CTCAE Severity Score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94" y="3643188"/>
            <a:ext cx="2846063" cy="213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67" y="3643187"/>
            <a:ext cx="2846063" cy="2134547"/>
          </a:xfrm>
          <a:prstGeom prst="rect">
            <a:avLst/>
          </a:prstGeom>
        </p:spPr>
      </p:pic>
      <p:pic>
        <p:nvPicPr>
          <p:cNvPr id="5122" name="Picture 2" descr="The SGPlot Proced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1" y="1227222"/>
            <a:ext cx="2882276" cy="21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SGPlot Proced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94" y="1244333"/>
            <a:ext cx="2846063" cy="21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SGPlot Proced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19" y="1243218"/>
            <a:ext cx="2875857" cy="21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584465"/>
            <a:ext cx="8617798" cy="5858340"/>
            <a:chOff x="0" y="584465"/>
            <a:chExt cx="8617798" cy="58583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07" y="3653236"/>
              <a:ext cx="2882276" cy="216170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7505" y="1241483"/>
              <a:ext cx="1571861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Impaired Social Domain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8868" y="1252897"/>
              <a:ext cx="135997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Impaired Nutrition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7976" y="1250424"/>
              <a:ext cx="1260635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Impaired Function</a:t>
              </a:r>
            </a:p>
          </p:txBody>
        </p:sp>
        <p:sp>
          <p:nvSpPr>
            <p:cNvPr id="4" name="Down Arrow Callout 3"/>
            <p:cNvSpPr/>
            <p:nvPr/>
          </p:nvSpPr>
          <p:spPr>
            <a:xfrm>
              <a:off x="12765" y="584465"/>
              <a:ext cx="1563351" cy="619676"/>
            </a:xfrm>
            <a:prstGeom prst="downArrowCallou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 </a:t>
              </a: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Domain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Impairments</a:t>
              </a:r>
            </a:p>
          </p:txBody>
        </p:sp>
        <p:sp>
          <p:nvSpPr>
            <p:cNvPr id="5" name="Up Arrow Callout 4"/>
            <p:cNvSpPr/>
            <p:nvPr/>
          </p:nvSpPr>
          <p:spPr>
            <a:xfrm>
              <a:off x="0" y="5855135"/>
              <a:ext cx="1495339" cy="587670"/>
            </a:xfrm>
            <a:prstGeom prst="upArrowCallou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Comorbidities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91215" y="2180853"/>
              <a:ext cx="161524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Total Severity (mean, SE)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2501517" y="2175291"/>
              <a:ext cx="1609551" cy="236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Total Severity (mean, SE)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358713" y="2088386"/>
              <a:ext cx="176764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Total Severity (mean, SE)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558711" y="4552838"/>
              <a:ext cx="176764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Total Severity (mean, SE)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365037" y="4445306"/>
              <a:ext cx="183832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Total Severity (mean, SE)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360161" y="4478886"/>
              <a:ext cx="176764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Total Severity (mean, SE)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24830" y="3653236"/>
              <a:ext cx="189296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Arthritis or Rheumatism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00446" y="3648341"/>
              <a:ext cx="1260635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Heart Disease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9638" y="3648341"/>
              <a:ext cx="1607707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Liver or Kidney Disease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0E6AF4D-A3C1-4D8E-B7E9-4D8DA8C0DCAE}"/>
              </a:ext>
            </a:extLst>
          </p:cNvPr>
          <p:cNvSpPr txBox="1"/>
          <p:nvPr/>
        </p:nvSpPr>
        <p:spPr>
          <a:xfrm>
            <a:off x="4500979" y="6505625"/>
            <a:ext cx="450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Work by </a:t>
            </a:r>
            <a:r>
              <a:rPr lang="en-US" sz="1400" dirty="0" err="1">
                <a:solidFill>
                  <a:schemeClr val="bg1"/>
                </a:solidFill>
              </a:rPr>
              <a:t>Culakova</a:t>
            </a:r>
            <a:r>
              <a:rPr lang="en-US" sz="1400" dirty="0">
                <a:solidFill>
                  <a:schemeClr val="bg1"/>
                </a:solidFill>
              </a:rPr>
              <a:t> and team; presented to U01 consortium 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2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E9358A-A626-4666-B41B-3F3CD7A25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1365" y="-56992"/>
            <a:ext cx="9832489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Clustering based on baseline PRO-CTCAE severity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in relation to trajectory of function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279EC-E7F9-4514-A997-B1CF24110FF4}"/>
              </a:ext>
            </a:extLst>
          </p:cNvPr>
          <p:cNvGrpSpPr/>
          <p:nvPr/>
        </p:nvGrpSpPr>
        <p:grpSpPr>
          <a:xfrm>
            <a:off x="316871" y="1413033"/>
            <a:ext cx="4145675" cy="5162437"/>
            <a:chOff x="124966" y="51334"/>
            <a:chExt cx="5281575" cy="6601968"/>
          </a:xfrm>
        </p:grpSpPr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4CF7A908-93D9-4F4F-B488-2FFA10FB563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24966" y="51334"/>
            <a:ext cx="5281575" cy="6601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" name="Acrobat Document" r:id="rId3" imgW="2743200" imgH="3429000" progId="Acrobat.Document.11">
                    <p:embed/>
                  </p:oleObj>
                </mc:Choice>
                <mc:Fallback>
                  <p:oleObj name="Acrobat Document" r:id="rId3" imgW="2743200" imgH="3429000" progId="Acrobat.Document.11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4CF7A908-93D9-4F4F-B488-2FFA10FB56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4966" y="51334"/>
                          <a:ext cx="5281575" cy="66019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4989A6-3535-4287-9322-F79B2DD170AD}"/>
                </a:ext>
              </a:extLst>
            </p:cNvPr>
            <p:cNvSpPr/>
            <p:nvPr/>
          </p:nvSpPr>
          <p:spPr>
            <a:xfrm>
              <a:off x="3311254" y="1233714"/>
              <a:ext cx="493776" cy="48095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64DF2F7-7D53-44E6-B58C-70DE5A36EFF9}"/>
                </a:ext>
              </a:extLst>
            </p:cNvPr>
            <p:cNvSpPr/>
            <p:nvPr/>
          </p:nvSpPr>
          <p:spPr>
            <a:xfrm>
              <a:off x="1427995" y="1250910"/>
              <a:ext cx="493776" cy="457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702E4C-898E-4628-BCBB-E351B28F3839}"/>
                </a:ext>
              </a:extLst>
            </p:cNvPr>
            <p:cNvSpPr/>
            <p:nvPr/>
          </p:nvSpPr>
          <p:spPr>
            <a:xfrm>
              <a:off x="2537013" y="1224217"/>
              <a:ext cx="493776" cy="457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8E4279-C37B-433E-9529-7C6742A09F88}"/>
                </a:ext>
              </a:extLst>
            </p:cNvPr>
            <p:cNvSpPr/>
            <p:nvPr/>
          </p:nvSpPr>
          <p:spPr>
            <a:xfrm>
              <a:off x="2078098" y="1288543"/>
              <a:ext cx="493776" cy="4800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41A0DB-9C5B-413A-B80C-0F74943898CC}"/>
                </a:ext>
              </a:extLst>
            </p:cNvPr>
            <p:cNvSpPr txBox="1"/>
            <p:nvPr/>
          </p:nvSpPr>
          <p:spPr>
            <a:xfrm rot="16200000">
              <a:off x="-658790" y="3779011"/>
              <a:ext cx="22599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PRO-CTCAE Severity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@baseline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0F7D3B-134B-4CA3-8F49-82C1D4B6C6DC}"/>
                </a:ext>
              </a:extLst>
            </p:cNvPr>
            <p:cNvSpPr txBox="1"/>
            <p:nvPr/>
          </p:nvSpPr>
          <p:spPr>
            <a:xfrm>
              <a:off x="1732307" y="171297"/>
              <a:ext cx="19225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Clustering by Baseline Severity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4AA1C6-E211-4491-B893-05A328178A7B}"/>
                </a:ext>
              </a:extLst>
            </p:cNvPr>
            <p:cNvSpPr txBox="1"/>
            <p:nvPr/>
          </p:nvSpPr>
          <p:spPr>
            <a:xfrm>
              <a:off x="2136856" y="1136914"/>
              <a:ext cx="792790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Patients</a:t>
              </a:r>
            </a:p>
          </p:txBody>
        </p:sp>
      </p:grpSp>
      <p:graphicFrame>
        <p:nvGraphicFramePr>
          <p:cNvPr id="23" name="Content Placeholder 8">
            <a:extLst>
              <a:ext uri="{FF2B5EF4-FFF2-40B4-BE49-F238E27FC236}">
                <a16:creationId xmlns:a16="http://schemas.microsoft.com/office/drawing/2014/main" id="{2A016A01-571C-46EC-AE4F-C1E99EAF023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10973" y="4421937"/>
          <a:ext cx="4012640" cy="210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D17BBED-7898-45F7-8745-C090629D6651}"/>
              </a:ext>
            </a:extLst>
          </p:cNvPr>
          <p:cNvGraphicFramePr/>
          <p:nvPr>
            <p:extLst/>
          </p:nvPr>
        </p:nvGraphicFramePr>
        <p:xfrm>
          <a:off x="4710973" y="1413033"/>
          <a:ext cx="4012640" cy="290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07B8AA-52E4-4ED5-97A6-AD5B217767CB}"/>
              </a:ext>
            </a:extLst>
          </p:cNvPr>
          <p:cNvSpPr txBox="1"/>
          <p:nvPr/>
        </p:nvSpPr>
        <p:spPr>
          <a:xfrm>
            <a:off x="4325132" y="6541989"/>
            <a:ext cx="450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Work by </a:t>
            </a:r>
            <a:r>
              <a:rPr lang="en-US" sz="1400" dirty="0" err="1">
                <a:solidFill>
                  <a:schemeClr val="bg1"/>
                </a:solidFill>
              </a:rPr>
              <a:t>Culakova</a:t>
            </a:r>
            <a:r>
              <a:rPr lang="en-US" sz="1400" dirty="0">
                <a:solidFill>
                  <a:schemeClr val="bg1"/>
                </a:solidFill>
              </a:rPr>
              <a:t> and team; presented to U01 consortium 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7576" y="1708921"/>
            <a:ext cx="9036424" cy="469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127" y="324989"/>
            <a:ext cx="7446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4000" b="1" dirty="0">
                <a:solidFill>
                  <a:schemeClr val="bg1"/>
                </a:solidFill>
              </a:rPr>
              <a:t>Longitudinal Outcomes by Symptom Clusters</a:t>
            </a:r>
            <a:endParaRPr lang="en-US" sz="40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5597" y="5980990"/>
            <a:ext cx="42701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500" b="1" dirty="0">
                <a:solidFill>
                  <a:prstClr val="black"/>
                </a:solidFill>
              </a:rPr>
              <a:t>P=0.004, 0.054, &lt;0.001, respectively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34180732"/>
              </p:ext>
            </p:extLst>
          </p:nvPr>
        </p:nvGraphicFramePr>
        <p:xfrm>
          <a:off x="233089" y="2108046"/>
          <a:ext cx="4084839" cy="349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56079" y="2075999"/>
            <a:ext cx="4270136" cy="3808345"/>
            <a:chOff x="1966122" y="2572927"/>
            <a:chExt cx="4736550" cy="39659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122" y="2986499"/>
              <a:ext cx="4736550" cy="355241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40953" y="2572927"/>
              <a:ext cx="1897067" cy="335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en-US" sz="1050" b="1" dirty="0">
                  <a:solidFill>
                    <a:prstClr val="black"/>
                  </a:solidFill>
                  <a:latin typeface="Calibri" panose="020F0502020204030204"/>
                </a:rPr>
                <a:t>Survival in 6m by cluster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0B03496-8F3D-42C1-A6A6-00F4CD7EDEF0}"/>
              </a:ext>
            </a:extLst>
          </p:cNvPr>
          <p:cNvSpPr txBox="1"/>
          <p:nvPr/>
        </p:nvSpPr>
        <p:spPr>
          <a:xfrm>
            <a:off x="6576130" y="6516022"/>
            <a:ext cx="450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Xu et al.  ASCO Qual Care, 2020.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3" y="-20439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Learning from each other:  U01 Tolerability Consortium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878256"/>
            <a:ext cx="89611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</a:t>
            </a:r>
            <a:r>
              <a:rPr lang="en-US" sz="2000" dirty="0">
                <a:solidFill>
                  <a:schemeClr val="bg1"/>
                </a:solidFill>
                <a:latin typeface="Calibri"/>
              </a:rPr>
              <a:t>can we operationalize PRO-CTCAE in analyses?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alibri"/>
              </a:rPr>
              <a:t>PIs:  </a:t>
            </a:r>
            <a:r>
              <a:rPr lang="en-US" sz="2000" dirty="0" err="1">
                <a:solidFill>
                  <a:srgbClr val="FFFF00"/>
                </a:solidFill>
                <a:latin typeface="Calibri"/>
              </a:rPr>
              <a:t>Basch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/Dueck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</a:rPr>
              <a:t>Basch</a:t>
            </a:r>
            <a:r>
              <a:rPr lang="en-US" sz="1600" dirty="0">
                <a:solidFill>
                  <a:schemeClr val="bg1"/>
                </a:solidFill>
              </a:rPr>
              <a:t> E, </a:t>
            </a:r>
            <a:r>
              <a:rPr lang="en-US" sz="1600" dirty="0" err="1">
                <a:solidFill>
                  <a:schemeClr val="bg1"/>
                </a:solidFill>
              </a:rPr>
              <a:t>Rogak</a:t>
            </a:r>
            <a:r>
              <a:rPr lang="en-US" sz="1600" dirty="0">
                <a:solidFill>
                  <a:schemeClr val="bg1"/>
                </a:solidFill>
              </a:rPr>
              <a:t> LJ, Dueck AC: Methods for Implementing and Reporting Patient-reported Outcome (PRO) Measures of Symptomatic Adverse Events in Cancer Clinical Trials. Clin </a:t>
            </a:r>
            <a:r>
              <a:rPr lang="en-US" sz="1600" dirty="0" err="1">
                <a:solidFill>
                  <a:schemeClr val="bg1"/>
                </a:solidFill>
              </a:rPr>
              <a:t>Ther</a:t>
            </a:r>
            <a:r>
              <a:rPr lang="en-US" sz="1600" dirty="0">
                <a:solidFill>
                  <a:schemeClr val="bg1"/>
                </a:solidFill>
              </a:rPr>
              <a:t>, 2016.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</a:rPr>
              <a:t>Thanarajasingam</a:t>
            </a:r>
            <a:r>
              <a:rPr lang="en-US" sz="1600" dirty="0">
                <a:solidFill>
                  <a:schemeClr val="bg1"/>
                </a:solidFill>
              </a:rPr>
              <a:t> G et al.  Longitudinal adverse event assessment in oncology clinical trials: the Toxicity over Time (</a:t>
            </a:r>
            <a:r>
              <a:rPr lang="en-US" sz="1600" dirty="0" err="1">
                <a:solidFill>
                  <a:schemeClr val="bg1"/>
                </a:solidFill>
              </a:rPr>
              <a:t>ToxT</a:t>
            </a:r>
            <a:r>
              <a:rPr lang="en-US" sz="1600" dirty="0">
                <a:solidFill>
                  <a:schemeClr val="bg1"/>
                </a:solidFill>
              </a:rPr>
              <a:t>) analysis of Alliance trials NCCTG N9741 and 979254. Lancet Oncol, 2016.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can advanced statistical methods help us to </a:t>
            </a:r>
            <a:r>
              <a:rPr lang="en-US" sz="2000" dirty="0">
                <a:solidFill>
                  <a:schemeClr val="bg1"/>
                </a:solidFill>
                <a:latin typeface="Calibri"/>
              </a:rPr>
              <a:t>evaluate toxicities/adverse events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PIs:  </a:t>
            </a:r>
            <a:r>
              <a:rPr lang="en-US" sz="2000" dirty="0" err="1">
                <a:solidFill>
                  <a:srgbClr val="FFFF00"/>
                </a:solidFill>
                <a:latin typeface="Calibri"/>
              </a:rPr>
              <a:t>Rogatko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/Ganz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Gresham et al.,  Evaluating Treatment Tolerability in Cancer Treatment Trials using the Toxicity Index. JNCI, 2020.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</a:t>
            </a:r>
            <a:r>
              <a:rPr lang="en-US" sz="2000" dirty="0">
                <a:solidFill>
                  <a:schemeClr val="bg1"/>
                </a:solidFill>
                <a:latin typeface="Calibri"/>
              </a:rPr>
              <a:t>are toxicities/adverse events 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elated to other PROs to help us understand the patient experience?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PIs:  Gray/Wagner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Wagner LI, Zhao F, Goss PE, et al. Patient-reported predictors of early treatment</a:t>
            </a: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discontinuation….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 Cancer Res Treat,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85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38F72B9-1F9B-4F82-88A8-2717ABD0B77D}"/>
              </a:ext>
            </a:extLst>
          </p:cNvPr>
          <p:cNvSpPr txBox="1">
            <a:spLocks/>
          </p:cNvSpPr>
          <p:nvPr/>
        </p:nvSpPr>
        <p:spPr>
          <a:xfrm>
            <a:off x="681644" y="98682"/>
            <a:ext cx="8098239" cy="920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FF00"/>
              </a:solidFill>
              <a:latin typeface="+mn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Results: Grade ≥ 2 Symptomatic Toxicities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>Moderate, Severe, Very Severe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45180" y="1133713"/>
            <a:ext cx="2790667" cy="1106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sz="1600" dirty="0">
                <a:latin typeface="+mn-lt"/>
              </a:rPr>
              <a:t>Adjusted Risk Ratio=0.91</a:t>
            </a:r>
          </a:p>
          <a:p>
            <a:pPr marL="0" indent="0" algn="ctr" fontAlgn="t">
              <a:buFont typeface="Arial"/>
              <a:buNone/>
            </a:pPr>
            <a:r>
              <a:rPr lang="en-US" sz="1600" dirty="0">
                <a:latin typeface="+mn-lt"/>
              </a:rPr>
              <a:t>   95% CI: (0.83-1.00)</a:t>
            </a:r>
          </a:p>
          <a:p>
            <a:pPr marL="0" indent="0" algn="ctr" fontAlgn="t">
              <a:buFont typeface="Arial"/>
              <a:buNone/>
            </a:pPr>
            <a:r>
              <a:rPr lang="en-US" sz="1600" dirty="0">
                <a:latin typeface="+mn-lt"/>
              </a:rPr>
              <a:t>    P=0.05</a:t>
            </a:r>
          </a:p>
          <a:p>
            <a:pPr marL="0" indent="0" fontAlgn="t">
              <a:buFont typeface="Arial"/>
              <a:buNone/>
            </a:pPr>
            <a:r>
              <a:rPr lang="en-US" sz="1600" dirty="0">
                <a:latin typeface="+mn-lt"/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397" y="2119278"/>
            <a:ext cx="23351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2160" b="1" i="0" u="none" strike="noStrike" kern="1200" spc="0" baseline="0">
                <a:solidFill>
                  <a:srgbClr val="113468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>All  24 symptoms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83136484"/>
              </p:ext>
            </p:extLst>
          </p:nvPr>
        </p:nvGraphicFramePr>
        <p:xfrm>
          <a:off x="474645" y="2645846"/>
          <a:ext cx="3454959" cy="222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5112520" y="1209787"/>
            <a:ext cx="3204083" cy="1060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sz="1800" dirty="0">
                <a:latin typeface="+mn-lt"/>
              </a:rPr>
              <a:t>Adjusted Risk Ratio=0.88</a:t>
            </a:r>
          </a:p>
          <a:p>
            <a:pPr marL="0" indent="0" algn="ctr" fontAlgn="t">
              <a:buFont typeface="Arial"/>
              <a:buNone/>
            </a:pPr>
            <a:r>
              <a:rPr lang="en-US" sz="1800" dirty="0">
                <a:latin typeface="+mn-lt"/>
              </a:rPr>
              <a:t>   95% CI: (0.81-0.95)</a:t>
            </a:r>
          </a:p>
          <a:p>
            <a:pPr marL="0" indent="0" algn="ctr" fontAlgn="t">
              <a:buFont typeface="Arial"/>
              <a:buNone/>
            </a:pPr>
            <a:r>
              <a:rPr lang="en-US" sz="1800" dirty="0">
                <a:latin typeface="+mn-lt"/>
              </a:rPr>
              <a:t>    P&lt;0.01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9894" y="2176126"/>
            <a:ext cx="274933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2160" b="1" i="0" u="none" strike="noStrike" kern="1200" spc="0" baseline="0">
                <a:solidFill>
                  <a:srgbClr val="113468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>11 core symptoms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46109381"/>
              </p:ext>
            </p:extLst>
          </p:nvPr>
        </p:nvGraphicFramePr>
        <p:xfrm>
          <a:off x="4927047" y="2666393"/>
          <a:ext cx="3575025" cy="222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423855" y="1303013"/>
            <a:ext cx="14287" cy="4350885"/>
          </a:xfrm>
          <a:prstGeom prst="line">
            <a:avLst/>
          </a:pr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61CA88D-60A7-4301-B232-82C2EEC7C517}"/>
              </a:ext>
            </a:extLst>
          </p:cNvPr>
          <p:cNvSpPr/>
          <p:nvPr/>
        </p:nvSpPr>
        <p:spPr>
          <a:xfrm>
            <a:off x="216652" y="5521902"/>
            <a:ext cx="871069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alibri"/>
              </a:rPr>
              <a:t>*</a:t>
            </a:r>
            <a:r>
              <a:rPr lang="en-US" sz="1200" dirty="0" err="1">
                <a:latin typeface="Calibri"/>
              </a:rPr>
              <a:t>Basch</a:t>
            </a:r>
            <a:r>
              <a:rPr lang="en-US" sz="1200" dirty="0">
                <a:latin typeface="Calibri"/>
              </a:rPr>
              <a:t> E, </a:t>
            </a:r>
            <a:r>
              <a:rPr lang="en-US" sz="1200" dirty="0" err="1">
                <a:latin typeface="Calibri"/>
              </a:rPr>
              <a:t>Rogak</a:t>
            </a:r>
            <a:r>
              <a:rPr lang="en-US" sz="1200" dirty="0">
                <a:latin typeface="Calibri"/>
              </a:rPr>
              <a:t> LJ, Dueck AC: Methods for Implementing and Reporting Patient-reported Outcome (PRO) Measures of Symptomatic Adverse Events in Cancer Clinical Trials. Clin </a:t>
            </a:r>
            <a:r>
              <a:rPr lang="en-US" sz="1200" dirty="0" err="1">
                <a:latin typeface="Calibri"/>
              </a:rPr>
              <a:t>Ther</a:t>
            </a:r>
            <a:r>
              <a:rPr lang="en-US" sz="1200" dirty="0">
                <a:latin typeface="Calibri"/>
              </a:rPr>
              <a:t> 38:821-30, 2016.</a:t>
            </a:r>
          </a:p>
          <a:p>
            <a:r>
              <a:rPr lang="en-US" sz="1200" dirty="0">
                <a:latin typeface="Calibri"/>
              </a:rPr>
              <a:t>**Reeve B, Mitchell S, Dueck AC: </a:t>
            </a:r>
            <a:r>
              <a:rPr lang="en-US" sz="1200" dirty="0"/>
              <a:t>Recommended patient-reported core set of symptoms to measure in adult cancer treatment trials. J Natl Cancer Inst 106, 2014.</a:t>
            </a:r>
            <a:endParaRPr lang="en-US" sz="1200" dirty="0"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EBE7C-4F25-4318-A2E6-DB1924BE972A}"/>
              </a:ext>
            </a:extLst>
          </p:cNvPr>
          <p:cNvSpPr txBox="1"/>
          <p:nvPr/>
        </p:nvSpPr>
        <p:spPr>
          <a:xfrm>
            <a:off x="6125592" y="6516022"/>
            <a:ext cx="4792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Culakova</a:t>
            </a:r>
            <a:r>
              <a:rPr lang="en-US" sz="1400" dirty="0">
                <a:solidFill>
                  <a:schemeClr val="bg1"/>
                </a:solidFill>
              </a:rPr>
              <a:t> et al.  ASCO Qual Care, 2020.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88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7459" y="92927"/>
            <a:ext cx="7889081" cy="795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chemeClr val="bg1"/>
                </a:solidFill>
              </a:rPr>
              <a:t>Definitions and Background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0193" y="1030013"/>
            <a:ext cx="8756152" cy="54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800" b="1" dirty="0">
                <a:solidFill>
                  <a:schemeClr val="tx1"/>
                </a:solidFill>
              </a:rPr>
              <a:t>Established Scales designed to capture unmeasured PRO constructs</a:t>
            </a:r>
          </a:p>
          <a:p>
            <a:endParaRPr lang="en-US" altLang="en-US" sz="9600" i="1" u="sng" dirty="0">
              <a:solidFill>
                <a:schemeClr val="tx1"/>
              </a:solidFill>
            </a:endParaRPr>
          </a:p>
          <a:p>
            <a:pPr algn="l"/>
            <a:r>
              <a:rPr lang="en-US" altLang="en-US" sz="9600" b="1" i="1" u="sng" dirty="0">
                <a:solidFill>
                  <a:schemeClr val="tx1"/>
                </a:solidFill>
              </a:rPr>
              <a:t>Decision Regret</a:t>
            </a:r>
          </a:p>
          <a:p>
            <a:pPr algn="l"/>
            <a:r>
              <a:rPr lang="en-US" altLang="en-US" sz="9600" dirty="0">
                <a:solidFill>
                  <a:schemeClr val="tx1"/>
                </a:solidFill>
              </a:rPr>
              <a:t>	“Distress or remorse after a [health care] decision." </a:t>
            </a:r>
          </a:p>
          <a:p>
            <a:pPr algn="l"/>
            <a:r>
              <a:rPr lang="en-US" altLang="en-US" sz="9600" dirty="0">
                <a:solidFill>
                  <a:schemeClr val="tx1"/>
                </a:solidFill>
              </a:rPr>
              <a:t>	 (</a:t>
            </a:r>
            <a:r>
              <a:rPr lang="en-US" altLang="en-US" sz="9600" dirty="0" err="1">
                <a:solidFill>
                  <a:schemeClr val="tx1"/>
                </a:solidFill>
              </a:rPr>
              <a:t>Brehaut</a:t>
            </a:r>
            <a:r>
              <a:rPr lang="en-US" altLang="en-US" sz="9600" dirty="0">
                <a:solidFill>
                  <a:schemeClr val="tx1"/>
                </a:solidFill>
              </a:rPr>
              <a:t>, 2003)</a:t>
            </a:r>
          </a:p>
          <a:p>
            <a:pPr algn="l"/>
            <a:endParaRPr lang="en-US" altLang="en-US" sz="9600" b="1" u="sng" dirty="0">
              <a:solidFill>
                <a:schemeClr val="tx1"/>
              </a:solidFill>
            </a:endParaRPr>
          </a:p>
          <a:p>
            <a:pPr algn="l"/>
            <a:r>
              <a:rPr lang="en-US" altLang="en-US" sz="9600" b="1" i="1" u="sng" dirty="0">
                <a:solidFill>
                  <a:schemeClr val="tx1"/>
                </a:solidFill>
              </a:rPr>
              <a:t>Satisfaction with Cancer Therapy </a:t>
            </a:r>
          </a:p>
          <a:p>
            <a:pPr algn="l"/>
            <a:r>
              <a:rPr lang="en-US" altLang="en-US" sz="9600" dirty="0">
                <a:solidFill>
                  <a:schemeClr val="tx1"/>
                </a:solidFill>
              </a:rPr>
              <a:t>	“Satisfaction is a psychological process which involves 	    		comparison of perceived performance of a treatment relative to 	expectations…… discontinuation or future use depends on this.” 	(</a:t>
            </a:r>
            <a:r>
              <a:rPr lang="en-US" altLang="en-US" sz="9600" dirty="0" err="1">
                <a:solidFill>
                  <a:schemeClr val="tx1"/>
                </a:solidFill>
              </a:rPr>
              <a:t>Abetz</a:t>
            </a:r>
            <a:r>
              <a:rPr lang="en-US" altLang="en-US" sz="9600" dirty="0">
                <a:solidFill>
                  <a:schemeClr val="tx1"/>
                </a:solidFill>
              </a:rPr>
              <a:t>, 2005)</a:t>
            </a:r>
          </a:p>
          <a:p>
            <a:pPr algn="l"/>
            <a:endParaRPr lang="en-US" altLang="en-US" sz="9600" i="1" u="sng" dirty="0">
              <a:solidFill>
                <a:schemeClr val="tx1"/>
              </a:solidFill>
            </a:endParaRPr>
          </a:p>
          <a:p>
            <a:pPr algn="l"/>
            <a:r>
              <a:rPr lang="en-US" altLang="en-US" sz="9600" b="1" i="1" u="sng" dirty="0">
                <a:solidFill>
                  <a:schemeClr val="tx1"/>
                </a:solidFill>
              </a:rPr>
              <a:t>GP5 </a:t>
            </a:r>
            <a:endParaRPr lang="en-US" altLang="en-US" sz="9600" b="1" i="1" dirty="0">
              <a:solidFill>
                <a:schemeClr val="tx1"/>
              </a:solidFill>
            </a:endParaRPr>
          </a:p>
          <a:p>
            <a:pPr algn="l"/>
            <a:r>
              <a:rPr lang="en-US" altLang="en-US" sz="9600" dirty="0">
                <a:solidFill>
                  <a:schemeClr val="tx1"/>
                </a:solidFill>
              </a:rPr>
              <a:t> 	“I am bothered by side effects of treatment.”(FACT-G)</a:t>
            </a:r>
          </a:p>
        </p:txBody>
      </p:sp>
    </p:spTree>
    <p:extLst/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18109"/>
            <a:ext cx="9144000" cy="13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+mn-lt"/>
                <a:ea typeface="ＭＳ Ｐゴシック" charset="-128"/>
                <a:cs typeface="Arial" charset="0"/>
              </a:rPr>
              <a:t>Under-representation of Older Adults on </a:t>
            </a:r>
            <a:br>
              <a:rPr lang="en-US" altLang="en-US" sz="4000" b="1" dirty="0">
                <a:solidFill>
                  <a:schemeClr val="bg1"/>
                </a:solidFill>
                <a:latin typeface="+mn-lt"/>
                <a:ea typeface="ＭＳ Ｐゴシック" charset="-128"/>
                <a:cs typeface="Arial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+mn-lt"/>
                <a:ea typeface="ＭＳ Ｐゴシック" charset="-128"/>
                <a:cs typeface="Arial" charset="0"/>
              </a:rPr>
              <a:t>FDA Registration Trials (ASCO 2017)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1107" y="1925736"/>
            <a:ext cx="4157252" cy="223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pitchFamily="80" charset="-128"/>
                <a:cs typeface="ＭＳ Ｐゴシック" pitchFamily="8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Arial"/>
                <a:ea typeface="ＭＳ Ｐゴシック" pitchFamily="80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Arial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bg1"/>
                </a:solidFill>
                <a:latin typeface="Arial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250" dirty="0"/>
              <a:t>10-yr perspective</a:t>
            </a:r>
          </a:p>
          <a:p>
            <a:pPr marL="457189" lvl="1" indent="0"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None/>
            </a:pPr>
            <a:r>
              <a:rPr lang="en-US" sz="2250" dirty="0">
                <a:solidFill>
                  <a:srgbClr val="FFFF00"/>
                </a:solidFill>
              </a:rPr>
              <a:t>- </a:t>
            </a:r>
            <a:r>
              <a:rPr lang="en-US" sz="2250" dirty="0"/>
              <a:t>2005-2015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250" dirty="0"/>
              <a:t>105 FDA registration trials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250" dirty="0"/>
              <a:t>224,766 patients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250" dirty="0"/>
          </a:p>
        </p:txBody>
      </p:sp>
      <p:graphicFrame>
        <p:nvGraphicFramePr>
          <p:cNvPr id="9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80247" y="1521059"/>
          <a:ext cx="5062692" cy="396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935390" y="6490840"/>
            <a:ext cx="2992225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Singh et al. ASCO Annual Meeting,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352" y="4291834"/>
            <a:ext cx="3962401" cy="830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Disparity is Greatest for 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Patients Age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75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3" y="1708880"/>
            <a:ext cx="8887115" cy="34313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1087" y="27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700" b="1" dirty="0">
                <a:solidFill>
                  <a:schemeClr val="bg1"/>
                </a:solidFill>
              </a:rPr>
              <a:t>Were the Side Effects of Cancer Therapy as You Expected (from much better to much worse)?</a:t>
            </a:r>
          </a:p>
          <a:p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805437" y="2276197"/>
            <a:ext cx="813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P=0.77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927670" y="2230030"/>
            <a:ext cx="813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P&lt;0.01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736893" y="2281840"/>
            <a:ext cx="948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P&lt;0.01</a:t>
            </a:r>
          </a:p>
        </p:txBody>
      </p:sp>
    </p:spTree>
    <p:extLst/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1843790"/>
            <a:ext cx="8919148" cy="34027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005" y="484499"/>
            <a:ext cx="8691989" cy="95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chemeClr val="bg1"/>
                </a:solidFill>
              </a:rPr>
              <a:t>Satisfaction With Cancer Therapy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72544" y="2368354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P=0.05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996152" y="2389095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P=0.01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834348" y="2375098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P&lt;0.01</a:t>
            </a:r>
          </a:p>
        </p:txBody>
      </p:sp>
    </p:spTree>
    <p:extLst/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09C4-869E-43C3-9570-E3A40F44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Social Determinants of Health: 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>Financial Toxicity in Older Patients with Advanced Cancer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3969ED-1EB6-41C9-8336-0AD3A9BD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32" y="1644588"/>
            <a:ext cx="8853736" cy="4853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0D6F81-7B5D-4262-90B3-7B2043FF1BD7}"/>
              </a:ext>
            </a:extLst>
          </p:cNvPr>
          <p:cNvSpPr txBox="1"/>
          <p:nvPr/>
        </p:nvSpPr>
        <p:spPr>
          <a:xfrm flipH="1">
            <a:off x="4572000" y="6515407"/>
            <a:ext cx="510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Arastu</a:t>
            </a:r>
            <a:r>
              <a:rPr lang="en-US" dirty="0">
                <a:solidFill>
                  <a:schemeClr val="bg1"/>
                </a:solidFill>
              </a:rPr>
              <a:t>, Patel, et al. JAMA Network Open, 2020</a:t>
            </a:r>
          </a:p>
        </p:txBody>
      </p:sp>
    </p:spTree>
    <p:extLst>
      <p:ext uri="{BB962C8B-B14F-4D97-AF65-F5344CB8AC3E}">
        <p14:creationId xmlns:p14="http://schemas.microsoft.com/office/powerpoint/2010/main" val="1834839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48C3-1F91-4E09-8B9E-E6301A4B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Understanding Treatment Tolerability In Older Patients with Advanced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48C42-03D0-46BE-BD91-BB7C07B547F8}"/>
              </a:ext>
            </a:extLst>
          </p:cNvPr>
          <p:cNvSpPr txBox="1"/>
          <p:nvPr/>
        </p:nvSpPr>
        <p:spPr>
          <a:xfrm flipH="1">
            <a:off x="6323064" y="6465584"/>
            <a:ext cx="510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Flannery et al. Submitted.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81874-FFD9-7142-BD81-EC1C5B94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125"/>
            <a:ext cx="9144000" cy="3227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559F5-5970-5444-A25E-391A2425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405"/>
            <a:ext cx="9144000" cy="591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D4272A-A092-294C-9328-1A3B75A55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62288"/>
            <a:ext cx="9144000" cy="16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Improving Evidence-base of Older Patients with Cancer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5" y="1663702"/>
            <a:ext cx="8794190" cy="3998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942999" y="6430161"/>
            <a:ext cx="510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NASEM 2021 presented by Dr. Heidi Klepin</a:t>
            </a:r>
          </a:p>
        </p:txBody>
      </p:sp>
    </p:spTree>
    <p:extLst>
      <p:ext uri="{BB962C8B-B14F-4D97-AF65-F5344CB8AC3E}">
        <p14:creationId xmlns:p14="http://schemas.microsoft.com/office/powerpoint/2010/main" val="892065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2"/>
          <p:cNvSpPr txBox="1">
            <a:spLocks noChangeArrowheads="1"/>
          </p:cNvSpPr>
          <p:nvPr/>
        </p:nvSpPr>
        <p:spPr bwMode="auto">
          <a:xfrm>
            <a:off x="62144" y="345617"/>
            <a:ext cx="908185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Cancer and Aging Research Group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NIA R33; MPIs:  Drs. William Dale, Supriya Mohile, Heidi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Klepin</a:t>
            </a: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408844" y="2025237"/>
            <a:ext cx="3600448" cy="3046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bg2"/>
              </a:buClr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Build the support network:</a:t>
            </a:r>
          </a:p>
          <a:p>
            <a:pPr marL="342892" indent="-342892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Bring together   mentors</a:t>
            </a:r>
          </a:p>
          <a:p>
            <a:pPr marL="342892" indent="-342892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Bring together peers</a:t>
            </a:r>
          </a:p>
          <a:p>
            <a:pPr marL="342892" indent="-342892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Present, discuss, and develop research ideas</a:t>
            </a:r>
          </a:p>
          <a:p>
            <a:pPr marL="342892" indent="-342892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Collaborate</a:t>
            </a:r>
          </a:p>
        </p:txBody>
      </p:sp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4576398" y="1932904"/>
            <a:ext cx="4171949" cy="32316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Mentor junior geriatric                   oncology investigators and promote academic productivity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Design intervention  studies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Improve accrual of older adults to clinical trials</a:t>
            </a:r>
          </a:p>
        </p:txBody>
      </p:sp>
      <p:sp>
        <p:nvSpPr>
          <p:cNvPr id="673798" name="Line 6"/>
          <p:cNvSpPr>
            <a:spLocks noChangeShapeType="1"/>
          </p:cNvSpPr>
          <p:nvPr/>
        </p:nvSpPr>
        <p:spPr bwMode="auto">
          <a:xfrm>
            <a:off x="4092820" y="3548731"/>
            <a:ext cx="400050" cy="0"/>
          </a:xfrm>
          <a:prstGeom prst="line">
            <a:avLst/>
          </a:prstGeom>
          <a:ln w="19050">
            <a:solidFill>
              <a:schemeClr val="bg1"/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4370" y="5242196"/>
            <a:ext cx="368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Slide c/o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Arti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Hurria and team Hurria, JCO; 2008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" y="5164558"/>
            <a:ext cx="2601628" cy="16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2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0478467-D160-4EDD-8812-A7468174B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-1" r="72024" b="93233"/>
          <a:stretch/>
        </p:blipFill>
        <p:spPr bwMode="auto">
          <a:xfrm>
            <a:off x="225211" y="2093423"/>
            <a:ext cx="8773886" cy="42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E519A29-DD2D-492B-8EA7-2A844B04C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 bwMode="auto">
          <a:xfrm>
            <a:off x="4194389" y="2093423"/>
            <a:ext cx="4942115" cy="42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822D7-A78A-4E84-9B21-F647E646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63" y="789213"/>
            <a:ext cx="7728857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Restructuring cancer clinical trials so that the translational power of personalized oncologic medicine is inclusive of older and frail adults with cancer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A7A0E-54D2-4113-9EB4-6806CD5CEA76}"/>
              </a:ext>
            </a:extLst>
          </p:cNvPr>
          <p:cNvSpPr txBox="1"/>
          <p:nvPr/>
        </p:nvSpPr>
        <p:spPr>
          <a:xfrm>
            <a:off x="144903" y="2202776"/>
            <a:ext cx="4049486" cy="411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350" dirty="0"/>
              <a:t>Design trials specific to older adults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Modify trial design to collect more data on older adults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Leverage population cohort studies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Establish post-marketing surveillance studies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Embed biological or functional age evaluation in trials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Conduct concurrent differential dosing trials 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Measure relevant endpoint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Broaden (further) eligibility criteria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Advance regulatory and policy efforts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Evaluate and address site/stakeholder-specific barriers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Engage referring providers in the clinical trial process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Design pragmatic clinical trials</a:t>
            </a:r>
          </a:p>
          <a:p>
            <a:pPr algn="r">
              <a:lnSpc>
                <a:spcPct val="150000"/>
              </a:lnSpc>
            </a:pPr>
            <a:r>
              <a:rPr lang="en-US" sz="1350" dirty="0"/>
              <a:t>Leverage real-world data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B2753AD3-E5EF-4B7D-8717-A28FB0CE2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820" y="6460547"/>
            <a:ext cx="4314130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i="1" dirty="0">
                <a:solidFill>
                  <a:schemeClr val="bg1"/>
                </a:solidFill>
                <a:cs typeface="Arial" panose="020B0604020202020204" pitchFamily="34" charset="0"/>
              </a:rPr>
              <a:t>Sedrak et al, CA A Cancer Journal for Clinicians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FFB49-CB00-4FC3-85BF-6EF944BBA8D7}"/>
              </a:ext>
            </a:extLst>
          </p:cNvPr>
          <p:cNvSpPr/>
          <p:nvPr/>
        </p:nvSpPr>
        <p:spPr>
          <a:xfrm>
            <a:off x="4497109" y="2296888"/>
            <a:ext cx="4628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58595B"/>
                </a:solidFill>
                <a:latin typeface="futura-pt"/>
              </a:rPr>
              <a:t>Multi-System Problems Need Multi-System Solutions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95417F-5C87-4566-B9F3-AC239448F698}"/>
              </a:ext>
            </a:extLst>
          </p:cNvPr>
          <p:cNvSpPr/>
          <p:nvPr/>
        </p:nvSpPr>
        <p:spPr>
          <a:xfrm>
            <a:off x="4646144" y="2509861"/>
            <a:ext cx="44162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58595B"/>
                </a:solidFill>
                <a:latin typeface="futura-pt"/>
              </a:rPr>
              <a:t>by Multi-Stakeholder Partnership</a:t>
            </a:r>
          </a:p>
        </p:txBody>
      </p:sp>
    </p:spTree>
    <p:extLst/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8763000" cy="13716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ea typeface="ＭＳ Ｐゴシック"/>
                <a:cs typeface="ＭＳ Ｐゴシック"/>
              </a:rPr>
              <a:t>Diane St. Germain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dirty="0" err="1">
                <a:ea typeface="ＭＳ Ｐゴシック"/>
                <a:cs typeface="ＭＳ Ｐゴシック"/>
              </a:rPr>
              <a:t>Supriya</a:t>
            </a:r>
            <a:r>
              <a:rPr lang="en-US" sz="2400" dirty="0">
                <a:ea typeface="ＭＳ Ｐゴシック"/>
                <a:cs typeface="ＭＳ Ｐゴシック"/>
              </a:rPr>
              <a:t> </a:t>
            </a:r>
            <a:r>
              <a:rPr lang="en-US" sz="2400" dirty="0" err="1">
                <a:ea typeface="ＭＳ Ｐゴシック"/>
                <a:cs typeface="ＭＳ Ｐゴシック"/>
              </a:rPr>
              <a:t>Mohile</a:t>
            </a:r>
            <a:r>
              <a:rPr lang="en-US" sz="4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/>
            </a:r>
            <a:br>
              <a:rPr lang="en-US" sz="4400" b="1" dirty="0">
                <a:solidFill>
                  <a:schemeClr val="tx1"/>
                </a:solidFill>
                <a:ea typeface="ＭＳ Ｐゴシック"/>
                <a:cs typeface="ＭＳ Ｐゴシック"/>
              </a:rPr>
            </a:br>
            <a:endParaRPr lang="en-US" b="1" dirty="0">
              <a:ea typeface="ＭＳ Ｐゴシック"/>
              <a:cs typeface="ＭＳ Ｐゴシック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2743200"/>
          </a:xfrm>
        </p:spPr>
        <p:txBody>
          <a:bodyPr anchor="t"/>
          <a:lstStyle/>
          <a:p>
            <a:pPr algn="ctr"/>
            <a:r>
              <a:rPr lang="en-US" sz="3200" b="1" dirty="0"/>
              <a:t>Engaging Older Adults in Cancer Clinical Trials Conducted in the NCI Clinical Trials Network: Challenges and Opportunities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>A Cancer </a:t>
            </a:r>
            <a:r>
              <a:rPr lang="en-US" sz="2800" b="1" dirty="0" err="1"/>
              <a:t>Moonshot</a:t>
            </a:r>
            <a:r>
              <a:rPr lang="en-US" sz="2800" b="1" baseline="30000" dirty="0" err="1"/>
              <a:t>SM</a:t>
            </a:r>
            <a:r>
              <a:rPr lang="en-US" sz="2800" b="1" dirty="0"/>
              <a:t>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i="1" dirty="0">
                <a:ea typeface="ＭＳ Ｐゴシック"/>
                <a:cs typeface="ＭＳ Ｐゴシック"/>
              </a:rPr>
              <a:t/>
            </a:r>
            <a:br>
              <a:rPr lang="en-US" sz="4000" b="1" i="1" dirty="0">
                <a:ea typeface="ＭＳ Ｐゴシック"/>
                <a:cs typeface="ＭＳ Ｐゴシック"/>
              </a:rPr>
            </a:b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32766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21400" y="544654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103293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39" y="949567"/>
            <a:ext cx="4097188" cy="4637987"/>
          </a:xfrm>
          <a:prstGeom prst="rect">
            <a:avLst/>
          </a:prstGeom>
        </p:spPr>
      </p:pic>
      <p:sp>
        <p:nvSpPr>
          <p:cNvPr id="9" name="Content Placeholder 8"/>
          <p:cNvSpPr txBox="1">
            <a:spLocks noGrp="1"/>
          </p:cNvSpPr>
          <p:nvPr>
            <p:ph sz="half" idx="1"/>
          </p:nvPr>
        </p:nvSpPr>
        <p:spPr>
          <a:xfrm>
            <a:off x="133762" y="1100431"/>
            <a:ext cx="4376691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“Historically, research left out people who were older and more experienced, which doesn’t make much sense. We’re changing that. Older people have much to teach us.”</a:t>
            </a:r>
            <a:endParaRPr lang="en-US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— Arti Hurria, MD, FASCO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1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784220" y="1283939"/>
            <a:ext cx="8359780" cy="527655"/>
          </a:xfrm>
          <a:prstGeom prst="rect">
            <a:avLst/>
          </a:prstGeom>
        </p:spPr>
        <p:txBody>
          <a:bodyPr vert="horz" lIns="89210" tIns="44605" rIns="89210" bIns="44605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29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0" y="262884"/>
            <a:ext cx="9013161" cy="4989395"/>
          </a:xfrm>
          <a:prstGeom prst="rect">
            <a:avLst/>
          </a:prstGeom>
        </p:spPr>
        <p:txBody>
          <a:bodyPr vert="horz" lIns="89210" tIns="44605" rIns="89210" bIns="44605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1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Wilmot Cancer Institute </a:t>
            </a:r>
          </a:p>
          <a:p>
            <a:pPr>
              <a:defRPr/>
            </a:pPr>
            <a:r>
              <a:rPr lang="en-US" sz="361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Geriatric Oncology Research Group</a:t>
            </a:r>
          </a:p>
          <a:p>
            <a:pPr>
              <a:defRPr/>
            </a:pPr>
            <a:endParaRPr lang="en-US" sz="234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8" y="1637069"/>
            <a:ext cx="1150560" cy="12755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965" y="1627304"/>
            <a:ext cx="1172270" cy="12988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876" y="4201204"/>
            <a:ext cx="1184812" cy="13588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526" y="1641747"/>
            <a:ext cx="1132141" cy="1256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127" y="2862856"/>
            <a:ext cx="1132141" cy="13426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953" y="4236247"/>
            <a:ext cx="1129617" cy="13066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9593" y="2940316"/>
            <a:ext cx="1174123" cy="13375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4015" y="2901368"/>
            <a:ext cx="1183140" cy="13406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0305" y="2855127"/>
            <a:ext cx="1144286" cy="1335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9361" y="4230067"/>
            <a:ext cx="1144286" cy="130398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9230" y="2916662"/>
            <a:ext cx="1179681" cy="12628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0533" y="1663329"/>
            <a:ext cx="1151524" cy="1311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5712" y="1627304"/>
            <a:ext cx="1144286" cy="13030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936" y="2896980"/>
            <a:ext cx="1127043" cy="13441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13502" y="1631214"/>
            <a:ext cx="1144286" cy="12657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49230" y="1627304"/>
            <a:ext cx="1130323" cy="133618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49007" y="2899275"/>
            <a:ext cx="1109925" cy="128328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118" y="4242369"/>
            <a:ext cx="1150560" cy="1333919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580163" y="1660860"/>
            <a:ext cx="7983674" cy="3927905"/>
          </a:xfrm>
          <a:prstGeom prst="rect">
            <a:avLst/>
          </a:prstGeom>
          <a:noFill/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9210" tIns="44605" rIns="89210" bIns="44605" numCol="1" rtlCol="0" anchor="t" anchorCtr="0" compatLnSpc="1">
            <a:prstTxWarp prst="textNoShape">
              <a:avLst/>
            </a:prstTxWarp>
          </a:bodyPr>
          <a:lstStyle/>
          <a:p>
            <a:pPr algn="r" defTabSz="906028" fontAlgn="base">
              <a:spcBef>
                <a:spcPct val="0"/>
              </a:spcBef>
              <a:spcAft>
                <a:spcPct val="0"/>
              </a:spcAft>
            </a:pPr>
            <a:endParaRPr lang="en-US" sz="2341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0"/>
          <a:srcRect t="5168" b="7225"/>
          <a:stretch/>
        </p:blipFill>
        <p:spPr>
          <a:xfrm>
            <a:off x="5285570" y="4288857"/>
            <a:ext cx="1103565" cy="1277323"/>
          </a:xfrm>
          <a:prstGeom prst="rect">
            <a:avLst/>
          </a:prstGeom>
        </p:spPr>
      </p:pic>
      <p:pic>
        <p:nvPicPr>
          <p:cNvPr id="56" name="Picture 2" descr="https://media-exp1.licdn.com/dms/image/C5103AQGetenBP0IvFg/profile-displayphoto-shrink_200_200/0?e=1586390400&amp;v=beta&amp;t=zhokLlMLK3jpR4thtt98O9PeoMmpclYgKMItStDxIOw">
            <a:extLst>
              <a:ext uri="{FF2B5EF4-FFF2-40B4-BE49-F238E27FC236}">
                <a16:creationId xmlns:a16="http://schemas.microsoft.com/office/drawing/2014/main" id="{A98C3847-BAA5-014F-BEA1-448E08CE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49" y="4212753"/>
            <a:ext cx="1184879" cy="13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 for grace digiovanni">
            <a:extLst>
              <a:ext uri="{FF2B5EF4-FFF2-40B4-BE49-F238E27FC236}">
                <a16:creationId xmlns:a16="http://schemas.microsoft.com/office/drawing/2014/main" id="{FF313638-1A0B-694A-A27C-AF46B50F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88" y="4205552"/>
            <a:ext cx="1065614" cy="13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0961" y="6263074"/>
            <a:ext cx="298880" cy="31072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87687" y="6204406"/>
            <a:ext cx="2179980" cy="38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3" dirty="0">
                <a:solidFill>
                  <a:schemeClr val="bg1"/>
                </a:solidFill>
              </a:rPr>
              <a:t>@</a:t>
            </a:r>
            <a:r>
              <a:rPr lang="en-US" sz="1903" dirty="0" err="1">
                <a:solidFill>
                  <a:schemeClr val="bg1"/>
                </a:solidFill>
              </a:rPr>
              <a:t>Rochgerionc</a:t>
            </a:r>
            <a:endParaRPr lang="en-US" sz="190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3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8711" y="4660283"/>
            <a:ext cx="5168241" cy="738664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Did Not Participate in </a:t>
            </a:r>
            <a:br>
              <a:rPr lang="en-US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&amp; Cooperative Group Studies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160" y="1091607"/>
            <a:ext cx="6764337" cy="33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76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tabLst>
                <a:tab pos="3476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7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7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7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7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7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7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7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25"/>
              </a:spcBef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Needs assistance with daily activities</a:t>
            </a:r>
          </a:p>
          <a:p>
            <a:pPr>
              <a:spcBef>
                <a:spcPts val="225"/>
              </a:spcBef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Multiple comorbid medical conditions</a:t>
            </a:r>
          </a:p>
          <a:p>
            <a:pPr>
              <a:spcBef>
                <a:spcPts val="225"/>
              </a:spcBef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Mild cognitive impairment</a:t>
            </a:r>
          </a:p>
          <a:p>
            <a:pPr>
              <a:spcBef>
                <a:spcPts val="225"/>
              </a:spcBef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 social support</a:t>
            </a:r>
          </a:p>
          <a:p>
            <a:pPr>
              <a:spcBef>
                <a:spcPts val="225"/>
              </a:spcBef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Lives alone</a:t>
            </a:r>
          </a:p>
          <a:p>
            <a:pPr>
              <a:spcBef>
                <a:spcPts val="225"/>
              </a:spcBef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Transportation issues</a:t>
            </a:r>
          </a:p>
          <a:p>
            <a:pPr>
              <a:spcBef>
                <a:spcPts val="225"/>
              </a:spcBef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Polypharmacy</a:t>
            </a:r>
          </a:p>
          <a:p>
            <a:pPr>
              <a:spcBef>
                <a:spcPts val="225"/>
              </a:spcBef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Frailty</a:t>
            </a:r>
          </a:p>
        </p:txBody>
      </p:sp>
      <p:sp>
        <p:nvSpPr>
          <p:cNvPr id="98310" name="Text Box 4"/>
          <p:cNvSpPr txBox="1">
            <a:spLocks noChangeArrowheads="1"/>
          </p:cNvSpPr>
          <p:nvPr/>
        </p:nvSpPr>
        <p:spPr bwMode="auto">
          <a:xfrm>
            <a:off x="318160" y="158017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Concerns for Older Patients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56" y="1008535"/>
            <a:ext cx="3268183" cy="45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9089" y="857250"/>
            <a:ext cx="84756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50" b="1" kern="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60800"/>
            <a:ext cx="9144000" cy="142875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2013 Institute of Medicine Report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Delivering High-Quality Cancer Care: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Charting a New Course for a System in Crisis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Editors: </a:t>
            </a:r>
            <a:r>
              <a:rPr lang="en-US" sz="2000" kern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Levit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2000" kern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Balough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Nass, and Ganz </a:t>
            </a:r>
          </a:p>
        </p:txBody>
      </p:sp>
      <p:pic>
        <p:nvPicPr>
          <p:cNvPr id="1034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8" t="31789" r="16875" b="9375"/>
          <a:stretch>
            <a:fillRect/>
          </a:stretch>
        </p:blipFill>
        <p:spPr bwMode="auto">
          <a:xfrm>
            <a:off x="6208393" y="2295855"/>
            <a:ext cx="2513012" cy="30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5264" y="2286000"/>
            <a:ext cx="6922867" cy="32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15000"/>
              </a:spcBef>
              <a:buClr>
                <a:srgbClr val="FFFF00"/>
              </a:buClr>
              <a:defRPr/>
            </a:pPr>
            <a:r>
              <a:rPr lang="en-US" b="1" u="sng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Recommendations: </a:t>
            </a:r>
          </a:p>
          <a:p>
            <a:pPr marL="214313" indent="-214313" fontAlgn="base">
              <a:spcBef>
                <a:spcPct val="15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There is a critical need for research in older adults 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with cancer</a:t>
            </a:r>
          </a:p>
          <a:p>
            <a:pPr fontAlgn="base">
              <a:spcBef>
                <a:spcPct val="15000"/>
              </a:spcBef>
              <a:buClr>
                <a:srgbClr val="FFFF00"/>
              </a:buClr>
              <a:defRPr/>
            </a:pPr>
            <a:r>
              <a:rPr lang="en-US" sz="825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15000"/>
              </a:spcBef>
              <a:buClr>
                <a:srgbClr val="FFFF00"/>
              </a:buClr>
              <a:defRPr/>
            </a:pPr>
            <a:r>
              <a:rPr lang="en-US" b="1" u="sng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Potential Solutions:</a:t>
            </a:r>
          </a:p>
          <a:p>
            <a:pPr marL="213122" indent="-213122" fontAlgn="base">
              <a:spcBef>
                <a:spcPct val="15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Increase FDA’s authority to incentivize &amp; require  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research on older adults</a:t>
            </a:r>
          </a:p>
          <a:p>
            <a:pPr marL="213122" indent="-213122" fontAlgn="base">
              <a:spcBef>
                <a:spcPct val="15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Considerations regarding: </a:t>
            </a:r>
          </a:p>
          <a:p>
            <a:pPr marL="556022" lvl="1" indent="-213122" fontAlgn="base">
              <a:spcBef>
                <a:spcPct val="15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Research design &amp; infrastructure</a:t>
            </a:r>
          </a:p>
          <a:p>
            <a:pPr marL="556022" lvl="1" indent="-213122" fontAlgn="base">
              <a:spcBef>
                <a:spcPct val="15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Recruitment of older adults </a:t>
            </a:r>
          </a:p>
          <a:p>
            <a:pPr marL="556022" lvl="1" indent="-213122" fontAlgn="base">
              <a:spcBef>
                <a:spcPct val="15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Reporting of results 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99438" y="2871730"/>
            <a:ext cx="7245754" cy="1564590"/>
            <a:chOff x="0" y="3042746"/>
            <a:chExt cx="9130352" cy="1941161"/>
          </a:xfrm>
        </p:grpSpPr>
        <p:pic>
          <p:nvPicPr>
            <p:cNvPr id="10343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31584" r="3723" b="42650"/>
            <a:stretch>
              <a:fillRect/>
            </a:stretch>
          </p:blipFill>
          <p:spPr bwMode="auto">
            <a:xfrm>
              <a:off x="0" y="3042746"/>
              <a:ext cx="9128233" cy="159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3" name="TextBox 8"/>
            <p:cNvSpPr txBox="1">
              <a:spLocks noChangeArrowheads="1"/>
            </p:cNvSpPr>
            <p:nvPr/>
          </p:nvSpPr>
          <p:spPr bwMode="auto">
            <a:xfrm>
              <a:off x="0" y="4640239"/>
              <a:ext cx="9130352" cy="3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Hurria et al. JAMA 2013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03511" y="6458701"/>
            <a:ext cx="6184900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IOM, 2013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8637" y="179805"/>
            <a:ext cx="8086725" cy="74771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Geriatric Assessment</a:t>
            </a:r>
            <a:endParaRPr lang="en-US" sz="4000" b="1" u="sng" dirty="0">
              <a:solidFill>
                <a:schemeClr val="bg1"/>
              </a:solidFill>
              <a:latin typeface="+mn-lt"/>
              <a:cs typeface="Verdan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3328" y="1253445"/>
            <a:ext cx="8086725" cy="3868139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Geriatric assessment (GA) is an approach to the evaluation of the older patient, leading to the early identification and treatment of areas of vulnerability. 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GA evaluates the following domains:  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Functional status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Objective physical performance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Comorbid medical conditions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Cognition 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Nutritional status 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Psychological status</a:t>
            </a:r>
          </a:p>
          <a:p>
            <a:pPr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Social support 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Each domain is an independent predictor of morbidity and mortality in older patients with cancer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79" y="2633204"/>
            <a:ext cx="3152984" cy="2240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6225" y="6545851"/>
            <a:ext cx="6100762" cy="24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Mohile, Dale, Hurria and Panel. ASCO Guidelines in Geriatric Oncology. JCO, 2018</a:t>
            </a:r>
            <a:endParaRPr lang="en-US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B9AB-5FE7-4895-AD4D-8183C864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Geriatric Assessment Guides Clinical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56017-7B3E-4EE4-B1F1-9B52085D9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189608"/>
            <a:ext cx="8835390" cy="4544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4BA71-DED7-40D2-ACA3-B2DEB3437489}"/>
              </a:ext>
            </a:extLst>
          </p:cNvPr>
          <p:cNvSpPr txBox="1"/>
          <p:nvPr/>
        </p:nvSpPr>
        <p:spPr>
          <a:xfrm>
            <a:off x="5013040" y="6477879"/>
            <a:ext cx="439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Mohile et al. JCO, 2018; Mohile </a:t>
            </a: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 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5" y="66922"/>
            <a:ext cx="8877370" cy="641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2821" y="6483301"/>
            <a:ext cx="439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Mohile et al.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JNCCN, 2015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62CFD03028D47BAAA083FACA1250C" ma:contentTypeVersion="0" ma:contentTypeDescription="Create a new document." ma:contentTypeScope="" ma:versionID="06f9b713a6f93ea4984f79be8e192c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EEF5C4-795C-4970-9444-0C6E1B4371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07C50B-80C2-4AFD-82A7-89AE222EAA5F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B48FEB-784D-48B9-8EDF-AE62900A2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2744</Words>
  <Application>Microsoft Office PowerPoint</Application>
  <PresentationFormat>On-screen Show (4:3)</PresentationFormat>
  <Paragraphs>423</Paragraphs>
  <Slides>49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Courier New</vt:lpstr>
      <vt:lpstr>futura-pt</vt:lpstr>
      <vt:lpstr>MS Pゴシック</vt:lpstr>
      <vt:lpstr>SapientSansRegular</vt:lpstr>
      <vt:lpstr>Times New Roman</vt:lpstr>
      <vt:lpstr>Verdana</vt:lpstr>
      <vt:lpstr>Wingdings</vt:lpstr>
      <vt:lpstr>Office Theme</vt:lpstr>
      <vt:lpstr>Acrobat Document</vt:lpstr>
      <vt:lpstr> Understanding Treatment Tolerability in Older Patients with  Advanced Cancer</vt:lpstr>
      <vt:lpstr>Key Considerations</vt:lpstr>
      <vt:lpstr>PowerPoint Presentation</vt:lpstr>
      <vt:lpstr>PowerPoint Presentation</vt:lpstr>
      <vt:lpstr>PowerPoint Presentation</vt:lpstr>
      <vt:lpstr>PowerPoint Presentation</vt:lpstr>
      <vt:lpstr>Geriatric Assessment</vt:lpstr>
      <vt:lpstr>Geriatric Assessment Guides Clinical Care</vt:lpstr>
      <vt:lpstr>PowerPoint Presentation</vt:lpstr>
      <vt:lpstr>Goal of our R01-funded NCORP Study URCC 13059; GAP 70+</vt:lpstr>
      <vt:lpstr>PowerPoint Presentation</vt:lpstr>
      <vt:lpstr>PowerPoint Presentation</vt:lpstr>
      <vt:lpstr>Geriatric Assessment Summary</vt:lpstr>
      <vt:lpstr>Geriatric Assessment-Guided Recommendations for Management</vt:lpstr>
      <vt:lpstr>Patient Eligibility and Characteristics</vt:lpstr>
      <vt:lpstr>GA Domains for Arm (n=718)</vt:lpstr>
      <vt:lpstr>PowerPoint Presentation</vt:lpstr>
      <vt:lpstr>Any Grade 3-5 CTCAE Toxicity in 3 Months</vt:lpstr>
      <vt:lpstr>Conclusions from URCC 13059 </vt:lpstr>
      <vt:lpstr>Survival</vt:lpstr>
      <vt:lpstr>Relative Dose Intensity (RDI)</vt:lpstr>
      <vt:lpstr>Treatment Intensity</vt:lpstr>
      <vt:lpstr>GA Intervention Improves Falls over 3 months</vt:lpstr>
      <vt:lpstr>Analyzing and Interpreting Clinician and Patient Adverse Event Data to Better Understand Tolerability (U01) </vt:lpstr>
      <vt:lpstr>Tolerability</vt:lpstr>
      <vt:lpstr>PRO-CTCAE: Patient-Reported Outcome version of the Common Terminology Criteria for Adverse Events</vt:lpstr>
      <vt:lpstr>PowerPoint Presentation</vt:lpstr>
      <vt:lpstr>PowerPoint Presentation</vt:lpstr>
      <vt:lpstr>Leadership Structure and Responsibilities</vt:lpstr>
      <vt:lpstr>Severity of Symptoms at Baseline</vt:lpstr>
      <vt:lpstr>PowerPoint Presentation</vt:lpstr>
      <vt:lpstr>PowerPoint Presentation</vt:lpstr>
      <vt:lpstr>PowerPoint Presentation</vt:lpstr>
      <vt:lpstr>Association of GA and Comorbidities with  Total PRO-CTCAE Severity Score</vt:lpstr>
      <vt:lpstr>Clustering based on baseline PRO-CTCAE severity in relation to trajectory of function</vt:lpstr>
      <vt:lpstr>PowerPoint Presentation</vt:lpstr>
      <vt:lpstr>Learning from each other:  U01 Tolerability Consortium</vt:lpstr>
      <vt:lpstr>PowerPoint Presentation</vt:lpstr>
      <vt:lpstr>PowerPoint Presentation</vt:lpstr>
      <vt:lpstr>PowerPoint Presentation</vt:lpstr>
      <vt:lpstr>PowerPoint Presentation</vt:lpstr>
      <vt:lpstr>Social Determinants of Health:  Financial Toxicity in Older Patients with Advanced Cancer</vt:lpstr>
      <vt:lpstr>Understanding Treatment Tolerability In Older Patients with Advanced Cancer</vt:lpstr>
      <vt:lpstr>Improving Evidence-base of Older Patients with Cancer</vt:lpstr>
      <vt:lpstr>PowerPoint Presentation</vt:lpstr>
      <vt:lpstr>Restructuring cancer clinical trials so that the translational power of personalized oncologic medicine is inclusive of older and frail adults with cancer</vt:lpstr>
      <vt:lpstr>Engaging Older Adults in Cancer Clinical Trials Conducted in the NCI Clinical Trials Network: Challenges and Opportunities   A Cancer MoonshotSM Workshop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 Ribaudo</dc:creator>
  <cp:lastModifiedBy>Mohile, Supriya</cp:lastModifiedBy>
  <cp:revision>258</cp:revision>
  <dcterms:created xsi:type="dcterms:W3CDTF">2014-06-10T18:08:53Z</dcterms:created>
  <dcterms:modified xsi:type="dcterms:W3CDTF">2022-03-10T14:13:54Z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0x01010007D62CFD03028D47BAAA083FACA1250C</vt:lpwstr>
  </property>
</Properties>
</file>