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32" r:id="rId2"/>
  </p:sldMasterIdLst>
  <p:notesMasterIdLst>
    <p:notesMasterId r:id="rId45"/>
  </p:notesMasterIdLst>
  <p:sldIdLst>
    <p:sldId id="256" r:id="rId3"/>
    <p:sldId id="382" r:id="rId4"/>
    <p:sldId id="412" r:id="rId5"/>
    <p:sldId id="393" r:id="rId6"/>
    <p:sldId id="392" r:id="rId7"/>
    <p:sldId id="394" r:id="rId8"/>
    <p:sldId id="395" r:id="rId9"/>
    <p:sldId id="410" r:id="rId10"/>
    <p:sldId id="396" r:id="rId11"/>
    <p:sldId id="397" r:id="rId12"/>
    <p:sldId id="404" r:id="rId13"/>
    <p:sldId id="260" r:id="rId14"/>
    <p:sldId id="369" r:id="rId15"/>
    <p:sldId id="261" r:id="rId16"/>
    <p:sldId id="389" r:id="rId17"/>
    <p:sldId id="406" r:id="rId18"/>
    <p:sldId id="275" r:id="rId19"/>
    <p:sldId id="276" r:id="rId20"/>
    <p:sldId id="399" r:id="rId21"/>
    <p:sldId id="327" r:id="rId22"/>
    <p:sldId id="264" r:id="rId23"/>
    <p:sldId id="258" r:id="rId24"/>
    <p:sldId id="405" r:id="rId25"/>
    <p:sldId id="400" r:id="rId26"/>
    <p:sldId id="401" r:id="rId27"/>
    <p:sldId id="402" r:id="rId28"/>
    <p:sldId id="391" r:id="rId29"/>
    <p:sldId id="274" r:id="rId30"/>
    <p:sldId id="271" r:id="rId31"/>
    <p:sldId id="272" r:id="rId32"/>
    <p:sldId id="273" r:id="rId33"/>
    <p:sldId id="267" r:id="rId34"/>
    <p:sldId id="268" r:id="rId35"/>
    <p:sldId id="329" r:id="rId36"/>
    <p:sldId id="411" r:id="rId37"/>
    <p:sldId id="277" r:id="rId38"/>
    <p:sldId id="407" r:id="rId39"/>
    <p:sldId id="408" r:id="rId40"/>
    <p:sldId id="409" r:id="rId41"/>
    <p:sldId id="390" r:id="rId42"/>
    <p:sldId id="398" r:id="rId43"/>
    <p:sldId id="413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lude, JoAnn" initials="BJ" lastIdx="1" clrIdx="0">
    <p:extLst>
      <p:ext uri="{19B8F6BF-5375-455C-9EA6-DF929625EA0E}">
        <p15:presenceInfo xmlns:p15="http://schemas.microsoft.com/office/powerpoint/2012/main" userId="S-1-5-21-329068152-583907252-725345543-389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77B"/>
    <a:srgbClr val="E9B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75" autoAdjust="0"/>
    <p:restoredTop sz="86838"/>
  </p:normalViewPr>
  <p:slideViewPr>
    <p:cSldViewPr snapToGrid="0">
      <p:cViewPr varScale="1">
        <p:scale>
          <a:sx n="105" d="100"/>
          <a:sy n="105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hyperlink" Target="https://photos.chrishardie.com/2013/01/meeting-room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hyperlink" Target="https://photos.chrishardie.com/2013/01/meeting-ro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032BC-AA5A-483C-A876-E103341CDD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3F64BC-A4C5-4691-B449-B975C676F1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 Patient &amp; Family Education				Informational Video/Dental Consult/Nurse and/or Provider</a:t>
          </a:r>
        </a:p>
      </dgm:t>
    </dgm:pt>
    <dgm:pt modelId="{9A6068D5-9377-46A9-A256-392B5868117C}" type="parTrans" cxnId="{897E6A1D-1121-4E97-841A-34E30A95F72E}">
      <dgm:prSet/>
      <dgm:spPr/>
      <dgm:t>
        <a:bodyPr/>
        <a:lstStyle/>
        <a:p>
          <a:endParaRPr lang="en-US"/>
        </a:p>
      </dgm:t>
    </dgm:pt>
    <dgm:pt modelId="{DCFD20EF-C684-4B08-851E-1A57DC34AE4F}" type="sibTrans" cxnId="{897E6A1D-1121-4E97-841A-34E30A95F72E}">
      <dgm:prSet/>
      <dgm:spPr/>
      <dgm:t>
        <a:bodyPr/>
        <a:lstStyle/>
        <a:p>
          <a:endParaRPr lang="en-US"/>
        </a:p>
      </dgm:t>
    </dgm:pt>
    <dgm:pt modelId="{DD4AF7EC-C33F-4270-8A39-F14C1D040C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 and Post-Test Questionnaire				Objective Assessment </a:t>
          </a:r>
        </a:p>
      </dgm:t>
    </dgm:pt>
    <dgm:pt modelId="{D4C02C69-1593-490F-828B-9A237A7B2076}" type="parTrans" cxnId="{7BD276AE-CF11-4389-B614-FE29D6A869C2}">
      <dgm:prSet/>
      <dgm:spPr/>
      <dgm:t>
        <a:bodyPr/>
        <a:lstStyle/>
        <a:p>
          <a:endParaRPr lang="en-US"/>
        </a:p>
      </dgm:t>
    </dgm:pt>
    <dgm:pt modelId="{BD010E37-57F3-4B8F-AD0B-D60C4E595A77}" type="sibTrans" cxnId="{7BD276AE-CF11-4389-B614-FE29D6A869C2}">
      <dgm:prSet/>
      <dgm:spPr/>
      <dgm:t>
        <a:bodyPr/>
        <a:lstStyle/>
        <a:p>
          <a:endParaRPr lang="en-US"/>
        </a:p>
      </dgm:t>
    </dgm:pt>
    <dgm:pt modelId="{DA8545D9-BB37-40A1-BEBD-42B0C10683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Education for nursing &amp; Feedback--SOP</a:t>
          </a:r>
        </a:p>
      </dgm:t>
    </dgm:pt>
    <dgm:pt modelId="{3889ABCB-1970-47F8-A53E-EDCD50E406E0}" type="parTrans" cxnId="{E4F410A9-E261-4E8B-9F80-C511A89FD7CE}">
      <dgm:prSet/>
      <dgm:spPr/>
      <dgm:t>
        <a:bodyPr/>
        <a:lstStyle/>
        <a:p>
          <a:endParaRPr lang="en-US"/>
        </a:p>
      </dgm:t>
    </dgm:pt>
    <dgm:pt modelId="{42F15A2D-9148-42D1-B062-8EF9EE47DC90}" type="sibTrans" cxnId="{E4F410A9-E261-4E8B-9F80-C511A89FD7CE}">
      <dgm:prSet/>
      <dgm:spPr/>
      <dgm:t>
        <a:bodyPr/>
        <a:lstStyle/>
        <a:p>
          <a:endParaRPr lang="en-US"/>
        </a:p>
      </dgm:t>
    </dgm:pt>
    <dgm:pt modelId="{892B1307-1B75-4B56-8BF3-A048D7A99F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Medical PP presentation </a:t>
          </a:r>
        </a:p>
      </dgm:t>
    </dgm:pt>
    <dgm:pt modelId="{9B3A440B-E00B-42B9-8060-ADA3146099E1}" type="parTrans" cxnId="{D31B768D-36BA-4C1E-BF5B-AA8D7DDF017C}">
      <dgm:prSet/>
      <dgm:spPr/>
      <dgm:t>
        <a:bodyPr/>
        <a:lstStyle/>
        <a:p>
          <a:endParaRPr lang="en-US"/>
        </a:p>
      </dgm:t>
    </dgm:pt>
    <dgm:pt modelId="{3935ACDC-1D9D-40F2-8361-40A4668FA99D}" type="sibTrans" cxnId="{D31B768D-36BA-4C1E-BF5B-AA8D7DDF017C}">
      <dgm:prSet/>
      <dgm:spPr/>
      <dgm:t>
        <a:bodyPr/>
        <a:lstStyle/>
        <a:p>
          <a:endParaRPr lang="en-US"/>
        </a:p>
      </dgm:t>
    </dgm:pt>
    <dgm:pt modelId="{9187BE7D-0010-406C-8035-3A4DE30A77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Dental PP presentation</a:t>
          </a:r>
        </a:p>
      </dgm:t>
    </dgm:pt>
    <dgm:pt modelId="{A83ED856-6547-42DA-8999-BF19A4E6B8D0}" type="parTrans" cxnId="{29711B57-EED7-4ECE-9134-59BF2EE2CE18}">
      <dgm:prSet/>
      <dgm:spPr/>
      <dgm:t>
        <a:bodyPr/>
        <a:lstStyle/>
        <a:p>
          <a:endParaRPr lang="en-US"/>
        </a:p>
      </dgm:t>
    </dgm:pt>
    <dgm:pt modelId="{7AFDCE3D-7AB7-48BA-B96B-CD0F0FF83E9D}" type="sibTrans" cxnId="{29711B57-EED7-4ECE-9134-59BF2EE2CE18}">
      <dgm:prSet/>
      <dgm:spPr/>
      <dgm:t>
        <a:bodyPr/>
        <a:lstStyle/>
        <a:p>
          <a:endParaRPr lang="en-US"/>
        </a:p>
      </dgm:t>
    </dgm:pt>
    <dgm:pt modelId="{246B7082-27DD-46EB-A5B5-8B7AAD652E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Check Charts—nursing manager (documentation) , Dental Resident (pictures/grades), myself (feedback)</a:t>
          </a:r>
        </a:p>
      </dgm:t>
    </dgm:pt>
    <dgm:pt modelId="{7F6E1DE5-09B0-40FB-8C63-B9380AFB3E26}" type="parTrans" cxnId="{0D24E773-47A0-425F-B15B-DF8421871291}">
      <dgm:prSet/>
      <dgm:spPr/>
      <dgm:t>
        <a:bodyPr/>
        <a:lstStyle/>
        <a:p>
          <a:endParaRPr lang="en-US"/>
        </a:p>
      </dgm:t>
    </dgm:pt>
    <dgm:pt modelId="{9A1138F5-D0FB-4569-A6AC-136930E82870}" type="sibTrans" cxnId="{0D24E773-47A0-425F-B15B-DF8421871291}">
      <dgm:prSet/>
      <dgm:spPr/>
      <dgm:t>
        <a:bodyPr/>
        <a:lstStyle/>
        <a:p>
          <a:endParaRPr lang="en-US"/>
        </a:p>
      </dgm:t>
    </dgm:pt>
    <dgm:pt modelId="{F06C706E-986C-42E3-8343-1FF385DEE1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Smart Phrase-Mucositis Assessment Questions		Documentation &amp; Reminders</a:t>
          </a:r>
        </a:p>
      </dgm:t>
    </dgm:pt>
    <dgm:pt modelId="{E9F9A8F8-4889-485E-A329-B3FCAA4A4267}" type="parTrans" cxnId="{7F5BEC30-D68C-4100-AF1A-460FE285568B}">
      <dgm:prSet/>
      <dgm:spPr/>
      <dgm:t>
        <a:bodyPr/>
        <a:lstStyle/>
        <a:p>
          <a:endParaRPr lang="en-US"/>
        </a:p>
      </dgm:t>
    </dgm:pt>
    <dgm:pt modelId="{1F930A4D-523D-4CA4-A836-7C52B89DA415}" type="sibTrans" cxnId="{7F5BEC30-D68C-4100-AF1A-460FE285568B}">
      <dgm:prSet/>
      <dgm:spPr/>
      <dgm:t>
        <a:bodyPr/>
        <a:lstStyle/>
        <a:p>
          <a:endParaRPr lang="en-US"/>
        </a:p>
      </dgm:t>
    </dgm:pt>
    <dgm:pt modelId="{8F4D4010-582B-40CD-9BF5-146CB58131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Implement Standardized Changes:</a:t>
          </a:r>
        </a:p>
      </dgm:t>
    </dgm:pt>
    <dgm:pt modelId="{2F610E6E-6E99-4D52-8935-D22A7811496A}" type="parTrans" cxnId="{9648A6E9-06A3-4CDB-8EE6-FD9666950839}">
      <dgm:prSet/>
      <dgm:spPr/>
      <dgm:t>
        <a:bodyPr/>
        <a:lstStyle/>
        <a:p>
          <a:endParaRPr lang="en-US"/>
        </a:p>
      </dgm:t>
    </dgm:pt>
    <dgm:pt modelId="{59C6D6D2-CC09-4169-A378-40396798552C}" type="sibTrans" cxnId="{9648A6E9-06A3-4CDB-8EE6-FD9666950839}">
      <dgm:prSet/>
      <dgm:spPr/>
      <dgm:t>
        <a:bodyPr/>
        <a:lstStyle/>
        <a:p>
          <a:endParaRPr lang="en-US"/>
        </a:p>
      </dgm:t>
    </dgm:pt>
    <dgm:pt modelId="{21204987-C924-457C-BEFF-CFCB5B812E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BOC</a:t>
          </a:r>
        </a:p>
      </dgm:t>
    </dgm:pt>
    <dgm:pt modelId="{8CFC3B87-CA5B-4622-BC36-06D46C9CA9FA}" type="parTrans" cxnId="{B33155A5-6755-4A35-809D-3F09002615CB}">
      <dgm:prSet/>
      <dgm:spPr/>
      <dgm:t>
        <a:bodyPr/>
        <a:lstStyle/>
        <a:p>
          <a:endParaRPr lang="en-US"/>
        </a:p>
      </dgm:t>
    </dgm:pt>
    <dgm:pt modelId="{D3D1D46C-1A0D-40D1-AC16-2BD883A67F08}" type="sibTrans" cxnId="{B33155A5-6755-4A35-809D-3F09002615CB}">
      <dgm:prSet/>
      <dgm:spPr/>
      <dgm:t>
        <a:bodyPr/>
        <a:lstStyle/>
        <a:p>
          <a:endParaRPr lang="en-US"/>
        </a:p>
      </dgm:t>
    </dgm:pt>
    <dgm:pt modelId="{52749B09-09B4-4653-A205-1773D24FB3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Cryotherapy</a:t>
          </a:r>
          <a:endParaRPr lang="en-US" dirty="0"/>
        </a:p>
      </dgm:t>
    </dgm:pt>
    <dgm:pt modelId="{4D452C5E-2481-4590-B31C-61BA06F00A09}" type="parTrans" cxnId="{79FC60B1-BFF1-4894-B51B-440001EF1A82}">
      <dgm:prSet/>
      <dgm:spPr/>
      <dgm:t>
        <a:bodyPr/>
        <a:lstStyle/>
        <a:p>
          <a:endParaRPr lang="en-US"/>
        </a:p>
      </dgm:t>
    </dgm:pt>
    <dgm:pt modelId="{C8826AB5-63CF-4EF5-A4CB-10B6FD63D759}" type="sibTrans" cxnId="{79FC60B1-BFF1-4894-B51B-440001EF1A82}">
      <dgm:prSet/>
      <dgm:spPr/>
      <dgm:t>
        <a:bodyPr/>
        <a:lstStyle/>
        <a:p>
          <a:endParaRPr lang="en-US"/>
        </a:p>
      </dgm:t>
    </dgm:pt>
    <dgm:pt modelId="{1A029878-6A10-4404-87C8-25C333BF4D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L-glutamine / +/- KGF</a:t>
          </a:r>
        </a:p>
      </dgm:t>
    </dgm:pt>
    <dgm:pt modelId="{F788E47D-7860-437D-BEE7-5220BE115DC1}" type="parTrans" cxnId="{637F549D-47BB-4F7F-ACF0-C1B329FA2B73}">
      <dgm:prSet/>
      <dgm:spPr/>
      <dgm:t>
        <a:bodyPr/>
        <a:lstStyle/>
        <a:p>
          <a:endParaRPr lang="en-US"/>
        </a:p>
      </dgm:t>
    </dgm:pt>
    <dgm:pt modelId="{131B29ED-5DAB-445E-82AC-41C695478C6B}" type="sibTrans" cxnId="{637F549D-47BB-4F7F-ACF0-C1B329FA2B73}">
      <dgm:prSet/>
      <dgm:spPr/>
      <dgm:t>
        <a:bodyPr/>
        <a:lstStyle/>
        <a:p>
          <a:endParaRPr lang="en-US"/>
        </a:p>
      </dgm:t>
    </dgm:pt>
    <dgm:pt modelId="{B4297553-6FF1-654A-9A45-866663E707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Compliance: 						BOC &amp; Mucositis Flow Sheet/Mucositis Order Set</a:t>
          </a:r>
        </a:p>
        <a:p>
          <a:pPr>
            <a:lnSpc>
              <a:spcPct val="100000"/>
            </a:lnSpc>
          </a:pPr>
          <a:r>
            <a:rPr lang="en-US" dirty="0"/>
            <a:t>							Smart Phrases (attestation). </a:t>
          </a:r>
        </a:p>
      </dgm:t>
    </dgm:pt>
    <dgm:pt modelId="{43F9185F-3274-7649-A146-B720494ED19C}" type="parTrans" cxnId="{629FFC5F-D782-784B-BE62-F3C056011465}">
      <dgm:prSet/>
      <dgm:spPr/>
      <dgm:t>
        <a:bodyPr/>
        <a:lstStyle/>
        <a:p>
          <a:endParaRPr lang="en-US"/>
        </a:p>
      </dgm:t>
    </dgm:pt>
    <dgm:pt modelId="{6E55519A-EED9-244D-BFA9-5CA391FDAF17}" type="sibTrans" cxnId="{629FFC5F-D782-784B-BE62-F3C056011465}">
      <dgm:prSet/>
      <dgm:spPr/>
      <dgm:t>
        <a:bodyPr/>
        <a:lstStyle/>
        <a:p>
          <a:endParaRPr lang="en-US"/>
        </a:p>
      </dgm:t>
    </dgm:pt>
    <dgm:pt modelId="{B33D221F-A1D3-49A8-A630-A8F7A8FE1912}" type="pres">
      <dgm:prSet presAssocID="{B84032BC-AA5A-483C-A876-E103341CDD9D}" presName="root" presStyleCnt="0">
        <dgm:presLayoutVars>
          <dgm:dir/>
          <dgm:resizeHandles val="exact"/>
        </dgm:presLayoutVars>
      </dgm:prSet>
      <dgm:spPr/>
    </dgm:pt>
    <dgm:pt modelId="{09656A13-5182-40F9-BC6C-C726FF4089DD}" type="pres">
      <dgm:prSet presAssocID="{633F64BC-A4C5-4691-B449-B975C676F14A}" presName="compNode" presStyleCnt="0"/>
      <dgm:spPr/>
    </dgm:pt>
    <dgm:pt modelId="{39A272CB-6E92-43B2-93F8-4093AD49F674}" type="pres">
      <dgm:prSet presAssocID="{633F64BC-A4C5-4691-B449-B975C676F14A}" presName="bgRect" presStyleLbl="bgShp" presStyleIdx="0" presStyleCnt="7" custLinFactNeighborX="743" custLinFactNeighborY="-6443"/>
      <dgm:spPr/>
    </dgm:pt>
    <dgm:pt modelId="{348E0E2C-569A-40AA-AB99-3DB0E7859E26}" type="pres">
      <dgm:prSet presAssocID="{633F64BC-A4C5-4691-B449-B975C676F14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BAA51E2E-C460-44A2-82FB-BA446838A912}" type="pres">
      <dgm:prSet presAssocID="{633F64BC-A4C5-4691-B449-B975C676F14A}" presName="spaceRect" presStyleCnt="0"/>
      <dgm:spPr/>
    </dgm:pt>
    <dgm:pt modelId="{648424F4-9262-477F-9747-A9016C4A9331}" type="pres">
      <dgm:prSet presAssocID="{633F64BC-A4C5-4691-B449-B975C676F14A}" presName="parTx" presStyleLbl="revTx" presStyleIdx="0" presStyleCnt="9">
        <dgm:presLayoutVars>
          <dgm:chMax val="0"/>
          <dgm:chPref val="0"/>
        </dgm:presLayoutVars>
      </dgm:prSet>
      <dgm:spPr/>
    </dgm:pt>
    <dgm:pt modelId="{8F85B5EA-13C5-49F3-8367-9C24F4A3322D}" type="pres">
      <dgm:prSet presAssocID="{DCFD20EF-C684-4B08-851E-1A57DC34AE4F}" presName="sibTrans" presStyleCnt="0"/>
      <dgm:spPr/>
    </dgm:pt>
    <dgm:pt modelId="{9F89B0DF-923D-4290-90BA-E17B1620C834}" type="pres">
      <dgm:prSet presAssocID="{DD4AF7EC-C33F-4270-8A39-F14C1D040CE9}" presName="compNode" presStyleCnt="0"/>
      <dgm:spPr/>
    </dgm:pt>
    <dgm:pt modelId="{EC9DE028-3929-4CC5-BF33-0E222BE30A48}" type="pres">
      <dgm:prSet presAssocID="{DD4AF7EC-C33F-4270-8A39-F14C1D040CE9}" presName="bgRect" presStyleLbl="bgShp" presStyleIdx="1" presStyleCnt="7"/>
      <dgm:spPr/>
    </dgm:pt>
    <dgm:pt modelId="{6A1F90E5-C368-480C-831F-F5032595872E}" type="pres">
      <dgm:prSet presAssocID="{DD4AF7EC-C33F-4270-8A39-F14C1D040CE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34D3159-5873-4370-A2D4-F105A2B5CB33}" type="pres">
      <dgm:prSet presAssocID="{DD4AF7EC-C33F-4270-8A39-F14C1D040CE9}" presName="spaceRect" presStyleCnt="0"/>
      <dgm:spPr/>
    </dgm:pt>
    <dgm:pt modelId="{E62F4238-59EE-4AE5-AA4F-38ED8C7CABBA}" type="pres">
      <dgm:prSet presAssocID="{DD4AF7EC-C33F-4270-8A39-F14C1D040CE9}" presName="parTx" presStyleLbl="revTx" presStyleIdx="1" presStyleCnt="9">
        <dgm:presLayoutVars>
          <dgm:chMax val="0"/>
          <dgm:chPref val="0"/>
        </dgm:presLayoutVars>
      </dgm:prSet>
      <dgm:spPr/>
    </dgm:pt>
    <dgm:pt modelId="{A33BC9A7-6FDB-40F9-BC89-F016E1EDB8C8}" type="pres">
      <dgm:prSet presAssocID="{BD010E37-57F3-4B8F-AD0B-D60C4E595A77}" presName="sibTrans" presStyleCnt="0"/>
      <dgm:spPr/>
    </dgm:pt>
    <dgm:pt modelId="{CB237E3D-055E-48C6-9DA7-A481D96E3274}" type="pres">
      <dgm:prSet presAssocID="{DA8545D9-BB37-40A1-BEBD-42B0C10683A3}" presName="compNode" presStyleCnt="0"/>
      <dgm:spPr/>
    </dgm:pt>
    <dgm:pt modelId="{7B47B00B-AE1F-4A71-B172-C816A5006E90}" type="pres">
      <dgm:prSet presAssocID="{DA8545D9-BB37-40A1-BEBD-42B0C10683A3}" presName="bgRect" presStyleLbl="bgShp" presStyleIdx="2" presStyleCnt="7"/>
      <dgm:spPr/>
    </dgm:pt>
    <dgm:pt modelId="{C53C3B02-1249-4E9E-B307-9F83B6C695A0}" type="pres">
      <dgm:prSet presAssocID="{DA8545D9-BB37-40A1-BEBD-42B0C10683A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71CAE0BB-18B2-4B14-8574-9BC27C3BDB18}" type="pres">
      <dgm:prSet presAssocID="{DA8545D9-BB37-40A1-BEBD-42B0C10683A3}" presName="spaceRect" presStyleCnt="0"/>
      <dgm:spPr/>
    </dgm:pt>
    <dgm:pt modelId="{5BCD3B5B-4718-4886-B2FC-F7DE6F352C7D}" type="pres">
      <dgm:prSet presAssocID="{DA8545D9-BB37-40A1-BEBD-42B0C10683A3}" presName="parTx" presStyleLbl="revTx" presStyleIdx="2" presStyleCnt="9">
        <dgm:presLayoutVars>
          <dgm:chMax val="0"/>
          <dgm:chPref val="0"/>
        </dgm:presLayoutVars>
      </dgm:prSet>
      <dgm:spPr/>
    </dgm:pt>
    <dgm:pt modelId="{491BC25D-EF83-4524-B2E9-0333509EB1D4}" type="pres">
      <dgm:prSet presAssocID="{DA8545D9-BB37-40A1-BEBD-42B0C10683A3}" presName="desTx" presStyleLbl="revTx" presStyleIdx="3" presStyleCnt="9">
        <dgm:presLayoutVars/>
      </dgm:prSet>
      <dgm:spPr/>
    </dgm:pt>
    <dgm:pt modelId="{27F3F401-530E-469E-9F35-D415E91C4151}" type="pres">
      <dgm:prSet presAssocID="{42F15A2D-9148-42D1-B062-8EF9EE47DC90}" presName="sibTrans" presStyleCnt="0"/>
      <dgm:spPr/>
    </dgm:pt>
    <dgm:pt modelId="{9F625B9B-ED68-4366-8F34-F9E4F0DE672A}" type="pres">
      <dgm:prSet presAssocID="{246B7082-27DD-46EB-A5B5-8B7AAD652ED9}" presName="compNode" presStyleCnt="0"/>
      <dgm:spPr/>
    </dgm:pt>
    <dgm:pt modelId="{7E6B0421-7E79-4262-B9EF-993B96405609}" type="pres">
      <dgm:prSet presAssocID="{246B7082-27DD-46EB-A5B5-8B7AAD652ED9}" presName="bgRect" presStyleLbl="bgShp" presStyleIdx="3" presStyleCnt="7"/>
      <dgm:spPr/>
    </dgm:pt>
    <dgm:pt modelId="{87089C15-099E-47F7-885E-4A85E6B0AC28}" type="pres">
      <dgm:prSet presAssocID="{246B7082-27DD-46EB-A5B5-8B7AAD652ED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FF48725-7F7B-4A35-B8A2-D0E64769788B}" type="pres">
      <dgm:prSet presAssocID="{246B7082-27DD-46EB-A5B5-8B7AAD652ED9}" presName="spaceRect" presStyleCnt="0"/>
      <dgm:spPr/>
    </dgm:pt>
    <dgm:pt modelId="{FF9F3F3E-809D-4FE8-A203-280A04F3AFDD}" type="pres">
      <dgm:prSet presAssocID="{246B7082-27DD-46EB-A5B5-8B7AAD652ED9}" presName="parTx" presStyleLbl="revTx" presStyleIdx="4" presStyleCnt="9">
        <dgm:presLayoutVars>
          <dgm:chMax val="0"/>
          <dgm:chPref val="0"/>
        </dgm:presLayoutVars>
      </dgm:prSet>
      <dgm:spPr/>
    </dgm:pt>
    <dgm:pt modelId="{3BA6A2C0-89D0-4C60-BA03-23A886957213}" type="pres">
      <dgm:prSet presAssocID="{9A1138F5-D0FB-4569-A6AC-136930E82870}" presName="sibTrans" presStyleCnt="0"/>
      <dgm:spPr/>
    </dgm:pt>
    <dgm:pt modelId="{2DD9B1FA-020C-45AA-AC8F-027CD6F5CA92}" type="pres">
      <dgm:prSet presAssocID="{F06C706E-986C-42E3-8343-1FF385DEE1C8}" presName="compNode" presStyleCnt="0"/>
      <dgm:spPr/>
    </dgm:pt>
    <dgm:pt modelId="{5A0F68C1-939A-4DE4-8268-517C5CB8E42D}" type="pres">
      <dgm:prSet presAssocID="{F06C706E-986C-42E3-8343-1FF385DEE1C8}" presName="bgRect" presStyleLbl="bgShp" presStyleIdx="4" presStyleCnt="7"/>
      <dgm:spPr/>
    </dgm:pt>
    <dgm:pt modelId="{D0CCD22D-099D-4CD1-93C5-C835BB3BCC82}" type="pres">
      <dgm:prSet presAssocID="{F06C706E-986C-42E3-8343-1FF385DEE1C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54A0BB26-0C73-49F7-98BF-2C344DC4FABD}" type="pres">
      <dgm:prSet presAssocID="{F06C706E-986C-42E3-8343-1FF385DEE1C8}" presName="spaceRect" presStyleCnt="0"/>
      <dgm:spPr/>
    </dgm:pt>
    <dgm:pt modelId="{15B66E5A-775D-42DA-AAC8-BB87421C4E58}" type="pres">
      <dgm:prSet presAssocID="{F06C706E-986C-42E3-8343-1FF385DEE1C8}" presName="parTx" presStyleLbl="revTx" presStyleIdx="5" presStyleCnt="9">
        <dgm:presLayoutVars>
          <dgm:chMax val="0"/>
          <dgm:chPref val="0"/>
        </dgm:presLayoutVars>
      </dgm:prSet>
      <dgm:spPr/>
    </dgm:pt>
    <dgm:pt modelId="{B2636306-4804-664B-A02F-22199D3268FC}" type="pres">
      <dgm:prSet presAssocID="{1F930A4D-523D-4CA4-A836-7C52B89DA415}" presName="sibTrans" presStyleCnt="0"/>
      <dgm:spPr/>
    </dgm:pt>
    <dgm:pt modelId="{CC2CEEAD-A5B6-4611-B15D-77269E08845C}" type="pres">
      <dgm:prSet presAssocID="{8F4D4010-582B-40CD-9BF5-146CB58131A9}" presName="compNode" presStyleCnt="0"/>
      <dgm:spPr/>
    </dgm:pt>
    <dgm:pt modelId="{88B2D851-EC13-49BB-838E-DA4F8A062253}" type="pres">
      <dgm:prSet presAssocID="{8F4D4010-582B-40CD-9BF5-146CB58131A9}" presName="bgRect" presStyleLbl="bgShp" presStyleIdx="5" presStyleCnt="7"/>
      <dgm:spPr/>
    </dgm:pt>
    <dgm:pt modelId="{1E4AECAD-238A-48AE-B883-3A091F27819C}" type="pres">
      <dgm:prSet presAssocID="{8F4D4010-582B-40CD-9BF5-146CB58131A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CBC93B47-BA8E-4B5C-BF1F-2B3183B4F9D6}" type="pres">
      <dgm:prSet presAssocID="{8F4D4010-582B-40CD-9BF5-146CB58131A9}" presName="spaceRect" presStyleCnt="0"/>
      <dgm:spPr/>
    </dgm:pt>
    <dgm:pt modelId="{15A67C54-3E47-462F-B589-C039A187E288}" type="pres">
      <dgm:prSet presAssocID="{8F4D4010-582B-40CD-9BF5-146CB58131A9}" presName="parTx" presStyleLbl="revTx" presStyleIdx="6" presStyleCnt="9">
        <dgm:presLayoutVars>
          <dgm:chMax val="0"/>
          <dgm:chPref val="0"/>
        </dgm:presLayoutVars>
      </dgm:prSet>
      <dgm:spPr/>
    </dgm:pt>
    <dgm:pt modelId="{849E827E-F2DA-4B68-BC54-4817DA9E27A4}" type="pres">
      <dgm:prSet presAssocID="{8F4D4010-582B-40CD-9BF5-146CB58131A9}" presName="desTx" presStyleLbl="revTx" presStyleIdx="7" presStyleCnt="9">
        <dgm:presLayoutVars/>
      </dgm:prSet>
      <dgm:spPr/>
    </dgm:pt>
    <dgm:pt modelId="{0F6E13CD-9CE3-2640-AD2C-4F2A65D049A8}" type="pres">
      <dgm:prSet presAssocID="{59C6D6D2-CC09-4169-A378-40396798552C}" presName="sibTrans" presStyleCnt="0"/>
      <dgm:spPr/>
    </dgm:pt>
    <dgm:pt modelId="{9E47195C-6555-264E-9E41-1DBFC51C177A}" type="pres">
      <dgm:prSet presAssocID="{B4297553-6FF1-654A-9A45-866663E707F2}" presName="compNode" presStyleCnt="0"/>
      <dgm:spPr/>
    </dgm:pt>
    <dgm:pt modelId="{11981D49-8916-2640-BA14-03F877E96481}" type="pres">
      <dgm:prSet presAssocID="{B4297553-6FF1-654A-9A45-866663E707F2}" presName="bgRect" presStyleLbl="bgShp" presStyleIdx="6" presStyleCnt="7"/>
      <dgm:spPr/>
    </dgm:pt>
    <dgm:pt modelId="{BF78B206-E652-4A4A-B113-CA00E052FEC7}" type="pres">
      <dgm:prSet presAssocID="{B4297553-6FF1-654A-9A45-866663E707F2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17000" r="-17000"/>
          </a:stretch>
        </a:blipFill>
      </dgm:spPr>
    </dgm:pt>
    <dgm:pt modelId="{0AD00DF7-BCCB-1644-A4D4-C641E0860E0B}" type="pres">
      <dgm:prSet presAssocID="{B4297553-6FF1-654A-9A45-866663E707F2}" presName="spaceRect" presStyleCnt="0"/>
      <dgm:spPr/>
    </dgm:pt>
    <dgm:pt modelId="{D0D7FAE8-4003-F44A-9778-C28B8011A0D1}" type="pres">
      <dgm:prSet presAssocID="{B4297553-6FF1-654A-9A45-866663E707F2}" presName="parTx" presStyleLbl="revTx" presStyleIdx="8" presStyleCnt="9">
        <dgm:presLayoutVars>
          <dgm:chMax val="0"/>
          <dgm:chPref val="0"/>
        </dgm:presLayoutVars>
      </dgm:prSet>
      <dgm:spPr/>
    </dgm:pt>
  </dgm:ptLst>
  <dgm:cxnLst>
    <dgm:cxn modelId="{2743AD14-5C3B-6B41-803C-F93FCB61EF18}" type="presOf" srcId="{B4297553-6FF1-654A-9A45-866663E707F2}" destId="{D0D7FAE8-4003-F44A-9778-C28B8011A0D1}" srcOrd="0" destOrd="0" presId="urn:microsoft.com/office/officeart/2018/2/layout/IconVerticalSolidList"/>
    <dgm:cxn modelId="{897E6A1D-1121-4E97-841A-34E30A95F72E}" srcId="{B84032BC-AA5A-483C-A876-E103341CDD9D}" destId="{633F64BC-A4C5-4691-B449-B975C676F14A}" srcOrd="0" destOrd="0" parTransId="{9A6068D5-9377-46A9-A256-392B5868117C}" sibTransId="{DCFD20EF-C684-4B08-851E-1A57DC34AE4F}"/>
    <dgm:cxn modelId="{3E37AC28-9BAD-FD4C-8446-BB1735AC5292}" type="presOf" srcId="{21204987-C924-457C-BEFF-CFCB5B812E6E}" destId="{849E827E-F2DA-4B68-BC54-4817DA9E27A4}" srcOrd="0" destOrd="0" presId="urn:microsoft.com/office/officeart/2018/2/layout/IconVerticalSolidList"/>
    <dgm:cxn modelId="{D803DF29-E6E3-EC4E-8C71-E5016822732F}" type="presOf" srcId="{F06C706E-986C-42E3-8343-1FF385DEE1C8}" destId="{15B66E5A-775D-42DA-AAC8-BB87421C4E58}" srcOrd="0" destOrd="0" presId="urn:microsoft.com/office/officeart/2018/2/layout/IconVerticalSolidList"/>
    <dgm:cxn modelId="{7F5BEC30-D68C-4100-AF1A-460FE285568B}" srcId="{B84032BC-AA5A-483C-A876-E103341CDD9D}" destId="{F06C706E-986C-42E3-8343-1FF385DEE1C8}" srcOrd="4" destOrd="0" parTransId="{E9F9A8F8-4889-485E-A329-B3FCAA4A4267}" sibTransId="{1F930A4D-523D-4CA4-A836-7C52B89DA415}"/>
    <dgm:cxn modelId="{8FE23731-EB72-8F4A-AE9E-C64B67AC1DE3}" type="presOf" srcId="{892B1307-1B75-4B56-8BF3-A048D7A99F33}" destId="{491BC25D-EF83-4524-B2E9-0333509EB1D4}" srcOrd="0" destOrd="0" presId="urn:microsoft.com/office/officeart/2018/2/layout/IconVerticalSolidList"/>
    <dgm:cxn modelId="{629FFC5F-D782-784B-BE62-F3C056011465}" srcId="{B84032BC-AA5A-483C-A876-E103341CDD9D}" destId="{B4297553-6FF1-654A-9A45-866663E707F2}" srcOrd="6" destOrd="0" parTransId="{43F9185F-3274-7649-A146-B720494ED19C}" sibTransId="{6E55519A-EED9-244D-BFA9-5CA391FDAF17}"/>
    <dgm:cxn modelId="{0D24E773-47A0-425F-B15B-DF8421871291}" srcId="{B84032BC-AA5A-483C-A876-E103341CDD9D}" destId="{246B7082-27DD-46EB-A5B5-8B7AAD652ED9}" srcOrd="3" destOrd="0" parTransId="{7F6E1DE5-09B0-40FB-8C63-B9380AFB3E26}" sibTransId="{9A1138F5-D0FB-4569-A6AC-136930E82870}"/>
    <dgm:cxn modelId="{9433EA74-1D00-DE40-824C-D05BB3A28AA4}" type="presOf" srcId="{246B7082-27DD-46EB-A5B5-8B7AAD652ED9}" destId="{FF9F3F3E-809D-4FE8-A203-280A04F3AFDD}" srcOrd="0" destOrd="0" presId="urn:microsoft.com/office/officeart/2018/2/layout/IconVerticalSolidList"/>
    <dgm:cxn modelId="{29711B57-EED7-4ECE-9134-59BF2EE2CE18}" srcId="{DA8545D9-BB37-40A1-BEBD-42B0C10683A3}" destId="{9187BE7D-0010-406C-8035-3A4DE30A7713}" srcOrd="1" destOrd="0" parTransId="{A83ED856-6547-42DA-8999-BF19A4E6B8D0}" sibTransId="{7AFDCE3D-7AB7-48BA-B96B-CD0F0FF83E9D}"/>
    <dgm:cxn modelId="{916A1D83-44CA-DD41-8B94-842000F65DC6}" type="presOf" srcId="{9187BE7D-0010-406C-8035-3A4DE30A7713}" destId="{491BC25D-EF83-4524-B2E9-0333509EB1D4}" srcOrd="0" destOrd="1" presId="urn:microsoft.com/office/officeart/2018/2/layout/IconVerticalSolidList"/>
    <dgm:cxn modelId="{D31B768D-36BA-4C1E-BF5B-AA8D7DDF017C}" srcId="{DA8545D9-BB37-40A1-BEBD-42B0C10683A3}" destId="{892B1307-1B75-4B56-8BF3-A048D7A99F33}" srcOrd="0" destOrd="0" parTransId="{9B3A440B-E00B-42B9-8060-ADA3146099E1}" sibTransId="{3935ACDC-1D9D-40F2-8361-40A4668FA99D}"/>
    <dgm:cxn modelId="{49A60D8F-7069-5247-B537-6BF9D26B7C8A}" type="presOf" srcId="{8F4D4010-582B-40CD-9BF5-146CB58131A9}" destId="{15A67C54-3E47-462F-B589-C039A187E288}" srcOrd="0" destOrd="0" presId="urn:microsoft.com/office/officeart/2018/2/layout/IconVerticalSolidList"/>
    <dgm:cxn modelId="{FFAA0892-AE47-9644-A6A4-DF88D451CDC3}" type="presOf" srcId="{DA8545D9-BB37-40A1-BEBD-42B0C10683A3}" destId="{5BCD3B5B-4718-4886-B2FC-F7DE6F352C7D}" srcOrd="0" destOrd="0" presId="urn:microsoft.com/office/officeart/2018/2/layout/IconVerticalSolidList"/>
    <dgm:cxn modelId="{D493609B-5F93-154C-A490-D85BD78BDB50}" type="presOf" srcId="{633F64BC-A4C5-4691-B449-B975C676F14A}" destId="{648424F4-9262-477F-9747-A9016C4A9331}" srcOrd="0" destOrd="0" presId="urn:microsoft.com/office/officeart/2018/2/layout/IconVerticalSolidList"/>
    <dgm:cxn modelId="{637F549D-47BB-4F7F-ACF0-C1B329FA2B73}" srcId="{8F4D4010-582B-40CD-9BF5-146CB58131A9}" destId="{1A029878-6A10-4404-87C8-25C333BF4D80}" srcOrd="2" destOrd="0" parTransId="{F788E47D-7860-437D-BEE7-5220BE115DC1}" sibTransId="{131B29ED-5DAB-445E-82AC-41C695478C6B}"/>
    <dgm:cxn modelId="{B33155A5-6755-4A35-809D-3F09002615CB}" srcId="{8F4D4010-582B-40CD-9BF5-146CB58131A9}" destId="{21204987-C924-457C-BEFF-CFCB5B812E6E}" srcOrd="0" destOrd="0" parTransId="{8CFC3B87-CA5B-4622-BC36-06D46C9CA9FA}" sibTransId="{D3D1D46C-1A0D-40D1-AC16-2BD883A67F08}"/>
    <dgm:cxn modelId="{E4F410A9-E261-4E8B-9F80-C511A89FD7CE}" srcId="{B84032BC-AA5A-483C-A876-E103341CDD9D}" destId="{DA8545D9-BB37-40A1-BEBD-42B0C10683A3}" srcOrd="2" destOrd="0" parTransId="{3889ABCB-1970-47F8-A53E-EDCD50E406E0}" sibTransId="{42F15A2D-9148-42D1-B062-8EF9EE47DC90}"/>
    <dgm:cxn modelId="{7BD276AE-CF11-4389-B614-FE29D6A869C2}" srcId="{B84032BC-AA5A-483C-A876-E103341CDD9D}" destId="{DD4AF7EC-C33F-4270-8A39-F14C1D040CE9}" srcOrd="1" destOrd="0" parTransId="{D4C02C69-1593-490F-828B-9A237A7B2076}" sibTransId="{BD010E37-57F3-4B8F-AD0B-D60C4E595A77}"/>
    <dgm:cxn modelId="{7A2433B1-0022-4896-B543-77E11CC20E23}" type="presOf" srcId="{B84032BC-AA5A-483C-A876-E103341CDD9D}" destId="{B33D221F-A1D3-49A8-A630-A8F7A8FE1912}" srcOrd="0" destOrd="0" presId="urn:microsoft.com/office/officeart/2018/2/layout/IconVerticalSolidList"/>
    <dgm:cxn modelId="{79FC60B1-BFF1-4894-B51B-440001EF1A82}" srcId="{8F4D4010-582B-40CD-9BF5-146CB58131A9}" destId="{52749B09-09B4-4653-A205-1773D24FB36D}" srcOrd="1" destOrd="0" parTransId="{4D452C5E-2481-4590-B31C-61BA06F00A09}" sibTransId="{C8826AB5-63CF-4EF5-A4CB-10B6FD63D759}"/>
    <dgm:cxn modelId="{15B929B3-6434-1B44-B1E0-E6D7272FD652}" type="presOf" srcId="{52749B09-09B4-4653-A205-1773D24FB36D}" destId="{849E827E-F2DA-4B68-BC54-4817DA9E27A4}" srcOrd="0" destOrd="1" presId="urn:microsoft.com/office/officeart/2018/2/layout/IconVerticalSolidList"/>
    <dgm:cxn modelId="{4B2175B3-E239-A54D-AF06-1CFD62E5FF15}" type="presOf" srcId="{DD4AF7EC-C33F-4270-8A39-F14C1D040CE9}" destId="{E62F4238-59EE-4AE5-AA4F-38ED8C7CABBA}" srcOrd="0" destOrd="0" presId="urn:microsoft.com/office/officeart/2018/2/layout/IconVerticalSolidList"/>
    <dgm:cxn modelId="{FA3837B4-0F87-9E45-83E6-D4A14BA71DA4}" type="presOf" srcId="{1A029878-6A10-4404-87C8-25C333BF4D80}" destId="{849E827E-F2DA-4B68-BC54-4817DA9E27A4}" srcOrd="0" destOrd="2" presId="urn:microsoft.com/office/officeart/2018/2/layout/IconVerticalSolidList"/>
    <dgm:cxn modelId="{9648A6E9-06A3-4CDB-8EE6-FD9666950839}" srcId="{B84032BC-AA5A-483C-A876-E103341CDD9D}" destId="{8F4D4010-582B-40CD-9BF5-146CB58131A9}" srcOrd="5" destOrd="0" parTransId="{2F610E6E-6E99-4D52-8935-D22A7811496A}" sibTransId="{59C6D6D2-CC09-4169-A378-40396798552C}"/>
    <dgm:cxn modelId="{DFC6171C-8CDD-5C43-9443-530E7F49FBA4}" type="presParOf" srcId="{B33D221F-A1D3-49A8-A630-A8F7A8FE1912}" destId="{09656A13-5182-40F9-BC6C-C726FF4089DD}" srcOrd="0" destOrd="0" presId="urn:microsoft.com/office/officeart/2018/2/layout/IconVerticalSolidList"/>
    <dgm:cxn modelId="{5CDF7820-3C30-E841-A8CC-D5D3413221F5}" type="presParOf" srcId="{09656A13-5182-40F9-BC6C-C726FF4089DD}" destId="{39A272CB-6E92-43B2-93F8-4093AD49F674}" srcOrd="0" destOrd="0" presId="urn:microsoft.com/office/officeart/2018/2/layout/IconVerticalSolidList"/>
    <dgm:cxn modelId="{DC16CDC0-CCBC-BF4C-A888-02209FBA48B0}" type="presParOf" srcId="{09656A13-5182-40F9-BC6C-C726FF4089DD}" destId="{348E0E2C-569A-40AA-AB99-3DB0E7859E26}" srcOrd="1" destOrd="0" presId="urn:microsoft.com/office/officeart/2018/2/layout/IconVerticalSolidList"/>
    <dgm:cxn modelId="{80FE33F3-32EA-AD45-BA02-E7086593D3ED}" type="presParOf" srcId="{09656A13-5182-40F9-BC6C-C726FF4089DD}" destId="{BAA51E2E-C460-44A2-82FB-BA446838A912}" srcOrd="2" destOrd="0" presId="urn:microsoft.com/office/officeart/2018/2/layout/IconVerticalSolidList"/>
    <dgm:cxn modelId="{B33E8AB9-829F-E645-B45D-558AD54AE66A}" type="presParOf" srcId="{09656A13-5182-40F9-BC6C-C726FF4089DD}" destId="{648424F4-9262-477F-9747-A9016C4A9331}" srcOrd="3" destOrd="0" presId="urn:microsoft.com/office/officeart/2018/2/layout/IconVerticalSolidList"/>
    <dgm:cxn modelId="{C480E8EA-C18A-6D47-852F-8D77451C6FD7}" type="presParOf" srcId="{B33D221F-A1D3-49A8-A630-A8F7A8FE1912}" destId="{8F85B5EA-13C5-49F3-8367-9C24F4A3322D}" srcOrd="1" destOrd="0" presId="urn:microsoft.com/office/officeart/2018/2/layout/IconVerticalSolidList"/>
    <dgm:cxn modelId="{D0F91F40-1EEF-194D-A7FB-B0CBCF427CDF}" type="presParOf" srcId="{B33D221F-A1D3-49A8-A630-A8F7A8FE1912}" destId="{9F89B0DF-923D-4290-90BA-E17B1620C834}" srcOrd="2" destOrd="0" presId="urn:microsoft.com/office/officeart/2018/2/layout/IconVerticalSolidList"/>
    <dgm:cxn modelId="{2BBE33B7-5484-C546-89D9-0DA03E2CA2BD}" type="presParOf" srcId="{9F89B0DF-923D-4290-90BA-E17B1620C834}" destId="{EC9DE028-3929-4CC5-BF33-0E222BE30A48}" srcOrd="0" destOrd="0" presId="urn:microsoft.com/office/officeart/2018/2/layout/IconVerticalSolidList"/>
    <dgm:cxn modelId="{E4BDE91A-37BE-CF49-BD48-70210D366F1D}" type="presParOf" srcId="{9F89B0DF-923D-4290-90BA-E17B1620C834}" destId="{6A1F90E5-C368-480C-831F-F5032595872E}" srcOrd="1" destOrd="0" presId="urn:microsoft.com/office/officeart/2018/2/layout/IconVerticalSolidList"/>
    <dgm:cxn modelId="{9211612E-342E-8744-8125-CF8FD57E5D26}" type="presParOf" srcId="{9F89B0DF-923D-4290-90BA-E17B1620C834}" destId="{834D3159-5873-4370-A2D4-F105A2B5CB33}" srcOrd="2" destOrd="0" presId="urn:microsoft.com/office/officeart/2018/2/layout/IconVerticalSolidList"/>
    <dgm:cxn modelId="{4C39B9E1-4916-E441-860C-0E374CFF18D3}" type="presParOf" srcId="{9F89B0DF-923D-4290-90BA-E17B1620C834}" destId="{E62F4238-59EE-4AE5-AA4F-38ED8C7CABBA}" srcOrd="3" destOrd="0" presId="urn:microsoft.com/office/officeart/2018/2/layout/IconVerticalSolidList"/>
    <dgm:cxn modelId="{D2EDE304-ED7E-9D42-A9F7-64969769FAD1}" type="presParOf" srcId="{B33D221F-A1D3-49A8-A630-A8F7A8FE1912}" destId="{A33BC9A7-6FDB-40F9-BC89-F016E1EDB8C8}" srcOrd="3" destOrd="0" presId="urn:microsoft.com/office/officeart/2018/2/layout/IconVerticalSolidList"/>
    <dgm:cxn modelId="{5790B435-2B23-E54B-9C79-8A36BF8B1881}" type="presParOf" srcId="{B33D221F-A1D3-49A8-A630-A8F7A8FE1912}" destId="{CB237E3D-055E-48C6-9DA7-A481D96E3274}" srcOrd="4" destOrd="0" presId="urn:microsoft.com/office/officeart/2018/2/layout/IconVerticalSolidList"/>
    <dgm:cxn modelId="{79C442BE-0030-194F-AA94-A7C333BC4547}" type="presParOf" srcId="{CB237E3D-055E-48C6-9DA7-A481D96E3274}" destId="{7B47B00B-AE1F-4A71-B172-C816A5006E90}" srcOrd="0" destOrd="0" presId="urn:microsoft.com/office/officeart/2018/2/layout/IconVerticalSolidList"/>
    <dgm:cxn modelId="{F85BF8CE-04C1-B54D-80AF-C02E352BF147}" type="presParOf" srcId="{CB237E3D-055E-48C6-9DA7-A481D96E3274}" destId="{C53C3B02-1249-4E9E-B307-9F83B6C695A0}" srcOrd="1" destOrd="0" presId="urn:microsoft.com/office/officeart/2018/2/layout/IconVerticalSolidList"/>
    <dgm:cxn modelId="{B2DF3968-E5B4-7E47-9CC7-9F4B690363D9}" type="presParOf" srcId="{CB237E3D-055E-48C6-9DA7-A481D96E3274}" destId="{71CAE0BB-18B2-4B14-8574-9BC27C3BDB18}" srcOrd="2" destOrd="0" presId="urn:microsoft.com/office/officeart/2018/2/layout/IconVerticalSolidList"/>
    <dgm:cxn modelId="{B501DED9-5562-0D4F-BCC0-C1278CC00E9A}" type="presParOf" srcId="{CB237E3D-055E-48C6-9DA7-A481D96E3274}" destId="{5BCD3B5B-4718-4886-B2FC-F7DE6F352C7D}" srcOrd="3" destOrd="0" presId="urn:microsoft.com/office/officeart/2018/2/layout/IconVerticalSolidList"/>
    <dgm:cxn modelId="{576AE0E0-DBC7-554A-9DA7-9A459AB8EC02}" type="presParOf" srcId="{CB237E3D-055E-48C6-9DA7-A481D96E3274}" destId="{491BC25D-EF83-4524-B2E9-0333509EB1D4}" srcOrd="4" destOrd="0" presId="urn:microsoft.com/office/officeart/2018/2/layout/IconVerticalSolidList"/>
    <dgm:cxn modelId="{6C2FDD7D-55E8-5843-9564-A7C67DDCF808}" type="presParOf" srcId="{B33D221F-A1D3-49A8-A630-A8F7A8FE1912}" destId="{27F3F401-530E-469E-9F35-D415E91C4151}" srcOrd="5" destOrd="0" presId="urn:microsoft.com/office/officeart/2018/2/layout/IconVerticalSolidList"/>
    <dgm:cxn modelId="{06D40C08-5182-6141-A0FD-A8300F584B33}" type="presParOf" srcId="{B33D221F-A1D3-49A8-A630-A8F7A8FE1912}" destId="{9F625B9B-ED68-4366-8F34-F9E4F0DE672A}" srcOrd="6" destOrd="0" presId="urn:microsoft.com/office/officeart/2018/2/layout/IconVerticalSolidList"/>
    <dgm:cxn modelId="{46B554E0-A52D-7148-9D55-6B0442F0C145}" type="presParOf" srcId="{9F625B9B-ED68-4366-8F34-F9E4F0DE672A}" destId="{7E6B0421-7E79-4262-B9EF-993B96405609}" srcOrd="0" destOrd="0" presId="urn:microsoft.com/office/officeart/2018/2/layout/IconVerticalSolidList"/>
    <dgm:cxn modelId="{10E85F5E-D5F2-7C41-949B-EFA653267F03}" type="presParOf" srcId="{9F625B9B-ED68-4366-8F34-F9E4F0DE672A}" destId="{87089C15-099E-47F7-885E-4A85E6B0AC28}" srcOrd="1" destOrd="0" presId="urn:microsoft.com/office/officeart/2018/2/layout/IconVerticalSolidList"/>
    <dgm:cxn modelId="{AE21B6FC-3C4F-D64E-AEB5-15FDDE20DFE6}" type="presParOf" srcId="{9F625B9B-ED68-4366-8F34-F9E4F0DE672A}" destId="{1FF48725-7F7B-4A35-B8A2-D0E64769788B}" srcOrd="2" destOrd="0" presId="urn:microsoft.com/office/officeart/2018/2/layout/IconVerticalSolidList"/>
    <dgm:cxn modelId="{30BB0DAB-D24B-D544-A24C-1A207D4E2BB5}" type="presParOf" srcId="{9F625B9B-ED68-4366-8F34-F9E4F0DE672A}" destId="{FF9F3F3E-809D-4FE8-A203-280A04F3AFDD}" srcOrd="3" destOrd="0" presId="urn:microsoft.com/office/officeart/2018/2/layout/IconVerticalSolidList"/>
    <dgm:cxn modelId="{2BD5D2BC-29DA-C94A-A1BC-04DB82ABDB7A}" type="presParOf" srcId="{B33D221F-A1D3-49A8-A630-A8F7A8FE1912}" destId="{3BA6A2C0-89D0-4C60-BA03-23A886957213}" srcOrd="7" destOrd="0" presId="urn:microsoft.com/office/officeart/2018/2/layout/IconVerticalSolidList"/>
    <dgm:cxn modelId="{DCD05D6B-C899-FF4F-BE2F-7BED271BA0CF}" type="presParOf" srcId="{B33D221F-A1D3-49A8-A630-A8F7A8FE1912}" destId="{2DD9B1FA-020C-45AA-AC8F-027CD6F5CA92}" srcOrd="8" destOrd="0" presId="urn:microsoft.com/office/officeart/2018/2/layout/IconVerticalSolidList"/>
    <dgm:cxn modelId="{75B2C2B0-7741-A44C-843A-7C220ABFF7F1}" type="presParOf" srcId="{2DD9B1FA-020C-45AA-AC8F-027CD6F5CA92}" destId="{5A0F68C1-939A-4DE4-8268-517C5CB8E42D}" srcOrd="0" destOrd="0" presId="urn:microsoft.com/office/officeart/2018/2/layout/IconVerticalSolidList"/>
    <dgm:cxn modelId="{CD521DD5-E58D-8043-B185-3864AD2DEA45}" type="presParOf" srcId="{2DD9B1FA-020C-45AA-AC8F-027CD6F5CA92}" destId="{D0CCD22D-099D-4CD1-93C5-C835BB3BCC82}" srcOrd="1" destOrd="0" presId="urn:microsoft.com/office/officeart/2018/2/layout/IconVerticalSolidList"/>
    <dgm:cxn modelId="{689FB788-E02C-1842-A55A-9FDDAA0A9792}" type="presParOf" srcId="{2DD9B1FA-020C-45AA-AC8F-027CD6F5CA92}" destId="{54A0BB26-0C73-49F7-98BF-2C344DC4FABD}" srcOrd="2" destOrd="0" presId="urn:microsoft.com/office/officeart/2018/2/layout/IconVerticalSolidList"/>
    <dgm:cxn modelId="{D059B130-A8C2-AD4C-8576-430AA89522D7}" type="presParOf" srcId="{2DD9B1FA-020C-45AA-AC8F-027CD6F5CA92}" destId="{15B66E5A-775D-42DA-AAC8-BB87421C4E58}" srcOrd="3" destOrd="0" presId="urn:microsoft.com/office/officeart/2018/2/layout/IconVerticalSolidList"/>
    <dgm:cxn modelId="{B92ED174-5B56-0E4F-AC79-A89908906526}" type="presParOf" srcId="{B33D221F-A1D3-49A8-A630-A8F7A8FE1912}" destId="{B2636306-4804-664B-A02F-22199D3268FC}" srcOrd="9" destOrd="0" presId="urn:microsoft.com/office/officeart/2018/2/layout/IconVerticalSolidList"/>
    <dgm:cxn modelId="{F51D364A-559F-F24B-A624-58A1083E13B1}" type="presParOf" srcId="{B33D221F-A1D3-49A8-A630-A8F7A8FE1912}" destId="{CC2CEEAD-A5B6-4611-B15D-77269E08845C}" srcOrd="10" destOrd="0" presId="urn:microsoft.com/office/officeart/2018/2/layout/IconVerticalSolidList"/>
    <dgm:cxn modelId="{473D244F-62E0-0B40-941E-E7A2B89931F7}" type="presParOf" srcId="{CC2CEEAD-A5B6-4611-B15D-77269E08845C}" destId="{88B2D851-EC13-49BB-838E-DA4F8A062253}" srcOrd="0" destOrd="0" presId="urn:microsoft.com/office/officeart/2018/2/layout/IconVerticalSolidList"/>
    <dgm:cxn modelId="{8E774CEA-08A3-EB47-86C4-47A6D8636662}" type="presParOf" srcId="{CC2CEEAD-A5B6-4611-B15D-77269E08845C}" destId="{1E4AECAD-238A-48AE-B883-3A091F27819C}" srcOrd="1" destOrd="0" presId="urn:microsoft.com/office/officeart/2018/2/layout/IconVerticalSolidList"/>
    <dgm:cxn modelId="{880287C6-2220-6543-9F4F-3402A167DDB1}" type="presParOf" srcId="{CC2CEEAD-A5B6-4611-B15D-77269E08845C}" destId="{CBC93B47-BA8E-4B5C-BF1F-2B3183B4F9D6}" srcOrd="2" destOrd="0" presId="urn:microsoft.com/office/officeart/2018/2/layout/IconVerticalSolidList"/>
    <dgm:cxn modelId="{4B036979-6D77-7B42-ACBF-9EE11A7EDB1B}" type="presParOf" srcId="{CC2CEEAD-A5B6-4611-B15D-77269E08845C}" destId="{15A67C54-3E47-462F-B589-C039A187E288}" srcOrd="3" destOrd="0" presId="urn:microsoft.com/office/officeart/2018/2/layout/IconVerticalSolidList"/>
    <dgm:cxn modelId="{5C72A950-391D-A54D-85EB-FEF78EBA41D7}" type="presParOf" srcId="{CC2CEEAD-A5B6-4611-B15D-77269E08845C}" destId="{849E827E-F2DA-4B68-BC54-4817DA9E27A4}" srcOrd="4" destOrd="0" presId="urn:microsoft.com/office/officeart/2018/2/layout/IconVerticalSolidList"/>
    <dgm:cxn modelId="{2B46E5B1-1EF2-024E-BBDD-DAD1BED3DEE1}" type="presParOf" srcId="{B33D221F-A1D3-49A8-A630-A8F7A8FE1912}" destId="{0F6E13CD-9CE3-2640-AD2C-4F2A65D049A8}" srcOrd="11" destOrd="0" presId="urn:microsoft.com/office/officeart/2018/2/layout/IconVerticalSolidList"/>
    <dgm:cxn modelId="{56DD050F-3C15-F14B-A1D9-B50962F8BB4B}" type="presParOf" srcId="{B33D221F-A1D3-49A8-A630-A8F7A8FE1912}" destId="{9E47195C-6555-264E-9E41-1DBFC51C177A}" srcOrd="12" destOrd="0" presId="urn:microsoft.com/office/officeart/2018/2/layout/IconVerticalSolidList"/>
    <dgm:cxn modelId="{97E7B527-70D4-AD43-A457-66ECEDD203B4}" type="presParOf" srcId="{9E47195C-6555-264E-9E41-1DBFC51C177A}" destId="{11981D49-8916-2640-BA14-03F877E96481}" srcOrd="0" destOrd="0" presId="urn:microsoft.com/office/officeart/2018/2/layout/IconVerticalSolidList"/>
    <dgm:cxn modelId="{7F1E8AA8-CF1E-6D48-8D15-7CD9FCAF78C4}" type="presParOf" srcId="{9E47195C-6555-264E-9E41-1DBFC51C177A}" destId="{BF78B206-E652-4A4A-B113-CA00E052FEC7}" srcOrd="1" destOrd="0" presId="urn:microsoft.com/office/officeart/2018/2/layout/IconVerticalSolidList"/>
    <dgm:cxn modelId="{D6C296AA-9BE0-6941-B317-17ED93DEF579}" type="presParOf" srcId="{9E47195C-6555-264E-9E41-1DBFC51C177A}" destId="{0AD00DF7-BCCB-1644-A4D4-C641E0860E0B}" srcOrd="2" destOrd="0" presId="urn:microsoft.com/office/officeart/2018/2/layout/IconVerticalSolidList"/>
    <dgm:cxn modelId="{BBC8C241-2FD5-9744-B676-0EA2BCCA3F8A}" type="presParOf" srcId="{9E47195C-6555-264E-9E41-1DBFC51C177A}" destId="{D0D7FAE8-4003-F44A-9778-C28B8011A0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62BB9-73CB-7944-B8EA-501450A84197}" type="doc">
      <dgm:prSet loTypeId="urn:microsoft.com/office/officeart/2005/8/layout/cycle3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8D73A-269C-7A4E-AD02-193749F83BF7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rgbClr val="FFFF00"/>
              </a:solidFill>
            </a:rPr>
            <a:t>PLAN: </a:t>
          </a:r>
        </a:p>
        <a:p>
          <a:pPr algn="l"/>
          <a:r>
            <a:rPr lang="en-US" sz="1600" b="1" dirty="0"/>
            <a:t>Implement if improvement in oral hygiene can reduce rate of mucositis by reducing bacterial load</a:t>
          </a:r>
        </a:p>
        <a:p>
          <a:pPr algn="l"/>
          <a:r>
            <a:rPr lang="en-US" sz="1600" b="1" dirty="0"/>
            <a:t>Reduce rate of mucositis through supplementation</a:t>
          </a:r>
        </a:p>
        <a:p>
          <a:pPr algn="l"/>
          <a:r>
            <a:rPr lang="en-US" sz="1600" b="1" dirty="0"/>
            <a:t>Multi-disciplinary: peds heme/</a:t>
          </a:r>
          <a:r>
            <a:rPr lang="en-US" sz="1600" b="1" dirty="0" err="1"/>
            <a:t>onc</a:t>
          </a:r>
          <a:r>
            <a:rPr lang="en-US" sz="1600" b="1" dirty="0"/>
            <a:t>, dental, nutrition</a:t>
          </a:r>
        </a:p>
        <a:p>
          <a:pPr algn="l"/>
          <a:r>
            <a:rPr lang="en-US" sz="1600" b="1" dirty="0"/>
            <a:t>Improve and sustain documentation of mucositis by WHO grading system</a:t>
          </a:r>
          <a:endParaRPr lang="en-US" sz="1600" dirty="0"/>
        </a:p>
        <a:p>
          <a:pPr algn="l"/>
          <a:endParaRPr lang="en-US" sz="900" dirty="0"/>
        </a:p>
      </dgm:t>
    </dgm:pt>
    <dgm:pt modelId="{32D63434-2445-7F49-808B-67EEB5CD9501}" type="parTrans" cxnId="{08E84CDE-CC5E-B546-8065-7BE65F75FC11}">
      <dgm:prSet/>
      <dgm:spPr/>
      <dgm:t>
        <a:bodyPr/>
        <a:lstStyle/>
        <a:p>
          <a:endParaRPr lang="en-US"/>
        </a:p>
      </dgm:t>
    </dgm:pt>
    <dgm:pt modelId="{3D8C5662-6AF8-8441-A5D8-073A8F46D69C}" type="sibTrans" cxnId="{08E84CDE-CC5E-B546-8065-7BE65F75FC11}">
      <dgm:prSet/>
      <dgm:spPr/>
      <dgm:t>
        <a:bodyPr/>
        <a:lstStyle/>
        <a:p>
          <a:endParaRPr lang="en-US"/>
        </a:p>
      </dgm:t>
    </dgm:pt>
    <dgm:pt modelId="{E26946A6-1DA2-2C47-B3CA-4A808C09FCE9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DO</a:t>
          </a:r>
        </a:p>
        <a:p>
          <a:r>
            <a:rPr lang="en-US" sz="1300" b="1" dirty="0"/>
            <a:t>Plan will be tested on a small scale</a:t>
          </a:r>
        </a:p>
        <a:p>
          <a:r>
            <a:rPr lang="en-US" sz="1300" dirty="0"/>
            <a:t>Pilot: First implementation will be with one patient, nurse, provider, dentist, nurse manager</a:t>
          </a:r>
        </a:p>
      </dgm:t>
    </dgm:pt>
    <dgm:pt modelId="{2FF271EA-0E4C-764F-B333-96B59B0A687D}" type="parTrans" cxnId="{C944C6B3-375F-6F47-9C53-81C48503D3A2}">
      <dgm:prSet/>
      <dgm:spPr/>
      <dgm:t>
        <a:bodyPr/>
        <a:lstStyle/>
        <a:p>
          <a:endParaRPr lang="en-US"/>
        </a:p>
      </dgm:t>
    </dgm:pt>
    <dgm:pt modelId="{F90BEBEE-25E3-6E48-8C58-69F8A7B860F8}" type="sibTrans" cxnId="{C944C6B3-375F-6F47-9C53-81C48503D3A2}">
      <dgm:prSet/>
      <dgm:spPr/>
      <dgm:t>
        <a:bodyPr/>
        <a:lstStyle/>
        <a:p>
          <a:endParaRPr lang="en-US"/>
        </a:p>
      </dgm:t>
    </dgm:pt>
    <dgm:pt modelId="{8DD2B5EF-6C93-8B4F-836D-E16FFAD38264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STUDY</a:t>
          </a:r>
        </a:p>
        <a:p>
          <a:r>
            <a:rPr lang="en-US" sz="1600" b="1" dirty="0"/>
            <a:t>Decision:</a:t>
          </a:r>
        </a:p>
        <a:p>
          <a:r>
            <a:rPr lang="en-US" sz="1600" dirty="0"/>
            <a:t>Adapt</a:t>
          </a:r>
        </a:p>
        <a:p>
          <a:r>
            <a:rPr lang="en-US" sz="1600" dirty="0"/>
            <a:t>Adopt</a:t>
          </a:r>
        </a:p>
        <a:p>
          <a:r>
            <a:rPr lang="en-US" sz="1600" dirty="0"/>
            <a:t>Abandon</a:t>
          </a:r>
        </a:p>
      </dgm:t>
    </dgm:pt>
    <dgm:pt modelId="{D769C513-C93E-0746-BFDF-09B6BCF8A3AD}" type="parTrans" cxnId="{192879D6-DA14-DA4B-AE21-2E69519C6FD8}">
      <dgm:prSet/>
      <dgm:spPr/>
      <dgm:t>
        <a:bodyPr/>
        <a:lstStyle/>
        <a:p>
          <a:endParaRPr lang="en-US"/>
        </a:p>
      </dgm:t>
    </dgm:pt>
    <dgm:pt modelId="{F446242B-610F-A641-B32B-027CBA0A06D8}" type="sibTrans" cxnId="{192879D6-DA14-DA4B-AE21-2E69519C6FD8}">
      <dgm:prSet/>
      <dgm:spPr/>
      <dgm:t>
        <a:bodyPr/>
        <a:lstStyle/>
        <a:p>
          <a:endParaRPr lang="en-US"/>
        </a:p>
      </dgm:t>
    </dgm:pt>
    <dgm:pt modelId="{B40DB3D0-488D-074A-A075-B9610F898066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ACT</a:t>
          </a:r>
        </a:p>
        <a:p>
          <a:r>
            <a:rPr lang="en-US" sz="1600" dirty="0"/>
            <a:t>Necessary changes prior to next PDSA cycle</a:t>
          </a:r>
        </a:p>
        <a:p>
          <a:r>
            <a:rPr lang="en-US" sz="1600" dirty="0"/>
            <a:t>Broaden the scope?</a:t>
          </a:r>
        </a:p>
      </dgm:t>
    </dgm:pt>
    <dgm:pt modelId="{38C8C021-034A-8D42-A292-44E1E1447E3D}" type="parTrans" cxnId="{535E9C50-419E-124B-A3F8-ADA3C703CAA7}">
      <dgm:prSet/>
      <dgm:spPr/>
      <dgm:t>
        <a:bodyPr/>
        <a:lstStyle/>
        <a:p>
          <a:endParaRPr lang="en-US"/>
        </a:p>
      </dgm:t>
    </dgm:pt>
    <dgm:pt modelId="{B4ECB188-C4AE-D04D-817F-D462A20889CD}" type="sibTrans" cxnId="{535E9C50-419E-124B-A3F8-ADA3C703CAA7}">
      <dgm:prSet/>
      <dgm:spPr/>
      <dgm:t>
        <a:bodyPr/>
        <a:lstStyle/>
        <a:p>
          <a:endParaRPr lang="en-US"/>
        </a:p>
      </dgm:t>
    </dgm:pt>
    <dgm:pt modelId="{E5449C11-B535-4B40-9CD7-B33F7D957919}">
      <dgm:prSet phldrT="[Text]"/>
      <dgm:spPr/>
      <dgm:t>
        <a:bodyPr/>
        <a:lstStyle/>
        <a:p>
          <a:pPr algn="l"/>
          <a:endParaRPr lang="en-US" sz="700" dirty="0"/>
        </a:p>
      </dgm:t>
    </dgm:pt>
    <dgm:pt modelId="{D53BED97-C768-4346-A0C3-FD904FCE18F3}" type="parTrans" cxnId="{0BEBE6DE-0795-B24D-96CE-417B51CB405F}">
      <dgm:prSet/>
      <dgm:spPr/>
      <dgm:t>
        <a:bodyPr/>
        <a:lstStyle/>
        <a:p>
          <a:endParaRPr lang="en-US"/>
        </a:p>
      </dgm:t>
    </dgm:pt>
    <dgm:pt modelId="{0EC27D44-417E-EC4F-9A82-3D0F4D84455C}" type="sibTrans" cxnId="{0BEBE6DE-0795-B24D-96CE-417B51CB405F}">
      <dgm:prSet/>
      <dgm:spPr/>
      <dgm:t>
        <a:bodyPr/>
        <a:lstStyle/>
        <a:p>
          <a:endParaRPr lang="en-US"/>
        </a:p>
      </dgm:t>
    </dgm:pt>
    <dgm:pt modelId="{85838979-D11E-C14D-8E5C-527E4D14B1DD}" type="pres">
      <dgm:prSet presAssocID="{BB162BB9-73CB-7944-B8EA-501450A84197}" presName="Name0" presStyleCnt="0">
        <dgm:presLayoutVars>
          <dgm:dir/>
          <dgm:resizeHandles val="exact"/>
        </dgm:presLayoutVars>
      </dgm:prSet>
      <dgm:spPr/>
    </dgm:pt>
    <dgm:pt modelId="{CC88C4CC-465F-9A40-9AAB-FDCE1DA86AFD}" type="pres">
      <dgm:prSet presAssocID="{BB162BB9-73CB-7944-B8EA-501450A84197}" presName="cycle" presStyleCnt="0"/>
      <dgm:spPr/>
    </dgm:pt>
    <dgm:pt modelId="{22438775-D9D1-1E4A-8307-AAC5916C2118}" type="pres">
      <dgm:prSet presAssocID="{DB98D73A-269C-7A4E-AD02-193749F83BF7}" presName="nodeFirstNode" presStyleLbl="node1" presStyleIdx="0" presStyleCnt="4" custScaleX="130766" custScaleY="129642" custRadScaleRad="102346" custRadScaleInc="-7743">
        <dgm:presLayoutVars>
          <dgm:bulletEnabled val="1"/>
        </dgm:presLayoutVars>
      </dgm:prSet>
      <dgm:spPr/>
    </dgm:pt>
    <dgm:pt modelId="{A7C4A68B-C893-AF48-A0DF-EC42ED3BFDB0}" type="pres">
      <dgm:prSet presAssocID="{3D8C5662-6AF8-8441-A5D8-073A8F46D69C}" presName="sibTransFirstNode" presStyleLbl="bgShp" presStyleIdx="0" presStyleCnt="1"/>
      <dgm:spPr/>
    </dgm:pt>
    <dgm:pt modelId="{971AF2F5-9891-944B-AE2D-9AF1F2CA5675}" type="pres">
      <dgm:prSet presAssocID="{E26946A6-1DA2-2C47-B3CA-4A808C09FCE9}" presName="nodeFollowingNodes" presStyleLbl="node1" presStyleIdx="1" presStyleCnt="4" custScaleX="59267" custScaleY="115627" custRadScaleRad="176352" custRadScaleInc="12900">
        <dgm:presLayoutVars>
          <dgm:bulletEnabled val="1"/>
        </dgm:presLayoutVars>
      </dgm:prSet>
      <dgm:spPr/>
    </dgm:pt>
    <dgm:pt modelId="{35835D6F-64C2-424E-99C7-ABD028A62553}" type="pres">
      <dgm:prSet presAssocID="{8DD2B5EF-6C93-8B4F-836D-E16FFAD38264}" presName="nodeFollowingNodes" presStyleLbl="node1" presStyleIdx="2" presStyleCnt="4" custScaleX="79317" custScaleY="93624" custRadScaleRad="124500" custRadScaleInc="-757">
        <dgm:presLayoutVars>
          <dgm:bulletEnabled val="1"/>
        </dgm:presLayoutVars>
      </dgm:prSet>
      <dgm:spPr/>
    </dgm:pt>
    <dgm:pt modelId="{A77E8306-0B79-0541-AE03-1D463759E718}" type="pres">
      <dgm:prSet presAssocID="{B40DB3D0-488D-074A-A075-B9610F898066}" presName="nodeFollowingNodes" presStyleLbl="node1" presStyleIdx="3" presStyleCnt="4" custScaleX="58945" custScaleY="110578" custRadScaleRad="173276" custRadScaleInc="-9973">
        <dgm:presLayoutVars>
          <dgm:bulletEnabled val="1"/>
        </dgm:presLayoutVars>
      </dgm:prSet>
      <dgm:spPr/>
    </dgm:pt>
  </dgm:ptLst>
  <dgm:cxnLst>
    <dgm:cxn modelId="{01E70B3C-C9EA-A448-993B-DDE02FB6D3D8}" type="presOf" srcId="{E26946A6-1DA2-2C47-B3CA-4A808C09FCE9}" destId="{971AF2F5-9891-944B-AE2D-9AF1F2CA5675}" srcOrd="0" destOrd="0" presId="urn:microsoft.com/office/officeart/2005/8/layout/cycle3"/>
    <dgm:cxn modelId="{535E9C50-419E-124B-A3F8-ADA3C703CAA7}" srcId="{BB162BB9-73CB-7944-B8EA-501450A84197}" destId="{B40DB3D0-488D-074A-A075-B9610F898066}" srcOrd="3" destOrd="0" parTransId="{38C8C021-034A-8D42-A292-44E1E1447E3D}" sibTransId="{B4ECB188-C4AE-D04D-817F-D462A20889CD}"/>
    <dgm:cxn modelId="{F6BA0976-A399-4844-BD3B-709FDA28B8C0}" type="presOf" srcId="{E5449C11-B535-4B40-9CD7-B33F7D957919}" destId="{22438775-D9D1-1E4A-8307-AAC5916C2118}" srcOrd="0" destOrd="1" presId="urn:microsoft.com/office/officeart/2005/8/layout/cycle3"/>
    <dgm:cxn modelId="{3CF1D859-CBD4-DC4C-8EBB-8ACC348AC776}" type="presOf" srcId="{BB162BB9-73CB-7944-B8EA-501450A84197}" destId="{85838979-D11E-C14D-8E5C-527E4D14B1DD}" srcOrd="0" destOrd="0" presId="urn:microsoft.com/office/officeart/2005/8/layout/cycle3"/>
    <dgm:cxn modelId="{C944C6B3-375F-6F47-9C53-81C48503D3A2}" srcId="{BB162BB9-73CB-7944-B8EA-501450A84197}" destId="{E26946A6-1DA2-2C47-B3CA-4A808C09FCE9}" srcOrd="1" destOrd="0" parTransId="{2FF271EA-0E4C-764F-B333-96B59B0A687D}" sibTransId="{F90BEBEE-25E3-6E48-8C58-69F8A7B860F8}"/>
    <dgm:cxn modelId="{9C37E2B6-73D6-8849-A47A-EFDC6E1230CB}" type="presOf" srcId="{8DD2B5EF-6C93-8B4F-836D-E16FFAD38264}" destId="{35835D6F-64C2-424E-99C7-ABD028A62553}" srcOrd="0" destOrd="0" presId="urn:microsoft.com/office/officeart/2005/8/layout/cycle3"/>
    <dgm:cxn modelId="{8A2008C3-2CCA-8847-9ADF-ABB91A5076C5}" type="presOf" srcId="{3D8C5662-6AF8-8441-A5D8-073A8F46D69C}" destId="{A7C4A68B-C893-AF48-A0DF-EC42ED3BFDB0}" srcOrd="0" destOrd="0" presId="urn:microsoft.com/office/officeart/2005/8/layout/cycle3"/>
    <dgm:cxn modelId="{90C027CC-BF0D-0349-9B6E-7BB4FDD98D75}" type="presOf" srcId="{DB98D73A-269C-7A4E-AD02-193749F83BF7}" destId="{22438775-D9D1-1E4A-8307-AAC5916C2118}" srcOrd="0" destOrd="0" presId="urn:microsoft.com/office/officeart/2005/8/layout/cycle3"/>
    <dgm:cxn modelId="{192879D6-DA14-DA4B-AE21-2E69519C6FD8}" srcId="{BB162BB9-73CB-7944-B8EA-501450A84197}" destId="{8DD2B5EF-6C93-8B4F-836D-E16FFAD38264}" srcOrd="2" destOrd="0" parTransId="{D769C513-C93E-0746-BFDF-09B6BCF8A3AD}" sibTransId="{F446242B-610F-A641-B32B-027CBA0A06D8}"/>
    <dgm:cxn modelId="{1B9F14D8-AA4C-644A-ACE1-CB3318AC74A8}" type="presOf" srcId="{B40DB3D0-488D-074A-A075-B9610F898066}" destId="{A77E8306-0B79-0541-AE03-1D463759E718}" srcOrd="0" destOrd="0" presId="urn:microsoft.com/office/officeart/2005/8/layout/cycle3"/>
    <dgm:cxn modelId="{08E84CDE-CC5E-B546-8065-7BE65F75FC11}" srcId="{BB162BB9-73CB-7944-B8EA-501450A84197}" destId="{DB98D73A-269C-7A4E-AD02-193749F83BF7}" srcOrd="0" destOrd="0" parTransId="{32D63434-2445-7F49-808B-67EEB5CD9501}" sibTransId="{3D8C5662-6AF8-8441-A5D8-073A8F46D69C}"/>
    <dgm:cxn modelId="{0BEBE6DE-0795-B24D-96CE-417B51CB405F}" srcId="{DB98D73A-269C-7A4E-AD02-193749F83BF7}" destId="{E5449C11-B535-4B40-9CD7-B33F7D957919}" srcOrd="0" destOrd="0" parTransId="{D53BED97-C768-4346-A0C3-FD904FCE18F3}" sibTransId="{0EC27D44-417E-EC4F-9A82-3D0F4D84455C}"/>
    <dgm:cxn modelId="{9ACF02E7-EE6E-F840-9800-7E42A5046803}" type="presParOf" srcId="{85838979-D11E-C14D-8E5C-527E4D14B1DD}" destId="{CC88C4CC-465F-9A40-9AAB-FDCE1DA86AFD}" srcOrd="0" destOrd="0" presId="urn:microsoft.com/office/officeart/2005/8/layout/cycle3"/>
    <dgm:cxn modelId="{9DE3EB03-8BE3-AA47-BE8D-C1D68C1025ED}" type="presParOf" srcId="{CC88C4CC-465F-9A40-9AAB-FDCE1DA86AFD}" destId="{22438775-D9D1-1E4A-8307-AAC5916C2118}" srcOrd="0" destOrd="0" presId="urn:microsoft.com/office/officeart/2005/8/layout/cycle3"/>
    <dgm:cxn modelId="{55952DC8-96B2-324D-BE75-B2AD37733185}" type="presParOf" srcId="{CC88C4CC-465F-9A40-9AAB-FDCE1DA86AFD}" destId="{A7C4A68B-C893-AF48-A0DF-EC42ED3BFDB0}" srcOrd="1" destOrd="0" presId="urn:microsoft.com/office/officeart/2005/8/layout/cycle3"/>
    <dgm:cxn modelId="{FC6A4DB1-29B1-D743-BB4B-A387263CCC82}" type="presParOf" srcId="{CC88C4CC-465F-9A40-9AAB-FDCE1DA86AFD}" destId="{971AF2F5-9891-944B-AE2D-9AF1F2CA5675}" srcOrd="2" destOrd="0" presId="urn:microsoft.com/office/officeart/2005/8/layout/cycle3"/>
    <dgm:cxn modelId="{A8B40295-A0B2-594D-99A1-A0A69501DCD1}" type="presParOf" srcId="{CC88C4CC-465F-9A40-9AAB-FDCE1DA86AFD}" destId="{35835D6F-64C2-424E-99C7-ABD028A62553}" srcOrd="3" destOrd="0" presId="urn:microsoft.com/office/officeart/2005/8/layout/cycle3"/>
    <dgm:cxn modelId="{B8504CBA-0B40-4B4C-9774-5D8580F1993E}" type="presParOf" srcId="{CC88C4CC-465F-9A40-9AAB-FDCE1DA86AFD}" destId="{A77E8306-0B79-0541-AE03-1D463759E71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54A769-001E-4368-96B5-522A3BD78C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A35151-05A3-46CB-9EEE-107932AE2B7B}">
      <dgm:prSet/>
      <dgm:spPr/>
      <dgm:t>
        <a:bodyPr/>
        <a:lstStyle/>
        <a:p>
          <a:r>
            <a:rPr lang="en-US" dirty="0"/>
            <a:t>Chart Review—September to January (5 months)</a:t>
          </a:r>
        </a:p>
      </dgm:t>
    </dgm:pt>
    <dgm:pt modelId="{2F30AF58-2A71-4F43-9C38-7B8B4F1F50D3}" type="parTrans" cxnId="{6B07F884-CF12-4547-89F2-4565E811EECC}">
      <dgm:prSet/>
      <dgm:spPr/>
      <dgm:t>
        <a:bodyPr/>
        <a:lstStyle/>
        <a:p>
          <a:endParaRPr lang="en-US"/>
        </a:p>
      </dgm:t>
    </dgm:pt>
    <dgm:pt modelId="{5D9F2A3F-89A0-4D43-8761-8090CC4B1825}" type="sibTrans" cxnId="{6B07F884-CF12-4547-89F2-4565E811EECC}">
      <dgm:prSet/>
      <dgm:spPr/>
      <dgm:t>
        <a:bodyPr/>
        <a:lstStyle/>
        <a:p>
          <a:endParaRPr lang="en-US"/>
        </a:p>
      </dgm:t>
    </dgm:pt>
    <dgm:pt modelId="{86820C21-B347-4299-8156-03F7ABF1A93C}">
      <dgm:prSet/>
      <dgm:spPr/>
      <dgm:t>
        <a:bodyPr/>
        <a:lstStyle/>
        <a:p>
          <a:r>
            <a:rPr lang="en-US" dirty="0"/>
            <a:t>Variables assess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Dr. Goldie </a:t>
          </a:r>
          <a:r>
            <a:rPr lang="en-US" dirty="0" err="1"/>
            <a:t>Razban</a:t>
          </a:r>
          <a:r>
            <a:rPr lang="en-US" dirty="0"/>
            <a:t> dental collaborator</a:t>
          </a:r>
        </a:p>
      </dgm:t>
    </dgm:pt>
    <dgm:pt modelId="{180B9860-E172-4254-A158-F98FAFC492CA}" type="parTrans" cxnId="{3066697B-022B-4454-91FA-B3CB5C035B8E}">
      <dgm:prSet/>
      <dgm:spPr/>
      <dgm:t>
        <a:bodyPr/>
        <a:lstStyle/>
        <a:p>
          <a:endParaRPr lang="en-US"/>
        </a:p>
      </dgm:t>
    </dgm:pt>
    <dgm:pt modelId="{95BC6B5D-C1ED-42E4-98A9-945F49A33BC8}" type="sibTrans" cxnId="{3066697B-022B-4454-91FA-B3CB5C035B8E}">
      <dgm:prSet/>
      <dgm:spPr/>
      <dgm:t>
        <a:bodyPr/>
        <a:lstStyle/>
        <a:p>
          <a:endParaRPr lang="en-US"/>
        </a:p>
      </dgm:t>
    </dgm:pt>
    <dgm:pt modelId="{EF29625D-1E7F-4348-BF73-0EA9D3342C11}">
      <dgm:prSet/>
      <dgm:spPr/>
      <dgm:t>
        <a:bodyPr/>
        <a:lstStyle/>
        <a:p>
          <a:r>
            <a:rPr lang="en-US" dirty="0"/>
            <a:t>Develop a Standard of Operation Procedure </a:t>
          </a:r>
        </a:p>
      </dgm:t>
    </dgm:pt>
    <dgm:pt modelId="{F3FFDD9D-2D32-4B08-96E7-40CC45B783DA}" type="parTrans" cxnId="{73AABF77-EC61-4A74-A4BA-B5063ED25444}">
      <dgm:prSet/>
      <dgm:spPr/>
      <dgm:t>
        <a:bodyPr/>
        <a:lstStyle/>
        <a:p>
          <a:endParaRPr lang="en-US"/>
        </a:p>
      </dgm:t>
    </dgm:pt>
    <dgm:pt modelId="{8048EE50-6BAF-41FA-B2D3-2DB1AD228CCC}" type="sibTrans" cxnId="{73AABF77-EC61-4A74-A4BA-B5063ED25444}">
      <dgm:prSet/>
      <dgm:spPr/>
      <dgm:t>
        <a:bodyPr/>
        <a:lstStyle/>
        <a:p>
          <a:endParaRPr lang="en-US"/>
        </a:p>
      </dgm:t>
    </dgm:pt>
    <dgm:pt modelId="{B86B5FEF-B42C-41EF-8AA8-EEA7F99057C4}">
      <dgm:prSet/>
      <dgm:spPr/>
      <dgm:t>
        <a:bodyPr/>
        <a:lstStyle/>
        <a:p>
          <a:r>
            <a:rPr lang="en-US"/>
            <a:t>Education to Patient, Family &amp; Staff</a:t>
          </a:r>
        </a:p>
      </dgm:t>
    </dgm:pt>
    <dgm:pt modelId="{8232747E-E391-45B8-A55C-B72C9B913DB6}" type="parTrans" cxnId="{85BE5E3E-11B2-4872-AA36-B533FC5C1052}">
      <dgm:prSet/>
      <dgm:spPr/>
      <dgm:t>
        <a:bodyPr/>
        <a:lstStyle/>
        <a:p>
          <a:endParaRPr lang="en-US"/>
        </a:p>
      </dgm:t>
    </dgm:pt>
    <dgm:pt modelId="{EB78E34E-D015-4395-A8A9-15F9A440AC73}" type="sibTrans" cxnId="{85BE5E3E-11B2-4872-AA36-B533FC5C1052}">
      <dgm:prSet/>
      <dgm:spPr/>
      <dgm:t>
        <a:bodyPr/>
        <a:lstStyle/>
        <a:p>
          <a:endParaRPr lang="en-US"/>
        </a:p>
      </dgm:t>
    </dgm:pt>
    <dgm:pt modelId="{C154CCB6-7578-46A8-B6DD-4138CFD6D6EA}">
      <dgm:prSet/>
      <dgm:spPr/>
      <dgm:t>
        <a:bodyPr/>
        <a:lstStyle/>
        <a:p>
          <a:r>
            <a:rPr lang="en-US"/>
            <a:t>Algorithm easy to follow for families (Pocket Card &amp; Inpatient Protocol Sheet)</a:t>
          </a:r>
        </a:p>
      </dgm:t>
    </dgm:pt>
    <dgm:pt modelId="{5E6B3E8E-7D22-4D0C-BCB0-A8806FF302D1}" type="parTrans" cxnId="{FF7DE552-ABE5-4193-8838-E31C9DB555BB}">
      <dgm:prSet/>
      <dgm:spPr/>
      <dgm:t>
        <a:bodyPr/>
        <a:lstStyle/>
        <a:p>
          <a:endParaRPr lang="en-US"/>
        </a:p>
      </dgm:t>
    </dgm:pt>
    <dgm:pt modelId="{25464DAF-89D2-4DD9-B5C5-6AE8571F36BC}" type="sibTrans" cxnId="{FF7DE552-ABE5-4193-8838-E31C9DB555BB}">
      <dgm:prSet/>
      <dgm:spPr/>
      <dgm:t>
        <a:bodyPr/>
        <a:lstStyle/>
        <a:p>
          <a:endParaRPr lang="en-US"/>
        </a:p>
      </dgm:t>
    </dgm:pt>
    <dgm:pt modelId="{4881D807-C22B-4B7B-B0D0-1D7D3C2765AF}">
      <dgm:prSet/>
      <dgm:spPr/>
      <dgm:t>
        <a:bodyPr/>
        <a:lstStyle/>
        <a:p>
          <a:r>
            <a:rPr lang="en-US"/>
            <a:t>Protocol for Medical Providers (doctors, dentists, nursing)</a:t>
          </a:r>
        </a:p>
      </dgm:t>
    </dgm:pt>
    <dgm:pt modelId="{02D1F8FF-EF2D-4825-9301-7407D162A35D}" type="parTrans" cxnId="{47E6CB73-BF60-4A72-B8FB-77527B535C90}">
      <dgm:prSet/>
      <dgm:spPr/>
      <dgm:t>
        <a:bodyPr/>
        <a:lstStyle/>
        <a:p>
          <a:endParaRPr lang="en-US"/>
        </a:p>
      </dgm:t>
    </dgm:pt>
    <dgm:pt modelId="{2801F295-D44C-4BC4-9F38-A30DDABB36AC}" type="sibTrans" cxnId="{47E6CB73-BF60-4A72-B8FB-77527B535C90}">
      <dgm:prSet/>
      <dgm:spPr/>
      <dgm:t>
        <a:bodyPr/>
        <a:lstStyle/>
        <a:p>
          <a:endParaRPr lang="en-US"/>
        </a:p>
      </dgm:t>
    </dgm:pt>
    <dgm:pt modelId="{C3BF7ED2-5D64-4E51-BA49-16F596FDF072}">
      <dgm:prSet/>
      <dgm:spPr/>
      <dgm:t>
        <a:bodyPr/>
        <a:lstStyle/>
        <a:p>
          <a:r>
            <a:rPr lang="en-US" dirty="0"/>
            <a:t>Dental Consult with assessment of all new diagnoses</a:t>
          </a:r>
        </a:p>
      </dgm:t>
    </dgm:pt>
    <dgm:pt modelId="{029D92E3-1399-4E9E-8D3F-62AC0455B2F4}" type="parTrans" cxnId="{8CD52118-EDB8-47E1-A827-93492849DD97}">
      <dgm:prSet/>
      <dgm:spPr/>
      <dgm:t>
        <a:bodyPr/>
        <a:lstStyle/>
        <a:p>
          <a:endParaRPr lang="en-US"/>
        </a:p>
      </dgm:t>
    </dgm:pt>
    <dgm:pt modelId="{8224CBD4-8749-45D5-A8C9-3E408EF2C8E7}" type="sibTrans" cxnId="{8CD52118-EDB8-47E1-A827-93492849DD97}">
      <dgm:prSet/>
      <dgm:spPr/>
      <dgm:t>
        <a:bodyPr/>
        <a:lstStyle/>
        <a:p>
          <a:endParaRPr lang="en-US"/>
        </a:p>
      </dgm:t>
    </dgm:pt>
    <dgm:pt modelId="{C8D12756-CA2F-4C4E-9FCC-A351D4D687A8}">
      <dgm:prSet/>
      <dgm:spPr/>
      <dgm:t>
        <a:bodyPr/>
        <a:lstStyle/>
        <a:p>
          <a:r>
            <a:rPr lang="en-US"/>
            <a:t>Basic Oral Hygiene</a:t>
          </a:r>
        </a:p>
      </dgm:t>
    </dgm:pt>
    <dgm:pt modelId="{885944DE-9191-4EA4-8FC8-75D64C036CAE}" type="parTrans" cxnId="{5FD36253-84F1-4456-8494-122B4AD7DF53}">
      <dgm:prSet/>
      <dgm:spPr/>
      <dgm:t>
        <a:bodyPr/>
        <a:lstStyle/>
        <a:p>
          <a:endParaRPr lang="en-US"/>
        </a:p>
      </dgm:t>
    </dgm:pt>
    <dgm:pt modelId="{6C38F3C4-3C23-4052-87F6-77417A07A90D}" type="sibTrans" cxnId="{5FD36253-84F1-4456-8494-122B4AD7DF53}">
      <dgm:prSet/>
      <dgm:spPr/>
      <dgm:t>
        <a:bodyPr/>
        <a:lstStyle/>
        <a:p>
          <a:endParaRPr lang="en-US"/>
        </a:p>
      </dgm:t>
    </dgm:pt>
    <dgm:pt modelId="{5B3A3B93-2874-46F1-89CE-4AFB17A1B81C}">
      <dgm:prSet/>
      <dgm:spPr/>
      <dgm:t>
        <a:bodyPr/>
        <a:lstStyle/>
        <a:p>
          <a:r>
            <a:rPr lang="en-US"/>
            <a:t>Video for ALL new patients</a:t>
          </a:r>
        </a:p>
      </dgm:t>
    </dgm:pt>
    <dgm:pt modelId="{8BC48524-15AD-459D-9D24-2A9AF22FC638}" type="parTrans" cxnId="{9C362913-A493-44DF-B46D-3F75644185AA}">
      <dgm:prSet/>
      <dgm:spPr/>
      <dgm:t>
        <a:bodyPr/>
        <a:lstStyle/>
        <a:p>
          <a:endParaRPr lang="en-US"/>
        </a:p>
      </dgm:t>
    </dgm:pt>
    <dgm:pt modelId="{61D672F7-CE03-4359-8206-6744424234CC}" type="sibTrans" cxnId="{9C362913-A493-44DF-B46D-3F75644185AA}">
      <dgm:prSet/>
      <dgm:spPr/>
      <dgm:t>
        <a:bodyPr/>
        <a:lstStyle/>
        <a:p>
          <a:endParaRPr lang="en-US"/>
        </a:p>
      </dgm:t>
    </dgm:pt>
    <dgm:pt modelId="{5BAEEF9E-0062-416B-B3BF-816ACB695798}">
      <dgm:prSet/>
      <dgm:spPr/>
      <dgm:t>
        <a:bodyPr/>
        <a:lstStyle/>
        <a:p>
          <a:r>
            <a:rPr lang="en-US" dirty="0"/>
            <a:t>QI project—1 </a:t>
          </a:r>
          <a:r>
            <a:rPr lang="en-US" dirty="0" err="1"/>
            <a:t>yr</a:t>
          </a:r>
          <a:r>
            <a:rPr lang="en-US" dirty="0"/>
            <a:t> (Aug 2022-Jan 2023)</a:t>
          </a:r>
        </a:p>
      </dgm:t>
    </dgm:pt>
    <dgm:pt modelId="{2054CF21-1D65-45F2-A707-52A67F5E29FB}" type="parTrans" cxnId="{3034F9B7-2285-41A1-9145-78C431EB936D}">
      <dgm:prSet/>
      <dgm:spPr/>
      <dgm:t>
        <a:bodyPr/>
        <a:lstStyle/>
        <a:p>
          <a:endParaRPr lang="en-US"/>
        </a:p>
      </dgm:t>
    </dgm:pt>
    <dgm:pt modelId="{B8060416-26F0-4D5D-8BD2-DE0C28BAEFE4}" type="sibTrans" cxnId="{3034F9B7-2285-41A1-9145-78C431EB936D}">
      <dgm:prSet/>
      <dgm:spPr/>
      <dgm:t>
        <a:bodyPr/>
        <a:lstStyle/>
        <a:p>
          <a:endParaRPr lang="en-US"/>
        </a:p>
      </dgm:t>
    </dgm:pt>
    <dgm:pt modelId="{414F1D33-D8F5-4BEB-B427-EDF3A757A503}">
      <dgm:prSet/>
      <dgm:spPr/>
      <dgm:t>
        <a:bodyPr/>
        <a:lstStyle/>
        <a:p>
          <a:r>
            <a:rPr lang="en-US"/>
            <a:t>Video</a:t>
          </a:r>
        </a:p>
      </dgm:t>
    </dgm:pt>
    <dgm:pt modelId="{23C8FA5C-22A7-4132-B613-4BB01BFB2258}" type="parTrans" cxnId="{2413785D-2C7A-4630-B368-449A07800656}">
      <dgm:prSet/>
      <dgm:spPr/>
      <dgm:t>
        <a:bodyPr/>
        <a:lstStyle/>
        <a:p>
          <a:endParaRPr lang="en-US"/>
        </a:p>
      </dgm:t>
    </dgm:pt>
    <dgm:pt modelId="{E2E36E8D-A976-4E37-A2E7-7FF4DED64CA8}" type="sibTrans" cxnId="{2413785D-2C7A-4630-B368-449A07800656}">
      <dgm:prSet/>
      <dgm:spPr/>
      <dgm:t>
        <a:bodyPr/>
        <a:lstStyle/>
        <a:p>
          <a:endParaRPr lang="en-US"/>
        </a:p>
      </dgm:t>
    </dgm:pt>
    <dgm:pt modelId="{20FA73E9-7861-453B-9BE7-8D564F1A9F56}">
      <dgm:prSet/>
      <dgm:spPr/>
      <dgm:t>
        <a:bodyPr/>
        <a:lstStyle/>
        <a:p>
          <a:r>
            <a:rPr lang="en-US" dirty="0"/>
            <a:t>Surveys for patient/families</a:t>
          </a:r>
        </a:p>
      </dgm:t>
    </dgm:pt>
    <dgm:pt modelId="{65F3FA21-7EB2-446E-AF24-704BD6599185}" type="parTrans" cxnId="{0DF1E228-4C8E-4F9A-AB35-CDE67FCBE34B}">
      <dgm:prSet/>
      <dgm:spPr/>
      <dgm:t>
        <a:bodyPr/>
        <a:lstStyle/>
        <a:p>
          <a:endParaRPr lang="en-US"/>
        </a:p>
      </dgm:t>
    </dgm:pt>
    <dgm:pt modelId="{5805B6BE-CCBD-40EB-B3E1-29C0DF99060D}" type="sibTrans" cxnId="{0DF1E228-4C8E-4F9A-AB35-CDE67FCBE34B}">
      <dgm:prSet/>
      <dgm:spPr/>
      <dgm:t>
        <a:bodyPr/>
        <a:lstStyle/>
        <a:p>
          <a:endParaRPr lang="en-US"/>
        </a:p>
      </dgm:t>
    </dgm:pt>
    <dgm:pt modelId="{6C8E7772-92B2-8843-B14C-4B049ACF7CDD}">
      <dgm:prSet/>
      <dgm:spPr/>
      <dgm:t>
        <a:bodyPr/>
        <a:lstStyle/>
        <a:p>
          <a:r>
            <a:rPr lang="en-US" dirty="0"/>
            <a:t>Nursing/Provider Education</a:t>
          </a:r>
        </a:p>
      </dgm:t>
    </dgm:pt>
    <dgm:pt modelId="{0C2DD38F-3E4D-BD49-8A42-64329A285EB1}" type="parTrans" cxnId="{B8D08520-35F3-EC4E-A7B3-E6D158A94877}">
      <dgm:prSet/>
      <dgm:spPr/>
      <dgm:t>
        <a:bodyPr/>
        <a:lstStyle/>
        <a:p>
          <a:endParaRPr lang="en-US"/>
        </a:p>
      </dgm:t>
    </dgm:pt>
    <dgm:pt modelId="{3223B91B-E43C-374B-A999-8BACC3FF277F}" type="sibTrans" cxnId="{B8D08520-35F3-EC4E-A7B3-E6D158A94877}">
      <dgm:prSet/>
      <dgm:spPr/>
      <dgm:t>
        <a:bodyPr/>
        <a:lstStyle/>
        <a:p>
          <a:endParaRPr lang="en-US"/>
        </a:p>
      </dgm:t>
    </dgm:pt>
    <dgm:pt modelId="{CDE55126-2B0C-E843-90C5-624827437225}">
      <dgm:prSet/>
      <dgm:spPr/>
      <dgm:t>
        <a:bodyPr/>
        <a:lstStyle/>
        <a:p>
          <a:r>
            <a:rPr lang="en-US" dirty="0"/>
            <a:t>Documentation of Grades of mucositis</a:t>
          </a:r>
        </a:p>
      </dgm:t>
    </dgm:pt>
    <dgm:pt modelId="{52118275-E9C2-1C43-AEC7-88CDB6E16029}" type="parTrans" cxnId="{A58BB0F2-3EAC-ED4D-88D4-14160A45523F}">
      <dgm:prSet/>
      <dgm:spPr/>
      <dgm:t>
        <a:bodyPr/>
        <a:lstStyle/>
        <a:p>
          <a:endParaRPr lang="en-US"/>
        </a:p>
      </dgm:t>
    </dgm:pt>
    <dgm:pt modelId="{0967C608-D1D2-BF46-9638-B7C9A5F7E191}" type="sibTrans" cxnId="{A58BB0F2-3EAC-ED4D-88D4-14160A45523F}">
      <dgm:prSet/>
      <dgm:spPr/>
      <dgm:t>
        <a:bodyPr/>
        <a:lstStyle/>
        <a:p>
          <a:endParaRPr lang="en-US"/>
        </a:p>
      </dgm:t>
    </dgm:pt>
    <dgm:pt modelId="{F55632D9-23BA-8349-9A78-259481740DD9}">
      <dgm:prSet/>
      <dgm:spPr/>
      <dgm:t>
        <a:bodyPr/>
        <a:lstStyle/>
        <a:p>
          <a:r>
            <a:rPr lang="en-US" dirty="0"/>
            <a:t>(Re-evaluation every 2-3 months) Interdisciplinary meeting</a:t>
          </a:r>
        </a:p>
      </dgm:t>
    </dgm:pt>
    <dgm:pt modelId="{C6C13433-C94F-0A40-9334-DCA5A397B9ED}" type="parTrans" cxnId="{EA0E413E-C21B-9B46-B69F-0ADB8F2941DC}">
      <dgm:prSet/>
      <dgm:spPr/>
      <dgm:t>
        <a:bodyPr/>
        <a:lstStyle/>
        <a:p>
          <a:endParaRPr lang="en-US"/>
        </a:p>
      </dgm:t>
    </dgm:pt>
    <dgm:pt modelId="{2014CDCA-73E5-D549-B2E8-7444CDB8544A}" type="sibTrans" cxnId="{EA0E413E-C21B-9B46-B69F-0ADB8F2941DC}">
      <dgm:prSet/>
      <dgm:spPr/>
      <dgm:t>
        <a:bodyPr/>
        <a:lstStyle/>
        <a:p>
          <a:endParaRPr lang="en-US"/>
        </a:p>
      </dgm:t>
    </dgm:pt>
    <dgm:pt modelId="{293540D9-1714-3D48-9118-976DD13C1CE8}" type="pres">
      <dgm:prSet presAssocID="{FE54A769-001E-4368-96B5-522A3BD78CD8}" presName="linear" presStyleCnt="0">
        <dgm:presLayoutVars>
          <dgm:dir/>
          <dgm:animLvl val="lvl"/>
          <dgm:resizeHandles val="exact"/>
        </dgm:presLayoutVars>
      </dgm:prSet>
      <dgm:spPr/>
    </dgm:pt>
    <dgm:pt modelId="{FBE26BD8-7A55-524B-A09A-7B6EA0B2C307}" type="pres">
      <dgm:prSet presAssocID="{8CA35151-05A3-46CB-9EEE-107932AE2B7B}" presName="parentLin" presStyleCnt="0"/>
      <dgm:spPr/>
    </dgm:pt>
    <dgm:pt modelId="{221F6FBC-3994-AE43-8451-CFF0AEAC3BBA}" type="pres">
      <dgm:prSet presAssocID="{8CA35151-05A3-46CB-9EEE-107932AE2B7B}" presName="parentLeftMargin" presStyleLbl="node1" presStyleIdx="0" presStyleCnt="3"/>
      <dgm:spPr/>
    </dgm:pt>
    <dgm:pt modelId="{DBA6B933-17CD-B14B-BE08-C002A45A919B}" type="pres">
      <dgm:prSet presAssocID="{8CA35151-05A3-46CB-9EEE-107932AE2B7B}" presName="parentText" presStyleLbl="node1" presStyleIdx="0" presStyleCnt="3" custLinFactNeighborX="6939">
        <dgm:presLayoutVars>
          <dgm:chMax val="0"/>
          <dgm:bulletEnabled val="1"/>
        </dgm:presLayoutVars>
      </dgm:prSet>
      <dgm:spPr/>
    </dgm:pt>
    <dgm:pt modelId="{BEF42A7E-067A-5047-A66E-DEDBD71F1147}" type="pres">
      <dgm:prSet presAssocID="{8CA35151-05A3-46CB-9EEE-107932AE2B7B}" presName="negativeSpace" presStyleCnt="0"/>
      <dgm:spPr/>
    </dgm:pt>
    <dgm:pt modelId="{7EEC32C7-B19F-5944-9D64-5BFB9F8E6EF1}" type="pres">
      <dgm:prSet presAssocID="{8CA35151-05A3-46CB-9EEE-107932AE2B7B}" presName="childText" presStyleLbl="conFgAcc1" presStyleIdx="0" presStyleCnt="3">
        <dgm:presLayoutVars>
          <dgm:bulletEnabled val="1"/>
        </dgm:presLayoutVars>
      </dgm:prSet>
      <dgm:spPr/>
    </dgm:pt>
    <dgm:pt modelId="{207084FB-753C-7B40-BC4C-A8B4F51AC41E}" type="pres">
      <dgm:prSet presAssocID="{5D9F2A3F-89A0-4D43-8761-8090CC4B1825}" presName="spaceBetweenRectangles" presStyleCnt="0"/>
      <dgm:spPr/>
    </dgm:pt>
    <dgm:pt modelId="{FF9F3033-4DEF-A940-825A-7AE86F3586B0}" type="pres">
      <dgm:prSet presAssocID="{EF29625D-1E7F-4348-BF73-0EA9D3342C11}" presName="parentLin" presStyleCnt="0"/>
      <dgm:spPr/>
    </dgm:pt>
    <dgm:pt modelId="{F6E43EB2-CEDD-934E-BD87-C7A95C0CA8C9}" type="pres">
      <dgm:prSet presAssocID="{EF29625D-1E7F-4348-BF73-0EA9D3342C11}" presName="parentLeftMargin" presStyleLbl="node1" presStyleIdx="0" presStyleCnt="3"/>
      <dgm:spPr/>
    </dgm:pt>
    <dgm:pt modelId="{1ED5C0D2-45A5-A24E-A6E3-D9CA1605E7D4}" type="pres">
      <dgm:prSet presAssocID="{EF29625D-1E7F-4348-BF73-0EA9D3342C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531F50-E6E3-E748-B4D4-4D75CCD83FEA}" type="pres">
      <dgm:prSet presAssocID="{EF29625D-1E7F-4348-BF73-0EA9D3342C11}" presName="negativeSpace" presStyleCnt="0"/>
      <dgm:spPr/>
    </dgm:pt>
    <dgm:pt modelId="{FDAA7F1A-6AD2-4949-97E3-C8842C88A34C}" type="pres">
      <dgm:prSet presAssocID="{EF29625D-1E7F-4348-BF73-0EA9D3342C11}" presName="childText" presStyleLbl="conFgAcc1" presStyleIdx="1" presStyleCnt="3">
        <dgm:presLayoutVars>
          <dgm:bulletEnabled val="1"/>
        </dgm:presLayoutVars>
      </dgm:prSet>
      <dgm:spPr/>
    </dgm:pt>
    <dgm:pt modelId="{AE32117F-7848-554B-B698-55099CC871C7}" type="pres">
      <dgm:prSet presAssocID="{8048EE50-6BAF-41FA-B2D3-2DB1AD228CCC}" presName="spaceBetweenRectangles" presStyleCnt="0"/>
      <dgm:spPr/>
    </dgm:pt>
    <dgm:pt modelId="{53887995-E420-824F-AE74-E3166E34B87F}" type="pres">
      <dgm:prSet presAssocID="{5BAEEF9E-0062-416B-B3BF-816ACB695798}" presName="parentLin" presStyleCnt="0"/>
      <dgm:spPr/>
    </dgm:pt>
    <dgm:pt modelId="{A5D8111A-782E-9542-B255-11E10DA6D86A}" type="pres">
      <dgm:prSet presAssocID="{5BAEEF9E-0062-416B-B3BF-816ACB695798}" presName="parentLeftMargin" presStyleLbl="node1" presStyleIdx="1" presStyleCnt="3"/>
      <dgm:spPr/>
    </dgm:pt>
    <dgm:pt modelId="{E4BA1F0A-B01E-3245-8A82-BEE6724844D5}" type="pres">
      <dgm:prSet presAssocID="{5BAEEF9E-0062-416B-B3BF-816ACB695798}" presName="parentText" presStyleLbl="node1" presStyleIdx="2" presStyleCnt="3" custLinFactNeighborX="13662" custLinFactNeighborY="-35200">
        <dgm:presLayoutVars>
          <dgm:chMax val="0"/>
          <dgm:bulletEnabled val="1"/>
        </dgm:presLayoutVars>
      </dgm:prSet>
      <dgm:spPr/>
    </dgm:pt>
    <dgm:pt modelId="{320D2814-9C5A-6440-89FD-D247A98B57AA}" type="pres">
      <dgm:prSet presAssocID="{5BAEEF9E-0062-416B-B3BF-816ACB695798}" presName="negativeSpace" presStyleCnt="0"/>
      <dgm:spPr/>
    </dgm:pt>
    <dgm:pt modelId="{89F54393-0307-9340-BDB7-AEC21CFF0EB5}" type="pres">
      <dgm:prSet presAssocID="{5BAEEF9E-0062-416B-B3BF-816ACB695798}" presName="childText" presStyleLbl="conFgAcc1" presStyleIdx="2" presStyleCnt="3" custScaleY="158754" custLinFactNeighborX="342">
        <dgm:presLayoutVars>
          <dgm:bulletEnabled val="1"/>
        </dgm:presLayoutVars>
      </dgm:prSet>
      <dgm:spPr/>
    </dgm:pt>
  </dgm:ptLst>
  <dgm:cxnLst>
    <dgm:cxn modelId="{72B8E305-258E-A84F-BC00-1DD7F77DE1A5}" type="presOf" srcId="{EF29625D-1E7F-4348-BF73-0EA9D3342C11}" destId="{1ED5C0D2-45A5-A24E-A6E3-D9CA1605E7D4}" srcOrd="1" destOrd="0" presId="urn:microsoft.com/office/officeart/2005/8/layout/list1"/>
    <dgm:cxn modelId="{762F0506-EFA4-0A4A-83BF-1FCA9EF5FDC6}" type="presOf" srcId="{5B3A3B93-2874-46F1-89CE-4AFB17A1B81C}" destId="{FDAA7F1A-6AD2-4949-97E3-C8842C88A34C}" srcOrd="0" destOrd="5" presId="urn:microsoft.com/office/officeart/2005/8/layout/list1"/>
    <dgm:cxn modelId="{8FB44B0A-C1BF-9248-A1E7-CB408928C450}" type="presOf" srcId="{8CA35151-05A3-46CB-9EEE-107932AE2B7B}" destId="{DBA6B933-17CD-B14B-BE08-C002A45A919B}" srcOrd="1" destOrd="0" presId="urn:microsoft.com/office/officeart/2005/8/layout/list1"/>
    <dgm:cxn modelId="{9C362913-A493-44DF-B46D-3F75644185AA}" srcId="{C3BF7ED2-5D64-4E51-BA49-16F596FDF072}" destId="{5B3A3B93-2874-46F1-89CE-4AFB17A1B81C}" srcOrd="1" destOrd="0" parTransId="{8BC48524-15AD-459D-9D24-2A9AF22FC638}" sibTransId="{61D672F7-CE03-4359-8206-6744424234CC}"/>
    <dgm:cxn modelId="{8CD52118-EDB8-47E1-A827-93492849DD97}" srcId="{B86B5FEF-B42C-41EF-8AA8-EEA7F99057C4}" destId="{C3BF7ED2-5D64-4E51-BA49-16F596FDF072}" srcOrd="2" destOrd="0" parTransId="{029D92E3-1399-4E9E-8D3F-62AC0455B2F4}" sibTransId="{8224CBD4-8749-45D5-A8C9-3E408EF2C8E7}"/>
    <dgm:cxn modelId="{80C7BE1E-A4A3-B149-B171-C235BE9AF07B}" type="presOf" srcId="{20FA73E9-7861-453B-9BE7-8D564F1A9F56}" destId="{89F54393-0307-9340-BDB7-AEC21CFF0EB5}" srcOrd="0" destOrd="1" presId="urn:microsoft.com/office/officeart/2005/8/layout/list1"/>
    <dgm:cxn modelId="{B8D08520-35F3-EC4E-A7B3-E6D158A94877}" srcId="{5BAEEF9E-0062-416B-B3BF-816ACB695798}" destId="{6C8E7772-92B2-8843-B14C-4B049ACF7CDD}" srcOrd="2" destOrd="0" parTransId="{0C2DD38F-3E4D-BD49-8A42-64329A285EB1}" sibTransId="{3223B91B-E43C-374B-A999-8BACC3FF277F}"/>
    <dgm:cxn modelId="{0DF1E228-4C8E-4F9A-AB35-CDE67FCBE34B}" srcId="{5BAEEF9E-0062-416B-B3BF-816ACB695798}" destId="{20FA73E9-7861-453B-9BE7-8D564F1A9F56}" srcOrd="1" destOrd="0" parTransId="{65F3FA21-7EB2-446E-AF24-704BD6599185}" sibTransId="{5805B6BE-CCBD-40EB-B3E1-29C0DF99060D}"/>
    <dgm:cxn modelId="{7EAE5135-E2CC-7A46-B9F8-7BEE601C94E6}" type="presOf" srcId="{B86B5FEF-B42C-41EF-8AA8-EEA7F99057C4}" destId="{FDAA7F1A-6AD2-4949-97E3-C8842C88A34C}" srcOrd="0" destOrd="0" presId="urn:microsoft.com/office/officeart/2005/8/layout/list1"/>
    <dgm:cxn modelId="{85BE5E3E-11B2-4872-AA36-B533FC5C1052}" srcId="{EF29625D-1E7F-4348-BF73-0EA9D3342C11}" destId="{B86B5FEF-B42C-41EF-8AA8-EEA7F99057C4}" srcOrd="0" destOrd="0" parTransId="{8232747E-E391-45B8-A55C-B72C9B913DB6}" sibTransId="{EB78E34E-D015-4395-A8A9-15F9A440AC73}"/>
    <dgm:cxn modelId="{EA0E413E-C21B-9B46-B69F-0ADB8F2941DC}" srcId="{5BAEEF9E-0062-416B-B3BF-816ACB695798}" destId="{F55632D9-23BA-8349-9A78-259481740DD9}" srcOrd="4" destOrd="0" parTransId="{C6C13433-C94F-0A40-9334-DCA5A397B9ED}" sibTransId="{2014CDCA-73E5-D549-B2E8-7444CDB8544A}"/>
    <dgm:cxn modelId="{AB4B185D-D379-954D-97A6-530D6F988066}" type="presOf" srcId="{5BAEEF9E-0062-416B-B3BF-816ACB695798}" destId="{E4BA1F0A-B01E-3245-8A82-BEE6724844D5}" srcOrd="1" destOrd="0" presId="urn:microsoft.com/office/officeart/2005/8/layout/list1"/>
    <dgm:cxn modelId="{2413785D-2C7A-4630-B368-449A07800656}" srcId="{5BAEEF9E-0062-416B-B3BF-816ACB695798}" destId="{414F1D33-D8F5-4BEB-B427-EDF3A757A503}" srcOrd="0" destOrd="0" parTransId="{23C8FA5C-22A7-4132-B613-4BB01BFB2258}" sibTransId="{E2E36E8D-A976-4E37-A2E7-7FF4DED64CA8}"/>
    <dgm:cxn modelId="{D7843D6C-C0A5-1C4D-BFA4-1F424078F427}" type="presOf" srcId="{8CA35151-05A3-46CB-9EEE-107932AE2B7B}" destId="{221F6FBC-3994-AE43-8451-CFF0AEAC3BBA}" srcOrd="0" destOrd="0" presId="urn:microsoft.com/office/officeart/2005/8/layout/list1"/>
    <dgm:cxn modelId="{248CFD4C-8395-E148-8514-388DB6EFF4BC}" type="presOf" srcId="{C3BF7ED2-5D64-4E51-BA49-16F596FDF072}" destId="{FDAA7F1A-6AD2-4949-97E3-C8842C88A34C}" srcOrd="0" destOrd="3" presId="urn:microsoft.com/office/officeart/2005/8/layout/list1"/>
    <dgm:cxn modelId="{CD76BA6D-B15E-024D-8CEF-D86E99A3983C}" type="presOf" srcId="{414F1D33-D8F5-4BEB-B427-EDF3A757A503}" destId="{89F54393-0307-9340-BDB7-AEC21CFF0EB5}" srcOrd="0" destOrd="0" presId="urn:microsoft.com/office/officeart/2005/8/layout/list1"/>
    <dgm:cxn modelId="{FF7DE552-ABE5-4193-8838-E31C9DB555BB}" srcId="{B86B5FEF-B42C-41EF-8AA8-EEA7F99057C4}" destId="{C154CCB6-7578-46A8-B6DD-4138CFD6D6EA}" srcOrd="0" destOrd="0" parTransId="{5E6B3E8E-7D22-4D0C-BCB0-A8806FF302D1}" sibTransId="{25464DAF-89D2-4DD9-B5C5-6AE8571F36BC}"/>
    <dgm:cxn modelId="{5FD36253-84F1-4456-8494-122B4AD7DF53}" srcId="{C3BF7ED2-5D64-4E51-BA49-16F596FDF072}" destId="{C8D12756-CA2F-4C4E-9FCC-A351D4D687A8}" srcOrd="0" destOrd="0" parTransId="{885944DE-9191-4EA4-8FC8-75D64C036CAE}" sibTransId="{6C38F3C4-3C23-4052-87F6-77417A07A90D}"/>
    <dgm:cxn modelId="{47E6CB73-BF60-4A72-B8FB-77527B535C90}" srcId="{B86B5FEF-B42C-41EF-8AA8-EEA7F99057C4}" destId="{4881D807-C22B-4B7B-B0D0-1D7D3C2765AF}" srcOrd="1" destOrd="0" parTransId="{02D1F8FF-EF2D-4825-9301-7407D162A35D}" sibTransId="{2801F295-D44C-4BC4-9F38-A30DDABB36AC}"/>
    <dgm:cxn modelId="{DB232757-A967-E64E-BCAB-824E14B20603}" type="presOf" srcId="{4881D807-C22B-4B7B-B0D0-1D7D3C2765AF}" destId="{FDAA7F1A-6AD2-4949-97E3-C8842C88A34C}" srcOrd="0" destOrd="2" presId="urn:microsoft.com/office/officeart/2005/8/layout/list1"/>
    <dgm:cxn modelId="{73AABF77-EC61-4A74-A4BA-B5063ED25444}" srcId="{FE54A769-001E-4368-96B5-522A3BD78CD8}" destId="{EF29625D-1E7F-4348-BF73-0EA9D3342C11}" srcOrd="1" destOrd="0" parTransId="{F3FFDD9D-2D32-4B08-96E7-40CC45B783DA}" sibTransId="{8048EE50-6BAF-41FA-B2D3-2DB1AD228CCC}"/>
    <dgm:cxn modelId="{3066697B-022B-4454-91FA-B3CB5C035B8E}" srcId="{8CA35151-05A3-46CB-9EEE-107932AE2B7B}" destId="{86820C21-B347-4299-8156-03F7ABF1A93C}" srcOrd="0" destOrd="0" parTransId="{180B9860-E172-4254-A158-F98FAFC492CA}" sibTransId="{95BC6B5D-C1ED-42E4-98A9-945F49A33BC8}"/>
    <dgm:cxn modelId="{6B07F884-CF12-4547-89F2-4565E811EECC}" srcId="{FE54A769-001E-4368-96B5-522A3BD78CD8}" destId="{8CA35151-05A3-46CB-9EEE-107932AE2B7B}" srcOrd="0" destOrd="0" parTransId="{2F30AF58-2A71-4F43-9C38-7B8B4F1F50D3}" sibTransId="{5D9F2A3F-89A0-4D43-8761-8090CC4B1825}"/>
    <dgm:cxn modelId="{3865D986-AB75-C14D-BCE3-8B1C6706FB7E}" type="presOf" srcId="{FE54A769-001E-4368-96B5-522A3BD78CD8}" destId="{293540D9-1714-3D48-9118-976DD13C1CE8}" srcOrd="0" destOrd="0" presId="urn:microsoft.com/office/officeart/2005/8/layout/list1"/>
    <dgm:cxn modelId="{24EE7D98-2CDB-D24F-9EED-34B6A14D517F}" type="presOf" srcId="{6C8E7772-92B2-8843-B14C-4B049ACF7CDD}" destId="{89F54393-0307-9340-BDB7-AEC21CFF0EB5}" srcOrd="0" destOrd="2" presId="urn:microsoft.com/office/officeart/2005/8/layout/list1"/>
    <dgm:cxn modelId="{9F3F91A3-93F1-5942-8C74-A7E3BBDBA427}" type="presOf" srcId="{5BAEEF9E-0062-416B-B3BF-816ACB695798}" destId="{A5D8111A-782E-9542-B255-11E10DA6D86A}" srcOrd="0" destOrd="0" presId="urn:microsoft.com/office/officeart/2005/8/layout/list1"/>
    <dgm:cxn modelId="{93C193A3-5E5B-BC45-AE94-7F3D3B74523B}" type="presOf" srcId="{EF29625D-1E7F-4348-BF73-0EA9D3342C11}" destId="{F6E43EB2-CEDD-934E-BD87-C7A95C0CA8C9}" srcOrd="0" destOrd="0" presId="urn:microsoft.com/office/officeart/2005/8/layout/list1"/>
    <dgm:cxn modelId="{7D259AA3-BD71-6040-9BE8-F76FB46CFDB8}" type="presOf" srcId="{CDE55126-2B0C-E843-90C5-624827437225}" destId="{89F54393-0307-9340-BDB7-AEC21CFF0EB5}" srcOrd="0" destOrd="3" presId="urn:microsoft.com/office/officeart/2005/8/layout/list1"/>
    <dgm:cxn modelId="{21F844B7-665E-B341-9A54-F8E9EC58AB39}" type="presOf" srcId="{C8D12756-CA2F-4C4E-9FCC-A351D4D687A8}" destId="{FDAA7F1A-6AD2-4949-97E3-C8842C88A34C}" srcOrd="0" destOrd="4" presId="urn:microsoft.com/office/officeart/2005/8/layout/list1"/>
    <dgm:cxn modelId="{3034F9B7-2285-41A1-9145-78C431EB936D}" srcId="{FE54A769-001E-4368-96B5-522A3BD78CD8}" destId="{5BAEEF9E-0062-416B-B3BF-816ACB695798}" srcOrd="2" destOrd="0" parTransId="{2054CF21-1D65-45F2-A707-52A67F5E29FB}" sibTransId="{B8060416-26F0-4D5D-8BD2-DE0C28BAEFE4}"/>
    <dgm:cxn modelId="{C6E68DDA-E9C0-1749-A6FF-1FB1B271E75E}" type="presOf" srcId="{86820C21-B347-4299-8156-03F7ABF1A93C}" destId="{7EEC32C7-B19F-5944-9D64-5BFB9F8E6EF1}" srcOrd="0" destOrd="0" presId="urn:microsoft.com/office/officeart/2005/8/layout/list1"/>
    <dgm:cxn modelId="{1D5520F2-F98C-6C42-9D84-365E27FEAAC8}" type="presOf" srcId="{C154CCB6-7578-46A8-B6DD-4138CFD6D6EA}" destId="{FDAA7F1A-6AD2-4949-97E3-C8842C88A34C}" srcOrd="0" destOrd="1" presId="urn:microsoft.com/office/officeart/2005/8/layout/list1"/>
    <dgm:cxn modelId="{A58BB0F2-3EAC-ED4D-88D4-14160A45523F}" srcId="{5BAEEF9E-0062-416B-B3BF-816ACB695798}" destId="{CDE55126-2B0C-E843-90C5-624827437225}" srcOrd="3" destOrd="0" parTransId="{52118275-E9C2-1C43-AEC7-88CDB6E16029}" sibTransId="{0967C608-D1D2-BF46-9638-B7C9A5F7E191}"/>
    <dgm:cxn modelId="{D07A81FA-548C-0642-B812-50014100A907}" type="presOf" srcId="{F55632D9-23BA-8349-9A78-259481740DD9}" destId="{89F54393-0307-9340-BDB7-AEC21CFF0EB5}" srcOrd="0" destOrd="4" presId="urn:microsoft.com/office/officeart/2005/8/layout/list1"/>
    <dgm:cxn modelId="{C7B85311-3974-BE44-B097-19619B75A615}" type="presParOf" srcId="{293540D9-1714-3D48-9118-976DD13C1CE8}" destId="{FBE26BD8-7A55-524B-A09A-7B6EA0B2C307}" srcOrd="0" destOrd="0" presId="urn:microsoft.com/office/officeart/2005/8/layout/list1"/>
    <dgm:cxn modelId="{9337F895-8F50-7348-992B-CFB480B52AFA}" type="presParOf" srcId="{FBE26BD8-7A55-524B-A09A-7B6EA0B2C307}" destId="{221F6FBC-3994-AE43-8451-CFF0AEAC3BBA}" srcOrd="0" destOrd="0" presId="urn:microsoft.com/office/officeart/2005/8/layout/list1"/>
    <dgm:cxn modelId="{1D4442DB-6F2A-344D-B2E2-2A54F49D72A8}" type="presParOf" srcId="{FBE26BD8-7A55-524B-A09A-7B6EA0B2C307}" destId="{DBA6B933-17CD-B14B-BE08-C002A45A919B}" srcOrd="1" destOrd="0" presId="urn:microsoft.com/office/officeart/2005/8/layout/list1"/>
    <dgm:cxn modelId="{7FBA7636-8F88-1F47-B300-A98F10EEB05D}" type="presParOf" srcId="{293540D9-1714-3D48-9118-976DD13C1CE8}" destId="{BEF42A7E-067A-5047-A66E-DEDBD71F1147}" srcOrd="1" destOrd="0" presId="urn:microsoft.com/office/officeart/2005/8/layout/list1"/>
    <dgm:cxn modelId="{9594E1C2-3BED-EF44-A607-23BFC771BBF1}" type="presParOf" srcId="{293540D9-1714-3D48-9118-976DD13C1CE8}" destId="{7EEC32C7-B19F-5944-9D64-5BFB9F8E6EF1}" srcOrd="2" destOrd="0" presId="urn:microsoft.com/office/officeart/2005/8/layout/list1"/>
    <dgm:cxn modelId="{45DF3E83-9CC3-9F47-B6C8-BDD864D5A437}" type="presParOf" srcId="{293540D9-1714-3D48-9118-976DD13C1CE8}" destId="{207084FB-753C-7B40-BC4C-A8B4F51AC41E}" srcOrd="3" destOrd="0" presId="urn:microsoft.com/office/officeart/2005/8/layout/list1"/>
    <dgm:cxn modelId="{57021FA0-296A-7840-983A-56B5C50418B4}" type="presParOf" srcId="{293540D9-1714-3D48-9118-976DD13C1CE8}" destId="{FF9F3033-4DEF-A940-825A-7AE86F3586B0}" srcOrd="4" destOrd="0" presId="urn:microsoft.com/office/officeart/2005/8/layout/list1"/>
    <dgm:cxn modelId="{6E43393D-46A3-EB46-9741-3DA34D49FEB5}" type="presParOf" srcId="{FF9F3033-4DEF-A940-825A-7AE86F3586B0}" destId="{F6E43EB2-CEDD-934E-BD87-C7A95C0CA8C9}" srcOrd="0" destOrd="0" presId="urn:microsoft.com/office/officeart/2005/8/layout/list1"/>
    <dgm:cxn modelId="{CD4741F0-AABD-6E44-B4B6-9925F91FBC20}" type="presParOf" srcId="{FF9F3033-4DEF-A940-825A-7AE86F3586B0}" destId="{1ED5C0D2-45A5-A24E-A6E3-D9CA1605E7D4}" srcOrd="1" destOrd="0" presId="urn:microsoft.com/office/officeart/2005/8/layout/list1"/>
    <dgm:cxn modelId="{21C31ADB-F467-0B43-ADBC-E78AB805363D}" type="presParOf" srcId="{293540D9-1714-3D48-9118-976DD13C1CE8}" destId="{E5531F50-E6E3-E748-B4D4-4D75CCD83FEA}" srcOrd="5" destOrd="0" presId="urn:microsoft.com/office/officeart/2005/8/layout/list1"/>
    <dgm:cxn modelId="{7EF43DBA-3729-E547-B45C-F1384DDBA1E7}" type="presParOf" srcId="{293540D9-1714-3D48-9118-976DD13C1CE8}" destId="{FDAA7F1A-6AD2-4949-97E3-C8842C88A34C}" srcOrd="6" destOrd="0" presId="urn:microsoft.com/office/officeart/2005/8/layout/list1"/>
    <dgm:cxn modelId="{2EF9D5BF-DEC6-724B-A64C-0238A27F8987}" type="presParOf" srcId="{293540D9-1714-3D48-9118-976DD13C1CE8}" destId="{AE32117F-7848-554B-B698-55099CC871C7}" srcOrd="7" destOrd="0" presId="urn:microsoft.com/office/officeart/2005/8/layout/list1"/>
    <dgm:cxn modelId="{827E8111-8974-7D4B-A390-E074E28F622B}" type="presParOf" srcId="{293540D9-1714-3D48-9118-976DD13C1CE8}" destId="{53887995-E420-824F-AE74-E3166E34B87F}" srcOrd="8" destOrd="0" presId="urn:microsoft.com/office/officeart/2005/8/layout/list1"/>
    <dgm:cxn modelId="{6AC8F3E4-6EEF-2A49-863A-D00A211821B7}" type="presParOf" srcId="{53887995-E420-824F-AE74-E3166E34B87F}" destId="{A5D8111A-782E-9542-B255-11E10DA6D86A}" srcOrd="0" destOrd="0" presId="urn:microsoft.com/office/officeart/2005/8/layout/list1"/>
    <dgm:cxn modelId="{2CE25966-E188-A04D-BCA8-2BF065EB4AAA}" type="presParOf" srcId="{53887995-E420-824F-AE74-E3166E34B87F}" destId="{E4BA1F0A-B01E-3245-8A82-BEE6724844D5}" srcOrd="1" destOrd="0" presId="urn:microsoft.com/office/officeart/2005/8/layout/list1"/>
    <dgm:cxn modelId="{A58B75D1-4EA4-B343-96EE-85FA0EBC9CA2}" type="presParOf" srcId="{293540D9-1714-3D48-9118-976DD13C1CE8}" destId="{320D2814-9C5A-6440-89FD-D247A98B57AA}" srcOrd="9" destOrd="0" presId="urn:microsoft.com/office/officeart/2005/8/layout/list1"/>
    <dgm:cxn modelId="{C440768E-75C0-A348-B988-5B05F40C3F62}" type="presParOf" srcId="{293540D9-1714-3D48-9118-976DD13C1CE8}" destId="{89F54393-0307-9340-BDB7-AEC21CFF0E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5A3B02-8C74-E64B-B139-CDC7A31B93C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DFF31D-9A65-0C44-90A2-507631EA29B2}">
      <dgm:prSet/>
      <dgm:spPr/>
      <dgm:t>
        <a:bodyPr/>
        <a:lstStyle/>
        <a:p>
          <a:r>
            <a:rPr lang="en-US" dirty="0"/>
            <a:t>BOC:</a:t>
          </a:r>
        </a:p>
      </dgm:t>
    </dgm:pt>
    <dgm:pt modelId="{F5B64D86-953B-AC4F-A8EE-E8935AF3C7AF}" type="parTrans" cxnId="{63B2A221-AB28-8444-960B-5AB358032169}">
      <dgm:prSet/>
      <dgm:spPr/>
      <dgm:t>
        <a:bodyPr/>
        <a:lstStyle/>
        <a:p>
          <a:endParaRPr lang="en-US"/>
        </a:p>
      </dgm:t>
    </dgm:pt>
    <dgm:pt modelId="{184BE989-0AC5-AD48-B532-D7C094D863B6}" type="sibTrans" cxnId="{63B2A221-AB28-8444-960B-5AB358032169}">
      <dgm:prSet/>
      <dgm:spPr/>
      <dgm:t>
        <a:bodyPr/>
        <a:lstStyle/>
        <a:p>
          <a:endParaRPr lang="en-US"/>
        </a:p>
      </dgm:t>
    </dgm:pt>
    <dgm:pt modelId="{32521DFE-8280-9E4F-B72F-8ACD0B6C5065}">
      <dgm:prSet/>
      <dgm:spPr/>
      <dgm:t>
        <a:bodyPr/>
        <a:lstStyle/>
        <a:p>
          <a:r>
            <a:rPr lang="en-US"/>
            <a:t>Video</a:t>
          </a:r>
        </a:p>
      </dgm:t>
    </dgm:pt>
    <dgm:pt modelId="{0F8440A4-D4B6-F64C-8D52-49A5CD2AF3AB}" type="parTrans" cxnId="{B622F6A3-70C2-1F40-91BE-0AA4AF0BE80B}">
      <dgm:prSet/>
      <dgm:spPr/>
      <dgm:t>
        <a:bodyPr/>
        <a:lstStyle/>
        <a:p>
          <a:endParaRPr lang="en-US"/>
        </a:p>
      </dgm:t>
    </dgm:pt>
    <dgm:pt modelId="{58EB6229-A73F-7141-BD48-731B879B3553}" type="sibTrans" cxnId="{B622F6A3-70C2-1F40-91BE-0AA4AF0BE80B}">
      <dgm:prSet/>
      <dgm:spPr/>
      <dgm:t>
        <a:bodyPr/>
        <a:lstStyle/>
        <a:p>
          <a:endParaRPr lang="en-US"/>
        </a:p>
      </dgm:t>
    </dgm:pt>
    <dgm:pt modelId="{0A3E1FA2-39B9-C544-8CBC-D6B0E34FC140}">
      <dgm:prSet/>
      <dgm:spPr/>
      <dgm:t>
        <a:bodyPr/>
        <a:lstStyle/>
        <a:p>
          <a:r>
            <a:rPr lang="en-US" dirty="0"/>
            <a:t>Explanation of prevention practices</a:t>
          </a:r>
        </a:p>
      </dgm:t>
    </dgm:pt>
    <dgm:pt modelId="{C4F86D66-0A2B-624D-99F4-BAF0D8EDBC4E}" type="parTrans" cxnId="{7AC48796-F375-7747-B52B-B9CB1284BAD1}">
      <dgm:prSet/>
      <dgm:spPr/>
      <dgm:t>
        <a:bodyPr/>
        <a:lstStyle/>
        <a:p>
          <a:endParaRPr lang="en-US"/>
        </a:p>
      </dgm:t>
    </dgm:pt>
    <dgm:pt modelId="{100D5085-93FA-5944-B70C-79C638582A20}" type="sibTrans" cxnId="{7AC48796-F375-7747-B52B-B9CB1284BAD1}">
      <dgm:prSet/>
      <dgm:spPr/>
      <dgm:t>
        <a:bodyPr/>
        <a:lstStyle/>
        <a:p>
          <a:endParaRPr lang="en-US"/>
        </a:p>
      </dgm:t>
    </dgm:pt>
    <dgm:pt modelId="{912DE143-DABB-A04A-9998-2C88E65CE3B1}">
      <dgm:prSet/>
      <dgm:spPr/>
      <dgm:t>
        <a:bodyPr/>
        <a:lstStyle/>
        <a:p>
          <a:r>
            <a:rPr lang="en-US"/>
            <a:t>MUCOSITIS:</a:t>
          </a:r>
        </a:p>
      </dgm:t>
    </dgm:pt>
    <dgm:pt modelId="{AD0F31BB-310E-BE4D-8EFA-42139E14B72B}" type="parTrans" cxnId="{C5E95E6A-5AC6-4646-9F0A-228BED57FDEB}">
      <dgm:prSet/>
      <dgm:spPr/>
      <dgm:t>
        <a:bodyPr/>
        <a:lstStyle/>
        <a:p>
          <a:endParaRPr lang="en-US"/>
        </a:p>
      </dgm:t>
    </dgm:pt>
    <dgm:pt modelId="{4512807B-D4C2-674D-8583-B07158B6D0AA}" type="sibTrans" cxnId="{C5E95E6A-5AC6-4646-9F0A-228BED57FDEB}">
      <dgm:prSet/>
      <dgm:spPr/>
      <dgm:t>
        <a:bodyPr/>
        <a:lstStyle/>
        <a:p>
          <a:endParaRPr lang="en-US"/>
        </a:p>
      </dgm:t>
    </dgm:pt>
    <dgm:pt modelId="{38DE453B-2C5C-7145-BA8F-DEF00A00CE27}">
      <dgm:prSet/>
      <dgm:spPr/>
      <dgm:t>
        <a:bodyPr/>
        <a:lstStyle/>
        <a:p>
          <a:r>
            <a:rPr lang="en-US"/>
            <a:t>Grade Mucositis (new)</a:t>
          </a:r>
        </a:p>
      </dgm:t>
    </dgm:pt>
    <dgm:pt modelId="{63049980-8811-204B-BB0B-3A15CD7C3E8F}" type="parTrans" cxnId="{541CA5A1-7340-9748-BF1E-AA1F28027CEB}">
      <dgm:prSet/>
      <dgm:spPr/>
      <dgm:t>
        <a:bodyPr/>
        <a:lstStyle/>
        <a:p>
          <a:endParaRPr lang="en-US"/>
        </a:p>
      </dgm:t>
    </dgm:pt>
    <dgm:pt modelId="{2827515B-0DED-334A-AC08-B9ADE1F3F90A}" type="sibTrans" cxnId="{541CA5A1-7340-9748-BF1E-AA1F28027CEB}">
      <dgm:prSet/>
      <dgm:spPr/>
      <dgm:t>
        <a:bodyPr/>
        <a:lstStyle/>
        <a:p>
          <a:endParaRPr lang="en-US"/>
        </a:p>
      </dgm:t>
    </dgm:pt>
    <dgm:pt modelId="{5F517E46-A1BD-A941-B29C-D7967D1160DC}">
      <dgm:prSet/>
      <dgm:spPr/>
      <dgm:t>
        <a:bodyPr/>
        <a:lstStyle/>
        <a:p>
          <a:r>
            <a:rPr lang="en-US" dirty="0"/>
            <a:t>Pain assessment (already doing)</a:t>
          </a:r>
        </a:p>
      </dgm:t>
    </dgm:pt>
    <dgm:pt modelId="{4C8AB55E-B8CB-B347-8495-A01A857728A3}" type="parTrans" cxnId="{E2AB03D7-9D91-434E-A325-CE92134462BE}">
      <dgm:prSet/>
      <dgm:spPr/>
      <dgm:t>
        <a:bodyPr/>
        <a:lstStyle/>
        <a:p>
          <a:endParaRPr lang="en-US"/>
        </a:p>
      </dgm:t>
    </dgm:pt>
    <dgm:pt modelId="{5C1E7AEA-FB2D-A846-91E2-B25F5C370DDB}" type="sibTrans" cxnId="{E2AB03D7-9D91-434E-A325-CE92134462BE}">
      <dgm:prSet/>
      <dgm:spPr/>
      <dgm:t>
        <a:bodyPr/>
        <a:lstStyle/>
        <a:p>
          <a:endParaRPr lang="en-US"/>
        </a:p>
      </dgm:t>
    </dgm:pt>
    <dgm:pt modelId="{07BC94EA-EE7C-CB4B-B607-2F62064A5A6D}">
      <dgm:prSet/>
      <dgm:spPr/>
      <dgm:t>
        <a:bodyPr/>
        <a:lstStyle/>
        <a:p>
          <a:r>
            <a:rPr lang="en-US"/>
            <a:t>Documentation of pain assessment &amp; oral hygiene (new)</a:t>
          </a:r>
        </a:p>
      </dgm:t>
    </dgm:pt>
    <dgm:pt modelId="{D1BBAE05-E4AB-4548-82A6-F9580E199B39}" type="parTrans" cxnId="{A07A453B-A0C9-4A47-9BED-5816F1F9F0B5}">
      <dgm:prSet/>
      <dgm:spPr/>
      <dgm:t>
        <a:bodyPr/>
        <a:lstStyle/>
        <a:p>
          <a:endParaRPr lang="en-US"/>
        </a:p>
      </dgm:t>
    </dgm:pt>
    <dgm:pt modelId="{9F3AD03C-78B4-9F43-909F-DE6561CDDA75}" type="sibTrans" cxnId="{A07A453B-A0C9-4A47-9BED-5816F1F9F0B5}">
      <dgm:prSet/>
      <dgm:spPr/>
      <dgm:t>
        <a:bodyPr/>
        <a:lstStyle/>
        <a:p>
          <a:endParaRPr lang="en-US"/>
        </a:p>
      </dgm:t>
    </dgm:pt>
    <dgm:pt modelId="{B69C635C-88EE-443B-BCF3-DD979D4B2B4F}">
      <dgm:prSet/>
      <dgm:spPr/>
      <dgm:t>
        <a:bodyPr/>
        <a:lstStyle/>
        <a:p>
          <a:r>
            <a:rPr lang="en-US" dirty="0"/>
            <a:t> record of basic oral hygiene (already doing)</a:t>
          </a:r>
        </a:p>
      </dgm:t>
    </dgm:pt>
    <dgm:pt modelId="{77430EA9-91E6-48A0-9307-FE160D077A56}" type="parTrans" cxnId="{69F021FB-05BD-4240-85A6-28A60ABC4AAC}">
      <dgm:prSet/>
      <dgm:spPr/>
      <dgm:t>
        <a:bodyPr/>
        <a:lstStyle/>
        <a:p>
          <a:endParaRPr lang="en-US"/>
        </a:p>
      </dgm:t>
    </dgm:pt>
    <dgm:pt modelId="{B0F9C212-31B0-4D28-92B9-8E311167606C}" type="sibTrans" cxnId="{69F021FB-05BD-4240-85A6-28A60ABC4AAC}">
      <dgm:prSet/>
      <dgm:spPr/>
      <dgm:t>
        <a:bodyPr/>
        <a:lstStyle/>
        <a:p>
          <a:endParaRPr lang="en-US"/>
        </a:p>
      </dgm:t>
    </dgm:pt>
    <dgm:pt modelId="{BFCCF651-E162-5041-A247-8D74910D07B3}" type="pres">
      <dgm:prSet presAssocID="{275A3B02-8C74-E64B-B139-CDC7A31B93CE}" presName="Name0" presStyleCnt="0">
        <dgm:presLayoutVars>
          <dgm:dir/>
          <dgm:animLvl val="lvl"/>
          <dgm:resizeHandles val="exact"/>
        </dgm:presLayoutVars>
      </dgm:prSet>
      <dgm:spPr/>
    </dgm:pt>
    <dgm:pt modelId="{9729972D-076B-3C41-A0BA-0EE9330C1C8E}" type="pres">
      <dgm:prSet presAssocID="{44DFF31D-9A65-0C44-90A2-507631EA29B2}" presName="composite" presStyleCnt="0"/>
      <dgm:spPr/>
    </dgm:pt>
    <dgm:pt modelId="{17FF41DC-9455-4943-BE6A-407FC45A2B2C}" type="pres">
      <dgm:prSet presAssocID="{44DFF31D-9A65-0C44-90A2-507631EA29B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4720109-5376-924F-BB93-1F8B80985145}" type="pres">
      <dgm:prSet presAssocID="{44DFF31D-9A65-0C44-90A2-507631EA29B2}" presName="desTx" presStyleLbl="alignAccFollowNode1" presStyleIdx="0" presStyleCnt="2">
        <dgm:presLayoutVars>
          <dgm:bulletEnabled val="1"/>
        </dgm:presLayoutVars>
      </dgm:prSet>
      <dgm:spPr/>
    </dgm:pt>
    <dgm:pt modelId="{6AFE280B-BC5A-134A-879B-3E6E7435A900}" type="pres">
      <dgm:prSet presAssocID="{184BE989-0AC5-AD48-B532-D7C094D863B6}" presName="space" presStyleCnt="0"/>
      <dgm:spPr/>
    </dgm:pt>
    <dgm:pt modelId="{A789C118-CDC5-7C41-89FC-FEAE06DB5AEE}" type="pres">
      <dgm:prSet presAssocID="{912DE143-DABB-A04A-9998-2C88E65CE3B1}" presName="composite" presStyleCnt="0"/>
      <dgm:spPr/>
    </dgm:pt>
    <dgm:pt modelId="{944B847F-7C35-CA4D-9044-20C80271543B}" type="pres">
      <dgm:prSet presAssocID="{912DE143-DABB-A04A-9998-2C88E65CE3B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BAB3BF5-6FD8-CC4A-BEB6-6E469E805A60}" type="pres">
      <dgm:prSet presAssocID="{912DE143-DABB-A04A-9998-2C88E65CE3B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8D2321C-3A35-1C4B-A204-71515012B3B8}" type="presOf" srcId="{912DE143-DABB-A04A-9998-2C88E65CE3B1}" destId="{944B847F-7C35-CA4D-9044-20C80271543B}" srcOrd="0" destOrd="0" presId="urn:microsoft.com/office/officeart/2005/8/layout/hList1"/>
    <dgm:cxn modelId="{63B2A221-AB28-8444-960B-5AB358032169}" srcId="{275A3B02-8C74-E64B-B139-CDC7A31B93CE}" destId="{44DFF31D-9A65-0C44-90A2-507631EA29B2}" srcOrd="0" destOrd="0" parTransId="{F5B64D86-953B-AC4F-A8EE-E8935AF3C7AF}" sibTransId="{184BE989-0AC5-AD48-B532-D7C094D863B6}"/>
    <dgm:cxn modelId="{A20A9A38-5A7E-FF42-86E8-482327B81C04}" type="presOf" srcId="{5F517E46-A1BD-A941-B29C-D7967D1160DC}" destId="{5BAB3BF5-6FD8-CC4A-BEB6-6E469E805A60}" srcOrd="0" destOrd="1" presId="urn:microsoft.com/office/officeart/2005/8/layout/hList1"/>
    <dgm:cxn modelId="{F238F339-E2A2-394F-9D44-7EDDE057915C}" type="presOf" srcId="{07BC94EA-EE7C-CB4B-B607-2F62064A5A6D}" destId="{5BAB3BF5-6FD8-CC4A-BEB6-6E469E805A60}" srcOrd="0" destOrd="2" presId="urn:microsoft.com/office/officeart/2005/8/layout/hList1"/>
    <dgm:cxn modelId="{A07A453B-A0C9-4A47-9BED-5816F1F9F0B5}" srcId="{912DE143-DABB-A04A-9998-2C88E65CE3B1}" destId="{07BC94EA-EE7C-CB4B-B607-2F62064A5A6D}" srcOrd="2" destOrd="0" parTransId="{D1BBAE05-E4AB-4548-82A6-F9580E199B39}" sibTransId="{9F3AD03C-78B4-9F43-909F-DE6561CDDA75}"/>
    <dgm:cxn modelId="{7FDFBB45-B249-419E-BFDA-4E458871EFFD}" type="presOf" srcId="{B69C635C-88EE-443B-BCF3-DD979D4B2B4F}" destId="{64720109-5376-924F-BB93-1F8B80985145}" srcOrd="0" destOrd="2" presId="urn:microsoft.com/office/officeart/2005/8/layout/hList1"/>
    <dgm:cxn modelId="{C5E95E6A-5AC6-4646-9F0A-228BED57FDEB}" srcId="{275A3B02-8C74-E64B-B139-CDC7A31B93CE}" destId="{912DE143-DABB-A04A-9998-2C88E65CE3B1}" srcOrd="1" destOrd="0" parTransId="{AD0F31BB-310E-BE4D-8EFA-42139E14B72B}" sibTransId="{4512807B-D4C2-674D-8583-B07158B6D0AA}"/>
    <dgm:cxn modelId="{AD03D56F-47D3-0442-B7EB-FE4D76E8F95C}" type="presOf" srcId="{275A3B02-8C74-E64B-B139-CDC7A31B93CE}" destId="{BFCCF651-E162-5041-A247-8D74910D07B3}" srcOrd="0" destOrd="0" presId="urn:microsoft.com/office/officeart/2005/8/layout/hList1"/>
    <dgm:cxn modelId="{E245D98A-0B41-3440-943D-DB2FA2FB9D1C}" type="presOf" srcId="{0A3E1FA2-39B9-C544-8CBC-D6B0E34FC140}" destId="{64720109-5376-924F-BB93-1F8B80985145}" srcOrd="0" destOrd="1" presId="urn:microsoft.com/office/officeart/2005/8/layout/hList1"/>
    <dgm:cxn modelId="{7AC48796-F375-7747-B52B-B9CB1284BAD1}" srcId="{44DFF31D-9A65-0C44-90A2-507631EA29B2}" destId="{0A3E1FA2-39B9-C544-8CBC-D6B0E34FC140}" srcOrd="1" destOrd="0" parTransId="{C4F86D66-0A2B-624D-99F4-BAF0D8EDBC4E}" sibTransId="{100D5085-93FA-5944-B70C-79C638582A20}"/>
    <dgm:cxn modelId="{D0952D99-5C5D-0B48-88EE-E15EF95F7290}" type="presOf" srcId="{32521DFE-8280-9E4F-B72F-8ACD0B6C5065}" destId="{64720109-5376-924F-BB93-1F8B80985145}" srcOrd="0" destOrd="0" presId="urn:microsoft.com/office/officeart/2005/8/layout/hList1"/>
    <dgm:cxn modelId="{E275E999-810C-9E4B-A01E-C3398588C7BD}" type="presOf" srcId="{44DFF31D-9A65-0C44-90A2-507631EA29B2}" destId="{17FF41DC-9455-4943-BE6A-407FC45A2B2C}" srcOrd="0" destOrd="0" presId="urn:microsoft.com/office/officeart/2005/8/layout/hList1"/>
    <dgm:cxn modelId="{541CA5A1-7340-9748-BF1E-AA1F28027CEB}" srcId="{912DE143-DABB-A04A-9998-2C88E65CE3B1}" destId="{38DE453B-2C5C-7145-BA8F-DEF00A00CE27}" srcOrd="0" destOrd="0" parTransId="{63049980-8811-204B-BB0B-3A15CD7C3E8F}" sibTransId="{2827515B-0DED-334A-AC08-B9ADE1F3F90A}"/>
    <dgm:cxn modelId="{B622F6A3-70C2-1F40-91BE-0AA4AF0BE80B}" srcId="{44DFF31D-9A65-0C44-90A2-507631EA29B2}" destId="{32521DFE-8280-9E4F-B72F-8ACD0B6C5065}" srcOrd="0" destOrd="0" parTransId="{0F8440A4-D4B6-F64C-8D52-49A5CD2AF3AB}" sibTransId="{58EB6229-A73F-7141-BD48-731B879B3553}"/>
    <dgm:cxn modelId="{E2AB03D7-9D91-434E-A325-CE92134462BE}" srcId="{912DE143-DABB-A04A-9998-2C88E65CE3B1}" destId="{5F517E46-A1BD-A941-B29C-D7967D1160DC}" srcOrd="1" destOrd="0" parTransId="{4C8AB55E-B8CB-B347-8495-A01A857728A3}" sibTransId="{5C1E7AEA-FB2D-A846-91E2-B25F5C370DDB}"/>
    <dgm:cxn modelId="{96440FE6-603E-6640-9787-E6C86CFCBEE7}" type="presOf" srcId="{38DE453B-2C5C-7145-BA8F-DEF00A00CE27}" destId="{5BAB3BF5-6FD8-CC4A-BEB6-6E469E805A60}" srcOrd="0" destOrd="0" presId="urn:microsoft.com/office/officeart/2005/8/layout/hList1"/>
    <dgm:cxn modelId="{69F021FB-05BD-4240-85A6-28A60ABC4AAC}" srcId="{44DFF31D-9A65-0C44-90A2-507631EA29B2}" destId="{B69C635C-88EE-443B-BCF3-DD979D4B2B4F}" srcOrd="2" destOrd="0" parTransId="{77430EA9-91E6-48A0-9307-FE160D077A56}" sibTransId="{B0F9C212-31B0-4D28-92B9-8E311167606C}"/>
    <dgm:cxn modelId="{CB59E5F1-FDDB-1E42-9009-40BC919B19EE}" type="presParOf" srcId="{BFCCF651-E162-5041-A247-8D74910D07B3}" destId="{9729972D-076B-3C41-A0BA-0EE9330C1C8E}" srcOrd="0" destOrd="0" presId="urn:microsoft.com/office/officeart/2005/8/layout/hList1"/>
    <dgm:cxn modelId="{E691ADA7-6C66-3F49-A7A3-D0A1B13A9E03}" type="presParOf" srcId="{9729972D-076B-3C41-A0BA-0EE9330C1C8E}" destId="{17FF41DC-9455-4943-BE6A-407FC45A2B2C}" srcOrd="0" destOrd="0" presId="urn:microsoft.com/office/officeart/2005/8/layout/hList1"/>
    <dgm:cxn modelId="{47629C15-5F08-2349-A08F-DC50567E6E29}" type="presParOf" srcId="{9729972D-076B-3C41-A0BA-0EE9330C1C8E}" destId="{64720109-5376-924F-BB93-1F8B80985145}" srcOrd="1" destOrd="0" presId="urn:microsoft.com/office/officeart/2005/8/layout/hList1"/>
    <dgm:cxn modelId="{D811676C-DDF2-5A43-AC93-3EF1101BA3C6}" type="presParOf" srcId="{BFCCF651-E162-5041-A247-8D74910D07B3}" destId="{6AFE280B-BC5A-134A-879B-3E6E7435A900}" srcOrd="1" destOrd="0" presId="urn:microsoft.com/office/officeart/2005/8/layout/hList1"/>
    <dgm:cxn modelId="{015D2422-3718-FA4F-961A-1B0136A086A6}" type="presParOf" srcId="{BFCCF651-E162-5041-A247-8D74910D07B3}" destId="{A789C118-CDC5-7C41-89FC-FEAE06DB5AEE}" srcOrd="2" destOrd="0" presId="urn:microsoft.com/office/officeart/2005/8/layout/hList1"/>
    <dgm:cxn modelId="{028A7E58-FC3B-B047-957C-1BAB17A13CE2}" type="presParOf" srcId="{A789C118-CDC5-7C41-89FC-FEAE06DB5AEE}" destId="{944B847F-7C35-CA4D-9044-20C80271543B}" srcOrd="0" destOrd="0" presId="urn:microsoft.com/office/officeart/2005/8/layout/hList1"/>
    <dgm:cxn modelId="{C01109BD-1ADD-5042-BF8F-A59A4A5BE2DA}" type="presParOf" srcId="{A789C118-CDC5-7C41-89FC-FEAE06DB5AEE}" destId="{5BAB3BF5-6FD8-CC4A-BEB6-6E469E805A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7FC32E-5966-6348-9001-9D004535DE57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926EF1A-3F29-044C-BD55-44A98B927810}">
      <dgm:prSet/>
      <dgm:spPr/>
      <dgm:t>
        <a:bodyPr/>
        <a:lstStyle/>
        <a:p>
          <a:r>
            <a:rPr lang="en-US" dirty="0"/>
            <a:t>BASIC ORAL CARE:</a:t>
          </a:r>
        </a:p>
      </dgm:t>
    </dgm:pt>
    <dgm:pt modelId="{B7324CF1-C68A-D647-B65D-134B7C7CDD05}" type="parTrans" cxnId="{9E659F31-5C72-6648-A17A-0DFC50C84157}">
      <dgm:prSet/>
      <dgm:spPr/>
      <dgm:t>
        <a:bodyPr/>
        <a:lstStyle/>
        <a:p>
          <a:endParaRPr lang="en-US"/>
        </a:p>
      </dgm:t>
    </dgm:pt>
    <dgm:pt modelId="{8999E236-28FD-C14C-9ED0-521B7E91300B}" type="sibTrans" cxnId="{9E659F31-5C72-6648-A17A-0DFC50C84157}">
      <dgm:prSet/>
      <dgm:spPr/>
      <dgm:t>
        <a:bodyPr/>
        <a:lstStyle/>
        <a:p>
          <a:endParaRPr lang="en-US"/>
        </a:p>
      </dgm:t>
    </dgm:pt>
    <dgm:pt modelId="{22755917-8E3C-F741-926B-0DD5652D1D29}">
      <dgm:prSet/>
      <dgm:spPr/>
      <dgm:t>
        <a:bodyPr/>
        <a:lstStyle/>
        <a:p>
          <a:r>
            <a:rPr lang="en-US" dirty="0"/>
            <a:t>Provide Ice Chips/Popsicles for cryotherapy when necessary</a:t>
          </a:r>
        </a:p>
      </dgm:t>
    </dgm:pt>
    <dgm:pt modelId="{48C0F7B0-33CF-6647-BC29-CB149219A915}" type="parTrans" cxnId="{3E2A0567-109E-4547-BE50-BDC1C2ED5312}">
      <dgm:prSet/>
      <dgm:spPr/>
      <dgm:t>
        <a:bodyPr/>
        <a:lstStyle/>
        <a:p>
          <a:endParaRPr lang="en-US"/>
        </a:p>
      </dgm:t>
    </dgm:pt>
    <dgm:pt modelId="{22FC9065-7E1D-074A-BC64-7C95357B8EE6}" type="sibTrans" cxnId="{3E2A0567-109E-4547-BE50-BDC1C2ED5312}">
      <dgm:prSet/>
      <dgm:spPr/>
      <dgm:t>
        <a:bodyPr/>
        <a:lstStyle/>
        <a:p>
          <a:endParaRPr lang="en-US"/>
        </a:p>
      </dgm:t>
    </dgm:pt>
    <dgm:pt modelId="{03931CFA-916C-7F4D-B0BF-405BDD37C9B9}">
      <dgm:prSet/>
      <dgm:spPr/>
      <dgm:t>
        <a:bodyPr/>
        <a:lstStyle/>
        <a:p>
          <a:r>
            <a:rPr lang="en-US" dirty="0"/>
            <a:t>Provide Normal saline bottle (1L)</a:t>
          </a:r>
        </a:p>
      </dgm:t>
    </dgm:pt>
    <dgm:pt modelId="{526FFE73-F957-CA4D-8DCE-0462D9CDD9D1}" type="parTrans" cxnId="{0C9165D0-D906-D74C-9D30-B9ECDE80D290}">
      <dgm:prSet/>
      <dgm:spPr/>
      <dgm:t>
        <a:bodyPr/>
        <a:lstStyle/>
        <a:p>
          <a:endParaRPr lang="en-US"/>
        </a:p>
      </dgm:t>
    </dgm:pt>
    <dgm:pt modelId="{F66C05C6-F521-B745-9D48-54766C667D1D}" type="sibTrans" cxnId="{0C9165D0-D906-D74C-9D30-B9ECDE80D290}">
      <dgm:prSet/>
      <dgm:spPr/>
      <dgm:t>
        <a:bodyPr/>
        <a:lstStyle/>
        <a:p>
          <a:endParaRPr lang="en-US"/>
        </a:p>
      </dgm:t>
    </dgm:pt>
    <dgm:pt modelId="{13AA23B0-8994-C945-BF93-A0C1D847A65B}">
      <dgm:prSet/>
      <dgm:spPr/>
      <dgm:t>
        <a:bodyPr/>
        <a:lstStyle/>
        <a:p>
          <a:r>
            <a:rPr lang="en-US" dirty="0"/>
            <a:t>flow chart next to patient (Medical Assistant)</a:t>
          </a:r>
        </a:p>
      </dgm:t>
    </dgm:pt>
    <dgm:pt modelId="{29E3E37C-E2B3-554D-B1EB-C754744AABC8}" type="parTrans" cxnId="{0D7AE107-B121-FC41-94A1-E30DC0C4FCB2}">
      <dgm:prSet/>
      <dgm:spPr/>
      <dgm:t>
        <a:bodyPr/>
        <a:lstStyle/>
        <a:p>
          <a:endParaRPr lang="en-US"/>
        </a:p>
      </dgm:t>
    </dgm:pt>
    <dgm:pt modelId="{E7F2E135-81B3-EB4C-A3DF-CAFCB2F43CA2}" type="sibTrans" cxnId="{0D7AE107-B121-FC41-94A1-E30DC0C4FCB2}">
      <dgm:prSet/>
      <dgm:spPr/>
      <dgm:t>
        <a:bodyPr/>
        <a:lstStyle/>
        <a:p>
          <a:endParaRPr lang="en-US"/>
        </a:p>
      </dgm:t>
    </dgm:pt>
    <dgm:pt modelId="{23214572-57B8-B149-B88C-625B33925B5C}" type="pres">
      <dgm:prSet presAssocID="{0A7FC32E-5966-6348-9001-9D004535DE57}" presName="Name0" presStyleCnt="0">
        <dgm:presLayoutVars>
          <dgm:dir/>
          <dgm:animLvl val="lvl"/>
          <dgm:resizeHandles val="exact"/>
        </dgm:presLayoutVars>
      </dgm:prSet>
      <dgm:spPr/>
    </dgm:pt>
    <dgm:pt modelId="{324BB48C-F077-4743-96F1-31296C76B619}" type="pres">
      <dgm:prSet presAssocID="{5926EF1A-3F29-044C-BD55-44A98B927810}" presName="composite" presStyleCnt="0"/>
      <dgm:spPr/>
    </dgm:pt>
    <dgm:pt modelId="{7DA7EB3D-065B-734B-B7CF-6EFF08B7DFF1}" type="pres">
      <dgm:prSet presAssocID="{5926EF1A-3F29-044C-BD55-44A98B92781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2C360CD-C303-6B42-8F70-C9A8B4507A72}" type="pres">
      <dgm:prSet presAssocID="{5926EF1A-3F29-044C-BD55-44A98B927810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D7AE107-B121-FC41-94A1-E30DC0C4FCB2}" srcId="{5926EF1A-3F29-044C-BD55-44A98B927810}" destId="{13AA23B0-8994-C945-BF93-A0C1D847A65B}" srcOrd="0" destOrd="0" parTransId="{29E3E37C-E2B3-554D-B1EB-C754744AABC8}" sibTransId="{E7F2E135-81B3-EB4C-A3DF-CAFCB2F43CA2}"/>
    <dgm:cxn modelId="{85B7DC2F-CF94-6F4E-A80F-B42B3BD576D9}" type="presOf" srcId="{5926EF1A-3F29-044C-BD55-44A98B927810}" destId="{7DA7EB3D-065B-734B-B7CF-6EFF08B7DFF1}" srcOrd="0" destOrd="0" presId="urn:microsoft.com/office/officeart/2005/8/layout/hList1"/>
    <dgm:cxn modelId="{80D30A31-2EB0-6540-8BF6-62842BC1BAD4}" type="presOf" srcId="{0A7FC32E-5966-6348-9001-9D004535DE57}" destId="{23214572-57B8-B149-B88C-625B33925B5C}" srcOrd="0" destOrd="0" presId="urn:microsoft.com/office/officeart/2005/8/layout/hList1"/>
    <dgm:cxn modelId="{9E659F31-5C72-6648-A17A-0DFC50C84157}" srcId="{0A7FC32E-5966-6348-9001-9D004535DE57}" destId="{5926EF1A-3F29-044C-BD55-44A98B927810}" srcOrd="0" destOrd="0" parTransId="{B7324CF1-C68A-D647-B65D-134B7C7CDD05}" sibTransId="{8999E236-28FD-C14C-9ED0-521B7E91300B}"/>
    <dgm:cxn modelId="{3E2A0567-109E-4547-BE50-BDC1C2ED5312}" srcId="{5926EF1A-3F29-044C-BD55-44A98B927810}" destId="{22755917-8E3C-F741-926B-0DD5652D1D29}" srcOrd="1" destOrd="0" parTransId="{48C0F7B0-33CF-6647-BC29-CB149219A915}" sibTransId="{22FC9065-7E1D-074A-BC64-7C95357B8EE6}"/>
    <dgm:cxn modelId="{6898097A-1820-FF46-8F23-724CE27EA5DE}" type="presOf" srcId="{03931CFA-916C-7F4D-B0BF-405BDD37C9B9}" destId="{42C360CD-C303-6B42-8F70-C9A8B4507A72}" srcOrd="0" destOrd="2" presId="urn:microsoft.com/office/officeart/2005/8/layout/hList1"/>
    <dgm:cxn modelId="{0C9165D0-D906-D74C-9D30-B9ECDE80D290}" srcId="{5926EF1A-3F29-044C-BD55-44A98B927810}" destId="{03931CFA-916C-7F4D-B0BF-405BDD37C9B9}" srcOrd="2" destOrd="0" parTransId="{526FFE73-F957-CA4D-8DCE-0462D9CDD9D1}" sibTransId="{F66C05C6-F521-B745-9D48-54766C667D1D}"/>
    <dgm:cxn modelId="{D6B917F1-825E-4B48-854B-C6D022D4BEE4}" type="presOf" srcId="{22755917-8E3C-F741-926B-0DD5652D1D29}" destId="{42C360CD-C303-6B42-8F70-C9A8B4507A72}" srcOrd="0" destOrd="1" presId="urn:microsoft.com/office/officeart/2005/8/layout/hList1"/>
    <dgm:cxn modelId="{A4141FFE-7E5B-1643-8BA6-EFE88E1E6A32}" type="presOf" srcId="{13AA23B0-8994-C945-BF93-A0C1D847A65B}" destId="{42C360CD-C303-6B42-8F70-C9A8B4507A72}" srcOrd="0" destOrd="0" presId="urn:microsoft.com/office/officeart/2005/8/layout/hList1"/>
    <dgm:cxn modelId="{B5A65E30-D1F2-784B-B411-DF9344A886CA}" type="presParOf" srcId="{23214572-57B8-B149-B88C-625B33925B5C}" destId="{324BB48C-F077-4743-96F1-31296C76B619}" srcOrd="0" destOrd="0" presId="urn:microsoft.com/office/officeart/2005/8/layout/hList1"/>
    <dgm:cxn modelId="{CEFEFF0B-8E89-9B42-B660-FA57BFA1EAE4}" type="presParOf" srcId="{324BB48C-F077-4743-96F1-31296C76B619}" destId="{7DA7EB3D-065B-734B-B7CF-6EFF08B7DFF1}" srcOrd="0" destOrd="0" presId="urn:microsoft.com/office/officeart/2005/8/layout/hList1"/>
    <dgm:cxn modelId="{5895953B-A223-C244-9D62-2531DF806E1D}" type="presParOf" srcId="{324BB48C-F077-4743-96F1-31296C76B619}" destId="{42C360CD-C303-6B42-8F70-C9A8B4507A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CC9CD8-AC69-9244-908B-DAC7FA3910BF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9999A9C-8A19-6942-98B7-82E1E01098BF}">
      <dgm:prSet/>
      <dgm:spPr/>
      <dgm:t>
        <a:bodyPr/>
        <a:lstStyle/>
        <a:p>
          <a:r>
            <a:rPr lang="en-US"/>
            <a:t>Discussion with Patient/Family </a:t>
          </a:r>
        </a:p>
      </dgm:t>
    </dgm:pt>
    <dgm:pt modelId="{89B68CD9-2E23-914E-A1AF-ACB9209EDFAB}" type="parTrans" cxnId="{F7B7F766-1CA4-2C44-A2AC-26626A1BC757}">
      <dgm:prSet/>
      <dgm:spPr/>
      <dgm:t>
        <a:bodyPr/>
        <a:lstStyle/>
        <a:p>
          <a:endParaRPr lang="en-US"/>
        </a:p>
      </dgm:t>
    </dgm:pt>
    <dgm:pt modelId="{4CAC9438-FA2A-004A-951D-6DAAD095D554}" type="sibTrans" cxnId="{F7B7F766-1CA4-2C44-A2AC-26626A1BC757}">
      <dgm:prSet/>
      <dgm:spPr/>
      <dgm:t>
        <a:bodyPr/>
        <a:lstStyle/>
        <a:p>
          <a:endParaRPr lang="en-US"/>
        </a:p>
      </dgm:t>
    </dgm:pt>
    <dgm:pt modelId="{FAD0963F-79A4-2B49-94B0-E20B51575BE9}">
      <dgm:prSet/>
      <dgm:spPr/>
      <dgm:t>
        <a:bodyPr/>
        <a:lstStyle/>
        <a:p>
          <a:r>
            <a:rPr lang="en-US"/>
            <a:t>good hygiene</a:t>
          </a:r>
        </a:p>
      </dgm:t>
    </dgm:pt>
    <dgm:pt modelId="{34533A8B-9BD9-5841-B3BC-835B9FD5D496}" type="parTrans" cxnId="{507372E4-6C95-674D-84A0-AD66D224C8B9}">
      <dgm:prSet/>
      <dgm:spPr/>
      <dgm:t>
        <a:bodyPr/>
        <a:lstStyle/>
        <a:p>
          <a:endParaRPr lang="en-US"/>
        </a:p>
      </dgm:t>
    </dgm:pt>
    <dgm:pt modelId="{DBF3B0DD-10C3-D84F-846E-7831FBD27C48}" type="sibTrans" cxnId="{507372E4-6C95-674D-84A0-AD66D224C8B9}">
      <dgm:prSet/>
      <dgm:spPr/>
      <dgm:t>
        <a:bodyPr/>
        <a:lstStyle/>
        <a:p>
          <a:endParaRPr lang="en-US"/>
        </a:p>
      </dgm:t>
    </dgm:pt>
    <dgm:pt modelId="{4F888CDC-B0B7-4D48-BFB5-2DF50D4C8BB5}">
      <dgm:prSet/>
      <dgm:spPr/>
      <dgm:t>
        <a:bodyPr/>
        <a:lstStyle/>
        <a:p>
          <a:r>
            <a:rPr lang="en-US"/>
            <a:t>Video to watch</a:t>
          </a:r>
        </a:p>
      </dgm:t>
    </dgm:pt>
    <dgm:pt modelId="{B5B9C5B3-075E-6547-8439-FF68DAFCFB89}" type="parTrans" cxnId="{28F7D87B-921C-D944-9ADA-389860BDB0F7}">
      <dgm:prSet/>
      <dgm:spPr/>
      <dgm:t>
        <a:bodyPr/>
        <a:lstStyle/>
        <a:p>
          <a:endParaRPr lang="en-US"/>
        </a:p>
      </dgm:t>
    </dgm:pt>
    <dgm:pt modelId="{A836C497-5191-8243-9D8D-E34ABF901CA8}" type="sibTrans" cxnId="{28F7D87B-921C-D944-9ADA-389860BDB0F7}">
      <dgm:prSet/>
      <dgm:spPr/>
      <dgm:t>
        <a:bodyPr/>
        <a:lstStyle/>
        <a:p>
          <a:endParaRPr lang="en-US"/>
        </a:p>
      </dgm:t>
    </dgm:pt>
    <dgm:pt modelId="{2BFB8FD9-A5B5-C74C-91A2-7402DBD81F3E}">
      <dgm:prSet/>
      <dgm:spPr/>
      <dgm:t>
        <a:bodyPr/>
        <a:lstStyle/>
        <a:p>
          <a:r>
            <a:rPr lang="en-US"/>
            <a:t>Assessment of Mucositis by grade</a:t>
          </a:r>
        </a:p>
      </dgm:t>
    </dgm:pt>
    <dgm:pt modelId="{0E5D503A-4243-064C-B3AF-615813CE75AF}" type="parTrans" cxnId="{B6C8DE19-DEF0-1749-BDE9-174CF9D2421D}">
      <dgm:prSet/>
      <dgm:spPr/>
      <dgm:t>
        <a:bodyPr/>
        <a:lstStyle/>
        <a:p>
          <a:endParaRPr lang="en-US"/>
        </a:p>
      </dgm:t>
    </dgm:pt>
    <dgm:pt modelId="{C1430C15-A2B2-6F48-8124-F436265E360F}" type="sibTrans" cxnId="{B6C8DE19-DEF0-1749-BDE9-174CF9D2421D}">
      <dgm:prSet/>
      <dgm:spPr/>
      <dgm:t>
        <a:bodyPr/>
        <a:lstStyle/>
        <a:p>
          <a:endParaRPr lang="en-US"/>
        </a:p>
      </dgm:t>
    </dgm:pt>
    <dgm:pt modelId="{85C0B823-F2EB-344D-B67D-04A4684179E3}">
      <dgm:prSet/>
      <dgm:spPr/>
      <dgm:t>
        <a:bodyPr/>
        <a:lstStyle/>
        <a:p>
          <a:r>
            <a:rPr lang="en-US" dirty="0"/>
            <a:t>Confirm documentation by nursing staff</a:t>
          </a:r>
        </a:p>
      </dgm:t>
    </dgm:pt>
    <dgm:pt modelId="{A93191B2-EC06-434F-B456-15417D4F4CAD}" type="parTrans" cxnId="{B18A3547-F6FF-134C-B060-45FE5857EBD0}">
      <dgm:prSet/>
      <dgm:spPr/>
      <dgm:t>
        <a:bodyPr/>
        <a:lstStyle/>
        <a:p>
          <a:endParaRPr lang="en-US"/>
        </a:p>
      </dgm:t>
    </dgm:pt>
    <dgm:pt modelId="{F1D8E55B-D0FC-E141-8A57-C2404C6E563E}" type="sibTrans" cxnId="{B18A3547-F6FF-134C-B060-45FE5857EBD0}">
      <dgm:prSet/>
      <dgm:spPr/>
      <dgm:t>
        <a:bodyPr/>
        <a:lstStyle/>
        <a:p>
          <a:endParaRPr lang="en-US"/>
        </a:p>
      </dgm:t>
    </dgm:pt>
    <dgm:pt modelId="{353F2BCD-1DF8-2044-8975-36835BA60AAF}">
      <dgm:prSet/>
      <dgm:spPr/>
      <dgm:t>
        <a:bodyPr/>
        <a:lstStyle/>
        <a:p>
          <a:r>
            <a:rPr lang="en-US" dirty="0"/>
            <a:t>Attestation </a:t>
          </a:r>
        </a:p>
      </dgm:t>
    </dgm:pt>
    <dgm:pt modelId="{CE45F8AC-52B0-5540-BB48-603CBADA0BBD}" type="parTrans" cxnId="{F0B85C05-8D93-2045-8E9A-088361EADCFC}">
      <dgm:prSet/>
      <dgm:spPr/>
    </dgm:pt>
    <dgm:pt modelId="{64FBB14C-0D16-2D4E-BAA5-4428AF346058}" type="sibTrans" cxnId="{F0B85C05-8D93-2045-8E9A-088361EADCFC}">
      <dgm:prSet/>
      <dgm:spPr/>
    </dgm:pt>
    <dgm:pt modelId="{36FB655B-6013-7A42-8CDB-02D05E87A5B6}" type="pres">
      <dgm:prSet presAssocID="{19CC9CD8-AC69-9244-908B-DAC7FA3910BF}" presName="Name0" presStyleCnt="0">
        <dgm:presLayoutVars>
          <dgm:dir/>
          <dgm:animLvl val="lvl"/>
          <dgm:resizeHandles val="exact"/>
        </dgm:presLayoutVars>
      </dgm:prSet>
      <dgm:spPr/>
    </dgm:pt>
    <dgm:pt modelId="{1D33AC72-935C-C445-88B9-CB810E3D800F}" type="pres">
      <dgm:prSet presAssocID="{C9999A9C-8A19-6942-98B7-82E1E01098BF}" presName="composite" presStyleCnt="0"/>
      <dgm:spPr/>
    </dgm:pt>
    <dgm:pt modelId="{CFB78E0C-51A7-3947-89DF-0DD60490E7AB}" type="pres">
      <dgm:prSet presAssocID="{C9999A9C-8A19-6942-98B7-82E1E01098B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33A3709-2420-0F44-B0B0-8CC0592AEA8B}" type="pres">
      <dgm:prSet presAssocID="{C9999A9C-8A19-6942-98B7-82E1E01098BF}" presName="desTx" presStyleLbl="alignAccFollowNode1" presStyleIdx="0" presStyleCnt="2">
        <dgm:presLayoutVars>
          <dgm:bulletEnabled val="1"/>
        </dgm:presLayoutVars>
      </dgm:prSet>
      <dgm:spPr/>
    </dgm:pt>
    <dgm:pt modelId="{F55D9B2C-D51B-BA4C-8EA1-4DB164586621}" type="pres">
      <dgm:prSet presAssocID="{4CAC9438-FA2A-004A-951D-6DAAD095D554}" presName="space" presStyleCnt="0"/>
      <dgm:spPr/>
    </dgm:pt>
    <dgm:pt modelId="{E3A9651E-C4B4-0B48-AD49-FDE2B57CD5DF}" type="pres">
      <dgm:prSet presAssocID="{85C0B823-F2EB-344D-B67D-04A4684179E3}" presName="composite" presStyleCnt="0"/>
      <dgm:spPr/>
    </dgm:pt>
    <dgm:pt modelId="{A968EB26-6733-FE41-A5EB-D6089F0D4764}" type="pres">
      <dgm:prSet presAssocID="{85C0B823-F2EB-344D-B67D-04A4684179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F8F19DF-9682-EF48-9B24-B96071C50776}" type="pres">
      <dgm:prSet presAssocID="{85C0B823-F2EB-344D-B67D-04A4684179E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0CFE600-0E75-BB48-AD6C-ADC2E54D0B94}" type="presOf" srcId="{4F888CDC-B0B7-4D48-BFB5-2DF50D4C8BB5}" destId="{433A3709-2420-0F44-B0B0-8CC0592AEA8B}" srcOrd="0" destOrd="1" presId="urn:microsoft.com/office/officeart/2005/8/layout/hList1"/>
    <dgm:cxn modelId="{F0B85C05-8D93-2045-8E9A-088361EADCFC}" srcId="{85C0B823-F2EB-344D-B67D-04A4684179E3}" destId="{353F2BCD-1DF8-2044-8975-36835BA60AAF}" srcOrd="0" destOrd="0" parTransId="{CE45F8AC-52B0-5540-BB48-603CBADA0BBD}" sibTransId="{64FBB14C-0D16-2D4E-BAA5-4428AF346058}"/>
    <dgm:cxn modelId="{B6C8DE19-DEF0-1749-BDE9-174CF9D2421D}" srcId="{C9999A9C-8A19-6942-98B7-82E1E01098BF}" destId="{2BFB8FD9-A5B5-C74C-91A2-7402DBD81F3E}" srcOrd="2" destOrd="0" parTransId="{0E5D503A-4243-064C-B3AF-615813CE75AF}" sibTransId="{C1430C15-A2B2-6F48-8124-F436265E360F}"/>
    <dgm:cxn modelId="{F7B7F766-1CA4-2C44-A2AC-26626A1BC757}" srcId="{19CC9CD8-AC69-9244-908B-DAC7FA3910BF}" destId="{C9999A9C-8A19-6942-98B7-82E1E01098BF}" srcOrd="0" destOrd="0" parTransId="{89B68CD9-2E23-914E-A1AF-ACB9209EDFAB}" sibTransId="{4CAC9438-FA2A-004A-951D-6DAAD095D554}"/>
    <dgm:cxn modelId="{B18A3547-F6FF-134C-B060-45FE5857EBD0}" srcId="{19CC9CD8-AC69-9244-908B-DAC7FA3910BF}" destId="{85C0B823-F2EB-344D-B67D-04A4684179E3}" srcOrd="1" destOrd="0" parTransId="{A93191B2-EC06-434F-B456-15417D4F4CAD}" sibTransId="{F1D8E55B-D0FC-E141-8A57-C2404C6E563E}"/>
    <dgm:cxn modelId="{DF8B564B-B140-FF49-9E7C-61148DB3D32A}" type="presOf" srcId="{353F2BCD-1DF8-2044-8975-36835BA60AAF}" destId="{9F8F19DF-9682-EF48-9B24-B96071C50776}" srcOrd="0" destOrd="0" presId="urn:microsoft.com/office/officeart/2005/8/layout/hList1"/>
    <dgm:cxn modelId="{C814B44D-5028-3745-BCEB-8E8B65D125F7}" type="presOf" srcId="{FAD0963F-79A4-2B49-94B0-E20B51575BE9}" destId="{433A3709-2420-0F44-B0B0-8CC0592AEA8B}" srcOrd="0" destOrd="0" presId="urn:microsoft.com/office/officeart/2005/8/layout/hList1"/>
    <dgm:cxn modelId="{95D79A79-1E23-4741-8704-95136B6909CD}" type="presOf" srcId="{19CC9CD8-AC69-9244-908B-DAC7FA3910BF}" destId="{36FB655B-6013-7A42-8CDB-02D05E87A5B6}" srcOrd="0" destOrd="0" presId="urn:microsoft.com/office/officeart/2005/8/layout/hList1"/>
    <dgm:cxn modelId="{28F7D87B-921C-D944-9ADA-389860BDB0F7}" srcId="{C9999A9C-8A19-6942-98B7-82E1E01098BF}" destId="{4F888CDC-B0B7-4D48-BFB5-2DF50D4C8BB5}" srcOrd="1" destOrd="0" parTransId="{B5B9C5B3-075E-6547-8439-FF68DAFCFB89}" sibTransId="{A836C497-5191-8243-9D8D-E34ABF901CA8}"/>
    <dgm:cxn modelId="{506D8C8A-0DD5-AA46-A5FE-AA647BFD3C45}" type="presOf" srcId="{2BFB8FD9-A5B5-C74C-91A2-7402DBD81F3E}" destId="{433A3709-2420-0F44-B0B0-8CC0592AEA8B}" srcOrd="0" destOrd="2" presId="urn:microsoft.com/office/officeart/2005/8/layout/hList1"/>
    <dgm:cxn modelId="{EC35D5B1-9C7C-E142-90E8-5DDD7D51B0A9}" type="presOf" srcId="{C9999A9C-8A19-6942-98B7-82E1E01098BF}" destId="{CFB78E0C-51A7-3947-89DF-0DD60490E7AB}" srcOrd="0" destOrd="0" presId="urn:microsoft.com/office/officeart/2005/8/layout/hList1"/>
    <dgm:cxn modelId="{CA262CB6-D169-2E41-9F3C-58A37B16EED9}" type="presOf" srcId="{85C0B823-F2EB-344D-B67D-04A4684179E3}" destId="{A968EB26-6733-FE41-A5EB-D6089F0D4764}" srcOrd="0" destOrd="0" presId="urn:microsoft.com/office/officeart/2005/8/layout/hList1"/>
    <dgm:cxn modelId="{507372E4-6C95-674D-84A0-AD66D224C8B9}" srcId="{C9999A9C-8A19-6942-98B7-82E1E01098BF}" destId="{FAD0963F-79A4-2B49-94B0-E20B51575BE9}" srcOrd="0" destOrd="0" parTransId="{34533A8B-9BD9-5841-B3BC-835B9FD5D496}" sibTransId="{DBF3B0DD-10C3-D84F-846E-7831FBD27C48}"/>
    <dgm:cxn modelId="{519C028B-1C23-2347-B7F8-83480EF57CA9}" type="presParOf" srcId="{36FB655B-6013-7A42-8CDB-02D05E87A5B6}" destId="{1D33AC72-935C-C445-88B9-CB810E3D800F}" srcOrd="0" destOrd="0" presId="urn:microsoft.com/office/officeart/2005/8/layout/hList1"/>
    <dgm:cxn modelId="{2D263172-BB73-7C40-A102-0144268C27FD}" type="presParOf" srcId="{1D33AC72-935C-C445-88B9-CB810E3D800F}" destId="{CFB78E0C-51A7-3947-89DF-0DD60490E7AB}" srcOrd="0" destOrd="0" presId="urn:microsoft.com/office/officeart/2005/8/layout/hList1"/>
    <dgm:cxn modelId="{BD2F2F71-5506-2A4B-9A6B-BA81DBCC55F4}" type="presParOf" srcId="{1D33AC72-935C-C445-88B9-CB810E3D800F}" destId="{433A3709-2420-0F44-B0B0-8CC0592AEA8B}" srcOrd="1" destOrd="0" presId="urn:microsoft.com/office/officeart/2005/8/layout/hList1"/>
    <dgm:cxn modelId="{6EC6793F-BBB4-3848-ADE0-4ACACDE8ED73}" type="presParOf" srcId="{36FB655B-6013-7A42-8CDB-02D05E87A5B6}" destId="{F55D9B2C-D51B-BA4C-8EA1-4DB164586621}" srcOrd="1" destOrd="0" presId="urn:microsoft.com/office/officeart/2005/8/layout/hList1"/>
    <dgm:cxn modelId="{CCE8AA99-0235-794E-8B1D-5089C9AED091}" type="presParOf" srcId="{36FB655B-6013-7A42-8CDB-02D05E87A5B6}" destId="{E3A9651E-C4B4-0B48-AD49-FDE2B57CD5DF}" srcOrd="2" destOrd="0" presId="urn:microsoft.com/office/officeart/2005/8/layout/hList1"/>
    <dgm:cxn modelId="{DCCF4367-AC9C-AD4F-8929-ED98231734A6}" type="presParOf" srcId="{E3A9651E-C4B4-0B48-AD49-FDE2B57CD5DF}" destId="{A968EB26-6733-FE41-A5EB-D6089F0D4764}" srcOrd="0" destOrd="0" presId="urn:microsoft.com/office/officeart/2005/8/layout/hList1"/>
    <dgm:cxn modelId="{8B17D5F2-6E57-1147-949E-887EF4E1C6DF}" type="presParOf" srcId="{E3A9651E-C4B4-0B48-AD49-FDE2B57CD5DF}" destId="{9F8F19DF-9682-EF48-9B24-B96071C507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31DF50-9713-44B6-8273-BF7A5BD2CD00}" type="doc">
      <dgm:prSet loTypeId="urn:microsoft.com/office/officeart/2005/8/layout/h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26973DC-CBE5-456B-B9FE-1DE2C2638F2C}">
      <dgm:prSet/>
      <dgm:spPr/>
      <dgm:t>
        <a:bodyPr/>
        <a:lstStyle/>
        <a:p>
          <a:r>
            <a:rPr lang="en-US"/>
            <a:t>New diagnosis:</a:t>
          </a:r>
        </a:p>
      </dgm:t>
    </dgm:pt>
    <dgm:pt modelId="{43C77458-0E0A-4623-9408-D626EC700F64}" type="parTrans" cxnId="{4AE44F52-5663-494A-AD8E-376815D21AB4}">
      <dgm:prSet/>
      <dgm:spPr/>
      <dgm:t>
        <a:bodyPr/>
        <a:lstStyle/>
        <a:p>
          <a:endParaRPr lang="en-US"/>
        </a:p>
      </dgm:t>
    </dgm:pt>
    <dgm:pt modelId="{6AC230D1-3ADC-4B3D-A22F-5EC55F76D47C}" type="sibTrans" cxnId="{4AE44F52-5663-494A-AD8E-376815D21AB4}">
      <dgm:prSet/>
      <dgm:spPr/>
      <dgm:t>
        <a:bodyPr/>
        <a:lstStyle/>
        <a:p>
          <a:endParaRPr lang="en-US"/>
        </a:p>
      </dgm:t>
    </dgm:pt>
    <dgm:pt modelId="{803F5B69-2BE2-4579-83EF-6D1FB48C6076}">
      <dgm:prSet/>
      <dgm:spPr/>
      <dgm:t>
        <a:bodyPr/>
        <a:lstStyle/>
        <a:p>
          <a:r>
            <a:rPr lang="en-US"/>
            <a:t>Introduction on how dental health can impact rate of infections</a:t>
          </a:r>
        </a:p>
      </dgm:t>
    </dgm:pt>
    <dgm:pt modelId="{4F717217-D009-497B-9E4F-FFFE8CDB4307}" type="parTrans" cxnId="{CFB3FF0C-D8A2-4525-BF3D-4447EB648BB6}">
      <dgm:prSet/>
      <dgm:spPr/>
      <dgm:t>
        <a:bodyPr/>
        <a:lstStyle/>
        <a:p>
          <a:endParaRPr lang="en-US"/>
        </a:p>
      </dgm:t>
    </dgm:pt>
    <dgm:pt modelId="{1972C286-35D4-4ECC-9906-94CF5F71BC8E}" type="sibTrans" cxnId="{CFB3FF0C-D8A2-4525-BF3D-4447EB648BB6}">
      <dgm:prSet/>
      <dgm:spPr/>
      <dgm:t>
        <a:bodyPr/>
        <a:lstStyle/>
        <a:p>
          <a:endParaRPr lang="en-US"/>
        </a:p>
      </dgm:t>
    </dgm:pt>
    <dgm:pt modelId="{CBF081A1-1444-4870-9C43-6E14D1122571}">
      <dgm:prSet/>
      <dgm:spPr/>
      <dgm:t>
        <a:bodyPr/>
        <a:lstStyle/>
        <a:p>
          <a:r>
            <a:rPr lang="en-US"/>
            <a:t>How to perform good BOC &amp; Why</a:t>
          </a:r>
        </a:p>
      </dgm:t>
    </dgm:pt>
    <dgm:pt modelId="{0F917142-AEB6-4215-8E57-186BB7F67ADE}" type="parTrans" cxnId="{0DE9F4FF-B40D-47E4-835B-A2F1F097C37B}">
      <dgm:prSet/>
      <dgm:spPr/>
      <dgm:t>
        <a:bodyPr/>
        <a:lstStyle/>
        <a:p>
          <a:endParaRPr lang="en-US"/>
        </a:p>
      </dgm:t>
    </dgm:pt>
    <dgm:pt modelId="{586BA97E-7AEE-45E5-B021-F56A94106161}" type="sibTrans" cxnId="{0DE9F4FF-B40D-47E4-835B-A2F1F097C37B}">
      <dgm:prSet/>
      <dgm:spPr/>
      <dgm:t>
        <a:bodyPr/>
        <a:lstStyle/>
        <a:p>
          <a:endParaRPr lang="en-US"/>
        </a:p>
      </dgm:t>
    </dgm:pt>
    <dgm:pt modelId="{0BFBD130-40E1-452F-85B6-7B99B2ECC393}">
      <dgm:prSet/>
      <dgm:spPr/>
      <dgm:t>
        <a:bodyPr/>
        <a:lstStyle/>
        <a:p>
          <a:r>
            <a:rPr lang="en-US"/>
            <a:t>Demonstration (Patient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Provider)</a:t>
          </a:r>
        </a:p>
      </dgm:t>
    </dgm:pt>
    <dgm:pt modelId="{34CBCDBA-9945-41B0-836C-5CCC6DDCFD4B}" type="parTrans" cxnId="{3FC767A1-45AA-4231-9404-97A456E8D9B5}">
      <dgm:prSet/>
      <dgm:spPr/>
      <dgm:t>
        <a:bodyPr/>
        <a:lstStyle/>
        <a:p>
          <a:endParaRPr lang="en-US"/>
        </a:p>
      </dgm:t>
    </dgm:pt>
    <dgm:pt modelId="{5EB31E50-70F8-428C-AFBA-3950C6F174F2}" type="sibTrans" cxnId="{3FC767A1-45AA-4231-9404-97A456E8D9B5}">
      <dgm:prSet/>
      <dgm:spPr/>
      <dgm:t>
        <a:bodyPr/>
        <a:lstStyle/>
        <a:p>
          <a:endParaRPr lang="en-US"/>
        </a:p>
      </dgm:t>
    </dgm:pt>
    <dgm:pt modelId="{EB6BB1F5-B00A-4E97-9DE8-FB9E3B34C07A}">
      <dgm:prSet/>
      <dgm:spPr/>
      <dgm:t>
        <a:bodyPr/>
        <a:lstStyle/>
        <a:p>
          <a:r>
            <a:rPr lang="en-US"/>
            <a:t>Prevention Strategies: BOC, chlorhexidine</a:t>
          </a:r>
        </a:p>
      </dgm:t>
    </dgm:pt>
    <dgm:pt modelId="{1FE575AC-DFCC-4876-B5D9-5A9B8DC9328A}" type="parTrans" cxnId="{3AE2EAE1-1753-4C1C-9682-F1F7D9417A83}">
      <dgm:prSet/>
      <dgm:spPr/>
      <dgm:t>
        <a:bodyPr/>
        <a:lstStyle/>
        <a:p>
          <a:endParaRPr lang="en-US"/>
        </a:p>
      </dgm:t>
    </dgm:pt>
    <dgm:pt modelId="{A0D51777-11B5-4793-9AAE-E6278C3FB29C}" type="sibTrans" cxnId="{3AE2EAE1-1753-4C1C-9682-F1F7D9417A83}">
      <dgm:prSet/>
      <dgm:spPr/>
      <dgm:t>
        <a:bodyPr/>
        <a:lstStyle/>
        <a:p>
          <a:endParaRPr lang="en-US"/>
        </a:p>
      </dgm:t>
    </dgm:pt>
    <dgm:pt modelId="{0B78B607-A989-40E9-8011-4E1065D92CD9}">
      <dgm:prSet/>
      <dgm:spPr/>
      <dgm:t>
        <a:bodyPr/>
        <a:lstStyle/>
        <a:p>
          <a:r>
            <a:rPr lang="en-US"/>
            <a:t>Treatment Options: Glutamine supplement</a:t>
          </a:r>
        </a:p>
      </dgm:t>
    </dgm:pt>
    <dgm:pt modelId="{485417BA-F29F-4BAF-B210-84B327F55971}" type="parTrans" cxnId="{756CC55B-F2B2-41A7-9C41-A9930862D9E8}">
      <dgm:prSet/>
      <dgm:spPr/>
      <dgm:t>
        <a:bodyPr/>
        <a:lstStyle/>
        <a:p>
          <a:endParaRPr lang="en-US"/>
        </a:p>
      </dgm:t>
    </dgm:pt>
    <dgm:pt modelId="{DE519F9A-D2F8-4D44-BBFE-D9C5D0BC338A}" type="sibTrans" cxnId="{756CC55B-F2B2-41A7-9C41-A9930862D9E8}">
      <dgm:prSet/>
      <dgm:spPr/>
      <dgm:t>
        <a:bodyPr/>
        <a:lstStyle/>
        <a:p>
          <a:endParaRPr lang="en-US"/>
        </a:p>
      </dgm:t>
    </dgm:pt>
    <dgm:pt modelId="{1E209898-621B-4D9F-B791-961426832E06}">
      <dgm:prSet/>
      <dgm:spPr/>
      <dgm:t>
        <a:bodyPr/>
        <a:lstStyle/>
        <a:p>
          <a:r>
            <a:rPr lang="en-US"/>
            <a:t>Brochure</a:t>
          </a:r>
        </a:p>
      </dgm:t>
    </dgm:pt>
    <dgm:pt modelId="{D72A0827-4E5F-454D-B169-3733D0DB4D1C}" type="parTrans" cxnId="{AE792417-4876-4E65-B76A-8140CAD693EC}">
      <dgm:prSet/>
      <dgm:spPr/>
      <dgm:t>
        <a:bodyPr/>
        <a:lstStyle/>
        <a:p>
          <a:endParaRPr lang="en-US"/>
        </a:p>
      </dgm:t>
    </dgm:pt>
    <dgm:pt modelId="{387DCE35-7974-4C82-BC5A-84BD607DAA62}" type="sibTrans" cxnId="{AE792417-4876-4E65-B76A-8140CAD693EC}">
      <dgm:prSet/>
      <dgm:spPr/>
      <dgm:t>
        <a:bodyPr/>
        <a:lstStyle/>
        <a:p>
          <a:endParaRPr lang="en-US"/>
        </a:p>
      </dgm:t>
    </dgm:pt>
    <dgm:pt modelId="{7C9AA449-5D29-4DA4-A11A-D8C819FD6573}">
      <dgm:prSet/>
      <dgm:spPr/>
      <dgm:t>
        <a:bodyPr/>
        <a:lstStyle/>
        <a:p>
          <a:r>
            <a:rPr lang="en-US"/>
            <a:t>Mucositis stages 1-4</a:t>
          </a:r>
        </a:p>
      </dgm:t>
    </dgm:pt>
    <dgm:pt modelId="{0BB608EF-30B8-43B6-A717-31A921E63D21}" type="parTrans" cxnId="{45C5809C-2766-41AB-A199-99E442638FEA}">
      <dgm:prSet/>
      <dgm:spPr/>
      <dgm:t>
        <a:bodyPr/>
        <a:lstStyle/>
        <a:p>
          <a:endParaRPr lang="en-US"/>
        </a:p>
      </dgm:t>
    </dgm:pt>
    <dgm:pt modelId="{121BD93D-F898-4B55-BC02-4448440BE993}" type="sibTrans" cxnId="{45C5809C-2766-41AB-A199-99E442638FEA}">
      <dgm:prSet/>
      <dgm:spPr/>
      <dgm:t>
        <a:bodyPr/>
        <a:lstStyle/>
        <a:p>
          <a:endParaRPr lang="en-US"/>
        </a:p>
      </dgm:t>
    </dgm:pt>
    <dgm:pt modelId="{AF3C6350-FAEA-48E5-80E8-2D0D4320CE6E}">
      <dgm:prSet/>
      <dgm:spPr/>
      <dgm:t>
        <a:bodyPr/>
        <a:lstStyle/>
        <a:p>
          <a:r>
            <a:rPr lang="en-US" dirty="0"/>
            <a:t>Future Expectation for Dental Follow-up</a:t>
          </a:r>
        </a:p>
      </dgm:t>
    </dgm:pt>
    <dgm:pt modelId="{DE38E34F-3D81-4243-AC6C-0ED567D6D4FC}" type="parTrans" cxnId="{35055D11-7CCE-4D1F-B7D1-B057E19B7254}">
      <dgm:prSet/>
      <dgm:spPr/>
      <dgm:t>
        <a:bodyPr/>
        <a:lstStyle/>
        <a:p>
          <a:endParaRPr lang="en-US"/>
        </a:p>
      </dgm:t>
    </dgm:pt>
    <dgm:pt modelId="{03548D40-BD45-4B45-B344-EE59C0BDB4AD}" type="sibTrans" cxnId="{35055D11-7CCE-4D1F-B7D1-B057E19B7254}">
      <dgm:prSet/>
      <dgm:spPr/>
      <dgm:t>
        <a:bodyPr/>
        <a:lstStyle/>
        <a:p>
          <a:endParaRPr lang="en-US"/>
        </a:p>
      </dgm:t>
    </dgm:pt>
    <dgm:pt modelId="{5E750B60-998D-4C7C-8101-6FAC06ED0242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Mucositis</a:t>
          </a:r>
        </a:p>
      </dgm:t>
    </dgm:pt>
    <dgm:pt modelId="{134898BB-1477-4AB5-BFA6-7D87FFB3FF37}" type="parTrans" cxnId="{A5EF43A8-7ACF-43F6-A91E-BF764238CBD9}">
      <dgm:prSet/>
      <dgm:spPr/>
      <dgm:t>
        <a:bodyPr/>
        <a:lstStyle/>
        <a:p>
          <a:endParaRPr lang="en-US"/>
        </a:p>
      </dgm:t>
    </dgm:pt>
    <dgm:pt modelId="{161C972D-96B3-411F-A7E6-C3708F23FCC8}" type="sibTrans" cxnId="{A5EF43A8-7ACF-43F6-A91E-BF764238CBD9}">
      <dgm:prSet/>
      <dgm:spPr/>
      <dgm:t>
        <a:bodyPr/>
        <a:lstStyle/>
        <a:p>
          <a:endParaRPr lang="en-US"/>
        </a:p>
      </dgm:t>
    </dgm:pt>
    <dgm:pt modelId="{DF1D4860-8A5E-430B-8BE2-BBBC65CB4575}">
      <dgm:prSet/>
      <dgm:spPr/>
      <dgm:t>
        <a:bodyPr/>
        <a:lstStyle/>
        <a:p>
          <a:endParaRPr lang="en-US" dirty="0"/>
        </a:p>
      </dgm:t>
    </dgm:pt>
    <dgm:pt modelId="{4127FBC9-402B-4103-BA45-6FAEC6A4EFBA}" type="parTrans" cxnId="{3108DFFE-147E-42AE-8E96-73A13E27F6C6}">
      <dgm:prSet/>
      <dgm:spPr/>
      <dgm:t>
        <a:bodyPr/>
        <a:lstStyle/>
        <a:p>
          <a:endParaRPr lang="en-US"/>
        </a:p>
      </dgm:t>
    </dgm:pt>
    <dgm:pt modelId="{52EF359D-AB6B-4975-95E7-1D6C7293B435}" type="sibTrans" cxnId="{3108DFFE-147E-42AE-8E96-73A13E27F6C6}">
      <dgm:prSet/>
      <dgm:spPr/>
      <dgm:t>
        <a:bodyPr/>
        <a:lstStyle/>
        <a:p>
          <a:endParaRPr lang="en-US"/>
        </a:p>
      </dgm:t>
    </dgm:pt>
    <dgm:pt modelId="{2B1446F0-9B99-424D-BFAE-B0111EE068F1}">
      <dgm:prSet/>
      <dgm:spPr/>
      <dgm:t>
        <a:bodyPr/>
        <a:lstStyle/>
        <a:p>
          <a:r>
            <a:rPr lang="en-US" dirty="0"/>
            <a:t>Pictures of Ulcers (</a:t>
          </a:r>
          <a:r>
            <a:rPr lang="en-US" dirty="0" err="1"/>
            <a:t>erecord</a:t>
          </a:r>
          <a:r>
            <a:rPr lang="en-US" dirty="0"/>
            <a:t>)</a:t>
          </a:r>
        </a:p>
      </dgm:t>
    </dgm:pt>
    <dgm:pt modelId="{90C87EE0-8014-4BEF-8590-AF2469EDB357}" type="parTrans" cxnId="{05DAB61F-688E-46B3-A570-15C083000D0C}">
      <dgm:prSet/>
      <dgm:spPr/>
      <dgm:t>
        <a:bodyPr/>
        <a:lstStyle/>
        <a:p>
          <a:endParaRPr lang="en-US"/>
        </a:p>
      </dgm:t>
    </dgm:pt>
    <dgm:pt modelId="{80598C4E-699C-4882-89AB-E39CD6948090}" type="sibTrans" cxnId="{05DAB61F-688E-46B3-A570-15C083000D0C}">
      <dgm:prSet/>
      <dgm:spPr/>
      <dgm:t>
        <a:bodyPr/>
        <a:lstStyle/>
        <a:p>
          <a:endParaRPr lang="en-US"/>
        </a:p>
      </dgm:t>
    </dgm:pt>
    <dgm:pt modelId="{A6EF5953-08B4-43C6-AC24-CED0FA03EC5C}">
      <dgm:prSet/>
      <dgm:spPr/>
      <dgm:t>
        <a:bodyPr/>
        <a:lstStyle/>
        <a:p>
          <a:r>
            <a:rPr lang="en-US" dirty="0"/>
            <a:t>Grading of Ulcers</a:t>
          </a:r>
        </a:p>
      </dgm:t>
    </dgm:pt>
    <dgm:pt modelId="{F1711637-52F5-4851-B2FF-9866A30122B9}" type="parTrans" cxnId="{EA88FD77-AE80-4631-B3D8-7847F9F55CC7}">
      <dgm:prSet/>
      <dgm:spPr/>
      <dgm:t>
        <a:bodyPr/>
        <a:lstStyle/>
        <a:p>
          <a:endParaRPr lang="en-US"/>
        </a:p>
      </dgm:t>
    </dgm:pt>
    <dgm:pt modelId="{8DA43531-B5FA-4723-8431-3491D50864EF}" type="sibTrans" cxnId="{EA88FD77-AE80-4631-B3D8-7847F9F55CC7}">
      <dgm:prSet/>
      <dgm:spPr/>
      <dgm:t>
        <a:bodyPr/>
        <a:lstStyle/>
        <a:p>
          <a:endParaRPr lang="en-US"/>
        </a:p>
      </dgm:t>
    </dgm:pt>
    <dgm:pt modelId="{CB796E4B-BBE7-4EE9-95B0-D06DAAA2E572}">
      <dgm:prSet/>
      <dgm:spPr/>
      <dgm:t>
        <a:bodyPr/>
        <a:lstStyle/>
        <a:p>
          <a:r>
            <a:rPr lang="en-US" dirty="0"/>
            <a:t>Advice on Pain </a:t>
          </a:r>
          <a:r>
            <a:rPr lang="en-US" dirty="0" err="1"/>
            <a:t>mgmt</a:t>
          </a:r>
          <a:r>
            <a:rPr lang="en-US" dirty="0"/>
            <a:t> &amp; Infection prevention</a:t>
          </a:r>
        </a:p>
      </dgm:t>
    </dgm:pt>
    <dgm:pt modelId="{5D9BE679-7F55-41C9-9111-54397DCB1D97}" type="parTrans" cxnId="{4CADB131-6CE6-4F46-AA1F-BC678FD6DAA6}">
      <dgm:prSet/>
      <dgm:spPr/>
      <dgm:t>
        <a:bodyPr/>
        <a:lstStyle/>
        <a:p>
          <a:endParaRPr lang="en-US"/>
        </a:p>
      </dgm:t>
    </dgm:pt>
    <dgm:pt modelId="{D527B020-41B3-45DF-BBED-92AF6C878A53}" type="sibTrans" cxnId="{4CADB131-6CE6-4F46-AA1F-BC678FD6DAA6}">
      <dgm:prSet/>
      <dgm:spPr/>
      <dgm:t>
        <a:bodyPr/>
        <a:lstStyle/>
        <a:p>
          <a:endParaRPr lang="en-US"/>
        </a:p>
      </dgm:t>
    </dgm:pt>
    <dgm:pt modelId="{2FF9CCE9-D22F-F14C-BD27-7DB9572BF629}">
      <dgm:prSet/>
      <dgm:spPr/>
      <dgm:t>
        <a:bodyPr/>
        <a:lstStyle/>
        <a:p>
          <a:r>
            <a:rPr lang="en-US" dirty="0"/>
            <a:t>Timeliness of consults</a:t>
          </a:r>
        </a:p>
      </dgm:t>
    </dgm:pt>
    <dgm:pt modelId="{5AF2881E-1F62-5A4C-AC5B-22877A447AF6}" type="parTrans" cxnId="{DCF48ECA-5C7B-0F4B-8B92-E3C79F757B25}">
      <dgm:prSet/>
      <dgm:spPr/>
      <dgm:t>
        <a:bodyPr/>
        <a:lstStyle/>
        <a:p>
          <a:endParaRPr lang="en-US"/>
        </a:p>
      </dgm:t>
    </dgm:pt>
    <dgm:pt modelId="{AC099051-04FE-724B-BC8F-510B342893EB}" type="sibTrans" cxnId="{DCF48ECA-5C7B-0F4B-8B92-E3C79F757B25}">
      <dgm:prSet/>
      <dgm:spPr/>
      <dgm:t>
        <a:bodyPr/>
        <a:lstStyle/>
        <a:p>
          <a:endParaRPr lang="en-US"/>
        </a:p>
      </dgm:t>
    </dgm:pt>
    <dgm:pt modelId="{0D1CD356-3BE8-EA44-B21E-0AC3170B927C}">
      <dgm:prSet/>
      <dgm:spPr/>
      <dgm:t>
        <a:bodyPr/>
        <a:lstStyle/>
        <a:p>
          <a:r>
            <a:rPr lang="en-US" dirty="0"/>
            <a:t>Toothbrushes to all patients</a:t>
          </a:r>
        </a:p>
      </dgm:t>
    </dgm:pt>
    <dgm:pt modelId="{F8008E99-113D-4144-9B4F-88EBB67A05BC}" type="parTrans" cxnId="{9B4A1FDB-579B-6E4D-936F-87F8B7831B58}">
      <dgm:prSet/>
      <dgm:spPr/>
      <dgm:t>
        <a:bodyPr/>
        <a:lstStyle/>
        <a:p>
          <a:endParaRPr lang="en-US"/>
        </a:p>
      </dgm:t>
    </dgm:pt>
    <dgm:pt modelId="{6C665A35-E2A1-EC47-BA8E-5B82664BB411}" type="sibTrans" cxnId="{9B4A1FDB-579B-6E4D-936F-87F8B7831B58}">
      <dgm:prSet/>
      <dgm:spPr/>
      <dgm:t>
        <a:bodyPr/>
        <a:lstStyle/>
        <a:p>
          <a:endParaRPr lang="en-US"/>
        </a:p>
      </dgm:t>
    </dgm:pt>
    <dgm:pt modelId="{CBFC1D3A-F788-AB48-843C-F767EBDFFA9E}">
      <dgm:prSet/>
      <dgm:spPr/>
      <dgm:t>
        <a:bodyPr/>
        <a:lstStyle/>
        <a:p>
          <a:r>
            <a:rPr lang="en-US" dirty="0"/>
            <a:t>Tooth sponges/ softer bristles</a:t>
          </a:r>
        </a:p>
      </dgm:t>
    </dgm:pt>
    <dgm:pt modelId="{20FF6E92-E7E8-9A43-B198-8FFA2109FDEE}" type="parTrans" cxnId="{E17F87A9-8F98-E544-B8F9-E736CEA8899F}">
      <dgm:prSet/>
      <dgm:spPr/>
      <dgm:t>
        <a:bodyPr/>
        <a:lstStyle/>
        <a:p>
          <a:endParaRPr lang="en-US"/>
        </a:p>
      </dgm:t>
    </dgm:pt>
    <dgm:pt modelId="{83B91C25-1084-9B44-9440-25A70BEBDBBA}" type="sibTrans" cxnId="{E17F87A9-8F98-E544-B8F9-E736CEA8899F}">
      <dgm:prSet/>
      <dgm:spPr/>
      <dgm:t>
        <a:bodyPr/>
        <a:lstStyle/>
        <a:p>
          <a:endParaRPr lang="en-US"/>
        </a:p>
      </dgm:t>
    </dgm:pt>
    <dgm:pt modelId="{3F6BD58D-895D-45CC-B5B2-FA9409EB8103}">
      <dgm:prSet/>
      <dgm:spPr/>
      <dgm:t>
        <a:bodyPr/>
        <a:lstStyle/>
        <a:p>
          <a:r>
            <a:rPr lang="en-US" dirty="0"/>
            <a:t>Monthly meeting with nurses</a:t>
          </a:r>
        </a:p>
      </dgm:t>
    </dgm:pt>
    <dgm:pt modelId="{92A587EB-AA0E-468F-AAF5-9AD5B758FF46}" type="parTrans" cxnId="{16B77A5A-E9DC-416F-806B-F0B0DBBB3863}">
      <dgm:prSet/>
      <dgm:spPr/>
      <dgm:t>
        <a:bodyPr/>
        <a:lstStyle/>
        <a:p>
          <a:endParaRPr lang="en-US"/>
        </a:p>
      </dgm:t>
    </dgm:pt>
    <dgm:pt modelId="{DDBA9F68-63F1-40BA-9948-F78217629733}" type="sibTrans" cxnId="{16B77A5A-E9DC-416F-806B-F0B0DBBB3863}">
      <dgm:prSet/>
      <dgm:spPr/>
      <dgm:t>
        <a:bodyPr/>
        <a:lstStyle/>
        <a:p>
          <a:endParaRPr lang="en-US"/>
        </a:p>
      </dgm:t>
    </dgm:pt>
    <dgm:pt modelId="{641B5B5F-09D4-437D-8507-9B03F228314D}" type="pres">
      <dgm:prSet presAssocID="{4031DF50-9713-44B6-8273-BF7A5BD2CD00}" presName="Name0" presStyleCnt="0">
        <dgm:presLayoutVars>
          <dgm:dir/>
          <dgm:animLvl val="lvl"/>
          <dgm:resizeHandles val="exact"/>
        </dgm:presLayoutVars>
      </dgm:prSet>
      <dgm:spPr/>
    </dgm:pt>
    <dgm:pt modelId="{6BA16E99-73A4-4DB8-AE80-6C444FB3513B}" type="pres">
      <dgm:prSet presAssocID="{B26973DC-CBE5-456B-B9FE-1DE2C2638F2C}" presName="composite" presStyleCnt="0"/>
      <dgm:spPr/>
    </dgm:pt>
    <dgm:pt modelId="{2C095616-5910-4FCA-AF83-00CBD5CE71B6}" type="pres">
      <dgm:prSet presAssocID="{B26973DC-CBE5-456B-B9FE-1DE2C2638F2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E5CCC21-6704-4731-A315-DDF62C711512}" type="pres">
      <dgm:prSet presAssocID="{B26973DC-CBE5-456B-B9FE-1DE2C2638F2C}" presName="desTx" presStyleLbl="alignAccFollowNode1" presStyleIdx="0" presStyleCnt="2">
        <dgm:presLayoutVars>
          <dgm:bulletEnabled val="1"/>
        </dgm:presLayoutVars>
      </dgm:prSet>
      <dgm:spPr/>
    </dgm:pt>
    <dgm:pt modelId="{7B14E7F8-20FD-45C4-B9B9-8F33A9743FBD}" type="pres">
      <dgm:prSet presAssocID="{6AC230D1-3ADC-4B3D-A22F-5EC55F76D47C}" presName="space" presStyleCnt="0"/>
      <dgm:spPr/>
    </dgm:pt>
    <dgm:pt modelId="{0AFBB399-0C36-4EBB-808E-3CA968E52EE1}" type="pres">
      <dgm:prSet presAssocID="{5E750B60-998D-4C7C-8101-6FAC06ED0242}" presName="composite" presStyleCnt="0"/>
      <dgm:spPr/>
    </dgm:pt>
    <dgm:pt modelId="{48BC18A5-2876-47A5-B03E-BA80B25CE4C7}" type="pres">
      <dgm:prSet presAssocID="{5E750B60-998D-4C7C-8101-6FAC06ED024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D84B834-A579-44E4-8A1E-1714900B9BA4}" type="pres">
      <dgm:prSet presAssocID="{5E750B60-998D-4C7C-8101-6FAC06ED024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49EE200-80D3-4079-BDE1-0211FAFE4317}" type="presOf" srcId="{5E750B60-998D-4C7C-8101-6FAC06ED0242}" destId="{48BC18A5-2876-47A5-B03E-BA80B25CE4C7}" srcOrd="0" destOrd="0" presId="urn:microsoft.com/office/officeart/2005/8/layout/hList1"/>
    <dgm:cxn modelId="{CFB3FF0C-D8A2-4525-BF3D-4447EB648BB6}" srcId="{B26973DC-CBE5-456B-B9FE-1DE2C2638F2C}" destId="{803F5B69-2BE2-4579-83EF-6D1FB48C6076}" srcOrd="0" destOrd="0" parTransId="{4F717217-D009-497B-9E4F-FFFE8CDB4307}" sibTransId="{1972C286-35D4-4ECC-9906-94CF5F71BC8E}"/>
    <dgm:cxn modelId="{35055D11-7CCE-4D1F-B7D1-B057E19B7254}" srcId="{B26973DC-CBE5-456B-B9FE-1DE2C2638F2C}" destId="{AF3C6350-FAEA-48E5-80E8-2D0D4320CE6E}" srcOrd="5" destOrd="0" parTransId="{DE38E34F-3D81-4243-AC6C-0ED567D6D4FC}" sibTransId="{03548D40-BD45-4B45-B344-EE59C0BDB4AD}"/>
    <dgm:cxn modelId="{0F735F11-F801-4110-842D-70B42A8F2C9F}" type="presOf" srcId="{CB796E4B-BBE7-4EE9-95B0-D06DAAA2E572}" destId="{9D84B834-A579-44E4-8A1E-1714900B9BA4}" srcOrd="0" destOrd="2" presId="urn:microsoft.com/office/officeart/2005/8/layout/hList1"/>
    <dgm:cxn modelId="{AE792417-4876-4E65-B76A-8140CAD693EC}" srcId="{B26973DC-CBE5-456B-B9FE-1DE2C2638F2C}" destId="{1E209898-621B-4D9F-B791-961426832E06}" srcOrd="4" destOrd="0" parTransId="{D72A0827-4E5F-454D-B169-3733D0DB4D1C}" sibTransId="{387DCE35-7974-4C82-BC5A-84BD607DAA62}"/>
    <dgm:cxn modelId="{05DAB61F-688E-46B3-A570-15C083000D0C}" srcId="{5E750B60-998D-4C7C-8101-6FAC06ED0242}" destId="{2B1446F0-9B99-424D-BFAE-B0111EE068F1}" srcOrd="0" destOrd="0" parTransId="{90C87EE0-8014-4BEF-8590-AF2469EDB357}" sibTransId="{80598C4E-699C-4882-89AB-E39CD6948090}"/>
    <dgm:cxn modelId="{F7EB9B21-24A1-4CF3-B5A7-A1AE0CCF2097}" type="presOf" srcId="{803F5B69-2BE2-4579-83EF-6D1FB48C6076}" destId="{5E5CCC21-6704-4731-A315-DDF62C711512}" srcOrd="0" destOrd="0" presId="urn:microsoft.com/office/officeart/2005/8/layout/hList1"/>
    <dgm:cxn modelId="{6674F72C-A402-4953-BB93-E8CBCA25FD71}" type="presOf" srcId="{DF1D4860-8A5E-430B-8BE2-BBBC65CB4575}" destId="{5E5CCC21-6704-4731-A315-DDF62C711512}" srcOrd="0" destOrd="10" presId="urn:microsoft.com/office/officeart/2005/8/layout/hList1"/>
    <dgm:cxn modelId="{4CADB131-6CE6-4F46-AA1F-BC678FD6DAA6}" srcId="{5E750B60-998D-4C7C-8101-6FAC06ED0242}" destId="{CB796E4B-BBE7-4EE9-95B0-D06DAAA2E572}" srcOrd="2" destOrd="0" parTransId="{5D9BE679-7F55-41C9-9111-54397DCB1D97}" sibTransId="{D527B020-41B3-45DF-BBED-92AF6C878A53}"/>
    <dgm:cxn modelId="{A146AB32-B09C-48DC-9E17-6BCAD63738B1}" type="presOf" srcId="{AF3C6350-FAEA-48E5-80E8-2D0D4320CE6E}" destId="{5E5CCC21-6704-4731-A315-DDF62C711512}" srcOrd="0" destOrd="7" presId="urn:microsoft.com/office/officeart/2005/8/layout/hList1"/>
    <dgm:cxn modelId="{756CC55B-F2B2-41A7-9C41-A9930862D9E8}" srcId="{B26973DC-CBE5-456B-B9FE-1DE2C2638F2C}" destId="{0B78B607-A989-40E9-8011-4E1065D92CD9}" srcOrd="3" destOrd="0" parTransId="{485417BA-F29F-4BAF-B210-84B327F55971}" sibTransId="{DE519F9A-D2F8-4D44-BBFE-D9C5D0BC338A}"/>
    <dgm:cxn modelId="{AFB6C444-D3EF-C748-BF24-CF1EA41208A3}" type="presOf" srcId="{CBFC1D3A-F788-AB48-843C-F767EBDFFA9E}" destId="{9D84B834-A579-44E4-8A1E-1714900B9BA4}" srcOrd="0" destOrd="4" presId="urn:microsoft.com/office/officeart/2005/8/layout/hList1"/>
    <dgm:cxn modelId="{7BF55549-116B-6241-BF72-5D7FFD098EBC}" type="presOf" srcId="{2FF9CCE9-D22F-F14C-BD27-7DB9572BF629}" destId="{9D84B834-A579-44E4-8A1E-1714900B9BA4}" srcOrd="0" destOrd="3" presId="urn:microsoft.com/office/officeart/2005/8/layout/hList1"/>
    <dgm:cxn modelId="{4AE44F52-5663-494A-AD8E-376815D21AB4}" srcId="{4031DF50-9713-44B6-8273-BF7A5BD2CD00}" destId="{B26973DC-CBE5-456B-B9FE-1DE2C2638F2C}" srcOrd="0" destOrd="0" parTransId="{43C77458-0E0A-4623-9408-D626EC700F64}" sibTransId="{6AC230D1-3ADC-4B3D-A22F-5EC55F76D47C}"/>
    <dgm:cxn modelId="{07ABD176-9E8A-48CE-B4A2-4C25E4D8CC83}" type="presOf" srcId="{7C9AA449-5D29-4DA4-A11A-D8C819FD6573}" destId="{5E5CCC21-6704-4731-A315-DDF62C711512}" srcOrd="0" destOrd="6" presId="urn:microsoft.com/office/officeart/2005/8/layout/hList1"/>
    <dgm:cxn modelId="{EA88FD77-AE80-4631-B3D8-7847F9F55CC7}" srcId="{5E750B60-998D-4C7C-8101-6FAC06ED0242}" destId="{A6EF5953-08B4-43C6-AC24-CED0FA03EC5C}" srcOrd="1" destOrd="0" parTransId="{F1711637-52F5-4851-B2FF-9866A30122B9}" sibTransId="{8DA43531-B5FA-4723-8431-3491D50864EF}"/>
    <dgm:cxn modelId="{16B77A5A-E9DC-416F-806B-F0B0DBBB3863}" srcId="{B26973DC-CBE5-456B-B9FE-1DE2C2638F2C}" destId="{3F6BD58D-895D-45CC-B5B2-FA9409EB8103}" srcOrd="7" destOrd="0" parTransId="{92A587EB-AA0E-468F-AAF5-9AD5B758FF46}" sibTransId="{DDBA9F68-63F1-40BA-9948-F78217629733}"/>
    <dgm:cxn modelId="{5B7CB48C-081F-4674-BA0D-C3782A17F86D}" type="presOf" srcId="{0B78B607-A989-40E9-8011-4E1065D92CD9}" destId="{5E5CCC21-6704-4731-A315-DDF62C711512}" srcOrd="0" destOrd="4" presId="urn:microsoft.com/office/officeart/2005/8/layout/hList1"/>
    <dgm:cxn modelId="{45C5809C-2766-41AB-A199-99E442638FEA}" srcId="{1E209898-621B-4D9F-B791-961426832E06}" destId="{7C9AA449-5D29-4DA4-A11A-D8C819FD6573}" srcOrd="0" destOrd="0" parTransId="{0BB608EF-30B8-43B6-A717-31A921E63D21}" sibTransId="{121BD93D-F898-4B55-BC02-4448440BE993}"/>
    <dgm:cxn modelId="{3FC767A1-45AA-4231-9404-97A456E8D9B5}" srcId="{CBF081A1-1444-4870-9C43-6E14D1122571}" destId="{0BFBD130-40E1-452F-85B6-7B99B2ECC393}" srcOrd="0" destOrd="0" parTransId="{34CBCDBA-9945-41B0-836C-5CCC6DDCFD4B}" sibTransId="{5EB31E50-70F8-428C-AFBA-3950C6F174F2}"/>
    <dgm:cxn modelId="{A5EF43A8-7ACF-43F6-A91E-BF764238CBD9}" srcId="{4031DF50-9713-44B6-8273-BF7A5BD2CD00}" destId="{5E750B60-998D-4C7C-8101-6FAC06ED0242}" srcOrd="1" destOrd="0" parTransId="{134898BB-1477-4AB5-BFA6-7D87FFB3FF37}" sibTransId="{161C972D-96B3-411F-A7E6-C3708F23FCC8}"/>
    <dgm:cxn modelId="{E17F87A9-8F98-E544-B8F9-E736CEA8899F}" srcId="{5E750B60-998D-4C7C-8101-6FAC06ED0242}" destId="{CBFC1D3A-F788-AB48-843C-F767EBDFFA9E}" srcOrd="4" destOrd="0" parTransId="{20FF6E92-E7E8-9A43-B198-8FFA2109FDEE}" sibTransId="{83B91C25-1084-9B44-9440-25A70BEBDBBA}"/>
    <dgm:cxn modelId="{13221CB4-950F-4D50-8AC3-62B888C3E787}" type="presOf" srcId="{4031DF50-9713-44B6-8273-BF7A5BD2CD00}" destId="{641B5B5F-09D4-437D-8507-9B03F228314D}" srcOrd="0" destOrd="0" presId="urn:microsoft.com/office/officeart/2005/8/layout/hList1"/>
    <dgm:cxn modelId="{401DC0BB-BA01-4A98-86AB-7751940F1E91}" type="presOf" srcId="{CBF081A1-1444-4870-9C43-6E14D1122571}" destId="{5E5CCC21-6704-4731-A315-DDF62C711512}" srcOrd="0" destOrd="1" presId="urn:microsoft.com/office/officeart/2005/8/layout/hList1"/>
    <dgm:cxn modelId="{261EE9BE-94A6-43EB-9C20-F8EA3289ABC7}" type="presOf" srcId="{0BFBD130-40E1-452F-85B6-7B99B2ECC393}" destId="{5E5CCC21-6704-4731-A315-DDF62C711512}" srcOrd="0" destOrd="2" presId="urn:microsoft.com/office/officeart/2005/8/layout/hList1"/>
    <dgm:cxn modelId="{4CCC65C2-2D7D-A646-A904-88C8ABFEECA8}" type="presOf" srcId="{0D1CD356-3BE8-EA44-B21E-0AC3170B927C}" destId="{5E5CCC21-6704-4731-A315-DDF62C711512}" srcOrd="0" destOrd="8" presId="urn:microsoft.com/office/officeart/2005/8/layout/hList1"/>
    <dgm:cxn modelId="{DCF48ECA-5C7B-0F4B-8B92-E3C79F757B25}" srcId="{5E750B60-998D-4C7C-8101-6FAC06ED0242}" destId="{2FF9CCE9-D22F-F14C-BD27-7DB9572BF629}" srcOrd="3" destOrd="0" parTransId="{5AF2881E-1F62-5A4C-AC5B-22877A447AF6}" sibTransId="{AC099051-04FE-724B-BC8F-510B342893EB}"/>
    <dgm:cxn modelId="{872A33D9-52E2-4959-8186-A9C3FD57A6A7}" type="presOf" srcId="{B26973DC-CBE5-456B-B9FE-1DE2C2638F2C}" destId="{2C095616-5910-4FCA-AF83-00CBD5CE71B6}" srcOrd="0" destOrd="0" presId="urn:microsoft.com/office/officeart/2005/8/layout/hList1"/>
    <dgm:cxn modelId="{9B4A1FDB-579B-6E4D-936F-87F8B7831B58}" srcId="{B26973DC-CBE5-456B-B9FE-1DE2C2638F2C}" destId="{0D1CD356-3BE8-EA44-B21E-0AC3170B927C}" srcOrd="6" destOrd="0" parTransId="{F8008E99-113D-4144-9B4F-88EBB67A05BC}" sibTransId="{6C665A35-E2A1-EC47-BA8E-5B82664BB411}"/>
    <dgm:cxn modelId="{3AE2EAE1-1753-4C1C-9682-F1F7D9417A83}" srcId="{B26973DC-CBE5-456B-B9FE-1DE2C2638F2C}" destId="{EB6BB1F5-B00A-4E97-9DE8-FB9E3B34C07A}" srcOrd="2" destOrd="0" parTransId="{1FE575AC-DFCC-4876-B5D9-5A9B8DC9328A}" sibTransId="{A0D51777-11B5-4793-9AAE-E6278C3FB29C}"/>
    <dgm:cxn modelId="{3E8F38E5-9157-407D-B352-6F0ADBA6FA4A}" type="presOf" srcId="{2B1446F0-9B99-424D-BFAE-B0111EE068F1}" destId="{9D84B834-A579-44E4-8A1E-1714900B9BA4}" srcOrd="0" destOrd="0" presId="urn:microsoft.com/office/officeart/2005/8/layout/hList1"/>
    <dgm:cxn modelId="{00C0B1EA-9EB4-44FD-B181-AE0E6A55E080}" type="presOf" srcId="{A6EF5953-08B4-43C6-AC24-CED0FA03EC5C}" destId="{9D84B834-A579-44E4-8A1E-1714900B9BA4}" srcOrd="0" destOrd="1" presId="urn:microsoft.com/office/officeart/2005/8/layout/hList1"/>
    <dgm:cxn modelId="{BAC400F0-7508-499D-B86F-D1486C17DF81}" type="presOf" srcId="{3F6BD58D-895D-45CC-B5B2-FA9409EB8103}" destId="{5E5CCC21-6704-4731-A315-DDF62C711512}" srcOrd="0" destOrd="9" presId="urn:microsoft.com/office/officeart/2005/8/layout/hList1"/>
    <dgm:cxn modelId="{87C9C6F9-EB81-49C1-8FB6-7C9C2ED9390A}" type="presOf" srcId="{1E209898-621B-4D9F-B791-961426832E06}" destId="{5E5CCC21-6704-4731-A315-DDF62C711512}" srcOrd="0" destOrd="5" presId="urn:microsoft.com/office/officeart/2005/8/layout/hList1"/>
    <dgm:cxn modelId="{C648CEFC-903D-4955-9849-F0FEFD033345}" type="presOf" srcId="{EB6BB1F5-B00A-4E97-9DE8-FB9E3B34C07A}" destId="{5E5CCC21-6704-4731-A315-DDF62C711512}" srcOrd="0" destOrd="3" presId="urn:microsoft.com/office/officeart/2005/8/layout/hList1"/>
    <dgm:cxn modelId="{3108DFFE-147E-42AE-8E96-73A13E27F6C6}" srcId="{B26973DC-CBE5-456B-B9FE-1DE2C2638F2C}" destId="{DF1D4860-8A5E-430B-8BE2-BBBC65CB4575}" srcOrd="8" destOrd="0" parTransId="{4127FBC9-402B-4103-BA45-6FAEC6A4EFBA}" sibTransId="{52EF359D-AB6B-4975-95E7-1D6C7293B435}"/>
    <dgm:cxn modelId="{0DE9F4FF-B40D-47E4-835B-A2F1F097C37B}" srcId="{B26973DC-CBE5-456B-B9FE-1DE2C2638F2C}" destId="{CBF081A1-1444-4870-9C43-6E14D1122571}" srcOrd="1" destOrd="0" parTransId="{0F917142-AEB6-4215-8E57-186BB7F67ADE}" sibTransId="{586BA97E-7AEE-45E5-B021-F56A94106161}"/>
    <dgm:cxn modelId="{630A20F5-506C-4855-828B-A6642FCFA439}" type="presParOf" srcId="{641B5B5F-09D4-437D-8507-9B03F228314D}" destId="{6BA16E99-73A4-4DB8-AE80-6C444FB3513B}" srcOrd="0" destOrd="0" presId="urn:microsoft.com/office/officeart/2005/8/layout/hList1"/>
    <dgm:cxn modelId="{0558D93C-6BE8-4630-92F6-98B9C9EB2472}" type="presParOf" srcId="{6BA16E99-73A4-4DB8-AE80-6C444FB3513B}" destId="{2C095616-5910-4FCA-AF83-00CBD5CE71B6}" srcOrd="0" destOrd="0" presId="urn:microsoft.com/office/officeart/2005/8/layout/hList1"/>
    <dgm:cxn modelId="{766F2464-F3C5-43D1-971D-5F436552356E}" type="presParOf" srcId="{6BA16E99-73A4-4DB8-AE80-6C444FB3513B}" destId="{5E5CCC21-6704-4731-A315-DDF62C711512}" srcOrd="1" destOrd="0" presId="urn:microsoft.com/office/officeart/2005/8/layout/hList1"/>
    <dgm:cxn modelId="{0625315F-9FD1-4F0C-9974-9D59ADC14A3F}" type="presParOf" srcId="{641B5B5F-09D4-437D-8507-9B03F228314D}" destId="{7B14E7F8-20FD-45C4-B9B9-8F33A9743FBD}" srcOrd="1" destOrd="0" presId="urn:microsoft.com/office/officeart/2005/8/layout/hList1"/>
    <dgm:cxn modelId="{FA632CC6-71C5-473D-BF41-648CE6CB6BAD}" type="presParOf" srcId="{641B5B5F-09D4-437D-8507-9B03F228314D}" destId="{0AFBB399-0C36-4EBB-808E-3CA968E52EE1}" srcOrd="2" destOrd="0" presId="urn:microsoft.com/office/officeart/2005/8/layout/hList1"/>
    <dgm:cxn modelId="{4CDB1ED4-79C9-42CA-93BF-8A5DA5668B0B}" type="presParOf" srcId="{0AFBB399-0C36-4EBB-808E-3CA968E52EE1}" destId="{48BC18A5-2876-47A5-B03E-BA80B25CE4C7}" srcOrd="0" destOrd="0" presId="urn:microsoft.com/office/officeart/2005/8/layout/hList1"/>
    <dgm:cxn modelId="{F0F96B59-A8C3-4CD6-9DB4-06F03E17035C}" type="presParOf" srcId="{0AFBB399-0C36-4EBB-808E-3CA968E52EE1}" destId="{9D84B834-A579-44E4-8A1E-1714900B9B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272CB-6E92-43B2-93F8-4093AD49F674}">
      <dsp:nvSpPr>
        <dsp:cNvPr id="0" name=""/>
        <dsp:cNvSpPr/>
      </dsp:nvSpPr>
      <dsp:spPr>
        <a:xfrm>
          <a:off x="0" y="0"/>
          <a:ext cx="9618133" cy="4860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E0E2C-569A-40AA-AB99-3DB0E7859E26}">
      <dsp:nvSpPr>
        <dsp:cNvPr id="0" name=""/>
        <dsp:cNvSpPr/>
      </dsp:nvSpPr>
      <dsp:spPr>
        <a:xfrm>
          <a:off x="147044" y="112115"/>
          <a:ext cx="267614" cy="2673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424F4-9262-477F-9747-A9016C4A9331}">
      <dsp:nvSpPr>
        <dsp:cNvPr id="0" name=""/>
        <dsp:cNvSpPr/>
      </dsp:nvSpPr>
      <dsp:spPr>
        <a:xfrm>
          <a:off x="561703" y="2743"/>
          <a:ext cx="9014327" cy="56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4" tIns="59484" rIns="59484" bIns="594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Patient &amp; Family Education				Informational Video/Dental Consult/Nurse and/or Provider</a:t>
          </a:r>
        </a:p>
      </dsp:txBody>
      <dsp:txXfrm>
        <a:off x="561703" y="2743"/>
        <a:ext cx="9014327" cy="562049"/>
      </dsp:txXfrm>
    </dsp:sp>
    <dsp:sp modelId="{EC9DE028-3929-4CC5-BF33-0E222BE30A48}">
      <dsp:nvSpPr>
        <dsp:cNvPr id="0" name=""/>
        <dsp:cNvSpPr/>
      </dsp:nvSpPr>
      <dsp:spPr>
        <a:xfrm>
          <a:off x="0" y="705305"/>
          <a:ext cx="9618133" cy="4860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F90E5-C368-480C-831F-F5032595872E}">
      <dsp:nvSpPr>
        <dsp:cNvPr id="0" name=""/>
        <dsp:cNvSpPr/>
      </dsp:nvSpPr>
      <dsp:spPr>
        <a:xfrm>
          <a:off x="147044" y="814677"/>
          <a:ext cx="267614" cy="2673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F4238-59EE-4AE5-AA4F-38ED8C7CABBA}">
      <dsp:nvSpPr>
        <dsp:cNvPr id="0" name=""/>
        <dsp:cNvSpPr/>
      </dsp:nvSpPr>
      <dsp:spPr>
        <a:xfrm>
          <a:off x="561703" y="705305"/>
          <a:ext cx="9014327" cy="56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4" tIns="59484" rIns="59484" bIns="594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 and Post-Test Questionnaire				Objective Assessment </a:t>
          </a:r>
        </a:p>
      </dsp:txBody>
      <dsp:txXfrm>
        <a:off x="561703" y="705305"/>
        <a:ext cx="9014327" cy="562049"/>
      </dsp:txXfrm>
    </dsp:sp>
    <dsp:sp modelId="{7B47B00B-AE1F-4A71-B172-C816A5006E90}">
      <dsp:nvSpPr>
        <dsp:cNvPr id="0" name=""/>
        <dsp:cNvSpPr/>
      </dsp:nvSpPr>
      <dsp:spPr>
        <a:xfrm>
          <a:off x="0" y="1407868"/>
          <a:ext cx="9618133" cy="4860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C3B02-1249-4E9E-B307-9F83B6C695A0}">
      <dsp:nvSpPr>
        <dsp:cNvPr id="0" name=""/>
        <dsp:cNvSpPr/>
      </dsp:nvSpPr>
      <dsp:spPr>
        <a:xfrm>
          <a:off x="147044" y="1517240"/>
          <a:ext cx="267614" cy="2673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D3B5B-4718-4886-B2FC-F7DE6F352C7D}">
      <dsp:nvSpPr>
        <dsp:cNvPr id="0" name=""/>
        <dsp:cNvSpPr/>
      </dsp:nvSpPr>
      <dsp:spPr>
        <a:xfrm>
          <a:off x="561703" y="1407868"/>
          <a:ext cx="4328159" cy="56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4" tIns="59484" rIns="59484" bIns="594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 for nursing &amp; Feedback--SOP</a:t>
          </a:r>
        </a:p>
      </dsp:txBody>
      <dsp:txXfrm>
        <a:off x="561703" y="1407868"/>
        <a:ext cx="4328159" cy="562049"/>
      </dsp:txXfrm>
    </dsp:sp>
    <dsp:sp modelId="{491BC25D-EF83-4524-B2E9-0333509EB1D4}">
      <dsp:nvSpPr>
        <dsp:cNvPr id="0" name=""/>
        <dsp:cNvSpPr/>
      </dsp:nvSpPr>
      <dsp:spPr>
        <a:xfrm>
          <a:off x="4889863" y="1407868"/>
          <a:ext cx="4686167" cy="56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4" tIns="59484" rIns="59484" bIns="5948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Medical PP presentation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Dental PP presentation</a:t>
          </a:r>
        </a:p>
      </dsp:txBody>
      <dsp:txXfrm>
        <a:off x="4889863" y="1407868"/>
        <a:ext cx="4686167" cy="562049"/>
      </dsp:txXfrm>
    </dsp:sp>
    <dsp:sp modelId="{7E6B0421-7E79-4262-B9EF-993B96405609}">
      <dsp:nvSpPr>
        <dsp:cNvPr id="0" name=""/>
        <dsp:cNvSpPr/>
      </dsp:nvSpPr>
      <dsp:spPr>
        <a:xfrm>
          <a:off x="0" y="2110430"/>
          <a:ext cx="9618133" cy="4860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89C15-099E-47F7-885E-4A85E6B0AC28}">
      <dsp:nvSpPr>
        <dsp:cNvPr id="0" name=""/>
        <dsp:cNvSpPr/>
      </dsp:nvSpPr>
      <dsp:spPr>
        <a:xfrm>
          <a:off x="147044" y="2219802"/>
          <a:ext cx="267614" cy="2673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3F3E-809D-4FE8-A203-280A04F3AFDD}">
      <dsp:nvSpPr>
        <dsp:cNvPr id="0" name=""/>
        <dsp:cNvSpPr/>
      </dsp:nvSpPr>
      <dsp:spPr>
        <a:xfrm>
          <a:off x="561703" y="2110430"/>
          <a:ext cx="9014327" cy="56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4" tIns="59484" rIns="59484" bIns="594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Check Charts—nursing manager (documentation) , Dental Resident (pictures/grades), myself (feedback)</a:t>
          </a:r>
        </a:p>
      </dsp:txBody>
      <dsp:txXfrm>
        <a:off x="561703" y="2110430"/>
        <a:ext cx="9014327" cy="562049"/>
      </dsp:txXfrm>
    </dsp:sp>
    <dsp:sp modelId="{5A0F68C1-939A-4DE4-8268-517C5CB8E42D}">
      <dsp:nvSpPr>
        <dsp:cNvPr id="0" name=""/>
        <dsp:cNvSpPr/>
      </dsp:nvSpPr>
      <dsp:spPr>
        <a:xfrm>
          <a:off x="0" y="2812992"/>
          <a:ext cx="9618133" cy="4860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CD22D-099D-4CD1-93C5-C835BB3BCC82}">
      <dsp:nvSpPr>
        <dsp:cNvPr id="0" name=""/>
        <dsp:cNvSpPr/>
      </dsp:nvSpPr>
      <dsp:spPr>
        <a:xfrm>
          <a:off x="147044" y="2922364"/>
          <a:ext cx="267614" cy="2673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66E5A-775D-42DA-AAC8-BB87421C4E58}">
      <dsp:nvSpPr>
        <dsp:cNvPr id="0" name=""/>
        <dsp:cNvSpPr/>
      </dsp:nvSpPr>
      <dsp:spPr>
        <a:xfrm>
          <a:off x="561703" y="2812992"/>
          <a:ext cx="9014327" cy="56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4" tIns="59484" rIns="59484" bIns="594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Smart Phrase-Mucositis Assessment Questions		Documentation &amp; Reminders</a:t>
          </a:r>
        </a:p>
      </dsp:txBody>
      <dsp:txXfrm>
        <a:off x="561703" y="2812992"/>
        <a:ext cx="9014327" cy="562049"/>
      </dsp:txXfrm>
    </dsp:sp>
    <dsp:sp modelId="{88B2D851-EC13-49BB-838E-DA4F8A062253}">
      <dsp:nvSpPr>
        <dsp:cNvPr id="0" name=""/>
        <dsp:cNvSpPr/>
      </dsp:nvSpPr>
      <dsp:spPr>
        <a:xfrm>
          <a:off x="0" y="3515555"/>
          <a:ext cx="9618133" cy="4860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AECAD-238A-48AE-B883-3A091F27819C}">
      <dsp:nvSpPr>
        <dsp:cNvPr id="0" name=""/>
        <dsp:cNvSpPr/>
      </dsp:nvSpPr>
      <dsp:spPr>
        <a:xfrm>
          <a:off x="147044" y="3624927"/>
          <a:ext cx="267614" cy="2673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67C54-3E47-462F-B589-C039A187E288}">
      <dsp:nvSpPr>
        <dsp:cNvPr id="0" name=""/>
        <dsp:cNvSpPr/>
      </dsp:nvSpPr>
      <dsp:spPr>
        <a:xfrm>
          <a:off x="561703" y="3515555"/>
          <a:ext cx="4328159" cy="56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4" tIns="59484" rIns="59484" bIns="594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Implement Standardized Changes:</a:t>
          </a:r>
        </a:p>
      </dsp:txBody>
      <dsp:txXfrm>
        <a:off x="561703" y="3515555"/>
        <a:ext cx="4328159" cy="562049"/>
      </dsp:txXfrm>
    </dsp:sp>
    <dsp:sp modelId="{849E827E-F2DA-4B68-BC54-4817DA9E27A4}">
      <dsp:nvSpPr>
        <dsp:cNvPr id="0" name=""/>
        <dsp:cNvSpPr/>
      </dsp:nvSpPr>
      <dsp:spPr>
        <a:xfrm>
          <a:off x="4889863" y="3515555"/>
          <a:ext cx="4686167" cy="56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4" tIns="59484" rIns="59484" bIns="5948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BOC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Cryotherapy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L-glutamine / +/- KGF</a:t>
          </a:r>
        </a:p>
      </dsp:txBody>
      <dsp:txXfrm>
        <a:off x="4889863" y="3515555"/>
        <a:ext cx="4686167" cy="562049"/>
      </dsp:txXfrm>
    </dsp:sp>
    <dsp:sp modelId="{11981D49-8916-2640-BA14-03F877E96481}">
      <dsp:nvSpPr>
        <dsp:cNvPr id="0" name=""/>
        <dsp:cNvSpPr/>
      </dsp:nvSpPr>
      <dsp:spPr>
        <a:xfrm>
          <a:off x="0" y="4218117"/>
          <a:ext cx="9618133" cy="4860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8B206-E652-4A4A-B113-CA00E052FEC7}">
      <dsp:nvSpPr>
        <dsp:cNvPr id="0" name=""/>
        <dsp:cNvSpPr/>
      </dsp:nvSpPr>
      <dsp:spPr>
        <a:xfrm>
          <a:off x="147188" y="4327489"/>
          <a:ext cx="267614" cy="26735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7FAE8-4003-F44A-9778-C28B8011A0D1}">
      <dsp:nvSpPr>
        <dsp:cNvPr id="0" name=""/>
        <dsp:cNvSpPr/>
      </dsp:nvSpPr>
      <dsp:spPr>
        <a:xfrm>
          <a:off x="561991" y="4218117"/>
          <a:ext cx="8968330" cy="56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84" tIns="59484" rIns="59484" bIns="594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Compliance: 						BOC &amp; Mucositis Flow Sheet/Mucositis Order Set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						Smart Phrases (attestation). </a:t>
          </a:r>
        </a:p>
      </dsp:txBody>
      <dsp:txXfrm>
        <a:off x="561991" y="4218117"/>
        <a:ext cx="8968330" cy="562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4A68B-C893-AF48-A0DF-EC42ED3BFDB0}">
      <dsp:nvSpPr>
        <dsp:cNvPr id="0" name=""/>
        <dsp:cNvSpPr/>
      </dsp:nvSpPr>
      <dsp:spPr>
        <a:xfrm>
          <a:off x="2137023" y="-1083562"/>
          <a:ext cx="5819746" cy="5819746"/>
        </a:xfrm>
        <a:prstGeom prst="circularArrow">
          <a:avLst>
            <a:gd name="adj1" fmla="val 4668"/>
            <a:gd name="adj2" fmla="val 272909"/>
            <a:gd name="adj3" fmla="val 11087575"/>
            <a:gd name="adj4" fmla="val 19378275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38775-D9D1-1E4A-8307-AAC5916C2118}">
      <dsp:nvSpPr>
        <dsp:cNvPr id="0" name=""/>
        <dsp:cNvSpPr/>
      </dsp:nvSpPr>
      <dsp:spPr>
        <a:xfrm>
          <a:off x="2502187" y="-111197"/>
          <a:ext cx="5089418" cy="2522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PLAN: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Implement if improvement in oral hygiene can reduce rate of mucositis by reducing bacterial load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Reduce rate of mucositis through supplementation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Multi-disciplinary: peds heme/</a:t>
          </a:r>
          <a:r>
            <a:rPr lang="en-US" sz="1600" b="1" kern="1200" dirty="0" err="1"/>
            <a:t>onc</a:t>
          </a:r>
          <a:r>
            <a:rPr lang="en-US" sz="1600" b="1" kern="1200" dirty="0"/>
            <a:t>, dental, nutrition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Improve and sustain documentation of mucositis by WHO grading system</a:t>
          </a:r>
          <a:endParaRPr lang="en-US" sz="16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</dsp:txBody>
      <dsp:txXfrm>
        <a:off x="2625342" y="11958"/>
        <a:ext cx="4843108" cy="2276526"/>
      </dsp:txXfrm>
    </dsp:sp>
    <dsp:sp modelId="{971AF2F5-9891-944B-AE2D-9AF1F2CA5675}">
      <dsp:nvSpPr>
        <dsp:cNvPr id="0" name=""/>
        <dsp:cNvSpPr/>
      </dsp:nvSpPr>
      <dsp:spPr>
        <a:xfrm>
          <a:off x="7738199" y="2709622"/>
          <a:ext cx="2306674" cy="2250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DO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Plan will be tested on a small scale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Pilot: First implementation will be with one patient, nurse, provider, dentist, nurse manager</a:t>
          </a:r>
        </a:p>
      </dsp:txBody>
      <dsp:txXfrm>
        <a:off x="7848040" y="2819463"/>
        <a:ext cx="2086992" cy="2030421"/>
      </dsp:txXfrm>
    </dsp:sp>
    <dsp:sp modelId="{35835D6F-64C2-424E-99C7-ABD028A62553}">
      <dsp:nvSpPr>
        <dsp:cNvPr id="0" name=""/>
        <dsp:cNvSpPr/>
      </dsp:nvSpPr>
      <dsp:spPr>
        <a:xfrm>
          <a:off x="3735904" y="4418609"/>
          <a:ext cx="3087021" cy="1821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STUDY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Decision: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Adapt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Adopt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Abandon</a:t>
          </a:r>
        </a:p>
      </dsp:txBody>
      <dsp:txXfrm>
        <a:off x="3824843" y="4507548"/>
        <a:ext cx="2909143" cy="1644047"/>
      </dsp:txXfrm>
    </dsp:sp>
    <dsp:sp modelId="{A77E8306-0B79-0541-AE03-1D463759E718}">
      <dsp:nvSpPr>
        <dsp:cNvPr id="0" name=""/>
        <dsp:cNvSpPr/>
      </dsp:nvSpPr>
      <dsp:spPr>
        <a:xfrm>
          <a:off x="515088" y="2616572"/>
          <a:ext cx="2294141" cy="2151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ACT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Necessary changes prior to next PDSA cycle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Broaden the scope?</a:t>
          </a:r>
        </a:p>
      </dsp:txBody>
      <dsp:txXfrm>
        <a:off x="620133" y="2721617"/>
        <a:ext cx="2084051" cy="1941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C32C7-B19F-5944-9D64-5BFB9F8E6EF1}">
      <dsp:nvSpPr>
        <dsp:cNvPr id="0" name=""/>
        <dsp:cNvSpPr/>
      </dsp:nvSpPr>
      <dsp:spPr>
        <a:xfrm>
          <a:off x="0" y="325258"/>
          <a:ext cx="5050972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12" tIns="249936" rIns="39201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Variables assess</a:t>
          </a:r>
          <a:r>
            <a:rPr lang="en-US" sz="1200" kern="1200" dirty="0">
              <a:sym typeface="Wingdings" panose="05000000000000000000" pitchFamily="2" charset="2"/>
            </a:rPr>
            <a:t></a:t>
          </a:r>
          <a:r>
            <a:rPr lang="en-US" sz="1200" kern="1200" dirty="0"/>
            <a:t> Dr. Goldie </a:t>
          </a:r>
          <a:r>
            <a:rPr lang="en-US" sz="1200" kern="1200" dirty="0" err="1"/>
            <a:t>Razban</a:t>
          </a:r>
          <a:r>
            <a:rPr lang="en-US" sz="1200" kern="1200" dirty="0"/>
            <a:t> dental collaborator</a:t>
          </a:r>
        </a:p>
      </dsp:txBody>
      <dsp:txXfrm>
        <a:off x="0" y="325258"/>
        <a:ext cx="5050972" cy="510300"/>
      </dsp:txXfrm>
    </dsp:sp>
    <dsp:sp modelId="{DBA6B933-17CD-B14B-BE08-C002A45A919B}">
      <dsp:nvSpPr>
        <dsp:cNvPr id="0" name=""/>
        <dsp:cNvSpPr/>
      </dsp:nvSpPr>
      <dsp:spPr>
        <a:xfrm>
          <a:off x="270072" y="148138"/>
          <a:ext cx="353568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40" tIns="0" rIns="1336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Chart Review—September to January (5 months)</a:t>
          </a:r>
        </a:p>
      </dsp:txBody>
      <dsp:txXfrm>
        <a:off x="287365" y="165431"/>
        <a:ext cx="3501094" cy="319654"/>
      </dsp:txXfrm>
    </dsp:sp>
    <dsp:sp modelId="{FDAA7F1A-6AD2-4949-97E3-C8842C88A34C}">
      <dsp:nvSpPr>
        <dsp:cNvPr id="0" name=""/>
        <dsp:cNvSpPr/>
      </dsp:nvSpPr>
      <dsp:spPr>
        <a:xfrm>
          <a:off x="0" y="1077478"/>
          <a:ext cx="5050972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12" tIns="249936" rIns="39201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Education to Patient, Family &amp; Staff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Algorithm easy to follow for families (Pocket Card &amp; Inpatient Protocol Sheet)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Protocol for Medical Providers (doctors, dentists, nursing)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Dental Consult with assessment of all new diagnoses</a:t>
          </a: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Basic Oral Hygiene</a:t>
          </a:r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Video for ALL new patients</a:t>
          </a:r>
        </a:p>
      </dsp:txBody>
      <dsp:txXfrm>
        <a:off x="0" y="1077478"/>
        <a:ext cx="5050972" cy="1663200"/>
      </dsp:txXfrm>
    </dsp:sp>
    <dsp:sp modelId="{1ED5C0D2-45A5-A24E-A6E3-D9CA1605E7D4}">
      <dsp:nvSpPr>
        <dsp:cNvPr id="0" name=""/>
        <dsp:cNvSpPr/>
      </dsp:nvSpPr>
      <dsp:spPr>
        <a:xfrm>
          <a:off x="252548" y="900358"/>
          <a:ext cx="353568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40" tIns="0" rIns="1336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 a Standard of Operation Procedure </a:t>
          </a:r>
        </a:p>
      </dsp:txBody>
      <dsp:txXfrm>
        <a:off x="269841" y="917651"/>
        <a:ext cx="3501094" cy="319654"/>
      </dsp:txXfrm>
    </dsp:sp>
    <dsp:sp modelId="{89F54393-0307-9340-BDB7-AEC21CFF0EB5}">
      <dsp:nvSpPr>
        <dsp:cNvPr id="0" name=""/>
        <dsp:cNvSpPr/>
      </dsp:nvSpPr>
      <dsp:spPr>
        <a:xfrm>
          <a:off x="0" y="2982598"/>
          <a:ext cx="5050972" cy="20403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12" tIns="249936" rIns="39201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Video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Surveys for patient/families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Nursing/Provider Education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Documentation of Grades of mucositis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(Re-evaluation every 2-3 months) Interdisciplinary meeting</a:t>
          </a:r>
        </a:p>
      </dsp:txBody>
      <dsp:txXfrm>
        <a:off x="0" y="2982598"/>
        <a:ext cx="5050972" cy="2040306"/>
      </dsp:txXfrm>
    </dsp:sp>
    <dsp:sp modelId="{E4BA1F0A-B01E-3245-8A82-BEE6724844D5}">
      <dsp:nvSpPr>
        <dsp:cNvPr id="0" name=""/>
        <dsp:cNvSpPr/>
      </dsp:nvSpPr>
      <dsp:spPr>
        <a:xfrm>
          <a:off x="287051" y="2680786"/>
          <a:ext cx="353568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40" tIns="0" rIns="1336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QI project—1 </a:t>
          </a:r>
          <a:r>
            <a:rPr lang="en-US" sz="1200" kern="1200" dirty="0" err="1"/>
            <a:t>yr</a:t>
          </a:r>
          <a:r>
            <a:rPr lang="en-US" sz="1200" kern="1200" dirty="0"/>
            <a:t> (Aug 2022-Jan 2023)</a:t>
          </a:r>
        </a:p>
      </dsp:txBody>
      <dsp:txXfrm>
        <a:off x="304344" y="2698079"/>
        <a:ext cx="3501094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41DC-9455-4943-BE6A-407FC45A2B2C}">
      <dsp:nvSpPr>
        <dsp:cNvPr id="0" name=""/>
        <dsp:cNvSpPr/>
      </dsp:nvSpPr>
      <dsp:spPr>
        <a:xfrm>
          <a:off x="25" y="74659"/>
          <a:ext cx="248211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BOC:</a:t>
          </a:r>
        </a:p>
      </dsp:txBody>
      <dsp:txXfrm>
        <a:off x="25" y="74659"/>
        <a:ext cx="2482113" cy="576000"/>
      </dsp:txXfrm>
    </dsp:sp>
    <dsp:sp modelId="{64720109-5376-924F-BB93-1F8B80985145}">
      <dsp:nvSpPr>
        <dsp:cNvPr id="0" name=""/>
        <dsp:cNvSpPr/>
      </dsp:nvSpPr>
      <dsp:spPr>
        <a:xfrm>
          <a:off x="25" y="650659"/>
          <a:ext cx="2482113" cy="2360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Video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Explanation of prevention practices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 record of basic oral hygiene (already doing)</a:t>
          </a:r>
        </a:p>
      </dsp:txBody>
      <dsp:txXfrm>
        <a:off x="25" y="650659"/>
        <a:ext cx="2482113" cy="2360699"/>
      </dsp:txXfrm>
    </dsp:sp>
    <dsp:sp modelId="{944B847F-7C35-CA4D-9044-20C80271543B}">
      <dsp:nvSpPr>
        <dsp:cNvPr id="0" name=""/>
        <dsp:cNvSpPr/>
      </dsp:nvSpPr>
      <dsp:spPr>
        <a:xfrm>
          <a:off x="2829635" y="74659"/>
          <a:ext cx="2482113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MUCOSITIS:</a:t>
          </a:r>
        </a:p>
      </dsp:txBody>
      <dsp:txXfrm>
        <a:off x="2829635" y="74659"/>
        <a:ext cx="2482113" cy="576000"/>
      </dsp:txXfrm>
    </dsp:sp>
    <dsp:sp modelId="{5BAB3BF5-6FD8-CC4A-BEB6-6E469E805A60}">
      <dsp:nvSpPr>
        <dsp:cNvPr id="0" name=""/>
        <dsp:cNvSpPr/>
      </dsp:nvSpPr>
      <dsp:spPr>
        <a:xfrm>
          <a:off x="2829635" y="650659"/>
          <a:ext cx="2482113" cy="2360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Grade Mucositis (new)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Pain assessment (already doing)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Documentation of pain assessment &amp; oral hygiene (new)</a:t>
          </a:r>
        </a:p>
      </dsp:txBody>
      <dsp:txXfrm>
        <a:off x="2829635" y="650659"/>
        <a:ext cx="2482113" cy="23606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7EB3D-065B-734B-B7CF-6EFF08B7DFF1}">
      <dsp:nvSpPr>
        <dsp:cNvPr id="0" name=""/>
        <dsp:cNvSpPr/>
      </dsp:nvSpPr>
      <dsp:spPr>
        <a:xfrm>
          <a:off x="0" y="183062"/>
          <a:ext cx="5689600" cy="8352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BASIC ORAL CARE:</a:t>
          </a:r>
        </a:p>
      </dsp:txBody>
      <dsp:txXfrm>
        <a:off x="0" y="183062"/>
        <a:ext cx="5689600" cy="835200"/>
      </dsp:txXfrm>
    </dsp:sp>
    <dsp:sp modelId="{42C360CD-C303-6B42-8F70-C9A8B4507A72}">
      <dsp:nvSpPr>
        <dsp:cNvPr id="0" name=""/>
        <dsp:cNvSpPr/>
      </dsp:nvSpPr>
      <dsp:spPr>
        <a:xfrm>
          <a:off x="0" y="1018263"/>
          <a:ext cx="5689600" cy="254736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flow chart next to patient (Medical Assistant)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Provide Ice Chips/Popsicles for cryotherapy when necessary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Provide Normal saline bottle (1L)</a:t>
          </a:r>
        </a:p>
      </dsp:txBody>
      <dsp:txXfrm>
        <a:off x="0" y="1018263"/>
        <a:ext cx="5689600" cy="2547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78E0C-51A7-3947-89DF-0DD60490E7AB}">
      <dsp:nvSpPr>
        <dsp:cNvPr id="0" name=""/>
        <dsp:cNvSpPr/>
      </dsp:nvSpPr>
      <dsp:spPr>
        <a:xfrm>
          <a:off x="51" y="240006"/>
          <a:ext cx="4913783" cy="1277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Discussion with Patient/Family </a:t>
          </a:r>
        </a:p>
      </dsp:txBody>
      <dsp:txXfrm>
        <a:off x="51" y="240006"/>
        <a:ext cx="4913783" cy="1277300"/>
      </dsp:txXfrm>
    </dsp:sp>
    <dsp:sp modelId="{433A3709-2420-0F44-B0B0-8CC0592AEA8B}">
      <dsp:nvSpPr>
        <dsp:cNvPr id="0" name=""/>
        <dsp:cNvSpPr/>
      </dsp:nvSpPr>
      <dsp:spPr>
        <a:xfrm>
          <a:off x="51" y="1517306"/>
          <a:ext cx="4913783" cy="259402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/>
            <a:t>good hygiene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/>
            <a:t>Video to watch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/>
            <a:t>Assessment of Mucositis by grade</a:t>
          </a:r>
        </a:p>
      </dsp:txBody>
      <dsp:txXfrm>
        <a:off x="51" y="1517306"/>
        <a:ext cx="4913783" cy="2594024"/>
      </dsp:txXfrm>
    </dsp:sp>
    <dsp:sp modelId="{A968EB26-6733-FE41-A5EB-D6089F0D4764}">
      <dsp:nvSpPr>
        <dsp:cNvPr id="0" name=""/>
        <dsp:cNvSpPr/>
      </dsp:nvSpPr>
      <dsp:spPr>
        <a:xfrm>
          <a:off x="5601764" y="240006"/>
          <a:ext cx="4913783" cy="1277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Confirm documentation by nursing staff</a:t>
          </a:r>
        </a:p>
      </dsp:txBody>
      <dsp:txXfrm>
        <a:off x="5601764" y="240006"/>
        <a:ext cx="4913783" cy="1277300"/>
      </dsp:txXfrm>
    </dsp:sp>
    <dsp:sp modelId="{9F8F19DF-9682-EF48-9B24-B96071C50776}">
      <dsp:nvSpPr>
        <dsp:cNvPr id="0" name=""/>
        <dsp:cNvSpPr/>
      </dsp:nvSpPr>
      <dsp:spPr>
        <a:xfrm>
          <a:off x="5601764" y="1517306"/>
          <a:ext cx="4913783" cy="259402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/>
            <a:t>Attestation </a:t>
          </a:r>
        </a:p>
      </dsp:txBody>
      <dsp:txXfrm>
        <a:off x="5601764" y="1517306"/>
        <a:ext cx="4913783" cy="2594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95616-5910-4FCA-AF83-00CBD5CE71B6}">
      <dsp:nvSpPr>
        <dsp:cNvPr id="0" name=""/>
        <dsp:cNvSpPr/>
      </dsp:nvSpPr>
      <dsp:spPr>
        <a:xfrm>
          <a:off x="51" y="38889"/>
          <a:ext cx="4913783" cy="51840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New diagnosis:</a:t>
          </a:r>
        </a:p>
      </dsp:txBody>
      <dsp:txXfrm>
        <a:off x="51" y="38889"/>
        <a:ext cx="4913783" cy="518400"/>
      </dsp:txXfrm>
    </dsp:sp>
    <dsp:sp modelId="{5E5CCC21-6704-4731-A315-DDF62C711512}">
      <dsp:nvSpPr>
        <dsp:cNvPr id="0" name=""/>
        <dsp:cNvSpPr/>
      </dsp:nvSpPr>
      <dsp:spPr>
        <a:xfrm>
          <a:off x="51" y="557289"/>
          <a:ext cx="4913783" cy="375515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Introduction on how dental health can impact rate of infections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How to perform good BOC &amp; Why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Demonstration (Patient</a:t>
          </a:r>
          <a:r>
            <a:rPr lang="en-US" sz="1800" kern="1200">
              <a:sym typeface="Wingdings" panose="05000000000000000000" pitchFamily="2" charset="2"/>
            </a:rPr>
            <a:t></a:t>
          </a:r>
          <a:r>
            <a:rPr lang="en-US" sz="1800" kern="1200"/>
            <a:t> Provider)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Prevention Strategies: BOC, chlorhexidine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Treatment Options: Glutamine supplement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Brochure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Mucositis stages 1-4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Future Expectation for Dental Follow-up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Toothbrushes to all patients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Monthly meeting with nurses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51" y="557289"/>
        <a:ext cx="4913783" cy="3755159"/>
      </dsp:txXfrm>
    </dsp:sp>
    <dsp:sp modelId="{48BC18A5-2876-47A5-B03E-BA80B25CE4C7}">
      <dsp:nvSpPr>
        <dsp:cNvPr id="0" name=""/>
        <dsp:cNvSpPr/>
      </dsp:nvSpPr>
      <dsp:spPr>
        <a:xfrm>
          <a:off x="5601764" y="38889"/>
          <a:ext cx="4913783" cy="51840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Mucositis</a:t>
          </a:r>
        </a:p>
      </dsp:txBody>
      <dsp:txXfrm>
        <a:off x="5601764" y="38889"/>
        <a:ext cx="4913783" cy="518400"/>
      </dsp:txXfrm>
    </dsp:sp>
    <dsp:sp modelId="{9D84B834-A579-44E4-8A1E-1714900B9BA4}">
      <dsp:nvSpPr>
        <dsp:cNvPr id="0" name=""/>
        <dsp:cNvSpPr/>
      </dsp:nvSpPr>
      <dsp:spPr>
        <a:xfrm>
          <a:off x="5601764" y="557289"/>
          <a:ext cx="4913783" cy="375515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Pictures of Ulcers (</a:t>
          </a:r>
          <a:r>
            <a:rPr lang="en-US" sz="1800" kern="1200" dirty="0" err="1"/>
            <a:t>erecord</a:t>
          </a:r>
          <a:r>
            <a:rPr lang="en-US" sz="18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Grading of Ulcers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Advice on Pain </a:t>
          </a:r>
          <a:r>
            <a:rPr lang="en-US" sz="1800" kern="1200" dirty="0" err="1"/>
            <a:t>mgmt</a:t>
          </a:r>
          <a:r>
            <a:rPr lang="en-US" sz="1800" kern="1200" dirty="0"/>
            <a:t> &amp; Infection prevention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Timeliness of consults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Tooth sponges/ softer bristles</a:t>
          </a:r>
        </a:p>
      </dsp:txBody>
      <dsp:txXfrm>
        <a:off x="5601764" y="557289"/>
        <a:ext cx="4913783" cy="3755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20DAE-8CEF-8E47-A30E-2CBD16C1575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633D6-13F3-074A-A90D-A2B860C3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33D6-13F3-074A-A90D-A2B860C3F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8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mapping-who does </a:t>
            </a:r>
            <a:r>
              <a:rPr lang="en-US"/>
              <a:t>what when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1508-F724-4409-A11D-128E179249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61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1508-F724-4409-A11D-128E179249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9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Nursing manager- will evaluate documentation on education-best way to track done</a:t>
            </a:r>
          </a:p>
          <a:p>
            <a:r>
              <a:rPr lang="en-US" dirty="0"/>
              <a:t>Goldie-assessing dental</a:t>
            </a:r>
            <a:r>
              <a:rPr lang="en-US" baseline="0" dirty="0"/>
              <a:t> documentation and hygiene</a:t>
            </a:r>
          </a:p>
          <a:p>
            <a:r>
              <a:rPr lang="en-US" baseline="0" dirty="0"/>
              <a:t>Myself-surveys from families and nurses, variables from chart, providers consistent use of care set 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A5CCA-C622-4E0F-AB5E-11A7C9F03E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3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33D6-13F3-074A-A90D-A2B860C3FC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0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common is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33D6-13F3-074A-A90D-A2B860C3FC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3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33D6-13F3-074A-A90D-A2B860C3FC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4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on improved oral hygiene decreasing mucositis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33D6-13F3-074A-A90D-A2B860C3FC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5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Ganzietep</a:t>
            </a:r>
            <a:r>
              <a:rPr lang="en-US" dirty="0"/>
              <a:t> University in Turkey published 2011</a:t>
            </a:r>
          </a:p>
          <a:p>
            <a:r>
              <a:rPr lang="en-US" dirty="0"/>
              <a:t>Control-received routine care</a:t>
            </a:r>
          </a:p>
          <a:p>
            <a:r>
              <a:rPr lang="en-US" dirty="0"/>
              <a:t>Experiment—</a:t>
            </a:r>
            <a:r>
              <a:rPr lang="en-US"/>
              <a:t>received cryotherapy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3FE93-8F30-0A47-8653-DEE3A0378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33D6-13F3-074A-A90D-A2B860C3FC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5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33D6-13F3-074A-A90D-A2B860C3FC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74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33D6-13F3-074A-A90D-A2B860C3FC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76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Nursing manager- will evaluate documentation on education-best way to track done</a:t>
            </a:r>
          </a:p>
          <a:p>
            <a:r>
              <a:rPr lang="en-US" dirty="0"/>
              <a:t>Goldie-assessing dental</a:t>
            </a:r>
            <a:r>
              <a:rPr lang="en-US" baseline="0" dirty="0"/>
              <a:t> documentation and hygiene</a:t>
            </a:r>
          </a:p>
          <a:p>
            <a:r>
              <a:rPr lang="en-US" baseline="0" dirty="0"/>
              <a:t>Myself-surveys from families and nurses, variables from chart, providers consistent use of care set 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A5CCA-C622-4E0F-AB5E-11A7C9F03E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6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1E5A-F272-36CA-E530-F9F04958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E4A85-F0CD-3570-44CF-57AD3D77C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8B63-68DD-255F-E8D9-FDA8D6DF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EC24-0467-8E40-8D1D-D3385382910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939BA-DF08-6B27-B57A-32D8DCF4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27BFA-B08B-0DDC-9A04-7FABC18A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1AA-FDC9-464D-B940-0DB154B0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3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013BC-14E8-6E80-CF17-5386E0A4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D1A06-0336-A3AF-E901-D8880D852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276BC-51FE-4D4B-84E3-8D63E24B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EC24-0467-8E40-8D1D-D3385382910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C4FD8-341F-39F4-38F1-A97D9B3A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E62AD-9B49-C86D-AE50-27E40784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1AA-FDC9-464D-B940-0DB154B0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8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C81C7-0050-89AA-6CB1-DCF114799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5A995-D757-E45C-635E-75244D07B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46A0-9E1F-AF54-0FDB-9AA324C5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EC24-0467-8E40-8D1D-D3385382910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6F13E-6098-D346-37EF-41D3B818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15273-9ECB-8379-860F-C63C2D51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1AA-FDC9-464D-B940-0DB154B0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5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0EB3-62A2-4CDB-9036-C1446CA5B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82E04-2F02-46C9-9619-63771074D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6FC8A-A9FD-44E0-AC5C-7831D0D5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D21A-3405-D14E-9FFB-3F4DEA501AE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937BE-15E9-4D5A-B6A9-A7289FE1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DA0B0-2780-40F6-94D6-02591A86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062C-A5B9-9A46-878F-CE09A334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47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5D0B-14B5-42EF-851C-2BF290942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5EBE-4DBE-4937-94D9-37DE40843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62E5E-B93B-4381-BFEF-E81313C5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D21A-3405-D14E-9FFB-3F4DEA501AE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64ED2-14E8-48BA-86FA-BA347AA2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64F19-1968-480E-8CB3-63400135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062C-A5B9-9A46-878F-CE09A334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7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EBD87-7947-4C5A-AC7E-350F3B5B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DC405-4308-4532-9A07-3DCF73BFC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0D37A-A147-4112-946E-B869201E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D21A-3405-D14E-9FFB-3F4DEA501AE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BAEEB-C3CD-49DC-8DFA-A04279D1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FA434-15EA-4D49-A7AF-C0F47098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062C-A5B9-9A46-878F-CE09A334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0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D66B-8D58-426A-BA65-63EBE516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E7C7-023D-4184-99AE-C853FFE53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1D7C6-94EC-403B-BF48-31FE6DC8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81272-7988-455E-839D-7EC2C514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D21A-3405-D14E-9FFB-3F4DEA501AE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255E6-A423-4F4E-9A6A-08B33BEB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8F9E4-BAFA-4799-8A2E-DBDA5AF2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062C-A5B9-9A46-878F-CE09A334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60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D948-8568-49EF-82D6-105E04FE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68B8-971E-481A-A6B9-6E9929E58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DB87C-A11C-4A91-BDBA-9BFB1A8B3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27DC-4DE8-4594-857E-0E0A93B2F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80480-4591-4287-ACB5-87BF230B4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F2DC0F-1B05-4E3B-BD0C-45AC5B23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D21A-3405-D14E-9FFB-3F4DEA501AE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48377-2998-4333-9320-31286C34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E65C6-FC18-47B6-A274-48CAEB64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062C-A5B9-9A46-878F-CE09A334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8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F4A9-A309-4E77-9100-C202BB45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52314-548F-47AA-9D0D-CD020A6A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D21A-3405-D14E-9FFB-3F4DEA501AE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428D3-C316-4E2D-9EEF-C7076C3E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32E66-E2F1-495D-883D-09A23F6E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062C-A5B9-9A46-878F-CE09A334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10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A5362-3098-4C29-910B-1D6F575A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D21A-3405-D14E-9FFB-3F4DEA501AE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20221-8AC2-43F4-80A0-FE6FB23D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256D3-FCD4-44EC-810C-5388FB6E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062C-A5B9-9A46-878F-CE09A334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51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8924-CCFE-444B-9500-7E8A0A3A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12C9-E424-49CB-AC72-4E9881F39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D91CE-B426-4834-AD1B-C526F28F9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94924-E40F-49C0-9FBD-30511BC3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D21A-3405-D14E-9FFB-3F4DEA501AE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DBA94-ECEE-4C46-8676-C2F493E6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8E053-DE85-4DDE-BB54-727DAB31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062C-A5B9-9A46-878F-CE09A334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8740-E56F-04E4-E6A2-D38DFD89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896B0-9741-1DB1-41C7-C33E6EB0C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8BBC0-30B0-53C1-14BC-9DCE22C1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EC24-0467-8E40-8D1D-D3385382910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E044A-C9D2-65F2-8A50-BC55CF74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81604-B170-7308-2A5D-444FF0E6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1AA-FDC9-464D-B940-0DB154B0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05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0283-E12E-4B8E-895A-BA55FF9A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C1EF6-5148-4FD8-96E7-3C3036558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FA6AF-53F8-4CE4-9C3A-F593D0465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E0509-B300-4B44-9E35-07AE7C3F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D21A-3405-D14E-9FFB-3F4DEA501AE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9F81D-E1E7-41FE-BEAF-AD2A43E4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08D27-A76E-49CA-BEA4-2D89299F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062C-A5B9-9A46-878F-CE09A334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4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069D-AEA1-4FA2-8E85-C38220A1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79CC7-0CC9-4000-A6B0-5EB9FD83E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29215-2DBB-4264-B90A-2EFBDF37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D21A-3405-D14E-9FFB-3F4DEA501AE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A9E53-184E-4921-8699-0ACF7FD1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7DC05-58D3-4F85-A42D-E3748216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062C-A5B9-9A46-878F-CE09A334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15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597C5-54A2-481C-A702-B5AF4EAC3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0A398-DC91-4E12-8681-F2A91670A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7B406-28AC-4F4B-AB7C-72266CD9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D21A-3405-D14E-9FFB-3F4DEA501AE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A354-ABEB-4BD2-9716-8DEF986D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1560F-46E5-4EF4-BE81-ECBB607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062C-A5B9-9A46-878F-CE09A334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5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311D-130B-2B3C-CDEE-551C6CBD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54D71-75E5-003B-58AB-2B54587C2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995ED-05CB-51FA-77FD-57765585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EC24-0467-8E40-8D1D-D3385382910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E150C-E520-7A19-596C-1699968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33664-34CB-D8D5-96E7-514E8507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1AA-FDC9-464D-B940-0DB154B0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3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9A6D-8A6E-EFEA-E9C0-233C9AB7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63E9-D7D6-25BD-D476-CFFC78337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70BAE-06DA-E556-1241-2AE56F7EF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762B1-1F05-1A57-7EC6-050BDB7A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EC24-0467-8E40-8D1D-D3385382910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AD8E1-79F7-769D-898D-29381745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9710B-7FBE-ED56-84BE-920DCE82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1AA-FDC9-464D-B940-0DB154B0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1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F64C-3DE0-9614-18EF-81B59E4A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FC9F9-003F-8210-2612-02FBC47CF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64106-AA9E-06FB-206B-77C8C9A43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07156-F54B-18FA-652B-2B7CABAF6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C9587-B1F4-2B09-082F-4E2B9ABD6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3AA24-CB65-2EE8-CC0F-3C8D742C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EC24-0467-8E40-8D1D-D3385382910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042886-7809-FF8A-A330-F7FD1AD1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5D498-CDD3-30CE-1553-97E1365B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1AA-FDC9-464D-B940-0DB154B0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5E57-9377-62A5-7101-A7C79F5E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7DAC5-58DB-4B1C-6EEC-78D6407D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EC24-0467-8E40-8D1D-D3385382910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AEA01-C30F-F589-A4AE-4F534EF6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C2EBD-E21E-DF0C-582B-9442F709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1AA-FDC9-464D-B940-0DB154B0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0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5A40C-7626-7DB0-EEDD-548F1B8B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EC24-0467-8E40-8D1D-D3385382910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89F95-CE65-B695-81E3-D988AE7E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46F1A-59B2-A0F6-6EEF-3E407233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1AA-FDC9-464D-B940-0DB154B0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5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F64D-865B-EC95-C98E-983C3C35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7FAD-9973-1023-FEF9-A73DD9FF8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FCEF7-487F-A2E9-DCC8-24E1B6A81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DC187-03AC-C559-6848-69E0200A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EC24-0467-8E40-8D1D-D3385382910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50FB2-BDDB-CD5F-060A-60A2EFB9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DA76F-820D-69E2-1164-A64F7953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1AA-FDC9-464D-B940-0DB154B0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8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4838-A8F8-AEA0-1DBE-AF1248DD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9B76-1CF9-D0B8-0EF2-AEE7E28D7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EC913-59AA-7D25-FD8A-C609BAF85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521FF-21F2-E322-6B26-EDC95ABD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EC24-0467-8E40-8D1D-D3385382910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3033F-FA0E-A87F-148F-EC5D59C6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A742B-9176-250B-1CBC-1E68C560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1AA-FDC9-464D-B940-0DB154B0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5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00AAE-31E1-BCCD-18D0-2B8348BD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C2C71-5874-A5EF-54A1-698EE3D2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29DA4-5095-160A-D920-2EF42ED5C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2EC24-0467-8E40-8D1D-D3385382910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57C6C-5CF7-7083-85D8-91A926D8D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93DB9-4002-0155-BB47-4519EB8D3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C1AA-FDC9-464D-B940-0DB154B0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76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4CD78-42CF-4BCB-AF69-D0D3C369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4832D-10D6-4079-92A0-FDF6A81FB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6CC8E-5CD7-45F5-BA33-C9BB6BCA8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0D21A-3405-D14E-9FFB-3F4DEA501AE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22FF1-83E2-4411-A722-ABB23617B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3A93A-7FDD-47BE-B628-6494DABBD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062C-A5B9-9A46-878F-CE09A334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3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6.png"/><Relationship Id="rId10" Type="http://schemas.openxmlformats.org/officeDocument/2006/relationships/image" Target="../media/image18.svg"/><Relationship Id="rId19" Type="http://schemas.openxmlformats.org/officeDocument/2006/relationships/image" Target="../media/image30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Zvvswt2UME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C89E79-B9CA-44C4-96B6-79736D560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14287"/>
            <a:ext cx="12182475" cy="6829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9ABB10-A0A0-6784-1440-0DF33771C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QI PROJECT:  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STREAMLINING MUCOSITIS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CECAD-F771-1414-5946-AB01D07B5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5924" y="5249743"/>
            <a:ext cx="3424151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Dr. </a:t>
            </a:r>
            <a:r>
              <a:rPr lang="en-US" dirty="0" err="1">
                <a:solidFill>
                  <a:srgbClr val="FFFFFF"/>
                </a:solidFill>
              </a:rPr>
              <a:t>Bolude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Tuesday, August 23rd, 2022</a:t>
            </a:r>
          </a:p>
        </p:txBody>
      </p:sp>
    </p:spTree>
    <p:extLst>
      <p:ext uri="{BB962C8B-B14F-4D97-AF65-F5344CB8AC3E}">
        <p14:creationId xmlns:p14="http://schemas.microsoft.com/office/powerpoint/2010/main" val="218172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515E-047A-30AB-B3FA-8746FCEF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105"/>
          </a:xfrm>
        </p:spPr>
        <p:txBody>
          <a:bodyPr/>
          <a:lstStyle/>
          <a:p>
            <a:pPr algn="ctr"/>
            <a:r>
              <a:rPr lang="en-US" dirty="0"/>
              <a:t>Studies with Glutamine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B26BF1-B657-2A70-A9DF-28DA67173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672393"/>
              </p:ext>
            </p:extLst>
          </p:nvPr>
        </p:nvGraphicFramePr>
        <p:xfrm>
          <a:off x="1127520" y="1783080"/>
          <a:ext cx="1017746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949">
                  <a:extLst>
                    <a:ext uri="{9D8B030D-6E8A-4147-A177-3AD203B41FA5}">
                      <a16:colId xmlns:a16="http://schemas.microsoft.com/office/drawing/2014/main" val="3438212773"/>
                    </a:ext>
                  </a:extLst>
                </a:gridCol>
                <a:gridCol w="1742949">
                  <a:extLst>
                    <a:ext uri="{9D8B030D-6E8A-4147-A177-3AD203B41FA5}">
                      <a16:colId xmlns:a16="http://schemas.microsoft.com/office/drawing/2014/main" val="1938633975"/>
                    </a:ext>
                  </a:extLst>
                </a:gridCol>
                <a:gridCol w="1742949">
                  <a:extLst>
                    <a:ext uri="{9D8B030D-6E8A-4147-A177-3AD203B41FA5}">
                      <a16:colId xmlns:a16="http://schemas.microsoft.com/office/drawing/2014/main" val="801793945"/>
                    </a:ext>
                  </a:extLst>
                </a:gridCol>
                <a:gridCol w="1742949">
                  <a:extLst>
                    <a:ext uri="{9D8B030D-6E8A-4147-A177-3AD203B41FA5}">
                      <a16:colId xmlns:a16="http://schemas.microsoft.com/office/drawing/2014/main" val="523018752"/>
                    </a:ext>
                  </a:extLst>
                </a:gridCol>
                <a:gridCol w="1876929">
                  <a:extLst>
                    <a:ext uri="{9D8B030D-6E8A-4147-A177-3AD203B41FA5}">
                      <a16:colId xmlns:a16="http://schemas.microsoft.com/office/drawing/2014/main" val="3151265547"/>
                    </a:ext>
                  </a:extLst>
                </a:gridCol>
                <a:gridCol w="1328740">
                  <a:extLst>
                    <a:ext uri="{9D8B030D-6E8A-4147-A177-3AD203B41FA5}">
                      <a16:colId xmlns:a16="http://schemas.microsoft.com/office/drawing/2014/main" val="2369540276"/>
                    </a:ext>
                  </a:extLst>
                </a:gridCol>
              </a:tblGrid>
              <a:tr h="597574">
                <a:tc>
                  <a:txBody>
                    <a:bodyPr/>
                    <a:lstStyle/>
                    <a:p>
                      <a:r>
                        <a:rPr lang="en-US" dirty="0"/>
                        <a:t>HD MTX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Dose x 14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Incidence Mucositis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P&lt;0.05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852298"/>
                  </a:ext>
                </a:extLst>
              </a:tr>
              <a:tr h="341471">
                <a:tc>
                  <a:txBody>
                    <a:bodyPr/>
                    <a:lstStyle/>
                    <a:p>
                      <a:r>
                        <a:rPr lang="en-US" dirty="0"/>
                        <a:t>Glutamine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400mg/kg/day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4.2% (stage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20694"/>
                  </a:ext>
                </a:extLst>
              </a:tr>
              <a:tr h="597574">
                <a:tc>
                  <a:txBody>
                    <a:bodyPr/>
                    <a:lstStyle/>
                    <a:p>
                      <a:r>
                        <a:rPr lang="en-US" dirty="0"/>
                        <a:t>Glycine (control)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400mg/kg/day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62.5% (stages 1-4)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335701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4C06B69-00C1-92D6-C746-17F4AC561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861426"/>
              </p:ext>
            </p:extLst>
          </p:nvPr>
        </p:nvGraphicFramePr>
        <p:xfrm>
          <a:off x="1050587" y="4450684"/>
          <a:ext cx="10254400" cy="13913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0880">
                  <a:extLst>
                    <a:ext uri="{9D8B030D-6E8A-4147-A177-3AD203B41FA5}">
                      <a16:colId xmlns:a16="http://schemas.microsoft.com/office/drawing/2014/main" val="350266899"/>
                    </a:ext>
                  </a:extLst>
                </a:gridCol>
                <a:gridCol w="2050880">
                  <a:extLst>
                    <a:ext uri="{9D8B030D-6E8A-4147-A177-3AD203B41FA5}">
                      <a16:colId xmlns:a16="http://schemas.microsoft.com/office/drawing/2014/main" val="2286279394"/>
                    </a:ext>
                  </a:extLst>
                </a:gridCol>
                <a:gridCol w="2050880">
                  <a:extLst>
                    <a:ext uri="{9D8B030D-6E8A-4147-A177-3AD203B41FA5}">
                      <a16:colId xmlns:a16="http://schemas.microsoft.com/office/drawing/2014/main" val="639569973"/>
                    </a:ext>
                  </a:extLst>
                </a:gridCol>
                <a:gridCol w="2050880">
                  <a:extLst>
                    <a:ext uri="{9D8B030D-6E8A-4147-A177-3AD203B41FA5}">
                      <a16:colId xmlns:a16="http://schemas.microsoft.com/office/drawing/2014/main" val="216637342"/>
                    </a:ext>
                  </a:extLst>
                </a:gridCol>
                <a:gridCol w="2050880">
                  <a:extLst>
                    <a:ext uri="{9D8B030D-6E8A-4147-A177-3AD203B41FA5}">
                      <a16:colId xmlns:a16="http://schemas.microsoft.com/office/drawing/2014/main" val="1081265030"/>
                    </a:ext>
                  </a:extLst>
                </a:gridCol>
              </a:tblGrid>
              <a:tr h="3855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Dose x 28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Incidence Mucositis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177862"/>
                  </a:ext>
                </a:extLst>
              </a:tr>
              <a:tr h="355758">
                <a:tc>
                  <a:txBody>
                    <a:bodyPr/>
                    <a:lstStyle/>
                    <a:p>
                      <a:r>
                        <a:rPr lang="en-US" dirty="0"/>
                        <a:t>Glutamine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2grams/M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x BID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 days 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977517"/>
                  </a:ext>
                </a:extLst>
              </a:tr>
              <a:tr h="614048">
                <a:tc>
                  <a:txBody>
                    <a:bodyPr/>
                    <a:lstStyle/>
                    <a:p>
                      <a:r>
                        <a:rPr lang="en-US" dirty="0"/>
                        <a:t>Glycine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2grams/M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x BID</a:t>
                      </a:r>
                      <a:endParaRPr lang="en-US" baseline="300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81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73C6EC-3895-EBEA-3AF6-5A9A739F4D26}"/>
              </a:ext>
            </a:extLst>
          </p:cNvPr>
          <p:cNvSpPr txBox="1"/>
          <p:nvPr/>
        </p:nvSpPr>
        <p:spPr>
          <a:xfrm>
            <a:off x="3367087" y="1218915"/>
            <a:ext cx="5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Glutamine to prevent OM in children with ALL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9D8DCA-0144-48F9-A1B7-37BA4CBE9E0E}"/>
              </a:ext>
            </a:extLst>
          </p:cNvPr>
          <p:cNvSpPr/>
          <p:nvPr/>
        </p:nvSpPr>
        <p:spPr>
          <a:xfrm>
            <a:off x="1127520" y="5980547"/>
            <a:ext cx="9845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Sonis</a:t>
            </a:r>
            <a:r>
              <a:rPr lang="en-US" sz="1400" dirty="0"/>
              <a:t> ST. Can oral glutamine prevent mucositis in children undergoing hematopoietic stem-cell transplantation? Nat Clin </a:t>
            </a:r>
            <a:r>
              <a:rPr lang="en-US" sz="1400" dirty="0" err="1"/>
              <a:t>Pract</a:t>
            </a:r>
            <a:r>
              <a:rPr lang="en-US" sz="1400" dirty="0"/>
              <a:t> Oncol. 2006 May;3(5):244-5. </a:t>
            </a:r>
            <a:r>
              <a:rPr lang="en-US" sz="1400" dirty="0" err="1"/>
              <a:t>doi</a:t>
            </a:r>
            <a:r>
              <a:rPr lang="en-US" sz="1400" dirty="0"/>
              <a:t>: 10.1038/ncponc0492. PMID: 16683001.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DFA204-37A2-4561-90F0-5C12E065E6E9}"/>
              </a:ext>
            </a:extLst>
          </p:cNvPr>
          <p:cNvSpPr/>
          <p:nvPr/>
        </p:nvSpPr>
        <p:spPr>
          <a:xfrm>
            <a:off x="1127520" y="3527354"/>
            <a:ext cx="10107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Widjaja</a:t>
            </a:r>
            <a:r>
              <a:rPr lang="en-US" sz="1400" dirty="0"/>
              <a:t> NA, </a:t>
            </a:r>
            <a:r>
              <a:rPr lang="en-US" sz="1400" dirty="0" err="1"/>
              <a:t>Pratama</a:t>
            </a:r>
            <a:r>
              <a:rPr lang="en-US" sz="1400" dirty="0"/>
              <a:t> A, </a:t>
            </a:r>
            <a:r>
              <a:rPr lang="en-US" sz="1400" dirty="0" err="1"/>
              <a:t>Prihaningtyas</a:t>
            </a:r>
            <a:r>
              <a:rPr lang="en-US" sz="1400" dirty="0"/>
              <a:t> R, </a:t>
            </a:r>
            <a:r>
              <a:rPr lang="en-US" sz="1400" dirty="0" err="1"/>
              <a:t>Irawan</a:t>
            </a:r>
            <a:r>
              <a:rPr lang="en-US" sz="1400" dirty="0"/>
              <a:t> R, </a:t>
            </a:r>
            <a:r>
              <a:rPr lang="en-US" sz="1400" dirty="0" err="1"/>
              <a:t>Ugrasena</a:t>
            </a:r>
            <a:r>
              <a:rPr lang="en-US" sz="1400" dirty="0"/>
              <a:t> I. Efficacy Oral Glutamine to Prevent Oral Mucositis and Reduce Hospital Costs During Chemotherapy in Children with Acute Lymphoblastic Leukemia. Asian Pac J Cancer Prev. 2020 Jul 1;21(7):2117-2121.</a:t>
            </a:r>
          </a:p>
        </p:txBody>
      </p:sp>
    </p:spTree>
    <p:extLst>
      <p:ext uri="{BB962C8B-B14F-4D97-AF65-F5344CB8AC3E}">
        <p14:creationId xmlns:p14="http://schemas.microsoft.com/office/powerpoint/2010/main" val="975803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EB89-4FBD-7C46-81CD-D6CA6E87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Cryotherapy Results…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45E367-7713-A940-9C23-0A52EE328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900" y="1690688"/>
            <a:ext cx="10515600" cy="3308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0C7832-E875-9F44-AFBB-714AECF7C873}"/>
              </a:ext>
            </a:extLst>
          </p:cNvPr>
          <p:cNvSpPr txBox="1"/>
          <p:nvPr/>
        </p:nvSpPr>
        <p:spPr>
          <a:xfrm>
            <a:off x="851770" y="5357813"/>
            <a:ext cx="102353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RCT 60 pts (# 30 experiments &amp; #30 controls)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FEA628-1D0E-4898-8521-25CB6370BB66}"/>
              </a:ext>
            </a:extLst>
          </p:cNvPr>
          <p:cNvSpPr/>
          <p:nvPr/>
        </p:nvSpPr>
        <p:spPr>
          <a:xfrm>
            <a:off x="2802556" y="5823397"/>
            <a:ext cx="6586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Cryotherapy: </a:t>
            </a:r>
            <a:r>
              <a:rPr lang="en-US" dirty="0"/>
              <a:t>vasoconstriction to oral mucosa causing less blood flow to oral cavity reducing contact time with chemotherapy reducing risk of mucositis</a:t>
            </a:r>
          </a:p>
        </p:txBody>
      </p:sp>
    </p:spTree>
    <p:extLst>
      <p:ext uri="{BB962C8B-B14F-4D97-AF65-F5344CB8AC3E}">
        <p14:creationId xmlns:p14="http://schemas.microsoft.com/office/powerpoint/2010/main" val="63464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77843" y="1493096"/>
            <a:ext cx="254369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Inpatient Chemotherapy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1140131" y="1559005"/>
            <a:ext cx="461361" cy="47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0032" y="2172364"/>
            <a:ext cx="244394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Brush Teeth BID</a:t>
            </a:r>
          </a:p>
          <a:p>
            <a:pPr algn="ctr"/>
            <a:r>
              <a:rPr lang="en-US" dirty="0"/>
              <a:t>(soft toothbrush/sponge)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1157693" y="3248755"/>
            <a:ext cx="388620" cy="748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6939" y="4035222"/>
            <a:ext cx="232340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Swish &amp; Spit TID during chemo ,(3 days after chemo)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1254748" y="5208014"/>
            <a:ext cx="403170" cy="399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9314" y="5735538"/>
            <a:ext cx="22070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Lip Balm BID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5207373" y="1793048"/>
            <a:ext cx="484632" cy="61230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233760" y="2422703"/>
            <a:ext cx="236912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369128"/>
                      <a:gd name="connsiteY0" fmla="*/ 0 h 923330"/>
                      <a:gd name="connsiteX1" fmla="*/ 2369128 w 2369128"/>
                      <a:gd name="connsiteY1" fmla="*/ 0 h 923330"/>
                      <a:gd name="connsiteX2" fmla="*/ 2369128 w 2369128"/>
                      <a:gd name="connsiteY2" fmla="*/ 923330 h 923330"/>
                      <a:gd name="connsiteX3" fmla="*/ 0 w 2369128"/>
                      <a:gd name="connsiteY3" fmla="*/ 923330 h 923330"/>
                      <a:gd name="connsiteX4" fmla="*/ 0 w 2369128"/>
                      <a:gd name="connsiteY4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69128" h="923330" fill="none" extrusionOk="0">
                        <a:moveTo>
                          <a:pt x="0" y="0"/>
                        </a:moveTo>
                        <a:cubicBezTo>
                          <a:pt x="818355" y="-49533"/>
                          <a:pt x="1875517" y="-14809"/>
                          <a:pt x="2369128" y="0"/>
                        </a:cubicBezTo>
                        <a:cubicBezTo>
                          <a:pt x="2408529" y="424377"/>
                          <a:pt x="2325285" y="732232"/>
                          <a:pt x="2369128" y="923330"/>
                        </a:cubicBezTo>
                        <a:cubicBezTo>
                          <a:pt x="1236724" y="875099"/>
                          <a:pt x="897966" y="1007785"/>
                          <a:pt x="0" y="923330"/>
                        </a:cubicBezTo>
                        <a:cubicBezTo>
                          <a:pt x="38224" y="756041"/>
                          <a:pt x="-55899" y="456436"/>
                          <a:pt x="0" y="0"/>
                        </a:cubicBezTo>
                        <a:close/>
                      </a:path>
                      <a:path w="2369128" h="923330" stroke="0" extrusionOk="0">
                        <a:moveTo>
                          <a:pt x="0" y="0"/>
                        </a:moveTo>
                        <a:cubicBezTo>
                          <a:pt x="622235" y="118645"/>
                          <a:pt x="1716319" y="116012"/>
                          <a:pt x="2369128" y="0"/>
                        </a:cubicBezTo>
                        <a:cubicBezTo>
                          <a:pt x="2429423" y="381580"/>
                          <a:pt x="2383688" y="685430"/>
                          <a:pt x="2369128" y="923330"/>
                        </a:cubicBezTo>
                        <a:cubicBezTo>
                          <a:pt x="1606829" y="1057930"/>
                          <a:pt x="714323" y="766134"/>
                          <a:pt x="0" y="923330"/>
                        </a:cubicBezTo>
                        <a:cubicBezTo>
                          <a:pt x="-30048" y="745367"/>
                          <a:pt x="-893" y="2143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Swish &amp; Spit </a:t>
            </a:r>
            <a:r>
              <a:rPr lang="en-US" dirty="0" err="1"/>
              <a:t>NaBicarb</a:t>
            </a:r>
            <a:r>
              <a:rPr lang="en-US" dirty="0"/>
              <a:t>/Normal Saline (3-4 x/day)</a:t>
            </a:r>
            <a:r>
              <a:rPr lang="en-US" dirty="0">
                <a:sym typeface="Wingdings" pitchFamily="2" charset="2"/>
              </a:rPr>
              <a:t>1 week </a:t>
            </a:r>
            <a:r>
              <a:rPr lang="en-US" dirty="0" err="1">
                <a:sym typeface="Wingdings" pitchFamily="2" charset="2"/>
              </a:rPr>
              <a:t>postchemo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256483" y="3460134"/>
            <a:ext cx="395477" cy="53289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331223" y="4928354"/>
            <a:ext cx="252203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Cryotherapy (30 min or less) when appropriate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9085877" y="898746"/>
            <a:ext cx="467252" cy="499924"/>
          </a:xfrm>
          <a:prstGeom prst="downArrow">
            <a:avLst>
              <a:gd name="adj1" fmla="val 50000"/>
              <a:gd name="adj2" fmla="val 4714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050169" y="2911475"/>
            <a:ext cx="254369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Chlorhexidine/ACTs/Listerine   </a:t>
            </a:r>
            <a:r>
              <a:rPr lang="en-US" dirty="0" err="1"/>
              <a:t>Alc+Normal</a:t>
            </a:r>
            <a:r>
              <a:rPr lang="en-US" dirty="0"/>
              <a:t> Saline (BID)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36669" y="3927282"/>
            <a:ext cx="266002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L-glutamine(non-HSCT) 400mg/kg/day (3-5 days)</a:t>
            </a:r>
          </a:p>
        </p:txBody>
      </p:sp>
      <p:sp>
        <p:nvSpPr>
          <p:cNvPr id="33" name="Down Arrow 32"/>
          <p:cNvSpPr/>
          <p:nvPr/>
        </p:nvSpPr>
        <p:spPr>
          <a:xfrm flipH="1">
            <a:off x="8873880" y="3664139"/>
            <a:ext cx="687640" cy="225928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431162" y="1343236"/>
            <a:ext cx="179554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Pain meds </a:t>
            </a:r>
            <a:r>
              <a:rPr lang="en-US" dirty="0" err="1"/>
              <a:t>mgmt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>
            <a:off x="9085877" y="4665682"/>
            <a:ext cx="361606" cy="41792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11F4C-83B6-B14A-AB14-C2B7A957AFA3}"/>
              </a:ext>
            </a:extLst>
          </p:cNvPr>
          <p:cNvSpPr txBox="1"/>
          <p:nvPr/>
        </p:nvSpPr>
        <p:spPr>
          <a:xfrm>
            <a:off x="7631565" y="5119831"/>
            <a:ext cx="339159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DENTAL CONSULT on admission +Routine BOC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8A29F8-BDCA-D54A-BC89-7F2107426344}"/>
              </a:ext>
            </a:extLst>
          </p:cNvPr>
          <p:cNvSpPr txBox="1"/>
          <p:nvPr/>
        </p:nvSpPr>
        <p:spPr>
          <a:xfrm>
            <a:off x="6838449" y="2017069"/>
            <a:ext cx="236912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Home: </a:t>
            </a:r>
            <a:r>
              <a:rPr lang="en-US" dirty="0"/>
              <a:t>Tylenol/ viscous lidocaine/BMX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EC92A2-E5EE-9743-B687-0562B66514D7}"/>
              </a:ext>
            </a:extLst>
          </p:cNvPr>
          <p:cNvSpPr txBox="1"/>
          <p:nvPr/>
        </p:nvSpPr>
        <p:spPr>
          <a:xfrm>
            <a:off x="9465857" y="1925001"/>
            <a:ext cx="278348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Admission: </a:t>
            </a:r>
            <a:r>
              <a:rPr lang="en-US" dirty="0"/>
              <a:t>Tylenol/opioid/ viscous lidocaine/BMX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2F70E9C0-3210-254A-A4B6-25A9CB37831C}"/>
              </a:ext>
            </a:extLst>
          </p:cNvPr>
          <p:cNvSpPr/>
          <p:nvPr/>
        </p:nvSpPr>
        <p:spPr>
          <a:xfrm rot="2305159">
            <a:off x="8010610" y="1518876"/>
            <a:ext cx="388563" cy="43480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6E11A601-2C31-C54D-AA22-22236BA2FE49}"/>
              </a:ext>
            </a:extLst>
          </p:cNvPr>
          <p:cNvSpPr/>
          <p:nvPr/>
        </p:nvSpPr>
        <p:spPr>
          <a:xfrm rot="18336278">
            <a:off x="10261255" y="1495167"/>
            <a:ext cx="388563" cy="43480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10CA715A-EB05-8643-9881-CF38C2222C9A}"/>
              </a:ext>
            </a:extLst>
          </p:cNvPr>
          <p:cNvSpPr/>
          <p:nvPr/>
        </p:nvSpPr>
        <p:spPr>
          <a:xfrm rot="19278176">
            <a:off x="8471722" y="2602900"/>
            <a:ext cx="226721" cy="347089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84D89495-DB1C-4746-A467-AD493D9EA210}"/>
              </a:ext>
            </a:extLst>
          </p:cNvPr>
          <p:cNvSpPr/>
          <p:nvPr/>
        </p:nvSpPr>
        <p:spPr>
          <a:xfrm rot="2275917">
            <a:off x="9722782" y="2578460"/>
            <a:ext cx="242922" cy="375273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rved Left Arrow 41">
            <a:extLst>
              <a:ext uri="{FF2B5EF4-FFF2-40B4-BE49-F238E27FC236}">
                <a16:creationId xmlns:a16="http://schemas.microsoft.com/office/drawing/2014/main" id="{6B9485AD-8417-8546-8FDF-9300E245A770}"/>
              </a:ext>
            </a:extLst>
          </p:cNvPr>
          <p:cNvSpPr/>
          <p:nvPr/>
        </p:nvSpPr>
        <p:spPr>
          <a:xfrm>
            <a:off x="2848336" y="656702"/>
            <a:ext cx="1050229" cy="1196297"/>
          </a:xfrm>
          <a:prstGeom prst="curvedLeftArrow">
            <a:avLst/>
          </a:prstGeom>
          <a:gradFill flip="none" rotWithShape="1">
            <a:gsLst>
              <a:gs pos="7000">
                <a:srgbClr val="00B0F0"/>
              </a:gs>
              <a:gs pos="100000">
                <a:schemeClr val="accent1">
                  <a:shade val="67500"/>
                  <a:satMod val="115000"/>
                  <a:alpha val="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Curved Right Arrow 42">
            <a:extLst>
              <a:ext uri="{FF2B5EF4-FFF2-40B4-BE49-F238E27FC236}">
                <a16:creationId xmlns:a16="http://schemas.microsoft.com/office/drawing/2014/main" id="{995A79B7-B152-2B46-9B36-757CD82A992B}"/>
              </a:ext>
            </a:extLst>
          </p:cNvPr>
          <p:cNvSpPr/>
          <p:nvPr/>
        </p:nvSpPr>
        <p:spPr>
          <a:xfrm>
            <a:off x="7197487" y="555493"/>
            <a:ext cx="954397" cy="1047212"/>
          </a:xfrm>
          <a:prstGeom prst="curvedRightArrow">
            <a:avLst/>
          </a:prstGeom>
          <a:gradFill flip="none" rotWithShape="1">
            <a:gsLst>
              <a:gs pos="3500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Striped Right Arrow 45">
            <a:extLst>
              <a:ext uri="{FF2B5EF4-FFF2-40B4-BE49-F238E27FC236}">
                <a16:creationId xmlns:a16="http://schemas.microsoft.com/office/drawing/2014/main" id="{4ED9D5D5-9B65-864A-912F-B281AB2E9107}"/>
              </a:ext>
            </a:extLst>
          </p:cNvPr>
          <p:cNvSpPr/>
          <p:nvPr/>
        </p:nvSpPr>
        <p:spPr>
          <a:xfrm rot="5400000">
            <a:off x="5182506" y="958468"/>
            <a:ext cx="519074" cy="499924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Up Arrow 46">
            <a:extLst>
              <a:ext uri="{FF2B5EF4-FFF2-40B4-BE49-F238E27FC236}">
                <a16:creationId xmlns:a16="http://schemas.microsoft.com/office/drawing/2014/main" id="{BD0AFFF0-7023-7541-9D75-4C300E33B67E}"/>
              </a:ext>
            </a:extLst>
          </p:cNvPr>
          <p:cNvSpPr/>
          <p:nvPr/>
        </p:nvSpPr>
        <p:spPr>
          <a:xfrm>
            <a:off x="8246780" y="5753278"/>
            <a:ext cx="1214391" cy="764720"/>
          </a:xfrm>
          <a:prstGeom prst="leftUpArrow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-Up Arrow 47">
            <a:extLst>
              <a:ext uri="{FF2B5EF4-FFF2-40B4-BE49-F238E27FC236}">
                <a16:creationId xmlns:a16="http://schemas.microsoft.com/office/drawing/2014/main" id="{E44F2F68-9DDF-364C-90C6-5528B5099EEE}"/>
              </a:ext>
            </a:extLst>
          </p:cNvPr>
          <p:cNvSpPr/>
          <p:nvPr/>
        </p:nvSpPr>
        <p:spPr>
          <a:xfrm rot="5400000">
            <a:off x="4424215" y="5455065"/>
            <a:ext cx="943330" cy="993643"/>
          </a:xfrm>
          <a:prstGeom prst="leftUpArrow">
            <a:avLst>
              <a:gd name="adj1" fmla="val 25000"/>
              <a:gd name="adj2" fmla="val 24243"/>
              <a:gd name="adj3" fmla="val 25000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A7F9749-6FB6-0248-BBCC-48382C18B49B}"/>
              </a:ext>
            </a:extLst>
          </p:cNvPr>
          <p:cNvSpPr/>
          <p:nvPr/>
        </p:nvSpPr>
        <p:spPr>
          <a:xfrm>
            <a:off x="126939" y="621224"/>
            <a:ext cx="2581758" cy="8232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Routine Outpatient Basic Oral Care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76F8FDC-D598-8342-8081-C0E45DF6A8CA}"/>
              </a:ext>
            </a:extLst>
          </p:cNvPr>
          <p:cNvSpPr/>
          <p:nvPr/>
        </p:nvSpPr>
        <p:spPr>
          <a:xfrm>
            <a:off x="5403434" y="5861669"/>
            <a:ext cx="2581758" cy="8232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Routine Outpatient Basic Oral Care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0BD2E11F-4A81-1742-9A3D-24E0EBBB5DD2}"/>
              </a:ext>
            </a:extLst>
          </p:cNvPr>
          <p:cNvSpPr/>
          <p:nvPr/>
        </p:nvSpPr>
        <p:spPr>
          <a:xfrm>
            <a:off x="3955541" y="78035"/>
            <a:ext cx="3040180" cy="76086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24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FLOW CHART Basic Oral Care (BOC)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9AE7B0B-0C2F-F948-87F2-AE97773EC982}"/>
              </a:ext>
            </a:extLst>
          </p:cNvPr>
          <p:cNvSpPr/>
          <p:nvPr/>
        </p:nvSpPr>
        <p:spPr>
          <a:xfrm>
            <a:off x="8321217" y="129556"/>
            <a:ext cx="2723484" cy="5980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Mucositis </a:t>
            </a:r>
            <a:r>
              <a:rPr lang="en-US" dirty="0">
                <a:solidFill>
                  <a:schemeClr val="tx1"/>
                </a:solidFill>
              </a:rPr>
              <a:t>: Contact On Call Oncology Team</a:t>
            </a:r>
          </a:p>
        </p:txBody>
      </p:sp>
      <p:sp>
        <p:nvSpPr>
          <p:cNvPr id="54" name="Bent Arrow 53">
            <a:extLst>
              <a:ext uri="{FF2B5EF4-FFF2-40B4-BE49-F238E27FC236}">
                <a16:creationId xmlns:a16="http://schemas.microsoft.com/office/drawing/2014/main" id="{B2B2E5D1-FF02-9345-85DF-E2B6DFBE4644}"/>
              </a:ext>
            </a:extLst>
          </p:cNvPr>
          <p:cNvSpPr/>
          <p:nvPr/>
        </p:nvSpPr>
        <p:spPr>
          <a:xfrm rot="16200000">
            <a:off x="1438989" y="3614555"/>
            <a:ext cx="4260094" cy="2000636"/>
          </a:xfrm>
          <a:prstGeom prst="bentArrow">
            <a:avLst>
              <a:gd name="adj1" fmla="val 22791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43000">
                <a:schemeClr val="accent1">
                  <a:tint val="66000"/>
                  <a:satMod val="160000"/>
                </a:schemeClr>
              </a:gs>
              <a:gs pos="7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&quot;No&quot; Symbol 1">
            <a:extLst>
              <a:ext uri="{FF2B5EF4-FFF2-40B4-BE49-F238E27FC236}">
                <a16:creationId xmlns:a16="http://schemas.microsoft.com/office/drawing/2014/main" id="{78115FC6-DAD6-9F47-AF2B-B14440D62E4E}"/>
              </a:ext>
            </a:extLst>
          </p:cNvPr>
          <p:cNvSpPr/>
          <p:nvPr/>
        </p:nvSpPr>
        <p:spPr>
          <a:xfrm>
            <a:off x="8539170" y="3276080"/>
            <a:ext cx="91823" cy="20098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537A03-624D-4CC3-B64F-9ADE57799B44}"/>
              </a:ext>
            </a:extLst>
          </p:cNvPr>
          <p:cNvSpPr/>
          <p:nvPr/>
        </p:nvSpPr>
        <p:spPr>
          <a:xfrm>
            <a:off x="4166025" y="4029381"/>
            <a:ext cx="2567327" cy="6119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E987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L-glutamine(non-HSCT) 400mg/kg/day (5 </a:t>
            </a:r>
            <a:r>
              <a:rPr lang="en-US" dirty="0"/>
              <a:t>days)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CEAB91-A6C1-4CCC-ABD7-DF95095F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529" y="4573613"/>
            <a:ext cx="432854" cy="4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1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945C707-ADD5-6F41-B19D-89516AD3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88912"/>
              </p:ext>
            </p:extLst>
          </p:nvPr>
        </p:nvGraphicFramePr>
        <p:xfrm>
          <a:off x="0" y="0"/>
          <a:ext cx="12192000" cy="7415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305">
                  <a:extLst>
                    <a:ext uri="{9D8B030D-6E8A-4147-A177-3AD203B41FA5}">
                      <a16:colId xmlns:a16="http://schemas.microsoft.com/office/drawing/2014/main" val="2166666640"/>
                    </a:ext>
                  </a:extLst>
                </a:gridCol>
                <a:gridCol w="1687359">
                  <a:extLst>
                    <a:ext uri="{9D8B030D-6E8A-4147-A177-3AD203B41FA5}">
                      <a16:colId xmlns:a16="http://schemas.microsoft.com/office/drawing/2014/main" val="3212806983"/>
                    </a:ext>
                  </a:extLst>
                </a:gridCol>
                <a:gridCol w="1637732">
                  <a:extLst>
                    <a:ext uri="{9D8B030D-6E8A-4147-A177-3AD203B41FA5}">
                      <a16:colId xmlns:a16="http://schemas.microsoft.com/office/drawing/2014/main" val="2968087718"/>
                    </a:ext>
                  </a:extLst>
                </a:gridCol>
                <a:gridCol w="2100929">
                  <a:extLst>
                    <a:ext uri="{9D8B030D-6E8A-4147-A177-3AD203B41FA5}">
                      <a16:colId xmlns:a16="http://schemas.microsoft.com/office/drawing/2014/main" val="433531689"/>
                    </a:ext>
                  </a:extLst>
                </a:gridCol>
                <a:gridCol w="1980513">
                  <a:extLst>
                    <a:ext uri="{9D8B030D-6E8A-4147-A177-3AD203B41FA5}">
                      <a16:colId xmlns:a16="http://schemas.microsoft.com/office/drawing/2014/main" val="1597195665"/>
                    </a:ext>
                  </a:extLst>
                </a:gridCol>
                <a:gridCol w="1705786">
                  <a:extLst>
                    <a:ext uri="{9D8B030D-6E8A-4147-A177-3AD203B41FA5}">
                      <a16:colId xmlns:a16="http://schemas.microsoft.com/office/drawing/2014/main" val="3698170056"/>
                    </a:ext>
                  </a:extLst>
                </a:gridCol>
                <a:gridCol w="1607376">
                  <a:extLst>
                    <a:ext uri="{9D8B030D-6E8A-4147-A177-3AD203B41FA5}">
                      <a16:colId xmlns:a16="http://schemas.microsoft.com/office/drawing/2014/main" val="3081852922"/>
                    </a:ext>
                  </a:extLst>
                </a:gridCol>
              </a:tblGrid>
              <a:tr h="59632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Brushing 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Bland Mouth Rinse Technique (</a:t>
                      </a:r>
                      <a:r>
                        <a:rPr lang="en-US" dirty="0" err="1"/>
                        <a:t>NaCL</a:t>
                      </a:r>
                      <a:r>
                        <a:rPr lang="en-US" dirty="0"/>
                        <a:t> or </a:t>
                      </a:r>
                      <a:r>
                        <a:rPr lang="en-US" dirty="0" err="1"/>
                        <a:t>NaBicarb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Medicated Mouth Wash</a:t>
                      </a:r>
                    </a:p>
                    <a:p>
                      <a:pPr algn="ctr"/>
                      <a:r>
                        <a:rPr lang="en-US" dirty="0"/>
                        <a:t>(Chlorhexidine preferred)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Glutamine Mouthwash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Viscous Lidocaine/BMX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GENTLE REMINDERS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75906"/>
                  </a:ext>
                </a:extLst>
              </a:tr>
              <a:tr h="10408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 bacterial and plaque 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 bacterial load in mouth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Anti-septic and prevents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Glutamine protects the lining of our gut from infection and aids healing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Pain </a:t>
                      </a:r>
                      <a:r>
                        <a:rPr lang="en-US" dirty="0" err="1"/>
                        <a:t>Mgmt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Perform mouth rinse TID </a:t>
                      </a:r>
                      <a:r>
                        <a:rPr lang="en-US"/>
                        <a:t>X 4-5 </a:t>
                      </a:r>
                      <a:r>
                        <a:rPr lang="en-US" dirty="0"/>
                        <a:t>days from start of your chemotherapy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044374"/>
                  </a:ext>
                </a:extLst>
              </a:tr>
              <a:tr h="122352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HOW?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BASS method</a:t>
                      </a:r>
                    </a:p>
                    <a:p>
                      <a:r>
                        <a:rPr lang="en-US" dirty="0"/>
                        <a:t>(45 degree to tooth) x </a:t>
                      </a:r>
                    </a:p>
                    <a:p>
                      <a:r>
                        <a:rPr lang="en-US" dirty="0"/>
                        <a:t>2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Swish &amp; Spit x 30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&lt;12 </a:t>
                      </a:r>
                      <a:r>
                        <a:rPr lang="en-US" dirty="0" err="1"/>
                        <a:t>yrs</a:t>
                      </a:r>
                      <a:r>
                        <a:rPr lang="en-US" dirty="0"/>
                        <a:t>=10ml</a:t>
                      </a:r>
                    </a:p>
                    <a:p>
                      <a:r>
                        <a:rPr lang="en-US" dirty="0"/>
                        <a:t>&gt;12 </a:t>
                      </a:r>
                      <a:r>
                        <a:rPr lang="en-US" dirty="0" err="1"/>
                        <a:t>yrs</a:t>
                      </a:r>
                      <a:r>
                        <a:rPr lang="en-US" dirty="0"/>
                        <a:t>= 15ml</a:t>
                      </a:r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+</a:t>
                      </a:r>
                    </a:p>
                    <a:p>
                      <a:pPr algn="ctr"/>
                      <a:r>
                        <a:rPr lang="en-US" dirty="0"/>
                        <a:t>Neutropenic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Swish &amp; Swallow x 30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Swish and spit</a:t>
                      </a:r>
                    </a:p>
                    <a:p>
                      <a:r>
                        <a:rPr lang="en-US" dirty="0"/>
                        <a:t>(prior to meals –effect~5-10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Write down the date and time of your mouth rinse in your chemo journal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606002"/>
                  </a:ext>
                </a:extLst>
              </a:tr>
              <a:tr h="165469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NEXT STEP?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Perform 30 min after mouth rinse after 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Balloon &amp; sucking motion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Chlorhexidine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ACTS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Listerine (non-</a:t>
                      </a:r>
                      <a:r>
                        <a:rPr lang="en-US" dirty="0" err="1"/>
                        <a:t>Alc</a:t>
                      </a:r>
                      <a:r>
                        <a:rPr lang="en-US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Follow-up 15 min later with mouth rinse to reduce risk of tooth decay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&lt;3 </a:t>
                      </a:r>
                      <a:r>
                        <a:rPr lang="en-US" dirty="0" err="1"/>
                        <a:t>yrs</a:t>
                      </a:r>
                      <a:r>
                        <a:rPr lang="en-US" dirty="0"/>
                        <a:t> 4 doses in 12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  <a:p>
                      <a:r>
                        <a:rPr lang="en-US" dirty="0"/>
                        <a:t>&gt;3 </a:t>
                      </a:r>
                      <a:r>
                        <a:rPr lang="en-US" dirty="0" err="1"/>
                        <a:t>yrs</a:t>
                      </a:r>
                      <a:r>
                        <a:rPr lang="en-US" dirty="0"/>
                        <a:t> every 8yrs in 24hrs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**Call us write away if you develop any mouth sores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39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78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9199A6-E85A-5840-AFB2-F87306254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C38F45-912C-0C1E-7ED3-C1FCDFC9943E}"/>
              </a:ext>
            </a:extLst>
          </p:cNvPr>
          <p:cNvCxnSpPr/>
          <p:nvPr/>
        </p:nvCxnSpPr>
        <p:spPr>
          <a:xfrm>
            <a:off x="1916906" y="2339749"/>
            <a:ext cx="8358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31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DFB4D4-D8B4-4B42-8EA2-7A2A8243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246" y="700078"/>
            <a:ext cx="8610600" cy="129302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/>
              <a:t>4 MAJOR PARTS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3576A70-4D78-C046-BE80-9FC545EE74E3}"/>
              </a:ext>
            </a:extLst>
          </p:cNvPr>
          <p:cNvSpPr/>
          <p:nvPr/>
        </p:nvSpPr>
        <p:spPr>
          <a:xfrm>
            <a:off x="1257300" y="2228850"/>
            <a:ext cx="4114800" cy="168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EDUCATION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DFFB437-AA31-7F4E-8146-06377B60210C}"/>
              </a:ext>
            </a:extLst>
          </p:cNvPr>
          <p:cNvSpPr/>
          <p:nvPr/>
        </p:nvSpPr>
        <p:spPr>
          <a:xfrm>
            <a:off x="7667625" y="4629151"/>
            <a:ext cx="3686175" cy="17430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TREATMENT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03E5872-2EF9-AA48-94A7-ED03337E0A48}"/>
              </a:ext>
            </a:extLst>
          </p:cNvPr>
          <p:cNvSpPr/>
          <p:nvPr/>
        </p:nvSpPr>
        <p:spPr>
          <a:xfrm>
            <a:off x="1257300" y="4672013"/>
            <a:ext cx="4014788" cy="17002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PREVENTION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429BD05-C030-D24E-948F-9AEFEC8B6B08}"/>
              </a:ext>
            </a:extLst>
          </p:cNvPr>
          <p:cNvSpPr/>
          <p:nvPr/>
        </p:nvSpPr>
        <p:spPr>
          <a:xfrm>
            <a:off x="7786688" y="2371725"/>
            <a:ext cx="3414712" cy="1543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DOCUMENTATION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8FA58311-619A-3246-B434-E3FBFAF717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54103" y="3413673"/>
            <a:ext cx="1360886" cy="80575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E4B5543C-5796-EA4B-A986-ABA330D187C2}"/>
              </a:ext>
            </a:extLst>
          </p:cNvPr>
          <p:cNvCxnSpPr>
            <a:cxnSpLocks/>
          </p:cNvCxnSpPr>
          <p:nvPr/>
        </p:nvCxnSpPr>
        <p:spPr>
          <a:xfrm rot="5400000">
            <a:off x="5827211" y="3475140"/>
            <a:ext cx="1393031" cy="650678"/>
          </a:xfrm>
          <a:prstGeom prst="bentConnector3">
            <a:avLst>
              <a:gd name="adj1" fmla="val 5102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CE7ABFC0-E642-324A-82BE-FAB391513DB1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05519" y="4679156"/>
            <a:ext cx="1221581" cy="1035845"/>
          </a:xfrm>
          <a:prstGeom prst="bentConnector3">
            <a:avLst>
              <a:gd name="adj1" fmla="val 5117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4B0807D1-3DDC-CC41-B8E6-5558F8E15F7E}"/>
              </a:ext>
            </a:extLst>
          </p:cNvPr>
          <p:cNvCxnSpPr>
            <a:cxnSpLocks/>
          </p:cNvCxnSpPr>
          <p:nvPr/>
        </p:nvCxnSpPr>
        <p:spPr>
          <a:xfrm rot="5400000">
            <a:off x="5475984" y="4802091"/>
            <a:ext cx="1243013" cy="81140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2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9DE5D-A670-F04E-B0F8-30F84134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Take-home Brochure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BA8110-96E8-4F3F-9817-0C0CD0A8DF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1200" y="2005494"/>
            <a:ext cx="5283200" cy="419940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C41B6B-5940-4471-9B9F-3FC4D99C22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2" y="2005494"/>
            <a:ext cx="5225669" cy="41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15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E71315-DDA5-03AF-9858-A2EDEC8AA004}"/>
              </a:ext>
            </a:extLst>
          </p:cNvPr>
          <p:cNvSpPr txBox="1"/>
          <p:nvPr/>
        </p:nvSpPr>
        <p:spPr>
          <a:xfrm>
            <a:off x="6106079" y="1651000"/>
            <a:ext cx="5431163" cy="7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GRADING OF MUCOSITIS</a:t>
            </a:r>
            <a:endParaRPr lang="en-US" sz="3200" i="1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3200" i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200" i="1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5D0AC18C-CCE1-97D7-B00A-299D61A854B1}"/>
              </a:ext>
            </a:extLst>
          </p:cNvPr>
          <p:cNvGraphicFramePr>
            <a:graphicFrameLocks/>
          </p:cNvGraphicFramePr>
          <p:nvPr/>
        </p:nvGraphicFramePr>
        <p:xfrm>
          <a:off x="6411641" y="2675285"/>
          <a:ext cx="5105447" cy="289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855">
                  <a:extLst>
                    <a:ext uri="{9D8B030D-6E8A-4147-A177-3AD203B41FA5}">
                      <a16:colId xmlns:a16="http://schemas.microsoft.com/office/drawing/2014/main" val="96968287"/>
                    </a:ext>
                  </a:extLst>
                </a:gridCol>
                <a:gridCol w="1552075">
                  <a:extLst>
                    <a:ext uri="{9D8B030D-6E8A-4147-A177-3AD203B41FA5}">
                      <a16:colId xmlns:a16="http://schemas.microsoft.com/office/drawing/2014/main" val="2032160918"/>
                    </a:ext>
                  </a:extLst>
                </a:gridCol>
                <a:gridCol w="1847517">
                  <a:extLst>
                    <a:ext uri="{9D8B030D-6E8A-4147-A177-3AD203B41FA5}">
                      <a16:colId xmlns:a16="http://schemas.microsoft.com/office/drawing/2014/main" val="3390400075"/>
                    </a:ext>
                  </a:extLst>
                </a:gridCol>
              </a:tblGrid>
              <a:tr h="782389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GRADE 1 (MILD)</a:t>
                      </a:r>
                      <a:endParaRPr lang="en-US" sz="1600">
                        <a:effectLst/>
                      </a:endParaRPr>
                    </a:p>
                    <a:p>
                      <a:br>
                        <a:rPr lang="en-US" sz="1600">
                          <a:effectLst/>
                        </a:rPr>
                      </a:b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0" marR="42838" marT="42838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SORENESS, ERYTHEMA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0" marR="42838" marT="42838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PATIENT CAN EAT &amp; DRINK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0" marR="42838" marT="42838" marB="0"/>
                </a:tc>
                <a:extLst>
                  <a:ext uri="{0D108BD9-81ED-4DB2-BD59-A6C34878D82A}">
                    <a16:rowId xmlns:a16="http://schemas.microsoft.com/office/drawing/2014/main" val="3841188670"/>
                  </a:ext>
                </a:extLst>
              </a:tr>
              <a:tr h="782389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GRADE 2 (MODERATE)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0" marR="42838" marT="42838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ORAL ULCERS +ERYTHEMA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0" marR="42838" marT="42838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PATIENT CAN TOLERATE LIQUIDS -SOLIDS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0" marR="42838" marT="42838" marB="0"/>
                </a:tc>
                <a:extLst>
                  <a:ext uri="{0D108BD9-81ED-4DB2-BD59-A6C34878D82A}">
                    <a16:rowId xmlns:a16="http://schemas.microsoft.com/office/drawing/2014/main" val="2183471300"/>
                  </a:ext>
                </a:extLst>
              </a:tr>
              <a:tr h="782389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GRADE 3 (SEVERE)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0" marR="42838" marT="42838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ULCERS + EXTENSIVE ERYTHEMA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0" marR="42838" marT="42838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PATIENT CANNOT SWALLOW FOOD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0" marR="42838" marT="42838" marB="0"/>
                </a:tc>
                <a:extLst>
                  <a:ext uri="{0D108BD9-81ED-4DB2-BD59-A6C34878D82A}">
                    <a16:rowId xmlns:a16="http://schemas.microsoft.com/office/drawing/2014/main" val="3627625651"/>
                  </a:ext>
                </a:extLst>
              </a:tr>
              <a:tr h="545353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GRADE 4 (LIFE-THREATENING)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0" marR="42838" marT="42838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EXTENSIVE MUCOSITIS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0" marR="42838" marT="42838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ALIMENTATION IS IMPOSSIBLE</a:t>
                      </a:r>
                      <a:endParaRPr lang="en-US" sz="1600">
                        <a:effectLst/>
                        <a:latin typeface="Helvetica" pitchFamily="2" charset="0"/>
                      </a:endParaRPr>
                    </a:p>
                  </a:txBody>
                  <a:tcPr marL="0" marR="42838" marT="42838" marB="0"/>
                </a:tc>
                <a:extLst>
                  <a:ext uri="{0D108BD9-81ED-4DB2-BD59-A6C34878D82A}">
                    <a16:rowId xmlns:a16="http://schemas.microsoft.com/office/drawing/2014/main" val="3994081442"/>
                  </a:ext>
                </a:extLst>
              </a:tr>
            </a:tbl>
          </a:graphicData>
        </a:graphic>
      </p:graphicFrame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1ABF1E3-EFE9-23CE-DA41-C895F3F0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912" y="1651000"/>
            <a:ext cx="5411011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8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331A-5411-D7C8-50B6-D1334C9D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625" y="149930"/>
            <a:ext cx="5104852" cy="71437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Educational</a:t>
            </a:r>
            <a:r>
              <a:rPr lang="en-US" i="1" dirty="0"/>
              <a:t> Chart…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983A7-35C7-B960-AA6F-6D7B994A0B46}"/>
              </a:ext>
            </a:extLst>
          </p:cNvPr>
          <p:cNvSpPr txBox="1"/>
          <p:nvPr/>
        </p:nvSpPr>
        <p:spPr>
          <a:xfrm>
            <a:off x="3841326" y="406717"/>
            <a:ext cx="4009841" cy="64633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INPATIENT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PREVENTION MUCOSITIS: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Chemotherapy</a:t>
            </a:r>
            <a:r>
              <a:rPr lang="en-US" dirty="0">
                <a:solidFill>
                  <a:srgbClr val="FFFF00"/>
                </a:solidFill>
              </a:rPr>
              <a:t>: Perform practices during treatment and 3-4 days post chemotherapy</a:t>
            </a:r>
            <a:endParaRPr lang="en-US" dirty="0"/>
          </a:p>
          <a:p>
            <a:r>
              <a:rPr lang="en-US" b="1" dirty="0"/>
              <a:t>Swish &amp; Spit</a:t>
            </a:r>
            <a:r>
              <a:rPr lang="en-US" dirty="0"/>
              <a:t> –</a:t>
            </a:r>
            <a:r>
              <a:rPr lang="en-US" dirty="0" err="1"/>
              <a:t>NaBicarb</a:t>
            </a:r>
            <a:r>
              <a:rPr lang="en-US" dirty="0"/>
              <a:t>/Normal saline.  Swishing and spitting will theoretically help to remove buildup of chemotherapy in oral mucosal tissues. 3-4 times daily</a:t>
            </a:r>
          </a:p>
          <a:p>
            <a:endParaRPr lang="en-US" dirty="0"/>
          </a:p>
          <a:p>
            <a:r>
              <a:rPr lang="en-US" b="1" dirty="0"/>
              <a:t>Glutamine: apply once daily swish and swallow-provides protective barrier, strengthens immune system to protect against infection and aids healing sores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Cryotherapy (30 min or less chemo infusion</a:t>
            </a:r>
            <a:r>
              <a:rPr lang="en-US" dirty="0"/>
              <a:t>)—causes vasoconstriction to decrease blood flow to oral mucosa that decreases delivery of chemotherapy to mucosal tissues.</a:t>
            </a:r>
          </a:p>
          <a:p>
            <a:r>
              <a:rPr lang="en-US" b="1" dirty="0"/>
              <a:t>Chlorhexidine (BID): see below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D1182-D302-53FE-8ECF-AA0EFC93B42D}"/>
              </a:ext>
            </a:extLst>
          </p:cNvPr>
          <p:cNvSpPr txBox="1"/>
          <p:nvPr/>
        </p:nvSpPr>
        <p:spPr>
          <a:xfrm>
            <a:off x="459369" y="891540"/>
            <a:ext cx="3342667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ROUTINE INPATIENT/OUTPATIENT</a:t>
            </a:r>
            <a:endParaRPr lang="en-US" dirty="0">
              <a:solidFill>
                <a:srgbClr val="FFFF00"/>
              </a:solidFill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BASIC ORAL HYGIENE:</a:t>
            </a:r>
            <a:endParaRPr lang="en-US" dirty="0"/>
          </a:p>
          <a:p>
            <a:r>
              <a:rPr lang="en-US" b="1" dirty="0"/>
              <a:t>BRUSH TEETH: </a:t>
            </a:r>
            <a:r>
              <a:rPr lang="en-US" dirty="0"/>
              <a:t>at least twice a day with a soft tooth brush to improve oral hygiene care.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ORAL MOUTH RINSE:</a:t>
            </a:r>
            <a:r>
              <a:rPr lang="en-US" dirty="0"/>
              <a:t> at least three to four times a day to decrease bacterial load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LIP BALM:</a:t>
            </a:r>
            <a:r>
              <a:rPr lang="en-US" dirty="0"/>
              <a:t> at least twice a day to prevent cracks, open spaces that would provide an opening for bacteria to enter into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0C81B-B409-5F55-CB00-19830F03BEDD}"/>
              </a:ext>
            </a:extLst>
          </p:cNvPr>
          <p:cNvSpPr txBox="1"/>
          <p:nvPr/>
        </p:nvSpPr>
        <p:spPr>
          <a:xfrm>
            <a:off x="7851167" y="1030039"/>
            <a:ext cx="4259769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MUCOSITIS: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Chlorhexidine (BID).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Chlorhexidine helps to decrease bacterial load in mouth, reduce rate of infection.</a:t>
            </a:r>
          </a:p>
          <a:p>
            <a:r>
              <a:rPr lang="en-US" dirty="0"/>
              <a:t> Infection in the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mouth increases inflammation which can increase the amount of damage chemotherapy causes to the tissues --&gt; potentially resulting in sores.</a:t>
            </a:r>
          </a:p>
          <a:p>
            <a:endParaRPr lang="en-US" dirty="0"/>
          </a:p>
          <a:p>
            <a:r>
              <a:rPr lang="en-US" dirty="0"/>
              <a:t>Glutamine: see prior column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Pain Meds:</a:t>
            </a:r>
            <a:r>
              <a:rPr lang="en-US" dirty="0"/>
              <a:t> help to decrease level of pain. Tylenol for pain and/or fever (mild-mod level 3-7). Opioids for severe pain (level 8-10)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Normal Saline:</a:t>
            </a:r>
            <a:r>
              <a:rPr lang="en-US" dirty="0"/>
              <a:t> salt water helps to decrease swelling (edema) of the mucosa tissues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76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A0DE58-FF0D-6028-93EB-2DE12748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DOWN OF 4 SECTIONS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464C6-9032-D15B-0859-CD4F55AA0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08203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A5BEBC-328E-A61B-06AD-54EED48D7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32556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VIDEO</a:t>
            </a:r>
          </a:p>
          <a:p>
            <a:r>
              <a:rPr lang="en-US" dirty="0"/>
              <a:t>FLOW CHART ALGORITHM</a:t>
            </a:r>
          </a:p>
          <a:p>
            <a:r>
              <a:rPr lang="en-US" dirty="0"/>
              <a:t>NURSING EDUCATION</a:t>
            </a:r>
          </a:p>
          <a:p>
            <a:r>
              <a:rPr lang="en-US" dirty="0"/>
              <a:t>DENTAL BROCHURE &amp; CONSULT</a:t>
            </a:r>
          </a:p>
          <a:p>
            <a:r>
              <a:rPr lang="en-US" dirty="0"/>
              <a:t>PRE &amp; POST QUESTIONNAIRES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A1FDCF-768F-F39A-69A1-C7012FB37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87133"/>
          </a:xfrm>
          <a:solidFill>
            <a:schemeClr val="accent4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C602B4-A7E7-8B0A-FB16-1BC15CD95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3160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FLOW SHEET BOC &amp; MUCOSITIS</a:t>
            </a:r>
          </a:p>
          <a:p>
            <a:pPr lvl="1"/>
            <a:r>
              <a:rPr lang="en-US" dirty="0"/>
              <a:t>COMPLIANCE OF ORAL HYGIENE</a:t>
            </a:r>
          </a:p>
          <a:p>
            <a:pPr lvl="1"/>
            <a:r>
              <a:rPr lang="en-US" dirty="0"/>
              <a:t>GRADES OF MUCOSITIS</a:t>
            </a:r>
          </a:p>
          <a:p>
            <a:r>
              <a:rPr lang="en-US" dirty="0"/>
              <a:t>ATTESTATION W/ SMART PHRASES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33927A2-5D86-FED5-00F3-DB0727C8B2CA}"/>
              </a:ext>
            </a:extLst>
          </p:cNvPr>
          <p:cNvSpPr txBox="1">
            <a:spLocks/>
          </p:cNvSpPr>
          <p:nvPr/>
        </p:nvSpPr>
        <p:spPr>
          <a:xfrm>
            <a:off x="850900" y="3830638"/>
            <a:ext cx="5157787" cy="55850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PREVENTION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D2C92EC-9DD0-3C77-C43B-A6639BAC26C6}"/>
              </a:ext>
            </a:extLst>
          </p:cNvPr>
          <p:cNvSpPr txBox="1">
            <a:spLocks/>
          </p:cNvSpPr>
          <p:nvPr/>
        </p:nvSpPr>
        <p:spPr>
          <a:xfrm>
            <a:off x="6096000" y="3830638"/>
            <a:ext cx="5183188" cy="567626"/>
          </a:xfrm>
          <a:prstGeom prst="rect">
            <a:avLst/>
          </a:prstGeom>
          <a:solidFill>
            <a:srgbClr val="E9877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TREATMENT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4C602B4-A7E7-8B0A-FB16-1BC15CD959AF}"/>
              </a:ext>
            </a:extLst>
          </p:cNvPr>
          <p:cNvSpPr>
            <a:spLocks noGrp="1"/>
          </p:cNvSpPr>
          <p:nvPr/>
        </p:nvSpPr>
        <p:spPr>
          <a:xfrm>
            <a:off x="5841206" y="4600577"/>
            <a:ext cx="5183188" cy="131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202458-B06D-FC19-6431-38A246537609}"/>
              </a:ext>
            </a:extLst>
          </p:cNvPr>
          <p:cNvSpPr txBox="1"/>
          <p:nvPr/>
        </p:nvSpPr>
        <p:spPr>
          <a:xfrm>
            <a:off x="912812" y="4600577"/>
            <a:ext cx="4928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ORAL CARE HYGIENE</a:t>
            </a:r>
          </a:p>
          <a:p>
            <a:r>
              <a:rPr lang="en-US" dirty="0"/>
              <a:t>L-GLUTAMINE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3F6B0-2DC9-3710-B853-187A128AF2B1}"/>
              </a:ext>
            </a:extLst>
          </p:cNvPr>
          <p:cNvSpPr txBox="1"/>
          <p:nvPr/>
        </p:nvSpPr>
        <p:spPr>
          <a:xfrm>
            <a:off x="6172201" y="4600577"/>
            <a:ext cx="518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L-GLUTAMINE </a:t>
            </a:r>
          </a:p>
          <a:p>
            <a:r>
              <a:rPr lang="en-US" dirty="0"/>
              <a:t>STANDARD CARE: PAIN MGMT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B4D5-C65A-1C46-99E5-9638CC11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93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QI 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F6CC3-2969-7D4D-8A3E-75F7F1379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4464"/>
            <a:ext cx="10515601" cy="53292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STUDY POPULATION:</a:t>
            </a:r>
          </a:p>
          <a:p>
            <a:pPr lvl="1"/>
            <a:r>
              <a:rPr lang="en-US" dirty="0"/>
              <a:t>Pediatric Patients 0-18 </a:t>
            </a:r>
            <a:r>
              <a:rPr lang="en-US" dirty="0" err="1"/>
              <a:t>yrs</a:t>
            </a:r>
            <a:r>
              <a:rPr lang="en-US" dirty="0"/>
              <a:t> undergoing therapy with chemotherapy, HSCT &amp; RT-CT, H &amp; N Radiation</a:t>
            </a:r>
          </a:p>
          <a:p>
            <a:pPr lvl="1"/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STUDY DESIGN: </a:t>
            </a:r>
            <a:r>
              <a:rPr lang="en-US" dirty="0"/>
              <a:t>Retrospective Chart Review </a:t>
            </a:r>
          </a:p>
          <a:p>
            <a:pPr lvl="3"/>
            <a:r>
              <a:rPr lang="en-US" dirty="0"/>
              <a:t>incidence of mucositis (24 cases 2021)</a:t>
            </a:r>
          </a:p>
          <a:p>
            <a:pPr lvl="3"/>
            <a:r>
              <a:rPr lang="en-US" dirty="0"/>
              <a:t>documentation</a:t>
            </a:r>
          </a:p>
          <a:p>
            <a:pPr lvl="3"/>
            <a:r>
              <a:rPr lang="en-US" dirty="0"/>
              <a:t>time to heal w/current supportive care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QI Project </a:t>
            </a:r>
            <a:r>
              <a:rPr lang="en-US" dirty="0"/>
              <a:t>(Plan, Do, Study, Act)</a:t>
            </a:r>
          </a:p>
          <a:p>
            <a:pPr lvl="3"/>
            <a:r>
              <a:rPr lang="en-US" dirty="0"/>
              <a:t>Education</a:t>
            </a:r>
          </a:p>
          <a:p>
            <a:pPr lvl="3"/>
            <a:r>
              <a:rPr lang="en-US" dirty="0"/>
              <a:t>Multidisciplinary Implementation</a:t>
            </a:r>
          </a:p>
          <a:p>
            <a:pPr lvl="3"/>
            <a:r>
              <a:rPr lang="en-US" dirty="0"/>
              <a:t>Assessment</a:t>
            </a:r>
          </a:p>
          <a:p>
            <a:pPr lvl="3"/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Interdisciplinary: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Oncologists, Dentists, Nurses, Pharmacy, </a:t>
            </a:r>
            <a:r>
              <a:rPr lang="en-US" i="1" dirty="0"/>
              <a:t>Wound Care, Nutritionists</a:t>
            </a:r>
          </a:p>
          <a:p>
            <a:pPr lvl="3"/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Manuscript</a:t>
            </a:r>
            <a:r>
              <a:rPr lang="en-US" dirty="0"/>
              <a:t> reflecting results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Novel: </a:t>
            </a:r>
            <a:r>
              <a:rPr lang="en-US" dirty="0"/>
              <a:t>consistent use of L-glutamine</a:t>
            </a:r>
          </a:p>
          <a:p>
            <a:pPr lvl="1"/>
            <a:r>
              <a:rPr lang="en-US" dirty="0"/>
              <a:t>uniform protocol incorporating multimodal prevention  (mouthwashes, cryotherapy, natural supplements)</a:t>
            </a:r>
          </a:p>
          <a:p>
            <a:pPr lvl="1"/>
            <a:r>
              <a:rPr lang="en-US" dirty="0"/>
              <a:t>Treatment of mucositis (L-glutamine, viscous lidocaine, BMX, pain meds) reduce hospital length of stay?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4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0318-28EA-1348-93C8-763EBD31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83" y="180976"/>
            <a:ext cx="10197494" cy="704850"/>
          </a:xfrm>
        </p:spPr>
        <p:txBody>
          <a:bodyPr>
            <a:normAutofit/>
          </a:bodyPr>
          <a:lstStyle/>
          <a:p>
            <a:r>
              <a:rPr lang="en-US" dirty="0"/>
              <a:t>Synopsis of Quality Improvement…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AFD636-E8D6-4E92-B391-C320AA470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913594"/>
              </p:ext>
            </p:extLst>
          </p:nvPr>
        </p:nvGraphicFramePr>
        <p:xfrm>
          <a:off x="658283" y="1160688"/>
          <a:ext cx="9618133" cy="4782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0812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1F5D-7F51-9ABA-F20D-3E6B1DC4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 questions : QI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0D7C3-2170-50CD-E90C-9BF63A07D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What are we trying to accomplish?</a:t>
            </a:r>
          </a:p>
          <a:p>
            <a:pPr lvl="1"/>
            <a:r>
              <a:rPr lang="en-US" dirty="0"/>
              <a:t>Approximately 75% of mucositis is documented by grade within next 6 months</a:t>
            </a:r>
          </a:p>
          <a:p>
            <a:pPr lvl="1"/>
            <a:r>
              <a:rPr lang="en-US" dirty="0"/>
              <a:t>Reduction in rate of mucositis cases by 50% within next 6 months</a:t>
            </a:r>
          </a:p>
          <a:p>
            <a:pPr lvl="1"/>
            <a:r>
              <a:rPr lang="en-US" dirty="0"/>
              <a:t>Improvement in patient’s/family knowledge of mucositis by 50% increase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How will we know change is improvement?</a:t>
            </a:r>
          </a:p>
          <a:p>
            <a:pPr lvl="1"/>
            <a:r>
              <a:rPr lang="en-US" dirty="0"/>
              <a:t>If we see association between improved oral hygiene (change) and reduction in incidence of mucositis</a:t>
            </a:r>
          </a:p>
          <a:p>
            <a:pPr lvl="1"/>
            <a:r>
              <a:rPr lang="en-US" dirty="0"/>
              <a:t>Improved and consistent documentation of mucositis by WHO classification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What change can we make that will result in improvement?</a:t>
            </a:r>
          </a:p>
          <a:p>
            <a:pPr lvl="1"/>
            <a:r>
              <a:rPr lang="en-US" dirty="0"/>
              <a:t>Education of family (improve motivation)</a:t>
            </a:r>
          </a:p>
          <a:p>
            <a:pPr lvl="1"/>
            <a:r>
              <a:rPr lang="en-US" dirty="0"/>
              <a:t>Education of staff (improve compliance and buy-in)</a:t>
            </a:r>
          </a:p>
        </p:txBody>
      </p:sp>
    </p:spTree>
    <p:extLst>
      <p:ext uri="{BB962C8B-B14F-4D97-AF65-F5344CB8AC3E}">
        <p14:creationId xmlns:p14="http://schemas.microsoft.com/office/powerpoint/2010/main" val="99331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1E62-3FBB-4D3A-9505-15F88015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QUALITY IMPROVEMENT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A1B25E-5609-4C4B-9162-687C69A39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927" y="1954635"/>
            <a:ext cx="5201175" cy="37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29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142492-7796-BD3E-316E-E45FF659A79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37373708"/>
              </p:ext>
            </p:extLst>
          </p:nvPr>
        </p:nvGraphicFramePr>
        <p:xfrm>
          <a:off x="1676400" y="300038"/>
          <a:ext cx="10515600" cy="6129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856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CA1E-28D1-4D7D-AC89-9F5DC551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093" y="251705"/>
            <a:ext cx="9489326" cy="764834"/>
          </a:xfrm>
        </p:spPr>
        <p:txBody>
          <a:bodyPr>
            <a:normAutofit/>
          </a:bodyPr>
          <a:lstStyle/>
          <a:p>
            <a:r>
              <a:rPr lang="en-US" dirty="0"/>
              <a:t>Process diagram…</a:t>
            </a:r>
            <a:r>
              <a:rPr lang="en-US" b="1" i="1" dirty="0">
                <a:solidFill>
                  <a:srgbClr val="00B050"/>
                </a:solidFill>
              </a:rPr>
              <a:t>New Patients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16F532-7DC9-47F0-A8CD-629B8BC05B8C}"/>
              </a:ext>
            </a:extLst>
          </p:cNvPr>
          <p:cNvSpPr/>
          <p:nvPr/>
        </p:nvSpPr>
        <p:spPr>
          <a:xfrm>
            <a:off x="113240" y="1195336"/>
            <a:ext cx="1585071" cy="950866"/>
          </a:xfrm>
          <a:prstGeom prst="ellipse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New Cancer </a:t>
            </a:r>
            <a:r>
              <a:rPr lang="en-US" sz="1200" b="1" dirty="0" err="1">
                <a:solidFill>
                  <a:schemeClr val="bg1"/>
                </a:solidFill>
              </a:rPr>
              <a:t>pt</a:t>
            </a:r>
            <a:r>
              <a:rPr lang="en-US" sz="1200" b="1" dirty="0">
                <a:solidFill>
                  <a:schemeClr val="bg1"/>
                </a:solidFill>
              </a:rPr>
              <a:t> admission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FD1279-3BB1-49F2-A593-647C8A9576F7}"/>
              </a:ext>
            </a:extLst>
          </p:cNvPr>
          <p:cNvSpPr/>
          <p:nvPr/>
        </p:nvSpPr>
        <p:spPr>
          <a:xfrm>
            <a:off x="10251988" y="4261445"/>
            <a:ext cx="1597981" cy="683580"/>
          </a:xfrm>
          <a:prstGeom prst="ellipse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Discharge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EC728D9D-B50B-4EAA-AC59-937D9A221677}"/>
              </a:ext>
            </a:extLst>
          </p:cNvPr>
          <p:cNvSpPr/>
          <p:nvPr/>
        </p:nvSpPr>
        <p:spPr>
          <a:xfrm>
            <a:off x="2062097" y="2219181"/>
            <a:ext cx="1734594" cy="952130"/>
          </a:xfrm>
          <a:prstGeom prst="flowChartDecision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Diagnosis made?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5CE0B-66F2-4407-A51C-BC45B5A32DB6}"/>
              </a:ext>
            </a:extLst>
          </p:cNvPr>
          <p:cNvSpPr txBox="1"/>
          <p:nvPr/>
        </p:nvSpPr>
        <p:spPr>
          <a:xfrm>
            <a:off x="3843763" y="2628607"/>
            <a:ext cx="417249" cy="24622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yes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EF5A92-4F6F-44FD-9FA7-151827168B2A}"/>
              </a:ext>
            </a:extLst>
          </p:cNvPr>
          <p:cNvCxnSpPr>
            <a:cxnSpLocks/>
          </p:cNvCxnSpPr>
          <p:nvPr/>
        </p:nvCxnSpPr>
        <p:spPr>
          <a:xfrm>
            <a:off x="4061867" y="2951168"/>
            <a:ext cx="312936" cy="41831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B61F5660-1DC7-4468-845B-3B196998954B}"/>
              </a:ext>
            </a:extLst>
          </p:cNvPr>
          <p:cNvSpPr/>
          <p:nvPr/>
        </p:nvSpPr>
        <p:spPr>
          <a:xfrm>
            <a:off x="4523780" y="3812159"/>
            <a:ext cx="1159432" cy="474855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Secretary obtain email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D47370-BC41-48FA-9200-2E2572F83E2D}"/>
              </a:ext>
            </a:extLst>
          </p:cNvPr>
          <p:cNvCxnSpPr>
            <a:cxnSpLocks/>
          </p:cNvCxnSpPr>
          <p:nvPr/>
        </p:nvCxnSpPr>
        <p:spPr>
          <a:xfrm>
            <a:off x="5093991" y="2628607"/>
            <a:ext cx="0" cy="1105193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EB3409A6-90F9-4894-8111-8EFC33CB7110}"/>
              </a:ext>
            </a:extLst>
          </p:cNvPr>
          <p:cNvSpPr/>
          <p:nvPr/>
        </p:nvSpPr>
        <p:spPr>
          <a:xfrm>
            <a:off x="6461303" y="6135465"/>
            <a:ext cx="1617027" cy="508659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Nurse/Provider announce video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2ECB5229-8FA5-4F33-AE05-9C05AA0F8EB6}"/>
              </a:ext>
            </a:extLst>
          </p:cNvPr>
          <p:cNvSpPr/>
          <p:nvPr/>
        </p:nvSpPr>
        <p:spPr>
          <a:xfrm>
            <a:off x="4261012" y="5502972"/>
            <a:ext cx="1726809" cy="632493"/>
          </a:xfrm>
          <a:prstGeom prst="flowChartDecision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Pre-test completed?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9974B-6DC6-4137-B8C5-FD415D435995}"/>
              </a:ext>
            </a:extLst>
          </p:cNvPr>
          <p:cNvSpPr txBox="1"/>
          <p:nvPr/>
        </p:nvSpPr>
        <p:spPr>
          <a:xfrm>
            <a:off x="5619680" y="6249098"/>
            <a:ext cx="399496" cy="2308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Yes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0C8D77-9F9B-49DE-9C31-688C326730FA}"/>
              </a:ext>
            </a:extLst>
          </p:cNvPr>
          <p:cNvCxnSpPr>
            <a:cxnSpLocks/>
          </p:cNvCxnSpPr>
          <p:nvPr/>
        </p:nvCxnSpPr>
        <p:spPr>
          <a:xfrm>
            <a:off x="6096000" y="6364514"/>
            <a:ext cx="288480" cy="2207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C97091-CC78-41EB-AF8F-FB6F6FE15073}"/>
              </a:ext>
            </a:extLst>
          </p:cNvPr>
          <p:cNvCxnSpPr>
            <a:cxnSpLocks/>
          </p:cNvCxnSpPr>
          <p:nvPr/>
        </p:nvCxnSpPr>
        <p:spPr>
          <a:xfrm flipV="1">
            <a:off x="4093812" y="2018262"/>
            <a:ext cx="428952" cy="53400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989CAB99-D3FA-47D5-A9E8-7EF590BC9CD8}"/>
              </a:ext>
            </a:extLst>
          </p:cNvPr>
          <p:cNvSpPr/>
          <p:nvPr/>
        </p:nvSpPr>
        <p:spPr>
          <a:xfrm>
            <a:off x="4585358" y="1442480"/>
            <a:ext cx="1020934" cy="703721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Dental consult placed?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70EA6-D6A4-41AE-974A-265D0493F341}"/>
              </a:ext>
            </a:extLst>
          </p:cNvPr>
          <p:cNvSpPr txBox="1"/>
          <p:nvPr/>
        </p:nvSpPr>
        <p:spPr>
          <a:xfrm>
            <a:off x="4871035" y="2235845"/>
            <a:ext cx="457201" cy="2308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yes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F8570F-DEE3-4DE0-924C-A904A70DE29E}"/>
              </a:ext>
            </a:extLst>
          </p:cNvPr>
          <p:cNvCxnSpPr>
            <a:cxnSpLocks/>
          </p:cNvCxnSpPr>
          <p:nvPr/>
        </p:nvCxnSpPr>
        <p:spPr>
          <a:xfrm>
            <a:off x="5113041" y="4396193"/>
            <a:ext cx="2170" cy="99314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151B06-FAA6-4FF9-B4E5-03588437E9BB}"/>
              </a:ext>
            </a:extLst>
          </p:cNvPr>
          <p:cNvCxnSpPr>
            <a:cxnSpLocks/>
          </p:cNvCxnSpPr>
          <p:nvPr/>
        </p:nvCxnSpPr>
        <p:spPr>
          <a:xfrm flipV="1">
            <a:off x="7067550" y="5486402"/>
            <a:ext cx="0" cy="62864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id="{24B0090F-8038-4851-854C-8286C29AB001}"/>
              </a:ext>
            </a:extLst>
          </p:cNvPr>
          <p:cNvSpPr/>
          <p:nvPr/>
        </p:nvSpPr>
        <p:spPr>
          <a:xfrm>
            <a:off x="6914228" y="1774270"/>
            <a:ext cx="1367527" cy="710214"/>
          </a:xfrm>
          <a:prstGeom prst="flowChartDecision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Post-survey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B963D85-9C49-434D-8E30-C37842F0702D}"/>
              </a:ext>
            </a:extLst>
          </p:cNvPr>
          <p:cNvCxnSpPr>
            <a:cxnSpLocks/>
          </p:cNvCxnSpPr>
          <p:nvPr/>
        </p:nvCxnSpPr>
        <p:spPr>
          <a:xfrm flipV="1">
            <a:off x="7932186" y="1478117"/>
            <a:ext cx="407486" cy="356519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F678BAC-0903-4B76-94A0-614C69962D9B}"/>
              </a:ext>
            </a:extLst>
          </p:cNvPr>
          <p:cNvSpPr txBox="1"/>
          <p:nvPr/>
        </p:nvSpPr>
        <p:spPr>
          <a:xfrm>
            <a:off x="8387174" y="1302212"/>
            <a:ext cx="603679" cy="2308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yes</a:t>
            </a:r>
          </a:p>
        </p:txBody>
      </p:sp>
      <p:sp>
        <p:nvSpPr>
          <p:cNvPr id="32" name="Flowchart: Process 31">
            <a:extLst>
              <a:ext uri="{FF2B5EF4-FFF2-40B4-BE49-F238E27FC236}">
                <a16:creationId xmlns:a16="http://schemas.microsoft.com/office/drawing/2014/main" id="{84858F9B-B728-4389-B9C1-2C01CC93FAF8}"/>
              </a:ext>
            </a:extLst>
          </p:cNvPr>
          <p:cNvSpPr/>
          <p:nvPr/>
        </p:nvSpPr>
        <p:spPr>
          <a:xfrm>
            <a:off x="5658331" y="2528274"/>
            <a:ext cx="1628939" cy="993059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Nurse intro BOC flow chart &amp; education on prevention practices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57F42D-83F1-4762-9E7D-D92A02D3F605}"/>
              </a:ext>
            </a:extLst>
          </p:cNvPr>
          <p:cNvCxnSpPr>
            <a:cxnSpLocks/>
          </p:cNvCxnSpPr>
          <p:nvPr/>
        </p:nvCxnSpPr>
        <p:spPr>
          <a:xfrm flipV="1">
            <a:off x="6260557" y="2190688"/>
            <a:ext cx="593783" cy="330781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DE7224E-2CBD-4D11-92C8-B89DA9E27604}"/>
              </a:ext>
            </a:extLst>
          </p:cNvPr>
          <p:cNvSpPr txBox="1"/>
          <p:nvPr/>
        </p:nvSpPr>
        <p:spPr>
          <a:xfrm>
            <a:off x="8078331" y="2979984"/>
            <a:ext cx="497150" cy="2308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no</a:t>
            </a:r>
          </a:p>
        </p:txBody>
      </p:sp>
      <p:sp>
        <p:nvSpPr>
          <p:cNvPr id="36" name="Flowchart: Process 35">
            <a:extLst>
              <a:ext uri="{FF2B5EF4-FFF2-40B4-BE49-F238E27FC236}">
                <a16:creationId xmlns:a16="http://schemas.microsoft.com/office/drawing/2014/main" id="{D3AE85D3-E509-4847-A002-AAB9874BA03E}"/>
              </a:ext>
            </a:extLst>
          </p:cNvPr>
          <p:cNvSpPr/>
          <p:nvPr/>
        </p:nvSpPr>
        <p:spPr>
          <a:xfrm>
            <a:off x="8354016" y="3682877"/>
            <a:ext cx="870007" cy="1057009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Daily reminder to complete survey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F559381-861F-403F-84C6-3671045904DD}"/>
              </a:ext>
            </a:extLst>
          </p:cNvPr>
          <p:cNvCxnSpPr/>
          <p:nvPr/>
        </p:nvCxnSpPr>
        <p:spPr>
          <a:xfrm>
            <a:off x="9038355" y="1489213"/>
            <a:ext cx="469205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7A5B6A25-3D91-4902-AEF5-70954ACA350F}"/>
              </a:ext>
            </a:extLst>
          </p:cNvPr>
          <p:cNvSpPr/>
          <p:nvPr/>
        </p:nvSpPr>
        <p:spPr>
          <a:xfrm>
            <a:off x="9654966" y="2310544"/>
            <a:ext cx="1194045" cy="998686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Daily documentation in Plan of Care: BOC flowsheet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2B37F3B-92CB-4559-BBD6-DFEC4495B19E}"/>
              </a:ext>
            </a:extLst>
          </p:cNvPr>
          <p:cNvCxnSpPr>
            <a:cxnSpLocks/>
          </p:cNvCxnSpPr>
          <p:nvPr/>
        </p:nvCxnSpPr>
        <p:spPr>
          <a:xfrm>
            <a:off x="1616851" y="1924124"/>
            <a:ext cx="638077" cy="51839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351777-C8D8-4346-B21A-CDF01C3EDD58}"/>
              </a:ext>
            </a:extLst>
          </p:cNvPr>
          <p:cNvCxnSpPr/>
          <p:nvPr/>
        </p:nvCxnSpPr>
        <p:spPr>
          <a:xfrm>
            <a:off x="10162855" y="1797318"/>
            <a:ext cx="0" cy="38600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Process 49">
            <a:extLst>
              <a:ext uri="{FF2B5EF4-FFF2-40B4-BE49-F238E27FC236}">
                <a16:creationId xmlns:a16="http://schemas.microsoft.com/office/drawing/2014/main" id="{4A595E53-C160-44EC-9B90-5A9665B2CECB}"/>
              </a:ext>
            </a:extLst>
          </p:cNvPr>
          <p:cNvSpPr/>
          <p:nvPr/>
        </p:nvSpPr>
        <p:spPr>
          <a:xfrm>
            <a:off x="9572357" y="1207269"/>
            <a:ext cx="1194045" cy="572653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Continue with SOP procedures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AC9EF0C-F41F-44B3-B14D-62256A8455F1}"/>
              </a:ext>
            </a:extLst>
          </p:cNvPr>
          <p:cNvCxnSpPr>
            <a:cxnSpLocks/>
          </p:cNvCxnSpPr>
          <p:nvPr/>
        </p:nvCxnSpPr>
        <p:spPr>
          <a:xfrm>
            <a:off x="10374193" y="3441104"/>
            <a:ext cx="413617" cy="645921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610CF569-1DF5-48C3-BBD1-F47A65FDB075}"/>
              </a:ext>
            </a:extLst>
          </p:cNvPr>
          <p:cNvSpPr/>
          <p:nvPr/>
        </p:nvSpPr>
        <p:spPr>
          <a:xfrm>
            <a:off x="6269158" y="4754636"/>
            <a:ext cx="1597981" cy="683579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Video viewed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1139F1-84CF-4752-BFAE-C2BFCAD2405E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7068149" y="4333875"/>
            <a:ext cx="0" cy="42076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FCFFD6D-37B5-4BA0-9C15-472F3812DE55}"/>
              </a:ext>
            </a:extLst>
          </p:cNvPr>
          <p:cNvSpPr/>
          <p:nvPr/>
        </p:nvSpPr>
        <p:spPr>
          <a:xfrm>
            <a:off x="6840769" y="3933026"/>
            <a:ext cx="413617" cy="34739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yes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6B7682B-FB94-4F42-9958-34E5C2F89291}"/>
              </a:ext>
            </a:extLst>
          </p:cNvPr>
          <p:cNvCxnSpPr>
            <a:cxnSpLocks/>
          </p:cNvCxnSpPr>
          <p:nvPr/>
        </p:nvCxnSpPr>
        <p:spPr>
          <a:xfrm flipV="1">
            <a:off x="7057103" y="3533775"/>
            <a:ext cx="0" cy="38972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17FA5F-9BCF-497D-AEC4-EF3F4FE73506}"/>
              </a:ext>
            </a:extLst>
          </p:cNvPr>
          <p:cNvCxnSpPr/>
          <p:nvPr/>
        </p:nvCxnSpPr>
        <p:spPr>
          <a:xfrm>
            <a:off x="7974676" y="2488635"/>
            <a:ext cx="249530" cy="39471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52F2769-83A4-49B1-B852-977306722E8C}"/>
              </a:ext>
            </a:extLst>
          </p:cNvPr>
          <p:cNvCxnSpPr>
            <a:cxnSpLocks/>
          </p:cNvCxnSpPr>
          <p:nvPr/>
        </p:nvCxnSpPr>
        <p:spPr>
          <a:xfrm>
            <a:off x="8540942" y="3320045"/>
            <a:ext cx="220233" cy="30303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E8189BE-E5BE-4585-B947-E4E7817B47B9}"/>
              </a:ext>
            </a:extLst>
          </p:cNvPr>
          <p:cNvCxnSpPr>
            <a:endCxn id="15" idx="1"/>
          </p:cNvCxnSpPr>
          <p:nvPr/>
        </p:nvCxnSpPr>
        <p:spPr>
          <a:xfrm>
            <a:off x="5328236" y="6135465"/>
            <a:ext cx="291444" cy="22904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17E59DA-17B8-E84D-B095-70331FFD43BC}"/>
              </a:ext>
            </a:extLst>
          </p:cNvPr>
          <p:cNvSpPr txBox="1"/>
          <p:nvPr/>
        </p:nvSpPr>
        <p:spPr>
          <a:xfrm>
            <a:off x="2838787" y="3342108"/>
            <a:ext cx="4421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41583C-F311-E9D4-A284-651F988D2F81}"/>
              </a:ext>
            </a:extLst>
          </p:cNvPr>
          <p:cNvCxnSpPr>
            <a:cxnSpLocks/>
          </p:cNvCxnSpPr>
          <p:nvPr/>
        </p:nvCxnSpPr>
        <p:spPr>
          <a:xfrm flipH="1">
            <a:off x="2838787" y="3849115"/>
            <a:ext cx="240776" cy="799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58AE11C-2F52-E784-2DD9-AFD70E237BCF}"/>
              </a:ext>
            </a:extLst>
          </p:cNvPr>
          <p:cNvSpPr txBox="1"/>
          <p:nvPr/>
        </p:nvSpPr>
        <p:spPr>
          <a:xfrm>
            <a:off x="2440095" y="4739888"/>
            <a:ext cx="97972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Await official Dx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260B1F-4426-F259-4B20-AD3395E2619E}"/>
              </a:ext>
            </a:extLst>
          </p:cNvPr>
          <p:cNvSpPr txBox="1"/>
          <p:nvPr/>
        </p:nvSpPr>
        <p:spPr>
          <a:xfrm>
            <a:off x="8497171" y="5285608"/>
            <a:ext cx="5280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689870-3DBB-3FD8-4172-D86E3F5C8504}"/>
              </a:ext>
            </a:extLst>
          </p:cNvPr>
          <p:cNvCxnSpPr/>
          <p:nvPr/>
        </p:nvCxnSpPr>
        <p:spPr>
          <a:xfrm>
            <a:off x="7696200" y="5211947"/>
            <a:ext cx="528006" cy="148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6A7BBAF-AF7E-48F3-BC56-DCADC89FAEB8}"/>
              </a:ext>
            </a:extLst>
          </p:cNvPr>
          <p:cNvCxnSpPr/>
          <p:nvPr/>
        </p:nvCxnSpPr>
        <p:spPr>
          <a:xfrm flipV="1">
            <a:off x="8739948" y="4892766"/>
            <a:ext cx="0" cy="28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679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15E0-6A4F-4930-AD93-AEBD51D2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732" y="568150"/>
            <a:ext cx="9053250" cy="674746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diagram…</a:t>
            </a:r>
            <a:r>
              <a:rPr lang="en-US" b="1" i="1" dirty="0">
                <a:solidFill>
                  <a:srgbClr val="FF0000"/>
                </a:solidFill>
              </a:rPr>
              <a:t>Mucositis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D72AD7-C4A4-47DA-9DDF-C3A64A81C93E}"/>
              </a:ext>
            </a:extLst>
          </p:cNvPr>
          <p:cNvSpPr/>
          <p:nvPr/>
        </p:nvSpPr>
        <p:spPr>
          <a:xfrm>
            <a:off x="337352" y="1211802"/>
            <a:ext cx="2130641" cy="11452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Mucositis Admission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CA0EF5-BB13-4BCA-9B10-F5482B8858B5}"/>
              </a:ext>
            </a:extLst>
          </p:cNvPr>
          <p:cNvSpPr/>
          <p:nvPr/>
        </p:nvSpPr>
        <p:spPr>
          <a:xfrm>
            <a:off x="10256668" y="6050862"/>
            <a:ext cx="1935332" cy="7435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Discharge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6F9ED93-3E22-484C-BDCC-7DA7D52AC96C}"/>
              </a:ext>
            </a:extLst>
          </p:cNvPr>
          <p:cNvSpPr/>
          <p:nvPr/>
        </p:nvSpPr>
        <p:spPr>
          <a:xfrm>
            <a:off x="3231471" y="1315006"/>
            <a:ext cx="1975529" cy="852256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Provider/Nursing Assessment of Mucositis by WHO classification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BB0CC2-6395-426C-A1D3-1F6686634DE1}"/>
              </a:ext>
            </a:extLst>
          </p:cNvPr>
          <p:cNvCxnSpPr/>
          <p:nvPr/>
        </p:nvCxnSpPr>
        <p:spPr>
          <a:xfrm>
            <a:off x="4057095" y="3429000"/>
            <a:ext cx="0" cy="645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C1AD5BE7-55F0-4128-B38A-84E6F452DC4D}"/>
              </a:ext>
            </a:extLst>
          </p:cNvPr>
          <p:cNvSpPr/>
          <p:nvPr/>
        </p:nvSpPr>
        <p:spPr>
          <a:xfrm>
            <a:off x="2849732" y="4130094"/>
            <a:ext cx="2357264" cy="1091954"/>
          </a:xfrm>
          <a:prstGeom prst="flowChartDecis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Dental consult completed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9111AC-41EC-4715-8D2B-561674F79A8D}"/>
              </a:ext>
            </a:extLst>
          </p:cNvPr>
          <p:cNvCxnSpPr/>
          <p:nvPr/>
        </p:nvCxnSpPr>
        <p:spPr>
          <a:xfrm flipH="1">
            <a:off x="3231472" y="5157926"/>
            <a:ext cx="399495" cy="30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FAE815-6FF8-4FBF-8119-293F359FB836}"/>
              </a:ext>
            </a:extLst>
          </p:cNvPr>
          <p:cNvCxnSpPr/>
          <p:nvPr/>
        </p:nvCxnSpPr>
        <p:spPr>
          <a:xfrm>
            <a:off x="4536480" y="5011445"/>
            <a:ext cx="381750" cy="448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3EA16E3-8B14-4BD4-893B-38F8E5D18245}"/>
              </a:ext>
            </a:extLst>
          </p:cNvPr>
          <p:cNvSpPr txBox="1"/>
          <p:nvPr/>
        </p:nvSpPr>
        <p:spPr>
          <a:xfrm>
            <a:off x="3022853" y="5499698"/>
            <a:ext cx="5237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F55337-8661-46A7-A995-9E136AB9D65C}"/>
              </a:ext>
            </a:extLst>
          </p:cNvPr>
          <p:cNvSpPr txBox="1"/>
          <p:nvPr/>
        </p:nvSpPr>
        <p:spPr>
          <a:xfrm>
            <a:off x="4918230" y="5499704"/>
            <a:ext cx="501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yes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D2D2EF07-B7F8-4CEE-9541-5DCC3F6448E3}"/>
              </a:ext>
            </a:extLst>
          </p:cNvPr>
          <p:cNvSpPr/>
          <p:nvPr/>
        </p:nvSpPr>
        <p:spPr>
          <a:xfrm>
            <a:off x="1620544" y="5850400"/>
            <a:ext cx="1907959" cy="898862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Contact dentistry to coordinate and obtain pictures urgently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2946BA4E-BBBB-41F0-B1FF-893CEE5A89FD}"/>
              </a:ext>
            </a:extLst>
          </p:cNvPr>
          <p:cNvSpPr/>
          <p:nvPr/>
        </p:nvSpPr>
        <p:spPr>
          <a:xfrm>
            <a:off x="5326601" y="5730530"/>
            <a:ext cx="1445567" cy="898869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Providers supportive care &amp; pain med</a:t>
            </a:r>
          </a:p>
          <a:p>
            <a:pPr algn="ctr"/>
            <a:r>
              <a:rPr lang="en-US" sz="1200" b="1" dirty="0"/>
              <a:t>Negotiable/Non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DD1286-9918-4993-BDC3-FEED6E793B8D}"/>
              </a:ext>
            </a:extLst>
          </p:cNvPr>
          <p:cNvCxnSpPr/>
          <p:nvPr/>
        </p:nvCxnSpPr>
        <p:spPr>
          <a:xfrm>
            <a:off x="2574524" y="1713390"/>
            <a:ext cx="55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7444FA-96DF-46A7-A977-451ECC62863D}"/>
              </a:ext>
            </a:extLst>
          </p:cNvPr>
          <p:cNvCxnSpPr/>
          <p:nvPr/>
        </p:nvCxnSpPr>
        <p:spPr>
          <a:xfrm>
            <a:off x="3959441" y="2243841"/>
            <a:ext cx="0" cy="312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4222736D-C45A-4F8A-AD00-D4D7A189513E}"/>
              </a:ext>
            </a:extLst>
          </p:cNvPr>
          <p:cNvSpPr/>
          <p:nvPr/>
        </p:nvSpPr>
        <p:spPr>
          <a:xfrm>
            <a:off x="3124940" y="2734322"/>
            <a:ext cx="1793278" cy="645846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Employ Mucositis Order set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107905-69F9-4AE7-8A38-C09879E74363}"/>
              </a:ext>
            </a:extLst>
          </p:cNvPr>
          <p:cNvCxnSpPr>
            <a:cxnSpLocks/>
          </p:cNvCxnSpPr>
          <p:nvPr/>
        </p:nvCxnSpPr>
        <p:spPr>
          <a:xfrm flipV="1">
            <a:off x="5007006" y="2734322"/>
            <a:ext cx="593694" cy="26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F4849C33-AEB9-4300-9560-227F44C06568}"/>
              </a:ext>
            </a:extLst>
          </p:cNvPr>
          <p:cNvSpPr/>
          <p:nvPr/>
        </p:nvSpPr>
        <p:spPr>
          <a:xfrm>
            <a:off x="5850384" y="2526815"/>
            <a:ext cx="1629916" cy="53043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Obtain lab studies on admission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325BD44-E28E-4E35-89FE-49DEBB7C0369}"/>
              </a:ext>
            </a:extLst>
          </p:cNvPr>
          <p:cNvCxnSpPr/>
          <p:nvPr/>
        </p:nvCxnSpPr>
        <p:spPr>
          <a:xfrm flipV="1">
            <a:off x="6391922" y="5086905"/>
            <a:ext cx="523782" cy="643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7F459F24-44C8-482A-987F-8DBDF5A30709}"/>
              </a:ext>
            </a:extLst>
          </p:cNvPr>
          <p:cNvSpPr/>
          <p:nvPr/>
        </p:nvSpPr>
        <p:spPr>
          <a:xfrm>
            <a:off x="5850384" y="4058204"/>
            <a:ext cx="1926393" cy="858903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Nursing discussion BOC flowchart &amp; education on supportive care practices &amp; record in flowsheet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E88EAD-F27F-4742-A1AD-AFAA6B15737E}"/>
              </a:ext>
            </a:extLst>
          </p:cNvPr>
          <p:cNvCxnSpPr>
            <a:cxnSpLocks/>
          </p:cNvCxnSpPr>
          <p:nvPr/>
        </p:nvCxnSpPr>
        <p:spPr>
          <a:xfrm>
            <a:off x="7776777" y="4487655"/>
            <a:ext cx="426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Process 31">
            <a:extLst>
              <a:ext uri="{FF2B5EF4-FFF2-40B4-BE49-F238E27FC236}">
                <a16:creationId xmlns:a16="http://schemas.microsoft.com/office/drawing/2014/main" id="{6DD2C95D-1B46-42A1-AA37-EE03902BF504}"/>
              </a:ext>
            </a:extLst>
          </p:cNvPr>
          <p:cNvSpPr/>
          <p:nvPr/>
        </p:nvSpPr>
        <p:spPr>
          <a:xfrm>
            <a:off x="8253290" y="3761940"/>
            <a:ext cx="967666" cy="1040875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Providers daily attestation of flow sheet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BEFC392-D1A0-4B5A-86AA-C5D1B9C4A130}"/>
              </a:ext>
            </a:extLst>
          </p:cNvPr>
          <p:cNvCxnSpPr/>
          <p:nvPr/>
        </p:nvCxnSpPr>
        <p:spPr>
          <a:xfrm>
            <a:off x="9286042" y="4487655"/>
            <a:ext cx="494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DE0AE796-C1E4-4BD0-8B59-42D95BCEB567}"/>
              </a:ext>
            </a:extLst>
          </p:cNvPr>
          <p:cNvSpPr/>
          <p:nvPr/>
        </p:nvSpPr>
        <p:spPr>
          <a:xfrm>
            <a:off x="9806913" y="3429000"/>
            <a:ext cx="1378951" cy="1327212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Nursing daily attestation in plan of care on pain mgmt. &amp; flowsheet completion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232AC04-1520-4421-9C27-84D98B8298C7}"/>
              </a:ext>
            </a:extLst>
          </p:cNvPr>
          <p:cNvCxnSpPr/>
          <p:nvPr/>
        </p:nvCxnSpPr>
        <p:spPr>
          <a:xfrm>
            <a:off x="10496388" y="4808355"/>
            <a:ext cx="0" cy="21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Process 37">
            <a:extLst>
              <a:ext uri="{FF2B5EF4-FFF2-40B4-BE49-F238E27FC236}">
                <a16:creationId xmlns:a16="http://schemas.microsoft.com/office/drawing/2014/main" id="{74CACA00-5622-4099-B4A4-7D3623BC338A}"/>
              </a:ext>
            </a:extLst>
          </p:cNvPr>
          <p:cNvSpPr/>
          <p:nvPr/>
        </p:nvSpPr>
        <p:spPr>
          <a:xfrm>
            <a:off x="9710322" y="5078001"/>
            <a:ext cx="1475542" cy="577048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BOC protocol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3B27DC-2F8B-425B-BF6E-EB65D418D5E6}"/>
              </a:ext>
            </a:extLst>
          </p:cNvPr>
          <p:cNvCxnSpPr>
            <a:cxnSpLocks/>
          </p:cNvCxnSpPr>
          <p:nvPr/>
        </p:nvCxnSpPr>
        <p:spPr>
          <a:xfrm flipH="1">
            <a:off x="9948312" y="5716350"/>
            <a:ext cx="273752" cy="334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494ED4-8FD0-394E-6811-661630FD5F85}"/>
              </a:ext>
            </a:extLst>
          </p:cNvPr>
          <p:cNvCxnSpPr>
            <a:cxnSpLocks/>
          </p:cNvCxnSpPr>
          <p:nvPr/>
        </p:nvCxnSpPr>
        <p:spPr>
          <a:xfrm flipV="1">
            <a:off x="6709445" y="5993129"/>
            <a:ext cx="564596" cy="129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5AF594-7A4E-CA17-EE9B-E2DCCD448CD2}"/>
              </a:ext>
            </a:extLst>
          </p:cNvPr>
          <p:cNvSpPr txBox="1"/>
          <p:nvPr/>
        </p:nvSpPr>
        <p:spPr>
          <a:xfrm>
            <a:off x="7274041" y="5410888"/>
            <a:ext cx="122752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MA post flowchart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681E9-85D0-D695-B08F-70F5C97AC0CC}"/>
              </a:ext>
            </a:extLst>
          </p:cNvPr>
          <p:cNvSpPr txBox="1"/>
          <p:nvPr/>
        </p:nvSpPr>
        <p:spPr>
          <a:xfrm>
            <a:off x="8737123" y="6154283"/>
            <a:ext cx="123237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Lab studies prior to discharge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3276E6-07B0-D0FA-C5C7-34ED0530C239}"/>
              </a:ext>
            </a:extLst>
          </p:cNvPr>
          <p:cNvCxnSpPr>
            <a:cxnSpLocks/>
          </p:cNvCxnSpPr>
          <p:nvPr/>
        </p:nvCxnSpPr>
        <p:spPr>
          <a:xfrm>
            <a:off x="10031791" y="6629399"/>
            <a:ext cx="4163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18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8F36-EEBA-4887-A81B-B8F05917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201" y="519993"/>
            <a:ext cx="9628098" cy="554108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Diagram…chemo </a:t>
            </a:r>
            <a:r>
              <a:rPr lang="en-US" b="1" i="1" dirty="0">
                <a:solidFill>
                  <a:srgbClr val="FFC000"/>
                </a:solidFill>
              </a:rPr>
              <a:t>(routine) admission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759E0D-59AF-4899-A79A-2E6556FA27C2}"/>
              </a:ext>
            </a:extLst>
          </p:cNvPr>
          <p:cNvSpPr/>
          <p:nvPr/>
        </p:nvSpPr>
        <p:spPr>
          <a:xfrm>
            <a:off x="497150" y="1393794"/>
            <a:ext cx="2032986" cy="128726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Admission for Chemotherapy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67E4A5-0336-466B-AC86-ADB18C95E5BA}"/>
              </a:ext>
            </a:extLst>
          </p:cNvPr>
          <p:cNvSpPr/>
          <p:nvPr/>
        </p:nvSpPr>
        <p:spPr>
          <a:xfrm>
            <a:off x="9863091" y="5574867"/>
            <a:ext cx="1740024" cy="91471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Discharge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E18B31-DF0A-4BF9-8CAF-C2CDB1710A94}"/>
              </a:ext>
            </a:extLst>
          </p:cNvPr>
          <p:cNvCxnSpPr/>
          <p:nvPr/>
        </p:nvCxnSpPr>
        <p:spPr>
          <a:xfrm>
            <a:off x="2681056" y="2015231"/>
            <a:ext cx="745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85E41AE1-0D98-47DD-89BE-48C36FBB74CF}"/>
              </a:ext>
            </a:extLst>
          </p:cNvPr>
          <p:cNvSpPr/>
          <p:nvPr/>
        </p:nvSpPr>
        <p:spPr>
          <a:xfrm>
            <a:off x="6096001" y="4079119"/>
            <a:ext cx="1964924" cy="807911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Nurse review BOC flowchart &amp; prevention education practices with patient &amp; family  (day 1)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2C3B07-FA3F-4D77-94D5-26EB98533133}"/>
              </a:ext>
            </a:extLst>
          </p:cNvPr>
          <p:cNvCxnSpPr/>
          <p:nvPr/>
        </p:nvCxnSpPr>
        <p:spPr>
          <a:xfrm>
            <a:off x="7199790" y="3559945"/>
            <a:ext cx="0" cy="43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D3EB7BF3-A0F9-4E46-97F2-A9A109B64AAF}"/>
              </a:ext>
            </a:extLst>
          </p:cNvPr>
          <p:cNvSpPr/>
          <p:nvPr/>
        </p:nvSpPr>
        <p:spPr>
          <a:xfrm>
            <a:off x="8753383" y="4185823"/>
            <a:ext cx="1535827" cy="914703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Nurse documentation of BOC in daily flowsheet (night)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EFF089-27CD-4BBA-95DC-DC6FB7239FB8}"/>
              </a:ext>
            </a:extLst>
          </p:cNvPr>
          <p:cNvCxnSpPr/>
          <p:nvPr/>
        </p:nvCxnSpPr>
        <p:spPr>
          <a:xfrm>
            <a:off x="7199793" y="4971409"/>
            <a:ext cx="0" cy="474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2C0CD751-BBEC-4A60-93E7-0CC9255F3FA1}"/>
              </a:ext>
            </a:extLst>
          </p:cNvPr>
          <p:cNvSpPr/>
          <p:nvPr/>
        </p:nvSpPr>
        <p:spPr>
          <a:xfrm>
            <a:off x="6096000" y="5574867"/>
            <a:ext cx="1814000" cy="656947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Medical Assistant NS bottle mouthwash, toothbrush and lip balm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AEE5FDE2-42EA-4861-9B90-E0190C99D64F}"/>
              </a:ext>
            </a:extLst>
          </p:cNvPr>
          <p:cNvSpPr/>
          <p:nvPr/>
        </p:nvSpPr>
        <p:spPr>
          <a:xfrm>
            <a:off x="3746381" y="1145231"/>
            <a:ext cx="1322770" cy="1526905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Is patient neutropenic?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BB261D-CF93-480C-B4AF-1351C9DBFE54}"/>
              </a:ext>
            </a:extLst>
          </p:cNvPr>
          <p:cNvCxnSpPr/>
          <p:nvPr/>
        </p:nvCxnSpPr>
        <p:spPr>
          <a:xfrm flipV="1">
            <a:off x="5020978" y="1491449"/>
            <a:ext cx="731752" cy="186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06A176-12F3-4CAF-87C3-CB2AF29609B5}"/>
              </a:ext>
            </a:extLst>
          </p:cNvPr>
          <p:cNvSpPr txBox="1"/>
          <p:nvPr/>
        </p:nvSpPr>
        <p:spPr>
          <a:xfrm>
            <a:off x="5894773" y="1358283"/>
            <a:ext cx="544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B8EAC9-2331-44D4-9D00-8D3A4ECDC9D4}"/>
              </a:ext>
            </a:extLst>
          </p:cNvPr>
          <p:cNvCxnSpPr/>
          <p:nvPr/>
        </p:nvCxnSpPr>
        <p:spPr>
          <a:xfrm>
            <a:off x="6693763" y="1491449"/>
            <a:ext cx="923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E81F5E5E-FCA1-476B-B6BB-8D3EE92E986E}"/>
              </a:ext>
            </a:extLst>
          </p:cNvPr>
          <p:cNvSpPr/>
          <p:nvPr/>
        </p:nvSpPr>
        <p:spPr>
          <a:xfrm>
            <a:off x="7963270" y="1251751"/>
            <a:ext cx="1669002" cy="76348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Begin chlorhexidine BID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E7F5FC-BBA3-496E-A469-7DB1F7E96484}"/>
              </a:ext>
            </a:extLst>
          </p:cNvPr>
          <p:cNvCxnSpPr/>
          <p:nvPr/>
        </p:nvCxnSpPr>
        <p:spPr>
          <a:xfrm>
            <a:off x="4878935" y="2237173"/>
            <a:ext cx="758386" cy="346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D8BD59-5E46-4846-A6D2-2D68EFAAABCB}"/>
              </a:ext>
            </a:extLst>
          </p:cNvPr>
          <p:cNvSpPr txBox="1"/>
          <p:nvPr/>
        </p:nvSpPr>
        <p:spPr>
          <a:xfrm>
            <a:off x="5894773" y="2503503"/>
            <a:ext cx="4793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8FF2F526-32B5-468B-AF27-57A82BC3DD23}"/>
              </a:ext>
            </a:extLst>
          </p:cNvPr>
          <p:cNvSpPr/>
          <p:nvPr/>
        </p:nvSpPr>
        <p:spPr>
          <a:xfrm>
            <a:off x="6542843" y="2503503"/>
            <a:ext cx="1358283" cy="794519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Continue with SOP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002524-3B37-487B-AB8B-8A1E4B5A1F61}"/>
              </a:ext>
            </a:extLst>
          </p:cNvPr>
          <p:cNvCxnSpPr/>
          <p:nvPr/>
        </p:nvCxnSpPr>
        <p:spPr>
          <a:xfrm flipH="1">
            <a:off x="8060924" y="2070711"/>
            <a:ext cx="594804" cy="51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5BADE9-B89B-4D7C-BE7E-E440A261FF29}"/>
              </a:ext>
            </a:extLst>
          </p:cNvPr>
          <p:cNvCxnSpPr/>
          <p:nvPr/>
        </p:nvCxnSpPr>
        <p:spPr>
          <a:xfrm>
            <a:off x="8194089" y="4478699"/>
            <a:ext cx="461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EBBEBF3C-BE2B-4893-88E4-D0335CD07DBD}"/>
              </a:ext>
            </a:extLst>
          </p:cNvPr>
          <p:cNvCxnSpPr/>
          <p:nvPr/>
        </p:nvCxnSpPr>
        <p:spPr>
          <a:xfrm rot="10800000">
            <a:off x="8194090" y="2982897"/>
            <a:ext cx="1438183" cy="10962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FB73207F-8549-4BAE-A425-B278171083B8}"/>
              </a:ext>
            </a:extLst>
          </p:cNvPr>
          <p:cNvCxnSpPr>
            <a:cxnSpLocks/>
          </p:cNvCxnSpPr>
          <p:nvPr/>
        </p:nvCxnSpPr>
        <p:spPr>
          <a:xfrm>
            <a:off x="8078676" y="2638882"/>
            <a:ext cx="3503724" cy="3180036"/>
          </a:xfrm>
          <a:prstGeom prst="bentConnector3">
            <a:avLst>
              <a:gd name="adj1" fmla="val 1070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31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FF1D-AFAD-6760-6B86-651A62BF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300" y="365125"/>
            <a:ext cx="4889500" cy="76517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QI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6429-CC1C-E04C-9B6E-9202A61A7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Outcome Measure</a:t>
            </a:r>
          </a:p>
          <a:p>
            <a:pPr lvl="1"/>
            <a:r>
              <a:rPr lang="en-US" dirty="0"/>
              <a:t>Decrease in admissions for severe mucositis</a:t>
            </a:r>
          </a:p>
          <a:p>
            <a:pPr lvl="1"/>
            <a:r>
              <a:rPr lang="en-US" dirty="0"/>
              <a:t>Decrease incidence of mucositis</a:t>
            </a:r>
          </a:p>
          <a:p>
            <a:pPr lvl="1"/>
            <a:r>
              <a:rPr lang="en-US" dirty="0"/>
              <a:t>Increased acquisition of knowledge for patient/families</a:t>
            </a:r>
          </a:p>
          <a:p>
            <a:pPr lvl="1"/>
            <a:r>
              <a:rPr lang="en-US" dirty="0"/>
              <a:t>Improved identification/documentation of mucositis specified by WHO grades 1-4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Process Measures</a:t>
            </a:r>
          </a:p>
          <a:p>
            <a:pPr lvl="1"/>
            <a:r>
              <a:rPr lang="en-US" dirty="0"/>
              <a:t># times dentist consulted and consistent appts</a:t>
            </a:r>
          </a:p>
          <a:p>
            <a:pPr lvl="1"/>
            <a:r>
              <a:rPr lang="en-US" dirty="0"/>
              <a:t># times oral hygiene is practiced on average</a:t>
            </a:r>
          </a:p>
          <a:p>
            <a:pPr lvl="1"/>
            <a:r>
              <a:rPr lang="en-US" dirty="0"/>
              <a:t>Acquisition of pictures and description of mucositis</a:t>
            </a:r>
          </a:p>
          <a:p>
            <a:pPr lvl="1"/>
            <a:r>
              <a:rPr lang="en-US" dirty="0"/>
              <a:t>Recording of BOC by families at home</a:t>
            </a:r>
          </a:p>
          <a:p>
            <a:pPr lvl="1"/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Balance Measures</a:t>
            </a:r>
          </a:p>
          <a:p>
            <a:pPr lvl="1"/>
            <a:r>
              <a:rPr lang="en-US" dirty="0"/>
              <a:t>Workflow of nurses (time takes to discuss with patients)</a:t>
            </a:r>
          </a:p>
          <a:p>
            <a:pPr lvl="1"/>
            <a:r>
              <a:rPr lang="en-US" dirty="0"/>
              <a:t>Provider &amp; Nurse perception of teaching &amp; documentation in BOC</a:t>
            </a:r>
          </a:p>
        </p:txBody>
      </p:sp>
    </p:spTree>
    <p:extLst>
      <p:ext uri="{BB962C8B-B14F-4D97-AF65-F5344CB8AC3E}">
        <p14:creationId xmlns:p14="http://schemas.microsoft.com/office/powerpoint/2010/main" val="406178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5755-1448-B467-36D0-4CAA3D2F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Smart Phrases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DEBE5-6B38-8417-5D1D-29E2406CE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dirty="0" err="1"/>
              <a:t>Mucsoitiseducationbocflowchart</a:t>
            </a:r>
            <a:endParaRPr lang="en-US" dirty="0"/>
          </a:p>
          <a:p>
            <a:r>
              <a:rPr lang="en-US" dirty="0" err="1"/>
              <a:t>Mucositisintroboc</a:t>
            </a:r>
            <a:endParaRPr lang="en-US" dirty="0"/>
          </a:p>
          <a:p>
            <a:r>
              <a:rPr lang="en-US" dirty="0"/>
              <a:t>Mucositis2painmgmt</a:t>
            </a:r>
          </a:p>
          <a:p>
            <a:r>
              <a:rPr lang="en-US" dirty="0" err="1"/>
              <a:t>mucositisdailyflowsheet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99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2038-B8A4-5809-60FF-C8D99936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449" y="704991"/>
            <a:ext cx="9777039" cy="647420"/>
          </a:xfrm>
        </p:spPr>
        <p:txBody>
          <a:bodyPr>
            <a:normAutofit fontScale="90000"/>
          </a:bodyPr>
          <a:lstStyle/>
          <a:p>
            <a:r>
              <a:rPr lang="en-US" dirty="0"/>
              <a:t>SMART PHRASES...nursing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E88C4-178C-E5FD-4241-1BE14DB4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12900"/>
            <a:ext cx="11582400" cy="5118099"/>
          </a:xfrm>
        </p:spPr>
        <p:txBody>
          <a:bodyPr>
            <a:normAutofit fontScale="32500" lnSpcReduction="20000"/>
          </a:bodyPr>
          <a:lstStyle/>
          <a:p>
            <a:r>
              <a:rPr lang="en-US" sz="6200" b="1" dirty="0" err="1"/>
              <a:t>MucositisintroBOC</a:t>
            </a:r>
            <a:r>
              <a:rPr lang="en-US" sz="6200" b="1" dirty="0"/>
              <a:t>:</a:t>
            </a:r>
            <a:endParaRPr lang="en-US" sz="6200" dirty="0"/>
          </a:p>
          <a:p>
            <a:pPr marL="0" indent="0">
              <a:buNone/>
            </a:pPr>
            <a:r>
              <a:rPr lang="en-US" sz="6200" dirty="0"/>
              <a:t> </a:t>
            </a:r>
          </a:p>
          <a:p>
            <a:r>
              <a:rPr lang="en-US" sz="6200" dirty="0"/>
              <a:t>I have discussed the oral care flow chart for prevention of mucositis. The patient/family has been given opportunity of ask questions and {DOES/DOES NOT:24828} demonstrate understanding. </a:t>
            </a:r>
          </a:p>
          <a:p>
            <a:pPr marL="0" indent="0">
              <a:buNone/>
            </a:pPr>
            <a:r>
              <a:rPr lang="en-US" sz="6200" dirty="0"/>
              <a:t> </a:t>
            </a:r>
          </a:p>
          <a:p>
            <a:r>
              <a:rPr lang="en-US" sz="6200" dirty="0"/>
              <a:t>Dental consult {Dental Consult Options:38885}. </a:t>
            </a:r>
          </a:p>
          <a:p>
            <a:pPr marL="0" indent="0">
              <a:buNone/>
            </a:pPr>
            <a:r>
              <a:rPr lang="en-US" sz="6200" dirty="0"/>
              <a:t> </a:t>
            </a:r>
          </a:p>
          <a:p>
            <a:r>
              <a:rPr lang="en-US" sz="6200" dirty="0"/>
              <a:t>The patient {HAS HAS NOT:18834} completed the mucositis educational video.</a:t>
            </a:r>
          </a:p>
          <a:p>
            <a:pPr marL="0" indent="0">
              <a:buNone/>
            </a:pPr>
            <a:r>
              <a:rPr lang="en-US" sz="6200" dirty="0"/>
              <a:t> </a:t>
            </a:r>
          </a:p>
          <a:p>
            <a:r>
              <a:rPr lang="en-US" sz="6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 have reviewed the mucositis prevention and oral hygiene practices with the patient and family.</a:t>
            </a:r>
            <a:endParaRPr lang="en-US" sz="6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6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</a:t>
            </a:r>
            <a:endParaRPr lang="en-US" sz="6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6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 have recorded the basic oral hygiene information in the  flowsheet.</a:t>
            </a:r>
            <a:endParaRPr lang="en-US" sz="6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6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</a:t>
            </a:r>
            <a:endParaRPr lang="en-US" sz="6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6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**I have placed the BOC flowchart in the patient’s room.**</a:t>
            </a:r>
            <a:endParaRPr lang="en-US" sz="6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6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CF31-8501-4C08-B4F6-72148D15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Mucositis Pathophysiology 5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BF65C-FC5C-4FEA-BF1B-F4AC34EBE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336"/>
            <a:ext cx="10515600" cy="45816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Stage 1: </a:t>
            </a:r>
            <a:r>
              <a:rPr lang="en-US" dirty="0">
                <a:solidFill>
                  <a:srgbClr val="FFFF00"/>
                </a:solidFill>
              </a:rPr>
              <a:t>[initiation phase] </a:t>
            </a:r>
            <a:r>
              <a:rPr lang="en-US" dirty="0"/>
              <a:t>–death of basal epithelial cells (as result of damage to DNA in cells from treatment)</a:t>
            </a:r>
          </a:p>
          <a:p>
            <a:endParaRPr lang="en-US" dirty="0"/>
          </a:p>
          <a:p>
            <a:r>
              <a:rPr lang="en-US" dirty="0"/>
              <a:t>Stage 2: </a:t>
            </a:r>
            <a:r>
              <a:rPr lang="en-US" dirty="0">
                <a:solidFill>
                  <a:srgbClr val="FFFF00"/>
                </a:solidFill>
              </a:rPr>
              <a:t>[primary damage response] </a:t>
            </a:r>
            <a:r>
              <a:rPr lang="en-US" dirty="0"/>
              <a:t>involves cascade of events that activate transcription factors that produce OM </a:t>
            </a:r>
          </a:p>
          <a:p>
            <a:endParaRPr lang="en-US" dirty="0"/>
          </a:p>
          <a:p>
            <a:r>
              <a:rPr lang="en-US" dirty="0"/>
              <a:t>Stage 3: </a:t>
            </a:r>
            <a:r>
              <a:rPr lang="en-US" dirty="0">
                <a:solidFill>
                  <a:srgbClr val="FFFF00"/>
                </a:solidFill>
              </a:rPr>
              <a:t>[signal amplification] </a:t>
            </a:r>
            <a:r>
              <a:rPr lang="en-US" dirty="0"/>
              <a:t>primary response molecules have positive or neg feedback (no visible injury even though submucosal tissue and basal membrane are already damaged)</a:t>
            </a:r>
          </a:p>
          <a:p>
            <a:endParaRPr lang="en-US" dirty="0"/>
          </a:p>
          <a:p>
            <a:r>
              <a:rPr lang="en-US" dirty="0"/>
              <a:t>Stage 4 : </a:t>
            </a:r>
            <a:r>
              <a:rPr lang="en-US" dirty="0">
                <a:solidFill>
                  <a:srgbClr val="FFFF00"/>
                </a:solidFill>
              </a:rPr>
              <a:t>[ulceration stage]</a:t>
            </a:r>
            <a:r>
              <a:rPr lang="en-US" dirty="0"/>
              <a:t>4 to 5 days later destructive processes of prior 3 stages triggers the 4</a:t>
            </a:r>
            <a:r>
              <a:rPr lang="en-US" baseline="30000" dirty="0"/>
              <a:t>th</a:t>
            </a:r>
            <a:r>
              <a:rPr lang="en-US" dirty="0"/>
              <a:t> stage—full epithelial lining is transected and increases risk for infection</a:t>
            </a:r>
          </a:p>
          <a:p>
            <a:endParaRPr lang="en-US" dirty="0"/>
          </a:p>
          <a:p>
            <a:r>
              <a:rPr lang="en-US" dirty="0"/>
              <a:t>Stage 5 : </a:t>
            </a:r>
            <a:r>
              <a:rPr lang="en-US" dirty="0">
                <a:solidFill>
                  <a:srgbClr val="FFFF00"/>
                </a:solidFill>
              </a:rPr>
              <a:t>[healing stage] </a:t>
            </a:r>
            <a:r>
              <a:rPr lang="en-US" dirty="0"/>
              <a:t>spontaneous remission of oral cavity as a result of activation from signaling from extracellular matrix that allows resolution</a:t>
            </a:r>
          </a:p>
        </p:txBody>
      </p:sp>
    </p:spTree>
    <p:extLst>
      <p:ext uri="{BB962C8B-B14F-4D97-AF65-F5344CB8AC3E}">
        <p14:creationId xmlns:p14="http://schemas.microsoft.com/office/powerpoint/2010/main" val="3133017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1052-D397-0286-F96B-70AAD80D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960437"/>
            <a:ext cx="9372600" cy="700265"/>
          </a:xfrm>
        </p:spPr>
        <p:txBody>
          <a:bodyPr>
            <a:normAutofit/>
          </a:bodyPr>
          <a:lstStyle/>
          <a:p>
            <a:r>
              <a:rPr lang="en-US" dirty="0"/>
              <a:t>Smart Phrases…nursing…Mucositis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F4CB-F89D-D921-45D8-4B73C8065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79600"/>
            <a:ext cx="10255251" cy="47926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Mucositis2PainMgmt:</a:t>
            </a:r>
            <a:r>
              <a:rPr lang="en-US" dirty="0"/>
              <a:t>  </a:t>
            </a:r>
          </a:p>
          <a:p>
            <a:r>
              <a:rPr lang="en-US" dirty="0"/>
              <a:t>I have discussed pain management for the patient who has mucositis.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oral mucositis lesion is located on the {Oral orientation location:38887} {Oral Lesion Location:38886} tissues.</a:t>
            </a:r>
          </a:p>
          <a:p>
            <a:endParaRPr lang="en-US" dirty="0"/>
          </a:p>
          <a:p>
            <a:r>
              <a:rPr lang="en-US" dirty="0"/>
              <a:t>Dental  consult {Dental Consult Options:38885}.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2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 have reviewed the mucositis grade and pain assessment in the mucositis flowsheet.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</a:t>
            </a:r>
            <a:endParaRPr lang="en-US" sz="2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**I have placed the green mucositis flowchart in the patient’s room**</a:t>
            </a:r>
            <a:endParaRPr lang="en-US" sz="2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29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81C2-B126-06BE-944F-90A00466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409532"/>
            <a:ext cx="10998200" cy="914568"/>
          </a:xfrm>
        </p:spPr>
        <p:txBody>
          <a:bodyPr/>
          <a:lstStyle/>
          <a:p>
            <a:r>
              <a:rPr lang="en-US" dirty="0"/>
              <a:t>Smart Phrases…providers mucositis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5F778-F0EE-AB36-25DB-424103868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94000"/>
            <a:ext cx="10820400" cy="3424685"/>
          </a:xfrm>
        </p:spPr>
        <p:txBody>
          <a:bodyPr/>
          <a:lstStyle/>
          <a:p>
            <a:r>
              <a:rPr lang="en-US" b="1" dirty="0"/>
              <a:t>Mucositis3dailyflowsheet: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sz="2800" dirty="0"/>
          </a:p>
          <a:p>
            <a:r>
              <a:rPr lang="en-US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 have reviewed and verified the BOC and/or mucositis documentation flowsheet and agree/disagree  with the findings. My additions are as follows: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5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0ADB-1AD6-4EB5-9F7C-E7996B65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73" y="1073380"/>
            <a:ext cx="10620024" cy="1293028"/>
          </a:xfrm>
        </p:spPr>
        <p:txBody>
          <a:bodyPr/>
          <a:lstStyle/>
          <a:p>
            <a:r>
              <a:rPr lang="en-US" dirty="0"/>
              <a:t>Data collection &amp; monitoring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9C5608-6F7D-4E5B-8B95-E11B18102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84174"/>
              </p:ext>
            </p:extLst>
          </p:nvPr>
        </p:nvGraphicFramePr>
        <p:xfrm>
          <a:off x="676673" y="2366408"/>
          <a:ext cx="1062002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004">
                  <a:extLst>
                    <a:ext uri="{9D8B030D-6E8A-4147-A177-3AD203B41FA5}">
                      <a16:colId xmlns:a16="http://schemas.microsoft.com/office/drawing/2014/main" val="1849016191"/>
                    </a:ext>
                  </a:extLst>
                </a:gridCol>
                <a:gridCol w="1770004">
                  <a:extLst>
                    <a:ext uri="{9D8B030D-6E8A-4147-A177-3AD203B41FA5}">
                      <a16:colId xmlns:a16="http://schemas.microsoft.com/office/drawing/2014/main" val="1226189383"/>
                    </a:ext>
                  </a:extLst>
                </a:gridCol>
                <a:gridCol w="1770004">
                  <a:extLst>
                    <a:ext uri="{9D8B030D-6E8A-4147-A177-3AD203B41FA5}">
                      <a16:colId xmlns:a16="http://schemas.microsoft.com/office/drawing/2014/main" val="3813712748"/>
                    </a:ext>
                  </a:extLst>
                </a:gridCol>
                <a:gridCol w="1770004">
                  <a:extLst>
                    <a:ext uri="{9D8B030D-6E8A-4147-A177-3AD203B41FA5}">
                      <a16:colId xmlns:a16="http://schemas.microsoft.com/office/drawing/2014/main" val="2825647437"/>
                    </a:ext>
                  </a:extLst>
                </a:gridCol>
                <a:gridCol w="1770004">
                  <a:extLst>
                    <a:ext uri="{9D8B030D-6E8A-4147-A177-3AD203B41FA5}">
                      <a16:colId xmlns:a16="http://schemas.microsoft.com/office/drawing/2014/main" val="1053192142"/>
                    </a:ext>
                  </a:extLst>
                </a:gridCol>
                <a:gridCol w="1770004">
                  <a:extLst>
                    <a:ext uri="{9D8B030D-6E8A-4147-A177-3AD203B41FA5}">
                      <a16:colId xmlns:a16="http://schemas.microsoft.com/office/drawing/2014/main" val="1580408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are we measuring?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are we measuring (frequency)?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is responsible for tracking this measure?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is our current performance?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is our performance goal or aim?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will data findings be tracked or displayed?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925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Compliance with BOC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1x Daily (nurse)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Charts/graph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311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Grading mucositis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1x Daily (nurse)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Nurse </a:t>
                      </a:r>
                      <a:r>
                        <a:rPr lang="en-US" dirty="0" err="1"/>
                        <a:t>mgr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20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diagnosis/first introduction to QI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 (myself)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24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103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9F18-D159-433B-80D2-A8062BA3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447" y="351238"/>
            <a:ext cx="8610600" cy="1293028"/>
          </a:xfrm>
        </p:spPr>
        <p:txBody>
          <a:bodyPr/>
          <a:lstStyle/>
          <a:p>
            <a:r>
              <a:rPr lang="en-US" dirty="0"/>
              <a:t>Current Progress QI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00F8352-0833-4D75-B0E5-385B068B0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268751"/>
              </p:ext>
            </p:extLst>
          </p:nvPr>
        </p:nvGraphicFramePr>
        <p:xfrm>
          <a:off x="874897" y="1644266"/>
          <a:ext cx="8947150" cy="3845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9430">
                  <a:extLst>
                    <a:ext uri="{9D8B030D-6E8A-4147-A177-3AD203B41FA5}">
                      <a16:colId xmlns:a16="http://schemas.microsoft.com/office/drawing/2014/main" val="2875332914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4248732068"/>
                    </a:ext>
                  </a:extLst>
                </a:gridCol>
                <a:gridCol w="1884899">
                  <a:extLst>
                    <a:ext uri="{9D8B030D-6E8A-4147-A177-3AD203B41FA5}">
                      <a16:colId xmlns:a16="http://schemas.microsoft.com/office/drawing/2014/main" val="1637237383"/>
                    </a:ext>
                  </a:extLst>
                </a:gridCol>
                <a:gridCol w="1693961">
                  <a:extLst>
                    <a:ext uri="{9D8B030D-6E8A-4147-A177-3AD203B41FA5}">
                      <a16:colId xmlns:a16="http://schemas.microsoft.com/office/drawing/2014/main" val="401763306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1175321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Intervention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51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 &amp; Post Survey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RedCap</a:t>
                      </a:r>
                      <a:r>
                        <a:rPr lang="en-US" dirty="0"/>
                        <a:t> via email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dx &amp;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entry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25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Recording Mucositis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Erecord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Nurse &amp; Provider (MD/NP)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1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Flowsheet BOC &amp; mucositis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Erecord</a:t>
                      </a:r>
                      <a:r>
                        <a:rPr lang="en-US" dirty="0"/>
                        <a:t> ”Mucositis”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Patient/Nurse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35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BOC Flowchart &amp; Prevention Education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Erecord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Nurse/Provider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Video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 Well network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Patient/Nurse/Provider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Uploading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50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832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E977-181C-6346-A760-66DBD5C1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  <a:r>
              <a:rPr lang="en-US"/>
              <a:t>—Streamlining Mucositis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6E13A1A-CE1D-4651-A821-28140C93653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1851795"/>
              </p:ext>
            </p:extLst>
          </p:nvPr>
        </p:nvGraphicFramePr>
        <p:xfrm>
          <a:off x="261257" y="1520042"/>
          <a:ext cx="5050972" cy="517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00910-A1C2-8D42-9BA1-7A999EBE2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2484" y="1930400"/>
            <a:ext cx="4184034" cy="455748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Pharmacological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New recommendations: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L-glutamine (aa supplement)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Chlorhexidine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Viscous lidocaine/BMX prior to meals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Oral Hygiene: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Tooth brushing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normal saline and/or sodium </a:t>
            </a:r>
            <a:r>
              <a:rPr lang="en-US" dirty="0" err="1"/>
              <a:t>biarb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Lip care emollient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Objective Assessment: Prospective Surveillance of charts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Questionnaire to patients/families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Clinical log—mucositis (verify documentation and/or use of smart phrase)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29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0A92A-B24C-41DA-B59B-FFB56722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3B15-93F3-416E-A7DD-8AC5ECBF7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Yavuz B, Bal </a:t>
            </a:r>
            <a:r>
              <a:rPr lang="en-US" dirty="0" err="1"/>
              <a:t>Yılmaz</a:t>
            </a:r>
            <a:r>
              <a:rPr lang="en-US" dirty="0"/>
              <a:t> H. Investigation of the effects of planned mouth care education on the degree of oral mucositis in pediatric oncology patients. J </a:t>
            </a:r>
            <a:r>
              <a:rPr lang="en-US" dirty="0" err="1"/>
              <a:t>Pediatr</a:t>
            </a:r>
            <a:r>
              <a:rPr lang="en-US" dirty="0"/>
              <a:t> Oncol </a:t>
            </a:r>
            <a:r>
              <a:rPr lang="en-US" dirty="0" err="1"/>
              <a:t>Nurs</a:t>
            </a:r>
            <a:r>
              <a:rPr lang="en-US" dirty="0"/>
              <a:t>. 2015 Jan-Feb;32(1):47-56. </a:t>
            </a:r>
          </a:p>
          <a:p>
            <a:endParaRPr lang="en-US" dirty="0"/>
          </a:p>
          <a:p>
            <a:r>
              <a:rPr lang="en-US" dirty="0" err="1"/>
              <a:t>Charland</a:t>
            </a:r>
            <a:r>
              <a:rPr lang="en-US" dirty="0"/>
              <a:t> SL, Bartlett DL, Torosian MH. A significant methotrexate-glutamine pharmacokinetic interaction. Nutrition. 1995 Mar-Apr;11(2):154-8. PMID: 7647480.</a:t>
            </a:r>
          </a:p>
          <a:p>
            <a:endParaRPr lang="en-US" dirty="0"/>
          </a:p>
          <a:p>
            <a:r>
              <a:rPr lang="en-US" dirty="0"/>
              <a:t>García-</a:t>
            </a:r>
            <a:r>
              <a:rPr lang="en-US" dirty="0" err="1"/>
              <a:t>Gozalbo</a:t>
            </a:r>
            <a:r>
              <a:rPr lang="en-US" dirty="0"/>
              <a:t> B, Cabañas-</a:t>
            </a:r>
            <a:r>
              <a:rPr lang="en-US" dirty="0" err="1"/>
              <a:t>Alite</a:t>
            </a:r>
            <a:r>
              <a:rPr lang="en-US" dirty="0"/>
              <a:t> L. A Narrative Review about Nutritional Management and Prevention of Oral Mucositis in </a:t>
            </a:r>
            <a:r>
              <a:rPr lang="en-US" dirty="0" err="1"/>
              <a:t>Haematology</a:t>
            </a:r>
            <a:r>
              <a:rPr lang="en-US" dirty="0"/>
              <a:t> and Oncology Cancer Patients Undergoing Antineoplastic Treatments. Nutrients. 2021 Nov 15;13(11):4075</a:t>
            </a:r>
          </a:p>
          <a:p>
            <a:endParaRPr lang="en-US" dirty="0"/>
          </a:p>
          <a:p>
            <a:r>
              <a:rPr lang="en-US" dirty="0" err="1"/>
              <a:t>Widjaja</a:t>
            </a:r>
            <a:r>
              <a:rPr lang="en-US" dirty="0"/>
              <a:t> NA, </a:t>
            </a:r>
            <a:r>
              <a:rPr lang="en-US" dirty="0" err="1"/>
              <a:t>Pratama</a:t>
            </a:r>
            <a:r>
              <a:rPr lang="en-US" dirty="0"/>
              <a:t> A, </a:t>
            </a:r>
            <a:r>
              <a:rPr lang="en-US" dirty="0" err="1"/>
              <a:t>Prihaningtyas</a:t>
            </a:r>
            <a:r>
              <a:rPr lang="en-US" dirty="0"/>
              <a:t> R, </a:t>
            </a:r>
            <a:r>
              <a:rPr lang="en-US" dirty="0" err="1"/>
              <a:t>Irawan</a:t>
            </a:r>
            <a:r>
              <a:rPr lang="en-US" dirty="0"/>
              <a:t> R, </a:t>
            </a:r>
            <a:r>
              <a:rPr lang="en-US" dirty="0" err="1"/>
              <a:t>Ugrasena</a:t>
            </a:r>
            <a:r>
              <a:rPr lang="en-US" dirty="0"/>
              <a:t> I. Efficacy Oral Glutamine to Prevent Oral Mucositis and Reduce Hospital Costs During Chemotherapy in Children with Acute Lymphoblastic Leukemia. Asian Pac J Cancer Prev. 2020 Jul</a:t>
            </a:r>
          </a:p>
          <a:p>
            <a:r>
              <a:rPr lang="en-US" dirty="0"/>
              <a:t>Chang YH, Yu MS, Wu KH, Hsu MC, </a:t>
            </a:r>
            <a:r>
              <a:rPr lang="en-US" dirty="0" err="1"/>
              <a:t>Chiou</a:t>
            </a:r>
            <a:r>
              <a:rPr lang="en-US" dirty="0"/>
              <a:t> YH, Wu HP, Peng CT, Chao YH. Effectiveness of Parenteral Glutamine on Methotrexate-induced Oral Mucositis in Children with Acute Lymphoblastic Leukemia. </a:t>
            </a:r>
            <a:r>
              <a:rPr lang="en-US" dirty="0" err="1"/>
              <a:t>Nutr</a:t>
            </a:r>
            <a:r>
              <a:rPr lang="en-US" dirty="0"/>
              <a:t> Cancer. 2017 Jul;69(5):746-751</a:t>
            </a:r>
          </a:p>
        </p:txBody>
      </p:sp>
    </p:spTree>
    <p:extLst>
      <p:ext uri="{BB962C8B-B14F-4D97-AF65-F5344CB8AC3E}">
        <p14:creationId xmlns:p14="http://schemas.microsoft.com/office/powerpoint/2010/main" val="1118696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od human figure">
            <a:extLst>
              <a:ext uri="{FF2B5EF4-FFF2-40B4-BE49-F238E27FC236}">
                <a16:creationId xmlns:a16="http://schemas.microsoft.com/office/drawing/2014/main" id="{073B7BCE-D34A-BF67-E066-B1A049958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8310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033A44-3402-161F-A473-8DB80E8B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EBEBEB"/>
                </a:solidFill>
              </a:rPr>
              <a:t>QUESTIONS???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551F6-15AC-F9EE-FFE0-A56F23992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99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>
                <a:solidFill>
                  <a:schemeClr val="tx2">
                    <a:lumMod val="40000"/>
                    <a:lumOff val="60000"/>
                  </a:schemeClr>
                </a:solidFill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3286919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51CE-99DA-0506-ABB2-6E9ACC74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457200"/>
            <a:ext cx="8610600" cy="1295400"/>
          </a:xfrm>
        </p:spPr>
        <p:txBody>
          <a:bodyPr/>
          <a:lstStyle/>
          <a:p>
            <a:r>
              <a:rPr lang="en-US" dirty="0"/>
              <a:t>Need from nurses &amp; 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4EDD9-7D9B-E020-754B-1F45B59D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96" y="1968201"/>
            <a:ext cx="5079991" cy="823912"/>
          </a:xfrm>
        </p:spPr>
        <p:txBody>
          <a:bodyPr/>
          <a:lstStyle/>
          <a:p>
            <a:r>
              <a:rPr lang="en-US" dirty="0"/>
              <a:t>NURSES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C4521AC-8A13-5EA5-0EE4-68B7F82C6BC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7996762"/>
              </p:ext>
            </p:extLst>
          </p:nvPr>
        </p:nvGraphicFramePr>
        <p:xfrm>
          <a:off x="239712" y="3132666"/>
          <a:ext cx="5311775" cy="308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99ECE-E543-A2C1-88C5-61DAEAB84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8100" y="2069502"/>
            <a:ext cx="5105400" cy="823912"/>
          </a:xfrm>
        </p:spPr>
        <p:txBody>
          <a:bodyPr/>
          <a:lstStyle/>
          <a:p>
            <a:r>
              <a:rPr lang="en-US" dirty="0"/>
              <a:t>MEDICAL ASSISTANT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786E9F0-AF8C-C4CC-B4A5-7235CE532A6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63774152"/>
              </p:ext>
            </p:extLst>
          </p:nvPr>
        </p:nvGraphicFramePr>
        <p:xfrm>
          <a:off x="6388100" y="3007714"/>
          <a:ext cx="5689600" cy="374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97765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2F60AF-AEB4-FC90-C776-64CDC384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from MD&amp; APN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A0D60AA-5D62-D898-DDC6-D4D73E187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4833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386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7E4D-78E4-4682-ADD8-B802CFB4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from dentistry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0092B0-C96A-4B38-B283-604A10D7F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215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14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CA93-7468-3D00-92E6-584EE9B2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MUCOSITIS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Incidence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297E-5507-6AA6-1F57-AF2D015CD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6906491" cy="5857875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dirty="0"/>
              <a:t>Adults incidence of mucositis ~1/5 (20%)</a:t>
            </a:r>
          </a:p>
          <a:p>
            <a:endParaRPr lang="en-US" dirty="0"/>
          </a:p>
          <a:p>
            <a:r>
              <a:rPr lang="en-US" dirty="0"/>
              <a:t>Children have a higher rate of mucosal regeneration and higher incidence of mucositis</a:t>
            </a:r>
          </a:p>
          <a:p>
            <a:endParaRPr lang="en-US" dirty="0"/>
          </a:p>
          <a:p>
            <a:pPr lvl="1"/>
            <a:r>
              <a:rPr lang="en-US" sz="2800" baseline="0" dirty="0"/>
              <a:t>20-40% of patients –conventional chemotherapy</a:t>
            </a:r>
          </a:p>
          <a:p>
            <a:endParaRPr lang="en-US" dirty="0"/>
          </a:p>
          <a:p>
            <a:pPr lvl="1"/>
            <a:r>
              <a:rPr lang="en-US" sz="2800" baseline="0" dirty="0"/>
              <a:t>80% of patients- high dose chemotherapy conditioning for </a:t>
            </a:r>
            <a:r>
              <a:rPr lang="en-US" sz="2800" baseline="0" dirty="0" err="1"/>
              <a:t>hsct</a:t>
            </a:r>
            <a:endParaRPr lang="en-US" sz="2800" baseline="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6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0318-28EA-1348-93C8-763EBD31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Summary of Quality Improvement…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F00734-8D2B-4F44-91D9-30B0D0DE161F}"/>
              </a:ext>
            </a:extLst>
          </p:cNvPr>
          <p:cNvGrpSpPr/>
          <p:nvPr/>
        </p:nvGrpSpPr>
        <p:grpSpPr>
          <a:xfrm>
            <a:off x="662259" y="1669850"/>
            <a:ext cx="9578601" cy="4467734"/>
            <a:chOff x="662259" y="1669850"/>
            <a:chExt cx="9578601" cy="44677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7CD0CAE-CF5F-4E91-9048-1AF5E9469945}"/>
                </a:ext>
              </a:extLst>
            </p:cNvPr>
            <p:cNvGrpSpPr/>
            <p:nvPr/>
          </p:nvGrpSpPr>
          <p:grpSpPr>
            <a:xfrm>
              <a:off x="662259" y="1669850"/>
              <a:ext cx="9578601" cy="3903119"/>
              <a:chOff x="662259" y="1669850"/>
              <a:chExt cx="9578601" cy="40310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6641C12-9E8F-41A4-8DE9-F8B20E8B5EC6}"/>
                  </a:ext>
                </a:extLst>
              </p:cNvPr>
              <p:cNvSpPr/>
              <p:nvPr/>
            </p:nvSpPr>
            <p:spPr>
              <a:xfrm>
                <a:off x="662259" y="1692619"/>
                <a:ext cx="9289913" cy="474240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300000" prstMaterial="plastic"/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ectangle 18" descr="Video camera">
                <a:extLst>
                  <a:ext uri="{FF2B5EF4-FFF2-40B4-BE49-F238E27FC236}">
                    <a16:creationId xmlns:a16="http://schemas.microsoft.com/office/drawing/2014/main" id="{CE7D5FB5-532B-41E0-96DC-9606ADF4E173}"/>
                  </a:ext>
                </a:extLst>
              </p:cNvPr>
              <p:cNvSpPr/>
              <p:nvPr/>
            </p:nvSpPr>
            <p:spPr>
              <a:xfrm>
                <a:off x="805717" y="1776554"/>
                <a:ext cx="260832" cy="260832"/>
              </a:xfrm>
              <a:prstGeom prst="rect">
                <a:avLst/>
              </a:prstGeom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BB62456-7456-46EC-81E4-5CD6BC5E8F04}"/>
                  </a:ext>
                </a:extLst>
              </p:cNvPr>
              <p:cNvSpPr/>
              <p:nvPr/>
            </p:nvSpPr>
            <p:spPr>
              <a:xfrm>
                <a:off x="1210006" y="1669850"/>
                <a:ext cx="8741095" cy="474240"/>
              </a:xfrm>
              <a:custGeom>
                <a:avLst/>
                <a:gdLst>
                  <a:gd name="connsiteX0" fmla="*/ 0 w 8741095"/>
                  <a:gd name="connsiteY0" fmla="*/ 0 h 474240"/>
                  <a:gd name="connsiteX1" fmla="*/ 8741095 w 8741095"/>
                  <a:gd name="connsiteY1" fmla="*/ 0 h 474240"/>
                  <a:gd name="connsiteX2" fmla="*/ 8741095 w 8741095"/>
                  <a:gd name="connsiteY2" fmla="*/ 474240 h 474240"/>
                  <a:gd name="connsiteX3" fmla="*/ 0 w 8741095"/>
                  <a:gd name="connsiteY3" fmla="*/ 474240 h 474240"/>
                  <a:gd name="connsiteX4" fmla="*/ 0 w 8741095"/>
                  <a:gd name="connsiteY4" fmla="*/ 0 h 47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1095" h="474240">
                    <a:moveTo>
                      <a:pt x="0" y="0"/>
                    </a:moveTo>
                    <a:lnTo>
                      <a:pt x="8741095" y="0"/>
                    </a:lnTo>
                    <a:lnTo>
                      <a:pt x="8741095" y="474240"/>
                    </a:lnTo>
                    <a:lnTo>
                      <a:pt x="0" y="4742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190" tIns="50190" rIns="50190" bIns="5019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Family Education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4D7B76D-32FD-4FE3-BED9-67700AD33871}"/>
                  </a:ext>
                </a:extLst>
              </p:cNvPr>
              <p:cNvSpPr/>
              <p:nvPr/>
            </p:nvSpPr>
            <p:spPr>
              <a:xfrm>
                <a:off x="662259" y="2262651"/>
                <a:ext cx="9289913" cy="474240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300000" prstMaterial="plastic"/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 21" descr="Check List">
                <a:extLst>
                  <a:ext uri="{FF2B5EF4-FFF2-40B4-BE49-F238E27FC236}">
                    <a16:creationId xmlns:a16="http://schemas.microsoft.com/office/drawing/2014/main" id="{5CEC72E9-B45B-4CE8-886E-8D8B22071846}"/>
                  </a:ext>
                </a:extLst>
              </p:cNvPr>
              <p:cNvSpPr/>
              <p:nvPr/>
            </p:nvSpPr>
            <p:spPr>
              <a:xfrm>
                <a:off x="805717" y="2369355"/>
                <a:ext cx="260832" cy="260832"/>
              </a:xfrm>
              <a:prstGeom prst="rect">
                <a:avLst/>
              </a:prstGeom>
              <a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EA9625B-AD36-49B5-A69C-F7334353B673}"/>
                  </a:ext>
                </a:extLst>
              </p:cNvPr>
              <p:cNvSpPr/>
              <p:nvPr/>
            </p:nvSpPr>
            <p:spPr>
              <a:xfrm>
                <a:off x="1210006" y="2262651"/>
                <a:ext cx="8741095" cy="474240"/>
              </a:xfrm>
              <a:custGeom>
                <a:avLst/>
                <a:gdLst>
                  <a:gd name="connsiteX0" fmla="*/ 0 w 8741095"/>
                  <a:gd name="connsiteY0" fmla="*/ 0 h 474240"/>
                  <a:gd name="connsiteX1" fmla="*/ 8741095 w 8741095"/>
                  <a:gd name="connsiteY1" fmla="*/ 0 h 474240"/>
                  <a:gd name="connsiteX2" fmla="*/ 8741095 w 8741095"/>
                  <a:gd name="connsiteY2" fmla="*/ 474240 h 474240"/>
                  <a:gd name="connsiteX3" fmla="*/ 0 w 8741095"/>
                  <a:gd name="connsiteY3" fmla="*/ 474240 h 474240"/>
                  <a:gd name="connsiteX4" fmla="*/ 0 w 8741095"/>
                  <a:gd name="connsiteY4" fmla="*/ 0 h 47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1095" h="474240">
                    <a:moveTo>
                      <a:pt x="0" y="0"/>
                    </a:moveTo>
                    <a:lnTo>
                      <a:pt x="8741095" y="0"/>
                    </a:lnTo>
                    <a:lnTo>
                      <a:pt x="8741095" y="474240"/>
                    </a:lnTo>
                    <a:lnTo>
                      <a:pt x="0" y="4742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190" tIns="50190" rIns="50190" bIns="50190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Questionnaire</a:t>
                </a:r>
                <a:endParaRPr lang="en-US" sz="1100" kern="1200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9F32F99-1123-4101-B342-B1F60C0ADE86}"/>
                  </a:ext>
                </a:extLst>
              </p:cNvPr>
              <p:cNvSpPr/>
              <p:nvPr/>
            </p:nvSpPr>
            <p:spPr>
              <a:xfrm>
                <a:off x="662259" y="2855451"/>
                <a:ext cx="9289913" cy="474240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300000" prstMaterial="plastic"/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ctangle 24" descr="Tooth">
                <a:extLst>
                  <a:ext uri="{FF2B5EF4-FFF2-40B4-BE49-F238E27FC236}">
                    <a16:creationId xmlns:a16="http://schemas.microsoft.com/office/drawing/2014/main" id="{32F97BE7-9021-4523-B31F-6583FC4B07D8}"/>
                  </a:ext>
                </a:extLst>
              </p:cNvPr>
              <p:cNvSpPr/>
              <p:nvPr/>
            </p:nvSpPr>
            <p:spPr>
              <a:xfrm>
                <a:off x="805717" y="2962155"/>
                <a:ext cx="260832" cy="260832"/>
              </a:xfrm>
              <a:prstGeom prst="rect">
                <a:avLst/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5C5632C-8D61-4B79-8CDB-81DEEA810FDF}"/>
                  </a:ext>
                </a:extLst>
              </p:cNvPr>
              <p:cNvSpPr/>
              <p:nvPr/>
            </p:nvSpPr>
            <p:spPr>
              <a:xfrm>
                <a:off x="1210006" y="2855451"/>
                <a:ext cx="4180461" cy="474240"/>
              </a:xfrm>
              <a:custGeom>
                <a:avLst/>
                <a:gdLst>
                  <a:gd name="connsiteX0" fmla="*/ 0 w 4180461"/>
                  <a:gd name="connsiteY0" fmla="*/ 0 h 474240"/>
                  <a:gd name="connsiteX1" fmla="*/ 4180461 w 4180461"/>
                  <a:gd name="connsiteY1" fmla="*/ 0 h 474240"/>
                  <a:gd name="connsiteX2" fmla="*/ 4180461 w 4180461"/>
                  <a:gd name="connsiteY2" fmla="*/ 474240 h 474240"/>
                  <a:gd name="connsiteX3" fmla="*/ 0 w 4180461"/>
                  <a:gd name="connsiteY3" fmla="*/ 474240 h 474240"/>
                  <a:gd name="connsiteX4" fmla="*/ 0 w 4180461"/>
                  <a:gd name="connsiteY4" fmla="*/ 0 h 47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0461" h="474240">
                    <a:moveTo>
                      <a:pt x="0" y="0"/>
                    </a:moveTo>
                    <a:lnTo>
                      <a:pt x="4180461" y="0"/>
                    </a:lnTo>
                    <a:lnTo>
                      <a:pt x="4180461" y="474240"/>
                    </a:lnTo>
                    <a:lnTo>
                      <a:pt x="0" y="4742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190" tIns="50190" rIns="50190" bIns="5019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Education for nursing &amp; Feedback (monthly &amp; survey)</a:t>
                </a: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101195B-0D84-4492-A583-F0BEBCB775EF}"/>
                  </a:ext>
                </a:extLst>
              </p:cNvPr>
              <p:cNvSpPr/>
              <p:nvPr/>
            </p:nvSpPr>
            <p:spPr>
              <a:xfrm>
                <a:off x="5390467" y="2855451"/>
                <a:ext cx="4560633" cy="474240"/>
              </a:xfrm>
              <a:custGeom>
                <a:avLst/>
                <a:gdLst>
                  <a:gd name="connsiteX0" fmla="*/ 0 w 4560633"/>
                  <a:gd name="connsiteY0" fmla="*/ 0 h 474240"/>
                  <a:gd name="connsiteX1" fmla="*/ 4560633 w 4560633"/>
                  <a:gd name="connsiteY1" fmla="*/ 0 h 474240"/>
                  <a:gd name="connsiteX2" fmla="*/ 4560633 w 4560633"/>
                  <a:gd name="connsiteY2" fmla="*/ 474240 h 474240"/>
                  <a:gd name="connsiteX3" fmla="*/ 0 w 4560633"/>
                  <a:gd name="connsiteY3" fmla="*/ 474240 h 474240"/>
                  <a:gd name="connsiteX4" fmla="*/ 0 w 4560633"/>
                  <a:gd name="connsiteY4" fmla="*/ 0 h 47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0633" h="474240">
                    <a:moveTo>
                      <a:pt x="0" y="0"/>
                    </a:moveTo>
                    <a:lnTo>
                      <a:pt x="4560633" y="0"/>
                    </a:lnTo>
                    <a:lnTo>
                      <a:pt x="4560633" y="474240"/>
                    </a:lnTo>
                    <a:lnTo>
                      <a:pt x="0" y="4742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190" tIns="50190" rIns="50190" bIns="50190" numCol="1" spcCol="1270" anchor="ctr" anchorCtr="0">
                <a:noAutofit/>
              </a:bodyPr>
              <a:lstStyle/>
              <a:p>
                <a:pPr marL="171450" lvl="0" indent="-171450" algn="l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100" kern="1200" dirty="0"/>
                  <a:t>Medical PP presentation   Creation of SOP</a:t>
                </a:r>
              </a:p>
              <a:p>
                <a:pPr marL="171450" lvl="0" indent="-171450" algn="l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100" kern="1200" dirty="0"/>
                  <a:t>Dental PP presentation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C1D1EE9-46F0-4038-96DD-9067CF2484AD}"/>
                  </a:ext>
                </a:extLst>
              </p:cNvPr>
              <p:cNvSpPr/>
              <p:nvPr/>
            </p:nvSpPr>
            <p:spPr>
              <a:xfrm>
                <a:off x="681024" y="4070640"/>
                <a:ext cx="9289913" cy="474240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300000" prstMaterial="plastic"/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ctangle 28" descr="Stethoscope">
                <a:extLst>
                  <a:ext uri="{FF2B5EF4-FFF2-40B4-BE49-F238E27FC236}">
                    <a16:creationId xmlns:a16="http://schemas.microsoft.com/office/drawing/2014/main" id="{226C6C3C-24E4-4B58-918D-288746140810}"/>
                  </a:ext>
                </a:extLst>
              </p:cNvPr>
              <p:cNvSpPr/>
              <p:nvPr/>
            </p:nvSpPr>
            <p:spPr>
              <a:xfrm>
                <a:off x="778039" y="4131230"/>
                <a:ext cx="260832" cy="260832"/>
              </a:xfrm>
              <a:prstGeom prst="rect">
                <a:avLst/>
              </a:prstGeom>
              <a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A1C8E88-6B5D-4221-9F2C-83304C108711}"/>
                  </a:ext>
                </a:extLst>
              </p:cNvPr>
              <p:cNvSpPr/>
              <p:nvPr/>
            </p:nvSpPr>
            <p:spPr>
              <a:xfrm>
                <a:off x="1286933" y="4051403"/>
                <a:ext cx="8741095" cy="474240"/>
              </a:xfrm>
              <a:custGeom>
                <a:avLst/>
                <a:gdLst>
                  <a:gd name="connsiteX0" fmla="*/ 0 w 8741095"/>
                  <a:gd name="connsiteY0" fmla="*/ 0 h 474240"/>
                  <a:gd name="connsiteX1" fmla="*/ 8741095 w 8741095"/>
                  <a:gd name="connsiteY1" fmla="*/ 0 h 474240"/>
                  <a:gd name="connsiteX2" fmla="*/ 8741095 w 8741095"/>
                  <a:gd name="connsiteY2" fmla="*/ 474240 h 474240"/>
                  <a:gd name="connsiteX3" fmla="*/ 0 w 8741095"/>
                  <a:gd name="connsiteY3" fmla="*/ 474240 h 474240"/>
                  <a:gd name="connsiteX4" fmla="*/ 0 w 8741095"/>
                  <a:gd name="connsiteY4" fmla="*/ 0 h 47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1095" h="474240">
                    <a:moveTo>
                      <a:pt x="0" y="0"/>
                    </a:moveTo>
                    <a:lnTo>
                      <a:pt x="8741095" y="0"/>
                    </a:lnTo>
                    <a:lnTo>
                      <a:pt x="8741095" y="474240"/>
                    </a:lnTo>
                    <a:lnTo>
                      <a:pt x="0" y="4742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190" tIns="50190" rIns="50190" bIns="50190" numCol="1" spcCol="1270" anchor="ctr" anchorCtr="0">
                <a:noAutofit/>
              </a:bodyPr>
              <a:lstStyle/>
              <a:p>
                <a:pPr marL="0" lvl="0" indent="0" algn="l" defTabSz="6667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500" kern="1200" dirty="0"/>
                  <a:t>Check Charts—nursing manager </a:t>
                </a:r>
                <a:r>
                  <a:rPr lang="en-US" sz="1100" kern="1200" dirty="0"/>
                  <a:t>(</a:t>
                </a:r>
                <a:r>
                  <a:rPr lang="en-US" sz="1100" kern="1200" dirty="0" err="1"/>
                  <a:t>i.e</a:t>
                </a:r>
                <a:r>
                  <a:rPr lang="en-US" sz="1100" kern="1200" dirty="0"/>
                  <a:t> grades &amp; location)</a:t>
                </a:r>
                <a:r>
                  <a:rPr lang="en-US" sz="1500" kern="1200" dirty="0"/>
                  <a:t>, Goldie </a:t>
                </a:r>
                <a:r>
                  <a:rPr lang="en-US" sz="1100" kern="1200" dirty="0"/>
                  <a:t>(dental)</a:t>
                </a:r>
                <a:r>
                  <a:rPr lang="en-US" sz="1500" kern="1200" dirty="0"/>
                  <a:t> , myself </a:t>
                </a:r>
                <a:r>
                  <a:rPr lang="en-US" sz="1100" kern="1200" dirty="0"/>
                  <a:t>(surveys, patient tests, order-set)</a:t>
                </a:r>
                <a:endParaRPr lang="en-US" sz="1500" kern="1200" dirty="0"/>
              </a:p>
            </p:txBody>
          </p:sp>
          <p:sp>
            <p:nvSpPr>
              <p:cNvPr id="32" name="Rectangle 31" descr="Help">
                <a:extLst>
                  <a:ext uri="{FF2B5EF4-FFF2-40B4-BE49-F238E27FC236}">
                    <a16:creationId xmlns:a16="http://schemas.microsoft.com/office/drawing/2014/main" id="{509BE5BF-45CE-4357-BC15-A5363459709B}"/>
                  </a:ext>
                </a:extLst>
              </p:cNvPr>
              <p:cNvSpPr/>
              <p:nvPr/>
            </p:nvSpPr>
            <p:spPr>
              <a:xfrm>
                <a:off x="799820" y="5312137"/>
                <a:ext cx="44959" cy="260832"/>
              </a:xfrm>
              <a:prstGeom prst="rect">
                <a:avLst/>
              </a:prstGeom>
              <a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A083E6C3-F25C-47C5-BA89-0CA75D1F1478}"/>
                  </a:ext>
                </a:extLst>
              </p:cNvPr>
              <p:cNvSpPr/>
              <p:nvPr/>
            </p:nvSpPr>
            <p:spPr>
              <a:xfrm>
                <a:off x="728496" y="4604226"/>
                <a:ext cx="9289913" cy="474240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300000" prstMaterial="plastic"/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 34" descr="IV">
                <a:extLst>
                  <a:ext uri="{FF2B5EF4-FFF2-40B4-BE49-F238E27FC236}">
                    <a16:creationId xmlns:a16="http://schemas.microsoft.com/office/drawing/2014/main" id="{A5BFAAC7-6F23-447A-9348-9E9CCB806690}"/>
                  </a:ext>
                </a:extLst>
              </p:cNvPr>
              <p:cNvSpPr/>
              <p:nvPr/>
            </p:nvSpPr>
            <p:spPr>
              <a:xfrm>
                <a:off x="805717" y="4740556"/>
                <a:ext cx="260832" cy="260832"/>
              </a:xfrm>
              <a:prstGeom prst="rect">
                <a:avLst/>
              </a:pr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B287438-F759-4332-9E4B-ED46B60E5E6E}"/>
                  </a:ext>
                </a:extLst>
              </p:cNvPr>
              <p:cNvSpPr/>
              <p:nvPr/>
            </p:nvSpPr>
            <p:spPr>
              <a:xfrm>
                <a:off x="1054033" y="4614057"/>
                <a:ext cx="4180461" cy="474240"/>
              </a:xfrm>
              <a:custGeom>
                <a:avLst/>
                <a:gdLst>
                  <a:gd name="connsiteX0" fmla="*/ 0 w 4180461"/>
                  <a:gd name="connsiteY0" fmla="*/ 0 h 474240"/>
                  <a:gd name="connsiteX1" fmla="*/ 4180461 w 4180461"/>
                  <a:gd name="connsiteY1" fmla="*/ 0 h 474240"/>
                  <a:gd name="connsiteX2" fmla="*/ 4180461 w 4180461"/>
                  <a:gd name="connsiteY2" fmla="*/ 474240 h 474240"/>
                  <a:gd name="connsiteX3" fmla="*/ 0 w 4180461"/>
                  <a:gd name="connsiteY3" fmla="*/ 474240 h 474240"/>
                  <a:gd name="connsiteX4" fmla="*/ 0 w 4180461"/>
                  <a:gd name="connsiteY4" fmla="*/ 0 h 47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0461" h="474240">
                    <a:moveTo>
                      <a:pt x="0" y="0"/>
                    </a:moveTo>
                    <a:lnTo>
                      <a:pt x="4180461" y="0"/>
                    </a:lnTo>
                    <a:lnTo>
                      <a:pt x="4180461" y="474240"/>
                    </a:lnTo>
                    <a:lnTo>
                      <a:pt x="0" y="4742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190" tIns="50190" rIns="50190" bIns="5019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Implement Standardized Changes:</a:t>
                </a: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CC8476F-EF05-47C9-BDC7-C9F92542947D}"/>
                  </a:ext>
                </a:extLst>
              </p:cNvPr>
              <p:cNvSpPr/>
              <p:nvPr/>
            </p:nvSpPr>
            <p:spPr>
              <a:xfrm>
                <a:off x="4163679" y="4629366"/>
                <a:ext cx="6077181" cy="474240"/>
              </a:xfrm>
              <a:custGeom>
                <a:avLst/>
                <a:gdLst>
                  <a:gd name="connsiteX0" fmla="*/ 0 w 6077181"/>
                  <a:gd name="connsiteY0" fmla="*/ 0 h 474240"/>
                  <a:gd name="connsiteX1" fmla="*/ 6077181 w 6077181"/>
                  <a:gd name="connsiteY1" fmla="*/ 0 h 474240"/>
                  <a:gd name="connsiteX2" fmla="*/ 6077181 w 6077181"/>
                  <a:gd name="connsiteY2" fmla="*/ 474240 h 474240"/>
                  <a:gd name="connsiteX3" fmla="*/ 0 w 6077181"/>
                  <a:gd name="connsiteY3" fmla="*/ 474240 h 474240"/>
                  <a:gd name="connsiteX4" fmla="*/ 0 w 6077181"/>
                  <a:gd name="connsiteY4" fmla="*/ 0 h 47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7181" h="474240">
                    <a:moveTo>
                      <a:pt x="0" y="0"/>
                    </a:moveTo>
                    <a:lnTo>
                      <a:pt x="6077181" y="0"/>
                    </a:lnTo>
                    <a:lnTo>
                      <a:pt x="6077181" y="474240"/>
                    </a:lnTo>
                    <a:lnTo>
                      <a:pt x="0" y="4742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190" tIns="50190" rIns="50190" bIns="50190" numCol="1" spcCol="1270" anchor="ctr" anchorCtr="0">
                <a:noAutofit/>
              </a:bodyPr>
              <a:lstStyle/>
              <a:p>
                <a:pPr marL="0" lvl="0" indent="0" algn="l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kern="1200" dirty="0"/>
                  <a:t>Prevention: 1)BOC  2)Cryotherapy  3)KGF when appropriate 4)Medicated Mouth Rinses 5) </a:t>
                </a:r>
                <a:r>
                  <a:rPr lang="en-US" sz="1100" kern="1200" dirty="0" err="1"/>
                  <a:t>Healios</a:t>
                </a:r>
                <a:endParaRPr lang="en-US" sz="1100" kern="1200" dirty="0"/>
              </a:p>
              <a:p>
                <a:pPr marL="0" lvl="0" indent="0" algn="l" defTabSz="4889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kern="1200" dirty="0"/>
                  <a:t>Treatment: 1)Medi-Honey 2) Lidocaine 3) Pain Meds 4) </a:t>
                </a:r>
                <a:r>
                  <a:rPr lang="en-US" sz="1100" kern="1200" dirty="0" err="1"/>
                  <a:t>Healios</a:t>
                </a:r>
                <a:endParaRPr lang="en-US" sz="1100" kern="1200" dirty="0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490DB306-4460-4385-9ED0-A10C6463B41F}"/>
                  </a:ext>
                </a:extLst>
              </p:cNvPr>
              <p:cNvSpPr/>
              <p:nvPr/>
            </p:nvSpPr>
            <p:spPr>
              <a:xfrm>
                <a:off x="681025" y="3522386"/>
                <a:ext cx="9289913" cy="474240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300000" prstMaterial="plastic"/>
            </p:spPr>
            <p:style>
              <a:lnRef idx="1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ectangle 38" descr="Gears">
                <a:extLst>
                  <a:ext uri="{FF2B5EF4-FFF2-40B4-BE49-F238E27FC236}">
                    <a16:creationId xmlns:a16="http://schemas.microsoft.com/office/drawing/2014/main" id="{6ACFADAF-8118-4BFC-B854-EE6C2B72B156}"/>
                  </a:ext>
                </a:extLst>
              </p:cNvPr>
              <p:cNvSpPr/>
              <p:nvPr/>
            </p:nvSpPr>
            <p:spPr>
              <a:xfrm flipH="1">
                <a:off x="745141" y="3607829"/>
                <a:ext cx="293730" cy="278213"/>
              </a:xfrm>
              <a:prstGeom prst="rect">
                <a:avLst/>
              </a:prstGeom>
              <a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3E11A6-AA7E-4A83-8EFE-6AEDFBB29361}"/>
                  </a:ext>
                </a:extLst>
              </p:cNvPr>
              <p:cNvSpPr/>
              <p:nvPr/>
            </p:nvSpPr>
            <p:spPr>
              <a:xfrm>
                <a:off x="1210006" y="5226652"/>
                <a:ext cx="8741095" cy="474240"/>
              </a:xfrm>
              <a:custGeom>
                <a:avLst/>
                <a:gdLst>
                  <a:gd name="connsiteX0" fmla="*/ 0 w 8741095"/>
                  <a:gd name="connsiteY0" fmla="*/ 0 h 474240"/>
                  <a:gd name="connsiteX1" fmla="*/ 8741095 w 8741095"/>
                  <a:gd name="connsiteY1" fmla="*/ 0 h 474240"/>
                  <a:gd name="connsiteX2" fmla="*/ 8741095 w 8741095"/>
                  <a:gd name="connsiteY2" fmla="*/ 474240 h 474240"/>
                  <a:gd name="connsiteX3" fmla="*/ 0 w 8741095"/>
                  <a:gd name="connsiteY3" fmla="*/ 474240 h 474240"/>
                  <a:gd name="connsiteX4" fmla="*/ 0 w 8741095"/>
                  <a:gd name="connsiteY4" fmla="*/ 0 h 47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1095" h="474240">
                    <a:moveTo>
                      <a:pt x="0" y="0"/>
                    </a:moveTo>
                    <a:lnTo>
                      <a:pt x="8741095" y="0"/>
                    </a:lnTo>
                    <a:lnTo>
                      <a:pt x="8741095" y="474240"/>
                    </a:lnTo>
                    <a:lnTo>
                      <a:pt x="0" y="47424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190" tIns="50190" rIns="50190" bIns="5019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400" kern="1200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625B0E-7FBC-487E-A862-46A1F0FD2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36133" y="5183705"/>
              <a:ext cx="9242442" cy="9538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E92D12-9860-4347-8C4B-DAA841CDB6CC}"/>
                </a:ext>
              </a:extLst>
            </p:cNvPr>
            <p:cNvSpPr txBox="1"/>
            <p:nvPr/>
          </p:nvSpPr>
          <p:spPr>
            <a:xfrm>
              <a:off x="1128360" y="3474450"/>
              <a:ext cx="80058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Compliance    </a:t>
              </a:r>
              <a:r>
                <a:rPr lang="en-US" sz="1100" dirty="0"/>
                <a:t>Oncology </a:t>
              </a:r>
              <a:r>
                <a:rPr lang="en-US" sz="1100" dirty="0" err="1"/>
                <a:t>pt</a:t>
              </a:r>
              <a:r>
                <a:rPr lang="en-US" sz="1100" dirty="0"/>
                <a:t> journal, pre-populated mucositis oral &amp; care set, mucositis assessment questionnaire</a:t>
              </a:r>
              <a:r>
                <a:rPr lang="en-US" sz="1100" dirty="0">
                  <a:sym typeface="Wingdings" panose="05000000000000000000" pitchFamily="2" charset="2"/>
                </a:rPr>
                <a:t></a:t>
              </a:r>
              <a:r>
                <a:rPr lang="en-US" sz="1100" dirty="0"/>
                <a:t> attestation statement (i.e. smart phrase) in </a:t>
              </a:r>
              <a:r>
                <a:rPr lang="en-US" sz="1100" dirty="0" err="1"/>
                <a:t>erecord</a:t>
              </a:r>
              <a:r>
                <a:rPr lang="en-US" sz="1100" dirty="0"/>
                <a:t> after discussion with nurse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83A9B8-9CAA-490C-986E-A30EA71B0A62}"/>
                </a:ext>
              </a:extLst>
            </p:cNvPr>
            <p:cNvSpPr txBox="1"/>
            <p:nvPr/>
          </p:nvSpPr>
          <p:spPr>
            <a:xfrm>
              <a:off x="1468580" y="5436507"/>
              <a:ext cx="84825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Interdisciplinary meeting- quarterly </a:t>
              </a:r>
              <a:r>
                <a:rPr lang="en-US" sz="1100" dirty="0"/>
                <a:t>(providers, dental, nurses)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F98A2B-B2BE-4FA4-A2DC-A6298984EB2E}"/>
                </a:ext>
              </a:extLst>
            </p:cNvPr>
            <p:cNvSpPr txBox="1"/>
            <p:nvPr/>
          </p:nvSpPr>
          <p:spPr>
            <a:xfrm>
              <a:off x="2658894" y="1685251"/>
              <a:ext cx="63197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Dentist (technique brushing/flossing/mouth rinses, Oncologist, Nurse (Mucositis algorithm)-posted in room for dx of Mucositis, Informational Video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1815F2-3B4A-4C8B-8CE9-6367749C92D6}"/>
                </a:ext>
              </a:extLst>
            </p:cNvPr>
            <p:cNvSpPr txBox="1"/>
            <p:nvPr/>
          </p:nvSpPr>
          <p:spPr>
            <a:xfrm>
              <a:off x="2652409" y="2329256"/>
              <a:ext cx="46465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Pre and post surveys (1</a:t>
              </a:r>
              <a:r>
                <a:rPr lang="en-US" sz="1100" baseline="30000" dirty="0"/>
                <a:t>st</a:t>
              </a:r>
              <a:r>
                <a:rPr lang="en-US" sz="1100" dirty="0"/>
                <a:t> admission-48-72hrs later)</a:t>
              </a:r>
            </a:p>
          </p:txBody>
        </p:sp>
        <p:pic>
          <p:nvPicPr>
            <p:cNvPr id="16" name="Picture 15" descr="Boardroom">
              <a:extLst>
                <a:ext uri="{FF2B5EF4-FFF2-40B4-BE49-F238E27FC236}">
                  <a16:creationId xmlns:a16="http://schemas.microsoft.com/office/drawing/2014/main" id="{BCC8B475-D6C2-42E5-9193-F87D5256C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90589" y="5452906"/>
              <a:ext cx="268247" cy="268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813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CE30DD-62BA-4D73-55E4-5CCEACAD3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39607"/>
              </p:ext>
            </p:extLst>
          </p:nvPr>
        </p:nvGraphicFramePr>
        <p:xfrm>
          <a:off x="1167607" y="3717103"/>
          <a:ext cx="9856785" cy="179466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285595">
                  <a:extLst>
                    <a:ext uri="{9D8B030D-6E8A-4147-A177-3AD203B41FA5}">
                      <a16:colId xmlns:a16="http://schemas.microsoft.com/office/drawing/2014/main" val="2676637158"/>
                    </a:ext>
                  </a:extLst>
                </a:gridCol>
                <a:gridCol w="3285595">
                  <a:extLst>
                    <a:ext uri="{9D8B030D-6E8A-4147-A177-3AD203B41FA5}">
                      <a16:colId xmlns:a16="http://schemas.microsoft.com/office/drawing/2014/main" val="503120316"/>
                    </a:ext>
                  </a:extLst>
                </a:gridCol>
                <a:gridCol w="3285595">
                  <a:extLst>
                    <a:ext uri="{9D8B030D-6E8A-4147-A177-3AD203B41FA5}">
                      <a16:colId xmlns:a16="http://schemas.microsoft.com/office/drawing/2014/main" val="1228959826"/>
                    </a:ext>
                  </a:extLst>
                </a:gridCol>
              </a:tblGrid>
              <a:tr h="1183839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03877" marR="103877" marT="51939" marB="5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Dental Plaque</a:t>
                      </a:r>
                    </a:p>
                  </a:txBody>
                  <a:tcPr marL="103877" marR="103877" marT="51939" marB="51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Calculus Scores</a:t>
                      </a:r>
                    </a:p>
                  </a:txBody>
                  <a:tcPr marL="103877" marR="103877" marT="51939" marB="51939" anchor="ctr"/>
                </a:tc>
                <a:extLst>
                  <a:ext uri="{0D108BD9-81ED-4DB2-BD59-A6C34878D82A}">
                    <a16:rowId xmlns:a16="http://schemas.microsoft.com/office/drawing/2014/main" val="1115609035"/>
                  </a:ext>
                </a:extLst>
              </a:tr>
              <a:tr h="61083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OR</a:t>
                      </a:r>
                    </a:p>
                  </a:txBody>
                  <a:tcPr marL="103877" marR="103877" marT="51939" marB="5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3.78</a:t>
                      </a:r>
                    </a:p>
                  </a:txBody>
                  <a:tcPr marL="103877" marR="103877" marT="51939" marB="5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4.43</a:t>
                      </a:r>
                    </a:p>
                  </a:txBody>
                  <a:tcPr marL="103877" marR="103877" marT="51939" marB="51939"/>
                </a:tc>
                <a:extLst>
                  <a:ext uri="{0D108BD9-81ED-4DB2-BD59-A6C34878D82A}">
                    <a16:rowId xmlns:a16="http://schemas.microsoft.com/office/drawing/2014/main" val="26882249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7604A3F-CD46-50B9-66C7-C1015664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545676"/>
            <a:ext cx="9858383" cy="777505"/>
          </a:xfrm>
        </p:spPr>
        <p:txBody>
          <a:bodyPr>
            <a:normAutofit/>
          </a:bodyPr>
          <a:lstStyle/>
          <a:p>
            <a:r>
              <a:rPr lang="en-US" dirty="0"/>
              <a:t>Study for BOC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D15DFC-3E69-A1CD-DB8E-363D0B777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567591"/>
              </p:ext>
            </p:extLst>
          </p:nvPr>
        </p:nvGraphicFramePr>
        <p:xfrm>
          <a:off x="1167607" y="1346228"/>
          <a:ext cx="9856786" cy="187166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07529">
                  <a:extLst>
                    <a:ext uri="{9D8B030D-6E8A-4147-A177-3AD203B41FA5}">
                      <a16:colId xmlns:a16="http://schemas.microsoft.com/office/drawing/2014/main" val="3863480444"/>
                    </a:ext>
                  </a:extLst>
                </a:gridCol>
                <a:gridCol w="2777156">
                  <a:extLst>
                    <a:ext uri="{9D8B030D-6E8A-4147-A177-3AD203B41FA5}">
                      <a16:colId xmlns:a16="http://schemas.microsoft.com/office/drawing/2014/main" val="3865264319"/>
                    </a:ext>
                  </a:extLst>
                </a:gridCol>
                <a:gridCol w="2103089">
                  <a:extLst>
                    <a:ext uri="{9D8B030D-6E8A-4147-A177-3AD203B41FA5}">
                      <a16:colId xmlns:a16="http://schemas.microsoft.com/office/drawing/2014/main" val="3999155588"/>
                    </a:ext>
                  </a:extLst>
                </a:gridCol>
                <a:gridCol w="2469012">
                  <a:extLst>
                    <a:ext uri="{9D8B030D-6E8A-4147-A177-3AD203B41FA5}">
                      <a16:colId xmlns:a16="http://schemas.microsoft.com/office/drawing/2014/main" val="3272223982"/>
                    </a:ext>
                  </a:extLst>
                </a:gridCol>
              </a:tblGrid>
              <a:tr h="1181319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8665" marR="138665" marT="69333" marB="69333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Oral Hygiene Practices</a:t>
                      </a:r>
                    </a:p>
                  </a:txBody>
                  <a:tcPr marL="138665" marR="138665" marT="69333" marB="69333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Chewing</a:t>
                      </a:r>
                    </a:p>
                  </a:txBody>
                  <a:tcPr marL="138665" marR="138665" marT="69333" marB="69333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Dental Extractions</a:t>
                      </a:r>
                    </a:p>
                  </a:txBody>
                  <a:tcPr marL="138665" marR="138665" marT="69333" marB="69333"/>
                </a:tc>
                <a:extLst>
                  <a:ext uri="{0D108BD9-81ED-4DB2-BD59-A6C34878D82A}">
                    <a16:rowId xmlns:a16="http://schemas.microsoft.com/office/drawing/2014/main" val="65533584"/>
                  </a:ext>
                </a:extLst>
              </a:tr>
              <a:tr h="6903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/>
                        <a:t>Bacteremia</a:t>
                      </a:r>
                    </a:p>
                  </a:txBody>
                  <a:tcPr marL="138665" marR="138665" marT="69333" marB="69333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0-25%</a:t>
                      </a:r>
                    </a:p>
                  </a:txBody>
                  <a:tcPr marL="138665" marR="138665" marT="69333" marB="69333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17-51%</a:t>
                      </a:r>
                    </a:p>
                  </a:txBody>
                  <a:tcPr marL="138665" marR="138665" marT="69333" marB="69333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51-85%</a:t>
                      </a:r>
                    </a:p>
                  </a:txBody>
                  <a:tcPr marL="138665" marR="138665" marT="69333" marB="69333"/>
                </a:tc>
                <a:extLst>
                  <a:ext uri="{0D108BD9-81ED-4DB2-BD59-A6C34878D82A}">
                    <a16:rowId xmlns:a16="http://schemas.microsoft.com/office/drawing/2014/main" val="25372061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D6811F0-715D-5AED-F34C-540A53C8C70E}"/>
              </a:ext>
            </a:extLst>
          </p:cNvPr>
          <p:cNvSpPr txBox="1"/>
          <p:nvPr/>
        </p:nvSpPr>
        <p:spPr>
          <a:xfrm>
            <a:off x="1557870" y="5957888"/>
            <a:ext cx="925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Poor oral health will cause gums to be inflamed and increase risk of bacteremia after brushing…</a:t>
            </a:r>
          </a:p>
        </p:txBody>
      </p:sp>
    </p:spTree>
    <p:extLst>
      <p:ext uri="{BB962C8B-B14F-4D97-AF65-F5344CB8AC3E}">
        <p14:creationId xmlns:p14="http://schemas.microsoft.com/office/powerpoint/2010/main" val="2879299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9FA4-886E-4C4E-9F6B-7C1ADB68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Health Care During Cancer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027A4-938C-43A5-89B3-B06AC8031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Video: 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https://youtu.be/wZvvswt2UME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00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E7DD-9481-23A2-D354-B8DE119E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Impetus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EE418-ADF2-F72C-A8B0-734B59894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Mucositis is known to increase complication of chemotherapy treatment by increasing risk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of bacteremia, hospitalizations, costs of healthcare and higher 100-day mortality;</a:t>
            </a:r>
            <a:r>
              <a:rPr lang="en-US" dirty="0"/>
              <a:t> it will be beneficial to implement practices that could possibly prevent or curtail these complications that often lead to delays in treatment.</a:t>
            </a:r>
          </a:p>
          <a:p>
            <a:endParaRPr lang="en-US" dirty="0"/>
          </a:p>
          <a:p>
            <a:r>
              <a:rPr lang="en-US" dirty="0"/>
              <a:t>Therefore, if mucositis can be prevented or better managed it would </a:t>
            </a:r>
            <a:r>
              <a:rPr lang="en-US" b="1" dirty="0">
                <a:solidFill>
                  <a:srgbClr val="FFFF00"/>
                </a:solidFill>
              </a:rPr>
              <a:t>both reduce the pain for high-risk patients on therapy and subsequently reduce potential factors compromising their care.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dirty="0"/>
              <a:t>Current studies have shown the most beneficial modalities of prevention of OM consist of the following: </a:t>
            </a:r>
            <a:r>
              <a:rPr lang="en-US" b="1" dirty="0">
                <a:solidFill>
                  <a:srgbClr val="FFFF00"/>
                </a:solidFill>
              </a:rPr>
              <a:t>cryotherapy, low level laser therapy (LLLT) and keratinocyte growth factor (KGF) in children.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9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A0CD-5D59-9896-CC10-AB3DF0C5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069" y="1783959"/>
            <a:ext cx="4438851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Prevention vs. Treatment</a:t>
            </a:r>
          </a:p>
        </p:txBody>
      </p:sp>
      <p:pic>
        <p:nvPicPr>
          <p:cNvPr id="5" name="Picture 4" descr="People holding hands">
            <a:extLst>
              <a:ext uri="{FF2B5EF4-FFF2-40B4-BE49-F238E27FC236}">
                <a16:creationId xmlns:a16="http://schemas.microsoft.com/office/drawing/2014/main" id="{7B2A2EBC-A29B-B3F3-7751-96889EF81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6" r="9714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891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10A4-91D7-3201-955C-781A75D6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Improved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5EB4-5C5E-0CA6-5BFC-A2BAF6FB5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62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Prevention:  </a:t>
            </a:r>
            <a:r>
              <a:rPr lang="en-US" dirty="0"/>
              <a:t>Chemotherapy is a cytotoxic agent that targets cells that have high rate of turn-over. Inflammation increases rate of turn-over and increases permeability of mucosa to chemotherapy making tissue more susceptible to break down leading to mucositis.</a:t>
            </a:r>
          </a:p>
          <a:p>
            <a:endParaRPr lang="en-US" dirty="0"/>
          </a:p>
          <a:p>
            <a:r>
              <a:rPr lang="en-US" dirty="0"/>
              <a:t>Improvement of oral hygiene will reduce inflammation and potentially decrease chemoattraction &amp; time chemotherapy spends in contact with tissue decreasing likelihood of mucositis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8AA78-906C-4900-A595-574EC92349F1}"/>
              </a:ext>
            </a:extLst>
          </p:cNvPr>
          <p:cNvSpPr txBox="1"/>
          <p:nvPr/>
        </p:nvSpPr>
        <p:spPr>
          <a:xfrm>
            <a:off x="4250987" y="5593404"/>
            <a:ext cx="3433864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Brushing </a:t>
            </a:r>
            <a:r>
              <a:rPr lang="en-US" i="1" dirty="0"/>
              <a:t>&amp; </a:t>
            </a:r>
            <a:r>
              <a:rPr lang="en-US" sz="2400" i="1" dirty="0"/>
              <a:t>Swishing/Spitting</a:t>
            </a:r>
          </a:p>
        </p:txBody>
      </p:sp>
    </p:spTree>
    <p:extLst>
      <p:ext uri="{BB962C8B-B14F-4D97-AF65-F5344CB8AC3E}">
        <p14:creationId xmlns:p14="http://schemas.microsoft.com/office/powerpoint/2010/main" val="48002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6B7C-1D5A-E77D-BBFD-D95D85AC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85" y="261180"/>
            <a:ext cx="683260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 of Planned Mouth Care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E34EA-E48A-0177-D5F3-B4FA32938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34" b="4"/>
          <a:stretch/>
        </p:blipFill>
        <p:spPr>
          <a:xfrm>
            <a:off x="562612" y="333484"/>
            <a:ext cx="3577880" cy="244144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45CE8F-F227-096F-4C9B-4A68CC26D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76"/>
          <a:stretch/>
        </p:blipFill>
        <p:spPr>
          <a:xfrm>
            <a:off x="562612" y="2994623"/>
            <a:ext cx="3577880" cy="2443852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67BDE0F-C7F7-86EB-6D19-3010CABEB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85" y="1573128"/>
            <a:ext cx="6832600" cy="4024125"/>
          </a:xfrm>
        </p:spPr>
        <p:txBody>
          <a:bodyPr>
            <a:normAutofit/>
          </a:bodyPr>
          <a:lstStyle/>
          <a:p>
            <a:r>
              <a:rPr lang="en-US" dirty="0"/>
              <a:t>~20 children (8-18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Strong correlation between degree of mucositis and reported pain levels before and after education</a:t>
            </a:r>
          </a:p>
          <a:p>
            <a:endParaRPr lang="en-US" dirty="0"/>
          </a:p>
          <a:p>
            <a:r>
              <a:rPr lang="en-US" dirty="0"/>
              <a:t>Overall, all children started practicing their own mouth care even though not correctly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2AE0F-472C-4BAE-981B-2A2F9B1EE497}"/>
              </a:ext>
            </a:extLst>
          </p:cNvPr>
          <p:cNvSpPr/>
          <p:nvPr/>
        </p:nvSpPr>
        <p:spPr>
          <a:xfrm>
            <a:off x="1449421" y="5756031"/>
            <a:ext cx="9834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Yavuz B, Bal </a:t>
            </a:r>
            <a:r>
              <a:rPr lang="en-US" dirty="0" err="1"/>
              <a:t>Yılmaz</a:t>
            </a:r>
            <a:r>
              <a:rPr lang="en-US" dirty="0"/>
              <a:t> H. Investigation of the effects of planned mouth care education on the degree of oral mucositis in pediatric oncology patients. J </a:t>
            </a:r>
            <a:r>
              <a:rPr lang="en-US" dirty="0" err="1"/>
              <a:t>Pediatr</a:t>
            </a:r>
            <a:r>
              <a:rPr lang="en-US" dirty="0"/>
              <a:t> Oncol </a:t>
            </a:r>
            <a:r>
              <a:rPr lang="en-US" dirty="0" err="1"/>
              <a:t>Nurs</a:t>
            </a:r>
            <a:r>
              <a:rPr lang="en-US" dirty="0"/>
              <a:t>. 2015 Jan-Feb;32(1):47-56. </a:t>
            </a:r>
          </a:p>
        </p:txBody>
      </p:sp>
    </p:spTree>
    <p:extLst>
      <p:ext uri="{BB962C8B-B14F-4D97-AF65-F5344CB8AC3E}">
        <p14:creationId xmlns:p14="http://schemas.microsoft.com/office/powerpoint/2010/main" val="387019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B9B0-7A4A-CB98-6B72-B1A3C2CD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313"/>
            <a:ext cx="10515600" cy="871537"/>
          </a:xfrm>
        </p:spPr>
        <p:txBody>
          <a:bodyPr>
            <a:normAutofit/>
          </a:bodyPr>
          <a:lstStyle/>
          <a:p>
            <a:r>
              <a:rPr lang="en-US" dirty="0"/>
              <a:t>Rationale for Application of L-Glutamine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BC653-C786-8B76-1C2D-079DAD85C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8339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Cells of GI tract are most rapidly proliferating cells in the body.</a:t>
            </a:r>
          </a:p>
          <a:p>
            <a:endParaRPr lang="en-US" dirty="0"/>
          </a:p>
          <a:p>
            <a:r>
              <a:rPr lang="en-US" dirty="0"/>
              <a:t>Most abundant amino acid in plasma. Levels are severely depleted after injury to tissue, sepsis and nutritional depletion</a:t>
            </a:r>
          </a:p>
          <a:p>
            <a:endParaRPr lang="en-US" dirty="0"/>
          </a:p>
          <a:p>
            <a:r>
              <a:rPr lang="en-US" dirty="0"/>
              <a:t>Main fuel for enterocytes of the gut, helps to maintain mucosal cell integrity and gut barrier function</a:t>
            </a:r>
          </a:p>
          <a:p>
            <a:endParaRPr lang="en-US" dirty="0"/>
          </a:p>
          <a:p>
            <a:r>
              <a:rPr lang="en-US" dirty="0"/>
              <a:t>Accelerates synthesis of hexosamine as a mucin-forming material that lines mucosa and acts as a barrier in preventing bacterial translocation.</a:t>
            </a:r>
          </a:p>
          <a:p>
            <a:endParaRPr lang="en-US" dirty="0"/>
          </a:p>
          <a:p>
            <a:r>
              <a:rPr lang="en-US" dirty="0"/>
              <a:t>Promotes rapidly proliferating cells such as lymphocytes and fibroblasts which promote increased immune surveillance and healing, respectively.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Stimulates IL-4 and IL-10 which produce IgA which produces plasma cells and is a major players in mucosal immune system to prevent bacterial translocation and sepsis.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{8BCBCBC5-AC4E-6440-9E21-A4D448153837}tf10001079</Template>
  <TotalTime>16763</TotalTime>
  <Words>3571</Words>
  <Application>Microsoft Office PowerPoint</Application>
  <PresentationFormat>Widescreen</PresentationFormat>
  <Paragraphs>573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Helvetica</vt:lpstr>
      <vt:lpstr>Wingdings</vt:lpstr>
      <vt:lpstr>Office Theme</vt:lpstr>
      <vt:lpstr>1_Office Theme</vt:lpstr>
      <vt:lpstr>QI PROJECT:   STREAMLINING MUCOSITIS</vt:lpstr>
      <vt:lpstr>QI Project Overview</vt:lpstr>
      <vt:lpstr>Mucositis Pathophysiology 5 stages</vt:lpstr>
      <vt:lpstr>MUCOSITIS   Incidence</vt:lpstr>
      <vt:lpstr>Background and Impetus</vt:lpstr>
      <vt:lpstr>Prevention vs. Treatment</vt:lpstr>
      <vt:lpstr>Rationale for Improved Hygiene</vt:lpstr>
      <vt:lpstr>Investigation of Planned Mouth Care</vt:lpstr>
      <vt:lpstr>Rationale for Application of L-Glutamine</vt:lpstr>
      <vt:lpstr>Studies with Glutamine</vt:lpstr>
      <vt:lpstr>Cryotherapy Results…</vt:lpstr>
      <vt:lpstr>PowerPoint Presentation</vt:lpstr>
      <vt:lpstr>PowerPoint Presentation</vt:lpstr>
      <vt:lpstr>PowerPoint Presentation</vt:lpstr>
      <vt:lpstr>4 MAJOR PARTS</vt:lpstr>
      <vt:lpstr>Take-home Brochure</vt:lpstr>
      <vt:lpstr>PowerPoint Presentation</vt:lpstr>
      <vt:lpstr>Educational Chart…</vt:lpstr>
      <vt:lpstr>BREAK DOWN OF 4 SECTIONS</vt:lpstr>
      <vt:lpstr>Synopsis of Quality Improvement…</vt:lpstr>
      <vt:lpstr>3 questions : QI Project</vt:lpstr>
      <vt:lpstr>QUALITY IMPROVEMENT</vt:lpstr>
      <vt:lpstr>PowerPoint Presentation</vt:lpstr>
      <vt:lpstr>Process diagram…New Patients</vt:lpstr>
      <vt:lpstr>Process diagram…Mucositis</vt:lpstr>
      <vt:lpstr>Process Diagram…chemo (routine) admission</vt:lpstr>
      <vt:lpstr>QI Measures</vt:lpstr>
      <vt:lpstr>Smart Phrases</vt:lpstr>
      <vt:lpstr>SMART PHRASES...nursing introduction</vt:lpstr>
      <vt:lpstr>Smart Phrases…nursing…Mucositis</vt:lpstr>
      <vt:lpstr>Smart Phrases…providers mucositis</vt:lpstr>
      <vt:lpstr>Data collection &amp; monitoring plan</vt:lpstr>
      <vt:lpstr>Current Progress QI </vt:lpstr>
      <vt:lpstr>Big Picture—Streamlining Mucositis</vt:lpstr>
      <vt:lpstr>References….</vt:lpstr>
      <vt:lpstr>QUESTIONS???</vt:lpstr>
      <vt:lpstr>Need from nurses &amp; MA</vt:lpstr>
      <vt:lpstr>NEED from MD&amp; APN</vt:lpstr>
      <vt:lpstr>Need from dentistry</vt:lpstr>
      <vt:lpstr>Summary of Quality Improvement…</vt:lpstr>
      <vt:lpstr>Study for BOC</vt:lpstr>
      <vt:lpstr>Oral Health Care During Cancer 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 PROJECT:   STREAMLINING MUCOSITIS</dc:title>
  <dc:creator>JoAnn Bolude</dc:creator>
  <cp:lastModifiedBy>Haefner, Lauralee</cp:lastModifiedBy>
  <cp:revision>82</cp:revision>
  <dcterms:created xsi:type="dcterms:W3CDTF">2022-07-25T04:24:42Z</dcterms:created>
  <dcterms:modified xsi:type="dcterms:W3CDTF">2023-01-26T20:00:06Z</dcterms:modified>
</cp:coreProperties>
</file>