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1" r:id="rId1"/>
  </p:sldMasterIdLst>
  <p:notesMasterIdLst>
    <p:notesMasterId r:id="rId14"/>
  </p:notesMasterIdLst>
  <p:sldIdLst>
    <p:sldId id="256" r:id="rId2"/>
    <p:sldId id="278" r:id="rId3"/>
    <p:sldId id="264" r:id="rId4"/>
    <p:sldId id="285" r:id="rId5"/>
    <p:sldId id="290" r:id="rId6"/>
    <p:sldId id="284" r:id="rId7"/>
    <p:sldId id="281" r:id="rId8"/>
    <p:sldId id="272" r:id="rId9"/>
    <p:sldId id="282" r:id="rId10"/>
    <p:sldId id="286" r:id="rId11"/>
    <p:sldId id="287" r:id="rId12"/>
    <p:sldId id="28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pe, Erin" initials="SE" lastIdx="1" clrIdx="0">
    <p:extLst>
      <p:ext uri="{19B8F6BF-5375-455C-9EA6-DF929625EA0E}">
        <p15:presenceInfo xmlns:p15="http://schemas.microsoft.com/office/powerpoint/2012/main" userId="S-1-5-21-329068152-583907252-725345543-1362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3" autoAdjust="0"/>
    <p:restoredTop sz="84809" autoAdjust="0"/>
  </p:normalViewPr>
  <p:slideViewPr>
    <p:cSldViewPr snapToGrid="0">
      <p:cViewPr varScale="1">
        <p:scale>
          <a:sx n="65" d="100"/>
          <a:sy n="65" d="100"/>
        </p:scale>
        <p:origin x="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1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3A9EA-415D-4296-8ACB-E53086A33820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CE210-507B-440A-BEE7-74E00A9F1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73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E210-507B-440A-BEE7-74E00A9F14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52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</a:t>
            </a:r>
            <a:r>
              <a:rPr lang="en-US" baseline="0" dirty="0"/>
              <a:t> pause – these all should be handled the same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E210-507B-440A-BEE7-74E00A9F14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73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Oral flora radically changes</a:t>
            </a:r>
            <a:r>
              <a:rPr lang="en-US" baseline="0" dirty="0"/>
              <a:t> - - becomes gram negative – and over the course of the </a:t>
            </a:r>
            <a:r>
              <a:rPr lang="en-US" baseline="0" dirty="0" err="1"/>
              <a:t>mucositis</a:t>
            </a:r>
            <a:r>
              <a:rPr lang="en-US" baseline="0" dirty="0"/>
              <a:t>, there are modifications that </a:t>
            </a:r>
            <a:r>
              <a:rPr lang="en-US" baseline="0"/>
              <a:t>may have to be made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E210-507B-440A-BEE7-74E00A9F14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17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CE210-507B-440A-BEE7-74E00A9F14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31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0B27-DE4C-4B9E-BB11-B9027034A00F}" type="datetimeFigureOut">
              <a:rPr lang="en-US" smtClean="0"/>
              <a:pPr/>
              <a:t>1/26/2023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01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38450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78428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466985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61909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1/26/2023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21389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1/26/2023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52521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218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72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649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985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8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1/26/2023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6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1/26/2023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9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1/26/2023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33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8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4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E0D914D-B099-4142-A885-11F276715148}" type="datetimeFigureOut">
              <a:rPr lang="en-US" smtClean="0"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508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5472" y="281869"/>
            <a:ext cx="9474945" cy="2013606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Pediatric Oral Health </a:t>
            </a:r>
            <a:br>
              <a:rPr lang="en-US" sz="6000" dirty="0"/>
            </a:br>
            <a:r>
              <a:rPr lang="en-US" sz="6000" dirty="0"/>
              <a:t>in Cancer Therapy</a:t>
            </a:r>
            <a:endParaRPr lang="en-US" sz="6000" strike="sngStrik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4098" y="4558535"/>
            <a:ext cx="8825658" cy="1928404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accent5"/>
                </a:solidFill>
              </a:rPr>
              <a:t>Goldie </a:t>
            </a:r>
            <a:r>
              <a:rPr lang="en-US" sz="2000" dirty="0" err="1">
                <a:solidFill>
                  <a:schemeClr val="accent5"/>
                </a:solidFill>
              </a:rPr>
              <a:t>Razban</a:t>
            </a:r>
            <a:r>
              <a:rPr lang="en-US" sz="2000" dirty="0">
                <a:solidFill>
                  <a:schemeClr val="accent5"/>
                </a:solidFill>
              </a:rPr>
              <a:t>, DMD</a:t>
            </a:r>
          </a:p>
          <a:p>
            <a:pPr algn="ctr"/>
            <a:r>
              <a:rPr lang="en-US" sz="2000" dirty="0">
                <a:solidFill>
                  <a:schemeClr val="accent5"/>
                </a:solidFill>
              </a:rPr>
              <a:t>Erin Shope, DMD, MS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6203" y="2628912"/>
            <a:ext cx="101934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“…</a:t>
            </a:r>
            <a:r>
              <a:rPr lang="en-US" sz="2400" b="1" i="1" dirty="0">
                <a:solidFill>
                  <a:schemeClr val="accent2"/>
                </a:solidFill>
              </a:rPr>
              <a:t>because of the immunosuppression </a:t>
            </a:r>
            <a:r>
              <a:rPr lang="en-US" sz="2400" dirty="0">
                <a:solidFill>
                  <a:schemeClr val="accent2"/>
                </a:solidFill>
              </a:rPr>
              <a:t>the patients experience, </a:t>
            </a:r>
            <a:r>
              <a:rPr lang="en-US" sz="2400" b="1" i="1" dirty="0">
                <a:solidFill>
                  <a:schemeClr val="accent2"/>
                </a:solidFill>
              </a:rPr>
              <a:t>any existing or potential sources of oral/ dental infections</a:t>
            </a:r>
            <a:r>
              <a:rPr lang="en-US" sz="2400" dirty="0">
                <a:solidFill>
                  <a:schemeClr val="accent2"/>
                </a:solidFill>
              </a:rPr>
              <a:t> and or soft tissue trauma can compromise the medical treatment, </a:t>
            </a:r>
            <a:r>
              <a:rPr lang="en-US" sz="2400" b="1" i="1" dirty="0">
                <a:solidFill>
                  <a:schemeClr val="accent2"/>
                </a:solidFill>
              </a:rPr>
              <a:t>leading to morbidity, mortality, and higher hospitalization costs</a:t>
            </a:r>
            <a:r>
              <a:rPr lang="en-US" sz="2400" b="1" dirty="0">
                <a:solidFill>
                  <a:schemeClr val="accent2"/>
                </a:solidFill>
              </a:rPr>
              <a:t>.</a:t>
            </a:r>
            <a:r>
              <a:rPr lang="en-US" sz="2400" dirty="0">
                <a:solidFill>
                  <a:schemeClr val="accent2"/>
                </a:solidFill>
              </a:rPr>
              <a:t>”   - AAPD Guidelines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															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100" y="5167104"/>
            <a:ext cx="1585702" cy="1432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095" y="5076174"/>
            <a:ext cx="1849878" cy="141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58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59EA3-5BF8-4442-9A59-21D1AB226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5192310" cy="4351338"/>
          </a:xfrm>
        </p:spPr>
        <p:txBody>
          <a:bodyPr/>
          <a:lstStyle/>
          <a:p>
            <a:pPr marL="457200" lvl="0" indent="-342900">
              <a:spcBef>
                <a:spcPts val="0"/>
              </a:spcBef>
              <a:buSzPts val="1800"/>
              <a:buChar char="-"/>
            </a:pPr>
            <a:r>
              <a:rPr lang="en-US" dirty="0"/>
              <a:t>Mucositis informational guide </a:t>
            </a:r>
          </a:p>
          <a:p>
            <a:pPr marL="914400" lvl="1" indent="-317500">
              <a:spcBef>
                <a:spcPts val="0"/>
              </a:spcBef>
              <a:buSzPts val="1400"/>
              <a:buChar char="-"/>
            </a:pPr>
            <a:r>
              <a:rPr lang="en-US" sz="1400" dirty="0"/>
              <a:t>Given to families when they are first diagnosed</a:t>
            </a:r>
          </a:p>
          <a:p>
            <a:pPr marL="457200" lvl="0" indent="-342900">
              <a:spcBef>
                <a:spcPts val="0"/>
              </a:spcBef>
              <a:buSzPts val="1800"/>
              <a:buChar char="-"/>
            </a:pPr>
            <a:r>
              <a:rPr lang="en-US" dirty="0"/>
              <a:t>Mucositis informational video (7 minute long presentation) </a:t>
            </a:r>
          </a:p>
          <a:p>
            <a:pPr marL="914400" lvl="1" indent="-317500">
              <a:spcBef>
                <a:spcPts val="0"/>
              </a:spcBef>
              <a:buSzPts val="1400"/>
              <a:buChar char="-"/>
            </a:pPr>
            <a:r>
              <a:rPr lang="en-US" dirty="0"/>
              <a:t>Families will watch in the hospital room</a:t>
            </a:r>
          </a:p>
          <a:p>
            <a:pPr marL="457200" lvl="0" indent="-342900">
              <a:spcBef>
                <a:spcPts val="0"/>
              </a:spcBef>
              <a:buSzPts val="1800"/>
              <a:buChar char="-"/>
            </a:pPr>
            <a:r>
              <a:rPr lang="en-US" dirty="0"/>
              <a:t>Oral health education</a:t>
            </a:r>
          </a:p>
          <a:p>
            <a:pPr marL="914400" lvl="1" indent="-317500">
              <a:spcBef>
                <a:spcPts val="0"/>
              </a:spcBef>
              <a:buSzPts val="1400"/>
              <a:buChar char="-"/>
            </a:pPr>
            <a:r>
              <a:rPr lang="en-US" dirty="0"/>
              <a:t>Hands-on demonstrations with dentist and family at the hospital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FBAE101-EEDD-BB4C-BE69-F1C706A24083}"/>
              </a:ext>
            </a:extLst>
          </p:cNvPr>
          <p:cNvSpPr txBox="1">
            <a:spLocks/>
          </p:cNvSpPr>
          <p:nvPr/>
        </p:nvSpPr>
        <p:spPr>
          <a:xfrm>
            <a:off x="1120000" y="681037"/>
            <a:ext cx="10515600" cy="678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2"/>
                </a:solidFill>
              </a:rPr>
              <a:t>Education</a:t>
            </a:r>
          </a:p>
        </p:txBody>
      </p:sp>
      <p:pic>
        <p:nvPicPr>
          <p:cNvPr id="6" name="Google Shape;308;p20">
            <a:extLst>
              <a:ext uri="{FF2B5EF4-FFF2-40B4-BE49-F238E27FC236}">
                <a16:creationId xmlns:a16="http://schemas.microsoft.com/office/drawing/2014/main" id="{4710131C-7BED-8B43-8A4C-F0941055B95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22685" y="207736"/>
            <a:ext cx="3105592" cy="6280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5616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B1B75-B758-0342-BDC9-18D9E1CEA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Inpatient monitoring</a:t>
            </a:r>
            <a:endParaRPr lang="en-US" sz="3600" dirty="0"/>
          </a:p>
        </p:txBody>
      </p:sp>
      <p:pic>
        <p:nvPicPr>
          <p:cNvPr id="5" name="Google Shape;321;p22">
            <a:extLst>
              <a:ext uri="{FF2B5EF4-FFF2-40B4-BE49-F238E27FC236}">
                <a16:creationId xmlns:a16="http://schemas.microsoft.com/office/drawing/2014/main" id="{CED5154A-9408-EC4A-A602-5B77574B7389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574" y="2064774"/>
            <a:ext cx="7772399" cy="42622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115B9B-8579-2B48-8306-1E3B4DE1E8C4}"/>
              </a:ext>
            </a:extLst>
          </p:cNvPr>
          <p:cNvSpPr txBox="1"/>
          <p:nvPr/>
        </p:nvSpPr>
        <p:spPr>
          <a:xfrm>
            <a:off x="722671" y="1858297"/>
            <a:ext cx="3170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>
              <a:spcBef>
                <a:spcPts val="0"/>
              </a:spcBef>
              <a:buSzPts val="1800"/>
              <a:buChar char="-"/>
            </a:pPr>
            <a:r>
              <a:rPr lang="en-US" dirty="0"/>
              <a:t>Daily oral hygiene</a:t>
            </a:r>
          </a:p>
          <a:p>
            <a:pPr marL="457200" lvl="0" indent="-342900">
              <a:spcBef>
                <a:spcPts val="0"/>
              </a:spcBef>
              <a:buSzPts val="1800"/>
              <a:buChar char="-"/>
            </a:pPr>
            <a:r>
              <a:rPr lang="en-US" dirty="0"/>
              <a:t>WHO mucositis scale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165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FBDC-BD53-0449-83F9-6559F65B5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Daily oral care</a:t>
            </a:r>
            <a:endParaRPr lang="en-US" sz="3600" dirty="0"/>
          </a:p>
        </p:txBody>
      </p:sp>
      <p:cxnSp>
        <p:nvCxnSpPr>
          <p:cNvPr id="4" name="Google Shape;327;p23">
            <a:extLst>
              <a:ext uri="{FF2B5EF4-FFF2-40B4-BE49-F238E27FC236}">
                <a16:creationId xmlns:a16="http://schemas.microsoft.com/office/drawing/2014/main" id="{86F46358-89D9-A347-82AE-E2AB989EFE6E}"/>
              </a:ext>
            </a:extLst>
          </p:cNvPr>
          <p:cNvCxnSpPr>
            <a:cxnSpLocks/>
          </p:cNvCxnSpPr>
          <p:nvPr/>
        </p:nvCxnSpPr>
        <p:spPr>
          <a:xfrm>
            <a:off x="4704044" y="2893113"/>
            <a:ext cx="613500" cy="446400"/>
          </a:xfrm>
          <a:prstGeom prst="bentConnector3">
            <a:avLst>
              <a:gd name="adj1" fmla="val 54531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Google Shape;328;p23">
            <a:extLst>
              <a:ext uri="{FF2B5EF4-FFF2-40B4-BE49-F238E27FC236}">
                <a16:creationId xmlns:a16="http://schemas.microsoft.com/office/drawing/2014/main" id="{BB2547BD-EB35-3346-8E04-889C51CD5C11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14194" y="4737038"/>
            <a:ext cx="638400" cy="518100"/>
          </a:xfrm>
          <a:prstGeom prst="bentConnector3">
            <a:avLst>
              <a:gd name="adj1" fmla="val 49225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329;p23">
            <a:extLst>
              <a:ext uri="{FF2B5EF4-FFF2-40B4-BE49-F238E27FC236}">
                <a16:creationId xmlns:a16="http://schemas.microsoft.com/office/drawing/2014/main" id="{F60B2D3C-898A-094D-8B58-3953D96060EE}"/>
              </a:ext>
            </a:extLst>
          </p:cNvPr>
          <p:cNvCxnSpPr>
            <a:cxnSpLocks/>
          </p:cNvCxnSpPr>
          <p:nvPr/>
        </p:nvCxnSpPr>
        <p:spPr>
          <a:xfrm flipH="1">
            <a:off x="6651094" y="2882963"/>
            <a:ext cx="526500" cy="457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Google Shape;331;p23">
            <a:extLst>
              <a:ext uri="{FF2B5EF4-FFF2-40B4-BE49-F238E27FC236}">
                <a16:creationId xmlns:a16="http://schemas.microsoft.com/office/drawing/2014/main" id="{5FC3BABD-2059-2D43-A649-E452686843B5}"/>
              </a:ext>
            </a:extLst>
          </p:cNvPr>
          <p:cNvSpPr/>
          <p:nvPr/>
        </p:nvSpPr>
        <p:spPr>
          <a:xfrm>
            <a:off x="7153919" y="4798963"/>
            <a:ext cx="909297" cy="908503"/>
          </a:xfrm>
          <a:custGeom>
            <a:avLst/>
            <a:gdLst/>
            <a:ahLst/>
            <a:cxnLst/>
            <a:rect l="l" t="t" r="r" b="b"/>
            <a:pathLst>
              <a:path w="3169" h="3168" extrusionOk="0">
                <a:moveTo>
                  <a:pt x="1584" y="0"/>
                </a:moveTo>
                <a:cubicBezTo>
                  <a:pt x="710" y="0"/>
                  <a:pt x="1" y="710"/>
                  <a:pt x="1" y="1584"/>
                </a:cubicBezTo>
                <a:cubicBezTo>
                  <a:pt x="1" y="2459"/>
                  <a:pt x="710" y="3168"/>
                  <a:pt x="1584" y="3168"/>
                </a:cubicBezTo>
                <a:cubicBezTo>
                  <a:pt x="2459" y="3168"/>
                  <a:pt x="3168" y="2459"/>
                  <a:pt x="3168" y="1584"/>
                </a:cubicBezTo>
                <a:cubicBezTo>
                  <a:pt x="3168" y="710"/>
                  <a:pt x="2459" y="0"/>
                  <a:pt x="15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32;p23">
            <a:extLst>
              <a:ext uri="{FF2B5EF4-FFF2-40B4-BE49-F238E27FC236}">
                <a16:creationId xmlns:a16="http://schemas.microsoft.com/office/drawing/2014/main" id="{CCF53E3D-2E40-184C-B629-748B04984EDF}"/>
              </a:ext>
            </a:extLst>
          </p:cNvPr>
          <p:cNvSpPr/>
          <p:nvPr/>
        </p:nvSpPr>
        <p:spPr>
          <a:xfrm>
            <a:off x="3836018" y="4782913"/>
            <a:ext cx="940876" cy="940603"/>
          </a:xfrm>
          <a:custGeom>
            <a:avLst/>
            <a:gdLst/>
            <a:ahLst/>
            <a:cxnLst/>
            <a:rect l="l" t="t" r="r" b="b"/>
            <a:pathLst>
              <a:path w="3167" h="3168" extrusionOk="0">
                <a:moveTo>
                  <a:pt x="1583" y="0"/>
                </a:moveTo>
                <a:cubicBezTo>
                  <a:pt x="708" y="0"/>
                  <a:pt x="1" y="710"/>
                  <a:pt x="1" y="1584"/>
                </a:cubicBezTo>
                <a:cubicBezTo>
                  <a:pt x="1" y="2459"/>
                  <a:pt x="708" y="3168"/>
                  <a:pt x="1583" y="3168"/>
                </a:cubicBezTo>
                <a:cubicBezTo>
                  <a:pt x="2457" y="3168"/>
                  <a:pt x="3166" y="2459"/>
                  <a:pt x="3166" y="1584"/>
                </a:cubicBezTo>
                <a:cubicBezTo>
                  <a:pt x="3166" y="710"/>
                  <a:pt x="2457" y="0"/>
                  <a:pt x="158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333;p23">
            <a:extLst>
              <a:ext uri="{FF2B5EF4-FFF2-40B4-BE49-F238E27FC236}">
                <a16:creationId xmlns:a16="http://schemas.microsoft.com/office/drawing/2014/main" id="{8B0582E0-DC00-1242-A5DF-9DA20641552A}"/>
              </a:ext>
            </a:extLst>
          </p:cNvPr>
          <p:cNvSpPr/>
          <p:nvPr/>
        </p:nvSpPr>
        <p:spPr>
          <a:xfrm>
            <a:off x="7147394" y="2411451"/>
            <a:ext cx="918113" cy="917599"/>
          </a:xfrm>
          <a:custGeom>
            <a:avLst/>
            <a:gdLst/>
            <a:ahLst/>
            <a:cxnLst/>
            <a:rect l="l" t="t" r="r" b="b"/>
            <a:pathLst>
              <a:path w="3167" h="3167" extrusionOk="0">
                <a:moveTo>
                  <a:pt x="1583" y="1"/>
                </a:moveTo>
                <a:cubicBezTo>
                  <a:pt x="708" y="1"/>
                  <a:pt x="1" y="709"/>
                  <a:pt x="1" y="1583"/>
                </a:cubicBezTo>
                <a:cubicBezTo>
                  <a:pt x="1" y="2457"/>
                  <a:pt x="708" y="3167"/>
                  <a:pt x="1583" y="3167"/>
                </a:cubicBezTo>
                <a:cubicBezTo>
                  <a:pt x="2457" y="3167"/>
                  <a:pt x="3166" y="2457"/>
                  <a:pt x="3166" y="1583"/>
                </a:cubicBezTo>
                <a:cubicBezTo>
                  <a:pt x="3166" y="709"/>
                  <a:pt x="2457" y="1"/>
                  <a:pt x="158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34;p23">
            <a:extLst>
              <a:ext uri="{FF2B5EF4-FFF2-40B4-BE49-F238E27FC236}">
                <a16:creationId xmlns:a16="http://schemas.microsoft.com/office/drawing/2014/main" id="{EAA4D03A-70E1-3C4E-B700-635283D0C4F0}"/>
              </a:ext>
            </a:extLst>
          </p:cNvPr>
          <p:cNvSpPr/>
          <p:nvPr/>
        </p:nvSpPr>
        <p:spPr>
          <a:xfrm>
            <a:off x="3860556" y="2403451"/>
            <a:ext cx="936804" cy="935698"/>
          </a:xfrm>
          <a:custGeom>
            <a:avLst/>
            <a:gdLst/>
            <a:ahLst/>
            <a:cxnLst/>
            <a:rect l="l" t="t" r="r" b="b"/>
            <a:pathLst>
              <a:path w="3169" h="3167" extrusionOk="0">
                <a:moveTo>
                  <a:pt x="1584" y="1"/>
                </a:moveTo>
                <a:cubicBezTo>
                  <a:pt x="710" y="1"/>
                  <a:pt x="1" y="709"/>
                  <a:pt x="1" y="1583"/>
                </a:cubicBezTo>
                <a:cubicBezTo>
                  <a:pt x="1" y="2457"/>
                  <a:pt x="710" y="3167"/>
                  <a:pt x="1584" y="3167"/>
                </a:cubicBezTo>
                <a:cubicBezTo>
                  <a:pt x="2459" y="3167"/>
                  <a:pt x="3168" y="2457"/>
                  <a:pt x="3168" y="1583"/>
                </a:cubicBezTo>
                <a:cubicBezTo>
                  <a:pt x="3168" y="709"/>
                  <a:pt x="2459" y="1"/>
                  <a:pt x="15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35;p23">
            <a:extLst>
              <a:ext uri="{FF2B5EF4-FFF2-40B4-BE49-F238E27FC236}">
                <a16:creationId xmlns:a16="http://schemas.microsoft.com/office/drawing/2014/main" id="{98C62487-65D0-F748-A0E7-C756A8EF1553}"/>
              </a:ext>
            </a:extLst>
          </p:cNvPr>
          <p:cNvSpPr txBox="1"/>
          <p:nvPr/>
        </p:nvSpPr>
        <p:spPr>
          <a:xfrm>
            <a:off x="1889840" y="4710121"/>
            <a:ext cx="18996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 FLOSS</a:t>
            </a:r>
            <a:endParaRPr sz="1600">
              <a:solidFill>
                <a:srgbClr val="000000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" name="Google Shape;336;p23">
            <a:extLst>
              <a:ext uri="{FF2B5EF4-FFF2-40B4-BE49-F238E27FC236}">
                <a16:creationId xmlns:a16="http://schemas.microsoft.com/office/drawing/2014/main" id="{A3BA0C95-072B-FB4B-9256-ACF66E05F133}"/>
              </a:ext>
            </a:extLst>
          </p:cNvPr>
          <p:cNvSpPr txBox="1"/>
          <p:nvPr/>
        </p:nvSpPr>
        <p:spPr>
          <a:xfrm>
            <a:off x="1934587" y="4992265"/>
            <a:ext cx="1899600" cy="12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Only recommended if the patient is skilled at flossing without causing trauma to the gingival tissues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1270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1270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337;p23">
            <a:extLst>
              <a:ext uri="{FF2B5EF4-FFF2-40B4-BE49-F238E27FC236}">
                <a16:creationId xmlns:a16="http://schemas.microsoft.com/office/drawing/2014/main" id="{6AB89861-EAF7-994A-80A3-79E0FDE3A9F2}"/>
              </a:ext>
            </a:extLst>
          </p:cNvPr>
          <p:cNvSpPr txBox="1"/>
          <p:nvPr/>
        </p:nvSpPr>
        <p:spPr>
          <a:xfrm>
            <a:off x="8129200" y="2459310"/>
            <a:ext cx="18996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BRUSH</a:t>
            </a:r>
            <a:endParaRPr sz="1600">
              <a:solidFill>
                <a:srgbClr val="000000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5" name="Google Shape;338;p23">
            <a:extLst>
              <a:ext uri="{FF2B5EF4-FFF2-40B4-BE49-F238E27FC236}">
                <a16:creationId xmlns:a16="http://schemas.microsoft.com/office/drawing/2014/main" id="{A193DC8B-7CE5-A94D-839F-C47B6483DABA}"/>
              </a:ext>
            </a:extLst>
          </p:cNvPr>
          <p:cNvSpPr txBox="1"/>
          <p:nvPr/>
        </p:nvSpPr>
        <p:spPr>
          <a:xfrm>
            <a:off x="8129219" y="2783288"/>
            <a:ext cx="1899600" cy="20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u="sng">
                <a:latin typeface="Roboto"/>
                <a:ea typeface="Roboto"/>
                <a:cs typeface="Roboto"/>
                <a:sym typeface="Roboto"/>
              </a:rPr>
              <a:t>Twice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daily with a soft nylon brush and fluoridated toothpaste for </a:t>
            </a:r>
            <a:r>
              <a:rPr lang="en" sz="1200" u="sng">
                <a:latin typeface="Roboto"/>
                <a:ea typeface="Roboto"/>
                <a:cs typeface="Roboto"/>
                <a:sym typeface="Roboto"/>
              </a:rPr>
              <a:t>two minutes</a:t>
            </a:r>
            <a:endParaRPr sz="1200" u="sng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(If patient cannot tolerate a soft nylon toothbrush, foam brushes can be used as a replacement soaked in chlorhexidine)</a:t>
            </a:r>
            <a:endParaRPr sz="1000" i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339;p23">
            <a:extLst>
              <a:ext uri="{FF2B5EF4-FFF2-40B4-BE49-F238E27FC236}">
                <a16:creationId xmlns:a16="http://schemas.microsoft.com/office/drawing/2014/main" id="{95814086-FFF6-3844-89B7-14286528B9D3}"/>
              </a:ext>
            </a:extLst>
          </p:cNvPr>
          <p:cNvSpPr txBox="1"/>
          <p:nvPr/>
        </p:nvSpPr>
        <p:spPr>
          <a:xfrm>
            <a:off x="8122450" y="4710107"/>
            <a:ext cx="18996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MOUTHWASH</a:t>
            </a:r>
            <a:endParaRPr sz="16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7" name="Google Shape;340;p23">
            <a:extLst>
              <a:ext uri="{FF2B5EF4-FFF2-40B4-BE49-F238E27FC236}">
                <a16:creationId xmlns:a16="http://schemas.microsoft.com/office/drawing/2014/main" id="{578B5894-8AE4-ED42-A306-EA314ED21B17}"/>
              </a:ext>
            </a:extLst>
          </p:cNvPr>
          <p:cNvSpPr txBox="1"/>
          <p:nvPr/>
        </p:nvSpPr>
        <p:spPr>
          <a:xfrm>
            <a:off x="8122444" y="5045212"/>
            <a:ext cx="1899600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0.9% saline or sodium bicarbonate mouth rinses four to six times/day </a:t>
            </a: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341;p23">
            <a:extLst>
              <a:ext uri="{FF2B5EF4-FFF2-40B4-BE49-F238E27FC236}">
                <a16:creationId xmlns:a16="http://schemas.microsoft.com/office/drawing/2014/main" id="{5151CE89-3E89-DE48-ACE8-FBB00271FD66}"/>
              </a:ext>
            </a:extLst>
          </p:cNvPr>
          <p:cNvSpPr txBox="1"/>
          <p:nvPr/>
        </p:nvSpPr>
        <p:spPr>
          <a:xfrm>
            <a:off x="1875400" y="2443330"/>
            <a:ext cx="18996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PROTECTION</a:t>
            </a:r>
            <a:endParaRPr sz="16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9" name="Google Shape;342;p23">
            <a:extLst>
              <a:ext uri="{FF2B5EF4-FFF2-40B4-BE49-F238E27FC236}">
                <a16:creationId xmlns:a16="http://schemas.microsoft.com/office/drawing/2014/main" id="{76D4217C-D48F-3543-9C95-64B67D915F70}"/>
              </a:ext>
            </a:extLst>
          </p:cNvPr>
          <p:cNvSpPr txBox="1"/>
          <p:nvPr/>
        </p:nvSpPr>
        <p:spPr>
          <a:xfrm>
            <a:off x="1875409" y="2767118"/>
            <a:ext cx="18996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Apply lanolin based lubrication on lips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" name="Google Shape;343;p23">
            <a:extLst>
              <a:ext uri="{FF2B5EF4-FFF2-40B4-BE49-F238E27FC236}">
                <a16:creationId xmlns:a16="http://schemas.microsoft.com/office/drawing/2014/main" id="{2245C444-DA6F-5D47-AAC5-DAD52B2BDDEC}"/>
              </a:ext>
            </a:extLst>
          </p:cNvPr>
          <p:cNvCxnSpPr>
            <a:cxnSpLocks/>
          </p:cNvCxnSpPr>
          <p:nvPr/>
        </p:nvCxnSpPr>
        <p:spPr>
          <a:xfrm rot="10800000">
            <a:off x="6607694" y="4710113"/>
            <a:ext cx="600300" cy="534900"/>
          </a:xfrm>
          <a:prstGeom prst="bentConnector3">
            <a:avLst>
              <a:gd name="adj1" fmla="val 45594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1" name="Google Shape;344;p23">
            <a:extLst>
              <a:ext uri="{FF2B5EF4-FFF2-40B4-BE49-F238E27FC236}">
                <a16:creationId xmlns:a16="http://schemas.microsoft.com/office/drawing/2014/main" id="{96EF2CFB-6972-C54F-AE80-02FDFCC6B5B5}"/>
              </a:ext>
            </a:extLst>
          </p:cNvPr>
          <p:cNvGrpSpPr/>
          <p:nvPr/>
        </p:nvGrpSpPr>
        <p:grpSpPr>
          <a:xfrm>
            <a:off x="7233161" y="2513868"/>
            <a:ext cx="877082" cy="712548"/>
            <a:chOff x="1092850" y="2255975"/>
            <a:chExt cx="803189" cy="652516"/>
          </a:xfrm>
        </p:grpSpPr>
        <p:sp>
          <p:nvSpPr>
            <p:cNvPr id="22" name="Google Shape;345;p23">
              <a:extLst>
                <a:ext uri="{FF2B5EF4-FFF2-40B4-BE49-F238E27FC236}">
                  <a16:creationId xmlns:a16="http://schemas.microsoft.com/office/drawing/2014/main" id="{64D29158-C913-5B44-B46E-78D28A9DB952}"/>
                </a:ext>
              </a:extLst>
            </p:cNvPr>
            <p:cNvSpPr/>
            <p:nvPr/>
          </p:nvSpPr>
          <p:spPr>
            <a:xfrm>
              <a:off x="1176236" y="2396811"/>
              <a:ext cx="503744" cy="511484"/>
            </a:xfrm>
            <a:custGeom>
              <a:avLst/>
              <a:gdLst/>
              <a:ahLst/>
              <a:cxnLst/>
              <a:rect l="l" t="t" r="r" b="b"/>
              <a:pathLst>
                <a:path w="61828" h="62778" extrusionOk="0">
                  <a:moveTo>
                    <a:pt x="13967" y="1"/>
                  </a:moveTo>
                  <a:cubicBezTo>
                    <a:pt x="12228" y="1"/>
                    <a:pt x="10337" y="448"/>
                    <a:pt x="8218" y="1644"/>
                  </a:cubicBezTo>
                  <a:cubicBezTo>
                    <a:pt x="1" y="6281"/>
                    <a:pt x="379" y="22336"/>
                    <a:pt x="3051" y="35997"/>
                  </a:cubicBezTo>
                  <a:cubicBezTo>
                    <a:pt x="5697" y="49658"/>
                    <a:pt x="12326" y="62764"/>
                    <a:pt x="15905" y="62764"/>
                  </a:cubicBezTo>
                  <a:cubicBezTo>
                    <a:pt x="19458" y="62764"/>
                    <a:pt x="21446" y="45925"/>
                    <a:pt x="26036" y="45925"/>
                  </a:cubicBezTo>
                  <a:cubicBezTo>
                    <a:pt x="26070" y="45925"/>
                    <a:pt x="26104" y="45926"/>
                    <a:pt x="26138" y="45928"/>
                  </a:cubicBezTo>
                  <a:cubicBezTo>
                    <a:pt x="30702" y="46201"/>
                    <a:pt x="31165" y="62778"/>
                    <a:pt x="38504" y="62778"/>
                  </a:cubicBezTo>
                  <a:cubicBezTo>
                    <a:pt x="38623" y="62778"/>
                    <a:pt x="38744" y="62773"/>
                    <a:pt x="38866" y="62764"/>
                  </a:cubicBezTo>
                  <a:cubicBezTo>
                    <a:pt x="46554" y="62235"/>
                    <a:pt x="44966" y="52305"/>
                    <a:pt x="51065" y="42072"/>
                  </a:cubicBezTo>
                  <a:cubicBezTo>
                    <a:pt x="57165" y="31864"/>
                    <a:pt x="61827" y="6029"/>
                    <a:pt x="53586" y="1644"/>
                  </a:cubicBezTo>
                  <a:cubicBezTo>
                    <a:pt x="51590" y="581"/>
                    <a:pt x="49347" y="182"/>
                    <a:pt x="47011" y="182"/>
                  </a:cubicBezTo>
                  <a:cubicBezTo>
                    <a:pt x="39891" y="182"/>
                    <a:pt x="31906" y="3895"/>
                    <a:pt x="27400" y="3895"/>
                  </a:cubicBezTo>
                  <a:cubicBezTo>
                    <a:pt x="27279" y="3895"/>
                    <a:pt x="27161" y="3892"/>
                    <a:pt x="27045" y="3887"/>
                  </a:cubicBezTo>
                  <a:cubicBezTo>
                    <a:pt x="22725" y="3700"/>
                    <a:pt x="18973" y="1"/>
                    <a:pt x="139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46;p23">
              <a:extLst>
                <a:ext uri="{FF2B5EF4-FFF2-40B4-BE49-F238E27FC236}">
                  <a16:creationId xmlns:a16="http://schemas.microsoft.com/office/drawing/2014/main" id="{452B81C0-1CE1-6146-9EA8-E515D8DDAB7C}"/>
                </a:ext>
              </a:extLst>
            </p:cNvPr>
            <p:cNvSpPr/>
            <p:nvPr/>
          </p:nvSpPr>
          <p:spPr>
            <a:xfrm>
              <a:off x="1426191" y="2405473"/>
              <a:ext cx="253827" cy="503019"/>
            </a:xfrm>
            <a:custGeom>
              <a:avLst/>
              <a:gdLst/>
              <a:ahLst/>
              <a:cxnLst/>
              <a:rect l="l" t="t" r="r" b="b"/>
              <a:pathLst>
                <a:path w="31154" h="61739" extrusionOk="0">
                  <a:moveTo>
                    <a:pt x="21651" y="1"/>
                  </a:moveTo>
                  <a:lnTo>
                    <a:pt x="21651" y="1"/>
                  </a:lnTo>
                  <a:cubicBezTo>
                    <a:pt x="22307" y="3807"/>
                    <a:pt x="23718" y="14619"/>
                    <a:pt x="21374" y="26743"/>
                  </a:cubicBezTo>
                  <a:cubicBezTo>
                    <a:pt x="18450" y="41865"/>
                    <a:pt x="12704" y="53535"/>
                    <a:pt x="7764" y="54795"/>
                  </a:cubicBezTo>
                  <a:cubicBezTo>
                    <a:pt x="7363" y="54894"/>
                    <a:pt x="6960" y="54939"/>
                    <a:pt x="6556" y="54939"/>
                  </a:cubicBezTo>
                  <a:cubicBezTo>
                    <a:pt x="4165" y="54939"/>
                    <a:pt x="1769" y="53352"/>
                    <a:pt x="1" y="51821"/>
                  </a:cubicBezTo>
                  <a:lnTo>
                    <a:pt x="1" y="51821"/>
                  </a:lnTo>
                  <a:cubicBezTo>
                    <a:pt x="1742" y="56458"/>
                    <a:pt x="3699" y="61739"/>
                    <a:pt x="7846" y="61739"/>
                  </a:cubicBezTo>
                  <a:cubicBezTo>
                    <a:pt x="7960" y="61739"/>
                    <a:pt x="8075" y="61735"/>
                    <a:pt x="8192" y="61727"/>
                  </a:cubicBezTo>
                  <a:cubicBezTo>
                    <a:pt x="15905" y="61197"/>
                    <a:pt x="14317" y="51242"/>
                    <a:pt x="20416" y="41034"/>
                  </a:cubicBezTo>
                  <a:cubicBezTo>
                    <a:pt x="26516" y="30826"/>
                    <a:pt x="31153" y="4966"/>
                    <a:pt x="22912" y="581"/>
                  </a:cubicBezTo>
                  <a:cubicBezTo>
                    <a:pt x="22508" y="354"/>
                    <a:pt x="22080" y="177"/>
                    <a:pt x="216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7;p23">
              <a:extLst>
                <a:ext uri="{FF2B5EF4-FFF2-40B4-BE49-F238E27FC236}">
                  <a16:creationId xmlns:a16="http://schemas.microsoft.com/office/drawing/2014/main" id="{18A8FFE2-6724-654A-B3D0-9A26BA805705}"/>
                </a:ext>
              </a:extLst>
            </p:cNvPr>
            <p:cNvSpPr/>
            <p:nvPr/>
          </p:nvSpPr>
          <p:spPr>
            <a:xfrm>
              <a:off x="1217110" y="2754339"/>
              <a:ext cx="163268" cy="154110"/>
            </a:xfrm>
            <a:custGeom>
              <a:avLst/>
              <a:gdLst/>
              <a:ahLst/>
              <a:cxnLst/>
              <a:rect l="l" t="t" r="r" b="b"/>
              <a:pathLst>
                <a:path w="20039" h="18915" extrusionOk="0">
                  <a:moveTo>
                    <a:pt x="376" y="1"/>
                  </a:moveTo>
                  <a:cubicBezTo>
                    <a:pt x="249" y="1"/>
                    <a:pt x="123" y="13"/>
                    <a:pt x="1" y="36"/>
                  </a:cubicBezTo>
                  <a:cubicBezTo>
                    <a:pt x="3176" y="10421"/>
                    <a:pt x="8016" y="18915"/>
                    <a:pt x="10889" y="18915"/>
                  </a:cubicBezTo>
                  <a:cubicBezTo>
                    <a:pt x="14191" y="18915"/>
                    <a:pt x="16131" y="4422"/>
                    <a:pt x="20038" y="2330"/>
                  </a:cubicBezTo>
                  <a:cubicBezTo>
                    <a:pt x="19668" y="1873"/>
                    <a:pt x="19129" y="1604"/>
                    <a:pt x="18550" y="1604"/>
                  </a:cubicBezTo>
                  <a:cubicBezTo>
                    <a:pt x="18459" y="1604"/>
                    <a:pt x="18367" y="1611"/>
                    <a:pt x="18274" y="1624"/>
                  </a:cubicBezTo>
                  <a:cubicBezTo>
                    <a:pt x="14997" y="1902"/>
                    <a:pt x="12099" y="9135"/>
                    <a:pt x="9351" y="9413"/>
                  </a:cubicBezTo>
                  <a:cubicBezTo>
                    <a:pt x="9280" y="9419"/>
                    <a:pt x="9209" y="9422"/>
                    <a:pt x="9139" y="9422"/>
                  </a:cubicBezTo>
                  <a:cubicBezTo>
                    <a:pt x="6517" y="9422"/>
                    <a:pt x="4880" y="4911"/>
                    <a:pt x="2622" y="1524"/>
                  </a:cubicBezTo>
                  <a:cubicBezTo>
                    <a:pt x="1874" y="391"/>
                    <a:pt x="1089" y="1"/>
                    <a:pt x="3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48;p23">
              <a:extLst>
                <a:ext uri="{FF2B5EF4-FFF2-40B4-BE49-F238E27FC236}">
                  <a16:creationId xmlns:a16="http://schemas.microsoft.com/office/drawing/2014/main" id="{F15227F1-8620-9F4E-8288-05BE65F6ADA4}"/>
                </a:ext>
              </a:extLst>
            </p:cNvPr>
            <p:cNvSpPr/>
            <p:nvPr/>
          </p:nvSpPr>
          <p:spPr>
            <a:xfrm>
              <a:off x="1562918" y="2443650"/>
              <a:ext cx="203370" cy="194334"/>
            </a:xfrm>
            <a:custGeom>
              <a:avLst/>
              <a:gdLst/>
              <a:ahLst/>
              <a:cxnLst/>
              <a:rect l="l" t="t" r="r" b="b"/>
              <a:pathLst>
                <a:path w="24961" h="23852" extrusionOk="0">
                  <a:moveTo>
                    <a:pt x="21050" y="1"/>
                  </a:moveTo>
                  <a:cubicBezTo>
                    <a:pt x="20619" y="1"/>
                    <a:pt x="20178" y="74"/>
                    <a:pt x="19743" y="231"/>
                  </a:cubicBezTo>
                  <a:cubicBezTo>
                    <a:pt x="17197" y="1138"/>
                    <a:pt x="16315" y="4289"/>
                    <a:pt x="18029" y="6381"/>
                  </a:cubicBezTo>
                  <a:cubicBezTo>
                    <a:pt x="17424" y="7918"/>
                    <a:pt x="16668" y="9405"/>
                    <a:pt x="15786" y="10842"/>
                  </a:cubicBezTo>
                  <a:cubicBezTo>
                    <a:pt x="14727" y="12505"/>
                    <a:pt x="13568" y="14370"/>
                    <a:pt x="12030" y="15681"/>
                  </a:cubicBezTo>
                  <a:cubicBezTo>
                    <a:pt x="9460" y="17874"/>
                    <a:pt x="5628" y="19260"/>
                    <a:pt x="2352" y="19966"/>
                  </a:cubicBezTo>
                  <a:cubicBezTo>
                    <a:pt x="1" y="20483"/>
                    <a:pt x="786" y="23852"/>
                    <a:pt x="2928" y="23852"/>
                  </a:cubicBezTo>
                  <a:cubicBezTo>
                    <a:pt x="3082" y="23852"/>
                    <a:pt x="3243" y="23834"/>
                    <a:pt x="3410" y="23797"/>
                  </a:cubicBezTo>
                  <a:cubicBezTo>
                    <a:pt x="7569" y="22915"/>
                    <a:pt x="11501" y="21100"/>
                    <a:pt x="14853" y="18479"/>
                  </a:cubicBezTo>
                  <a:cubicBezTo>
                    <a:pt x="16643" y="17042"/>
                    <a:pt x="17979" y="14749"/>
                    <a:pt x="19214" y="12833"/>
                  </a:cubicBezTo>
                  <a:cubicBezTo>
                    <a:pt x="20247" y="11220"/>
                    <a:pt x="21104" y="9506"/>
                    <a:pt x="21785" y="7742"/>
                  </a:cubicBezTo>
                  <a:cubicBezTo>
                    <a:pt x="23624" y="7389"/>
                    <a:pt x="24960" y="5776"/>
                    <a:pt x="24960" y="3911"/>
                  </a:cubicBezTo>
                  <a:cubicBezTo>
                    <a:pt x="24960" y="1680"/>
                    <a:pt x="23115" y="1"/>
                    <a:pt x="2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49;p23">
              <a:extLst>
                <a:ext uri="{FF2B5EF4-FFF2-40B4-BE49-F238E27FC236}">
                  <a16:creationId xmlns:a16="http://schemas.microsoft.com/office/drawing/2014/main" id="{E708BA26-F74D-344F-A9FE-A68469161C5E}"/>
                </a:ext>
              </a:extLst>
            </p:cNvPr>
            <p:cNvSpPr/>
            <p:nvPr/>
          </p:nvSpPr>
          <p:spPr>
            <a:xfrm>
              <a:off x="1246788" y="2334489"/>
              <a:ext cx="295616" cy="153474"/>
            </a:xfrm>
            <a:custGeom>
              <a:avLst/>
              <a:gdLst/>
              <a:ahLst/>
              <a:cxnLst/>
              <a:rect l="l" t="t" r="r" b="b"/>
              <a:pathLst>
                <a:path w="36283" h="18837" extrusionOk="0">
                  <a:moveTo>
                    <a:pt x="12559" y="0"/>
                  </a:moveTo>
                  <a:cubicBezTo>
                    <a:pt x="12260" y="0"/>
                    <a:pt x="11959" y="30"/>
                    <a:pt x="11658" y="92"/>
                  </a:cubicBezTo>
                  <a:cubicBezTo>
                    <a:pt x="9540" y="520"/>
                    <a:pt x="8053" y="2386"/>
                    <a:pt x="8053" y="4528"/>
                  </a:cubicBezTo>
                  <a:cubicBezTo>
                    <a:pt x="8053" y="4679"/>
                    <a:pt x="8053" y="4856"/>
                    <a:pt x="8079" y="5007"/>
                  </a:cubicBezTo>
                  <a:cubicBezTo>
                    <a:pt x="7327" y="4673"/>
                    <a:pt x="6554" y="4519"/>
                    <a:pt x="5800" y="4519"/>
                  </a:cubicBezTo>
                  <a:cubicBezTo>
                    <a:pt x="2964" y="4519"/>
                    <a:pt x="394" y="6704"/>
                    <a:pt x="215" y="9770"/>
                  </a:cubicBezTo>
                  <a:cubicBezTo>
                    <a:pt x="0" y="13099"/>
                    <a:pt x="2676" y="15714"/>
                    <a:pt x="5779" y="15714"/>
                  </a:cubicBezTo>
                  <a:cubicBezTo>
                    <a:pt x="6319" y="15714"/>
                    <a:pt x="6871" y="15635"/>
                    <a:pt x="7423" y="15467"/>
                  </a:cubicBezTo>
                  <a:cubicBezTo>
                    <a:pt x="8359" y="17634"/>
                    <a:pt x="10441" y="18836"/>
                    <a:pt x="12568" y="18836"/>
                  </a:cubicBezTo>
                  <a:cubicBezTo>
                    <a:pt x="13880" y="18836"/>
                    <a:pt x="15209" y="18379"/>
                    <a:pt x="16295" y="17407"/>
                  </a:cubicBezTo>
                  <a:cubicBezTo>
                    <a:pt x="16875" y="17723"/>
                    <a:pt x="17513" y="17878"/>
                    <a:pt x="18148" y="17878"/>
                  </a:cubicBezTo>
                  <a:cubicBezTo>
                    <a:pt x="19086" y="17878"/>
                    <a:pt x="20020" y="17539"/>
                    <a:pt x="20756" y="16878"/>
                  </a:cubicBezTo>
                  <a:cubicBezTo>
                    <a:pt x="21729" y="17595"/>
                    <a:pt x="22864" y="17941"/>
                    <a:pt x="23992" y="17941"/>
                  </a:cubicBezTo>
                  <a:cubicBezTo>
                    <a:pt x="25641" y="17941"/>
                    <a:pt x="27276" y="17201"/>
                    <a:pt x="28368" y="15794"/>
                  </a:cubicBezTo>
                  <a:cubicBezTo>
                    <a:pt x="29219" y="16561"/>
                    <a:pt x="30293" y="16941"/>
                    <a:pt x="31363" y="16941"/>
                  </a:cubicBezTo>
                  <a:cubicBezTo>
                    <a:pt x="32544" y="16941"/>
                    <a:pt x="33721" y="16480"/>
                    <a:pt x="34594" y="15567"/>
                  </a:cubicBezTo>
                  <a:cubicBezTo>
                    <a:pt x="36282" y="13828"/>
                    <a:pt x="36282" y="11056"/>
                    <a:pt x="34619" y="9317"/>
                  </a:cubicBezTo>
                  <a:cubicBezTo>
                    <a:pt x="36131" y="7527"/>
                    <a:pt x="36030" y="4881"/>
                    <a:pt x="34392" y="3217"/>
                  </a:cubicBezTo>
                  <a:cubicBezTo>
                    <a:pt x="33504" y="2329"/>
                    <a:pt x="32335" y="1879"/>
                    <a:pt x="31167" y="1879"/>
                  </a:cubicBezTo>
                  <a:cubicBezTo>
                    <a:pt x="30147" y="1879"/>
                    <a:pt x="29127" y="2222"/>
                    <a:pt x="28293" y="2915"/>
                  </a:cubicBezTo>
                  <a:cubicBezTo>
                    <a:pt x="27385" y="1689"/>
                    <a:pt x="26025" y="1083"/>
                    <a:pt x="24666" y="1083"/>
                  </a:cubicBezTo>
                  <a:cubicBezTo>
                    <a:pt x="23232" y="1083"/>
                    <a:pt x="21801" y="1758"/>
                    <a:pt x="20908" y="3091"/>
                  </a:cubicBezTo>
                  <a:cubicBezTo>
                    <a:pt x="20169" y="2618"/>
                    <a:pt x="19326" y="2379"/>
                    <a:pt x="18476" y="2379"/>
                  </a:cubicBezTo>
                  <a:cubicBezTo>
                    <a:pt x="17876" y="2379"/>
                    <a:pt x="17272" y="2499"/>
                    <a:pt x="16699" y="2738"/>
                  </a:cubicBezTo>
                  <a:cubicBezTo>
                    <a:pt x="15987" y="1055"/>
                    <a:pt x="14332" y="0"/>
                    <a:pt x="12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0;p23">
              <a:extLst>
                <a:ext uri="{FF2B5EF4-FFF2-40B4-BE49-F238E27FC236}">
                  <a16:creationId xmlns:a16="http://schemas.microsoft.com/office/drawing/2014/main" id="{15D67C3F-3973-294E-B1D7-DC5273D462F3}"/>
                </a:ext>
              </a:extLst>
            </p:cNvPr>
            <p:cNvSpPr/>
            <p:nvPr/>
          </p:nvSpPr>
          <p:spPr>
            <a:xfrm>
              <a:off x="1254488" y="2290216"/>
              <a:ext cx="51761" cy="44404"/>
            </a:xfrm>
            <a:custGeom>
              <a:avLst/>
              <a:gdLst/>
              <a:ahLst/>
              <a:cxnLst/>
              <a:rect l="l" t="t" r="r" b="b"/>
              <a:pathLst>
                <a:path w="6353" h="5450" extrusionOk="0">
                  <a:moveTo>
                    <a:pt x="2748" y="0"/>
                  </a:moveTo>
                  <a:cubicBezTo>
                    <a:pt x="1347" y="0"/>
                    <a:pt x="1" y="1085"/>
                    <a:pt x="1" y="2727"/>
                  </a:cubicBezTo>
                  <a:cubicBezTo>
                    <a:pt x="1" y="4214"/>
                    <a:pt x="1236" y="5449"/>
                    <a:pt x="2723" y="5449"/>
                  </a:cubicBezTo>
                  <a:cubicBezTo>
                    <a:pt x="5142" y="5424"/>
                    <a:pt x="6352" y="2500"/>
                    <a:pt x="4638" y="786"/>
                  </a:cubicBezTo>
                  <a:cubicBezTo>
                    <a:pt x="4088" y="244"/>
                    <a:pt x="3412" y="0"/>
                    <a:pt x="2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1;p23">
              <a:extLst>
                <a:ext uri="{FF2B5EF4-FFF2-40B4-BE49-F238E27FC236}">
                  <a16:creationId xmlns:a16="http://schemas.microsoft.com/office/drawing/2014/main" id="{8C58BB5A-4385-F34C-B92E-7F38F7AC92F3}"/>
                </a:ext>
              </a:extLst>
            </p:cNvPr>
            <p:cNvSpPr/>
            <p:nvPr/>
          </p:nvSpPr>
          <p:spPr>
            <a:xfrm>
              <a:off x="1349992" y="2277154"/>
              <a:ext cx="30610" cy="26251"/>
            </a:xfrm>
            <a:custGeom>
              <a:avLst/>
              <a:gdLst/>
              <a:ahLst/>
              <a:cxnLst/>
              <a:rect l="l" t="t" r="r" b="b"/>
              <a:pathLst>
                <a:path w="3757" h="3222" extrusionOk="0">
                  <a:moveTo>
                    <a:pt x="1621" y="0"/>
                  </a:moveTo>
                  <a:cubicBezTo>
                    <a:pt x="795" y="0"/>
                    <a:pt x="1" y="637"/>
                    <a:pt x="1" y="1608"/>
                  </a:cubicBezTo>
                  <a:cubicBezTo>
                    <a:pt x="1" y="2490"/>
                    <a:pt x="732" y="3221"/>
                    <a:pt x="1614" y="3221"/>
                  </a:cubicBezTo>
                  <a:cubicBezTo>
                    <a:pt x="3051" y="3221"/>
                    <a:pt x="3756" y="1482"/>
                    <a:pt x="2748" y="474"/>
                  </a:cubicBezTo>
                  <a:cubicBezTo>
                    <a:pt x="2421" y="147"/>
                    <a:pt x="2017" y="0"/>
                    <a:pt x="16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2;p23">
              <a:extLst>
                <a:ext uri="{FF2B5EF4-FFF2-40B4-BE49-F238E27FC236}">
                  <a16:creationId xmlns:a16="http://schemas.microsoft.com/office/drawing/2014/main" id="{A0D76956-3BA3-B44A-90DD-012CB941A548}"/>
                </a:ext>
              </a:extLst>
            </p:cNvPr>
            <p:cNvSpPr/>
            <p:nvPr/>
          </p:nvSpPr>
          <p:spPr>
            <a:xfrm>
              <a:off x="1092850" y="2581658"/>
              <a:ext cx="155666" cy="172988"/>
            </a:xfrm>
            <a:custGeom>
              <a:avLst/>
              <a:gdLst/>
              <a:ahLst/>
              <a:cxnLst/>
              <a:rect l="l" t="t" r="r" b="b"/>
              <a:pathLst>
                <a:path w="19106" h="21232" extrusionOk="0">
                  <a:moveTo>
                    <a:pt x="14040" y="0"/>
                  </a:moveTo>
                  <a:cubicBezTo>
                    <a:pt x="13688" y="0"/>
                    <a:pt x="13325" y="82"/>
                    <a:pt x="12981" y="232"/>
                  </a:cubicBezTo>
                  <a:cubicBezTo>
                    <a:pt x="9100" y="1946"/>
                    <a:pt x="3051" y="2879"/>
                    <a:pt x="1160" y="7264"/>
                  </a:cubicBezTo>
                  <a:cubicBezTo>
                    <a:pt x="1" y="9936"/>
                    <a:pt x="1690" y="12028"/>
                    <a:pt x="3882" y="13414"/>
                  </a:cubicBezTo>
                  <a:cubicBezTo>
                    <a:pt x="5017" y="14120"/>
                    <a:pt x="6176" y="14700"/>
                    <a:pt x="7260" y="15481"/>
                  </a:cubicBezTo>
                  <a:cubicBezTo>
                    <a:pt x="8268" y="16237"/>
                    <a:pt x="9226" y="17069"/>
                    <a:pt x="10133" y="17951"/>
                  </a:cubicBezTo>
                  <a:cubicBezTo>
                    <a:pt x="10466" y="20009"/>
                    <a:pt x="12220" y="21232"/>
                    <a:pt x="14010" y="21232"/>
                  </a:cubicBezTo>
                  <a:cubicBezTo>
                    <a:pt x="15070" y="21232"/>
                    <a:pt x="16142" y="20804"/>
                    <a:pt x="16938" y="19866"/>
                  </a:cubicBezTo>
                  <a:cubicBezTo>
                    <a:pt x="19106" y="17321"/>
                    <a:pt x="17316" y="13439"/>
                    <a:pt x="13989" y="13439"/>
                  </a:cubicBezTo>
                  <a:cubicBezTo>
                    <a:pt x="13208" y="13439"/>
                    <a:pt x="12427" y="13666"/>
                    <a:pt x="11771" y="14120"/>
                  </a:cubicBezTo>
                  <a:cubicBezTo>
                    <a:pt x="10536" y="12960"/>
                    <a:pt x="9175" y="11927"/>
                    <a:pt x="7739" y="11020"/>
                  </a:cubicBezTo>
                  <a:cubicBezTo>
                    <a:pt x="6932" y="10541"/>
                    <a:pt x="6126" y="10137"/>
                    <a:pt x="5344" y="9633"/>
                  </a:cubicBezTo>
                  <a:cubicBezTo>
                    <a:pt x="5143" y="9482"/>
                    <a:pt x="4941" y="9331"/>
                    <a:pt x="4790" y="9129"/>
                  </a:cubicBezTo>
                  <a:lnTo>
                    <a:pt x="4714" y="9003"/>
                  </a:lnTo>
                  <a:cubicBezTo>
                    <a:pt x="4764" y="8902"/>
                    <a:pt x="4815" y="8802"/>
                    <a:pt x="4891" y="8701"/>
                  </a:cubicBezTo>
                  <a:cubicBezTo>
                    <a:pt x="5798" y="7239"/>
                    <a:pt x="7865" y="6407"/>
                    <a:pt x="9377" y="5802"/>
                  </a:cubicBezTo>
                  <a:cubicBezTo>
                    <a:pt x="11217" y="5046"/>
                    <a:pt x="13158" y="4466"/>
                    <a:pt x="14972" y="3660"/>
                  </a:cubicBezTo>
                  <a:cubicBezTo>
                    <a:pt x="15980" y="3231"/>
                    <a:pt x="16182" y="1795"/>
                    <a:pt x="15703" y="938"/>
                  </a:cubicBezTo>
                  <a:cubicBezTo>
                    <a:pt x="15310" y="283"/>
                    <a:pt x="14693" y="0"/>
                    <a:pt x="140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3;p23">
              <a:extLst>
                <a:ext uri="{FF2B5EF4-FFF2-40B4-BE49-F238E27FC236}">
                  <a16:creationId xmlns:a16="http://schemas.microsoft.com/office/drawing/2014/main" id="{4618F1F5-C0D3-0248-BC6E-AAF5AA0FBB54}"/>
                </a:ext>
              </a:extLst>
            </p:cNvPr>
            <p:cNvSpPr/>
            <p:nvPr/>
          </p:nvSpPr>
          <p:spPr>
            <a:xfrm>
              <a:off x="1342805" y="2652764"/>
              <a:ext cx="88726" cy="35124"/>
            </a:xfrm>
            <a:custGeom>
              <a:avLst/>
              <a:gdLst/>
              <a:ahLst/>
              <a:cxnLst/>
              <a:rect l="l" t="t" r="r" b="b"/>
              <a:pathLst>
                <a:path w="10890" h="4311" extrusionOk="0">
                  <a:moveTo>
                    <a:pt x="1" y="0"/>
                  </a:moveTo>
                  <a:cubicBezTo>
                    <a:pt x="1" y="0"/>
                    <a:pt x="984" y="4310"/>
                    <a:pt x="5445" y="4310"/>
                  </a:cubicBezTo>
                  <a:cubicBezTo>
                    <a:pt x="9906" y="4310"/>
                    <a:pt x="10889" y="0"/>
                    <a:pt x="108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54;p23">
              <a:extLst>
                <a:ext uri="{FF2B5EF4-FFF2-40B4-BE49-F238E27FC236}">
                  <a16:creationId xmlns:a16="http://schemas.microsoft.com/office/drawing/2014/main" id="{7AC5A4F7-2A73-A049-9C5D-6B6B0637F7CD}"/>
                </a:ext>
              </a:extLst>
            </p:cNvPr>
            <p:cNvSpPr/>
            <p:nvPr/>
          </p:nvSpPr>
          <p:spPr>
            <a:xfrm>
              <a:off x="1575916" y="2375901"/>
              <a:ext cx="311324" cy="215233"/>
            </a:xfrm>
            <a:custGeom>
              <a:avLst/>
              <a:gdLst/>
              <a:ahLst/>
              <a:cxnLst/>
              <a:rect l="l" t="t" r="r" b="b"/>
              <a:pathLst>
                <a:path w="38211" h="26417" extrusionOk="0">
                  <a:moveTo>
                    <a:pt x="757" y="0"/>
                  </a:moveTo>
                  <a:lnTo>
                    <a:pt x="228" y="731"/>
                  </a:lnTo>
                  <a:cubicBezTo>
                    <a:pt x="152" y="832"/>
                    <a:pt x="76" y="908"/>
                    <a:pt x="1" y="1009"/>
                  </a:cubicBezTo>
                  <a:lnTo>
                    <a:pt x="35539" y="26238"/>
                  </a:lnTo>
                  <a:cubicBezTo>
                    <a:pt x="35725" y="26365"/>
                    <a:pt x="35939" y="26417"/>
                    <a:pt x="36164" y="26417"/>
                  </a:cubicBezTo>
                  <a:cubicBezTo>
                    <a:pt x="37097" y="26417"/>
                    <a:pt x="38210" y="25533"/>
                    <a:pt x="38211" y="25533"/>
                  </a:cubicBezTo>
                  <a:lnTo>
                    <a:pt x="38211" y="25533"/>
                  </a:lnTo>
                  <a:cubicBezTo>
                    <a:pt x="37997" y="25684"/>
                    <a:pt x="37744" y="25759"/>
                    <a:pt x="37492" y="25759"/>
                  </a:cubicBezTo>
                  <a:cubicBezTo>
                    <a:pt x="37240" y="25759"/>
                    <a:pt x="36988" y="25684"/>
                    <a:pt x="36774" y="25533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55;p23">
              <a:extLst>
                <a:ext uri="{FF2B5EF4-FFF2-40B4-BE49-F238E27FC236}">
                  <a16:creationId xmlns:a16="http://schemas.microsoft.com/office/drawing/2014/main" id="{888A728D-B0F8-334A-9A1C-E8C363D5924D}"/>
                </a:ext>
              </a:extLst>
            </p:cNvPr>
            <p:cNvSpPr/>
            <p:nvPr/>
          </p:nvSpPr>
          <p:spPr>
            <a:xfrm>
              <a:off x="1415720" y="2255975"/>
              <a:ext cx="480320" cy="329860"/>
            </a:xfrm>
            <a:custGeom>
              <a:avLst/>
              <a:gdLst/>
              <a:ahLst/>
              <a:cxnLst/>
              <a:rect l="l" t="t" r="r" b="b"/>
              <a:pathLst>
                <a:path w="58953" h="40486" extrusionOk="0">
                  <a:moveTo>
                    <a:pt x="3192" y="1"/>
                  </a:moveTo>
                  <a:cubicBezTo>
                    <a:pt x="2485" y="1"/>
                    <a:pt x="1786" y="335"/>
                    <a:pt x="1336" y="956"/>
                  </a:cubicBezTo>
                  <a:lnTo>
                    <a:pt x="706" y="1863"/>
                  </a:lnTo>
                  <a:cubicBezTo>
                    <a:pt x="0" y="2846"/>
                    <a:pt x="227" y="4232"/>
                    <a:pt x="1235" y="4963"/>
                  </a:cubicBezTo>
                  <a:lnTo>
                    <a:pt x="1765" y="5316"/>
                  </a:lnTo>
                  <a:cubicBezTo>
                    <a:pt x="2243" y="4963"/>
                    <a:pt x="2798" y="4736"/>
                    <a:pt x="3378" y="4610"/>
                  </a:cubicBezTo>
                  <a:cubicBezTo>
                    <a:pt x="3420" y="4603"/>
                    <a:pt x="3466" y="4599"/>
                    <a:pt x="3516" y="4599"/>
                  </a:cubicBezTo>
                  <a:cubicBezTo>
                    <a:pt x="5999" y="4599"/>
                    <a:pt x="17774" y="13627"/>
                    <a:pt x="18021" y="14541"/>
                  </a:cubicBezTo>
                  <a:cubicBezTo>
                    <a:pt x="18097" y="14793"/>
                    <a:pt x="17845" y="15448"/>
                    <a:pt x="17442" y="16305"/>
                  </a:cubicBezTo>
                  <a:cubicBezTo>
                    <a:pt x="17643" y="16364"/>
                    <a:pt x="17849" y="16392"/>
                    <a:pt x="18054" y="16392"/>
                  </a:cubicBezTo>
                  <a:cubicBezTo>
                    <a:pt x="18646" y="16392"/>
                    <a:pt x="19229" y="16156"/>
                    <a:pt x="19660" y="15726"/>
                  </a:cubicBezTo>
                  <a:cubicBezTo>
                    <a:pt x="19735" y="15650"/>
                    <a:pt x="19836" y="15549"/>
                    <a:pt x="19887" y="15448"/>
                  </a:cubicBezTo>
                  <a:lnTo>
                    <a:pt x="20416" y="14717"/>
                  </a:lnTo>
                  <a:lnTo>
                    <a:pt x="56433" y="40224"/>
                  </a:lnTo>
                  <a:cubicBezTo>
                    <a:pt x="56682" y="40407"/>
                    <a:pt x="56934" y="40486"/>
                    <a:pt x="57171" y="40486"/>
                  </a:cubicBezTo>
                  <a:cubicBezTo>
                    <a:pt x="58207" y="40486"/>
                    <a:pt x="58952" y="38992"/>
                    <a:pt x="57845" y="38233"/>
                  </a:cubicBezTo>
                  <a:lnTo>
                    <a:pt x="57845" y="38233"/>
                  </a:lnTo>
                  <a:lnTo>
                    <a:pt x="57845" y="38258"/>
                  </a:lnTo>
                  <a:lnTo>
                    <a:pt x="20013" y="11441"/>
                  </a:lnTo>
                  <a:lnTo>
                    <a:pt x="4461" y="401"/>
                  </a:lnTo>
                  <a:cubicBezTo>
                    <a:pt x="4074" y="130"/>
                    <a:pt x="3632" y="1"/>
                    <a:pt x="31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56;p23">
              <a:extLst>
                <a:ext uri="{FF2B5EF4-FFF2-40B4-BE49-F238E27FC236}">
                  <a16:creationId xmlns:a16="http://schemas.microsoft.com/office/drawing/2014/main" id="{2FD9752A-CAF5-7A4B-9B08-E8A2FA8B71B6}"/>
                </a:ext>
              </a:extLst>
            </p:cNvPr>
            <p:cNvSpPr/>
            <p:nvPr/>
          </p:nvSpPr>
          <p:spPr>
            <a:xfrm>
              <a:off x="1399495" y="2293451"/>
              <a:ext cx="163675" cy="142141"/>
            </a:xfrm>
            <a:custGeom>
              <a:avLst/>
              <a:gdLst/>
              <a:ahLst/>
              <a:cxnLst/>
              <a:rect l="l" t="t" r="r" b="b"/>
              <a:pathLst>
                <a:path w="20089" h="17446" extrusionOk="0">
                  <a:moveTo>
                    <a:pt x="5507" y="0"/>
                  </a:moveTo>
                  <a:cubicBezTo>
                    <a:pt x="5457" y="0"/>
                    <a:pt x="5411" y="4"/>
                    <a:pt x="5369" y="11"/>
                  </a:cubicBezTo>
                  <a:cubicBezTo>
                    <a:pt x="4764" y="137"/>
                    <a:pt x="4234" y="364"/>
                    <a:pt x="3756" y="717"/>
                  </a:cubicBezTo>
                  <a:cubicBezTo>
                    <a:pt x="1890" y="1977"/>
                    <a:pt x="0" y="4473"/>
                    <a:pt x="252" y="5632"/>
                  </a:cubicBezTo>
                  <a:cubicBezTo>
                    <a:pt x="580" y="7169"/>
                    <a:pt x="2798" y="9009"/>
                    <a:pt x="2798" y="9009"/>
                  </a:cubicBezTo>
                  <a:lnTo>
                    <a:pt x="4159" y="7749"/>
                  </a:lnTo>
                  <a:lnTo>
                    <a:pt x="3504" y="9413"/>
                  </a:lnTo>
                  <a:cubicBezTo>
                    <a:pt x="3504" y="9413"/>
                    <a:pt x="3831" y="10345"/>
                    <a:pt x="5369" y="11328"/>
                  </a:cubicBezTo>
                  <a:cubicBezTo>
                    <a:pt x="6881" y="12336"/>
                    <a:pt x="7486" y="12689"/>
                    <a:pt x="7486" y="12689"/>
                  </a:cubicBezTo>
                  <a:lnTo>
                    <a:pt x="8998" y="10950"/>
                  </a:lnTo>
                  <a:lnTo>
                    <a:pt x="8343" y="12689"/>
                  </a:lnTo>
                  <a:cubicBezTo>
                    <a:pt x="8746" y="13118"/>
                    <a:pt x="9200" y="13496"/>
                    <a:pt x="9679" y="13849"/>
                  </a:cubicBezTo>
                  <a:cubicBezTo>
                    <a:pt x="10428" y="14463"/>
                    <a:pt x="10986" y="14536"/>
                    <a:pt x="11210" y="14536"/>
                  </a:cubicBezTo>
                  <a:cubicBezTo>
                    <a:pt x="11280" y="14536"/>
                    <a:pt x="11317" y="14529"/>
                    <a:pt x="11317" y="14529"/>
                  </a:cubicBezTo>
                  <a:lnTo>
                    <a:pt x="14190" y="11278"/>
                  </a:lnTo>
                  <a:lnTo>
                    <a:pt x="11972" y="15260"/>
                  </a:lnTo>
                  <a:cubicBezTo>
                    <a:pt x="11972" y="15260"/>
                    <a:pt x="13837" y="17050"/>
                    <a:pt x="14896" y="17428"/>
                  </a:cubicBezTo>
                  <a:cubicBezTo>
                    <a:pt x="14926" y="17439"/>
                    <a:pt x="14959" y="17445"/>
                    <a:pt x="14995" y="17445"/>
                  </a:cubicBezTo>
                  <a:cubicBezTo>
                    <a:pt x="15873" y="17445"/>
                    <a:pt x="18269" y="13935"/>
                    <a:pt x="19408" y="11706"/>
                  </a:cubicBezTo>
                  <a:cubicBezTo>
                    <a:pt x="19836" y="10849"/>
                    <a:pt x="20088" y="10219"/>
                    <a:pt x="20012" y="9942"/>
                  </a:cubicBezTo>
                  <a:cubicBezTo>
                    <a:pt x="19765" y="9028"/>
                    <a:pt x="7990" y="0"/>
                    <a:pt x="55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57;p23">
              <a:extLst>
                <a:ext uri="{FF2B5EF4-FFF2-40B4-BE49-F238E27FC236}">
                  <a16:creationId xmlns:a16="http://schemas.microsoft.com/office/drawing/2014/main" id="{4959F289-B8BE-4A4E-BA7B-2A211311A42F}"/>
                </a:ext>
              </a:extLst>
            </p:cNvPr>
            <p:cNvSpPr/>
            <p:nvPr/>
          </p:nvSpPr>
          <p:spPr>
            <a:xfrm>
              <a:off x="1294955" y="2551092"/>
              <a:ext cx="34505" cy="48885"/>
            </a:xfrm>
            <a:custGeom>
              <a:avLst/>
              <a:gdLst/>
              <a:ahLst/>
              <a:cxnLst/>
              <a:rect l="l" t="t" r="r" b="b"/>
              <a:pathLst>
                <a:path w="4235" h="6000" extrusionOk="0">
                  <a:moveTo>
                    <a:pt x="2117" y="1"/>
                  </a:moveTo>
                  <a:cubicBezTo>
                    <a:pt x="958" y="1"/>
                    <a:pt x="0" y="1337"/>
                    <a:pt x="0" y="3000"/>
                  </a:cubicBezTo>
                  <a:cubicBezTo>
                    <a:pt x="0" y="4664"/>
                    <a:pt x="958" y="5999"/>
                    <a:pt x="2117" y="5999"/>
                  </a:cubicBezTo>
                  <a:cubicBezTo>
                    <a:pt x="3302" y="5999"/>
                    <a:pt x="4234" y="4664"/>
                    <a:pt x="4234" y="3000"/>
                  </a:cubicBezTo>
                  <a:cubicBezTo>
                    <a:pt x="4234" y="1337"/>
                    <a:pt x="3302" y="1"/>
                    <a:pt x="21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8;p23">
              <a:extLst>
                <a:ext uri="{FF2B5EF4-FFF2-40B4-BE49-F238E27FC236}">
                  <a16:creationId xmlns:a16="http://schemas.microsoft.com/office/drawing/2014/main" id="{C4CACF03-301B-6E4E-802D-8FF67B2C9EEB}"/>
                </a:ext>
              </a:extLst>
            </p:cNvPr>
            <p:cNvSpPr/>
            <p:nvPr/>
          </p:nvSpPr>
          <p:spPr>
            <a:xfrm>
              <a:off x="1304807" y="2557048"/>
              <a:ext cx="19929" cy="16906"/>
            </a:xfrm>
            <a:custGeom>
              <a:avLst/>
              <a:gdLst/>
              <a:ahLst/>
              <a:cxnLst/>
              <a:rect l="l" t="t" r="r" b="b"/>
              <a:pathLst>
                <a:path w="2446" h="2075" extrusionOk="0">
                  <a:moveTo>
                    <a:pt x="1412" y="1"/>
                  </a:moveTo>
                  <a:cubicBezTo>
                    <a:pt x="480" y="1"/>
                    <a:pt x="1" y="1110"/>
                    <a:pt x="656" y="1765"/>
                  </a:cubicBezTo>
                  <a:cubicBezTo>
                    <a:pt x="878" y="1978"/>
                    <a:pt x="1145" y="2074"/>
                    <a:pt x="1404" y="2074"/>
                  </a:cubicBezTo>
                  <a:cubicBezTo>
                    <a:pt x="1941" y="2074"/>
                    <a:pt x="2446" y="1663"/>
                    <a:pt x="2446" y="1034"/>
                  </a:cubicBezTo>
                  <a:cubicBezTo>
                    <a:pt x="2446" y="454"/>
                    <a:pt x="1967" y="1"/>
                    <a:pt x="14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59;p23">
              <a:extLst>
                <a:ext uri="{FF2B5EF4-FFF2-40B4-BE49-F238E27FC236}">
                  <a16:creationId xmlns:a16="http://schemas.microsoft.com/office/drawing/2014/main" id="{EB193E6F-2562-1947-94BF-4C728AE4F24B}"/>
                </a:ext>
              </a:extLst>
            </p:cNvPr>
            <p:cNvSpPr/>
            <p:nvPr/>
          </p:nvSpPr>
          <p:spPr>
            <a:xfrm>
              <a:off x="1444884" y="2551092"/>
              <a:ext cx="34505" cy="48885"/>
            </a:xfrm>
            <a:custGeom>
              <a:avLst/>
              <a:gdLst/>
              <a:ahLst/>
              <a:cxnLst/>
              <a:rect l="l" t="t" r="r" b="b"/>
              <a:pathLst>
                <a:path w="4235" h="6000" extrusionOk="0">
                  <a:moveTo>
                    <a:pt x="2117" y="1"/>
                  </a:moveTo>
                  <a:cubicBezTo>
                    <a:pt x="958" y="1"/>
                    <a:pt x="0" y="1337"/>
                    <a:pt x="0" y="3000"/>
                  </a:cubicBezTo>
                  <a:cubicBezTo>
                    <a:pt x="0" y="4664"/>
                    <a:pt x="958" y="5999"/>
                    <a:pt x="2117" y="5999"/>
                  </a:cubicBezTo>
                  <a:cubicBezTo>
                    <a:pt x="3302" y="5999"/>
                    <a:pt x="4235" y="4664"/>
                    <a:pt x="4235" y="3000"/>
                  </a:cubicBezTo>
                  <a:cubicBezTo>
                    <a:pt x="4235" y="1337"/>
                    <a:pt x="3302" y="1"/>
                    <a:pt x="21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60;p23">
              <a:extLst>
                <a:ext uri="{FF2B5EF4-FFF2-40B4-BE49-F238E27FC236}">
                  <a16:creationId xmlns:a16="http://schemas.microsoft.com/office/drawing/2014/main" id="{C74036F4-3768-FF48-8A81-967DBE3DE68B}"/>
                </a:ext>
              </a:extLst>
            </p:cNvPr>
            <p:cNvSpPr/>
            <p:nvPr/>
          </p:nvSpPr>
          <p:spPr>
            <a:xfrm>
              <a:off x="1454744" y="2557048"/>
              <a:ext cx="19921" cy="16906"/>
            </a:xfrm>
            <a:custGeom>
              <a:avLst/>
              <a:gdLst/>
              <a:ahLst/>
              <a:cxnLst/>
              <a:rect l="l" t="t" r="r" b="b"/>
              <a:pathLst>
                <a:path w="2445" h="2075" extrusionOk="0">
                  <a:moveTo>
                    <a:pt x="1386" y="1"/>
                  </a:moveTo>
                  <a:cubicBezTo>
                    <a:pt x="454" y="1"/>
                    <a:pt x="0" y="1110"/>
                    <a:pt x="655" y="1765"/>
                  </a:cubicBezTo>
                  <a:cubicBezTo>
                    <a:pt x="869" y="1978"/>
                    <a:pt x="1133" y="2074"/>
                    <a:pt x="1392" y="2074"/>
                  </a:cubicBezTo>
                  <a:cubicBezTo>
                    <a:pt x="1929" y="2074"/>
                    <a:pt x="2445" y="1663"/>
                    <a:pt x="2445" y="1034"/>
                  </a:cubicBezTo>
                  <a:cubicBezTo>
                    <a:pt x="2420" y="454"/>
                    <a:pt x="1966" y="1"/>
                    <a:pt x="13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61;p23">
            <a:extLst>
              <a:ext uri="{FF2B5EF4-FFF2-40B4-BE49-F238E27FC236}">
                <a16:creationId xmlns:a16="http://schemas.microsoft.com/office/drawing/2014/main" id="{B55FDCDF-096D-B540-835B-61808B5C752F}"/>
              </a:ext>
            </a:extLst>
          </p:cNvPr>
          <p:cNvGrpSpPr/>
          <p:nvPr/>
        </p:nvGrpSpPr>
        <p:grpSpPr>
          <a:xfrm>
            <a:off x="7181932" y="4970288"/>
            <a:ext cx="763688" cy="565812"/>
            <a:chOff x="4081550" y="323800"/>
            <a:chExt cx="2610900" cy="1934400"/>
          </a:xfrm>
        </p:grpSpPr>
        <p:sp>
          <p:nvSpPr>
            <p:cNvPr id="39" name="Google Shape;362;p23">
              <a:extLst>
                <a:ext uri="{FF2B5EF4-FFF2-40B4-BE49-F238E27FC236}">
                  <a16:creationId xmlns:a16="http://schemas.microsoft.com/office/drawing/2014/main" id="{0577FBC0-E739-D642-9EB9-BD9E3D0769B2}"/>
                </a:ext>
              </a:extLst>
            </p:cNvPr>
            <p:cNvSpPr/>
            <p:nvPr/>
          </p:nvSpPr>
          <p:spPr>
            <a:xfrm>
              <a:off x="4366050" y="585075"/>
              <a:ext cx="1567800" cy="1673125"/>
            </a:xfrm>
            <a:custGeom>
              <a:avLst/>
              <a:gdLst/>
              <a:ahLst/>
              <a:cxnLst/>
              <a:rect l="l" t="t" r="r" b="b"/>
              <a:pathLst>
                <a:path w="62712" h="66925" extrusionOk="0">
                  <a:moveTo>
                    <a:pt x="39005" y="0"/>
                  </a:moveTo>
                  <a:cubicBezTo>
                    <a:pt x="32450" y="0"/>
                    <a:pt x="31130" y="5359"/>
                    <a:pt x="23466" y="8352"/>
                  </a:cubicBezTo>
                  <a:cubicBezTo>
                    <a:pt x="14922" y="11679"/>
                    <a:pt x="3327" y="9361"/>
                    <a:pt x="1664" y="19140"/>
                  </a:cubicBezTo>
                  <a:cubicBezTo>
                    <a:pt x="0" y="28919"/>
                    <a:pt x="13107" y="41824"/>
                    <a:pt x="15602" y="49284"/>
                  </a:cubicBezTo>
                  <a:cubicBezTo>
                    <a:pt x="18097" y="56770"/>
                    <a:pt x="13737" y="65718"/>
                    <a:pt x="18526" y="66776"/>
                  </a:cubicBezTo>
                  <a:cubicBezTo>
                    <a:pt x="18980" y="66877"/>
                    <a:pt x="19436" y="66924"/>
                    <a:pt x="19891" y="66924"/>
                  </a:cubicBezTo>
                  <a:cubicBezTo>
                    <a:pt x="24240" y="66924"/>
                    <a:pt x="28561" y="62588"/>
                    <a:pt x="31002" y="58459"/>
                  </a:cubicBezTo>
                  <a:cubicBezTo>
                    <a:pt x="33724" y="53872"/>
                    <a:pt x="35362" y="43689"/>
                    <a:pt x="38715" y="43689"/>
                  </a:cubicBezTo>
                  <a:cubicBezTo>
                    <a:pt x="42042" y="43689"/>
                    <a:pt x="37656" y="62618"/>
                    <a:pt x="42445" y="63449"/>
                  </a:cubicBezTo>
                  <a:cubicBezTo>
                    <a:pt x="42559" y="63469"/>
                    <a:pt x="42679" y="63479"/>
                    <a:pt x="42804" y="63479"/>
                  </a:cubicBezTo>
                  <a:cubicBezTo>
                    <a:pt x="47964" y="63479"/>
                    <a:pt x="62712" y="46989"/>
                    <a:pt x="57643" y="28289"/>
                  </a:cubicBezTo>
                  <a:cubicBezTo>
                    <a:pt x="52426" y="9159"/>
                    <a:pt x="50132" y="1673"/>
                    <a:pt x="41411" y="211"/>
                  </a:cubicBezTo>
                  <a:cubicBezTo>
                    <a:pt x="40533" y="67"/>
                    <a:pt x="39737" y="0"/>
                    <a:pt x="390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63;p23">
              <a:extLst>
                <a:ext uri="{FF2B5EF4-FFF2-40B4-BE49-F238E27FC236}">
                  <a16:creationId xmlns:a16="http://schemas.microsoft.com/office/drawing/2014/main" id="{73E8BFED-823C-9E49-9ED1-5C6234BC1E61}"/>
                </a:ext>
              </a:extLst>
            </p:cNvPr>
            <p:cNvSpPr/>
            <p:nvPr/>
          </p:nvSpPr>
          <p:spPr>
            <a:xfrm>
              <a:off x="5364775" y="600425"/>
              <a:ext cx="569075" cy="1571000"/>
            </a:xfrm>
            <a:custGeom>
              <a:avLst/>
              <a:gdLst/>
              <a:ahLst/>
              <a:cxnLst/>
              <a:rect l="l" t="t" r="r" b="b"/>
              <a:pathLst>
                <a:path w="22763" h="62840" extrusionOk="0">
                  <a:moveTo>
                    <a:pt x="3252" y="1"/>
                  </a:moveTo>
                  <a:cubicBezTo>
                    <a:pt x="20700" y="25064"/>
                    <a:pt x="17374" y="53424"/>
                    <a:pt x="4015" y="53424"/>
                  </a:cubicBezTo>
                  <a:cubicBezTo>
                    <a:pt x="2784" y="53424"/>
                    <a:pt x="1468" y="53184"/>
                    <a:pt x="76" y="52678"/>
                  </a:cubicBezTo>
                  <a:lnTo>
                    <a:pt x="76" y="52678"/>
                  </a:lnTo>
                  <a:cubicBezTo>
                    <a:pt x="1" y="57492"/>
                    <a:pt x="101" y="62407"/>
                    <a:pt x="2496" y="62810"/>
                  </a:cubicBezTo>
                  <a:cubicBezTo>
                    <a:pt x="2610" y="62830"/>
                    <a:pt x="2730" y="62840"/>
                    <a:pt x="2855" y="62840"/>
                  </a:cubicBezTo>
                  <a:cubicBezTo>
                    <a:pt x="8015" y="62840"/>
                    <a:pt x="22762" y="46350"/>
                    <a:pt x="17669" y="27675"/>
                  </a:cubicBezTo>
                  <a:cubicBezTo>
                    <a:pt x="12855" y="9931"/>
                    <a:pt x="10536" y="2219"/>
                    <a:pt x="3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64;p23">
              <a:extLst>
                <a:ext uri="{FF2B5EF4-FFF2-40B4-BE49-F238E27FC236}">
                  <a16:creationId xmlns:a16="http://schemas.microsoft.com/office/drawing/2014/main" id="{897F433A-2F48-5C44-8D6E-C5FBD7AA507E}"/>
                </a:ext>
              </a:extLst>
            </p:cNvPr>
            <p:cNvSpPr/>
            <p:nvPr/>
          </p:nvSpPr>
          <p:spPr>
            <a:xfrm>
              <a:off x="4711975" y="1689800"/>
              <a:ext cx="589175" cy="568250"/>
            </a:xfrm>
            <a:custGeom>
              <a:avLst/>
              <a:gdLst/>
              <a:ahLst/>
              <a:cxnLst/>
              <a:rect l="l" t="t" r="r" b="b"/>
              <a:pathLst>
                <a:path w="23567" h="22730" extrusionOk="0">
                  <a:moveTo>
                    <a:pt x="23177" y="1"/>
                  </a:moveTo>
                  <a:cubicBezTo>
                    <a:pt x="18529" y="1"/>
                    <a:pt x="13222" y="11890"/>
                    <a:pt x="10133" y="12405"/>
                  </a:cubicBezTo>
                  <a:cubicBezTo>
                    <a:pt x="10016" y="12424"/>
                    <a:pt x="9903" y="12433"/>
                    <a:pt x="9793" y="12433"/>
                  </a:cubicBezTo>
                  <a:cubicBezTo>
                    <a:pt x="6895" y="12433"/>
                    <a:pt x="6337" y="5941"/>
                    <a:pt x="1941" y="5650"/>
                  </a:cubicBezTo>
                  <a:lnTo>
                    <a:pt x="1941" y="5650"/>
                  </a:lnTo>
                  <a:cubicBezTo>
                    <a:pt x="4059" y="13010"/>
                    <a:pt x="1" y="21554"/>
                    <a:pt x="4689" y="22587"/>
                  </a:cubicBezTo>
                  <a:cubicBezTo>
                    <a:pt x="5135" y="22684"/>
                    <a:pt x="5584" y="22729"/>
                    <a:pt x="6031" y="22729"/>
                  </a:cubicBezTo>
                  <a:cubicBezTo>
                    <a:pt x="10384" y="22729"/>
                    <a:pt x="14697" y="18406"/>
                    <a:pt x="17165" y="14270"/>
                  </a:cubicBezTo>
                  <a:cubicBezTo>
                    <a:pt x="19509" y="10313"/>
                    <a:pt x="21046" y="2197"/>
                    <a:pt x="23567" y="29"/>
                  </a:cubicBezTo>
                  <a:cubicBezTo>
                    <a:pt x="23437" y="10"/>
                    <a:pt x="23307" y="1"/>
                    <a:pt x="23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65;p23">
              <a:extLst>
                <a:ext uri="{FF2B5EF4-FFF2-40B4-BE49-F238E27FC236}">
                  <a16:creationId xmlns:a16="http://schemas.microsoft.com/office/drawing/2014/main" id="{C7B86C8F-BA7C-8349-81D1-0A8391603A9E}"/>
                </a:ext>
              </a:extLst>
            </p:cNvPr>
            <p:cNvSpPr/>
            <p:nvPr/>
          </p:nvSpPr>
          <p:spPr>
            <a:xfrm>
              <a:off x="5601975" y="741850"/>
              <a:ext cx="623550" cy="596450"/>
            </a:xfrm>
            <a:custGeom>
              <a:avLst/>
              <a:gdLst/>
              <a:ahLst/>
              <a:cxnLst/>
              <a:rect l="l" t="t" r="r" b="b"/>
              <a:pathLst>
                <a:path w="24942" h="23858" extrusionOk="0">
                  <a:moveTo>
                    <a:pt x="21067" y="0"/>
                  </a:moveTo>
                  <a:cubicBezTo>
                    <a:pt x="20626" y="0"/>
                    <a:pt x="20173" y="77"/>
                    <a:pt x="19725" y="241"/>
                  </a:cubicBezTo>
                  <a:cubicBezTo>
                    <a:pt x="17179" y="1149"/>
                    <a:pt x="16322" y="4299"/>
                    <a:pt x="18036" y="6391"/>
                  </a:cubicBezTo>
                  <a:cubicBezTo>
                    <a:pt x="17406" y="7929"/>
                    <a:pt x="16675" y="9416"/>
                    <a:pt x="15793" y="10827"/>
                  </a:cubicBezTo>
                  <a:cubicBezTo>
                    <a:pt x="14709" y="12516"/>
                    <a:pt x="13575" y="14356"/>
                    <a:pt x="12037" y="15667"/>
                  </a:cubicBezTo>
                  <a:cubicBezTo>
                    <a:pt x="9441" y="17885"/>
                    <a:pt x="5635" y="19271"/>
                    <a:pt x="2359" y="19977"/>
                  </a:cubicBezTo>
                  <a:cubicBezTo>
                    <a:pt x="0" y="20472"/>
                    <a:pt x="775" y="23858"/>
                    <a:pt x="2950" y="23858"/>
                  </a:cubicBezTo>
                  <a:cubicBezTo>
                    <a:pt x="3099" y="23858"/>
                    <a:pt x="3255" y="23842"/>
                    <a:pt x="3417" y="23808"/>
                  </a:cubicBezTo>
                  <a:cubicBezTo>
                    <a:pt x="7576" y="22925"/>
                    <a:pt x="11483" y="21111"/>
                    <a:pt x="14860" y="18489"/>
                  </a:cubicBezTo>
                  <a:cubicBezTo>
                    <a:pt x="16650" y="17028"/>
                    <a:pt x="17985" y="14734"/>
                    <a:pt x="19220" y="12844"/>
                  </a:cubicBezTo>
                  <a:cubicBezTo>
                    <a:pt x="20229" y="11231"/>
                    <a:pt x="21086" y="9517"/>
                    <a:pt x="21766" y="7727"/>
                  </a:cubicBezTo>
                  <a:cubicBezTo>
                    <a:pt x="23606" y="7374"/>
                    <a:pt x="24942" y="5786"/>
                    <a:pt x="24942" y="3896"/>
                  </a:cubicBezTo>
                  <a:cubicBezTo>
                    <a:pt x="24942" y="1675"/>
                    <a:pt x="23129" y="0"/>
                    <a:pt x="21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66;p23">
              <a:extLst>
                <a:ext uri="{FF2B5EF4-FFF2-40B4-BE49-F238E27FC236}">
                  <a16:creationId xmlns:a16="http://schemas.microsoft.com/office/drawing/2014/main" id="{E4C764A1-4DC7-6D48-9622-9B62B11CC4CD}"/>
                </a:ext>
              </a:extLst>
            </p:cNvPr>
            <p:cNvSpPr/>
            <p:nvPr/>
          </p:nvSpPr>
          <p:spPr>
            <a:xfrm>
              <a:off x="4081550" y="1360925"/>
              <a:ext cx="829725" cy="248200"/>
            </a:xfrm>
            <a:custGeom>
              <a:avLst/>
              <a:gdLst/>
              <a:ahLst/>
              <a:cxnLst/>
              <a:rect l="l" t="t" r="r" b="b"/>
              <a:pathLst>
                <a:path w="33189" h="9928" extrusionOk="0">
                  <a:moveTo>
                    <a:pt x="4812" y="0"/>
                  </a:moveTo>
                  <a:cubicBezTo>
                    <a:pt x="3431" y="0"/>
                    <a:pt x="2044" y="708"/>
                    <a:pt x="1324" y="2246"/>
                  </a:cubicBezTo>
                  <a:cubicBezTo>
                    <a:pt x="0" y="5051"/>
                    <a:pt x="2254" y="7826"/>
                    <a:pt x="4868" y="7826"/>
                  </a:cubicBezTo>
                  <a:cubicBezTo>
                    <a:pt x="5589" y="7826"/>
                    <a:pt x="6337" y="7615"/>
                    <a:pt x="7045" y="7135"/>
                  </a:cubicBezTo>
                  <a:cubicBezTo>
                    <a:pt x="8784" y="7917"/>
                    <a:pt x="10599" y="8521"/>
                    <a:pt x="12439" y="8975"/>
                  </a:cubicBezTo>
                  <a:cubicBezTo>
                    <a:pt x="14376" y="9367"/>
                    <a:pt x="16538" y="9928"/>
                    <a:pt x="18568" y="9928"/>
                  </a:cubicBezTo>
                  <a:cubicBezTo>
                    <a:pt x="18890" y="9928"/>
                    <a:pt x="19208" y="9914"/>
                    <a:pt x="19522" y="9883"/>
                  </a:cubicBezTo>
                  <a:cubicBezTo>
                    <a:pt x="23756" y="9353"/>
                    <a:pt x="27814" y="7891"/>
                    <a:pt x="31393" y="5573"/>
                  </a:cubicBezTo>
                  <a:cubicBezTo>
                    <a:pt x="33188" y="4411"/>
                    <a:pt x="32116" y="1797"/>
                    <a:pt x="30446" y="1797"/>
                  </a:cubicBezTo>
                  <a:cubicBezTo>
                    <a:pt x="30123" y="1797"/>
                    <a:pt x="29778" y="1895"/>
                    <a:pt x="29427" y="2120"/>
                  </a:cubicBezTo>
                  <a:cubicBezTo>
                    <a:pt x="26629" y="3934"/>
                    <a:pt x="22924" y="5648"/>
                    <a:pt x="19547" y="5900"/>
                  </a:cubicBezTo>
                  <a:cubicBezTo>
                    <a:pt x="19297" y="5919"/>
                    <a:pt x="19045" y="5928"/>
                    <a:pt x="18793" y="5928"/>
                  </a:cubicBezTo>
                  <a:cubicBezTo>
                    <a:pt x="17008" y="5928"/>
                    <a:pt x="15173" y="5494"/>
                    <a:pt x="13472" y="5119"/>
                  </a:cubicBezTo>
                  <a:cubicBezTo>
                    <a:pt x="11834" y="4741"/>
                    <a:pt x="10271" y="4212"/>
                    <a:pt x="8734" y="3531"/>
                  </a:cubicBezTo>
                  <a:cubicBezTo>
                    <a:pt x="8517" y="1277"/>
                    <a:pt x="6669" y="0"/>
                    <a:pt x="48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67;p23">
              <a:extLst>
                <a:ext uri="{FF2B5EF4-FFF2-40B4-BE49-F238E27FC236}">
                  <a16:creationId xmlns:a16="http://schemas.microsoft.com/office/drawing/2014/main" id="{6709C0BA-3195-094C-A025-55622BFA0C32}"/>
                </a:ext>
              </a:extLst>
            </p:cNvPr>
            <p:cNvSpPr/>
            <p:nvPr/>
          </p:nvSpPr>
          <p:spPr>
            <a:xfrm>
              <a:off x="5298625" y="1177600"/>
              <a:ext cx="269075" cy="154075"/>
            </a:xfrm>
            <a:custGeom>
              <a:avLst/>
              <a:gdLst/>
              <a:ahLst/>
              <a:cxnLst/>
              <a:rect l="l" t="t" r="r" b="b"/>
              <a:pathLst>
                <a:path w="10763" h="6163" extrusionOk="0">
                  <a:moveTo>
                    <a:pt x="10334" y="1"/>
                  </a:moveTo>
                  <a:lnTo>
                    <a:pt x="0" y="3454"/>
                  </a:lnTo>
                  <a:cubicBezTo>
                    <a:pt x="0" y="3454"/>
                    <a:pt x="1650" y="6162"/>
                    <a:pt x="4693" y="6162"/>
                  </a:cubicBezTo>
                  <a:cubicBezTo>
                    <a:pt x="5257" y="6162"/>
                    <a:pt x="5870" y="6069"/>
                    <a:pt x="6528" y="5848"/>
                  </a:cubicBezTo>
                  <a:cubicBezTo>
                    <a:pt x="10762" y="4412"/>
                    <a:pt x="10334" y="1"/>
                    <a:pt x="10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68;p23">
              <a:extLst>
                <a:ext uri="{FF2B5EF4-FFF2-40B4-BE49-F238E27FC236}">
                  <a16:creationId xmlns:a16="http://schemas.microsoft.com/office/drawing/2014/main" id="{D151A4E9-F262-9049-9CE4-35CBAC3D36C0}"/>
                </a:ext>
              </a:extLst>
            </p:cNvPr>
            <p:cNvSpPr/>
            <p:nvPr/>
          </p:nvSpPr>
          <p:spPr>
            <a:xfrm>
              <a:off x="5638875" y="451100"/>
              <a:ext cx="194100" cy="149675"/>
            </a:xfrm>
            <a:custGeom>
              <a:avLst/>
              <a:gdLst/>
              <a:ahLst/>
              <a:cxnLst/>
              <a:rect l="l" t="t" r="r" b="b"/>
              <a:pathLst>
                <a:path w="7764" h="5987" extrusionOk="0">
                  <a:moveTo>
                    <a:pt x="7763" y="0"/>
                  </a:moveTo>
                  <a:cubicBezTo>
                    <a:pt x="7763" y="0"/>
                    <a:pt x="1" y="3075"/>
                    <a:pt x="2647" y="5520"/>
                  </a:cubicBezTo>
                  <a:cubicBezTo>
                    <a:pt x="2999" y="5845"/>
                    <a:pt x="3348" y="5986"/>
                    <a:pt x="3689" y="5986"/>
                  </a:cubicBezTo>
                  <a:cubicBezTo>
                    <a:pt x="5907" y="5986"/>
                    <a:pt x="7763" y="0"/>
                    <a:pt x="77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69;p23">
              <a:extLst>
                <a:ext uri="{FF2B5EF4-FFF2-40B4-BE49-F238E27FC236}">
                  <a16:creationId xmlns:a16="http://schemas.microsoft.com/office/drawing/2014/main" id="{EC018DB0-154F-4F42-B2C6-443E34A3FCEC}"/>
                </a:ext>
              </a:extLst>
            </p:cNvPr>
            <p:cNvSpPr/>
            <p:nvPr/>
          </p:nvSpPr>
          <p:spPr>
            <a:xfrm>
              <a:off x="5731500" y="760475"/>
              <a:ext cx="194100" cy="150275"/>
            </a:xfrm>
            <a:custGeom>
              <a:avLst/>
              <a:gdLst/>
              <a:ahLst/>
              <a:cxnLst/>
              <a:rect l="l" t="t" r="r" b="b"/>
              <a:pathLst>
                <a:path w="7764" h="6011" extrusionOk="0">
                  <a:moveTo>
                    <a:pt x="7764" y="1"/>
                  </a:moveTo>
                  <a:cubicBezTo>
                    <a:pt x="7763" y="1"/>
                    <a:pt x="1" y="3101"/>
                    <a:pt x="2672" y="5545"/>
                  </a:cubicBezTo>
                  <a:cubicBezTo>
                    <a:pt x="3023" y="5870"/>
                    <a:pt x="3371" y="6011"/>
                    <a:pt x="3710" y="6011"/>
                  </a:cubicBezTo>
                  <a:cubicBezTo>
                    <a:pt x="5924" y="6011"/>
                    <a:pt x="7763" y="1"/>
                    <a:pt x="7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70;p23">
              <a:extLst>
                <a:ext uri="{FF2B5EF4-FFF2-40B4-BE49-F238E27FC236}">
                  <a16:creationId xmlns:a16="http://schemas.microsoft.com/office/drawing/2014/main" id="{C29A5771-087C-EC42-84BC-8C696E533C91}"/>
                </a:ext>
              </a:extLst>
            </p:cNvPr>
            <p:cNvSpPr/>
            <p:nvPr/>
          </p:nvSpPr>
          <p:spPr>
            <a:xfrm>
              <a:off x="5969050" y="1405700"/>
              <a:ext cx="194725" cy="150275"/>
            </a:xfrm>
            <a:custGeom>
              <a:avLst/>
              <a:gdLst/>
              <a:ahLst/>
              <a:cxnLst/>
              <a:rect l="l" t="t" r="r" b="b"/>
              <a:pathLst>
                <a:path w="7789" h="6011" extrusionOk="0">
                  <a:moveTo>
                    <a:pt x="7789" y="1"/>
                  </a:moveTo>
                  <a:cubicBezTo>
                    <a:pt x="7788" y="1"/>
                    <a:pt x="1" y="3101"/>
                    <a:pt x="2672" y="5546"/>
                  </a:cubicBezTo>
                  <a:cubicBezTo>
                    <a:pt x="3023" y="5870"/>
                    <a:pt x="3372" y="6011"/>
                    <a:pt x="3711" y="6011"/>
                  </a:cubicBezTo>
                  <a:cubicBezTo>
                    <a:pt x="5931" y="6011"/>
                    <a:pt x="7789" y="1"/>
                    <a:pt x="7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71;p23">
              <a:extLst>
                <a:ext uri="{FF2B5EF4-FFF2-40B4-BE49-F238E27FC236}">
                  <a16:creationId xmlns:a16="http://schemas.microsoft.com/office/drawing/2014/main" id="{C05E6A28-9CF5-AC45-943C-7139AFF0FFA6}"/>
                </a:ext>
              </a:extLst>
            </p:cNvPr>
            <p:cNvSpPr/>
            <p:nvPr/>
          </p:nvSpPr>
          <p:spPr>
            <a:xfrm>
              <a:off x="6243775" y="980375"/>
              <a:ext cx="194100" cy="149875"/>
            </a:xfrm>
            <a:custGeom>
              <a:avLst/>
              <a:gdLst/>
              <a:ahLst/>
              <a:cxnLst/>
              <a:rect l="l" t="t" r="r" b="b"/>
              <a:pathLst>
                <a:path w="7764" h="5995" extrusionOk="0">
                  <a:moveTo>
                    <a:pt x="7764" y="1"/>
                  </a:moveTo>
                  <a:cubicBezTo>
                    <a:pt x="7763" y="1"/>
                    <a:pt x="1" y="3076"/>
                    <a:pt x="2672" y="5521"/>
                  </a:cubicBezTo>
                  <a:cubicBezTo>
                    <a:pt x="3027" y="5851"/>
                    <a:pt x="3377" y="5995"/>
                    <a:pt x="3719" y="5995"/>
                  </a:cubicBezTo>
                  <a:cubicBezTo>
                    <a:pt x="5930" y="5995"/>
                    <a:pt x="7764" y="1"/>
                    <a:pt x="7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72;p23">
              <a:extLst>
                <a:ext uri="{FF2B5EF4-FFF2-40B4-BE49-F238E27FC236}">
                  <a16:creationId xmlns:a16="http://schemas.microsoft.com/office/drawing/2014/main" id="{BE26AFDF-319B-204B-959F-007840A9B49D}"/>
                </a:ext>
              </a:extLst>
            </p:cNvPr>
            <p:cNvSpPr/>
            <p:nvPr/>
          </p:nvSpPr>
          <p:spPr>
            <a:xfrm>
              <a:off x="6385550" y="1346475"/>
              <a:ext cx="194100" cy="150275"/>
            </a:xfrm>
            <a:custGeom>
              <a:avLst/>
              <a:gdLst/>
              <a:ahLst/>
              <a:cxnLst/>
              <a:rect l="l" t="t" r="r" b="b"/>
              <a:pathLst>
                <a:path w="7764" h="6011" extrusionOk="0">
                  <a:moveTo>
                    <a:pt x="7764" y="1"/>
                  </a:moveTo>
                  <a:cubicBezTo>
                    <a:pt x="7763" y="1"/>
                    <a:pt x="1" y="3076"/>
                    <a:pt x="2647" y="5546"/>
                  </a:cubicBezTo>
                  <a:cubicBezTo>
                    <a:pt x="3002" y="5870"/>
                    <a:pt x="3352" y="6011"/>
                    <a:pt x="3694" y="6011"/>
                  </a:cubicBezTo>
                  <a:cubicBezTo>
                    <a:pt x="5925" y="6011"/>
                    <a:pt x="7764" y="1"/>
                    <a:pt x="7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73;p23">
              <a:extLst>
                <a:ext uri="{FF2B5EF4-FFF2-40B4-BE49-F238E27FC236}">
                  <a16:creationId xmlns:a16="http://schemas.microsoft.com/office/drawing/2014/main" id="{0697BEAA-D7B7-8146-9AEA-3A979CEFAA0A}"/>
                </a:ext>
              </a:extLst>
            </p:cNvPr>
            <p:cNvSpPr/>
            <p:nvPr/>
          </p:nvSpPr>
          <p:spPr>
            <a:xfrm>
              <a:off x="6265850" y="584675"/>
              <a:ext cx="194075" cy="150275"/>
            </a:xfrm>
            <a:custGeom>
              <a:avLst/>
              <a:gdLst/>
              <a:ahLst/>
              <a:cxnLst/>
              <a:rect l="l" t="t" r="r" b="b"/>
              <a:pathLst>
                <a:path w="7763" h="6011" extrusionOk="0">
                  <a:moveTo>
                    <a:pt x="7763" y="0"/>
                  </a:moveTo>
                  <a:lnTo>
                    <a:pt x="7763" y="0"/>
                  </a:lnTo>
                  <a:cubicBezTo>
                    <a:pt x="7762" y="1"/>
                    <a:pt x="0" y="3101"/>
                    <a:pt x="2646" y="5545"/>
                  </a:cubicBezTo>
                  <a:cubicBezTo>
                    <a:pt x="3001" y="5870"/>
                    <a:pt x="3351" y="6011"/>
                    <a:pt x="3693" y="6011"/>
                  </a:cubicBezTo>
                  <a:cubicBezTo>
                    <a:pt x="5924" y="6011"/>
                    <a:pt x="7763" y="1"/>
                    <a:pt x="77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74;p23">
              <a:extLst>
                <a:ext uri="{FF2B5EF4-FFF2-40B4-BE49-F238E27FC236}">
                  <a16:creationId xmlns:a16="http://schemas.microsoft.com/office/drawing/2014/main" id="{58379D6F-F0D0-1C42-AF16-B48D6094C16A}"/>
                </a:ext>
              </a:extLst>
            </p:cNvPr>
            <p:cNvSpPr/>
            <p:nvPr/>
          </p:nvSpPr>
          <p:spPr>
            <a:xfrm>
              <a:off x="6102650" y="354675"/>
              <a:ext cx="194075" cy="150275"/>
            </a:xfrm>
            <a:custGeom>
              <a:avLst/>
              <a:gdLst/>
              <a:ahLst/>
              <a:cxnLst/>
              <a:rect l="l" t="t" r="r" b="b"/>
              <a:pathLst>
                <a:path w="7763" h="6011" extrusionOk="0">
                  <a:moveTo>
                    <a:pt x="7763" y="1"/>
                  </a:moveTo>
                  <a:cubicBezTo>
                    <a:pt x="7762" y="1"/>
                    <a:pt x="0" y="3101"/>
                    <a:pt x="2646" y="5546"/>
                  </a:cubicBezTo>
                  <a:cubicBezTo>
                    <a:pt x="2998" y="5870"/>
                    <a:pt x="3346" y="6011"/>
                    <a:pt x="3685" y="6011"/>
                  </a:cubicBezTo>
                  <a:cubicBezTo>
                    <a:pt x="5905" y="6011"/>
                    <a:pt x="7763" y="1"/>
                    <a:pt x="77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75;p23">
              <a:extLst>
                <a:ext uri="{FF2B5EF4-FFF2-40B4-BE49-F238E27FC236}">
                  <a16:creationId xmlns:a16="http://schemas.microsoft.com/office/drawing/2014/main" id="{C35DD9D3-571A-CB49-BB02-DE11302ADD9D}"/>
                </a:ext>
              </a:extLst>
            </p:cNvPr>
            <p:cNvSpPr/>
            <p:nvPr/>
          </p:nvSpPr>
          <p:spPr>
            <a:xfrm>
              <a:off x="6498350" y="800175"/>
              <a:ext cx="194100" cy="150275"/>
            </a:xfrm>
            <a:custGeom>
              <a:avLst/>
              <a:gdLst/>
              <a:ahLst/>
              <a:cxnLst/>
              <a:rect l="l" t="t" r="r" b="b"/>
              <a:pathLst>
                <a:path w="7764" h="6011" extrusionOk="0">
                  <a:moveTo>
                    <a:pt x="7763" y="0"/>
                  </a:moveTo>
                  <a:lnTo>
                    <a:pt x="7763" y="0"/>
                  </a:lnTo>
                  <a:cubicBezTo>
                    <a:pt x="7763" y="1"/>
                    <a:pt x="0" y="3101"/>
                    <a:pt x="2647" y="5545"/>
                  </a:cubicBezTo>
                  <a:cubicBezTo>
                    <a:pt x="2998" y="5870"/>
                    <a:pt x="3346" y="6010"/>
                    <a:pt x="3686" y="6010"/>
                  </a:cubicBezTo>
                  <a:cubicBezTo>
                    <a:pt x="5905" y="6010"/>
                    <a:pt x="7763" y="1"/>
                    <a:pt x="77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76;p23">
              <a:extLst>
                <a:ext uri="{FF2B5EF4-FFF2-40B4-BE49-F238E27FC236}">
                  <a16:creationId xmlns:a16="http://schemas.microsoft.com/office/drawing/2014/main" id="{E2FA9309-A388-6F46-9DAF-B6BA081B7351}"/>
                </a:ext>
              </a:extLst>
            </p:cNvPr>
            <p:cNvSpPr/>
            <p:nvPr/>
          </p:nvSpPr>
          <p:spPr>
            <a:xfrm>
              <a:off x="5304300" y="509700"/>
              <a:ext cx="194725" cy="150275"/>
            </a:xfrm>
            <a:custGeom>
              <a:avLst/>
              <a:gdLst/>
              <a:ahLst/>
              <a:cxnLst/>
              <a:rect l="l" t="t" r="r" b="b"/>
              <a:pathLst>
                <a:path w="7789" h="6011" extrusionOk="0">
                  <a:moveTo>
                    <a:pt x="7788" y="0"/>
                  </a:moveTo>
                  <a:cubicBezTo>
                    <a:pt x="7788" y="0"/>
                    <a:pt x="0" y="3100"/>
                    <a:pt x="2672" y="5545"/>
                  </a:cubicBezTo>
                  <a:cubicBezTo>
                    <a:pt x="3023" y="5870"/>
                    <a:pt x="3371" y="6010"/>
                    <a:pt x="3710" y="6010"/>
                  </a:cubicBezTo>
                  <a:cubicBezTo>
                    <a:pt x="5930" y="6010"/>
                    <a:pt x="7788" y="0"/>
                    <a:pt x="77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77;p23">
              <a:extLst>
                <a:ext uri="{FF2B5EF4-FFF2-40B4-BE49-F238E27FC236}">
                  <a16:creationId xmlns:a16="http://schemas.microsoft.com/office/drawing/2014/main" id="{B3BC815D-CD13-F641-8D8C-4902C4A4E505}"/>
                </a:ext>
              </a:extLst>
            </p:cNvPr>
            <p:cNvSpPr/>
            <p:nvPr/>
          </p:nvSpPr>
          <p:spPr>
            <a:xfrm>
              <a:off x="5375500" y="725200"/>
              <a:ext cx="194075" cy="150275"/>
            </a:xfrm>
            <a:custGeom>
              <a:avLst/>
              <a:gdLst/>
              <a:ahLst/>
              <a:cxnLst/>
              <a:rect l="l" t="t" r="r" b="b"/>
              <a:pathLst>
                <a:path w="7763" h="6011" extrusionOk="0">
                  <a:moveTo>
                    <a:pt x="7763" y="0"/>
                  </a:moveTo>
                  <a:cubicBezTo>
                    <a:pt x="7762" y="0"/>
                    <a:pt x="0" y="3075"/>
                    <a:pt x="2646" y="5545"/>
                  </a:cubicBezTo>
                  <a:cubicBezTo>
                    <a:pt x="3001" y="5869"/>
                    <a:pt x="3352" y="6010"/>
                    <a:pt x="3693" y="6010"/>
                  </a:cubicBezTo>
                  <a:cubicBezTo>
                    <a:pt x="5924" y="6010"/>
                    <a:pt x="7763" y="0"/>
                    <a:pt x="77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78;p23">
              <a:extLst>
                <a:ext uri="{FF2B5EF4-FFF2-40B4-BE49-F238E27FC236}">
                  <a16:creationId xmlns:a16="http://schemas.microsoft.com/office/drawing/2014/main" id="{25F9215C-713D-3E41-9E18-7272C6217D71}"/>
                </a:ext>
              </a:extLst>
            </p:cNvPr>
            <p:cNvSpPr/>
            <p:nvPr/>
          </p:nvSpPr>
          <p:spPr>
            <a:xfrm>
              <a:off x="5898475" y="1030800"/>
              <a:ext cx="194100" cy="150275"/>
            </a:xfrm>
            <a:custGeom>
              <a:avLst/>
              <a:gdLst/>
              <a:ahLst/>
              <a:cxnLst/>
              <a:rect l="l" t="t" r="r" b="b"/>
              <a:pathLst>
                <a:path w="7764" h="6011" extrusionOk="0">
                  <a:moveTo>
                    <a:pt x="7764" y="0"/>
                  </a:moveTo>
                  <a:cubicBezTo>
                    <a:pt x="7763" y="0"/>
                    <a:pt x="1" y="3075"/>
                    <a:pt x="2647" y="5545"/>
                  </a:cubicBezTo>
                  <a:cubicBezTo>
                    <a:pt x="3002" y="5870"/>
                    <a:pt x="3352" y="6010"/>
                    <a:pt x="3694" y="6010"/>
                  </a:cubicBezTo>
                  <a:cubicBezTo>
                    <a:pt x="5925" y="6010"/>
                    <a:pt x="7764" y="1"/>
                    <a:pt x="7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79;p23">
              <a:extLst>
                <a:ext uri="{FF2B5EF4-FFF2-40B4-BE49-F238E27FC236}">
                  <a16:creationId xmlns:a16="http://schemas.microsoft.com/office/drawing/2014/main" id="{7F46B30F-C937-274F-87F0-2F18DA1F1D5B}"/>
                </a:ext>
              </a:extLst>
            </p:cNvPr>
            <p:cNvSpPr/>
            <p:nvPr/>
          </p:nvSpPr>
          <p:spPr>
            <a:xfrm>
              <a:off x="5572075" y="1167525"/>
              <a:ext cx="194725" cy="150275"/>
            </a:xfrm>
            <a:custGeom>
              <a:avLst/>
              <a:gdLst/>
              <a:ahLst/>
              <a:cxnLst/>
              <a:rect l="l" t="t" r="r" b="b"/>
              <a:pathLst>
                <a:path w="7789" h="6011" extrusionOk="0">
                  <a:moveTo>
                    <a:pt x="7789" y="1"/>
                  </a:moveTo>
                  <a:cubicBezTo>
                    <a:pt x="7788" y="1"/>
                    <a:pt x="1" y="3101"/>
                    <a:pt x="2672" y="5546"/>
                  </a:cubicBezTo>
                  <a:cubicBezTo>
                    <a:pt x="3024" y="5870"/>
                    <a:pt x="3372" y="6011"/>
                    <a:pt x="3711" y="6011"/>
                  </a:cubicBezTo>
                  <a:cubicBezTo>
                    <a:pt x="5931" y="6011"/>
                    <a:pt x="7789" y="1"/>
                    <a:pt x="7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80;p23">
              <a:extLst>
                <a:ext uri="{FF2B5EF4-FFF2-40B4-BE49-F238E27FC236}">
                  <a16:creationId xmlns:a16="http://schemas.microsoft.com/office/drawing/2014/main" id="{E0D77B34-19DE-A74F-AC36-CE41F76C3065}"/>
                </a:ext>
              </a:extLst>
            </p:cNvPr>
            <p:cNvSpPr/>
            <p:nvPr/>
          </p:nvSpPr>
          <p:spPr>
            <a:xfrm>
              <a:off x="5638875" y="1664050"/>
              <a:ext cx="194100" cy="149875"/>
            </a:xfrm>
            <a:custGeom>
              <a:avLst/>
              <a:gdLst/>
              <a:ahLst/>
              <a:cxnLst/>
              <a:rect l="l" t="t" r="r" b="b"/>
              <a:pathLst>
                <a:path w="7764" h="5995" extrusionOk="0">
                  <a:moveTo>
                    <a:pt x="7763" y="1"/>
                  </a:moveTo>
                  <a:cubicBezTo>
                    <a:pt x="7763" y="1"/>
                    <a:pt x="1" y="3076"/>
                    <a:pt x="2647" y="5521"/>
                  </a:cubicBezTo>
                  <a:cubicBezTo>
                    <a:pt x="3001" y="5851"/>
                    <a:pt x="3352" y="5994"/>
                    <a:pt x="3695" y="5994"/>
                  </a:cubicBezTo>
                  <a:cubicBezTo>
                    <a:pt x="5910" y="5994"/>
                    <a:pt x="7763" y="1"/>
                    <a:pt x="77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81;p23">
              <a:extLst>
                <a:ext uri="{FF2B5EF4-FFF2-40B4-BE49-F238E27FC236}">
                  <a16:creationId xmlns:a16="http://schemas.microsoft.com/office/drawing/2014/main" id="{F0D8185B-7F9F-984F-8318-ED0BE490ABE9}"/>
                </a:ext>
              </a:extLst>
            </p:cNvPr>
            <p:cNvSpPr/>
            <p:nvPr/>
          </p:nvSpPr>
          <p:spPr>
            <a:xfrm>
              <a:off x="6047200" y="1791350"/>
              <a:ext cx="194075" cy="150275"/>
            </a:xfrm>
            <a:custGeom>
              <a:avLst/>
              <a:gdLst/>
              <a:ahLst/>
              <a:cxnLst/>
              <a:rect l="l" t="t" r="r" b="b"/>
              <a:pathLst>
                <a:path w="7763" h="6011" extrusionOk="0">
                  <a:moveTo>
                    <a:pt x="7763" y="0"/>
                  </a:moveTo>
                  <a:cubicBezTo>
                    <a:pt x="7762" y="0"/>
                    <a:pt x="0" y="3100"/>
                    <a:pt x="2646" y="5545"/>
                  </a:cubicBezTo>
                  <a:cubicBezTo>
                    <a:pt x="3001" y="5869"/>
                    <a:pt x="3352" y="6010"/>
                    <a:pt x="3693" y="6010"/>
                  </a:cubicBezTo>
                  <a:cubicBezTo>
                    <a:pt x="5924" y="6010"/>
                    <a:pt x="7763" y="0"/>
                    <a:pt x="77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82;p23">
              <a:extLst>
                <a:ext uri="{FF2B5EF4-FFF2-40B4-BE49-F238E27FC236}">
                  <a16:creationId xmlns:a16="http://schemas.microsoft.com/office/drawing/2014/main" id="{5F54229D-F4D4-0B4E-B2DB-C5E5E37F4917}"/>
                </a:ext>
              </a:extLst>
            </p:cNvPr>
            <p:cNvSpPr/>
            <p:nvPr/>
          </p:nvSpPr>
          <p:spPr>
            <a:xfrm>
              <a:off x="6498350" y="323800"/>
              <a:ext cx="194100" cy="150275"/>
            </a:xfrm>
            <a:custGeom>
              <a:avLst/>
              <a:gdLst/>
              <a:ahLst/>
              <a:cxnLst/>
              <a:rect l="l" t="t" r="r" b="b"/>
              <a:pathLst>
                <a:path w="7764" h="6011" extrusionOk="0">
                  <a:moveTo>
                    <a:pt x="7763" y="1"/>
                  </a:moveTo>
                  <a:lnTo>
                    <a:pt x="7763" y="1"/>
                  </a:lnTo>
                  <a:cubicBezTo>
                    <a:pt x="7763" y="1"/>
                    <a:pt x="0" y="3101"/>
                    <a:pt x="2647" y="5546"/>
                  </a:cubicBezTo>
                  <a:cubicBezTo>
                    <a:pt x="2998" y="5870"/>
                    <a:pt x="3346" y="6011"/>
                    <a:pt x="3686" y="6011"/>
                  </a:cubicBezTo>
                  <a:cubicBezTo>
                    <a:pt x="5905" y="6011"/>
                    <a:pt x="7763" y="1"/>
                    <a:pt x="77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83;p23">
              <a:extLst>
                <a:ext uri="{FF2B5EF4-FFF2-40B4-BE49-F238E27FC236}">
                  <a16:creationId xmlns:a16="http://schemas.microsoft.com/office/drawing/2014/main" id="{B3C60811-8C6E-164A-B12D-AF7369331445}"/>
                </a:ext>
              </a:extLst>
            </p:cNvPr>
            <p:cNvSpPr/>
            <p:nvPr/>
          </p:nvSpPr>
          <p:spPr>
            <a:xfrm>
              <a:off x="5023350" y="1070950"/>
              <a:ext cx="253500" cy="63875"/>
            </a:xfrm>
            <a:custGeom>
              <a:avLst/>
              <a:gdLst/>
              <a:ahLst/>
              <a:cxnLst/>
              <a:rect l="l" t="t" r="r" b="b"/>
              <a:pathLst>
                <a:path w="10140" h="2555" extrusionOk="0">
                  <a:moveTo>
                    <a:pt x="5498" y="1"/>
                  </a:moveTo>
                  <a:cubicBezTo>
                    <a:pt x="3761" y="1"/>
                    <a:pt x="2033" y="486"/>
                    <a:pt x="526" y="1444"/>
                  </a:cubicBezTo>
                  <a:cubicBezTo>
                    <a:pt x="1" y="1780"/>
                    <a:pt x="316" y="2554"/>
                    <a:pt x="815" y="2554"/>
                  </a:cubicBezTo>
                  <a:cubicBezTo>
                    <a:pt x="915" y="2554"/>
                    <a:pt x="1022" y="2523"/>
                    <a:pt x="1131" y="2452"/>
                  </a:cubicBezTo>
                  <a:cubicBezTo>
                    <a:pt x="2437" y="1601"/>
                    <a:pt x="3942" y="1173"/>
                    <a:pt x="5463" y="1173"/>
                  </a:cubicBezTo>
                  <a:cubicBezTo>
                    <a:pt x="6643" y="1173"/>
                    <a:pt x="7832" y="1430"/>
                    <a:pt x="8944" y="1948"/>
                  </a:cubicBezTo>
                  <a:cubicBezTo>
                    <a:pt x="9031" y="1987"/>
                    <a:pt x="9117" y="2004"/>
                    <a:pt x="9199" y="2004"/>
                  </a:cubicBezTo>
                  <a:cubicBezTo>
                    <a:pt x="9758" y="2004"/>
                    <a:pt x="10140" y="1200"/>
                    <a:pt x="9524" y="915"/>
                  </a:cubicBezTo>
                  <a:cubicBezTo>
                    <a:pt x="8245" y="303"/>
                    <a:pt x="6869" y="1"/>
                    <a:pt x="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84;p23">
              <a:extLst>
                <a:ext uri="{FF2B5EF4-FFF2-40B4-BE49-F238E27FC236}">
                  <a16:creationId xmlns:a16="http://schemas.microsoft.com/office/drawing/2014/main" id="{E5B139C1-A790-3840-AB92-0B3D9FC8A251}"/>
                </a:ext>
              </a:extLst>
            </p:cNvPr>
            <p:cNvSpPr/>
            <p:nvPr/>
          </p:nvSpPr>
          <p:spPr>
            <a:xfrm>
              <a:off x="5441075" y="948800"/>
              <a:ext cx="170100" cy="96225"/>
            </a:xfrm>
            <a:custGeom>
              <a:avLst/>
              <a:gdLst/>
              <a:ahLst/>
              <a:cxnLst/>
              <a:rect l="l" t="t" r="r" b="b"/>
              <a:pathLst>
                <a:path w="6804" h="3849" extrusionOk="0">
                  <a:moveTo>
                    <a:pt x="5831" y="0"/>
                  </a:moveTo>
                  <a:cubicBezTo>
                    <a:pt x="3617" y="0"/>
                    <a:pt x="1521" y="1122"/>
                    <a:pt x="301" y="2978"/>
                  </a:cubicBezTo>
                  <a:cubicBezTo>
                    <a:pt x="0" y="3420"/>
                    <a:pt x="406" y="3849"/>
                    <a:pt x="823" y="3849"/>
                  </a:cubicBezTo>
                  <a:cubicBezTo>
                    <a:pt x="1001" y="3849"/>
                    <a:pt x="1181" y="3771"/>
                    <a:pt x="1309" y="3583"/>
                  </a:cubicBezTo>
                  <a:lnTo>
                    <a:pt x="1334" y="3583"/>
                  </a:lnTo>
                  <a:cubicBezTo>
                    <a:pt x="2328" y="2081"/>
                    <a:pt x="4020" y="1184"/>
                    <a:pt x="5828" y="1184"/>
                  </a:cubicBezTo>
                  <a:cubicBezTo>
                    <a:pt x="5901" y="1184"/>
                    <a:pt x="5974" y="1185"/>
                    <a:pt x="6047" y="1188"/>
                  </a:cubicBezTo>
                  <a:cubicBezTo>
                    <a:pt x="6063" y="1189"/>
                    <a:pt x="6079" y="1190"/>
                    <a:pt x="6094" y="1190"/>
                  </a:cubicBezTo>
                  <a:cubicBezTo>
                    <a:pt x="6803" y="1190"/>
                    <a:pt x="6788" y="53"/>
                    <a:pt x="6047" y="4"/>
                  </a:cubicBezTo>
                  <a:cubicBezTo>
                    <a:pt x="5975" y="1"/>
                    <a:pt x="5903" y="0"/>
                    <a:pt x="5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385;p23">
            <a:extLst>
              <a:ext uri="{FF2B5EF4-FFF2-40B4-BE49-F238E27FC236}">
                <a16:creationId xmlns:a16="http://schemas.microsoft.com/office/drawing/2014/main" id="{78B52C25-758F-9245-A3FE-92134C57C3CA}"/>
              </a:ext>
            </a:extLst>
          </p:cNvPr>
          <p:cNvGrpSpPr/>
          <p:nvPr/>
        </p:nvGrpSpPr>
        <p:grpSpPr>
          <a:xfrm>
            <a:off x="3886623" y="5004697"/>
            <a:ext cx="803864" cy="497433"/>
            <a:chOff x="4092625" y="3660775"/>
            <a:chExt cx="2537450" cy="1570675"/>
          </a:xfrm>
        </p:grpSpPr>
        <p:sp>
          <p:nvSpPr>
            <p:cNvPr id="63" name="Google Shape;386;p23">
              <a:extLst>
                <a:ext uri="{FF2B5EF4-FFF2-40B4-BE49-F238E27FC236}">
                  <a16:creationId xmlns:a16="http://schemas.microsoft.com/office/drawing/2014/main" id="{0B1ADAA3-F63E-6948-A6C7-60651AA958B3}"/>
                </a:ext>
              </a:extLst>
            </p:cNvPr>
            <p:cNvSpPr/>
            <p:nvPr/>
          </p:nvSpPr>
          <p:spPr>
            <a:xfrm>
              <a:off x="6175100" y="4463925"/>
              <a:ext cx="410850" cy="351975"/>
            </a:xfrm>
            <a:custGeom>
              <a:avLst/>
              <a:gdLst/>
              <a:ahLst/>
              <a:cxnLst/>
              <a:rect l="l" t="t" r="r" b="b"/>
              <a:pathLst>
                <a:path w="16434" h="14079" extrusionOk="0">
                  <a:moveTo>
                    <a:pt x="9402" y="544"/>
                  </a:moveTo>
                  <a:cubicBezTo>
                    <a:pt x="13006" y="544"/>
                    <a:pt x="15905" y="3442"/>
                    <a:pt x="15905" y="7046"/>
                  </a:cubicBezTo>
                  <a:cubicBezTo>
                    <a:pt x="15905" y="10966"/>
                    <a:pt x="12702" y="13560"/>
                    <a:pt x="9365" y="13560"/>
                  </a:cubicBezTo>
                  <a:cubicBezTo>
                    <a:pt x="7767" y="13560"/>
                    <a:pt x="6137" y="12964"/>
                    <a:pt x="4815" y="11634"/>
                  </a:cubicBezTo>
                  <a:cubicBezTo>
                    <a:pt x="706" y="7551"/>
                    <a:pt x="3605" y="544"/>
                    <a:pt x="9402" y="544"/>
                  </a:cubicBezTo>
                  <a:close/>
                  <a:moveTo>
                    <a:pt x="9368" y="1"/>
                  </a:moveTo>
                  <a:cubicBezTo>
                    <a:pt x="7638" y="1"/>
                    <a:pt x="5873" y="644"/>
                    <a:pt x="4436" y="2081"/>
                  </a:cubicBezTo>
                  <a:cubicBezTo>
                    <a:pt x="0" y="6492"/>
                    <a:pt x="3151" y="14079"/>
                    <a:pt x="9402" y="14079"/>
                  </a:cubicBezTo>
                  <a:cubicBezTo>
                    <a:pt x="13283" y="14053"/>
                    <a:pt x="16434" y="10928"/>
                    <a:pt x="16434" y="7046"/>
                  </a:cubicBezTo>
                  <a:cubicBezTo>
                    <a:pt x="16434" y="2804"/>
                    <a:pt x="12978" y="1"/>
                    <a:pt x="9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87;p23">
              <a:extLst>
                <a:ext uri="{FF2B5EF4-FFF2-40B4-BE49-F238E27FC236}">
                  <a16:creationId xmlns:a16="http://schemas.microsoft.com/office/drawing/2014/main" id="{2C08E11A-D9DD-4B49-8C35-0831D7422A73}"/>
                </a:ext>
              </a:extLst>
            </p:cNvPr>
            <p:cNvSpPr/>
            <p:nvPr/>
          </p:nvSpPr>
          <p:spPr>
            <a:xfrm>
              <a:off x="6197775" y="4480450"/>
              <a:ext cx="372425" cy="318450"/>
            </a:xfrm>
            <a:custGeom>
              <a:avLst/>
              <a:gdLst/>
              <a:ahLst/>
              <a:cxnLst/>
              <a:rect l="l" t="t" r="r" b="b"/>
              <a:pathLst>
                <a:path w="14897" h="12738" extrusionOk="0">
                  <a:moveTo>
                    <a:pt x="8495" y="538"/>
                  </a:moveTo>
                  <a:cubicBezTo>
                    <a:pt x="11721" y="538"/>
                    <a:pt x="14342" y="3159"/>
                    <a:pt x="14342" y="6385"/>
                  </a:cubicBezTo>
                  <a:cubicBezTo>
                    <a:pt x="14342" y="9901"/>
                    <a:pt x="11453" y="12238"/>
                    <a:pt x="8445" y="12238"/>
                  </a:cubicBezTo>
                  <a:cubicBezTo>
                    <a:pt x="7011" y="12238"/>
                    <a:pt x="5549" y="11707"/>
                    <a:pt x="4361" y="10519"/>
                  </a:cubicBezTo>
                  <a:cubicBezTo>
                    <a:pt x="681" y="6839"/>
                    <a:pt x="3303" y="538"/>
                    <a:pt x="8495" y="538"/>
                  </a:cubicBezTo>
                  <a:close/>
                  <a:moveTo>
                    <a:pt x="8467" y="0"/>
                  </a:moveTo>
                  <a:cubicBezTo>
                    <a:pt x="6905" y="0"/>
                    <a:pt x="5311" y="580"/>
                    <a:pt x="4008" y="1874"/>
                  </a:cubicBezTo>
                  <a:cubicBezTo>
                    <a:pt x="1" y="5881"/>
                    <a:pt x="2824" y="12737"/>
                    <a:pt x="8495" y="12737"/>
                  </a:cubicBezTo>
                  <a:cubicBezTo>
                    <a:pt x="8510" y="12737"/>
                    <a:pt x="8525" y="12737"/>
                    <a:pt x="8541" y="12737"/>
                  </a:cubicBezTo>
                  <a:cubicBezTo>
                    <a:pt x="12048" y="12737"/>
                    <a:pt x="14872" y="9874"/>
                    <a:pt x="14897" y="6385"/>
                  </a:cubicBezTo>
                  <a:cubicBezTo>
                    <a:pt x="14880" y="2546"/>
                    <a:pt x="11743" y="0"/>
                    <a:pt x="8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88;p23">
              <a:extLst>
                <a:ext uri="{FF2B5EF4-FFF2-40B4-BE49-F238E27FC236}">
                  <a16:creationId xmlns:a16="http://schemas.microsoft.com/office/drawing/2014/main" id="{3E0DDF50-BAF8-684D-84A2-50EA0CD9B9F5}"/>
                </a:ext>
              </a:extLst>
            </p:cNvPr>
            <p:cNvSpPr/>
            <p:nvPr/>
          </p:nvSpPr>
          <p:spPr>
            <a:xfrm>
              <a:off x="6222350" y="4499225"/>
              <a:ext cx="328325" cy="280750"/>
            </a:xfrm>
            <a:custGeom>
              <a:avLst/>
              <a:gdLst/>
              <a:ahLst/>
              <a:cxnLst/>
              <a:rect l="l" t="t" r="r" b="b"/>
              <a:pathLst>
                <a:path w="13133" h="11230" extrusionOk="0">
                  <a:moveTo>
                    <a:pt x="7512" y="518"/>
                  </a:moveTo>
                  <a:lnTo>
                    <a:pt x="7512" y="543"/>
                  </a:lnTo>
                  <a:cubicBezTo>
                    <a:pt x="10309" y="543"/>
                    <a:pt x="12603" y="2812"/>
                    <a:pt x="12603" y="5609"/>
                  </a:cubicBezTo>
                  <a:cubicBezTo>
                    <a:pt x="12603" y="8680"/>
                    <a:pt x="10098" y="10711"/>
                    <a:pt x="7486" y="10711"/>
                  </a:cubicBezTo>
                  <a:cubicBezTo>
                    <a:pt x="6239" y="10711"/>
                    <a:pt x="4967" y="10248"/>
                    <a:pt x="3933" y="9214"/>
                  </a:cubicBezTo>
                  <a:cubicBezTo>
                    <a:pt x="732" y="6013"/>
                    <a:pt x="2975" y="518"/>
                    <a:pt x="7512" y="518"/>
                  </a:cubicBezTo>
                  <a:close/>
                  <a:moveTo>
                    <a:pt x="7478" y="0"/>
                  </a:moveTo>
                  <a:cubicBezTo>
                    <a:pt x="6100" y="0"/>
                    <a:pt x="4695" y="511"/>
                    <a:pt x="3555" y="1652"/>
                  </a:cubicBezTo>
                  <a:cubicBezTo>
                    <a:pt x="1" y="5206"/>
                    <a:pt x="2521" y="11230"/>
                    <a:pt x="7512" y="11230"/>
                  </a:cubicBezTo>
                  <a:cubicBezTo>
                    <a:pt x="10612" y="11230"/>
                    <a:pt x="13132" y="8735"/>
                    <a:pt x="13132" y="5634"/>
                  </a:cubicBezTo>
                  <a:cubicBezTo>
                    <a:pt x="13132" y="2240"/>
                    <a:pt x="10362" y="0"/>
                    <a:pt x="7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89;p23">
              <a:extLst>
                <a:ext uri="{FF2B5EF4-FFF2-40B4-BE49-F238E27FC236}">
                  <a16:creationId xmlns:a16="http://schemas.microsoft.com/office/drawing/2014/main" id="{A6886E92-5F47-9E48-AADE-A2C410D6E873}"/>
                </a:ext>
              </a:extLst>
            </p:cNvPr>
            <p:cNvSpPr/>
            <p:nvPr/>
          </p:nvSpPr>
          <p:spPr>
            <a:xfrm>
              <a:off x="6247575" y="4518125"/>
              <a:ext cx="284200" cy="243575"/>
            </a:xfrm>
            <a:custGeom>
              <a:avLst/>
              <a:gdLst/>
              <a:ahLst/>
              <a:cxnLst/>
              <a:rect l="l" t="t" r="r" b="b"/>
              <a:pathLst>
                <a:path w="11368" h="9743" extrusionOk="0">
                  <a:moveTo>
                    <a:pt x="6503" y="543"/>
                  </a:moveTo>
                  <a:cubicBezTo>
                    <a:pt x="8897" y="543"/>
                    <a:pt x="10838" y="2484"/>
                    <a:pt x="10838" y="4878"/>
                  </a:cubicBezTo>
                  <a:cubicBezTo>
                    <a:pt x="10838" y="7485"/>
                    <a:pt x="8708" y="9216"/>
                    <a:pt x="6486" y="9216"/>
                  </a:cubicBezTo>
                  <a:cubicBezTo>
                    <a:pt x="5421" y="9216"/>
                    <a:pt x="4335" y="8819"/>
                    <a:pt x="3453" y="7928"/>
                  </a:cubicBezTo>
                  <a:cubicBezTo>
                    <a:pt x="706" y="5206"/>
                    <a:pt x="2646" y="543"/>
                    <a:pt x="6503" y="543"/>
                  </a:cubicBezTo>
                  <a:close/>
                  <a:moveTo>
                    <a:pt x="6463" y="0"/>
                  </a:moveTo>
                  <a:cubicBezTo>
                    <a:pt x="5272" y="0"/>
                    <a:pt x="4059" y="441"/>
                    <a:pt x="3075" y="1425"/>
                  </a:cubicBezTo>
                  <a:cubicBezTo>
                    <a:pt x="0" y="4500"/>
                    <a:pt x="2168" y="9743"/>
                    <a:pt x="6503" y="9743"/>
                  </a:cubicBezTo>
                  <a:cubicBezTo>
                    <a:pt x="9200" y="9743"/>
                    <a:pt x="11367" y="7550"/>
                    <a:pt x="11367" y="4878"/>
                  </a:cubicBezTo>
                  <a:cubicBezTo>
                    <a:pt x="11367" y="1942"/>
                    <a:pt x="8962" y="0"/>
                    <a:pt x="6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90;p23">
              <a:extLst>
                <a:ext uri="{FF2B5EF4-FFF2-40B4-BE49-F238E27FC236}">
                  <a16:creationId xmlns:a16="http://schemas.microsoft.com/office/drawing/2014/main" id="{CC7F745B-CDC2-6342-9B4C-353303E2105F}"/>
                </a:ext>
              </a:extLst>
            </p:cNvPr>
            <p:cNvSpPr/>
            <p:nvPr/>
          </p:nvSpPr>
          <p:spPr>
            <a:xfrm>
              <a:off x="6271500" y="4535725"/>
              <a:ext cx="242625" cy="208350"/>
            </a:xfrm>
            <a:custGeom>
              <a:avLst/>
              <a:gdLst/>
              <a:ahLst/>
              <a:cxnLst/>
              <a:rect l="l" t="t" r="r" b="b"/>
              <a:pathLst>
                <a:path w="9705" h="8334" extrusionOk="0">
                  <a:moveTo>
                    <a:pt x="5546" y="545"/>
                  </a:moveTo>
                  <a:cubicBezTo>
                    <a:pt x="7562" y="545"/>
                    <a:pt x="9175" y="2158"/>
                    <a:pt x="9175" y="4174"/>
                  </a:cubicBezTo>
                  <a:cubicBezTo>
                    <a:pt x="9175" y="6354"/>
                    <a:pt x="7392" y="7797"/>
                    <a:pt x="5528" y="7797"/>
                  </a:cubicBezTo>
                  <a:cubicBezTo>
                    <a:pt x="4633" y="7797"/>
                    <a:pt x="3719" y="7464"/>
                    <a:pt x="2975" y="6720"/>
                  </a:cubicBezTo>
                  <a:cubicBezTo>
                    <a:pt x="707" y="4452"/>
                    <a:pt x="2320" y="545"/>
                    <a:pt x="5546" y="545"/>
                  </a:cubicBezTo>
                  <a:close/>
                  <a:moveTo>
                    <a:pt x="5524" y="1"/>
                  </a:moveTo>
                  <a:cubicBezTo>
                    <a:pt x="4507" y="1"/>
                    <a:pt x="3468" y="379"/>
                    <a:pt x="2622" y="1226"/>
                  </a:cubicBezTo>
                  <a:cubicBezTo>
                    <a:pt x="1" y="3847"/>
                    <a:pt x="1841" y="8333"/>
                    <a:pt x="5546" y="8333"/>
                  </a:cubicBezTo>
                  <a:cubicBezTo>
                    <a:pt x="7839" y="8333"/>
                    <a:pt x="9705" y="6468"/>
                    <a:pt x="9705" y="4174"/>
                  </a:cubicBezTo>
                  <a:cubicBezTo>
                    <a:pt x="9705" y="1666"/>
                    <a:pt x="7659" y="1"/>
                    <a:pt x="55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91;p23">
              <a:extLst>
                <a:ext uri="{FF2B5EF4-FFF2-40B4-BE49-F238E27FC236}">
                  <a16:creationId xmlns:a16="http://schemas.microsoft.com/office/drawing/2014/main" id="{9BD990DE-FC00-E840-B4D2-1A831231EB3E}"/>
                </a:ext>
              </a:extLst>
            </p:cNvPr>
            <p:cNvSpPr/>
            <p:nvPr/>
          </p:nvSpPr>
          <p:spPr>
            <a:xfrm>
              <a:off x="6297975" y="4556000"/>
              <a:ext cx="196625" cy="167900"/>
            </a:xfrm>
            <a:custGeom>
              <a:avLst/>
              <a:gdLst/>
              <a:ahLst/>
              <a:cxnLst/>
              <a:rect l="l" t="t" r="r" b="b"/>
              <a:pathLst>
                <a:path w="7865" h="6716" extrusionOk="0">
                  <a:moveTo>
                    <a:pt x="4487" y="541"/>
                  </a:moveTo>
                  <a:cubicBezTo>
                    <a:pt x="6049" y="541"/>
                    <a:pt x="7335" y="1801"/>
                    <a:pt x="7335" y="3363"/>
                  </a:cubicBezTo>
                  <a:cubicBezTo>
                    <a:pt x="7335" y="5073"/>
                    <a:pt x="5932" y="6202"/>
                    <a:pt x="4472" y="6202"/>
                  </a:cubicBezTo>
                  <a:cubicBezTo>
                    <a:pt x="3778" y="6202"/>
                    <a:pt x="3072" y="5948"/>
                    <a:pt x="2496" y="5380"/>
                  </a:cubicBezTo>
                  <a:cubicBezTo>
                    <a:pt x="706" y="3590"/>
                    <a:pt x="1966" y="541"/>
                    <a:pt x="4487" y="541"/>
                  </a:cubicBezTo>
                  <a:close/>
                  <a:moveTo>
                    <a:pt x="4478" y="0"/>
                  </a:moveTo>
                  <a:cubicBezTo>
                    <a:pt x="3649" y="0"/>
                    <a:pt x="2804" y="308"/>
                    <a:pt x="2118" y="994"/>
                  </a:cubicBezTo>
                  <a:cubicBezTo>
                    <a:pt x="0" y="3086"/>
                    <a:pt x="1513" y="6716"/>
                    <a:pt x="4487" y="6716"/>
                  </a:cubicBezTo>
                  <a:cubicBezTo>
                    <a:pt x="6352" y="6716"/>
                    <a:pt x="7839" y="5203"/>
                    <a:pt x="7864" y="3363"/>
                  </a:cubicBezTo>
                  <a:cubicBezTo>
                    <a:pt x="7864" y="1337"/>
                    <a:pt x="6207" y="0"/>
                    <a:pt x="4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92;p23">
              <a:extLst>
                <a:ext uri="{FF2B5EF4-FFF2-40B4-BE49-F238E27FC236}">
                  <a16:creationId xmlns:a16="http://schemas.microsoft.com/office/drawing/2014/main" id="{A93C7BEB-3BC1-4548-BF44-DFBE7E8D0902}"/>
                </a:ext>
              </a:extLst>
            </p:cNvPr>
            <p:cNvSpPr/>
            <p:nvPr/>
          </p:nvSpPr>
          <p:spPr>
            <a:xfrm>
              <a:off x="6321275" y="4573400"/>
              <a:ext cx="155050" cy="132850"/>
            </a:xfrm>
            <a:custGeom>
              <a:avLst/>
              <a:gdLst/>
              <a:ahLst/>
              <a:cxnLst/>
              <a:rect l="l" t="t" r="r" b="b"/>
              <a:pathLst>
                <a:path w="6202" h="5314" extrusionOk="0">
                  <a:moveTo>
                    <a:pt x="3555" y="550"/>
                  </a:moveTo>
                  <a:cubicBezTo>
                    <a:pt x="4739" y="550"/>
                    <a:pt x="5672" y="1483"/>
                    <a:pt x="5672" y="2667"/>
                  </a:cubicBezTo>
                  <a:cubicBezTo>
                    <a:pt x="5672" y="3944"/>
                    <a:pt x="4638" y="4783"/>
                    <a:pt x="3556" y="4783"/>
                  </a:cubicBezTo>
                  <a:cubicBezTo>
                    <a:pt x="3034" y="4783"/>
                    <a:pt x="2502" y="4589"/>
                    <a:pt x="2068" y="4155"/>
                  </a:cubicBezTo>
                  <a:cubicBezTo>
                    <a:pt x="732" y="2819"/>
                    <a:pt x="1664" y="550"/>
                    <a:pt x="3555" y="550"/>
                  </a:cubicBezTo>
                  <a:close/>
                  <a:moveTo>
                    <a:pt x="3533" y="1"/>
                  </a:moveTo>
                  <a:cubicBezTo>
                    <a:pt x="2885" y="1"/>
                    <a:pt x="2226" y="241"/>
                    <a:pt x="1690" y="777"/>
                  </a:cubicBezTo>
                  <a:cubicBezTo>
                    <a:pt x="1" y="2466"/>
                    <a:pt x="1186" y="5314"/>
                    <a:pt x="3555" y="5314"/>
                  </a:cubicBezTo>
                  <a:cubicBezTo>
                    <a:pt x="5017" y="5314"/>
                    <a:pt x="6201" y="4129"/>
                    <a:pt x="6201" y="2667"/>
                  </a:cubicBezTo>
                  <a:cubicBezTo>
                    <a:pt x="6201" y="1062"/>
                    <a:pt x="4894" y="1"/>
                    <a:pt x="3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93;p23">
              <a:extLst>
                <a:ext uri="{FF2B5EF4-FFF2-40B4-BE49-F238E27FC236}">
                  <a16:creationId xmlns:a16="http://schemas.microsoft.com/office/drawing/2014/main" id="{376A9FE8-AF55-3C46-9C98-6E96520C1A56}"/>
                </a:ext>
              </a:extLst>
            </p:cNvPr>
            <p:cNvSpPr/>
            <p:nvPr/>
          </p:nvSpPr>
          <p:spPr>
            <a:xfrm>
              <a:off x="6342075" y="4589100"/>
              <a:ext cx="119125" cy="101400"/>
            </a:xfrm>
            <a:custGeom>
              <a:avLst/>
              <a:gdLst/>
              <a:ahLst/>
              <a:cxnLst/>
              <a:rect l="l" t="t" r="r" b="b"/>
              <a:pathLst>
                <a:path w="4765" h="4056" extrusionOk="0">
                  <a:moveTo>
                    <a:pt x="2723" y="527"/>
                  </a:moveTo>
                  <a:cubicBezTo>
                    <a:pt x="3555" y="527"/>
                    <a:pt x="4235" y="1208"/>
                    <a:pt x="4235" y="2039"/>
                  </a:cubicBezTo>
                  <a:cubicBezTo>
                    <a:pt x="4235" y="2943"/>
                    <a:pt x="3497" y="3535"/>
                    <a:pt x="2723" y="3535"/>
                  </a:cubicBezTo>
                  <a:cubicBezTo>
                    <a:pt x="2353" y="3535"/>
                    <a:pt x="1974" y="3400"/>
                    <a:pt x="1664" y="3098"/>
                  </a:cubicBezTo>
                  <a:cubicBezTo>
                    <a:pt x="732" y="2140"/>
                    <a:pt x="1387" y="527"/>
                    <a:pt x="2723" y="527"/>
                  </a:cubicBezTo>
                  <a:close/>
                  <a:moveTo>
                    <a:pt x="2715" y="0"/>
                  </a:moveTo>
                  <a:cubicBezTo>
                    <a:pt x="2214" y="0"/>
                    <a:pt x="1702" y="187"/>
                    <a:pt x="1286" y="603"/>
                  </a:cubicBezTo>
                  <a:cubicBezTo>
                    <a:pt x="1" y="1888"/>
                    <a:pt x="908" y="4056"/>
                    <a:pt x="2723" y="4056"/>
                  </a:cubicBezTo>
                  <a:cubicBezTo>
                    <a:pt x="3857" y="4056"/>
                    <a:pt x="4764" y="3148"/>
                    <a:pt x="4764" y="2039"/>
                  </a:cubicBezTo>
                  <a:cubicBezTo>
                    <a:pt x="4764" y="812"/>
                    <a:pt x="3762" y="0"/>
                    <a:pt x="2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94;p23">
              <a:extLst>
                <a:ext uri="{FF2B5EF4-FFF2-40B4-BE49-F238E27FC236}">
                  <a16:creationId xmlns:a16="http://schemas.microsoft.com/office/drawing/2014/main" id="{0850353D-15D9-DE4A-8F27-AC606097E893}"/>
                </a:ext>
              </a:extLst>
            </p:cNvPr>
            <p:cNvSpPr/>
            <p:nvPr/>
          </p:nvSpPr>
          <p:spPr>
            <a:xfrm>
              <a:off x="6362250" y="4604175"/>
              <a:ext cx="83825" cy="71200"/>
            </a:xfrm>
            <a:custGeom>
              <a:avLst/>
              <a:gdLst/>
              <a:ahLst/>
              <a:cxnLst/>
              <a:rect l="l" t="t" r="r" b="b"/>
              <a:pathLst>
                <a:path w="3353" h="2848" extrusionOk="0">
                  <a:moveTo>
                    <a:pt x="1916" y="529"/>
                  </a:moveTo>
                  <a:cubicBezTo>
                    <a:pt x="2420" y="529"/>
                    <a:pt x="2823" y="932"/>
                    <a:pt x="2823" y="1436"/>
                  </a:cubicBezTo>
                  <a:cubicBezTo>
                    <a:pt x="2823" y="1967"/>
                    <a:pt x="2381" y="2324"/>
                    <a:pt x="1916" y="2324"/>
                  </a:cubicBezTo>
                  <a:cubicBezTo>
                    <a:pt x="1696" y="2324"/>
                    <a:pt x="1471" y="2244"/>
                    <a:pt x="1286" y="2067"/>
                  </a:cubicBezTo>
                  <a:cubicBezTo>
                    <a:pt x="731" y="1487"/>
                    <a:pt x="1134" y="529"/>
                    <a:pt x="1916" y="529"/>
                  </a:cubicBezTo>
                  <a:close/>
                  <a:moveTo>
                    <a:pt x="1919" y="1"/>
                  </a:moveTo>
                  <a:cubicBezTo>
                    <a:pt x="1565" y="1"/>
                    <a:pt x="1203" y="133"/>
                    <a:pt x="908" y="428"/>
                  </a:cubicBezTo>
                  <a:cubicBezTo>
                    <a:pt x="0" y="1310"/>
                    <a:pt x="656" y="2848"/>
                    <a:pt x="1916" y="2848"/>
                  </a:cubicBezTo>
                  <a:cubicBezTo>
                    <a:pt x="2697" y="2848"/>
                    <a:pt x="3352" y="2218"/>
                    <a:pt x="3352" y="1436"/>
                  </a:cubicBezTo>
                  <a:cubicBezTo>
                    <a:pt x="3352" y="569"/>
                    <a:pt x="2653" y="1"/>
                    <a:pt x="19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95;p23">
              <a:extLst>
                <a:ext uri="{FF2B5EF4-FFF2-40B4-BE49-F238E27FC236}">
                  <a16:creationId xmlns:a16="http://schemas.microsoft.com/office/drawing/2014/main" id="{B4B335F3-5E17-5443-B36C-D25BCF295E8C}"/>
                </a:ext>
              </a:extLst>
            </p:cNvPr>
            <p:cNvSpPr/>
            <p:nvPr/>
          </p:nvSpPr>
          <p:spPr>
            <a:xfrm>
              <a:off x="6224875" y="4611100"/>
              <a:ext cx="371175" cy="348475"/>
            </a:xfrm>
            <a:custGeom>
              <a:avLst/>
              <a:gdLst/>
              <a:ahLst/>
              <a:cxnLst/>
              <a:rect l="l" t="t" r="r" b="b"/>
              <a:pathLst>
                <a:path w="14847" h="13939" extrusionOk="0">
                  <a:moveTo>
                    <a:pt x="1" y="0"/>
                  </a:moveTo>
                  <a:lnTo>
                    <a:pt x="1" y="13938"/>
                  </a:lnTo>
                  <a:lnTo>
                    <a:pt x="14846" y="13938"/>
                  </a:lnTo>
                  <a:lnTo>
                    <a:pt x="148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96;p23">
              <a:extLst>
                <a:ext uri="{FF2B5EF4-FFF2-40B4-BE49-F238E27FC236}">
                  <a16:creationId xmlns:a16="http://schemas.microsoft.com/office/drawing/2014/main" id="{5F4363D4-9E6B-DC48-96AD-78F7F90A7A3E}"/>
                </a:ext>
              </a:extLst>
            </p:cNvPr>
            <p:cNvSpPr/>
            <p:nvPr/>
          </p:nvSpPr>
          <p:spPr>
            <a:xfrm>
              <a:off x="6224875" y="4611100"/>
              <a:ext cx="371175" cy="348475"/>
            </a:xfrm>
            <a:custGeom>
              <a:avLst/>
              <a:gdLst/>
              <a:ahLst/>
              <a:cxnLst/>
              <a:rect l="l" t="t" r="r" b="b"/>
              <a:pathLst>
                <a:path w="14847" h="13939" extrusionOk="0">
                  <a:moveTo>
                    <a:pt x="14821" y="0"/>
                  </a:moveTo>
                  <a:cubicBezTo>
                    <a:pt x="14821" y="0"/>
                    <a:pt x="14644" y="6402"/>
                    <a:pt x="10108" y="9855"/>
                  </a:cubicBezTo>
                  <a:cubicBezTo>
                    <a:pt x="5546" y="13283"/>
                    <a:pt x="1" y="13938"/>
                    <a:pt x="1" y="13938"/>
                  </a:cubicBezTo>
                  <a:lnTo>
                    <a:pt x="14846" y="13938"/>
                  </a:lnTo>
                  <a:lnTo>
                    <a:pt x="148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97;p23">
              <a:extLst>
                <a:ext uri="{FF2B5EF4-FFF2-40B4-BE49-F238E27FC236}">
                  <a16:creationId xmlns:a16="http://schemas.microsoft.com/office/drawing/2014/main" id="{99B6855C-5BC1-3D44-8EDA-65BB2690204B}"/>
                </a:ext>
              </a:extLst>
            </p:cNvPr>
            <p:cNvSpPr/>
            <p:nvPr/>
          </p:nvSpPr>
          <p:spPr>
            <a:xfrm>
              <a:off x="6244400" y="4367725"/>
              <a:ext cx="385025" cy="247800"/>
            </a:xfrm>
            <a:custGeom>
              <a:avLst/>
              <a:gdLst/>
              <a:ahLst/>
              <a:cxnLst/>
              <a:rect l="l" t="t" r="r" b="b"/>
              <a:pathLst>
                <a:path w="15401" h="9912" extrusionOk="0">
                  <a:moveTo>
                    <a:pt x="6984" y="0"/>
                  </a:moveTo>
                  <a:cubicBezTo>
                    <a:pt x="3925" y="0"/>
                    <a:pt x="1073" y="1915"/>
                    <a:pt x="1" y="4971"/>
                  </a:cubicBezTo>
                  <a:lnTo>
                    <a:pt x="14040" y="9911"/>
                  </a:lnTo>
                  <a:cubicBezTo>
                    <a:pt x="15401" y="6030"/>
                    <a:pt x="13359" y="1796"/>
                    <a:pt x="9478" y="435"/>
                  </a:cubicBezTo>
                  <a:cubicBezTo>
                    <a:pt x="8652" y="140"/>
                    <a:pt x="7811" y="0"/>
                    <a:pt x="6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98;p23">
              <a:extLst>
                <a:ext uri="{FF2B5EF4-FFF2-40B4-BE49-F238E27FC236}">
                  <a16:creationId xmlns:a16="http://schemas.microsoft.com/office/drawing/2014/main" id="{BFDD853D-92FD-C745-A7B7-654EFA8D81DE}"/>
                </a:ext>
              </a:extLst>
            </p:cNvPr>
            <p:cNvSpPr/>
            <p:nvPr/>
          </p:nvSpPr>
          <p:spPr>
            <a:xfrm>
              <a:off x="6481325" y="4378575"/>
              <a:ext cx="148750" cy="236950"/>
            </a:xfrm>
            <a:custGeom>
              <a:avLst/>
              <a:gdLst/>
              <a:ahLst/>
              <a:cxnLst/>
              <a:rect l="l" t="t" r="r" b="b"/>
              <a:pathLst>
                <a:path w="5950" h="9478" extrusionOk="0">
                  <a:moveTo>
                    <a:pt x="1" y="1"/>
                  </a:moveTo>
                  <a:lnTo>
                    <a:pt x="1" y="1"/>
                  </a:lnTo>
                  <a:cubicBezTo>
                    <a:pt x="3076" y="4008"/>
                    <a:pt x="2219" y="8646"/>
                    <a:pt x="2219" y="8646"/>
                  </a:cubicBezTo>
                  <a:lnTo>
                    <a:pt x="4563" y="9477"/>
                  </a:lnTo>
                  <a:cubicBezTo>
                    <a:pt x="5949" y="5596"/>
                    <a:pt x="3882" y="133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99;p23">
              <a:extLst>
                <a:ext uri="{FF2B5EF4-FFF2-40B4-BE49-F238E27FC236}">
                  <a16:creationId xmlns:a16="http://schemas.microsoft.com/office/drawing/2014/main" id="{C9C89D0E-487A-8844-A71F-215B912396C2}"/>
                </a:ext>
              </a:extLst>
            </p:cNvPr>
            <p:cNvSpPr/>
            <p:nvPr/>
          </p:nvSpPr>
          <p:spPr>
            <a:xfrm>
              <a:off x="5891550" y="4572275"/>
              <a:ext cx="366200" cy="220425"/>
            </a:xfrm>
            <a:custGeom>
              <a:avLst/>
              <a:gdLst/>
              <a:ahLst/>
              <a:cxnLst/>
              <a:rect l="l" t="t" r="r" b="b"/>
              <a:pathLst>
                <a:path w="14648" h="8817" extrusionOk="0">
                  <a:moveTo>
                    <a:pt x="14269" y="1"/>
                  </a:moveTo>
                  <a:cubicBezTo>
                    <a:pt x="14227" y="1"/>
                    <a:pt x="14184" y="13"/>
                    <a:pt x="14140" y="41"/>
                  </a:cubicBezTo>
                  <a:cubicBezTo>
                    <a:pt x="11015" y="2082"/>
                    <a:pt x="7133" y="1679"/>
                    <a:pt x="3806" y="3141"/>
                  </a:cubicBezTo>
                  <a:cubicBezTo>
                    <a:pt x="2067" y="3897"/>
                    <a:pt x="0" y="6418"/>
                    <a:pt x="1714" y="8207"/>
                  </a:cubicBezTo>
                  <a:cubicBezTo>
                    <a:pt x="2117" y="8619"/>
                    <a:pt x="2717" y="8816"/>
                    <a:pt x="3323" y="8816"/>
                  </a:cubicBezTo>
                  <a:cubicBezTo>
                    <a:pt x="4311" y="8816"/>
                    <a:pt x="5317" y="8293"/>
                    <a:pt x="5520" y="7325"/>
                  </a:cubicBezTo>
                  <a:cubicBezTo>
                    <a:pt x="5747" y="6241"/>
                    <a:pt x="4925" y="5490"/>
                    <a:pt x="4087" y="5490"/>
                  </a:cubicBezTo>
                  <a:cubicBezTo>
                    <a:pt x="3620" y="5490"/>
                    <a:pt x="3147" y="5724"/>
                    <a:pt x="2849" y="6266"/>
                  </a:cubicBezTo>
                  <a:cubicBezTo>
                    <a:pt x="2745" y="6490"/>
                    <a:pt x="2925" y="6679"/>
                    <a:pt x="3105" y="6679"/>
                  </a:cubicBezTo>
                  <a:cubicBezTo>
                    <a:pt x="3188" y="6679"/>
                    <a:pt x="3272" y="6639"/>
                    <a:pt x="3327" y="6544"/>
                  </a:cubicBezTo>
                  <a:cubicBezTo>
                    <a:pt x="3526" y="6165"/>
                    <a:pt x="3783" y="6014"/>
                    <a:pt x="4034" y="6014"/>
                  </a:cubicBezTo>
                  <a:cubicBezTo>
                    <a:pt x="4838" y="6014"/>
                    <a:pt x="5586" y="7555"/>
                    <a:pt x="4184" y="8131"/>
                  </a:cubicBezTo>
                  <a:cubicBezTo>
                    <a:pt x="3935" y="8218"/>
                    <a:pt x="3674" y="8260"/>
                    <a:pt x="3415" y="8260"/>
                  </a:cubicBezTo>
                  <a:cubicBezTo>
                    <a:pt x="2994" y="8260"/>
                    <a:pt x="2577" y="8148"/>
                    <a:pt x="2218" y="7930"/>
                  </a:cubicBezTo>
                  <a:cubicBezTo>
                    <a:pt x="958" y="7199"/>
                    <a:pt x="1815" y="5510"/>
                    <a:pt x="2471" y="4779"/>
                  </a:cubicBezTo>
                  <a:cubicBezTo>
                    <a:pt x="3075" y="4124"/>
                    <a:pt x="3857" y="3620"/>
                    <a:pt x="4714" y="3343"/>
                  </a:cubicBezTo>
                  <a:cubicBezTo>
                    <a:pt x="7889" y="2183"/>
                    <a:pt x="11469" y="2435"/>
                    <a:pt x="14392" y="520"/>
                  </a:cubicBezTo>
                  <a:cubicBezTo>
                    <a:pt x="14647" y="350"/>
                    <a:pt x="14490" y="1"/>
                    <a:pt x="142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00;p23">
              <a:extLst>
                <a:ext uri="{FF2B5EF4-FFF2-40B4-BE49-F238E27FC236}">
                  <a16:creationId xmlns:a16="http://schemas.microsoft.com/office/drawing/2014/main" id="{21DD5227-FD83-A84D-952A-A1F6DBAC82C7}"/>
                </a:ext>
              </a:extLst>
            </p:cNvPr>
            <p:cNvSpPr/>
            <p:nvPr/>
          </p:nvSpPr>
          <p:spPr>
            <a:xfrm>
              <a:off x="6257025" y="4754125"/>
              <a:ext cx="45375" cy="66175"/>
            </a:xfrm>
            <a:custGeom>
              <a:avLst/>
              <a:gdLst/>
              <a:ahLst/>
              <a:cxnLst/>
              <a:rect l="l" t="t" r="r" b="b"/>
              <a:pathLst>
                <a:path w="1815" h="2647" extrusionOk="0">
                  <a:moveTo>
                    <a:pt x="0" y="0"/>
                  </a:moveTo>
                  <a:lnTo>
                    <a:pt x="0" y="2647"/>
                  </a:lnTo>
                  <a:lnTo>
                    <a:pt x="529" y="2647"/>
                  </a:lnTo>
                  <a:lnTo>
                    <a:pt x="529" y="1538"/>
                  </a:lnTo>
                  <a:lnTo>
                    <a:pt x="1613" y="1538"/>
                  </a:lnTo>
                  <a:lnTo>
                    <a:pt x="1613" y="1160"/>
                  </a:lnTo>
                  <a:lnTo>
                    <a:pt x="504" y="1160"/>
                  </a:lnTo>
                  <a:lnTo>
                    <a:pt x="504" y="404"/>
                  </a:lnTo>
                  <a:lnTo>
                    <a:pt x="1815" y="404"/>
                  </a:lnTo>
                  <a:lnTo>
                    <a:pt x="18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01;p23">
              <a:extLst>
                <a:ext uri="{FF2B5EF4-FFF2-40B4-BE49-F238E27FC236}">
                  <a16:creationId xmlns:a16="http://schemas.microsoft.com/office/drawing/2014/main" id="{C24E8635-59E1-E54B-8E9F-3CC640D42297}"/>
                </a:ext>
              </a:extLst>
            </p:cNvPr>
            <p:cNvSpPr/>
            <p:nvPr/>
          </p:nvSpPr>
          <p:spPr>
            <a:xfrm>
              <a:off x="6319400" y="4754125"/>
              <a:ext cx="42875" cy="66175"/>
            </a:xfrm>
            <a:custGeom>
              <a:avLst/>
              <a:gdLst/>
              <a:ahLst/>
              <a:cxnLst/>
              <a:rect l="l" t="t" r="r" b="b"/>
              <a:pathLst>
                <a:path w="1715" h="2647" extrusionOk="0">
                  <a:moveTo>
                    <a:pt x="0" y="0"/>
                  </a:moveTo>
                  <a:lnTo>
                    <a:pt x="0" y="2647"/>
                  </a:lnTo>
                  <a:lnTo>
                    <a:pt x="1714" y="2647"/>
                  </a:lnTo>
                  <a:lnTo>
                    <a:pt x="1714" y="2244"/>
                  </a:lnTo>
                  <a:lnTo>
                    <a:pt x="530" y="2244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02;p23">
              <a:extLst>
                <a:ext uri="{FF2B5EF4-FFF2-40B4-BE49-F238E27FC236}">
                  <a16:creationId xmlns:a16="http://schemas.microsoft.com/office/drawing/2014/main" id="{15F9B397-06E5-AC44-A221-8CD39FC6844A}"/>
                </a:ext>
              </a:extLst>
            </p:cNvPr>
            <p:cNvSpPr/>
            <p:nvPr/>
          </p:nvSpPr>
          <p:spPr>
            <a:xfrm>
              <a:off x="6373575" y="4753425"/>
              <a:ext cx="56125" cy="67525"/>
            </a:xfrm>
            <a:custGeom>
              <a:avLst/>
              <a:gdLst/>
              <a:ahLst/>
              <a:cxnLst/>
              <a:rect l="l" t="t" r="r" b="b"/>
              <a:pathLst>
                <a:path w="2245" h="2701" extrusionOk="0">
                  <a:moveTo>
                    <a:pt x="1135" y="407"/>
                  </a:moveTo>
                  <a:cubicBezTo>
                    <a:pt x="1286" y="407"/>
                    <a:pt x="1463" y="482"/>
                    <a:pt x="1564" y="608"/>
                  </a:cubicBezTo>
                  <a:cubicBezTo>
                    <a:pt x="1664" y="759"/>
                    <a:pt x="1715" y="936"/>
                    <a:pt x="1715" y="1112"/>
                  </a:cubicBezTo>
                  <a:lnTo>
                    <a:pt x="1715" y="1591"/>
                  </a:lnTo>
                  <a:cubicBezTo>
                    <a:pt x="1715" y="1768"/>
                    <a:pt x="1664" y="1944"/>
                    <a:pt x="1564" y="2095"/>
                  </a:cubicBezTo>
                  <a:cubicBezTo>
                    <a:pt x="1463" y="2221"/>
                    <a:pt x="1286" y="2297"/>
                    <a:pt x="1135" y="2297"/>
                  </a:cubicBezTo>
                  <a:cubicBezTo>
                    <a:pt x="959" y="2297"/>
                    <a:pt x="807" y="2221"/>
                    <a:pt x="707" y="2095"/>
                  </a:cubicBezTo>
                  <a:cubicBezTo>
                    <a:pt x="606" y="1944"/>
                    <a:pt x="555" y="1768"/>
                    <a:pt x="555" y="1591"/>
                  </a:cubicBezTo>
                  <a:lnTo>
                    <a:pt x="555" y="1112"/>
                  </a:lnTo>
                  <a:cubicBezTo>
                    <a:pt x="555" y="936"/>
                    <a:pt x="606" y="759"/>
                    <a:pt x="707" y="608"/>
                  </a:cubicBezTo>
                  <a:cubicBezTo>
                    <a:pt x="807" y="482"/>
                    <a:pt x="959" y="407"/>
                    <a:pt x="1135" y="407"/>
                  </a:cubicBezTo>
                  <a:close/>
                  <a:moveTo>
                    <a:pt x="1058" y="0"/>
                  </a:moveTo>
                  <a:cubicBezTo>
                    <a:pt x="782" y="0"/>
                    <a:pt x="513" y="121"/>
                    <a:pt x="329" y="306"/>
                  </a:cubicBezTo>
                  <a:cubicBezTo>
                    <a:pt x="127" y="533"/>
                    <a:pt x="1" y="810"/>
                    <a:pt x="26" y="1112"/>
                  </a:cubicBezTo>
                  <a:lnTo>
                    <a:pt x="26" y="1591"/>
                  </a:lnTo>
                  <a:cubicBezTo>
                    <a:pt x="1" y="1894"/>
                    <a:pt x="127" y="2171"/>
                    <a:pt x="329" y="2398"/>
                  </a:cubicBezTo>
                  <a:cubicBezTo>
                    <a:pt x="555" y="2599"/>
                    <a:pt x="845" y="2700"/>
                    <a:pt x="1132" y="2700"/>
                  </a:cubicBezTo>
                  <a:cubicBezTo>
                    <a:pt x="1419" y="2700"/>
                    <a:pt x="1702" y="2599"/>
                    <a:pt x="1916" y="2398"/>
                  </a:cubicBezTo>
                  <a:cubicBezTo>
                    <a:pt x="2143" y="2171"/>
                    <a:pt x="2244" y="1894"/>
                    <a:pt x="2244" y="1591"/>
                  </a:cubicBezTo>
                  <a:lnTo>
                    <a:pt x="2244" y="1112"/>
                  </a:lnTo>
                  <a:cubicBezTo>
                    <a:pt x="2244" y="810"/>
                    <a:pt x="2143" y="533"/>
                    <a:pt x="1916" y="306"/>
                  </a:cubicBezTo>
                  <a:cubicBezTo>
                    <a:pt x="1732" y="121"/>
                    <a:pt x="1463" y="0"/>
                    <a:pt x="1206" y="0"/>
                  </a:cubicBezTo>
                  <a:cubicBezTo>
                    <a:pt x="1183" y="0"/>
                    <a:pt x="1159" y="1"/>
                    <a:pt x="1135" y="3"/>
                  </a:cubicBezTo>
                  <a:cubicBezTo>
                    <a:pt x="1109" y="1"/>
                    <a:pt x="1084" y="0"/>
                    <a:pt x="10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03;p23">
              <a:extLst>
                <a:ext uri="{FF2B5EF4-FFF2-40B4-BE49-F238E27FC236}">
                  <a16:creationId xmlns:a16="http://schemas.microsoft.com/office/drawing/2014/main" id="{46E56880-D144-A845-B23E-4A6A650F1508}"/>
                </a:ext>
              </a:extLst>
            </p:cNvPr>
            <p:cNvSpPr/>
            <p:nvPr/>
          </p:nvSpPr>
          <p:spPr>
            <a:xfrm>
              <a:off x="6447300" y="4753375"/>
              <a:ext cx="51075" cy="67050"/>
            </a:xfrm>
            <a:custGeom>
              <a:avLst/>
              <a:gdLst/>
              <a:ahLst/>
              <a:cxnLst/>
              <a:rect l="l" t="t" r="r" b="b"/>
              <a:pathLst>
                <a:path w="2043" h="2682" extrusionOk="0">
                  <a:moveTo>
                    <a:pt x="938" y="0"/>
                  </a:moveTo>
                  <a:cubicBezTo>
                    <a:pt x="719" y="0"/>
                    <a:pt x="505" y="75"/>
                    <a:pt x="328" y="207"/>
                  </a:cubicBezTo>
                  <a:cubicBezTo>
                    <a:pt x="152" y="333"/>
                    <a:pt x="51" y="509"/>
                    <a:pt x="51" y="736"/>
                  </a:cubicBezTo>
                  <a:cubicBezTo>
                    <a:pt x="51" y="938"/>
                    <a:pt x="152" y="1114"/>
                    <a:pt x="303" y="1240"/>
                  </a:cubicBezTo>
                  <a:cubicBezTo>
                    <a:pt x="505" y="1392"/>
                    <a:pt x="757" y="1492"/>
                    <a:pt x="1009" y="1568"/>
                  </a:cubicBezTo>
                  <a:cubicBezTo>
                    <a:pt x="1160" y="1593"/>
                    <a:pt x="1286" y="1644"/>
                    <a:pt x="1387" y="1744"/>
                  </a:cubicBezTo>
                  <a:cubicBezTo>
                    <a:pt x="1463" y="1795"/>
                    <a:pt x="1488" y="1896"/>
                    <a:pt x="1488" y="1971"/>
                  </a:cubicBezTo>
                  <a:cubicBezTo>
                    <a:pt x="1488" y="2072"/>
                    <a:pt x="1463" y="2148"/>
                    <a:pt x="1387" y="2198"/>
                  </a:cubicBezTo>
                  <a:cubicBezTo>
                    <a:pt x="1286" y="2274"/>
                    <a:pt x="1185" y="2299"/>
                    <a:pt x="1059" y="2299"/>
                  </a:cubicBezTo>
                  <a:cubicBezTo>
                    <a:pt x="933" y="2299"/>
                    <a:pt x="782" y="2248"/>
                    <a:pt x="656" y="2173"/>
                  </a:cubicBezTo>
                  <a:cubicBezTo>
                    <a:pt x="555" y="2097"/>
                    <a:pt x="505" y="1971"/>
                    <a:pt x="530" y="1820"/>
                  </a:cubicBezTo>
                  <a:lnTo>
                    <a:pt x="1" y="1820"/>
                  </a:lnTo>
                  <a:cubicBezTo>
                    <a:pt x="1" y="2072"/>
                    <a:pt x="102" y="2324"/>
                    <a:pt x="328" y="2450"/>
                  </a:cubicBezTo>
                  <a:cubicBezTo>
                    <a:pt x="555" y="2601"/>
                    <a:pt x="807" y="2677"/>
                    <a:pt x="1085" y="2677"/>
                  </a:cubicBezTo>
                  <a:cubicBezTo>
                    <a:pt x="1114" y="2680"/>
                    <a:pt x="1144" y="2682"/>
                    <a:pt x="1174" y="2682"/>
                  </a:cubicBezTo>
                  <a:cubicBezTo>
                    <a:pt x="1376" y="2682"/>
                    <a:pt x="1593" y="2610"/>
                    <a:pt x="1790" y="2501"/>
                  </a:cubicBezTo>
                  <a:cubicBezTo>
                    <a:pt x="1942" y="2374"/>
                    <a:pt x="2042" y="2173"/>
                    <a:pt x="2042" y="1946"/>
                  </a:cubicBezTo>
                  <a:cubicBezTo>
                    <a:pt x="2042" y="1744"/>
                    <a:pt x="1967" y="1568"/>
                    <a:pt x="1816" y="1417"/>
                  </a:cubicBezTo>
                  <a:cubicBezTo>
                    <a:pt x="1639" y="1265"/>
                    <a:pt x="1412" y="1165"/>
                    <a:pt x="1160" y="1114"/>
                  </a:cubicBezTo>
                  <a:cubicBezTo>
                    <a:pt x="1009" y="1064"/>
                    <a:pt x="858" y="1013"/>
                    <a:pt x="732" y="938"/>
                  </a:cubicBezTo>
                  <a:cubicBezTo>
                    <a:pt x="656" y="887"/>
                    <a:pt x="606" y="812"/>
                    <a:pt x="606" y="711"/>
                  </a:cubicBezTo>
                  <a:cubicBezTo>
                    <a:pt x="606" y="610"/>
                    <a:pt x="656" y="535"/>
                    <a:pt x="732" y="459"/>
                  </a:cubicBezTo>
                  <a:cubicBezTo>
                    <a:pt x="807" y="409"/>
                    <a:pt x="933" y="383"/>
                    <a:pt x="1034" y="383"/>
                  </a:cubicBezTo>
                  <a:cubicBezTo>
                    <a:pt x="1057" y="379"/>
                    <a:pt x="1079" y="377"/>
                    <a:pt x="1101" y="377"/>
                  </a:cubicBezTo>
                  <a:cubicBezTo>
                    <a:pt x="1204" y="377"/>
                    <a:pt x="1304" y="422"/>
                    <a:pt x="1387" y="484"/>
                  </a:cubicBezTo>
                  <a:cubicBezTo>
                    <a:pt x="1463" y="560"/>
                    <a:pt x="1513" y="686"/>
                    <a:pt x="1513" y="812"/>
                  </a:cubicBezTo>
                  <a:lnTo>
                    <a:pt x="2017" y="812"/>
                  </a:lnTo>
                  <a:cubicBezTo>
                    <a:pt x="2017" y="585"/>
                    <a:pt x="1916" y="358"/>
                    <a:pt x="1765" y="232"/>
                  </a:cubicBezTo>
                  <a:cubicBezTo>
                    <a:pt x="1584" y="96"/>
                    <a:pt x="1343" y="1"/>
                    <a:pt x="1113" y="1"/>
                  </a:cubicBezTo>
                  <a:cubicBezTo>
                    <a:pt x="1087" y="1"/>
                    <a:pt x="1060" y="3"/>
                    <a:pt x="1034" y="5"/>
                  </a:cubicBezTo>
                  <a:cubicBezTo>
                    <a:pt x="1002" y="2"/>
                    <a:pt x="970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04;p23">
              <a:extLst>
                <a:ext uri="{FF2B5EF4-FFF2-40B4-BE49-F238E27FC236}">
                  <a16:creationId xmlns:a16="http://schemas.microsoft.com/office/drawing/2014/main" id="{9FAC45DC-ECA6-C34D-9D70-BFEDE249A9E1}"/>
                </a:ext>
              </a:extLst>
            </p:cNvPr>
            <p:cNvSpPr/>
            <p:nvPr/>
          </p:nvSpPr>
          <p:spPr>
            <a:xfrm>
              <a:off x="6515350" y="4753375"/>
              <a:ext cx="51700" cy="67050"/>
            </a:xfrm>
            <a:custGeom>
              <a:avLst/>
              <a:gdLst/>
              <a:ahLst/>
              <a:cxnLst/>
              <a:rect l="l" t="t" r="r" b="b"/>
              <a:pathLst>
                <a:path w="2068" h="2682" extrusionOk="0">
                  <a:moveTo>
                    <a:pt x="964" y="0"/>
                  </a:moveTo>
                  <a:cubicBezTo>
                    <a:pt x="744" y="0"/>
                    <a:pt x="530" y="75"/>
                    <a:pt x="354" y="207"/>
                  </a:cubicBezTo>
                  <a:cubicBezTo>
                    <a:pt x="177" y="333"/>
                    <a:pt x="51" y="509"/>
                    <a:pt x="77" y="736"/>
                  </a:cubicBezTo>
                  <a:cubicBezTo>
                    <a:pt x="51" y="938"/>
                    <a:pt x="152" y="1114"/>
                    <a:pt x="303" y="1240"/>
                  </a:cubicBezTo>
                  <a:cubicBezTo>
                    <a:pt x="530" y="1392"/>
                    <a:pt x="757" y="1492"/>
                    <a:pt x="1009" y="1568"/>
                  </a:cubicBezTo>
                  <a:cubicBezTo>
                    <a:pt x="1160" y="1593"/>
                    <a:pt x="1286" y="1644"/>
                    <a:pt x="1387" y="1744"/>
                  </a:cubicBezTo>
                  <a:cubicBezTo>
                    <a:pt x="1463" y="1795"/>
                    <a:pt x="1513" y="1896"/>
                    <a:pt x="1513" y="1971"/>
                  </a:cubicBezTo>
                  <a:cubicBezTo>
                    <a:pt x="1488" y="2072"/>
                    <a:pt x="1463" y="2148"/>
                    <a:pt x="1387" y="2198"/>
                  </a:cubicBezTo>
                  <a:cubicBezTo>
                    <a:pt x="1286" y="2248"/>
                    <a:pt x="1186" y="2299"/>
                    <a:pt x="1060" y="2299"/>
                  </a:cubicBezTo>
                  <a:cubicBezTo>
                    <a:pt x="933" y="2299"/>
                    <a:pt x="782" y="2248"/>
                    <a:pt x="656" y="2173"/>
                  </a:cubicBezTo>
                  <a:cubicBezTo>
                    <a:pt x="555" y="2097"/>
                    <a:pt x="505" y="1971"/>
                    <a:pt x="530" y="1820"/>
                  </a:cubicBezTo>
                  <a:lnTo>
                    <a:pt x="1" y="1820"/>
                  </a:lnTo>
                  <a:cubicBezTo>
                    <a:pt x="1" y="2072"/>
                    <a:pt x="102" y="2324"/>
                    <a:pt x="329" y="2450"/>
                  </a:cubicBezTo>
                  <a:cubicBezTo>
                    <a:pt x="555" y="2601"/>
                    <a:pt x="807" y="2677"/>
                    <a:pt x="1085" y="2677"/>
                  </a:cubicBezTo>
                  <a:cubicBezTo>
                    <a:pt x="1117" y="2680"/>
                    <a:pt x="1148" y="2682"/>
                    <a:pt x="1180" y="2682"/>
                  </a:cubicBezTo>
                  <a:cubicBezTo>
                    <a:pt x="1394" y="2682"/>
                    <a:pt x="1592" y="2607"/>
                    <a:pt x="1790" y="2475"/>
                  </a:cubicBezTo>
                  <a:cubicBezTo>
                    <a:pt x="1967" y="2374"/>
                    <a:pt x="2068" y="2173"/>
                    <a:pt x="2042" y="1946"/>
                  </a:cubicBezTo>
                  <a:cubicBezTo>
                    <a:pt x="2068" y="1744"/>
                    <a:pt x="1967" y="1568"/>
                    <a:pt x="1816" y="1417"/>
                  </a:cubicBezTo>
                  <a:cubicBezTo>
                    <a:pt x="1639" y="1265"/>
                    <a:pt x="1412" y="1165"/>
                    <a:pt x="1160" y="1114"/>
                  </a:cubicBezTo>
                  <a:cubicBezTo>
                    <a:pt x="1009" y="1064"/>
                    <a:pt x="858" y="1013"/>
                    <a:pt x="732" y="938"/>
                  </a:cubicBezTo>
                  <a:cubicBezTo>
                    <a:pt x="656" y="887"/>
                    <a:pt x="606" y="787"/>
                    <a:pt x="606" y="711"/>
                  </a:cubicBezTo>
                  <a:cubicBezTo>
                    <a:pt x="606" y="610"/>
                    <a:pt x="656" y="535"/>
                    <a:pt x="732" y="459"/>
                  </a:cubicBezTo>
                  <a:cubicBezTo>
                    <a:pt x="794" y="418"/>
                    <a:pt x="889" y="377"/>
                    <a:pt x="977" y="377"/>
                  </a:cubicBezTo>
                  <a:cubicBezTo>
                    <a:pt x="996" y="377"/>
                    <a:pt x="1016" y="379"/>
                    <a:pt x="1034" y="383"/>
                  </a:cubicBezTo>
                  <a:cubicBezTo>
                    <a:pt x="1057" y="379"/>
                    <a:pt x="1079" y="377"/>
                    <a:pt x="1101" y="377"/>
                  </a:cubicBezTo>
                  <a:cubicBezTo>
                    <a:pt x="1204" y="377"/>
                    <a:pt x="1304" y="422"/>
                    <a:pt x="1387" y="484"/>
                  </a:cubicBezTo>
                  <a:cubicBezTo>
                    <a:pt x="1463" y="560"/>
                    <a:pt x="1513" y="686"/>
                    <a:pt x="1513" y="812"/>
                  </a:cubicBezTo>
                  <a:lnTo>
                    <a:pt x="2017" y="812"/>
                  </a:lnTo>
                  <a:cubicBezTo>
                    <a:pt x="2017" y="585"/>
                    <a:pt x="1942" y="358"/>
                    <a:pt x="1765" y="232"/>
                  </a:cubicBezTo>
                  <a:cubicBezTo>
                    <a:pt x="1584" y="96"/>
                    <a:pt x="1363" y="1"/>
                    <a:pt x="1137" y="1"/>
                  </a:cubicBezTo>
                  <a:cubicBezTo>
                    <a:pt x="1112" y="1"/>
                    <a:pt x="1086" y="3"/>
                    <a:pt x="1060" y="5"/>
                  </a:cubicBezTo>
                  <a:cubicBezTo>
                    <a:pt x="1027" y="2"/>
                    <a:pt x="995" y="0"/>
                    <a:pt x="9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05;p23">
              <a:extLst>
                <a:ext uri="{FF2B5EF4-FFF2-40B4-BE49-F238E27FC236}">
                  <a16:creationId xmlns:a16="http://schemas.microsoft.com/office/drawing/2014/main" id="{7A448D92-ABB8-BD4A-99EC-C9894ADA1BD3}"/>
                </a:ext>
              </a:extLst>
            </p:cNvPr>
            <p:cNvSpPr/>
            <p:nvPr/>
          </p:nvSpPr>
          <p:spPr>
            <a:xfrm>
              <a:off x="4510975" y="3660775"/>
              <a:ext cx="1545050" cy="1569400"/>
            </a:xfrm>
            <a:custGeom>
              <a:avLst/>
              <a:gdLst/>
              <a:ahLst/>
              <a:cxnLst/>
              <a:rect l="l" t="t" r="r" b="b"/>
              <a:pathLst>
                <a:path w="61802" h="62776" extrusionOk="0">
                  <a:moveTo>
                    <a:pt x="13975" y="1"/>
                  </a:moveTo>
                  <a:cubicBezTo>
                    <a:pt x="12235" y="1"/>
                    <a:pt x="10342" y="448"/>
                    <a:pt x="8217" y="1643"/>
                  </a:cubicBezTo>
                  <a:cubicBezTo>
                    <a:pt x="0" y="6306"/>
                    <a:pt x="404" y="22336"/>
                    <a:pt x="3050" y="35997"/>
                  </a:cubicBezTo>
                  <a:cubicBezTo>
                    <a:pt x="5697" y="49632"/>
                    <a:pt x="12325" y="62764"/>
                    <a:pt x="15905" y="62764"/>
                  </a:cubicBezTo>
                  <a:cubicBezTo>
                    <a:pt x="19480" y="62764"/>
                    <a:pt x="21443" y="45924"/>
                    <a:pt x="26026" y="45924"/>
                  </a:cubicBezTo>
                  <a:cubicBezTo>
                    <a:pt x="26063" y="45924"/>
                    <a:pt x="26100" y="45925"/>
                    <a:pt x="26138" y="45927"/>
                  </a:cubicBezTo>
                  <a:cubicBezTo>
                    <a:pt x="30704" y="46200"/>
                    <a:pt x="31165" y="62776"/>
                    <a:pt x="38519" y="62776"/>
                  </a:cubicBezTo>
                  <a:cubicBezTo>
                    <a:pt x="38633" y="62776"/>
                    <a:pt x="38749" y="62772"/>
                    <a:pt x="38866" y="62764"/>
                  </a:cubicBezTo>
                  <a:cubicBezTo>
                    <a:pt x="46553" y="62235"/>
                    <a:pt x="44965" y="52304"/>
                    <a:pt x="51065" y="42071"/>
                  </a:cubicBezTo>
                  <a:cubicBezTo>
                    <a:pt x="57164" y="31863"/>
                    <a:pt x="61802" y="6003"/>
                    <a:pt x="53585" y="1618"/>
                  </a:cubicBezTo>
                  <a:cubicBezTo>
                    <a:pt x="51605" y="567"/>
                    <a:pt x="49377" y="170"/>
                    <a:pt x="47055" y="170"/>
                  </a:cubicBezTo>
                  <a:cubicBezTo>
                    <a:pt x="39915" y="170"/>
                    <a:pt x="31881" y="3918"/>
                    <a:pt x="27391" y="3918"/>
                  </a:cubicBezTo>
                  <a:cubicBezTo>
                    <a:pt x="27282" y="3918"/>
                    <a:pt x="27175" y="3916"/>
                    <a:pt x="27070" y="3911"/>
                  </a:cubicBezTo>
                  <a:cubicBezTo>
                    <a:pt x="22730" y="3706"/>
                    <a:pt x="18987" y="1"/>
                    <a:pt x="139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06;p23">
              <a:extLst>
                <a:ext uri="{FF2B5EF4-FFF2-40B4-BE49-F238E27FC236}">
                  <a16:creationId xmlns:a16="http://schemas.microsoft.com/office/drawing/2014/main" id="{3235CE0F-54E1-7D45-AEF8-D6952BFD2142}"/>
                </a:ext>
              </a:extLst>
            </p:cNvPr>
            <p:cNvSpPr/>
            <p:nvPr/>
          </p:nvSpPr>
          <p:spPr>
            <a:xfrm>
              <a:off x="5277825" y="3687350"/>
              <a:ext cx="778200" cy="1544100"/>
            </a:xfrm>
            <a:custGeom>
              <a:avLst/>
              <a:gdLst/>
              <a:ahLst/>
              <a:cxnLst/>
              <a:rect l="l" t="t" r="r" b="b"/>
              <a:pathLst>
                <a:path w="31128" h="61764" extrusionOk="0">
                  <a:moveTo>
                    <a:pt x="21651" y="0"/>
                  </a:moveTo>
                  <a:lnTo>
                    <a:pt x="21651" y="0"/>
                  </a:lnTo>
                  <a:cubicBezTo>
                    <a:pt x="22306" y="3831"/>
                    <a:pt x="23718" y="14644"/>
                    <a:pt x="21374" y="26767"/>
                  </a:cubicBezTo>
                  <a:cubicBezTo>
                    <a:pt x="18450" y="41890"/>
                    <a:pt x="12703" y="53535"/>
                    <a:pt x="7763" y="54795"/>
                  </a:cubicBezTo>
                  <a:cubicBezTo>
                    <a:pt x="7355" y="54899"/>
                    <a:pt x="6944" y="54946"/>
                    <a:pt x="6533" y="54946"/>
                  </a:cubicBezTo>
                  <a:cubicBezTo>
                    <a:pt x="4149" y="54946"/>
                    <a:pt x="1763" y="53347"/>
                    <a:pt x="0" y="51821"/>
                  </a:cubicBezTo>
                  <a:lnTo>
                    <a:pt x="0" y="51821"/>
                  </a:lnTo>
                  <a:cubicBezTo>
                    <a:pt x="1742" y="56482"/>
                    <a:pt x="3699" y="61763"/>
                    <a:pt x="7845" y="61763"/>
                  </a:cubicBezTo>
                  <a:cubicBezTo>
                    <a:pt x="7959" y="61763"/>
                    <a:pt x="8075" y="61759"/>
                    <a:pt x="8192" y="61751"/>
                  </a:cubicBezTo>
                  <a:cubicBezTo>
                    <a:pt x="15904" y="61222"/>
                    <a:pt x="14291" y="51266"/>
                    <a:pt x="20416" y="41058"/>
                  </a:cubicBezTo>
                  <a:cubicBezTo>
                    <a:pt x="26515" y="30851"/>
                    <a:pt x="31128" y="4966"/>
                    <a:pt x="22911" y="580"/>
                  </a:cubicBezTo>
                  <a:cubicBezTo>
                    <a:pt x="22508" y="378"/>
                    <a:pt x="22079" y="177"/>
                    <a:pt x="21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07;p23">
              <a:extLst>
                <a:ext uri="{FF2B5EF4-FFF2-40B4-BE49-F238E27FC236}">
                  <a16:creationId xmlns:a16="http://schemas.microsoft.com/office/drawing/2014/main" id="{D9C5AC56-489F-E14D-BF9C-181E9B5867FA}"/>
                </a:ext>
              </a:extLst>
            </p:cNvPr>
            <p:cNvSpPr/>
            <p:nvPr/>
          </p:nvSpPr>
          <p:spPr>
            <a:xfrm>
              <a:off x="4255150" y="4227875"/>
              <a:ext cx="477650" cy="531275"/>
            </a:xfrm>
            <a:custGeom>
              <a:avLst/>
              <a:gdLst/>
              <a:ahLst/>
              <a:cxnLst/>
              <a:rect l="l" t="t" r="r" b="b"/>
              <a:pathLst>
                <a:path w="19106" h="21251" extrusionOk="0">
                  <a:moveTo>
                    <a:pt x="14033" y="1"/>
                  </a:moveTo>
                  <a:cubicBezTo>
                    <a:pt x="13683" y="1"/>
                    <a:pt x="13323" y="83"/>
                    <a:pt x="12981" y="232"/>
                  </a:cubicBezTo>
                  <a:cubicBezTo>
                    <a:pt x="9074" y="1920"/>
                    <a:pt x="3050" y="2903"/>
                    <a:pt x="1160" y="7289"/>
                  </a:cubicBezTo>
                  <a:cubicBezTo>
                    <a:pt x="0" y="9961"/>
                    <a:pt x="1689" y="12052"/>
                    <a:pt x="3882" y="13414"/>
                  </a:cubicBezTo>
                  <a:cubicBezTo>
                    <a:pt x="5016" y="14119"/>
                    <a:pt x="6176" y="14699"/>
                    <a:pt x="7259" y="15480"/>
                  </a:cubicBezTo>
                  <a:cubicBezTo>
                    <a:pt x="8268" y="16236"/>
                    <a:pt x="9225" y="17068"/>
                    <a:pt x="10133" y="17976"/>
                  </a:cubicBezTo>
                  <a:cubicBezTo>
                    <a:pt x="10464" y="20029"/>
                    <a:pt x="12211" y="21250"/>
                    <a:pt x="14002" y="21250"/>
                  </a:cubicBezTo>
                  <a:cubicBezTo>
                    <a:pt x="15070" y="21250"/>
                    <a:pt x="16154" y="20816"/>
                    <a:pt x="16963" y="19866"/>
                  </a:cubicBezTo>
                  <a:cubicBezTo>
                    <a:pt x="19105" y="17345"/>
                    <a:pt x="17316" y="13439"/>
                    <a:pt x="13989" y="13439"/>
                  </a:cubicBezTo>
                  <a:cubicBezTo>
                    <a:pt x="13208" y="13439"/>
                    <a:pt x="12426" y="13666"/>
                    <a:pt x="11796" y="14119"/>
                  </a:cubicBezTo>
                  <a:cubicBezTo>
                    <a:pt x="10536" y="12960"/>
                    <a:pt x="9175" y="11926"/>
                    <a:pt x="7738" y="11019"/>
                  </a:cubicBezTo>
                  <a:cubicBezTo>
                    <a:pt x="6957" y="10540"/>
                    <a:pt x="6125" y="10137"/>
                    <a:pt x="5344" y="9633"/>
                  </a:cubicBezTo>
                  <a:cubicBezTo>
                    <a:pt x="5142" y="9507"/>
                    <a:pt x="4966" y="9330"/>
                    <a:pt x="4789" y="9154"/>
                  </a:cubicBezTo>
                  <a:cubicBezTo>
                    <a:pt x="4764" y="9078"/>
                    <a:pt x="4764" y="9053"/>
                    <a:pt x="4739" y="9003"/>
                  </a:cubicBezTo>
                  <a:cubicBezTo>
                    <a:pt x="4764" y="8902"/>
                    <a:pt x="4815" y="8801"/>
                    <a:pt x="4890" y="8725"/>
                  </a:cubicBezTo>
                  <a:cubicBezTo>
                    <a:pt x="5797" y="7264"/>
                    <a:pt x="7864" y="6432"/>
                    <a:pt x="9377" y="5827"/>
                  </a:cubicBezTo>
                  <a:cubicBezTo>
                    <a:pt x="11242" y="5071"/>
                    <a:pt x="13157" y="4466"/>
                    <a:pt x="14997" y="3685"/>
                  </a:cubicBezTo>
                  <a:cubicBezTo>
                    <a:pt x="15980" y="3231"/>
                    <a:pt x="16207" y="1794"/>
                    <a:pt x="15703" y="963"/>
                  </a:cubicBezTo>
                  <a:cubicBezTo>
                    <a:pt x="15308" y="289"/>
                    <a:pt x="14689" y="1"/>
                    <a:pt x="14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08;p23">
              <a:extLst>
                <a:ext uri="{FF2B5EF4-FFF2-40B4-BE49-F238E27FC236}">
                  <a16:creationId xmlns:a16="http://schemas.microsoft.com/office/drawing/2014/main" id="{1CD2D9B0-4C59-4D41-9145-3A346952F7C8}"/>
                </a:ext>
              </a:extLst>
            </p:cNvPr>
            <p:cNvSpPr/>
            <p:nvPr/>
          </p:nvSpPr>
          <p:spPr>
            <a:xfrm>
              <a:off x="5676450" y="4227875"/>
              <a:ext cx="469050" cy="530975"/>
            </a:xfrm>
            <a:custGeom>
              <a:avLst/>
              <a:gdLst/>
              <a:ahLst/>
              <a:cxnLst/>
              <a:rect l="l" t="t" r="r" b="b"/>
              <a:pathLst>
                <a:path w="18762" h="21239" extrusionOk="0">
                  <a:moveTo>
                    <a:pt x="4738" y="1"/>
                  </a:moveTo>
                  <a:cubicBezTo>
                    <a:pt x="4077" y="1"/>
                    <a:pt x="3463" y="289"/>
                    <a:pt x="3085" y="963"/>
                  </a:cubicBezTo>
                  <a:cubicBezTo>
                    <a:pt x="2581" y="1794"/>
                    <a:pt x="2782" y="3231"/>
                    <a:pt x="3790" y="3685"/>
                  </a:cubicBezTo>
                  <a:cubicBezTo>
                    <a:pt x="5630" y="4466"/>
                    <a:pt x="7546" y="5071"/>
                    <a:pt x="9386" y="5802"/>
                  </a:cubicBezTo>
                  <a:cubicBezTo>
                    <a:pt x="10898" y="6432"/>
                    <a:pt x="12965" y="7264"/>
                    <a:pt x="13872" y="8725"/>
                  </a:cubicBezTo>
                  <a:cubicBezTo>
                    <a:pt x="13948" y="8801"/>
                    <a:pt x="13998" y="8902"/>
                    <a:pt x="14049" y="9003"/>
                  </a:cubicBezTo>
                  <a:cubicBezTo>
                    <a:pt x="14023" y="9053"/>
                    <a:pt x="13998" y="9078"/>
                    <a:pt x="13973" y="9154"/>
                  </a:cubicBezTo>
                  <a:cubicBezTo>
                    <a:pt x="13822" y="9330"/>
                    <a:pt x="13620" y="9507"/>
                    <a:pt x="13419" y="9633"/>
                  </a:cubicBezTo>
                  <a:cubicBezTo>
                    <a:pt x="12637" y="10137"/>
                    <a:pt x="11831" y="10540"/>
                    <a:pt x="11049" y="11019"/>
                  </a:cubicBezTo>
                  <a:cubicBezTo>
                    <a:pt x="9587" y="11926"/>
                    <a:pt x="8226" y="12960"/>
                    <a:pt x="6991" y="14119"/>
                  </a:cubicBezTo>
                  <a:cubicBezTo>
                    <a:pt x="6281" y="13636"/>
                    <a:pt x="5528" y="13424"/>
                    <a:pt x="4802" y="13424"/>
                  </a:cubicBezTo>
                  <a:cubicBezTo>
                    <a:pt x="2231" y="13424"/>
                    <a:pt x="1" y="16092"/>
                    <a:pt x="1220" y="18883"/>
                  </a:cubicBezTo>
                  <a:cubicBezTo>
                    <a:pt x="1908" y="20485"/>
                    <a:pt x="3344" y="21239"/>
                    <a:pt x="4776" y="21239"/>
                  </a:cubicBezTo>
                  <a:cubicBezTo>
                    <a:pt x="6544" y="21239"/>
                    <a:pt x="8307" y="20092"/>
                    <a:pt x="8655" y="17976"/>
                  </a:cubicBezTo>
                  <a:cubicBezTo>
                    <a:pt x="9537" y="17068"/>
                    <a:pt x="10520" y="16236"/>
                    <a:pt x="11528" y="15480"/>
                  </a:cubicBezTo>
                  <a:cubicBezTo>
                    <a:pt x="12587" y="14699"/>
                    <a:pt x="13771" y="14119"/>
                    <a:pt x="14906" y="13414"/>
                  </a:cubicBezTo>
                  <a:cubicBezTo>
                    <a:pt x="17098" y="12052"/>
                    <a:pt x="18762" y="9961"/>
                    <a:pt x="17602" y="7289"/>
                  </a:cubicBezTo>
                  <a:cubicBezTo>
                    <a:pt x="15712" y="2903"/>
                    <a:pt x="9688" y="1920"/>
                    <a:pt x="5807" y="232"/>
                  </a:cubicBezTo>
                  <a:cubicBezTo>
                    <a:pt x="5456" y="83"/>
                    <a:pt x="5090" y="1"/>
                    <a:pt x="4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09;p23">
              <a:extLst>
                <a:ext uri="{FF2B5EF4-FFF2-40B4-BE49-F238E27FC236}">
                  <a16:creationId xmlns:a16="http://schemas.microsoft.com/office/drawing/2014/main" id="{71779977-7422-C844-8FEC-132E2D1A595F}"/>
                </a:ext>
              </a:extLst>
            </p:cNvPr>
            <p:cNvSpPr/>
            <p:nvPr/>
          </p:nvSpPr>
          <p:spPr>
            <a:xfrm>
              <a:off x="5022000" y="4446000"/>
              <a:ext cx="272850" cy="108400"/>
            </a:xfrm>
            <a:custGeom>
              <a:avLst/>
              <a:gdLst/>
              <a:ahLst/>
              <a:cxnLst/>
              <a:rect l="l" t="t" r="r" b="b"/>
              <a:pathLst>
                <a:path w="10914" h="4336" extrusionOk="0">
                  <a:moveTo>
                    <a:pt x="0" y="0"/>
                  </a:moveTo>
                  <a:cubicBezTo>
                    <a:pt x="0" y="0"/>
                    <a:pt x="1008" y="4336"/>
                    <a:pt x="5444" y="4336"/>
                  </a:cubicBezTo>
                  <a:cubicBezTo>
                    <a:pt x="9906" y="4336"/>
                    <a:pt x="10914" y="0"/>
                    <a:pt x="109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10;p23">
              <a:extLst>
                <a:ext uri="{FF2B5EF4-FFF2-40B4-BE49-F238E27FC236}">
                  <a16:creationId xmlns:a16="http://schemas.microsoft.com/office/drawing/2014/main" id="{D2A63148-9461-FE4C-8D90-6B21ACB170AC}"/>
                </a:ext>
              </a:extLst>
            </p:cNvPr>
            <p:cNvSpPr/>
            <p:nvPr/>
          </p:nvSpPr>
          <p:spPr>
            <a:xfrm>
              <a:off x="4092625" y="4670125"/>
              <a:ext cx="546375" cy="441325"/>
            </a:xfrm>
            <a:custGeom>
              <a:avLst/>
              <a:gdLst/>
              <a:ahLst/>
              <a:cxnLst/>
              <a:rect l="l" t="t" r="r" b="b"/>
              <a:pathLst>
                <a:path w="21855" h="17653" extrusionOk="0">
                  <a:moveTo>
                    <a:pt x="21492" y="1"/>
                  </a:moveTo>
                  <a:cubicBezTo>
                    <a:pt x="21434" y="1"/>
                    <a:pt x="21374" y="25"/>
                    <a:pt x="21322" y="84"/>
                  </a:cubicBezTo>
                  <a:cubicBezTo>
                    <a:pt x="19331" y="2352"/>
                    <a:pt x="18045" y="5074"/>
                    <a:pt x="16205" y="7418"/>
                  </a:cubicBezTo>
                  <a:cubicBezTo>
                    <a:pt x="15273" y="8679"/>
                    <a:pt x="14138" y="9788"/>
                    <a:pt x="12651" y="10393"/>
                  </a:cubicBezTo>
                  <a:cubicBezTo>
                    <a:pt x="11727" y="10756"/>
                    <a:pt x="10716" y="10859"/>
                    <a:pt x="9704" y="10859"/>
                  </a:cubicBezTo>
                  <a:cubicBezTo>
                    <a:pt x="9170" y="10859"/>
                    <a:pt x="8636" y="10831"/>
                    <a:pt x="8115" y="10796"/>
                  </a:cubicBezTo>
                  <a:cubicBezTo>
                    <a:pt x="7672" y="10765"/>
                    <a:pt x="7169" y="10742"/>
                    <a:pt x="6640" y="10742"/>
                  </a:cubicBezTo>
                  <a:cubicBezTo>
                    <a:pt x="3733" y="10742"/>
                    <a:pt x="1" y="11425"/>
                    <a:pt x="704" y="15156"/>
                  </a:cubicBezTo>
                  <a:cubicBezTo>
                    <a:pt x="1015" y="16812"/>
                    <a:pt x="2609" y="17653"/>
                    <a:pt x="4215" y="17653"/>
                  </a:cubicBezTo>
                  <a:cubicBezTo>
                    <a:pt x="5346" y="17653"/>
                    <a:pt x="6484" y="17235"/>
                    <a:pt x="7182" y="16391"/>
                  </a:cubicBezTo>
                  <a:cubicBezTo>
                    <a:pt x="8039" y="15433"/>
                    <a:pt x="7787" y="13946"/>
                    <a:pt x="6678" y="13316"/>
                  </a:cubicBezTo>
                  <a:cubicBezTo>
                    <a:pt x="6339" y="13090"/>
                    <a:pt x="5856" y="12943"/>
                    <a:pt x="5411" y="12943"/>
                  </a:cubicBezTo>
                  <a:cubicBezTo>
                    <a:pt x="4766" y="12943"/>
                    <a:pt x="4199" y="13252"/>
                    <a:pt x="4258" y="14072"/>
                  </a:cubicBezTo>
                  <a:cubicBezTo>
                    <a:pt x="4271" y="14236"/>
                    <a:pt x="4409" y="14318"/>
                    <a:pt x="4542" y="14318"/>
                  </a:cubicBezTo>
                  <a:cubicBezTo>
                    <a:pt x="4674" y="14318"/>
                    <a:pt x="4800" y="14236"/>
                    <a:pt x="4788" y="14072"/>
                  </a:cubicBezTo>
                  <a:cubicBezTo>
                    <a:pt x="4757" y="13610"/>
                    <a:pt x="5000" y="13452"/>
                    <a:pt x="5328" y="13452"/>
                  </a:cubicBezTo>
                  <a:cubicBezTo>
                    <a:pt x="5823" y="13452"/>
                    <a:pt x="6511" y="13810"/>
                    <a:pt x="6754" y="14022"/>
                  </a:cubicBezTo>
                  <a:cubicBezTo>
                    <a:pt x="7459" y="14602"/>
                    <a:pt x="7182" y="15559"/>
                    <a:pt x="6678" y="16190"/>
                  </a:cubicBezTo>
                  <a:cubicBezTo>
                    <a:pt x="6109" y="16865"/>
                    <a:pt x="5190" y="17114"/>
                    <a:pt x="4291" y="17114"/>
                  </a:cubicBezTo>
                  <a:cubicBezTo>
                    <a:pt x="3914" y="17114"/>
                    <a:pt x="3542" y="17070"/>
                    <a:pt x="3200" y="16996"/>
                  </a:cubicBezTo>
                  <a:cubicBezTo>
                    <a:pt x="1587" y="16618"/>
                    <a:pt x="1007" y="15257"/>
                    <a:pt x="1309" y="13720"/>
                  </a:cubicBezTo>
                  <a:cubicBezTo>
                    <a:pt x="1662" y="11880"/>
                    <a:pt x="3653" y="11350"/>
                    <a:pt x="5241" y="11224"/>
                  </a:cubicBezTo>
                  <a:cubicBezTo>
                    <a:pt x="5652" y="11189"/>
                    <a:pt x="6062" y="11176"/>
                    <a:pt x="6468" y="11176"/>
                  </a:cubicBezTo>
                  <a:cubicBezTo>
                    <a:pt x="7600" y="11176"/>
                    <a:pt x="8713" y="11276"/>
                    <a:pt x="9806" y="11276"/>
                  </a:cubicBezTo>
                  <a:cubicBezTo>
                    <a:pt x="11428" y="11276"/>
                    <a:pt x="13003" y="11056"/>
                    <a:pt x="14516" y="9964"/>
                  </a:cubicBezTo>
                  <a:cubicBezTo>
                    <a:pt x="17717" y="7645"/>
                    <a:pt x="19129" y="3386"/>
                    <a:pt x="21700" y="462"/>
                  </a:cubicBezTo>
                  <a:cubicBezTo>
                    <a:pt x="21855" y="268"/>
                    <a:pt x="21683" y="1"/>
                    <a:pt x="214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11;p23">
              <a:extLst>
                <a:ext uri="{FF2B5EF4-FFF2-40B4-BE49-F238E27FC236}">
                  <a16:creationId xmlns:a16="http://schemas.microsoft.com/office/drawing/2014/main" id="{88E9A89F-8B0F-A347-B05B-F8FC6CDD9D19}"/>
                </a:ext>
              </a:extLst>
            </p:cNvPr>
            <p:cNvSpPr/>
            <p:nvPr/>
          </p:nvSpPr>
          <p:spPr>
            <a:xfrm>
              <a:off x="5764450" y="4656850"/>
              <a:ext cx="539850" cy="521100"/>
            </a:xfrm>
            <a:custGeom>
              <a:avLst/>
              <a:gdLst/>
              <a:ahLst/>
              <a:cxnLst/>
              <a:rect l="l" t="t" r="r" b="b"/>
              <a:pathLst>
                <a:path w="21594" h="20844" extrusionOk="0">
                  <a:moveTo>
                    <a:pt x="406" y="0"/>
                  </a:moveTo>
                  <a:cubicBezTo>
                    <a:pt x="192" y="0"/>
                    <a:pt x="1" y="259"/>
                    <a:pt x="220" y="438"/>
                  </a:cubicBezTo>
                  <a:cubicBezTo>
                    <a:pt x="1581" y="1522"/>
                    <a:pt x="2740" y="2833"/>
                    <a:pt x="3673" y="4320"/>
                  </a:cubicBezTo>
                  <a:cubicBezTo>
                    <a:pt x="4606" y="5832"/>
                    <a:pt x="4908" y="7521"/>
                    <a:pt x="5337" y="9210"/>
                  </a:cubicBezTo>
                  <a:cubicBezTo>
                    <a:pt x="6042" y="11831"/>
                    <a:pt x="7933" y="13948"/>
                    <a:pt x="10629" y="14477"/>
                  </a:cubicBezTo>
                  <a:cubicBezTo>
                    <a:pt x="11050" y="14561"/>
                    <a:pt x="11471" y="14593"/>
                    <a:pt x="11892" y="14593"/>
                  </a:cubicBezTo>
                  <a:cubicBezTo>
                    <a:pt x="13407" y="14593"/>
                    <a:pt x="14910" y="14169"/>
                    <a:pt x="16303" y="14169"/>
                  </a:cubicBezTo>
                  <a:cubicBezTo>
                    <a:pt x="17676" y="14169"/>
                    <a:pt x="18941" y="14581"/>
                    <a:pt x="20006" y="16216"/>
                  </a:cubicBezTo>
                  <a:cubicBezTo>
                    <a:pt x="20989" y="17729"/>
                    <a:pt x="20258" y="19543"/>
                    <a:pt x="18619" y="20148"/>
                  </a:cubicBezTo>
                  <a:cubicBezTo>
                    <a:pt x="18356" y="20239"/>
                    <a:pt x="18084" y="20284"/>
                    <a:pt x="17815" y="20284"/>
                  </a:cubicBezTo>
                  <a:cubicBezTo>
                    <a:pt x="17261" y="20284"/>
                    <a:pt x="16717" y="20093"/>
                    <a:pt x="16275" y="19720"/>
                  </a:cubicBezTo>
                  <a:cubicBezTo>
                    <a:pt x="15796" y="19367"/>
                    <a:pt x="15544" y="18787"/>
                    <a:pt x="15645" y="18208"/>
                  </a:cubicBezTo>
                  <a:cubicBezTo>
                    <a:pt x="15725" y="17712"/>
                    <a:pt x="16163" y="16966"/>
                    <a:pt x="16715" y="16966"/>
                  </a:cubicBezTo>
                  <a:cubicBezTo>
                    <a:pt x="16864" y="16966"/>
                    <a:pt x="17022" y="17020"/>
                    <a:pt x="17183" y="17149"/>
                  </a:cubicBezTo>
                  <a:cubicBezTo>
                    <a:pt x="17240" y="17191"/>
                    <a:pt x="17302" y="17209"/>
                    <a:pt x="17360" y="17209"/>
                  </a:cubicBezTo>
                  <a:cubicBezTo>
                    <a:pt x="17581" y="17209"/>
                    <a:pt x="17760" y="16951"/>
                    <a:pt x="17561" y="16771"/>
                  </a:cubicBezTo>
                  <a:lnTo>
                    <a:pt x="17561" y="16771"/>
                  </a:lnTo>
                  <a:lnTo>
                    <a:pt x="17561" y="16796"/>
                  </a:lnTo>
                  <a:cubicBezTo>
                    <a:pt x="17273" y="16567"/>
                    <a:pt x="16992" y="16469"/>
                    <a:pt x="16728" y="16469"/>
                  </a:cubicBezTo>
                  <a:cubicBezTo>
                    <a:pt x="15976" y="16469"/>
                    <a:pt x="15365" y="17267"/>
                    <a:pt x="15141" y="18107"/>
                  </a:cubicBezTo>
                  <a:cubicBezTo>
                    <a:pt x="14763" y="19493"/>
                    <a:pt x="16200" y="20627"/>
                    <a:pt x="17409" y="20804"/>
                  </a:cubicBezTo>
                  <a:cubicBezTo>
                    <a:pt x="17561" y="20830"/>
                    <a:pt x="17711" y="20843"/>
                    <a:pt x="17861" y="20843"/>
                  </a:cubicBezTo>
                  <a:cubicBezTo>
                    <a:pt x="18983" y="20843"/>
                    <a:pt x="20032" y="20125"/>
                    <a:pt x="20610" y="19191"/>
                  </a:cubicBezTo>
                  <a:cubicBezTo>
                    <a:pt x="21593" y="17628"/>
                    <a:pt x="20535" y="15788"/>
                    <a:pt x="19375" y="14654"/>
                  </a:cubicBezTo>
                  <a:cubicBezTo>
                    <a:pt x="18522" y="13817"/>
                    <a:pt x="17454" y="13566"/>
                    <a:pt x="16346" y="13566"/>
                  </a:cubicBezTo>
                  <a:cubicBezTo>
                    <a:pt x="15719" y="13566"/>
                    <a:pt x="15080" y="13646"/>
                    <a:pt x="14461" y="13746"/>
                  </a:cubicBezTo>
                  <a:cubicBezTo>
                    <a:pt x="13603" y="13888"/>
                    <a:pt x="12764" y="13991"/>
                    <a:pt x="11956" y="13991"/>
                  </a:cubicBezTo>
                  <a:cubicBezTo>
                    <a:pt x="10318" y="13991"/>
                    <a:pt x="8804" y="13568"/>
                    <a:pt x="7504" y="12184"/>
                  </a:cubicBezTo>
                  <a:cubicBezTo>
                    <a:pt x="5740" y="10344"/>
                    <a:pt x="5740" y="7672"/>
                    <a:pt x="4807" y="5429"/>
                  </a:cubicBezTo>
                  <a:cubicBezTo>
                    <a:pt x="3925" y="3261"/>
                    <a:pt x="2362" y="1547"/>
                    <a:pt x="573" y="60"/>
                  </a:cubicBezTo>
                  <a:cubicBezTo>
                    <a:pt x="520" y="18"/>
                    <a:pt x="462" y="0"/>
                    <a:pt x="4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12;p23">
              <a:extLst>
                <a:ext uri="{FF2B5EF4-FFF2-40B4-BE49-F238E27FC236}">
                  <a16:creationId xmlns:a16="http://schemas.microsoft.com/office/drawing/2014/main" id="{81C5EC52-4F6C-FE4F-A80C-1BC835F504F6}"/>
                </a:ext>
              </a:extLst>
            </p:cNvPr>
            <p:cNvSpPr/>
            <p:nvPr/>
          </p:nvSpPr>
          <p:spPr>
            <a:xfrm>
              <a:off x="4975175" y="4716475"/>
              <a:ext cx="860775" cy="421425"/>
            </a:xfrm>
            <a:custGeom>
              <a:avLst/>
              <a:gdLst/>
              <a:ahLst/>
              <a:cxnLst/>
              <a:rect l="l" t="t" r="r" b="b"/>
              <a:pathLst>
                <a:path w="34431" h="16857" extrusionOk="0">
                  <a:moveTo>
                    <a:pt x="34106" y="0"/>
                  </a:moveTo>
                  <a:cubicBezTo>
                    <a:pt x="34076" y="0"/>
                    <a:pt x="34044" y="6"/>
                    <a:pt x="34009" y="19"/>
                  </a:cubicBezTo>
                  <a:cubicBezTo>
                    <a:pt x="30808" y="1229"/>
                    <a:pt x="29119" y="4556"/>
                    <a:pt x="27582" y="7379"/>
                  </a:cubicBezTo>
                  <a:cubicBezTo>
                    <a:pt x="25540" y="11160"/>
                    <a:pt x="22113" y="14487"/>
                    <a:pt x="18004" y="15848"/>
                  </a:cubicBezTo>
                  <a:cubicBezTo>
                    <a:pt x="17047" y="16175"/>
                    <a:pt x="15999" y="16355"/>
                    <a:pt x="14953" y="16355"/>
                  </a:cubicBezTo>
                  <a:cubicBezTo>
                    <a:pt x="13740" y="16355"/>
                    <a:pt x="12532" y="16112"/>
                    <a:pt x="11476" y="15571"/>
                  </a:cubicBezTo>
                  <a:cubicBezTo>
                    <a:pt x="9460" y="14537"/>
                    <a:pt x="9989" y="12218"/>
                    <a:pt x="8679" y="10731"/>
                  </a:cubicBezTo>
                  <a:cubicBezTo>
                    <a:pt x="7446" y="9318"/>
                    <a:pt x="5323" y="8579"/>
                    <a:pt x="3290" y="8579"/>
                  </a:cubicBezTo>
                  <a:cubicBezTo>
                    <a:pt x="2205" y="8579"/>
                    <a:pt x="1146" y="8789"/>
                    <a:pt x="260" y="9219"/>
                  </a:cubicBezTo>
                  <a:cubicBezTo>
                    <a:pt x="0" y="9349"/>
                    <a:pt x="169" y="9703"/>
                    <a:pt x="414" y="9703"/>
                  </a:cubicBezTo>
                  <a:cubicBezTo>
                    <a:pt x="454" y="9703"/>
                    <a:pt x="495" y="9694"/>
                    <a:pt x="537" y="9673"/>
                  </a:cubicBezTo>
                  <a:lnTo>
                    <a:pt x="537" y="9648"/>
                  </a:lnTo>
                  <a:cubicBezTo>
                    <a:pt x="1315" y="9270"/>
                    <a:pt x="2170" y="9119"/>
                    <a:pt x="3035" y="9119"/>
                  </a:cubicBezTo>
                  <a:cubicBezTo>
                    <a:pt x="4020" y="9119"/>
                    <a:pt x="5019" y="9315"/>
                    <a:pt x="5931" y="9597"/>
                  </a:cubicBezTo>
                  <a:cubicBezTo>
                    <a:pt x="6965" y="9874"/>
                    <a:pt x="7847" y="10479"/>
                    <a:pt x="8477" y="11336"/>
                  </a:cubicBezTo>
                  <a:cubicBezTo>
                    <a:pt x="9031" y="12143"/>
                    <a:pt x="9031" y="13201"/>
                    <a:pt x="9460" y="14084"/>
                  </a:cubicBezTo>
                  <a:cubicBezTo>
                    <a:pt x="10432" y="16144"/>
                    <a:pt x="12601" y="16857"/>
                    <a:pt x="14797" y="16857"/>
                  </a:cubicBezTo>
                  <a:cubicBezTo>
                    <a:pt x="15958" y="16857"/>
                    <a:pt x="17127" y="16657"/>
                    <a:pt x="18130" y="16352"/>
                  </a:cubicBezTo>
                  <a:cubicBezTo>
                    <a:pt x="21709" y="15319"/>
                    <a:pt x="24658" y="12546"/>
                    <a:pt x="26801" y="9597"/>
                  </a:cubicBezTo>
                  <a:cubicBezTo>
                    <a:pt x="29044" y="6522"/>
                    <a:pt x="30228" y="1985"/>
                    <a:pt x="34160" y="524"/>
                  </a:cubicBezTo>
                  <a:cubicBezTo>
                    <a:pt x="34431" y="433"/>
                    <a:pt x="34358" y="0"/>
                    <a:pt x="341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13;p23">
              <a:extLst>
                <a:ext uri="{FF2B5EF4-FFF2-40B4-BE49-F238E27FC236}">
                  <a16:creationId xmlns:a16="http://schemas.microsoft.com/office/drawing/2014/main" id="{0046E2F4-4B59-074D-88D9-A76574C18A34}"/>
                </a:ext>
              </a:extLst>
            </p:cNvPr>
            <p:cNvSpPr/>
            <p:nvPr/>
          </p:nvSpPr>
          <p:spPr>
            <a:xfrm>
              <a:off x="4636375" y="4757875"/>
              <a:ext cx="501575" cy="472650"/>
            </a:xfrm>
            <a:custGeom>
              <a:avLst/>
              <a:gdLst/>
              <a:ahLst/>
              <a:cxnLst/>
              <a:rect l="l" t="t" r="r" b="b"/>
              <a:pathLst>
                <a:path w="20063" h="18906" extrusionOk="0">
                  <a:moveTo>
                    <a:pt x="332" y="1"/>
                  </a:moveTo>
                  <a:cubicBezTo>
                    <a:pt x="219" y="1"/>
                    <a:pt x="109" y="10"/>
                    <a:pt x="0" y="27"/>
                  </a:cubicBezTo>
                  <a:cubicBezTo>
                    <a:pt x="3176" y="10436"/>
                    <a:pt x="8015" y="18905"/>
                    <a:pt x="10889" y="18905"/>
                  </a:cubicBezTo>
                  <a:cubicBezTo>
                    <a:pt x="14190" y="18905"/>
                    <a:pt x="16156" y="4438"/>
                    <a:pt x="20063" y="2321"/>
                  </a:cubicBezTo>
                  <a:cubicBezTo>
                    <a:pt x="19684" y="1853"/>
                    <a:pt x="19109" y="1602"/>
                    <a:pt x="18511" y="1602"/>
                  </a:cubicBezTo>
                  <a:cubicBezTo>
                    <a:pt x="18432" y="1602"/>
                    <a:pt x="18353" y="1606"/>
                    <a:pt x="18273" y="1615"/>
                  </a:cubicBezTo>
                  <a:cubicBezTo>
                    <a:pt x="15022" y="1892"/>
                    <a:pt x="12098" y="9151"/>
                    <a:pt x="9351" y="9403"/>
                  </a:cubicBezTo>
                  <a:cubicBezTo>
                    <a:pt x="9273" y="9411"/>
                    <a:pt x="9196" y="9415"/>
                    <a:pt x="9119" y="9415"/>
                  </a:cubicBezTo>
                  <a:cubicBezTo>
                    <a:pt x="6509" y="9415"/>
                    <a:pt x="4874" y="4894"/>
                    <a:pt x="2621" y="1539"/>
                  </a:cubicBezTo>
                  <a:cubicBezTo>
                    <a:pt x="1858" y="383"/>
                    <a:pt x="1056" y="1"/>
                    <a:pt x="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14;p23">
              <a:extLst>
                <a:ext uri="{FF2B5EF4-FFF2-40B4-BE49-F238E27FC236}">
                  <a16:creationId xmlns:a16="http://schemas.microsoft.com/office/drawing/2014/main" id="{7BEB1B2A-B172-484F-AC36-E82253B351AB}"/>
                </a:ext>
              </a:extLst>
            </p:cNvPr>
            <p:cNvSpPr/>
            <p:nvPr/>
          </p:nvSpPr>
          <p:spPr>
            <a:xfrm>
              <a:off x="4952050" y="4231750"/>
              <a:ext cx="47275" cy="47300"/>
            </a:xfrm>
            <a:custGeom>
              <a:avLst/>
              <a:gdLst/>
              <a:ahLst/>
              <a:cxnLst/>
              <a:rect l="l" t="t" r="r" b="b"/>
              <a:pathLst>
                <a:path w="1891" h="1892" extrusionOk="0">
                  <a:moveTo>
                    <a:pt x="958" y="1"/>
                  </a:moveTo>
                  <a:cubicBezTo>
                    <a:pt x="429" y="1"/>
                    <a:pt x="1" y="429"/>
                    <a:pt x="1" y="959"/>
                  </a:cubicBezTo>
                  <a:cubicBezTo>
                    <a:pt x="1" y="1463"/>
                    <a:pt x="429" y="1891"/>
                    <a:pt x="958" y="1891"/>
                  </a:cubicBezTo>
                  <a:cubicBezTo>
                    <a:pt x="1462" y="1891"/>
                    <a:pt x="1891" y="1463"/>
                    <a:pt x="1891" y="959"/>
                  </a:cubicBezTo>
                  <a:cubicBezTo>
                    <a:pt x="1891" y="429"/>
                    <a:pt x="1462" y="1"/>
                    <a:pt x="9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15;p23">
              <a:extLst>
                <a:ext uri="{FF2B5EF4-FFF2-40B4-BE49-F238E27FC236}">
                  <a16:creationId xmlns:a16="http://schemas.microsoft.com/office/drawing/2014/main" id="{E00096A1-AD97-D74E-A4C4-DD466962B79B}"/>
                </a:ext>
              </a:extLst>
            </p:cNvPr>
            <p:cNvSpPr/>
            <p:nvPr/>
          </p:nvSpPr>
          <p:spPr>
            <a:xfrm>
              <a:off x="5349025" y="4121500"/>
              <a:ext cx="107775" cy="153125"/>
            </a:xfrm>
            <a:custGeom>
              <a:avLst/>
              <a:gdLst/>
              <a:ahLst/>
              <a:cxnLst/>
              <a:rect l="l" t="t" r="r" b="b"/>
              <a:pathLst>
                <a:path w="4311" h="6125" extrusionOk="0">
                  <a:moveTo>
                    <a:pt x="2168" y="0"/>
                  </a:moveTo>
                  <a:cubicBezTo>
                    <a:pt x="983" y="0"/>
                    <a:pt x="0" y="1361"/>
                    <a:pt x="0" y="3075"/>
                  </a:cubicBezTo>
                  <a:cubicBezTo>
                    <a:pt x="0" y="4764"/>
                    <a:pt x="983" y="6125"/>
                    <a:pt x="2168" y="6125"/>
                  </a:cubicBezTo>
                  <a:cubicBezTo>
                    <a:pt x="3353" y="6125"/>
                    <a:pt x="4310" y="4764"/>
                    <a:pt x="4310" y="3075"/>
                  </a:cubicBezTo>
                  <a:cubicBezTo>
                    <a:pt x="4310" y="1361"/>
                    <a:pt x="3353" y="0"/>
                    <a:pt x="21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16;p23">
              <a:extLst>
                <a:ext uri="{FF2B5EF4-FFF2-40B4-BE49-F238E27FC236}">
                  <a16:creationId xmlns:a16="http://schemas.microsoft.com/office/drawing/2014/main" id="{FA808299-9028-2D44-854C-2FC4BE170490}"/>
                </a:ext>
              </a:extLst>
            </p:cNvPr>
            <p:cNvSpPr/>
            <p:nvPr/>
          </p:nvSpPr>
          <p:spPr>
            <a:xfrm>
              <a:off x="5379900" y="4140400"/>
              <a:ext cx="62400" cy="52975"/>
            </a:xfrm>
            <a:custGeom>
              <a:avLst/>
              <a:gdLst/>
              <a:ahLst/>
              <a:cxnLst/>
              <a:rect l="l" t="t" r="r" b="b"/>
              <a:pathLst>
                <a:path w="2496" h="2119" extrusionOk="0">
                  <a:moveTo>
                    <a:pt x="1437" y="0"/>
                  </a:moveTo>
                  <a:cubicBezTo>
                    <a:pt x="479" y="0"/>
                    <a:pt x="0" y="1135"/>
                    <a:pt x="681" y="1815"/>
                  </a:cubicBezTo>
                  <a:cubicBezTo>
                    <a:pt x="890" y="2024"/>
                    <a:pt x="1151" y="2118"/>
                    <a:pt x="1409" y="2118"/>
                  </a:cubicBezTo>
                  <a:cubicBezTo>
                    <a:pt x="1959" y="2118"/>
                    <a:pt x="2496" y="1694"/>
                    <a:pt x="2496" y="1059"/>
                  </a:cubicBezTo>
                  <a:cubicBezTo>
                    <a:pt x="2496" y="454"/>
                    <a:pt x="2017" y="0"/>
                    <a:pt x="14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17;p23">
              <a:extLst>
                <a:ext uri="{FF2B5EF4-FFF2-40B4-BE49-F238E27FC236}">
                  <a16:creationId xmlns:a16="http://schemas.microsoft.com/office/drawing/2014/main" id="{3A888FD7-DD14-5741-85F3-938F6342B133}"/>
                </a:ext>
              </a:extLst>
            </p:cNvPr>
            <p:cNvSpPr/>
            <p:nvPr/>
          </p:nvSpPr>
          <p:spPr>
            <a:xfrm>
              <a:off x="5279700" y="4225050"/>
              <a:ext cx="328325" cy="155225"/>
            </a:xfrm>
            <a:custGeom>
              <a:avLst/>
              <a:gdLst/>
              <a:ahLst/>
              <a:cxnLst/>
              <a:rect l="l" t="t" r="r" b="b"/>
              <a:pathLst>
                <a:path w="13133" h="6209" extrusionOk="0">
                  <a:moveTo>
                    <a:pt x="7598" y="1"/>
                  </a:moveTo>
                  <a:cubicBezTo>
                    <a:pt x="7169" y="1"/>
                    <a:pt x="6727" y="22"/>
                    <a:pt x="6277" y="67"/>
                  </a:cubicBezTo>
                  <a:cubicBezTo>
                    <a:pt x="2748" y="420"/>
                    <a:pt x="1" y="2058"/>
                    <a:pt x="177" y="3747"/>
                  </a:cubicBezTo>
                  <a:cubicBezTo>
                    <a:pt x="309" y="5198"/>
                    <a:pt x="2609" y="6208"/>
                    <a:pt x="5536" y="6208"/>
                  </a:cubicBezTo>
                  <a:cubicBezTo>
                    <a:pt x="5964" y="6208"/>
                    <a:pt x="6406" y="6187"/>
                    <a:pt x="6857" y="6142"/>
                  </a:cubicBezTo>
                  <a:cubicBezTo>
                    <a:pt x="10410" y="5789"/>
                    <a:pt x="13132" y="4150"/>
                    <a:pt x="12956" y="2462"/>
                  </a:cubicBezTo>
                  <a:cubicBezTo>
                    <a:pt x="12824" y="1011"/>
                    <a:pt x="10525" y="1"/>
                    <a:pt x="75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18;p23">
              <a:extLst>
                <a:ext uri="{FF2B5EF4-FFF2-40B4-BE49-F238E27FC236}">
                  <a16:creationId xmlns:a16="http://schemas.microsoft.com/office/drawing/2014/main" id="{BDC65165-64F5-A34A-B63D-3D2B00D5B6FD}"/>
                </a:ext>
              </a:extLst>
            </p:cNvPr>
            <p:cNvSpPr/>
            <p:nvPr/>
          </p:nvSpPr>
          <p:spPr>
            <a:xfrm>
              <a:off x="4885250" y="4121500"/>
              <a:ext cx="107775" cy="153125"/>
            </a:xfrm>
            <a:custGeom>
              <a:avLst/>
              <a:gdLst/>
              <a:ahLst/>
              <a:cxnLst/>
              <a:rect l="l" t="t" r="r" b="b"/>
              <a:pathLst>
                <a:path w="4311" h="6125" extrusionOk="0">
                  <a:moveTo>
                    <a:pt x="2143" y="0"/>
                  </a:moveTo>
                  <a:cubicBezTo>
                    <a:pt x="959" y="0"/>
                    <a:pt x="1" y="1361"/>
                    <a:pt x="1" y="3075"/>
                  </a:cubicBezTo>
                  <a:cubicBezTo>
                    <a:pt x="1" y="4764"/>
                    <a:pt x="959" y="6125"/>
                    <a:pt x="2143" y="6125"/>
                  </a:cubicBezTo>
                  <a:cubicBezTo>
                    <a:pt x="3328" y="6125"/>
                    <a:pt x="4311" y="4764"/>
                    <a:pt x="4311" y="3075"/>
                  </a:cubicBezTo>
                  <a:cubicBezTo>
                    <a:pt x="4311" y="1361"/>
                    <a:pt x="3353" y="0"/>
                    <a:pt x="2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19;p23">
              <a:extLst>
                <a:ext uri="{FF2B5EF4-FFF2-40B4-BE49-F238E27FC236}">
                  <a16:creationId xmlns:a16="http://schemas.microsoft.com/office/drawing/2014/main" id="{FDB2C5D5-0599-AE4F-9051-166622AC0125}"/>
                </a:ext>
              </a:extLst>
            </p:cNvPr>
            <p:cNvSpPr/>
            <p:nvPr/>
          </p:nvSpPr>
          <p:spPr>
            <a:xfrm>
              <a:off x="4926425" y="4140400"/>
              <a:ext cx="62200" cy="52975"/>
            </a:xfrm>
            <a:custGeom>
              <a:avLst/>
              <a:gdLst/>
              <a:ahLst/>
              <a:cxnLst/>
              <a:rect l="l" t="t" r="r" b="b"/>
              <a:pathLst>
                <a:path w="2488" h="2119" extrusionOk="0">
                  <a:moveTo>
                    <a:pt x="1076" y="0"/>
                  </a:moveTo>
                  <a:cubicBezTo>
                    <a:pt x="471" y="0"/>
                    <a:pt x="17" y="454"/>
                    <a:pt x="17" y="1059"/>
                  </a:cubicBezTo>
                  <a:cubicBezTo>
                    <a:pt x="0" y="1694"/>
                    <a:pt x="532" y="2118"/>
                    <a:pt x="1079" y="2118"/>
                  </a:cubicBezTo>
                  <a:cubicBezTo>
                    <a:pt x="1337" y="2118"/>
                    <a:pt x="1598" y="2024"/>
                    <a:pt x="1807" y="1815"/>
                  </a:cubicBezTo>
                  <a:cubicBezTo>
                    <a:pt x="2487" y="1135"/>
                    <a:pt x="2009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20;p23">
              <a:extLst>
                <a:ext uri="{FF2B5EF4-FFF2-40B4-BE49-F238E27FC236}">
                  <a16:creationId xmlns:a16="http://schemas.microsoft.com/office/drawing/2014/main" id="{82C9BBAC-C592-1A4E-A940-1AD636C63F2E}"/>
                </a:ext>
              </a:extLst>
            </p:cNvPr>
            <p:cNvSpPr/>
            <p:nvPr/>
          </p:nvSpPr>
          <p:spPr>
            <a:xfrm>
              <a:off x="4734675" y="4225025"/>
              <a:ext cx="327675" cy="155250"/>
            </a:xfrm>
            <a:custGeom>
              <a:avLst/>
              <a:gdLst/>
              <a:ahLst/>
              <a:cxnLst/>
              <a:rect l="l" t="t" r="r" b="b"/>
              <a:pathLst>
                <a:path w="13107" h="6210" extrusionOk="0">
                  <a:moveTo>
                    <a:pt x="5506" y="1"/>
                  </a:moveTo>
                  <a:cubicBezTo>
                    <a:pt x="2572" y="1"/>
                    <a:pt x="283" y="993"/>
                    <a:pt x="151" y="2463"/>
                  </a:cubicBezTo>
                  <a:cubicBezTo>
                    <a:pt x="0" y="4151"/>
                    <a:pt x="2697" y="5790"/>
                    <a:pt x="6251" y="6143"/>
                  </a:cubicBezTo>
                  <a:cubicBezTo>
                    <a:pt x="6701" y="6188"/>
                    <a:pt x="7143" y="6209"/>
                    <a:pt x="7572" y="6209"/>
                  </a:cubicBezTo>
                  <a:cubicBezTo>
                    <a:pt x="10499" y="6209"/>
                    <a:pt x="12798" y="5199"/>
                    <a:pt x="12930" y="3748"/>
                  </a:cubicBezTo>
                  <a:cubicBezTo>
                    <a:pt x="13106" y="2059"/>
                    <a:pt x="10384" y="421"/>
                    <a:pt x="6856" y="68"/>
                  </a:cubicBezTo>
                  <a:cubicBezTo>
                    <a:pt x="6395" y="23"/>
                    <a:pt x="5943" y="1"/>
                    <a:pt x="5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421;p23">
            <a:extLst>
              <a:ext uri="{FF2B5EF4-FFF2-40B4-BE49-F238E27FC236}">
                <a16:creationId xmlns:a16="http://schemas.microsoft.com/office/drawing/2014/main" id="{7ABAC382-CBA5-044A-977C-C8F7344E2AB3}"/>
              </a:ext>
            </a:extLst>
          </p:cNvPr>
          <p:cNvGrpSpPr/>
          <p:nvPr/>
        </p:nvGrpSpPr>
        <p:grpSpPr>
          <a:xfrm>
            <a:off x="3886084" y="2541744"/>
            <a:ext cx="897410" cy="717710"/>
            <a:chOff x="922500" y="3441925"/>
            <a:chExt cx="2544400" cy="2034325"/>
          </a:xfrm>
        </p:grpSpPr>
        <p:sp>
          <p:nvSpPr>
            <p:cNvPr id="99" name="Google Shape;422;p23">
              <a:extLst>
                <a:ext uri="{FF2B5EF4-FFF2-40B4-BE49-F238E27FC236}">
                  <a16:creationId xmlns:a16="http://schemas.microsoft.com/office/drawing/2014/main" id="{EE273C81-62E4-9C42-8501-666F56845D2C}"/>
                </a:ext>
              </a:extLst>
            </p:cNvPr>
            <p:cNvSpPr/>
            <p:nvPr/>
          </p:nvSpPr>
          <p:spPr>
            <a:xfrm>
              <a:off x="2893750" y="4232300"/>
              <a:ext cx="469175" cy="531175"/>
            </a:xfrm>
            <a:custGeom>
              <a:avLst/>
              <a:gdLst/>
              <a:ahLst/>
              <a:cxnLst/>
              <a:rect l="l" t="t" r="r" b="b"/>
              <a:pathLst>
                <a:path w="18767" h="21247" extrusionOk="0">
                  <a:moveTo>
                    <a:pt x="4735" y="0"/>
                  </a:moveTo>
                  <a:cubicBezTo>
                    <a:pt x="4079" y="0"/>
                    <a:pt x="3459" y="288"/>
                    <a:pt x="3065" y="962"/>
                  </a:cubicBezTo>
                  <a:cubicBezTo>
                    <a:pt x="2586" y="1794"/>
                    <a:pt x="2787" y="3256"/>
                    <a:pt x="3795" y="3684"/>
                  </a:cubicBezTo>
                  <a:cubicBezTo>
                    <a:pt x="5635" y="4465"/>
                    <a:pt x="7551" y="5070"/>
                    <a:pt x="9391" y="5801"/>
                  </a:cubicBezTo>
                  <a:cubicBezTo>
                    <a:pt x="10903" y="6431"/>
                    <a:pt x="12970" y="7263"/>
                    <a:pt x="13877" y="8725"/>
                  </a:cubicBezTo>
                  <a:cubicBezTo>
                    <a:pt x="13953" y="8801"/>
                    <a:pt x="14003" y="8901"/>
                    <a:pt x="14028" y="9002"/>
                  </a:cubicBezTo>
                  <a:lnTo>
                    <a:pt x="13978" y="9153"/>
                  </a:lnTo>
                  <a:cubicBezTo>
                    <a:pt x="13802" y="9330"/>
                    <a:pt x="13625" y="9506"/>
                    <a:pt x="13424" y="9632"/>
                  </a:cubicBezTo>
                  <a:cubicBezTo>
                    <a:pt x="12642" y="10136"/>
                    <a:pt x="11836" y="10540"/>
                    <a:pt x="11029" y="11019"/>
                  </a:cubicBezTo>
                  <a:cubicBezTo>
                    <a:pt x="9593" y="11926"/>
                    <a:pt x="8231" y="12959"/>
                    <a:pt x="6996" y="14119"/>
                  </a:cubicBezTo>
                  <a:cubicBezTo>
                    <a:pt x="6280" y="13636"/>
                    <a:pt x="5524" y="13423"/>
                    <a:pt x="4796" y="13423"/>
                  </a:cubicBezTo>
                  <a:cubicBezTo>
                    <a:pt x="2219" y="13423"/>
                    <a:pt x="0" y="16091"/>
                    <a:pt x="1199" y="18882"/>
                  </a:cubicBezTo>
                  <a:cubicBezTo>
                    <a:pt x="1889" y="20488"/>
                    <a:pt x="3330" y="21247"/>
                    <a:pt x="4766" y="21247"/>
                  </a:cubicBezTo>
                  <a:cubicBezTo>
                    <a:pt x="6530" y="21247"/>
                    <a:pt x="8287" y="20101"/>
                    <a:pt x="8635" y="17975"/>
                  </a:cubicBezTo>
                  <a:cubicBezTo>
                    <a:pt x="9542" y="17068"/>
                    <a:pt x="10500" y="16236"/>
                    <a:pt x="11508" y="15480"/>
                  </a:cubicBezTo>
                  <a:cubicBezTo>
                    <a:pt x="12592" y="14698"/>
                    <a:pt x="13751" y="14119"/>
                    <a:pt x="14885" y="13413"/>
                  </a:cubicBezTo>
                  <a:cubicBezTo>
                    <a:pt x="17078" y="12052"/>
                    <a:pt x="18767" y="9960"/>
                    <a:pt x="17608" y="7288"/>
                  </a:cubicBezTo>
                  <a:cubicBezTo>
                    <a:pt x="15717" y="2903"/>
                    <a:pt x="9693" y="1920"/>
                    <a:pt x="5787" y="231"/>
                  </a:cubicBezTo>
                  <a:cubicBezTo>
                    <a:pt x="5445" y="82"/>
                    <a:pt x="5084" y="0"/>
                    <a:pt x="4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23;p23">
              <a:extLst>
                <a:ext uri="{FF2B5EF4-FFF2-40B4-BE49-F238E27FC236}">
                  <a16:creationId xmlns:a16="http://schemas.microsoft.com/office/drawing/2014/main" id="{77660C08-3DA7-1E45-BD96-982C42238AAC}"/>
                </a:ext>
              </a:extLst>
            </p:cNvPr>
            <p:cNvSpPr/>
            <p:nvPr/>
          </p:nvSpPr>
          <p:spPr>
            <a:xfrm>
              <a:off x="1287325" y="4232300"/>
              <a:ext cx="477650" cy="531250"/>
            </a:xfrm>
            <a:custGeom>
              <a:avLst/>
              <a:gdLst/>
              <a:ahLst/>
              <a:cxnLst/>
              <a:rect l="l" t="t" r="r" b="b"/>
              <a:pathLst>
                <a:path w="19106" h="21250" extrusionOk="0">
                  <a:moveTo>
                    <a:pt x="14008" y="0"/>
                  </a:moveTo>
                  <a:cubicBezTo>
                    <a:pt x="13658" y="0"/>
                    <a:pt x="13297" y="82"/>
                    <a:pt x="12955" y="231"/>
                  </a:cubicBezTo>
                  <a:cubicBezTo>
                    <a:pt x="9074" y="1920"/>
                    <a:pt x="3050" y="2903"/>
                    <a:pt x="1160" y="7288"/>
                  </a:cubicBezTo>
                  <a:cubicBezTo>
                    <a:pt x="0" y="9960"/>
                    <a:pt x="1689" y="12052"/>
                    <a:pt x="3882" y="13413"/>
                  </a:cubicBezTo>
                  <a:cubicBezTo>
                    <a:pt x="5016" y="14119"/>
                    <a:pt x="6175" y="14698"/>
                    <a:pt x="7259" y="15480"/>
                  </a:cubicBezTo>
                  <a:cubicBezTo>
                    <a:pt x="8267" y="16236"/>
                    <a:pt x="9225" y="17068"/>
                    <a:pt x="10133" y="17975"/>
                  </a:cubicBezTo>
                  <a:cubicBezTo>
                    <a:pt x="10464" y="20028"/>
                    <a:pt x="12211" y="21250"/>
                    <a:pt x="14002" y="21250"/>
                  </a:cubicBezTo>
                  <a:cubicBezTo>
                    <a:pt x="15070" y="21250"/>
                    <a:pt x="16154" y="20816"/>
                    <a:pt x="16963" y="19865"/>
                  </a:cubicBezTo>
                  <a:cubicBezTo>
                    <a:pt x="19105" y="17345"/>
                    <a:pt x="17316" y="13438"/>
                    <a:pt x="13989" y="13438"/>
                  </a:cubicBezTo>
                  <a:lnTo>
                    <a:pt x="13964" y="13438"/>
                  </a:lnTo>
                  <a:cubicBezTo>
                    <a:pt x="13182" y="13438"/>
                    <a:pt x="12401" y="13665"/>
                    <a:pt x="11771" y="14119"/>
                  </a:cubicBezTo>
                  <a:cubicBezTo>
                    <a:pt x="10511" y="12959"/>
                    <a:pt x="9150" y="11926"/>
                    <a:pt x="7713" y="11019"/>
                  </a:cubicBezTo>
                  <a:cubicBezTo>
                    <a:pt x="6932" y="10565"/>
                    <a:pt x="6100" y="10136"/>
                    <a:pt x="5344" y="9632"/>
                  </a:cubicBezTo>
                  <a:cubicBezTo>
                    <a:pt x="5117" y="9506"/>
                    <a:pt x="4940" y="9330"/>
                    <a:pt x="4789" y="9153"/>
                  </a:cubicBezTo>
                  <a:cubicBezTo>
                    <a:pt x="4764" y="9078"/>
                    <a:pt x="4739" y="9053"/>
                    <a:pt x="4714" y="9002"/>
                  </a:cubicBezTo>
                  <a:cubicBezTo>
                    <a:pt x="4739" y="8901"/>
                    <a:pt x="4789" y="8801"/>
                    <a:pt x="4865" y="8725"/>
                  </a:cubicBezTo>
                  <a:cubicBezTo>
                    <a:pt x="5772" y="7263"/>
                    <a:pt x="7839" y="6431"/>
                    <a:pt x="9351" y="5826"/>
                  </a:cubicBezTo>
                  <a:cubicBezTo>
                    <a:pt x="11216" y="5070"/>
                    <a:pt x="13132" y="4465"/>
                    <a:pt x="14972" y="3684"/>
                  </a:cubicBezTo>
                  <a:cubicBezTo>
                    <a:pt x="15955" y="3256"/>
                    <a:pt x="16182" y="1794"/>
                    <a:pt x="15678" y="962"/>
                  </a:cubicBezTo>
                  <a:cubicBezTo>
                    <a:pt x="15283" y="288"/>
                    <a:pt x="14664" y="0"/>
                    <a:pt x="140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24;p23">
              <a:extLst>
                <a:ext uri="{FF2B5EF4-FFF2-40B4-BE49-F238E27FC236}">
                  <a16:creationId xmlns:a16="http://schemas.microsoft.com/office/drawing/2014/main" id="{1FBC0862-4423-E34C-91F4-1F803BECC39F}"/>
                </a:ext>
              </a:extLst>
            </p:cNvPr>
            <p:cNvSpPr/>
            <p:nvPr/>
          </p:nvSpPr>
          <p:spPr>
            <a:xfrm>
              <a:off x="1482650" y="3673950"/>
              <a:ext cx="1573425" cy="1647925"/>
            </a:xfrm>
            <a:custGeom>
              <a:avLst/>
              <a:gdLst/>
              <a:ahLst/>
              <a:cxnLst/>
              <a:rect l="l" t="t" r="r" b="b"/>
              <a:pathLst>
                <a:path w="62937" h="65917" extrusionOk="0">
                  <a:moveTo>
                    <a:pt x="49001" y="0"/>
                  </a:moveTo>
                  <a:cubicBezTo>
                    <a:pt x="43034" y="0"/>
                    <a:pt x="39324" y="3009"/>
                    <a:pt x="31632" y="3132"/>
                  </a:cubicBezTo>
                  <a:cubicBezTo>
                    <a:pt x="31475" y="3135"/>
                    <a:pt x="31317" y="3137"/>
                    <a:pt x="31158" y="3137"/>
                  </a:cubicBezTo>
                  <a:cubicBezTo>
                    <a:pt x="26605" y="3137"/>
                    <a:pt x="21188" y="1970"/>
                    <a:pt x="16325" y="1970"/>
                  </a:cubicBezTo>
                  <a:cubicBezTo>
                    <a:pt x="11205" y="1970"/>
                    <a:pt x="6699" y="3264"/>
                    <a:pt x="4462" y="8577"/>
                  </a:cubicBezTo>
                  <a:cubicBezTo>
                    <a:pt x="1" y="19112"/>
                    <a:pt x="8570" y="44821"/>
                    <a:pt x="12527" y="53894"/>
                  </a:cubicBezTo>
                  <a:cubicBezTo>
                    <a:pt x="16485" y="62943"/>
                    <a:pt x="18450" y="65917"/>
                    <a:pt x="21425" y="65917"/>
                  </a:cubicBezTo>
                  <a:cubicBezTo>
                    <a:pt x="24399" y="65917"/>
                    <a:pt x="29490" y="45652"/>
                    <a:pt x="35917" y="45325"/>
                  </a:cubicBezTo>
                  <a:cubicBezTo>
                    <a:pt x="35968" y="45322"/>
                    <a:pt x="36019" y="45321"/>
                    <a:pt x="36070" y="45321"/>
                  </a:cubicBezTo>
                  <a:cubicBezTo>
                    <a:pt x="42209" y="45321"/>
                    <a:pt x="44563" y="64324"/>
                    <a:pt x="50855" y="64324"/>
                  </a:cubicBezTo>
                  <a:cubicBezTo>
                    <a:pt x="51031" y="64324"/>
                    <a:pt x="51210" y="64309"/>
                    <a:pt x="51393" y="64278"/>
                  </a:cubicBezTo>
                  <a:cubicBezTo>
                    <a:pt x="58148" y="63119"/>
                    <a:pt x="61626" y="40208"/>
                    <a:pt x="62281" y="27682"/>
                  </a:cubicBezTo>
                  <a:cubicBezTo>
                    <a:pt x="62936" y="15155"/>
                    <a:pt x="62281" y="2477"/>
                    <a:pt x="53384" y="511"/>
                  </a:cubicBezTo>
                  <a:cubicBezTo>
                    <a:pt x="51766" y="149"/>
                    <a:pt x="50327" y="0"/>
                    <a:pt x="490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25;p23">
              <a:extLst>
                <a:ext uri="{FF2B5EF4-FFF2-40B4-BE49-F238E27FC236}">
                  <a16:creationId xmlns:a16="http://schemas.microsoft.com/office/drawing/2014/main" id="{85904938-41B6-4F4A-87B0-15E73B86FFBC}"/>
                </a:ext>
              </a:extLst>
            </p:cNvPr>
            <p:cNvSpPr/>
            <p:nvPr/>
          </p:nvSpPr>
          <p:spPr>
            <a:xfrm>
              <a:off x="2252650" y="4398750"/>
              <a:ext cx="270975" cy="122475"/>
            </a:xfrm>
            <a:custGeom>
              <a:avLst/>
              <a:gdLst/>
              <a:ahLst/>
              <a:cxnLst/>
              <a:rect l="l" t="t" r="r" b="b"/>
              <a:pathLst>
                <a:path w="10839" h="4899" extrusionOk="0">
                  <a:moveTo>
                    <a:pt x="10839" y="0"/>
                  </a:moveTo>
                  <a:lnTo>
                    <a:pt x="1" y="1109"/>
                  </a:lnTo>
                  <a:cubicBezTo>
                    <a:pt x="1" y="1109"/>
                    <a:pt x="1294" y="4899"/>
                    <a:pt x="5216" y="4899"/>
                  </a:cubicBezTo>
                  <a:cubicBezTo>
                    <a:pt x="5427" y="4899"/>
                    <a:pt x="5646" y="4888"/>
                    <a:pt x="5873" y="4865"/>
                  </a:cubicBezTo>
                  <a:cubicBezTo>
                    <a:pt x="10284" y="4411"/>
                    <a:pt x="10839" y="0"/>
                    <a:pt x="10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26;p23">
              <a:extLst>
                <a:ext uri="{FF2B5EF4-FFF2-40B4-BE49-F238E27FC236}">
                  <a16:creationId xmlns:a16="http://schemas.microsoft.com/office/drawing/2014/main" id="{C4E202D8-EB3F-2544-9077-7D1FC49B74ED}"/>
                </a:ext>
              </a:extLst>
            </p:cNvPr>
            <p:cNvSpPr/>
            <p:nvPr/>
          </p:nvSpPr>
          <p:spPr>
            <a:xfrm>
              <a:off x="2534950" y="3706875"/>
              <a:ext cx="519850" cy="1574625"/>
            </a:xfrm>
            <a:custGeom>
              <a:avLst/>
              <a:gdLst/>
              <a:ahLst/>
              <a:cxnLst/>
              <a:rect l="l" t="t" r="r" b="b"/>
              <a:pathLst>
                <a:path w="20794" h="62985" extrusionOk="0">
                  <a:moveTo>
                    <a:pt x="13560" y="1"/>
                  </a:moveTo>
                  <a:cubicBezTo>
                    <a:pt x="15778" y="8797"/>
                    <a:pt x="16988" y="17820"/>
                    <a:pt x="17164" y="26894"/>
                  </a:cubicBezTo>
                  <a:cubicBezTo>
                    <a:pt x="17517" y="44008"/>
                    <a:pt x="13636" y="53031"/>
                    <a:pt x="8721" y="53308"/>
                  </a:cubicBezTo>
                  <a:cubicBezTo>
                    <a:pt x="8607" y="53314"/>
                    <a:pt x="8495" y="53317"/>
                    <a:pt x="8383" y="53317"/>
                  </a:cubicBezTo>
                  <a:cubicBezTo>
                    <a:pt x="4960" y="53317"/>
                    <a:pt x="2449" y="50614"/>
                    <a:pt x="441" y="50614"/>
                  </a:cubicBezTo>
                  <a:cubicBezTo>
                    <a:pt x="291" y="50614"/>
                    <a:pt x="144" y="50629"/>
                    <a:pt x="0" y="50662"/>
                  </a:cubicBezTo>
                  <a:cubicBezTo>
                    <a:pt x="2622" y="56146"/>
                    <a:pt x="4991" y="62984"/>
                    <a:pt x="8773" y="62984"/>
                  </a:cubicBezTo>
                  <a:cubicBezTo>
                    <a:pt x="8954" y="62984"/>
                    <a:pt x="9138" y="62968"/>
                    <a:pt x="9326" y="62936"/>
                  </a:cubicBezTo>
                  <a:cubicBezTo>
                    <a:pt x="16081" y="61802"/>
                    <a:pt x="19534" y="38891"/>
                    <a:pt x="20189" y="26365"/>
                  </a:cubicBezTo>
                  <a:cubicBezTo>
                    <a:pt x="20794" y="14997"/>
                    <a:pt x="20290" y="3504"/>
                    <a:pt x="13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27;p23">
              <a:extLst>
                <a:ext uri="{FF2B5EF4-FFF2-40B4-BE49-F238E27FC236}">
                  <a16:creationId xmlns:a16="http://schemas.microsoft.com/office/drawing/2014/main" id="{8EB7FFCF-5BBD-834E-ACB3-42DA93F58C02}"/>
                </a:ext>
              </a:extLst>
            </p:cNvPr>
            <p:cNvSpPr/>
            <p:nvPr/>
          </p:nvSpPr>
          <p:spPr>
            <a:xfrm>
              <a:off x="1764950" y="4836250"/>
              <a:ext cx="537500" cy="485625"/>
            </a:xfrm>
            <a:custGeom>
              <a:avLst/>
              <a:gdLst/>
              <a:ahLst/>
              <a:cxnLst/>
              <a:rect l="l" t="t" r="r" b="b"/>
              <a:pathLst>
                <a:path w="21500" h="19425" extrusionOk="0">
                  <a:moveTo>
                    <a:pt x="19770" y="1"/>
                  </a:moveTo>
                  <a:cubicBezTo>
                    <a:pt x="19505" y="1"/>
                    <a:pt x="19240" y="32"/>
                    <a:pt x="18979" y="93"/>
                  </a:cubicBezTo>
                  <a:cubicBezTo>
                    <a:pt x="14064" y="1227"/>
                    <a:pt x="11821" y="10906"/>
                    <a:pt x="7713" y="11258"/>
                  </a:cubicBezTo>
                  <a:cubicBezTo>
                    <a:pt x="7645" y="11265"/>
                    <a:pt x="7578" y="11268"/>
                    <a:pt x="7511" y="11268"/>
                  </a:cubicBezTo>
                  <a:cubicBezTo>
                    <a:pt x="4554" y="11268"/>
                    <a:pt x="2687" y="5388"/>
                    <a:pt x="0" y="4352"/>
                  </a:cubicBezTo>
                  <a:lnTo>
                    <a:pt x="0" y="4352"/>
                  </a:lnTo>
                  <a:cubicBezTo>
                    <a:pt x="454" y="5512"/>
                    <a:pt x="857" y="6520"/>
                    <a:pt x="1261" y="7402"/>
                  </a:cubicBezTo>
                  <a:cubicBezTo>
                    <a:pt x="5193" y="16451"/>
                    <a:pt x="7158" y="19425"/>
                    <a:pt x="10133" y="19425"/>
                  </a:cubicBezTo>
                  <a:cubicBezTo>
                    <a:pt x="12603" y="19425"/>
                    <a:pt x="16560" y="5386"/>
                    <a:pt x="21500" y="496"/>
                  </a:cubicBezTo>
                  <a:cubicBezTo>
                    <a:pt x="20974" y="163"/>
                    <a:pt x="20374" y="1"/>
                    <a:pt x="19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28;p23">
              <a:extLst>
                <a:ext uri="{FF2B5EF4-FFF2-40B4-BE49-F238E27FC236}">
                  <a16:creationId xmlns:a16="http://schemas.microsoft.com/office/drawing/2014/main" id="{F5CB99B6-4077-AC48-AEB0-6F419D983582}"/>
                </a:ext>
              </a:extLst>
            </p:cNvPr>
            <p:cNvSpPr/>
            <p:nvPr/>
          </p:nvSpPr>
          <p:spPr>
            <a:xfrm>
              <a:off x="1219275" y="3441925"/>
              <a:ext cx="2247625" cy="2034325"/>
            </a:xfrm>
            <a:custGeom>
              <a:avLst/>
              <a:gdLst/>
              <a:ahLst/>
              <a:cxnLst/>
              <a:rect l="l" t="t" r="r" b="b"/>
              <a:pathLst>
                <a:path w="89905" h="81373" extrusionOk="0">
                  <a:moveTo>
                    <a:pt x="32086" y="3365"/>
                  </a:moveTo>
                  <a:lnTo>
                    <a:pt x="32086" y="3365"/>
                  </a:lnTo>
                  <a:cubicBezTo>
                    <a:pt x="32039" y="3376"/>
                    <a:pt x="31993" y="3388"/>
                    <a:pt x="31947" y="3399"/>
                  </a:cubicBezTo>
                  <a:lnTo>
                    <a:pt x="31947" y="3399"/>
                  </a:lnTo>
                  <a:cubicBezTo>
                    <a:pt x="31994" y="3388"/>
                    <a:pt x="32040" y="3377"/>
                    <a:pt x="32086" y="3365"/>
                  </a:cubicBezTo>
                  <a:close/>
                  <a:moveTo>
                    <a:pt x="29000" y="8309"/>
                  </a:moveTo>
                  <a:lnTo>
                    <a:pt x="29000" y="8309"/>
                  </a:lnTo>
                  <a:cubicBezTo>
                    <a:pt x="29003" y="8324"/>
                    <a:pt x="29007" y="8340"/>
                    <a:pt x="29011" y="8355"/>
                  </a:cubicBezTo>
                  <a:cubicBezTo>
                    <a:pt x="29007" y="8340"/>
                    <a:pt x="29003" y="8324"/>
                    <a:pt x="29000" y="8309"/>
                  </a:cubicBezTo>
                  <a:close/>
                  <a:moveTo>
                    <a:pt x="80125" y="20050"/>
                  </a:moveTo>
                  <a:cubicBezTo>
                    <a:pt x="80130" y="20072"/>
                    <a:pt x="80135" y="20093"/>
                    <a:pt x="80140" y="20114"/>
                  </a:cubicBezTo>
                  <a:lnTo>
                    <a:pt x="80140" y="20114"/>
                  </a:lnTo>
                  <a:cubicBezTo>
                    <a:pt x="80135" y="20093"/>
                    <a:pt x="80130" y="20072"/>
                    <a:pt x="80125" y="20050"/>
                  </a:cubicBezTo>
                  <a:close/>
                  <a:moveTo>
                    <a:pt x="85116" y="23150"/>
                  </a:moveTo>
                  <a:cubicBezTo>
                    <a:pt x="85115" y="23151"/>
                    <a:pt x="85114" y="23151"/>
                    <a:pt x="85112" y="23151"/>
                  </a:cubicBezTo>
                  <a:lnTo>
                    <a:pt x="85112" y="23151"/>
                  </a:lnTo>
                  <a:cubicBezTo>
                    <a:pt x="85114" y="23151"/>
                    <a:pt x="85115" y="23151"/>
                    <a:pt x="85116" y="23150"/>
                  </a:cubicBezTo>
                  <a:close/>
                  <a:moveTo>
                    <a:pt x="81941" y="27839"/>
                  </a:moveTo>
                  <a:lnTo>
                    <a:pt x="81941" y="27839"/>
                  </a:lnTo>
                  <a:cubicBezTo>
                    <a:pt x="81962" y="27939"/>
                    <a:pt x="81987" y="28040"/>
                    <a:pt x="82016" y="28141"/>
                  </a:cubicBezTo>
                  <a:cubicBezTo>
                    <a:pt x="81992" y="28038"/>
                    <a:pt x="81967" y="27937"/>
                    <a:pt x="81941" y="27839"/>
                  </a:cubicBezTo>
                  <a:close/>
                  <a:moveTo>
                    <a:pt x="11090" y="55387"/>
                  </a:moveTo>
                  <a:cubicBezTo>
                    <a:pt x="11090" y="55463"/>
                    <a:pt x="11091" y="55538"/>
                    <a:pt x="11093" y="55612"/>
                  </a:cubicBezTo>
                  <a:lnTo>
                    <a:pt x="11093" y="55612"/>
                  </a:lnTo>
                  <a:cubicBezTo>
                    <a:pt x="11093" y="55537"/>
                    <a:pt x="11093" y="55462"/>
                    <a:pt x="11090" y="55387"/>
                  </a:cubicBezTo>
                  <a:close/>
                  <a:moveTo>
                    <a:pt x="50712" y="76055"/>
                  </a:moveTo>
                  <a:lnTo>
                    <a:pt x="50712" y="76055"/>
                  </a:lnTo>
                  <a:cubicBezTo>
                    <a:pt x="50739" y="76065"/>
                    <a:pt x="50766" y="76074"/>
                    <a:pt x="50793" y="76084"/>
                  </a:cubicBezTo>
                  <a:lnTo>
                    <a:pt x="50793" y="76084"/>
                  </a:lnTo>
                  <a:cubicBezTo>
                    <a:pt x="50766" y="76074"/>
                    <a:pt x="50739" y="76064"/>
                    <a:pt x="50712" y="76055"/>
                  </a:cubicBezTo>
                  <a:close/>
                  <a:moveTo>
                    <a:pt x="44935" y="542"/>
                  </a:moveTo>
                  <a:cubicBezTo>
                    <a:pt x="59557" y="542"/>
                    <a:pt x="73511" y="8830"/>
                    <a:pt x="80125" y="22848"/>
                  </a:cubicBezTo>
                  <a:cubicBezTo>
                    <a:pt x="79722" y="23932"/>
                    <a:pt x="78714" y="24638"/>
                    <a:pt x="77025" y="25041"/>
                  </a:cubicBezTo>
                  <a:cubicBezTo>
                    <a:pt x="77608" y="24907"/>
                    <a:pt x="78134" y="24838"/>
                    <a:pt x="78607" y="24838"/>
                  </a:cubicBezTo>
                  <a:cubicBezTo>
                    <a:pt x="80363" y="24838"/>
                    <a:pt x="81397" y="25783"/>
                    <a:pt x="81941" y="27839"/>
                  </a:cubicBezTo>
                  <a:lnTo>
                    <a:pt x="81941" y="27839"/>
                  </a:lnTo>
                  <a:cubicBezTo>
                    <a:pt x="81888" y="27587"/>
                    <a:pt x="81857" y="27334"/>
                    <a:pt x="81839" y="27082"/>
                  </a:cubicBezTo>
                  <a:lnTo>
                    <a:pt x="81839" y="27082"/>
                  </a:lnTo>
                  <a:cubicBezTo>
                    <a:pt x="88871" y="48027"/>
                    <a:pt x="77050" y="70636"/>
                    <a:pt x="55828" y="76811"/>
                  </a:cubicBezTo>
                  <a:cubicBezTo>
                    <a:pt x="55475" y="75954"/>
                    <a:pt x="55576" y="74920"/>
                    <a:pt x="56055" y="73610"/>
                  </a:cubicBezTo>
                  <a:lnTo>
                    <a:pt x="56055" y="73610"/>
                  </a:lnTo>
                  <a:cubicBezTo>
                    <a:pt x="55333" y="75559"/>
                    <a:pt x="54314" y="76487"/>
                    <a:pt x="52785" y="76487"/>
                  </a:cubicBezTo>
                  <a:cubicBezTo>
                    <a:pt x="52200" y="76487"/>
                    <a:pt x="51539" y="76351"/>
                    <a:pt x="50793" y="76084"/>
                  </a:cubicBezTo>
                  <a:lnTo>
                    <a:pt x="50793" y="76084"/>
                  </a:lnTo>
                  <a:cubicBezTo>
                    <a:pt x="51809" y="76457"/>
                    <a:pt x="52539" y="76927"/>
                    <a:pt x="53005" y="77517"/>
                  </a:cubicBezTo>
                  <a:cubicBezTo>
                    <a:pt x="50333" y="78078"/>
                    <a:pt x="47649" y="78351"/>
                    <a:pt x="44990" y="78351"/>
                  </a:cubicBezTo>
                  <a:cubicBezTo>
                    <a:pt x="31903" y="78351"/>
                    <a:pt x="19448" y="71736"/>
                    <a:pt x="12199" y="60403"/>
                  </a:cubicBezTo>
                  <a:cubicBezTo>
                    <a:pt x="12880" y="59823"/>
                    <a:pt x="13863" y="59546"/>
                    <a:pt x="15224" y="59546"/>
                  </a:cubicBezTo>
                  <a:cubicBezTo>
                    <a:pt x="12401" y="59546"/>
                    <a:pt x="11156" y="58374"/>
                    <a:pt x="11093" y="55612"/>
                  </a:cubicBezTo>
                  <a:lnTo>
                    <a:pt x="11093" y="55612"/>
                  </a:lnTo>
                  <a:cubicBezTo>
                    <a:pt x="11087" y="56364"/>
                    <a:pt x="10935" y="57091"/>
                    <a:pt x="10637" y="57756"/>
                  </a:cubicBezTo>
                  <a:cubicBezTo>
                    <a:pt x="530" y="38853"/>
                    <a:pt x="7662" y="15312"/>
                    <a:pt x="26566" y="5180"/>
                  </a:cubicBezTo>
                  <a:cubicBezTo>
                    <a:pt x="27815" y="5505"/>
                    <a:pt x="28569" y="6523"/>
                    <a:pt x="29000" y="8309"/>
                  </a:cubicBezTo>
                  <a:lnTo>
                    <a:pt x="29000" y="8309"/>
                  </a:lnTo>
                  <a:cubicBezTo>
                    <a:pt x="28351" y="5563"/>
                    <a:pt x="29248" y="4091"/>
                    <a:pt x="31947" y="3399"/>
                  </a:cubicBezTo>
                  <a:lnTo>
                    <a:pt x="31947" y="3399"/>
                  </a:lnTo>
                  <a:cubicBezTo>
                    <a:pt x="31489" y="3508"/>
                    <a:pt x="31019" y="3571"/>
                    <a:pt x="30547" y="3571"/>
                  </a:cubicBezTo>
                  <a:cubicBezTo>
                    <a:pt x="30363" y="3571"/>
                    <a:pt x="30178" y="3561"/>
                    <a:pt x="29994" y="3541"/>
                  </a:cubicBezTo>
                  <a:cubicBezTo>
                    <a:pt x="34875" y="1508"/>
                    <a:pt x="39944" y="542"/>
                    <a:pt x="44935" y="542"/>
                  </a:cubicBezTo>
                  <a:close/>
                  <a:moveTo>
                    <a:pt x="58493" y="78925"/>
                  </a:moveTo>
                  <a:cubicBezTo>
                    <a:pt x="58495" y="78926"/>
                    <a:pt x="58498" y="78927"/>
                    <a:pt x="58500" y="78928"/>
                  </a:cubicBezTo>
                  <a:cubicBezTo>
                    <a:pt x="58498" y="78927"/>
                    <a:pt x="58495" y="78926"/>
                    <a:pt x="58493" y="78925"/>
                  </a:cubicBezTo>
                  <a:close/>
                  <a:moveTo>
                    <a:pt x="44929" y="1"/>
                  </a:moveTo>
                  <a:cubicBezTo>
                    <a:pt x="39642" y="1"/>
                    <a:pt x="34274" y="1068"/>
                    <a:pt x="29137" y="3315"/>
                  </a:cubicBezTo>
                  <a:cubicBezTo>
                    <a:pt x="28129" y="2886"/>
                    <a:pt x="27473" y="1903"/>
                    <a:pt x="27095" y="290"/>
                  </a:cubicBezTo>
                  <a:lnTo>
                    <a:pt x="27095" y="290"/>
                  </a:lnTo>
                  <a:cubicBezTo>
                    <a:pt x="27750" y="3113"/>
                    <a:pt x="26843" y="4600"/>
                    <a:pt x="23995" y="5255"/>
                  </a:cubicBezTo>
                  <a:cubicBezTo>
                    <a:pt x="24549" y="5129"/>
                    <a:pt x="25104" y="5054"/>
                    <a:pt x="25658" y="5054"/>
                  </a:cubicBezTo>
                  <a:cubicBezTo>
                    <a:pt x="6831" y="15614"/>
                    <a:pt x="0" y="39357"/>
                    <a:pt x="10334" y="58311"/>
                  </a:cubicBezTo>
                  <a:cubicBezTo>
                    <a:pt x="9679" y="59168"/>
                    <a:pt x="8570" y="59571"/>
                    <a:pt x="6932" y="59571"/>
                  </a:cubicBezTo>
                  <a:cubicBezTo>
                    <a:pt x="9830" y="59571"/>
                    <a:pt x="11065" y="60806"/>
                    <a:pt x="11065" y="63704"/>
                  </a:cubicBezTo>
                  <a:cubicBezTo>
                    <a:pt x="11065" y="62444"/>
                    <a:pt x="11317" y="61512"/>
                    <a:pt x="11821" y="60831"/>
                  </a:cubicBezTo>
                  <a:cubicBezTo>
                    <a:pt x="19177" y="72230"/>
                    <a:pt x="31753" y="78890"/>
                    <a:pt x="44963" y="78890"/>
                  </a:cubicBezTo>
                  <a:cubicBezTo>
                    <a:pt x="47731" y="78890"/>
                    <a:pt x="50526" y="78598"/>
                    <a:pt x="53308" y="77995"/>
                  </a:cubicBezTo>
                  <a:lnTo>
                    <a:pt x="53308" y="77995"/>
                  </a:lnTo>
                  <a:cubicBezTo>
                    <a:pt x="53736" y="78878"/>
                    <a:pt x="53686" y="79961"/>
                    <a:pt x="53157" y="81373"/>
                  </a:cubicBezTo>
                  <a:cubicBezTo>
                    <a:pt x="53896" y="79424"/>
                    <a:pt x="54921" y="78496"/>
                    <a:pt x="56442" y="78496"/>
                  </a:cubicBezTo>
                  <a:cubicBezTo>
                    <a:pt x="57043" y="78496"/>
                    <a:pt x="57723" y="78641"/>
                    <a:pt x="58493" y="78925"/>
                  </a:cubicBezTo>
                  <a:lnTo>
                    <a:pt x="58493" y="78925"/>
                  </a:lnTo>
                  <a:cubicBezTo>
                    <a:pt x="57337" y="78497"/>
                    <a:pt x="56533" y="77969"/>
                    <a:pt x="56080" y="77290"/>
                  </a:cubicBezTo>
                  <a:cubicBezTo>
                    <a:pt x="78033" y="70812"/>
                    <a:pt x="89905" y="47120"/>
                    <a:pt x="81915" y="25671"/>
                  </a:cubicBezTo>
                  <a:cubicBezTo>
                    <a:pt x="82217" y="24386"/>
                    <a:pt x="83249" y="23580"/>
                    <a:pt x="85112" y="23151"/>
                  </a:cubicBezTo>
                  <a:lnTo>
                    <a:pt x="85112" y="23151"/>
                  </a:lnTo>
                  <a:cubicBezTo>
                    <a:pt x="84537" y="23283"/>
                    <a:pt x="84018" y="23351"/>
                    <a:pt x="83549" y="23351"/>
                  </a:cubicBezTo>
                  <a:cubicBezTo>
                    <a:pt x="81717" y="23351"/>
                    <a:pt x="80668" y="22322"/>
                    <a:pt x="80140" y="20114"/>
                  </a:cubicBezTo>
                  <a:lnTo>
                    <a:pt x="80140" y="20114"/>
                  </a:lnTo>
                  <a:cubicBezTo>
                    <a:pt x="80282" y="20725"/>
                    <a:pt x="80350" y="21358"/>
                    <a:pt x="80302" y="21991"/>
                  </a:cubicBezTo>
                  <a:cubicBezTo>
                    <a:pt x="73476" y="8118"/>
                    <a:pt x="59510" y="1"/>
                    <a:pt x="449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29;p23">
              <a:extLst>
                <a:ext uri="{FF2B5EF4-FFF2-40B4-BE49-F238E27FC236}">
                  <a16:creationId xmlns:a16="http://schemas.microsoft.com/office/drawing/2014/main" id="{1EBF269F-E195-6F47-A2DB-CFD7716E4103}"/>
                </a:ext>
              </a:extLst>
            </p:cNvPr>
            <p:cNvSpPr/>
            <p:nvPr/>
          </p:nvSpPr>
          <p:spPr>
            <a:xfrm>
              <a:off x="1115300" y="3660875"/>
              <a:ext cx="280425" cy="250075"/>
            </a:xfrm>
            <a:custGeom>
              <a:avLst/>
              <a:gdLst/>
              <a:ahLst/>
              <a:cxnLst/>
              <a:rect l="l" t="t" r="r" b="b"/>
              <a:pathLst>
                <a:path w="11217" h="10003" extrusionOk="0">
                  <a:moveTo>
                    <a:pt x="4966" y="1"/>
                  </a:moveTo>
                  <a:lnTo>
                    <a:pt x="4966" y="2244"/>
                  </a:lnTo>
                  <a:lnTo>
                    <a:pt x="2571" y="782"/>
                  </a:lnTo>
                  <a:lnTo>
                    <a:pt x="3025" y="3706"/>
                  </a:lnTo>
                  <a:lnTo>
                    <a:pt x="1" y="5924"/>
                  </a:lnTo>
                  <a:lnTo>
                    <a:pt x="2571" y="6705"/>
                  </a:lnTo>
                  <a:lnTo>
                    <a:pt x="3277" y="9377"/>
                  </a:lnTo>
                  <a:lnTo>
                    <a:pt x="5394" y="7612"/>
                  </a:lnTo>
                  <a:cubicBezTo>
                    <a:pt x="5394" y="7612"/>
                    <a:pt x="7078" y="10002"/>
                    <a:pt x="7311" y="10002"/>
                  </a:cubicBezTo>
                  <a:cubicBezTo>
                    <a:pt x="7323" y="10002"/>
                    <a:pt x="7331" y="9995"/>
                    <a:pt x="7335" y="9982"/>
                  </a:cubicBezTo>
                  <a:cubicBezTo>
                    <a:pt x="7436" y="9730"/>
                    <a:pt x="8671" y="7260"/>
                    <a:pt x="8671" y="7260"/>
                  </a:cubicBezTo>
                  <a:lnTo>
                    <a:pt x="11217" y="7260"/>
                  </a:lnTo>
                  <a:lnTo>
                    <a:pt x="9729" y="5117"/>
                  </a:lnTo>
                  <a:lnTo>
                    <a:pt x="11217" y="2395"/>
                  </a:lnTo>
                  <a:lnTo>
                    <a:pt x="8318" y="3176"/>
                  </a:lnTo>
                  <a:lnTo>
                    <a:pt x="8318" y="3176"/>
                  </a:lnTo>
                  <a:lnTo>
                    <a:pt x="8948" y="1"/>
                  </a:lnTo>
                  <a:lnTo>
                    <a:pt x="8948" y="1"/>
                  </a:lnTo>
                  <a:lnTo>
                    <a:pt x="7184" y="2471"/>
                  </a:lnTo>
                  <a:lnTo>
                    <a:pt x="49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30;p23">
              <a:extLst>
                <a:ext uri="{FF2B5EF4-FFF2-40B4-BE49-F238E27FC236}">
                  <a16:creationId xmlns:a16="http://schemas.microsoft.com/office/drawing/2014/main" id="{933A12D8-C56F-2246-827A-BE1053673F23}"/>
                </a:ext>
              </a:extLst>
            </p:cNvPr>
            <p:cNvSpPr/>
            <p:nvPr/>
          </p:nvSpPr>
          <p:spPr>
            <a:xfrm>
              <a:off x="1229975" y="3739025"/>
              <a:ext cx="52325" cy="47900"/>
            </a:xfrm>
            <a:custGeom>
              <a:avLst/>
              <a:gdLst/>
              <a:ahLst/>
              <a:cxnLst/>
              <a:rect l="l" t="t" r="r" b="b"/>
              <a:pathLst>
                <a:path w="2093" h="1916" extrusionOk="0">
                  <a:moveTo>
                    <a:pt x="177" y="0"/>
                  </a:moveTo>
                  <a:lnTo>
                    <a:pt x="1" y="176"/>
                  </a:lnTo>
                  <a:lnTo>
                    <a:pt x="1916" y="1916"/>
                  </a:lnTo>
                  <a:lnTo>
                    <a:pt x="2093" y="1714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31;p23">
              <a:extLst>
                <a:ext uri="{FF2B5EF4-FFF2-40B4-BE49-F238E27FC236}">
                  <a16:creationId xmlns:a16="http://schemas.microsoft.com/office/drawing/2014/main" id="{5903E29E-239D-974C-81E0-6155697DEABE}"/>
                </a:ext>
              </a:extLst>
            </p:cNvPr>
            <p:cNvSpPr/>
            <p:nvPr/>
          </p:nvSpPr>
          <p:spPr>
            <a:xfrm>
              <a:off x="1256450" y="3785650"/>
              <a:ext cx="15775" cy="35925"/>
            </a:xfrm>
            <a:custGeom>
              <a:avLst/>
              <a:gdLst/>
              <a:ahLst/>
              <a:cxnLst/>
              <a:rect l="l" t="t" r="r" b="b"/>
              <a:pathLst>
                <a:path w="631" h="1437" extrusionOk="0">
                  <a:moveTo>
                    <a:pt x="303" y="0"/>
                  </a:moveTo>
                  <a:cubicBezTo>
                    <a:pt x="126" y="0"/>
                    <a:pt x="0" y="328"/>
                    <a:pt x="0" y="706"/>
                  </a:cubicBezTo>
                  <a:cubicBezTo>
                    <a:pt x="0" y="1109"/>
                    <a:pt x="152" y="1437"/>
                    <a:pt x="303" y="1437"/>
                  </a:cubicBezTo>
                  <a:cubicBezTo>
                    <a:pt x="479" y="1437"/>
                    <a:pt x="630" y="1109"/>
                    <a:pt x="630" y="706"/>
                  </a:cubicBezTo>
                  <a:cubicBezTo>
                    <a:pt x="630" y="328"/>
                    <a:pt x="479" y="0"/>
                    <a:pt x="30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32;p23">
              <a:extLst>
                <a:ext uri="{FF2B5EF4-FFF2-40B4-BE49-F238E27FC236}">
                  <a16:creationId xmlns:a16="http://schemas.microsoft.com/office/drawing/2014/main" id="{1A54C462-C6B4-BC4E-A566-DE04BFAF13D3}"/>
                </a:ext>
              </a:extLst>
            </p:cNvPr>
            <p:cNvSpPr/>
            <p:nvPr/>
          </p:nvSpPr>
          <p:spPr>
            <a:xfrm>
              <a:off x="1304975" y="3744675"/>
              <a:ext cx="51675" cy="47925"/>
            </a:xfrm>
            <a:custGeom>
              <a:avLst/>
              <a:gdLst/>
              <a:ahLst/>
              <a:cxnLst/>
              <a:rect l="l" t="t" r="r" b="b"/>
              <a:pathLst>
                <a:path w="2067" h="1917" extrusionOk="0">
                  <a:moveTo>
                    <a:pt x="1890" y="1"/>
                  </a:moveTo>
                  <a:lnTo>
                    <a:pt x="0" y="1715"/>
                  </a:lnTo>
                  <a:lnTo>
                    <a:pt x="177" y="1916"/>
                  </a:lnTo>
                  <a:lnTo>
                    <a:pt x="2067" y="177"/>
                  </a:lnTo>
                  <a:lnTo>
                    <a:pt x="1890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33;p23">
              <a:extLst>
                <a:ext uri="{FF2B5EF4-FFF2-40B4-BE49-F238E27FC236}">
                  <a16:creationId xmlns:a16="http://schemas.microsoft.com/office/drawing/2014/main" id="{DF35EB59-B45F-194C-98BC-F9521F756832}"/>
                </a:ext>
              </a:extLst>
            </p:cNvPr>
            <p:cNvSpPr/>
            <p:nvPr/>
          </p:nvSpPr>
          <p:spPr>
            <a:xfrm>
              <a:off x="1318200" y="3785650"/>
              <a:ext cx="15775" cy="35925"/>
            </a:xfrm>
            <a:custGeom>
              <a:avLst/>
              <a:gdLst/>
              <a:ahLst/>
              <a:cxnLst/>
              <a:rect l="l" t="t" r="r" b="b"/>
              <a:pathLst>
                <a:path w="631" h="1437" extrusionOk="0">
                  <a:moveTo>
                    <a:pt x="303" y="0"/>
                  </a:moveTo>
                  <a:cubicBezTo>
                    <a:pt x="126" y="0"/>
                    <a:pt x="0" y="328"/>
                    <a:pt x="0" y="706"/>
                  </a:cubicBezTo>
                  <a:cubicBezTo>
                    <a:pt x="0" y="1109"/>
                    <a:pt x="126" y="1437"/>
                    <a:pt x="303" y="1437"/>
                  </a:cubicBezTo>
                  <a:cubicBezTo>
                    <a:pt x="479" y="1437"/>
                    <a:pt x="631" y="1109"/>
                    <a:pt x="631" y="706"/>
                  </a:cubicBezTo>
                  <a:cubicBezTo>
                    <a:pt x="631" y="328"/>
                    <a:pt x="479" y="0"/>
                    <a:pt x="30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34;p23">
              <a:extLst>
                <a:ext uri="{FF2B5EF4-FFF2-40B4-BE49-F238E27FC236}">
                  <a16:creationId xmlns:a16="http://schemas.microsoft.com/office/drawing/2014/main" id="{F14F08DC-E2BC-B24A-AA96-395200FA62A9}"/>
                </a:ext>
              </a:extLst>
            </p:cNvPr>
            <p:cNvSpPr/>
            <p:nvPr/>
          </p:nvSpPr>
          <p:spPr>
            <a:xfrm>
              <a:off x="922500" y="4141650"/>
              <a:ext cx="304975" cy="286725"/>
            </a:xfrm>
            <a:custGeom>
              <a:avLst/>
              <a:gdLst/>
              <a:ahLst/>
              <a:cxnLst/>
              <a:rect l="l" t="t" r="r" b="b"/>
              <a:pathLst>
                <a:path w="12199" h="11469" extrusionOk="0">
                  <a:moveTo>
                    <a:pt x="7738" y="1"/>
                  </a:moveTo>
                  <a:lnTo>
                    <a:pt x="6578" y="3101"/>
                  </a:lnTo>
                  <a:lnTo>
                    <a:pt x="3554" y="1110"/>
                  </a:lnTo>
                  <a:lnTo>
                    <a:pt x="4184" y="3504"/>
                  </a:lnTo>
                  <a:lnTo>
                    <a:pt x="1260" y="2622"/>
                  </a:lnTo>
                  <a:lnTo>
                    <a:pt x="2546" y="5571"/>
                  </a:lnTo>
                  <a:lnTo>
                    <a:pt x="0" y="8747"/>
                  </a:lnTo>
                  <a:lnTo>
                    <a:pt x="2924" y="8873"/>
                  </a:lnTo>
                  <a:lnTo>
                    <a:pt x="4411" y="11469"/>
                  </a:lnTo>
                  <a:lnTo>
                    <a:pt x="6150" y="8999"/>
                  </a:lnTo>
                  <a:cubicBezTo>
                    <a:pt x="6150" y="8999"/>
                    <a:pt x="8520" y="10992"/>
                    <a:pt x="8837" y="10992"/>
                  </a:cubicBezTo>
                  <a:cubicBezTo>
                    <a:pt x="8858" y="10992"/>
                    <a:pt x="8870" y="10984"/>
                    <a:pt x="8872" y="10965"/>
                  </a:cubicBezTo>
                  <a:cubicBezTo>
                    <a:pt x="8897" y="10662"/>
                    <a:pt x="9502" y="7713"/>
                    <a:pt x="9502" y="7713"/>
                  </a:cubicBezTo>
                  <a:lnTo>
                    <a:pt x="12199" y="6982"/>
                  </a:lnTo>
                  <a:lnTo>
                    <a:pt x="10031" y="5168"/>
                  </a:lnTo>
                  <a:lnTo>
                    <a:pt x="10813" y="1866"/>
                  </a:lnTo>
                  <a:lnTo>
                    <a:pt x="10813" y="1866"/>
                  </a:lnTo>
                  <a:lnTo>
                    <a:pt x="7990" y="3529"/>
                  </a:lnTo>
                  <a:lnTo>
                    <a:pt x="77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35;p23">
              <a:extLst>
                <a:ext uri="{FF2B5EF4-FFF2-40B4-BE49-F238E27FC236}">
                  <a16:creationId xmlns:a16="http://schemas.microsoft.com/office/drawing/2014/main" id="{EB137A18-66CF-2042-9110-61F7DD4923FE}"/>
                </a:ext>
              </a:extLst>
            </p:cNvPr>
            <p:cNvSpPr/>
            <p:nvPr/>
          </p:nvSpPr>
          <p:spPr>
            <a:xfrm>
              <a:off x="1029600" y="4258850"/>
              <a:ext cx="65575" cy="38475"/>
            </a:xfrm>
            <a:custGeom>
              <a:avLst/>
              <a:gdLst/>
              <a:ahLst/>
              <a:cxnLst/>
              <a:rect l="l" t="t" r="r" b="b"/>
              <a:pathLst>
                <a:path w="2623" h="1539" extrusionOk="0">
                  <a:moveTo>
                    <a:pt x="152" y="1"/>
                  </a:moveTo>
                  <a:lnTo>
                    <a:pt x="1" y="253"/>
                  </a:lnTo>
                  <a:lnTo>
                    <a:pt x="2496" y="1538"/>
                  </a:lnTo>
                  <a:lnTo>
                    <a:pt x="2622" y="126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36;p23">
              <a:extLst>
                <a:ext uri="{FF2B5EF4-FFF2-40B4-BE49-F238E27FC236}">
                  <a16:creationId xmlns:a16="http://schemas.microsoft.com/office/drawing/2014/main" id="{63AC2273-9DF0-5A4B-A46E-30497F4CE7DB}"/>
                </a:ext>
              </a:extLst>
            </p:cNvPr>
            <p:cNvSpPr/>
            <p:nvPr/>
          </p:nvSpPr>
          <p:spPr>
            <a:xfrm>
              <a:off x="1066150" y="4294625"/>
              <a:ext cx="22075" cy="37475"/>
            </a:xfrm>
            <a:custGeom>
              <a:avLst/>
              <a:gdLst/>
              <a:ahLst/>
              <a:cxnLst/>
              <a:rect l="l" t="t" r="r" b="b"/>
              <a:pathLst>
                <a:path w="883" h="1499" extrusionOk="0">
                  <a:moveTo>
                    <a:pt x="296" y="1"/>
                  </a:moveTo>
                  <a:cubicBezTo>
                    <a:pt x="281" y="1"/>
                    <a:pt x="267" y="2"/>
                    <a:pt x="253" y="6"/>
                  </a:cubicBezTo>
                  <a:cubicBezTo>
                    <a:pt x="51" y="57"/>
                    <a:pt x="1" y="410"/>
                    <a:pt x="101" y="838"/>
                  </a:cubicBezTo>
                  <a:cubicBezTo>
                    <a:pt x="218" y="1212"/>
                    <a:pt x="422" y="1499"/>
                    <a:pt x="591" y="1499"/>
                  </a:cubicBezTo>
                  <a:cubicBezTo>
                    <a:pt x="605" y="1499"/>
                    <a:pt x="618" y="1497"/>
                    <a:pt x="631" y="1493"/>
                  </a:cubicBezTo>
                  <a:cubicBezTo>
                    <a:pt x="832" y="1443"/>
                    <a:pt x="883" y="1065"/>
                    <a:pt x="782" y="662"/>
                  </a:cubicBezTo>
                  <a:cubicBezTo>
                    <a:pt x="689" y="267"/>
                    <a:pt x="468" y="1"/>
                    <a:pt x="29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37;p23">
              <a:extLst>
                <a:ext uri="{FF2B5EF4-FFF2-40B4-BE49-F238E27FC236}">
                  <a16:creationId xmlns:a16="http://schemas.microsoft.com/office/drawing/2014/main" id="{9FE1027E-C71C-8B4D-90E7-2F67091B3E49}"/>
                </a:ext>
              </a:extLst>
            </p:cNvPr>
            <p:cNvSpPr/>
            <p:nvPr/>
          </p:nvSpPr>
          <p:spPr>
            <a:xfrm>
              <a:off x="1115300" y="4216000"/>
              <a:ext cx="44125" cy="62425"/>
            </a:xfrm>
            <a:custGeom>
              <a:avLst/>
              <a:gdLst/>
              <a:ahLst/>
              <a:cxnLst/>
              <a:rect l="l" t="t" r="r" b="b"/>
              <a:pathLst>
                <a:path w="1765" h="2497" extrusionOk="0">
                  <a:moveTo>
                    <a:pt x="1513" y="1"/>
                  </a:moveTo>
                  <a:lnTo>
                    <a:pt x="1" y="2345"/>
                  </a:lnTo>
                  <a:lnTo>
                    <a:pt x="253" y="2496"/>
                  </a:lnTo>
                  <a:lnTo>
                    <a:pt x="1765" y="152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38;p23">
              <a:extLst>
                <a:ext uri="{FF2B5EF4-FFF2-40B4-BE49-F238E27FC236}">
                  <a16:creationId xmlns:a16="http://schemas.microsoft.com/office/drawing/2014/main" id="{765E7680-9900-334D-B234-DA6511DC5004}"/>
                </a:ext>
              </a:extLst>
            </p:cNvPr>
            <p:cNvSpPr/>
            <p:nvPr/>
          </p:nvSpPr>
          <p:spPr>
            <a:xfrm>
              <a:off x="1131050" y="4277000"/>
              <a:ext cx="22725" cy="37475"/>
            </a:xfrm>
            <a:custGeom>
              <a:avLst/>
              <a:gdLst/>
              <a:ahLst/>
              <a:cxnLst/>
              <a:rect l="l" t="t" r="r" b="b"/>
              <a:pathLst>
                <a:path w="909" h="1499" extrusionOk="0">
                  <a:moveTo>
                    <a:pt x="297" y="0"/>
                  </a:moveTo>
                  <a:cubicBezTo>
                    <a:pt x="282" y="0"/>
                    <a:pt x="268" y="2"/>
                    <a:pt x="253" y="6"/>
                  </a:cubicBezTo>
                  <a:cubicBezTo>
                    <a:pt x="76" y="56"/>
                    <a:pt x="1" y="434"/>
                    <a:pt x="127" y="837"/>
                  </a:cubicBezTo>
                  <a:cubicBezTo>
                    <a:pt x="220" y="1211"/>
                    <a:pt x="443" y="1498"/>
                    <a:pt x="616" y="1498"/>
                  </a:cubicBezTo>
                  <a:cubicBezTo>
                    <a:pt x="630" y="1498"/>
                    <a:pt x="643" y="1496"/>
                    <a:pt x="656" y="1493"/>
                  </a:cubicBezTo>
                  <a:cubicBezTo>
                    <a:pt x="832" y="1442"/>
                    <a:pt x="908" y="1064"/>
                    <a:pt x="807" y="661"/>
                  </a:cubicBezTo>
                  <a:cubicBezTo>
                    <a:pt x="690" y="287"/>
                    <a:pt x="487" y="0"/>
                    <a:pt x="29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39;p23">
              <a:extLst>
                <a:ext uri="{FF2B5EF4-FFF2-40B4-BE49-F238E27FC236}">
                  <a16:creationId xmlns:a16="http://schemas.microsoft.com/office/drawing/2014/main" id="{A7A4EE3B-7CE5-6B4A-BA2C-9255D3421FF6}"/>
                </a:ext>
              </a:extLst>
            </p:cNvPr>
            <p:cNvSpPr/>
            <p:nvPr/>
          </p:nvSpPr>
          <p:spPr>
            <a:xfrm>
              <a:off x="2543125" y="4045875"/>
              <a:ext cx="105900" cy="150625"/>
            </a:xfrm>
            <a:custGeom>
              <a:avLst/>
              <a:gdLst/>
              <a:ahLst/>
              <a:cxnLst/>
              <a:rect l="l" t="t" r="r" b="b"/>
              <a:pathLst>
                <a:path w="4236" h="6025" extrusionOk="0">
                  <a:moveTo>
                    <a:pt x="2118" y="1"/>
                  </a:moveTo>
                  <a:cubicBezTo>
                    <a:pt x="933" y="1"/>
                    <a:pt x="1" y="1362"/>
                    <a:pt x="1" y="3025"/>
                  </a:cubicBezTo>
                  <a:cubicBezTo>
                    <a:pt x="1" y="4689"/>
                    <a:pt x="933" y="6025"/>
                    <a:pt x="2118" y="6025"/>
                  </a:cubicBezTo>
                  <a:cubicBezTo>
                    <a:pt x="3277" y="6025"/>
                    <a:pt x="4235" y="4689"/>
                    <a:pt x="4235" y="3025"/>
                  </a:cubicBezTo>
                  <a:cubicBezTo>
                    <a:pt x="4235" y="1362"/>
                    <a:pt x="3277" y="1"/>
                    <a:pt x="21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40;p23">
              <a:extLst>
                <a:ext uri="{FF2B5EF4-FFF2-40B4-BE49-F238E27FC236}">
                  <a16:creationId xmlns:a16="http://schemas.microsoft.com/office/drawing/2014/main" id="{03228FC4-1415-A743-9CB1-37058E18AB16}"/>
                </a:ext>
              </a:extLst>
            </p:cNvPr>
            <p:cNvSpPr/>
            <p:nvPr/>
          </p:nvSpPr>
          <p:spPr>
            <a:xfrm>
              <a:off x="2573375" y="4064775"/>
              <a:ext cx="60525" cy="51875"/>
            </a:xfrm>
            <a:custGeom>
              <a:avLst/>
              <a:gdLst/>
              <a:ahLst/>
              <a:cxnLst/>
              <a:rect l="l" t="t" r="r" b="b"/>
              <a:pathLst>
                <a:path w="2421" h="2075" extrusionOk="0">
                  <a:moveTo>
                    <a:pt x="1387" y="1"/>
                  </a:moveTo>
                  <a:cubicBezTo>
                    <a:pt x="454" y="1"/>
                    <a:pt x="1" y="1110"/>
                    <a:pt x="656" y="1765"/>
                  </a:cubicBezTo>
                  <a:cubicBezTo>
                    <a:pt x="869" y="1978"/>
                    <a:pt x="1131" y="2074"/>
                    <a:pt x="1386" y="2074"/>
                  </a:cubicBezTo>
                  <a:cubicBezTo>
                    <a:pt x="1916" y="2074"/>
                    <a:pt x="2420" y="1663"/>
                    <a:pt x="2420" y="1034"/>
                  </a:cubicBezTo>
                  <a:cubicBezTo>
                    <a:pt x="2420" y="454"/>
                    <a:pt x="1967" y="1"/>
                    <a:pt x="13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41;p23">
              <a:extLst>
                <a:ext uri="{FF2B5EF4-FFF2-40B4-BE49-F238E27FC236}">
                  <a16:creationId xmlns:a16="http://schemas.microsoft.com/office/drawing/2014/main" id="{847D500A-827F-A843-B430-05CF69F1E24F}"/>
                </a:ext>
              </a:extLst>
            </p:cNvPr>
            <p:cNvSpPr/>
            <p:nvPr/>
          </p:nvSpPr>
          <p:spPr>
            <a:xfrm>
              <a:off x="1968500" y="4161125"/>
              <a:ext cx="252900" cy="64175"/>
            </a:xfrm>
            <a:custGeom>
              <a:avLst/>
              <a:gdLst/>
              <a:ahLst/>
              <a:cxnLst/>
              <a:rect l="l" t="t" r="r" b="b"/>
              <a:pathLst>
                <a:path w="10116" h="2567" extrusionOk="0">
                  <a:moveTo>
                    <a:pt x="5477" y="1"/>
                  </a:moveTo>
                  <a:cubicBezTo>
                    <a:pt x="3748" y="1"/>
                    <a:pt x="2029" y="486"/>
                    <a:pt x="529" y="1440"/>
                  </a:cubicBezTo>
                  <a:cubicBezTo>
                    <a:pt x="0" y="1799"/>
                    <a:pt x="323" y="2566"/>
                    <a:pt x="813" y="2566"/>
                  </a:cubicBezTo>
                  <a:cubicBezTo>
                    <a:pt x="907" y="2566"/>
                    <a:pt x="1007" y="2538"/>
                    <a:pt x="1108" y="2473"/>
                  </a:cubicBezTo>
                  <a:cubicBezTo>
                    <a:pt x="2439" y="1615"/>
                    <a:pt x="3964" y="1179"/>
                    <a:pt x="5496" y="1179"/>
                  </a:cubicBezTo>
                  <a:cubicBezTo>
                    <a:pt x="6662" y="1179"/>
                    <a:pt x="7832" y="1432"/>
                    <a:pt x="8922" y="1944"/>
                  </a:cubicBezTo>
                  <a:cubicBezTo>
                    <a:pt x="9013" y="1988"/>
                    <a:pt x="9103" y="2007"/>
                    <a:pt x="9189" y="2007"/>
                  </a:cubicBezTo>
                  <a:cubicBezTo>
                    <a:pt x="9742" y="2007"/>
                    <a:pt x="10116" y="1197"/>
                    <a:pt x="9527" y="936"/>
                  </a:cubicBezTo>
                  <a:cubicBezTo>
                    <a:pt x="8241" y="309"/>
                    <a:pt x="6856" y="1"/>
                    <a:pt x="5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442;p23">
            <a:extLst>
              <a:ext uri="{FF2B5EF4-FFF2-40B4-BE49-F238E27FC236}">
                <a16:creationId xmlns:a16="http://schemas.microsoft.com/office/drawing/2014/main" id="{C4A715F0-9E55-E44D-80F6-EF86877FAC38}"/>
              </a:ext>
            </a:extLst>
          </p:cNvPr>
          <p:cNvSpPr/>
          <p:nvPr/>
        </p:nvSpPr>
        <p:spPr>
          <a:xfrm>
            <a:off x="4913519" y="3012405"/>
            <a:ext cx="2091600" cy="2091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443;p23">
            <a:extLst>
              <a:ext uri="{FF2B5EF4-FFF2-40B4-BE49-F238E27FC236}">
                <a16:creationId xmlns:a16="http://schemas.microsoft.com/office/drawing/2014/main" id="{9E213F32-F0B7-2E45-A70B-11760E69E61C}"/>
              </a:ext>
            </a:extLst>
          </p:cNvPr>
          <p:cNvSpPr txBox="1">
            <a:spLocks/>
          </p:cNvSpPr>
          <p:nvPr/>
        </p:nvSpPr>
        <p:spPr>
          <a:xfrm>
            <a:off x="4912144" y="3616663"/>
            <a:ext cx="2106300" cy="908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dirty="0">
                <a:solidFill>
                  <a:schemeClr val="lt1"/>
                </a:solidFill>
              </a:rPr>
              <a:t>Mouth</a:t>
            </a:r>
          </a:p>
          <a:p>
            <a:pPr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dirty="0">
                <a:solidFill>
                  <a:schemeClr val="lt1"/>
                </a:solidFill>
              </a:rPr>
              <a:t> cleaning</a:t>
            </a:r>
          </a:p>
        </p:txBody>
      </p:sp>
    </p:spTree>
    <p:extLst>
      <p:ext uri="{BB962C8B-B14F-4D97-AF65-F5344CB8AC3E}">
        <p14:creationId xmlns:p14="http://schemas.microsoft.com/office/powerpoint/2010/main" val="1242107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58" y="749645"/>
            <a:ext cx="9391154" cy="706964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What is the current strategy for assessing oral health of children with new cancer diagnoses?</a:t>
            </a:r>
            <a:br>
              <a:rPr lang="en-US" sz="3600" dirty="0">
                <a:solidFill>
                  <a:schemeClr val="accent2"/>
                </a:solidFill>
              </a:rPr>
            </a:b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082" y="1910195"/>
            <a:ext cx="4914131" cy="17785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4055" t="17414" r="10056" b="7157"/>
          <a:stretch/>
        </p:blipFill>
        <p:spPr>
          <a:xfrm>
            <a:off x="1055955" y="2057860"/>
            <a:ext cx="5609230" cy="32618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15022"/>
          <a:stretch/>
        </p:blipFill>
        <p:spPr>
          <a:xfrm>
            <a:off x="7342495" y="3998794"/>
            <a:ext cx="4242120" cy="27001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42031" y="2146744"/>
            <a:ext cx="586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91982" y="3959666"/>
            <a:ext cx="586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0056" y="1863634"/>
            <a:ext cx="586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gray">
          <a:xfrm>
            <a:off x="1055955" y="6080182"/>
            <a:ext cx="6574307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Would you handle these three cases similarly? Differently?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635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883" y="2096080"/>
            <a:ext cx="4667875" cy="4107293"/>
          </a:xfrm>
          <a:ln>
            <a:solidFill>
              <a:srgbClr val="FFC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800" b="1" dirty="0" err="1"/>
              <a:t>Mucositis</a:t>
            </a:r>
            <a:endParaRPr lang="en-US" sz="2800" b="1" dirty="0"/>
          </a:p>
          <a:p>
            <a:r>
              <a:rPr lang="en-US" dirty="0"/>
              <a:t>Candidiasis</a:t>
            </a:r>
            <a:endParaRPr lang="en-US" sz="2800" dirty="0"/>
          </a:p>
          <a:p>
            <a:r>
              <a:rPr lang="en-US" sz="2800" dirty="0"/>
              <a:t>Mouth pain</a:t>
            </a:r>
          </a:p>
          <a:p>
            <a:r>
              <a:rPr lang="en-US" dirty="0"/>
              <a:t>Oral ulcerations</a:t>
            </a:r>
          </a:p>
          <a:p>
            <a:r>
              <a:rPr lang="en-US" sz="2800" dirty="0"/>
              <a:t>Gingival hypertrophy</a:t>
            </a:r>
          </a:p>
          <a:p>
            <a:r>
              <a:rPr lang="en-US" sz="2800" dirty="0"/>
              <a:t>Gram negative oral flora transformation</a:t>
            </a:r>
          </a:p>
          <a:p>
            <a:r>
              <a:rPr lang="en-US" sz="2800" dirty="0"/>
              <a:t>Sepsis</a:t>
            </a:r>
          </a:p>
          <a:p>
            <a:r>
              <a:rPr lang="en-US" sz="2800" dirty="0"/>
              <a:t>Bleeding</a:t>
            </a:r>
          </a:p>
          <a:p>
            <a:r>
              <a:rPr lang="en-US" dirty="0"/>
              <a:t>Taste dysfunction</a:t>
            </a: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297866" y="2096080"/>
            <a:ext cx="5194479" cy="387798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457200" lvl="0" indent="-457200"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2800" dirty="0"/>
              <a:t>Xerostomia</a:t>
            </a:r>
          </a:p>
          <a:p>
            <a:pPr marL="457200" lvl="0" indent="-457200"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2800" dirty="0"/>
              <a:t>Neurotoxicity</a:t>
            </a:r>
          </a:p>
          <a:p>
            <a:pPr marL="457200" lvl="0" indent="-457200"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2800" dirty="0"/>
              <a:t>Osteonecrosis</a:t>
            </a:r>
          </a:p>
          <a:p>
            <a:pPr marL="457200" lvl="0" indent="-457200"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2800" dirty="0" err="1"/>
              <a:t>Trismus</a:t>
            </a:r>
            <a:endParaRPr lang="en-US" sz="2800" dirty="0"/>
          </a:p>
          <a:p>
            <a:pPr marL="457200" lvl="0" indent="-457200"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2800" dirty="0"/>
              <a:t>Oral Graft Versus Host Disease</a:t>
            </a:r>
          </a:p>
          <a:p>
            <a:pPr marL="457200" lvl="0" indent="-457200"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2800" dirty="0"/>
              <a:t>Increased caries risk</a:t>
            </a:r>
          </a:p>
          <a:p>
            <a:pPr marL="457200" lvl="0" indent="-457200"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2800" dirty="0"/>
              <a:t>Impact on dental development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530" y="279419"/>
            <a:ext cx="118352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</a:rPr>
              <a:t>Effects on the mouth from immunosuppression, chemo, and/or radiation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760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C5E4F-38A7-1449-AA9B-F5A223C7B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mucositis definition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C9AAB-6409-414C-9472-6C7FB9F0B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Oral mucositis (OM) is defined as erythema and/or ulcerations of the oral mucosa secondary to chemotherapy, radiation, or hematopoietic stem cell transplantation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en-US" dirty="0"/>
              <a:t>It is one of the most common complications following cancer treatment in children, occurring in approximately 52 to 80% of patients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en-US" dirty="0"/>
              <a:t>The mucosal damage can present with a range of mild atrophy to severe ulcerations</a:t>
            </a: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dirty="0"/>
              <a:t>Patients with mucositis can experience severe pain causing pain while eating, drinking, and swallowing affecting the overall quality of life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940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95151-213C-2145-8658-F82BD29B4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800" dirty="0"/>
              <a:t>Good oral hygiene can decrease rates of mucositis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1B9A7F-4A7A-6A4F-B514-E6EF28946ECA}"/>
              </a:ext>
            </a:extLst>
          </p:cNvPr>
          <p:cNvSpPr txBox="1"/>
          <p:nvPr/>
        </p:nvSpPr>
        <p:spPr>
          <a:xfrm>
            <a:off x="898070" y="5878286"/>
            <a:ext cx="10455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MASCC/ISOO clinical practice guidelines for the management of mucositis secondary to cancer therapy (2020)</a:t>
            </a:r>
          </a:p>
        </p:txBody>
      </p:sp>
    </p:spTree>
    <p:extLst>
      <p:ext uri="{BB962C8B-B14F-4D97-AF65-F5344CB8AC3E}">
        <p14:creationId xmlns:p14="http://schemas.microsoft.com/office/powerpoint/2010/main" val="2862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E0B9A-537D-EE4A-8E07-E64148E97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Dental clearances</a:t>
            </a:r>
          </a:p>
        </p:txBody>
      </p:sp>
      <p:sp>
        <p:nvSpPr>
          <p:cNvPr id="8" name="Google Shape;177;p16">
            <a:extLst>
              <a:ext uri="{FF2B5EF4-FFF2-40B4-BE49-F238E27FC236}">
                <a16:creationId xmlns:a16="http://schemas.microsoft.com/office/drawing/2014/main" id="{3656C599-5AD7-3D42-A5A9-CE530DF9C607}"/>
              </a:ext>
            </a:extLst>
          </p:cNvPr>
          <p:cNvSpPr/>
          <p:nvPr/>
        </p:nvSpPr>
        <p:spPr>
          <a:xfrm>
            <a:off x="7767761" y="2287111"/>
            <a:ext cx="2556109" cy="3859418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78;p16">
            <a:extLst>
              <a:ext uri="{FF2B5EF4-FFF2-40B4-BE49-F238E27FC236}">
                <a16:creationId xmlns:a16="http://schemas.microsoft.com/office/drawing/2014/main" id="{2A1DEC6B-43C0-8242-B71A-D6717EE9EBF8}"/>
              </a:ext>
            </a:extLst>
          </p:cNvPr>
          <p:cNvSpPr/>
          <p:nvPr/>
        </p:nvSpPr>
        <p:spPr>
          <a:xfrm>
            <a:off x="4974981" y="2287114"/>
            <a:ext cx="2556109" cy="3859418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79;p16">
            <a:extLst>
              <a:ext uri="{FF2B5EF4-FFF2-40B4-BE49-F238E27FC236}">
                <a16:creationId xmlns:a16="http://schemas.microsoft.com/office/drawing/2014/main" id="{0AB7346F-0506-CE43-9951-64AE480B431C}"/>
              </a:ext>
            </a:extLst>
          </p:cNvPr>
          <p:cNvSpPr/>
          <p:nvPr/>
        </p:nvSpPr>
        <p:spPr>
          <a:xfrm>
            <a:off x="2202954" y="2284904"/>
            <a:ext cx="2556109" cy="3859418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81;p16">
            <a:extLst>
              <a:ext uri="{FF2B5EF4-FFF2-40B4-BE49-F238E27FC236}">
                <a16:creationId xmlns:a16="http://schemas.microsoft.com/office/drawing/2014/main" id="{8EBB4FE8-B1AC-5044-9920-4608C4140BD7}"/>
              </a:ext>
            </a:extLst>
          </p:cNvPr>
          <p:cNvGrpSpPr/>
          <p:nvPr/>
        </p:nvGrpSpPr>
        <p:grpSpPr>
          <a:xfrm>
            <a:off x="2317668" y="2490840"/>
            <a:ext cx="2573444" cy="2273937"/>
            <a:chOff x="872326" y="1594736"/>
            <a:chExt cx="2072259" cy="1907567"/>
          </a:xfrm>
        </p:grpSpPr>
        <p:sp>
          <p:nvSpPr>
            <p:cNvPr id="13" name="Google Shape;182;p16">
              <a:extLst>
                <a:ext uri="{FF2B5EF4-FFF2-40B4-BE49-F238E27FC236}">
                  <a16:creationId xmlns:a16="http://schemas.microsoft.com/office/drawing/2014/main" id="{0F5FDBBF-7A82-7543-B342-37030B808AC3}"/>
                </a:ext>
              </a:extLst>
            </p:cNvPr>
            <p:cNvSpPr/>
            <p:nvPr/>
          </p:nvSpPr>
          <p:spPr>
            <a:xfrm>
              <a:off x="1128005" y="1916708"/>
              <a:ext cx="1259995" cy="1585595"/>
            </a:xfrm>
            <a:custGeom>
              <a:avLst/>
              <a:gdLst/>
              <a:ahLst/>
              <a:cxnLst/>
              <a:rect l="l" t="t" r="r" b="b"/>
              <a:pathLst>
                <a:path w="13113" h="16502" extrusionOk="0">
                  <a:moveTo>
                    <a:pt x="4158" y="0"/>
                  </a:moveTo>
                  <a:cubicBezTo>
                    <a:pt x="3455" y="0"/>
                    <a:pt x="2769" y="213"/>
                    <a:pt x="2065" y="663"/>
                  </a:cubicBezTo>
                  <a:cubicBezTo>
                    <a:pt x="1" y="1970"/>
                    <a:pt x="935" y="4832"/>
                    <a:pt x="1556" y="6730"/>
                  </a:cubicBezTo>
                  <a:cubicBezTo>
                    <a:pt x="1751" y="7316"/>
                    <a:pt x="1929" y="7872"/>
                    <a:pt x="1958" y="8174"/>
                  </a:cubicBezTo>
                  <a:cubicBezTo>
                    <a:pt x="2006" y="8700"/>
                    <a:pt x="1952" y="9368"/>
                    <a:pt x="1899" y="10084"/>
                  </a:cubicBezTo>
                  <a:cubicBezTo>
                    <a:pt x="1805" y="11219"/>
                    <a:pt x="1716" y="12390"/>
                    <a:pt x="1982" y="13378"/>
                  </a:cubicBezTo>
                  <a:cubicBezTo>
                    <a:pt x="2437" y="15052"/>
                    <a:pt x="3892" y="16264"/>
                    <a:pt x="3957" y="16317"/>
                  </a:cubicBezTo>
                  <a:cubicBezTo>
                    <a:pt x="4087" y="16424"/>
                    <a:pt x="4247" y="16489"/>
                    <a:pt x="4419" y="16501"/>
                  </a:cubicBezTo>
                  <a:lnTo>
                    <a:pt x="4466" y="16501"/>
                  </a:lnTo>
                  <a:cubicBezTo>
                    <a:pt x="4904" y="16501"/>
                    <a:pt x="5264" y="16140"/>
                    <a:pt x="5264" y="15702"/>
                  </a:cubicBezTo>
                  <a:cubicBezTo>
                    <a:pt x="5264" y="15631"/>
                    <a:pt x="5252" y="15560"/>
                    <a:pt x="5235" y="15495"/>
                  </a:cubicBezTo>
                  <a:cubicBezTo>
                    <a:pt x="5170" y="15093"/>
                    <a:pt x="4821" y="12828"/>
                    <a:pt x="5341" y="11385"/>
                  </a:cubicBezTo>
                  <a:cubicBezTo>
                    <a:pt x="5732" y="10309"/>
                    <a:pt x="6311" y="9747"/>
                    <a:pt x="6554" y="9593"/>
                  </a:cubicBezTo>
                  <a:cubicBezTo>
                    <a:pt x="6802" y="9741"/>
                    <a:pt x="7376" y="10309"/>
                    <a:pt x="7766" y="11385"/>
                  </a:cubicBezTo>
                  <a:cubicBezTo>
                    <a:pt x="8340" y="12970"/>
                    <a:pt x="7872" y="15525"/>
                    <a:pt x="7867" y="15554"/>
                  </a:cubicBezTo>
                  <a:cubicBezTo>
                    <a:pt x="7767" y="16089"/>
                    <a:pt x="8194" y="16502"/>
                    <a:pt x="8655" y="16502"/>
                  </a:cubicBezTo>
                  <a:cubicBezTo>
                    <a:pt x="8825" y="16502"/>
                    <a:pt x="9001" y="16445"/>
                    <a:pt x="9156" y="16317"/>
                  </a:cubicBezTo>
                  <a:cubicBezTo>
                    <a:pt x="9221" y="16264"/>
                    <a:pt x="10670" y="15052"/>
                    <a:pt x="11125" y="13378"/>
                  </a:cubicBezTo>
                  <a:cubicBezTo>
                    <a:pt x="11397" y="12390"/>
                    <a:pt x="11303" y="11213"/>
                    <a:pt x="11214" y="10084"/>
                  </a:cubicBezTo>
                  <a:cubicBezTo>
                    <a:pt x="11161" y="9368"/>
                    <a:pt x="11107" y="8694"/>
                    <a:pt x="11155" y="8168"/>
                  </a:cubicBezTo>
                  <a:cubicBezTo>
                    <a:pt x="11178" y="7872"/>
                    <a:pt x="11362" y="7316"/>
                    <a:pt x="11551" y="6730"/>
                  </a:cubicBezTo>
                  <a:cubicBezTo>
                    <a:pt x="12172" y="4832"/>
                    <a:pt x="13112" y="1970"/>
                    <a:pt x="11048" y="663"/>
                  </a:cubicBezTo>
                  <a:cubicBezTo>
                    <a:pt x="10345" y="219"/>
                    <a:pt x="9659" y="0"/>
                    <a:pt x="8955" y="0"/>
                  </a:cubicBezTo>
                  <a:cubicBezTo>
                    <a:pt x="8198" y="0"/>
                    <a:pt x="7577" y="260"/>
                    <a:pt x="7121" y="456"/>
                  </a:cubicBezTo>
                  <a:cubicBezTo>
                    <a:pt x="6914" y="538"/>
                    <a:pt x="6660" y="651"/>
                    <a:pt x="6554" y="651"/>
                  </a:cubicBezTo>
                  <a:cubicBezTo>
                    <a:pt x="6453" y="651"/>
                    <a:pt x="6193" y="538"/>
                    <a:pt x="5986" y="456"/>
                  </a:cubicBezTo>
                  <a:cubicBezTo>
                    <a:pt x="5536" y="260"/>
                    <a:pt x="4915" y="0"/>
                    <a:pt x="4158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83;p16">
              <a:extLst>
                <a:ext uri="{FF2B5EF4-FFF2-40B4-BE49-F238E27FC236}">
                  <a16:creationId xmlns:a16="http://schemas.microsoft.com/office/drawing/2014/main" id="{3BDE0AE1-93DB-8740-A71B-8A5F02FA8B63}"/>
                </a:ext>
              </a:extLst>
            </p:cNvPr>
            <p:cNvSpPr/>
            <p:nvPr/>
          </p:nvSpPr>
          <p:spPr>
            <a:xfrm>
              <a:off x="1519546" y="2077655"/>
              <a:ext cx="476882" cy="69854"/>
            </a:xfrm>
            <a:custGeom>
              <a:avLst/>
              <a:gdLst/>
              <a:ahLst/>
              <a:cxnLst/>
              <a:rect l="l" t="t" r="r" b="b"/>
              <a:pathLst>
                <a:path w="4963" h="727" extrusionOk="0">
                  <a:moveTo>
                    <a:pt x="618" y="1"/>
                  </a:moveTo>
                  <a:cubicBezTo>
                    <a:pt x="233" y="1"/>
                    <a:pt x="1" y="30"/>
                    <a:pt x="1" y="135"/>
                  </a:cubicBezTo>
                  <a:cubicBezTo>
                    <a:pt x="1" y="372"/>
                    <a:pt x="1107" y="727"/>
                    <a:pt x="2479" y="727"/>
                  </a:cubicBezTo>
                  <a:cubicBezTo>
                    <a:pt x="3851" y="727"/>
                    <a:pt x="4963" y="372"/>
                    <a:pt x="4963" y="135"/>
                  </a:cubicBezTo>
                  <a:cubicBezTo>
                    <a:pt x="4963" y="30"/>
                    <a:pt x="4728" y="1"/>
                    <a:pt x="4343" y="1"/>
                  </a:cubicBezTo>
                  <a:cubicBezTo>
                    <a:pt x="3887" y="1"/>
                    <a:pt x="3221" y="41"/>
                    <a:pt x="2479" y="41"/>
                  </a:cubicBezTo>
                  <a:cubicBezTo>
                    <a:pt x="1736" y="41"/>
                    <a:pt x="1071" y="1"/>
                    <a:pt x="61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84;p16">
              <a:extLst>
                <a:ext uri="{FF2B5EF4-FFF2-40B4-BE49-F238E27FC236}">
                  <a16:creationId xmlns:a16="http://schemas.microsoft.com/office/drawing/2014/main" id="{45A63F35-6BFB-154D-90E2-1E5428C8CB79}"/>
                </a:ext>
              </a:extLst>
            </p:cNvPr>
            <p:cNvSpPr/>
            <p:nvPr/>
          </p:nvSpPr>
          <p:spPr>
            <a:xfrm>
              <a:off x="1378015" y="1995113"/>
              <a:ext cx="420671" cy="137305"/>
            </a:xfrm>
            <a:custGeom>
              <a:avLst/>
              <a:gdLst/>
              <a:ahLst/>
              <a:cxnLst/>
              <a:rect l="l" t="t" r="r" b="b"/>
              <a:pathLst>
                <a:path w="4378" h="1429" extrusionOk="0">
                  <a:moveTo>
                    <a:pt x="433" y="0"/>
                  </a:moveTo>
                  <a:lnTo>
                    <a:pt x="433" y="0"/>
                  </a:lnTo>
                  <a:cubicBezTo>
                    <a:pt x="1" y="1162"/>
                    <a:pt x="1191" y="1428"/>
                    <a:pt x="2374" y="1428"/>
                  </a:cubicBezTo>
                  <a:cubicBezTo>
                    <a:pt x="3378" y="1428"/>
                    <a:pt x="4377" y="1236"/>
                    <a:pt x="4377" y="1236"/>
                  </a:cubicBezTo>
                  <a:lnTo>
                    <a:pt x="4377" y="1236"/>
                  </a:lnTo>
                  <a:cubicBezTo>
                    <a:pt x="4377" y="1236"/>
                    <a:pt x="4203" y="1249"/>
                    <a:pt x="3926" y="1249"/>
                  </a:cubicBezTo>
                  <a:cubicBezTo>
                    <a:pt x="3027" y="1249"/>
                    <a:pt x="1043" y="1117"/>
                    <a:pt x="433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5;p16">
              <a:extLst>
                <a:ext uri="{FF2B5EF4-FFF2-40B4-BE49-F238E27FC236}">
                  <a16:creationId xmlns:a16="http://schemas.microsoft.com/office/drawing/2014/main" id="{4DBFDECF-5E46-9C48-8856-B01B6CF33D7B}"/>
                </a:ext>
              </a:extLst>
            </p:cNvPr>
            <p:cNvSpPr/>
            <p:nvPr/>
          </p:nvSpPr>
          <p:spPr>
            <a:xfrm rot="-597163">
              <a:off x="1752630" y="1682002"/>
              <a:ext cx="1105403" cy="1097784"/>
            </a:xfrm>
            <a:custGeom>
              <a:avLst/>
              <a:gdLst/>
              <a:ahLst/>
              <a:cxnLst/>
              <a:rect l="l" t="t" r="r" b="b"/>
              <a:pathLst>
                <a:path w="11504" h="11425" extrusionOk="0">
                  <a:moveTo>
                    <a:pt x="3907" y="547"/>
                  </a:moveTo>
                  <a:cubicBezTo>
                    <a:pt x="4762" y="547"/>
                    <a:pt x="5604" y="882"/>
                    <a:pt x="6234" y="1512"/>
                  </a:cubicBezTo>
                  <a:cubicBezTo>
                    <a:pt x="7517" y="2795"/>
                    <a:pt x="7517" y="4871"/>
                    <a:pt x="6234" y="6155"/>
                  </a:cubicBezTo>
                  <a:cubicBezTo>
                    <a:pt x="5604" y="6784"/>
                    <a:pt x="4762" y="7120"/>
                    <a:pt x="3907" y="7120"/>
                  </a:cubicBezTo>
                  <a:cubicBezTo>
                    <a:pt x="3485" y="7120"/>
                    <a:pt x="3060" y="7038"/>
                    <a:pt x="2656" y="6870"/>
                  </a:cubicBezTo>
                  <a:cubicBezTo>
                    <a:pt x="1426" y="6362"/>
                    <a:pt x="627" y="5161"/>
                    <a:pt x="627" y="3830"/>
                  </a:cubicBezTo>
                  <a:cubicBezTo>
                    <a:pt x="627" y="2506"/>
                    <a:pt x="1426" y="1305"/>
                    <a:pt x="2656" y="796"/>
                  </a:cubicBezTo>
                  <a:cubicBezTo>
                    <a:pt x="3060" y="628"/>
                    <a:pt x="3485" y="547"/>
                    <a:pt x="3907" y="547"/>
                  </a:cubicBezTo>
                  <a:close/>
                  <a:moveTo>
                    <a:pt x="3910" y="1"/>
                  </a:moveTo>
                  <a:cubicBezTo>
                    <a:pt x="3453" y="1"/>
                    <a:pt x="2992" y="83"/>
                    <a:pt x="2549" y="252"/>
                  </a:cubicBezTo>
                  <a:cubicBezTo>
                    <a:pt x="1136" y="790"/>
                    <a:pt x="172" y="2103"/>
                    <a:pt x="83" y="3611"/>
                  </a:cubicBezTo>
                  <a:cubicBezTo>
                    <a:pt x="0" y="5120"/>
                    <a:pt x="805" y="6539"/>
                    <a:pt x="2147" y="7237"/>
                  </a:cubicBezTo>
                  <a:cubicBezTo>
                    <a:pt x="2702" y="7524"/>
                    <a:pt x="3307" y="7666"/>
                    <a:pt x="3909" y="7666"/>
                  </a:cubicBezTo>
                  <a:cubicBezTo>
                    <a:pt x="4758" y="7666"/>
                    <a:pt x="5601" y="7385"/>
                    <a:pt x="6293" y="6835"/>
                  </a:cubicBezTo>
                  <a:lnTo>
                    <a:pt x="10882" y="11424"/>
                  </a:lnTo>
                  <a:lnTo>
                    <a:pt x="11503" y="10803"/>
                  </a:lnTo>
                  <a:lnTo>
                    <a:pt x="6914" y="6214"/>
                  </a:lnTo>
                  <a:cubicBezTo>
                    <a:pt x="8126" y="4688"/>
                    <a:pt x="7996" y="2500"/>
                    <a:pt x="6624" y="1122"/>
                  </a:cubicBezTo>
                  <a:cubicBezTo>
                    <a:pt x="5890" y="392"/>
                    <a:pt x="4909" y="1"/>
                    <a:pt x="3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86;p16">
              <a:extLst>
                <a:ext uri="{FF2B5EF4-FFF2-40B4-BE49-F238E27FC236}">
                  <a16:creationId xmlns:a16="http://schemas.microsoft.com/office/drawing/2014/main" id="{514E67FD-80FE-7D42-B37F-A4D8EC228CC8}"/>
                </a:ext>
              </a:extLst>
            </p:cNvPr>
            <p:cNvSpPr/>
            <p:nvPr/>
          </p:nvSpPr>
          <p:spPr>
            <a:xfrm>
              <a:off x="1048448" y="1844548"/>
              <a:ext cx="326890" cy="326785"/>
            </a:xfrm>
            <a:custGeom>
              <a:avLst/>
              <a:gdLst/>
              <a:ahLst/>
              <a:cxnLst/>
              <a:rect l="l" t="t" r="r" b="b"/>
              <a:pathLst>
                <a:path w="3402" h="3401" extrusionOk="0">
                  <a:moveTo>
                    <a:pt x="415" y="0"/>
                  </a:moveTo>
                  <a:lnTo>
                    <a:pt x="1" y="414"/>
                  </a:lnTo>
                  <a:lnTo>
                    <a:pt x="2987" y="3401"/>
                  </a:lnTo>
                  <a:lnTo>
                    <a:pt x="3401" y="2987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7;p16">
              <a:extLst>
                <a:ext uri="{FF2B5EF4-FFF2-40B4-BE49-F238E27FC236}">
                  <a16:creationId xmlns:a16="http://schemas.microsoft.com/office/drawing/2014/main" id="{B3653E28-4873-5F49-962B-AD4914D3DCFD}"/>
                </a:ext>
              </a:extLst>
            </p:cNvPr>
            <p:cNvSpPr/>
            <p:nvPr/>
          </p:nvSpPr>
          <p:spPr>
            <a:xfrm>
              <a:off x="872326" y="2082646"/>
              <a:ext cx="406354" cy="159693"/>
            </a:xfrm>
            <a:custGeom>
              <a:avLst/>
              <a:gdLst/>
              <a:ahLst/>
              <a:cxnLst/>
              <a:rect l="l" t="t" r="r" b="b"/>
              <a:pathLst>
                <a:path w="4229" h="1662" extrusionOk="0">
                  <a:moveTo>
                    <a:pt x="154" y="0"/>
                  </a:moveTo>
                  <a:lnTo>
                    <a:pt x="0" y="568"/>
                  </a:lnTo>
                  <a:lnTo>
                    <a:pt x="4081" y="1662"/>
                  </a:lnTo>
                  <a:lnTo>
                    <a:pt x="4229" y="1094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8;p16">
              <a:extLst>
                <a:ext uri="{FF2B5EF4-FFF2-40B4-BE49-F238E27FC236}">
                  <a16:creationId xmlns:a16="http://schemas.microsoft.com/office/drawing/2014/main" id="{8D23FEEA-ADBE-7047-9C0B-292A449F2BDC}"/>
                </a:ext>
              </a:extLst>
            </p:cNvPr>
            <p:cNvSpPr/>
            <p:nvPr/>
          </p:nvSpPr>
          <p:spPr>
            <a:xfrm>
              <a:off x="1287119" y="1667176"/>
              <a:ext cx="159217" cy="406440"/>
            </a:xfrm>
            <a:custGeom>
              <a:avLst/>
              <a:gdLst/>
              <a:ahLst/>
              <a:cxnLst/>
              <a:rect l="l" t="t" r="r" b="b"/>
              <a:pathLst>
                <a:path w="1657" h="4230" extrusionOk="0">
                  <a:moveTo>
                    <a:pt x="563" y="1"/>
                  </a:moveTo>
                  <a:lnTo>
                    <a:pt x="1" y="149"/>
                  </a:lnTo>
                  <a:lnTo>
                    <a:pt x="1095" y="4229"/>
                  </a:lnTo>
                  <a:lnTo>
                    <a:pt x="1657" y="4076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9;p16">
              <a:extLst>
                <a:ext uri="{FF2B5EF4-FFF2-40B4-BE49-F238E27FC236}">
                  <a16:creationId xmlns:a16="http://schemas.microsoft.com/office/drawing/2014/main" id="{90A0EEAC-1897-7646-8954-FEFF1F9A3840}"/>
                </a:ext>
              </a:extLst>
            </p:cNvPr>
            <p:cNvSpPr/>
            <p:nvPr/>
          </p:nvSpPr>
          <p:spPr>
            <a:xfrm rot="-597163">
              <a:off x="1894811" y="2075447"/>
              <a:ext cx="242239" cy="198706"/>
            </a:xfrm>
            <a:custGeom>
              <a:avLst/>
              <a:gdLst/>
              <a:ahLst/>
              <a:cxnLst/>
              <a:rect l="l" t="t" r="r" b="b"/>
              <a:pathLst>
                <a:path w="2521" h="2068" extrusionOk="0">
                  <a:moveTo>
                    <a:pt x="1272" y="1"/>
                  </a:moveTo>
                  <a:cubicBezTo>
                    <a:pt x="1162" y="1"/>
                    <a:pt x="1070" y="121"/>
                    <a:pt x="811" y="377"/>
                  </a:cubicBezTo>
                  <a:cubicBezTo>
                    <a:pt x="314" y="862"/>
                    <a:pt x="1" y="1341"/>
                    <a:pt x="486" y="1779"/>
                  </a:cubicBezTo>
                  <a:cubicBezTo>
                    <a:pt x="705" y="1977"/>
                    <a:pt x="938" y="2067"/>
                    <a:pt x="1174" y="2067"/>
                  </a:cubicBezTo>
                  <a:cubicBezTo>
                    <a:pt x="1459" y="2067"/>
                    <a:pt x="1748" y="1935"/>
                    <a:pt x="2023" y="1702"/>
                  </a:cubicBezTo>
                  <a:cubicBezTo>
                    <a:pt x="2520" y="1276"/>
                    <a:pt x="2337" y="697"/>
                    <a:pt x="1763" y="295"/>
                  </a:cubicBezTo>
                  <a:cubicBezTo>
                    <a:pt x="1489" y="102"/>
                    <a:pt x="1373" y="1"/>
                    <a:pt x="1272" y="1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0;p16">
              <a:extLst>
                <a:ext uri="{FF2B5EF4-FFF2-40B4-BE49-F238E27FC236}">
                  <a16:creationId xmlns:a16="http://schemas.microsoft.com/office/drawing/2014/main" id="{499C749C-DBCA-724A-9DBE-9A1BE39F9B73}"/>
                </a:ext>
              </a:extLst>
            </p:cNvPr>
            <p:cNvSpPr/>
            <p:nvPr/>
          </p:nvSpPr>
          <p:spPr>
            <a:xfrm rot="-597163">
              <a:off x="1853498" y="1991715"/>
              <a:ext cx="125107" cy="122318"/>
            </a:xfrm>
            <a:custGeom>
              <a:avLst/>
              <a:gdLst/>
              <a:ahLst/>
              <a:cxnLst/>
              <a:rect l="l" t="t" r="r" b="b"/>
              <a:pathLst>
                <a:path w="1302" h="1273" extrusionOk="0">
                  <a:moveTo>
                    <a:pt x="668" y="1"/>
                  </a:moveTo>
                  <a:cubicBezTo>
                    <a:pt x="622" y="1"/>
                    <a:pt x="571" y="9"/>
                    <a:pt x="515" y="26"/>
                  </a:cubicBezTo>
                  <a:cubicBezTo>
                    <a:pt x="125" y="144"/>
                    <a:pt x="0" y="469"/>
                    <a:pt x="66" y="871"/>
                  </a:cubicBezTo>
                  <a:cubicBezTo>
                    <a:pt x="113" y="1146"/>
                    <a:pt x="292" y="1273"/>
                    <a:pt x="526" y="1273"/>
                  </a:cubicBezTo>
                  <a:cubicBezTo>
                    <a:pt x="640" y="1273"/>
                    <a:pt x="768" y="1243"/>
                    <a:pt x="899" y="1185"/>
                  </a:cubicBezTo>
                  <a:cubicBezTo>
                    <a:pt x="1302" y="1007"/>
                    <a:pt x="1260" y="1072"/>
                    <a:pt x="1160" y="652"/>
                  </a:cubicBezTo>
                  <a:cubicBezTo>
                    <a:pt x="1073" y="287"/>
                    <a:pt x="948" y="1"/>
                    <a:pt x="668" y="1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1;p16">
              <a:extLst>
                <a:ext uri="{FF2B5EF4-FFF2-40B4-BE49-F238E27FC236}">
                  <a16:creationId xmlns:a16="http://schemas.microsoft.com/office/drawing/2014/main" id="{76A43A26-4F94-A644-BC54-2A596CBC8033}"/>
                </a:ext>
              </a:extLst>
            </p:cNvPr>
            <p:cNvSpPr/>
            <p:nvPr/>
          </p:nvSpPr>
          <p:spPr>
            <a:xfrm>
              <a:off x="1138286" y="2994683"/>
              <a:ext cx="352929" cy="353497"/>
            </a:xfrm>
            <a:custGeom>
              <a:avLst/>
              <a:gdLst/>
              <a:ahLst/>
              <a:cxnLst/>
              <a:rect l="l" t="t" r="r" b="b"/>
              <a:pathLst>
                <a:path w="3673" h="3679" extrusionOk="0">
                  <a:moveTo>
                    <a:pt x="456" y="0"/>
                  </a:moveTo>
                  <a:lnTo>
                    <a:pt x="0" y="462"/>
                  </a:lnTo>
                  <a:lnTo>
                    <a:pt x="1378" y="1840"/>
                  </a:lnTo>
                  <a:lnTo>
                    <a:pt x="0" y="3218"/>
                  </a:lnTo>
                  <a:lnTo>
                    <a:pt x="456" y="3679"/>
                  </a:lnTo>
                  <a:lnTo>
                    <a:pt x="1834" y="2301"/>
                  </a:lnTo>
                  <a:lnTo>
                    <a:pt x="3212" y="3679"/>
                  </a:lnTo>
                  <a:lnTo>
                    <a:pt x="3673" y="3218"/>
                  </a:lnTo>
                  <a:lnTo>
                    <a:pt x="2295" y="1840"/>
                  </a:lnTo>
                  <a:lnTo>
                    <a:pt x="3673" y="462"/>
                  </a:lnTo>
                  <a:lnTo>
                    <a:pt x="3212" y="0"/>
                  </a:lnTo>
                  <a:lnTo>
                    <a:pt x="1834" y="137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92;p16">
            <a:extLst>
              <a:ext uri="{FF2B5EF4-FFF2-40B4-BE49-F238E27FC236}">
                <a16:creationId xmlns:a16="http://schemas.microsoft.com/office/drawing/2014/main" id="{3771C77B-EB56-1741-8639-EF3F61F2DBF8}"/>
              </a:ext>
            </a:extLst>
          </p:cNvPr>
          <p:cNvSpPr/>
          <p:nvPr/>
        </p:nvSpPr>
        <p:spPr>
          <a:xfrm>
            <a:off x="3004255" y="2056284"/>
            <a:ext cx="455700" cy="455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93;p16">
            <a:extLst>
              <a:ext uri="{FF2B5EF4-FFF2-40B4-BE49-F238E27FC236}">
                <a16:creationId xmlns:a16="http://schemas.microsoft.com/office/drawing/2014/main" id="{6F636049-9CB3-9347-BBF0-27ADC985AB4A}"/>
              </a:ext>
            </a:extLst>
          </p:cNvPr>
          <p:cNvSpPr txBox="1"/>
          <p:nvPr/>
        </p:nvSpPr>
        <p:spPr>
          <a:xfrm>
            <a:off x="3068605" y="2136384"/>
            <a:ext cx="3270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1</a:t>
            </a:r>
            <a:endParaRPr sz="2000" dirty="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grpSp>
        <p:nvGrpSpPr>
          <p:cNvPr id="25" name="Google Shape;194;p16">
            <a:extLst>
              <a:ext uri="{FF2B5EF4-FFF2-40B4-BE49-F238E27FC236}">
                <a16:creationId xmlns:a16="http://schemas.microsoft.com/office/drawing/2014/main" id="{2ABA1DBC-9A73-0049-A2BF-E52C9F659DAC}"/>
              </a:ext>
            </a:extLst>
          </p:cNvPr>
          <p:cNvGrpSpPr/>
          <p:nvPr/>
        </p:nvGrpSpPr>
        <p:grpSpPr>
          <a:xfrm>
            <a:off x="8121421" y="2827803"/>
            <a:ext cx="1569942" cy="1896536"/>
            <a:chOff x="6676079" y="1931699"/>
            <a:chExt cx="1264192" cy="1590972"/>
          </a:xfrm>
        </p:grpSpPr>
        <p:sp>
          <p:nvSpPr>
            <p:cNvPr id="26" name="Google Shape;195;p16">
              <a:extLst>
                <a:ext uri="{FF2B5EF4-FFF2-40B4-BE49-F238E27FC236}">
                  <a16:creationId xmlns:a16="http://schemas.microsoft.com/office/drawing/2014/main" id="{F55CD0B2-043B-DA41-8FC0-9FBDBA9C91E6}"/>
                </a:ext>
              </a:extLst>
            </p:cNvPr>
            <p:cNvSpPr/>
            <p:nvPr/>
          </p:nvSpPr>
          <p:spPr>
            <a:xfrm>
              <a:off x="6676079" y="1931699"/>
              <a:ext cx="1264192" cy="1590972"/>
            </a:xfrm>
            <a:custGeom>
              <a:avLst/>
              <a:gdLst/>
              <a:ahLst/>
              <a:cxnLst/>
              <a:rect l="l" t="t" r="r" b="b"/>
              <a:pathLst>
                <a:path w="13113" h="16503" extrusionOk="0">
                  <a:moveTo>
                    <a:pt x="4158" y="1"/>
                  </a:moveTo>
                  <a:cubicBezTo>
                    <a:pt x="3455" y="1"/>
                    <a:pt x="2769" y="220"/>
                    <a:pt x="2065" y="663"/>
                  </a:cubicBezTo>
                  <a:cubicBezTo>
                    <a:pt x="1" y="1970"/>
                    <a:pt x="935" y="4833"/>
                    <a:pt x="1556" y="6731"/>
                  </a:cubicBezTo>
                  <a:cubicBezTo>
                    <a:pt x="1751" y="7317"/>
                    <a:pt x="1929" y="7873"/>
                    <a:pt x="1958" y="8168"/>
                  </a:cubicBezTo>
                  <a:cubicBezTo>
                    <a:pt x="2006" y="8695"/>
                    <a:pt x="1952" y="9369"/>
                    <a:pt x="1899" y="10084"/>
                  </a:cubicBezTo>
                  <a:cubicBezTo>
                    <a:pt x="1805" y="11220"/>
                    <a:pt x="1716" y="12391"/>
                    <a:pt x="1982" y="13379"/>
                  </a:cubicBezTo>
                  <a:cubicBezTo>
                    <a:pt x="2437" y="15052"/>
                    <a:pt x="3892" y="16265"/>
                    <a:pt x="3957" y="16318"/>
                  </a:cubicBezTo>
                  <a:cubicBezTo>
                    <a:pt x="4087" y="16424"/>
                    <a:pt x="4247" y="16489"/>
                    <a:pt x="4419" y="16501"/>
                  </a:cubicBezTo>
                  <a:lnTo>
                    <a:pt x="4466" y="16501"/>
                  </a:lnTo>
                  <a:cubicBezTo>
                    <a:pt x="4992" y="16501"/>
                    <a:pt x="5371" y="15999"/>
                    <a:pt x="5235" y="15490"/>
                  </a:cubicBezTo>
                  <a:cubicBezTo>
                    <a:pt x="5170" y="15094"/>
                    <a:pt x="4821" y="12829"/>
                    <a:pt x="5341" y="11386"/>
                  </a:cubicBezTo>
                  <a:cubicBezTo>
                    <a:pt x="5732" y="10309"/>
                    <a:pt x="6311" y="9747"/>
                    <a:pt x="6554" y="9594"/>
                  </a:cubicBezTo>
                  <a:cubicBezTo>
                    <a:pt x="6802" y="9741"/>
                    <a:pt x="7376" y="10309"/>
                    <a:pt x="7766" y="11386"/>
                  </a:cubicBezTo>
                  <a:cubicBezTo>
                    <a:pt x="8340" y="12965"/>
                    <a:pt x="7872" y="15525"/>
                    <a:pt x="7867" y="15555"/>
                  </a:cubicBezTo>
                  <a:cubicBezTo>
                    <a:pt x="7767" y="16090"/>
                    <a:pt x="8194" y="16502"/>
                    <a:pt x="8655" y="16502"/>
                  </a:cubicBezTo>
                  <a:cubicBezTo>
                    <a:pt x="8825" y="16502"/>
                    <a:pt x="9001" y="16446"/>
                    <a:pt x="9156" y="16318"/>
                  </a:cubicBezTo>
                  <a:cubicBezTo>
                    <a:pt x="9221" y="16265"/>
                    <a:pt x="10670" y="15052"/>
                    <a:pt x="11125" y="13379"/>
                  </a:cubicBezTo>
                  <a:cubicBezTo>
                    <a:pt x="11397" y="12391"/>
                    <a:pt x="11303" y="11214"/>
                    <a:pt x="11214" y="10084"/>
                  </a:cubicBezTo>
                  <a:cubicBezTo>
                    <a:pt x="11161" y="9369"/>
                    <a:pt x="11107" y="8695"/>
                    <a:pt x="11155" y="8168"/>
                  </a:cubicBezTo>
                  <a:cubicBezTo>
                    <a:pt x="11178" y="7873"/>
                    <a:pt x="11362" y="7317"/>
                    <a:pt x="11551" y="6731"/>
                  </a:cubicBezTo>
                  <a:cubicBezTo>
                    <a:pt x="12172" y="4833"/>
                    <a:pt x="13112" y="1970"/>
                    <a:pt x="11048" y="663"/>
                  </a:cubicBezTo>
                  <a:cubicBezTo>
                    <a:pt x="10345" y="220"/>
                    <a:pt x="9659" y="1"/>
                    <a:pt x="8955" y="1"/>
                  </a:cubicBezTo>
                  <a:cubicBezTo>
                    <a:pt x="8198" y="1"/>
                    <a:pt x="7577" y="267"/>
                    <a:pt x="7121" y="456"/>
                  </a:cubicBezTo>
                  <a:cubicBezTo>
                    <a:pt x="6914" y="545"/>
                    <a:pt x="6660" y="657"/>
                    <a:pt x="6554" y="657"/>
                  </a:cubicBezTo>
                  <a:cubicBezTo>
                    <a:pt x="6453" y="657"/>
                    <a:pt x="6193" y="545"/>
                    <a:pt x="5986" y="456"/>
                  </a:cubicBezTo>
                  <a:cubicBezTo>
                    <a:pt x="5536" y="267"/>
                    <a:pt x="4915" y="1"/>
                    <a:pt x="4158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6;p16">
              <a:extLst>
                <a:ext uri="{FF2B5EF4-FFF2-40B4-BE49-F238E27FC236}">
                  <a16:creationId xmlns:a16="http://schemas.microsoft.com/office/drawing/2014/main" id="{73DFF8EC-7F85-E049-84EE-06561AB60446}"/>
                </a:ext>
              </a:extLst>
            </p:cNvPr>
            <p:cNvSpPr/>
            <p:nvPr/>
          </p:nvSpPr>
          <p:spPr>
            <a:xfrm>
              <a:off x="7130161" y="2033513"/>
              <a:ext cx="478470" cy="70086"/>
            </a:xfrm>
            <a:custGeom>
              <a:avLst/>
              <a:gdLst/>
              <a:ahLst/>
              <a:cxnLst/>
              <a:rect l="l" t="t" r="r" b="b"/>
              <a:pathLst>
                <a:path w="4963" h="727" extrusionOk="0">
                  <a:moveTo>
                    <a:pt x="618" y="1"/>
                  </a:moveTo>
                  <a:cubicBezTo>
                    <a:pt x="233" y="1"/>
                    <a:pt x="1" y="29"/>
                    <a:pt x="1" y="135"/>
                  </a:cubicBezTo>
                  <a:cubicBezTo>
                    <a:pt x="1" y="372"/>
                    <a:pt x="1107" y="726"/>
                    <a:pt x="2479" y="726"/>
                  </a:cubicBezTo>
                  <a:cubicBezTo>
                    <a:pt x="3851" y="726"/>
                    <a:pt x="4963" y="372"/>
                    <a:pt x="4963" y="135"/>
                  </a:cubicBezTo>
                  <a:cubicBezTo>
                    <a:pt x="4963" y="29"/>
                    <a:pt x="4728" y="1"/>
                    <a:pt x="4343" y="1"/>
                  </a:cubicBezTo>
                  <a:cubicBezTo>
                    <a:pt x="3887" y="1"/>
                    <a:pt x="3221" y="40"/>
                    <a:pt x="2479" y="40"/>
                  </a:cubicBezTo>
                  <a:cubicBezTo>
                    <a:pt x="1736" y="40"/>
                    <a:pt x="1071" y="1"/>
                    <a:pt x="61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7;p16">
              <a:extLst>
                <a:ext uri="{FF2B5EF4-FFF2-40B4-BE49-F238E27FC236}">
                  <a16:creationId xmlns:a16="http://schemas.microsoft.com/office/drawing/2014/main" id="{220CC916-25E5-AE48-8E5D-5493AF8AF8EE}"/>
                </a:ext>
              </a:extLst>
            </p:cNvPr>
            <p:cNvSpPr/>
            <p:nvPr/>
          </p:nvSpPr>
          <p:spPr>
            <a:xfrm>
              <a:off x="6988154" y="2026572"/>
              <a:ext cx="422072" cy="138245"/>
            </a:xfrm>
            <a:custGeom>
              <a:avLst/>
              <a:gdLst/>
              <a:ahLst/>
              <a:cxnLst/>
              <a:rect l="l" t="t" r="r" b="b"/>
              <a:pathLst>
                <a:path w="4378" h="1434" extrusionOk="0">
                  <a:moveTo>
                    <a:pt x="433" y="0"/>
                  </a:moveTo>
                  <a:lnTo>
                    <a:pt x="433" y="0"/>
                  </a:lnTo>
                  <a:cubicBezTo>
                    <a:pt x="0" y="1166"/>
                    <a:pt x="1194" y="1433"/>
                    <a:pt x="2378" y="1433"/>
                  </a:cubicBezTo>
                  <a:cubicBezTo>
                    <a:pt x="3381" y="1433"/>
                    <a:pt x="4377" y="1242"/>
                    <a:pt x="4377" y="1242"/>
                  </a:cubicBezTo>
                  <a:lnTo>
                    <a:pt x="4377" y="1242"/>
                  </a:lnTo>
                  <a:cubicBezTo>
                    <a:pt x="4377" y="1242"/>
                    <a:pt x="4204" y="1254"/>
                    <a:pt x="3929" y="1254"/>
                  </a:cubicBezTo>
                  <a:cubicBezTo>
                    <a:pt x="3031" y="1254"/>
                    <a:pt x="1044" y="1123"/>
                    <a:pt x="433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8;p16">
              <a:extLst>
                <a:ext uri="{FF2B5EF4-FFF2-40B4-BE49-F238E27FC236}">
                  <a16:creationId xmlns:a16="http://schemas.microsoft.com/office/drawing/2014/main" id="{1D1A4B11-0E56-9545-BD4A-C64FDCB2709D}"/>
                </a:ext>
              </a:extLst>
            </p:cNvPr>
            <p:cNvSpPr/>
            <p:nvPr/>
          </p:nvSpPr>
          <p:spPr>
            <a:xfrm>
              <a:off x="7449839" y="2028683"/>
              <a:ext cx="417444" cy="518370"/>
            </a:xfrm>
            <a:custGeom>
              <a:avLst/>
              <a:gdLst/>
              <a:ahLst/>
              <a:cxnLst/>
              <a:rect l="l" t="t" r="r" b="b"/>
              <a:pathLst>
                <a:path w="4330" h="5377" extrusionOk="0">
                  <a:moveTo>
                    <a:pt x="1822" y="0"/>
                  </a:moveTo>
                  <a:cubicBezTo>
                    <a:pt x="1080" y="917"/>
                    <a:pt x="204" y="965"/>
                    <a:pt x="31" y="965"/>
                  </a:cubicBezTo>
                  <a:cubicBezTo>
                    <a:pt x="11" y="965"/>
                    <a:pt x="0" y="964"/>
                    <a:pt x="0" y="964"/>
                  </a:cubicBezTo>
                  <a:lnTo>
                    <a:pt x="0" y="964"/>
                  </a:lnTo>
                  <a:cubicBezTo>
                    <a:pt x="810" y="1142"/>
                    <a:pt x="1532" y="1615"/>
                    <a:pt x="2011" y="2289"/>
                  </a:cubicBezTo>
                  <a:cubicBezTo>
                    <a:pt x="2815" y="3419"/>
                    <a:pt x="2815" y="5376"/>
                    <a:pt x="2815" y="5376"/>
                  </a:cubicBezTo>
                  <a:cubicBezTo>
                    <a:pt x="2815" y="5376"/>
                    <a:pt x="4329" y="633"/>
                    <a:pt x="1822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9;p16">
              <a:extLst>
                <a:ext uri="{FF2B5EF4-FFF2-40B4-BE49-F238E27FC236}">
                  <a16:creationId xmlns:a16="http://schemas.microsoft.com/office/drawing/2014/main" id="{F3BDE29F-F1FC-744A-919D-3D77486BD5D2}"/>
                </a:ext>
              </a:extLst>
            </p:cNvPr>
            <p:cNvSpPr/>
            <p:nvPr/>
          </p:nvSpPr>
          <p:spPr>
            <a:xfrm>
              <a:off x="7524457" y="1968815"/>
              <a:ext cx="253841" cy="25373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0" y="0"/>
                  </a:moveTo>
                  <a:lnTo>
                    <a:pt x="853" y="852"/>
                  </a:lnTo>
                  <a:lnTo>
                    <a:pt x="1" y="1319"/>
                  </a:lnTo>
                  <a:lnTo>
                    <a:pt x="853" y="1780"/>
                  </a:lnTo>
                  <a:lnTo>
                    <a:pt x="1320" y="2632"/>
                  </a:lnTo>
                  <a:lnTo>
                    <a:pt x="1781" y="1780"/>
                  </a:lnTo>
                  <a:lnTo>
                    <a:pt x="2633" y="1319"/>
                  </a:lnTo>
                  <a:lnTo>
                    <a:pt x="1781" y="852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0;p16">
              <a:extLst>
                <a:ext uri="{FF2B5EF4-FFF2-40B4-BE49-F238E27FC236}">
                  <a16:creationId xmlns:a16="http://schemas.microsoft.com/office/drawing/2014/main" id="{5838D21E-F9F1-1547-8108-0BC97103C3D7}"/>
                </a:ext>
              </a:extLst>
            </p:cNvPr>
            <p:cNvSpPr/>
            <p:nvPr/>
          </p:nvSpPr>
          <p:spPr>
            <a:xfrm>
              <a:off x="7673309" y="2247621"/>
              <a:ext cx="133524" cy="133521"/>
            </a:xfrm>
            <a:custGeom>
              <a:avLst/>
              <a:gdLst/>
              <a:ahLst/>
              <a:cxnLst/>
              <a:rect l="l" t="t" r="r" b="b"/>
              <a:pathLst>
                <a:path w="1385" h="1385" extrusionOk="0">
                  <a:moveTo>
                    <a:pt x="693" y="0"/>
                  </a:moveTo>
                  <a:lnTo>
                    <a:pt x="450" y="444"/>
                  </a:lnTo>
                  <a:lnTo>
                    <a:pt x="1" y="692"/>
                  </a:lnTo>
                  <a:lnTo>
                    <a:pt x="450" y="935"/>
                  </a:lnTo>
                  <a:lnTo>
                    <a:pt x="693" y="1384"/>
                  </a:lnTo>
                  <a:lnTo>
                    <a:pt x="941" y="935"/>
                  </a:lnTo>
                  <a:lnTo>
                    <a:pt x="1384" y="692"/>
                  </a:lnTo>
                  <a:lnTo>
                    <a:pt x="941" y="444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1;p16">
              <a:extLst>
                <a:ext uri="{FF2B5EF4-FFF2-40B4-BE49-F238E27FC236}">
                  <a16:creationId xmlns:a16="http://schemas.microsoft.com/office/drawing/2014/main" id="{EB9D520E-E9BA-5B4D-A90A-D89E27651B5C}"/>
                </a:ext>
              </a:extLst>
            </p:cNvPr>
            <p:cNvSpPr/>
            <p:nvPr/>
          </p:nvSpPr>
          <p:spPr>
            <a:xfrm>
              <a:off x="7388813" y="2187175"/>
              <a:ext cx="177390" cy="177964"/>
            </a:xfrm>
            <a:custGeom>
              <a:avLst/>
              <a:gdLst/>
              <a:ahLst/>
              <a:cxnLst/>
              <a:rect l="l" t="t" r="r" b="b"/>
              <a:pathLst>
                <a:path w="1840" h="1846" extrusionOk="0">
                  <a:moveTo>
                    <a:pt x="923" y="0"/>
                  </a:moveTo>
                  <a:lnTo>
                    <a:pt x="592" y="598"/>
                  </a:lnTo>
                  <a:lnTo>
                    <a:pt x="0" y="923"/>
                  </a:lnTo>
                  <a:lnTo>
                    <a:pt x="592" y="1248"/>
                  </a:lnTo>
                  <a:lnTo>
                    <a:pt x="923" y="1846"/>
                  </a:lnTo>
                  <a:lnTo>
                    <a:pt x="1248" y="1248"/>
                  </a:lnTo>
                  <a:lnTo>
                    <a:pt x="1840" y="923"/>
                  </a:lnTo>
                  <a:lnTo>
                    <a:pt x="1248" y="598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202;p16">
            <a:extLst>
              <a:ext uri="{FF2B5EF4-FFF2-40B4-BE49-F238E27FC236}">
                <a16:creationId xmlns:a16="http://schemas.microsoft.com/office/drawing/2014/main" id="{24821D69-EAC3-9641-A341-522463B9EBA7}"/>
              </a:ext>
            </a:extLst>
          </p:cNvPr>
          <p:cNvSpPr txBox="1"/>
          <p:nvPr/>
        </p:nvSpPr>
        <p:spPr>
          <a:xfrm>
            <a:off x="2368680" y="5137115"/>
            <a:ext cx="2097865" cy="682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latin typeface="Roboto"/>
                <a:ea typeface="Roboto"/>
                <a:cs typeface="Roboto"/>
                <a:sym typeface="Roboto"/>
              </a:rPr>
              <a:t>Completed in the hospital or at Eastman Dental </a:t>
            </a:r>
            <a:endParaRPr sz="1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Google Shape;203;p16">
            <a:extLst>
              <a:ext uri="{FF2B5EF4-FFF2-40B4-BE49-F238E27FC236}">
                <a16:creationId xmlns:a16="http://schemas.microsoft.com/office/drawing/2014/main" id="{C610D832-6388-4942-8591-48DFCC232D8C}"/>
              </a:ext>
            </a:extLst>
          </p:cNvPr>
          <p:cNvSpPr txBox="1"/>
          <p:nvPr/>
        </p:nvSpPr>
        <p:spPr>
          <a:xfrm>
            <a:off x="2368692" y="4847977"/>
            <a:ext cx="2097865" cy="487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accent4">
                    <a:lumMod val="40000"/>
                    <a:lumOff val="60000"/>
                  </a:schemeClr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Dental examination</a:t>
            </a:r>
            <a:endParaRPr dirty="0">
              <a:solidFill>
                <a:schemeClr val="accent4">
                  <a:lumMod val="40000"/>
                  <a:lumOff val="60000"/>
                </a:schemeClr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5" name="Google Shape;204;p16">
            <a:extLst>
              <a:ext uri="{FF2B5EF4-FFF2-40B4-BE49-F238E27FC236}">
                <a16:creationId xmlns:a16="http://schemas.microsoft.com/office/drawing/2014/main" id="{D3EE017E-B1F3-D24A-83A9-1D524DC2338D}"/>
              </a:ext>
            </a:extLst>
          </p:cNvPr>
          <p:cNvSpPr txBox="1"/>
          <p:nvPr/>
        </p:nvSpPr>
        <p:spPr>
          <a:xfrm>
            <a:off x="5140707" y="5113313"/>
            <a:ext cx="2097865" cy="682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boto"/>
                <a:ea typeface="Roboto"/>
                <a:cs typeface="Roboto"/>
                <a:sym typeface="Roboto"/>
              </a:rPr>
              <a:t>Treat all dental needs prior to cancer treatment </a:t>
            </a:r>
            <a:endParaRPr sz="11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" name="Google Shape;205;p16">
            <a:extLst>
              <a:ext uri="{FF2B5EF4-FFF2-40B4-BE49-F238E27FC236}">
                <a16:creationId xmlns:a16="http://schemas.microsoft.com/office/drawing/2014/main" id="{5C6A88D3-5475-2449-B4D9-4C6A7E3D3C96}"/>
              </a:ext>
            </a:extLst>
          </p:cNvPr>
          <p:cNvSpPr txBox="1"/>
          <p:nvPr/>
        </p:nvSpPr>
        <p:spPr>
          <a:xfrm>
            <a:off x="5140707" y="4855090"/>
            <a:ext cx="2097865" cy="487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accent4">
                    <a:lumMod val="40000"/>
                    <a:lumOff val="60000"/>
                  </a:schemeClr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Treatment</a:t>
            </a:r>
            <a:endParaRPr sz="1600" dirty="0">
              <a:solidFill>
                <a:schemeClr val="accent4">
                  <a:lumMod val="40000"/>
                  <a:lumOff val="60000"/>
                </a:schemeClr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7" name="Google Shape;206;p16">
            <a:extLst>
              <a:ext uri="{FF2B5EF4-FFF2-40B4-BE49-F238E27FC236}">
                <a16:creationId xmlns:a16="http://schemas.microsoft.com/office/drawing/2014/main" id="{A80F6A15-16BC-1141-A866-CED0E4090374}"/>
              </a:ext>
            </a:extLst>
          </p:cNvPr>
          <p:cNvSpPr txBox="1"/>
          <p:nvPr/>
        </p:nvSpPr>
        <p:spPr>
          <a:xfrm>
            <a:off x="7933487" y="5102135"/>
            <a:ext cx="2097865" cy="682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Routine care along with </a:t>
            </a:r>
            <a:r>
              <a:rPr lang="en" sz="1600" dirty="0">
                <a:latin typeface="Roboto"/>
                <a:ea typeface="Roboto"/>
                <a:cs typeface="Roboto"/>
                <a:sym typeface="Roboto"/>
              </a:rPr>
              <a:t>education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" name="Google Shape;207;p16">
            <a:extLst>
              <a:ext uri="{FF2B5EF4-FFF2-40B4-BE49-F238E27FC236}">
                <a16:creationId xmlns:a16="http://schemas.microsoft.com/office/drawing/2014/main" id="{968B4CAE-4B7B-3A4F-87ED-961113D01DF2}"/>
              </a:ext>
            </a:extLst>
          </p:cNvPr>
          <p:cNvSpPr txBox="1"/>
          <p:nvPr/>
        </p:nvSpPr>
        <p:spPr>
          <a:xfrm>
            <a:off x="7933487" y="4854220"/>
            <a:ext cx="2097865" cy="487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accent4">
                    <a:lumMod val="40000"/>
                    <a:lumOff val="60000"/>
                  </a:schemeClr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Education</a:t>
            </a:r>
            <a:endParaRPr dirty="0">
              <a:solidFill>
                <a:schemeClr val="accent4">
                  <a:lumMod val="40000"/>
                  <a:lumOff val="60000"/>
                </a:schemeClr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39" name="Google Shape;208;p16">
            <a:extLst>
              <a:ext uri="{FF2B5EF4-FFF2-40B4-BE49-F238E27FC236}">
                <a16:creationId xmlns:a16="http://schemas.microsoft.com/office/drawing/2014/main" id="{4882B37B-E865-F545-80BD-93C839E796CA}"/>
              </a:ext>
            </a:extLst>
          </p:cNvPr>
          <p:cNvGrpSpPr/>
          <p:nvPr/>
        </p:nvGrpSpPr>
        <p:grpSpPr>
          <a:xfrm>
            <a:off x="5776282" y="2059128"/>
            <a:ext cx="455700" cy="455700"/>
            <a:chOff x="4341313" y="1163024"/>
            <a:chExt cx="455700" cy="455700"/>
          </a:xfrm>
        </p:grpSpPr>
        <p:sp>
          <p:nvSpPr>
            <p:cNvPr id="40" name="Google Shape;209;p16">
              <a:extLst>
                <a:ext uri="{FF2B5EF4-FFF2-40B4-BE49-F238E27FC236}">
                  <a16:creationId xmlns:a16="http://schemas.microsoft.com/office/drawing/2014/main" id="{A0384AAF-D507-DE48-A094-45E33D642E4A}"/>
                </a:ext>
              </a:extLst>
            </p:cNvPr>
            <p:cNvSpPr/>
            <p:nvPr/>
          </p:nvSpPr>
          <p:spPr>
            <a:xfrm>
              <a:off x="4341313" y="1163024"/>
              <a:ext cx="455700" cy="455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10;p16">
              <a:extLst>
                <a:ext uri="{FF2B5EF4-FFF2-40B4-BE49-F238E27FC236}">
                  <a16:creationId xmlns:a16="http://schemas.microsoft.com/office/drawing/2014/main" id="{4072CD60-DD13-F440-806C-CF4FD0B5A01F}"/>
                </a:ext>
              </a:extLst>
            </p:cNvPr>
            <p:cNvSpPr txBox="1"/>
            <p:nvPr/>
          </p:nvSpPr>
          <p:spPr>
            <a:xfrm>
              <a:off x="4392613" y="1263974"/>
              <a:ext cx="3531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Roboto Black"/>
                  <a:ea typeface="Roboto Black"/>
                  <a:cs typeface="Roboto Black"/>
                  <a:sym typeface="Roboto Black"/>
                </a:rPr>
                <a:t>2</a:t>
              </a:r>
              <a:endParaRPr sz="20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endParaRPr>
            </a:p>
          </p:txBody>
        </p:sp>
      </p:grpSp>
      <p:grpSp>
        <p:nvGrpSpPr>
          <p:cNvPr id="42" name="Google Shape;211;p16">
            <a:extLst>
              <a:ext uri="{FF2B5EF4-FFF2-40B4-BE49-F238E27FC236}">
                <a16:creationId xmlns:a16="http://schemas.microsoft.com/office/drawing/2014/main" id="{7EB6668B-A000-CD46-A91F-0E6C5D1DDA90}"/>
              </a:ext>
            </a:extLst>
          </p:cNvPr>
          <p:cNvGrpSpPr/>
          <p:nvPr/>
        </p:nvGrpSpPr>
        <p:grpSpPr>
          <a:xfrm>
            <a:off x="8569062" y="2061590"/>
            <a:ext cx="455700" cy="455700"/>
            <a:chOff x="7182892" y="1165486"/>
            <a:chExt cx="455700" cy="455700"/>
          </a:xfrm>
        </p:grpSpPr>
        <p:sp>
          <p:nvSpPr>
            <p:cNvPr id="43" name="Google Shape;212;p16">
              <a:extLst>
                <a:ext uri="{FF2B5EF4-FFF2-40B4-BE49-F238E27FC236}">
                  <a16:creationId xmlns:a16="http://schemas.microsoft.com/office/drawing/2014/main" id="{7F91DC08-9414-4A47-B95A-EFB5DEC04851}"/>
                </a:ext>
              </a:extLst>
            </p:cNvPr>
            <p:cNvSpPr/>
            <p:nvPr/>
          </p:nvSpPr>
          <p:spPr>
            <a:xfrm>
              <a:off x="7182892" y="1165486"/>
              <a:ext cx="455700" cy="455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13;p16">
              <a:extLst>
                <a:ext uri="{FF2B5EF4-FFF2-40B4-BE49-F238E27FC236}">
                  <a16:creationId xmlns:a16="http://schemas.microsoft.com/office/drawing/2014/main" id="{3823BB5F-804C-A942-9D67-C0316829EBFE}"/>
                </a:ext>
              </a:extLst>
            </p:cNvPr>
            <p:cNvSpPr txBox="1"/>
            <p:nvPr/>
          </p:nvSpPr>
          <p:spPr>
            <a:xfrm>
              <a:off x="7247242" y="1245586"/>
              <a:ext cx="327000" cy="29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Roboto Black"/>
                  <a:ea typeface="Roboto Black"/>
                  <a:cs typeface="Roboto Black"/>
                  <a:sym typeface="Roboto Black"/>
                </a:rPr>
                <a:t>3</a:t>
              </a:r>
              <a:endParaRPr sz="20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endParaRPr>
            </a:p>
          </p:txBody>
        </p:sp>
      </p:grpSp>
      <p:grpSp>
        <p:nvGrpSpPr>
          <p:cNvPr id="45" name="Google Shape;214;p16">
            <a:extLst>
              <a:ext uri="{FF2B5EF4-FFF2-40B4-BE49-F238E27FC236}">
                <a16:creationId xmlns:a16="http://schemas.microsoft.com/office/drawing/2014/main" id="{D0EF939C-09E6-5347-A608-3371E04031BD}"/>
              </a:ext>
            </a:extLst>
          </p:cNvPr>
          <p:cNvGrpSpPr/>
          <p:nvPr/>
        </p:nvGrpSpPr>
        <p:grpSpPr>
          <a:xfrm>
            <a:off x="5282415" y="2463918"/>
            <a:ext cx="2788024" cy="2369590"/>
            <a:chOff x="3837073" y="1567814"/>
            <a:chExt cx="2245049" cy="1987809"/>
          </a:xfrm>
        </p:grpSpPr>
        <p:sp>
          <p:nvSpPr>
            <p:cNvPr id="46" name="Google Shape;215;p16">
              <a:extLst>
                <a:ext uri="{FF2B5EF4-FFF2-40B4-BE49-F238E27FC236}">
                  <a16:creationId xmlns:a16="http://schemas.microsoft.com/office/drawing/2014/main" id="{9F9522D3-78D5-BB43-88BC-0E2EB0FFD9F0}"/>
                </a:ext>
              </a:extLst>
            </p:cNvPr>
            <p:cNvSpPr/>
            <p:nvPr/>
          </p:nvSpPr>
          <p:spPr>
            <a:xfrm>
              <a:off x="3837073" y="1903331"/>
              <a:ext cx="1313068" cy="1652292"/>
            </a:xfrm>
            <a:custGeom>
              <a:avLst/>
              <a:gdLst/>
              <a:ahLst/>
              <a:cxnLst/>
              <a:rect l="l" t="t" r="r" b="b"/>
              <a:pathLst>
                <a:path w="13112" h="16499" extrusionOk="0">
                  <a:moveTo>
                    <a:pt x="4158" y="0"/>
                  </a:moveTo>
                  <a:cubicBezTo>
                    <a:pt x="3454" y="0"/>
                    <a:pt x="2768" y="213"/>
                    <a:pt x="2064" y="663"/>
                  </a:cubicBezTo>
                  <a:cubicBezTo>
                    <a:pt x="0" y="1964"/>
                    <a:pt x="935" y="4832"/>
                    <a:pt x="1556" y="6731"/>
                  </a:cubicBezTo>
                  <a:cubicBezTo>
                    <a:pt x="1751" y="7316"/>
                    <a:pt x="1928" y="7866"/>
                    <a:pt x="1958" y="8168"/>
                  </a:cubicBezTo>
                  <a:cubicBezTo>
                    <a:pt x="2005" y="8694"/>
                    <a:pt x="1952" y="9368"/>
                    <a:pt x="1899" y="10084"/>
                  </a:cubicBezTo>
                  <a:cubicBezTo>
                    <a:pt x="1804" y="11214"/>
                    <a:pt x="1715" y="12391"/>
                    <a:pt x="1982" y="13378"/>
                  </a:cubicBezTo>
                  <a:cubicBezTo>
                    <a:pt x="2437" y="15052"/>
                    <a:pt x="3892" y="16264"/>
                    <a:pt x="3957" y="16318"/>
                  </a:cubicBezTo>
                  <a:cubicBezTo>
                    <a:pt x="4087" y="16424"/>
                    <a:pt x="4247" y="16489"/>
                    <a:pt x="4418" y="16495"/>
                  </a:cubicBezTo>
                  <a:lnTo>
                    <a:pt x="4466" y="16495"/>
                  </a:lnTo>
                  <a:cubicBezTo>
                    <a:pt x="4903" y="16495"/>
                    <a:pt x="5264" y="16140"/>
                    <a:pt x="5264" y="15697"/>
                  </a:cubicBezTo>
                  <a:cubicBezTo>
                    <a:pt x="5264" y="15632"/>
                    <a:pt x="5252" y="15561"/>
                    <a:pt x="5234" y="15490"/>
                  </a:cubicBezTo>
                  <a:cubicBezTo>
                    <a:pt x="5169" y="15087"/>
                    <a:pt x="4820" y="12828"/>
                    <a:pt x="5341" y="11385"/>
                  </a:cubicBezTo>
                  <a:cubicBezTo>
                    <a:pt x="5731" y="10309"/>
                    <a:pt x="6311" y="9741"/>
                    <a:pt x="6553" y="9593"/>
                  </a:cubicBezTo>
                  <a:cubicBezTo>
                    <a:pt x="6802" y="9741"/>
                    <a:pt x="7375" y="10309"/>
                    <a:pt x="7766" y="11385"/>
                  </a:cubicBezTo>
                  <a:cubicBezTo>
                    <a:pt x="8339" y="12964"/>
                    <a:pt x="7872" y="15525"/>
                    <a:pt x="7866" y="15549"/>
                  </a:cubicBezTo>
                  <a:cubicBezTo>
                    <a:pt x="7763" y="16083"/>
                    <a:pt x="8191" y="16499"/>
                    <a:pt x="8652" y="16499"/>
                  </a:cubicBezTo>
                  <a:cubicBezTo>
                    <a:pt x="8824" y="16499"/>
                    <a:pt x="9000" y="16441"/>
                    <a:pt x="9155" y="16312"/>
                  </a:cubicBezTo>
                  <a:cubicBezTo>
                    <a:pt x="9221" y="16264"/>
                    <a:pt x="10669" y="15046"/>
                    <a:pt x="11125" y="13372"/>
                  </a:cubicBezTo>
                  <a:cubicBezTo>
                    <a:pt x="11397" y="12385"/>
                    <a:pt x="11302" y="11214"/>
                    <a:pt x="11214" y="10078"/>
                  </a:cubicBezTo>
                  <a:cubicBezTo>
                    <a:pt x="11160" y="9368"/>
                    <a:pt x="11107" y="8694"/>
                    <a:pt x="11154" y="8168"/>
                  </a:cubicBezTo>
                  <a:cubicBezTo>
                    <a:pt x="11178" y="7866"/>
                    <a:pt x="11361" y="7310"/>
                    <a:pt x="11551" y="6725"/>
                  </a:cubicBezTo>
                  <a:cubicBezTo>
                    <a:pt x="12172" y="4826"/>
                    <a:pt x="13112" y="1964"/>
                    <a:pt x="11048" y="663"/>
                  </a:cubicBezTo>
                  <a:cubicBezTo>
                    <a:pt x="10344" y="219"/>
                    <a:pt x="9658" y="0"/>
                    <a:pt x="8954" y="0"/>
                  </a:cubicBezTo>
                  <a:cubicBezTo>
                    <a:pt x="8197" y="0"/>
                    <a:pt x="7576" y="261"/>
                    <a:pt x="7121" y="450"/>
                  </a:cubicBezTo>
                  <a:cubicBezTo>
                    <a:pt x="6914" y="539"/>
                    <a:pt x="6660" y="651"/>
                    <a:pt x="6553" y="651"/>
                  </a:cubicBezTo>
                  <a:cubicBezTo>
                    <a:pt x="6453" y="651"/>
                    <a:pt x="6192" y="539"/>
                    <a:pt x="5985" y="450"/>
                  </a:cubicBezTo>
                  <a:cubicBezTo>
                    <a:pt x="5536" y="261"/>
                    <a:pt x="4915" y="0"/>
                    <a:pt x="4158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6;p16">
              <a:extLst>
                <a:ext uri="{FF2B5EF4-FFF2-40B4-BE49-F238E27FC236}">
                  <a16:creationId xmlns:a16="http://schemas.microsoft.com/office/drawing/2014/main" id="{C68B4C0F-B1F8-0744-81B0-B4F15B2561C5}"/>
                </a:ext>
              </a:extLst>
            </p:cNvPr>
            <p:cNvSpPr/>
            <p:nvPr/>
          </p:nvSpPr>
          <p:spPr>
            <a:xfrm>
              <a:off x="4259094" y="2034429"/>
              <a:ext cx="487255" cy="71868"/>
            </a:xfrm>
            <a:custGeom>
              <a:avLst/>
              <a:gdLst/>
              <a:ahLst/>
              <a:cxnLst/>
              <a:rect l="l" t="t" r="r" b="b"/>
              <a:pathLst>
                <a:path w="4963" h="732" extrusionOk="0">
                  <a:moveTo>
                    <a:pt x="636" y="0"/>
                  </a:moveTo>
                  <a:cubicBezTo>
                    <a:pt x="241" y="0"/>
                    <a:pt x="0" y="30"/>
                    <a:pt x="0" y="140"/>
                  </a:cubicBezTo>
                  <a:cubicBezTo>
                    <a:pt x="0" y="370"/>
                    <a:pt x="1106" y="731"/>
                    <a:pt x="2478" y="731"/>
                  </a:cubicBezTo>
                  <a:cubicBezTo>
                    <a:pt x="3850" y="731"/>
                    <a:pt x="4962" y="370"/>
                    <a:pt x="4962" y="140"/>
                  </a:cubicBezTo>
                  <a:cubicBezTo>
                    <a:pt x="4962" y="30"/>
                    <a:pt x="4723" y="0"/>
                    <a:pt x="4329" y="0"/>
                  </a:cubicBezTo>
                  <a:cubicBezTo>
                    <a:pt x="3876" y="0"/>
                    <a:pt x="3218" y="39"/>
                    <a:pt x="2484" y="39"/>
                  </a:cubicBezTo>
                  <a:cubicBezTo>
                    <a:pt x="1750" y="39"/>
                    <a:pt x="1091" y="0"/>
                    <a:pt x="636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7;p16">
              <a:extLst>
                <a:ext uri="{FF2B5EF4-FFF2-40B4-BE49-F238E27FC236}">
                  <a16:creationId xmlns:a16="http://schemas.microsoft.com/office/drawing/2014/main" id="{035EFA37-7F79-9E48-9EF9-7FD2BA2C33D7}"/>
                </a:ext>
              </a:extLst>
            </p:cNvPr>
            <p:cNvSpPr/>
            <p:nvPr/>
          </p:nvSpPr>
          <p:spPr>
            <a:xfrm>
              <a:off x="4097647" y="1984448"/>
              <a:ext cx="438424" cy="143107"/>
            </a:xfrm>
            <a:custGeom>
              <a:avLst/>
              <a:gdLst/>
              <a:ahLst/>
              <a:cxnLst/>
              <a:rect l="l" t="t" r="r" b="b"/>
              <a:pathLst>
                <a:path w="4378" h="1429" extrusionOk="0">
                  <a:moveTo>
                    <a:pt x="432" y="1"/>
                  </a:moveTo>
                  <a:lnTo>
                    <a:pt x="432" y="1"/>
                  </a:lnTo>
                  <a:cubicBezTo>
                    <a:pt x="0" y="1162"/>
                    <a:pt x="1190" y="1429"/>
                    <a:pt x="2374" y="1429"/>
                  </a:cubicBezTo>
                  <a:cubicBezTo>
                    <a:pt x="3378" y="1429"/>
                    <a:pt x="4377" y="1237"/>
                    <a:pt x="4377" y="1237"/>
                  </a:cubicBezTo>
                  <a:lnTo>
                    <a:pt x="4377" y="1237"/>
                  </a:lnTo>
                  <a:cubicBezTo>
                    <a:pt x="4377" y="1237"/>
                    <a:pt x="4203" y="1249"/>
                    <a:pt x="3926" y="1249"/>
                  </a:cubicBezTo>
                  <a:cubicBezTo>
                    <a:pt x="3026" y="1249"/>
                    <a:pt x="1043" y="1118"/>
                    <a:pt x="432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18;p16">
              <a:extLst>
                <a:ext uri="{FF2B5EF4-FFF2-40B4-BE49-F238E27FC236}">
                  <a16:creationId xmlns:a16="http://schemas.microsoft.com/office/drawing/2014/main" id="{658FFFCA-0AC1-4241-B5B6-14DA1121ABF0}"/>
                </a:ext>
              </a:extLst>
            </p:cNvPr>
            <p:cNvSpPr/>
            <p:nvPr/>
          </p:nvSpPr>
          <p:spPr>
            <a:xfrm>
              <a:off x="4640726" y="2003375"/>
              <a:ext cx="433617" cy="538480"/>
            </a:xfrm>
            <a:custGeom>
              <a:avLst/>
              <a:gdLst/>
              <a:ahLst/>
              <a:cxnLst/>
              <a:rect l="l" t="t" r="r" b="b"/>
              <a:pathLst>
                <a:path w="4330" h="5377" extrusionOk="0">
                  <a:moveTo>
                    <a:pt x="1822" y="1"/>
                  </a:moveTo>
                  <a:cubicBezTo>
                    <a:pt x="1080" y="918"/>
                    <a:pt x="205" y="966"/>
                    <a:pt x="32" y="966"/>
                  </a:cubicBezTo>
                  <a:cubicBezTo>
                    <a:pt x="12" y="966"/>
                    <a:pt x="1" y="965"/>
                    <a:pt x="1" y="965"/>
                  </a:cubicBezTo>
                  <a:lnTo>
                    <a:pt x="1" y="965"/>
                  </a:lnTo>
                  <a:cubicBezTo>
                    <a:pt x="811" y="1142"/>
                    <a:pt x="1533" y="1616"/>
                    <a:pt x="2012" y="2290"/>
                  </a:cubicBezTo>
                  <a:cubicBezTo>
                    <a:pt x="2816" y="3419"/>
                    <a:pt x="2816" y="5377"/>
                    <a:pt x="2816" y="5377"/>
                  </a:cubicBezTo>
                  <a:cubicBezTo>
                    <a:pt x="2816" y="5377"/>
                    <a:pt x="4330" y="634"/>
                    <a:pt x="1822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" name="Google Shape;219;p16">
              <a:extLst>
                <a:ext uri="{FF2B5EF4-FFF2-40B4-BE49-F238E27FC236}">
                  <a16:creationId xmlns:a16="http://schemas.microsoft.com/office/drawing/2014/main" id="{CADBDC79-E6B3-EC41-B400-E61F7021E863}"/>
                </a:ext>
              </a:extLst>
            </p:cNvPr>
            <p:cNvGrpSpPr/>
            <p:nvPr/>
          </p:nvGrpSpPr>
          <p:grpSpPr>
            <a:xfrm rot="370027">
              <a:off x="4714757" y="1633197"/>
              <a:ext cx="1294280" cy="1430350"/>
              <a:chOff x="5593697" y="1802517"/>
              <a:chExt cx="1718698" cy="1899389"/>
            </a:xfrm>
          </p:grpSpPr>
          <p:sp>
            <p:nvSpPr>
              <p:cNvPr id="51" name="Google Shape;220;p16">
                <a:extLst>
                  <a:ext uri="{FF2B5EF4-FFF2-40B4-BE49-F238E27FC236}">
                    <a16:creationId xmlns:a16="http://schemas.microsoft.com/office/drawing/2014/main" id="{05EDD270-66CF-A642-87F3-4D88302AD940}"/>
                  </a:ext>
                </a:extLst>
              </p:cNvPr>
              <p:cNvSpPr/>
              <p:nvPr/>
            </p:nvSpPr>
            <p:spPr>
              <a:xfrm>
                <a:off x="5593697" y="1802517"/>
                <a:ext cx="1718698" cy="1899389"/>
              </a:xfrm>
              <a:custGeom>
                <a:avLst/>
                <a:gdLst/>
                <a:ahLst/>
                <a:cxnLst/>
                <a:rect l="l" t="t" r="r" b="b"/>
                <a:pathLst>
                  <a:path w="12924" h="14283" extrusionOk="0">
                    <a:moveTo>
                      <a:pt x="4253" y="465"/>
                    </a:moveTo>
                    <a:lnTo>
                      <a:pt x="5548" y="2416"/>
                    </a:lnTo>
                    <a:lnTo>
                      <a:pt x="3402" y="3842"/>
                    </a:lnTo>
                    <a:lnTo>
                      <a:pt x="2106" y="1890"/>
                    </a:lnTo>
                    <a:lnTo>
                      <a:pt x="4253" y="465"/>
                    </a:lnTo>
                    <a:close/>
                    <a:moveTo>
                      <a:pt x="1828" y="2215"/>
                    </a:moveTo>
                    <a:lnTo>
                      <a:pt x="2993" y="3978"/>
                    </a:lnTo>
                    <a:lnTo>
                      <a:pt x="2177" y="4114"/>
                    </a:lnTo>
                    <a:lnTo>
                      <a:pt x="1385" y="2919"/>
                    </a:lnTo>
                    <a:lnTo>
                      <a:pt x="1828" y="2215"/>
                    </a:lnTo>
                    <a:close/>
                    <a:moveTo>
                      <a:pt x="4307" y="0"/>
                    </a:moveTo>
                    <a:cubicBezTo>
                      <a:pt x="4270" y="0"/>
                      <a:pt x="4233" y="11"/>
                      <a:pt x="4200" y="33"/>
                    </a:cubicBezTo>
                    <a:lnTo>
                      <a:pt x="1710" y="1689"/>
                    </a:lnTo>
                    <a:cubicBezTo>
                      <a:pt x="1669" y="1712"/>
                      <a:pt x="989" y="2813"/>
                      <a:pt x="989" y="2813"/>
                    </a:cubicBezTo>
                    <a:cubicBezTo>
                      <a:pt x="947" y="2878"/>
                      <a:pt x="947" y="2960"/>
                      <a:pt x="989" y="3025"/>
                    </a:cubicBezTo>
                    <a:lnTo>
                      <a:pt x="1373" y="3605"/>
                    </a:lnTo>
                    <a:lnTo>
                      <a:pt x="1" y="4522"/>
                    </a:lnTo>
                    <a:lnTo>
                      <a:pt x="167" y="4764"/>
                    </a:lnTo>
                    <a:lnTo>
                      <a:pt x="1539" y="3853"/>
                    </a:lnTo>
                    <a:lnTo>
                      <a:pt x="1923" y="4433"/>
                    </a:lnTo>
                    <a:cubicBezTo>
                      <a:pt x="1958" y="4489"/>
                      <a:pt x="2020" y="4518"/>
                      <a:pt x="2085" y="4518"/>
                    </a:cubicBezTo>
                    <a:cubicBezTo>
                      <a:pt x="2096" y="4518"/>
                      <a:pt x="2107" y="4518"/>
                      <a:pt x="2118" y="4516"/>
                    </a:cubicBezTo>
                    <a:cubicBezTo>
                      <a:pt x="2118" y="4516"/>
                      <a:pt x="3029" y="4368"/>
                      <a:pt x="3337" y="4309"/>
                    </a:cubicBezTo>
                    <a:cubicBezTo>
                      <a:pt x="3366" y="4368"/>
                      <a:pt x="3396" y="4421"/>
                      <a:pt x="3431" y="4474"/>
                    </a:cubicBezTo>
                    <a:lnTo>
                      <a:pt x="5945" y="8265"/>
                    </a:lnTo>
                    <a:cubicBezTo>
                      <a:pt x="6246" y="8713"/>
                      <a:pt x="6749" y="8977"/>
                      <a:pt x="7277" y="8977"/>
                    </a:cubicBezTo>
                    <a:cubicBezTo>
                      <a:pt x="7390" y="8977"/>
                      <a:pt x="7504" y="8965"/>
                      <a:pt x="7618" y="8940"/>
                    </a:cubicBezTo>
                    <a:cubicBezTo>
                      <a:pt x="7618" y="9247"/>
                      <a:pt x="7695" y="9543"/>
                      <a:pt x="7855" y="9809"/>
                    </a:cubicBezTo>
                    <a:cubicBezTo>
                      <a:pt x="8151" y="10282"/>
                      <a:pt x="8701" y="10566"/>
                      <a:pt x="9487" y="10661"/>
                    </a:cubicBezTo>
                    <a:cubicBezTo>
                      <a:pt x="10729" y="10808"/>
                      <a:pt x="11664" y="11282"/>
                      <a:pt x="12119" y="12003"/>
                    </a:cubicBezTo>
                    <a:cubicBezTo>
                      <a:pt x="12474" y="12565"/>
                      <a:pt x="12515" y="13245"/>
                      <a:pt x="12249" y="14026"/>
                    </a:cubicBezTo>
                    <a:cubicBezTo>
                      <a:pt x="12214" y="14126"/>
                      <a:pt x="12273" y="14239"/>
                      <a:pt x="12373" y="14274"/>
                    </a:cubicBezTo>
                    <a:cubicBezTo>
                      <a:pt x="12392" y="14280"/>
                      <a:pt x="12411" y="14282"/>
                      <a:pt x="12430" y="14282"/>
                    </a:cubicBezTo>
                    <a:cubicBezTo>
                      <a:pt x="12513" y="14282"/>
                      <a:pt x="12593" y="14232"/>
                      <a:pt x="12622" y="14150"/>
                    </a:cubicBezTo>
                    <a:cubicBezTo>
                      <a:pt x="12923" y="13263"/>
                      <a:pt x="12864" y="12453"/>
                      <a:pt x="12444" y="11790"/>
                    </a:cubicBezTo>
                    <a:cubicBezTo>
                      <a:pt x="11930" y="10974"/>
                      <a:pt x="10895" y="10436"/>
                      <a:pt x="9535" y="10270"/>
                    </a:cubicBezTo>
                    <a:cubicBezTo>
                      <a:pt x="8872" y="10193"/>
                      <a:pt x="8417" y="9969"/>
                      <a:pt x="8186" y="9602"/>
                    </a:cubicBezTo>
                    <a:cubicBezTo>
                      <a:pt x="8044" y="9359"/>
                      <a:pt x="7985" y="9076"/>
                      <a:pt x="8015" y="8798"/>
                    </a:cubicBezTo>
                    <a:cubicBezTo>
                      <a:pt x="8068" y="8768"/>
                      <a:pt x="8121" y="8739"/>
                      <a:pt x="8174" y="8709"/>
                    </a:cubicBezTo>
                    <a:cubicBezTo>
                      <a:pt x="8908" y="8218"/>
                      <a:pt x="9103" y="7224"/>
                      <a:pt x="8618" y="6485"/>
                    </a:cubicBezTo>
                    <a:lnTo>
                      <a:pt x="6104" y="2700"/>
                    </a:lnTo>
                    <a:cubicBezTo>
                      <a:pt x="6063" y="2647"/>
                      <a:pt x="6027" y="2600"/>
                      <a:pt x="5992" y="2552"/>
                    </a:cubicBezTo>
                    <a:cubicBezTo>
                      <a:pt x="6022" y="2493"/>
                      <a:pt x="6016" y="2416"/>
                      <a:pt x="5980" y="2363"/>
                    </a:cubicBezTo>
                    <a:lnTo>
                      <a:pt x="4466" y="86"/>
                    </a:lnTo>
                    <a:cubicBezTo>
                      <a:pt x="4429" y="30"/>
                      <a:pt x="4368" y="0"/>
                      <a:pt x="43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21;p16">
                <a:extLst>
                  <a:ext uri="{FF2B5EF4-FFF2-40B4-BE49-F238E27FC236}">
                    <a16:creationId xmlns:a16="http://schemas.microsoft.com/office/drawing/2014/main" id="{478E57D0-ED99-D94F-A034-A0B0ECDAF9D3}"/>
                  </a:ext>
                </a:extLst>
              </p:cNvPr>
              <p:cNvSpPr/>
              <p:nvPr/>
            </p:nvSpPr>
            <p:spPr>
              <a:xfrm>
                <a:off x="5850864" y="1841460"/>
                <a:ext cx="510726" cy="492867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378" extrusionOk="0">
                    <a:moveTo>
                      <a:pt x="2147" y="1"/>
                    </a:moveTo>
                    <a:lnTo>
                      <a:pt x="0" y="1432"/>
                    </a:lnTo>
                    <a:lnTo>
                      <a:pt x="1296" y="3378"/>
                    </a:lnTo>
                    <a:lnTo>
                      <a:pt x="3442" y="1952"/>
                    </a:lnTo>
                    <a:lnTo>
                      <a:pt x="21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1918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60" y="710194"/>
            <a:ext cx="10373025" cy="214327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solidFill>
                  <a:schemeClr val="accent3"/>
                </a:solidFill>
                <a:ea typeface="+mn-ea"/>
                <a:cs typeface="+mn-cs"/>
              </a:rPr>
              <a:t>Compromised oral health :</a:t>
            </a:r>
            <a:br>
              <a:rPr lang="en-US" sz="3600" dirty="0">
                <a:solidFill>
                  <a:schemeClr val="accent3"/>
                </a:solidFill>
                <a:ea typeface="+mn-ea"/>
                <a:cs typeface="+mn-cs"/>
              </a:rPr>
            </a:br>
            <a:r>
              <a:rPr lang="en-US" sz="3600" dirty="0">
                <a:solidFill>
                  <a:schemeClr val="accent3"/>
                </a:solidFill>
                <a:ea typeface="+mn-ea"/>
                <a:cs typeface="+mn-cs"/>
              </a:rPr>
              <a:t>	prior to </a:t>
            </a:r>
            <a:br>
              <a:rPr lang="en-US" sz="3600" dirty="0">
                <a:solidFill>
                  <a:schemeClr val="accent3"/>
                </a:solidFill>
                <a:ea typeface="+mn-ea"/>
                <a:cs typeface="+mn-cs"/>
              </a:rPr>
            </a:br>
            <a:r>
              <a:rPr lang="en-US" sz="3600" dirty="0">
                <a:solidFill>
                  <a:schemeClr val="accent3"/>
                </a:solidFill>
                <a:ea typeface="+mn-ea"/>
                <a:cs typeface="+mn-cs"/>
              </a:rPr>
              <a:t>	during</a:t>
            </a:r>
            <a:br>
              <a:rPr lang="en-US" sz="3600" dirty="0">
                <a:solidFill>
                  <a:schemeClr val="accent3"/>
                </a:solidFill>
                <a:ea typeface="+mn-ea"/>
                <a:cs typeface="+mn-cs"/>
              </a:rPr>
            </a:br>
            <a:r>
              <a:rPr lang="en-US" sz="3600" dirty="0">
                <a:solidFill>
                  <a:schemeClr val="accent3"/>
                </a:solidFill>
                <a:ea typeface="+mn-ea"/>
                <a:cs typeface="+mn-cs"/>
              </a:rPr>
              <a:t>	following cancer therapy</a:t>
            </a:r>
            <a:endParaRPr lang="en-US" sz="66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2712" y="3435242"/>
            <a:ext cx="10233800" cy="4351338"/>
          </a:xfrm>
        </p:spPr>
        <p:txBody>
          <a:bodyPr>
            <a:normAutofit/>
          </a:bodyPr>
          <a:lstStyle/>
          <a:p>
            <a:r>
              <a:rPr lang="en-US" sz="4000" dirty="0"/>
              <a:t>Dramatically affects:</a:t>
            </a:r>
          </a:p>
          <a:p>
            <a:pPr lvl="1"/>
            <a:r>
              <a:rPr lang="en-US" sz="3600" dirty="0"/>
              <a:t>Clinical outcomes</a:t>
            </a:r>
          </a:p>
          <a:p>
            <a:pPr lvl="1"/>
            <a:r>
              <a:rPr lang="en-US" sz="3600" dirty="0"/>
              <a:t>Quality of life outcomes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6888" y="6028159"/>
            <a:ext cx="11567576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i="1"/>
              <a:t>Dental Oncology Education Program’s: “Oral Health in Cancer Therapy: A Guide for Health Care Professionals” </a:t>
            </a:r>
            <a:br>
              <a:rPr lang="en-US" sz="1600" i="1"/>
            </a:b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306664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974434"/>
            <a:ext cx="11785599" cy="516367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r>
              <a:rPr lang="en-US" u="sng" dirty="0">
                <a:solidFill>
                  <a:schemeClr val="tx1"/>
                </a:solidFill>
              </a:rPr>
              <a:t>Early, pre-induction, dental intervention: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Assures </a:t>
            </a:r>
            <a:r>
              <a:rPr lang="en-US" dirty="0" err="1">
                <a:solidFill>
                  <a:schemeClr val="accent5"/>
                </a:solidFill>
              </a:rPr>
              <a:t>immunosupression</a:t>
            </a:r>
            <a:r>
              <a:rPr lang="en-US" dirty="0">
                <a:solidFill>
                  <a:schemeClr val="accent5"/>
                </a:solidFill>
              </a:rPr>
              <a:t> is not initiated in the presence of an acute or emerging oral infection</a:t>
            </a:r>
          </a:p>
          <a:p>
            <a:pPr lvl="1"/>
            <a:endParaRPr lang="en-US" dirty="0">
              <a:solidFill>
                <a:schemeClr val="accent5"/>
              </a:solidFill>
            </a:endParaRPr>
          </a:p>
          <a:p>
            <a:pPr lvl="1"/>
            <a:r>
              <a:rPr lang="en-US" dirty="0">
                <a:solidFill>
                  <a:schemeClr val="accent5"/>
                </a:solidFill>
              </a:rPr>
              <a:t>Minimizes oral acute infections </a:t>
            </a:r>
            <a:r>
              <a:rPr lang="en-US" dirty="0">
                <a:solidFill>
                  <a:schemeClr val="tx1"/>
                </a:solidFill>
              </a:rPr>
              <a:t>during treatment cycles and associated </a:t>
            </a:r>
            <a:r>
              <a:rPr lang="en-US" dirty="0" err="1">
                <a:solidFill>
                  <a:schemeClr val="tx1"/>
                </a:solidFill>
              </a:rPr>
              <a:t>immunosupression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accent5"/>
                </a:solidFill>
              </a:rPr>
              <a:t>Educates</a:t>
            </a:r>
            <a:r>
              <a:rPr lang="en-US" dirty="0">
                <a:solidFill>
                  <a:schemeClr val="tx1"/>
                </a:solidFill>
              </a:rPr>
              <a:t> child and caregiver as to potential </a:t>
            </a:r>
            <a:r>
              <a:rPr lang="en-US" dirty="0">
                <a:solidFill>
                  <a:schemeClr val="accent5"/>
                </a:solidFill>
              </a:rPr>
              <a:t>oral complications with cancer therapy</a:t>
            </a:r>
          </a:p>
          <a:p>
            <a:pPr lvl="1"/>
            <a:endParaRPr lang="en-US" dirty="0">
              <a:solidFill>
                <a:schemeClr val="accent5"/>
              </a:solidFill>
            </a:endParaRPr>
          </a:p>
          <a:p>
            <a:pPr lvl="1"/>
            <a:r>
              <a:rPr lang="en-US" dirty="0">
                <a:solidFill>
                  <a:schemeClr val="accent5"/>
                </a:solidFill>
              </a:rPr>
              <a:t>Educates</a:t>
            </a:r>
            <a:r>
              <a:rPr lang="en-US" dirty="0">
                <a:solidFill>
                  <a:schemeClr val="tx1"/>
                </a:solidFill>
              </a:rPr>
              <a:t> child and caregiver importance of and adaptive techniques for </a:t>
            </a:r>
            <a:r>
              <a:rPr lang="en-US" dirty="0">
                <a:solidFill>
                  <a:schemeClr val="accent5"/>
                </a:solidFill>
              </a:rPr>
              <a:t>oral hygiene </a:t>
            </a:r>
            <a:r>
              <a:rPr lang="en-US" dirty="0">
                <a:solidFill>
                  <a:schemeClr val="tx1"/>
                </a:solidFill>
              </a:rPr>
              <a:t>during therapy and techniques to maintain hygiene </a:t>
            </a:r>
            <a:r>
              <a:rPr lang="en-US" dirty="0">
                <a:solidFill>
                  <a:schemeClr val="accent5"/>
                </a:solidFill>
              </a:rPr>
              <a:t>in presence of mucositis / candidiasis</a:t>
            </a:r>
          </a:p>
          <a:p>
            <a:pPr marL="457200" lvl="1" indent="0">
              <a:buNone/>
            </a:pPr>
            <a:endParaRPr lang="en-US" sz="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Dental Oncology Education Program’s: “Oral Health in Cancer Therapy: A Guide for Health Care Professionals”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567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loud 126"/>
          <p:cNvSpPr/>
          <p:nvPr/>
        </p:nvSpPr>
        <p:spPr>
          <a:xfrm>
            <a:off x="169790" y="162038"/>
            <a:ext cx="2617306" cy="1014316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Cloud 125"/>
          <p:cNvSpPr/>
          <p:nvPr/>
        </p:nvSpPr>
        <p:spPr>
          <a:xfrm>
            <a:off x="8375368" y="168009"/>
            <a:ext cx="2617306" cy="1014316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0" y="4710266"/>
            <a:ext cx="2266122" cy="111078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9872867" y="4803992"/>
            <a:ext cx="2266122" cy="110779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863549" y="0"/>
            <a:ext cx="2266122" cy="72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027581" y="2417299"/>
            <a:ext cx="2266122" cy="14773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009322" y="5144074"/>
            <a:ext cx="2266122" cy="72887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856922" y="817890"/>
            <a:ext cx="2266122" cy="72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759145" y="1347664"/>
            <a:ext cx="2266122" cy="914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027581" y="1354965"/>
            <a:ext cx="2266122" cy="914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009323" y="5996607"/>
            <a:ext cx="2266122" cy="72887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009323" y="0"/>
            <a:ext cx="1961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 Cancer Diagnosis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61723" y="5999633"/>
            <a:ext cx="1961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Clearance Letter &amp; Document in Epic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30413" y="5178717"/>
            <a:ext cx="2617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Urgent Dental Treatment (OR) (w/in 24hr)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09322" y="851021"/>
            <a:ext cx="1961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Page Pediatric Dentist on Call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79981" y="1345997"/>
            <a:ext cx="1961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Request Pediatric Dentistry Consult in Epic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911545" y="1387303"/>
            <a:ext cx="1961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Referral to Pediatric Dentistry in Epic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179981" y="2417299"/>
            <a:ext cx="1961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Inpatient Pre-treatment Oral Health Assessment &amp; Radiographs w/in 24 hours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759145" y="2417299"/>
            <a:ext cx="2266122" cy="14773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911545" y="2417299"/>
            <a:ext cx="1961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Pre-treatment Oral Health Assessment &amp; Radiographs w/in 72 hours at Pediatric Dentistry Clinic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6503" y="4803992"/>
            <a:ext cx="2266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Potential Dental Sources of Infection/Irritation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859613" y="4851983"/>
            <a:ext cx="2266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Potential Dental Sources of Infection/Irritation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5009322" y="4097081"/>
            <a:ext cx="2266122" cy="9612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4996068" y="4097081"/>
            <a:ext cx="2266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 Potential Dental Sources of Infection/Irritation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2425144" y="4959290"/>
            <a:ext cx="2266122" cy="72887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557670" y="4993933"/>
            <a:ext cx="2133595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Coordinate Dental Care in Future 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2438398" y="4134965"/>
            <a:ext cx="2266122" cy="64633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2425144" y="4134965"/>
            <a:ext cx="226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Non-urgent carious lesions/dental issues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7460972" y="5007186"/>
            <a:ext cx="2266122" cy="72887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7460972" y="5041829"/>
            <a:ext cx="226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Coordinate Dental Care in Future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7467597" y="4213506"/>
            <a:ext cx="2266122" cy="64633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7454343" y="4213506"/>
            <a:ext cx="226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Non-urgent carious lesions/dental issues</a:t>
            </a:r>
          </a:p>
        </p:txBody>
      </p:sp>
      <p:sp>
        <p:nvSpPr>
          <p:cNvPr id="87" name="Down Arrow 86"/>
          <p:cNvSpPr/>
          <p:nvPr/>
        </p:nvSpPr>
        <p:spPr>
          <a:xfrm>
            <a:off x="5917094" y="593899"/>
            <a:ext cx="212035" cy="307826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Down Arrow 87"/>
          <p:cNvSpPr/>
          <p:nvPr/>
        </p:nvSpPr>
        <p:spPr>
          <a:xfrm>
            <a:off x="8786187" y="2280059"/>
            <a:ext cx="198787" cy="241385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Down Arrow 88"/>
          <p:cNvSpPr/>
          <p:nvPr/>
        </p:nvSpPr>
        <p:spPr>
          <a:xfrm>
            <a:off x="8839196" y="3895987"/>
            <a:ext cx="212035" cy="307826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Down Arrow 89"/>
          <p:cNvSpPr/>
          <p:nvPr/>
        </p:nvSpPr>
        <p:spPr>
          <a:xfrm>
            <a:off x="3054624" y="2239304"/>
            <a:ext cx="192160" cy="257921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Down Arrow 90"/>
          <p:cNvSpPr/>
          <p:nvPr/>
        </p:nvSpPr>
        <p:spPr>
          <a:xfrm>
            <a:off x="3064566" y="3819184"/>
            <a:ext cx="212035" cy="307826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Down Arrow 91"/>
          <p:cNvSpPr/>
          <p:nvPr/>
        </p:nvSpPr>
        <p:spPr>
          <a:xfrm>
            <a:off x="3064566" y="4781296"/>
            <a:ext cx="212035" cy="307826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Down Arrow 92"/>
          <p:cNvSpPr/>
          <p:nvPr/>
        </p:nvSpPr>
        <p:spPr>
          <a:xfrm>
            <a:off x="8875639" y="4822277"/>
            <a:ext cx="212035" cy="307826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Down Arrow 93"/>
          <p:cNvSpPr/>
          <p:nvPr/>
        </p:nvSpPr>
        <p:spPr>
          <a:xfrm>
            <a:off x="6052929" y="5801234"/>
            <a:ext cx="212035" cy="307826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Down Arrow 94"/>
          <p:cNvSpPr/>
          <p:nvPr/>
        </p:nvSpPr>
        <p:spPr>
          <a:xfrm>
            <a:off x="6036365" y="4959290"/>
            <a:ext cx="228599" cy="249677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10025267" y="3857784"/>
            <a:ext cx="682490" cy="852482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4306957" y="3715121"/>
            <a:ext cx="757023" cy="498385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>
            <a:off x="7212492" y="3830567"/>
            <a:ext cx="601311" cy="303187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2222237" y="5736056"/>
            <a:ext cx="2806967" cy="770761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1478443" y="3830567"/>
            <a:ext cx="617050" cy="879699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4432033" y="5674907"/>
            <a:ext cx="621174" cy="446529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endCxn id="8" idx="1"/>
          </p:cNvCxnSpPr>
          <p:nvPr/>
        </p:nvCxnSpPr>
        <p:spPr>
          <a:xfrm>
            <a:off x="7094880" y="1478742"/>
            <a:ext cx="664265" cy="326103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>
            <a:off x="7275444" y="5772122"/>
            <a:ext cx="541689" cy="456140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>
            <a:off x="7288699" y="5883405"/>
            <a:ext cx="2773833" cy="689714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endCxn id="9" idx="3"/>
          </p:cNvCxnSpPr>
          <p:nvPr/>
        </p:nvCxnSpPr>
        <p:spPr>
          <a:xfrm flipH="1">
            <a:off x="4293703" y="1478742"/>
            <a:ext cx="613745" cy="333404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8534396" y="409401"/>
            <a:ext cx="2676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OUTPATIENT: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540028" y="376449"/>
            <a:ext cx="2676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INPATIENT: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8677" y="1396774"/>
            <a:ext cx="1738108" cy="2789992"/>
          </a:xfrm>
          <a:prstGeom prst="flowChartOffpage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Daily In-Pt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rounds w/ team when acute dental issue present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Assist mucositis / candidiasis / oral pain management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Hygienist: as needed </a:t>
            </a:r>
          </a:p>
        </p:txBody>
      </p:sp>
    </p:spTree>
    <p:extLst>
      <p:ext uri="{BB962C8B-B14F-4D97-AF65-F5344CB8AC3E}">
        <p14:creationId xmlns:p14="http://schemas.microsoft.com/office/powerpoint/2010/main" val="396367928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13806</TotalTime>
  <Words>742</Words>
  <Application>Microsoft Office PowerPoint</Application>
  <PresentationFormat>Widescreen</PresentationFormat>
  <Paragraphs>117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Corbel</vt:lpstr>
      <vt:lpstr>Fira Sans Extra Condensed SemiBold</vt:lpstr>
      <vt:lpstr>Roboto</vt:lpstr>
      <vt:lpstr>Roboto Black</vt:lpstr>
      <vt:lpstr>Depth</vt:lpstr>
      <vt:lpstr>Pediatric Oral Health  in Cancer Therapy</vt:lpstr>
      <vt:lpstr>What is the current strategy for assessing oral health of children with new cancer diagnoses? </vt:lpstr>
      <vt:lpstr>PowerPoint Presentation</vt:lpstr>
      <vt:lpstr>Oral mucositis definition </vt:lpstr>
      <vt:lpstr>PowerPoint Presentation</vt:lpstr>
      <vt:lpstr>Dental clearances</vt:lpstr>
      <vt:lpstr>Compromised oral health :  prior to   during  following cancer therapy</vt:lpstr>
      <vt:lpstr>PowerPoint Presentation</vt:lpstr>
      <vt:lpstr>PowerPoint Presentation</vt:lpstr>
      <vt:lpstr>PowerPoint Presentation</vt:lpstr>
      <vt:lpstr>Inpatient monitoring</vt:lpstr>
      <vt:lpstr>Daily oral care</vt:lpstr>
    </vt:vector>
  </TitlesOfParts>
  <Company>University of Rochester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Shope, Erin</dc:creator>
  <cp:lastModifiedBy>Haefner, Lauralee</cp:lastModifiedBy>
  <cp:revision>95</cp:revision>
  <dcterms:created xsi:type="dcterms:W3CDTF">2019-07-07T16:05:22Z</dcterms:created>
  <dcterms:modified xsi:type="dcterms:W3CDTF">2023-01-26T22:05:08Z</dcterms:modified>
</cp:coreProperties>
</file>