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image52.jpg" ContentType="image/png"/>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5"/>
  </p:notesMasterIdLst>
  <p:handoutMasterIdLst>
    <p:handoutMasterId r:id="rId136"/>
  </p:handoutMasterIdLst>
  <p:sldIdLst>
    <p:sldId id="256" r:id="rId2"/>
    <p:sldId id="528" r:id="rId3"/>
    <p:sldId id="418" r:id="rId4"/>
    <p:sldId id="373" r:id="rId5"/>
    <p:sldId id="416" r:id="rId6"/>
    <p:sldId id="280" r:id="rId7"/>
    <p:sldId id="288" r:id="rId8"/>
    <p:sldId id="553" r:id="rId9"/>
    <p:sldId id="536" r:id="rId10"/>
    <p:sldId id="411" r:id="rId11"/>
    <p:sldId id="348" r:id="rId12"/>
    <p:sldId id="521" r:id="rId13"/>
    <p:sldId id="487" r:id="rId14"/>
    <p:sldId id="379" r:id="rId15"/>
    <p:sldId id="509" r:id="rId16"/>
    <p:sldId id="484" r:id="rId17"/>
    <p:sldId id="334" r:id="rId18"/>
    <p:sldId id="357" r:id="rId19"/>
    <p:sldId id="358" r:id="rId20"/>
    <p:sldId id="380" r:id="rId21"/>
    <p:sldId id="559" r:id="rId22"/>
    <p:sldId id="360" r:id="rId23"/>
    <p:sldId id="554" r:id="rId24"/>
    <p:sldId id="555" r:id="rId25"/>
    <p:sldId id="527" r:id="rId26"/>
    <p:sldId id="545" r:id="rId27"/>
    <p:sldId id="324" r:id="rId28"/>
    <p:sldId id="561" r:id="rId29"/>
    <p:sldId id="543" r:id="rId30"/>
    <p:sldId id="544" r:id="rId31"/>
    <p:sldId id="530" r:id="rId32"/>
    <p:sldId id="354" r:id="rId33"/>
    <p:sldId id="513" r:id="rId34"/>
    <p:sldId id="531" r:id="rId35"/>
    <p:sldId id="515" r:id="rId36"/>
    <p:sldId id="512" r:id="rId37"/>
    <p:sldId id="529" r:id="rId38"/>
    <p:sldId id="518" r:id="rId39"/>
    <p:sldId id="523" r:id="rId40"/>
    <p:sldId id="550" r:id="rId41"/>
    <p:sldId id="525" r:id="rId42"/>
    <p:sldId id="547" r:id="rId43"/>
    <p:sldId id="548" r:id="rId44"/>
    <p:sldId id="549" r:id="rId45"/>
    <p:sldId id="461" r:id="rId46"/>
    <p:sldId id="262" r:id="rId47"/>
    <p:sldId id="532" r:id="rId48"/>
    <p:sldId id="297" r:id="rId49"/>
    <p:sldId id="457" r:id="rId50"/>
    <p:sldId id="458" r:id="rId51"/>
    <p:sldId id="459" r:id="rId52"/>
    <p:sldId id="460" r:id="rId53"/>
    <p:sldId id="539" r:id="rId54"/>
    <p:sldId id="488" r:id="rId55"/>
    <p:sldId id="489" r:id="rId56"/>
    <p:sldId id="490" r:id="rId57"/>
    <p:sldId id="491" r:id="rId58"/>
    <p:sldId id="492" r:id="rId59"/>
    <p:sldId id="540" r:id="rId60"/>
    <p:sldId id="541" r:id="rId61"/>
    <p:sldId id="542" r:id="rId62"/>
    <p:sldId id="438" r:id="rId63"/>
    <p:sldId id="440" r:id="rId64"/>
    <p:sldId id="441" r:id="rId65"/>
    <p:sldId id="434" r:id="rId66"/>
    <p:sldId id="435" r:id="rId67"/>
    <p:sldId id="464" r:id="rId68"/>
    <p:sldId id="465" r:id="rId69"/>
    <p:sldId id="430" r:id="rId70"/>
    <p:sldId id="316" r:id="rId71"/>
    <p:sldId id="431" r:id="rId72"/>
    <p:sldId id="433" r:id="rId73"/>
    <p:sldId id="439" r:id="rId74"/>
    <p:sldId id="437" r:id="rId75"/>
    <p:sldId id="442" r:id="rId76"/>
    <p:sldId id="443" r:id="rId77"/>
    <p:sldId id="562" r:id="rId78"/>
    <p:sldId id="444" r:id="rId79"/>
    <p:sldId id="445" r:id="rId80"/>
    <p:sldId id="446" r:id="rId81"/>
    <p:sldId id="449" r:id="rId82"/>
    <p:sldId id="450" r:id="rId83"/>
    <p:sldId id="451" r:id="rId84"/>
    <p:sldId id="452" r:id="rId85"/>
    <p:sldId id="453" r:id="rId86"/>
    <p:sldId id="462" r:id="rId87"/>
    <p:sldId id="463" r:id="rId88"/>
    <p:sldId id="474" r:id="rId89"/>
    <p:sldId id="481" r:id="rId90"/>
    <p:sldId id="546" r:id="rId91"/>
    <p:sldId id="494" r:id="rId92"/>
    <p:sldId id="261" r:id="rId93"/>
    <p:sldId id="304" r:id="rId94"/>
    <p:sldId id="475" r:id="rId95"/>
    <p:sldId id="477" r:id="rId96"/>
    <p:sldId id="476" r:id="rId97"/>
    <p:sldId id="391" r:id="rId98"/>
    <p:sldId id="478" r:id="rId99"/>
    <p:sldId id="493" r:id="rId100"/>
    <p:sldId id="504" r:id="rId101"/>
    <p:sldId id="501" r:id="rId102"/>
    <p:sldId id="558" r:id="rId103"/>
    <p:sldId id="429" r:id="rId104"/>
    <p:sldId id="557" r:id="rId105"/>
    <p:sldId id="560" r:id="rId106"/>
    <p:sldId id="563" r:id="rId107"/>
    <p:sldId id="455" r:id="rId108"/>
    <p:sldId id="456" r:id="rId109"/>
    <p:sldId id="496" r:id="rId110"/>
    <p:sldId id="497" r:id="rId111"/>
    <p:sldId id="498" r:id="rId112"/>
    <p:sldId id="499" r:id="rId113"/>
    <p:sldId id="495" r:id="rId114"/>
    <p:sldId id="522" r:id="rId115"/>
    <p:sldId id="524" r:id="rId116"/>
    <p:sldId id="526" r:id="rId117"/>
    <p:sldId id="500" r:id="rId118"/>
    <p:sldId id="502" r:id="rId119"/>
    <p:sldId id="447" r:id="rId120"/>
    <p:sldId id="479" r:id="rId121"/>
    <p:sldId id="538" r:id="rId122"/>
    <p:sldId id="551" r:id="rId123"/>
    <p:sldId id="552" r:id="rId124"/>
    <p:sldId id="426" r:id="rId125"/>
    <p:sldId id="506" r:id="rId126"/>
    <p:sldId id="507" r:id="rId127"/>
    <p:sldId id="508" r:id="rId128"/>
    <p:sldId id="537" r:id="rId129"/>
    <p:sldId id="514" r:id="rId130"/>
    <p:sldId id="556" r:id="rId131"/>
    <p:sldId id="533" r:id="rId132"/>
    <p:sldId id="534" r:id="rId133"/>
    <p:sldId id="564" r:id="rId134"/>
  </p:sldIdLst>
  <p:sldSz cx="9144000" cy="6858000" type="screen4x3"/>
  <p:notesSz cx="6881813"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6C1FC"/>
    <a:srgbClr val="BED4EC"/>
    <a:srgbClr val="0E1E30"/>
    <a:srgbClr val="3068A5"/>
    <a:srgbClr val="000000"/>
    <a:srgbClr val="5A92D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35" autoAdjust="0"/>
    <p:restoredTop sz="92290" autoAdjust="0"/>
  </p:normalViewPr>
  <p:slideViewPr>
    <p:cSldViewPr>
      <p:cViewPr varScale="1">
        <p:scale>
          <a:sx n="104" d="100"/>
          <a:sy n="104" d="100"/>
        </p:scale>
        <p:origin x="1812" y="96"/>
      </p:cViewPr>
      <p:guideLst>
        <p:guide orient="horz" pos="2160"/>
        <p:guide pos="2880"/>
      </p:guideLst>
    </p:cSldViewPr>
  </p:slideViewPr>
  <p:outlineViewPr>
    <p:cViewPr>
      <p:scale>
        <a:sx n="33" d="100"/>
        <a:sy n="33" d="100"/>
      </p:scale>
      <p:origin x="48" y="37308"/>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9" d="100"/>
          <a:sy n="59" d="100"/>
        </p:scale>
        <p:origin x="-1908" y="-78"/>
      </p:cViewPr>
      <p:guideLst>
        <p:guide orient="horz" pos="2928"/>
        <p:guide pos="216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5138"/>
          </a:xfrm>
          <a:prstGeom prst="rect">
            <a:avLst/>
          </a:prstGeom>
        </p:spPr>
        <p:txBody>
          <a:bodyPr vert="horz" lIns="92446" tIns="46223" rIns="92446" bIns="46223" rtlCol="0"/>
          <a:lstStyle>
            <a:lvl1pPr algn="l">
              <a:defRPr sz="1200">
                <a:latin typeface="Arial" charset="0"/>
                <a:cs typeface="+mn-cs"/>
              </a:defRPr>
            </a:lvl1pPr>
          </a:lstStyle>
          <a:p>
            <a:pPr>
              <a:defRPr/>
            </a:pPr>
            <a:endParaRPr lang="en-US" dirty="0"/>
          </a:p>
        </p:txBody>
      </p:sp>
      <p:sp>
        <p:nvSpPr>
          <p:cNvPr id="3" name="Date Placeholder 2"/>
          <p:cNvSpPr>
            <a:spLocks noGrp="1"/>
          </p:cNvSpPr>
          <p:nvPr>
            <p:ph type="dt" sz="quarter" idx="1"/>
          </p:nvPr>
        </p:nvSpPr>
        <p:spPr>
          <a:xfrm>
            <a:off x="3897313" y="0"/>
            <a:ext cx="2982912" cy="465138"/>
          </a:xfrm>
          <a:prstGeom prst="rect">
            <a:avLst/>
          </a:prstGeom>
        </p:spPr>
        <p:txBody>
          <a:bodyPr vert="horz" lIns="92446" tIns="46223" rIns="92446" bIns="46223" rtlCol="0"/>
          <a:lstStyle>
            <a:lvl1pPr algn="r">
              <a:defRPr sz="1200">
                <a:latin typeface="Arial" charset="0"/>
                <a:cs typeface="+mn-cs"/>
              </a:defRPr>
            </a:lvl1pPr>
          </a:lstStyle>
          <a:p>
            <a:pPr>
              <a:defRPr/>
            </a:pPr>
            <a:fld id="{AA7582B1-5433-444A-B9CB-8E15618219D8}" type="datetimeFigureOut">
              <a:rPr lang="en-US"/>
              <a:pPr>
                <a:defRPr/>
              </a:pPr>
              <a:t>1/30/2017</a:t>
            </a:fld>
            <a:endParaRPr lang="en-US" dirty="0"/>
          </a:p>
        </p:txBody>
      </p:sp>
      <p:sp>
        <p:nvSpPr>
          <p:cNvPr id="4" name="Footer Placeholder 3"/>
          <p:cNvSpPr>
            <a:spLocks noGrp="1"/>
          </p:cNvSpPr>
          <p:nvPr>
            <p:ph type="ftr" sz="quarter" idx="2"/>
          </p:nvPr>
        </p:nvSpPr>
        <p:spPr>
          <a:xfrm>
            <a:off x="0" y="8829675"/>
            <a:ext cx="2982913" cy="465138"/>
          </a:xfrm>
          <a:prstGeom prst="rect">
            <a:avLst/>
          </a:prstGeom>
        </p:spPr>
        <p:txBody>
          <a:bodyPr vert="horz" lIns="92446" tIns="46223" rIns="92446" bIns="46223" rtlCol="0" anchor="b"/>
          <a:lstStyle>
            <a:lvl1pPr algn="l">
              <a:defRPr sz="1200">
                <a:latin typeface="Arial" charset="0"/>
                <a:cs typeface="+mn-cs"/>
              </a:defRPr>
            </a:lvl1pPr>
          </a:lstStyle>
          <a:p>
            <a:pPr>
              <a:defRPr/>
            </a:pPr>
            <a:endParaRPr lang="en-US" dirty="0"/>
          </a:p>
        </p:txBody>
      </p:sp>
      <p:sp>
        <p:nvSpPr>
          <p:cNvPr id="5" name="Slide Number Placeholder 4"/>
          <p:cNvSpPr>
            <a:spLocks noGrp="1"/>
          </p:cNvSpPr>
          <p:nvPr>
            <p:ph type="sldNum" sz="quarter" idx="3"/>
          </p:nvPr>
        </p:nvSpPr>
        <p:spPr>
          <a:xfrm>
            <a:off x="3897313" y="8829675"/>
            <a:ext cx="2982912" cy="465138"/>
          </a:xfrm>
          <a:prstGeom prst="rect">
            <a:avLst/>
          </a:prstGeom>
        </p:spPr>
        <p:txBody>
          <a:bodyPr vert="horz" lIns="92446" tIns="46223" rIns="92446" bIns="46223" rtlCol="0" anchor="b"/>
          <a:lstStyle>
            <a:lvl1pPr algn="r">
              <a:defRPr sz="1200">
                <a:latin typeface="Arial" charset="0"/>
                <a:cs typeface="+mn-cs"/>
              </a:defRPr>
            </a:lvl1pPr>
          </a:lstStyle>
          <a:p>
            <a:pPr>
              <a:defRPr/>
            </a:pPr>
            <a:fld id="{C0BAB612-3097-4FC0-AB3F-0BA9D584E24E}" type="slidenum">
              <a:rPr lang="en-US"/>
              <a:pPr>
                <a:defRPr/>
              </a:pPr>
              <a:t>‹#›</a:t>
            </a:fld>
            <a:endParaRPr lang="en-US" dirty="0"/>
          </a:p>
        </p:txBody>
      </p:sp>
    </p:spTree>
    <p:extLst>
      <p:ext uri="{BB962C8B-B14F-4D97-AF65-F5344CB8AC3E}">
        <p14:creationId xmlns:p14="http://schemas.microsoft.com/office/powerpoint/2010/main" val="35738698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82913" cy="4651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defRPr sz="1200">
                <a:latin typeface="Arial" pitchFamily="34" charset="0"/>
                <a:cs typeface="+mn-cs"/>
              </a:defRPr>
            </a:lvl1pPr>
          </a:lstStyle>
          <a:p>
            <a:pPr>
              <a:defRPr/>
            </a:pPr>
            <a:endParaRPr lang="en-US" dirty="0"/>
          </a:p>
        </p:txBody>
      </p:sp>
      <p:sp>
        <p:nvSpPr>
          <p:cNvPr id="53251" name="Rectangle 3"/>
          <p:cNvSpPr>
            <a:spLocks noGrp="1" noChangeArrowheads="1"/>
          </p:cNvSpPr>
          <p:nvPr>
            <p:ph type="dt" idx="1"/>
          </p:nvPr>
        </p:nvSpPr>
        <p:spPr bwMode="auto">
          <a:xfrm>
            <a:off x="3897313" y="0"/>
            <a:ext cx="2982912" cy="4651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a:defRPr sz="1200">
                <a:latin typeface="Arial" pitchFamily="34" charset="0"/>
                <a:cs typeface="+mn-cs"/>
              </a:defRPr>
            </a:lvl1pPr>
          </a:lstStyle>
          <a:p>
            <a:pPr>
              <a:defRPr/>
            </a:pPr>
            <a:endParaRPr lang="en-US" dirty="0"/>
          </a:p>
        </p:txBody>
      </p:sp>
      <p:sp>
        <p:nvSpPr>
          <p:cNvPr id="55300" name="Rectangle 4"/>
          <p:cNvSpPr>
            <a:spLocks noGrp="1" noRot="1" noChangeAspect="1" noChangeArrowheads="1" noTextEdit="1"/>
          </p:cNvSpPr>
          <p:nvPr>
            <p:ph type="sldImg" idx="2"/>
          </p:nvPr>
        </p:nvSpPr>
        <p:spPr bwMode="auto">
          <a:xfrm>
            <a:off x="1117600" y="696913"/>
            <a:ext cx="4648200" cy="3486150"/>
          </a:xfrm>
          <a:prstGeom prst="rect">
            <a:avLst/>
          </a:prstGeom>
          <a:noFill/>
          <a:ln w="9525">
            <a:solidFill>
              <a:srgbClr val="000000"/>
            </a:solidFill>
            <a:miter lim="800000"/>
            <a:headEnd/>
            <a:tailEnd/>
          </a:ln>
        </p:spPr>
      </p:sp>
      <p:sp>
        <p:nvSpPr>
          <p:cNvPr id="53253" name="Rectangle 5"/>
          <p:cNvSpPr>
            <a:spLocks noGrp="1" noChangeArrowheads="1"/>
          </p:cNvSpPr>
          <p:nvPr>
            <p:ph type="body" sz="quarter" idx="3"/>
          </p:nvPr>
        </p:nvSpPr>
        <p:spPr bwMode="auto">
          <a:xfrm>
            <a:off x="688975" y="4416425"/>
            <a:ext cx="5505450" cy="4183063"/>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3254" name="Rectangle 6"/>
          <p:cNvSpPr>
            <a:spLocks noGrp="1" noChangeArrowheads="1"/>
          </p:cNvSpPr>
          <p:nvPr>
            <p:ph type="ftr" sz="quarter" idx="4"/>
          </p:nvPr>
        </p:nvSpPr>
        <p:spPr bwMode="auto">
          <a:xfrm>
            <a:off x="0" y="8829675"/>
            <a:ext cx="2982913" cy="46513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defRPr sz="1200">
                <a:latin typeface="Arial" pitchFamily="34" charset="0"/>
                <a:cs typeface="+mn-cs"/>
              </a:defRPr>
            </a:lvl1pPr>
          </a:lstStyle>
          <a:p>
            <a:pPr>
              <a:defRPr/>
            </a:pPr>
            <a:endParaRPr lang="en-US" dirty="0"/>
          </a:p>
        </p:txBody>
      </p:sp>
      <p:sp>
        <p:nvSpPr>
          <p:cNvPr id="53255" name="Rectangle 7"/>
          <p:cNvSpPr>
            <a:spLocks noGrp="1" noChangeArrowheads="1"/>
          </p:cNvSpPr>
          <p:nvPr>
            <p:ph type="sldNum" sz="quarter" idx="5"/>
          </p:nvPr>
        </p:nvSpPr>
        <p:spPr bwMode="auto">
          <a:xfrm>
            <a:off x="3897313" y="8829675"/>
            <a:ext cx="2982912" cy="46513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a:defRPr sz="1200">
                <a:latin typeface="Arial" pitchFamily="34" charset="0"/>
                <a:cs typeface="+mn-cs"/>
              </a:defRPr>
            </a:lvl1pPr>
          </a:lstStyle>
          <a:p>
            <a:pPr>
              <a:defRPr/>
            </a:pPr>
            <a:fld id="{8A18B17A-A3B5-4754-9E11-1B295C9B2011}" type="slidenum">
              <a:rPr lang="en-US"/>
              <a:pPr>
                <a:defRPr/>
              </a:pPr>
              <a:t>‹#›</a:t>
            </a:fld>
            <a:endParaRPr lang="en-US" dirty="0"/>
          </a:p>
        </p:txBody>
      </p:sp>
    </p:spTree>
    <p:extLst>
      <p:ext uri="{BB962C8B-B14F-4D97-AF65-F5344CB8AC3E}">
        <p14:creationId xmlns:p14="http://schemas.microsoft.com/office/powerpoint/2010/main" val="5229198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pPr eaLnBrk="1" hangingPunct="1"/>
            <a:endParaRPr lang="en-US" dirty="0" smtClean="0">
              <a:latin typeface="Arial" charset="0"/>
            </a:endParaRPr>
          </a:p>
        </p:txBody>
      </p:sp>
      <p:sp>
        <p:nvSpPr>
          <p:cNvPr id="62468" name="Slide Number Placeholder 3"/>
          <p:cNvSpPr>
            <a:spLocks noGrp="1"/>
          </p:cNvSpPr>
          <p:nvPr>
            <p:ph type="sldNum" sz="quarter" idx="5"/>
          </p:nvPr>
        </p:nvSpPr>
        <p:spPr/>
        <p:txBody>
          <a:bodyPr/>
          <a:lstStyle/>
          <a:p>
            <a:pPr>
              <a:defRPr/>
            </a:pPr>
            <a:fld id="{12583185-0935-40E9-A95D-4F44A4697E40}" type="slidenum">
              <a:rPr lang="en-US" smtClean="0"/>
              <a:pPr>
                <a:defRPr/>
              </a:pPr>
              <a:t>1</a:t>
            </a:fld>
            <a:endParaRPr lang="en-US" dirty="0" smtClean="0"/>
          </a:p>
        </p:txBody>
      </p:sp>
    </p:spTree>
    <p:extLst>
      <p:ext uri="{BB962C8B-B14F-4D97-AF65-F5344CB8AC3E}">
        <p14:creationId xmlns:p14="http://schemas.microsoft.com/office/powerpoint/2010/main" val="1808998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pPr eaLnBrk="1" hangingPunct="1"/>
            <a:endParaRPr lang="en-US" dirty="0" smtClean="0">
              <a:latin typeface="Arial" charset="0"/>
            </a:endParaRPr>
          </a:p>
        </p:txBody>
      </p:sp>
      <p:sp>
        <p:nvSpPr>
          <p:cNvPr id="105476" name="Slide Number Placeholder 3"/>
          <p:cNvSpPr>
            <a:spLocks noGrp="1"/>
          </p:cNvSpPr>
          <p:nvPr>
            <p:ph type="sldNum" sz="quarter" idx="5"/>
          </p:nvPr>
        </p:nvSpPr>
        <p:spPr/>
        <p:txBody>
          <a:bodyPr/>
          <a:lstStyle/>
          <a:p>
            <a:pPr>
              <a:defRPr/>
            </a:pPr>
            <a:fld id="{CFEBD095-7037-4F68-B1E6-38F9E8E9095C}" type="slidenum">
              <a:rPr lang="en-US" smtClean="0">
                <a:latin typeface="Arial" charset="0"/>
              </a:rPr>
              <a:pPr>
                <a:defRPr/>
              </a:pPr>
              <a:t>11</a:t>
            </a:fld>
            <a:endParaRPr lang="en-US" dirty="0" smtClean="0">
              <a:latin typeface="Arial" charset="0"/>
            </a:endParaRPr>
          </a:p>
        </p:txBody>
      </p:sp>
    </p:spTree>
    <p:extLst>
      <p:ext uri="{BB962C8B-B14F-4D97-AF65-F5344CB8AC3E}">
        <p14:creationId xmlns:p14="http://schemas.microsoft.com/office/powerpoint/2010/main" val="2918425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p:txBody>
          <a:bodyPr/>
          <a:lstStyle/>
          <a:p>
            <a:pPr>
              <a:defRPr/>
            </a:pPr>
            <a:fld id="{E6848811-F233-4082-BB6E-807D196F0A6A}" type="slidenum">
              <a:rPr lang="en-US" smtClean="0"/>
              <a:pPr>
                <a:defRPr/>
              </a:pPr>
              <a:t>14</a:t>
            </a:fld>
            <a:endParaRPr lang="en-US" dirty="0"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r>
              <a:rPr lang="en-US" dirty="0" smtClean="0">
                <a:latin typeface="Arial" charset="0"/>
              </a:rPr>
              <a:t>Patients who smoke may be unaware that the benefits of quitting smoking begin within minutes.</a:t>
            </a:r>
          </a:p>
          <a:p>
            <a:pPr eaLnBrk="1" hangingPunct="1"/>
            <a:endParaRPr lang="en-US" dirty="0" smtClean="0">
              <a:latin typeface="Arial" charset="0"/>
            </a:endParaRPr>
          </a:p>
          <a:p>
            <a:pPr lvl="2" eaLnBrk="1" hangingPunct="1"/>
            <a:r>
              <a:rPr lang="en-US" dirty="0" smtClean="0">
                <a:latin typeface="Arial" charset="0"/>
              </a:rPr>
              <a:t>1990 Surgeon General’s Report</a:t>
            </a:r>
          </a:p>
        </p:txBody>
      </p:sp>
    </p:spTree>
    <p:extLst>
      <p:ext uri="{BB962C8B-B14F-4D97-AF65-F5344CB8AC3E}">
        <p14:creationId xmlns:p14="http://schemas.microsoft.com/office/powerpoint/2010/main" val="2516358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pPr eaLnBrk="1" hangingPunct="1"/>
            <a:endParaRPr lang="en-US" dirty="0" smtClean="0">
              <a:latin typeface="Arial" charset="0"/>
            </a:endParaRPr>
          </a:p>
        </p:txBody>
      </p:sp>
      <p:sp>
        <p:nvSpPr>
          <p:cNvPr id="90116" name="Slide Number Placeholder 3"/>
          <p:cNvSpPr>
            <a:spLocks noGrp="1"/>
          </p:cNvSpPr>
          <p:nvPr>
            <p:ph type="sldNum" sz="quarter" idx="5"/>
          </p:nvPr>
        </p:nvSpPr>
        <p:spPr/>
        <p:txBody>
          <a:bodyPr/>
          <a:lstStyle/>
          <a:p>
            <a:pPr>
              <a:defRPr/>
            </a:pPr>
            <a:fld id="{C6349CA0-4B72-4C26-B8C5-F482EECBF227}" type="slidenum">
              <a:rPr lang="en-US" smtClean="0"/>
              <a:pPr>
                <a:defRPr/>
              </a:pPr>
              <a:t>17</a:t>
            </a:fld>
            <a:endParaRPr lang="en-US" dirty="0" smtClean="0"/>
          </a:p>
        </p:txBody>
      </p:sp>
    </p:spTree>
    <p:extLst>
      <p:ext uri="{BB962C8B-B14F-4D97-AF65-F5344CB8AC3E}">
        <p14:creationId xmlns:p14="http://schemas.microsoft.com/office/powerpoint/2010/main" val="214431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eaLnBrk="1" hangingPunct="1"/>
            <a:endParaRPr lang="en-US" dirty="0" smtClean="0">
              <a:latin typeface="Arial" charset="0"/>
            </a:endParaRPr>
          </a:p>
        </p:txBody>
      </p:sp>
      <p:sp>
        <p:nvSpPr>
          <p:cNvPr id="108548" name="Slide Number Placeholder 3"/>
          <p:cNvSpPr>
            <a:spLocks noGrp="1"/>
          </p:cNvSpPr>
          <p:nvPr>
            <p:ph type="sldNum" sz="quarter" idx="5"/>
          </p:nvPr>
        </p:nvSpPr>
        <p:spPr/>
        <p:txBody>
          <a:bodyPr/>
          <a:lstStyle/>
          <a:p>
            <a:pPr>
              <a:defRPr/>
            </a:pPr>
            <a:fld id="{F6077491-26BF-4AC8-9D91-CFB77DBACBFE}" type="slidenum">
              <a:rPr lang="en-US" smtClean="0"/>
              <a:pPr>
                <a:defRPr/>
              </a:pPr>
              <a:t>18</a:t>
            </a:fld>
            <a:endParaRPr lang="en-US" dirty="0" smtClean="0"/>
          </a:p>
        </p:txBody>
      </p:sp>
    </p:spTree>
    <p:extLst>
      <p:ext uri="{BB962C8B-B14F-4D97-AF65-F5344CB8AC3E}">
        <p14:creationId xmlns:p14="http://schemas.microsoft.com/office/powerpoint/2010/main" val="2427247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pPr eaLnBrk="1" hangingPunct="1"/>
            <a:endParaRPr lang="en-US" dirty="0" smtClean="0">
              <a:latin typeface="Arial" charset="0"/>
            </a:endParaRPr>
          </a:p>
        </p:txBody>
      </p:sp>
      <p:sp>
        <p:nvSpPr>
          <p:cNvPr id="109572" name="Slide Number Placeholder 3"/>
          <p:cNvSpPr>
            <a:spLocks noGrp="1"/>
          </p:cNvSpPr>
          <p:nvPr>
            <p:ph type="sldNum" sz="quarter" idx="5"/>
          </p:nvPr>
        </p:nvSpPr>
        <p:spPr/>
        <p:txBody>
          <a:bodyPr/>
          <a:lstStyle/>
          <a:p>
            <a:pPr>
              <a:defRPr/>
            </a:pPr>
            <a:fld id="{48998685-F62B-4C9A-A2F6-BFDD8BE606C9}" type="slidenum">
              <a:rPr lang="en-US" smtClean="0"/>
              <a:pPr>
                <a:defRPr/>
              </a:pPr>
              <a:t>19</a:t>
            </a:fld>
            <a:endParaRPr lang="en-US" dirty="0" smtClean="0"/>
          </a:p>
        </p:txBody>
      </p:sp>
    </p:spTree>
    <p:extLst>
      <p:ext uri="{BB962C8B-B14F-4D97-AF65-F5344CB8AC3E}">
        <p14:creationId xmlns:p14="http://schemas.microsoft.com/office/powerpoint/2010/main" val="1503917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p:txBody>
          <a:bodyPr/>
          <a:lstStyle/>
          <a:p>
            <a:pPr>
              <a:defRPr/>
            </a:pPr>
            <a:fld id="{E738FE3D-A9CC-4C73-8826-03380189252D}" type="slidenum">
              <a:rPr lang="en-US" smtClean="0"/>
              <a:pPr>
                <a:defRPr/>
              </a:pPr>
              <a:t>20</a:t>
            </a:fld>
            <a:endParaRPr lang="en-US" dirty="0" smtClean="0"/>
          </a:p>
        </p:txBody>
      </p:sp>
      <p:sp>
        <p:nvSpPr>
          <p:cNvPr id="92163" name="Rectangle 2"/>
          <p:cNvSpPr>
            <a:spLocks noGrp="1" noRot="1" noChangeAspect="1" noChangeArrowheads="1" noTextEdit="1"/>
          </p:cNvSpPr>
          <p:nvPr>
            <p:ph type="sldImg"/>
          </p:nvPr>
        </p:nvSpPr>
        <p:spPr>
          <a:solidFill>
            <a:srgbClr val="FFFFFF"/>
          </a:solidFill>
          <a:ln/>
        </p:spPr>
      </p:sp>
      <p:sp>
        <p:nvSpPr>
          <p:cNvPr id="92164" name="Rectangle 3"/>
          <p:cNvSpPr>
            <a:spLocks noGrp="1" noChangeArrowheads="1"/>
          </p:cNvSpPr>
          <p:nvPr>
            <p:ph type="body" idx="1"/>
          </p:nvPr>
        </p:nvSpPr>
        <p:spPr>
          <a:xfrm>
            <a:off x="917575" y="4416425"/>
            <a:ext cx="5046663" cy="4183063"/>
          </a:xfrm>
          <a:solidFill>
            <a:srgbClr val="FFFFFF"/>
          </a:solidFill>
          <a:ln>
            <a:solidFill>
              <a:srgbClr val="000000"/>
            </a:solidFill>
          </a:ln>
        </p:spPr>
        <p:txBody>
          <a:bodyPr/>
          <a:lstStyle/>
          <a:p>
            <a:pPr eaLnBrk="1" hangingPunct="1"/>
            <a:r>
              <a:rPr lang="en-US" dirty="0" smtClean="0">
                <a:latin typeface="Arial" charset="0"/>
              </a:rPr>
              <a:t>Telephonic counseling, have spanish speaking counselors.  If other language they offer phone translation. </a:t>
            </a:r>
          </a:p>
          <a:p>
            <a:pPr eaLnBrk="1" hangingPunct="1"/>
            <a:endParaRPr lang="en-US" dirty="0" smtClean="0">
              <a:latin typeface="Arial" charset="0"/>
            </a:endParaRPr>
          </a:p>
          <a:p>
            <a:pPr eaLnBrk="1" hangingPunct="1"/>
            <a:r>
              <a:rPr lang="en-US" dirty="0" smtClean="0">
                <a:latin typeface="Arial" charset="0"/>
              </a:rPr>
              <a:t>Stress Management- Deep breathing Exercise, Muscle relaxation exercises, Offer other relaxation techniques, Think positively, Encourage.</a:t>
            </a:r>
          </a:p>
          <a:p>
            <a:pPr eaLnBrk="1" hangingPunct="1"/>
            <a:endParaRPr lang="en-US" dirty="0" smtClean="0">
              <a:latin typeface="Arial" charset="0"/>
            </a:endParaRPr>
          </a:p>
          <a:p>
            <a:pPr eaLnBrk="1" hangingPunct="1"/>
            <a:endParaRPr lang="en-US" dirty="0" smtClean="0">
              <a:latin typeface="Arial" charset="0"/>
            </a:endParaRPr>
          </a:p>
        </p:txBody>
      </p:sp>
    </p:spTree>
    <p:extLst>
      <p:ext uri="{BB962C8B-B14F-4D97-AF65-F5344CB8AC3E}">
        <p14:creationId xmlns:p14="http://schemas.microsoft.com/office/powerpoint/2010/main" val="1970909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p:txBody>
          <a:bodyPr/>
          <a:lstStyle/>
          <a:p>
            <a:pPr>
              <a:defRPr/>
            </a:pPr>
            <a:fld id="{CC1D8347-7CF1-48A5-9BCF-1A88E104B2A9}" type="slidenum">
              <a:rPr lang="en-US" smtClean="0"/>
              <a:pPr>
                <a:defRPr/>
              </a:pPr>
              <a:t>22</a:t>
            </a:fld>
            <a:endParaRPr lang="en-US" dirty="0" smtClean="0"/>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xfrm>
            <a:off x="917575" y="4416425"/>
            <a:ext cx="5046663" cy="4183063"/>
          </a:xfrm>
          <a:solidFill>
            <a:srgbClr val="FFFFFF"/>
          </a:solidFill>
          <a:ln>
            <a:solidFill>
              <a:srgbClr val="000000"/>
            </a:solidFill>
          </a:ln>
        </p:spPr>
        <p:txBody>
          <a:bodyPr/>
          <a:lstStyle/>
          <a:p>
            <a:pPr eaLnBrk="1" hangingPunct="1"/>
            <a:r>
              <a:rPr lang="en-US" dirty="0" smtClean="0">
                <a:latin typeface="Arial" charset="0"/>
              </a:rPr>
              <a:t>Telephonic counseling, have spanish speaking counselors.  If other language they offer phone translation. </a:t>
            </a:r>
          </a:p>
          <a:p>
            <a:pPr eaLnBrk="1" hangingPunct="1"/>
            <a:endParaRPr lang="en-US" dirty="0" smtClean="0">
              <a:latin typeface="Arial" charset="0"/>
            </a:endParaRPr>
          </a:p>
          <a:p>
            <a:pPr eaLnBrk="1" hangingPunct="1"/>
            <a:r>
              <a:rPr lang="en-US" dirty="0" smtClean="0">
                <a:latin typeface="Arial" charset="0"/>
              </a:rPr>
              <a:t>Stress Management- Deep breathing Exercise, Muscle relaxation exercises, Offer other relaxation techniques, Think positively, Encourage.</a:t>
            </a:r>
          </a:p>
          <a:p>
            <a:pPr eaLnBrk="1" hangingPunct="1"/>
            <a:endParaRPr lang="en-US" dirty="0" smtClean="0">
              <a:latin typeface="Arial" charset="0"/>
            </a:endParaRPr>
          </a:p>
          <a:p>
            <a:pPr eaLnBrk="1" hangingPunct="1"/>
            <a:endParaRPr lang="en-US" dirty="0" smtClean="0">
              <a:latin typeface="Arial" charset="0"/>
            </a:endParaRPr>
          </a:p>
        </p:txBody>
      </p:sp>
    </p:spTree>
    <p:extLst>
      <p:ext uri="{BB962C8B-B14F-4D97-AF65-F5344CB8AC3E}">
        <p14:creationId xmlns:p14="http://schemas.microsoft.com/office/powerpoint/2010/main" val="4115626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pPr eaLnBrk="1" hangingPunct="1"/>
            <a:endParaRPr lang="en-US" dirty="0" smtClean="0">
              <a:latin typeface="Arial" charset="0"/>
            </a:endParaRPr>
          </a:p>
        </p:txBody>
      </p:sp>
      <p:sp>
        <p:nvSpPr>
          <p:cNvPr id="89092" name="Slide Number Placeholder 3"/>
          <p:cNvSpPr>
            <a:spLocks noGrp="1"/>
          </p:cNvSpPr>
          <p:nvPr>
            <p:ph type="sldNum" sz="quarter" idx="5"/>
          </p:nvPr>
        </p:nvSpPr>
        <p:spPr/>
        <p:txBody>
          <a:bodyPr/>
          <a:lstStyle/>
          <a:p>
            <a:pPr>
              <a:defRPr/>
            </a:pPr>
            <a:fld id="{DD38542B-B165-4E3D-95CA-8FF774059274}" type="slidenum">
              <a:rPr lang="en-US" smtClean="0"/>
              <a:pPr>
                <a:defRPr/>
              </a:pPr>
              <a:t>25</a:t>
            </a:fld>
            <a:endParaRPr lang="en-US" dirty="0" smtClean="0"/>
          </a:p>
        </p:txBody>
      </p:sp>
    </p:spTree>
    <p:extLst>
      <p:ext uri="{BB962C8B-B14F-4D97-AF65-F5344CB8AC3E}">
        <p14:creationId xmlns:p14="http://schemas.microsoft.com/office/powerpoint/2010/main" val="845208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p:txBody>
          <a:bodyPr/>
          <a:lstStyle/>
          <a:p>
            <a:pPr>
              <a:defRPr/>
            </a:pPr>
            <a:fld id="{4FF764C4-CC12-43C7-88FA-3A1B0ECD15BF}" type="slidenum">
              <a:rPr lang="en-US" smtClean="0">
                <a:solidFill>
                  <a:prstClr val="black"/>
                </a:solidFill>
              </a:rPr>
              <a:pPr>
                <a:defRPr/>
              </a:pPr>
              <a:t>26</a:t>
            </a:fld>
            <a:endParaRPr lang="en-US" smtClean="0">
              <a:solidFill>
                <a:prstClr val="black"/>
              </a:solidFill>
            </a:endParaRPr>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xfrm>
            <a:off x="917575" y="4416426"/>
            <a:ext cx="5046663" cy="4183063"/>
          </a:xfrm>
          <a:solidFill>
            <a:srgbClr val="FFFFFF"/>
          </a:solidFill>
          <a:ln>
            <a:solidFill>
              <a:srgbClr val="000000"/>
            </a:solidFill>
          </a:ln>
        </p:spPr>
        <p:txBody>
          <a:bodyPr/>
          <a:lstStyle/>
          <a:p>
            <a:pPr eaLnBrk="1" hangingPunct="1"/>
            <a:r>
              <a:rPr lang="en-US" dirty="0" smtClean="0">
                <a:latin typeface="Arial" charset="0"/>
              </a:rPr>
              <a:t>Combination therapy: The Public Health Service Guidelines in 2008 recommend that combinations of these medications should be considered. We recommend additional training or consultation with experienced clinicians for this. </a:t>
            </a:r>
          </a:p>
          <a:p>
            <a:pPr eaLnBrk="1" hangingPunct="1"/>
            <a:r>
              <a:rPr lang="en-US" dirty="0" smtClean="0">
                <a:latin typeface="Arial" charset="0"/>
              </a:rPr>
              <a:t>Zyban can be combined with NRT. Chantix “blocks nicotine receptors”, so it is used alone. The Patch can be combined with an “intermittently used” product, like the gum or lozenge, inhaler or nasal spray. </a:t>
            </a:r>
          </a:p>
          <a:p>
            <a:pPr eaLnBrk="1" hangingPunct="1"/>
            <a:r>
              <a:rPr lang="en-US" dirty="0" smtClean="0">
                <a:latin typeface="Arial" charset="0"/>
              </a:rPr>
              <a:t>But if the Gum, Lozenge, Inhaler or Nasal spray are used alone – they should be used regularly throughout the day to keep a steady level of nicotine in the system.</a:t>
            </a:r>
          </a:p>
        </p:txBody>
      </p:sp>
    </p:spTree>
    <p:extLst>
      <p:ext uri="{BB962C8B-B14F-4D97-AF65-F5344CB8AC3E}">
        <p14:creationId xmlns:p14="http://schemas.microsoft.com/office/powerpoint/2010/main" val="3933227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p:spPr>
        <p:txBody>
          <a:bodyPr/>
          <a:lstStyle/>
          <a:p>
            <a:pPr eaLnBrk="1" hangingPunct="1"/>
            <a:endParaRPr lang="en-US" dirty="0" smtClean="0">
              <a:latin typeface="Arial" charset="0"/>
            </a:endParaRPr>
          </a:p>
        </p:txBody>
      </p:sp>
      <p:sp>
        <p:nvSpPr>
          <p:cNvPr id="97284" name="Slide Number Placeholder 3"/>
          <p:cNvSpPr>
            <a:spLocks noGrp="1"/>
          </p:cNvSpPr>
          <p:nvPr>
            <p:ph type="sldNum" sz="quarter" idx="5"/>
          </p:nvPr>
        </p:nvSpPr>
        <p:spPr/>
        <p:txBody>
          <a:bodyPr/>
          <a:lstStyle/>
          <a:p>
            <a:pPr>
              <a:defRPr/>
            </a:pPr>
            <a:fld id="{68E4827C-AEB7-42A1-9F80-660430304AB8}" type="slidenum">
              <a:rPr lang="en-US" smtClean="0"/>
              <a:pPr>
                <a:defRPr/>
              </a:pPr>
              <a:t>27</a:t>
            </a:fld>
            <a:endParaRPr lang="en-US" dirty="0" smtClean="0"/>
          </a:p>
        </p:txBody>
      </p:sp>
    </p:spTree>
    <p:extLst>
      <p:ext uri="{BB962C8B-B14F-4D97-AF65-F5344CB8AC3E}">
        <p14:creationId xmlns:p14="http://schemas.microsoft.com/office/powerpoint/2010/main" val="1649570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pPr eaLnBrk="1" hangingPunct="1"/>
            <a:r>
              <a:rPr lang="en-US" dirty="0" smtClean="0">
                <a:latin typeface="Arial" charset="0"/>
              </a:rPr>
              <a:t>Smoking is responsible for nearly a half million deaths each year. Tobacco use costs the nation an estimated $100 billion a year, mainly in direct and indirect health care costs</a:t>
            </a:r>
          </a:p>
        </p:txBody>
      </p:sp>
      <p:sp>
        <p:nvSpPr>
          <p:cNvPr id="66564" name="Slide Number Placeholder 3"/>
          <p:cNvSpPr>
            <a:spLocks noGrp="1"/>
          </p:cNvSpPr>
          <p:nvPr>
            <p:ph type="sldNum" sz="quarter" idx="5"/>
          </p:nvPr>
        </p:nvSpPr>
        <p:spPr/>
        <p:txBody>
          <a:bodyPr/>
          <a:lstStyle/>
          <a:p>
            <a:pPr>
              <a:defRPr/>
            </a:pPr>
            <a:fld id="{90DA02BF-3DAF-4761-82A7-D0C1378C9CE2}" type="slidenum">
              <a:rPr lang="en-US" smtClean="0"/>
              <a:pPr>
                <a:defRPr/>
              </a:pPr>
              <a:t>2</a:t>
            </a:fld>
            <a:endParaRPr lang="en-US" dirty="0" smtClean="0"/>
          </a:p>
        </p:txBody>
      </p:sp>
    </p:spTree>
    <p:extLst>
      <p:ext uri="{BB962C8B-B14F-4D97-AF65-F5344CB8AC3E}">
        <p14:creationId xmlns:p14="http://schemas.microsoft.com/office/powerpoint/2010/main" val="1027209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p:spPr>
        <p:txBody>
          <a:bodyPr/>
          <a:lstStyle/>
          <a:p>
            <a:r>
              <a:rPr lang="en-US" altLang="en-US" smtClean="0"/>
              <a:t>Citation: O’Connor. </a:t>
            </a:r>
            <a:r>
              <a:rPr lang="en-US" altLang="en-US" i="1" smtClean="0"/>
              <a:t>Tob Control </a:t>
            </a:r>
            <a:r>
              <a:rPr lang="en-US" altLang="en-US" smtClean="0"/>
              <a:t>2012;21:181-190</a:t>
            </a:r>
          </a:p>
        </p:txBody>
      </p:sp>
      <p:sp>
        <p:nvSpPr>
          <p:cNvPr id="54276" name="Slide Number Placeholder 3"/>
          <p:cNvSpPr>
            <a:spLocks noGrp="1"/>
          </p:cNvSpPr>
          <p:nvPr>
            <p:ph type="sldNum" sz="quarter" idx="5"/>
          </p:nvPr>
        </p:nvSpPr>
        <p:spPr>
          <a:noFill/>
        </p:spPr>
        <p:txBody>
          <a:bodyPr/>
          <a:lstStyle>
            <a:lvl1pPr defTabSz="922346">
              <a:defRPr sz="2400">
                <a:solidFill>
                  <a:schemeClr val="tx1"/>
                </a:solidFill>
                <a:latin typeface="Times New Roman" pitchFamily="18" charset="0"/>
              </a:defRPr>
            </a:lvl1pPr>
            <a:lvl2pPr marL="746813" indent="-287236" defTabSz="922346">
              <a:defRPr sz="2400">
                <a:solidFill>
                  <a:schemeClr val="tx1"/>
                </a:solidFill>
                <a:latin typeface="Times New Roman" pitchFamily="18" charset="0"/>
              </a:defRPr>
            </a:lvl2pPr>
            <a:lvl3pPr marL="1148944" indent="-229789" defTabSz="922346">
              <a:defRPr sz="2400">
                <a:solidFill>
                  <a:schemeClr val="tx1"/>
                </a:solidFill>
                <a:latin typeface="Times New Roman" pitchFamily="18" charset="0"/>
              </a:defRPr>
            </a:lvl3pPr>
            <a:lvl4pPr marL="1608521" indent="-229789" defTabSz="922346">
              <a:defRPr sz="2400">
                <a:solidFill>
                  <a:schemeClr val="tx1"/>
                </a:solidFill>
                <a:latin typeface="Times New Roman" pitchFamily="18" charset="0"/>
              </a:defRPr>
            </a:lvl4pPr>
            <a:lvl5pPr marL="2068098" indent="-229789" defTabSz="922346">
              <a:defRPr sz="2400">
                <a:solidFill>
                  <a:schemeClr val="tx1"/>
                </a:solidFill>
                <a:latin typeface="Times New Roman" pitchFamily="18" charset="0"/>
              </a:defRPr>
            </a:lvl5pPr>
            <a:lvl6pPr marL="2527676" indent="-229789" defTabSz="922346" eaLnBrk="0" fontAlgn="base" hangingPunct="0">
              <a:spcBef>
                <a:spcPct val="0"/>
              </a:spcBef>
              <a:spcAft>
                <a:spcPct val="0"/>
              </a:spcAft>
              <a:defRPr sz="2400">
                <a:solidFill>
                  <a:schemeClr val="tx1"/>
                </a:solidFill>
                <a:latin typeface="Times New Roman" pitchFamily="18" charset="0"/>
              </a:defRPr>
            </a:lvl6pPr>
            <a:lvl7pPr marL="2987253" indent="-229789" defTabSz="922346" eaLnBrk="0" fontAlgn="base" hangingPunct="0">
              <a:spcBef>
                <a:spcPct val="0"/>
              </a:spcBef>
              <a:spcAft>
                <a:spcPct val="0"/>
              </a:spcAft>
              <a:defRPr sz="2400">
                <a:solidFill>
                  <a:schemeClr val="tx1"/>
                </a:solidFill>
                <a:latin typeface="Times New Roman" pitchFamily="18" charset="0"/>
              </a:defRPr>
            </a:lvl7pPr>
            <a:lvl8pPr marL="3446831" indent="-229789" defTabSz="922346" eaLnBrk="0" fontAlgn="base" hangingPunct="0">
              <a:spcBef>
                <a:spcPct val="0"/>
              </a:spcBef>
              <a:spcAft>
                <a:spcPct val="0"/>
              </a:spcAft>
              <a:defRPr sz="2400">
                <a:solidFill>
                  <a:schemeClr val="tx1"/>
                </a:solidFill>
                <a:latin typeface="Times New Roman" pitchFamily="18" charset="0"/>
              </a:defRPr>
            </a:lvl8pPr>
            <a:lvl9pPr marL="3906408" indent="-229789" defTabSz="922346" eaLnBrk="0" fontAlgn="base" hangingPunct="0">
              <a:spcBef>
                <a:spcPct val="0"/>
              </a:spcBef>
              <a:spcAft>
                <a:spcPct val="0"/>
              </a:spcAft>
              <a:defRPr sz="2400">
                <a:solidFill>
                  <a:schemeClr val="tx1"/>
                </a:solidFill>
                <a:latin typeface="Times New Roman" pitchFamily="18" charset="0"/>
              </a:defRPr>
            </a:lvl9pPr>
          </a:lstStyle>
          <a:p>
            <a:fld id="{9D483051-B50F-4DBD-83E5-CEC9AC6F746C}" type="slidenum">
              <a:rPr lang="en-US" altLang="en-US" sz="1200"/>
              <a:pPr/>
              <a:t>31</a:t>
            </a:fld>
            <a:endParaRPr lang="en-US" altLang="en-US" sz="1200"/>
          </a:p>
        </p:txBody>
      </p:sp>
    </p:spTree>
    <p:extLst>
      <p:ext uri="{BB962C8B-B14F-4D97-AF65-F5344CB8AC3E}">
        <p14:creationId xmlns:p14="http://schemas.microsoft.com/office/powerpoint/2010/main" val="3849707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pPr eaLnBrk="1" hangingPunct="1"/>
            <a:endParaRPr lang="en-US" dirty="0" smtClean="0">
              <a:latin typeface="Arial" charset="0"/>
            </a:endParaRPr>
          </a:p>
        </p:txBody>
      </p:sp>
      <p:sp>
        <p:nvSpPr>
          <p:cNvPr id="94212" name="Slide Number Placeholder 3"/>
          <p:cNvSpPr>
            <a:spLocks noGrp="1"/>
          </p:cNvSpPr>
          <p:nvPr>
            <p:ph type="sldNum" sz="quarter" idx="5"/>
          </p:nvPr>
        </p:nvSpPr>
        <p:spPr/>
        <p:txBody>
          <a:bodyPr/>
          <a:lstStyle/>
          <a:p>
            <a:pPr>
              <a:defRPr/>
            </a:pPr>
            <a:fld id="{D09D358E-DD62-48EA-A0D4-AA44EB06DEFC}" type="slidenum">
              <a:rPr lang="en-US" smtClean="0"/>
              <a:pPr>
                <a:defRPr/>
              </a:pPr>
              <a:t>32</a:t>
            </a:fld>
            <a:endParaRPr lang="en-US" dirty="0" smtClean="0"/>
          </a:p>
        </p:txBody>
      </p:sp>
    </p:spTree>
    <p:extLst>
      <p:ext uri="{BB962C8B-B14F-4D97-AF65-F5344CB8AC3E}">
        <p14:creationId xmlns:p14="http://schemas.microsoft.com/office/powerpoint/2010/main" val="321917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93188" name="Slide Number Placeholder 3"/>
          <p:cNvSpPr>
            <a:spLocks noGrp="1"/>
          </p:cNvSpPr>
          <p:nvPr>
            <p:ph type="sldNum" sz="quarter" idx="5"/>
          </p:nvPr>
        </p:nvSpPr>
        <p:spPr/>
        <p:txBody>
          <a:bodyPr/>
          <a:lstStyle/>
          <a:p>
            <a:pPr>
              <a:defRPr/>
            </a:pPr>
            <a:fld id="{AD7758D5-758D-4666-AC40-A8E15D435BB3}" type="slidenum">
              <a:rPr lang="en-US" smtClean="0"/>
              <a:pPr>
                <a:defRPr/>
              </a:pPr>
              <a:t>35</a:t>
            </a:fld>
            <a:endParaRPr lang="en-US" smtClean="0"/>
          </a:p>
        </p:txBody>
      </p:sp>
    </p:spTree>
    <p:extLst>
      <p:ext uri="{BB962C8B-B14F-4D97-AF65-F5344CB8AC3E}">
        <p14:creationId xmlns:p14="http://schemas.microsoft.com/office/powerpoint/2010/main" val="898385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p:spPr>
        <p:txBody>
          <a:bodyPr/>
          <a:lstStyle/>
          <a:p>
            <a:r>
              <a:rPr lang="en-US" altLang="en-US" smtClean="0"/>
              <a:t>Hookah cafes are spreading globally</a:t>
            </a:r>
          </a:p>
        </p:txBody>
      </p:sp>
      <p:sp>
        <p:nvSpPr>
          <p:cNvPr id="53252" name="Slide Number Placeholder 3"/>
          <p:cNvSpPr>
            <a:spLocks noGrp="1"/>
          </p:cNvSpPr>
          <p:nvPr>
            <p:ph type="sldNum" sz="quarter" idx="5"/>
          </p:nvPr>
        </p:nvSpPr>
        <p:spPr>
          <a:noFill/>
        </p:spPr>
        <p:txBody>
          <a:bodyPr/>
          <a:lstStyle>
            <a:lvl1pPr defTabSz="922346">
              <a:defRPr sz="2400">
                <a:solidFill>
                  <a:schemeClr val="tx1"/>
                </a:solidFill>
                <a:latin typeface="Times New Roman" pitchFamily="18" charset="0"/>
              </a:defRPr>
            </a:lvl1pPr>
            <a:lvl2pPr marL="746813" indent="-287236" defTabSz="922346">
              <a:defRPr sz="2400">
                <a:solidFill>
                  <a:schemeClr val="tx1"/>
                </a:solidFill>
                <a:latin typeface="Times New Roman" pitchFamily="18" charset="0"/>
              </a:defRPr>
            </a:lvl2pPr>
            <a:lvl3pPr marL="1148944" indent="-229789" defTabSz="922346">
              <a:defRPr sz="2400">
                <a:solidFill>
                  <a:schemeClr val="tx1"/>
                </a:solidFill>
                <a:latin typeface="Times New Roman" pitchFamily="18" charset="0"/>
              </a:defRPr>
            </a:lvl3pPr>
            <a:lvl4pPr marL="1608521" indent="-229789" defTabSz="922346">
              <a:defRPr sz="2400">
                <a:solidFill>
                  <a:schemeClr val="tx1"/>
                </a:solidFill>
                <a:latin typeface="Times New Roman" pitchFamily="18" charset="0"/>
              </a:defRPr>
            </a:lvl4pPr>
            <a:lvl5pPr marL="2068098" indent="-229789" defTabSz="922346">
              <a:defRPr sz="2400">
                <a:solidFill>
                  <a:schemeClr val="tx1"/>
                </a:solidFill>
                <a:latin typeface="Times New Roman" pitchFamily="18" charset="0"/>
              </a:defRPr>
            </a:lvl5pPr>
            <a:lvl6pPr marL="2527676" indent="-229789" defTabSz="922346" eaLnBrk="0" fontAlgn="base" hangingPunct="0">
              <a:spcBef>
                <a:spcPct val="0"/>
              </a:spcBef>
              <a:spcAft>
                <a:spcPct val="0"/>
              </a:spcAft>
              <a:defRPr sz="2400">
                <a:solidFill>
                  <a:schemeClr val="tx1"/>
                </a:solidFill>
                <a:latin typeface="Times New Roman" pitchFamily="18" charset="0"/>
              </a:defRPr>
            </a:lvl6pPr>
            <a:lvl7pPr marL="2987253" indent="-229789" defTabSz="922346" eaLnBrk="0" fontAlgn="base" hangingPunct="0">
              <a:spcBef>
                <a:spcPct val="0"/>
              </a:spcBef>
              <a:spcAft>
                <a:spcPct val="0"/>
              </a:spcAft>
              <a:defRPr sz="2400">
                <a:solidFill>
                  <a:schemeClr val="tx1"/>
                </a:solidFill>
                <a:latin typeface="Times New Roman" pitchFamily="18" charset="0"/>
              </a:defRPr>
            </a:lvl7pPr>
            <a:lvl8pPr marL="3446831" indent="-229789" defTabSz="922346" eaLnBrk="0" fontAlgn="base" hangingPunct="0">
              <a:spcBef>
                <a:spcPct val="0"/>
              </a:spcBef>
              <a:spcAft>
                <a:spcPct val="0"/>
              </a:spcAft>
              <a:defRPr sz="2400">
                <a:solidFill>
                  <a:schemeClr val="tx1"/>
                </a:solidFill>
                <a:latin typeface="Times New Roman" pitchFamily="18" charset="0"/>
              </a:defRPr>
            </a:lvl8pPr>
            <a:lvl9pPr marL="3906408" indent="-229789" defTabSz="922346" eaLnBrk="0" fontAlgn="base" hangingPunct="0">
              <a:spcBef>
                <a:spcPct val="0"/>
              </a:spcBef>
              <a:spcAft>
                <a:spcPct val="0"/>
              </a:spcAft>
              <a:defRPr sz="2400">
                <a:solidFill>
                  <a:schemeClr val="tx1"/>
                </a:solidFill>
                <a:latin typeface="Times New Roman" pitchFamily="18" charset="0"/>
              </a:defRPr>
            </a:lvl9pPr>
          </a:lstStyle>
          <a:p>
            <a:fld id="{6F91E3A5-403F-4C89-96E1-0A9002CD4524}" type="slidenum">
              <a:rPr lang="en-US" altLang="en-US" sz="1200"/>
              <a:pPr/>
              <a:t>37</a:t>
            </a:fld>
            <a:endParaRPr lang="en-US" altLang="en-US" sz="1200"/>
          </a:p>
        </p:txBody>
      </p:sp>
    </p:spTree>
    <p:extLst>
      <p:ext uri="{BB962C8B-B14F-4D97-AF65-F5344CB8AC3E}">
        <p14:creationId xmlns:p14="http://schemas.microsoft.com/office/powerpoint/2010/main" val="3696974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92164" name="Slide Number Placeholder 3"/>
          <p:cNvSpPr>
            <a:spLocks noGrp="1"/>
          </p:cNvSpPr>
          <p:nvPr>
            <p:ph type="sldNum" sz="quarter" idx="5"/>
          </p:nvPr>
        </p:nvSpPr>
        <p:spPr/>
        <p:txBody>
          <a:bodyPr/>
          <a:lstStyle/>
          <a:p>
            <a:pPr>
              <a:defRPr/>
            </a:pPr>
            <a:fld id="{6326B8A7-3D17-47D4-A09D-8CB62BDAC384}" type="slidenum">
              <a:rPr lang="en-US" smtClean="0">
                <a:solidFill>
                  <a:prstClr val="black"/>
                </a:solidFill>
              </a:rPr>
              <a:pPr>
                <a:defRPr/>
              </a:pPr>
              <a:t>42</a:t>
            </a:fld>
            <a:endParaRPr lang="en-US" smtClean="0">
              <a:solidFill>
                <a:prstClr val="black"/>
              </a:solidFill>
            </a:endParaRPr>
          </a:p>
        </p:txBody>
      </p:sp>
    </p:spTree>
    <p:extLst>
      <p:ext uri="{BB962C8B-B14F-4D97-AF65-F5344CB8AC3E}">
        <p14:creationId xmlns:p14="http://schemas.microsoft.com/office/powerpoint/2010/main" val="31379374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93188" name="Slide Number Placeholder 3"/>
          <p:cNvSpPr>
            <a:spLocks noGrp="1"/>
          </p:cNvSpPr>
          <p:nvPr>
            <p:ph type="sldNum" sz="quarter" idx="5"/>
          </p:nvPr>
        </p:nvSpPr>
        <p:spPr/>
        <p:txBody>
          <a:bodyPr/>
          <a:lstStyle/>
          <a:p>
            <a:pPr>
              <a:defRPr/>
            </a:pPr>
            <a:fld id="{76DC57F3-B133-41A5-9368-7032C1499DD8}" type="slidenum">
              <a:rPr lang="en-US" smtClean="0">
                <a:solidFill>
                  <a:prstClr val="black"/>
                </a:solidFill>
              </a:rPr>
              <a:pPr>
                <a:defRPr/>
              </a:pPr>
              <a:t>43</a:t>
            </a:fld>
            <a:endParaRPr lang="en-US" smtClean="0">
              <a:solidFill>
                <a:prstClr val="black"/>
              </a:solidFill>
            </a:endParaRPr>
          </a:p>
        </p:txBody>
      </p:sp>
    </p:spTree>
    <p:extLst>
      <p:ext uri="{BB962C8B-B14F-4D97-AF65-F5344CB8AC3E}">
        <p14:creationId xmlns:p14="http://schemas.microsoft.com/office/powerpoint/2010/main" val="1180966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93188" name="Slide Number Placeholder 3"/>
          <p:cNvSpPr>
            <a:spLocks noGrp="1"/>
          </p:cNvSpPr>
          <p:nvPr>
            <p:ph type="sldNum" sz="quarter" idx="5"/>
          </p:nvPr>
        </p:nvSpPr>
        <p:spPr/>
        <p:txBody>
          <a:bodyPr/>
          <a:lstStyle/>
          <a:p>
            <a:pPr>
              <a:defRPr/>
            </a:pPr>
            <a:fld id="{76DC57F3-B133-41A5-9368-7032C1499DD8}" type="slidenum">
              <a:rPr lang="en-US" smtClean="0">
                <a:solidFill>
                  <a:prstClr val="black"/>
                </a:solidFill>
              </a:rPr>
              <a:pPr>
                <a:defRPr/>
              </a:pPr>
              <a:t>44</a:t>
            </a:fld>
            <a:endParaRPr lang="en-US" smtClean="0">
              <a:solidFill>
                <a:prstClr val="black"/>
              </a:solidFill>
            </a:endParaRPr>
          </a:p>
        </p:txBody>
      </p:sp>
    </p:spTree>
    <p:extLst>
      <p:ext uri="{BB962C8B-B14F-4D97-AF65-F5344CB8AC3E}">
        <p14:creationId xmlns:p14="http://schemas.microsoft.com/office/powerpoint/2010/main" val="40939761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pPr eaLnBrk="1" hangingPunct="1"/>
            <a:endParaRPr lang="en-US" dirty="0" smtClean="0">
              <a:latin typeface="Arial" charset="0"/>
            </a:endParaRPr>
          </a:p>
        </p:txBody>
      </p:sp>
      <p:sp>
        <p:nvSpPr>
          <p:cNvPr id="114692" name="Slide Number Placeholder 3"/>
          <p:cNvSpPr>
            <a:spLocks noGrp="1"/>
          </p:cNvSpPr>
          <p:nvPr>
            <p:ph type="sldNum" sz="quarter" idx="5"/>
          </p:nvPr>
        </p:nvSpPr>
        <p:spPr/>
        <p:txBody>
          <a:bodyPr/>
          <a:lstStyle/>
          <a:p>
            <a:pPr>
              <a:defRPr/>
            </a:pPr>
            <a:fld id="{88D1FC0C-4FE0-4128-9EBA-79F9E98528AC}" type="slidenum">
              <a:rPr lang="en-US" smtClean="0"/>
              <a:pPr>
                <a:defRPr/>
              </a:pPr>
              <a:t>46</a:t>
            </a:fld>
            <a:endParaRPr lang="en-US" dirty="0" smtClean="0"/>
          </a:p>
        </p:txBody>
      </p:sp>
    </p:spTree>
    <p:extLst>
      <p:ext uri="{BB962C8B-B14F-4D97-AF65-F5344CB8AC3E}">
        <p14:creationId xmlns:p14="http://schemas.microsoft.com/office/powerpoint/2010/main" val="175754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pPr eaLnBrk="1" hangingPunct="1"/>
            <a:endParaRPr lang="en-US" dirty="0" smtClean="0">
              <a:latin typeface="Arial" charset="0"/>
            </a:endParaRPr>
          </a:p>
        </p:txBody>
      </p:sp>
      <p:sp>
        <p:nvSpPr>
          <p:cNvPr id="114692" name="Slide Number Placeholder 3"/>
          <p:cNvSpPr>
            <a:spLocks noGrp="1"/>
          </p:cNvSpPr>
          <p:nvPr>
            <p:ph type="sldNum" sz="quarter" idx="5"/>
          </p:nvPr>
        </p:nvSpPr>
        <p:spPr/>
        <p:txBody>
          <a:bodyPr/>
          <a:lstStyle/>
          <a:p>
            <a:pPr>
              <a:defRPr/>
            </a:pPr>
            <a:fld id="{88D1FC0C-4FE0-4128-9EBA-79F9E98528AC}" type="slidenum">
              <a:rPr lang="en-US" smtClean="0"/>
              <a:pPr>
                <a:defRPr/>
              </a:pPr>
              <a:t>47</a:t>
            </a:fld>
            <a:endParaRPr lang="en-US" dirty="0" smtClean="0"/>
          </a:p>
        </p:txBody>
      </p:sp>
    </p:spTree>
    <p:extLst>
      <p:ext uri="{BB962C8B-B14F-4D97-AF65-F5344CB8AC3E}">
        <p14:creationId xmlns:p14="http://schemas.microsoft.com/office/powerpoint/2010/main" val="20544791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pPr eaLnBrk="1" hangingPunct="1"/>
            <a:endParaRPr lang="en-US" dirty="0" smtClean="0">
              <a:latin typeface="Arial" charset="0"/>
            </a:endParaRPr>
          </a:p>
        </p:txBody>
      </p:sp>
      <p:sp>
        <p:nvSpPr>
          <p:cNvPr id="118788" name="Slide Number Placeholder 3"/>
          <p:cNvSpPr>
            <a:spLocks noGrp="1"/>
          </p:cNvSpPr>
          <p:nvPr>
            <p:ph type="sldNum" sz="quarter" idx="5"/>
          </p:nvPr>
        </p:nvSpPr>
        <p:spPr/>
        <p:txBody>
          <a:bodyPr/>
          <a:lstStyle/>
          <a:p>
            <a:pPr>
              <a:defRPr/>
            </a:pPr>
            <a:fld id="{296CCEAD-4036-4D71-9B5D-CEC97022B798}" type="slidenum">
              <a:rPr lang="en-US" smtClean="0"/>
              <a:pPr>
                <a:defRPr/>
              </a:pPr>
              <a:t>48</a:t>
            </a:fld>
            <a:endParaRPr lang="en-US" dirty="0" smtClean="0"/>
          </a:p>
        </p:txBody>
      </p:sp>
    </p:spTree>
    <p:extLst>
      <p:ext uri="{BB962C8B-B14F-4D97-AF65-F5344CB8AC3E}">
        <p14:creationId xmlns:p14="http://schemas.microsoft.com/office/powerpoint/2010/main" val="899022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US" dirty="0" smtClean="0">
              <a:latin typeface="Arial" charset="0"/>
            </a:endParaRPr>
          </a:p>
        </p:txBody>
      </p:sp>
      <p:sp>
        <p:nvSpPr>
          <p:cNvPr id="72708" name="Slide Number Placeholder 3"/>
          <p:cNvSpPr>
            <a:spLocks noGrp="1"/>
          </p:cNvSpPr>
          <p:nvPr>
            <p:ph type="sldNum" sz="quarter" idx="5"/>
          </p:nvPr>
        </p:nvSpPr>
        <p:spPr/>
        <p:txBody>
          <a:bodyPr/>
          <a:lstStyle/>
          <a:p>
            <a:pPr>
              <a:defRPr/>
            </a:pPr>
            <a:fld id="{BC2B3667-F69F-4B2A-B024-29F9191797BD}" type="slidenum">
              <a:rPr lang="en-US" smtClean="0"/>
              <a:pPr>
                <a:defRPr/>
              </a:pPr>
              <a:t>3</a:t>
            </a:fld>
            <a:endParaRPr lang="en-US" dirty="0" smtClean="0"/>
          </a:p>
        </p:txBody>
      </p:sp>
    </p:spTree>
    <p:extLst>
      <p:ext uri="{BB962C8B-B14F-4D97-AF65-F5344CB8AC3E}">
        <p14:creationId xmlns:p14="http://schemas.microsoft.com/office/powerpoint/2010/main" val="42501510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A18B17A-A3B5-4754-9E11-1B295C9B2011}" type="slidenum">
              <a:rPr lang="en-US" smtClean="0"/>
              <a:pPr>
                <a:defRPr/>
              </a:pPr>
              <a:t>49</a:t>
            </a:fld>
            <a:endParaRPr lang="en-US" dirty="0"/>
          </a:p>
        </p:txBody>
      </p:sp>
    </p:spTree>
    <p:extLst>
      <p:ext uri="{BB962C8B-B14F-4D97-AF65-F5344CB8AC3E}">
        <p14:creationId xmlns:p14="http://schemas.microsoft.com/office/powerpoint/2010/main" val="42409631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18B17A-A3B5-4754-9E11-1B295C9B2011}" type="slidenum">
              <a:rPr lang="en-US" smtClean="0">
                <a:solidFill>
                  <a:prstClr val="black"/>
                </a:solidFill>
              </a:rPr>
              <a:pPr>
                <a:defRPr/>
              </a:pPr>
              <a:t>53</a:t>
            </a:fld>
            <a:endParaRPr lang="en-US" dirty="0">
              <a:solidFill>
                <a:prstClr val="black"/>
              </a:solidFill>
            </a:endParaRPr>
          </a:p>
        </p:txBody>
      </p:sp>
    </p:spTree>
    <p:extLst>
      <p:ext uri="{BB962C8B-B14F-4D97-AF65-F5344CB8AC3E}">
        <p14:creationId xmlns:p14="http://schemas.microsoft.com/office/powerpoint/2010/main" val="8937783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A18B17A-A3B5-4754-9E11-1B295C9B2011}" type="slidenum">
              <a:rPr lang="en-US" smtClean="0"/>
              <a:pPr>
                <a:defRPr/>
              </a:pPr>
              <a:t>66</a:t>
            </a:fld>
            <a:endParaRPr lang="en-US" dirty="0"/>
          </a:p>
        </p:txBody>
      </p:sp>
    </p:spTree>
    <p:extLst>
      <p:ext uri="{BB962C8B-B14F-4D97-AF65-F5344CB8AC3E}">
        <p14:creationId xmlns:p14="http://schemas.microsoft.com/office/powerpoint/2010/main" val="17714573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A18B17A-A3B5-4754-9E11-1B295C9B2011}" type="slidenum">
              <a:rPr lang="en-US" smtClean="0"/>
              <a:pPr>
                <a:defRPr/>
              </a:pPr>
              <a:t>69</a:t>
            </a:fld>
            <a:endParaRPr lang="en-US" dirty="0"/>
          </a:p>
        </p:txBody>
      </p:sp>
    </p:spTree>
    <p:extLst>
      <p:ext uri="{BB962C8B-B14F-4D97-AF65-F5344CB8AC3E}">
        <p14:creationId xmlns:p14="http://schemas.microsoft.com/office/powerpoint/2010/main" val="10685892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pPr eaLnBrk="1" hangingPunct="1"/>
            <a:endParaRPr lang="en-US" dirty="0" smtClean="0">
              <a:latin typeface="Arial" charset="0"/>
            </a:endParaRPr>
          </a:p>
        </p:txBody>
      </p:sp>
      <p:sp>
        <p:nvSpPr>
          <p:cNvPr id="116740" name="Slide Number Placeholder 3"/>
          <p:cNvSpPr>
            <a:spLocks noGrp="1"/>
          </p:cNvSpPr>
          <p:nvPr>
            <p:ph type="sldNum" sz="quarter" idx="5"/>
          </p:nvPr>
        </p:nvSpPr>
        <p:spPr/>
        <p:txBody>
          <a:bodyPr/>
          <a:lstStyle/>
          <a:p>
            <a:pPr>
              <a:defRPr/>
            </a:pPr>
            <a:fld id="{69E8960F-157B-4744-ABD9-D6619F6A5767}" type="slidenum">
              <a:rPr lang="en-US" smtClean="0"/>
              <a:pPr>
                <a:defRPr/>
              </a:pPr>
              <a:t>70</a:t>
            </a:fld>
            <a:endParaRPr lang="en-US" dirty="0" smtClean="0"/>
          </a:p>
        </p:txBody>
      </p:sp>
    </p:spTree>
    <p:extLst>
      <p:ext uri="{BB962C8B-B14F-4D97-AF65-F5344CB8AC3E}">
        <p14:creationId xmlns:p14="http://schemas.microsoft.com/office/powerpoint/2010/main" val="33219342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pPr eaLnBrk="1" hangingPunct="1">
              <a:spcBef>
                <a:spcPct val="0"/>
              </a:spcBef>
            </a:pPr>
            <a:endParaRPr lang="en-US" dirty="0" smtClean="0">
              <a:latin typeface="Arial" charset="0"/>
            </a:endParaRPr>
          </a:p>
        </p:txBody>
      </p:sp>
      <p:sp>
        <p:nvSpPr>
          <p:cNvPr id="68612" name="Slide Number Placeholder 3"/>
          <p:cNvSpPr>
            <a:spLocks noGrp="1"/>
          </p:cNvSpPr>
          <p:nvPr>
            <p:ph type="sldNum" sz="quarter" idx="5"/>
          </p:nvPr>
        </p:nvSpPr>
        <p:spPr>
          <a:noFill/>
        </p:spPr>
        <p:txBody>
          <a:bodyPr/>
          <a:lstStyle/>
          <a:p>
            <a:fld id="{D278C1F4-6D1A-4CDF-B7A2-DC7B286CCC5E}" type="slidenum">
              <a:rPr lang="en-US" smtClean="0">
                <a:latin typeface="Arial" charset="0"/>
              </a:rPr>
              <a:pPr/>
              <a:t>78</a:t>
            </a:fld>
            <a:endParaRPr lang="en-US" dirty="0" smtClean="0">
              <a:latin typeface="Arial" charset="0"/>
            </a:endParaRPr>
          </a:p>
        </p:txBody>
      </p:sp>
    </p:spTree>
    <p:extLst>
      <p:ext uri="{BB962C8B-B14F-4D97-AF65-F5344CB8AC3E}">
        <p14:creationId xmlns:p14="http://schemas.microsoft.com/office/powerpoint/2010/main" val="20914677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endParaRPr lang="en-US" dirty="0" smtClean="0">
              <a:latin typeface="Arial" charset="0"/>
            </a:endParaRPr>
          </a:p>
        </p:txBody>
      </p:sp>
      <p:sp>
        <p:nvSpPr>
          <p:cNvPr id="71684" name="Slide Number Placeholder 3"/>
          <p:cNvSpPr>
            <a:spLocks noGrp="1"/>
          </p:cNvSpPr>
          <p:nvPr>
            <p:ph type="sldNum" sz="quarter" idx="5"/>
          </p:nvPr>
        </p:nvSpPr>
        <p:spPr>
          <a:noFill/>
        </p:spPr>
        <p:txBody>
          <a:bodyPr/>
          <a:lstStyle/>
          <a:p>
            <a:fld id="{74EB43AD-FA81-43A4-8737-3CCD2B35C349}" type="slidenum">
              <a:rPr lang="en-US" smtClean="0">
                <a:latin typeface="Arial" charset="0"/>
              </a:rPr>
              <a:pPr/>
              <a:t>79</a:t>
            </a:fld>
            <a:endParaRPr lang="en-US" dirty="0" smtClean="0">
              <a:latin typeface="Arial" charset="0"/>
            </a:endParaRPr>
          </a:p>
        </p:txBody>
      </p:sp>
    </p:spTree>
    <p:extLst>
      <p:ext uri="{BB962C8B-B14F-4D97-AF65-F5344CB8AC3E}">
        <p14:creationId xmlns:p14="http://schemas.microsoft.com/office/powerpoint/2010/main" val="35187635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smtClean="0">
              <a:latin typeface="Arial" charset="0"/>
            </a:endParaRPr>
          </a:p>
        </p:txBody>
      </p:sp>
      <p:sp>
        <p:nvSpPr>
          <p:cNvPr id="72708" name="Slide Number Placeholder 3"/>
          <p:cNvSpPr>
            <a:spLocks noGrp="1"/>
          </p:cNvSpPr>
          <p:nvPr>
            <p:ph type="sldNum" sz="quarter" idx="5"/>
          </p:nvPr>
        </p:nvSpPr>
        <p:spPr>
          <a:noFill/>
        </p:spPr>
        <p:txBody>
          <a:bodyPr/>
          <a:lstStyle/>
          <a:p>
            <a:fld id="{CD5946FE-E334-417E-B78D-4C0070E8D28C}" type="slidenum">
              <a:rPr lang="en-US" smtClean="0">
                <a:latin typeface="Arial" charset="0"/>
              </a:rPr>
              <a:pPr/>
              <a:t>80</a:t>
            </a:fld>
            <a:endParaRPr lang="en-US" dirty="0" smtClean="0">
              <a:latin typeface="Arial" charset="0"/>
            </a:endParaRPr>
          </a:p>
        </p:txBody>
      </p:sp>
    </p:spTree>
    <p:extLst>
      <p:ext uri="{BB962C8B-B14F-4D97-AF65-F5344CB8AC3E}">
        <p14:creationId xmlns:p14="http://schemas.microsoft.com/office/powerpoint/2010/main" val="15321701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A18B17A-A3B5-4754-9E11-1B295C9B2011}" type="slidenum">
              <a:rPr lang="en-US" smtClean="0"/>
              <a:pPr>
                <a:defRPr/>
              </a:pPr>
              <a:t>82</a:t>
            </a:fld>
            <a:endParaRPr lang="en-US" dirty="0"/>
          </a:p>
        </p:txBody>
      </p:sp>
    </p:spTree>
    <p:extLst>
      <p:ext uri="{BB962C8B-B14F-4D97-AF65-F5344CB8AC3E}">
        <p14:creationId xmlns:p14="http://schemas.microsoft.com/office/powerpoint/2010/main" val="17141117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pPr eaLnBrk="1" hangingPunct="1"/>
            <a:r>
              <a:rPr lang="en-US" dirty="0" smtClean="0">
                <a:latin typeface="Arial" charset="0"/>
              </a:rPr>
              <a:t>The largest impact come when we increase tobacco prices, ban smoking in public places , offer affordable and accessible cessation treatments and services and combine media campaigns with other initiatives.</a:t>
            </a:r>
          </a:p>
          <a:p>
            <a:pPr eaLnBrk="1" hangingPunct="1"/>
            <a:endParaRPr lang="en-US" dirty="0" smtClean="0">
              <a:latin typeface="Arial" charset="0"/>
            </a:endParaRPr>
          </a:p>
          <a:p>
            <a:pPr eaLnBrk="1" hangingPunct="1"/>
            <a:r>
              <a:rPr lang="en-US" dirty="0" smtClean="0">
                <a:latin typeface="Arial" charset="0"/>
              </a:rPr>
              <a:t>2009 FDA received statutory authority to regulate tobacco products. </a:t>
            </a:r>
          </a:p>
        </p:txBody>
      </p:sp>
      <p:sp>
        <p:nvSpPr>
          <p:cNvPr id="67588" name="Slide Number Placeholder 3"/>
          <p:cNvSpPr>
            <a:spLocks noGrp="1"/>
          </p:cNvSpPr>
          <p:nvPr>
            <p:ph type="sldNum" sz="quarter" idx="5"/>
          </p:nvPr>
        </p:nvSpPr>
        <p:spPr/>
        <p:txBody>
          <a:bodyPr/>
          <a:lstStyle/>
          <a:p>
            <a:pPr>
              <a:defRPr/>
            </a:pPr>
            <a:fld id="{E498208E-982C-4E37-969C-A688D92F1588}" type="slidenum">
              <a:rPr lang="en-US" smtClean="0"/>
              <a:pPr>
                <a:defRPr/>
              </a:pPr>
              <a:t>92</a:t>
            </a:fld>
            <a:endParaRPr lang="en-US" dirty="0" smtClean="0"/>
          </a:p>
        </p:txBody>
      </p:sp>
    </p:spTree>
    <p:extLst>
      <p:ext uri="{BB962C8B-B14F-4D97-AF65-F5344CB8AC3E}">
        <p14:creationId xmlns:p14="http://schemas.microsoft.com/office/powerpoint/2010/main" val="2773039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p:txBody>
          <a:bodyPr/>
          <a:lstStyle/>
          <a:p>
            <a:pPr>
              <a:defRPr/>
            </a:pPr>
            <a:fld id="{A0535B08-089E-44BC-AEDD-77F8C1E70D33}" type="slidenum">
              <a:rPr lang="en-US" smtClean="0"/>
              <a:pPr>
                <a:defRPr/>
              </a:pPr>
              <a:t>4</a:t>
            </a:fld>
            <a:endParaRPr lang="en-US" dirty="0"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r>
              <a:rPr lang="en-US" dirty="0" smtClean="0">
                <a:latin typeface="Arial" charset="0"/>
              </a:rPr>
              <a:t>75% of NYS smokers want to quit</a:t>
            </a:r>
          </a:p>
          <a:p>
            <a:pPr eaLnBrk="1" hangingPunct="1"/>
            <a:endParaRPr lang="en-US" dirty="0" smtClean="0">
              <a:latin typeface="Arial" charset="0"/>
            </a:endParaRPr>
          </a:p>
        </p:txBody>
      </p:sp>
    </p:spTree>
    <p:extLst>
      <p:ext uri="{BB962C8B-B14F-4D97-AF65-F5344CB8AC3E}">
        <p14:creationId xmlns:p14="http://schemas.microsoft.com/office/powerpoint/2010/main" val="6886577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pPr eaLnBrk="1" hangingPunct="1"/>
            <a:r>
              <a:rPr lang="en-US" dirty="0" smtClean="0">
                <a:latin typeface="Arial" charset="0"/>
              </a:rPr>
              <a:t>Decline in percentage of population who  smoke.  Continues to decline.</a:t>
            </a:r>
          </a:p>
        </p:txBody>
      </p:sp>
      <p:sp>
        <p:nvSpPr>
          <p:cNvPr id="72708" name="Slide Number Placeholder 3"/>
          <p:cNvSpPr>
            <a:spLocks noGrp="1"/>
          </p:cNvSpPr>
          <p:nvPr>
            <p:ph type="sldNum" sz="quarter" idx="5"/>
          </p:nvPr>
        </p:nvSpPr>
        <p:spPr/>
        <p:txBody>
          <a:bodyPr/>
          <a:lstStyle/>
          <a:p>
            <a:pPr>
              <a:defRPr/>
            </a:pPr>
            <a:fld id="{387060C6-9FAA-4BD3-85EA-AD028F10162B}" type="slidenum">
              <a:rPr lang="en-US" smtClean="0"/>
              <a:pPr>
                <a:defRPr/>
              </a:pPr>
              <a:t>93</a:t>
            </a:fld>
            <a:endParaRPr lang="en-US" dirty="0" smtClean="0"/>
          </a:p>
        </p:txBody>
      </p:sp>
    </p:spTree>
    <p:extLst>
      <p:ext uri="{BB962C8B-B14F-4D97-AF65-F5344CB8AC3E}">
        <p14:creationId xmlns:p14="http://schemas.microsoft.com/office/powerpoint/2010/main" val="39080857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pPr eaLnBrk="1" hangingPunct="1"/>
            <a:r>
              <a:rPr lang="en-US" dirty="0" smtClean="0">
                <a:latin typeface="Arial" charset="0"/>
              </a:rPr>
              <a:t>Decline in percentage of population who  smoke.  Continues to decline.</a:t>
            </a:r>
          </a:p>
        </p:txBody>
      </p:sp>
      <p:sp>
        <p:nvSpPr>
          <p:cNvPr id="72708" name="Slide Number Placeholder 3"/>
          <p:cNvSpPr>
            <a:spLocks noGrp="1"/>
          </p:cNvSpPr>
          <p:nvPr>
            <p:ph type="sldNum" sz="quarter" idx="5"/>
          </p:nvPr>
        </p:nvSpPr>
        <p:spPr/>
        <p:txBody>
          <a:bodyPr/>
          <a:lstStyle/>
          <a:p>
            <a:pPr>
              <a:defRPr/>
            </a:pPr>
            <a:fld id="{387060C6-9FAA-4BD3-85EA-AD028F10162B}" type="slidenum">
              <a:rPr lang="en-US" smtClean="0"/>
              <a:pPr>
                <a:defRPr/>
              </a:pPr>
              <a:t>96</a:t>
            </a:fld>
            <a:endParaRPr lang="en-US" dirty="0" smtClean="0"/>
          </a:p>
        </p:txBody>
      </p:sp>
    </p:spTree>
    <p:extLst>
      <p:ext uri="{BB962C8B-B14F-4D97-AF65-F5344CB8AC3E}">
        <p14:creationId xmlns:p14="http://schemas.microsoft.com/office/powerpoint/2010/main" val="27196185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pPr eaLnBrk="1" hangingPunct="1"/>
            <a:endParaRPr lang="en-US" dirty="0" smtClean="0">
              <a:latin typeface="Arial" charset="0"/>
            </a:endParaRPr>
          </a:p>
        </p:txBody>
      </p:sp>
      <p:sp>
        <p:nvSpPr>
          <p:cNvPr id="89092" name="Slide Number Placeholder 3"/>
          <p:cNvSpPr>
            <a:spLocks noGrp="1"/>
          </p:cNvSpPr>
          <p:nvPr>
            <p:ph type="sldNum" sz="quarter" idx="5"/>
          </p:nvPr>
        </p:nvSpPr>
        <p:spPr/>
        <p:txBody>
          <a:bodyPr/>
          <a:lstStyle/>
          <a:p>
            <a:pPr>
              <a:defRPr/>
            </a:pPr>
            <a:fld id="{DD38542B-B165-4E3D-95CA-8FF774059274}" type="slidenum">
              <a:rPr lang="en-US" smtClean="0"/>
              <a:pPr>
                <a:defRPr/>
              </a:pPr>
              <a:t>97</a:t>
            </a:fld>
            <a:endParaRPr lang="en-US" dirty="0" smtClean="0"/>
          </a:p>
        </p:txBody>
      </p:sp>
    </p:spTree>
    <p:extLst>
      <p:ext uri="{BB962C8B-B14F-4D97-AF65-F5344CB8AC3E}">
        <p14:creationId xmlns:p14="http://schemas.microsoft.com/office/powerpoint/2010/main" val="27686134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p:txBody>
          <a:bodyPr/>
          <a:lstStyle/>
          <a:p>
            <a:pPr>
              <a:defRPr/>
            </a:pPr>
            <a:fld id="{F5106152-13CF-4368-84F3-C18801C82E92}" type="slidenum">
              <a:rPr lang="en-US" smtClean="0"/>
              <a:pPr>
                <a:defRPr/>
              </a:pPr>
              <a:t>103</a:t>
            </a:fld>
            <a:endParaRPr lang="en-US" dirty="0"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en-US" dirty="0" smtClean="0">
                <a:latin typeface="Arial" charset="0"/>
              </a:rPr>
              <a:t>Counseling your patients to quit smoking is important.  The codes listed can be used for reimbursement.  Private payer benefits are subject to plan policies.  According to the US Public Health Service, the combination of counseling and medication is more effective than either alone.</a:t>
            </a:r>
          </a:p>
          <a:p>
            <a:pPr eaLnBrk="1" hangingPunct="1"/>
            <a:endParaRPr lang="en-US" dirty="0" smtClean="0">
              <a:latin typeface="Arial" charset="0"/>
            </a:endParaRPr>
          </a:p>
        </p:txBody>
      </p:sp>
    </p:spTree>
    <p:extLst>
      <p:ext uri="{BB962C8B-B14F-4D97-AF65-F5344CB8AC3E}">
        <p14:creationId xmlns:p14="http://schemas.microsoft.com/office/powerpoint/2010/main" val="39133967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18B17A-A3B5-4754-9E11-1B295C9B2011}" type="slidenum">
              <a:rPr lang="en-US" smtClean="0"/>
              <a:pPr>
                <a:defRPr/>
              </a:pPr>
              <a:t>109</a:t>
            </a:fld>
            <a:endParaRPr lang="en-US" dirty="0"/>
          </a:p>
        </p:txBody>
      </p:sp>
    </p:spTree>
    <p:extLst>
      <p:ext uri="{BB962C8B-B14F-4D97-AF65-F5344CB8AC3E}">
        <p14:creationId xmlns:p14="http://schemas.microsoft.com/office/powerpoint/2010/main" val="25033668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18B17A-A3B5-4754-9E11-1B295C9B2011}" type="slidenum">
              <a:rPr lang="en-US" smtClean="0"/>
              <a:pPr>
                <a:defRPr/>
              </a:pPr>
              <a:t>110</a:t>
            </a:fld>
            <a:endParaRPr lang="en-US" dirty="0"/>
          </a:p>
        </p:txBody>
      </p:sp>
    </p:spTree>
    <p:extLst>
      <p:ext uri="{BB962C8B-B14F-4D97-AF65-F5344CB8AC3E}">
        <p14:creationId xmlns:p14="http://schemas.microsoft.com/office/powerpoint/2010/main" val="36483714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18B17A-A3B5-4754-9E11-1B295C9B2011}" type="slidenum">
              <a:rPr lang="en-US" smtClean="0"/>
              <a:pPr>
                <a:defRPr/>
              </a:pPr>
              <a:t>111</a:t>
            </a:fld>
            <a:endParaRPr lang="en-US" dirty="0"/>
          </a:p>
        </p:txBody>
      </p:sp>
    </p:spTree>
    <p:extLst>
      <p:ext uri="{BB962C8B-B14F-4D97-AF65-F5344CB8AC3E}">
        <p14:creationId xmlns:p14="http://schemas.microsoft.com/office/powerpoint/2010/main" val="26257123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18B17A-A3B5-4754-9E11-1B295C9B2011}" type="slidenum">
              <a:rPr lang="en-US" smtClean="0"/>
              <a:pPr>
                <a:defRPr/>
              </a:pPr>
              <a:t>112</a:t>
            </a:fld>
            <a:endParaRPr lang="en-US" dirty="0"/>
          </a:p>
        </p:txBody>
      </p:sp>
    </p:spTree>
    <p:extLst>
      <p:ext uri="{BB962C8B-B14F-4D97-AF65-F5344CB8AC3E}">
        <p14:creationId xmlns:p14="http://schemas.microsoft.com/office/powerpoint/2010/main" val="1092253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a:ln/>
        </p:spPr>
      </p:sp>
      <p:sp>
        <p:nvSpPr>
          <p:cNvPr id="60418"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71684" name="Slide Number Placeholder 3"/>
          <p:cNvSpPr>
            <a:spLocks noGrp="1"/>
          </p:cNvSpPr>
          <p:nvPr>
            <p:ph type="sldNum" sz="quarter" idx="5"/>
          </p:nvPr>
        </p:nvSpPr>
        <p:spPr/>
        <p:txBody>
          <a:bodyPr/>
          <a:lstStyle/>
          <a:p>
            <a:pPr>
              <a:defRPr/>
            </a:pPr>
            <a:fld id="{73ADB574-F7F9-47EA-9791-DDE48CBAF704}" type="slidenum">
              <a:rPr lang="en-US" smtClean="0"/>
              <a:pPr>
                <a:defRPr/>
              </a:pPr>
              <a:t>114</a:t>
            </a:fld>
            <a:endParaRPr lang="en-US" smtClean="0"/>
          </a:p>
        </p:txBody>
      </p:sp>
    </p:spTree>
    <p:extLst>
      <p:ext uri="{BB962C8B-B14F-4D97-AF65-F5344CB8AC3E}">
        <p14:creationId xmlns:p14="http://schemas.microsoft.com/office/powerpoint/2010/main" val="41474922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18B17A-A3B5-4754-9E11-1B295C9B2011}" type="slidenum">
              <a:rPr lang="en-US" smtClean="0"/>
              <a:pPr>
                <a:defRPr/>
              </a:pPr>
              <a:t>117</a:t>
            </a:fld>
            <a:endParaRPr lang="en-US" dirty="0"/>
          </a:p>
        </p:txBody>
      </p:sp>
    </p:spTree>
    <p:extLst>
      <p:ext uri="{BB962C8B-B14F-4D97-AF65-F5344CB8AC3E}">
        <p14:creationId xmlns:p14="http://schemas.microsoft.com/office/powerpoint/2010/main" val="3327508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p:txBody>
          <a:bodyPr/>
          <a:lstStyle/>
          <a:p>
            <a:pPr>
              <a:defRPr/>
            </a:pPr>
            <a:fld id="{5CECDF11-2242-492B-A217-822966E51D8B}" type="slidenum">
              <a:rPr lang="en-US" smtClean="0"/>
              <a:pPr>
                <a:defRPr/>
              </a:pPr>
              <a:t>5</a:t>
            </a:fld>
            <a:endParaRPr lang="en-US" dirty="0"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r>
              <a:rPr lang="en-US" dirty="0" smtClean="0">
                <a:latin typeface="Arial" charset="0"/>
              </a:rPr>
              <a:t>We are here today to introduce a variety of smoking cessation strategies to help you quit smoking.  </a:t>
            </a:r>
          </a:p>
          <a:p>
            <a:pPr eaLnBrk="1" hangingPunct="1"/>
            <a:endParaRPr lang="en-US" dirty="0" smtClean="0">
              <a:latin typeface="Arial" charset="0"/>
            </a:endParaRPr>
          </a:p>
          <a:p>
            <a:pPr eaLnBrk="1" hangingPunct="1"/>
            <a:r>
              <a:rPr lang="en-US" dirty="0" smtClean="0">
                <a:latin typeface="Arial" charset="0"/>
              </a:rPr>
              <a:t>Research has shown that there is not one quit strategy that is best for everyone.  Quitting smoking is a very personal process.  For some, a smoking cessation support group provides the social interaction and motivation that one needs to quit.  But others might not feel comfortable sharing in an open group forum, and instead seeks one-on-one telephonic counseling.  There are many options available for you.  </a:t>
            </a:r>
          </a:p>
          <a:p>
            <a:pPr eaLnBrk="1" hangingPunct="1"/>
            <a:endParaRPr lang="en-US" dirty="0" smtClean="0">
              <a:latin typeface="Arial" charset="0"/>
            </a:endParaRPr>
          </a:p>
          <a:p>
            <a:pPr eaLnBrk="1" hangingPunct="1"/>
            <a:r>
              <a:rPr lang="en-US" dirty="0" smtClean="0">
                <a:latin typeface="Arial" charset="0"/>
              </a:rPr>
              <a:t>We will review a concept called “stages of change”, which will help you determine where you are personally on the continuum of quitting smoking.  Then, I’ll share with you the different strategies that might fit best for you at the stage you’re currently in.  </a:t>
            </a:r>
          </a:p>
          <a:p>
            <a:pPr eaLnBrk="1" hangingPunct="1"/>
            <a:endParaRPr lang="en-US" dirty="0" smtClean="0">
              <a:latin typeface="Arial" charset="0"/>
            </a:endParaRPr>
          </a:p>
          <a:p>
            <a:pPr eaLnBrk="1" hangingPunct="1"/>
            <a:r>
              <a:rPr lang="en-US" dirty="0" smtClean="0">
                <a:latin typeface="Arial" charset="0"/>
              </a:rPr>
              <a:t>treatment plan typically includes four contacts (by phone or in person) with our tobacco dependence counselors and two visits with our medical staff. </a:t>
            </a:r>
          </a:p>
        </p:txBody>
      </p:sp>
    </p:spTree>
    <p:extLst>
      <p:ext uri="{BB962C8B-B14F-4D97-AF65-F5344CB8AC3E}">
        <p14:creationId xmlns:p14="http://schemas.microsoft.com/office/powerpoint/2010/main" val="21821315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18B17A-A3B5-4754-9E11-1B295C9B2011}" type="slidenum">
              <a:rPr lang="en-US" smtClean="0"/>
              <a:pPr>
                <a:defRPr/>
              </a:pPr>
              <a:t>118</a:t>
            </a:fld>
            <a:endParaRPr lang="en-US" dirty="0"/>
          </a:p>
        </p:txBody>
      </p:sp>
    </p:spTree>
    <p:extLst>
      <p:ext uri="{BB962C8B-B14F-4D97-AF65-F5344CB8AC3E}">
        <p14:creationId xmlns:p14="http://schemas.microsoft.com/office/powerpoint/2010/main" val="33275088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pPr eaLnBrk="1" hangingPunct="1"/>
            <a:endParaRPr lang="en-US" dirty="0" smtClean="0">
              <a:latin typeface="Arial" charset="0"/>
            </a:endParaRPr>
          </a:p>
        </p:txBody>
      </p:sp>
      <p:sp>
        <p:nvSpPr>
          <p:cNvPr id="48132" name="Slide Number Placeholder 3"/>
          <p:cNvSpPr>
            <a:spLocks noGrp="1"/>
          </p:cNvSpPr>
          <p:nvPr>
            <p:ph type="sldNum" sz="quarter" idx="5"/>
          </p:nvPr>
        </p:nvSpPr>
        <p:spPr/>
        <p:txBody>
          <a:bodyPr/>
          <a:lstStyle/>
          <a:p>
            <a:pPr>
              <a:defRPr/>
            </a:pPr>
            <a:fld id="{9B6C9A5D-EAF0-44BE-A865-3C036FE25108}" type="slidenum">
              <a:rPr lang="en-US" smtClean="0"/>
              <a:pPr>
                <a:defRPr/>
              </a:pPr>
              <a:t>124</a:t>
            </a:fld>
            <a:endParaRPr lang="en-US" dirty="0" smtClean="0"/>
          </a:p>
        </p:txBody>
      </p:sp>
    </p:spTree>
    <p:extLst>
      <p:ext uri="{BB962C8B-B14F-4D97-AF65-F5344CB8AC3E}">
        <p14:creationId xmlns:p14="http://schemas.microsoft.com/office/powerpoint/2010/main" val="17015962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8BDCA6-7CF5-40D0-B86D-268DF787A46E}" type="slidenum">
              <a:rPr lang="en-US" smtClean="0"/>
              <a:t>128</a:t>
            </a:fld>
            <a:endParaRPr lang="en-US"/>
          </a:p>
        </p:txBody>
      </p:sp>
    </p:spTree>
    <p:extLst>
      <p:ext uri="{BB962C8B-B14F-4D97-AF65-F5344CB8AC3E}">
        <p14:creationId xmlns:p14="http://schemas.microsoft.com/office/powerpoint/2010/main" val="41770940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93188" name="Slide Number Placeholder 3"/>
          <p:cNvSpPr>
            <a:spLocks noGrp="1"/>
          </p:cNvSpPr>
          <p:nvPr>
            <p:ph type="sldNum" sz="quarter" idx="5"/>
          </p:nvPr>
        </p:nvSpPr>
        <p:spPr/>
        <p:txBody>
          <a:bodyPr/>
          <a:lstStyle/>
          <a:p>
            <a:pPr>
              <a:defRPr/>
            </a:pPr>
            <a:fld id="{AD7758D5-758D-4666-AC40-A8E15D435BB3}" type="slidenum">
              <a:rPr lang="en-US" smtClean="0"/>
              <a:pPr>
                <a:defRPr/>
              </a:pPr>
              <a:t>129</a:t>
            </a:fld>
            <a:endParaRPr lang="en-US" smtClean="0"/>
          </a:p>
        </p:txBody>
      </p:sp>
    </p:spTree>
    <p:extLst>
      <p:ext uri="{BB962C8B-B14F-4D97-AF65-F5344CB8AC3E}">
        <p14:creationId xmlns:p14="http://schemas.microsoft.com/office/powerpoint/2010/main" val="3650549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pPr eaLnBrk="1" hangingPunct="1"/>
            <a:r>
              <a:rPr lang="en-US" dirty="0" smtClean="0">
                <a:latin typeface="Arial" charset="0"/>
              </a:rPr>
              <a:t>**</a:t>
            </a:r>
          </a:p>
        </p:txBody>
      </p:sp>
      <p:sp>
        <p:nvSpPr>
          <p:cNvPr id="73732" name="Slide Number Placeholder 3"/>
          <p:cNvSpPr>
            <a:spLocks noGrp="1"/>
          </p:cNvSpPr>
          <p:nvPr>
            <p:ph type="sldNum" sz="quarter" idx="5"/>
          </p:nvPr>
        </p:nvSpPr>
        <p:spPr/>
        <p:txBody>
          <a:bodyPr/>
          <a:lstStyle/>
          <a:p>
            <a:pPr>
              <a:defRPr/>
            </a:pPr>
            <a:fld id="{4DA6C600-2006-4D6D-B59E-6F153EF7A88B}" type="slidenum">
              <a:rPr lang="en-US" smtClean="0"/>
              <a:pPr>
                <a:defRPr/>
              </a:pPr>
              <a:t>6</a:t>
            </a:fld>
            <a:endParaRPr lang="en-US" dirty="0" smtClean="0"/>
          </a:p>
        </p:txBody>
      </p:sp>
    </p:spTree>
    <p:extLst>
      <p:ext uri="{BB962C8B-B14F-4D97-AF65-F5344CB8AC3E}">
        <p14:creationId xmlns:p14="http://schemas.microsoft.com/office/powerpoint/2010/main" val="1200178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pPr eaLnBrk="1" hangingPunct="1"/>
            <a:endParaRPr lang="en-US" dirty="0" smtClean="0">
              <a:latin typeface="Arial" charset="0"/>
            </a:endParaRPr>
          </a:p>
        </p:txBody>
      </p:sp>
      <p:sp>
        <p:nvSpPr>
          <p:cNvPr id="76804" name="Slide Number Placeholder 3"/>
          <p:cNvSpPr>
            <a:spLocks noGrp="1"/>
          </p:cNvSpPr>
          <p:nvPr>
            <p:ph type="sldNum" sz="quarter" idx="5"/>
          </p:nvPr>
        </p:nvSpPr>
        <p:spPr/>
        <p:txBody>
          <a:bodyPr/>
          <a:lstStyle/>
          <a:p>
            <a:pPr>
              <a:defRPr/>
            </a:pPr>
            <a:fld id="{0E04C644-BA87-4E35-9EFC-6C03E27CF7A2}" type="slidenum">
              <a:rPr lang="en-US" smtClean="0"/>
              <a:pPr>
                <a:defRPr/>
              </a:pPr>
              <a:t>7</a:t>
            </a:fld>
            <a:endParaRPr lang="en-US" dirty="0" smtClean="0"/>
          </a:p>
        </p:txBody>
      </p:sp>
    </p:spTree>
    <p:extLst>
      <p:ext uri="{BB962C8B-B14F-4D97-AF65-F5344CB8AC3E}">
        <p14:creationId xmlns:p14="http://schemas.microsoft.com/office/powerpoint/2010/main" val="1740151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76804" name="Slide Number Placeholder 3"/>
          <p:cNvSpPr>
            <a:spLocks noGrp="1"/>
          </p:cNvSpPr>
          <p:nvPr>
            <p:ph type="sldNum" sz="quarter" idx="5"/>
          </p:nvPr>
        </p:nvSpPr>
        <p:spPr/>
        <p:txBody>
          <a:bodyPr/>
          <a:lstStyle/>
          <a:p>
            <a:pPr>
              <a:defRPr/>
            </a:pPr>
            <a:fld id="{0E04C644-BA87-4E35-9EFC-6C03E27CF7A2}" type="slidenum">
              <a:rPr lang="en-US" smtClean="0">
                <a:solidFill>
                  <a:prstClr val="black"/>
                </a:solidFill>
              </a:rPr>
              <a:pPr>
                <a:defRPr/>
              </a:pPr>
              <a:t>8</a:t>
            </a:fld>
            <a:endParaRPr lang="en-US" smtClean="0">
              <a:solidFill>
                <a:prstClr val="black"/>
              </a:solidFill>
            </a:endParaRPr>
          </a:p>
        </p:txBody>
      </p:sp>
    </p:spTree>
    <p:extLst>
      <p:ext uri="{BB962C8B-B14F-4D97-AF65-F5344CB8AC3E}">
        <p14:creationId xmlns:p14="http://schemas.microsoft.com/office/powerpoint/2010/main" val="3998107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p:txBody>
          <a:bodyPr/>
          <a:lstStyle/>
          <a:p>
            <a:pPr>
              <a:defRPr/>
            </a:pPr>
            <a:fld id="{CB42119D-6238-4091-AFF3-CA0BE2297EA5}" type="slidenum">
              <a:rPr lang="en-US" smtClean="0"/>
              <a:pPr>
                <a:defRPr/>
              </a:pPr>
              <a:t>10</a:t>
            </a:fld>
            <a:endParaRPr lang="en-US" dirty="0" smtClean="0"/>
          </a:p>
        </p:txBody>
      </p:sp>
      <p:sp>
        <p:nvSpPr>
          <p:cNvPr id="81923" name="Rectangle 2"/>
          <p:cNvSpPr>
            <a:spLocks noGrp="1" noRot="1" noChangeAspect="1" noChangeArrowheads="1" noTextEdit="1"/>
          </p:cNvSpPr>
          <p:nvPr>
            <p:ph type="sldImg"/>
          </p:nvPr>
        </p:nvSpPr>
        <p:spPr>
          <a:xfrm>
            <a:off x="1125538" y="693738"/>
            <a:ext cx="4630737" cy="3473450"/>
          </a:xfrm>
          <a:solidFill>
            <a:srgbClr val="FFFFFF"/>
          </a:solidFill>
          <a:ln/>
        </p:spPr>
      </p:sp>
      <p:sp>
        <p:nvSpPr>
          <p:cNvPr id="81924" name="Rectangle 3"/>
          <p:cNvSpPr>
            <a:spLocks noGrp="1" noChangeArrowheads="1"/>
          </p:cNvSpPr>
          <p:nvPr>
            <p:ph type="body" idx="1"/>
          </p:nvPr>
        </p:nvSpPr>
        <p:spPr>
          <a:xfrm>
            <a:off x="917575" y="4414838"/>
            <a:ext cx="5046663" cy="4184650"/>
          </a:xfrm>
          <a:solidFill>
            <a:srgbClr val="FFFFFF"/>
          </a:solidFill>
          <a:ln>
            <a:solidFill>
              <a:srgbClr val="000000"/>
            </a:solidFill>
          </a:ln>
        </p:spPr>
        <p:txBody>
          <a:bodyPr/>
          <a:lstStyle/>
          <a:p>
            <a:pPr eaLnBrk="1" hangingPunct="1"/>
            <a:endParaRPr lang="en-US" dirty="0" smtClean="0">
              <a:latin typeface="Arial" charset="0"/>
            </a:endParaRPr>
          </a:p>
        </p:txBody>
      </p:sp>
    </p:spTree>
    <p:extLst>
      <p:ext uri="{BB962C8B-B14F-4D97-AF65-F5344CB8AC3E}">
        <p14:creationId xmlns:p14="http://schemas.microsoft.com/office/powerpoint/2010/main" val="16800992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1" descr="PPP_SMEDI_TLE_Female_Physician"/>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32" descr="logos_previews_MC_2col_v2-zm"/>
          <p:cNvPicPr>
            <a:picLocks noChangeAspect="1" noChangeArrowheads="1"/>
          </p:cNvPicPr>
          <p:nvPr userDrawn="1"/>
        </p:nvPicPr>
        <p:blipFill>
          <a:blip r:embed="rId3" cstate="print"/>
          <a:srcRect/>
          <a:stretch>
            <a:fillRect/>
          </a:stretch>
        </p:blipFill>
        <p:spPr bwMode="auto">
          <a:xfrm>
            <a:off x="0" y="0"/>
            <a:ext cx="1295400" cy="1190625"/>
          </a:xfrm>
          <a:prstGeom prst="rect">
            <a:avLst/>
          </a:prstGeom>
          <a:noFill/>
          <a:ln w="9525">
            <a:noFill/>
            <a:miter lim="800000"/>
            <a:headEnd/>
            <a:tailEnd/>
          </a:ln>
        </p:spPr>
      </p:pic>
      <p:sp>
        <p:nvSpPr>
          <p:cNvPr id="5122" name="Rectangle 2"/>
          <p:cNvSpPr>
            <a:spLocks noGrp="1" noChangeArrowheads="1"/>
          </p:cNvSpPr>
          <p:nvPr>
            <p:ph type="ctrTitle"/>
          </p:nvPr>
        </p:nvSpPr>
        <p:spPr>
          <a:xfrm>
            <a:off x="0" y="4648200"/>
            <a:ext cx="9144000" cy="1143000"/>
          </a:xfrm>
        </p:spPr>
        <p:txBody>
          <a:bodyPr/>
          <a:lstStyle>
            <a:lvl1pPr algn="ctr">
              <a:defRPr>
                <a:solidFill>
                  <a:srgbClr val="FFFFFF"/>
                </a:solidFill>
              </a:defRPr>
            </a:lvl1pPr>
          </a:lstStyle>
          <a:p>
            <a:r>
              <a:rPr lang="en-US"/>
              <a:t>Click to edit Master title style</a:t>
            </a:r>
          </a:p>
        </p:txBody>
      </p:sp>
      <p:sp>
        <p:nvSpPr>
          <p:cNvPr id="5123" name="Rectangle 3"/>
          <p:cNvSpPr>
            <a:spLocks noGrp="1" noChangeArrowheads="1"/>
          </p:cNvSpPr>
          <p:nvPr>
            <p:ph type="subTitle" idx="1"/>
          </p:nvPr>
        </p:nvSpPr>
        <p:spPr>
          <a:xfrm>
            <a:off x="0" y="5867400"/>
            <a:ext cx="9144000" cy="685800"/>
          </a:xfrm>
        </p:spPr>
        <p:txBody>
          <a:bodyPr/>
          <a:lstStyle>
            <a:lvl1pPr marL="0" indent="0" algn="ctr">
              <a:buFontTx/>
              <a:buNone/>
              <a:defRPr/>
            </a:lvl1pPr>
          </a:lstStyle>
          <a:p>
            <a:r>
              <a:rPr lang="en-US"/>
              <a:t>Click to edit Master subtitle style</a:t>
            </a:r>
          </a:p>
        </p:txBody>
      </p:sp>
      <p:sp>
        <p:nvSpPr>
          <p:cNvPr id="6" name="Rectangle 23"/>
          <p:cNvSpPr>
            <a:spLocks noGrp="1" noChangeArrowheads="1"/>
          </p:cNvSpPr>
          <p:nvPr>
            <p:ph type="dt" sz="half" idx="10"/>
          </p:nvPr>
        </p:nvSpPr>
        <p:spPr bwMode="auto">
          <a:xfrm>
            <a:off x="76200" y="6613525"/>
            <a:ext cx="2133600" cy="244475"/>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000">
                <a:solidFill>
                  <a:srgbClr val="FFFFFF"/>
                </a:solidFill>
                <a:latin typeface="Arial" pitchFamily="34" charset="0"/>
                <a:cs typeface="+mn-cs"/>
              </a:defRPr>
            </a:lvl1pPr>
          </a:lstStyle>
          <a:p>
            <a:pPr>
              <a:defRPr/>
            </a:pPr>
            <a:endParaRPr lang="en-US" dirty="0"/>
          </a:p>
        </p:txBody>
      </p:sp>
      <p:sp>
        <p:nvSpPr>
          <p:cNvPr id="7" name="Rectangle 24"/>
          <p:cNvSpPr>
            <a:spLocks noGrp="1" noChangeArrowheads="1"/>
          </p:cNvSpPr>
          <p:nvPr>
            <p:ph type="ftr" sz="quarter" idx="11"/>
          </p:nvPr>
        </p:nvSpPr>
        <p:spPr bwMode="auto">
          <a:xfrm>
            <a:off x="3124200" y="6613525"/>
            <a:ext cx="2895600" cy="244475"/>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000">
                <a:solidFill>
                  <a:srgbClr val="FFFFFF"/>
                </a:solidFill>
                <a:latin typeface="Arial" pitchFamily="34" charset="0"/>
                <a:cs typeface="+mn-cs"/>
              </a:defRPr>
            </a:lvl1pPr>
          </a:lstStyle>
          <a:p>
            <a:pPr>
              <a:defRPr/>
            </a:pPr>
            <a:endParaRPr lang="en-US" dirty="0"/>
          </a:p>
        </p:txBody>
      </p:sp>
      <p:sp>
        <p:nvSpPr>
          <p:cNvPr id="8" name="Rectangle 25"/>
          <p:cNvSpPr>
            <a:spLocks noGrp="1" noChangeArrowheads="1"/>
          </p:cNvSpPr>
          <p:nvPr>
            <p:ph type="sldNum" sz="quarter" idx="12"/>
          </p:nvPr>
        </p:nvSpPr>
        <p:spPr bwMode="auto">
          <a:xfrm>
            <a:off x="6924675" y="6613525"/>
            <a:ext cx="2133600" cy="244475"/>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pitchFamily="34" charset="0"/>
                <a:cs typeface="+mn-cs"/>
              </a:defRPr>
            </a:lvl1pPr>
          </a:lstStyle>
          <a:p>
            <a:pPr>
              <a:defRPr/>
            </a:pPr>
            <a:fld id="{F126AC7F-B4B3-4E48-B910-2660244C20BF}"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1813" y="95250"/>
            <a:ext cx="2166937" cy="5772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95250"/>
            <a:ext cx="6348413" cy="5772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590800" y="95250"/>
            <a:ext cx="6457950" cy="12001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81000" y="1447800"/>
            <a:ext cx="8477250" cy="4419600"/>
          </a:xfrm>
        </p:spPr>
        <p:txBody>
          <a:bodyPr/>
          <a:lstStyle/>
          <a:p>
            <a:pPr lvl="0"/>
            <a:endParaRPr lang="en-US" noProof="0"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ltLang="en-US"/>
          </a:p>
        </p:txBody>
      </p:sp>
      <p:sp>
        <p:nvSpPr>
          <p:cNvPr id="6" name="Rectangle 43"/>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ltLang="en-US"/>
          </a:p>
        </p:txBody>
      </p:sp>
      <p:sp>
        <p:nvSpPr>
          <p:cNvPr id="7" name="Rectangle 44"/>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EEE1D0B7-9F85-4F68-BD5E-0A7CB9E7D26B}" type="slidenum">
              <a:rPr lang="en-US" altLang="en-US"/>
              <a:pPr>
                <a:defRPr/>
              </a:pPr>
              <a:t>‹#›</a:t>
            </a:fld>
            <a:endParaRPr lang="en-US" altLang="en-US"/>
          </a:p>
        </p:txBody>
      </p:sp>
    </p:spTree>
    <p:extLst>
      <p:ext uri="{BB962C8B-B14F-4D97-AF65-F5344CB8AC3E}">
        <p14:creationId xmlns:p14="http://schemas.microsoft.com/office/powerpoint/2010/main" val="3811835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47800"/>
            <a:ext cx="4162425"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95825" y="1447800"/>
            <a:ext cx="4162425"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52" descr="PPP_SMEDI_TXT_Female_Physician"/>
          <p:cNvPicPr>
            <a:picLocks noChangeAspect="1" noChangeArrowheads="1"/>
          </p:cNvPicPr>
          <p:nvPr/>
        </p:nvPicPr>
        <p:blipFill>
          <a:blip r:embed="rId15" cstate="print"/>
          <a:srcRect/>
          <a:stretch>
            <a:fillRect/>
          </a:stretch>
        </p:blipFill>
        <p:spPr bwMode="auto">
          <a:xfrm>
            <a:off x="0" y="0"/>
            <a:ext cx="9144000" cy="6858000"/>
          </a:xfrm>
          <a:prstGeom prst="rect">
            <a:avLst/>
          </a:prstGeom>
          <a:noFill/>
          <a:ln w="9525">
            <a:noFill/>
            <a:miter lim="800000"/>
            <a:headEnd/>
            <a:tailEnd/>
          </a:ln>
        </p:spPr>
      </p:pic>
      <p:sp>
        <p:nvSpPr>
          <p:cNvPr id="2051" name="Rectangle 2"/>
          <p:cNvSpPr>
            <a:spLocks noGrp="1" noChangeArrowheads="1"/>
          </p:cNvSpPr>
          <p:nvPr>
            <p:ph type="title"/>
          </p:nvPr>
        </p:nvSpPr>
        <p:spPr bwMode="auto">
          <a:xfrm>
            <a:off x="2590800" y="95250"/>
            <a:ext cx="6457950" cy="12001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n-US" smtClean="0"/>
          </a:p>
        </p:txBody>
      </p:sp>
      <p:sp>
        <p:nvSpPr>
          <p:cNvPr id="2052" name="Rectangle 3"/>
          <p:cNvSpPr>
            <a:spLocks noGrp="1" noChangeArrowheads="1"/>
          </p:cNvSpPr>
          <p:nvPr>
            <p:ph type="body" idx="1"/>
          </p:nvPr>
        </p:nvSpPr>
        <p:spPr bwMode="auto">
          <a:xfrm>
            <a:off x="381000" y="1447800"/>
            <a:ext cx="847725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 name="Picture 1"/>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525" y="5606449"/>
            <a:ext cx="1082992" cy="1251551"/>
          </a:xfrm>
          <a:prstGeom prst="rect">
            <a:avLst/>
          </a:prstGeom>
        </p:spPr>
      </p:pic>
    </p:spTree>
  </p:cSld>
  <p:clrMap bg1="lt1" tx1="dk1" bg2="lt2" tx2="dk2" accent1="accent1" accent2="accent2" accent3="accent3" accent4="accent4" accent5="accent5" accent6="accent6" hlink="hlink" folHlink="folHlink"/>
  <p:sldLayoutIdLst>
    <p:sldLayoutId id="2147484147"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 id="2147484148" r:id="rId13"/>
  </p:sldLayoutIdLst>
  <p:hf hdr="0" ftr="0" dt="0"/>
  <p:txStyles>
    <p:titleStyle>
      <a:lvl1pPr algn="l" rtl="0" eaLnBrk="0" fontAlgn="base" hangingPunct="0">
        <a:spcBef>
          <a:spcPct val="0"/>
        </a:spcBef>
        <a:spcAft>
          <a:spcPct val="0"/>
        </a:spcAft>
        <a:defRPr sz="3200" b="1">
          <a:solidFill>
            <a:srgbClr val="000000"/>
          </a:solidFill>
          <a:latin typeface="+mj-lt"/>
          <a:ea typeface="+mj-ea"/>
          <a:cs typeface="+mj-cs"/>
        </a:defRPr>
      </a:lvl1pPr>
      <a:lvl2pPr algn="l" rtl="0" eaLnBrk="0" fontAlgn="base" hangingPunct="0">
        <a:spcBef>
          <a:spcPct val="0"/>
        </a:spcBef>
        <a:spcAft>
          <a:spcPct val="0"/>
        </a:spcAft>
        <a:defRPr sz="3200" b="1">
          <a:solidFill>
            <a:srgbClr val="000000"/>
          </a:solidFill>
          <a:latin typeface="Candara" pitchFamily="34" charset="0"/>
        </a:defRPr>
      </a:lvl2pPr>
      <a:lvl3pPr algn="l" rtl="0" eaLnBrk="0" fontAlgn="base" hangingPunct="0">
        <a:spcBef>
          <a:spcPct val="0"/>
        </a:spcBef>
        <a:spcAft>
          <a:spcPct val="0"/>
        </a:spcAft>
        <a:defRPr sz="3200" b="1">
          <a:solidFill>
            <a:srgbClr val="000000"/>
          </a:solidFill>
          <a:latin typeface="Candara" pitchFamily="34" charset="0"/>
        </a:defRPr>
      </a:lvl3pPr>
      <a:lvl4pPr algn="l" rtl="0" eaLnBrk="0" fontAlgn="base" hangingPunct="0">
        <a:spcBef>
          <a:spcPct val="0"/>
        </a:spcBef>
        <a:spcAft>
          <a:spcPct val="0"/>
        </a:spcAft>
        <a:defRPr sz="3200" b="1">
          <a:solidFill>
            <a:srgbClr val="000000"/>
          </a:solidFill>
          <a:latin typeface="Candara" pitchFamily="34" charset="0"/>
        </a:defRPr>
      </a:lvl4pPr>
      <a:lvl5pPr algn="l" rtl="0" eaLnBrk="0" fontAlgn="base" hangingPunct="0">
        <a:spcBef>
          <a:spcPct val="0"/>
        </a:spcBef>
        <a:spcAft>
          <a:spcPct val="0"/>
        </a:spcAft>
        <a:defRPr sz="3200" b="1">
          <a:solidFill>
            <a:srgbClr val="000000"/>
          </a:solidFill>
          <a:latin typeface="Candara" pitchFamily="34" charset="0"/>
        </a:defRPr>
      </a:lvl5pPr>
      <a:lvl6pPr marL="457200" algn="l" rtl="0" fontAlgn="base">
        <a:spcBef>
          <a:spcPct val="0"/>
        </a:spcBef>
        <a:spcAft>
          <a:spcPct val="0"/>
        </a:spcAft>
        <a:defRPr sz="3200" b="1">
          <a:solidFill>
            <a:srgbClr val="000000"/>
          </a:solidFill>
          <a:latin typeface="Candara" pitchFamily="34" charset="0"/>
        </a:defRPr>
      </a:lvl6pPr>
      <a:lvl7pPr marL="914400" algn="l" rtl="0" fontAlgn="base">
        <a:spcBef>
          <a:spcPct val="0"/>
        </a:spcBef>
        <a:spcAft>
          <a:spcPct val="0"/>
        </a:spcAft>
        <a:defRPr sz="3200" b="1">
          <a:solidFill>
            <a:srgbClr val="000000"/>
          </a:solidFill>
          <a:latin typeface="Candara" pitchFamily="34" charset="0"/>
        </a:defRPr>
      </a:lvl7pPr>
      <a:lvl8pPr marL="1371600" algn="l" rtl="0" fontAlgn="base">
        <a:spcBef>
          <a:spcPct val="0"/>
        </a:spcBef>
        <a:spcAft>
          <a:spcPct val="0"/>
        </a:spcAft>
        <a:defRPr sz="3200" b="1">
          <a:solidFill>
            <a:srgbClr val="000000"/>
          </a:solidFill>
          <a:latin typeface="Candara" pitchFamily="34" charset="0"/>
        </a:defRPr>
      </a:lvl8pPr>
      <a:lvl9pPr marL="1828800" algn="l" rtl="0" fontAlgn="base">
        <a:spcBef>
          <a:spcPct val="0"/>
        </a:spcBef>
        <a:spcAft>
          <a:spcPct val="0"/>
        </a:spcAft>
        <a:defRPr sz="3200" b="1">
          <a:solidFill>
            <a:srgbClr val="000000"/>
          </a:solidFill>
          <a:latin typeface="Candara" pitchFamily="34" charset="0"/>
        </a:defRPr>
      </a:lvl9pPr>
    </p:titleStyle>
    <p:bodyStyle>
      <a:lvl1pPr marL="342900" indent="-342900" algn="l" rtl="0" eaLnBrk="0" fontAlgn="base" hangingPunct="0">
        <a:spcBef>
          <a:spcPct val="20000"/>
        </a:spcBef>
        <a:spcAft>
          <a:spcPct val="0"/>
        </a:spcAft>
        <a:buClr>
          <a:srgbClr val="66C1FC"/>
        </a:buClr>
        <a:buChar char="•"/>
        <a:defRPr sz="2400">
          <a:solidFill>
            <a:srgbClr val="FFFFFF"/>
          </a:solidFill>
          <a:latin typeface="+mn-lt"/>
          <a:ea typeface="+mn-ea"/>
          <a:cs typeface="+mn-cs"/>
        </a:defRPr>
      </a:lvl1pPr>
      <a:lvl2pPr marL="742950" indent="-285750" algn="l" rtl="0" eaLnBrk="0" fontAlgn="base" hangingPunct="0">
        <a:spcBef>
          <a:spcPct val="20000"/>
        </a:spcBef>
        <a:spcAft>
          <a:spcPct val="0"/>
        </a:spcAft>
        <a:buClr>
          <a:srgbClr val="66C1FC"/>
        </a:buClr>
        <a:buChar char="•"/>
        <a:defRPr sz="2000">
          <a:solidFill>
            <a:srgbClr val="FFFFFF"/>
          </a:solidFill>
          <a:latin typeface="+mn-lt"/>
        </a:defRPr>
      </a:lvl2pPr>
      <a:lvl3pPr marL="1143000" indent="-228600" algn="l" rtl="0" eaLnBrk="0" fontAlgn="base" hangingPunct="0">
        <a:spcBef>
          <a:spcPct val="20000"/>
        </a:spcBef>
        <a:spcAft>
          <a:spcPct val="0"/>
        </a:spcAft>
        <a:buClr>
          <a:srgbClr val="66C1FC"/>
        </a:buClr>
        <a:buChar char="•"/>
        <a:defRPr>
          <a:solidFill>
            <a:srgbClr val="FFFFFF"/>
          </a:solidFill>
          <a:latin typeface="+mn-lt"/>
        </a:defRPr>
      </a:lvl3pPr>
      <a:lvl4pPr marL="1600200" indent="-228600" algn="l" rtl="0" eaLnBrk="0" fontAlgn="base" hangingPunct="0">
        <a:spcBef>
          <a:spcPct val="20000"/>
        </a:spcBef>
        <a:spcAft>
          <a:spcPct val="0"/>
        </a:spcAft>
        <a:buClr>
          <a:srgbClr val="66C1FC"/>
        </a:buClr>
        <a:buChar char="•"/>
        <a:defRPr sz="1600">
          <a:solidFill>
            <a:srgbClr val="FFFFFF"/>
          </a:solidFill>
          <a:latin typeface="+mn-lt"/>
        </a:defRPr>
      </a:lvl4pPr>
      <a:lvl5pPr marL="2057400" indent="-228600" algn="l" rtl="0" eaLnBrk="0" fontAlgn="base" hangingPunct="0">
        <a:spcBef>
          <a:spcPct val="20000"/>
        </a:spcBef>
        <a:spcAft>
          <a:spcPct val="0"/>
        </a:spcAft>
        <a:buClr>
          <a:srgbClr val="66C1FC"/>
        </a:buClr>
        <a:buChar char="•"/>
        <a:defRPr sz="1600">
          <a:solidFill>
            <a:srgbClr val="FFFFFF"/>
          </a:solidFill>
          <a:latin typeface="+mn-lt"/>
        </a:defRPr>
      </a:lvl5pPr>
      <a:lvl6pPr marL="2514600" indent="-228600" algn="l" rtl="0" fontAlgn="base">
        <a:spcBef>
          <a:spcPct val="20000"/>
        </a:spcBef>
        <a:spcAft>
          <a:spcPct val="0"/>
        </a:spcAft>
        <a:buClr>
          <a:srgbClr val="66C1FC"/>
        </a:buClr>
        <a:buChar char="•"/>
        <a:defRPr sz="1600">
          <a:solidFill>
            <a:srgbClr val="FFFFFF"/>
          </a:solidFill>
          <a:latin typeface="+mn-lt"/>
        </a:defRPr>
      </a:lvl6pPr>
      <a:lvl7pPr marL="2971800" indent="-228600" algn="l" rtl="0" fontAlgn="base">
        <a:spcBef>
          <a:spcPct val="20000"/>
        </a:spcBef>
        <a:spcAft>
          <a:spcPct val="0"/>
        </a:spcAft>
        <a:buClr>
          <a:srgbClr val="66C1FC"/>
        </a:buClr>
        <a:buChar char="•"/>
        <a:defRPr sz="1600">
          <a:solidFill>
            <a:srgbClr val="FFFFFF"/>
          </a:solidFill>
          <a:latin typeface="+mn-lt"/>
        </a:defRPr>
      </a:lvl7pPr>
      <a:lvl8pPr marL="3429000" indent="-228600" algn="l" rtl="0" fontAlgn="base">
        <a:spcBef>
          <a:spcPct val="20000"/>
        </a:spcBef>
        <a:spcAft>
          <a:spcPct val="0"/>
        </a:spcAft>
        <a:buClr>
          <a:srgbClr val="66C1FC"/>
        </a:buClr>
        <a:buChar char="•"/>
        <a:defRPr sz="1600">
          <a:solidFill>
            <a:srgbClr val="FFFFFF"/>
          </a:solidFill>
          <a:latin typeface="+mn-lt"/>
        </a:defRPr>
      </a:lvl8pPr>
      <a:lvl9pPr marL="3886200" indent="-228600" algn="l" rtl="0" fontAlgn="base">
        <a:spcBef>
          <a:spcPct val="20000"/>
        </a:spcBef>
        <a:spcAft>
          <a:spcPct val="0"/>
        </a:spcAft>
        <a:buClr>
          <a:srgbClr val="66C1FC"/>
        </a:buClr>
        <a:buChar char="•"/>
        <a:defRPr sz="16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5.gif"/><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jpe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emf"/><Relationship Id="rId4" Type="http://schemas.openxmlformats.org/officeDocument/2006/relationships/image" Target="../media/image89.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hyperlink" Target="http://www.nysmokefree.com/CME/PageView.aspx?P=50&amp;P1=5018" TargetMode="Externa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hyperlink" Target="http://www.nysmokefree.com/CME/PageView.aspx?P=50&amp;P1=5017" TargetMode="Externa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hyperlink" Target="http://www.nysmokefree.com/CME/PageView.aspx?P=50&amp;P1=5008" TargetMode="Externa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hyperlink" Target="http://www.nysmokefree.com/CME/PageView.aspx?P=50&amp;P1=5027" TargetMode="Externa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hyperlink" Target="http://www.nysmokefree.com/CME/PageView.aspx?P=50&amp;P1=5025" TargetMode="Externa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hyperlink" Target="http://www.nysmokefree.com/CME/PageView.aspx?P=50&amp;P1=5026" TargetMode="Externa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hyperlink" Target="http://www.nysmokefree.com/CME/PageView.aspx?P=50&amp;P1=5018"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hyperlink" Target="http://www.fda.gov/downloads/Drugs/DrugSafety/UCM436960.pdf" TargetMode="Externa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hyperlink" Target="http://www.fda.gov/downloads/Drugs/DrugSafety/UCM436960.pdf" TargetMode="Externa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www.nysmokefree.com/Fax/Refer-to-QuitSampleProgressReport2-11.pdf"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nysmokefree.com/subpage.aspx?p=70&amp;p1=70220&amp;curcat=7022020"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www.independent.co.uk/news/world/americas/first-ecigarette-child-death-new-york-baby-dies-after-drinking-liquid-nicotine-9924229.html"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35.jpe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8.xml"/><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nysmokefree.com/"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www.surgeongeneral.gov/" TargetMode="External"/><Relationship Id="rId5" Type="http://schemas.openxmlformats.org/officeDocument/2006/relationships/hyperlink" Target="http://www.talktoyourpatients.org/" TargetMode="External"/><Relationship Id="rId4" Type="http://schemas.openxmlformats.org/officeDocument/2006/relationships/hyperlink" Target="http://www.smokefree.gov/"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mailto:Thomas_DellaPorta@URMC.Rochester.edu"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7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www.nysmokefree.com/subpage.aspx?p=40&amp;p1=4020"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hyperlink" Target="http://www.regulations.gov/" TargetMode="Externa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52401" y="4504138"/>
            <a:ext cx="8968854" cy="1287061"/>
          </a:xfrm>
        </p:spPr>
        <p:txBody>
          <a:bodyPr/>
          <a:lstStyle/>
          <a:p>
            <a:pPr algn="r" eaLnBrk="1" hangingPunct="1"/>
            <a:r>
              <a:rPr lang="en-US" sz="2400" dirty="0" smtClean="0"/>
              <a:t/>
            </a:r>
            <a:br>
              <a:rPr lang="en-US" sz="2400" dirty="0" smtClean="0"/>
            </a:br>
            <a:r>
              <a:rPr lang="en-US" sz="2400" dirty="0" smtClean="0"/>
              <a:t/>
            </a:r>
            <a:br>
              <a:rPr lang="en-US" sz="2400" dirty="0" smtClean="0"/>
            </a:br>
            <a:r>
              <a:rPr lang="en-US" sz="2400" dirty="0"/>
              <a:t/>
            </a:r>
            <a:br>
              <a:rPr lang="en-US" sz="2400" dirty="0"/>
            </a:br>
            <a:r>
              <a:rPr lang="en-US" sz="2400" dirty="0" smtClean="0"/>
              <a:t>Brief Office-Based Smoking Cessation Intervention </a:t>
            </a:r>
            <a:br>
              <a:rPr lang="en-US" sz="2400" dirty="0" smtClean="0"/>
            </a:br>
            <a:r>
              <a:rPr lang="en-US" sz="2400" dirty="0" smtClean="0"/>
              <a:t>Scott McIntosh, PhD</a:t>
            </a:r>
            <a:br>
              <a:rPr lang="en-US" sz="2400" dirty="0" smtClean="0"/>
            </a:br>
            <a:r>
              <a:rPr lang="en-US" sz="1800" dirty="0" smtClean="0">
                <a:latin typeface="Arial" charset="0"/>
              </a:rPr>
              <a:t>Center for </a:t>
            </a:r>
            <a:r>
              <a:rPr lang="en-US" sz="1800" dirty="0">
                <a:latin typeface="Arial" charset="0"/>
              </a:rPr>
              <a:t>a </a:t>
            </a:r>
            <a:r>
              <a:rPr lang="en-US" sz="1800" dirty="0" smtClean="0">
                <a:latin typeface="Arial" charset="0"/>
              </a:rPr>
              <a:t>Tobacco-Free </a:t>
            </a:r>
            <a:r>
              <a:rPr lang="en-US" sz="1800" dirty="0">
                <a:latin typeface="Arial" charset="0"/>
              </a:rPr>
              <a:t>Finger Lakes </a:t>
            </a:r>
            <a:r>
              <a:rPr lang="en-US" sz="2400" dirty="0">
                <a:latin typeface="Arial" charset="0"/>
              </a:rPr>
              <a:t/>
            </a:r>
            <a:br>
              <a:rPr lang="en-US" sz="2400" dirty="0">
                <a:latin typeface="Arial" charset="0"/>
              </a:rPr>
            </a:br>
            <a:r>
              <a:rPr lang="en-US" sz="2400" dirty="0" smtClean="0"/>
              <a:t/>
            </a:r>
            <a:br>
              <a:rPr lang="en-US" sz="2400" dirty="0" smtClean="0"/>
            </a:br>
            <a:r>
              <a:rPr lang="en-US" dirty="0" smtClean="0"/>
              <a:t> </a:t>
            </a:r>
          </a:p>
        </p:txBody>
      </p:sp>
      <p:sp>
        <p:nvSpPr>
          <p:cNvPr id="4099" name="Rectangle 3"/>
          <p:cNvSpPr>
            <a:spLocks noGrp="1" noChangeArrowheads="1"/>
          </p:cNvSpPr>
          <p:nvPr>
            <p:ph type="subTitle" idx="1"/>
          </p:nvPr>
        </p:nvSpPr>
        <p:spPr>
          <a:xfrm>
            <a:off x="0" y="5486400"/>
            <a:ext cx="9144000" cy="1371600"/>
          </a:xfrm>
        </p:spPr>
        <p:txBody>
          <a:bodyPr/>
          <a:lstStyle/>
          <a:p>
            <a:pPr algn="r" eaLnBrk="1" hangingPunct="1"/>
            <a:endParaRPr lang="en-US" sz="1800" dirty="0" smtClean="0">
              <a:latin typeface="Arial" charset="0"/>
            </a:endParaRPr>
          </a:p>
          <a:p>
            <a:pPr algn="r" eaLnBrk="1" hangingPunct="1"/>
            <a:r>
              <a:rPr lang="en-US" sz="1800" dirty="0" smtClean="0">
                <a:latin typeface="Arial" charset="0"/>
              </a:rPr>
              <a:t>University of Rochester School of Medicine &amp; Dentistry</a:t>
            </a:r>
          </a:p>
          <a:p>
            <a:pPr algn="r" eaLnBrk="1" hangingPunct="1"/>
            <a:r>
              <a:rPr lang="en-US" sz="1800" dirty="0" smtClean="0">
                <a:latin typeface="Arial" charset="0"/>
              </a:rPr>
              <a:t>Department of Public Health Sciences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14073"/>
            <a:ext cx="1082992" cy="125155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a:spLocks noGrp="1"/>
          </p:cNvSpPr>
          <p:nvPr>
            <p:ph type="sldNum" sz="quarter" idx="4294967295"/>
          </p:nvPr>
        </p:nvSpPr>
        <p:spPr bwMode="auto">
          <a:xfrm>
            <a:off x="6553200" y="6270625"/>
            <a:ext cx="1905000" cy="457200"/>
          </a:xfrm>
          <a:prstGeom prst="rect">
            <a:avLst/>
          </a:prstGeom>
          <a:noFill/>
          <a:ln>
            <a:miter lim="800000"/>
            <a:headEnd/>
            <a:tailEnd/>
          </a:ln>
        </p:spPr>
        <p:txBody>
          <a:bodyPr/>
          <a:lstStyle/>
          <a:p>
            <a:fld id="{0173791C-4A84-4F62-9C03-DB7631B4D493}" type="slidenum">
              <a:rPr lang="en-US"/>
              <a:pPr/>
              <a:t>10</a:t>
            </a:fld>
            <a:endParaRPr lang="en-US" dirty="0"/>
          </a:p>
        </p:txBody>
      </p:sp>
      <p:sp>
        <p:nvSpPr>
          <p:cNvPr id="30723" name="Rectangle 2"/>
          <p:cNvSpPr>
            <a:spLocks noGrp="1" noChangeArrowheads="1"/>
          </p:cNvSpPr>
          <p:nvPr>
            <p:ph type="title"/>
          </p:nvPr>
        </p:nvSpPr>
        <p:spPr/>
        <p:txBody>
          <a:bodyPr lIns="92075" tIns="46038" rIns="92075" bIns="46038"/>
          <a:lstStyle/>
          <a:p>
            <a:r>
              <a:rPr lang="en-US" sz="2800" dirty="0" smtClean="0"/>
              <a:t>In-Office Cessation Interventions</a:t>
            </a:r>
          </a:p>
        </p:txBody>
      </p:sp>
      <p:sp>
        <p:nvSpPr>
          <p:cNvPr id="41988" name="Rectangle 3"/>
          <p:cNvSpPr>
            <a:spLocks noGrp="1" noChangeArrowheads="1"/>
          </p:cNvSpPr>
          <p:nvPr>
            <p:ph type="body" idx="1"/>
          </p:nvPr>
        </p:nvSpPr>
        <p:spPr/>
        <p:txBody>
          <a:bodyPr lIns="92075" tIns="46038" rIns="92075" bIns="46038"/>
          <a:lstStyle/>
          <a:p>
            <a:pPr>
              <a:defRPr/>
            </a:pPr>
            <a:r>
              <a:rPr lang="en-US" sz="4400" dirty="0" smtClean="0"/>
              <a:t>At </a:t>
            </a:r>
            <a:r>
              <a:rPr lang="en-US" sz="4400" i="1" dirty="0" smtClean="0"/>
              <a:t>all</a:t>
            </a:r>
            <a:r>
              <a:rPr lang="en-US" sz="4400" dirty="0" smtClean="0"/>
              <a:t> patient / client contacts</a:t>
            </a:r>
          </a:p>
          <a:p>
            <a:pPr lvl="2">
              <a:defRPr/>
            </a:pPr>
            <a:r>
              <a:rPr lang="en-US" sz="3200" b="1" dirty="0" smtClean="0"/>
              <a:t>Ask</a:t>
            </a:r>
            <a:r>
              <a:rPr lang="en-US" sz="3200" dirty="0" smtClean="0"/>
              <a:t> whether client smokes</a:t>
            </a:r>
          </a:p>
          <a:p>
            <a:pPr lvl="2">
              <a:defRPr/>
            </a:pPr>
            <a:r>
              <a:rPr lang="en-US" sz="3200" b="1" dirty="0" smtClean="0"/>
              <a:t>Advise</a:t>
            </a:r>
            <a:r>
              <a:rPr lang="en-US" sz="3200" dirty="0" smtClean="0"/>
              <a:t> client to stop</a:t>
            </a:r>
          </a:p>
          <a:p>
            <a:pPr lvl="2">
              <a:defRPr/>
            </a:pPr>
            <a:r>
              <a:rPr lang="en-US" sz="3200" b="1" dirty="0" smtClean="0">
                <a:solidFill>
                  <a:schemeClr val="bg2">
                    <a:lumMod val="75000"/>
                  </a:schemeClr>
                </a:solidFill>
              </a:rPr>
              <a:t>Assess</a:t>
            </a:r>
            <a:r>
              <a:rPr lang="en-US" sz="3200" dirty="0" smtClean="0">
                <a:solidFill>
                  <a:schemeClr val="bg2">
                    <a:lumMod val="75000"/>
                  </a:schemeClr>
                </a:solidFill>
              </a:rPr>
              <a:t> whether client wants to take action</a:t>
            </a:r>
          </a:p>
          <a:p>
            <a:pPr lvl="2">
              <a:defRPr/>
            </a:pPr>
            <a:r>
              <a:rPr lang="en-US" sz="3200" b="1" dirty="0" smtClean="0"/>
              <a:t>Assist</a:t>
            </a:r>
            <a:r>
              <a:rPr lang="en-US" sz="3200" dirty="0" smtClean="0"/>
              <a:t> client in developing plan</a:t>
            </a:r>
          </a:p>
          <a:p>
            <a:pPr lvl="2">
              <a:defRPr/>
            </a:pPr>
            <a:r>
              <a:rPr lang="en-US" sz="3200" b="1" dirty="0" smtClean="0">
                <a:solidFill>
                  <a:schemeClr val="bg2">
                    <a:lumMod val="75000"/>
                  </a:schemeClr>
                </a:solidFill>
              </a:rPr>
              <a:t>Arrange</a:t>
            </a:r>
            <a:r>
              <a:rPr lang="en-US" sz="3200" dirty="0" smtClean="0">
                <a:solidFill>
                  <a:schemeClr val="bg2">
                    <a:lumMod val="75000"/>
                  </a:schemeClr>
                </a:solidFill>
              </a:rPr>
              <a:t> follow-up</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smoke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486328"/>
            <a:ext cx="5105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33400" y="1905000"/>
            <a:ext cx="2514600" cy="584775"/>
          </a:xfrm>
          <a:prstGeom prst="rect">
            <a:avLst/>
          </a:prstGeom>
          <a:noFill/>
        </p:spPr>
        <p:txBody>
          <a:bodyPr wrap="square" rtlCol="0">
            <a:spAutoFit/>
          </a:bodyPr>
          <a:lstStyle/>
          <a:p>
            <a:r>
              <a:rPr lang="en-US" sz="3200" dirty="0" smtClean="0">
                <a:solidFill>
                  <a:schemeClr val="bg1"/>
                </a:solidFill>
                <a:latin typeface="Candara" panose="020E0502030303020204" pitchFamily="34" charset="0"/>
              </a:rPr>
              <a:t>True Story!</a:t>
            </a:r>
            <a:endParaRPr lang="en-US" sz="3200" dirty="0">
              <a:solidFill>
                <a:schemeClr val="bg1"/>
              </a:solidFill>
              <a:latin typeface="Candara" panose="020E0502030303020204" pitchFamily="34" charset="0"/>
            </a:endParaRPr>
          </a:p>
        </p:txBody>
      </p:sp>
      <p:sp>
        <p:nvSpPr>
          <p:cNvPr id="4" name="TextBox 3"/>
          <p:cNvSpPr txBox="1"/>
          <p:nvPr/>
        </p:nvSpPr>
        <p:spPr>
          <a:xfrm>
            <a:off x="1895475" y="371475"/>
            <a:ext cx="7315200" cy="954107"/>
          </a:xfrm>
          <a:prstGeom prst="rect">
            <a:avLst/>
          </a:prstGeom>
          <a:noFill/>
        </p:spPr>
        <p:txBody>
          <a:bodyPr wrap="square" rtlCol="0">
            <a:spAutoFit/>
          </a:bodyPr>
          <a:lstStyle/>
          <a:p>
            <a:pPr algn="r"/>
            <a:r>
              <a:rPr lang="en-US" sz="2800" b="1" dirty="0" smtClean="0">
                <a:latin typeface="Candara" panose="020E0502030303020204" pitchFamily="34" charset="0"/>
              </a:rPr>
              <a:t>Article </a:t>
            </a:r>
            <a:r>
              <a:rPr lang="en-US" sz="2800" b="1" dirty="0">
                <a:latin typeface="Candara" panose="020E0502030303020204" pitchFamily="34" charset="0"/>
              </a:rPr>
              <a:t>published by the Times of Roanoke, </a:t>
            </a:r>
            <a:r>
              <a:rPr lang="en-US" sz="2800" b="1" dirty="0" smtClean="0">
                <a:latin typeface="Candara" panose="020E0502030303020204" pitchFamily="34" charset="0"/>
              </a:rPr>
              <a:t>Virginia September </a:t>
            </a:r>
            <a:r>
              <a:rPr lang="en-US" sz="2800" b="1" dirty="0">
                <a:latin typeface="Candara" panose="020E0502030303020204" pitchFamily="34" charset="0"/>
              </a:rPr>
              <a:t>20 </a:t>
            </a:r>
            <a:r>
              <a:rPr lang="en-US" sz="2800" b="1" dirty="0" smtClean="0">
                <a:latin typeface="Candara" panose="020E0502030303020204" pitchFamily="34" charset="0"/>
              </a:rPr>
              <a:t>2004</a:t>
            </a:r>
            <a:endParaRPr lang="en-US" sz="2800" b="1" dirty="0">
              <a:latin typeface="Candara" panose="020E0502030303020204" pitchFamily="34" charset="0"/>
            </a:endParaRPr>
          </a:p>
        </p:txBody>
      </p:sp>
    </p:spTree>
    <p:extLst>
      <p:ext uri="{BB962C8B-B14F-4D97-AF65-F5344CB8AC3E}">
        <p14:creationId xmlns:p14="http://schemas.microsoft.com/office/powerpoint/2010/main" val="384461345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0200" y="2971800"/>
            <a:ext cx="7086600" cy="2677656"/>
          </a:xfrm>
          <a:prstGeom prst="rect">
            <a:avLst/>
          </a:prstGeom>
          <a:noFill/>
        </p:spPr>
        <p:txBody>
          <a:bodyPr wrap="square" rtlCol="0">
            <a:spAutoFit/>
          </a:bodyPr>
          <a:lstStyle/>
          <a:p>
            <a:pPr marR="0" lvl="0">
              <a:spcBef>
                <a:spcPts val="0"/>
              </a:spcBef>
              <a:spcAft>
                <a:spcPts val="1000"/>
              </a:spcAft>
            </a:pPr>
            <a:r>
              <a:rPr lang="en-US" sz="2400" dirty="0">
                <a:solidFill>
                  <a:schemeClr val="bg1"/>
                </a:solidFill>
              </a:rPr>
              <a:t>As part of its effort to build awareness and encourage cessation counseling, in 2006, ASCO began integrating smoking-related measures into the ASCO </a:t>
            </a:r>
            <a:r>
              <a:rPr lang="en-US" sz="2400" dirty="0" smtClean="0">
                <a:solidFill>
                  <a:schemeClr val="bg1"/>
                </a:solidFill>
              </a:rPr>
              <a:t>Quality Oncology </a:t>
            </a:r>
            <a:r>
              <a:rPr lang="en-US" sz="2400" dirty="0">
                <a:solidFill>
                  <a:schemeClr val="bg1"/>
                </a:solidFill>
              </a:rPr>
              <a:t>Practice Initiative (QOPI), an oncologist-led, outpatient </a:t>
            </a:r>
            <a:r>
              <a:rPr lang="en-US" sz="2400" dirty="0" smtClean="0">
                <a:solidFill>
                  <a:schemeClr val="bg1"/>
                </a:solidFill>
              </a:rPr>
              <a:t>practice–based quality</a:t>
            </a:r>
            <a:r>
              <a:rPr lang="en-US" sz="2400" dirty="0">
                <a:solidFill>
                  <a:schemeClr val="bg1"/>
                </a:solidFill>
              </a:rPr>
              <a:t> assessment and improvement program</a:t>
            </a:r>
            <a:r>
              <a:rPr lang="en-US" sz="2400" dirty="0" smtClean="0">
                <a:solidFill>
                  <a:schemeClr val="bg1"/>
                </a:solidFill>
              </a:rPr>
              <a:t>.</a:t>
            </a:r>
          </a:p>
        </p:txBody>
      </p:sp>
      <p:sp>
        <p:nvSpPr>
          <p:cNvPr id="4" name="TextBox 3"/>
          <p:cNvSpPr txBox="1"/>
          <p:nvPr/>
        </p:nvSpPr>
        <p:spPr>
          <a:xfrm>
            <a:off x="2428875" y="9525"/>
            <a:ext cx="6019800" cy="1077218"/>
          </a:xfrm>
          <a:prstGeom prst="rect">
            <a:avLst/>
          </a:prstGeom>
          <a:noFill/>
        </p:spPr>
        <p:txBody>
          <a:bodyPr wrap="square" rtlCol="0">
            <a:spAutoFit/>
          </a:bodyPr>
          <a:lstStyle/>
          <a:p>
            <a:r>
              <a:rPr lang="en-US" sz="3200" b="1" dirty="0" smtClean="0">
                <a:latin typeface="+mj-lt"/>
              </a:rPr>
              <a:t>Center for Tobacco Free Finger-Lakes</a:t>
            </a:r>
            <a:endParaRPr lang="en-US" sz="3200" b="1" dirty="0">
              <a:latin typeface="+mj-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447800"/>
            <a:ext cx="1524000" cy="2000250"/>
          </a:xfrm>
          <a:prstGeom prst="rect">
            <a:avLst/>
          </a:prstGeom>
        </p:spPr>
      </p:pic>
      <p:sp>
        <p:nvSpPr>
          <p:cNvPr id="8" name="TextBox 7"/>
          <p:cNvSpPr txBox="1"/>
          <p:nvPr/>
        </p:nvSpPr>
        <p:spPr>
          <a:xfrm>
            <a:off x="1905000" y="1447800"/>
            <a:ext cx="6477000" cy="1323439"/>
          </a:xfrm>
          <a:prstGeom prst="rect">
            <a:avLst/>
          </a:prstGeom>
          <a:solidFill>
            <a:srgbClr val="FFCC00"/>
          </a:solidFill>
        </p:spPr>
        <p:txBody>
          <a:bodyPr wrap="square" rtlCol="0">
            <a:spAutoFit/>
          </a:bodyPr>
          <a:lstStyle/>
          <a:p>
            <a:pPr algn="ctr"/>
            <a:r>
              <a:rPr lang="en-US" sz="4000" b="1" dirty="0" smtClean="0">
                <a:latin typeface="+mn-lt"/>
              </a:rPr>
              <a:t>Tobacco Cessation and Quality Cancer Care</a:t>
            </a:r>
            <a:endParaRPr lang="en-US" sz="4000" b="1" dirty="0">
              <a:latin typeface="+mn-lt"/>
            </a:endParaRPr>
          </a:p>
        </p:txBody>
      </p:sp>
      <p:sp>
        <p:nvSpPr>
          <p:cNvPr id="2" name="TextBox 1"/>
          <p:cNvSpPr txBox="1"/>
          <p:nvPr/>
        </p:nvSpPr>
        <p:spPr>
          <a:xfrm>
            <a:off x="1752600" y="5943600"/>
            <a:ext cx="7010400" cy="738664"/>
          </a:xfrm>
          <a:prstGeom prst="rect">
            <a:avLst/>
          </a:prstGeom>
          <a:noFill/>
        </p:spPr>
        <p:txBody>
          <a:bodyPr wrap="square" rtlCol="0">
            <a:spAutoFit/>
          </a:bodyPr>
          <a:lstStyle/>
          <a:p>
            <a:r>
              <a:rPr lang="en-US" sz="1400" dirty="0">
                <a:solidFill>
                  <a:schemeClr val="bg1"/>
                </a:solidFill>
              </a:rPr>
              <a:t>Hanna N, </a:t>
            </a:r>
            <a:r>
              <a:rPr lang="en-US" sz="1400" dirty="0" err="1">
                <a:solidFill>
                  <a:schemeClr val="bg1"/>
                </a:solidFill>
              </a:rPr>
              <a:t>Mulshine</a:t>
            </a:r>
            <a:r>
              <a:rPr lang="en-US" sz="1400" dirty="0">
                <a:solidFill>
                  <a:schemeClr val="bg1"/>
                </a:solidFill>
              </a:rPr>
              <a:t> J, </a:t>
            </a:r>
            <a:r>
              <a:rPr lang="en-US" sz="1400" dirty="0" err="1">
                <a:solidFill>
                  <a:schemeClr val="bg1"/>
                </a:solidFill>
              </a:rPr>
              <a:t>Wollins</a:t>
            </a:r>
            <a:r>
              <a:rPr lang="en-US" sz="1400" dirty="0">
                <a:solidFill>
                  <a:schemeClr val="bg1"/>
                </a:solidFill>
              </a:rPr>
              <a:t> DS, Tyne C &amp; </a:t>
            </a:r>
            <a:r>
              <a:rPr lang="en-US" sz="1400" dirty="0" err="1">
                <a:solidFill>
                  <a:schemeClr val="bg1"/>
                </a:solidFill>
              </a:rPr>
              <a:t>Dresler</a:t>
            </a:r>
            <a:r>
              <a:rPr lang="en-US" sz="1400" dirty="0">
                <a:solidFill>
                  <a:schemeClr val="bg1"/>
                </a:solidFill>
              </a:rPr>
              <a:t> C (2013). Tobacco Cessation and Control a Decade Later: American Society of Clinical Oncology Policy Statement Update. </a:t>
            </a:r>
            <a:r>
              <a:rPr lang="en-US" sz="1400" u="sng" dirty="0">
                <a:solidFill>
                  <a:schemeClr val="bg1"/>
                </a:solidFill>
              </a:rPr>
              <a:t>Journal of Clinical Oncology, 48</a:t>
            </a:r>
            <a:r>
              <a:rPr lang="en-US" sz="1400" dirty="0">
                <a:solidFill>
                  <a:schemeClr val="bg1"/>
                </a:solidFill>
              </a:rPr>
              <a:t>; 8932.</a:t>
            </a:r>
          </a:p>
        </p:txBody>
      </p:sp>
    </p:spTree>
    <p:extLst>
      <p:ext uri="{BB962C8B-B14F-4D97-AF65-F5344CB8AC3E}">
        <p14:creationId xmlns:p14="http://schemas.microsoft.com/office/powerpoint/2010/main" val="386587741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95250"/>
            <a:ext cx="6705600" cy="1200150"/>
          </a:xfrm>
        </p:spPr>
        <p:txBody>
          <a:bodyPr/>
          <a:lstStyle/>
          <a:p>
            <a:r>
              <a:rPr lang="en-US" dirty="0"/>
              <a:t>Tobacco Free Policy: A Parallel Process</a:t>
            </a:r>
          </a:p>
        </p:txBody>
      </p:sp>
      <p:sp>
        <p:nvSpPr>
          <p:cNvPr id="3" name="Rectangle 2"/>
          <p:cNvSpPr/>
          <p:nvPr/>
        </p:nvSpPr>
        <p:spPr>
          <a:xfrm>
            <a:off x="304800" y="1447801"/>
            <a:ext cx="5562600" cy="3631763"/>
          </a:xfrm>
          <a:prstGeom prst="rect">
            <a:avLst/>
          </a:prstGeom>
        </p:spPr>
        <p:txBody>
          <a:bodyPr wrap="square">
            <a:spAutoFit/>
          </a:bodyPr>
          <a:lstStyle/>
          <a:p>
            <a:endParaRPr lang="en-US" dirty="0"/>
          </a:p>
          <a:p>
            <a:r>
              <a:rPr lang="en-US" sz="3200" dirty="0" smtClean="0">
                <a:solidFill>
                  <a:srgbClr val="FFFF00"/>
                </a:solidFill>
              </a:rPr>
              <a:t>Client</a:t>
            </a:r>
            <a:r>
              <a:rPr lang="en-US" sz="3200" dirty="0">
                <a:solidFill>
                  <a:srgbClr val="FFFF00"/>
                </a:solidFill>
              </a:rPr>
              <a:t>, visitor, and staff policy </a:t>
            </a:r>
            <a:endParaRPr lang="en-US" sz="3200" dirty="0" smtClean="0">
              <a:solidFill>
                <a:srgbClr val="FFFF00"/>
              </a:solidFill>
            </a:endParaRPr>
          </a:p>
          <a:p>
            <a:r>
              <a:rPr lang="en-US" sz="3200" dirty="0" smtClean="0">
                <a:solidFill>
                  <a:srgbClr val="FFFF00"/>
                </a:solidFill>
              </a:rPr>
              <a:t>Client </a:t>
            </a:r>
            <a:r>
              <a:rPr lang="en-US" sz="3200" dirty="0">
                <a:solidFill>
                  <a:srgbClr val="FFFF00"/>
                </a:solidFill>
              </a:rPr>
              <a:t>and staff resources </a:t>
            </a:r>
            <a:endParaRPr lang="en-US" sz="3200" dirty="0" smtClean="0">
              <a:solidFill>
                <a:srgbClr val="FFFF00"/>
              </a:solidFill>
            </a:endParaRPr>
          </a:p>
          <a:p>
            <a:endParaRPr lang="en-US" dirty="0"/>
          </a:p>
          <a:p>
            <a:pPr marL="285750" indent="-285750">
              <a:buFont typeface="Wingdings" panose="05000000000000000000" pitchFamily="2" charset="2"/>
              <a:buChar char="§"/>
            </a:pPr>
            <a:r>
              <a:rPr lang="en-US" sz="2800" dirty="0" smtClean="0">
                <a:solidFill>
                  <a:schemeClr val="bg1"/>
                </a:solidFill>
              </a:rPr>
              <a:t>Facilities </a:t>
            </a:r>
            <a:endParaRPr lang="en-US" sz="2800" dirty="0">
              <a:solidFill>
                <a:schemeClr val="bg1"/>
              </a:solidFill>
            </a:endParaRPr>
          </a:p>
          <a:p>
            <a:pPr marL="285750" indent="-285750">
              <a:buFont typeface="Wingdings" panose="05000000000000000000" pitchFamily="2" charset="2"/>
              <a:buChar char="§"/>
            </a:pPr>
            <a:r>
              <a:rPr lang="en-US" sz="2800" dirty="0" smtClean="0">
                <a:solidFill>
                  <a:schemeClr val="bg1"/>
                </a:solidFill>
              </a:rPr>
              <a:t>Incentives </a:t>
            </a:r>
            <a:endParaRPr lang="en-US" sz="2800" dirty="0">
              <a:solidFill>
                <a:schemeClr val="bg1"/>
              </a:solidFill>
            </a:endParaRPr>
          </a:p>
          <a:p>
            <a:pPr marL="285750" indent="-285750">
              <a:buFont typeface="Wingdings" panose="05000000000000000000" pitchFamily="2" charset="2"/>
              <a:buChar char="§"/>
            </a:pPr>
            <a:r>
              <a:rPr lang="en-US" sz="2800" dirty="0" smtClean="0">
                <a:solidFill>
                  <a:schemeClr val="bg1"/>
                </a:solidFill>
              </a:rPr>
              <a:t>Medications </a:t>
            </a:r>
            <a:endParaRPr lang="en-US" sz="2800" dirty="0">
              <a:solidFill>
                <a:schemeClr val="bg1"/>
              </a:solidFill>
            </a:endParaRPr>
          </a:p>
          <a:p>
            <a:pPr marL="285750" indent="-285750">
              <a:buFont typeface="Wingdings" panose="05000000000000000000" pitchFamily="2" charset="2"/>
              <a:buChar char="§"/>
            </a:pPr>
            <a:r>
              <a:rPr lang="en-US" sz="2800" dirty="0" smtClean="0">
                <a:solidFill>
                  <a:schemeClr val="bg1"/>
                </a:solidFill>
              </a:rPr>
              <a:t>Peer </a:t>
            </a:r>
            <a:r>
              <a:rPr lang="en-US" sz="2800" dirty="0">
                <a:solidFill>
                  <a:schemeClr val="bg1"/>
                </a:solidFill>
              </a:rPr>
              <a:t>support </a:t>
            </a:r>
          </a:p>
          <a:p>
            <a:pPr lvl="1"/>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505200"/>
            <a:ext cx="3810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61746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4"/>
          <p:cNvSpPr>
            <a:spLocks noGrp="1" noChangeArrowheads="1"/>
          </p:cNvSpPr>
          <p:nvPr>
            <p:ph type="title"/>
          </p:nvPr>
        </p:nvSpPr>
        <p:spPr>
          <a:xfrm>
            <a:off x="304800" y="1143000"/>
            <a:ext cx="8839200" cy="5334000"/>
          </a:xfrm>
        </p:spPr>
        <p:txBody>
          <a:bodyPr/>
          <a:lstStyle/>
          <a:p>
            <a:r>
              <a:rPr lang="en-US" sz="2000" dirty="0" smtClean="0">
                <a:solidFill>
                  <a:schemeClr val="bg1"/>
                </a:solidFill>
              </a:rPr>
              <a:t>NYS Medicaid covers meds (even OTC) and cessation counseling </a:t>
            </a:r>
            <a:br>
              <a:rPr lang="en-US" sz="2000" dirty="0" smtClean="0">
                <a:solidFill>
                  <a:schemeClr val="bg1"/>
                </a:solidFill>
              </a:rPr>
            </a:br>
            <a:r>
              <a:rPr lang="en-US" sz="2000" b="0" dirty="0" smtClean="0">
                <a:solidFill>
                  <a:schemeClr val="bg1"/>
                </a:solidFill>
              </a:rPr>
              <a:t>ICD9 Codes: 630-677, V22, V23, V28</a:t>
            </a:r>
            <a:r>
              <a:rPr lang="en-US" sz="2000" dirty="0" smtClean="0">
                <a:solidFill>
                  <a:schemeClr val="bg1"/>
                </a:solidFill>
              </a:rPr>
              <a:t/>
            </a:r>
            <a:br>
              <a:rPr lang="en-US" sz="2000" dirty="0" smtClean="0">
                <a:solidFill>
                  <a:schemeClr val="bg1"/>
                </a:solidFill>
              </a:rPr>
            </a:br>
            <a:r>
              <a:rPr lang="en-US" sz="2000" dirty="0" smtClean="0">
                <a:solidFill>
                  <a:schemeClr val="bg1"/>
                </a:solidFill>
              </a:rPr>
              <a:t/>
            </a:r>
            <a:br>
              <a:rPr lang="en-US" sz="2000" dirty="0" smtClean="0">
                <a:solidFill>
                  <a:schemeClr val="bg1"/>
                </a:solidFill>
              </a:rPr>
            </a:br>
            <a:r>
              <a:rPr lang="en-US" sz="2000" dirty="0" smtClean="0">
                <a:solidFill>
                  <a:schemeClr val="bg1"/>
                </a:solidFill>
              </a:rPr>
              <a:t>Cessation Counseling (SCC) CPT procedure codes:</a:t>
            </a:r>
            <a:br>
              <a:rPr lang="en-US" sz="2000" dirty="0" smtClean="0">
                <a:solidFill>
                  <a:schemeClr val="bg1"/>
                </a:solidFill>
              </a:rPr>
            </a:br>
            <a:r>
              <a:rPr lang="en-US" sz="2000" b="0" dirty="0" smtClean="0">
                <a:solidFill>
                  <a:schemeClr val="bg1"/>
                </a:solidFill>
              </a:rPr>
              <a:t>99406 – Smoking Cessation Counseling 3-10 minutes ($10)</a:t>
            </a:r>
            <a:br>
              <a:rPr lang="en-US" sz="2000" b="0" dirty="0" smtClean="0">
                <a:solidFill>
                  <a:schemeClr val="bg1"/>
                </a:solidFill>
              </a:rPr>
            </a:br>
            <a:r>
              <a:rPr lang="en-US" sz="2000" b="0" dirty="0" smtClean="0">
                <a:solidFill>
                  <a:schemeClr val="bg1"/>
                </a:solidFill>
              </a:rPr>
              <a:t>99407 – Smoking Cessation Counseling greater than 10 min ($19)</a:t>
            </a:r>
            <a:r>
              <a:rPr lang="en-US" sz="2000" dirty="0" smtClean="0">
                <a:solidFill>
                  <a:schemeClr val="bg1"/>
                </a:solidFill>
              </a:rPr>
              <a:t/>
            </a:r>
            <a:br>
              <a:rPr lang="en-US" sz="2000" dirty="0" smtClean="0">
                <a:solidFill>
                  <a:schemeClr val="bg1"/>
                </a:solidFill>
              </a:rPr>
            </a:br>
            <a:r>
              <a:rPr lang="en-US" sz="2000" dirty="0" smtClean="0">
                <a:solidFill>
                  <a:srgbClr val="FFFF00"/>
                </a:solidFill>
              </a:rPr>
              <a:t>Medicare now covers counseling for tobacco dependence without a </a:t>
            </a:r>
            <a:br>
              <a:rPr lang="en-US" sz="2000" dirty="0" smtClean="0">
                <a:solidFill>
                  <a:srgbClr val="FFFF00"/>
                </a:solidFill>
              </a:rPr>
            </a:br>
            <a:r>
              <a:rPr lang="en-US" sz="2000" dirty="0" smtClean="0">
                <a:solidFill>
                  <a:srgbClr val="FFFF00"/>
                </a:solidFill>
              </a:rPr>
              <a:t>co-morbidity</a:t>
            </a:r>
            <a:r>
              <a:rPr lang="en-US" sz="2000" dirty="0" smtClean="0">
                <a:solidFill>
                  <a:schemeClr val="bg1"/>
                </a:solidFill>
              </a:rPr>
              <a:t/>
            </a:r>
            <a:br>
              <a:rPr lang="en-US" sz="2000" dirty="0" smtClean="0">
                <a:solidFill>
                  <a:schemeClr val="bg1"/>
                </a:solidFill>
              </a:rPr>
            </a:br>
            <a:r>
              <a:rPr lang="en-US" sz="2000" dirty="0" smtClean="0">
                <a:solidFill>
                  <a:schemeClr val="bg1"/>
                </a:solidFill>
              </a:rPr>
              <a:t/>
            </a:r>
            <a:br>
              <a:rPr lang="en-US" sz="2000" dirty="0" smtClean="0">
                <a:solidFill>
                  <a:schemeClr val="bg1"/>
                </a:solidFill>
              </a:rPr>
            </a:br>
            <a:r>
              <a:rPr lang="en-US" sz="2000" dirty="0" smtClean="0">
                <a:solidFill>
                  <a:schemeClr val="bg1"/>
                </a:solidFill>
              </a:rPr>
              <a:t>ICD9 Code: 305.1</a:t>
            </a:r>
            <a:br>
              <a:rPr lang="en-US" sz="2000" dirty="0" smtClean="0">
                <a:solidFill>
                  <a:schemeClr val="bg1"/>
                </a:solidFill>
              </a:rPr>
            </a:br>
            <a:r>
              <a:rPr lang="en-US" sz="2000" b="0" dirty="0" smtClean="0">
                <a:solidFill>
                  <a:schemeClr val="bg1"/>
                </a:solidFill>
              </a:rPr>
              <a:t>99406 – Smoke/Tobacco Counseling 3-10 minutes payment ($12.19 </a:t>
            </a:r>
            <a:r>
              <a:rPr lang="en-US" sz="2000" b="0" i="1" dirty="0" smtClean="0">
                <a:solidFill>
                  <a:schemeClr val="bg1"/>
                </a:solidFill>
              </a:rPr>
              <a:t>natl avg)</a:t>
            </a:r>
            <a:br>
              <a:rPr lang="en-US" sz="2000" b="0" i="1" dirty="0" smtClean="0">
                <a:solidFill>
                  <a:schemeClr val="bg1"/>
                </a:solidFill>
              </a:rPr>
            </a:br>
            <a:r>
              <a:rPr lang="en-US" sz="2000" b="0" dirty="0" smtClean="0">
                <a:solidFill>
                  <a:schemeClr val="bg1"/>
                </a:solidFill>
              </a:rPr>
              <a:t>99407 – Smoke/Tobacco Counseling greater than 10 minutes ($23.99 </a:t>
            </a:r>
            <a:r>
              <a:rPr lang="en-US" sz="2000" b="0" i="1" dirty="0" smtClean="0">
                <a:solidFill>
                  <a:schemeClr val="bg1"/>
                </a:solidFill>
              </a:rPr>
              <a:t>natl avg)</a:t>
            </a:r>
            <a:br>
              <a:rPr lang="en-US" sz="2000" b="0" i="1" dirty="0" smtClean="0">
                <a:solidFill>
                  <a:schemeClr val="bg1"/>
                </a:solidFill>
              </a:rPr>
            </a:br>
            <a:r>
              <a:rPr lang="en-US" sz="2000" dirty="0" smtClean="0">
                <a:solidFill>
                  <a:srgbClr val="FFFF00"/>
                </a:solidFill>
              </a:rPr>
              <a:t>Many private plans now cover medications and some reimburse for cessation counseling</a:t>
            </a:r>
          </a:p>
        </p:txBody>
      </p:sp>
      <p:sp>
        <p:nvSpPr>
          <p:cNvPr id="5" name="Rectangle 14"/>
          <p:cNvSpPr txBox="1">
            <a:spLocks noChangeArrowheads="1"/>
          </p:cNvSpPr>
          <p:nvPr/>
        </p:nvSpPr>
        <p:spPr bwMode="auto">
          <a:xfrm>
            <a:off x="2686050" y="0"/>
            <a:ext cx="6457950" cy="1200150"/>
          </a:xfrm>
          <a:prstGeom prst="rect">
            <a:avLst/>
          </a:prstGeom>
          <a:noFill/>
          <a:ln w="9525">
            <a:noFill/>
            <a:miter lim="800000"/>
            <a:headEnd/>
            <a:tailEnd/>
          </a:ln>
        </p:spPr>
        <p:txBody>
          <a:bodyPr anchor="ctr"/>
          <a:lstStyle/>
          <a:p>
            <a:pPr algn="r">
              <a:defRPr/>
            </a:pPr>
            <a:r>
              <a:rPr lang="en-US" sz="3200" b="1" kern="0" dirty="0">
                <a:solidFill>
                  <a:srgbClr val="000000"/>
                </a:solidFill>
                <a:latin typeface="+mj-lt"/>
                <a:ea typeface="+mj-ea"/>
                <a:cs typeface="+mj-cs"/>
              </a:rPr>
              <a:t>Billing Codes</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Upcoming ICD-10 Codes </a:t>
            </a:r>
            <a:endParaRPr lang="en-US" dirty="0"/>
          </a:p>
        </p:txBody>
      </p:sp>
      <p:sp>
        <p:nvSpPr>
          <p:cNvPr id="4" name="TextBox 3"/>
          <p:cNvSpPr txBox="1"/>
          <p:nvPr/>
        </p:nvSpPr>
        <p:spPr>
          <a:xfrm>
            <a:off x="304800" y="1447800"/>
            <a:ext cx="8610600" cy="3262432"/>
          </a:xfrm>
          <a:prstGeom prst="rect">
            <a:avLst/>
          </a:prstGeom>
          <a:noFill/>
        </p:spPr>
        <p:txBody>
          <a:bodyPr wrap="square" rtlCol="0">
            <a:spAutoFit/>
          </a:bodyPr>
          <a:lstStyle/>
          <a:p>
            <a:endParaRPr lang="en-US" dirty="0"/>
          </a:p>
          <a:p>
            <a:pPr algn="ctr"/>
            <a:endParaRPr lang="en-US" dirty="0">
              <a:solidFill>
                <a:schemeClr val="bg1"/>
              </a:solidFill>
            </a:endParaRPr>
          </a:p>
          <a:p>
            <a:pPr algn="ctr"/>
            <a:r>
              <a:rPr lang="en-US" sz="2800" dirty="0">
                <a:solidFill>
                  <a:srgbClr val="FFFF00"/>
                </a:solidFill>
              </a:rPr>
              <a:t>ICD-10 Codes: F17.2 Nicotine </a:t>
            </a:r>
            <a:r>
              <a:rPr lang="en-US" sz="2800" dirty="0" smtClean="0">
                <a:solidFill>
                  <a:srgbClr val="FFFF00"/>
                </a:solidFill>
              </a:rPr>
              <a:t>Dependence</a:t>
            </a:r>
          </a:p>
          <a:p>
            <a:pPr algn="ctr"/>
            <a:r>
              <a:rPr lang="en-US" sz="2800" dirty="0" smtClean="0">
                <a:solidFill>
                  <a:schemeClr val="bg1"/>
                </a:solidFill>
              </a:rPr>
              <a:t> </a:t>
            </a:r>
          </a:p>
          <a:p>
            <a:pPr lvl="3"/>
            <a:r>
              <a:rPr lang="en-US" sz="2400" dirty="0" smtClean="0">
                <a:solidFill>
                  <a:schemeClr val="bg1"/>
                </a:solidFill>
              </a:rPr>
              <a:t>F17.20 </a:t>
            </a:r>
            <a:r>
              <a:rPr lang="en-US" sz="2400" dirty="0">
                <a:solidFill>
                  <a:schemeClr val="bg1"/>
                </a:solidFill>
              </a:rPr>
              <a:t>Nicotine dependence, unspecified, </a:t>
            </a:r>
            <a:endParaRPr lang="en-US" sz="2400" dirty="0" smtClean="0">
              <a:solidFill>
                <a:schemeClr val="bg1"/>
              </a:solidFill>
            </a:endParaRPr>
          </a:p>
          <a:p>
            <a:pPr lvl="3"/>
            <a:r>
              <a:rPr lang="en-US" sz="2400" dirty="0" smtClean="0">
                <a:solidFill>
                  <a:schemeClr val="bg1"/>
                </a:solidFill>
              </a:rPr>
              <a:t>F17.21 </a:t>
            </a:r>
            <a:r>
              <a:rPr lang="en-US" sz="2400" dirty="0">
                <a:solidFill>
                  <a:schemeClr val="bg1"/>
                </a:solidFill>
              </a:rPr>
              <a:t>Nicotine dependence, </a:t>
            </a:r>
            <a:r>
              <a:rPr lang="en-US" sz="2400" dirty="0" smtClean="0">
                <a:solidFill>
                  <a:schemeClr val="bg1"/>
                </a:solidFill>
              </a:rPr>
              <a:t>cigarettes; </a:t>
            </a:r>
          </a:p>
          <a:p>
            <a:pPr lvl="3"/>
            <a:r>
              <a:rPr lang="en-US" sz="2400" dirty="0" smtClean="0">
                <a:solidFill>
                  <a:schemeClr val="bg1"/>
                </a:solidFill>
              </a:rPr>
              <a:t>F17.22 Nicotine dependence, chewing tobacco, </a:t>
            </a:r>
          </a:p>
          <a:p>
            <a:pPr lvl="3"/>
            <a:r>
              <a:rPr lang="en-US" sz="2400" dirty="0" smtClean="0">
                <a:solidFill>
                  <a:schemeClr val="bg1"/>
                </a:solidFill>
              </a:rPr>
              <a:t>F17.29 </a:t>
            </a:r>
            <a:r>
              <a:rPr lang="en-US" sz="2400" dirty="0">
                <a:solidFill>
                  <a:schemeClr val="bg1"/>
                </a:solidFill>
              </a:rPr>
              <a:t>Nicotine dependence, other tobacco product </a:t>
            </a:r>
          </a:p>
          <a:p>
            <a:endParaRPr lang="en-US" dirty="0"/>
          </a:p>
        </p:txBody>
      </p:sp>
    </p:spTree>
    <p:extLst>
      <p:ext uri="{BB962C8B-B14F-4D97-AF65-F5344CB8AC3E}">
        <p14:creationId xmlns:p14="http://schemas.microsoft.com/office/powerpoint/2010/main" val="35912221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Billing </a:t>
            </a:r>
            <a:r>
              <a:rPr lang="en-US" b="0" dirty="0"/>
              <a:t>Diagnosis and Codes </a:t>
            </a:r>
            <a:endParaRPr lang="en-US" dirty="0"/>
          </a:p>
        </p:txBody>
      </p:sp>
      <p:sp>
        <p:nvSpPr>
          <p:cNvPr id="3" name="Table Placeholder 2"/>
          <p:cNvSpPr>
            <a:spLocks noGrp="1"/>
          </p:cNvSpPr>
          <p:nvPr>
            <p:ph type="tbl" idx="1"/>
          </p:nvPr>
        </p:nvSpPr>
        <p:spPr/>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8813714"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50917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sz="3600" dirty="0"/>
              <a:t>New ICD-10 Codes</a:t>
            </a:r>
          </a:p>
        </p:txBody>
      </p:sp>
      <p:pic>
        <p:nvPicPr>
          <p:cNvPr id="4" name="Picture 3"/>
          <p:cNvPicPr>
            <a:picLocks noChangeAspect="1"/>
          </p:cNvPicPr>
          <p:nvPr/>
        </p:nvPicPr>
        <p:blipFill>
          <a:blip r:embed="rId2"/>
          <a:stretch>
            <a:fillRect/>
          </a:stretch>
        </p:blipFill>
        <p:spPr>
          <a:xfrm>
            <a:off x="1752600" y="838200"/>
            <a:ext cx="6962775" cy="5829300"/>
          </a:xfrm>
          <a:prstGeom prst="rect">
            <a:avLst/>
          </a:prstGeom>
          <a:ln w="25400">
            <a:solidFill>
              <a:schemeClr val="accent1"/>
            </a:solidFill>
          </a:ln>
        </p:spPr>
      </p:pic>
    </p:spTree>
    <p:extLst>
      <p:ext uri="{BB962C8B-B14F-4D97-AF65-F5344CB8AC3E}">
        <p14:creationId xmlns:p14="http://schemas.microsoft.com/office/powerpoint/2010/main" val="22853848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Kidney Cancer</a:t>
            </a:r>
            <a:endParaRPr lang="en-US" dirty="0"/>
          </a:p>
        </p:txBody>
      </p:sp>
      <p:sp>
        <p:nvSpPr>
          <p:cNvPr id="3" name="Content Placeholder 2"/>
          <p:cNvSpPr>
            <a:spLocks noGrp="1"/>
          </p:cNvSpPr>
          <p:nvPr>
            <p:ph idx="1"/>
          </p:nvPr>
        </p:nvSpPr>
        <p:spPr>
          <a:xfrm>
            <a:off x="457201" y="1447800"/>
            <a:ext cx="4343400" cy="5181600"/>
          </a:xfrm>
        </p:spPr>
        <p:txBody>
          <a:bodyPr>
            <a:normAutofit/>
          </a:bodyPr>
          <a:lstStyle/>
          <a:p>
            <a:r>
              <a:rPr lang="en-US" dirty="0"/>
              <a:t>In the US, approximately 58,000 people will be diagnosed with kidney cancer this year</a:t>
            </a:r>
          </a:p>
          <a:p>
            <a:r>
              <a:rPr lang="en-US" dirty="0"/>
              <a:t>13,000 people will die of kidney cancer this year</a:t>
            </a:r>
          </a:p>
          <a:p>
            <a:r>
              <a:rPr lang="en-US" dirty="0" smtClean="0"/>
              <a:t>The risk of developing kidney cancer is higher in smokers</a:t>
            </a:r>
          </a:p>
          <a:p>
            <a:r>
              <a:rPr lang="en-US" dirty="0" smtClean="0"/>
              <a:t>The risk of kidney cancer is higher in those who smoke more cigarette or in those who have smoked for many years</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1371600"/>
            <a:ext cx="4224131"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790439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Bladder Cancer</a:t>
            </a:r>
            <a:endParaRPr lang="en-US" dirty="0"/>
          </a:p>
        </p:txBody>
      </p:sp>
      <p:sp>
        <p:nvSpPr>
          <p:cNvPr id="5" name="Content Placeholder 4"/>
          <p:cNvSpPr>
            <a:spLocks noGrp="1"/>
          </p:cNvSpPr>
          <p:nvPr>
            <p:ph idx="1"/>
          </p:nvPr>
        </p:nvSpPr>
        <p:spPr>
          <a:xfrm>
            <a:off x="381000" y="1600200"/>
            <a:ext cx="8229600" cy="4525963"/>
          </a:xfrm>
        </p:spPr>
        <p:txBody>
          <a:bodyPr>
            <a:normAutofit/>
          </a:bodyPr>
          <a:lstStyle/>
          <a:p>
            <a:r>
              <a:rPr lang="en-US" dirty="0" smtClean="0"/>
              <a:t>Over 14,000 people in the US will die of bladder cancer this year</a:t>
            </a:r>
          </a:p>
          <a:p>
            <a:r>
              <a:rPr lang="en-US" dirty="0" smtClean="0"/>
              <a:t>Smoking is a major risk factor for the development of bladder cancer</a:t>
            </a:r>
          </a:p>
          <a:p>
            <a:r>
              <a:rPr lang="en-US" dirty="0" smtClean="0"/>
              <a:t>Smokers are 4x more likely to develop bladder cancer than non-smokers</a:t>
            </a:r>
          </a:p>
          <a:p>
            <a:r>
              <a:rPr lang="en-US" dirty="0" smtClean="0"/>
              <a:t>Quitting smoking will decrease the risk of developing bladder cancer and of cancer recurrence</a:t>
            </a:r>
            <a:endParaRPr lang="en-US" dirty="0"/>
          </a:p>
        </p:txBody>
      </p:sp>
    </p:spTree>
    <p:extLst>
      <p:ext uri="{BB962C8B-B14F-4D97-AF65-F5344CB8AC3E}">
        <p14:creationId xmlns:p14="http://schemas.microsoft.com/office/powerpoint/2010/main" val="57040870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Surgical Complications</a:t>
            </a:r>
          </a:p>
        </p:txBody>
      </p:sp>
      <p:sp>
        <p:nvSpPr>
          <p:cNvPr id="3" name="TextBox 2"/>
          <p:cNvSpPr txBox="1"/>
          <p:nvPr/>
        </p:nvSpPr>
        <p:spPr>
          <a:xfrm>
            <a:off x="228600" y="1524000"/>
            <a:ext cx="8801100" cy="3596369"/>
          </a:xfrm>
          <a:prstGeom prst="rect">
            <a:avLst/>
          </a:prstGeom>
          <a:noFill/>
        </p:spPr>
        <p:txBody>
          <a:bodyPr wrap="square" rtlCol="0">
            <a:spAutoFit/>
          </a:bodyPr>
          <a:lstStyle/>
          <a:p>
            <a:pPr marL="342900" marR="0" lvl="0" indent="-342900">
              <a:lnSpc>
                <a:spcPct val="115000"/>
              </a:lnSpc>
              <a:spcBef>
                <a:spcPts val="0"/>
              </a:spcBef>
              <a:spcAft>
                <a:spcPts val="0"/>
              </a:spcAft>
              <a:buFont typeface="Wingdings"/>
              <a:buChar char=""/>
            </a:pPr>
            <a:r>
              <a:rPr lang="en-US" sz="2400" dirty="0">
                <a:solidFill>
                  <a:schemeClr val="bg1"/>
                </a:solidFill>
                <a:latin typeface="Calibri"/>
                <a:ea typeface="Calibri"/>
                <a:cs typeface="Times New Roman"/>
              </a:rPr>
              <a:t>Increased complications from general anesthesia</a:t>
            </a:r>
          </a:p>
          <a:p>
            <a:pPr marL="342900" marR="0" lvl="0" indent="-342900">
              <a:lnSpc>
                <a:spcPct val="115000"/>
              </a:lnSpc>
              <a:spcBef>
                <a:spcPts val="0"/>
              </a:spcBef>
              <a:spcAft>
                <a:spcPts val="0"/>
              </a:spcAft>
              <a:buFont typeface="Wingdings"/>
              <a:buChar char=""/>
            </a:pPr>
            <a:r>
              <a:rPr lang="en-US" sz="2400" dirty="0">
                <a:solidFill>
                  <a:schemeClr val="bg1"/>
                </a:solidFill>
                <a:latin typeface="Calibri"/>
                <a:ea typeface="Calibri"/>
                <a:cs typeface="Times New Roman"/>
              </a:rPr>
              <a:t>Increased risk of pulmonary complications (pneumonia, reintubation, bronchospasms)</a:t>
            </a:r>
          </a:p>
          <a:p>
            <a:pPr marL="342900" marR="0" lvl="0" indent="-342900">
              <a:lnSpc>
                <a:spcPct val="115000"/>
              </a:lnSpc>
              <a:spcBef>
                <a:spcPts val="0"/>
              </a:spcBef>
              <a:spcAft>
                <a:spcPts val="0"/>
              </a:spcAft>
              <a:buFont typeface="Wingdings"/>
              <a:buChar char=""/>
            </a:pPr>
            <a:r>
              <a:rPr lang="en-US" sz="2400" dirty="0">
                <a:solidFill>
                  <a:schemeClr val="bg1"/>
                </a:solidFill>
                <a:latin typeface="Calibri"/>
                <a:ea typeface="Calibri"/>
                <a:cs typeface="Times New Roman"/>
              </a:rPr>
              <a:t>Detrimental effects on wound healing</a:t>
            </a:r>
          </a:p>
          <a:p>
            <a:pPr marL="800100" lvl="1" indent="-342900">
              <a:lnSpc>
                <a:spcPct val="115000"/>
              </a:lnSpc>
              <a:spcBef>
                <a:spcPts val="0"/>
              </a:spcBef>
              <a:spcAft>
                <a:spcPts val="0"/>
              </a:spcAft>
              <a:buFont typeface="Symbol"/>
              <a:buChar char=""/>
            </a:pPr>
            <a:r>
              <a:rPr lang="en-US" i="1" dirty="0">
                <a:solidFill>
                  <a:schemeClr val="bg1"/>
                </a:solidFill>
                <a:latin typeface="Calibri"/>
                <a:ea typeface="Calibri"/>
                <a:cs typeface="Times New Roman"/>
              </a:rPr>
              <a:t>Compromised capillary blood flow</a:t>
            </a:r>
          </a:p>
          <a:p>
            <a:pPr marL="800100" lvl="1" indent="-342900">
              <a:lnSpc>
                <a:spcPct val="115000"/>
              </a:lnSpc>
              <a:spcBef>
                <a:spcPts val="0"/>
              </a:spcBef>
              <a:spcAft>
                <a:spcPts val="0"/>
              </a:spcAft>
              <a:buFont typeface="Symbol"/>
              <a:buChar char=""/>
            </a:pPr>
            <a:r>
              <a:rPr lang="en-US" i="1" dirty="0">
                <a:solidFill>
                  <a:schemeClr val="bg1"/>
                </a:solidFill>
                <a:latin typeface="Calibri"/>
                <a:ea typeface="Calibri"/>
                <a:cs typeface="Times New Roman"/>
              </a:rPr>
              <a:t>Increased vasoconstriction</a:t>
            </a:r>
          </a:p>
          <a:p>
            <a:pPr marL="800100" lvl="1" indent="-342900">
              <a:lnSpc>
                <a:spcPct val="115000"/>
              </a:lnSpc>
              <a:spcBef>
                <a:spcPts val="0"/>
              </a:spcBef>
              <a:spcAft>
                <a:spcPts val="0"/>
              </a:spcAft>
              <a:buFont typeface="Symbol"/>
              <a:buChar char=""/>
            </a:pPr>
            <a:r>
              <a:rPr lang="en-US" i="1" dirty="0">
                <a:solidFill>
                  <a:schemeClr val="bg1"/>
                </a:solidFill>
                <a:latin typeface="Calibri"/>
                <a:ea typeface="Calibri"/>
                <a:cs typeface="Times New Roman"/>
              </a:rPr>
              <a:t>Increased risk of wound infection</a:t>
            </a:r>
          </a:p>
          <a:p>
            <a:pPr marL="342900" marR="0" lvl="0" indent="-342900">
              <a:lnSpc>
                <a:spcPct val="115000"/>
              </a:lnSpc>
              <a:spcBef>
                <a:spcPts val="0"/>
              </a:spcBef>
              <a:spcAft>
                <a:spcPts val="1000"/>
              </a:spcAft>
              <a:buFont typeface="Wingdings"/>
              <a:buChar char=""/>
            </a:pPr>
            <a:r>
              <a:rPr lang="en-US" sz="2400" dirty="0">
                <a:solidFill>
                  <a:schemeClr val="bg1"/>
                </a:solidFill>
                <a:latin typeface="Calibri"/>
                <a:ea typeface="Calibri"/>
                <a:cs typeface="Times New Roman"/>
              </a:rPr>
              <a:t>Quitting smoking at least one month prior to surgery is most </a:t>
            </a:r>
            <a:r>
              <a:rPr lang="en-US" sz="2400" dirty="0" smtClean="0">
                <a:solidFill>
                  <a:schemeClr val="bg1"/>
                </a:solidFill>
                <a:latin typeface="Calibri"/>
                <a:ea typeface="Calibri"/>
                <a:cs typeface="Times New Roman"/>
              </a:rPr>
              <a:t>beneficial</a:t>
            </a:r>
            <a:endParaRPr lang="en-US" sz="2400" dirty="0">
              <a:solidFill>
                <a:schemeClr val="bg1"/>
              </a:solidFill>
              <a:latin typeface="Calibri"/>
              <a:ea typeface="Calibri"/>
              <a:cs typeface="Times New Roman"/>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152400"/>
            <a:ext cx="1943100" cy="1752600"/>
          </a:xfrm>
          <a:prstGeom prst="rect">
            <a:avLst/>
          </a:prstGeom>
          <a:ln>
            <a:noFill/>
          </a:ln>
          <a:effectLst>
            <a:softEdge rad="112500"/>
          </a:effectLst>
        </p:spPr>
      </p:pic>
      <p:sp>
        <p:nvSpPr>
          <p:cNvPr id="5" name="TextBox 4"/>
          <p:cNvSpPr txBox="1"/>
          <p:nvPr/>
        </p:nvSpPr>
        <p:spPr>
          <a:xfrm>
            <a:off x="1905000" y="5920026"/>
            <a:ext cx="7239000" cy="861774"/>
          </a:xfrm>
          <a:prstGeom prst="rect">
            <a:avLst/>
          </a:prstGeom>
          <a:noFill/>
        </p:spPr>
        <p:txBody>
          <a:bodyPr wrap="square" rtlCol="0">
            <a:spAutoFit/>
          </a:bodyPr>
          <a:lstStyle/>
          <a:p>
            <a:r>
              <a:rPr lang="en-US" sz="1600" dirty="0" smtClean="0">
                <a:solidFill>
                  <a:schemeClr val="bg1"/>
                </a:solidFill>
              </a:rPr>
              <a:t>Source: </a:t>
            </a:r>
            <a:r>
              <a:rPr lang="en-US" sz="1600" dirty="0">
                <a:solidFill>
                  <a:schemeClr val="bg1"/>
                </a:solidFill>
              </a:rPr>
              <a:t>Jamie Ostroff, PhD Director, MSKCC Tobacco Cessation Program Chief, Behavioral Sciences Service Memorial Sloan-Kettering Cancer Center</a:t>
            </a:r>
          </a:p>
          <a:p>
            <a:endParaRPr lang="en-US" dirty="0"/>
          </a:p>
        </p:txBody>
      </p:sp>
    </p:spTree>
    <p:extLst>
      <p:ext uri="{BB962C8B-B14F-4D97-AF65-F5344CB8AC3E}">
        <p14:creationId xmlns:p14="http://schemas.microsoft.com/office/powerpoint/2010/main" val="162133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algn="r" eaLnBrk="1" hangingPunct="1"/>
            <a:r>
              <a:rPr lang="en-US" dirty="0" smtClean="0"/>
              <a:t>6 Stages of Change Model</a:t>
            </a:r>
            <a:br>
              <a:rPr lang="en-US" dirty="0" smtClean="0"/>
            </a:br>
            <a:r>
              <a:rPr lang="en-US" sz="2800" dirty="0" smtClean="0"/>
              <a:t>(Prochaska and DiClemente)</a:t>
            </a:r>
          </a:p>
        </p:txBody>
      </p:sp>
      <p:sp>
        <p:nvSpPr>
          <p:cNvPr id="3" name="Rectangle 6"/>
          <p:cNvSpPr txBox="1">
            <a:spLocks noChangeArrowheads="1"/>
          </p:cNvSpPr>
          <p:nvPr/>
        </p:nvSpPr>
        <p:spPr>
          <a:xfrm>
            <a:off x="889000" y="1371600"/>
            <a:ext cx="6883400" cy="4114800"/>
          </a:xfrm>
          <a:prstGeom prst="rect">
            <a:avLst/>
          </a:prstGeom>
        </p:spPr>
        <p:txBody>
          <a:bodyPr/>
          <a:lstStyle/>
          <a:p>
            <a:pPr marL="342900" indent="-342900">
              <a:lnSpc>
                <a:spcPct val="80000"/>
              </a:lnSpc>
              <a:spcBef>
                <a:spcPct val="20000"/>
              </a:spcBef>
              <a:spcAft>
                <a:spcPct val="20000"/>
              </a:spcAft>
              <a:buClr>
                <a:srgbClr val="66C1FC"/>
              </a:buClr>
              <a:buFontTx/>
              <a:buChar char="•"/>
              <a:defRPr/>
            </a:pPr>
            <a:r>
              <a:rPr lang="en-US" sz="2800" b="1" kern="0" dirty="0" smtClean="0">
                <a:solidFill>
                  <a:schemeClr val="bg1"/>
                </a:solidFill>
                <a:latin typeface="+mn-lt"/>
                <a:cs typeface="Arial" pitchFamily="34" charset="0"/>
              </a:rPr>
              <a:t>Pre-contemplation</a:t>
            </a:r>
          </a:p>
          <a:p>
            <a:pPr marL="800100" lvl="1" indent="-342900">
              <a:lnSpc>
                <a:spcPct val="80000"/>
              </a:lnSpc>
              <a:spcBef>
                <a:spcPct val="20000"/>
              </a:spcBef>
              <a:spcAft>
                <a:spcPct val="20000"/>
              </a:spcAft>
              <a:buClr>
                <a:srgbClr val="66C1FC"/>
              </a:buClr>
              <a:buFontTx/>
              <a:buChar char="•"/>
              <a:defRPr/>
            </a:pPr>
            <a:r>
              <a:rPr lang="en-US" b="1" kern="0" dirty="0" smtClean="0">
                <a:solidFill>
                  <a:schemeClr val="bg1"/>
                </a:solidFill>
                <a:latin typeface="+mn-lt"/>
                <a:cs typeface="Arial" pitchFamily="34" charset="0"/>
              </a:rPr>
              <a:t>(“5R’s”)</a:t>
            </a:r>
            <a:endParaRPr lang="en-US" b="1" kern="0" dirty="0">
              <a:solidFill>
                <a:schemeClr val="bg1"/>
              </a:solidFill>
              <a:latin typeface="+mn-lt"/>
              <a:cs typeface="Arial" pitchFamily="34" charset="0"/>
            </a:endParaRPr>
          </a:p>
          <a:p>
            <a:pPr marL="342900" indent="-342900">
              <a:lnSpc>
                <a:spcPct val="80000"/>
              </a:lnSpc>
              <a:spcBef>
                <a:spcPct val="20000"/>
              </a:spcBef>
              <a:spcAft>
                <a:spcPct val="20000"/>
              </a:spcAft>
              <a:buClr>
                <a:srgbClr val="66C1FC"/>
              </a:buClr>
              <a:buFontTx/>
              <a:buChar char="•"/>
              <a:defRPr/>
            </a:pPr>
            <a:r>
              <a:rPr lang="en-US" sz="2800" b="1" kern="0" dirty="0" smtClean="0">
                <a:solidFill>
                  <a:schemeClr val="bg1"/>
                </a:solidFill>
                <a:latin typeface="+mn-lt"/>
                <a:cs typeface="Arial" pitchFamily="34" charset="0"/>
              </a:rPr>
              <a:t>Contemplation</a:t>
            </a:r>
          </a:p>
          <a:p>
            <a:pPr marL="800100" lvl="1" indent="-342900">
              <a:lnSpc>
                <a:spcPct val="80000"/>
              </a:lnSpc>
              <a:spcBef>
                <a:spcPct val="20000"/>
              </a:spcBef>
              <a:spcAft>
                <a:spcPct val="20000"/>
              </a:spcAft>
              <a:buClr>
                <a:srgbClr val="66C1FC"/>
              </a:buClr>
              <a:buFontTx/>
              <a:buChar char="•"/>
              <a:defRPr/>
            </a:pPr>
            <a:r>
              <a:rPr lang="en-US" b="1" kern="0" dirty="0" smtClean="0">
                <a:solidFill>
                  <a:schemeClr val="bg1"/>
                </a:solidFill>
                <a:latin typeface="+mn-lt"/>
                <a:cs typeface="Arial" pitchFamily="34" charset="0"/>
              </a:rPr>
              <a:t>Yes, but not now</a:t>
            </a:r>
            <a:r>
              <a:rPr lang="en-US" sz="2800" b="1" kern="0" dirty="0" smtClean="0">
                <a:solidFill>
                  <a:schemeClr val="bg1"/>
                </a:solidFill>
                <a:latin typeface="+mn-lt"/>
                <a:cs typeface="Arial" pitchFamily="34" charset="0"/>
              </a:rPr>
              <a:t> </a:t>
            </a:r>
            <a:endParaRPr lang="en-US" sz="2800" b="1" kern="0" dirty="0">
              <a:solidFill>
                <a:schemeClr val="bg1"/>
              </a:solidFill>
              <a:latin typeface="+mn-lt"/>
              <a:cs typeface="Arial" pitchFamily="34" charset="0"/>
            </a:endParaRPr>
          </a:p>
          <a:p>
            <a:pPr marL="342900" indent="-342900">
              <a:lnSpc>
                <a:spcPct val="80000"/>
              </a:lnSpc>
              <a:spcBef>
                <a:spcPct val="20000"/>
              </a:spcBef>
              <a:spcAft>
                <a:spcPct val="20000"/>
              </a:spcAft>
              <a:buClr>
                <a:srgbClr val="66C1FC"/>
              </a:buClr>
              <a:buFontTx/>
              <a:buChar char="•"/>
              <a:defRPr/>
            </a:pPr>
            <a:r>
              <a:rPr lang="en-US" sz="2800" b="1" kern="0" dirty="0">
                <a:solidFill>
                  <a:schemeClr val="bg1"/>
                </a:solidFill>
                <a:latin typeface="+mn-lt"/>
                <a:cs typeface="Arial" pitchFamily="34" charset="0"/>
              </a:rPr>
              <a:t>Preparation </a:t>
            </a:r>
            <a:endParaRPr lang="en-US" sz="2800" b="1" kern="0" dirty="0" smtClean="0">
              <a:solidFill>
                <a:schemeClr val="bg1"/>
              </a:solidFill>
              <a:latin typeface="+mn-lt"/>
              <a:cs typeface="Arial" pitchFamily="34" charset="0"/>
            </a:endParaRPr>
          </a:p>
          <a:p>
            <a:pPr marL="800100" lvl="1" indent="-342900">
              <a:lnSpc>
                <a:spcPct val="80000"/>
              </a:lnSpc>
              <a:spcBef>
                <a:spcPct val="20000"/>
              </a:spcBef>
              <a:spcAft>
                <a:spcPct val="20000"/>
              </a:spcAft>
              <a:buClr>
                <a:srgbClr val="66C1FC"/>
              </a:buClr>
              <a:buFontTx/>
              <a:buChar char="•"/>
              <a:defRPr/>
            </a:pPr>
            <a:r>
              <a:rPr lang="en-US" sz="2000" b="1" kern="0" dirty="0" smtClean="0">
                <a:solidFill>
                  <a:schemeClr val="bg1"/>
                </a:solidFill>
                <a:latin typeface="+mn-lt"/>
                <a:cs typeface="Arial" pitchFamily="34" charset="0"/>
              </a:rPr>
              <a:t>Set a Quit Date</a:t>
            </a:r>
            <a:endParaRPr lang="en-US" sz="2000" b="1" kern="0" dirty="0">
              <a:solidFill>
                <a:schemeClr val="bg1"/>
              </a:solidFill>
              <a:latin typeface="+mn-lt"/>
              <a:cs typeface="Arial" pitchFamily="34" charset="0"/>
            </a:endParaRPr>
          </a:p>
          <a:p>
            <a:pPr marL="342900" indent="-342900">
              <a:lnSpc>
                <a:spcPct val="80000"/>
              </a:lnSpc>
              <a:spcBef>
                <a:spcPct val="20000"/>
              </a:spcBef>
              <a:spcAft>
                <a:spcPct val="20000"/>
              </a:spcAft>
              <a:buClr>
                <a:srgbClr val="66C1FC"/>
              </a:buClr>
              <a:buFontTx/>
              <a:buChar char="•"/>
              <a:defRPr/>
            </a:pPr>
            <a:r>
              <a:rPr lang="en-US" sz="2800" b="1" kern="0" dirty="0">
                <a:solidFill>
                  <a:schemeClr val="bg1"/>
                </a:solidFill>
                <a:latin typeface="+mn-lt"/>
                <a:cs typeface="Arial" pitchFamily="34" charset="0"/>
              </a:rPr>
              <a:t>Action </a:t>
            </a:r>
            <a:endParaRPr lang="en-US" sz="2800" b="1" kern="0" dirty="0" smtClean="0">
              <a:solidFill>
                <a:schemeClr val="bg1"/>
              </a:solidFill>
              <a:latin typeface="+mn-lt"/>
              <a:cs typeface="Arial" pitchFamily="34" charset="0"/>
            </a:endParaRPr>
          </a:p>
          <a:p>
            <a:pPr marL="800100" lvl="1" indent="-342900">
              <a:lnSpc>
                <a:spcPct val="80000"/>
              </a:lnSpc>
              <a:spcBef>
                <a:spcPct val="20000"/>
              </a:spcBef>
              <a:spcAft>
                <a:spcPct val="20000"/>
              </a:spcAft>
              <a:buClr>
                <a:srgbClr val="66C1FC"/>
              </a:buClr>
              <a:buFontTx/>
              <a:buChar char="•"/>
              <a:defRPr/>
            </a:pPr>
            <a:r>
              <a:rPr lang="en-US" sz="2000" b="1" kern="0" dirty="0" smtClean="0">
                <a:solidFill>
                  <a:schemeClr val="bg1"/>
                </a:solidFill>
                <a:latin typeface="+mn-lt"/>
                <a:cs typeface="Arial" pitchFamily="34" charset="0"/>
              </a:rPr>
              <a:t>Quit Date / vulnerable to relapse</a:t>
            </a:r>
            <a:endParaRPr lang="en-US" sz="2000" b="1" kern="0" dirty="0">
              <a:solidFill>
                <a:schemeClr val="bg1"/>
              </a:solidFill>
              <a:latin typeface="+mn-lt"/>
              <a:cs typeface="Arial" pitchFamily="34" charset="0"/>
            </a:endParaRPr>
          </a:p>
          <a:p>
            <a:pPr marL="342900" indent="-342900">
              <a:lnSpc>
                <a:spcPct val="80000"/>
              </a:lnSpc>
              <a:spcBef>
                <a:spcPct val="20000"/>
              </a:spcBef>
              <a:spcAft>
                <a:spcPct val="20000"/>
              </a:spcAft>
              <a:buClr>
                <a:srgbClr val="66C1FC"/>
              </a:buClr>
              <a:buFontTx/>
              <a:buChar char="•"/>
              <a:defRPr/>
            </a:pPr>
            <a:r>
              <a:rPr lang="en-US" sz="2800" b="1" kern="0" dirty="0">
                <a:solidFill>
                  <a:schemeClr val="bg1"/>
                </a:solidFill>
                <a:latin typeface="+mn-lt"/>
                <a:cs typeface="Arial" pitchFamily="34" charset="0"/>
              </a:rPr>
              <a:t>Maintenance </a:t>
            </a:r>
          </a:p>
          <a:p>
            <a:pPr marL="342900" indent="-342900">
              <a:lnSpc>
                <a:spcPct val="80000"/>
              </a:lnSpc>
              <a:spcBef>
                <a:spcPct val="20000"/>
              </a:spcBef>
              <a:spcAft>
                <a:spcPct val="20000"/>
              </a:spcAft>
              <a:buClr>
                <a:srgbClr val="66C1FC"/>
              </a:buClr>
              <a:buFontTx/>
              <a:buChar char="•"/>
              <a:defRPr/>
            </a:pPr>
            <a:r>
              <a:rPr lang="en-US" sz="2800" b="1" kern="0" dirty="0">
                <a:solidFill>
                  <a:schemeClr val="bg1"/>
                </a:solidFill>
                <a:latin typeface="+mn-lt"/>
                <a:cs typeface="Arial" pitchFamily="34" charset="0"/>
              </a:rPr>
              <a:t>Relapse / </a:t>
            </a:r>
            <a:r>
              <a:rPr lang="en-US" sz="2800" b="1" kern="0" dirty="0" smtClean="0">
                <a:solidFill>
                  <a:schemeClr val="bg1"/>
                </a:solidFill>
                <a:latin typeface="+mn-lt"/>
                <a:cs typeface="Arial" pitchFamily="34" charset="0"/>
              </a:rPr>
              <a:t>Recycle</a:t>
            </a:r>
          </a:p>
          <a:p>
            <a:pPr marL="800100" lvl="1" indent="-342900">
              <a:lnSpc>
                <a:spcPct val="80000"/>
              </a:lnSpc>
              <a:spcBef>
                <a:spcPct val="20000"/>
              </a:spcBef>
              <a:spcAft>
                <a:spcPct val="20000"/>
              </a:spcAft>
              <a:buClr>
                <a:srgbClr val="66C1FC"/>
              </a:buClr>
              <a:buFontTx/>
              <a:buChar char="•"/>
              <a:defRPr/>
            </a:pPr>
            <a:r>
              <a:rPr lang="en-US" sz="2000" b="1" kern="0" dirty="0" smtClean="0">
                <a:solidFill>
                  <a:schemeClr val="bg1"/>
                </a:solidFill>
                <a:latin typeface="+mn-lt"/>
                <a:cs typeface="Arial" pitchFamily="34" charset="0"/>
              </a:rPr>
              <a:t>Emphasize successes and “re-trying”</a:t>
            </a:r>
            <a:endParaRPr lang="en-US" sz="2000" kern="0" dirty="0">
              <a:solidFill>
                <a:schemeClr val="bg1"/>
              </a:solidFill>
              <a:latin typeface="+mn-lt"/>
              <a:cs typeface="Arial" pitchFamily="34" charset="0"/>
            </a:endParaRPr>
          </a:p>
        </p:txBody>
      </p:sp>
      <p:pic>
        <p:nvPicPr>
          <p:cNvPr id="18436" name="Picture 2"/>
          <p:cNvPicPr>
            <a:picLocks noChangeAspect="1" noChangeArrowheads="1"/>
          </p:cNvPicPr>
          <p:nvPr/>
        </p:nvPicPr>
        <p:blipFill>
          <a:blip r:embed="rId3" cstate="print"/>
          <a:srcRect/>
          <a:stretch>
            <a:fillRect/>
          </a:stretch>
        </p:blipFill>
        <p:spPr bwMode="auto">
          <a:xfrm>
            <a:off x="5334000" y="1524000"/>
            <a:ext cx="3733800" cy="4068763"/>
          </a:xfrm>
          <a:prstGeom prst="rect">
            <a:avLst/>
          </a:prstGeom>
          <a:noFill/>
          <a:ln w="25400">
            <a:solidFill>
              <a:schemeClr val="tx1"/>
            </a:solid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4113119" y="2133600"/>
            <a:ext cx="1144681"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5550" y="0"/>
            <a:ext cx="6457950" cy="1200150"/>
          </a:xfrm>
        </p:spPr>
        <p:txBody>
          <a:bodyPr anchor="ctr"/>
          <a:lstStyle/>
          <a:p>
            <a:r>
              <a:rPr lang="en-US" sz="2800" dirty="0"/>
              <a:t>Radiation Complications</a:t>
            </a:r>
          </a:p>
        </p:txBody>
      </p:sp>
      <p:sp>
        <p:nvSpPr>
          <p:cNvPr id="3" name="TextBox 2"/>
          <p:cNvSpPr txBox="1"/>
          <p:nvPr/>
        </p:nvSpPr>
        <p:spPr>
          <a:xfrm>
            <a:off x="276225" y="1752600"/>
            <a:ext cx="8534400" cy="3046988"/>
          </a:xfrm>
          <a:prstGeom prst="rect">
            <a:avLst/>
          </a:prstGeom>
          <a:noFill/>
        </p:spPr>
        <p:txBody>
          <a:bodyPr wrap="square" rtlCol="0">
            <a:spAutoFit/>
          </a:bodyPr>
          <a:lstStyle/>
          <a:p>
            <a:pPr marL="342900" indent="-342900">
              <a:buFont typeface="Arial" pitchFamily="34" charset="0"/>
              <a:buChar char="•"/>
            </a:pPr>
            <a:r>
              <a:rPr lang="en-US" sz="2400" dirty="0">
                <a:solidFill>
                  <a:schemeClr val="bg1"/>
                </a:solidFill>
              </a:rPr>
              <a:t>Lower treatment response </a:t>
            </a:r>
            <a:r>
              <a:rPr lang="en-US" sz="2400" dirty="0" smtClean="0">
                <a:solidFill>
                  <a:schemeClr val="bg1"/>
                </a:solidFill>
              </a:rPr>
              <a:t>rates</a:t>
            </a:r>
            <a:endParaRPr lang="en-US" sz="2400" dirty="0">
              <a:solidFill>
                <a:schemeClr val="bg1"/>
              </a:solidFill>
            </a:endParaRPr>
          </a:p>
          <a:p>
            <a:pPr marL="342900" indent="-342900">
              <a:buFont typeface="Arial" pitchFamily="34" charset="0"/>
              <a:buChar char="•"/>
            </a:pPr>
            <a:r>
              <a:rPr lang="en-US" sz="2400" dirty="0">
                <a:solidFill>
                  <a:schemeClr val="bg1"/>
                </a:solidFill>
              </a:rPr>
              <a:t>Lower overall </a:t>
            </a:r>
            <a:r>
              <a:rPr lang="en-US" sz="2400" dirty="0" smtClean="0">
                <a:solidFill>
                  <a:schemeClr val="bg1"/>
                </a:solidFill>
              </a:rPr>
              <a:t>survival</a:t>
            </a:r>
            <a:endParaRPr lang="en-US" sz="2400" dirty="0">
              <a:solidFill>
                <a:schemeClr val="bg1"/>
              </a:solidFill>
            </a:endParaRPr>
          </a:p>
          <a:p>
            <a:pPr marL="342900" indent="-342900">
              <a:buFont typeface="Arial" pitchFamily="34" charset="0"/>
              <a:buChar char="•"/>
            </a:pPr>
            <a:r>
              <a:rPr lang="en-US" sz="2400" dirty="0">
                <a:solidFill>
                  <a:schemeClr val="bg1"/>
                </a:solidFill>
              </a:rPr>
              <a:t>Greater need for hospitalization</a:t>
            </a:r>
          </a:p>
          <a:p>
            <a:pPr marL="342900" indent="-342900">
              <a:buFont typeface="Arial" pitchFamily="34" charset="0"/>
              <a:buChar char="•"/>
            </a:pPr>
            <a:r>
              <a:rPr lang="en-US" sz="2400" dirty="0">
                <a:solidFill>
                  <a:schemeClr val="bg1"/>
                </a:solidFill>
              </a:rPr>
              <a:t>More frequent treatment complications (e.g.,</a:t>
            </a:r>
          </a:p>
          <a:p>
            <a:r>
              <a:rPr lang="en-US" sz="2400" dirty="0">
                <a:solidFill>
                  <a:schemeClr val="bg1"/>
                </a:solidFill>
              </a:rPr>
              <a:t> </a:t>
            </a:r>
            <a:r>
              <a:rPr lang="en-US" sz="2400" dirty="0" smtClean="0">
                <a:solidFill>
                  <a:schemeClr val="bg1"/>
                </a:solidFill>
              </a:rPr>
              <a:t>   Osteoradionecrosis</a:t>
            </a:r>
            <a:r>
              <a:rPr lang="en-US" sz="2400" dirty="0">
                <a:solidFill>
                  <a:schemeClr val="bg1"/>
                </a:solidFill>
              </a:rPr>
              <a:t>, M</a:t>
            </a:r>
            <a:r>
              <a:rPr lang="en-US" sz="2400" dirty="0" smtClean="0">
                <a:solidFill>
                  <a:schemeClr val="bg1"/>
                </a:solidFill>
              </a:rPr>
              <a:t>ucositis</a:t>
            </a:r>
            <a:r>
              <a:rPr lang="en-US" sz="2400" dirty="0">
                <a:solidFill>
                  <a:schemeClr val="bg1"/>
                </a:solidFill>
              </a:rPr>
              <a:t>, poor pain control, need</a:t>
            </a:r>
          </a:p>
          <a:p>
            <a:r>
              <a:rPr lang="en-US" sz="2400" dirty="0">
                <a:solidFill>
                  <a:schemeClr val="bg1"/>
                </a:solidFill>
              </a:rPr>
              <a:t> </a:t>
            </a:r>
            <a:r>
              <a:rPr lang="en-US" sz="2400" dirty="0" smtClean="0">
                <a:solidFill>
                  <a:schemeClr val="bg1"/>
                </a:solidFill>
              </a:rPr>
              <a:t>   for </a:t>
            </a:r>
            <a:r>
              <a:rPr lang="en-US" sz="2400" dirty="0">
                <a:solidFill>
                  <a:schemeClr val="bg1"/>
                </a:solidFill>
              </a:rPr>
              <a:t>feeding tube, pharyngeal </a:t>
            </a:r>
            <a:r>
              <a:rPr lang="en-US" sz="2400" dirty="0" smtClean="0">
                <a:solidFill>
                  <a:schemeClr val="bg1"/>
                </a:solidFill>
              </a:rPr>
              <a:t>stricture)</a:t>
            </a:r>
            <a:endParaRPr lang="en-US" sz="2400" dirty="0">
              <a:solidFill>
                <a:schemeClr val="bg1"/>
              </a:solidFill>
            </a:endParaRPr>
          </a:p>
          <a:p>
            <a:pPr marL="342900" indent="-342900">
              <a:buFont typeface="Arial" pitchFamily="34" charset="0"/>
              <a:buChar char="•"/>
            </a:pPr>
            <a:r>
              <a:rPr lang="en-US" sz="2400" dirty="0" smtClean="0">
                <a:solidFill>
                  <a:schemeClr val="bg1"/>
                </a:solidFill>
              </a:rPr>
              <a:t>Impaired </a:t>
            </a:r>
            <a:r>
              <a:rPr lang="en-US" sz="2400" dirty="0">
                <a:solidFill>
                  <a:schemeClr val="bg1"/>
                </a:solidFill>
              </a:rPr>
              <a:t>resumption of voice quality </a:t>
            </a:r>
            <a:r>
              <a:rPr lang="en-US" sz="2400" dirty="0" smtClean="0">
                <a:solidFill>
                  <a:schemeClr val="bg1"/>
                </a:solidFill>
              </a:rPr>
              <a:t>post-radiation</a:t>
            </a:r>
          </a:p>
          <a:p>
            <a:pPr marL="342900" indent="-342900">
              <a:buFont typeface="Arial" pitchFamily="34" charset="0"/>
              <a:buChar char="•"/>
            </a:pPr>
            <a:endParaRPr lang="en-US" sz="24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228600"/>
            <a:ext cx="2543175" cy="2362200"/>
          </a:xfrm>
          <a:prstGeom prst="rect">
            <a:avLst/>
          </a:prstGeom>
          <a:ln>
            <a:noFill/>
          </a:ln>
          <a:effectLst>
            <a:softEdge rad="112500"/>
          </a:effectLst>
        </p:spPr>
      </p:pic>
      <p:sp>
        <p:nvSpPr>
          <p:cNvPr id="5" name="TextBox 4"/>
          <p:cNvSpPr txBox="1"/>
          <p:nvPr/>
        </p:nvSpPr>
        <p:spPr>
          <a:xfrm>
            <a:off x="1905000" y="5920026"/>
            <a:ext cx="7239000" cy="861774"/>
          </a:xfrm>
          <a:prstGeom prst="rect">
            <a:avLst/>
          </a:prstGeom>
          <a:noFill/>
        </p:spPr>
        <p:txBody>
          <a:bodyPr wrap="square" rtlCol="0">
            <a:spAutoFit/>
          </a:bodyPr>
          <a:lstStyle/>
          <a:p>
            <a:r>
              <a:rPr lang="en-US" sz="1600" dirty="0" smtClean="0">
                <a:solidFill>
                  <a:schemeClr val="bg1"/>
                </a:solidFill>
              </a:rPr>
              <a:t>Source: </a:t>
            </a:r>
            <a:r>
              <a:rPr lang="en-US" sz="1600" dirty="0">
                <a:solidFill>
                  <a:schemeClr val="bg1"/>
                </a:solidFill>
              </a:rPr>
              <a:t>Jamie Ostroff, PhD Director, MSKCC Tobacco Cessation Program Chief, Behavioral Sciences Service Memorial Sloan-Kettering Cancer Center</a:t>
            </a:r>
          </a:p>
          <a:p>
            <a:endParaRPr lang="en-US" dirty="0"/>
          </a:p>
        </p:txBody>
      </p:sp>
    </p:spTree>
    <p:extLst>
      <p:ext uri="{BB962C8B-B14F-4D97-AF65-F5344CB8AC3E}">
        <p14:creationId xmlns:p14="http://schemas.microsoft.com/office/powerpoint/2010/main" val="83091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Chemotherapy Complications</a:t>
            </a:r>
          </a:p>
        </p:txBody>
      </p:sp>
      <p:sp>
        <p:nvSpPr>
          <p:cNvPr id="3" name="TextBox 2"/>
          <p:cNvSpPr txBox="1"/>
          <p:nvPr/>
        </p:nvSpPr>
        <p:spPr>
          <a:xfrm>
            <a:off x="1447800" y="1691414"/>
            <a:ext cx="7277100" cy="3490186"/>
          </a:xfrm>
          <a:prstGeom prst="rect">
            <a:avLst/>
          </a:prstGeom>
          <a:noFill/>
        </p:spPr>
        <p:txBody>
          <a:bodyPr wrap="square" rtlCol="0">
            <a:spAutoFit/>
          </a:bodyPr>
          <a:lstStyle/>
          <a:p>
            <a:pPr marL="342900" marR="0" lvl="0" indent="-342900">
              <a:lnSpc>
                <a:spcPct val="115000"/>
              </a:lnSpc>
              <a:spcBef>
                <a:spcPts val="0"/>
              </a:spcBef>
              <a:spcAft>
                <a:spcPts val="0"/>
              </a:spcAft>
              <a:buFont typeface="Wingdings"/>
              <a:buChar char=""/>
            </a:pPr>
            <a:r>
              <a:rPr lang="en-US" sz="2400" dirty="0" smtClean="0">
                <a:solidFill>
                  <a:schemeClr val="bg1"/>
                </a:solidFill>
                <a:latin typeface="Calibri"/>
                <a:ea typeface="Calibri"/>
                <a:cs typeface="Times New Roman"/>
              </a:rPr>
              <a:t>Diminished </a:t>
            </a:r>
            <a:r>
              <a:rPr lang="en-US" sz="2400" dirty="0">
                <a:solidFill>
                  <a:schemeClr val="bg1"/>
                </a:solidFill>
                <a:latin typeface="Calibri"/>
                <a:ea typeface="Calibri"/>
                <a:cs typeface="Times New Roman"/>
              </a:rPr>
              <a:t>treatment response </a:t>
            </a:r>
            <a:endParaRPr lang="en-US" sz="2400" dirty="0" smtClean="0">
              <a:solidFill>
                <a:schemeClr val="bg1"/>
              </a:solidFill>
              <a:latin typeface="Calibri"/>
              <a:ea typeface="Calibri"/>
              <a:cs typeface="Times New Roman"/>
            </a:endParaRPr>
          </a:p>
          <a:p>
            <a:pPr marL="342900" marR="0" lvl="0" indent="-342900">
              <a:lnSpc>
                <a:spcPct val="115000"/>
              </a:lnSpc>
              <a:spcBef>
                <a:spcPts val="0"/>
              </a:spcBef>
              <a:spcAft>
                <a:spcPts val="0"/>
              </a:spcAft>
              <a:buFont typeface="Wingdings"/>
              <a:buChar char=""/>
            </a:pPr>
            <a:endParaRPr lang="en-US" sz="2400" dirty="0">
              <a:solidFill>
                <a:schemeClr val="bg1"/>
              </a:solidFill>
              <a:latin typeface="Calibri"/>
              <a:ea typeface="Calibri"/>
              <a:cs typeface="Times New Roman"/>
            </a:endParaRPr>
          </a:p>
          <a:p>
            <a:pPr marL="342900" marR="0" lvl="0" indent="-342900">
              <a:lnSpc>
                <a:spcPct val="115000"/>
              </a:lnSpc>
              <a:spcBef>
                <a:spcPts val="0"/>
              </a:spcBef>
              <a:spcAft>
                <a:spcPts val="0"/>
              </a:spcAft>
              <a:buFont typeface="Wingdings"/>
              <a:buChar char=""/>
            </a:pPr>
            <a:r>
              <a:rPr lang="en-US" sz="2400" dirty="0">
                <a:solidFill>
                  <a:schemeClr val="bg1"/>
                </a:solidFill>
                <a:latin typeface="Calibri"/>
                <a:ea typeface="Calibri"/>
                <a:cs typeface="Times New Roman"/>
              </a:rPr>
              <a:t>Increased side effects (e.g., immune suppression, </a:t>
            </a:r>
            <a:r>
              <a:rPr lang="en-US" sz="2400" dirty="0" smtClean="0">
                <a:solidFill>
                  <a:schemeClr val="bg1"/>
                </a:solidFill>
                <a:latin typeface="Calibri"/>
                <a:ea typeface="Calibri"/>
                <a:cs typeface="Times New Roman"/>
              </a:rPr>
              <a:t>weight loss, </a:t>
            </a:r>
            <a:r>
              <a:rPr lang="en-US" sz="2400" dirty="0">
                <a:solidFill>
                  <a:schemeClr val="bg1"/>
                </a:solidFill>
                <a:latin typeface="Calibri"/>
                <a:ea typeface="Calibri"/>
                <a:cs typeface="Times New Roman"/>
              </a:rPr>
              <a:t>fatigue, pulmonary cardiac </a:t>
            </a:r>
            <a:r>
              <a:rPr lang="en-US" sz="2400" dirty="0" smtClean="0">
                <a:solidFill>
                  <a:schemeClr val="bg1"/>
                </a:solidFill>
                <a:latin typeface="Calibri"/>
                <a:ea typeface="Calibri"/>
                <a:cs typeface="Times New Roman"/>
              </a:rPr>
              <a:t>toxicity)</a:t>
            </a:r>
          </a:p>
          <a:p>
            <a:pPr marL="342900" marR="0" lvl="0" indent="-342900">
              <a:lnSpc>
                <a:spcPct val="115000"/>
              </a:lnSpc>
              <a:spcBef>
                <a:spcPts val="0"/>
              </a:spcBef>
              <a:spcAft>
                <a:spcPts val="0"/>
              </a:spcAft>
              <a:buFont typeface="Wingdings"/>
              <a:buChar char=""/>
            </a:pPr>
            <a:endParaRPr lang="en-US" sz="2400" dirty="0">
              <a:solidFill>
                <a:schemeClr val="bg1"/>
              </a:solidFill>
              <a:latin typeface="Calibri"/>
              <a:ea typeface="Calibri"/>
              <a:cs typeface="Times New Roman"/>
            </a:endParaRPr>
          </a:p>
          <a:p>
            <a:pPr marL="342900" marR="0" lvl="0" indent="-342900">
              <a:lnSpc>
                <a:spcPct val="115000"/>
              </a:lnSpc>
              <a:spcBef>
                <a:spcPts val="0"/>
              </a:spcBef>
              <a:spcAft>
                <a:spcPts val="0"/>
              </a:spcAft>
              <a:buFont typeface="Wingdings"/>
              <a:buChar char=""/>
            </a:pPr>
            <a:r>
              <a:rPr lang="en-US" sz="2400" dirty="0">
                <a:solidFill>
                  <a:schemeClr val="bg1"/>
                </a:solidFill>
                <a:latin typeface="Calibri"/>
                <a:ea typeface="Calibri"/>
                <a:cs typeface="Times New Roman"/>
              </a:rPr>
              <a:t>Increases drug </a:t>
            </a:r>
            <a:r>
              <a:rPr lang="en-US" sz="2400" dirty="0" smtClean="0">
                <a:solidFill>
                  <a:schemeClr val="bg1"/>
                </a:solidFill>
                <a:latin typeface="Calibri"/>
                <a:ea typeface="Calibri"/>
                <a:cs typeface="Times New Roman"/>
              </a:rPr>
              <a:t>toxicity</a:t>
            </a:r>
          </a:p>
          <a:p>
            <a:pPr marL="342900" marR="0" lvl="0" indent="-342900">
              <a:lnSpc>
                <a:spcPct val="115000"/>
              </a:lnSpc>
              <a:spcBef>
                <a:spcPts val="0"/>
              </a:spcBef>
              <a:spcAft>
                <a:spcPts val="0"/>
              </a:spcAft>
              <a:buFont typeface="Wingdings"/>
              <a:buChar char=""/>
            </a:pPr>
            <a:endParaRPr lang="en-US" sz="2400" dirty="0">
              <a:solidFill>
                <a:schemeClr val="bg1"/>
              </a:solidFill>
              <a:latin typeface="Calibri"/>
              <a:ea typeface="Calibri"/>
              <a:cs typeface="Times New Roman"/>
            </a:endParaRPr>
          </a:p>
          <a:p>
            <a:pPr marL="342900" marR="0" lvl="0" indent="-342900">
              <a:lnSpc>
                <a:spcPct val="115000"/>
              </a:lnSpc>
              <a:spcBef>
                <a:spcPts val="0"/>
              </a:spcBef>
              <a:spcAft>
                <a:spcPts val="1000"/>
              </a:spcAft>
              <a:buFont typeface="Wingdings"/>
              <a:buChar char=""/>
            </a:pPr>
            <a:r>
              <a:rPr lang="en-US" sz="2400" dirty="0">
                <a:solidFill>
                  <a:schemeClr val="bg1"/>
                </a:solidFill>
                <a:latin typeface="Calibri"/>
                <a:ea typeface="Calibri"/>
                <a:cs typeface="Times New Roman"/>
              </a:rPr>
              <a:t>Increases </a:t>
            </a:r>
            <a:r>
              <a:rPr lang="en-US" sz="2400" dirty="0" smtClean="0">
                <a:solidFill>
                  <a:schemeClr val="bg1"/>
                </a:solidFill>
                <a:latin typeface="Calibri"/>
                <a:ea typeface="Calibri"/>
                <a:cs typeface="Times New Roman"/>
              </a:rPr>
              <a:t>infection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83551"/>
            <a:ext cx="2133600" cy="1745249"/>
          </a:xfrm>
          <a:prstGeom prst="rect">
            <a:avLst/>
          </a:prstGeom>
          <a:ln>
            <a:noFill/>
          </a:ln>
          <a:effectLst>
            <a:softEdge rad="112500"/>
          </a:effectLst>
        </p:spPr>
      </p:pic>
      <p:sp>
        <p:nvSpPr>
          <p:cNvPr id="5" name="TextBox 4"/>
          <p:cNvSpPr txBox="1"/>
          <p:nvPr/>
        </p:nvSpPr>
        <p:spPr>
          <a:xfrm>
            <a:off x="1905000" y="5920026"/>
            <a:ext cx="7239000" cy="861774"/>
          </a:xfrm>
          <a:prstGeom prst="rect">
            <a:avLst/>
          </a:prstGeom>
          <a:noFill/>
        </p:spPr>
        <p:txBody>
          <a:bodyPr wrap="square" rtlCol="0">
            <a:spAutoFit/>
          </a:bodyPr>
          <a:lstStyle/>
          <a:p>
            <a:r>
              <a:rPr lang="en-US" sz="1600" dirty="0" smtClean="0">
                <a:solidFill>
                  <a:schemeClr val="bg1"/>
                </a:solidFill>
              </a:rPr>
              <a:t>Source: </a:t>
            </a:r>
            <a:r>
              <a:rPr lang="en-US" sz="1600" dirty="0">
                <a:solidFill>
                  <a:schemeClr val="bg1"/>
                </a:solidFill>
              </a:rPr>
              <a:t>Jamie Ostroff, PhD Director, MSKCC Tobacco Cessation Program Chief, Behavioral Sciences Service Memorial Sloan-Kettering Cancer Center</a:t>
            </a:r>
          </a:p>
          <a:p>
            <a:endParaRPr lang="en-US" dirty="0"/>
          </a:p>
        </p:txBody>
      </p:sp>
    </p:spTree>
    <p:extLst>
      <p:ext uri="{BB962C8B-B14F-4D97-AF65-F5344CB8AC3E}">
        <p14:creationId xmlns:p14="http://schemas.microsoft.com/office/powerpoint/2010/main" val="50443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3650" y="95250"/>
            <a:ext cx="6457950" cy="1200150"/>
          </a:xfrm>
        </p:spPr>
        <p:txBody>
          <a:bodyPr/>
          <a:lstStyle/>
          <a:p>
            <a:r>
              <a:rPr lang="en-US" sz="2000" dirty="0"/>
              <a:t>Health Benefits </a:t>
            </a:r>
            <a:r>
              <a:rPr lang="en-US" sz="2000" dirty="0" smtClean="0"/>
              <a:t>of </a:t>
            </a:r>
            <a:r>
              <a:rPr lang="en-US" sz="2000" dirty="0"/>
              <a:t>Smoking </a:t>
            </a:r>
            <a:r>
              <a:rPr lang="en-US" sz="2000" dirty="0" smtClean="0"/>
              <a:t>Cessation: </a:t>
            </a:r>
            <a:br>
              <a:rPr lang="en-US" sz="2000" dirty="0" smtClean="0"/>
            </a:br>
            <a:r>
              <a:rPr lang="en-US" sz="2000" dirty="0" smtClean="0"/>
              <a:t>Cancer-Specific</a:t>
            </a:r>
            <a:endParaRPr lang="en-US" sz="2000" dirty="0"/>
          </a:p>
        </p:txBody>
      </p:sp>
      <p:sp>
        <p:nvSpPr>
          <p:cNvPr id="3" name="TextBox 2"/>
          <p:cNvSpPr txBox="1"/>
          <p:nvPr/>
        </p:nvSpPr>
        <p:spPr>
          <a:xfrm>
            <a:off x="533400" y="1295400"/>
            <a:ext cx="8458200" cy="4198072"/>
          </a:xfrm>
          <a:prstGeom prst="rect">
            <a:avLst/>
          </a:prstGeom>
          <a:noFill/>
        </p:spPr>
        <p:txBody>
          <a:bodyPr wrap="square" rtlCol="0">
            <a:spAutoFit/>
          </a:bodyPr>
          <a:lstStyle/>
          <a:p>
            <a:pPr marL="342900" marR="0" lvl="0" indent="-342900">
              <a:lnSpc>
                <a:spcPct val="115000"/>
              </a:lnSpc>
              <a:spcBef>
                <a:spcPts val="0"/>
              </a:spcBef>
              <a:spcAft>
                <a:spcPts val="0"/>
              </a:spcAft>
              <a:buFont typeface="Wingdings"/>
              <a:buChar char=""/>
            </a:pPr>
            <a:r>
              <a:rPr lang="en-US" sz="2400" dirty="0">
                <a:solidFill>
                  <a:schemeClr val="bg1"/>
                </a:solidFill>
                <a:latin typeface="Calibri"/>
                <a:ea typeface="Calibri"/>
                <a:cs typeface="Times New Roman"/>
              </a:rPr>
              <a:t>Fewer treatment complications</a:t>
            </a:r>
          </a:p>
          <a:p>
            <a:pPr marL="800100" lvl="1" indent="-342900">
              <a:lnSpc>
                <a:spcPct val="115000"/>
              </a:lnSpc>
              <a:spcBef>
                <a:spcPts val="0"/>
              </a:spcBef>
              <a:spcAft>
                <a:spcPts val="0"/>
              </a:spcAft>
              <a:buFont typeface="Wingdings"/>
              <a:buChar char=""/>
            </a:pPr>
            <a:r>
              <a:rPr lang="en-US" sz="1600" i="1" dirty="0">
                <a:solidFill>
                  <a:schemeClr val="bg1"/>
                </a:solidFill>
                <a:latin typeface="Calibri"/>
                <a:ea typeface="Calibri"/>
                <a:cs typeface="Times New Roman"/>
              </a:rPr>
              <a:t>Lower risk of </a:t>
            </a:r>
            <a:r>
              <a:rPr lang="en-US" sz="1600" i="1" dirty="0" err="1">
                <a:solidFill>
                  <a:schemeClr val="bg1"/>
                </a:solidFill>
                <a:latin typeface="Calibri"/>
                <a:ea typeface="Calibri"/>
                <a:cs typeface="Times New Roman"/>
              </a:rPr>
              <a:t>peri</a:t>
            </a:r>
            <a:r>
              <a:rPr lang="en-US" sz="1600" i="1" dirty="0">
                <a:solidFill>
                  <a:schemeClr val="bg1"/>
                </a:solidFill>
                <a:latin typeface="Calibri"/>
                <a:ea typeface="Calibri"/>
                <a:cs typeface="Times New Roman"/>
              </a:rPr>
              <a:t>- and post-operative complications</a:t>
            </a:r>
          </a:p>
          <a:p>
            <a:pPr marL="800100" lvl="1" indent="-342900">
              <a:lnSpc>
                <a:spcPct val="115000"/>
              </a:lnSpc>
              <a:spcBef>
                <a:spcPts val="0"/>
              </a:spcBef>
              <a:spcAft>
                <a:spcPts val="0"/>
              </a:spcAft>
              <a:buFont typeface="Wingdings"/>
              <a:buChar char=""/>
            </a:pPr>
            <a:r>
              <a:rPr lang="en-US" sz="1600" i="1" dirty="0">
                <a:solidFill>
                  <a:schemeClr val="bg1"/>
                </a:solidFill>
                <a:latin typeface="Calibri"/>
                <a:ea typeface="Calibri"/>
                <a:cs typeface="Times New Roman"/>
              </a:rPr>
              <a:t>Improved pulmonary health and less need for </a:t>
            </a:r>
            <a:r>
              <a:rPr lang="en-US" sz="1600" i="1" dirty="0" smtClean="0">
                <a:solidFill>
                  <a:schemeClr val="bg1"/>
                </a:solidFill>
                <a:latin typeface="Calibri"/>
                <a:ea typeface="Calibri"/>
                <a:cs typeface="Times New Roman"/>
              </a:rPr>
              <a:t>pulmonary rehabilitation</a:t>
            </a:r>
            <a:endParaRPr lang="en-US" sz="1600" i="1" dirty="0">
              <a:solidFill>
                <a:schemeClr val="bg1"/>
              </a:solidFill>
              <a:latin typeface="Calibri"/>
              <a:ea typeface="Calibri"/>
              <a:cs typeface="Times New Roman"/>
            </a:endParaRPr>
          </a:p>
          <a:p>
            <a:pPr marL="800100" lvl="1" indent="-342900">
              <a:lnSpc>
                <a:spcPct val="115000"/>
              </a:lnSpc>
              <a:spcBef>
                <a:spcPts val="0"/>
              </a:spcBef>
              <a:spcAft>
                <a:spcPts val="0"/>
              </a:spcAft>
              <a:buFont typeface="Wingdings"/>
              <a:buChar char=""/>
            </a:pPr>
            <a:r>
              <a:rPr lang="en-US" sz="1600" i="1" dirty="0">
                <a:solidFill>
                  <a:schemeClr val="bg1"/>
                </a:solidFill>
                <a:latin typeface="Calibri"/>
                <a:ea typeface="Calibri"/>
                <a:cs typeface="Times New Roman"/>
              </a:rPr>
              <a:t>Improved surgical wound healing and less risk of infection</a:t>
            </a:r>
          </a:p>
          <a:p>
            <a:pPr marL="800100" lvl="1" indent="-342900">
              <a:lnSpc>
                <a:spcPct val="115000"/>
              </a:lnSpc>
              <a:spcBef>
                <a:spcPts val="0"/>
              </a:spcBef>
              <a:spcAft>
                <a:spcPts val="0"/>
              </a:spcAft>
              <a:buFont typeface="Wingdings"/>
              <a:buChar char=""/>
            </a:pPr>
            <a:r>
              <a:rPr lang="en-US" sz="1600" i="1" dirty="0">
                <a:solidFill>
                  <a:schemeClr val="bg1"/>
                </a:solidFill>
                <a:latin typeface="Calibri"/>
                <a:ea typeface="Calibri"/>
                <a:cs typeface="Times New Roman"/>
              </a:rPr>
              <a:t>Greater likelihood of shorter hospitalization and surgical time</a:t>
            </a:r>
          </a:p>
          <a:p>
            <a:pPr marL="800100" lvl="1" indent="-342900">
              <a:lnSpc>
                <a:spcPct val="115000"/>
              </a:lnSpc>
              <a:spcBef>
                <a:spcPts val="0"/>
              </a:spcBef>
              <a:spcAft>
                <a:spcPts val="0"/>
              </a:spcAft>
              <a:buFont typeface="Wingdings"/>
              <a:buChar char=""/>
            </a:pPr>
            <a:r>
              <a:rPr lang="en-US" sz="1600" i="1" dirty="0">
                <a:solidFill>
                  <a:schemeClr val="bg1"/>
                </a:solidFill>
                <a:latin typeface="Calibri"/>
                <a:ea typeface="Calibri"/>
                <a:cs typeface="Times New Roman"/>
              </a:rPr>
              <a:t>Less dry mouth, </a:t>
            </a:r>
            <a:r>
              <a:rPr lang="en-US" sz="1600" i="1" dirty="0" err="1">
                <a:solidFill>
                  <a:schemeClr val="bg1"/>
                </a:solidFill>
                <a:latin typeface="Calibri"/>
                <a:ea typeface="Calibri"/>
                <a:cs typeface="Times New Roman"/>
              </a:rPr>
              <a:t>mucositis</a:t>
            </a:r>
            <a:r>
              <a:rPr lang="en-US" sz="1600" i="1" dirty="0">
                <a:solidFill>
                  <a:schemeClr val="bg1"/>
                </a:solidFill>
                <a:latin typeface="Calibri"/>
                <a:ea typeface="Calibri"/>
                <a:cs typeface="Times New Roman"/>
              </a:rPr>
              <a:t>, tissue and bone necrosis</a:t>
            </a:r>
          </a:p>
          <a:p>
            <a:pPr marL="342900" marR="0" lvl="0" indent="-342900">
              <a:lnSpc>
                <a:spcPct val="115000"/>
              </a:lnSpc>
              <a:spcBef>
                <a:spcPts val="0"/>
              </a:spcBef>
              <a:spcAft>
                <a:spcPts val="0"/>
              </a:spcAft>
              <a:buFont typeface="Wingdings"/>
              <a:buChar char=""/>
            </a:pPr>
            <a:r>
              <a:rPr lang="en-US" sz="2000" dirty="0">
                <a:solidFill>
                  <a:schemeClr val="bg1"/>
                </a:solidFill>
                <a:latin typeface="Calibri"/>
                <a:ea typeface="Calibri"/>
                <a:cs typeface="Times New Roman"/>
              </a:rPr>
              <a:t>Improved treatment efficacy</a:t>
            </a:r>
          </a:p>
          <a:p>
            <a:pPr marL="342900" marR="0" lvl="0" indent="-342900">
              <a:lnSpc>
                <a:spcPct val="115000"/>
              </a:lnSpc>
              <a:spcBef>
                <a:spcPts val="0"/>
              </a:spcBef>
              <a:spcAft>
                <a:spcPts val="0"/>
              </a:spcAft>
              <a:buFont typeface="Wingdings"/>
              <a:buChar char=""/>
            </a:pPr>
            <a:r>
              <a:rPr lang="en-US" sz="2000" dirty="0">
                <a:solidFill>
                  <a:schemeClr val="bg1"/>
                </a:solidFill>
                <a:latin typeface="Calibri"/>
                <a:ea typeface="Calibri"/>
                <a:cs typeface="Times New Roman"/>
              </a:rPr>
              <a:t>Reduced risk of disease recurrence</a:t>
            </a:r>
          </a:p>
          <a:p>
            <a:pPr marL="342900" marR="0" lvl="0" indent="-342900">
              <a:lnSpc>
                <a:spcPct val="115000"/>
              </a:lnSpc>
              <a:spcBef>
                <a:spcPts val="0"/>
              </a:spcBef>
              <a:spcAft>
                <a:spcPts val="0"/>
              </a:spcAft>
              <a:buFont typeface="Wingdings"/>
              <a:buChar char=""/>
            </a:pPr>
            <a:r>
              <a:rPr lang="en-US" sz="2000" dirty="0">
                <a:solidFill>
                  <a:schemeClr val="bg1"/>
                </a:solidFill>
                <a:latin typeface="Calibri"/>
                <a:ea typeface="Calibri"/>
                <a:cs typeface="Times New Roman"/>
              </a:rPr>
              <a:t>Reduced risk second primary cancer</a:t>
            </a:r>
          </a:p>
          <a:p>
            <a:pPr marL="342900" marR="0" lvl="0" indent="-342900">
              <a:lnSpc>
                <a:spcPct val="115000"/>
              </a:lnSpc>
              <a:spcBef>
                <a:spcPts val="0"/>
              </a:spcBef>
              <a:spcAft>
                <a:spcPts val="0"/>
              </a:spcAft>
              <a:buFont typeface="Wingdings"/>
              <a:buChar char=""/>
            </a:pPr>
            <a:r>
              <a:rPr lang="en-US" sz="2000" dirty="0">
                <a:solidFill>
                  <a:schemeClr val="bg1"/>
                </a:solidFill>
                <a:latin typeface="Calibri"/>
                <a:ea typeface="Calibri"/>
                <a:cs typeface="Times New Roman"/>
              </a:rPr>
              <a:t>Improved mastery and control</a:t>
            </a:r>
          </a:p>
          <a:p>
            <a:pPr marL="342900" marR="0" lvl="0" indent="-342900">
              <a:lnSpc>
                <a:spcPct val="115000"/>
              </a:lnSpc>
              <a:spcBef>
                <a:spcPts val="0"/>
              </a:spcBef>
              <a:spcAft>
                <a:spcPts val="0"/>
              </a:spcAft>
              <a:buFont typeface="Wingdings"/>
              <a:buChar char=""/>
            </a:pPr>
            <a:r>
              <a:rPr lang="en-US" sz="2000" dirty="0">
                <a:solidFill>
                  <a:schemeClr val="bg1"/>
                </a:solidFill>
                <a:latin typeface="Calibri"/>
                <a:ea typeface="Calibri"/>
                <a:cs typeface="Times New Roman"/>
              </a:rPr>
              <a:t>Better quality of life</a:t>
            </a:r>
          </a:p>
          <a:p>
            <a:pPr marL="342900" marR="0" lvl="0" indent="-342900">
              <a:lnSpc>
                <a:spcPct val="115000"/>
              </a:lnSpc>
              <a:spcBef>
                <a:spcPts val="0"/>
              </a:spcBef>
              <a:spcAft>
                <a:spcPts val="1000"/>
              </a:spcAft>
              <a:buFont typeface="Wingdings"/>
              <a:buChar char=""/>
            </a:pPr>
            <a:r>
              <a:rPr lang="en-US" sz="2800" dirty="0">
                <a:solidFill>
                  <a:srgbClr val="FFFF00"/>
                </a:solidFill>
                <a:latin typeface="Calibri"/>
                <a:ea typeface="Calibri"/>
                <a:cs typeface="Times New Roman"/>
              </a:rPr>
              <a:t>Improved </a:t>
            </a:r>
            <a:r>
              <a:rPr lang="en-US" sz="2800" dirty="0" smtClean="0">
                <a:solidFill>
                  <a:srgbClr val="FFFF00"/>
                </a:solidFill>
                <a:latin typeface="Calibri"/>
                <a:ea typeface="Calibri"/>
                <a:cs typeface="Times New Roman"/>
              </a:rPr>
              <a:t>survival</a:t>
            </a:r>
            <a:endParaRPr lang="en-US" sz="2800" dirty="0">
              <a:solidFill>
                <a:srgbClr val="FFFF00"/>
              </a:solidFill>
              <a:latin typeface="Calibri"/>
              <a:ea typeface="Calibri"/>
              <a:cs typeface="Times New Roman"/>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0" y="304800"/>
            <a:ext cx="2209800" cy="1752600"/>
          </a:xfrm>
          <a:prstGeom prst="rect">
            <a:avLst/>
          </a:prstGeom>
          <a:ln>
            <a:noFill/>
          </a:ln>
          <a:effectLst>
            <a:softEdge rad="112500"/>
          </a:effectLst>
        </p:spPr>
      </p:pic>
      <p:sp>
        <p:nvSpPr>
          <p:cNvPr id="5" name="TextBox 4"/>
          <p:cNvSpPr txBox="1"/>
          <p:nvPr/>
        </p:nvSpPr>
        <p:spPr>
          <a:xfrm>
            <a:off x="1905000" y="5920026"/>
            <a:ext cx="7239000" cy="861774"/>
          </a:xfrm>
          <a:prstGeom prst="rect">
            <a:avLst/>
          </a:prstGeom>
          <a:noFill/>
        </p:spPr>
        <p:txBody>
          <a:bodyPr wrap="square" rtlCol="0">
            <a:spAutoFit/>
          </a:bodyPr>
          <a:lstStyle/>
          <a:p>
            <a:r>
              <a:rPr lang="en-US" sz="1600" dirty="0" smtClean="0">
                <a:solidFill>
                  <a:schemeClr val="bg1"/>
                </a:solidFill>
              </a:rPr>
              <a:t>Source: </a:t>
            </a:r>
            <a:r>
              <a:rPr lang="en-US" sz="1600" dirty="0">
                <a:solidFill>
                  <a:schemeClr val="bg1"/>
                </a:solidFill>
              </a:rPr>
              <a:t>Jamie Ostroff, PhD Director, MSKCC Tobacco Cessation Program Chief, Behavioral Sciences Service Memorial Sloan-Kettering Cancer Center</a:t>
            </a:r>
          </a:p>
          <a:p>
            <a:endParaRPr lang="en-US" dirty="0"/>
          </a:p>
        </p:txBody>
      </p:sp>
    </p:spTree>
    <p:extLst>
      <p:ext uri="{BB962C8B-B14F-4D97-AF65-F5344CB8AC3E}">
        <p14:creationId xmlns:p14="http://schemas.microsoft.com/office/powerpoint/2010/main" val="156022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anim calcmode="lin" valueType="num">
                                      <p:cBhvr additive="base">
                                        <p:cTn id="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3448050"/>
            <a:ext cx="7086600" cy="2693045"/>
          </a:xfrm>
          <a:prstGeom prst="rect">
            <a:avLst/>
          </a:prstGeom>
          <a:noFill/>
        </p:spPr>
        <p:txBody>
          <a:bodyPr wrap="square" rtlCol="0">
            <a:spAutoFit/>
          </a:bodyPr>
          <a:lstStyle/>
          <a:p>
            <a:pPr marL="285750" marR="0" lvl="0" indent="-285750">
              <a:spcBef>
                <a:spcPts val="0"/>
              </a:spcBef>
              <a:spcAft>
                <a:spcPts val="1000"/>
              </a:spcAft>
              <a:buFont typeface="Wingdings" pitchFamily="2" charset="2"/>
              <a:buChar char="§"/>
            </a:pPr>
            <a:r>
              <a:rPr lang="en-US" dirty="0" smtClean="0">
                <a:solidFill>
                  <a:schemeClr val="bg1"/>
                </a:solidFill>
                <a:latin typeface="Calibri"/>
                <a:ea typeface="Calibri"/>
                <a:cs typeface="Times New Roman"/>
              </a:rPr>
              <a:t>It </a:t>
            </a:r>
            <a:r>
              <a:rPr lang="en-US" dirty="0">
                <a:solidFill>
                  <a:schemeClr val="bg1"/>
                </a:solidFill>
                <a:latin typeface="Calibri"/>
                <a:ea typeface="Calibri"/>
                <a:cs typeface="Times New Roman"/>
              </a:rPr>
              <a:t>is “incumbent on the cancer care community to </a:t>
            </a:r>
            <a:r>
              <a:rPr lang="en-US" dirty="0" smtClean="0">
                <a:solidFill>
                  <a:schemeClr val="bg1"/>
                </a:solidFill>
                <a:latin typeface="Calibri"/>
                <a:ea typeface="Calibri"/>
                <a:cs typeface="Times New Roman"/>
              </a:rPr>
              <a:t>incorporate effective </a:t>
            </a:r>
            <a:r>
              <a:rPr lang="en-US" dirty="0">
                <a:solidFill>
                  <a:schemeClr val="bg1"/>
                </a:solidFill>
                <a:latin typeface="Calibri"/>
                <a:ea typeface="Calibri"/>
                <a:cs typeface="Times New Roman"/>
              </a:rPr>
              <a:t>tobacco cessation as an integral component </a:t>
            </a:r>
            <a:r>
              <a:rPr lang="en-US" dirty="0" smtClean="0">
                <a:solidFill>
                  <a:schemeClr val="bg1"/>
                </a:solidFill>
                <a:latin typeface="Calibri"/>
                <a:ea typeface="Calibri"/>
                <a:cs typeface="Times New Roman"/>
              </a:rPr>
              <a:t>of  quality </a:t>
            </a:r>
            <a:r>
              <a:rPr lang="en-US" dirty="0">
                <a:solidFill>
                  <a:schemeClr val="bg1"/>
                </a:solidFill>
                <a:latin typeface="Calibri"/>
                <a:ea typeface="Calibri"/>
                <a:cs typeface="Times New Roman"/>
              </a:rPr>
              <a:t>cancer care” (ASCO, 2009)</a:t>
            </a:r>
          </a:p>
          <a:p>
            <a:pPr marL="285750" marR="0" lvl="0" indent="-285750">
              <a:spcBef>
                <a:spcPts val="0"/>
              </a:spcBef>
              <a:spcAft>
                <a:spcPts val="1000"/>
              </a:spcAft>
              <a:buFont typeface="Wingdings" pitchFamily="2" charset="2"/>
              <a:buChar char="§"/>
            </a:pPr>
            <a:r>
              <a:rPr lang="en-US" dirty="0">
                <a:solidFill>
                  <a:schemeClr val="bg1"/>
                </a:solidFill>
                <a:latin typeface="Calibri"/>
                <a:ea typeface="Calibri"/>
                <a:cs typeface="Times New Roman"/>
              </a:rPr>
              <a:t>Smoking status recommended as core clinical and </a:t>
            </a:r>
            <a:r>
              <a:rPr lang="en-US" dirty="0" smtClean="0">
                <a:solidFill>
                  <a:schemeClr val="bg1"/>
                </a:solidFill>
                <a:latin typeface="Calibri"/>
                <a:ea typeface="Calibri"/>
                <a:cs typeface="Times New Roman"/>
              </a:rPr>
              <a:t>research data </a:t>
            </a:r>
            <a:r>
              <a:rPr lang="en-US" dirty="0">
                <a:solidFill>
                  <a:schemeClr val="bg1"/>
                </a:solidFill>
                <a:latin typeface="Calibri"/>
                <a:ea typeface="Calibri"/>
                <a:cs typeface="Times New Roman"/>
              </a:rPr>
              <a:t>element</a:t>
            </a:r>
          </a:p>
          <a:p>
            <a:pPr marL="285750" marR="0" lvl="0" indent="-285750">
              <a:spcBef>
                <a:spcPts val="0"/>
              </a:spcBef>
              <a:spcAft>
                <a:spcPts val="1000"/>
              </a:spcAft>
              <a:buFont typeface="Wingdings" pitchFamily="2" charset="2"/>
              <a:buChar char="§"/>
            </a:pPr>
            <a:r>
              <a:rPr lang="en-US" dirty="0">
                <a:solidFill>
                  <a:schemeClr val="bg1"/>
                </a:solidFill>
                <a:latin typeface="Calibri"/>
                <a:ea typeface="Calibri"/>
                <a:cs typeface="Times New Roman"/>
              </a:rPr>
              <a:t>Tobacco cessation counseling recommended as standard </a:t>
            </a:r>
            <a:r>
              <a:rPr lang="en-US" dirty="0" smtClean="0">
                <a:solidFill>
                  <a:schemeClr val="bg1"/>
                </a:solidFill>
                <a:latin typeface="Calibri"/>
                <a:ea typeface="Calibri"/>
                <a:cs typeface="Times New Roman"/>
              </a:rPr>
              <a:t>of quality care</a:t>
            </a:r>
          </a:p>
          <a:p>
            <a:pPr marR="0" lvl="0">
              <a:spcBef>
                <a:spcPts val="0"/>
              </a:spcBef>
              <a:spcAft>
                <a:spcPts val="1000"/>
              </a:spcAft>
            </a:pPr>
            <a:r>
              <a:rPr lang="en-US" dirty="0" smtClean="0">
                <a:solidFill>
                  <a:schemeClr val="bg1"/>
                </a:solidFill>
                <a:latin typeface="Calibri"/>
                <a:ea typeface="Calibri"/>
                <a:cs typeface="Times New Roman"/>
              </a:rPr>
              <a:t>ASCO</a:t>
            </a:r>
            <a:r>
              <a:rPr lang="en-US" dirty="0">
                <a:solidFill>
                  <a:schemeClr val="bg1"/>
                </a:solidFill>
                <a:latin typeface="Calibri"/>
                <a:ea typeface="Calibri"/>
                <a:cs typeface="Times New Roman"/>
              </a:rPr>
              <a:t>, 2009</a:t>
            </a:r>
            <a:endParaRPr lang="en-US" dirty="0">
              <a:solidFill>
                <a:schemeClr val="bg1"/>
              </a:solidFill>
              <a:effectLst/>
              <a:latin typeface="Calibri"/>
              <a:ea typeface="Calibri"/>
              <a:cs typeface="Times New Roman"/>
            </a:endParaRPr>
          </a:p>
        </p:txBody>
      </p:sp>
      <p:sp>
        <p:nvSpPr>
          <p:cNvPr id="4" name="TextBox 3"/>
          <p:cNvSpPr txBox="1"/>
          <p:nvPr/>
        </p:nvSpPr>
        <p:spPr>
          <a:xfrm>
            <a:off x="2428875" y="9525"/>
            <a:ext cx="6019800" cy="1077218"/>
          </a:xfrm>
          <a:prstGeom prst="rect">
            <a:avLst/>
          </a:prstGeom>
          <a:noFill/>
        </p:spPr>
        <p:txBody>
          <a:bodyPr wrap="square" rtlCol="0">
            <a:spAutoFit/>
          </a:bodyPr>
          <a:lstStyle/>
          <a:p>
            <a:r>
              <a:rPr lang="en-US" sz="3200" b="1" dirty="0" smtClean="0">
                <a:latin typeface="+mj-lt"/>
              </a:rPr>
              <a:t>Center for a Tobacco-Free Finger Lakes</a:t>
            </a:r>
            <a:endParaRPr lang="en-US" sz="3200" b="1" dirty="0">
              <a:latin typeface="+mj-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447800"/>
            <a:ext cx="1524000" cy="2000250"/>
          </a:xfrm>
          <a:prstGeom prst="rect">
            <a:avLst/>
          </a:prstGeom>
        </p:spPr>
      </p:pic>
      <p:sp>
        <p:nvSpPr>
          <p:cNvPr id="8" name="TextBox 7"/>
          <p:cNvSpPr txBox="1"/>
          <p:nvPr/>
        </p:nvSpPr>
        <p:spPr>
          <a:xfrm>
            <a:off x="1905000" y="1447800"/>
            <a:ext cx="6477000" cy="1323439"/>
          </a:xfrm>
          <a:prstGeom prst="rect">
            <a:avLst/>
          </a:prstGeom>
          <a:solidFill>
            <a:srgbClr val="FFCC00"/>
          </a:solidFill>
        </p:spPr>
        <p:txBody>
          <a:bodyPr wrap="square" rtlCol="0">
            <a:spAutoFit/>
          </a:bodyPr>
          <a:lstStyle/>
          <a:p>
            <a:pPr algn="ctr"/>
            <a:r>
              <a:rPr lang="en-US" sz="4000" b="1" dirty="0" smtClean="0">
                <a:latin typeface="+mn-lt"/>
              </a:rPr>
              <a:t>Tobacco Cessation and Quality Cancer Care</a:t>
            </a:r>
            <a:endParaRPr lang="en-US" sz="4000" b="1" dirty="0">
              <a:latin typeface="+mn-lt"/>
            </a:endParaRPr>
          </a:p>
        </p:txBody>
      </p:sp>
      <p:pic>
        <p:nvPicPr>
          <p:cNvPr id="6" name="Picture 4" descr="NYS Smoker's Quitesite"/>
          <p:cNvPicPr>
            <a:picLocks noChangeAspect="1" noChangeArrowheads="1"/>
          </p:cNvPicPr>
          <p:nvPr/>
        </p:nvPicPr>
        <p:blipFill>
          <a:blip r:embed="rId3" cstate="print"/>
          <a:srcRect/>
          <a:stretch>
            <a:fillRect/>
          </a:stretch>
        </p:blipFill>
        <p:spPr bwMode="auto">
          <a:xfrm>
            <a:off x="6477000" y="4800600"/>
            <a:ext cx="2667000" cy="1908175"/>
          </a:xfrm>
          <a:prstGeom prst="rect">
            <a:avLst/>
          </a:prstGeom>
          <a:noFill/>
          <a:ln w="9525">
            <a:noFill/>
            <a:miter lim="800000"/>
            <a:headEnd/>
            <a:tailEnd/>
          </a:ln>
        </p:spPr>
      </p:pic>
    </p:spTree>
    <p:extLst>
      <p:ext uri="{BB962C8B-B14F-4D97-AF65-F5344CB8AC3E}">
        <p14:creationId xmlns:p14="http://schemas.microsoft.com/office/powerpoint/2010/main" val="49373369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3" name="AutoShape 2"/>
          <p:cNvSpPr>
            <a:spLocks noGrp="1" noChangeArrowheads="1"/>
          </p:cNvSpPr>
          <p:nvPr>
            <p:ph type="title"/>
          </p:nvPr>
        </p:nvSpPr>
        <p:spPr/>
        <p:txBody>
          <a:bodyPr/>
          <a:lstStyle/>
          <a:p>
            <a:pPr algn="r" eaLnBrk="1" hangingPunct="1"/>
            <a:r>
              <a:rPr lang="en-US" dirty="0" smtClean="0"/>
              <a:t>Break Loose</a:t>
            </a:r>
            <a:br>
              <a:rPr lang="en-US" dirty="0" smtClean="0"/>
            </a:br>
            <a:endParaRPr lang="en-US" dirty="0" smtClean="0"/>
          </a:p>
        </p:txBody>
      </p:sp>
      <p:pic>
        <p:nvPicPr>
          <p:cNvPr id="59394" name="Picture 2"/>
          <p:cNvPicPr>
            <a:picLocks noChangeAspect="1" noChangeArrowheads="1"/>
          </p:cNvPicPr>
          <p:nvPr/>
        </p:nvPicPr>
        <p:blipFill>
          <a:blip r:embed="rId3" cstate="print"/>
          <a:srcRect/>
          <a:stretch>
            <a:fillRect/>
          </a:stretch>
        </p:blipFill>
        <p:spPr bwMode="auto">
          <a:xfrm>
            <a:off x="4189628" y="1066800"/>
            <a:ext cx="4849597" cy="4953000"/>
          </a:xfrm>
          <a:prstGeom prst="rect">
            <a:avLst/>
          </a:prstGeom>
          <a:noFill/>
          <a:ln w="9525">
            <a:noFill/>
            <a:miter lim="800000"/>
            <a:headEnd/>
            <a:tailEnd/>
          </a:ln>
        </p:spPr>
      </p:pic>
      <p:pic>
        <p:nvPicPr>
          <p:cNvPr id="59395" name="Picture 3"/>
          <p:cNvPicPr>
            <a:picLocks noChangeAspect="1" noChangeArrowheads="1"/>
          </p:cNvPicPr>
          <p:nvPr/>
        </p:nvPicPr>
        <p:blipFill>
          <a:blip r:embed="rId4" cstate="print"/>
          <a:srcRect/>
          <a:stretch>
            <a:fillRect/>
          </a:stretch>
        </p:blipFill>
        <p:spPr bwMode="auto">
          <a:xfrm>
            <a:off x="76200" y="1066800"/>
            <a:ext cx="4068226" cy="4953000"/>
          </a:xfrm>
          <a:prstGeom prst="rect">
            <a:avLst/>
          </a:prstGeom>
          <a:noFill/>
          <a:ln w="9525">
            <a:noFill/>
            <a:miter lim="800000"/>
            <a:headEnd/>
            <a:tailEnd/>
          </a:ln>
        </p:spPr>
      </p:pic>
    </p:spTree>
    <p:extLst>
      <p:ext uri="{BB962C8B-B14F-4D97-AF65-F5344CB8AC3E}">
        <p14:creationId xmlns:p14="http://schemas.microsoft.com/office/powerpoint/2010/main" val="550552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52400"/>
            <a:ext cx="5666463"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52600" y="6553199"/>
            <a:ext cx="7239000" cy="276999"/>
          </a:xfrm>
          <a:prstGeom prst="rect">
            <a:avLst/>
          </a:prstGeom>
          <a:noFill/>
        </p:spPr>
        <p:txBody>
          <a:bodyPr wrap="square" rtlCol="0">
            <a:spAutoFit/>
          </a:bodyPr>
          <a:lstStyle/>
          <a:p>
            <a:r>
              <a:rPr lang="en-US" sz="1200" dirty="0" smtClean="0">
                <a:solidFill>
                  <a:schemeClr val="bg1"/>
                </a:solidFill>
                <a:latin typeface="Times New Roman" pitchFamily="18" charset="0"/>
                <a:cs typeface="Times New Roman" pitchFamily="18" charset="0"/>
              </a:rPr>
              <a:t>American Lung Association. June 2013 Report </a:t>
            </a:r>
            <a:r>
              <a:rPr lang="en-US" sz="1200" i="1" dirty="0" smtClean="0">
                <a:solidFill>
                  <a:schemeClr val="bg1"/>
                </a:solidFill>
                <a:latin typeface="Times New Roman" pitchFamily="18" charset="0"/>
                <a:cs typeface="Times New Roman" pitchFamily="18" charset="0"/>
              </a:rPr>
              <a:t>Taking </a:t>
            </a:r>
            <a:r>
              <a:rPr lang="en-US" sz="1200" i="1" dirty="0">
                <a:solidFill>
                  <a:schemeClr val="bg1"/>
                </a:solidFill>
                <a:latin typeface="Times New Roman" pitchFamily="18" charset="0"/>
                <a:cs typeface="Times New Roman" pitchFamily="18" charset="0"/>
              </a:rPr>
              <a:t>Her Breath Away: The Rise of COPD in </a:t>
            </a:r>
            <a:r>
              <a:rPr lang="en-US" sz="1200" i="1" dirty="0" smtClean="0">
                <a:solidFill>
                  <a:schemeClr val="bg1"/>
                </a:solidFill>
                <a:latin typeface="Times New Roman" pitchFamily="18" charset="0"/>
                <a:cs typeface="Times New Roman" pitchFamily="18" charset="0"/>
              </a:rPr>
              <a:t>Women </a:t>
            </a:r>
            <a:endParaRPr lang="en-US" sz="1200" i="1" dirty="0">
              <a:solidFill>
                <a:schemeClr val="bg1"/>
              </a:solidFill>
              <a:latin typeface="Times New Roman" pitchFamily="18" charset="0"/>
              <a:cs typeface="Times New Roman" pitchFamily="18" charset="0"/>
            </a:endParaRPr>
          </a:p>
        </p:txBody>
      </p:sp>
      <p:pic>
        <p:nvPicPr>
          <p:cNvPr id="5" name="Picture 4" descr="NYS Smoker's Quitesite"/>
          <p:cNvPicPr>
            <a:picLocks noChangeAspect="1" noChangeArrowheads="1"/>
          </p:cNvPicPr>
          <p:nvPr/>
        </p:nvPicPr>
        <p:blipFill>
          <a:blip r:embed="rId3" cstate="print"/>
          <a:srcRect/>
          <a:stretch>
            <a:fillRect/>
          </a:stretch>
        </p:blipFill>
        <p:spPr bwMode="auto">
          <a:xfrm>
            <a:off x="152400" y="4038601"/>
            <a:ext cx="1810541" cy="1295399"/>
          </a:xfrm>
          <a:prstGeom prst="rect">
            <a:avLst/>
          </a:prstGeom>
          <a:noFill/>
          <a:ln w="9525">
            <a:noFill/>
            <a:miter lim="800000"/>
            <a:headEnd/>
            <a:tailEnd/>
          </a:ln>
        </p:spPr>
      </p:pic>
    </p:spTree>
    <p:extLst>
      <p:ext uri="{BB962C8B-B14F-4D97-AF65-F5344CB8AC3E}">
        <p14:creationId xmlns:p14="http://schemas.microsoft.com/office/powerpoint/2010/main" val="192209670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889844"/>
            <a:ext cx="4572000" cy="5078313"/>
          </a:xfrm>
          <a:prstGeom prst="rect">
            <a:avLst/>
          </a:prstGeom>
        </p:spPr>
        <p:txBody>
          <a:bodyPr>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205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683" y="1929416"/>
            <a:ext cx="276225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477250"/>
            <a:ext cx="1543050" cy="8001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277350"/>
            <a:ext cx="2476500" cy="7429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020300"/>
            <a:ext cx="1695450" cy="8763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2"/>
          <p:cNvSpPr>
            <a:spLocks noChangeArrowheads="1"/>
          </p:cNvSpPr>
          <p:nvPr/>
        </p:nvSpPr>
        <p:spPr bwMode="auto">
          <a:xfrm rot="-21600000">
            <a:off x="2921203" y="1705644"/>
            <a:ext cx="3872159" cy="2619243"/>
          </a:xfrm>
          <a:prstGeom prst="rect">
            <a:avLst/>
          </a:prstGeom>
          <a:solidFill>
            <a:srgbClr val="4BACC6"/>
          </a:solidFill>
          <a:ln w="38100">
            <a:solidFill>
              <a:srgbClr val="F2F2F2"/>
            </a:solidFill>
            <a:miter lim="800000"/>
            <a:headEnd/>
            <a:tailEnd/>
          </a:ln>
          <a:effectLst>
            <a:outerShdw dist="28398" dir="3806097" algn="ctr" rotWithShape="0">
              <a:srgbClr val="205867">
                <a:alpha val="50000"/>
              </a:srgbClr>
            </a:outerShdw>
          </a:effectLst>
        </p:spPr>
        <p:txBody>
          <a:bodyPr vert="horz" wrap="square" lIns="91440" tIns="914400" rIns="91440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FF"/>
                </a:solidFill>
                <a:effectLst/>
                <a:latin typeface="Albertus Medium" pitchFamily="34" charset="0"/>
                <a:ea typeface="Calibri" pitchFamily="34" charset="0"/>
                <a:cs typeface="Helvetica-Bold"/>
              </a:rPr>
              <a:t>Nearly 90 percent of adult smokers began at or before age 18.</a:t>
            </a:r>
            <a:endParaRPr kumimoji="0" lang="en-US" sz="2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1" u="none" strike="noStrike" cap="none" normalizeH="0" baseline="0" dirty="0" smtClean="0">
                <a:ln>
                  <a:noFill/>
                </a:ln>
                <a:solidFill>
                  <a:srgbClr val="D9D9D9"/>
                </a:solidFill>
                <a:effectLst/>
                <a:latin typeface="Calibri" pitchFamily="34" charset="0"/>
                <a:ea typeface="Calibri" pitchFamily="34" charset="0"/>
                <a:cs typeface="Helvetica-Oblique"/>
              </a:rPr>
              <a:t>Source: </a:t>
            </a:r>
            <a:r>
              <a:rPr kumimoji="0" lang="en-US" sz="900" b="0" i="0" u="none" strike="noStrike" cap="none" normalizeH="0" baseline="0" dirty="0" smtClean="0">
                <a:ln>
                  <a:noFill/>
                </a:ln>
                <a:solidFill>
                  <a:srgbClr val="D9D9D9"/>
                </a:solidFill>
                <a:effectLst/>
                <a:latin typeface="Helvetica"/>
                <a:ea typeface="Calibri" pitchFamily="34" charset="0"/>
                <a:cs typeface="Times New Roman" pitchFamily="18" charset="0"/>
              </a:rPr>
              <a:t>Calculated based on data in National Survey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D9D9D9"/>
                </a:solidFill>
                <a:effectLst/>
                <a:latin typeface="Helvetica"/>
                <a:ea typeface="Calibri" pitchFamily="34" charset="0"/>
                <a:cs typeface="Times New Roman" pitchFamily="18" charset="0"/>
              </a:rPr>
              <a:t>on Drug Use and Health, 2009. </a:t>
            </a:r>
            <a:endParaRPr kumimoji="0" lang="en-US" sz="1800" b="0" i="0" u="none" strike="noStrike" cap="none" normalizeH="0" baseline="0" dirty="0" smtClean="0">
              <a:ln>
                <a:noFill/>
              </a:ln>
              <a:solidFill>
                <a:schemeClr val="tx1"/>
              </a:solidFill>
              <a:effectLst/>
              <a:latin typeface="Arial" pitchFamily="34" charset="0"/>
            </a:endParaRPr>
          </a:p>
        </p:txBody>
      </p:sp>
      <p:sp>
        <p:nvSpPr>
          <p:cNvPr id="7" name="Rectangle 13"/>
          <p:cNvSpPr>
            <a:spLocks noChangeArrowheads="1"/>
          </p:cNvSpPr>
          <p:nvPr/>
        </p:nvSpPr>
        <p:spPr bwMode="auto">
          <a:xfrm>
            <a:off x="489050" y="136301"/>
            <a:ext cx="3681413" cy="1771650"/>
          </a:xfrm>
          <a:prstGeom prst="rect">
            <a:avLst/>
          </a:prstGeom>
          <a:solidFill>
            <a:srgbClr val="4F81BD"/>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13500000" sx="75000" sy="75000" algn="tl" rotWithShape="0">
                    <a:srgbClr val="9BBB59"/>
                  </a:outerShdw>
                </a:effectLst>
              </a14:hiddenEffects>
            </a:ext>
          </a:extLst>
        </p:spPr>
        <p:txBody>
          <a:bodyPr vert="horz" wrap="square" lIns="274320" tIns="0" rIns="91440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0" i="1" u="none" strike="noStrike" cap="none" normalizeH="0" baseline="0" smtClean="0">
                <a:ln>
                  <a:noFill/>
                </a:ln>
                <a:solidFill>
                  <a:srgbClr val="FFFFFF"/>
                </a:solidFill>
                <a:effectLst/>
                <a:latin typeface="Calibri" pitchFamily="34" charset="0"/>
                <a:ea typeface="Calibri" pitchFamily="34" charset="0"/>
                <a:cs typeface="Times New Roman" pitchFamily="18" charset="0"/>
              </a:rPr>
              <a:t>TOBACCO SMOKING AND YOUTH</a:t>
            </a:r>
            <a:endParaRPr kumimoji="0" lang="en-US" sz="1800" b="0" i="0" u="none" strike="noStrike" cap="none" normalizeH="0" baseline="0" smtClean="0">
              <a:ln>
                <a:noFill/>
              </a:ln>
              <a:solidFill>
                <a:schemeClr val="tx1"/>
              </a:solidFill>
              <a:effectLst/>
              <a:latin typeface="Arial" pitchFamily="34" charset="0"/>
            </a:endParaRPr>
          </a:p>
        </p:txBody>
      </p:sp>
      <p:sp>
        <p:nvSpPr>
          <p:cNvPr id="8" name="Oval 2"/>
          <p:cNvSpPr>
            <a:spLocks noChangeAspect="1" noChangeArrowheads="1"/>
          </p:cNvSpPr>
          <p:nvPr/>
        </p:nvSpPr>
        <p:spPr bwMode="auto">
          <a:xfrm>
            <a:off x="214312" y="4015391"/>
            <a:ext cx="4143376" cy="2505344"/>
          </a:xfrm>
          <a:prstGeom prst="ellipse">
            <a:avLst/>
          </a:prstGeom>
          <a:solidFill>
            <a:srgbClr val="7BA0CD"/>
          </a:solidFill>
          <a:ln w="76200">
            <a:solidFill>
              <a:srgbClr val="D3DFEE"/>
            </a:solidFill>
            <a:round/>
            <a:headEnd/>
            <a:tailEnd/>
          </a:ln>
        </p:spPr>
        <p:txBody>
          <a:bodyPr vert="horz" wrap="square" lIns="9144" tIns="9144" rIns="9144" bIns="9144"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lbertus Medium" pitchFamily="34" charset="0"/>
                <a:ea typeface="Calibri" pitchFamily="34" charset="0"/>
                <a:cs typeface="Helvetica-Bold"/>
              </a:rPr>
              <a:t>More than a third of all kids who ever try smoking a cigarette become regular, daily smokers before leaving high school.</a:t>
            </a:r>
            <a:endParaRPr kumimoji="0" lang="en-US" sz="8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1" u="none" strike="noStrike" cap="none" normalizeH="0" baseline="0" dirty="0" smtClean="0">
                <a:ln>
                  <a:noFill/>
                </a:ln>
                <a:solidFill>
                  <a:srgbClr val="000000"/>
                </a:solidFill>
                <a:effectLst/>
                <a:latin typeface="Calibri" pitchFamily="34" charset="0"/>
                <a:ea typeface="Calibri" pitchFamily="34" charset="0"/>
                <a:cs typeface="Helvetica-Oblique"/>
              </a:rPr>
              <a:t>Source: </a:t>
            </a:r>
            <a:r>
              <a:rPr kumimoji="0" lang="en-US" sz="900" b="0" i="0" u="none" strike="noStrike" cap="none" normalizeH="0" baseline="0" dirty="0" smtClean="0">
                <a:ln>
                  <a:noFill/>
                </a:ln>
                <a:solidFill>
                  <a:srgbClr val="000000"/>
                </a:solidFill>
                <a:effectLst/>
                <a:latin typeface="Helvetica"/>
                <a:ea typeface="Calibri" pitchFamily="34" charset="0"/>
                <a:cs typeface="Times New Roman" pitchFamily="18" charset="0"/>
              </a:rPr>
              <a:t>CDC</a:t>
            </a:r>
            <a:endParaRPr kumimoji="0" lang="en-US" sz="1800" b="0" i="0" u="none" strike="noStrike" cap="none" normalizeH="0" baseline="0" dirty="0" smtClean="0">
              <a:ln>
                <a:noFill/>
              </a:ln>
              <a:solidFill>
                <a:schemeClr val="tx1"/>
              </a:solidFill>
              <a:effectLst/>
              <a:latin typeface="Arial" pitchFamily="34" charset="0"/>
            </a:endParaRPr>
          </a:p>
        </p:txBody>
      </p:sp>
      <p:sp>
        <p:nvSpPr>
          <p:cNvPr id="10" name="Text Box 6"/>
          <p:cNvSpPr txBox="1">
            <a:spLocks noChangeArrowheads="1"/>
          </p:cNvSpPr>
          <p:nvPr/>
        </p:nvSpPr>
        <p:spPr bwMode="auto">
          <a:xfrm>
            <a:off x="-4159250" y="11214100"/>
            <a:ext cx="7104063" cy="98107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 name="AutoShape 11"/>
          <p:cNvSpPr>
            <a:spLocks noChangeArrowheads="1"/>
          </p:cNvSpPr>
          <p:nvPr/>
        </p:nvSpPr>
        <p:spPr bwMode="auto">
          <a:xfrm>
            <a:off x="5981923" y="228600"/>
            <a:ext cx="2725805" cy="2552699"/>
          </a:xfrm>
          <a:prstGeom prst="bracePair">
            <a:avLst>
              <a:gd name="adj" fmla="val 8333"/>
            </a:avLst>
          </a:prstGeom>
          <a:solidFill>
            <a:srgbClr val="1F497D"/>
          </a:solidFill>
          <a:ln>
            <a:noFill/>
          </a:ln>
          <a:effectLst/>
          <a:extLst>
            <a:ext uri="{91240B29-F687-4F45-9708-019B960494DF}">
              <a14:hiddenLine xmlns:a14="http://schemas.microsoft.com/office/drawing/2010/main" w="3175">
                <a:solidFill>
                  <a:srgbClr val="5C83B4"/>
                </a:solidFill>
                <a:round/>
                <a:headEnd/>
                <a:tailEnd/>
              </a14:hiddenLine>
            </a:ext>
            <a:ext uri="{AF507438-7753-43E0-B8FC-AC1667EBCBE1}">
              <a14:hiddenEffects xmlns:a14="http://schemas.microsoft.com/office/drawing/2010/main">
                <a:effectLst>
                  <a:outerShdw dist="35921" dir="2700000" algn="ctr" rotWithShape="0">
                    <a:srgbClr val="808080">
                      <a:alpha val="50000"/>
                    </a:srgbClr>
                  </a:outerShdw>
                </a:effectLst>
              </a14:hiddenEffects>
            </a:ext>
          </a:ex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FFFF"/>
                </a:solidFill>
                <a:effectLst/>
                <a:latin typeface="Albertus Medium" pitchFamily="34" charset="0"/>
                <a:ea typeface="Calibri" pitchFamily="34" charset="0"/>
                <a:cs typeface="Helvetica-Bold"/>
              </a:rPr>
              <a:t>More than 6.3 million children under age 18 alive today will eventually die from smoking-related disease, unless current [smoking] rates are reversed.</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1" u="none" strike="noStrike" cap="none" normalizeH="0" baseline="0" dirty="0" smtClean="0">
                <a:ln>
                  <a:noFill/>
                </a:ln>
                <a:solidFill>
                  <a:srgbClr val="D9D9D9"/>
                </a:solidFill>
                <a:effectLst/>
                <a:latin typeface="Calibri" pitchFamily="34" charset="0"/>
                <a:ea typeface="Calibri" pitchFamily="34" charset="0"/>
                <a:cs typeface="Helvetica-Oblique"/>
              </a:rPr>
              <a:t>Source: </a:t>
            </a:r>
            <a:r>
              <a:rPr kumimoji="0" lang="en-US" sz="900" b="0" i="0" u="none" strike="noStrike" cap="none" normalizeH="0" baseline="0" dirty="0" smtClean="0">
                <a:ln>
                  <a:noFill/>
                </a:ln>
                <a:solidFill>
                  <a:srgbClr val="D9D9D9"/>
                </a:solidFill>
                <a:effectLst/>
                <a:latin typeface="Helvetica"/>
                <a:ea typeface="Calibri" pitchFamily="34" charset="0"/>
                <a:cs typeface="Times New Roman" pitchFamily="18" charset="0"/>
              </a:rPr>
              <a:t>CDC</a:t>
            </a:r>
            <a:endParaRPr kumimoji="0" lang="en-US" sz="8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14" name="Rectangle 16"/>
          <p:cNvSpPr>
            <a:spLocks noChangeArrowheads="1"/>
          </p:cNvSpPr>
          <p:nvPr/>
        </p:nvSpPr>
        <p:spPr bwMode="auto">
          <a:xfrm>
            <a:off x="20392"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18"/>
          <p:cNvSpPr>
            <a:spLocks noChangeArrowheads="1"/>
          </p:cNvSpPr>
          <p:nvPr/>
        </p:nvSpPr>
        <p:spPr bwMode="auto">
          <a:xfrm>
            <a:off x="0" y="24765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6" name="Rectangle 20"/>
          <p:cNvSpPr>
            <a:spLocks noChangeArrowheads="1"/>
          </p:cNvSpPr>
          <p:nvPr/>
        </p:nvSpPr>
        <p:spPr bwMode="auto">
          <a:xfrm>
            <a:off x="0" y="29337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pitchFamily="34" charset="0"/>
              </a:rPr>
              <a:t/>
            </a:r>
            <a:br>
              <a:rPr kumimoji="0" lang="en-US" sz="800" b="0" i="0" u="none" strike="noStrike" cap="none" normalizeH="0" baseline="0" smtClean="0">
                <a:ln>
                  <a:noFill/>
                </a:ln>
                <a:solidFill>
                  <a:schemeClr val="tx1"/>
                </a:solidFill>
                <a:effectLst/>
                <a:latin typeface="Arial" pitchFamily="34" charset="0"/>
              </a:rPr>
            </a:br>
            <a:endParaRPr kumimoji="0" lang="en-US" sz="18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7" name="Rectangle 22"/>
          <p:cNvSpPr>
            <a:spLocks noChangeArrowheads="1"/>
          </p:cNvSpPr>
          <p:nvPr/>
        </p:nvSpPr>
        <p:spPr bwMode="auto">
          <a:xfrm>
            <a:off x="0" y="33909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8" name="Rectangle 23"/>
          <p:cNvSpPr>
            <a:spLocks noChangeArrowheads="1"/>
          </p:cNvSpPr>
          <p:nvPr/>
        </p:nvSpPr>
        <p:spPr bwMode="auto">
          <a:xfrm>
            <a:off x="0" y="60198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9" name="Rectangle 25"/>
          <p:cNvSpPr>
            <a:spLocks noChangeArrowheads="1"/>
          </p:cNvSpPr>
          <p:nvPr/>
        </p:nvSpPr>
        <p:spPr bwMode="auto">
          <a:xfrm>
            <a:off x="0" y="80200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
            </a:r>
            <a:br>
              <a:rPr kumimoji="0" lang="en-US" sz="1800" b="0" i="0" u="none" strike="noStrike" cap="none" normalizeH="0" baseline="0" smtClean="0">
                <a:ln>
                  <a:noFill/>
                </a:ln>
                <a:solidFill>
                  <a:schemeClr val="tx1"/>
                </a:solidFill>
                <a:effectLst/>
                <a:latin typeface="Arial" pitchFamily="34" charset="0"/>
              </a:rPr>
            </a:br>
            <a:endParaRPr kumimoji="0" lang="en-US" sz="18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0" name="Rectangle 26"/>
          <p:cNvSpPr>
            <a:spLocks noChangeArrowheads="1"/>
          </p:cNvSpPr>
          <p:nvPr/>
        </p:nvSpPr>
        <p:spPr bwMode="auto">
          <a:xfrm>
            <a:off x="0" y="8477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1" name="Rectangle 27"/>
          <p:cNvSpPr>
            <a:spLocks noChangeArrowheads="1"/>
          </p:cNvSpPr>
          <p:nvPr/>
        </p:nvSpPr>
        <p:spPr bwMode="auto">
          <a:xfrm>
            <a:off x="0" y="9277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ndParaRPr>
          </a:p>
        </p:txBody>
      </p:sp>
      <p:sp>
        <p:nvSpPr>
          <p:cNvPr id="22" name="Rectangle 28"/>
          <p:cNvSpPr>
            <a:spLocks noChangeArrowheads="1"/>
          </p:cNvSpPr>
          <p:nvPr/>
        </p:nvSpPr>
        <p:spPr bwMode="auto">
          <a:xfrm>
            <a:off x="0" y="10020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ndParaRPr>
          </a:p>
        </p:txBody>
      </p:sp>
      <p:sp>
        <p:nvSpPr>
          <p:cNvPr id="23" name="Rectangle 31"/>
          <p:cNvSpPr>
            <a:spLocks noChangeArrowheads="1"/>
          </p:cNvSpPr>
          <p:nvPr/>
        </p:nvSpPr>
        <p:spPr bwMode="auto">
          <a:xfrm>
            <a:off x="0" y="10896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pic>
        <p:nvPicPr>
          <p:cNvPr id="2062" name="Picture 14" descr="Description: http://o2ions.com/blog/wp-content/uploads/2011/05/oxyge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6985" y="304800"/>
            <a:ext cx="2333625" cy="20193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il_fi" descr="Description: http://www.cdc.gov/violenceprevention/images/healthy_youth.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3015266"/>
            <a:ext cx="2933700" cy="20002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a:spLocks noChangeArrowheads="1"/>
          </p:cNvSpPr>
          <p:nvPr/>
        </p:nvSpPr>
        <p:spPr bwMode="auto">
          <a:xfrm flipH="1">
            <a:off x="4038600" y="4648200"/>
            <a:ext cx="4005263" cy="1872535"/>
          </a:xfrm>
          <a:prstGeom prst="rect">
            <a:avLst/>
          </a:prstGeom>
          <a:solidFill>
            <a:srgbClr val="4F81BD"/>
          </a:solidFill>
          <a:ln w="38100">
            <a:solidFill>
              <a:srgbClr val="F2F2F2"/>
            </a:solidFill>
            <a:miter lim="800000"/>
            <a:headEnd/>
            <a:tailEnd/>
          </a:ln>
          <a:effectLst>
            <a:outerShdw dist="28398" dir="3806097" algn="ctr" rotWithShape="0">
              <a:srgbClr val="243F60">
                <a:alpha val="50000"/>
              </a:srgbClr>
            </a:outerShdw>
          </a:effectLst>
        </p:spPr>
        <p:txBody>
          <a:bodyPr vert="horz" wrap="square" lIns="274320" tIns="274320" rIns="274320" bIns="2743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FFFFFF"/>
                </a:solidFill>
                <a:effectLst/>
                <a:latin typeface="Albertus Medium" pitchFamily="34" charset="0"/>
                <a:ea typeface="Calibri" pitchFamily="34" charset="0"/>
                <a:cs typeface="Helvetica-Bold"/>
              </a:rPr>
              <a:t>More than 2.8 million kids under the age of 18 are current tobacco users.</a:t>
            </a:r>
            <a:endParaRPr kumimoji="0" lang="en-US"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1" u="none" strike="noStrike" cap="none" normalizeH="0" baseline="0" dirty="0" smtClean="0">
                <a:ln>
                  <a:noFill/>
                </a:ln>
                <a:solidFill>
                  <a:schemeClr val="tx1"/>
                </a:solidFill>
                <a:effectLst/>
                <a:latin typeface="Calibri" pitchFamily="34" charset="0"/>
                <a:ea typeface="Calibri" pitchFamily="34" charset="0"/>
                <a:cs typeface="Helvetica-Oblique"/>
              </a:rPr>
              <a:t>Source: </a:t>
            </a:r>
            <a:r>
              <a:rPr kumimoji="0" lang="en-US" sz="900" b="0" i="0" u="none" strike="noStrike" cap="none" normalizeH="0" baseline="0" dirty="0" smtClean="0">
                <a:ln>
                  <a:noFill/>
                </a:ln>
                <a:solidFill>
                  <a:schemeClr val="tx1"/>
                </a:solidFill>
                <a:effectLst/>
                <a:latin typeface="Helvetica"/>
                <a:ea typeface="Calibri" pitchFamily="34" charset="0"/>
                <a:cs typeface="Times New Roman" pitchFamily="18" charset="0"/>
              </a:rPr>
              <a:t>2009 National Survey on Drug Use and Health data</a:t>
            </a:r>
            <a:endParaRPr kumimoji="0" lang="en-US"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18690455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Special Considerations in Using Cessation</a:t>
            </a:r>
            <a:br>
              <a:rPr lang="en-US" sz="2400" dirty="0"/>
            </a:br>
            <a:r>
              <a:rPr lang="en-US" sz="2400" dirty="0"/>
              <a:t>Pharmacotherapy with Cancer Patients</a:t>
            </a:r>
          </a:p>
        </p:txBody>
      </p:sp>
      <p:sp>
        <p:nvSpPr>
          <p:cNvPr id="3" name="TextBox 2"/>
          <p:cNvSpPr txBox="1"/>
          <p:nvPr/>
        </p:nvSpPr>
        <p:spPr>
          <a:xfrm>
            <a:off x="1219200" y="1524000"/>
            <a:ext cx="7848600" cy="3889976"/>
          </a:xfrm>
          <a:prstGeom prst="rect">
            <a:avLst/>
          </a:prstGeom>
          <a:noFill/>
        </p:spPr>
        <p:txBody>
          <a:bodyPr wrap="square" rtlCol="0">
            <a:spAutoFit/>
          </a:bodyPr>
          <a:lstStyle/>
          <a:p>
            <a:pPr marL="342900" marR="0" lvl="0" indent="-342900">
              <a:lnSpc>
                <a:spcPct val="115000"/>
              </a:lnSpc>
              <a:spcBef>
                <a:spcPts val="0"/>
              </a:spcBef>
              <a:spcAft>
                <a:spcPts val="0"/>
              </a:spcAft>
              <a:buFont typeface="Wingdings"/>
              <a:buChar char=""/>
            </a:pPr>
            <a:r>
              <a:rPr lang="en-US" sz="2400" dirty="0">
                <a:solidFill>
                  <a:schemeClr val="bg1"/>
                </a:solidFill>
                <a:latin typeface="Calibri"/>
                <a:ea typeface="Calibri"/>
                <a:cs typeface="Times New Roman"/>
              </a:rPr>
              <a:t>Medication recommendations should consider </a:t>
            </a:r>
            <a:r>
              <a:rPr lang="en-US" sz="2400" dirty="0" smtClean="0">
                <a:solidFill>
                  <a:schemeClr val="bg1"/>
                </a:solidFill>
                <a:latin typeface="Calibri"/>
                <a:ea typeface="Calibri"/>
                <a:cs typeface="Times New Roman"/>
              </a:rPr>
              <a:t>potential contraindications </a:t>
            </a:r>
            <a:r>
              <a:rPr lang="en-US" sz="2400" dirty="0">
                <a:solidFill>
                  <a:schemeClr val="bg1"/>
                </a:solidFill>
                <a:latin typeface="Calibri"/>
                <a:ea typeface="Calibri"/>
                <a:cs typeface="Times New Roman"/>
              </a:rPr>
              <a:t>and side effects</a:t>
            </a:r>
          </a:p>
          <a:p>
            <a:pPr marL="342900" marR="0" lvl="0" indent="-342900">
              <a:lnSpc>
                <a:spcPct val="115000"/>
              </a:lnSpc>
              <a:spcBef>
                <a:spcPts val="0"/>
              </a:spcBef>
              <a:spcAft>
                <a:spcPts val="0"/>
              </a:spcAft>
              <a:buFont typeface="Symbol"/>
              <a:buChar char=""/>
            </a:pPr>
            <a:r>
              <a:rPr lang="en-US" sz="2400" dirty="0">
                <a:solidFill>
                  <a:schemeClr val="bg1"/>
                </a:solidFill>
                <a:latin typeface="Calibri"/>
                <a:ea typeface="Calibri"/>
                <a:cs typeface="Times New Roman"/>
              </a:rPr>
              <a:t>Nausea and vomiting are common side effects of chemotherapy</a:t>
            </a:r>
          </a:p>
          <a:p>
            <a:pPr marL="342900" marR="0" lvl="0" indent="-342900">
              <a:lnSpc>
                <a:spcPct val="115000"/>
              </a:lnSpc>
              <a:spcBef>
                <a:spcPts val="0"/>
              </a:spcBef>
              <a:spcAft>
                <a:spcPts val="0"/>
              </a:spcAft>
              <a:buFont typeface="Symbol"/>
              <a:buChar char=""/>
            </a:pPr>
            <a:r>
              <a:rPr lang="en-US" sz="2400" dirty="0">
                <a:solidFill>
                  <a:schemeClr val="bg1"/>
                </a:solidFill>
                <a:latin typeface="Calibri"/>
                <a:ea typeface="Calibri"/>
                <a:cs typeface="Times New Roman"/>
              </a:rPr>
              <a:t>Insomnia and sleep impairment are common</a:t>
            </a:r>
          </a:p>
          <a:p>
            <a:pPr marL="342900" marR="0" lvl="0" indent="-342900">
              <a:lnSpc>
                <a:spcPct val="115000"/>
              </a:lnSpc>
              <a:spcBef>
                <a:spcPts val="0"/>
              </a:spcBef>
              <a:spcAft>
                <a:spcPts val="0"/>
              </a:spcAft>
              <a:buFont typeface="Symbol"/>
              <a:buChar char=""/>
            </a:pPr>
            <a:r>
              <a:rPr lang="en-US" sz="2400" dirty="0">
                <a:solidFill>
                  <a:schemeClr val="bg1"/>
                </a:solidFill>
                <a:latin typeface="Calibri"/>
                <a:ea typeface="Calibri"/>
                <a:cs typeface="Times New Roman"/>
              </a:rPr>
              <a:t>Dry mouth and oral </a:t>
            </a:r>
            <a:r>
              <a:rPr lang="en-US" sz="2400" dirty="0" err="1">
                <a:solidFill>
                  <a:schemeClr val="bg1"/>
                </a:solidFill>
                <a:latin typeface="Calibri"/>
                <a:ea typeface="Calibri"/>
                <a:cs typeface="Times New Roman"/>
              </a:rPr>
              <a:t>mucositis</a:t>
            </a:r>
            <a:r>
              <a:rPr lang="en-US" sz="2400" dirty="0">
                <a:solidFill>
                  <a:schemeClr val="bg1"/>
                </a:solidFill>
                <a:latin typeface="Calibri"/>
                <a:ea typeface="Calibri"/>
                <a:cs typeface="Times New Roman"/>
              </a:rPr>
              <a:t> may preclude use of NRT lozenge/gum</a:t>
            </a:r>
          </a:p>
          <a:p>
            <a:pPr marL="342900" marR="0" lvl="0" indent="-342900">
              <a:lnSpc>
                <a:spcPct val="115000"/>
              </a:lnSpc>
              <a:spcBef>
                <a:spcPts val="0"/>
              </a:spcBef>
              <a:spcAft>
                <a:spcPts val="0"/>
              </a:spcAft>
              <a:buFont typeface="Symbol"/>
              <a:buChar char=""/>
            </a:pPr>
            <a:r>
              <a:rPr lang="en-US" sz="2400" dirty="0">
                <a:solidFill>
                  <a:schemeClr val="bg1"/>
                </a:solidFill>
                <a:latin typeface="Calibri"/>
                <a:ea typeface="Calibri"/>
                <a:cs typeface="Times New Roman"/>
              </a:rPr>
              <a:t>Patients scheduled for reconstructive surgery (breast, head and </a:t>
            </a:r>
            <a:r>
              <a:rPr lang="en-US" sz="2400" dirty="0" smtClean="0">
                <a:solidFill>
                  <a:schemeClr val="bg1"/>
                </a:solidFill>
                <a:latin typeface="Calibri"/>
                <a:ea typeface="Calibri"/>
                <a:cs typeface="Times New Roman"/>
              </a:rPr>
              <a:t>neck) </a:t>
            </a:r>
            <a:r>
              <a:rPr lang="en-US" sz="2400" dirty="0">
                <a:solidFill>
                  <a:schemeClr val="bg1"/>
                </a:solidFill>
                <a:latin typeface="Calibri"/>
                <a:ea typeface="Calibri"/>
                <a:cs typeface="Times New Roman"/>
              </a:rPr>
              <a:t>are advised to refrain from </a:t>
            </a:r>
            <a:r>
              <a:rPr lang="en-US" sz="2400" dirty="0" err="1">
                <a:solidFill>
                  <a:schemeClr val="bg1"/>
                </a:solidFill>
                <a:latin typeface="Calibri"/>
                <a:ea typeface="Calibri"/>
                <a:cs typeface="Times New Roman"/>
              </a:rPr>
              <a:t>peri</a:t>
            </a:r>
            <a:r>
              <a:rPr lang="en-US" sz="2400" dirty="0">
                <a:solidFill>
                  <a:schemeClr val="bg1"/>
                </a:solidFill>
                <a:latin typeface="Calibri"/>
                <a:ea typeface="Calibri"/>
                <a:cs typeface="Times New Roman"/>
              </a:rPr>
              <a:t>-operative </a:t>
            </a:r>
            <a:r>
              <a:rPr lang="en-US" sz="2400" dirty="0" smtClean="0">
                <a:solidFill>
                  <a:schemeClr val="bg1"/>
                </a:solidFill>
                <a:latin typeface="Calibri"/>
                <a:ea typeface="Calibri"/>
                <a:cs typeface="Times New Roman"/>
              </a:rPr>
              <a:t>NRT</a:t>
            </a:r>
            <a:endParaRPr lang="en-US" sz="2400" dirty="0">
              <a:solidFill>
                <a:schemeClr val="bg1"/>
              </a:solidFill>
              <a:latin typeface="Calibri"/>
              <a:ea typeface="Calibri"/>
              <a:cs typeface="Times New Roman"/>
            </a:endParaRPr>
          </a:p>
        </p:txBody>
      </p:sp>
      <p:sp>
        <p:nvSpPr>
          <p:cNvPr id="4" name="TextBox 3"/>
          <p:cNvSpPr txBox="1"/>
          <p:nvPr/>
        </p:nvSpPr>
        <p:spPr>
          <a:xfrm>
            <a:off x="2590800" y="6134577"/>
            <a:ext cx="7239000" cy="769441"/>
          </a:xfrm>
          <a:prstGeom prst="rect">
            <a:avLst/>
          </a:prstGeom>
          <a:noFill/>
        </p:spPr>
        <p:txBody>
          <a:bodyPr wrap="square" rtlCol="0">
            <a:spAutoFit/>
          </a:bodyPr>
          <a:lstStyle/>
          <a:p>
            <a:r>
              <a:rPr lang="en-US" sz="1400" dirty="0" smtClean="0">
                <a:solidFill>
                  <a:schemeClr val="bg1"/>
                </a:solidFill>
              </a:rPr>
              <a:t>Source: </a:t>
            </a:r>
            <a:r>
              <a:rPr lang="en-US" sz="1400" dirty="0">
                <a:solidFill>
                  <a:schemeClr val="bg1"/>
                </a:solidFill>
              </a:rPr>
              <a:t>Jamie Ostroff, PhD Director, MSKCC Tobacco Cessation Program Chief, Behavioral Sciences Service Memorial Sloan-Kettering Cancer Center</a:t>
            </a:r>
          </a:p>
          <a:p>
            <a:endParaRPr lang="en-US" sz="1600" dirty="0"/>
          </a:p>
        </p:txBody>
      </p:sp>
    </p:spTree>
    <p:extLst>
      <p:ext uri="{BB962C8B-B14F-4D97-AF65-F5344CB8AC3E}">
        <p14:creationId xmlns:p14="http://schemas.microsoft.com/office/powerpoint/2010/main" val="217892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Special Considerations in Using Cessation</a:t>
            </a:r>
            <a:br>
              <a:rPr lang="en-US" sz="2400" dirty="0"/>
            </a:br>
            <a:r>
              <a:rPr lang="en-US" sz="2400" dirty="0"/>
              <a:t>Pharmacotherapy with Cancer Patients</a:t>
            </a:r>
          </a:p>
        </p:txBody>
      </p:sp>
      <p:sp>
        <p:nvSpPr>
          <p:cNvPr id="3" name="TextBox 2"/>
          <p:cNvSpPr txBox="1"/>
          <p:nvPr/>
        </p:nvSpPr>
        <p:spPr>
          <a:xfrm>
            <a:off x="1219200" y="1524000"/>
            <a:ext cx="7848600" cy="3531864"/>
          </a:xfrm>
          <a:prstGeom prst="rect">
            <a:avLst/>
          </a:prstGeom>
          <a:noFill/>
        </p:spPr>
        <p:txBody>
          <a:bodyPr wrap="square" rtlCol="0">
            <a:spAutoFit/>
          </a:bodyPr>
          <a:lstStyle/>
          <a:p>
            <a:pPr marL="342900" marR="0" lvl="0" indent="-342900">
              <a:lnSpc>
                <a:spcPct val="115000"/>
              </a:lnSpc>
              <a:spcBef>
                <a:spcPts val="0"/>
              </a:spcBef>
              <a:spcAft>
                <a:spcPts val="0"/>
              </a:spcAft>
              <a:buFont typeface="Symbol"/>
              <a:buChar char=""/>
            </a:pPr>
            <a:r>
              <a:rPr lang="en-US" sz="2800" dirty="0" smtClean="0">
                <a:solidFill>
                  <a:schemeClr val="bg1"/>
                </a:solidFill>
                <a:latin typeface="Calibri"/>
                <a:ea typeface="Calibri"/>
                <a:cs typeface="Times New Roman"/>
              </a:rPr>
              <a:t>Patients </a:t>
            </a:r>
            <a:r>
              <a:rPr lang="en-US" sz="2800" dirty="0">
                <a:solidFill>
                  <a:schemeClr val="bg1"/>
                </a:solidFill>
                <a:latin typeface="Calibri"/>
                <a:ea typeface="Calibri"/>
                <a:cs typeface="Times New Roman"/>
              </a:rPr>
              <a:t>with brain tumors and brain </a:t>
            </a:r>
            <a:r>
              <a:rPr lang="en-US" sz="2800" dirty="0" smtClean="0">
                <a:solidFill>
                  <a:schemeClr val="bg1"/>
                </a:solidFill>
                <a:latin typeface="Calibri"/>
                <a:ea typeface="Calibri"/>
                <a:cs typeface="Times New Roman"/>
              </a:rPr>
              <a:t>metastases </a:t>
            </a:r>
            <a:r>
              <a:rPr lang="en-US" sz="2800" dirty="0">
                <a:solidFill>
                  <a:schemeClr val="bg1"/>
                </a:solidFill>
                <a:latin typeface="Calibri"/>
                <a:ea typeface="Calibri"/>
                <a:cs typeface="Times New Roman"/>
              </a:rPr>
              <a:t>may be at-risk for </a:t>
            </a:r>
            <a:r>
              <a:rPr lang="en-US" sz="2800" dirty="0" smtClean="0">
                <a:solidFill>
                  <a:schemeClr val="bg1"/>
                </a:solidFill>
                <a:latin typeface="Calibri"/>
                <a:ea typeface="Calibri"/>
                <a:cs typeface="Times New Roman"/>
              </a:rPr>
              <a:t>seizures (may preclude </a:t>
            </a:r>
            <a:r>
              <a:rPr lang="en-US" sz="2800" dirty="0" err="1" smtClean="0">
                <a:solidFill>
                  <a:schemeClr val="bg1"/>
                </a:solidFill>
                <a:latin typeface="Calibri"/>
                <a:ea typeface="Calibri"/>
                <a:cs typeface="Times New Roman"/>
              </a:rPr>
              <a:t>Zyban</a:t>
            </a:r>
            <a:r>
              <a:rPr lang="en-US" sz="2800" dirty="0" smtClean="0">
                <a:solidFill>
                  <a:schemeClr val="bg1"/>
                </a:solidFill>
                <a:latin typeface="Calibri"/>
                <a:ea typeface="Calibri"/>
                <a:cs typeface="Times New Roman"/>
              </a:rPr>
              <a:t>)</a:t>
            </a:r>
            <a:endParaRPr lang="en-US" sz="2800" dirty="0">
              <a:solidFill>
                <a:schemeClr val="bg1"/>
              </a:solidFill>
              <a:latin typeface="Calibri"/>
              <a:ea typeface="Calibri"/>
              <a:cs typeface="Times New Roman"/>
            </a:endParaRPr>
          </a:p>
          <a:p>
            <a:pPr marL="342900" marR="0" lvl="0" indent="-342900">
              <a:lnSpc>
                <a:spcPct val="115000"/>
              </a:lnSpc>
              <a:spcBef>
                <a:spcPts val="0"/>
              </a:spcBef>
              <a:spcAft>
                <a:spcPts val="0"/>
              </a:spcAft>
              <a:buFont typeface="Symbol"/>
              <a:buChar char=""/>
            </a:pPr>
            <a:r>
              <a:rPr lang="en-US" sz="2800" dirty="0">
                <a:solidFill>
                  <a:schemeClr val="bg1"/>
                </a:solidFill>
                <a:latin typeface="Calibri"/>
                <a:ea typeface="Calibri"/>
                <a:cs typeface="Times New Roman"/>
              </a:rPr>
              <a:t>Patients with kidney cancer may have impaired renal </a:t>
            </a:r>
            <a:r>
              <a:rPr lang="en-US" sz="2800" dirty="0" smtClean="0">
                <a:solidFill>
                  <a:schemeClr val="bg1"/>
                </a:solidFill>
                <a:latin typeface="Calibri"/>
                <a:ea typeface="Calibri"/>
                <a:cs typeface="Times New Roman"/>
              </a:rPr>
              <a:t>function (may preclude Chantix)</a:t>
            </a:r>
            <a:endParaRPr lang="en-US" sz="2800" dirty="0">
              <a:solidFill>
                <a:schemeClr val="bg1"/>
              </a:solidFill>
              <a:latin typeface="Calibri"/>
              <a:ea typeface="Calibri"/>
              <a:cs typeface="Times New Roman"/>
            </a:endParaRPr>
          </a:p>
          <a:p>
            <a:pPr marL="342900" marR="0" lvl="0" indent="-342900">
              <a:lnSpc>
                <a:spcPct val="115000"/>
              </a:lnSpc>
              <a:spcBef>
                <a:spcPts val="0"/>
              </a:spcBef>
              <a:spcAft>
                <a:spcPts val="0"/>
              </a:spcAft>
              <a:buFont typeface="Wingdings"/>
              <a:buChar char=""/>
            </a:pPr>
            <a:r>
              <a:rPr lang="en-US" sz="2800" dirty="0">
                <a:solidFill>
                  <a:schemeClr val="bg1"/>
                </a:solidFill>
                <a:latin typeface="Calibri"/>
                <a:ea typeface="Calibri"/>
                <a:cs typeface="Times New Roman"/>
              </a:rPr>
              <a:t>Standard dosage recommendations are dependent </a:t>
            </a:r>
            <a:r>
              <a:rPr lang="en-US" sz="2800" dirty="0" smtClean="0">
                <a:solidFill>
                  <a:schemeClr val="bg1"/>
                </a:solidFill>
                <a:latin typeface="Calibri"/>
                <a:ea typeface="Calibri"/>
                <a:cs typeface="Times New Roman"/>
              </a:rPr>
              <a:t>upon smoking </a:t>
            </a:r>
            <a:r>
              <a:rPr lang="en-US" sz="2800" dirty="0">
                <a:solidFill>
                  <a:schemeClr val="bg1"/>
                </a:solidFill>
                <a:latin typeface="Calibri"/>
                <a:ea typeface="Calibri"/>
                <a:cs typeface="Times New Roman"/>
              </a:rPr>
              <a:t>rate/patterns and patient’s prior medication </a:t>
            </a:r>
            <a:r>
              <a:rPr lang="en-US" sz="2800" dirty="0" smtClean="0">
                <a:solidFill>
                  <a:schemeClr val="bg1"/>
                </a:solidFill>
                <a:latin typeface="Calibri"/>
                <a:ea typeface="Calibri"/>
                <a:cs typeface="Times New Roman"/>
              </a:rPr>
              <a:t>use</a:t>
            </a:r>
          </a:p>
        </p:txBody>
      </p:sp>
      <p:sp>
        <p:nvSpPr>
          <p:cNvPr id="4" name="TextBox 3"/>
          <p:cNvSpPr txBox="1"/>
          <p:nvPr/>
        </p:nvSpPr>
        <p:spPr>
          <a:xfrm>
            <a:off x="2590800" y="6134577"/>
            <a:ext cx="7239000" cy="769441"/>
          </a:xfrm>
          <a:prstGeom prst="rect">
            <a:avLst/>
          </a:prstGeom>
          <a:noFill/>
        </p:spPr>
        <p:txBody>
          <a:bodyPr wrap="square" rtlCol="0">
            <a:spAutoFit/>
          </a:bodyPr>
          <a:lstStyle/>
          <a:p>
            <a:r>
              <a:rPr lang="en-US" sz="1400" dirty="0" smtClean="0">
                <a:solidFill>
                  <a:schemeClr val="bg1"/>
                </a:solidFill>
              </a:rPr>
              <a:t>Source: </a:t>
            </a:r>
            <a:r>
              <a:rPr lang="en-US" sz="1400" dirty="0">
                <a:solidFill>
                  <a:schemeClr val="bg1"/>
                </a:solidFill>
              </a:rPr>
              <a:t>Jamie Ostroff, PhD Director, MSKCC Tobacco Cessation Program Chief, Behavioral Sciences Service Memorial Sloan-Kettering Cancer Center</a:t>
            </a:r>
          </a:p>
          <a:p>
            <a:endParaRPr lang="en-US" sz="1600" dirty="0"/>
          </a:p>
        </p:txBody>
      </p:sp>
    </p:spTree>
    <p:extLst>
      <p:ext uri="{BB962C8B-B14F-4D97-AF65-F5344CB8AC3E}">
        <p14:creationId xmlns:p14="http://schemas.microsoft.com/office/powerpoint/2010/main" val="222559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19400" y="0"/>
            <a:ext cx="5791200" cy="1143000"/>
          </a:xfrm>
        </p:spPr>
        <p:txBody>
          <a:bodyPr>
            <a:normAutofit/>
          </a:bodyPr>
          <a:lstStyle/>
          <a:p>
            <a:r>
              <a:rPr lang="en-US" sz="4000" dirty="0" smtClean="0"/>
              <a:t>It’s never too late to quit!</a:t>
            </a:r>
            <a:endParaRPr lang="en-US" sz="4000" dirty="0"/>
          </a:p>
        </p:txBody>
      </p:sp>
      <p:sp>
        <p:nvSpPr>
          <p:cNvPr id="6" name="Content Placeholder 2"/>
          <p:cNvSpPr>
            <a:spLocks noGrp="1"/>
          </p:cNvSpPr>
          <p:nvPr>
            <p:ph idx="1"/>
          </p:nvPr>
        </p:nvSpPr>
        <p:spPr>
          <a:xfrm>
            <a:off x="304800" y="1371600"/>
            <a:ext cx="6172200" cy="3962400"/>
          </a:xfrm>
        </p:spPr>
        <p:txBody>
          <a:bodyPr>
            <a:normAutofit lnSpcReduction="10000"/>
          </a:bodyPr>
          <a:lstStyle/>
          <a:p>
            <a:r>
              <a:rPr lang="en-US" sz="2000" dirty="0" smtClean="0"/>
              <a:t>85-90% of lung cancer cases are related to tobacco use</a:t>
            </a:r>
          </a:p>
          <a:p>
            <a:r>
              <a:rPr lang="en-US" sz="2000" dirty="0" smtClean="0"/>
              <a:t>Smokers benefit from quitting smoking even after the development of smoking-related morbidity </a:t>
            </a:r>
          </a:p>
          <a:p>
            <a:pPr lvl="1"/>
            <a:r>
              <a:rPr lang="en-US" sz="1200" dirty="0" smtClean="0"/>
              <a:t>CVD 	</a:t>
            </a:r>
          </a:p>
          <a:p>
            <a:pPr lvl="1"/>
            <a:r>
              <a:rPr lang="en-US" sz="1200" dirty="0" smtClean="0"/>
              <a:t>COPD</a:t>
            </a:r>
          </a:p>
          <a:p>
            <a:pPr lvl="1"/>
            <a:r>
              <a:rPr lang="en-US" sz="1200" dirty="0" smtClean="0"/>
              <a:t>Cancer</a:t>
            </a:r>
          </a:p>
          <a:p>
            <a:r>
              <a:rPr lang="en-US" sz="2000" dirty="0"/>
              <a:t>S</a:t>
            </a:r>
            <a:r>
              <a:rPr lang="en-US" sz="2000" dirty="0" smtClean="0"/>
              <a:t>moking cessation is associated with decreased     all-cause mortality, even for smokers with airway obstruction (</a:t>
            </a:r>
            <a:r>
              <a:rPr lang="en-US" sz="2000" dirty="0" err="1" smtClean="0"/>
              <a:t>Anthonisen</a:t>
            </a:r>
            <a:r>
              <a:rPr lang="en-US" sz="2000" dirty="0" smtClean="0"/>
              <a:t> et al., 2005)</a:t>
            </a:r>
          </a:p>
          <a:p>
            <a:r>
              <a:rPr lang="en-US" sz="2000" dirty="0" smtClean="0"/>
              <a:t>Smoking cessation can  slow or partially reverse the accelerated bone loss caused by years of smoking (Ward et al., 2001)</a:t>
            </a:r>
          </a:p>
          <a:p>
            <a:endParaRPr lang="en-US" sz="2000" dirty="0" smtClean="0"/>
          </a:p>
          <a:p>
            <a:endParaRPr lang="en-US" sz="2000" dirty="0"/>
          </a:p>
        </p:txBody>
      </p:sp>
      <p:pic>
        <p:nvPicPr>
          <p:cNvPr id="7" name="Picture 4" descr="http://i3.squidoocdn.com/resize/squidoo_images/250/draft_lens11869991module108382151photo_12779540562.10sun.jpg"/>
          <p:cNvPicPr>
            <a:picLocks noChangeAspect="1" noChangeArrowheads="1"/>
          </p:cNvPicPr>
          <p:nvPr/>
        </p:nvPicPr>
        <p:blipFill>
          <a:blip r:embed="rId2" cstate="print"/>
          <a:srcRect/>
          <a:stretch>
            <a:fillRect/>
          </a:stretch>
        </p:blipFill>
        <p:spPr bwMode="auto">
          <a:xfrm>
            <a:off x="6324600" y="1524000"/>
            <a:ext cx="2640594" cy="3200400"/>
          </a:xfrm>
          <a:prstGeom prst="rect">
            <a:avLst/>
          </a:prstGeom>
          <a:noFill/>
        </p:spPr>
      </p:pic>
      <p:sp>
        <p:nvSpPr>
          <p:cNvPr id="8" name="TextBox 7"/>
          <p:cNvSpPr txBox="1"/>
          <p:nvPr/>
        </p:nvSpPr>
        <p:spPr>
          <a:xfrm>
            <a:off x="1371600" y="5105400"/>
            <a:ext cx="7924800" cy="1154162"/>
          </a:xfrm>
          <a:prstGeom prst="rect">
            <a:avLst/>
          </a:prstGeom>
          <a:noFill/>
        </p:spPr>
        <p:txBody>
          <a:bodyPr wrap="square" rtlCol="0">
            <a:spAutoFit/>
          </a:bodyPr>
          <a:lstStyle/>
          <a:p>
            <a:r>
              <a:rPr lang="en-US" sz="2300" i="1" dirty="0" smtClean="0">
                <a:solidFill>
                  <a:schemeClr val="accent2">
                    <a:lumMod val="20000"/>
                    <a:lumOff val="80000"/>
                  </a:schemeClr>
                </a:solidFill>
              </a:rPr>
              <a:t>Older smokers are less likely to make an initial quit attempt, but are more successful than younger smokers when they do (Ossip-Klein et al., 1999)</a:t>
            </a:r>
            <a:endParaRPr lang="en-US" sz="2300" i="1" dirty="0">
              <a:solidFill>
                <a:schemeClr val="accent2">
                  <a:lumMod val="20000"/>
                  <a:lumOff val="80000"/>
                </a:scheme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p:txBody>
          <a:bodyPr/>
          <a:lstStyle/>
          <a:p>
            <a:pPr eaLnBrk="1" hangingPunct="1"/>
            <a:r>
              <a:rPr lang="en-US" dirty="0" smtClean="0"/>
              <a:t>Promoting Motivation to Quit for Patients Not Ready for Action</a:t>
            </a:r>
          </a:p>
        </p:txBody>
      </p:sp>
      <p:sp>
        <p:nvSpPr>
          <p:cNvPr id="6" name="Rectangle 5"/>
          <p:cNvSpPr/>
          <p:nvPr/>
        </p:nvSpPr>
        <p:spPr>
          <a:xfrm>
            <a:off x="457200" y="1600200"/>
            <a:ext cx="7543800" cy="3046988"/>
          </a:xfrm>
          <a:prstGeom prst="rect">
            <a:avLst/>
          </a:prstGeom>
        </p:spPr>
        <p:txBody>
          <a:bodyPr wrap="square">
            <a:spAutoFit/>
          </a:bodyPr>
          <a:lstStyle/>
          <a:p>
            <a:pPr eaLnBrk="1" hangingPunct="1">
              <a:buFontTx/>
              <a:buNone/>
            </a:pPr>
            <a:r>
              <a:rPr lang="en-US" sz="3200" dirty="0" smtClean="0">
                <a:solidFill>
                  <a:schemeClr val="bg1"/>
                </a:solidFill>
                <a:latin typeface="Candara" panose="020E0502030303020204" pitchFamily="34" charset="0"/>
              </a:rPr>
              <a:t>	The </a:t>
            </a:r>
            <a:r>
              <a:rPr lang="en-US" sz="3200" dirty="0">
                <a:solidFill>
                  <a:schemeClr val="bg1"/>
                </a:solidFill>
                <a:latin typeface="Candara" panose="020E0502030303020204" pitchFamily="34" charset="0"/>
              </a:rPr>
              <a:t>Five </a:t>
            </a:r>
            <a:r>
              <a:rPr lang="en-US" sz="3200" dirty="0" err="1" smtClean="0">
                <a:solidFill>
                  <a:schemeClr val="bg1"/>
                </a:solidFill>
                <a:latin typeface="Candara" panose="020E0502030303020204" pitchFamily="34" charset="0"/>
              </a:rPr>
              <a:t>Rs</a:t>
            </a:r>
            <a:endParaRPr lang="en-US" sz="3200" dirty="0">
              <a:solidFill>
                <a:schemeClr val="bg1"/>
              </a:solidFill>
              <a:latin typeface="Candara" panose="020E0502030303020204" pitchFamily="34" charset="0"/>
            </a:endParaRPr>
          </a:p>
          <a:p>
            <a:pPr marL="1828800" lvl="3" indent="-457200">
              <a:buFont typeface="Arial" panose="020B0604020202020204" pitchFamily="34" charset="0"/>
              <a:buChar char="•"/>
            </a:pPr>
            <a:r>
              <a:rPr lang="en-US" sz="3200" dirty="0">
                <a:solidFill>
                  <a:schemeClr val="bg1"/>
                </a:solidFill>
                <a:latin typeface="Candara" panose="020E0502030303020204" pitchFamily="34" charset="0"/>
              </a:rPr>
              <a:t>Relevance (to their health)</a:t>
            </a:r>
          </a:p>
          <a:p>
            <a:pPr marL="1828800" lvl="3" indent="-457200">
              <a:buFont typeface="Arial" panose="020B0604020202020204" pitchFamily="34" charset="0"/>
              <a:buChar char="•"/>
            </a:pPr>
            <a:r>
              <a:rPr lang="en-US" sz="3200" dirty="0">
                <a:solidFill>
                  <a:schemeClr val="bg1"/>
                </a:solidFill>
                <a:latin typeface="Candara" panose="020E0502030303020204" pitchFamily="34" charset="0"/>
              </a:rPr>
              <a:t>Risks  (short- and long-term)</a:t>
            </a:r>
          </a:p>
          <a:p>
            <a:pPr marL="1828800" lvl="3" indent="-457200">
              <a:buFont typeface="Arial" panose="020B0604020202020204" pitchFamily="34" charset="0"/>
              <a:buChar char="•"/>
            </a:pPr>
            <a:r>
              <a:rPr lang="en-US" sz="3200" dirty="0">
                <a:solidFill>
                  <a:schemeClr val="bg1"/>
                </a:solidFill>
                <a:latin typeface="Candara" panose="020E0502030303020204" pitchFamily="34" charset="0"/>
              </a:rPr>
              <a:t>Rewards</a:t>
            </a:r>
          </a:p>
          <a:p>
            <a:pPr marL="1828800" lvl="3" indent="-457200">
              <a:buFont typeface="Arial" panose="020B0604020202020204" pitchFamily="34" charset="0"/>
              <a:buChar char="•"/>
            </a:pPr>
            <a:r>
              <a:rPr lang="en-US" sz="3200" dirty="0">
                <a:solidFill>
                  <a:schemeClr val="bg1"/>
                </a:solidFill>
                <a:latin typeface="Candara" panose="020E0502030303020204" pitchFamily="34" charset="0"/>
              </a:rPr>
              <a:t>Roadblocks (to success)</a:t>
            </a:r>
          </a:p>
          <a:p>
            <a:pPr marL="1828800" lvl="3" indent="-457200">
              <a:buFont typeface="Arial" panose="020B0604020202020204" pitchFamily="34" charset="0"/>
              <a:buChar char="•"/>
            </a:pPr>
            <a:r>
              <a:rPr lang="en-US" sz="3200" dirty="0">
                <a:solidFill>
                  <a:schemeClr val="bg1"/>
                </a:solidFill>
                <a:latin typeface="Candara" panose="020E0502030303020204" pitchFamily="34" charset="0"/>
              </a:rPr>
              <a:t>Repetition</a:t>
            </a:r>
          </a:p>
        </p:txBody>
      </p:sp>
    </p:spTree>
    <p:extLst>
      <p:ext uri="{BB962C8B-B14F-4D97-AF65-F5344CB8AC3E}">
        <p14:creationId xmlns:p14="http://schemas.microsoft.com/office/powerpoint/2010/main" val="102858033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of Nurses and Dentists </a:t>
            </a:r>
            <a:endParaRPr lang="en-US" dirty="0"/>
          </a:p>
        </p:txBody>
      </p:sp>
      <p:sp>
        <p:nvSpPr>
          <p:cNvPr id="3" name="Content Placeholder 2"/>
          <p:cNvSpPr>
            <a:spLocks noGrp="1"/>
          </p:cNvSpPr>
          <p:nvPr>
            <p:ph idx="1"/>
          </p:nvPr>
        </p:nvSpPr>
        <p:spPr>
          <a:xfrm>
            <a:off x="381000" y="1447800"/>
            <a:ext cx="8477250" cy="3200400"/>
          </a:xfrm>
        </p:spPr>
        <p:txBody>
          <a:bodyPr/>
          <a:lstStyle/>
          <a:p>
            <a:r>
              <a:rPr lang="en-US" dirty="0" smtClean="0"/>
              <a:t>A Cochrane review of clinical trials that covered 42 studies with over 15,000 participants </a:t>
            </a:r>
            <a:r>
              <a:rPr lang="en-US" dirty="0"/>
              <a:t>that advice and support from nursing staff could increase people’s success in </a:t>
            </a:r>
            <a:r>
              <a:rPr lang="en-US" dirty="0" smtClean="0"/>
              <a:t>quitting smoking</a:t>
            </a:r>
            <a:r>
              <a:rPr lang="en-US" dirty="0"/>
              <a:t>, especially in a hospital </a:t>
            </a:r>
            <a:r>
              <a:rPr lang="en-US" dirty="0" smtClean="0"/>
              <a:t>setting</a:t>
            </a:r>
            <a:r>
              <a:rPr lang="en-US" baseline="30000" dirty="0" smtClean="0"/>
              <a:t>1</a:t>
            </a:r>
            <a:r>
              <a:rPr lang="en-US" dirty="0" smtClean="0"/>
              <a:t> </a:t>
            </a:r>
          </a:p>
          <a:p>
            <a:endParaRPr lang="en-US" dirty="0" smtClean="0"/>
          </a:p>
          <a:p>
            <a:r>
              <a:rPr lang="en-US" dirty="0" smtClean="0"/>
              <a:t>Evidence </a:t>
            </a:r>
            <a:r>
              <a:rPr lang="en-US" dirty="0"/>
              <a:t>suggests that </a:t>
            </a:r>
            <a:r>
              <a:rPr lang="en-US" dirty="0" smtClean="0"/>
              <a:t>tobacco cessation counseling conducted </a:t>
            </a:r>
            <a:r>
              <a:rPr lang="en-US" dirty="0"/>
              <a:t>by oral health </a:t>
            </a:r>
            <a:r>
              <a:rPr lang="en-US" dirty="0" smtClean="0"/>
              <a:t>professionals, who incorporate </a:t>
            </a:r>
            <a:r>
              <a:rPr lang="en-US" dirty="0"/>
              <a:t>an oral examination component in the dental office or community </a:t>
            </a:r>
            <a:r>
              <a:rPr lang="en-US" dirty="0" smtClean="0"/>
              <a:t>setting, can </a:t>
            </a:r>
            <a:r>
              <a:rPr lang="en-US" dirty="0"/>
              <a:t>increase tobacco abstinence rates among both cigarette smokers and smokeless tobacco </a:t>
            </a:r>
            <a:r>
              <a:rPr lang="en-US" dirty="0" smtClean="0"/>
              <a:t>users</a:t>
            </a:r>
            <a:r>
              <a:rPr lang="en-US" baseline="30000" dirty="0" smtClean="0"/>
              <a:t>2</a:t>
            </a:r>
          </a:p>
          <a:p>
            <a:pPr marL="0" indent="0">
              <a:buNone/>
            </a:pPr>
            <a:endParaRPr lang="en-US" dirty="0"/>
          </a:p>
        </p:txBody>
      </p:sp>
      <p:sp>
        <p:nvSpPr>
          <p:cNvPr id="4" name="TextBox 3"/>
          <p:cNvSpPr txBox="1"/>
          <p:nvPr/>
        </p:nvSpPr>
        <p:spPr>
          <a:xfrm>
            <a:off x="1581150" y="5575012"/>
            <a:ext cx="7543800" cy="1323439"/>
          </a:xfrm>
          <a:prstGeom prst="rect">
            <a:avLst/>
          </a:prstGeom>
          <a:noFill/>
        </p:spPr>
        <p:txBody>
          <a:bodyPr wrap="square" rtlCol="0">
            <a:spAutoFit/>
          </a:bodyPr>
          <a:lstStyle/>
          <a:p>
            <a:r>
              <a:rPr lang="en-US" sz="1600" baseline="30000" dirty="0" smtClean="0">
                <a:solidFill>
                  <a:srgbClr val="FFFF00"/>
                </a:solidFill>
                <a:latin typeface="+mn-lt"/>
              </a:rPr>
              <a:t>1 </a:t>
            </a:r>
            <a:r>
              <a:rPr lang="en-US" sz="1600" dirty="0" smtClean="0">
                <a:solidFill>
                  <a:srgbClr val="FFFF00"/>
                </a:solidFill>
                <a:latin typeface="+mn-lt"/>
              </a:rPr>
              <a:t>Nursing </a:t>
            </a:r>
            <a:r>
              <a:rPr lang="en-US" sz="1600" dirty="0">
                <a:solidFill>
                  <a:srgbClr val="FFFF00"/>
                </a:solidFill>
                <a:latin typeface="+mn-lt"/>
              </a:rPr>
              <a:t>interventions for smoking cessation (</a:t>
            </a:r>
            <a:r>
              <a:rPr lang="en-US" sz="1600" dirty="0" smtClean="0">
                <a:solidFill>
                  <a:srgbClr val="FFFF00"/>
                </a:solidFill>
                <a:latin typeface="+mn-lt"/>
              </a:rPr>
              <a:t>Review) Copyright </a:t>
            </a:r>
            <a:r>
              <a:rPr lang="en-US" sz="1600" dirty="0">
                <a:solidFill>
                  <a:srgbClr val="FFFF00"/>
                </a:solidFill>
                <a:latin typeface="+mn-lt"/>
              </a:rPr>
              <a:t>© 2009 </a:t>
            </a:r>
            <a:r>
              <a:rPr lang="en-US" sz="1600" dirty="0" smtClean="0">
                <a:solidFill>
                  <a:srgbClr val="FFFF00"/>
                </a:solidFill>
                <a:latin typeface="+mn-lt"/>
              </a:rPr>
              <a:t>The</a:t>
            </a:r>
          </a:p>
          <a:p>
            <a:r>
              <a:rPr lang="en-US" sz="1600" dirty="0">
                <a:solidFill>
                  <a:srgbClr val="FFFF00"/>
                </a:solidFill>
                <a:latin typeface="+mn-lt"/>
              </a:rPr>
              <a:t> </a:t>
            </a:r>
            <a:r>
              <a:rPr lang="en-US" sz="1600" dirty="0" smtClean="0">
                <a:solidFill>
                  <a:srgbClr val="FFFF00"/>
                </a:solidFill>
                <a:latin typeface="+mn-lt"/>
              </a:rPr>
              <a:t> Cochrane </a:t>
            </a:r>
            <a:r>
              <a:rPr lang="en-US" sz="1600" dirty="0">
                <a:solidFill>
                  <a:srgbClr val="FFFF00"/>
                </a:solidFill>
                <a:latin typeface="+mn-lt"/>
              </a:rPr>
              <a:t>Collaboration. Published by </a:t>
            </a:r>
            <a:r>
              <a:rPr lang="en-US" sz="1600" dirty="0" err="1">
                <a:solidFill>
                  <a:srgbClr val="FFFF00"/>
                </a:solidFill>
                <a:latin typeface="+mn-lt"/>
              </a:rPr>
              <a:t>JohnWiley</a:t>
            </a:r>
            <a:r>
              <a:rPr lang="en-US" sz="1600" dirty="0">
                <a:solidFill>
                  <a:srgbClr val="FFFF00"/>
                </a:solidFill>
                <a:latin typeface="+mn-lt"/>
              </a:rPr>
              <a:t> &amp; Sons, Ltd</a:t>
            </a:r>
            <a:r>
              <a:rPr lang="en-US" sz="1600" dirty="0" smtClean="0">
                <a:solidFill>
                  <a:srgbClr val="FFFF00"/>
                </a:solidFill>
                <a:latin typeface="+mn-lt"/>
              </a:rPr>
              <a:t>.</a:t>
            </a:r>
            <a:r>
              <a:rPr lang="en-US" sz="1600" b="1" dirty="0" smtClean="0">
                <a:solidFill>
                  <a:srgbClr val="FFFF00"/>
                </a:solidFill>
                <a:latin typeface="+mn-lt"/>
              </a:rPr>
              <a:t/>
            </a:r>
            <a:br>
              <a:rPr lang="en-US" sz="1600" b="1" dirty="0" smtClean="0">
                <a:solidFill>
                  <a:srgbClr val="FFFF00"/>
                </a:solidFill>
                <a:latin typeface="+mn-lt"/>
              </a:rPr>
            </a:br>
            <a:r>
              <a:rPr lang="en-US" sz="1600" baseline="30000" dirty="0" smtClean="0">
                <a:solidFill>
                  <a:srgbClr val="FFFF00"/>
                </a:solidFill>
                <a:latin typeface="+mn-lt"/>
              </a:rPr>
              <a:t>2 </a:t>
            </a:r>
            <a:r>
              <a:rPr lang="en-US" sz="1600" dirty="0" smtClean="0">
                <a:solidFill>
                  <a:srgbClr val="FFFF00"/>
                </a:solidFill>
                <a:latin typeface="+mn-lt"/>
              </a:rPr>
              <a:t>Carr</a:t>
            </a:r>
            <a:r>
              <a:rPr lang="en-US" sz="1600" dirty="0">
                <a:solidFill>
                  <a:srgbClr val="FFFF00"/>
                </a:solidFill>
                <a:latin typeface="+mn-lt"/>
              </a:rPr>
              <a:t>, A.B., &amp; </a:t>
            </a:r>
            <a:r>
              <a:rPr lang="en-US" sz="1600" dirty="0" err="1">
                <a:solidFill>
                  <a:srgbClr val="FFFF00"/>
                </a:solidFill>
                <a:latin typeface="+mn-lt"/>
              </a:rPr>
              <a:t>Ebbert</a:t>
            </a:r>
            <a:r>
              <a:rPr lang="en-US" sz="1600" dirty="0">
                <a:solidFill>
                  <a:srgbClr val="FFFF00"/>
                </a:solidFill>
                <a:latin typeface="+mn-lt"/>
              </a:rPr>
              <a:t>, J.O. (2012). Interventions for tobacco cessation in the </a:t>
            </a:r>
            <a:r>
              <a:rPr lang="en-US" sz="1600" dirty="0" smtClean="0">
                <a:solidFill>
                  <a:srgbClr val="FFFF00"/>
                </a:solidFill>
                <a:latin typeface="+mn-lt"/>
              </a:rPr>
              <a:t>dental</a:t>
            </a:r>
          </a:p>
          <a:p>
            <a:r>
              <a:rPr lang="en-US" sz="1600" dirty="0">
                <a:solidFill>
                  <a:srgbClr val="FFFF00"/>
                </a:solidFill>
                <a:latin typeface="+mn-lt"/>
              </a:rPr>
              <a:t> </a:t>
            </a:r>
            <a:r>
              <a:rPr lang="en-US" sz="1600" dirty="0" smtClean="0">
                <a:solidFill>
                  <a:srgbClr val="FFFF00"/>
                </a:solidFill>
                <a:latin typeface="+mn-lt"/>
              </a:rPr>
              <a:t> setting</a:t>
            </a:r>
            <a:r>
              <a:rPr lang="en-US" sz="1600" dirty="0">
                <a:solidFill>
                  <a:srgbClr val="FFFF00"/>
                </a:solidFill>
                <a:latin typeface="+mn-lt"/>
              </a:rPr>
              <a:t>. </a:t>
            </a:r>
            <a:r>
              <a:rPr lang="en-US" sz="1600" i="1" dirty="0">
                <a:solidFill>
                  <a:srgbClr val="FFFF00"/>
                </a:solidFill>
                <a:latin typeface="+mn-lt"/>
              </a:rPr>
              <a:t>Cochrane Database of Systematic Reviews</a:t>
            </a:r>
            <a:r>
              <a:rPr lang="en-US" sz="1600" dirty="0">
                <a:solidFill>
                  <a:srgbClr val="FFFF00"/>
                </a:solidFill>
                <a:latin typeface="+mn-lt"/>
              </a:rPr>
              <a:t>, </a:t>
            </a:r>
            <a:r>
              <a:rPr lang="en-US" sz="1600" i="1" dirty="0">
                <a:solidFill>
                  <a:srgbClr val="FFFF00"/>
                </a:solidFill>
                <a:latin typeface="+mn-lt"/>
              </a:rPr>
              <a:t>2012</a:t>
            </a:r>
            <a:r>
              <a:rPr lang="en-US" sz="1600" dirty="0">
                <a:solidFill>
                  <a:srgbClr val="FFFF00"/>
                </a:solidFill>
                <a:latin typeface="+mn-lt"/>
              </a:rPr>
              <a:t>(6), Art. No.: CD005084. </a:t>
            </a:r>
          </a:p>
          <a:p>
            <a:endParaRPr lang="en-US" sz="1600" dirty="0">
              <a:solidFill>
                <a:srgbClr val="FFFF00"/>
              </a:solidFill>
              <a:latin typeface="+mn-lt"/>
            </a:endParaRPr>
          </a:p>
        </p:txBody>
      </p:sp>
    </p:spTree>
    <p:extLst>
      <p:ext uri="{BB962C8B-B14F-4D97-AF65-F5344CB8AC3E}">
        <p14:creationId xmlns:p14="http://schemas.microsoft.com/office/powerpoint/2010/main" val="370668116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5A Model/CME</a:t>
            </a:r>
            <a:endParaRPr lang="en-US" dirty="0"/>
          </a:p>
        </p:txBody>
      </p:sp>
      <p:sp>
        <p:nvSpPr>
          <p:cNvPr id="3" name="Content Placeholder 2"/>
          <p:cNvSpPr>
            <a:spLocks noGrp="1"/>
          </p:cNvSpPr>
          <p:nvPr>
            <p:ph idx="1"/>
          </p:nvPr>
        </p:nvSpPr>
        <p:spPr/>
        <p:txBody>
          <a:bodyPr/>
          <a:lstStyle/>
          <a:p>
            <a:pPr marL="0" indent="0">
              <a:buNone/>
            </a:pPr>
            <a:r>
              <a:rPr lang="en-US" dirty="0" smtClean="0"/>
              <a:t>Using </a:t>
            </a:r>
            <a:r>
              <a:rPr lang="en-US" dirty="0"/>
              <a:t>the 5As: The 5As model is a structured intervention designed to facilitate an evidence-based, effective intervention in a short period of time with patients. The 5As are Ask, Advise, Assess, Assist and Arrange</a:t>
            </a:r>
            <a:r>
              <a:rPr lang="en-US" dirty="0" smtClean="0"/>
              <a:t>.</a:t>
            </a:r>
          </a:p>
          <a:p>
            <a:pPr marL="0" indent="0">
              <a:buNone/>
            </a:pPr>
            <a:endParaRPr lang="en-US" dirty="0"/>
          </a:p>
          <a:p>
            <a:pPr marL="0" indent="0">
              <a:buNone/>
            </a:pPr>
            <a:endParaRPr lang="en-US" dirty="0"/>
          </a:p>
          <a:p>
            <a:pPr marL="0" indent="0">
              <a:buNone/>
            </a:pPr>
            <a:r>
              <a:rPr lang="en-US" sz="2000" dirty="0" smtClean="0">
                <a:hlinkClick r:id="rId2"/>
              </a:rPr>
              <a:t>http</a:t>
            </a:r>
            <a:r>
              <a:rPr lang="en-US" sz="2000" dirty="0">
                <a:hlinkClick r:id="rId2"/>
              </a:rPr>
              <a:t>://www.nysmokefree.com/CME/PageView.aspx?P=50&amp;P1=5018</a:t>
            </a:r>
            <a:r>
              <a:rPr lang="en-US" sz="2000" dirty="0" smtClean="0">
                <a:hlinkClick r:id="rId2"/>
              </a:rPr>
              <a:t>#</a:t>
            </a:r>
            <a:r>
              <a:rPr lang="en-US" sz="2000" dirty="0" smtClean="0"/>
              <a:t>  </a:t>
            </a:r>
            <a:endParaRPr lang="en-US" sz="2000" dirty="0"/>
          </a:p>
          <a:p>
            <a:endParaRPr lang="en-US" dirty="0"/>
          </a:p>
          <a:p>
            <a:endParaRPr lang="en-US" dirty="0"/>
          </a:p>
        </p:txBody>
      </p:sp>
    </p:spTree>
    <p:extLst>
      <p:ext uri="{BB962C8B-B14F-4D97-AF65-F5344CB8AC3E}">
        <p14:creationId xmlns:p14="http://schemas.microsoft.com/office/powerpoint/2010/main" val="348689454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Prescription Drug </a:t>
            </a:r>
            <a:r>
              <a:rPr lang="en-US" dirty="0" smtClean="0"/>
              <a:t>Use/CME</a:t>
            </a:r>
            <a:endParaRPr lang="en-US" dirty="0"/>
          </a:p>
        </p:txBody>
      </p:sp>
      <p:sp>
        <p:nvSpPr>
          <p:cNvPr id="3" name="Content Placeholder 2"/>
          <p:cNvSpPr>
            <a:spLocks noGrp="1"/>
          </p:cNvSpPr>
          <p:nvPr>
            <p:ph idx="1"/>
          </p:nvPr>
        </p:nvSpPr>
        <p:spPr>
          <a:xfrm>
            <a:off x="228600" y="1524000"/>
            <a:ext cx="8705850" cy="4419600"/>
          </a:xfrm>
        </p:spPr>
        <p:txBody>
          <a:bodyPr/>
          <a:lstStyle/>
          <a:p>
            <a:pPr marL="0" lvl="0" indent="0">
              <a:buNone/>
            </a:pPr>
            <a:r>
              <a:rPr lang="en-US" b="1" dirty="0"/>
              <a:t>Smoking Cessation &amp; Concomitant Prescription Drug Use: </a:t>
            </a:r>
            <a:r>
              <a:rPr lang="en-US" dirty="0"/>
              <a:t>Smoking changes how the body reacts to many medications. The efficacy of certain medications is decreased with concomitant smoking, and therefore, certain </a:t>
            </a:r>
            <a:r>
              <a:rPr lang="en-US" dirty="0" smtClean="0"/>
              <a:t>medications </a:t>
            </a:r>
            <a:r>
              <a:rPr lang="en-US" dirty="0"/>
              <a:t>must be given in higher doses in the smoking patient. Also, when a patient stops smoking, the levels of these medications in the body may change. This link shows, in chart form, medications and considerations for use with patients who smoke or have quit smoking. </a:t>
            </a:r>
            <a:endParaRPr lang="en-US" dirty="0" smtClean="0"/>
          </a:p>
          <a:p>
            <a:pPr lvl="0"/>
            <a:endParaRPr lang="en-US" b="1" dirty="0"/>
          </a:p>
          <a:p>
            <a:pPr marL="0" indent="0">
              <a:buNone/>
            </a:pPr>
            <a:r>
              <a:rPr lang="en-US" dirty="0"/>
              <a:t>	</a:t>
            </a:r>
            <a:r>
              <a:rPr lang="en-US" sz="2000" u="sng" dirty="0">
                <a:hlinkClick r:id="rId2"/>
              </a:rPr>
              <a:t>http://www.nysmokefree.com/CME/PageView.aspx?P=50&amp;P1=5017</a:t>
            </a:r>
            <a:endParaRPr lang="en-US" sz="2000" dirty="0"/>
          </a:p>
        </p:txBody>
      </p:sp>
    </p:spTree>
    <p:extLst>
      <p:ext uri="{BB962C8B-B14F-4D97-AF65-F5344CB8AC3E}">
        <p14:creationId xmlns:p14="http://schemas.microsoft.com/office/powerpoint/2010/main" val="236144783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CME Pharmacotherapy</a:t>
            </a:r>
            <a:endParaRPr lang="en-US" sz="3600" dirty="0"/>
          </a:p>
        </p:txBody>
      </p:sp>
      <p:sp>
        <p:nvSpPr>
          <p:cNvPr id="3" name="Content Placeholder 2"/>
          <p:cNvSpPr>
            <a:spLocks noGrp="1"/>
          </p:cNvSpPr>
          <p:nvPr>
            <p:ph idx="1"/>
          </p:nvPr>
        </p:nvSpPr>
        <p:spPr>
          <a:xfrm>
            <a:off x="228600" y="1447800"/>
            <a:ext cx="8629650" cy="4419600"/>
          </a:xfrm>
        </p:spPr>
        <p:txBody>
          <a:bodyPr/>
          <a:lstStyle/>
          <a:p>
            <a:pPr marL="0" lvl="0" indent="0">
              <a:buNone/>
            </a:pPr>
            <a:r>
              <a:rPr lang="en-US" b="1" dirty="0"/>
              <a:t>Pharmacotherapy</a:t>
            </a:r>
            <a:r>
              <a:rPr lang="en-US" dirty="0"/>
              <a:t>: Reviews both nicotine replacement and non-nicotine medications that can be used to help smokers with withdrawal systems. Clinical research studies show that using pharmacotherapy, along with counseling, can double a smoker’s chances of success. </a:t>
            </a:r>
            <a:r>
              <a:rPr lang="en-US" dirty="0" smtClean="0"/>
              <a:t>The </a:t>
            </a:r>
            <a:r>
              <a:rPr lang="en-US" dirty="0"/>
              <a:t>link </a:t>
            </a:r>
            <a:r>
              <a:rPr lang="en-US" dirty="0" smtClean="0"/>
              <a:t>below also </a:t>
            </a:r>
            <a:r>
              <a:rPr lang="en-US" dirty="0"/>
              <a:t>discusses dosage, how to use each product, adverse reactions, contraindications and potential precautions for each product</a:t>
            </a:r>
            <a:r>
              <a:rPr lang="en-US" dirty="0" smtClean="0"/>
              <a:t>.</a:t>
            </a:r>
          </a:p>
          <a:p>
            <a:pPr marL="0" lvl="0" indent="0">
              <a:buNone/>
            </a:pPr>
            <a:endParaRPr lang="en-US" dirty="0" smtClean="0"/>
          </a:p>
          <a:p>
            <a:pPr marL="0" lvl="0" indent="0">
              <a:buNone/>
            </a:pPr>
            <a:r>
              <a:rPr lang="en-US" dirty="0" smtClean="0"/>
              <a:t> </a:t>
            </a:r>
            <a:r>
              <a:rPr lang="en-US" dirty="0"/>
              <a:t>	</a:t>
            </a:r>
            <a:r>
              <a:rPr lang="en-US" sz="2000" u="sng" dirty="0" smtClean="0">
                <a:hlinkClick r:id="rId2"/>
              </a:rPr>
              <a:t> http</a:t>
            </a:r>
            <a:r>
              <a:rPr lang="en-US" sz="2000" u="sng" dirty="0">
                <a:hlinkClick r:id="rId2"/>
              </a:rPr>
              <a:t>://www.nysmokefree.com/CME/PageView.aspx?P=50&amp;P1=5008</a:t>
            </a:r>
            <a:r>
              <a:rPr lang="en-US" sz="2000" dirty="0"/>
              <a:t> </a:t>
            </a:r>
          </a:p>
          <a:p>
            <a:pPr marL="0" indent="0">
              <a:buNone/>
            </a:pPr>
            <a:endParaRPr lang="en-US" dirty="0"/>
          </a:p>
        </p:txBody>
      </p:sp>
    </p:spTree>
    <p:extLst>
      <p:ext uri="{BB962C8B-B14F-4D97-AF65-F5344CB8AC3E}">
        <p14:creationId xmlns:p14="http://schemas.microsoft.com/office/powerpoint/2010/main" val="336017140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lgn="r" eaLnBrk="1" hangingPunct="1"/>
            <a:r>
              <a:rPr lang="en-US" sz="2800" dirty="0" smtClean="0"/>
              <a:t>Please complete the following by the end of the presentation. </a:t>
            </a:r>
          </a:p>
        </p:txBody>
      </p:sp>
      <p:sp>
        <p:nvSpPr>
          <p:cNvPr id="5123" name="Rectangle 6"/>
          <p:cNvSpPr>
            <a:spLocks noGrp="1" noChangeArrowheads="1"/>
          </p:cNvSpPr>
          <p:nvPr>
            <p:ph type="body" idx="1"/>
          </p:nvPr>
        </p:nvSpPr>
        <p:spPr>
          <a:xfrm>
            <a:off x="838200" y="1752600"/>
            <a:ext cx="7693025" cy="3724275"/>
          </a:xfrm>
        </p:spPr>
        <p:txBody>
          <a:bodyPr/>
          <a:lstStyle/>
          <a:p>
            <a:pPr eaLnBrk="1" hangingPunct="1"/>
            <a:r>
              <a:rPr lang="en-US" sz="3200" dirty="0" smtClean="0"/>
              <a:t>Sign in</a:t>
            </a:r>
          </a:p>
          <a:p>
            <a:pPr lvl="1" eaLnBrk="1" hangingPunct="1"/>
            <a:r>
              <a:rPr lang="en-US" sz="2800" dirty="0" smtClean="0"/>
              <a:t>Note: </a:t>
            </a:r>
            <a:r>
              <a:rPr lang="en-US" sz="2800" i="1" dirty="0" smtClean="0"/>
              <a:t>Birthdate (At least Day and Month) and e-mail address is required to receive CME credit. </a:t>
            </a:r>
          </a:p>
          <a:p>
            <a:pPr eaLnBrk="1" hangingPunct="1"/>
            <a:r>
              <a:rPr lang="en-US" sz="3200" dirty="0" smtClean="0"/>
              <a:t>Evaluation  Form (</a:t>
            </a:r>
            <a:r>
              <a:rPr lang="en-US" sz="3200" i="1" dirty="0" smtClean="0"/>
              <a:t>in folder</a:t>
            </a:r>
            <a:r>
              <a:rPr lang="en-US" sz="3200" dirty="0" smtClean="0"/>
              <a:t>) By End Of Presentation, Please.</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5Rs/CME</a:t>
            </a:r>
            <a:endParaRPr lang="en-US" sz="3600" dirty="0"/>
          </a:p>
        </p:txBody>
      </p:sp>
      <p:sp>
        <p:nvSpPr>
          <p:cNvPr id="3" name="Content Placeholder 2"/>
          <p:cNvSpPr>
            <a:spLocks noGrp="1"/>
          </p:cNvSpPr>
          <p:nvPr>
            <p:ph idx="1"/>
          </p:nvPr>
        </p:nvSpPr>
        <p:spPr/>
        <p:txBody>
          <a:bodyPr/>
          <a:lstStyle/>
          <a:p>
            <a:pPr marL="0" lvl="0" indent="0">
              <a:buNone/>
            </a:pPr>
            <a:r>
              <a:rPr lang="en-US" b="1" dirty="0"/>
              <a:t>5Rs Model (Motivational Intervention): </a:t>
            </a:r>
            <a:r>
              <a:rPr lang="en-US" dirty="0"/>
              <a:t>This section discusses each of the 5Rs in detail (Relevance, Risks, Rewards, Roadblocks and Repetition). Discussing these with smokers who may be unwilling to quit provides a consistent message that smoking cessation is a process and it is the best thing anyone can do to improve their health. It allows for patient-centered discussions that can help clear up misconceptions about smoking and address their feelings of failure in past quit attempts</a:t>
            </a:r>
            <a:r>
              <a:rPr lang="en-US" dirty="0" smtClean="0"/>
              <a:t>.</a:t>
            </a:r>
          </a:p>
          <a:p>
            <a:pPr marL="0" lvl="0" indent="0">
              <a:buNone/>
            </a:pPr>
            <a:r>
              <a:rPr lang="en-US" dirty="0" smtClean="0"/>
              <a:t> </a:t>
            </a:r>
            <a:endParaRPr lang="en-US" dirty="0"/>
          </a:p>
          <a:p>
            <a:pPr marL="0" indent="0">
              <a:buNone/>
            </a:pPr>
            <a:r>
              <a:rPr lang="en-US" sz="2000" u="sng" dirty="0">
                <a:hlinkClick r:id="rId2"/>
              </a:rPr>
              <a:t>http://www.nysmokefree.com/CME/PageView.aspx?P=50&amp;P1=5027</a:t>
            </a:r>
            <a:endParaRPr lang="en-US" sz="2000" dirty="0"/>
          </a:p>
        </p:txBody>
      </p:sp>
    </p:spTree>
    <p:extLst>
      <p:ext uri="{BB962C8B-B14F-4D97-AF65-F5344CB8AC3E}">
        <p14:creationId xmlns:p14="http://schemas.microsoft.com/office/powerpoint/2010/main" val="355974065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Stages of </a:t>
            </a:r>
            <a:r>
              <a:rPr lang="en-US" dirty="0" smtClean="0">
                <a:solidFill>
                  <a:schemeClr val="tx1"/>
                </a:solidFill>
              </a:rPr>
              <a:t>Change /CME</a:t>
            </a:r>
            <a:endParaRPr lang="en-US" dirty="0">
              <a:solidFill>
                <a:schemeClr val="tx1"/>
              </a:solidFill>
            </a:endParaRPr>
          </a:p>
        </p:txBody>
      </p:sp>
      <p:sp>
        <p:nvSpPr>
          <p:cNvPr id="3" name="Rectangle 2"/>
          <p:cNvSpPr/>
          <p:nvPr/>
        </p:nvSpPr>
        <p:spPr>
          <a:xfrm>
            <a:off x="838200" y="2136339"/>
            <a:ext cx="7848600" cy="3662541"/>
          </a:xfrm>
          <a:prstGeom prst="rect">
            <a:avLst/>
          </a:prstGeom>
        </p:spPr>
        <p:txBody>
          <a:bodyPr wrap="square">
            <a:spAutoFit/>
          </a:bodyPr>
          <a:lstStyle/>
          <a:p>
            <a:pPr lvl="0"/>
            <a:r>
              <a:rPr lang="en-US" sz="2800" b="1" dirty="0">
                <a:solidFill>
                  <a:schemeClr val="bg1"/>
                </a:solidFill>
              </a:rPr>
              <a:t>Stages of Change:</a:t>
            </a:r>
            <a:r>
              <a:rPr lang="en-US" sz="2800" dirty="0">
                <a:solidFill>
                  <a:schemeClr val="bg1"/>
                </a:solidFill>
              </a:rPr>
              <a:t> This section discusses the 5 stages of change in detail. For most people change is a gradual process and understanding each stage will help providers open discussions about smoking cession with their patients</a:t>
            </a:r>
            <a:r>
              <a:rPr lang="en-US" sz="2800" dirty="0" smtClean="0">
                <a:solidFill>
                  <a:schemeClr val="bg1"/>
                </a:solidFill>
              </a:rPr>
              <a:t>.</a:t>
            </a:r>
          </a:p>
          <a:p>
            <a:pPr lvl="0"/>
            <a:endParaRPr lang="en-US" sz="2800" dirty="0">
              <a:solidFill>
                <a:schemeClr val="bg1"/>
              </a:solidFill>
            </a:endParaRPr>
          </a:p>
          <a:p>
            <a:pPr lvl="0"/>
            <a:r>
              <a:rPr lang="en-US" sz="2800" dirty="0" smtClean="0">
                <a:solidFill>
                  <a:schemeClr val="bg1"/>
                </a:solidFill>
              </a:rPr>
              <a:t>  </a:t>
            </a:r>
            <a:endParaRPr lang="en-US" sz="2800" dirty="0">
              <a:solidFill>
                <a:schemeClr val="bg1"/>
              </a:solidFill>
            </a:endParaRPr>
          </a:p>
          <a:p>
            <a:r>
              <a:rPr lang="en-US" b="1" u="sng" dirty="0">
                <a:hlinkClick r:id="rId2"/>
              </a:rPr>
              <a:t>http://www.nysmokefree.com/CME/PageView.aspx?P=50&amp;P1=5025</a:t>
            </a:r>
            <a:r>
              <a:rPr lang="en-US" b="1" dirty="0"/>
              <a:t> </a:t>
            </a:r>
            <a:endParaRPr lang="en-US" dirty="0"/>
          </a:p>
          <a:p>
            <a:r>
              <a:rPr lang="en-US" b="1" dirty="0"/>
              <a:t> </a:t>
            </a:r>
            <a:endParaRPr lang="en-US" dirty="0"/>
          </a:p>
        </p:txBody>
      </p:sp>
    </p:spTree>
    <p:extLst>
      <p:ext uri="{BB962C8B-B14F-4D97-AF65-F5344CB8AC3E}">
        <p14:creationId xmlns:p14="http://schemas.microsoft.com/office/powerpoint/2010/main" val="33290177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Motivating </a:t>
            </a:r>
            <a:r>
              <a:rPr lang="en-US" dirty="0" smtClean="0"/>
              <a:t>Change/CME</a:t>
            </a:r>
            <a:endParaRPr lang="en-US" dirty="0"/>
          </a:p>
        </p:txBody>
      </p:sp>
      <p:sp>
        <p:nvSpPr>
          <p:cNvPr id="3" name="Content Placeholder 2"/>
          <p:cNvSpPr>
            <a:spLocks noGrp="1"/>
          </p:cNvSpPr>
          <p:nvPr>
            <p:ph idx="1"/>
          </p:nvPr>
        </p:nvSpPr>
        <p:spPr>
          <a:xfrm>
            <a:off x="152400" y="1447800"/>
            <a:ext cx="8763000" cy="4419600"/>
          </a:xfrm>
        </p:spPr>
        <p:txBody>
          <a:bodyPr/>
          <a:lstStyle/>
          <a:p>
            <a:pPr marL="0" lvl="0" indent="0">
              <a:buNone/>
            </a:pPr>
            <a:r>
              <a:rPr lang="en-US" b="1" dirty="0"/>
              <a:t>Motivating Change: </a:t>
            </a:r>
            <a:r>
              <a:rPr lang="en-US" dirty="0"/>
              <a:t>This section contains a downloadable “Motivating Change Worksheet” to help open discussions with patients about smoking cessation and to help them move from one stage to the next.  The work sheet allows patients who smoke the opportunity to think about what they like and what their concerns are about smoking.  This tool can provide an opening for honest review and discussion</a:t>
            </a:r>
            <a:r>
              <a:rPr lang="en-US" dirty="0" smtClean="0"/>
              <a:t>.</a:t>
            </a:r>
          </a:p>
          <a:p>
            <a:pPr marL="0" lvl="0" indent="0">
              <a:buNone/>
            </a:pPr>
            <a:r>
              <a:rPr lang="en-US" dirty="0" smtClean="0"/>
              <a:t> </a:t>
            </a:r>
            <a:endParaRPr lang="en-US" sz="2000" dirty="0"/>
          </a:p>
          <a:p>
            <a:pPr marL="0" indent="0">
              <a:buNone/>
            </a:pPr>
            <a:r>
              <a:rPr lang="en-US" sz="2000" b="1" u="sng" dirty="0">
                <a:solidFill>
                  <a:srgbClr val="FFFF00"/>
                </a:solidFill>
                <a:hlinkClick r:id="rId2"/>
              </a:rPr>
              <a:t>http://www.nysmokefree.com/CME/PageView.aspx?P=50&amp;P1=5026#</a:t>
            </a:r>
            <a:r>
              <a:rPr lang="en-US" sz="2000" b="1" u="sng" dirty="0">
                <a:solidFill>
                  <a:srgbClr val="FFFF00"/>
                </a:solidFill>
              </a:rPr>
              <a:t>  </a:t>
            </a:r>
            <a:endParaRPr lang="en-US" sz="2000" dirty="0">
              <a:solidFill>
                <a:srgbClr val="FFFF00"/>
              </a:solidFill>
            </a:endParaRPr>
          </a:p>
          <a:p>
            <a:pPr marL="0" lvl="0" indent="0">
              <a:buNone/>
            </a:pPr>
            <a:endParaRPr lang="en-US" sz="2000" dirty="0">
              <a:solidFill>
                <a:srgbClr val="FFFF00"/>
              </a:solidFill>
            </a:endParaRPr>
          </a:p>
        </p:txBody>
      </p:sp>
    </p:spTree>
    <p:extLst>
      <p:ext uri="{BB962C8B-B14F-4D97-AF65-F5344CB8AC3E}">
        <p14:creationId xmlns:p14="http://schemas.microsoft.com/office/powerpoint/2010/main" val="195338256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t>5A’s Treatment Model</a:t>
            </a:r>
            <a:endParaRPr lang="en-US" sz="4000" dirty="0"/>
          </a:p>
        </p:txBody>
      </p:sp>
      <p:sp>
        <p:nvSpPr>
          <p:cNvPr id="3" name="Content Placeholder 2"/>
          <p:cNvSpPr>
            <a:spLocks noGrp="1"/>
          </p:cNvSpPr>
          <p:nvPr>
            <p:ph idx="1"/>
          </p:nvPr>
        </p:nvSpPr>
        <p:spPr>
          <a:xfrm>
            <a:off x="381000" y="1447800"/>
            <a:ext cx="8477250" cy="4114800"/>
          </a:xfrm>
        </p:spPr>
        <p:txBody>
          <a:bodyPr/>
          <a:lstStyle/>
          <a:p>
            <a:pPr>
              <a:buFont typeface="Wingdings" panose="05000000000000000000" pitchFamily="2" charset="2"/>
              <a:buChar char="v"/>
            </a:pPr>
            <a:r>
              <a:rPr lang="en-US" sz="3200" dirty="0" smtClean="0"/>
              <a:t>The </a:t>
            </a:r>
            <a:r>
              <a:rPr lang="en-US" sz="3200" dirty="0"/>
              <a:t>5As model is a structured intervention designed to facilitate an evidence-based, effective intervention in a short period of time with patients. </a:t>
            </a:r>
            <a:endParaRPr lang="en-US" sz="3200" dirty="0" smtClean="0"/>
          </a:p>
          <a:p>
            <a:pPr marL="0" indent="0">
              <a:buNone/>
            </a:pPr>
            <a:endParaRPr lang="en-US" sz="3200" dirty="0"/>
          </a:p>
          <a:p>
            <a:pPr>
              <a:buFont typeface="Wingdings" panose="05000000000000000000" pitchFamily="2" charset="2"/>
              <a:buChar char="v"/>
            </a:pPr>
            <a:r>
              <a:rPr lang="en-US" sz="3200" dirty="0" smtClean="0"/>
              <a:t>Visit the NY State Smokers’ Quitline link below for more in-depth information:</a:t>
            </a:r>
            <a:endParaRPr lang="en-US" sz="3200" dirty="0"/>
          </a:p>
          <a:p>
            <a:endParaRPr lang="en-US" dirty="0"/>
          </a:p>
          <a:p>
            <a:pPr marL="0" indent="0">
              <a:buNone/>
            </a:pPr>
            <a:endParaRPr lang="en-US" dirty="0"/>
          </a:p>
        </p:txBody>
      </p:sp>
      <p:sp>
        <p:nvSpPr>
          <p:cNvPr id="5" name="TextBox 4"/>
          <p:cNvSpPr txBox="1"/>
          <p:nvPr/>
        </p:nvSpPr>
        <p:spPr>
          <a:xfrm>
            <a:off x="1447800" y="5802868"/>
            <a:ext cx="7306654" cy="369332"/>
          </a:xfrm>
          <a:prstGeom prst="rect">
            <a:avLst/>
          </a:prstGeom>
          <a:noFill/>
        </p:spPr>
        <p:txBody>
          <a:bodyPr wrap="square" rtlCol="0">
            <a:spAutoFit/>
          </a:bodyPr>
          <a:lstStyle/>
          <a:p>
            <a:pPr algn="ctr"/>
            <a:r>
              <a:rPr lang="en-US" dirty="0">
                <a:solidFill>
                  <a:srgbClr val="FFFF00"/>
                </a:solidFill>
                <a:hlinkClick r:id="rId3"/>
              </a:rPr>
              <a:t>http://www.nysmokefree.com/CME/PageView.aspx?P=50&amp;P1=5018</a:t>
            </a:r>
            <a:r>
              <a:rPr lang="en-US" dirty="0" smtClean="0">
                <a:solidFill>
                  <a:srgbClr val="FFFF00"/>
                </a:solidFill>
                <a:hlinkClick r:id="rId3"/>
              </a:rPr>
              <a:t>#</a:t>
            </a:r>
            <a:r>
              <a:rPr lang="en-US" dirty="0" smtClean="0">
                <a:solidFill>
                  <a:srgbClr val="FFFF00"/>
                </a:solidFill>
              </a:rPr>
              <a:t>    </a:t>
            </a:r>
            <a:endParaRPr lang="en-US" dirty="0">
              <a:solidFill>
                <a:srgbClr val="FFFF00"/>
              </a:solidFill>
            </a:endParaRPr>
          </a:p>
        </p:txBody>
      </p:sp>
    </p:spTree>
    <p:extLst>
      <p:ext uri="{BB962C8B-B14F-4D97-AF65-F5344CB8AC3E}">
        <p14:creationId xmlns:p14="http://schemas.microsoft.com/office/powerpoint/2010/main" val="197322019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AutoShape 2"/>
          <p:cNvSpPr>
            <a:spLocks noGrp="1" noChangeArrowheads="1"/>
          </p:cNvSpPr>
          <p:nvPr>
            <p:ph type="title"/>
          </p:nvPr>
        </p:nvSpPr>
        <p:spPr/>
        <p:txBody>
          <a:bodyPr/>
          <a:lstStyle/>
          <a:p>
            <a:pPr eaLnBrk="1" hangingPunct="1">
              <a:defRPr/>
            </a:pPr>
            <a:r>
              <a:rPr lang="en-US" dirty="0" smtClean="0"/>
              <a:t>E-Cigarettes </a:t>
            </a:r>
            <a:r>
              <a:rPr lang="en-US" sz="4800" dirty="0">
                <a:cs typeface="Arial" charset="0"/>
              </a:rPr>
              <a:t>≠ </a:t>
            </a:r>
            <a:r>
              <a:rPr lang="en-US" i="1" dirty="0" smtClean="0">
                <a:cs typeface="Arial" charset="0"/>
              </a:rPr>
              <a:t>Safe</a:t>
            </a:r>
            <a:endParaRPr lang="en-US" b="0" dirty="0" smtClean="0">
              <a:effectLst>
                <a:outerShdw blurRad="38100" dist="38100" dir="2700000" algn="tl">
                  <a:srgbClr val="C0C0C0"/>
                </a:outerShdw>
              </a:effectLst>
            </a:endParaRPr>
          </a:p>
        </p:txBody>
      </p:sp>
      <p:pic>
        <p:nvPicPr>
          <p:cNvPr id="53251" name="Picture 2" descr="F:\other\Long Pond Internal Med and Ridgeway\MicroBundle__09103_zoom.jpg"/>
          <p:cNvPicPr>
            <a:picLocks noChangeAspect="1" noChangeArrowheads="1"/>
          </p:cNvPicPr>
          <p:nvPr/>
        </p:nvPicPr>
        <p:blipFill>
          <a:blip r:embed="rId3" cstate="print"/>
          <a:srcRect/>
          <a:stretch>
            <a:fillRect/>
          </a:stretch>
        </p:blipFill>
        <p:spPr bwMode="auto">
          <a:xfrm>
            <a:off x="1676400" y="2209800"/>
            <a:ext cx="6629400" cy="413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3252" name="TextBox 3"/>
          <p:cNvSpPr txBox="1">
            <a:spLocks noChangeArrowheads="1"/>
          </p:cNvSpPr>
          <p:nvPr/>
        </p:nvSpPr>
        <p:spPr bwMode="auto">
          <a:xfrm>
            <a:off x="2133600" y="1676400"/>
            <a:ext cx="5562600" cy="400050"/>
          </a:xfrm>
          <a:prstGeom prst="rect">
            <a:avLst/>
          </a:prstGeom>
          <a:noFill/>
          <a:ln w="9525">
            <a:noFill/>
            <a:miter lim="800000"/>
            <a:headEnd/>
            <a:tailEnd/>
          </a:ln>
        </p:spPr>
        <p:txBody>
          <a:bodyPr>
            <a:spAutoFit/>
          </a:bodyPr>
          <a:lstStyle/>
          <a:p>
            <a:pPr algn="ctr"/>
            <a:r>
              <a:rPr lang="en-US" sz="2000" b="1">
                <a:solidFill>
                  <a:schemeClr val="bg1"/>
                </a:solidFill>
              </a:rPr>
              <a:t>Example of E-Cigarette Starter Kit</a:t>
            </a:r>
          </a:p>
        </p:txBody>
      </p:sp>
    </p:spTree>
    <p:extLst>
      <p:ext uri="{BB962C8B-B14F-4D97-AF65-F5344CB8AC3E}">
        <p14:creationId xmlns:p14="http://schemas.microsoft.com/office/powerpoint/2010/main" val="283298075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dirty="0" smtClean="0"/>
              <a:t>Motivational Interviewing</a:t>
            </a:r>
          </a:p>
        </p:txBody>
      </p:sp>
      <p:pic>
        <p:nvPicPr>
          <p:cNvPr id="22531" name="Picture 2" descr="patient mi sheet.jpg"/>
          <p:cNvPicPr>
            <a:picLocks noChangeAspect="1"/>
          </p:cNvPicPr>
          <p:nvPr/>
        </p:nvPicPr>
        <p:blipFill>
          <a:blip r:embed="rId2" cstate="print"/>
          <a:srcRect/>
          <a:stretch>
            <a:fillRect/>
          </a:stretch>
        </p:blipFill>
        <p:spPr bwMode="auto">
          <a:xfrm>
            <a:off x="2667000" y="990600"/>
            <a:ext cx="5334000" cy="5715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110306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NRT Patch Dosages</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91200" y="1447800"/>
            <a:ext cx="3239345"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04800" y="1752600"/>
            <a:ext cx="5410200" cy="3754874"/>
          </a:xfrm>
          <a:prstGeom prst="rect">
            <a:avLst/>
          </a:prstGeom>
        </p:spPr>
        <p:txBody>
          <a:bodyPr wrap="square">
            <a:spAutoFit/>
          </a:bodyPr>
          <a:lstStyle/>
          <a:p>
            <a:r>
              <a:rPr lang="en-US" sz="2000" b="1" u="sng" dirty="0" err="1" smtClean="0">
                <a:solidFill>
                  <a:schemeClr val="bg1"/>
                </a:solidFill>
              </a:rPr>
              <a:t>NicoDerm</a:t>
            </a:r>
            <a:r>
              <a:rPr lang="en-US" sz="2000" b="1" u="sng" dirty="0" smtClean="0">
                <a:solidFill>
                  <a:schemeClr val="bg1"/>
                </a:solidFill>
              </a:rPr>
              <a:t> </a:t>
            </a:r>
            <a:r>
              <a:rPr lang="en-US" sz="2000" b="1" u="sng" dirty="0">
                <a:solidFill>
                  <a:schemeClr val="bg1"/>
                </a:solidFill>
              </a:rPr>
              <a:t>CQ </a:t>
            </a:r>
            <a:endParaRPr lang="en-US" sz="2000" u="sng" dirty="0">
              <a:solidFill>
                <a:schemeClr val="bg1"/>
              </a:solidFill>
            </a:endParaRPr>
          </a:p>
          <a:p>
            <a:r>
              <a:rPr lang="en-US" sz="2000" b="1" u="sng" dirty="0">
                <a:solidFill>
                  <a:schemeClr val="bg1"/>
                </a:solidFill>
              </a:rPr>
              <a:t>Patch strength Duration </a:t>
            </a:r>
            <a:endParaRPr lang="en-US" sz="2000" u="sng" dirty="0">
              <a:solidFill>
                <a:schemeClr val="bg1"/>
              </a:solidFill>
            </a:endParaRPr>
          </a:p>
          <a:p>
            <a:r>
              <a:rPr lang="en-US" sz="2000" dirty="0" smtClean="0">
                <a:solidFill>
                  <a:schemeClr val="bg1"/>
                </a:solidFill>
              </a:rPr>
              <a:t>21 </a:t>
            </a:r>
            <a:r>
              <a:rPr lang="en-US" sz="2000" dirty="0">
                <a:solidFill>
                  <a:schemeClr val="bg1"/>
                </a:solidFill>
              </a:rPr>
              <a:t>mg/day </a:t>
            </a:r>
            <a:r>
              <a:rPr lang="en-US" sz="2000" dirty="0" smtClean="0">
                <a:solidFill>
                  <a:schemeClr val="bg1"/>
                </a:solidFill>
              </a:rPr>
              <a:t>		6-8 </a:t>
            </a:r>
            <a:r>
              <a:rPr lang="en-US" sz="2000" dirty="0">
                <a:solidFill>
                  <a:schemeClr val="bg1"/>
                </a:solidFill>
              </a:rPr>
              <a:t>weeks </a:t>
            </a:r>
          </a:p>
          <a:p>
            <a:r>
              <a:rPr lang="en-US" sz="2000" dirty="0" smtClean="0">
                <a:solidFill>
                  <a:schemeClr val="bg1"/>
                </a:solidFill>
              </a:rPr>
              <a:t>14 </a:t>
            </a:r>
            <a:r>
              <a:rPr lang="en-US" sz="2000" dirty="0">
                <a:solidFill>
                  <a:schemeClr val="bg1"/>
                </a:solidFill>
              </a:rPr>
              <a:t>mg/day </a:t>
            </a:r>
            <a:r>
              <a:rPr lang="en-US" sz="2000" dirty="0" smtClean="0">
                <a:solidFill>
                  <a:schemeClr val="bg1"/>
                </a:solidFill>
              </a:rPr>
              <a:t>		2-4 </a:t>
            </a:r>
            <a:r>
              <a:rPr lang="en-US" sz="2000" dirty="0">
                <a:solidFill>
                  <a:schemeClr val="bg1"/>
                </a:solidFill>
              </a:rPr>
              <a:t>weeks </a:t>
            </a:r>
          </a:p>
          <a:p>
            <a:r>
              <a:rPr lang="en-US" sz="2000" dirty="0" smtClean="0">
                <a:solidFill>
                  <a:schemeClr val="bg1"/>
                </a:solidFill>
              </a:rPr>
              <a:t>7 </a:t>
            </a:r>
            <a:r>
              <a:rPr lang="en-US" sz="2000" dirty="0">
                <a:solidFill>
                  <a:schemeClr val="bg1"/>
                </a:solidFill>
              </a:rPr>
              <a:t>mg/day </a:t>
            </a:r>
            <a:r>
              <a:rPr lang="en-US" sz="2000" dirty="0" smtClean="0">
                <a:solidFill>
                  <a:schemeClr val="bg1"/>
                </a:solidFill>
              </a:rPr>
              <a:t>		2-4 weeks</a:t>
            </a:r>
          </a:p>
          <a:p>
            <a:endParaRPr lang="en-US" dirty="0">
              <a:solidFill>
                <a:schemeClr val="bg1"/>
              </a:solidFill>
            </a:endParaRPr>
          </a:p>
          <a:p>
            <a:r>
              <a:rPr lang="en-US" sz="2000" b="1" u="sng" dirty="0" err="1">
                <a:solidFill>
                  <a:schemeClr val="bg1"/>
                </a:solidFill>
              </a:rPr>
              <a:t>Nicotrol</a:t>
            </a:r>
            <a:r>
              <a:rPr lang="en-US" sz="2000" b="1" u="sng" dirty="0">
                <a:solidFill>
                  <a:schemeClr val="bg1"/>
                </a:solidFill>
              </a:rPr>
              <a:t>: </a:t>
            </a:r>
            <a:endParaRPr lang="en-US" sz="2000" u="sng" dirty="0">
              <a:solidFill>
                <a:schemeClr val="bg1"/>
              </a:solidFill>
            </a:endParaRPr>
          </a:p>
          <a:p>
            <a:r>
              <a:rPr lang="en-US" sz="2000" b="1" u="sng" dirty="0">
                <a:solidFill>
                  <a:schemeClr val="bg1"/>
                </a:solidFill>
              </a:rPr>
              <a:t>Patch strength Duration </a:t>
            </a:r>
            <a:endParaRPr lang="en-US" sz="2000" u="sng" dirty="0">
              <a:solidFill>
                <a:schemeClr val="bg1"/>
              </a:solidFill>
            </a:endParaRPr>
          </a:p>
          <a:p>
            <a:r>
              <a:rPr lang="en-US" sz="2000" u="sng" dirty="0">
                <a:solidFill>
                  <a:schemeClr val="bg1"/>
                </a:solidFill>
              </a:rPr>
              <a:t>15 mg/16 hours 8 weeks </a:t>
            </a:r>
          </a:p>
          <a:p>
            <a:endParaRPr lang="en-US" sz="2000" b="1" u="sng" dirty="0" smtClean="0">
              <a:solidFill>
                <a:schemeClr val="bg1"/>
              </a:solidFill>
            </a:endParaRPr>
          </a:p>
          <a:p>
            <a:r>
              <a:rPr lang="en-US" sz="2000" b="1" u="sng" dirty="0" smtClean="0">
                <a:solidFill>
                  <a:schemeClr val="bg1"/>
                </a:solidFill>
              </a:rPr>
              <a:t>Possible </a:t>
            </a:r>
            <a:r>
              <a:rPr lang="en-US" sz="2000" b="1" u="sng" dirty="0">
                <a:solidFill>
                  <a:schemeClr val="bg1"/>
                </a:solidFill>
              </a:rPr>
              <a:t>Side Effects: </a:t>
            </a:r>
            <a:endParaRPr lang="en-US" sz="2000" u="sng" dirty="0">
              <a:solidFill>
                <a:schemeClr val="bg1"/>
              </a:solidFill>
            </a:endParaRPr>
          </a:p>
          <a:p>
            <a:r>
              <a:rPr lang="en-US" sz="2000" u="sng" dirty="0">
                <a:solidFill>
                  <a:schemeClr val="bg1"/>
                </a:solidFill>
              </a:rPr>
              <a:t>local skin reaction, insomnia </a:t>
            </a:r>
            <a:endParaRPr lang="en-US" sz="2000" dirty="0">
              <a:solidFill>
                <a:schemeClr val="bg1"/>
              </a:solidFill>
            </a:endParaRPr>
          </a:p>
        </p:txBody>
      </p:sp>
    </p:spTree>
    <p:extLst>
      <p:ext uri="{BB962C8B-B14F-4D97-AF65-F5344CB8AC3E}">
        <p14:creationId xmlns:p14="http://schemas.microsoft.com/office/powerpoint/2010/main" val="354967690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Chantix </a:t>
            </a:r>
            <a:r>
              <a:rPr lang="en-US" sz="2800" dirty="0" smtClean="0"/>
              <a:t>(Varenicline</a:t>
            </a:r>
            <a:r>
              <a:rPr lang="en-US" sz="2800" dirty="0"/>
              <a:t>)  U.S. Food and Drug Administration (FDA) </a:t>
            </a:r>
            <a:r>
              <a:rPr lang="en-US" sz="2800" dirty="0" smtClean="0"/>
              <a:t>2015 Warning</a:t>
            </a:r>
            <a:endParaRPr lang="en-US" sz="2800" dirty="0"/>
          </a:p>
        </p:txBody>
      </p:sp>
      <p:sp>
        <p:nvSpPr>
          <p:cNvPr id="3" name="Content Placeholder 2"/>
          <p:cNvSpPr>
            <a:spLocks noGrp="1"/>
          </p:cNvSpPr>
          <p:nvPr>
            <p:ph idx="1"/>
          </p:nvPr>
        </p:nvSpPr>
        <p:spPr>
          <a:xfrm>
            <a:off x="381000" y="1447800"/>
            <a:ext cx="8477250" cy="4953000"/>
          </a:xfrm>
        </p:spPr>
        <p:txBody>
          <a:bodyPr/>
          <a:lstStyle/>
          <a:p>
            <a:r>
              <a:rPr lang="en-US" sz="2000" dirty="0"/>
              <a:t>The U.S. Food and Drug Administration (FDA) is warning that the prescription smoking cessation medicine Chantix </a:t>
            </a:r>
            <a:r>
              <a:rPr lang="en-US" sz="2000" dirty="0" smtClean="0"/>
              <a:t>(Varenicline</a:t>
            </a:r>
            <a:r>
              <a:rPr lang="en-US" sz="2000" dirty="0"/>
              <a:t>) can change the way people react to alcohol. In addition, rare accounts of seizures in patients treated with Chantix have </a:t>
            </a:r>
            <a:r>
              <a:rPr lang="en-US" sz="2000" dirty="0" smtClean="0"/>
              <a:t>been </a:t>
            </a:r>
            <a:r>
              <a:rPr lang="en-US" sz="2000" dirty="0"/>
              <a:t>reported</a:t>
            </a:r>
            <a:r>
              <a:rPr lang="en-US" sz="2000" dirty="0" smtClean="0"/>
              <a:t>.</a:t>
            </a:r>
          </a:p>
          <a:p>
            <a:endParaRPr lang="en-US" sz="2000" dirty="0" smtClean="0"/>
          </a:p>
          <a:p>
            <a:r>
              <a:rPr lang="en-US" sz="2000" dirty="0" smtClean="0"/>
              <a:t>The FDA has approved </a:t>
            </a:r>
            <a:r>
              <a:rPr lang="en-US" sz="2000" dirty="0"/>
              <a:t>changes to the Chantix label to warn about these risks. Until patients know how Chantix affects their ability to tolerate alcohol, they should decrease the amount of alcohol they drink. Patients who have a seizure while taking Chantix should stop the medicine and seek medical attention immediately</a:t>
            </a:r>
            <a:r>
              <a:rPr lang="en-US" sz="2000" dirty="0" smtClean="0"/>
              <a:t>.</a:t>
            </a:r>
          </a:p>
          <a:p>
            <a:pPr marL="0" indent="0">
              <a:buNone/>
            </a:pPr>
            <a:endParaRPr lang="en-US" sz="1600" dirty="0"/>
          </a:p>
          <a:p>
            <a:endParaRPr lang="en-US" sz="1800" dirty="0"/>
          </a:p>
          <a:p>
            <a:r>
              <a:rPr lang="en-US" sz="1800" i="1" dirty="0">
                <a:solidFill>
                  <a:srgbClr val="FFFF00"/>
                </a:solidFill>
              </a:rPr>
              <a:t>Source:  </a:t>
            </a:r>
            <a:r>
              <a:rPr lang="en-US" sz="1800" i="1" dirty="0" smtClean="0">
                <a:solidFill>
                  <a:srgbClr val="FFFF00"/>
                </a:solidFill>
              </a:rPr>
              <a:t>3/9/2015 </a:t>
            </a:r>
            <a:r>
              <a:rPr lang="en-US" sz="1800" i="1" dirty="0" smtClean="0">
                <a:solidFill>
                  <a:srgbClr val="FFFF00"/>
                </a:solidFill>
                <a:hlinkClick r:id="rId2"/>
              </a:rPr>
              <a:t>http</a:t>
            </a:r>
            <a:r>
              <a:rPr lang="en-US" sz="1800" i="1" dirty="0">
                <a:solidFill>
                  <a:srgbClr val="FFFF00"/>
                </a:solidFill>
                <a:hlinkClick r:id="rId2"/>
              </a:rPr>
              <a:t>://</a:t>
            </a:r>
            <a:r>
              <a:rPr lang="en-US" sz="1800" i="1" dirty="0" smtClean="0">
                <a:solidFill>
                  <a:srgbClr val="FFFF00"/>
                </a:solidFill>
                <a:hlinkClick r:id="rId2"/>
              </a:rPr>
              <a:t>www.fda.gov/downloads/Drugs/DrugSafety/UCM436960.pdf</a:t>
            </a:r>
            <a:endParaRPr lang="en-US" sz="1800" i="1" dirty="0" smtClean="0">
              <a:solidFill>
                <a:srgbClr val="FFFF00"/>
              </a:solidFill>
            </a:endParaRPr>
          </a:p>
          <a:p>
            <a:endParaRPr lang="en-US" sz="1800" i="1" dirty="0">
              <a:solidFill>
                <a:srgbClr val="FFFF00"/>
              </a:solidFill>
            </a:endParaRPr>
          </a:p>
        </p:txBody>
      </p:sp>
    </p:spTree>
    <p:extLst>
      <p:ext uri="{BB962C8B-B14F-4D97-AF65-F5344CB8AC3E}">
        <p14:creationId xmlns:p14="http://schemas.microsoft.com/office/powerpoint/2010/main" val="359303853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Chantix </a:t>
            </a:r>
            <a:r>
              <a:rPr lang="en-US" sz="2800" dirty="0" smtClean="0"/>
              <a:t>(Varenicline</a:t>
            </a:r>
            <a:r>
              <a:rPr lang="en-US" sz="2800" dirty="0"/>
              <a:t>)  U.S. Food and Drug Administration (FDA) </a:t>
            </a:r>
            <a:r>
              <a:rPr lang="en-US" sz="2800" dirty="0" smtClean="0"/>
              <a:t>2015 Warning</a:t>
            </a:r>
            <a:endParaRPr lang="en-US" sz="2800" dirty="0"/>
          </a:p>
        </p:txBody>
      </p:sp>
      <p:sp>
        <p:nvSpPr>
          <p:cNvPr id="3" name="Content Placeholder 2"/>
          <p:cNvSpPr>
            <a:spLocks noGrp="1"/>
          </p:cNvSpPr>
          <p:nvPr>
            <p:ph idx="1"/>
          </p:nvPr>
        </p:nvSpPr>
        <p:spPr>
          <a:xfrm>
            <a:off x="381000" y="1447800"/>
            <a:ext cx="8477250" cy="4953000"/>
          </a:xfrm>
        </p:spPr>
        <p:txBody>
          <a:bodyPr/>
          <a:lstStyle/>
          <a:p>
            <a:pPr marL="0" indent="0">
              <a:buNone/>
            </a:pPr>
            <a:endParaRPr lang="en-US" sz="1600" dirty="0"/>
          </a:p>
          <a:p>
            <a:r>
              <a:rPr lang="en-US" sz="2000" dirty="0" smtClean="0"/>
              <a:t>Some </a:t>
            </a:r>
            <a:r>
              <a:rPr lang="en-US" sz="2000" dirty="0"/>
              <a:t>patients experienced decreased tolerance to alcohol, including increased drunkenness, unusual or aggressive behavior, or they had no memory of things that happened </a:t>
            </a:r>
            <a:endParaRPr lang="en-US" sz="2000" dirty="0" smtClean="0"/>
          </a:p>
          <a:p>
            <a:endParaRPr lang="en-US" sz="2000" dirty="0"/>
          </a:p>
          <a:p>
            <a:r>
              <a:rPr lang="en-US" sz="2000" dirty="0"/>
              <a:t> </a:t>
            </a:r>
            <a:r>
              <a:rPr lang="en-US" sz="2000" dirty="0" smtClean="0"/>
              <a:t>Identified </a:t>
            </a:r>
            <a:r>
              <a:rPr lang="en-US" sz="2000" dirty="0"/>
              <a:t>cases in which the patients who had seizures while taking Chantix either had no history of seizures or had a seizure disorder that had been well-controlled. In most of these cases, the seizures occurred within the first month of starting Chantix. </a:t>
            </a:r>
          </a:p>
          <a:p>
            <a:endParaRPr lang="en-US" sz="1800" dirty="0" smtClean="0"/>
          </a:p>
          <a:p>
            <a:endParaRPr lang="en-US" sz="1800" dirty="0"/>
          </a:p>
          <a:p>
            <a:r>
              <a:rPr lang="en-US" sz="1800" i="1" dirty="0">
                <a:solidFill>
                  <a:srgbClr val="FFFF00"/>
                </a:solidFill>
              </a:rPr>
              <a:t>Source:  </a:t>
            </a:r>
            <a:r>
              <a:rPr lang="en-US" sz="1800" i="1" dirty="0" smtClean="0">
                <a:solidFill>
                  <a:srgbClr val="FFFF00"/>
                </a:solidFill>
              </a:rPr>
              <a:t>3/9/2015 </a:t>
            </a:r>
            <a:r>
              <a:rPr lang="en-US" sz="1800" i="1" dirty="0" smtClean="0">
                <a:solidFill>
                  <a:srgbClr val="FFFF00"/>
                </a:solidFill>
                <a:hlinkClick r:id="rId2"/>
              </a:rPr>
              <a:t>http</a:t>
            </a:r>
            <a:r>
              <a:rPr lang="en-US" sz="1800" i="1" dirty="0">
                <a:solidFill>
                  <a:srgbClr val="FFFF00"/>
                </a:solidFill>
                <a:hlinkClick r:id="rId2"/>
              </a:rPr>
              <a:t>://</a:t>
            </a:r>
            <a:r>
              <a:rPr lang="en-US" sz="1800" i="1" dirty="0" smtClean="0">
                <a:solidFill>
                  <a:srgbClr val="FFFF00"/>
                </a:solidFill>
                <a:hlinkClick r:id="rId2"/>
              </a:rPr>
              <a:t>www.fda.gov/downloads/Drugs/DrugSafety/UCM436960.pdf</a:t>
            </a:r>
            <a:endParaRPr lang="en-US" sz="1800" i="1" dirty="0" smtClean="0">
              <a:solidFill>
                <a:srgbClr val="FFFF00"/>
              </a:solidFill>
            </a:endParaRPr>
          </a:p>
          <a:p>
            <a:endParaRPr lang="en-US" sz="1800" i="1" dirty="0">
              <a:solidFill>
                <a:srgbClr val="FFFF00"/>
              </a:solidFill>
            </a:endParaRPr>
          </a:p>
        </p:txBody>
      </p:sp>
    </p:spTree>
    <p:extLst>
      <p:ext uri="{BB962C8B-B14F-4D97-AF65-F5344CB8AC3E}">
        <p14:creationId xmlns:p14="http://schemas.microsoft.com/office/powerpoint/2010/main" val="307569868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0"/>
            <a:ext cx="6457950" cy="1447800"/>
          </a:xfrm>
        </p:spPr>
        <p:txBody>
          <a:bodyPr/>
          <a:lstStyle/>
          <a:p>
            <a:r>
              <a:rPr lang="en-US" sz="2800" dirty="0" smtClean="0"/>
              <a:t>Chantix (</a:t>
            </a:r>
            <a:r>
              <a:rPr lang="en-US" sz="2800" dirty="0"/>
              <a:t>Varenicline</a:t>
            </a:r>
            <a:r>
              <a:rPr lang="en-US" sz="2800" dirty="0" smtClean="0"/>
              <a:t>) </a:t>
            </a:r>
            <a:r>
              <a:rPr lang="en-US" sz="2800" dirty="0"/>
              <a:t>U.S. Food and Drug Administration (FDA) 2016</a:t>
            </a:r>
            <a:r>
              <a:rPr lang="en-US" sz="2800" dirty="0" smtClean="0"/>
              <a:t> Removal of Boxed Warning and Labeling Revisions</a:t>
            </a:r>
            <a:endParaRPr lang="en-US" sz="2800" dirty="0"/>
          </a:p>
        </p:txBody>
      </p:sp>
      <p:sp>
        <p:nvSpPr>
          <p:cNvPr id="3" name="Content Placeholder 2"/>
          <p:cNvSpPr>
            <a:spLocks noGrp="1"/>
          </p:cNvSpPr>
          <p:nvPr>
            <p:ph idx="1"/>
          </p:nvPr>
        </p:nvSpPr>
        <p:spPr>
          <a:xfrm>
            <a:off x="381000" y="1447800"/>
            <a:ext cx="8534400" cy="4953000"/>
          </a:xfrm>
        </p:spPr>
        <p:txBody>
          <a:bodyPr/>
          <a:lstStyle/>
          <a:p>
            <a:r>
              <a:rPr lang="en-US" sz="2000" dirty="0" smtClean="0"/>
              <a:t>The Chantix (Varenicline) boxed warning regarding serious neuropsychiatric events was removed by US FDA and labeling updates made to corresponding warning regarding neuropsychiatric safety.</a:t>
            </a:r>
          </a:p>
          <a:p>
            <a:endParaRPr lang="en-US" sz="2000" dirty="0"/>
          </a:p>
          <a:p>
            <a:r>
              <a:rPr lang="en-US" sz="2000" dirty="0" smtClean="0"/>
              <a:t>Clinical Data from the EAGLES study suggested </a:t>
            </a:r>
            <a:r>
              <a:rPr lang="en-US" sz="2000" dirty="0"/>
              <a:t>s</a:t>
            </a:r>
            <a:r>
              <a:rPr lang="en-US" sz="2000" dirty="0" smtClean="0"/>
              <a:t>uperior efficacy of Chantix compared to Bupropion or Nicotine Patch.</a:t>
            </a:r>
          </a:p>
          <a:p>
            <a:endParaRPr lang="en-US" sz="2000" dirty="0"/>
          </a:p>
          <a:p>
            <a:r>
              <a:rPr lang="en-US" sz="2000" dirty="0"/>
              <a:t> </a:t>
            </a:r>
            <a:r>
              <a:rPr lang="en-US" sz="2000" dirty="0" smtClean="0"/>
              <a:t>EAGLES (</a:t>
            </a:r>
            <a:r>
              <a:rPr lang="en-US" sz="2000" b="1" dirty="0" smtClean="0"/>
              <a:t>E</a:t>
            </a:r>
            <a:r>
              <a:rPr lang="en-US" sz="2000" dirty="0" smtClean="0"/>
              <a:t>valuating </a:t>
            </a:r>
            <a:r>
              <a:rPr lang="en-US" sz="2000" b="1" dirty="0" smtClean="0"/>
              <a:t>A</a:t>
            </a:r>
            <a:r>
              <a:rPr lang="en-US" sz="2000" dirty="0" smtClean="0"/>
              <a:t>dverse Events in a </a:t>
            </a:r>
            <a:r>
              <a:rPr lang="en-US" sz="2000" b="1" dirty="0" smtClean="0"/>
              <a:t>Gl</a:t>
            </a:r>
            <a:r>
              <a:rPr lang="en-US" sz="2000" dirty="0" smtClean="0"/>
              <a:t>obal Smoking C</a:t>
            </a:r>
            <a:r>
              <a:rPr lang="en-US" sz="2000" b="1" dirty="0" smtClean="0"/>
              <a:t>e</a:t>
            </a:r>
            <a:r>
              <a:rPr lang="en-US" sz="2000" dirty="0" smtClean="0"/>
              <a:t>ssation </a:t>
            </a:r>
            <a:r>
              <a:rPr lang="en-US" sz="2000" b="1" dirty="0" smtClean="0"/>
              <a:t>S</a:t>
            </a:r>
            <a:r>
              <a:rPr lang="en-US" sz="2000" dirty="0" smtClean="0"/>
              <a:t>tudy) is the largest smoking cessation clinical trial in patients with and without a history of psychiatric disorder and consistent with the recent recommendation of the FDA Psychopharmacologic Drugs and Drug Safety and Risk Management Advisory Committee.</a:t>
            </a:r>
            <a:endParaRPr lang="en-US" sz="1800" dirty="0" smtClean="0"/>
          </a:p>
          <a:p>
            <a:endParaRPr lang="en-US" sz="1800" dirty="0"/>
          </a:p>
          <a:p>
            <a:r>
              <a:rPr lang="en-US" sz="1800" i="1" dirty="0" smtClean="0">
                <a:solidFill>
                  <a:srgbClr val="FFFF00"/>
                </a:solidFill>
              </a:rPr>
              <a:t>   </a:t>
            </a:r>
            <a:r>
              <a:rPr lang="en-US" sz="1050" i="1" dirty="0" smtClean="0">
                <a:solidFill>
                  <a:srgbClr val="FFFF00"/>
                </a:solidFill>
              </a:rPr>
              <a:t>Source</a:t>
            </a:r>
            <a:r>
              <a:rPr lang="en-US" sz="1050" i="1" dirty="0">
                <a:solidFill>
                  <a:srgbClr val="FFFF00"/>
                </a:solidFill>
              </a:rPr>
              <a:t>: </a:t>
            </a:r>
            <a:r>
              <a:rPr lang="en-US" sz="1050" i="1" dirty="0" smtClean="0">
                <a:solidFill>
                  <a:srgbClr val="FFFF00"/>
                </a:solidFill>
              </a:rPr>
              <a:t>http</a:t>
            </a:r>
            <a:r>
              <a:rPr lang="en-US" sz="1050" i="1" dirty="0">
                <a:solidFill>
                  <a:srgbClr val="FFFF00"/>
                </a:solidFill>
              </a:rPr>
              <a:t>://</a:t>
            </a:r>
            <a:r>
              <a:rPr lang="en-US" sz="1050" i="1" dirty="0" smtClean="0">
                <a:solidFill>
                  <a:srgbClr val="FFFF00"/>
                </a:solidFill>
              </a:rPr>
              <a:t>www.businesswire.com/news/home/20161216005682/en/FDA-     Approves-Removal-Boxed-Warning-Neuropsychiatric-Events</a:t>
            </a:r>
          </a:p>
          <a:p>
            <a:endParaRPr lang="en-US" sz="1800" i="1" dirty="0">
              <a:solidFill>
                <a:srgbClr val="FFFF00"/>
              </a:solidFill>
            </a:endParaRPr>
          </a:p>
        </p:txBody>
      </p:sp>
    </p:spTree>
    <p:extLst>
      <p:ext uri="{BB962C8B-B14F-4D97-AF65-F5344CB8AC3E}">
        <p14:creationId xmlns:p14="http://schemas.microsoft.com/office/powerpoint/2010/main" val="37865963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667000" y="533400"/>
            <a:ext cx="6019800" cy="838200"/>
          </a:xfrm>
        </p:spPr>
        <p:txBody>
          <a:bodyPr/>
          <a:lstStyle/>
          <a:p>
            <a:pPr eaLnBrk="1" hangingPunct="1"/>
            <a:r>
              <a:rPr lang="en-US" dirty="0" smtClean="0"/>
              <a:t>Timing of Health Benefits</a:t>
            </a:r>
          </a:p>
        </p:txBody>
      </p:sp>
      <p:sp>
        <p:nvSpPr>
          <p:cNvPr id="23555" name="Text Box 3"/>
          <p:cNvSpPr txBox="1">
            <a:spLocks noChangeArrowheads="1"/>
          </p:cNvSpPr>
          <p:nvPr/>
        </p:nvSpPr>
        <p:spPr bwMode="auto">
          <a:xfrm>
            <a:off x="3657600" y="6521450"/>
            <a:ext cx="3076575" cy="338138"/>
          </a:xfrm>
          <a:prstGeom prst="rect">
            <a:avLst/>
          </a:prstGeom>
          <a:noFill/>
          <a:ln w="9525">
            <a:noFill/>
            <a:miter lim="800000"/>
            <a:headEnd/>
            <a:tailEnd/>
          </a:ln>
        </p:spPr>
        <p:txBody>
          <a:bodyPr wrap="none">
            <a:spAutoFit/>
          </a:bodyPr>
          <a:lstStyle/>
          <a:p>
            <a:r>
              <a:rPr lang="en-US" sz="1600" dirty="0">
                <a:solidFill>
                  <a:schemeClr val="bg1"/>
                </a:solidFill>
              </a:rPr>
              <a:t>1990 Surgeon General’s Report</a:t>
            </a:r>
          </a:p>
        </p:txBody>
      </p:sp>
      <p:cxnSp>
        <p:nvCxnSpPr>
          <p:cNvPr id="23556" name="AutoShape 5"/>
          <p:cNvCxnSpPr>
            <a:cxnSpLocks noChangeShapeType="1"/>
            <a:stCxn id="23565" idx="2"/>
            <a:endCxn id="23566" idx="0"/>
          </p:cNvCxnSpPr>
          <p:nvPr/>
        </p:nvCxnSpPr>
        <p:spPr bwMode="auto">
          <a:xfrm rot="5400000">
            <a:off x="3071812" y="2479676"/>
            <a:ext cx="295275" cy="0"/>
          </a:xfrm>
          <a:prstGeom prst="straightConnector1">
            <a:avLst/>
          </a:prstGeom>
          <a:noFill/>
          <a:ln w="12700">
            <a:solidFill>
              <a:schemeClr val="tx1"/>
            </a:solidFill>
            <a:round/>
            <a:headEnd/>
            <a:tailEnd type="triangle" w="med" len="med"/>
          </a:ln>
        </p:spPr>
      </p:cxnSp>
      <p:cxnSp>
        <p:nvCxnSpPr>
          <p:cNvPr id="23557" name="AutoShape 6"/>
          <p:cNvCxnSpPr>
            <a:cxnSpLocks noChangeShapeType="1"/>
            <a:stCxn id="23566" idx="2"/>
            <a:endCxn id="23567" idx="0"/>
          </p:cNvCxnSpPr>
          <p:nvPr/>
        </p:nvCxnSpPr>
        <p:spPr bwMode="auto">
          <a:xfrm rot="5400000">
            <a:off x="3063081" y="3490119"/>
            <a:ext cx="312738" cy="0"/>
          </a:xfrm>
          <a:prstGeom prst="straightConnector1">
            <a:avLst/>
          </a:prstGeom>
          <a:noFill/>
          <a:ln w="12700">
            <a:solidFill>
              <a:schemeClr val="tx1"/>
            </a:solidFill>
            <a:round/>
            <a:headEnd/>
            <a:tailEnd type="triangle" w="med" len="med"/>
          </a:ln>
        </p:spPr>
      </p:cxnSp>
      <p:cxnSp>
        <p:nvCxnSpPr>
          <p:cNvPr id="23558" name="AutoShape 7"/>
          <p:cNvCxnSpPr>
            <a:cxnSpLocks noChangeShapeType="1"/>
            <a:stCxn id="23567" idx="2"/>
            <a:endCxn id="23568" idx="0"/>
          </p:cNvCxnSpPr>
          <p:nvPr/>
        </p:nvCxnSpPr>
        <p:spPr bwMode="auto">
          <a:xfrm rot="5400000">
            <a:off x="3063875" y="4508500"/>
            <a:ext cx="311150" cy="0"/>
          </a:xfrm>
          <a:prstGeom prst="straightConnector1">
            <a:avLst/>
          </a:prstGeom>
          <a:noFill/>
          <a:ln w="12700">
            <a:solidFill>
              <a:schemeClr val="tx1"/>
            </a:solidFill>
            <a:round/>
            <a:headEnd/>
            <a:tailEnd type="triangle" w="med" len="med"/>
          </a:ln>
        </p:spPr>
      </p:cxnSp>
      <p:cxnSp>
        <p:nvCxnSpPr>
          <p:cNvPr id="23559" name="AutoShape 8"/>
          <p:cNvCxnSpPr>
            <a:cxnSpLocks noChangeShapeType="1"/>
            <a:stCxn id="23568" idx="2"/>
            <a:endCxn id="23569" idx="0"/>
          </p:cNvCxnSpPr>
          <p:nvPr/>
        </p:nvCxnSpPr>
        <p:spPr bwMode="auto">
          <a:xfrm rot="5400000">
            <a:off x="3140869" y="5466556"/>
            <a:ext cx="158750" cy="1588"/>
          </a:xfrm>
          <a:prstGeom prst="straightConnector1">
            <a:avLst/>
          </a:prstGeom>
          <a:noFill/>
          <a:ln w="12700">
            <a:solidFill>
              <a:schemeClr val="tx1"/>
            </a:solidFill>
            <a:round/>
            <a:headEnd/>
            <a:tailEnd type="triangle" w="med" len="med"/>
          </a:ln>
        </p:spPr>
      </p:cxnSp>
      <p:cxnSp>
        <p:nvCxnSpPr>
          <p:cNvPr id="23560" name="AutoShape 9"/>
          <p:cNvCxnSpPr>
            <a:cxnSpLocks noChangeShapeType="1"/>
            <a:stCxn id="23569" idx="3"/>
            <a:endCxn id="23570" idx="1"/>
          </p:cNvCxnSpPr>
          <p:nvPr/>
        </p:nvCxnSpPr>
        <p:spPr bwMode="auto">
          <a:xfrm flipV="1">
            <a:off x="4775200" y="2081213"/>
            <a:ext cx="941388" cy="3943350"/>
          </a:xfrm>
          <a:prstGeom prst="bentConnector3">
            <a:avLst>
              <a:gd name="adj1" fmla="val 50000"/>
            </a:avLst>
          </a:prstGeom>
          <a:noFill/>
          <a:ln w="19050">
            <a:solidFill>
              <a:schemeClr val="tx1"/>
            </a:solidFill>
            <a:miter lim="800000"/>
            <a:headEnd/>
            <a:tailEnd type="triangle" w="med" len="med"/>
          </a:ln>
        </p:spPr>
      </p:cxnSp>
      <p:cxnSp>
        <p:nvCxnSpPr>
          <p:cNvPr id="23561" name="AutoShape 10"/>
          <p:cNvCxnSpPr>
            <a:cxnSpLocks noChangeShapeType="1"/>
            <a:stCxn id="23570" idx="2"/>
            <a:endCxn id="23571" idx="0"/>
          </p:cNvCxnSpPr>
          <p:nvPr/>
        </p:nvCxnSpPr>
        <p:spPr bwMode="auto">
          <a:xfrm rot="5400000">
            <a:off x="6977856" y="2516982"/>
            <a:ext cx="369887" cy="0"/>
          </a:xfrm>
          <a:prstGeom prst="straightConnector1">
            <a:avLst/>
          </a:prstGeom>
          <a:noFill/>
          <a:ln w="12700">
            <a:solidFill>
              <a:schemeClr val="tx1"/>
            </a:solidFill>
            <a:round/>
            <a:headEnd/>
            <a:tailEnd type="triangle" w="med" len="med"/>
          </a:ln>
        </p:spPr>
      </p:cxnSp>
      <p:cxnSp>
        <p:nvCxnSpPr>
          <p:cNvPr id="23562" name="AutoShape 11"/>
          <p:cNvCxnSpPr>
            <a:cxnSpLocks noChangeShapeType="1"/>
            <a:stCxn id="23571" idx="2"/>
            <a:endCxn id="23572" idx="0"/>
          </p:cNvCxnSpPr>
          <p:nvPr/>
        </p:nvCxnSpPr>
        <p:spPr bwMode="auto">
          <a:xfrm rot="5400000">
            <a:off x="6977856" y="3794919"/>
            <a:ext cx="369888" cy="0"/>
          </a:xfrm>
          <a:prstGeom prst="straightConnector1">
            <a:avLst/>
          </a:prstGeom>
          <a:noFill/>
          <a:ln w="12700">
            <a:solidFill>
              <a:schemeClr val="tx1"/>
            </a:solidFill>
            <a:round/>
            <a:headEnd/>
            <a:tailEnd type="triangle" w="med" len="med"/>
          </a:ln>
        </p:spPr>
      </p:cxnSp>
      <p:cxnSp>
        <p:nvCxnSpPr>
          <p:cNvPr id="23563" name="AutoShape 12"/>
          <p:cNvCxnSpPr>
            <a:cxnSpLocks noChangeShapeType="1"/>
            <a:stCxn id="23572" idx="2"/>
            <a:endCxn id="23573" idx="0"/>
          </p:cNvCxnSpPr>
          <p:nvPr/>
        </p:nvCxnSpPr>
        <p:spPr bwMode="auto">
          <a:xfrm rot="5400000">
            <a:off x="6992937" y="4654551"/>
            <a:ext cx="339725" cy="0"/>
          </a:xfrm>
          <a:prstGeom prst="straightConnector1">
            <a:avLst/>
          </a:prstGeom>
          <a:noFill/>
          <a:ln w="12700">
            <a:solidFill>
              <a:schemeClr val="tx1"/>
            </a:solidFill>
            <a:round/>
            <a:headEnd/>
            <a:tailEnd type="triangle" w="med" len="med"/>
          </a:ln>
        </p:spPr>
      </p:cxnSp>
      <p:cxnSp>
        <p:nvCxnSpPr>
          <p:cNvPr id="23564" name="AutoShape 13"/>
          <p:cNvCxnSpPr>
            <a:cxnSpLocks noChangeShapeType="1"/>
            <a:stCxn id="23573" idx="2"/>
            <a:endCxn id="23574" idx="0"/>
          </p:cNvCxnSpPr>
          <p:nvPr/>
        </p:nvCxnSpPr>
        <p:spPr bwMode="auto">
          <a:xfrm rot="5400000">
            <a:off x="6985000" y="5505450"/>
            <a:ext cx="355600" cy="0"/>
          </a:xfrm>
          <a:prstGeom prst="straightConnector1">
            <a:avLst/>
          </a:prstGeom>
          <a:noFill/>
          <a:ln w="12700">
            <a:solidFill>
              <a:schemeClr val="tx1"/>
            </a:solidFill>
            <a:round/>
            <a:headEnd/>
            <a:tailEnd type="triangle" w="med" len="med"/>
          </a:ln>
        </p:spPr>
      </p:cxnSp>
      <p:sp>
        <p:nvSpPr>
          <p:cNvPr id="23565" name="Text Box 14"/>
          <p:cNvSpPr txBox="1">
            <a:spLocks noChangeArrowheads="1"/>
          </p:cNvSpPr>
          <p:nvPr/>
        </p:nvSpPr>
        <p:spPr bwMode="auto">
          <a:xfrm>
            <a:off x="1663700" y="1709738"/>
            <a:ext cx="3111500" cy="742950"/>
          </a:xfrm>
          <a:prstGeom prst="rect">
            <a:avLst/>
          </a:prstGeom>
          <a:solidFill>
            <a:schemeClr val="bg1"/>
          </a:solidFill>
          <a:ln w="12700">
            <a:solidFill>
              <a:schemeClr val="tx1"/>
            </a:solidFill>
            <a:miter lim="800000"/>
            <a:headEnd/>
            <a:tailEnd/>
          </a:ln>
        </p:spPr>
        <p:txBody>
          <a:bodyPr anchor="ctr">
            <a:spAutoFit/>
          </a:bodyPr>
          <a:lstStyle/>
          <a:p>
            <a:r>
              <a:rPr lang="en-US" sz="1400" dirty="0">
                <a:solidFill>
                  <a:schemeClr val="tx2"/>
                </a:solidFill>
              </a:rPr>
              <a:t>20 minutes</a:t>
            </a:r>
          </a:p>
          <a:p>
            <a:r>
              <a:rPr lang="en-US" sz="1400" dirty="0"/>
              <a:t>Blood pressure, heart rate return to normal</a:t>
            </a:r>
          </a:p>
        </p:txBody>
      </p:sp>
      <p:sp>
        <p:nvSpPr>
          <p:cNvPr id="23566" name="Text Box 15"/>
          <p:cNvSpPr txBox="1">
            <a:spLocks noChangeArrowheads="1"/>
          </p:cNvSpPr>
          <p:nvPr/>
        </p:nvSpPr>
        <p:spPr bwMode="auto">
          <a:xfrm>
            <a:off x="1663700" y="2609850"/>
            <a:ext cx="3111500" cy="742950"/>
          </a:xfrm>
          <a:prstGeom prst="rect">
            <a:avLst/>
          </a:prstGeom>
          <a:solidFill>
            <a:schemeClr val="bg1"/>
          </a:solidFill>
          <a:ln w="12700">
            <a:solidFill>
              <a:schemeClr val="tx1"/>
            </a:solidFill>
            <a:miter lim="800000"/>
            <a:headEnd/>
            <a:tailEnd/>
          </a:ln>
        </p:spPr>
        <p:txBody>
          <a:bodyPr anchor="ctr">
            <a:spAutoFit/>
          </a:bodyPr>
          <a:lstStyle/>
          <a:p>
            <a:r>
              <a:rPr lang="en-US" sz="1400" dirty="0">
                <a:solidFill>
                  <a:schemeClr val="tx2"/>
                </a:solidFill>
              </a:rPr>
              <a:t>8 hours</a:t>
            </a:r>
            <a:endParaRPr lang="en-US" sz="1400" dirty="0"/>
          </a:p>
          <a:p>
            <a:r>
              <a:rPr lang="en-US" sz="1400" dirty="0"/>
              <a:t>O</a:t>
            </a:r>
            <a:r>
              <a:rPr lang="en-US" sz="1400" baseline="-25000" dirty="0"/>
              <a:t>2</a:t>
            </a:r>
            <a:r>
              <a:rPr lang="en-US" sz="1400" dirty="0"/>
              <a:t> level returns to normal; nicotine and CO levels reduced by half</a:t>
            </a:r>
          </a:p>
        </p:txBody>
      </p:sp>
      <p:sp>
        <p:nvSpPr>
          <p:cNvPr id="23567" name="Text Box 16"/>
          <p:cNvSpPr txBox="1">
            <a:spLocks noChangeArrowheads="1"/>
          </p:cNvSpPr>
          <p:nvPr/>
        </p:nvSpPr>
        <p:spPr bwMode="auto">
          <a:xfrm>
            <a:off x="1663700" y="3629025"/>
            <a:ext cx="3111500" cy="742950"/>
          </a:xfrm>
          <a:prstGeom prst="rect">
            <a:avLst/>
          </a:prstGeom>
          <a:solidFill>
            <a:schemeClr val="bg1"/>
          </a:solidFill>
          <a:ln w="12700">
            <a:solidFill>
              <a:schemeClr val="tx1"/>
            </a:solidFill>
            <a:miter lim="800000"/>
            <a:headEnd/>
            <a:tailEnd/>
          </a:ln>
        </p:spPr>
        <p:txBody>
          <a:bodyPr anchor="ctr">
            <a:spAutoFit/>
          </a:bodyPr>
          <a:lstStyle/>
          <a:p>
            <a:r>
              <a:rPr lang="en-US" sz="1400" dirty="0">
                <a:solidFill>
                  <a:schemeClr val="tx2"/>
                </a:solidFill>
              </a:rPr>
              <a:t>24 hours</a:t>
            </a:r>
            <a:endParaRPr lang="en-US" sz="1400" dirty="0"/>
          </a:p>
          <a:p>
            <a:r>
              <a:rPr lang="en-US" sz="1400" dirty="0"/>
              <a:t>CO is eliminated from body; lungs begin to eliminate mucus, debris</a:t>
            </a:r>
          </a:p>
        </p:txBody>
      </p:sp>
      <p:sp>
        <p:nvSpPr>
          <p:cNvPr id="23568" name="Text Box 17"/>
          <p:cNvSpPr txBox="1">
            <a:spLocks noChangeArrowheads="1"/>
          </p:cNvSpPr>
          <p:nvPr/>
        </p:nvSpPr>
        <p:spPr bwMode="auto">
          <a:xfrm>
            <a:off x="1663700" y="4645025"/>
            <a:ext cx="3111500" cy="742950"/>
          </a:xfrm>
          <a:prstGeom prst="rect">
            <a:avLst/>
          </a:prstGeom>
          <a:solidFill>
            <a:schemeClr val="bg1"/>
          </a:solidFill>
          <a:ln w="12700">
            <a:solidFill>
              <a:schemeClr val="tx1"/>
            </a:solidFill>
            <a:miter lim="800000"/>
            <a:headEnd/>
            <a:tailEnd/>
          </a:ln>
        </p:spPr>
        <p:txBody>
          <a:bodyPr anchor="ctr">
            <a:spAutoFit/>
          </a:bodyPr>
          <a:lstStyle/>
          <a:p>
            <a:r>
              <a:rPr lang="en-US" sz="1400" dirty="0">
                <a:solidFill>
                  <a:schemeClr val="tx2"/>
                </a:solidFill>
              </a:rPr>
              <a:t>48 hours</a:t>
            </a:r>
          </a:p>
          <a:p>
            <a:r>
              <a:rPr lang="en-US" sz="1400" dirty="0"/>
              <a:t>Nicotine eliminated from body; taste and smell improve</a:t>
            </a:r>
          </a:p>
        </p:txBody>
      </p:sp>
      <p:sp>
        <p:nvSpPr>
          <p:cNvPr id="23569" name="Text Box 18"/>
          <p:cNvSpPr txBox="1">
            <a:spLocks noChangeArrowheads="1"/>
          </p:cNvSpPr>
          <p:nvPr/>
        </p:nvSpPr>
        <p:spPr bwMode="auto">
          <a:xfrm>
            <a:off x="1663700" y="5546725"/>
            <a:ext cx="3111500" cy="954088"/>
          </a:xfrm>
          <a:prstGeom prst="rect">
            <a:avLst/>
          </a:prstGeom>
          <a:solidFill>
            <a:schemeClr val="bg1"/>
          </a:solidFill>
          <a:ln w="12700">
            <a:solidFill>
              <a:schemeClr val="tx1"/>
            </a:solidFill>
            <a:miter lim="800000"/>
            <a:headEnd/>
            <a:tailEnd/>
          </a:ln>
        </p:spPr>
        <p:txBody>
          <a:bodyPr anchor="ctr">
            <a:spAutoFit/>
          </a:bodyPr>
          <a:lstStyle/>
          <a:p>
            <a:r>
              <a:rPr lang="en-US" sz="1400" dirty="0">
                <a:solidFill>
                  <a:schemeClr val="tx2"/>
                </a:solidFill>
              </a:rPr>
              <a:t>72 hours</a:t>
            </a:r>
          </a:p>
          <a:p>
            <a:r>
              <a:rPr lang="en-US" sz="1400" dirty="0"/>
              <a:t>Breathing is easier; bronchial tubes relax; energy levels increase</a:t>
            </a:r>
          </a:p>
        </p:txBody>
      </p:sp>
      <p:sp>
        <p:nvSpPr>
          <p:cNvPr id="23570" name="Text Box 19"/>
          <p:cNvSpPr txBox="1">
            <a:spLocks noChangeArrowheads="1"/>
          </p:cNvSpPr>
          <p:nvPr/>
        </p:nvSpPr>
        <p:spPr bwMode="auto">
          <a:xfrm>
            <a:off x="5716588" y="1816100"/>
            <a:ext cx="2894012" cy="530225"/>
          </a:xfrm>
          <a:prstGeom prst="rect">
            <a:avLst/>
          </a:prstGeom>
          <a:solidFill>
            <a:schemeClr val="bg1"/>
          </a:solidFill>
          <a:ln w="12700">
            <a:solidFill>
              <a:schemeClr val="tx1"/>
            </a:solidFill>
            <a:miter lim="800000"/>
            <a:headEnd/>
            <a:tailEnd/>
          </a:ln>
        </p:spPr>
        <p:txBody>
          <a:bodyPr anchor="ctr">
            <a:spAutoFit/>
          </a:bodyPr>
          <a:lstStyle/>
          <a:p>
            <a:r>
              <a:rPr lang="en-US" sz="1400" dirty="0">
                <a:solidFill>
                  <a:schemeClr val="tx2"/>
                </a:solidFill>
              </a:rPr>
              <a:t>2 to 12 weeks</a:t>
            </a:r>
          </a:p>
          <a:p>
            <a:r>
              <a:rPr lang="en-US" sz="1400" dirty="0"/>
              <a:t>Circulation improves</a:t>
            </a:r>
          </a:p>
        </p:txBody>
      </p:sp>
      <p:sp>
        <p:nvSpPr>
          <p:cNvPr id="23571" name="Text Box 20"/>
          <p:cNvSpPr txBox="1">
            <a:spLocks noChangeArrowheads="1"/>
          </p:cNvSpPr>
          <p:nvPr/>
        </p:nvSpPr>
        <p:spPr bwMode="auto">
          <a:xfrm>
            <a:off x="5716588" y="2678113"/>
            <a:ext cx="2894012" cy="955675"/>
          </a:xfrm>
          <a:prstGeom prst="rect">
            <a:avLst/>
          </a:prstGeom>
          <a:solidFill>
            <a:schemeClr val="bg1"/>
          </a:solidFill>
          <a:ln w="12700">
            <a:solidFill>
              <a:schemeClr val="tx1"/>
            </a:solidFill>
            <a:miter lim="800000"/>
            <a:headEnd/>
            <a:tailEnd/>
          </a:ln>
        </p:spPr>
        <p:txBody>
          <a:bodyPr anchor="ctr">
            <a:spAutoFit/>
          </a:bodyPr>
          <a:lstStyle/>
          <a:p>
            <a:r>
              <a:rPr lang="en-US" sz="1400" dirty="0">
                <a:solidFill>
                  <a:schemeClr val="tx2"/>
                </a:solidFill>
              </a:rPr>
              <a:t>3 to 9 months</a:t>
            </a:r>
          </a:p>
          <a:p>
            <a:r>
              <a:rPr lang="en-US" sz="1400" dirty="0"/>
              <a:t>Lung function increases by up to 10%; coughing, wheezing, breathing problems reduced</a:t>
            </a:r>
          </a:p>
        </p:txBody>
      </p:sp>
      <p:sp>
        <p:nvSpPr>
          <p:cNvPr id="23572" name="Text Box 21"/>
          <p:cNvSpPr txBox="1">
            <a:spLocks noChangeArrowheads="1"/>
          </p:cNvSpPr>
          <p:nvPr/>
        </p:nvSpPr>
        <p:spPr bwMode="auto">
          <a:xfrm>
            <a:off x="5716588" y="3967163"/>
            <a:ext cx="2894012" cy="530225"/>
          </a:xfrm>
          <a:prstGeom prst="rect">
            <a:avLst/>
          </a:prstGeom>
          <a:solidFill>
            <a:schemeClr val="bg1"/>
          </a:solidFill>
          <a:ln w="12700">
            <a:solidFill>
              <a:schemeClr val="tx1"/>
            </a:solidFill>
            <a:miter lim="800000"/>
            <a:headEnd/>
            <a:tailEnd/>
          </a:ln>
        </p:spPr>
        <p:txBody>
          <a:bodyPr anchor="ctr">
            <a:spAutoFit/>
          </a:bodyPr>
          <a:lstStyle/>
          <a:p>
            <a:r>
              <a:rPr lang="en-US" sz="1400" dirty="0">
                <a:solidFill>
                  <a:schemeClr val="tx2"/>
                </a:solidFill>
              </a:rPr>
              <a:t>1 year</a:t>
            </a:r>
          </a:p>
          <a:p>
            <a:r>
              <a:rPr lang="en-US" sz="1400" dirty="0"/>
              <a:t>Heart attack risk halved</a:t>
            </a:r>
          </a:p>
        </p:txBody>
      </p:sp>
      <p:sp>
        <p:nvSpPr>
          <p:cNvPr id="23573" name="Text Box 22"/>
          <p:cNvSpPr txBox="1">
            <a:spLocks noChangeArrowheads="1"/>
          </p:cNvSpPr>
          <p:nvPr/>
        </p:nvSpPr>
        <p:spPr bwMode="auto">
          <a:xfrm>
            <a:off x="5716588" y="4811713"/>
            <a:ext cx="2894012" cy="530225"/>
          </a:xfrm>
          <a:prstGeom prst="rect">
            <a:avLst/>
          </a:prstGeom>
          <a:solidFill>
            <a:schemeClr val="bg1"/>
          </a:solidFill>
          <a:ln w="12700">
            <a:solidFill>
              <a:schemeClr val="tx1"/>
            </a:solidFill>
            <a:miter lim="800000"/>
            <a:headEnd/>
            <a:tailEnd/>
          </a:ln>
        </p:spPr>
        <p:txBody>
          <a:bodyPr anchor="ctr">
            <a:spAutoFit/>
          </a:bodyPr>
          <a:lstStyle/>
          <a:p>
            <a:r>
              <a:rPr lang="en-US" sz="1400" dirty="0">
                <a:solidFill>
                  <a:schemeClr val="tx2"/>
                </a:solidFill>
              </a:rPr>
              <a:t>10 years</a:t>
            </a:r>
          </a:p>
          <a:p>
            <a:r>
              <a:rPr lang="en-US" sz="1400" dirty="0"/>
              <a:t>Lung cancer risk halved</a:t>
            </a:r>
          </a:p>
        </p:txBody>
      </p:sp>
      <p:sp>
        <p:nvSpPr>
          <p:cNvPr id="23574" name="Text Box 23"/>
          <p:cNvSpPr txBox="1">
            <a:spLocks noChangeArrowheads="1"/>
          </p:cNvSpPr>
          <p:nvPr/>
        </p:nvSpPr>
        <p:spPr bwMode="auto">
          <a:xfrm>
            <a:off x="5716588" y="5664200"/>
            <a:ext cx="2894012" cy="742950"/>
          </a:xfrm>
          <a:prstGeom prst="rect">
            <a:avLst/>
          </a:prstGeom>
          <a:solidFill>
            <a:schemeClr val="bg1"/>
          </a:solidFill>
          <a:ln w="12700">
            <a:solidFill>
              <a:schemeClr val="tx1"/>
            </a:solidFill>
            <a:miter lim="800000"/>
            <a:headEnd/>
            <a:tailEnd/>
          </a:ln>
        </p:spPr>
        <p:txBody>
          <a:bodyPr anchor="ctr">
            <a:spAutoFit/>
          </a:bodyPr>
          <a:lstStyle/>
          <a:p>
            <a:r>
              <a:rPr lang="en-US" sz="1400" dirty="0">
                <a:solidFill>
                  <a:schemeClr val="tx2"/>
                </a:solidFill>
              </a:rPr>
              <a:t>15 years</a:t>
            </a:r>
          </a:p>
          <a:p>
            <a:r>
              <a:rPr lang="en-US" sz="1400" dirty="0"/>
              <a:t>Heart attack risk same as for someone who never smoked</a:t>
            </a:r>
          </a:p>
        </p:txBody>
      </p:sp>
    </p:spTree>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a:t>
            </a:r>
            <a:r>
              <a:rPr lang="en-US" smtClean="0"/>
              <a:t>Issue: How </a:t>
            </a:r>
            <a:r>
              <a:rPr lang="en-US" dirty="0" smtClean="0"/>
              <a:t>are medications affected by smoking?</a:t>
            </a:r>
            <a:endParaRPr lang="en-US" dirty="0"/>
          </a:p>
        </p:txBody>
      </p:sp>
      <p:sp>
        <p:nvSpPr>
          <p:cNvPr id="3" name="Content Placeholder 2"/>
          <p:cNvSpPr>
            <a:spLocks noGrp="1"/>
          </p:cNvSpPr>
          <p:nvPr>
            <p:ph idx="1"/>
          </p:nvPr>
        </p:nvSpPr>
        <p:spPr/>
        <p:txBody>
          <a:bodyPr/>
          <a:lstStyle/>
          <a:p>
            <a:r>
              <a:rPr lang="en-US" b="1" dirty="0" smtClean="0"/>
              <a:t>Many commonly used medications interact with chemicals in tobacco smoke (Nicotine, additives, toxins, etc.) </a:t>
            </a:r>
          </a:p>
          <a:p>
            <a:r>
              <a:rPr lang="en-US" b="1" dirty="0" smtClean="0">
                <a:solidFill>
                  <a:schemeClr val="accent3"/>
                </a:solidFill>
              </a:rPr>
              <a:t>This results in a change of blood levels of these medications</a:t>
            </a:r>
          </a:p>
          <a:p>
            <a:r>
              <a:rPr lang="en-US" b="1" dirty="0" smtClean="0"/>
              <a:t>Participants who quit smoking may need increases or decreases in medication dosing to ensure safety and effectiveness </a:t>
            </a:r>
          </a:p>
          <a:p>
            <a:pPr lvl="1"/>
            <a:r>
              <a:rPr lang="en-US" b="1" dirty="0" smtClean="0"/>
              <a:t>Use of NRT (clean Nicotine) should also be taken into consideration with medication adjustments </a:t>
            </a:r>
          </a:p>
          <a:p>
            <a:pPr marL="457200" lvl="1" indent="0" algn="ctr">
              <a:buNone/>
            </a:pPr>
            <a:r>
              <a:rPr lang="en-US" sz="3600" b="1" dirty="0" smtClean="0">
                <a:solidFill>
                  <a:schemeClr val="accent3">
                    <a:lumMod val="60000"/>
                    <a:lumOff val="40000"/>
                  </a:schemeClr>
                </a:solidFill>
              </a:rPr>
              <a:t>That is why it is important for staff to inform prescribers when participants make a quit attempt!</a:t>
            </a:r>
            <a:endParaRPr lang="en-US" sz="3600" b="1" dirty="0">
              <a:solidFill>
                <a:schemeClr val="accent3">
                  <a:lumMod val="60000"/>
                  <a:lumOff val="40000"/>
                </a:schemeClr>
              </a:solidFill>
            </a:endParaRPr>
          </a:p>
        </p:txBody>
      </p:sp>
    </p:spTree>
    <p:extLst>
      <p:ext uri="{BB962C8B-B14F-4D97-AF65-F5344CB8AC3E}">
        <p14:creationId xmlns:p14="http://schemas.microsoft.com/office/powerpoint/2010/main" val="42244862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More Immediate Damage</a:t>
            </a:r>
            <a:endParaRPr lang="en-US" dirty="0"/>
          </a:p>
        </p:txBody>
      </p:sp>
      <p:sp>
        <p:nvSpPr>
          <p:cNvPr id="3" name="Content Placeholder 2"/>
          <p:cNvSpPr>
            <a:spLocks noGrp="1"/>
          </p:cNvSpPr>
          <p:nvPr>
            <p:ph idx="1"/>
          </p:nvPr>
        </p:nvSpPr>
        <p:spPr/>
        <p:txBody>
          <a:bodyPr>
            <a:normAutofit/>
          </a:bodyPr>
          <a:lstStyle/>
          <a:p>
            <a:r>
              <a:rPr lang="en-US" sz="2800" dirty="0" smtClean="0"/>
              <a:t>Early cardiovascular damage is seen in most young smokers</a:t>
            </a:r>
          </a:p>
          <a:p>
            <a:r>
              <a:rPr lang="en-US" sz="2800" dirty="0" smtClean="0"/>
              <a:t>Smoking reduces lung function and retards lung growth.  The lungs of teens who smoke may never grow to full capacity</a:t>
            </a:r>
          </a:p>
          <a:p>
            <a:r>
              <a:rPr lang="en-US" sz="2800" dirty="0" smtClean="0"/>
              <a:t>Nicotine addiction sensitivity- youth feel dependent earlier than adults. The younger they are when they start, the more likely they’ll be addicted</a:t>
            </a:r>
          </a:p>
        </p:txBody>
      </p:sp>
    </p:spTree>
    <p:extLst>
      <p:ext uri="{BB962C8B-B14F-4D97-AF65-F5344CB8AC3E}">
        <p14:creationId xmlns:p14="http://schemas.microsoft.com/office/powerpoint/2010/main" val="42544282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dirty="0" smtClean="0"/>
              <a:t>Quit Attempt Success</a:t>
            </a:r>
          </a:p>
        </p:txBody>
      </p:sp>
      <p:sp>
        <p:nvSpPr>
          <p:cNvPr id="19459" name="Rectangle 3"/>
          <p:cNvSpPr>
            <a:spLocks noGrp="1" noChangeArrowheads="1"/>
          </p:cNvSpPr>
          <p:nvPr>
            <p:ph type="body" idx="1"/>
          </p:nvPr>
        </p:nvSpPr>
        <p:spPr>
          <a:xfrm>
            <a:off x="381000" y="1981200"/>
            <a:ext cx="8477250" cy="3886200"/>
          </a:xfrm>
        </p:spPr>
        <p:txBody>
          <a:bodyPr/>
          <a:lstStyle/>
          <a:p>
            <a:pPr marL="514350" indent="-514350" eaLnBrk="1" hangingPunct="1">
              <a:buFontTx/>
              <a:buNone/>
              <a:defRPr/>
            </a:pPr>
            <a:r>
              <a:rPr lang="en-US" sz="4000" dirty="0" smtClean="0"/>
              <a:t>	Either alone is effective, but the </a:t>
            </a:r>
            <a:r>
              <a:rPr lang="en-US" sz="4000" i="1" dirty="0" smtClean="0"/>
              <a:t>combination of counseling and medication </a:t>
            </a:r>
            <a:r>
              <a:rPr lang="en-US" sz="4000" dirty="0" smtClean="0"/>
              <a:t>is most effective for smoking cessation .</a:t>
            </a:r>
          </a:p>
          <a:p>
            <a:pPr marL="514350" indent="-514350" eaLnBrk="1" hangingPunct="1">
              <a:buFontTx/>
              <a:buNone/>
              <a:defRPr/>
            </a:pPr>
            <a:endParaRPr lang="en-US" sz="4400" dirty="0" smtClean="0"/>
          </a:p>
          <a:p>
            <a:pPr eaLnBrk="1" hangingPunct="1">
              <a:defRPr/>
            </a:pPr>
            <a:endParaRPr lang="en-US" sz="4000" dirty="0" smtClean="0"/>
          </a:p>
          <a:p>
            <a:pPr eaLnBrk="1" hangingPunct="1">
              <a:defRPr/>
            </a:pPr>
            <a:endParaRPr lang="en-US" sz="4000" dirty="0" smtClean="0"/>
          </a:p>
          <a:p>
            <a:pPr eaLnBrk="1" hangingPunct="1">
              <a:defRPr/>
            </a:pPr>
            <a:endParaRPr lang="en-US" sz="3600"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lgn="r" eaLnBrk="1" hangingPunct="1"/>
            <a:r>
              <a:rPr lang="en-US" sz="2800" dirty="0" smtClean="0"/>
              <a:t>New York State Smokers’ Quitline</a:t>
            </a:r>
          </a:p>
        </p:txBody>
      </p:sp>
      <p:sp>
        <p:nvSpPr>
          <p:cNvPr id="34819" name="Rectangle 4"/>
          <p:cNvSpPr>
            <a:spLocks noGrp="1" noChangeArrowheads="1"/>
          </p:cNvSpPr>
          <p:nvPr>
            <p:ph type="body" idx="1"/>
          </p:nvPr>
        </p:nvSpPr>
        <p:spPr>
          <a:xfrm>
            <a:off x="304800" y="1600200"/>
            <a:ext cx="7693025" cy="3724275"/>
          </a:xfrm>
        </p:spPr>
        <p:txBody>
          <a:bodyPr/>
          <a:lstStyle/>
          <a:p>
            <a:pPr eaLnBrk="1" hangingPunct="1"/>
            <a:r>
              <a:rPr lang="en-US" sz="3200" dirty="0" smtClean="0"/>
              <a:t>Free and confidential program provides </a:t>
            </a:r>
            <a:r>
              <a:rPr lang="en-US" sz="3200" b="1" u="sng" dirty="0" smtClean="0"/>
              <a:t>evidence-based</a:t>
            </a:r>
            <a:r>
              <a:rPr lang="en-US" sz="3200" dirty="0" smtClean="0"/>
              <a:t> tobacco cessation services to New York State residents who want to stop cigarette smoking or other forms of tobacco</a:t>
            </a:r>
          </a:p>
          <a:p>
            <a:pPr eaLnBrk="1" hangingPunct="1"/>
            <a:endParaRPr lang="en-US" sz="3200" dirty="0" smtClean="0"/>
          </a:p>
          <a:p>
            <a:pPr eaLnBrk="1" hangingPunct="1">
              <a:buFontTx/>
              <a:buNone/>
            </a:pPr>
            <a:r>
              <a:rPr lang="en-US" sz="3200" dirty="0" smtClean="0"/>
              <a:t>www.nysmokefree.com</a:t>
            </a:r>
          </a:p>
          <a:p>
            <a:pPr eaLnBrk="1" hangingPunct="1"/>
            <a:endParaRPr lang="en-US" dirty="0" smtClean="0"/>
          </a:p>
        </p:txBody>
      </p:sp>
      <p:pic>
        <p:nvPicPr>
          <p:cNvPr id="34820" name="Picture 5" descr="NYS Smoker's Quitesite"/>
          <p:cNvPicPr>
            <a:picLocks noChangeAspect="1" noChangeArrowheads="1"/>
          </p:cNvPicPr>
          <p:nvPr/>
        </p:nvPicPr>
        <p:blipFill>
          <a:blip r:embed="rId3" cstate="print"/>
          <a:srcRect/>
          <a:stretch>
            <a:fillRect/>
          </a:stretch>
        </p:blipFill>
        <p:spPr bwMode="auto">
          <a:xfrm>
            <a:off x="5705475" y="4645025"/>
            <a:ext cx="3209925" cy="1908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algn="r" eaLnBrk="1" hangingPunct="1"/>
            <a:r>
              <a:rPr lang="en-US" sz="2800" dirty="0" smtClean="0"/>
              <a:t>How to Refer Patients </a:t>
            </a:r>
            <a:br>
              <a:rPr lang="en-US" sz="2800" dirty="0" smtClean="0"/>
            </a:br>
            <a:r>
              <a:rPr lang="en-US" sz="2800" dirty="0" smtClean="0"/>
              <a:t>New York State Smokers’ Quitline </a:t>
            </a:r>
            <a:br>
              <a:rPr lang="en-US" sz="2800" dirty="0" smtClean="0"/>
            </a:br>
            <a:r>
              <a:rPr lang="en-US" sz="2800" dirty="0" smtClean="0"/>
              <a:t>and Quitsite</a:t>
            </a:r>
          </a:p>
        </p:txBody>
      </p:sp>
      <p:sp>
        <p:nvSpPr>
          <p:cNvPr id="35843" name="Rectangle 3"/>
          <p:cNvSpPr>
            <a:spLocks noGrp="1" noChangeArrowheads="1"/>
          </p:cNvSpPr>
          <p:nvPr>
            <p:ph type="body" idx="1"/>
          </p:nvPr>
        </p:nvSpPr>
        <p:spPr>
          <a:xfrm>
            <a:off x="381000" y="1524000"/>
            <a:ext cx="8477250" cy="3657600"/>
          </a:xfrm>
        </p:spPr>
        <p:txBody>
          <a:bodyPr/>
          <a:lstStyle/>
          <a:p>
            <a:pPr eaLnBrk="1" hangingPunct="1"/>
            <a:r>
              <a:rPr lang="en-US" sz="4000" dirty="0" smtClean="0"/>
              <a:t>Palm cards (passive referral)</a:t>
            </a:r>
          </a:p>
          <a:p>
            <a:pPr eaLnBrk="1" hangingPunct="1"/>
            <a:r>
              <a:rPr lang="en-US" sz="4000" dirty="0" smtClean="0"/>
              <a:t>Refer-to-Quit (active referral)</a:t>
            </a:r>
          </a:p>
          <a:p>
            <a:pPr lvl="1" eaLnBrk="1" hangingPunct="1">
              <a:buFontTx/>
              <a:buNone/>
            </a:pPr>
            <a:endParaRPr lang="en-US" sz="4000" dirty="0" smtClean="0"/>
          </a:p>
        </p:txBody>
      </p:sp>
      <p:pic>
        <p:nvPicPr>
          <p:cNvPr id="35844" name="Picture 4" descr="NYS Smoker's Quitesite"/>
          <p:cNvPicPr>
            <a:picLocks noChangeAspect="1" noChangeArrowheads="1"/>
          </p:cNvPicPr>
          <p:nvPr/>
        </p:nvPicPr>
        <p:blipFill>
          <a:blip r:embed="rId3" cstate="print"/>
          <a:srcRect/>
          <a:stretch>
            <a:fillRect/>
          </a:stretch>
        </p:blipFill>
        <p:spPr bwMode="auto">
          <a:xfrm>
            <a:off x="6477000" y="4800600"/>
            <a:ext cx="2667000" cy="1908175"/>
          </a:xfrm>
          <a:prstGeom prst="rect">
            <a:avLst/>
          </a:prstGeom>
          <a:noFill/>
          <a:ln w="9525">
            <a:noFill/>
            <a:miter lim="800000"/>
            <a:headEnd/>
            <a:tailEnd/>
          </a:ln>
        </p:spPr>
      </p:pic>
      <p:pic>
        <p:nvPicPr>
          <p:cNvPr id="35845" name="Picture 6" descr="Refer-to-Quit Referral Form 2-11.jpg"/>
          <p:cNvPicPr>
            <a:picLocks noChangeAspect="1"/>
          </p:cNvPicPr>
          <p:nvPr/>
        </p:nvPicPr>
        <p:blipFill>
          <a:blip r:embed="rId4" cstate="print"/>
          <a:srcRect/>
          <a:stretch>
            <a:fillRect/>
          </a:stretch>
        </p:blipFill>
        <p:spPr bwMode="auto">
          <a:xfrm>
            <a:off x="3733800" y="3048000"/>
            <a:ext cx="2514600" cy="3352800"/>
          </a:xfrm>
          <a:prstGeom prst="rect">
            <a:avLst/>
          </a:prstGeom>
          <a:ln>
            <a:noFill/>
          </a:ln>
          <a:effectLst>
            <a:outerShdw blurRad="292100" dist="139700" dir="2700000" algn="tl" rotWithShape="0">
              <a:srgbClr val="333333">
                <a:alpha val="65000"/>
              </a:srgbClr>
            </a:outerShdw>
          </a:effectLst>
        </p:spPr>
      </p:pic>
      <p:pic>
        <p:nvPicPr>
          <p:cNvPr id="7" name="Picture 6" descr="Quitline cards 2.jpg"/>
          <p:cNvPicPr>
            <a:picLocks noChangeAspect="1"/>
          </p:cNvPicPr>
          <p:nvPr/>
        </p:nvPicPr>
        <p:blipFill>
          <a:blip r:embed="rId5" cstate="print"/>
          <a:stretch>
            <a:fillRect/>
          </a:stretch>
        </p:blipFill>
        <p:spPr>
          <a:xfrm>
            <a:off x="609600" y="3048000"/>
            <a:ext cx="2895600" cy="25908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dirty="0" smtClean="0"/>
              <a:t>Introduction to Center For a Tobacco-Free Finger Lakes</a:t>
            </a:r>
          </a:p>
        </p:txBody>
      </p:sp>
      <p:sp>
        <p:nvSpPr>
          <p:cNvPr id="6147" name="Rectangle 3"/>
          <p:cNvSpPr>
            <a:spLocks noGrp="1" noChangeArrowheads="1"/>
          </p:cNvSpPr>
          <p:nvPr>
            <p:ph type="body" idx="1"/>
          </p:nvPr>
        </p:nvSpPr>
        <p:spPr>
          <a:xfrm>
            <a:off x="304800" y="1600200"/>
            <a:ext cx="8686800" cy="4419600"/>
          </a:xfrm>
        </p:spPr>
        <p:txBody>
          <a:bodyPr/>
          <a:lstStyle/>
          <a:p>
            <a:pPr marL="0" indent="0" eaLnBrk="1" hangingPunct="1">
              <a:buNone/>
            </a:pPr>
            <a:r>
              <a:rPr lang="en-US" sz="2800" dirty="0" smtClean="0"/>
              <a:t>Center For A Tobacco-Free Finger Lakes (formerly GRATCC) uses </a:t>
            </a:r>
            <a:r>
              <a:rPr lang="en-US" sz="2800" b="1" dirty="0" smtClean="0"/>
              <a:t>evidence-based</a:t>
            </a:r>
            <a:r>
              <a:rPr lang="en-US" sz="2800" dirty="0" smtClean="0"/>
              <a:t> resources and programs to assist organizations in the design and implementation of policy and office based systems to </a:t>
            </a:r>
            <a:r>
              <a:rPr lang="en-US" sz="2800" b="1" dirty="0" smtClean="0"/>
              <a:t>identify </a:t>
            </a:r>
            <a:r>
              <a:rPr lang="en-US" sz="2800" dirty="0" smtClean="0"/>
              <a:t>and </a:t>
            </a:r>
            <a:r>
              <a:rPr lang="en-US" sz="2800" b="1" dirty="0" smtClean="0"/>
              <a:t>effectively treat tobacco dependence</a:t>
            </a:r>
            <a:r>
              <a:rPr lang="en-US" sz="2800" dirty="0" smtClean="0"/>
              <a:t>, according to the Department of Health and Human Services Clinical Practice Guidelines</a:t>
            </a:r>
            <a:r>
              <a:rPr lang="en-US" dirty="0" smtClean="0"/>
              <a:t>.</a:t>
            </a:r>
          </a:p>
          <a:p>
            <a:pPr eaLnBrk="1" hangingPunct="1"/>
            <a:endParaRPr lang="en-US" dirty="0" smtClean="0"/>
          </a:p>
          <a:p>
            <a:pPr eaLnBrk="1" hangingPunct="1">
              <a:buNone/>
            </a:pPr>
            <a:r>
              <a:rPr lang="en-US" sz="2000" i="1" dirty="0" smtClean="0"/>
              <a:t>                            </a:t>
            </a:r>
            <a:endParaRPr lang="en-US" dirty="0" smtClean="0"/>
          </a:p>
        </p:txBody>
      </p:sp>
    </p:spTree>
    <p:extLst>
      <p:ext uri="{BB962C8B-B14F-4D97-AF65-F5344CB8AC3E}">
        <p14:creationId xmlns:p14="http://schemas.microsoft.com/office/powerpoint/2010/main" val="2526210853"/>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title"/>
          </p:nvPr>
        </p:nvSpPr>
        <p:spPr>
          <a:xfrm>
            <a:off x="685800" y="0"/>
            <a:ext cx="8458200" cy="1371600"/>
          </a:xfrm>
        </p:spPr>
        <p:txBody>
          <a:bodyPr anchor="t"/>
          <a:lstStyle/>
          <a:p>
            <a:pPr algn="r" eaLnBrk="1" hangingPunct="1"/>
            <a:r>
              <a:rPr lang="en-US" sz="2800" dirty="0" smtClean="0"/>
              <a:t/>
            </a:r>
            <a:br>
              <a:rPr lang="en-US" sz="2800" dirty="0" smtClean="0"/>
            </a:br>
            <a:r>
              <a:rPr lang="en-US" sz="2800" b="0" dirty="0" smtClean="0"/>
              <a:t/>
            </a:r>
            <a:br>
              <a:rPr lang="en-US" sz="2800" b="0" dirty="0" smtClean="0"/>
            </a:br>
            <a:r>
              <a:rPr lang="en-US" sz="2800" dirty="0" smtClean="0"/>
              <a:t/>
            </a:r>
            <a:br>
              <a:rPr lang="en-US" sz="2800" dirty="0" smtClean="0"/>
            </a:br>
            <a:endParaRPr lang="en-US" sz="2800"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425042"/>
            <a:ext cx="6150594" cy="3729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txBox="1">
            <a:spLocks noChangeArrowheads="1"/>
          </p:cNvSpPr>
          <p:nvPr/>
        </p:nvSpPr>
        <p:spPr bwMode="auto">
          <a:xfrm>
            <a:off x="2438400" y="0"/>
            <a:ext cx="6610350"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a:solidFill>
                  <a:srgbClr val="000000"/>
                </a:solidFill>
                <a:latin typeface="+mj-lt"/>
                <a:ea typeface="+mj-ea"/>
                <a:cs typeface="+mj-cs"/>
              </a:defRPr>
            </a:lvl1pPr>
            <a:lvl2pPr algn="l" rtl="0" eaLnBrk="0" fontAlgn="base" hangingPunct="0">
              <a:spcBef>
                <a:spcPct val="0"/>
              </a:spcBef>
              <a:spcAft>
                <a:spcPct val="0"/>
              </a:spcAft>
              <a:defRPr sz="3200" b="1">
                <a:solidFill>
                  <a:srgbClr val="000000"/>
                </a:solidFill>
                <a:latin typeface="Candara" pitchFamily="34" charset="0"/>
              </a:defRPr>
            </a:lvl2pPr>
            <a:lvl3pPr algn="l" rtl="0" eaLnBrk="0" fontAlgn="base" hangingPunct="0">
              <a:spcBef>
                <a:spcPct val="0"/>
              </a:spcBef>
              <a:spcAft>
                <a:spcPct val="0"/>
              </a:spcAft>
              <a:defRPr sz="3200" b="1">
                <a:solidFill>
                  <a:srgbClr val="000000"/>
                </a:solidFill>
                <a:latin typeface="Candara" pitchFamily="34" charset="0"/>
              </a:defRPr>
            </a:lvl3pPr>
            <a:lvl4pPr algn="l" rtl="0" eaLnBrk="0" fontAlgn="base" hangingPunct="0">
              <a:spcBef>
                <a:spcPct val="0"/>
              </a:spcBef>
              <a:spcAft>
                <a:spcPct val="0"/>
              </a:spcAft>
              <a:defRPr sz="3200" b="1">
                <a:solidFill>
                  <a:srgbClr val="000000"/>
                </a:solidFill>
                <a:latin typeface="Candara" pitchFamily="34" charset="0"/>
              </a:defRPr>
            </a:lvl4pPr>
            <a:lvl5pPr algn="l" rtl="0" eaLnBrk="0" fontAlgn="base" hangingPunct="0">
              <a:spcBef>
                <a:spcPct val="0"/>
              </a:spcBef>
              <a:spcAft>
                <a:spcPct val="0"/>
              </a:spcAft>
              <a:defRPr sz="3200" b="1">
                <a:solidFill>
                  <a:srgbClr val="000000"/>
                </a:solidFill>
                <a:latin typeface="Candara" pitchFamily="34" charset="0"/>
              </a:defRPr>
            </a:lvl5pPr>
            <a:lvl6pPr marL="457200" algn="l" rtl="0" fontAlgn="base">
              <a:spcBef>
                <a:spcPct val="0"/>
              </a:spcBef>
              <a:spcAft>
                <a:spcPct val="0"/>
              </a:spcAft>
              <a:defRPr sz="3200" b="1">
                <a:solidFill>
                  <a:srgbClr val="000000"/>
                </a:solidFill>
                <a:latin typeface="Candara" pitchFamily="34" charset="0"/>
              </a:defRPr>
            </a:lvl6pPr>
            <a:lvl7pPr marL="914400" algn="l" rtl="0" fontAlgn="base">
              <a:spcBef>
                <a:spcPct val="0"/>
              </a:spcBef>
              <a:spcAft>
                <a:spcPct val="0"/>
              </a:spcAft>
              <a:defRPr sz="3200" b="1">
                <a:solidFill>
                  <a:srgbClr val="000000"/>
                </a:solidFill>
                <a:latin typeface="Candara" pitchFamily="34" charset="0"/>
              </a:defRPr>
            </a:lvl7pPr>
            <a:lvl8pPr marL="1371600" algn="l" rtl="0" fontAlgn="base">
              <a:spcBef>
                <a:spcPct val="0"/>
              </a:spcBef>
              <a:spcAft>
                <a:spcPct val="0"/>
              </a:spcAft>
              <a:defRPr sz="3200" b="1">
                <a:solidFill>
                  <a:srgbClr val="000000"/>
                </a:solidFill>
                <a:latin typeface="Candara" pitchFamily="34" charset="0"/>
              </a:defRPr>
            </a:lvl8pPr>
            <a:lvl9pPr marL="1828800" algn="l" rtl="0" fontAlgn="base">
              <a:spcBef>
                <a:spcPct val="0"/>
              </a:spcBef>
              <a:spcAft>
                <a:spcPct val="0"/>
              </a:spcAft>
              <a:defRPr sz="3200" b="1">
                <a:solidFill>
                  <a:srgbClr val="000000"/>
                </a:solidFill>
                <a:latin typeface="Candara" pitchFamily="34" charset="0"/>
              </a:defRPr>
            </a:lvl9pPr>
          </a:lstStyle>
          <a:p>
            <a:pPr algn="r" eaLnBrk="1" hangingPunct="1"/>
            <a:r>
              <a:rPr lang="en-US" sz="2800" kern="0" dirty="0" smtClean="0"/>
              <a:t>New York State Smokers’ </a:t>
            </a:r>
            <a:r>
              <a:rPr lang="en-US" sz="2800" kern="0" dirty="0" err="1" smtClean="0"/>
              <a:t>Quitsite</a:t>
            </a:r>
            <a:r>
              <a:rPr lang="en-US" sz="2800" kern="0" dirty="0" smtClean="0"/>
              <a:t> “</a:t>
            </a:r>
            <a:r>
              <a:rPr lang="en-US" sz="2800" kern="0" dirty="0" err="1" smtClean="0"/>
              <a:t>QuNity</a:t>
            </a:r>
            <a:r>
              <a:rPr lang="en-US" sz="2800" kern="0" dirty="0" smtClean="0"/>
              <a:t>” Smoke-Free Community</a:t>
            </a:r>
            <a:r>
              <a:rPr lang="en-US" sz="2800" b="0" kern="0" dirty="0" smtClean="0"/>
              <a:t/>
            </a:r>
            <a:br>
              <a:rPr lang="en-US" sz="2800" b="0" kern="0" dirty="0" smtClean="0"/>
            </a:br>
            <a:r>
              <a:rPr lang="en-US" sz="2800" kern="0" dirty="0" smtClean="0"/>
              <a:t/>
            </a:r>
            <a:br>
              <a:rPr lang="en-US" sz="2800" kern="0" dirty="0" smtClean="0"/>
            </a:br>
            <a:endParaRPr lang="en-US" sz="2800" kern="0" dirty="0" smtClean="0"/>
          </a:p>
        </p:txBody>
      </p:sp>
      <p:sp>
        <p:nvSpPr>
          <p:cNvPr id="3" name="TextBox 2"/>
          <p:cNvSpPr txBox="1"/>
          <p:nvPr/>
        </p:nvSpPr>
        <p:spPr>
          <a:xfrm>
            <a:off x="1828800" y="5154657"/>
            <a:ext cx="7219950" cy="923330"/>
          </a:xfrm>
          <a:prstGeom prst="rect">
            <a:avLst/>
          </a:prstGeom>
          <a:noFill/>
        </p:spPr>
        <p:txBody>
          <a:bodyPr wrap="square" rtlCol="0">
            <a:spAutoFit/>
          </a:bodyPr>
          <a:lstStyle/>
          <a:p>
            <a:r>
              <a:rPr lang="en-US" dirty="0" smtClean="0">
                <a:solidFill>
                  <a:schemeClr val="bg1"/>
                </a:solidFill>
                <a:latin typeface="Candara" panose="020E0502030303020204" pitchFamily="34" charset="0"/>
              </a:rPr>
              <a:t>NYS </a:t>
            </a:r>
            <a:r>
              <a:rPr lang="en-US" dirty="0" err="1" smtClean="0">
                <a:solidFill>
                  <a:schemeClr val="bg1"/>
                </a:solidFill>
                <a:latin typeface="Candara" panose="020E0502030303020204" pitchFamily="34" charset="0"/>
              </a:rPr>
              <a:t>Quitline’s</a:t>
            </a:r>
            <a:r>
              <a:rPr lang="en-US" dirty="0" smtClean="0">
                <a:solidFill>
                  <a:schemeClr val="bg1"/>
                </a:solidFill>
                <a:latin typeface="Candara" panose="020E0502030303020204" pitchFamily="34" charset="0"/>
              </a:rPr>
              <a:t> smoke-free community where members </a:t>
            </a:r>
            <a:r>
              <a:rPr lang="en-US" dirty="0">
                <a:solidFill>
                  <a:schemeClr val="bg1"/>
                </a:solidFill>
                <a:latin typeface="Candara" panose="020E0502030303020204" pitchFamily="34" charset="0"/>
              </a:rPr>
              <a:t>talk with other members and </a:t>
            </a:r>
            <a:r>
              <a:rPr lang="en-US" dirty="0" smtClean="0">
                <a:solidFill>
                  <a:schemeClr val="bg1"/>
                </a:solidFill>
                <a:latin typeface="Candara" panose="020E0502030303020204" pitchFamily="34" charset="0"/>
              </a:rPr>
              <a:t>quit </a:t>
            </a:r>
            <a:r>
              <a:rPr lang="en-US" dirty="0">
                <a:solidFill>
                  <a:schemeClr val="bg1"/>
                </a:solidFill>
                <a:latin typeface="Candara" panose="020E0502030303020204" pitchFamily="34" charset="0"/>
              </a:rPr>
              <a:t>coaches about </a:t>
            </a:r>
            <a:r>
              <a:rPr lang="en-US" dirty="0" smtClean="0">
                <a:solidFill>
                  <a:schemeClr val="bg1"/>
                </a:solidFill>
                <a:latin typeface="Candara" panose="020E0502030303020204" pitchFamily="34" charset="0"/>
              </a:rPr>
              <a:t>smoke-free </a:t>
            </a:r>
            <a:r>
              <a:rPr lang="en-US" dirty="0">
                <a:solidFill>
                  <a:schemeClr val="bg1"/>
                </a:solidFill>
                <a:latin typeface="Candara" panose="020E0502030303020204" pitchFamily="34" charset="0"/>
              </a:rPr>
              <a:t>experiences, or just to socialize. </a:t>
            </a:r>
          </a:p>
        </p:txBody>
      </p:sp>
      <p:pic>
        <p:nvPicPr>
          <p:cNvPr id="7" name="Picture 4" descr="NYS Smoker's Quitesite"/>
          <p:cNvPicPr>
            <a:picLocks noChangeAspect="1" noChangeArrowheads="1"/>
          </p:cNvPicPr>
          <p:nvPr/>
        </p:nvPicPr>
        <p:blipFill>
          <a:blip r:embed="rId4" cstate="print"/>
          <a:srcRect/>
          <a:stretch>
            <a:fillRect/>
          </a:stretch>
        </p:blipFill>
        <p:spPr bwMode="auto">
          <a:xfrm>
            <a:off x="152399" y="4594315"/>
            <a:ext cx="1566349" cy="1120685"/>
          </a:xfrm>
          <a:prstGeom prst="rect">
            <a:avLst/>
          </a:prstGeom>
          <a:noFill/>
          <a:ln w="9525">
            <a:noFill/>
            <a:miter lim="800000"/>
            <a:headEnd/>
            <a:tailEnd/>
          </a:ln>
        </p:spPr>
      </p:pic>
      <p:sp>
        <p:nvSpPr>
          <p:cNvPr id="2" name="TextBox 1"/>
          <p:cNvSpPr txBox="1"/>
          <p:nvPr/>
        </p:nvSpPr>
        <p:spPr>
          <a:xfrm>
            <a:off x="3048000" y="6077987"/>
            <a:ext cx="3609975" cy="369332"/>
          </a:xfrm>
          <a:prstGeom prst="rect">
            <a:avLst/>
          </a:prstGeom>
          <a:noFill/>
        </p:spPr>
        <p:txBody>
          <a:bodyPr wrap="square" rtlCol="0">
            <a:spAutoFit/>
          </a:bodyPr>
          <a:lstStyle/>
          <a:p>
            <a:r>
              <a:rPr lang="en-US" dirty="0">
                <a:solidFill>
                  <a:srgbClr val="FFFF00"/>
                </a:solidFill>
              </a:rPr>
              <a:t>https://qunity.nysmokefree.com/</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0" dirty="0"/>
              <a:t>Quitline e-Referral</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477250" cy="4409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19200" y="6019800"/>
            <a:ext cx="6400800" cy="553998"/>
          </a:xfrm>
          <a:prstGeom prst="rect">
            <a:avLst/>
          </a:prstGeom>
          <a:noFill/>
        </p:spPr>
        <p:txBody>
          <a:bodyPr wrap="square" rtlCol="0">
            <a:spAutoFit/>
          </a:bodyPr>
          <a:lstStyle/>
          <a:p>
            <a:r>
              <a:rPr lang="en-US" sz="1000" i="1" dirty="0" smtClean="0">
                <a:solidFill>
                  <a:srgbClr val="FFFF00"/>
                </a:solidFill>
              </a:rPr>
              <a:t>Source: </a:t>
            </a:r>
            <a:endParaRPr lang="en-US" sz="1000" i="1" dirty="0">
              <a:solidFill>
                <a:srgbClr val="FFFF00"/>
              </a:solidFill>
            </a:endParaRPr>
          </a:p>
          <a:p>
            <a:r>
              <a:rPr lang="en-US" sz="1000" i="1" dirty="0">
                <a:solidFill>
                  <a:srgbClr val="FFFF00"/>
                </a:solidFill>
              </a:rPr>
              <a:t>http://www.naquitline.org </a:t>
            </a:r>
          </a:p>
          <a:p>
            <a:r>
              <a:rPr lang="en-US" sz="1000" i="1" dirty="0">
                <a:solidFill>
                  <a:srgbClr val="FFFF00"/>
                </a:solidFill>
              </a:rPr>
              <a:t>NAQC. (2013). Quitline Referral Systems. (A. </a:t>
            </a:r>
            <a:r>
              <a:rPr lang="en-US" sz="1000" i="1" dirty="0" err="1">
                <a:solidFill>
                  <a:srgbClr val="FFFF00"/>
                </a:solidFill>
              </a:rPr>
              <a:t>Wendling</a:t>
            </a:r>
            <a:r>
              <a:rPr lang="en-US" sz="1000" i="1" dirty="0">
                <a:solidFill>
                  <a:srgbClr val="FFFF00"/>
                </a:solidFill>
              </a:rPr>
              <a:t>, MD, MPH and R. </a:t>
            </a:r>
            <a:r>
              <a:rPr lang="en-US" sz="1000" i="1" dirty="0" err="1">
                <a:solidFill>
                  <a:srgbClr val="FFFF00"/>
                </a:solidFill>
              </a:rPr>
              <a:t>Daigh</a:t>
            </a:r>
            <a:r>
              <a:rPr lang="en-US" sz="1000" i="1" dirty="0">
                <a:solidFill>
                  <a:srgbClr val="FFFF00"/>
                </a:solidFill>
              </a:rPr>
              <a:t>, MBA). Phoenix, AZ. </a:t>
            </a:r>
          </a:p>
        </p:txBody>
      </p:sp>
    </p:spTree>
    <p:extLst>
      <p:ext uri="{BB962C8B-B14F-4D97-AF65-F5344CB8AC3E}">
        <p14:creationId xmlns:p14="http://schemas.microsoft.com/office/powerpoint/2010/main" val="3610503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5"/>
          <p:cNvSpPr>
            <a:spLocks noGrp="1"/>
          </p:cNvSpPr>
          <p:nvPr>
            <p:ph type="sldNum" sz="quarter" idx="4294967295"/>
          </p:nvPr>
        </p:nvSpPr>
        <p:spPr bwMode="auto">
          <a:xfrm>
            <a:off x="6553200" y="6270625"/>
            <a:ext cx="1905000" cy="457200"/>
          </a:xfrm>
          <a:prstGeom prst="rect">
            <a:avLst/>
          </a:prstGeom>
          <a:noFill/>
          <a:ln>
            <a:miter lim="800000"/>
            <a:headEnd/>
            <a:tailEnd/>
          </a:ln>
        </p:spPr>
        <p:txBody>
          <a:bodyPr/>
          <a:lstStyle/>
          <a:p>
            <a:fld id="{37ED4A03-768A-4257-B712-46CDE0F510C8}" type="slidenum">
              <a:rPr lang="en-US"/>
              <a:pPr/>
              <a:t>22</a:t>
            </a:fld>
            <a:endParaRPr lang="en-US" dirty="0"/>
          </a:p>
        </p:txBody>
      </p:sp>
      <p:sp>
        <p:nvSpPr>
          <p:cNvPr id="38915" name="Rectangle 2"/>
          <p:cNvSpPr>
            <a:spLocks noGrp="1" noChangeArrowheads="1"/>
          </p:cNvSpPr>
          <p:nvPr>
            <p:ph type="body" idx="1"/>
          </p:nvPr>
        </p:nvSpPr>
        <p:spPr>
          <a:xfrm>
            <a:off x="2590800" y="1828800"/>
            <a:ext cx="6324600" cy="4419600"/>
          </a:xfrm>
        </p:spPr>
        <p:txBody>
          <a:bodyPr/>
          <a:lstStyle/>
          <a:p>
            <a:pPr eaLnBrk="1" hangingPunct="1">
              <a:spcBef>
                <a:spcPct val="65000"/>
              </a:spcBef>
            </a:pPr>
            <a:r>
              <a:rPr lang="en-US" sz="3200" dirty="0" smtClean="0"/>
              <a:t>Provide patient progress report via fax or e-mail</a:t>
            </a:r>
          </a:p>
          <a:p>
            <a:pPr eaLnBrk="1" hangingPunct="1">
              <a:spcBef>
                <a:spcPct val="65000"/>
              </a:spcBef>
            </a:pPr>
            <a:r>
              <a:rPr lang="en-US" sz="3200" dirty="0"/>
              <a:t>F</a:t>
            </a:r>
            <a:r>
              <a:rPr lang="en-US" sz="3200" dirty="0" smtClean="0"/>
              <a:t>or most EMR systems, Refer-to-Quit/ Opt-to-Quit Forms can be sent electronically</a:t>
            </a:r>
          </a:p>
          <a:p>
            <a:pPr eaLnBrk="1" hangingPunct="1">
              <a:spcBef>
                <a:spcPct val="65000"/>
              </a:spcBef>
            </a:pPr>
            <a:r>
              <a:rPr lang="en-US" sz="3200" dirty="0" smtClean="0"/>
              <a:t>NY State educational Collaborative Conference Calls on tobacco use cessation</a:t>
            </a:r>
            <a:endParaRPr lang="en-US" sz="2800" dirty="0" smtClean="0"/>
          </a:p>
          <a:p>
            <a:pPr algn="ctr" eaLnBrk="1" hangingPunct="1">
              <a:spcBef>
                <a:spcPct val="65000"/>
              </a:spcBef>
              <a:buFontTx/>
              <a:buNone/>
            </a:pPr>
            <a:endParaRPr lang="en-US" sz="2600" dirty="0" smtClean="0"/>
          </a:p>
        </p:txBody>
      </p:sp>
      <p:sp>
        <p:nvSpPr>
          <p:cNvPr id="38916" name="Rectangle 3"/>
          <p:cNvSpPr>
            <a:spLocks noGrp="1" noChangeArrowheads="1"/>
          </p:cNvSpPr>
          <p:nvPr>
            <p:ph type="title"/>
          </p:nvPr>
        </p:nvSpPr>
        <p:spPr>
          <a:xfrm>
            <a:off x="685800" y="0"/>
            <a:ext cx="8458200" cy="1371600"/>
          </a:xfrm>
        </p:spPr>
        <p:txBody>
          <a:bodyPr anchor="t"/>
          <a:lstStyle/>
          <a:p>
            <a:pPr algn="r" eaLnBrk="1" hangingPunct="1"/>
            <a:r>
              <a:rPr lang="en-US" sz="2800" dirty="0" smtClean="0"/>
              <a:t>New York State Smokers’ Quitline</a:t>
            </a:r>
            <a:br>
              <a:rPr lang="en-US" sz="2800" dirty="0" smtClean="0"/>
            </a:br>
            <a:r>
              <a:rPr lang="en-US" sz="2800" b="0" dirty="0" smtClean="0"/>
              <a:t>Services for the Clinician</a:t>
            </a:r>
            <a:br>
              <a:rPr lang="en-US" sz="2800" b="0" dirty="0" smtClean="0"/>
            </a:br>
            <a:r>
              <a:rPr lang="en-US" sz="2800" dirty="0" smtClean="0"/>
              <a:t/>
            </a:r>
            <a:br>
              <a:rPr lang="en-US" sz="2800" dirty="0" smtClean="0"/>
            </a:br>
            <a:endParaRPr lang="en-US" sz="2800" dirty="0" smtClean="0"/>
          </a:p>
        </p:txBody>
      </p:sp>
      <p:pic>
        <p:nvPicPr>
          <p:cNvPr id="38917" name="Picture 8"/>
          <p:cNvPicPr>
            <a:picLocks noChangeAspect="1" noChangeArrowheads="1"/>
          </p:cNvPicPr>
          <p:nvPr/>
        </p:nvPicPr>
        <p:blipFill>
          <a:blip r:embed="rId3" cstate="print"/>
          <a:srcRect/>
          <a:stretch>
            <a:fillRect/>
          </a:stretch>
        </p:blipFill>
        <p:spPr bwMode="auto">
          <a:xfrm>
            <a:off x="228600" y="1676400"/>
            <a:ext cx="2366963" cy="2994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 of faxing referrals to NY State Smokers’ Quitline</a:t>
            </a:r>
            <a:endParaRPr lang="en-US" dirty="0"/>
          </a:p>
        </p:txBody>
      </p:sp>
      <p:sp>
        <p:nvSpPr>
          <p:cNvPr id="3" name="Content Placeholder 2"/>
          <p:cNvSpPr>
            <a:spLocks noGrp="1"/>
          </p:cNvSpPr>
          <p:nvPr>
            <p:ph idx="1"/>
          </p:nvPr>
        </p:nvSpPr>
        <p:spPr>
          <a:xfrm>
            <a:off x="381000" y="1447800"/>
            <a:ext cx="8477250" cy="4876800"/>
          </a:xfrm>
        </p:spPr>
        <p:txBody>
          <a:bodyPr/>
          <a:lstStyle/>
          <a:p>
            <a:r>
              <a:rPr lang="en-US" dirty="0"/>
              <a:t>Patients will receive a follow-up call from a Quit Coach who will provide a stop-smoking or stop-smokeless-tobacco </a:t>
            </a:r>
            <a:br>
              <a:rPr lang="en-US" dirty="0"/>
            </a:br>
            <a:r>
              <a:rPr lang="en-US" dirty="0"/>
              <a:t>coaching session</a:t>
            </a:r>
            <a:r>
              <a:rPr lang="en-US" dirty="0" smtClean="0"/>
              <a:t>.</a:t>
            </a:r>
          </a:p>
          <a:p>
            <a:endParaRPr lang="en-US" dirty="0"/>
          </a:p>
          <a:p>
            <a:r>
              <a:rPr lang="en-US" dirty="0"/>
              <a:t>Patients will receive a Stop-Smoking or Stop-Smokeless-Tobacco packet in the mail with information tailored to their specific situation and a listing of local stop-smoking programs</a:t>
            </a:r>
            <a:r>
              <a:rPr lang="en-US" dirty="0" smtClean="0"/>
              <a:t>.</a:t>
            </a:r>
          </a:p>
          <a:p>
            <a:endParaRPr lang="en-US" dirty="0"/>
          </a:p>
          <a:p>
            <a:r>
              <a:rPr lang="en-US" dirty="0"/>
              <a:t>A </a:t>
            </a:r>
            <a:r>
              <a:rPr lang="en-US" dirty="0">
                <a:hlinkClick r:id="rId2" action="ppaction://hlinkfile" tooltip="Refer-To-Quit sample progress report form"/>
              </a:rPr>
              <a:t>sample progress report</a:t>
            </a:r>
            <a:r>
              <a:rPr lang="en-US" dirty="0"/>
              <a:t> (feedback form) with information about the patient’s tobacco-use status will be faxed back to the health care provider from the Quitline.</a:t>
            </a:r>
          </a:p>
        </p:txBody>
      </p:sp>
    </p:spTree>
    <p:extLst>
      <p:ext uri="{BB962C8B-B14F-4D97-AF65-F5344CB8AC3E}">
        <p14:creationId xmlns:p14="http://schemas.microsoft.com/office/powerpoint/2010/main" val="417970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faxing referrals to NY State Smokers’ Quitline</a:t>
            </a:r>
          </a:p>
        </p:txBody>
      </p:sp>
      <p:sp>
        <p:nvSpPr>
          <p:cNvPr id="3" name="Content Placeholder 2"/>
          <p:cNvSpPr>
            <a:spLocks noGrp="1"/>
          </p:cNvSpPr>
          <p:nvPr>
            <p:ph idx="1"/>
          </p:nvPr>
        </p:nvSpPr>
        <p:spPr/>
        <p:txBody>
          <a:bodyPr/>
          <a:lstStyle/>
          <a:p>
            <a:r>
              <a:rPr lang="en-US" dirty="0"/>
              <a:t>Patients can be referred to the New York State Smokers’ Quitline as often as needed</a:t>
            </a:r>
            <a:r>
              <a:rPr lang="en-US" dirty="0" smtClean="0"/>
              <a:t>.</a:t>
            </a:r>
          </a:p>
          <a:p>
            <a:endParaRPr lang="en-US" dirty="0"/>
          </a:p>
          <a:p>
            <a:r>
              <a:rPr lang="en-US" dirty="0"/>
              <a:t>Patients can call the New York State Smokers’ </a:t>
            </a:r>
            <a:r>
              <a:rPr lang="en-US" dirty="0" err="1"/>
              <a:t>Quitline</a:t>
            </a:r>
            <a:r>
              <a:rPr lang="en-US" dirty="0"/>
              <a:t> </a:t>
            </a:r>
            <a:r>
              <a:rPr lang="en-US" dirty="0" smtClean="0"/>
              <a:t>and use the </a:t>
            </a:r>
            <a:r>
              <a:rPr lang="en-US" dirty="0" err="1" smtClean="0"/>
              <a:t>Quitsite</a:t>
            </a:r>
            <a:r>
              <a:rPr lang="en-US" dirty="0" smtClean="0"/>
              <a:t> as </a:t>
            </a:r>
            <a:r>
              <a:rPr lang="en-US" dirty="0"/>
              <a:t>often as needed</a:t>
            </a:r>
            <a:r>
              <a:rPr lang="en-US" dirty="0" smtClean="0"/>
              <a:t>.</a:t>
            </a:r>
          </a:p>
          <a:p>
            <a:endParaRPr lang="en-US" dirty="0"/>
          </a:p>
          <a:p>
            <a:r>
              <a:rPr lang="en-US" dirty="0" smtClean="0"/>
              <a:t>Patients can be referred via “Fax to Quit” or online at:</a:t>
            </a:r>
          </a:p>
          <a:p>
            <a:endParaRPr lang="en-US" dirty="0"/>
          </a:p>
          <a:p>
            <a:pPr marL="0" indent="0">
              <a:buNone/>
            </a:pPr>
            <a:r>
              <a:rPr lang="en-US" dirty="0">
                <a:hlinkClick r:id="rId2"/>
              </a:rPr>
              <a:t>http://</a:t>
            </a:r>
            <a:r>
              <a:rPr lang="en-US" dirty="0" smtClean="0">
                <a:hlinkClick r:id="rId2"/>
              </a:rPr>
              <a:t>www.nysmokefree.com/subpage.aspx?p=70&amp;p1=70220&amp;curcat=7022020</a:t>
            </a:r>
            <a:r>
              <a:rPr lang="en-US" dirty="0" smtClean="0"/>
              <a:t> </a:t>
            </a:r>
            <a:endParaRPr lang="en-US" dirty="0"/>
          </a:p>
        </p:txBody>
      </p:sp>
    </p:spTree>
    <p:extLst>
      <p:ext uri="{BB962C8B-B14F-4D97-AF65-F5344CB8AC3E}">
        <p14:creationId xmlns:p14="http://schemas.microsoft.com/office/powerpoint/2010/main" val="45960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algn="r" eaLnBrk="1" hangingPunct="1"/>
            <a:r>
              <a:rPr lang="en-US" dirty="0" smtClean="0"/>
              <a:t>Face to Face Counseling</a:t>
            </a:r>
            <a:br>
              <a:rPr lang="en-US" dirty="0" smtClean="0"/>
            </a:br>
            <a:r>
              <a:rPr lang="en-US" dirty="0" smtClean="0"/>
              <a:t>  	</a:t>
            </a:r>
          </a:p>
        </p:txBody>
      </p:sp>
      <p:sp>
        <p:nvSpPr>
          <p:cNvPr id="5" name="Rectangle 3"/>
          <p:cNvSpPr txBox="1">
            <a:spLocks noChangeArrowheads="1"/>
          </p:cNvSpPr>
          <p:nvPr/>
        </p:nvSpPr>
        <p:spPr bwMode="auto">
          <a:xfrm>
            <a:off x="381000" y="1524000"/>
            <a:ext cx="8477250" cy="3657600"/>
          </a:xfrm>
          <a:prstGeom prst="rect">
            <a:avLst/>
          </a:prstGeom>
          <a:noFill/>
          <a:ln w="9525">
            <a:noFill/>
            <a:miter lim="800000"/>
            <a:headEnd/>
            <a:tailEnd/>
          </a:ln>
          <a:effectLst/>
        </p:spPr>
        <p:txBody>
          <a:bodyPr/>
          <a:lstStyle/>
          <a:p>
            <a:pPr marL="342900" indent="-342900">
              <a:spcBef>
                <a:spcPct val="20000"/>
              </a:spcBef>
              <a:buClr>
                <a:srgbClr val="66C1FC"/>
              </a:buClr>
              <a:buFontTx/>
              <a:buChar char="•"/>
              <a:defRPr/>
            </a:pPr>
            <a:r>
              <a:rPr lang="en-US" sz="3200" kern="0" dirty="0" smtClean="0">
                <a:solidFill>
                  <a:srgbClr val="FFFFFF"/>
                </a:solidFill>
                <a:latin typeface="+mn-lt"/>
                <a:cs typeface="+mn-cs"/>
              </a:rPr>
              <a:t>“Healthy Living Program” is based in Rochester. Considered “Intensive” counseling.</a:t>
            </a:r>
            <a:endParaRPr lang="en-US" sz="3200" kern="0" dirty="0">
              <a:solidFill>
                <a:srgbClr val="FFFFFF"/>
              </a:solidFill>
              <a:latin typeface="+mn-lt"/>
              <a:cs typeface="+mn-cs"/>
            </a:endParaRPr>
          </a:p>
          <a:p>
            <a:pPr marL="342900" indent="-342900">
              <a:spcBef>
                <a:spcPct val="20000"/>
              </a:spcBef>
              <a:buClr>
                <a:srgbClr val="66C1FC"/>
              </a:buClr>
              <a:buFontTx/>
              <a:buChar char="•"/>
              <a:defRPr/>
            </a:pPr>
            <a:r>
              <a:rPr lang="en-US" sz="3200" kern="0" dirty="0">
                <a:solidFill>
                  <a:srgbClr val="FFFFFF"/>
                </a:solidFill>
                <a:latin typeface="+mn-lt"/>
                <a:cs typeface="+mn-cs"/>
              </a:rPr>
              <a:t>Face to Face </a:t>
            </a:r>
            <a:r>
              <a:rPr lang="en-US" sz="3200" kern="0" dirty="0" smtClean="0">
                <a:solidFill>
                  <a:srgbClr val="FFFFFF"/>
                </a:solidFill>
                <a:latin typeface="+mn-lt"/>
                <a:cs typeface="+mn-cs"/>
              </a:rPr>
              <a:t>Counseling – “Fax </a:t>
            </a:r>
            <a:r>
              <a:rPr lang="en-US" sz="3200" kern="0" dirty="0">
                <a:solidFill>
                  <a:srgbClr val="FFFFFF"/>
                </a:solidFill>
                <a:latin typeface="+mn-lt"/>
                <a:cs typeface="+mn-cs"/>
              </a:rPr>
              <a:t>to </a:t>
            </a:r>
            <a:r>
              <a:rPr lang="en-US" sz="3200" kern="0" dirty="0" smtClean="0">
                <a:solidFill>
                  <a:srgbClr val="FFFFFF"/>
                </a:solidFill>
                <a:latin typeface="+mn-lt"/>
                <a:cs typeface="+mn-cs"/>
              </a:rPr>
              <a:t>Intensive” </a:t>
            </a:r>
            <a:endParaRPr lang="en-US" sz="3200" kern="0" dirty="0">
              <a:solidFill>
                <a:srgbClr val="FFFFFF"/>
              </a:solidFill>
              <a:latin typeface="+mn-lt"/>
              <a:cs typeface="+mn-cs"/>
            </a:endParaRPr>
          </a:p>
          <a:p>
            <a:pPr marL="342900" indent="-342900">
              <a:spcBef>
                <a:spcPct val="20000"/>
              </a:spcBef>
              <a:buClr>
                <a:srgbClr val="66C1FC"/>
              </a:buClr>
              <a:buFontTx/>
              <a:buChar char="•"/>
              <a:defRPr/>
            </a:pPr>
            <a:r>
              <a:rPr lang="en-US" sz="3200" kern="0" dirty="0">
                <a:solidFill>
                  <a:srgbClr val="FFFFFF"/>
                </a:solidFill>
                <a:latin typeface="+mn-lt"/>
                <a:cs typeface="+mn-cs"/>
              </a:rPr>
              <a:t>Screened for NRT eligibility.</a:t>
            </a:r>
          </a:p>
          <a:p>
            <a:pPr marL="342900" indent="-342900">
              <a:spcBef>
                <a:spcPct val="20000"/>
              </a:spcBef>
              <a:buClr>
                <a:srgbClr val="66C1FC"/>
              </a:buClr>
              <a:buFontTx/>
              <a:buChar char="•"/>
              <a:defRPr/>
            </a:pPr>
            <a:r>
              <a:rPr lang="en-US" sz="3200" kern="0" dirty="0">
                <a:solidFill>
                  <a:srgbClr val="FFFFFF"/>
                </a:solidFill>
                <a:latin typeface="+mn-lt"/>
                <a:cs typeface="+mn-cs"/>
              </a:rPr>
              <a:t>Patient can also be referred </a:t>
            </a:r>
            <a:r>
              <a:rPr lang="en-US" sz="3200" kern="0" dirty="0" smtClean="0">
                <a:solidFill>
                  <a:srgbClr val="FFFFFF"/>
                </a:solidFill>
                <a:latin typeface="+mn-lt"/>
                <a:cs typeface="+mn-cs"/>
              </a:rPr>
              <a:t>to the State Quitline.</a:t>
            </a:r>
            <a:endParaRPr lang="en-US" sz="3200" kern="0" dirty="0">
              <a:solidFill>
                <a:srgbClr val="FFFFFF"/>
              </a:solidFill>
              <a:latin typeface="+mn-lt"/>
              <a:cs typeface="+mn-cs"/>
            </a:endParaRPr>
          </a:p>
          <a:p>
            <a:pPr>
              <a:spcBef>
                <a:spcPct val="20000"/>
              </a:spcBef>
              <a:buClr>
                <a:srgbClr val="66C1FC"/>
              </a:buClr>
              <a:defRPr/>
            </a:pPr>
            <a:endParaRPr lang="en-US" sz="3200" kern="0" dirty="0">
              <a:solidFill>
                <a:srgbClr val="FFFFFF"/>
              </a:solidFill>
              <a:latin typeface="+mn-lt"/>
              <a:cs typeface="+mn-cs"/>
            </a:endParaRPr>
          </a:p>
          <a:p>
            <a:pPr>
              <a:spcBef>
                <a:spcPct val="20000"/>
              </a:spcBef>
              <a:buClr>
                <a:srgbClr val="66C1FC"/>
              </a:buClr>
              <a:defRPr/>
            </a:pPr>
            <a:endParaRPr lang="en-US" sz="3600" kern="0" dirty="0">
              <a:solidFill>
                <a:srgbClr val="FFFFFF"/>
              </a:solidFill>
              <a:latin typeface="+mn-lt"/>
              <a:cs typeface="+mn-cs"/>
            </a:endParaRPr>
          </a:p>
          <a:p>
            <a:pPr marL="742950" lvl="1" indent="-285750">
              <a:spcBef>
                <a:spcPct val="20000"/>
              </a:spcBef>
              <a:buClr>
                <a:srgbClr val="66C1FC"/>
              </a:buClr>
              <a:defRPr/>
            </a:pPr>
            <a:endParaRPr lang="en-US" sz="4000" kern="0" dirty="0">
              <a:solidFill>
                <a:srgbClr val="FFFFFF"/>
              </a:solidFill>
              <a:latin typeface="+mn-lt"/>
              <a:cs typeface="+mn-cs"/>
            </a:endParaRPr>
          </a:p>
        </p:txBody>
      </p:sp>
    </p:spTree>
    <p:extLst>
      <p:ext uri="{BB962C8B-B14F-4D97-AF65-F5344CB8AC3E}">
        <p14:creationId xmlns:p14="http://schemas.microsoft.com/office/powerpoint/2010/main" val="31976115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5" descr="spray"/>
          <p:cNvPicPr>
            <a:picLocks noChangeAspect="1" noChangeArrowheads="1"/>
          </p:cNvPicPr>
          <p:nvPr/>
        </p:nvPicPr>
        <p:blipFill>
          <a:blip r:embed="rId3" cstate="print"/>
          <a:srcRect/>
          <a:stretch>
            <a:fillRect/>
          </a:stretch>
        </p:blipFill>
        <p:spPr bwMode="auto">
          <a:xfrm>
            <a:off x="2448035" y="3600450"/>
            <a:ext cx="1757198" cy="2038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988" name="Picture 6" descr="zyban"/>
          <p:cNvPicPr>
            <a:picLocks noChangeAspect="1" noChangeArrowheads="1"/>
          </p:cNvPicPr>
          <p:nvPr/>
        </p:nvPicPr>
        <p:blipFill>
          <a:blip r:embed="rId4" cstate="print"/>
          <a:srcRect/>
          <a:stretch>
            <a:fillRect/>
          </a:stretch>
        </p:blipFill>
        <p:spPr bwMode="auto">
          <a:xfrm>
            <a:off x="4564555" y="3657600"/>
            <a:ext cx="1844566"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989" name="Picture 7" descr="chantix-starter-pack-contents.jpg"/>
          <p:cNvPicPr>
            <a:picLocks noChangeAspect="1"/>
          </p:cNvPicPr>
          <p:nvPr/>
        </p:nvPicPr>
        <p:blipFill>
          <a:blip r:embed="rId5" cstate="print"/>
          <a:srcRect/>
          <a:stretch>
            <a:fillRect/>
          </a:stretch>
        </p:blipFill>
        <p:spPr bwMode="auto">
          <a:xfrm>
            <a:off x="6718300" y="3625850"/>
            <a:ext cx="2095500" cy="20232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990" name="Picture 8" descr="NicoretteLozenge.jpg"/>
          <p:cNvPicPr>
            <a:picLocks noChangeAspect="1"/>
          </p:cNvPicPr>
          <p:nvPr/>
        </p:nvPicPr>
        <p:blipFill>
          <a:blip r:embed="rId6" cstate="print"/>
          <a:srcRect/>
          <a:stretch>
            <a:fillRect/>
          </a:stretch>
        </p:blipFill>
        <p:spPr bwMode="auto">
          <a:xfrm>
            <a:off x="6718300" y="1454150"/>
            <a:ext cx="1860527" cy="19888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991" name="Picture 9" descr="Nicotine Inhaler.jpg"/>
          <p:cNvPicPr>
            <a:picLocks noChangeAspect="1"/>
          </p:cNvPicPr>
          <p:nvPr/>
        </p:nvPicPr>
        <p:blipFill>
          <a:blip r:embed="rId7" cstate="print"/>
          <a:srcRect/>
          <a:stretch>
            <a:fillRect/>
          </a:stretch>
        </p:blipFill>
        <p:spPr bwMode="auto">
          <a:xfrm>
            <a:off x="298230" y="3657600"/>
            <a:ext cx="1949669" cy="2019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992" name="Picture 10" descr="nicorette-mini-lozenges.jpg"/>
          <p:cNvPicPr>
            <a:picLocks noChangeAspect="1"/>
          </p:cNvPicPr>
          <p:nvPr/>
        </p:nvPicPr>
        <p:blipFill>
          <a:blip r:embed="rId8" cstate="print"/>
          <a:srcRect/>
          <a:stretch>
            <a:fillRect/>
          </a:stretch>
        </p:blipFill>
        <p:spPr bwMode="auto">
          <a:xfrm>
            <a:off x="4343400" y="1416756"/>
            <a:ext cx="1752600" cy="20122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993" name="Picture 9" descr="nicorette-gum-061209-lg.jpg"/>
          <p:cNvPicPr>
            <a:picLocks noChangeAspect="1"/>
          </p:cNvPicPr>
          <p:nvPr/>
        </p:nvPicPr>
        <p:blipFill>
          <a:blip r:embed="rId9" cstate="print"/>
          <a:srcRect/>
          <a:stretch>
            <a:fillRect/>
          </a:stretch>
        </p:blipFill>
        <p:spPr bwMode="auto">
          <a:xfrm>
            <a:off x="165101" y="1460500"/>
            <a:ext cx="1587500" cy="1968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Nicoderm-Logo-300x221.jpg"/>
          <p:cNvPicPr>
            <a:picLocks noChangeAspect="1"/>
          </p:cNvPicPr>
          <p:nvPr/>
        </p:nvPicPr>
        <p:blipFill>
          <a:blip r:embed="rId10" cstate="print"/>
          <a:stretch>
            <a:fillRect/>
          </a:stretch>
        </p:blipFill>
        <p:spPr>
          <a:xfrm>
            <a:off x="2133600" y="1428750"/>
            <a:ext cx="1742153" cy="2000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3360858" y="438834"/>
            <a:ext cx="3717684" cy="646331"/>
          </a:xfrm>
          <a:prstGeom prst="rect">
            <a:avLst/>
          </a:prstGeom>
          <a:noFill/>
        </p:spPr>
        <p:txBody>
          <a:bodyPr wrap="none" rtlCol="0">
            <a:spAutoFit/>
          </a:bodyPr>
          <a:lstStyle/>
          <a:p>
            <a:pPr fontAlgn="base">
              <a:spcBef>
                <a:spcPct val="0"/>
              </a:spcBef>
              <a:spcAft>
                <a:spcPct val="0"/>
              </a:spcAft>
            </a:pPr>
            <a:r>
              <a:rPr lang="en-US" sz="3600" b="1" dirty="0">
                <a:solidFill>
                  <a:prstClr val="black"/>
                </a:solidFill>
                <a:cs typeface="Arial" charset="0"/>
              </a:rPr>
              <a:t>Pharmacotherapy</a:t>
            </a:r>
          </a:p>
        </p:txBody>
      </p:sp>
      <p:sp>
        <p:nvSpPr>
          <p:cNvPr id="12" name="TextBox 11"/>
          <p:cNvSpPr txBox="1"/>
          <p:nvPr/>
        </p:nvSpPr>
        <p:spPr>
          <a:xfrm>
            <a:off x="1219200" y="5791200"/>
            <a:ext cx="7696200" cy="830997"/>
          </a:xfrm>
          <a:prstGeom prst="rect">
            <a:avLst/>
          </a:prstGeom>
          <a:solidFill>
            <a:srgbClr val="FFFF00"/>
          </a:solidFill>
        </p:spPr>
        <p:txBody>
          <a:bodyPr wrap="square" rtlCol="0">
            <a:spAutoFit/>
          </a:bodyPr>
          <a:lstStyle/>
          <a:p>
            <a:pPr fontAlgn="base">
              <a:spcBef>
                <a:spcPct val="0"/>
              </a:spcBef>
              <a:spcAft>
                <a:spcPct val="0"/>
              </a:spcAft>
            </a:pPr>
            <a:r>
              <a:rPr lang="en-US" sz="1200" i="1" dirty="0" smtClean="0">
                <a:solidFill>
                  <a:prstClr val="black"/>
                </a:solidFill>
                <a:latin typeface="Arial" charset="0"/>
                <a:cs typeface="Arial" charset="0"/>
              </a:rPr>
              <a:t>These are the brand names, but there are emerging NRT products and “store brand” alternatives of the nicotine containing products (e.g., CVS, Rite Aid) which have the same levels of nicotine . Although Chantix is not yet available in any other form, Zyban has two other forms: as Wellbutrin  (for Depression) and generically as “Bupropion SR”. Alternatives are often cheaper for clients/patients.</a:t>
            </a:r>
            <a:endParaRPr lang="en-US" sz="1200" i="1" dirty="0">
              <a:solidFill>
                <a:prstClr val="black"/>
              </a:solidFill>
              <a:latin typeface="Arial" charset="0"/>
              <a:cs typeface="Arial" charset="0"/>
            </a:endParaRPr>
          </a:p>
        </p:txBody>
      </p:sp>
    </p:spTree>
    <p:extLst>
      <p:ext uri="{BB962C8B-B14F-4D97-AF65-F5344CB8AC3E}">
        <p14:creationId xmlns:p14="http://schemas.microsoft.com/office/powerpoint/2010/main" val="20256205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algn="ctr" eaLnBrk="1" hangingPunct="1"/>
            <a:r>
              <a:rPr lang="en-US" dirty="0" smtClean="0"/>
              <a:t>Nicotine Replacement Therapies (NRT)</a:t>
            </a:r>
          </a:p>
        </p:txBody>
      </p:sp>
      <p:sp>
        <p:nvSpPr>
          <p:cNvPr id="69636" name="Rectangle 4"/>
          <p:cNvSpPr>
            <a:spLocks noGrp="1" noChangeArrowheads="1"/>
          </p:cNvSpPr>
          <p:nvPr>
            <p:ph type="body" idx="1"/>
          </p:nvPr>
        </p:nvSpPr>
        <p:spPr>
          <a:xfrm>
            <a:off x="381000" y="1676400"/>
            <a:ext cx="8534400" cy="3724275"/>
          </a:xfrm>
        </p:spPr>
        <p:txBody>
          <a:bodyPr/>
          <a:lstStyle/>
          <a:p>
            <a:pPr eaLnBrk="1" hangingPunct="1"/>
            <a:r>
              <a:rPr lang="en-US" sz="3200" b="1" dirty="0" smtClean="0"/>
              <a:t>Over the Counter</a:t>
            </a:r>
          </a:p>
          <a:p>
            <a:pPr lvl="1" eaLnBrk="1" hangingPunct="1"/>
            <a:r>
              <a:rPr lang="en-US" sz="3200" dirty="0" smtClean="0"/>
              <a:t>Nicotine Patch, Gum, Lozenge</a:t>
            </a:r>
          </a:p>
          <a:p>
            <a:pPr eaLnBrk="1" hangingPunct="1"/>
            <a:r>
              <a:rPr lang="en-US" sz="3200" b="1" dirty="0" smtClean="0"/>
              <a:t>Prescription</a:t>
            </a:r>
          </a:p>
          <a:p>
            <a:pPr lvl="1" eaLnBrk="1" hangingPunct="1"/>
            <a:r>
              <a:rPr lang="en-US" sz="3200" dirty="0" smtClean="0"/>
              <a:t>Nicotine Inhaler</a:t>
            </a:r>
          </a:p>
          <a:p>
            <a:pPr lvl="1" eaLnBrk="1" hangingPunct="1"/>
            <a:r>
              <a:rPr lang="en-US" sz="3200" dirty="0" smtClean="0"/>
              <a:t>Nicotine Nasal Spray</a:t>
            </a:r>
          </a:p>
          <a:p>
            <a:pPr lvl="1" eaLnBrk="1" hangingPunct="1"/>
            <a:r>
              <a:rPr lang="en-US" sz="3200" dirty="0" smtClean="0"/>
              <a:t>Bupropion (Zyban, Wellbutrin)</a:t>
            </a:r>
          </a:p>
          <a:p>
            <a:pPr lvl="1" eaLnBrk="1" hangingPunct="1"/>
            <a:r>
              <a:rPr lang="en-US" sz="3200" dirty="0" smtClean="0"/>
              <a:t>Varenicline (Chantix)</a:t>
            </a:r>
            <a:endParaRPr lang="en-US" sz="3200" b="1" dirty="0" smtClean="0"/>
          </a:p>
        </p:txBody>
      </p:sp>
      <p:pic>
        <p:nvPicPr>
          <p:cNvPr id="40964" name="Picture 5" descr="MCj02932820000[1]"/>
          <p:cNvPicPr>
            <a:picLocks noChangeAspect="1" noChangeArrowheads="1"/>
          </p:cNvPicPr>
          <p:nvPr/>
        </p:nvPicPr>
        <p:blipFill>
          <a:blip r:embed="rId3" cstate="print"/>
          <a:srcRect/>
          <a:stretch>
            <a:fillRect/>
          </a:stretch>
        </p:blipFill>
        <p:spPr bwMode="auto">
          <a:xfrm>
            <a:off x="7162800" y="2724509"/>
            <a:ext cx="1120775" cy="1268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Combination Therapy</a:t>
            </a:r>
            <a:endParaRPr lang="en-US" b="0" dirty="0"/>
          </a:p>
        </p:txBody>
      </p:sp>
      <p:pic>
        <p:nvPicPr>
          <p:cNvPr id="512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8534400" cy="4727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1791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Myth Busting </a:t>
            </a:r>
            <a:r>
              <a:rPr lang="en-US" sz="2800" dirty="0" smtClean="0"/>
              <a:t>About </a:t>
            </a:r>
            <a:r>
              <a:rPr lang="en-US" sz="2800" dirty="0"/>
              <a:t>Nicotine </a:t>
            </a:r>
            <a:r>
              <a:rPr lang="en-US" sz="2800" dirty="0" smtClean="0"/>
              <a:t>Replacement Therapies (“NRTs”): The Reality Is…</a:t>
            </a:r>
            <a:endParaRPr lang="en-US" sz="2800" dirty="0"/>
          </a:p>
        </p:txBody>
      </p:sp>
      <p:sp>
        <p:nvSpPr>
          <p:cNvPr id="3" name="Content Placeholder 2"/>
          <p:cNvSpPr>
            <a:spLocks noGrp="1"/>
          </p:cNvSpPr>
          <p:nvPr>
            <p:ph idx="1"/>
          </p:nvPr>
        </p:nvSpPr>
        <p:spPr/>
        <p:txBody>
          <a:bodyPr/>
          <a:lstStyle/>
          <a:p>
            <a:r>
              <a:rPr lang="en-US" dirty="0" smtClean="0">
                <a:solidFill>
                  <a:schemeClr val="bg1"/>
                </a:solidFill>
              </a:rPr>
              <a:t>Nicotine medications are safe when used as directed</a:t>
            </a:r>
            <a:endParaRPr lang="en-US" dirty="0">
              <a:solidFill>
                <a:schemeClr val="bg1"/>
              </a:solidFill>
            </a:endParaRPr>
          </a:p>
          <a:p>
            <a:r>
              <a:rPr lang="en-US" dirty="0">
                <a:solidFill>
                  <a:schemeClr val="bg1"/>
                </a:solidFill>
              </a:rPr>
              <a:t>Patients tend to self dose </a:t>
            </a:r>
          </a:p>
          <a:p>
            <a:r>
              <a:rPr lang="en-US" dirty="0">
                <a:solidFill>
                  <a:schemeClr val="bg1"/>
                </a:solidFill>
              </a:rPr>
              <a:t>Scheduled </a:t>
            </a:r>
            <a:r>
              <a:rPr lang="en-US" dirty="0" smtClean="0">
                <a:solidFill>
                  <a:schemeClr val="bg1"/>
                </a:solidFill>
              </a:rPr>
              <a:t>dosing is </a:t>
            </a:r>
            <a:r>
              <a:rPr lang="en-US" dirty="0">
                <a:solidFill>
                  <a:schemeClr val="bg1"/>
                </a:solidFill>
              </a:rPr>
              <a:t>better than </a:t>
            </a:r>
            <a:r>
              <a:rPr lang="en-US" dirty="0" smtClean="0">
                <a:solidFill>
                  <a:schemeClr val="bg1"/>
                </a:solidFill>
              </a:rPr>
              <a:t>PRN (as needed)</a:t>
            </a:r>
            <a:endParaRPr lang="en-US" dirty="0">
              <a:solidFill>
                <a:schemeClr val="bg1"/>
              </a:solidFill>
            </a:endParaRPr>
          </a:p>
          <a:p>
            <a:r>
              <a:rPr lang="en-US" dirty="0">
                <a:solidFill>
                  <a:schemeClr val="bg1"/>
                </a:solidFill>
              </a:rPr>
              <a:t>Period of </a:t>
            </a:r>
            <a:r>
              <a:rPr lang="en-US" dirty="0" smtClean="0">
                <a:solidFill>
                  <a:schemeClr val="bg1"/>
                </a:solidFill>
              </a:rPr>
              <a:t>treatment - may </a:t>
            </a:r>
            <a:r>
              <a:rPr lang="en-US" dirty="0">
                <a:solidFill>
                  <a:schemeClr val="bg1"/>
                </a:solidFill>
              </a:rPr>
              <a:t>be </a:t>
            </a:r>
            <a:r>
              <a:rPr lang="en-US" dirty="0" smtClean="0">
                <a:solidFill>
                  <a:schemeClr val="bg1"/>
                </a:solidFill>
              </a:rPr>
              <a:t>a crucial </a:t>
            </a:r>
            <a:r>
              <a:rPr lang="en-US" dirty="0">
                <a:solidFill>
                  <a:schemeClr val="bg1"/>
                </a:solidFill>
              </a:rPr>
              <a:t>factor in SMI</a:t>
            </a:r>
          </a:p>
          <a:p>
            <a:r>
              <a:rPr lang="en-US" dirty="0">
                <a:solidFill>
                  <a:schemeClr val="bg1"/>
                </a:solidFill>
              </a:rPr>
              <a:t>OK to combine with </a:t>
            </a:r>
            <a:r>
              <a:rPr lang="en-US" dirty="0" smtClean="0">
                <a:solidFill>
                  <a:schemeClr val="bg1"/>
                </a:solidFill>
              </a:rPr>
              <a:t>bupropion (</a:t>
            </a:r>
            <a:r>
              <a:rPr lang="en-US" dirty="0" err="1" smtClean="0">
                <a:solidFill>
                  <a:schemeClr val="bg1"/>
                </a:solidFill>
              </a:rPr>
              <a:t>Zyban</a:t>
            </a:r>
            <a:r>
              <a:rPr lang="en-US" dirty="0" smtClean="0">
                <a:solidFill>
                  <a:schemeClr val="bg1"/>
                </a:solidFill>
              </a:rPr>
              <a:t>, Wellbutrin)</a:t>
            </a:r>
          </a:p>
          <a:p>
            <a:r>
              <a:rPr lang="en-US" dirty="0" smtClean="0">
                <a:solidFill>
                  <a:schemeClr val="bg1"/>
                </a:solidFill>
              </a:rPr>
              <a:t>Currently not recommended to combine with </a:t>
            </a:r>
            <a:r>
              <a:rPr lang="en-US" dirty="0" err="1" smtClean="0">
                <a:solidFill>
                  <a:schemeClr val="bg1"/>
                </a:solidFill>
              </a:rPr>
              <a:t>varenicline</a:t>
            </a:r>
            <a:r>
              <a:rPr lang="en-US" dirty="0" smtClean="0">
                <a:solidFill>
                  <a:schemeClr val="bg1"/>
                </a:solidFill>
              </a:rPr>
              <a:t> (Chantix)</a:t>
            </a:r>
          </a:p>
          <a:p>
            <a:r>
              <a:rPr lang="en-US" dirty="0" smtClean="0">
                <a:solidFill>
                  <a:schemeClr val="bg1"/>
                </a:solidFill>
              </a:rPr>
              <a:t>OK </a:t>
            </a:r>
            <a:r>
              <a:rPr lang="en-US" dirty="0">
                <a:solidFill>
                  <a:schemeClr val="bg1"/>
                </a:solidFill>
              </a:rPr>
              <a:t>to combine </a:t>
            </a:r>
            <a:r>
              <a:rPr lang="en-US" dirty="0" smtClean="0">
                <a:solidFill>
                  <a:schemeClr val="bg1"/>
                </a:solidFill>
              </a:rPr>
              <a:t>NRTs with </a:t>
            </a:r>
            <a:r>
              <a:rPr lang="en-US" dirty="0">
                <a:solidFill>
                  <a:schemeClr val="bg1"/>
                </a:solidFill>
              </a:rPr>
              <a:t>each other</a:t>
            </a:r>
          </a:p>
          <a:p>
            <a:r>
              <a:rPr lang="en-US" dirty="0">
                <a:solidFill>
                  <a:schemeClr val="bg1"/>
                </a:solidFill>
              </a:rPr>
              <a:t>Very few contraindications</a:t>
            </a:r>
          </a:p>
          <a:p>
            <a:r>
              <a:rPr lang="en-US" dirty="0">
                <a:solidFill>
                  <a:schemeClr val="bg1"/>
                </a:solidFill>
              </a:rPr>
              <a:t>Little to no </a:t>
            </a:r>
            <a:r>
              <a:rPr lang="en-US" dirty="0" smtClean="0">
                <a:solidFill>
                  <a:schemeClr val="bg1"/>
                </a:solidFill>
              </a:rPr>
              <a:t>drug-on-drug </a:t>
            </a:r>
            <a:r>
              <a:rPr lang="en-US" dirty="0">
                <a:solidFill>
                  <a:schemeClr val="bg1"/>
                </a:solidFill>
              </a:rPr>
              <a:t>interactions</a:t>
            </a:r>
          </a:p>
          <a:p>
            <a:endParaRPr lang="en-US" sz="2000" dirty="0"/>
          </a:p>
          <a:p>
            <a:pPr marL="0" indent="0" algn="ctr">
              <a:buNone/>
            </a:pPr>
            <a:r>
              <a:rPr lang="en-US" sz="1200" dirty="0" smtClean="0"/>
              <a:t>Adapted from Jill </a:t>
            </a:r>
            <a:r>
              <a:rPr lang="en-US" sz="1200" dirty="0"/>
              <a:t>Williams:  </a:t>
            </a:r>
            <a:r>
              <a:rPr lang="en-US" sz="1200" dirty="0" smtClean="0"/>
              <a:t>“Tobacco </a:t>
            </a:r>
            <a:r>
              <a:rPr lang="en-US" sz="1200" dirty="0"/>
              <a:t>Dependence in Mental Health </a:t>
            </a:r>
            <a:r>
              <a:rPr lang="en-US" sz="1200" dirty="0" smtClean="0"/>
              <a:t>Settings”</a:t>
            </a:r>
            <a:endParaRPr lang="en-US" sz="1200" dirty="0"/>
          </a:p>
        </p:txBody>
      </p:sp>
    </p:spTree>
    <p:extLst>
      <p:ext uri="{BB962C8B-B14F-4D97-AF65-F5344CB8AC3E}">
        <p14:creationId xmlns:p14="http://schemas.microsoft.com/office/powerpoint/2010/main" val="15101642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dirty="0" smtClean="0"/>
              <a:t/>
            </a:r>
            <a:br>
              <a:rPr lang="en-US" dirty="0" smtClean="0"/>
            </a:br>
            <a:r>
              <a:rPr lang="en-US" dirty="0" smtClean="0"/>
              <a:t>Environmental Smoke</a:t>
            </a:r>
            <a:br>
              <a:rPr lang="en-US" dirty="0" smtClean="0"/>
            </a:br>
            <a:endParaRPr lang="en-US" dirty="0" smtClean="0"/>
          </a:p>
        </p:txBody>
      </p:sp>
      <p:sp>
        <p:nvSpPr>
          <p:cNvPr id="9219" name="Rectangle 3"/>
          <p:cNvSpPr>
            <a:spLocks noGrp="1" noChangeArrowheads="1"/>
          </p:cNvSpPr>
          <p:nvPr>
            <p:ph type="body" idx="1"/>
          </p:nvPr>
        </p:nvSpPr>
        <p:spPr>
          <a:xfrm>
            <a:off x="685800" y="2133600"/>
            <a:ext cx="7620000" cy="3152776"/>
          </a:xfrm>
        </p:spPr>
        <p:txBody>
          <a:bodyPr/>
          <a:lstStyle/>
          <a:p>
            <a:pPr eaLnBrk="1" hangingPunct="1">
              <a:lnSpc>
                <a:spcPct val="90000"/>
              </a:lnSpc>
            </a:pPr>
            <a:r>
              <a:rPr lang="en-US" sz="2800" dirty="0" smtClean="0"/>
              <a:t>Secondhand smoke is an environmental toxin</a:t>
            </a:r>
          </a:p>
          <a:p>
            <a:pPr eaLnBrk="1" hangingPunct="1">
              <a:lnSpc>
                <a:spcPct val="90000"/>
              </a:lnSpc>
            </a:pPr>
            <a:r>
              <a:rPr lang="en-US" sz="2800" dirty="0" smtClean="0"/>
              <a:t>Third-hand smoke is the left-over contamination in a room/car/clothing that persists after the cigarette is extinguished (Winikoff, 2011) </a:t>
            </a:r>
          </a:p>
          <a:p>
            <a:pPr eaLnBrk="1" hangingPunct="1">
              <a:lnSpc>
                <a:spcPct val="90000"/>
              </a:lnSpc>
            </a:pPr>
            <a:r>
              <a:rPr lang="en-US" sz="2800" dirty="0" smtClean="0">
                <a:solidFill>
                  <a:srgbClr val="FFFF00"/>
                </a:solidFill>
              </a:rPr>
              <a:t>There is no risk free level of exposure to tobacco smoke and there is no safe tobacco product</a:t>
            </a:r>
          </a:p>
          <a:p>
            <a:pPr lvl="1">
              <a:buFontTx/>
              <a:buNone/>
            </a:pPr>
            <a:endParaRPr lang="en-US" sz="2400" dirty="0" smtClean="0"/>
          </a:p>
          <a:p>
            <a:pPr lvl="1" eaLnBrk="1" hangingPunct="1">
              <a:lnSpc>
                <a:spcPct val="90000"/>
              </a:lnSpc>
            </a:pPr>
            <a:endParaRPr lang="en-US" sz="2800" dirty="0" smtClean="0"/>
          </a:p>
          <a:p>
            <a:pPr algn="ctr" eaLnBrk="1" hangingPunct="1">
              <a:lnSpc>
                <a:spcPct val="90000"/>
              </a:lnSpc>
              <a:buFontTx/>
              <a:buNone/>
            </a:pPr>
            <a:endParaRPr lang="en-US" sz="2800" dirty="0" smtClean="0"/>
          </a:p>
        </p:txBody>
      </p:sp>
      <p:pic>
        <p:nvPicPr>
          <p:cNvPr id="1026" name="Picture 2" descr="\\Delphi\phs\GRATCC\Power Point Presentations\Specialty Slides for Presentations\TheresaMillerImages\Smoking-Car-Kid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6075" y="152400"/>
            <a:ext cx="2362200" cy="1800224"/>
          </a:xfrm>
          <a:prstGeom prst="rect">
            <a:avLst/>
          </a:prstGeom>
          <a:ln w="25400">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Myth Busting Regarding NRT</a:t>
            </a:r>
            <a:endParaRPr lang="en-US" dirty="0"/>
          </a:p>
        </p:txBody>
      </p:sp>
      <p:sp>
        <p:nvSpPr>
          <p:cNvPr id="3" name="Content Placeholder 2"/>
          <p:cNvSpPr>
            <a:spLocks noGrp="1"/>
          </p:cNvSpPr>
          <p:nvPr>
            <p:ph idx="1"/>
          </p:nvPr>
        </p:nvSpPr>
        <p:spPr>
          <a:xfrm>
            <a:off x="304800" y="1371600"/>
            <a:ext cx="8477250" cy="4419600"/>
          </a:xfrm>
        </p:spPr>
        <p:txBody>
          <a:bodyPr/>
          <a:lstStyle/>
          <a:p>
            <a:r>
              <a:rPr lang="en-US" sz="2800" dirty="0" smtClean="0"/>
              <a:t>Nicotine </a:t>
            </a:r>
            <a:r>
              <a:rPr lang="en-US" sz="2800" dirty="0"/>
              <a:t>and patients with MI / Cardiac </a:t>
            </a:r>
            <a:r>
              <a:rPr lang="en-US" sz="2800" dirty="0" smtClean="0"/>
              <a:t>Disease</a:t>
            </a:r>
          </a:p>
          <a:p>
            <a:pPr lvl="1"/>
            <a:r>
              <a:rPr lang="en-US" sz="2800" dirty="0" smtClean="0"/>
              <a:t>This is a listed contraindication on NRT packaging </a:t>
            </a:r>
          </a:p>
          <a:p>
            <a:pPr lvl="1"/>
            <a:r>
              <a:rPr lang="en-US" sz="2800" dirty="0" smtClean="0"/>
              <a:t>However, some experts take the position that: </a:t>
            </a:r>
            <a:endParaRPr lang="en-US" sz="2800" dirty="0"/>
          </a:p>
          <a:p>
            <a:pPr lvl="2"/>
            <a:r>
              <a:rPr lang="en-US" sz="2800" dirty="0">
                <a:solidFill>
                  <a:schemeClr val="bg1"/>
                </a:solidFill>
              </a:rPr>
              <a:t>No reason not to </a:t>
            </a:r>
            <a:r>
              <a:rPr lang="en-US" sz="2800" dirty="0" smtClean="0">
                <a:solidFill>
                  <a:schemeClr val="bg1"/>
                </a:solidFill>
              </a:rPr>
              <a:t>use</a:t>
            </a:r>
          </a:p>
          <a:p>
            <a:pPr lvl="2"/>
            <a:r>
              <a:rPr lang="en-US" sz="2800" dirty="0" smtClean="0">
                <a:solidFill>
                  <a:schemeClr val="bg1"/>
                </a:solidFill>
              </a:rPr>
              <a:t>Not </a:t>
            </a:r>
            <a:r>
              <a:rPr lang="en-US" sz="2800" dirty="0">
                <a:solidFill>
                  <a:schemeClr val="bg1"/>
                </a:solidFill>
              </a:rPr>
              <a:t>introducing a “new </a:t>
            </a:r>
            <a:r>
              <a:rPr lang="en-US" sz="2800" dirty="0" smtClean="0">
                <a:solidFill>
                  <a:schemeClr val="bg1"/>
                </a:solidFill>
              </a:rPr>
              <a:t>drug”</a:t>
            </a:r>
          </a:p>
          <a:p>
            <a:pPr lvl="2"/>
            <a:r>
              <a:rPr lang="en-US" sz="2800" dirty="0" smtClean="0">
                <a:solidFill>
                  <a:schemeClr val="bg1"/>
                </a:solidFill>
              </a:rPr>
              <a:t>Safer </a:t>
            </a:r>
            <a:r>
              <a:rPr lang="en-US" sz="2800" dirty="0">
                <a:solidFill>
                  <a:schemeClr val="bg1"/>
                </a:solidFill>
              </a:rPr>
              <a:t>nicotine delivery </a:t>
            </a:r>
            <a:r>
              <a:rPr lang="en-US" sz="2800" dirty="0" smtClean="0">
                <a:solidFill>
                  <a:schemeClr val="bg1"/>
                </a:solidFill>
              </a:rPr>
              <a:t>vs. </a:t>
            </a:r>
            <a:r>
              <a:rPr lang="en-US" sz="2800" dirty="0">
                <a:solidFill>
                  <a:schemeClr val="bg1"/>
                </a:solidFill>
              </a:rPr>
              <a:t>smoking</a:t>
            </a:r>
          </a:p>
          <a:p>
            <a:pPr marL="0" indent="0">
              <a:buNone/>
            </a:pPr>
            <a:endParaRPr lang="en-US" dirty="0"/>
          </a:p>
          <a:p>
            <a:endParaRPr lang="en-US" dirty="0"/>
          </a:p>
          <a:p>
            <a:pPr marL="800100" lvl="2" indent="0">
              <a:buNone/>
            </a:pPr>
            <a:r>
              <a:rPr lang="en-US" sz="1000" dirty="0" smtClean="0">
                <a:solidFill>
                  <a:schemeClr val="bg1"/>
                </a:solidFill>
              </a:rPr>
              <a:t>Source: Jill Williams, MD:  </a:t>
            </a:r>
            <a:r>
              <a:rPr lang="en-US" sz="1000" dirty="0">
                <a:solidFill>
                  <a:schemeClr val="bg1"/>
                </a:solidFill>
              </a:rPr>
              <a:t>Tobacco Dependence Treatment in Mental Health </a:t>
            </a:r>
            <a:r>
              <a:rPr lang="en-US" sz="1000" dirty="0" smtClean="0">
                <a:solidFill>
                  <a:schemeClr val="bg1"/>
                </a:solidFill>
              </a:rPr>
              <a:t>Settings</a:t>
            </a:r>
            <a:endParaRPr lang="en-US" sz="1000" dirty="0"/>
          </a:p>
        </p:txBody>
      </p:sp>
    </p:spTree>
    <p:extLst>
      <p:ext uri="{BB962C8B-B14F-4D97-AF65-F5344CB8AC3E}">
        <p14:creationId xmlns:p14="http://schemas.microsoft.com/office/powerpoint/2010/main" val="2849900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mtClean="0"/>
              <a:t>Electronic Cigarettes</a:t>
            </a:r>
          </a:p>
        </p:txBody>
      </p:sp>
      <p:sp>
        <p:nvSpPr>
          <p:cNvPr id="26627" name="Content Placeholder 2"/>
          <p:cNvSpPr>
            <a:spLocks noGrp="1"/>
          </p:cNvSpPr>
          <p:nvPr>
            <p:ph idx="1"/>
          </p:nvPr>
        </p:nvSpPr>
        <p:spPr>
          <a:xfrm>
            <a:off x="-76200" y="1371600"/>
            <a:ext cx="7315200" cy="2667000"/>
          </a:xfrm>
        </p:spPr>
        <p:txBody>
          <a:bodyPr/>
          <a:lstStyle/>
          <a:p>
            <a:pPr>
              <a:defRPr/>
            </a:pPr>
            <a:r>
              <a:rPr lang="en-US" altLang="en-US" dirty="0" smtClean="0"/>
              <a:t>AKA, “E-Cigs”, “Electronic Nicotine Delivery Systems” (ENDS), vaping, etc.</a:t>
            </a:r>
          </a:p>
          <a:p>
            <a:pPr>
              <a:defRPr/>
            </a:pPr>
            <a:r>
              <a:rPr lang="en-US" altLang="en-US" dirty="0" smtClean="0"/>
              <a:t>Nicotine, flavorings, and other components are heated and inhaled as vapor.</a:t>
            </a:r>
          </a:p>
          <a:p>
            <a:pPr>
              <a:defRPr/>
            </a:pPr>
            <a:r>
              <a:rPr lang="en-US" altLang="en-US" dirty="0" smtClean="0"/>
              <a:t>466 brands, 7764 flavors</a:t>
            </a:r>
            <a:r>
              <a:rPr lang="en-US" altLang="en-US" dirty="0"/>
              <a:t> </a:t>
            </a:r>
            <a:r>
              <a:rPr lang="en-US" altLang="en-US" dirty="0" smtClean="0"/>
              <a:t>and growing.</a:t>
            </a:r>
          </a:p>
          <a:p>
            <a:pPr>
              <a:defRPr/>
            </a:pPr>
            <a:r>
              <a:rPr lang="en-US" altLang="en-US" dirty="0" smtClean="0"/>
              <a:t>There is no regulation in place, but proposed FDA regulation is in progress.</a:t>
            </a:r>
          </a:p>
          <a:p>
            <a:pPr>
              <a:defRPr/>
            </a:pPr>
            <a:r>
              <a:rPr lang="en-US" altLang="en-US" dirty="0" smtClean="0"/>
              <a:t>Targeting includes adolescents and young adults </a:t>
            </a:r>
            <a:r>
              <a:rPr lang="en-US" altLang="en-US" i="1" dirty="0" smtClean="0"/>
              <a:t>(candy, fruit flavors; CDC, 2013).</a:t>
            </a:r>
          </a:p>
          <a:p>
            <a:pPr>
              <a:defRPr/>
            </a:pPr>
            <a:r>
              <a:rPr lang="en-US" altLang="en-US" dirty="0" smtClean="0"/>
              <a:t>All 3 major cigarette companies now produce E-Cigs.</a:t>
            </a:r>
          </a:p>
          <a:p>
            <a:pPr marL="0" indent="0">
              <a:buFont typeface="Monotype Sorts" pitchFamily="2" charset="2"/>
              <a:buNone/>
              <a:defRPr/>
            </a:pPr>
            <a:endParaRPr lang="en-US" altLang="en-US" sz="2800" i="1" dirty="0" smtClean="0"/>
          </a:p>
        </p:txBody>
      </p:sp>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8375" y="181215"/>
            <a:ext cx="2323225" cy="218098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Lst>
        </p:spPr>
      </p:pic>
      <p:pic>
        <p:nvPicPr>
          <p:cNvPr id="2458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5388428"/>
            <a:ext cx="3429000" cy="146957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35126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AutoShape 2"/>
          <p:cNvSpPr>
            <a:spLocks noGrp="1" noChangeArrowheads="1"/>
          </p:cNvSpPr>
          <p:nvPr>
            <p:ph type="title"/>
          </p:nvPr>
        </p:nvSpPr>
        <p:spPr/>
        <p:txBody>
          <a:bodyPr/>
          <a:lstStyle/>
          <a:p>
            <a:pPr algn="ctr" eaLnBrk="1" hangingPunct="1">
              <a:defRPr/>
            </a:pPr>
            <a:r>
              <a:rPr lang="en-US" b="0" dirty="0" smtClean="0">
                <a:effectLst>
                  <a:outerShdw blurRad="38100" dist="38100" dir="2700000" algn="tl">
                    <a:srgbClr val="C0C0C0"/>
                  </a:outerShdw>
                </a:effectLst>
              </a:rPr>
              <a:t>E-Cigarettes </a:t>
            </a:r>
            <a:br>
              <a:rPr lang="en-US" b="0" dirty="0" smtClean="0">
                <a:effectLst>
                  <a:outerShdw blurRad="38100" dist="38100" dir="2700000" algn="tl">
                    <a:srgbClr val="C0C0C0"/>
                  </a:outerShdw>
                </a:effectLst>
              </a:rPr>
            </a:br>
            <a:r>
              <a:rPr lang="en-US" b="0" dirty="0" smtClean="0">
                <a:effectLst>
                  <a:outerShdw blurRad="38100" dist="38100" dir="2700000" algn="tl">
                    <a:srgbClr val="C0C0C0"/>
                  </a:outerShdw>
                </a:effectLst>
              </a:rPr>
              <a:t>(Un-Regulated, Under-Studied)</a:t>
            </a:r>
          </a:p>
        </p:txBody>
      </p:sp>
      <p:sp>
        <p:nvSpPr>
          <p:cNvPr id="52227" name="Rectangle 3"/>
          <p:cNvSpPr>
            <a:spLocks noGrp="1" noChangeArrowheads="1"/>
          </p:cNvSpPr>
          <p:nvPr>
            <p:ph type="body" idx="1"/>
          </p:nvPr>
        </p:nvSpPr>
        <p:spPr>
          <a:xfrm>
            <a:off x="-381000" y="1447800"/>
            <a:ext cx="4495799" cy="4648200"/>
          </a:xfrm>
        </p:spPr>
        <p:txBody>
          <a:bodyPr/>
          <a:lstStyle/>
          <a:p>
            <a:pPr lvl="1" eaLnBrk="1" hangingPunct="1">
              <a:lnSpc>
                <a:spcPct val="90000"/>
              </a:lnSpc>
            </a:pPr>
            <a:r>
              <a:rPr lang="en-US" sz="2400" dirty="0" smtClean="0"/>
              <a:t>Delivers nicotine in a mist of hot gas made up of chemicals – mimics the “feel” of tobacco smoke. </a:t>
            </a:r>
          </a:p>
          <a:p>
            <a:pPr lvl="1" eaLnBrk="1" hangingPunct="1">
              <a:lnSpc>
                <a:spcPct val="90000"/>
              </a:lnSpc>
            </a:pPr>
            <a:r>
              <a:rPr lang="en-US" sz="2400" dirty="0" smtClean="0"/>
              <a:t>A battery powered heating device vaporizes liquid nicotine contained in a cartridge.</a:t>
            </a:r>
            <a:endParaRPr lang="en-US" sz="2400" dirty="0"/>
          </a:p>
          <a:p>
            <a:pPr lvl="1" eaLnBrk="1" hangingPunct="1">
              <a:lnSpc>
                <a:spcPct val="90000"/>
              </a:lnSpc>
            </a:pPr>
            <a:r>
              <a:rPr lang="en-US" sz="2400" dirty="0" smtClean="0"/>
              <a:t>Emerging evidence of carcinogens, oxidants, heavy metals, and other toxins.</a:t>
            </a:r>
          </a:p>
        </p:txBody>
      </p:sp>
      <p:pic>
        <p:nvPicPr>
          <p:cNvPr id="6" name="Picture 5" descr="NEJM-E-Cig Pic.jpg"/>
          <p:cNvPicPr>
            <a:picLocks noChangeAspect="1"/>
          </p:cNvPicPr>
          <p:nvPr/>
        </p:nvPicPr>
        <p:blipFill>
          <a:blip r:embed="rId3" cstate="print"/>
          <a:stretch>
            <a:fillRect/>
          </a:stretch>
        </p:blipFill>
        <p:spPr>
          <a:xfrm>
            <a:off x="4114800" y="1295400"/>
            <a:ext cx="4267200" cy="5562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228600"/>
            <a:ext cx="6477000" cy="685800"/>
          </a:xfrm>
        </p:spPr>
        <p:txBody>
          <a:bodyPr/>
          <a:lstStyle/>
          <a:p>
            <a:r>
              <a:rPr lang="en-US" dirty="0" smtClean="0"/>
              <a:t>The Many Looks of E-Cigarettes</a:t>
            </a:r>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47800" y="1524000"/>
            <a:ext cx="7484390" cy="4648200"/>
          </a:xfrm>
          <a:prstGeom prst="rect">
            <a:avLst/>
          </a:prstGeom>
          <a:ln>
            <a:noFill/>
          </a:ln>
          <a:effectLst>
            <a:softEdge rad="112500"/>
          </a:effectLst>
        </p:spPr>
      </p:pic>
    </p:spTree>
    <p:extLst>
      <p:ext uri="{BB962C8B-B14F-4D97-AF65-F5344CB8AC3E}">
        <p14:creationId xmlns:p14="http://schemas.microsoft.com/office/powerpoint/2010/main" val="2616485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3"/>
          <p:cNvSpPr>
            <a:spLocks noGrp="1"/>
          </p:cNvSpPr>
          <p:nvPr>
            <p:ph type="title"/>
          </p:nvPr>
        </p:nvSpPr>
        <p:spPr>
          <a:xfrm>
            <a:off x="2438400" y="152400"/>
            <a:ext cx="6477000" cy="1066800"/>
          </a:xfrm>
        </p:spPr>
        <p:txBody>
          <a:bodyPr/>
          <a:lstStyle/>
          <a:p>
            <a:r>
              <a:rPr lang="en-US" altLang="en-US" i="1" dirty="0" smtClean="0"/>
              <a:t>It is Not Just Water Vapor</a:t>
            </a:r>
            <a:br>
              <a:rPr lang="en-US" altLang="en-US" i="1" dirty="0" smtClean="0"/>
            </a:br>
            <a:endParaRPr lang="en-US" altLang="en-US" dirty="0" smtClean="0"/>
          </a:p>
        </p:txBody>
      </p:sp>
      <p:sp>
        <p:nvSpPr>
          <p:cNvPr id="25604" name="Content Placeholder 2"/>
          <p:cNvSpPr>
            <a:spLocks noGrp="1"/>
          </p:cNvSpPr>
          <p:nvPr>
            <p:ph type="body" sz="half" idx="2"/>
          </p:nvPr>
        </p:nvSpPr>
        <p:spPr>
          <a:xfrm>
            <a:off x="4419600" y="1600200"/>
            <a:ext cx="4572000" cy="5029200"/>
          </a:xfrm>
        </p:spPr>
        <p:txBody>
          <a:bodyPr/>
          <a:lstStyle/>
          <a:p>
            <a:r>
              <a:rPr lang="en-US" altLang="en-US" sz="2200" dirty="0" smtClean="0"/>
              <a:t>E-cigs contain toxicants including  nicotine, volatile organic compounds (e.g. formaldehyde), tobacco specific nitrosamines (e.g., NNK), metals (e.g., cadmium, lead, copper), propylene glycol, ultrafine particles </a:t>
            </a:r>
            <a:r>
              <a:rPr lang="en-US" altLang="en-US" sz="2200" i="1" dirty="0" smtClean="0"/>
              <a:t>(</a:t>
            </a:r>
            <a:r>
              <a:rPr lang="en-US" altLang="en-US" sz="2200" i="1" dirty="0" err="1" smtClean="0"/>
              <a:t>Goniewicz</a:t>
            </a:r>
            <a:r>
              <a:rPr lang="en-US" altLang="en-US" sz="2200" i="1" dirty="0" smtClean="0"/>
              <a:t> et al. 2014; Lerner et al., 2015a; Lerner et al., 2015b)</a:t>
            </a:r>
          </a:p>
          <a:p>
            <a:r>
              <a:rPr lang="en-US" altLang="en-US" sz="2200" dirty="0" smtClean="0"/>
              <a:t>E-cigs generate secondhand vapor (exhaled by user; </a:t>
            </a:r>
            <a:r>
              <a:rPr lang="en-US" altLang="en-US" sz="2200" i="1" dirty="0" err="1" smtClean="0"/>
              <a:t>Flouris</a:t>
            </a:r>
            <a:r>
              <a:rPr lang="en-US" altLang="en-US" sz="2200" i="1" dirty="0" smtClean="0"/>
              <a:t>, et al. 2013</a:t>
            </a:r>
            <a:r>
              <a:rPr lang="en-US" altLang="en-US" sz="2200" dirty="0" smtClean="0"/>
              <a:t>) and </a:t>
            </a:r>
            <a:r>
              <a:rPr lang="en-US" altLang="en-US" sz="2200" dirty="0" err="1" smtClean="0"/>
              <a:t>thirdhand</a:t>
            </a:r>
            <a:r>
              <a:rPr lang="en-US" altLang="en-US" sz="2200" dirty="0" smtClean="0"/>
              <a:t> vapor </a:t>
            </a:r>
            <a:r>
              <a:rPr lang="en-US" altLang="en-US" sz="2200" i="1" dirty="0" smtClean="0"/>
              <a:t>(</a:t>
            </a:r>
            <a:r>
              <a:rPr lang="en-US" altLang="en-US" sz="2200" i="1" dirty="0" err="1" smtClean="0"/>
              <a:t>Goniewicz</a:t>
            </a:r>
            <a:r>
              <a:rPr lang="en-US" altLang="en-US" sz="2200" i="1" dirty="0" smtClean="0"/>
              <a:t> 2014).  </a:t>
            </a:r>
          </a:p>
          <a:p>
            <a:endParaRPr lang="en-US" altLang="en-US" sz="2200" dirty="0" smtClean="0"/>
          </a:p>
          <a:p>
            <a:endParaRPr lang="en-US" altLang="en-US" sz="2200" dirty="0" smtClean="0"/>
          </a:p>
        </p:txBody>
      </p:sp>
      <p:pic>
        <p:nvPicPr>
          <p:cNvPr id="256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47800"/>
            <a:ext cx="38100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39549778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AutoShape 2"/>
          <p:cNvSpPr>
            <a:spLocks noGrp="1" noChangeArrowheads="1"/>
          </p:cNvSpPr>
          <p:nvPr>
            <p:ph type="title"/>
          </p:nvPr>
        </p:nvSpPr>
        <p:spPr>
          <a:xfrm>
            <a:off x="2514600" y="152400"/>
            <a:ext cx="6629400" cy="990600"/>
          </a:xfrm>
        </p:spPr>
        <p:txBody>
          <a:bodyPr/>
          <a:lstStyle/>
          <a:p>
            <a:pPr eaLnBrk="1" hangingPunct="1">
              <a:defRPr/>
            </a:pPr>
            <a:r>
              <a:rPr lang="en-US" sz="2800" b="0" dirty="0" smtClean="0">
                <a:effectLst>
                  <a:outerShdw blurRad="38100" dist="38100" dir="2700000" algn="tl">
                    <a:srgbClr val="C0C0C0"/>
                  </a:outerShdw>
                </a:effectLst>
              </a:rPr>
              <a:t>Second Generation e-Cigs  (“Vaping”)</a:t>
            </a:r>
          </a:p>
        </p:txBody>
      </p:sp>
      <p:sp>
        <p:nvSpPr>
          <p:cNvPr id="53252" name="TextBox 3"/>
          <p:cNvSpPr txBox="1">
            <a:spLocks noChangeArrowheads="1"/>
          </p:cNvSpPr>
          <p:nvPr/>
        </p:nvSpPr>
        <p:spPr bwMode="auto">
          <a:xfrm>
            <a:off x="2133600" y="1676400"/>
            <a:ext cx="5562600" cy="400050"/>
          </a:xfrm>
          <a:prstGeom prst="rect">
            <a:avLst/>
          </a:prstGeom>
          <a:noFill/>
          <a:ln w="9525">
            <a:noFill/>
            <a:miter lim="800000"/>
            <a:headEnd/>
            <a:tailEnd/>
          </a:ln>
        </p:spPr>
        <p:txBody>
          <a:bodyPr>
            <a:spAutoFit/>
          </a:bodyPr>
          <a:lstStyle/>
          <a:p>
            <a:pPr algn="ctr"/>
            <a:r>
              <a:rPr lang="en-US" sz="2000" b="1">
                <a:solidFill>
                  <a:schemeClr val="bg1"/>
                </a:solidFill>
              </a:rPr>
              <a:t>Example of E-Cigarette Starter Kit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447800"/>
            <a:ext cx="5715000" cy="428625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914400" y="5867400"/>
            <a:ext cx="8229600" cy="646331"/>
          </a:xfrm>
          <a:prstGeom prst="rect">
            <a:avLst/>
          </a:prstGeom>
          <a:noFill/>
        </p:spPr>
        <p:txBody>
          <a:bodyPr wrap="square" rtlCol="0">
            <a:spAutoFit/>
          </a:bodyPr>
          <a:lstStyle/>
          <a:p>
            <a:r>
              <a:rPr lang="en-US" dirty="0">
                <a:hlinkClick r:id="rId4"/>
              </a:rPr>
              <a:t>http://</a:t>
            </a:r>
            <a:r>
              <a:rPr lang="en-US" dirty="0" smtClean="0">
                <a:hlinkClick r:id="rId4"/>
              </a:rPr>
              <a:t>www.independent.co.uk/news/world/americas/first-ecigarette-child-death-new-york-baby-dies-after-drinking-liquid-nicotine-9924229.html</a:t>
            </a:r>
            <a:r>
              <a:rPr lang="en-US" dirty="0" smtClean="0"/>
              <a:t> </a:t>
            </a:r>
            <a:endParaRPr lang="en-US" dirty="0"/>
          </a:p>
        </p:txBody>
      </p:sp>
    </p:spTree>
    <p:extLst>
      <p:ext uri="{BB962C8B-B14F-4D97-AF65-F5344CB8AC3E}">
        <p14:creationId xmlns:p14="http://schemas.microsoft.com/office/powerpoint/2010/main" val="348281581"/>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0"/>
            <a:ext cx="6172200" cy="1447800"/>
          </a:xfrm>
        </p:spPr>
        <p:txBody>
          <a:bodyPr/>
          <a:lstStyle/>
          <a:p>
            <a:r>
              <a:rPr lang="en-US" dirty="0" smtClean="0"/>
              <a:t>Anatomy of a “Vaping” Device</a:t>
            </a:r>
            <a:endParaRPr lang="en-US" dirty="0"/>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447800"/>
            <a:ext cx="8001000" cy="502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8107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5105400" y="274638"/>
            <a:ext cx="3581400" cy="1020762"/>
          </a:xfrm>
        </p:spPr>
        <p:txBody>
          <a:bodyPr/>
          <a:lstStyle/>
          <a:p>
            <a:pPr algn="r"/>
            <a:r>
              <a:rPr lang="en-US" altLang="en-US" sz="4000" dirty="0" smtClean="0"/>
              <a:t>Hookahs</a:t>
            </a:r>
          </a:p>
        </p:txBody>
      </p:sp>
      <p:sp>
        <p:nvSpPr>
          <p:cNvPr id="7" name="Content Placeholder 6"/>
          <p:cNvSpPr>
            <a:spLocks noGrp="1"/>
          </p:cNvSpPr>
          <p:nvPr>
            <p:ph sz="quarter" idx="4"/>
          </p:nvPr>
        </p:nvSpPr>
        <p:spPr>
          <a:xfrm>
            <a:off x="4876800" y="1543050"/>
            <a:ext cx="4041775" cy="3951288"/>
          </a:xfrm>
        </p:spPr>
        <p:txBody>
          <a:bodyPr>
            <a:normAutofit lnSpcReduction="10000"/>
          </a:bodyPr>
          <a:lstStyle/>
          <a:p>
            <a:pPr>
              <a:defRPr/>
            </a:pPr>
            <a:r>
              <a:rPr lang="en-US" sz="2200" dirty="0" smtClean="0"/>
              <a:t>Hookah </a:t>
            </a:r>
            <a:r>
              <a:rPr lang="en-US" sz="2200" dirty="0"/>
              <a:t>use has the potential of becoming a global epidemic </a:t>
            </a:r>
            <a:r>
              <a:rPr lang="en-US" sz="1900" i="1" dirty="0"/>
              <a:t>(</a:t>
            </a:r>
            <a:r>
              <a:rPr lang="en-US" sz="1900" i="1" dirty="0" err="1"/>
              <a:t>Maziak</a:t>
            </a:r>
            <a:r>
              <a:rPr lang="en-US" sz="1900" i="1" dirty="0"/>
              <a:t>, 2013</a:t>
            </a:r>
            <a:r>
              <a:rPr lang="en-US" sz="1900" i="1" dirty="0" smtClean="0"/>
              <a:t>)</a:t>
            </a:r>
          </a:p>
          <a:p>
            <a:pPr marL="342900" lvl="1" indent="-342900">
              <a:buClr>
                <a:schemeClr val="tx2"/>
              </a:buClr>
              <a:buSzPct val="65000"/>
              <a:buFont typeface="Monotype Sorts" pitchFamily="2" charset="2"/>
              <a:buChar char="l"/>
              <a:defRPr/>
            </a:pPr>
            <a:r>
              <a:rPr lang="en-US" sz="2200" dirty="0" smtClean="0"/>
              <a:t>Increasing particularly among adolescents and young adults </a:t>
            </a:r>
            <a:r>
              <a:rPr lang="en-US" sz="1900" dirty="0" smtClean="0"/>
              <a:t>(</a:t>
            </a:r>
            <a:r>
              <a:rPr lang="en-US" sz="1900" i="1" dirty="0" smtClean="0"/>
              <a:t>Global </a:t>
            </a:r>
            <a:r>
              <a:rPr lang="en-US" sz="1900" i="1" dirty="0"/>
              <a:t>Youth Tobacco Survey 1999-2008; Warren et al 2009)</a:t>
            </a:r>
          </a:p>
          <a:p>
            <a:pPr>
              <a:defRPr/>
            </a:pPr>
            <a:r>
              <a:rPr lang="en-US" sz="2000" i="1" dirty="0" smtClean="0"/>
              <a:t>One hookah session=10 cigarettes for smokers</a:t>
            </a:r>
          </a:p>
          <a:p>
            <a:pPr>
              <a:defRPr/>
            </a:pPr>
            <a:r>
              <a:rPr lang="en-US" sz="2000" i="1" dirty="0" smtClean="0"/>
              <a:t>Secondhand hookah smoke = as if they had been smoking</a:t>
            </a:r>
          </a:p>
          <a:p>
            <a:pPr>
              <a:defRPr/>
            </a:pPr>
            <a:r>
              <a:rPr lang="en-US" sz="2000" i="1" dirty="0" smtClean="0"/>
              <a:t>Thirdhand hookah smoke</a:t>
            </a:r>
            <a:endParaRPr lang="en-US" sz="2000" dirty="0"/>
          </a:p>
          <a:p>
            <a:pPr lvl="1">
              <a:defRPr/>
            </a:pPr>
            <a:endParaRPr lang="en-US" dirty="0"/>
          </a:p>
          <a:p>
            <a:pPr>
              <a:defRPr/>
            </a:pPr>
            <a:endParaRPr lang="en-US" dirty="0"/>
          </a:p>
        </p:txBody>
      </p:sp>
      <p:pic>
        <p:nvPicPr>
          <p:cNvPr id="23559"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971800" y="3733800"/>
            <a:ext cx="1920240" cy="1893246"/>
          </a:xfrm>
        </p:spPr>
      </p:pic>
      <p:pic>
        <p:nvPicPr>
          <p:cNvPr id="2356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53" y="1524000"/>
            <a:ext cx="2743202" cy="4103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2" name="Picture 4" descr="Resize%20of%20DSC00985"/>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a:xfrm>
            <a:off x="2971800" y="1541252"/>
            <a:ext cx="1905000" cy="1963947"/>
          </a:xfrm>
        </p:spPr>
      </p:pic>
    </p:spTree>
    <p:extLst>
      <p:ext uri="{BB962C8B-B14F-4D97-AF65-F5344CB8AC3E}">
        <p14:creationId xmlns:p14="http://schemas.microsoft.com/office/powerpoint/2010/main" val="37385335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solidFill>
                  <a:schemeClr val="tx1"/>
                </a:solidFill>
              </a:rPr>
              <a:t/>
            </a:r>
            <a:br>
              <a:rPr lang="en-US" sz="3600" dirty="0" smtClean="0">
                <a:solidFill>
                  <a:schemeClr val="tx1"/>
                </a:solidFill>
              </a:rPr>
            </a:br>
            <a:endParaRPr lang="en-US" sz="3600" dirty="0"/>
          </a:p>
        </p:txBody>
      </p:sp>
      <p:sp>
        <p:nvSpPr>
          <p:cNvPr id="3" name="Content Placeholder 2"/>
          <p:cNvSpPr>
            <a:spLocks noGrp="1"/>
          </p:cNvSpPr>
          <p:nvPr>
            <p:ph idx="1"/>
          </p:nvPr>
        </p:nvSpPr>
        <p:spPr>
          <a:xfrm>
            <a:off x="3581400" y="0"/>
            <a:ext cx="5416550" cy="1295400"/>
          </a:xfrm>
        </p:spPr>
        <p:txBody>
          <a:bodyPr anchor="ctr"/>
          <a:lstStyle/>
          <a:p>
            <a:pPr>
              <a:buNone/>
            </a:pPr>
            <a:endParaRPr lang="en-US" sz="2000" b="1" dirty="0" smtClean="0">
              <a:solidFill>
                <a:schemeClr val="tx1"/>
              </a:solidFill>
            </a:endParaRPr>
          </a:p>
          <a:p>
            <a:pPr>
              <a:buNone/>
            </a:pPr>
            <a:r>
              <a:rPr lang="en-US" sz="1600" b="1" dirty="0" smtClean="0">
                <a:solidFill>
                  <a:schemeClr val="tx1"/>
                </a:solidFill>
              </a:rPr>
              <a:t>        </a:t>
            </a:r>
            <a:endParaRPr lang="en-US" sz="1600" b="1" dirty="0">
              <a:solidFill>
                <a:schemeClr val="tx1"/>
              </a:solidFill>
            </a:endParaRPr>
          </a:p>
        </p:txBody>
      </p:sp>
      <p:sp>
        <p:nvSpPr>
          <p:cNvPr id="4" name="Text Placeholder 3"/>
          <p:cNvSpPr>
            <a:spLocks noGrp="1"/>
          </p:cNvSpPr>
          <p:nvPr>
            <p:ph type="body" sz="half" idx="2"/>
          </p:nvPr>
        </p:nvSpPr>
        <p:spPr>
          <a:xfrm>
            <a:off x="152400" y="3276600"/>
            <a:ext cx="8763000" cy="2849563"/>
          </a:xfrm>
        </p:spPr>
        <p:txBody>
          <a:bodyPr/>
          <a:lstStyle/>
          <a:p>
            <a:endParaRPr lang="en-US" sz="1800" dirty="0" smtClean="0">
              <a:solidFill>
                <a:schemeClr val="tx1"/>
              </a:solidFill>
            </a:endParaRPr>
          </a:p>
          <a:p>
            <a:r>
              <a:rPr lang="en-US" sz="1800" dirty="0" smtClean="0">
                <a:solidFill>
                  <a:schemeClr val="bg1"/>
                </a:solidFill>
              </a:rPr>
              <a:t>Hookahs— a.k.a. water pipes use specially made tobacco available in a variety of flavors (e.g., apple, mint, cherry, chocolate, coconut, licorice, cappuccino, and watermelon)  Water pipe smoking delivers nicotine and is at least as toxic as cigarette smoke.</a:t>
            </a:r>
          </a:p>
          <a:p>
            <a:r>
              <a:rPr lang="en-US" sz="1800" dirty="0" smtClean="0">
                <a:solidFill>
                  <a:schemeClr val="bg1"/>
                </a:solidFill>
              </a:rPr>
              <a:t> Due to the mode of smoking—including frequency of puffing, depth of inhalation, and length of the smoking session—hookah smokers may absorb higher concentrations of the toxins found in cigarette smoke.  A typical 1-hour-long hookah smoking session involves inhaling 100–200 times the volume of smoke inhaled from a single cigarette.</a:t>
            </a:r>
            <a:endParaRPr lang="en-US" sz="1800" dirty="0">
              <a:solidFill>
                <a:schemeClr val="bg1"/>
              </a:solidFill>
            </a:endParaRPr>
          </a:p>
        </p:txBody>
      </p:sp>
      <p:pic>
        <p:nvPicPr>
          <p:cNvPr id="5" name="Picture 4" descr="hookah_components.jpg"/>
          <p:cNvPicPr>
            <a:picLocks noChangeAspect="1"/>
          </p:cNvPicPr>
          <p:nvPr/>
        </p:nvPicPr>
        <p:blipFill>
          <a:blip r:embed="rId2" cstate="print"/>
          <a:stretch>
            <a:fillRect/>
          </a:stretch>
        </p:blipFill>
        <p:spPr>
          <a:xfrm>
            <a:off x="2895600" y="914400"/>
            <a:ext cx="2971800" cy="26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3048000" y="0"/>
            <a:ext cx="4343400" cy="923330"/>
          </a:xfrm>
          <a:prstGeom prst="rect">
            <a:avLst/>
          </a:prstGeom>
          <a:noFill/>
        </p:spPr>
        <p:txBody>
          <a:bodyPr wrap="square" rtlCol="0">
            <a:spAutoFit/>
          </a:bodyPr>
          <a:lstStyle/>
          <a:p>
            <a:pPr algn="ctr"/>
            <a:r>
              <a:rPr lang="en-US" sz="3600" dirty="0" smtClean="0"/>
              <a:t>Hookahs </a:t>
            </a:r>
            <a:r>
              <a:rPr lang="en-US" sz="5400" dirty="0"/>
              <a:t>≠ </a:t>
            </a:r>
            <a:r>
              <a:rPr lang="en-US" sz="3600" i="1" dirty="0" smtClean="0"/>
              <a:t>Safe</a:t>
            </a:r>
            <a:endParaRPr lang="en-US" sz="3600" dirty="0"/>
          </a:p>
        </p:txBody>
      </p:sp>
      <p:pic>
        <p:nvPicPr>
          <p:cNvPr id="7" name="Picture 6" descr="46a53_hookah_41UmZt4kdhL._SL160_.jpg"/>
          <p:cNvPicPr>
            <a:picLocks noChangeAspect="1"/>
          </p:cNvPicPr>
          <p:nvPr/>
        </p:nvPicPr>
        <p:blipFill>
          <a:blip r:embed="rId3" cstate="print"/>
          <a:stretch>
            <a:fillRect/>
          </a:stretch>
        </p:blipFill>
        <p:spPr>
          <a:xfrm>
            <a:off x="228600" y="1371600"/>
            <a:ext cx="1905000" cy="21985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Hookah-Shisha-M-4010-.jpg"/>
          <p:cNvPicPr>
            <a:picLocks noChangeAspect="1"/>
          </p:cNvPicPr>
          <p:nvPr/>
        </p:nvPicPr>
        <p:blipFill>
          <a:blip r:embed="rId4" cstate="print"/>
          <a:stretch>
            <a:fillRect/>
          </a:stretch>
        </p:blipFill>
        <p:spPr>
          <a:xfrm>
            <a:off x="6553200" y="1295400"/>
            <a:ext cx="22860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522713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0"/>
            <a:ext cx="5410200" cy="1177046"/>
          </a:xfrm>
        </p:spPr>
        <p:txBody>
          <a:bodyPr/>
          <a:lstStyle/>
          <a:p>
            <a:r>
              <a:rPr lang="en-US" sz="3200" dirty="0" smtClean="0"/>
              <a:t>Multiple forms of Tobacco</a:t>
            </a:r>
            <a:endParaRPr lang="en-US" sz="3200" dirty="0"/>
          </a:p>
        </p:txBody>
      </p:sp>
      <p:sp>
        <p:nvSpPr>
          <p:cNvPr id="3" name="Content Placeholder 2"/>
          <p:cNvSpPr>
            <a:spLocks noGrp="1"/>
          </p:cNvSpPr>
          <p:nvPr>
            <p:ph idx="1"/>
          </p:nvPr>
        </p:nvSpPr>
        <p:spPr>
          <a:xfrm>
            <a:off x="1295400" y="3810002"/>
            <a:ext cx="7696200" cy="2362199"/>
          </a:xfrm>
        </p:spPr>
        <p:txBody>
          <a:bodyPr/>
          <a:lstStyle/>
          <a:p>
            <a:r>
              <a:rPr lang="en-US" sz="2000" dirty="0" smtClean="0"/>
              <a:t>Cigars, for example Black &amp; </a:t>
            </a:r>
            <a:r>
              <a:rPr lang="en-US" sz="2000" dirty="0" err="1" smtClean="0"/>
              <a:t>Milds</a:t>
            </a:r>
            <a:r>
              <a:rPr lang="en-US" sz="2000" dirty="0" smtClean="0"/>
              <a:t>, </a:t>
            </a:r>
            <a:r>
              <a:rPr lang="en-US" sz="2000" dirty="0"/>
              <a:t>are popular with youth. One out of 5 male high school students smokes </a:t>
            </a:r>
            <a:r>
              <a:rPr lang="en-US" sz="2000" dirty="0" smtClean="0"/>
              <a:t>cigars</a:t>
            </a:r>
            <a:endParaRPr lang="en-US" sz="2000" dirty="0"/>
          </a:p>
          <a:p>
            <a:r>
              <a:rPr lang="en-US" sz="2000" dirty="0"/>
              <a:t>Use of multiple tobacco products, including cigarettes, cigars, and smokeless tobacco is common among young people. </a:t>
            </a:r>
            <a:endParaRPr lang="en-US" sz="2000" dirty="0" smtClean="0"/>
          </a:p>
          <a:p>
            <a:r>
              <a:rPr lang="en-US" sz="2000" dirty="0" smtClean="0"/>
              <a:t>Neither </a:t>
            </a:r>
            <a:r>
              <a:rPr lang="en-US" sz="2000" dirty="0" err="1" smtClean="0"/>
              <a:t>bidis</a:t>
            </a:r>
            <a:r>
              <a:rPr lang="en-US" sz="2000" dirty="0" smtClean="0"/>
              <a:t> and </a:t>
            </a:r>
            <a:r>
              <a:rPr lang="en-US" sz="2000" dirty="0" err="1" smtClean="0"/>
              <a:t>kreteks</a:t>
            </a:r>
            <a:r>
              <a:rPr lang="en-US" sz="2000" dirty="0" smtClean="0"/>
              <a:t> (clove cigarettes) are safe alternatives to conventional cigarettes (CDC.gov)</a:t>
            </a:r>
            <a:endParaRPr lang="en-US" sz="2000" dirty="0"/>
          </a:p>
          <a:p>
            <a:endParaRPr lang="en-US" dirty="0"/>
          </a:p>
        </p:txBody>
      </p:sp>
      <p:pic>
        <p:nvPicPr>
          <p:cNvPr id="3074" name="Picture 2" descr="http://t0.gstatic.com/images?q=tbn:ANd9GcSCLQDIYQYpBUNDBH0kmXjOrMrgahVOCt8gf8Ga8tdiX6yF_7aOcA&amp;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849045"/>
            <a:ext cx="4248150" cy="28527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47800" y="6172201"/>
            <a:ext cx="7391400" cy="584775"/>
          </a:xfrm>
          <a:prstGeom prst="rect">
            <a:avLst/>
          </a:prstGeom>
          <a:noFill/>
        </p:spPr>
        <p:txBody>
          <a:bodyPr wrap="square" rtlCol="0">
            <a:spAutoFit/>
          </a:bodyPr>
          <a:lstStyle/>
          <a:p>
            <a:pPr algn="l"/>
            <a:r>
              <a:rPr lang="en-US" sz="1400" i="1" dirty="0">
                <a:solidFill>
                  <a:srgbClr val="FFFF00"/>
                </a:solidFill>
              </a:rPr>
              <a:t>2012 Surgeon General’s </a:t>
            </a:r>
            <a:r>
              <a:rPr lang="en-US" sz="1400" i="1" dirty="0" smtClean="0">
                <a:solidFill>
                  <a:srgbClr val="FFFF00"/>
                </a:solidFill>
              </a:rPr>
              <a:t>Report: </a:t>
            </a:r>
            <a:r>
              <a:rPr lang="en-US" sz="1400" i="1" dirty="0">
                <a:solidFill>
                  <a:srgbClr val="FFFF00"/>
                </a:solidFill>
              </a:rPr>
              <a:t>Tobacco Use Among Young People</a:t>
            </a:r>
          </a:p>
          <a:p>
            <a:pPr algn="l"/>
            <a:endParaRPr lang="en-US" dirty="0"/>
          </a:p>
        </p:txBody>
      </p:sp>
    </p:spTree>
    <p:extLst>
      <p:ext uri="{BB962C8B-B14F-4D97-AF65-F5344CB8AC3E}">
        <p14:creationId xmlns:p14="http://schemas.microsoft.com/office/powerpoint/2010/main" val="2569753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4"/>
          <p:cNvSpPr>
            <a:spLocks noGrp="1" noChangeArrowheads="1"/>
          </p:cNvSpPr>
          <p:nvPr>
            <p:ph type="title"/>
          </p:nvPr>
        </p:nvSpPr>
        <p:spPr/>
        <p:txBody>
          <a:bodyPr/>
          <a:lstStyle/>
          <a:p>
            <a:pPr eaLnBrk="1" hangingPunct="1"/>
            <a:r>
              <a:rPr lang="en-US" dirty="0" smtClean="0"/>
              <a:t>Don’t be Silent About Smoking</a:t>
            </a:r>
          </a:p>
        </p:txBody>
      </p:sp>
      <p:graphicFrame>
        <p:nvGraphicFramePr>
          <p:cNvPr id="50180" name="Group 4"/>
          <p:cNvGraphicFramePr>
            <a:graphicFrameLocks noGrp="1"/>
          </p:cNvGraphicFramePr>
          <p:nvPr>
            <p:ph idx="1"/>
            <p:extLst>
              <p:ext uri="{D42A27DB-BD31-4B8C-83A1-F6EECF244321}">
                <p14:modId xmlns:p14="http://schemas.microsoft.com/office/powerpoint/2010/main" val="2057303282"/>
              </p:ext>
            </p:extLst>
          </p:nvPr>
        </p:nvGraphicFramePr>
        <p:xfrm>
          <a:off x="1066800" y="1600200"/>
          <a:ext cx="7543800" cy="4175917"/>
        </p:xfrm>
        <a:graphic>
          <a:graphicData uri="http://schemas.openxmlformats.org/drawingml/2006/table">
            <a:tbl>
              <a:tblPr/>
              <a:tblGrid>
                <a:gridCol w="7543800"/>
              </a:tblGrid>
              <a:tr h="1438813">
                <a:tc>
                  <a:txBody>
                    <a:bodyPr/>
                    <a:lstStyle/>
                    <a:p>
                      <a:pPr marL="0" marR="0" lvl="0" indent="0" algn="l" defTabSz="4284663" rtl="0" eaLnBrk="1" fontAlgn="base" latinLnBrk="0" hangingPunct="1">
                        <a:lnSpc>
                          <a:spcPct val="100000"/>
                        </a:lnSpc>
                        <a:spcBef>
                          <a:spcPct val="20000"/>
                        </a:spcBef>
                        <a:spcAft>
                          <a:spcPct val="0"/>
                        </a:spcAft>
                        <a:buClr>
                          <a:srgbClr val="66C1FC"/>
                        </a:buClr>
                        <a:buSzTx/>
                        <a:buFontTx/>
                        <a:buNone/>
                        <a:tabLst/>
                      </a:pPr>
                      <a:r>
                        <a:rPr kumimoji="0" lang="en-US" sz="4800" b="1" i="0" u="none" strike="noStrike" cap="none" normalizeH="0" baseline="0" dirty="0" smtClean="0">
                          <a:ln>
                            <a:noFill/>
                          </a:ln>
                          <a:solidFill>
                            <a:srgbClr val="FFFFFF"/>
                          </a:solidFill>
                          <a:effectLst/>
                          <a:latin typeface="Candara" pitchFamily="34" charset="0"/>
                        </a:rPr>
                        <a:t> 70%</a:t>
                      </a:r>
                      <a:r>
                        <a:rPr kumimoji="0" lang="en-US" sz="7200" b="0" i="0" u="none" strike="noStrike" cap="none" normalizeH="0" baseline="0" dirty="0" smtClean="0">
                          <a:ln>
                            <a:noFill/>
                          </a:ln>
                          <a:solidFill>
                            <a:srgbClr val="FFFFFF"/>
                          </a:solidFill>
                          <a:effectLst/>
                          <a:latin typeface="Candara" pitchFamily="34" charset="0"/>
                        </a:rPr>
                        <a:t> </a:t>
                      </a:r>
                      <a:r>
                        <a:rPr kumimoji="0" lang="en-US" sz="2800" b="0" i="0" u="none" strike="noStrike" cap="none" normalizeH="0" baseline="0" dirty="0" smtClean="0">
                          <a:ln>
                            <a:noFill/>
                          </a:ln>
                          <a:solidFill>
                            <a:schemeClr val="bg1"/>
                          </a:solidFill>
                          <a:effectLst/>
                          <a:latin typeface="Candara" pitchFamily="34" charset="0"/>
                        </a:rPr>
                        <a:t>of smokers want to quit.</a:t>
                      </a:r>
                      <a:r>
                        <a:rPr kumimoji="0" lang="en-US" sz="7200" b="0" i="0" u="none" strike="noStrike" cap="none" normalizeH="0" baseline="0" dirty="0" smtClean="0">
                          <a:ln>
                            <a:noFill/>
                          </a:ln>
                          <a:solidFill>
                            <a:srgbClr val="FFFFFF"/>
                          </a:solidFill>
                          <a:effectLst/>
                          <a:latin typeface="Candara" pitchFamily="34"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alpha val="29000"/>
                      </a:schemeClr>
                    </a:solidFill>
                  </a:tcPr>
                </a:tc>
              </a:tr>
              <a:tr h="1305214">
                <a:tc>
                  <a:txBody>
                    <a:bodyPr/>
                    <a:lstStyle/>
                    <a:p>
                      <a:pPr marL="0" marR="0" lvl="0" indent="0" algn="ctr" defTabSz="4284663" rtl="0" eaLnBrk="1" fontAlgn="base" latinLnBrk="0" hangingPunct="1">
                        <a:lnSpc>
                          <a:spcPct val="100000"/>
                        </a:lnSpc>
                        <a:spcBef>
                          <a:spcPct val="20000"/>
                        </a:spcBef>
                        <a:spcAft>
                          <a:spcPct val="0"/>
                        </a:spcAft>
                        <a:buClr>
                          <a:srgbClr val="66C1FC"/>
                        </a:buClr>
                        <a:buSzTx/>
                        <a:buFontTx/>
                        <a:buNone/>
                        <a:tabLst/>
                      </a:pPr>
                      <a:r>
                        <a:rPr kumimoji="0" lang="en-US" sz="4800" b="1" i="0" u="none" strike="noStrike" cap="none" normalizeH="0" baseline="0" dirty="0" smtClean="0">
                          <a:ln>
                            <a:noFill/>
                          </a:ln>
                          <a:solidFill>
                            <a:srgbClr val="FFFFFF"/>
                          </a:solidFill>
                          <a:effectLst/>
                          <a:latin typeface="Candara" pitchFamily="34" charset="0"/>
                        </a:rPr>
                        <a:t>7%</a:t>
                      </a:r>
                      <a:r>
                        <a:rPr kumimoji="0" lang="en-US" sz="4000" b="0" i="0" u="none" strike="noStrike" cap="none" normalizeH="0" baseline="0" dirty="0" smtClean="0">
                          <a:ln>
                            <a:noFill/>
                          </a:ln>
                          <a:solidFill>
                            <a:srgbClr val="FFFFFF"/>
                          </a:solidFill>
                          <a:effectLst/>
                          <a:latin typeface="Candara" pitchFamily="34" charset="0"/>
                        </a:rPr>
                        <a:t> </a:t>
                      </a:r>
                      <a:r>
                        <a:rPr kumimoji="0" lang="en-US" sz="2800" b="0" i="0" u="none" strike="noStrike" cap="none" normalizeH="0" baseline="0" dirty="0" smtClean="0">
                          <a:ln>
                            <a:noFill/>
                          </a:ln>
                          <a:solidFill>
                            <a:schemeClr val="bg1"/>
                          </a:solidFill>
                          <a:effectLst/>
                          <a:latin typeface="Candara" pitchFamily="34" charset="0"/>
                        </a:rPr>
                        <a:t>of smokers achieve long-term </a:t>
                      </a:r>
                    </a:p>
                    <a:p>
                      <a:pPr marL="0" marR="0" lvl="0" indent="0" algn="ctr" defTabSz="4284663" rtl="0" eaLnBrk="1" fontAlgn="base" latinLnBrk="0" hangingPunct="1">
                        <a:lnSpc>
                          <a:spcPct val="100000"/>
                        </a:lnSpc>
                        <a:spcBef>
                          <a:spcPct val="20000"/>
                        </a:spcBef>
                        <a:spcAft>
                          <a:spcPct val="0"/>
                        </a:spcAft>
                        <a:buClr>
                          <a:srgbClr val="66C1FC"/>
                        </a:buClr>
                        <a:buSzTx/>
                        <a:buFontTx/>
                        <a:buNone/>
                        <a:tabLst/>
                      </a:pPr>
                      <a:r>
                        <a:rPr kumimoji="0" lang="en-US" sz="2800" b="0" i="0" u="none" strike="noStrike" cap="none" normalizeH="0" baseline="0" dirty="0" smtClean="0">
                          <a:ln>
                            <a:noFill/>
                          </a:ln>
                          <a:solidFill>
                            <a:schemeClr val="bg1"/>
                          </a:solidFill>
                          <a:effectLst/>
                          <a:latin typeface="Candara" pitchFamily="34" charset="0"/>
                        </a:rPr>
                        <a:t>  abstinence on their own.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alpha val="29000"/>
                      </a:schemeClr>
                    </a:solidFill>
                  </a:tcPr>
                </a:tc>
              </a:tr>
              <a:tr h="1370773">
                <a:tc>
                  <a:txBody>
                    <a:bodyPr/>
                    <a:lstStyle/>
                    <a:p>
                      <a:pPr marL="0" marR="0" lvl="0" indent="0" algn="ctr" defTabSz="4284663" rtl="0" eaLnBrk="1" fontAlgn="base" latinLnBrk="0" hangingPunct="1">
                        <a:lnSpc>
                          <a:spcPct val="100000"/>
                        </a:lnSpc>
                        <a:spcBef>
                          <a:spcPct val="20000"/>
                        </a:spcBef>
                        <a:spcAft>
                          <a:spcPct val="0"/>
                        </a:spcAft>
                        <a:buClr>
                          <a:srgbClr val="66C1FC"/>
                        </a:buClr>
                        <a:buSzTx/>
                        <a:buFontTx/>
                        <a:buNone/>
                        <a:tabLst/>
                      </a:pPr>
                      <a:r>
                        <a:rPr kumimoji="0" lang="en-US" sz="3200" b="0" i="0" u="none" strike="noStrike" cap="none" normalizeH="0" baseline="0" dirty="0" smtClean="0">
                          <a:ln>
                            <a:noFill/>
                          </a:ln>
                          <a:solidFill>
                            <a:schemeClr val="bg1"/>
                          </a:solidFill>
                          <a:effectLst/>
                          <a:latin typeface="Candara" pitchFamily="34" charset="0"/>
                        </a:rPr>
                        <a:t>With physician assistance - every patient, every visit - this increases to  &gt; </a:t>
                      </a:r>
                      <a:r>
                        <a:rPr kumimoji="0" lang="en-US" sz="5400" b="1" i="0" u="none" strike="noStrike" cap="none" normalizeH="0" baseline="0" dirty="0" smtClean="0">
                          <a:ln>
                            <a:noFill/>
                          </a:ln>
                          <a:solidFill>
                            <a:srgbClr val="FFFFFF"/>
                          </a:solidFill>
                          <a:effectLst/>
                          <a:latin typeface="Candara" pitchFamily="34" charset="0"/>
                        </a:rPr>
                        <a:t>30%</a:t>
                      </a:r>
                      <a:r>
                        <a:rPr kumimoji="0" lang="en-US" sz="3200" b="1" i="0" u="none" strike="noStrike" cap="none" normalizeH="0" baseline="0" dirty="0" smtClean="0">
                          <a:ln>
                            <a:noFill/>
                          </a:ln>
                          <a:solidFill>
                            <a:srgbClr val="FFFFFF"/>
                          </a:solidFill>
                          <a:effectLst/>
                          <a:latin typeface="Candara" pitchFamily="34" charset="0"/>
                        </a:rPr>
                        <a:t>.</a:t>
                      </a:r>
                      <a:endParaRPr kumimoji="0" lang="en-US" sz="3200" b="0" i="0" u="none" strike="noStrike" cap="none" normalizeH="0" baseline="30000" dirty="0" smtClean="0">
                        <a:ln>
                          <a:noFill/>
                        </a:ln>
                        <a:solidFill>
                          <a:srgbClr val="FFFFFF"/>
                        </a:solidFill>
                        <a:effectLst/>
                        <a:latin typeface="Candara" pitchFamily="34" charset="0"/>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lumMod val="50000"/>
                        <a:alpha val="29000"/>
                      </a:schemeClr>
                    </a:solidFill>
                  </a:tcPr>
                </a:tc>
              </a:tr>
            </a:tbl>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solidFill>
                  <a:schemeClr val="tx1"/>
                </a:solidFill>
              </a:rPr>
              <a:t/>
            </a:r>
            <a:br>
              <a:rPr lang="en-US" sz="3600" dirty="0" smtClean="0">
                <a:solidFill>
                  <a:schemeClr val="tx1"/>
                </a:solidFill>
              </a:rPr>
            </a:br>
            <a:endParaRPr lang="en-US" sz="3600" dirty="0"/>
          </a:p>
        </p:txBody>
      </p:sp>
      <p:sp>
        <p:nvSpPr>
          <p:cNvPr id="3" name="Content Placeholder 2"/>
          <p:cNvSpPr>
            <a:spLocks noGrp="1"/>
          </p:cNvSpPr>
          <p:nvPr>
            <p:ph idx="1"/>
          </p:nvPr>
        </p:nvSpPr>
        <p:spPr>
          <a:xfrm>
            <a:off x="3581400" y="0"/>
            <a:ext cx="5416550" cy="1295400"/>
          </a:xfrm>
        </p:spPr>
        <p:txBody>
          <a:bodyPr anchor="ctr"/>
          <a:lstStyle/>
          <a:p>
            <a:pPr>
              <a:buNone/>
            </a:pPr>
            <a:endParaRPr lang="en-US" sz="2000" b="1" dirty="0" smtClean="0">
              <a:solidFill>
                <a:schemeClr val="tx1"/>
              </a:solidFill>
            </a:endParaRPr>
          </a:p>
          <a:p>
            <a:pPr>
              <a:buNone/>
            </a:pPr>
            <a:r>
              <a:rPr lang="en-US" sz="1600" b="1" dirty="0" smtClean="0">
                <a:solidFill>
                  <a:schemeClr val="tx1"/>
                </a:solidFill>
              </a:rPr>
              <a:t>        </a:t>
            </a:r>
            <a:endParaRPr lang="en-US" sz="1600" b="1" dirty="0">
              <a:solidFill>
                <a:schemeClr val="tx1"/>
              </a:solidFill>
            </a:endParaRPr>
          </a:p>
        </p:txBody>
      </p:sp>
      <p:sp>
        <p:nvSpPr>
          <p:cNvPr id="4" name="Text Placeholder 3"/>
          <p:cNvSpPr>
            <a:spLocks noGrp="1"/>
          </p:cNvSpPr>
          <p:nvPr>
            <p:ph type="body" sz="half" idx="2"/>
          </p:nvPr>
        </p:nvSpPr>
        <p:spPr>
          <a:xfrm>
            <a:off x="228600" y="4191000"/>
            <a:ext cx="8763000" cy="1295400"/>
          </a:xfrm>
        </p:spPr>
        <p:txBody>
          <a:bodyPr/>
          <a:lstStyle/>
          <a:p>
            <a:r>
              <a:rPr lang="en-US" sz="1800" dirty="0" smtClean="0">
                <a:solidFill>
                  <a:srgbClr val="FFFF00"/>
                </a:solidFill>
              </a:rPr>
              <a:t>Traditional Cigars </a:t>
            </a:r>
            <a:r>
              <a:rPr lang="en-US" sz="1800" dirty="0" smtClean="0">
                <a:solidFill>
                  <a:schemeClr val="bg1"/>
                </a:solidFill>
              </a:rPr>
              <a:t>(pictured at the bottom in the above picture) contain 7 times the amount of tobacco as traditional cigarettes. </a:t>
            </a:r>
          </a:p>
          <a:p>
            <a:r>
              <a:rPr lang="en-US" sz="1800" dirty="0" smtClean="0">
                <a:solidFill>
                  <a:srgbClr val="FFFF00"/>
                </a:solidFill>
              </a:rPr>
              <a:t>Little Cigars / Flavored Cigars</a:t>
            </a:r>
            <a:r>
              <a:rPr lang="en-US" sz="1800" dirty="0" smtClean="0">
                <a:solidFill>
                  <a:schemeClr val="bg1"/>
                </a:solidFill>
              </a:rPr>
              <a:t>, often redesigned to be smaller and to be marketed in order to avoid cigarette taxes, can be very similar to cigarettes in size, shape, etc. </a:t>
            </a:r>
          </a:p>
          <a:p>
            <a:endParaRPr lang="en-US" sz="1600" dirty="0" smtClean="0">
              <a:solidFill>
                <a:schemeClr val="bg1"/>
              </a:solidFill>
            </a:endParaRPr>
          </a:p>
          <a:p>
            <a:r>
              <a:rPr lang="en-US" sz="1800" dirty="0" smtClean="0">
                <a:solidFill>
                  <a:srgbClr val="FFFF00"/>
                </a:solidFill>
              </a:rPr>
              <a:t>		The main health risks of cigars are head and neck cancers</a:t>
            </a:r>
          </a:p>
          <a:p>
            <a:r>
              <a:rPr lang="en-US" sz="1800" dirty="0">
                <a:solidFill>
                  <a:srgbClr val="FFFF00"/>
                </a:solidFill>
              </a:rPr>
              <a:t>	</a:t>
            </a:r>
            <a:r>
              <a:rPr lang="en-US" sz="1800" dirty="0" smtClean="0">
                <a:solidFill>
                  <a:srgbClr val="FFFF00"/>
                </a:solidFill>
              </a:rPr>
              <a:t>	 followed by lung cancer and heart disease. </a:t>
            </a:r>
          </a:p>
          <a:p>
            <a:r>
              <a:rPr lang="en-US" sz="1800" dirty="0">
                <a:solidFill>
                  <a:schemeClr val="bg1"/>
                </a:solidFill>
              </a:rPr>
              <a:t>	</a:t>
            </a:r>
            <a:r>
              <a:rPr lang="en-US" sz="1800" dirty="0" smtClean="0">
                <a:solidFill>
                  <a:schemeClr val="bg1"/>
                </a:solidFill>
              </a:rPr>
              <a:t>					</a:t>
            </a:r>
            <a:r>
              <a:rPr lang="en-US" sz="1800" i="1" dirty="0" smtClean="0">
                <a:solidFill>
                  <a:srgbClr val="FFFF00"/>
                </a:solidFill>
              </a:rPr>
              <a:t>Source: nysmokefree.com</a:t>
            </a:r>
            <a:endParaRPr lang="en-US" sz="1800" i="1" dirty="0">
              <a:solidFill>
                <a:srgbClr val="FFFF00"/>
              </a:solidFill>
            </a:endParaRPr>
          </a:p>
        </p:txBody>
      </p:sp>
      <p:sp>
        <p:nvSpPr>
          <p:cNvPr id="6" name="TextBox 5"/>
          <p:cNvSpPr txBox="1"/>
          <p:nvPr/>
        </p:nvSpPr>
        <p:spPr>
          <a:xfrm>
            <a:off x="2667000" y="228600"/>
            <a:ext cx="6019800" cy="707886"/>
          </a:xfrm>
          <a:prstGeom prst="rect">
            <a:avLst/>
          </a:prstGeom>
          <a:noFill/>
        </p:spPr>
        <p:txBody>
          <a:bodyPr wrap="square" rtlCol="0">
            <a:spAutoFit/>
          </a:bodyPr>
          <a:lstStyle/>
          <a:p>
            <a:pPr algn="ctr" fontAlgn="base">
              <a:spcBef>
                <a:spcPct val="0"/>
              </a:spcBef>
              <a:spcAft>
                <a:spcPct val="0"/>
              </a:spcAft>
            </a:pPr>
            <a:r>
              <a:rPr lang="en-US" sz="4000" dirty="0" smtClean="0">
                <a:solidFill>
                  <a:prstClr val="black"/>
                </a:solidFill>
                <a:latin typeface="Arial" charset="0"/>
                <a:cs typeface="Arial" charset="0"/>
              </a:rPr>
              <a:t>Little Cigars </a:t>
            </a:r>
            <a:r>
              <a:rPr lang="en-US" sz="4000" dirty="0">
                <a:solidFill>
                  <a:prstClr val="black"/>
                </a:solidFill>
                <a:latin typeface="Arial" charset="0"/>
                <a:cs typeface="Arial" charset="0"/>
              </a:rPr>
              <a:t>≠ </a:t>
            </a:r>
            <a:r>
              <a:rPr lang="en-US" sz="4000" i="1" dirty="0" smtClean="0">
                <a:solidFill>
                  <a:prstClr val="black"/>
                </a:solidFill>
                <a:latin typeface="Arial" charset="0"/>
                <a:cs typeface="Arial" charset="0"/>
              </a:rPr>
              <a:t>Safe</a:t>
            </a:r>
            <a:endParaRPr lang="en-US" sz="4000" dirty="0">
              <a:solidFill>
                <a:prstClr val="black"/>
              </a:solidFill>
              <a:latin typeface="Arial" charset="0"/>
              <a:cs typeface="Arial"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1487233"/>
            <a:ext cx="4343400" cy="2703767"/>
          </a:xfrm>
          <a:prstGeom prst="rect">
            <a:avLst/>
          </a:prstGeom>
          <a:ln w="63500">
            <a:solidFill>
              <a:schemeClr val="tx1"/>
            </a:solidFill>
          </a:ln>
        </p:spPr>
      </p:pic>
    </p:spTree>
    <p:extLst>
      <p:ext uri="{BB962C8B-B14F-4D97-AF65-F5344CB8AC3E}">
        <p14:creationId xmlns:p14="http://schemas.microsoft.com/office/powerpoint/2010/main" val="37988025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95250"/>
            <a:ext cx="6324600" cy="842312"/>
          </a:xfrm>
        </p:spPr>
        <p:txBody>
          <a:bodyPr/>
          <a:lstStyle/>
          <a:p>
            <a:r>
              <a:rPr lang="en-US" sz="3600" dirty="0" smtClean="0"/>
              <a:t>Cigars</a:t>
            </a:r>
            <a:endParaRPr lang="en-US" sz="36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914400"/>
            <a:ext cx="4922838" cy="5751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81601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AutoShape 2"/>
          <p:cNvSpPr>
            <a:spLocks noGrp="1" noChangeArrowheads="1"/>
          </p:cNvSpPr>
          <p:nvPr>
            <p:ph type="title"/>
          </p:nvPr>
        </p:nvSpPr>
        <p:spPr/>
        <p:txBody>
          <a:bodyPr/>
          <a:lstStyle/>
          <a:p>
            <a:pPr eaLnBrk="1" hangingPunct="1"/>
            <a:r>
              <a:rPr lang="en-US" dirty="0" smtClean="0"/>
              <a:t>Smokeless </a:t>
            </a:r>
            <a:r>
              <a:rPr lang="en-US" sz="4800" dirty="0" smtClean="0">
                <a:cs typeface="Arial" charset="0"/>
              </a:rPr>
              <a:t>≠ </a:t>
            </a:r>
            <a:r>
              <a:rPr lang="en-US" i="1" dirty="0" smtClean="0">
                <a:cs typeface="Arial" charset="0"/>
              </a:rPr>
              <a:t>Safe</a:t>
            </a:r>
            <a:endParaRPr lang="en-US" sz="4800" dirty="0" smtClean="0">
              <a:cs typeface="Arial" charset="0"/>
            </a:endParaRPr>
          </a:p>
        </p:txBody>
      </p:sp>
      <p:sp>
        <p:nvSpPr>
          <p:cNvPr id="50179" name="Rectangle 3"/>
          <p:cNvSpPr>
            <a:spLocks noGrp="1" noChangeArrowheads="1"/>
          </p:cNvSpPr>
          <p:nvPr>
            <p:ph type="body" idx="1"/>
          </p:nvPr>
        </p:nvSpPr>
        <p:spPr>
          <a:xfrm>
            <a:off x="762000" y="1600200"/>
            <a:ext cx="7693025" cy="3962400"/>
          </a:xfrm>
        </p:spPr>
        <p:txBody>
          <a:bodyPr/>
          <a:lstStyle/>
          <a:p>
            <a:pPr eaLnBrk="1" hangingPunct="1">
              <a:lnSpc>
                <a:spcPct val="90000"/>
              </a:lnSpc>
            </a:pPr>
            <a:r>
              <a:rPr lang="en-US" dirty="0" smtClean="0"/>
              <a:t>8 – 10 chews/dips per day [2 cans per week] is equivalent [in nicotine content] to 30 – 40 cigarettes per day</a:t>
            </a:r>
          </a:p>
          <a:p>
            <a:pPr eaLnBrk="1" hangingPunct="1">
              <a:lnSpc>
                <a:spcPct val="90000"/>
              </a:lnSpc>
            </a:pPr>
            <a:endParaRPr lang="en-US" sz="900" dirty="0" smtClean="0"/>
          </a:p>
          <a:p>
            <a:pPr eaLnBrk="1" hangingPunct="1">
              <a:lnSpc>
                <a:spcPct val="90000"/>
              </a:lnSpc>
            </a:pPr>
            <a:r>
              <a:rPr lang="en-US" dirty="0" smtClean="0">
                <a:solidFill>
                  <a:schemeClr val="bg1"/>
                </a:solidFill>
              </a:rPr>
              <a:t>Smokeless tobacco use can lead to nicotine addiction and dependence.</a:t>
            </a:r>
          </a:p>
          <a:p>
            <a:pPr eaLnBrk="1" hangingPunct="1">
              <a:lnSpc>
                <a:spcPct val="90000"/>
              </a:lnSpc>
            </a:pPr>
            <a:r>
              <a:rPr lang="en-US" dirty="0" smtClean="0"/>
              <a:t>Adolescents who use smokeless tobacco are more likely to become cigarette smokers.</a:t>
            </a:r>
          </a:p>
          <a:p>
            <a:pPr eaLnBrk="1" hangingPunct="1">
              <a:lnSpc>
                <a:spcPct val="90000"/>
              </a:lnSpc>
            </a:pPr>
            <a:endParaRPr lang="en-US" sz="900" dirty="0" smtClean="0"/>
          </a:p>
          <a:p>
            <a:pPr eaLnBrk="1" hangingPunct="1">
              <a:lnSpc>
                <a:spcPct val="90000"/>
              </a:lnSpc>
            </a:pPr>
            <a:r>
              <a:rPr lang="en-US" dirty="0" smtClean="0">
                <a:solidFill>
                  <a:schemeClr val="bg1"/>
                </a:solidFill>
              </a:rPr>
              <a:t>Contains more than 3000 chemicals, about 28 known carcinogens; more addictive than cigarettes because it contains higher levels of nicotine</a:t>
            </a:r>
          </a:p>
        </p:txBody>
      </p:sp>
      <p:sp>
        <p:nvSpPr>
          <p:cNvPr id="50180" name="Text Box 4"/>
          <p:cNvSpPr txBox="1">
            <a:spLocks noChangeArrowheads="1"/>
          </p:cNvSpPr>
          <p:nvPr/>
        </p:nvSpPr>
        <p:spPr bwMode="auto">
          <a:xfrm>
            <a:off x="990600" y="6019800"/>
            <a:ext cx="7712075" cy="581025"/>
          </a:xfrm>
          <a:prstGeom prst="rect">
            <a:avLst/>
          </a:prstGeom>
          <a:noFill/>
          <a:ln w="9525">
            <a:noFill/>
            <a:miter lim="800000"/>
            <a:headEnd/>
            <a:tailEnd/>
          </a:ln>
        </p:spPr>
        <p:txBody>
          <a:bodyPr>
            <a:spAutoFit/>
          </a:bodyPr>
          <a:lstStyle/>
          <a:p>
            <a:pPr fontAlgn="base">
              <a:spcBef>
                <a:spcPct val="0"/>
              </a:spcBef>
              <a:spcAft>
                <a:spcPct val="0"/>
              </a:spcAft>
            </a:pPr>
            <a:r>
              <a:rPr lang="en-US" sz="1600" dirty="0">
                <a:solidFill>
                  <a:schemeClr val="bg1"/>
                </a:solidFill>
                <a:latin typeface="Arial Narrow" pitchFamily="34" charset="0"/>
                <a:cs typeface="Arial" charset="0"/>
              </a:rPr>
              <a:t>U.S. Dept. of Health and Human Services, National Institutes of Health, NIH Publication No. 03-3270, July 2003</a:t>
            </a:r>
          </a:p>
        </p:txBody>
      </p:sp>
      <p:pic>
        <p:nvPicPr>
          <p:cNvPr id="6" name="Picture 4" descr="skoal.jpg"/>
          <p:cNvPicPr>
            <a:picLocks noChangeAspect="1"/>
          </p:cNvPicPr>
          <p:nvPr/>
        </p:nvPicPr>
        <p:blipFill>
          <a:blip r:embed="rId3" cstate="print"/>
          <a:srcRect/>
          <a:stretch>
            <a:fillRect/>
          </a:stretch>
        </p:blipFill>
        <p:spPr bwMode="auto">
          <a:xfrm>
            <a:off x="7010400" y="76200"/>
            <a:ext cx="1981200" cy="11406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48411272"/>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AutoShape 2"/>
          <p:cNvSpPr>
            <a:spLocks noGrp="1" noChangeArrowheads="1"/>
          </p:cNvSpPr>
          <p:nvPr>
            <p:ph type="title"/>
          </p:nvPr>
        </p:nvSpPr>
        <p:spPr/>
        <p:txBody>
          <a:bodyPr/>
          <a:lstStyle/>
          <a:p>
            <a:pPr eaLnBrk="1" hangingPunct="1">
              <a:defRPr/>
            </a:pPr>
            <a:r>
              <a:rPr lang="en-US" sz="3600" dirty="0"/>
              <a:t>Smokeless </a:t>
            </a:r>
            <a:r>
              <a:rPr lang="en-US" sz="3600" dirty="0">
                <a:cs typeface="Arial" charset="0"/>
              </a:rPr>
              <a:t>≠ </a:t>
            </a:r>
            <a:r>
              <a:rPr lang="en-US" sz="3600" i="1" dirty="0" smtClean="0">
                <a:cs typeface="Arial" charset="0"/>
              </a:rPr>
              <a:t>Safe</a:t>
            </a:r>
            <a:endParaRPr lang="en-US" sz="3600" b="0" dirty="0" smtClean="0">
              <a:effectLst>
                <a:outerShdw blurRad="38100" dist="38100" dir="2700000" algn="tl">
                  <a:srgbClr val="C0C0C0"/>
                </a:outerShdw>
              </a:effectLst>
            </a:endParaRPr>
          </a:p>
        </p:txBody>
      </p:sp>
      <p:sp>
        <p:nvSpPr>
          <p:cNvPr id="51203" name="Rectangle 3"/>
          <p:cNvSpPr>
            <a:spLocks noGrp="1" noChangeArrowheads="1"/>
          </p:cNvSpPr>
          <p:nvPr>
            <p:ph type="body" idx="1"/>
          </p:nvPr>
        </p:nvSpPr>
        <p:spPr>
          <a:xfrm>
            <a:off x="0" y="1600200"/>
            <a:ext cx="7693025" cy="4191000"/>
          </a:xfrm>
        </p:spPr>
        <p:txBody>
          <a:bodyPr/>
          <a:lstStyle/>
          <a:p>
            <a:pPr eaLnBrk="1" hangingPunct="1">
              <a:lnSpc>
                <a:spcPct val="90000"/>
              </a:lnSpc>
            </a:pPr>
            <a:r>
              <a:rPr lang="en-US" dirty="0" smtClean="0"/>
              <a:t>Placed inside of the user’s mouth [</a:t>
            </a:r>
            <a:r>
              <a:rPr lang="en-US" i="1" dirty="0" smtClean="0"/>
              <a:t>‘wad’</a:t>
            </a:r>
            <a:r>
              <a:rPr lang="en-US" dirty="0" smtClean="0"/>
              <a:t>] for a continuous high from the nicotine</a:t>
            </a:r>
          </a:p>
          <a:p>
            <a:pPr lvl="1" eaLnBrk="1" hangingPunct="1">
              <a:lnSpc>
                <a:spcPct val="90000"/>
              </a:lnSpc>
            </a:pPr>
            <a:r>
              <a:rPr lang="en-US" sz="2300" b="1" dirty="0" smtClean="0">
                <a:solidFill>
                  <a:srgbClr val="FFFF00"/>
                </a:solidFill>
              </a:rPr>
              <a:t>CHEW/ CHEWING TOBACCO:</a:t>
            </a:r>
            <a:r>
              <a:rPr lang="en-US" sz="2300" dirty="0" smtClean="0"/>
              <a:t> a leafy form of tobacco sold in pouches. Users keep the chew between the cheek and gums for several hours at a time. </a:t>
            </a:r>
          </a:p>
          <a:p>
            <a:pPr lvl="1" eaLnBrk="1" hangingPunct="1">
              <a:lnSpc>
                <a:spcPct val="90000"/>
              </a:lnSpc>
            </a:pPr>
            <a:r>
              <a:rPr lang="en-US" sz="2300" b="1" dirty="0" smtClean="0">
                <a:solidFill>
                  <a:srgbClr val="FFFF00"/>
                </a:solidFill>
              </a:rPr>
              <a:t>PLUG:</a:t>
            </a:r>
            <a:r>
              <a:rPr lang="en-US" sz="2300" dirty="0" smtClean="0"/>
              <a:t> chewing tobacco that has been pressed into a brick. </a:t>
            </a:r>
          </a:p>
          <a:p>
            <a:pPr lvl="1" eaLnBrk="1" hangingPunct="1">
              <a:lnSpc>
                <a:spcPct val="90000"/>
              </a:lnSpc>
            </a:pPr>
            <a:r>
              <a:rPr lang="en-US" sz="2300" b="1" dirty="0" smtClean="0">
                <a:solidFill>
                  <a:srgbClr val="FFFF00"/>
                </a:solidFill>
              </a:rPr>
              <a:t>SNUFF:</a:t>
            </a:r>
            <a:r>
              <a:rPr lang="en-US" sz="2300" dirty="0" smtClean="0"/>
              <a:t> a powdered, moist form of tobacco sold in tins. Users put the snuff between the lower lip or cheek and the gum. As well, some users will sniff it.</a:t>
            </a:r>
          </a:p>
          <a:p>
            <a:pPr marL="914400" lvl="2" indent="0" eaLnBrk="1" hangingPunct="1">
              <a:lnSpc>
                <a:spcPct val="90000"/>
              </a:lnSpc>
              <a:buNone/>
            </a:pPr>
            <a:endParaRPr lang="en-US" sz="2300" b="1" i="1" dirty="0" smtClean="0">
              <a:solidFill>
                <a:srgbClr val="FFFF00"/>
              </a:solidFill>
            </a:endParaRPr>
          </a:p>
          <a:p>
            <a:pPr marL="914400" lvl="2" indent="0" eaLnBrk="1" hangingPunct="1">
              <a:lnSpc>
                <a:spcPct val="90000"/>
              </a:lnSpc>
              <a:buNone/>
            </a:pPr>
            <a:r>
              <a:rPr lang="en-US" sz="2400" b="1" i="1" dirty="0" smtClean="0">
                <a:solidFill>
                  <a:srgbClr val="FFFF00"/>
                </a:solidFill>
              </a:rPr>
              <a:t>Using some forms of smokeless tobacco is also called “dipping.”</a:t>
            </a:r>
            <a:r>
              <a:rPr lang="en-US" sz="2400" dirty="0" smtClean="0">
                <a:solidFill>
                  <a:srgbClr val="FFFF00"/>
                </a:solidFill>
              </a:rPr>
              <a:t> </a:t>
            </a:r>
          </a:p>
          <a:p>
            <a:pPr lvl="1" eaLnBrk="1" hangingPunct="1">
              <a:lnSpc>
                <a:spcPct val="90000"/>
              </a:lnSpc>
              <a:buFontTx/>
              <a:buNone/>
            </a:pPr>
            <a:endParaRPr lang="en-US" sz="2300" dirty="0" smtClean="0"/>
          </a:p>
        </p:txBody>
      </p:sp>
      <p:pic>
        <p:nvPicPr>
          <p:cNvPr id="51204" name="Picture 4" descr="skoal.jpg"/>
          <p:cNvPicPr>
            <a:picLocks noChangeAspect="1"/>
          </p:cNvPicPr>
          <p:nvPr/>
        </p:nvPicPr>
        <p:blipFill>
          <a:blip r:embed="rId3" cstate="print"/>
          <a:srcRect/>
          <a:stretch>
            <a:fillRect/>
          </a:stretch>
        </p:blipFill>
        <p:spPr bwMode="auto">
          <a:xfrm>
            <a:off x="6502637" y="228600"/>
            <a:ext cx="2514600" cy="1447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74068618"/>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AutoShape 2"/>
          <p:cNvSpPr>
            <a:spLocks noGrp="1" noChangeArrowheads="1"/>
          </p:cNvSpPr>
          <p:nvPr>
            <p:ph type="title"/>
          </p:nvPr>
        </p:nvSpPr>
        <p:spPr/>
        <p:txBody>
          <a:bodyPr/>
          <a:lstStyle/>
          <a:p>
            <a:pPr eaLnBrk="1" hangingPunct="1">
              <a:defRPr/>
            </a:pPr>
            <a:r>
              <a:rPr lang="en-US" sz="3600" dirty="0"/>
              <a:t>Smokeless </a:t>
            </a:r>
            <a:r>
              <a:rPr lang="en-US" sz="3600" dirty="0">
                <a:cs typeface="Arial" charset="0"/>
              </a:rPr>
              <a:t>≠ </a:t>
            </a:r>
            <a:r>
              <a:rPr lang="en-US" sz="3600" i="1" dirty="0" smtClean="0">
                <a:cs typeface="Arial" charset="0"/>
              </a:rPr>
              <a:t>Safe</a:t>
            </a:r>
            <a:endParaRPr lang="en-US" sz="3600" b="0" dirty="0" smtClean="0">
              <a:effectLst>
                <a:outerShdw blurRad="38100" dist="38100" dir="2700000" algn="tl">
                  <a:srgbClr val="C0C0C0"/>
                </a:outerShdw>
              </a:effectLst>
            </a:endParaRPr>
          </a:p>
        </p:txBody>
      </p:sp>
      <p:sp>
        <p:nvSpPr>
          <p:cNvPr id="51203" name="Rectangle 3"/>
          <p:cNvSpPr>
            <a:spLocks noGrp="1" noChangeArrowheads="1"/>
          </p:cNvSpPr>
          <p:nvPr>
            <p:ph type="body" idx="1"/>
          </p:nvPr>
        </p:nvSpPr>
        <p:spPr>
          <a:xfrm>
            <a:off x="0" y="2895600"/>
            <a:ext cx="8610600" cy="1447800"/>
          </a:xfrm>
        </p:spPr>
        <p:txBody>
          <a:bodyPr/>
          <a:lstStyle/>
          <a:p>
            <a:pPr marL="457200" lvl="1" indent="0" eaLnBrk="1" hangingPunct="1">
              <a:lnSpc>
                <a:spcPct val="90000"/>
              </a:lnSpc>
              <a:buNone/>
            </a:pPr>
            <a:r>
              <a:rPr lang="en-US" sz="2400" b="1" dirty="0" smtClean="0">
                <a:solidFill>
                  <a:srgbClr val="FFFF00"/>
                </a:solidFill>
              </a:rPr>
              <a:t>SNUS:</a:t>
            </a:r>
            <a:r>
              <a:rPr lang="en-US" sz="2400" dirty="0" smtClean="0"/>
              <a:t> a newer powdered, moist form of tobacco, typically in pouches and sold in tins. Users put the pouch behind the upper lip or between the cheek and the gum. It is steam pasteurized, not fermented like traditional chewing tobacco (with the idea this results in fewer carcinogens). Unlike traditional chewing tobacco, users typically do not spit. Some say it is “safer” than traditional chewing tobacco, but there is no completely safe level of exposure to tobacco.</a:t>
            </a:r>
            <a:endParaRPr lang="en-US" sz="2800" dirty="0" smtClean="0"/>
          </a:p>
        </p:txBody>
      </p:sp>
      <p:pic>
        <p:nvPicPr>
          <p:cNvPr id="5" name="Picture 4" descr="09camel600.jpg"/>
          <p:cNvPicPr>
            <a:picLocks noChangeAspect="1"/>
          </p:cNvPicPr>
          <p:nvPr/>
        </p:nvPicPr>
        <p:blipFill>
          <a:blip r:embed="rId3" cstate="print"/>
          <a:srcRect/>
          <a:stretch>
            <a:fillRect/>
          </a:stretch>
        </p:blipFill>
        <p:spPr bwMode="auto">
          <a:xfrm>
            <a:off x="3048000" y="1407319"/>
            <a:ext cx="2667000" cy="1416844"/>
          </a:xfrm>
          <a:prstGeom prst="rect">
            <a:avLst/>
          </a:prstGeom>
          <a:ln>
            <a:noFill/>
          </a:ln>
          <a:effectLst>
            <a:softEdge rad="112500"/>
          </a:effectLst>
        </p:spPr>
      </p:pic>
    </p:spTree>
    <p:extLst>
      <p:ext uri="{BB962C8B-B14F-4D97-AF65-F5344CB8AC3E}">
        <p14:creationId xmlns:p14="http://schemas.microsoft.com/office/powerpoint/2010/main" val="1356467300"/>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Dissolvable Tobacco Products </a:t>
            </a:r>
            <a:endParaRPr lang="en-US" dirty="0"/>
          </a:p>
        </p:txBody>
      </p:sp>
      <p:pic>
        <p:nvPicPr>
          <p:cNvPr id="4" name="Content Placeholder 3" descr="p1-au438_ivey_f_201003251945413.jpg"/>
          <p:cNvPicPr>
            <a:picLocks noGrp="1" noChangeAspect="1"/>
          </p:cNvPicPr>
          <p:nvPr>
            <p:ph idx="1"/>
          </p:nvPr>
        </p:nvPicPr>
        <p:blipFill>
          <a:blip r:embed="rId2" cstate="print"/>
          <a:stretch>
            <a:fillRect/>
          </a:stretch>
        </p:blipFill>
        <p:spPr>
          <a:xfrm>
            <a:off x="1295400" y="1447800"/>
            <a:ext cx="3200400" cy="1219200"/>
          </a:xfrm>
          <a:prstGeom prst="rect">
            <a:avLst/>
          </a:prstGeom>
          <a:ln>
            <a:noFill/>
          </a:ln>
          <a:effectLst>
            <a:softEdge rad="112500"/>
          </a:effectLst>
        </p:spPr>
      </p:pic>
      <p:sp>
        <p:nvSpPr>
          <p:cNvPr id="8" name="TextBox 7"/>
          <p:cNvSpPr txBox="1"/>
          <p:nvPr/>
        </p:nvSpPr>
        <p:spPr>
          <a:xfrm>
            <a:off x="0" y="4114800"/>
            <a:ext cx="4070931" cy="369332"/>
          </a:xfrm>
          <a:prstGeom prst="rect">
            <a:avLst/>
          </a:prstGeom>
          <a:noFill/>
        </p:spPr>
        <p:txBody>
          <a:bodyPr wrap="square" rtlCol="0">
            <a:spAutoFit/>
          </a:bodyPr>
          <a:lstStyle/>
          <a:p>
            <a:endParaRPr lang="en-US" dirty="0"/>
          </a:p>
        </p:txBody>
      </p:sp>
      <p:sp>
        <p:nvSpPr>
          <p:cNvPr id="41986" name="Rectangle 2"/>
          <p:cNvSpPr>
            <a:spLocks noChangeArrowheads="1"/>
          </p:cNvSpPr>
          <p:nvPr/>
        </p:nvSpPr>
        <p:spPr bwMode="auto">
          <a:xfrm>
            <a:off x="457200" y="3018498"/>
            <a:ext cx="83820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hangingPunct="0"/>
            <a:r>
              <a:rPr lang="en-US" dirty="0" smtClean="0">
                <a:solidFill>
                  <a:schemeClr val="bg1"/>
                </a:solidFill>
                <a:latin typeface="Arial" pitchFamily="34" charset="0"/>
              </a:rPr>
              <a:t>“Orbs” are small pellets resembling breath mints that last just a few minutes before melting away. Orbs come in “Mellow” and “Fresh” flavors. Mellow is a sweet tobacco flavor, while Fresh is minty.  </a:t>
            </a:r>
            <a:r>
              <a:rPr lang="en-US" dirty="0" smtClean="0">
                <a:solidFill>
                  <a:schemeClr val="bg1"/>
                </a:solidFill>
              </a:rPr>
              <a:t>Dissolvable Tobacco Products entered </a:t>
            </a:r>
            <a:r>
              <a:rPr lang="en-US" dirty="0" smtClean="0">
                <a:solidFill>
                  <a:schemeClr val="bg1"/>
                </a:solidFill>
                <a:latin typeface="Arial" pitchFamily="34" charset="0"/>
              </a:rPr>
              <a:t>mainstream use in the later half of the 2000s. The product consists of finely processed tobacco which is developed in such a way as to allow the substance to dissolve on the tongue or in the mouth. Camel tobacco is the major purveyor of dissolvable tobacco products, with three varieties, including strips, sticks and orbs. </a:t>
            </a:r>
            <a:endParaRPr kumimoji="0" lang="en-US" b="0" i="0" u="none" strike="noStrike" cap="none" normalizeH="0" baseline="0" dirty="0" smtClean="0">
              <a:ln>
                <a:noFill/>
              </a:ln>
              <a:solidFill>
                <a:schemeClr val="bg1"/>
              </a:solidFill>
              <a:effectLst/>
              <a:latin typeface="Arial"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447800"/>
            <a:ext cx="1524000" cy="1143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dirty="0" smtClean="0"/>
              <a:t>Additional Resources</a:t>
            </a:r>
          </a:p>
        </p:txBody>
      </p:sp>
      <p:sp>
        <p:nvSpPr>
          <p:cNvPr id="46083" name="Rectangle 3"/>
          <p:cNvSpPr>
            <a:spLocks noGrp="1" noChangeArrowheads="1"/>
          </p:cNvSpPr>
          <p:nvPr>
            <p:ph type="body" idx="1"/>
          </p:nvPr>
        </p:nvSpPr>
        <p:spPr>
          <a:xfrm>
            <a:off x="381000" y="1600200"/>
            <a:ext cx="8477250" cy="4267200"/>
          </a:xfrm>
        </p:spPr>
        <p:txBody>
          <a:bodyPr/>
          <a:lstStyle/>
          <a:p>
            <a:pPr eaLnBrk="1" hangingPunct="1"/>
            <a:r>
              <a:rPr lang="en-US" sz="2800" dirty="0" smtClean="0"/>
              <a:t>Online CME / treatment information </a:t>
            </a:r>
            <a:endParaRPr lang="en-US" dirty="0" smtClean="0"/>
          </a:p>
          <a:p>
            <a:pPr lvl="1" eaLnBrk="1" hangingPunct="1"/>
            <a:r>
              <a:rPr lang="en-US" sz="2800" dirty="0" smtClean="0">
                <a:hlinkClick r:id="rId3"/>
              </a:rPr>
              <a:t>www.nysmokefree.com</a:t>
            </a:r>
            <a:r>
              <a:rPr lang="en-US" sz="2800" dirty="0" smtClean="0"/>
              <a:t> (Click to Quit)</a:t>
            </a:r>
          </a:p>
          <a:p>
            <a:pPr lvl="1" eaLnBrk="1" hangingPunct="1"/>
            <a:r>
              <a:rPr lang="en-US" sz="2800" dirty="0" smtClean="0">
                <a:hlinkClick r:id="rId4"/>
              </a:rPr>
              <a:t>www.smokefree.gov</a:t>
            </a:r>
            <a:r>
              <a:rPr lang="en-US" sz="2800" dirty="0" smtClean="0"/>
              <a:t> (includes chat)</a:t>
            </a:r>
          </a:p>
          <a:p>
            <a:pPr lvl="1" eaLnBrk="1" hangingPunct="1"/>
            <a:r>
              <a:rPr lang="en-US" sz="2800" dirty="0" smtClean="0">
                <a:hlinkClick r:id="rId5"/>
              </a:rPr>
              <a:t>www.Talktoyourpatients.org</a:t>
            </a:r>
            <a:r>
              <a:rPr lang="en-US" sz="2800" dirty="0" smtClean="0"/>
              <a:t> (clinician resources)</a:t>
            </a:r>
          </a:p>
          <a:p>
            <a:pPr eaLnBrk="1" hangingPunct="1"/>
            <a:r>
              <a:rPr lang="en-US" sz="2800" dirty="0" smtClean="0"/>
              <a:t>Treating Tobacco Dependence - Clinical Practice Guidelines</a:t>
            </a:r>
            <a:endParaRPr lang="en-US" dirty="0" smtClean="0"/>
          </a:p>
          <a:p>
            <a:pPr lvl="1" eaLnBrk="1" hangingPunct="1"/>
            <a:r>
              <a:rPr lang="en-US" sz="2800" dirty="0" smtClean="0">
                <a:hlinkClick r:id="rId6"/>
              </a:rPr>
              <a:t>www.surgeongeneral.gov/</a:t>
            </a:r>
            <a:endParaRPr lang="en-US" sz="2800" dirty="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dirty="0" smtClean="0"/>
              <a:t>Additional Resources</a:t>
            </a:r>
          </a:p>
        </p:txBody>
      </p:sp>
      <p:sp>
        <p:nvSpPr>
          <p:cNvPr id="46083" name="Rectangle 3"/>
          <p:cNvSpPr>
            <a:spLocks noGrp="1" noChangeArrowheads="1"/>
          </p:cNvSpPr>
          <p:nvPr>
            <p:ph type="body" idx="1"/>
          </p:nvPr>
        </p:nvSpPr>
        <p:spPr>
          <a:xfrm>
            <a:off x="381000" y="1600200"/>
            <a:ext cx="8477250" cy="4267200"/>
          </a:xfrm>
        </p:spPr>
        <p:txBody>
          <a:bodyPr/>
          <a:lstStyle/>
          <a:p>
            <a:pPr eaLnBrk="1" hangingPunct="1"/>
            <a:r>
              <a:rPr lang="en-US" sz="2800" b="1" u="sng" dirty="0" smtClean="0"/>
              <a:t>References</a:t>
            </a:r>
          </a:p>
          <a:p>
            <a:pPr eaLnBrk="1" hangingPunct="1"/>
            <a:r>
              <a:rPr lang="en-US" sz="2800" dirty="0" smtClean="0"/>
              <a:t>Lerner et al. (2015). Electronic Cigarettes ….  Environmental Pollution.</a:t>
            </a:r>
          </a:p>
          <a:p>
            <a:pPr eaLnBrk="1" hangingPunct="1"/>
            <a:r>
              <a:rPr lang="en-US" sz="2800" dirty="0" smtClean="0"/>
              <a:t>Lerner et al. (2015). Vapor …. Mouse Lung. </a:t>
            </a:r>
            <a:r>
              <a:rPr lang="en-US" sz="2800" dirty="0" err="1" smtClean="0"/>
              <a:t>PLoS</a:t>
            </a:r>
            <a:r>
              <a:rPr lang="en-US" sz="2800" dirty="0" smtClean="0"/>
              <a:t> </a:t>
            </a:r>
            <a:r>
              <a:rPr lang="en-US" sz="2800" smtClean="0"/>
              <a:t>ONE.</a:t>
            </a:r>
          </a:p>
          <a:p>
            <a:pPr eaLnBrk="1" hangingPunct="1"/>
            <a:endParaRPr lang="en-US" sz="2800" dirty="0" smtClean="0"/>
          </a:p>
        </p:txBody>
      </p:sp>
    </p:spTree>
    <p:extLst>
      <p:ext uri="{BB962C8B-B14F-4D97-AF65-F5344CB8AC3E}">
        <p14:creationId xmlns:p14="http://schemas.microsoft.com/office/powerpoint/2010/main" val="13680605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sz="2800" dirty="0" smtClean="0"/>
              <a:t>		</a:t>
            </a:r>
            <a:r>
              <a:rPr lang="en-US" sz="3600" dirty="0" smtClean="0"/>
              <a:t>Wrap Up</a:t>
            </a:r>
          </a:p>
        </p:txBody>
      </p:sp>
      <p:sp>
        <p:nvSpPr>
          <p:cNvPr id="49155" name="Rectangle 6"/>
          <p:cNvSpPr>
            <a:spLocks noGrp="1" noChangeArrowheads="1"/>
          </p:cNvSpPr>
          <p:nvPr>
            <p:ph type="body" idx="1"/>
          </p:nvPr>
        </p:nvSpPr>
        <p:spPr>
          <a:xfrm>
            <a:off x="838200" y="1381125"/>
            <a:ext cx="7924800" cy="5324475"/>
          </a:xfrm>
        </p:spPr>
        <p:txBody>
          <a:bodyPr/>
          <a:lstStyle/>
          <a:p>
            <a:pPr eaLnBrk="1" hangingPunct="1"/>
            <a:r>
              <a:rPr lang="en-US" dirty="0" smtClean="0"/>
              <a:t>Please  sign in using the CME form</a:t>
            </a:r>
          </a:p>
          <a:p>
            <a:pPr eaLnBrk="1" hangingPunct="1"/>
            <a:endParaRPr lang="en-US" dirty="0" smtClean="0"/>
          </a:p>
          <a:p>
            <a:pPr eaLnBrk="1" hangingPunct="1"/>
            <a:r>
              <a:rPr lang="en-US" dirty="0" smtClean="0"/>
              <a:t>Please fill out evaluation </a:t>
            </a:r>
          </a:p>
          <a:p>
            <a:pPr eaLnBrk="1" hangingPunct="1"/>
            <a:endParaRPr lang="en-US" dirty="0" smtClean="0"/>
          </a:p>
          <a:p>
            <a:pPr eaLnBrk="1" hangingPunct="1"/>
            <a:r>
              <a:rPr lang="en-US" dirty="0" smtClean="0"/>
              <a:t>Questions?</a:t>
            </a:r>
          </a:p>
          <a:p>
            <a:pPr eaLnBrk="1" hangingPunct="1">
              <a:buNone/>
            </a:pPr>
            <a:r>
              <a:rPr lang="en-US" sz="4000" dirty="0"/>
              <a:t>	</a:t>
            </a:r>
            <a:r>
              <a:rPr lang="en-US" sz="4000" dirty="0" smtClean="0"/>
              <a:t>			</a:t>
            </a:r>
            <a:r>
              <a:rPr lang="en-US" dirty="0" smtClean="0"/>
              <a:t>Thank you!</a:t>
            </a:r>
          </a:p>
          <a:p>
            <a:pPr algn="ctr">
              <a:buFontTx/>
              <a:buNone/>
              <a:defRPr/>
            </a:pPr>
            <a:r>
              <a:rPr lang="en-US" b="1" dirty="0"/>
              <a:t>For more information:</a:t>
            </a:r>
          </a:p>
          <a:p>
            <a:pPr algn="ctr">
              <a:buFontTx/>
              <a:buNone/>
              <a:defRPr/>
            </a:pPr>
            <a:r>
              <a:rPr lang="en-US" sz="2000" dirty="0" smtClean="0"/>
              <a:t>Center for A Tobacco-Free Finger Lakes Project Manager:</a:t>
            </a:r>
          </a:p>
          <a:p>
            <a:pPr algn="ctr">
              <a:buFontTx/>
              <a:buNone/>
              <a:defRPr/>
            </a:pPr>
            <a:r>
              <a:rPr lang="en-US" smtClean="0"/>
              <a:t>Thomas Della Porta</a:t>
            </a:r>
            <a:r>
              <a:rPr lang="en-US" dirty="0" smtClean="0"/>
              <a:t>, MS</a:t>
            </a:r>
          </a:p>
          <a:p>
            <a:pPr algn="ctr">
              <a:buFontTx/>
              <a:buNone/>
              <a:defRPr/>
            </a:pPr>
            <a:r>
              <a:rPr lang="en-US" sz="2000" dirty="0" smtClean="0"/>
              <a:t>email: </a:t>
            </a:r>
            <a:r>
              <a:rPr lang="en-US" sz="2000" dirty="0" smtClean="0">
                <a:hlinkClick r:id="rId3"/>
              </a:rPr>
              <a:t>Thomas_DellaPorta@URMC.Rochester.edu</a:t>
            </a:r>
            <a:r>
              <a:rPr lang="en-US" sz="2000" dirty="0" smtClean="0"/>
              <a:t> </a:t>
            </a:r>
          </a:p>
          <a:p>
            <a:pPr algn="ctr">
              <a:buFontTx/>
              <a:buNone/>
              <a:defRPr/>
            </a:pPr>
            <a:r>
              <a:rPr lang="en-US" sz="2000" dirty="0" smtClean="0"/>
              <a:t>phone</a:t>
            </a:r>
            <a:r>
              <a:rPr lang="en-US" dirty="0" smtClean="0"/>
              <a:t>: (585) 275-0598</a:t>
            </a:r>
          </a:p>
          <a:p>
            <a:pPr eaLnBrk="1" hangingPunct="1"/>
            <a:endParaRPr lang="en-US" sz="3200" dirty="0" smtClean="0"/>
          </a:p>
        </p:txBody>
      </p:sp>
    </p:spTree>
  </p:cSld>
  <p:clrMapOvr>
    <a:masterClrMapping/>
  </p:clrMapOvr>
  <p:transition>
    <p:dissolv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Erectile Dysfunction</a:t>
            </a:r>
            <a:endParaRPr lang="en-US" dirty="0"/>
          </a:p>
        </p:txBody>
      </p:sp>
      <p:sp>
        <p:nvSpPr>
          <p:cNvPr id="3" name="Content Placeholder 2"/>
          <p:cNvSpPr>
            <a:spLocks noGrp="1"/>
          </p:cNvSpPr>
          <p:nvPr>
            <p:ph idx="1"/>
          </p:nvPr>
        </p:nvSpPr>
        <p:spPr>
          <a:xfrm>
            <a:off x="457200" y="1447800"/>
            <a:ext cx="5334000" cy="4678363"/>
          </a:xfrm>
        </p:spPr>
        <p:txBody>
          <a:bodyPr>
            <a:normAutofit/>
          </a:bodyPr>
          <a:lstStyle/>
          <a:p>
            <a:r>
              <a:rPr lang="en-US" dirty="0" smtClean="0"/>
              <a:t>Erections require the  proper functioning of both the neurologic and the circulatory system</a:t>
            </a:r>
          </a:p>
          <a:p>
            <a:r>
              <a:rPr lang="en-US" dirty="0" smtClean="0"/>
              <a:t>Smoking damages the circulatory system</a:t>
            </a:r>
          </a:p>
          <a:p>
            <a:r>
              <a:rPr lang="en-US" dirty="0" smtClean="0"/>
              <a:t>Smokers have </a:t>
            </a:r>
            <a:r>
              <a:rPr lang="en-US" b="1" dirty="0" smtClean="0"/>
              <a:t>twice</a:t>
            </a:r>
            <a:r>
              <a:rPr lang="en-US" dirty="0" smtClean="0"/>
              <a:t> the rate of erectile dysfunction of non-smokers</a:t>
            </a:r>
          </a:p>
          <a:p>
            <a:r>
              <a:rPr lang="en-US" dirty="0" smtClean="0"/>
              <a:t>The more you smoke, the higher the risk of becoming impotent</a:t>
            </a:r>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0652" y="1619250"/>
            <a:ext cx="2714625"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2462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dirty="0" smtClean="0"/>
              <a:t>Goals: Take Home Messages</a:t>
            </a:r>
          </a:p>
        </p:txBody>
      </p:sp>
      <p:sp>
        <p:nvSpPr>
          <p:cNvPr id="13315" name="Rectangle 3"/>
          <p:cNvSpPr>
            <a:spLocks noGrp="1" noChangeArrowheads="1"/>
          </p:cNvSpPr>
          <p:nvPr>
            <p:ph type="body" idx="1"/>
          </p:nvPr>
        </p:nvSpPr>
        <p:spPr>
          <a:xfrm>
            <a:off x="598488" y="1600200"/>
            <a:ext cx="7958137" cy="4554538"/>
          </a:xfrm>
        </p:spPr>
        <p:txBody>
          <a:bodyPr/>
          <a:lstStyle/>
          <a:p>
            <a:r>
              <a:rPr lang="en-US" sz="3200" dirty="0" smtClean="0"/>
              <a:t>Very Brief Advice</a:t>
            </a:r>
          </a:p>
          <a:p>
            <a:pPr lvl="1"/>
            <a:r>
              <a:rPr lang="en-US" sz="2800" dirty="0" smtClean="0"/>
              <a:t>1 to 3 minutes is EFFECTIVE (40% increase)</a:t>
            </a:r>
          </a:p>
          <a:p>
            <a:pPr lvl="1"/>
            <a:r>
              <a:rPr lang="en-US" sz="2800" dirty="0" smtClean="0"/>
              <a:t>Clinician advice alone is EFFECTIVE</a:t>
            </a:r>
          </a:p>
          <a:p>
            <a:r>
              <a:rPr lang="en-US" sz="3200" dirty="0" smtClean="0"/>
              <a:t>More counseling is even more effective </a:t>
            </a:r>
          </a:p>
          <a:p>
            <a:pPr lvl="2"/>
            <a:r>
              <a:rPr lang="en-US" sz="2600" dirty="0" smtClean="0"/>
              <a:t>e.g., 30 minutes can be 90% increase</a:t>
            </a:r>
          </a:p>
          <a:p>
            <a:pPr lvl="2"/>
            <a:r>
              <a:rPr lang="en-US" sz="2500" dirty="0" smtClean="0"/>
              <a:t>SO: Time spent at </a:t>
            </a:r>
            <a:r>
              <a:rPr lang="en-US" sz="2500" b="1" u="sng" dirty="0" smtClean="0"/>
              <a:t>point of care</a:t>
            </a:r>
            <a:r>
              <a:rPr lang="en-US" sz="2500" dirty="0" smtClean="0"/>
              <a:t>   - PLUS -</a:t>
            </a:r>
          </a:p>
          <a:p>
            <a:pPr lvl="2"/>
            <a:r>
              <a:rPr lang="en-US" sz="2500" dirty="0" smtClean="0"/>
              <a:t>Multiple providers - PLUS -</a:t>
            </a:r>
          </a:p>
          <a:p>
            <a:pPr lvl="2"/>
            <a:r>
              <a:rPr lang="en-US" sz="2500" dirty="0" smtClean="0"/>
              <a:t>Telephone Quitline Counselors</a:t>
            </a:r>
          </a:p>
        </p:txBody>
      </p:sp>
      <p:sp>
        <p:nvSpPr>
          <p:cNvPr id="13316" name="Rectangle 4"/>
          <p:cNvSpPr>
            <a:spLocks noChangeArrowheads="1"/>
          </p:cNvSpPr>
          <p:nvPr/>
        </p:nvSpPr>
        <p:spPr bwMode="auto">
          <a:xfrm>
            <a:off x="7721600" y="6438900"/>
            <a:ext cx="1257300" cy="292100"/>
          </a:xfrm>
          <a:prstGeom prst="rect">
            <a:avLst/>
          </a:prstGeom>
          <a:noFill/>
          <a:ln w="9525">
            <a:noFill/>
            <a:miter lim="800000"/>
            <a:headEnd/>
            <a:tailEnd/>
          </a:ln>
        </p:spPr>
        <p:txBody>
          <a:bodyPr/>
          <a:lstStyle/>
          <a:p>
            <a:pPr algn="r"/>
            <a:fld id="{A8B18387-5536-4257-901D-C1DC298E27FE}" type="slidenum">
              <a:rPr lang="en-US" sz="1200" b="1">
                <a:solidFill>
                  <a:schemeClr val="bg2"/>
                </a:solidFill>
                <a:latin typeface="Arial Narrow" pitchFamily="34" charset="0"/>
              </a:rPr>
              <a:pPr algn="r"/>
              <a:t>5</a:t>
            </a:fld>
            <a:endParaRPr lang="en-US" sz="1200" b="1" dirty="0">
              <a:solidFill>
                <a:schemeClr val="bg2"/>
              </a:solidFill>
              <a:latin typeface="Arial Narrow"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ndara" pitchFamily="34" charset="0"/>
                <a:cs typeface="Times New Roman" pitchFamily="18" charset="0"/>
              </a:rPr>
              <a:t>NON-UNIONS</a:t>
            </a:r>
            <a:endParaRPr lang="en-US" dirty="0">
              <a:latin typeface="Candara" pitchFamily="34" charset="0"/>
            </a:endParaRPr>
          </a:p>
        </p:txBody>
      </p:sp>
      <p:sp>
        <p:nvSpPr>
          <p:cNvPr id="3" name="Content Placeholder 2"/>
          <p:cNvSpPr>
            <a:spLocks noGrp="1"/>
          </p:cNvSpPr>
          <p:nvPr>
            <p:ph idx="1"/>
          </p:nvPr>
        </p:nvSpPr>
        <p:spPr>
          <a:xfrm>
            <a:off x="1524000" y="2971800"/>
            <a:ext cx="7334250" cy="2895600"/>
          </a:xfrm>
        </p:spPr>
        <p:txBody>
          <a:bodyPr/>
          <a:lstStyle/>
          <a:p>
            <a:pPr>
              <a:buFont typeface="Wingdings" panose="05000000000000000000" pitchFamily="2" charset="2"/>
              <a:buChar char="§"/>
            </a:pPr>
            <a:r>
              <a:rPr lang="en-US" dirty="0" smtClean="0">
                <a:latin typeface="Times New Roman" pitchFamily="18" charset="0"/>
                <a:cs typeface="Times New Roman" pitchFamily="18" charset="0"/>
              </a:rPr>
              <a:t>Most broken bones heal without any problems.</a:t>
            </a:r>
            <a:endParaRPr lang="en-US" dirty="0" smtClean="0">
              <a:latin typeface="Times New Roman" pitchFamily="18" charset="0"/>
              <a:cs typeface="Times New Roman" pitchFamily="18" charset="0"/>
              <a:sym typeface="Wingdings" pitchFamily="2" charset="2"/>
            </a:endParaRPr>
          </a:p>
          <a:p>
            <a:pPr>
              <a:buFont typeface="Wingdings" panose="05000000000000000000" pitchFamily="2" charset="2"/>
              <a:buChar char="§"/>
            </a:pPr>
            <a:r>
              <a:rPr lang="en-US" dirty="0" smtClean="0">
                <a:latin typeface="Times New Roman" pitchFamily="18" charset="0"/>
                <a:cs typeface="Times New Roman" pitchFamily="18" charset="0"/>
              </a:rPr>
              <a:t>After a fracture, new bone tissue forms to connect the broken pieces. </a:t>
            </a:r>
          </a:p>
          <a:p>
            <a:pPr>
              <a:buFont typeface="Wingdings" panose="05000000000000000000" pitchFamily="2" charset="2"/>
              <a:buChar char="§"/>
            </a:pPr>
            <a:r>
              <a:rPr lang="en-US" dirty="0" smtClean="0">
                <a:latin typeface="Times New Roman" pitchFamily="18" charset="0"/>
                <a:cs typeface="Times New Roman" pitchFamily="18" charset="0"/>
              </a:rPr>
              <a:t>When the broken bone fails to heal it is called a </a:t>
            </a:r>
            <a:r>
              <a:rPr lang="en-US" dirty="0">
                <a:latin typeface="Times New Roman" pitchFamily="18" charset="0"/>
                <a:cs typeface="Times New Roman" pitchFamily="18" charset="0"/>
              </a:rPr>
              <a:t/>
            </a:r>
            <a:br>
              <a:rPr lang="en-US" dirty="0">
                <a:latin typeface="Times New Roman" pitchFamily="18" charset="0"/>
                <a:cs typeface="Times New Roman" pitchFamily="18" charset="0"/>
              </a:rPr>
            </a:br>
            <a:r>
              <a:rPr lang="en-US" dirty="0" smtClean="0">
                <a:latin typeface="Times New Roman" pitchFamily="18" charset="0"/>
                <a:cs typeface="Times New Roman" pitchFamily="18" charset="0"/>
              </a:rPr>
              <a:t>“nonunion”.</a:t>
            </a:r>
          </a:p>
          <a:p>
            <a:pPr>
              <a:buFont typeface="Wingdings" panose="05000000000000000000" pitchFamily="2" charset="2"/>
              <a:buChar char="§"/>
            </a:pPr>
            <a:r>
              <a:rPr lang="en-US" dirty="0" smtClean="0">
                <a:latin typeface="Times New Roman" pitchFamily="18" charset="0"/>
                <a:cs typeface="Times New Roman" pitchFamily="18" charset="0"/>
              </a:rPr>
              <a:t>A “delayed union” is when a fracture takes longer than usual to heal. </a:t>
            </a:r>
          </a:p>
          <a:p>
            <a:pPr>
              <a:buFont typeface="Wingdings" panose="05000000000000000000" pitchFamily="2" charset="2"/>
              <a:buChar char="§"/>
            </a:pPr>
            <a:r>
              <a:rPr lang="en-US" dirty="0" smtClean="0">
                <a:latin typeface="Times New Roman" pitchFamily="18" charset="0"/>
                <a:cs typeface="Times New Roman" pitchFamily="18" charset="0"/>
              </a:rPr>
              <a:t>For bone healing, bones need adequate stability and blood supply.</a:t>
            </a:r>
            <a:endParaRPr lang="en-US" dirty="0"/>
          </a:p>
        </p:txBody>
      </p:sp>
      <p:pic>
        <p:nvPicPr>
          <p:cNvPr id="4" name="Picture 4" descr="A00374F01"/>
          <p:cNvPicPr>
            <a:picLocks noChangeAspect="1" noChangeArrowheads="1"/>
          </p:cNvPicPr>
          <p:nvPr/>
        </p:nvPicPr>
        <p:blipFill>
          <a:blip r:embed="rId2" cstate="print"/>
          <a:srcRect/>
          <a:stretch>
            <a:fillRect/>
          </a:stretch>
        </p:blipFill>
        <p:spPr bwMode="auto">
          <a:xfrm>
            <a:off x="1981200" y="1219200"/>
            <a:ext cx="5130800" cy="1752600"/>
          </a:xfrm>
          <a:prstGeom prst="rect">
            <a:avLst/>
          </a:prstGeom>
          <a:ln>
            <a:noFill/>
          </a:ln>
          <a:effectLst>
            <a:softEdge rad="112500"/>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Non-unions and Tobacco</a:t>
            </a:r>
            <a:endParaRPr lang="en-US" dirty="0"/>
          </a:p>
        </p:txBody>
      </p:sp>
      <p:sp>
        <p:nvSpPr>
          <p:cNvPr id="3" name="Content Placeholder 2"/>
          <p:cNvSpPr>
            <a:spLocks noGrp="1"/>
          </p:cNvSpPr>
          <p:nvPr>
            <p:ph idx="1"/>
          </p:nvPr>
        </p:nvSpPr>
        <p:spPr>
          <a:xfrm>
            <a:off x="381000" y="2590800"/>
            <a:ext cx="8477250" cy="3581400"/>
          </a:xfrm>
        </p:spPr>
        <p:txBody>
          <a:bodyPr/>
          <a:lstStyle/>
          <a:p>
            <a:r>
              <a:rPr lang="en-US" dirty="0" smtClean="0"/>
              <a:t>Use of tobacco is among the factors that can increase the risk of nonunion: </a:t>
            </a:r>
            <a:br>
              <a:rPr lang="en-US" dirty="0" smtClean="0"/>
            </a:br>
            <a:r>
              <a:rPr lang="en-US" dirty="0" smtClean="0"/>
              <a:t>	</a:t>
            </a:r>
            <a:br>
              <a:rPr lang="en-US" dirty="0" smtClean="0"/>
            </a:br>
            <a:r>
              <a:rPr lang="en-US" dirty="0" smtClean="0"/>
              <a:t>“Use of tobacco or nicotine in any form Smoking, chewing tobacco, and use of nicotine gum or patches significantly inhibit bone healing and increase the chance of a nonunion”</a:t>
            </a:r>
            <a:br>
              <a:rPr lang="en-US" dirty="0" smtClean="0"/>
            </a:br>
            <a:r>
              <a:rPr lang="en-US" dirty="0" smtClean="0"/>
              <a:t/>
            </a:r>
            <a:br>
              <a:rPr lang="en-US" dirty="0" smtClean="0"/>
            </a:br>
            <a:r>
              <a:rPr lang="en-US" dirty="0" smtClean="0"/>
              <a:t>	</a:t>
            </a:r>
            <a:r>
              <a:rPr lang="en-US" dirty="0" smtClean="0">
                <a:cs typeface="Arial" pitchFamily="34" charset="0"/>
              </a:rPr>
              <a:t>© </a:t>
            </a:r>
            <a:r>
              <a:rPr lang="en-US" sz="2800" dirty="0" smtClean="0"/>
              <a:t>American Academy of Orthopedic Surgeons </a:t>
            </a:r>
            <a:r>
              <a:rPr lang="en-US" dirty="0" smtClean="0"/>
              <a:t/>
            </a:r>
            <a:br>
              <a:rPr lang="en-US" dirty="0" smtClean="0"/>
            </a:br>
            <a:endParaRPr lang="en-US" dirty="0"/>
          </a:p>
        </p:txBody>
      </p:sp>
      <p:pic>
        <p:nvPicPr>
          <p:cNvPr id="4" name="Picture 5" descr="osteo_06"/>
          <p:cNvPicPr>
            <a:picLocks noChangeAspect="1" noChangeArrowheads="1"/>
          </p:cNvPicPr>
          <p:nvPr/>
        </p:nvPicPr>
        <p:blipFill>
          <a:blip r:embed="rId2" cstate="print"/>
          <a:srcRect/>
          <a:stretch>
            <a:fillRect/>
          </a:stretch>
        </p:blipFill>
        <p:spPr bwMode="auto">
          <a:xfrm>
            <a:off x="7315200" y="152400"/>
            <a:ext cx="1571625" cy="2276475"/>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0" dirty="0" smtClean="0"/>
              <a:t>The Effects of Tobacco </a:t>
            </a:r>
            <a:br>
              <a:rPr lang="en-US" b="0" dirty="0" smtClean="0"/>
            </a:br>
            <a:r>
              <a:rPr lang="en-US" b="0" dirty="0" smtClean="0"/>
              <a:t>on Bone Healing</a:t>
            </a:r>
            <a:endParaRPr lang="en-US" b="0" dirty="0"/>
          </a:p>
        </p:txBody>
      </p:sp>
      <p:sp>
        <p:nvSpPr>
          <p:cNvPr id="4" name="Content Placeholder 2"/>
          <p:cNvSpPr>
            <a:spLocks noGrp="1"/>
          </p:cNvSpPr>
          <p:nvPr>
            <p:ph idx="1"/>
          </p:nvPr>
        </p:nvSpPr>
        <p:spPr>
          <a:xfrm>
            <a:off x="1276350" y="1600200"/>
            <a:ext cx="7791450" cy="4876800"/>
          </a:xfrm>
        </p:spPr>
        <p:txBody>
          <a:bodyPr/>
          <a:lstStyle/>
          <a:p>
            <a:pPr>
              <a:buFontTx/>
              <a:buChar char="•"/>
            </a:pPr>
            <a:r>
              <a:rPr lang="en-US" sz="1600" dirty="0" smtClean="0"/>
              <a:t>Weakened spinal ligaments</a:t>
            </a:r>
          </a:p>
          <a:p>
            <a:pPr>
              <a:buFontTx/>
              <a:buChar char="•"/>
            </a:pPr>
            <a:r>
              <a:rPr lang="en-US" sz="1600" dirty="0" smtClean="0"/>
              <a:t>Reduced production of bone cells </a:t>
            </a:r>
          </a:p>
          <a:p>
            <a:pPr>
              <a:buFontTx/>
              <a:buChar char="•"/>
            </a:pPr>
            <a:r>
              <a:rPr lang="en-US" sz="1600" dirty="0" smtClean="0"/>
              <a:t>Faster bone loss in postmenopausal women</a:t>
            </a:r>
          </a:p>
          <a:p>
            <a:pPr>
              <a:buFontTx/>
              <a:buChar char="•"/>
            </a:pPr>
            <a:r>
              <a:rPr lang="en-US" sz="1600" dirty="0" smtClean="0"/>
              <a:t>Fractures take longer to heal</a:t>
            </a:r>
          </a:p>
          <a:p>
            <a:pPr>
              <a:buFontTx/>
              <a:buChar char="•"/>
            </a:pPr>
            <a:r>
              <a:rPr lang="en-US" sz="1600" dirty="0" smtClean="0"/>
              <a:t>Rotator cuff surgery is less successful </a:t>
            </a:r>
          </a:p>
          <a:p>
            <a:pPr>
              <a:buFontTx/>
              <a:buChar char="•"/>
            </a:pPr>
            <a:r>
              <a:rPr lang="en-US" sz="1600" dirty="0" smtClean="0">
                <a:solidFill>
                  <a:srgbClr val="FFFF00"/>
                </a:solidFill>
              </a:rPr>
              <a:t>Longer healing time for surgical incisions</a:t>
            </a:r>
          </a:p>
          <a:p>
            <a:pPr>
              <a:buFontTx/>
              <a:buChar char="•"/>
            </a:pPr>
            <a:r>
              <a:rPr lang="en-US" sz="1600" dirty="0">
                <a:solidFill>
                  <a:srgbClr val="FFFF00"/>
                </a:solidFill>
              </a:rPr>
              <a:t>M</a:t>
            </a:r>
            <a:r>
              <a:rPr lang="en-US" sz="1600" dirty="0" smtClean="0">
                <a:solidFill>
                  <a:srgbClr val="FFFF00"/>
                </a:solidFill>
              </a:rPr>
              <a:t>ore post-surgery complications</a:t>
            </a:r>
          </a:p>
          <a:p>
            <a:pPr>
              <a:buFontTx/>
              <a:buChar char="•"/>
            </a:pPr>
            <a:r>
              <a:rPr lang="en-US" sz="1600" dirty="0" smtClean="0"/>
              <a:t>Delayed spinal fusion</a:t>
            </a:r>
          </a:p>
          <a:p>
            <a:r>
              <a:rPr lang="en-US" sz="1600" dirty="0" smtClean="0"/>
              <a:t>Smoking  lowers bone mineral density due to</a:t>
            </a:r>
          </a:p>
          <a:p>
            <a:pPr>
              <a:buFont typeface="Monotype Sorts" pitchFamily="2" charset="2"/>
              <a:buNone/>
            </a:pPr>
            <a:r>
              <a:rPr lang="en-US" sz="1600" dirty="0" smtClean="0"/>
              <a:t>	decreased calcium absorption associated with secondary hyperparathyroidism and increased bone </a:t>
            </a:r>
            <a:r>
              <a:rPr lang="en-US" sz="1600" dirty="0" err="1" smtClean="0"/>
              <a:t>resorption</a:t>
            </a:r>
            <a:endParaRPr lang="en-US" sz="1600" dirty="0" smtClean="0"/>
          </a:p>
          <a:p>
            <a:r>
              <a:rPr lang="en-US" sz="1600" dirty="0" smtClean="0"/>
              <a:t>Toxins contained in cigarette smoke can undermine fracture and ligament repair following injury </a:t>
            </a:r>
          </a:p>
          <a:p>
            <a:r>
              <a:rPr lang="en-US" sz="1600" dirty="0" smtClean="0"/>
              <a:t>Fracture healing problems and bone infections and smoking	have been shown to impair soft tissue wound healing</a:t>
            </a:r>
          </a:p>
          <a:p>
            <a:r>
              <a:rPr lang="en-US" sz="1600" dirty="0" smtClean="0">
                <a:solidFill>
                  <a:srgbClr val="FFFF00"/>
                </a:solidFill>
              </a:rPr>
              <a:t>Use of tobacco is among the factors that can increase the risk of nonunion</a:t>
            </a:r>
          </a:p>
          <a:p>
            <a:pPr>
              <a:buFont typeface="Monotype Sorts" pitchFamily="2" charset="2"/>
              <a:buNone/>
            </a:pPr>
            <a:endParaRPr lang="en-US" sz="1200" dirty="0" smtClean="0"/>
          </a:p>
        </p:txBody>
      </p:sp>
      <p:pic>
        <p:nvPicPr>
          <p:cNvPr id="5" name="Picture 2"/>
          <p:cNvPicPr>
            <a:picLocks noChangeAspect="1" noChangeArrowheads="1"/>
          </p:cNvPicPr>
          <p:nvPr/>
        </p:nvPicPr>
        <p:blipFill>
          <a:blip r:embed="rId2" cstate="print"/>
          <a:srcRect/>
          <a:stretch>
            <a:fillRect/>
          </a:stretch>
        </p:blipFill>
        <p:spPr bwMode="auto">
          <a:xfrm>
            <a:off x="5638800" y="1371600"/>
            <a:ext cx="3505200" cy="2209800"/>
          </a:xfrm>
          <a:prstGeom prst="rect">
            <a:avLst/>
          </a:prstGeom>
          <a:noFill/>
          <a:ln w="12699">
            <a:noFill/>
            <a:miter lim="800000"/>
            <a:headEnd type="none" w="sm" len="sm"/>
            <a:tailEnd type="none" w="sm" len="sm"/>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95250"/>
            <a:ext cx="6457950" cy="666750"/>
          </a:xfrm>
        </p:spPr>
        <p:txBody>
          <a:bodyPr/>
          <a:lstStyle/>
          <a:p>
            <a:pPr algn="ctr"/>
            <a:r>
              <a:rPr lang="en-US" sz="4000" dirty="0" smtClean="0"/>
              <a:t>Encouraging Change</a:t>
            </a:r>
            <a:endParaRPr lang="en-US" sz="40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136406"/>
            <a:ext cx="4419600" cy="5637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7225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MOTIVATIONAL INTERVIEWING STRATEGIES</a:t>
            </a:r>
            <a:endParaRPr lang="en-US" sz="3600" dirty="0"/>
          </a:p>
        </p:txBody>
      </p:sp>
      <p:sp>
        <p:nvSpPr>
          <p:cNvPr id="4" name="Content Placeholder 3"/>
          <p:cNvSpPr>
            <a:spLocks noGrp="1"/>
          </p:cNvSpPr>
          <p:nvPr>
            <p:ph idx="1"/>
          </p:nvPr>
        </p:nvSpPr>
        <p:spPr>
          <a:xfrm>
            <a:off x="381000" y="1447800"/>
            <a:ext cx="8477250" cy="4191000"/>
          </a:xfrm>
        </p:spPr>
        <p:txBody>
          <a:bodyPr/>
          <a:lstStyle/>
          <a:p>
            <a:r>
              <a:rPr lang="en-US" sz="3200" dirty="0" smtClean="0"/>
              <a:t>Express Empathy</a:t>
            </a:r>
          </a:p>
          <a:p>
            <a:pPr marL="0" indent="0">
              <a:buNone/>
            </a:pPr>
            <a:endParaRPr lang="en-US" sz="3200" dirty="0"/>
          </a:p>
          <a:p>
            <a:r>
              <a:rPr lang="en-US" sz="3200" dirty="0" smtClean="0"/>
              <a:t>Develop Discrepancy</a:t>
            </a:r>
          </a:p>
          <a:p>
            <a:endParaRPr lang="en-US" sz="3200" dirty="0"/>
          </a:p>
          <a:p>
            <a:r>
              <a:rPr lang="en-US" sz="3200" dirty="0" smtClean="0"/>
              <a:t>Roll with Resistance</a:t>
            </a:r>
          </a:p>
          <a:p>
            <a:endParaRPr lang="en-US" sz="3200" dirty="0"/>
          </a:p>
          <a:p>
            <a:r>
              <a:rPr lang="en-US" sz="3200" dirty="0" smtClean="0"/>
              <a:t>Support Self-Efficacy</a:t>
            </a:r>
            <a:endParaRPr lang="en-US" sz="3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447800"/>
            <a:ext cx="3638550" cy="2133600"/>
          </a:xfrm>
          <a:prstGeom prst="rect">
            <a:avLst/>
          </a:prstGeom>
          <a:ln>
            <a:noFill/>
          </a:ln>
          <a:effectLst>
            <a:softEdge rad="112500"/>
          </a:effectLst>
        </p:spPr>
      </p:pic>
    </p:spTree>
    <p:extLst>
      <p:ext uri="{BB962C8B-B14F-4D97-AF65-F5344CB8AC3E}">
        <p14:creationId xmlns:p14="http://schemas.microsoft.com/office/powerpoint/2010/main" val="2114349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1295400"/>
            <a:ext cx="3008313" cy="552450"/>
          </a:xfrm>
        </p:spPr>
        <p:txBody>
          <a:bodyPr/>
          <a:lstStyle/>
          <a:p>
            <a:pPr algn="ctr"/>
            <a:r>
              <a:rPr lang="en-US" sz="2800" b="0" dirty="0" smtClean="0">
                <a:solidFill>
                  <a:schemeClr val="bg1"/>
                </a:solidFill>
              </a:rPr>
              <a:t>TECHNIQUES:</a:t>
            </a:r>
            <a:endParaRPr lang="en-US" sz="2800" b="0" dirty="0">
              <a:solidFill>
                <a:schemeClr val="bg1"/>
              </a:solidFill>
            </a:endParaRPr>
          </a:p>
        </p:txBody>
      </p:sp>
      <p:sp>
        <p:nvSpPr>
          <p:cNvPr id="3" name="Content Placeholder 2"/>
          <p:cNvSpPr>
            <a:spLocks noGrp="1"/>
          </p:cNvSpPr>
          <p:nvPr>
            <p:ph idx="1"/>
          </p:nvPr>
        </p:nvSpPr>
        <p:spPr>
          <a:xfrm>
            <a:off x="3810000" y="1905000"/>
            <a:ext cx="4800600" cy="3505201"/>
          </a:xfrm>
        </p:spPr>
        <p:txBody>
          <a:bodyPr/>
          <a:lstStyle/>
          <a:p>
            <a:pPr>
              <a:buFont typeface="Wingdings" pitchFamily="2" charset="2"/>
              <a:buChar char="Ø"/>
            </a:pPr>
            <a:r>
              <a:rPr lang="en-US" sz="1800" dirty="0" smtClean="0"/>
              <a:t>“What might happen if you quit?”</a:t>
            </a:r>
          </a:p>
          <a:p>
            <a:pPr marL="0" indent="0">
              <a:buNone/>
            </a:pPr>
            <a:endParaRPr lang="en-US" sz="1800" dirty="0" smtClean="0"/>
          </a:p>
          <a:p>
            <a:pPr marL="0" indent="0">
              <a:buNone/>
            </a:pPr>
            <a:endParaRPr lang="en-US" sz="1800" dirty="0"/>
          </a:p>
          <a:p>
            <a:pPr>
              <a:buFont typeface="Wingdings" pitchFamily="2" charset="2"/>
              <a:buChar char="Ø"/>
            </a:pPr>
            <a:r>
              <a:rPr lang="en-US" sz="1800" dirty="0" smtClean="0"/>
              <a:t>“What I heard so far is that your enjoy smoking but you’re concerned it will lead to a serious disease.”</a:t>
            </a:r>
          </a:p>
          <a:p>
            <a:pPr>
              <a:buFont typeface="Wingdings" pitchFamily="2" charset="2"/>
              <a:buChar char="Ø"/>
            </a:pPr>
            <a:endParaRPr lang="en-US" sz="1800" dirty="0" smtClean="0"/>
          </a:p>
          <a:p>
            <a:pPr>
              <a:buFont typeface="Wingdings" pitchFamily="2" charset="2"/>
              <a:buChar char="Ø"/>
            </a:pPr>
            <a:r>
              <a:rPr lang="en-US" sz="1800" dirty="0" smtClean="0"/>
              <a:t>“Many people worry about managing without cigarettes.”</a:t>
            </a:r>
          </a:p>
          <a:p>
            <a:pPr>
              <a:buFont typeface="Wingdings" pitchFamily="2" charset="2"/>
              <a:buChar char="Ø"/>
            </a:pPr>
            <a:endParaRPr lang="en-US" sz="1800" dirty="0"/>
          </a:p>
          <a:p>
            <a:pPr>
              <a:buFont typeface="Wingdings" pitchFamily="2" charset="2"/>
              <a:buChar char="Ø"/>
            </a:pPr>
            <a:r>
              <a:rPr lang="en-US" sz="1800" dirty="0" smtClean="0"/>
              <a:t>“I’m here to help you when  you’re ready.”</a:t>
            </a:r>
          </a:p>
          <a:p>
            <a:pPr>
              <a:buFont typeface="Wingdings" pitchFamily="2" charset="2"/>
              <a:buChar char="Ø"/>
            </a:pPr>
            <a:endParaRPr lang="en-US" sz="1800" dirty="0" smtClean="0"/>
          </a:p>
          <a:p>
            <a:pPr marL="0" indent="0">
              <a:buNone/>
            </a:pPr>
            <a:endParaRPr lang="en-US" dirty="0"/>
          </a:p>
        </p:txBody>
      </p:sp>
      <p:sp>
        <p:nvSpPr>
          <p:cNvPr id="4" name="Text Placeholder 3"/>
          <p:cNvSpPr>
            <a:spLocks noGrp="1"/>
          </p:cNvSpPr>
          <p:nvPr>
            <p:ph type="body" sz="half" idx="2"/>
          </p:nvPr>
        </p:nvSpPr>
        <p:spPr>
          <a:xfrm>
            <a:off x="609600" y="1905000"/>
            <a:ext cx="2855913" cy="3962400"/>
          </a:xfrm>
        </p:spPr>
        <p:txBody>
          <a:bodyPr/>
          <a:lstStyle/>
          <a:p>
            <a:pPr marL="285750" indent="-285750">
              <a:buFont typeface="Wingdings" pitchFamily="2" charset="2"/>
              <a:buChar char="v"/>
            </a:pPr>
            <a:r>
              <a:rPr lang="en-US" sz="1800" dirty="0" smtClean="0"/>
              <a:t>Use Open-ended questions to explore</a:t>
            </a:r>
          </a:p>
          <a:p>
            <a:endParaRPr lang="en-US" sz="1800" dirty="0" smtClean="0"/>
          </a:p>
          <a:p>
            <a:pPr marL="285750" indent="-285750">
              <a:buFont typeface="Wingdings" pitchFamily="2" charset="2"/>
              <a:buChar char="v"/>
            </a:pPr>
            <a:r>
              <a:rPr lang="en-US" sz="1800" dirty="0" smtClean="0"/>
              <a:t>Use reflective listening to seek shared understanding</a:t>
            </a:r>
          </a:p>
          <a:p>
            <a:pPr marL="342900" indent="-342900">
              <a:buFont typeface="+mj-lt"/>
              <a:buAutoNum type="arabicPeriod"/>
            </a:pPr>
            <a:endParaRPr lang="en-US" sz="1800" dirty="0" smtClean="0"/>
          </a:p>
          <a:p>
            <a:pPr marL="285750" indent="-285750">
              <a:buFont typeface="Wingdings" pitchFamily="2" charset="2"/>
              <a:buChar char="v"/>
            </a:pPr>
            <a:r>
              <a:rPr lang="en-US" sz="1800" dirty="0" smtClean="0"/>
              <a:t>Normalize feelings and concerns</a:t>
            </a:r>
          </a:p>
          <a:p>
            <a:endParaRPr lang="en-US" sz="1800" dirty="0" smtClean="0"/>
          </a:p>
          <a:p>
            <a:pPr marL="285750" indent="-285750">
              <a:buFont typeface="Wingdings" pitchFamily="2" charset="2"/>
              <a:buChar char="v"/>
            </a:pPr>
            <a:r>
              <a:rPr lang="en-US" sz="1800" dirty="0"/>
              <a:t>Support the patient’s autonomy and right to choose or reject change.</a:t>
            </a:r>
          </a:p>
          <a:p>
            <a:endParaRPr lang="en-US" sz="1800" dirty="0" smtClean="0"/>
          </a:p>
          <a:p>
            <a:endParaRPr lang="en-US" sz="1800" dirty="0" smtClean="0"/>
          </a:p>
          <a:p>
            <a:endParaRPr lang="en-US" dirty="0"/>
          </a:p>
        </p:txBody>
      </p:sp>
      <p:sp>
        <p:nvSpPr>
          <p:cNvPr id="5" name="Rectangle 4"/>
          <p:cNvSpPr/>
          <p:nvPr/>
        </p:nvSpPr>
        <p:spPr>
          <a:xfrm>
            <a:off x="2667000" y="76200"/>
            <a:ext cx="6477000" cy="584775"/>
          </a:xfrm>
          <a:prstGeom prst="rect">
            <a:avLst/>
          </a:prstGeom>
        </p:spPr>
        <p:txBody>
          <a:bodyPr wrap="square">
            <a:spAutoFit/>
          </a:bodyPr>
          <a:lstStyle/>
          <a:p>
            <a:pPr algn="r"/>
            <a:r>
              <a:rPr lang="en-US" sz="3200" dirty="0">
                <a:latin typeface="+mj-lt"/>
              </a:rPr>
              <a:t>EXPRESS EMPATHY</a:t>
            </a:r>
          </a:p>
        </p:txBody>
      </p:sp>
    </p:spTree>
    <p:extLst>
      <p:ext uri="{BB962C8B-B14F-4D97-AF65-F5344CB8AC3E}">
        <p14:creationId xmlns:p14="http://schemas.microsoft.com/office/powerpoint/2010/main" val="723567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1295400"/>
            <a:ext cx="3008313" cy="520700"/>
          </a:xfrm>
        </p:spPr>
        <p:txBody>
          <a:bodyPr/>
          <a:lstStyle/>
          <a:p>
            <a:pPr algn="ctr"/>
            <a:r>
              <a:rPr lang="en-US" sz="2800" b="0" dirty="0">
                <a:solidFill>
                  <a:schemeClr val="bg1"/>
                </a:solidFill>
              </a:rPr>
              <a:t>TECHNIQUES:</a:t>
            </a:r>
          </a:p>
        </p:txBody>
      </p:sp>
      <p:sp>
        <p:nvSpPr>
          <p:cNvPr id="3" name="Content Placeholder 2"/>
          <p:cNvSpPr>
            <a:spLocks noGrp="1"/>
          </p:cNvSpPr>
          <p:nvPr>
            <p:ph idx="1"/>
          </p:nvPr>
        </p:nvSpPr>
        <p:spPr>
          <a:xfrm>
            <a:off x="4032250" y="2057400"/>
            <a:ext cx="5111750" cy="3810000"/>
          </a:xfrm>
        </p:spPr>
        <p:txBody>
          <a:bodyPr/>
          <a:lstStyle/>
          <a:p>
            <a:pPr>
              <a:buFont typeface="Wingdings" pitchFamily="2" charset="2"/>
              <a:buChar char="Ø"/>
            </a:pPr>
            <a:r>
              <a:rPr lang="en-US" sz="1800" dirty="0" smtClean="0"/>
              <a:t>“It sounds like you’re very devoted to your family.  How do you think your smoking is affecting them?”</a:t>
            </a:r>
          </a:p>
          <a:p>
            <a:pPr>
              <a:buFont typeface="Wingdings" pitchFamily="2" charset="2"/>
              <a:buChar char="Ø"/>
            </a:pPr>
            <a:endParaRPr lang="en-US" sz="1800" dirty="0"/>
          </a:p>
          <a:p>
            <a:pPr>
              <a:buFont typeface="Wingdings" pitchFamily="2" charset="2"/>
              <a:buChar char="Ø"/>
            </a:pPr>
            <a:endParaRPr lang="en-US" sz="1800" dirty="0" smtClean="0"/>
          </a:p>
          <a:p>
            <a:pPr>
              <a:buFont typeface="Wingdings" pitchFamily="2" charset="2"/>
              <a:buChar char="Ø"/>
            </a:pPr>
            <a:r>
              <a:rPr lang="en-US" sz="1800" dirty="0" smtClean="0"/>
              <a:t>“So you realize how smoking is affecting your breathing and making it hard to keep up with your kids.”</a:t>
            </a:r>
          </a:p>
          <a:p>
            <a:pPr>
              <a:buFont typeface="Wingdings" pitchFamily="2" charset="2"/>
              <a:buChar char="Ø"/>
            </a:pPr>
            <a:endParaRPr lang="en-US" sz="1800" dirty="0"/>
          </a:p>
          <a:p>
            <a:pPr>
              <a:buFont typeface="Wingdings" pitchFamily="2" charset="2"/>
              <a:buChar char="Ø"/>
            </a:pPr>
            <a:r>
              <a:rPr lang="en-US" sz="1800" dirty="0" smtClean="0"/>
              <a:t>“There are effective treatments to ease the pain of quitting, such as medication options and counseling.”</a:t>
            </a:r>
            <a:endParaRPr lang="en-US" sz="1800" dirty="0"/>
          </a:p>
        </p:txBody>
      </p:sp>
      <p:sp>
        <p:nvSpPr>
          <p:cNvPr id="4" name="Text Placeholder 3"/>
          <p:cNvSpPr>
            <a:spLocks noGrp="1"/>
          </p:cNvSpPr>
          <p:nvPr>
            <p:ph type="body" sz="half" idx="2"/>
          </p:nvPr>
        </p:nvSpPr>
        <p:spPr>
          <a:xfrm>
            <a:off x="457200" y="2057400"/>
            <a:ext cx="3008313" cy="3670300"/>
          </a:xfrm>
        </p:spPr>
        <p:txBody>
          <a:bodyPr/>
          <a:lstStyle/>
          <a:p>
            <a:pPr marL="342900" indent="-342900">
              <a:buFont typeface="Wingdings" pitchFamily="2" charset="2"/>
              <a:buChar char="v"/>
            </a:pPr>
            <a:r>
              <a:rPr lang="en-US" sz="1800" dirty="0" smtClean="0"/>
              <a:t>Highlight discrepancy between current behavior and expressed values</a:t>
            </a:r>
          </a:p>
          <a:p>
            <a:pPr marL="342900" indent="-342900">
              <a:buFont typeface="Wingdings" pitchFamily="2" charset="2"/>
              <a:buChar char="v"/>
            </a:pPr>
            <a:endParaRPr lang="en-US" sz="1800" dirty="0"/>
          </a:p>
          <a:p>
            <a:pPr marL="342900" indent="-342900">
              <a:buFont typeface="Wingdings" pitchFamily="2" charset="2"/>
              <a:buChar char="v"/>
            </a:pPr>
            <a:r>
              <a:rPr lang="en-US" sz="1800" dirty="0" smtClean="0"/>
              <a:t>Reinforce/Support using “Change Language”</a:t>
            </a:r>
          </a:p>
          <a:p>
            <a:endParaRPr lang="en-US" sz="1800" dirty="0" smtClean="0"/>
          </a:p>
          <a:p>
            <a:endParaRPr lang="en-US" sz="1800" dirty="0"/>
          </a:p>
          <a:p>
            <a:pPr marL="342900" indent="-342900">
              <a:buFont typeface="Wingdings" pitchFamily="2" charset="2"/>
              <a:buChar char="v"/>
            </a:pPr>
            <a:r>
              <a:rPr lang="en-US" sz="1800" dirty="0" smtClean="0"/>
              <a:t>Build &amp; deepen commitment to change</a:t>
            </a:r>
            <a:endParaRPr lang="en-US" sz="1800" dirty="0"/>
          </a:p>
        </p:txBody>
      </p:sp>
      <p:sp>
        <p:nvSpPr>
          <p:cNvPr id="5" name="Rectangle 4"/>
          <p:cNvSpPr/>
          <p:nvPr/>
        </p:nvSpPr>
        <p:spPr>
          <a:xfrm>
            <a:off x="3810000" y="228600"/>
            <a:ext cx="4965863" cy="646331"/>
          </a:xfrm>
          <a:prstGeom prst="rect">
            <a:avLst/>
          </a:prstGeom>
        </p:spPr>
        <p:txBody>
          <a:bodyPr wrap="square">
            <a:spAutoFit/>
          </a:bodyPr>
          <a:lstStyle/>
          <a:p>
            <a:pPr algn="r"/>
            <a:r>
              <a:rPr lang="en-US" sz="3600" b="1" dirty="0">
                <a:latin typeface="+mj-lt"/>
              </a:rPr>
              <a:t>DEVELOP DISCREPANCY</a:t>
            </a:r>
          </a:p>
        </p:txBody>
      </p:sp>
    </p:spTree>
    <p:extLst>
      <p:ext uri="{BB962C8B-B14F-4D97-AF65-F5344CB8AC3E}">
        <p14:creationId xmlns:p14="http://schemas.microsoft.com/office/powerpoint/2010/main" val="2900725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1447800"/>
            <a:ext cx="3008313" cy="628650"/>
          </a:xfrm>
        </p:spPr>
        <p:txBody>
          <a:bodyPr/>
          <a:lstStyle/>
          <a:p>
            <a:pPr algn="ctr"/>
            <a:r>
              <a:rPr lang="en-US" sz="2800" b="0" dirty="0">
                <a:solidFill>
                  <a:schemeClr val="bg1"/>
                </a:solidFill>
              </a:rPr>
              <a:t>TECHNIQUES</a:t>
            </a:r>
            <a:r>
              <a:rPr lang="en-US" sz="2800" b="0" dirty="0" smtClean="0">
                <a:solidFill>
                  <a:schemeClr val="bg1"/>
                </a:solidFill>
              </a:rPr>
              <a:t>:</a:t>
            </a:r>
            <a:endParaRPr lang="en-US" sz="2800" b="0" dirty="0">
              <a:solidFill>
                <a:schemeClr val="bg1"/>
              </a:solidFill>
            </a:endParaRPr>
          </a:p>
        </p:txBody>
      </p:sp>
      <p:sp>
        <p:nvSpPr>
          <p:cNvPr id="3" name="Content Placeholder 2"/>
          <p:cNvSpPr>
            <a:spLocks noGrp="1"/>
          </p:cNvSpPr>
          <p:nvPr>
            <p:ph idx="1"/>
          </p:nvPr>
        </p:nvSpPr>
        <p:spPr>
          <a:xfrm>
            <a:off x="3733800" y="2514599"/>
            <a:ext cx="5111750" cy="2362201"/>
          </a:xfrm>
        </p:spPr>
        <p:txBody>
          <a:bodyPr/>
          <a:lstStyle/>
          <a:p>
            <a:pPr>
              <a:buFont typeface="Wingdings" pitchFamily="2" charset="2"/>
              <a:buChar char="Ø"/>
            </a:pPr>
            <a:r>
              <a:rPr lang="en-US" sz="2000" dirty="0" smtClean="0"/>
              <a:t>“Sounds like you’re feeling pressured about your tobacco use.”</a:t>
            </a:r>
            <a:endParaRPr lang="en-US" sz="2000" dirty="0"/>
          </a:p>
          <a:p>
            <a:pPr>
              <a:buFont typeface="Wingdings" pitchFamily="2" charset="2"/>
              <a:buChar char="Ø"/>
            </a:pPr>
            <a:endParaRPr lang="en-US" sz="2000" dirty="0" smtClean="0"/>
          </a:p>
          <a:p>
            <a:pPr>
              <a:buFont typeface="Wingdings" pitchFamily="2" charset="2"/>
              <a:buChar char="Ø"/>
            </a:pPr>
            <a:r>
              <a:rPr lang="en-US" sz="2000" dirty="0" smtClean="0"/>
              <a:t>“You are worried about how you would manage with withdrawal symptoms.”</a:t>
            </a:r>
          </a:p>
          <a:p>
            <a:pPr marL="0" indent="0">
              <a:buNone/>
            </a:pPr>
            <a:endParaRPr lang="en-US" sz="2000" dirty="0" smtClean="0"/>
          </a:p>
          <a:p>
            <a:pPr>
              <a:buFont typeface="Wingdings" pitchFamily="2" charset="2"/>
              <a:buChar char="Ø"/>
            </a:pPr>
            <a:r>
              <a:rPr lang="en-US" sz="2000" dirty="0" smtClean="0"/>
              <a:t>“Would you like to hear about some strategies that can help you address your concerns?”</a:t>
            </a:r>
          </a:p>
          <a:p>
            <a:pPr marL="0" indent="0">
              <a:buNone/>
            </a:pPr>
            <a:endParaRPr lang="en-US" sz="2000" dirty="0"/>
          </a:p>
        </p:txBody>
      </p:sp>
      <p:sp>
        <p:nvSpPr>
          <p:cNvPr id="4" name="Text Placeholder 3"/>
          <p:cNvSpPr>
            <a:spLocks noGrp="1"/>
          </p:cNvSpPr>
          <p:nvPr>
            <p:ph type="body" sz="half" idx="2"/>
          </p:nvPr>
        </p:nvSpPr>
        <p:spPr>
          <a:xfrm>
            <a:off x="381000" y="2438400"/>
            <a:ext cx="3008313" cy="2316163"/>
          </a:xfrm>
        </p:spPr>
        <p:txBody>
          <a:bodyPr/>
          <a:lstStyle/>
          <a:p>
            <a:pPr marL="342900" indent="-342900">
              <a:buFont typeface="Wingdings" pitchFamily="2" charset="2"/>
              <a:buChar char="v"/>
            </a:pPr>
            <a:r>
              <a:rPr lang="en-US" sz="2000" dirty="0" smtClean="0"/>
              <a:t>Use reflection when you meet resistance	</a:t>
            </a:r>
            <a:endParaRPr lang="en-US" sz="2000" dirty="0"/>
          </a:p>
          <a:p>
            <a:endParaRPr lang="en-US" sz="2000" dirty="0" smtClean="0"/>
          </a:p>
          <a:p>
            <a:pPr marL="342900" indent="-342900">
              <a:buFont typeface="Wingdings" pitchFamily="2" charset="2"/>
              <a:buChar char="v"/>
            </a:pPr>
            <a:r>
              <a:rPr lang="en-US" sz="2000" dirty="0" smtClean="0"/>
              <a:t>Express empathy</a:t>
            </a:r>
          </a:p>
          <a:p>
            <a:endParaRPr lang="en-US" sz="2000" dirty="0" smtClean="0"/>
          </a:p>
          <a:p>
            <a:endParaRPr lang="en-US" sz="2000" dirty="0" smtClean="0"/>
          </a:p>
          <a:p>
            <a:pPr marL="342900" indent="-342900">
              <a:buFont typeface="Wingdings" pitchFamily="2" charset="2"/>
              <a:buChar char="v"/>
            </a:pPr>
            <a:r>
              <a:rPr lang="en-US" sz="2000" dirty="0" smtClean="0"/>
              <a:t>Ask permission to provide information	</a:t>
            </a:r>
          </a:p>
          <a:p>
            <a:endParaRPr lang="en-US" sz="2000" dirty="0"/>
          </a:p>
        </p:txBody>
      </p:sp>
      <p:sp>
        <p:nvSpPr>
          <p:cNvPr id="5" name="Rectangle 4"/>
          <p:cNvSpPr/>
          <p:nvPr/>
        </p:nvSpPr>
        <p:spPr>
          <a:xfrm>
            <a:off x="2743200" y="152399"/>
            <a:ext cx="6219825" cy="584775"/>
          </a:xfrm>
          <a:prstGeom prst="rect">
            <a:avLst/>
          </a:prstGeom>
        </p:spPr>
        <p:txBody>
          <a:bodyPr wrap="square">
            <a:spAutoFit/>
          </a:bodyPr>
          <a:lstStyle/>
          <a:p>
            <a:pPr algn="r"/>
            <a:r>
              <a:rPr lang="en-US" sz="3200" b="1" dirty="0">
                <a:latin typeface="+mj-lt"/>
              </a:rPr>
              <a:t>ROLL </a:t>
            </a:r>
            <a:r>
              <a:rPr lang="en-US" sz="3200" b="1" dirty="0" smtClean="0">
                <a:latin typeface="+mj-lt"/>
              </a:rPr>
              <a:t>WITH RESISTANCE</a:t>
            </a:r>
            <a:endParaRPr lang="en-US" sz="3200" b="1" dirty="0">
              <a:latin typeface="+mj-l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8604" y="737174"/>
            <a:ext cx="1934896" cy="1625026"/>
          </a:xfrm>
          <a:prstGeom prst="rect">
            <a:avLst/>
          </a:prstGeom>
          <a:ln>
            <a:noFill/>
          </a:ln>
          <a:effectLst>
            <a:softEdge rad="112500"/>
          </a:effectLst>
        </p:spPr>
      </p:pic>
    </p:spTree>
    <p:extLst>
      <p:ext uri="{BB962C8B-B14F-4D97-AF65-F5344CB8AC3E}">
        <p14:creationId xmlns:p14="http://schemas.microsoft.com/office/powerpoint/2010/main" val="3525357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1447800"/>
            <a:ext cx="3008313" cy="533400"/>
          </a:xfrm>
        </p:spPr>
        <p:txBody>
          <a:bodyPr/>
          <a:lstStyle/>
          <a:p>
            <a:pPr algn="ctr"/>
            <a:r>
              <a:rPr lang="en-US" sz="2800" b="0" dirty="0">
                <a:solidFill>
                  <a:schemeClr val="bg1"/>
                </a:solidFill>
              </a:rPr>
              <a:t>TECHNIQUES:</a:t>
            </a:r>
          </a:p>
        </p:txBody>
      </p:sp>
      <p:sp>
        <p:nvSpPr>
          <p:cNvPr id="3" name="Content Placeholder 2"/>
          <p:cNvSpPr>
            <a:spLocks noGrp="1"/>
          </p:cNvSpPr>
          <p:nvPr>
            <p:ph idx="1"/>
          </p:nvPr>
        </p:nvSpPr>
        <p:spPr>
          <a:xfrm>
            <a:off x="3505200" y="2438400"/>
            <a:ext cx="5111750" cy="4191000"/>
          </a:xfrm>
        </p:spPr>
        <p:txBody>
          <a:bodyPr/>
          <a:lstStyle/>
          <a:p>
            <a:pPr>
              <a:buFont typeface="Wingdings" pitchFamily="2" charset="2"/>
              <a:buChar char="Ø"/>
            </a:pPr>
            <a:r>
              <a:rPr lang="en-US" sz="1800" dirty="0" smtClean="0"/>
              <a:t>“So you were fairly successful the last time you tried to quit.”</a:t>
            </a:r>
          </a:p>
          <a:p>
            <a:pPr marL="0" indent="0">
              <a:buNone/>
            </a:pPr>
            <a:endParaRPr lang="en-US" sz="1800" dirty="0"/>
          </a:p>
          <a:p>
            <a:pPr>
              <a:buFont typeface="Wingdings" pitchFamily="2" charset="2"/>
              <a:buChar char="Ø"/>
            </a:pPr>
            <a:endParaRPr lang="en-US" sz="1800" dirty="0" smtClean="0"/>
          </a:p>
          <a:p>
            <a:pPr>
              <a:buFont typeface="Wingdings" pitchFamily="2" charset="2"/>
              <a:buChar char="Ø"/>
            </a:pPr>
            <a:r>
              <a:rPr lang="en-US" sz="1800" dirty="0" smtClean="0"/>
              <a:t>“You can call the NYS Smoker’s </a:t>
            </a:r>
            <a:r>
              <a:rPr lang="en-US" sz="1800" dirty="0" err="1" smtClean="0"/>
              <a:t>Quitline</a:t>
            </a:r>
            <a:r>
              <a:rPr lang="en-US" sz="1800" dirty="0" smtClean="0"/>
              <a:t> Toll Free Number (866) 697- 8487 for support.  I can even fax over a referral form to them if you like and they will call you.”</a:t>
            </a:r>
          </a:p>
          <a:p>
            <a:pPr>
              <a:buFont typeface="Wingdings" pitchFamily="2" charset="2"/>
              <a:buChar char="Ø"/>
            </a:pPr>
            <a:endParaRPr lang="en-US" sz="1800" dirty="0"/>
          </a:p>
          <a:p>
            <a:pPr>
              <a:buFont typeface="Wingdings" pitchFamily="2" charset="2"/>
              <a:buChar char="Ø"/>
            </a:pPr>
            <a:r>
              <a:rPr lang="en-US" sz="1800" dirty="0" smtClean="0"/>
              <a:t>“Change smoking patterns (e.g., no smoking in the car or inside the house) can help you practice not smoking. Do you have any other ideas?”</a:t>
            </a:r>
            <a:endParaRPr lang="en-US" sz="1800" dirty="0"/>
          </a:p>
        </p:txBody>
      </p:sp>
      <p:sp>
        <p:nvSpPr>
          <p:cNvPr id="4" name="Text Placeholder 3"/>
          <p:cNvSpPr>
            <a:spLocks noGrp="1"/>
          </p:cNvSpPr>
          <p:nvPr>
            <p:ph type="body" sz="half" idx="2"/>
          </p:nvPr>
        </p:nvSpPr>
        <p:spPr>
          <a:xfrm>
            <a:off x="304800" y="2438400"/>
            <a:ext cx="3008313" cy="3213100"/>
          </a:xfrm>
        </p:spPr>
        <p:txBody>
          <a:bodyPr/>
          <a:lstStyle/>
          <a:p>
            <a:pPr marL="342900" indent="-342900">
              <a:buFont typeface="Wingdings" pitchFamily="2" charset="2"/>
              <a:buChar char="v"/>
            </a:pPr>
            <a:r>
              <a:rPr lang="en-US" sz="1800" dirty="0" smtClean="0"/>
              <a:t>Help patient to identify &amp; build on past successes</a:t>
            </a:r>
          </a:p>
          <a:p>
            <a:pPr marL="342900" indent="-342900">
              <a:buFont typeface="Wingdings" pitchFamily="2" charset="2"/>
              <a:buChar char="v"/>
            </a:pPr>
            <a:endParaRPr lang="en-US" sz="1800" dirty="0" smtClean="0"/>
          </a:p>
          <a:p>
            <a:endParaRPr lang="en-US" sz="1800" dirty="0"/>
          </a:p>
          <a:p>
            <a:pPr marL="342900" indent="-342900">
              <a:buFont typeface="Wingdings" pitchFamily="2" charset="2"/>
              <a:buChar char="v"/>
            </a:pPr>
            <a:r>
              <a:rPr lang="en-US" sz="1800" dirty="0" smtClean="0"/>
              <a:t>Offer options for achievable, small steps toward change</a:t>
            </a:r>
            <a:endParaRPr lang="en-US" sz="1800" dirty="0"/>
          </a:p>
        </p:txBody>
      </p:sp>
      <p:sp>
        <p:nvSpPr>
          <p:cNvPr id="5" name="Rectangle 4"/>
          <p:cNvSpPr/>
          <p:nvPr/>
        </p:nvSpPr>
        <p:spPr>
          <a:xfrm>
            <a:off x="3810000" y="152400"/>
            <a:ext cx="5132704" cy="646331"/>
          </a:xfrm>
          <a:prstGeom prst="rect">
            <a:avLst/>
          </a:prstGeom>
        </p:spPr>
        <p:txBody>
          <a:bodyPr wrap="square">
            <a:spAutoFit/>
          </a:bodyPr>
          <a:lstStyle/>
          <a:p>
            <a:pPr algn="r"/>
            <a:r>
              <a:rPr lang="en-US" sz="3600" b="1" dirty="0">
                <a:latin typeface="+mn-lt"/>
              </a:rPr>
              <a:t>SUPPORT SELF-EFFICACY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0" y="798731"/>
            <a:ext cx="1905000" cy="1524001"/>
          </a:xfrm>
          <a:prstGeom prst="rect">
            <a:avLst/>
          </a:prstGeom>
          <a:ln>
            <a:noFill/>
          </a:ln>
          <a:effectLst>
            <a:softEdge rad="112500"/>
          </a:effectLst>
        </p:spPr>
      </p:pic>
    </p:spTree>
    <p:extLst>
      <p:ext uri="{BB962C8B-B14F-4D97-AF65-F5344CB8AC3E}">
        <p14:creationId xmlns:p14="http://schemas.microsoft.com/office/powerpoint/2010/main" val="2567272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0"/>
            <a:ext cx="4648200" cy="781050"/>
          </a:xfrm>
        </p:spPr>
        <p:txBody>
          <a:bodyPr/>
          <a:lstStyle/>
          <a:p>
            <a:pPr algn="ctr"/>
            <a:r>
              <a:rPr lang="en-US" sz="2800" dirty="0" smtClean="0">
                <a:solidFill>
                  <a:schemeClr val="bg1"/>
                </a:solidFill>
              </a:rPr>
              <a:t>TECHNIQUES: </a:t>
            </a:r>
            <a:br>
              <a:rPr lang="en-US" sz="2800" dirty="0" smtClean="0">
                <a:solidFill>
                  <a:schemeClr val="bg1"/>
                </a:solidFill>
              </a:rPr>
            </a:br>
            <a:r>
              <a:rPr lang="en-US" sz="2800" dirty="0" smtClean="0">
                <a:solidFill>
                  <a:srgbClr val="FFFF00"/>
                </a:solidFill>
              </a:rPr>
              <a:t>Reflection</a:t>
            </a:r>
            <a:endParaRPr lang="en-US" sz="2800" dirty="0">
              <a:solidFill>
                <a:srgbClr val="FFFF00"/>
              </a:solidFill>
            </a:endParaRPr>
          </a:p>
        </p:txBody>
      </p:sp>
      <p:sp>
        <p:nvSpPr>
          <p:cNvPr id="3" name="Content Placeholder 2"/>
          <p:cNvSpPr>
            <a:spLocks noGrp="1"/>
          </p:cNvSpPr>
          <p:nvPr>
            <p:ph idx="1"/>
          </p:nvPr>
        </p:nvSpPr>
        <p:spPr>
          <a:xfrm>
            <a:off x="3851275" y="2440782"/>
            <a:ext cx="5111750" cy="1371601"/>
          </a:xfrm>
        </p:spPr>
        <p:txBody>
          <a:bodyPr/>
          <a:lstStyle/>
          <a:p>
            <a:pPr>
              <a:buFont typeface="Wingdings" pitchFamily="2" charset="2"/>
              <a:buChar char="Ø"/>
            </a:pPr>
            <a:r>
              <a:rPr lang="en-US" dirty="0" smtClean="0"/>
              <a:t>“Sounds like you’re feeling pressured about your tobacco use.”</a:t>
            </a:r>
          </a:p>
          <a:p>
            <a:pPr>
              <a:buFont typeface="Wingdings" pitchFamily="2" charset="2"/>
              <a:buChar char="Ø"/>
            </a:pPr>
            <a:endParaRPr lang="en-US" sz="2000" dirty="0"/>
          </a:p>
          <a:p>
            <a:pPr marL="0" indent="0">
              <a:buNone/>
            </a:pPr>
            <a:endParaRPr lang="en-US" sz="2000" dirty="0"/>
          </a:p>
        </p:txBody>
      </p:sp>
      <p:sp>
        <p:nvSpPr>
          <p:cNvPr id="4" name="Text Placeholder 3"/>
          <p:cNvSpPr>
            <a:spLocks noGrp="1"/>
          </p:cNvSpPr>
          <p:nvPr>
            <p:ph type="body" sz="half" idx="2"/>
          </p:nvPr>
        </p:nvSpPr>
        <p:spPr>
          <a:xfrm>
            <a:off x="381000" y="2438400"/>
            <a:ext cx="3352800" cy="2514599"/>
          </a:xfrm>
        </p:spPr>
        <p:txBody>
          <a:bodyPr/>
          <a:lstStyle/>
          <a:p>
            <a:pPr marL="342900" indent="-342900">
              <a:buFont typeface="Wingdings" pitchFamily="2" charset="2"/>
              <a:buChar char="v"/>
            </a:pPr>
            <a:r>
              <a:rPr lang="en-US" sz="2800" b="1" dirty="0" smtClean="0"/>
              <a:t>Reflecting back to the client/patient is useful when being met with resistance</a:t>
            </a:r>
            <a:r>
              <a:rPr lang="en-US" sz="2000" b="1" dirty="0" smtClean="0"/>
              <a:t>	</a:t>
            </a:r>
            <a:endParaRPr lang="en-US" sz="2000" b="1" dirty="0"/>
          </a:p>
          <a:p>
            <a:endParaRPr lang="en-US" sz="2000" b="1" dirty="0" smtClean="0"/>
          </a:p>
          <a:p>
            <a:endParaRPr lang="en-US" sz="2000" b="1" dirty="0" smtClean="0"/>
          </a:p>
          <a:p>
            <a:r>
              <a:rPr lang="en-US" sz="2000" dirty="0" smtClean="0"/>
              <a:t>	</a:t>
            </a:r>
          </a:p>
          <a:p>
            <a:endParaRPr lang="en-US" sz="2000" dirty="0"/>
          </a:p>
        </p:txBody>
      </p:sp>
      <p:sp>
        <p:nvSpPr>
          <p:cNvPr id="5" name="Rectangle 4"/>
          <p:cNvSpPr/>
          <p:nvPr/>
        </p:nvSpPr>
        <p:spPr>
          <a:xfrm>
            <a:off x="2743200" y="152399"/>
            <a:ext cx="6219825" cy="1323439"/>
          </a:xfrm>
          <a:prstGeom prst="rect">
            <a:avLst/>
          </a:prstGeom>
        </p:spPr>
        <p:txBody>
          <a:bodyPr wrap="square">
            <a:spAutoFit/>
          </a:bodyPr>
          <a:lstStyle/>
          <a:p>
            <a:pPr fontAlgn="base">
              <a:spcBef>
                <a:spcPct val="0"/>
              </a:spcBef>
              <a:spcAft>
                <a:spcPct val="0"/>
              </a:spcAft>
            </a:pPr>
            <a:r>
              <a:rPr lang="en-US" sz="4000" b="1" dirty="0">
                <a:solidFill>
                  <a:srgbClr val="000000"/>
                </a:solidFill>
                <a:cs typeface="Arial" charset="0"/>
              </a:rPr>
              <a:t>ROLL </a:t>
            </a:r>
            <a:r>
              <a:rPr lang="en-US" sz="4000" b="1" dirty="0" smtClean="0">
                <a:solidFill>
                  <a:srgbClr val="000000"/>
                </a:solidFill>
                <a:cs typeface="Arial" charset="0"/>
              </a:rPr>
              <a:t>WITH RESISTANCE</a:t>
            </a:r>
            <a:endParaRPr lang="en-US" sz="4000" b="1" dirty="0">
              <a:solidFill>
                <a:srgbClr val="000000"/>
              </a:solidFill>
              <a:cs typeface="Arial"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2682" y="4572000"/>
            <a:ext cx="1934896" cy="1625026"/>
          </a:xfrm>
          <a:prstGeom prst="rect">
            <a:avLst/>
          </a:prstGeom>
          <a:ln>
            <a:noFill/>
          </a:ln>
          <a:effectLst>
            <a:softEdge rad="112500"/>
          </a:effectLst>
        </p:spPr>
      </p:pic>
    </p:spTree>
    <p:extLst>
      <p:ext uri="{BB962C8B-B14F-4D97-AF65-F5344CB8AC3E}">
        <p14:creationId xmlns:p14="http://schemas.microsoft.com/office/powerpoint/2010/main" val="1098392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sz="2800" dirty="0" smtClean="0"/>
              <a:t>Tobacco Dependence / Chronic Care Model</a:t>
            </a:r>
          </a:p>
        </p:txBody>
      </p:sp>
      <p:sp>
        <p:nvSpPr>
          <p:cNvPr id="16387" name="Rectangle 4"/>
          <p:cNvSpPr>
            <a:spLocks noGrp="1" noChangeArrowheads="1"/>
          </p:cNvSpPr>
          <p:nvPr>
            <p:ph type="body" idx="1"/>
          </p:nvPr>
        </p:nvSpPr>
        <p:spPr>
          <a:xfrm>
            <a:off x="609600" y="1828800"/>
            <a:ext cx="8077200" cy="3724275"/>
          </a:xfrm>
        </p:spPr>
        <p:txBody>
          <a:bodyPr/>
          <a:lstStyle/>
          <a:p>
            <a:pPr eaLnBrk="1" hangingPunct="1"/>
            <a:r>
              <a:rPr lang="en-US" sz="3600" dirty="0" smtClean="0"/>
              <a:t>Tobacco dependence demonstrates features of a chronic disease</a:t>
            </a:r>
            <a:endParaRPr lang="en-US" sz="3200" dirty="0" smtClean="0"/>
          </a:p>
          <a:p>
            <a:pPr lvl="1" eaLnBrk="1" hangingPunct="1"/>
            <a:r>
              <a:rPr lang="en-US" sz="3200" dirty="0" smtClean="0"/>
              <a:t>Long term disorder (addiction, tobacco)</a:t>
            </a:r>
          </a:p>
          <a:p>
            <a:pPr lvl="1" eaLnBrk="1" hangingPunct="1"/>
            <a:r>
              <a:rPr lang="en-US" sz="3200" dirty="0" smtClean="0"/>
              <a:t>Periods of relapse and remission</a:t>
            </a:r>
          </a:p>
          <a:p>
            <a:pPr lvl="1" eaLnBrk="1" hangingPunct="1"/>
            <a:r>
              <a:rPr lang="en-US" sz="3200" dirty="0" smtClean="0"/>
              <a:t>Requires a </a:t>
            </a:r>
            <a:r>
              <a:rPr lang="en-US" sz="3200" b="1" u="sng" dirty="0" smtClean="0"/>
              <a:t>Chronic Care</a:t>
            </a:r>
            <a:r>
              <a:rPr lang="en-US" sz="3200" dirty="0" smtClean="0"/>
              <a:t> model, rather than an acute care approach</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1447800"/>
            <a:ext cx="3084513" cy="1066800"/>
          </a:xfrm>
        </p:spPr>
        <p:txBody>
          <a:bodyPr/>
          <a:lstStyle/>
          <a:p>
            <a:pPr algn="ctr"/>
            <a:r>
              <a:rPr lang="en-US" sz="2800" dirty="0">
                <a:solidFill>
                  <a:schemeClr val="bg1"/>
                </a:solidFill>
              </a:rPr>
              <a:t>TECHNIQUES</a:t>
            </a:r>
            <a:r>
              <a:rPr lang="en-US" sz="2800" dirty="0" smtClean="0">
                <a:solidFill>
                  <a:schemeClr val="bg1"/>
                </a:solidFill>
              </a:rPr>
              <a:t>:</a:t>
            </a:r>
            <a:br>
              <a:rPr lang="en-US" sz="2800" dirty="0" smtClean="0">
                <a:solidFill>
                  <a:schemeClr val="bg1"/>
                </a:solidFill>
              </a:rPr>
            </a:br>
            <a:r>
              <a:rPr lang="en-US" sz="2800" dirty="0" smtClean="0">
                <a:solidFill>
                  <a:srgbClr val="FFFF00"/>
                </a:solidFill>
              </a:rPr>
              <a:t>Past Success</a:t>
            </a:r>
            <a:endParaRPr lang="en-US" sz="2800" dirty="0">
              <a:solidFill>
                <a:srgbClr val="FFFF00"/>
              </a:solidFill>
            </a:endParaRPr>
          </a:p>
        </p:txBody>
      </p:sp>
      <p:sp>
        <p:nvSpPr>
          <p:cNvPr id="3" name="Content Placeholder 2"/>
          <p:cNvSpPr>
            <a:spLocks noGrp="1"/>
          </p:cNvSpPr>
          <p:nvPr>
            <p:ph idx="1"/>
          </p:nvPr>
        </p:nvSpPr>
        <p:spPr>
          <a:xfrm>
            <a:off x="3582864" y="1981200"/>
            <a:ext cx="5111750" cy="4191000"/>
          </a:xfrm>
        </p:spPr>
        <p:txBody>
          <a:bodyPr/>
          <a:lstStyle/>
          <a:p>
            <a:pPr>
              <a:buFont typeface="Wingdings" pitchFamily="2" charset="2"/>
              <a:buChar char="Ø"/>
            </a:pPr>
            <a:endParaRPr lang="en-US" dirty="0" smtClean="0"/>
          </a:p>
          <a:p>
            <a:pPr>
              <a:buFont typeface="Wingdings" pitchFamily="2" charset="2"/>
              <a:buChar char="Ø"/>
            </a:pPr>
            <a:r>
              <a:rPr lang="en-US" dirty="0" smtClean="0"/>
              <a:t>“So you were fairly successful the last time you tried to quit.”</a:t>
            </a:r>
          </a:p>
          <a:p>
            <a:pPr>
              <a:buFont typeface="Wingdings" pitchFamily="2" charset="2"/>
              <a:buChar char="Ø"/>
            </a:pPr>
            <a:endParaRPr lang="en-US" sz="2000" dirty="0"/>
          </a:p>
          <a:p>
            <a:pPr>
              <a:buFont typeface="Wingdings" pitchFamily="2" charset="2"/>
              <a:buChar char="Ø"/>
            </a:pPr>
            <a:endParaRPr lang="en-US" sz="2000" dirty="0" smtClean="0"/>
          </a:p>
          <a:p>
            <a:pPr marL="0" indent="0">
              <a:buNone/>
            </a:pPr>
            <a:endParaRPr lang="en-US" sz="2000" dirty="0"/>
          </a:p>
        </p:txBody>
      </p:sp>
      <p:sp>
        <p:nvSpPr>
          <p:cNvPr id="4" name="Text Placeholder 3"/>
          <p:cNvSpPr>
            <a:spLocks noGrp="1"/>
          </p:cNvSpPr>
          <p:nvPr>
            <p:ph type="body" sz="half" idx="2"/>
          </p:nvPr>
        </p:nvSpPr>
        <p:spPr>
          <a:xfrm>
            <a:off x="304800" y="2010586"/>
            <a:ext cx="3008313" cy="3352800"/>
          </a:xfrm>
        </p:spPr>
        <p:txBody>
          <a:bodyPr/>
          <a:lstStyle/>
          <a:p>
            <a:pPr marL="342900" indent="-342900">
              <a:buFont typeface="Wingdings" pitchFamily="2" charset="2"/>
              <a:buChar char="v"/>
            </a:pPr>
            <a:endParaRPr lang="en-US" sz="3200" b="1" dirty="0" smtClean="0"/>
          </a:p>
          <a:p>
            <a:pPr marL="342900" indent="-342900">
              <a:buFont typeface="Wingdings" pitchFamily="2" charset="2"/>
              <a:buChar char="v"/>
            </a:pPr>
            <a:r>
              <a:rPr lang="en-US" sz="3200" b="1" dirty="0" smtClean="0"/>
              <a:t>Help patient to identify &amp; build on past successes</a:t>
            </a:r>
          </a:p>
          <a:p>
            <a:endParaRPr lang="en-US" sz="1800" b="1" dirty="0" smtClean="0"/>
          </a:p>
        </p:txBody>
      </p:sp>
      <p:sp>
        <p:nvSpPr>
          <p:cNvPr id="5" name="Rectangle 4"/>
          <p:cNvSpPr/>
          <p:nvPr/>
        </p:nvSpPr>
        <p:spPr>
          <a:xfrm>
            <a:off x="3810000" y="152400"/>
            <a:ext cx="5132704" cy="646331"/>
          </a:xfrm>
          <a:prstGeom prst="rect">
            <a:avLst/>
          </a:prstGeom>
        </p:spPr>
        <p:txBody>
          <a:bodyPr wrap="square">
            <a:spAutoFit/>
          </a:bodyPr>
          <a:lstStyle/>
          <a:p>
            <a:pPr algn="ctr" fontAlgn="base">
              <a:spcBef>
                <a:spcPct val="0"/>
              </a:spcBef>
              <a:spcAft>
                <a:spcPct val="0"/>
              </a:spcAft>
            </a:pPr>
            <a:r>
              <a:rPr lang="en-US" sz="3600" b="1" dirty="0">
                <a:solidFill>
                  <a:srgbClr val="000000"/>
                </a:solidFill>
                <a:cs typeface="Arial" charset="0"/>
              </a:rPr>
              <a:t>SUPPORT SELF-EFFICACY</a:t>
            </a:r>
          </a:p>
        </p:txBody>
      </p:sp>
      <p:pic>
        <p:nvPicPr>
          <p:cNvPr id="1030" name="Picture 6" descr="C:\Users\cbottoni\AppData\Local\Microsoft\Windows\Temporary Internet Files\Content.IE5\6279PZHP\Succes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4650" y="4419600"/>
            <a:ext cx="1181100" cy="1769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988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152400"/>
            <a:ext cx="5715000" cy="1162050"/>
          </a:xfrm>
        </p:spPr>
        <p:txBody>
          <a:bodyPr/>
          <a:lstStyle/>
          <a:p>
            <a:pPr algn="ctr"/>
            <a:r>
              <a:rPr lang="en-US" sz="4000" dirty="0" smtClean="0">
                <a:cs typeface="Arial" charset="0"/>
              </a:rPr>
              <a:t/>
            </a:r>
            <a:br>
              <a:rPr lang="en-US" sz="4000" dirty="0" smtClean="0">
                <a:cs typeface="Arial" charset="0"/>
              </a:rPr>
            </a:br>
            <a:r>
              <a:rPr lang="en-US" sz="4000" dirty="0">
                <a:cs typeface="Arial" charset="0"/>
              </a:rPr>
              <a:t/>
            </a:r>
            <a:br>
              <a:rPr lang="en-US" sz="4000" dirty="0">
                <a:cs typeface="Arial" charset="0"/>
              </a:rPr>
            </a:br>
            <a:r>
              <a:rPr lang="en-US" sz="4000" dirty="0" smtClean="0">
                <a:cs typeface="Arial" charset="0"/>
              </a:rPr>
              <a:t/>
            </a:r>
            <a:br>
              <a:rPr lang="en-US" sz="4000" dirty="0" smtClean="0">
                <a:cs typeface="Arial" charset="0"/>
              </a:rPr>
            </a:br>
            <a:r>
              <a:rPr lang="en-US" sz="4000" dirty="0">
                <a:cs typeface="Arial" charset="0"/>
              </a:rPr>
              <a:t/>
            </a:r>
            <a:br>
              <a:rPr lang="en-US" sz="4000" dirty="0">
                <a:cs typeface="Arial" charset="0"/>
              </a:rPr>
            </a:br>
            <a:r>
              <a:rPr lang="en-US" sz="4000" dirty="0" smtClean="0">
                <a:cs typeface="Arial" charset="0"/>
              </a:rPr>
              <a:t/>
            </a:r>
            <a:br>
              <a:rPr lang="en-US" sz="4000" dirty="0" smtClean="0">
                <a:cs typeface="Arial" charset="0"/>
              </a:rPr>
            </a:br>
            <a:r>
              <a:rPr lang="en-US" sz="4000" dirty="0">
                <a:cs typeface="Arial" charset="0"/>
              </a:rPr>
              <a:t/>
            </a:r>
            <a:br>
              <a:rPr lang="en-US" sz="4000" dirty="0">
                <a:cs typeface="Arial" charset="0"/>
              </a:rPr>
            </a:br>
            <a:r>
              <a:rPr lang="en-US" sz="4000" dirty="0" smtClean="0">
                <a:cs typeface="Arial" charset="0"/>
              </a:rPr>
              <a:t>SUPPORT </a:t>
            </a:r>
            <a:r>
              <a:rPr lang="en-US" sz="4000" dirty="0">
                <a:cs typeface="Arial" charset="0"/>
              </a:rPr>
              <a:t>SELF-EFFICACY</a:t>
            </a:r>
            <a:br>
              <a:rPr lang="en-US" sz="4000" dirty="0">
                <a:cs typeface="Arial" charset="0"/>
              </a:rPr>
            </a:br>
            <a:endParaRPr lang="en-US" sz="4000" dirty="0"/>
          </a:p>
        </p:txBody>
      </p:sp>
      <p:sp>
        <p:nvSpPr>
          <p:cNvPr id="3" name="Content Placeholder 2"/>
          <p:cNvSpPr>
            <a:spLocks noGrp="1"/>
          </p:cNvSpPr>
          <p:nvPr>
            <p:ph idx="1"/>
          </p:nvPr>
        </p:nvSpPr>
        <p:spPr>
          <a:xfrm>
            <a:off x="3956050" y="2362200"/>
            <a:ext cx="5111750" cy="4876800"/>
          </a:xfrm>
        </p:spPr>
        <p:txBody>
          <a:bodyPr/>
          <a:lstStyle/>
          <a:p>
            <a:pPr>
              <a:buFont typeface="Wingdings" panose="05000000000000000000" pitchFamily="2" charset="2"/>
              <a:buChar char="Ø"/>
            </a:pPr>
            <a:r>
              <a:rPr lang="en-US" sz="2800" dirty="0" smtClean="0"/>
              <a:t>Read about quitting benefits and strategies.</a:t>
            </a:r>
          </a:p>
          <a:p>
            <a:pPr>
              <a:buFont typeface="Wingdings" panose="05000000000000000000" pitchFamily="2" charset="2"/>
              <a:buChar char="Ø"/>
            </a:pPr>
            <a:r>
              <a:rPr lang="en-US" sz="2800" dirty="0" smtClean="0"/>
              <a:t>Change smoking patterns.</a:t>
            </a:r>
          </a:p>
          <a:p>
            <a:pPr>
              <a:buFont typeface="Wingdings" panose="05000000000000000000" pitchFamily="2" charset="2"/>
              <a:buChar char="Ø"/>
            </a:pPr>
            <a:r>
              <a:rPr lang="en-US" sz="2800" dirty="0" smtClean="0"/>
              <a:t>Ask patient to share his/her ideas about quitting strategies.</a:t>
            </a:r>
          </a:p>
          <a:p>
            <a:pPr>
              <a:buFont typeface="Wingdings" panose="05000000000000000000" pitchFamily="2" charset="2"/>
              <a:buChar char="Ø"/>
            </a:pPr>
            <a:r>
              <a:rPr lang="en-US" sz="2800" dirty="0" smtClean="0"/>
              <a:t>Call the </a:t>
            </a:r>
            <a:r>
              <a:rPr lang="en-US" sz="2800" dirty="0" err="1" smtClean="0"/>
              <a:t>quitline</a:t>
            </a:r>
            <a:r>
              <a:rPr lang="en-US" sz="2800" dirty="0" smtClean="0"/>
              <a:t> (1-866-697-8487) for advise and information.</a:t>
            </a:r>
          </a:p>
          <a:p>
            <a:pPr>
              <a:buFont typeface="Wingdings" panose="05000000000000000000" pitchFamily="2" charset="2"/>
              <a:buChar char="Ø"/>
            </a:pPr>
            <a:endParaRPr lang="en-US" dirty="0"/>
          </a:p>
        </p:txBody>
      </p:sp>
      <p:sp>
        <p:nvSpPr>
          <p:cNvPr id="4" name="Text Placeholder 3"/>
          <p:cNvSpPr>
            <a:spLocks noGrp="1"/>
          </p:cNvSpPr>
          <p:nvPr>
            <p:ph type="body" sz="half" idx="2"/>
          </p:nvPr>
        </p:nvSpPr>
        <p:spPr>
          <a:xfrm>
            <a:off x="76200" y="2471737"/>
            <a:ext cx="3657600" cy="4691063"/>
          </a:xfrm>
        </p:spPr>
        <p:txBody>
          <a:bodyPr/>
          <a:lstStyle/>
          <a:p>
            <a:pPr marL="285750" indent="-285750">
              <a:buFont typeface="Wingdings" panose="05000000000000000000" pitchFamily="2" charset="2"/>
              <a:buChar char="v"/>
            </a:pPr>
            <a:r>
              <a:rPr lang="en-US" sz="3200" dirty="0" smtClean="0"/>
              <a:t>Offer options for achievable, small steps toward change </a:t>
            </a:r>
            <a:endParaRPr lang="en-US" sz="3200" dirty="0"/>
          </a:p>
        </p:txBody>
      </p:sp>
      <p:sp>
        <p:nvSpPr>
          <p:cNvPr id="5" name="Title 1"/>
          <p:cNvSpPr txBox="1">
            <a:spLocks/>
          </p:cNvSpPr>
          <p:nvPr/>
        </p:nvSpPr>
        <p:spPr bwMode="auto">
          <a:xfrm>
            <a:off x="2667000" y="1143000"/>
            <a:ext cx="3084513"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000000"/>
                </a:solidFill>
                <a:latin typeface="+mj-lt"/>
                <a:ea typeface="+mj-ea"/>
                <a:cs typeface="+mj-cs"/>
              </a:defRPr>
            </a:lvl1pPr>
            <a:lvl2pPr algn="l" rtl="0" eaLnBrk="0" fontAlgn="base" hangingPunct="0">
              <a:spcBef>
                <a:spcPct val="0"/>
              </a:spcBef>
              <a:spcAft>
                <a:spcPct val="0"/>
              </a:spcAft>
              <a:defRPr sz="3200" b="1">
                <a:solidFill>
                  <a:srgbClr val="000000"/>
                </a:solidFill>
                <a:latin typeface="Candara" pitchFamily="34" charset="0"/>
              </a:defRPr>
            </a:lvl2pPr>
            <a:lvl3pPr algn="l" rtl="0" eaLnBrk="0" fontAlgn="base" hangingPunct="0">
              <a:spcBef>
                <a:spcPct val="0"/>
              </a:spcBef>
              <a:spcAft>
                <a:spcPct val="0"/>
              </a:spcAft>
              <a:defRPr sz="3200" b="1">
                <a:solidFill>
                  <a:srgbClr val="000000"/>
                </a:solidFill>
                <a:latin typeface="Candara" pitchFamily="34" charset="0"/>
              </a:defRPr>
            </a:lvl3pPr>
            <a:lvl4pPr algn="l" rtl="0" eaLnBrk="0" fontAlgn="base" hangingPunct="0">
              <a:spcBef>
                <a:spcPct val="0"/>
              </a:spcBef>
              <a:spcAft>
                <a:spcPct val="0"/>
              </a:spcAft>
              <a:defRPr sz="3200" b="1">
                <a:solidFill>
                  <a:srgbClr val="000000"/>
                </a:solidFill>
                <a:latin typeface="Candara" pitchFamily="34" charset="0"/>
              </a:defRPr>
            </a:lvl4pPr>
            <a:lvl5pPr algn="l" rtl="0" eaLnBrk="0" fontAlgn="base" hangingPunct="0">
              <a:spcBef>
                <a:spcPct val="0"/>
              </a:spcBef>
              <a:spcAft>
                <a:spcPct val="0"/>
              </a:spcAft>
              <a:defRPr sz="3200" b="1">
                <a:solidFill>
                  <a:srgbClr val="000000"/>
                </a:solidFill>
                <a:latin typeface="Candara" pitchFamily="34" charset="0"/>
              </a:defRPr>
            </a:lvl5pPr>
            <a:lvl6pPr marL="457200" algn="l" rtl="0" fontAlgn="base">
              <a:spcBef>
                <a:spcPct val="0"/>
              </a:spcBef>
              <a:spcAft>
                <a:spcPct val="0"/>
              </a:spcAft>
              <a:defRPr sz="3200" b="1">
                <a:solidFill>
                  <a:srgbClr val="000000"/>
                </a:solidFill>
                <a:latin typeface="Candara" pitchFamily="34" charset="0"/>
              </a:defRPr>
            </a:lvl6pPr>
            <a:lvl7pPr marL="914400" algn="l" rtl="0" fontAlgn="base">
              <a:spcBef>
                <a:spcPct val="0"/>
              </a:spcBef>
              <a:spcAft>
                <a:spcPct val="0"/>
              </a:spcAft>
              <a:defRPr sz="3200" b="1">
                <a:solidFill>
                  <a:srgbClr val="000000"/>
                </a:solidFill>
                <a:latin typeface="Candara" pitchFamily="34" charset="0"/>
              </a:defRPr>
            </a:lvl7pPr>
            <a:lvl8pPr marL="1371600" algn="l" rtl="0" fontAlgn="base">
              <a:spcBef>
                <a:spcPct val="0"/>
              </a:spcBef>
              <a:spcAft>
                <a:spcPct val="0"/>
              </a:spcAft>
              <a:defRPr sz="3200" b="1">
                <a:solidFill>
                  <a:srgbClr val="000000"/>
                </a:solidFill>
                <a:latin typeface="Candara" pitchFamily="34" charset="0"/>
              </a:defRPr>
            </a:lvl8pPr>
            <a:lvl9pPr marL="1828800" algn="l" rtl="0" fontAlgn="base">
              <a:spcBef>
                <a:spcPct val="0"/>
              </a:spcBef>
              <a:spcAft>
                <a:spcPct val="0"/>
              </a:spcAft>
              <a:defRPr sz="3200" b="1">
                <a:solidFill>
                  <a:srgbClr val="000000"/>
                </a:solidFill>
                <a:latin typeface="Candara" pitchFamily="34" charset="0"/>
              </a:defRPr>
            </a:lvl9pPr>
          </a:lstStyle>
          <a:p>
            <a:pPr algn="ctr"/>
            <a:r>
              <a:rPr lang="en-US" sz="2800" kern="0" dirty="0" smtClean="0">
                <a:solidFill>
                  <a:schemeClr val="bg1"/>
                </a:solidFill>
              </a:rPr>
              <a:t>TECHNIQUES:</a:t>
            </a:r>
            <a:br>
              <a:rPr lang="en-US" sz="2800" kern="0" dirty="0" smtClean="0">
                <a:solidFill>
                  <a:schemeClr val="bg1"/>
                </a:solidFill>
              </a:rPr>
            </a:br>
            <a:r>
              <a:rPr lang="en-US" sz="2800" kern="0" dirty="0" smtClean="0">
                <a:solidFill>
                  <a:srgbClr val="FFFF00"/>
                </a:solidFill>
              </a:rPr>
              <a:t>Smaller Steps</a:t>
            </a:r>
            <a:endParaRPr lang="en-US" sz="2800" kern="0" dirty="0">
              <a:solidFill>
                <a:srgbClr val="FFFF00"/>
              </a:solidFill>
            </a:endParaRPr>
          </a:p>
        </p:txBody>
      </p:sp>
    </p:spTree>
    <p:extLst>
      <p:ext uri="{BB962C8B-B14F-4D97-AF65-F5344CB8AC3E}">
        <p14:creationId xmlns:p14="http://schemas.microsoft.com/office/powerpoint/2010/main" val="17834788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590800" y="76200"/>
            <a:ext cx="6248400" cy="1295400"/>
          </a:xfrm>
        </p:spPr>
        <p:txBody>
          <a:bodyPr/>
          <a:lstStyle/>
          <a:p>
            <a:r>
              <a:rPr lang="en-US" sz="2800" dirty="0" smtClean="0">
                <a:solidFill>
                  <a:schemeClr val="tx1"/>
                </a:solidFill>
              </a:rPr>
              <a:t>Why </a:t>
            </a:r>
            <a:r>
              <a:rPr lang="en-US" sz="2800" dirty="0">
                <a:solidFill>
                  <a:schemeClr val="tx1"/>
                </a:solidFill>
              </a:rPr>
              <a:t>Individuals with Mental Health and Addictions (MHA) May Have Higher Rates of Smoking</a:t>
            </a:r>
          </a:p>
        </p:txBody>
      </p:sp>
      <p:sp>
        <p:nvSpPr>
          <p:cNvPr id="5" name="Rectangle 3"/>
          <p:cNvSpPr txBox="1">
            <a:spLocks noChangeArrowheads="1"/>
          </p:cNvSpPr>
          <p:nvPr/>
        </p:nvSpPr>
        <p:spPr bwMode="auto">
          <a:xfrm>
            <a:off x="0" y="1676400"/>
            <a:ext cx="91440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66C1FC"/>
              </a:buClr>
              <a:buSzTx/>
              <a:buFontTx/>
              <a:buChar char="•"/>
              <a:tabLst/>
              <a:defRPr/>
            </a:pPr>
            <a:r>
              <a:rPr kumimoji="0" lang="en-US" sz="2800" b="0" i="0" u="none" strike="noStrike" kern="0" cap="none" spc="0" normalizeH="0" baseline="0" noProof="0" dirty="0" smtClean="0">
                <a:ln>
                  <a:noFill/>
                </a:ln>
                <a:solidFill>
                  <a:schemeClr val="bg1"/>
                </a:solidFill>
                <a:effectLst/>
                <a:uLnTx/>
                <a:uFillTx/>
                <a:latin typeface="+mn-lt"/>
                <a:ea typeface="+mn-ea"/>
                <a:cs typeface="+mn-cs"/>
              </a:rPr>
              <a:t>The nature of these disorders increases vulnerability to initiation and maintenance of smoking behaviors.</a:t>
            </a:r>
          </a:p>
          <a:p>
            <a:pPr marL="342900" marR="0" lvl="0" indent="-342900" algn="l" defTabSz="914400" rtl="0" eaLnBrk="0" fontAlgn="base" latinLnBrk="0" hangingPunct="0">
              <a:lnSpc>
                <a:spcPct val="100000"/>
              </a:lnSpc>
              <a:spcBef>
                <a:spcPct val="20000"/>
              </a:spcBef>
              <a:spcAft>
                <a:spcPct val="0"/>
              </a:spcAft>
              <a:buClr>
                <a:srgbClr val="66C1FC"/>
              </a:buClr>
              <a:buSzTx/>
              <a:buFontTx/>
              <a:buChar char="•"/>
              <a:tabLst/>
              <a:defRPr/>
            </a:pPr>
            <a:r>
              <a:rPr kumimoji="0" lang="en-US" sz="2800" b="0" i="0" u="none" strike="noStrike" kern="0" cap="none" spc="0" normalizeH="0" baseline="0" noProof="0" dirty="0" smtClean="0">
                <a:ln>
                  <a:noFill/>
                </a:ln>
                <a:solidFill>
                  <a:schemeClr val="bg1"/>
                </a:solidFill>
                <a:effectLst/>
                <a:uLnTx/>
                <a:uFillTx/>
                <a:latin typeface="+mn-lt"/>
                <a:ea typeface="+mn-ea"/>
                <a:cs typeface="+mn-cs"/>
              </a:rPr>
              <a:t>Individuals with MHA are self-medicating affective and cognitive symptoms.</a:t>
            </a:r>
          </a:p>
          <a:p>
            <a:pPr marL="342900" marR="0" lvl="0" indent="-342900" algn="l" defTabSz="914400" rtl="0" eaLnBrk="0" fontAlgn="base" latinLnBrk="0" hangingPunct="0">
              <a:lnSpc>
                <a:spcPct val="100000"/>
              </a:lnSpc>
              <a:spcBef>
                <a:spcPct val="20000"/>
              </a:spcBef>
              <a:spcAft>
                <a:spcPct val="0"/>
              </a:spcAft>
              <a:buClr>
                <a:srgbClr val="66C1FC"/>
              </a:buClr>
              <a:buSzTx/>
              <a:buFontTx/>
              <a:buChar char="•"/>
              <a:tabLst/>
              <a:defRPr/>
            </a:pPr>
            <a:r>
              <a:rPr kumimoji="0" lang="en-US" sz="2800" b="0" i="0" u="none" strike="noStrike" kern="0" cap="none" spc="0" normalizeH="0" baseline="0" noProof="0" dirty="0" smtClean="0">
                <a:ln>
                  <a:noFill/>
                </a:ln>
                <a:solidFill>
                  <a:schemeClr val="bg1"/>
                </a:solidFill>
                <a:effectLst/>
                <a:uLnTx/>
                <a:uFillTx/>
                <a:latin typeface="+mn-lt"/>
                <a:ea typeface="+mn-ea"/>
                <a:cs typeface="+mn-cs"/>
              </a:rPr>
              <a:t>There are social factors common to both MHA and smoking (e.g., peer modeling, poverty, stress, availability)</a:t>
            </a:r>
            <a:endParaRPr kumimoji="0" lang="en-US" sz="2800" b="0" i="0" u="none" strike="noStrike" kern="0" cap="none" spc="0" normalizeH="0" baseline="0" noProof="0" dirty="0">
              <a:ln>
                <a:noFill/>
              </a:ln>
              <a:solidFill>
                <a:schemeClr val="bg1"/>
              </a:solidFill>
              <a:effectLst/>
              <a:uLnTx/>
              <a:uFillTx/>
              <a:latin typeface="+mn-lt"/>
              <a:ea typeface="+mn-ea"/>
              <a:cs typeface="+mn-cs"/>
            </a:endParaRPr>
          </a:p>
        </p:txBody>
      </p:sp>
      <p:sp>
        <p:nvSpPr>
          <p:cNvPr id="6" name="Text Box 4"/>
          <p:cNvSpPr txBox="1">
            <a:spLocks noChangeArrowheads="1"/>
          </p:cNvSpPr>
          <p:nvPr/>
        </p:nvSpPr>
        <p:spPr bwMode="auto">
          <a:xfrm>
            <a:off x="1066800" y="4876800"/>
            <a:ext cx="7620000" cy="366713"/>
          </a:xfrm>
          <a:prstGeom prst="rect">
            <a:avLst/>
          </a:prstGeom>
          <a:noFill/>
          <a:ln w="9525">
            <a:noFill/>
            <a:miter lim="800000"/>
            <a:headEnd/>
            <a:tailEnd/>
          </a:ln>
          <a:effectLst/>
        </p:spPr>
        <p:txBody>
          <a:bodyPr wrap="square">
            <a:spAutoFit/>
          </a:bodyPr>
          <a:lstStyle/>
          <a:p>
            <a:pPr eaLnBrk="0" hangingPunct="0">
              <a:spcBef>
                <a:spcPct val="50000"/>
              </a:spcBef>
            </a:pPr>
            <a:r>
              <a:rPr lang="en-US" i="1" dirty="0">
                <a:solidFill>
                  <a:schemeClr val="bg1"/>
                </a:solidFill>
              </a:rPr>
              <a:t>Kalman, Morissete and George, 2005. Am. J. Addictions. 14: 106-123</a:t>
            </a:r>
          </a:p>
        </p:txBody>
      </p:sp>
      <p:sp>
        <p:nvSpPr>
          <p:cNvPr id="7" name="TextBox 6"/>
          <p:cNvSpPr txBox="1"/>
          <p:nvPr/>
        </p:nvSpPr>
        <p:spPr>
          <a:xfrm>
            <a:off x="1600200" y="5715000"/>
            <a:ext cx="7543800" cy="830997"/>
          </a:xfrm>
          <a:prstGeom prst="rect">
            <a:avLst/>
          </a:prstGeom>
          <a:noFill/>
        </p:spPr>
        <p:txBody>
          <a:bodyPr wrap="square" rtlCol="0">
            <a:spAutoFit/>
          </a:bodyPr>
          <a:lstStyle/>
          <a:p>
            <a:r>
              <a:rPr lang="en-US" sz="1600" dirty="0" smtClean="0">
                <a:solidFill>
                  <a:srgbClr val="FFFF00"/>
                </a:solidFill>
              </a:rPr>
              <a:t>Tony P. George, M.D., FRCPC</a:t>
            </a:r>
          </a:p>
          <a:p>
            <a:r>
              <a:rPr lang="en-US" sz="1600" i="1" dirty="0" smtClean="0">
                <a:solidFill>
                  <a:srgbClr val="FFFF00"/>
                </a:solidFill>
              </a:rPr>
              <a:t>Tobacco Treatment in People with Serious Mental Illness: </a:t>
            </a:r>
            <a:br>
              <a:rPr lang="en-US" sz="1600" i="1" dirty="0" smtClean="0">
                <a:solidFill>
                  <a:srgbClr val="FFFF00"/>
                </a:solidFill>
              </a:rPr>
            </a:br>
            <a:r>
              <a:rPr lang="en-US" sz="1600" i="1" dirty="0" smtClean="0">
                <a:solidFill>
                  <a:srgbClr val="FFFF00"/>
                </a:solidFill>
              </a:rPr>
              <a:t>The Devil is in the Details!</a:t>
            </a:r>
            <a:endParaRPr lang="en-US" sz="1600" i="1" dirty="0">
              <a:solidFill>
                <a:srgbClr val="FFFF00"/>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895600" y="0"/>
            <a:ext cx="6019800" cy="1219200"/>
          </a:xfrm>
        </p:spPr>
        <p:txBody>
          <a:bodyPr/>
          <a:lstStyle/>
          <a:p>
            <a:r>
              <a:rPr lang="en-US" sz="3600" b="1" dirty="0">
                <a:solidFill>
                  <a:schemeClr val="tx1"/>
                </a:solidFill>
                <a:latin typeface="Candara" panose="020E0502030303020204" pitchFamily="34" charset="0"/>
              </a:rPr>
              <a:t>Is it Safe to </a:t>
            </a:r>
            <a:r>
              <a:rPr lang="en-US" sz="3600" b="1" dirty="0" smtClean="0">
                <a:solidFill>
                  <a:schemeClr val="tx1"/>
                </a:solidFill>
                <a:latin typeface="Candara" panose="020E0502030303020204" pitchFamily="34" charset="0"/>
              </a:rPr>
              <a:t>Get MHA </a:t>
            </a:r>
            <a:r>
              <a:rPr lang="en-US" sz="3600" b="1" dirty="0">
                <a:solidFill>
                  <a:schemeClr val="tx1"/>
                </a:solidFill>
                <a:latin typeface="Candara" panose="020E0502030303020204" pitchFamily="34" charset="0"/>
              </a:rPr>
              <a:t>Patients to Quit Smoking?</a:t>
            </a:r>
          </a:p>
        </p:txBody>
      </p:sp>
      <p:sp>
        <p:nvSpPr>
          <p:cNvPr id="5" name="Rectangle 3"/>
          <p:cNvSpPr txBox="1">
            <a:spLocks noChangeArrowheads="1"/>
          </p:cNvSpPr>
          <p:nvPr/>
        </p:nvSpPr>
        <p:spPr bwMode="auto">
          <a:xfrm>
            <a:off x="152400" y="1371600"/>
            <a:ext cx="89916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90000"/>
              </a:lnSpc>
              <a:spcBef>
                <a:spcPct val="20000"/>
              </a:spcBef>
              <a:spcAft>
                <a:spcPct val="0"/>
              </a:spcAft>
              <a:buClr>
                <a:srgbClr val="66C1FC"/>
              </a:buClr>
              <a:buSzTx/>
              <a:buFontTx/>
              <a:buChar char="•"/>
              <a:tabLst/>
              <a:defRPr/>
            </a:pPr>
            <a:r>
              <a:rPr kumimoji="0" lang="en-US" sz="2200" b="1" i="0" u="none" strike="noStrike" kern="0" cap="none" spc="0" normalizeH="0" baseline="0" noProof="0" dirty="0" smtClean="0">
                <a:ln>
                  <a:noFill/>
                </a:ln>
                <a:solidFill>
                  <a:schemeClr val="bg1"/>
                </a:solidFill>
                <a:effectLst/>
                <a:uLnTx/>
                <a:uFillTx/>
                <a:latin typeface="+mn-lt"/>
                <a:ea typeface="+mn-ea"/>
                <a:cs typeface="+mn-cs"/>
              </a:rPr>
              <a:t>Short Answer: Yes! </a:t>
            </a:r>
            <a:r>
              <a:rPr kumimoji="0" lang="en-US" sz="2200" i="0" u="none" strike="noStrike" kern="0" cap="none" spc="0" normalizeH="0" baseline="0" noProof="0" dirty="0" smtClean="0">
                <a:ln>
                  <a:noFill/>
                </a:ln>
                <a:solidFill>
                  <a:schemeClr val="bg1"/>
                </a:solidFill>
                <a:effectLst/>
                <a:uLnTx/>
                <a:uFillTx/>
                <a:latin typeface="+mn-lt"/>
                <a:ea typeface="+mn-ea"/>
                <a:cs typeface="+mn-cs"/>
              </a:rPr>
              <a:t>But few studies have been conducted, and more research needs to be done.</a:t>
            </a:r>
          </a:p>
          <a:p>
            <a:pPr marL="342900" marR="0" lvl="0" indent="-342900" algn="l" defTabSz="914400" rtl="0" eaLnBrk="0" fontAlgn="base" latinLnBrk="0" hangingPunct="0">
              <a:lnSpc>
                <a:spcPct val="90000"/>
              </a:lnSpc>
              <a:spcBef>
                <a:spcPct val="20000"/>
              </a:spcBef>
              <a:spcAft>
                <a:spcPct val="0"/>
              </a:spcAft>
              <a:buClr>
                <a:srgbClr val="66C1FC"/>
              </a:buClr>
              <a:buSzTx/>
              <a:buFontTx/>
              <a:buNone/>
              <a:tabLst/>
              <a:defRPr/>
            </a:pPr>
            <a:endParaRPr kumimoji="0" lang="en-US" sz="2200" i="0" u="none" strike="noStrike" kern="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0" fontAlgn="base" latinLnBrk="0" hangingPunct="0">
              <a:lnSpc>
                <a:spcPct val="90000"/>
              </a:lnSpc>
              <a:spcBef>
                <a:spcPct val="20000"/>
              </a:spcBef>
              <a:spcAft>
                <a:spcPct val="0"/>
              </a:spcAft>
              <a:buClr>
                <a:srgbClr val="66C1FC"/>
              </a:buClr>
              <a:buSzTx/>
              <a:buFontTx/>
              <a:buChar char="•"/>
              <a:tabLst/>
              <a:defRPr/>
            </a:pPr>
            <a:r>
              <a:rPr kumimoji="0" lang="en-US" sz="2200" i="0" u="none" strike="noStrike" kern="0" cap="none" spc="0" normalizeH="0" baseline="0" noProof="0" dirty="0" smtClean="0">
                <a:ln>
                  <a:noFill/>
                </a:ln>
                <a:solidFill>
                  <a:schemeClr val="bg1"/>
                </a:solidFill>
                <a:effectLst/>
                <a:uLnTx/>
                <a:uFillTx/>
                <a:latin typeface="+mn-lt"/>
                <a:ea typeface="+mn-ea"/>
                <a:cs typeface="+mn-cs"/>
              </a:rPr>
              <a:t>In schizophrenia, smoking cessation does not exacerbate psychotic or depressive symptoms </a:t>
            </a:r>
            <a:r>
              <a:rPr kumimoji="0" lang="en-US" sz="1200" i="0" u="none" strike="noStrike" kern="0" cap="none" spc="0" normalizeH="0" baseline="0" noProof="0" dirty="0" smtClean="0">
                <a:ln>
                  <a:noFill/>
                </a:ln>
                <a:solidFill>
                  <a:schemeClr val="bg1"/>
                </a:solidFill>
                <a:effectLst/>
                <a:uLnTx/>
                <a:uFillTx/>
                <a:latin typeface="+mn-lt"/>
                <a:ea typeface="+mn-ea"/>
                <a:cs typeface="+mn-cs"/>
              </a:rPr>
              <a:t>(e.g. George et al., 2000; Evins et al., 2001; George et al., 2002; Evins et al., 2005).</a:t>
            </a:r>
          </a:p>
          <a:p>
            <a:pPr marL="342900" marR="0" lvl="0" indent="-342900" algn="l" defTabSz="914400" rtl="0" eaLnBrk="0" fontAlgn="base" latinLnBrk="0" hangingPunct="0">
              <a:lnSpc>
                <a:spcPct val="90000"/>
              </a:lnSpc>
              <a:spcBef>
                <a:spcPct val="20000"/>
              </a:spcBef>
              <a:spcAft>
                <a:spcPct val="0"/>
              </a:spcAft>
              <a:buClr>
                <a:srgbClr val="66C1FC"/>
              </a:buClr>
              <a:buSzTx/>
              <a:buFontTx/>
              <a:buNone/>
              <a:tabLst/>
              <a:defRPr/>
            </a:pPr>
            <a:endParaRPr kumimoji="0" lang="en-US" sz="2200" i="0" u="none" strike="noStrike" kern="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0" fontAlgn="base" latinLnBrk="0" hangingPunct="0">
              <a:lnSpc>
                <a:spcPct val="90000"/>
              </a:lnSpc>
              <a:spcBef>
                <a:spcPct val="20000"/>
              </a:spcBef>
              <a:spcAft>
                <a:spcPct val="0"/>
              </a:spcAft>
              <a:buClr>
                <a:srgbClr val="66C1FC"/>
              </a:buClr>
              <a:buSzTx/>
              <a:buFontTx/>
              <a:buChar char="•"/>
              <a:tabLst/>
              <a:defRPr/>
            </a:pPr>
            <a:r>
              <a:rPr kumimoji="0" lang="en-US" sz="2200" i="0" u="none" strike="noStrike" kern="0" cap="none" spc="0" normalizeH="0" baseline="0" noProof="0" dirty="0" smtClean="0">
                <a:ln>
                  <a:noFill/>
                </a:ln>
                <a:solidFill>
                  <a:schemeClr val="bg1"/>
                </a:solidFill>
                <a:effectLst/>
                <a:uLnTx/>
                <a:uFillTx/>
                <a:latin typeface="+mn-lt"/>
                <a:ea typeface="+mn-ea"/>
                <a:cs typeface="+mn-cs"/>
              </a:rPr>
              <a:t>In major depression, some longitudinal studies do suggest some increased risk of depression with smoking cessation, but several other studies have not supported this conclusion </a:t>
            </a:r>
            <a:r>
              <a:rPr kumimoji="0" lang="en-US" sz="1200" i="0" u="none" strike="noStrike" kern="0" cap="none" spc="0" normalizeH="0" baseline="0" noProof="0" dirty="0" smtClean="0">
                <a:ln>
                  <a:noFill/>
                </a:ln>
                <a:solidFill>
                  <a:schemeClr val="bg1"/>
                </a:solidFill>
                <a:effectLst/>
                <a:uLnTx/>
                <a:uFillTx/>
                <a:latin typeface="+mn-lt"/>
                <a:ea typeface="+mn-ea"/>
                <a:cs typeface="+mn-cs"/>
              </a:rPr>
              <a:t>(Glassman et al., 1988; 1990), (Niaura et al., 2001; Thorsteinsson et al., 2001).</a:t>
            </a:r>
          </a:p>
          <a:p>
            <a:pPr marL="342900" marR="0" lvl="0" indent="-342900" algn="l" defTabSz="914400" rtl="0" eaLnBrk="0" fontAlgn="base" latinLnBrk="0" hangingPunct="0">
              <a:lnSpc>
                <a:spcPct val="90000"/>
              </a:lnSpc>
              <a:spcBef>
                <a:spcPct val="20000"/>
              </a:spcBef>
              <a:spcAft>
                <a:spcPct val="0"/>
              </a:spcAft>
              <a:buClr>
                <a:srgbClr val="66C1FC"/>
              </a:buClr>
              <a:buSzTx/>
              <a:buFontTx/>
              <a:buChar char="•"/>
              <a:tabLst/>
              <a:defRPr/>
            </a:pPr>
            <a:endParaRPr kumimoji="0" lang="en-US" sz="2200" i="0" u="none" strike="noStrike" kern="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0" fontAlgn="base" latinLnBrk="0" hangingPunct="0">
              <a:lnSpc>
                <a:spcPct val="90000"/>
              </a:lnSpc>
              <a:spcBef>
                <a:spcPct val="20000"/>
              </a:spcBef>
              <a:spcAft>
                <a:spcPct val="0"/>
              </a:spcAft>
              <a:buClr>
                <a:srgbClr val="66C1FC"/>
              </a:buClr>
              <a:buSzTx/>
              <a:buFontTx/>
              <a:buChar char="•"/>
              <a:tabLst/>
              <a:defRPr/>
            </a:pPr>
            <a:r>
              <a:rPr kumimoji="0" lang="en-US" sz="2200" i="0" u="none" strike="noStrike" kern="0" cap="none" spc="0" normalizeH="0" baseline="0" noProof="0" dirty="0" smtClean="0">
                <a:ln>
                  <a:noFill/>
                </a:ln>
                <a:solidFill>
                  <a:schemeClr val="bg1"/>
                </a:solidFill>
                <a:effectLst/>
                <a:uLnTx/>
                <a:uFillTx/>
                <a:latin typeface="+mn-lt"/>
                <a:ea typeface="+mn-ea"/>
                <a:cs typeface="+mn-cs"/>
              </a:rPr>
              <a:t>In anxiety disorders, little evidence that cessation can exacerbate PTSD or GAD, and in fact severity and frequency of panic attacks in Panic Disorder may be higher in smokers versus non-smokers </a:t>
            </a:r>
            <a:r>
              <a:rPr kumimoji="0" lang="en-US" sz="1200" i="0" u="none" strike="noStrike" kern="0" cap="none" spc="0" normalizeH="0" baseline="0" noProof="0" dirty="0" smtClean="0">
                <a:ln>
                  <a:noFill/>
                </a:ln>
                <a:solidFill>
                  <a:schemeClr val="bg1"/>
                </a:solidFill>
                <a:effectLst/>
                <a:uLnTx/>
                <a:uFillTx/>
                <a:latin typeface="+mn-lt"/>
                <a:ea typeface="+mn-ea"/>
                <a:cs typeface="+mn-cs"/>
              </a:rPr>
              <a:t>(Breslau and Klein, 1999).</a:t>
            </a:r>
          </a:p>
          <a:p>
            <a:pPr marL="342900" marR="0" lvl="0" indent="-342900" algn="l" defTabSz="914400" rtl="0" eaLnBrk="0" fontAlgn="base" latinLnBrk="0" hangingPunct="0">
              <a:lnSpc>
                <a:spcPct val="90000"/>
              </a:lnSpc>
              <a:spcBef>
                <a:spcPct val="20000"/>
              </a:spcBef>
              <a:spcAft>
                <a:spcPct val="0"/>
              </a:spcAft>
              <a:buClr>
                <a:srgbClr val="66C1FC"/>
              </a:buClr>
              <a:buSzTx/>
              <a:buFontTx/>
              <a:buChar char="•"/>
              <a:tabLst/>
              <a:defRPr/>
            </a:pPr>
            <a:endParaRPr kumimoji="0" lang="en-US" sz="2400" b="1" i="0" u="none" strike="noStrike" kern="0" cap="none" spc="0" normalizeH="0" baseline="0" noProof="0" dirty="0" smtClean="0">
              <a:ln>
                <a:noFill/>
              </a:ln>
              <a:solidFill>
                <a:schemeClr val="bg1"/>
              </a:solidFill>
              <a:effectLst/>
              <a:uLnTx/>
              <a:uFillTx/>
              <a:latin typeface="Times New Roman" pitchFamily="18" charset="0"/>
              <a:ea typeface="+mn-ea"/>
              <a:cs typeface="+mn-cs"/>
            </a:endParaRPr>
          </a:p>
          <a:p>
            <a:pPr marL="342900" marR="0" lvl="0" indent="-342900" algn="l" defTabSz="914400" rtl="0" eaLnBrk="0" fontAlgn="base" latinLnBrk="0" hangingPunct="0">
              <a:lnSpc>
                <a:spcPct val="90000"/>
              </a:lnSpc>
              <a:spcBef>
                <a:spcPct val="20000"/>
              </a:spcBef>
              <a:spcAft>
                <a:spcPct val="0"/>
              </a:spcAft>
              <a:buClr>
                <a:srgbClr val="66C1FC"/>
              </a:buClr>
              <a:buSzTx/>
              <a:buFontTx/>
              <a:buChar char="•"/>
              <a:tabLst/>
              <a:defRPr/>
            </a:pPr>
            <a:endParaRPr kumimoji="0" lang="en-US" sz="2400" b="1" i="0" u="none" strike="noStrike" kern="0" cap="none" spc="0" normalizeH="0" baseline="0" noProof="0" dirty="0">
              <a:ln>
                <a:noFill/>
              </a:ln>
              <a:solidFill>
                <a:schemeClr val="bg1"/>
              </a:solidFill>
              <a:effectLst/>
              <a:uLnTx/>
              <a:uFillTx/>
              <a:latin typeface="+mn-lt"/>
              <a:ea typeface="+mn-ea"/>
              <a:cs typeface="+mn-cs"/>
            </a:endParaRPr>
          </a:p>
        </p:txBody>
      </p:sp>
      <p:sp>
        <p:nvSpPr>
          <p:cNvPr id="6" name="TextBox 5"/>
          <p:cNvSpPr txBox="1"/>
          <p:nvPr/>
        </p:nvSpPr>
        <p:spPr>
          <a:xfrm>
            <a:off x="1981200" y="5934670"/>
            <a:ext cx="6324600" cy="923330"/>
          </a:xfrm>
          <a:prstGeom prst="rect">
            <a:avLst/>
          </a:prstGeom>
          <a:noFill/>
        </p:spPr>
        <p:txBody>
          <a:bodyPr wrap="square" rtlCol="0">
            <a:spAutoFit/>
          </a:bodyPr>
          <a:lstStyle/>
          <a:p>
            <a:r>
              <a:rPr lang="en-US" dirty="0" smtClean="0">
                <a:solidFill>
                  <a:schemeClr val="bg1"/>
                </a:solidFill>
              </a:rPr>
              <a:t>Tony P. George, M.D., FRCPC</a:t>
            </a:r>
          </a:p>
          <a:p>
            <a:r>
              <a:rPr lang="en-US" i="1" dirty="0" smtClean="0">
                <a:solidFill>
                  <a:schemeClr val="bg1"/>
                </a:solidFill>
              </a:rPr>
              <a:t>Tobacco Treatment in People with Serious Mental Illness: </a:t>
            </a:r>
            <a:br>
              <a:rPr lang="en-US" i="1" dirty="0" smtClean="0">
                <a:solidFill>
                  <a:schemeClr val="bg1"/>
                </a:solidFill>
              </a:rPr>
            </a:br>
            <a:r>
              <a:rPr lang="en-US" i="1" dirty="0" smtClean="0">
                <a:solidFill>
                  <a:schemeClr val="bg1"/>
                </a:solidFill>
              </a:rPr>
              <a:t>The Devil is in the Details!</a:t>
            </a:r>
            <a:endParaRPr lang="en-US" i="1" dirty="0">
              <a:solidFill>
                <a:schemeClr val="bg1"/>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362200" y="0"/>
            <a:ext cx="6934200" cy="1143000"/>
          </a:xfrm>
        </p:spPr>
        <p:txBody>
          <a:bodyPr/>
          <a:lstStyle/>
          <a:p>
            <a:r>
              <a:rPr lang="en-US" b="1" dirty="0">
                <a:solidFill>
                  <a:schemeClr val="tx1"/>
                </a:solidFill>
              </a:rPr>
              <a:t>Treatment </a:t>
            </a:r>
            <a:r>
              <a:rPr lang="en-US" b="1" dirty="0" smtClean="0">
                <a:solidFill>
                  <a:schemeClr val="tx1"/>
                </a:solidFill>
              </a:rPr>
              <a:t>of Tobacco Dependence </a:t>
            </a:r>
            <a:r>
              <a:rPr lang="en-US" b="1" dirty="0">
                <a:solidFill>
                  <a:schemeClr val="tx1"/>
                </a:solidFill>
              </a:rPr>
              <a:t>in People with SPMIs</a:t>
            </a:r>
          </a:p>
        </p:txBody>
      </p:sp>
      <p:sp>
        <p:nvSpPr>
          <p:cNvPr id="5" name="Rectangle 3"/>
          <p:cNvSpPr txBox="1">
            <a:spLocks noChangeArrowheads="1"/>
          </p:cNvSpPr>
          <p:nvPr/>
        </p:nvSpPr>
        <p:spPr bwMode="auto">
          <a:xfrm>
            <a:off x="0" y="1752600"/>
            <a:ext cx="91440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90000"/>
              </a:lnSpc>
              <a:spcBef>
                <a:spcPct val="20000"/>
              </a:spcBef>
              <a:spcAft>
                <a:spcPct val="0"/>
              </a:spcAft>
              <a:buClr>
                <a:srgbClr val="66C1FC"/>
              </a:buClr>
              <a:buSzTx/>
              <a:buFontTx/>
              <a:buChar char="•"/>
              <a:tabLst/>
              <a:defRPr/>
            </a:pPr>
            <a:r>
              <a:rPr kumimoji="0" lang="en-US" sz="2800" b="0" i="0" u="none" strike="noStrike" kern="0" cap="none" spc="0" normalizeH="0" baseline="0" noProof="0" dirty="0" smtClean="0">
                <a:ln>
                  <a:noFill/>
                </a:ln>
                <a:solidFill>
                  <a:schemeClr val="bg1"/>
                </a:solidFill>
                <a:effectLst/>
                <a:uLnTx/>
                <a:uFillTx/>
                <a:latin typeface="+mn-lt"/>
                <a:ea typeface="+mn-ea"/>
                <a:cs typeface="+mn-cs"/>
              </a:rPr>
              <a:t>Cessation rates in SPMI (e.g. schizophrenia, bipolar, PTSD) are 1/2 to 1/3 of those in the general population.</a:t>
            </a:r>
          </a:p>
          <a:p>
            <a:pPr marL="342900" marR="0" lvl="0" indent="-342900" algn="l" defTabSz="914400" rtl="0" eaLnBrk="0" fontAlgn="base" latinLnBrk="0" hangingPunct="0">
              <a:lnSpc>
                <a:spcPct val="90000"/>
              </a:lnSpc>
              <a:spcBef>
                <a:spcPct val="20000"/>
              </a:spcBef>
              <a:spcAft>
                <a:spcPct val="0"/>
              </a:spcAft>
              <a:buClr>
                <a:srgbClr val="66C1FC"/>
              </a:buClr>
              <a:buSzTx/>
              <a:buFontTx/>
              <a:buChar char="•"/>
              <a:tabLst/>
              <a:defRPr/>
            </a:pPr>
            <a:r>
              <a:rPr kumimoji="0" lang="en-US" sz="2800" b="0" i="0" u="none" strike="noStrike" kern="0" cap="none" spc="0" normalizeH="0" baseline="0" noProof="0" dirty="0" smtClean="0">
                <a:ln>
                  <a:noFill/>
                </a:ln>
                <a:solidFill>
                  <a:schemeClr val="bg1"/>
                </a:solidFill>
                <a:effectLst/>
                <a:uLnTx/>
                <a:uFillTx/>
                <a:latin typeface="+mn-lt"/>
                <a:ea typeface="+mn-ea"/>
                <a:cs typeface="+mn-cs"/>
              </a:rPr>
              <a:t>Need to exploit pathophysiological relationships between the mental illness and tobacco dependence – this could improve treatment outcomes.</a:t>
            </a:r>
          </a:p>
          <a:p>
            <a:pPr marL="342900" marR="0" lvl="0" indent="-342900" algn="l" defTabSz="914400" rtl="0" eaLnBrk="0" fontAlgn="base" latinLnBrk="0" hangingPunct="0">
              <a:lnSpc>
                <a:spcPct val="90000"/>
              </a:lnSpc>
              <a:spcBef>
                <a:spcPct val="20000"/>
              </a:spcBef>
              <a:spcAft>
                <a:spcPct val="0"/>
              </a:spcAft>
              <a:buClr>
                <a:srgbClr val="66C1FC"/>
              </a:buClr>
              <a:buSzTx/>
              <a:buFontTx/>
              <a:buChar char="•"/>
              <a:tabLst/>
              <a:defRPr/>
            </a:pPr>
            <a:r>
              <a:rPr kumimoji="0" lang="en-US" sz="2800" b="0" i="0" u="none" strike="noStrike" kern="0" cap="none" spc="0" normalizeH="0" baseline="0" noProof="0" dirty="0" smtClean="0">
                <a:ln>
                  <a:noFill/>
                </a:ln>
                <a:solidFill>
                  <a:schemeClr val="bg1"/>
                </a:solidFill>
                <a:effectLst/>
                <a:uLnTx/>
                <a:uFillTx/>
                <a:latin typeface="+mn-lt"/>
                <a:ea typeface="+mn-ea"/>
                <a:cs typeface="+mn-cs"/>
              </a:rPr>
              <a:t>Need to combine medications with behavioral therapies</a:t>
            </a:r>
          </a:p>
          <a:p>
            <a:pPr marL="342900" marR="0" lvl="0" indent="-342900" algn="l" defTabSz="914400" rtl="0" eaLnBrk="0" fontAlgn="base" latinLnBrk="0" hangingPunct="0">
              <a:lnSpc>
                <a:spcPct val="90000"/>
              </a:lnSpc>
              <a:spcBef>
                <a:spcPct val="20000"/>
              </a:spcBef>
              <a:spcAft>
                <a:spcPct val="0"/>
              </a:spcAft>
              <a:buClr>
                <a:srgbClr val="66C1FC"/>
              </a:buClr>
              <a:buSzTx/>
              <a:buFontTx/>
              <a:buChar char="•"/>
              <a:tabLst/>
              <a:defRPr/>
            </a:pPr>
            <a:r>
              <a:rPr kumimoji="0" lang="en-US" sz="2800" b="0" i="0" u="none" strike="noStrike" kern="0" cap="none" spc="0" normalizeH="0" baseline="0" noProof="0" dirty="0" smtClean="0">
                <a:ln>
                  <a:noFill/>
                </a:ln>
                <a:solidFill>
                  <a:schemeClr val="bg1"/>
                </a:solidFill>
                <a:effectLst/>
                <a:uLnTx/>
                <a:uFillTx/>
                <a:latin typeface="+mn-lt"/>
                <a:ea typeface="+mn-ea"/>
                <a:cs typeface="+mn-cs"/>
              </a:rPr>
              <a:t>Need to integrate tobacco dependence treatments into psychiatric settings</a:t>
            </a:r>
            <a:endParaRPr kumimoji="0" lang="en-US" sz="2800" b="0" i="0" u="none" strike="noStrike" kern="0" cap="none" spc="0" normalizeH="0" baseline="0" noProof="0" dirty="0">
              <a:ln>
                <a:noFill/>
              </a:ln>
              <a:solidFill>
                <a:schemeClr val="bg1"/>
              </a:solidFill>
              <a:effectLst/>
              <a:uLnTx/>
              <a:uFillTx/>
              <a:latin typeface="+mn-lt"/>
              <a:ea typeface="+mn-ea"/>
              <a:cs typeface="+mn-cs"/>
            </a:endParaRPr>
          </a:p>
        </p:txBody>
      </p:sp>
      <p:sp>
        <p:nvSpPr>
          <p:cNvPr id="6" name="Text Box 4"/>
          <p:cNvSpPr txBox="1">
            <a:spLocks noChangeArrowheads="1"/>
          </p:cNvSpPr>
          <p:nvPr/>
        </p:nvSpPr>
        <p:spPr bwMode="auto">
          <a:xfrm>
            <a:off x="457200" y="5334000"/>
            <a:ext cx="4464050" cy="366712"/>
          </a:xfrm>
          <a:prstGeom prst="rect">
            <a:avLst/>
          </a:prstGeom>
          <a:noFill/>
          <a:ln w="9525">
            <a:noFill/>
            <a:miter lim="800000"/>
            <a:headEnd/>
            <a:tailEnd/>
          </a:ln>
          <a:effectLst/>
        </p:spPr>
        <p:txBody>
          <a:bodyPr wrap="none">
            <a:spAutoFit/>
          </a:bodyPr>
          <a:lstStyle/>
          <a:p>
            <a:r>
              <a:rPr lang="en-US" dirty="0">
                <a:solidFill>
                  <a:schemeClr val="bg1"/>
                </a:solidFill>
              </a:rPr>
              <a:t>Hitsman, B et al., 2009. Can. J. Psychiatry</a:t>
            </a:r>
          </a:p>
        </p:txBody>
      </p:sp>
      <p:sp>
        <p:nvSpPr>
          <p:cNvPr id="7" name="TextBox 6"/>
          <p:cNvSpPr txBox="1"/>
          <p:nvPr/>
        </p:nvSpPr>
        <p:spPr>
          <a:xfrm>
            <a:off x="2438400" y="5715000"/>
            <a:ext cx="6324600" cy="830997"/>
          </a:xfrm>
          <a:prstGeom prst="rect">
            <a:avLst/>
          </a:prstGeom>
          <a:noFill/>
        </p:spPr>
        <p:txBody>
          <a:bodyPr wrap="square" rtlCol="0">
            <a:spAutoFit/>
          </a:bodyPr>
          <a:lstStyle/>
          <a:p>
            <a:r>
              <a:rPr lang="en-US" sz="1600" dirty="0" smtClean="0">
                <a:solidFill>
                  <a:srgbClr val="FFFF00"/>
                </a:solidFill>
              </a:rPr>
              <a:t>Tony P. George, M.D., FRCPC</a:t>
            </a:r>
          </a:p>
          <a:p>
            <a:r>
              <a:rPr lang="en-US" sz="1600" i="1" dirty="0" smtClean="0">
                <a:solidFill>
                  <a:srgbClr val="FFFF00"/>
                </a:solidFill>
              </a:rPr>
              <a:t>Tobacco Treatment in People with Serious Mental Illness: </a:t>
            </a:r>
            <a:br>
              <a:rPr lang="en-US" sz="1600" i="1" dirty="0" smtClean="0">
                <a:solidFill>
                  <a:srgbClr val="FFFF00"/>
                </a:solidFill>
              </a:rPr>
            </a:br>
            <a:r>
              <a:rPr lang="en-US" sz="1600" i="1" dirty="0" smtClean="0">
                <a:solidFill>
                  <a:srgbClr val="FFFF00"/>
                </a:solidFill>
              </a:rPr>
              <a:t>The Devil is in the Details!</a:t>
            </a:r>
            <a:endParaRPr lang="en-US" sz="1600" i="1" dirty="0">
              <a:solidFill>
                <a:srgbClr val="FFFF00"/>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New York High School Students in Every Grade Show Significant</a:t>
            </a:r>
            <a:br>
              <a:rPr lang="en-US" sz="2800" dirty="0" smtClean="0"/>
            </a:br>
            <a:r>
              <a:rPr lang="en-US" sz="2800" dirty="0" smtClean="0"/>
              <a:t>Declines in Cigarette Smoking</a:t>
            </a:r>
            <a:endParaRPr lang="en-US" sz="2800" dirty="0"/>
          </a:p>
        </p:txBody>
      </p:sp>
      <p:sp>
        <p:nvSpPr>
          <p:cNvPr id="3" name="Content Placeholder 2"/>
          <p:cNvSpPr>
            <a:spLocks noGrp="1"/>
          </p:cNvSpPr>
          <p:nvPr>
            <p:ph idx="1"/>
          </p:nvPr>
        </p:nvSpPr>
        <p:spPr>
          <a:xfrm>
            <a:off x="304800" y="1600200"/>
            <a:ext cx="8153400" cy="3810000"/>
          </a:xfrm>
        </p:spPr>
        <p:txBody>
          <a:bodyPr/>
          <a:lstStyle/>
          <a:p>
            <a:r>
              <a:rPr lang="en-US" sz="1600" dirty="0" smtClean="0"/>
              <a:t>Smoking rates of high school students are monitored using the New York Youth Tobacco</a:t>
            </a:r>
          </a:p>
          <a:p>
            <a:pPr>
              <a:buNone/>
            </a:pPr>
            <a:r>
              <a:rPr lang="en-US" sz="1600" dirty="0" smtClean="0"/>
              <a:t>	Survey (NY YTS). This school-based survey is conducted in public and private schools in</a:t>
            </a:r>
          </a:p>
          <a:p>
            <a:r>
              <a:rPr lang="en-US" sz="1600" dirty="0" smtClean="0"/>
              <a:t>New York every other year, in even-numbered years. The standard definition of current</a:t>
            </a:r>
          </a:p>
          <a:p>
            <a:pPr>
              <a:buNone/>
            </a:pPr>
            <a:r>
              <a:rPr lang="en-US" sz="1600" dirty="0" smtClean="0"/>
              <a:t>	smoking among youth is “having smoked on one or more of the past 30 days.”</a:t>
            </a:r>
          </a:p>
          <a:p>
            <a:r>
              <a:rPr lang="en-US" sz="1600" dirty="0" smtClean="0"/>
              <a:t>Current smoking rates among 9th, 10th, 11th, and 12th grade high school students in New</a:t>
            </a:r>
          </a:p>
          <a:p>
            <a:pPr>
              <a:buNone/>
            </a:pPr>
            <a:r>
              <a:rPr lang="en-US" sz="1600" dirty="0" smtClean="0"/>
              <a:t>	York exhibited a strong downward trend between 2000 and 2010. All declines are</a:t>
            </a:r>
          </a:p>
          <a:p>
            <a:r>
              <a:rPr lang="en-US" sz="1600" dirty="0" smtClean="0"/>
              <a:t>statistically significant.</a:t>
            </a:r>
          </a:p>
          <a:p>
            <a:pPr>
              <a:buNone/>
            </a:pPr>
            <a:r>
              <a:rPr lang="en-US" sz="1600" dirty="0" smtClean="0"/>
              <a:t>	Percentage declines in current cigarette smoking between 2000 and 2010 were 58%,</a:t>
            </a:r>
          </a:p>
          <a:p>
            <a:pPr>
              <a:buNone/>
            </a:pPr>
            <a:r>
              <a:rPr lang="en-US" sz="1600" dirty="0" smtClean="0"/>
              <a:t>	50%, 57%, and 54% for grades 9 through 12, respectively.</a:t>
            </a:r>
          </a:p>
          <a:p>
            <a:r>
              <a:rPr lang="en-US" sz="1600" dirty="0" smtClean="0"/>
              <a:t>Significant reductions in youth smoking support New York’s approach of graphic and</a:t>
            </a:r>
          </a:p>
          <a:p>
            <a:pPr>
              <a:buNone/>
            </a:pPr>
            <a:r>
              <a:rPr lang="en-US" sz="1600" dirty="0" smtClean="0"/>
              <a:t>	emotionally evocative media, high excise taxes, and a well-funded tobacco control</a:t>
            </a:r>
          </a:p>
          <a:p>
            <a:pPr>
              <a:buNone/>
            </a:pPr>
            <a:r>
              <a:rPr lang="en-US" sz="1600" dirty="0" smtClean="0"/>
              <a:t>	program.</a:t>
            </a:r>
            <a:endParaRPr lang="en-US" sz="16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Percentage of Current Smoking among  students by Grade Level,</a:t>
            </a:r>
            <a:br>
              <a:rPr lang="en-US" sz="2000" dirty="0" smtClean="0"/>
            </a:br>
            <a:r>
              <a:rPr lang="en-US" sz="2000" dirty="0" smtClean="0"/>
              <a:t>New York State Youth Tobacco Survey 2000-2010</a:t>
            </a:r>
            <a:endParaRPr lang="en-US" sz="2000" dirty="0"/>
          </a:p>
        </p:txBody>
      </p:sp>
      <p:pic>
        <p:nvPicPr>
          <p:cNvPr id="101378" name="Picture 2"/>
          <p:cNvPicPr>
            <a:picLocks noGrp="1" noChangeAspect="1" noChangeArrowheads="1"/>
          </p:cNvPicPr>
          <p:nvPr>
            <p:ph idx="1"/>
          </p:nvPr>
        </p:nvPicPr>
        <p:blipFill>
          <a:blip r:embed="rId3" cstate="print"/>
          <a:srcRect/>
          <a:stretch>
            <a:fillRect/>
          </a:stretch>
        </p:blipFill>
        <p:spPr bwMode="auto">
          <a:xfrm>
            <a:off x="609600" y="1447800"/>
            <a:ext cx="7870825" cy="3657600"/>
          </a:xfrm>
          <a:prstGeom prst="rect">
            <a:avLst/>
          </a:prstGeom>
          <a:noFill/>
          <a:ln w="9525">
            <a:noFill/>
            <a:miter lim="800000"/>
            <a:headEnd/>
            <a:tailEnd/>
          </a:ln>
        </p:spPr>
      </p:pic>
      <p:sp>
        <p:nvSpPr>
          <p:cNvPr id="5" name="TextBox 4"/>
          <p:cNvSpPr txBox="1"/>
          <p:nvPr/>
        </p:nvSpPr>
        <p:spPr>
          <a:xfrm>
            <a:off x="1981200" y="5257800"/>
            <a:ext cx="5715000" cy="938719"/>
          </a:xfrm>
          <a:prstGeom prst="rect">
            <a:avLst/>
          </a:prstGeom>
          <a:noFill/>
        </p:spPr>
        <p:txBody>
          <a:bodyPr wrap="square" rtlCol="0">
            <a:spAutoFit/>
          </a:bodyPr>
          <a:lstStyle/>
          <a:p>
            <a:r>
              <a:rPr lang="en-US" sz="1100" dirty="0" smtClean="0">
                <a:solidFill>
                  <a:srgbClr val="FFFFFF"/>
                </a:solidFill>
              </a:rPr>
              <a:t>Source: New York State Youth Tobacco Survey, 2000-2010. Contact the Bureau of Chronic Disease Epidemiology and</a:t>
            </a:r>
          </a:p>
          <a:p>
            <a:r>
              <a:rPr lang="en-US" sz="1100" dirty="0" smtClean="0">
                <a:solidFill>
                  <a:srgbClr val="FFFFFF"/>
                </a:solidFill>
              </a:rPr>
              <a:t>Surveillance, New York State Department of Health at (518) 473-0673 or type ‘StatShot’ in the subject line of an e-mail and send it</a:t>
            </a:r>
          </a:p>
          <a:p>
            <a:r>
              <a:rPr lang="en-US" sz="1100" dirty="0" smtClean="0">
                <a:solidFill>
                  <a:srgbClr val="FFFFFF"/>
                </a:solidFill>
              </a:rPr>
              <a:t>to tcp@health.state.ny.us.</a:t>
            </a:r>
            <a:endParaRPr lang="en-US" sz="1100" dirty="0">
              <a:solidFill>
                <a:srgbClr val="FFFFFF"/>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900" dirty="0" smtClean="0"/>
              <a:t>FDA’s Safety Review Update of Chantix</a:t>
            </a:r>
            <a:endParaRPr lang="en-US" sz="2900" dirty="0"/>
          </a:p>
        </p:txBody>
      </p:sp>
      <p:sp>
        <p:nvSpPr>
          <p:cNvPr id="3" name="Content Placeholder 2"/>
          <p:cNvSpPr>
            <a:spLocks noGrp="1"/>
          </p:cNvSpPr>
          <p:nvPr>
            <p:ph idx="1"/>
          </p:nvPr>
        </p:nvSpPr>
        <p:spPr>
          <a:xfrm>
            <a:off x="304800" y="1676400"/>
            <a:ext cx="8477250" cy="4114800"/>
          </a:xfrm>
        </p:spPr>
        <p:txBody>
          <a:bodyPr/>
          <a:lstStyle/>
          <a:p>
            <a:r>
              <a:rPr lang="en-US" dirty="0" smtClean="0"/>
              <a:t>October 24</a:t>
            </a:r>
            <a:r>
              <a:rPr lang="en-US" baseline="30000" dirty="0" smtClean="0"/>
              <a:t>th</a:t>
            </a:r>
            <a:r>
              <a:rPr lang="en-US" dirty="0" smtClean="0"/>
              <a:t>, 2011: FDA has announced that a review of results from two FDA-sponsored epidemiological studies has been completed </a:t>
            </a:r>
          </a:p>
          <a:p>
            <a:pPr lvl="1"/>
            <a:r>
              <a:rPr lang="en-US" dirty="0" smtClean="0"/>
              <a:t>it evaluated the risk of neuropsychiatric adverse events associated with Chantix</a:t>
            </a:r>
          </a:p>
          <a:p>
            <a:r>
              <a:rPr lang="en-US" i="1" dirty="0" smtClean="0"/>
              <a:t>Neither</a:t>
            </a:r>
            <a:r>
              <a:rPr lang="en-US" dirty="0" smtClean="0"/>
              <a:t> study found a difference in risk of neuropsychiatric hospitalizations between Chantix and NRT</a:t>
            </a:r>
          </a:p>
          <a:p>
            <a:r>
              <a:rPr lang="en-US" dirty="0" smtClean="0"/>
              <a:t>The Agency continues to believe that the drug’s benefits outweigh the risks </a:t>
            </a:r>
          </a:p>
          <a:p>
            <a:pPr lvl="1"/>
            <a:r>
              <a:rPr lang="en-US" dirty="0" smtClean="0"/>
              <a:t>the current warnings in the Chantix drug label are still considered appropriate</a:t>
            </a:r>
          </a:p>
        </p:txBody>
      </p:sp>
      <p:sp>
        <p:nvSpPr>
          <p:cNvPr id="4" name="TextBox 3"/>
          <p:cNvSpPr txBox="1"/>
          <p:nvPr/>
        </p:nvSpPr>
        <p:spPr>
          <a:xfrm>
            <a:off x="1676400" y="5791200"/>
            <a:ext cx="3886200" cy="369332"/>
          </a:xfrm>
          <a:prstGeom prst="rect">
            <a:avLst/>
          </a:prstGeom>
          <a:noFill/>
        </p:spPr>
        <p:txBody>
          <a:bodyPr wrap="square" rtlCol="0">
            <a:spAutoFit/>
          </a:bodyPr>
          <a:lstStyle/>
          <a:p>
            <a:r>
              <a:rPr lang="en-US" dirty="0" smtClean="0">
                <a:solidFill>
                  <a:schemeClr val="bg1"/>
                </a:solidFill>
              </a:rPr>
              <a:t>www.fda.gov/Drugs/DrugSafety</a:t>
            </a:r>
            <a:r>
              <a:rPr lang="en-US" dirty="0" smtClean="0"/>
              <a:t> </a:t>
            </a: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Childhood Obesity and Smoking</a:t>
            </a:r>
            <a:endParaRPr lang="en-US" dirty="0"/>
          </a:p>
        </p:txBody>
      </p:sp>
      <p:sp>
        <p:nvSpPr>
          <p:cNvPr id="3" name="Content Placeholder 2"/>
          <p:cNvSpPr>
            <a:spLocks noGrp="1"/>
          </p:cNvSpPr>
          <p:nvPr>
            <p:ph idx="1"/>
          </p:nvPr>
        </p:nvSpPr>
        <p:spPr>
          <a:xfrm>
            <a:off x="381000" y="1447800"/>
            <a:ext cx="8534400" cy="4495800"/>
          </a:xfrm>
        </p:spPr>
        <p:txBody>
          <a:bodyPr/>
          <a:lstStyle/>
          <a:p>
            <a:r>
              <a:rPr lang="en-US" dirty="0" smtClean="0"/>
              <a:t>10% of youth (10-22 </a:t>
            </a:r>
            <a:r>
              <a:rPr lang="en-US" dirty="0" err="1" smtClean="0"/>
              <a:t>yoa</a:t>
            </a:r>
            <a:r>
              <a:rPr lang="en-US" dirty="0" smtClean="0"/>
              <a:t>) with type 1 diabetes and 16% of youth with type 2 diabetes were currently using some form of tobacco products in 2008</a:t>
            </a:r>
          </a:p>
          <a:p>
            <a:r>
              <a:rPr lang="en-US" dirty="0" smtClean="0"/>
              <a:t>Less than half of the youth reported that they had been counseled by their health care provider to not smoke or stop smoking</a:t>
            </a:r>
          </a:p>
          <a:p>
            <a:r>
              <a:rPr lang="en-US" dirty="0" smtClean="0"/>
              <a:t>This substantial proportion of youth with diabetes that are smokers adds greatly to their already elevated risk for heart disease</a:t>
            </a:r>
          </a:p>
          <a:p>
            <a:pPr>
              <a:buNone/>
            </a:pPr>
            <a:endParaRPr lang="en-US" dirty="0" smtClean="0"/>
          </a:p>
          <a:p>
            <a:pPr>
              <a:buNone/>
            </a:pPr>
            <a:r>
              <a:rPr lang="en-US" sz="1800" dirty="0" smtClean="0"/>
              <a:t>			Findings based on analysis of data from the SEARCH for Diabetes in   	Youth Study and study funded by the CDC and National Institute of Diabetes</a:t>
            </a:r>
            <a:endParaRPr lang="en-US" sz="18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00"/>
            <a:ext cx="9144000" cy="3447098"/>
          </a:xfrm>
          <a:prstGeom prst="rect">
            <a:avLst/>
          </a:prstGeom>
        </p:spPr>
        <p:txBody>
          <a:bodyPr wrap="square">
            <a:spAutoFit/>
          </a:bodyPr>
          <a:lstStyle/>
          <a:p>
            <a:pPr algn="ctr">
              <a:buNone/>
            </a:pPr>
            <a:r>
              <a:rPr lang="en-US" sz="2000" dirty="0" smtClean="0">
                <a:solidFill>
                  <a:schemeClr val="bg1"/>
                </a:solidFill>
                <a:latin typeface="+mn-lt"/>
              </a:rPr>
              <a:t>Effective March 1, 2011  Chantix has now been added MVP Healthcare’s Formulary as a tier 2 prescription for smoking cessation.</a:t>
            </a:r>
          </a:p>
          <a:p>
            <a:pPr>
              <a:buNone/>
            </a:pPr>
            <a:endParaRPr lang="en-US" dirty="0" smtClean="0">
              <a:latin typeface="+mn-lt"/>
            </a:endParaRPr>
          </a:p>
          <a:p>
            <a:pPr algn="just">
              <a:buNone/>
            </a:pPr>
            <a:r>
              <a:rPr lang="en-US" sz="1600" dirty="0" smtClean="0">
                <a:solidFill>
                  <a:schemeClr val="bg1"/>
                </a:solidFill>
                <a:latin typeface="+mn-lt"/>
              </a:rPr>
              <a:t>Prior notification must be received from a provider before claims for smoking cessation medications will</a:t>
            </a:r>
          </a:p>
          <a:p>
            <a:pPr algn="just">
              <a:buNone/>
            </a:pPr>
            <a:r>
              <a:rPr lang="en-US" sz="1600" dirty="0" smtClean="0">
                <a:solidFill>
                  <a:schemeClr val="bg1"/>
                </a:solidFill>
                <a:latin typeface="+mn-lt"/>
              </a:rPr>
              <a:t>adjudicate at the pharmacy. Prior notification requests should be submitted to MVP. Members* that participate in smoking cessation counseling will be reimbursed in full for smoking cessation</a:t>
            </a:r>
          </a:p>
          <a:p>
            <a:pPr algn="just">
              <a:buNone/>
            </a:pPr>
            <a:r>
              <a:rPr lang="en-US" sz="1600" dirty="0" smtClean="0">
                <a:solidFill>
                  <a:schemeClr val="bg1"/>
                </a:solidFill>
                <a:latin typeface="+mn-lt"/>
              </a:rPr>
              <a:t>medications. For reimbursement, members must present a prescription to their pharmacy and pay-out-of pocket</a:t>
            </a:r>
          </a:p>
          <a:p>
            <a:pPr algn="just">
              <a:buNone/>
            </a:pPr>
            <a:r>
              <a:rPr lang="en-US" sz="1600" dirty="0" smtClean="0">
                <a:solidFill>
                  <a:schemeClr val="bg1"/>
                </a:solidFill>
                <a:latin typeface="+mn-lt"/>
              </a:rPr>
              <a:t>for over-the-counter products or their prescription co-pay when applicable. Members should then</a:t>
            </a:r>
          </a:p>
          <a:p>
            <a:pPr algn="just">
              <a:buNone/>
            </a:pPr>
            <a:r>
              <a:rPr lang="en-US" sz="1600" dirty="0" smtClean="0">
                <a:solidFill>
                  <a:schemeClr val="bg1"/>
                </a:solidFill>
                <a:latin typeface="+mn-lt"/>
              </a:rPr>
              <a:t>submit the claim to MVP by following the member claim submission process available on the MVP website at https://www.mvphealthcare.com/pharmacy/documents/health-care-reform-guidelines.pdf.</a:t>
            </a:r>
          </a:p>
          <a:p>
            <a:pPr algn="just">
              <a:buNone/>
            </a:pPr>
            <a:r>
              <a:rPr lang="en-US" sz="1600" dirty="0" smtClean="0">
                <a:solidFill>
                  <a:schemeClr val="bg1"/>
                </a:solidFill>
                <a:latin typeface="+mn-lt"/>
              </a:rPr>
              <a:t>*Not all members are eligible for the above coverage. ASO grandfathered plans do not have this coverage. In addition, select groups may have chosen to modify this coverage.</a:t>
            </a:r>
            <a:endParaRPr lang="en-US" sz="1600" dirty="0">
              <a:solidFill>
                <a:schemeClr val="bg1"/>
              </a:solidFill>
              <a:latin typeface="+mn-lt"/>
            </a:endParaRPr>
          </a:p>
        </p:txBody>
      </p:sp>
      <p:sp>
        <p:nvSpPr>
          <p:cNvPr id="3" name="TextBox 2"/>
          <p:cNvSpPr txBox="1"/>
          <p:nvPr/>
        </p:nvSpPr>
        <p:spPr>
          <a:xfrm>
            <a:off x="2743200" y="304800"/>
            <a:ext cx="5867400" cy="584775"/>
          </a:xfrm>
          <a:prstGeom prst="rect">
            <a:avLst/>
          </a:prstGeom>
          <a:noFill/>
        </p:spPr>
        <p:txBody>
          <a:bodyPr wrap="square" rtlCol="0">
            <a:spAutoFit/>
          </a:bodyPr>
          <a:lstStyle/>
          <a:p>
            <a:r>
              <a:rPr lang="en-US" sz="3200" dirty="0" smtClean="0">
                <a:latin typeface="+mj-lt"/>
              </a:rPr>
              <a:t>MVP Healthcare and Chantix</a:t>
            </a:r>
            <a:endParaRPr lang="en-US" sz="3200" dirty="0">
              <a:latin typeface="+mj-lt"/>
            </a:endParaRPr>
          </a:p>
        </p:txBody>
      </p:sp>
      <p:pic>
        <p:nvPicPr>
          <p:cNvPr id="4" name="Picture 3" descr="logo165.jpg"/>
          <p:cNvPicPr>
            <a:picLocks noChangeAspect="1"/>
          </p:cNvPicPr>
          <p:nvPr/>
        </p:nvPicPr>
        <p:blipFill>
          <a:blip r:embed="rId3" cstate="print"/>
          <a:stretch>
            <a:fillRect/>
          </a:stretch>
        </p:blipFill>
        <p:spPr>
          <a:xfrm>
            <a:off x="152400" y="1447800"/>
            <a:ext cx="1571625" cy="762000"/>
          </a:xfrm>
          <a:prstGeom prst="rect">
            <a:avLst/>
          </a:prstGeom>
        </p:spPr>
      </p:pic>
      <p:pic>
        <p:nvPicPr>
          <p:cNvPr id="5" name="Picture 4" descr="ChantixBox.jpg"/>
          <p:cNvPicPr>
            <a:picLocks noChangeAspect="1"/>
          </p:cNvPicPr>
          <p:nvPr/>
        </p:nvPicPr>
        <p:blipFill>
          <a:blip r:embed="rId4" cstate="print"/>
          <a:stretch>
            <a:fillRect/>
          </a:stretch>
        </p:blipFill>
        <p:spPr>
          <a:xfrm>
            <a:off x="7239000" y="5410200"/>
            <a:ext cx="1714500" cy="12954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defRPr/>
            </a:pPr>
            <a:r>
              <a:rPr lang="en-US" b="0" dirty="0" smtClean="0">
                <a:solidFill>
                  <a:schemeClr val="tx2"/>
                </a:solidFill>
                <a:effectLst>
                  <a:outerShdw blurRad="38100" dist="38100" dir="2700000" algn="tl">
                    <a:srgbClr val="C0C0C0"/>
                  </a:outerShdw>
                </a:effectLst>
              </a:rPr>
              <a:t>Chemicals in Tobacco Smoke</a:t>
            </a:r>
            <a:endParaRPr lang="en-US" b="0" dirty="0">
              <a:solidFill>
                <a:schemeClr val="tx2"/>
              </a:solidFill>
              <a:effectLst>
                <a:outerShdw blurRad="38100" dist="38100" dir="2700000" algn="tl">
                  <a:srgbClr val="C0C0C0"/>
                </a:outerShdw>
              </a:effectLst>
            </a:endParaRPr>
          </a:p>
        </p:txBody>
      </p:sp>
      <p:sp>
        <p:nvSpPr>
          <p:cNvPr id="17411" name="Rectangle 3"/>
          <p:cNvSpPr>
            <a:spLocks noGrp="1" noChangeArrowheads="1"/>
          </p:cNvSpPr>
          <p:nvPr>
            <p:ph type="body" idx="1"/>
          </p:nvPr>
        </p:nvSpPr>
        <p:spPr>
          <a:xfrm>
            <a:off x="4343400" y="1600200"/>
            <a:ext cx="5105400" cy="4191000"/>
          </a:xfrm>
        </p:spPr>
        <p:txBody>
          <a:bodyPr/>
          <a:lstStyle/>
          <a:p>
            <a:pPr eaLnBrk="1" hangingPunct="1"/>
            <a:r>
              <a:rPr lang="en-US" sz="2800" u="sng" dirty="0" smtClean="0">
                <a:solidFill>
                  <a:schemeClr val="bg1"/>
                </a:solidFill>
              </a:rPr>
              <a:t>Arsenic</a:t>
            </a:r>
            <a:r>
              <a:rPr lang="en-US" sz="2800" dirty="0" smtClean="0">
                <a:solidFill>
                  <a:schemeClr val="bg1"/>
                </a:solidFill>
              </a:rPr>
              <a:t> - Poison</a:t>
            </a:r>
          </a:p>
          <a:p>
            <a:pPr eaLnBrk="1" hangingPunct="1"/>
            <a:r>
              <a:rPr lang="en-US" sz="2800" u="sng" dirty="0" smtClean="0">
                <a:solidFill>
                  <a:schemeClr val="bg1"/>
                </a:solidFill>
              </a:rPr>
              <a:t>Carbon Monoxide</a:t>
            </a:r>
            <a:r>
              <a:rPr lang="en-US" sz="2800" dirty="0" smtClean="0">
                <a:solidFill>
                  <a:schemeClr val="bg1"/>
                </a:solidFill>
              </a:rPr>
              <a:t> –  poisonous gas</a:t>
            </a:r>
          </a:p>
          <a:p>
            <a:pPr eaLnBrk="1" hangingPunct="1"/>
            <a:r>
              <a:rPr lang="en-US" sz="2800" u="sng" dirty="0" smtClean="0">
                <a:solidFill>
                  <a:schemeClr val="bg1"/>
                </a:solidFill>
              </a:rPr>
              <a:t>Methanol</a:t>
            </a:r>
            <a:r>
              <a:rPr lang="en-US" sz="2800" dirty="0" smtClean="0">
                <a:solidFill>
                  <a:schemeClr val="bg1"/>
                </a:solidFill>
              </a:rPr>
              <a:t> – rocket fuel</a:t>
            </a:r>
          </a:p>
          <a:p>
            <a:pPr eaLnBrk="1" hangingPunct="1"/>
            <a:r>
              <a:rPr lang="en-US" sz="2800" u="sng" dirty="0" smtClean="0">
                <a:solidFill>
                  <a:schemeClr val="bg1"/>
                </a:solidFill>
              </a:rPr>
              <a:t>Formaldehyde</a:t>
            </a:r>
            <a:r>
              <a:rPr lang="en-US" sz="2800" dirty="0" smtClean="0">
                <a:solidFill>
                  <a:schemeClr val="bg1"/>
                </a:solidFill>
              </a:rPr>
              <a:t> – embalming fluid</a:t>
            </a:r>
          </a:p>
          <a:p>
            <a:pPr eaLnBrk="1" hangingPunct="1">
              <a:buFontTx/>
              <a:buNone/>
            </a:pPr>
            <a:endParaRPr lang="en-US" sz="2800" dirty="0" smtClean="0">
              <a:solidFill>
                <a:schemeClr val="bg1"/>
              </a:solidFill>
            </a:endParaRPr>
          </a:p>
          <a:p>
            <a:pPr eaLnBrk="1" hangingPunct="1"/>
            <a:endParaRPr lang="en-US" dirty="0" smtClean="0"/>
          </a:p>
        </p:txBody>
      </p:sp>
      <p:sp>
        <p:nvSpPr>
          <p:cNvPr id="4" name="Rectangle 3"/>
          <p:cNvSpPr txBox="1">
            <a:spLocks noChangeArrowheads="1"/>
          </p:cNvSpPr>
          <p:nvPr/>
        </p:nvSpPr>
        <p:spPr bwMode="auto">
          <a:xfrm>
            <a:off x="228600" y="1600200"/>
            <a:ext cx="3810000" cy="4191000"/>
          </a:xfrm>
          <a:prstGeom prst="rect">
            <a:avLst/>
          </a:prstGeom>
          <a:noFill/>
          <a:ln w="9525">
            <a:noFill/>
            <a:miter lim="800000"/>
            <a:headEnd/>
            <a:tailEnd/>
          </a:ln>
          <a:effectLst/>
        </p:spPr>
        <p:txBody>
          <a:bodyPr/>
          <a:lstStyle/>
          <a:p>
            <a:pPr marL="342900" indent="-342900">
              <a:spcBef>
                <a:spcPct val="20000"/>
              </a:spcBef>
              <a:buClr>
                <a:srgbClr val="66C1FC"/>
              </a:buClr>
              <a:buFontTx/>
              <a:buChar char="•"/>
              <a:defRPr/>
            </a:pPr>
            <a:r>
              <a:rPr lang="en-US" sz="2800" u="sng" kern="0" dirty="0">
                <a:solidFill>
                  <a:schemeClr val="bg1"/>
                </a:solidFill>
                <a:latin typeface="+mn-lt"/>
                <a:cs typeface="+mn-cs"/>
              </a:rPr>
              <a:t>Butane</a:t>
            </a:r>
            <a:r>
              <a:rPr lang="en-US" sz="2800" kern="0" dirty="0">
                <a:solidFill>
                  <a:schemeClr val="bg1"/>
                </a:solidFill>
                <a:latin typeface="+mn-lt"/>
                <a:cs typeface="+mn-cs"/>
              </a:rPr>
              <a:t> – lighter fluid</a:t>
            </a:r>
          </a:p>
          <a:p>
            <a:pPr marL="342900" indent="-342900">
              <a:spcBef>
                <a:spcPct val="20000"/>
              </a:spcBef>
              <a:buClr>
                <a:srgbClr val="66C1FC"/>
              </a:buClr>
              <a:buFontTx/>
              <a:buChar char="•"/>
              <a:defRPr/>
            </a:pPr>
            <a:r>
              <a:rPr lang="en-US" sz="2800" u="sng" kern="0" dirty="0">
                <a:solidFill>
                  <a:schemeClr val="bg1"/>
                </a:solidFill>
                <a:latin typeface="+mn-lt"/>
                <a:cs typeface="+mn-cs"/>
              </a:rPr>
              <a:t>Cadmium</a:t>
            </a:r>
            <a:r>
              <a:rPr lang="en-US" sz="2800" kern="0" dirty="0">
                <a:solidFill>
                  <a:schemeClr val="bg1"/>
                </a:solidFill>
                <a:latin typeface="+mn-lt"/>
                <a:cs typeface="+mn-cs"/>
              </a:rPr>
              <a:t> – batteries</a:t>
            </a:r>
          </a:p>
          <a:p>
            <a:pPr marL="342900" indent="-342900">
              <a:spcBef>
                <a:spcPct val="20000"/>
              </a:spcBef>
              <a:buClr>
                <a:srgbClr val="66C1FC"/>
              </a:buClr>
              <a:buFontTx/>
              <a:buChar char="•"/>
              <a:defRPr/>
            </a:pPr>
            <a:r>
              <a:rPr lang="en-US" sz="2800" u="sng" kern="0" dirty="0">
                <a:solidFill>
                  <a:schemeClr val="bg1"/>
                </a:solidFill>
                <a:latin typeface="+mn-lt"/>
                <a:cs typeface="+mn-cs"/>
              </a:rPr>
              <a:t>Toluene</a:t>
            </a:r>
            <a:r>
              <a:rPr lang="en-US" sz="2800" kern="0" dirty="0">
                <a:solidFill>
                  <a:schemeClr val="bg1"/>
                </a:solidFill>
                <a:latin typeface="+mn-lt"/>
                <a:cs typeface="+mn-cs"/>
              </a:rPr>
              <a:t> – solvent</a:t>
            </a:r>
          </a:p>
          <a:p>
            <a:pPr marL="342900" indent="-342900">
              <a:spcBef>
                <a:spcPct val="20000"/>
              </a:spcBef>
              <a:buClr>
                <a:srgbClr val="66C1FC"/>
              </a:buClr>
              <a:buFontTx/>
              <a:buChar char="•"/>
              <a:defRPr/>
            </a:pPr>
            <a:r>
              <a:rPr lang="en-US" sz="2800" u="sng" kern="0" dirty="0">
                <a:solidFill>
                  <a:schemeClr val="bg1"/>
                </a:solidFill>
                <a:latin typeface="+mn-lt"/>
                <a:cs typeface="+mn-cs"/>
              </a:rPr>
              <a:t>Ammonia</a:t>
            </a:r>
            <a:r>
              <a:rPr lang="en-US" sz="2800" kern="0" dirty="0">
                <a:solidFill>
                  <a:schemeClr val="bg1"/>
                </a:solidFill>
                <a:latin typeface="+mn-lt"/>
                <a:cs typeface="+mn-cs"/>
              </a:rPr>
              <a:t> – cleaner</a:t>
            </a:r>
          </a:p>
          <a:p>
            <a:pPr marL="342900" indent="-342900">
              <a:spcBef>
                <a:spcPct val="20000"/>
              </a:spcBef>
              <a:buClr>
                <a:srgbClr val="66C1FC"/>
              </a:buClr>
              <a:buFontTx/>
              <a:buChar char="•"/>
              <a:defRPr/>
            </a:pPr>
            <a:r>
              <a:rPr lang="en-US" sz="2800" u="sng" kern="0" dirty="0">
                <a:solidFill>
                  <a:schemeClr val="bg1"/>
                </a:solidFill>
                <a:latin typeface="+mn-lt"/>
                <a:cs typeface="+mn-cs"/>
              </a:rPr>
              <a:t>Acetic acid</a:t>
            </a:r>
            <a:r>
              <a:rPr lang="en-US" sz="2800" kern="0" dirty="0">
                <a:solidFill>
                  <a:schemeClr val="bg1"/>
                </a:solidFill>
                <a:latin typeface="+mn-lt"/>
                <a:cs typeface="+mn-cs"/>
              </a:rPr>
              <a:t> – vinegar</a:t>
            </a:r>
          </a:p>
          <a:p>
            <a:pPr marL="342900" indent="-342900">
              <a:spcBef>
                <a:spcPct val="20000"/>
              </a:spcBef>
              <a:buClr>
                <a:srgbClr val="66C1FC"/>
              </a:buClr>
              <a:buFontTx/>
              <a:buChar char="•"/>
              <a:defRPr/>
            </a:pPr>
            <a:r>
              <a:rPr lang="en-US" sz="2800" u="sng" kern="0" dirty="0">
                <a:solidFill>
                  <a:schemeClr val="bg1"/>
                </a:solidFill>
                <a:latin typeface="+mn-lt"/>
                <a:cs typeface="+mn-cs"/>
              </a:rPr>
              <a:t>Methane</a:t>
            </a:r>
            <a:r>
              <a:rPr lang="en-US" sz="2800" kern="0" dirty="0">
                <a:solidFill>
                  <a:schemeClr val="bg1"/>
                </a:solidFill>
                <a:latin typeface="+mn-lt"/>
                <a:cs typeface="+mn-cs"/>
              </a:rPr>
              <a:t> – sewer gas</a:t>
            </a:r>
          </a:p>
          <a:p>
            <a:pPr marL="342900" indent="-342900">
              <a:spcBef>
                <a:spcPct val="20000"/>
              </a:spcBef>
              <a:buClr>
                <a:srgbClr val="66C1FC"/>
              </a:buClr>
              <a:buFontTx/>
              <a:buChar char="•"/>
              <a:defRPr/>
            </a:pPr>
            <a:endParaRPr lang="en-US" sz="2400" kern="0" dirty="0">
              <a:solidFill>
                <a:srgbClr val="FFFFFF"/>
              </a:solidFill>
              <a:latin typeface="+mn-lt"/>
              <a:cs typeface="+mn-cs"/>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a:defRPr/>
            </a:pPr>
            <a:r>
              <a:rPr lang="en-US" sz="2800" cap="small" dirty="0" smtClean="0"/>
              <a:t>Performance Improvement Project </a:t>
            </a:r>
            <a:br>
              <a:rPr lang="en-US" sz="2800" cap="small" dirty="0" smtClean="0"/>
            </a:br>
            <a:r>
              <a:rPr lang="en-US" sz="2800" cap="small" dirty="0" smtClean="0"/>
              <a:t>Earn 21 CME Credits with 3 easy steps</a:t>
            </a:r>
            <a:endParaRPr lang="en-US" sz="2800" dirty="0" smtClean="0"/>
          </a:p>
        </p:txBody>
      </p:sp>
      <p:sp>
        <p:nvSpPr>
          <p:cNvPr id="40963" name="Rectangle 3"/>
          <p:cNvSpPr>
            <a:spLocks noGrp="1" noChangeArrowheads="1"/>
          </p:cNvSpPr>
          <p:nvPr>
            <p:ph type="body" idx="1"/>
          </p:nvPr>
        </p:nvSpPr>
        <p:spPr/>
        <p:txBody>
          <a:bodyPr/>
          <a:lstStyle/>
          <a:p>
            <a:pPr>
              <a:buFontTx/>
              <a:buNone/>
              <a:defRPr/>
            </a:pPr>
            <a:r>
              <a:rPr lang="en-US" sz="2000" b="1" u="sng" cap="small" dirty="0" smtClean="0"/>
              <a:t>Stage A:  60 Chart Baseline: Ask </a:t>
            </a:r>
            <a:r>
              <a:rPr lang="en-US" sz="2800" b="1" u="sng" cap="small" dirty="0" smtClean="0">
                <a:solidFill>
                  <a:srgbClr val="FFFF00"/>
                </a:solidFill>
              </a:rPr>
              <a:t>√</a:t>
            </a:r>
            <a:r>
              <a:rPr lang="en-US" sz="2000" b="1" u="sng" cap="small" dirty="0" smtClean="0"/>
              <a:t>    Advise </a:t>
            </a:r>
            <a:r>
              <a:rPr lang="en-US" sz="2800" b="1" u="sng" cap="small" dirty="0" smtClean="0">
                <a:solidFill>
                  <a:srgbClr val="FFFF00"/>
                </a:solidFill>
              </a:rPr>
              <a:t>√</a:t>
            </a:r>
            <a:r>
              <a:rPr lang="en-US" sz="2000" b="1" u="sng" cap="small" dirty="0" smtClean="0"/>
              <a:t>     Assist </a:t>
            </a:r>
            <a:r>
              <a:rPr lang="en-US" sz="2800" b="1" u="sng" cap="small" dirty="0" smtClean="0">
                <a:solidFill>
                  <a:srgbClr val="FFFF00"/>
                </a:solidFill>
              </a:rPr>
              <a:t>√</a:t>
            </a:r>
            <a:r>
              <a:rPr lang="en-US" sz="1800" b="1" u="sng" cap="small" dirty="0" smtClean="0">
                <a:solidFill>
                  <a:schemeClr val="bg1"/>
                </a:solidFill>
              </a:rPr>
              <a:t>  5 CME’s</a:t>
            </a:r>
            <a:endParaRPr lang="en-US" sz="2000" b="1" u="sng" cap="small" dirty="0" smtClean="0">
              <a:solidFill>
                <a:schemeClr val="bg1"/>
              </a:solidFill>
            </a:endParaRPr>
          </a:p>
          <a:p>
            <a:pPr>
              <a:buFontTx/>
              <a:buNone/>
              <a:defRPr/>
            </a:pPr>
            <a:r>
              <a:rPr lang="en-US" sz="2000" b="1" u="sng" cap="small" dirty="0" smtClean="0"/>
              <a:t>Stage B ( Training and Implementation): 6 CME’s</a:t>
            </a:r>
          </a:p>
          <a:p>
            <a:pPr>
              <a:buFontTx/>
              <a:buNone/>
              <a:defRPr/>
            </a:pPr>
            <a:r>
              <a:rPr lang="en-US" sz="2000" b="1" u="sng" cap="small" dirty="0" smtClean="0"/>
              <a:t>Stage C</a:t>
            </a:r>
            <a:endParaRPr lang="en-US" sz="2000" dirty="0" smtClean="0"/>
          </a:p>
          <a:p>
            <a:pPr>
              <a:buFont typeface="Wingdings" pitchFamily="2" charset="2"/>
              <a:buChar char="ü"/>
              <a:defRPr/>
            </a:pPr>
            <a:r>
              <a:rPr lang="en-US" sz="2000" dirty="0" smtClean="0"/>
              <a:t>60 charts for documentation of tobacco use assessment and counseling  </a:t>
            </a:r>
          </a:p>
          <a:p>
            <a:pPr>
              <a:buFont typeface="Wingdings" pitchFamily="2" charset="2"/>
              <a:buChar char="ü"/>
              <a:defRPr/>
            </a:pPr>
            <a:r>
              <a:rPr lang="en-US" sz="2000" dirty="0" smtClean="0"/>
              <a:t>Meet with Cessation Center Staff to complete a short questionnaire, Stage C Checklist, and PIP Evaluation</a:t>
            </a:r>
          </a:p>
          <a:p>
            <a:pPr>
              <a:buFont typeface="Wingdings" pitchFamily="2" charset="2"/>
              <a:buChar char="ü"/>
              <a:defRPr/>
            </a:pPr>
            <a:r>
              <a:rPr lang="en-US" sz="2000" dirty="0" smtClean="0"/>
              <a:t>Receive </a:t>
            </a:r>
            <a:r>
              <a:rPr lang="en-US" sz="2000" b="1" dirty="0" smtClean="0"/>
              <a:t>10 CMEs</a:t>
            </a:r>
          </a:p>
          <a:p>
            <a:pPr>
              <a:defRPr/>
            </a:pPr>
            <a:r>
              <a:rPr lang="en-US" sz="2800" b="1" dirty="0" smtClean="0"/>
              <a:t>TOTAL: 21 CME’s</a:t>
            </a:r>
            <a:endParaRPr lang="en-US" sz="2000" b="1" dirty="0" smtClean="0"/>
          </a:p>
          <a:p>
            <a:pPr>
              <a:buFontTx/>
              <a:buNone/>
              <a:defRPr/>
            </a:pPr>
            <a:r>
              <a:rPr lang="en-US" sz="2000" b="1" dirty="0" smtClean="0"/>
              <a:t>			</a:t>
            </a:r>
          </a:p>
          <a:p>
            <a:pPr>
              <a:buFontTx/>
              <a:buNone/>
              <a:defRPr/>
            </a:pPr>
            <a:r>
              <a:rPr lang="en-US" sz="2000" b="1" dirty="0" smtClean="0"/>
              <a:t>			To schedule your PIP, or for more information:</a:t>
            </a:r>
            <a:endParaRPr lang="en-US" sz="2000" dirty="0" smtClean="0"/>
          </a:p>
          <a:p>
            <a:pPr algn="ctr">
              <a:buFontTx/>
              <a:buNone/>
              <a:defRPr/>
            </a:pPr>
            <a:r>
              <a:rPr lang="en-US" sz="2000" b="1" dirty="0" smtClean="0"/>
              <a:t>Scott McIntosh, PhD</a:t>
            </a:r>
            <a:endParaRPr lang="en-US" sz="2000" dirty="0" smtClean="0"/>
          </a:p>
          <a:p>
            <a:pPr algn="ctr">
              <a:buFontTx/>
              <a:buNone/>
              <a:defRPr/>
            </a:pPr>
            <a:r>
              <a:rPr lang="en-US" sz="2000" b="1" dirty="0" smtClean="0"/>
              <a:t>GRATCC Director</a:t>
            </a:r>
          </a:p>
          <a:p>
            <a:pPr algn="ctr">
              <a:buFontTx/>
              <a:buNone/>
              <a:defRPr/>
            </a:pPr>
            <a:r>
              <a:rPr lang="en-US" sz="2000" b="1" dirty="0" smtClean="0"/>
              <a:t>Sc0tt_mcintosh@urmc.rochester.edu</a:t>
            </a:r>
            <a:endParaRPr lang="en-US" sz="2000" dirty="0" smtClean="0"/>
          </a:p>
          <a:p>
            <a:pPr algn="ctr">
              <a:buFontTx/>
              <a:buNone/>
              <a:defRPr/>
            </a:pPr>
            <a:r>
              <a:rPr lang="en-US" sz="2000" b="1" dirty="0" smtClean="0"/>
              <a:t>585.275.0511</a:t>
            </a:r>
            <a:endParaRPr lang="en-US" sz="2000" dirty="0" smtClean="0"/>
          </a:p>
          <a:p>
            <a:pPr>
              <a:defRPr/>
            </a:pPr>
            <a:r>
              <a:rPr lang="en-US" sz="2000" dirty="0" smtClean="0"/>
              <a:t> </a:t>
            </a:r>
          </a:p>
          <a:p>
            <a:pPr>
              <a:buFontTx/>
              <a:buNone/>
              <a:defRPr/>
            </a:pPr>
            <a:endParaRPr lang="en-US" sz="2800" dirty="0" smtClean="0"/>
          </a:p>
          <a:p>
            <a:pPr eaLnBrk="1" hangingPunct="1">
              <a:defRPr/>
            </a:pPr>
            <a:endParaRPr lang="en-US" sz="28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 calcmode="lin" valueType="num">
                                      <p:cBhvr additive="base">
                                        <p:cTn id="7" dur="500" fill="hold"/>
                                        <p:tgtEl>
                                          <p:spTgt spid="409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63">
                                            <p:txEl>
                                              <p:pRg st="1" end="1"/>
                                            </p:txEl>
                                          </p:spTgt>
                                        </p:tgtEl>
                                        <p:attrNameLst>
                                          <p:attrName>style.visibility</p:attrName>
                                        </p:attrNameLst>
                                      </p:cBhvr>
                                      <p:to>
                                        <p:strVal val="visible"/>
                                      </p:to>
                                    </p:set>
                                    <p:anim calcmode="lin" valueType="num">
                                      <p:cBhvr additive="base">
                                        <p:cTn id="13" dur="500" fill="hold"/>
                                        <p:tgtEl>
                                          <p:spTgt spid="409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0963">
                                            <p:txEl>
                                              <p:pRg st="2" end="2"/>
                                            </p:txEl>
                                          </p:spTgt>
                                        </p:tgtEl>
                                        <p:attrNameLst>
                                          <p:attrName>style.visibility</p:attrName>
                                        </p:attrNameLst>
                                      </p:cBhvr>
                                      <p:to>
                                        <p:strVal val="visible"/>
                                      </p:to>
                                    </p:set>
                                    <p:anim calcmode="lin" valueType="num">
                                      <p:cBhvr additive="base">
                                        <p:cTn id="19" dur="500" fill="hold"/>
                                        <p:tgtEl>
                                          <p:spTgt spid="409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6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0963">
                                            <p:txEl>
                                              <p:pRg st="3" end="3"/>
                                            </p:txEl>
                                          </p:spTgt>
                                        </p:tgtEl>
                                        <p:attrNameLst>
                                          <p:attrName>style.visibility</p:attrName>
                                        </p:attrNameLst>
                                      </p:cBhvr>
                                      <p:to>
                                        <p:strVal val="visible"/>
                                      </p:to>
                                    </p:set>
                                    <p:anim calcmode="lin" valueType="num">
                                      <p:cBhvr additive="base">
                                        <p:cTn id="23" dur="500" fill="hold"/>
                                        <p:tgtEl>
                                          <p:spTgt spid="4096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096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0963">
                                            <p:txEl>
                                              <p:pRg st="4" end="4"/>
                                            </p:txEl>
                                          </p:spTgt>
                                        </p:tgtEl>
                                        <p:attrNameLst>
                                          <p:attrName>style.visibility</p:attrName>
                                        </p:attrNameLst>
                                      </p:cBhvr>
                                      <p:to>
                                        <p:strVal val="visible"/>
                                      </p:to>
                                    </p:set>
                                    <p:anim calcmode="lin" valueType="num">
                                      <p:cBhvr additive="base">
                                        <p:cTn id="27" dur="500" fill="hold"/>
                                        <p:tgtEl>
                                          <p:spTgt spid="4096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096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0963">
                                            <p:txEl>
                                              <p:pRg st="5" end="5"/>
                                            </p:txEl>
                                          </p:spTgt>
                                        </p:tgtEl>
                                        <p:attrNameLst>
                                          <p:attrName>style.visibility</p:attrName>
                                        </p:attrNameLst>
                                      </p:cBhvr>
                                      <p:to>
                                        <p:strVal val="visible"/>
                                      </p:to>
                                    </p:set>
                                    <p:anim calcmode="lin" valueType="num">
                                      <p:cBhvr additive="base">
                                        <p:cTn id="31" dur="500" fill="hold"/>
                                        <p:tgtEl>
                                          <p:spTgt spid="4096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96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0963">
                                            <p:txEl>
                                              <p:pRg st="6" end="6"/>
                                            </p:txEl>
                                          </p:spTgt>
                                        </p:tgtEl>
                                        <p:attrNameLst>
                                          <p:attrName>style.visibility</p:attrName>
                                        </p:attrNameLst>
                                      </p:cBhvr>
                                      <p:to>
                                        <p:strVal val="visible"/>
                                      </p:to>
                                    </p:set>
                                    <p:anim calcmode="lin" valueType="num">
                                      <p:cBhvr additive="base">
                                        <p:cTn id="35" dur="500" fill="hold"/>
                                        <p:tgtEl>
                                          <p:spTgt spid="4096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096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95250"/>
            <a:ext cx="6000750" cy="1200150"/>
          </a:xfrm>
        </p:spPr>
        <p:txBody>
          <a:bodyPr/>
          <a:lstStyle/>
          <a:p>
            <a:r>
              <a:rPr lang="en-US" dirty="0" smtClean="0"/>
              <a:t>Expansion of Smoking Cessation Counseling to ALL Medicaid Beneficiaries (Effective 4/1/11)</a:t>
            </a:r>
            <a:endParaRPr lang="en-US" dirty="0"/>
          </a:p>
        </p:txBody>
      </p:sp>
      <p:sp>
        <p:nvSpPr>
          <p:cNvPr id="3" name="TextBox 2"/>
          <p:cNvSpPr txBox="1"/>
          <p:nvPr/>
        </p:nvSpPr>
        <p:spPr>
          <a:xfrm>
            <a:off x="152400" y="1524000"/>
            <a:ext cx="8763000" cy="4893647"/>
          </a:xfrm>
          <a:prstGeom prst="rect">
            <a:avLst/>
          </a:prstGeom>
          <a:noFill/>
        </p:spPr>
        <p:txBody>
          <a:bodyPr wrap="square" rtlCol="0">
            <a:spAutoFit/>
          </a:bodyPr>
          <a:lstStyle/>
          <a:p>
            <a:r>
              <a:rPr lang="en-US" sz="2400" b="1" dirty="0" smtClean="0">
                <a:solidFill>
                  <a:schemeClr val="bg1"/>
                </a:solidFill>
              </a:rPr>
              <a:t>Medicaid expanded coverage of smoking cessation counseling (SCC) to ALL Medicaid beneficiaries</a:t>
            </a:r>
            <a:r>
              <a:rPr lang="en-US" sz="2400" dirty="0" smtClean="0">
                <a:solidFill>
                  <a:schemeClr val="bg1"/>
                </a:solidFill>
              </a:rPr>
              <a:t>. </a:t>
            </a:r>
          </a:p>
          <a:p>
            <a:r>
              <a:rPr lang="en-US" sz="2400" dirty="0" smtClean="0">
                <a:solidFill>
                  <a:schemeClr val="bg1"/>
                </a:solidFill>
              </a:rPr>
              <a:t>	Allows 6 face-to-face sessions during any 12 months </a:t>
            </a:r>
          </a:p>
          <a:p>
            <a:r>
              <a:rPr lang="en-US" sz="2400" dirty="0" smtClean="0">
                <a:solidFill>
                  <a:schemeClr val="bg1"/>
                </a:solidFill>
              </a:rPr>
              <a:t>	Cessation products are also covered by Medicaid</a:t>
            </a:r>
          </a:p>
          <a:p>
            <a:endParaRPr lang="en-US" sz="2400" dirty="0" smtClean="0">
              <a:solidFill>
                <a:schemeClr val="bg1"/>
              </a:solidFill>
            </a:endParaRPr>
          </a:p>
          <a:p>
            <a:r>
              <a:rPr lang="en-US" sz="2400" b="1" dirty="0" smtClean="0">
                <a:solidFill>
                  <a:schemeClr val="bg1"/>
                </a:solidFill>
              </a:rPr>
              <a:t>Counseling reimbursable when provided by the following:</a:t>
            </a:r>
            <a:endParaRPr lang="en-US" sz="2400" dirty="0" smtClean="0">
              <a:solidFill>
                <a:schemeClr val="bg1"/>
              </a:solidFill>
            </a:endParaRPr>
          </a:p>
          <a:p>
            <a:r>
              <a:rPr lang="en-US" sz="2400" dirty="0" smtClean="0">
                <a:solidFill>
                  <a:schemeClr val="bg1"/>
                </a:solidFill>
              </a:rPr>
              <a:t>	Office-based practitioners (physicians, registered nurse</a:t>
            </a:r>
          </a:p>
          <a:p>
            <a:r>
              <a:rPr lang="en-US" sz="2400" dirty="0" smtClean="0">
                <a:solidFill>
                  <a:schemeClr val="bg1"/>
                </a:solidFill>
              </a:rPr>
              <a:t>	    practitioners [RNP],and licensed midwives [LM])	Article 28 hospital outpatient departments (OPD)</a:t>
            </a:r>
          </a:p>
          <a:p>
            <a:r>
              <a:rPr lang="en-US" sz="2400" dirty="0" smtClean="0">
                <a:solidFill>
                  <a:schemeClr val="bg1"/>
                </a:solidFill>
              </a:rPr>
              <a:t>	Free-standing diagnostic and treatment centers (D&amp;TC) </a:t>
            </a:r>
          </a:p>
          <a:p>
            <a:r>
              <a:rPr lang="en-US" sz="2400" dirty="0" smtClean="0">
                <a:solidFill>
                  <a:schemeClr val="bg1"/>
                </a:solidFill>
              </a:rPr>
              <a:t>	Federally qualified health centers (FQHC) </a:t>
            </a:r>
          </a:p>
          <a:p>
            <a:r>
              <a:rPr lang="en-US" sz="2400" dirty="0" smtClean="0">
                <a:solidFill>
                  <a:schemeClr val="bg1"/>
                </a:solidFill>
              </a:rPr>
              <a:t>		</a:t>
            </a:r>
            <a:r>
              <a:rPr lang="en-US" sz="2000" dirty="0" smtClean="0">
                <a:solidFill>
                  <a:schemeClr val="bg1"/>
                </a:solidFill>
              </a:rPr>
              <a:t>including FQHC school based health centers (SBHC) </a:t>
            </a:r>
          </a:p>
          <a:p>
            <a:r>
              <a:rPr lang="en-US" sz="2000" dirty="0" smtClean="0">
                <a:solidFill>
                  <a:schemeClr val="bg1"/>
                </a:solidFill>
              </a:rPr>
              <a:t>		that bill using Ambulatory Patient Groups (APGs)</a:t>
            </a:r>
            <a:endParaRPr lang="en-US" sz="2000" dirty="0">
              <a:solidFill>
                <a:schemeClr val="bg1"/>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Chantix (</a:t>
            </a:r>
            <a:r>
              <a:rPr lang="en-US" dirty="0" err="1" smtClean="0"/>
              <a:t>varenicline</a:t>
            </a:r>
            <a:r>
              <a:rPr lang="en-US" dirty="0" smtClean="0"/>
              <a:t>): label update</a:t>
            </a:r>
            <a:endParaRPr lang="en-US" dirty="0"/>
          </a:p>
        </p:txBody>
      </p:sp>
      <p:sp>
        <p:nvSpPr>
          <p:cNvPr id="6" name="Content Placeholder 5"/>
          <p:cNvSpPr>
            <a:spLocks noGrp="1"/>
          </p:cNvSpPr>
          <p:nvPr>
            <p:ph idx="1"/>
          </p:nvPr>
        </p:nvSpPr>
        <p:spPr>
          <a:xfrm>
            <a:off x="381000" y="1447800"/>
            <a:ext cx="8458200" cy="5105400"/>
          </a:xfrm>
        </p:spPr>
        <p:txBody>
          <a:bodyPr/>
          <a:lstStyle/>
          <a:p>
            <a:pPr>
              <a:buNone/>
            </a:pPr>
            <a:r>
              <a:rPr lang="en-US" sz="1600" dirty="0" smtClean="0"/>
              <a:t>Now includes information about the efficacy and safety of the drug in two patient populations who may benefit greatly from giving up smoking:</a:t>
            </a:r>
          </a:p>
          <a:p>
            <a:pPr>
              <a:buNone/>
            </a:pPr>
            <a:r>
              <a:rPr lang="en-US" sz="1600" dirty="0" smtClean="0"/>
              <a:t>	a. those with cardiovascular disease</a:t>
            </a:r>
          </a:p>
          <a:p>
            <a:pPr>
              <a:buNone/>
            </a:pPr>
            <a:r>
              <a:rPr lang="en-US" sz="1600" dirty="0" smtClean="0"/>
              <a:t>          - clinical trial showed that Chantix was effective in helping patients with cardiovascular disease quit smoking; more than doubled the chance that patients remain abstinent from smoking for as long as one year compared to patients treated with placebo</a:t>
            </a:r>
          </a:p>
          <a:p>
            <a:pPr>
              <a:buNone/>
            </a:pPr>
            <a:r>
              <a:rPr lang="en-US" sz="1600" dirty="0" smtClean="0"/>
              <a:t>	b. those with chronic obstructive pulmonary disease (COPD)</a:t>
            </a:r>
          </a:p>
          <a:p>
            <a:pPr>
              <a:buNone/>
            </a:pPr>
            <a:r>
              <a:rPr lang="en-US" sz="1600" dirty="0" smtClean="0"/>
              <a:t>         - Chantix was more effective in helping COPD patients quit smoking and remain abstinent from smoking for as long as one year compared to placebo</a:t>
            </a:r>
          </a:p>
          <a:p>
            <a:pPr>
              <a:buNone/>
            </a:pPr>
            <a:r>
              <a:rPr lang="en-US" sz="1600" dirty="0" smtClean="0"/>
              <a:t>II.	Updated Warnings and Precautions section and the patient Medication Guide:</a:t>
            </a:r>
          </a:p>
          <a:p>
            <a:pPr>
              <a:buNone/>
            </a:pPr>
            <a:r>
              <a:rPr lang="en-US" sz="1600" dirty="0" smtClean="0"/>
              <a:t>         - use of </a:t>
            </a:r>
            <a:r>
              <a:rPr lang="en-US" sz="1600" dirty="0" err="1" smtClean="0"/>
              <a:t>varenicline</a:t>
            </a:r>
            <a:r>
              <a:rPr lang="en-US" sz="1600" dirty="0" smtClean="0"/>
              <a:t> may be associated with a small, increased risk of certain cardiovascular adverse events in patients who have cardiovascular disease </a:t>
            </a:r>
          </a:p>
          <a:p>
            <a:pPr>
              <a:buNone/>
            </a:pPr>
            <a:r>
              <a:rPr lang="en-US" sz="1600" dirty="0" smtClean="0"/>
              <a:t>	 	-These include: angina pectoris, nonfatal myocardial infarction, need for			coronary revascularization, and new diagnosis of peripheral vascular disease or		admission for a procedure for the treatment of peripheral vascular disease</a:t>
            </a:r>
          </a:p>
          <a:p>
            <a:pPr>
              <a:buNone/>
            </a:pPr>
            <a:r>
              <a:rPr lang="en-US" sz="1600" dirty="0" smtClean="0"/>
              <a:t>III.	Updated alternative directions for patients to select a quit smoking date after they have already started taking Chantix: </a:t>
            </a:r>
          </a:p>
          <a:p>
            <a:pPr>
              <a:buNone/>
            </a:pPr>
            <a:r>
              <a:rPr lang="en-US" sz="1600" dirty="0" smtClean="0"/>
              <a:t>		   -label now states that patients should start taking Chantix 7 days before their 	   quit date or alternatively, begin Chantix dosing and then quit smoking between   	   Days 8 and 35 of treatment. </a:t>
            </a:r>
          </a:p>
          <a:p>
            <a:pPr>
              <a:buNone/>
            </a:pPr>
            <a:endParaRPr lang="en-US" sz="1600"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590800" y="76200"/>
            <a:ext cx="6553200" cy="1143000"/>
          </a:xfrm>
        </p:spPr>
        <p:txBody>
          <a:bodyPr/>
          <a:lstStyle/>
          <a:p>
            <a:r>
              <a:rPr lang="en-US" b="1" dirty="0">
                <a:solidFill>
                  <a:schemeClr val="tx1"/>
                </a:solidFill>
              </a:rPr>
              <a:t>Components of Smoking Cessation Group Therapy Program for SPMI Smokers</a:t>
            </a:r>
          </a:p>
        </p:txBody>
      </p:sp>
      <p:sp>
        <p:nvSpPr>
          <p:cNvPr id="5" name="Rectangle 3"/>
          <p:cNvSpPr txBox="1">
            <a:spLocks noChangeArrowheads="1"/>
          </p:cNvSpPr>
          <p:nvPr/>
        </p:nvSpPr>
        <p:spPr bwMode="auto">
          <a:xfrm>
            <a:off x="0" y="1371600"/>
            <a:ext cx="91440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66C1FC"/>
              </a:buClr>
              <a:buSzTx/>
              <a:buFontTx/>
              <a:buChar char="•"/>
              <a:tabLst/>
              <a:defRPr/>
            </a:pPr>
            <a:r>
              <a:rPr kumimoji="0" lang="en-US" sz="2400" b="1" i="0" u="none" strike="noStrike" kern="0" cap="none" spc="0" normalizeH="0" baseline="0" noProof="0" dirty="0" smtClean="0">
                <a:ln>
                  <a:noFill/>
                </a:ln>
                <a:solidFill>
                  <a:schemeClr val="bg1"/>
                </a:solidFill>
                <a:effectLst/>
                <a:uLnTx/>
                <a:uFillTx/>
                <a:latin typeface="+mn-lt"/>
                <a:ea typeface="+mn-ea"/>
                <a:cs typeface="+mn-cs"/>
              </a:rPr>
              <a:t>Example:</a:t>
            </a:r>
          </a:p>
          <a:p>
            <a:pPr marL="742950" marR="0" lvl="1" indent="-285750" algn="l" defTabSz="914400" rtl="0" eaLnBrk="0" fontAlgn="base" latinLnBrk="0" hangingPunct="0">
              <a:lnSpc>
                <a:spcPct val="100000"/>
              </a:lnSpc>
              <a:spcBef>
                <a:spcPct val="20000"/>
              </a:spcBef>
              <a:spcAft>
                <a:spcPct val="0"/>
              </a:spcAft>
              <a:buClr>
                <a:srgbClr val="66C1FC"/>
              </a:buClr>
              <a:buSzTx/>
              <a:buFontTx/>
              <a:buChar char="•"/>
              <a:tabLst/>
              <a:defRPr/>
            </a:pPr>
            <a:r>
              <a:rPr kumimoji="0" lang="en-US" sz="2200" b="0" i="0" u="none" strike="noStrike" kern="0" cap="none" spc="0" normalizeH="0" baseline="0" noProof="0" dirty="0" smtClean="0">
                <a:ln>
                  <a:noFill/>
                </a:ln>
                <a:solidFill>
                  <a:schemeClr val="bg1"/>
                </a:solidFill>
                <a:effectLst/>
                <a:uLnTx/>
                <a:uFillTx/>
                <a:latin typeface="+mn-lt"/>
              </a:rPr>
              <a:t>10 weekly sessions of manualized group smoking cessation counseling </a:t>
            </a:r>
            <a:r>
              <a:rPr kumimoji="0" lang="en-US" sz="1400" b="0" i="0" u="none" strike="noStrike" kern="0" cap="none" spc="0" normalizeH="0" baseline="0" noProof="0" dirty="0" smtClean="0">
                <a:ln>
                  <a:noFill/>
                </a:ln>
                <a:solidFill>
                  <a:schemeClr val="bg1"/>
                </a:solidFill>
                <a:effectLst/>
                <a:uLnTx/>
                <a:uFillTx/>
                <a:latin typeface="+mn-lt"/>
              </a:rPr>
              <a:t>(Ziedonis and George, 1997; George et al, 2000; 2002; 2008)</a:t>
            </a:r>
          </a:p>
          <a:p>
            <a:pPr marL="742950" marR="0" lvl="1" indent="-285750" algn="l" defTabSz="914400" rtl="0" eaLnBrk="0" fontAlgn="base" latinLnBrk="0" hangingPunct="0">
              <a:lnSpc>
                <a:spcPct val="100000"/>
              </a:lnSpc>
              <a:spcBef>
                <a:spcPct val="20000"/>
              </a:spcBef>
              <a:spcAft>
                <a:spcPct val="0"/>
              </a:spcAft>
              <a:buClr>
                <a:srgbClr val="66C1FC"/>
              </a:buClr>
              <a:buSzTx/>
              <a:buFontTx/>
              <a:buChar char="•"/>
              <a:tabLst/>
              <a:defRPr/>
            </a:pPr>
            <a:r>
              <a:rPr kumimoji="0" lang="en-US" sz="2200" b="0" i="0" u="none" strike="noStrike" kern="0" cap="none" spc="0" normalizeH="0" baseline="0" noProof="0" dirty="0" smtClean="0">
                <a:ln>
                  <a:noFill/>
                </a:ln>
                <a:solidFill>
                  <a:schemeClr val="bg1"/>
                </a:solidFill>
                <a:effectLst/>
                <a:uLnTx/>
                <a:uFillTx/>
                <a:latin typeface="+mn-lt"/>
              </a:rPr>
              <a:t>Flexibility in setting a target quit date if unsuccessful on initial attempt</a:t>
            </a:r>
          </a:p>
          <a:p>
            <a:pPr marL="742950" marR="0" lvl="1" indent="-285750" algn="l" defTabSz="914400" rtl="0" eaLnBrk="0" fontAlgn="base" latinLnBrk="0" hangingPunct="0">
              <a:lnSpc>
                <a:spcPct val="100000"/>
              </a:lnSpc>
              <a:spcBef>
                <a:spcPct val="20000"/>
              </a:spcBef>
              <a:spcAft>
                <a:spcPct val="0"/>
              </a:spcAft>
              <a:buClr>
                <a:srgbClr val="66C1FC"/>
              </a:buClr>
              <a:buSzTx/>
              <a:buFontTx/>
              <a:buChar char="•"/>
              <a:tabLst/>
              <a:defRPr/>
            </a:pPr>
            <a:r>
              <a:rPr kumimoji="0" lang="en-US" sz="2200" b="0" i="0" u="none" strike="noStrike" kern="0" cap="none" spc="0" normalizeH="0" baseline="0" noProof="0" dirty="0" smtClean="0">
                <a:ln>
                  <a:noFill/>
                </a:ln>
                <a:solidFill>
                  <a:schemeClr val="bg1"/>
                </a:solidFill>
                <a:effectLst/>
                <a:uLnTx/>
                <a:uFillTx/>
                <a:latin typeface="+mn-lt"/>
              </a:rPr>
              <a:t>Emphasis on motivational interviewing (MI) and psychoeducation pre-Quit Date</a:t>
            </a:r>
          </a:p>
          <a:p>
            <a:pPr marL="742950" marR="0" lvl="1" indent="-285750" algn="l" defTabSz="914400" rtl="0" eaLnBrk="0" fontAlgn="base" latinLnBrk="0" hangingPunct="0">
              <a:lnSpc>
                <a:spcPct val="100000"/>
              </a:lnSpc>
              <a:spcBef>
                <a:spcPct val="20000"/>
              </a:spcBef>
              <a:spcAft>
                <a:spcPct val="0"/>
              </a:spcAft>
              <a:buClr>
                <a:srgbClr val="66C1FC"/>
              </a:buClr>
              <a:buSzTx/>
              <a:buFontTx/>
              <a:buChar char="•"/>
              <a:tabLst/>
              <a:defRPr/>
            </a:pPr>
            <a:r>
              <a:rPr kumimoji="0" lang="en-US" sz="2200" b="0" i="0" u="none" strike="noStrike" kern="0" cap="none" spc="0" normalizeH="0" baseline="0" noProof="0" dirty="0" smtClean="0">
                <a:ln>
                  <a:noFill/>
                </a:ln>
                <a:solidFill>
                  <a:schemeClr val="bg1"/>
                </a:solidFill>
                <a:effectLst/>
                <a:uLnTx/>
                <a:uFillTx/>
                <a:latin typeface="+mn-lt"/>
              </a:rPr>
              <a:t>Modified cognitive behavioral therapy (CBT) emphasizing small amounts of material at each session with frequent repetition, to compensate for cognitive deficits of subjects</a:t>
            </a:r>
          </a:p>
          <a:p>
            <a:pPr marL="742950" marR="0" lvl="1" indent="-285750" algn="l" defTabSz="914400" rtl="0" eaLnBrk="0" fontAlgn="base" latinLnBrk="0" hangingPunct="0">
              <a:lnSpc>
                <a:spcPct val="100000"/>
              </a:lnSpc>
              <a:spcBef>
                <a:spcPct val="20000"/>
              </a:spcBef>
              <a:spcAft>
                <a:spcPct val="0"/>
              </a:spcAft>
              <a:buClr>
                <a:srgbClr val="66C1FC"/>
              </a:buClr>
              <a:buSzTx/>
              <a:buFontTx/>
              <a:buChar char="•"/>
              <a:tabLst/>
              <a:defRPr/>
            </a:pPr>
            <a:r>
              <a:rPr kumimoji="0" lang="en-US" sz="2200" b="0" i="0" u="none" strike="noStrike" kern="0" cap="none" spc="0" normalizeH="0" baseline="0" noProof="0" dirty="0" smtClean="0">
                <a:ln>
                  <a:noFill/>
                </a:ln>
                <a:solidFill>
                  <a:schemeClr val="bg1"/>
                </a:solidFill>
                <a:effectLst/>
                <a:uLnTx/>
                <a:uFillTx/>
                <a:latin typeface="+mn-lt"/>
              </a:rPr>
              <a:t>Focus on building social skills and emphasis on relapse</a:t>
            </a:r>
            <a:r>
              <a:rPr kumimoji="0" lang="en-US" sz="2200" b="0" i="0" u="none" strike="noStrike" kern="0" cap="none" spc="0" normalizeH="0" noProof="0" dirty="0" smtClean="0">
                <a:ln>
                  <a:noFill/>
                </a:ln>
                <a:solidFill>
                  <a:schemeClr val="bg1"/>
                </a:solidFill>
                <a:effectLst/>
                <a:uLnTx/>
                <a:uFillTx/>
                <a:latin typeface="+mn-lt"/>
              </a:rPr>
              <a:t> </a:t>
            </a:r>
            <a:r>
              <a:rPr kumimoji="0" lang="en-US" sz="2200" b="0" i="0" u="none" strike="noStrike" kern="0" cap="none" spc="0" normalizeH="0" baseline="0" noProof="0" dirty="0" smtClean="0">
                <a:ln>
                  <a:noFill/>
                </a:ln>
                <a:solidFill>
                  <a:schemeClr val="bg1"/>
                </a:solidFill>
                <a:effectLst/>
                <a:uLnTx/>
                <a:uFillTx/>
                <a:latin typeface="+mn-lt"/>
              </a:rPr>
              <a:t>prevention.</a:t>
            </a:r>
          </a:p>
          <a:p>
            <a:pPr marL="1714500" lvl="3" indent="-342900" eaLnBrk="0" hangingPunct="0">
              <a:spcBef>
                <a:spcPct val="20000"/>
              </a:spcBef>
              <a:buClr>
                <a:srgbClr val="66C1FC"/>
              </a:buClr>
              <a:defRPr/>
            </a:pPr>
            <a:endParaRPr kumimoji="0" lang="en-US" sz="2800" b="0" i="0" u="none" strike="noStrike" kern="0" cap="none" spc="0" normalizeH="0" baseline="0" noProof="0" dirty="0">
              <a:ln>
                <a:noFill/>
              </a:ln>
              <a:solidFill>
                <a:srgbClr val="FFFF00"/>
              </a:solidFill>
              <a:effectLst/>
              <a:uLnTx/>
              <a:uFillTx/>
              <a:latin typeface="Times New Roman" pitchFamily="18" charset="0"/>
              <a:ea typeface="+mn-ea"/>
              <a:cs typeface="+mn-cs"/>
            </a:endParaRPr>
          </a:p>
        </p:txBody>
      </p:sp>
      <p:sp>
        <p:nvSpPr>
          <p:cNvPr id="6" name="TextBox 5"/>
          <p:cNvSpPr txBox="1"/>
          <p:nvPr/>
        </p:nvSpPr>
        <p:spPr>
          <a:xfrm>
            <a:off x="2438400" y="5715000"/>
            <a:ext cx="6324600" cy="923330"/>
          </a:xfrm>
          <a:prstGeom prst="rect">
            <a:avLst/>
          </a:prstGeom>
          <a:noFill/>
        </p:spPr>
        <p:txBody>
          <a:bodyPr wrap="square" rtlCol="0">
            <a:spAutoFit/>
          </a:bodyPr>
          <a:lstStyle/>
          <a:p>
            <a:r>
              <a:rPr lang="en-US" dirty="0" smtClean="0">
                <a:solidFill>
                  <a:schemeClr val="bg1"/>
                </a:solidFill>
              </a:rPr>
              <a:t>Tony P. George, M.D., FRCPC</a:t>
            </a:r>
          </a:p>
          <a:p>
            <a:r>
              <a:rPr lang="en-US" i="1" dirty="0" smtClean="0">
                <a:solidFill>
                  <a:schemeClr val="bg1"/>
                </a:solidFill>
              </a:rPr>
              <a:t>Tobacco Treatment in People with Serious Mental Illness: </a:t>
            </a:r>
            <a:br>
              <a:rPr lang="en-US" i="1" dirty="0" smtClean="0">
                <a:solidFill>
                  <a:schemeClr val="bg1"/>
                </a:solidFill>
              </a:rPr>
            </a:br>
            <a:r>
              <a:rPr lang="en-US" i="1" dirty="0" smtClean="0">
                <a:solidFill>
                  <a:schemeClr val="bg1"/>
                </a:solidFill>
              </a:rPr>
              <a:t>The Devil is in the Details!</a:t>
            </a:r>
            <a:endParaRPr lang="en-US" i="1" dirty="0">
              <a:solidFill>
                <a:schemeClr val="bg1"/>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2514600" y="152400"/>
            <a:ext cx="6629400" cy="1216025"/>
          </a:xfrm>
        </p:spPr>
        <p:txBody>
          <a:bodyPr>
            <a:normAutofit fontScale="90000"/>
          </a:bodyPr>
          <a:lstStyle/>
          <a:p>
            <a:r>
              <a:rPr lang="en-US" sz="3800" b="1" dirty="0"/>
              <a:t>Tobacco Smoking and Persons with Psychiatric Disorders</a:t>
            </a:r>
          </a:p>
        </p:txBody>
      </p:sp>
      <p:sp>
        <p:nvSpPr>
          <p:cNvPr id="8" name="Rectangle 3"/>
          <p:cNvSpPr txBox="1">
            <a:spLocks noChangeArrowheads="1"/>
          </p:cNvSpPr>
          <p:nvPr/>
        </p:nvSpPr>
        <p:spPr>
          <a:xfrm>
            <a:off x="228600" y="1752601"/>
            <a:ext cx="8664575" cy="42672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bg1"/>
                </a:solidFill>
                <a:effectLst/>
                <a:uLnTx/>
                <a:uFillTx/>
                <a:latin typeface="+mn-lt"/>
                <a:ea typeface="+mn-ea"/>
                <a:cs typeface="+mn-cs"/>
              </a:rPr>
              <a:t>A major cause of death of people with SPMI and addictions is tobacco-related illness </a:t>
            </a:r>
            <a:r>
              <a:rPr kumimoji="0" lang="en-US" sz="1600" b="0" i="0" u="none" strike="noStrike" kern="1200" cap="none" spc="0" normalizeH="0" baseline="0" noProof="0" dirty="0" smtClean="0">
                <a:ln>
                  <a:noFill/>
                </a:ln>
                <a:solidFill>
                  <a:schemeClr val="bg1"/>
                </a:solidFill>
                <a:effectLst/>
                <a:uLnTx/>
                <a:uFillTx/>
                <a:latin typeface="+mn-lt"/>
                <a:ea typeface="+mn-ea"/>
                <a:cs typeface="+mn-cs"/>
              </a:rPr>
              <a:t>(Hurt et al., 1996; Hennekens et al., 2005; George and Ziedonis, 2009)</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1600" b="0" i="0" u="none" strike="noStrike" kern="120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bg1"/>
                </a:solidFill>
                <a:effectLst/>
                <a:uLnTx/>
                <a:uFillTx/>
                <a:latin typeface="+mn-lt"/>
                <a:ea typeface="+mn-ea"/>
                <a:cs typeface="+mn-cs"/>
              </a:rPr>
              <a:t>While nicotine-dependent mentally ill smokers make up 7.1% of the population of smokers, they consume 34.7% of all cigarettes </a:t>
            </a:r>
            <a:r>
              <a:rPr kumimoji="0" lang="en-US" sz="1600" b="0" i="0" u="none" strike="noStrike" kern="1200" cap="none" spc="0" normalizeH="0" baseline="0" noProof="0" dirty="0" smtClean="0">
                <a:ln>
                  <a:noFill/>
                </a:ln>
                <a:solidFill>
                  <a:schemeClr val="bg1"/>
                </a:solidFill>
                <a:effectLst/>
                <a:uLnTx/>
                <a:uFillTx/>
                <a:latin typeface="+mn-lt"/>
                <a:ea typeface="+mn-ea"/>
                <a:cs typeface="+mn-cs"/>
              </a:rPr>
              <a:t>(Grant et al., 2004)</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600" b="0" i="0" u="none" strike="noStrike" kern="120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bg1"/>
                </a:solidFill>
                <a:effectLst/>
                <a:uLnTx/>
                <a:uFillTx/>
                <a:latin typeface="+mn-lt"/>
                <a:ea typeface="+mn-ea"/>
                <a:cs typeface="+mn-cs"/>
              </a:rPr>
              <a:t>Up to 25% of disability income may be spent by heavily-dependent mentally ill smokers on tobacco products each month </a:t>
            </a:r>
            <a:r>
              <a:rPr kumimoji="0" lang="en-US" sz="1600" b="0" i="0" u="none" strike="noStrike" kern="1200" cap="none" spc="0" normalizeH="0" baseline="0" noProof="0" dirty="0" smtClean="0">
                <a:ln>
                  <a:noFill/>
                </a:ln>
                <a:solidFill>
                  <a:schemeClr val="bg1"/>
                </a:solidFill>
                <a:effectLst/>
                <a:uLnTx/>
                <a:uFillTx/>
                <a:latin typeface="+mn-lt"/>
                <a:ea typeface="+mn-ea"/>
                <a:cs typeface="+mn-cs"/>
              </a:rPr>
              <a:t>(Ziedonis et al., 2005)</a:t>
            </a:r>
            <a:endParaRPr kumimoji="0" lang="en-US" sz="1600" b="0" i="0" u="none" strike="noStrike" kern="1200" cap="none" spc="0" normalizeH="0" baseline="30000" noProof="0" dirty="0" smtClean="0">
              <a:ln>
                <a:noFill/>
              </a:ln>
              <a:solidFill>
                <a:schemeClr val="bg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0" i="0" u="none" strike="noStrike" kern="1200" cap="none" spc="0" normalizeH="0" baseline="30000" noProof="0" dirty="0" smtClean="0">
              <a:ln>
                <a:noFill/>
              </a:ln>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3000" b="0" i="0" u="none" strike="noStrike" kern="1200" cap="none" spc="0" normalizeH="0" baseline="0" noProof="0" dirty="0" smtClean="0">
              <a:ln>
                <a:noFill/>
              </a:ln>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3000" b="0" i="0" u="none" strike="noStrike" kern="1200" cap="none" spc="0" normalizeH="0" baseline="0" noProof="0" dirty="0" smtClean="0">
              <a:ln>
                <a:noFill/>
              </a:ln>
              <a:effectLst/>
              <a:uLnTx/>
              <a:uFillTx/>
              <a:latin typeface="+mn-lt"/>
              <a:ea typeface="+mn-ea"/>
              <a:cs typeface="+mn-cs"/>
            </a:endParaRPr>
          </a:p>
        </p:txBody>
      </p:sp>
      <p:sp>
        <p:nvSpPr>
          <p:cNvPr id="9" name="TextBox 8"/>
          <p:cNvSpPr txBox="1"/>
          <p:nvPr/>
        </p:nvSpPr>
        <p:spPr>
          <a:xfrm>
            <a:off x="1828800" y="5791200"/>
            <a:ext cx="6096000" cy="923330"/>
          </a:xfrm>
          <a:prstGeom prst="rect">
            <a:avLst/>
          </a:prstGeom>
          <a:noFill/>
        </p:spPr>
        <p:txBody>
          <a:bodyPr wrap="square" rtlCol="0">
            <a:spAutoFit/>
          </a:bodyPr>
          <a:lstStyle/>
          <a:p>
            <a:r>
              <a:rPr lang="en-US" dirty="0" smtClean="0">
                <a:solidFill>
                  <a:schemeClr val="bg1"/>
                </a:solidFill>
              </a:rPr>
              <a:t>Tony P. George, M.D., FRCPC</a:t>
            </a:r>
          </a:p>
          <a:p>
            <a:r>
              <a:rPr lang="en-US" i="1" dirty="0" smtClean="0">
                <a:solidFill>
                  <a:schemeClr val="bg1"/>
                </a:solidFill>
              </a:rPr>
              <a:t>Tobacco Treatment in People with Serious Mental Illness: </a:t>
            </a:r>
            <a:br>
              <a:rPr lang="en-US" i="1" dirty="0" smtClean="0">
                <a:solidFill>
                  <a:schemeClr val="bg1"/>
                </a:solidFill>
              </a:rPr>
            </a:br>
            <a:r>
              <a:rPr lang="en-US" i="1" dirty="0" smtClean="0">
                <a:solidFill>
                  <a:schemeClr val="bg1"/>
                </a:solidFill>
              </a:rPr>
              <a:t>The Devil is in the Details!</a:t>
            </a:r>
            <a:endParaRPr lang="en-US" i="1" dirty="0">
              <a:solidFill>
                <a:schemeClr val="bg1"/>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More Health Care Organizations Have Systems in Place for Tobacco Use Identification and Treatment</a:t>
            </a:r>
            <a:endParaRPr lang="en-US" sz="2000" dirty="0"/>
          </a:p>
        </p:txBody>
      </p:sp>
      <p:sp>
        <p:nvSpPr>
          <p:cNvPr id="3" name="Content Placeholder 2"/>
          <p:cNvSpPr>
            <a:spLocks noGrp="1"/>
          </p:cNvSpPr>
          <p:nvPr>
            <p:ph idx="1"/>
          </p:nvPr>
        </p:nvSpPr>
        <p:spPr>
          <a:xfrm>
            <a:off x="381000" y="1447800"/>
            <a:ext cx="8477250" cy="4876800"/>
          </a:xfrm>
        </p:spPr>
        <p:txBody>
          <a:bodyPr/>
          <a:lstStyle/>
          <a:p>
            <a:pPr>
              <a:buNone/>
            </a:pPr>
            <a:r>
              <a:rPr lang="en-US" sz="1800" dirty="0" smtClean="0"/>
              <a:t>Provider reminder systems are effective tools in increasing health care provider use of</a:t>
            </a:r>
          </a:p>
          <a:p>
            <a:pPr>
              <a:buNone/>
            </a:pPr>
            <a:r>
              <a:rPr lang="en-US" sz="1800" dirty="0" smtClean="0"/>
              <a:t>smoking cessation interventions. The Public Health Service Guideline, Treating</a:t>
            </a:r>
          </a:p>
          <a:p>
            <a:pPr>
              <a:buNone/>
            </a:pPr>
            <a:r>
              <a:rPr lang="en-US" sz="1800" dirty="0" smtClean="0"/>
              <a:t>Tobacco Use and Dependence: 2008 Update, recommends a systems strategy of</a:t>
            </a:r>
          </a:p>
          <a:p>
            <a:pPr>
              <a:buNone/>
            </a:pPr>
            <a:r>
              <a:rPr lang="en-US" sz="1800" dirty="0" smtClean="0"/>
              <a:t>implementing a tobacco user identification system in every clinic. The Cessation</a:t>
            </a:r>
          </a:p>
          <a:p>
            <a:pPr>
              <a:buNone/>
            </a:pPr>
            <a:r>
              <a:rPr lang="en-US" sz="1800" dirty="0" smtClean="0"/>
              <a:t>Centers funded by the New York Tobacco Control Program are charged with working</a:t>
            </a:r>
          </a:p>
          <a:p>
            <a:pPr>
              <a:buNone/>
            </a:pPr>
            <a:r>
              <a:rPr lang="en-US" sz="1800" dirty="0" smtClean="0"/>
              <a:t>with health care organizations to provide technical assistance and implement these</a:t>
            </a:r>
          </a:p>
          <a:p>
            <a:pPr>
              <a:buNone/>
            </a:pPr>
            <a:r>
              <a:rPr lang="en-US" sz="1800" dirty="0" smtClean="0"/>
              <a:t>systems changes.</a:t>
            </a:r>
          </a:p>
          <a:p>
            <a:r>
              <a:rPr lang="en-US" sz="1800" dirty="0" smtClean="0"/>
              <a:t>All hospitals in New York State documented patients’ smoking status in 2009.</a:t>
            </a:r>
          </a:p>
          <a:p>
            <a:r>
              <a:rPr lang="en-US" sz="1800" dirty="0" smtClean="0"/>
              <a:t>In 2009, 94% of hospitals reported documenting interventions with patients, a 17%</a:t>
            </a:r>
          </a:p>
          <a:p>
            <a:pPr>
              <a:buNone/>
            </a:pPr>
            <a:r>
              <a:rPr lang="en-US" sz="1800" dirty="0" smtClean="0"/>
              <a:t>        increase from 78% in 2005.</a:t>
            </a:r>
          </a:p>
          <a:p>
            <a:r>
              <a:rPr lang="en-US" sz="1800" dirty="0" smtClean="0"/>
              <a:t>There was a significant increase in the number of group practices that document</a:t>
            </a:r>
          </a:p>
          <a:p>
            <a:pPr>
              <a:buNone/>
            </a:pPr>
            <a:r>
              <a:rPr lang="en-US" sz="1800" dirty="0" smtClean="0"/>
              <a:t>        patient smoking status from 84% in 2005 to 94% in 2009.</a:t>
            </a:r>
          </a:p>
          <a:p>
            <a:r>
              <a:rPr lang="en-US" sz="1800" dirty="0" smtClean="0"/>
              <a:t>There was a significant increase in group practices that documented interventions</a:t>
            </a:r>
          </a:p>
          <a:p>
            <a:pPr>
              <a:buNone/>
            </a:pPr>
            <a:r>
              <a:rPr lang="en-US" sz="1800" dirty="0" smtClean="0"/>
              <a:t>        from 49% in 2005 to 84% in 2009.</a:t>
            </a:r>
            <a:endParaRPr lang="en-US" sz="1800"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Percentage of Health Care Organizations in New York with Systems in Place for Tobacco Use Identification and Treatment</a:t>
            </a:r>
            <a:endParaRPr lang="en-US" sz="2000" dirty="0"/>
          </a:p>
        </p:txBody>
      </p:sp>
      <p:graphicFrame>
        <p:nvGraphicFramePr>
          <p:cNvPr id="9" name="Table 8"/>
          <p:cNvGraphicFramePr>
            <a:graphicFrameLocks noGrp="1"/>
          </p:cNvGraphicFramePr>
          <p:nvPr/>
        </p:nvGraphicFramePr>
        <p:xfrm>
          <a:off x="152399" y="1523989"/>
          <a:ext cx="8839201" cy="3116600"/>
        </p:xfrm>
        <a:graphic>
          <a:graphicData uri="http://schemas.openxmlformats.org/drawingml/2006/table">
            <a:tbl>
              <a:tblPr/>
              <a:tblGrid>
                <a:gridCol w="3063880"/>
                <a:gridCol w="2749034"/>
                <a:gridCol w="958638"/>
                <a:gridCol w="958638"/>
                <a:gridCol w="1109011"/>
              </a:tblGrid>
              <a:tr h="304811">
                <a:tc>
                  <a:txBody>
                    <a:bodyPr/>
                    <a:lstStyle/>
                    <a:p>
                      <a:pPr algn="l" fontAlgn="b"/>
                      <a:r>
                        <a:rPr lang="en-US" sz="1400" b="1" i="0" u="none" strike="noStrike" dirty="0">
                          <a:solidFill>
                            <a:schemeClr val="bg1"/>
                          </a:solidFill>
                          <a:latin typeface="Calibri"/>
                        </a:rPr>
                        <a:t>Health Care Organization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chemeClr val="bg1"/>
                          </a:solidFill>
                          <a:latin typeface="Calibri"/>
                        </a:rPr>
                        <a:t>Activity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chemeClr val="bg1"/>
                          </a:solidFill>
                          <a:latin typeface="Calibri"/>
                        </a:rPr>
                        <a:t>2005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chemeClr val="bg1"/>
                          </a:solidFill>
                          <a:latin typeface="Calibri"/>
                        </a:rPr>
                        <a:t>2007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chemeClr val="bg1"/>
                          </a:solidFill>
                          <a:latin typeface="Calibri"/>
                        </a:rPr>
                        <a:t>2009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2421">
                <a:tc>
                  <a:txBody>
                    <a:bodyPr/>
                    <a:lstStyle/>
                    <a:p>
                      <a:pPr algn="l" fontAlgn="b"/>
                      <a:r>
                        <a:rPr lang="en-US" sz="1400" b="0" i="0" u="none" strike="noStrike" dirty="0">
                          <a:solidFill>
                            <a:schemeClr val="bg1"/>
                          </a:solidFill>
                          <a:latin typeface="Calibri"/>
                        </a:rPr>
                        <a:t>Hospitals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chemeClr val="bg1"/>
                          </a:solidFill>
                          <a:latin typeface="Calibri"/>
                        </a:rPr>
                        <a:t>Cue “ask”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chemeClr val="bg1"/>
                          </a:solidFill>
                          <a:latin typeface="Calibri"/>
                        </a:rPr>
                        <a:t>96.20%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chemeClr val="bg1"/>
                          </a:solidFill>
                          <a:latin typeface="Calibri"/>
                        </a:rPr>
                        <a:t>94.70%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chemeClr val="bg1"/>
                          </a:solidFill>
                          <a:latin typeface="Calibri"/>
                        </a:rPr>
                        <a:t>98.20%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2421">
                <a:tc>
                  <a:txBody>
                    <a:bodyPr/>
                    <a:lstStyle/>
                    <a:p>
                      <a:pPr algn="l" fontAlgn="b"/>
                      <a:r>
                        <a:rPr lang="en-US" sz="1400" b="0" i="0" u="none" strike="noStrike" dirty="0">
                          <a:solidFill>
                            <a:schemeClr val="bg1"/>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chemeClr val="bg1"/>
                          </a:solidFill>
                          <a:latin typeface="Calibri"/>
                        </a:rPr>
                        <a:t>Cue “advise”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chemeClr val="bg1"/>
                          </a:solidFill>
                          <a:latin typeface="Calibri"/>
                        </a:rPr>
                        <a:t>69.80%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chemeClr val="bg1"/>
                          </a:solidFill>
                          <a:latin typeface="Calibri"/>
                        </a:rPr>
                        <a:t>71.70%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chemeClr val="bg1"/>
                          </a:solidFill>
                          <a:latin typeface="Calibri"/>
                        </a:rPr>
                        <a:t>68.10%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2421">
                <a:tc>
                  <a:txBody>
                    <a:bodyPr/>
                    <a:lstStyle/>
                    <a:p>
                      <a:pPr algn="l" fontAlgn="b"/>
                      <a:r>
                        <a:rPr lang="en-US" sz="1400" b="0" i="0" u="none" strike="noStrike" dirty="0">
                          <a:solidFill>
                            <a:schemeClr val="bg1"/>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chemeClr val="bg1"/>
                          </a:solidFill>
                          <a:latin typeface="Calibri"/>
                        </a:rPr>
                        <a:t>Document status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chemeClr val="bg1"/>
                          </a:solidFill>
                          <a:latin typeface="Calibri"/>
                        </a:rPr>
                        <a:t>96.40%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chemeClr val="bg1"/>
                          </a:solidFill>
                          <a:latin typeface="Calibri"/>
                        </a:rPr>
                        <a:t>97.00%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chemeClr val="bg1"/>
                          </a:solidFill>
                          <a:latin typeface="Calibri"/>
                        </a:rPr>
                        <a:t>100.00%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2421">
                <a:tc>
                  <a:txBody>
                    <a:bodyPr/>
                    <a:lstStyle/>
                    <a:p>
                      <a:pPr algn="l" fontAlgn="b"/>
                      <a:r>
                        <a:rPr lang="en-US" sz="1400" b="0" i="0" u="none" strike="noStrike" dirty="0">
                          <a:solidFill>
                            <a:schemeClr val="bg1"/>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chemeClr val="bg1"/>
                          </a:solidFill>
                          <a:latin typeface="Calibri"/>
                        </a:rPr>
                        <a:t>Document intervention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chemeClr val="bg1"/>
                          </a:solidFill>
                          <a:latin typeface="Calibri"/>
                        </a:rPr>
                        <a:t>77.50%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chemeClr val="bg1"/>
                          </a:solidFill>
                          <a:latin typeface="Calibri"/>
                        </a:rPr>
                        <a:t>79.80%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chemeClr val="bg1"/>
                          </a:solidFill>
                          <a:latin typeface="Calibri"/>
                        </a:rPr>
                        <a:t>93.50%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2421">
                <a:tc>
                  <a:txBody>
                    <a:bodyPr/>
                    <a:lstStyle/>
                    <a:p>
                      <a:pPr algn="l" fontAlgn="b"/>
                      <a:r>
                        <a:rPr lang="en-US" sz="1400" b="0" i="0" u="none" strike="noStrike" dirty="0">
                          <a:solidFill>
                            <a:schemeClr val="bg1"/>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chemeClr val="bg1"/>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chemeClr val="bg1"/>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chemeClr val="bg1"/>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chemeClr val="bg1"/>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2421">
                <a:tc>
                  <a:txBody>
                    <a:bodyPr/>
                    <a:lstStyle/>
                    <a:p>
                      <a:pPr algn="l" fontAlgn="b"/>
                      <a:r>
                        <a:rPr lang="en-US" sz="1400" b="0" i="0" u="none" strike="noStrike" dirty="0">
                          <a:solidFill>
                            <a:schemeClr val="bg1"/>
                          </a:solidFill>
                          <a:latin typeface="Calibri"/>
                        </a:rPr>
                        <a:t>Group Practices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chemeClr val="bg1"/>
                          </a:solidFill>
                          <a:latin typeface="Calibri"/>
                        </a:rPr>
                        <a:t>Cue “ask”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chemeClr val="bg1"/>
                          </a:solidFill>
                          <a:latin typeface="Calibri"/>
                        </a:rPr>
                        <a:t>79.80%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chemeClr val="bg1"/>
                          </a:solidFill>
                          <a:latin typeface="Calibri"/>
                        </a:rPr>
                        <a:t>N/A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chemeClr val="bg1"/>
                          </a:solidFill>
                          <a:latin typeface="Calibri"/>
                        </a:rPr>
                        <a:t>90.70%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2421">
                <a:tc>
                  <a:txBody>
                    <a:bodyPr/>
                    <a:lstStyle/>
                    <a:p>
                      <a:pPr algn="l" fontAlgn="b"/>
                      <a:r>
                        <a:rPr lang="en-US" sz="1400" b="0" i="0" u="none" strike="noStrike" dirty="0">
                          <a:solidFill>
                            <a:schemeClr val="bg1"/>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chemeClr val="bg1"/>
                          </a:solidFill>
                          <a:latin typeface="Calibri"/>
                        </a:rPr>
                        <a:t>Cue “advise”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chemeClr val="bg1"/>
                          </a:solidFill>
                          <a:latin typeface="Calibri"/>
                        </a:rPr>
                        <a:t>36.60%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chemeClr val="bg1"/>
                          </a:solidFill>
                          <a:latin typeface="Calibri"/>
                        </a:rPr>
                        <a:t>N/A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chemeClr val="bg1"/>
                          </a:solidFill>
                          <a:latin typeface="Calibri"/>
                        </a:rPr>
                        <a:t>52.30%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2421">
                <a:tc>
                  <a:txBody>
                    <a:bodyPr/>
                    <a:lstStyle/>
                    <a:p>
                      <a:pPr algn="l" fontAlgn="b"/>
                      <a:r>
                        <a:rPr lang="en-US" sz="1400" b="0" i="0" u="none" strike="noStrike" dirty="0">
                          <a:solidFill>
                            <a:schemeClr val="bg1"/>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chemeClr val="bg1"/>
                          </a:solidFill>
                          <a:latin typeface="Calibri"/>
                        </a:rPr>
                        <a:t>Document status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chemeClr val="bg1"/>
                          </a:solidFill>
                          <a:latin typeface="Calibri"/>
                        </a:rPr>
                        <a:t>83.60%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chemeClr val="bg1"/>
                          </a:solidFill>
                          <a:latin typeface="Calibri"/>
                        </a:rPr>
                        <a:t>N/A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chemeClr val="bg1"/>
                          </a:solidFill>
                          <a:latin typeface="Calibri"/>
                        </a:rPr>
                        <a:t>93.50%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2421">
                <a:tc>
                  <a:txBody>
                    <a:bodyPr/>
                    <a:lstStyle/>
                    <a:p>
                      <a:pPr algn="l" fontAlgn="b"/>
                      <a:r>
                        <a:rPr lang="en-US" sz="1400" b="0" i="0" u="none" strike="noStrike" dirty="0">
                          <a:solidFill>
                            <a:schemeClr val="bg1"/>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chemeClr val="bg1"/>
                          </a:solidFill>
                          <a:latin typeface="Calibri"/>
                        </a:rPr>
                        <a:t>Document intervention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chemeClr val="bg1"/>
                          </a:solidFill>
                          <a:latin typeface="Calibri"/>
                        </a:rPr>
                        <a:t>48.60%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chemeClr val="bg1"/>
                          </a:solidFill>
                          <a:latin typeface="Calibri"/>
                        </a:rPr>
                        <a:t>N/A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chemeClr val="bg1"/>
                          </a:solidFill>
                          <a:latin typeface="Calibri"/>
                        </a:rPr>
                        <a:t>84.20%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0" name="TextBox 9"/>
          <p:cNvSpPr txBox="1"/>
          <p:nvPr/>
        </p:nvSpPr>
        <p:spPr>
          <a:xfrm>
            <a:off x="533400" y="4800600"/>
            <a:ext cx="8458200" cy="1384995"/>
          </a:xfrm>
          <a:prstGeom prst="rect">
            <a:avLst/>
          </a:prstGeom>
          <a:noFill/>
        </p:spPr>
        <p:txBody>
          <a:bodyPr wrap="square" rtlCol="0">
            <a:spAutoFit/>
          </a:bodyPr>
          <a:lstStyle/>
          <a:p>
            <a:r>
              <a:rPr lang="en-US" sz="1200" dirty="0" smtClean="0">
                <a:solidFill>
                  <a:schemeClr val="bg1"/>
                </a:solidFill>
              </a:rPr>
              <a:t>Note: Cue “ask” = Providers are cued to ask about tobacco use status; Cue “advise” = Providers are cued to advise tobacco users to quit; Document status = a system is in place to document patient’s tobacco use status; Document intervention = a system is in place to document tobacco-related intervention</a:t>
            </a:r>
          </a:p>
          <a:p>
            <a:endParaRPr lang="en-US" sz="1200" dirty="0" smtClean="0">
              <a:solidFill>
                <a:schemeClr val="bg1"/>
              </a:solidFill>
            </a:endParaRPr>
          </a:p>
          <a:p>
            <a:r>
              <a:rPr lang="en-US" sz="1200" dirty="0" smtClean="0">
                <a:solidFill>
                  <a:schemeClr val="bg1"/>
                </a:solidFill>
              </a:rPr>
              <a:t>Source: Health Care Organization and Provider Study, 2005–2009; N/A = not available that year. Data analysis conducted by RTI, International. Contact the Bureau of Chronic Disease Epidemiology and Surveillance, New York State Department of Health at (518) 473-0673 or type ‘StatShot’ in the subject line of an e-mail and send it to tcp@health.state.ny.us.</a:t>
            </a:r>
            <a:endParaRPr lang="en-US" sz="1200" dirty="0">
              <a:solidFill>
                <a:schemeClr val="bg1"/>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0" dirty="0" smtClean="0"/>
              <a:t>Chronic Care Model</a:t>
            </a:r>
            <a:endParaRPr lang="en-US" sz="4000" b="0" dirty="0"/>
          </a:p>
        </p:txBody>
      </p:sp>
      <p:pic>
        <p:nvPicPr>
          <p:cNvPr id="6148"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1447800"/>
            <a:ext cx="647700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14848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Grp="1" noChangeArrowheads="1"/>
          </p:cNvSpPr>
          <p:nvPr>
            <p:ph type="ctrTitle"/>
          </p:nvPr>
        </p:nvSpPr>
        <p:spPr>
          <a:xfrm>
            <a:off x="0" y="0"/>
            <a:ext cx="9144000" cy="838200"/>
          </a:xfrm>
          <a:solidFill>
            <a:schemeClr val="bg1"/>
          </a:solidFill>
        </p:spPr>
        <p:txBody>
          <a:bodyPr lIns="0" tIns="0" rIns="0" bIns="0"/>
          <a:lstStyle/>
          <a:p>
            <a:pPr eaLnBrk="1" hangingPunct="1">
              <a:lnSpc>
                <a:spcPct val="95000"/>
              </a:lnSpc>
              <a:defRPr/>
            </a:pPr>
            <a:r>
              <a:rPr lang="en-US" sz="2900" dirty="0" smtClean="0">
                <a:solidFill>
                  <a:schemeClr val="accent6"/>
                </a:solidFill>
                <a:latin typeface="Arial" charset="0"/>
              </a:rPr>
              <a:t>Prevalence of Smoking </a:t>
            </a:r>
            <a:r>
              <a:rPr lang="en-US" sz="2900" i="1" dirty="0" smtClean="0">
                <a:solidFill>
                  <a:schemeClr val="accent6"/>
                </a:solidFill>
                <a:latin typeface="Arial" charset="0"/>
              </a:rPr>
              <a:t>during</a:t>
            </a:r>
            <a:r>
              <a:rPr lang="en-US" sz="2900" dirty="0" smtClean="0">
                <a:solidFill>
                  <a:schemeClr val="accent6"/>
                </a:solidFill>
                <a:latin typeface="Arial" charset="0"/>
              </a:rPr>
              <a:t> Pregnancy</a:t>
            </a:r>
          </a:p>
        </p:txBody>
      </p:sp>
      <p:pic>
        <p:nvPicPr>
          <p:cNvPr id="8195" name="Picture 4"/>
          <p:cNvPicPr>
            <a:picLocks noChangeAspect="1" noChangeArrowheads="1"/>
          </p:cNvPicPr>
          <p:nvPr/>
        </p:nvPicPr>
        <p:blipFill>
          <a:blip r:embed="rId3" cstate="print"/>
          <a:srcRect/>
          <a:stretch>
            <a:fillRect/>
          </a:stretch>
        </p:blipFill>
        <p:spPr bwMode="auto">
          <a:xfrm>
            <a:off x="0" y="679450"/>
            <a:ext cx="9144000" cy="5721350"/>
          </a:xfrm>
          <a:prstGeom prst="rect">
            <a:avLst/>
          </a:prstGeom>
          <a:noFill/>
          <a:ln w="9525">
            <a:noFill/>
            <a:miter lim="800000"/>
            <a:headEnd/>
            <a:tailEnd/>
          </a:ln>
        </p:spPr>
      </p:pic>
      <p:pic>
        <p:nvPicPr>
          <p:cNvPr id="8196" name="Picture 5"/>
          <p:cNvPicPr>
            <a:picLocks noChangeAspect="1" noChangeArrowheads="1"/>
          </p:cNvPicPr>
          <p:nvPr/>
        </p:nvPicPr>
        <p:blipFill>
          <a:blip r:embed="rId4" cstate="print"/>
          <a:srcRect/>
          <a:stretch>
            <a:fillRect/>
          </a:stretch>
        </p:blipFill>
        <p:spPr bwMode="auto">
          <a:xfrm>
            <a:off x="0" y="2895600"/>
            <a:ext cx="2478088" cy="304800"/>
          </a:xfrm>
          <a:prstGeom prst="rect">
            <a:avLst/>
          </a:prstGeom>
          <a:noFill/>
          <a:ln w="9525">
            <a:noFill/>
            <a:miter lim="800000"/>
            <a:headEnd/>
            <a:tailEnd/>
          </a:ln>
        </p:spPr>
      </p:pic>
      <p:sp>
        <p:nvSpPr>
          <p:cNvPr id="8197" name="Text Box 6"/>
          <p:cNvSpPr txBox="1">
            <a:spLocks noChangeArrowheads="1"/>
          </p:cNvSpPr>
          <p:nvPr/>
        </p:nvSpPr>
        <p:spPr bwMode="auto">
          <a:xfrm>
            <a:off x="685800" y="6477000"/>
            <a:ext cx="1928813" cy="160338"/>
          </a:xfrm>
          <a:prstGeom prst="rect">
            <a:avLst/>
          </a:prstGeom>
          <a:noFill/>
          <a:ln w="9525">
            <a:noFill/>
            <a:miter lim="800000"/>
            <a:headEnd/>
            <a:tailEnd/>
          </a:ln>
        </p:spPr>
        <p:txBody>
          <a:bodyPr lIns="0" tIns="0" rIns="0" bIns="0">
            <a:spAutoFit/>
          </a:bodyPr>
          <a:lstStyle/>
          <a:p>
            <a:pPr>
              <a:lnSpc>
                <a:spcPct val="95000"/>
              </a:lnSpc>
            </a:pPr>
            <a:r>
              <a:rPr lang="en-US" sz="1000" dirty="0">
                <a:solidFill>
                  <a:schemeClr val="bg1"/>
                </a:solidFill>
              </a:rPr>
              <a:t>MMWR, </a:t>
            </a:r>
            <a:r>
              <a:rPr lang="en-US" sz="1100" dirty="0">
                <a:solidFill>
                  <a:schemeClr val="bg1"/>
                </a:solidFill>
              </a:rPr>
              <a:t>2009</a:t>
            </a:r>
            <a:r>
              <a:rPr lang="en-US" sz="1000" dirty="0">
                <a:solidFill>
                  <a:schemeClr val="bg1"/>
                </a:solidFill>
              </a:rPr>
              <a:t>: 58(SS04); 1-29</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dirty="0" smtClean="0">
                <a:solidFill>
                  <a:schemeClr val="accent6"/>
                </a:solidFill>
                <a:latin typeface="Arial" charset="0"/>
              </a:rPr>
              <a:t>Percentage of Women Relapsing* Post-Partum after Quitting during Pregnancy</a:t>
            </a:r>
            <a:endParaRPr lang="en-US" sz="2800" dirty="0"/>
          </a:p>
        </p:txBody>
      </p:sp>
      <p:pic>
        <p:nvPicPr>
          <p:cNvPr id="11267" name="Picture 4"/>
          <p:cNvPicPr>
            <a:picLocks noChangeAspect="1" noChangeArrowheads="1"/>
          </p:cNvPicPr>
          <p:nvPr/>
        </p:nvPicPr>
        <p:blipFill>
          <a:blip r:embed="rId3" cstate="print"/>
          <a:srcRect/>
          <a:stretch>
            <a:fillRect/>
          </a:stretch>
        </p:blipFill>
        <p:spPr bwMode="auto">
          <a:xfrm>
            <a:off x="228600" y="1371600"/>
            <a:ext cx="8831263" cy="5045075"/>
          </a:xfrm>
          <a:prstGeom prst="rect">
            <a:avLst/>
          </a:prstGeom>
          <a:noFill/>
          <a:ln w="9525">
            <a:noFill/>
            <a:miter lim="800000"/>
            <a:headEnd/>
            <a:tailEnd/>
          </a:ln>
        </p:spPr>
      </p:pic>
      <p:sp>
        <p:nvSpPr>
          <p:cNvPr id="11268" name="Text Box 6"/>
          <p:cNvSpPr txBox="1">
            <a:spLocks noChangeArrowheads="1"/>
          </p:cNvSpPr>
          <p:nvPr/>
        </p:nvSpPr>
        <p:spPr bwMode="auto">
          <a:xfrm>
            <a:off x="1600200" y="6453188"/>
            <a:ext cx="2143125" cy="176212"/>
          </a:xfrm>
          <a:prstGeom prst="rect">
            <a:avLst/>
          </a:prstGeom>
          <a:noFill/>
          <a:ln w="9525">
            <a:noFill/>
            <a:miter lim="800000"/>
            <a:headEnd/>
            <a:tailEnd/>
          </a:ln>
        </p:spPr>
        <p:txBody>
          <a:bodyPr lIns="0" tIns="0" rIns="0" bIns="0">
            <a:spAutoFit/>
          </a:bodyPr>
          <a:lstStyle/>
          <a:p>
            <a:pPr>
              <a:lnSpc>
                <a:spcPct val="95000"/>
              </a:lnSpc>
            </a:pPr>
            <a:r>
              <a:rPr lang="en-US" sz="1100" dirty="0">
                <a:solidFill>
                  <a:schemeClr val="bg1"/>
                </a:solidFill>
              </a:rPr>
              <a:t>MMWR, </a:t>
            </a:r>
            <a:r>
              <a:rPr lang="en-US" sz="1200" dirty="0">
                <a:solidFill>
                  <a:schemeClr val="bg1"/>
                </a:solidFill>
              </a:rPr>
              <a:t>2009</a:t>
            </a:r>
            <a:r>
              <a:rPr lang="en-US" sz="1100" dirty="0">
                <a:solidFill>
                  <a:schemeClr val="bg1"/>
                </a:solidFill>
              </a:rPr>
              <a:t>: 58(SS04); 1-29</a:t>
            </a:r>
          </a:p>
        </p:txBody>
      </p:sp>
      <p:sp>
        <p:nvSpPr>
          <p:cNvPr id="11269" name="Text Box 5"/>
          <p:cNvSpPr txBox="1">
            <a:spLocks noChangeArrowheads="1"/>
          </p:cNvSpPr>
          <p:nvPr/>
        </p:nvSpPr>
        <p:spPr bwMode="auto">
          <a:xfrm>
            <a:off x="6248400" y="6400800"/>
            <a:ext cx="2524125" cy="176213"/>
          </a:xfrm>
          <a:prstGeom prst="rect">
            <a:avLst/>
          </a:prstGeom>
          <a:noFill/>
          <a:ln w="9525">
            <a:noFill/>
            <a:miter lim="800000"/>
            <a:headEnd/>
            <a:tailEnd/>
          </a:ln>
        </p:spPr>
        <p:txBody>
          <a:bodyPr lIns="0" tIns="0" rIns="0" bIns="0">
            <a:spAutoFit/>
          </a:bodyPr>
          <a:lstStyle/>
          <a:p>
            <a:pPr>
              <a:lnSpc>
                <a:spcPct val="95000"/>
              </a:lnSpc>
            </a:pPr>
            <a:r>
              <a:rPr lang="en-US" sz="1200" dirty="0">
                <a:solidFill>
                  <a:schemeClr val="bg1"/>
                </a:solidFill>
              </a:rPr>
              <a:t>* Assessed 4 months after delivery</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defRPr/>
            </a:pPr>
            <a:r>
              <a:rPr lang="en-US" sz="4000" dirty="0" smtClean="0">
                <a:solidFill>
                  <a:schemeClr val="tx1"/>
                </a:solidFill>
              </a:rPr>
              <a:t>Chemicals in Tobacco Smoke</a:t>
            </a:r>
            <a:endParaRPr lang="en-US" sz="4000" dirty="0">
              <a:solidFill>
                <a:schemeClr val="tx1"/>
              </a:solidFill>
            </a:endParaRPr>
          </a:p>
        </p:txBody>
      </p:sp>
      <p:sp>
        <p:nvSpPr>
          <p:cNvPr id="17411" name="Rectangle 3"/>
          <p:cNvSpPr>
            <a:spLocks noGrp="1" noChangeArrowheads="1"/>
          </p:cNvSpPr>
          <p:nvPr>
            <p:ph type="body" idx="1"/>
          </p:nvPr>
        </p:nvSpPr>
        <p:spPr>
          <a:xfrm>
            <a:off x="7239000" y="1600200"/>
            <a:ext cx="1905000" cy="1219200"/>
          </a:xfrm>
        </p:spPr>
        <p:txBody>
          <a:bodyPr/>
          <a:lstStyle/>
          <a:p>
            <a:pPr eaLnBrk="1" hangingPunct="1">
              <a:buFontTx/>
              <a:buNone/>
            </a:pPr>
            <a:endParaRPr lang="en-US" sz="2800" dirty="0" smtClean="0">
              <a:solidFill>
                <a:schemeClr val="bg1"/>
              </a:solidFill>
            </a:endParaRPr>
          </a:p>
          <a:p>
            <a:pPr eaLnBrk="1" hangingPunct="1"/>
            <a:endParaRPr lang="en-US" dirty="0" smtClean="0"/>
          </a:p>
        </p:txBody>
      </p:sp>
      <p:sp>
        <p:nvSpPr>
          <p:cNvPr id="4" name="Rectangle 3"/>
          <p:cNvSpPr txBox="1">
            <a:spLocks noChangeArrowheads="1"/>
          </p:cNvSpPr>
          <p:nvPr/>
        </p:nvSpPr>
        <p:spPr bwMode="auto">
          <a:xfrm>
            <a:off x="228600" y="1388772"/>
            <a:ext cx="8534400" cy="4402428"/>
          </a:xfrm>
          <a:prstGeom prst="rect">
            <a:avLst/>
          </a:prstGeom>
          <a:noFill/>
          <a:ln w="9525">
            <a:noFill/>
            <a:miter lim="800000"/>
            <a:headEnd/>
            <a:tailEnd/>
          </a:ln>
          <a:effectLst/>
        </p:spPr>
        <p:txBody>
          <a:bodyPr/>
          <a:lstStyle/>
          <a:p>
            <a:pPr marL="342900" indent="-342900" fontAlgn="base">
              <a:spcBef>
                <a:spcPct val="20000"/>
              </a:spcBef>
              <a:spcAft>
                <a:spcPct val="0"/>
              </a:spcAft>
              <a:buClr>
                <a:srgbClr val="66C1FC"/>
              </a:buClr>
              <a:buFontTx/>
              <a:buChar char="•"/>
              <a:defRPr/>
            </a:pPr>
            <a:r>
              <a:rPr lang="en-US" sz="2400" kern="0" dirty="0">
                <a:solidFill>
                  <a:prstClr val="white"/>
                </a:solidFill>
                <a:cs typeface="Arial" charset="0"/>
              </a:rPr>
              <a:t>Butane – lighter fluid</a:t>
            </a:r>
          </a:p>
          <a:p>
            <a:pPr marL="342900" indent="-342900" fontAlgn="base">
              <a:spcBef>
                <a:spcPct val="20000"/>
              </a:spcBef>
              <a:spcAft>
                <a:spcPct val="0"/>
              </a:spcAft>
              <a:buClr>
                <a:srgbClr val="66C1FC"/>
              </a:buClr>
              <a:buFontTx/>
              <a:buChar char="•"/>
              <a:defRPr/>
            </a:pPr>
            <a:r>
              <a:rPr lang="en-US" sz="2400" kern="0" dirty="0">
                <a:solidFill>
                  <a:srgbClr val="FFFF00"/>
                </a:solidFill>
                <a:cs typeface="Arial" charset="0"/>
              </a:rPr>
              <a:t>Cadmium – batteries</a:t>
            </a:r>
          </a:p>
          <a:p>
            <a:pPr marL="342900" indent="-342900" fontAlgn="base">
              <a:spcBef>
                <a:spcPct val="20000"/>
              </a:spcBef>
              <a:spcAft>
                <a:spcPct val="0"/>
              </a:spcAft>
              <a:buClr>
                <a:srgbClr val="66C1FC"/>
              </a:buClr>
              <a:buFontTx/>
              <a:buChar char="•"/>
              <a:defRPr/>
            </a:pPr>
            <a:r>
              <a:rPr lang="en-US" sz="2400" kern="0" dirty="0">
                <a:solidFill>
                  <a:prstClr val="white"/>
                </a:solidFill>
                <a:cs typeface="Arial" charset="0"/>
              </a:rPr>
              <a:t>Toluene – solvent</a:t>
            </a:r>
          </a:p>
          <a:p>
            <a:pPr marL="342900" indent="-342900" fontAlgn="base">
              <a:spcBef>
                <a:spcPct val="20000"/>
              </a:spcBef>
              <a:spcAft>
                <a:spcPct val="0"/>
              </a:spcAft>
              <a:buClr>
                <a:srgbClr val="66C1FC"/>
              </a:buClr>
              <a:buFontTx/>
              <a:buChar char="•"/>
              <a:defRPr/>
            </a:pPr>
            <a:r>
              <a:rPr lang="en-US" sz="2400" kern="0" dirty="0">
                <a:solidFill>
                  <a:srgbClr val="FFFF00"/>
                </a:solidFill>
                <a:cs typeface="Arial" charset="0"/>
              </a:rPr>
              <a:t>Ammonia – cleaner</a:t>
            </a:r>
          </a:p>
          <a:p>
            <a:pPr marL="342900" indent="-342900" fontAlgn="base">
              <a:spcBef>
                <a:spcPct val="20000"/>
              </a:spcBef>
              <a:spcAft>
                <a:spcPct val="0"/>
              </a:spcAft>
              <a:buClr>
                <a:srgbClr val="66C1FC"/>
              </a:buClr>
              <a:buFontTx/>
              <a:buChar char="•"/>
              <a:defRPr/>
            </a:pPr>
            <a:r>
              <a:rPr lang="en-US" sz="2400" kern="0" dirty="0">
                <a:solidFill>
                  <a:prstClr val="white"/>
                </a:solidFill>
                <a:cs typeface="Arial" charset="0"/>
              </a:rPr>
              <a:t>Acetic acid – vinegar</a:t>
            </a:r>
          </a:p>
          <a:p>
            <a:pPr marL="342900" indent="-342900" fontAlgn="base">
              <a:spcBef>
                <a:spcPct val="20000"/>
              </a:spcBef>
              <a:spcAft>
                <a:spcPct val="0"/>
              </a:spcAft>
              <a:buClr>
                <a:srgbClr val="66C1FC"/>
              </a:buClr>
              <a:buFontTx/>
              <a:buChar char="•"/>
              <a:defRPr/>
            </a:pPr>
            <a:r>
              <a:rPr lang="en-US" sz="2400" kern="0" dirty="0">
                <a:solidFill>
                  <a:srgbClr val="FFFF00"/>
                </a:solidFill>
                <a:cs typeface="Arial" charset="0"/>
              </a:rPr>
              <a:t>Methane – sewer gas</a:t>
            </a:r>
          </a:p>
          <a:p>
            <a:pPr marL="342900" indent="-342900" fontAlgn="base">
              <a:spcBef>
                <a:spcPct val="20000"/>
              </a:spcBef>
              <a:spcAft>
                <a:spcPct val="0"/>
              </a:spcAft>
              <a:buClr>
                <a:srgbClr val="66C1FC"/>
              </a:buClr>
              <a:buFontTx/>
              <a:buChar char="•"/>
              <a:defRPr/>
            </a:pPr>
            <a:r>
              <a:rPr lang="en-US" sz="2400" kern="0" dirty="0">
                <a:solidFill>
                  <a:srgbClr val="FFFFFF"/>
                </a:solidFill>
                <a:cs typeface="Arial" charset="0"/>
              </a:rPr>
              <a:t>Arsenic </a:t>
            </a:r>
            <a:r>
              <a:rPr lang="en-US" sz="2400" kern="0" dirty="0" smtClean="0">
                <a:solidFill>
                  <a:srgbClr val="FFFFFF"/>
                </a:solidFill>
                <a:cs typeface="Arial" charset="0"/>
              </a:rPr>
              <a:t>– Poison</a:t>
            </a:r>
          </a:p>
          <a:p>
            <a:pPr marL="342900" indent="-342900" fontAlgn="base">
              <a:spcBef>
                <a:spcPct val="20000"/>
              </a:spcBef>
              <a:spcAft>
                <a:spcPct val="0"/>
              </a:spcAft>
              <a:buClr>
                <a:srgbClr val="66C1FC"/>
              </a:buClr>
              <a:buFontTx/>
              <a:buChar char="•"/>
              <a:defRPr/>
            </a:pPr>
            <a:r>
              <a:rPr lang="en-US" sz="2400" kern="0" dirty="0" smtClean="0">
                <a:solidFill>
                  <a:srgbClr val="FFFF00"/>
                </a:solidFill>
                <a:cs typeface="Arial" charset="0"/>
              </a:rPr>
              <a:t>Carbon </a:t>
            </a:r>
            <a:r>
              <a:rPr lang="en-US" sz="2400" kern="0" dirty="0">
                <a:solidFill>
                  <a:srgbClr val="FFFF00"/>
                </a:solidFill>
                <a:cs typeface="Arial" charset="0"/>
              </a:rPr>
              <a:t>Monoxide </a:t>
            </a:r>
            <a:r>
              <a:rPr lang="en-US" sz="2400" kern="0" dirty="0" smtClean="0">
                <a:solidFill>
                  <a:srgbClr val="FFFF00"/>
                </a:solidFill>
                <a:cs typeface="Arial" charset="0"/>
              </a:rPr>
              <a:t>– poisonous gas</a:t>
            </a:r>
          </a:p>
          <a:p>
            <a:pPr marL="342900" indent="-342900" fontAlgn="base">
              <a:spcBef>
                <a:spcPct val="20000"/>
              </a:spcBef>
              <a:spcAft>
                <a:spcPct val="0"/>
              </a:spcAft>
              <a:buClr>
                <a:srgbClr val="66C1FC"/>
              </a:buClr>
              <a:buFontTx/>
              <a:buChar char="•"/>
              <a:defRPr/>
            </a:pPr>
            <a:r>
              <a:rPr lang="en-US" sz="2400" kern="0" dirty="0" smtClean="0">
                <a:solidFill>
                  <a:schemeClr val="bg1"/>
                </a:solidFill>
                <a:cs typeface="Arial" charset="0"/>
              </a:rPr>
              <a:t>Methanol </a:t>
            </a:r>
            <a:r>
              <a:rPr lang="en-US" sz="2400" kern="0" dirty="0" smtClean="0">
                <a:solidFill>
                  <a:srgbClr val="FFFFFF"/>
                </a:solidFill>
                <a:cs typeface="Arial" charset="0"/>
              </a:rPr>
              <a:t>– rocket fuel</a:t>
            </a:r>
          </a:p>
          <a:p>
            <a:pPr marL="342900" indent="-342900" fontAlgn="base">
              <a:spcBef>
                <a:spcPct val="20000"/>
              </a:spcBef>
              <a:spcAft>
                <a:spcPct val="0"/>
              </a:spcAft>
              <a:buClr>
                <a:srgbClr val="66C1FC"/>
              </a:buClr>
              <a:buFontTx/>
              <a:buChar char="•"/>
              <a:defRPr/>
            </a:pPr>
            <a:r>
              <a:rPr lang="en-US" sz="2400" kern="0" dirty="0">
                <a:solidFill>
                  <a:srgbClr val="FFFF00"/>
                </a:solidFill>
                <a:cs typeface="Arial" charset="0"/>
              </a:rPr>
              <a:t>Formaldehyde </a:t>
            </a:r>
            <a:r>
              <a:rPr lang="en-US" sz="2400" kern="0" dirty="0" smtClean="0">
                <a:solidFill>
                  <a:srgbClr val="FFFF00"/>
                </a:solidFill>
                <a:cs typeface="Arial" charset="0"/>
              </a:rPr>
              <a:t>– embalming fluid</a:t>
            </a:r>
          </a:p>
          <a:p>
            <a:pPr lvl="8">
              <a:spcBef>
                <a:spcPct val="20000"/>
              </a:spcBef>
              <a:buClr>
                <a:srgbClr val="66C1FC"/>
              </a:buClr>
              <a:defRPr/>
            </a:pPr>
            <a:r>
              <a:rPr lang="en-US" sz="1600" kern="0" dirty="0" smtClean="0">
                <a:solidFill>
                  <a:schemeClr val="bg1"/>
                </a:solidFill>
                <a:cs typeface="Arial" charset="0"/>
              </a:rPr>
              <a:t>Click </a:t>
            </a:r>
          </a:p>
          <a:p>
            <a:pPr lvl="1" algn="ctr" fontAlgn="base">
              <a:spcBef>
                <a:spcPct val="20000"/>
              </a:spcBef>
              <a:spcAft>
                <a:spcPct val="0"/>
              </a:spcAft>
              <a:buClr>
                <a:srgbClr val="66C1FC"/>
              </a:buClr>
              <a:defRPr/>
            </a:pPr>
            <a:r>
              <a:rPr lang="en-US" sz="1600" kern="0" dirty="0" smtClean="0">
                <a:solidFill>
                  <a:schemeClr val="bg1"/>
                </a:solidFill>
                <a:cs typeface="Arial" charset="0"/>
                <a:hlinkClick r:id="rId3"/>
              </a:rPr>
              <a:t>http</a:t>
            </a:r>
            <a:r>
              <a:rPr lang="en-US" sz="1600" kern="0" dirty="0">
                <a:solidFill>
                  <a:schemeClr val="bg1"/>
                </a:solidFill>
                <a:cs typeface="Arial" charset="0"/>
                <a:hlinkClick r:id="rId3"/>
              </a:rPr>
              <a:t>://</a:t>
            </a:r>
            <a:r>
              <a:rPr lang="en-US" sz="1600" kern="0" dirty="0" smtClean="0">
                <a:solidFill>
                  <a:schemeClr val="bg1"/>
                </a:solidFill>
                <a:cs typeface="Arial" charset="0"/>
                <a:hlinkClick r:id="rId3"/>
              </a:rPr>
              <a:t>www.nysmokefree.com/subpage.aspx?p=40&amp;p1=4020</a:t>
            </a:r>
            <a:r>
              <a:rPr lang="en-US" sz="1600" kern="0" dirty="0" smtClean="0">
                <a:solidFill>
                  <a:schemeClr val="bg1"/>
                </a:solidFill>
                <a:cs typeface="Arial" charset="0"/>
              </a:rPr>
              <a:t> 			for additional information</a:t>
            </a:r>
            <a:r>
              <a:rPr lang="en-US" kern="0" dirty="0" smtClean="0">
                <a:solidFill>
                  <a:schemeClr val="bg1"/>
                </a:solidFill>
                <a:cs typeface="Arial" charset="0"/>
              </a:rPr>
              <a:t>.</a:t>
            </a:r>
            <a:endParaRPr lang="en-US" kern="0" dirty="0">
              <a:solidFill>
                <a:schemeClr val="bg1"/>
              </a:solidFill>
              <a:cs typeface="Arial" charset="0"/>
            </a:endParaRPr>
          </a:p>
          <a:p>
            <a:pPr marL="342900" indent="-342900" fontAlgn="base">
              <a:spcBef>
                <a:spcPct val="20000"/>
              </a:spcBef>
              <a:spcAft>
                <a:spcPct val="0"/>
              </a:spcAft>
              <a:buClr>
                <a:srgbClr val="66C1FC"/>
              </a:buClr>
              <a:buFontTx/>
              <a:buChar char="•"/>
              <a:defRPr/>
            </a:pPr>
            <a:endParaRPr lang="en-US" sz="2400" kern="0" dirty="0">
              <a:solidFill>
                <a:schemeClr val="bg1"/>
              </a:solidFill>
              <a:cs typeface="Arial"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5653" y="1388772"/>
            <a:ext cx="5217538" cy="3107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5308399"/>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smtClean="0"/>
              <a:t>Categories of Maternal Smoking Status</a:t>
            </a:r>
          </a:p>
        </p:txBody>
      </p:sp>
      <p:sp>
        <p:nvSpPr>
          <p:cNvPr id="12291" name="Content Placeholder 2"/>
          <p:cNvSpPr>
            <a:spLocks noGrp="1"/>
          </p:cNvSpPr>
          <p:nvPr>
            <p:ph idx="1"/>
          </p:nvPr>
        </p:nvSpPr>
        <p:spPr/>
        <p:txBody>
          <a:bodyPr/>
          <a:lstStyle/>
          <a:p>
            <a:r>
              <a:rPr lang="en-US" u="sng" dirty="0" smtClean="0"/>
              <a:t>Pregnancy Quitters</a:t>
            </a:r>
            <a:r>
              <a:rPr lang="en-US" dirty="0" smtClean="0"/>
              <a:t>= quit  because they are trying to get pregnant.</a:t>
            </a:r>
          </a:p>
          <a:p>
            <a:r>
              <a:rPr lang="en-US" u="sng" dirty="0" smtClean="0"/>
              <a:t>Spontaneous quitters</a:t>
            </a:r>
            <a:r>
              <a:rPr lang="en-US" dirty="0" smtClean="0"/>
              <a:t>= quit because they find out they are pregnant.</a:t>
            </a:r>
          </a:p>
          <a:p>
            <a:pPr lvl="1"/>
            <a:r>
              <a:rPr lang="en-US" dirty="0" smtClean="0"/>
              <a:t>25% of pregnant smokers become spontaneous quitters.</a:t>
            </a:r>
          </a:p>
          <a:p>
            <a:r>
              <a:rPr lang="en-US" u="sng" dirty="0" smtClean="0"/>
              <a:t>Pregnant smokers</a:t>
            </a:r>
            <a:r>
              <a:rPr lang="en-US" dirty="0" smtClean="0"/>
              <a:t>= smoke through pregnancy</a:t>
            </a:r>
          </a:p>
          <a:p>
            <a:pPr lvl="1"/>
            <a:r>
              <a:rPr lang="en-US" dirty="0" smtClean="0"/>
              <a:t>more psychological and emotional problems, less support.</a:t>
            </a:r>
          </a:p>
          <a:p>
            <a:pPr lvl="1"/>
            <a:r>
              <a:rPr lang="en-US" dirty="0" smtClean="0"/>
              <a:t>22% of women smoke throughout pregnancy.</a:t>
            </a:r>
          </a:p>
          <a:p>
            <a:pPr lvl="1"/>
            <a:endParaRPr lang="en-US" dirty="0" smtClean="0"/>
          </a:p>
          <a:p>
            <a:r>
              <a:rPr lang="en-US" dirty="0" smtClean="0"/>
              <a:t>More than 70% of spontaneous quitters relapse within 6 months post partum.</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90800" y="95250"/>
            <a:ext cx="7620000" cy="1200150"/>
          </a:xfrm>
        </p:spPr>
        <p:txBody>
          <a:bodyPr>
            <a:noAutofit/>
          </a:bodyPr>
          <a:lstStyle/>
          <a:p>
            <a:r>
              <a:rPr lang="en-US" sz="2600" dirty="0" smtClean="0"/>
              <a:t>What’s Slowing You Down?</a:t>
            </a:r>
            <a:br>
              <a:rPr lang="en-US" sz="2600" dirty="0" smtClean="0"/>
            </a:br>
            <a:r>
              <a:rPr lang="en-US" sz="2600" dirty="0" smtClean="0"/>
              <a:t>Your Age OR Your Smoking?</a:t>
            </a:r>
            <a:br>
              <a:rPr lang="en-US" sz="2600" dirty="0" smtClean="0"/>
            </a:br>
            <a:r>
              <a:rPr lang="en-US" sz="2600" b="1" u="sng" dirty="0" smtClean="0"/>
              <a:t>During the past year have you experienced</a:t>
            </a:r>
            <a:r>
              <a:rPr lang="en-US" sz="2600" dirty="0" smtClean="0"/>
              <a:t>….</a:t>
            </a:r>
            <a:endParaRPr lang="en-US" sz="2600" dirty="0"/>
          </a:p>
        </p:txBody>
      </p:sp>
      <p:sp>
        <p:nvSpPr>
          <p:cNvPr id="5" name="Content Placeholder 4"/>
          <p:cNvSpPr>
            <a:spLocks noGrp="1"/>
          </p:cNvSpPr>
          <p:nvPr>
            <p:ph sz="half" idx="1"/>
          </p:nvPr>
        </p:nvSpPr>
        <p:spPr>
          <a:xfrm>
            <a:off x="457200" y="1828800"/>
            <a:ext cx="4038600" cy="4525963"/>
          </a:xfrm>
        </p:spPr>
        <p:txBody>
          <a:bodyPr>
            <a:normAutofit/>
          </a:bodyPr>
          <a:lstStyle/>
          <a:p>
            <a:r>
              <a:rPr lang="en-US" dirty="0" smtClean="0"/>
              <a:t>Problems sleeping or falling asleep</a:t>
            </a:r>
          </a:p>
          <a:p>
            <a:r>
              <a:rPr lang="en-US" dirty="0" smtClean="0"/>
              <a:t>Fatigue</a:t>
            </a:r>
          </a:p>
          <a:p>
            <a:r>
              <a:rPr lang="en-US" dirty="0" smtClean="0"/>
              <a:t>Sores in the mouth, bad gums</a:t>
            </a:r>
          </a:p>
          <a:p>
            <a:r>
              <a:rPr lang="en-US" dirty="0" smtClean="0"/>
              <a:t>Memory problems</a:t>
            </a:r>
          </a:p>
          <a:p>
            <a:r>
              <a:rPr lang="en-US" dirty="0" smtClean="0"/>
              <a:t>Frequent coughing or heavy chest colds</a:t>
            </a:r>
          </a:p>
          <a:p>
            <a:r>
              <a:rPr lang="en-US" dirty="0" smtClean="0"/>
              <a:t>High blood pressure</a:t>
            </a:r>
          </a:p>
          <a:p>
            <a:endParaRPr lang="en-US" dirty="0"/>
          </a:p>
        </p:txBody>
      </p:sp>
      <p:sp>
        <p:nvSpPr>
          <p:cNvPr id="6" name="Content Placeholder 5"/>
          <p:cNvSpPr>
            <a:spLocks noGrp="1"/>
          </p:cNvSpPr>
          <p:nvPr>
            <p:ph sz="half" idx="2"/>
          </p:nvPr>
        </p:nvSpPr>
        <p:spPr>
          <a:xfrm>
            <a:off x="4495800" y="1828800"/>
            <a:ext cx="4191000" cy="4648200"/>
          </a:xfrm>
        </p:spPr>
        <p:txBody>
          <a:bodyPr>
            <a:normAutofit/>
          </a:bodyPr>
          <a:lstStyle/>
          <a:p>
            <a:r>
              <a:rPr lang="en-US" dirty="0" smtClean="0"/>
              <a:t>Wheezing</a:t>
            </a:r>
          </a:p>
          <a:p>
            <a:r>
              <a:rPr lang="en-US" dirty="0" smtClean="0"/>
              <a:t>Tingling in hands &amp; feet</a:t>
            </a:r>
          </a:p>
          <a:p>
            <a:r>
              <a:rPr lang="en-US" dirty="0" smtClean="0"/>
              <a:t>Heart trouble or heart attack</a:t>
            </a:r>
          </a:p>
          <a:p>
            <a:r>
              <a:rPr lang="en-US" dirty="0" smtClean="0"/>
              <a:t>Circulation problems</a:t>
            </a:r>
          </a:p>
          <a:p>
            <a:r>
              <a:rPr lang="en-US" dirty="0" smtClean="0"/>
              <a:t>Pin or tightness in the chest</a:t>
            </a:r>
          </a:p>
          <a:p>
            <a:r>
              <a:rPr lang="en-US" dirty="0" smtClean="0"/>
              <a:t>Emphysema, chronic bronchitis or asthma</a:t>
            </a:r>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274638"/>
            <a:ext cx="6248400" cy="1143000"/>
          </a:xfrm>
        </p:spPr>
        <p:txBody>
          <a:bodyPr>
            <a:normAutofit/>
          </a:bodyPr>
          <a:lstStyle/>
          <a:p>
            <a:r>
              <a:rPr lang="en-US" dirty="0" smtClean="0"/>
              <a:t>Countering Typical Excuses for Not Quitting by Older Adults</a:t>
            </a:r>
            <a:endParaRPr lang="en-US" dirty="0"/>
          </a:p>
        </p:txBody>
      </p:sp>
      <p:sp>
        <p:nvSpPr>
          <p:cNvPr id="5" name="Text Placeholder 4"/>
          <p:cNvSpPr>
            <a:spLocks noGrp="1"/>
          </p:cNvSpPr>
          <p:nvPr>
            <p:ph type="body" idx="1"/>
          </p:nvPr>
        </p:nvSpPr>
        <p:spPr/>
        <p:txBody>
          <a:bodyPr/>
          <a:lstStyle/>
          <a:p>
            <a:r>
              <a:rPr lang="en-US" dirty="0" smtClean="0"/>
              <a:t>Excuse</a:t>
            </a:r>
            <a:endParaRPr lang="en-US" dirty="0"/>
          </a:p>
        </p:txBody>
      </p:sp>
      <p:sp>
        <p:nvSpPr>
          <p:cNvPr id="3" name="Content Placeholder 2"/>
          <p:cNvSpPr>
            <a:spLocks noGrp="1"/>
          </p:cNvSpPr>
          <p:nvPr>
            <p:ph sz="half" idx="2"/>
          </p:nvPr>
        </p:nvSpPr>
        <p:spPr/>
        <p:txBody>
          <a:bodyPr/>
          <a:lstStyle/>
          <a:p>
            <a:pPr marL="514350" indent="-514350">
              <a:buNone/>
            </a:pPr>
            <a:endParaRPr lang="en-US" dirty="0" smtClean="0"/>
          </a:p>
          <a:p>
            <a:pPr marL="514350" indent="-514350">
              <a:buNone/>
            </a:pPr>
            <a:r>
              <a:rPr lang="en-US" dirty="0" smtClean="0"/>
              <a:t>Smoking hasn’t killed me yet…</a:t>
            </a:r>
          </a:p>
          <a:p>
            <a:pPr marL="514350" indent="-514350">
              <a:buNone/>
            </a:pPr>
            <a:endParaRPr lang="en-US" dirty="0"/>
          </a:p>
          <a:p>
            <a:pPr marL="514350" indent="-514350" algn="ctr">
              <a:buNone/>
            </a:pPr>
            <a:r>
              <a:rPr lang="en-US" dirty="0" smtClean="0"/>
              <a:t>****</a:t>
            </a:r>
          </a:p>
          <a:p>
            <a:pPr marL="514350" indent="-514350">
              <a:buNone/>
            </a:pPr>
            <a:endParaRPr lang="en-US" dirty="0"/>
          </a:p>
          <a:p>
            <a:pPr marL="514350" indent="-514350">
              <a:buNone/>
            </a:pPr>
            <a:r>
              <a:rPr lang="en-US" dirty="0" smtClean="0"/>
              <a:t>Smoking relaxes me….</a:t>
            </a:r>
            <a:endParaRPr lang="en-US" dirty="0"/>
          </a:p>
        </p:txBody>
      </p:sp>
      <p:sp>
        <p:nvSpPr>
          <p:cNvPr id="6" name="Text Placeholder 5"/>
          <p:cNvSpPr>
            <a:spLocks noGrp="1"/>
          </p:cNvSpPr>
          <p:nvPr>
            <p:ph type="body" sz="quarter" idx="3"/>
          </p:nvPr>
        </p:nvSpPr>
        <p:spPr/>
        <p:txBody>
          <a:bodyPr/>
          <a:lstStyle/>
          <a:p>
            <a:r>
              <a:rPr lang="en-US" dirty="0" smtClean="0"/>
              <a:t>The fact is…</a:t>
            </a:r>
            <a:endParaRPr lang="en-US" dirty="0"/>
          </a:p>
        </p:txBody>
      </p:sp>
      <p:sp>
        <p:nvSpPr>
          <p:cNvPr id="4" name="Content Placeholder 3"/>
          <p:cNvSpPr>
            <a:spLocks noGrp="1"/>
          </p:cNvSpPr>
          <p:nvPr>
            <p:ph sz="quarter" idx="4"/>
          </p:nvPr>
        </p:nvSpPr>
        <p:spPr/>
        <p:txBody>
          <a:bodyPr>
            <a:normAutofit fontScale="92500" lnSpcReduction="10000"/>
          </a:bodyPr>
          <a:lstStyle/>
          <a:p>
            <a:r>
              <a:rPr lang="en-US" dirty="0" smtClean="0"/>
              <a:t>Smoking harms nearly every organ in the body, and is esp. harmful to older adults.  Quitting tobacco can add 2 -3 years of quality life. </a:t>
            </a:r>
          </a:p>
          <a:p>
            <a:pPr algn="ctr">
              <a:buNone/>
            </a:pPr>
            <a:r>
              <a:rPr lang="en-US" dirty="0" smtClean="0"/>
              <a:t>****</a:t>
            </a:r>
          </a:p>
          <a:p>
            <a:r>
              <a:rPr lang="en-US" dirty="0" smtClean="0"/>
              <a:t>The relaxation feeling that smokers cite may be due to deep breathing from inhaling and taking a break. Try taking a break and deep breathing without a cigarette. </a:t>
            </a:r>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274638"/>
            <a:ext cx="6248400" cy="1143000"/>
          </a:xfrm>
        </p:spPr>
        <p:txBody>
          <a:bodyPr>
            <a:normAutofit/>
          </a:bodyPr>
          <a:lstStyle/>
          <a:p>
            <a:r>
              <a:rPr lang="en-US" dirty="0" smtClean="0"/>
              <a:t>Countering Typical Excuses for Not Quitting by Older Adults</a:t>
            </a:r>
            <a:endParaRPr lang="en-US" dirty="0"/>
          </a:p>
        </p:txBody>
      </p:sp>
      <p:sp>
        <p:nvSpPr>
          <p:cNvPr id="3" name="Text Placeholder 2"/>
          <p:cNvSpPr>
            <a:spLocks noGrp="1"/>
          </p:cNvSpPr>
          <p:nvPr>
            <p:ph type="body" idx="1"/>
          </p:nvPr>
        </p:nvSpPr>
        <p:spPr/>
        <p:txBody>
          <a:bodyPr/>
          <a:lstStyle/>
          <a:p>
            <a:r>
              <a:rPr lang="en-US" dirty="0" smtClean="0"/>
              <a:t>Excuse…</a:t>
            </a:r>
            <a:endParaRPr lang="en-US" dirty="0"/>
          </a:p>
        </p:txBody>
      </p:sp>
      <p:sp>
        <p:nvSpPr>
          <p:cNvPr id="4" name="Content Placeholder 3"/>
          <p:cNvSpPr>
            <a:spLocks noGrp="1"/>
          </p:cNvSpPr>
          <p:nvPr>
            <p:ph sz="half" idx="2"/>
          </p:nvPr>
        </p:nvSpPr>
        <p:spPr/>
        <p:txBody>
          <a:bodyPr/>
          <a:lstStyle/>
          <a:p>
            <a:r>
              <a:rPr lang="en-US" dirty="0" smtClean="0"/>
              <a:t>It’s too late, the damage has been done.</a:t>
            </a:r>
            <a:endParaRPr lang="en-US" dirty="0"/>
          </a:p>
        </p:txBody>
      </p:sp>
      <p:sp>
        <p:nvSpPr>
          <p:cNvPr id="5" name="Text Placeholder 4"/>
          <p:cNvSpPr>
            <a:spLocks noGrp="1"/>
          </p:cNvSpPr>
          <p:nvPr>
            <p:ph type="body" sz="quarter" idx="3"/>
          </p:nvPr>
        </p:nvSpPr>
        <p:spPr/>
        <p:txBody>
          <a:bodyPr/>
          <a:lstStyle/>
          <a:p>
            <a:r>
              <a:rPr lang="en-US" dirty="0" smtClean="0"/>
              <a:t>The fact is….</a:t>
            </a:r>
            <a:endParaRPr lang="en-US" dirty="0"/>
          </a:p>
        </p:txBody>
      </p:sp>
      <p:sp>
        <p:nvSpPr>
          <p:cNvPr id="6" name="Content Placeholder 5"/>
          <p:cNvSpPr>
            <a:spLocks noGrp="1"/>
          </p:cNvSpPr>
          <p:nvPr>
            <p:ph sz="quarter" idx="4"/>
          </p:nvPr>
        </p:nvSpPr>
        <p:spPr/>
        <p:txBody>
          <a:bodyPr>
            <a:normAutofit fontScale="92500" lnSpcReduction="10000"/>
          </a:bodyPr>
          <a:lstStyle/>
          <a:p>
            <a:r>
              <a:rPr lang="en-US" dirty="0" smtClean="0"/>
              <a:t>Quitting at any age has immediate and long term benefits.</a:t>
            </a:r>
          </a:p>
          <a:p>
            <a:r>
              <a:rPr lang="en-US" dirty="0" smtClean="0"/>
              <a:t>Quitting markedly reduces the risk of recurrent heart attack &amp; cardiovascular death. </a:t>
            </a:r>
          </a:p>
          <a:p>
            <a:r>
              <a:rPr lang="en-US" dirty="0" smtClean="0"/>
              <a:t>For those with cancer, continuing to smoke can decrease the effectiveness of treatment and the prognosis for survival. </a:t>
            </a:r>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274638"/>
            <a:ext cx="6248400" cy="1143000"/>
          </a:xfrm>
        </p:spPr>
        <p:txBody>
          <a:bodyPr>
            <a:normAutofit/>
          </a:bodyPr>
          <a:lstStyle/>
          <a:p>
            <a:r>
              <a:rPr lang="en-US" dirty="0" smtClean="0"/>
              <a:t>Countering Typical Excuses for Not Quitting by Older Adults</a:t>
            </a:r>
            <a:endParaRPr lang="en-US" dirty="0"/>
          </a:p>
        </p:txBody>
      </p:sp>
      <p:sp>
        <p:nvSpPr>
          <p:cNvPr id="3" name="Text Placeholder 2"/>
          <p:cNvSpPr>
            <a:spLocks noGrp="1"/>
          </p:cNvSpPr>
          <p:nvPr>
            <p:ph type="body" idx="1"/>
          </p:nvPr>
        </p:nvSpPr>
        <p:spPr/>
        <p:txBody>
          <a:bodyPr/>
          <a:lstStyle/>
          <a:p>
            <a:r>
              <a:rPr lang="en-US" dirty="0" smtClean="0"/>
              <a:t>Excuse…</a:t>
            </a:r>
            <a:endParaRPr lang="en-US" dirty="0"/>
          </a:p>
        </p:txBody>
      </p:sp>
      <p:sp>
        <p:nvSpPr>
          <p:cNvPr id="4" name="Content Placeholder 3"/>
          <p:cNvSpPr>
            <a:spLocks noGrp="1"/>
          </p:cNvSpPr>
          <p:nvPr>
            <p:ph sz="half" idx="2"/>
          </p:nvPr>
        </p:nvSpPr>
        <p:spPr/>
        <p:txBody>
          <a:bodyPr/>
          <a:lstStyle/>
          <a:p>
            <a:r>
              <a:rPr lang="en-US" dirty="0" smtClean="0"/>
              <a:t>I’m about to go into the hospital for surgery so I can’t deal with quitting now…</a:t>
            </a:r>
            <a:endParaRPr lang="en-US" dirty="0"/>
          </a:p>
        </p:txBody>
      </p:sp>
      <p:sp>
        <p:nvSpPr>
          <p:cNvPr id="5" name="Text Placeholder 4"/>
          <p:cNvSpPr>
            <a:spLocks noGrp="1"/>
          </p:cNvSpPr>
          <p:nvPr>
            <p:ph type="body" sz="quarter" idx="3"/>
          </p:nvPr>
        </p:nvSpPr>
        <p:spPr/>
        <p:txBody>
          <a:bodyPr/>
          <a:lstStyle/>
          <a:p>
            <a:r>
              <a:rPr lang="en-US" dirty="0" smtClean="0"/>
              <a:t>The fact is….</a:t>
            </a:r>
            <a:endParaRPr lang="en-US" dirty="0"/>
          </a:p>
        </p:txBody>
      </p:sp>
      <p:sp>
        <p:nvSpPr>
          <p:cNvPr id="6" name="Content Placeholder 5"/>
          <p:cNvSpPr>
            <a:spLocks noGrp="1"/>
          </p:cNvSpPr>
          <p:nvPr>
            <p:ph sz="quarter" idx="4"/>
          </p:nvPr>
        </p:nvSpPr>
        <p:spPr/>
        <p:txBody>
          <a:bodyPr/>
          <a:lstStyle/>
          <a:p>
            <a:r>
              <a:rPr lang="en-US" dirty="0" smtClean="0"/>
              <a:t>Smokers have a lower survival rate after surgery because smoking alters the body’s defenses and immune response. </a:t>
            </a:r>
          </a:p>
          <a:p>
            <a:r>
              <a:rPr lang="en-US" dirty="0" smtClean="0"/>
              <a:t>Smoking slows bone and wound healing as well as recovery from surgery. </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274638"/>
            <a:ext cx="6248400" cy="1143000"/>
          </a:xfrm>
        </p:spPr>
        <p:txBody>
          <a:bodyPr>
            <a:normAutofit/>
          </a:bodyPr>
          <a:lstStyle/>
          <a:p>
            <a:r>
              <a:rPr lang="en-US" dirty="0" smtClean="0"/>
              <a:t>Countering Typical Excuses for Not Quitting by Older Adults</a:t>
            </a:r>
            <a:endParaRPr lang="en-US" dirty="0"/>
          </a:p>
        </p:txBody>
      </p:sp>
      <p:sp>
        <p:nvSpPr>
          <p:cNvPr id="3" name="Text Placeholder 2"/>
          <p:cNvSpPr>
            <a:spLocks noGrp="1"/>
          </p:cNvSpPr>
          <p:nvPr>
            <p:ph type="body" idx="1"/>
          </p:nvPr>
        </p:nvSpPr>
        <p:spPr/>
        <p:txBody>
          <a:bodyPr/>
          <a:lstStyle/>
          <a:p>
            <a:r>
              <a:rPr lang="en-US" dirty="0" smtClean="0"/>
              <a:t>Excuse….</a:t>
            </a:r>
            <a:endParaRPr lang="en-US" dirty="0"/>
          </a:p>
        </p:txBody>
      </p:sp>
      <p:sp>
        <p:nvSpPr>
          <p:cNvPr id="4" name="Content Placeholder 3"/>
          <p:cNvSpPr>
            <a:spLocks noGrp="1"/>
          </p:cNvSpPr>
          <p:nvPr>
            <p:ph sz="half" idx="2"/>
          </p:nvPr>
        </p:nvSpPr>
        <p:spPr/>
        <p:txBody>
          <a:bodyPr/>
          <a:lstStyle/>
          <a:p>
            <a:r>
              <a:rPr lang="en-US" dirty="0" smtClean="0"/>
              <a:t>Been there, done that….</a:t>
            </a:r>
            <a:endParaRPr lang="en-US" dirty="0"/>
          </a:p>
        </p:txBody>
      </p:sp>
      <p:sp>
        <p:nvSpPr>
          <p:cNvPr id="5" name="Text Placeholder 4"/>
          <p:cNvSpPr>
            <a:spLocks noGrp="1"/>
          </p:cNvSpPr>
          <p:nvPr>
            <p:ph type="body" sz="quarter" idx="3"/>
          </p:nvPr>
        </p:nvSpPr>
        <p:spPr/>
        <p:txBody>
          <a:bodyPr/>
          <a:lstStyle/>
          <a:p>
            <a:r>
              <a:rPr lang="en-US" dirty="0" smtClean="0"/>
              <a:t>The fact is….</a:t>
            </a:r>
            <a:endParaRPr lang="en-US" dirty="0"/>
          </a:p>
        </p:txBody>
      </p:sp>
      <p:sp>
        <p:nvSpPr>
          <p:cNvPr id="6" name="Content Placeholder 5"/>
          <p:cNvSpPr>
            <a:spLocks noGrp="1"/>
          </p:cNvSpPr>
          <p:nvPr>
            <p:ph sz="quarter" idx="4"/>
          </p:nvPr>
        </p:nvSpPr>
        <p:spPr/>
        <p:txBody>
          <a:bodyPr>
            <a:normAutofit fontScale="92500"/>
          </a:bodyPr>
          <a:lstStyle/>
          <a:p>
            <a:r>
              <a:rPr lang="en-US" dirty="0" smtClean="0"/>
              <a:t>Most smokers have to try many times to quit for good.</a:t>
            </a:r>
          </a:p>
          <a:p>
            <a:r>
              <a:rPr lang="en-US" dirty="0" smtClean="0"/>
              <a:t>Older smokers can succeed if they take advantage of the cessation counseling and medications now available.</a:t>
            </a:r>
          </a:p>
          <a:p>
            <a:r>
              <a:rPr lang="en-US" dirty="0" smtClean="0"/>
              <a:t>Older adults may be less likely to try quitting, but if they do try, they are more likely to be successful. </a:t>
            </a:r>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74638"/>
            <a:ext cx="6781800" cy="1143000"/>
          </a:xfrm>
        </p:spPr>
        <p:txBody>
          <a:bodyPr/>
          <a:lstStyle/>
          <a:p>
            <a:r>
              <a:rPr lang="en-US" sz="2400" dirty="0" smtClean="0"/>
              <a:t>NYS Smoking Rates among Adults with Diabetes</a:t>
            </a:r>
            <a:endParaRPr lang="en-US" sz="24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447800"/>
            <a:ext cx="7924800" cy="457200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0"/>
            <a:ext cx="6705600" cy="1417638"/>
          </a:xfrm>
        </p:spPr>
        <p:txBody>
          <a:bodyPr/>
          <a:lstStyle/>
          <a:p>
            <a:r>
              <a:rPr lang="en-US" sz="2400" dirty="0" smtClean="0"/>
              <a:t>Current Smoking NYS Adults by Diabetes Status</a:t>
            </a:r>
            <a:endParaRPr lang="en-US" sz="24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600200"/>
            <a:ext cx="8001000" cy="4495800"/>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Percentage of Adult Smokers who have made Quit Attempts in the Past 12 Months</a:t>
            </a:r>
            <a:endParaRPr lang="en-US"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600" y="1600200"/>
            <a:ext cx="6705600" cy="4807218"/>
          </a:xfrm>
          <a:prstGeom prst="rect">
            <a:avLst/>
          </a:prstGeom>
        </p:spPr>
      </p:pic>
    </p:spTree>
    <p:extLst>
      <p:ext uri="{BB962C8B-B14F-4D97-AF65-F5344CB8AC3E}">
        <p14:creationId xmlns:p14="http://schemas.microsoft.com/office/powerpoint/2010/main" val="23156576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Day in the Life of Blood Nicotine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81225" y="1876425"/>
            <a:ext cx="6753225" cy="429577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1600"/>
            <a:ext cx="2181225" cy="43719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1225" y="1371600"/>
            <a:ext cx="4381500" cy="504825"/>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22740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152400"/>
            <a:ext cx="6457950" cy="1200150"/>
          </a:xfrm>
        </p:spPr>
        <p:txBody>
          <a:bodyPr/>
          <a:lstStyle/>
          <a:p>
            <a:pPr algn="ctr"/>
            <a:r>
              <a:rPr lang="en-US" sz="4000" dirty="0" smtClean="0"/>
              <a:t>5A’s TREATMENT MODEL</a:t>
            </a:r>
            <a:endParaRPr lang="en-US" sz="4000" dirty="0"/>
          </a:p>
        </p:txBody>
      </p:sp>
      <p:sp>
        <p:nvSpPr>
          <p:cNvPr id="3" name="Content Placeholder 2"/>
          <p:cNvSpPr>
            <a:spLocks noGrp="1"/>
          </p:cNvSpPr>
          <p:nvPr>
            <p:ph idx="1"/>
          </p:nvPr>
        </p:nvSpPr>
        <p:spPr/>
        <p:txBody>
          <a:bodyPr/>
          <a:lstStyle/>
          <a:p>
            <a:pPr marL="0" indent="0" algn="ctr">
              <a:buNone/>
            </a:pPr>
            <a:r>
              <a:rPr lang="en-US" sz="2800" dirty="0">
                <a:solidFill>
                  <a:schemeClr val="bg1"/>
                </a:solidFill>
                <a:latin typeface="Trebuchet MS"/>
              </a:rPr>
              <a:t>The Public Health Service Clinical Practice </a:t>
            </a:r>
            <a:r>
              <a:rPr lang="en-US" sz="2800" dirty="0" smtClean="0">
                <a:solidFill>
                  <a:schemeClr val="bg1"/>
                </a:solidFill>
                <a:latin typeface="Trebuchet MS"/>
              </a:rPr>
              <a:t>Guideline recommends </a:t>
            </a:r>
            <a:r>
              <a:rPr lang="en-US" sz="2800" dirty="0">
                <a:solidFill>
                  <a:schemeClr val="bg1"/>
                </a:solidFill>
                <a:latin typeface="Trebuchet MS"/>
              </a:rPr>
              <a:t>that providers</a:t>
            </a:r>
            <a:r>
              <a:rPr lang="en-US" sz="2800" dirty="0" smtClean="0">
                <a:solidFill>
                  <a:schemeClr val="bg1"/>
                </a:solidFill>
                <a:latin typeface="Trebuchet MS"/>
              </a:rPr>
              <a:t>:</a:t>
            </a:r>
          </a:p>
          <a:p>
            <a:pPr lvl="2">
              <a:lnSpc>
                <a:spcPct val="150000"/>
              </a:lnSpc>
            </a:pPr>
            <a:r>
              <a:rPr lang="en-US" sz="2600" b="1" dirty="0" smtClean="0">
                <a:solidFill>
                  <a:srgbClr val="FFFF00"/>
                </a:solidFill>
              </a:rPr>
              <a:t>Ask</a:t>
            </a:r>
            <a:r>
              <a:rPr lang="en-US" sz="2600" dirty="0" smtClean="0"/>
              <a:t> clients about </a:t>
            </a:r>
            <a:r>
              <a:rPr lang="en-US" sz="2600" dirty="0"/>
              <a:t>their tobacco use</a:t>
            </a:r>
          </a:p>
          <a:p>
            <a:pPr lvl="2">
              <a:lnSpc>
                <a:spcPct val="150000"/>
              </a:lnSpc>
            </a:pPr>
            <a:r>
              <a:rPr lang="en-US" sz="2600" b="1" dirty="0">
                <a:solidFill>
                  <a:srgbClr val="FFFF00"/>
                </a:solidFill>
              </a:rPr>
              <a:t>Advise</a:t>
            </a:r>
            <a:r>
              <a:rPr lang="en-US" sz="2600" dirty="0"/>
              <a:t> them to Quit</a:t>
            </a:r>
          </a:p>
          <a:p>
            <a:pPr lvl="2">
              <a:lnSpc>
                <a:spcPct val="150000"/>
              </a:lnSpc>
            </a:pPr>
            <a:r>
              <a:rPr lang="en-US" sz="2600" b="1" dirty="0">
                <a:solidFill>
                  <a:srgbClr val="FFFF00"/>
                </a:solidFill>
              </a:rPr>
              <a:t>Assess</a:t>
            </a:r>
            <a:r>
              <a:rPr lang="en-US" sz="2600" dirty="0"/>
              <a:t> for </a:t>
            </a:r>
            <a:r>
              <a:rPr lang="en-US" sz="2600" dirty="0" smtClean="0"/>
              <a:t>their willingness </a:t>
            </a:r>
            <a:r>
              <a:rPr lang="en-US" sz="2600" dirty="0"/>
              <a:t>to quit</a:t>
            </a:r>
          </a:p>
          <a:p>
            <a:pPr lvl="2">
              <a:lnSpc>
                <a:spcPct val="150000"/>
              </a:lnSpc>
            </a:pPr>
            <a:r>
              <a:rPr lang="en-US" sz="2600" b="1" dirty="0">
                <a:solidFill>
                  <a:srgbClr val="FFFF00"/>
                </a:solidFill>
              </a:rPr>
              <a:t>Assist</a:t>
            </a:r>
            <a:r>
              <a:rPr lang="en-US" sz="2600" dirty="0"/>
              <a:t> in a quit attempt</a:t>
            </a:r>
          </a:p>
          <a:p>
            <a:pPr lvl="2">
              <a:lnSpc>
                <a:spcPct val="150000"/>
              </a:lnSpc>
            </a:pPr>
            <a:r>
              <a:rPr lang="en-US" sz="2600" b="1" dirty="0">
                <a:solidFill>
                  <a:srgbClr val="FFFF00"/>
                </a:solidFill>
              </a:rPr>
              <a:t>Arrange</a:t>
            </a:r>
            <a:r>
              <a:rPr lang="en-US" sz="2600" dirty="0"/>
              <a:t> for follow-up</a:t>
            </a:r>
          </a:p>
          <a:p>
            <a:pPr marL="0" indent="0">
              <a:buNone/>
            </a:pPr>
            <a:endParaRPr lang="en-US" sz="2000" dirty="0">
              <a:solidFill>
                <a:schemeClr val="bg1"/>
              </a:solidFill>
            </a:endParaRPr>
          </a:p>
        </p:txBody>
      </p:sp>
    </p:spTree>
    <p:extLst>
      <p:ext uri="{BB962C8B-B14F-4D97-AF65-F5344CB8AC3E}">
        <p14:creationId xmlns:p14="http://schemas.microsoft.com/office/powerpoint/2010/main" val="52008977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90800" y="0"/>
            <a:ext cx="6457950" cy="1200150"/>
          </a:xfrm>
        </p:spPr>
        <p:txBody>
          <a:bodyPr/>
          <a:lstStyle/>
          <a:p>
            <a:r>
              <a:rPr lang="en-US" sz="2400" dirty="0" smtClean="0"/>
              <a:t>NRT Strategy: </a:t>
            </a:r>
            <a:br>
              <a:rPr lang="en-US" sz="2400" dirty="0" smtClean="0"/>
            </a:br>
            <a:r>
              <a:rPr lang="en-US" sz="2000" dirty="0" smtClean="0"/>
              <a:t>“Maintain the Addiction” while “Changing the Behavior”</a:t>
            </a:r>
            <a:endParaRPr lang="en-US" sz="2000" dirty="0"/>
          </a:p>
        </p:txBody>
      </p:sp>
      <p:pic>
        <p:nvPicPr>
          <p:cNvPr id="4" name="Picture 3" descr="PP3.jpg"/>
          <p:cNvPicPr>
            <a:picLocks noChangeAspect="1"/>
          </p:cNvPicPr>
          <p:nvPr/>
        </p:nvPicPr>
        <p:blipFill>
          <a:blip r:embed="rId2" cstate="print"/>
          <a:stretch>
            <a:fillRect/>
          </a:stretch>
        </p:blipFill>
        <p:spPr>
          <a:xfrm>
            <a:off x="228600" y="1371599"/>
            <a:ext cx="2514600" cy="3733799"/>
          </a:xfrm>
          <a:prstGeom prst="rect">
            <a:avLst/>
          </a:prstGeom>
        </p:spPr>
      </p:pic>
      <p:pic>
        <p:nvPicPr>
          <p:cNvPr id="5" name="Picture 4" descr="Picture1.jpg"/>
          <p:cNvPicPr>
            <a:picLocks noChangeAspect="1"/>
          </p:cNvPicPr>
          <p:nvPr/>
        </p:nvPicPr>
        <p:blipFill>
          <a:blip r:embed="rId3" cstate="print"/>
          <a:stretch>
            <a:fillRect/>
          </a:stretch>
        </p:blipFill>
        <p:spPr>
          <a:xfrm>
            <a:off x="3276600" y="1371600"/>
            <a:ext cx="5715000" cy="3733800"/>
          </a:xfrm>
          <a:prstGeom prst="rect">
            <a:avLst/>
          </a:prstGeom>
        </p:spPr>
      </p:pic>
      <p:sp>
        <p:nvSpPr>
          <p:cNvPr id="2" name="TextBox 1"/>
          <p:cNvSpPr txBox="1"/>
          <p:nvPr/>
        </p:nvSpPr>
        <p:spPr>
          <a:xfrm>
            <a:off x="1219200" y="5276671"/>
            <a:ext cx="7696200" cy="1200329"/>
          </a:xfrm>
          <a:prstGeom prst="rect">
            <a:avLst/>
          </a:prstGeom>
          <a:solidFill>
            <a:srgbClr val="FFFF00"/>
          </a:solidFill>
        </p:spPr>
        <p:txBody>
          <a:bodyPr wrap="square" rtlCol="0">
            <a:spAutoFit/>
          </a:bodyPr>
          <a:lstStyle/>
          <a:p>
            <a:pPr fontAlgn="base">
              <a:spcBef>
                <a:spcPct val="0"/>
              </a:spcBef>
              <a:spcAft>
                <a:spcPct val="0"/>
              </a:spcAft>
            </a:pPr>
            <a:r>
              <a:rPr lang="en-US" sz="1400" i="1" dirty="0" smtClean="0">
                <a:solidFill>
                  <a:prstClr val="black"/>
                </a:solidFill>
                <a:latin typeface="Arial" charset="0"/>
                <a:cs typeface="Arial" charset="0"/>
              </a:rPr>
              <a:t>The </a:t>
            </a:r>
            <a:r>
              <a:rPr lang="en-US" sz="1400" i="1" dirty="0" smtClean="0">
                <a:solidFill>
                  <a:srgbClr val="FF0000"/>
                </a:solidFill>
                <a:latin typeface="Arial" charset="0"/>
                <a:cs typeface="Arial" charset="0"/>
              </a:rPr>
              <a:t>red line </a:t>
            </a:r>
            <a:r>
              <a:rPr lang="en-US" sz="1400" i="1" dirty="0" smtClean="0">
                <a:solidFill>
                  <a:prstClr val="black"/>
                </a:solidFill>
                <a:latin typeface="Arial" charset="0"/>
                <a:cs typeface="Arial" charset="0"/>
              </a:rPr>
              <a:t>represents the blood nicotine levels from a cigarette. The </a:t>
            </a:r>
            <a:r>
              <a:rPr lang="en-US" sz="1400" b="1" i="1" dirty="0" smtClean="0">
                <a:solidFill>
                  <a:srgbClr val="00B050"/>
                </a:solidFill>
                <a:latin typeface="Arial" charset="0"/>
                <a:cs typeface="Arial" charset="0"/>
              </a:rPr>
              <a:t>green line</a:t>
            </a:r>
            <a:r>
              <a:rPr lang="en-US" sz="1400" i="1" dirty="0" smtClean="0">
                <a:solidFill>
                  <a:prstClr val="black"/>
                </a:solidFill>
                <a:latin typeface="Arial" charset="0"/>
                <a:cs typeface="Arial" charset="0"/>
              </a:rPr>
              <a:t> is any given person’s daily average. The </a:t>
            </a:r>
            <a:r>
              <a:rPr lang="en-US" sz="1400" b="1" i="1" dirty="0" smtClean="0">
                <a:solidFill>
                  <a:srgbClr val="0070C0"/>
                </a:solidFill>
                <a:latin typeface="Arial" charset="0"/>
                <a:cs typeface="Arial" charset="0"/>
              </a:rPr>
              <a:t>blue line</a:t>
            </a:r>
            <a:r>
              <a:rPr lang="en-US" sz="1400" i="1" dirty="0" smtClean="0">
                <a:solidFill>
                  <a:prstClr val="black"/>
                </a:solidFill>
                <a:latin typeface="Arial" charset="0"/>
                <a:cs typeface="Arial" charset="0"/>
              </a:rPr>
              <a:t> is blood nicotine levels that rise per NRT. As long as these levels are 2/3 that of daily average, the person is less likely to have have withdrawal symptoms. If they do, consider adding a 2</a:t>
            </a:r>
            <a:r>
              <a:rPr lang="en-US" sz="1400" i="1" baseline="30000" dirty="0" smtClean="0">
                <a:solidFill>
                  <a:prstClr val="black"/>
                </a:solidFill>
                <a:latin typeface="Arial" charset="0"/>
                <a:cs typeface="Arial" charset="0"/>
              </a:rPr>
              <a:t>nd</a:t>
            </a:r>
            <a:r>
              <a:rPr lang="en-US" sz="1400" i="1" dirty="0" smtClean="0">
                <a:solidFill>
                  <a:prstClr val="black"/>
                </a:solidFill>
                <a:latin typeface="Arial" charset="0"/>
                <a:cs typeface="Arial" charset="0"/>
              </a:rPr>
              <a:t> NRT as a rescue strategy. For example, if on the patch – add gum or lozenge intermittently to handle breakthrough cravings.  </a:t>
            </a:r>
            <a:r>
              <a:rPr lang="en-US" sz="1600" i="1" dirty="0" smtClean="0">
                <a:solidFill>
                  <a:prstClr val="black"/>
                </a:solidFill>
                <a:latin typeface="Arial" charset="0"/>
                <a:cs typeface="Arial" charset="0"/>
              </a:rPr>
              <a:t> </a:t>
            </a:r>
            <a:endParaRPr lang="en-US" sz="1600" i="1" dirty="0">
              <a:solidFill>
                <a:prstClr val="black"/>
              </a:solidFill>
              <a:latin typeface="Arial" charset="0"/>
              <a:cs typeface="Arial" charset="0"/>
            </a:endParaRPr>
          </a:p>
        </p:txBody>
      </p:sp>
      <p:sp>
        <p:nvSpPr>
          <p:cNvPr id="6" name="TextBox 5"/>
          <p:cNvSpPr txBox="1"/>
          <p:nvPr/>
        </p:nvSpPr>
        <p:spPr>
          <a:xfrm>
            <a:off x="6705600" y="3697069"/>
            <a:ext cx="1524000" cy="646331"/>
          </a:xfrm>
          <a:prstGeom prst="rect">
            <a:avLst/>
          </a:prstGeom>
          <a:noFill/>
        </p:spPr>
        <p:txBody>
          <a:bodyPr wrap="square" rtlCol="0">
            <a:spAutoFit/>
          </a:bodyPr>
          <a:lstStyle/>
          <a:p>
            <a:pPr fontAlgn="base">
              <a:spcBef>
                <a:spcPct val="0"/>
              </a:spcBef>
              <a:spcAft>
                <a:spcPct val="0"/>
              </a:spcAft>
            </a:pPr>
            <a:r>
              <a:rPr lang="en-US" i="1" dirty="0" smtClean="0">
                <a:solidFill>
                  <a:srgbClr val="0070C0"/>
                </a:solidFill>
                <a:latin typeface="Arial" charset="0"/>
                <a:cs typeface="Arial" charset="0"/>
              </a:rPr>
              <a:t>Withdrawal Symptoms</a:t>
            </a:r>
            <a:endParaRPr lang="en-US" i="1" dirty="0">
              <a:solidFill>
                <a:srgbClr val="0070C0"/>
              </a:solidFill>
              <a:latin typeface="Arial" charset="0"/>
              <a:cs typeface="Arial" charset="0"/>
            </a:endParaRPr>
          </a:p>
        </p:txBody>
      </p:sp>
    </p:spTree>
    <p:extLst>
      <p:ext uri="{BB962C8B-B14F-4D97-AF65-F5344CB8AC3E}">
        <p14:creationId xmlns:p14="http://schemas.microsoft.com/office/powerpoint/2010/main" val="2359148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Dissolvable Tobacco Products </a:t>
            </a:r>
            <a:endParaRPr lang="en-US" dirty="0"/>
          </a:p>
        </p:txBody>
      </p:sp>
      <p:pic>
        <p:nvPicPr>
          <p:cNvPr id="4" name="Content Placeholder 3" descr="p1-au438_ivey_f_201003251945413.jpg"/>
          <p:cNvPicPr>
            <a:picLocks noGrp="1" noChangeAspect="1"/>
          </p:cNvPicPr>
          <p:nvPr>
            <p:ph idx="1"/>
          </p:nvPr>
        </p:nvPicPr>
        <p:blipFill>
          <a:blip r:embed="rId2" cstate="print"/>
          <a:stretch>
            <a:fillRect/>
          </a:stretch>
        </p:blipFill>
        <p:spPr>
          <a:xfrm>
            <a:off x="1295400" y="1447800"/>
            <a:ext cx="3200400" cy="1219200"/>
          </a:xfrm>
          <a:prstGeom prst="rect">
            <a:avLst/>
          </a:prstGeom>
          <a:ln>
            <a:noFill/>
          </a:ln>
          <a:effectLst>
            <a:softEdge rad="112500"/>
          </a:effectLst>
        </p:spPr>
      </p:pic>
      <p:sp>
        <p:nvSpPr>
          <p:cNvPr id="8" name="TextBox 7"/>
          <p:cNvSpPr txBox="1"/>
          <p:nvPr/>
        </p:nvSpPr>
        <p:spPr>
          <a:xfrm>
            <a:off x="0" y="4114800"/>
            <a:ext cx="4070931" cy="369332"/>
          </a:xfrm>
          <a:prstGeom prst="rect">
            <a:avLst/>
          </a:prstGeom>
          <a:noFill/>
        </p:spPr>
        <p:txBody>
          <a:bodyPr wrap="square" rtlCol="0">
            <a:spAutoFit/>
          </a:bodyPr>
          <a:lstStyle/>
          <a:p>
            <a:endParaRPr lang="en-US" dirty="0"/>
          </a:p>
        </p:txBody>
      </p:sp>
      <p:sp>
        <p:nvSpPr>
          <p:cNvPr id="41986" name="Rectangle 2"/>
          <p:cNvSpPr>
            <a:spLocks noChangeArrowheads="1"/>
          </p:cNvSpPr>
          <p:nvPr/>
        </p:nvSpPr>
        <p:spPr bwMode="auto">
          <a:xfrm>
            <a:off x="457200" y="3018498"/>
            <a:ext cx="83820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hangingPunct="0"/>
            <a:r>
              <a:rPr lang="en-US" dirty="0" smtClean="0">
                <a:solidFill>
                  <a:schemeClr val="bg1"/>
                </a:solidFill>
                <a:latin typeface="Arial" pitchFamily="34" charset="0"/>
              </a:rPr>
              <a:t>“Orbs” are small pellets resembling breath mints that last just a few minutes before melting away. Orbs come in “Mellow” and “Fresh” flavors. Mellow is a sweet tobacco flavor, while Fresh is minty.  </a:t>
            </a:r>
            <a:r>
              <a:rPr lang="en-US" dirty="0" smtClean="0">
                <a:solidFill>
                  <a:schemeClr val="bg1"/>
                </a:solidFill>
              </a:rPr>
              <a:t>Dissolvable Tobacco Products entered </a:t>
            </a:r>
            <a:r>
              <a:rPr lang="en-US" dirty="0" smtClean="0">
                <a:solidFill>
                  <a:schemeClr val="bg1"/>
                </a:solidFill>
                <a:latin typeface="Arial" pitchFamily="34" charset="0"/>
              </a:rPr>
              <a:t>mainstream use in the later half of the 2000s. The product consists of finely processed tobacco which is developed in such a way as to allow the substance to dissolve on the tongue or in the mouth. Camel tobacco is the major purveyor of dissolvable tobacco products, with three varieties, including strips, sticks and orbs. </a:t>
            </a:r>
            <a:endParaRPr kumimoji="0" lang="en-US" b="0" i="0" u="none" strike="noStrike" cap="none" normalizeH="0" baseline="0" dirty="0" smtClean="0">
              <a:ln>
                <a:noFill/>
              </a:ln>
              <a:solidFill>
                <a:schemeClr val="bg1"/>
              </a:solidFill>
              <a:effectLst/>
              <a:latin typeface="Arial"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447800"/>
            <a:ext cx="1524000" cy="1143000"/>
          </a:xfrm>
          <a:prstGeom prst="rect">
            <a:avLst/>
          </a:prstGeom>
          <a:ln>
            <a:noFill/>
          </a:ln>
          <a:effectLst>
            <a:softEdge rad="112500"/>
          </a:effectLst>
        </p:spPr>
      </p:pic>
    </p:spTree>
    <p:extLst>
      <p:ext uri="{BB962C8B-B14F-4D97-AF65-F5344CB8AC3E}">
        <p14:creationId xmlns:p14="http://schemas.microsoft.com/office/powerpoint/2010/main" val="366741366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362200" y="95250"/>
            <a:ext cx="6686550" cy="1200150"/>
          </a:xfrm>
        </p:spPr>
        <p:txBody>
          <a:bodyPr/>
          <a:lstStyle/>
          <a:p>
            <a:pPr eaLnBrk="1" hangingPunct="1"/>
            <a:r>
              <a:rPr lang="en-US" sz="2200" dirty="0" smtClean="0"/>
              <a:t>Evidence-based Practices / Comprehensive approach:</a:t>
            </a:r>
            <a:br>
              <a:rPr lang="en-US" sz="2200" dirty="0" smtClean="0"/>
            </a:br>
            <a:r>
              <a:rPr lang="en-US" sz="2200" dirty="0" smtClean="0"/>
              <a:t>Strategies that Work in Tobacco Control</a:t>
            </a:r>
          </a:p>
        </p:txBody>
      </p:sp>
      <p:sp>
        <p:nvSpPr>
          <p:cNvPr id="7171" name="Rectangle 5"/>
          <p:cNvSpPr>
            <a:spLocks noGrp="1" noChangeArrowheads="1"/>
          </p:cNvSpPr>
          <p:nvPr>
            <p:ph type="body" sz="half" idx="1"/>
          </p:nvPr>
        </p:nvSpPr>
        <p:spPr>
          <a:xfrm>
            <a:off x="765175" y="1828800"/>
            <a:ext cx="3770313" cy="3724275"/>
          </a:xfrm>
        </p:spPr>
        <p:txBody>
          <a:bodyPr/>
          <a:lstStyle/>
          <a:p>
            <a:pPr eaLnBrk="1" hangingPunct="1"/>
            <a:r>
              <a:rPr lang="en-US" dirty="0" smtClean="0"/>
              <a:t>Increases </a:t>
            </a:r>
            <a:r>
              <a:rPr lang="en-US" b="1" u="sng" dirty="0" smtClean="0"/>
              <a:t>price</a:t>
            </a:r>
            <a:r>
              <a:rPr lang="en-US" b="1" dirty="0" smtClean="0"/>
              <a:t> </a:t>
            </a:r>
            <a:r>
              <a:rPr lang="en-US" dirty="0" smtClean="0"/>
              <a:t>of tobacco</a:t>
            </a:r>
          </a:p>
          <a:p>
            <a:pPr eaLnBrk="1" hangingPunct="1"/>
            <a:r>
              <a:rPr lang="en-US" b="1" u="sng" dirty="0" smtClean="0"/>
              <a:t>Clean Indoor Air</a:t>
            </a:r>
            <a:r>
              <a:rPr lang="en-US" dirty="0" smtClean="0"/>
              <a:t> (Smoking bans &amp; restrictions, policies)</a:t>
            </a:r>
          </a:p>
          <a:p>
            <a:pPr eaLnBrk="1" hangingPunct="1"/>
            <a:r>
              <a:rPr lang="en-US" b="1" u="sng" dirty="0" smtClean="0"/>
              <a:t>Mass Media</a:t>
            </a:r>
            <a:r>
              <a:rPr lang="en-US" dirty="0" smtClean="0"/>
              <a:t> campaigns with interventions (i.e., part of </a:t>
            </a:r>
            <a:r>
              <a:rPr lang="en-US" b="1" u="sng" dirty="0" smtClean="0"/>
              <a:t>comprehensive tobacco control</a:t>
            </a:r>
            <a:r>
              <a:rPr lang="en-US" dirty="0" smtClean="0"/>
              <a:t> programs)</a:t>
            </a:r>
          </a:p>
        </p:txBody>
      </p:sp>
      <p:sp>
        <p:nvSpPr>
          <p:cNvPr id="7172" name="Rectangle 6"/>
          <p:cNvSpPr>
            <a:spLocks noChangeArrowheads="1"/>
          </p:cNvSpPr>
          <p:nvPr/>
        </p:nvSpPr>
        <p:spPr bwMode="auto">
          <a:xfrm>
            <a:off x="4687888" y="1828800"/>
            <a:ext cx="3770312" cy="3724275"/>
          </a:xfrm>
          <a:prstGeom prst="rect">
            <a:avLst/>
          </a:prstGeom>
          <a:noFill/>
          <a:ln w="9525">
            <a:noFill/>
            <a:miter lim="800000"/>
            <a:headEnd/>
            <a:tailEnd/>
          </a:ln>
        </p:spPr>
        <p:txBody>
          <a:bodyPr/>
          <a:lstStyle/>
          <a:p>
            <a:pPr marL="342900" indent="-342900">
              <a:spcBef>
                <a:spcPct val="20000"/>
              </a:spcBef>
              <a:buClr>
                <a:srgbClr val="66C1FC"/>
              </a:buClr>
              <a:buFontTx/>
              <a:buChar char="•"/>
            </a:pPr>
            <a:r>
              <a:rPr lang="en-US" sz="2400" dirty="0">
                <a:solidFill>
                  <a:srgbClr val="FFFFFF"/>
                </a:solidFill>
                <a:latin typeface="Candara" pitchFamily="34" charset="0"/>
              </a:rPr>
              <a:t>Reducing patient costs for treatment </a:t>
            </a:r>
            <a:endParaRPr lang="en-US" sz="2400" dirty="0" smtClean="0">
              <a:solidFill>
                <a:srgbClr val="FFFF00"/>
              </a:solidFill>
              <a:latin typeface="Candara" pitchFamily="34" charset="0"/>
            </a:endParaRPr>
          </a:p>
          <a:p>
            <a:pPr marL="342900" indent="-342900">
              <a:spcBef>
                <a:spcPct val="20000"/>
              </a:spcBef>
              <a:buClr>
                <a:srgbClr val="66C1FC"/>
              </a:buClr>
              <a:buFontTx/>
              <a:buChar char="•"/>
            </a:pPr>
            <a:r>
              <a:rPr lang="en-US" sz="2400" dirty="0" smtClean="0">
                <a:solidFill>
                  <a:srgbClr val="FFFF00"/>
                </a:solidFill>
                <a:latin typeface="Candara" pitchFamily="34" charset="0"/>
              </a:rPr>
              <a:t>Availability </a:t>
            </a:r>
            <a:r>
              <a:rPr lang="en-US" sz="2400" dirty="0">
                <a:solidFill>
                  <a:srgbClr val="FFFF00"/>
                </a:solidFill>
                <a:latin typeface="Candara" pitchFamily="34" charset="0"/>
              </a:rPr>
              <a:t>of </a:t>
            </a:r>
            <a:r>
              <a:rPr lang="en-US" sz="2400" b="1" u="sng" dirty="0">
                <a:solidFill>
                  <a:srgbClr val="FFFF00"/>
                </a:solidFill>
                <a:latin typeface="Candara" pitchFamily="34" charset="0"/>
              </a:rPr>
              <a:t>treatment </a:t>
            </a:r>
            <a:r>
              <a:rPr lang="en-US" sz="2400" dirty="0">
                <a:solidFill>
                  <a:srgbClr val="FFFF00"/>
                </a:solidFill>
                <a:latin typeface="Candara" pitchFamily="34" charset="0"/>
              </a:rPr>
              <a:t>for tobacco dependence</a:t>
            </a:r>
          </a:p>
          <a:p>
            <a:pPr marL="342900" indent="-342900">
              <a:spcBef>
                <a:spcPct val="20000"/>
              </a:spcBef>
              <a:buClr>
                <a:srgbClr val="66C1FC"/>
              </a:buClr>
              <a:buFontTx/>
              <a:buChar char="•"/>
            </a:pPr>
            <a:r>
              <a:rPr lang="en-US" sz="2400" b="1" dirty="0">
                <a:solidFill>
                  <a:srgbClr val="FFFF00"/>
                </a:solidFill>
                <a:latin typeface="Candara" pitchFamily="34" charset="0"/>
              </a:rPr>
              <a:t>Provider reminder systems </a:t>
            </a:r>
            <a:r>
              <a:rPr lang="en-US" sz="2400" b="1" dirty="0">
                <a:solidFill>
                  <a:srgbClr val="FF0000"/>
                </a:solidFill>
                <a:latin typeface="Candara" pitchFamily="34" charset="0"/>
              </a:rPr>
              <a:t>	</a:t>
            </a:r>
          </a:p>
          <a:p>
            <a:pPr marL="342900" indent="-342900">
              <a:spcBef>
                <a:spcPct val="20000"/>
              </a:spcBef>
              <a:buClr>
                <a:srgbClr val="66C1FC"/>
              </a:buClr>
              <a:buFontTx/>
              <a:buChar char="•"/>
            </a:pPr>
            <a:r>
              <a:rPr lang="en-US" sz="2400" dirty="0">
                <a:solidFill>
                  <a:srgbClr val="FFFF00"/>
                </a:solidFill>
                <a:latin typeface="Candara" pitchFamily="34" charset="0"/>
              </a:rPr>
              <a:t>Telephone counseling and support</a:t>
            </a:r>
          </a:p>
          <a:p>
            <a:pPr marL="742950" lvl="1" indent="-285750">
              <a:spcBef>
                <a:spcPct val="20000"/>
              </a:spcBef>
              <a:buClr>
                <a:srgbClr val="66C1FC"/>
              </a:buClr>
            </a:pPr>
            <a:endParaRPr lang="en-US" sz="2000" dirty="0">
              <a:solidFill>
                <a:srgbClr val="FFFFFF"/>
              </a:solidFill>
              <a:latin typeface="Candara" pitchFamily="34" charset="0"/>
            </a:endParaRPr>
          </a:p>
          <a:p>
            <a:pPr marL="742950" lvl="1" indent="-285750">
              <a:spcBef>
                <a:spcPct val="20000"/>
              </a:spcBef>
              <a:buClr>
                <a:srgbClr val="66C1FC"/>
              </a:buClr>
            </a:pPr>
            <a:endParaRPr lang="en-US" sz="1600" dirty="0">
              <a:solidFill>
                <a:srgbClr val="FFFFFF"/>
              </a:solidFill>
              <a:latin typeface="Candara" pitchFamily="34" charset="0"/>
            </a:endParaRPr>
          </a:p>
        </p:txBody>
      </p:sp>
      <p:sp>
        <p:nvSpPr>
          <p:cNvPr id="7173" name="Text Box 7"/>
          <p:cNvSpPr txBox="1">
            <a:spLocks noChangeArrowheads="1"/>
          </p:cNvSpPr>
          <p:nvPr/>
        </p:nvSpPr>
        <p:spPr bwMode="auto">
          <a:xfrm>
            <a:off x="2743200" y="6096000"/>
            <a:ext cx="5486400" cy="523220"/>
          </a:xfrm>
          <a:prstGeom prst="rect">
            <a:avLst/>
          </a:prstGeom>
          <a:noFill/>
          <a:ln w="9525">
            <a:noFill/>
            <a:miter lim="800000"/>
            <a:headEnd/>
            <a:tailEnd/>
          </a:ln>
        </p:spPr>
        <p:txBody>
          <a:bodyPr>
            <a:spAutoFit/>
          </a:bodyPr>
          <a:lstStyle/>
          <a:p>
            <a:pPr>
              <a:spcBef>
                <a:spcPct val="50000"/>
              </a:spcBef>
            </a:pPr>
            <a:r>
              <a:rPr lang="en-US" sz="1400" b="1" dirty="0">
                <a:solidFill>
                  <a:srgbClr val="FFC000"/>
                </a:solidFill>
                <a:latin typeface="Times New Roman" pitchFamily="18" charset="0"/>
              </a:rPr>
              <a:t>Source:</a:t>
            </a:r>
            <a:r>
              <a:rPr lang="en-US" sz="1400" b="1" i="1" dirty="0">
                <a:solidFill>
                  <a:srgbClr val="FFC000"/>
                </a:solidFill>
                <a:latin typeface="Times New Roman" pitchFamily="18" charset="0"/>
              </a:rPr>
              <a:t> Guide to Community  Preventive </a:t>
            </a:r>
            <a:r>
              <a:rPr lang="en-US" sz="1400" b="1" i="1" dirty="0" smtClean="0">
                <a:solidFill>
                  <a:srgbClr val="FFC000"/>
                </a:solidFill>
                <a:latin typeface="Times New Roman" pitchFamily="18" charset="0"/>
              </a:rPr>
              <a:t>Services, </a:t>
            </a:r>
            <a:r>
              <a:rPr lang="en-US" sz="1400" b="1" i="1" dirty="0">
                <a:solidFill>
                  <a:srgbClr val="FFC000"/>
                </a:solidFill>
                <a:latin typeface="Times New Roman" pitchFamily="18" charset="0"/>
              </a:rPr>
              <a:t>Systematic Reviews &amp; recommendations</a:t>
            </a:r>
            <a:endParaRPr lang="en-US" sz="1400" b="1" dirty="0">
              <a:solidFill>
                <a:srgbClr val="FFC000"/>
              </a:solidFill>
              <a:latin typeface="Times New Roman" pitchFamily="18"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dirty="0" smtClean="0"/>
              <a:t>	</a:t>
            </a:r>
            <a:r>
              <a:rPr lang="en-US" sz="2800" dirty="0" smtClean="0"/>
              <a:t>Smoking Prevalence</a:t>
            </a:r>
          </a:p>
        </p:txBody>
      </p:sp>
      <p:sp>
        <p:nvSpPr>
          <p:cNvPr id="4" name="TextBox 3"/>
          <p:cNvSpPr txBox="1"/>
          <p:nvPr/>
        </p:nvSpPr>
        <p:spPr>
          <a:xfrm>
            <a:off x="533400" y="2514600"/>
            <a:ext cx="8382000" cy="1323439"/>
          </a:xfrm>
          <a:prstGeom prst="rect">
            <a:avLst/>
          </a:prstGeom>
          <a:noFill/>
        </p:spPr>
        <p:txBody>
          <a:bodyPr wrap="square" rtlCol="0">
            <a:spAutoFit/>
          </a:bodyPr>
          <a:lstStyle/>
          <a:p>
            <a:r>
              <a:rPr lang="en-US" sz="4000" dirty="0" smtClean="0">
                <a:solidFill>
                  <a:schemeClr val="bg1"/>
                </a:solidFill>
              </a:rPr>
              <a:t>What is the prevalence of smoking in New York State (adults)?</a:t>
            </a:r>
            <a:endParaRPr lang="en-US" dirty="0">
              <a:solidFill>
                <a:schemeClr val="bg1"/>
              </a:solidFill>
            </a:endParaRPr>
          </a:p>
        </p:txBody>
      </p:sp>
    </p:spTree>
  </p:cSld>
  <p:clrMapOvr>
    <a:masterClrMapping/>
  </p:clrMapOvr>
  <p:transition>
    <p:cut/>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2438400" y="152400"/>
            <a:ext cx="6858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000000"/>
                </a:solidFill>
                <a:latin typeface="+mj-lt"/>
                <a:ea typeface="+mj-ea"/>
                <a:cs typeface="+mj-cs"/>
              </a:defRPr>
            </a:lvl1pPr>
            <a:lvl2pPr algn="l" rtl="0" eaLnBrk="0" fontAlgn="base" hangingPunct="0">
              <a:spcBef>
                <a:spcPct val="0"/>
              </a:spcBef>
              <a:spcAft>
                <a:spcPct val="0"/>
              </a:spcAft>
              <a:defRPr sz="3200" b="1">
                <a:solidFill>
                  <a:srgbClr val="000000"/>
                </a:solidFill>
                <a:latin typeface="Candara" pitchFamily="34" charset="0"/>
              </a:defRPr>
            </a:lvl2pPr>
            <a:lvl3pPr algn="l" rtl="0" eaLnBrk="0" fontAlgn="base" hangingPunct="0">
              <a:spcBef>
                <a:spcPct val="0"/>
              </a:spcBef>
              <a:spcAft>
                <a:spcPct val="0"/>
              </a:spcAft>
              <a:defRPr sz="3200" b="1">
                <a:solidFill>
                  <a:srgbClr val="000000"/>
                </a:solidFill>
                <a:latin typeface="Candara" pitchFamily="34" charset="0"/>
              </a:defRPr>
            </a:lvl3pPr>
            <a:lvl4pPr algn="l" rtl="0" eaLnBrk="0" fontAlgn="base" hangingPunct="0">
              <a:spcBef>
                <a:spcPct val="0"/>
              </a:spcBef>
              <a:spcAft>
                <a:spcPct val="0"/>
              </a:spcAft>
              <a:defRPr sz="3200" b="1">
                <a:solidFill>
                  <a:srgbClr val="000000"/>
                </a:solidFill>
                <a:latin typeface="Candara" pitchFamily="34" charset="0"/>
              </a:defRPr>
            </a:lvl4pPr>
            <a:lvl5pPr algn="l" rtl="0" eaLnBrk="0" fontAlgn="base" hangingPunct="0">
              <a:spcBef>
                <a:spcPct val="0"/>
              </a:spcBef>
              <a:spcAft>
                <a:spcPct val="0"/>
              </a:spcAft>
              <a:defRPr sz="3200" b="1">
                <a:solidFill>
                  <a:srgbClr val="000000"/>
                </a:solidFill>
                <a:latin typeface="Candara" pitchFamily="34" charset="0"/>
              </a:defRPr>
            </a:lvl5pPr>
            <a:lvl6pPr marL="457200" algn="l" rtl="0" fontAlgn="base">
              <a:spcBef>
                <a:spcPct val="0"/>
              </a:spcBef>
              <a:spcAft>
                <a:spcPct val="0"/>
              </a:spcAft>
              <a:defRPr sz="3200" b="1">
                <a:solidFill>
                  <a:srgbClr val="000000"/>
                </a:solidFill>
                <a:latin typeface="Candara" pitchFamily="34" charset="0"/>
              </a:defRPr>
            </a:lvl6pPr>
            <a:lvl7pPr marL="914400" algn="l" rtl="0" fontAlgn="base">
              <a:spcBef>
                <a:spcPct val="0"/>
              </a:spcBef>
              <a:spcAft>
                <a:spcPct val="0"/>
              </a:spcAft>
              <a:defRPr sz="3200" b="1">
                <a:solidFill>
                  <a:srgbClr val="000000"/>
                </a:solidFill>
                <a:latin typeface="Candara" pitchFamily="34" charset="0"/>
              </a:defRPr>
            </a:lvl7pPr>
            <a:lvl8pPr marL="1371600" algn="l" rtl="0" fontAlgn="base">
              <a:spcBef>
                <a:spcPct val="0"/>
              </a:spcBef>
              <a:spcAft>
                <a:spcPct val="0"/>
              </a:spcAft>
              <a:defRPr sz="3200" b="1">
                <a:solidFill>
                  <a:srgbClr val="000000"/>
                </a:solidFill>
                <a:latin typeface="Candara" pitchFamily="34" charset="0"/>
              </a:defRPr>
            </a:lvl8pPr>
            <a:lvl9pPr marL="1828800" algn="l" rtl="0" fontAlgn="base">
              <a:spcBef>
                <a:spcPct val="0"/>
              </a:spcBef>
              <a:spcAft>
                <a:spcPct val="0"/>
              </a:spcAft>
              <a:defRPr sz="3200" b="1">
                <a:solidFill>
                  <a:srgbClr val="000000"/>
                </a:solidFill>
                <a:latin typeface="Candara" pitchFamily="34" charset="0"/>
              </a:defRPr>
            </a:lvl9pPr>
          </a:lstStyle>
          <a:p>
            <a:r>
              <a:rPr lang="en-US" sz="2800" dirty="0" smtClean="0"/>
              <a:t>Smoking Prevalence Declines in New York Overall but Disparities Exist among Different Socio-Demographic Groups</a:t>
            </a:r>
            <a:endParaRPr lang="en-US" sz="2800" dirty="0"/>
          </a:p>
        </p:txBody>
      </p:sp>
      <p:sp>
        <p:nvSpPr>
          <p:cNvPr id="7" name="Content Placeholder 2"/>
          <p:cNvSpPr>
            <a:spLocks noGrp="1"/>
          </p:cNvSpPr>
          <p:nvPr>
            <p:ph idx="1"/>
          </p:nvPr>
        </p:nvSpPr>
        <p:spPr>
          <a:xfrm>
            <a:off x="762000" y="1524000"/>
            <a:ext cx="7693025" cy="3724275"/>
          </a:xfrm>
        </p:spPr>
        <p:txBody>
          <a:bodyPr/>
          <a:lstStyle/>
          <a:p>
            <a:r>
              <a:rPr lang="en-US" sz="1800" dirty="0"/>
              <a:t>The New York Tobacco Control Program’s mission is to reduce </a:t>
            </a:r>
            <a:r>
              <a:rPr lang="en-US" sz="1800" dirty="0" smtClean="0"/>
              <a:t>tobacco-related morbidity </a:t>
            </a:r>
            <a:r>
              <a:rPr lang="en-US" sz="1800" dirty="0"/>
              <a:t>and mortality and the social and economic burden caused by tobacco </a:t>
            </a:r>
            <a:r>
              <a:rPr lang="en-US" sz="1800" dirty="0" smtClean="0"/>
              <a:t>use</a:t>
            </a:r>
            <a:endParaRPr lang="en-US" sz="1800" dirty="0"/>
          </a:p>
          <a:p>
            <a:r>
              <a:rPr lang="en-US" sz="1800" dirty="0" smtClean="0"/>
              <a:t>Smoking </a:t>
            </a:r>
            <a:r>
              <a:rPr lang="en-US" sz="1800" dirty="0"/>
              <a:t>prevalence broken down by gender, race/ethnicity, education, income </a:t>
            </a:r>
            <a:r>
              <a:rPr lang="en-US" sz="1800" dirty="0" smtClean="0"/>
              <a:t>and mental </a:t>
            </a:r>
            <a:r>
              <a:rPr lang="en-US" sz="1800" dirty="0"/>
              <a:t>health shows disparities in smoking prevalence among these different </a:t>
            </a:r>
            <a:r>
              <a:rPr lang="en-US" sz="1800" dirty="0" smtClean="0"/>
              <a:t>groups</a:t>
            </a:r>
            <a:endParaRPr lang="en-US" sz="1800" dirty="0"/>
          </a:p>
          <a:p>
            <a:r>
              <a:rPr lang="en-US" sz="2000" b="1" dirty="0" smtClean="0"/>
              <a:t>The </a:t>
            </a:r>
            <a:r>
              <a:rPr lang="en-US" sz="2000" b="1" dirty="0"/>
              <a:t>groups who benefitted the least included individuals with less than high </a:t>
            </a:r>
            <a:r>
              <a:rPr lang="en-US" sz="2000" b="1" dirty="0" smtClean="0"/>
              <a:t>school educations </a:t>
            </a:r>
            <a:r>
              <a:rPr lang="en-US" sz="2000" b="1" dirty="0"/>
              <a:t>and those earning less than $15,000 per </a:t>
            </a:r>
            <a:r>
              <a:rPr lang="en-US" sz="2000" b="1" dirty="0" smtClean="0"/>
              <a:t>year</a:t>
            </a:r>
            <a:endParaRPr lang="en-US" sz="2000" b="1" dirty="0"/>
          </a:p>
        </p:txBody>
      </p:sp>
      <p:sp>
        <p:nvSpPr>
          <p:cNvPr id="8" name="Rectangle 7"/>
          <p:cNvSpPr/>
          <p:nvPr/>
        </p:nvSpPr>
        <p:spPr>
          <a:xfrm>
            <a:off x="838201" y="4724400"/>
            <a:ext cx="8305799" cy="861774"/>
          </a:xfrm>
          <a:prstGeom prst="rect">
            <a:avLst/>
          </a:prstGeom>
        </p:spPr>
        <p:txBody>
          <a:bodyPr wrap="square">
            <a:spAutoFit/>
          </a:bodyPr>
          <a:lstStyle/>
          <a:p>
            <a:pPr algn="l"/>
            <a:r>
              <a:rPr lang="en-US" sz="1000" b="0" dirty="0">
                <a:solidFill>
                  <a:srgbClr val="FFFF00"/>
                </a:solidFill>
              </a:rPr>
              <a:t>Source: Data are from the New York State Behavioral Risk Factor Surveillance System (BRFSS), 2000 and 2010 except for mental health, which is from the New York Adult Tobacco Survey (ATS), 2003 and 2010. Analysis conducted by RTI, International and abstracted from the report “Who’s Quitting in New York” available at: http://www.nyhealth.gov/prevention/tobacco_control/reports_brochures_fact-sheets.htm. For more information, contact the Bureau of Chronic Disease Evaluation and Research, New York State Department of Health at (518) 473-0673 or type ‘</a:t>
            </a:r>
            <a:r>
              <a:rPr lang="en-US" sz="1000" b="0" dirty="0" err="1">
                <a:solidFill>
                  <a:srgbClr val="FFFF00"/>
                </a:solidFill>
              </a:rPr>
              <a:t>StatShot</a:t>
            </a:r>
            <a:r>
              <a:rPr lang="en-US" sz="1000" b="0" dirty="0">
                <a:solidFill>
                  <a:srgbClr val="FFFF00"/>
                </a:solidFill>
              </a:rPr>
              <a:t>’ in the subject line of an e-mail and send it to tcp@health.state.ny.us.</a:t>
            </a:r>
          </a:p>
        </p:txBody>
      </p:sp>
    </p:spTree>
    <p:extLst>
      <p:ext uri="{BB962C8B-B14F-4D97-AF65-F5344CB8AC3E}">
        <p14:creationId xmlns:p14="http://schemas.microsoft.com/office/powerpoint/2010/main" val="311828517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124" y="990600"/>
            <a:ext cx="5629276" cy="4150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1371600"/>
            <a:ext cx="3276600" cy="3970318"/>
          </a:xfrm>
          <a:prstGeom prst="rect">
            <a:avLst/>
          </a:prstGeom>
          <a:noFill/>
        </p:spPr>
        <p:txBody>
          <a:bodyPr wrap="square" rtlCol="0">
            <a:spAutoFit/>
          </a:bodyPr>
          <a:lstStyle/>
          <a:p>
            <a:pPr marL="285750" indent="-285750">
              <a:buFont typeface="Arial" pitchFamily="34" charset="0"/>
              <a:buChar char="•"/>
            </a:pPr>
            <a:r>
              <a:rPr lang="en-US" sz="1400" dirty="0" smtClean="0">
                <a:solidFill>
                  <a:schemeClr val="bg1"/>
                </a:solidFill>
              </a:rPr>
              <a:t>Two </a:t>
            </a:r>
            <a:r>
              <a:rPr lang="en-US" sz="1400" dirty="0">
                <a:solidFill>
                  <a:schemeClr val="bg1"/>
                </a:solidFill>
              </a:rPr>
              <a:t>changes were recently made to </a:t>
            </a:r>
            <a:r>
              <a:rPr lang="en-US" sz="1400" dirty="0" smtClean="0">
                <a:solidFill>
                  <a:schemeClr val="bg1"/>
                </a:solidFill>
              </a:rPr>
              <a:t>the New </a:t>
            </a:r>
            <a:r>
              <a:rPr lang="en-US" sz="1400" dirty="0">
                <a:solidFill>
                  <a:schemeClr val="bg1"/>
                </a:solidFill>
              </a:rPr>
              <a:t>York State Behavioral Risk Factor Surveillance System (BRFSS</a:t>
            </a:r>
            <a:r>
              <a:rPr lang="en-US" sz="1400" dirty="0" smtClean="0">
                <a:solidFill>
                  <a:schemeClr val="bg1"/>
                </a:solidFill>
              </a:rPr>
              <a:t>) methods </a:t>
            </a:r>
            <a:r>
              <a:rPr lang="en-US" sz="1400" dirty="0">
                <a:solidFill>
                  <a:schemeClr val="bg1"/>
                </a:solidFill>
              </a:rPr>
              <a:t>that affect smoking prevalence and other indicators, and are reported for the first time in 2011. </a:t>
            </a:r>
            <a:endParaRPr lang="en-US" sz="1400" dirty="0" smtClean="0">
              <a:solidFill>
                <a:schemeClr val="bg1"/>
              </a:solidFill>
            </a:endParaRPr>
          </a:p>
          <a:p>
            <a:pPr marL="285750" indent="-285750">
              <a:buFont typeface="Arial" pitchFamily="34" charset="0"/>
              <a:buChar char="•"/>
            </a:pPr>
            <a:endParaRPr lang="en-US" sz="1400" dirty="0">
              <a:solidFill>
                <a:schemeClr val="bg1"/>
              </a:solidFill>
            </a:endParaRPr>
          </a:p>
          <a:p>
            <a:pPr marL="285750" indent="-285750">
              <a:buFont typeface="Arial" pitchFamily="34" charset="0"/>
              <a:buChar char="•"/>
            </a:pPr>
            <a:r>
              <a:rPr lang="en-US" sz="1400" dirty="0" smtClean="0">
                <a:solidFill>
                  <a:schemeClr val="bg1"/>
                </a:solidFill>
              </a:rPr>
              <a:t>Data </a:t>
            </a:r>
            <a:r>
              <a:rPr lang="en-US" sz="1400" dirty="0">
                <a:solidFill>
                  <a:schemeClr val="bg1"/>
                </a:solidFill>
              </a:rPr>
              <a:t>from individuals who live in households with only cell-phones were included and a new weighting method was adopted. </a:t>
            </a:r>
            <a:endParaRPr lang="en-US" sz="1400" dirty="0" smtClean="0">
              <a:solidFill>
                <a:schemeClr val="bg1"/>
              </a:solidFill>
            </a:endParaRPr>
          </a:p>
          <a:p>
            <a:pPr marL="285750" indent="-285750">
              <a:buFont typeface="Arial" pitchFamily="34" charset="0"/>
              <a:buChar char="•"/>
            </a:pPr>
            <a:endParaRPr lang="en-US" sz="1400" dirty="0" smtClean="0">
              <a:solidFill>
                <a:schemeClr val="bg1"/>
              </a:solidFill>
            </a:endParaRPr>
          </a:p>
          <a:p>
            <a:pPr marL="285750" indent="-285750">
              <a:buFont typeface="Arial" pitchFamily="34" charset="0"/>
              <a:buChar char="•"/>
            </a:pPr>
            <a:r>
              <a:rPr lang="en-US" sz="1400" dirty="0" smtClean="0">
                <a:solidFill>
                  <a:schemeClr val="bg1"/>
                </a:solidFill>
              </a:rPr>
              <a:t>Weighting </a:t>
            </a:r>
            <a:r>
              <a:rPr lang="en-US" sz="1400" dirty="0">
                <a:solidFill>
                  <a:schemeClr val="bg1"/>
                </a:solidFill>
              </a:rPr>
              <a:t>is the process by which survey data are adjusted to ensure representativeness and proper coverage of the population, and maintain validity. </a:t>
            </a:r>
            <a:endParaRPr lang="en-US" sz="1000" dirty="0"/>
          </a:p>
        </p:txBody>
      </p:sp>
      <p:sp>
        <p:nvSpPr>
          <p:cNvPr id="5" name="TextBox 4"/>
          <p:cNvSpPr txBox="1"/>
          <p:nvPr/>
        </p:nvSpPr>
        <p:spPr>
          <a:xfrm>
            <a:off x="1600200" y="5346789"/>
            <a:ext cx="7467600" cy="1569660"/>
          </a:xfrm>
          <a:prstGeom prst="rect">
            <a:avLst/>
          </a:prstGeom>
          <a:noFill/>
        </p:spPr>
        <p:txBody>
          <a:bodyPr wrap="square" rtlCol="0">
            <a:spAutoFit/>
          </a:bodyPr>
          <a:lstStyle/>
          <a:p>
            <a:pPr marL="285750" indent="-285750">
              <a:buFont typeface="Arial" pitchFamily="34" charset="0"/>
              <a:buChar char="•"/>
            </a:pPr>
            <a:r>
              <a:rPr lang="en-US" sz="1400" dirty="0">
                <a:solidFill>
                  <a:schemeClr val="bg1"/>
                </a:solidFill>
              </a:rPr>
              <a:t>New weighting methods (called raking) take into account more socioeconomic variables and are being applied to BRFSS nationally. As a result of these changes, prevalence estimates for current cigarette smoking are higher than previously indicated, but likely more accurate.</a:t>
            </a:r>
          </a:p>
          <a:p>
            <a:endParaRPr lang="en-US" sz="1100" dirty="0" smtClean="0">
              <a:solidFill>
                <a:schemeClr val="bg1"/>
              </a:solidFill>
            </a:endParaRPr>
          </a:p>
          <a:p>
            <a:r>
              <a:rPr lang="en-US" sz="1100" dirty="0" smtClean="0">
                <a:solidFill>
                  <a:srgbClr val="FFFF00"/>
                </a:solidFill>
              </a:rPr>
              <a:t>For </a:t>
            </a:r>
            <a:r>
              <a:rPr lang="en-US" sz="1100" dirty="0">
                <a:solidFill>
                  <a:srgbClr val="FFFF00"/>
                </a:solidFill>
              </a:rPr>
              <a:t>more information on raking see http://</a:t>
            </a:r>
            <a:r>
              <a:rPr lang="en-US" sz="1100" dirty="0" smtClean="0">
                <a:solidFill>
                  <a:srgbClr val="FFFF00"/>
                </a:solidFill>
              </a:rPr>
              <a:t>www.cdc.gov/mmwr/preview/mmwrhtml/mm6122a3.htm</a:t>
            </a:r>
            <a:endParaRPr lang="en-US" sz="1100" dirty="0">
              <a:solidFill>
                <a:srgbClr val="FFFF00"/>
              </a:solidFill>
            </a:endParaRPr>
          </a:p>
          <a:p>
            <a:endParaRPr lang="en-US" dirty="0"/>
          </a:p>
        </p:txBody>
      </p:sp>
    </p:spTree>
    <p:extLst>
      <p:ext uri="{BB962C8B-B14F-4D97-AF65-F5344CB8AC3E}">
        <p14:creationId xmlns:p14="http://schemas.microsoft.com/office/powerpoint/2010/main" val="16730064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362200" y="76200"/>
            <a:ext cx="7010400" cy="1006642"/>
          </a:xfrm>
        </p:spPr>
        <p:txBody>
          <a:bodyPr/>
          <a:lstStyle/>
          <a:p>
            <a:r>
              <a:rPr lang="en-US" sz="2800" dirty="0"/>
              <a:t>Percentage of Adults Who Currently Smoke in New York by Demographic Groups</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447800"/>
            <a:ext cx="7654742" cy="477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4425847"/>
      </p:ext>
    </p:extLst>
  </p:cSld>
  <p:clrMapOvr>
    <a:masterClrMapping/>
  </p:clrMapOvr>
  <p:transition>
    <p:cut/>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algn="r" eaLnBrk="1" hangingPunct="1"/>
            <a:r>
              <a:rPr lang="en-US" dirty="0" smtClean="0"/>
              <a:t>Face to Face Counseling</a:t>
            </a:r>
            <a:br>
              <a:rPr lang="en-US" dirty="0" smtClean="0"/>
            </a:br>
            <a:r>
              <a:rPr lang="en-US" dirty="0" smtClean="0"/>
              <a:t>  	</a:t>
            </a:r>
          </a:p>
        </p:txBody>
      </p:sp>
      <p:sp>
        <p:nvSpPr>
          <p:cNvPr id="5" name="Rectangle 3"/>
          <p:cNvSpPr txBox="1">
            <a:spLocks noChangeArrowheads="1"/>
          </p:cNvSpPr>
          <p:nvPr/>
        </p:nvSpPr>
        <p:spPr bwMode="auto">
          <a:xfrm>
            <a:off x="381000" y="1524000"/>
            <a:ext cx="8477250" cy="3657600"/>
          </a:xfrm>
          <a:prstGeom prst="rect">
            <a:avLst/>
          </a:prstGeom>
          <a:noFill/>
          <a:ln w="9525">
            <a:noFill/>
            <a:miter lim="800000"/>
            <a:headEnd/>
            <a:tailEnd/>
          </a:ln>
          <a:effectLst/>
        </p:spPr>
        <p:txBody>
          <a:bodyPr/>
          <a:lstStyle/>
          <a:p>
            <a:pPr marL="342900" indent="-342900">
              <a:spcBef>
                <a:spcPct val="20000"/>
              </a:spcBef>
              <a:buClr>
                <a:srgbClr val="66C1FC"/>
              </a:buClr>
              <a:buFontTx/>
              <a:buChar char="•"/>
              <a:defRPr/>
            </a:pPr>
            <a:r>
              <a:rPr lang="en-US" sz="3200" kern="0" dirty="0" smtClean="0">
                <a:solidFill>
                  <a:srgbClr val="FFFFFF"/>
                </a:solidFill>
                <a:latin typeface="+mn-lt"/>
                <a:cs typeface="+mn-cs"/>
              </a:rPr>
              <a:t>“Healthy Living Program” is based in Rochester- Considered “Intensive” counseling</a:t>
            </a:r>
            <a:endParaRPr lang="en-US" sz="3200" kern="0" dirty="0">
              <a:solidFill>
                <a:srgbClr val="FFFFFF"/>
              </a:solidFill>
              <a:latin typeface="+mn-lt"/>
              <a:cs typeface="+mn-cs"/>
            </a:endParaRPr>
          </a:p>
          <a:p>
            <a:pPr marL="800100" lvl="1" indent="-342900">
              <a:spcBef>
                <a:spcPct val="20000"/>
              </a:spcBef>
              <a:buClr>
                <a:srgbClr val="66C1FC"/>
              </a:buClr>
              <a:buFontTx/>
              <a:buChar char="•"/>
              <a:defRPr/>
            </a:pPr>
            <a:r>
              <a:rPr lang="en-US" sz="3000" kern="0" dirty="0">
                <a:solidFill>
                  <a:srgbClr val="FFFFFF"/>
                </a:solidFill>
                <a:latin typeface="+mn-lt"/>
                <a:cs typeface="+mn-cs"/>
              </a:rPr>
              <a:t>Face to Face </a:t>
            </a:r>
            <a:r>
              <a:rPr lang="en-US" sz="3000" kern="0" dirty="0" smtClean="0">
                <a:solidFill>
                  <a:srgbClr val="FFFFFF"/>
                </a:solidFill>
                <a:latin typeface="+mn-lt"/>
                <a:cs typeface="+mn-cs"/>
              </a:rPr>
              <a:t>Counseling – “Fax </a:t>
            </a:r>
            <a:r>
              <a:rPr lang="en-US" sz="3000" kern="0" dirty="0">
                <a:solidFill>
                  <a:srgbClr val="FFFFFF"/>
                </a:solidFill>
                <a:latin typeface="+mn-lt"/>
                <a:cs typeface="+mn-cs"/>
              </a:rPr>
              <a:t>to </a:t>
            </a:r>
            <a:r>
              <a:rPr lang="en-US" sz="3000" kern="0" dirty="0" smtClean="0">
                <a:solidFill>
                  <a:srgbClr val="FFFFFF"/>
                </a:solidFill>
                <a:latin typeface="+mn-lt"/>
                <a:cs typeface="+mn-cs"/>
              </a:rPr>
              <a:t>Intensive” </a:t>
            </a:r>
            <a:endParaRPr lang="en-US" sz="3000" kern="0" dirty="0">
              <a:solidFill>
                <a:srgbClr val="FFFFFF"/>
              </a:solidFill>
              <a:latin typeface="+mn-lt"/>
              <a:cs typeface="+mn-cs"/>
            </a:endParaRPr>
          </a:p>
          <a:p>
            <a:pPr marL="800100" lvl="1" indent="-342900">
              <a:spcBef>
                <a:spcPct val="20000"/>
              </a:spcBef>
              <a:buClr>
                <a:srgbClr val="66C1FC"/>
              </a:buClr>
              <a:buFontTx/>
              <a:buChar char="•"/>
              <a:defRPr/>
            </a:pPr>
            <a:r>
              <a:rPr lang="en-US" sz="3000" kern="0" dirty="0" smtClean="0">
                <a:solidFill>
                  <a:srgbClr val="FFFFFF"/>
                </a:solidFill>
                <a:latin typeface="+mn-lt"/>
                <a:cs typeface="+mn-cs"/>
              </a:rPr>
              <a:t>Assessed </a:t>
            </a:r>
            <a:r>
              <a:rPr lang="en-US" sz="3000" kern="0" dirty="0">
                <a:solidFill>
                  <a:srgbClr val="FFFFFF"/>
                </a:solidFill>
                <a:latin typeface="+mn-lt"/>
                <a:cs typeface="+mn-cs"/>
              </a:rPr>
              <a:t>for </a:t>
            </a:r>
            <a:r>
              <a:rPr lang="en-US" sz="3000" kern="0" dirty="0" smtClean="0">
                <a:solidFill>
                  <a:srgbClr val="FFFFFF"/>
                </a:solidFill>
                <a:latin typeface="+mn-lt"/>
                <a:cs typeface="+mn-cs"/>
              </a:rPr>
              <a:t>cessation medications/ insurance eligibility  </a:t>
            </a:r>
            <a:endParaRPr lang="en-US" sz="3000" kern="0" dirty="0">
              <a:solidFill>
                <a:srgbClr val="FFFFFF"/>
              </a:solidFill>
              <a:latin typeface="+mn-lt"/>
              <a:cs typeface="+mn-cs"/>
            </a:endParaRPr>
          </a:p>
          <a:p>
            <a:pPr marL="800100" lvl="1" indent="-342900">
              <a:spcBef>
                <a:spcPct val="20000"/>
              </a:spcBef>
              <a:buClr>
                <a:srgbClr val="66C1FC"/>
              </a:buClr>
              <a:buFontTx/>
              <a:buChar char="•"/>
              <a:defRPr/>
            </a:pPr>
            <a:r>
              <a:rPr lang="en-US" sz="3000" kern="0" dirty="0">
                <a:solidFill>
                  <a:srgbClr val="FFFFFF"/>
                </a:solidFill>
                <a:latin typeface="+mn-lt"/>
                <a:cs typeface="+mn-cs"/>
              </a:rPr>
              <a:t>Patient can also be referred </a:t>
            </a:r>
            <a:r>
              <a:rPr lang="en-US" sz="3000" kern="0" dirty="0" smtClean="0">
                <a:solidFill>
                  <a:srgbClr val="FFFFFF"/>
                </a:solidFill>
                <a:latin typeface="+mn-lt"/>
                <a:cs typeface="+mn-cs"/>
              </a:rPr>
              <a:t>to the State Quitline</a:t>
            </a:r>
            <a:endParaRPr lang="en-US" sz="3000" kern="0" dirty="0">
              <a:solidFill>
                <a:srgbClr val="FFFFFF"/>
              </a:solidFill>
              <a:latin typeface="+mn-lt"/>
              <a:cs typeface="+mn-cs"/>
            </a:endParaRPr>
          </a:p>
          <a:p>
            <a:pPr>
              <a:spcBef>
                <a:spcPct val="20000"/>
              </a:spcBef>
              <a:buClr>
                <a:srgbClr val="66C1FC"/>
              </a:buClr>
              <a:defRPr/>
            </a:pPr>
            <a:endParaRPr lang="en-US" sz="3200" kern="0" dirty="0">
              <a:solidFill>
                <a:srgbClr val="FFFFFF"/>
              </a:solidFill>
              <a:latin typeface="+mn-lt"/>
              <a:cs typeface="+mn-cs"/>
            </a:endParaRPr>
          </a:p>
          <a:p>
            <a:pPr>
              <a:spcBef>
                <a:spcPct val="20000"/>
              </a:spcBef>
              <a:buClr>
                <a:srgbClr val="66C1FC"/>
              </a:buClr>
              <a:defRPr/>
            </a:pPr>
            <a:endParaRPr lang="en-US" sz="3600" kern="0" dirty="0">
              <a:solidFill>
                <a:srgbClr val="FFFFFF"/>
              </a:solidFill>
              <a:latin typeface="+mn-lt"/>
              <a:cs typeface="+mn-cs"/>
            </a:endParaRPr>
          </a:p>
          <a:p>
            <a:pPr marL="742950" lvl="1" indent="-285750">
              <a:spcBef>
                <a:spcPct val="20000"/>
              </a:spcBef>
              <a:buClr>
                <a:srgbClr val="66C1FC"/>
              </a:buClr>
              <a:defRPr/>
            </a:pPr>
            <a:endParaRPr lang="en-US" sz="4000" kern="0" dirty="0">
              <a:solidFill>
                <a:srgbClr val="FFFFFF"/>
              </a:solidFill>
              <a:latin typeface="+mn-lt"/>
              <a:cs typeface="+mn-cs"/>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00175" y="228600"/>
            <a:ext cx="7134225"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cs typeface="Times New Roman" pitchFamily="18" charset="0"/>
              </a:rPr>
              <a:t>FDA Label Modifications</a:t>
            </a:r>
            <a:endParaRPr lang="en-US" sz="3600" b="1" dirty="0">
              <a:cs typeface="Times New Roman" pitchFamily="18" charset="0"/>
            </a:endParaRPr>
          </a:p>
        </p:txBody>
      </p:sp>
      <p:sp>
        <p:nvSpPr>
          <p:cNvPr id="5" name="Content Placeholder 2"/>
          <p:cNvSpPr>
            <a:spLocks noGrp="1"/>
          </p:cNvSpPr>
          <p:nvPr>
            <p:ph idx="1"/>
          </p:nvPr>
        </p:nvSpPr>
        <p:spPr bwMode="auto">
          <a:xfrm>
            <a:off x="457199" y="1295400"/>
            <a:ext cx="8229600" cy="1219200"/>
          </a:xfrm>
          <a:prstGeom prst="rect">
            <a:avLst/>
          </a:prstGeom>
          <a:noFill/>
          <a:ln w="9525">
            <a:noFill/>
            <a:miter lim="800000"/>
            <a:headEnd/>
            <a:tailEnd/>
          </a:ln>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chemeClr val="bg1"/>
                </a:solidFill>
                <a:effectLst/>
                <a:uLnTx/>
                <a:uFillTx/>
                <a:latin typeface="Times New Roman" pitchFamily="18" charset="0"/>
                <a:cs typeface="Times New Roman" pitchFamily="18" charset="0"/>
              </a:rPr>
              <a:t>On April 1</a:t>
            </a:r>
            <a:r>
              <a:rPr kumimoji="0" lang="en-US" sz="1600" b="0" i="0" u="none" strike="noStrike" kern="0" cap="none" spc="0" normalizeH="0" baseline="30000" noProof="0" dirty="0" smtClean="0">
                <a:ln>
                  <a:noFill/>
                </a:ln>
                <a:solidFill>
                  <a:schemeClr val="bg1"/>
                </a:solidFill>
                <a:effectLst/>
                <a:uLnTx/>
                <a:uFillTx/>
                <a:latin typeface="Times New Roman" pitchFamily="18" charset="0"/>
                <a:cs typeface="Times New Roman" pitchFamily="18" charset="0"/>
              </a:rPr>
              <a:t>st</a:t>
            </a:r>
            <a:r>
              <a:rPr kumimoji="0" lang="en-US" sz="1600" b="0" i="0" u="none" strike="noStrike" kern="0" cap="none" spc="0" normalizeH="0" baseline="0" noProof="0" dirty="0" smtClean="0">
                <a:ln>
                  <a:noFill/>
                </a:ln>
                <a:solidFill>
                  <a:schemeClr val="bg1"/>
                </a:solidFill>
                <a:effectLst/>
                <a:uLnTx/>
                <a:uFillTx/>
                <a:latin typeface="Times New Roman" pitchFamily="18" charset="0"/>
                <a:cs typeface="Times New Roman" pitchFamily="18" charset="0"/>
              </a:rPr>
              <a:t>, 2013, the FDA announced that the previous </a:t>
            </a:r>
            <a:r>
              <a:rPr kumimoji="0" lang="en-US" sz="1600" b="1" i="0" u="none" strike="noStrike" kern="0" cap="none" spc="0" normalizeH="0" baseline="0" noProof="0" dirty="0" smtClean="0">
                <a:ln>
                  <a:noFill/>
                </a:ln>
                <a:solidFill>
                  <a:schemeClr val="bg1"/>
                </a:solidFill>
                <a:effectLst/>
                <a:uLnTx/>
                <a:uFillTx/>
                <a:latin typeface="Times New Roman" pitchFamily="18" charset="0"/>
                <a:cs typeface="Times New Roman" pitchFamily="18" charset="0"/>
              </a:rPr>
              <a:t>statements</a:t>
            </a:r>
            <a:r>
              <a:rPr kumimoji="0" lang="en-US" sz="1600" b="0" i="0" u="none" strike="noStrike" kern="0" cap="none" spc="0" normalizeH="0" baseline="0" noProof="0" dirty="0" smtClean="0">
                <a:ln>
                  <a:noFill/>
                </a:ln>
                <a:solidFill>
                  <a:schemeClr val="bg1"/>
                </a:solidFill>
                <a:effectLst/>
                <a:uLnTx/>
                <a:uFillTx/>
                <a:latin typeface="Times New Roman" pitchFamily="18" charset="0"/>
                <a:cs typeface="Times New Roman" pitchFamily="18" charset="0"/>
              </a:rPr>
              <a:t> regarding their approved labels of over-the-counter (OTC) nicotine replacement therapy (NRT) products are no longer believed to be necessary in their existing form and considering the current available evidence,   the present labels will be modified as follows:</a:t>
            </a:r>
          </a:p>
          <a:p>
            <a:pPr marL="457200" marR="0" lvl="1"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ysClr val="windowText" lastClr="000000"/>
              </a:solidFill>
              <a:effectLst/>
              <a:uLnTx/>
              <a:uFillTx/>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278" y="2438400"/>
            <a:ext cx="7586156"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485901" y="5638799"/>
            <a:ext cx="7048499" cy="830997"/>
          </a:xfrm>
          <a:prstGeom prst="rect">
            <a:avLst/>
          </a:prstGeom>
          <a:noFill/>
        </p:spPr>
        <p:txBody>
          <a:bodyPr wrap="square" rtlCol="0">
            <a:spAutoFit/>
          </a:bodyPr>
          <a:lstStyle/>
          <a:p>
            <a:r>
              <a:rPr lang="en-US" sz="1600" dirty="0" smtClean="0">
                <a:solidFill>
                  <a:schemeClr val="bg1"/>
                </a:solidFill>
                <a:latin typeface="Times New Roman" pitchFamily="18" charset="0"/>
                <a:cs typeface="Times New Roman" pitchFamily="18" charset="0"/>
              </a:rPr>
              <a:t>Published literature the FDA relied on to make the determinations contained in the notice can be found at</a:t>
            </a:r>
            <a:r>
              <a:rPr lang="en-US" sz="1600" dirty="0" smtClean="0">
                <a:latin typeface="Times New Roman" pitchFamily="18" charset="0"/>
                <a:cs typeface="Times New Roman" pitchFamily="18" charset="0"/>
              </a:rPr>
              <a:t> </a:t>
            </a:r>
            <a:r>
              <a:rPr lang="en-US" sz="1600" dirty="0" smtClean="0">
                <a:latin typeface="Times New Roman" pitchFamily="18" charset="0"/>
                <a:cs typeface="Times New Roman" pitchFamily="18" charset="0"/>
                <a:hlinkClick r:id="rId3"/>
              </a:rPr>
              <a:t>www.regulations.gov</a:t>
            </a:r>
            <a:r>
              <a:rPr lang="en-US" sz="1600" dirty="0" smtClean="0">
                <a:latin typeface="Times New Roman" pitchFamily="18" charset="0"/>
                <a:cs typeface="Times New Roman" pitchFamily="18" charset="0"/>
              </a:rPr>
              <a:t> </a:t>
            </a:r>
            <a:r>
              <a:rPr lang="en-US" sz="1600" dirty="0" smtClean="0">
                <a:solidFill>
                  <a:schemeClr val="bg1"/>
                </a:solidFill>
                <a:latin typeface="Times New Roman" pitchFamily="18" charset="0"/>
                <a:cs typeface="Times New Roman" pitchFamily="18" charset="0"/>
              </a:rPr>
              <a:t>by searching “over-the-counter nicotine replacement therapy products” </a:t>
            </a:r>
            <a:endParaRPr lang="en-US" sz="16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8566002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Motivational Interviewing Role Playing Practice</a:t>
            </a:r>
            <a:endParaRPr lang="en-US" dirty="0"/>
          </a:p>
        </p:txBody>
      </p:sp>
      <p:sp>
        <p:nvSpPr>
          <p:cNvPr id="3" name="Content Placeholder 2"/>
          <p:cNvSpPr>
            <a:spLocks noGrp="1"/>
          </p:cNvSpPr>
          <p:nvPr>
            <p:ph idx="1"/>
          </p:nvPr>
        </p:nvSpPr>
        <p:spPr>
          <a:xfrm>
            <a:off x="152400" y="2057400"/>
            <a:ext cx="8477250" cy="3124200"/>
          </a:xfrm>
        </p:spPr>
        <p:txBody>
          <a:bodyPr/>
          <a:lstStyle/>
          <a:p>
            <a:pPr marL="0" indent="0">
              <a:buNone/>
            </a:pPr>
            <a:endParaRPr lang="en-US" sz="3200" dirty="0">
              <a:solidFill>
                <a:schemeClr val="bg1"/>
              </a:solidFill>
            </a:endParaRPr>
          </a:p>
          <a:p>
            <a:r>
              <a:rPr lang="en-US" sz="3200" dirty="0" smtClean="0">
                <a:solidFill>
                  <a:schemeClr val="bg1"/>
                </a:solidFill>
              </a:rPr>
              <a:t>Please Break into Groups of four</a:t>
            </a:r>
          </a:p>
          <a:p>
            <a:r>
              <a:rPr lang="en-US" sz="3200" dirty="0" smtClean="0">
                <a:solidFill>
                  <a:schemeClr val="bg1"/>
                </a:solidFill>
              </a:rPr>
              <a:t>Select one individual to be the clinician and one to be patient/parent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400" y="838200"/>
            <a:ext cx="2695575" cy="1933575"/>
          </a:xfrm>
          <a:prstGeom prst="rect">
            <a:avLst/>
          </a:prstGeom>
          <a:ln>
            <a:noFill/>
          </a:ln>
          <a:effectLst>
            <a:softEdge rad="112500"/>
          </a:effectLst>
        </p:spPr>
      </p:pic>
    </p:spTree>
    <p:extLst>
      <p:ext uri="{BB962C8B-B14F-4D97-AF65-F5344CB8AC3E}">
        <p14:creationId xmlns:p14="http://schemas.microsoft.com/office/powerpoint/2010/main" val="2429098065"/>
      </p:ext>
    </p:extLst>
  </p:cSld>
  <p:clrMapOvr>
    <a:masterClrMapping/>
  </p:clrMapOvr>
</p:sld>
</file>

<file path=ppt/theme/theme1.xml><?xml version="1.0" encoding="utf-8"?>
<a:theme xmlns:a="http://schemas.openxmlformats.org/drawingml/2006/main" name="Physicians at work design templat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Physicians at work design template">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hysicians at work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hysicians at work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hysicians at work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hysicians at work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hysicians at work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hysicians at work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hysicians at work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hysicians at work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hysicians at work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hysicians at work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hysicians at work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hysicians at work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11562</TotalTime>
  <Words>8195</Words>
  <Application>Microsoft Office PowerPoint</Application>
  <PresentationFormat>On-screen Show (4:3)</PresentationFormat>
  <Paragraphs>1004</Paragraphs>
  <Slides>133</Slides>
  <Notes>53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133</vt:i4>
      </vt:variant>
    </vt:vector>
  </HeadingPairs>
  <TitlesOfParts>
    <vt:vector size="147" baseType="lpstr">
      <vt:lpstr>Albertus Medium</vt:lpstr>
      <vt:lpstr>Arial</vt:lpstr>
      <vt:lpstr>Arial Narrow</vt:lpstr>
      <vt:lpstr>Calibri</vt:lpstr>
      <vt:lpstr>Candara</vt:lpstr>
      <vt:lpstr>Helvetica</vt:lpstr>
      <vt:lpstr>Helvetica-Bold</vt:lpstr>
      <vt:lpstr>Helvetica-Oblique</vt:lpstr>
      <vt:lpstr>Monotype Sorts</vt:lpstr>
      <vt:lpstr>Symbol</vt:lpstr>
      <vt:lpstr>Times New Roman</vt:lpstr>
      <vt:lpstr>Trebuchet MS</vt:lpstr>
      <vt:lpstr>Wingdings</vt:lpstr>
      <vt:lpstr>Physicians at work design template</vt:lpstr>
      <vt:lpstr>   Brief Office-Based Smoking Cessation Intervention  Scott McIntosh, PhD Center for a Tobacco-Free Finger Lakes    </vt:lpstr>
      <vt:lpstr>Introduction to Center For a Tobacco-Free Finger Lakes</vt:lpstr>
      <vt:lpstr> Environmental Smoke </vt:lpstr>
      <vt:lpstr>Don’t be Silent About Smoking</vt:lpstr>
      <vt:lpstr>Goals: Take Home Messages</vt:lpstr>
      <vt:lpstr>Tobacco Dependence / Chronic Care Model</vt:lpstr>
      <vt:lpstr>Chemicals in Tobacco Smoke</vt:lpstr>
      <vt:lpstr>Chemicals in Tobacco Smoke</vt:lpstr>
      <vt:lpstr>5A’s TREATMENT MODEL</vt:lpstr>
      <vt:lpstr>In-Office Cessation Interventions</vt:lpstr>
      <vt:lpstr>6 Stages of Change Model (Prochaska and DiClemente)</vt:lpstr>
      <vt:lpstr>Promoting Motivation to Quit for Patients Not Ready for Action</vt:lpstr>
      <vt:lpstr>Motivational Interviewing</vt:lpstr>
      <vt:lpstr>Timing of Health Benefits</vt:lpstr>
      <vt:lpstr>Safety Issue: How are medications affected by smoking?</vt:lpstr>
      <vt:lpstr>The More Immediate Damage</vt:lpstr>
      <vt:lpstr>Quit Attempt Success</vt:lpstr>
      <vt:lpstr>New York State Smokers’ Quitline</vt:lpstr>
      <vt:lpstr>How to Refer Patients  New York State Smokers’ Quitline  and Quitsite</vt:lpstr>
      <vt:lpstr>   </vt:lpstr>
      <vt:lpstr>Quitline e-Referral</vt:lpstr>
      <vt:lpstr>New York State Smokers’ Quitline Services for the Clinician  </vt:lpstr>
      <vt:lpstr>Advantages of faxing referrals to NY State Smokers’ Quitline</vt:lpstr>
      <vt:lpstr>Advantages of faxing referrals to NY State Smokers’ Quitline</vt:lpstr>
      <vt:lpstr>Face to Face Counseling    </vt:lpstr>
      <vt:lpstr>PowerPoint Presentation</vt:lpstr>
      <vt:lpstr>Nicotine Replacement Therapies (NRT)</vt:lpstr>
      <vt:lpstr>Combination Therapy</vt:lpstr>
      <vt:lpstr>Myth Busting About Nicotine Replacement Therapies (“NRTs”): The Reality Is…</vt:lpstr>
      <vt:lpstr>More Myth Busting Regarding NRT</vt:lpstr>
      <vt:lpstr>Electronic Cigarettes</vt:lpstr>
      <vt:lpstr>E-Cigarettes  (Un-Regulated, Under-Studied)</vt:lpstr>
      <vt:lpstr>The Many Looks of E-Cigarettes</vt:lpstr>
      <vt:lpstr>It is Not Just Water Vapor </vt:lpstr>
      <vt:lpstr>Second Generation e-Cigs  (“Vaping”)</vt:lpstr>
      <vt:lpstr>Anatomy of a “Vaping” Device</vt:lpstr>
      <vt:lpstr>Hookahs</vt:lpstr>
      <vt:lpstr> </vt:lpstr>
      <vt:lpstr>Multiple forms of Tobacco</vt:lpstr>
      <vt:lpstr> </vt:lpstr>
      <vt:lpstr>Cigars</vt:lpstr>
      <vt:lpstr>Smokeless ≠ Safe</vt:lpstr>
      <vt:lpstr>Smokeless ≠ Safe</vt:lpstr>
      <vt:lpstr>Smokeless ≠ Safe</vt:lpstr>
      <vt:lpstr>Dissolvable Tobacco Products </vt:lpstr>
      <vt:lpstr>Additional Resources</vt:lpstr>
      <vt:lpstr>Additional Resources</vt:lpstr>
      <vt:lpstr>  Wrap Up</vt:lpstr>
      <vt:lpstr>Erectile Dysfunction</vt:lpstr>
      <vt:lpstr>NON-UNIONS</vt:lpstr>
      <vt:lpstr>Non-unions and Tobacco</vt:lpstr>
      <vt:lpstr>The Effects of Tobacco  on Bone Healing</vt:lpstr>
      <vt:lpstr>Encouraging Change</vt:lpstr>
      <vt:lpstr>MOTIVATIONAL INTERVIEWING STRATEGIES</vt:lpstr>
      <vt:lpstr>TECHNIQUES:</vt:lpstr>
      <vt:lpstr>TECHNIQUES:</vt:lpstr>
      <vt:lpstr>TECHNIQUES:</vt:lpstr>
      <vt:lpstr>TECHNIQUES:</vt:lpstr>
      <vt:lpstr>TECHNIQUES:  Reflection</vt:lpstr>
      <vt:lpstr>TECHNIQUES: Past Success</vt:lpstr>
      <vt:lpstr>      SUPPORT SELF-EFFICACY </vt:lpstr>
      <vt:lpstr>Why Individuals with Mental Health and Addictions (MHA) May Have Higher Rates of Smoking</vt:lpstr>
      <vt:lpstr>Is it Safe to Get MHA Patients to Quit Smoking?</vt:lpstr>
      <vt:lpstr>Treatment of Tobacco Dependence in People with SPMIs</vt:lpstr>
      <vt:lpstr>New York High School Students in Every Grade Show Significant Declines in Cigarette Smoking</vt:lpstr>
      <vt:lpstr>Percentage of Current Smoking among  students by Grade Level, New York State Youth Tobacco Survey 2000-2010</vt:lpstr>
      <vt:lpstr>FDA’s Safety Review Update of Chantix</vt:lpstr>
      <vt:lpstr>Childhood Obesity and Smoking</vt:lpstr>
      <vt:lpstr>PowerPoint Presentation</vt:lpstr>
      <vt:lpstr>Performance Improvement Project  Earn 21 CME Credits with 3 easy steps</vt:lpstr>
      <vt:lpstr>Expansion of Smoking Cessation Counseling to ALL Medicaid Beneficiaries (Effective 4/1/11)</vt:lpstr>
      <vt:lpstr>Chantix (varenicline): label update</vt:lpstr>
      <vt:lpstr>Components of Smoking Cessation Group Therapy Program for SPMI Smokers</vt:lpstr>
      <vt:lpstr>Tobacco Smoking and Persons with Psychiatric Disorders</vt:lpstr>
      <vt:lpstr>More Health Care Organizations Have Systems in Place for Tobacco Use Identification and Treatment</vt:lpstr>
      <vt:lpstr>Percentage of Health Care Organizations in New York with Systems in Place for Tobacco Use Identification and Treatment</vt:lpstr>
      <vt:lpstr>Chronic Care Model</vt:lpstr>
      <vt:lpstr>Prevalence of Smoking during Pregnancy</vt:lpstr>
      <vt:lpstr>Percentage of Women Relapsing* Post-Partum after Quitting during Pregnancy</vt:lpstr>
      <vt:lpstr>Categories of Maternal Smoking Status</vt:lpstr>
      <vt:lpstr>What’s Slowing You Down? Your Age OR Your Smoking? During the past year have you experienced….</vt:lpstr>
      <vt:lpstr>Countering Typical Excuses for Not Quitting by Older Adults</vt:lpstr>
      <vt:lpstr>Countering Typical Excuses for Not Quitting by Older Adults</vt:lpstr>
      <vt:lpstr>Countering Typical Excuses for Not Quitting by Older Adults</vt:lpstr>
      <vt:lpstr>Countering Typical Excuses for Not Quitting by Older Adults</vt:lpstr>
      <vt:lpstr>NYS Smoking Rates among Adults with Diabetes</vt:lpstr>
      <vt:lpstr>Current Smoking NYS Adults by Diabetes Status</vt:lpstr>
      <vt:lpstr>Percentage of Adult Smokers who have made Quit Attempts in the Past 12 Months</vt:lpstr>
      <vt:lpstr>A Day in the Life of Blood Nicotine</vt:lpstr>
      <vt:lpstr>NRT Strategy:  “Maintain the Addiction” while “Changing the Behavior”</vt:lpstr>
      <vt:lpstr>Dissolvable Tobacco Products </vt:lpstr>
      <vt:lpstr>Evidence-based Practices / Comprehensive approach: Strategies that Work in Tobacco Control</vt:lpstr>
      <vt:lpstr> Smoking Prevalence</vt:lpstr>
      <vt:lpstr>PowerPoint Presentation</vt:lpstr>
      <vt:lpstr>PowerPoint Presentation</vt:lpstr>
      <vt:lpstr>Percentage of Adults Who Currently Smoke in New York by Demographic Groups</vt:lpstr>
      <vt:lpstr>Face to Face Counseling    </vt:lpstr>
      <vt:lpstr>PowerPoint Presentation</vt:lpstr>
      <vt:lpstr>Motivational Interviewing Role Playing Practice</vt:lpstr>
      <vt:lpstr>PowerPoint Presentation</vt:lpstr>
      <vt:lpstr>PowerPoint Presentation</vt:lpstr>
      <vt:lpstr>Tobacco Free Policy: A Parallel Process</vt:lpstr>
      <vt:lpstr>NYS Medicaid covers meds (even OTC) and cessation counseling  ICD9 Codes: 630-677, V22, V23, V28  Cessation Counseling (SCC) CPT procedure codes: 99406 – Smoking Cessation Counseling 3-10 minutes ($10) 99407 – Smoking Cessation Counseling greater than 10 min ($19) Medicare now covers counseling for tobacco dependence without a  co-morbidity  ICD9 Code: 305.1 99406 – Smoke/Tobacco Counseling 3-10 minutes payment ($12.19 natl avg) 99407 – Smoke/Tobacco Counseling greater than 10 minutes ($23.99 natl avg) Many private plans now cover medications and some reimburse for cessation counseling</vt:lpstr>
      <vt:lpstr>Upcoming ICD-10 Codes </vt:lpstr>
      <vt:lpstr>Billing Diagnosis and Codes </vt:lpstr>
      <vt:lpstr>New ICD-10 Codes</vt:lpstr>
      <vt:lpstr>Kidney Cancer</vt:lpstr>
      <vt:lpstr>Bladder Cancer</vt:lpstr>
      <vt:lpstr>Surgical Complications</vt:lpstr>
      <vt:lpstr>Radiation Complications</vt:lpstr>
      <vt:lpstr>Chemotherapy Complications</vt:lpstr>
      <vt:lpstr>Health Benefits of Smoking Cessation:  Cancer-Specific</vt:lpstr>
      <vt:lpstr>PowerPoint Presentation</vt:lpstr>
      <vt:lpstr>Break Loose </vt:lpstr>
      <vt:lpstr>PowerPoint Presentation</vt:lpstr>
      <vt:lpstr>PowerPoint Presentation</vt:lpstr>
      <vt:lpstr>Special Considerations in Using Cessation Pharmacotherapy with Cancer Patients</vt:lpstr>
      <vt:lpstr>Special Considerations in Using Cessation Pharmacotherapy with Cancer Patients</vt:lpstr>
      <vt:lpstr>It’s never too late to quit!</vt:lpstr>
      <vt:lpstr>Impact of Nurses and Dentists </vt:lpstr>
      <vt:lpstr>5A Model/CME</vt:lpstr>
      <vt:lpstr>Prescription Drug Use/CME</vt:lpstr>
      <vt:lpstr>CME Pharmacotherapy</vt:lpstr>
      <vt:lpstr>Please complete the following by the end of the presentation. </vt:lpstr>
      <vt:lpstr>5Rs/CME</vt:lpstr>
      <vt:lpstr>Stages of Change /CME</vt:lpstr>
      <vt:lpstr>Motivating Change/CME</vt:lpstr>
      <vt:lpstr>5A’s Treatment Model</vt:lpstr>
      <vt:lpstr>E-Cigarettes ≠ Safe</vt:lpstr>
      <vt:lpstr>NRT Patch Dosages</vt:lpstr>
      <vt:lpstr>Chantix (Varenicline)  U.S. Food and Drug Administration (FDA) 2015 Warning</vt:lpstr>
      <vt:lpstr>Chantix (Varenicline)  U.S. Food and Drug Administration (FDA) 2015 Warning</vt:lpstr>
      <vt:lpstr>Chantix (Varenicline) U.S. Food and Drug Administration (FDA) 2016 Removal of Boxed Warning and Labeling Revisions</vt:lpstr>
    </vt:vector>
  </TitlesOfParts>
  <Company>University of Rochester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Clinician Smoking Cessation Intervention for Adults</dc:title>
  <dc:creator>gkapsak</dc:creator>
  <cp:lastModifiedBy>McIntosh, Scott</cp:lastModifiedBy>
  <cp:revision>799</cp:revision>
  <dcterms:created xsi:type="dcterms:W3CDTF">2008-11-12T19:18:06Z</dcterms:created>
  <dcterms:modified xsi:type="dcterms:W3CDTF">2017-01-30T20:45:47Z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TC102862151033</vt:lpwstr>
  </property>
</Properties>
</file>