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51"/>
  </p:notesMasterIdLst>
  <p:sldIdLst>
    <p:sldId id="257" r:id="rId2"/>
    <p:sldId id="258" r:id="rId3"/>
    <p:sldId id="259" r:id="rId4"/>
    <p:sldId id="386" r:id="rId5"/>
    <p:sldId id="260" r:id="rId6"/>
    <p:sldId id="261" r:id="rId7"/>
    <p:sldId id="262" r:id="rId8"/>
    <p:sldId id="264" r:id="rId9"/>
    <p:sldId id="265" r:id="rId10"/>
    <p:sldId id="267" r:id="rId11"/>
    <p:sldId id="387" r:id="rId12"/>
    <p:sldId id="270" r:id="rId13"/>
    <p:sldId id="272" r:id="rId14"/>
    <p:sldId id="273" r:id="rId15"/>
    <p:sldId id="274" r:id="rId16"/>
    <p:sldId id="275" r:id="rId17"/>
    <p:sldId id="289" r:id="rId18"/>
    <p:sldId id="277" r:id="rId19"/>
    <p:sldId id="370" r:id="rId20"/>
    <p:sldId id="278" r:id="rId21"/>
    <p:sldId id="388" r:id="rId22"/>
    <p:sldId id="389" r:id="rId23"/>
    <p:sldId id="286" r:id="rId24"/>
    <p:sldId id="741" r:id="rId25"/>
    <p:sldId id="581" r:id="rId26"/>
    <p:sldId id="288" r:id="rId27"/>
    <p:sldId id="290" r:id="rId28"/>
    <p:sldId id="390" r:id="rId29"/>
    <p:sldId id="742" r:id="rId30"/>
    <p:sldId id="298" r:id="rId31"/>
    <p:sldId id="391" r:id="rId32"/>
    <p:sldId id="743" r:id="rId33"/>
    <p:sldId id="744" r:id="rId34"/>
    <p:sldId id="358" r:id="rId35"/>
    <p:sldId id="745" r:id="rId36"/>
    <p:sldId id="746" r:id="rId37"/>
    <p:sldId id="364" r:id="rId38"/>
    <p:sldId id="325" r:id="rId39"/>
    <p:sldId id="747" r:id="rId40"/>
    <p:sldId id="334" r:id="rId41"/>
    <p:sldId id="344" r:id="rId42"/>
    <p:sldId id="381" r:id="rId43"/>
    <p:sldId id="383" r:id="rId44"/>
    <p:sldId id="748" r:id="rId45"/>
    <p:sldId id="749" r:id="rId46"/>
    <p:sldId id="750" r:id="rId47"/>
    <p:sldId id="751" r:id="rId48"/>
    <p:sldId id="384" r:id="rId49"/>
    <p:sldId id="393" r:id="rId5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F7D608-0B06-EBCE-9967-3B64158C4387}" name="Krystalyn Bates" initials="KB" userId="qulbBPaT8cm0UyhHACEu0kLtnkI+kIwMBfIxhzk0JQM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5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5268" autoAdjust="0"/>
  </p:normalViewPr>
  <p:slideViewPr>
    <p:cSldViewPr snapToGrid="0">
      <p:cViewPr varScale="1">
        <p:scale>
          <a:sx n="63" d="100"/>
          <a:sy n="63" d="100"/>
        </p:scale>
        <p:origin x="88" y="6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8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8F2F6C-EADD-4939-A6A2-5995EFC870AF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81F219C-3E2B-4EC2-AB2E-483DA6C70ED7}">
      <dgm:prSet/>
      <dgm:spPr/>
      <dgm:t>
        <a:bodyPr/>
        <a:lstStyle/>
        <a:p>
          <a:r>
            <a:rPr lang="en-US" b="1" dirty="0"/>
            <a:t>Acetone</a:t>
          </a:r>
          <a:r>
            <a:rPr lang="en-US" dirty="0"/>
            <a:t>—found in nail polish remover</a:t>
          </a:r>
        </a:p>
      </dgm:t>
    </dgm:pt>
    <dgm:pt modelId="{BA275B2F-43A4-409D-A9A5-13B5B46D9DF2}" type="parTrans" cxnId="{2B0A90FC-3693-4A6E-BAD5-4ADB74B5C379}">
      <dgm:prSet/>
      <dgm:spPr/>
      <dgm:t>
        <a:bodyPr/>
        <a:lstStyle/>
        <a:p>
          <a:endParaRPr lang="en-US"/>
        </a:p>
      </dgm:t>
    </dgm:pt>
    <dgm:pt modelId="{DE231BF0-E465-4EBF-AA0C-05699E4E73AF}" type="sibTrans" cxnId="{2B0A90FC-3693-4A6E-BAD5-4ADB74B5C379}">
      <dgm:prSet/>
      <dgm:spPr/>
      <dgm:t>
        <a:bodyPr/>
        <a:lstStyle/>
        <a:p>
          <a:endParaRPr lang="en-US"/>
        </a:p>
      </dgm:t>
    </dgm:pt>
    <dgm:pt modelId="{FB673373-8579-4FD3-9494-EFC40133547E}">
      <dgm:prSet/>
      <dgm:spPr/>
      <dgm:t>
        <a:bodyPr/>
        <a:lstStyle/>
        <a:p>
          <a:r>
            <a:rPr lang="en-US" b="1"/>
            <a:t>Acetic acid</a:t>
          </a:r>
          <a:r>
            <a:rPr lang="en-US"/>
            <a:t>—an ingredient in hair dye</a:t>
          </a:r>
        </a:p>
      </dgm:t>
    </dgm:pt>
    <dgm:pt modelId="{2427B509-298D-4055-83B2-BD3C0CDB714C}" type="parTrans" cxnId="{7428BEB0-B90B-4518-8EBF-96850B105B2F}">
      <dgm:prSet/>
      <dgm:spPr/>
      <dgm:t>
        <a:bodyPr/>
        <a:lstStyle/>
        <a:p>
          <a:endParaRPr lang="en-US"/>
        </a:p>
      </dgm:t>
    </dgm:pt>
    <dgm:pt modelId="{B98350E9-7BA2-4D29-B6C5-1A694879AFD1}" type="sibTrans" cxnId="{7428BEB0-B90B-4518-8EBF-96850B105B2F}">
      <dgm:prSet/>
      <dgm:spPr/>
      <dgm:t>
        <a:bodyPr/>
        <a:lstStyle/>
        <a:p>
          <a:endParaRPr lang="en-US"/>
        </a:p>
      </dgm:t>
    </dgm:pt>
    <dgm:pt modelId="{FC4D9160-ECA5-415D-91A3-12C31057099D}">
      <dgm:prSet/>
      <dgm:spPr/>
      <dgm:t>
        <a:bodyPr/>
        <a:lstStyle/>
        <a:p>
          <a:r>
            <a:rPr lang="en-US" b="1"/>
            <a:t>Ammonia</a:t>
          </a:r>
          <a:r>
            <a:rPr lang="en-US"/>
            <a:t>—a common household cleaner</a:t>
          </a:r>
        </a:p>
      </dgm:t>
    </dgm:pt>
    <dgm:pt modelId="{7FABB70F-8521-4BFD-B537-64A854A4C80E}" type="parTrans" cxnId="{EE743F11-C5F5-475C-BACF-93D4C8862CB6}">
      <dgm:prSet/>
      <dgm:spPr/>
      <dgm:t>
        <a:bodyPr/>
        <a:lstStyle/>
        <a:p>
          <a:endParaRPr lang="en-US"/>
        </a:p>
      </dgm:t>
    </dgm:pt>
    <dgm:pt modelId="{BB41B1A7-408F-4C70-BEED-E0CE27E87A6D}" type="sibTrans" cxnId="{EE743F11-C5F5-475C-BACF-93D4C8862CB6}">
      <dgm:prSet/>
      <dgm:spPr/>
      <dgm:t>
        <a:bodyPr/>
        <a:lstStyle/>
        <a:p>
          <a:endParaRPr lang="en-US"/>
        </a:p>
      </dgm:t>
    </dgm:pt>
    <dgm:pt modelId="{F3AFE762-A600-4827-9FA4-BA15D24FEEAA}">
      <dgm:prSet/>
      <dgm:spPr/>
      <dgm:t>
        <a:bodyPr/>
        <a:lstStyle/>
        <a:p>
          <a:r>
            <a:rPr lang="en-US" b="1"/>
            <a:t>Arsenic</a:t>
          </a:r>
          <a:r>
            <a:rPr lang="en-US"/>
            <a:t>—used in rat poison</a:t>
          </a:r>
        </a:p>
      </dgm:t>
    </dgm:pt>
    <dgm:pt modelId="{85BFFC48-9B15-43C2-8925-8D2E5AFAA1FF}" type="parTrans" cxnId="{4DD31A85-E9B6-45ED-AD41-3FA970FF7766}">
      <dgm:prSet/>
      <dgm:spPr/>
      <dgm:t>
        <a:bodyPr/>
        <a:lstStyle/>
        <a:p>
          <a:endParaRPr lang="en-US"/>
        </a:p>
      </dgm:t>
    </dgm:pt>
    <dgm:pt modelId="{239B182F-8311-4846-8B87-BC540A2301AF}" type="sibTrans" cxnId="{4DD31A85-E9B6-45ED-AD41-3FA970FF7766}">
      <dgm:prSet/>
      <dgm:spPr/>
      <dgm:t>
        <a:bodyPr/>
        <a:lstStyle/>
        <a:p>
          <a:endParaRPr lang="en-US"/>
        </a:p>
      </dgm:t>
    </dgm:pt>
    <dgm:pt modelId="{943BEA8F-DF41-46EC-83F1-D5BF49A2F573}">
      <dgm:prSet/>
      <dgm:spPr/>
      <dgm:t>
        <a:bodyPr/>
        <a:lstStyle/>
        <a:p>
          <a:r>
            <a:rPr lang="en-US" b="1"/>
            <a:t>Benzene</a:t>
          </a:r>
          <a:r>
            <a:rPr lang="en-US"/>
            <a:t>—found in rubber cement and gasoline</a:t>
          </a:r>
        </a:p>
      </dgm:t>
    </dgm:pt>
    <dgm:pt modelId="{C87917E8-E2C7-40C3-AC63-49692EE475BE}" type="parTrans" cxnId="{0D72B377-9FBC-4353-9294-77C7C5503713}">
      <dgm:prSet/>
      <dgm:spPr/>
      <dgm:t>
        <a:bodyPr/>
        <a:lstStyle/>
        <a:p>
          <a:endParaRPr lang="en-US"/>
        </a:p>
      </dgm:t>
    </dgm:pt>
    <dgm:pt modelId="{8E7B39AA-6E4C-4FCE-868C-739903C43CA3}" type="sibTrans" cxnId="{0D72B377-9FBC-4353-9294-77C7C5503713}">
      <dgm:prSet/>
      <dgm:spPr/>
      <dgm:t>
        <a:bodyPr/>
        <a:lstStyle/>
        <a:p>
          <a:endParaRPr lang="en-US"/>
        </a:p>
      </dgm:t>
    </dgm:pt>
    <dgm:pt modelId="{B44E3BA5-0836-4746-BEB2-858C471F99C6}">
      <dgm:prSet/>
      <dgm:spPr/>
      <dgm:t>
        <a:bodyPr/>
        <a:lstStyle/>
        <a:p>
          <a:r>
            <a:rPr lang="en-US" b="1"/>
            <a:t>Butane</a:t>
          </a:r>
          <a:r>
            <a:rPr lang="en-US"/>
            <a:t>—used in lighter fluid</a:t>
          </a:r>
        </a:p>
      </dgm:t>
    </dgm:pt>
    <dgm:pt modelId="{622BB2C7-6AB4-4740-82FC-18F6874C4715}" type="parTrans" cxnId="{BC31E3AF-990F-43C5-9B92-E85C1B968D28}">
      <dgm:prSet/>
      <dgm:spPr/>
      <dgm:t>
        <a:bodyPr/>
        <a:lstStyle/>
        <a:p>
          <a:endParaRPr lang="en-US"/>
        </a:p>
      </dgm:t>
    </dgm:pt>
    <dgm:pt modelId="{E7646D77-275A-4E49-A886-7F2C25EE87F1}" type="sibTrans" cxnId="{BC31E3AF-990F-43C5-9B92-E85C1B968D28}">
      <dgm:prSet/>
      <dgm:spPr/>
      <dgm:t>
        <a:bodyPr/>
        <a:lstStyle/>
        <a:p>
          <a:endParaRPr lang="en-US"/>
        </a:p>
      </dgm:t>
    </dgm:pt>
    <dgm:pt modelId="{F7D7E788-3EEE-4A71-99F2-15021BD3FF8D}">
      <dgm:prSet/>
      <dgm:spPr/>
      <dgm:t>
        <a:bodyPr/>
        <a:lstStyle/>
        <a:p>
          <a:r>
            <a:rPr lang="en-US" b="1"/>
            <a:t>Cadmium</a:t>
          </a:r>
          <a:r>
            <a:rPr lang="en-US"/>
            <a:t>—active component in battery acid</a:t>
          </a:r>
        </a:p>
      </dgm:t>
    </dgm:pt>
    <dgm:pt modelId="{0D6C1A85-5E1D-49D1-92F9-6D78AB5702BB}" type="parTrans" cxnId="{7FEC5FAE-474B-4B7E-812E-39AA20BDA821}">
      <dgm:prSet/>
      <dgm:spPr/>
      <dgm:t>
        <a:bodyPr/>
        <a:lstStyle/>
        <a:p>
          <a:endParaRPr lang="en-US"/>
        </a:p>
      </dgm:t>
    </dgm:pt>
    <dgm:pt modelId="{C900BE40-17F3-4773-82A7-1A62DB132452}" type="sibTrans" cxnId="{7FEC5FAE-474B-4B7E-812E-39AA20BDA821}">
      <dgm:prSet/>
      <dgm:spPr/>
      <dgm:t>
        <a:bodyPr/>
        <a:lstStyle/>
        <a:p>
          <a:endParaRPr lang="en-US"/>
        </a:p>
      </dgm:t>
    </dgm:pt>
    <dgm:pt modelId="{6C89273E-5AC0-47AA-8CB6-1FF624F01214}">
      <dgm:prSet/>
      <dgm:spPr/>
      <dgm:t>
        <a:bodyPr/>
        <a:lstStyle/>
        <a:p>
          <a:r>
            <a:rPr lang="en-US" b="1"/>
            <a:t>Carbon monoxide</a:t>
          </a:r>
          <a:r>
            <a:rPr lang="en-US"/>
            <a:t>—released in car exhaust fumes</a:t>
          </a:r>
        </a:p>
      </dgm:t>
    </dgm:pt>
    <dgm:pt modelId="{5B2658A2-0059-4098-ACAA-EF9159602CA9}" type="parTrans" cxnId="{4458E710-4186-4E15-823D-AB53A82FA02E}">
      <dgm:prSet/>
      <dgm:spPr/>
      <dgm:t>
        <a:bodyPr/>
        <a:lstStyle/>
        <a:p>
          <a:endParaRPr lang="en-US"/>
        </a:p>
      </dgm:t>
    </dgm:pt>
    <dgm:pt modelId="{EAEF4C87-2F8D-4D11-891D-56014CF09402}" type="sibTrans" cxnId="{4458E710-4186-4E15-823D-AB53A82FA02E}">
      <dgm:prSet/>
      <dgm:spPr/>
      <dgm:t>
        <a:bodyPr/>
        <a:lstStyle/>
        <a:p>
          <a:endParaRPr lang="en-US"/>
        </a:p>
      </dgm:t>
    </dgm:pt>
    <dgm:pt modelId="{E99C1901-99EC-482B-96B7-196993B37E94}">
      <dgm:prSet/>
      <dgm:spPr/>
      <dgm:t>
        <a:bodyPr/>
        <a:lstStyle/>
        <a:p>
          <a:r>
            <a:rPr lang="en-US" b="1"/>
            <a:t>Formaldehyde</a:t>
          </a:r>
          <a:r>
            <a:rPr lang="en-US"/>
            <a:t>—embalming fluid</a:t>
          </a:r>
        </a:p>
      </dgm:t>
    </dgm:pt>
    <dgm:pt modelId="{B228911C-3AB1-47E5-AFD9-2916D71C0DDE}" type="parTrans" cxnId="{3D06EBCB-1939-419D-99AB-2835D822A571}">
      <dgm:prSet/>
      <dgm:spPr/>
      <dgm:t>
        <a:bodyPr/>
        <a:lstStyle/>
        <a:p>
          <a:endParaRPr lang="en-US"/>
        </a:p>
      </dgm:t>
    </dgm:pt>
    <dgm:pt modelId="{F27B32E9-E532-458C-B925-5704EE61D2BA}" type="sibTrans" cxnId="{3D06EBCB-1939-419D-99AB-2835D822A571}">
      <dgm:prSet/>
      <dgm:spPr/>
      <dgm:t>
        <a:bodyPr/>
        <a:lstStyle/>
        <a:p>
          <a:endParaRPr lang="en-US"/>
        </a:p>
      </dgm:t>
    </dgm:pt>
    <dgm:pt modelId="{3D3889B9-B3EF-495C-ABFE-3A40935990BD}">
      <dgm:prSet/>
      <dgm:spPr/>
      <dgm:t>
        <a:bodyPr/>
        <a:lstStyle/>
        <a:p>
          <a:r>
            <a:rPr lang="en-US" b="1"/>
            <a:t>Hexamine</a:t>
          </a:r>
          <a:r>
            <a:rPr lang="en-US"/>
            <a:t>—found in barbecue lighter fluid</a:t>
          </a:r>
        </a:p>
      </dgm:t>
    </dgm:pt>
    <dgm:pt modelId="{44B2B41B-39E5-480D-B18D-2E425E6CF2EC}" type="parTrans" cxnId="{351A5E23-B442-4189-A6C4-F7201B8E377F}">
      <dgm:prSet/>
      <dgm:spPr/>
      <dgm:t>
        <a:bodyPr/>
        <a:lstStyle/>
        <a:p>
          <a:endParaRPr lang="en-US"/>
        </a:p>
      </dgm:t>
    </dgm:pt>
    <dgm:pt modelId="{A3B9AA32-2A7D-476F-BF90-579A18624B9E}" type="sibTrans" cxnId="{351A5E23-B442-4189-A6C4-F7201B8E377F}">
      <dgm:prSet/>
      <dgm:spPr/>
      <dgm:t>
        <a:bodyPr/>
        <a:lstStyle/>
        <a:p>
          <a:endParaRPr lang="en-US"/>
        </a:p>
      </dgm:t>
    </dgm:pt>
    <dgm:pt modelId="{921154C3-9B46-4986-8014-AAD6B59AB64D}">
      <dgm:prSet/>
      <dgm:spPr/>
      <dgm:t>
        <a:bodyPr/>
        <a:lstStyle/>
        <a:p>
          <a:r>
            <a:rPr lang="en-US" b="1"/>
            <a:t>Lead</a:t>
          </a:r>
          <a:r>
            <a:rPr lang="en-US"/>
            <a:t>—used in batteries</a:t>
          </a:r>
        </a:p>
      </dgm:t>
    </dgm:pt>
    <dgm:pt modelId="{31953CF1-D203-42FE-B18C-8BC1ED551473}" type="parTrans" cxnId="{55D133E3-1F9E-4998-B4DF-74D63E832145}">
      <dgm:prSet/>
      <dgm:spPr/>
      <dgm:t>
        <a:bodyPr/>
        <a:lstStyle/>
        <a:p>
          <a:endParaRPr lang="en-US"/>
        </a:p>
      </dgm:t>
    </dgm:pt>
    <dgm:pt modelId="{73B8BAF2-C8E5-4E48-A90D-52468207B44E}" type="sibTrans" cxnId="{55D133E3-1F9E-4998-B4DF-74D63E832145}">
      <dgm:prSet/>
      <dgm:spPr/>
      <dgm:t>
        <a:bodyPr/>
        <a:lstStyle/>
        <a:p>
          <a:endParaRPr lang="en-US"/>
        </a:p>
      </dgm:t>
    </dgm:pt>
    <dgm:pt modelId="{352A35FA-CD90-4499-A6B4-192C88F502CE}">
      <dgm:prSet/>
      <dgm:spPr/>
      <dgm:t>
        <a:bodyPr/>
        <a:lstStyle/>
        <a:p>
          <a:r>
            <a:rPr lang="en-US" b="1"/>
            <a:t>Naphthalene</a:t>
          </a:r>
          <a:r>
            <a:rPr lang="en-US"/>
            <a:t>—an ingredient in mothball</a:t>
          </a:r>
        </a:p>
      </dgm:t>
    </dgm:pt>
    <dgm:pt modelId="{64A5707D-49CE-4289-B355-1AC19AD275DF}" type="parTrans" cxnId="{5675D724-FBC7-4E20-9167-3914F69ACB2D}">
      <dgm:prSet/>
      <dgm:spPr/>
      <dgm:t>
        <a:bodyPr/>
        <a:lstStyle/>
        <a:p>
          <a:endParaRPr lang="en-US"/>
        </a:p>
      </dgm:t>
    </dgm:pt>
    <dgm:pt modelId="{C1A1EE0D-219F-4A7C-9DAE-12634FCE66D8}" type="sibTrans" cxnId="{5675D724-FBC7-4E20-9167-3914F69ACB2D}">
      <dgm:prSet/>
      <dgm:spPr/>
      <dgm:t>
        <a:bodyPr/>
        <a:lstStyle/>
        <a:p>
          <a:endParaRPr lang="en-US"/>
        </a:p>
      </dgm:t>
    </dgm:pt>
    <dgm:pt modelId="{2904D802-C314-498A-B93C-367D02414563}">
      <dgm:prSet/>
      <dgm:spPr/>
      <dgm:t>
        <a:bodyPr/>
        <a:lstStyle/>
        <a:p>
          <a:r>
            <a:rPr lang="en-US" b="1"/>
            <a:t>Methanol</a:t>
          </a:r>
          <a:r>
            <a:rPr lang="en-US"/>
            <a:t>—a main component in rocket fuel</a:t>
          </a:r>
        </a:p>
      </dgm:t>
    </dgm:pt>
    <dgm:pt modelId="{90022ADB-B16D-461C-843E-E4BE52719CCF}" type="parTrans" cxnId="{A4FAB60B-542A-43BB-9A9E-B289722D6A0E}">
      <dgm:prSet/>
      <dgm:spPr/>
      <dgm:t>
        <a:bodyPr/>
        <a:lstStyle/>
        <a:p>
          <a:endParaRPr lang="en-US"/>
        </a:p>
      </dgm:t>
    </dgm:pt>
    <dgm:pt modelId="{32A86013-BCEA-460D-A601-FF7A862B7218}" type="sibTrans" cxnId="{A4FAB60B-542A-43BB-9A9E-B289722D6A0E}">
      <dgm:prSet/>
      <dgm:spPr/>
      <dgm:t>
        <a:bodyPr/>
        <a:lstStyle/>
        <a:p>
          <a:endParaRPr lang="en-US"/>
        </a:p>
      </dgm:t>
    </dgm:pt>
    <dgm:pt modelId="{3BD0865C-20B4-4FB8-8CD1-1560456B9D14}">
      <dgm:prSet/>
      <dgm:spPr/>
      <dgm:t>
        <a:bodyPr/>
        <a:lstStyle/>
        <a:p>
          <a:r>
            <a:rPr lang="en-US" b="1"/>
            <a:t>Nicotine</a:t>
          </a:r>
          <a:r>
            <a:rPr lang="en-US"/>
            <a:t>—used as an insecticide</a:t>
          </a:r>
        </a:p>
      </dgm:t>
    </dgm:pt>
    <dgm:pt modelId="{7104A0DA-99FC-4766-A3AF-DB487E606627}" type="parTrans" cxnId="{DBE5E8E1-4119-4905-951C-733C18674E9D}">
      <dgm:prSet/>
      <dgm:spPr/>
      <dgm:t>
        <a:bodyPr/>
        <a:lstStyle/>
        <a:p>
          <a:endParaRPr lang="en-US"/>
        </a:p>
      </dgm:t>
    </dgm:pt>
    <dgm:pt modelId="{39C259C2-2038-4A3D-AA12-4FEC63704903}" type="sibTrans" cxnId="{DBE5E8E1-4119-4905-951C-733C18674E9D}">
      <dgm:prSet/>
      <dgm:spPr/>
      <dgm:t>
        <a:bodyPr/>
        <a:lstStyle/>
        <a:p>
          <a:endParaRPr lang="en-US"/>
        </a:p>
      </dgm:t>
    </dgm:pt>
    <dgm:pt modelId="{F15F9C1C-B171-48FD-8AC0-9C175AC0333F}">
      <dgm:prSet/>
      <dgm:spPr/>
      <dgm:t>
        <a:bodyPr/>
        <a:lstStyle/>
        <a:p>
          <a:r>
            <a:rPr lang="en-US" b="1"/>
            <a:t>Tar</a:t>
          </a:r>
          <a:r>
            <a:rPr lang="en-US"/>
            <a:t>—material for paving roads</a:t>
          </a:r>
        </a:p>
      </dgm:t>
    </dgm:pt>
    <dgm:pt modelId="{85392B35-643F-4869-AF59-24BF51FDBB1D}" type="parTrans" cxnId="{BF5FB16E-C436-43BC-AB64-5902F0AF9D4C}">
      <dgm:prSet/>
      <dgm:spPr/>
      <dgm:t>
        <a:bodyPr/>
        <a:lstStyle/>
        <a:p>
          <a:endParaRPr lang="en-US"/>
        </a:p>
      </dgm:t>
    </dgm:pt>
    <dgm:pt modelId="{81D7DFC8-3DF4-4FD5-92B9-1AA81EAE2DE2}" type="sibTrans" cxnId="{BF5FB16E-C436-43BC-AB64-5902F0AF9D4C}">
      <dgm:prSet/>
      <dgm:spPr/>
      <dgm:t>
        <a:bodyPr/>
        <a:lstStyle/>
        <a:p>
          <a:endParaRPr lang="en-US"/>
        </a:p>
      </dgm:t>
    </dgm:pt>
    <dgm:pt modelId="{6A022F89-2122-4DDF-9696-7916B7DF16DC}">
      <dgm:prSet/>
      <dgm:spPr/>
      <dgm:t>
        <a:bodyPr/>
        <a:lstStyle/>
        <a:p>
          <a:r>
            <a:rPr lang="en-US" b="1"/>
            <a:t>Toluene</a:t>
          </a:r>
          <a:r>
            <a:rPr lang="en-US"/>
            <a:t>—used to manufacture paint</a:t>
          </a:r>
        </a:p>
      </dgm:t>
    </dgm:pt>
    <dgm:pt modelId="{90654C7E-E9B4-46DE-9960-DB3CDAA4C9D9}" type="parTrans" cxnId="{30C1228E-E89D-4354-8025-CF46C8378944}">
      <dgm:prSet/>
      <dgm:spPr/>
      <dgm:t>
        <a:bodyPr/>
        <a:lstStyle/>
        <a:p>
          <a:endParaRPr lang="en-US"/>
        </a:p>
      </dgm:t>
    </dgm:pt>
    <dgm:pt modelId="{D909E5E3-1BFC-4CB6-AAE9-E21B26F1404A}" type="sibTrans" cxnId="{30C1228E-E89D-4354-8025-CF46C8378944}">
      <dgm:prSet/>
      <dgm:spPr/>
      <dgm:t>
        <a:bodyPr/>
        <a:lstStyle/>
        <a:p>
          <a:endParaRPr lang="en-US"/>
        </a:p>
      </dgm:t>
    </dgm:pt>
    <dgm:pt modelId="{ED0EE565-DE4C-409C-87D7-A0514CCF6D90}" type="pres">
      <dgm:prSet presAssocID="{A08F2F6C-EADD-4939-A6A2-5995EFC870AF}" presName="diagram" presStyleCnt="0">
        <dgm:presLayoutVars>
          <dgm:dir/>
          <dgm:resizeHandles val="exact"/>
        </dgm:presLayoutVars>
      </dgm:prSet>
      <dgm:spPr/>
    </dgm:pt>
    <dgm:pt modelId="{D88ABF1A-D8CD-47E5-A9B1-F237D971C31F}" type="pres">
      <dgm:prSet presAssocID="{F81F219C-3E2B-4EC2-AB2E-483DA6C70ED7}" presName="node" presStyleLbl="node1" presStyleIdx="0" presStyleCnt="16">
        <dgm:presLayoutVars>
          <dgm:bulletEnabled val="1"/>
        </dgm:presLayoutVars>
      </dgm:prSet>
      <dgm:spPr/>
    </dgm:pt>
    <dgm:pt modelId="{0639D37E-22B3-4E96-88AE-E2BD563B423F}" type="pres">
      <dgm:prSet presAssocID="{DE231BF0-E465-4EBF-AA0C-05699E4E73AF}" presName="sibTrans" presStyleCnt="0"/>
      <dgm:spPr/>
    </dgm:pt>
    <dgm:pt modelId="{D9551058-9749-40EB-9AFA-3A9C71F00519}" type="pres">
      <dgm:prSet presAssocID="{FB673373-8579-4FD3-9494-EFC40133547E}" presName="node" presStyleLbl="node1" presStyleIdx="1" presStyleCnt="16">
        <dgm:presLayoutVars>
          <dgm:bulletEnabled val="1"/>
        </dgm:presLayoutVars>
      </dgm:prSet>
      <dgm:spPr/>
    </dgm:pt>
    <dgm:pt modelId="{0C850C37-5BEB-4A16-B49A-B07E8AEA1DD1}" type="pres">
      <dgm:prSet presAssocID="{B98350E9-7BA2-4D29-B6C5-1A694879AFD1}" presName="sibTrans" presStyleCnt="0"/>
      <dgm:spPr/>
    </dgm:pt>
    <dgm:pt modelId="{B151FDFA-B52A-405A-B97A-0AC243D421B9}" type="pres">
      <dgm:prSet presAssocID="{FC4D9160-ECA5-415D-91A3-12C31057099D}" presName="node" presStyleLbl="node1" presStyleIdx="2" presStyleCnt="16" custLinFactNeighborX="1347" custLinFactNeighborY="-5333">
        <dgm:presLayoutVars>
          <dgm:bulletEnabled val="1"/>
        </dgm:presLayoutVars>
      </dgm:prSet>
      <dgm:spPr/>
    </dgm:pt>
    <dgm:pt modelId="{E1B0361D-BABB-4DCE-BF86-9FC15E6E3473}" type="pres">
      <dgm:prSet presAssocID="{BB41B1A7-408F-4C70-BEED-E0CE27E87A6D}" presName="sibTrans" presStyleCnt="0"/>
      <dgm:spPr/>
    </dgm:pt>
    <dgm:pt modelId="{2A32C664-68CD-4721-A2B2-C8093A7C6686}" type="pres">
      <dgm:prSet presAssocID="{F3AFE762-A600-4827-9FA4-BA15D24FEEAA}" presName="node" presStyleLbl="node1" presStyleIdx="3" presStyleCnt="16" custLinFactNeighborX="126" custLinFactNeighborY="-5333">
        <dgm:presLayoutVars>
          <dgm:bulletEnabled val="1"/>
        </dgm:presLayoutVars>
      </dgm:prSet>
      <dgm:spPr/>
    </dgm:pt>
    <dgm:pt modelId="{7FD86B62-5F93-4300-B566-151A3F8224E8}" type="pres">
      <dgm:prSet presAssocID="{239B182F-8311-4846-8B87-BC540A2301AF}" presName="sibTrans" presStyleCnt="0"/>
      <dgm:spPr/>
    </dgm:pt>
    <dgm:pt modelId="{8119ED8F-4715-4B48-AF10-CB4A7F352CB5}" type="pres">
      <dgm:prSet presAssocID="{943BEA8F-DF41-46EC-83F1-D5BF49A2F573}" presName="node" presStyleLbl="node1" presStyleIdx="4" presStyleCnt="16">
        <dgm:presLayoutVars>
          <dgm:bulletEnabled val="1"/>
        </dgm:presLayoutVars>
      </dgm:prSet>
      <dgm:spPr/>
    </dgm:pt>
    <dgm:pt modelId="{7FF7AE23-E244-4AC7-84F2-4B344F4BD68A}" type="pres">
      <dgm:prSet presAssocID="{8E7B39AA-6E4C-4FCE-868C-739903C43CA3}" presName="sibTrans" presStyleCnt="0"/>
      <dgm:spPr/>
    </dgm:pt>
    <dgm:pt modelId="{A3A7CCB2-53E0-49BA-A4D9-000A2B2317D9}" type="pres">
      <dgm:prSet presAssocID="{B44E3BA5-0836-4746-BEB2-858C471F99C6}" presName="node" presStyleLbl="node1" presStyleIdx="5" presStyleCnt="16">
        <dgm:presLayoutVars>
          <dgm:bulletEnabled val="1"/>
        </dgm:presLayoutVars>
      </dgm:prSet>
      <dgm:spPr/>
    </dgm:pt>
    <dgm:pt modelId="{00169E38-F500-41F9-868D-FCABE78B192C}" type="pres">
      <dgm:prSet presAssocID="{E7646D77-275A-4E49-A886-7F2C25EE87F1}" presName="sibTrans" presStyleCnt="0"/>
      <dgm:spPr/>
    </dgm:pt>
    <dgm:pt modelId="{6CF08625-92B1-4754-9D32-D4AFD5155BFF}" type="pres">
      <dgm:prSet presAssocID="{F7D7E788-3EEE-4A71-99F2-15021BD3FF8D}" presName="node" presStyleLbl="node1" presStyleIdx="6" presStyleCnt="16">
        <dgm:presLayoutVars>
          <dgm:bulletEnabled val="1"/>
        </dgm:presLayoutVars>
      </dgm:prSet>
      <dgm:spPr/>
    </dgm:pt>
    <dgm:pt modelId="{CE565BB3-1A16-4057-98E7-82FA6419344B}" type="pres">
      <dgm:prSet presAssocID="{C900BE40-17F3-4773-82A7-1A62DB132452}" presName="sibTrans" presStyleCnt="0"/>
      <dgm:spPr/>
    </dgm:pt>
    <dgm:pt modelId="{1C1EB068-AD1D-429D-9307-DC57866C83BD}" type="pres">
      <dgm:prSet presAssocID="{6C89273E-5AC0-47AA-8CB6-1FF624F01214}" presName="node" presStyleLbl="node1" presStyleIdx="7" presStyleCnt="16">
        <dgm:presLayoutVars>
          <dgm:bulletEnabled val="1"/>
        </dgm:presLayoutVars>
      </dgm:prSet>
      <dgm:spPr/>
    </dgm:pt>
    <dgm:pt modelId="{5DA82AD5-391A-4A7B-BB47-F9E90539516A}" type="pres">
      <dgm:prSet presAssocID="{EAEF4C87-2F8D-4D11-891D-56014CF09402}" presName="sibTrans" presStyleCnt="0"/>
      <dgm:spPr/>
    </dgm:pt>
    <dgm:pt modelId="{F638258E-BFE1-473D-8DC6-9D9ABFCDEB0D}" type="pres">
      <dgm:prSet presAssocID="{E99C1901-99EC-482B-96B7-196993B37E94}" presName="node" presStyleLbl="node1" presStyleIdx="8" presStyleCnt="16">
        <dgm:presLayoutVars>
          <dgm:bulletEnabled val="1"/>
        </dgm:presLayoutVars>
      </dgm:prSet>
      <dgm:spPr/>
    </dgm:pt>
    <dgm:pt modelId="{54EE3DDB-9269-4584-8008-955A619B9713}" type="pres">
      <dgm:prSet presAssocID="{F27B32E9-E532-458C-B925-5704EE61D2BA}" presName="sibTrans" presStyleCnt="0"/>
      <dgm:spPr/>
    </dgm:pt>
    <dgm:pt modelId="{3C4FA622-A29B-40AD-845C-AC896175B00D}" type="pres">
      <dgm:prSet presAssocID="{3D3889B9-B3EF-495C-ABFE-3A40935990BD}" presName="node" presStyleLbl="node1" presStyleIdx="9" presStyleCnt="16">
        <dgm:presLayoutVars>
          <dgm:bulletEnabled val="1"/>
        </dgm:presLayoutVars>
      </dgm:prSet>
      <dgm:spPr/>
    </dgm:pt>
    <dgm:pt modelId="{A9718304-F9E3-4E65-B38F-45E40B61A5F9}" type="pres">
      <dgm:prSet presAssocID="{A3B9AA32-2A7D-476F-BF90-579A18624B9E}" presName="sibTrans" presStyleCnt="0"/>
      <dgm:spPr/>
    </dgm:pt>
    <dgm:pt modelId="{3C5F6E36-E5C4-4AA4-A7C8-0785A5EA7049}" type="pres">
      <dgm:prSet presAssocID="{921154C3-9B46-4986-8014-AAD6B59AB64D}" presName="node" presStyleLbl="node1" presStyleIdx="10" presStyleCnt="16">
        <dgm:presLayoutVars>
          <dgm:bulletEnabled val="1"/>
        </dgm:presLayoutVars>
      </dgm:prSet>
      <dgm:spPr/>
    </dgm:pt>
    <dgm:pt modelId="{4795D9F0-2E3F-4FD6-B495-C319478D35ED}" type="pres">
      <dgm:prSet presAssocID="{73B8BAF2-C8E5-4E48-A90D-52468207B44E}" presName="sibTrans" presStyleCnt="0"/>
      <dgm:spPr/>
    </dgm:pt>
    <dgm:pt modelId="{9001AB21-2863-4C7B-8F19-54C902EFC096}" type="pres">
      <dgm:prSet presAssocID="{352A35FA-CD90-4499-A6B4-192C88F502CE}" presName="node" presStyleLbl="node1" presStyleIdx="11" presStyleCnt="16">
        <dgm:presLayoutVars>
          <dgm:bulletEnabled val="1"/>
        </dgm:presLayoutVars>
      </dgm:prSet>
      <dgm:spPr/>
    </dgm:pt>
    <dgm:pt modelId="{5F369CEF-6AC6-4868-81C2-F9257B95C65D}" type="pres">
      <dgm:prSet presAssocID="{C1A1EE0D-219F-4A7C-9DAE-12634FCE66D8}" presName="sibTrans" presStyleCnt="0"/>
      <dgm:spPr/>
    </dgm:pt>
    <dgm:pt modelId="{53A8FA7F-19FA-4AA3-AD52-DA339EF61959}" type="pres">
      <dgm:prSet presAssocID="{2904D802-C314-498A-B93C-367D02414563}" presName="node" presStyleLbl="node1" presStyleIdx="12" presStyleCnt="16">
        <dgm:presLayoutVars>
          <dgm:bulletEnabled val="1"/>
        </dgm:presLayoutVars>
      </dgm:prSet>
      <dgm:spPr/>
    </dgm:pt>
    <dgm:pt modelId="{3C798805-CF39-4159-8EBF-713D55DBE463}" type="pres">
      <dgm:prSet presAssocID="{32A86013-BCEA-460D-A601-FF7A862B7218}" presName="sibTrans" presStyleCnt="0"/>
      <dgm:spPr/>
    </dgm:pt>
    <dgm:pt modelId="{478F6876-A725-4C90-836B-7943059D5EC4}" type="pres">
      <dgm:prSet presAssocID="{3BD0865C-20B4-4FB8-8CD1-1560456B9D14}" presName="node" presStyleLbl="node1" presStyleIdx="13" presStyleCnt="16">
        <dgm:presLayoutVars>
          <dgm:bulletEnabled val="1"/>
        </dgm:presLayoutVars>
      </dgm:prSet>
      <dgm:spPr/>
    </dgm:pt>
    <dgm:pt modelId="{47FB0EE2-F32A-4837-995C-A30DE6876D47}" type="pres">
      <dgm:prSet presAssocID="{39C259C2-2038-4A3D-AA12-4FEC63704903}" presName="sibTrans" presStyleCnt="0"/>
      <dgm:spPr/>
    </dgm:pt>
    <dgm:pt modelId="{B32EEAAB-D89A-4CF6-AFCF-8F65A1281A73}" type="pres">
      <dgm:prSet presAssocID="{F15F9C1C-B171-48FD-8AC0-9C175AC0333F}" presName="node" presStyleLbl="node1" presStyleIdx="14" presStyleCnt="16">
        <dgm:presLayoutVars>
          <dgm:bulletEnabled val="1"/>
        </dgm:presLayoutVars>
      </dgm:prSet>
      <dgm:spPr/>
    </dgm:pt>
    <dgm:pt modelId="{68A28C51-1DD0-44D2-84AA-7407624DDF09}" type="pres">
      <dgm:prSet presAssocID="{81D7DFC8-3DF4-4FD5-92B9-1AA81EAE2DE2}" presName="sibTrans" presStyleCnt="0"/>
      <dgm:spPr/>
    </dgm:pt>
    <dgm:pt modelId="{F1CD72F3-62F9-457F-8B9C-54AC66019B40}" type="pres">
      <dgm:prSet presAssocID="{6A022F89-2122-4DDF-9696-7916B7DF16DC}" presName="node" presStyleLbl="node1" presStyleIdx="15" presStyleCnt="16">
        <dgm:presLayoutVars>
          <dgm:bulletEnabled val="1"/>
        </dgm:presLayoutVars>
      </dgm:prSet>
      <dgm:spPr/>
    </dgm:pt>
  </dgm:ptLst>
  <dgm:cxnLst>
    <dgm:cxn modelId="{A4FAB60B-542A-43BB-9A9E-B289722D6A0E}" srcId="{A08F2F6C-EADD-4939-A6A2-5995EFC870AF}" destId="{2904D802-C314-498A-B93C-367D02414563}" srcOrd="12" destOrd="0" parTransId="{90022ADB-B16D-461C-843E-E4BE52719CCF}" sibTransId="{32A86013-BCEA-460D-A601-FF7A862B7218}"/>
    <dgm:cxn modelId="{4458E710-4186-4E15-823D-AB53A82FA02E}" srcId="{A08F2F6C-EADD-4939-A6A2-5995EFC870AF}" destId="{6C89273E-5AC0-47AA-8CB6-1FF624F01214}" srcOrd="7" destOrd="0" parTransId="{5B2658A2-0059-4098-ACAA-EF9159602CA9}" sibTransId="{EAEF4C87-2F8D-4D11-891D-56014CF09402}"/>
    <dgm:cxn modelId="{EE743F11-C5F5-475C-BACF-93D4C8862CB6}" srcId="{A08F2F6C-EADD-4939-A6A2-5995EFC870AF}" destId="{FC4D9160-ECA5-415D-91A3-12C31057099D}" srcOrd="2" destOrd="0" parTransId="{7FABB70F-8521-4BFD-B537-64A854A4C80E}" sibTransId="{BB41B1A7-408F-4C70-BEED-E0CE27E87A6D}"/>
    <dgm:cxn modelId="{95017011-0200-4A0E-9C53-3C17CA42F20E}" type="presOf" srcId="{921154C3-9B46-4986-8014-AAD6B59AB64D}" destId="{3C5F6E36-E5C4-4AA4-A7C8-0785A5EA7049}" srcOrd="0" destOrd="0" presId="urn:microsoft.com/office/officeart/2005/8/layout/default"/>
    <dgm:cxn modelId="{351A5E23-B442-4189-A6C4-F7201B8E377F}" srcId="{A08F2F6C-EADD-4939-A6A2-5995EFC870AF}" destId="{3D3889B9-B3EF-495C-ABFE-3A40935990BD}" srcOrd="9" destOrd="0" parTransId="{44B2B41B-39E5-480D-B18D-2E425E6CF2EC}" sibTransId="{A3B9AA32-2A7D-476F-BF90-579A18624B9E}"/>
    <dgm:cxn modelId="{5675D724-FBC7-4E20-9167-3914F69ACB2D}" srcId="{A08F2F6C-EADD-4939-A6A2-5995EFC870AF}" destId="{352A35FA-CD90-4499-A6B4-192C88F502CE}" srcOrd="11" destOrd="0" parTransId="{64A5707D-49CE-4289-B355-1AC19AD275DF}" sibTransId="{C1A1EE0D-219F-4A7C-9DAE-12634FCE66D8}"/>
    <dgm:cxn modelId="{BD77123C-64A3-465F-8657-FB6BB74BA5DB}" type="presOf" srcId="{F15F9C1C-B171-48FD-8AC0-9C175AC0333F}" destId="{B32EEAAB-D89A-4CF6-AFCF-8F65A1281A73}" srcOrd="0" destOrd="0" presId="urn:microsoft.com/office/officeart/2005/8/layout/default"/>
    <dgm:cxn modelId="{8000435B-9037-4831-8A32-6502E821C415}" type="presOf" srcId="{352A35FA-CD90-4499-A6B4-192C88F502CE}" destId="{9001AB21-2863-4C7B-8F19-54C902EFC096}" srcOrd="0" destOrd="0" presId="urn:microsoft.com/office/officeart/2005/8/layout/default"/>
    <dgm:cxn modelId="{0C170C68-676D-45B5-A564-E4CE22419FA9}" type="presOf" srcId="{FB673373-8579-4FD3-9494-EFC40133547E}" destId="{D9551058-9749-40EB-9AFA-3A9C71F00519}" srcOrd="0" destOrd="0" presId="urn:microsoft.com/office/officeart/2005/8/layout/default"/>
    <dgm:cxn modelId="{68C3AD6B-7045-49A1-B922-A058A6A142DF}" type="presOf" srcId="{A08F2F6C-EADD-4939-A6A2-5995EFC870AF}" destId="{ED0EE565-DE4C-409C-87D7-A0514CCF6D90}" srcOrd="0" destOrd="0" presId="urn:microsoft.com/office/officeart/2005/8/layout/default"/>
    <dgm:cxn modelId="{BF5FB16E-C436-43BC-AB64-5902F0AF9D4C}" srcId="{A08F2F6C-EADD-4939-A6A2-5995EFC870AF}" destId="{F15F9C1C-B171-48FD-8AC0-9C175AC0333F}" srcOrd="14" destOrd="0" parTransId="{85392B35-643F-4869-AF59-24BF51FDBB1D}" sibTransId="{81D7DFC8-3DF4-4FD5-92B9-1AA81EAE2DE2}"/>
    <dgm:cxn modelId="{4367D870-FEAE-4470-889A-6A7CC0FA4B07}" type="presOf" srcId="{3D3889B9-B3EF-495C-ABFE-3A40935990BD}" destId="{3C4FA622-A29B-40AD-845C-AC896175B00D}" srcOrd="0" destOrd="0" presId="urn:microsoft.com/office/officeart/2005/8/layout/default"/>
    <dgm:cxn modelId="{491EA571-9BD5-4549-B49A-E902DAEA0DE0}" type="presOf" srcId="{F81F219C-3E2B-4EC2-AB2E-483DA6C70ED7}" destId="{D88ABF1A-D8CD-47E5-A9B1-F237D971C31F}" srcOrd="0" destOrd="0" presId="urn:microsoft.com/office/officeart/2005/8/layout/default"/>
    <dgm:cxn modelId="{0D72B377-9FBC-4353-9294-77C7C5503713}" srcId="{A08F2F6C-EADD-4939-A6A2-5995EFC870AF}" destId="{943BEA8F-DF41-46EC-83F1-D5BF49A2F573}" srcOrd="4" destOrd="0" parTransId="{C87917E8-E2C7-40C3-AC63-49692EE475BE}" sibTransId="{8E7B39AA-6E4C-4FCE-868C-739903C43CA3}"/>
    <dgm:cxn modelId="{7A0C7D78-60BA-490C-AFD2-11115ABE3683}" type="presOf" srcId="{F7D7E788-3EEE-4A71-99F2-15021BD3FF8D}" destId="{6CF08625-92B1-4754-9D32-D4AFD5155BFF}" srcOrd="0" destOrd="0" presId="urn:microsoft.com/office/officeart/2005/8/layout/default"/>
    <dgm:cxn modelId="{4DD31A85-E9B6-45ED-AD41-3FA970FF7766}" srcId="{A08F2F6C-EADD-4939-A6A2-5995EFC870AF}" destId="{F3AFE762-A600-4827-9FA4-BA15D24FEEAA}" srcOrd="3" destOrd="0" parTransId="{85BFFC48-9B15-43C2-8925-8D2E5AFAA1FF}" sibTransId="{239B182F-8311-4846-8B87-BC540A2301AF}"/>
    <dgm:cxn modelId="{30C1228E-E89D-4354-8025-CF46C8378944}" srcId="{A08F2F6C-EADD-4939-A6A2-5995EFC870AF}" destId="{6A022F89-2122-4DDF-9696-7916B7DF16DC}" srcOrd="15" destOrd="0" parTransId="{90654C7E-E9B4-46DE-9960-DB3CDAA4C9D9}" sibTransId="{D909E5E3-1BFC-4CB6-AAE9-E21B26F1404A}"/>
    <dgm:cxn modelId="{48877A9F-4513-4597-9008-643143A8DF1F}" type="presOf" srcId="{6A022F89-2122-4DDF-9696-7916B7DF16DC}" destId="{F1CD72F3-62F9-457F-8B9C-54AC66019B40}" srcOrd="0" destOrd="0" presId="urn:microsoft.com/office/officeart/2005/8/layout/default"/>
    <dgm:cxn modelId="{7FEC5FAE-474B-4B7E-812E-39AA20BDA821}" srcId="{A08F2F6C-EADD-4939-A6A2-5995EFC870AF}" destId="{F7D7E788-3EEE-4A71-99F2-15021BD3FF8D}" srcOrd="6" destOrd="0" parTransId="{0D6C1A85-5E1D-49D1-92F9-6D78AB5702BB}" sibTransId="{C900BE40-17F3-4773-82A7-1A62DB132452}"/>
    <dgm:cxn modelId="{BC31E3AF-990F-43C5-9B92-E85C1B968D28}" srcId="{A08F2F6C-EADD-4939-A6A2-5995EFC870AF}" destId="{B44E3BA5-0836-4746-BEB2-858C471F99C6}" srcOrd="5" destOrd="0" parTransId="{622BB2C7-6AB4-4740-82FC-18F6874C4715}" sibTransId="{E7646D77-275A-4E49-A886-7F2C25EE87F1}"/>
    <dgm:cxn modelId="{7428BEB0-B90B-4518-8EBF-96850B105B2F}" srcId="{A08F2F6C-EADD-4939-A6A2-5995EFC870AF}" destId="{FB673373-8579-4FD3-9494-EFC40133547E}" srcOrd="1" destOrd="0" parTransId="{2427B509-298D-4055-83B2-BD3C0CDB714C}" sibTransId="{B98350E9-7BA2-4D29-B6C5-1A694879AFD1}"/>
    <dgm:cxn modelId="{DB5363B2-139F-41BD-AAD3-BD4886F56B48}" type="presOf" srcId="{2904D802-C314-498A-B93C-367D02414563}" destId="{53A8FA7F-19FA-4AA3-AD52-DA339EF61959}" srcOrd="0" destOrd="0" presId="urn:microsoft.com/office/officeart/2005/8/layout/default"/>
    <dgm:cxn modelId="{72F123BF-EA97-4D6C-A616-69AF99D19DAF}" type="presOf" srcId="{FC4D9160-ECA5-415D-91A3-12C31057099D}" destId="{B151FDFA-B52A-405A-B97A-0AC243D421B9}" srcOrd="0" destOrd="0" presId="urn:microsoft.com/office/officeart/2005/8/layout/default"/>
    <dgm:cxn modelId="{941F80BF-90F2-4771-8F0B-FF76DF3D30C0}" type="presOf" srcId="{3BD0865C-20B4-4FB8-8CD1-1560456B9D14}" destId="{478F6876-A725-4C90-836B-7943059D5EC4}" srcOrd="0" destOrd="0" presId="urn:microsoft.com/office/officeart/2005/8/layout/default"/>
    <dgm:cxn modelId="{93ADDFC3-4DAF-4C1D-8E9F-D863C844CCF5}" type="presOf" srcId="{943BEA8F-DF41-46EC-83F1-D5BF49A2F573}" destId="{8119ED8F-4715-4B48-AF10-CB4A7F352CB5}" srcOrd="0" destOrd="0" presId="urn:microsoft.com/office/officeart/2005/8/layout/default"/>
    <dgm:cxn modelId="{3D06EBCB-1939-419D-99AB-2835D822A571}" srcId="{A08F2F6C-EADD-4939-A6A2-5995EFC870AF}" destId="{E99C1901-99EC-482B-96B7-196993B37E94}" srcOrd="8" destOrd="0" parTransId="{B228911C-3AB1-47E5-AFD9-2916D71C0DDE}" sibTransId="{F27B32E9-E532-458C-B925-5704EE61D2BA}"/>
    <dgm:cxn modelId="{D1F4DFD1-494D-4ED8-A3DB-22EB4DAF67FA}" type="presOf" srcId="{F3AFE762-A600-4827-9FA4-BA15D24FEEAA}" destId="{2A32C664-68CD-4721-A2B2-C8093A7C6686}" srcOrd="0" destOrd="0" presId="urn:microsoft.com/office/officeart/2005/8/layout/default"/>
    <dgm:cxn modelId="{DBE5E8E1-4119-4905-951C-733C18674E9D}" srcId="{A08F2F6C-EADD-4939-A6A2-5995EFC870AF}" destId="{3BD0865C-20B4-4FB8-8CD1-1560456B9D14}" srcOrd="13" destOrd="0" parTransId="{7104A0DA-99FC-4766-A3AF-DB487E606627}" sibTransId="{39C259C2-2038-4A3D-AA12-4FEC63704903}"/>
    <dgm:cxn modelId="{55D133E3-1F9E-4998-B4DF-74D63E832145}" srcId="{A08F2F6C-EADD-4939-A6A2-5995EFC870AF}" destId="{921154C3-9B46-4986-8014-AAD6B59AB64D}" srcOrd="10" destOrd="0" parTransId="{31953CF1-D203-42FE-B18C-8BC1ED551473}" sibTransId="{73B8BAF2-C8E5-4E48-A90D-52468207B44E}"/>
    <dgm:cxn modelId="{8F86EFE9-9FC9-4F78-B11B-753124205840}" type="presOf" srcId="{B44E3BA5-0836-4746-BEB2-858C471F99C6}" destId="{A3A7CCB2-53E0-49BA-A4D9-000A2B2317D9}" srcOrd="0" destOrd="0" presId="urn:microsoft.com/office/officeart/2005/8/layout/default"/>
    <dgm:cxn modelId="{A51EE0EC-5ADE-401D-9E22-51318289A003}" type="presOf" srcId="{E99C1901-99EC-482B-96B7-196993B37E94}" destId="{F638258E-BFE1-473D-8DC6-9D9ABFCDEB0D}" srcOrd="0" destOrd="0" presId="urn:microsoft.com/office/officeart/2005/8/layout/default"/>
    <dgm:cxn modelId="{A9D1E1EE-C457-4AC6-9560-5DFF81B364EE}" type="presOf" srcId="{6C89273E-5AC0-47AA-8CB6-1FF624F01214}" destId="{1C1EB068-AD1D-429D-9307-DC57866C83BD}" srcOrd="0" destOrd="0" presId="urn:microsoft.com/office/officeart/2005/8/layout/default"/>
    <dgm:cxn modelId="{2B0A90FC-3693-4A6E-BAD5-4ADB74B5C379}" srcId="{A08F2F6C-EADD-4939-A6A2-5995EFC870AF}" destId="{F81F219C-3E2B-4EC2-AB2E-483DA6C70ED7}" srcOrd="0" destOrd="0" parTransId="{BA275B2F-43A4-409D-A9A5-13B5B46D9DF2}" sibTransId="{DE231BF0-E465-4EBF-AA0C-05699E4E73AF}"/>
    <dgm:cxn modelId="{158AA173-06A2-4837-87A8-A4C93820404B}" type="presParOf" srcId="{ED0EE565-DE4C-409C-87D7-A0514CCF6D90}" destId="{D88ABF1A-D8CD-47E5-A9B1-F237D971C31F}" srcOrd="0" destOrd="0" presId="urn:microsoft.com/office/officeart/2005/8/layout/default"/>
    <dgm:cxn modelId="{CFDBC802-2264-45BE-A2FF-B3E523F301BD}" type="presParOf" srcId="{ED0EE565-DE4C-409C-87D7-A0514CCF6D90}" destId="{0639D37E-22B3-4E96-88AE-E2BD563B423F}" srcOrd="1" destOrd="0" presId="urn:microsoft.com/office/officeart/2005/8/layout/default"/>
    <dgm:cxn modelId="{3404AB0C-8535-4585-B412-9405669F3A63}" type="presParOf" srcId="{ED0EE565-DE4C-409C-87D7-A0514CCF6D90}" destId="{D9551058-9749-40EB-9AFA-3A9C71F00519}" srcOrd="2" destOrd="0" presId="urn:microsoft.com/office/officeart/2005/8/layout/default"/>
    <dgm:cxn modelId="{6E1D8688-5D51-4D74-A9BD-EB4310675C96}" type="presParOf" srcId="{ED0EE565-DE4C-409C-87D7-A0514CCF6D90}" destId="{0C850C37-5BEB-4A16-B49A-B07E8AEA1DD1}" srcOrd="3" destOrd="0" presId="urn:microsoft.com/office/officeart/2005/8/layout/default"/>
    <dgm:cxn modelId="{DABE9BAD-F06D-4E52-9D37-F7F701ABAAC5}" type="presParOf" srcId="{ED0EE565-DE4C-409C-87D7-A0514CCF6D90}" destId="{B151FDFA-B52A-405A-B97A-0AC243D421B9}" srcOrd="4" destOrd="0" presId="urn:microsoft.com/office/officeart/2005/8/layout/default"/>
    <dgm:cxn modelId="{EF41FE39-E122-4AB0-B70A-FCFE721B0289}" type="presParOf" srcId="{ED0EE565-DE4C-409C-87D7-A0514CCF6D90}" destId="{E1B0361D-BABB-4DCE-BF86-9FC15E6E3473}" srcOrd="5" destOrd="0" presId="urn:microsoft.com/office/officeart/2005/8/layout/default"/>
    <dgm:cxn modelId="{263FBF7E-03DE-45D2-ACD7-14D0DA9420DC}" type="presParOf" srcId="{ED0EE565-DE4C-409C-87D7-A0514CCF6D90}" destId="{2A32C664-68CD-4721-A2B2-C8093A7C6686}" srcOrd="6" destOrd="0" presId="urn:microsoft.com/office/officeart/2005/8/layout/default"/>
    <dgm:cxn modelId="{0113DBA0-BB26-401C-AE28-69AFB478E54B}" type="presParOf" srcId="{ED0EE565-DE4C-409C-87D7-A0514CCF6D90}" destId="{7FD86B62-5F93-4300-B566-151A3F8224E8}" srcOrd="7" destOrd="0" presId="urn:microsoft.com/office/officeart/2005/8/layout/default"/>
    <dgm:cxn modelId="{AE66CD14-8DA8-49C8-8DE0-8DFFC42450A1}" type="presParOf" srcId="{ED0EE565-DE4C-409C-87D7-A0514CCF6D90}" destId="{8119ED8F-4715-4B48-AF10-CB4A7F352CB5}" srcOrd="8" destOrd="0" presId="urn:microsoft.com/office/officeart/2005/8/layout/default"/>
    <dgm:cxn modelId="{DD1A5533-1BF6-43B0-972F-98AE94EAD83D}" type="presParOf" srcId="{ED0EE565-DE4C-409C-87D7-A0514CCF6D90}" destId="{7FF7AE23-E244-4AC7-84F2-4B344F4BD68A}" srcOrd="9" destOrd="0" presId="urn:microsoft.com/office/officeart/2005/8/layout/default"/>
    <dgm:cxn modelId="{AD5ECCC8-1DE7-4B4F-9E97-E25A97594E41}" type="presParOf" srcId="{ED0EE565-DE4C-409C-87D7-A0514CCF6D90}" destId="{A3A7CCB2-53E0-49BA-A4D9-000A2B2317D9}" srcOrd="10" destOrd="0" presId="urn:microsoft.com/office/officeart/2005/8/layout/default"/>
    <dgm:cxn modelId="{05D81B6C-C2E7-498C-9051-01D71F798CBB}" type="presParOf" srcId="{ED0EE565-DE4C-409C-87D7-A0514CCF6D90}" destId="{00169E38-F500-41F9-868D-FCABE78B192C}" srcOrd="11" destOrd="0" presId="urn:microsoft.com/office/officeart/2005/8/layout/default"/>
    <dgm:cxn modelId="{F6186D8C-1357-4F3E-92A6-28A4A0DADA78}" type="presParOf" srcId="{ED0EE565-DE4C-409C-87D7-A0514CCF6D90}" destId="{6CF08625-92B1-4754-9D32-D4AFD5155BFF}" srcOrd="12" destOrd="0" presId="urn:microsoft.com/office/officeart/2005/8/layout/default"/>
    <dgm:cxn modelId="{D5075583-DF97-4949-B78B-E64716E0B09D}" type="presParOf" srcId="{ED0EE565-DE4C-409C-87D7-A0514CCF6D90}" destId="{CE565BB3-1A16-4057-98E7-82FA6419344B}" srcOrd="13" destOrd="0" presId="urn:microsoft.com/office/officeart/2005/8/layout/default"/>
    <dgm:cxn modelId="{5F66FD2B-980B-44F4-ACE7-E6F4E8F1D523}" type="presParOf" srcId="{ED0EE565-DE4C-409C-87D7-A0514CCF6D90}" destId="{1C1EB068-AD1D-429D-9307-DC57866C83BD}" srcOrd="14" destOrd="0" presId="urn:microsoft.com/office/officeart/2005/8/layout/default"/>
    <dgm:cxn modelId="{2942E8F1-1607-445C-B66F-626563F0D031}" type="presParOf" srcId="{ED0EE565-DE4C-409C-87D7-A0514CCF6D90}" destId="{5DA82AD5-391A-4A7B-BB47-F9E90539516A}" srcOrd="15" destOrd="0" presId="urn:microsoft.com/office/officeart/2005/8/layout/default"/>
    <dgm:cxn modelId="{0F1491FA-A0F6-4CD4-B0DC-3FC299D039FC}" type="presParOf" srcId="{ED0EE565-DE4C-409C-87D7-A0514CCF6D90}" destId="{F638258E-BFE1-473D-8DC6-9D9ABFCDEB0D}" srcOrd="16" destOrd="0" presId="urn:microsoft.com/office/officeart/2005/8/layout/default"/>
    <dgm:cxn modelId="{1C4921BD-7224-46EE-8369-1A649088C0DF}" type="presParOf" srcId="{ED0EE565-DE4C-409C-87D7-A0514CCF6D90}" destId="{54EE3DDB-9269-4584-8008-955A619B9713}" srcOrd="17" destOrd="0" presId="urn:microsoft.com/office/officeart/2005/8/layout/default"/>
    <dgm:cxn modelId="{0D6BA986-56A9-4D45-9D2C-B0CB27448452}" type="presParOf" srcId="{ED0EE565-DE4C-409C-87D7-A0514CCF6D90}" destId="{3C4FA622-A29B-40AD-845C-AC896175B00D}" srcOrd="18" destOrd="0" presId="urn:microsoft.com/office/officeart/2005/8/layout/default"/>
    <dgm:cxn modelId="{7D4D3F26-92A6-4EFE-8095-560E5344269D}" type="presParOf" srcId="{ED0EE565-DE4C-409C-87D7-A0514CCF6D90}" destId="{A9718304-F9E3-4E65-B38F-45E40B61A5F9}" srcOrd="19" destOrd="0" presId="urn:microsoft.com/office/officeart/2005/8/layout/default"/>
    <dgm:cxn modelId="{988727D3-5EB0-4006-9762-10EE4EFF4EB0}" type="presParOf" srcId="{ED0EE565-DE4C-409C-87D7-A0514CCF6D90}" destId="{3C5F6E36-E5C4-4AA4-A7C8-0785A5EA7049}" srcOrd="20" destOrd="0" presId="urn:microsoft.com/office/officeart/2005/8/layout/default"/>
    <dgm:cxn modelId="{C90FF59A-4257-4034-A8B8-35C61D14B773}" type="presParOf" srcId="{ED0EE565-DE4C-409C-87D7-A0514CCF6D90}" destId="{4795D9F0-2E3F-4FD6-B495-C319478D35ED}" srcOrd="21" destOrd="0" presId="urn:microsoft.com/office/officeart/2005/8/layout/default"/>
    <dgm:cxn modelId="{3E698C0C-080A-49E8-8F24-79477052D5E3}" type="presParOf" srcId="{ED0EE565-DE4C-409C-87D7-A0514CCF6D90}" destId="{9001AB21-2863-4C7B-8F19-54C902EFC096}" srcOrd="22" destOrd="0" presId="urn:microsoft.com/office/officeart/2005/8/layout/default"/>
    <dgm:cxn modelId="{1329FEE7-09FA-4A0E-A8B5-C449C429BCB0}" type="presParOf" srcId="{ED0EE565-DE4C-409C-87D7-A0514CCF6D90}" destId="{5F369CEF-6AC6-4868-81C2-F9257B95C65D}" srcOrd="23" destOrd="0" presId="urn:microsoft.com/office/officeart/2005/8/layout/default"/>
    <dgm:cxn modelId="{BB0F2C55-F8B1-4480-AB4D-CD0E2215516B}" type="presParOf" srcId="{ED0EE565-DE4C-409C-87D7-A0514CCF6D90}" destId="{53A8FA7F-19FA-4AA3-AD52-DA339EF61959}" srcOrd="24" destOrd="0" presId="urn:microsoft.com/office/officeart/2005/8/layout/default"/>
    <dgm:cxn modelId="{1F0559F7-957A-464A-A8FB-68C791996E0A}" type="presParOf" srcId="{ED0EE565-DE4C-409C-87D7-A0514CCF6D90}" destId="{3C798805-CF39-4159-8EBF-713D55DBE463}" srcOrd="25" destOrd="0" presId="urn:microsoft.com/office/officeart/2005/8/layout/default"/>
    <dgm:cxn modelId="{3181B200-D5AF-4EC4-A64B-AE4B72904016}" type="presParOf" srcId="{ED0EE565-DE4C-409C-87D7-A0514CCF6D90}" destId="{478F6876-A725-4C90-836B-7943059D5EC4}" srcOrd="26" destOrd="0" presId="urn:microsoft.com/office/officeart/2005/8/layout/default"/>
    <dgm:cxn modelId="{16F2E631-C97F-4C37-9A6D-2C098F917F7C}" type="presParOf" srcId="{ED0EE565-DE4C-409C-87D7-A0514CCF6D90}" destId="{47FB0EE2-F32A-4837-995C-A30DE6876D47}" srcOrd="27" destOrd="0" presId="urn:microsoft.com/office/officeart/2005/8/layout/default"/>
    <dgm:cxn modelId="{FAE15D19-0435-4CD6-B470-2D2E8EF76690}" type="presParOf" srcId="{ED0EE565-DE4C-409C-87D7-A0514CCF6D90}" destId="{B32EEAAB-D89A-4CF6-AFCF-8F65A1281A73}" srcOrd="28" destOrd="0" presId="urn:microsoft.com/office/officeart/2005/8/layout/default"/>
    <dgm:cxn modelId="{740CCDC0-E610-4070-993A-4E59EB3CD43D}" type="presParOf" srcId="{ED0EE565-DE4C-409C-87D7-A0514CCF6D90}" destId="{68A28C51-1DD0-44D2-84AA-7407624DDF09}" srcOrd="29" destOrd="0" presId="urn:microsoft.com/office/officeart/2005/8/layout/default"/>
    <dgm:cxn modelId="{57B52F47-1029-4B39-B552-5BDF3FBA5EFA}" type="presParOf" srcId="{ED0EE565-DE4C-409C-87D7-A0514CCF6D90}" destId="{F1CD72F3-62F9-457F-8B9C-54AC66019B40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ABF1A-D8CD-47E5-A9B1-F237D971C31F}">
      <dsp:nvSpPr>
        <dsp:cNvPr id="0" name=""/>
        <dsp:cNvSpPr/>
      </dsp:nvSpPr>
      <dsp:spPr>
        <a:xfrm>
          <a:off x="2139" y="194993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Acetone</a:t>
          </a:r>
          <a:r>
            <a:rPr lang="en-US" sz="1600" kern="1200" dirty="0"/>
            <a:t>—found in nail polish remover</a:t>
          </a:r>
        </a:p>
      </dsp:txBody>
      <dsp:txXfrm>
        <a:off x="2139" y="194993"/>
        <a:ext cx="1697060" cy="1018236"/>
      </dsp:txXfrm>
    </dsp:sp>
    <dsp:sp modelId="{D9551058-9749-40EB-9AFA-3A9C71F00519}">
      <dsp:nvSpPr>
        <dsp:cNvPr id="0" name=""/>
        <dsp:cNvSpPr/>
      </dsp:nvSpPr>
      <dsp:spPr>
        <a:xfrm>
          <a:off x="1868905" y="194993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Acetic acid</a:t>
          </a:r>
          <a:r>
            <a:rPr lang="en-US" sz="1600" kern="1200"/>
            <a:t>—an ingredient in hair dye</a:t>
          </a:r>
        </a:p>
      </dsp:txBody>
      <dsp:txXfrm>
        <a:off x="1868905" y="194993"/>
        <a:ext cx="1697060" cy="1018236"/>
      </dsp:txXfrm>
    </dsp:sp>
    <dsp:sp modelId="{B151FDFA-B52A-405A-B97A-0AC243D421B9}">
      <dsp:nvSpPr>
        <dsp:cNvPr id="0" name=""/>
        <dsp:cNvSpPr/>
      </dsp:nvSpPr>
      <dsp:spPr>
        <a:xfrm>
          <a:off x="3758531" y="140690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Ammonia</a:t>
          </a:r>
          <a:r>
            <a:rPr lang="en-US" sz="1600" kern="1200"/>
            <a:t>—a common household cleaner</a:t>
          </a:r>
        </a:p>
      </dsp:txBody>
      <dsp:txXfrm>
        <a:off x="3758531" y="140690"/>
        <a:ext cx="1697060" cy="1018236"/>
      </dsp:txXfrm>
    </dsp:sp>
    <dsp:sp modelId="{2A32C664-68CD-4721-A2B2-C8093A7C6686}">
      <dsp:nvSpPr>
        <dsp:cNvPr id="0" name=""/>
        <dsp:cNvSpPr/>
      </dsp:nvSpPr>
      <dsp:spPr>
        <a:xfrm>
          <a:off x="5604577" y="140690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Arsenic</a:t>
          </a:r>
          <a:r>
            <a:rPr lang="en-US" sz="1600" kern="1200"/>
            <a:t>—used in rat poison</a:t>
          </a:r>
        </a:p>
      </dsp:txBody>
      <dsp:txXfrm>
        <a:off x="5604577" y="140690"/>
        <a:ext cx="1697060" cy="1018236"/>
      </dsp:txXfrm>
    </dsp:sp>
    <dsp:sp modelId="{8119ED8F-4715-4B48-AF10-CB4A7F352CB5}">
      <dsp:nvSpPr>
        <dsp:cNvPr id="0" name=""/>
        <dsp:cNvSpPr/>
      </dsp:nvSpPr>
      <dsp:spPr>
        <a:xfrm>
          <a:off x="2139" y="1382935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Benzene</a:t>
          </a:r>
          <a:r>
            <a:rPr lang="en-US" sz="1600" kern="1200"/>
            <a:t>—found in rubber cement and gasoline</a:t>
          </a:r>
        </a:p>
      </dsp:txBody>
      <dsp:txXfrm>
        <a:off x="2139" y="1382935"/>
        <a:ext cx="1697060" cy="1018236"/>
      </dsp:txXfrm>
    </dsp:sp>
    <dsp:sp modelId="{A3A7CCB2-53E0-49BA-A4D9-000A2B2317D9}">
      <dsp:nvSpPr>
        <dsp:cNvPr id="0" name=""/>
        <dsp:cNvSpPr/>
      </dsp:nvSpPr>
      <dsp:spPr>
        <a:xfrm>
          <a:off x="1868905" y="1382935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Butane</a:t>
          </a:r>
          <a:r>
            <a:rPr lang="en-US" sz="1600" kern="1200"/>
            <a:t>—used in lighter fluid</a:t>
          </a:r>
        </a:p>
      </dsp:txBody>
      <dsp:txXfrm>
        <a:off x="1868905" y="1382935"/>
        <a:ext cx="1697060" cy="1018236"/>
      </dsp:txXfrm>
    </dsp:sp>
    <dsp:sp modelId="{6CF08625-92B1-4754-9D32-D4AFD5155BFF}">
      <dsp:nvSpPr>
        <dsp:cNvPr id="0" name=""/>
        <dsp:cNvSpPr/>
      </dsp:nvSpPr>
      <dsp:spPr>
        <a:xfrm>
          <a:off x="3735672" y="1382935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Cadmium</a:t>
          </a:r>
          <a:r>
            <a:rPr lang="en-US" sz="1600" kern="1200"/>
            <a:t>—active component in battery acid</a:t>
          </a:r>
        </a:p>
      </dsp:txBody>
      <dsp:txXfrm>
        <a:off x="3735672" y="1382935"/>
        <a:ext cx="1697060" cy="1018236"/>
      </dsp:txXfrm>
    </dsp:sp>
    <dsp:sp modelId="{1C1EB068-AD1D-429D-9307-DC57866C83BD}">
      <dsp:nvSpPr>
        <dsp:cNvPr id="0" name=""/>
        <dsp:cNvSpPr/>
      </dsp:nvSpPr>
      <dsp:spPr>
        <a:xfrm>
          <a:off x="5602439" y="1382935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Carbon monoxide</a:t>
          </a:r>
          <a:r>
            <a:rPr lang="en-US" sz="1600" kern="1200"/>
            <a:t>—released in car exhaust fumes</a:t>
          </a:r>
        </a:p>
      </dsp:txBody>
      <dsp:txXfrm>
        <a:off x="5602439" y="1382935"/>
        <a:ext cx="1697060" cy="1018236"/>
      </dsp:txXfrm>
    </dsp:sp>
    <dsp:sp modelId="{F638258E-BFE1-473D-8DC6-9D9ABFCDEB0D}">
      <dsp:nvSpPr>
        <dsp:cNvPr id="0" name=""/>
        <dsp:cNvSpPr/>
      </dsp:nvSpPr>
      <dsp:spPr>
        <a:xfrm>
          <a:off x="2139" y="2570878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Formaldehyde</a:t>
          </a:r>
          <a:r>
            <a:rPr lang="en-US" sz="1600" kern="1200"/>
            <a:t>—embalming fluid</a:t>
          </a:r>
        </a:p>
      </dsp:txBody>
      <dsp:txXfrm>
        <a:off x="2139" y="2570878"/>
        <a:ext cx="1697060" cy="1018236"/>
      </dsp:txXfrm>
    </dsp:sp>
    <dsp:sp modelId="{3C4FA622-A29B-40AD-845C-AC896175B00D}">
      <dsp:nvSpPr>
        <dsp:cNvPr id="0" name=""/>
        <dsp:cNvSpPr/>
      </dsp:nvSpPr>
      <dsp:spPr>
        <a:xfrm>
          <a:off x="1868905" y="2570878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Hexamine</a:t>
          </a:r>
          <a:r>
            <a:rPr lang="en-US" sz="1600" kern="1200"/>
            <a:t>—found in barbecue lighter fluid</a:t>
          </a:r>
        </a:p>
      </dsp:txBody>
      <dsp:txXfrm>
        <a:off x="1868905" y="2570878"/>
        <a:ext cx="1697060" cy="1018236"/>
      </dsp:txXfrm>
    </dsp:sp>
    <dsp:sp modelId="{3C5F6E36-E5C4-4AA4-A7C8-0785A5EA7049}">
      <dsp:nvSpPr>
        <dsp:cNvPr id="0" name=""/>
        <dsp:cNvSpPr/>
      </dsp:nvSpPr>
      <dsp:spPr>
        <a:xfrm>
          <a:off x="3735672" y="2570878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Lead</a:t>
          </a:r>
          <a:r>
            <a:rPr lang="en-US" sz="1600" kern="1200"/>
            <a:t>—used in batteries</a:t>
          </a:r>
        </a:p>
      </dsp:txBody>
      <dsp:txXfrm>
        <a:off x="3735672" y="2570878"/>
        <a:ext cx="1697060" cy="1018236"/>
      </dsp:txXfrm>
    </dsp:sp>
    <dsp:sp modelId="{9001AB21-2863-4C7B-8F19-54C902EFC096}">
      <dsp:nvSpPr>
        <dsp:cNvPr id="0" name=""/>
        <dsp:cNvSpPr/>
      </dsp:nvSpPr>
      <dsp:spPr>
        <a:xfrm>
          <a:off x="5602439" y="2570878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Naphthalene</a:t>
          </a:r>
          <a:r>
            <a:rPr lang="en-US" sz="1600" kern="1200"/>
            <a:t>—an ingredient in mothball</a:t>
          </a:r>
        </a:p>
      </dsp:txBody>
      <dsp:txXfrm>
        <a:off x="5602439" y="2570878"/>
        <a:ext cx="1697060" cy="1018236"/>
      </dsp:txXfrm>
    </dsp:sp>
    <dsp:sp modelId="{53A8FA7F-19FA-4AA3-AD52-DA339EF61959}">
      <dsp:nvSpPr>
        <dsp:cNvPr id="0" name=""/>
        <dsp:cNvSpPr/>
      </dsp:nvSpPr>
      <dsp:spPr>
        <a:xfrm>
          <a:off x="2139" y="3758820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Methanol</a:t>
          </a:r>
          <a:r>
            <a:rPr lang="en-US" sz="1600" kern="1200"/>
            <a:t>—a main component in rocket fuel</a:t>
          </a:r>
        </a:p>
      </dsp:txBody>
      <dsp:txXfrm>
        <a:off x="2139" y="3758820"/>
        <a:ext cx="1697060" cy="1018236"/>
      </dsp:txXfrm>
    </dsp:sp>
    <dsp:sp modelId="{478F6876-A725-4C90-836B-7943059D5EC4}">
      <dsp:nvSpPr>
        <dsp:cNvPr id="0" name=""/>
        <dsp:cNvSpPr/>
      </dsp:nvSpPr>
      <dsp:spPr>
        <a:xfrm>
          <a:off x="1868905" y="3758820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Nicotine</a:t>
          </a:r>
          <a:r>
            <a:rPr lang="en-US" sz="1600" kern="1200"/>
            <a:t>—used as an insecticide</a:t>
          </a:r>
        </a:p>
      </dsp:txBody>
      <dsp:txXfrm>
        <a:off x="1868905" y="3758820"/>
        <a:ext cx="1697060" cy="1018236"/>
      </dsp:txXfrm>
    </dsp:sp>
    <dsp:sp modelId="{B32EEAAB-D89A-4CF6-AFCF-8F65A1281A73}">
      <dsp:nvSpPr>
        <dsp:cNvPr id="0" name=""/>
        <dsp:cNvSpPr/>
      </dsp:nvSpPr>
      <dsp:spPr>
        <a:xfrm>
          <a:off x="3735672" y="3758820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Tar</a:t>
          </a:r>
          <a:r>
            <a:rPr lang="en-US" sz="1600" kern="1200"/>
            <a:t>—material for paving roads</a:t>
          </a:r>
        </a:p>
      </dsp:txBody>
      <dsp:txXfrm>
        <a:off x="3735672" y="3758820"/>
        <a:ext cx="1697060" cy="1018236"/>
      </dsp:txXfrm>
    </dsp:sp>
    <dsp:sp modelId="{F1CD72F3-62F9-457F-8B9C-54AC66019B40}">
      <dsp:nvSpPr>
        <dsp:cNvPr id="0" name=""/>
        <dsp:cNvSpPr/>
      </dsp:nvSpPr>
      <dsp:spPr>
        <a:xfrm>
          <a:off x="5602439" y="3758820"/>
          <a:ext cx="1697060" cy="101823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Toluene</a:t>
          </a:r>
          <a:r>
            <a:rPr lang="en-US" sz="1600" kern="1200"/>
            <a:t>—used to manufacture paint</a:t>
          </a:r>
        </a:p>
      </dsp:txBody>
      <dsp:txXfrm>
        <a:off x="5602439" y="3758820"/>
        <a:ext cx="1697060" cy="1018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B369AF3-658F-41B4-84D3-C648FFE21CE0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F173596-93BF-4947-8E39-6EA9C0221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C1EC-7E83-4630-A9B2-4F23AAB50D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3:notes"/>
          <p:cNvSpPr txBox="1">
            <a:spLocks noGrp="1"/>
          </p:cNvSpPr>
          <p:nvPr>
            <p:ph type="body" idx="1"/>
          </p:nvPr>
        </p:nvSpPr>
        <p:spPr>
          <a:xfrm>
            <a:off x="757597" y="4744114"/>
            <a:ext cx="6060779" cy="3881548"/>
          </a:xfrm>
          <a:prstGeom prst="rect">
            <a:avLst/>
          </a:prstGeom>
        </p:spPr>
        <p:txBody>
          <a:bodyPr spcFirstLastPara="1" wrap="square" lIns="99593" tIns="49782" rIns="99593" bIns="49782" anchor="t" anchorCtr="0">
            <a:noAutofit/>
          </a:bodyPr>
          <a:lstStyle/>
          <a:p>
            <a:endParaRPr dirty="0"/>
          </a:p>
        </p:txBody>
      </p:sp>
      <p:sp>
        <p:nvSpPr>
          <p:cNvPr id="661" name="Google Shape;66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265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 txBox="1">
            <a:spLocks noGrp="1"/>
          </p:cNvSpPr>
          <p:nvPr>
            <p:ph type="body" idx="1"/>
          </p:nvPr>
        </p:nvSpPr>
        <p:spPr>
          <a:xfrm>
            <a:off x="757597" y="4744114"/>
            <a:ext cx="6060779" cy="3881548"/>
          </a:xfrm>
          <a:prstGeom prst="rect">
            <a:avLst/>
          </a:prstGeom>
        </p:spPr>
        <p:txBody>
          <a:bodyPr spcFirstLastPara="1" wrap="square" lIns="99593" tIns="49782" rIns="99593" bIns="49782" anchor="t" anchorCtr="0">
            <a:noAutofit/>
          </a:bodyPr>
          <a:lstStyle/>
          <a:p>
            <a:endParaRPr/>
          </a:p>
        </p:txBody>
      </p:sp>
      <p:sp>
        <p:nvSpPr>
          <p:cNvPr id="263" name="Google Shape;2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7621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>
            <a:spLocks noGrp="1"/>
          </p:cNvSpPr>
          <p:nvPr>
            <p:ph type="body" idx="1"/>
          </p:nvPr>
        </p:nvSpPr>
        <p:spPr>
          <a:xfrm>
            <a:off x="757597" y="4744114"/>
            <a:ext cx="6060779" cy="3881548"/>
          </a:xfrm>
          <a:prstGeom prst="rect">
            <a:avLst/>
          </a:prstGeom>
        </p:spPr>
        <p:txBody>
          <a:bodyPr spcFirstLastPara="1" wrap="square" lIns="99593" tIns="49782" rIns="99593" bIns="49782" anchor="t" anchorCtr="0">
            <a:noAutofit/>
          </a:bodyPr>
          <a:lstStyle/>
          <a:p>
            <a:endParaRPr/>
          </a:p>
        </p:txBody>
      </p:sp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366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18B17A-A3B5-4754-9E11-1B295C9B201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186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endParaRPr/>
          </a:p>
        </p:txBody>
      </p:sp>
      <p:sp>
        <p:nvSpPr>
          <p:cNvPr id="607" name="Google Shape;60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958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89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endParaRPr/>
          </a:p>
        </p:txBody>
      </p:sp>
      <p:sp>
        <p:nvSpPr>
          <p:cNvPr id="607" name="Google Shape;60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9529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endParaRPr/>
          </a:p>
        </p:txBody>
      </p:sp>
      <p:sp>
        <p:nvSpPr>
          <p:cNvPr id="607" name="Google Shape;60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1947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E4827C-AEB7-42A1-9F80-660430304A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986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endParaRPr/>
          </a:p>
        </p:txBody>
      </p:sp>
      <p:sp>
        <p:nvSpPr>
          <p:cNvPr id="607" name="Google Shape;60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25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CTFFL is funded by a grant through the NY State Dept. of Health &amp; the Bureau of Tobacco Control. </a:t>
            </a:r>
          </a:p>
          <a:p>
            <a:pPr eaLnBrk="1" hangingPunct="1"/>
            <a:r>
              <a:rPr lang="en-US" dirty="0">
                <a:latin typeface="Arial" charset="0"/>
              </a:rPr>
              <a:t>All of our educational services and</a:t>
            </a:r>
            <a:r>
              <a:rPr lang="en-US" baseline="0" dirty="0">
                <a:latin typeface="Arial" charset="0"/>
              </a:rPr>
              <a:t> resources are free of charge. </a:t>
            </a:r>
          </a:p>
          <a:p>
            <a:pPr eaLnBrk="1" hangingPunct="1"/>
            <a:r>
              <a:rPr lang="en-US" baseline="0" dirty="0">
                <a:latin typeface="Arial" charset="0"/>
              </a:rPr>
              <a:t>The basis of our training is taken from evidence-based resources and program.  Our main source of info is the Department of Health &amp; Human Services Clinical Practice Guidelines.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44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72" name="Google Shape;572;p60:notes"/>
          <p:cNvSpPr txBox="1">
            <a:spLocks noGrp="1"/>
          </p:cNvSpPr>
          <p:nvPr>
            <p:ph type="body" idx="1"/>
          </p:nvPr>
        </p:nvSpPr>
        <p:spPr>
          <a:xfrm>
            <a:off x="757597" y="4744114"/>
            <a:ext cx="6060779" cy="388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93" tIns="49782" rIns="99593" bIns="49782" anchor="t" anchorCtr="0">
            <a:noAutofit/>
          </a:bodyPr>
          <a:lstStyle/>
          <a:p>
            <a:r>
              <a:rPr lang="en-US" dirty="0">
                <a:solidFill>
                  <a:srgbClr val="2A5948"/>
                </a:solidFill>
              </a:rPr>
              <a:t>Partial agonist of nicotinic acetylcholine receptor, blocking tobacco nicotine</a:t>
            </a:r>
            <a:endParaRPr dirty="0"/>
          </a:p>
          <a:p>
            <a:r>
              <a:rPr lang="en-US" dirty="0">
                <a:solidFill>
                  <a:srgbClr val="2A5948"/>
                </a:solidFill>
              </a:rPr>
              <a:t>Rewarding effects from smoking are blocked, and withdrawal symptoms lessened.</a:t>
            </a:r>
            <a:endParaRPr dirty="0"/>
          </a:p>
          <a:p>
            <a:r>
              <a:rPr lang="en-US" dirty="0"/>
              <a:t>but a</a:t>
            </a:r>
            <a:endParaRPr dirty="0"/>
          </a:p>
          <a:p>
            <a:r>
              <a:rPr lang="en-US" dirty="0"/>
              <a:t>retrospective cohort study in almost 165,000 patients</a:t>
            </a:r>
            <a:endParaRPr dirty="0"/>
          </a:p>
          <a:p>
            <a:r>
              <a:rPr lang="en-US" dirty="0"/>
              <a:t>found no increased risk of any cardiovascular or</a:t>
            </a:r>
            <a:endParaRPr dirty="0"/>
          </a:p>
          <a:p>
            <a:r>
              <a:rPr lang="en-US" dirty="0"/>
              <a:t>neuropsychiatric event with varenicline compared</a:t>
            </a:r>
            <a:endParaRPr dirty="0"/>
          </a:p>
          <a:p>
            <a:r>
              <a:rPr lang="en-US" dirty="0"/>
              <a:t>to NRT or bupropion.14 Varenicline has increased</a:t>
            </a:r>
            <a:endParaRPr dirty="0"/>
          </a:p>
          <a:p>
            <a:r>
              <a:rPr lang="en-US" dirty="0"/>
              <a:t>smoking cessation rates in patients with psychiatric</a:t>
            </a:r>
            <a:endParaRPr dirty="0"/>
          </a:p>
          <a:p>
            <a:r>
              <a:rPr lang="en-US" dirty="0"/>
              <a:t>illnesses, with no </a:t>
            </a:r>
            <a:r>
              <a:rPr lang="en-US" dirty="0" err="1"/>
              <a:t>signifi</a:t>
            </a:r>
            <a:r>
              <a:rPr lang="en-US" dirty="0"/>
              <a:t> cant psychiatric adverse</a:t>
            </a:r>
            <a:endParaRPr dirty="0"/>
          </a:p>
          <a:p>
            <a:r>
              <a:rPr lang="en-US" dirty="0"/>
              <a:t>effects.15,16 Recent analyses of clinical trials have</a:t>
            </a:r>
            <a:endParaRPr dirty="0"/>
          </a:p>
          <a:p>
            <a:r>
              <a:rPr lang="en-US" dirty="0"/>
              <a:t>found no increase in suicidal behavior in patients</a:t>
            </a:r>
            <a:endParaRPr dirty="0"/>
          </a:p>
          <a:p>
            <a:r>
              <a:rPr lang="en-US" dirty="0"/>
              <a:t>treated with varenicline compared to those treated</a:t>
            </a:r>
            <a:endParaRPr dirty="0"/>
          </a:p>
          <a:p>
            <a:r>
              <a:rPr lang="en-US" dirty="0"/>
              <a:t>with NRT, bupropion, or placebo.17 (TML)</a:t>
            </a:r>
            <a:endParaRPr dirty="0">
              <a:solidFill>
                <a:srgbClr val="2A5948"/>
              </a:solidFill>
            </a:endParaRPr>
          </a:p>
          <a:p>
            <a:endParaRPr/>
          </a:p>
        </p:txBody>
      </p:sp>
      <p:sp>
        <p:nvSpPr>
          <p:cNvPr id="573" name="Google Shape;573;p60:notes"/>
          <p:cNvSpPr txBox="1">
            <a:spLocks noGrp="1"/>
          </p:cNvSpPr>
          <p:nvPr>
            <p:ph type="sldNum" idx="12"/>
          </p:nvPr>
        </p:nvSpPr>
        <p:spPr>
          <a:xfrm>
            <a:off x="4291298" y="9363294"/>
            <a:ext cx="3282922" cy="494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93" tIns="49782" rIns="99593" bIns="49782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/>
              <a:t>30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434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spcFirstLastPara="1" wrap="square" lIns="94213" tIns="47094" rIns="94213" bIns="47094" anchor="t" anchorCtr="0">
            <a:noAutofit/>
          </a:bodyPr>
          <a:lstStyle/>
          <a:p>
            <a:endParaRPr/>
          </a:p>
        </p:txBody>
      </p:sp>
      <p:sp>
        <p:nvSpPr>
          <p:cNvPr id="607" name="Google Shape;60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8452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18B17A-A3B5-4754-9E11-1B295C9B201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633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EBD095-7037-4F68-B1E6-38F9E8E9095C}" type="slidenum">
              <a:rPr lang="en-US" smtClean="0">
                <a:latin typeface="Arial" charset="0"/>
              </a:rPr>
              <a:pPr>
                <a:defRPr/>
              </a:pPr>
              <a:t>38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572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0850" y="715963"/>
            <a:ext cx="6373813" cy="3584575"/>
          </a:xfrm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251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0850" y="715963"/>
            <a:ext cx="6373813" cy="3584575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Passive Referral:</a:t>
            </a:r>
            <a:r>
              <a:rPr lang="en-US" baseline="0" dirty="0">
                <a:latin typeface="Arial" charset="0"/>
              </a:rPr>
              <a:t> hand client a card and say call the Quitline for help.   </a:t>
            </a:r>
          </a:p>
          <a:p>
            <a:pPr eaLnBrk="1" hangingPunct="1"/>
            <a:r>
              <a:rPr lang="en-US" baseline="0" dirty="0">
                <a:latin typeface="Arial" charset="0"/>
              </a:rPr>
              <a:t>Active Referral: You refer the client to the Quitline and tell them they’ll receive a proactive support call from a QL coach.  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I can assist you in setting up a referral account to the NY State Smokers’ Quitline. </a:t>
            </a:r>
          </a:p>
        </p:txBody>
      </p:sp>
    </p:spTree>
    <p:extLst>
      <p:ext uri="{BB962C8B-B14F-4D97-AF65-F5344CB8AC3E}">
        <p14:creationId xmlns:p14="http://schemas.microsoft.com/office/powerpoint/2010/main" val="138684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 txBox="1">
            <a:spLocks noGrp="1"/>
          </p:cNvSpPr>
          <p:nvPr>
            <p:ph type="body" idx="1"/>
          </p:nvPr>
        </p:nvSpPr>
        <p:spPr>
          <a:xfrm>
            <a:off x="757597" y="4744114"/>
            <a:ext cx="6060779" cy="3881548"/>
          </a:xfrm>
          <a:prstGeom prst="rect">
            <a:avLst/>
          </a:prstGeom>
        </p:spPr>
        <p:txBody>
          <a:bodyPr spcFirstLastPara="1" wrap="square" lIns="99593" tIns="49782" rIns="99593" bIns="49782" anchor="t" anchorCtr="0">
            <a:noAutofit/>
          </a:bodyPr>
          <a:lstStyle/>
          <a:p>
            <a:endParaRPr dirty="0"/>
          </a:p>
        </p:txBody>
      </p:sp>
      <p:sp>
        <p:nvSpPr>
          <p:cNvPr id="184" name="Google Shape;1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481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 txBox="1">
            <a:spLocks noGrp="1"/>
          </p:cNvSpPr>
          <p:nvPr>
            <p:ph type="body" idx="1"/>
          </p:nvPr>
        </p:nvSpPr>
        <p:spPr>
          <a:xfrm>
            <a:off x="757597" y="4744114"/>
            <a:ext cx="6060779" cy="3881548"/>
          </a:xfrm>
          <a:prstGeom prst="rect">
            <a:avLst/>
          </a:prstGeom>
        </p:spPr>
        <p:txBody>
          <a:bodyPr spcFirstLastPara="1" wrap="square" lIns="99593" tIns="49782" rIns="99593" bIns="49782" anchor="t" anchorCtr="0">
            <a:noAutofit/>
          </a:bodyPr>
          <a:lstStyle/>
          <a:p>
            <a:endParaRPr/>
          </a:p>
        </p:txBody>
      </p:sp>
      <p:sp>
        <p:nvSpPr>
          <p:cNvPr id="202" name="Google Shape;2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9920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:notes"/>
          <p:cNvSpPr txBox="1">
            <a:spLocks noGrp="1"/>
          </p:cNvSpPr>
          <p:nvPr>
            <p:ph type="body" idx="1"/>
          </p:nvPr>
        </p:nvSpPr>
        <p:spPr>
          <a:xfrm>
            <a:off x="757597" y="4744114"/>
            <a:ext cx="6060779" cy="3881548"/>
          </a:xfrm>
          <a:prstGeom prst="rect">
            <a:avLst/>
          </a:prstGeom>
        </p:spPr>
        <p:txBody>
          <a:bodyPr spcFirstLastPara="1" wrap="square" lIns="99593" tIns="49782" rIns="99593" bIns="49782" anchor="t" anchorCtr="0">
            <a:noAutofit/>
          </a:bodyPr>
          <a:lstStyle/>
          <a:p>
            <a:endParaRPr/>
          </a:p>
        </p:txBody>
      </p:sp>
      <p:sp>
        <p:nvSpPr>
          <p:cNvPr id="232" name="Google Shape;2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515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32A5DA-2AA7-4AC8-934B-E8C9794ACC2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Ammonia added to increase absorption time.</a:t>
            </a:r>
          </a:p>
          <a:p>
            <a:pPr eaLnBrk="1" hangingPunct="1"/>
            <a:r>
              <a:rPr lang="en-US" dirty="0"/>
              <a:t>Tar added to me less harsh.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55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F14C29-B80D-4051-9043-B00B2C61F8B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95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2B3667-F69F-4B2A-B024-29F9191797B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0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0:notes"/>
          <p:cNvSpPr txBox="1">
            <a:spLocks noGrp="1"/>
          </p:cNvSpPr>
          <p:nvPr>
            <p:ph type="body" idx="1"/>
          </p:nvPr>
        </p:nvSpPr>
        <p:spPr>
          <a:xfrm>
            <a:off x="757597" y="4744114"/>
            <a:ext cx="6060779" cy="3881548"/>
          </a:xfrm>
          <a:prstGeom prst="rect">
            <a:avLst/>
          </a:prstGeom>
        </p:spPr>
        <p:txBody>
          <a:bodyPr spcFirstLastPara="1" wrap="square" lIns="99593" tIns="49782" rIns="99593" bIns="49782" anchor="t" anchorCtr="0">
            <a:noAutofit/>
          </a:bodyPr>
          <a:lstStyle/>
          <a:p>
            <a:endParaRPr/>
          </a:p>
        </p:txBody>
      </p:sp>
      <p:sp>
        <p:nvSpPr>
          <p:cNvPr id="423" name="Google Shape;42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0263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946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4067-7F8C-479F-B181-3F1F4613CC7D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4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4AF-B370-4D98-AC69-04DF6630714A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8589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4AF-B370-4D98-AC69-04DF6630714A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62164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4AF-B370-4D98-AC69-04DF6630714A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0882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4AF-B370-4D98-AC69-04DF6630714A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457470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24AF-B370-4D98-AC69-04DF6630714A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5335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4AFC-077E-4B5E-B29C-5F7E8920C06C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42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FD06D-32C7-4539-915C-FAF2044B32C7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9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DB525-0426-4CDB-B208-1100A1303FB5}" type="datetime1">
              <a:rPr lang="en-US" altLang="en-US" smtClean="0"/>
              <a:t>8/22/2022</a:t>
            </a:fld>
            <a:endParaRPr lang="en-US" altLang="en-US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1D0B7-9F85-4F68-BD5E-0A7CB9E7D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86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1394-DA29-40ED-A6A9-8BA139888523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3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B887-6C41-41DA-A7F3-B2BD21E661BE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8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681EC-4DC5-446D-B96D-F07E09CFECBC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7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32F2-0FC7-478D-937E-10E4384E0860}" type="datetime1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6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75DCF-7D0F-48C9-B963-48798BAB4840}" type="datetime1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9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057F-143E-4959-B50B-4E0531E7D313}" type="datetime1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5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D28D-CB9B-4D03-A829-01E716B5C01A}" type="datetime1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4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E288-CCAC-478E-9A25-2D714324573C}" type="datetime1">
              <a:rPr lang="en-US" smtClean="0"/>
              <a:t>8/22/2022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85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824AF-B370-4D98-AC69-04DF6630714A}" type="datetime1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42A79DF-2416-4830-AB63-F4A9917BB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8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501922/?msclkid=980c57a0b1c911ec97eee1ecdebcdf06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Category:21st-century_women_of_France" TargetMode="External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smokefree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treatnicotine@URMC.Rochester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hyperlink" Target="http://www.facebook.com/CTFFL" TargetMode="External"/><Relationship Id="rId7" Type="http://schemas.openxmlformats.org/officeDocument/2006/relationships/hyperlink" Target="mailto:Ryan_Mulhern@URMC.Rochester.edu" TargetMode="External"/><Relationship Id="rId2" Type="http://schemas.openxmlformats.org/officeDocument/2006/relationships/hyperlink" Target="https://tinyurl.com/CTFFL-URM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essica_Rosman@URMC.Rochester.edu" TargetMode="External"/><Relationship Id="rId5" Type="http://schemas.openxmlformats.org/officeDocument/2006/relationships/hyperlink" Target="mailto:Holly_Widanka@URMC.Rochester.edu" TargetMode="External"/><Relationship Id="rId4" Type="http://schemas.openxmlformats.org/officeDocument/2006/relationships/hyperlink" Target="mailto:Scott_mcintosh@urmc.Rochester.edu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2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w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jpeg"/><Relationship Id="rId4" Type="http://schemas.openxmlformats.org/officeDocument/2006/relationships/image" Target="../media/image12.jpe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7B7D-C0F6-44C2-9F43-6760C4787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7120" y="125335"/>
            <a:ext cx="7375701" cy="1886345"/>
          </a:xfrm>
          <a:noFill/>
          <a:ln>
            <a:noFill/>
          </a:ln>
        </p:spPr>
        <p:txBody>
          <a:bodyPr vert="horz" wrap="square" lIns="0" tIns="0" rIns="0" bIns="0" rtlCol="0"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400" b="1" spc="50" dirty="0">
                <a:ln w="19050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Tobacco Cessation for Behavioral Health Settings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405F7-45A2-42ED-A256-685E118C6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7001" y="1996440"/>
            <a:ext cx="5735820" cy="3969200"/>
          </a:xfrm>
        </p:spPr>
        <p:txBody>
          <a:bodyPr vert="horz" lIns="0" tIns="0" rIns="0" bIns="0" rtlCol="0" anchor="t">
            <a:noAutofit/>
          </a:bodyPr>
          <a:lstStyle/>
          <a:p>
            <a:pPr indent="-228600"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2000" cap="none" dirty="0">
                <a:solidFill>
                  <a:schemeClr val="tx1"/>
                </a:solidFill>
              </a:rPr>
              <a:t>Scott McIntosh, PhD </a:t>
            </a:r>
          </a:p>
          <a:p>
            <a:pPr indent="-228600"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Holly </a:t>
            </a:r>
            <a:r>
              <a:rPr lang="en-US" sz="2000" dirty="0" err="1">
                <a:solidFill>
                  <a:schemeClr val="tx1"/>
                </a:solidFill>
              </a:rPr>
              <a:t>Widanka</a:t>
            </a:r>
            <a:r>
              <a:rPr lang="en-US" sz="2000" dirty="0">
                <a:solidFill>
                  <a:schemeClr val="tx1"/>
                </a:solidFill>
              </a:rPr>
              <a:t>, MS</a:t>
            </a:r>
            <a:endParaRPr lang="en-US" sz="2000" cap="none" dirty="0">
              <a:solidFill>
                <a:schemeClr val="tx1"/>
              </a:solidFill>
            </a:endParaRPr>
          </a:p>
          <a:p>
            <a:pPr indent="-228600"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2000" cap="none" dirty="0">
                <a:solidFill>
                  <a:schemeClr val="tx1"/>
                </a:solidFill>
              </a:rPr>
              <a:t>Naz Baecher, MD</a:t>
            </a:r>
          </a:p>
          <a:p>
            <a:pPr indent="-228600"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2000" cap="none" dirty="0">
                <a:solidFill>
                  <a:schemeClr val="tx1"/>
                </a:solidFill>
              </a:rPr>
              <a:t>Jessica Rosman, MPH, CTTS</a:t>
            </a:r>
          </a:p>
          <a:p>
            <a:pPr indent="-228600"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Ryan Mulhern, BS, CTTS</a:t>
            </a:r>
            <a:endParaRPr lang="en-US" sz="2000" cap="none" dirty="0">
              <a:solidFill>
                <a:schemeClr val="tx1"/>
              </a:solidFill>
            </a:endParaRPr>
          </a:p>
          <a:p>
            <a:pPr indent="-228600"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cap="none" dirty="0">
                <a:solidFill>
                  <a:schemeClr val="tx1"/>
                </a:solidFill>
              </a:rPr>
              <a:t>enter For a Tobacco-Free Finger Lakes</a:t>
            </a:r>
            <a:endParaRPr lang="en-US" b="1" dirty="0">
              <a:solidFill>
                <a:schemeClr val="tx1"/>
              </a:solidFill>
            </a:endParaRPr>
          </a:p>
          <a:p>
            <a:pPr indent="-228600" algn="l">
              <a:lnSpc>
                <a:spcPct val="110000"/>
              </a:lnSpc>
              <a:buFont typeface="The Hand Extrablack" panose="03070A02030502020204" pitchFamily="66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25893-FBDA-4B38-B974-817F3645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42A79DF-2416-4830-AB63-F4A9917BB7EE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95B45-9C0A-4545-BEF4-88A215063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7" y="1803640"/>
            <a:ext cx="3969201" cy="39692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1107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C95C8F8-61BD-4D17-8CBE-94D69F5DC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r="9252" b="-1"/>
          <a:stretch/>
        </p:blipFill>
        <p:spPr bwMode="auto">
          <a:xfrm>
            <a:off x="20" y="3171216"/>
            <a:ext cx="3177012" cy="3686784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ild Roses &amp; Apple chips: &lt;strong&gt;Secondhand smoke&lt;/strong&gt;, Flu Vaccine ...">
            <a:extLst>
              <a:ext uri="{FF2B5EF4-FFF2-40B4-BE49-F238E27FC236}">
                <a16:creationId xmlns:a16="http://schemas.microsoft.com/office/drawing/2014/main" id="{C2E9A39B-B11D-EFAC-C398-C6668C215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" y="-2819"/>
            <a:ext cx="5406215" cy="2849573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32036" y="0"/>
            <a:ext cx="8318355" cy="1863090"/>
          </a:xfrm>
          <a:solidFill>
            <a:schemeClr val="accent3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Second and Thirdhand Smoke and Exhaled Vape Fluid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73940" y="1862137"/>
            <a:ext cx="9118060" cy="4995863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84163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Environmental tobacco smoke (ETS) and passive smoke/vapor</a:t>
            </a:r>
          </a:p>
          <a:p>
            <a:pPr indent="-2841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Third-hand smoke/vapor is the left-over contamination in a room/car/clothing that persists after the cigarette is extinguished</a:t>
            </a:r>
          </a:p>
          <a:p>
            <a:pPr indent="-2841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Propylene glycol (PG) &amp; glycerol, especially hazardous to pets</a:t>
            </a:r>
          </a:p>
          <a:p>
            <a:pPr indent="-2841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accent2"/>
                </a:solidFill>
              </a:rPr>
              <a:t>There is no risk-free level of exposure to tobacco smoke, and vapor, and there is no safe tobacco product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0A5661-76A6-46F8-A2C1-BD24A43F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dirty="0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182181-F834-4D67-8B3F-7218D2DF9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71" y="5445804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619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112D6-BE41-4982-9259-363796CFC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Chronic Disease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38883-FA9C-41F5-982C-92E2AA756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11681"/>
            <a:ext cx="9472506" cy="40296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b="1" dirty="0"/>
              <a:t>Tobacco Use Disorder, like all substance use disorders is a </a:t>
            </a:r>
            <a:r>
              <a:rPr lang="en-US" sz="3500" b="1" u="sng" dirty="0"/>
              <a:t>chronic disease</a:t>
            </a:r>
          </a:p>
          <a:p>
            <a:pPr marL="974725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Long term disorder</a:t>
            </a:r>
          </a:p>
          <a:p>
            <a:pPr marL="974725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Periods of relapse and remission</a:t>
            </a:r>
          </a:p>
          <a:p>
            <a:pPr marL="974725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Requires a chronic disease model approach rather than an acute care approach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F805C-8423-485E-B424-5F1B9FBA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11</a:t>
            </a:fld>
            <a:endParaRPr lang="en-US"/>
          </a:p>
        </p:txBody>
      </p:sp>
      <p:sp>
        <p:nvSpPr>
          <p:cNvPr id="5" name="Google Shape;663;p73">
            <a:extLst>
              <a:ext uri="{FF2B5EF4-FFF2-40B4-BE49-F238E27FC236}">
                <a16:creationId xmlns:a16="http://schemas.microsoft.com/office/drawing/2014/main" id="{BE8CBB2D-928A-4161-9008-FB85D44746CB}"/>
              </a:ext>
            </a:extLst>
          </p:cNvPr>
          <p:cNvSpPr txBox="1">
            <a:spLocks/>
          </p:cNvSpPr>
          <p:nvPr/>
        </p:nvSpPr>
        <p:spPr>
          <a:xfrm>
            <a:off x="677334" y="397033"/>
            <a:ext cx="8719585" cy="11439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lIns="68569" tIns="34275" rIns="68569" bIns="34275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3600"/>
            </a:pPr>
            <a:r>
              <a:rPr lang="en-US" sz="4000" b="1" dirty="0">
                <a:solidFill>
                  <a:srgbClr val="FFFFFF"/>
                </a:solidFill>
              </a:rPr>
              <a:t>Chronic Disease Model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8BC856-6C9F-4E80-BA5F-6156E2E75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8036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0"/>
          <p:cNvSpPr txBox="1">
            <a:spLocks noGrp="1"/>
          </p:cNvSpPr>
          <p:nvPr>
            <p:ph idx="1"/>
          </p:nvPr>
        </p:nvSpPr>
        <p:spPr>
          <a:xfrm>
            <a:off x="415416" y="643464"/>
            <a:ext cx="5489273" cy="6566170"/>
          </a:xfrm>
          <a:prstGeom prst="rect">
            <a:avLst/>
          </a:prstGeom>
          <a:noFill/>
        </p:spPr>
        <p:txBody>
          <a:bodyPr spcFirstLastPara="1" vert="horz" lIns="68569" tIns="34275" rIns="68569" bIns="34275" rtlCol="0" anchor="ctr" anchorCtr="0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lato"/>
                <a:ea typeface="lato"/>
                <a:cs typeface="lato"/>
              </a:rPr>
              <a:t>Nicotine binds to </a:t>
            </a:r>
            <a:r>
              <a:rPr lang="en-US" sz="2400" b="1" dirty="0">
                <a:latin typeface="lato"/>
                <a:ea typeface="lato"/>
                <a:cs typeface="lato"/>
              </a:rPr>
              <a:t>nicotinic receptors</a:t>
            </a:r>
            <a:r>
              <a:rPr lang="en-US" sz="2400" dirty="0">
                <a:latin typeface="lato"/>
                <a:ea typeface="lato"/>
                <a:cs typeface="lato"/>
              </a:rPr>
              <a:t> in the brain, augmenting the release of numerous neurotransmitters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>
              <a:latin typeface="lato"/>
              <a:ea typeface="lato"/>
              <a:cs typeface="lato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lato"/>
                <a:ea typeface="lato"/>
                <a:cs typeface="lato"/>
              </a:rPr>
              <a:t>Cigarette smoke also inhibits monoamine oxidase (the enzyme that breaks down the biogenic amine neurotransmitters norepinephrine, serotonin, and dopamine)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1A633-3502-4987-B29C-D05D7ACE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26" name="Google Shape;426;p40" descr="Nicotine Addiction"/>
          <p:cNvPicPr preferRelativeResize="0"/>
          <p:nvPr/>
        </p:nvPicPr>
        <p:blipFill rotWithShape="1">
          <a:blip r:embed="rId3"/>
          <a:srcRect r="9764" b="1"/>
          <a:stretch/>
        </p:blipFill>
        <p:spPr>
          <a:xfrm>
            <a:off x="6096000" y="1369520"/>
            <a:ext cx="5957616" cy="4142272"/>
          </a:xfrm>
          <a:custGeom>
            <a:avLst/>
            <a:gdLst/>
            <a:ahLst/>
            <a:cxnLst/>
            <a:rect l="l" t="t" r="r" b="b"/>
            <a:pathLst>
              <a:path w="5078861" h="3180022">
                <a:moveTo>
                  <a:pt x="3276428" y="2"/>
                </a:moveTo>
                <a:cubicBezTo>
                  <a:pt x="3304302" y="21"/>
                  <a:pt x="3329599" y="233"/>
                  <a:pt x="3351926" y="662"/>
                </a:cubicBezTo>
                <a:cubicBezTo>
                  <a:pt x="3709493" y="17196"/>
                  <a:pt x="4341946" y="169233"/>
                  <a:pt x="4641167" y="448987"/>
                </a:cubicBezTo>
                <a:cubicBezTo>
                  <a:pt x="4946649" y="631788"/>
                  <a:pt x="5056849" y="1024552"/>
                  <a:pt x="5077430" y="1613913"/>
                </a:cubicBezTo>
                <a:cubicBezTo>
                  <a:pt x="5091263" y="2010042"/>
                  <a:pt x="5005018" y="2303257"/>
                  <a:pt x="4809735" y="2513219"/>
                </a:cubicBezTo>
                <a:cubicBezTo>
                  <a:pt x="4627124" y="2809799"/>
                  <a:pt x="4047725" y="3071868"/>
                  <a:pt x="3654311" y="3133974"/>
                </a:cubicBezTo>
                <a:cubicBezTo>
                  <a:pt x="3260559" y="3186418"/>
                  <a:pt x="2883382" y="3160895"/>
                  <a:pt x="2594283" y="3170991"/>
                </a:cubicBezTo>
                <a:cubicBezTo>
                  <a:pt x="2199182" y="3184788"/>
                  <a:pt x="1533580" y="3188685"/>
                  <a:pt x="1300277" y="3138791"/>
                </a:cubicBezTo>
                <a:cubicBezTo>
                  <a:pt x="1096221" y="3097550"/>
                  <a:pt x="527513" y="2836879"/>
                  <a:pt x="328033" y="2650376"/>
                </a:cubicBezTo>
                <a:cubicBezTo>
                  <a:pt x="128553" y="2463873"/>
                  <a:pt x="18354" y="2071110"/>
                  <a:pt x="1147" y="1578365"/>
                </a:cubicBezTo>
                <a:cubicBezTo>
                  <a:pt x="-16060" y="1085620"/>
                  <a:pt x="163176" y="692423"/>
                  <a:pt x="348823" y="482798"/>
                </a:cubicBezTo>
                <a:cubicBezTo>
                  <a:pt x="640811" y="279132"/>
                  <a:pt x="1347172" y="60997"/>
                  <a:pt x="1607361" y="51911"/>
                </a:cubicBezTo>
                <a:cubicBezTo>
                  <a:pt x="1860322" y="43077"/>
                  <a:pt x="2858319" y="-276"/>
                  <a:pt x="3276428" y="2"/>
                </a:cubicBezTo>
                <a:close/>
              </a:path>
            </a:pathLst>
          </a:custGeom>
          <a:noFill/>
        </p:spPr>
      </p:pic>
      <p:sp>
        <p:nvSpPr>
          <p:cNvPr id="6" name="Google Shape;663;p73">
            <a:extLst>
              <a:ext uri="{FF2B5EF4-FFF2-40B4-BE49-F238E27FC236}">
                <a16:creationId xmlns:a16="http://schemas.microsoft.com/office/drawing/2014/main" id="{56F998A1-1EFD-4355-B98F-82FBEC84700D}"/>
              </a:ext>
            </a:extLst>
          </p:cNvPr>
          <p:cNvSpPr txBox="1">
            <a:spLocks/>
          </p:cNvSpPr>
          <p:nvPr/>
        </p:nvSpPr>
        <p:spPr>
          <a:xfrm>
            <a:off x="415416" y="225567"/>
            <a:ext cx="7080749" cy="11439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lIns="68569" tIns="34275" rIns="68569" bIns="3427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3600"/>
            </a:pPr>
            <a:r>
              <a:rPr lang="en-US" sz="3600" b="1" dirty="0">
                <a:solidFill>
                  <a:srgbClr val="FFFFFF"/>
                </a:solidFill>
              </a:rPr>
              <a:t>Involvement of Receptors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433FC-292C-4A05-9DEF-A6F8BDB05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5174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3"/>
          <p:cNvSpPr txBox="1">
            <a:spLocks noGrp="1"/>
          </p:cNvSpPr>
          <p:nvPr>
            <p:ph type="title"/>
          </p:nvPr>
        </p:nvSpPr>
        <p:spPr>
          <a:xfrm>
            <a:off x="261744" y="237812"/>
            <a:ext cx="9012258" cy="11439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lIns="68569" tIns="34275" rIns="68569" bIns="34275" rtlCol="0" anchor="ctr" anchorCtr="0">
            <a:normAutofit/>
          </a:bodyPr>
          <a:lstStyle/>
          <a:p>
            <a:pPr algn="ctr">
              <a:buSzPts val="3600"/>
            </a:pPr>
            <a:r>
              <a:rPr lang="en-US" sz="4400" b="1" dirty="0">
                <a:solidFill>
                  <a:srgbClr val="FFFFFF"/>
                </a:solidFill>
              </a:rPr>
              <a:t>Nicotine Addiction in Youth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A91BB-C27C-4AB0-B306-DF0B7C5B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92876E-3284-41D4-9A1E-E4E8BD33F1B8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ED5F1-337A-45C0-9BBB-11ADA38B41E8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ACFC2C-C806-45A4-B6CA-E597102BE64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17E30-22E4-712C-6510-7DCFB28CBE06}"/>
              </a:ext>
            </a:extLst>
          </p:cNvPr>
          <p:cNvSpPr txBox="1"/>
          <p:nvPr/>
        </p:nvSpPr>
        <p:spPr>
          <a:xfrm>
            <a:off x="166237" y="1401706"/>
            <a:ext cx="10044897" cy="5108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7013" lvl="0" indent="-227013" rtl="0">
              <a:lnSpc>
                <a:spcPct val="150000"/>
              </a:lnSpc>
              <a:buChar char="•"/>
            </a:pPr>
            <a:r>
              <a:rPr lang="en-US" sz="2200" dirty="0">
                <a:latin typeface="+mj-lt"/>
                <a:ea typeface="lato"/>
                <a:cs typeface="lato"/>
              </a:rPr>
              <a:t>NO AMOUNT of nicotine is safe for youth​</a:t>
            </a:r>
          </a:p>
          <a:p>
            <a:pPr marL="227013" lvl="0" indent="-227013" rtl="0">
              <a:lnSpc>
                <a:spcPct val="150000"/>
              </a:lnSpc>
              <a:buChar char="•"/>
            </a:pPr>
            <a:r>
              <a:rPr lang="en-US" sz="2200" dirty="0">
                <a:latin typeface="+mj-lt"/>
                <a:ea typeface="lato"/>
                <a:cs typeface="lato"/>
              </a:rPr>
              <a:t>Teens may not know about and don’t think about the dangers of nicotine</a:t>
            </a:r>
          </a:p>
          <a:p>
            <a:pPr marL="227013" lvl="0" indent="-227013" rtl="0">
              <a:lnSpc>
                <a:spcPct val="150000"/>
              </a:lnSpc>
              <a:buChar char="•"/>
            </a:pPr>
            <a:r>
              <a:rPr lang="en-US" sz="2200" dirty="0">
                <a:latin typeface="+mj-lt"/>
                <a:ea typeface="lato"/>
                <a:cs typeface="lato"/>
              </a:rPr>
              <a:t>Nicotine harms adolescent (13-19) brain development and maturation​</a:t>
            </a:r>
          </a:p>
          <a:p>
            <a:pPr marL="227013" lvl="0" indent="-227013" rtl="0">
              <a:lnSpc>
                <a:spcPct val="150000"/>
              </a:lnSpc>
              <a:buChar char="•"/>
            </a:pPr>
            <a:r>
              <a:rPr lang="en-US" sz="2200" dirty="0">
                <a:latin typeface="+mj-lt"/>
                <a:ea typeface="lato"/>
                <a:cs typeface="lato"/>
              </a:rPr>
              <a:t>Tobacco dependence leads to impotence, even in young people</a:t>
            </a:r>
          </a:p>
          <a:p>
            <a:pPr marL="227013" lvl="0" indent="-227013" rtl="0">
              <a:lnSpc>
                <a:spcPct val="150000"/>
              </a:lnSpc>
              <a:buChar char="•"/>
            </a:pPr>
            <a:r>
              <a:rPr lang="en-US" sz="2200" dirty="0">
                <a:latin typeface="+mj-lt"/>
                <a:ea typeface="lato"/>
                <a:cs typeface="lato"/>
              </a:rPr>
              <a:t>Decreased activation in the pre-frontal cortex can cause problems with:​</a:t>
            </a:r>
          </a:p>
          <a:p>
            <a:pPr marL="1141413" lvl="2" indent="-227013" rtl="0">
              <a:lnSpc>
                <a:spcPct val="150000"/>
              </a:lnSpc>
              <a:buChar char="•"/>
            </a:pPr>
            <a:r>
              <a:rPr lang="en-US" sz="2200" dirty="0">
                <a:latin typeface="+mj-lt"/>
                <a:ea typeface="lato"/>
                <a:cs typeface="lato"/>
              </a:rPr>
              <a:t>Learning​</a:t>
            </a:r>
          </a:p>
          <a:p>
            <a:pPr marL="1141413" lvl="2" indent="-227013" rtl="0">
              <a:lnSpc>
                <a:spcPct val="150000"/>
              </a:lnSpc>
              <a:buChar char="•"/>
            </a:pPr>
            <a:r>
              <a:rPr lang="en-US" sz="2200" dirty="0">
                <a:latin typeface="+mj-lt"/>
                <a:ea typeface="lato"/>
                <a:cs typeface="lato"/>
              </a:rPr>
              <a:t>Attention​</a:t>
            </a:r>
          </a:p>
          <a:p>
            <a:pPr marL="1141413" lvl="2" indent="-227013" rtl="0">
              <a:lnSpc>
                <a:spcPct val="150000"/>
              </a:lnSpc>
              <a:buChar char="•"/>
            </a:pPr>
            <a:r>
              <a:rPr lang="en-US" sz="2200" dirty="0">
                <a:latin typeface="+mj-lt"/>
                <a:ea typeface="lato"/>
                <a:cs typeface="lato"/>
              </a:rPr>
              <a:t>Memory ​</a:t>
            </a:r>
          </a:p>
          <a:p>
            <a:pPr marL="1141413" lvl="2" indent="-227013" rtl="0">
              <a:lnSpc>
                <a:spcPct val="150000"/>
              </a:lnSpc>
              <a:buChar char="•"/>
            </a:pPr>
            <a:r>
              <a:rPr lang="en-US" sz="2200" dirty="0">
                <a:latin typeface="+mj-lt"/>
                <a:ea typeface="lato"/>
                <a:cs typeface="lato"/>
              </a:rPr>
              <a:t>Behavior problems​</a:t>
            </a:r>
          </a:p>
          <a:p>
            <a:pPr marL="1141413" lvl="2" indent="-227013" rtl="0">
              <a:lnSpc>
                <a:spcPct val="150000"/>
              </a:lnSpc>
              <a:buChar char="•"/>
            </a:pPr>
            <a:r>
              <a:rPr lang="en-US" sz="2200" dirty="0">
                <a:latin typeface="+mj-lt"/>
                <a:ea typeface="lato"/>
                <a:cs typeface="lato"/>
              </a:rPr>
              <a:t>Leads to future addictio</a:t>
            </a:r>
            <a:r>
              <a:rPr lang="en-US" sz="2200" dirty="0">
                <a:latin typeface="lato"/>
                <a:ea typeface="lato"/>
                <a:cs typeface="lato"/>
              </a:rPr>
              <a:t>n​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38FDC3F-ABD5-6067-8924-228B3ADED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 trans="70000"/>
                    </a14:imgEffect>
                  </a14:imgLayer>
                </a14:imgProps>
              </a:ext>
            </a:extLst>
          </a:blip>
          <a:srcRect l="12398" t="-3041" r="18215" b="28314"/>
          <a:stretch/>
        </p:blipFill>
        <p:spPr>
          <a:xfrm>
            <a:off x="6116703" y="3979825"/>
            <a:ext cx="4496174" cy="2723083"/>
          </a:xfrm>
          <a:prstGeom prst="rect">
            <a:avLst/>
          </a:prstGeom>
          <a:effectLst>
            <a:glow rad="228600">
              <a:srgbClr val="002060">
                <a:alpha val="12000"/>
              </a:srgb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6F97E-D9C1-4536-82B9-91D17A74BA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983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"/>
          <p:cNvSpPr txBox="1">
            <a:spLocks noGrp="1"/>
          </p:cNvSpPr>
          <p:nvPr>
            <p:ph idx="1"/>
          </p:nvPr>
        </p:nvSpPr>
        <p:spPr>
          <a:xfrm>
            <a:off x="324706" y="2130357"/>
            <a:ext cx="9120851" cy="4815192"/>
          </a:xfrm>
          <a:prstGeom prst="snip2DiagRect">
            <a:avLst>
              <a:gd name="adj1" fmla="val 1682"/>
              <a:gd name="adj2" fmla="val 16667"/>
            </a:avLst>
          </a:prstGeom>
          <a:noFill/>
          <a:ln>
            <a:noFill/>
          </a:ln>
        </p:spPr>
        <p:txBody>
          <a:bodyPr spcFirstLastPara="1" vert="horz" wrap="square" lIns="68569" tIns="91440" rIns="68569" bIns="0" rtlCol="0" anchor="b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2400" b="1" dirty="0">
                <a:latin typeface="+mj-lt"/>
                <a:ea typeface="lato"/>
                <a:cs typeface="lato"/>
              </a:rPr>
              <a:t>Lungs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lato"/>
                <a:cs typeface="lato"/>
              </a:rPr>
              <a:t>Current and former smokers: 54% have lung impairment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lato"/>
                <a:cs typeface="lato"/>
              </a:rPr>
              <a:t>80% COPD deaths caused by smoking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lato"/>
                <a:cs typeface="lato"/>
              </a:rPr>
              <a:t>Vaping Associated Acute Lung Injury: EVALI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2400" b="1" dirty="0">
                <a:latin typeface="+mj-lt"/>
                <a:ea typeface="lato"/>
                <a:cs typeface="lato"/>
              </a:rPr>
              <a:t>Cardiovascular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lato"/>
                <a:cs typeface="lato"/>
              </a:rPr>
              <a:t>Smoking increases the rate of dying from heart disease in men by 4x, in women by 5x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lato"/>
                <a:cs typeface="lato"/>
              </a:rPr>
              <a:t>Stroke: smoking increases risk by 2x-4x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lato"/>
                <a:cs typeface="lato"/>
              </a:rPr>
              <a:t>Smoking ages the arteries at 2x the speed, leading to peripheral vascular disease and atrial insufficiency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lato"/>
                <a:cs typeface="lato"/>
              </a:rPr>
              <a:t>Reduces Wound Healing post injury or surgery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None/>
            </a:pPr>
            <a:r>
              <a:rPr lang="en-US" sz="2400" b="1" dirty="0">
                <a:latin typeface="+mj-lt"/>
                <a:ea typeface="lato"/>
                <a:cs typeface="lato"/>
              </a:rPr>
              <a:t>Dementia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lato"/>
                <a:cs typeface="lato"/>
              </a:rPr>
              <a:t>Risk increased for Alzheimer's and vascular complications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83CEED-A39A-C729-0E54-E3E3B4FEBF3F}"/>
              </a:ext>
            </a:extLst>
          </p:cNvPr>
          <p:cNvSpPr txBox="1"/>
          <p:nvPr/>
        </p:nvSpPr>
        <p:spPr>
          <a:xfrm>
            <a:off x="587979" y="125785"/>
            <a:ext cx="8565749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+mj-lt"/>
              </a:rPr>
              <a:t>Pathology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5FB0B-99CB-47B9-A459-D776A94D3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884" y="5445804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755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 txBox="1">
            <a:spLocks noGrp="1"/>
          </p:cNvSpPr>
          <p:nvPr>
            <p:ph type="title"/>
          </p:nvPr>
        </p:nvSpPr>
        <p:spPr>
          <a:xfrm>
            <a:off x="221038" y="881062"/>
            <a:ext cx="3460376" cy="4893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buSzPct val="100000"/>
            </a:pPr>
            <a:r>
              <a:rPr lang="en-US" b="1" dirty="0">
                <a:solidFill>
                  <a:srgbClr val="FFFFFF"/>
                </a:solidFill>
              </a:rPr>
              <a:t>Cancers linked to Tobacco Use make up 40% of all cancers in the U.S.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2C2703-A939-4A2A-B46A-9B06E8509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54" name="Google Shape;2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4344" y="224718"/>
            <a:ext cx="7301752" cy="640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707B8-C3A3-400A-98A2-E175B66A07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ADC48F-C519-49D7-9B61-4BBFCD81A222}"/>
              </a:ext>
            </a:extLst>
          </p:cNvPr>
          <p:cNvSpPr/>
          <p:nvPr/>
        </p:nvSpPr>
        <p:spPr>
          <a:xfrm>
            <a:off x="3681414" y="6303523"/>
            <a:ext cx="4909249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11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BC250-E7AC-4223-858A-A2285586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18" y="90023"/>
            <a:ext cx="5770507" cy="968393"/>
          </a:xfr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</a:rPr>
              <a:t>Effects on Oral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2E302-E071-4789-8758-7B693CE41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8" y="961458"/>
            <a:ext cx="10450158" cy="5896542"/>
          </a:xfrm>
          <a:prstGeom prst="homePlate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b="1" dirty="0">
                <a:latin typeface="+mj-lt"/>
                <a:ea typeface="lato"/>
                <a:cs typeface="lato"/>
              </a:rPr>
              <a:t>Malignancies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b="1" dirty="0">
                <a:latin typeface="+mj-lt"/>
                <a:ea typeface="lato"/>
                <a:cs typeface="lato"/>
              </a:rPr>
              <a:t>Oral mucosal lesions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>
                <a:latin typeface="+mj-lt"/>
                <a:ea typeface="lato"/>
                <a:cs typeface="lato"/>
              </a:rPr>
              <a:t>Leukoplakia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>
                <a:latin typeface="+mj-lt"/>
                <a:ea typeface="lato"/>
                <a:cs typeface="lato"/>
              </a:rPr>
              <a:t>Nicotine Stomatitis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b="1" dirty="0">
                <a:latin typeface="+mj-lt"/>
                <a:ea typeface="lato"/>
                <a:cs typeface="lato"/>
              </a:rPr>
              <a:t>Periodontal diseases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>
                <a:latin typeface="+mj-lt"/>
                <a:ea typeface="lato"/>
                <a:cs typeface="lato"/>
              </a:rPr>
              <a:t>Higher levels of plaque, calculus formation (tartar)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>
                <a:latin typeface="+mj-lt"/>
                <a:ea typeface="lato"/>
                <a:cs typeface="lato"/>
              </a:rPr>
              <a:t>Gingivitis, Periodontitis, and Acute necrotizing ulcerative gingivitis (ANUG)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b="1" dirty="0">
                <a:latin typeface="+mj-lt"/>
                <a:ea typeface="lato"/>
                <a:cs typeface="lato"/>
              </a:rPr>
              <a:t>Dental Implants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>
                <a:latin typeface="+mj-lt"/>
                <a:ea typeface="lato"/>
                <a:cs typeface="lato"/>
              </a:rPr>
              <a:t>Damaging to both the initial and long-term success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>
                <a:latin typeface="+mj-lt"/>
                <a:ea typeface="lato"/>
                <a:cs typeface="lato"/>
              </a:rPr>
              <a:t>Delayed wound healing/less favorable treatment outcomes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b="1" dirty="0">
                <a:latin typeface="Trebuchet MS" panose="020B0603020202020204" pitchFamily="34" charset="0"/>
                <a:ea typeface="lato"/>
                <a:cs typeface="lato"/>
              </a:rPr>
              <a:t>Dental Caries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b="1" dirty="0">
                <a:latin typeface="Trebuchet MS" panose="020B0603020202020204" pitchFamily="34" charset="0"/>
                <a:ea typeface="lato"/>
                <a:cs typeface="lato"/>
              </a:rPr>
              <a:t>Salivary changes/dry mouth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ABC30-B7E3-43AB-BF23-38A9250D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128AD-6E84-4414-9222-EB309A9B4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  <p:pic>
        <p:nvPicPr>
          <p:cNvPr id="1026" name="Picture 2" descr="12 Things Your Dentist Knows About You Just By Looking in Your Mouth |  Women's Health">
            <a:extLst>
              <a:ext uri="{FF2B5EF4-FFF2-40B4-BE49-F238E27FC236}">
                <a16:creationId xmlns:a16="http://schemas.microsoft.com/office/drawing/2014/main" id="{29735534-24D5-4653-9B6C-D2A75CE9E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74" y="311284"/>
            <a:ext cx="4168659" cy="2651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66295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5"/>
          <p:cNvSpPr txBox="1">
            <a:spLocks noGrp="1"/>
          </p:cNvSpPr>
          <p:nvPr>
            <p:ph type="title"/>
          </p:nvPr>
        </p:nvSpPr>
        <p:spPr>
          <a:xfrm>
            <a:off x="59227" y="70471"/>
            <a:ext cx="11857156" cy="1146969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   </a:t>
            </a:r>
            <a:br>
              <a:rPr lang="en-US" sz="3200" dirty="0">
                <a:solidFill>
                  <a:schemeClr val="bg1"/>
                </a:solidFill>
                <a:latin typeface="+mn-lt"/>
                <a:ea typeface="lato"/>
                <a:cs typeface="lato"/>
              </a:rPr>
            </a:br>
            <a:r>
              <a:rPr lang="en-US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      Study: Smoking Cessation Improves Mental Health</a:t>
            </a:r>
            <a:br>
              <a:rPr lang="en-US" dirty="0">
                <a:solidFill>
                  <a:schemeClr val="bg1"/>
                </a:solidFill>
                <a:latin typeface="+mn-lt"/>
                <a:ea typeface="lato"/>
                <a:cs typeface="lato"/>
              </a:rPr>
            </a:br>
            <a:endParaRPr lang="en-US" dirty="0">
              <a:solidFill>
                <a:schemeClr val="bg1"/>
              </a:solidFill>
              <a:latin typeface="+mn-lt"/>
              <a:ea typeface="+mj-lt"/>
              <a:cs typeface="+mj-lt"/>
            </a:endParaRPr>
          </a:p>
        </p:txBody>
      </p:sp>
      <p:sp>
        <p:nvSpPr>
          <p:cNvPr id="610" name="Google Shape;610;p65"/>
          <p:cNvSpPr txBox="1">
            <a:spLocks noGrp="1"/>
          </p:cNvSpPr>
          <p:nvPr>
            <p:ph idx="1"/>
          </p:nvPr>
        </p:nvSpPr>
        <p:spPr>
          <a:xfrm>
            <a:off x="401518" y="1347367"/>
            <a:ext cx="9365052" cy="251451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  <a:ea typeface="+mn-lt"/>
                <a:cs typeface="Arial"/>
              </a:rPr>
              <a:t>Quitting tobacco use can improve the likelihood of long term sobriety from alcohol and other drugs by 25% if addressed at same time as alcohol/drug recovery. </a:t>
            </a:r>
            <a:endParaRPr lang="en-US" sz="2400" dirty="0">
              <a:latin typeface="+mj-lt"/>
              <a:ea typeface="lato"/>
              <a:cs typeface="Arial"/>
            </a:endParaRP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400" dirty="0"/>
              <a:t>A meta-analysis of 26 studies that assessed mental health, depression and psychological quality of life,</a:t>
            </a:r>
            <a:r>
              <a:rPr lang="en-US" sz="2400" b="1" dirty="0"/>
              <a:t> concluded that:</a:t>
            </a:r>
          </a:p>
          <a:p>
            <a:pPr marL="0" indent="0">
              <a:buNone/>
            </a:pPr>
            <a:endParaRPr lang="en-US" sz="1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A07EE-48EB-4DF0-9BC8-99BA4498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078" name="Picture 6" descr="15 Ways to Become a Happier Person | Inc.com">
            <a:extLst>
              <a:ext uri="{FF2B5EF4-FFF2-40B4-BE49-F238E27FC236}">
                <a16:creationId xmlns:a16="http://schemas.microsoft.com/office/drawing/2014/main" id="{9A34665C-636E-4023-A2A2-039179997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996" y="4073976"/>
            <a:ext cx="4109545" cy="2713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28B377-36F9-4943-8093-91D44D376037}"/>
              </a:ext>
            </a:extLst>
          </p:cNvPr>
          <p:cNvSpPr txBox="1"/>
          <p:nvPr/>
        </p:nvSpPr>
        <p:spPr>
          <a:xfrm>
            <a:off x="535022" y="3861881"/>
            <a:ext cx="755716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0E57C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Cessation reduces depression</a:t>
            </a:r>
          </a:p>
          <a:p>
            <a:pPr marL="342900" lvl="0" indent="-342900">
              <a:spcBef>
                <a:spcPts val="1000"/>
              </a:spcBef>
              <a:buClr>
                <a:srgbClr val="0E57C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Cessation reduces anxiety, lowers stress</a:t>
            </a:r>
          </a:p>
          <a:p>
            <a:pPr marL="342900" lvl="0" indent="-342900">
              <a:spcBef>
                <a:spcPts val="1000"/>
              </a:spcBef>
              <a:buClr>
                <a:srgbClr val="0E57C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Improved positive mood and quality of life</a:t>
            </a:r>
          </a:p>
          <a:p>
            <a:pPr marL="342900" lvl="0" indent="-342900">
              <a:spcBef>
                <a:spcPts val="1000"/>
              </a:spcBef>
              <a:buClr>
                <a:srgbClr val="0E57C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Effects of quitting smoking are equal to or greater than treatment with antidepressants</a:t>
            </a:r>
          </a:p>
        </p:txBody>
      </p:sp>
    </p:spTree>
    <p:extLst>
      <p:ext uri="{BB962C8B-B14F-4D97-AF65-F5344CB8AC3E}">
        <p14:creationId xmlns:p14="http://schemas.microsoft.com/office/powerpoint/2010/main" val="577812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632" y="165369"/>
            <a:ext cx="10738619" cy="941801"/>
          </a:xfr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+mn-lt"/>
                <a:ea typeface="lato"/>
                <a:cs typeface="lato"/>
              </a:rPr>
              <a:t>  Mental Illness and Substance Use Disorder Populations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6111" y="1276349"/>
            <a:ext cx="5129354" cy="5328731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  <a:ea typeface="lato"/>
                <a:cs typeface="lato"/>
              </a:rPr>
              <a:t>75% of smokers have a past or present problem with mental illness and substance abuse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  <a:ea typeface="lato"/>
                <a:cs typeface="lato"/>
              </a:rPr>
              <a:t>Up to 75% of individuals with serious mental illnesses and/or substance use disorders smoke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  <a:ea typeface="lato"/>
                <a:cs typeface="lato"/>
              </a:rPr>
              <a:t>30–35% of treatment staff smoke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j-lt"/>
                <a:ea typeface="lato"/>
                <a:cs typeface="lato"/>
              </a:rPr>
              <a:t>Those with mental illness and substance use disorder consume almost 40% of all cigarettes smoked by adults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lato"/>
                <a:cs typeface="lato"/>
              </a:rPr>
              <a:t>		</a:t>
            </a:r>
            <a:r>
              <a:rPr lang="en-US" sz="2000" dirty="0">
                <a:solidFill>
                  <a:srgbClr val="F2F2F2"/>
                </a:solidFill>
                <a:latin typeface="+mj-lt"/>
                <a:ea typeface="lato"/>
                <a:cs typeface="lato"/>
              </a:rPr>
              <a:t>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2C9793-F828-464F-863A-84A89545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C5E6154D-6C5E-412C-DF39-592D0E4E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087" y="1277330"/>
            <a:ext cx="5600700" cy="554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49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76CDF-173A-44C1-B045-B85A45380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88" y="262063"/>
            <a:ext cx="10433723" cy="1325562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Adverse Effects of Tobacco Use for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Mental Illness and SUD Populations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75B91F-EF0D-4E2B-9C0A-A6D6F50CD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362" y="1587625"/>
            <a:ext cx="10679850" cy="44394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8DCE8-7DA9-4809-A918-DBD0A2C8E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42A79DF-2416-4830-AB63-F4A9917BB7EE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964A15-70F0-4E79-ABDA-FBCDEBDB7280}"/>
              </a:ext>
            </a:extLst>
          </p:cNvPr>
          <p:cNvSpPr/>
          <p:nvPr/>
        </p:nvSpPr>
        <p:spPr>
          <a:xfrm>
            <a:off x="294968" y="5790811"/>
            <a:ext cx="107466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NeueLT Std"/>
              </a:rPr>
              <a:t>Sources: CDC. Vital Signs: Current Cigarette Smoking Among Adults Aged ≥18 Years With Mental Illness—United States, 2009–2011. MMWR 2013;62(05):81-87; </a:t>
            </a:r>
            <a:r>
              <a:rPr lang="en-US" sz="900" dirty="0" err="1">
                <a:solidFill>
                  <a:srgbClr val="000000"/>
                </a:solidFill>
                <a:latin typeface="HelveticaNeueLT Std"/>
              </a:rPr>
              <a:t>Druss</a:t>
            </a:r>
            <a:r>
              <a:rPr lang="en-US" sz="900" dirty="0">
                <a:solidFill>
                  <a:srgbClr val="000000"/>
                </a:solidFill>
                <a:latin typeface="HelveticaNeueLT Std"/>
              </a:rPr>
              <a:t> BG, Zhao L, Von </a:t>
            </a:r>
            <a:r>
              <a:rPr lang="en-US" sz="900" dirty="0" err="1">
                <a:solidFill>
                  <a:srgbClr val="000000"/>
                </a:solidFill>
                <a:latin typeface="HelveticaNeueLT Std"/>
              </a:rPr>
              <a:t>Esenwein</a:t>
            </a:r>
            <a:r>
              <a:rPr lang="en-US" sz="900" dirty="0">
                <a:solidFill>
                  <a:srgbClr val="000000"/>
                </a:solidFill>
                <a:latin typeface="HelveticaNeueLT Std"/>
              </a:rPr>
              <a:t> S, </a:t>
            </a:r>
            <a:r>
              <a:rPr lang="en-US" sz="900" dirty="0" err="1">
                <a:solidFill>
                  <a:srgbClr val="000000"/>
                </a:solidFill>
                <a:latin typeface="HelveticaNeueLT Std"/>
              </a:rPr>
              <a:t>Morrato</a:t>
            </a:r>
            <a:r>
              <a:rPr lang="en-US" sz="900" dirty="0">
                <a:solidFill>
                  <a:srgbClr val="000000"/>
                </a:solidFill>
                <a:latin typeface="HelveticaNeueLT Std"/>
              </a:rPr>
              <a:t> EH, Marcus SC. Understanding Excess Mortality in Persons With Mental Illness: 17-Year Follow Up of a Nationally Representative US Survey. Medical Care 2011;49(6):599–604; CDC. Vital Signs Fact Sheet: Adult Smoking Focusing on People With Mental Illness, February 2013. NCCDPHP, Office on Smoking and Health, 2013; Smoking Cessation Leadership Center. Fact Sheet: The Tobacco Epidemic Among People With Behavioral Health Disorders. San Francisco: SCLC, University of California, 2015; Smoking Cessation Leadership Center. Fact Sheet: Drug Interactions With Tobacco Smoke. San Francisco: SCLC, University of California, 2015.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3790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521411"/>
            <a:ext cx="10953524" cy="704708"/>
          </a:xfrm>
          <a:solidFill>
            <a:schemeClr val="accent3">
              <a:lumMod val="75000"/>
            </a:schemeClr>
          </a:solidFill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n-lt"/>
              </a:rPr>
              <a:t> Center for a Tobacco-Free Finger Lakes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601120" y="1755072"/>
            <a:ext cx="7252999" cy="3893642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Uses </a:t>
            </a:r>
            <a:r>
              <a:rPr lang="en-US" sz="2400" b="1" dirty="0"/>
              <a:t>evidence-based</a:t>
            </a:r>
            <a:r>
              <a:rPr lang="en-US" sz="2400" dirty="0"/>
              <a:t> resources and programs to assist organizations in the design and implementation of policy and office-based systems to address nicotine dependence </a:t>
            </a:r>
            <a:endParaRPr lang="en-US" dirty="0"/>
          </a:p>
          <a:p>
            <a:pPr marL="0" indent="-228600"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</a:pPr>
            <a:endParaRPr lang="en-US" sz="900" dirty="0"/>
          </a:p>
          <a:p>
            <a:pPr>
              <a:lnSpc>
                <a:spcPct val="11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Our education and resources can help to </a:t>
            </a:r>
            <a:r>
              <a:rPr lang="en-US" sz="2400" b="1" dirty="0"/>
              <a:t>identify </a:t>
            </a:r>
            <a:r>
              <a:rPr lang="en-US" sz="2400" dirty="0"/>
              <a:t>and </a:t>
            </a:r>
            <a:r>
              <a:rPr lang="en-US" sz="2400" b="1" dirty="0"/>
              <a:t>effectively treat nicotine dependence</a:t>
            </a:r>
            <a:endParaRPr lang="en-US" sz="2400" i="1" dirty="0">
              <a:cs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099E4C-D36B-4914-88B4-67A6F1A70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65F59-F7D7-4E7C-9EA1-59B95208DFB2}"/>
              </a:ext>
            </a:extLst>
          </p:cNvPr>
          <p:cNvSpPr txBox="1"/>
          <p:nvPr/>
        </p:nvSpPr>
        <p:spPr>
          <a:xfrm>
            <a:off x="342900" y="1650020"/>
            <a:ext cx="2118198" cy="4391342"/>
          </a:xfrm>
          <a:prstGeom prst="rect">
            <a:avLst/>
          </a:prstGeom>
          <a:gradFill>
            <a:gsLst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  <a:ln/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Serving: 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Cayuga 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Chemung 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Livingston 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Monroe 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Ontario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Schuyler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Seneca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Steuben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Tompkins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Wayne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Yates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  <a:ea typeface="lato"/>
              <a:cs typeface="lato"/>
            </a:endParaRPr>
          </a:p>
          <a:p>
            <a:pPr algn="ctr"/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7E909-9803-41B1-B7D0-60E2F6DD1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10" y="77321"/>
            <a:ext cx="1877090" cy="1877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4509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054" y="382530"/>
            <a:ext cx="10490357" cy="1051718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Depression and Clinical 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0591" y="1554956"/>
            <a:ext cx="5035389" cy="474424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01637">
              <a:buFont typeface="Arial" panose="020B0604020202020204" pitchFamily="34" charset="0"/>
              <a:buChar char="•"/>
            </a:pPr>
            <a:r>
              <a:rPr lang="en-US" sz="2400" b="1" dirty="0"/>
              <a:t>Tobacco use is linked to worsened depression outcomes</a:t>
            </a:r>
          </a:p>
          <a:p>
            <a:pPr marL="401637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Individuals with current or past diagnosis of depression are more likely to use tobacco</a:t>
            </a:r>
          </a:p>
          <a:p>
            <a:pPr marL="401637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Often heavy smokers are more nicotine dependent, which correlates with depression </a:t>
            </a:r>
          </a:p>
          <a:p>
            <a:pPr marL="401637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Those with depression are more likely to relapse to smoking </a:t>
            </a:r>
          </a:p>
          <a:p>
            <a:pPr marL="401637"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Those with depression have higher morbidity and mortality from smoking-related illnesses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1377B-5B76-0B60-AE9B-7D84EDC28F33}"/>
              </a:ext>
            </a:extLst>
          </p:cNvPr>
          <p:cNvSpPr txBox="1"/>
          <p:nvPr/>
        </p:nvSpPr>
        <p:spPr>
          <a:xfrm>
            <a:off x="2152650" y="305752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Image or graph</a:t>
            </a:r>
          </a:p>
        </p:txBody>
      </p:sp>
      <p:pic>
        <p:nvPicPr>
          <p:cNvPr id="1026" name="Picture 2" descr="Depression Symptoms Test for Adults: Am I Depressed?">
            <a:extLst>
              <a:ext uri="{FF2B5EF4-FFF2-40B4-BE49-F238E27FC236}">
                <a16:creationId xmlns:a16="http://schemas.microsoft.com/office/drawing/2014/main" id="{4311A0B3-B531-4328-B211-A32C921982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3415" r="25484"/>
          <a:stretch/>
        </p:blipFill>
        <p:spPr bwMode="auto">
          <a:xfrm flipH="1">
            <a:off x="809434" y="1553330"/>
            <a:ext cx="5286566" cy="47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5C6B8-78D6-4255-9347-CFBE88268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1" y="5558926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0183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5"/>
          <p:cNvSpPr txBox="1">
            <a:spLocks noGrp="1"/>
          </p:cNvSpPr>
          <p:nvPr>
            <p:ph type="title"/>
          </p:nvPr>
        </p:nvSpPr>
        <p:spPr>
          <a:xfrm>
            <a:off x="538480" y="192391"/>
            <a:ext cx="8586065" cy="1409321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Nicotine Affects Mental Health Medication</a:t>
            </a:r>
            <a:endParaRPr lang="en-US" sz="3200" dirty="0">
              <a:solidFill>
                <a:schemeClr val="bg1"/>
              </a:solidFill>
              <a:latin typeface="+mn-lt"/>
              <a:ea typeface="+mj-lt"/>
              <a:cs typeface="+mj-lt"/>
            </a:endParaRPr>
          </a:p>
        </p:txBody>
      </p:sp>
      <p:sp>
        <p:nvSpPr>
          <p:cNvPr id="610" name="Google Shape;610;p65"/>
          <p:cNvSpPr txBox="1">
            <a:spLocks noGrp="1"/>
          </p:cNvSpPr>
          <p:nvPr>
            <p:ph idx="1"/>
          </p:nvPr>
        </p:nvSpPr>
        <p:spPr>
          <a:xfrm>
            <a:off x="634981" y="1479792"/>
            <a:ext cx="9347219" cy="505912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Nicotine affects medication absorption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When nicotine use is reduced medication dosage adjustments may be necessary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Tri-Cyclic anti-depressants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Serotonin-Reuptake Inhibitors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Specific meds – Clozapine, Alprazolam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A07EE-48EB-4DF0-9BC8-99BA4498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FEDC4C-03A0-47D0-B028-E3B3CAEE3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8713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5"/>
          <p:cNvSpPr txBox="1">
            <a:spLocks noGrp="1"/>
          </p:cNvSpPr>
          <p:nvPr>
            <p:ph type="title"/>
          </p:nvPr>
        </p:nvSpPr>
        <p:spPr>
          <a:xfrm>
            <a:off x="470318" y="249036"/>
            <a:ext cx="8560492" cy="1146969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Nicotine Affects Caffeine Absorption</a:t>
            </a:r>
            <a:endParaRPr lang="en-US" sz="3200" dirty="0">
              <a:solidFill>
                <a:schemeClr val="bg1"/>
              </a:solidFill>
              <a:latin typeface="+mn-lt"/>
              <a:ea typeface="+mj-lt"/>
              <a:cs typeface="+mj-lt"/>
            </a:endParaRPr>
          </a:p>
        </p:txBody>
      </p:sp>
      <p:sp>
        <p:nvSpPr>
          <p:cNvPr id="610" name="Google Shape;610;p65"/>
          <p:cNvSpPr txBox="1">
            <a:spLocks noGrp="1"/>
          </p:cNvSpPr>
          <p:nvPr>
            <p:ph idx="1"/>
          </p:nvPr>
        </p:nvSpPr>
        <p:spPr>
          <a:xfrm>
            <a:off x="470318" y="1528430"/>
            <a:ext cx="8979130" cy="505912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Nicotine use will shorten the half-life of caffeine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combination of nicotine and caffeine in the system at the same time increases the stimulation effect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Drinking Caffeine can create an associated nicotine craving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i="1" dirty="0"/>
              <a:t>Individuals quitting nicotine may want to limit or be more mindful of caffeine intake to avoid potential associated cravings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A07EE-48EB-4DF0-9BC8-99BA4498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C4F81-A64D-41F1-BEA1-DADF089B5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1659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DDF51-E871-4D02-BFEA-CD441226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5D329-6DA6-48BB-8DDC-7037C2F5B2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17C3DF-8795-4AD1-B76B-24F4D26E0A30}"/>
              </a:ext>
            </a:extLst>
          </p:cNvPr>
          <p:cNvSpPr txBox="1">
            <a:spLocks/>
          </p:cNvSpPr>
          <p:nvPr/>
        </p:nvSpPr>
        <p:spPr>
          <a:xfrm>
            <a:off x="1055657" y="191310"/>
            <a:ext cx="7439025" cy="13208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dirty="0">
                <a:solidFill>
                  <a:schemeClr val="bg1"/>
                </a:solidFill>
              </a:rPr>
              <a:t>Treatment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E7CF7-011C-4360-8C93-8508E1120757}"/>
              </a:ext>
            </a:extLst>
          </p:cNvPr>
          <p:cNvSpPr/>
          <p:nvPr/>
        </p:nvSpPr>
        <p:spPr>
          <a:xfrm>
            <a:off x="1055657" y="1776954"/>
            <a:ext cx="7757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Treatment should address the physiological and the behavioral aspects of dependence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D2B37-2271-4EA8-99A4-713E73D752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5657" y="2749685"/>
            <a:ext cx="74390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7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077DCE-AABC-4335-AB9E-705EB13B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854930-8968-4E62-8A23-67798DDD9333}"/>
              </a:ext>
            </a:extLst>
          </p:cNvPr>
          <p:cNvSpPr txBox="1">
            <a:spLocks/>
          </p:cNvSpPr>
          <p:nvPr/>
        </p:nvSpPr>
        <p:spPr>
          <a:xfrm>
            <a:off x="456271" y="392981"/>
            <a:ext cx="8817731" cy="10419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en-US" sz="4000" b="1" kern="0" dirty="0">
                <a:solidFill>
                  <a:schemeClr val="bg1"/>
                </a:solidFill>
                <a:latin typeface="+mn-lt"/>
                <a:ea typeface="Century Gothic"/>
                <a:cs typeface="Century Gothic"/>
                <a:sym typeface="Century Gothic"/>
              </a:rPr>
              <a:t>Take the Extra Minute or Two</a:t>
            </a:r>
            <a:endParaRPr lang="en-US" sz="4000" b="1" kern="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4" name="Google Shape;247;p13">
            <a:extLst>
              <a:ext uri="{FF2B5EF4-FFF2-40B4-BE49-F238E27FC236}">
                <a16:creationId xmlns:a16="http://schemas.microsoft.com/office/drawing/2014/main" id="{EA97D4F0-A998-433C-B710-3A0D920C391B}"/>
              </a:ext>
            </a:extLst>
          </p:cNvPr>
          <p:cNvSpPr txBox="1">
            <a:spLocks/>
          </p:cNvSpPr>
          <p:nvPr/>
        </p:nvSpPr>
        <p:spPr>
          <a:xfrm>
            <a:off x="456271" y="1700728"/>
            <a:ext cx="9290846" cy="45231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cs typeface="Arial"/>
              </a:rPr>
              <a:t>Treating tobacco dependence is “the single, most powerful, preventive intervention in clinical practice.” </a:t>
            </a:r>
            <a:endParaRPr lang="en-US" sz="800" dirty="0">
              <a:solidFill>
                <a:schemeClr val="tx1"/>
              </a:solidFill>
              <a:cs typeface="Arial"/>
            </a:endParaRPr>
          </a:p>
          <a:p>
            <a:pPr marL="0" lvl="1" indent="0">
              <a:buSzPct val="100000"/>
              <a:buFont typeface="Wingdings 3" charset="2"/>
              <a:buNone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		-Andrew Pipes CM MD, Ottawa Heart Institute</a:t>
            </a:r>
            <a:endParaRPr lang="en-US" sz="700" dirty="0">
              <a:solidFill>
                <a:schemeClr val="tx1"/>
              </a:solidFill>
              <a:cs typeface="Arial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Arial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cs typeface="Arial"/>
              </a:rPr>
              <a:t>“Smoking cessation would prevent more deaths than any other single known intervention.”</a:t>
            </a:r>
            <a:endParaRPr lang="en-US" sz="800" dirty="0">
              <a:solidFill>
                <a:schemeClr val="tx1"/>
              </a:solidFill>
              <a:cs typeface="Arial"/>
            </a:endParaRPr>
          </a:p>
          <a:p>
            <a:pPr marL="0" lvl="1" indent="0">
              <a:buSzPct val="100000"/>
              <a:buFont typeface="Wingdings 3" charset="2"/>
              <a:buNone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		-Steven Woolf, JAMA 1999; 282(24):2358-2365</a:t>
            </a:r>
          </a:p>
          <a:p>
            <a:pPr marL="485775" lvl="1" indent="0">
              <a:buSzPct val="100000"/>
              <a:buFont typeface="Wingdings 3" charset="2"/>
              <a:buNone/>
            </a:pPr>
            <a:endParaRPr lang="en-US" sz="9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57175" indent="-235744">
              <a:buSzPct val="100000"/>
              <a:buFont typeface="Wingdings 3" charset="2"/>
              <a:buNone/>
            </a:pPr>
            <a:endParaRPr lang="en-US" sz="8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CE838-6536-4D41-802B-6663A322D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83" y="5328407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5625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artoon doctor patient f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636" y="-1369610"/>
            <a:ext cx="12222635" cy="987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8571" y="967697"/>
            <a:ext cx="3200400" cy="120032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Jumping out of 4</a:t>
            </a:r>
            <a:r>
              <a:rPr lang="en-US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th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story windows is dangerous, right? How about if I just jump out of 2</a:t>
            </a:r>
            <a:r>
              <a:rPr lang="en-US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story windows?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7975" y="887786"/>
            <a:ext cx="3405020" cy="1077218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Research reveals more and more that it’s true – jumping out of 2</a:t>
            </a:r>
            <a:r>
              <a:rPr lang="en-US" sz="1600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nd</a:t>
            </a: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 story windows is MUCH SAFER compared to 4</a:t>
            </a:r>
            <a:r>
              <a:rPr lang="en-US" sz="1600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th</a:t>
            </a: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 story windows!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9785" y="825115"/>
            <a:ext cx="3581400" cy="132343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However, as your healthcare provider, it’s important for me to explain to you the options that are APPROVED by the FDA…. Including Escalators and Elevators.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343400" y="-25370"/>
            <a:ext cx="3505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andar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andar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andar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andar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andar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andar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andar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andara" pitchFamily="34" charset="0"/>
              </a:defRPr>
            </a:lvl9pPr>
          </a:lstStyle>
          <a:p>
            <a:pPr defTabSz="914400" eaLnBrk="1" hangingPunct="1"/>
            <a:r>
              <a:rPr lang="en-US" kern="0" dirty="0">
                <a:latin typeface="Candara"/>
              </a:rPr>
              <a:t>Elevator Speech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D8AEE-E3BC-4AE4-B47C-12AFDA137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220" y="5034063"/>
            <a:ext cx="1696063" cy="16960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752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69072"/>
            <a:ext cx="6591300" cy="742950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It’s never too late!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76325"/>
            <a:ext cx="6591300" cy="5361497"/>
          </a:xfrm>
          <a:noFill/>
        </p:spPr>
        <p:txBody>
          <a:bodyPr tIns="27432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6000"/>
                  </a:schemeClr>
                </a:solidFill>
              </a:rPr>
              <a:t>Smokers benefit from quitting smoking even after the development of smoking-related morbidity </a:t>
            </a:r>
            <a:endParaRPr lang="en-US" sz="2400" dirty="0">
              <a:solidFill>
                <a:schemeClr val="tx1">
                  <a:alpha val="86000"/>
                </a:schemeClr>
              </a:solidFill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6000"/>
                  </a:schemeClr>
                </a:solidFill>
              </a:rPr>
              <a:t>Smoking cessation is associated with decreased all-cause mortality, even for smokers with airway obstruction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6000"/>
                  </a:schemeClr>
                </a:solidFill>
              </a:rPr>
              <a:t>Smoking cessation can slow or partially reverse the accelerated bone loss caused by years of smoking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7DA9C2-33E9-4097-8D8B-95E49D99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4" descr="http://i3.squidoocdn.com/resize/squidoo_images/250/draft_lens11869991module108382151photo_12779540562.10s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888" y="369072"/>
            <a:ext cx="3824887" cy="4635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055623" y="5251977"/>
            <a:ext cx="4396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chemeClr val="tx2"/>
                </a:solidFill>
              </a:rPr>
              <a:t>Older smokers are less likely to make an initial quit attempt, but are more successful than younger smokers when they do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0284BA-D179-4C1D-8C1A-8AD93DBD5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3" y="5521895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5771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051C7-5D46-440A-864F-A804FFBD2774}"/>
              </a:ext>
            </a:extLst>
          </p:cNvPr>
          <p:cNvSpPr/>
          <p:nvPr/>
        </p:nvSpPr>
        <p:spPr>
          <a:xfrm>
            <a:off x="4581728" y="2008268"/>
            <a:ext cx="4834157" cy="393954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ea typeface="Calibri" panose="020F0502020204030204" pitchFamily="34" charset="0"/>
                <a:cs typeface="Helvetica"/>
              </a:rPr>
              <a:t>Cessation medication is most effective when combined with counseling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Brief (or intensive) behavioral support can be delivered effectively in person or by telephone, text messages, or the internet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Combining a clinician's advice to quit with cessation medication is effective when it is routine with tobacco users in virtually all health care settings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97F7F-5891-43AC-7A43-96D7A93064FC}"/>
              </a:ext>
            </a:extLst>
          </p:cNvPr>
          <p:cNvSpPr txBox="1"/>
          <p:nvPr/>
        </p:nvSpPr>
        <p:spPr>
          <a:xfrm>
            <a:off x="57150" y="6546056"/>
            <a:ext cx="1124426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entury Schoolbook"/>
                <a:ea typeface="Segoe UI"/>
                <a:cs typeface="Segoe UI"/>
              </a:rPr>
              <a:t>​Rigotti NA, Kruse GR, Livingstone-Banks J, et al. </a:t>
            </a:r>
            <a:r>
              <a:rPr lang="en-US" sz="1200" i="1" dirty="0">
                <a:latin typeface="Century Schoolbook"/>
                <a:ea typeface="Segoe UI"/>
                <a:cs typeface="Segoe UI"/>
              </a:rPr>
              <a:t>Treatment of Tobacco Smoking: A Review.</a:t>
            </a:r>
            <a:r>
              <a:rPr lang="en-US" sz="1200" dirty="0">
                <a:latin typeface="Century Schoolbook"/>
                <a:ea typeface="Segoe UI"/>
                <a:cs typeface="Segoe UI"/>
              </a:rPr>
              <a:t> JAMA. 2022 Feb 8;327(6):566-577.doi: 10.1001/jama.2022.0395.</a:t>
            </a:r>
            <a:endParaRPr lang="en-US" sz="1200" dirty="0">
              <a:latin typeface="Century School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20E9B-F194-348E-65F3-8F183F8374A1}"/>
              </a:ext>
            </a:extLst>
          </p:cNvPr>
          <p:cNvSpPr txBox="1"/>
          <p:nvPr/>
        </p:nvSpPr>
        <p:spPr>
          <a:xfrm>
            <a:off x="408562" y="403863"/>
            <a:ext cx="8871626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Combining Counseling with Pharmacotherapy is the Gold Standard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57996-74C6-4EAA-68DE-F37FD2790956}"/>
              </a:ext>
            </a:extLst>
          </p:cNvPr>
          <p:cNvSpPr txBox="1"/>
          <p:nvPr/>
        </p:nvSpPr>
        <p:spPr>
          <a:xfrm>
            <a:off x="408562" y="2145418"/>
            <a:ext cx="4173166" cy="27962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500"/>
              </a:spcAft>
            </a:pPr>
            <a:r>
              <a:rPr lang="en-US" sz="3200" b="1" dirty="0">
                <a:solidFill>
                  <a:schemeClr val="bg1"/>
                </a:solidFill>
                <a:cs typeface="Helvetica"/>
              </a:rPr>
              <a:t>First-line therapy should include both Pharmacotherapy and Behavioral Support</a:t>
            </a:r>
          </a:p>
        </p:txBody>
      </p:sp>
    </p:spTree>
    <p:extLst>
      <p:ext uri="{BB962C8B-B14F-4D97-AF65-F5344CB8AC3E}">
        <p14:creationId xmlns:p14="http://schemas.microsoft.com/office/powerpoint/2010/main" val="2274471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5"/>
          <p:cNvSpPr txBox="1">
            <a:spLocks noGrp="1"/>
          </p:cNvSpPr>
          <p:nvPr>
            <p:ph type="title"/>
          </p:nvPr>
        </p:nvSpPr>
        <p:spPr>
          <a:xfrm>
            <a:off x="155784" y="121831"/>
            <a:ext cx="9118218" cy="1677049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   </a:t>
            </a:r>
            <a:r>
              <a:rPr lang="en-US" sz="3200" dirty="0">
                <a:solidFill>
                  <a:srgbClr val="FFFF00"/>
                </a:solidFill>
                <a:latin typeface="+mn-lt"/>
                <a:ea typeface="lato"/>
                <a:cs typeface="lato"/>
              </a:rPr>
              <a:t>Medication-Assisted Treatment: </a:t>
            </a:r>
            <a:br>
              <a:rPr lang="en-US" sz="3200" dirty="0">
                <a:solidFill>
                  <a:schemeClr val="bg1"/>
                </a:solidFill>
                <a:latin typeface="+mn-lt"/>
                <a:ea typeface="lato"/>
                <a:cs typeface="lato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FDA-Approved Nicotine Replacement </a:t>
            </a:r>
            <a:br>
              <a:rPr lang="en-US" sz="3200" dirty="0">
                <a:solidFill>
                  <a:schemeClr val="bg1"/>
                </a:solidFill>
                <a:latin typeface="+mn-lt"/>
                <a:ea typeface="lato"/>
                <a:cs typeface="lato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Therapies and Cessation Medications</a:t>
            </a:r>
            <a:endParaRPr lang="en-US" sz="3200" dirty="0">
              <a:solidFill>
                <a:schemeClr val="bg1"/>
              </a:solidFill>
              <a:latin typeface="+mn-lt"/>
              <a:ea typeface="+mj-lt"/>
              <a:cs typeface="+mj-lt"/>
            </a:endParaRPr>
          </a:p>
        </p:txBody>
      </p:sp>
      <p:sp>
        <p:nvSpPr>
          <p:cNvPr id="610" name="Google Shape;610;p65"/>
          <p:cNvSpPr txBox="1">
            <a:spLocks noGrp="1"/>
          </p:cNvSpPr>
          <p:nvPr>
            <p:ph idx="1"/>
          </p:nvPr>
        </p:nvSpPr>
        <p:spPr>
          <a:xfrm>
            <a:off x="1346900" y="1798880"/>
            <a:ext cx="9347219" cy="505912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 </a:t>
            </a:r>
            <a:endParaRPr lang="en-US" sz="2400" b="1" dirty="0"/>
          </a:p>
          <a:p>
            <a:pPr marL="0" indent="0">
              <a:buNone/>
            </a:pPr>
            <a:r>
              <a:rPr lang="en-US" sz="2800" b="1" dirty="0"/>
              <a:t>Over the Counter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Nicotine Patch, Gum, Lozenge</a:t>
            </a:r>
          </a:p>
          <a:p>
            <a:pPr marL="0" indent="0">
              <a:buNone/>
            </a:pPr>
            <a:r>
              <a:rPr lang="en-US" sz="2800" b="1" dirty="0"/>
              <a:t>Prescription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Nicotine Inhaler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Nicotine Nasal Spray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Bupropion (Wellbutrin)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Varenicline (Chantix)</a:t>
            </a:r>
            <a:endParaRPr lang="en-US" sz="2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A07EE-48EB-4DF0-9BC8-99BA4498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MCj02932820000[1]">
            <a:extLst>
              <a:ext uri="{FF2B5EF4-FFF2-40B4-BE49-F238E27FC236}">
                <a16:creationId xmlns:a16="http://schemas.microsoft.com/office/drawing/2014/main" id="{4A6108D4-2F3B-4D08-9BBC-08BAF224A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46933" y="2298455"/>
            <a:ext cx="3147186" cy="3561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763EA-32FE-4636-883A-45F8F53B0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4" y="5557486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3014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258C-355F-40F7-98BC-6BC2903D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F464F-2DC7-4E7E-9918-AB51DF252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D5271-579E-4656-BF6E-CDBBAFA8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7CE22-8E23-43FC-8DA0-44D5DD6FB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84" y="95250"/>
            <a:ext cx="11144250" cy="666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4F9BB5-D821-42B3-93CC-87DE633CD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4" y="5084979"/>
            <a:ext cx="1631645" cy="16316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165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"/>
          <p:cNvSpPr txBox="1">
            <a:spLocks noGrp="1"/>
          </p:cNvSpPr>
          <p:nvPr>
            <p:ph type="title"/>
          </p:nvPr>
        </p:nvSpPr>
        <p:spPr>
          <a:xfrm>
            <a:off x="784793" y="389511"/>
            <a:ext cx="8824533" cy="110784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spcFirstLastPara="1" vert="horz" lIns="68569" tIns="34275" rIns="68569" bIns="34275" rtlCol="0" anchorCtr="0">
            <a:normAutofit/>
          </a:bodyPr>
          <a:lstStyle/>
          <a:p>
            <a:pPr algn="ctr">
              <a:buSzPts val="3600"/>
            </a:pPr>
            <a:r>
              <a:rPr lang="en-US" sz="4400" dirty="0">
                <a:solidFill>
                  <a:schemeClr val="bg1"/>
                </a:solidFill>
                <a:latin typeface="+mn-lt"/>
              </a:rPr>
              <a:t>Summary and Objectives</a:t>
            </a:r>
          </a:p>
        </p:txBody>
      </p:sp>
      <p:sp>
        <p:nvSpPr>
          <p:cNvPr id="187" name="Google Shape;187;p4"/>
          <p:cNvSpPr txBox="1">
            <a:spLocks noGrp="1"/>
          </p:cNvSpPr>
          <p:nvPr>
            <p:ph idx="1"/>
          </p:nvPr>
        </p:nvSpPr>
        <p:spPr>
          <a:xfrm>
            <a:off x="784794" y="1647611"/>
            <a:ext cx="8514850" cy="4820878"/>
          </a:xfrm>
          <a:prstGeom prst="rect">
            <a:avLst/>
          </a:prstGeom>
          <a:noFill/>
        </p:spPr>
        <p:txBody>
          <a:bodyPr spcFirstLastPara="1" vert="horz" lIns="68569" tIns="34275" rIns="68569" bIns="34275" rtlCol="0" anchor="t" anchorCtr="0">
            <a:normAutofit fontScale="92500"/>
          </a:bodyPr>
          <a:lstStyle/>
          <a:p>
            <a:pPr marL="690563" indent="-515938">
              <a:lnSpc>
                <a:spcPct val="110000"/>
              </a:lnSpc>
              <a:spcBef>
                <a:spcPts val="0"/>
              </a:spcBef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Understand Tobacco Dependence and its Impact on Physical and Mental Health</a:t>
            </a:r>
          </a:p>
          <a:p>
            <a:pPr marL="690563" indent="-515938">
              <a:lnSpc>
                <a:spcPct val="11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Recommendations for Screenings, Research, and Treatment </a:t>
            </a:r>
          </a:p>
          <a:p>
            <a:pPr marL="690563" indent="-515938">
              <a:lnSpc>
                <a:spcPct val="11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Provide an Overview of Medication-Assisted Treatment, </a:t>
            </a:r>
            <a:r>
              <a:rPr lang="en-US" sz="2200" dirty="0">
                <a:solidFill>
                  <a:schemeClr val="tx1"/>
                </a:solidFill>
              </a:rPr>
              <a:t>FDA-Approved Pharmacotherapies, and</a:t>
            </a:r>
            <a:r>
              <a:rPr lang="en-US" sz="2400" dirty="0">
                <a:solidFill>
                  <a:schemeClr val="tx1"/>
                </a:solidFill>
              </a:rPr>
              <a:t> Combination Therapy</a:t>
            </a:r>
          </a:p>
          <a:p>
            <a:pPr marL="690563" indent="-515938">
              <a:lnSpc>
                <a:spcPct val="11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Combining Medication with Counseling</a:t>
            </a:r>
          </a:p>
          <a:p>
            <a:pPr marL="690563" indent="-515938">
              <a:lnSpc>
                <a:spcPct val="11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Refer Patients to Quitline and Resources For Cessation</a:t>
            </a:r>
          </a:p>
          <a:p>
            <a:pPr marL="690563" indent="-515938">
              <a:lnSpc>
                <a:spcPct val="11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Counseling Methods for Clients/Patients</a:t>
            </a:r>
          </a:p>
          <a:p>
            <a:pPr marL="690563" indent="-515938">
              <a:lnSpc>
                <a:spcPct val="11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+mn-lt"/>
                <a:cs typeface="+mn-lt"/>
              </a:rPr>
              <a:t>Improve Tobacco Policy for your Healthcare Organization</a:t>
            </a:r>
            <a:endParaRPr lang="en-US" sz="2400" dirty="0">
              <a:solidFill>
                <a:schemeClr val="tx1"/>
              </a:solidFill>
            </a:endParaRPr>
          </a:p>
          <a:p>
            <a:pPr marL="257175" indent="-171450">
              <a:lnSpc>
                <a:spcPct val="110000"/>
              </a:lnSpc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257175" indent="-171450">
              <a:lnSpc>
                <a:spcPct val="110000"/>
              </a:lnSpc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257175" indent="-171450">
              <a:lnSpc>
                <a:spcPct val="110000"/>
              </a:lnSpc>
              <a:buNone/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F9852-8B0D-4E54-875B-D8F17A895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44" y="274493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9743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0"/>
          <p:cNvSpPr txBox="1">
            <a:spLocks noGrp="1"/>
          </p:cNvSpPr>
          <p:nvPr>
            <p:ph type="title"/>
          </p:nvPr>
        </p:nvSpPr>
        <p:spPr>
          <a:xfrm>
            <a:off x="266700" y="210988"/>
            <a:ext cx="7200900" cy="857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2A5948"/>
              </a:buClr>
              <a:buSzPts val="3600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Varenicline (Chantix)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6" name="Google Shape;576;p60"/>
          <p:cNvSpPr txBox="1">
            <a:spLocks noGrp="1"/>
          </p:cNvSpPr>
          <p:nvPr>
            <p:ph idx="1"/>
          </p:nvPr>
        </p:nvSpPr>
        <p:spPr>
          <a:xfrm>
            <a:off x="457201" y="1420238"/>
            <a:ext cx="9367736" cy="52267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457200" indent="-282575">
              <a:spcBef>
                <a:spcPts val="356"/>
              </a:spcBef>
              <a:buSzPts val="1999"/>
              <a:buNone/>
            </a:pPr>
            <a:r>
              <a:rPr lang="en-US" sz="2400" b="1" u="sng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Screening:</a:t>
            </a:r>
            <a:r>
              <a:rPr lang="en-US" sz="2400" b="1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Screen for kidney disease and mental illness.</a:t>
            </a:r>
            <a:endParaRPr sz="2400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marL="457200" indent="-282575">
              <a:spcBef>
                <a:spcPts val="356"/>
              </a:spcBef>
              <a:buSzPts val="1999"/>
              <a:buNone/>
            </a:pPr>
            <a:r>
              <a:rPr lang="en-US" sz="2400" b="1" u="sng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Mechanism:</a:t>
            </a:r>
            <a:r>
              <a:rPr lang="en-US" sz="2400" b="1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Partial agonist of 4β2 nicotinic acetylcholine receptors. Reduces cravings and prevents nicotine reward. Metabolizes in the kidney</a:t>
            </a:r>
            <a:endParaRPr sz="2400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marL="398463" indent="-223838">
              <a:spcBef>
                <a:spcPts val="356"/>
              </a:spcBef>
              <a:buSzPts val="1999"/>
              <a:buNone/>
            </a:pPr>
            <a:r>
              <a:rPr lang="en-US" sz="2400" b="1" u="sng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Dose</a:t>
            </a:r>
            <a:r>
              <a:rPr lang="en-US" sz="2400" u="sng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:</a:t>
            </a:r>
            <a:r>
              <a:rPr lang="en-US" sz="24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  Begin 1-2 weeks </a:t>
            </a:r>
            <a:r>
              <a:rPr lang="en-US" sz="2400" u="sng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before</a:t>
            </a:r>
            <a:r>
              <a:rPr lang="en-US" sz="24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quit date </a:t>
            </a:r>
          </a:p>
          <a:p>
            <a:pPr marL="398463" indent="-223838">
              <a:spcBef>
                <a:spcPts val="356"/>
              </a:spcBef>
              <a:buSzPts val="1999"/>
              <a:buNone/>
            </a:pPr>
            <a:r>
              <a:rPr lang="en-US" sz="24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		Begin with 0.5mg OD days 1-3, 0.5mg BID days 4-7, then 1mg BID. Take after eating with full glass of water (helps avoid side effects)</a:t>
            </a:r>
          </a:p>
          <a:p>
            <a:pPr marL="457200" indent="-282575">
              <a:spcBef>
                <a:spcPts val="750"/>
              </a:spcBef>
              <a:buSzPts val="1999"/>
              <a:buNone/>
            </a:pPr>
            <a:r>
              <a:rPr lang="en-US" sz="2400" b="1" u="sng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Side Effects:</a:t>
            </a:r>
            <a:r>
              <a:rPr lang="en-US" sz="24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 Nausea, vivid dreams, insomnia, immediate hypersensitivity, skin reactions, neuropsychiatric illness</a:t>
            </a:r>
            <a:endParaRPr sz="2400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marL="457200" indent="-282575">
              <a:spcBef>
                <a:spcPts val="750"/>
              </a:spcBef>
              <a:buSzPts val="1999"/>
              <a:buNone/>
            </a:pPr>
            <a:r>
              <a:rPr lang="en-US" sz="2400" b="1" u="sng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FDA 2015 Warning</a:t>
            </a:r>
            <a:r>
              <a:rPr lang="en-US" sz="2400" dirty="0">
                <a:solidFill>
                  <a:schemeClr val="tx1"/>
                </a:solidFill>
                <a:latin typeface="lato"/>
                <a:ea typeface="lato"/>
                <a:cs typeface="lato"/>
              </a:rPr>
              <a:t>: Increases intoxication with alcohol</a:t>
            </a:r>
            <a:endParaRPr sz="2400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  <a:p>
            <a:pPr marL="257175" indent="-257175">
              <a:spcBef>
                <a:spcPts val="750"/>
              </a:spcBef>
              <a:buSzPts val="2999"/>
              <a:buNone/>
            </a:pPr>
            <a:endParaRPr sz="3600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8608F6-AC56-4B0F-B151-4CF47334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D867B-903D-4FFC-8F9D-4E0249858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290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5"/>
          <p:cNvSpPr txBox="1">
            <a:spLocks noGrp="1"/>
          </p:cNvSpPr>
          <p:nvPr>
            <p:ph type="title"/>
          </p:nvPr>
        </p:nvSpPr>
        <p:spPr>
          <a:xfrm>
            <a:off x="550140" y="70472"/>
            <a:ext cx="8723862" cy="1245884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Treatment – Perinatal Populations, </a:t>
            </a:r>
            <a:br>
              <a:rPr lang="en-US" sz="3800" b="1" dirty="0">
                <a:solidFill>
                  <a:schemeClr val="bg1"/>
                </a:solidFill>
                <a:latin typeface="+mn-lt"/>
                <a:ea typeface="lato"/>
                <a:cs typeface="lato"/>
              </a:rPr>
            </a:br>
            <a:r>
              <a:rPr lang="en-US" sz="3800" b="1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Children and Adolescents</a:t>
            </a:r>
            <a:endParaRPr lang="en-US" sz="3800" b="1" dirty="0">
              <a:solidFill>
                <a:schemeClr val="bg1"/>
              </a:solidFill>
              <a:latin typeface="+mn-lt"/>
              <a:ea typeface="+mj-lt"/>
              <a:cs typeface="+mj-lt"/>
            </a:endParaRPr>
          </a:p>
        </p:txBody>
      </p:sp>
      <p:sp>
        <p:nvSpPr>
          <p:cNvPr id="610" name="Google Shape;610;p65"/>
          <p:cNvSpPr txBox="1">
            <a:spLocks noGrp="1"/>
          </p:cNvSpPr>
          <p:nvPr>
            <p:ph idx="1"/>
          </p:nvPr>
        </p:nvSpPr>
        <p:spPr>
          <a:xfrm>
            <a:off x="550140" y="1382408"/>
            <a:ext cx="9098299" cy="540512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a typeface="lato"/>
                <a:cs typeface="lato"/>
              </a:rPr>
              <a:t>Pregnancy - data on varenicline use in pregnancy are lacking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u="sng" dirty="0">
                <a:ea typeface="lato"/>
                <a:cs typeface="lato"/>
              </a:rPr>
              <a:t>Avoid</a:t>
            </a:r>
            <a:r>
              <a:rPr lang="en-US" sz="2400" dirty="0">
                <a:ea typeface="lato"/>
                <a:cs typeface="lato"/>
              </a:rPr>
              <a:t> Varenicline in pregnant patients.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a typeface="lato"/>
                <a:cs typeface="lato"/>
              </a:rPr>
              <a:t>Breastfeeding - NRT is passed in the breastmilk, however, the positive effect of breastfeeding outweighs the negative impact of both NRT and Tobacco . 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u="sng" dirty="0"/>
              <a:t>We </a:t>
            </a:r>
            <a:r>
              <a:rPr lang="en-US" sz="2400" b="1" u="sng" dirty="0">
                <a:solidFill>
                  <a:srgbClr val="00B050"/>
                </a:solidFill>
              </a:rPr>
              <a:t>do recommend </a:t>
            </a:r>
            <a:r>
              <a:rPr lang="en-US" sz="2400" u="sng" dirty="0"/>
              <a:t>breastfeeding in these circumstances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Children and Adolescents - No smoking cessation medications are FDA approved for use in children or adolescents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ea typeface="lato"/>
              <a:cs typeface="la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For more information on lactation and medication: interactions:</a:t>
            </a:r>
            <a:endParaRPr lang="en-US" sz="2400" dirty="0">
              <a:latin typeface="Calibri" panose="020F050202020403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rgbClr val="B57001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https://www.ncbi.nlm.nih.gov/books/NBK501922/?msclkid=980c57a0b1c911ec97eee1ecdebcdf06</a:t>
            </a:r>
            <a:endParaRPr lang="en-US" sz="2400" dirty="0"/>
          </a:p>
          <a:p>
            <a:endParaRPr lang="en-US" sz="2400" dirty="0">
              <a:ea typeface="lato"/>
              <a:cs typeface="lato"/>
            </a:endParaRP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A07EE-48EB-4DF0-9BC8-99BA4498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535A9-75D6-4739-A24F-369F3F360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22815" y="3628615"/>
            <a:ext cx="2369185" cy="3158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6F1665-727B-4718-AAC0-10C0EF50629D}"/>
              </a:ext>
            </a:extLst>
          </p:cNvPr>
          <p:cNvSpPr txBox="1"/>
          <p:nvPr/>
        </p:nvSpPr>
        <p:spPr>
          <a:xfrm>
            <a:off x="11156440" y="7173383"/>
            <a:ext cx="10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hlinkClick r:id="rId5" tooltip="https://commons.wikimedia.org/wiki/Category:21st-century_women_of_France"/>
              </a:rPr>
              <a:t>Thishoto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698269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AC9AB-C449-4E97-B02D-BB00E956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32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132997-EEDE-4930-AD95-B8CC638E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07" y="135856"/>
            <a:ext cx="8308873" cy="922867"/>
          </a:xfrm>
          <a:solidFill>
            <a:schemeClr val="accent3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ato"/>
                <a:cs typeface="Calibri Light"/>
              </a:rPr>
              <a:t>Nicotine Overdose Symptoms</a:t>
            </a:r>
            <a:endParaRPr lang="en-US" sz="4400" dirty="0">
              <a:solidFill>
                <a:schemeClr val="bg1"/>
              </a:solidFill>
              <a:latin typeface="la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53E0B-37C2-44B9-AC5B-775A74CB2F89}"/>
              </a:ext>
            </a:extLst>
          </p:cNvPr>
          <p:cNvSpPr txBox="1"/>
          <p:nvPr/>
        </p:nvSpPr>
        <p:spPr>
          <a:xfrm>
            <a:off x="4997780" y="1305183"/>
            <a:ext cx="425529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ea typeface="lato"/>
                <a:cs typeface="lato"/>
              </a:rPr>
              <a:t>Nicotinic effects </a:t>
            </a: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ea typeface="lato"/>
                <a:cs typeface="lato"/>
              </a:rPr>
              <a:t>Muscle fasciculations</a:t>
            </a: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ea typeface="lato"/>
                <a:cs typeface="lato"/>
              </a:rPr>
              <a:t>Paralysis</a:t>
            </a: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ea typeface="lato"/>
                <a:cs typeface="lato"/>
              </a:rPr>
              <a:t>Coma</a:t>
            </a:r>
          </a:p>
          <a:p>
            <a:pPr marL="742950" lvl="1" indent="-285750" algn="l">
              <a:lnSpc>
                <a:spcPct val="8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ea typeface="lato"/>
                <a:cs typeface="lato"/>
              </a:rPr>
              <a:t>Seizures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17192-B2C5-45AB-9788-0D04111321F7}"/>
              </a:ext>
            </a:extLst>
          </p:cNvPr>
          <p:cNvSpPr txBox="1"/>
          <p:nvPr/>
        </p:nvSpPr>
        <p:spPr>
          <a:xfrm>
            <a:off x="1111222" y="1235730"/>
            <a:ext cx="4505322" cy="25609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2500" dirty="0"/>
              <a:t>Muscarinic signs </a:t>
            </a:r>
            <a:endParaRPr lang="en-US" sz="2500" dirty="0"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2500" dirty="0"/>
              <a:t>Vomiting</a:t>
            </a:r>
            <a:endParaRPr lang="en-US" sz="2500" dirty="0"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2500" dirty="0"/>
              <a:t>Diarrhea</a:t>
            </a:r>
            <a:endParaRPr lang="en-US" sz="2500" dirty="0"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2500" dirty="0" err="1"/>
              <a:t>Bronchorrhea</a:t>
            </a:r>
            <a:endParaRPr lang="en-US" sz="2500" dirty="0"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2500" dirty="0"/>
              <a:t>Salivation</a:t>
            </a:r>
            <a:endParaRPr lang="en-US" sz="2500" dirty="0">
              <a:ea typeface="+mn-lt"/>
              <a:cs typeface="+mn-lt"/>
            </a:endParaRPr>
          </a:p>
          <a:p>
            <a:pPr marL="742950" lvl="1" indent="-28575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/>
              <a:buChar char="•"/>
            </a:pPr>
            <a:r>
              <a:rPr lang="en-US" sz="2500" dirty="0"/>
              <a:t>Wheezing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121223-1B92-4692-968B-1DE4E75E77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F0E71F6-343F-451C-9ACC-33DC76B6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07" y="3878767"/>
            <a:ext cx="8441602" cy="388077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These typically present rapidly after exposure and resolve in about two hours. In most patients, supportive care until resolution of toxicity is sufficient</a:t>
            </a:r>
            <a:endParaRPr lang="en-US" sz="2400" dirty="0">
              <a:ea typeface="lato"/>
              <a:cs typeface="la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Although uncommon, life-threatening effects such as seizures, coma, respiratory arrest, and cardiac arrest have been reported in children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08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445;p43">
            <a:extLst>
              <a:ext uri="{FF2B5EF4-FFF2-40B4-BE49-F238E27FC236}">
                <a16:creationId xmlns:a16="http://schemas.microsoft.com/office/drawing/2014/main" id="{0B0EED2A-5A3F-460D-BF3D-5CD174623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9558695"/>
              </p:ext>
            </p:extLst>
          </p:nvPr>
        </p:nvGraphicFramePr>
        <p:xfrm>
          <a:off x="359856" y="1011675"/>
          <a:ext cx="9922278" cy="51974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07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7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7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59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tx1"/>
                          </a:solidFill>
                        </a:rPr>
                        <a:t>Symptoms</a:t>
                      </a:r>
                      <a:endParaRPr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Duration</a:t>
                      </a:r>
                      <a:endParaRPr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Prevalence  </a:t>
                      </a:r>
                      <a:endParaRPr sz="3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6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Urges to smoke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&gt; 2 weeks</a:t>
                      </a:r>
                      <a:endParaRPr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70%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Increase appetite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&gt;10 weeks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70%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69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Poor concentration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&lt; 2 weeks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60%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6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Depression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&lt; 4 weeks</a:t>
                      </a:r>
                      <a:endParaRPr sz="1100" b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60%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6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Restlessness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&lt; 4 weeks</a:t>
                      </a:r>
                      <a:endParaRPr sz="1100" b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60%</a:t>
                      </a:r>
                      <a:endParaRPr sz="1100" b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42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Irritability/aggression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&lt; 4 weeks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50%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6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Mouth ulcers</a:t>
                      </a:r>
                      <a:endParaRPr sz="1100" b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&gt; 4 weeks</a:t>
                      </a:r>
                      <a:endParaRPr sz="1100" b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40%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791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Night-time awakenings</a:t>
                      </a:r>
                      <a:endParaRPr sz="2400" b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&lt; 1 week</a:t>
                      </a:r>
                      <a:endParaRPr sz="1100" b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25%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6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Constipation</a:t>
                      </a:r>
                      <a:endParaRPr sz="1100" b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&gt; 4 weeks</a:t>
                      </a:r>
                      <a:endParaRPr sz="1100" b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17%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6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Light-headedness</a:t>
                      </a:r>
                      <a:endParaRPr sz="1100" b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&lt; 48 hours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10%</a:t>
                      </a:r>
                      <a:endParaRPr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69" marR="68569" marT="34275" marB="3427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Google Shape;444;p43">
            <a:extLst>
              <a:ext uri="{FF2B5EF4-FFF2-40B4-BE49-F238E27FC236}">
                <a16:creationId xmlns:a16="http://schemas.microsoft.com/office/drawing/2014/main" id="{2ABF2DE8-0120-424C-BC8D-FAB894A220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856" y="172057"/>
            <a:ext cx="8585966" cy="7659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buSzPts val="3600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Nicotine Withdrawal Symptoms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FBB18-537B-4F65-A794-909EF0057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2569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5E4D-EEA9-F9D2-A93F-9BEB1994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04" y="566224"/>
            <a:ext cx="8404698" cy="5725551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/>
              <a:t>Counseling, Referrals, and Policy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209E68-7EE0-BB7A-4B18-D545F978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42A79DF-2416-4830-AB63-F4A9917BB7EE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8CDB3-BD00-4DAF-B467-ED5E1003C6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6787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510E8E-6763-4393-8C94-71114FC5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35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3DB435-E334-418A-9B70-8A0C549EB3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5103" y="227459"/>
            <a:ext cx="8702542" cy="1387982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Components of Smoking Cessation</a:t>
            </a:r>
            <a:br>
              <a:rPr lang="en-US" sz="3600" dirty="0">
                <a:solidFill>
                  <a:schemeClr val="bg1"/>
                </a:solidFill>
                <a:latin typeface="+mn-lt"/>
                <a:ea typeface="lato"/>
                <a:cs typeface="lato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Group Therapy Program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399285-6863-414C-9926-4E8D80E6B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03" y="1573042"/>
            <a:ext cx="9069637" cy="505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257175" indent="-257175" eaLnBrk="0" hangingPunct="0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800" b="1" kern="0" dirty="0">
                <a:latin typeface="+mj-lt"/>
                <a:ea typeface="lato"/>
                <a:cs typeface="lato"/>
              </a:rPr>
              <a:t>Example:</a:t>
            </a:r>
          </a:p>
          <a:p>
            <a:pPr marL="555625" lvl="1" indent="-273050" eaLnBrk="0" hangingPunct="0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400" kern="0" dirty="0">
                <a:latin typeface="+mj-lt"/>
                <a:ea typeface="lato"/>
                <a:cs typeface="lato"/>
              </a:rPr>
              <a:t>6-10 weekly sessions of manualized group smoking cessation counseling </a:t>
            </a:r>
            <a:endParaRPr lang="en-US" sz="1400" kern="0" dirty="0">
              <a:latin typeface="+mj-lt"/>
              <a:ea typeface="lato"/>
              <a:cs typeface="lato"/>
            </a:endParaRPr>
          </a:p>
          <a:p>
            <a:pPr marL="555625" lvl="1" indent="-273050" eaLnBrk="0" hangingPunct="0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400" kern="0" dirty="0">
                <a:latin typeface="+mj-lt"/>
                <a:ea typeface="lato"/>
                <a:cs typeface="lato"/>
              </a:rPr>
              <a:t>Flexibility in setting a target quit date if unsuccessful on initial attempt</a:t>
            </a:r>
          </a:p>
          <a:p>
            <a:pPr marL="555625" lvl="1" indent="-273050" eaLnBrk="0" hangingPunct="0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400" kern="0" dirty="0">
                <a:latin typeface="+mj-lt"/>
                <a:ea typeface="lato"/>
                <a:cs typeface="lato"/>
              </a:rPr>
              <a:t>Emphasis on motivational interviewing (MI) and psychoeducation pre-Quit Date</a:t>
            </a:r>
          </a:p>
          <a:p>
            <a:pPr marL="555625" lvl="1" indent="-273050" eaLnBrk="0" hangingPunct="0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400" kern="0" dirty="0">
                <a:latin typeface="+mj-lt"/>
                <a:ea typeface="lato"/>
                <a:cs typeface="lato"/>
              </a:rPr>
              <a:t>Modified cognitive behavioral therapy (CBT) emphasizing small amounts of material at each session with frequent repetition</a:t>
            </a:r>
          </a:p>
          <a:p>
            <a:pPr marL="555625" lvl="1" indent="-273050" eaLnBrk="0" hangingPunct="0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400" kern="0" dirty="0">
                <a:latin typeface="+mj-lt"/>
                <a:ea typeface="lato"/>
                <a:cs typeface="lato"/>
              </a:rPr>
              <a:t>Focus on building social skills and emphasis on relapse prevention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DD852-85F1-4152-9991-F45B589E71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5123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92308-333E-494B-B55C-36954F33B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36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759A7-AD44-4B9F-81CF-0B90D0A6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42" y="166687"/>
            <a:ext cx="8661160" cy="1200150"/>
          </a:xfrm>
          <a:solidFill>
            <a:schemeClr val="accent3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+mn-lt"/>
                <a:ea typeface="lato"/>
                <a:cs typeface="lato"/>
              </a:rPr>
              <a:t>Face to Face Counseling</a:t>
            </a:r>
            <a:endParaRPr lang="en-US" dirty="0">
              <a:solidFill>
                <a:schemeClr val="bg1"/>
              </a:solidFill>
              <a:latin typeface="+mn-lt"/>
              <a:ea typeface="lato"/>
              <a:cs typeface="lato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CC20B9E-1AF4-46A9-9014-C2E49041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843" y="1369978"/>
            <a:ext cx="8789699" cy="473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t"/>
          <a:lstStyle/>
          <a:p>
            <a: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ea typeface="lato"/>
                <a:cs typeface="lato"/>
              </a:rPr>
              <a:t>The Healthy Living Program, based in Rochester, is located in the Center for Community Health and Prevention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000" u="sng" kern="0" dirty="0">
                <a:solidFill>
                  <a:srgbClr val="0070C0"/>
                </a:solidFill>
                <a:ea typeface="lato"/>
                <a:cs typeface="lato"/>
              </a:rPr>
              <a:t>https://www.urmc.rochester.edu/community-health/programs-services/healthy-living-center/stop-smoking-program.aspx </a:t>
            </a:r>
            <a:endParaRPr lang="en-US" sz="2000" kern="0" dirty="0">
              <a:ea typeface="lato"/>
              <a:cs typeface="lato"/>
            </a:endParaRPr>
          </a:p>
          <a:p>
            <a:pPr marL="171450" indent="-1714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endParaRPr lang="en-US" sz="900" kern="0" dirty="0">
              <a:ea typeface="lato"/>
              <a:cs typeface="lato"/>
            </a:endParaRP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ea typeface="lato"/>
                <a:cs typeface="lato"/>
              </a:rPr>
              <a:t>Face to Face Counseling provided, including phone call follow-up</a:t>
            </a: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ea typeface="lato"/>
                <a:cs typeface="lato"/>
              </a:rPr>
              <a:t>Individuals will be screened for NRT/medications</a:t>
            </a: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ea typeface="lato"/>
                <a:cs typeface="lato"/>
              </a:rPr>
              <a:t>Individuals can also be referred to the NY State Smokers’ Quitline at the same time</a:t>
            </a:r>
          </a:p>
          <a:p>
            <a:pPr>
              <a:spcBef>
                <a:spcPct val="20000"/>
              </a:spcBef>
              <a:buClr>
                <a:srgbClr val="66C1FC"/>
              </a:buClr>
              <a:defRPr/>
            </a:pPr>
            <a:endParaRPr lang="en-US" sz="3600" kern="0" dirty="0">
              <a:latin typeface="lato"/>
              <a:ea typeface="lato"/>
              <a:cs typeface="lato"/>
            </a:endParaRPr>
          </a:p>
          <a:p>
            <a:pPr marL="742950" lvl="1" indent="-285750">
              <a:spcBef>
                <a:spcPct val="20000"/>
              </a:spcBef>
              <a:buClr>
                <a:srgbClr val="66C1FC"/>
              </a:buClr>
              <a:defRPr/>
            </a:pPr>
            <a:endParaRPr lang="en-US" sz="4000" kern="0" dirty="0">
              <a:latin typeface="lato"/>
              <a:ea typeface="lato"/>
              <a:cs typeface="lato"/>
            </a:endParaRPr>
          </a:p>
        </p:txBody>
      </p:sp>
      <p:pic>
        <p:nvPicPr>
          <p:cNvPr id="6" name="Picture 5" descr="Interview – YOU – Ramblings of an idle mind">
            <a:extLst>
              <a:ext uri="{FF2B5EF4-FFF2-40B4-BE49-F238E27FC236}">
                <a16:creationId xmlns:a16="http://schemas.microsoft.com/office/drawing/2014/main" id="{6923DD5D-D2AD-43DB-A7A4-DFEB5C649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56" y="283417"/>
            <a:ext cx="2369971" cy="2304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ABB15-19F1-409B-A8C1-08AD89336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0953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43" y="304800"/>
            <a:ext cx="8715860" cy="744538"/>
          </a:xfrm>
          <a:solidFill>
            <a:schemeClr val="accent1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000" cap="none" dirty="0">
                <a:solidFill>
                  <a:schemeClr val="bg1"/>
                </a:solidFill>
                <a:latin typeface="+mn-lt"/>
                <a:cs typeface="Arial"/>
              </a:rPr>
              <a:t>5A’s Treatment Model</a:t>
            </a:r>
            <a:endParaRPr lang="en-US" cap="none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143" y="1187604"/>
            <a:ext cx="8634495" cy="5365595"/>
          </a:xfr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117475" indent="0">
              <a:buNone/>
            </a:pPr>
            <a:r>
              <a:rPr lang="en-US" sz="3000" dirty="0">
                <a:solidFill>
                  <a:schemeClr val="tx1"/>
                </a:solidFill>
                <a:ea typeface="lato"/>
                <a:cs typeface="lato"/>
              </a:rPr>
              <a:t>Current Practice Guidelines of the Monroe County Medical Society (recommended statewide) and based on National clinical guidelines:</a:t>
            </a:r>
            <a:endParaRPr lang="en-US" sz="2800" dirty="0">
              <a:solidFill>
                <a:schemeClr val="tx1"/>
              </a:solidFill>
              <a:ea typeface="lato"/>
              <a:cs typeface="lato"/>
            </a:endParaRPr>
          </a:p>
          <a:p>
            <a:pPr marL="1260475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ea typeface="lato"/>
                <a:cs typeface="lato"/>
              </a:rPr>
              <a:t>Ask</a:t>
            </a:r>
            <a:r>
              <a:rPr lang="en-US" sz="2600" dirty="0">
                <a:solidFill>
                  <a:schemeClr val="tx1"/>
                </a:solidFill>
                <a:ea typeface="lato"/>
                <a:cs typeface="lato"/>
              </a:rPr>
              <a:t> patients/clients about tobacco product use</a:t>
            </a:r>
          </a:p>
          <a:p>
            <a:pPr marL="1603375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lato"/>
                <a:cs typeface="lato"/>
              </a:rPr>
              <a:t>Every patient/client, every visit</a:t>
            </a:r>
          </a:p>
          <a:p>
            <a:pPr marL="1260475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ea typeface="lato"/>
                <a:cs typeface="lato"/>
              </a:rPr>
              <a:t>Advise</a:t>
            </a:r>
            <a:r>
              <a:rPr lang="en-US" sz="2600" dirty="0">
                <a:solidFill>
                  <a:schemeClr val="tx1"/>
                </a:solidFill>
                <a:ea typeface="lato"/>
                <a:cs typeface="lato"/>
              </a:rPr>
              <a:t> them to quit for good </a:t>
            </a:r>
          </a:p>
          <a:p>
            <a:pPr marL="1260475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ea typeface="lato"/>
                <a:cs typeface="lato"/>
              </a:rPr>
              <a:t>Assess</a:t>
            </a:r>
            <a:r>
              <a:rPr lang="en-US" sz="2600" dirty="0">
                <a:solidFill>
                  <a:schemeClr val="tx1"/>
                </a:solidFill>
                <a:ea typeface="lato"/>
                <a:cs typeface="lato"/>
              </a:rPr>
              <a:t> their willingness to quit for good</a:t>
            </a:r>
          </a:p>
          <a:p>
            <a:pPr marL="1260475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ea typeface="lato"/>
                <a:cs typeface="lato"/>
              </a:rPr>
              <a:t>Assist</a:t>
            </a:r>
            <a:r>
              <a:rPr lang="en-US" sz="2600" dirty="0">
                <a:solidFill>
                  <a:schemeClr val="tx1"/>
                </a:solidFill>
                <a:ea typeface="lato"/>
                <a:cs typeface="lato"/>
              </a:rPr>
              <a:t> in a quit attempt (counseling, meds, referral)</a:t>
            </a:r>
          </a:p>
          <a:p>
            <a:pPr marL="1260475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  <a:ea typeface="lato"/>
                <a:cs typeface="lato"/>
              </a:rPr>
              <a:t>Arrange</a:t>
            </a:r>
            <a:r>
              <a:rPr lang="en-US" sz="2600" dirty="0">
                <a:solidFill>
                  <a:schemeClr val="tx1"/>
                </a:solidFill>
                <a:ea typeface="lato"/>
                <a:cs typeface="lato"/>
              </a:rPr>
              <a:t> follow-ups (notes, appointments, electronic health records)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9FE-DEB5-40A2-98D5-80421CC1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C5A040-FF92-4E08-AAE6-20E2E22CA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8139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E97E92C-334B-4E94-9715-73669EABF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-2702" t="-4293" r="-2550" b="-1352"/>
          <a:stretch/>
        </p:blipFill>
        <p:spPr bwMode="auto">
          <a:xfrm>
            <a:off x="6257656" y="320357"/>
            <a:ext cx="6078159" cy="6086130"/>
          </a:xfrm>
          <a:prstGeom prst="ellipse">
            <a:avLst/>
          </a:prstGeom>
          <a:noFill/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1001" y="153182"/>
            <a:ext cx="6078160" cy="1095345"/>
          </a:xfrm>
          <a:solidFill>
            <a:schemeClr val="accent3">
              <a:lumMod val="75000"/>
            </a:schemeClr>
          </a:solidFill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</a:rPr>
              <a:t>Stages of Change Model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E70C6-8969-422D-BFB1-CA0E00EA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180000" rIns="0" bIns="180000" rtlCol="0" anchor="ctr">
            <a:normAutofit fontScale="25000" lnSpcReduction="20000"/>
          </a:bodyPr>
          <a:lstStyle/>
          <a:p>
            <a:pPr defTabSz="457200">
              <a:spcAft>
                <a:spcPts val="600"/>
              </a:spcAft>
            </a:pPr>
            <a:fld id="{D57F1E4F-1CFF-5643-939E-217C01CDF565}" type="slidenum">
              <a:rPr lang="en-US" smtClean="0"/>
              <a:pPr defTabSz="457200"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381001" y="1251260"/>
            <a:ext cx="5876656" cy="5286383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 lnSpcReduction="10000"/>
          </a:bodyPr>
          <a:lstStyle/>
          <a:p>
            <a:pPr marL="342900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400" b="1" spc="20" dirty="0">
                <a:latin typeface="+mj-lt"/>
                <a:ea typeface="lato"/>
                <a:cs typeface="lato"/>
              </a:rPr>
              <a:t>Pre-contemplation</a:t>
            </a:r>
          </a:p>
          <a:p>
            <a:pPr marL="800100" lvl="1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000" b="1" spc="20" dirty="0">
                <a:latin typeface="+mj-lt"/>
                <a:ea typeface="lato"/>
                <a:cs typeface="lato"/>
              </a:rPr>
              <a:t>Can discuss the “5R’s”</a:t>
            </a:r>
          </a:p>
          <a:p>
            <a:pPr marL="342900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400" b="1" spc="20" dirty="0">
                <a:latin typeface="+mj-lt"/>
                <a:ea typeface="lato"/>
                <a:cs typeface="lato"/>
              </a:rPr>
              <a:t>Contemplation</a:t>
            </a:r>
          </a:p>
          <a:p>
            <a:pPr marL="800100" lvl="1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000" b="1" spc="20" dirty="0">
                <a:latin typeface="+mj-lt"/>
                <a:ea typeface="lato"/>
                <a:cs typeface="lato"/>
              </a:rPr>
              <a:t>Yes, but not now </a:t>
            </a:r>
          </a:p>
          <a:p>
            <a:pPr marL="342900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400" b="1" spc="20" dirty="0">
                <a:latin typeface="+mj-lt"/>
                <a:ea typeface="lato"/>
                <a:cs typeface="lato"/>
              </a:rPr>
              <a:t>Preparation </a:t>
            </a:r>
          </a:p>
          <a:p>
            <a:pPr marL="800100" lvl="1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000" b="1" spc="20" dirty="0">
                <a:latin typeface="+mj-lt"/>
                <a:ea typeface="lato"/>
                <a:cs typeface="lato"/>
              </a:rPr>
              <a:t>Set a Quit Date</a:t>
            </a:r>
          </a:p>
          <a:p>
            <a:pPr marL="342900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400" b="1" spc="20" dirty="0">
                <a:latin typeface="+mj-lt"/>
                <a:ea typeface="lato"/>
                <a:cs typeface="lato"/>
              </a:rPr>
              <a:t>Action </a:t>
            </a:r>
          </a:p>
          <a:p>
            <a:pPr marL="800100" lvl="1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000" b="1" spc="20" dirty="0">
                <a:latin typeface="+mj-lt"/>
                <a:ea typeface="lato"/>
                <a:cs typeface="lato"/>
              </a:rPr>
              <a:t>Quit Date/vulnerable to relapse</a:t>
            </a:r>
          </a:p>
          <a:p>
            <a:pPr marL="342900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400" b="1" spc="20" dirty="0">
                <a:latin typeface="+mj-lt"/>
                <a:ea typeface="lato"/>
                <a:cs typeface="lato"/>
              </a:rPr>
              <a:t>Maintenance </a:t>
            </a:r>
          </a:p>
          <a:p>
            <a:pPr marL="342900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400" b="1" spc="20" dirty="0">
                <a:latin typeface="+mj-lt"/>
                <a:ea typeface="lato"/>
                <a:cs typeface="lato"/>
              </a:rPr>
              <a:t>Relapse/Recycle</a:t>
            </a:r>
          </a:p>
          <a:p>
            <a:pPr marL="800100" lvl="1" indent="-228600">
              <a:lnSpc>
                <a:spcPct val="110000"/>
              </a:lnSpc>
              <a:spcBef>
                <a:spcPct val="20000"/>
              </a:spcBef>
              <a:spcAft>
                <a:spcPct val="20000"/>
              </a:spcAft>
              <a:buClr>
                <a:schemeClr val="accent1"/>
              </a:buClr>
              <a:buFont typeface="The Hand Extrablack" panose="03070A02030502020204" pitchFamily="66" charset="0"/>
              <a:buChar char="•"/>
              <a:defRPr/>
            </a:pPr>
            <a:r>
              <a:rPr lang="en-US" sz="2000" b="1" spc="20" dirty="0">
                <a:latin typeface="+mj-lt"/>
                <a:ea typeface="lato"/>
                <a:cs typeface="lato"/>
              </a:rPr>
              <a:t>Emphasize successes and “re-trying”</a:t>
            </a:r>
            <a:endParaRPr lang="en-US" sz="2000" spc="20" dirty="0">
              <a:latin typeface="+mj-lt"/>
              <a:ea typeface="lato"/>
              <a:cs typeface="la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964D7-E107-46D6-B594-7AB032924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802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989DA-7DC6-41BB-B8D8-21CCB7C51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39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8CA824C-ED7D-4E5F-B636-2D9C16ED1F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155092"/>
            <a:ext cx="8988252" cy="1056488"/>
          </a:xfrm>
          <a:solidFill>
            <a:schemeClr val="accent1">
              <a:lumMod val="75000"/>
            </a:schemeClr>
          </a:solidFill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For Those Not Ready to Quit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507911-3E90-48FC-B231-D7C1F1E52826}"/>
              </a:ext>
            </a:extLst>
          </p:cNvPr>
          <p:cNvSpPr/>
          <p:nvPr/>
        </p:nvSpPr>
        <p:spPr>
          <a:xfrm>
            <a:off x="285751" y="1434401"/>
            <a:ext cx="8988252" cy="49720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 fontScale="92500"/>
          </a:bodyPr>
          <a:lstStyle/>
          <a:p>
            <a:r>
              <a:rPr lang="en-US" sz="2600" b="1" dirty="0"/>
              <a:t>The Five R’s  (</a:t>
            </a:r>
            <a:r>
              <a:rPr lang="en-US" sz="2600" b="1" cap="small" dirty="0"/>
              <a:t>Personalize</a:t>
            </a:r>
            <a:r>
              <a:rPr lang="en-US" sz="2600" b="1" dirty="0"/>
              <a:t>)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600" b="1" dirty="0"/>
          </a:p>
          <a:p>
            <a:pPr marL="1198562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b="1" dirty="0"/>
              <a:t>Relevance</a:t>
            </a:r>
            <a:r>
              <a:rPr lang="en-US" sz="2600" dirty="0"/>
              <a:t> (Relationship/how does it affect their life?)</a:t>
            </a:r>
          </a:p>
          <a:p>
            <a:pPr marL="1198562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1198562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b="1" dirty="0"/>
              <a:t>Risks </a:t>
            </a:r>
            <a:r>
              <a:rPr lang="en-US" sz="2600" dirty="0"/>
              <a:t> (Short and long term health and economic risks)</a:t>
            </a:r>
          </a:p>
          <a:p>
            <a:pPr marL="1198562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1198562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b="1" dirty="0"/>
              <a:t>Rewards</a:t>
            </a:r>
            <a:r>
              <a:rPr lang="en-US" sz="2600" dirty="0"/>
              <a:t> (Health and quality of life improvement)</a:t>
            </a:r>
          </a:p>
          <a:p>
            <a:pPr marL="1198562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1198562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b="1" dirty="0"/>
              <a:t>Roadblocks</a:t>
            </a:r>
            <a:r>
              <a:rPr lang="en-US" sz="2600" dirty="0"/>
              <a:t> (Stress, other tobacco product users, boredom, lack of confidence)</a:t>
            </a:r>
          </a:p>
          <a:p>
            <a:pPr marL="1198562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1198562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 b="1" dirty="0"/>
              <a:t>Repetition</a:t>
            </a:r>
            <a:r>
              <a:rPr lang="en-US" sz="2600" dirty="0"/>
              <a:t> (Think “dose response”: more discussion leads to increased success)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FCBDE-515F-493E-99AF-F20F34255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4796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AEDD-8245-4113-B6EA-785DC3A0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5" y="320040"/>
            <a:ext cx="8771082" cy="1314450"/>
          </a:xfrm>
          <a:solidFill>
            <a:schemeClr val="accent3">
              <a:lumMod val="75000"/>
            </a:schemeClr>
          </a:solidFill>
        </p:spPr>
        <p:txBody>
          <a:bodyPr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Evidence-Based Best Practices for a Healthcare Tobacco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F0AE9-7F7B-4739-BC04-41F85CEFE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185" y="1780162"/>
            <a:ext cx="10012680" cy="462632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Obtain strong administrative buy-in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Definition of tobacco &amp; smokeless products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Tobacco-Free Culture and Tobacco-Free Environment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Definition of facilities and grounds including signage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Statement: Policy is in force at all times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Tobacco Cessation Counseling &amp; Referral: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For employees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For patients - 5 As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For visitors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Policy Evaluation and Continuous Quality Improvement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FEC7A-6408-4DE0-BA98-28EC710D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CC2EA-BC0D-4E83-AC78-CBC91C941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0506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1B742C-6041-4E13-BEB5-33C7576E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54CF9-0309-408E-A7F8-33456C9F5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4" y="5540975"/>
            <a:ext cx="1191116" cy="1191116"/>
          </a:xfrm>
          <a:prstGeom prst="ellipse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B019EC2-91A2-432D-BD54-E768F3A3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00" y="368861"/>
            <a:ext cx="7718263" cy="1282181"/>
          </a:xfrm>
          <a:solidFill>
            <a:schemeClr val="accent3">
              <a:lumMod val="75000"/>
            </a:schemeClr>
          </a:solidFill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/>
            <a:r>
              <a:rPr lang="en-US" sz="4400" b="1" spc="-100" dirty="0">
                <a:solidFill>
                  <a:schemeClr val="bg1"/>
                </a:solidFill>
                <a:latin typeface="+mn-lt"/>
              </a:rPr>
              <a:t>Motivational Interviewing</a:t>
            </a:r>
            <a:br>
              <a:rPr lang="en-US" sz="4400" b="1" spc="-100" dirty="0">
                <a:solidFill>
                  <a:schemeClr val="bg1"/>
                </a:solidFill>
                <a:latin typeface="+mn-lt"/>
              </a:rPr>
            </a:br>
            <a:r>
              <a:rPr lang="en-US" sz="3200" i="1" spc="-100" dirty="0">
                <a:solidFill>
                  <a:schemeClr val="accent5"/>
                </a:solidFill>
                <a:latin typeface="+mn-lt"/>
              </a:rPr>
              <a:t>a</a:t>
            </a:r>
            <a:r>
              <a:rPr lang="en-US" sz="4000" i="1" spc="-1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i="1" spc="-100" dirty="0">
                <a:solidFill>
                  <a:schemeClr val="accent5"/>
                </a:solidFill>
                <a:latin typeface="+mn-lt"/>
              </a:rPr>
              <a:t>conversation </a:t>
            </a:r>
            <a:r>
              <a:rPr lang="en-US" sz="3200" i="1" spc="-100" dirty="0">
                <a:solidFill>
                  <a:schemeClr val="accent5"/>
                </a:solidFill>
                <a:latin typeface="+mn-lt"/>
              </a:rPr>
              <a:t>about change</a:t>
            </a:r>
            <a:endParaRPr lang="en-US" sz="40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ABAD02-21BF-4AD8-A0D3-B7CBBAC81D36}"/>
              </a:ext>
            </a:extLst>
          </p:cNvPr>
          <p:cNvSpPr txBox="1">
            <a:spLocks/>
          </p:cNvSpPr>
          <p:nvPr/>
        </p:nvSpPr>
        <p:spPr>
          <a:xfrm>
            <a:off x="872400" y="2028786"/>
            <a:ext cx="4434469" cy="363855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Express Empathy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Develop Discrepancy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Roll with Resistance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Support Self-Efficacy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BA036-7D2E-4D2B-A077-618EB0BE6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67" y="2028786"/>
            <a:ext cx="6234698" cy="3634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6383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70282EF-5CBD-691C-5F08-58782F9A5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98571"/>
              </p:ext>
            </p:extLst>
          </p:nvPr>
        </p:nvGraphicFramePr>
        <p:xfrm>
          <a:off x="271448" y="1261691"/>
          <a:ext cx="9417314" cy="5441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294">
                  <a:extLst>
                    <a:ext uri="{9D8B030D-6E8A-4147-A177-3AD203B41FA5}">
                      <a16:colId xmlns:a16="http://schemas.microsoft.com/office/drawing/2014/main" val="1056649653"/>
                    </a:ext>
                  </a:extLst>
                </a:gridCol>
                <a:gridCol w="3599916">
                  <a:extLst>
                    <a:ext uri="{9D8B030D-6E8A-4147-A177-3AD203B41FA5}">
                      <a16:colId xmlns:a16="http://schemas.microsoft.com/office/drawing/2014/main" val="2860424116"/>
                    </a:ext>
                  </a:extLst>
                </a:gridCol>
                <a:gridCol w="3139104">
                  <a:extLst>
                    <a:ext uri="{9D8B030D-6E8A-4147-A177-3AD203B41FA5}">
                      <a16:colId xmlns:a16="http://schemas.microsoft.com/office/drawing/2014/main" val="1162491585"/>
                    </a:ext>
                  </a:extLst>
                </a:gridCol>
              </a:tblGrid>
              <a:tr h="2155058">
                <a:tc>
                  <a:txBody>
                    <a:bodyPr/>
                    <a:lstStyle/>
                    <a:p>
                      <a:pPr algn="ctr"/>
                      <a:r>
                        <a:rPr lang="en-US" sz="3200" u="none" dirty="0"/>
                        <a:t>Motivation &amp; Ambivalence</a:t>
                      </a:r>
                      <a:endParaRPr lang="en-US" sz="3200" u="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Advantages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Disadvantages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686330"/>
                  </a:ext>
                </a:extLst>
              </a:tr>
              <a:tr h="16477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 Change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223466"/>
                  </a:ext>
                </a:extLst>
              </a:tr>
              <a:tr h="163842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Change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2630461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7B982DA-1995-CF6E-C6B8-B9ADD4D5AD86}"/>
              </a:ext>
            </a:extLst>
          </p:cNvPr>
          <p:cNvSpPr/>
          <p:nvPr/>
        </p:nvSpPr>
        <p:spPr>
          <a:xfrm>
            <a:off x="4471280" y="3636216"/>
            <a:ext cx="1026567" cy="866593"/>
          </a:xfrm>
          <a:prstGeom prst="ellipse">
            <a:avLst/>
          </a:prstGeom>
          <a:solidFill>
            <a:schemeClr val="bg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450101"/>
                </a:solidFill>
                <a:latin typeface="lato"/>
                <a:ea typeface="lato"/>
                <a:cs typeface="lato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EEC41-AE36-1609-B003-628ED5DE3C16}"/>
              </a:ext>
            </a:extLst>
          </p:cNvPr>
          <p:cNvSpPr txBox="1"/>
          <p:nvPr/>
        </p:nvSpPr>
        <p:spPr>
          <a:xfrm>
            <a:off x="2981450" y="5861061"/>
            <a:ext cx="1083303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400" dirty="0">
                <a:latin typeface="lato"/>
                <a:ea typeface="lato"/>
                <a:cs typeface="lato"/>
              </a:rPr>
              <a:t>Finish with Advantage of Quitting </a:t>
            </a:r>
            <a:endParaRPr lang="en-US" sz="1400" dirty="0">
              <a:cs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434AD5-606D-4EE4-2D70-34CB3EFBB29C}"/>
              </a:ext>
            </a:extLst>
          </p:cNvPr>
          <p:cNvSpPr txBox="1"/>
          <p:nvPr/>
        </p:nvSpPr>
        <p:spPr>
          <a:xfrm>
            <a:off x="8455696" y="6120107"/>
            <a:ext cx="118732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400" dirty="0">
                <a:latin typeface="lato"/>
                <a:ea typeface="lato"/>
                <a:cs typeface="lato"/>
              </a:rPr>
              <a:t>Develop Discrepancy</a:t>
            </a:r>
          </a:p>
        </p:txBody>
      </p:sp>
      <p:pic>
        <p:nvPicPr>
          <p:cNvPr id="12" name="Graphic 14" descr="Line arrow: Counter-clockwise curve with solid fill">
            <a:extLst>
              <a:ext uri="{FF2B5EF4-FFF2-40B4-BE49-F238E27FC236}">
                <a16:creationId xmlns:a16="http://schemas.microsoft.com/office/drawing/2014/main" id="{1F0B9A8E-F0FC-4878-9FCD-4638E4756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864575" flipH="1">
            <a:off x="6245934" y="3274500"/>
            <a:ext cx="789484" cy="1363037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803FF11C-6FD8-44D3-A3BF-AAAF53262824}"/>
              </a:ext>
            </a:extLst>
          </p:cNvPr>
          <p:cNvSpPr txBox="1">
            <a:spLocks noChangeArrowheads="1"/>
          </p:cNvSpPr>
          <p:nvPr/>
        </p:nvSpPr>
        <p:spPr>
          <a:xfrm>
            <a:off x="271448" y="155092"/>
            <a:ext cx="9417314" cy="9445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dirty="0">
                <a:solidFill>
                  <a:schemeClr val="bg1"/>
                </a:solidFill>
              </a:rPr>
              <a:t>Decisional Balance</a:t>
            </a:r>
          </a:p>
        </p:txBody>
      </p:sp>
      <p:pic>
        <p:nvPicPr>
          <p:cNvPr id="15" name="Graphic 14" descr="Line arrow: Counter-clockwise curve with solid fill">
            <a:extLst>
              <a:ext uri="{FF2B5EF4-FFF2-40B4-BE49-F238E27FC236}">
                <a16:creationId xmlns:a16="http://schemas.microsoft.com/office/drawing/2014/main" id="{9435BA92-D444-48A5-B61F-9E8B9B05A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8380638" y="4453187"/>
            <a:ext cx="789484" cy="102419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246675D-B52F-46B8-96C5-F6DA4996BFBF}"/>
              </a:ext>
            </a:extLst>
          </p:cNvPr>
          <p:cNvSpPr/>
          <p:nvPr/>
        </p:nvSpPr>
        <p:spPr>
          <a:xfrm>
            <a:off x="7559080" y="3636216"/>
            <a:ext cx="1026567" cy="866593"/>
          </a:xfrm>
          <a:prstGeom prst="ellipse">
            <a:avLst/>
          </a:prstGeom>
          <a:solidFill>
            <a:schemeClr val="bg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450101"/>
                </a:solidFill>
                <a:latin typeface="lato"/>
                <a:ea typeface="lato"/>
                <a:cs typeface="lato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401E9F-CF23-44A2-808E-75483B4E3D64}"/>
              </a:ext>
            </a:extLst>
          </p:cNvPr>
          <p:cNvSpPr/>
          <p:nvPr/>
        </p:nvSpPr>
        <p:spPr>
          <a:xfrm>
            <a:off x="7559079" y="5427763"/>
            <a:ext cx="1026567" cy="866593"/>
          </a:xfrm>
          <a:prstGeom prst="ellipse">
            <a:avLst/>
          </a:prstGeom>
          <a:solidFill>
            <a:schemeClr val="bg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450101"/>
                </a:solidFill>
                <a:latin typeface="lato"/>
                <a:ea typeface="lato"/>
                <a:cs typeface="lato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C77CD1-57B7-4876-9C3A-11CD029C4B6D}"/>
              </a:ext>
            </a:extLst>
          </p:cNvPr>
          <p:cNvSpPr/>
          <p:nvPr/>
        </p:nvSpPr>
        <p:spPr>
          <a:xfrm>
            <a:off x="4471280" y="5427764"/>
            <a:ext cx="1026567" cy="866593"/>
          </a:xfrm>
          <a:prstGeom prst="ellipse">
            <a:avLst/>
          </a:prstGeom>
          <a:solidFill>
            <a:schemeClr val="bg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450101"/>
                </a:solidFill>
                <a:latin typeface="lato"/>
                <a:ea typeface="lato"/>
                <a:cs typeface="lato"/>
              </a:rPr>
              <a:t>4</a:t>
            </a:r>
          </a:p>
        </p:txBody>
      </p:sp>
      <p:pic>
        <p:nvPicPr>
          <p:cNvPr id="20" name="Graphic 14" descr="Line arrow: Counter-clockwise curve with solid fill">
            <a:extLst>
              <a:ext uri="{FF2B5EF4-FFF2-40B4-BE49-F238E27FC236}">
                <a16:creationId xmlns:a16="http://schemas.microsoft.com/office/drawing/2014/main" id="{2B3955A1-1D8A-4409-AB15-198103DE6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92092" flipH="1">
            <a:off x="6136258" y="5402849"/>
            <a:ext cx="789484" cy="136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2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3654" y="245268"/>
            <a:ext cx="9258966" cy="977742"/>
          </a:xfrm>
          <a:solidFill>
            <a:schemeClr val="accent3">
              <a:lumMod val="75000"/>
            </a:schemeClr>
          </a:solidFill>
        </p:spPr>
        <p:txBody>
          <a:bodyPr anchor="ctr">
            <a:normAutofit fontScale="90000"/>
          </a:bodyPr>
          <a:lstStyle/>
          <a:p>
            <a:pPr algn="ctr" eaLnBrk="1" hangingPunct="1"/>
            <a:r>
              <a:rPr lang="en-US" sz="4000" dirty="0">
                <a:solidFill>
                  <a:schemeClr val="bg1"/>
                </a:solidFill>
              </a:rPr>
              <a:t>New York State Smokers’ Quitline &amp; </a:t>
            </a:r>
            <a:r>
              <a:rPr lang="en-US" sz="4000" dirty="0" err="1">
                <a:solidFill>
                  <a:schemeClr val="bg1"/>
                </a:solidFill>
              </a:rPr>
              <a:t>Quitsite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4819" name="Rectangle 4"/>
          <p:cNvSpPr>
            <a:spLocks noGrp="1" noChangeArrowheads="1"/>
          </p:cNvSpPr>
          <p:nvPr>
            <p:ph idx="1"/>
          </p:nvPr>
        </p:nvSpPr>
        <p:spPr>
          <a:xfrm>
            <a:off x="447677" y="1602583"/>
            <a:ext cx="9462133" cy="5010149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3200" b="1" dirty="0"/>
              <a:t>Quitline:</a:t>
            </a:r>
            <a:r>
              <a:rPr lang="en-US" sz="3200" dirty="0"/>
              <a:t> Free and confidential telephone Quitline provides </a:t>
            </a:r>
            <a:r>
              <a:rPr lang="en-US" sz="3200" b="1" u="sng" dirty="0"/>
              <a:t>evidence-based</a:t>
            </a:r>
            <a:r>
              <a:rPr lang="en-US" sz="3200" dirty="0"/>
              <a:t> tobacco cessation services to New York State residents who want to quit tobacco product use for good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3200" b="1" dirty="0" err="1"/>
              <a:t>Quitsite</a:t>
            </a:r>
            <a:r>
              <a:rPr lang="en-US" sz="3200" b="1" dirty="0"/>
              <a:t>: </a:t>
            </a:r>
            <a:r>
              <a:rPr lang="en-US" sz="3200" b="1" u="sng" dirty="0">
                <a:hlinkClick r:id="rId3"/>
              </a:rPr>
              <a:t>www.nysmokefree.com</a:t>
            </a:r>
            <a:endParaRPr lang="en-US" sz="3000" b="1" u="sng" dirty="0"/>
          </a:p>
          <a:p>
            <a:pPr eaLnBrk="1" hangingPunct="1"/>
            <a:endParaRPr lang="en-US" dirty="0"/>
          </a:p>
        </p:txBody>
      </p:sp>
      <p:pic>
        <p:nvPicPr>
          <p:cNvPr id="34820" name="Picture 5" descr="NYS Smoker's Quites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3137" y="3534524"/>
            <a:ext cx="3958112" cy="23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C0567-E71E-49EE-9D87-9A40AB3F9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3953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5280" y="535021"/>
            <a:ext cx="11343535" cy="1080862"/>
          </a:xfrm>
          <a:solidFill>
            <a:schemeClr val="accent3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a typeface="lato"/>
                <a:cs typeface="lato"/>
              </a:rPr>
              <a:t>NY State Smokers’ Quitline - Resources and Referral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45280" y="1952624"/>
            <a:ext cx="3607595" cy="3619009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3200" dirty="0"/>
              <a:t>Palm cards (passive referral)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3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3200" dirty="0"/>
              <a:t>Refer-to-Quit (active referral)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sz="32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3200" dirty="0"/>
              <a:t>Electronic Health Record Referral </a:t>
            </a:r>
          </a:p>
          <a:p>
            <a:pPr lvl="1" eaLnBrk="1" hangingPunct="1">
              <a:buFontTx/>
              <a:buNone/>
            </a:pPr>
            <a:endParaRPr lang="en-US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A8527-E076-411F-A96C-4D71CC1F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42A79DF-2416-4830-AB63-F4A9917BB7EE}" type="slidenum">
              <a:rPr lang="en-US" smtClean="0"/>
              <a:t>43</a:t>
            </a:fld>
            <a:endParaRPr lang="en-US"/>
          </a:p>
        </p:txBody>
      </p:sp>
      <p:pic>
        <p:nvPicPr>
          <p:cNvPr id="35845" name="Picture 6" descr="Refer-to-Quit Referral Form 2-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6238" y="1952625"/>
            <a:ext cx="3692577" cy="481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94" y="2014157"/>
            <a:ext cx="4061275" cy="4748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CF146B-3885-4381-A069-2F3B99761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1" y="5571634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2097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78445-2E36-41B9-B91C-FA131A47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7555C6-3D62-43B4-B73B-47C1767DA4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367" y="219586"/>
            <a:ext cx="9720850" cy="1400783"/>
          </a:xfrm>
          <a:solidFill>
            <a:schemeClr val="accent3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 eaLnBrk="1" hangingPunct="1"/>
            <a:r>
              <a:rPr lang="en-US" sz="4000" b="1" dirty="0">
                <a:solidFill>
                  <a:schemeClr val="bg1"/>
                </a:solidFill>
              </a:rPr>
              <a:t>New York State Smokers’ </a:t>
            </a:r>
            <a:r>
              <a:rPr lang="en-US" sz="4000" b="1" dirty="0" err="1">
                <a:solidFill>
                  <a:schemeClr val="bg1"/>
                </a:solidFill>
              </a:rPr>
              <a:t>Quitsite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Resources for Clinicians, Counselors, etc.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33943D4-7990-4D1A-8DEA-1F06FB1FF1B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 bwMode="auto">
          <a:xfrm>
            <a:off x="308367" y="1388737"/>
            <a:ext cx="9720850" cy="5469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55D06-2EEB-4215-A395-EA58D01C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1795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472D9-CA77-4D50-A43B-D079C559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A7FB26-8A8D-40C8-8168-992E01FB7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276" y="316862"/>
            <a:ext cx="10126494" cy="1400783"/>
          </a:xfrm>
          <a:solidFill>
            <a:schemeClr val="accent3">
              <a:lumMod val="75000"/>
            </a:schemeClr>
          </a:solidFill>
        </p:spPr>
        <p:txBody>
          <a:bodyPr anchor="t">
            <a:normAutofit/>
          </a:bodyPr>
          <a:lstStyle/>
          <a:p>
            <a:pPr algn="ctr" eaLnBrk="1" hangingPunct="1"/>
            <a:r>
              <a:rPr lang="en-US" sz="4000" b="1" dirty="0">
                <a:solidFill>
                  <a:schemeClr val="bg1"/>
                </a:solidFill>
              </a:rPr>
              <a:t>New York State Smokers’ </a:t>
            </a:r>
            <a:r>
              <a:rPr lang="en-US" sz="4000" b="1" dirty="0" err="1">
                <a:solidFill>
                  <a:schemeClr val="bg1"/>
                </a:solidFill>
              </a:rPr>
              <a:t>Quitsite</a:t>
            </a:r>
            <a:r>
              <a:rPr lang="en-US" sz="4000" b="1" dirty="0">
                <a:solidFill>
                  <a:schemeClr val="bg1"/>
                </a:solidFill>
              </a:rPr>
              <a:t> for tobacco product 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3087D-7DBF-4679-948A-3C53035B0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39D5D-C53B-42DB-809D-0F474A946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6" y="1831673"/>
            <a:ext cx="10126494" cy="50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94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921CA-D5BA-4A1F-8296-5B6464DCB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CB6BA18-CEAA-447A-A25F-385C97445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0623" y="152399"/>
            <a:ext cx="4940045" cy="802640"/>
          </a:xfrm>
          <a:solidFill>
            <a:schemeClr val="accent3">
              <a:lumMod val="75000"/>
            </a:schemeClr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Newsletter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B334E8-3B02-4DE6-BDCC-5C7BDF7800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0624" y="1179774"/>
            <a:ext cx="4940046" cy="372297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If you are interested in receiving our monthly newsletter,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please </a:t>
            </a:r>
            <a:r>
              <a:rPr lang="en-US" sz="2400" u="sng" dirty="0">
                <a:solidFill>
                  <a:schemeClr val="tx1"/>
                </a:solidFill>
              </a:rPr>
              <a:t>type your email address and name in the chat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or send us a request </a:t>
            </a:r>
            <a:r>
              <a:rPr lang="en-US" sz="2400" b="1" dirty="0">
                <a:solidFill>
                  <a:schemeClr val="tx1"/>
                </a:solidFill>
              </a:rPr>
              <a:t>at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treatnicotine@URMC.Rochester.edu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eaLnBrk="1" hangingPunct="1"/>
            <a:endParaRPr lang="en-US" dirty="0"/>
          </a:p>
          <a:p>
            <a:pPr marL="0" indent="0" algn="r" eaLnBrk="1" hangingPunct="1">
              <a:buNone/>
            </a:pPr>
            <a:r>
              <a:rPr lang="en-US" sz="2000" dirty="0"/>
              <a:t>(June ‘22 Newsletter Shown)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2AB3C5-9DF1-4A28-ACC3-32F40BE44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473" y="152399"/>
            <a:ext cx="5059719" cy="6549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69078-FAC0-46AA-B6A0-54A276946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3" y="5445804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406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B4CD2-E409-4A14-A15E-D25F395C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A4644-77E5-4E7C-83AF-B15397EDD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82" y="-1"/>
            <a:ext cx="8078720" cy="687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25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48F2A08-57F5-4835-B3FD-E8233E29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27" y="246353"/>
            <a:ext cx="8337917" cy="1165859"/>
          </a:xfr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5400" dirty="0"/>
              <a:t>Questions?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9F1D8-F31C-431D-A1CD-AC150536C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60" y="1618535"/>
            <a:ext cx="8813284" cy="4488815"/>
          </a:xfrm>
          <a:noFill/>
        </p:spPr>
        <p:txBody>
          <a:bodyPr/>
          <a:lstStyle/>
          <a:p>
            <a:pPr marL="457200" indent="282575"/>
            <a:endParaRPr lang="en-US" dirty="0"/>
          </a:p>
          <a:p>
            <a:pPr marL="741363">
              <a:buFont typeface="Arial" panose="020B0604020202020204" pitchFamily="34" charset="0"/>
              <a:buChar char="•"/>
            </a:pPr>
            <a:r>
              <a:rPr lang="en-US" sz="2400" b="1" u="sng" dirty="0"/>
              <a:t>Website:</a:t>
            </a:r>
            <a:r>
              <a:rPr lang="en-US" sz="2400" b="1" dirty="0"/>
              <a:t>	</a:t>
            </a:r>
            <a:r>
              <a:rPr lang="en-US" sz="24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tinyurl.com/CTFFL-URMC</a:t>
            </a:r>
            <a:endParaRPr lang="en-US" sz="2400" b="1" dirty="0">
              <a:solidFill>
                <a:srgbClr val="0070C0"/>
              </a:solidFill>
            </a:endParaRPr>
          </a:p>
          <a:p>
            <a:pPr marL="741363">
              <a:buFont typeface="Arial" panose="020B0604020202020204" pitchFamily="34" charset="0"/>
              <a:buChar char="•"/>
            </a:pPr>
            <a:r>
              <a:rPr lang="en-US" sz="2400" b="1" u="sng" dirty="0"/>
              <a:t>Facebook: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Facebook.com/CTFFL</a:t>
            </a:r>
            <a:r>
              <a:rPr lang="en-US" sz="2400" b="1" dirty="0">
                <a:solidFill>
                  <a:srgbClr val="0070C0"/>
                </a:solidFill>
              </a:rPr>
              <a:t>  </a:t>
            </a:r>
          </a:p>
          <a:p>
            <a:pPr marL="741363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pPr marL="741363">
              <a:buFont typeface="Arial" panose="020B0604020202020204" pitchFamily="34" charset="0"/>
              <a:buChar char="•"/>
            </a:pPr>
            <a:r>
              <a:rPr lang="en-US" sz="2400" b="1" u="sng" dirty="0"/>
              <a:t>Email Addresses:</a:t>
            </a:r>
          </a:p>
          <a:p>
            <a:pPr marL="628650" indent="-171450">
              <a:buFont typeface="Arial" panose="020B0604020202020204" pitchFamily="34" charset="0"/>
              <a:buChar char="•"/>
            </a:pPr>
            <a:endParaRPr lang="en-US" sz="100" b="1" u="sng" dirty="0"/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Scott_mcintosh@urmc.Rochester.edu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	– Director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Holly_Widanka@URMC.Rochester.edu</a:t>
            </a:r>
            <a:r>
              <a:rPr lang="en-US" sz="1800" b="1" dirty="0">
                <a:solidFill>
                  <a:srgbClr val="0070C0"/>
                </a:solidFill>
              </a:rPr>
              <a:t> 	</a:t>
            </a:r>
            <a:r>
              <a:rPr lang="en-US" sz="1800" b="1" dirty="0">
                <a:solidFill>
                  <a:schemeClr val="tx1"/>
                </a:solidFill>
              </a:rPr>
              <a:t>– Senior Project Coordinator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Jessica_Rosman@URMC.Rochester.edu</a:t>
            </a:r>
            <a:r>
              <a:rPr lang="en-US" sz="1800" b="1" dirty="0">
                <a:solidFill>
                  <a:srgbClr val="0070C0"/>
                </a:solidFill>
              </a:rPr>
              <a:t>	</a:t>
            </a:r>
            <a:r>
              <a:rPr lang="en-US" sz="1800" b="1" dirty="0">
                <a:solidFill>
                  <a:schemeClr val="tx1"/>
                </a:solidFill>
              </a:rPr>
              <a:t>– Health Project Coordinator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Ryan_Mulhern@URMC.Rochester.edu</a:t>
            </a:r>
            <a:r>
              <a:rPr lang="en-US" sz="1800" b="1" dirty="0">
                <a:solidFill>
                  <a:srgbClr val="0070C0"/>
                </a:solidFill>
              </a:rPr>
              <a:t> 		</a:t>
            </a:r>
            <a:r>
              <a:rPr lang="en-US" sz="1800" b="1" dirty="0">
                <a:solidFill>
                  <a:schemeClr val="tx1"/>
                </a:solidFill>
              </a:rPr>
              <a:t>– Health Project Coordinator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A6366-BBC4-490A-940F-62FE39D7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42A79DF-2416-4830-AB63-F4A9917BB7EE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B0466-10CC-42E3-B6AB-02BD6FFA6C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59169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4E11-8AA2-488F-AB05-1C20A41CDB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60355-2B89-4D61-BBB7-0E9D0161FC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75D27-8579-42FC-A5E0-E5FCD238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A79DF-2416-4830-AB63-F4A9917BB7E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3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7BA926-4EE2-863A-F967-14EBB33E627B}"/>
              </a:ext>
            </a:extLst>
          </p:cNvPr>
          <p:cNvSpPr/>
          <p:nvPr/>
        </p:nvSpPr>
        <p:spPr>
          <a:xfrm>
            <a:off x="0" y="0"/>
            <a:ext cx="8345128" cy="7005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FDE80C0-0B35-4710-BD3A-A245AA05A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66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8594" b="1"/>
          <a:stretch/>
        </p:blipFill>
        <p:spPr bwMode="auto">
          <a:xfrm>
            <a:off x="6557638" y="1851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Google Shape;205;p7"/>
          <p:cNvSpPr txBox="1">
            <a:spLocks noGrp="1"/>
          </p:cNvSpPr>
          <p:nvPr>
            <p:ph idx="1"/>
          </p:nvPr>
        </p:nvSpPr>
        <p:spPr>
          <a:xfrm>
            <a:off x="669390" y="1943071"/>
            <a:ext cx="7006347" cy="3916350"/>
          </a:xfrm>
          <a:prstGeom prst="rect">
            <a:avLst/>
          </a:prstGeom>
        </p:spPr>
        <p:txBody>
          <a:bodyPr spcFirstLastPara="1" vert="horz" lIns="68569" tIns="34275" rIns="68569" bIns="34275" rtlCol="0" anchor="t" anchorCtr="0"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85000"/>
                  </a:schemeClr>
                </a:solidFill>
                <a:latin typeface="+mj-lt"/>
              </a:rPr>
              <a:t>60% of lifelong cigarette users die prematurely from smoking</a:t>
            </a:r>
          </a:p>
          <a:p>
            <a:pPr>
              <a:lnSpc>
                <a:spcPct val="110000"/>
              </a:lnSpc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85000"/>
                  </a:schemeClr>
                </a:solidFill>
                <a:latin typeface="+mj-lt"/>
              </a:rPr>
              <a:t>Smoking causes one in five deaths in USA</a:t>
            </a:r>
          </a:p>
          <a:p>
            <a:pPr>
              <a:lnSpc>
                <a:spcPct val="110000"/>
              </a:lnSpc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85000"/>
                  </a:schemeClr>
                </a:solidFill>
                <a:latin typeface="+mj-lt"/>
              </a:rPr>
              <a:t>The leading cause of global preventable disease, disability and deaths</a:t>
            </a:r>
          </a:p>
          <a:p>
            <a:pPr>
              <a:lnSpc>
                <a:spcPct val="110000"/>
              </a:lnSpc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85000"/>
                  </a:schemeClr>
                </a:solidFill>
                <a:latin typeface="+mj-lt"/>
              </a:rPr>
              <a:t>A major contributing factor to poverty</a:t>
            </a:r>
          </a:p>
          <a:p>
            <a:pPr>
              <a:lnSpc>
                <a:spcPct val="110000"/>
              </a:lnSpc>
              <a:buSzPts val="24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85000"/>
                  </a:schemeClr>
                </a:solidFill>
                <a:latin typeface="+mj-lt"/>
              </a:rPr>
              <a:t>Vaping and smoking damages adolescent brains and leads to addiction</a:t>
            </a:r>
          </a:p>
          <a:p>
            <a:pPr marL="0" indent="0">
              <a:lnSpc>
                <a:spcPct val="110000"/>
              </a:lnSpc>
              <a:buSzPts val="2400"/>
              <a:buNone/>
            </a:pP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6A282E-9E7C-4BA0-B543-F494AF05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2687A-0627-424A-88D9-9F8E6FA175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58F039-A3B8-4B3E-B6F3-3A804806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56008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/>
              <a:t>Harms of Tobacco Use</a:t>
            </a:r>
          </a:p>
        </p:txBody>
      </p:sp>
    </p:spTree>
    <p:extLst>
      <p:ext uri="{BB962C8B-B14F-4D97-AF65-F5344CB8AC3E}">
        <p14:creationId xmlns:p14="http://schemas.microsoft.com/office/powerpoint/2010/main" val="3385267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A29FC5BF-1525-4AE4-B570-64CE731A0F79}"/>
              </a:ext>
            </a:extLst>
          </p:cNvPr>
          <p:cNvSpPr/>
          <p:nvPr/>
        </p:nvSpPr>
        <p:spPr>
          <a:xfrm>
            <a:off x="942327" y="870761"/>
            <a:ext cx="11249673" cy="6075812"/>
          </a:xfrm>
          <a:prstGeom prst="snip2Diag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Google Shape;235;p12"/>
          <p:cNvSpPr txBox="1">
            <a:spLocks noGrp="1"/>
          </p:cNvSpPr>
          <p:nvPr>
            <p:ph type="title"/>
          </p:nvPr>
        </p:nvSpPr>
        <p:spPr>
          <a:xfrm>
            <a:off x="600940" y="389175"/>
            <a:ext cx="10575138" cy="896493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lIns="68569" tIns="34275" rIns="68569" bIns="34275" rtlCol="0" anchor="ctr" anchorCtr="0">
            <a:normAutofit/>
          </a:bodyPr>
          <a:lstStyle/>
          <a:p>
            <a:pPr>
              <a:buSzPts val="3600"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  Tobacco Companies Target Vulnerable Populations</a:t>
            </a:r>
          </a:p>
        </p:txBody>
      </p:sp>
      <p:sp>
        <p:nvSpPr>
          <p:cNvPr id="236" name="Google Shape;236;p12"/>
          <p:cNvSpPr txBox="1">
            <a:spLocks noGrp="1"/>
          </p:cNvSpPr>
          <p:nvPr>
            <p:ph idx="1"/>
          </p:nvPr>
        </p:nvSpPr>
        <p:spPr>
          <a:xfrm>
            <a:off x="6455680" y="1499305"/>
            <a:ext cx="4345844" cy="4993651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lIns="68569" tIns="34275" rIns="68569" bIns="34275" rtlCol="0" anchor="ctr" anchorCtr="0">
            <a:normAutofit/>
          </a:bodyPr>
          <a:lstStyle/>
          <a:p>
            <a:pPr marL="425450" indent="-307975">
              <a:lnSpc>
                <a:spcPct val="11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Black Communities</a:t>
            </a:r>
          </a:p>
          <a:p>
            <a:pPr marL="425450" indent="-307975">
              <a:lnSpc>
                <a:spcPct val="11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LGBT+</a:t>
            </a:r>
          </a:p>
          <a:p>
            <a:pPr marL="425450" indent="-307975">
              <a:lnSpc>
                <a:spcPct val="11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Rural</a:t>
            </a:r>
          </a:p>
          <a:p>
            <a:pPr marL="425450" indent="-307975">
              <a:lnSpc>
                <a:spcPct val="11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Children</a:t>
            </a:r>
          </a:p>
          <a:p>
            <a:pPr marL="425450" indent="-307975">
              <a:lnSpc>
                <a:spcPct val="11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800" dirty="0">
                <a:ea typeface="+mn-lt"/>
                <a:cs typeface="+mn-lt"/>
              </a:rPr>
              <a:t>Impoverished</a:t>
            </a:r>
            <a:endParaRPr lang="en-US" sz="2800" dirty="0"/>
          </a:p>
          <a:p>
            <a:pPr marL="425450" indent="-307975">
              <a:lnSpc>
                <a:spcPct val="110000"/>
              </a:lnSpc>
              <a:buSzPts val="2800"/>
              <a:buFont typeface="Arial" panose="020B0604020202020204" pitchFamily="34" charset="0"/>
              <a:buChar char="•"/>
            </a:pPr>
            <a:r>
              <a:rPr lang="en-US" sz="2800" dirty="0"/>
              <a:t>Psychiatric illness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8C5881-0A74-4E99-92EA-8D68F9C70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62" name="Picture 14" descr="Vintage Tobacco Adverts That Would Be Illegal Today">
            <a:extLst>
              <a:ext uri="{FF2B5EF4-FFF2-40B4-BE49-F238E27FC236}">
                <a16:creationId xmlns:a16="http://schemas.microsoft.com/office/drawing/2014/main" id="{9B390F7B-B711-42CC-8A1B-5D6F4EA71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29" y="1440630"/>
            <a:ext cx="3604004" cy="27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rican American/Black - Tobacco Free CA">
            <a:extLst>
              <a:ext uri="{FF2B5EF4-FFF2-40B4-BE49-F238E27FC236}">
                <a16:creationId xmlns:a16="http://schemas.microsoft.com/office/drawing/2014/main" id="{7DE66F0E-968E-4A83-B58A-DC33CCEA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0" y="1281005"/>
            <a:ext cx="2412539" cy="347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ural Tobacco Disparities at the Point of Sale – Counter Tobacco">
            <a:extLst>
              <a:ext uri="{FF2B5EF4-FFF2-40B4-BE49-F238E27FC236}">
                <a16:creationId xmlns:a16="http://schemas.microsoft.com/office/drawing/2014/main" id="{C5DA1228-3D0E-402F-B58E-2104109C0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67" y="2792131"/>
            <a:ext cx="20859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aping Is Big Tobacco's Bait and Switch – 808NoVape">
            <a:extLst>
              <a:ext uri="{FF2B5EF4-FFF2-40B4-BE49-F238E27FC236}">
                <a16:creationId xmlns:a16="http://schemas.microsoft.com/office/drawing/2014/main" id="{BC01F88B-844D-4BB1-99FA-F5926710B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7" y="4159488"/>
            <a:ext cx="1705052" cy="2492664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GBT History Month: How has Tobacco Advertising Affected Health  Disparities? - SUWANNEE RIVER AREA HEALTH EDUCATION CENTER">
            <a:extLst>
              <a:ext uri="{FF2B5EF4-FFF2-40B4-BE49-F238E27FC236}">
                <a16:creationId xmlns:a16="http://schemas.microsoft.com/office/drawing/2014/main" id="{322B963F-F508-43C8-8668-F694CCBA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99" y="2225322"/>
            <a:ext cx="15144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ushing Cool: Big Tobacco, Racial Marketing and the Untold Story of the  Menthol Cigarette' - WHYY">
            <a:extLst>
              <a:ext uri="{FF2B5EF4-FFF2-40B4-BE49-F238E27FC236}">
                <a16:creationId xmlns:a16="http://schemas.microsoft.com/office/drawing/2014/main" id="{4C5245EB-BE11-4FF6-991D-918833FE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932" y="3953617"/>
            <a:ext cx="4054503" cy="270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6CE06CC7-3FD0-4788-BB91-4B043CD78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56" y="5077239"/>
            <a:ext cx="1455042" cy="14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87686B-3056-47FD-8D25-1BCD1A24B8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025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BD05176_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59644" y="3902216"/>
            <a:ext cx="2517713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  <a:noFill/>
        </p:spPr>
      </p:pic>
      <p:pic>
        <p:nvPicPr>
          <p:cNvPr id="19" name="Picture 19" descr="Diagram&#10;&#10;Description automatically generated">
            <a:extLst>
              <a:ext uri="{FF2B5EF4-FFF2-40B4-BE49-F238E27FC236}">
                <a16:creationId xmlns:a16="http://schemas.microsoft.com/office/drawing/2014/main" id="{5FDF1076-6F7A-834E-6106-7ADD90B1A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53" b="1185"/>
          <a:stretch/>
        </p:blipFill>
        <p:spPr>
          <a:xfrm>
            <a:off x="209891" y="240632"/>
            <a:ext cx="4330682" cy="3195473"/>
          </a:xfrm>
          <a:prstGeom prst="rect">
            <a:avLst/>
          </a:prstGeom>
        </p:spPr>
      </p:pic>
      <p:graphicFrame>
        <p:nvGraphicFramePr>
          <p:cNvPr id="175108" name="TextBox 2">
            <a:extLst>
              <a:ext uri="{FF2B5EF4-FFF2-40B4-BE49-F238E27FC236}">
                <a16:creationId xmlns:a16="http://schemas.microsoft.com/office/drawing/2014/main" id="{550ECFCC-8FD9-D84C-24ED-23F3C5625A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4194945"/>
              </p:ext>
            </p:extLst>
          </p:nvPr>
        </p:nvGraphicFramePr>
        <p:xfrm>
          <a:off x="4539060" y="1416191"/>
          <a:ext cx="7301639" cy="497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B099ED-547D-4180-B74A-C4F068F7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3711547" y="0"/>
            <a:ext cx="5996657" cy="171412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Chemicals in Tobacco Smoke</a:t>
            </a:r>
            <a:endParaRPr lang="en-US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B2F3B-7868-4149-918E-3E183CDD04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9" y="5530646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7457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>
          <a:xfrm>
            <a:off x="364317" y="343897"/>
            <a:ext cx="9024435" cy="1119143"/>
          </a:xfrm>
          <a:solidFill>
            <a:schemeClr val="accent3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“Spit Tobacco” (smokeless, chew</a:t>
            </a:r>
            <a:r>
              <a:rPr lang="en-US" sz="4000" b="1" dirty="0">
                <a:solidFill>
                  <a:schemeClr val="bg1"/>
                </a:solidFill>
                <a:latin typeface="lato"/>
              </a:rPr>
              <a:t>)</a:t>
            </a:r>
            <a:endParaRPr lang="en-US" sz="4000" b="1" dirty="0">
              <a:solidFill>
                <a:schemeClr val="bg1"/>
              </a:solidFill>
              <a:latin typeface="lato"/>
              <a:cs typeface="Arial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64317" y="1075366"/>
            <a:ext cx="9024435" cy="5331121"/>
          </a:xfrm>
          <a:noFill/>
        </p:spPr>
        <p:txBody>
          <a:bodyPr vert="horz" lIns="0" tIns="0" rIns="0" bIns="0" rtlCol="0" anchor="ctr">
            <a:noAutofit/>
          </a:bodyPr>
          <a:lstStyle/>
          <a:p>
            <a:pPr marL="517525" indent="-28416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Amount of nicotine in 8–10 chews/dips per day = 30-40 cigarettes!</a:t>
            </a:r>
          </a:p>
          <a:p>
            <a:pPr marL="517525" indent="-28416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Smokeless tobacco delivers 3-4 times more nicotine than smokable tobacco</a:t>
            </a:r>
            <a:endParaRPr lang="en-US" sz="2600" baseline="30000" dirty="0"/>
          </a:p>
          <a:p>
            <a:pPr marL="517525" indent="-28416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Made from a mixture of tobacco, nicotine, sweeteners, abrasives, salts and chemicals</a:t>
            </a:r>
            <a:endParaRPr lang="en-US" sz="2600" baseline="30000" dirty="0">
              <a:cs typeface="Calibri"/>
            </a:endParaRPr>
          </a:p>
          <a:p>
            <a:pPr marL="517525" indent="-28416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Contains a mix of 4000 chemicals, more than 30 known carcinogens</a:t>
            </a:r>
            <a:endParaRPr lang="en-US" sz="2600" baseline="30000" dirty="0">
              <a:cs typeface="Calibri"/>
            </a:endParaRPr>
          </a:p>
          <a:p>
            <a:pPr marL="517525" indent="-284163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More addictive than cigarettes because it contains higher levels of nicotine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ACAA5C-C329-41DC-B301-03BBA67A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B5ABF-5A12-4028-A1D2-99020A197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8792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6CAFEC-A748-6C41-2E0E-875AF2E2EFBC}"/>
              </a:ext>
            </a:extLst>
          </p:cNvPr>
          <p:cNvSpPr/>
          <p:nvPr/>
        </p:nvSpPr>
        <p:spPr>
          <a:xfrm>
            <a:off x="2049770" y="270757"/>
            <a:ext cx="9942870" cy="7017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Title 3"/>
          <p:cNvSpPr>
            <a:spLocks noGrp="1"/>
          </p:cNvSpPr>
          <p:nvPr>
            <p:ph type="title"/>
          </p:nvPr>
        </p:nvSpPr>
        <p:spPr>
          <a:xfrm>
            <a:off x="199360" y="165370"/>
            <a:ext cx="7118299" cy="1245657"/>
          </a:xfrm>
          <a:solidFill>
            <a:schemeClr val="accent3">
              <a:lumMod val="75000"/>
            </a:schemeClr>
          </a:solidFill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E-Cigarettes/ Vapes – </a:t>
            </a:r>
            <a:br>
              <a:rPr lang="en-US" alt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 Not Just Water Vapor</a:t>
            </a:r>
          </a:p>
        </p:txBody>
      </p:sp>
      <p:sp>
        <p:nvSpPr>
          <p:cNvPr id="25604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331085" y="1591386"/>
            <a:ext cx="7485839" cy="4906614"/>
          </a:xfrm>
        </p:spPr>
        <p:txBody>
          <a:bodyPr vert="horz" lIns="0" tIns="0" rIns="0" bIns="0" rtlCol="0">
            <a:normAutofit/>
          </a:bodyPr>
          <a:lstStyle/>
          <a:p>
            <a:pPr indent="-2841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/>
                </a:solidFill>
                <a:effectLst/>
                <a:latin typeface="+mj-lt"/>
                <a:ea typeface="lato"/>
                <a:cs typeface="lato"/>
              </a:rPr>
              <a:t>E-cigarettes are a category of “tobacco products​”</a:t>
            </a:r>
          </a:p>
          <a:p>
            <a:pPr indent="-2841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/>
                </a:solidFill>
                <a:effectLst/>
                <a:latin typeface="+mj-lt"/>
                <a:ea typeface="lato"/>
                <a:cs typeface="lato"/>
              </a:rPr>
              <a:t>They contain Nicotine​ and many chemicals</a:t>
            </a:r>
          </a:p>
          <a:p>
            <a:pPr indent="-2841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/>
                </a:solidFill>
                <a:effectLst/>
                <a:latin typeface="+mj-lt"/>
                <a:ea typeface="lato"/>
                <a:cs typeface="lato"/>
              </a:rPr>
              <a:t>Ultrafine particles </a:t>
            </a:r>
            <a:r>
              <a:rPr lang="en-US" sz="2400" dirty="0">
                <a:solidFill>
                  <a:schemeClr val="tx1"/>
                </a:solidFill>
                <a:latin typeface="+mj-lt"/>
                <a:ea typeface="lato"/>
                <a:cs typeface="lato"/>
              </a:rPr>
              <a:t>are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+mj-lt"/>
                <a:ea typeface="lato"/>
                <a:cs typeface="lato"/>
              </a:rPr>
              <a:t> inhaled deep into the lungs​</a:t>
            </a:r>
          </a:p>
          <a:p>
            <a:pPr indent="-2841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/>
                </a:solidFill>
                <a:effectLst/>
                <a:latin typeface="+mj-lt"/>
                <a:ea typeface="lato"/>
                <a:cs typeface="lato"/>
              </a:rPr>
              <a:t>Flavorings contain chemicals from food additives known to be directly and irreversibly harmful to the lungs (diacetyl, vanillin and cinnamaldehyde)​</a:t>
            </a:r>
          </a:p>
          <a:p>
            <a:pPr indent="-2841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+mj-lt"/>
                <a:ea typeface="lato"/>
                <a:cs typeface="lato"/>
              </a:rPr>
              <a:t>Volatile organic compounds ​</a:t>
            </a:r>
            <a:r>
              <a:rPr lang="en-US" sz="2400" dirty="0">
                <a:latin typeface="+mj-lt"/>
                <a:ea typeface="lato"/>
                <a:cs typeface="lato"/>
              </a:rPr>
              <a:t>(vitamin-e acetate)</a:t>
            </a:r>
            <a:endParaRPr lang="en-US" sz="2400" b="0" i="0" dirty="0">
              <a:effectLst/>
              <a:latin typeface="+mj-lt"/>
              <a:ea typeface="lato"/>
              <a:cs typeface="lato"/>
            </a:endParaRPr>
          </a:p>
          <a:p>
            <a:pPr indent="-284163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+mj-lt"/>
                <a:ea typeface="lato"/>
                <a:cs typeface="lato"/>
              </a:rPr>
              <a:t>Heavy metals (nickel, tin, </a:t>
            </a:r>
            <a:r>
              <a:rPr lang="en-US" sz="2400" dirty="0">
                <a:latin typeface="+mj-lt"/>
                <a:ea typeface="lato"/>
                <a:cs typeface="lato"/>
              </a:rPr>
              <a:t>copper, </a:t>
            </a:r>
            <a:r>
              <a:rPr lang="en-US" sz="2400" b="0" i="0" dirty="0">
                <a:effectLst/>
                <a:latin typeface="+mj-lt"/>
                <a:ea typeface="lato"/>
                <a:cs typeface="lato"/>
              </a:rPr>
              <a:t>&amp; lead)</a:t>
            </a:r>
            <a:r>
              <a:rPr lang="en-US" sz="2400" dirty="0">
                <a:latin typeface="+mj-lt"/>
                <a:ea typeface="lato"/>
                <a:cs typeface="lato"/>
              </a:rPr>
              <a:t> </a:t>
            </a:r>
            <a:endParaRPr lang="en-US" altLang="en-US" sz="2800" dirty="0">
              <a:latin typeface="+mj-lt"/>
              <a:ea typeface="lato"/>
              <a:cs typeface="lato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F5CF11-0D12-4A37-9EF3-2A02EAEC0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EEE1D0B7-9F85-4F68-BD5E-0A7CB9E7D26B}" type="slidenum">
              <a:rPr lang="en-US" alt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  <a:defRPr/>
              </a:pPr>
              <a:t>9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/>
          <a:stretch/>
        </p:blipFill>
        <p:spPr bwMode="auto">
          <a:xfrm>
            <a:off x="6529065" y="10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1AC5C-4F65-42EF-AC9A-515F3FB0E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24" y="5511792"/>
            <a:ext cx="1191116" cy="11911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87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Facet">
  <a:themeElements>
    <a:clrScheme name="Custom 3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E57C4"/>
      </a:accent1>
      <a:accent2>
        <a:srgbClr val="FFFF00"/>
      </a:accent2>
      <a:accent3>
        <a:srgbClr val="0E57C4"/>
      </a:accent3>
      <a:accent4>
        <a:srgbClr val="7F8FA9"/>
      </a:accent4>
      <a:accent5>
        <a:srgbClr val="FFFF00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3813</TotalTime>
  <Words>3040</Words>
  <Application>Microsoft Office PowerPoint</Application>
  <PresentationFormat>Widescreen</PresentationFormat>
  <Paragraphs>450</Paragraphs>
  <Slides>49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Arial</vt:lpstr>
      <vt:lpstr>Calibri</vt:lpstr>
      <vt:lpstr>Calibri Light</vt:lpstr>
      <vt:lpstr>Candara</vt:lpstr>
      <vt:lpstr>Century Gothic</vt:lpstr>
      <vt:lpstr>Century Schoolbook</vt:lpstr>
      <vt:lpstr>Helvetica</vt:lpstr>
      <vt:lpstr>HelveticaNeueLT Std</vt:lpstr>
      <vt:lpstr>lato</vt:lpstr>
      <vt:lpstr>Segoe UI</vt:lpstr>
      <vt:lpstr>The Hand Extrablack</vt:lpstr>
      <vt:lpstr>Trebuchet MS</vt:lpstr>
      <vt:lpstr>Wingdings 3</vt:lpstr>
      <vt:lpstr>Facet</vt:lpstr>
      <vt:lpstr>Tobacco Cessation for Behavioral Health Settings</vt:lpstr>
      <vt:lpstr> Center for a Tobacco-Free Finger Lakes</vt:lpstr>
      <vt:lpstr>Summary and Objectives</vt:lpstr>
      <vt:lpstr>Evidence-Based Best Practices for a Healthcare Tobacco Policy</vt:lpstr>
      <vt:lpstr>Harms of Tobacco Use</vt:lpstr>
      <vt:lpstr>  Tobacco Companies Target Vulnerable Populations</vt:lpstr>
      <vt:lpstr>PowerPoint Presentation</vt:lpstr>
      <vt:lpstr>“Spit Tobacco” (smokeless, chew)</vt:lpstr>
      <vt:lpstr>E-Cigarettes/ Vapes –   Not Just Water Vapor</vt:lpstr>
      <vt:lpstr>Second and Thirdhand Smoke and Exhaled Vape Fluid</vt:lpstr>
      <vt:lpstr>Chronic Disease Model</vt:lpstr>
      <vt:lpstr>PowerPoint Presentation</vt:lpstr>
      <vt:lpstr>Nicotine Addiction in Youth</vt:lpstr>
      <vt:lpstr>PowerPoint Presentation</vt:lpstr>
      <vt:lpstr>Cancers linked to Tobacco Use make up 40% of all cancers in the U.S.</vt:lpstr>
      <vt:lpstr>Effects on Oral Health</vt:lpstr>
      <vt:lpstr>          Study: Smoking Cessation Improves Mental Health </vt:lpstr>
      <vt:lpstr>  Mental Illness and Substance Use Disorder Populations</vt:lpstr>
      <vt:lpstr>Adverse Effects of Tobacco Use for  Mental Illness and SUD Populations</vt:lpstr>
      <vt:lpstr>Depression and Clinical Depression</vt:lpstr>
      <vt:lpstr>Nicotine Affects Mental Health Medication</vt:lpstr>
      <vt:lpstr>Nicotine Affects Caffeine Absorption</vt:lpstr>
      <vt:lpstr>PowerPoint Presentation</vt:lpstr>
      <vt:lpstr>PowerPoint Presentation</vt:lpstr>
      <vt:lpstr>PowerPoint Presentation</vt:lpstr>
      <vt:lpstr>It’s never too late!</vt:lpstr>
      <vt:lpstr>PowerPoint Presentation</vt:lpstr>
      <vt:lpstr>   Medication-Assisted Treatment:  FDA-Approved Nicotine Replacement  Therapies and Cessation Medications</vt:lpstr>
      <vt:lpstr>PowerPoint Presentation</vt:lpstr>
      <vt:lpstr>Varenicline (Chantix)</vt:lpstr>
      <vt:lpstr>Treatment – Perinatal Populations,  Children and Adolescents</vt:lpstr>
      <vt:lpstr>Nicotine Overdose Symptoms</vt:lpstr>
      <vt:lpstr>Nicotine Withdrawal Symptoms</vt:lpstr>
      <vt:lpstr>Counseling, Referrals, and Policy</vt:lpstr>
      <vt:lpstr>Components of Smoking Cessation Group Therapy Program</vt:lpstr>
      <vt:lpstr>Face to Face Counseling</vt:lpstr>
      <vt:lpstr>5A’s Treatment Model</vt:lpstr>
      <vt:lpstr>Stages of Change Model</vt:lpstr>
      <vt:lpstr>For Those Not Ready to Quit</vt:lpstr>
      <vt:lpstr>Motivational Interviewing a conversation about change</vt:lpstr>
      <vt:lpstr>PowerPoint Presentation</vt:lpstr>
      <vt:lpstr>New York State Smokers’ Quitline &amp; Quitsite</vt:lpstr>
      <vt:lpstr>NY State Smokers’ Quitline - Resources and Referral</vt:lpstr>
      <vt:lpstr>New York State Smokers’ Quitsite Resources for Clinicians, Counselors, etc.</vt:lpstr>
      <vt:lpstr>New York State Smokers’ Quitsite for tobacco product users</vt:lpstr>
      <vt:lpstr>Newsletter</vt:lpstr>
      <vt:lpstr>PowerPoint Presentation</vt:lpstr>
      <vt:lpstr>Questions?</vt:lpstr>
      <vt:lpstr>END</vt:lpstr>
    </vt:vector>
  </TitlesOfParts>
  <Company>Monroe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Tobacco Dependence and Treatment</dc:title>
  <dc:creator>Bates, Krystalyn</dc:creator>
  <cp:lastModifiedBy>Rosman, Jessica R</cp:lastModifiedBy>
  <cp:revision>1351</cp:revision>
  <cp:lastPrinted>2022-06-17T19:03:04Z</cp:lastPrinted>
  <dcterms:created xsi:type="dcterms:W3CDTF">2022-05-31T13:17:56Z</dcterms:created>
  <dcterms:modified xsi:type="dcterms:W3CDTF">2022-08-22T14:33:36Z</dcterms:modified>
</cp:coreProperties>
</file>