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handoutMasterIdLst>
    <p:handoutMasterId r:id="rId10"/>
  </p:handoutMasterIdLst>
  <p:sldIdLst>
    <p:sldId id="430" r:id="rId2"/>
    <p:sldId id="431" r:id="rId3"/>
    <p:sldId id="432" r:id="rId4"/>
    <p:sldId id="433" r:id="rId5"/>
    <p:sldId id="434" r:id="rId6"/>
    <p:sldId id="435" r:id="rId7"/>
    <p:sldId id="436"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63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567" autoAdjust="0"/>
  </p:normalViewPr>
  <p:slideViewPr>
    <p:cSldViewPr>
      <p:cViewPr varScale="1">
        <p:scale>
          <a:sx n="100" d="100"/>
          <a:sy n="100" d="100"/>
        </p:scale>
        <p:origin x="191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C41491B-C1F1-4580-AEB9-E9FBBA8A387B}" type="datetimeFigureOut">
              <a:rPr lang="en-US" smtClean="0"/>
              <a:pPr/>
              <a:t>11/20/2017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49391A9-36A8-4FFC-BF5B-075F6B57A38E}" type="slidenum">
              <a:rPr lang="en-US" smtClean="0"/>
              <a:pPr/>
              <a:t>‹#›</a:t>
            </a:fld>
            <a:endParaRPr lang="en-US"/>
          </a:p>
        </p:txBody>
      </p:sp>
    </p:spTree>
    <p:extLst>
      <p:ext uri="{BB962C8B-B14F-4D97-AF65-F5344CB8AC3E}">
        <p14:creationId xmlns:p14="http://schemas.microsoft.com/office/powerpoint/2010/main" val="2067383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F4B5EB9-2FE4-4816-9BBE-C71049E3B25C}" type="datetimeFigureOut">
              <a:rPr lang="en-US" smtClean="0"/>
              <a:pPr/>
              <a:t>11/20/2017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0852C00-FA0A-4BE9-A204-DFE5FD8BF0A5}" type="slidenum">
              <a:rPr lang="en-US" smtClean="0"/>
              <a:pPr/>
              <a:t>‹#›</a:t>
            </a:fld>
            <a:endParaRPr lang="en-US"/>
          </a:p>
        </p:txBody>
      </p:sp>
    </p:spTree>
    <p:extLst>
      <p:ext uri="{BB962C8B-B14F-4D97-AF65-F5344CB8AC3E}">
        <p14:creationId xmlns:p14="http://schemas.microsoft.com/office/powerpoint/2010/main" val="312244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dc.gov/tobacco/data_statistics/sgr/sgr_2004/index.htm"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cdc.gov/mmwr/preview/mmwrhtml/mm5745a3.ht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0"/>
            <a:r>
              <a:rPr lang="en-US" sz="2200" i="1" u="sng" dirty="0">
                <a:effectLst/>
                <a:latin typeface="+mj-lt"/>
                <a:ea typeface="+mj-ea"/>
                <a:cs typeface="+mj-cs"/>
                <a:sym typeface="Helvetica Neue"/>
              </a:rPr>
              <a:t>Also share:</a:t>
            </a:r>
          </a:p>
          <a:p>
            <a:pPr lvl="0"/>
            <a:r>
              <a:rPr lang="en-US" sz="2200" dirty="0">
                <a:effectLst/>
                <a:latin typeface="+mj-lt"/>
                <a:ea typeface="+mj-ea"/>
                <a:cs typeface="+mj-cs"/>
                <a:sym typeface="Helvetica Neue"/>
              </a:rPr>
              <a:t>More deaths are caused each year by tobacco use than by all deaths from human immunodeficiency virus (HIV), illegal drug use, alcohol use, motor vehicle injuries, suicides, and murders combined.</a:t>
            </a:r>
            <a:r>
              <a:rPr lang="en-US" sz="2200" baseline="30000" dirty="0">
                <a:effectLst/>
                <a:latin typeface="+mj-lt"/>
                <a:ea typeface="+mj-ea"/>
                <a:cs typeface="+mj-cs"/>
                <a:sym typeface="Helvetica Neue"/>
              </a:rPr>
              <a:t>2</a:t>
            </a:r>
          </a:p>
          <a:p>
            <a:pPr lvl="0"/>
            <a:r>
              <a:rPr lang="en-US" sz="2200" dirty="0">
                <a:effectLst/>
                <a:latin typeface="+mj-lt"/>
                <a:ea typeface="+mj-ea"/>
                <a:cs typeface="+mj-cs"/>
                <a:sym typeface="Helvetica Neue"/>
              </a:rPr>
              <a:t> </a:t>
            </a:r>
          </a:p>
          <a:p>
            <a:pPr lvl="0"/>
            <a:r>
              <a:rPr lang="en-US" sz="2200" dirty="0">
                <a:effectLst/>
                <a:latin typeface="+mj-lt"/>
                <a:ea typeface="+mj-ea"/>
                <a:cs typeface="+mj-cs"/>
                <a:sym typeface="Helvetica Neue"/>
              </a:rPr>
              <a:t>Smoking causes 90% of all lung cancer deaths in men and 80% of all lung cancer deaths in women.</a:t>
            </a:r>
            <a:endParaRPr lang="en-US" sz="2200" baseline="30000" dirty="0">
              <a:effectLst/>
              <a:latin typeface="+mj-lt"/>
              <a:ea typeface="+mj-ea"/>
              <a:cs typeface="+mj-cs"/>
              <a:sym typeface="Helvetica Neue"/>
            </a:endParaRPr>
          </a:p>
          <a:p>
            <a:pPr lvl="0"/>
            <a:endParaRPr lang="en-US" sz="2200" dirty="0">
              <a:effectLst/>
              <a:latin typeface="+mj-lt"/>
              <a:ea typeface="+mj-ea"/>
              <a:cs typeface="+mj-cs"/>
              <a:sym typeface="Helvetica Neue"/>
            </a:endParaRPr>
          </a:p>
          <a:p>
            <a:pPr lvl="0"/>
            <a:r>
              <a:rPr lang="en-US" sz="2200" dirty="0">
                <a:effectLst/>
                <a:latin typeface="+mj-lt"/>
                <a:ea typeface="+mj-ea"/>
                <a:cs typeface="+mj-cs"/>
                <a:sym typeface="Helvetica Neue"/>
              </a:rPr>
              <a:t>An estimated 90% of all deaths from chronic obstructive lung disease are caused by smoking.</a:t>
            </a:r>
          </a:p>
          <a:p>
            <a:pPr lvl="0"/>
            <a:endParaRPr lang="en-US" sz="2200" dirty="0">
              <a:effectLst/>
              <a:latin typeface="+mj-lt"/>
              <a:ea typeface="+mj-ea"/>
              <a:cs typeface="+mj-cs"/>
              <a:sym typeface="Helvetica Neue"/>
            </a:endParaRPr>
          </a:p>
          <a:p>
            <a:r>
              <a:rPr lang="en-US" sz="2200" b="1" u="sng" dirty="0">
                <a:effectLst/>
                <a:latin typeface="+mj-lt"/>
                <a:ea typeface="+mj-ea"/>
                <a:cs typeface="+mj-cs"/>
                <a:sym typeface="Helvetica Neue"/>
              </a:rPr>
              <a:t>References</a:t>
            </a:r>
            <a:br>
              <a:rPr lang="en-US" sz="2200" dirty="0">
                <a:effectLst/>
                <a:latin typeface="+mj-lt"/>
                <a:ea typeface="+mj-ea"/>
                <a:cs typeface="+mj-cs"/>
                <a:sym typeface="Helvetica Neue"/>
              </a:rPr>
            </a:br>
            <a:r>
              <a:rPr lang="en-US" sz="2200" dirty="0">
                <a:effectLst/>
                <a:latin typeface="+mj-lt"/>
                <a:ea typeface="+mj-ea"/>
                <a:cs typeface="+mj-cs"/>
                <a:sym typeface="Helvetica Neue"/>
              </a:rPr>
              <a:t>"Smoking and Tobacco Use – Cigarettes and Other Tobacco Products." New York State Department of Health, 1 Apr. 2014. Web. 22 June 2015. </a:t>
            </a:r>
          </a:p>
          <a:p>
            <a:endParaRPr lang="en-US" sz="2200" dirty="0">
              <a:effectLst/>
              <a:latin typeface="+mj-lt"/>
              <a:ea typeface="+mj-ea"/>
              <a:cs typeface="+mj-cs"/>
              <a:sym typeface="Helvetica Neue"/>
            </a:endParaRPr>
          </a:p>
          <a:p>
            <a:r>
              <a:rPr lang="en-US" sz="2200" dirty="0">
                <a:effectLst/>
                <a:latin typeface="+mj-lt"/>
                <a:ea typeface="+mj-ea"/>
                <a:cs typeface="+mj-cs"/>
                <a:sym typeface="Helvetica Neue"/>
              </a:rPr>
              <a:t>"State Health Department Urges New Yorkers to Make the Great American </a:t>
            </a:r>
            <a:r>
              <a:rPr lang="en-US" sz="2200" dirty="0" err="1">
                <a:effectLst/>
                <a:latin typeface="+mj-lt"/>
                <a:ea typeface="+mj-ea"/>
                <a:cs typeface="+mj-cs"/>
                <a:sym typeface="Helvetica Neue"/>
              </a:rPr>
              <a:t>Smokeout</a:t>
            </a:r>
            <a:r>
              <a:rPr lang="en-US" sz="2200" dirty="0">
                <a:effectLst/>
                <a:latin typeface="+mj-lt"/>
                <a:ea typeface="+mj-ea"/>
                <a:cs typeface="+mj-cs"/>
                <a:sym typeface="Helvetica Neue"/>
              </a:rPr>
              <a:t> on November 15 the First Day of a Smoke-free Healthy Life." New York State Department of Health, 1 Nov. 2012. Web. 22 June 2015. </a:t>
            </a:r>
          </a:p>
          <a:p>
            <a:pPr lvl="0"/>
            <a:endParaRPr lang="en-US" sz="2200" dirty="0">
              <a:effectLst/>
              <a:latin typeface="+mj-lt"/>
              <a:ea typeface="+mj-ea"/>
              <a:cs typeface="+mj-cs"/>
              <a:sym typeface="Helvetica Neue"/>
            </a:endParaRPr>
          </a:p>
          <a:p>
            <a:pPr lvl="0"/>
            <a:r>
              <a:rPr lang="en-US" sz="2200" dirty="0">
                <a:effectLst/>
                <a:latin typeface="+mj-lt"/>
                <a:ea typeface="+mj-ea"/>
                <a:cs typeface="+mj-cs"/>
                <a:sym typeface="Helvetica Neue"/>
              </a:rPr>
              <a:t>U.S. Department of Health and Human Services. </a:t>
            </a:r>
            <a:r>
              <a:rPr lang="en-US" sz="2200" dirty="0">
                <a:effectLst/>
                <a:latin typeface="+mj-lt"/>
                <a:ea typeface="+mj-ea"/>
                <a:cs typeface="+mj-cs"/>
                <a:sym typeface="Helvetica Neue"/>
                <a:hlinkClick r:id="rId3"/>
              </a:rPr>
              <a:t>The Health Consequences of Smoking: A Report of the Surgeon General</a:t>
            </a:r>
            <a:r>
              <a:rPr lang="en-US" sz="2200" dirty="0">
                <a:effectLst/>
                <a:latin typeface="+mj-lt"/>
                <a:ea typeface="+mj-ea"/>
                <a:cs typeface="+mj-cs"/>
                <a:sym typeface="Helvetica Neue"/>
              </a:rPr>
              <a:t>. Atlanta: U.S. Department of Health and Human Services, Centers for Disease Control and Prevention, National Center for Chronic Disease Prevention and Health Promotion, Office on Smoking and Health, 2004 [accessed 2010 Sep 1].</a:t>
            </a:r>
          </a:p>
          <a:p>
            <a:pPr lvl="0"/>
            <a:endParaRPr lang="en-US" sz="2200" dirty="0">
              <a:effectLst/>
              <a:latin typeface="+mj-lt"/>
              <a:ea typeface="+mj-ea"/>
              <a:cs typeface="+mj-cs"/>
              <a:sym typeface="Helvetica Neue"/>
            </a:endParaRPr>
          </a:p>
          <a:p>
            <a:pPr lvl="0"/>
            <a:r>
              <a:rPr lang="en-US" sz="2200" dirty="0">
                <a:effectLst/>
                <a:latin typeface="+mj-lt"/>
                <a:ea typeface="+mj-ea"/>
                <a:cs typeface="+mj-cs"/>
                <a:sym typeface="Helvetica Neue"/>
              </a:rPr>
              <a:t>Centers for Disease Control and Prevention. </a:t>
            </a:r>
            <a:r>
              <a:rPr lang="en-US" sz="2200" dirty="0">
                <a:effectLst/>
                <a:latin typeface="+mj-lt"/>
                <a:ea typeface="+mj-ea"/>
                <a:cs typeface="+mj-cs"/>
                <a:sym typeface="Helvetica Neue"/>
                <a:hlinkClick r:id="rId4"/>
              </a:rPr>
              <a:t>Annual Smoking-Attributable Mortality, Years of Potential Life Lost, and Productivity Losses—United States, 2000–2004</a:t>
            </a:r>
            <a:r>
              <a:rPr lang="en-US" sz="2200" dirty="0">
                <a:effectLst/>
                <a:latin typeface="+mj-lt"/>
                <a:ea typeface="+mj-ea"/>
                <a:cs typeface="+mj-cs"/>
                <a:sym typeface="Helvetica Neue"/>
              </a:rPr>
              <a:t>. Morbidity and Mortality Weekly Report 2008;57(45):1226–8 [accessed 2010 Sep 1].</a:t>
            </a:r>
          </a:p>
          <a:p>
            <a:pPr lvl="0"/>
            <a:endParaRPr lang="en-US" sz="2200" dirty="0">
              <a:effectLst/>
              <a:latin typeface="+mj-lt"/>
              <a:ea typeface="+mj-ea"/>
              <a:cs typeface="+mj-cs"/>
              <a:sym typeface="Helvetica Neue"/>
            </a:endParaRPr>
          </a:p>
          <a:p>
            <a:pPr lvl="0"/>
            <a:r>
              <a:rPr lang="en-US" sz="2200" dirty="0" err="1">
                <a:effectLst/>
                <a:latin typeface="+mj-lt"/>
                <a:ea typeface="+mj-ea"/>
                <a:cs typeface="+mj-cs"/>
                <a:sym typeface="Helvetica Neue"/>
              </a:rPr>
              <a:t>Mokdad</a:t>
            </a:r>
            <a:r>
              <a:rPr lang="en-US" sz="2200" dirty="0">
                <a:effectLst/>
                <a:latin typeface="+mj-lt"/>
                <a:ea typeface="+mj-ea"/>
                <a:cs typeface="+mj-cs"/>
                <a:sym typeface="Helvetica Neue"/>
              </a:rPr>
              <a:t> AH, Marks JS, Stroup DF, </a:t>
            </a:r>
            <a:r>
              <a:rPr lang="en-US" sz="2200" dirty="0" err="1">
                <a:effectLst/>
                <a:latin typeface="+mj-lt"/>
                <a:ea typeface="+mj-ea"/>
                <a:cs typeface="+mj-cs"/>
                <a:sym typeface="Helvetica Neue"/>
              </a:rPr>
              <a:t>Gerberding</a:t>
            </a:r>
            <a:r>
              <a:rPr lang="en-US" sz="2200" dirty="0">
                <a:effectLst/>
                <a:latin typeface="+mj-lt"/>
                <a:ea typeface="+mj-ea"/>
                <a:cs typeface="+mj-cs"/>
                <a:sym typeface="Helvetica Neue"/>
              </a:rPr>
              <a:t> JL. Actual Causes of Death in the United States. JAMA: Journal of the American Medical Association 2004;291(10):1238–45 [cited 2010 Sep 1].</a:t>
            </a:r>
          </a:p>
          <a:p>
            <a:pPr lvl="0"/>
            <a:endParaRPr lang="en-US" sz="2200" dirty="0">
              <a:effectLst/>
              <a:latin typeface="+mj-lt"/>
              <a:ea typeface="+mj-ea"/>
              <a:cs typeface="+mj-cs"/>
              <a:sym typeface="Helvetica Neue"/>
            </a:endParaRPr>
          </a:p>
          <a:p>
            <a:endParaRPr lang="en-US" dirty="0"/>
          </a:p>
        </p:txBody>
      </p:sp>
    </p:spTree>
    <p:extLst>
      <p:ext uri="{BB962C8B-B14F-4D97-AF65-F5344CB8AC3E}">
        <p14:creationId xmlns:p14="http://schemas.microsoft.com/office/powerpoint/2010/main" val="3144722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b="1" u="sng" dirty="0"/>
              <a:t>References</a:t>
            </a:r>
          </a:p>
          <a:p>
            <a:pPr marL="0" marR="0" indent="0" defTabSz="457200" eaLnBrk="1" fontAlgn="auto" latinLnBrk="0" hangingPunct="1">
              <a:lnSpc>
                <a:spcPct val="117999"/>
              </a:lnSpc>
              <a:spcBef>
                <a:spcPts val="0"/>
              </a:spcBef>
              <a:spcAft>
                <a:spcPts val="0"/>
              </a:spcAft>
              <a:buClrTx/>
              <a:buSzTx/>
              <a:buFontTx/>
              <a:buNone/>
              <a:tabLst/>
              <a:defRPr/>
            </a:pPr>
            <a:r>
              <a:rPr lang="en-US" dirty="0"/>
              <a:t>"New CDC Vital Signs: Smoking among Those with Mental Illness." 06 Jan. 2014. Web. 31 May 2016. </a:t>
            </a:r>
          </a:p>
          <a:p>
            <a:endParaRPr lang="en-US" dirty="0"/>
          </a:p>
        </p:txBody>
      </p:sp>
    </p:spTree>
    <p:extLst>
      <p:ext uri="{BB962C8B-B14F-4D97-AF65-F5344CB8AC3E}">
        <p14:creationId xmlns:p14="http://schemas.microsoft.com/office/powerpoint/2010/main" val="1679113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References</a:t>
            </a:r>
          </a:p>
          <a:p>
            <a:pPr marL="0" marR="0" indent="0" defTabSz="457200" eaLnBrk="1" fontAlgn="auto" latinLnBrk="0" hangingPunct="1">
              <a:lnSpc>
                <a:spcPct val="117999"/>
              </a:lnSpc>
              <a:spcBef>
                <a:spcPts val="0"/>
              </a:spcBef>
              <a:spcAft>
                <a:spcPts val="0"/>
              </a:spcAft>
              <a:buClrTx/>
              <a:buSzTx/>
              <a:buFontTx/>
              <a:buNone/>
              <a:tabLst/>
              <a:defRPr/>
            </a:pPr>
            <a:r>
              <a:rPr lang="en-US" dirty="0"/>
              <a:t>New York State Behavioral Risk Factor Surveillance System, 2013. Bureau of Chronic Disease Evaluation and Research, New York State Department of Health. </a:t>
            </a:r>
          </a:p>
          <a:p>
            <a:endParaRPr lang="en-US" b="0" u="none" dirty="0"/>
          </a:p>
        </p:txBody>
      </p:sp>
    </p:spTree>
    <p:extLst>
      <p:ext uri="{BB962C8B-B14F-4D97-AF65-F5344CB8AC3E}">
        <p14:creationId xmlns:p14="http://schemas.microsoft.com/office/powerpoint/2010/main" val="3030029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2200" dirty="0">
                <a:effectLst/>
                <a:latin typeface="+mj-lt"/>
                <a:ea typeface="+mj-ea"/>
                <a:cs typeface="+mj-cs"/>
                <a:sym typeface="Helvetica Neue"/>
              </a:rPr>
              <a:t>According to the CDC, 65.2% and 18.9% of adult cigarette smokers reported co-use of alcohol and illicit drugs, respectively. This is much higher than the rates of non-smokers’ co-use of alcohol and illicit drugs, which is 48.7% and 4.2% respectively. </a:t>
            </a:r>
          </a:p>
          <a:p>
            <a:r>
              <a:rPr lang="en-US" sz="2200" dirty="0">
                <a:effectLst/>
                <a:latin typeface="+mj-lt"/>
                <a:ea typeface="+mj-ea"/>
                <a:cs typeface="+mj-cs"/>
                <a:sym typeface="Helvetica Neue"/>
              </a:rPr>
              <a:t> </a:t>
            </a:r>
          </a:p>
          <a:p>
            <a:r>
              <a:rPr lang="en-US" sz="2200" dirty="0">
                <a:effectLst/>
                <a:latin typeface="+mj-lt"/>
                <a:ea typeface="+mj-ea"/>
                <a:cs typeface="+mj-cs"/>
                <a:sym typeface="Helvetica Neue"/>
              </a:rPr>
              <a:t>People with mental illness or substance use disorders die 5 years earlier than those without these disorders, many of the deaths caused by smoking cigarettes.</a:t>
            </a:r>
          </a:p>
          <a:p>
            <a:endParaRPr lang="en-US" dirty="0"/>
          </a:p>
          <a:p>
            <a:pPr marL="0" marR="0" indent="0" defTabSz="457200" eaLnBrk="1" fontAlgn="auto" latinLnBrk="0" hangingPunct="1">
              <a:lnSpc>
                <a:spcPct val="117999"/>
              </a:lnSpc>
              <a:spcBef>
                <a:spcPts val="0"/>
              </a:spcBef>
              <a:spcAft>
                <a:spcPts val="0"/>
              </a:spcAft>
              <a:buClrTx/>
              <a:buSzTx/>
              <a:buFontTx/>
              <a:buNone/>
              <a:tabLst/>
              <a:defRPr/>
            </a:pPr>
            <a:r>
              <a:rPr lang="en-US" b="1" u="sng" dirty="0"/>
              <a:t>References</a:t>
            </a:r>
          </a:p>
          <a:p>
            <a:pPr marL="0" marR="0" indent="0" defTabSz="457200" eaLnBrk="1" fontAlgn="auto" latinLnBrk="0" hangingPunct="1">
              <a:lnSpc>
                <a:spcPct val="117999"/>
              </a:lnSpc>
              <a:spcBef>
                <a:spcPts val="0"/>
              </a:spcBef>
              <a:spcAft>
                <a:spcPts val="0"/>
              </a:spcAft>
              <a:buClrTx/>
              <a:buSzTx/>
              <a:buFontTx/>
              <a:buNone/>
              <a:tabLst/>
              <a:defRPr/>
            </a:pPr>
            <a:r>
              <a:rPr lang="en-US" dirty="0"/>
              <a:t>"New CDC Vital Signs: Smoking among Those with Mental Illness." 06 Jan. 2014. Web. 31 May 2016. </a:t>
            </a:r>
          </a:p>
          <a:p>
            <a:endParaRPr lang="en-US" b="0" u="none" dirty="0"/>
          </a:p>
        </p:txBody>
      </p:sp>
    </p:spTree>
    <p:extLst>
      <p:ext uri="{BB962C8B-B14F-4D97-AF65-F5344CB8AC3E}">
        <p14:creationId xmlns:p14="http://schemas.microsoft.com/office/powerpoint/2010/main" val="1520489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2200" dirty="0">
                <a:effectLst/>
                <a:latin typeface="+mj-lt"/>
                <a:ea typeface="+mj-ea"/>
                <a:cs typeface="+mj-cs"/>
                <a:sym typeface="Helvetica Neue"/>
              </a:rPr>
              <a:t>While some mental health providers have made progress in reducing smoking in their facilities and among their patients, others are just starting to address tobacco use. Until recently, many mental health providers and other staff that treat individuals with mental illnesses and substance use disorders have viewed tobacco use as a “habit” that should not be taken away from patients trying to manage their symptoms. Some mental health providers have been concerned that patients would leave treatment if they were unable to use tobacco.  Other providers have been unsure how to institute a tobacco use policy, or how staff would react. Despite these challenges, it is important for providers to make tobacco cessation a priority for their patients.   </a:t>
            </a:r>
          </a:p>
          <a:p>
            <a:endParaRPr lang="en-US" sz="2200" dirty="0">
              <a:effectLst/>
              <a:latin typeface="+mj-lt"/>
              <a:ea typeface="+mj-ea"/>
              <a:cs typeface="+mj-cs"/>
              <a:sym typeface="Helvetica Neue"/>
            </a:endParaRPr>
          </a:p>
          <a:p>
            <a:r>
              <a:rPr lang="en-US" sz="2200" dirty="0">
                <a:effectLst/>
                <a:latin typeface="+mj-lt"/>
                <a:ea typeface="+mj-ea"/>
                <a:cs typeface="+mj-cs"/>
                <a:sym typeface="Helvetica Neue"/>
              </a:rPr>
              <a:t>Smoking can cause unique issues for people with mental illness. Nicotine has mood-altering effects that put people with mental illness at higher risk for cigarette use and nicotine addiction. However, recent research has shown that adult smokers with mental illness and substance use disorders—like other smokers—want to quit, can quit, and benefit from proven stop-smoking treatments. These treatments need to be made available to people with mental illness and substance use disorders and tailored as needed to address the unique issues this population faces.</a:t>
            </a:r>
          </a:p>
          <a:p>
            <a:pPr marL="0" marR="0" indent="0" defTabSz="457200" eaLnBrk="1" fontAlgn="auto" latinLnBrk="0" hangingPunct="1">
              <a:lnSpc>
                <a:spcPct val="117999"/>
              </a:lnSpc>
              <a:spcBef>
                <a:spcPts val="0"/>
              </a:spcBef>
              <a:spcAft>
                <a:spcPts val="0"/>
              </a:spcAft>
              <a:buClrTx/>
              <a:buSzTx/>
              <a:buFontTx/>
              <a:buNone/>
              <a:tabLst/>
              <a:defRPr/>
            </a:pPr>
            <a:endParaRPr lang="en-US" b="1" u="sng" dirty="0"/>
          </a:p>
          <a:p>
            <a:pPr marL="0" marR="0" indent="0" defTabSz="457200" eaLnBrk="1" fontAlgn="auto" latinLnBrk="0" hangingPunct="1">
              <a:lnSpc>
                <a:spcPct val="117999"/>
              </a:lnSpc>
              <a:spcBef>
                <a:spcPts val="0"/>
              </a:spcBef>
              <a:spcAft>
                <a:spcPts val="0"/>
              </a:spcAft>
              <a:buClrTx/>
              <a:buSzTx/>
              <a:buFontTx/>
              <a:buNone/>
              <a:tabLst/>
              <a:defRPr/>
            </a:pPr>
            <a:r>
              <a:rPr lang="en-US" b="1" u="sng" dirty="0"/>
              <a:t>References</a:t>
            </a:r>
          </a:p>
          <a:p>
            <a:pPr marL="0" marR="0" indent="0" defTabSz="457200" eaLnBrk="1" fontAlgn="auto" latinLnBrk="0" hangingPunct="1">
              <a:lnSpc>
                <a:spcPct val="117999"/>
              </a:lnSpc>
              <a:spcBef>
                <a:spcPts val="0"/>
              </a:spcBef>
              <a:spcAft>
                <a:spcPts val="0"/>
              </a:spcAft>
              <a:buClrTx/>
              <a:buSzTx/>
              <a:buFontTx/>
              <a:buNone/>
              <a:tabLst/>
              <a:defRPr/>
            </a:pPr>
            <a:r>
              <a:rPr lang="en-US" dirty="0"/>
              <a:t>"New CDC Vital Signs: Smoking among Those with Mental Illness." 06 Jan. 2014. Web. 31 May 2016. </a:t>
            </a:r>
          </a:p>
          <a:p>
            <a:endParaRPr lang="en-US" dirty="0"/>
          </a:p>
        </p:txBody>
      </p:sp>
    </p:spTree>
    <p:extLst>
      <p:ext uri="{BB962C8B-B14F-4D97-AF65-F5344CB8AC3E}">
        <p14:creationId xmlns:p14="http://schemas.microsoft.com/office/powerpoint/2010/main" val="2215657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References</a:t>
            </a:r>
          </a:p>
          <a:p>
            <a:pPr marL="0" marR="0" lvl="0" indent="0" defTabSz="457200" eaLnBrk="1" fontAlgn="auto" latinLnBrk="0" hangingPunct="1">
              <a:lnSpc>
                <a:spcPct val="117999"/>
              </a:lnSpc>
              <a:spcBef>
                <a:spcPts val="0"/>
              </a:spcBef>
              <a:spcAft>
                <a:spcPts val="0"/>
              </a:spcAft>
              <a:buClrTx/>
              <a:buSzTx/>
              <a:buFontTx/>
              <a:buNone/>
              <a:tabLst/>
              <a:defRPr/>
            </a:pPr>
            <a:r>
              <a:rPr lang="en-US" sz="2400" b="0" i="0" dirty="0">
                <a:solidFill>
                  <a:schemeClr val="tx1"/>
                </a:solidFill>
              </a:rPr>
              <a:t>Fiore MC, Jaen CR, Baker TB, et al. Treating Tobacco Use and Dependence: 2008 Update. Clinical Practice Guideline. Rockville, MD: U.S. Department of Health and Human Services. Public Health Service. May 2008.</a:t>
            </a:r>
          </a:p>
          <a:p>
            <a:endParaRPr lang="en-US" b="1" u="sng" dirty="0"/>
          </a:p>
        </p:txBody>
      </p:sp>
    </p:spTree>
    <p:extLst>
      <p:ext uri="{BB962C8B-B14F-4D97-AF65-F5344CB8AC3E}">
        <p14:creationId xmlns:p14="http://schemas.microsoft.com/office/powerpoint/2010/main" val="30669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066800"/>
            <a:ext cx="7772400" cy="1470025"/>
          </a:xfrm>
        </p:spPr>
        <p:txBody>
          <a:bodyPr/>
          <a:lstStyle/>
          <a:p>
            <a:r>
              <a:rPr lang="en-US"/>
              <a:t>Click to edit Master title style</a:t>
            </a:r>
          </a:p>
        </p:txBody>
      </p:sp>
      <p:sp>
        <p:nvSpPr>
          <p:cNvPr id="3" name="Subtitle 2"/>
          <p:cNvSpPr>
            <a:spLocks noGrp="1"/>
          </p:cNvSpPr>
          <p:nvPr>
            <p:ph type="subTitle" idx="1"/>
          </p:nvPr>
        </p:nvSpPr>
        <p:spPr>
          <a:xfrm>
            <a:off x="1676400" y="2819400"/>
            <a:ext cx="6400800" cy="129222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44CFC9-DB4C-4624-A6B9-E3224E63510F}" type="datetimeFigureOut">
              <a:rPr lang="en-US" smtClean="0"/>
              <a:pPr/>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15962"/>
            <a:ext cx="7620000" cy="1036638"/>
          </a:xfrm>
        </p:spPr>
        <p:txBody>
          <a:bodyPr/>
          <a:lstStyle/>
          <a:p>
            <a:r>
              <a:rPr lang="en-US" dirty="0"/>
              <a:t>Click to edit Master title style</a:t>
            </a:r>
          </a:p>
        </p:txBody>
      </p:sp>
      <p:sp>
        <p:nvSpPr>
          <p:cNvPr id="3" name="Vertical Text Placeholder 2"/>
          <p:cNvSpPr>
            <a:spLocks noGrp="1"/>
          </p:cNvSpPr>
          <p:nvPr>
            <p:ph type="body" orient="vert" idx="1"/>
          </p:nvPr>
        </p:nvSpPr>
        <p:spPr>
          <a:xfrm>
            <a:off x="685800" y="1905001"/>
            <a:ext cx="7620000" cy="3810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44CFC9-DB4C-4624-A6B9-E3224E63510F}" type="datetimeFigureOut">
              <a:rPr lang="en-US" smtClean="0"/>
              <a:pPr/>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85800"/>
            <a:ext cx="53340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44CFC9-DB4C-4624-A6B9-E3224E63510F}" type="datetimeFigureOut">
              <a:rPr lang="en-US" smtClean="0"/>
              <a:pPr/>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620000" cy="1066800"/>
          </a:xfrm>
        </p:spPr>
        <p:txBody>
          <a:bodyPr/>
          <a:lstStyle/>
          <a:p>
            <a:r>
              <a:rPr lang="en-US"/>
              <a:t>Click to edit Master title style</a:t>
            </a:r>
          </a:p>
        </p:txBody>
      </p:sp>
      <p:sp>
        <p:nvSpPr>
          <p:cNvPr id="3" name="Content Placeholder 2"/>
          <p:cNvSpPr>
            <a:spLocks noGrp="1"/>
          </p:cNvSpPr>
          <p:nvPr>
            <p:ph idx="1"/>
          </p:nvPr>
        </p:nvSpPr>
        <p:spPr>
          <a:xfrm>
            <a:off x="457200" y="1828800"/>
            <a:ext cx="7620000" cy="3733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44CFC9-DB4C-4624-A6B9-E3224E63510F}" type="datetimeFigureOut">
              <a:rPr lang="en-US" smtClean="0"/>
              <a:pPr/>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2999" y="3481387"/>
            <a:ext cx="7351713" cy="137360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142999" y="1981200"/>
            <a:ext cx="7351713" cy="15128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44CFC9-DB4C-4624-A6B9-E3224E63510F}" type="datetimeFigureOut">
              <a:rPr lang="en-US" smtClean="0"/>
              <a:pPr/>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868362"/>
            <a:ext cx="7543800" cy="808038"/>
          </a:xfrm>
        </p:spPr>
        <p:txBody>
          <a:bodyPr/>
          <a:lstStyle/>
          <a:p>
            <a:r>
              <a:rPr lang="en-US" dirty="0"/>
              <a:t>Click to edit Master title style</a:t>
            </a:r>
          </a:p>
        </p:txBody>
      </p:sp>
      <p:sp>
        <p:nvSpPr>
          <p:cNvPr id="3" name="Content Placeholder 2"/>
          <p:cNvSpPr>
            <a:spLocks noGrp="1"/>
          </p:cNvSpPr>
          <p:nvPr>
            <p:ph sz="half" idx="1"/>
          </p:nvPr>
        </p:nvSpPr>
        <p:spPr>
          <a:xfrm>
            <a:off x="457199" y="1722437"/>
            <a:ext cx="3922143"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722437"/>
            <a:ext cx="47244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B44CFC9-DB4C-4624-A6B9-E3224E63510F}" type="datetimeFigureOut">
              <a:rPr lang="en-US" smtClean="0"/>
              <a:pPr/>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981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754312"/>
            <a:ext cx="4040188" cy="3341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981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754312"/>
            <a:ext cx="4041775" cy="3341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44CFC9-DB4C-4624-A6B9-E3224E63510F}" type="datetimeFigureOut">
              <a:rPr lang="en-US" smtClean="0"/>
              <a:pPr/>
              <a:t>11/20/2017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944562"/>
            <a:ext cx="8077200" cy="1036638"/>
          </a:xfrm>
        </p:spPr>
        <p:txBody>
          <a:bodyPr/>
          <a:lstStyle>
            <a:lvl1pPr>
              <a:defRPr/>
            </a:lvl1pPr>
          </a:lstStyle>
          <a:p>
            <a:r>
              <a:rPr lang="en-US" dirty="0"/>
              <a:t>Click to edit Master </a:t>
            </a:r>
            <a:br>
              <a:rPr lang="en-US" dirty="0"/>
            </a:br>
            <a:r>
              <a:rPr lang="en-US" dirty="0"/>
              <a:t>title style</a:t>
            </a:r>
          </a:p>
        </p:txBody>
      </p:sp>
      <p:sp>
        <p:nvSpPr>
          <p:cNvPr id="3" name="Date Placeholder 2"/>
          <p:cNvSpPr>
            <a:spLocks noGrp="1"/>
          </p:cNvSpPr>
          <p:nvPr>
            <p:ph type="dt" sz="half" idx="10"/>
          </p:nvPr>
        </p:nvSpPr>
        <p:spPr/>
        <p:txBody>
          <a:bodyPr/>
          <a:lstStyle/>
          <a:p>
            <a:fld id="{CB44CFC9-DB4C-4624-A6B9-E3224E63510F}" type="datetimeFigureOut">
              <a:rPr lang="en-US" smtClean="0"/>
              <a:pPr/>
              <a:t>11/20/2017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4CFC9-DB4C-4624-A6B9-E3224E63510F}" type="datetimeFigureOut">
              <a:rPr lang="en-US" smtClean="0"/>
              <a:pPr/>
              <a:t>11/20/2017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008313" cy="9334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295400"/>
            <a:ext cx="511175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771651"/>
            <a:ext cx="3008313" cy="40957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44CFC9-DB4C-4624-A6B9-E3224E63510F}" type="datetimeFigureOut">
              <a:rPr lang="en-US" smtClean="0"/>
              <a:pPr/>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B44CFC9-DB4C-4624-A6B9-E3224E63510F}" type="datetimeFigureOut">
              <a:rPr lang="en-US" smtClean="0"/>
              <a:pPr/>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81B44-B4C0-4E41-A8D7-7662849E1A9D}" type="slidenum">
              <a:rPr lang="en-US" smtClean="0"/>
              <a:pPr/>
              <a:t>‹#›</a:t>
            </a:fld>
            <a:endParaRPr lang="en-US"/>
          </a:p>
        </p:txBody>
      </p:sp>
      <p:sp>
        <p:nvSpPr>
          <p:cNvPr id="8" name="Title 1"/>
          <p:cNvSpPr>
            <a:spLocks noGrp="1"/>
          </p:cNvSpPr>
          <p:nvPr>
            <p:ph type="title"/>
          </p:nvPr>
        </p:nvSpPr>
        <p:spPr>
          <a:xfrm>
            <a:off x="457200" y="914400"/>
            <a:ext cx="8229600" cy="654050"/>
          </a:xfrm>
        </p:spPr>
        <p:txBody>
          <a:bodyPr>
            <a:normAutofit/>
          </a:bodyPr>
          <a:lstStyle>
            <a:lvl1pPr>
              <a:defRPr sz="3600"/>
            </a:lvl1pPr>
          </a:lstStyle>
          <a:p>
            <a:r>
              <a:rPr lang="en-US" dirty="0"/>
              <a:t>Click to edit Master title style</a:t>
            </a:r>
          </a:p>
        </p:txBody>
      </p:sp>
      <p:sp>
        <p:nvSpPr>
          <p:cNvPr id="9" name="Content Placeholder 2"/>
          <p:cNvSpPr>
            <a:spLocks noGrp="1"/>
          </p:cNvSpPr>
          <p:nvPr>
            <p:ph idx="1"/>
          </p:nvPr>
        </p:nvSpPr>
        <p:spPr>
          <a:xfrm>
            <a:off x="457200" y="1828800"/>
            <a:ext cx="8229600" cy="3962400"/>
          </a:xfrm>
        </p:spPr>
        <p:txBody>
          <a:bodyPr/>
          <a:lstStyle>
            <a:lvl1pPr>
              <a:defRPr sz="3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66800"/>
            <a:ext cx="8229600" cy="7318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981200"/>
            <a:ext cx="8229600" cy="31242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44CFC9-DB4C-4624-A6B9-E3224E63510F}" type="datetimeFigureOut">
              <a:rPr lang="en-US" smtClean="0"/>
              <a:pPr/>
              <a:t>11/20/2017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81B44-B4C0-4E41-A8D7-7662849E1A9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5BD6F-73A5-48AB-B3D8-111C5E518613}"/>
              </a:ext>
            </a:extLst>
          </p:cNvPr>
          <p:cNvSpPr>
            <a:spLocks noGrp="1"/>
          </p:cNvSpPr>
          <p:nvPr>
            <p:ph type="ctrTitle"/>
          </p:nvPr>
        </p:nvSpPr>
        <p:spPr>
          <a:xfrm>
            <a:off x="762000" y="1066800"/>
            <a:ext cx="6629400" cy="1470025"/>
          </a:xfrm>
        </p:spPr>
        <p:txBody>
          <a:bodyPr>
            <a:normAutofit fontScale="90000"/>
          </a:bodyPr>
          <a:lstStyle/>
          <a:p>
            <a:pPr algn="l"/>
            <a:r>
              <a:rPr lang="en-US" dirty="0"/>
              <a:t>Tobacco Dependence Screening and Treatment in Behavioral Health Settings</a:t>
            </a:r>
          </a:p>
        </p:txBody>
      </p:sp>
      <p:sp>
        <p:nvSpPr>
          <p:cNvPr id="3" name="Subtitle 2">
            <a:extLst>
              <a:ext uri="{FF2B5EF4-FFF2-40B4-BE49-F238E27FC236}">
                <a16:creationId xmlns:a16="http://schemas.microsoft.com/office/drawing/2014/main" id="{539D41B3-6583-44AF-8E9F-595B4196D5BE}"/>
              </a:ext>
            </a:extLst>
          </p:cNvPr>
          <p:cNvSpPr>
            <a:spLocks noGrp="1"/>
          </p:cNvSpPr>
          <p:nvPr>
            <p:ph type="subTitle" idx="1"/>
          </p:nvPr>
        </p:nvSpPr>
        <p:spPr>
          <a:xfrm>
            <a:off x="1905000" y="3886200"/>
            <a:ext cx="7391400" cy="914400"/>
          </a:xfrm>
        </p:spPr>
        <p:txBody>
          <a:bodyPr>
            <a:normAutofit fontScale="47500" lnSpcReduction="20000"/>
          </a:bodyPr>
          <a:lstStyle/>
          <a:p>
            <a:pPr algn="l"/>
            <a:r>
              <a:rPr lang="en-US" sz="8800" b="1" dirty="0">
                <a:solidFill>
                  <a:srgbClr val="009999"/>
                </a:solidFill>
              </a:rPr>
              <a:t>The Burden of Tobacco Use</a:t>
            </a:r>
            <a:endParaRPr lang="en-US" dirty="0"/>
          </a:p>
        </p:txBody>
      </p:sp>
    </p:spTree>
    <p:extLst>
      <p:ext uri="{BB962C8B-B14F-4D97-AF65-F5344CB8AC3E}">
        <p14:creationId xmlns:p14="http://schemas.microsoft.com/office/powerpoint/2010/main" val="1448158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xfrm>
            <a:off x="492447" y="476199"/>
            <a:ext cx="8272959" cy="959892"/>
          </a:xfrm>
          <a:prstGeom prst="rect">
            <a:avLst/>
          </a:prstGeom>
        </p:spPr>
        <p:txBody>
          <a:bodyPr>
            <a:normAutofit/>
          </a:bodyPr>
          <a:lstStyle>
            <a:lvl1pPr algn="l" defTabSz="777240">
              <a:defRPr sz="3230" b="1"/>
            </a:lvl1pPr>
          </a:lstStyle>
          <a:p>
            <a:pPr lvl="0">
              <a:defRPr sz="1800" b="0"/>
            </a:pPr>
            <a:r>
              <a:rPr lang="en-US" sz="4000" dirty="0">
                <a:latin typeface="Arial" pitchFamily="34" charset="0"/>
                <a:cs typeface="Arial" pitchFamily="34" charset="0"/>
              </a:rPr>
              <a:t>Tobacco Use Causes Death</a:t>
            </a:r>
            <a:endParaRPr sz="4000" dirty="0">
              <a:latin typeface="Arial" pitchFamily="34" charset="0"/>
              <a:cs typeface="Arial" pitchFamily="34" charset="0"/>
            </a:endParaRPr>
          </a:p>
        </p:txBody>
      </p:sp>
      <p:sp>
        <p:nvSpPr>
          <p:cNvPr id="145" name="Shape 145"/>
          <p:cNvSpPr>
            <a:spLocks noGrp="1"/>
          </p:cNvSpPr>
          <p:nvPr>
            <p:ph type="body" idx="1"/>
          </p:nvPr>
        </p:nvSpPr>
        <p:spPr>
          <a:xfrm>
            <a:off x="201662" y="1638300"/>
            <a:ext cx="8854530" cy="4167633"/>
          </a:xfrm>
          <a:prstGeom prst="rect">
            <a:avLst/>
          </a:prstGeom>
        </p:spPr>
        <p:txBody>
          <a:bodyPr>
            <a:noAutofit/>
          </a:bodyPr>
          <a:lstStyle/>
          <a:p>
            <a:pPr marL="480059" lvl="1" indent="-308609" defTabSz="822959">
              <a:spcBef>
                <a:spcPts val="700"/>
              </a:spcBef>
              <a:buSzPct val="100000"/>
              <a:buFontTx/>
              <a:buChar char="•"/>
              <a:defRPr sz="1800"/>
            </a:pPr>
            <a:r>
              <a:rPr lang="en-US" sz="2400" dirty="0"/>
              <a:t>Tobacco use is the number one cause of preventable disease and death</a:t>
            </a:r>
          </a:p>
          <a:p>
            <a:pPr marL="480059" lvl="1" indent="-308609" defTabSz="822959">
              <a:spcBef>
                <a:spcPts val="700"/>
              </a:spcBef>
              <a:buSzPct val="100000"/>
              <a:buFontTx/>
              <a:buChar char="•"/>
              <a:defRPr sz="1800"/>
            </a:pPr>
            <a:r>
              <a:rPr lang="en-US" sz="2400" dirty="0"/>
              <a:t>Every year, approximately 25,500 New Yorkers die prematurely as a result of their tobacco use</a:t>
            </a:r>
          </a:p>
          <a:p>
            <a:pPr marL="480059" lvl="1" indent="-308609" defTabSz="822959">
              <a:spcBef>
                <a:spcPts val="700"/>
              </a:spcBef>
              <a:buSzPct val="100000"/>
              <a:buFontTx/>
              <a:buChar char="•"/>
              <a:defRPr sz="1800"/>
            </a:pPr>
            <a:r>
              <a:rPr lang="en-US" sz="2400" dirty="0"/>
              <a:t>More than 500,000 New Yorkers live with serious tobacco-caused illnesses and disabilities</a:t>
            </a:r>
          </a:p>
          <a:p>
            <a:pPr marL="466725"/>
            <a:r>
              <a:rPr lang="en-US" sz="2400" dirty="0"/>
              <a:t>Exposure to secondhand smoke causes about 3,000 premature deaths from diseases including heart disease, lung cancer, and stroke in NYS every year</a:t>
            </a:r>
            <a:endParaRPr sz="2400" dirty="0"/>
          </a:p>
        </p:txBody>
      </p:sp>
      <p:sp>
        <p:nvSpPr>
          <p:cNvPr id="146" name="Shape 146"/>
          <p:cNvSpPr>
            <a:spLocks noGrp="1"/>
          </p:cNvSpPr>
          <p:nvPr>
            <p:ph type="sldNum" sz="quarter" idx="2"/>
          </p:nvPr>
        </p:nvSpPr>
        <p:spPr>
          <a:xfrm>
            <a:off x="3505200" y="6221730"/>
            <a:ext cx="2133600" cy="269240"/>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2</a:t>
            </a:fld>
            <a:endParaRPr sz="1200">
              <a:solidFill>
                <a:srgbClr val="888888"/>
              </a:solidFill>
            </a:endParaRPr>
          </a:p>
        </p:txBody>
      </p:sp>
    </p:spTree>
    <p:extLst>
      <p:ext uri="{BB962C8B-B14F-4D97-AF65-F5344CB8AC3E}">
        <p14:creationId xmlns:p14="http://schemas.microsoft.com/office/powerpoint/2010/main" val="1017884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xfrm>
            <a:off x="492447" y="476199"/>
            <a:ext cx="8272959" cy="959892"/>
          </a:xfrm>
          <a:prstGeom prst="rect">
            <a:avLst/>
          </a:prstGeom>
        </p:spPr>
        <p:txBody>
          <a:bodyPr>
            <a:normAutofit/>
          </a:bodyPr>
          <a:lstStyle>
            <a:lvl1pPr algn="l" defTabSz="777240">
              <a:defRPr sz="3230" b="1"/>
            </a:lvl1pPr>
          </a:lstStyle>
          <a:p>
            <a:pPr lvl="0">
              <a:defRPr sz="1800" b="0"/>
            </a:pPr>
            <a:r>
              <a:rPr lang="en-US" sz="4000" dirty="0">
                <a:latin typeface="Arial" pitchFamily="34" charset="0"/>
                <a:cs typeface="Arial" pitchFamily="34" charset="0"/>
              </a:rPr>
              <a:t>Tobacco is Addictive </a:t>
            </a:r>
            <a:endParaRPr sz="4000" dirty="0">
              <a:latin typeface="Arial" pitchFamily="34" charset="0"/>
              <a:cs typeface="Arial" pitchFamily="34" charset="0"/>
            </a:endParaRPr>
          </a:p>
        </p:txBody>
      </p:sp>
      <p:sp>
        <p:nvSpPr>
          <p:cNvPr id="145" name="Shape 145"/>
          <p:cNvSpPr>
            <a:spLocks noGrp="1"/>
          </p:cNvSpPr>
          <p:nvPr>
            <p:ph type="body" idx="1"/>
          </p:nvPr>
        </p:nvSpPr>
        <p:spPr>
          <a:xfrm>
            <a:off x="201662" y="1638300"/>
            <a:ext cx="8854530" cy="4167633"/>
          </a:xfrm>
          <a:prstGeom prst="rect">
            <a:avLst/>
          </a:prstGeom>
        </p:spPr>
        <p:txBody>
          <a:bodyPr>
            <a:normAutofit fontScale="77500" lnSpcReduction="20000"/>
          </a:bodyPr>
          <a:lstStyle/>
          <a:p>
            <a:r>
              <a:rPr lang="en-US" dirty="0"/>
              <a:t>Most tobacco users become addicted to nicotine, a drug that is found naturally in tobacco</a:t>
            </a:r>
          </a:p>
          <a:p>
            <a:r>
              <a:rPr lang="en-US" dirty="0"/>
              <a:t>More people in the United States are addicted to nicotine than to any other drug</a:t>
            </a:r>
          </a:p>
          <a:p>
            <a:r>
              <a:rPr lang="en-US" dirty="0"/>
              <a:t>Research suggests that nicotine may be as addictive as heroin, cocaine, or alcohol</a:t>
            </a:r>
          </a:p>
          <a:p>
            <a:r>
              <a:rPr lang="en-US" dirty="0"/>
              <a:t>Quitting tobacco is hard and may require several attempts. </a:t>
            </a:r>
          </a:p>
          <a:p>
            <a:r>
              <a:rPr lang="en-US" dirty="0"/>
              <a:t>People who stop tobacco often start again because of withdrawal symptoms, stress, and weight gain.</a:t>
            </a:r>
          </a:p>
          <a:p>
            <a:r>
              <a:rPr lang="en-US" dirty="0"/>
              <a:t>Nicotine withdrawal symptoms may include feeling irritable, angry, or anxious, having trouble thinking, craving tobacco products and feeling hungrier than usual</a:t>
            </a:r>
          </a:p>
          <a:p>
            <a:endParaRPr lang="en-US" sz="2400" dirty="0"/>
          </a:p>
          <a:p>
            <a:pPr marL="480059" lvl="1" indent="-308609" defTabSz="822959">
              <a:spcBef>
                <a:spcPts val="700"/>
              </a:spcBef>
              <a:buSzPct val="100000"/>
              <a:buFontTx/>
              <a:buChar char="•"/>
              <a:defRPr sz="1800"/>
            </a:pPr>
            <a:endParaRPr sz="2250" dirty="0">
              <a:latin typeface="Arial" pitchFamily="34" charset="0"/>
              <a:cs typeface="Arial" pitchFamily="34" charset="0"/>
            </a:endParaRPr>
          </a:p>
        </p:txBody>
      </p:sp>
      <p:sp>
        <p:nvSpPr>
          <p:cNvPr id="146" name="Shape 146"/>
          <p:cNvSpPr>
            <a:spLocks noGrp="1"/>
          </p:cNvSpPr>
          <p:nvPr>
            <p:ph type="sldNum" sz="quarter" idx="2"/>
          </p:nvPr>
        </p:nvSpPr>
        <p:spPr>
          <a:xfrm>
            <a:off x="3505200" y="6221730"/>
            <a:ext cx="2133600" cy="269240"/>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3</a:t>
            </a:fld>
            <a:endParaRPr sz="1200">
              <a:solidFill>
                <a:srgbClr val="888888"/>
              </a:solidFill>
            </a:endParaRPr>
          </a:p>
        </p:txBody>
      </p:sp>
    </p:spTree>
    <p:extLst>
      <p:ext uri="{BB962C8B-B14F-4D97-AF65-F5344CB8AC3E}">
        <p14:creationId xmlns:p14="http://schemas.microsoft.com/office/powerpoint/2010/main" val="4061297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62884" t="28241" r="29763" b="32617"/>
          <a:stretch/>
        </p:blipFill>
        <p:spPr>
          <a:xfrm>
            <a:off x="6477000" y="1180260"/>
            <a:ext cx="1447800" cy="4332810"/>
          </a:xfrm>
          <a:prstGeom prst="rect">
            <a:avLst/>
          </a:prstGeom>
        </p:spPr>
      </p:pic>
      <p:sp>
        <p:nvSpPr>
          <p:cNvPr id="144" name="Shape 144"/>
          <p:cNvSpPr>
            <a:spLocks noGrp="1"/>
          </p:cNvSpPr>
          <p:nvPr>
            <p:ph type="title"/>
          </p:nvPr>
        </p:nvSpPr>
        <p:spPr>
          <a:xfrm>
            <a:off x="492447" y="481515"/>
            <a:ext cx="9489753" cy="959892"/>
          </a:xfrm>
          <a:prstGeom prst="rect">
            <a:avLst/>
          </a:prstGeom>
        </p:spPr>
        <p:txBody>
          <a:bodyPr>
            <a:normAutofit fontScale="90000"/>
          </a:bodyPr>
          <a:lstStyle>
            <a:lvl1pPr algn="l" defTabSz="777240">
              <a:defRPr sz="3230" b="1"/>
            </a:lvl1pPr>
          </a:lstStyle>
          <a:p>
            <a:pPr lvl="0">
              <a:defRPr sz="1800" b="0"/>
            </a:pPr>
            <a:r>
              <a:rPr lang="en-US" sz="4000" b="0" dirty="0">
                <a:latin typeface="Arial" pitchFamily="34" charset="0"/>
                <a:cs typeface="Arial" pitchFamily="34" charset="0"/>
              </a:rPr>
              <a:t>Tobacco Use Rates &amp; </a:t>
            </a:r>
            <a:br>
              <a:rPr lang="en-US" sz="4000" b="0" dirty="0">
                <a:latin typeface="Arial" pitchFamily="34" charset="0"/>
                <a:cs typeface="Arial" pitchFamily="34" charset="0"/>
              </a:rPr>
            </a:br>
            <a:r>
              <a:rPr lang="en-US" sz="4000" b="0" dirty="0">
                <a:latin typeface="Arial" pitchFamily="34" charset="0"/>
                <a:cs typeface="Arial" pitchFamily="34" charset="0"/>
              </a:rPr>
              <a:t>Mental Health</a:t>
            </a:r>
            <a:endParaRPr sz="4000" b="0" dirty="0">
              <a:latin typeface="Arial" pitchFamily="34" charset="0"/>
              <a:cs typeface="Arial" pitchFamily="34" charset="0"/>
            </a:endParaRPr>
          </a:p>
        </p:txBody>
      </p:sp>
      <p:sp>
        <p:nvSpPr>
          <p:cNvPr id="146" name="Shape 146"/>
          <p:cNvSpPr>
            <a:spLocks noGrp="1"/>
          </p:cNvSpPr>
          <p:nvPr>
            <p:ph type="sldNum" sz="quarter" idx="2"/>
          </p:nvPr>
        </p:nvSpPr>
        <p:spPr>
          <a:xfrm>
            <a:off x="3505200" y="6221730"/>
            <a:ext cx="2133600" cy="269240"/>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4</a:t>
            </a:fld>
            <a:endParaRPr sz="1200">
              <a:solidFill>
                <a:srgbClr val="888888"/>
              </a:solidFill>
            </a:endParaRPr>
          </a:p>
        </p:txBody>
      </p:sp>
      <p:sp>
        <p:nvSpPr>
          <p:cNvPr id="6" name="Shape 145"/>
          <p:cNvSpPr>
            <a:spLocks noGrp="1"/>
          </p:cNvSpPr>
          <p:nvPr>
            <p:ph type="body" idx="1"/>
          </p:nvPr>
        </p:nvSpPr>
        <p:spPr>
          <a:xfrm>
            <a:off x="492447" y="1458786"/>
            <a:ext cx="5659764" cy="3619499"/>
          </a:xfrm>
          <a:prstGeom prst="rect">
            <a:avLst/>
          </a:prstGeom>
        </p:spPr>
        <p:txBody>
          <a:bodyPr>
            <a:normAutofit fontScale="92500" lnSpcReduction="20000"/>
          </a:bodyPr>
          <a:lstStyle/>
          <a:p>
            <a:r>
              <a:rPr lang="en-US" dirty="0"/>
              <a:t>In NYS, smoking prevalence is 33.7% among adults with poor mental health compared to 14.3% among adults who do not have poor mental health. </a:t>
            </a:r>
          </a:p>
          <a:p>
            <a:r>
              <a:rPr lang="en-US" dirty="0"/>
              <a:t>1 in 5 adults in the United States have some type of mental illness. </a:t>
            </a:r>
          </a:p>
          <a:p>
            <a:endParaRPr lang="en-US" sz="2400" dirty="0"/>
          </a:p>
          <a:p>
            <a:pPr marL="480059" lvl="1" indent="-308609" defTabSz="822959">
              <a:spcBef>
                <a:spcPts val="700"/>
              </a:spcBef>
              <a:buSzPct val="100000"/>
              <a:buFontTx/>
              <a:buChar char="•"/>
              <a:defRPr sz="1800"/>
            </a:pPr>
            <a:endParaRPr sz="2250" dirty="0">
              <a:latin typeface="Arial" pitchFamily="34" charset="0"/>
              <a:cs typeface="Arial" pitchFamily="34" charset="0"/>
            </a:endParaRPr>
          </a:p>
        </p:txBody>
      </p:sp>
    </p:spTree>
    <p:extLst>
      <p:ext uri="{BB962C8B-B14F-4D97-AF65-F5344CB8AC3E}">
        <p14:creationId xmlns:p14="http://schemas.microsoft.com/office/powerpoint/2010/main" val="4286421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xfrm>
            <a:off x="492447" y="481515"/>
            <a:ext cx="9489753" cy="959892"/>
          </a:xfrm>
          <a:prstGeom prst="rect">
            <a:avLst/>
          </a:prstGeom>
        </p:spPr>
        <p:txBody>
          <a:bodyPr>
            <a:normAutofit fontScale="90000"/>
          </a:bodyPr>
          <a:lstStyle>
            <a:lvl1pPr algn="l" defTabSz="777240">
              <a:defRPr sz="3230" b="1"/>
            </a:lvl1pPr>
          </a:lstStyle>
          <a:p>
            <a:pPr lvl="0">
              <a:defRPr sz="1800" b="0"/>
            </a:pPr>
            <a:r>
              <a:rPr lang="en-US" sz="4000" b="0" dirty="0">
                <a:latin typeface="Arial" pitchFamily="34" charset="0"/>
                <a:cs typeface="Arial" pitchFamily="34" charset="0"/>
              </a:rPr>
              <a:t>Tobacco Use Rates &amp; </a:t>
            </a:r>
            <a:br>
              <a:rPr lang="en-US" sz="4000" b="0" dirty="0">
                <a:latin typeface="Arial" pitchFamily="34" charset="0"/>
                <a:cs typeface="Arial" pitchFamily="34" charset="0"/>
              </a:rPr>
            </a:br>
            <a:r>
              <a:rPr lang="en-US" sz="4000" b="0" dirty="0">
                <a:latin typeface="Arial" pitchFamily="34" charset="0"/>
                <a:cs typeface="Arial" pitchFamily="34" charset="0"/>
              </a:rPr>
              <a:t>Substance Use Disorders</a:t>
            </a:r>
            <a:endParaRPr sz="4000" b="0" dirty="0">
              <a:latin typeface="Arial" pitchFamily="34" charset="0"/>
              <a:cs typeface="Arial" pitchFamily="34" charset="0"/>
            </a:endParaRPr>
          </a:p>
        </p:txBody>
      </p:sp>
      <p:sp>
        <p:nvSpPr>
          <p:cNvPr id="146" name="Shape 146"/>
          <p:cNvSpPr>
            <a:spLocks noGrp="1"/>
          </p:cNvSpPr>
          <p:nvPr>
            <p:ph type="sldNum" sz="quarter" idx="2"/>
          </p:nvPr>
        </p:nvSpPr>
        <p:spPr>
          <a:xfrm>
            <a:off x="3505200" y="6221730"/>
            <a:ext cx="2133600" cy="269240"/>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5</a:t>
            </a:fld>
            <a:endParaRPr sz="1200">
              <a:solidFill>
                <a:srgbClr val="888888"/>
              </a:solidFill>
            </a:endParaRPr>
          </a:p>
        </p:txBody>
      </p:sp>
      <p:pic>
        <p:nvPicPr>
          <p:cNvPr id="4" name="Picture 3"/>
          <p:cNvPicPr>
            <a:picLocks noChangeAspect="1"/>
          </p:cNvPicPr>
          <p:nvPr/>
        </p:nvPicPr>
        <p:blipFill rotWithShape="1">
          <a:blip r:embed="rId3"/>
          <a:srcRect l="28332" t="20833" r="7833" b="21875"/>
          <a:stretch/>
        </p:blipFill>
        <p:spPr>
          <a:xfrm>
            <a:off x="1066800" y="1666810"/>
            <a:ext cx="7315200" cy="3691156"/>
          </a:xfrm>
          <a:prstGeom prst="rect">
            <a:avLst/>
          </a:prstGeom>
        </p:spPr>
      </p:pic>
    </p:spTree>
    <p:extLst>
      <p:ext uri="{BB962C8B-B14F-4D97-AF65-F5344CB8AC3E}">
        <p14:creationId xmlns:p14="http://schemas.microsoft.com/office/powerpoint/2010/main" val="3151720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xfrm>
            <a:off x="492447" y="476199"/>
            <a:ext cx="8272959" cy="959892"/>
          </a:xfrm>
          <a:prstGeom prst="rect">
            <a:avLst/>
          </a:prstGeom>
        </p:spPr>
        <p:txBody>
          <a:bodyPr>
            <a:normAutofit fontScale="90000"/>
          </a:bodyPr>
          <a:lstStyle>
            <a:lvl1pPr algn="l" defTabSz="777240">
              <a:defRPr sz="3230" b="1"/>
            </a:lvl1pPr>
          </a:lstStyle>
          <a:p>
            <a:pPr lvl="0">
              <a:defRPr sz="1800" b="0"/>
            </a:pPr>
            <a:r>
              <a:rPr lang="en-US" sz="4000" dirty="0">
                <a:latin typeface="Arial" pitchFamily="34" charset="0"/>
                <a:cs typeface="Arial" pitchFamily="34" charset="0"/>
              </a:rPr>
              <a:t>Addressing Tobacco Use with Behavioral Health Patients</a:t>
            </a:r>
            <a:endParaRPr sz="4000" dirty="0">
              <a:latin typeface="Arial" pitchFamily="34" charset="0"/>
              <a:cs typeface="Arial" pitchFamily="34" charset="0"/>
            </a:endParaRPr>
          </a:p>
        </p:txBody>
      </p:sp>
      <p:sp>
        <p:nvSpPr>
          <p:cNvPr id="145" name="Shape 145"/>
          <p:cNvSpPr>
            <a:spLocks noGrp="1"/>
          </p:cNvSpPr>
          <p:nvPr>
            <p:ph type="body" idx="1"/>
          </p:nvPr>
        </p:nvSpPr>
        <p:spPr>
          <a:xfrm>
            <a:off x="201662" y="1638300"/>
            <a:ext cx="8854530" cy="4167633"/>
          </a:xfrm>
          <a:prstGeom prst="rect">
            <a:avLst/>
          </a:prstGeom>
        </p:spPr>
        <p:txBody>
          <a:bodyPr>
            <a:normAutofit fontScale="92500" lnSpcReduction="10000"/>
          </a:bodyPr>
          <a:lstStyle/>
          <a:p>
            <a:r>
              <a:rPr lang="en-US" sz="2600" dirty="0"/>
              <a:t>There are concerns about providing cessation services to </a:t>
            </a:r>
            <a:r>
              <a:rPr lang="en-US" sz="2600" dirty="0">
                <a:latin typeface="Arial" pitchFamily="34" charset="0"/>
                <a:cs typeface="Arial" pitchFamily="34" charset="0"/>
              </a:rPr>
              <a:t>behavioral</a:t>
            </a:r>
            <a:r>
              <a:rPr lang="en-US" sz="2600" dirty="0"/>
              <a:t> health patients:</a:t>
            </a:r>
          </a:p>
          <a:p>
            <a:pPr marL="682625" lvl="1" indent="-225425">
              <a:buFont typeface="Courier New" panose="02070309020205020404" pitchFamily="49" charset="0"/>
              <a:buChar char="o"/>
            </a:pPr>
            <a:r>
              <a:rPr lang="en-US" sz="2600" dirty="0"/>
              <a:t>Don’t want to take tobacco away while they are trying to manage symptoms</a:t>
            </a:r>
          </a:p>
          <a:p>
            <a:pPr marL="682625" lvl="1" indent="-225425">
              <a:buFont typeface="Courier New" panose="02070309020205020404" pitchFamily="49" charset="0"/>
              <a:buChar char="o"/>
            </a:pPr>
            <a:r>
              <a:rPr lang="en-US" sz="2600" dirty="0"/>
              <a:t>Patient might leave treatment</a:t>
            </a:r>
          </a:p>
          <a:p>
            <a:pPr marL="682625" lvl="1" indent="-225425">
              <a:buFont typeface="Courier New" panose="02070309020205020404" pitchFamily="49" charset="0"/>
              <a:buChar char="o"/>
            </a:pPr>
            <a:r>
              <a:rPr lang="en-US" sz="2600" dirty="0"/>
              <a:t>Not sure how to implement or how staff will react</a:t>
            </a:r>
          </a:p>
          <a:p>
            <a:r>
              <a:rPr lang="en-US" sz="2600" dirty="0"/>
              <a:t>Despite challenges, it is important to implement treatment services </a:t>
            </a:r>
          </a:p>
          <a:p>
            <a:r>
              <a:rPr lang="en-US" sz="2600" dirty="0"/>
              <a:t>Individuals with a Behavioral Health condition, like all clients, want to quit, can quit and can benefit from proven stop-smoking treatments</a:t>
            </a:r>
          </a:p>
          <a:p>
            <a:endParaRPr lang="en-US" sz="2400" dirty="0"/>
          </a:p>
          <a:p>
            <a:pPr marL="480059" lvl="1" indent="-308609" defTabSz="822959">
              <a:spcBef>
                <a:spcPts val="700"/>
              </a:spcBef>
              <a:buSzPct val="100000"/>
              <a:buFontTx/>
              <a:buChar char="•"/>
              <a:defRPr sz="1800"/>
            </a:pPr>
            <a:endParaRPr sz="2250" dirty="0">
              <a:latin typeface="Arial" pitchFamily="34" charset="0"/>
              <a:cs typeface="Arial" pitchFamily="34" charset="0"/>
            </a:endParaRPr>
          </a:p>
        </p:txBody>
      </p:sp>
      <p:sp>
        <p:nvSpPr>
          <p:cNvPr id="146" name="Shape 146"/>
          <p:cNvSpPr>
            <a:spLocks noGrp="1"/>
          </p:cNvSpPr>
          <p:nvPr>
            <p:ph type="sldNum" sz="quarter" idx="2"/>
          </p:nvPr>
        </p:nvSpPr>
        <p:spPr>
          <a:xfrm>
            <a:off x="3505200" y="6221730"/>
            <a:ext cx="2133600" cy="269240"/>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6</a:t>
            </a:fld>
            <a:endParaRPr sz="1200">
              <a:solidFill>
                <a:srgbClr val="888888"/>
              </a:solidFill>
            </a:endParaRPr>
          </a:p>
        </p:txBody>
      </p:sp>
    </p:spTree>
    <p:extLst>
      <p:ext uri="{BB962C8B-B14F-4D97-AF65-F5344CB8AC3E}">
        <p14:creationId xmlns:p14="http://schemas.microsoft.com/office/powerpoint/2010/main" val="1660831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xfrm>
            <a:off x="492447" y="476199"/>
            <a:ext cx="8272959" cy="959892"/>
          </a:xfrm>
          <a:prstGeom prst="rect">
            <a:avLst/>
          </a:prstGeom>
        </p:spPr>
        <p:txBody>
          <a:bodyPr>
            <a:normAutofit fontScale="90000"/>
          </a:bodyPr>
          <a:lstStyle>
            <a:lvl1pPr algn="l" defTabSz="777240">
              <a:defRPr sz="3230" b="1"/>
            </a:lvl1pPr>
          </a:lstStyle>
          <a:p>
            <a:pPr lvl="0">
              <a:defRPr sz="1800" b="0"/>
            </a:pPr>
            <a:r>
              <a:rPr lang="en-US" sz="4000" b="0" dirty="0">
                <a:latin typeface="Arial" pitchFamily="34" charset="0"/>
                <a:cs typeface="Arial" pitchFamily="34" charset="0"/>
              </a:rPr>
              <a:t>Treating </a:t>
            </a:r>
            <a:r>
              <a:rPr sz="4000" b="0" dirty="0">
                <a:latin typeface="Arial" pitchFamily="34" charset="0"/>
                <a:cs typeface="Arial" pitchFamily="34" charset="0"/>
              </a:rPr>
              <a:t>Tobacco Dependenc</a:t>
            </a:r>
            <a:r>
              <a:rPr lang="en-US" sz="4000" b="0" dirty="0">
                <a:latin typeface="Arial" pitchFamily="34" charset="0"/>
                <a:cs typeface="Arial" pitchFamily="34" charset="0"/>
              </a:rPr>
              <a:t>e Using Evidence-Based Strategies </a:t>
            </a:r>
            <a:endParaRPr sz="4000" b="0" dirty="0">
              <a:latin typeface="Arial" pitchFamily="34" charset="0"/>
              <a:cs typeface="Arial" pitchFamily="34" charset="0"/>
            </a:endParaRPr>
          </a:p>
        </p:txBody>
      </p:sp>
      <p:sp>
        <p:nvSpPr>
          <p:cNvPr id="145" name="Shape 145"/>
          <p:cNvSpPr>
            <a:spLocks noGrp="1"/>
          </p:cNvSpPr>
          <p:nvPr>
            <p:ph type="body" idx="1"/>
          </p:nvPr>
        </p:nvSpPr>
        <p:spPr>
          <a:xfrm>
            <a:off x="201662" y="1638300"/>
            <a:ext cx="8854530" cy="4167633"/>
          </a:xfrm>
          <a:prstGeom prst="rect">
            <a:avLst/>
          </a:prstGeom>
        </p:spPr>
        <p:txBody>
          <a:bodyPr>
            <a:normAutofit/>
          </a:bodyPr>
          <a:lstStyle/>
          <a:p>
            <a:pPr marL="480059" lvl="1" indent="-308609" defTabSz="822959">
              <a:spcBef>
                <a:spcPts val="700"/>
              </a:spcBef>
              <a:buSzPct val="100000"/>
              <a:buFontTx/>
              <a:buChar char="•"/>
              <a:defRPr sz="1800"/>
            </a:pPr>
            <a:r>
              <a:rPr sz="2400" dirty="0">
                <a:latin typeface="Arial" pitchFamily="34" charset="0"/>
                <a:cs typeface="Arial" pitchFamily="34" charset="0"/>
              </a:rPr>
              <a:t>Tobacco dependence is a chronic, relapsing disease that requires repeated intervention and multiple attempts to quit</a:t>
            </a:r>
          </a:p>
          <a:p>
            <a:pPr marL="480059" lvl="1" indent="-308609" defTabSz="822959">
              <a:spcBef>
                <a:spcPts val="700"/>
              </a:spcBef>
              <a:buSzPct val="100000"/>
              <a:buFontTx/>
              <a:buChar char="•"/>
              <a:defRPr sz="1800"/>
            </a:pPr>
            <a:r>
              <a:rPr lang="en-US" sz="2400" dirty="0">
                <a:latin typeface="Arial" pitchFamily="34" charset="0"/>
                <a:cs typeface="Arial" pitchFamily="34" charset="0"/>
              </a:rPr>
              <a:t>Providers</a:t>
            </a:r>
            <a:r>
              <a:rPr sz="2400" dirty="0">
                <a:latin typeface="Arial" pitchFamily="34" charset="0"/>
                <a:cs typeface="Arial" pitchFamily="34" charset="0"/>
              </a:rPr>
              <a:t> need to consistently identify and document tobacco use status and treat every tobacco user seen</a:t>
            </a:r>
          </a:p>
          <a:p>
            <a:pPr marL="480059" lvl="1" indent="-308609" defTabSz="822959">
              <a:spcBef>
                <a:spcPts val="700"/>
              </a:spcBef>
              <a:buSzPct val="100000"/>
              <a:buFontTx/>
              <a:buChar char="•"/>
              <a:defRPr sz="1800"/>
            </a:pPr>
            <a:r>
              <a:rPr sz="2400" dirty="0">
                <a:latin typeface="Arial" pitchFamily="34" charset="0"/>
                <a:cs typeface="Arial" pitchFamily="34" charset="0"/>
              </a:rPr>
              <a:t>Ongoing counseling, support</a:t>
            </a:r>
            <a:r>
              <a:rPr lang="en-US" sz="2400" dirty="0">
                <a:latin typeface="Arial" pitchFamily="34" charset="0"/>
                <a:cs typeface="Arial" pitchFamily="34" charset="0"/>
              </a:rPr>
              <a:t>,</a:t>
            </a:r>
            <a:r>
              <a:rPr sz="2400" dirty="0">
                <a:latin typeface="Arial" pitchFamily="34" charset="0"/>
                <a:cs typeface="Arial" pitchFamily="34" charset="0"/>
              </a:rPr>
              <a:t> and appropriate pharmacotherapy are required to achieve long-term abstinence</a:t>
            </a:r>
          </a:p>
          <a:p>
            <a:pPr marL="480059" lvl="1" indent="-308609" defTabSz="822959">
              <a:spcBef>
                <a:spcPts val="700"/>
              </a:spcBef>
              <a:buSzPct val="100000"/>
              <a:buFontTx/>
              <a:buChar char="•"/>
              <a:defRPr sz="1800"/>
            </a:pPr>
            <a:r>
              <a:rPr sz="2400" dirty="0">
                <a:latin typeface="Arial" pitchFamily="34" charset="0"/>
                <a:cs typeface="Arial" pitchFamily="34" charset="0"/>
              </a:rPr>
              <a:t>Counseling and treatment need to be offered at every visit to every patient willing to quit to maximize their chance</a:t>
            </a:r>
            <a:r>
              <a:rPr lang="en-US" sz="2400" dirty="0">
                <a:latin typeface="Arial" pitchFamily="34" charset="0"/>
                <a:cs typeface="Arial" pitchFamily="34" charset="0"/>
              </a:rPr>
              <a:t>s</a:t>
            </a:r>
            <a:r>
              <a:rPr sz="2400" dirty="0">
                <a:latin typeface="Arial" pitchFamily="34" charset="0"/>
                <a:cs typeface="Arial" pitchFamily="34" charset="0"/>
              </a:rPr>
              <a:t> of success</a:t>
            </a:r>
            <a:r>
              <a:rPr lang="en-US" sz="2400" dirty="0">
                <a:latin typeface="Arial" pitchFamily="34" charset="0"/>
                <a:cs typeface="Arial" pitchFamily="34" charset="0"/>
              </a:rPr>
              <a:t>fully quitting</a:t>
            </a:r>
            <a:endParaRPr sz="2400" dirty="0">
              <a:latin typeface="Arial" pitchFamily="34" charset="0"/>
              <a:cs typeface="Arial" pitchFamily="34" charset="0"/>
            </a:endParaRPr>
          </a:p>
        </p:txBody>
      </p:sp>
      <p:sp>
        <p:nvSpPr>
          <p:cNvPr id="146" name="Shape 146"/>
          <p:cNvSpPr>
            <a:spLocks noGrp="1"/>
          </p:cNvSpPr>
          <p:nvPr>
            <p:ph type="sldNum" sz="quarter" idx="2"/>
          </p:nvPr>
        </p:nvSpPr>
        <p:spPr>
          <a:xfrm>
            <a:off x="3505200" y="6221730"/>
            <a:ext cx="2133600" cy="269240"/>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7</a:t>
            </a:fld>
            <a:endParaRPr sz="1200">
              <a:solidFill>
                <a:srgbClr val="888888"/>
              </a:solidFill>
            </a:endParaRPr>
          </a:p>
        </p:txBody>
      </p:sp>
    </p:spTree>
    <p:extLst>
      <p:ext uri="{BB962C8B-B14F-4D97-AF65-F5344CB8AC3E}">
        <p14:creationId xmlns:p14="http://schemas.microsoft.com/office/powerpoint/2010/main" val="2075446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8408</TotalTime>
  <Words>838</Words>
  <Application>Microsoft Office PowerPoint</Application>
  <PresentationFormat>On-screen Show (4:3)</PresentationFormat>
  <Paragraphs>70</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Courier New</vt:lpstr>
      <vt:lpstr>Helvetica Neue</vt:lpstr>
      <vt:lpstr>Office Theme</vt:lpstr>
      <vt:lpstr>Tobacco Dependence Screening and Treatment in Behavioral Health Settings</vt:lpstr>
      <vt:lpstr>Tobacco Use Causes Death</vt:lpstr>
      <vt:lpstr>Tobacco is Addictive </vt:lpstr>
      <vt:lpstr>Tobacco Use Rates &amp;  Mental Health</vt:lpstr>
      <vt:lpstr>Tobacco Use Rates &amp;  Substance Use Disorders</vt:lpstr>
      <vt:lpstr>Addressing Tobacco Use with Behavioral Health Patients</vt:lpstr>
      <vt:lpstr>Treating Tobacco Dependence Using Evidence-Based Strategies </vt:lpstr>
    </vt:vector>
  </TitlesOfParts>
  <Company>CAIDPC2138</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DPC2138</dc:creator>
  <cp:lastModifiedBy>Michael Graziano</cp:lastModifiedBy>
  <cp:revision>325</cp:revision>
  <cp:lastPrinted>2016-05-26T13:58:45Z</cp:lastPrinted>
  <dcterms:created xsi:type="dcterms:W3CDTF">2014-10-20T17:14:16Z</dcterms:created>
  <dcterms:modified xsi:type="dcterms:W3CDTF">2017-11-20T16:53:12Z</dcterms:modified>
</cp:coreProperties>
</file>