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430" r:id="rId2"/>
    <p:sldId id="267" r:id="rId3"/>
    <p:sldId id="384" r:id="rId4"/>
    <p:sldId id="274" r:id="rId5"/>
    <p:sldId id="421" r:id="rId6"/>
    <p:sldId id="423" r:id="rId7"/>
    <p:sldId id="398" r:id="rId8"/>
    <p:sldId id="424" r:id="rId9"/>
    <p:sldId id="302" r:id="rId10"/>
    <p:sldId id="313" r:id="rId11"/>
    <p:sldId id="314" r:id="rId12"/>
    <p:sldId id="342" r:id="rId13"/>
    <p:sldId id="343" r:id="rId14"/>
    <p:sldId id="344" r:id="rId15"/>
    <p:sldId id="345" r:id="rId16"/>
    <p:sldId id="346" r:id="rId17"/>
    <p:sldId id="347" r:id="rId18"/>
    <p:sldId id="348" r:id="rId19"/>
    <p:sldId id="322" r:id="rId20"/>
    <p:sldId id="429" r:id="rId21"/>
    <p:sldId id="354" r:id="rId22"/>
    <p:sldId id="350" r:id="rId23"/>
    <p:sldId id="356" r:id="rId24"/>
    <p:sldId id="357" r:id="rId25"/>
    <p:sldId id="355" r:id="rId26"/>
    <p:sldId id="358" r:id="rId27"/>
    <p:sldId id="359" r:id="rId28"/>
    <p:sldId id="427" r:id="rId29"/>
    <p:sldId id="418" r:id="rId30"/>
    <p:sldId id="415" r:id="rId31"/>
    <p:sldId id="428" r:id="rId32"/>
    <p:sldId id="416" r:id="rId33"/>
    <p:sldId id="30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1491B-C1F1-4580-AEB9-E9FBBA8A387B}" type="datetimeFigureOut">
              <a:rPr lang="en-US" smtClean="0"/>
              <a:pPr/>
              <a:t>11/20/2017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9391A9-36A8-4FFC-BF5B-075F6B57A38E}" type="slidenum">
              <a:rPr lang="en-US" smtClean="0"/>
              <a:pPr/>
              <a:t>‹#›</a:t>
            </a:fld>
            <a:endParaRPr lang="en-US"/>
          </a:p>
        </p:txBody>
      </p:sp>
    </p:spTree>
    <p:extLst>
      <p:ext uri="{BB962C8B-B14F-4D97-AF65-F5344CB8AC3E}">
        <p14:creationId xmlns:p14="http://schemas.microsoft.com/office/powerpoint/2010/main" val="206738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B5EB9-2FE4-4816-9BBE-C71049E3B25C}" type="datetimeFigureOut">
              <a:rPr lang="en-US" smtClean="0"/>
              <a:pPr/>
              <a:t>11/20/2017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852C00-FA0A-4BE9-A204-DFE5FD8BF0A5}" type="slidenum">
              <a:rPr lang="en-US" smtClean="0"/>
              <a:pPr/>
              <a:t>‹#›</a:t>
            </a:fld>
            <a:endParaRPr lang="en-US"/>
          </a:p>
        </p:txBody>
      </p:sp>
    </p:spTree>
    <p:extLst>
      <p:ext uri="{BB962C8B-B14F-4D97-AF65-F5344CB8AC3E}">
        <p14:creationId xmlns:p14="http://schemas.microsoft.com/office/powerpoint/2010/main" val="31224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3</a:t>
            </a:fld>
            <a:endParaRPr lang="en-US"/>
          </a:p>
        </p:txBody>
      </p:sp>
    </p:spTree>
    <p:extLst>
      <p:ext uri="{BB962C8B-B14F-4D97-AF65-F5344CB8AC3E}">
        <p14:creationId xmlns:p14="http://schemas.microsoft.com/office/powerpoint/2010/main" val="62291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2896F-D8B9-4797-83C1-53C36FC0B543}" type="slidenum">
              <a:rPr lang="en-US">
                <a:solidFill>
                  <a:srgbClr val="000000"/>
                </a:solidFill>
              </a:rPr>
              <a:pPr/>
              <a:t>15</a:t>
            </a:fld>
            <a:endParaRPr lang="en-US">
              <a:solidFill>
                <a:srgbClr val="000000"/>
              </a:solidFill>
            </a:endParaRPr>
          </a:p>
        </p:txBody>
      </p:sp>
      <p:sp>
        <p:nvSpPr>
          <p:cNvPr id="51202" name="Rectangle 2"/>
          <p:cNvSpPr>
            <a:spLocks noGrp="1" noRot="1" noChangeAspect="1" noChangeArrowheads="1" noTextEdit="1"/>
          </p:cNvSpPr>
          <p:nvPr>
            <p:ph type="sldImg"/>
          </p:nvPr>
        </p:nvSpPr>
        <p:spPr>
          <a:ln/>
        </p:spPr>
      </p:sp>
      <p:sp>
        <p:nvSpPr>
          <p:cNvPr id="51204" name="Rectangle 4"/>
          <p:cNvSpPr>
            <a:spLocks noGrp="1" noChangeArrowheads="1"/>
          </p:cNvSpPr>
          <p:nvPr>
            <p:ph type="body" idx="1"/>
          </p:nvPr>
        </p:nvSpPr>
        <p:spPr>
          <a:noFill/>
          <a:ln/>
        </p:spPr>
        <p:txBody>
          <a:bodyPr/>
          <a:lstStyle/>
          <a:p>
            <a:pPr lvl="1"/>
            <a:r>
              <a:rPr lang="en-US" sz="1200" b="1" u="sng" kern="1200" dirty="0">
                <a:solidFill>
                  <a:schemeClr val="tx1"/>
                </a:solidFill>
                <a:latin typeface="+mn-lt"/>
                <a:ea typeface="+mn-ea"/>
                <a:cs typeface="+mn-cs"/>
              </a:rPr>
              <a:t>Stage 4 (Action)</a:t>
            </a:r>
            <a:r>
              <a:rPr lang="en-US" sz="1200" kern="1200" dirty="0">
                <a:solidFill>
                  <a:schemeClr val="tx1"/>
                </a:solidFill>
                <a:latin typeface="+mn-lt"/>
                <a:ea typeface="+mn-ea"/>
                <a:cs typeface="+mn-cs"/>
              </a:rPr>
              <a:t> is when you are doing it, but you’re not 100% confident you can keep it up without slipping.  This is the stage where you are taking it one day at time.  This stage requires considerable commitment. It runs from 1 day to 6 months.  </a:t>
            </a:r>
          </a:p>
          <a:p>
            <a:pPr lvl="1"/>
            <a:r>
              <a:rPr lang="en-US" sz="1200" kern="1200" dirty="0">
                <a:solidFill>
                  <a:schemeClr val="tx1"/>
                </a:solidFill>
                <a:latin typeface="+mn-lt"/>
                <a:ea typeface="+mn-ea"/>
                <a:cs typeface="+mn-cs"/>
              </a:rPr>
              <a:t>How many of you remember being at this stage? Raise your hands.  </a:t>
            </a:r>
          </a:p>
          <a:p>
            <a:pPr lvl="1"/>
            <a:r>
              <a:rPr lang="en-US" sz="1200" kern="1200" dirty="0">
                <a:solidFill>
                  <a:schemeClr val="tx1"/>
                </a:solidFill>
                <a:latin typeface="+mn-lt"/>
                <a:ea typeface="+mn-ea"/>
                <a:cs typeface="+mn-cs"/>
              </a:rPr>
              <a:t>Tell me what that was like?   </a:t>
            </a: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Allow participants to describe their experiences in detail. </a:t>
            </a:r>
          </a:p>
          <a:p>
            <a:pPr lvl="2"/>
            <a:r>
              <a:rPr lang="en-US" sz="1200" kern="1200" dirty="0">
                <a:solidFill>
                  <a:schemeClr val="tx1"/>
                </a:solidFill>
                <a:latin typeface="+mn-lt"/>
                <a:ea typeface="+mn-ea"/>
                <a:cs typeface="+mn-cs"/>
              </a:rPr>
              <a:t>Highlight that slipping is a normal occurrence when trying to change a behavior.</a:t>
            </a:r>
          </a:p>
          <a:p>
            <a:r>
              <a:rPr lang="en-US" sz="1200" b="1"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Just because you slip doesn’t mean you aren’t successful.    It’s normal to slip, and most people do.  These Stages of Change are not linear.  People will remain in different stages for different lengths of time and move back and forth through the stages.  And that is perfectly normal.  Some people will have a brief slip and then go right back to the new behavior.  Others will “relapse” and temporarily move back to a previous stage of change again.  When you try again, you don’t have to start over from the beginning (Stage 1) usually, you just go back one stage.</a:t>
            </a:r>
          </a:p>
          <a:p>
            <a:endParaRPr lang="en-US" b="1" i="1" dirty="0"/>
          </a:p>
        </p:txBody>
      </p:sp>
    </p:spTree>
    <p:extLst>
      <p:ext uri="{BB962C8B-B14F-4D97-AF65-F5344CB8AC3E}">
        <p14:creationId xmlns:p14="http://schemas.microsoft.com/office/powerpoint/2010/main" val="423892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9C231-3C1A-43F2-87DF-A7F1905AE14D}" type="slidenum">
              <a:rPr lang="en-US">
                <a:solidFill>
                  <a:srgbClr val="000000"/>
                </a:solidFill>
              </a:rPr>
              <a:pPr/>
              <a:t>16</a:t>
            </a:fld>
            <a:endParaRPr lang="en-US">
              <a:solidFill>
                <a:srgbClr val="000000"/>
              </a:solidFill>
            </a:endParaRPr>
          </a:p>
        </p:txBody>
      </p:sp>
      <p:sp>
        <p:nvSpPr>
          <p:cNvPr id="35842" name="Rectangle 2"/>
          <p:cNvSpPr>
            <a:spLocks noGrp="1" noRot="1" noChangeAspect="1" noChangeArrowheads="1" noTextEdit="1"/>
          </p:cNvSpPr>
          <p:nvPr>
            <p:ph type="sldImg"/>
          </p:nvPr>
        </p:nvSpPr>
        <p:spPr>
          <a:ln/>
        </p:spPr>
      </p:sp>
      <p:sp>
        <p:nvSpPr>
          <p:cNvPr id="35844" name="Rectangle 4"/>
          <p:cNvSpPr>
            <a:spLocks noGrp="1" noChangeArrowheads="1"/>
          </p:cNvSpPr>
          <p:nvPr>
            <p:ph type="body" idx="1"/>
          </p:nvPr>
        </p:nvSpPr>
        <p:spPr>
          <a:noFill/>
          <a:ln/>
        </p:spPr>
        <p:txBody>
          <a:bodyPr/>
          <a:lstStyle/>
          <a:p>
            <a:pPr lvl="1"/>
            <a:r>
              <a:rPr lang="en-US" sz="1200" kern="1200" dirty="0">
                <a:solidFill>
                  <a:schemeClr val="tx1"/>
                </a:solidFill>
                <a:latin typeface="+mn-lt"/>
                <a:ea typeface="+mn-ea"/>
                <a:cs typeface="+mn-cs"/>
              </a:rPr>
              <a:t>Now we get to the final stage,</a:t>
            </a:r>
            <a:r>
              <a:rPr lang="en-US" sz="1200" b="1" kern="1200" dirty="0">
                <a:solidFill>
                  <a:schemeClr val="tx1"/>
                </a:solidFill>
                <a:latin typeface="+mn-lt"/>
                <a:ea typeface="+mn-ea"/>
                <a:cs typeface="+mn-cs"/>
              </a:rPr>
              <a:t> </a:t>
            </a:r>
            <a:r>
              <a:rPr lang="en-US" sz="1200" b="1" u="sng" kern="1200" dirty="0">
                <a:solidFill>
                  <a:schemeClr val="tx1"/>
                </a:solidFill>
                <a:latin typeface="+mn-lt"/>
                <a:ea typeface="+mn-ea"/>
                <a:cs typeface="+mn-cs"/>
              </a:rPr>
              <a:t>Maintenance (Stage 5)</a:t>
            </a:r>
            <a:r>
              <a:rPr lang="en-US" sz="1200" kern="1200" dirty="0">
                <a:solidFill>
                  <a:schemeClr val="tx1"/>
                </a:solidFill>
                <a:latin typeface="+mn-lt"/>
                <a:ea typeface="+mn-ea"/>
                <a:cs typeface="+mn-cs"/>
              </a:rPr>
              <a:t>.  This is the point where the new way of behaving becomes a regular part of your life.  We consider Stage 5 (Maintenance) to be after you have maintained the behavior for at least 6 months.  </a:t>
            </a:r>
          </a:p>
          <a:p>
            <a:pPr lvl="1"/>
            <a:r>
              <a:rPr lang="en-US" sz="1200" kern="1200" dirty="0">
                <a:solidFill>
                  <a:schemeClr val="tx1"/>
                </a:solidFill>
                <a:latin typeface="+mn-lt"/>
                <a:ea typeface="+mn-ea"/>
                <a:cs typeface="+mn-cs"/>
              </a:rPr>
              <a:t>How many of you remember being at that stage or are in that stage now?  Raise your hands.</a:t>
            </a:r>
          </a:p>
          <a:p>
            <a:pPr lvl="1"/>
            <a:r>
              <a:rPr lang="en-US" sz="1200" kern="1200" dirty="0">
                <a:solidFill>
                  <a:schemeClr val="tx1"/>
                </a:solidFill>
                <a:latin typeface="+mn-lt"/>
                <a:ea typeface="+mn-ea"/>
                <a:cs typeface="+mn-cs"/>
              </a:rPr>
              <a:t>Tell me what that was like?</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Give participants an opportunity to describe their personal experiences.  </a:t>
            </a:r>
          </a:p>
          <a:p>
            <a:pPr lvl="2"/>
            <a:r>
              <a:rPr lang="en-US" sz="1200" kern="1200" dirty="0">
                <a:solidFill>
                  <a:schemeClr val="tx1"/>
                </a:solidFill>
                <a:latin typeface="+mn-lt"/>
                <a:ea typeface="+mn-ea"/>
                <a:cs typeface="+mn-cs"/>
              </a:rPr>
              <a:t>Highlight that being in Stage 5 does not mean that there are no temptations or struggles.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Emphasize: </a:t>
            </a:r>
          </a:p>
          <a:p>
            <a:pPr lvl="2"/>
            <a:r>
              <a:rPr lang="en-US" sz="1200" kern="1200" dirty="0">
                <a:solidFill>
                  <a:schemeClr val="tx1"/>
                </a:solidFill>
                <a:latin typeface="+mn-lt"/>
                <a:ea typeface="+mn-ea"/>
                <a:cs typeface="+mn-cs"/>
              </a:rPr>
              <a:t>Being in Stage 5 is defined as successfully performing the new behavior without a relapse for six months or longer.</a:t>
            </a:r>
          </a:p>
          <a:p>
            <a:pPr lvl="2"/>
            <a:r>
              <a:rPr lang="en-US" sz="1200" kern="1200" dirty="0">
                <a:solidFill>
                  <a:schemeClr val="tx1"/>
                </a:solidFill>
                <a:latin typeface="+mn-lt"/>
                <a:ea typeface="+mn-ea"/>
                <a:cs typeface="+mn-cs"/>
              </a:rPr>
              <a:t>The longer you maintain a behavior; the less likely it is you will experience a slip.  But if you do, it’s not a failure.  It’s just a slip into another stage.  </a:t>
            </a:r>
          </a:p>
          <a:p>
            <a:endParaRPr lang="en-US" b="1" i="1" dirty="0"/>
          </a:p>
        </p:txBody>
      </p:sp>
    </p:spTree>
    <p:extLst>
      <p:ext uri="{BB962C8B-B14F-4D97-AF65-F5344CB8AC3E}">
        <p14:creationId xmlns:p14="http://schemas.microsoft.com/office/powerpoint/2010/main" val="332616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Distribute a copy of “Stages of Behavior Change Overview” to each participant. </a:t>
            </a:r>
          </a:p>
          <a:p>
            <a:pPr lvl="0"/>
            <a:r>
              <a:rPr lang="en-US" sz="1200" kern="1200" dirty="0">
                <a:solidFill>
                  <a:schemeClr val="tx1"/>
                </a:solidFill>
                <a:latin typeface="+mn-lt"/>
                <a:ea typeface="+mn-ea"/>
                <a:cs typeface="+mn-cs"/>
              </a:rPr>
              <a:t>Highlight that we don’t stage people, we stage their goals. </a:t>
            </a:r>
          </a:p>
          <a:p>
            <a:r>
              <a:rPr lang="en-US" sz="1200" kern="1200" dirty="0">
                <a:solidFill>
                  <a:schemeClr val="tx1"/>
                </a:solidFill>
                <a:latin typeface="+mn-lt"/>
                <a:ea typeface="+mn-ea"/>
                <a:cs typeface="+mn-cs"/>
              </a:rPr>
              <a:t>Explain that stages are not linear and recycling through stages is common. Emphasize that relapse can occur at any time. </a:t>
            </a:r>
            <a:endParaRPr lang="en-US" dirty="0"/>
          </a:p>
        </p:txBody>
      </p:sp>
      <p:sp>
        <p:nvSpPr>
          <p:cNvPr id="4" name="Slide Number Placeholder 3"/>
          <p:cNvSpPr>
            <a:spLocks noGrp="1"/>
          </p:cNvSpPr>
          <p:nvPr>
            <p:ph type="sldNum" sz="quarter" idx="10"/>
          </p:nvPr>
        </p:nvSpPr>
        <p:spPr/>
        <p:txBody>
          <a:bodyPr/>
          <a:lstStyle/>
          <a:p>
            <a:fld id="{FC20E90B-8EC5-43CC-8AFB-0ABC5E15E573}" type="slidenum">
              <a:rPr lang="en-US" smtClean="0"/>
              <a:pPr/>
              <a:t>17</a:t>
            </a:fld>
            <a:endParaRPr lang="en-US"/>
          </a:p>
        </p:txBody>
      </p:sp>
    </p:spTree>
    <p:extLst>
      <p:ext uri="{BB962C8B-B14F-4D97-AF65-F5344CB8AC3E}">
        <p14:creationId xmlns:p14="http://schemas.microsoft.com/office/powerpoint/2010/main" val="126215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Tell participants that stages have different domains we can focus on to help people towards behavior change: </a:t>
            </a:r>
          </a:p>
          <a:p>
            <a:pPr lvl="2"/>
            <a:r>
              <a:rPr lang="en-US" sz="1200" kern="1200" dirty="0">
                <a:solidFill>
                  <a:schemeClr val="tx1"/>
                </a:solidFill>
                <a:latin typeface="+mn-lt"/>
                <a:ea typeface="+mn-ea"/>
                <a:cs typeface="+mn-cs"/>
              </a:rPr>
              <a:t>Cognitive - The way a person thinks. It includes perceptions, attitudes, beliefs and knowledge.</a:t>
            </a:r>
          </a:p>
          <a:p>
            <a:pPr lvl="2"/>
            <a:r>
              <a:rPr lang="en-US" sz="1200" kern="1200" dirty="0">
                <a:solidFill>
                  <a:schemeClr val="tx1"/>
                </a:solidFill>
                <a:latin typeface="+mn-lt"/>
                <a:ea typeface="+mn-ea"/>
                <a:cs typeface="+mn-cs"/>
              </a:rPr>
              <a:t>Affective - The way a person feels.</a:t>
            </a:r>
          </a:p>
          <a:p>
            <a:pPr lvl="2"/>
            <a:r>
              <a:rPr lang="en-US" sz="1200" kern="1200" dirty="0">
                <a:solidFill>
                  <a:schemeClr val="tx1"/>
                </a:solidFill>
                <a:latin typeface="+mn-lt"/>
                <a:ea typeface="+mn-ea"/>
                <a:cs typeface="+mn-cs"/>
              </a:rPr>
              <a:t>Behavioral - The way a person acts</a:t>
            </a:r>
            <a:endParaRPr lang="en-US" dirty="0"/>
          </a:p>
          <a:p>
            <a:endParaRPr lang="en-US" dirty="0"/>
          </a:p>
          <a:p>
            <a:r>
              <a:rPr lang="en-US" sz="1200" b="1" kern="1200" dirty="0">
                <a:solidFill>
                  <a:schemeClr val="tx1"/>
                </a:solidFill>
                <a:latin typeface="+mn-lt"/>
                <a:ea typeface="+mn-ea"/>
                <a:cs typeface="+mn-cs"/>
              </a:rPr>
              <a:t>Share Examples of Domains to Focus on to Help Clients Change</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Provide the following examples of each domain:</a:t>
            </a:r>
          </a:p>
          <a:p>
            <a:pPr lvl="1"/>
            <a:r>
              <a:rPr lang="en-US" sz="1200" kern="1200" dirty="0">
                <a:solidFill>
                  <a:schemeClr val="tx1"/>
                </a:solidFill>
                <a:latin typeface="+mn-lt"/>
                <a:ea typeface="+mn-ea"/>
                <a:cs typeface="+mn-cs"/>
              </a:rPr>
              <a:t>Cognitive:  If a lot of people in my support system have smoked and therefore I feel that smoking cannot be harmful to me, I am less likely to stop smoking. Addressing this will help move me towards behavior change.   </a:t>
            </a:r>
          </a:p>
          <a:p>
            <a:pPr lvl="1"/>
            <a:r>
              <a:rPr lang="en-US" sz="1200" kern="1200" dirty="0">
                <a:solidFill>
                  <a:schemeClr val="tx1"/>
                </a:solidFill>
                <a:latin typeface="+mn-lt"/>
                <a:ea typeface="+mn-ea"/>
                <a:cs typeface="+mn-cs"/>
              </a:rPr>
              <a:t>Affective:  If smoking is the only thing that makes me feel relaxed, I am less likely to consider not smoking.  Addressing this will help move me towards behavior change.  </a:t>
            </a:r>
          </a:p>
          <a:p>
            <a:pPr lvl="1"/>
            <a:r>
              <a:rPr lang="en-US" sz="1200" kern="1200" dirty="0">
                <a:solidFill>
                  <a:schemeClr val="tx1"/>
                </a:solidFill>
                <a:latin typeface="+mn-lt"/>
                <a:ea typeface="+mn-ea"/>
                <a:cs typeface="+mn-cs"/>
              </a:rPr>
              <a:t>Behavioral:  If I continue to associate with people who smoke, I am more likely to not continue smoking.  Addressing this will help move me towards behavior change.  </a:t>
            </a:r>
          </a:p>
          <a:p>
            <a:pPr lvl="0"/>
            <a:r>
              <a:rPr lang="en-US" sz="1200" kern="1200" dirty="0">
                <a:solidFill>
                  <a:schemeClr val="tx1"/>
                </a:solidFill>
                <a:latin typeface="+mn-lt"/>
                <a:ea typeface="+mn-ea"/>
                <a:cs typeface="+mn-cs"/>
              </a:rPr>
              <a:t>Highlight that during the first three stages, participants should focus on using interventions that impact the </a:t>
            </a:r>
            <a:r>
              <a:rPr lang="en-US" sz="1200" i="1" kern="1200" dirty="0">
                <a:solidFill>
                  <a:schemeClr val="tx1"/>
                </a:solidFill>
                <a:latin typeface="+mn-lt"/>
                <a:ea typeface="+mn-ea"/>
                <a:cs typeface="+mn-cs"/>
              </a:rPr>
              <a:t>cognitive and affective</a:t>
            </a:r>
            <a:r>
              <a:rPr lang="en-US" sz="1200" kern="1200" dirty="0">
                <a:solidFill>
                  <a:schemeClr val="tx1"/>
                </a:solidFill>
                <a:latin typeface="+mn-lt"/>
                <a:ea typeface="+mn-ea"/>
                <a:cs typeface="+mn-cs"/>
              </a:rPr>
              <a:t> domains whereas the latter stages, they may focus on using interventions for the </a:t>
            </a:r>
            <a:r>
              <a:rPr lang="en-US" sz="1200" i="1" kern="1200" dirty="0">
                <a:solidFill>
                  <a:schemeClr val="tx1"/>
                </a:solidFill>
                <a:latin typeface="+mn-lt"/>
                <a:ea typeface="+mn-ea"/>
                <a:cs typeface="+mn-cs"/>
              </a:rPr>
              <a:t>behavioral domain</a:t>
            </a:r>
            <a:r>
              <a:rPr lang="en-US" sz="1200" kern="1200" dirty="0">
                <a:solidFill>
                  <a:schemeClr val="tx1"/>
                </a:solidFill>
                <a:latin typeface="+mn-lt"/>
                <a:ea typeface="+mn-ea"/>
                <a:cs typeface="+mn-cs"/>
              </a:rPr>
              <a:t>. They may also need to impact the cognitive and affective domain in later stages.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18</a:t>
            </a:fld>
            <a:endParaRPr lang="en-US"/>
          </a:p>
        </p:txBody>
      </p:sp>
    </p:spTree>
    <p:extLst>
      <p:ext uri="{BB962C8B-B14F-4D97-AF65-F5344CB8AC3E}">
        <p14:creationId xmlns:p14="http://schemas.microsoft.com/office/powerpoint/2010/main" val="43441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Walk participants through the sample</a:t>
            </a:r>
            <a:r>
              <a:rPr lang="en-US" sz="1200" kern="1200" baseline="0" dirty="0">
                <a:solidFill>
                  <a:schemeClr val="tx1"/>
                </a:solidFill>
                <a:latin typeface="+mn-lt"/>
                <a:ea typeface="+mn-ea"/>
                <a:cs typeface="+mn-cs"/>
              </a:rPr>
              <a:t> intervention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and explain to them that this conversation/intervention between a patient and a counselor takes approximately 3-5 minutes.  </a:t>
            </a:r>
          </a:p>
          <a:p>
            <a:pPr lvl="0"/>
            <a:endParaRPr lang="en-US" sz="1200" kern="1200" dirty="0">
              <a:solidFill>
                <a:schemeClr val="tx1"/>
              </a:solidFill>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19</a:t>
            </a:fld>
            <a:endParaRPr lang="en-US"/>
          </a:p>
        </p:txBody>
      </p:sp>
    </p:spTree>
    <p:extLst>
      <p:ext uri="{BB962C8B-B14F-4D97-AF65-F5344CB8AC3E}">
        <p14:creationId xmlns:p14="http://schemas.microsoft.com/office/powerpoint/2010/main" val="1192150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21</a:t>
            </a:fld>
            <a:endParaRPr lang="en-US" dirty="0"/>
          </a:p>
        </p:txBody>
      </p:sp>
    </p:spTree>
    <p:extLst>
      <p:ext uri="{BB962C8B-B14F-4D97-AF65-F5344CB8AC3E}">
        <p14:creationId xmlns:p14="http://schemas.microsoft.com/office/powerpoint/2010/main" val="3424006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4" tIns="46582" rIns="93164" bIns="46582" anchor="b"/>
          <a:lstStyle/>
          <a:p>
            <a:pPr algn="r" defTabSz="931863"/>
            <a:fld id="{36DB0BC3-8319-4633-9DDA-9FD74A57A0C0}" type="slidenum">
              <a:rPr lang="es-ES" sz="1200"/>
              <a:pPr algn="r" defTabSz="931863"/>
              <a:t>22</a:t>
            </a:fld>
            <a:endParaRPr lang="es-E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lvl="0"/>
            <a:r>
              <a:rPr lang="en-US" sz="1200" kern="1200" dirty="0">
                <a:solidFill>
                  <a:schemeClr val="tx1"/>
                </a:solidFill>
                <a:latin typeface="+mn-lt"/>
                <a:ea typeface="+mn-ea"/>
                <a:cs typeface="+mn-cs"/>
              </a:rPr>
              <a:t>Ask participants how many of them are familiar with the Motivational Interviewing counseling strategy.</a:t>
            </a:r>
          </a:p>
          <a:p>
            <a:pPr lvl="0"/>
            <a:r>
              <a:rPr lang="en-US" sz="1200" kern="1200" dirty="0">
                <a:solidFill>
                  <a:schemeClr val="tx1"/>
                </a:solidFill>
                <a:latin typeface="+mn-lt"/>
                <a:ea typeface="+mn-ea"/>
                <a:cs typeface="+mn-cs"/>
              </a:rPr>
              <a:t>Highlight the following:</a:t>
            </a:r>
          </a:p>
          <a:p>
            <a:pPr lvl="1"/>
            <a:r>
              <a:rPr lang="en-US" sz="1200" kern="1200" dirty="0">
                <a:solidFill>
                  <a:schemeClr val="tx1"/>
                </a:solidFill>
                <a:latin typeface="+mn-lt"/>
                <a:ea typeface="+mn-ea"/>
                <a:cs typeface="+mn-cs"/>
              </a:rPr>
              <a:t>Developed by Miller &amp; </a:t>
            </a:r>
            <a:r>
              <a:rPr lang="en-US" sz="1200" kern="1200" dirty="0" err="1">
                <a:solidFill>
                  <a:schemeClr val="tx1"/>
                </a:solidFill>
                <a:latin typeface="+mn-lt"/>
                <a:ea typeface="+mn-ea"/>
                <a:cs typeface="+mn-cs"/>
              </a:rPr>
              <a:t>Rollnick</a:t>
            </a:r>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Person-centered approach</a:t>
            </a:r>
          </a:p>
          <a:p>
            <a:pPr lvl="1"/>
            <a:r>
              <a:rPr lang="en-US" sz="1200" kern="1200" dirty="0">
                <a:solidFill>
                  <a:schemeClr val="tx1"/>
                </a:solidFill>
                <a:latin typeface="+mn-lt"/>
                <a:ea typeface="+mn-ea"/>
                <a:cs typeface="+mn-cs"/>
              </a:rPr>
              <a:t>Used in multiple settings</a:t>
            </a:r>
          </a:p>
          <a:p>
            <a:pPr lvl="1"/>
            <a:r>
              <a:rPr lang="en-US" sz="1200" kern="1200" dirty="0">
                <a:solidFill>
                  <a:schemeClr val="tx1"/>
                </a:solidFill>
                <a:latin typeface="+mn-lt"/>
                <a:ea typeface="+mn-ea"/>
                <a:cs typeface="+mn-cs"/>
              </a:rPr>
              <a:t>Most effective working with individuals in pre-contemplation and contemplation</a:t>
            </a:r>
          </a:p>
          <a:p>
            <a:pPr lvl="1"/>
            <a:r>
              <a:rPr lang="en-US" sz="1200" kern="1200" dirty="0">
                <a:solidFill>
                  <a:schemeClr val="tx1"/>
                </a:solidFill>
                <a:latin typeface="+mn-lt"/>
                <a:ea typeface="+mn-ea"/>
                <a:cs typeface="+mn-cs"/>
              </a:rPr>
              <a:t>Skills to conduct Motivational Interviewing are called “OARS” (open-ended questions, affirmations, reflective listening and summarizing).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skills used to conduct Motivational Interviewing are called “OARS” (open-ended questions, affirmations, reflective listening and summarizing).</a:t>
            </a:r>
          </a:p>
          <a:p>
            <a:pPr eaLnBrk="1" hangingPunct="1"/>
            <a:endParaRPr lang="en-US" dirty="0">
              <a:latin typeface="Arial" pitchFamily="34" charset="0"/>
            </a:endParaRPr>
          </a:p>
        </p:txBody>
      </p:sp>
    </p:spTree>
    <p:extLst>
      <p:ext uri="{BB962C8B-B14F-4D97-AF65-F5344CB8AC3E}">
        <p14:creationId xmlns:p14="http://schemas.microsoft.com/office/powerpoint/2010/main" val="340787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defTabSz="931863"/>
            <a:fld id="{9E205BEA-2AF1-4BA5-8042-A75F26298CE7}" type="slidenum">
              <a:rPr lang="es-ES" smtClean="0">
                <a:latin typeface="Arial" pitchFamily="34" charset="0"/>
              </a:rPr>
              <a:pPr defTabSz="931863"/>
              <a:t>23</a:t>
            </a:fld>
            <a:endParaRPr lang="es-E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normAutofit lnSpcReduction="10000"/>
          </a:bodyPr>
          <a:lstStyle/>
          <a:p>
            <a:pPr lvl="0"/>
            <a:r>
              <a:rPr lang="en-US" sz="1200" kern="1200" dirty="0">
                <a:solidFill>
                  <a:schemeClr val="tx1"/>
                </a:solidFill>
                <a:latin typeface="+mn-lt"/>
                <a:ea typeface="+mn-ea"/>
                <a:cs typeface="+mn-cs"/>
              </a:rPr>
              <a:t>Explain to participants that today you will be discussing only 2 of the 4 “OARS”</a:t>
            </a:r>
          </a:p>
          <a:p>
            <a:pPr lvl="1"/>
            <a:r>
              <a:rPr lang="en-US" sz="1200" kern="1200" dirty="0">
                <a:solidFill>
                  <a:schemeClr val="tx1"/>
                </a:solidFill>
                <a:latin typeface="+mn-lt"/>
                <a:ea typeface="+mn-ea"/>
                <a:cs typeface="+mn-cs"/>
              </a:rPr>
              <a:t>Open Ended Questions </a:t>
            </a:r>
          </a:p>
          <a:p>
            <a:pPr lvl="1"/>
            <a:r>
              <a:rPr lang="en-US" sz="1200" kern="1200" dirty="0">
                <a:solidFill>
                  <a:schemeClr val="tx1"/>
                </a:solidFill>
                <a:latin typeface="+mn-lt"/>
                <a:ea typeface="+mn-ea"/>
                <a:cs typeface="+mn-cs"/>
              </a:rPr>
              <a:t>Affirmations</a:t>
            </a:r>
          </a:p>
          <a:p>
            <a:pPr lvl="0"/>
            <a:r>
              <a:rPr lang="en-US" sz="1200" kern="1200" dirty="0">
                <a:solidFill>
                  <a:schemeClr val="tx1"/>
                </a:solidFill>
                <a:latin typeface="+mn-lt"/>
                <a:ea typeface="+mn-ea"/>
                <a:cs typeface="+mn-cs"/>
              </a:rPr>
              <a:t>Emphasize the following about open-ended questions:</a:t>
            </a:r>
          </a:p>
          <a:p>
            <a:pPr lvl="0"/>
            <a:r>
              <a:rPr lang="en-US" sz="1200" kern="1200" dirty="0">
                <a:solidFill>
                  <a:schemeClr val="tx1"/>
                </a:solidFill>
                <a:latin typeface="+mn-lt"/>
                <a:ea typeface="+mn-ea"/>
                <a:cs typeface="+mn-cs"/>
              </a:rPr>
              <a:t>Open ended questions can help the session feel less like a interview and more like a conversation (which can help decrease resistance).</a:t>
            </a:r>
          </a:p>
          <a:p>
            <a:pPr lvl="0"/>
            <a:r>
              <a:rPr lang="en-US" sz="1200" kern="1200" dirty="0">
                <a:solidFill>
                  <a:schemeClr val="tx1"/>
                </a:solidFill>
                <a:latin typeface="+mn-lt"/>
                <a:ea typeface="+mn-ea"/>
                <a:cs typeface="+mn-cs"/>
              </a:rPr>
              <a:t>Using open-ended questions can help you gather a lot of information from a patient with only using two or three questions</a:t>
            </a:r>
          </a:p>
          <a:p>
            <a:pPr lvl="0"/>
            <a:r>
              <a:rPr lang="en-US" sz="1200" kern="1200" dirty="0">
                <a:solidFill>
                  <a:schemeClr val="tx1"/>
                </a:solidFill>
                <a:latin typeface="+mn-lt"/>
                <a:ea typeface="+mn-ea"/>
                <a:cs typeface="+mn-cs"/>
              </a:rPr>
              <a:t>You can use open-ended questions that will evoke change talk.  </a:t>
            </a:r>
          </a:p>
          <a:p>
            <a:pPr lvl="0"/>
            <a:r>
              <a:rPr lang="en-US" sz="1200" kern="1200" dirty="0">
                <a:solidFill>
                  <a:schemeClr val="tx1"/>
                </a:solidFill>
                <a:latin typeface="+mn-lt"/>
                <a:ea typeface="+mn-ea"/>
                <a:cs typeface="+mn-cs"/>
              </a:rPr>
              <a:t>Staff can prepare themselves by developing a set of open ended questions for information they frequently seek from patients.</a:t>
            </a:r>
          </a:p>
          <a:p>
            <a:pPr lvl="0"/>
            <a:r>
              <a:rPr lang="en-US" sz="1200" kern="1200" dirty="0">
                <a:solidFill>
                  <a:schemeClr val="tx1"/>
                </a:solidFill>
                <a:latin typeface="+mn-lt"/>
                <a:ea typeface="+mn-ea"/>
                <a:cs typeface="+mn-cs"/>
              </a:rPr>
              <a:t>Define closed ended questions as:</a:t>
            </a:r>
          </a:p>
          <a:p>
            <a:pPr lvl="1"/>
            <a:r>
              <a:rPr lang="en-US" sz="1200" kern="1200" dirty="0">
                <a:solidFill>
                  <a:schemeClr val="tx1"/>
                </a:solidFill>
                <a:latin typeface="+mn-lt"/>
                <a:ea typeface="+mn-ea"/>
                <a:cs typeface="+mn-cs"/>
              </a:rPr>
              <a:t>Questions that can only be answered with a: Yes, No or specific response (e.g., date of birth).</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Step 2:  Twenty Questions with Closed-Ended Questions</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the group – “What is a reason you don’t use open ended questions?”</a:t>
            </a:r>
          </a:p>
          <a:p>
            <a:pPr lvl="1"/>
            <a:r>
              <a:rPr lang="en-US" sz="1200" kern="1200" dirty="0">
                <a:solidFill>
                  <a:schemeClr val="tx1"/>
                </a:solidFill>
                <a:latin typeface="+mn-lt"/>
                <a:ea typeface="+mn-ea"/>
                <a:cs typeface="+mn-cs"/>
              </a:rPr>
              <a:t>Possible answer: Often people do not want to use them because they think it takes too much time.</a:t>
            </a:r>
          </a:p>
          <a:p>
            <a:pPr lvl="0"/>
            <a:r>
              <a:rPr lang="en-US" sz="1200" kern="1200" dirty="0">
                <a:solidFill>
                  <a:schemeClr val="tx1"/>
                </a:solidFill>
                <a:latin typeface="+mn-lt"/>
                <a:ea typeface="+mn-ea"/>
                <a:cs typeface="+mn-cs"/>
              </a:rPr>
              <a:t>Ask for a volunteer to think of a movie and come to the front of the room.</a:t>
            </a:r>
          </a:p>
          <a:p>
            <a:pPr lvl="0"/>
            <a:r>
              <a:rPr lang="en-US" sz="1200" kern="1200" dirty="0">
                <a:solidFill>
                  <a:schemeClr val="tx1"/>
                </a:solidFill>
                <a:latin typeface="+mn-lt"/>
                <a:ea typeface="+mn-ea"/>
                <a:cs typeface="+mn-cs"/>
              </a:rPr>
              <a:t>Tell the rest of the group that they will play twenty questions. They can ask only closed-ended questions to try to figure out the movie.</a:t>
            </a:r>
          </a:p>
          <a:p>
            <a:pPr lvl="0"/>
            <a:r>
              <a:rPr lang="en-US" sz="1200" kern="1200" dirty="0">
                <a:solidFill>
                  <a:schemeClr val="tx1"/>
                </a:solidFill>
                <a:latin typeface="+mn-lt"/>
                <a:ea typeface="+mn-ea"/>
                <a:cs typeface="+mn-cs"/>
              </a:rPr>
              <a:t>Have one trainer facilitate and the other trainer count how many questions were asked before someone guessed correctly.</a:t>
            </a:r>
          </a:p>
          <a:p>
            <a:pPr eaLnBrk="1" hangingPunct="1"/>
            <a:endParaRPr lang="en-US" dirty="0">
              <a:latin typeface="Arial" pitchFamily="34" charset="0"/>
            </a:endParaRPr>
          </a:p>
        </p:txBody>
      </p:sp>
    </p:spTree>
    <p:extLst>
      <p:ext uri="{BB962C8B-B14F-4D97-AF65-F5344CB8AC3E}">
        <p14:creationId xmlns:p14="http://schemas.microsoft.com/office/powerpoint/2010/main" val="310162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lvl="0"/>
            <a:r>
              <a:rPr lang="en-US" sz="1200" kern="1200" dirty="0">
                <a:solidFill>
                  <a:schemeClr val="tx1"/>
                </a:solidFill>
                <a:latin typeface="+mn-lt"/>
                <a:ea typeface="+mn-ea"/>
                <a:cs typeface="+mn-cs"/>
              </a:rPr>
              <a:t>Using the PowerPoint slide </a:t>
            </a:r>
            <a:r>
              <a:rPr lang="en-US" sz="1200" i="1" kern="1200" dirty="0">
                <a:solidFill>
                  <a:schemeClr val="tx1"/>
                </a:solidFill>
                <a:latin typeface="+mn-lt"/>
                <a:ea typeface="+mn-ea"/>
                <a:cs typeface="+mn-cs"/>
              </a:rPr>
              <a:t>Open-Ended Questions Stems</a:t>
            </a:r>
            <a:r>
              <a:rPr lang="en-US" sz="1200" kern="1200" dirty="0">
                <a:solidFill>
                  <a:schemeClr val="tx1"/>
                </a:solidFill>
                <a:latin typeface="+mn-lt"/>
                <a:ea typeface="+mn-ea"/>
                <a:cs typeface="+mn-cs"/>
              </a:rPr>
              <a:t>, define frequent open ended stems.</a:t>
            </a:r>
          </a:p>
          <a:p>
            <a:pPr lvl="0"/>
            <a:r>
              <a:rPr lang="en-US" sz="1200" kern="1200" dirty="0">
                <a:solidFill>
                  <a:schemeClr val="tx1"/>
                </a:solidFill>
                <a:latin typeface="+mn-lt"/>
                <a:ea typeface="+mn-ea"/>
                <a:cs typeface="+mn-cs"/>
              </a:rPr>
              <a:t>Repeat the “20 questions” game, with a new volunteer, thinking of a new movie.</a:t>
            </a:r>
          </a:p>
          <a:p>
            <a:pPr lvl="0"/>
            <a:r>
              <a:rPr lang="en-US" sz="1200" kern="1200" dirty="0">
                <a:solidFill>
                  <a:schemeClr val="tx1"/>
                </a:solidFill>
                <a:latin typeface="+mn-lt"/>
                <a:ea typeface="+mn-ea"/>
                <a:cs typeface="+mn-cs"/>
              </a:rPr>
              <a:t>This time, tell participants that they can ask open-ended questions and the volunteer should answer fully.</a:t>
            </a:r>
          </a:p>
          <a:p>
            <a:pPr lvl="0"/>
            <a:r>
              <a:rPr lang="en-US" sz="1200" kern="1200" dirty="0">
                <a:solidFill>
                  <a:schemeClr val="tx1"/>
                </a:solidFill>
                <a:latin typeface="+mn-lt"/>
                <a:ea typeface="+mn-ea"/>
                <a:cs typeface="+mn-cs"/>
              </a:rPr>
              <a:t>Have trainer count how many questions it takes to correctly guess the movie.</a:t>
            </a:r>
          </a:p>
          <a:p>
            <a:pPr eaLnBrk="1" hangingPunct="1"/>
            <a:endParaRPr lang="en-US" dirty="0">
              <a:latin typeface="Arial" pitchFamily="34" charset="0"/>
            </a:endParaRPr>
          </a:p>
        </p:txBody>
      </p:sp>
      <p:sp>
        <p:nvSpPr>
          <p:cNvPr id="122884" name="Slide Number Placeholder 3"/>
          <p:cNvSpPr>
            <a:spLocks noGrp="1"/>
          </p:cNvSpPr>
          <p:nvPr>
            <p:ph type="sldNum" sz="quarter" idx="5"/>
          </p:nvPr>
        </p:nvSpPr>
        <p:spPr>
          <a:noFill/>
        </p:spPr>
        <p:txBody>
          <a:bodyPr/>
          <a:lstStyle/>
          <a:p>
            <a:pPr defTabSz="931863"/>
            <a:fld id="{DADEC5F3-C854-4A06-B7BD-951CEDF9DB25}" type="slidenum">
              <a:rPr lang="es-ES" smtClean="0">
                <a:latin typeface="Arial" pitchFamily="34" charset="0"/>
              </a:rPr>
              <a:pPr defTabSz="931863"/>
              <a:t>24</a:t>
            </a:fld>
            <a:endParaRPr lang="es-ES">
              <a:latin typeface="Arial" pitchFamily="34" charset="0"/>
            </a:endParaRPr>
          </a:p>
        </p:txBody>
      </p:sp>
    </p:spTree>
    <p:extLst>
      <p:ext uri="{BB962C8B-B14F-4D97-AF65-F5344CB8AC3E}">
        <p14:creationId xmlns:p14="http://schemas.microsoft.com/office/powerpoint/2010/main" val="4202602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25</a:t>
            </a:fld>
            <a:endParaRPr lang="en-US" dirty="0"/>
          </a:p>
        </p:txBody>
      </p:sp>
    </p:spTree>
    <p:extLst>
      <p:ext uri="{BB962C8B-B14F-4D97-AF65-F5344CB8AC3E}">
        <p14:creationId xmlns:p14="http://schemas.microsoft.com/office/powerpoint/2010/main" val="309081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5</a:t>
            </a:fld>
            <a:endParaRPr lang="en-US" dirty="0"/>
          </a:p>
        </p:txBody>
      </p:sp>
    </p:spTree>
    <p:extLst>
      <p:ext uri="{BB962C8B-B14F-4D97-AF65-F5344CB8AC3E}">
        <p14:creationId xmlns:p14="http://schemas.microsoft.com/office/powerpoint/2010/main" val="132097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lvl="0" fontAlgn="auto" hangingPunct="1"/>
            <a:r>
              <a:rPr lang="en-US" sz="1200" kern="1200" dirty="0">
                <a:solidFill>
                  <a:schemeClr val="tx1"/>
                </a:solidFill>
                <a:latin typeface="+mn-lt"/>
                <a:ea typeface="+mn-ea"/>
                <a:cs typeface="+mn-cs"/>
              </a:rPr>
              <a:t>Lead an interactive discussion on affirmations. Be sure to include the following points:</a:t>
            </a:r>
          </a:p>
          <a:p>
            <a:pPr lvl="0"/>
            <a:r>
              <a:rPr lang="en-US" sz="1200" kern="1200" dirty="0">
                <a:solidFill>
                  <a:schemeClr val="tx1"/>
                </a:solidFill>
                <a:latin typeface="+mn-lt"/>
                <a:ea typeface="+mn-ea"/>
                <a:cs typeface="+mn-cs"/>
              </a:rPr>
              <a:t>Affirmations are statements of recognition </a:t>
            </a:r>
          </a:p>
          <a:p>
            <a:pPr lvl="0"/>
            <a:r>
              <a:rPr lang="en-US" sz="1200" kern="1200" dirty="0">
                <a:solidFill>
                  <a:schemeClr val="tx1"/>
                </a:solidFill>
                <a:latin typeface="+mn-lt"/>
                <a:ea typeface="+mn-ea"/>
                <a:cs typeface="+mn-cs"/>
              </a:rPr>
              <a:t>You can affirm effort, experience, or feelings.  This can include intent</a:t>
            </a:r>
          </a:p>
          <a:p>
            <a:pPr lvl="0"/>
            <a:r>
              <a:rPr lang="en-US" sz="1200" kern="1200" dirty="0">
                <a:solidFill>
                  <a:schemeClr val="tx1"/>
                </a:solidFill>
                <a:latin typeface="+mn-lt"/>
                <a:ea typeface="+mn-ea"/>
                <a:cs typeface="+mn-cs"/>
              </a:rPr>
              <a:t>Affirmations help to show that you are listening and can help build confidence</a:t>
            </a:r>
          </a:p>
          <a:p>
            <a:pPr lvl="0"/>
            <a:r>
              <a:rPr lang="en-US" sz="1200" kern="1200" dirty="0">
                <a:solidFill>
                  <a:schemeClr val="tx1"/>
                </a:solidFill>
                <a:latin typeface="+mn-lt"/>
                <a:ea typeface="+mn-ea"/>
                <a:cs typeface="+mn-cs"/>
              </a:rPr>
              <a:t>Affirmations must be genuine and honest</a:t>
            </a:r>
          </a:p>
          <a:p>
            <a:pPr lvl="0"/>
            <a:endParaRPr lang="en-US" sz="1200" kern="1200" dirty="0">
              <a:solidFill>
                <a:schemeClr val="tx1"/>
              </a:solidFill>
              <a:latin typeface="+mn-lt"/>
              <a:ea typeface="+mn-ea"/>
              <a:cs typeface="+mn-cs"/>
            </a:endParaRPr>
          </a:p>
        </p:txBody>
      </p:sp>
      <p:sp>
        <p:nvSpPr>
          <p:cNvPr id="12390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4" tIns="46582" rIns="93164" bIns="46582" anchor="b"/>
          <a:lstStyle/>
          <a:p>
            <a:pPr algn="r" defTabSz="931863"/>
            <a:fld id="{8A3459B3-7F75-470B-A764-56FABF896A8D}" type="slidenum">
              <a:rPr lang="es-ES" sz="1200"/>
              <a:pPr algn="r" defTabSz="931863"/>
              <a:t>26</a:t>
            </a:fld>
            <a:endParaRPr lang="es-ES" sz="1200"/>
          </a:p>
        </p:txBody>
      </p:sp>
    </p:spTree>
    <p:extLst>
      <p:ext uri="{BB962C8B-B14F-4D97-AF65-F5344CB8AC3E}">
        <p14:creationId xmlns:p14="http://schemas.microsoft.com/office/powerpoint/2010/main" val="2685061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lvl="0"/>
            <a:r>
              <a:rPr lang="en-US" sz="1200" kern="1200" dirty="0">
                <a:solidFill>
                  <a:schemeClr val="tx1"/>
                </a:solidFill>
                <a:latin typeface="+mn-lt"/>
                <a:ea typeface="+mn-ea"/>
                <a:cs typeface="+mn-cs"/>
              </a:rPr>
              <a:t>Describe the impact affirmations can have – make someone feel good, build rapport, etc.</a:t>
            </a:r>
          </a:p>
          <a:p>
            <a:pPr eaLnBrk="1" hangingPunct="1"/>
            <a:r>
              <a:rPr lang="en-US" dirty="0">
                <a:latin typeface="Arial" pitchFamily="34" charset="0"/>
              </a:rPr>
              <a:t>Emphasize</a:t>
            </a:r>
            <a:r>
              <a:rPr lang="en-US" baseline="0" dirty="0">
                <a:latin typeface="Arial" pitchFamily="34" charset="0"/>
              </a:rPr>
              <a:t> to participants that </a:t>
            </a:r>
            <a:r>
              <a:rPr lang="en-US" sz="1200" kern="1200" dirty="0">
                <a:solidFill>
                  <a:schemeClr val="tx1"/>
                </a:solidFill>
                <a:latin typeface="+mn-lt"/>
                <a:ea typeface="+mn-ea"/>
                <a:cs typeface="+mn-cs"/>
              </a:rPr>
              <a:t>often, affirmations is relative easy to do when someone is doing something you approve of.  It might be more challenging to affirm someone when their behavior or statement is not reflective of successful behavior change. </a:t>
            </a:r>
          </a:p>
          <a:p>
            <a:pPr eaLnBrk="1" hangingPunct="1"/>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Affirmations:</a:t>
            </a:r>
          </a:p>
          <a:p>
            <a:pPr lvl="1"/>
            <a:r>
              <a:rPr lang="en-US" sz="1200" kern="1200" dirty="0">
                <a:solidFill>
                  <a:schemeClr val="tx1"/>
                </a:solidFill>
                <a:latin typeface="+mn-lt"/>
                <a:ea typeface="+mn-ea"/>
                <a:cs typeface="+mn-cs"/>
              </a:rPr>
              <a:t>Make someone feel good &amp; recognized</a:t>
            </a:r>
          </a:p>
          <a:p>
            <a:pPr lvl="1"/>
            <a:r>
              <a:rPr lang="en-US" sz="1200" kern="1200" dirty="0">
                <a:solidFill>
                  <a:schemeClr val="tx1"/>
                </a:solidFill>
                <a:latin typeface="+mn-lt"/>
                <a:ea typeface="+mn-ea"/>
                <a:cs typeface="+mn-cs"/>
              </a:rPr>
              <a:t>Recognize efforts</a:t>
            </a:r>
          </a:p>
          <a:p>
            <a:pPr lvl="1"/>
            <a:r>
              <a:rPr lang="en-US" sz="1200" kern="1200" dirty="0">
                <a:solidFill>
                  <a:schemeClr val="tx1"/>
                </a:solidFill>
                <a:latin typeface="+mn-lt"/>
                <a:ea typeface="+mn-ea"/>
                <a:cs typeface="+mn-cs"/>
              </a:rPr>
              <a:t>Build rapport</a:t>
            </a:r>
          </a:p>
          <a:p>
            <a:pPr lvl="0"/>
            <a:r>
              <a:rPr lang="en-US" sz="1200" kern="1200" dirty="0">
                <a:solidFill>
                  <a:schemeClr val="tx1"/>
                </a:solidFill>
                <a:latin typeface="+mn-lt"/>
                <a:ea typeface="+mn-ea"/>
                <a:cs typeface="+mn-cs"/>
              </a:rPr>
              <a:t>It is a way to give information or feedback to a client that lets him/her know that you are aware of and appreciate their efforts and is a way of validating those efforts as being something constructive or helpful or even difficult that they did.</a:t>
            </a:r>
          </a:p>
          <a:p>
            <a:pPr lvl="0"/>
            <a:r>
              <a:rPr lang="en-US" sz="1200" kern="1200" dirty="0">
                <a:solidFill>
                  <a:schemeClr val="tx1"/>
                </a:solidFill>
                <a:latin typeface="+mn-lt"/>
                <a:ea typeface="+mn-ea"/>
                <a:cs typeface="+mn-cs"/>
              </a:rPr>
              <a:t>Affirmations should be used judiciously and not overdone or used to frequently or else they will lose their effectiveness.</a:t>
            </a:r>
          </a:p>
          <a:p>
            <a:pPr eaLnBrk="1" hangingPunct="1"/>
            <a:endParaRPr lang="en-US" dirty="0">
              <a:latin typeface="Arial" pitchFamily="34" charset="0"/>
            </a:endParaRPr>
          </a:p>
        </p:txBody>
      </p:sp>
      <p:sp>
        <p:nvSpPr>
          <p:cNvPr id="12493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4" tIns="46582" rIns="93164" bIns="46582" anchor="b"/>
          <a:lstStyle/>
          <a:p>
            <a:pPr algn="r" defTabSz="931863"/>
            <a:fld id="{4DF2C91B-E350-4C38-A61F-D5F18A653061}" type="slidenum">
              <a:rPr lang="es-ES" sz="1200"/>
              <a:pPr algn="r" defTabSz="931863"/>
              <a:t>27</a:t>
            </a:fld>
            <a:endParaRPr lang="es-ES" sz="1200"/>
          </a:p>
        </p:txBody>
      </p:sp>
    </p:spTree>
    <p:extLst>
      <p:ext uri="{BB962C8B-B14F-4D97-AF65-F5344CB8AC3E}">
        <p14:creationId xmlns:p14="http://schemas.microsoft.com/office/powerpoint/2010/main" val="3582566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28</a:t>
            </a:fld>
            <a:endParaRPr lang="en-US" dirty="0"/>
          </a:p>
        </p:txBody>
      </p:sp>
    </p:spTree>
    <p:extLst>
      <p:ext uri="{BB962C8B-B14F-4D97-AF65-F5344CB8AC3E}">
        <p14:creationId xmlns:p14="http://schemas.microsoft.com/office/powerpoint/2010/main" val="3709978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29</a:t>
            </a:fld>
            <a:endParaRPr lang="en-US" dirty="0"/>
          </a:p>
        </p:txBody>
      </p:sp>
    </p:spTree>
    <p:extLst>
      <p:ext uri="{BB962C8B-B14F-4D97-AF65-F5344CB8AC3E}">
        <p14:creationId xmlns:p14="http://schemas.microsoft.com/office/powerpoint/2010/main" val="333586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Previous Quit Attempts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Strategies to help smokers quit</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30</a:t>
            </a:fld>
            <a:endParaRPr lang="en-US"/>
          </a:p>
        </p:txBody>
      </p:sp>
    </p:spTree>
    <p:extLst>
      <p:ext uri="{BB962C8B-B14F-4D97-AF65-F5344CB8AC3E}">
        <p14:creationId xmlns:p14="http://schemas.microsoft.com/office/powerpoint/2010/main" val="2296756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Highlights</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Thank everyone for their participation and hard work.</a:t>
            </a:r>
          </a:p>
          <a:p>
            <a:pPr lvl="0"/>
            <a:r>
              <a:rPr lang="en-US" sz="1200" kern="1200" dirty="0">
                <a:solidFill>
                  <a:schemeClr val="tx1"/>
                </a:solidFill>
                <a:latin typeface="+mn-lt"/>
                <a:ea typeface="+mn-ea"/>
                <a:cs typeface="+mn-cs"/>
              </a:rPr>
              <a:t>Ask if anyone wants to share one highlight they are taking away from the training.  </a:t>
            </a:r>
            <a:r>
              <a:rPr lang="en-US" sz="1200" i="1" kern="1200" dirty="0">
                <a:solidFill>
                  <a:schemeClr val="tx1"/>
                </a:solidFill>
                <a:latin typeface="+mn-lt"/>
                <a:ea typeface="+mn-ea"/>
                <a:cs typeface="+mn-cs"/>
              </a:rPr>
              <a:t>(Time permitting)</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Once everyone who wants to say something has, wrap up the training by thanking participants for being a part of the training. </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33</a:t>
            </a:fld>
            <a:endParaRPr lang="en-US" dirty="0"/>
          </a:p>
        </p:txBody>
      </p:sp>
    </p:spTree>
    <p:extLst>
      <p:ext uri="{BB962C8B-B14F-4D97-AF65-F5344CB8AC3E}">
        <p14:creationId xmlns:p14="http://schemas.microsoft.com/office/powerpoint/2010/main" val="42705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8</a:t>
            </a:fld>
            <a:endParaRPr lang="en-US" dirty="0"/>
          </a:p>
        </p:txBody>
      </p:sp>
    </p:spTree>
    <p:extLst>
      <p:ext uri="{BB962C8B-B14F-4D97-AF65-F5344CB8AC3E}">
        <p14:creationId xmlns:p14="http://schemas.microsoft.com/office/powerpoint/2010/main" val="22182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9</a:t>
            </a:fld>
            <a:endParaRPr lang="en-US" dirty="0"/>
          </a:p>
        </p:txBody>
      </p:sp>
    </p:spTree>
    <p:extLst>
      <p:ext uri="{BB962C8B-B14F-4D97-AF65-F5344CB8AC3E}">
        <p14:creationId xmlns:p14="http://schemas.microsoft.com/office/powerpoint/2010/main" val="329928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10</a:t>
            </a:fld>
            <a:endParaRPr lang="en-US"/>
          </a:p>
        </p:txBody>
      </p:sp>
    </p:spTree>
    <p:extLst>
      <p:ext uri="{BB962C8B-B14F-4D97-AF65-F5344CB8AC3E}">
        <p14:creationId xmlns:p14="http://schemas.microsoft.com/office/powerpoint/2010/main" val="126688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kern="1200" dirty="0">
                <a:solidFill>
                  <a:schemeClr val="tx1"/>
                </a:solidFill>
                <a:latin typeface="+mn-lt"/>
                <a:ea typeface="+mn-ea"/>
                <a:cs typeface="+mn-cs"/>
              </a:rPr>
              <a:t>Tell participants:</a:t>
            </a:r>
          </a:p>
          <a:p>
            <a:pPr lvl="1"/>
            <a:r>
              <a:rPr lang="en-US" sz="1200" kern="1200" dirty="0">
                <a:solidFill>
                  <a:schemeClr val="tx1"/>
                </a:solidFill>
                <a:latin typeface="+mn-lt"/>
                <a:ea typeface="+mn-ea"/>
                <a:cs typeface="+mn-cs"/>
              </a:rPr>
              <a:t>When it comes to changing behaviors, clients may not want to change, may be thinking about changing, may be preparing to change, or may be in process of changing. </a:t>
            </a:r>
          </a:p>
          <a:p>
            <a:pPr lvl="1"/>
            <a:r>
              <a:rPr lang="en-US" sz="1200" kern="1200" dirty="0">
                <a:solidFill>
                  <a:schemeClr val="tx1"/>
                </a:solidFill>
                <a:latin typeface="+mn-lt"/>
                <a:ea typeface="+mn-ea"/>
                <a:cs typeface="+mn-cs"/>
              </a:rPr>
              <a:t>According to the </a:t>
            </a:r>
            <a:r>
              <a:rPr lang="en-US" sz="1200" kern="1200" dirty="0" err="1">
                <a:solidFill>
                  <a:schemeClr val="tx1"/>
                </a:solidFill>
                <a:latin typeface="+mn-lt"/>
                <a:ea typeface="+mn-ea"/>
                <a:cs typeface="+mn-cs"/>
              </a:rPr>
              <a:t>Transtheoretical</a:t>
            </a:r>
            <a:r>
              <a:rPr lang="en-US" sz="1200" kern="1200" dirty="0">
                <a:solidFill>
                  <a:schemeClr val="tx1"/>
                </a:solidFill>
                <a:latin typeface="+mn-lt"/>
                <a:ea typeface="+mn-ea"/>
                <a:cs typeface="+mn-cs"/>
              </a:rPr>
              <a:t> Model (TTM) of Behavior Change, these different states that someone may be in are known as the “Stages of Change”.</a:t>
            </a:r>
          </a:p>
          <a:p>
            <a:pPr lvl="1"/>
            <a:r>
              <a:rPr lang="en-US" sz="1200" kern="1200" dirty="0">
                <a:solidFill>
                  <a:schemeClr val="tx1"/>
                </a:solidFill>
                <a:latin typeface="+mn-lt"/>
                <a:ea typeface="+mn-ea"/>
                <a:cs typeface="+mn-cs"/>
              </a:rPr>
              <a:t>As Counseling staff it will be important to assess which Stage of Change a client is in. </a:t>
            </a:r>
          </a:p>
          <a:p>
            <a:pPr lvl="1"/>
            <a:r>
              <a:rPr lang="en-US" sz="1200" kern="1200" dirty="0">
                <a:solidFill>
                  <a:schemeClr val="tx1"/>
                </a:solidFill>
                <a:latin typeface="+mn-lt"/>
                <a:ea typeface="+mn-ea"/>
                <a:cs typeface="+mn-cs"/>
              </a:rPr>
              <a:t>The 5 stages of change are:</a:t>
            </a:r>
          </a:p>
          <a:p>
            <a:pPr lvl="2"/>
            <a:r>
              <a:rPr lang="en-US" sz="1200" kern="1200" dirty="0">
                <a:solidFill>
                  <a:schemeClr val="tx1"/>
                </a:solidFill>
                <a:latin typeface="+mn-lt"/>
                <a:ea typeface="+mn-ea"/>
                <a:cs typeface="+mn-cs"/>
              </a:rPr>
              <a:t>Pre-contemplation</a:t>
            </a:r>
          </a:p>
          <a:p>
            <a:pPr lvl="2"/>
            <a:r>
              <a:rPr lang="en-US" sz="1200" kern="1200" dirty="0">
                <a:solidFill>
                  <a:schemeClr val="tx1"/>
                </a:solidFill>
                <a:latin typeface="+mn-lt"/>
                <a:ea typeface="+mn-ea"/>
                <a:cs typeface="+mn-cs"/>
              </a:rPr>
              <a:t>Contemplation</a:t>
            </a:r>
          </a:p>
          <a:p>
            <a:pPr lvl="2"/>
            <a:r>
              <a:rPr lang="en-US" sz="1200" kern="1200" dirty="0">
                <a:solidFill>
                  <a:schemeClr val="tx1"/>
                </a:solidFill>
                <a:latin typeface="+mn-lt"/>
                <a:ea typeface="+mn-ea"/>
                <a:cs typeface="+mn-cs"/>
              </a:rPr>
              <a:t>Preparation</a:t>
            </a:r>
          </a:p>
          <a:p>
            <a:pPr lvl="2"/>
            <a:r>
              <a:rPr lang="en-US" sz="1200" kern="1200" dirty="0">
                <a:solidFill>
                  <a:schemeClr val="tx1"/>
                </a:solidFill>
                <a:latin typeface="+mn-lt"/>
                <a:ea typeface="+mn-ea"/>
                <a:cs typeface="+mn-cs"/>
              </a:rPr>
              <a:t>Action</a:t>
            </a:r>
          </a:p>
          <a:p>
            <a:pPr lvl="2"/>
            <a:r>
              <a:rPr lang="en-US" sz="1200" kern="1200" dirty="0">
                <a:solidFill>
                  <a:schemeClr val="tx1"/>
                </a:solidFill>
                <a:latin typeface="+mn-lt"/>
                <a:ea typeface="+mn-ea"/>
                <a:cs typeface="+mn-cs"/>
              </a:rPr>
              <a:t>Maintenance</a:t>
            </a:r>
          </a:p>
          <a:p>
            <a:endParaRPr lang="en-US" dirty="0"/>
          </a:p>
          <a:p>
            <a:pPr lvl="1"/>
            <a:r>
              <a:rPr lang="en-US" sz="1200" kern="1200" dirty="0">
                <a:solidFill>
                  <a:schemeClr val="tx1"/>
                </a:solidFill>
                <a:latin typeface="+mn-lt"/>
                <a:ea typeface="+mn-ea"/>
                <a:cs typeface="+mn-cs"/>
              </a:rPr>
              <a:t>The TTM Stages of Change model helps us to better understand how people change behaviors.  </a:t>
            </a:r>
          </a:p>
          <a:p>
            <a:pPr lvl="1"/>
            <a:r>
              <a:rPr lang="en-US" sz="1200" kern="1200" dirty="0">
                <a:solidFill>
                  <a:schemeClr val="tx1"/>
                </a:solidFill>
                <a:latin typeface="+mn-lt"/>
                <a:ea typeface="+mn-ea"/>
                <a:cs typeface="+mn-cs"/>
              </a:rPr>
              <a:t>TTM notes that relapse is a part of behavior change.</a:t>
            </a:r>
          </a:p>
          <a:p>
            <a:pPr lvl="1"/>
            <a:r>
              <a:rPr lang="en-US" sz="1200" kern="1200" dirty="0">
                <a:solidFill>
                  <a:schemeClr val="tx1"/>
                </a:solidFill>
                <a:latin typeface="+mn-lt"/>
                <a:ea typeface="+mn-ea"/>
                <a:cs typeface="+mn-cs"/>
              </a:rPr>
              <a:t>Harm reduction is an approach to help minimize the exposure when a person is not able or willing to stop a behavior.</a:t>
            </a:r>
          </a:p>
          <a:p>
            <a:pPr lvl="1"/>
            <a:r>
              <a:rPr lang="en-US" sz="1200" kern="1200" dirty="0">
                <a:solidFill>
                  <a:schemeClr val="tx1"/>
                </a:solidFill>
                <a:latin typeface="+mn-lt"/>
                <a:ea typeface="+mn-ea"/>
                <a:cs typeface="+mn-cs"/>
              </a:rPr>
              <a:t>Providing information around the impact of tobacco use is important in the early stages of change.</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participants to think about a behavior in their lives that they have tried to change. </a:t>
            </a:r>
          </a:p>
          <a:p>
            <a:pPr lvl="0"/>
            <a:r>
              <a:rPr lang="en-US" sz="1200" kern="1200" dirty="0">
                <a:solidFill>
                  <a:schemeClr val="tx1"/>
                </a:solidFill>
                <a:latin typeface="+mn-lt"/>
                <a:ea typeface="+mn-ea"/>
                <a:cs typeface="+mn-cs"/>
              </a:rPr>
              <a:t>Offer some examples:</a:t>
            </a:r>
          </a:p>
          <a:p>
            <a:pPr lvl="1"/>
            <a:r>
              <a:rPr lang="en-US" sz="1200" kern="1200" dirty="0">
                <a:solidFill>
                  <a:schemeClr val="tx1"/>
                </a:solidFill>
                <a:latin typeface="+mn-lt"/>
                <a:ea typeface="+mn-ea"/>
                <a:cs typeface="+mn-cs"/>
              </a:rPr>
              <a:t>Diet/Eating habits (drink more water, eat more vegetables, eat less junk food, etc.)</a:t>
            </a:r>
          </a:p>
          <a:p>
            <a:pPr lvl="1"/>
            <a:r>
              <a:rPr lang="en-US" sz="1200" kern="1200" dirty="0">
                <a:solidFill>
                  <a:schemeClr val="tx1"/>
                </a:solidFill>
                <a:latin typeface="+mn-lt"/>
                <a:ea typeface="+mn-ea"/>
                <a:cs typeface="+mn-cs"/>
              </a:rPr>
              <a:t>Exercise habits</a:t>
            </a:r>
          </a:p>
          <a:p>
            <a:pPr lvl="0"/>
            <a:r>
              <a:rPr lang="en-US" sz="1200" kern="1200" dirty="0">
                <a:solidFill>
                  <a:schemeClr val="tx1"/>
                </a:solidFill>
                <a:latin typeface="+mn-lt"/>
                <a:ea typeface="+mn-ea"/>
                <a:cs typeface="+mn-cs"/>
              </a:rPr>
              <a:t>Walk participants through the 5 stages of change by saying the following (use PowerPoint slides when describing each stage if possible):   Next slide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11</a:t>
            </a:fld>
            <a:endParaRPr lang="en-US"/>
          </a:p>
        </p:txBody>
      </p:sp>
    </p:spTree>
    <p:extLst>
      <p:ext uri="{BB962C8B-B14F-4D97-AF65-F5344CB8AC3E}">
        <p14:creationId xmlns:p14="http://schemas.microsoft.com/office/powerpoint/2010/main" val="158328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1CCFC-C549-4B15-AE69-E8437EC70872}" type="slidenum">
              <a:rPr lang="en-US">
                <a:solidFill>
                  <a:srgbClr val="000000"/>
                </a:solidFill>
              </a:rPr>
              <a:pPr/>
              <a:t>12</a:t>
            </a:fld>
            <a:endParaRPr lang="en-US">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2" name="Rectangle 4"/>
          <p:cNvSpPr>
            <a:spLocks noGrp="1" noChangeArrowheads="1"/>
          </p:cNvSpPr>
          <p:nvPr>
            <p:ph type="body" idx="1"/>
          </p:nvPr>
        </p:nvSpPr>
        <p:spPr>
          <a:noFill/>
          <a:ln/>
        </p:spPr>
        <p:txBody>
          <a:bodyPr/>
          <a:lstStyle/>
          <a:p>
            <a:pPr lvl="1"/>
            <a:r>
              <a:rPr lang="en-US" sz="1200" kern="1200" dirty="0">
                <a:solidFill>
                  <a:schemeClr val="tx1"/>
                </a:solidFill>
                <a:latin typeface="+mn-lt"/>
                <a:ea typeface="+mn-ea"/>
                <a:cs typeface="+mn-cs"/>
              </a:rPr>
              <a:t>Most of you are familiar with the stages of change model.  Let’s pick a behavior and see how the model works.  How many of you have ever tried to change the way you eat? Let’s look at changing the way you eat and the stages of change.  </a:t>
            </a:r>
          </a:p>
          <a:p>
            <a:pPr lvl="1"/>
            <a:r>
              <a:rPr lang="en-US" sz="1200" kern="1200" dirty="0">
                <a:solidFill>
                  <a:schemeClr val="tx1"/>
                </a:solidFill>
                <a:latin typeface="+mn-lt"/>
                <a:ea typeface="+mn-ea"/>
                <a:cs typeface="+mn-cs"/>
              </a:rPr>
              <a:t>We’ll begin with </a:t>
            </a:r>
            <a:r>
              <a:rPr lang="en-US" sz="1200" b="1" u="sng" kern="1200" dirty="0">
                <a:solidFill>
                  <a:schemeClr val="tx1"/>
                </a:solidFill>
                <a:latin typeface="+mn-lt"/>
                <a:ea typeface="+mn-ea"/>
                <a:cs typeface="+mn-cs"/>
              </a:rPr>
              <a:t>Stage 1 (Pre-contemplation)</a:t>
            </a:r>
            <a:r>
              <a:rPr lang="en-US" sz="1200" kern="1200" dirty="0">
                <a:solidFill>
                  <a:schemeClr val="tx1"/>
                </a:solidFill>
                <a:latin typeface="+mn-lt"/>
                <a:ea typeface="+mn-ea"/>
                <a:cs typeface="+mn-cs"/>
              </a:rPr>
              <a:t> of the Stages of Change Model.  Stage 1 is when you are not considering a change at all.  You are comfortable with what you are doing.  In stage one:</a:t>
            </a:r>
          </a:p>
          <a:p>
            <a:pPr lvl="2"/>
            <a:r>
              <a:rPr lang="en-US" sz="1200" kern="1200" dirty="0">
                <a:solidFill>
                  <a:schemeClr val="tx1"/>
                </a:solidFill>
                <a:latin typeface="+mn-lt"/>
                <a:ea typeface="+mn-ea"/>
                <a:cs typeface="+mn-cs"/>
              </a:rPr>
              <a:t>Others may be aware or think you have a problem, you don’t</a:t>
            </a:r>
          </a:p>
          <a:p>
            <a:pPr lvl="2"/>
            <a:r>
              <a:rPr lang="en-US" sz="1200" kern="1200" dirty="0">
                <a:solidFill>
                  <a:schemeClr val="tx1"/>
                </a:solidFill>
                <a:latin typeface="+mn-lt"/>
                <a:ea typeface="+mn-ea"/>
                <a:cs typeface="+mn-cs"/>
              </a:rPr>
              <a:t>You have no in intention to change for the next 6 months</a:t>
            </a:r>
          </a:p>
          <a:p>
            <a:pPr lvl="1"/>
            <a:r>
              <a:rPr lang="en-US" sz="1200" kern="1200" dirty="0">
                <a:solidFill>
                  <a:schemeClr val="tx1"/>
                </a:solidFill>
                <a:latin typeface="+mn-lt"/>
                <a:ea typeface="+mn-ea"/>
                <a:cs typeface="+mn-cs"/>
              </a:rPr>
              <a:t>How many of you remember being at this stage? Raise your hands.</a:t>
            </a:r>
          </a:p>
          <a:p>
            <a:pPr lvl="1"/>
            <a:r>
              <a:rPr lang="en-US" sz="1200" kern="1200" dirty="0">
                <a:solidFill>
                  <a:schemeClr val="tx1"/>
                </a:solidFill>
                <a:latin typeface="+mn-lt"/>
                <a:ea typeface="+mn-ea"/>
                <a:cs typeface="+mn-cs"/>
              </a:rPr>
              <a:t>When you were at that stage, what was your reaction if people said, “You should stop?” </a:t>
            </a:r>
          </a:p>
          <a:p>
            <a:pPr lvl="2"/>
            <a:r>
              <a:rPr lang="en-US" sz="1200" kern="1200" dirty="0">
                <a:solidFill>
                  <a:schemeClr val="tx1"/>
                </a:solidFill>
                <a:latin typeface="+mn-lt"/>
                <a:ea typeface="+mn-ea"/>
                <a:cs typeface="+mn-cs"/>
              </a:rPr>
              <a:t>Highlight they likely don’t want to hear other people say that they should stop.</a:t>
            </a:r>
          </a:p>
          <a:p>
            <a:pPr>
              <a:lnSpc>
                <a:spcPct val="150000"/>
              </a:lnSpc>
            </a:pPr>
            <a:endParaRPr lang="en-US" b="1" i="1" dirty="0"/>
          </a:p>
        </p:txBody>
      </p:sp>
    </p:spTree>
    <p:extLst>
      <p:ext uri="{BB962C8B-B14F-4D97-AF65-F5344CB8AC3E}">
        <p14:creationId xmlns:p14="http://schemas.microsoft.com/office/powerpoint/2010/main" val="246425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6AAA-4D02-417D-8790-44EF44269DE7}" type="slidenum">
              <a:rPr lang="en-US">
                <a:solidFill>
                  <a:srgbClr val="000000"/>
                </a:solidFill>
              </a:rPr>
              <a:pPr/>
              <a:t>13</a:t>
            </a:fld>
            <a:endParaRPr lang="en-US">
              <a:solidFill>
                <a:srgbClr val="000000"/>
              </a:solidFill>
            </a:endParaRPr>
          </a:p>
        </p:txBody>
      </p:sp>
      <p:sp>
        <p:nvSpPr>
          <p:cNvPr id="49154"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lvl="1"/>
            <a:r>
              <a:rPr lang="en-US" sz="1200" kern="1200" dirty="0">
                <a:solidFill>
                  <a:schemeClr val="tx1"/>
                </a:solidFill>
                <a:latin typeface="+mn-lt"/>
                <a:ea typeface="+mn-ea"/>
                <a:cs typeface="+mn-cs"/>
              </a:rPr>
              <a:t>Now, let’s say that you’ve moved on to </a:t>
            </a:r>
            <a:r>
              <a:rPr lang="en-US" sz="1200" b="1" u="sng" kern="1200" dirty="0">
                <a:solidFill>
                  <a:schemeClr val="tx1"/>
                </a:solidFill>
                <a:latin typeface="+mn-lt"/>
                <a:ea typeface="+mn-ea"/>
                <a:cs typeface="+mn-cs"/>
              </a:rPr>
              <a:t>Stage 2 (Contemplation)</a:t>
            </a:r>
            <a:r>
              <a:rPr lang="en-US" sz="1200" kern="1200" dirty="0">
                <a:solidFill>
                  <a:schemeClr val="tx1"/>
                </a:solidFill>
                <a:latin typeface="+mn-lt"/>
                <a:ea typeface="+mn-ea"/>
                <a:cs typeface="+mn-cs"/>
              </a:rPr>
              <a:t>.  Stage 2 is when you start thinking, maybe there is a problem.  In other words, you’re considering making a change, but you are </a:t>
            </a:r>
            <a:r>
              <a:rPr lang="en-US" sz="1200" b="1" kern="1200" dirty="0">
                <a:solidFill>
                  <a:schemeClr val="tx1"/>
                </a:solidFill>
                <a:latin typeface="+mn-lt"/>
                <a:ea typeface="+mn-ea"/>
                <a:cs typeface="+mn-cs"/>
              </a:rPr>
              <a:t>ambivalent</a:t>
            </a:r>
            <a:r>
              <a:rPr lang="en-US" sz="1200" kern="1200" dirty="0">
                <a:solidFill>
                  <a:schemeClr val="tx1"/>
                </a:solidFill>
                <a:latin typeface="+mn-lt"/>
                <a:ea typeface="+mn-ea"/>
                <a:cs typeface="+mn-cs"/>
              </a:rPr>
              <a:t> and don’t feel ready to do the change right now.  This is where you start becoming aware of the pros and cons of your behavior. </a:t>
            </a:r>
          </a:p>
          <a:p>
            <a:pPr lvl="1"/>
            <a:r>
              <a:rPr lang="en-US" sz="1200" kern="1200" dirty="0">
                <a:solidFill>
                  <a:schemeClr val="tx1"/>
                </a:solidFill>
                <a:latin typeface="+mn-lt"/>
                <a:ea typeface="+mn-ea"/>
                <a:cs typeface="+mn-cs"/>
              </a:rPr>
              <a:t> How many of you remember getting to that point?  Raise your hands.</a:t>
            </a:r>
          </a:p>
          <a:p>
            <a:pPr lvl="1"/>
            <a:r>
              <a:rPr lang="en-US" sz="1200" kern="1200" dirty="0">
                <a:solidFill>
                  <a:schemeClr val="tx1"/>
                </a:solidFill>
                <a:latin typeface="+mn-lt"/>
                <a:ea typeface="+mn-ea"/>
                <a:cs typeface="+mn-cs"/>
              </a:rPr>
              <a:t>What moved you from Stage 1 to Stage 2?  In other words, what made you go from not considering it to thinking maybe you should do something about it in sometime in the future?</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Encourage participants to tell their individual stories.  Identify in each case what it was that moved the participant from not being willing to think about changing his/her behavior to actively considering it.  Highlight these motivators and discuss with participants.</a:t>
            </a:r>
          </a:p>
          <a:p>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Usually there is something that moves you from Stage 1 to Stage 2.  Also, I want you to notice that for every person the motivator for changing their behavior may be different.  </a:t>
            </a:r>
          </a:p>
          <a:p>
            <a:pPr lvl="1"/>
            <a:r>
              <a:rPr lang="en-US" sz="1200" kern="1200" dirty="0">
                <a:solidFill>
                  <a:schemeClr val="tx1"/>
                </a:solidFill>
                <a:latin typeface="+mn-lt"/>
                <a:ea typeface="+mn-ea"/>
                <a:cs typeface="+mn-cs"/>
              </a:rPr>
              <a:t>What might motivate you to change may be different from what motivates me or another person?</a:t>
            </a:r>
          </a:p>
          <a:p>
            <a:pPr>
              <a:lnSpc>
                <a:spcPct val="150000"/>
              </a:lnSpc>
            </a:pPr>
            <a:endParaRPr lang="en-US" b="1" i="1" dirty="0"/>
          </a:p>
        </p:txBody>
      </p:sp>
    </p:spTree>
    <p:extLst>
      <p:ext uri="{BB962C8B-B14F-4D97-AF65-F5344CB8AC3E}">
        <p14:creationId xmlns:p14="http://schemas.microsoft.com/office/powerpoint/2010/main" val="153403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BECE3-FAD0-4ECD-9CB7-AEA8E2064CB4}" type="slidenum">
              <a:rPr lang="en-US">
                <a:solidFill>
                  <a:srgbClr val="000000"/>
                </a:solidFill>
              </a:rPr>
              <a:pPr/>
              <a:t>14</a:t>
            </a:fld>
            <a:endParaRPr lang="en-US">
              <a:solidFill>
                <a:srgbClr val="000000"/>
              </a:solidFill>
            </a:endParaRPr>
          </a:p>
        </p:txBody>
      </p:sp>
      <p:sp>
        <p:nvSpPr>
          <p:cNvPr id="50178" name="Rectangle 2"/>
          <p:cNvSpPr>
            <a:spLocks noGrp="1" noRot="1" noChangeAspect="1" noChangeArrowheads="1" noTextEdit="1"/>
          </p:cNvSpPr>
          <p:nvPr>
            <p:ph type="sldImg"/>
          </p:nvPr>
        </p:nvSpPr>
        <p:spPr>
          <a:ln/>
        </p:spPr>
      </p:sp>
      <p:sp>
        <p:nvSpPr>
          <p:cNvPr id="50180" name="Rectangle 4"/>
          <p:cNvSpPr>
            <a:spLocks noGrp="1" noChangeArrowheads="1"/>
          </p:cNvSpPr>
          <p:nvPr>
            <p:ph type="body" idx="1"/>
          </p:nvPr>
        </p:nvSpPr>
        <p:spPr>
          <a:noFill/>
          <a:ln/>
        </p:spPr>
        <p:txBody>
          <a:bodyPr/>
          <a:lstStyle/>
          <a:p>
            <a:pPr lvl="1"/>
            <a:r>
              <a:rPr lang="en-US" sz="1200" b="1" u="sng" kern="1200" dirty="0">
                <a:solidFill>
                  <a:schemeClr val="tx1"/>
                </a:solidFill>
                <a:latin typeface="+mn-lt"/>
                <a:ea typeface="+mn-ea"/>
                <a:cs typeface="+mn-cs"/>
              </a:rPr>
              <a:t>Preparation (Stage 3)</a:t>
            </a:r>
            <a:r>
              <a:rPr lang="en-US" sz="1200" kern="1200" dirty="0">
                <a:solidFill>
                  <a:schemeClr val="tx1"/>
                </a:solidFill>
                <a:latin typeface="+mn-lt"/>
                <a:ea typeface="+mn-ea"/>
                <a:cs typeface="+mn-cs"/>
              </a:rPr>
              <a:t> is the next stage, where we seriously want to change the behavior, and take concrete steps to prepare to do it.  This is the stage where we intend to change within the next 30 days.  </a:t>
            </a:r>
          </a:p>
          <a:p>
            <a:pPr lvl="1"/>
            <a:r>
              <a:rPr lang="en-US" sz="1200" kern="1200" dirty="0">
                <a:solidFill>
                  <a:schemeClr val="tx1"/>
                </a:solidFill>
                <a:latin typeface="+mn-lt"/>
                <a:ea typeface="+mn-ea"/>
                <a:cs typeface="+mn-cs"/>
              </a:rPr>
              <a:t>How many of you remember being at that stage?  Raise your hands.</a:t>
            </a:r>
          </a:p>
          <a:p>
            <a:pPr lvl="1"/>
            <a:r>
              <a:rPr lang="en-US" sz="1200" kern="1200" dirty="0">
                <a:solidFill>
                  <a:schemeClr val="tx1"/>
                </a:solidFill>
                <a:latin typeface="+mn-lt"/>
                <a:ea typeface="+mn-ea"/>
                <a:cs typeface="+mn-cs"/>
              </a:rPr>
              <a:t>There are really two parts to this:  </a:t>
            </a:r>
          </a:p>
          <a:p>
            <a:pPr lvl="2"/>
            <a:r>
              <a:rPr lang="en-US" sz="1200" kern="1200" dirty="0">
                <a:solidFill>
                  <a:schemeClr val="tx1"/>
                </a:solidFill>
                <a:latin typeface="+mn-lt"/>
                <a:ea typeface="+mn-ea"/>
                <a:cs typeface="+mn-cs"/>
              </a:rPr>
              <a:t>The first part is planning how we are going to do it, which may include taking some steps.  </a:t>
            </a:r>
          </a:p>
          <a:p>
            <a:pPr lvl="2"/>
            <a:r>
              <a:rPr lang="en-US" sz="1200" kern="1200" dirty="0">
                <a:solidFill>
                  <a:schemeClr val="tx1"/>
                </a:solidFill>
                <a:latin typeface="+mn-lt"/>
                <a:ea typeface="+mn-ea"/>
                <a:cs typeface="+mn-cs"/>
              </a:rPr>
              <a:t>The second part is gearing up to make these changes.  This may or may not include picking a date to start.  </a:t>
            </a:r>
          </a:p>
          <a:p>
            <a:pPr lvl="1"/>
            <a:r>
              <a:rPr lang="en-US" sz="1200" kern="1200" dirty="0">
                <a:solidFill>
                  <a:schemeClr val="tx1"/>
                </a:solidFill>
                <a:latin typeface="+mn-lt"/>
                <a:ea typeface="+mn-ea"/>
                <a:cs typeface="+mn-cs"/>
              </a:rPr>
              <a:t>Who remembers being at this stage?  Tell me what kind of plans you made?  What were the first steps you took?  How did you prepare?</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Encourage participants to describe the plans they made.  Ask about concrete steps taken.  </a:t>
            </a:r>
          </a:p>
          <a:p>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Point out: </a:t>
            </a:r>
          </a:p>
          <a:p>
            <a:pPr lvl="2"/>
            <a:r>
              <a:rPr lang="en-US" sz="1200" kern="1200" dirty="0">
                <a:solidFill>
                  <a:schemeClr val="tx1"/>
                </a:solidFill>
                <a:latin typeface="+mn-lt"/>
                <a:ea typeface="+mn-ea"/>
                <a:cs typeface="+mn-cs"/>
              </a:rPr>
              <a:t>Similar to the motivators, people have different plans. What works for one person may not work for the other.</a:t>
            </a:r>
          </a:p>
          <a:p>
            <a:pPr lvl="2"/>
            <a:r>
              <a:rPr lang="en-US" sz="1200" kern="1200" dirty="0">
                <a:solidFill>
                  <a:schemeClr val="tx1"/>
                </a:solidFill>
                <a:latin typeface="+mn-lt"/>
                <a:ea typeface="+mn-ea"/>
                <a:cs typeface="+mn-cs"/>
              </a:rPr>
              <a:t>If you are able to predict and plan for barriers, you are more likely to succeed in behavioral change. </a:t>
            </a:r>
          </a:p>
          <a:p>
            <a:pPr lvl="0"/>
            <a:endParaRPr lang="en-US" b="1" i="1" dirty="0"/>
          </a:p>
        </p:txBody>
      </p:sp>
    </p:spTree>
    <p:extLst>
      <p:ext uri="{BB962C8B-B14F-4D97-AF65-F5344CB8AC3E}">
        <p14:creationId xmlns:p14="http://schemas.microsoft.com/office/powerpoint/2010/main" val="109285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a:t>Click to edit Master title style</a:t>
            </a:r>
          </a:p>
        </p:txBody>
      </p:sp>
      <p:sp>
        <p:nvSpPr>
          <p:cNvPr id="3" name="Subtitle 2"/>
          <p:cNvSpPr>
            <a:spLocks noGrp="1"/>
          </p:cNvSpPr>
          <p:nvPr>
            <p:ph type="subTitle" idx="1"/>
          </p:nvPr>
        </p:nvSpPr>
        <p:spPr>
          <a:xfrm>
            <a:off x="1676400" y="2819400"/>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a:t>Click to edit Master title style</a:t>
            </a:r>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85800"/>
            <a:ext cx="5334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066800"/>
          </a:xfrm>
        </p:spPr>
        <p:txBody>
          <a:bodyPr/>
          <a:lstStyle/>
          <a:p>
            <a:r>
              <a:rPr lang="en-US"/>
              <a:t>Click to edit Master title style</a:t>
            </a:r>
          </a:p>
        </p:txBody>
      </p:sp>
      <p:sp>
        <p:nvSpPr>
          <p:cNvPr id="3" name="Content Placeholder 2"/>
          <p:cNvSpPr>
            <a:spLocks noGrp="1"/>
          </p:cNvSpPr>
          <p:nvPr>
            <p:ph idx="1"/>
          </p:nvPr>
        </p:nvSpPr>
        <p:spPr>
          <a:xfrm>
            <a:off x="457200" y="1828800"/>
            <a:ext cx="7620000" cy="373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68362"/>
            <a:ext cx="7543800" cy="808038"/>
          </a:xfrm>
        </p:spPr>
        <p:txBody>
          <a:bodyPr/>
          <a:lstStyle/>
          <a:p>
            <a:r>
              <a:rPr lang="en-US" dirty="0"/>
              <a:t>Click to edit Master title style</a:t>
            </a:r>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a:t>Click to edit Master </a:t>
            </a:r>
            <a:br>
              <a:rPr lang="en-US" dirty="0"/>
            </a:br>
            <a:r>
              <a:rPr lang="en-US" dirty="0"/>
              <a:t>title style</a:t>
            </a:r>
          </a:p>
        </p:txBody>
      </p:sp>
      <p:sp>
        <p:nvSpPr>
          <p:cNvPr id="3" name="Date Placeholder 2"/>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
        <p:nvSpPr>
          <p:cNvPr id="8" name="Title 1"/>
          <p:cNvSpPr>
            <a:spLocks noGrp="1"/>
          </p:cNvSpPr>
          <p:nvPr>
            <p:ph type="title"/>
          </p:nvPr>
        </p:nvSpPr>
        <p:spPr>
          <a:xfrm>
            <a:off x="457200" y="914400"/>
            <a:ext cx="8229600" cy="654050"/>
          </a:xfrm>
        </p:spPr>
        <p:txBody>
          <a:bodyPr>
            <a:normAutofit/>
          </a:bodyPr>
          <a:lstStyle>
            <a:lvl1pPr>
              <a:defRPr sz="3600"/>
            </a:lvl1pPr>
          </a:lstStyle>
          <a:p>
            <a:r>
              <a:rPr lang="en-US" dirty="0"/>
              <a:t>Click to edit Master title style</a:t>
            </a:r>
          </a:p>
        </p:txBody>
      </p:sp>
      <p:sp>
        <p:nvSpPr>
          <p:cNvPr id="9" name="Content Placeholder 2"/>
          <p:cNvSpPr>
            <a:spLocks noGrp="1"/>
          </p:cNvSpPr>
          <p:nvPr>
            <p:ph idx="1"/>
          </p:nvPr>
        </p:nvSpPr>
        <p:spPr>
          <a:xfrm>
            <a:off x="457200" y="1828800"/>
            <a:ext cx="8229600" cy="39624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3124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BD6F-73A5-48AB-B3D8-111C5E518613}"/>
              </a:ext>
            </a:extLst>
          </p:cNvPr>
          <p:cNvSpPr>
            <a:spLocks noGrp="1"/>
          </p:cNvSpPr>
          <p:nvPr>
            <p:ph type="ctrTitle"/>
          </p:nvPr>
        </p:nvSpPr>
        <p:spPr>
          <a:xfrm>
            <a:off x="762000" y="1066800"/>
            <a:ext cx="6629400" cy="1470025"/>
          </a:xfrm>
        </p:spPr>
        <p:txBody>
          <a:bodyPr>
            <a:normAutofit fontScale="90000"/>
          </a:bodyPr>
          <a:lstStyle/>
          <a:p>
            <a:pPr algn="l"/>
            <a:r>
              <a:rPr lang="en-US" dirty="0"/>
              <a:t>Tobacco Dependence Screening and Treatment in Behavioral Health Settings</a:t>
            </a:r>
          </a:p>
        </p:txBody>
      </p:sp>
      <p:sp>
        <p:nvSpPr>
          <p:cNvPr id="3" name="Subtitle 2">
            <a:extLst>
              <a:ext uri="{FF2B5EF4-FFF2-40B4-BE49-F238E27FC236}">
                <a16:creationId xmlns:a16="http://schemas.microsoft.com/office/drawing/2014/main" id="{539D41B3-6583-44AF-8E9F-595B4196D5BE}"/>
              </a:ext>
            </a:extLst>
          </p:cNvPr>
          <p:cNvSpPr>
            <a:spLocks noGrp="1"/>
          </p:cNvSpPr>
          <p:nvPr>
            <p:ph type="subTitle" idx="1"/>
          </p:nvPr>
        </p:nvSpPr>
        <p:spPr>
          <a:xfrm>
            <a:off x="2209800" y="3581400"/>
            <a:ext cx="6934200" cy="1447800"/>
          </a:xfrm>
        </p:spPr>
        <p:txBody>
          <a:bodyPr>
            <a:normAutofit fontScale="40000" lnSpcReduction="20000"/>
          </a:bodyPr>
          <a:lstStyle/>
          <a:p>
            <a:pPr algn="l"/>
            <a:r>
              <a:rPr lang="en-US" sz="10500" b="1" dirty="0">
                <a:solidFill>
                  <a:srgbClr val="009999"/>
                </a:solidFill>
              </a:rPr>
              <a:t>Counseling for</a:t>
            </a:r>
          </a:p>
          <a:p>
            <a:pPr algn="l"/>
            <a:r>
              <a:rPr lang="en-US" sz="10500" b="1" dirty="0">
                <a:solidFill>
                  <a:srgbClr val="009999"/>
                </a:solidFill>
              </a:rPr>
              <a:t>Tobacco- Use Disorders</a:t>
            </a:r>
          </a:p>
          <a:p>
            <a:endParaRPr lang="en-US" dirty="0"/>
          </a:p>
        </p:txBody>
      </p:sp>
    </p:spTree>
    <p:extLst>
      <p:ext uri="{BB962C8B-B14F-4D97-AF65-F5344CB8AC3E}">
        <p14:creationId xmlns:p14="http://schemas.microsoft.com/office/powerpoint/2010/main" val="144815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150"/>
            <a:ext cx="8229600" cy="654050"/>
          </a:xfrm>
        </p:spPr>
        <p:txBody>
          <a:bodyPr/>
          <a:lstStyle/>
          <a:p>
            <a:pPr algn="ctr"/>
            <a:r>
              <a:rPr lang="en-US" dirty="0">
                <a:latin typeface="Arial" pitchFamily="34" charset="0"/>
                <a:cs typeface="Arial" pitchFamily="34" charset="0"/>
              </a:rPr>
              <a:t>STAGES OF CHANGE MODEL</a:t>
            </a:r>
          </a:p>
        </p:txBody>
      </p:sp>
      <p:sp>
        <p:nvSpPr>
          <p:cNvPr id="3" name="Content Placeholder 2"/>
          <p:cNvSpPr>
            <a:spLocks noGrp="1"/>
          </p:cNvSpPr>
          <p:nvPr>
            <p:ph idx="1"/>
          </p:nvPr>
        </p:nvSpPr>
        <p:spPr/>
        <p:txBody>
          <a:bodyPr>
            <a:normAutofit/>
          </a:bodyPr>
          <a:lstStyle/>
          <a:p>
            <a:pPr>
              <a:spcBef>
                <a:spcPts val="1200"/>
              </a:spcBef>
              <a:buSzPct val="100000"/>
            </a:pPr>
            <a:r>
              <a:rPr lang="en-US" sz="2800" dirty="0">
                <a:latin typeface="Arial" pitchFamily="34" charset="0"/>
                <a:cs typeface="Arial" pitchFamily="34" charset="0"/>
              </a:rPr>
              <a:t>Developed by Prochaska and </a:t>
            </a:r>
            <a:r>
              <a:rPr lang="en-US" sz="2800" dirty="0" err="1">
                <a:latin typeface="Arial" pitchFamily="34" charset="0"/>
                <a:cs typeface="Arial" pitchFamily="34" charset="0"/>
              </a:rPr>
              <a:t>DiClemente</a:t>
            </a:r>
            <a:endParaRPr lang="en-US" sz="2800" dirty="0">
              <a:latin typeface="Arial" pitchFamily="34" charset="0"/>
              <a:cs typeface="Arial" pitchFamily="34" charset="0"/>
            </a:endParaRPr>
          </a:p>
          <a:p>
            <a:pPr>
              <a:spcBef>
                <a:spcPts val="1200"/>
              </a:spcBef>
              <a:buSzPct val="100000"/>
            </a:pPr>
            <a:r>
              <a:rPr lang="en-US" sz="2800" dirty="0">
                <a:latin typeface="Arial" pitchFamily="34" charset="0"/>
                <a:cs typeface="Arial" pitchFamily="34" charset="0"/>
              </a:rPr>
              <a:t>Behavior change does not happen in one step, but in stages</a:t>
            </a:r>
          </a:p>
          <a:p>
            <a:pPr>
              <a:spcBef>
                <a:spcPts val="1200"/>
              </a:spcBef>
              <a:buSzPct val="100000"/>
            </a:pPr>
            <a:r>
              <a:rPr lang="en-US" sz="2800" dirty="0"/>
              <a:t>An individual </a:t>
            </a:r>
            <a:r>
              <a:rPr lang="en-US" sz="2800" dirty="0">
                <a:latin typeface="Arial" pitchFamily="34" charset="0"/>
                <a:cs typeface="Arial" pitchFamily="34" charset="0"/>
              </a:rPr>
              <a:t>progresses through the stages at their own pace, depending on their goals and sources of motivation</a:t>
            </a:r>
          </a:p>
          <a:p>
            <a:pPr>
              <a:buNone/>
            </a:pPr>
            <a:endParaRPr lang="en-US" dirty="0">
              <a:latin typeface="Arial" pitchFamily="34" charset="0"/>
              <a:cs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THE STAGES OF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24000"/>
            <a:ext cx="4089529" cy="4628352"/>
          </a:xfrm>
          <a:prstGeom prst="rect">
            <a:avLst/>
          </a:prstGeom>
        </p:spPr>
      </p:pic>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PRECONTEMPLATION</a:t>
            </a:r>
          </a:p>
        </p:txBody>
      </p:sp>
      <p:sp>
        <p:nvSpPr>
          <p:cNvPr id="5" name="Content Placeholder 4"/>
          <p:cNvSpPr>
            <a:spLocks noGrp="1"/>
          </p:cNvSpPr>
          <p:nvPr>
            <p:ph idx="1"/>
          </p:nvPr>
        </p:nvSpPr>
        <p:spPr/>
        <p:txBody>
          <a:bodyPr>
            <a:normAutofit lnSpcReduction="10000"/>
          </a:bodyPr>
          <a:lstStyle/>
          <a:p>
            <a:pPr marL="0" indent="0">
              <a:buNone/>
            </a:pPr>
            <a:r>
              <a:rPr lang="en-US" sz="2800" dirty="0"/>
              <a:t>There  is  no  intention  to  change  behavior  in  the  foreseeable  future:</a:t>
            </a:r>
          </a:p>
          <a:p>
            <a:pPr lvl="1">
              <a:lnSpc>
                <a:spcPct val="150000"/>
              </a:lnSpc>
              <a:buFont typeface="Arial" panose="020B0604020202020204" pitchFamily="34" charset="0"/>
              <a:buChar char="•"/>
            </a:pPr>
            <a:r>
              <a:rPr lang="en-US" sz="2400" dirty="0"/>
              <a:t>Others  are  aware  of  problem</a:t>
            </a:r>
          </a:p>
          <a:p>
            <a:pPr lvl="1">
              <a:lnSpc>
                <a:spcPct val="150000"/>
              </a:lnSpc>
              <a:buFont typeface="Arial" panose="020B0604020202020204" pitchFamily="34" charset="0"/>
              <a:buChar char="•"/>
            </a:pPr>
            <a:r>
              <a:rPr lang="en-US" sz="2400" dirty="0"/>
              <a:t>Unaware  or  under-aware</a:t>
            </a:r>
          </a:p>
          <a:p>
            <a:pPr lvl="1">
              <a:lnSpc>
                <a:spcPct val="150000"/>
              </a:lnSpc>
              <a:buFont typeface="Arial" panose="020B0604020202020204" pitchFamily="34" charset="0"/>
              <a:buChar char="•"/>
            </a:pPr>
            <a:r>
              <a:rPr lang="en-US" sz="2400" dirty="0"/>
              <a:t>Change  due  to  outside  pressure</a:t>
            </a:r>
          </a:p>
          <a:p>
            <a:pPr lvl="1">
              <a:lnSpc>
                <a:spcPct val="150000"/>
              </a:lnSpc>
              <a:buFont typeface="Arial" panose="020B0604020202020204" pitchFamily="34" charset="0"/>
              <a:buChar char="•"/>
            </a:pPr>
            <a:r>
              <a:rPr lang="en-US" sz="2400" dirty="0"/>
              <a:t>No  plans  to  change (6 months)</a:t>
            </a:r>
          </a:p>
          <a:p>
            <a:pPr lvl="1">
              <a:lnSpc>
                <a:spcPct val="150000"/>
              </a:lnSpc>
              <a:buFont typeface="Arial" panose="020B0604020202020204" pitchFamily="34" charset="0"/>
              <a:buChar char="•"/>
            </a:pPr>
            <a:r>
              <a:rPr lang="en-US" sz="2400" dirty="0"/>
              <a:t>Coerced by others to change</a:t>
            </a:r>
          </a:p>
          <a:p>
            <a:pPr lvl="1"/>
            <a:endParaRPr lang="en-US" sz="2400" dirty="0"/>
          </a:p>
          <a:p>
            <a:pPr lvl="1"/>
            <a:endParaRPr lang="en-US" sz="2400" dirty="0"/>
          </a:p>
          <a:p>
            <a:pPr lvl="1"/>
            <a:endParaRPr lang="en-US" sz="2400" dirty="0"/>
          </a:p>
          <a:p>
            <a:pPr lvl="1"/>
            <a:endParaRPr lang="en-US" sz="2400" dirty="0"/>
          </a:p>
        </p:txBody>
      </p:sp>
      <p:sp>
        <p:nvSpPr>
          <p:cNvPr id="7"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1A91583-00A8-440E-9ACA-FF8D4E8FDBA8}" type="slidenum">
              <a:rPr lang="en-US" smtClean="0">
                <a:solidFill>
                  <a:srgbClr val="FFFFFF"/>
                </a:solidFill>
              </a:rPr>
              <a:pPr/>
              <a:t>13</a:t>
            </a:fld>
            <a:endParaRPr lang="en-US">
              <a:solidFill>
                <a:srgbClr val="FFFFFF"/>
              </a:solidFill>
            </a:endParaRPr>
          </a:p>
        </p:txBody>
      </p:sp>
      <p:sp>
        <p:nvSpPr>
          <p:cNvPr id="2" name="Title 1"/>
          <p:cNvSpPr>
            <a:spLocks noGrp="1"/>
          </p:cNvSpPr>
          <p:nvPr>
            <p:ph type="title"/>
          </p:nvPr>
        </p:nvSpPr>
        <p:spPr/>
        <p:txBody>
          <a:bodyPr>
            <a:normAutofit/>
          </a:bodyPr>
          <a:lstStyle/>
          <a:p>
            <a:r>
              <a:rPr lang="en-US" dirty="0"/>
              <a:t>CONTEMPLATION</a:t>
            </a:r>
          </a:p>
        </p:txBody>
      </p:sp>
      <p:sp>
        <p:nvSpPr>
          <p:cNvPr id="3" name="Content Placeholder 2"/>
          <p:cNvSpPr>
            <a:spLocks noGrp="1"/>
          </p:cNvSpPr>
          <p:nvPr>
            <p:ph idx="1"/>
          </p:nvPr>
        </p:nvSpPr>
        <p:spPr>
          <a:xfrm>
            <a:off x="457200" y="1828800"/>
            <a:ext cx="8077200" cy="3962400"/>
          </a:xfrm>
        </p:spPr>
        <p:txBody>
          <a:bodyPr/>
          <a:lstStyle/>
          <a:p>
            <a:pPr marL="0" indent="0">
              <a:buNone/>
            </a:pPr>
            <a:r>
              <a:rPr lang="en-US" sz="2800" spc="-100" dirty="0"/>
              <a:t>Aware  that  a  problem  exists  and  begins  to  think  about  overcoming  it:</a:t>
            </a:r>
          </a:p>
          <a:p>
            <a:pPr lvl="1">
              <a:lnSpc>
                <a:spcPct val="150000"/>
              </a:lnSpc>
              <a:buFont typeface="Arial" panose="020B0604020202020204" pitchFamily="34" charset="0"/>
              <a:buChar char="•"/>
            </a:pPr>
            <a:r>
              <a:rPr lang="en-US" sz="2400" dirty="0"/>
              <a:t>No commitment </a:t>
            </a:r>
          </a:p>
          <a:p>
            <a:pPr lvl="1">
              <a:lnSpc>
                <a:spcPct val="150000"/>
              </a:lnSpc>
              <a:buFont typeface="Arial" panose="020B0604020202020204" pitchFamily="34" charset="0"/>
              <a:buChar char="•"/>
            </a:pPr>
            <a:r>
              <a:rPr lang="en-US" sz="2400" dirty="0"/>
              <a:t>Struggles with loss</a:t>
            </a:r>
          </a:p>
          <a:p>
            <a:pPr lvl="1">
              <a:lnSpc>
                <a:spcPct val="150000"/>
              </a:lnSpc>
              <a:buFont typeface="Arial" panose="020B0604020202020204" pitchFamily="34" charset="0"/>
              <a:buChar char="•"/>
            </a:pPr>
            <a:r>
              <a:rPr lang="en-US" sz="2400" dirty="0"/>
              <a:t>Decisional-balancing</a:t>
            </a:r>
          </a:p>
          <a:p>
            <a:pPr lvl="1">
              <a:lnSpc>
                <a:spcPct val="150000"/>
              </a:lnSpc>
              <a:buFont typeface="Arial" panose="020B0604020202020204" pitchFamily="34" charset="0"/>
              <a:buChar char="•"/>
            </a:pPr>
            <a:r>
              <a:rPr lang="en-US" sz="2400" dirty="0"/>
              <a:t>Can get stuck and remain so</a:t>
            </a:r>
          </a:p>
          <a:p>
            <a:pPr lvl="1"/>
            <a:endParaRPr lang="en-US" sz="2400" dirty="0"/>
          </a:p>
          <a:p>
            <a:pPr lvl="1"/>
            <a:endParaRPr lang="en-US" sz="2400" dirty="0"/>
          </a:p>
          <a:p>
            <a:pPr lvl="1"/>
            <a:endParaRPr lang="en-US" sz="2400" dirty="0"/>
          </a:p>
          <a:p>
            <a:pPr lvl="1"/>
            <a:endParaRPr lang="en-US" sz="2400" dirty="0"/>
          </a:p>
          <a:p>
            <a:pPr lvl="1"/>
            <a:endParaRPr lang="en-US" spc="-1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1A91583-00A8-440E-9ACA-FF8D4E8FDBA8}" type="slidenum">
              <a:rPr lang="en-US" smtClean="0">
                <a:solidFill>
                  <a:srgbClr val="FFFFFF"/>
                </a:solidFill>
              </a:rPr>
              <a:pPr/>
              <a:t>14</a:t>
            </a:fld>
            <a:endParaRPr lang="en-US">
              <a:solidFill>
                <a:srgbClr val="FFFFFF"/>
              </a:solidFill>
            </a:endParaRPr>
          </a:p>
        </p:txBody>
      </p:sp>
      <p:sp>
        <p:nvSpPr>
          <p:cNvPr id="2" name="Title 1"/>
          <p:cNvSpPr>
            <a:spLocks noGrp="1"/>
          </p:cNvSpPr>
          <p:nvPr>
            <p:ph type="title"/>
          </p:nvPr>
        </p:nvSpPr>
        <p:spPr/>
        <p:txBody>
          <a:bodyPr>
            <a:normAutofit/>
          </a:bodyPr>
          <a:lstStyle/>
          <a:p>
            <a:r>
              <a:rPr lang="en-US" dirty="0"/>
              <a:t>PREPARATION</a:t>
            </a:r>
          </a:p>
        </p:txBody>
      </p:sp>
      <p:sp>
        <p:nvSpPr>
          <p:cNvPr id="3" name="Content Placeholder 2"/>
          <p:cNvSpPr>
            <a:spLocks noGrp="1"/>
          </p:cNvSpPr>
          <p:nvPr>
            <p:ph idx="1"/>
          </p:nvPr>
        </p:nvSpPr>
        <p:spPr/>
        <p:txBody>
          <a:bodyPr>
            <a:normAutofit/>
          </a:bodyPr>
          <a:lstStyle/>
          <a:p>
            <a:pPr marL="0" indent="0">
              <a:buNone/>
            </a:pPr>
            <a:r>
              <a:rPr lang="en-US" sz="2800" dirty="0"/>
              <a:t>Making Plans for the intended change:</a:t>
            </a:r>
          </a:p>
          <a:p>
            <a:pPr lvl="1">
              <a:lnSpc>
                <a:spcPct val="150000"/>
              </a:lnSpc>
              <a:buFont typeface="Arial" panose="020B0604020202020204" pitchFamily="34" charset="0"/>
              <a:buChar char="•"/>
            </a:pPr>
            <a:r>
              <a:rPr lang="en-US" sz="2400" dirty="0"/>
              <a:t>Intending to take  action within 30 days</a:t>
            </a:r>
          </a:p>
          <a:p>
            <a:pPr lvl="1">
              <a:lnSpc>
                <a:spcPct val="150000"/>
              </a:lnSpc>
              <a:buFont typeface="Arial" panose="020B0604020202020204" pitchFamily="34" charset="0"/>
              <a:buChar char="•"/>
            </a:pPr>
            <a:r>
              <a:rPr lang="en-US" sz="2400" dirty="0"/>
              <a:t>Taking steps/making plans</a:t>
            </a:r>
          </a:p>
          <a:p>
            <a:pPr lvl="1">
              <a:lnSpc>
                <a:spcPct val="150000"/>
              </a:lnSpc>
              <a:buFont typeface="Arial" panose="020B0604020202020204" pitchFamily="34" charset="0"/>
              <a:buChar char="•"/>
            </a:pPr>
            <a:r>
              <a:rPr lang="en-US" sz="2400" dirty="0"/>
              <a:t>May/may not have taken unsuccessful action in past year</a:t>
            </a:r>
          </a:p>
          <a:p>
            <a:pPr lvl="1"/>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1A91583-00A8-440E-9ACA-FF8D4E8FDBA8}" type="slidenum">
              <a:rPr lang="en-US" smtClean="0">
                <a:solidFill>
                  <a:srgbClr val="FFFFFF"/>
                </a:solidFill>
              </a:rPr>
              <a:pPr/>
              <a:t>15</a:t>
            </a:fld>
            <a:endParaRPr lang="en-US">
              <a:solidFill>
                <a:srgbClr val="FFFFFF"/>
              </a:solidFill>
            </a:endParaRPr>
          </a:p>
        </p:txBody>
      </p:sp>
      <p:sp>
        <p:nvSpPr>
          <p:cNvPr id="2" name="Title 1"/>
          <p:cNvSpPr>
            <a:spLocks noGrp="1"/>
          </p:cNvSpPr>
          <p:nvPr>
            <p:ph type="title"/>
          </p:nvPr>
        </p:nvSpPr>
        <p:spPr/>
        <p:txBody>
          <a:bodyPr>
            <a:normAutofit/>
          </a:bodyPr>
          <a:lstStyle/>
          <a:p>
            <a:r>
              <a:rPr lang="en-US" dirty="0"/>
              <a:t>ACTION</a:t>
            </a:r>
          </a:p>
        </p:txBody>
      </p:sp>
      <p:sp>
        <p:nvSpPr>
          <p:cNvPr id="3" name="Content Placeholder 2"/>
          <p:cNvSpPr>
            <a:spLocks noGrp="1"/>
          </p:cNvSpPr>
          <p:nvPr>
            <p:ph idx="1"/>
          </p:nvPr>
        </p:nvSpPr>
        <p:spPr/>
        <p:txBody>
          <a:bodyPr>
            <a:normAutofit/>
          </a:bodyPr>
          <a:lstStyle/>
          <a:p>
            <a:pPr marL="0" indent="0">
              <a:buNone/>
            </a:pPr>
            <a:r>
              <a:rPr lang="en-US" sz="2800" spc="-100" dirty="0"/>
              <a:t>Modification of behavior, experiences, or environment in order to overcome </a:t>
            </a:r>
            <a:r>
              <a:rPr lang="en-US" sz="2800" spc="-100"/>
              <a:t>problem behavior</a:t>
            </a:r>
            <a:endParaRPr lang="en-US" sz="2800" spc="-100" dirty="0"/>
          </a:p>
          <a:p>
            <a:pPr lvl="1">
              <a:lnSpc>
                <a:spcPct val="150000"/>
              </a:lnSpc>
              <a:buFont typeface="Arial" panose="020B0604020202020204" pitchFamily="34" charset="0"/>
              <a:buChar char="•"/>
            </a:pPr>
            <a:r>
              <a:rPr lang="en-US" sz="2400" spc="-100" dirty="0"/>
              <a:t>Taking an action is not being in action</a:t>
            </a:r>
          </a:p>
          <a:p>
            <a:pPr lvl="1">
              <a:lnSpc>
                <a:spcPct val="150000"/>
              </a:lnSpc>
              <a:buFont typeface="Arial" panose="020B0604020202020204" pitchFamily="34" charset="0"/>
              <a:buChar char="•"/>
            </a:pPr>
            <a:r>
              <a:rPr lang="en-US" sz="2400" spc="-100" dirty="0"/>
              <a:t>Runs from one day to six months</a:t>
            </a:r>
          </a:p>
          <a:p>
            <a:pPr lvl="1">
              <a:lnSpc>
                <a:spcPct val="150000"/>
              </a:lnSpc>
              <a:buFont typeface="Arial" panose="020B0604020202020204" pitchFamily="34" charset="0"/>
              <a:buChar char="•"/>
            </a:pPr>
            <a:r>
              <a:rPr lang="en-US" sz="2400" spc="-100" dirty="0"/>
              <a:t>Requires Considerable Commitment</a:t>
            </a:r>
          </a:p>
          <a:p>
            <a:pPr marL="457200" lvl="1" indent="0">
              <a:buNone/>
            </a:pPr>
            <a:endParaRPr lang="en-US" sz="2400" spc="-100" dirty="0"/>
          </a:p>
          <a:p>
            <a:pPr lvl="1"/>
            <a:endParaRPr lang="en-US" sz="2400" spc="-100" dirty="0"/>
          </a:p>
          <a:p>
            <a:pPr lvl="1"/>
            <a:endParaRPr lang="en-US" sz="2400" spc="-100" dirty="0"/>
          </a:p>
          <a:p>
            <a:pPr lvl="1"/>
            <a:endParaRPr lang="en-US" sz="2400" spc="-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1A91583-00A8-440E-9ACA-FF8D4E8FDBA8}" type="slidenum">
              <a:rPr lang="en-US" smtClean="0">
                <a:solidFill>
                  <a:srgbClr val="FFFFFF"/>
                </a:solidFill>
              </a:rPr>
              <a:pPr/>
              <a:t>16</a:t>
            </a:fld>
            <a:endParaRPr lang="en-US">
              <a:solidFill>
                <a:srgbClr val="FFFFFF"/>
              </a:solidFill>
            </a:endParaRPr>
          </a:p>
        </p:txBody>
      </p:sp>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457200" y="1828800"/>
            <a:ext cx="8458200" cy="3962400"/>
          </a:xfrm>
        </p:spPr>
        <p:txBody>
          <a:bodyPr/>
          <a:lstStyle/>
          <a:p>
            <a:pPr marL="0" indent="0">
              <a:lnSpc>
                <a:spcPct val="150000"/>
              </a:lnSpc>
              <a:buNone/>
            </a:pPr>
            <a:r>
              <a:rPr lang="en-US" spc="-100" dirty="0"/>
              <a:t>Integrated the new behavior into present lifestyle</a:t>
            </a:r>
          </a:p>
          <a:p>
            <a:pPr lvl="1">
              <a:lnSpc>
                <a:spcPct val="150000"/>
              </a:lnSpc>
              <a:buFont typeface="Arial" panose="020B0604020202020204" pitchFamily="34" charset="0"/>
              <a:buChar char="•"/>
            </a:pPr>
            <a:r>
              <a:rPr lang="en-US" sz="2400" dirty="0"/>
              <a:t>More than six months</a:t>
            </a:r>
          </a:p>
          <a:p>
            <a:pPr lvl="1">
              <a:lnSpc>
                <a:spcPct val="150000"/>
              </a:lnSpc>
              <a:buFont typeface="Arial" panose="020B0604020202020204" pitchFamily="34" charset="0"/>
              <a:buChar char="•"/>
            </a:pPr>
            <a:r>
              <a:rPr lang="en-US" sz="2400" dirty="0"/>
              <a:t>Stabilizing change</a:t>
            </a:r>
          </a:p>
          <a:p>
            <a:pPr lvl="1">
              <a:lnSpc>
                <a:spcPct val="150000"/>
              </a:lnSpc>
              <a:buFont typeface="Arial" panose="020B0604020202020204" pitchFamily="34" charset="0"/>
              <a:buChar char="•"/>
            </a:pPr>
            <a:r>
              <a:rPr lang="en-US" sz="2400" dirty="0"/>
              <a:t>Avoiding relapse</a:t>
            </a:r>
          </a:p>
          <a:p>
            <a:pPr lvl="1">
              <a:lnSpc>
                <a:spcPct val="150000"/>
              </a:lnSpc>
              <a:buFont typeface="Arial" panose="020B0604020202020204" pitchFamily="34" charset="0"/>
              <a:buChar char="•"/>
            </a:pPr>
            <a:r>
              <a:rPr lang="en-US" sz="2400" dirty="0"/>
              <a:t>Can last a lifetime</a:t>
            </a:r>
          </a:p>
          <a:p>
            <a:pPr lvl="1"/>
            <a:endParaRPr lang="en-US" dirty="0"/>
          </a:p>
          <a:p>
            <a:pPr lvl="1"/>
            <a:endParaRPr lang="en-US" dirty="0"/>
          </a:p>
          <a:p>
            <a:pPr lvl="1"/>
            <a:endParaRPr lang="en-US" dirty="0"/>
          </a:p>
          <a:p>
            <a:pPr lvl="1"/>
            <a:endParaRPr lang="en-US" spc="-100" dirty="0"/>
          </a:p>
          <a:p>
            <a:pPr lvl="1"/>
            <a:endParaRPr lang="en-US" spc="-100" dirty="0"/>
          </a:p>
          <a:p>
            <a:pPr lvl="1"/>
            <a:endParaRPr lang="en-US" spc="-100"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F84A3757-4F55-4D94-8CBC-9AA6355071A6}" type="slidenum">
              <a:rPr lang="en-US" smtClean="0">
                <a:solidFill>
                  <a:srgbClr val="FFFFFF"/>
                </a:solidFill>
              </a:rPr>
              <a:pPr>
                <a:defRPr/>
              </a:pPr>
              <a:t>17</a:t>
            </a:fld>
            <a:endParaRPr lang="en-US">
              <a:solidFill>
                <a:srgbClr val="FFFFFF"/>
              </a:solidFill>
            </a:endParaRPr>
          </a:p>
        </p:txBody>
      </p:sp>
      <p:sp>
        <p:nvSpPr>
          <p:cNvPr id="3" name="Title 2"/>
          <p:cNvSpPr>
            <a:spLocks noGrp="1"/>
          </p:cNvSpPr>
          <p:nvPr>
            <p:ph type="title"/>
          </p:nvPr>
        </p:nvSpPr>
        <p:spPr/>
        <p:txBody>
          <a:bodyPr/>
          <a:lstStyle/>
          <a:p>
            <a:r>
              <a:rPr lang="en-US" dirty="0"/>
              <a:t>THE STAGES OF 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353" y="1846231"/>
            <a:ext cx="3249293" cy="42323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DOMAINS FOR CHANGE</a:t>
            </a:r>
          </a:p>
        </p:txBody>
      </p:sp>
      <p:sp>
        <p:nvSpPr>
          <p:cNvPr id="7" name="Content Placeholder 6"/>
          <p:cNvSpPr>
            <a:spLocks noGrp="1"/>
          </p:cNvSpPr>
          <p:nvPr>
            <p:ph idx="1"/>
          </p:nvPr>
        </p:nvSpPr>
        <p:spPr>
          <a:xfrm>
            <a:off x="685800" y="1828800"/>
            <a:ext cx="8229600" cy="3962400"/>
          </a:xfrm>
        </p:spPr>
        <p:txBody>
          <a:bodyPr>
            <a:normAutofit/>
          </a:bodyPr>
          <a:lstStyle/>
          <a:p>
            <a:pPr marL="0" indent="0">
              <a:buNone/>
            </a:pPr>
            <a:r>
              <a:rPr lang="en-US" sz="2800" dirty="0"/>
              <a:t>Cognitive</a:t>
            </a:r>
          </a:p>
          <a:p>
            <a:pPr lvl="1">
              <a:buFont typeface="Arial" panose="020B0604020202020204" pitchFamily="34" charset="0"/>
              <a:buChar char="•"/>
            </a:pPr>
            <a:r>
              <a:rPr lang="en-US" sz="2400" dirty="0"/>
              <a:t>What a person thinks related to the change</a:t>
            </a:r>
          </a:p>
          <a:p>
            <a:endParaRPr lang="en-US" sz="2400" dirty="0"/>
          </a:p>
          <a:p>
            <a:pPr marL="0" indent="0">
              <a:buNone/>
            </a:pPr>
            <a:r>
              <a:rPr lang="en-US" sz="2800" dirty="0"/>
              <a:t>Affective</a:t>
            </a:r>
          </a:p>
          <a:p>
            <a:pPr lvl="1">
              <a:buFont typeface="Arial" panose="020B0604020202020204" pitchFamily="34" charset="0"/>
              <a:buChar char="•"/>
            </a:pPr>
            <a:r>
              <a:rPr lang="en-US" sz="2400" dirty="0"/>
              <a:t>What a person feels related to the change</a:t>
            </a:r>
          </a:p>
          <a:p>
            <a:endParaRPr lang="en-US" sz="2400" dirty="0"/>
          </a:p>
          <a:p>
            <a:pPr marL="0" indent="0">
              <a:buNone/>
            </a:pPr>
            <a:r>
              <a:rPr lang="en-US" sz="2800" dirty="0"/>
              <a:t>Behavioral</a:t>
            </a:r>
          </a:p>
          <a:p>
            <a:pPr lvl="1">
              <a:buFont typeface="Arial" panose="020B0604020202020204" pitchFamily="34" charset="0"/>
              <a:buChar char="•"/>
            </a:pPr>
            <a:r>
              <a:rPr lang="en-US" sz="2400" dirty="0"/>
              <a:t>What actions related to the change</a:t>
            </a:r>
          </a:p>
          <a:p>
            <a:endParaRPr lang="en-US" sz="2600"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18</a:t>
            </a:fld>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990600"/>
            <a:ext cx="7017754" cy="5422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OBJECTIVES</a:t>
            </a:r>
          </a:p>
        </p:txBody>
      </p:sp>
      <p:sp>
        <p:nvSpPr>
          <p:cNvPr id="5" name="Content Placeholder 4"/>
          <p:cNvSpPr>
            <a:spLocks noGrp="1"/>
          </p:cNvSpPr>
          <p:nvPr>
            <p:ph idx="1"/>
          </p:nvPr>
        </p:nvSpPr>
        <p:spPr>
          <a:xfrm>
            <a:off x="533400" y="1752600"/>
            <a:ext cx="8229600" cy="4724400"/>
          </a:xfrm>
        </p:spPr>
        <p:txBody>
          <a:bodyPr>
            <a:noAutofit/>
          </a:bodyPr>
          <a:lstStyle/>
          <a:p>
            <a:pPr marL="22860" indent="0">
              <a:lnSpc>
                <a:spcPct val="120000"/>
              </a:lnSpc>
              <a:buNone/>
            </a:pPr>
            <a:r>
              <a:rPr lang="en-US" sz="2800" u="sng" spc="-100" dirty="0"/>
              <a:t>As a result of this training, participants will be able to:</a:t>
            </a:r>
            <a:endParaRPr lang="en-US" sz="2800" dirty="0"/>
          </a:p>
          <a:p>
            <a:pPr lvl="0"/>
            <a:r>
              <a:rPr lang="en-US" sz="2000" dirty="0"/>
              <a:t>Develop and understanding of why counseling services related to tobacco use should be provided to individuals in behavioral health treatment</a:t>
            </a:r>
          </a:p>
          <a:p>
            <a:pPr lvl="0"/>
            <a:r>
              <a:rPr lang="en-US" sz="2000" dirty="0"/>
              <a:t>Describe how a client’s stage of change with regard to tobacco use will impact the treatment strategies that a counselor employs in treating tobacco</a:t>
            </a:r>
          </a:p>
          <a:p>
            <a:pPr lvl="0"/>
            <a:r>
              <a:rPr lang="en-US" sz="2000" dirty="0"/>
              <a:t>Identify the basic skills of motivational interviewing and apply them to the treatment of tobacco use</a:t>
            </a:r>
          </a:p>
          <a:p>
            <a:pPr lvl="0"/>
            <a:r>
              <a:rPr lang="en-US" sz="2000" dirty="0"/>
              <a:t>Develop the knowledge, skills and abilities necessary to develop a tobacco quit plan</a:t>
            </a:r>
          </a:p>
          <a:p>
            <a:pPr lvl="0"/>
            <a:r>
              <a:rPr lang="en-US" sz="2000" dirty="0"/>
              <a:t>Identify relapse prevention strategies and apply them to the treatment of tobacco use</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a:t>
            </a:fld>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 based on the Stages of Change</a:t>
            </a:r>
          </a:p>
        </p:txBody>
      </p:sp>
      <p:sp>
        <p:nvSpPr>
          <p:cNvPr id="3" name="Content Placeholder 2"/>
          <p:cNvSpPr>
            <a:spLocks noGrp="1"/>
          </p:cNvSpPr>
          <p:nvPr>
            <p:ph idx="1"/>
          </p:nvPr>
        </p:nvSpPr>
        <p:spPr/>
        <p:txBody>
          <a:bodyPr/>
          <a:lstStyle/>
          <a:p>
            <a:r>
              <a:rPr lang="en-US" dirty="0"/>
              <a:t>Pre-contemplation	 - Motivational Interviewing</a:t>
            </a:r>
          </a:p>
          <a:p>
            <a:r>
              <a:rPr lang="en-US" dirty="0"/>
              <a:t>Contemplation – Motivational Interviewing</a:t>
            </a:r>
          </a:p>
          <a:p>
            <a:r>
              <a:rPr lang="en-US" dirty="0"/>
              <a:t>Preparation – Motivational Interviewing</a:t>
            </a:r>
          </a:p>
          <a:p>
            <a:r>
              <a:rPr lang="en-US" dirty="0"/>
              <a:t>Action – Cognitive Behavioral Therapy</a:t>
            </a:r>
          </a:p>
          <a:p>
            <a:r>
              <a:rPr lang="en-US" dirty="0"/>
              <a:t>Maintenance – Cognitive Behavioral Therapy</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20</a:t>
            </a:r>
          </a:p>
        </p:txBody>
      </p:sp>
    </p:spTree>
    <p:extLst>
      <p:ext uri="{BB962C8B-B14F-4D97-AF65-F5344CB8AC3E}">
        <p14:creationId xmlns:p14="http://schemas.microsoft.com/office/powerpoint/2010/main" val="2168031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2209800"/>
            <a:ext cx="8229600" cy="3962400"/>
          </a:xfrm>
        </p:spPr>
        <p:txBody>
          <a:bodyPr>
            <a:normAutofit/>
          </a:bodyPr>
          <a:lstStyle/>
          <a:p>
            <a:pPr marL="0" indent="0" algn="ctr">
              <a:buNone/>
            </a:pPr>
            <a:r>
              <a:rPr lang="en-US" sz="3900" cap="small" dirty="0"/>
              <a:t>Counseling Skills Practice </a:t>
            </a:r>
            <a:br>
              <a:rPr lang="en-US" sz="3900" cap="small" dirty="0"/>
            </a:br>
            <a:r>
              <a:rPr lang="en-US" sz="3900" cap="small" dirty="0"/>
              <a:t>Open-ended Questions </a:t>
            </a:r>
            <a:br>
              <a:rPr lang="en-US" sz="3900" cap="small" dirty="0"/>
            </a:br>
            <a:r>
              <a:rPr lang="en-US" sz="3900" cap="small" dirty="0"/>
              <a:t>and Affirmations</a:t>
            </a:r>
            <a:br>
              <a:rPr lang="en-US" sz="3900" dirty="0"/>
            </a:br>
            <a:r>
              <a:rPr lang="en-US" dirty="0"/>
              <a:t> </a:t>
            </a:r>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21</a:t>
            </a:fld>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a:t>
            </a:r>
          </a:p>
        </p:txBody>
      </p:sp>
      <p:sp>
        <p:nvSpPr>
          <p:cNvPr id="53250" name="Rectangle 2"/>
          <p:cNvSpPr>
            <a:spLocks noGrp="1" noChangeArrowheads="1"/>
          </p:cNvSpPr>
          <p:nvPr>
            <p:ph idx="1"/>
          </p:nvPr>
        </p:nvSpPr>
        <p:spPr>
          <a:xfrm>
            <a:off x="457200" y="1981200"/>
            <a:ext cx="8229600" cy="3962400"/>
          </a:xfrm>
        </p:spPr>
        <p:txBody>
          <a:bodyPr>
            <a:normAutofit/>
          </a:bodyPr>
          <a:lstStyle/>
          <a:p>
            <a:pPr marL="381000" indent="-381000">
              <a:lnSpc>
                <a:spcPct val="150000"/>
              </a:lnSpc>
            </a:pPr>
            <a:r>
              <a:rPr lang="en-US" sz="2800" dirty="0"/>
              <a:t>Developed by Miller and </a:t>
            </a:r>
            <a:r>
              <a:rPr lang="en-US" sz="2800" dirty="0" err="1"/>
              <a:t>Rollnick</a:t>
            </a:r>
            <a:r>
              <a:rPr lang="en-US" sz="2800" dirty="0"/>
              <a:t> </a:t>
            </a:r>
          </a:p>
          <a:p>
            <a:pPr marL="381000" indent="-381000">
              <a:lnSpc>
                <a:spcPct val="150000"/>
              </a:lnSpc>
            </a:pPr>
            <a:r>
              <a:rPr lang="en-US" sz="2800" dirty="0"/>
              <a:t>Person-centered approach</a:t>
            </a:r>
          </a:p>
          <a:p>
            <a:pPr marL="381000" indent="-381000">
              <a:lnSpc>
                <a:spcPct val="150000"/>
              </a:lnSpc>
            </a:pPr>
            <a:r>
              <a:rPr lang="en-US" sz="2800" dirty="0"/>
              <a:t>Utilized in multiple settings</a:t>
            </a:r>
          </a:p>
          <a:p>
            <a:pPr marL="381000" indent="-381000">
              <a:lnSpc>
                <a:spcPct val="150000"/>
              </a:lnSpc>
            </a:pPr>
            <a:r>
              <a:rPr lang="en-US" sz="2800" dirty="0"/>
              <a:t>Most effective working with individuals in </a:t>
            </a:r>
            <a:br>
              <a:rPr lang="en-US" sz="2800" dirty="0"/>
            </a:br>
            <a:r>
              <a:rPr lang="en-US" sz="2800" dirty="0"/>
              <a:t>pre-contemplation and contemplation </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22</a:t>
            </a:fld>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p:txBody>
          <a:bodyPr/>
          <a:lstStyle/>
          <a:p>
            <a:pPr eaLnBrk="1" hangingPunct="1"/>
            <a:r>
              <a:rPr lang="en-US" dirty="0"/>
              <a:t>O. A. R. S. </a:t>
            </a:r>
          </a:p>
        </p:txBody>
      </p:sp>
      <p:sp>
        <p:nvSpPr>
          <p:cNvPr id="54274" name="Rectangle 2"/>
          <p:cNvSpPr>
            <a:spLocks noGrp="1" noChangeArrowheads="1"/>
          </p:cNvSpPr>
          <p:nvPr>
            <p:ph idx="1"/>
          </p:nvPr>
        </p:nvSpPr>
        <p:spPr/>
        <p:txBody>
          <a:bodyPr>
            <a:normAutofit/>
          </a:bodyPr>
          <a:lstStyle/>
          <a:p>
            <a:pPr>
              <a:lnSpc>
                <a:spcPct val="150000"/>
              </a:lnSpc>
              <a:buClr>
                <a:srgbClr val="000000"/>
              </a:buClr>
            </a:pPr>
            <a:r>
              <a:rPr lang="en-US" sz="2800" dirty="0">
                <a:solidFill>
                  <a:srgbClr val="C96319"/>
                </a:solidFill>
              </a:rPr>
              <a:t>O</a:t>
            </a:r>
            <a:r>
              <a:rPr lang="en-US" sz="2800" dirty="0"/>
              <a:t>pen-ended Questions</a:t>
            </a:r>
          </a:p>
          <a:p>
            <a:pPr>
              <a:lnSpc>
                <a:spcPct val="150000"/>
              </a:lnSpc>
              <a:buClr>
                <a:srgbClr val="000000"/>
              </a:buClr>
            </a:pPr>
            <a:r>
              <a:rPr lang="en-US" sz="2800" dirty="0">
                <a:solidFill>
                  <a:srgbClr val="C96319"/>
                </a:solidFill>
              </a:rPr>
              <a:t>A</a:t>
            </a:r>
            <a:r>
              <a:rPr lang="en-US" sz="2800" dirty="0"/>
              <a:t>ffirmations</a:t>
            </a:r>
          </a:p>
          <a:p>
            <a:pPr>
              <a:lnSpc>
                <a:spcPct val="150000"/>
              </a:lnSpc>
              <a:buClr>
                <a:srgbClr val="000000"/>
              </a:buClr>
            </a:pPr>
            <a:r>
              <a:rPr lang="en-US" sz="2800" dirty="0">
                <a:solidFill>
                  <a:srgbClr val="C96319"/>
                </a:solidFill>
              </a:rPr>
              <a:t>R</a:t>
            </a:r>
            <a:r>
              <a:rPr lang="en-US" sz="2800" dirty="0"/>
              <a:t>eflective Listening</a:t>
            </a:r>
          </a:p>
          <a:p>
            <a:pPr>
              <a:lnSpc>
                <a:spcPct val="150000"/>
              </a:lnSpc>
              <a:buClr>
                <a:srgbClr val="000000"/>
              </a:buClr>
            </a:pPr>
            <a:r>
              <a:rPr lang="en-US" sz="2800" dirty="0">
                <a:solidFill>
                  <a:srgbClr val="C96319"/>
                </a:solidFill>
              </a:rPr>
              <a:t>S</a:t>
            </a:r>
            <a:r>
              <a:rPr lang="en-US" sz="2800" dirty="0"/>
              <a:t>ummarizing</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23</a:t>
            </a:fld>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OPEN-ENDED QUESTION STEMS</a:t>
            </a:r>
          </a:p>
        </p:txBody>
      </p:sp>
      <p:sp>
        <p:nvSpPr>
          <p:cNvPr id="55299" name="Rectangle 3"/>
          <p:cNvSpPr>
            <a:spLocks noGrp="1" noChangeArrowheads="1"/>
          </p:cNvSpPr>
          <p:nvPr>
            <p:ph idx="1"/>
          </p:nvPr>
        </p:nvSpPr>
        <p:spPr/>
        <p:txBody>
          <a:bodyPr>
            <a:normAutofit/>
          </a:bodyPr>
          <a:lstStyle/>
          <a:p>
            <a:pPr lvl="1" eaLnBrk="1" hangingPunct="1">
              <a:buFont typeface="Arial" panose="020B0604020202020204" pitchFamily="34" charset="0"/>
              <a:buChar char="•"/>
            </a:pPr>
            <a:r>
              <a:rPr lang="en-US" dirty="0"/>
              <a:t>How…</a:t>
            </a:r>
          </a:p>
          <a:p>
            <a:pPr lvl="1" eaLnBrk="1" hangingPunct="1">
              <a:buFont typeface="Arial" panose="020B0604020202020204" pitchFamily="34" charset="0"/>
              <a:buChar char="•"/>
            </a:pPr>
            <a:endParaRPr lang="en-US" dirty="0"/>
          </a:p>
          <a:p>
            <a:pPr lvl="1" eaLnBrk="1" hangingPunct="1">
              <a:buFont typeface="Arial" panose="020B0604020202020204" pitchFamily="34" charset="0"/>
              <a:buChar char="•"/>
            </a:pPr>
            <a:r>
              <a:rPr lang="en-US" dirty="0"/>
              <a:t>What…</a:t>
            </a:r>
          </a:p>
          <a:p>
            <a:pPr lvl="1" eaLnBrk="1" hangingPunct="1">
              <a:buFont typeface="Arial" panose="020B0604020202020204" pitchFamily="34" charset="0"/>
              <a:buChar char="•"/>
            </a:pPr>
            <a:endParaRPr lang="en-US" dirty="0"/>
          </a:p>
          <a:p>
            <a:pPr lvl="1" eaLnBrk="1" hangingPunct="1">
              <a:buFont typeface="Arial" panose="020B0604020202020204" pitchFamily="34" charset="0"/>
              <a:buChar char="•"/>
            </a:pPr>
            <a:r>
              <a:rPr lang="en-US" dirty="0"/>
              <a:t>Tell me…</a:t>
            </a:r>
          </a:p>
          <a:p>
            <a:pPr lvl="1" eaLnBrk="1" hangingPunct="1">
              <a:buFont typeface="Arial" panose="020B0604020202020204" pitchFamily="34" charset="0"/>
              <a:buChar char="•"/>
            </a:pPr>
            <a:endParaRPr lang="en-US" dirty="0"/>
          </a:p>
          <a:p>
            <a:pPr lvl="1" eaLnBrk="1" hangingPunct="1">
              <a:buFont typeface="Arial" panose="020B0604020202020204" pitchFamily="34" charset="0"/>
              <a:buChar char="•"/>
            </a:pPr>
            <a:r>
              <a:rPr lang="en-US" dirty="0"/>
              <a:t>In what ways…</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24</a:t>
            </a:fld>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sz="3900" cap="small" dirty="0"/>
              <a:t>Open-Ended Questions Activity</a:t>
            </a:r>
            <a:br>
              <a:rPr lang="en-US" cap="small" dirty="0"/>
            </a:br>
            <a:r>
              <a:rPr lang="en-US" dirty="0"/>
              <a:t> </a:t>
            </a:r>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AFFIRMATIONS</a:t>
            </a:r>
          </a:p>
        </p:txBody>
      </p:sp>
      <p:sp>
        <p:nvSpPr>
          <p:cNvPr id="56323" name="Rectangle 3"/>
          <p:cNvSpPr>
            <a:spLocks noGrp="1" noChangeArrowheads="1"/>
          </p:cNvSpPr>
          <p:nvPr>
            <p:ph idx="1"/>
          </p:nvPr>
        </p:nvSpPr>
        <p:spPr/>
        <p:txBody>
          <a:bodyPr>
            <a:normAutofit lnSpcReduction="10000"/>
          </a:bodyPr>
          <a:lstStyle/>
          <a:p>
            <a:pPr lvl="1" eaLnBrk="1" hangingPunct="1">
              <a:lnSpc>
                <a:spcPct val="150000"/>
              </a:lnSpc>
              <a:buFont typeface="Arial" pitchFamily="34" charset="0"/>
              <a:buChar char="•"/>
            </a:pPr>
            <a:r>
              <a:rPr lang="en-US" dirty="0"/>
              <a:t>Statement of understanding and appreciation for something someone has tried, done, or achieved</a:t>
            </a:r>
          </a:p>
          <a:p>
            <a:pPr lvl="1" eaLnBrk="1" hangingPunct="1">
              <a:lnSpc>
                <a:spcPct val="150000"/>
              </a:lnSpc>
              <a:buFont typeface="Arial" pitchFamily="34" charset="0"/>
              <a:buChar char="•"/>
            </a:pPr>
            <a:r>
              <a:rPr lang="en-US" dirty="0"/>
              <a:t> Genuine and honest</a:t>
            </a:r>
          </a:p>
          <a:p>
            <a:pPr lvl="1" eaLnBrk="1" hangingPunct="1">
              <a:lnSpc>
                <a:spcPct val="150000"/>
              </a:lnSpc>
              <a:buFont typeface="Arial" pitchFamily="34" charset="0"/>
              <a:buChar char="•"/>
            </a:pPr>
            <a:r>
              <a:rPr lang="en-US" dirty="0"/>
              <a:t> Positive</a:t>
            </a:r>
          </a:p>
          <a:p>
            <a:pPr lvl="1" eaLnBrk="1" hangingPunct="1">
              <a:lnSpc>
                <a:spcPct val="150000"/>
              </a:lnSpc>
              <a:buFont typeface="Arial" pitchFamily="34" charset="0"/>
              <a:buChar char="•"/>
            </a:pPr>
            <a:r>
              <a:rPr lang="en-US" dirty="0"/>
              <a:t> Encouraging</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26</a:t>
            </a:fld>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AFFIRMATIONS</a:t>
            </a:r>
          </a:p>
        </p:txBody>
      </p:sp>
      <p:sp>
        <p:nvSpPr>
          <p:cNvPr id="57347" name="Rectangle 3"/>
          <p:cNvSpPr>
            <a:spLocks noGrp="1" noChangeArrowheads="1"/>
          </p:cNvSpPr>
          <p:nvPr>
            <p:ph idx="1"/>
          </p:nvPr>
        </p:nvSpPr>
        <p:spPr/>
        <p:txBody>
          <a:bodyPr>
            <a:normAutofit/>
          </a:bodyPr>
          <a:lstStyle/>
          <a:p>
            <a:pPr>
              <a:lnSpc>
                <a:spcPct val="150000"/>
              </a:lnSpc>
            </a:pPr>
            <a:r>
              <a:rPr lang="en-US" sz="2800" dirty="0"/>
              <a:t>Make </a:t>
            </a:r>
            <a:r>
              <a:rPr lang="en-US" sz="2800" dirty="0">
                <a:ea typeface="+mj-ea"/>
              </a:rPr>
              <a:t>someone</a:t>
            </a:r>
            <a:r>
              <a:rPr lang="en-US" sz="2800" dirty="0"/>
              <a:t> feel good and recognized</a:t>
            </a:r>
          </a:p>
          <a:p>
            <a:pPr>
              <a:lnSpc>
                <a:spcPct val="150000"/>
              </a:lnSpc>
            </a:pPr>
            <a:r>
              <a:rPr lang="en-US" sz="2800" dirty="0"/>
              <a:t>Recognize efforts, experiences, and feelings; this can include intent</a:t>
            </a:r>
          </a:p>
          <a:p>
            <a:pPr>
              <a:lnSpc>
                <a:spcPct val="150000"/>
              </a:lnSpc>
            </a:pPr>
            <a:r>
              <a:rPr lang="en-US" sz="2800" dirty="0"/>
              <a:t>Build rapport</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sz="3900" cap="small" dirty="0"/>
              <a:t>Affirmations Activity</a:t>
            </a:r>
            <a:br>
              <a:rPr lang="en-US" cap="small" dirty="0"/>
            </a:br>
            <a:r>
              <a:rPr lang="en-US" dirty="0"/>
              <a:t> </a:t>
            </a:r>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28</a:t>
            </a:r>
          </a:p>
        </p:txBody>
      </p:sp>
    </p:spTree>
    <p:extLst>
      <p:ext uri="{BB962C8B-B14F-4D97-AF65-F5344CB8AC3E}">
        <p14:creationId xmlns:p14="http://schemas.microsoft.com/office/powerpoint/2010/main" val="3062273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cap="small" dirty="0"/>
              <a:t>Creating Quit Plans and Relapse Prevention Plans</a:t>
            </a:r>
          </a:p>
          <a:p>
            <a:pPr marL="0" indent="0" algn="ctr">
              <a:lnSpc>
                <a:spcPct val="150000"/>
              </a:lnSpc>
              <a:buNone/>
            </a:pPr>
            <a:r>
              <a:rPr lang="en-US" cap="small" dirty="0"/>
              <a:t>Preparation, Action and Maintenance</a:t>
            </a: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29</a:t>
            </a:r>
          </a:p>
        </p:txBody>
      </p:sp>
    </p:spTree>
    <p:extLst>
      <p:ext uri="{BB962C8B-B14F-4D97-AF65-F5344CB8AC3E}">
        <p14:creationId xmlns:p14="http://schemas.microsoft.com/office/powerpoint/2010/main" val="177914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064" y="838200"/>
            <a:ext cx="8229600" cy="654050"/>
          </a:xfrm>
        </p:spPr>
        <p:txBody>
          <a:bodyPr/>
          <a:lstStyle/>
          <a:p>
            <a:r>
              <a:rPr lang="en-US" sz="3600" dirty="0"/>
              <a:t>AGENDA</a:t>
            </a:r>
          </a:p>
        </p:txBody>
      </p:sp>
      <p:sp>
        <p:nvSpPr>
          <p:cNvPr id="3" name="Content Placeholder 2"/>
          <p:cNvSpPr>
            <a:spLocks noGrp="1"/>
          </p:cNvSpPr>
          <p:nvPr>
            <p:ph idx="1"/>
          </p:nvPr>
        </p:nvSpPr>
        <p:spPr>
          <a:xfrm>
            <a:off x="1066800" y="1600200"/>
            <a:ext cx="8229600" cy="4953000"/>
          </a:xfrm>
        </p:spPr>
        <p:txBody>
          <a:bodyPr>
            <a:normAutofit fontScale="92500" lnSpcReduction="20000"/>
          </a:bodyPr>
          <a:lstStyle/>
          <a:p>
            <a:pPr>
              <a:spcAft>
                <a:spcPts val="600"/>
              </a:spcAft>
            </a:pPr>
            <a:r>
              <a:rPr lang="en-US" sz="2600" dirty="0"/>
              <a:t>Welcome, Introductions, Goal and Objectives</a:t>
            </a:r>
          </a:p>
          <a:p>
            <a:pPr>
              <a:spcAft>
                <a:spcPts val="600"/>
              </a:spcAft>
            </a:pPr>
            <a:r>
              <a:rPr lang="en-US" sz="2600" dirty="0"/>
              <a:t>Counselors Role in the Integration of Tobacco Use Disorder Treatment into Behavioral Health Settings</a:t>
            </a:r>
          </a:p>
          <a:p>
            <a:pPr>
              <a:spcAft>
                <a:spcPts val="600"/>
              </a:spcAft>
            </a:pPr>
            <a:r>
              <a:rPr lang="en-US" sz="2600" dirty="0"/>
              <a:t>Trans Theoretical Model (TTM) and Counseling Strategies</a:t>
            </a:r>
          </a:p>
          <a:p>
            <a:pPr>
              <a:spcAft>
                <a:spcPts val="600"/>
              </a:spcAft>
            </a:pPr>
            <a:r>
              <a:rPr lang="en-US" sz="2600" dirty="0"/>
              <a:t>Counseling Skills Practice: Strategies for Engaging Clients in Pre-contemplation and Contemplation</a:t>
            </a:r>
          </a:p>
          <a:p>
            <a:pPr>
              <a:spcAft>
                <a:spcPts val="600"/>
              </a:spcAft>
            </a:pPr>
            <a:r>
              <a:rPr lang="en-US" sz="2600" dirty="0"/>
              <a:t>Creating a Quit Plan and Preventing Relapse: Providing Services to Clients in Preparation, Action and Maintenance </a:t>
            </a:r>
          </a:p>
          <a:p>
            <a:pPr>
              <a:spcAft>
                <a:spcPts val="600"/>
              </a:spcAft>
            </a:pPr>
            <a:r>
              <a:rPr lang="en-US" sz="2600" dirty="0"/>
              <a:t>Case Studies: Putting It All Together</a:t>
            </a:r>
          </a:p>
          <a:p>
            <a:pPr>
              <a:spcAft>
                <a:spcPts val="600"/>
              </a:spcAft>
            </a:pPr>
            <a:r>
              <a:rPr lang="en-US" sz="2600" dirty="0"/>
              <a:t>Closing</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000" dirty="0"/>
          </a:p>
          <a:p>
            <a:pPr marL="0" indent="0" algn="ctr">
              <a:buNone/>
            </a:pPr>
            <a:endParaRPr lang="en-US" sz="2000" dirty="0"/>
          </a:p>
        </p:txBody>
      </p:sp>
      <p:sp>
        <p:nvSpPr>
          <p:cNvPr id="5"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a:t>
            </a:r>
          </a:p>
        </p:txBody>
      </p:sp>
    </p:spTree>
    <p:extLst>
      <p:ext uri="{BB962C8B-B14F-4D97-AF65-F5344CB8AC3E}">
        <p14:creationId xmlns:p14="http://schemas.microsoft.com/office/powerpoint/2010/main" val="3323558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QUIT PLAN</a:t>
            </a:r>
          </a:p>
        </p:txBody>
      </p:sp>
      <p:sp>
        <p:nvSpPr>
          <p:cNvPr id="3" name="Content Placeholder 2"/>
          <p:cNvSpPr>
            <a:spLocks noGrp="1"/>
          </p:cNvSpPr>
          <p:nvPr>
            <p:ph idx="1"/>
          </p:nvPr>
        </p:nvSpPr>
        <p:spPr/>
        <p:txBody>
          <a:bodyPr/>
          <a:lstStyle/>
          <a:p>
            <a:r>
              <a:rPr lang="en-US" dirty="0"/>
              <a:t>Set a quit date</a:t>
            </a:r>
          </a:p>
          <a:p>
            <a:r>
              <a:rPr lang="en-US" dirty="0"/>
              <a:t>Putting support systems in place</a:t>
            </a:r>
          </a:p>
          <a:p>
            <a:r>
              <a:rPr lang="en-US" dirty="0"/>
              <a:t>Review reasons for quitting</a:t>
            </a:r>
          </a:p>
          <a:p>
            <a:r>
              <a:rPr lang="en-US" dirty="0"/>
              <a:t>Discuss previous quit attempts</a:t>
            </a:r>
          </a:p>
          <a:p>
            <a:r>
              <a:rPr lang="en-US" dirty="0"/>
              <a:t>Plan for managing trigger</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30</a:t>
            </a:r>
          </a:p>
        </p:txBody>
      </p:sp>
    </p:spTree>
    <p:extLst>
      <p:ext uri="{BB962C8B-B14F-4D97-AF65-F5344CB8AC3E}">
        <p14:creationId xmlns:p14="http://schemas.microsoft.com/office/powerpoint/2010/main" val="368988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Use Triggers</a:t>
            </a:r>
          </a:p>
        </p:txBody>
      </p:sp>
      <p:sp>
        <p:nvSpPr>
          <p:cNvPr id="3" name="Content Placeholder 2"/>
          <p:cNvSpPr>
            <a:spLocks noGrp="1"/>
          </p:cNvSpPr>
          <p:nvPr>
            <p:ph idx="1"/>
          </p:nvPr>
        </p:nvSpPr>
        <p:spPr/>
        <p:txBody>
          <a:bodyPr/>
          <a:lstStyle/>
          <a:p>
            <a:r>
              <a:rPr lang="en-US" dirty="0"/>
              <a:t>Internal Triggers</a:t>
            </a:r>
          </a:p>
          <a:p>
            <a:r>
              <a:rPr lang="en-US" dirty="0"/>
              <a:t>External Triggers</a:t>
            </a:r>
          </a:p>
          <a:p>
            <a:r>
              <a:rPr lang="en-US" dirty="0"/>
              <a:t>High Risk Situations</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31</a:t>
            </a:r>
          </a:p>
        </p:txBody>
      </p:sp>
    </p:spTree>
    <p:extLst>
      <p:ext uri="{BB962C8B-B14F-4D97-AF65-F5344CB8AC3E}">
        <p14:creationId xmlns:p14="http://schemas.microsoft.com/office/powerpoint/2010/main" val="3140759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TRIGGERS</a:t>
            </a:r>
          </a:p>
        </p:txBody>
      </p:sp>
      <p:sp>
        <p:nvSpPr>
          <p:cNvPr id="3" name="Content Placeholder 2"/>
          <p:cNvSpPr>
            <a:spLocks noGrp="1"/>
          </p:cNvSpPr>
          <p:nvPr>
            <p:ph idx="1"/>
          </p:nvPr>
        </p:nvSpPr>
        <p:spPr/>
        <p:txBody>
          <a:bodyPr/>
          <a:lstStyle/>
          <a:p>
            <a:r>
              <a:rPr lang="en-US" dirty="0"/>
              <a:t>Coping Strategies</a:t>
            </a:r>
          </a:p>
          <a:p>
            <a:r>
              <a:rPr lang="en-US" dirty="0"/>
              <a:t>Social Support</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32</a:t>
            </a:r>
          </a:p>
        </p:txBody>
      </p:sp>
    </p:spTree>
    <p:extLst>
      <p:ext uri="{BB962C8B-B14F-4D97-AF65-F5344CB8AC3E}">
        <p14:creationId xmlns:p14="http://schemas.microsoft.com/office/powerpoint/2010/main" val="240634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900" cap="small" dirty="0"/>
            </a:br>
            <a:br>
              <a:rPr lang="en-US" sz="3900" dirty="0"/>
            </a:br>
            <a:r>
              <a:rPr lang="en-US" sz="3900" dirty="0"/>
              <a:t>   </a:t>
            </a:r>
          </a:p>
        </p:txBody>
      </p:sp>
      <p:sp>
        <p:nvSpPr>
          <p:cNvPr id="3" name="Text Placeholder 2"/>
          <p:cNvSpPr>
            <a:spLocks noGrp="1"/>
          </p:cNvSpPr>
          <p:nvPr>
            <p:ph idx="1"/>
          </p:nvPr>
        </p:nvSpPr>
        <p:spPr/>
        <p:txBody>
          <a:bodyPr/>
          <a:lstStyle/>
          <a:p>
            <a:pPr marL="0" indent="0" algn="ctr">
              <a:buNone/>
            </a:pPr>
            <a:r>
              <a:rPr lang="en-US" sz="3900" cap="small"/>
              <a:t>Thank </a:t>
            </a:r>
            <a:r>
              <a:rPr lang="en-US" sz="3900" cap="small" dirty="0"/>
              <a:t>You!</a:t>
            </a:r>
            <a:endParaRPr lang="en-US" sz="3900"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Content Placeholder 2"/>
          <p:cNvSpPr>
            <a:spLocks noGrp="1"/>
          </p:cNvSpPr>
          <p:nvPr>
            <p:ph idx="1"/>
          </p:nvPr>
        </p:nvSpPr>
        <p:spPr>
          <a:xfrm>
            <a:off x="914400" y="1828800"/>
            <a:ext cx="8229600" cy="3962400"/>
          </a:xfrm>
        </p:spPr>
        <p:txBody>
          <a:bodyPr>
            <a:normAutofit/>
          </a:bodyPr>
          <a:lstStyle/>
          <a:p>
            <a:pPr marL="0" indent="0">
              <a:buNone/>
            </a:pPr>
            <a:r>
              <a:rPr lang="en-US" sz="2800" u="sng" dirty="0"/>
              <a:t>Please share your:</a:t>
            </a:r>
          </a:p>
          <a:p>
            <a:pPr marL="400050">
              <a:lnSpc>
                <a:spcPct val="150000"/>
              </a:lnSpc>
            </a:pPr>
            <a:r>
              <a:rPr lang="en-US" sz="2400" dirty="0"/>
              <a:t>Name </a:t>
            </a:r>
          </a:p>
          <a:p>
            <a:pPr marL="400050">
              <a:lnSpc>
                <a:spcPct val="150000"/>
              </a:lnSpc>
            </a:pPr>
            <a:r>
              <a:rPr lang="en-US" sz="2400" dirty="0"/>
              <a:t>Agency </a:t>
            </a:r>
          </a:p>
          <a:p>
            <a:pPr marL="400050">
              <a:lnSpc>
                <a:spcPct val="150000"/>
              </a:lnSpc>
            </a:pPr>
            <a:r>
              <a:rPr lang="en-US" sz="2400" dirty="0"/>
              <a:t>Role</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cap="small" dirty="0"/>
              <a:t>Counselors’ Role in the Integration of Tobacco use Disorder Treatment Into Behavioral health Settings</a:t>
            </a: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5</a:t>
            </a:r>
          </a:p>
        </p:txBody>
      </p:sp>
    </p:spTree>
    <p:extLst>
      <p:ext uri="{BB962C8B-B14F-4D97-AF65-F5344CB8AC3E}">
        <p14:creationId xmlns:p14="http://schemas.microsoft.com/office/powerpoint/2010/main" val="286859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Relapsing Illness</a:t>
            </a:r>
          </a:p>
        </p:txBody>
      </p:sp>
      <p:sp>
        <p:nvSpPr>
          <p:cNvPr id="3" name="Content Placeholder 2"/>
          <p:cNvSpPr>
            <a:spLocks noGrp="1"/>
          </p:cNvSpPr>
          <p:nvPr>
            <p:ph idx="1"/>
          </p:nvPr>
        </p:nvSpPr>
        <p:spPr/>
        <p:txBody>
          <a:bodyPr>
            <a:normAutofit/>
          </a:bodyPr>
          <a:lstStyle/>
          <a:p>
            <a:r>
              <a:rPr lang="en-US" dirty="0"/>
              <a:t>Treat as a chronic relapsing illness</a:t>
            </a:r>
          </a:p>
          <a:p>
            <a:r>
              <a:rPr lang="en-US" dirty="0"/>
              <a:t>Few people quit successfully without treatment</a:t>
            </a:r>
          </a:p>
          <a:p>
            <a:r>
              <a:rPr lang="en-US" dirty="0"/>
              <a:t>To maximize success, combine pharmacotherapy and counseling</a:t>
            </a:r>
          </a:p>
          <a:p>
            <a:r>
              <a:rPr lang="en-US" dirty="0"/>
              <a:t>Treat for as long as it takes</a:t>
            </a:r>
          </a:p>
          <a:p>
            <a:r>
              <a:rPr lang="en-US" dirty="0"/>
              <a:t>Treat to target-no withdrawal symptoms</a:t>
            </a:r>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5387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PROVIDERS</a:t>
            </a:r>
          </a:p>
        </p:txBody>
      </p:sp>
      <p:sp>
        <p:nvSpPr>
          <p:cNvPr id="3" name="Content Placeholder 2"/>
          <p:cNvSpPr>
            <a:spLocks noGrp="1"/>
          </p:cNvSpPr>
          <p:nvPr>
            <p:ph idx="1"/>
          </p:nvPr>
        </p:nvSpPr>
        <p:spPr/>
        <p:txBody>
          <a:bodyPr/>
          <a:lstStyle/>
          <a:p>
            <a:r>
              <a:rPr lang="en-US" dirty="0"/>
              <a:t>Already have the required skill set to help clients with their tobacco use</a:t>
            </a:r>
          </a:p>
          <a:p>
            <a:pPr lvl="1"/>
            <a:r>
              <a:rPr lang="en-US" dirty="0"/>
              <a:t>Problem-solving</a:t>
            </a:r>
          </a:p>
          <a:p>
            <a:pPr lvl="1"/>
            <a:r>
              <a:rPr lang="en-US" dirty="0"/>
              <a:t>Coping with difficult situations/emotions</a:t>
            </a:r>
          </a:p>
          <a:p>
            <a:pPr lvl="1"/>
            <a:r>
              <a:rPr lang="en-US" dirty="0"/>
              <a:t>Avoiding high risk situations</a:t>
            </a:r>
          </a:p>
          <a:p>
            <a:pPr marL="0" indent="0">
              <a:buNone/>
            </a:pPr>
            <a:endParaRPr lang="en-US" dirty="0"/>
          </a:p>
          <a:p>
            <a:pPr marL="0" indent="0" algn="ctr">
              <a:buNone/>
            </a:pPr>
            <a:r>
              <a:rPr lang="en-US" dirty="0"/>
              <a:t>What you fail to say sends a message</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7</a:t>
            </a:r>
          </a:p>
        </p:txBody>
      </p:sp>
    </p:spTree>
    <p:extLst>
      <p:ext uri="{BB962C8B-B14F-4D97-AF65-F5344CB8AC3E}">
        <p14:creationId xmlns:p14="http://schemas.microsoft.com/office/powerpoint/2010/main" val="286478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cap="small" dirty="0"/>
              <a:t>Overview of </a:t>
            </a:r>
            <a:r>
              <a:rPr lang="en-US" cap="small" dirty="0" err="1"/>
              <a:t>Transtheoretical</a:t>
            </a:r>
            <a:r>
              <a:rPr lang="en-US" cap="small" dirty="0"/>
              <a:t> Model: Assessing Tobacco Dependence and Clients’ Readiness &amp; Motivation to Quit</a:t>
            </a: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8</a:t>
            </a:r>
          </a:p>
        </p:txBody>
      </p:sp>
    </p:spTree>
    <p:extLst>
      <p:ext uri="{BB962C8B-B14F-4D97-AF65-F5344CB8AC3E}">
        <p14:creationId xmlns:p14="http://schemas.microsoft.com/office/powerpoint/2010/main" val="365469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610600" cy="838200"/>
          </a:xfrm>
        </p:spPr>
        <p:txBody>
          <a:bodyPr>
            <a:noAutofit/>
          </a:bodyPr>
          <a:lstStyle/>
          <a:p>
            <a:r>
              <a:rPr lang="en-US" cap="small" dirty="0"/>
              <a:t>Overview of </a:t>
            </a:r>
            <a:r>
              <a:rPr lang="en-US" cap="small" dirty="0" err="1"/>
              <a:t>Transtheoretical</a:t>
            </a:r>
            <a:r>
              <a:rPr lang="en-US" cap="small" dirty="0"/>
              <a:t> </a:t>
            </a:r>
            <a:br>
              <a:rPr lang="en-US" cap="small" dirty="0"/>
            </a:br>
            <a:r>
              <a:rPr lang="en-US" cap="small" dirty="0"/>
              <a:t>Model (TTM):</a:t>
            </a:r>
            <a:endParaRPr lang="en-US" dirty="0"/>
          </a:p>
        </p:txBody>
      </p:sp>
      <p:sp>
        <p:nvSpPr>
          <p:cNvPr id="6" name="Content Placeholder 5"/>
          <p:cNvSpPr>
            <a:spLocks noGrp="1"/>
          </p:cNvSpPr>
          <p:nvPr>
            <p:ph idx="1"/>
          </p:nvPr>
        </p:nvSpPr>
        <p:spPr>
          <a:xfrm>
            <a:off x="457200" y="2133600"/>
            <a:ext cx="8229600" cy="3962400"/>
          </a:xfrm>
        </p:spPr>
        <p:txBody>
          <a:bodyPr>
            <a:normAutofit/>
          </a:bodyPr>
          <a:lstStyle/>
          <a:p>
            <a:pPr>
              <a:lnSpc>
                <a:spcPct val="150000"/>
              </a:lnSpc>
            </a:pPr>
            <a:r>
              <a:rPr lang="en-US" sz="2800" cap="small" dirty="0"/>
              <a:t>Assessing Tobacco Dependence &amp; Clients Readiness and Motivation to Quit</a:t>
            </a:r>
            <a:endParaRPr lang="en-US" sz="28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8405</TotalTime>
  <Words>2972</Words>
  <Application>Microsoft Office PowerPoint</Application>
  <PresentationFormat>On-screen Show (4:3)</PresentationFormat>
  <Paragraphs>431</Paragraphs>
  <Slides>33</Slides>
  <Notes>25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Tobacco Dependence Screening and Treatment in Behavioral Health Settings</vt:lpstr>
      <vt:lpstr>OBJECTIVES</vt:lpstr>
      <vt:lpstr>AGENDA</vt:lpstr>
      <vt:lpstr>WELCOME &amp; INTRODUCTIONS</vt:lpstr>
      <vt:lpstr>PowerPoint Presentation</vt:lpstr>
      <vt:lpstr>Chronic Relapsing Illness</vt:lpstr>
      <vt:lpstr>BEHAVIORAL HEALTH PROVIDERS</vt:lpstr>
      <vt:lpstr>PowerPoint Presentation</vt:lpstr>
      <vt:lpstr>Overview of Transtheoretical  Model (TTM):</vt:lpstr>
      <vt:lpstr>STAGES OF CHANGE MODEL</vt:lpstr>
      <vt:lpstr>THE STAGES OF CHANGE</vt:lpstr>
      <vt:lpstr>PRECONTEMPLATION</vt:lpstr>
      <vt:lpstr>CONTEMPLATION</vt:lpstr>
      <vt:lpstr>PREPARATION</vt:lpstr>
      <vt:lpstr>ACTION</vt:lpstr>
      <vt:lpstr>MAINTENANCE</vt:lpstr>
      <vt:lpstr>THE STAGES OF CHANGE</vt:lpstr>
      <vt:lpstr>LEARNING DOMAINS FOR CHANGE</vt:lpstr>
      <vt:lpstr>PowerPoint Presentation</vt:lpstr>
      <vt:lpstr>Intervention based on the Stages of Change</vt:lpstr>
      <vt:lpstr>PowerPoint Presentation</vt:lpstr>
      <vt:lpstr>MOTIVATIONAL INTERVIEWING</vt:lpstr>
      <vt:lpstr>O. A. R. S. </vt:lpstr>
      <vt:lpstr>OPEN-ENDED QUESTION STEMS</vt:lpstr>
      <vt:lpstr>PowerPoint Presentation</vt:lpstr>
      <vt:lpstr>AFFIRMATIONS</vt:lpstr>
      <vt:lpstr>AFFIRMATIONS</vt:lpstr>
      <vt:lpstr>PowerPoint Presentation</vt:lpstr>
      <vt:lpstr>PowerPoint Presentation</vt:lpstr>
      <vt:lpstr>QUIT PLAN</vt:lpstr>
      <vt:lpstr>Tobacco Use Triggers</vt:lpstr>
      <vt:lpstr>DEALING WITH TRIGGERS</vt:lpstr>
      <vt:lpstr>     </vt:lpstr>
    </vt:vector>
  </TitlesOfParts>
  <Company>CAIDPC2138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Michael Graziano</cp:lastModifiedBy>
  <cp:revision>323</cp:revision>
  <cp:lastPrinted>2016-05-26T13:58:45Z</cp:lastPrinted>
  <dcterms:created xsi:type="dcterms:W3CDTF">2014-10-20T17:14:16Z</dcterms:created>
  <dcterms:modified xsi:type="dcterms:W3CDTF">2017-11-20T16:45:44Z</dcterms:modified>
</cp:coreProperties>
</file>