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441" r:id="rId2"/>
    <p:sldId id="267" r:id="rId3"/>
    <p:sldId id="384" r:id="rId4"/>
    <p:sldId id="274" r:id="rId5"/>
    <p:sldId id="421" r:id="rId6"/>
    <p:sldId id="423" r:id="rId7"/>
    <p:sldId id="427" r:id="rId8"/>
    <p:sldId id="428" r:id="rId9"/>
    <p:sldId id="429" r:id="rId10"/>
    <p:sldId id="430" r:id="rId11"/>
    <p:sldId id="438" r:id="rId12"/>
    <p:sldId id="439" r:id="rId13"/>
    <p:sldId id="440" r:id="rId14"/>
    <p:sldId id="432" r:id="rId15"/>
    <p:sldId id="433" r:id="rId16"/>
    <p:sldId id="434" r:id="rId17"/>
    <p:sldId id="435" r:id="rId18"/>
    <p:sldId id="436" r:id="rId19"/>
    <p:sldId id="437" r:id="rId20"/>
    <p:sldId id="30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Hager" initials="MH" lastIdx="1" clrIdx="0">
    <p:extLst>
      <p:ext uri="{19B8F6BF-5375-455C-9EA6-DF929625EA0E}">
        <p15:presenceInfo xmlns:p15="http://schemas.microsoft.com/office/powerpoint/2012/main" userId="S-1-5-21-4279309491-1542354423-3447273139-1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7" autoAdjust="0"/>
  </p:normalViewPr>
  <p:slideViewPr>
    <p:cSldViewPr>
      <p:cViewPr varScale="1">
        <p:scale>
          <a:sx n="100" d="100"/>
          <a:sy n="100" d="100"/>
        </p:scale>
        <p:origin x="19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1491B-C1F1-4580-AEB9-E9FBBA8A387B}" type="datetimeFigureOut">
              <a:rPr lang="en-US" smtClean="0"/>
              <a:pPr/>
              <a:t>11/20/2017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9391A9-36A8-4FFC-BF5B-075F6B57A38E}" type="slidenum">
              <a:rPr lang="en-US" smtClean="0"/>
              <a:pPr/>
              <a:t>‹#›</a:t>
            </a:fld>
            <a:endParaRPr lang="en-US"/>
          </a:p>
        </p:txBody>
      </p:sp>
    </p:spTree>
    <p:extLst>
      <p:ext uri="{BB962C8B-B14F-4D97-AF65-F5344CB8AC3E}">
        <p14:creationId xmlns:p14="http://schemas.microsoft.com/office/powerpoint/2010/main" val="206738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4B5EB9-2FE4-4816-9BBE-C71049E3B25C}" type="datetimeFigureOut">
              <a:rPr lang="en-US" smtClean="0"/>
              <a:pPr/>
              <a:t>11/20/2017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852C00-FA0A-4BE9-A204-DFE5FD8BF0A5}" type="slidenum">
              <a:rPr lang="en-US" smtClean="0"/>
              <a:pPr/>
              <a:t>‹#›</a:t>
            </a:fld>
            <a:endParaRPr lang="en-US"/>
          </a:p>
        </p:txBody>
      </p:sp>
    </p:spTree>
    <p:extLst>
      <p:ext uri="{BB962C8B-B14F-4D97-AF65-F5344CB8AC3E}">
        <p14:creationId xmlns:p14="http://schemas.microsoft.com/office/powerpoint/2010/main" val="31224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Open-Ended Questions Worksheet Activity</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the following:</a:t>
            </a:r>
          </a:p>
          <a:p>
            <a:pPr lvl="1"/>
            <a:r>
              <a:rPr lang="en-US" sz="1200" kern="1200" dirty="0">
                <a:solidFill>
                  <a:schemeClr val="tx1"/>
                </a:solidFill>
                <a:latin typeface="+mn-lt"/>
                <a:ea typeface="+mn-ea"/>
                <a:cs typeface="+mn-cs"/>
              </a:rPr>
              <a:t>Now everyone will do an activity to build skills in writing open-ended questions.  </a:t>
            </a:r>
          </a:p>
          <a:p>
            <a:pPr lvl="1"/>
            <a:r>
              <a:rPr lang="en-US" sz="1200" kern="1200" dirty="0">
                <a:solidFill>
                  <a:schemeClr val="tx1"/>
                </a:solidFill>
                <a:latin typeface="+mn-lt"/>
                <a:ea typeface="+mn-ea"/>
                <a:cs typeface="+mn-cs"/>
              </a:rPr>
              <a:t>Asking open-ended questions can sound like an easy task, but before meeting with a client it is important to practice asking them.</a:t>
            </a:r>
          </a:p>
          <a:p>
            <a:pPr lvl="1"/>
            <a:r>
              <a:rPr lang="en-US" sz="1200" kern="1200" dirty="0">
                <a:solidFill>
                  <a:schemeClr val="tx1"/>
                </a:solidFill>
                <a:latin typeface="+mn-lt"/>
                <a:ea typeface="+mn-ea"/>
                <a:cs typeface="+mn-cs"/>
              </a:rPr>
              <a:t>We are passing out a worksheet.  Every statement on the worksheet is phrased as a closed ended question.  The task is for you to individually rewrite questions to make them open.</a:t>
            </a:r>
          </a:p>
          <a:p>
            <a:pPr lvl="0"/>
            <a:r>
              <a:rPr lang="en-US" sz="1200" kern="1200" dirty="0">
                <a:solidFill>
                  <a:schemeClr val="tx1"/>
                </a:solidFill>
                <a:latin typeface="+mn-lt"/>
                <a:ea typeface="+mn-ea"/>
                <a:cs typeface="+mn-cs"/>
              </a:rPr>
              <a:t>Ask participants to refer to the </a:t>
            </a:r>
            <a:r>
              <a:rPr lang="en-US" sz="1200" i="1" kern="1200" dirty="0">
                <a:solidFill>
                  <a:schemeClr val="tx1"/>
                </a:solidFill>
                <a:latin typeface="+mn-lt"/>
                <a:ea typeface="+mn-ea"/>
                <a:cs typeface="+mn-cs"/>
              </a:rPr>
              <a:t>Open Ended Questions Worksheet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Give them about 5 minutes to complete sheet individually.</a:t>
            </a:r>
          </a:p>
          <a:p>
            <a:pPr lvl="0"/>
            <a:r>
              <a:rPr lang="en-US" sz="1200" kern="1200" dirty="0">
                <a:solidFill>
                  <a:schemeClr val="tx1"/>
                </a:solidFill>
                <a:latin typeface="+mn-lt"/>
                <a:ea typeface="+mn-ea"/>
                <a:cs typeface="+mn-cs"/>
              </a:rPr>
              <a:t>Keep the PowerPoint slide with </a:t>
            </a:r>
            <a:r>
              <a:rPr lang="en-US" sz="1200" i="1" kern="1200" dirty="0">
                <a:solidFill>
                  <a:schemeClr val="tx1"/>
                </a:solidFill>
                <a:latin typeface="+mn-lt"/>
                <a:ea typeface="+mn-ea"/>
                <a:cs typeface="+mn-cs"/>
              </a:rPr>
              <a:t>Open-Ended Question Stems</a:t>
            </a:r>
            <a:r>
              <a:rPr lang="en-US" sz="1200" kern="1200" dirty="0">
                <a:solidFill>
                  <a:schemeClr val="tx1"/>
                </a:solidFill>
                <a:latin typeface="+mn-lt"/>
                <a:ea typeface="+mn-ea"/>
                <a:cs typeface="+mn-cs"/>
              </a:rPr>
              <a:t> up on the screen.</a:t>
            </a:r>
          </a:p>
          <a:p>
            <a:pPr lvl="0"/>
            <a:r>
              <a:rPr lang="en-US" sz="1200" kern="1200" dirty="0">
                <a:solidFill>
                  <a:schemeClr val="tx1"/>
                </a:solidFill>
                <a:latin typeface="+mn-lt"/>
                <a:ea typeface="+mn-ea"/>
                <a:cs typeface="+mn-cs"/>
              </a:rPr>
              <a:t>Call time and review as a large group.</a:t>
            </a:r>
          </a:p>
          <a:p>
            <a:pPr lvl="0"/>
            <a:r>
              <a:rPr lang="en-US" sz="1200" kern="1200" dirty="0">
                <a:solidFill>
                  <a:schemeClr val="tx1"/>
                </a:solidFill>
                <a:latin typeface="+mn-lt"/>
                <a:ea typeface="+mn-ea"/>
                <a:cs typeface="+mn-cs"/>
              </a:rPr>
              <a:t>If people have trouble writing open questions, ask another volunteer to share what they wrote.</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5</a:t>
            </a:fld>
            <a:endParaRPr lang="en-US" dirty="0"/>
          </a:p>
        </p:txBody>
      </p:sp>
    </p:spTree>
    <p:extLst>
      <p:ext uri="{BB962C8B-B14F-4D97-AF65-F5344CB8AC3E}">
        <p14:creationId xmlns:p14="http://schemas.microsoft.com/office/powerpoint/2010/main" val="132097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are yes, no, yes, no,</a:t>
            </a:r>
            <a:r>
              <a:rPr lang="en-US" baseline="0" dirty="0"/>
              <a:t> yes.  Cutoff for addressing tobacco is generally a year or less of discontinued use.  This is in line with the definition of sustained remission in the DSM-5.  It indicates less risk of resumed use.  With regard to the client who does not want to stop: The treatment plan is a collaborative effort, which means that there will be negotiation involved.  While the client might not want to stop using, the counselor will need to skillfully negotiate with the client how they might address the area in a way that respects the client’s autonomy while also addressing the area.  An example that can be used would be a client who comes into treatment and says they don’t want to stop using substances.  While it is the client’s treatment plan, the counselor will need to find a way to collaborate with the client on how to include the area on the treatment plan in a non-threatening way.  </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7</a:t>
            </a:fld>
            <a:endParaRPr lang="en-US"/>
          </a:p>
        </p:txBody>
      </p:sp>
    </p:spTree>
    <p:extLst>
      <p:ext uri="{BB962C8B-B14F-4D97-AF65-F5344CB8AC3E}">
        <p14:creationId xmlns:p14="http://schemas.microsoft.com/office/powerpoint/2010/main" val="239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may want to ask the participants about the purpose of the treatment plan before revealing the bullets on this slide.  This will make this material more interactive.  </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8</a:t>
            </a:fld>
            <a:endParaRPr lang="en-US"/>
          </a:p>
        </p:txBody>
      </p:sp>
    </p:spTree>
    <p:extLst>
      <p:ext uri="{BB962C8B-B14F-4D97-AF65-F5344CB8AC3E}">
        <p14:creationId xmlns:p14="http://schemas.microsoft.com/office/powerpoint/2010/main" val="64811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Open-Ended Questions Worksheet Activity</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the following:</a:t>
            </a:r>
          </a:p>
          <a:p>
            <a:pPr lvl="1"/>
            <a:r>
              <a:rPr lang="en-US" sz="1200" kern="1200" dirty="0">
                <a:solidFill>
                  <a:schemeClr val="tx1"/>
                </a:solidFill>
                <a:latin typeface="+mn-lt"/>
                <a:ea typeface="+mn-ea"/>
                <a:cs typeface="+mn-cs"/>
              </a:rPr>
              <a:t>Now everyone will do an activity to build skills in writing open-ended questions.  </a:t>
            </a:r>
          </a:p>
          <a:p>
            <a:pPr lvl="1"/>
            <a:r>
              <a:rPr lang="en-US" sz="1200" kern="1200" dirty="0">
                <a:solidFill>
                  <a:schemeClr val="tx1"/>
                </a:solidFill>
                <a:latin typeface="+mn-lt"/>
                <a:ea typeface="+mn-ea"/>
                <a:cs typeface="+mn-cs"/>
              </a:rPr>
              <a:t>Asking open-ended questions can sound like an easy task, but before meeting with a client it is important to practice asking them.</a:t>
            </a:r>
          </a:p>
          <a:p>
            <a:pPr lvl="1"/>
            <a:r>
              <a:rPr lang="en-US" sz="1200" kern="1200" dirty="0">
                <a:solidFill>
                  <a:schemeClr val="tx1"/>
                </a:solidFill>
                <a:latin typeface="+mn-lt"/>
                <a:ea typeface="+mn-ea"/>
                <a:cs typeface="+mn-cs"/>
              </a:rPr>
              <a:t>We are passing out a worksheet.  Every statement on the worksheet is phrased as a closed ended question.  The task is for you to individually rewrite questions to make them open.</a:t>
            </a:r>
          </a:p>
          <a:p>
            <a:pPr lvl="0"/>
            <a:r>
              <a:rPr lang="en-US" sz="1200" kern="1200" dirty="0">
                <a:solidFill>
                  <a:schemeClr val="tx1"/>
                </a:solidFill>
                <a:latin typeface="+mn-lt"/>
                <a:ea typeface="+mn-ea"/>
                <a:cs typeface="+mn-cs"/>
              </a:rPr>
              <a:t>Ask participants to refer to the </a:t>
            </a:r>
            <a:r>
              <a:rPr lang="en-US" sz="1200" i="1" kern="1200" dirty="0">
                <a:solidFill>
                  <a:schemeClr val="tx1"/>
                </a:solidFill>
                <a:latin typeface="+mn-lt"/>
                <a:ea typeface="+mn-ea"/>
                <a:cs typeface="+mn-cs"/>
              </a:rPr>
              <a:t>Open Ended Questions Worksheet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Give them about 5 minutes to complete sheet individually.</a:t>
            </a:r>
          </a:p>
          <a:p>
            <a:pPr lvl="0"/>
            <a:r>
              <a:rPr lang="en-US" sz="1200" kern="1200" dirty="0">
                <a:solidFill>
                  <a:schemeClr val="tx1"/>
                </a:solidFill>
                <a:latin typeface="+mn-lt"/>
                <a:ea typeface="+mn-ea"/>
                <a:cs typeface="+mn-cs"/>
              </a:rPr>
              <a:t>Keep the PowerPoint slide with </a:t>
            </a:r>
            <a:r>
              <a:rPr lang="en-US" sz="1200" i="1" kern="1200" dirty="0">
                <a:solidFill>
                  <a:schemeClr val="tx1"/>
                </a:solidFill>
                <a:latin typeface="+mn-lt"/>
                <a:ea typeface="+mn-ea"/>
                <a:cs typeface="+mn-cs"/>
              </a:rPr>
              <a:t>Open-Ended Question Stems</a:t>
            </a:r>
            <a:r>
              <a:rPr lang="en-US" sz="1200" kern="1200" dirty="0">
                <a:solidFill>
                  <a:schemeClr val="tx1"/>
                </a:solidFill>
                <a:latin typeface="+mn-lt"/>
                <a:ea typeface="+mn-ea"/>
                <a:cs typeface="+mn-cs"/>
              </a:rPr>
              <a:t> up on the screen.</a:t>
            </a:r>
          </a:p>
          <a:p>
            <a:pPr lvl="0"/>
            <a:r>
              <a:rPr lang="en-US" sz="1200" kern="1200" dirty="0">
                <a:solidFill>
                  <a:schemeClr val="tx1"/>
                </a:solidFill>
                <a:latin typeface="+mn-lt"/>
                <a:ea typeface="+mn-ea"/>
                <a:cs typeface="+mn-cs"/>
              </a:rPr>
              <a:t>Call time and review as a large group.</a:t>
            </a:r>
          </a:p>
          <a:p>
            <a:pPr lvl="0"/>
            <a:r>
              <a:rPr lang="en-US" sz="1200" kern="1200" dirty="0">
                <a:solidFill>
                  <a:schemeClr val="tx1"/>
                </a:solidFill>
                <a:latin typeface="+mn-lt"/>
                <a:ea typeface="+mn-ea"/>
                <a:cs typeface="+mn-cs"/>
              </a:rPr>
              <a:t>If people have trouble writing open questions, ask another volunteer to share what they wrote.</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13</a:t>
            </a:fld>
            <a:endParaRPr lang="en-US" dirty="0"/>
          </a:p>
        </p:txBody>
      </p:sp>
    </p:spTree>
    <p:extLst>
      <p:ext uri="{BB962C8B-B14F-4D97-AF65-F5344CB8AC3E}">
        <p14:creationId xmlns:p14="http://schemas.microsoft.com/office/powerpoint/2010/main" val="220129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point</a:t>
            </a:r>
            <a:r>
              <a:rPr lang="en-US" baseline="0" dirty="0"/>
              <a:t> out that the reason that we are reviewing these treatment interventions is because they will be integrated into the treatment plans of various clients.  </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15</a:t>
            </a:fld>
            <a:endParaRPr lang="en-US"/>
          </a:p>
        </p:txBody>
      </p:sp>
    </p:spTree>
    <p:extLst>
      <p:ext uri="{BB962C8B-B14F-4D97-AF65-F5344CB8AC3E}">
        <p14:creationId xmlns:p14="http://schemas.microsoft.com/office/powerpoint/2010/main" val="362610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Highlights</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Thank everyone for their participation and hard work.</a:t>
            </a:r>
          </a:p>
          <a:p>
            <a:pPr lvl="0"/>
            <a:r>
              <a:rPr lang="en-US" sz="1200" kern="1200" dirty="0">
                <a:solidFill>
                  <a:schemeClr val="tx1"/>
                </a:solidFill>
                <a:latin typeface="+mn-lt"/>
                <a:ea typeface="+mn-ea"/>
                <a:cs typeface="+mn-cs"/>
              </a:rPr>
              <a:t>Ask if anyone wants to share one highlight they are taking away from the training.  </a:t>
            </a:r>
            <a:r>
              <a:rPr lang="en-US" sz="1200" i="1" kern="1200" dirty="0">
                <a:solidFill>
                  <a:schemeClr val="tx1"/>
                </a:solidFill>
                <a:latin typeface="+mn-lt"/>
                <a:ea typeface="+mn-ea"/>
                <a:cs typeface="+mn-cs"/>
              </a:rPr>
              <a:t>(Time permitting)</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Once everyone who wants to say something has, wrap up the training by thanking participants for being a part of the training. </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20</a:t>
            </a:fld>
            <a:endParaRPr lang="en-US" dirty="0"/>
          </a:p>
        </p:txBody>
      </p:sp>
    </p:spTree>
    <p:extLst>
      <p:ext uri="{BB962C8B-B14F-4D97-AF65-F5344CB8AC3E}">
        <p14:creationId xmlns:p14="http://schemas.microsoft.com/office/powerpoint/2010/main" val="42705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772400" cy="1470025"/>
          </a:xfrm>
        </p:spPr>
        <p:txBody>
          <a:bodyPr/>
          <a:lstStyle/>
          <a:p>
            <a:r>
              <a:rPr lang="en-US"/>
              <a:t>Click to edit Master title style</a:t>
            </a:r>
          </a:p>
        </p:txBody>
      </p:sp>
      <p:sp>
        <p:nvSpPr>
          <p:cNvPr id="3" name="Subtitle 2"/>
          <p:cNvSpPr>
            <a:spLocks noGrp="1"/>
          </p:cNvSpPr>
          <p:nvPr>
            <p:ph type="subTitle" idx="1"/>
          </p:nvPr>
        </p:nvSpPr>
        <p:spPr>
          <a:xfrm>
            <a:off x="1676400" y="2819400"/>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5962"/>
            <a:ext cx="7620000" cy="1036638"/>
          </a:xfrm>
        </p:spPr>
        <p:txBody>
          <a:bodyPr/>
          <a:lstStyle/>
          <a:p>
            <a:r>
              <a:rPr lang="en-US" dirty="0"/>
              <a:t>Click to edit Master title style</a:t>
            </a:r>
          </a:p>
        </p:txBody>
      </p:sp>
      <p:sp>
        <p:nvSpPr>
          <p:cNvPr id="3" name="Vertical Text Placeholder 2"/>
          <p:cNvSpPr>
            <a:spLocks noGrp="1"/>
          </p:cNvSpPr>
          <p:nvPr>
            <p:ph type="body" orient="vert" idx="1"/>
          </p:nvPr>
        </p:nvSpPr>
        <p:spPr>
          <a:xfrm>
            <a:off x="685800" y="1905001"/>
            <a:ext cx="7620000" cy="381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85800"/>
            <a:ext cx="5334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066800"/>
          </a:xfrm>
        </p:spPr>
        <p:txBody>
          <a:bodyPr/>
          <a:lstStyle/>
          <a:p>
            <a:r>
              <a:rPr lang="en-US"/>
              <a:t>Click to edit Master title style</a:t>
            </a:r>
          </a:p>
        </p:txBody>
      </p:sp>
      <p:sp>
        <p:nvSpPr>
          <p:cNvPr id="3" name="Content Placeholder 2"/>
          <p:cNvSpPr>
            <a:spLocks noGrp="1"/>
          </p:cNvSpPr>
          <p:nvPr>
            <p:ph idx="1"/>
          </p:nvPr>
        </p:nvSpPr>
        <p:spPr>
          <a:xfrm>
            <a:off x="457200" y="1828800"/>
            <a:ext cx="7620000" cy="373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68362"/>
            <a:ext cx="7543800" cy="808038"/>
          </a:xfrm>
        </p:spPr>
        <p:txBody>
          <a:bodyPr/>
          <a:lstStyle/>
          <a:p>
            <a:r>
              <a:rPr lang="en-US" dirty="0"/>
              <a:t>Click to edit Master title style</a:t>
            </a:r>
          </a:p>
        </p:txBody>
      </p:sp>
      <p:sp>
        <p:nvSpPr>
          <p:cNvPr id="3" name="Content Placeholder 2"/>
          <p:cNvSpPr>
            <a:spLocks noGrp="1"/>
          </p:cNvSpPr>
          <p:nvPr>
            <p:ph sz="half" idx="1"/>
          </p:nvPr>
        </p:nvSpPr>
        <p:spPr>
          <a:xfrm>
            <a:off x="457199" y="1722437"/>
            <a:ext cx="3922143"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722437"/>
            <a:ext cx="4724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54312"/>
            <a:ext cx="4040188"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44562"/>
            <a:ext cx="8077200" cy="1036638"/>
          </a:xfrm>
        </p:spPr>
        <p:txBody>
          <a:bodyPr/>
          <a:lstStyle>
            <a:lvl1pPr>
              <a:defRPr/>
            </a:lvl1pPr>
          </a:lstStyle>
          <a:p>
            <a:r>
              <a:rPr lang="en-US" dirty="0"/>
              <a:t>Click to edit Master </a:t>
            </a:r>
            <a:br>
              <a:rPr lang="en-US" dirty="0"/>
            </a:br>
            <a:r>
              <a:rPr lang="en-US" dirty="0"/>
              <a:t>title style</a:t>
            </a:r>
          </a:p>
        </p:txBody>
      </p:sp>
      <p:sp>
        <p:nvSpPr>
          <p:cNvPr id="3" name="Date Placeholder 2"/>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9334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1"/>
            <a:ext cx="3008313" cy="4095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
        <p:nvSpPr>
          <p:cNvPr id="8" name="Title 1"/>
          <p:cNvSpPr>
            <a:spLocks noGrp="1"/>
          </p:cNvSpPr>
          <p:nvPr>
            <p:ph type="title"/>
          </p:nvPr>
        </p:nvSpPr>
        <p:spPr>
          <a:xfrm>
            <a:off x="457200" y="914400"/>
            <a:ext cx="8229600" cy="654050"/>
          </a:xfrm>
        </p:spPr>
        <p:txBody>
          <a:bodyPr>
            <a:normAutofit/>
          </a:bodyPr>
          <a:lstStyle>
            <a:lvl1pPr>
              <a:defRPr sz="3600"/>
            </a:lvl1pPr>
          </a:lstStyle>
          <a:p>
            <a:r>
              <a:rPr lang="en-US" dirty="0"/>
              <a:t>Click to edit Master title style</a:t>
            </a:r>
          </a:p>
        </p:txBody>
      </p:sp>
      <p:sp>
        <p:nvSpPr>
          <p:cNvPr id="9" name="Content Placeholder 2"/>
          <p:cNvSpPr>
            <a:spLocks noGrp="1"/>
          </p:cNvSpPr>
          <p:nvPr>
            <p:ph idx="1"/>
          </p:nvPr>
        </p:nvSpPr>
        <p:spPr>
          <a:xfrm>
            <a:off x="457200" y="1828800"/>
            <a:ext cx="8229600" cy="3962400"/>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600" cy="3124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CFC9-DB4C-4624-A6B9-E3224E63510F}" type="datetimeFigureOut">
              <a:rPr lang="en-US" smtClean="0"/>
              <a:pPr/>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BD6F-73A5-48AB-B3D8-111C5E518613}"/>
              </a:ext>
            </a:extLst>
          </p:cNvPr>
          <p:cNvSpPr>
            <a:spLocks noGrp="1"/>
          </p:cNvSpPr>
          <p:nvPr>
            <p:ph type="ctrTitle"/>
          </p:nvPr>
        </p:nvSpPr>
        <p:spPr>
          <a:xfrm>
            <a:off x="762000" y="1066800"/>
            <a:ext cx="6629400" cy="1470025"/>
          </a:xfrm>
        </p:spPr>
        <p:txBody>
          <a:bodyPr>
            <a:normAutofit fontScale="90000"/>
          </a:bodyPr>
          <a:lstStyle/>
          <a:p>
            <a:pPr algn="l"/>
            <a:r>
              <a:rPr lang="en-US" dirty="0"/>
              <a:t>Tobacco Dependence Screening and Treatment in Behavioral Health Settings</a:t>
            </a:r>
          </a:p>
        </p:txBody>
      </p:sp>
      <p:sp>
        <p:nvSpPr>
          <p:cNvPr id="3" name="Subtitle 2">
            <a:extLst>
              <a:ext uri="{FF2B5EF4-FFF2-40B4-BE49-F238E27FC236}">
                <a16:creationId xmlns:a16="http://schemas.microsoft.com/office/drawing/2014/main" id="{539D41B3-6583-44AF-8E9F-595B4196D5BE}"/>
              </a:ext>
            </a:extLst>
          </p:cNvPr>
          <p:cNvSpPr>
            <a:spLocks noGrp="1"/>
          </p:cNvSpPr>
          <p:nvPr>
            <p:ph type="subTitle" idx="1"/>
          </p:nvPr>
        </p:nvSpPr>
        <p:spPr>
          <a:xfrm>
            <a:off x="1828800" y="3733800"/>
            <a:ext cx="7467600" cy="1066800"/>
          </a:xfrm>
        </p:spPr>
        <p:txBody>
          <a:bodyPr>
            <a:normAutofit fontScale="47500" lnSpcReduction="20000"/>
          </a:bodyPr>
          <a:lstStyle/>
          <a:p>
            <a:pPr algn="l"/>
            <a:r>
              <a:rPr lang="en-US" sz="8400" b="1" dirty="0">
                <a:solidFill>
                  <a:srgbClr val="009999"/>
                </a:solidFill>
              </a:rPr>
              <a:t>Effective Treatment Planning</a:t>
            </a:r>
          </a:p>
          <a:p>
            <a:endParaRPr lang="en-US" dirty="0"/>
          </a:p>
        </p:txBody>
      </p:sp>
    </p:spTree>
    <p:extLst>
      <p:ext uri="{BB962C8B-B14F-4D97-AF65-F5344CB8AC3E}">
        <p14:creationId xmlns:p14="http://schemas.microsoft.com/office/powerpoint/2010/main" val="144815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Change and Treatment Planning</a:t>
            </a:r>
          </a:p>
        </p:txBody>
      </p:sp>
      <p:sp>
        <p:nvSpPr>
          <p:cNvPr id="3" name="Content Placeholder 2"/>
          <p:cNvSpPr>
            <a:spLocks noGrp="1"/>
          </p:cNvSpPr>
          <p:nvPr>
            <p:ph idx="1"/>
          </p:nvPr>
        </p:nvSpPr>
        <p:spPr/>
        <p:txBody>
          <a:bodyPr>
            <a:normAutofit lnSpcReduction="10000"/>
          </a:bodyPr>
          <a:lstStyle/>
          <a:p>
            <a:r>
              <a:rPr lang="en-US" dirty="0"/>
              <a:t>Pre-contemplation</a:t>
            </a:r>
          </a:p>
          <a:p>
            <a:r>
              <a:rPr lang="en-US" dirty="0"/>
              <a:t>Contemplation</a:t>
            </a:r>
          </a:p>
          <a:p>
            <a:r>
              <a:rPr lang="en-US" dirty="0"/>
              <a:t>Preparation</a:t>
            </a:r>
          </a:p>
          <a:p>
            <a:r>
              <a:rPr lang="en-US" dirty="0"/>
              <a:t>Action</a:t>
            </a:r>
          </a:p>
          <a:p>
            <a:r>
              <a:rPr lang="en-US" dirty="0"/>
              <a:t>Maintenance</a:t>
            </a:r>
          </a:p>
          <a:p>
            <a:pPr marL="0" indent="0" algn="ctr">
              <a:buNone/>
            </a:pPr>
            <a:r>
              <a:rPr lang="en-US" dirty="0"/>
              <a:t>How does the stage of change a client is in impact the treatment planning process?</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10</a:t>
            </a:r>
          </a:p>
        </p:txBody>
      </p:sp>
    </p:spTree>
    <p:extLst>
      <p:ext uri="{BB962C8B-B14F-4D97-AF65-F5344CB8AC3E}">
        <p14:creationId xmlns:p14="http://schemas.microsoft.com/office/powerpoint/2010/main" val="184768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Change and Treatment Planning</a:t>
            </a:r>
          </a:p>
        </p:txBody>
      </p:sp>
      <p:sp>
        <p:nvSpPr>
          <p:cNvPr id="3" name="Content Placeholder 2"/>
          <p:cNvSpPr>
            <a:spLocks noGrp="1"/>
          </p:cNvSpPr>
          <p:nvPr>
            <p:ph idx="1"/>
          </p:nvPr>
        </p:nvSpPr>
        <p:spPr/>
        <p:txBody>
          <a:bodyPr/>
          <a:lstStyle/>
          <a:p>
            <a:r>
              <a:rPr lang="en-US" dirty="0"/>
              <a:t>The stage of change an individual is in with regard to tobacco will help determine which treatment interventions are appropriate</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11</a:t>
            </a:r>
          </a:p>
        </p:txBody>
      </p:sp>
    </p:spTree>
    <p:extLst>
      <p:ext uri="{BB962C8B-B14F-4D97-AF65-F5344CB8AC3E}">
        <p14:creationId xmlns:p14="http://schemas.microsoft.com/office/powerpoint/2010/main" val="51066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Change and Treatment Planning</a:t>
            </a:r>
          </a:p>
        </p:txBody>
      </p:sp>
      <p:sp>
        <p:nvSpPr>
          <p:cNvPr id="3" name="Content Placeholder 2"/>
          <p:cNvSpPr>
            <a:spLocks noGrp="1"/>
          </p:cNvSpPr>
          <p:nvPr>
            <p:ph idx="1"/>
          </p:nvPr>
        </p:nvSpPr>
        <p:spPr/>
        <p:txBody>
          <a:bodyPr/>
          <a:lstStyle/>
          <a:p>
            <a:r>
              <a:rPr lang="en-US" dirty="0"/>
              <a:t>Pre-contemplation and Contemplation</a:t>
            </a:r>
          </a:p>
          <a:p>
            <a:pPr lvl="1"/>
            <a:r>
              <a:rPr lang="en-US" dirty="0"/>
              <a:t>Motivational Interviewing</a:t>
            </a:r>
          </a:p>
          <a:p>
            <a:r>
              <a:rPr lang="en-US" dirty="0"/>
              <a:t>Preparation, Action and Maintenance</a:t>
            </a:r>
          </a:p>
          <a:p>
            <a:pPr lvl="1"/>
            <a:r>
              <a:rPr lang="en-US" dirty="0"/>
              <a:t>Pharmacological Interventions</a:t>
            </a:r>
          </a:p>
          <a:p>
            <a:pPr lvl="1"/>
            <a:r>
              <a:rPr lang="en-US" dirty="0"/>
              <a:t>Cognitive Behavioral Therapy</a:t>
            </a:r>
          </a:p>
          <a:p>
            <a:pPr lvl="1"/>
            <a:r>
              <a:rPr lang="en-US" dirty="0"/>
              <a:t>Relapse Prevention Therapy</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12</a:t>
            </a:r>
          </a:p>
        </p:txBody>
      </p:sp>
    </p:spTree>
    <p:extLst>
      <p:ext uri="{BB962C8B-B14F-4D97-AF65-F5344CB8AC3E}">
        <p14:creationId xmlns:p14="http://schemas.microsoft.com/office/powerpoint/2010/main" val="150472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cap="small" dirty="0"/>
              <a:t>Activity-Elements of a Treatment Plan</a:t>
            </a:r>
            <a:endParaRPr lang="en-US"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13</a:t>
            </a:r>
          </a:p>
        </p:txBody>
      </p:sp>
    </p:spTree>
    <p:extLst>
      <p:ext uri="{BB962C8B-B14F-4D97-AF65-F5344CB8AC3E}">
        <p14:creationId xmlns:p14="http://schemas.microsoft.com/office/powerpoint/2010/main" val="194655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 Use Treatment Interventions</a:t>
            </a:r>
          </a:p>
        </p:txBody>
      </p:sp>
      <p:sp>
        <p:nvSpPr>
          <p:cNvPr id="3" name="Content Placeholder 2"/>
          <p:cNvSpPr>
            <a:spLocks noGrp="1"/>
          </p:cNvSpPr>
          <p:nvPr>
            <p:ph idx="1"/>
          </p:nvPr>
        </p:nvSpPr>
        <p:spPr/>
        <p:txBody>
          <a:bodyPr/>
          <a:lstStyle/>
          <a:p>
            <a:r>
              <a:rPr lang="en-US" dirty="0"/>
              <a:t>In small groups, write down as many different interventions to address tobacco that you can think of</a:t>
            </a:r>
          </a:p>
          <a:p>
            <a:r>
              <a:rPr lang="en-US" dirty="0"/>
              <a:t>Be as specific as possible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14</a:t>
            </a:r>
          </a:p>
        </p:txBody>
      </p:sp>
    </p:spTree>
    <p:extLst>
      <p:ext uri="{BB962C8B-B14F-4D97-AF65-F5344CB8AC3E}">
        <p14:creationId xmlns:p14="http://schemas.microsoft.com/office/powerpoint/2010/main" val="150498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Use Treatment Interventions</a:t>
            </a:r>
          </a:p>
        </p:txBody>
      </p:sp>
      <p:sp>
        <p:nvSpPr>
          <p:cNvPr id="3" name="Content Placeholder 2"/>
          <p:cNvSpPr>
            <a:spLocks noGrp="1"/>
          </p:cNvSpPr>
          <p:nvPr>
            <p:ph idx="1"/>
          </p:nvPr>
        </p:nvSpPr>
        <p:spPr/>
        <p:txBody>
          <a:bodyPr>
            <a:normAutofit lnSpcReduction="10000"/>
          </a:bodyPr>
          <a:lstStyle/>
          <a:p>
            <a:r>
              <a:rPr lang="en-US" dirty="0"/>
              <a:t>Nicotine Gum</a:t>
            </a:r>
          </a:p>
          <a:p>
            <a:r>
              <a:rPr lang="en-US" dirty="0"/>
              <a:t>Nicotine Lozenge</a:t>
            </a:r>
          </a:p>
          <a:p>
            <a:r>
              <a:rPr lang="en-US" dirty="0"/>
              <a:t>Nicotine Nasal Spray</a:t>
            </a:r>
          </a:p>
          <a:p>
            <a:r>
              <a:rPr lang="en-US" dirty="0"/>
              <a:t>Nicotine Patch</a:t>
            </a:r>
          </a:p>
          <a:p>
            <a:r>
              <a:rPr lang="en-US" dirty="0"/>
              <a:t>Nicotine Inhaler</a:t>
            </a:r>
          </a:p>
          <a:p>
            <a:r>
              <a:rPr lang="en-US" dirty="0" err="1"/>
              <a:t>Buproprion</a:t>
            </a:r>
            <a:r>
              <a:rPr lang="en-US" dirty="0"/>
              <a:t> </a:t>
            </a:r>
          </a:p>
          <a:p>
            <a:r>
              <a:rPr lang="en-US" dirty="0" err="1"/>
              <a:t>Varenicline</a:t>
            </a:r>
            <a:r>
              <a:rPr lang="en-US" dirty="0"/>
              <a:t> </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15</a:t>
            </a:r>
          </a:p>
        </p:txBody>
      </p:sp>
    </p:spTree>
    <p:extLst>
      <p:ext uri="{BB962C8B-B14F-4D97-AF65-F5344CB8AC3E}">
        <p14:creationId xmlns:p14="http://schemas.microsoft.com/office/powerpoint/2010/main" val="254345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 Use Treatment Interventions</a:t>
            </a:r>
          </a:p>
        </p:txBody>
      </p:sp>
      <p:sp>
        <p:nvSpPr>
          <p:cNvPr id="3" name="Content Placeholder 2"/>
          <p:cNvSpPr>
            <a:spLocks noGrp="1"/>
          </p:cNvSpPr>
          <p:nvPr>
            <p:ph idx="1"/>
          </p:nvPr>
        </p:nvSpPr>
        <p:spPr/>
        <p:txBody>
          <a:bodyPr>
            <a:normAutofit fontScale="92500" lnSpcReduction="20000"/>
          </a:bodyPr>
          <a:lstStyle/>
          <a:p>
            <a:r>
              <a:rPr lang="en-US" dirty="0"/>
              <a:t>Motivational Interviewing</a:t>
            </a:r>
          </a:p>
          <a:p>
            <a:r>
              <a:rPr lang="en-US" dirty="0"/>
              <a:t>Cognitive Behavioral Therapy</a:t>
            </a:r>
          </a:p>
          <a:p>
            <a:r>
              <a:rPr lang="en-US" dirty="0"/>
              <a:t>Relapse Prevention Therapy</a:t>
            </a:r>
          </a:p>
          <a:p>
            <a:r>
              <a:rPr lang="en-US" dirty="0"/>
              <a:t>Individual Counseling</a:t>
            </a:r>
          </a:p>
          <a:p>
            <a:r>
              <a:rPr lang="en-US" dirty="0"/>
              <a:t>Group Counseling</a:t>
            </a:r>
          </a:p>
          <a:p>
            <a:r>
              <a:rPr lang="en-US" dirty="0"/>
              <a:t>Contingency Management</a:t>
            </a:r>
          </a:p>
          <a:p>
            <a:r>
              <a:rPr lang="en-US" dirty="0"/>
              <a:t>Peer Recovery Support</a:t>
            </a:r>
          </a:p>
          <a:p>
            <a:r>
              <a:rPr lang="en-US" dirty="0"/>
              <a:t>Mindfulness</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16</a:t>
            </a:r>
          </a:p>
        </p:txBody>
      </p:sp>
    </p:spTree>
    <p:extLst>
      <p:ext uri="{BB962C8B-B14F-4D97-AF65-F5344CB8AC3E}">
        <p14:creationId xmlns:p14="http://schemas.microsoft.com/office/powerpoint/2010/main" val="3536421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1</a:t>
            </a:r>
          </a:p>
        </p:txBody>
      </p:sp>
      <p:sp>
        <p:nvSpPr>
          <p:cNvPr id="3" name="Content Placeholder 2"/>
          <p:cNvSpPr>
            <a:spLocks noGrp="1"/>
          </p:cNvSpPr>
          <p:nvPr>
            <p:ph idx="1"/>
          </p:nvPr>
        </p:nvSpPr>
        <p:spPr/>
        <p:txBody>
          <a:bodyPr/>
          <a:lstStyle/>
          <a:p>
            <a:r>
              <a:rPr lang="en-US" dirty="0"/>
              <a:t>Now let’s review a case study and work together to create a treatment plan addressing the tobacco use</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17</a:t>
            </a:r>
          </a:p>
        </p:txBody>
      </p:sp>
    </p:spTree>
    <p:extLst>
      <p:ext uri="{BB962C8B-B14F-4D97-AF65-F5344CB8AC3E}">
        <p14:creationId xmlns:p14="http://schemas.microsoft.com/office/powerpoint/2010/main" val="62778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2</a:t>
            </a:r>
          </a:p>
        </p:txBody>
      </p:sp>
      <p:sp>
        <p:nvSpPr>
          <p:cNvPr id="3" name="Content Placeholder 2"/>
          <p:cNvSpPr>
            <a:spLocks noGrp="1"/>
          </p:cNvSpPr>
          <p:nvPr>
            <p:ph idx="1"/>
          </p:nvPr>
        </p:nvSpPr>
        <p:spPr/>
        <p:txBody>
          <a:bodyPr/>
          <a:lstStyle/>
          <a:p>
            <a:r>
              <a:rPr lang="en-US" dirty="0"/>
              <a:t>Now you will have an opportunity to complete a treatment plan for tobacco use independently</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18</a:t>
            </a:r>
          </a:p>
        </p:txBody>
      </p:sp>
    </p:spTree>
    <p:extLst>
      <p:ext uri="{BB962C8B-B14F-4D97-AF65-F5344CB8AC3E}">
        <p14:creationId xmlns:p14="http://schemas.microsoft.com/office/powerpoint/2010/main" val="224800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3</a:t>
            </a:r>
          </a:p>
        </p:txBody>
      </p:sp>
      <p:sp>
        <p:nvSpPr>
          <p:cNvPr id="3" name="Content Placeholder 2"/>
          <p:cNvSpPr>
            <a:spLocks noGrp="1"/>
          </p:cNvSpPr>
          <p:nvPr>
            <p:ph idx="1"/>
          </p:nvPr>
        </p:nvSpPr>
        <p:spPr/>
        <p:txBody>
          <a:bodyPr/>
          <a:lstStyle/>
          <a:p>
            <a:r>
              <a:rPr lang="en-US" dirty="0"/>
              <a:t>Practice creating a treatment plan individually one more time using a case study</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19</a:t>
            </a:r>
          </a:p>
        </p:txBody>
      </p:sp>
    </p:spTree>
    <p:extLst>
      <p:ext uri="{BB962C8B-B14F-4D97-AF65-F5344CB8AC3E}">
        <p14:creationId xmlns:p14="http://schemas.microsoft.com/office/powerpoint/2010/main" val="174254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OBJECTIVES</a:t>
            </a:r>
          </a:p>
        </p:txBody>
      </p:sp>
      <p:sp>
        <p:nvSpPr>
          <p:cNvPr id="5" name="Content Placeholder 4"/>
          <p:cNvSpPr>
            <a:spLocks noGrp="1"/>
          </p:cNvSpPr>
          <p:nvPr>
            <p:ph idx="1"/>
          </p:nvPr>
        </p:nvSpPr>
        <p:spPr>
          <a:xfrm>
            <a:off x="457200" y="1752600"/>
            <a:ext cx="8229600" cy="4724400"/>
          </a:xfrm>
        </p:spPr>
        <p:txBody>
          <a:bodyPr>
            <a:noAutofit/>
          </a:bodyPr>
          <a:lstStyle/>
          <a:p>
            <a:pPr marL="22860" indent="0">
              <a:lnSpc>
                <a:spcPct val="120000"/>
              </a:lnSpc>
              <a:buNone/>
            </a:pPr>
            <a:r>
              <a:rPr lang="en-US" sz="2800" spc="-100" dirty="0"/>
              <a:t>As a result of this training, participants will be able to:</a:t>
            </a:r>
            <a:endParaRPr lang="en-US" sz="2800" dirty="0"/>
          </a:p>
          <a:p>
            <a:pPr lvl="0"/>
            <a:r>
              <a:rPr lang="en-US" sz="2400" dirty="0"/>
              <a:t>Identify various elements of a treatment plan and how they apply to the treatment of tobacco use</a:t>
            </a:r>
          </a:p>
          <a:p>
            <a:pPr lvl="0"/>
            <a:r>
              <a:rPr lang="en-US" sz="2400" dirty="0"/>
              <a:t>Identify treatment interventions that can be utilized in the treatment of tobacco use</a:t>
            </a:r>
          </a:p>
          <a:p>
            <a:pPr lvl="0"/>
            <a:r>
              <a:rPr lang="en-US" sz="2400" dirty="0"/>
              <a:t>Complete treatment plans that effectively address tobacco use</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a:t>
            </a:fld>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900" cap="small" dirty="0"/>
            </a:br>
            <a:br>
              <a:rPr lang="en-US" sz="3900" dirty="0"/>
            </a:br>
            <a:r>
              <a:rPr lang="en-US" sz="3900" dirty="0"/>
              <a:t>   </a:t>
            </a:r>
          </a:p>
        </p:txBody>
      </p:sp>
      <p:sp>
        <p:nvSpPr>
          <p:cNvPr id="3" name="Text Placeholder 2"/>
          <p:cNvSpPr>
            <a:spLocks noGrp="1"/>
          </p:cNvSpPr>
          <p:nvPr>
            <p:ph idx="1"/>
          </p:nvPr>
        </p:nvSpPr>
        <p:spPr/>
        <p:txBody>
          <a:bodyPr/>
          <a:lstStyle/>
          <a:p>
            <a:pPr marL="0" indent="0" algn="ctr">
              <a:buNone/>
            </a:pPr>
            <a:r>
              <a:rPr lang="en-US" sz="3900" cap="small"/>
              <a:t>Thank </a:t>
            </a:r>
            <a:r>
              <a:rPr lang="en-US" sz="3900" cap="small" dirty="0"/>
              <a:t>You!</a:t>
            </a:r>
            <a:endParaRPr lang="en-US" sz="3900"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2064" y="838200"/>
            <a:ext cx="8229600" cy="654050"/>
          </a:xfrm>
        </p:spPr>
        <p:txBody>
          <a:bodyPr/>
          <a:lstStyle/>
          <a:p>
            <a:r>
              <a:rPr lang="en-US" sz="3600" dirty="0"/>
              <a:t>AGENDA</a:t>
            </a:r>
          </a:p>
        </p:txBody>
      </p:sp>
      <p:sp>
        <p:nvSpPr>
          <p:cNvPr id="3" name="Content Placeholder 2"/>
          <p:cNvSpPr>
            <a:spLocks noGrp="1"/>
          </p:cNvSpPr>
          <p:nvPr>
            <p:ph idx="1"/>
          </p:nvPr>
        </p:nvSpPr>
        <p:spPr>
          <a:xfrm>
            <a:off x="1066800" y="1600200"/>
            <a:ext cx="8229600" cy="4953000"/>
          </a:xfrm>
        </p:spPr>
        <p:txBody>
          <a:bodyPr>
            <a:normAutofit/>
          </a:bodyPr>
          <a:lstStyle/>
          <a:p>
            <a:pPr>
              <a:spcAft>
                <a:spcPts val="600"/>
              </a:spcAft>
            </a:pPr>
            <a:r>
              <a:rPr lang="en-US" sz="2600" dirty="0"/>
              <a:t>Welcome, Introductions, Goal and Objectives</a:t>
            </a:r>
          </a:p>
          <a:p>
            <a:pPr>
              <a:spcAft>
                <a:spcPts val="600"/>
              </a:spcAft>
            </a:pPr>
            <a:r>
              <a:rPr lang="en-US" sz="2600" dirty="0"/>
              <a:t>Elements of a treatment plan</a:t>
            </a:r>
          </a:p>
          <a:p>
            <a:pPr>
              <a:spcAft>
                <a:spcPts val="600"/>
              </a:spcAft>
            </a:pPr>
            <a:r>
              <a:rPr lang="en-US" sz="2600" dirty="0"/>
              <a:t>Tobacco use treatment interventions</a:t>
            </a:r>
          </a:p>
          <a:p>
            <a:pPr>
              <a:spcAft>
                <a:spcPts val="600"/>
              </a:spcAft>
            </a:pPr>
            <a:r>
              <a:rPr lang="en-US" sz="2600" dirty="0"/>
              <a:t>Creating effective treatment plans for tobacco use</a:t>
            </a:r>
          </a:p>
          <a:p>
            <a:pPr>
              <a:spcAft>
                <a:spcPts val="600"/>
              </a:spcAft>
            </a:pPr>
            <a:r>
              <a:rPr lang="en-US" sz="2600" dirty="0"/>
              <a:t>Closing</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000" dirty="0"/>
          </a:p>
          <a:p>
            <a:pPr marL="0" indent="0" algn="ctr">
              <a:buNone/>
            </a:pPr>
            <a:endParaRPr lang="en-US" sz="2000" dirty="0"/>
          </a:p>
        </p:txBody>
      </p:sp>
      <p:sp>
        <p:nvSpPr>
          <p:cNvPr id="5"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a:t>
            </a:r>
          </a:p>
        </p:txBody>
      </p:sp>
    </p:spTree>
    <p:extLst>
      <p:ext uri="{BB962C8B-B14F-4D97-AF65-F5344CB8AC3E}">
        <p14:creationId xmlns:p14="http://schemas.microsoft.com/office/powerpoint/2010/main" val="332355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Content Placeholder 2"/>
          <p:cNvSpPr>
            <a:spLocks noGrp="1"/>
          </p:cNvSpPr>
          <p:nvPr>
            <p:ph idx="1"/>
          </p:nvPr>
        </p:nvSpPr>
        <p:spPr>
          <a:xfrm>
            <a:off x="914400" y="1828800"/>
            <a:ext cx="8229600" cy="3962400"/>
          </a:xfrm>
        </p:spPr>
        <p:txBody>
          <a:bodyPr>
            <a:normAutofit/>
          </a:bodyPr>
          <a:lstStyle/>
          <a:p>
            <a:pPr marL="0" indent="0">
              <a:buNone/>
            </a:pPr>
            <a:r>
              <a:rPr lang="en-US" sz="2800" u="sng" dirty="0"/>
              <a:t>Please share your:</a:t>
            </a:r>
          </a:p>
          <a:p>
            <a:pPr marL="400050">
              <a:lnSpc>
                <a:spcPct val="150000"/>
              </a:lnSpc>
            </a:pPr>
            <a:r>
              <a:rPr lang="en-US" sz="2400" dirty="0"/>
              <a:t>Name </a:t>
            </a:r>
          </a:p>
          <a:p>
            <a:pPr marL="400050">
              <a:lnSpc>
                <a:spcPct val="150000"/>
              </a:lnSpc>
            </a:pPr>
            <a:r>
              <a:rPr lang="en-US" sz="2400" dirty="0"/>
              <a:t>Agency </a:t>
            </a:r>
          </a:p>
          <a:p>
            <a:pPr marL="400050">
              <a:lnSpc>
                <a:spcPct val="150000"/>
              </a:lnSpc>
            </a:pPr>
            <a:r>
              <a:rPr lang="en-US" sz="2400" dirty="0"/>
              <a:t>Role</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cap="small" dirty="0"/>
              <a:t>Treatment Planning Basics</a:t>
            </a:r>
            <a:endParaRPr lang="en-US"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5</a:t>
            </a:r>
          </a:p>
        </p:txBody>
      </p:sp>
    </p:spTree>
    <p:extLst>
      <p:ext uri="{BB962C8B-B14F-4D97-AF65-F5344CB8AC3E}">
        <p14:creationId xmlns:p14="http://schemas.microsoft.com/office/powerpoint/2010/main" val="286859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the Treatment Plan</a:t>
            </a:r>
          </a:p>
        </p:txBody>
      </p:sp>
      <p:sp>
        <p:nvSpPr>
          <p:cNvPr id="3" name="Content Placeholder 2"/>
          <p:cNvSpPr>
            <a:spLocks noGrp="1"/>
          </p:cNvSpPr>
          <p:nvPr>
            <p:ph idx="1"/>
          </p:nvPr>
        </p:nvSpPr>
        <p:spPr/>
        <p:txBody>
          <a:bodyPr>
            <a:normAutofit/>
          </a:bodyPr>
          <a:lstStyle/>
          <a:p>
            <a:r>
              <a:rPr lang="en-US" dirty="0"/>
              <a:t>Based on findings in the assessment</a:t>
            </a:r>
          </a:p>
          <a:p>
            <a:r>
              <a:rPr lang="en-US" dirty="0"/>
              <a:t>Only areas identified as problematic are addressed</a:t>
            </a:r>
          </a:p>
          <a:p>
            <a:r>
              <a:rPr lang="en-US" dirty="0"/>
              <a:t>Takes into account the strengths, abilities, and preferences of the client.</a:t>
            </a:r>
          </a:p>
          <a:p>
            <a:r>
              <a:rPr lang="en-US" dirty="0"/>
              <a:t>Treat for as long as it takes</a:t>
            </a:r>
          </a:p>
          <a:p>
            <a:r>
              <a:rPr lang="en-US" dirty="0"/>
              <a:t>Developed in collaboration with the client.</a:t>
            </a:r>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5387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Address Tobacco Use</a:t>
            </a:r>
          </a:p>
        </p:txBody>
      </p:sp>
      <p:sp>
        <p:nvSpPr>
          <p:cNvPr id="3" name="Content Placeholder 2"/>
          <p:cNvSpPr>
            <a:spLocks noGrp="1"/>
          </p:cNvSpPr>
          <p:nvPr>
            <p:ph idx="1"/>
          </p:nvPr>
        </p:nvSpPr>
        <p:spPr/>
        <p:txBody>
          <a:bodyPr>
            <a:normAutofit fontScale="92500" lnSpcReduction="10000"/>
          </a:bodyPr>
          <a:lstStyle/>
          <a:p>
            <a:r>
              <a:rPr lang="en-US" dirty="0"/>
              <a:t>When a client is a current tobacco user?</a:t>
            </a:r>
          </a:p>
          <a:p>
            <a:r>
              <a:rPr lang="en-US" dirty="0"/>
              <a:t>When the client has never used tobacco?</a:t>
            </a:r>
          </a:p>
          <a:p>
            <a:r>
              <a:rPr lang="en-US" dirty="0"/>
              <a:t>When the client has a history of tobacco use and last used six months ago?</a:t>
            </a:r>
          </a:p>
          <a:p>
            <a:r>
              <a:rPr lang="en-US" dirty="0"/>
              <a:t>When the client has a history but hasn’t used in two years?</a:t>
            </a:r>
          </a:p>
          <a:p>
            <a:r>
              <a:rPr lang="en-US" dirty="0"/>
              <a:t>When a client states that they don’t want to stop using tobacco?</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7</a:t>
            </a:r>
          </a:p>
        </p:txBody>
      </p:sp>
    </p:spTree>
    <p:extLst>
      <p:ext uri="{BB962C8B-B14F-4D97-AF65-F5344CB8AC3E}">
        <p14:creationId xmlns:p14="http://schemas.microsoft.com/office/powerpoint/2010/main" val="203463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Treatment Plan</a:t>
            </a:r>
          </a:p>
        </p:txBody>
      </p:sp>
      <p:sp>
        <p:nvSpPr>
          <p:cNvPr id="3" name="Content Placeholder 2"/>
          <p:cNvSpPr>
            <a:spLocks noGrp="1"/>
          </p:cNvSpPr>
          <p:nvPr>
            <p:ph idx="1"/>
          </p:nvPr>
        </p:nvSpPr>
        <p:spPr/>
        <p:txBody>
          <a:bodyPr/>
          <a:lstStyle/>
          <a:p>
            <a:r>
              <a:rPr lang="en-US" dirty="0"/>
              <a:t>Helps organize client treatment and therefore make it more effective</a:t>
            </a:r>
          </a:p>
          <a:p>
            <a:r>
              <a:rPr lang="en-US" dirty="0"/>
              <a:t>Helps to justify the provision of services to </a:t>
            </a:r>
            <a:r>
              <a:rPr lang="en-US" dirty="0" err="1"/>
              <a:t>payors</a:t>
            </a:r>
            <a:endParaRPr lang="en-US" dirty="0"/>
          </a:p>
          <a:p>
            <a:r>
              <a:rPr lang="en-US" dirty="0"/>
              <a:t>Allows client to be active participant in determining what and how things will be addressed during treatment</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8</a:t>
            </a:r>
          </a:p>
        </p:txBody>
      </p:sp>
    </p:spTree>
    <p:extLst>
      <p:ext uri="{BB962C8B-B14F-4D97-AF65-F5344CB8AC3E}">
        <p14:creationId xmlns:p14="http://schemas.microsoft.com/office/powerpoint/2010/main" val="57500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Treatment Plan</a:t>
            </a:r>
          </a:p>
        </p:txBody>
      </p:sp>
      <p:sp>
        <p:nvSpPr>
          <p:cNvPr id="3" name="Content Placeholder 2"/>
          <p:cNvSpPr>
            <a:spLocks noGrp="1"/>
          </p:cNvSpPr>
          <p:nvPr>
            <p:ph idx="1"/>
          </p:nvPr>
        </p:nvSpPr>
        <p:spPr>
          <a:xfrm>
            <a:off x="457200" y="1828800"/>
            <a:ext cx="8229600" cy="4800600"/>
          </a:xfrm>
        </p:spPr>
        <p:txBody>
          <a:bodyPr>
            <a:normAutofit lnSpcReduction="10000"/>
          </a:bodyPr>
          <a:lstStyle/>
          <a:p>
            <a:r>
              <a:rPr lang="en-US" dirty="0"/>
              <a:t>Problem Statement-Defines rationale for addressing specific area</a:t>
            </a:r>
          </a:p>
          <a:p>
            <a:r>
              <a:rPr lang="en-US" dirty="0"/>
              <a:t>Long-Term Goal-Represents a resolution of the problem</a:t>
            </a:r>
          </a:p>
          <a:p>
            <a:r>
              <a:rPr lang="en-US" dirty="0"/>
              <a:t>Short-Term Goal-Specific, measurable steps client will take to reach problem resolution</a:t>
            </a:r>
          </a:p>
          <a:p>
            <a:r>
              <a:rPr lang="en-US" dirty="0"/>
              <a:t>Interventions-Services counselor will provide to support short-term goal acquisition</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9</a:t>
            </a:r>
          </a:p>
        </p:txBody>
      </p:sp>
    </p:spTree>
    <p:extLst>
      <p:ext uri="{BB962C8B-B14F-4D97-AF65-F5344CB8AC3E}">
        <p14:creationId xmlns:p14="http://schemas.microsoft.com/office/powerpoint/2010/main" val="3992617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9386</TotalTime>
  <Words>1099</Words>
  <Application>Microsoft Office PowerPoint</Application>
  <PresentationFormat>On-screen Show (4:3)</PresentationFormat>
  <Paragraphs>160</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Tobacco Dependence Screening and Treatment in Behavioral Health Settings</vt:lpstr>
      <vt:lpstr>OBJECTIVES</vt:lpstr>
      <vt:lpstr>AGENDA</vt:lpstr>
      <vt:lpstr>WELCOME &amp; INTRODUCTIONS</vt:lpstr>
      <vt:lpstr>PowerPoint Presentation</vt:lpstr>
      <vt:lpstr>Basis of the Treatment Plan</vt:lpstr>
      <vt:lpstr>When to Address Tobacco Use</vt:lpstr>
      <vt:lpstr>Purpose of the Treatment Plan</vt:lpstr>
      <vt:lpstr>Elements of a Treatment Plan</vt:lpstr>
      <vt:lpstr>Stages of Change and Treatment Planning</vt:lpstr>
      <vt:lpstr>Stages of Change and Treatment Planning</vt:lpstr>
      <vt:lpstr>Stages of Change and Treatment Planning</vt:lpstr>
      <vt:lpstr>PowerPoint Presentation</vt:lpstr>
      <vt:lpstr>Tobacco Use Treatment Interventions</vt:lpstr>
      <vt:lpstr>Tobacco Use Treatment Interventions</vt:lpstr>
      <vt:lpstr>Tobacco Use Treatment Interventions</vt:lpstr>
      <vt:lpstr>Case Study # 1</vt:lpstr>
      <vt:lpstr>Case Study # 2</vt:lpstr>
      <vt:lpstr>Case Study # 3</vt:lpstr>
      <vt:lpstr>     </vt:lpstr>
    </vt:vector>
  </TitlesOfParts>
  <Company>CAIDPC2138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Michael Graziano</cp:lastModifiedBy>
  <cp:revision>325</cp:revision>
  <cp:lastPrinted>2016-05-26T13:58:45Z</cp:lastPrinted>
  <dcterms:created xsi:type="dcterms:W3CDTF">2014-10-20T17:14:16Z</dcterms:created>
  <dcterms:modified xsi:type="dcterms:W3CDTF">2017-11-20T16:50:39Z</dcterms:modified>
</cp:coreProperties>
</file>